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3" r:id="rId3"/>
    <p:sldId id="490" r:id="rId4"/>
    <p:sldId id="363" r:id="rId5"/>
    <p:sldId id="364" r:id="rId6"/>
    <p:sldId id="425" r:id="rId7"/>
    <p:sldId id="491" r:id="rId8"/>
    <p:sldId id="492" r:id="rId9"/>
    <p:sldId id="493" r:id="rId10"/>
    <p:sldId id="464" r:id="rId11"/>
    <p:sldId id="465" r:id="rId12"/>
    <p:sldId id="466" r:id="rId13"/>
    <p:sldId id="424" r:id="rId14"/>
    <p:sldId id="431" r:id="rId15"/>
    <p:sldId id="400" r:id="rId16"/>
    <p:sldId id="468" r:id="rId17"/>
    <p:sldId id="494" r:id="rId18"/>
    <p:sldId id="498" r:id="rId19"/>
    <p:sldId id="503" r:id="rId20"/>
    <p:sldId id="505" r:id="rId21"/>
    <p:sldId id="506" r:id="rId22"/>
    <p:sldId id="495" r:id="rId23"/>
    <p:sldId id="469" r:id="rId24"/>
    <p:sldId id="470" r:id="rId25"/>
    <p:sldId id="471" r:id="rId26"/>
    <p:sldId id="472" r:id="rId27"/>
    <p:sldId id="441" r:id="rId28"/>
    <p:sldId id="437" r:id="rId29"/>
    <p:sldId id="478" r:id="rId30"/>
    <p:sldId id="479" r:id="rId31"/>
    <p:sldId id="386" r:id="rId32"/>
    <p:sldId id="496" r:id="rId33"/>
    <p:sldId id="387" r:id="rId34"/>
    <p:sldId id="389" r:id="rId35"/>
    <p:sldId id="497" r:id="rId36"/>
    <p:sldId id="484"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E3D34F8-19EA-2443-ADB5-7BB1186D4C1C}">
          <p14:sldIdLst>
            <p14:sldId id="257"/>
            <p14:sldId id="263"/>
            <p14:sldId id="490"/>
            <p14:sldId id="363"/>
            <p14:sldId id="364"/>
            <p14:sldId id="425"/>
            <p14:sldId id="491"/>
            <p14:sldId id="492"/>
            <p14:sldId id="493"/>
            <p14:sldId id="464"/>
            <p14:sldId id="465"/>
            <p14:sldId id="466"/>
            <p14:sldId id="424"/>
            <p14:sldId id="431"/>
            <p14:sldId id="400"/>
            <p14:sldId id="468"/>
            <p14:sldId id="494"/>
            <p14:sldId id="498"/>
            <p14:sldId id="503"/>
            <p14:sldId id="505"/>
            <p14:sldId id="506"/>
            <p14:sldId id="495"/>
            <p14:sldId id="469"/>
            <p14:sldId id="470"/>
            <p14:sldId id="471"/>
            <p14:sldId id="472"/>
            <p14:sldId id="441"/>
            <p14:sldId id="437"/>
            <p14:sldId id="478"/>
            <p14:sldId id="479"/>
            <p14:sldId id="386"/>
            <p14:sldId id="496"/>
            <p14:sldId id="387"/>
            <p14:sldId id="389"/>
            <p14:sldId id="497"/>
            <p14:sldId id="48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CFF3"/>
    <a:srgbClr val="3333B2"/>
    <a:srgbClr val="EAEAFF"/>
    <a:srgbClr val="E6E6FF"/>
    <a:srgbClr val="D8D8F0"/>
    <a:srgbClr val="CECEED"/>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15" autoAdjust="0"/>
    <p:restoredTop sz="94660"/>
  </p:normalViewPr>
  <p:slideViewPr>
    <p:cSldViewPr snapToGrid="0">
      <p:cViewPr varScale="1">
        <p:scale>
          <a:sx n="128" d="100"/>
          <a:sy n="128" d="100"/>
        </p:scale>
        <p:origin x="1488"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E6289F9-2670-4D93-955C-53FC9BB69AA5}" type="datetimeFigureOut">
              <a:rPr lang="zh-CN" altLang="en-US" smtClean="0"/>
              <a:t>2021/6/16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349529-5D18-486F-BB57-77F6B55CE802}" type="slidenum">
              <a:rPr lang="zh-CN" altLang="en-US" smtClean="0"/>
              <a:t>‹#›</a:t>
            </a:fld>
            <a:endParaRPr lang="zh-CN" altLang="en-US"/>
          </a:p>
        </p:txBody>
      </p:sp>
    </p:spTree>
    <p:extLst>
      <p:ext uri="{BB962C8B-B14F-4D97-AF65-F5344CB8AC3E}">
        <p14:creationId xmlns:p14="http://schemas.microsoft.com/office/powerpoint/2010/main" val="3388535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E6289F9-2670-4D93-955C-53FC9BB69AA5}" type="datetimeFigureOut">
              <a:rPr lang="zh-CN" altLang="en-US" smtClean="0"/>
              <a:t>2021/6/16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349529-5D18-486F-BB57-77F6B55CE802}" type="slidenum">
              <a:rPr lang="zh-CN" altLang="en-US" smtClean="0"/>
              <a:t>‹#›</a:t>
            </a:fld>
            <a:endParaRPr lang="zh-CN" altLang="en-US"/>
          </a:p>
        </p:txBody>
      </p:sp>
    </p:spTree>
    <p:extLst>
      <p:ext uri="{BB962C8B-B14F-4D97-AF65-F5344CB8AC3E}">
        <p14:creationId xmlns:p14="http://schemas.microsoft.com/office/powerpoint/2010/main" val="1604143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E6289F9-2670-4D93-955C-53FC9BB69AA5}" type="datetimeFigureOut">
              <a:rPr lang="zh-CN" altLang="en-US" smtClean="0"/>
              <a:t>2021/6/16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349529-5D18-486F-BB57-77F6B55CE802}" type="slidenum">
              <a:rPr lang="zh-CN" altLang="en-US" smtClean="0"/>
              <a:t>‹#›</a:t>
            </a:fld>
            <a:endParaRPr lang="zh-CN" altLang="en-US"/>
          </a:p>
        </p:txBody>
      </p:sp>
    </p:spTree>
    <p:extLst>
      <p:ext uri="{BB962C8B-B14F-4D97-AF65-F5344CB8AC3E}">
        <p14:creationId xmlns:p14="http://schemas.microsoft.com/office/powerpoint/2010/main" val="817284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E6289F9-2670-4D93-955C-53FC9BB69AA5}" type="datetimeFigureOut">
              <a:rPr lang="zh-CN" altLang="en-US" smtClean="0"/>
              <a:t>2021/6/16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349529-5D18-486F-BB57-77F6B55CE802}" type="slidenum">
              <a:rPr lang="zh-CN" altLang="en-US" smtClean="0"/>
              <a:t>‹#›</a:t>
            </a:fld>
            <a:endParaRPr lang="zh-CN" altLang="en-US"/>
          </a:p>
        </p:txBody>
      </p:sp>
    </p:spTree>
    <p:extLst>
      <p:ext uri="{BB962C8B-B14F-4D97-AF65-F5344CB8AC3E}">
        <p14:creationId xmlns:p14="http://schemas.microsoft.com/office/powerpoint/2010/main" val="3166623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E6289F9-2670-4D93-955C-53FC9BB69AA5}" type="datetimeFigureOut">
              <a:rPr lang="zh-CN" altLang="en-US" smtClean="0"/>
              <a:t>2021/6/16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349529-5D18-486F-BB57-77F6B55CE802}" type="slidenum">
              <a:rPr lang="zh-CN" altLang="en-US" smtClean="0"/>
              <a:t>‹#›</a:t>
            </a:fld>
            <a:endParaRPr lang="zh-CN" altLang="en-US"/>
          </a:p>
        </p:txBody>
      </p:sp>
    </p:spTree>
    <p:extLst>
      <p:ext uri="{BB962C8B-B14F-4D97-AF65-F5344CB8AC3E}">
        <p14:creationId xmlns:p14="http://schemas.microsoft.com/office/powerpoint/2010/main" val="1868851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E6289F9-2670-4D93-955C-53FC9BB69AA5}" type="datetimeFigureOut">
              <a:rPr lang="zh-CN" altLang="en-US" smtClean="0"/>
              <a:t>2021/6/16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4349529-5D18-486F-BB57-77F6B55CE802}" type="slidenum">
              <a:rPr lang="zh-CN" altLang="en-US" smtClean="0"/>
              <a:t>‹#›</a:t>
            </a:fld>
            <a:endParaRPr lang="zh-CN" altLang="en-US"/>
          </a:p>
        </p:txBody>
      </p:sp>
    </p:spTree>
    <p:extLst>
      <p:ext uri="{BB962C8B-B14F-4D97-AF65-F5344CB8AC3E}">
        <p14:creationId xmlns:p14="http://schemas.microsoft.com/office/powerpoint/2010/main" val="2832001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E6289F9-2670-4D93-955C-53FC9BB69AA5}" type="datetimeFigureOut">
              <a:rPr lang="zh-CN" altLang="en-US" smtClean="0"/>
              <a:t>2021/6/16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4349529-5D18-486F-BB57-77F6B55CE802}" type="slidenum">
              <a:rPr lang="zh-CN" altLang="en-US" smtClean="0"/>
              <a:t>‹#›</a:t>
            </a:fld>
            <a:endParaRPr lang="zh-CN" altLang="en-US"/>
          </a:p>
        </p:txBody>
      </p:sp>
    </p:spTree>
    <p:extLst>
      <p:ext uri="{BB962C8B-B14F-4D97-AF65-F5344CB8AC3E}">
        <p14:creationId xmlns:p14="http://schemas.microsoft.com/office/powerpoint/2010/main" val="652605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E6289F9-2670-4D93-955C-53FC9BB69AA5}" type="datetimeFigureOut">
              <a:rPr lang="zh-CN" altLang="en-US" smtClean="0"/>
              <a:t>2021/6/16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4349529-5D18-486F-BB57-77F6B55CE802}" type="slidenum">
              <a:rPr lang="zh-CN" altLang="en-US" smtClean="0"/>
              <a:t>‹#›</a:t>
            </a:fld>
            <a:endParaRPr lang="zh-CN" altLang="en-US"/>
          </a:p>
        </p:txBody>
      </p:sp>
    </p:spTree>
    <p:extLst>
      <p:ext uri="{BB962C8B-B14F-4D97-AF65-F5344CB8AC3E}">
        <p14:creationId xmlns:p14="http://schemas.microsoft.com/office/powerpoint/2010/main" val="938918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6289F9-2670-4D93-955C-53FC9BB69AA5}" type="datetimeFigureOut">
              <a:rPr lang="zh-CN" altLang="en-US" smtClean="0"/>
              <a:t>2021/6/16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4349529-5D18-486F-BB57-77F6B55CE802}" type="slidenum">
              <a:rPr lang="zh-CN" altLang="en-US" smtClean="0"/>
              <a:t>‹#›</a:t>
            </a:fld>
            <a:endParaRPr lang="zh-CN" altLang="en-US"/>
          </a:p>
        </p:txBody>
      </p:sp>
    </p:spTree>
    <p:extLst>
      <p:ext uri="{BB962C8B-B14F-4D97-AF65-F5344CB8AC3E}">
        <p14:creationId xmlns:p14="http://schemas.microsoft.com/office/powerpoint/2010/main" val="3077523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E6289F9-2670-4D93-955C-53FC9BB69AA5}" type="datetimeFigureOut">
              <a:rPr lang="zh-CN" altLang="en-US" smtClean="0"/>
              <a:t>2021/6/16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4349529-5D18-486F-BB57-77F6B55CE802}" type="slidenum">
              <a:rPr lang="zh-CN" altLang="en-US" smtClean="0"/>
              <a:t>‹#›</a:t>
            </a:fld>
            <a:endParaRPr lang="zh-CN" altLang="en-US"/>
          </a:p>
        </p:txBody>
      </p:sp>
    </p:spTree>
    <p:extLst>
      <p:ext uri="{BB962C8B-B14F-4D97-AF65-F5344CB8AC3E}">
        <p14:creationId xmlns:p14="http://schemas.microsoft.com/office/powerpoint/2010/main" val="1532632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E6289F9-2670-4D93-955C-53FC9BB69AA5}" type="datetimeFigureOut">
              <a:rPr lang="zh-CN" altLang="en-US" smtClean="0"/>
              <a:t>2021/6/16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4349529-5D18-486F-BB57-77F6B55CE802}" type="slidenum">
              <a:rPr lang="zh-CN" altLang="en-US" smtClean="0"/>
              <a:t>‹#›</a:t>
            </a:fld>
            <a:endParaRPr lang="zh-CN" altLang="en-US"/>
          </a:p>
        </p:txBody>
      </p:sp>
    </p:spTree>
    <p:extLst>
      <p:ext uri="{BB962C8B-B14F-4D97-AF65-F5344CB8AC3E}">
        <p14:creationId xmlns:p14="http://schemas.microsoft.com/office/powerpoint/2010/main" val="2298127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6289F9-2670-4D93-955C-53FC9BB69AA5}" type="datetimeFigureOut">
              <a:rPr lang="zh-CN" altLang="en-US" smtClean="0"/>
              <a:t>2021/6/16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49529-5D18-486F-BB57-77F6B55CE802}" type="slidenum">
              <a:rPr lang="zh-CN" altLang="en-US" smtClean="0"/>
              <a:t>‹#›</a:t>
            </a:fld>
            <a:endParaRPr lang="zh-CN" altLang="en-US"/>
          </a:p>
        </p:txBody>
      </p:sp>
    </p:spTree>
    <p:extLst>
      <p:ext uri="{BB962C8B-B14F-4D97-AF65-F5344CB8AC3E}">
        <p14:creationId xmlns:p14="http://schemas.microsoft.com/office/powerpoint/2010/main" val="7655632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3" name="组合 2"/>
          <p:cNvGrpSpPr/>
          <p:nvPr/>
        </p:nvGrpSpPr>
        <p:grpSpPr>
          <a:xfrm>
            <a:off x="0" y="0"/>
            <a:ext cx="9144000" cy="6858000"/>
            <a:chOff x="0" y="0"/>
            <a:chExt cx="9144000" cy="6858000"/>
          </a:xfrm>
        </p:grpSpPr>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latin typeface="Adobe 仿宋 Std R" panose="02020400000000000000" pitchFamily="18" charset="-122"/>
                  <a:ea typeface="Adobe 仿宋 Std R" panose="02020400000000000000" pitchFamily="18" charset="-122"/>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pic>
        <p:nvPicPr>
          <p:cNvPr id="9" name="图片 8"/>
          <p:cNvPicPr>
            <a:picLocks noChangeAspect="1"/>
          </p:cNvPicPr>
          <p:nvPr/>
        </p:nvPicPr>
        <p:blipFill>
          <a:blip r:embed="rId3"/>
          <a:stretch>
            <a:fillRect/>
          </a:stretch>
        </p:blipFill>
        <p:spPr>
          <a:xfrm>
            <a:off x="277459" y="1588169"/>
            <a:ext cx="7157324" cy="8483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文本框 1"/>
          <p:cNvSpPr txBox="1"/>
          <p:nvPr/>
        </p:nvSpPr>
        <p:spPr>
          <a:xfrm>
            <a:off x="873221" y="1750754"/>
            <a:ext cx="6291150" cy="523220"/>
          </a:xfrm>
          <a:prstGeom prst="rect">
            <a:avLst/>
          </a:prstGeom>
          <a:noFill/>
        </p:spPr>
        <p:txBody>
          <a:bodyPr wrap="square" rtlCol="0">
            <a:spAutoFit/>
          </a:bodyPr>
          <a:lstStyle/>
          <a:p>
            <a:pPr algn="ctr"/>
            <a:r>
              <a:rPr lang="zh-CN" altLang="en-US" sz="28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第十三章 财政政策</a:t>
            </a:r>
          </a:p>
        </p:txBody>
      </p:sp>
    </p:spTree>
    <p:extLst>
      <p:ext uri="{BB962C8B-B14F-4D97-AF65-F5344CB8AC3E}">
        <p14:creationId xmlns:p14="http://schemas.microsoft.com/office/powerpoint/2010/main" val="1794990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1488173"/>
            <a:ext cx="7398182" cy="51590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一</a:t>
            </a: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根据财政政策具有</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调节经济周期</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的作用来划分</a:t>
            </a:r>
          </a:p>
          <a:p>
            <a:pPr>
              <a:lnSpc>
                <a:spcPct val="100000"/>
              </a:lnSpc>
              <a:defRPr/>
            </a:pP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自动稳定的财政政策（税收和转移支付）</a:t>
            </a:r>
          </a:p>
          <a:p>
            <a:pPr>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自动稳定的财政政策是指这种财政政策本身具有内在的调节功能，能根据经济波动情况，无需借助外力而自动地发挥稳定作用。</a:t>
            </a:r>
          </a:p>
          <a:p>
            <a:pPr>
              <a:lnSpc>
                <a:spcPct val="100000"/>
              </a:lnSpc>
              <a:defRPr/>
            </a:pP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相机抉择的财政政策 </a:t>
            </a:r>
          </a:p>
          <a:p>
            <a:pPr>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相机抉择的财政政策意味着这种政策本身不具有内在的调节功能，需要借助外力才能对经济产生调节作用。 </a:t>
            </a:r>
          </a:p>
          <a:p>
            <a:pPr>
              <a:lnSpc>
                <a:spcPct val="100000"/>
              </a:lnSpc>
              <a:defRPr/>
            </a:pP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 </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汲水政策： 初始诱导（</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如经济萧条时期进行公共投资</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p>
          <a:p>
            <a:pPr>
              <a:lnSpc>
                <a:spcPct val="100000"/>
              </a:lnSpc>
              <a:defRPr/>
            </a:pP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 </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补偿政策： 反方向调节景气变动幅度的财政政策， 实现稳定经济波动</a:t>
            </a: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13.1.6 </a:t>
            </a:r>
            <a:r>
              <a:rPr lang="zh-TW"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财政政策的类型</a:t>
            </a:r>
          </a:p>
        </p:txBody>
      </p:sp>
    </p:spTree>
    <p:extLst>
      <p:ext uri="{BB962C8B-B14F-4D97-AF65-F5344CB8AC3E}">
        <p14:creationId xmlns:p14="http://schemas.microsoft.com/office/powerpoint/2010/main" val="430680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1096869"/>
            <a:ext cx="7722522" cy="485150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二</a:t>
            </a: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根据财政政策在调节国民经济总量方面的</a:t>
            </a:r>
            <a:r>
              <a:rPr lang="zh-CN" altLang="en-US" sz="24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不同功能</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划分</a:t>
            </a:r>
          </a:p>
          <a:p>
            <a:pPr>
              <a:lnSpc>
                <a:spcPct val="100000"/>
              </a:lnSpc>
              <a:defRPr/>
            </a:pPr>
            <a:r>
              <a:rPr lang="zh-CN" altLang="en-US" sz="24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扩张性财政政策</a:t>
            </a:r>
          </a:p>
          <a:p>
            <a:pPr>
              <a:lnSpc>
                <a:spcPct val="100000"/>
              </a:lnSpc>
              <a:defRPr/>
            </a:pP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是指通过财政收支规模的变动来增加和刺激社会的总需求，在总需求不足时，通过扩张性财政政策使总需求和总供给的差额缩小以致平衡。</a:t>
            </a:r>
          </a:p>
          <a:p>
            <a:pPr>
              <a:lnSpc>
                <a:spcPct val="100000"/>
              </a:lnSpc>
              <a:defRPr/>
            </a:pPr>
            <a:r>
              <a:rPr lang="zh-CN" altLang="en-US" sz="24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紧缩性财政政策</a:t>
            </a:r>
          </a:p>
          <a:p>
            <a:pPr>
              <a:lnSpc>
                <a:spcPct val="100000"/>
              </a:lnSpc>
              <a:defRPr/>
            </a:pP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是指通过财政收支规模的变动来减少和抑制总需求，在国民经济已经出现总需求过旺的情况下，通过紧缩性财政政策可以消除通货膨胀，达到供求平衡。</a:t>
            </a:r>
          </a:p>
          <a:p>
            <a:pPr>
              <a:lnSpc>
                <a:spcPct val="100000"/>
              </a:lnSpc>
              <a:defRPr/>
            </a:pPr>
            <a:r>
              <a:rPr lang="zh-CN" altLang="en-US" sz="24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中性财政政策</a:t>
            </a:r>
          </a:p>
          <a:p>
            <a:pPr>
              <a:lnSpc>
                <a:spcPct val="100000"/>
              </a:lnSpc>
              <a:defRPr/>
            </a:pP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是指财政收支活动对社会总需求的影响保持中性，既不产生扩张效应，也不产生紧缩效应。</a:t>
            </a:r>
          </a:p>
        </p:txBody>
      </p:sp>
    </p:spTree>
    <p:extLst>
      <p:ext uri="{BB962C8B-B14F-4D97-AF65-F5344CB8AC3E}">
        <p14:creationId xmlns:p14="http://schemas.microsoft.com/office/powerpoint/2010/main" val="1961538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1096869"/>
            <a:ext cx="7247063"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非均衡财政政策和均衡财政政策</a:t>
            </a:r>
          </a:p>
          <a:p>
            <a:pPr>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通过增加盈余或减少盈余以及增加赤字或减少赤字的形式表现出来的财政政策成为非均衡财政政策。</a:t>
            </a:r>
          </a:p>
          <a:p>
            <a:pPr>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收支均衡的形式表现出来的财政政策成为均衡财政政策。</a:t>
            </a:r>
          </a:p>
          <a:p>
            <a:pPr>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预算收支平衡或均衡财政政策，并不等于中性财政政策。因为通过支出结构的调整和税收政策的调整，同样可以对经济发挥调节作用。</a:t>
            </a:r>
          </a:p>
          <a:p>
            <a:pPr>
              <a:lnSpc>
                <a:spcPct val="100000"/>
              </a:lnSpc>
              <a:defRPr/>
            </a:pPr>
            <a:endPar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1402591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1627069"/>
            <a:ext cx="7247063" cy="4321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13.2.1 </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财政政策的传导机制</a:t>
            </a:r>
          </a:p>
          <a:p>
            <a:pPr>
              <a:lnSpc>
                <a:spcPct val="120000"/>
              </a:lnSpc>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13.2.2 </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财政政策效应</a:t>
            </a:r>
          </a:p>
          <a:p>
            <a:pPr>
              <a:lnSpc>
                <a:spcPct val="120000"/>
              </a:lnSpc>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13.2.3 </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财政政策乘数 </a:t>
            </a: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13.2 </a:t>
            </a:r>
            <a:r>
              <a:rPr lang="zh-CN"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财政政策的传导和效应</a:t>
            </a:r>
            <a:endParaRPr lang="zh-TW"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844072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1275450"/>
            <a:ext cx="7247063" cy="485150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endPar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财政政策的传导机制是财政政策工具通过某种媒介体的传导转变为政策目标变量的过程。</a:t>
            </a:r>
          </a:p>
          <a:p>
            <a:pPr>
              <a:lnSpc>
                <a:spcPct val="100000"/>
              </a:lnSpc>
              <a:defRPr/>
            </a:pP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（一）财政政策工具与收入分配</a:t>
            </a:r>
          </a:p>
          <a:p>
            <a:pPr>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 </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个人</a:t>
            </a:r>
          </a:p>
          <a:p>
            <a:pPr>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 </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改变货币收入者实得的货币收入</a:t>
            </a:r>
          </a:p>
          <a:p>
            <a:pPr>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 </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征税</a:t>
            </a:r>
          </a:p>
          <a:p>
            <a:pPr>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b. </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补贴</a:t>
            </a:r>
          </a:p>
          <a:p>
            <a:pPr>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 </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改变货币收入者的实际购买力</a:t>
            </a:r>
          </a:p>
          <a:p>
            <a:pPr>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 </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企业</a:t>
            </a:r>
          </a:p>
          <a:p>
            <a:pPr>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 </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企业税后利润的分配</a:t>
            </a:r>
          </a:p>
          <a:p>
            <a:pPr>
              <a:lnSpc>
                <a:spcPct val="100000"/>
              </a:lnSpc>
              <a:defRPr/>
            </a:pPr>
            <a:endPar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13.2.1 </a:t>
            </a:r>
            <a:r>
              <a:rPr lang="zh-CN"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财政政策的传导机制</a:t>
            </a:r>
          </a:p>
        </p:txBody>
      </p:sp>
    </p:spTree>
    <p:extLst>
      <p:ext uri="{BB962C8B-B14F-4D97-AF65-F5344CB8AC3E}">
        <p14:creationId xmlns:p14="http://schemas.microsoft.com/office/powerpoint/2010/main" val="1850215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773990" y="888106"/>
            <a:ext cx="7357078"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（二）财政政策工具与货币供给</a:t>
            </a:r>
          </a:p>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货币是媒介</a:t>
            </a:r>
          </a:p>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（三）财政政策工具与价格的关系</a:t>
            </a:r>
          </a:p>
          <a:p>
            <a:pPr lvl="0">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 </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价格政策： 政府定价</a:t>
            </a:r>
          </a:p>
          <a:p>
            <a:pPr lvl="0">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 </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税收</a:t>
            </a:r>
          </a:p>
          <a:p>
            <a:pPr lvl="0">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3. </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补贴</a:t>
            </a: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1585012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598952" y="1388962"/>
            <a:ext cx="7532116" cy="49010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财政政策效应即财政政策作用的结果。</a:t>
            </a:r>
          </a:p>
          <a:p>
            <a:pPr lvl="0">
              <a:lnSpc>
                <a:spcPct val="100000"/>
              </a:lnSpc>
              <a:defRPr/>
            </a:pP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政策的有效性</a:t>
            </a:r>
          </a:p>
          <a:p>
            <a:pPr>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13.2.2 </a:t>
            </a:r>
            <a:r>
              <a:rPr lang="zh-TW"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财政政策效应</a:t>
            </a:r>
          </a:p>
        </p:txBody>
      </p:sp>
      <p:sp>
        <p:nvSpPr>
          <p:cNvPr id="19" name="Line 5"/>
          <p:cNvSpPr>
            <a:spLocks noChangeShapeType="1"/>
          </p:cNvSpPr>
          <p:nvPr/>
        </p:nvSpPr>
        <p:spPr bwMode="auto">
          <a:xfrm flipV="1">
            <a:off x="1547813" y="3937000"/>
            <a:ext cx="7056437"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0" name="Rectangle 7"/>
          <p:cNvSpPr>
            <a:spLocks noChangeArrowheads="1"/>
          </p:cNvSpPr>
          <p:nvPr/>
        </p:nvSpPr>
        <p:spPr bwMode="auto">
          <a:xfrm>
            <a:off x="2195513" y="3517900"/>
            <a:ext cx="63119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sz="2400" b="1"/>
              <a:t>政策的积极作用（实现政策目标产生的效果）</a:t>
            </a:r>
          </a:p>
        </p:txBody>
      </p:sp>
      <p:sp>
        <p:nvSpPr>
          <p:cNvPr id="24" name="Rectangle 8"/>
          <p:cNvSpPr>
            <a:spLocks noChangeArrowheads="1"/>
          </p:cNvSpPr>
          <p:nvPr/>
        </p:nvSpPr>
        <p:spPr bwMode="auto">
          <a:xfrm>
            <a:off x="1476375" y="4117975"/>
            <a:ext cx="7272338"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400" b="1"/>
              <a:t>政策研究费用</a:t>
            </a:r>
            <a:r>
              <a:rPr lang="en-US" altLang="zh-CN" sz="2400" b="1"/>
              <a:t>+</a:t>
            </a:r>
            <a:r>
              <a:rPr lang="zh-CN" altLang="en-US" sz="2400" b="1"/>
              <a:t>政策执行费用</a:t>
            </a:r>
            <a:r>
              <a:rPr lang="en-US" altLang="zh-CN" sz="2400" b="1"/>
              <a:t>+</a:t>
            </a:r>
            <a:r>
              <a:rPr lang="zh-CN" altLang="en-US" sz="2400" b="1"/>
              <a:t>补偿费用</a:t>
            </a:r>
            <a:r>
              <a:rPr lang="en-US" altLang="zh-CN" sz="2400" b="1"/>
              <a:t>(</a:t>
            </a:r>
            <a:r>
              <a:rPr lang="zh-CN" altLang="en-US" sz="2400" b="1"/>
              <a:t>或效率损失</a:t>
            </a:r>
            <a:r>
              <a:rPr lang="en-US" altLang="zh-CN" sz="2400" b="1"/>
              <a:t>)</a:t>
            </a:r>
          </a:p>
          <a:p>
            <a:r>
              <a:rPr lang="en-US" altLang="zh-CN" b="1"/>
              <a:t>                                                                        </a:t>
            </a:r>
          </a:p>
        </p:txBody>
      </p:sp>
      <p:sp>
        <p:nvSpPr>
          <p:cNvPr id="25" name="Text Box 9"/>
          <p:cNvSpPr txBox="1">
            <a:spLocks noChangeArrowheads="1"/>
          </p:cNvSpPr>
          <p:nvPr/>
        </p:nvSpPr>
        <p:spPr bwMode="auto">
          <a:xfrm>
            <a:off x="1042988" y="3757613"/>
            <a:ext cx="4318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eaLnBrk="1" hangingPunct="1">
              <a:spcBef>
                <a:spcPct val="50000"/>
              </a:spcBef>
            </a:pPr>
            <a:r>
              <a:rPr lang="en-US" altLang="zh-CN" sz="2400" dirty="0"/>
              <a:t>=</a:t>
            </a:r>
          </a:p>
        </p:txBody>
      </p:sp>
    </p:spTree>
    <p:extLst>
      <p:ext uri="{BB962C8B-B14F-4D97-AF65-F5344CB8AC3E}">
        <p14:creationId xmlns:p14="http://schemas.microsoft.com/office/powerpoint/2010/main" val="400529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4" grpId="0"/>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598952" y="1388962"/>
            <a:ext cx="7532116" cy="49010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依据经济学关于国民收入的决定方程式推导出财政政策乘数：</a:t>
            </a:r>
          </a:p>
          <a:p>
            <a:pPr lvl="0">
              <a:lnSpc>
                <a:spcPct val="100000"/>
              </a:lnSpc>
              <a:defRPr/>
            </a:pP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税收乘数、购买性支出乘数、转移支付乘数、平衡预算乘数</a:t>
            </a:r>
          </a:p>
          <a:p>
            <a:pPr lvl="0">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购买性支出乘数</a:t>
            </a: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=1/1−b</a:t>
            </a:r>
          </a:p>
          <a:p>
            <a:pPr lvl="0">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 </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税收乘数</a:t>
            </a: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转移支付乘数</a:t>
            </a: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=−b/1−b</a:t>
            </a:r>
          </a:p>
          <a:p>
            <a:pPr lvl="0">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3. </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平衡预算乘数</a:t>
            </a: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 </a:t>
            </a:r>
          </a:p>
          <a:p>
            <a:pPr>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13.2.3 </a:t>
            </a:r>
            <a:r>
              <a:rPr lang="zh-TW"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财政政策乘数 </a:t>
            </a:r>
          </a:p>
        </p:txBody>
      </p:sp>
    </p:spTree>
    <p:extLst>
      <p:ext uri="{BB962C8B-B14F-4D97-AF65-F5344CB8AC3E}">
        <p14:creationId xmlns:p14="http://schemas.microsoft.com/office/powerpoint/2010/main" val="3695787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598952" y="1388962"/>
            <a:ext cx="7532116" cy="49010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依据经济学关于国民收入的决定方程式推导出财政政策乘数 </a:t>
            </a: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乘数 </a:t>
            </a: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Multiplier</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GDP</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的变动量与引起这种变动的最初注入量之间的比率</a:t>
            </a:r>
          </a:p>
          <a:p>
            <a:pPr lvl="0">
              <a:lnSpc>
                <a:spcPct val="100000"/>
              </a:lnSpc>
              <a:defRPr/>
            </a:pP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税收乘数、购买性支出乘数、平衡预算乘数</a:t>
            </a:r>
          </a:p>
          <a:p>
            <a:pPr lvl="0">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 </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财政支出乘数</a:t>
            </a: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=1/1−b</a:t>
            </a:r>
          </a:p>
          <a:p>
            <a:pPr lvl="0">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 </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税收乘数</a:t>
            </a: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转移支付乘数</a:t>
            </a: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=−b/1−b</a:t>
            </a:r>
          </a:p>
          <a:p>
            <a:pPr lvl="0">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3. </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平衡预算乘数</a:t>
            </a: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 </a:t>
            </a:r>
          </a:p>
          <a:p>
            <a:pPr>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13.2.3 </a:t>
            </a:r>
            <a:r>
              <a:rPr lang="zh-TW"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财政政策乘数 </a:t>
            </a:r>
          </a:p>
        </p:txBody>
      </p:sp>
    </p:spTree>
    <p:extLst>
      <p:ext uri="{BB962C8B-B14F-4D97-AF65-F5344CB8AC3E}">
        <p14:creationId xmlns:p14="http://schemas.microsoft.com/office/powerpoint/2010/main" val="963505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政府支出乘数</a:t>
            </a:r>
            <a:endPar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5" name="内容占位符 2"/>
          <p:cNvSpPr txBox="1">
            <a:spLocks/>
          </p:cNvSpPr>
          <p:nvPr/>
        </p:nvSpPr>
        <p:spPr>
          <a:xfrm>
            <a:off x="1027524" y="1561586"/>
            <a:ext cx="71044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sz="2600" dirty="0">
                <a:solidFill>
                  <a:sysClr val="windowText" lastClr="000000"/>
                </a:solidFill>
                <a:latin typeface="微软雅黑"/>
                <a:ea typeface="微软雅黑"/>
                <a:cs typeface="微软雅黑"/>
              </a:rPr>
              <a:t>GDP</a:t>
            </a:r>
            <a:r>
              <a:rPr lang="zh-CN" altLang="en-US" sz="2600" dirty="0">
                <a:solidFill>
                  <a:sysClr val="windowText" lastClr="000000"/>
                </a:solidFill>
                <a:latin typeface="微软雅黑"/>
                <a:ea typeface="微软雅黑"/>
                <a:cs typeface="微软雅黑"/>
              </a:rPr>
              <a:t>的变动量与引起这种变动的政府支出的变动量之间的比率</a:t>
            </a:r>
          </a:p>
          <a:p>
            <a:pPr>
              <a:defRPr/>
            </a:pPr>
            <a:r>
              <a:rPr lang="zh-CN" altLang="en-US" sz="2600" dirty="0">
                <a:solidFill>
                  <a:sysClr val="windowText" lastClr="000000"/>
                </a:solidFill>
                <a:latin typeface="微软雅黑"/>
                <a:ea typeface="微软雅黑"/>
                <a:cs typeface="微软雅黑"/>
              </a:rPr>
              <a:t>政府支出乘数 </a:t>
            </a:r>
            <a:r>
              <a:rPr lang="en-US" altLang="zh-CN" sz="2600" dirty="0">
                <a:solidFill>
                  <a:sysClr val="windowText" lastClr="000000"/>
                </a:solidFill>
                <a:latin typeface="微软雅黑"/>
                <a:ea typeface="微软雅黑"/>
                <a:cs typeface="微软雅黑"/>
              </a:rPr>
              <a:t>GK=△GDP/△G=1/MPS</a:t>
            </a:r>
          </a:p>
          <a:p>
            <a:pPr>
              <a:defRPr/>
            </a:pPr>
            <a:r>
              <a:rPr lang="zh-CN" altLang="en-US" sz="2600" dirty="0">
                <a:solidFill>
                  <a:sysClr val="windowText" lastClr="000000"/>
                </a:solidFill>
                <a:latin typeface="微软雅黑"/>
                <a:ea typeface="微软雅黑"/>
                <a:cs typeface="微软雅黑"/>
              </a:rPr>
              <a:t>结论：政府支出对</a:t>
            </a:r>
            <a:r>
              <a:rPr lang="en-US" altLang="zh-CN" sz="2600" dirty="0">
                <a:solidFill>
                  <a:sysClr val="windowText" lastClr="000000"/>
                </a:solidFill>
                <a:latin typeface="微软雅黑"/>
                <a:ea typeface="微软雅黑"/>
                <a:cs typeface="微软雅黑"/>
              </a:rPr>
              <a:t>GDP</a:t>
            </a:r>
            <a:r>
              <a:rPr lang="zh-CN" altLang="en-US" sz="2600" dirty="0">
                <a:solidFill>
                  <a:sysClr val="windowText" lastClr="000000"/>
                </a:solidFill>
                <a:latin typeface="微软雅黑"/>
                <a:ea typeface="微软雅黑"/>
                <a:cs typeface="微软雅黑"/>
              </a:rPr>
              <a:t>是一种扩张性的力量。</a:t>
            </a:r>
            <a:r>
              <a:rPr lang="en-US" altLang="zh-CN" sz="2600" dirty="0">
                <a:solidFill>
                  <a:sysClr val="windowText" lastClr="000000"/>
                </a:solidFill>
                <a:latin typeface="微软雅黑"/>
                <a:ea typeface="微软雅黑"/>
                <a:cs typeface="微软雅黑"/>
              </a:rPr>
              <a:t>GDP</a:t>
            </a:r>
            <a:r>
              <a:rPr lang="zh-CN" altLang="en-US" sz="2600" dirty="0">
                <a:solidFill>
                  <a:sysClr val="windowText" lastClr="000000"/>
                </a:solidFill>
                <a:latin typeface="微软雅黑"/>
                <a:ea typeface="微软雅黑"/>
                <a:cs typeface="微软雅黑"/>
              </a:rPr>
              <a:t>增加或减少的规模取决于政府支出乘数的大小。</a:t>
            </a:r>
          </a:p>
        </p:txBody>
      </p:sp>
    </p:spTree>
    <p:extLst>
      <p:ext uri="{BB962C8B-B14F-4D97-AF65-F5344CB8AC3E}">
        <p14:creationId xmlns:p14="http://schemas.microsoft.com/office/powerpoint/2010/main" val="2991534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第十三章 财政政策</a:t>
            </a:r>
            <a:endParaRPr lang="zh-TW"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9" name="矩形 10"/>
          <p:cNvSpPr>
            <a:spLocks noChangeArrowheads="1"/>
          </p:cNvSpPr>
          <p:nvPr/>
        </p:nvSpPr>
        <p:spPr bwMode="auto">
          <a:xfrm>
            <a:off x="1186701" y="1530883"/>
            <a:ext cx="5679981" cy="32265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ct val="200000"/>
              </a:lnSpc>
            </a:pPr>
            <a:r>
              <a:rPr lang="en-US" altLang="zh-CN" sz="2600" dirty="0">
                <a:latin typeface="微软雅黑 Light" charset="0"/>
                <a:ea typeface="微软雅黑 Light" charset="0"/>
                <a:cs typeface="微软雅黑 Light" charset="0"/>
              </a:rPr>
              <a:t>13.1 </a:t>
            </a:r>
            <a:r>
              <a:rPr lang="zh-CN" altLang="en-US" sz="2600" dirty="0">
                <a:latin typeface="微软雅黑 Light" charset="0"/>
                <a:ea typeface="微软雅黑 Light" charset="0"/>
                <a:cs typeface="微软雅黑 Light" charset="0"/>
              </a:rPr>
              <a:t>财政政策概述 </a:t>
            </a:r>
          </a:p>
          <a:p>
            <a:pPr>
              <a:lnSpc>
                <a:spcPct val="200000"/>
              </a:lnSpc>
            </a:pPr>
            <a:r>
              <a:rPr lang="en-US" altLang="zh-CN" sz="2600" dirty="0">
                <a:latin typeface="微软雅黑 Light" charset="0"/>
                <a:ea typeface="微软雅黑 Light" charset="0"/>
                <a:cs typeface="微软雅黑 Light" charset="0"/>
              </a:rPr>
              <a:t>13.2 </a:t>
            </a:r>
            <a:r>
              <a:rPr lang="zh-CN" altLang="en-US" sz="2600" dirty="0">
                <a:latin typeface="微软雅黑 Light" charset="0"/>
                <a:ea typeface="微软雅黑 Light" charset="0"/>
                <a:cs typeface="微软雅黑 Light" charset="0"/>
              </a:rPr>
              <a:t>财政政策的传导和效应 </a:t>
            </a:r>
          </a:p>
          <a:p>
            <a:pPr>
              <a:lnSpc>
                <a:spcPct val="200000"/>
              </a:lnSpc>
            </a:pPr>
            <a:r>
              <a:rPr lang="en-US" altLang="zh-CN" sz="2600" dirty="0">
                <a:latin typeface="微软雅黑 Light" charset="0"/>
                <a:ea typeface="微软雅黑 Light" charset="0"/>
                <a:cs typeface="微软雅黑 Light" charset="0"/>
              </a:rPr>
              <a:t>13.3 </a:t>
            </a:r>
            <a:r>
              <a:rPr lang="zh-CN" altLang="en-US" sz="2600" dirty="0">
                <a:latin typeface="微软雅黑 Light" charset="0"/>
                <a:ea typeface="微软雅黑 Light" charset="0"/>
                <a:cs typeface="微软雅黑 Light" charset="0"/>
              </a:rPr>
              <a:t>财政政策与货币政策的配合 </a:t>
            </a:r>
          </a:p>
          <a:p>
            <a:pPr>
              <a:lnSpc>
                <a:spcPct val="200000"/>
              </a:lnSpc>
            </a:pPr>
            <a:r>
              <a:rPr lang="en-US" altLang="zh-CN" sz="2600" dirty="0">
                <a:latin typeface="微软雅黑 Light" charset="0"/>
                <a:ea typeface="微软雅黑 Light" charset="0"/>
                <a:cs typeface="微软雅黑 Light" charset="0"/>
              </a:rPr>
              <a:t>13.4 </a:t>
            </a:r>
            <a:r>
              <a:rPr lang="zh-CN" altLang="en-US" sz="2600" dirty="0">
                <a:latin typeface="微软雅黑 Light" charset="0"/>
                <a:ea typeface="微软雅黑 Light" charset="0"/>
                <a:cs typeface="微软雅黑 Light" charset="0"/>
              </a:rPr>
              <a:t>我国财政政策的实践</a:t>
            </a:r>
          </a:p>
        </p:txBody>
      </p:sp>
    </p:spTree>
    <p:extLst>
      <p:ext uri="{BB962C8B-B14F-4D97-AF65-F5344CB8AC3E}">
        <p14:creationId xmlns:p14="http://schemas.microsoft.com/office/powerpoint/2010/main" val="360185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900" decel="100000" fill="hold"/>
                                        <p:tgtEl>
                                          <p:spTgt spid="1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税收乘数</a:t>
            </a:r>
            <a:endPar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5" name="内容占位符 2"/>
          <p:cNvSpPr txBox="1">
            <a:spLocks/>
          </p:cNvSpPr>
          <p:nvPr/>
        </p:nvSpPr>
        <p:spPr>
          <a:xfrm>
            <a:off x="1027524" y="1459754"/>
            <a:ext cx="7104450" cy="44531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sz="2600" dirty="0">
                <a:solidFill>
                  <a:sysClr val="windowText" lastClr="000000"/>
                </a:solidFill>
                <a:latin typeface="微软雅黑"/>
                <a:ea typeface="微软雅黑"/>
                <a:cs typeface="微软雅黑"/>
              </a:rPr>
              <a:t>GDP</a:t>
            </a:r>
            <a:r>
              <a:rPr lang="zh-CN" altLang="en-US" sz="2600" dirty="0">
                <a:solidFill>
                  <a:sysClr val="windowText" lastClr="000000"/>
                </a:solidFill>
                <a:latin typeface="微软雅黑"/>
                <a:ea typeface="微软雅黑"/>
                <a:cs typeface="微软雅黑"/>
              </a:rPr>
              <a:t>的变动量与引起这种变化的政府税收的变动量之间的比率</a:t>
            </a:r>
          </a:p>
          <a:p>
            <a:pPr>
              <a:defRPr/>
            </a:pPr>
            <a:r>
              <a:rPr lang="zh-CN" altLang="en-US" sz="2600" dirty="0">
                <a:solidFill>
                  <a:sysClr val="windowText" lastClr="000000"/>
                </a:solidFill>
                <a:latin typeface="微软雅黑"/>
                <a:ea typeface="微软雅黑"/>
                <a:cs typeface="微软雅黑"/>
              </a:rPr>
              <a:t>政府税收乘数 </a:t>
            </a:r>
            <a:r>
              <a:rPr lang="en-US" altLang="zh-CN" sz="2600" dirty="0">
                <a:solidFill>
                  <a:sysClr val="windowText" lastClr="000000"/>
                </a:solidFill>
                <a:latin typeface="微软雅黑"/>
                <a:ea typeface="微软雅黑"/>
                <a:cs typeface="微软雅黑"/>
              </a:rPr>
              <a:t>TK=△GDP/△T=MPC/MPS</a:t>
            </a:r>
          </a:p>
          <a:p>
            <a:pPr>
              <a:defRPr/>
            </a:pPr>
            <a:r>
              <a:rPr lang="zh-CN" altLang="en-US" sz="2600" dirty="0">
                <a:solidFill>
                  <a:sysClr val="windowText" lastClr="000000"/>
                </a:solidFill>
                <a:latin typeface="微软雅黑"/>
                <a:ea typeface="微软雅黑"/>
                <a:cs typeface="微软雅黑"/>
              </a:rPr>
              <a:t>结论：税收对</a:t>
            </a:r>
            <a:r>
              <a:rPr lang="en-US" altLang="zh-CN" sz="2600" dirty="0">
                <a:solidFill>
                  <a:sysClr val="windowText" lastClr="000000"/>
                </a:solidFill>
                <a:latin typeface="微软雅黑"/>
                <a:ea typeface="微软雅黑"/>
                <a:cs typeface="微软雅黑"/>
              </a:rPr>
              <a:t>GDP</a:t>
            </a:r>
            <a:r>
              <a:rPr lang="zh-CN" altLang="en-US" sz="2600" dirty="0">
                <a:solidFill>
                  <a:sysClr val="windowText" lastClr="000000"/>
                </a:solidFill>
                <a:latin typeface="微软雅黑"/>
                <a:ea typeface="微软雅黑"/>
                <a:cs typeface="微软雅黑"/>
              </a:rPr>
              <a:t>是一种收缩性的力量。 </a:t>
            </a:r>
            <a:r>
              <a:rPr lang="en-US" altLang="zh-CN" sz="2600" dirty="0">
                <a:solidFill>
                  <a:sysClr val="windowText" lastClr="000000"/>
                </a:solidFill>
                <a:latin typeface="微软雅黑"/>
                <a:ea typeface="微软雅黑"/>
                <a:cs typeface="微软雅黑"/>
              </a:rPr>
              <a:t>GDP</a:t>
            </a:r>
            <a:r>
              <a:rPr lang="zh-CN" altLang="en-US" sz="2600" dirty="0">
                <a:solidFill>
                  <a:sysClr val="windowText" lastClr="000000"/>
                </a:solidFill>
                <a:latin typeface="微软雅黑"/>
                <a:ea typeface="微软雅黑"/>
                <a:cs typeface="微软雅黑"/>
              </a:rPr>
              <a:t>减少或增大的规模取决于政府税收乘数的大小。</a:t>
            </a:r>
          </a:p>
        </p:txBody>
      </p:sp>
    </p:spTree>
    <p:extLst>
      <p:ext uri="{BB962C8B-B14F-4D97-AF65-F5344CB8AC3E}">
        <p14:creationId xmlns:p14="http://schemas.microsoft.com/office/powerpoint/2010/main" val="1481518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平衡预算乘数</a:t>
            </a:r>
            <a:endPar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5" name="内容占位符 2"/>
          <p:cNvSpPr txBox="1">
            <a:spLocks/>
          </p:cNvSpPr>
          <p:nvPr/>
        </p:nvSpPr>
        <p:spPr>
          <a:xfrm>
            <a:off x="1027524" y="1459754"/>
            <a:ext cx="7104450" cy="44531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政府支出、税收等量变化，净影响不会趋于零</a:t>
            </a:r>
          </a:p>
          <a:p>
            <a:pPr>
              <a:defRPr/>
            </a:pPr>
            <a:r>
              <a:rPr lang="en-US" altLang="zh-CN" sz="2400" dirty="0">
                <a:solidFill>
                  <a:sysClr val="windowText" lastClr="000000"/>
                </a:solidFill>
                <a:latin typeface="微软雅黑"/>
                <a:ea typeface="微软雅黑"/>
                <a:cs typeface="微软雅黑"/>
              </a:rPr>
              <a:t>GDP</a:t>
            </a:r>
            <a:r>
              <a:rPr lang="zh-CN" altLang="en-US" sz="2400" dirty="0">
                <a:solidFill>
                  <a:sysClr val="windowText" lastClr="000000"/>
                </a:solidFill>
                <a:latin typeface="微软雅黑"/>
                <a:ea typeface="微软雅黑"/>
                <a:cs typeface="微软雅黑"/>
              </a:rPr>
              <a:t>的变动量与引起这种变动的政府支出和税收的同时等额变动量之间的比率即为平衡预算乘数</a:t>
            </a:r>
          </a:p>
          <a:p>
            <a:pPr>
              <a:defRPr/>
            </a:pPr>
            <a:r>
              <a:rPr lang="zh-CN" altLang="en-US" sz="2400" dirty="0">
                <a:solidFill>
                  <a:sysClr val="windowText" lastClr="000000"/>
                </a:solidFill>
                <a:latin typeface="微软雅黑"/>
                <a:ea typeface="微软雅黑"/>
                <a:cs typeface="微软雅黑"/>
              </a:rPr>
              <a:t>平衡预算乘数 </a:t>
            </a:r>
            <a:r>
              <a:rPr lang="en-US" altLang="zh-CN" sz="2400" dirty="0">
                <a:solidFill>
                  <a:sysClr val="windowText" lastClr="000000"/>
                </a:solidFill>
                <a:latin typeface="微软雅黑"/>
                <a:ea typeface="微软雅黑"/>
                <a:cs typeface="微软雅黑"/>
              </a:rPr>
              <a:t>BK=GK+TK=1</a:t>
            </a:r>
          </a:p>
          <a:p>
            <a:pPr>
              <a:defRPr/>
            </a:pPr>
            <a:r>
              <a:rPr lang="zh-CN" altLang="en-US" sz="2400" dirty="0">
                <a:solidFill>
                  <a:sysClr val="windowText" lastClr="000000"/>
                </a:solidFill>
                <a:latin typeface="微软雅黑"/>
                <a:ea typeface="微软雅黑"/>
                <a:cs typeface="微软雅黑"/>
              </a:rPr>
              <a:t>结论：政府支出和税收的同时等量增加，对</a:t>
            </a:r>
            <a:r>
              <a:rPr lang="en-US" altLang="zh-CN" sz="2400" dirty="0">
                <a:solidFill>
                  <a:sysClr val="windowText" lastClr="000000"/>
                </a:solidFill>
                <a:latin typeface="微软雅黑"/>
                <a:ea typeface="微软雅黑"/>
                <a:cs typeface="微软雅黑"/>
              </a:rPr>
              <a:t>GDP</a:t>
            </a:r>
            <a:r>
              <a:rPr lang="zh-CN" altLang="en-US" sz="2400" dirty="0">
                <a:solidFill>
                  <a:sysClr val="windowText" lastClr="000000"/>
                </a:solidFill>
                <a:latin typeface="微软雅黑"/>
                <a:ea typeface="微软雅黑"/>
                <a:cs typeface="微软雅黑"/>
              </a:rPr>
              <a:t>仍有扩张作用，其扩张的规模就是政府支出或税收的增加量；政府支出和税收的同时等量减少，对</a:t>
            </a:r>
            <a:r>
              <a:rPr lang="en-US" altLang="zh-CN" sz="2400" dirty="0">
                <a:solidFill>
                  <a:sysClr val="windowText" lastClr="000000"/>
                </a:solidFill>
                <a:latin typeface="微软雅黑"/>
                <a:ea typeface="微软雅黑"/>
                <a:cs typeface="微软雅黑"/>
              </a:rPr>
              <a:t>GDP</a:t>
            </a:r>
            <a:r>
              <a:rPr lang="zh-CN" altLang="en-US" sz="2400" dirty="0">
                <a:solidFill>
                  <a:sysClr val="windowText" lastClr="000000"/>
                </a:solidFill>
                <a:latin typeface="微软雅黑"/>
                <a:ea typeface="微软雅黑"/>
                <a:cs typeface="微软雅黑"/>
              </a:rPr>
              <a:t>仍有收缩作用，其收缩的规模就是政府支出或税收的减少量。</a:t>
            </a:r>
          </a:p>
        </p:txBody>
      </p:sp>
    </p:spTree>
    <p:extLst>
      <p:ext uri="{BB962C8B-B14F-4D97-AF65-F5344CB8AC3E}">
        <p14:creationId xmlns:p14="http://schemas.microsoft.com/office/powerpoint/2010/main" val="3872809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754144" y="1468330"/>
            <a:ext cx="7376924" cy="4821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5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13.3.1 </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货币政策简介</a:t>
            </a:r>
          </a:p>
          <a:p>
            <a:pPr lvl="0">
              <a:lnSpc>
                <a:spcPct val="15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13.3.2 </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财政政策与货币政策相互配合的必要性</a:t>
            </a:r>
          </a:p>
          <a:p>
            <a:pPr lvl="0">
              <a:lnSpc>
                <a:spcPct val="15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13.3.3 </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不同的政策组合</a:t>
            </a:r>
          </a:p>
          <a:p>
            <a:pPr lvl="0">
              <a:lnSpc>
                <a:spcPct val="15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13.3.4 </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财政政策与货币政策的相对效力</a:t>
            </a:r>
          </a:p>
          <a:p>
            <a:pPr lvl="0">
              <a:lnSpc>
                <a:spcPct val="15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13.3.5 </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财政政策与货币政策的时滞</a:t>
            </a:r>
          </a:p>
          <a:p>
            <a:pPr>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13.3 </a:t>
            </a:r>
            <a:r>
              <a:rPr lang="zh-CN"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财政政策与货币政策的配合</a:t>
            </a:r>
            <a:endParaRPr lang="zh-TW"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1722139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598952" y="1250066"/>
            <a:ext cx="7532116" cy="50399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所谓货币政策，是指一国政府为实现一定的宏观经济目标所制定的关于调整货币供应的基本方针及其相应的措施。</a:t>
            </a:r>
          </a:p>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我国货币政策的基本目标是稳定货币。</a:t>
            </a:r>
          </a:p>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我国中央银行的货币政策手段：</a:t>
            </a:r>
          </a:p>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中央银行对各商业银行</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专业银行</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发放的</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贷款</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p>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存款</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准备金</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制度 </a:t>
            </a:r>
          </a:p>
          <a:p>
            <a:pPr lvl="0">
              <a:lnSpc>
                <a:spcPct val="100000"/>
              </a:lnSpc>
              <a:defRPr/>
            </a:pP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利率 </a:t>
            </a:r>
          </a:p>
          <a:p>
            <a:pPr lvl="0">
              <a:lnSpc>
                <a:spcPct val="100000"/>
              </a:lnSpc>
              <a:defRPr/>
            </a:pP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公开市场操作 </a:t>
            </a: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13.3.1 </a:t>
            </a:r>
            <a:r>
              <a:rPr lang="zh-TW"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货币政策简介</a:t>
            </a:r>
          </a:p>
        </p:txBody>
      </p:sp>
    </p:spTree>
    <p:extLst>
      <p:ext uri="{BB962C8B-B14F-4D97-AF65-F5344CB8AC3E}">
        <p14:creationId xmlns:p14="http://schemas.microsoft.com/office/powerpoint/2010/main" val="2820321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598952" y="1567542"/>
            <a:ext cx="7532116" cy="47224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财政政策一般直接影响经济， 而货币政策则通过利率来间接影响经济。</a:t>
            </a:r>
          </a:p>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两者的作用机制不同 </a:t>
            </a:r>
          </a:p>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作用机制   </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财政政策： 收入和支出</a:t>
            </a:r>
          </a:p>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货币政策： 对货币资金的再分配</a:t>
            </a: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13.3.2 </a:t>
            </a:r>
            <a:r>
              <a:rPr lang="zh-CN"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财政政策与货币政策相互配合的必要性</a:t>
            </a:r>
          </a:p>
        </p:txBody>
      </p:sp>
      <p:sp>
        <p:nvSpPr>
          <p:cNvPr id="19" name="左大括号 18"/>
          <p:cNvSpPr/>
          <p:nvPr/>
        </p:nvSpPr>
        <p:spPr>
          <a:xfrm>
            <a:off x="2112992" y="2950368"/>
            <a:ext cx="144463" cy="647700"/>
          </a:xfrm>
          <a:prstGeom prst="leftBrace">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Tree>
    <p:extLst>
      <p:ext uri="{BB962C8B-B14F-4D97-AF65-F5344CB8AC3E}">
        <p14:creationId xmlns:p14="http://schemas.microsoft.com/office/powerpoint/2010/main" val="1472607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296301" y="888106"/>
            <a:ext cx="8748469" cy="54019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两者的作用方向不同 </a:t>
            </a:r>
          </a:p>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作用方向</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消费需求    财政政策： 社会消费需求和个人消费需求</a:t>
            </a:r>
          </a:p>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货币政策： 个人消费需求</a:t>
            </a:r>
          </a:p>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投资需求    财政政策： 调整产业结构，经济结构优化</a:t>
            </a:r>
          </a:p>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货币政策： 调整总量和产品结构</a:t>
            </a: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两者在扩张和紧缩需求方面的作用不同</a:t>
            </a:r>
          </a:p>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财政的扩张和紧缩效应要通过货币政策机制的传导才能发生。</a:t>
            </a:r>
          </a:p>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中央银行的货币政策是扩张或紧缩需求的 “总闸门”。</a:t>
            </a:r>
          </a:p>
        </p:txBody>
      </p:sp>
      <p:sp>
        <p:nvSpPr>
          <p:cNvPr id="17" name="左大括号 16"/>
          <p:cNvSpPr/>
          <p:nvPr/>
        </p:nvSpPr>
        <p:spPr>
          <a:xfrm>
            <a:off x="1823251" y="1526394"/>
            <a:ext cx="144462" cy="1081088"/>
          </a:xfrm>
          <a:prstGeom prst="leftBrace">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9" name="左大括号 18"/>
          <p:cNvSpPr/>
          <p:nvPr/>
        </p:nvSpPr>
        <p:spPr>
          <a:xfrm>
            <a:off x="3205980" y="1506551"/>
            <a:ext cx="215900" cy="647700"/>
          </a:xfrm>
          <a:prstGeom prst="leftBrace">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20" name="左大括号 19"/>
          <p:cNvSpPr/>
          <p:nvPr/>
        </p:nvSpPr>
        <p:spPr>
          <a:xfrm>
            <a:off x="3257572" y="2425700"/>
            <a:ext cx="144462" cy="647700"/>
          </a:xfrm>
          <a:prstGeom prst="leftBrace">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Tree>
    <p:extLst>
      <p:ext uri="{BB962C8B-B14F-4D97-AF65-F5344CB8AC3E}">
        <p14:creationId xmlns:p14="http://schemas.microsoft.com/office/powerpoint/2010/main" val="1609633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598952" y="1686596"/>
            <a:ext cx="7532116" cy="46034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、松的财政政策和松的货币政策 </a:t>
            </a:r>
          </a:p>
          <a:p>
            <a:pPr lvl="0">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、紧的财政政策与紧的货币政策 </a:t>
            </a:r>
          </a:p>
          <a:p>
            <a:pPr lvl="0">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3</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、紧的财政政策和松的货币政策 </a:t>
            </a:r>
          </a:p>
          <a:p>
            <a:pPr lvl="0">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4</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、松的财政政策和紧的货币政策 </a:t>
            </a: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13.3.3 </a:t>
            </a:r>
            <a:r>
              <a:rPr lang="zh-TW"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不同的政策组合</a:t>
            </a:r>
          </a:p>
        </p:txBody>
      </p:sp>
    </p:spTree>
    <p:extLst>
      <p:ext uri="{BB962C8B-B14F-4D97-AF65-F5344CB8AC3E}">
        <p14:creationId xmlns:p14="http://schemas.microsoft.com/office/powerpoint/2010/main" val="1208520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515993" y="754008"/>
            <a:ext cx="8275742" cy="575427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r>
              <a:rPr lang="zh-CN" altLang="en-US" sz="23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（一）松的财政政策和松的货币政策 </a:t>
            </a:r>
          </a:p>
          <a:p>
            <a:pPr lvl="0">
              <a:lnSpc>
                <a:spcPct val="100000"/>
              </a:lnSpc>
              <a:defRPr/>
            </a:pPr>
            <a:r>
              <a:rPr lang="en-US" altLang="zh-CN" sz="23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 </a:t>
            </a:r>
            <a:r>
              <a:rPr lang="zh-CN" altLang="en-US" sz="23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刺激经济增长</a:t>
            </a:r>
          </a:p>
          <a:p>
            <a:pPr lvl="0">
              <a:lnSpc>
                <a:spcPct val="100000"/>
              </a:lnSpc>
              <a:defRPr/>
            </a:pPr>
            <a:r>
              <a:rPr lang="en-US" altLang="zh-CN" sz="23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 </a:t>
            </a:r>
            <a:r>
              <a:rPr lang="zh-CN" altLang="en-US" sz="23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扩大就业</a:t>
            </a:r>
          </a:p>
          <a:p>
            <a:pPr lvl="0">
              <a:lnSpc>
                <a:spcPct val="100000"/>
              </a:lnSpc>
              <a:defRPr/>
            </a:pPr>
            <a:r>
              <a:rPr lang="en-US" altLang="zh-CN" sz="23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3. </a:t>
            </a:r>
            <a:r>
              <a:rPr lang="zh-CN" altLang="en-US" sz="23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有通货膨胀的危险</a:t>
            </a:r>
          </a:p>
          <a:p>
            <a:pPr lvl="0">
              <a:lnSpc>
                <a:spcPct val="100000"/>
              </a:lnSpc>
              <a:defRPr/>
            </a:pPr>
            <a:r>
              <a:rPr lang="zh-CN" altLang="en-US" sz="23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（二）紧的财政政策与紧的货币政策</a:t>
            </a:r>
          </a:p>
          <a:p>
            <a:pPr lvl="0">
              <a:lnSpc>
                <a:spcPct val="100000"/>
              </a:lnSpc>
              <a:defRPr/>
            </a:pPr>
            <a:r>
              <a:rPr lang="en-US" altLang="zh-CN" sz="23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 </a:t>
            </a:r>
            <a:r>
              <a:rPr lang="zh-CN" altLang="en-US" sz="23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遏制需求膨胀和通货膨胀</a:t>
            </a:r>
          </a:p>
          <a:p>
            <a:pPr lvl="0">
              <a:lnSpc>
                <a:spcPct val="100000"/>
              </a:lnSpc>
              <a:defRPr/>
            </a:pPr>
            <a:r>
              <a:rPr lang="en-US" altLang="zh-CN" sz="23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 </a:t>
            </a:r>
            <a:r>
              <a:rPr lang="zh-CN" altLang="en-US" sz="23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可能带来通货紧缩和经济滞后</a:t>
            </a:r>
          </a:p>
          <a:p>
            <a:pPr lvl="0">
              <a:lnSpc>
                <a:spcPct val="100000"/>
              </a:lnSpc>
              <a:defRPr/>
            </a:pPr>
            <a:r>
              <a:rPr lang="zh-CN" altLang="en-US" sz="23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（三）紧的财政政策和松的货币政策</a:t>
            </a:r>
          </a:p>
          <a:p>
            <a:pPr lvl="0">
              <a:lnSpc>
                <a:spcPct val="100000"/>
              </a:lnSpc>
              <a:defRPr/>
            </a:pPr>
            <a:r>
              <a:rPr lang="en-US" altLang="zh-CN" sz="23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 </a:t>
            </a:r>
            <a:r>
              <a:rPr lang="zh-CN" altLang="en-US" sz="23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控制通货膨胀</a:t>
            </a:r>
          </a:p>
          <a:p>
            <a:pPr lvl="0">
              <a:lnSpc>
                <a:spcPct val="100000"/>
              </a:lnSpc>
              <a:defRPr/>
            </a:pPr>
            <a:r>
              <a:rPr lang="en-US" altLang="zh-CN" sz="23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 </a:t>
            </a:r>
            <a:r>
              <a:rPr lang="zh-CN" altLang="en-US" sz="23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保持适度经济增长</a:t>
            </a:r>
          </a:p>
          <a:p>
            <a:pPr lvl="0">
              <a:lnSpc>
                <a:spcPct val="100000"/>
              </a:lnSpc>
              <a:defRPr/>
            </a:pPr>
            <a:r>
              <a:rPr lang="en-US" altLang="zh-CN" sz="23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3. </a:t>
            </a:r>
            <a:r>
              <a:rPr lang="zh-CN" altLang="en-US" sz="23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如果货币政策过松， 难以抑制通货膨胀</a:t>
            </a:r>
          </a:p>
          <a:p>
            <a:pPr lvl="0">
              <a:lnSpc>
                <a:spcPct val="100000"/>
              </a:lnSpc>
              <a:defRPr/>
            </a:pPr>
            <a:r>
              <a:rPr lang="zh-CN" altLang="en-US" sz="23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（四）</a:t>
            </a:r>
            <a:r>
              <a:rPr lang="zh-CN" altLang="en-US" sz="23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松的财政政策和紧的货币政策 </a:t>
            </a:r>
          </a:p>
          <a:p>
            <a:pPr lvl="0">
              <a:lnSpc>
                <a:spcPct val="100000"/>
              </a:lnSpc>
              <a:defRPr/>
            </a:pPr>
            <a:r>
              <a:rPr lang="en-US" altLang="zh-CN" sz="23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 </a:t>
            </a:r>
            <a:r>
              <a:rPr lang="zh-CN" altLang="en-US" sz="23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控制通货膨胀</a:t>
            </a:r>
          </a:p>
          <a:p>
            <a:pPr lvl="0">
              <a:lnSpc>
                <a:spcPct val="100000"/>
              </a:lnSpc>
              <a:defRPr/>
            </a:pPr>
            <a:r>
              <a:rPr lang="en-US" altLang="zh-CN" sz="23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 </a:t>
            </a:r>
            <a:r>
              <a:rPr lang="zh-CN" altLang="en-US" sz="23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保持适度经济增长</a:t>
            </a:r>
          </a:p>
          <a:p>
            <a:pPr lvl="0">
              <a:lnSpc>
                <a:spcPct val="100000"/>
              </a:lnSpc>
              <a:defRPr/>
            </a:pPr>
            <a:r>
              <a:rPr lang="en-US" altLang="zh-CN" sz="23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3. </a:t>
            </a:r>
            <a:r>
              <a:rPr lang="zh-CN" altLang="en-US" sz="23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长期使用会积累起巨额财政赤字</a:t>
            </a:r>
          </a:p>
          <a:p>
            <a:pPr lvl="0">
              <a:lnSpc>
                <a:spcPct val="100000"/>
              </a:lnSpc>
              <a:defRPr/>
            </a:pPr>
            <a:endParaRPr lang="zh-CN" altLang="en-US" sz="23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2078374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476301" y="1619628"/>
            <a:ext cx="8275742" cy="52383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分析工具： </a:t>
            </a: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IS-LM </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模型</a:t>
            </a:r>
          </a:p>
          <a:p>
            <a:pPr lvl="0">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 </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衡量标准： 财政支出乘数</a:t>
            </a:r>
          </a:p>
          <a:p>
            <a:pPr lvl="0">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 </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制约因素：</a:t>
            </a:r>
          </a:p>
          <a:p>
            <a:pPr lvl="0">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 </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投资需求对利率的敏感程度： </a:t>
            </a: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IS </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曲线的斜率</a:t>
            </a:r>
          </a:p>
          <a:p>
            <a:pPr lvl="0">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 </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货币需求对利率的敏感程度： </a:t>
            </a: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LM </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曲线的斜率</a:t>
            </a:r>
          </a:p>
          <a:p>
            <a:pPr lvl="0">
              <a:lnSpc>
                <a:spcPct val="100000"/>
              </a:lnSpc>
              <a:defRPr/>
            </a:pP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9" name="矩形 18"/>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13.3.4 </a:t>
            </a:r>
            <a:r>
              <a:rPr lang="zh-CN"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财政政策与货币政策的相对效力</a:t>
            </a:r>
          </a:p>
        </p:txBody>
      </p:sp>
    </p:spTree>
    <p:extLst>
      <p:ext uri="{BB962C8B-B14F-4D97-AF65-F5344CB8AC3E}">
        <p14:creationId xmlns:p14="http://schemas.microsoft.com/office/powerpoint/2010/main" val="2868339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476301" y="873062"/>
            <a:ext cx="8275742" cy="59849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财政政策的效力 </a:t>
            </a: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7" name="TextBox 58"/>
          <p:cNvSpPr txBox="1">
            <a:spLocks noChangeArrowheads="1"/>
          </p:cNvSpPr>
          <p:nvPr/>
        </p:nvSpPr>
        <p:spPr bwMode="auto">
          <a:xfrm>
            <a:off x="3059113" y="5233988"/>
            <a:ext cx="2376487"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ctr" eaLnBrk="1" hangingPunct="1"/>
            <a:r>
              <a:rPr lang="zh-CN" altLang="en-US" b="1">
                <a:latin typeface="Times New Roman" charset="0"/>
              </a:rPr>
              <a:t>图</a:t>
            </a:r>
            <a:r>
              <a:rPr lang="en-US" altLang="zh-CN" b="1">
                <a:latin typeface="Times New Roman" charset="0"/>
              </a:rPr>
              <a:t>15-2  </a:t>
            </a:r>
            <a:r>
              <a:rPr lang="zh-CN" altLang="en-US" b="1">
                <a:latin typeface="Times New Roman" charset="0"/>
              </a:rPr>
              <a:t>财政政策的强弱</a:t>
            </a:r>
            <a:endParaRPr lang="zh-CN" altLang="en-US" b="1"/>
          </a:p>
        </p:txBody>
      </p:sp>
      <p:grpSp>
        <p:nvGrpSpPr>
          <p:cNvPr id="19" name="组合 55"/>
          <p:cNvGrpSpPr>
            <a:grpSpLocks/>
          </p:cNvGrpSpPr>
          <p:nvPr/>
        </p:nvGrpSpPr>
        <p:grpSpPr bwMode="auto">
          <a:xfrm>
            <a:off x="1042988" y="1651000"/>
            <a:ext cx="6226175" cy="3486150"/>
            <a:chOff x="1042988" y="1651000"/>
            <a:chExt cx="6226175" cy="3486150"/>
          </a:xfrm>
        </p:grpSpPr>
        <p:sp>
          <p:nvSpPr>
            <p:cNvPr id="20" name="Text Box 4"/>
            <p:cNvSpPr txBox="1">
              <a:spLocks noChangeArrowheads="1"/>
            </p:cNvSpPr>
            <p:nvPr/>
          </p:nvSpPr>
          <p:spPr bwMode="auto">
            <a:xfrm>
              <a:off x="1268413" y="4527550"/>
              <a:ext cx="207962" cy="301625"/>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en-US" altLang="zh-CN" sz="1000" b="1">
                  <a:latin typeface="Times New Roman" charset="0"/>
                </a:rPr>
                <a:t>0</a:t>
              </a:r>
              <a:endParaRPr lang="en-US" altLang="zh-CN" sz="1800" b="1"/>
            </a:p>
          </p:txBody>
        </p:sp>
        <p:sp>
          <p:nvSpPr>
            <p:cNvPr id="24" name="Text Box 5"/>
            <p:cNvSpPr txBox="1">
              <a:spLocks noChangeArrowheads="1"/>
            </p:cNvSpPr>
            <p:nvPr/>
          </p:nvSpPr>
          <p:spPr bwMode="auto">
            <a:xfrm>
              <a:off x="6588125" y="4537075"/>
              <a:ext cx="647700" cy="301625"/>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en-US" altLang="zh-CN" sz="1000" b="1">
                  <a:latin typeface="Times New Roman" charset="0"/>
                </a:rPr>
                <a:t>Y</a:t>
              </a:r>
              <a:endParaRPr lang="en-US" altLang="zh-CN" sz="1800" b="1"/>
            </a:p>
          </p:txBody>
        </p:sp>
        <p:sp>
          <p:nvSpPr>
            <p:cNvPr id="25" name="Text Box 6"/>
            <p:cNvSpPr txBox="1">
              <a:spLocks noChangeArrowheads="1"/>
            </p:cNvSpPr>
            <p:nvPr/>
          </p:nvSpPr>
          <p:spPr bwMode="auto">
            <a:xfrm>
              <a:off x="1619250" y="4897438"/>
              <a:ext cx="1657350" cy="239712"/>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zh-CN" altLang="en-US" b="1">
                  <a:latin typeface="Times New Roman" charset="0"/>
                </a:rPr>
                <a:t>财政政策效力强</a:t>
              </a:r>
              <a:endParaRPr lang="zh-CN" altLang="en-US" b="1"/>
            </a:p>
          </p:txBody>
        </p:sp>
        <p:sp>
          <p:nvSpPr>
            <p:cNvPr id="26" name="Text Box 7"/>
            <p:cNvSpPr txBox="1">
              <a:spLocks noChangeArrowheads="1"/>
            </p:cNvSpPr>
            <p:nvPr/>
          </p:nvSpPr>
          <p:spPr bwMode="auto">
            <a:xfrm>
              <a:off x="5076825" y="4838700"/>
              <a:ext cx="1727200" cy="238125"/>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zh-CN" altLang="en-US" b="1">
                  <a:latin typeface="Times New Roman" charset="0"/>
                </a:rPr>
                <a:t>财政政策效力弱</a:t>
              </a:r>
              <a:endParaRPr lang="zh-CN" altLang="en-US" b="1"/>
            </a:p>
          </p:txBody>
        </p:sp>
        <p:sp>
          <p:nvSpPr>
            <p:cNvPr id="27" name="Line 12"/>
            <p:cNvSpPr>
              <a:spLocks noChangeShapeType="1"/>
            </p:cNvSpPr>
            <p:nvPr/>
          </p:nvSpPr>
          <p:spPr bwMode="auto">
            <a:xfrm flipV="1">
              <a:off x="1403350" y="1851025"/>
              <a:ext cx="22225" cy="1185863"/>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8" name="Line 13"/>
            <p:cNvSpPr>
              <a:spLocks noChangeShapeType="1"/>
            </p:cNvSpPr>
            <p:nvPr/>
          </p:nvSpPr>
          <p:spPr bwMode="auto">
            <a:xfrm>
              <a:off x="1422400" y="3049588"/>
              <a:ext cx="1944688" cy="1587"/>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9" name="Line 14"/>
            <p:cNvSpPr>
              <a:spLocks noChangeShapeType="1"/>
            </p:cNvSpPr>
            <p:nvPr/>
          </p:nvSpPr>
          <p:spPr bwMode="auto">
            <a:xfrm flipV="1">
              <a:off x="1620838" y="1957388"/>
              <a:ext cx="973137" cy="70326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0" name="Line 15"/>
            <p:cNvSpPr>
              <a:spLocks noChangeShapeType="1"/>
            </p:cNvSpPr>
            <p:nvPr/>
          </p:nvSpPr>
          <p:spPr bwMode="auto">
            <a:xfrm>
              <a:off x="1868488" y="2051050"/>
              <a:ext cx="971550" cy="50165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1" name="Line 17"/>
            <p:cNvSpPr>
              <a:spLocks noChangeShapeType="1"/>
            </p:cNvSpPr>
            <p:nvPr/>
          </p:nvSpPr>
          <p:spPr bwMode="auto">
            <a:xfrm>
              <a:off x="1719263" y="2149475"/>
              <a:ext cx="973137" cy="501650"/>
            </a:xfrm>
            <a:prstGeom prst="line">
              <a:avLst/>
            </a:prstGeom>
            <a:noFill/>
            <a:ln w="19050" cap="rnd">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2" name="Line 18"/>
            <p:cNvSpPr>
              <a:spLocks noChangeShapeType="1"/>
            </p:cNvSpPr>
            <p:nvPr/>
          </p:nvSpPr>
          <p:spPr bwMode="auto">
            <a:xfrm flipV="1">
              <a:off x="2017713" y="2351088"/>
              <a:ext cx="1587" cy="701675"/>
            </a:xfrm>
            <a:prstGeom prst="line">
              <a:avLst/>
            </a:prstGeom>
            <a:noFill/>
            <a:ln w="19050" cap="rnd">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3" name="Line 19"/>
            <p:cNvSpPr>
              <a:spLocks noChangeShapeType="1"/>
            </p:cNvSpPr>
            <p:nvPr/>
          </p:nvSpPr>
          <p:spPr bwMode="auto">
            <a:xfrm flipV="1">
              <a:off x="2165350" y="2251075"/>
              <a:ext cx="1588" cy="801688"/>
            </a:xfrm>
            <a:prstGeom prst="line">
              <a:avLst/>
            </a:prstGeom>
            <a:noFill/>
            <a:ln w="19050" cap="rnd">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4" name="Text Box 20"/>
            <p:cNvSpPr txBox="1">
              <a:spLocks noChangeArrowheads="1"/>
            </p:cNvSpPr>
            <p:nvPr/>
          </p:nvSpPr>
          <p:spPr bwMode="auto">
            <a:xfrm>
              <a:off x="2462213" y="1651000"/>
              <a:ext cx="1296987" cy="309563"/>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en-US" altLang="zh-CN">
                  <a:latin typeface="Times New Roman" charset="0"/>
                </a:rPr>
                <a:t>LM</a:t>
              </a:r>
              <a:endParaRPr lang="en-US" altLang="zh-CN" b="1"/>
            </a:p>
          </p:txBody>
        </p:sp>
        <p:sp>
          <p:nvSpPr>
            <p:cNvPr id="35" name="Text Box 21"/>
            <p:cNvSpPr txBox="1">
              <a:spLocks noChangeArrowheads="1"/>
            </p:cNvSpPr>
            <p:nvPr/>
          </p:nvSpPr>
          <p:spPr bwMode="auto">
            <a:xfrm>
              <a:off x="2700338" y="2317750"/>
              <a:ext cx="1458912" cy="401638"/>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en-US" altLang="zh-CN" b="1">
                  <a:latin typeface="Times New Roman" charset="0"/>
                </a:rPr>
                <a:t>IS</a:t>
              </a:r>
              <a:r>
                <a:rPr lang="zh-CN" altLang="en-US" b="1">
                  <a:latin typeface="Times New Roman" charset="0"/>
                </a:rPr>
                <a:t>（平缓）</a:t>
              </a:r>
              <a:endParaRPr lang="zh-CN" altLang="en-US" b="1"/>
            </a:p>
          </p:txBody>
        </p:sp>
        <p:sp>
          <p:nvSpPr>
            <p:cNvPr id="36" name="Text Box 24"/>
            <p:cNvSpPr txBox="1">
              <a:spLocks noChangeArrowheads="1"/>
            </p:cNvSpPr>
            <p:nvPr/>
          </p:nvSpPr>
          <p:spPr bwMode="auto">
            <a:xfrm>
              <a:off x="3354388" y="2949575"/>
              <a:ext cx="484187" cy="400050"/>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en-US" altLang="zh-CN" sz="1000" b="1">
                  <a:latin typeface="Times New Roman" charset="0"/>
                </a:rPr>
                <a:t>Y</a:t>
              </a:r>
              <a:endParaRPr lang="en-US" altLang="zh-CN" sz="1800" b="1"/>
            </a:p>
          </p:txBody>
        </p:sp>
        <p:sp>
          <p:nvSpPr>
            <p:cNvPr id="37" name="Line 25"/>
            <p:cNvSpPr>
              <a:spLocks noChangeShapeType="1"/>
            </p:cNvSpPr>
            <p:nvPr/>
          </p:nvSpPr>
          <p:spPr bwMode="auto">
            <a:xfrm>
              <a:off x="4541838" y="3049588"/>
              <a:ext cx="2106612" cy="1587"/>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8" name="Line 26"/>
            <p:cNvSpPr>
              <a:spLocks noChangeShapeType="1"/>
            </p:cNvSpPr>
            <p:nvPr/>
          </p:nvSpPr>
          <p:spPr bwMode="auto">
            <a:xfrm flipH="1" flipV="1">
              <a:off x="4543425" y="1851025"/>
              <a:ext cx="28575" cy="1185863"/>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9" name="Line 27"/>
            <p:cNvSpPr>
              <a:spLocks noChangeShapeType="1"/>
            </p:cNvSpPr>
            <p:nvPr/>
          </p:nvSpPr>
          <p:spPr bwMode="auto">
            <a:xfrm>
              <a:off x="5135563" y="1949450"/>
              <a:ext cx="811212" cy="801688"/>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0" name="Line 28"/>
            <p:cNvSpPr>
              <a:spLocks noChangeShapeType="1"/>
            </p:cNvSpPr>
            <p:nvPr/>
          </p:nvSpPr>
          <p:spPr bwMode="auto">
            <a:xfrm flipV="1">
              <a:off x="4789488" y="1957388"/>
              <a:ext cx="1135062" cy="70326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1" name="Line 29"/>
            <p:cNvSpPr>
              <a:spLocks noChangeShapeType="1"/>
            </p:cNvSpPr>
            <p:nvPr/>
          </p:nvSpPr>
          <p:spPr bwMode="auto">
            <a:xfrm>
              <a:off x="4987925" y="2149475"/>
              <a:ext cx="811213" cy="703263"/>
            </a:xfrm>
            <a:prstGeom prst="line">
              <a:avLst/>
            </a:prstGeom>
            <a:noFill/>
            <a:ln w="19050" cap="rnd">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 name="Line 31"/>
            <p:cNvSpPr>
              <a:spLocks noChangeShapeType="1"/>
            </p:cNvSpPr>
            <p:nvPr/>
          </p:nvSpPr>
          <p:spPr bwMode="auto">
            <a:xfrm flipV="1">
              <a:off x="5432425" y="2251075"/>
              <a:ext cx="1588" cy="801688"/>
            </a:xfrm>
            <a:prstGeom prst="line">
              <a:avLst/>
            </a:prstGeom>
            <a:noFill/>
            <a:ln w="19050" cap="rnd">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3" name="Text Box 32"/>
            <p:cNvSpPr txBox="1">
              <a:spLocks noChangeArrowheads="1"/>
            </p:cNvSpPr>
            <p:nvPr/>
          </p:nvSpPr>
          <p:spPr bwMode="auto">
            <a:xfrm>
              <a:off x="4140200" y="1717675"/>
              <a:ext cx="315913" cy="300038"/>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en-US" altLang="zh-CN" sz="1000" b="1">
                  <a:latin typeface="Times New Roman" charset="0"/>
                </a:rPr>
                <a:t>i</a:t>
              </a:r>
              <a:endParaRPr lang="en-US" altLang="zh-CN" sz="1800" b="1"/>
            </a:p>
          </p:txBody>
        </p:sp>
        <p:sp>
          <p:nvSpPr>
            <p:cNvPr id="44" name="Text Box 33"/>
            <p:cNvSpPr txBox="1">
              <a:spLocks noChangeArrowheads="1"/>
            </p:cNvSpPr>
            <p:nvPr/>
          </p:nvSpPr>
          <p:spPr bwMode="auto">
            <a:xfrm>
              <a:off x="4284663" y="3036888"/>
              <a:ext cx="234950" cy="301625"/>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en-US" altLang="zh-CN" sz="1000" b="1">
                  <a:latin typeface="Times New Roman" charset="0"/>
                </a:rPr>
                <a:t>0</a:t>
              </a:r>
              <a:endParaRPr lang="en-US" altLang="zh-CN" sz="1800" b="1"/>
            </a:p>
          </p:txBody>
        </p:sp>
        <p:sp>
          <p:nvSpPr>
            <p:cNvPr id="45" name="Text Box 34"/>
            <p:cNvSpPr txBox="1">
              <a:spLocks noChangeArrowheads="1"/>
            </p:cNvSpPr>
            <p:nvPr/>
          </p:nvSpPr>
          <p:spPr bwMode="auto">
            <a:xfrm>
              <a:off x="6621463" y="2949575"/>
              <a:ext cx="647700" cy="400050"/>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en-US" altLang="zh-CN" sz="1000" b="1">
                  <a:latin typeface="Times New Roman" charset="0"/>
                </a:rPr>
                <a:t>Y</a:t>
              </a:r>
              <a:endParaRPr lang="en-US" altLang="zh-CN" sz="1800" b="1"/>
            </a:p>
          </p:txBody>
        </p:sp>
        <p:sp>
          <p:nvSpPr>
            <p:cNvPr id="46" name="Text Box 35"/>
            <p:cNvSpPr txBox="1">
              <a:spLocks noChangeArrowheads="1"/>
            </p:cNvSpPr>
            <p:nvPr/>
          </p:nvSpPr>
          <p:spPr bwMode="auto">
            <a:xfrm>
              <a:off x="5878513" y="1751013"/>
              <a:ext cx="973137" cy="400050"/>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en-US" altLang="zh-CN" b="1">
                  <a:latin typeface="Times New Roman" charset="0"/>
                </a:rPr>
                <a:t>LM</a:t>
              </a:r>
              <a:endParaRPr lang="en-US" altLang="zh-CN" b="1"/>
            </a:p>
          </p:txBody>
        </p:sp>
        <p:sp>
          <p:nvSpPr>
            <p:cNvPr id="47" name="Line 36"/>
            <p:cNvSpPr>
              <a:spLocks noChangeShapeType="1"/>
            </p:cNvSpPr>
            <p:nvPr/>
          </p:nvSpPr>
          <p:spPr bwMode="auto">
            <a:xfrm>
              <a:off x="1719263" y="4546600"/>
              <a:ext cx="1784350" cy="1588"/>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8" name="Line 37"/>
            <p:cNvSpPr>
              <a:spLocks noChangeShapeType="1"/>
            </p:cNvSpPr>
            <p:nvPr/>
          </p:nvSpPr>
          <p:spPr bwMode="auto">
            <a:xfrm flipH="1" flipV="1">
              <a:off x="1719263" y="3449638"/>
              <a:ext cx="1587" cy="1100137"/>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9" name="Line 38"/>
            <p:cNvSpPr>
              <a:spLocks noChangeShapeType="1"/>
            </p:cNvSpPr>
            <p:nvPr/>
          </p:nvSpPr>
          <p:spPr bwMode="auto">
            <a:xfrm flipV="1">
              <a:off x="1868488" y="3748088"/>
              <a:ext cx="1135062" cy="40163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0" name="Line 39"/>
            <p:cNvSpPr>
              <a:spLocks noChangeShapeType="1"/>
            </p:cNvSpPr>
            <p:nvPr/>
          </p:nvSpPr>
          <p:spPr bwMode="auto">
            <a:xfrm>
              <a:off x="2017713" y="3648075"/>
              <a:ext cx="971550" cy="50165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1" name="Line 40"/>
            <p:cNvSpPr>
              <a:spLocks noChangeShapeType="1"/>
            </p:cNvSpPr>
            <p:nvPr/>
          </p:nvSpPr>
          <p:spPr bwMode="auto">
            <a:xfrm>
              <a:off x="2017713" y="3848100"/>
              <a:ext cx="808037" cy="401638"/>
            </a:xfrm>
            <a:prstGeom prst="line">
              <a:avLst/>
            </a:prstGeom>
            <a:noFill/>
            <a:ln w="19050" cap="rnd">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2" name="Line 41"/>
            <p:cNvSpPr>
              <a:spLocks noChangeShapeType="1"/>
            </p:cNvSpPr>
            <p:nvPr/>
          </p:nvSpPr>
          <p:spPr bwMode="auto">
            <a:xfrm flipV="1">
              <a:off x="2314575" y="3949700"/>
              <a:ext cx="1588" cy="598488"/>
            </a:xfrm>
            <a:prstGeom prst="line">
              <a:avLst/>
            </a:prstGeom>
            <a:noFill/>
            <a:ln w="19050" cap="rnd">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3" name="Line 42"/>
            <p:cNvSpPr>
              <a:spLocks noChangeShapeType="1"/>
            </p:cNvSpPr>
            <p:nvPr/>
          </p:nvSpPr>
          <p:spPr bwMode="auto">
            <a:xfrm flipV="1">
              <a:off x="2462213" y="3949700"/>
              <a:ext cx="1587" cy="598488"/>
            </a:xfrm>
            <a:prstGeom prst="line">
              <a:avLst/>
            </a:prstGeom>
            <a:noFill/>
            <a:ln w="19050" cap="rnd">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4" name="Text Box 44"/>
            <p:cNvSpPr txBox="1">
              <a:spLocks noChangeArrowheads="1"/>
            </p:cNvSpPr>
            <p:nvPr/>
          </p:nvSpPr>
          <p:spPr bwMode="auto">
            <a:xfrm>
              <a:off x="1331913" y="3433763"/>
              <a:ext cx="144462" cy="300037"/>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en-US" altLang="zh-CN" sz="1000" b="1">
                  <a:latin typeface="Times New Roman" charset="0"/>
                </a:rPr>
                <a:t>i</a:t>
              </a:r>
              <a:endParaRPr lang="en-US" altLang="zh-CN" sz="1800" b="1"/>
            </a:p>
          </p:txBody>
        </p:sp>
        <p:sp>
          <p:nvSpPr>
            <p:cNvPr id="55" name="Text Box 46"/>
            <p:cNvSpPr txBox="1">
              <a:spLocks noChangeArrowheads="1"/>
            </p:cNvSpPr>
            <p:nvPr/>
          </p:nvSpPr>
          <p:spPr bwMode="auto">
            <a:xfrm>
              <a:off x="2844800" y="3576638"/>
              <a:ext cx="1492250" cy="400050"/>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en-US" altLang="zh-CN" b="1">
                  <a:latin typeface="Times New Roman" charset="0"/>
                </a:rPr>
                <a:t>LM</a:t>
              </a:r>
              <a:r>
                <a:rPr lang="zh-CN" altLang="en-US" b="1">
                  <a:latin typeface="Times New Roman" charset="0"/>
                </a:rPr>
                <a:t>（平缓）</a:t>
              </a:r>
              <a:endParaRPr lang="zh-CN" altLang="en-US" b="1"/>
            </a:p>
          </p:txBody>
        </p:sp>
        <p:sp>
          <p:nvSpPr>
            <p:cNvPr id="56" name="Text Box 47"/>
            <p:cNvSpPr txBox="1">
              <a:spLocks noChangeArrowheads="1"/>
            </p:cNvSpPr>
            <p:nvPr/>
          </p:nvSpPr>
          <p:spPr bwMode="auto">
            <a:xfrm>
              <a:off x="2916238" y="3997325"/>
              <a:ext cx="973137" cy="301625"/>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en-US" altLang="zh-CN" b="1">
                  <a:latin typeface="Times New Roman" charset="0"/>
                </a:rPr>
                <a:t>IS</a:t>
              </a:r>
              <a:endParaRPr lang="en-US" altLang="zh-CN" b="1"/>
            </a:p>
          </p:txBody>
        </p:sp>
        <p:sp>
          <p:nvSpPr>
            <p:cNvPr id="57" name="Text Box 48"/>
            <p:cNvSpPr txBox="1">
              <a:spLocks noChangeArrowheads="1"/>
            </p:cNvSpPr>
            <p:nvPr/>
          </p:nvSpPr>
          <p:spPr bwMode="auto">
            <a:xfrm>
              <a:off x="6013450" y="2557463"/>
              <a:ext cx="1079500" cy="300037"/>
            </a:xfrm>
            <a:prstGeom prst="rect">
              <a:avLst/>
            </a:prstGeom>
            <a:solidFill>
              <a:srgbClr val="FFFFFF"/>
            </a:solidFill>
            <a:ln w="63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en-US" altLang="zh-CN" b="1">
                  <a:latin typeface="Times New Roman" charset="0"/>
                </a:rPr>
                <a:t>IS</a:t>
              </a:r>
              <a:r>
                <a:rPr lang="zh-CN" altLang="en-US" b="1">
                  <a:latin typeface="Times New Roman" charset="0"/>
                </a:rPr>
                <a:t>（陡峭）</a:t>
              </a:r>
              <a:endParaRPr lang="zh-CN" altLang="en-US" b="1"/>
            </a:p>
          </p:txBody>
        </p:sp>
        <p:sp>
          <p:nvSpPr>
            <p:cNvPr id="58" name="Line 50"/>
            <p:cNvSpPr>
              <a:spLocks noChangeShapeType="1"/>
            </p:cNvSpPr>
            <p:nvPr/>
          </p:nvSpPr>
          <p:spPr bwMode="auto">
            <a:xfrm flipV="1">
              <a:off x="4838700" y="3449638"/>
              <a:ext cx="1588" cy="1001712"/>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59" name="Line 51"/>
            <p:cNvSpPr>
              <a:spLocks noChangeShapeType="1"/>
            </p:cNvSpPr>
            <p:nvPr/>
          </p:nvSpPr>
          <p:spPr bwMode="auto">
            <a:xfrm flipV="1">
              <a:off x="5292725" y="3457575"/>
              <a:ext cx="487363" cy="70326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 name="Line 52"/>
            <p:cNvSpPr>
              <a:spLocks noChangeShapeType="1"/>
            </p:cNvSpPr>
            <p:nvPr/>
          </p:nvSpPr>
          <p:spPr bwMode="auto">
            <a:xfrm>
              <a:off x="5135563" y="3648075"/>
              <a:ext cx="1135062" cy="401638"/>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1" name="Line 53"/>
            <p:cNvSpPr>
              <a:spLocks noChangeShapeType="1"/>
            </p:cNvSpPr>
            <p:nvPr/>
          </p:nvSpPr>
          <p:spPr bwMode="auto">
            <a:xfrm>
              <a:off x="4987925" y="3848100"/>
              <a:ext cx="1135063" cy="401638"/>
            </a:xfrm>
            <a:prstGeom prst="line">
              <a:avLst/>
            </a:prstGeom>
            <a:noFill/>
            <a:ln w="19050" cap="rnd">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2" name="Line 56"/>
            <p:cNvSpPr>
              <a:spLocks noChangeShapeType="1"/>
            </p:cNvSpPr>
            <p:nvPr/>
          </p:nvSpPr>
          <p:spPr bwMode="auto">
            <a:xfrm flipV="1">
              <a:off x="5432425" y="4048125"/>
              <a:ext cx="1588" cy="401638"/>
            </a:xfrm>
            <a:prstGeom prst="line">
              <a:avLst/>
            </a:prstGeom>
            <a:noFill/>
            <a:ln w="19050" cap="rnd">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3" name="Line 57"/>
            <p:cNvSpPr>
              <a:spLocks noChangeShapeType="1"/>
            </p:cNvSpPr>
            <p:nvPr/>
          </p:nvSpPr>
          <p:spPr bwMode="auto">
            <a:xfrm flipV="1">
              <a:off x="5581650" y="3848100"/>
              <a:ext cx="1588" cy="601663"/>
            </a:xfrm>
            <a:prstGeom prst="line">
              <a:avLst/>
            </a:prstGeom>
            <a:noFill/>
            <a:ln w="19050" cap="rnd">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4" name="Text Box 58"/>
            <p:cNvSpPr txBox="1">
              <a:spLocks noChangeArrowheads="1"/>
            </p:cNvSpPr>
            <p:nvPr/>
          </p:nvSpPr>
          <p:spPr bwMode="auto">
            <a:xfrm>
              <a:off x="5810250" y="3505200"/>
              <a:ext cx="1282700" cy="265113"/>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en-US" altLang="zh-CN" b="1">
                  <a:latin typeface="Times New Roman" charset="0"/>
                </a:rPr>
                <a:t>LM</a:t>
              </a:r>
              <a:r>
                <a:rPr lang="zh-CN" altLang="en-US" b="1">
                  <a:latin typeface="Times New Roman" charset="0"/>
                </a:rPr>
                <a:t>（陡峭）</a:t>
              </a:r>
              <a:endParaRPr lang="zh-CN" altLang="en-US" b="1"/>
            </a:p>
          </p:txBody>
        </p:sp>
        <p:sp>
          <p:nvSpPr>
            <p:cNvPr id="65" name="Text Box 59"/>
            <p:cNvSpPr txBox="1">
              <a:spLocks noChangeArrowheads="1"/>
            </p:cNvSpPr>
            <p:nvPr/>
          </p:nvSpPr>
          <p:spPr bwMode="auto">
            <a:xfrm>
              <a:off x="6157913" y="3938588"/>
              <a:ext cx="649287" cy="301625"/>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en-US" altLang="zh-CN" b="1">
                  <a:latin typeface="Times New Roman" charset="0"/>
                </a:rPr>
                <a:t>IS</a:t>
              </a:r>
              <a:endParaRPr lang="en-US" altLang="zh-CN" b="1"/>
            </a:p>
          </p:txBody>
        </p:sp>
        <p:sp>
          <p:nvSpPr>
            <p:cNvPr id="66" name="Text Box 61"/>
            <p:cNvSpPr txBox="1">
              <a:spLocks noChangeArrowheads="1"/>
            </p:cNvSpPr>
            <p:nvPr/>
          </p:nvSpPr>
          <p:spPr bwMode="auto">
            <a:xfrm>
              <a:off x="4500563" y="3362325"/>
              <a:ext cx="215900" cy="234950"/>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en-US" altLang="zh-CN" sz="1000" b="1">
                  <a:latin typeface="Times New Roman" charset="0"/>
                </a:rPr>
                <a:t>i</a:t>
              </a:r>
              <a:endParaRPr lang="en-US" altLang="zh-CN" sz="1800" b="1"/>
            </a:p>
          </p:txBody>
        </p:sp>
        <p:sp>
          <p:nvSpPr>
            <p:cNvPr id="67" name="Text Box 62"/>
            <p:cNvSpPr txBox="1">
              <a:spLocks noChangeArrowheads="1"/>
            </p:cNvSpPr>
            <p:nvPr/>
          </p:nvSpPr>
          <p:spPr bwMode="auto">
            <a:xfrm>
              <a:off x="4500563" y="4418013"/>
              <a:ext cx="487362" cy="300037"/>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en-US" altLang="zh-CN" sz="1000" b="1">
                  <a:latin typeface="Times New Roman" charset="0"/>
                </a:rPr>
                <a:t>0</a:t>
              </a:r>
              <a:endParaRPr lang="en-US" altLang="zh-CN" sz="1800" b="1"/>
            </a:p>
          </p:txBody>
        </p:sp>
        <p:sp>
          <p:nvSpPr>
            <p:cNvPr id="68" name="Text Box 63"/>
            <p:cNvSpPr txBox="1">
              <a:spLocks noChangeArrowheads="1"/>
            </p:cNvSpPr>
            <p:nvPr/>
          </p:nvSpPr>
          <p:spPr bwMode="auto">
            <a:xfrm>
              <a:off x="1416050" y="3157538"/>
              <a:ext cx="2109788" cy="301625"/>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zh-CN" altLang="en-US" b="1">
                  <a:latin typeface="Times New Roman" charset="0"/>
                </a:rPr>
                <a:t>财政政策效力弱</a:t>
              </a:r>
              <a:endParaRPr lang="zh-CN" altLang="en-US" b="1"/>
            </a:p>
          </p:txBody>
        </p:sp>
        <p:sp>
          <p:nvSpPr>
            <p:cNvPr id="69" name="Text Box 64"/>
            <p:cNvSpPr txBox="1">
              <a:spLocks noChangeArrowheads="1"/>
            </p:cNvSpPr>
            <p:nvPr/>
          </p:nvSpPr>
          <p:spPr bwMode="auto">
            <a:xfrm>
              <a:off x="5005388" y="3157538"/>
              <a:ext cx="2041525" cy="300037"/>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zh-CN" altLang="en-US" b="1">
                  <a:latin typeface="Times New Roman" charset="0"/>
                </a:rPr>
                <a:t>财政政策效力强</a:t>
              </a:r>
            </a:p>
          </p:txBody>
        </p:sp>
        <p:sp>
          <p:nvSpPr>
            <p:cNvPr id="70" name="Line 66"/>
            <p:cNvSpPr>
              <a:spLocks noChangeShapeType="1"/>
            </p:cNvSpPr>
            <p:nvPr/>
          </p:nvSpPr>
          <p:spPr bwMode="auto">
            <a:xfrm>
              <a:off x="4859338" y="4418013"/>
              <a:ext cx="2089150"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71" name="Text Box 67"/>
            <p:cNvSpPr txBox="1">
              <a:spLocks noChangeArrowheads="1"/>
            </p:cNvSpPr>
            <p:nvPr/>
          </p:nvSpPr>
          <p:spPr bwMode="auto">
            <a:xfrm>
              <a:off x="2916238" y="4657725"/>
              <a:ext cx="593725" cy="290513"/>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en-US" altLang="zh-CN" sz="1000" b="1">
                  <a:latin typeface="Times New Roman" charset="0"/>
                </a:rPr>
                <a:t>Y</a:t>
              </a:r>
              <a:endParaRPr lang="en-US" altLang="zh-CN" sz="1800" b="1"/>
            </a:p>
          </p:txBody>
        </p:sp>
        <p:sp>
          <p:nvSpPr>
            <p:cNvPr id="72" name="Text Box 4"/>
            <p:cNvSpPr txBox="1">
              <a:spLocks noChangeArrowheads="1"/>
            </p:cNvSpPr>
            <p:nvPr/>
          </p:nvSpPr>
          <p:spPr bwMode="auto">
            <a:xfrm>
              <a:off x="1042988" y="2928938"/>
              <a:ext cx="207962" cy="301625"/>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en-US" altLang="zh-CN" sz="1000" b="1">
                  <a:latin typeface="Times New Roman" charset="0"/>
                </a:rPr>
                <a:t>0</a:t>
              </a:r>
              <a:endParaRPr lang="en-US" altLang="zh-CN" sz="1800" b="1"/>
            </a:p>
          </p:txBody>
        </p:sp>
        <p:sp>
          <p:nvSpPr>
            <p:cNvPr id="73" name="Text Box 44"/>
            <p:cNvSpPr txBox="1">
              <a:spLocks noChangeArrowheads="1"/>
            </p:cNvSpPr>
            <p:nvPr/>
          </p:nvSpPr>
          <p:spPr bwMode="auto">
            <a:xfrm>
              <a:off x="1116013" y="1704975"/>
              <a:ext cx="142875" cy="300038"/>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en-US" altLang="zh-CN" sz="1000" b="1">
                  <a:latin typeface="Times New Roman" charset="0"/>
                </a:rPr>
                <a:t>i</a:t>
              </a:r>
              <a:endParaRPr lang="en-US" altLang="zh-CN" sz="1800" b="1"/>
            </a:p>
          </p:txBody>
        </p:sp>
      </p:grpSp>
    </p:spTree>
    <p:extLst>
      <p:ext uri="{BB962C8B-B14F-4D97-AF65-F5344CB8AC3E}">
        <p14:creationId xmlns:p14="http://schemas.microsoft.com/office/powerpoint/2010/main" val="1927940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13.1 </a:t>
            </a:r>
            <a:r>
              <a:rPr lang="zh-TW"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财政政策概述 </a:t>
            </a:r>
          </a:p>
        </p:txBody>
      </p:sp>
      <p:sp>
        <p:nvSpPr>
          <p:cNvPr id="19" name="矩形 10"/>
          <p:cNvSpPr>
            <a:spLocks noChangeArrowheads="1"/>
          </p:cNvSpPr>
          <p:nvPr/>
        </p:nvSpPr>
        <p:spPr bwMode="auto">
          <a:xfrm>
            <a:off x="1186701" y="1530883"/>
            <a:ext cx="5679981" cy="44268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ct val="150000"/>
              </a:lnSpc>
            </a:pPr>
            <a:r>
              <a:rPr lang="en-US" altLang="zh-CN" sz="2600" dirty="0">
                <a:latin typeface="微软雅黑 Light" charset="0"/>
                <a:ea typeface="微软雅黑 Light" charset="0"/>
                <a:cs typeface="微软雅黑 Light" charset="0"/>
              </a:rPr>
              <a:t>13.1.1 </a:t>
            </a:r>
            <a:r>
              <a:rPr lang="zh-CN" altLang="en-US" sz="2600" dirty="0">
                <a:latin typeface="微软雅黑 Light" charset="0"/>
                <a:ea typeface="微软雅黑 Light" charset="0"/>
                <a:cs typeface="微软雅黑 Light" charset="0"/>
              </a:rPr>
              <a:t>什么是财政政策</a:t>
            </a:r>
          </a:p>
          <a:p>
            <a:pPr>
              <a:lnSpc>
                <a:spcPct val="150000"/>
              </a:lnSpc>
            </a:pPr>
            <a:r>
              <a:rPr lang="en-US" altLang="zh-CN" sz="2600" dirty="0">
                <a:latin typeface="微软雅黑 Light" charset="0"/>
                <a:ea typeface="微软雅黑 Light" charset="0"/>
                <a:cs typeface="微软雅黑 Light" charset="0"/>
              </a:rPr>
              <a:t>13.1.2 </a:t>
            </a:r>
            <a:r>
              <a:rPr lang="zh-CN" altLang="en-US" sz="2600" dirty="0">
                <a:latin typeface="微软雅黑 Light" charset="0"/>
                <a:ea typeface="微软雅黑 Light" charset="0"/>
                <a:cs typeface="微软雅黑 Light" charset="0"/>
              </a:rPr>
              <a:t>财政政策主体</a:t>
            </a:r>
            <a:endParaRPr lang="en-US" altLang="zh-CN" sz="2600" dirty="0">
              <a:latin typeface="微软雅黑 Light" charset="0"/>
              <a:ea typeface="微软雅黑 Light" charset="0"/>
              <a:cs typeface="微软雅黑 Light" charset="0"/>
            </a:endParaRPr>
          </a:p>
          <a:p>
            <a:pPr>
              <a:lnSpc>
                <a:spcPct val="150000"/>
              </a:lnSpc>
            </a:pPr>
            <a:r>
              <a:rPr lang="en-US" altLang="zh-CN" sz="2600" dirty="0">
                <a:latin typeface="微软雅黑 Light" charset="0"/>
                <a:ea typeface="微软雅黑 Light" charset="0"/>
                <a:cs typeface="微软雅黑 Light" charset="0"/>
              </a:rPr>
              <a:t>13.1.3 </a:t>
            </a:r>
            <a:r>
              <a:rPr lang="zh-CN" altLang="en-US" sz="2600" dirty="0">
                <a:latin typeface="微软雅黑 Light" charset="0"/>
                <a:ea typeface="微软雅黑 Light" charset="0"/>
                <a:cs typeface="微软雅黑 Light" charset="0"/>
              </a:rPr>
              <a:t>财政政策的调控对象</a:t>
            </a:r>
          </a:p>
          <a:p>
            <a:pPr>
              <a:lnSpc>
                <a:spcPct val="150000"/>
              </a:lnSpc>
            </a:pPr>
            <a:r>
              <a:rPr lang="en-US" altLang="zh-CN" sz="2600" dirty="0">
                <a:latin typeface="微软雅黑 Light" charset="0"/>
                <a:ea typeface="微软雅黑 Light" charset="0"/>
                <a:cs typeface="微软雅黑 Light" charset="0"/>
              </a:rPr>
              <a:t>13.1.4 </a:t>
            </a:r>
            <a:r>
              <a:rPr lang="zh-CN" altLang="en-US" sz="2600" dirty="0">
                <a:latin typeface="微软雅黑 Light" charset="0"/>
                <a:ea typeface="微软雅黑 Light" charset="0"/>
                <a:cs typeface="微软雅黑 Light" charset="0"/>
              </a:rPr>
              <a:t>财政政策目标</a:t>
            </a:r>
          </a:p>
          <a:p>
            <a:pPr>
              <a:lnSpc>
                <a:spcPct val="150000"/>
              </a:lnSpc>
            </a:pPr>
            <a:r>
              <a:rPr lang="en-US" altLang="zh-CN" sz="2600" dirty="0">
                <a:latin typeface="微软雅黑 Light" charset="0"/>
                <a:ea typeface="微软雅黑 Light" charset="0"/>
                <a:cs typeface="微软雅黑 Light" charset="0"/>
              </a:rPr>
              <a:t>13.1.5 </a:t>
            </a:r>
            <a:r>
              <a:rPr lang="zh-CN" altLang="en-US" sz="2600" dirty="0">
                <a:latin typeface="微软雅黑 Light" charset="0"/>
                <a:ea typeface="微软雅黑 Light" charset="0"/>
                <a:cs typeface="微软雅黑 Light" charset="0"/>
              </a:rPr>
              <a:t>财政政策工具</a:t>
            </a:r>
          </a:p>
          <a:p>
            <a:pPr>
              <a:lnSpc>
                <a:spcPct val="150000"/>
              </a:lnSpc>
            </a:pPr>
            <a:r>
              <a:rPr lang="en-US" altLang="zh-CN" sz="2600" dirty="0">
                <a:latin typeface="微软雅黑 Light" charset="0"/>
                <a:ea typeface="微软雅黑 Light" charset="0"/>
                <a:cs typeface="微软雅黑 Light" charset="0"/>
              </a:rPr>
              <a:t>13.1.6 </a:t>
            </a:r>
            <a:r>
              <a:rPr lang="zh-CN" altLang="en-US" sz="2600" dirty="0">
                <a:latin typeface="微软雅黑 Light" charset="0"/>
                <a:ea typeface="微软雅黑 Light" charset="0"/>
                <a:cs typeface="微软雅黑 Light" charset="0"/>
              </a:rPr>
              <a:t>财政政策的类型</a:t>
            </a:r>
          </a:p>
          <a:p>
            <a:pPr>
              <a:lnSpc>
                <a:spcPct val="200000"/>
              </a:lnSpc>
            </a:pPr>
            <a:endParaRPr lang="zh-CN" altLang="en-US" sz="2600" dirty="0">
              <a:latin typeface="微软雅黑 Light" charset="0"/>
              <a:ea typeface="微软雅黑 Light" charset="0"/>
              <a:cs typeface="微软雅黑 Light" charset="0"/>
            </a:endParaRPr>
          </a:p>
        </p:txBody>
      </p:sp>
    </p:spTree>
    <p:extLst>
      <p:ext uri="{BB962C8B-B14F-4D97-AF65-F5344CB8AC3E}">
        <p14:creationId xmlns:p14="http://schemas.microsoft.com/office/powerpoint/2010/main" val="645185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900" decel="100000" fill="hold"/>
                                        <p:tgtEl>
                                          <p:spTgt spid="1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476301" y="873062"/>
            <a:ext cx="8275742" cy="59849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货币政策的效力 </a:t>
            </a:r>
            <a:b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b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7" name="Text Box 54"/>
          <p:cNvSpPr txBox="1">
            <a:spLocks noChangeArrowheads="1"/>
          </p:cNvSpPr>
          <p:nvPr/>
        </p:nvSpPr>
        <p:spPr bwMode="auto">
          <a:xfrm>
            <a:off x="3317110" y="5373644"/>
            <a:ext cx="3176587" cy="246063"/>
          </a:xfrm>
          <a:prstGeom prst="rect">
            <a:avLst/>
          </a:prstGeom>
          <a:solidFill>
            <a:srgbClr val="FFFFFF"/>
          </a:solidFill>
          <a:ln w="9525">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zh-CN" altLang="en-US" b="1">
                <a:latin typeface="Times New Roman" charset="0"/>
              </a:rPr>
              <a:t>图</a:t>
            </a:r>
            <a:r>
              <a:rPr lang="en-US" altLang="zh-CN" b="1">
                <a:latin typeface="Times New Roman" charset="0"/>
              </a:rPr>
              <a:t>15-3  </a:t>
            </a:r>
            <a:r>
              <a:rPr lang="zh-CN" altLang="en-US" b="1">
                <a:latin typeface="Times New Roman" charset="0"/>
              </a:rPr>
              <a:t>货币政策的强弱</a:t>
            </a:r>
            <a:endParaRPr lang="zh-CN" altLang="en-US" b="1"/>
          </a:p>
        </p:txBody>
      </p:sp>
      <p:grpSp>
        <p:nvGrpSpPr>
          <p:cNvPr id="19" name="组合 56"/>
          <p:cNvGrpSpPr>
            <a:grpSpLocks/>
          </p:cNvGrpSpPr>
          <p:nvPr/>
        </p:nvGrpSpPr>
        <p:grpSpPr bwMode="auto">
          <a:xfrm>
            <a:off x="1374010" y="1652544"/>
            <a:ext cx="5976937" cy="3606800"/>
            <a:chOff x="1116013" y="1057275"/>
            <a:chExt cx="5976937" cy="3606800"/>
          </a:xfrm>
        </p:grpSpPr>
        <p:grpSp>
          <p:nvGrpSpPr>
            <p:cNvPr id="20" name="Group 58"/>
            <p:cNvGrpSpPr>
              <a:grpSpLocks/>
            </p:cNvGrpSpPr>
            <p:nvPr/>
          </p:nvGrpSpPr>
          <p:grpSpPr bwMode="auto">
            <a:xfrm>
              <a:off x="1116013" y="1057275"/>
              <a:ext cx="5976937" cy="3606800"/>
              <a:chOff x="839" y="1434"/>
              <a:chExt cx="3629" cy="2047"/>
            </a:xfrm>
          </p:grpSpPr>
          <p:sp>
            <p:nvSpPr>
              <p:cNvPr id="32" name="Line 5"/>
              <p:cNvSpPr>
                <a:spLocks noChangeShapeType="1"/>
              </p:cNvSpPr>
              <p:nvPr/>
            </p:nvSpPr>
            <p:spPr bwMode="auto">
              <a:xfrm>
                <a:off x="3112" y="1761"/>
                <a:ext cx="350" cy="40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3" name="Line 6"/>
              <p:cNvSpPr>
                <a:spLocks noChangeShapeType="1"/>
              </p:cNvSpPr>
              <p:nvPr/>
            </p:nvSpPr>
            <p:spPr bwMode="auto">
              <a:xfrm flipV="1">
                <a:off x="3125" y="1848"/>
                <a:ext cx="432" cy="37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4" name="Line 8"/>
              <p:cNvSpPr>
                <a:spLocks noChangeShapeType="1"/>
              </p:cNvSpPr>
              <p:nvPr/>
            </p:nvSpPr>
            <p:spPr bwMode="auto">
              <a:xfrm>
                <a:off x="1181" y="1911"/>
                <a:ext cx="576" cy="12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5" name="Line 9"/>
              <p:cNvSpPr>
                <a:spLocks noChangeShapeType="1"/>
              </p:cNvSpPr>
              <p:nvPr/>
            </p:nvSpPr>
            <p:spPr bwMode="auto">
              <a:xfrm flipV="1">
                <a:off x="1325" y="1724"/>
                <a:ext cx="432" cy="43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6" name="Line 10"/>
              <p:cNvSpPr>
                <a:spLocks noChangeShapeType="1"/>
              </p:cNvSpPr>
              <p:nvPr/>
            </p:nvSpPr>
            <p:spPr bwMode="auto">
              <a:xfrm>
                <a:off x="1066" y="2341"/>
                <a:ext cx="1019"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7" name="Line 11"/>
              <p:cNvSpPr>
                <a:spLocks noChangeShapeType="1"/>
              </p:cNvSpPr>
              <p:nvPr/>
            </p:nvSpPr>
            <p:spPr bwMode="auto">
              <a:xfrm flipV="1">
                <a:off x="1377" y="1956"/>
                <a:ext cx="0" cy="318"/>
              </a:xfrm>
              <a:prstGeom prst="line">
                <a:avLst/>
              </a:prstGeom>
              <a:noFill/>
              <a:ln w="19050" cap="rnd">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8" name="Line 12"/>
              <p:cNvSpPr>
                <a:spLocks noChangeShapeType="1"/>
              </p:cNvSpPr>
              <p:nvPr/>
            </p:nvSpPr>
            <p:spPr bwMode="auto">
              <a:xfrm flipV="1">
                <a:off x="1541" y="1980"/>
                <a:ext cx="0" cy="312"/>
              </a:xfrm>
              <a:prstGeom prst="line">
                <a:avLst/>
              </a:prstGeom>
              <a:noFill/>
              <a:ln w="19050" cap="rnd">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9" name="Line 14"/>
              <p:cNvSpPr>
                <a:spLocks noChangeShapeType="1"/>
              </p:cNvSpPr>
              <p:nvPr/>
            </p:nvSpPr>
            <p:spPr bwMode="auto">
              <a:xfrm>
                <a:off x="2789" y="2341"/>
                <a:ext cx="1056" cy="13"/>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0" name="Line 15"/>
              <p:cNvSpPr>
                <a:spLocks noChangeShapeType="1"/>
              </p:cNvSpPr>
              <p:nvPr/>
            </p:nvSpPr>
            <p:spPr bwMode="auto">
              <a:xfrm flipV="1">
                <a:off x="3197" y="1884"/>
                <a:ext cx="3" cy="464"/>
              </a:xfrm>
              <a:prstGeom prst="line">
                <a:avLst/>
              </a:prstGeom>
              <a:noFill/>
              <a:ln w="19050" cap="rnd">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1" name="Line 16"/>
              <p:cNvSpPr>
                <a:spLocks noChangeShapeType="1"/>
              </p:cNvSpPr>
              <p:nvPr/>
            </p:nvSpPr>
            <p:spPr bwMode="auto">
              <a:xfrm flipV="1">
                <a:off x="3331" y="2047"/>
                <a:ext cx="0" cy="286"/>
              </a:xfrm>
              <a:prstGeom prst="line">
                <a:avLst/>
              </a:prstGeom>
              <a:noFill/>
              <a:ln w="19050" cap="rnd">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 name="Line 18"/>
              <p:cNvSpPr>
                <a:spLocks noChangeShapeType="1"/>
              </p:cNvSpPr>
              <p:nvPr/>
            </p:nvSpPr>
            <p:spPr bwMode="auto">
              <a:xfrm>
                <a:off x="1109" y="3221"/>
                <a:ext cx="864"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3" name="Line 19"/>
              <p:cNvSpPr>
                <a:spLocks noChangeShapeType="1"/>
              </p:cNvSpPr>
              <p:nvPr/>
            </p:nvSpPr>
            <p:spPr bwMode="auto">
              <a:xfrm flipV="1">
                <a:off x="1109" y="2597"/>
                <a:ext cx="0" cy="624"/>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4" name="Line 20"/>
              <p:cNvSpPr>
                <a:spLocks noChangeShapeType="1"/>
              </p:cNvSpPr>
              <p:nvPr/>
            </p:nvSpPr>
            <p:spPr bwMode="auto">
              <a:xfrm flipV="1">
                <a:off x="1253" y="2847"/>
                <a:ext cx="504" cy="24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5" name="Line 21"/>
              <p:cNvSpPr>
                <a:spLocks noChangeShapeType="1"/>
              </p:cNvSpPr>
              <p:nvPr/>
            </p:nvSpPr>
            <p:spPr bwMode="auto">
              <a:xfrm>
                <a:off x="1253" y="2784"/>
                <a:ext cx="432" cy="31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6" name="Line 22"/>
              <p:cNvSpPr>
                <a:spLocks noChangeShapeType="1"/>
              </p:cNvSpPr>
              <p:nvPr/>
            </p:nvSpPr>
            <p:spPr bwMode="auto">
              <a:xfrm flipV="1">
                <a:off x="1181" y="2784"/>
                <a:ext cx="504" cy="250"/>
              </a:xfrm>
              <a:prstGeom prst="line">
                <a:avLst/>
              </a:prstGeom>
              <a:noFill/>
              <a:ln w="19050" cap="rnd">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7" name="Line 24"/>
              <p:cNvSpPr>
                <a:spLocks noChangeShapeType="1"/>
              </p:cNvSpPr>
              <p:nvPr/>
            </p:nvSpPr>
            <p:spPr bwMode="auto">
              <a:xfrm flipV="1">
                <a:off x="1397" y="2909"/>
                <a:ext cx="0" cy="312"/>
              </a:xfrm>
              <a:prstGeom prst="line">
                <a:avLst/>
              </a:prstGeom>
              <a:noFill/>
              <a:ln w="19050" cap="rnd">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8" name="Line 25"/>
              <p:cNvSpPr>
                <a:spLocks noChangeShapeType="1"/>
              </p:cNvSpPr>
              <p:nvPr/>
            </p:nvSpPr>
            <p:spPr bwMode="auto">
              <a:xfrm flipV="1">
                <a:off x="1541" y="2971"/>
                <a:ext cx="0" cy="250"/>
              </a:xfrm>
              <a:prstGeom prst="line">
                <a:avLst/>
              </a:prstGeom>
              <a:noFill/>
              <a:ln w="19050" cap="rnd">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9" name="Line 26"/>
              <p:cNvSpPr>
                <a:spLocks noChangeShapeType="1"/>
              </p:cNvSpPr>
              <p:nvPr/>
            </p:nvSpPr>
            <p:spPr bwMode="auto">
              <a:xfrm>
                <a:off x="2837" y="3221"/>
                <a:ext cx="1008" cy="1"/>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50" name="Line 27"/>
              <p:cNvSpPr>
                <a:spLocks noChangeShapeType="1"/>
              </p:cNvSpPr>
              <p:nvPr/>
            </p:nvSpPr>
            <p:spPr bwMode="auto">
              <a:xfrm flipV="1">
                <a:off x="2837" y="2597"/>
                <a:ext cx="0" cy="624"/>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51" name="Line 28"/>
              <p:cNvSpPr>
                <a:spLocks noChangeShapeType="1"/>
              </p:cNvSpPr>
              <p:nvPr/>
            </p:nvSpPr>
            <p:spPr bwMode="auto">
              <a:xfrm>
                <a:off x="3112" y="2742"/>
                <a:ext cx="393" cy="3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2" name="Line 29"/>
              <p:cNvSpPr>
                <a:spLocks noChangeShapeType="1"/>
              </p:cNvSpPr>
              <p:nvPr/>
            </p:nvSpPr>
            <p:spPr bwMode="auto">
              <a:xfrm flipV="1">
                <a:off x="3125" y="2722"/>
                <a:ext cx="360" cy="43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3" name="Line 32"/>
              <p:cNvSpPr>
                <a:spLocks noChangeShapeType="1"/>
              </p:cNvSpPr>
              <p:nvPr/>
            </p:nvSpPr>
            <p:spPr bwMode="auto">
              <a:xfrm flipV="1">
                <a:off x="3197" y="2783"/>
                <a:ext cx="3" cy="438"/>
              </a:xfrm>
              <a:prstGeom prst="line">
                <a:avLst/>
              </a:prstGeom>
              <a:noFill/>
              <a:ln w="19050" cap="rnd">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4" name="Line 33"/>
              <p:cNvSpPr>
                <a:spLocks noChangeShapeType="1"/>
              </p:cNvSpPr>
              <p:nvPr/>
            </p:nvSpPr>
            <p:spPr bwMode="auto">
              <a:xfrm flipH="1" flipV="1">
                <a:off x="3341" y="2909"/>
                <a:ext cx="0" cy="312"/>
              </a:xfrm>
              <a:prstGeom prst="line">
                <a:avLst/>
              </a:prstGeom>
              <a:noFill/>
              <a:ln w="19050" cap="rnd">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5" name="Text Box 34"/>
              <p:cNvSpPr txBox="1">
                <a:spLocks noChangeArrowheads="1"/>
              </p:cNvSpPr>
              <p:nvPr/>
            </p:nvSpPr>
            <p:spPr bwMode="auto">
              <a:xfrm>
                <a:off x="1792" y="1682"/>
                <a:ext cx="408" cy="187"/>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en-US" altLang="zh-CN" sz="1200" b="1">
                    <a:latin typeface="Times New Roman" charset="0"/>
                  </a:rPr>
                  <a:t>LM</a:t>
                </a:r>
                <a:endParaRPr lang="en-US" altLang="zh-CN" sz="1200" b="1"/>
              </a:p>
            </p:txBody>
          </p:sp>
          <p:sp>
            <p:nvSpPr>
              <p:cNvPr id="56" name="Text Box 35"/>
              <p:cNvSpPr txBox="1">
                <a:spLocks noChangeArrowheads="1"/>
              </p:cNvSpPr>
              <p:nvPr/>
            </p:nvSpPr>
            <p:spPr bwMode="auto">
              <a:xfrm>
                <a:off x="1829" y="1973"/>
                <a:ext cx="643" cy="187"/>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en-US" altLang="zh-CN" sz="1400" b="1">
                    <a:latin typeface="Times New Roman" charset="0"/>
                  </a:rPr>
                  <a:t>IS(</a:t>
                </a:r>
                <a:r>
                  <a:rPr lang="zh-CN" altLang="en-US" sz="1400" b="1">
                    <a:latin typeface="Times New Roman" charset="0"/>
                  </a:rPr>
                  <a:t>平缓</a:t>
                </a:r>
                <a:r>
                  <a:rPr lang="en-US" altLang="zh-CN" sz="1400" b="1">
                    <a:latin typeface="Times New Roman" charset="0"/>
                  </a:rPr>
                  <a:t>)</a:t>
                </a:r>
                <a:endParaRPr lang="en-US" altLang="zh-CN" sz="1400" b="1"/>
              </a:p>
            </p:txBody>
          </p:sp>
          <p:sp>
            <p:nvSpPr>
              <p:cNvPr id="57" name="Text Box 36"/>
              <p:cNvSpPr txBox="1">
                <a:spLocks noChangeArrowheads="1"/>
              </p:cNvSpPr>
              <p:nvPr/>
            </p:nvSpPr>
            <p:spPr bwMode="auto">
              <a:xfrm>
                <a:off x="1973" y="2432"/>
                <a:ext cx="216" cy="187"/>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en-US" altLang="zh-CN" sz="1200" b="1">
                    <a:latin typeface="Times New Roman" charset="0"/>
                  </a:rPr>
                  <a:t>Y</a:t>
                </a:r>
                <a:endParaRPr lang="en-US" altLang="zh-CN" sz="1200" b="1"/>
              </a:p>
            </p:txBody>
          </p:sp>
          <p:sp>
            <p:nvSpPr>
              <p:cNvPr id="58" name="Text Box 37"/>
              <p:cNvSpPr txBox="1">
                <a:spLocks noChangeArrowheads="1"/>
              </p:cNvSpPr>
              <p:nvPr/>
            </p:nvSpPr>
            <p:spPr bwMode="auto">
              <a:xfrm>
                <a:off x="884" y="2387"/>
                <a:ext cx="216" cy="141"/>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en-US" altLang="zh-CN" sz="1200" b="1">
                    <a:latin typeface="Times New Roman" charset="0"/>
                  </a:rPr>
                  <a:t>O</a:t>
                </a:r>
                <a:endParaRPr lang="en-US" altLang="zh-CN" sz="1200" b="1"/>
              </a:p>
            </p:txBody>
          </p:sp>
          <p:sp>
            <p:nvSpPr>
              <p:cNvPr id="59" name="Text Box 38"/>
              <p:cNvSpPr txBox="1">
                <a:spLocks noChangeArrowheads="1"/>
              </p:cNvSpPr>
              <p:nvPr/>
            </p:nvSpPr>
            <p:spPr bwMode="auto">
              <a:xfrm>
                <a:off x="839" y="1434"/>
                <a:ext cx="288" cy="352"/>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en-US" altLang="zh-CN" sz="1200" b="1">
                    <a:latin typeface="Times New Roman" charset="0"/>
                  </a:rPr>
                  <a:t>i</a:t>
                </a:r>
                <a:endParaRPr lang="en-US" altLang="zh-CN" sz="1200" b="1"/>
              </a:p>
            </p:txBody>
          </p:sp>
          <p:sp>
            <p:nvSpPr>
              <p:cNvPr id="60" name="Text Box 39"/>
              <p:cNvSpPr txBox="1">
                <a:spLocks noChangeArrowheads="1"/>
              </p:cNvSpPr>
              <p:nvPr/>
            </p:nvSpPr>
            <p:spPr bwMode="auto">
              <a:xfrm>
                <a:off x="839" y="2568"/>
                <a:ext cx="216" cy="125"/>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en-US" altLang="zh-CN" sz="1200" b="1">
                    <a:latin typeface="Times New Roman" charset="0"/>
                  </a:rPr>
                  <a:t>i</a:t>
                </a:r>
              </a:p>
              <a:p>
                <a:pPr algn="just" eaLnBrk="1" hangingPunct="1"/>
                <a:endParaRPr lang="en-US" altLang="zh-CN" sz="1200" b="1"/>
              </a:p>
            </p:txBody>
          </p:sp>
          <p:sp>
            <p:nvSpPr>
              <p:cNvPr id="61" name="Text Box 40"/>
              <p:cNvSpPr txBox="1">
                <a:spLocks noChangeArrowheads="1"/>
              </p:cNvSpPr>
              <p:nvPr/>
            </p:nvSpPr>
            <p:spPr bwMode="auto">
              <a:xfrm>
                <a:off x="930" y="3294"/>
                <a:ext cx="216" cy="187"/>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en-US" altLang="zh-CN" sz="1200" b="1">
                    <a:latin typeface="Times New Roman" charset="0"/>
                  </a:rPr>
                  <a:t>O</a:t>
                </a:r>
                <a:endParaRPr lang="en-US" altLang="zh-CN" sz="1200" b="1"/>
              </a:p>
            </p:txBody>
          </p:sp>
          <p:sp>
            <p:nvSpPr>
              <p:cNvPr id="62" name="Text Box 41"/>
              <p:cNvSpPr txBox="1">
                <a:spLocks noChangeArrowheads="1"/>
              </p:cNvSpPr>
              <p:nvPr/>
            </p:nvSpPr>
            <p:spPr bwMode="auto">
              <a:xfrm>
                <a:off x="1747" y="2725"/>
                <a:ext cx="907" cy="187"/>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en-US" altLang="zh-CN" sz="1400" b="1">
                    <a:latin typeface="Times New Roman" charset="0"/>
                  </a:rPr>
                  <a:t>LM</a:t>
                </a:r>
                <a:r>
                  <a:rPr lang="zh-CN" altLang="en-US" sz="1400" b="1">
                    <a:latin typeface="Times New Roman" charset="0"/>
                  </a:rPr>
                  <a:t>（平缓）</a:t>
                </a:r>
                <a:endParaRPr lang="zh-CN" altLang="en-US" sz="1400" b="1"/>
              </a:p>
            </p:txBody>
          </p:sp>
          <p:sp>
            <p:nvSpPr>
              <p:cNvPr id="63" name="Text Box 42"/>
              <p:cNvSpPr txBox="1">
                <a:spLocks noChangeArrowheads="1"/>
              </p:cNvSpPr>
              <p:nvPr/>
            </p:nvSpPr>
            <p:spPr bwMode="auto">
              <a:xfrm>
                <a:off x="1757" y="2971"/>
                <a:ext cx="288" cy="188"/>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en-US" altLang="zh-CN" sz="1200" b="1">
                    <a:latin typeface="Times New Roman" charset="0"/>
                  </a:rPr>
                  <a:t>IS</a:t>
                </a:r>
                <a:endParaRPr lang="en-US" altLang="zh-CN" sz="1200" b="1"/>
              </a:p>
            </p:txBody>
          </p:sp>
          <p:sp>
            <p:nvSpPr>
              <p:cNvPr id="64" name="Text Box 43"/>
              <p:cNvSpPr txBox="1">
                <a:spLocks noChangeArrowheads="1"/>
              </p:cNvSpPr>
              <p:nvPr/>
            </p:nvSpPr>
            <p:spPr bwMode="auto">
              <a:xfrm>
                <a:off x="2045" y="3159"/>
                <a:ext cx="216" cy="187"/>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en-US" altLang="zh-CN" sz="1200" b="1">
                    <a:latin typeface="Times New Roman" charset="0"/>
                  </a:rPr>
                  <a:t>Y</a:t>
                </a:r>
                <a:endParaRPr lang="en-US" altLang="zh-CN" sz="1200" b="1"/>
              </a:p>
            </p:txBody>
          </p:sp>
          <p:sp>
            <p:nvSpPr>
              <p:cNvPr id="65" name="Text Box 44"/>
              <p:cNvSpPr txBox="1">
                <a:spLocks noChangeArrowheads="1"/>
              </p:cNvSpPr>
              <p:nvPr/>
            </p:nvSpPr>
            <p:spPr bwMode="auto">
              <a:xfrm>
                <a:off x="2549" y="1434"/>
                <a:ext cx="216" cy="125"/>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en-US" altLang="zh-CN" sz="1200" b="1">
                    <a:latin typeface="Times New Roman" charset="0"/>
                  </a:rPr>
                  <a:t>i</a:t>
                </a:r>
                <a:endParaRPr lang="en-US" altLang="zh-CN" sz="1200" b="1"/>
              </a:p>
            </p:txBody>
          </p:sp>
          <p:sp>
            <p:nvSpPr>
              <p:cNvPr id="66" name="Text Box 45"/>
              <p:cNvSpPr txBox="1">
                <a:spLocks noChangeArrowheads="1"/>
              </p:cNvSpPr>
              <p:nvPr/>
            </p:nvSpPr>
            <p:spPr bwMode="auto">
              <a:xfrm>
                <a:off x="2549" y="3159"/>
                <a:ext cx="216" cy="187"/>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en-US" altLang="zh-CN" sz="1200" b="1">
                    <a:latin typeface="Times New Roman" charset="0"/>
                  </a:rPr>
                  <a:t>O</a:t>
                </a:r>
                <a:endParaRPr lang="en-US" altLang="zh-CN" sz="1200" b="1"/>
              </a:p>
            </p:txBody>
          </p:sp>
          <p:sp>
            <p:nvSpPr>
              <p:cNvPr id="67" name="Text Box 46"/>
              <p:cNvSpPr txBox="1">
                <a:spLocks noChangeArrowheads="1"/>
              </p:cNvSpPr>
              <p:nvPr/>
            </p:nvSpPr>
            <p:spPr bwMode="auto">
              <a:xfrm>
                <a:off x="3917" y="3159"/>
                <a:ext cx="216" cy="187"/>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en-US" altLang="zh-CN" sz="1200" b="1">
                    <a:latin typeface="Times New Roman" charset="0"/>
                  </a:rPr>
                  <a:t>Y</a:t>
                </a:r>
                <a:endParaRPr lang="en-US" altLang="zh-CN" sz="1200" b="1"/>
              </a:p>
            </p:txBody>
          </p:sp>
          <p:sp>
            <p:nvSpPr>
              <p:cNvPr id="68" name="Text Box 47"/>
              <p:cNvSpPr txBox="1">
                <a:spLocks noChangeArrowheads="1"/>
              </p:cNvSpPr>
              <p:nvPr/>
            </p:nvSpPr>
            <p:spPr bwMode="auto">
              <a:xfrm>
                <a:off x="3485" y="2597"/>
                <a:ext cx="983" cy="187"/>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en-US" altLang="zh-CN" sz="1400" b="1">
                    <a:latin typeface="Times New Roman" charset="0"/>
                  </a:rPr>
                  <a:t>LM</a:t>
                </a:r>
                <a:r>
                  <a:rPr lang="zh-CN" altLang="en-US" sz="1400" b="1">
                    <a:latin typeface="Times New Roman" charset="0"/>
                  </a:rPr>
                  <a:t>（陡峭）</a:t>
                </a:r>
                <a:endParaRPr lang="zh-CN" altLang="en-US" sz="1400" b="1"/>
              </a:p>
            </p:txBody>
          </p:sp>
          <p:sp>
            <p:nvSpPr>
              <p:cNvPr id="69" name="Text Box 48"/>
              <p:cNvSpPr txBox="1">
                <a:spLocks noChangeArrowheads="1"/>
              </p:cNvSpPr>
              <p:nvPr/>
            </p:nvSpPr>
            <p:spPr bwMode="auto">
              <a:xfrm>
                <a:off x="3557" y="2971"/>
                <a:ext cx="288" cy="188"/>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en-US" altLang="zh-CN" sz="1200" b="1">
                    <a:latin typeface="Times New Roman" charset="0"/>
                  </a:rPr>
                  <a:t>IS</a:t>
                </a:r>
                <a:endParaRPr lang="en-US" altLang="zh-CN" sz="1200" b="1"/>
              </a:p>
            </p:txBody>
          </p:sp>
          <p:sp>
            <p:nvSpPr>
              <p:cNvPr id="70" name="Text Box 50"/>
              <p:cNvSpPr txBox="1">
                <a:spLocks noChangeArrowheads="1"/>
              </p:cNvSpPr>
              <p:nvPr/>
            </p:nvSpPr>
            <p:spPr bwMode="auto">
              <a:xfrm>
                <a:off x="2477" y="2285"/>
                <a:ext cx="222" cy="193"/>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en-US" altLang="zh-CN" sz="1200" b="1">
                    <a:latin typeface="Times New Roman" charset="0"/>
                  </a:rPr>
                  <a:t>O</a:t>
                </a:r>
                <a:endParaRPr lang="en-US" altLang="zh-CN" sz="1200" b="1"/>
              </a:p>
            </p:txBody>
          </p:sp>
          <p:sp>
            <p:nvSpPr>
              <p:cNvPr id="71" name="Text Box 51"/>
              <p:cNvSpPr txBox="1">
                <a:spLocks noChangeArrowheads="1"/>
              </p:cNvSpPr>
              <p:nvPr/>
            </p:nvSpPr>
            <p:spPr bwMode="auto">
              <a:xfrm>
                <a:off x="3845" y="2285"/>
                <a:ext cx="216" cy="187"/>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en-US" altLang="zh-CN" sz="1200" b="1">
                    <a:latin typeface="Times New Roman" charset="0"/>
                  </a:rPr>
                  <a:t>Y</a:t>
                </a:r>
                <a:endParaRPr lang="en-US" altLang="zh-CN" sz="1200" b="1"/>
              </a:p>
            </p:txBody>
          </p:sp>
          <p:sp>
            <p:nvSpPr>
              <p:cNvPr id="72" name="Text Box 52"/>
              <p:cNvSpPr txBox="1">
                <a:spLocks noChangeArrowheads="1"/>
              </p:cNvSpPr>
              <p:nvPr/>
            </p:nvSpPr>
            <p:spPr bwMode="auto">
              <a:xfrm>
                <a:off x="3470" y="2090"/>
                <a:ext cx="802" cy="188"/>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en-US" altLang="zh-CN" sz="1400" b="1">
                    <a:latin typeface="Times New Roman" charset="0"/>
                  </a:rPr>
                  <a:t>IS</a:t>
                </a:r>
                <a:r>
                  <a:rPr lang="zh-CN" altLang="en-US" sz="1400" b="1">
                    <a:latin typeface="Times New Roman" charset="0"/>
                  </a:rPr>
                  <a:t>（陡峭）</a:t>
                </a:r>
                <a:endParaRPr lang="zh-CN" altLang="en-US" sz="1400" b="1"/>
              </a:p>
            </p:txBody>
          </p:sp>
          <p:sp>
            <p:nvSpPr>
              <p:cNvPr id="73" name="Text Box 53"/>
              <p:cNvSpPr txBox="1">
                <a:spLocks noChangeArrowheads="1"/>
              </p:cNvSpPr>
              <p:nvPr/>
            </p:nvSpPr>
            <p:spPr bwMode="auto">
              <a:xfrm>
                <a:off x="3606" y="1772"/>
                <a:ext cx="409" cy="187"/>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en-US" altLang="zh-CN" sz="1200" b="1">
                    <a:latin typeface="Times New Roman" charset="0"/>
                  </a:rPr>
                  <a:t>LM</a:t>
                </a:r>
                <a:endParaRPr lang="en-US" altLang="zh-CN" sz="1200" b="1"/>
              </a:p>
            </p:txBody>
          </p:sp>
          <p:sp>
            <p:nvSpPr>
              <p:cNvPr id="74" name="Line 55"/>
              <p:cNvSpPr>
                <a:spLocks noChangeShapeType="1"/>
              </p:cNvSpPr>
              <p:nvPr/>
            </p:nvSpPr>
            <p:spPr bwMode="auto">
              <a:xfrm flipH="1" flipV="1">
                <a:off x="1066" y="1480"/>
                <a:ext cx="0" cy="861"/>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75" name="Line 56"/>
              <p:cNvSpPr>
                <a:spLocks noChangeShapeType="1"/>
              </p:cNvSpPr>
              <p:nvPr/>
            </p:nvSpPr>
            <p:spPr bwMode="auto">
              <a:xfrm flipV="1">
                <a:off x="2789" y="1480"/>
                <a:ext cx="0" cy="861"/>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24" name="Line 22"/>
            <p:cNvSpPr>
              <a:spLocks noChangeShapeType="1"/>
            </p:cNvSpPr>
            <p:nvPr/>
          </p:nvSpPr>
          <p:spPr bwMode="auto">
            <a:xfrm flipV="1">
              <a:off x="1763713" y="1417638"/>
              <a:ext cx="720725" cy="792162"/>
            </a:xfrm>
            <a:prstGeom prst="line">
              <a:avLst/>
            </a:prstGeom>
            <a:noFill/>
            <a:ln w="19050" cap="rnd">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5" name="Text Box 6"/>
            <p:cNvSpPr txBox="1">
              <a:spLocks noChangeArrowheads="1"/>
            </p:cNvSpPr>
            <p:nvPr/>
          </p:nvSpPr>
          <p:spPr bwMode="auto">
            <a:xfrm>
              <a:off x="1547813" y="2713038"/>
              <a:ext cx="1439862" cy="288925"/>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zh-CN" altLang="en-US" sz="1400" b="1">
                  <a:latin typeface="Times New Roman" charset="0"/>
                </a:rPr>
                <a:t>货币政策效力强</a:t>
              </a:r>
              <a:endParaRPr lang="zh-CN" altLang="en-US" sz="1400" b="1"/>
            </a:p>
          </p:txBody>
        </p:sp>
        <p:sp>
          <p:nvSpPr>
            <p:cNvPr id="26" name="Line 22"/>
            <p:cNvSpPr>
              <a:spLocks noChangeShapeType="1"/>
            </p:cNvSpPr>
            <p:nvPr/>
          </p:nvSpPr>
          <p:spPr bwMode="auto">
            <a:xfrm flipV="1">
              <a:off x="4572000" y="1497013"/>
              <a:ext cx="792163" cy="712787"/>
            </a:xfrm>
            <a:prstGeom prst="line">
              <a:avLst/>
            </a:prstGeom>
            <a:noFill/>
            <a:ln w="19050" cap="rnd">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7" name="Line 22"/>
            <p:cNvSpPr>
              <a:spLocks noChangeShapeType="1"/>
            </p:cNvSpPr>
            <p:nvPr/>
          </p:nvSpPr>
          <p:spPr bwMode="auto">
            <a:xfrm flipV="1">
              <a:off x="4643438" y="3144838"/>
              <a:ext cx="576262" cy="792162"/>
            </a:xfrm>
            <a:prstGeom prst="line">
              <a:avLst/>
            </a:prstGeom>
            <a:noFill/>
            <a:ln w="19050" cap="rnd">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8" name="Text Box 6"/>
            <p:cNvSpPr txBox="1">
              <a:spLocks noChangeArrowheads="1"/>
            </p:cNvSpPr>
            <p:nvPr/>
          </p:nvSpPr>
          <p:spPr bwMode="auto">
            <a:xfrm>
              <a:off x="4356100" y="2713038"/>
              <a:ext cx="1439863" cy="288925"/>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zh-CN" altLang="en-US" sz="1400" b="1">
                  <a:latin typeface="Times New Roman" charset="0"/>
                </a:rPr>
                <a:t>货币政策效力弱</a:t>
              </a:r>
              <a:endParaRPr lang="zh-CN" altLang="en-US" sz="1400" b="1"/>
            </a:p>
          </p:txBody>
        </p:sp>
        <p:sp>
          <p:nvSpPr>
            <p:cNvPr id="29" name="Text Box 6"/>
            <p:cNvSpPr txBox="1">
              <a:spLocks noChangeArrowheads="1"/>
            </p:cNvSpPr>
            <p:nvPr/>
          </p:nvSpPr>
          <p:spPr bwMode="auto">
            <a:xfrm>
              <a:off x="4427538" y="4225925"/>
              <a:ext cx="1439862" cy="287338"/>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zh-CN" altLang="en-US" sz="1400" b="1">
                  <a:latin typeface="Times New Roman" charset="0"/>
                </a:rPr>
                <a:t>货币政策效力强</a:t>
              </a:r>
              <a:endParaRPr lang="zh-CN" altLang="en-US" sz="1400" b="1"/>
            </a:p>
          </p:txBody>
        </p:sp>
        <p:sp>
          <p:nvSpPr>
            <p:cNvPr id="30" name="Text Box 6"/>
            <p:cNvSpPr txBox="1">
              <a:spLocks noChangeArrowheads="1"/>
            </p:cNvSpPr>
            <p:nvPr/>
          </p:nvSpPr>
          <p:spPr bwMode="auto">
            <a:xfrm>
              <a:off x="1619250" y="4225925"/>
              <a:ext cx="1439863" cy="287338"/>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zh-CN" altLang="en-US" sz="1400" b="1">
                  <a:latin typeface="Times New Roman" charset="0"/>
                </a:rPr>
                <a:t>货币政策效力弱</a:t>
              </a:r>
              <a:endParaRPr lang="zh-CN" altLang="en-US" sz="1400" b="1"/>
            </a:p>
          </p:txBody>
        </p:sp>
        <p:sp>
          <p:nvSpPr>
            <p:cNvPr id="31" name="Text Box 44"/>
            <p:cNvSpPr txBox="1">
              <a:spLocks noChangeArrowheads="1"/>
            </p:cNvSpPr>
            <p:nvPr/>
          </p:nvSpPr>
          <p:spPr bwMode="auto">
            <a:xfrm>
              <a:off x="3995738" y="3068638"/>
              <a:ext cx="355600" cy="220662"/>
            </a:xfrm>
            <a:prstGeom prst="rect">
              <a:avLst/>
            </a:prstGeom>
            <a:solidFill>
              <a:srgbClr val="FFFFFF"/>
            </a:solidFill>
            <a:ln w="19050">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en-US" altLang="zh-CN" sz="1200" b="1">
                  <a:latin typeface="Times New Roman" charset="0"/>
                </a:rPr>
                <a:t>i</a:t>
              </a:r>
              <a:endParaRPr lang="en-US" altLang="zh-CN" sz="1200" b="1"/>
            </a:p>
          </p:txBody>
        </p:sp>
      </p:grpSp>
    </p:spTree>
    <p:extLst>
      <p:ext uri="{BB962C8B-B14F-4D97-AF65-F5344CB8AC3E}">
        <p14:creationId xmlns:p14="http://schemas.microsoft.com/office/powerpoint/2010/main" val="1416288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1567543"/>
            <a:ext cx="8059903" cy="50201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defRPr/>
            </a:pPr>
            <a:endPar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0" lvl="0" indent="0">
              <a:lnSpc>
                <a:spcPct val="100000"/>
              </a:lnSpc>
              <a:buNone/>
              <a:defRPr/>
            </a:pPr>
            <a:endPar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0" lvl="0" indent="0">
              <a:lnSpc>
                <a:spcPct val="100000"/>
              </a:lnSpc>
              <a:buNone/>
              <a:defRPr/>
            </a:pPr>
            <a:endPar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13.3.5 </a:t>
            </a:r>
            <a:r>
              <a:rPr lang="zh-CN"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财政政策与货币政策的时滞</a:t>
            </a:r>
          </a:p>
        </p:txBody>
      </p:sp>
      <p:grpSp>
        <p:nvGrpSpPr>
          <p:cNvPr id="20" name="Group 4"/>
          <p:cNvGrpSpPr>
            <a:grpSpLocks/>
          </p:cNvGrpSpPr>
          <p:nvPr/>
        </p:nvGrpSpPr>
        <p:grpSpPr bwMode="auto">
          <a:xfrm>
            <a:off x="488159" y="1585087"/>
            <a:ext cx="8316912" cy="2663825"/>
            <a:chOff x="521" y="1739"/>
            <a:chExt cx="5239" cy="1654"/>
          </a:xfrm>
        </p:grpSpPr>
        <p:sp>
          <p:nvSpPr>
            <p:cNvPr id="24" name="AutoShape 5"/>
            <p:cNvSpPr>
              <a:spLocks noChangeAspect="1" noChangeArrowheads="1"/>
            </p:cNvSpPr>
            <p:nvPr/>
          </p:nvSpPr>
          <p:spPr bwMode="auto">
            <a:xfrm>
              <a:off x="521" y="1739"/>
              <a:ext cx="5239" cy="16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25" name="Line 6"/>
            <p:cNvSpPr>
              <a:spLocks noChangeShapeType="1"/>
            </p:cNvSpPr>
            <p:nvPr/>
          </p:nvSpPr>
          <p:spPr bwMode="auto">
            <a:xfrm flipV="1">
              <a:off x="1026" y="2849"/>
              <a:ext cx="3890" cy="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6" name="Line 7"/>
            <p:cNvSpPr>
              <a:spLocks noChangeShapeType="1"/>
            </p:cNvSpPr>
            <p:nvPr/>
          </p:nvSpPr>
          <p:spPr bwMode="auto">
            <a:xfrm flipV="1">
              <a:off x="1026" y="2075"/>
              <a:ext cx="0" cy="77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7" name="Line 8"/>
            <p:cNvSpPr>
              <a:spLocks noChangeShapeType="1"/>
            </p:cNvSpPr>
            <p:nvPr/>
          </p:nvSpPr>
          <p:spPr bwMode="auto">
            <a:xfrm flipH="1" flipV="1">
              <a:off x="2415" y="2016"/>
              <a:ext cx="1" cy="83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8" name="Line 9"/>
            <p:cNvSpPr>
              <a:spLocks noChangeShapeType="1"/>
            </p:cNvSpPr>
            <p:nvPr/>
          </p:nvSpPr>
          <p:spPr bwMode="auto">
            <a:xfrm flipV="1">
              <a:off x="3249" y="2492"/>
              <a:ext cx="0" cy="35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9" name="Line 10"/>
            <p:cNvSpPr>
              <a:spLocks noChangeShapeType="1"/>
            </p:cNvSpPr>
            <p:nvPr/>
          </p:nvSpPr>
          <p:spPr bwMode="auto">
            <a:xfrm flipV="1">
              <a:off x="4082" y="2492"/>
              <a:ext cx="1" cy="35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0" name="Line 11"/>
            <p:cNvSpPr>
              <a:spLocks noChangeShapeType="1"/>
            </p:cNvSpPr>
            <p:nvPr/>
          </p:nvSpPr>
          <p:spPr bwMode="auto">
            <a:xfrm flipV="1">
              <a:off x="4916" y="2016"/>
              <a:ext cx="0" cy="83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1" name="Text Box 12"/>
            <p:cNvSpPr txBox="1">
              <a:spLocks noChangeArrowheads="1"/>
            </p:cNvSpPr>
            <p:nvPr/>
          </p:nvSpPr>
          <p:spPr bwMode="auto">
            <a:xfrm>
              <a:off x="1119" y="2433"/>
              <a:ext cx="555" cy="178"/>
            </a:xfrm>
            <a:prstGeom prst="rect">
              <a:avLst/>
            </a:prstGeom>
            <a:solidFill>
              <a:srgbClr val="FFFFFF"/>
            </a:solidFill>
            <a:ln w="9525">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zh-CN" altLang="en-US" b="1">
                  <a:latin typeface="Times New Roman" charset="0"/>
                </a:rPr>
                <a:t>认识时滞</a:t>
              </a:r>
            </a:p>
          </p:txBody>
        </p:sp>
        <p:sp>
          <p:nvSpPr>
            <p:cNvPr id="32" name="Line 13"/>
            <p:cNvSpPr>
              <a:spLocks noChangeShapeType="1"/>
            </p:cNvSpPr>
            <p:nvPr/>
          </p:nvSpPr>
          <p:spPr bwMode="auto">
            <a:xfrm flipV="1">
              <a:off x="1674" y="2433"/>
              <a:ext cx="0" cy="41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3" name="Text Box 14"/>
            <p:cNvSpPr txBox="1">
              <a:spLocks noChangeArrowheads="1"/>
            </p:cNvSpPr>
            <p:nvPr/>
          </p:nvSpPr>
          <p:spPr bwMode="auto">
            <a:xfrm>
              <a:off x="1767" y="2433"/>
              <a:ext cx="555" cy="178"/>
            </a:xfrm>
            <a:prstGeom prst="rect">
              <a:avLst/>
            </a:prstGeom>
            <a:solidFill>
              <a:srgbClr val="FFFFFF"/>
            </a:solidFill>
            <a:ln w="9525">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zh-CN" altLang="en-US" b="1">
                  <a:latin typeface="Times New Roman" charset="0"/>
                </a:rPr>
                <a:t>行政时滞</a:t>
              </a:r>
            </a:p>
          </p:txBody>
        </p:sp>
        <p:sp>
          <p:nvSpPr>
            <p:cNvPr id="34" name="Text Box 15"/>
            <p:cNvSpPr txBox="1">
              <a:spLocks noChangeArrowheads="1"/>
            </p:cNvSpPr>
            <p:nvPr/>
          </p:nvSpPr>
          <p:spPr bwMode="auto">
            <a:xfrm>
              <a:off x="2507" y="2433"/>
              <a:ext cx="556" cy="178"/>
            </a:xfrm>
            <a:prstGeom prst="rect">
              <a:avLst/>
            </a:prstGeom>
            <a:solidFill>
              <a:srgbClr val="FFFFFF"/>
            </a:solidFill>
            <a:ln w="9525">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zh-CN" altLang="en-US" b="1">
                  <a:latin typeface="Times New Roman" charset="0"/>
                </a:rPr>
                <a:t>决策时滞</a:t>
              </a:r>
            </a:p>
          </p:txBody>
        </p:sp>
        <p:sp>
          <p:nvSpPr>
            <p:cNvPr id="35" name="Text Box 16"/>
            <p:cNvSpPr txBox="1">
              <a:spLocks noChangeArrowheads="1"/>
            </p:cNvSpPr>
            <p:nvPr/>
          </p:nvSpPr>
          <p:spPr bwMode="auto">
            <a:xfrm>
              <a:off x="3341" y="2433"/>
              <a:ext cx="648" cy="178"/>
            </a:xfrm>
            <a:prstGeom prst="rect">
              <a:avLst/>
            </a:prstGeom>
            <a:solidFill>
              <a:srgbClr val="FFFFFF"/>
            </a:solidFill>
            <a:ln w="9525">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zh-CN" altLang="en-US" b="1">
                  <a:latin typeface="Times New Roman" charset="0"/>
                </a:rPr>
                <a:t>执行时滞</a:t>
              </a:r>
            </a:p>
          </p:txBody>
        </p:sp>
        <p:sp>
          <p:nvSpPr>
            <p:cNvPr id="36" name="Text Box 17"/>
            <p:cNvSpPr txBox="1">
              <a:spLocks noChangeArrowheads="1"/>
            </p:cNvSpPr>
            <p:nvPr/>
          </p:nvSpPr>
          <p:spPr bwMode="auto">
            <a:xfrm>
              <a:off x="4174" y="2433"/>
              <a:ext cx="556" cy="178"/>
            </a:xfrm>
            <a:prstGeom prst="rect">
              <a:avLst/>
            </a:prstGeom>
            <a:solidFill>
              <a:srgbClr val="FFFFFF"/>
            </a:solidFill>
            <a:ln w="9525">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zh-CN" altLang="en-US" b="1">
                  <a:latin typeface="Times New Roman" charset="0"/>
                </a:rPr>
                <a:t>效果时滞</a:t>
              </a:r>
            </a:p>
          </p:txBody>
        </p:sp>
        <p:sp>
          <p:nvSpPr>
            <p:cNvPr id="37" name="Text Box 18"/>
            <p:cNvSpPr txBox="1">
              <a:spLocks noChangeArrowheads="1"/>
            </p:cNvSpPr>
            <p:nvPr/>
          </p:nvSpPr>
          <p:spPr bwMode="auto">
            <a:xfrm>
              <a:off x="1396" y="2075"/>
              <a:ext cx="648" cy="179"/>
            </a:xfrm>
            <a:prstGeom prst="rect">
              <a:avLst/>
            </a:prstGeom>
            <a:solidFill>
              <a:srgbClr val="FFFFFF"/>
            </a:solidFill>
            <a:ln w="9525">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zh-CN" altLang="en-US" b="1" dirty="0">
                  <a:latin typeface="Times New Roman" charset="0"/>
                </a:rPr>
                <a:t>内在时滞</a:t>
              </a:r>
              <a:endParaRPr lang="zh-CN" altLang="en-US" b="1" dirty="0"/>
            </a:p>
          </p:txBody>
        </p:sp>
        <p:sp>
          <p:nvSpPr>
            <p:cNvPr id="38" name="Text Box 19"/>
            <p:cNvSpPr txBox="1">
              <a:spLocks noChangeArrowheads="1"/>
            </p:cNvSpPr>
            <p:nvPr/>
          </p:nvSpPr>
          <p:spPr bwMode="auto">
            <a:xfrm>
              <a:off x="3341" y="2075"/>
              <a:ext cx="741" cy="238"/>
            </a:xfrm>
            <a:prstGeom prst="rect">
              <a:avLst/>
            </a:prstGeom>
            <a:solidFill>
              <a:srgbClr val="FFFFFF"/>
            </a:solidFill>
            <a:ln w="9525">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zh-CN" altLang="en-US" b="1">
                  <a:latin typeface="Times New Roman" charset="0"/>
                </a:rPr>
                <a:t>外在时滞</a:t>
              </a:r>
            </a:p>
          </p:txBody>
        </p:sp>
        <p:sp>
          <p:nvSpPr>
            <p:cNvPr id="39" name="Line 20"/>
            <p:cNvSpPr>
              <a:spLocks noChangeShapeType="1"/>
            </p:cNvSpPr>
            <p:nvPr/>
          </p:nvSpPr>
          <p:spPr bwMode="auto">
            <a:xfrm>
              <a:off x="1026" y="2135"/>
              <a:ext cx="370"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0" name="Line 21"/>
            <p:cNvSpPr>
              <a:spLocks noChangeShapeType="1"/>
            </p:cNvSpPr>
            <p:nvPr/>
          </p:nvSpPr>
          <p:spPr bwMode="auto">
            <a:xfrm flipH="1">
              <a:off x="1952" y="2135"/>
              <a:ext cx="463"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1" name="Line 22"/>
            <p:cNvSpPr>
              <a:spLocks noChangeShapeType="1"/>
            </p:cNvSpPr>
            <p:nvPr/>
          </p:nvSpPr>
          <p:spPr bwMode="auto">
            <a:xfrm>
              <a:off x="2415" y="2135"/>
              <a:ext cx="926"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2" name="Line 23"/>
            <p:cNvSpPr>
              <a:spLocks noChangeShapeType="1"/>
            </p:cNvSpPr>
            <p:nvPr/>
          </p:nvSpPr>
          <p:spPr bwMode="auto">
            <a:xfrm flipH="1">
              <a:off x="3989" y="2135"/>
              <a:ext cx="927"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3" name="Line 24"/>
            <p:cNvSpPr>
              <a:spLocks noChangeShapeType="1"/>
            </p:cNvSpPr>
            <p:nvPr/>
          </p:nvSpPr>
          <p:spPr bwMode="auto">
            <a:xfrm>
              <a:off x="1026" y="2492"/>
              <a:ext cx="185" cy="1"/>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4" name="Line 25"/>
            <p:cNvSpPr>
              <a:spLocks noChangeShapeType="1"/>
            </p:cNvSpPr>
            <p:nvPr/>
          </p:nvSpPr>
          <p:spPr bwMode="auto">
            <a:xfrm flipH="1">
              <a:off x="1582" y="2492"/>
              <a:ext cx="92"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5" name="Line 26"/>
            <p:cNvSpPr>
              <a:spLocks noChangeShapeType="1"/>
            </p:cNvSpPr>
            <p:nvPr/>
          </p:nvSpPr>
          <p:spPr bwMode="auto">
            <a:xfrm>
              <a:off x="1674" y="2492"/>
              <a:ext cx="185" cy="1"/>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6" name="Line 27"/>
            <p:cNvSpPr>
              <a:spLocks noChangeShapeType="1"/>
            </p:cNvSpPr>
            <p:nvPr/>
          </p:nvSpPr>
          <p:spPr bwMode="auto">
            <a:xfrm flipH="1">
              <a:off x="2230" y="2492"/>
              <a:ext cx="185"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7" name="Line 28"/>
            <p:cNvSpPr>
              <a:spLocks noChangeShapeType="1"/>
            </p:cNvSpPr>
            <p:nvPr/>
          </p:nvSpPr>
          <p:spPr bwMode="auto">
            <a:xfrm>
              <a:off x="2415" y="2492"/>
              <a:ext cx="185"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8" name="Line 29"/>
            <p:cNvSpPr>
              <a:spLocks noChangeShapeType="1"/>
            </p:cNvSpPr>
            <p:nvPr/>
          </p:nvSpPr>
          <p:spPr bwMode="auto">
            <a:xfrm flipH="1">
              <a:off x="2971" y="2492"/>
              <a:ext cx="278"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9" name="Line 30"/>
            <p:cNvSpPr>
              <a:spLocks noChangeShapeType="1"/>
            </p:cNvSpPr>
            <p:nvPr/>
          </p:nvSpPr>
          <p:spPr bwMode="auto">
            <a:xfrm>
              <a:off x="3249" y="2492"/>
              <a:ext cx="185"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50" name="Line 31"/>
            <p:cNvSpPr>
              <a:spLocks noChangeShapeType="1"/>
            </p:cNvSpPr>
            <p:nvPr/>
          </p:nvSpPr>
          <p:spPr bwMode="auto">
            <a:xfrm flipH="1">
              <a:off x="3804" y="2492"/>
              <a:ext cx="278" cy="1"/>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51" name="Line 32"/>
            <p:cNvSpPr>
              <a:spLocks noChangeShapeType="1"/>
            </p:cNvSpPr>
            <p:nvPr/>
          </p:nvSpPr>
          <p:spPr bwMode="auto">
            <a:xfrm>
              <a:off x="4082" y="2492"/>
              <a:ext cx="185"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52" name="Line 33"/>
            <p:cNvSpPr>
              <a:spLocks noChangeShapeType="1"/>
            </p:cNvSpPr>
            <p:nvPr/>
          </p:nvSpPr>
          <p:spPr bwMode="auto">
            <a:xfrm flipH="1">
              <a:off x="4637" y="2492"/>
              <a:ext cx="279"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53" name="Text Box 34"/>
            <p:cNvSpPr txBox="1">
              <a:spLocks noChangeArrowheads="1"/>
            </p:cNvSpPr>
            <p:nvPr/>
          </p:nvSpPr>
          <p:spPr bwMode="auto">
            <a:xfrm>
              <a:off x="2138" y="3088"/>
              <a:ext cx="1740" cy="178"/>
            </a:xfrm>
            <a:prstGeom prst="rect">
              <a:avLst/>
            </a:prstGeom>
            <a:solidFill>
              <a:srgbClr val="FFFFFF"/>
            </a:solidFill>
            <a:ln w="9525">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zh-CN" altLang="en-US" b="1">
                  <a:latin typeface="Times New Roman" charset="0"/>
                </a:rPr>
                <a:t>相机选择财政政策的时滞</a:t>
              </a:r>
              <a:endParaRPr lang="zh-CN" altLang="en-US" b="1"/>
            </a:p>
          </p:txBody>
        </p:sp>
        <p:sp>
          <p:nvSpPr>
            <p:cNvPr id="54" name="Text Box 35"/>
            <p:cNvSpPr txBox="1">
              <a:spLocks noChangeArrowheads="1"/>
            </p:cNvSpPr>
            <p:nvPr/>
          </p:nvSpPr>
          <p:spPr bwMode="auto">
            <a:xfrm>
              <a:off x="1582" y="3088"/>
              <a:ext cx="556" cy="173"/>
            </a:xfrm>
            <a:prstGeom prst="rect">
              <a:avLst/>
            </a:prstGeom>
            <a:solidFill>
              <a:srgbClr val="FFFFFF"/>
            </a:solidFill>
            <a:ln w="9525">
              <a:solidFill>
                <a:srgbClr val="FFFFFF"/>
              </a:solidFill>
              <a:miter lim="800000"/>
              <a:headEnd/>
              <a:tailEnd/>
            </a:ln>
          </p:spPr>
          <p:txBody>
            <a:bodyPr/>
            <a:lstStyle>
              <a:lvl1pPr eaLnBrk="0" hangingPunct="0">
                <a:defRPr sz="1600">
                  <a:solidFill>
                    <a:schemeClr val="tx1"/>
                  </a:solidFill>
                  <a:latin typeface="Arial" charset="0"/>
                  <a:ea typeface="宋体" charset="0"/>
                  <a:cs typeface="宋体" charset="0"/>
                </a:defRPr>
              </a:lvl1pPr>
              <a:lvl2pPr marL="742950" indent="-285750" eaLnBrk="0" hangingPunct="0">
                <a:defRPr sz="1600">
                  <a:solidFill>
                    <a:schemeClr val="tx1"/>
                  </a:solidFill>
                  <a:latin typeface="Arial" charset="0"/>
                  <a:ea typeface="宋体" charset="0"/>
                </a:defRPr>
              </a:lvl2pPr>
              <a:lvl3pPr marL="1143000" indent="-228600" eaLnBrk="0" hangingPunct="0">
                <a:defRPr sz="1600">
                  <a:solidFill>
                    <a:schemeClr val="tx1"/>
                  </a:solidFill>
                  <a:latin typeface="Arial" charset="0"/>
                  <a:ea typeface="宋体" charset="0"/>
                </a:defRPr>
              </a:lvl3pPr>
              <a:lvl4pPr marL="1600200" indent="-228600" eaLnBrk="0" hangingPunct="0">
                <a:defRPr sz="1600">
                  <a:solidFill>
                    <a:schemeClr val="tx1"/>
                  </a:solidFill>
                  <a:latin typeface="Arial" charset="0"/>
                  <a:ea typeface="宋体" charset="0"/>
                </a:defRPr>
              </a:lvl4pPr>
              <a:lvl5pPr marL="2057400" indent="-228600" eaLnBrk="0" hangingPunct="0">
                <a:defRPr sz="1600">
                  <a:solidFill>
                    <a:schemeClr val="tx1"/>
                  </a:solidFill>
                  <a:latin typeface="Arial" charset="0"/>
                  <a:ea typeface="宋体" charset="0"/>
                </a:defRPr>
              </a:lvl5pPr>
              <a:lvl6pPr marL="2514600" indent="-228600" eaLnBrk="0" fontAlgn="base" hangingPunct="0">
                <a:spcBef>
                  <a:spcPct val="0"/>
                </a:spcBef>
                <a:spcAft>
                  <a:spcPct val="0"/>
                </a:spcAft>
                <a:defRPr sz="1600">
                  <a:solidFill>
                    <a:schemeClr val="tx1"/>
                  </a:solidFill>
                  <a:latin typeface="Arial" charset="0"/>
                  <a:ea typeface="宋体" charset="0"/>
                </a:defRPr>
              </a:lvl6pPr>
              <a:lvl7pPr marL="2971800" indent="-228600" eaLnBrk="0" fontAlgn="base" hangingPunct="0">
                <a:spcBef>
                  <a:spcPct val="0"/>
                </a:spcBef>
                <a:spcAft>
                  <a:spcPct val="0"/>
                </a:spcAft>
                <a:defRPr sz="1600">
                  <a:solidFill>
                    <a:schemeClr val="tx1"/>
                  </a:solidFill>
                  <a:latin typeface="Arial" charset="0"/>
                  <a:ea typeface="宋体" charset="0"/>
                </a:defRPr>
              </a:lvl7pPr>
              <a:lvl8pPr marL="3429000" indent="-228600" eaLnBrk="0" fontAlgn="base" hangingPunct="0">
                <a:spcBef>
                  <a:spcPct val="0"/>
                </a:spcBef>
                <a:spcAft>
                  <a:spcPct val="0"/>
                </a:spcAft>
                <a:defRPr sz="1600">
                  <a:solidFill>
                    <a:schemeClr val="tx1"/>
                  </a:solidFill>
                  <a:latin typeface="Arial" charset="0"/>
                  <a:ea typeface="宋体" charset="0"/>
                </a:defRPr>
              </a:lvl8pPr>
              <a:lvl9pPr marL="3886200" indent="-228600" eaLnBrk="0" fontAlgn="base" hangingPunct="0">
                <a:spcBef>
                  <a:spcPct val="0"/>
                </a:spcBef>
                <a:spcAft>
                  <a:spcPct val="0"/>
                </a:spcAft>
                <a:defRPr sz="1600">
                  <a:solidFill>
                    <a:schemeClr val="tx1"/>
                  </a:solidFill>
                  <a:latin typeface="Arial" charset="0"/>
                  <a:ea typeface="宋体" charset="0"/>
                </a:defRPr>
              </a:lvl9pPr>
            </a:lstStyle>
            <a:p>
              <a:pPr algn="just" eaLnBrk="1" hangingPunct="1"/>
              <a:r>
                <a:rPr lang="zh-CN" altLang="en-US" b="1">
                  <a:latin typeface="Times New Roman" charset="0"/>
                </a:rPr>
                <a:t>图</a:t>
              </a:r>
              <a:r>
                <a:rPr lang="en-US" altLang="zh-CN" b="1">
                  <a:latin typeface="Times New Roman" charset="0"/>
                </a:rPr>
                <a:t>15-4</a:t>
              </a:r>
              <a:endParaRPr lang="en-US" altLang="zh-CN" b="1"/>
            </a:p>
          </p:txBody>
        </p:sp>
      </p:grpSp>
      <p:sp>
        <p:nvSpPr>
          <p:cNvPr id="55" name="Rectangle 3"/>
          <p:cNvSpPr txBox="1">
            <a:spLocks noChangeArrowheads="1"/>
          </p:cNvSpPr>
          <p:nvPr/>
        </p:nvSpPr>
        <p:spPr>
          <a:xfrm>
            <a:off x="510882" y="1377655"/>
            <a:ext cx="8229600" cy="48958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l">
              <a:buFont typeface="Wingdings" charset="0"/>
              <a:buNone/>
            </a:pPr>
            <a:r>
              <a:rPr lang="zh-CN" altLang="en-US" sz="2400" dirty="0">
                <a:latin typeface="微软雅黑"/>
                <a:ea typeface="微软雅黑"/>
                <a:cs typeface="微软雅黑"/>
              </a:rPr>
              <a:t>相机选择财政政策的时滞 </a:t>
            </a:r>
          </a:p>
          <a:p>
            <a:pPr lvl="1" algn="l"/>
            <a:endParaRPr lang="zh-CN" altLang="en-US" sz="2400" dirty="0">
              <a:latin typeface="微软雅黑"/>
              <a:ea typeface="微软雅黑"/>
              <a:cs typeface="微软雅黑"/>
            </a:endParaRPr>
          </a:p>
          <a:p>
            <a:pPr lvl="1" algn="l"/>
            <a:endParaRPr lang="zh-CN" altLang="en-US" sz="2400" dirty="0">
              <a:latin typeface="微软雅黑"/>
              <a:ea typeface="微软雅黑"/>
              <a:cs typeface="微软雅黑"/>
            </a:endParaRPr>
          </a:p>
          <a:p>
            <a:pPr lvl="1" algn="l"/>
            <a:endParaRPr lang="zh-CN" altLang="en-US" sz="2400" dirty="0">
              <a:latin typeface="微软雅黑"/>
              <a:ea typeface="微软雅黑"/>
              <a:cs typeface="微软雅黑"/>
            </a:endParaRPr>
          </a:p>
          <a:p>
            <a:pPr lvl="1" algn="l"/>
            <a:endParaRPr lang="zh-CN" altLang="en-US" sz="2400" dirty="0">
              <a:latin typeface="微软雅黑"/>
              <a:ea typeface="微软雅黑"/>
              <a:cs typeface="微软雅黑"/>
            </a:endParaRPr>
          </a:p>
          <a:p>
            <a:pPr lvl="1" algn="l"/>
            <a:endParaRPr lang="zh-CN" altLang="en-US" sz="2400" dirty="0">
              <a:latin typeface="微软雅黑"/>
              <a:ea typeface="微软雅黑"/>
              <a:cs typeface="微软雅黑"/>
            </a:endParaRPr>
          </a:p>
          <a:p>
            <a:pPr lvl="1" algn="l">
              <a:buFont typeface="Wingdings" charset="0"/>
              <a:buNone/>
            </a:pPr>
            <a:endParaRPr lang="en-US" altLang="zh-CN" sz="2400" dirty="0">
              <a:latin typeface="微软雅黑"/>
              <a:ea typeface="微软雅黑"/>
              <a:cs typeface="微软雅黑"/>
            </a:endParaRPr>
          </a:p>
          <a:p>
            <a:pPr lvl="1" algn="l">
              <a:buFont typeface="Wingdings" charset="0"/>
              <a:buNone/>
            </a:pPr>
            <a:endParaRPr lang="en-US" altLang="zh-CN" sz="2400" dirty="0">
              <a:latin typeface="微软雅黑"/>
              <a:ea typeface="微软雅黑"/>
              <a:cs typeface="微软雅黑"/>
            </a:endParaRPr>
          </a:p>
          <a:p>
            <a:pPr lvl="1" algn="l">
              <a:buFont typeface="Wingdings" charset="0"/>
              <a:buNone/>
            </a:pPr>
            <a:r>
              <a:rPr lang="zh-CN" altLang="en-US" sz="2400" dirty="0">
                <a:latin typeface="微软雅黑"/>
                <a:ea typeface="微软雅黑"/>
                <a:cs typeface="微软雅黑"/>
              </a:rPr>
              <a:t>财政政策与货币政策的时滞比较</a:t>
            </a:r>
            <a:endParaRPr lang="en-US" altLang="zh-CN" sz="2400" dirty="0">
              <a:latin typeface="微软雅黑"/>
              <a:ea typeface="微软雅黑"/>
              <a:cs typeface="微软雅黑"/>
            </a:endParaRPr>
          </a:p>
          <a:p>
            <a:pPr lvl="1" algn="l">
              <a:buFont typeface="Wingdings" charset="0"/>
              <a:buNone/>
            </a:pPr>
            <a:r>
              <a:rPr lang="en-US" altLang="zh-CN" sz="2400" dirty="0">
                <a:latin typeface="微软雅黑"/>
                <a:ea typeface="微软雅黑"/>
                <a:cs typeface="微软雅黑"/>
              </a:rPr>
              <a:t>1. </a:t>
            </a:r>
            <a:r>
              <a:rPr lang="zh-CN" altLang="en-US" sz="2400" dirty="0">
                <a:latin typeface="微软雅黑"/>
                <a:ea typeface="微软雅黑"/>
                <a:cs typeface="微软雅黑"/>
              </a:rPr>
              <a:t>财政政策外部时滞短， 货币政策内部时滞短。</a:t>
            </a:r>
          </a:p>
          <a:p>
            <a:pPr lvl="1" algn="l">
              <a:buFont typeface="Wingdings" charset="0"/>
              <a:buNone/>
            </a:pPr>
            <a:r>
              <a:rPr lang="en-US" altLang="zh-CN" sz="2400" dirty="0">
                <a:latin typeface="微软雅黑"/>
                <a:ea typeface="微软雅黑"/>
                <a:cs typeface="微软雅黑"/>
              </a:rPr>
              <a:t>2. </a:t>
            </a:r>
            <a:r>
              <a:rPr lang="zh-CN" altLang="en-US" sz="2400" dirty="0">
                <a:latin typeface="微软雅黑"/>
                <a:ea typeface="微软雅黑"/>
                <a:cs typeface="微软雅黑"/>
              </a:rPr>
              <a:t>如果在政策影响被感觉到之前条件发生了变化， 政策最终可能会使经济不稳定。 </a:t>
            </a:r>
          </a:p>
        </p:txBody>
      </p:sp>
    </p:spTree>
    <p:extLst>
      <p:ext uri="{BB962C8B-B14F-4D97-AF65-F5344CB8AC3E}">
        <p14:creationId xmlns:p14="http://schemas.microsoft.com/office/powerpoint/2010/main" val="2497954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5">
                                            <p:txEl>
                                              <p:pRg st="0" end="0"/>
                                            </p:txEl>
                                          </p:spTgt>
                                        </p:tgtEl>
                                        <p:attrNameLst>
                                          <p:attrName>style.visibility</p:attrName>
                                        </p:attrNameLst>
                                      </p:cBhvr>
                                      <p:to>
                                        <p:strVal val="visible"/>
                                      </p:to>
                                    </p:set>
                                    <p:anim calcmode="lin" valueType="num">
                                      <p:cBhvr additive="base">
                                        <p:cTn id="13" dur="500" fill="hold"/>
                                        <p:tgtEl>
                                          <p:spTgt spid="5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5">
                                            <p:txEl>
                                              <p:pRg st="8" end="8"/>
                                            </p:txEl>
                                          </p:spTgt>
                                        </p:tgtEl>
                                        <p:attrNameLst>
                                          <p:attrName>style.visibility</p:attrName>
                                        </p:attrNameLst>
                                      </p:cBhvr>
                                      <p:to>
                                        <p:strVal val="visible"/>
                                      </p:to>
                                    </p:set>
                                    <p:anim calcmode="lin" valueType="num">
                                      <p:cBhvr additive="base">
                                        <p:cTn id="19" dur="500" fill="hold"/>
                                        <p:tgtEl>
                                          <p:spTgt spid="55">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5">
                                            <p:txEl>
                                              <p:pRg st="9" end="9"/>
                                            </p:txEl>
                                          </p:spTgt>
                                        </p:tgtEl>
                                        <p:attrNameLst>
                                          <p:attrName>style.visibility</p:attrName>
                                        </p:attrNameLst>
                                      </p:cBhvr>
                                      <p:to>
                                        <p:strVal val="visible"/>
                                      </p:to>
                                    </p:set>
                                    <p:anim calcmode="lin" valueType="num">
                                      <p:cBhvr additive="base">
                                        <p:cTn id="25" dur="500" fill="hold"/>
                                        <p:tgtEl>
                                          <p:spTgt spid="55">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5">
                                            <p:txEl>
                                              <p:pRg st="10" end="10"/>
                                            </p:txEl>
                                          </p:spTgt>
                                        </p:tgtEl>
                                        <p:attrNameLst>
                                          <p:attrName>style.visibility</p:attrName>
                                        </p:attrNameLst>
                                      </p:cBhvr>
                                      <p:to>
                                        <p:strVal val="visible"/>
                                      </p:to>
                                    </p:set>
                                    <p:anim calcmode="lin" valueType="num">
                                      <p:cBhvr additive="base">
                                        <p:cTn id="31" dur="500" fill="hold"/>
                                        <p:tgtEl>
                                          <p:spTgt spid="55">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1567543"/>
            <a:ext cx="8059903" cy="50201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defRPr/>
            </a:pPr>
            <a:endPar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0" lvl="0" indent="0">
              <a:lnSpc>
                <a:spcPct val="100000"/>
              </a:lnSpc>
              <a:buNone/>
              <a:defRPr/>
            </a:pPr>
            <a:endPar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0" lvl="0" indent="0">
              <a:lnSpc>
                <a:spcPct val="100000"/>
              </a:lnSpc>
              <a:buNone/>
              <a:defRPr/>
            </a:pPr>
            <a:endPar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55" name="Rectangle 3"/>
          <p:cNvSpPr txBox="1">
            <a:spLocks noChangeArrowheads="1"/>
          </p:cNvSpPr>
          <p:nvPr/>
        </p:nvSpPr>
        <p:spPr>
          <a:xfrm>
            <a:off x="615223" y="1377655"/>
            <a:ext cx="7124679" cy="48958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l"/>
            <a:r>
              <a:rPr lang="zh-CN" altLang="en-US" sz="2400" dirty="0">
                <a:latin typeface="微软雅黑"/>
                <a:ea typeface="微软雅黑"/>
                <a:cs typeface="微软雅黑"/>
              </a:rPr>
              <a:t>应对之策</a:t>
            </a:r>
          </a:p>
          <a:p>
            <a:pPr lvl="1" algn="l"/>
            <a:r>
              <a:rPr lang="zh-CN" altLang="en-US" sz="2400" dirty="0">
                <a:latin typeface="微软雅黑"/>
                <a:ea typeface="微软雅黑"/>
                <a:cs typeface="微软雅黑"/>
              </a:rPr>
              <a:t>    自动稳定器 （</a:t>
            </a:r>
            <a:r>
              <a:rPr lang="en-US" altLang="zh-CN" sz="2400" dirty="0">
                <a:latin typeface="微软雅黑"/>
                <a:ea typeface="微软雅黑"/>
                <a:cs typeface="微软雅黑"/>
              </a:rPr>
              <a:t>automatic stabilizers</a:t>
            </a:r>
            <a:r>
              <a:rPr lang="zh-CN" altLang="en-US" sz="2400" dirty="0">
                <a:latin typeface="微软雅黑"/>
                <a:ea typeface="微软雅黑"/>
                <a:cs typeface="微软雅黑"/>
              </a:rPr>
              <a:t>）： 当必要时不用采取有意的政策变动就可以刺激或抑制经济的制度。 一般包括：</a:t>
            </a:r>
          </a:p>
          <a:p>
            <a:pPr lvl="1" algn="l"/>
            <a:r>
              <a:rPr lang="en-US" altLang="zh-CN" sz="2400" dirty="0">
                <a:latin typeface="微软雅黑"/>
                <a:ea typeface="微软雅黑"/>
                <a:cs typeface="微软雅黑"/>
              </a:rPr>
              <a:t>1. </a:t>
            </a:r>
            <a:r>
              <a:rPr lang="zh-CN" altLang="en-US" sz="2400" dirty="0">
                <a:latin typeface="微软雅黑"/>
                <a:ea typeface="微软雅黑"/>
                <a:cs typeface="微软雅黑"/>
              </a:rPr>
              <a:t>（累进） 所得税</a:t>
            </a:r>
          </a:p>
          <a:p>
            <a:pPr lvl="1" algn="l"/>
            <a:r>
              <a:rPr lang="en-US" altLang="zh-CN" sz="2400" dirty="0">
                <a:latin typeface="微软雅黑"/>
                <a:ea typeface="微软雅黑"/>
                <a:cs typeface="微软雅黑"/>
              </a:rPr>
              <a:t>2. </a:t>
            </a:r>
            <a:r>
              <a:rPr lang="zh-CN" altLang="en-US" sz="2400" dirty="0">
                <a:latin typeface="微软雅黑"/>
                <a:ea typeface="微软雅黑"/>
                <a:cs typeface="微软雅黑"/>
              </a:rPr>
              <a:t>失业保险</a:t>
            </a:r>
          </a:p>
          <a:p>
            <a:pPr lvl="1" algn="l"/>
            <a:r>
              <a:rPr lang="en-US" altLang="zh-CN" sz="2400" dirty="0">
                <a:latin typeface="微软雅黑"/>
                <a:ea typeface="微软雅黑"/>
                <a:cs typeface="微软雅黑"/>
              </a:rPr>
              <a:t>3. </a:t>
            </a:r>
            <a:r>
              <a:rPr lang="zh-CN" altLang="en-US" sz="2400" dirty="0">
                <a:latin typeface="微软雅黑"/>
                <a:ea typeface="微软雅黑"/>
                <a:cs typeface="微软雅黑"/>
              </a:rPr>
              <a:t>福利</a:t>
            </a:r>
          </a:p>
        </p:txBody>
      </p:sp>
    </p:spTree>
    <p:extLst>
      <p:ext uri="{BB962C8B-B14F-4D97-AF65-F5344CB8AC3E}">
        <p14:creationId xmlns:p14="http://schemas.microsoft.com/office/powerpoint/2010/main" val="3574408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anim calcmode="lin" valueType="num">
                                      <p:cBhvr additive="base">
                                        <p:cTn id="7" dur="500" fill="hold"/>
                                        <p:tgtEl>
                                          <p:spTgt spid="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5">
                                            <p:txEl>
                                              <p:pRg st="1" end="1"/>
                                            </p:txEl>
                                          </p:spTgt>
                                        </p:tgtEl>
                                        <p:attrNameLst>
                                          <p:attrName>style.visibility</p:attrName>
                                        </p:attrNameLst>
                                      </p:cBhvr>
                                      <p:to>
                                        <p:strVal val="visible"/>
                                      </p:to>
                                    </p:set>
                                    <p:anim calcmode="lin" valueType="num">
                                      <p:cBhvr additive="base">
                                        <p:cTn id="13" dur="500" fill="hold"/>
                                        <p:tgtEl>
                                          <p:spTgt spid="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5">
                                            <p:txEl>
                                              <p:pRg st="2" end="2"/>
                                            </p:txEl>
                                          </p:spTgt>
                                        </p:tgtEl>
                                        <p:attrNameLst>
                                          <p:attrName>style.visibility</p:attrName>
                                        </p:attrNameLst>
                                      </p:cBhvr>
                                      <p:to>
                                        <p:strVal val="visible"/>
                                      </p:to>
                                    </p:set>
                                    <p:anim calcmode="lin" valueType="num">
                                      <p:cBhvr additive="base">
                                        <p:cTn id="19" dur="500" fill="hold"/>
                                        <p:tgtEl>
                                          <p:spTgt spid="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5">
                                            <p:txEl>
                                              <p:pRg st="3" end="3"/>
                                            </p:txEl>
                                          </p:spTgt>
                                        </p:tgtEl>
                                        <p:attrNameLst>
                                          <p:attrName>style.visibility</p:attrName>
                                        </p:attrNameLst>
                                      </p:cBhvr>
                                      <p:to>
                                        <p:strVal val="visible"/>
                                      </p:to>
                                    </p:set>
                                    <p:anim calcmode="lin" valueType="num">
                                      <p:cBhvr additive="base">
                                        <p:cTn id="25" dur="500" fill="hold"/>
                                        <p:tgtEl>
                                          <p:spTgt spid="5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5">
                                            <p:txEl>
                                              <p:pRg st="4" end="4"/>
                                            </p:txEl>
                                          </p:spTgt>
                                        </p:tgtEl>
                                        <p:attrNameLst>
                                          <p:attrName>style.visibility</p:attrName>
                                        </p:attrNameLst>
                                      </p:cBhvr>
                                      <p:to>
                                        <p:strVal val="visible"/>
                                      </p:to>
                                    </p:set>
                                    <p:anim calcmode="lin" valueType="num">
                                      <p:cBhvr additive="base">
                                        <p:cTn id="31" dur="500" fill="hold"/>
                                        <p:tgtEl>
                                          <p:spTgt spid="5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1621487"/>
            <a:ext cx="7247063"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5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13.4.1 1997</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年以前的财政政策</a:t>
            </a:r>
          </a:p>
          <a:p>
            <a:pPr lvl="0">
              <a:lnSpc>
                <a:spcPct val="15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13.4.2 1998</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年以后的财政政策</a:t>
            </a:r>
          </a:p>
          <a:p>
            <a:pPr lvl="0">
              <a:lnSpc>
                <a:spcPct val="100000"/>
              </a:lnSpc>
              <a:defRPr/>
            </a:pPr>
            <a:endPar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13.4 </a:t>
            </a:r>
            <a:r>
              <a:rPr lang="zh-CN"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我国财政政策的实践</a:t>
            </a:r>
          </a:p>
        </p:txBody>
      </p:sp>
    </p:spTree>
    <p:extLst>
      <p:ext uri="{BB962C8B-B14F-4D97-AF65-F5344CB8AC3E}">
        <p14:creationId xmlns:p14="http://schemas.microsoft.com/office/powerpoint/2010/main" val="3146324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555685" y="1488173"/>
            <a:ext cx="7858977" cy="47268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1. 1996 </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年以前的宏观调控： “一放就乱、 一乱就收、 一收就死、 一死再放”</a:t>
            </a:r>
          </a:p>
          <a:p>
            <a:pPr lvl="0">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 </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财政政策： 以减税让利为代表的放松政策</a:t>
            </a:r>
          </a:p>
          <a:p>
            <a:pPr lvl="0">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3. </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问题： 支出上升， 而收入减少； “两个比重” 下降</a:t>
            </a:r>
          </a:p>
          <a:p>
            <a:pPr lvl="0">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4. 1993 </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年 “适度从紧” 以抑制通货膨胀</a:t>
            </a:r>
          </a:p>
          <a:p>
            <a:pPr lvl="0">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5. 1994 </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年分税制改革</a:t>
            </a:r>
          </a:p>
          <a:p>
            <a:pPr lvl="0">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6. 1998 </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年受亚洲金融危机的影响实行积极财政政策</a:t>
            </a:r>
          </a:p>
          <a:p>
            <a:pPr lvl="0">
              <a:lnSpc>
                <a:spcPct val="100000"/>
              </a:lnSpc>
              <a:defRPr/>
            </a:pPr>
            <a:endParaRPr lang="en-US" altLang="zh-CN"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13.4.1 1997</a:t>
            </a:r>
            <a:r>
              <a:rPr lang="zh-TW"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年以前的财政政策</a:t>
            </a:r>
          </a:p>
        </p:txBody>
      </p:sp>
    </p:spTree>
    <p:extLst>
      <p:ext uri="{BB962C8B-B14F-4D97-AF65-F5344CB8AC3E}">
        <p14:creationId xmlns:p14="http://schemas.microsoft.com/office/powerpoint/2010/main" val="10681640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555684" y="1488173"/>
            <a:ext cx="8156667" cy="472686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（一）</a:t>
            </a: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1998</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年实施积极财政政策</a:t>
            </a:r>
          </a:p>
          <a:p>
            <a:pPr lvl="0">
              <a:lnSpc>
                <a:spcPct val="100000"/>
              </a:lnSpc>
              <a:defRPr/>
            </a:pP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积极财政政策的主要成就 ：</a:t>
            </a:r>
          </a:p>
          <a:p>
            <a:pPr lvl="0">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 </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加大基本建设支出， 推动经济增长</a:t>
            </a:r>
          </a:p>
          <a:p>
            <a:pPr lvl="0">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 </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加快基础实施建设， 调整经济结构</a:t>
            </a:r>
          </a:p>
          <a:p>
            <a:pPr lvl="0">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3. </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加大技术革新力度， 推动产业升级</a:t>
            </a:r>
          </a:p>
          <a:p>
            <a:pPr lvl="0">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4. </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增大教育和科研投入， 增强经济增长的内生动力</a:t>
            </a:r>
          </a:p>
          <a:p>
            <a:pPr lvl="0">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5. </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推动了社会保障制度的完善， 提高城镇居民收入， 增加就业</a:t>
            </a:r>
          </a:p>
          <a:p>
            <a:pPr lvl="0">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6. </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增加农业投入， 提高农民收入水平</a:t>
            </a:r>
          </a:p>
          <a:p>
            <a:pPr lvl="0">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7. </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使财政收支导向良性循环， 并丰富了国家宏观调控的经验</a:t>
            </a: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13.4.2 1998</a:t>
            </a:r>
            <a:r>
              <a:rPr lang="zh-TW"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年以后的财政政策</a:t>
            </a:r>
          </a:p>
        </p:txBody>
      </p:sp>
    </p:spTree>
    <p:extLst>
      <p:ext uri="{BB962C8B-B14F-4D97-AF65-F5344CB8AC3E}">
        <p14:creationId xmlns:p14="http://schemas.microsoft.com/office/powerpoint/2010/main" val="3146188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94607" y="694480"/>
            <a:ext cx="7144524" cy="56153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微软雅黑" charset="0"/>
                <a:ea typeface="微软雅黑" charset="0"/>
                <a:cs typeface="微软雅黑" charset="0"/>
              </a:rPr>
              <a:t>（二）</a:t>
            </a:r>
            <a:r>
              <a:rPr lang="en-US" altLang="zh-CN" sz="2400" dirty="0">
                <a:latin typeface="微软雅黑" charset="0"/>
                <a:ea typeface="微软雅黑" charset="0"/>
                <a:cs typeface="微软雅黑" charset="0"/>
              </a:rPr>
              <a:t>2005 </a:t>
            </a:r>
            <a:r>
              <a:rPr lang="zh-CN" altLang="en-US" sz="2400" dirty="0">
                <a:latin typeface="微软雅黑" charset="0"/>
                <a:ea typeface="微软雅黑" charset="0"/>
                <a:cs typeface="微软雅黑" charset="0"/>
              </a:rPr>
              <a:t>年开始由积极财政政策转向稳健财政政策</a:t>
            </a:r>
          </a:p>
          <a:p>
            <a:r>
              <a:rPr lang="zh-CN" altLang="en-US" sz="2400" dirty="0">
                <a:latin typeface="微软雅黑" charset="0"/>
                <a:ea typeface="微软雅黑" charset="0"/>
                <a:cs typeface="微软雅黑" charset="0"/>
              </a:rPr>
              <a:t>稳健财政政策仍然是一种偏松政策， 或者是一种松中有紧的政策。</a:t>
            </a:r>
          </a:p>
          <a:p>
            <a:r>
              <a:rPr lang="en-US" altLang="zh-CN" sz="2400" dirty="0">
                <a:latin typeface="微软雅黑" charset="0"/>
                <a:ea typeface="微软雅黑" charset="0"/>
                <a:cs typeface="微软雅黑" charset="0"/>
              </a:rPr>
              <a:t>1.</a:t>
            </a:r>
            <a:r>
              <a:rPr lang="zh-CN" altLang="en-US" sz="2400" dirty="0">
                <a:latin typeface="微软雅黑" charset="0"/>
                <a:ea typeface="微软雅黑" charset="0"/>
                <a:cs typeface="微软雅黑" charset="0"/>
              </a:rPr>
              <a:t>基本维持现有规模的赤字水平，保持政策的连续性和稳定性</a:t>
            </a:r>
          </a:p>
          <a:p>
            <a:r>
              <a:rPr lang="en-US" altLang="zh-CN" sz="2400" dirty="0">
                <a:latin typeface="微软雅黑" charset="0"/>
                <a:ea typeface="微软雅黑" charset="0"/>
                <a:cs typeface="微软雅黑" charset="0"/>
              </a:rPr>
              <a:t>a. </a:t>
            </a:r>
            <a:r>
              <a:rPr lang="zh-CN" altLang="en-US" sz="2400" dirty="0">
                <a:latin typeface="微软雅黑" charset="0"/>
                <a:ea typeface="微软雅黑" charset="0"/>
                <a:cs typeface="微软雅黑" charset="0"/>
              </a:rPr>
              <a:t>保持可统筹调度和运用的财力</a:t>
            </a:r>
          </a:p>
          <a:p>
            <a:r>
              <a:rPr lang="en-US" altLang="zh-CN" sz="2400" dirty="0">
                <a:latin typeface="微软雅黑" charset="0"/>
                <a:ea typeface="微软雅黑" charset="0"/>
                <a:cs typeface="微软雅黑" charset="0"/>
              </a:rPr>
              <a:t>b. </a:t>
            </a:r>
            <a:r>
              <a:rPr lang="zh-CN" altLang="en-US" sz="2400" dirty="0">
                <a:latin typeface="微软雅黑" charset="0"/>
                <a:ea typeface="微软雅黑" charset="0"/>
                <a:cs typeface="微软雅黑" charset="0"/>
              </a:rPr>
              <a:t>运用国债资金保证重大项目的基础设施建设</a:t>
            </a:r>
          </a:p>
          <a:p>
            <a:r>
              <a:rPr lang="en-US" altLang="zh-CN" sz="2400" dirty="0">
                <a:latin typeface="微软雅黑" charset="0"/>
                <a:ea typeface="微软雅黑" charset="0"/>
                <a:cs typeface="微软雅黑" charset="0"/>
              </a:rPr>
              <a:t>c. </a:t>
            </a:r>
            <a:r>
              <a:rPr lang="zh-CN" altLang="en-US" sz="2400" dirty="0">
                <a:latin typeface="微软雅黑" charset="0"/>
                <a:ea typeface="微软雅黑" charset="0"/>
                <a:cs typeface="微软雅黑" charset="0"/>
              </a:rPr>
              <a:t>减轻财政支持各项减收增支体制改革的压力</a:t>
            </a:r>
          </a:p>
          <a:p>
            <a:r>
              <a:rPr lang="en-US" altLang="zh-CN" sz="2400" dirty="0">
                <a:latin typeface="微软雅黑" charset="0"/>
                <a:ea typeface="微软雅黑" charset="0"/>
                <a:cs typeface="微软雅黑" charset="0"/>
              </a:rPr>
              <a:t>2.</a:t>
            </a:r>
            <a:r>
              <a:rPr lang="zh-CN" altLang="en-US" sz="2400" dirty="0">
                <a:latin typeface="微软雅黑" charset="0"/>
                <a:ea typeface="微软雅黑" charset="0"/>
                <a:cs typeface="微软雅黑" charset="0"/>
              </a:rPr>
              <a:t>积极增加积极收入，合理调整增长速度，增强市场对资源配置的基础作用做大 </a:t>
            </a:r>
            <a:r>
              <a:rPr lang="en-US" altLang="zh-CN" sz="2400" dirty="0">
                <a:latin typeface="微软雅黑" charset="0"/>
                <a:ea typeface="微软雅黑" charset="0"/>
                <a:cs typeface="微软雅黑" charset="0"/>
              </a:rPr>
              <a:t>GDP </a:t>
            </a:r>
            <a:r>
              <a:rPr lang="zh-CN" altLang="en-US" sz="2400" dirty="0">
                <a:latin typeface="微软雅黑" charset="0"/>
                <a:ea typeface="微软雅黑" charset="0"/>
                <a:cs typeface="微软雅黑" charset="0"/>
              </a:rPr>
              <a:t>这个蛋糕， 财政收入总量这个蛋糕仍然是增长的。</a:t>
            </a:r>
          </a:p>
          <a:p>
            <a:r>
              <a:rPr lang="en-US" altLang="zh-CN" sz="2400" dirty="0">
                <a:latin typeface="微软雅黑" charset="0"/>
                <a:ea typeface="微软雅黑" charset="0"/>
                <a:cs typeface="微软雅黑" charset="0"/>
              </a:rPr>
              <a:t>3.</a:t>
            </a:r>
            <a:r>
              <a:rPr lang="zh-CN" altLang="en-US" sz="2400" dirty="0">
                <a:latin typeface="微软雅黑" charset="0"/>
                <a:ea typeface="微软雅黑" charset="0"/>
                <a:cs typeface="微软雅黑" charset="0"/>
              </a:rPr>
              <a:t>优化支出结构，加强管理，提高效率</a:t>
            </a:r>
          </a:p>
          <a:p>
            <a:r>
              <a:rPr lang="zh-CN" altLang="en-US" sz="2400" dirty="0">
                <a:latin typeface="微软雅黑" charset="0"/>
                <a:ea typeface="微软雅黑" charset="0"/>
                <a:cs typeface="微软雅黑" charset="0"/>
              </a:rPr>
              <a:t>财政收支和预算改革</a:t>
            </a:r>
          </a:p>
          <a:p>
            <a:r>
              <a:rPr lang="en-US" altLang="zh-CN" sz="2400" dirty="0">
                <a:latin typeface="微软雅黑" charset="0"/>
                <a:ea typeface="微软雅黑" charset="0"/>
                <a:cs typeface="微软雅黑" charset="0"/>
              </a:rPr>
              <a:t>4.</a:t>
            </a:r>
            <a:r>
              <a:rPr lang="zh-CN" altLang="en-US" sz="2400" dirty="0">
                <a:latin typeface="微软雅黑" charset="0"/>
                <a:ea typeface="微软雅黑" charset="0"/>
                <a:cs typeface="微软雅黑" charset="0"/>
              </a:rPr>
              <a:t>推动深化改革，促进经济增长方式的改变</a:t>
            </a:r>
          </a:p>
          <a:p>
            <a:pPr lvl="0">
              <a:lnSpc>
                <a:spcPct val="100000"/>
              </a:lnSpc>
              <a:defRPr/>
            </a:pPr>
            <a:endPar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en-US" altLang="zh-CN"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4038828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793836" y="1621487"/>
            <a:ext cx="7065984"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微软雅黑 Light" charset="0"/>
                <a:ea typeface="微软雅黑 Light" charset="0"/>
                <a:cs typeface="微软雅黑 Light" charset="0"/>
              </a:rPr>
              <a:t>（一）定义</a:t>
            </a:r>
          </a:p>
          <a:p>
            <a:r>
              <a:rPr lang="zh-CN" altLang="en-US" sz="2400" dirty="0">
                <a:latin typeface="微软雅黑 Light" charset="0"/>
                <a:ea typeface="微软雅黑 Light" charset="0"/>
                <a:cs typeface="微软雅黑 Light" charset="0"/>
              </a:rPr>
              <a:t>财政政策是指一国政府为实现一定的宏观经济目标，而调整财政收支规模和收支平衡的指导原则及其相应的措施。</a:t>
            </a:r>
          </a:p>
          <a:p>
            <a:r>
              <a:rPr lang="zh-CN" altLang="en-US" sz="2400" dirty="0">
                <a:latin typeface="微软雅黑 Light" charset="0"/>
                <a:ea typeface="微软雅黑 Light" charset="0"/>
                <a:cs typeface="微软雅黑 Light" charset="0"/>
              </a:rPr>
              <a:t>         主要内容：</a:t>
            </a:r>
          </a:p>
          <a:p>
            <a:r>
              <a:rPr lang="zh-CN" altLang="en-US" sz="2400" dirty="0">
                <a:latin typeface="微软雅黑 Light" charset="0"/>
                <a:ea typeface="微软雅黑 Light" charset="0"/>
                <a:cs typeface="微软雅黑 Light" charset="0"/>
              </a:rPr>
              <a:t>        </a:t>
            </a:r>
            <a:r>
              <a:rPr lang="en-US" altLang="zh-CN" sz="2400" dirty="0">
                <a:latin typeface="微软雅黑 Light" charset="0"/>
                <a:ea typeface="微软雅黑 Light" charset="0"/>
                <a:cs typeface="微软雅黑 Light" charset="0"/>
              </a:rPr>
              <a:t>1. </a:t>
            </a:r>
            <a:r>
              <a:rPr lang="zh-CN" altLang="en-US" sz="2400" dirty="0">
                <a:latin typeface="微软雅黑 Light" charset="0"/>
                <a:ea typeface="微软雅黑 Light" charset="0"/>
                <a:cs typeface="微软雅黑 Light" charset="0"/>
              </a:rPr>
              <a:t>支出政策</a:t>
            </a:r>
          </a:p>
          <a:p>
            <a:r>
              <a:rPr lang="zh-CN" altLang="en-US" sz="2400" dirty="0">
                <a:latin typeface="微软雅黑 Light" charset="0"/>
                <a:ea typeface="微软雅黑 Light" charset="0"/>
                <a:cs typeface="微软雅黑 Light" charset="0"/>
              </a:rPr>
              <a:t>        </a:t>
            </a:r>
            <a:r>
              <a:rPr lang="en-US" altLang="zh-CN" sz="2400" dirty="0">
                <a:latin typeface="微软雅黑 Light" charset="0"/>
                <a:ea typeface="微软雅黑 Light" charset="0"/>
                <a:cs typeface="微软雅黑 Light" charset="0"/>
              </a:rPr>
              <a:t>2. </a:t>
            </a:r>
            <a:r>
              <a:rPr lang="zh-CN" altLang="en-US" sz="2400" dirty="0">
                <a:latin typeface="微软雅黑 Light" charset="0"/>
                <a:ea typeface="微软雅黑 Light" charset="0"/>
                <a:cs typeface="微软雅黑 Light" charset="0"/>
              </a:rPr>
              <a:t>税收政策</a:t>
            </a:r>
          </a:p>
          <a:p>
            <a:r>
              <a:rPr lang="zh-CN" altLang="en-US" sz="2400" dirty="0">
                <a:latin typeface="微软雅黑 Light" charset="0"/>
                <a:ea typeface="微软雅黑 Light" charset="0"/>
                <a:cs typeface="微软雅黑 Light" charset="0"/>
              </a:rPr>
              <a:t>        </a:t>
            </a:r>
            <a:r>
              <a:rPr lang="en-US" altLang="zh-CN" sz="2400" dirty="0">
                <a:latin typeface="微软雅黑 Light" charset="0"/>
                <a:ea typeface="微软雅黑 Light" charset="0"/>
                <a:cs typeface="微软雅黑 Light" charset="0"/>
              </a:rPr>
              <a:t>3. </a:t>
            </a:r>
            <a:r>
              <a:rPr lang="zh-CN" altLang="en-US" sz="2400" dirty="0">
                <a:latin typeface="微软雅黑 Light" charset="0"/>
                <a:ea typeface="微软雅黑 Light" charset="0"/>
                <a:cs typeface="微软雅黑 Light" charset="0"/>
              </a:rPr>
              <a:t>预算平衡政策</a:t>
            </a:r>
          </a:p>
          <a:p>
            <a:r>
              <a:rPr lang="zh-CN" altLang="en-US" sz="2400" dirty="0">
                <a:latin typeface="微软雅黑 Light" charset="0"/>
                <a:ea typeface="微软雅黑 Light" charset="0"/>
                <a:cs typeface="微软雅黑 Light" charset="0"/>
              </a:rPr>
              <a:t>        </a:t>
            </a:r>
            <a:r>
              <a:rPr lang="en-US" altLang="zh-CN" sz="2400" dirty="0">
                <a:latin typeface="微软雅黑 Light" charset="0"/>
                <a:ea typeface="微软雅黑 Light" charset="0"/>
                <a:cs typeface="微软雅黑 Light" charset="0"/>
              </a:rPr>
              <a:t>4. </a:t>
            </a:r>
            <a:r>
              <a:rPr lang="zh-CN" altLang="en-US" sz="2400" dirty="0">
                <a:latin typeface="微软雅黑 Light" charset="0"/>
                <a:ea typeface="微软雅黑 Light" charset="0"/>
                <a:cs typeface="微软雅黑 Light" charset="0"/>
              </a:rPr>
              <a:t>国债政策</a:t>
            </a:r>
          </a:p>
          <a:p>
            <a:endParaRPr lang="zh-CN" altLang="en-US" sz="2400" dirty="0">
              <a:latin typeface="微软雅黑 Light" charset="0"/>
              <a:ea typeface="微软雅黑 Light" charset="0"/>
              <a:cs typeface="微软雅黑 Light" charset="0"/>
            </a:endParaRP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13.1.1 </a:t>
            </a:r>
            <a:r>
              <a:rPr lang="zh-TW"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什么是财政政策</a:t>
            </a:r>
          </a:p>
        </p:txBody>
      </p:sp>
    </p:spTree>
    <p:extLst>
      <p:ext uri="{BB962C8B-B14F-4D97-AF65-F5344CB8AC3E}">
        <p14:creationId xmlns:p14="http://schemas.microsoft.com/office/powerpoint/2010/main" val="3434804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972449" y="1096869"/>
            <a:ext cx="6887371"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20000"/>
              </a:spcBef>
              <a:buFont typeface="Arial" charset="0"/>
              <a:buChar char="•"/>
            </a:pPr>
            <a:r>
              <a:rPr lang="zh-CN" altLang="en-US" sz="2400" dirty="0">
                <a:latin typeface="微软雅黑 Light" charset="0"/>
                <a:ea typeface="微软雅黑 Light" charset="0"/>
                <a:cs typeface="微软雅黑 Light" charset="0"/>
              </a:rPr>
              <a:t>（二）财政政策的演变</a:t>
            </a:r>
          </a:p>
          <a:p>
            <a:pPr>
              <a:spcBef>
                <a:spcPct val="20000"/>
              </a:spcBef>
              <a:buFont typeface="Arial" charset="0"/>
              <a:buChar char="•"/>
            </a:pPr>
            <a:r>
              <a:rPr lang="en-US" altLang="zh-CN" sz="2400" dirty="0">
                <a:latin typeface="微软雅黑 Light" charset="0"/>
                <a:ea typeface="微软雅黑 Light" charset="0"/>
                <a:cs typeface="微软雅黑 Light" charset="0"/>
              </a:rPr>
              <a:t>1. </a:t>
            </a:r>
            <a:r>
              <a:rPr lang="zh-CN" altLang="en-US" sz="2400" dirty="0">
                <a:latin typeface="微软雅黑 Light" charset="0"/>
                <a:ea typeface="微软雅黑 Light" charset="0"/>
                <a:cs typeface="微软雅黑 Light" charset="0"/>
              </a:rPr>
              <a:t>我国古代： “量入为出”、“轻徭薄赋”、“藏富于民”</a:t>
            </a:r>
          </a:p>
          <a:p>
            <a:pPr>
              <a:spcBef>
                <a:spcPct val="20000"/>
              </a:spcBef>
              <a:buFont typeface="Arial" charset="0"/>
              <a:buChar char="•"/>
            </a:pPr>
            <a:r>
              <a:rPr lang="en-US" altLang="zh-CN" sz="2400" dirty="0">
                <a:latin typeface="微软雅黑 Light" charset="0"/>
                <a:ea typeface="微软雅黑 Light" charset="0"/>
                <a:cs typeface="微软雅黑 Light" charset="0"/>
              </a:rPr>
              <a:t>2. </a:t>
            </a:r>
            <a:r>
              <a:rPr lang="zh-CN" altLang="en-US" sz="2400" dirty="0">
                <a:latin typeface="微软雅黑 Light" charset="0"/>
                <a:ea typeface="微软雅黑 Light" charset="0"/>
                <a:cs typeface="微软雅黑 Light" charset="0"/>
              </a:rPr>
              <a:t>亚当</a:t>
            </a:r>
            <a:r>
              <a:rPr lang="en-US" altLang="zh-CN" sz="2400" dirty="0">
                <a:latin typeface="微软雅黑 Light" charset="0"/>
                <a:ea typeface="微软雅黑 Light" charset="0"/>
                <a:cs typeface="微软雅黑 Light" charset="0"/>
              </a:rPr>
              <a:t>·</a:t>
            </a:r>
            <a:r>
              <a:rPr lang="zh-CN" altLang="en-US" sz="2400" dirty="0">
                <a:latin typeface="微软雅黑 Light" charset="0"/>
                <a:ea typeface="微软雅黑 Light" charset="0"/>
                <a:cs typeface="微软雅黑 Light" charset="0"/>
              </a:rPr>
              <a:t>斯密： “廉价政府”</a:t>
            </a:r>
          </a:p>
          <a:p>
            <a:pPr>
              <a:spcBef>
                <a:spcPct val="20000"/>
              </a:spcBef>
              <a:buFont typeface="Arial" charset="0"/>
              <a:buChar char="•"/>
            </a:pPr>
            <a:r>
              <a:rPr lang="en-US" altLang="zh-CN" sz="2400" dirty="0">
                <a:latin typeface="微软雅黑 Light" charset="0"/>
                <a:ea typeface="微软雅黑 Light" charset="0"/>
                <a:cs typeface="微软雅黑 Light" charset="0"/>
              </a:rPr>
              <a:t>3. </a:t>
            </a:r>
            <a:r>
              <a:rPr lang="zh-CN" altLang="en-US" sz="2400" dirty="0">
                <a:latin typeface="微软雅黑 Light" charset="0"/>
                <a:ea typeface="微软雅黑 Light" charset="0"/>
                <a:cs typeface="微软雅黑 Light" charset="0"/>
              </a:rPr>
              <a:t>凯恩斯主义：</a:t>
            </a:r>
          </a:p>
          <a:p>
            <a:pPr>
              <a:spcBef>
                <a:spcPct val="20000"/>
              </a:spcBef>
              <a:buFont typeface="Arial" charset="0"/>
              <a:buChar char="•"/>
            </a:pPr>
            <a:r>
              <a:rPr lang="en-US" altLang="zh-CN" sz="2400" dirty="0">
                <a:latin typeface="微软雅黑 Light" charset="0"/>
                <a:ea typeface="微软雅黑 Light" charset="0"/>
                <a:cs typeface="微软雅黑 Light" charset="0"/>
              </a:rPr>
              <a:t>(1) </a:t>
            </a:r>
            <a:r>
              <a:rPr lang="zh-CN" altLang="en-US" sz="2400" dirty="0">
                <a:latin typeface="微软雅黑 Light" charset="0"/>
                <a:ea typeface="微软雅黑 Light" charset="0"/>
                <a:cs typeface="微软雅黑 Light" charset="0"/>
              </a:rPr>
              <a:t>干预经济；</a:t>
            </a:r>
          </a:p>
          <a:p>
            <a:pPr>
              <a:spcBef>
                <a:spcPct val="20000"/>
              </a:spcBef>
              <a:buFont typeface="Arial" charset="0"/>
              <a:buChar char="•"/>
            </a:pPr>
            <a:r>
              <a:rPr lang="en-US" altLang="zh-CN" sz="2400" dirty="0">
                <a:latin typeface="微软雅黑 Light" charset="0"/>
                <a:ea typeface="微软雅黑 Light" charset="0"/>
                <a:cs typeface="微软雅黑 Light" charset="0"/>
              </a:rPr>
              <a:t>(2) </a:t>
            </a:r>
            <a:r>
              <a:rPr lang="zh-CN" altLang="en-US" sz="2400" dirty="0">
                <a:latin typeface="微软雅黑 Light" charset="0"/>
                <a:ea typeface="微软雅黑 Light" charset="0"/>
                <a:cs typeface="微软雅黑 Light" charset="0"/>
              </a:rPr>
              <a:t>手段： 不仅有税收， 还有预算、 支出、 公债、 补贴等</a:t>
            </a:r>
          </a:p>
          <a:p>
            <a:pPr>
              <a:spcBef>
                <a:spcPct val="20000"/>
              </a:spcBef>
              <a:buFont typeface="Arial" charset="0"/>
              <a:buChar char="•"/>
            </a:pPr>
            <a:endParaRPr lang="zh-CN" altLang="en-US" sz="2400" dirty="0">
              <a:latin typeface="微软雅黑 Light" charset="0"/>
              <a:ea typeface="微软雅黑 Light" charset="0"/>
              <a:cs typeface="微软雅黑 Light" charset="0"/>
            </a:endParaRPr>
          </a:p>
          <a:p>
            <a:pPr>
              <a:spcBef>
                <a:spcPct val="20000"/>
              </a:spcBef>
              <a:buFont typeface="Arial" charset="0"/>
              <a:buChar char="•"/>
            </a:pPr>
            <a:endParaRPr lang="zh-CN" altLang="en-US" sz="2400" dirty="0">
              <a:latin typeface="微软雅黑 Light" charset="0"/>
              <a:ea typeface="微软雅黑 Light" charset="0"/>
              <a:cs typeface="微软雅黑 Light" charset="0"/>
            </a:endParaRPr>
          </a:p>
        </p:txBody>
      </p:sp>
    </p:spTree>
    <p:extLst>
      <p:ext uri="{BB962C8B-B14F-4D97-AF65-F5344CB8AC3E}">
        <p14:creationId xmlns:p14="http://schemas.microsoft.com/office/powerpoint/2010/main" val="3353462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1547701"/>
            <a:ext cx="7247063" cy="44006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财政政策的主体只能是各级政府，而且主要是中央政府 </a:t>
            </a:r>
          </a:p>
          <a:p>
            <a:pPr>
              <a:lnSpc>
                <a:spcPct val="100000"/>
              </a:lnSpc>
              <a:defRPr/>
            </a:pP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改革前，统收统支财政体制，中央政府是政策制定者，地方政府是政策执行者</a:t>
            </a:r>
          </a:p>
          <a:p>
            <a:pPr>
              <a:lnSpc>
                <a:spcPct val="100000"/>
              </a:lnSpc>
              <a:defRPr/>
            </a:pP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改革后，地方政府不仅是政策执行者， 也是政策制定者，从而出现 “抵制”行为和攀比行为。</a:t>
            </a: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13.1.2 </a:t>
            </a:r>
            <a:r>
              <a:rPr lang="zh-TW"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财政政策主体</a:t>
            </a:r>
          </a:p>
        </p:txBody>
      </p:sp>
    </p:spTree>
    <p:extLst>
      <p:ext uri="{BB962C8B-B14F-4D97-AF65-F5344CB8AC3E}">
        <p14:creationId xmlns:p14="http://schemas.microsoft.com/office/powerpoint/2010/main" val="2973029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1547701"/>
            <a:ext cx="7247063" cy="440066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 </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宏观财政政策： 社会供求总量</a:t>
            </a:r>
          </a:p>
          <a:p>
            <a:pPr>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 </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微观财政政策</a:t>
            </a:r>
          </a:p>
          <a:p>
            <a:pPr>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 </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收入分配</a:t>
            </a:r>
          </a:p>
          <a:p>
            <a:pPr>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 </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资源配置</a:t>
            </a:r>
          </a:p>
          <a:p>
            <a:pPr>
              <a:lnSpc>
                <a:spcPct val="100000"/>
              </a:lnSpc>
              <a:defRPr/>
            </a:pP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调控的三个层次：宏观、中观、微观</a:t>
            </a:r>
          </a:p>
          <a:p>
            <a:pPr>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 </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中观经济调控： 是指地区之间、 产业之间、 政府与非政府部门之间， 以及积累与消费之间的经济调控。</a:t>
            </a:r>
          </a:p>
          <a:p>
            <a:pPr>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 </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微观、 中观与宏观三个层次的调控很难截然分开， 尤其是宏观与中观层次。</a:t>
            </a:r>
          </a:p>
          <a:p>
            <a:pPr>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3. </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宏观经济学应当以微观经济学的原理作为基础。</a:t>
            </a: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13.1.3 </a:t>
            </a:r>
            <a:r>
              <a:rPr lang="zh-CN"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财政政策的调控对象</a:t>
            </a:r>
          </a:p>
        </p:txBody>
      </p:sp>
    </p:spTree>
    <p:extLst>
      <p:ext uri="{BB962C8B-B14F-4D97-AF65-F5344CB8AC3E}">
        <p14:creationId xmlns:p14="http://schemas.microsoft.com/office/powerpoint/2010/main" val="2551716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1547701"/>
            <a:ext cx="7247063" cy="44006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 </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经济的适度增长</a:t>
            </a:r>
          </a:p>
          <a:p>
            <a:pPr>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 </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物价水平的基本稳定</a:t>
            </a:r>
          </a:p>
          <a:p>
            <a:pPr>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3. </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提供更多的就业和再就业机会</a:t>
            </a:r>
          </a:p>
          <a:p>
            <a:pPr>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4. </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收入的合理分配</a:t>
            </a:r>
          </a:p>
          <a:p>
            <a:pPr>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5. </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社会生活质量的逐步提高</a:t>
            </a: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13.1.4 </a:t>
            </a:r>
            <a:r>
              <a:rPr lang="zh-TW"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财政政策目标</a:t>
            </a:r>
          </a:p>
        </p:txBody>
      </p:sp>
    </p:spTree>
    <p:extLst>
      <p:ext uri="{BB962C8B-B14F-4D97-AF65-F5344CB8AC3E}">
        <p14:creationId xmlns:p14="http://schemas.microsoft.com/office/powerpoint/2010/main" val="2501810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1547701"/>
            <a:ext cx="7247063" cy="440066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、税收 </a:t>
            </a:r>
          </a:p>
          <a:p>
            <a:pPr>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 </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宏观税率</a:t>
            </a:r>
          </a:p>
          <a:p>
            <a:pPr>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 </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税负的分配： 税种选择和税率制定； 税负转嫁；税收优惠；税收惩罚等</a:t>
            </a:r>
          </a:p>
          <a:p>
            <a:pPr>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、国债 </a:t>
            </a:r>
          </a:p>
          <a:p>
            <a:pPr>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3</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、公共支出 </a:t>
            </a:r>
          </a:p>
          <a:p>
            <a:pPr>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 </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购买性支出： 商品和劳务的购买</a:t>
            </a:r>
          </a:p>
          <a:p>
            <a:pPr>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 </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转移性支出： 财政收入 </a:t>
            </a: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国库 </a:t>
            </a: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财政支付</a:t>
            </a:r>
          </a:p>
          <a:p>
            <a:pPr>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4</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、政府投资 </a:t>
            </a:r>
          </a:p>
          <a:p>
            <a:pPr>
              <a:lnSpc>
                <a:spcPct val="100000"/>
              </a:lnSpc>
              <a:defRPr/>
            </a:pP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突破发展的 “瓶颈”</a:t>
            </a: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13.1.5 </a:t>
            </a:r>
            <a:r>
              <a:rPr lang="zh-TW"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财政政策工具</a:t>
            </a:r>
          </a:p>
        </p:txBody>
      </p:sp>
    </p:spTree>
    <p:extLst>
      <p:ext uri="{BB962C8B-B14F-4D97-AF65-F5344CB8AC3E}">
        <p14:creationId xmlns:p14="http://schemas.microsoft.com/office/powerpoint/2010/main" val="235708630"/>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10412</TotalTime>
  <Words>2490</Words>
  <Application>Microsoft Macintosh PowerPoint</Application>
  <PresentationFormat>全屏显示(4:3)</PresentationFormat>
  <Paragraphs>307</Paragraphs>
  <Slides>36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36</vt:i4>
      </vt:variant>
    </vt:vector>
  </HeadingPairs>
  <TitlesOfParts>
    <vt:vector size="46" baseType="lpstr">
      <vt:lpstr>阿里巴巴普惠体 R</vt:lpstr>
      <vt:lpstr>微软雅黑</vt:lpstr>
      <vt:lpstr>微软雅黑 Light</vt:lpstr>
      <vt:lpstr>Adobe 仿宋 Std R</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HAN WANG</dc:creator>
  <cp:lastModifiedBy>15795</cp:lastModifiedBy>
  <cp:revision>420</cp:revision>
  <dcterms:created xsi:type="dcterms:W3CDTF">2015-12-27T08:13:34Z</dcterms:created>
  <dcterms:modified xsi:type="dcterms:W3CDTF">2021-06-16T09:24:39Z</dcterms:modified>
</cp:coreProperties>
</file>