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7" r:id="rId2"/>
    <p:sldId id="258" r:id="rId3"/>
    <p:sldId id="295"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98" r:id="rId27"/>
    <p:sldId id="281" r:id="rId28"/>
    <p:sldId id="296" r:id="rId29"/>
    <p:sldId id="282" r:id="rId30"/>
    <p:sldId id="283" r:id="rId31"/>
    <p:sldId id="297" r:id="rId32"/>
    <p:sldId id="284" r:id="rId33"/>
    <p:sldId id="285" r:id="rId34"/>
    <p:sldId id="286" r:id="rId35"/>
    <p:sldId id="287" r:id="rId36"/>
    <p:sldId id="288" r:id="rId37"/>
    <p:sldId id="289" r:id="rId38"/>
    <p:sldId id="290" r:id="rId39"/>
    <p:sldId id="291" r:id="rId40"/>
    <p:sldId id="292" r:id="rId41"/>
    <p:sldId id="293" r:id="rId42"/>
    <p:sldId id="294" r:id="rId43"/>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3"/>
  </p:normalViewPr>
  <p:slideViewPr>
    <p:cSldViewPr snapToGrid="0" snapToObjects="1">
      <p:cViewPr varScale="1">
        <p:scale>
          <a:sx n="107" d="100"/>
          <a:sy n="107" d="100"/>
        </p:scale>
        <p:origin x="166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51D7E1-9C2C-004B-9EA4-D55BCCE6F491}" type="datetimeFigureOut">
              <a:rPr kumimoji="1" lang="zh-CN" altLang="en-US" smtClean="0"/>
              <a:t>2021/3/3</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2B65BF-7225-034E-A564-CEDE6A50CA6B}" type="slidenum">
              <a:rPr kumimoji="1" lang="zh-CN" altLang="en-US" smtClean="0"/>
              <a:t>‹#›</a:t>
            </a:fld>
            <a:endParaRPr kumimoji="1" lang="zh-CN" altLang="en-US"/>
          </a:p>
        </p:txBody>
      </p:sp>
    </p:spTree>
    <p:extLst>
      <p:ext uri="{BB962C8B-B14F-4D97-AF65-F5344CB8AC3E}">
        <p14:creationId xmlns:p14="http://schemas.microsoft.com/office/powerpoint/2010/main" val="933386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42B65BF-7225-034E-A564-CEDE6A50CA6B}" type="slidenum">
              <a:rPr kumimoji="1" lang="zh-CN" altLang="en-US" smtClean="0"/>
              <a:t>22</a:t>
            </a:fld>
            <a:endParaRPr kumimoji="1" lang="zh-CN" altLang="en-US"/>
          </a:p>
        </p:txBody>
      </p:sp>
    </p:spTree>
    <p:extLst>
      <p:ext uri="{BB962C8B-B14F-4D97-AF65-F5344CB8AC3E}">
        <p14:creationId xmlns:p14="http://schemas.microsoft.com/office/powerpoint/2010/main" val="3288341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A7174CD8-4F04-0444-BFED-FF00219A42D0}" type="datetimeFigureOut">
              <a:rPr kumimoji="1" lang="zh-CN" altLang="en-US" smtClean="0"/>
              <a:t>2021/3/3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16C1CB7-8DBB-5D4A-83F5-F485F36A0DC8}" type="slidenum">
              <a:rPr kumimoji="1" lang="zh-CN" altLang="en-US" smtClean="0"/>
              <a:t>‹#›</a:t>
            </a:fld>
            <a:endParaRPr kumimoji="1" lang="zh-CN" altLang="en-US"/>
          </a:p>
        </p:txBody>
      </p:sp>
    </p:spTree>
    <p:extLst>
      <p:ext uri="{BB962C8B-B14F-4D97-AF65-F5344CB8AC3E}">
        <p14:creationId xmlns:p14="http://schemas.microsoft.com/office/powerpoint/2010/main" val="2072692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A7174CD8-4F04-0444-BFED-FF00219A42D0}" type="datetimeFigureOut">
              <a:rPr kumimoji="1" lang="zh-CN" altLang="en-US" smtClean="0"/>
              <a:t>2021/3/3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16C1CB7-8DBB-5D4A-83F5-F485F36A0DC8}" type="slidenum">
              <a:rPr kumimoji="1" lang="zh-CN" altLang="en-US" smtClean="0"/>
              <a:t>‹#›</a:t>
            </a:fld>
            <a:endParaRPr kumimoji="1" lang="zh-CN" altLang="en-US"/>
          </a:p>
        </p:txBody>
      </p:sp>
    </p:spTree>
    <p:extLst>
      <p:ext uri="{BB962C8B-B14F-4D97-AF65-F5344CB8AC3E}">
        <p14:creationId xmlns:p14="http://schemas.microsoft.com/office/powerpoint/2010/main" val="2911289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A7174CD8-4F04-0444-BFED-FF00219A42D0}" type="datetimeFigureOut">
              <a:rPr kumimoji="1" lang="zh-CN" altLang="en-US" smtClean="0"/>
              <a:t>2021/3/3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16C1CB7-8DBB-5D4A-83F5-F485F36A0DC8}" type="slidenum">
              <a:rPr kumimoji="1" lang="zh-CN" altLang="en-US" smtClean="0"/>
              <a:t>‹#›</a:t>
            </a:fld>
            <a:endParaRPr kumimoji="1" lang="zh-CN" altLang="en-US"/>
          </a:p>
        </p:txBody>
      </p:sp>
    </p:spTree>
    <p:extLst>
      <p:ext uri="{BB962C8B-B14F-4D97-AF65-F5344CB8AC3E}">
        <p14:creationId xmlns:p14="http://schemas.microsoft.com/office/powerpoint/2010/main" val="1045607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A7174CD8-4F04-0444-BFED-FF00219A42D0}" type="datetimeFigureOut">
              <a:rPr kumimoji="1" lang="zh-CN" altLang="en-US" smtClean="0"/>
              <a:t>2021/3/3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16C1CB7-8DBB-5D4A-83F5-F485F36A0DC8}" type="slidenum">
              <a:rPr kumimoji="1" lang="zh-CN" altLang="en-US" smtClean="0"/>
              <a:t>‹#›</a:t>
            </a:fld>
            <a:endParaRPr kumimoji="1" lang="zh-CN" altLang="en-US"/>
          </a:p>
        </p:txBody>
      </p:sp>
    </p:spTree>
    <p:extLst>
      <p:ext uri="{BB962C8B-B14F-4D97-AF65-F5344CB8AC3E}">
        <p14:creationId xmlns:p14="http://schemas.microsoft.com/office/powerpoint/2010/main" val="2634665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A7174CD8-4F04-0444-BFED-FF00219A42D0}" type="datetimeFigureOut">
              <a:rPr kumimoji="1" lang="zh-CN" altLang="en-US" smtClean="0"/>
              <a:t>2021/3/3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16C1CB7-8DBB-5D4A-83F5-F485F36A0DC8}" type="slidenum">
              <a:rPr kumimoji="1" lang="zh-CN" altLang="en-US" smtClean="0"/>
              <a:t>‹#›</a:t>
            </a:fld>
            <a:endParaRPr kumimoji="1" lang="zh-CN" altLang="en-US"/>
          </a:p>
        </p:txBody>
      </p:sp>
    </p:spTree>
    <p:extLst>
      <p:ext uri="{BB962C8B-B14F-4D97-AF65-F5344CB8AC3E}">
        <p14:creationId xmlns:p14="http://schemas.microsoft.com/office/powerpoint/2010/main" val="2459122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A7174CD8-4F04-0444-BFED-FF00219A42D0}" type="datetimeFigureOut">
              <a:rPr kumimoji="1" lang="zh-CN" altLang="en-US" smtClean="0"/>
              <a:t>2021/3/3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16C1CB7-8DBB-5D4A-83F5-F485F36A0DC8}" type="slidenum">
              <a:rPr kumimoji="1" lang="zh-CN" altLang="en-US" smtClean="0"/>
              <a:t>‹#›</a:t>
            </a:fld>
            <a:endParaRPr kumimoji="1" lang="zh-CN" altLang="en-US"/>
          </a:p>
        </p:txBody>
      </p:sp>
    </p:spTree>
    <p:extLst>
      <p:ext uri="{BB962C8B-B14F-4D97-AF65-F5344CB8AC3E}">
        <p14:creationId xmlns:p14="http://schemas.microsoft.com/office/powerpoint/2010/main" val="297510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A7174CD8-4F04-0444-BFED-FF00219A42D0}" type="datetimeFigureOut">
              <a:rPr kumimoji="1" lang="zh-CN" altLang="en-US" smtClean="0"/>
              <a:t>2021/3/3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16C1CB7-8DBB-5D4A-83F5-F485F36A0DC8}" type="slidenum">
              <a:rPr kumimoji="1" lang="zh-CN" altLang="en-US" smtClean="0"/>
              <a:t>‹#›</a:t>
            </a:fld>
            <a:endParaRPr kumimoji="1" lang="zh-CN" altLang="en-US"/>
          </a:p>
        </p:txBody>
      </p:sp>
    </p:spTree>
    <p:extLst>
      <p:ext uri="{BB962C8B-B14F-4D97-AF65-F5344CB8AC3E}">
        <p14:creationId xmlns:p14="http://schemas.microsoft.com/office/powerpoint/2010/main" val="4182890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A7174CD8-4F04-0444-BFED-FF00219A42D0}" type="datetimeFigureOut">
              <a:rPr kumimoji="1" lang="zh-CN" altLang="en-US" smtClean="0"/>
              <a:t>2021/3/3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16C1CB7-8DBB-5D4A-83F5-F485F36A0DC8}" type="slidenum">
              <a:rPr kumimoji="1" lang="zh-CN" altLang="en-US" smtClean="0"/>
              <a:t>‹#›</a:t>
            </a:fld>
            <a:endParaRPr kumimoji="1" lang="zh-CN" altLang="en-US"/>
          </a:p>
        </p:txBody>
      </p:sp>
    </p:spTree>
    <p:extLst>
      <p:ext uri="{BB962C8B-B14F-4D97-AF65-F5344CB8AC3E}">
        <p14:creationId xmlns:p14="http://schemas.microsoft.com/office/powerpoint/2010/main" val="3520744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7174CD8-4F04-0444-BFED-FF00219A42D0}" type="datetimeFigureOut">
              <a:rPr kumimoji="1" lang="zh-CN" altLang="en-US" smtClean="0"/>
              <a:t>2021/3/3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16C1CB7-8DBB-5D4A-83F5-F485F36A0DC8}" type="slidenum">
              <a:rPr kumimoji="1" lang="zh-CN" altLang="en-US" smtClean="0"/>
              <a:t>‹#›</a:t>
            </a:fld>
            <a:endParaRPr kumimoji="1" lang="zh-CN" altLang="en-US"/>
          </a:p>
        </p:txBody>
      </p:sp>
    </p:spTree>
    <p:extLst>
      <p:ext uri="{BB962C8B-B14F-4D97-AF65-F5344CB8AC3E}">
        <p14:creationId xmlns:p14="http://schemas.microsoft.com/office/powerpoint/2010/main" val="545010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A7174CD8-4F04-0444-BFED-FF00219A42D0}" type="datetimeFigureOut">
              <a:rPr kumimoji="1" lang="zh-CN" altLang="en-US" smtClean="0"/>
              <a:t>2021/3/3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16C1CB7-8DBB-5D4A-83F5-F485F36A0DC8}" type="slidenum">
              <a:rPr kumimoji="1" lang="zh-CN" altLang="en-US" smtClean="0"/>
              <a:t>‹#›</a:t>
            </a:fld>
            <a:endParaRPr kumimoji="1" lang="zh-CN" altLang="en-US"/>
          </a:p>
        </p:txBody>
      </p:sp>
    </p:spTree>
    <p:extLst>
      <p:ext uri="{BB962C8B-B14F-4D97-AF65-F5344CB8AC3E}">
        <p14:creationId xmlns:p14="http://schemas.microsoft.com/office/powerpoint/2010/main" val="1544972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A7174CD8-4F04-0444-BFED-FF00219A42D0}" type="datetimeFigureOut">
              <a:rPr kumimoji="1" lang="zh-CN" altLang="en-US" smtClean="0"/>
              <a:t>2021/3/3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16C1CB7-8DBB-5D4A-83F5-F485F36A0DC8}" type="slidenum">
              <a:rPr kumimoji="1" lang="zh-CN" altLang="en-US" smtClean="0"/>
              <a:t>‹#›</a:t>
            </a:fld>
            <a:endParaRPr kumimoji="1" lang="zh-CN" altLang="en-US"/>
          </a:p>
        </p:txBody>
      </p:sp>
    </p:spTree>
    <p:extLst>
      <p:ext uri="{BB962C8B-B14F-4D97-AF65-F5344CB8AC3E}">
        <p14:creationId xmlns:p14="http://schemas.microsoft.com/office/powerpoint/2010/main" val="2928181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174CD8-4F04-0444-BFED-FF00219A42D0}" type="datetimeFigureOut">
              <a:rPr kumimoji="1" lang="zh-CN" altLang="en-US" smtClean="0"/>
              <a:t>2021/3/3</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6C1CB7-8DBB-5D4A-83F5-F485F36A0DC8}" type="slidenum">
              <a:rPr kumimoji="1" lang="zh-CN" altLang="en-US" smtClean="0"/>
              <a:t>‹#›</a:t>
            </a:fld>
            <a:endParaRPr kumimoji="1" lang="zh-CN" altLang="en-US"/>
          </a:p>
        </p:txBody>
      </p:sp>
    </p:spTree>
    <p:extLst>
      <p:ext uri="{BB962C8B-B14F-4D97-AF65-F5344CB8AC3E}">
        <p14:creationId xmlns:p14="http://schemas.microsoft.com/office/powerpoint/2010/main" val="1078025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icourse163.org/course/NAU-1206694837"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mof.gov.cn/"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audit.gov.cn/" TargetMode="External"/><Relationship Id="rId5" Type="http://schemas.openxmlformats.org/officeDocument/2006/relationships/hyperlink" Target="https://www.ccer.edu.cn/" TargetMode="External"/><Relationship Id="rId4" Type="http://schemas.openxmlformats.org/officeDocument/2006/relationships/hyperlink" Target="http://www.chinatax.gov.cn/"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3" name="组合 2"/>
          <p:cNvGrpSpPr/>
          <p:nvPr/>
        </p:nvGrpSpPr>
        <p:grpSpPr>
          <a:xfrm>
            <a:off x="0" y="0"/>
            <a:ext cx="9144000" cy="6858000"/>
            <a:chOff x="0" y="0"/>
            <a:chExt cx="9144000" cy="6858000"/>
          </a:xfrm>
        </p:grpSpPr>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latin typeface="Adobe 仿宋 Std R" panose="02020400000000000000" pitchFamily="18" charset="-122"/>
                  <a:ea typeface="Adobe 仿宋 Std R" panose="02020400000000000000" pitchFamily="18" charset="-122"/>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9" name="图片 8"/>
          <p:cNvPicPr>
            <a:picLocks noChangeAspect="1"/>
          </p:cNvPicPr>
          <p:nvPr/>
        </p:nvPicPr>
        <p:blipFill>
          <a:blip r:embed="rId3"/>
          <a:stretch>
            <a:fillRect/>
          </a:stretch>
        </p:blipFill>
        <p:spPr>
          <a:xfrm>
            <a:off x="277459" y="1588169"/>
            <a:ext cx="7157324" cy="8483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文本框 1"/>
          <p:cNvSpPr txBox="1"/>
          <p:nvPr/>
        </p:nvSpPr>
        <p:spPr>
          <a:xfrm>
            <a:off x="1839910" y="1750754"/>
            <a:ext cx="4032421" cy="523220"/>
          </a:xfrm>
          <a:prstGeom prst="rect">
            <a:avLst/>
          </a:prstGeom>
          <a:noFill/>
        </p:spPr>
        <p:txBody>
          <a:bodyPr wrap="square" rtlCol="0">
            <a:spAutoFit/>
          </a:bodyPr>
          <a:lstStyle/>
          <a:p>
            <a:pPr algn="ctr"/>
            <a:r>
              <a:rPr lang="zh-CN" altLang="en-US" sz="2800" dirty="0">
                <a:solidFill>
                  <a:schemeClr val="bg1"/>
                </a:solidFill>
                <a:latin typeface="微软雅黑"/>
                <a:ea typeface="微软雅黑"/>
                <a:cs typeface="微软雅黑"/>
              </a:rPr>
              <a:t>财政学</a:t>
            </a:r>
          </a:p>
        </p:txBody>
      </p:sp>
      <p:sp>
        <p:nvSpPr>
          <p:cNvPr id="15" name="内容占位符 2"/>
          <p:cNvSpPr txBox="1">
            <a:spLocks/>
          </p:cNvSpPr>
          <p:nvPr/>
        </p:nvSpPr>
        <p:spPr>
          <a:xfrm>
            <a:off x="341735" y="3974591"/>
            <a:ext cx="6874041" cy="1592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李严筠</a:t>
            </a: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2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南京审计大学 城市发展研究院</a:t>
            </a:r>
            <a:endParaRPr kumimoji="0" lang="en-US" altLang="zh-CN" sz="22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yanjun.li@nau.edu.cn</a:t>
            </a:r>
            <a:endParaRPr kumimoji="0" lang="zh-CN" altLang="en-US" sz="22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2978737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CN" sz="3200" dirty="0">
                <a:latin typeface="微软雅黑"/>
                <a:ea typeface="微软雅黑"/>
                <a:cs typeface="微软雅黑"/>
              </a:rPr>
              <a:t>0</a:t>
            </a:r>
            <a:r>
              <a:rPr lang="en-US" altLang="zh-CN" sz="3200" dirty="0">
                <a:latin typeface="微软雅黑"/>
                <a:ea typeface="微软雅黑"/>
                <a:cs typeface="微软雅黑"/>
              </a:rPr>
              <a:t>.1.1 </a:t>
            </a:r>
            <a:r>
              <a:rPr lang="zh-CN" altLang="en-US" sz="3200" dirty="0">
                <a:latin typeface="微软雅黑"/>
                <a:ea typeface="微软雅黑"/>
                <a:cs typeface="微软雅黑"/>
              </a:rPr>
              <a:t>现实中的财政</a:t>
            </a:r>
          </a:p>
        </p:txBody>
      </p:sp>
      <p:sp>
        <p:nvSpPr>
          <p:cNvPr id="18" name="内容占位符 2"/>
          <p:cNvSpPr txBox="1">
            <a:spLocks/>
          </p:cNvSpPr>
          <p:nvPr/>
        </p:nvSpPr>
        <p:spPr>
          <a:xfrm>
            <a:off x="838200" y="1616273"/>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400" dirty="0">
                <a:solidFill>
                  <a:sysClr val="windowText" lastClr="000000"/>
                </a:solidFill>
                <a:latin typeface="微软雅黑"/>
                <a:ea typeface="微软雅黑"/>
                <a:cs typeface="微软雅黑"/>
              </a:rPr>
              <a:t>（二）与我们息息相关</a:t>
            </a:r>
            <a:endParaRPr lang="en-US" altLang="zh-CN" sz="2400" dirty="0">
              <a:solidFill>
                <a:sysClr val="windowText" lastClr="000000"/>
              </a:solidFill>
              <a:latin typeface="微软雅黑"/>
              <a:ea typeface="微软雅黑"/>
              <a:cs typeface="微软雅黑"/>
            </a:endParaRPr>
          </a:p>
          <a:p>
            <a:pPr lvl="0">
              <a:defRPr/>
            </a:pPr>
            <a:r>
              <a:rPr lang="zh-CN" altLang="en-US" sz="2400" dirty="0">
                <a:solidFill>
                  <a:sysClr val="windowText" lastClr="000000"/>
                </a:solidFill>
                <a:latin typeface="微软雅黑"/>
                <a:ea typeface="微软雅黑"/>
                <a:cs typeface="微软雅黑"/>
              </a:rPr>
              <a:t>学校教育</a:t>
            </a:r>
            <a:endParaRPr lang="en-US" altLang="zh-CN" sz="2400" dirty="0">
              <a:solidFill>
                <a:sysClr val="windowText" lastClr="000000"/>
              </a:solidFill>
              <a:latin typeface="微软雅黑"/>
              <a:ea typeface="微软雅黑"/>
              <a:cs typeface="微软雅黑"/>
            </a:endParaRPr>
          </a:p>
          <a:p>
            <a:pPr lvl="0">
              <a:defRPr/>
            </a:pPr>
            <a:r>
              <a:rPr lang="zh-CN" altLang="en-US" sz="2400" dirty="0">
                <a:solidFill>
                  <a:sysClr val="windowText" lastClr="000000"/>
                </a:solidFill>
                <a:latin typeface="微软雅黑"/>
                <a:ea typeface="微软雅黑"/>
                <a:cs typeface="微软雅黑"/>
              </a:rPr>
              <a:t>道路、水、电等基础设施</a:t>
            </a:r>
            <a:endParaRPr lang="en-US" altLang="zh-CN" sz="2400" dirty="0">
              <a:solidFill>
                <a:sysClr val="windowText" lastClr="000000"/>
              </a:solidFill>
              <a:latin typeface="微软雅黑"/>
              <a:ea typeface="微软雅黑"/>
              <a:cs typeface="微软雅黑"/>
            </a:endParaRPr>
          </a:p>
          <a:p>
            <a:pPr lvl="0">
              <a:defRPr/>
            </a:pPr>
            <a:r>
              <a:rPr lang="zh-CN" altLang="en-US" sz="2400" dirty="0">
                <a:solidFill>
                  <a:sysClr val="windowText" lastClr="000000"/>
                </a:solidFill>
                <a:latin typeface="微软雅黑"/>
                <a:ea typeface="微软雅黑"/>
                <a:cs typeface="微软雅黑"/>
              </a:rPr>
              <a:t>社会保障体系</a:t>
            </a:r>
            <a:endParaRPr lang="en-US" altLang="zh-CN" sz="2400" dirty="0">
              <a:solidFill>
                <a:sysClr val="windowText" lastClr="000000"/>
              </a:solidFill>
              <a:latin typeface="微软雅黑"/>
              <a:ea typeface="微软雅黑"/>
              <a:cs typeface="微软雅黑"/>
            </a:endParaRPr>
          </a:p>
          <a:p>
            <a:pPr lvl="0">
              <a:defRPr/>
            </a:pPr>
            <a:r>
              <a:rPr lang="zh-CN" altLang="en-US" sz="2400" dirty="0">
                <a:solidFill>
                  <a:sysClr val="windowText" lastClr="000000"/>
                </a:solidFill>
                <a:latin typeface="微软雅黑"/>
                <a:ea typeface="微软雅黑"/>
                <a:cs typeface="微软雅黑"/>
              </a:rPr>
              <a:t>补贴</a:t>
            </a:r>
            <a:endParaRPr lang="en-US" altLang="zh-CN" sz="2400" dirty="0">
              <a:solidFill>
                <a:sysClr val="windowText" lastClr="000000"/>
              </a:solidFill>
              <a:latin typeface="微软雅黑"/>
              <a:ea typeface="微软雅黑"/>
              <a:cs typeface="微软雅黑"/>
            </a:endParaRPr>
          </a:p>
          <a:p>
            <a:pPr lvl="0">
              <a:defRPr/>
            </a:pPr>
            <a:r>
              <a:rPr lang="en-US" altLang="zh-CN" sz="2400" dirty="0">
                <a:solidFill>
                  <a:sysClr val="windowText" lastClr="000000"/>
                </a:solidFill>
                <a:latin typeface="微软雅黑"/>
                <a:ea typeface="微软雅黑"/>
                <a:cs typeface="微软雅黑"/>
              </a:rPr>
              <a:t>……</a:t>
            </a:r>
          </a:p>
        </p:txBody>
      </p:sp>
    </p:spTree>
    <p:extLst>
      <p:ext uri="{BB962C8B-B14F-4D97-AF65-F5344CB8AC3E}">
        <p14:creationId xmlns:p14="http://schemas.microsoft.com/office/powerpoint/2010/main" val="2380677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CN" sz="3200" dirty="0">
                <a:latin typeface="微软雅黑"/>
                <a:ea typeface="微软雅黑"/>
                <a:cs typeface="微软雅黑"/>
              </a:rPr>
              <a:t>0</a:t>
            </a:r>
            <a:r>
              <a:rPr lang="en-US" altLang="zh-CN" sz="3200" dirty="0">
                <a:latin typeface="微软雅黑"/>
                <a:ea typeface="微软雅黑"/>
                <a:cs typeface="微软雅黑"/>
              </a:rPr>
              <a:t>.1.1 </a:t>
            </a:r>
            <a:r>
              <a:rPr lang="zh-CN" altLang="en-US" sz="3200" dirty="0">
                <a:latin typeface="微软雅黑"/>
                <a:ea typeface="微软雅黑"/>
                <a:cs typeface="微软雅黑"/>
              </a:rPr>
              <a:t>现实中的财政</a:t>
            </a:r>
          </a:p>
        </p:txBody>
      </p:sp>
      <p:sp>
        <p:nvSpPr>
          <p:cNvPr id="18" name="内容占位符 2"/>
          <p:cNvSpPr txBox="1">
            <a:spLocks/>
          </p:cNvSpPr>
          <p:nvPr/>
        </p:nvSpPr>
        <p:spPr>
          <a:xfrm>
            <a:off x="838200" y="1616273"/>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endParaRPr lang="en-US" altLang="zh-CN" sz="2400" dirty="0">
              <a:solidFill>
                <a:sysClr val="windowText" lastClr="000000"/>
              </a:solidFill>
              <a:latin typeface="微软雅黑"/>
              <a:ea typeface="微软雅黑"/>
              <a:cs typeface="微软雅黑"/>
            </a:endParaRPr>
          </a:p>
        </p:txBody>
      </p:sp>
      <p:pic>
        <p:nvPicPr>
          <p:cNvPr id="15" name="Picture 2" descr="财政部"/>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982356">
            <a:off x="323850" y="1196975"/>
            <a:ext cx="4641850" cy="3017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3" descr="基础设施"/>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98930">
            <a:off x="3898900" y="1027113"/>
            <a:ext cx="5011738" cy="281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4" descr="基础设施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1114350">
            <a:off x="1211688" y="2857374"/>
            <a:ext cx="5100638" cy="3171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5" descr="三峡"/>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373222">
            <a:off x="2700338" y="2924175"/>
            <a:ext cx="5256212" cy="3490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164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10" dur="1000" fill="hold"/>
                                        <p:tgtEl>
                                          <p:spTgt spid="1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22" dur="1000" fill="hold"/>
                                        <p:tgtEl>
                                          <p:spTgt spid="17"/>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decel="50000" fill="hold">
                                          <p:stCondLst>
                                            <p:cond delay="0"/>
                                          </p:stCondLst>
                                        </p:cTn>
                                        <p:tgtEl>
                                          <p:spTgt spid="19"/>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19"/>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19"/>
                                        </p:tgtEl>
                                        <p:attrNameLst>
                                          <p:attrName>ppt_w</p:attrName>
                                        </p:attrNameLst>
                                      </p:cBhvr>
                                      <p:tavLst>
                                        <p:tav tm="0">
                                          <p:val>
                                            <p:strVal val="#ppt_w*.05"/>
                                          </p:val>
                                        </p:tav>
                                        <p:tav tm="100000">
                                          <p:val>
                                            <p:strVal val="#ppt_w"/>
                                          </p:val>
                                        </p:tav>
                                      </p:tavLst>
                                    </p:anim>
                                    <p:anim calcmode="lin" valueType="num">
                                      <p:cBhvr>
                                        <p:cTn id="34" dur="1000" fill="hold"/>
                                        <p:tgtEl>
                                          <p:spTgt spid="19"/>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19"/>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19"/>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19"/>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p:cTn id="43"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46" dur="1000" fill="hold"/>
                                        <p:tgtEl>
                                          <p:spTgt spid="20"/>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CN" sz="3200" dirty="0">
                <a:latin typeface="微软雅黑"/>
                <a:ea typeface="微软雅黑"/>
                <a:cs typeface="微软雅黑"/>
              </a:rPr>
              <a:t>0</a:t>
            </a:r>
            <a:r>
              <a:rPr lang="en-US" altLang="zh-CN" sz="3200" dirty="0">
                <a:latin typeface="微软雅黑"/>
                <a:ea typeface="微软雅黑"/>
                <a:cs typeface="微软雅黑"/>
              </a:rPr>
              <a:t>.1.1 </a:t>
            </a:r>
            <a:r>
              <a:rPr lang="zh-CN" altLang="en-US" sz="3200" dirty="0">
                <a:latin typeface="微软雅黑"/>
                <a:ea typeface="微软雅黑"/>
                <a:cs typeface="微软雅黑"/>
              </a:rPr>
              <a:t>现实中的财政</a:t>
            </a:r>
          </a:p>
        </p:txBody>
      </p:sp>
      <p:sp>
        <p:nvSpPr>
          <p:cNvPr id="18" name="内容占位符 2"/>
          <p:cNvSpPr txBox="1">
            <a:spLocks/>
          </p:cNvSpPr>
          <p:nvPr/>
        </p:nvSpPr>
        <p:spPr>
          <a:xfrm>
            <a:off x="838200" y="1616273"/>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微软雅黑"/>
                <a:ea typeface="微软雅黑"/>
                <a:cs typeface="微软雅黑"/>
              </a:rPr>
              <a:t>（三）一般性分配与财政分配</a:t>
            </a:r>
          </a:p>
          <a:p>
            <a:endParaRPr lang="en-US" altLang="zh-CN" sz="2400" dirty="0">
              <a:latin typeface="微软雅黑"/>
              <a:ea typeface="微软雅黑"/>
              <a:cs typeface="微软雅黑"/>
            </a:endParaRPr>
          </a:p>
          <a:p>
            <a:r>
              <a:rPr lang="en-US" altLang="zh-CN" sz="2400" dirty="0">
                <a:latin typeface="微软雅黑"/>
                <a:ea typeface="微软雅黑"/>
                <a:cs typeface="微软雅黑"/>
              </a:rPr>
              <a:t>1. </a:t>
            </a:r>
            <a:r>
              <a:rPr lang="zh-CN" altLang="en-US" sz="2400" dirty="0">
                <a:latin typeface="微软雅黑"/>
                <a:ea typeface="微软雅黑"/>
                <a:cs typeface="微软雅黑"/>
              </a:rPr>
              <a:t>一般性分配是以生产要素为核心的分配： </a:t>
            </a:r>
          </a:p>
          <a:p>
            <a:r>
              <a:rPr lang="zh-CN" altLang="en-US" sz="2400" dirty="0">
                <a:latin typeface="微软雅黑"/>
                <a:ea typeface="微软雅黑"/>
                <a:cs typeface="微软雅黑"/>
              </a:rPr>
              <a:t>   劳动</a:t>
            </a:r>
            <a:r>
              <a:rPr lang="en-US" altLang="zh-CN" sz="2400" dirty="0">
                <a:latin typeface="微软雅黑"/>
                <a:ea typeface="微软雅黑"/>
                <a:cs typeface="微软雅黑"/>
              </a:rPr>
              <a:t>——</a:t>
            </a:r>
            <a:r>
              <a:rPr lang="zh-CN" altLang="en-US" sz="2400" dirty="0">
                <a:latin typeface="微软雅黑"/>
                <a:ea typeface="微软雅黑"/>
                <a:cs typeface="微软雅黑"/>
              </a:rPr>
              <a:t>工资</a:t>
            </a:r>
            <a:r>
              <a:rPr lang="en-US" altLang="zh-CN" sz="2400" dirty="0">
                <a:latin typeface="微软雅黑"/>
                <a:ea typeface="微软雅黑"/>
                <a:cs typeface="微软雅黑"/>
              </a:rPr>
              <a:t>——</a:t>
            </a:r>
            <a:r>
              <a:rPr lang="zh-CN" altLang="en-US" sz="2400" dirty="0">
                <a:latin typeface="微软雅黑"/>
                <a:ea typeface="微软雅黑"/>
                <a:cs typeface="微软雅黑"/>
              </a:rPr>
              <a:t>劳动力</a:t>
            </a:r>
          </a:p>
          <a:p>
            <a:r>
              <a:rPr lang="zh-CN" altLang="en-US" sz="2400" dirty="0">
                <a:latin typeface="微软雅黑"/>
                <a:ea typeface="微软雅黑"/>
                <a:cs typeface="微软雅黑"/>
              </a:rPr>
              <a:t>   资本</a:t>
            </a:r>
            <a:r>
              <a:rPr lang="en-US" altLang="zh-CN" sz="2400" dirty="0">
                <a:latin typeface="微软雅黑"/>
                <a:ea typeface="微软雅黑"/>
                <a:cs typeface="微软雅黑"/>
              </a:rPr>
              <a:t>——</a:t>
            </a:r>
            <a:r>
              <a:rPr lang="zh-CN" altLang="en-US" sz="2400" dirty="0">
                <a:latin typeface="微软雅黑"/>
                <a:ea typeface="微软雅黑"/>
                <a:cs typeface="微软雅黑"/>
              </a:rPr>
              <a:t>利润（利息）</a:t>
            </a:r>
            <a:r>
              <a:rPr lang="en-US" altLang="zh-CN" sz="2400" dirty="0">
                <a:latin typeface="微软雅黑"/>
                <a:ea typeface="微软雅黑"/>
                <a:cs typeface="微软雅黑"/>
              </a:rPr>
              <a:t>——</a:t>
            </a:r>
            <a:r>
              <a:rPr lang="zh-CN" altLang="en-US" sz="2400" dirty="0">
                <a:latin typeface="微软雅黑"/>
                <a:ea typeface="微软雅黑"/>
                <a:cs typeface="微软雅黑"/>
              </a:rPr>
              <a:t>资本家</a:t>
            </a:r>
          </a:p>
          <a:p>
            <a:r>
              <a:rPr lang="zh-CN" altLang="en-US" sz="2400" dirty="0">
                <a:latin typeface="微软雅黑"/>
                <a:ea typeface="微软雅黑"/>
                <a:cs typeface="微软雅黑"/>
              </a:rPr>
              <a:t>   土地</a:t>
            </a:r>
            <a:r>
              <a:rPr lang="en-US" altLang="zh-CN" sz="2400" dirty="0">
                <a:latin typeface="微软雅黑"/>
                <a:ea typeface="微软雅黑"/>
                <a:cs typeface="微软雅黑"/>
              </a:rPr>
              <a:t>——</a:t>
            </a:r>
            <a:r>
              <a:rPr lang="zh-CN" altLang="en-US" sz="2400" dirty="0">
                <a:latin typeface="微软雅黑"/>
                <a:ea typeface="微软雅黑"/>
                <a:cs typeface="微软雅黑"/>
              </a:rPr>
              <a:t>地租</a:t>
            </a:r>
            <a:r>
              <a:rPr lang="en-US" altLang="zh-CN" sz="2400" dirty="0">
                <a:latin typeface="微软雅黑"/>
                <a:ea typeface="微软雅黑"/>
                <a:cs typeface="微软雅黑"/>
              </a:rPr>
              <a:t>——</a:t>
            </a:r>
            <a:r>
              <a:rPr lang="zh-CN" altLang="en-US" sz="2400" dirty="0">
                <a:latin typeface="微软雅黑"/>
                <a:ea typeface="微软雅黑"/>
                <a:cs typeface="微软雅黑"/>
              </a:rPr>
              <a:t>地主</a:t>
            </a:r>
          </a:p>
          <a:p>
            <a:r>
              <a:rPr lang="zh-CN" altLang="en-US" sz="2400" dirty="0">
                <a:latin typeface="微软雅黑"/>
                <a:ea typeface="微软雅黑"/>
                <a:cs typeface="微软雅黑"/>
              </a:rPr>
              <a:t>一般性分配有两大特点：</a:t>
            </a:r>
          </a:p>
          <a:p>
            <a:r>
              <a:rPr lang="zh-CN" altLang="en-US" sz="2400" dirty="0">
                <a:latin typeface="微软雅黑"/>
                <a:ea typeface="微软雅黑"/>
                <a:cs typeface="微软雅黑"/>
              </a:rPr>
              <a:t>   </a:t>
            </a:r>
            <a:r>
              <a:rPr lang="en-US" altLang="zh-CN" sz="2400" dirty="0">
                <a:latin typeface="微软雅黑"/>
                <a:ea typeface="微软雅黑"/>
                <a:cs typeface="微软雅黑"/>
              </a:rPr>
              <a:t>1</a:t>
            </a:r>
            <a:r>
              <a:rPr lang="zh-CN" altLang="en-US" sz="2400" dirty="0">
                <a:latin typeface="微软雅黑"/>
                <a:ea typeface="微软雅黑"/>
                <a:cs typeface="微软雅黑"/>
              </a:rPr>
              <a:t>、体现自愿性原则；</a:t>
            </a:r>
          </a:p>
          <a:p>
            <a:r>
              <a:rPr lang="zh-CN" altLang="en-US" sz="2400" dirty="0">
                <a:latin typeface="微软雅黑"/>
                <a:ea typeface="微软雅黑"/>
                <a:cs typeface="微软雅黑"/>
              </a:rPr>
              <a:t>   </a:t>
            </a:r>
            <a:r>
              <a:rPr lang="en-US" altLang="zh-CN" sz="2400" dirty="0">
                <a:latin typeface="微软雅黑"/>
                <a:ea typeface="微软雅黑"/>
                <a:cs typeface="微软雅黑"/>
              </a:rPr>
              <a:t>2</a:t>
            </a:r>
            <a:r>
              <a:rPr lang="zh-CN" altLang="en-US" sz="2400" dirty="0">
                <a:latin typeface="微软雅黑"/>
                <a:ea typeface="微软雅黑"/>
                <a:cs typeface="微软雅黑"/>
              </a:rPr>
              <a:t>、遵循对等原则。</a:t>
            </a:r>
          </a:p>
        </p:txBody>
      </p:sp>
    </p:spTree>
    <p:extLst>
      <p:ext uri="{BB962C8B-B14F-4D97-AF65-F5344CB8AC3E}">
        <p14:creationId xmlns:p14="http://schemas.microsoft.com/office/powerpoint/2010/main" val="4090539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CN" sz="3200" dirty="0">
                <a:latin typeface="微软雅黑"/>
                <a:ea typeface="微软雅黑"/>
                <a:cs typeface="微软雅黑"/>
              </a:rPr>
              <a:t>0</a:t>
            </a:r>
            <a:r>
              <a:rPr lang="en-US" altLang="zh-CN" sz="3200" dirty="0">
                <a:latin typeface="微软雅黑"/>
                <a:ea typeface="微软雅黑"/>
                <a:cs typeface="微软雅黑"/>
              </a:rPr>
              <a:t>.1.1 </a:t>
            </a:r>
            <a:r>
              <a:rPr lang="zh-CN" altLang="en-US" sz="3200" dirty="0">
                <a:latin typeface="微软雅黑"/>
                <a:ea typeface="微软雅黑"/>
                <a:cs typeface="微软雅黑"/>
              </a:rPr>
              <a:t>现实中的财政</a:t>
            </a:r>
          </a:p>
        </p:txBody>
      </p:sp>
      <p:sp>
        <p:nvSpPr>
          <p:cNvPr id="18" name="内容占位符 2"/>
          <p:cNvSpPr txBox="1">
            <a:spLocks/>
          </p:cNvSpPr>
          <p:nvPr/>
        </p:nvSpPr>
        <p:spPr>
          <a:xfrm>
            <a:off x="838200" y="1616273"/>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endParaRPr lang="zh-CN" altLang="en-US" sz="2400" dirty="0">
              <a:solidFill>
                <a:sysClr val="windowText" lastClr="000000"/>
              </a:solidFill>
              <a:latin typeface="微软雅黑"/>
              <a:ea typeface="微软雅黑"/>
              <a:cs typeface="微软雅黑"/>
            </a:endParaRPr>
          </a:p>
          <a:p>
            <a:pPr lvl="0">
              <a:defRPr/>
            </a:pPr>
            <a:r>
              <a:rPr lang="en-US" altLang="zh-CN" sz="2400" dirty="0">
                <a:solidFill>
                  <a:sysClr val="windowText" lastClr="000000"/>
                </a:solidFill>
                <a:latin typeface="微软雅黑"/>
                <a:ea typeface="微软雅黑"/>
                <a:cs typeface="微软雅黑"/>
              </a:rPr>
              <a:t>2. </a:t>
            </a:r>
            <a:r>
              <a:rPr lang="zh-CN" altLang="en-US" sz="2400" dirty="0">
                <a:solidFill>
                  <a:sysClr val="windowText" lastClr="000000"/>
                </a:solidFill>
                <a:latin typeface="微软雅黑"/>
                <a:ea typeface="微软雅黑"/>
                <a:cs typeface="微软雅黑"/>
              </a:rPr>
              <a:t>财政是政府参与社会经济资源分配而产生的经济活动或行为。主要有三大类分配和管理活动：</a:t>
            </a:r>
          </a:p>
          <a:p>
            <a:pPr lvl="0">
              <a:defRPr/>
            </a:pPr>
            <a:r>
              <a:rPr lang="zh-CN" altLang="en-US" sz="2400" dirty="0">
                <a:solidFill>
                  <a:sysClr val="windowText" lastClr="000000"/>
                </a:solidFill>
                <a:latin typeface="微软雅黑"/>
                <a:ea typeface="微软雅黑"/>
                <a:cs typeface="微软雅黑"/>
              </a:rPr>
              <a:t>  一是筹集财政收入</a:t>
            </a:r>
            <a:endParaRPr lang="en-US" altLang="zh-CN" sz="24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工商企业、事业单位、个体工商户、城乡居民等都要按税法规定向政府交纳有关税收；有盈利的国有企业要按财政、财务制度的规定向国家上缴利润；中央和地方政府机构为企事业单位、居民提供公共服务时还可以依据相关法律、法规收取一定的费用；政府向社会公开发行债券等等。通过以上各种渠道，形成国家的财政收入 </a:t>
            </a:r>
          </a:p>
          <a:p>
            <a:pPr lvl="0">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037270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CN" sz="3200" dirty="0">
                <a:latin typeface="微软雅黑"/>
                <a:ea typeface="微软雅黑"/>
                <a:cs typeface="微软雅黑"/>
              </a:rPr>
              <a:t>0</a:t>
            </a:r>
            <a:r>
              <a:rPr lang="en-US" altLang="zh-CN" sz="3200" dirty="0">
                <a:latin typeface="微软雅黑"/>
                <a:ea typeface="微软雅黑"/>
                <a:cs typeface="微软雅黑"/>
              </a:rPr>
              <a:t>.1.1 </a:t>
            </a:r>
            <a:r>
              <a:rPr lang="zh-CN" altLang="en-US" sz="3200" dirty="0">
                <a:latin typeface="微软雅黑"/>
                <a:ea typeface="微软雅黑"/>
                <a:cs typeface="微软雅黑"/>
              </a:rPr>
              <a:t>现实中的财政</a:t>
            </a:r>
          </a:p>
        </p:txBody>
      </p:sp>
      <p:sp>
        <p:nvSpPr>
          <p:cNvPr id="18" name="内容占位符 2"/>
          <p:cNvSpPr txBox="1">
            <a:spLocks/>
          </p:cNvSpPr>
          <p:nvPr/>
        </p:nvSpPr>
        <p:spPr>
          <a:xfrm>
            <a:off x="838200" y="1616273"/>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en-US" altLang="zh-CN" sz="2400" dirty="0">
                <a:solidFill>
                  <a:sysClr val="windowText" lastClr="000000"/>
                </a:solidFill>
                <a:latin typeface="微软雅黑"/>
                <a:ea typeface="微软雅黑"/>
                <a:cs typeface="微软雅黑"/>
              </a:rPr>
              <a:t>  </a:t>
            </a:r>
            <a:r>
              <a:rPr lang="zh-CN" altLang="en-US" sz="2400" dirty="0">
                <a:solidFill>
                  <a:sysClr val="windowText" lastClr="000000"/>
                </a:solidFill>
                <a:latin typeface="微软雅黑"/>
                <a:ea typeface="微软雅黑"/>
                <a:cs typeface="微软雅黑"/>
              </a:rPr>
              <a:t>二是安排财政支出、提供公共商品</a:t>
            </a:r>
          </a:p>
          <a:p>
            <a:pPr lvl="0">
              <a:defRPr/>
            </a:pPr>
            <a:r>
              <a:rPr lang="zh-CN" altLang="en-US" sz="2000" dirty="0">
                <a:solidFill>
                  <a:sysClr val="windowText" lastClr="000000"/>
                </a:solidFill>
                <a:latin typeface="微软雅黑"/>
                <a:ea typeface="微软雅黑"/>
                <a:cs typeface="微软雅黑"/>
              </a:rPr>
              <a:t>国家行政机关及科学、教育、文化、卫生等事业单位所需的经费主要依靠财政拨款；邮电、通讯、交通等基础设施和能源、原材料等基础产业项目，主要由财政投资兴建；各级政府为加强农业的基础地位，每年拨出大量财政资金用于农业基本建设和农业生产；如此等等。</a:t>
            </a:r>
            <a:endParaRPr lang="en-US" altLang="zh-CN" sz="20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 三是对国民经济监督、管理和宏观调控</a:t>
            </a:r>
            <a:endParaRPr lang="en-US" altLang="zh-CN" sz="2400" dirty="0">
              <a:solidFill>
                <a:sysClr val="windowText" lastClr="000000"/>
              </a:solidFill>
              <a:latin typeface="微软雅黑"/>
              <a:ea typeface="微软雅黑"/>
              <a:cs typeface="微软雅黑"/>
            </a:endParaRPr>
          </a:p>
          <a:p>
            <a:pPr>
              <a:spcBef>
                <a:spcPct val="50000"/>
              </a:spcBef>
            </a:pPr>
            <a:r>
              <a:rPr lang="zh-CN" altLang="en-US" sz="2000" dirty="0">
                <a:latin typeface="微软雅黑"/>
                <a:ea typeface="微软雅黑"/>
                <a:cs typeface="微软雅黑"/>
              </a:rPr>
              <a:t>对财政收支的管理和监督；通过制定和运用各项财政政策和法规对社会经济中各个主体的经济行为进行监督、管理；用税收、公债和政府预算等财政政策手段调节社会供求关系，对国民收入分配、国民经济的各个运行环节以及整体运行状态进行调节、控制。 </a:t>
            </a:r>
          </a:p>
          <a:p>
            <a:pPr>
              <a:defRPr/>
            </a:pPr>
            <a:endParaRPr lang="zh-CN" altLang="en-US" sz="20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949911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TW" sz="3200" dirty="0">
                <a:latin typeface="微软雅黑"/>
                <a:ea typeface="微软雅黑"/>
                <a:cs typeface="微软雅黑"/>
              </a:rPr>
              <a:t>0</a:t>
            </a:r>
            <a:r>
              <a:rPr lang="en-US" altLang="zh-TW" sz="3200" dirty="0">
                <a:latin typeface="微软雅黑"/>
                <a:ea typeface="微软雅黑"/>
                <a:cs typeface="微软雅黑"/>
              </a:rPr>
              <a:t>.1.2 </a:t>
            </a:r>
            <a:r>
              <a:rPr lang="zh-TW" altLang="en-US" sz="3200" dirty="0">
                <a:latin typeface="微软雅黑"/>
                <a:ea typeface="微软雅黑"/>
                <a:cs typeface="微软雅黑"/>
              </a:rPr>
              <a:t>财政产生的条件</a:t>
            </a:r>
          </a:p>
        </p:txBody>
      </p:sp>
      <p:sp>
        <p:nvSpPr>
          <p:cNvPr id="18" name="内容占位符 2"/>
          <p:cNvSpPr txBox="1">
            <a:spLocks/>
          </p:cNvSpPr>
          <p:nvPr/>
        </p:nvSpPr>
        <p:spPr>
          <a:xfrm>
            <a:off x="838200" y="1616273"/>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微软雅黑"/>
                <a:ea typeface="微软雅黑"/>
                <a:cs typeface="微软雅黑"/>
              </a:rPr>
              <a:t>财政是一个历史范畴。财政的产生，需要同时满足三个条件：</a:t>
            </a:r>
          </a:p>
        </p:txBody>
      </p:sp>
      <p:sp>
        <p:nvSpPr>
          <p:cNvPr id="15" name="矩形 14"/>
          <p:cNvSpPr/>
          <p:nvPr/>
        </p:nvSpPr>
        <p:spPr>
          <a:xfrm>
            <a:off x="813953" y="3025559"/>
            <a:ext cx="1488618" cy="49154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阿里巴巴普惠体 M" panose="00020600040101010101" pitchFamily="18" charset="-122"/>
                <a:ea typeface="阿里巴巴普惠体 M" panose="00020600040101010101" pitchFamily="18" charset="-122"/>
                <a:cs typeface="阿里巴巴普惠体 M" panose="00020600040101010101" pitchFamily="18" charset="-122"/>
              </a:rPr>
              <a:t>经济基础</a:t>
            </a:r>
          </a:p>
        </p:txBody>
      </p:sp>
      <p:sp>
        <p:nvSpPr>
          <p:cNvPr id="17" name="矩形 16"/>
          <p:cNvSpPr/>
          <p:nvPr/>
        </p:nvSpPr>
        <p:spPr>
          <a:xfrm>
            <a:off x="3031689" y="3024436"/>
            <a:ext cx="1488618" cy="49154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阿里巴巴普惠体 M" panose="00020600040101010101" pitchFamily="18" charset="-122"/>
                <a:ea typeface="阿里巴巴普惠体 M" panose="00020600040101010101" pitchFamily="18" charset="-122"/>
                <a:cs typeface="阿里巴巴普惠体 M" panose="00020600040101010101" pitchFamily="18" charset="-122"/>
              </a:rPr>
              <a:t>政治前提</a:t>
            </a:r>
          </a:p>
        </p:txBody>
      </p:sp>
      <p:sp>
        <p:nvSpPr>
          <p:cNvPr id="19" name="矩形 18"/>
          <p:cNvSpPr/>
          <p:nvPr/>
        </p:nvSpPr>
        <p:spPr>
          <a:xfrm>
            <a:off x="5193607" y="3023311"/>
            <a:ext cx="1488618" cy="49154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阿里巴巴普惠体 M" panose="00020600040101010101" pitchFamily="18" charset="-122"/>
                <a:ea typeface="阿里巴巴普惠体 M" panose="00020600040101010101" pitchFamily="18" charset="-122"/>
                <a:cs typeface="阿里巴巴普惠体 M" panose="00020600040101010101" pitchFamily="18" charset="-122"/>
              </a:rPr>
              <a:t>根源</a:t>
            </a:r>
          </a:p>
        </p:txBody>
      </p:sp>
      <p:sp>
        <p:nvSpPr>
          <p:cNvPr id="20" name="矩形 19"/>
          <p:cNvSpPr/>
          <p:nvPr/>
        </p:nvSpPr>
        <p:spPr>
          <a:xfrm>
            <a:off x="869150" y="3525526"/>
            <a:ext cx="1377602" cy="16943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阿里巴巴普惠体 M" panose="00020600040101010101" pitchFamily="18" charset="-122"/>
                <a:ea typeface="阿里巴巴普惠体 M" panose="00020600040101010101" pitchFamily="18" charset="-122"/>
                <a:cs typeface="阿里巴巴普惠体 M" panose="00020600040101010101" pitchFamily="18" charset="-122"/>
              </a:rPr>
              <a:t>剩余产品是财政产生的经济基础</a:t>
            </a:r>
            <a:endParaRPr lang="en-US" altLang="zh-CN" dirty="0">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24" name="矩形 23"/>
          <p:cNvSpPr/>
          <p:nvPr/>
        </p:nvSpPr>
        <p:spPr>
          <a:xfrm>
            <a:off x="3100842" y="3524402"/>
            <a:ext cx="1377602" cy="16943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阿里巴巴普惠体 M" panose="00020600040101010101" pitchFamily="18" charset="-122"/>
                <a:ea typeface="阿里巴巴普惠体 M" panose="00020600040101010101" pitchFamily="18" charset="-122"/>
                <a:cs typeface="阿里巴巴普惠体 M" panose="00020600040101010101" pitchFamily="18" charset="-122"/>
              </a:rPr>
              <a:t>国家（公共权力组织）的存在是财政产生的政治前提</a:t>
            </a:r>
            <a:endParaRPr lang="en-US" altLang="zh-CN" dirty="0">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25" name="矩形 24"/>
          <p:cNvSpPr/>
          <p:nvPr/>
        </p:nvSpPr>
        <p:spPr>
          <a:xfrm>
            <a:off x="5262759" y="3523277"/>
            <a:ext cx="1377602" cy="16943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阿里巴巴普惠体 M" panose="00020600040101010101" pitchFamily="18" charset="-122"/>
                <a:ea typeface="阿里巴巴普惠体 M" panose="00020600040101010101" pitchFamily="18" charset="-122"/>
                <a:cs typeface="阿里巴巴普惠体 M" panose="00020600040101010101" pitchFamily="18" charset="-122"/>
              </a:rPr>
              <a:t>公共需求是财政产生的根源</a:t>
            </a:r>
            <a:endParaRPr lang="en-US" altLang="zh-CN" dirty="0">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Tree>
    <p:extLst>
      <p:ext uri="{BB962C8B-B14F-4D97-AF65-F5344CB8AC3E}">
        <p14:creationId xmlns:p14="http://schemas.microsoft.com/office/powerpoint/2010/main" val="589607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TW" sz="3200" dirty="0">
                <a:latin typeface="微软雅黑"/>
                <a:ea typeface="微软雅黑"/>
                <a:cs typeface="微软雅黑"/>
              </a:rPr>
              <a:t>0</a:t>
            </a:r>
            <a:r>
              <a:rPr lang="en-US" altLang="zh-TW" sz="3200" dirty="0">
                <a:latin typeface="微软雅黑"/>
                <a:ea typeface="微软雅黑"/>
                <a:cs typeface="微软雅黑"/>
              </a:rPr>
              <a:t>.1.2 </a:t>
            </a:r>
            <a:r>
              <a:rPr lang="zh-TW" altLang="en-US" sz="3200" dirty="0">
                <a:latin typeface="微软雅黑"/>
                <a:ea typeface="微软雅黑"/>
                <a:cs typeface="微软雅黑"/>
              </a:rPr>
              <a:t>财政产生的条件</a:t>
            </a:r>
          </a:p>
        </p:txBody>
      </p:sp>
      <p:sp>
        <p:nvSpPr>
          <p:cNvPr id="18" name="内容占位符 2"/>
          <p:cNvSpPr txBox="1">
            <a:spLocks/>
          </p:cNvSpPr>
          <p:nvPr/>
        </p:nvSpPr>
        <p:spPr>
          <a:xfrm>
            <a:off x="838200" y="1616273"/>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400" dirty="0">
                <a:solidFill>
                  <a:sysClr val="windowText" lastClr="000000"/>
                </a:solidFill>
                <a:latin typeface="微软雅黑"/>
                <a:ea typeface="微软雅黑"/>
                <a:cs typeface="微软雅黑"/>
              </a:rPr>
              <a:t>剩余价值：</a:t>
            </a:r>
            <a:endParaRPr lang="en-US" altLang="zh-CN"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社会产品的价值＝</a:t>
            </a:r>
            <a:r>
              <a:rPr lang="en-US" altLang="zh-CN" sz="2400" dirty="0">
                <a:solidFill>
                  <a:sysClr val="windowText" lastClr="000000"/>
                </a:solidFill>
                <a:latin typeface="微软雅黑"/>
                <a:ea typeface="微软雅黑"/>
                <a:cs typeface="微软雅黑"/>
              </a:rPr>
              <a:t>C+V+M</a:t>
            </a:r>
            <a:r>
              <a:rPr lang="zh-CN" altLang="en-US" sz="2400" dirty="0">
                <a:solidFill>
                  <a:sysClr val="windowText" lastClr="000000"/>
                </a:solidFill>
                <a:latin typeface="微软雅黑"/>
                <a:ea typeface="微软雅黑"/>
                <a:cs typeface="微软雅黑"/>
              </a:rPr>
              <a:t>。其中</a:t>
            </a:r>
            <a:r>
              <a:rPr lang="en-US" altLang="zh-CN" sz="2400" dirty="0">
                <a:solidFill>
                  <a:sysClr val="windowText" lastClr="000000"/>
                </a:solidFill>
                <a:latin typeface="微软雅黑"/>
                <a:ea typeface="微软雅黑"/>
                <a:cs typeface="微软雅黑"/>
              </a:rPr>
              <a:t>C</a:t>
            </a:r>
            <a:r>
              <a:rPr lang="zh-CN" altLang="en-US" sz="2400" dirty="0">
                <a:solidFill>
                  <a:sysClr val="windowText" lastClr="000000"/>
                </a:solidFill>
                <a:latin typeface="微软雅黑"/>
                <a:ea typeface="微软雅黑"/>
                <a:cs typeface="微软雅黑"/>
              </a:rPr>
              <a:t>是生产资料的转移价值，</a:t>
            </a:r>
            <a:r>
              <a:rPr lang="en-US" altLang="zh-CN" sz="2400" dirty="0">
                <a:solidFill>
                  <a:sysClr val="windowText" lastClr="000000"/>
                </a:solidFill>
                <a:latin typeface="微软雅黑"/>
                <a:ea typeface="微软雅黑"/>
                <a:cs typeface="微软雅黑"/>
              </a:rPr>
              <a:t>V</a:t>
            </a:r>
            <a:r>
              <a:rPr lang="zh-CN" altLang="en-US" sz="2400" dirty="0">
                <a:solidFill>
                  <a:sysClr val="windowText" lastClr="000000"/>
                </a:solidFill>
                <a:latin typeface="微软雅黑"/>
                <a:ea typeface="微软雅黑"/>
                <a:cs typeface="微软雅黑"/>
              </a:rPr>
              <a:t>是劳动力再生产价值，</a:t>
            </a:r>
            <a:r>
              <a:rPr lang="en-US" altLang="zh-CN" sz="2400" dirty="0">
                <a:solidFill>
                  <a:sysClr val="windowText" lastClr="000000"/>
                </a:solidFill>
                <a:latin typeface="微软雅黑"/>
                <a:ea typeface="微软雅黑"/>
                <a:cs typeface="微软雅黑"/>
              </a:rPr>
              <a:t>M</a:t>
            </a:r>
            <a:r>
              <a:rPr lang="zh-CN" altLang="en-US" sz="2400" dirty="0">
                <a:solidFill>
                  <a:sysClr val="windowText" lastClr="000000"/>
                </a:solidFill>
                <a:latin typeface="微软雅黑"/>
                <a:ea typeface="微软雅黑"/>
                <a:cs typeface="微软雅黑"/>
              </a:rPr>
              <a:t>是剩余产品价值。</a:t>
            </a:r>
            <a:endParaRPr lang="en-US" altLang="zh-CN" sz="2400" dirty="0">
              <a:solidFill>
                <a:sysClr val="windowText" lastClr="000000"/>
              </a:solidFill>
              <a:latin typeface="微软雅黑"/>
              <a:ea typeface="微软雅黑"/>
              <a:cs typeface="微软雅黑"/>
            </a:endParaRPr>
          </a:p>
          <a:p>
            <a:pPr lvl="0">
              <a:defRPr/>
            </a:pPr>
            <a:r>
              <a:rPr lang="zh-CN" altLang="en-US" sz="2400" dirty="0">
                <a:solidFill>
                  <a:sysClr val="windowText" lastClr="000000"/>
                </a:solidFill>
                <a:latin typeface="微软雅黑"/>
                <a:ea typeface="微软雅黑"/>
                <a:cs typeface="微软雅黑"/>
              </a:rPr>
              <a:t>没有剩余产品就不会有财政。（</a:t>
            </a:r>
            <a:r>
              <a:rPr lang="en-US" altLang="zh-CN" sz="2400" dirty="0">
                <a:solidFill>
                  <a:sysClr val="windowText" lastClr="000000"/>
                </a:solidFill>
                <a:latin typeface="微软雅黑"/>
                <a:ea typeface="微软雅黑"/>
                <a:cs typeface="微软雅黑"/>
              </a:rPr>
              <a:t>1</a:t>
            </a:r>
            <a:r>
              <a:rPr lang="zh-CN" altLang="en-US" sz="2400" dirty="0">
                <a:solidFill>
                  <a:sysClr val="windowText" lastClr="000000"/>
                </a:solidFill>
                <a:latin typeface="微软雅黑"/>
                <a:ea typeface="微软雅黑"/>
                <a:cs typeface="微软雅黑"/>
              </a:rPr>
              <a:t>）剩余产品是财政分配的主要对象。（</a:t>
            </a:r>
            <a:r>
              <a:rPr lang="en-US" altLang="zh-CN" sz="2400" dirty="0">
                <a:solidFill>
                  <a:sysClr val="windowText" lastClr="000000"/>
                </a:solidFill>
                <a:latin typeface="微软雅黑"/>
                <a:ea typeface="微软雅黑"/>
                <a:cs typeface="微软雅黑"/>
              </a:rPr>
              <a:t>2</a:t>
            </a:r>
            <a:r>
              <a:rPr lang="zh-CN" altLang="en-US" sz="2400" dirty="0">
                <a:solidFill>
                  <a:sysClr val="windowText" lastClr="000000"/>
                </a:solidFill>
                <a:latin typeface="微软雅黑"/>
                <a:ea typeface="微软雅黑"/>
                <a:cs typeface="微软雅黑"/>
              </a:rPr>
              <a:t>）有剩余产品才可能有独立于直接生产过程的财政专职人员和专门机构。</a:t>
            </a:r>
          </a:p>
        </p:txBody>
      </p:sp>
    </p:spTree>
    <p:extLst>
      <p:ext uri="{BB962C8B-B14F-4D97-AF65-F5344CB8AC3E}">
        <p14:creationId xmlns:p14="http://schemas.microsoft.com/office/powerpoint/2010/main" val="3711965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TW" sz="3200" dirty="0">
                <a:latin typeface="微软雅黑"/>
                <a:ea typeface="微软雅黑"/>
                <a:cs typeface="微软雅黑"/>
              </a:rPr>
              <a:t>0</a:t>
            </a:r>
            <a:r>
              <a:rPr lang="en-US" altLang="zh-TW" sz="3200" dirty="0">
                <a:latin typeface="微软雅黑"/>
                <a:ea typeface="微软雅黑"/>
                <a:cs typeface="微软雅黑"/>
              </a:rPr>
              <a:t>.1.2 </a:t>
            </a:r>
            <a:r>
              <a:rPr lang="zh-TW" altLang="en-US" sz="3200" dirty="0">
                <a:latin typeface="微软雅黑"/>
                <a:ea typeface="微软雅黑"/>
                <a:cs typeface="微软雅黑"/>
              </a:rPr>
              <a:t>财政产生的条件</a:t>
            </a:r>
          </a:p>
        </p:txBody>
      </p:sp>
      <p:sp>
        <p:nvSpPr>
          <p:cNvPr id="18" name="内容占位符 2"/>
          <p:cNvSpPr txBox="1">
            <a:spLocks/>
          </p:cNvSpPr>
          <p:nvPr/>
        </p:nvSpPr>
        <p:spPr>
          <a:xfrm>
            <a:off x="838200" y="1616273"/>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400" dirty="0">
                <a:solidFill>
                  <a:sysClr val="windowText" lastClr="000000"/>
                </a:solidFill>
                <a:latin typeface="微软雅黑"/>
                <a:ea typeface="微软雅黑"/>
                <a:cs typeface="微软雅黑"/>
              </a:rPr>
              <a:t>公共需求：</a:t>
            </a:r>
            <a:endParaRPr lang="en-US" altLang="zh-CN" sz="2400" dirty="0">
              <a:solidFill>
                <a:sysClr val="windowText" lastClr="000000"/>
              </a:solidFill>
              <a:latin typeface="微软雅黑"/>
              <a:ea typeface="微软雅黑"/>
              <a:cs typeface="微软雅黑"/>
            </a:endParaRPr>
          </a:p>
          <a:p>
            <a:pPr lvl="0">
              <a:defRPr/>
            </a:pPr>
            <a:r>
              <a:rPr lang="zh-CN" altLang="en-US" sz="2400" dirty="0">
                <a:solidFill>
                  <a:sysClr val="windowText" lastClr="000000"/>
                </a:solidFill>
                <a:latin typeface="微软雅黑"/>
                <a:ea typeface="微软雅黑"/>
                <a:cs typeface="微软雅黑"/>
              </a:rPr>
              <a:t>人类社会有两大需求。公共需求需要由</a:t>
            </a:r>
            <a:r>
              <a:rPr lang="zh-CN" altLang="en-US" sz="2400" dirty="0">
                <a:solidFill>
                  <a:schemeClr val="accent1">
                    <a:lumMod val="75000"/>
                  </a:schemeClr>
                </a:solidFill>
                <a:latin typeface="微软雅黑"/>
                <a:ea typeface="微软雅黑"/>
                <a:cs typeface="微软雅黑"/>
              </a:rPr>
              <a:t>公共商品</a:t>
            </a:r>
            <a:r>
              <a:rPr lang="zh-CN" altLang="en-US" sz="2400" dirty="0">
                <a:solidFill>
                  <a:sysClr val="windowText" lastClr="000000"/>
                </a:solidFill>
                <a:latin typeface="微软雅黑"/>
                <a:ea typeface="微软雅黑"/>
                <a:cs typeface="微软雅黑"/>
              </a:rPr>
              <a:t>满足。财政产生的根源在于私人组织（如个人、家庭、企业等）不能有效提供公共商品（能力所限、权力所限、利益所限）。</a:t>
            </a:r>
            <a:endParaRPr lang="en-US" altLang="zh-CN" sz="2400" dirty="0">
              <a:solidFill>
                <a:sysClr val="windowText" lastClr="000000"/>
              </a:solidFill>
              <a:latin typeface="微软雅黑"/>
              <a:ea typeface="微软雅黑"/>
              <a:cs typeface="微软雅黑"/>
            </a:endParaRPr>
          </a:p>
          <a:p>
            <a:pPr lvl="0">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301635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CN" sz="3200" dirty="0">
                <a:latin typeface="微软雅黑"/>
                <a:ea typeface="微软雅黑"/>
                <a:cs typeface="微软雅黑"/>
              </a:rPr>
              <a:t>0</a:t>
            </a:r>
            <a:r>
              <a:rPr lang="en-US" altLang="zh-CN" sz="3200" dirty="0">
                <a:latin typeface="微软雅黑"/>
                <a:ea typeface="微软雅黑"/>
                <a:cs typeface="微软雅黑"/>
              </a:rPr>
              <a:t>.1.3 </a:t>
            </a:r>
            <a:r>
              <a:rPr lang="zh-CN" altLang="en-US" sz="3200" dirty="0">
                <a:latin typeface="微软雅黑"/>
                <a:ea typeface="微软雅黑"/>
                <a:cs typeface="微软雅黑"/>
              </a:rPr>
              <a:t>财政的概念</a:t>
            </a:r>
          </a:p>
        </p:txBody>
      </p:sp>
      <p:sp>
        <p:nvSpPr>
          <p:cNvPr id="18" name="内容占位符 2"/>
          <p:cNvSpPr txBox="1">
            <a:spLocks/>
          </p:cNvSpPr>
          <p:nvPr/>
        </p:nvSpPr>
        <p:spPr>
          <a:xfrm>
            <a:off x="838200" y="1616273"/>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400" dirty="0">
                <a:solidFill>
                  <a:sysClr val="windowText" lastClr="000000"/>
                </a:solidFill>
                <a:latin typeface="微软雅黑"/>
                <a:ea typeface="微软雅黑"/>
                <a:cs typeface="微软雅黑"/>
              </a:rPr>
              <a:t>财政是</a:t>
            </a:r>
            <a:r>
              <a:rPr lang="zh-CN" altLang="en-US" sz="2400" dirty="0">
                <a:solidFill>
                  <a:schemeClr val="accent1">
                    <a:lumMod val="75000"/>
                  </a:schemeClr>
                </a:solidFill>
                <a:latin typeface="微软雅黑"/>
                <a:ea typeface="微软雅黑"/>
                <a:cs typeface="微软雅黑"/>
              </a:rPr>
              <a:t>公共权力组织</a:t>
            </a:r>
            <a:r>
              <a:rPr lang="zh-CN" altLang="en-US" sz="2400" dirty="0">
                <a:solidFill>
                  <a:sysClr val="windowText" lastClr="000000"/>
                </a:solidFill>
                <a:latin typeface="微软雅黑"/>
                <a:ea typeface="微软雅黑"/>
                <a:cs typeface="微软雅黑"/>
              </a:rPr>
              <a:t>为了满足</a:t>
            </a:r>
            <a:r>
              <a:rPr lang="zh-CN" altLang="en-US" sz="2400" dirty="0">
                <a:solidFill>
                  <a:schemeClr val="accent1">
                    <a:lumMod val="75000"/>
                  </a:schemeClr>
                </a:solidFill>
                <a:latin typeface="微软雅黑"/>
                <a:ea typeface="微软雅黑"/>
                <a:cs typeface="微软雅黑"/>
              </a:rPr>
              <a:t>公共需求</a:t>
            </a:r>
            <a:r>
              <a:rPr lang="zh-CN" altLang="en-US" sz="2400" dirty="0">
                <a:solidFill>
                  <a:sysClr val="windowText" lastClr="000000"/>
                </a:solidFill>
                <a:latin typeface="微软雅黑"/>
                <a:ea typeface="微软雅黑"/>
                <a:cs typeface="微软雅黑"/>
              </a:rPr>
              <a:t>对</a:t>
            </a:r>
            <a:r>
              <a:rPr lang="zh-CN" altLang="en-US" sz="2400" dirty="0">
                <a:solidFill>
                  <a:schemeClr val="accent1">
                    <a:lumMod val="75000"/>
                  </a:schemeClr>
                </a:solidFill>
                <a:latin typeface="微软雅黑"/>
                <a:ea typeface="微软雅黑"/>
                <a:cs typeface="微软雅黑"/>
              </a:rPr>
              <a:t>剩余产品</a:t>
            </a:r>
            <a:r>
              <a:rPr lang="zh-CN" altLang="en-US" sz="2400" dirty="0">
                <a:solidFill>
                  <a:sysClr val="windowText" lastClr="000000"/>
                </a:solidFill>
                <a:latin typeface="微软雅黑"/>
                <a:ea typeface="微软雅黑"/>
                <a:cs typeface="微软雅黑"/>
              </a:rPr>
              <a:t>进行</a:t>
            </a:r>
            <a:r>
              <a:rPr lang="zh-CN" altLang="en-US" sz="2400" dirty="0">
                <a:solidFill>
                  <a:schemeClr val="accent1">
                    <a:lumMod val="75000"/>
                  </a:schemeClr>
                </a:solidFill>
                <a:latin typeface="微软雅黑"/>
                <a:ea typeface="微软雅黑"/>
                <a:cs typeface="微软雅黑"/>
              </a:rPr>
              <a:t>分配</a:t>
            </a:r>
            <a:r>
              <a:rPr lang="zh-CN" altLang="en-US" sz="2400" dirty="0">
                <a:solidFill>
                  <a:sysClr val="windowText" lastClr="000000"/>
                </a:solidFill>
                <a:latin typeface="微软雅黑"/>
                <a:ea typeface="微软雅黑"/>
                <a:cs typeface="微软雅黑"/>
              </a:rPr>
              <a:t>而产生的经济</a:t>
            </a:r>
            <a:r>
              <a:rPr lang="zh-CN" altLang="en-US" sz="2400" dirty="0">
                <a:solidFill>
                  <a:schemeClr val="accent1">
                    <a:lumMod val="75000"/>
                  </a:schemeClr>
                </a:solidFill>
                <a:latin typeface="微软雅黑"/>
                <a:ea typeface="微软雅黑"/>
                <a:cs typeface="微软雅黑"/>
              </a:rPr>
              <a:t>行为</a:t>
            </a:r>
            <a:r>
              <a:rPr lang="zh-CN" altLang="en-US" sz="2400" dirty="0">
                <a:solidFill>
                  <a:sysClr val="windowText" lastClr="000000"/>
                </a:solidFill>
                <a:latin typeface="微软雅黑"/>
                <a:ea typeface="微软雅黑"/>
                <a:cs typeface="微软雅黑"/>
              </a:rPr>
              <a:t>。</a:t>
            </a:r>
            <a:endParaRPr lang="en-US" altLang="zh-CN" sz="2400" dirty="0">
              <a:solidFill>
                <a:sysClr val="windowText" lastClr="000000"/>
              </a:solidFill>
              <a:latin typeface="微软雅黑"/>
              <a:ea typeface="微软雅黑"/>
              <a:cs typeface="微软雅黑"/>
            </a:endParaRPr>
          </a:p>
          <a:p>
            <a:pPr lvl="0">
              <a:defRPr/>
            </a:pPr>
            <a:r>
              <a:rPr lang="zh-CN" altLang="en-US" sz="2400" dirty="0">
                <a:solidFill>
                  <a:sysClr val="windowText" lastClr="000000"/>
                </a:solidFill>
                <a:latin typeface="微软雅黑"/>
                <a:ea typeface="微软雅黑"/>
                <a:cs typeface="微软雅黑"/>
              </a:rPr>
              <a:t>财政是</a:t>
            </a:r>
            <a:r>
              <a:rPr lang="zh-CN" altLang="en-US" sz="2400" dirty="0">
                <a:solidFill>
                  <a:schemeClr val="accent1">
                    <a:lumMod val="75000"/>
                  </a:schemeClr>
                </a:solidFill>
                <a:latin typeface="微软雅黑"/>
                <a:ea typeface="微软雅黑"/>
                <a:cs typeface="微软雅黑"/>
              </a:rPr>
              <a:t>政府收支及其治理</a:t>
            </a:r>
          </a:p>
          <a:p>
            <a:pPr lvl="0">
              <a:defRPr/>
            </a:pPr>
            <a:endParaRPr lang="en-US" altLang="zh-CN" sz="2400" dirty="0">
              <a:solidFill>
                <a:sysClr val="windowText" lastClr="000000"/>
              </a:solidFill>
              <a:latin typeface="微软雅黑"/>
              <a:ea typeface="微软雅黑"/>
              <a:cs typeface="微软雅黑"/>
            </a:endParaRPr>
          </a:p>
          <a:p>
            <a:pPr lvl="0">
              <a:defRPr/>
            </a:pPr>
            <a:endParaRPr lang="en-US" altLang="zh-CN" sz="2400" dirty="0">
              <a:solidFill>
                <a:sysClr val="windowText" lastClr="000000"/>
              </a:solidFill>
              <a:latin typeface="微软雅黑"/>
              <a:ea typeface="微软雅黑"/>
              <a:cs typeface="微软雅黑"/>
            </a:endParaRPr>
          </a:p>
          <a:p>
            <a:pPr lvl="0">
              <a:defRPr/>
            </a:pPr>
            <a:r>
              <a:rPr lang="zh-CN" altLang="en-US" sz="2400" dirty="0">
                <a:solidFill>
                  <a:sysClr val="windowText" lastClr="000000"/>
                </a:solidFill>
                <a:latin typeface="微软雅黑"/>
                <a:ea typeface="微软雅黑"/>
                <a:cs typeface="微软雅黑"/>
              </a:rPr>
              <a:t>包含三大要素：</a:t>
            </a:r>
            <a:endParaRPr lang="en-US" altLang="zh-CN" sz="2400" dirty="0">
              <a:solidFill>
                <a:sysClr val="windowText" lastClr="000000"/>
              </a:solidFill>
              <a:latin typeface="微软雅黑"/>
              <a:ea typeface="微软雅黑"/>
              <a:cs typeface="微软雅黑"/>
            </a:endParaRPr>
          </a:p>
          <a:p>
            <a:pPr lvl="0">
              <a:defRPr/>
            </a:pPr>
            <a:r>
              <a:rPr lang="en-US" altLang="zh-CN" sz="2000" dirty="0">
                <a:solidFill>
                  <a:sysClr val="windowText" lastClr="000000"/>
                </a:solidFill>
                <a:latin typeface="微软雅黑"/>
                <a:ea typeface="微软雅黑"/>
                <a:cs typeface="微软雅黑"/>
              </a:rPr>
              <a:t>1</a:t>
            </a:r>
            <a:r>
              <a:rPr lang="zh-CN" altLang="en-US" sz="2000" dirty="0">
                <a:solidFill>
                  <a:sysClr val="windowText" lastClr="000000"/>
                </a:solidFill>
                <a:latin typeface="微软雅黑"/>
                <a:ea typeface="微软雅黑"/>
                <a:cs typeface="微软雅黑"/>
              </a:rPr>
              <a:t>、财政分配的</a:t>
            </a:r>
            <a:r>
              <a:rPr lang="zh-CN" altLang="en-US" sz="2000" dirty="0">
                <a:solidFill>
                  <a:schemeClr val="accent1">
                    <a:lumMod val="75000"/>
                  </a:schemeClr>
                </a:solidFill>
                <a:latin typeface="微软雅黑"/>
                <a:ea typeface="微软雅黑"/>
                <a:cs typeface="微软雅黑"/>
              </a:rPr>
              <a:t>主体</a:t>
            </a:r>
            <a:r>
              <a:rPr lang="zh-CN" altLang="en-US" sz="2000" dirty="0">
                <a:solidFill>
                  <a:sysClr val="windowText" lastClr="000000"/>
                </a:solidFill>
                <a:latin typeface="微软雅黑"/>
                <a:ea typeface="微软雅黑"/>
                <a:cs typeface="微软雅黑"/>
              </a:rPr>
              <a:t>是国家。这是财政分配区别于其他分配形式的根本标志。</a:t>
            </a:r>
          </a:p>
          <a:p>
            <a:pPr lvl="0">
              <a:defRPr/>
            </a:pPr>
            <a:r>
              <a:rPr lang="en-US" altLang="zh-CN" sz="2000" dirty="0">
                <a:solidFill>
                  <a:sysClr val="windowText" lastClr="000000"/>
                </a:solidFill>
                <a:latin typeface="微软雅黑"/>
                <a:ea typeface="微软雅黑"/>
                <a:cs typeface="微软雅黑"/>
              </a:rPr>
              <a:t>2</a:t>
            </a:r>
            <a:r>
              <a:rPr lang="zh-CN" altLang="en-US" sz="2000" dirty="0">
                <a:solidFill>
                  <a:sysClr val="windowText" lastClr="000000"/>
                </a:solidFill>
                <a:latin typeface="微软雅黑"/>
                <a:ea typeface="微软雅黑"/>
                <a:cs typeface="微软雅黑"/>
              </a:rPr>
              <a:t>、财政分配的</a:t>
            </a:r>
            <a:r>
              <a:rPr lang="zh-CN" altLang="en-US" sz="2000" dirty="0">
                <a:solidFill>
                  <a:schemeClr val="accent1">
                    <a:lumMod val="75000"/>
                  </a:schemeClr>
                </a:solidFill>
                <a:latin typeface="微软雅黑"/>
                <a:ea typeface="微软雅黑"/>
                <a:cs typeface="微软雅黑"/>
              </a:rPr>
              <a:t>目的</a:t>
            </a:r>
            <a:r>
              <a:rPr lang="zh-CN" altLang="en-US" sz="2000" dirty="0">
                <a:solidFill>
                  <a:sysClr val="windowText" lastClr="000000"/>
                </a:solidFill>
                <a:latin typeface="微软雅黑"/>
                <a:ea typeface="微软雅黑"/>
                <a:cs typeface="微软雅黑"/>
              </a:rPr>
              <a:t>是满足公共需求。这决定于国家和财政产生的根源。</a:t>
            </a:r>
          </a:p>
          <a:p>
            <a:pPr lvl="0">
              <a:defRPr/>
            </a:pPr>
            <a:r>
              <a:rPr lang="en-US" altLang="zh-CN" sz="2000" dirty="0">
                <a:solidFill>
                  <a:sysClr val="windowText" lastClr="000000"/>
                </a:solidFill>
                <a:latin typeface="微软雅黑"/>
                <a:ea typeface="微软雅黑"/>
                <a:cs typeface="微软雅黑"/>
              </a:rPr>
              <a:t>3</a:t>
            </a:r>
            <a:r>
              <a:rPr lang="zh-CN" altLang="en-US" sz="2000" dirty="0">
                <a:solidFill>
                  <a:sysClr val="windowText" lastClr="000000"/>
                </a:solidFill>
                <a:latin typeface="微软雅黑"/>
                <a:ea typeface="微软雅黑"/>
                <a:cs typeface="微软雅黑"/>
              </a:rPr>
              <a:t>、财政分配的</a:t>
            </a:r>
            <a:r>
              <a:rPr lang="zh-CN" altLang="en-US" sz="2000" dirty="0">
                <a:solidFill>
                  <a:schemeClr val="accent1">
                    <a:lumMod val="75000"/>
                  </a:schemeClr>
                </a:solidFill>
                <a:latin typeface="微软雅黑"/>
                <a:ea typeface="微软雅黑"/>
                <a:cs typeface="微软雅黑"/>
              </a:rPr>
              <a:t>对象</a:t>
            </a:r>
            <a:r>
              <a:rPr lang="zh-CN" altLang="en-US" sz="2000" dirty="0">
                <a:solidFill>
                  <a:sysClr val="windowText" lastClr="000000"/>
                </a:solidFill>
                <a:latin typeface="微软雅黑"/>
                <a:ea typeface="微软雅黑"/>
                <a:cs typeface="微软雅黑"/>
              </a:rPr>
              <a:t>是剩余产品价值。</a:t>
            </a:r>
          </a:p>
          <a:p>
            <a:pPr lvl="0">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2131936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CN" sz="3200" dirty="0">
                <a:latin typeface="微软雅黑"/>
                <a:ea typeface="微软雅黑"/>
                <a:cs typeface="微软雅黑"/>
              </a:rPr>
              <a:t>0</a:t>
            </a:r>
            <a:r>
              <a:rPr lang="en-US" altLang="zh-CN" sz="3200" dirty="0">
                <a:latin typeface="微软雅黑"/>
                <a:ea typeface="微软雅黑"/>
                <a:cs typeface="微软雅黑"/>
              </a:rPr>
              <a:t>.1.3 </a:t>
            </a:r>
            <a:r>
              <a:rPr lang="zh-CN" altLang="en-US" sz="3200" dirty="0">
                <a:latin typeface="微软雅黑"/>
                <a:ea typeface="微软雅黑"/>
                <a:cs typeface="微软雅黑"/>
              </a:rPr>
              <a:t>财政的特征</a:t>
            </a:r>
          </a:p>
        </p:txBody>
      </p:sp>
      <p:sp>
        <p:nvSpPr>
          <p:cNvPr id="18" name="内容占位符 2"/>
          <p:cNvSpPr txBox="1">
            <a:spLocks/>
          </p:cNvSpPr>
          <p:nvPr/>
        </p:nvSpPr>
        <p:spPr>
          <a:xfrm>
            <a:off x="838200" y="1616273"/>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400" dirty="0">
                <a:solidFill>
                  <a:sysClr val="windowText" lastClr="000000"/>
                </a:solidFill>
                <a:latin typeface="微软雅黑"/>
                <a:ea typeface="微软雅黑"/>
                <a:cs typeface="微软雅黑"/>
              </a:rPr>
              <a:t>财政作为政府的重要经济活动有三大特征：</a:t>
            </a:r>
          </a:p>
        </p:txBody>
      </p:sp>
      <p:sp>
        <p:nvSpPr>
          <p:cNvPr id="26" name="Oval 30"/>
          <p:cNvSpPr>
            <a:spLocks noChangeArrowheads="1"/>
          </p:cNvSpPr>
          <p:nvPr/>
        </p:nvSpPr>
        <p:spPr bwMode="gray">
          <a:xfrm>
            <a:off x="2555875" y="2565400"/>
            <a:ext cx="3743325" cy="3743325"/>
          </a:xfrm>
          <a:prstGeom prst="ellipse">
            <a:avLst/>
          </a:prstGeom>
          <a:gradFill rotWithShape="1">
            <a:gsLst>
              <a:gs pos="0">
                <a:schemeClr val="bg2"/>
              </a:gs>
              <a:gs pos="50000">
                <a:schemeClr val="bg2">
                  <a:gamma/>
                  <a:tint val="27451"/>
                  <a:invGamma/>
                </a:schemeClr>
              </a:gs>
              <a:gs pos="100000">
                <a:schemeClr val="bg2"/>
              </a:gs>
            </a:gsLst>
            <a:lin ang="2700000" scaled="1"/>
          </a:gradFill>
          <a:ln w="9525">
            <a:noFill/>
            <a:round/>
            <a:headEnd/>
            <a:tailEnd/>
          </a:ln>
        </p:spPr>
        <p:txBody>
          <a:bodyPr wrap="none" anchor="ctr"/>
          <a:lstStyle/>
          <a:p>
            <a:pPr>
              <a:defRPr/>
            </a:pPr>
            <a:endParaRPr lang="zh-CN" altLang="en-US">
              <a:ea typeface="宋体" pitchFamily="2" charset="-122"/>
            </a:endParaRPr>
          </a:p>
        </p:txBody>
      </p:sp>
      <p:sp>
        <p:nvSpPr>
          <p:cNvPr id="27" name="Oval 31"/>
          <p:cNvSpPr>
            <a:spLocks noChangeArrowheads="1"/>
          </p:cNvSpPr>
          <p:nvPr/>
        </p:nvSpPr>
        <p:spPr bwMode="gray">
          <a:xfrm>
            <a:off x="3059113" y="3068638"/>
            <a:ext cx="2749550" cy="2746375"/>
          </a:xfrm>
          <a:prstGeom prst="ellipse">
            <a:avLst/>
          </a:prstGeom>
          <a:gradFill rotWithShape="1">
            <a:gsLst>
              <a:gs pos="0">
                <a:schemeClr val="bg1">
                  <a:gamma/>
                  <a:shade val="46275"/>
                  <a:invGamma/>
                </a:schemeClr>
              </a:gs>
              <a:gs pos="50000">
                <a:schemeClr val="bg1"/>
              </a:gs>
              <a:gs pos="100000">
                <a:schemeClr val="bg1">
                  <a:gamma/>
                  <a:shade val="46275"/>
                  <a:invGamma/>
                </a:schemeClr>
              </a:gs>
            </a:gsLst>
            <a:lin ang="2700000" scaled="1"/>
          </a:gradFill>
          <a:ln w="9525">
            <a:noFill/>
            <a:round/>
            <a:headEnd/>
            <a:tailEnd/>
          </a:ln>
          <a:effectLst>
            <a:prstShdw prst="shdw17" dist="17961" dir="2700000">
              <a:srgbClr val="999999"/>
            </a:prstShdw>
          </a:effectLst>
        </p:spPr>
        <p:txBody>
          <a:bodyPr wrap="none" anchor="ctr"/>
          <a:lstStyle/>
          <a:p>
            <a:pPr>
              <a:defRPr/>
            </a:pPr>
            <a:endParaRPr lang="zh-CN" altLang="en-US" sz="2300">
              <a:latin typeface="宋体" pitchFamily="2" charset="-122"/>
              <a:ea typeface="宋体" pitchFamily="2" charset="-122"/>
            </a:endParaRPr>
          </a:p>
        </p:txBody>
      </p:sp>
      <p:pic>
        <p:nvPicPr>
          <p:cNvPr id="28" name="Picture 59" descr="cir_lighteffect0"/>
          <p:cNvPicPr>
            <a:picLocks noChangeAspect="1" noChangeArrowheads="1"/>
          </p:cNvPicPr>
          <p:nvPr/>
        </p:nvPicPr>
        <p:blipFill>
          <a:blip r:embed="rId3">
            <a:lum bright="18000" contrast="-12000"/>
            <a:extLst>
              <a:ext uri="{28A0092B-C50C-407E-A947-70E740481C1C}">
                <a14:useLocalDpi xmlns:a14="http://schemas.microsoft.com/office/drawing/2010/main" val="0"/>
              </a:ext>
            </a:extLst>
          </a:blip>
          <a:srcRect/>
          <a:stretch>
            <a:fillRect/>
          </a:stretch>
        </p:blipFill>
        <p:spPr bwMode="gray">
          <a:xfrm>
            <a:off x="3667125" y="2090738"/>
            <a:ext cx="1466850" cy="1258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Rectangle 60"/>
          <p:cNvSpPr>
            <a:spLocks noChangeArrowheads="1"/>
          </p:cNvSpPr>
          <p:nvPr/>
        </p:nvSpPr>
        <p:spPr bwMode="gray">
          <a:xfrm>
            <a:off x="3708400" y="2565400"/>
            <a:ext cx="1450975" cy="442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altLang="zh-CN" sz="2300" b="1">
                <a:solidFill>
                  <a:srgbClr val="F8F8F8"/>
                </a:solidFill>
                <a:latin typeface="宋体" charset="0"/>
                <a:cs typeface="宋体" charset="0"/>
              </a:rPr>
              <a:t> </a:t>
            </a:r>
            <a:r>
              <a:rPr lang="zh-CN" altLang="en-US" sz="2300" b="1">
                <a:solidFill>
                  <a:srgbClr val="F8F8F8"/>
                </a:solidFill>
                <a:latin typeface="宋体" charset="0"/>
                <a:cs typeface="宋体" charset="0"/>
              </a:rPr>
              <a:t>强制性</a:t>
            </a:r>
          </a:p>
        </p:txBody>
      </p:sp>
      <p:pic>
        <p:nvPicPr>
          <p:cNvPr id="30" name="Picture 63" descr="cir_lighteffect0"/>
          <p:cNvPicPr>
            <a:picLocks noChangeAspect="1" noChangeArrowheads="1"/>
          </p:cNvPicPr>
          <p:nvPr/>
        </p:nvPicPr>
        <p:blipFill>
          <a:blip r:embed="rId3">
            <a:lum bright="18000" contrast="-12000"/>
            <a:extLst>
              <a:ext uri="{28A0092B-C50C-407E-A947-70E740481C1C}">
                <a14:useLocalDpi xmlns:a14="http://schemas.microsoft.com/office/drawing/2010/main" val="0"/>
              </a:ext>
            </a:extLst>
          </a:blip>
          <a:srcRect/>
          <a:stretch>
            <a:fillRect/>
          </a:stretch>
        </p:blipFill>
        <p:spPr bwMode="gray">
          <a:xfrm>
            <a:off x="2254250" y="4505325"/>
            <a:ext cx="1466850" cy="1258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1" name="Oval 69"/>
          <p:cNvSpPr>
            <a:spLocks noChangeArrowheads="1"/>
          </p:cNvSpPr>
          <p:nvPr/>
        </p:nvSpPr>
        <p:spPr bwMode="gray">
          <a:xfrm>
            <a:off x="5037138" y="4567238"/>
            <a:ext cx="1398587" cy="1385887"/>
          </a:xfrm>
          <a:prstGeom prst="ellipse">
            <a:avLst/>
          </a:prstGeom>
          <a:gradFill rotWithShape="1">
            <a:gsLst>
              <a:gs pos="0">
                <a:schemeClr val="hlink"/>
              </a:gs>
              <a:gs pos="100000">
                <a:schemeClr val="hlink">
                  <a:gamma/>
                  <a:shade val="18039"/>
                  <a:invGamma/>
                </a:schemeClr>
              </a:gs>
            </a:gsLst>
            <a:lin ang="5400000" scaled="1"/>
          </a:gradFill>
          <a:ln w="38100" algn="ctr">
            <a:solidFill>
              <a:srgbClr val="F8F8F8">
                <a:alpha val="79999"/>
              </a:srgbClr>
            </a:solidFill>
            <a:round/>
            <a:headEnd/>
            <a:tailEnd/>
          </a:ln>
        </p:spPr>
        <p:txBody>
          <a:bodyPr wrap="none" anchor="ctr"/>
          <a:lstStyle/>
          <a:p>
            <a:pPr>
              <a:defRPr/>
            </a:pPr>
            <a:endParaRPr lang="zh-CN" altLang="en-US" sz="2300">
              <a:latin typeface="宋体" pitchFamily="2" charset="-122"/>
              <a:ea typeface="宋体" pitchFamily="2" charset="-122"/>
            </a:endParaRPr>
          </a:p>
        </p:txBody>
      </p:sp>
      <p:sp>
        <p:nvSpPr>
          <p:cNvPr id="32" name="Rectangle 60"/>
          <p:cNvSpPr>
            <a:spLocks noChangeArrowheads="1"/>
          </p:cNvSpPr>
          <p:nvPr/>
        </p:nvSpPr>
        <p:spPr bwMode="gray">
          <a:xfrm>
            <a:off x="2268538" y="4941888"/>
            <a:ext cx="1450975" cy="442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zh-CN" altLang="en-US" sz="2300" b="1">
                <a:solidFill>
                  <a:srgbClr val="F8F8F8"/>
                </a:solidFill>
                <a:latin typeface="宋体" charset="0"/>
                <a:cs typeface="宋体" charset="0"/>
              </a:rPr>
              <a:t>无偿性</a:t>
            </a:r>
          </a:p>
        </p:txBody>
      </p:sp>
      <p:sp>
        <p:nvSpPr>
          <p:cNvPr id="33" name="Rectangle 60"/>
          <p:cNvSpPr>
            <a:spLocks noChangeArrowheads="1"/>
          </p:cNvSpPr>
          <p:nvPr/>
        </p:nvSpPr>
        <p:spPr bwMode="gray">
          <a:xfrm>
            <a:off x="5130801" y="4845050"/>
            <a:ext cx="1219200" cy="793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ctr"/>
            <a:r>
              <a:rPr lang="zh-CN" altLang="en-US" sz="2300" b="1" dirty="0">
                <a:solidFill>
                  <a:srgbClr val="F8F8F8"/>
                </a:solidFill>
                <a:latin typeface="微软雅黑"/>
                <a:ea typeface="微软雅黑"/>
                <a:cs typeface="微软雅黑"/>
              </a:rPr>
              <a:t>国家主体性</a:t>
            </a:r>
          </a:p>
        </p:txBody>
      </p:sp>
      <p:sp>
        <p:nvSpPr>
          <p:cNvPr id="34" name="Oval 58"/>
          <p:cNvSpPr>
            <a:spLocks noChangeArrowheads="1"/>
          </p:cNvSpPr>
          <p:nvPr/>
        </p:nvSpPr>
        <p:spPr bwMode="gray">
          <a:xfrm>
            <a:off x="3706813" y="2152650"/>
            <a:ext cx="1398587" cy="1385888"/>
          </a:xfrm>
          <a:prstGeom prst="ellipse">
            <a:avLst/>
          </a:prstGeom>
          <a:gradFill rotWithShape="1">
            <a:gsLst>
              <a:gs pos="0">
                <a:schemeClr val="accent1"/>
              </a:gs>
              <a:gs pos="100000">
                <a:schemeClr val="accent1">
                  <a:gamma/>
                  <a:shade val="6275"/>
                  <a:invGamma/>
                </a:schemeClr>
              </a:gs>
            </a:gsLst>
            <a:lin ang="5400000" scaled="1"/>
          </a:gradFill>
          <a:ln w="38100" algn="ctr">
            <a:solidFill>
              <a:srgbClr val="F8F8F8">
                <a:alpha val="79999"/>
              </a:srgbClr>
            </a:solidFill>
            <a:round/>
            <a:headEnd/>
            <a:tailEnd/>
          </a:ln>
        </p:spPr>
        <p:txBody>
          <a:bodyPr wrap="none" anchor="ctr"/>
          <a:lstStyle/>
          <a:p>
            <a:pPr>
              <a:defRPr/>
            </a:pPr>
            <a:endParaRPr lang="zh-CN" altLang="en-US">
              <a:ea typeface="宋体" pitchFamily="2" charset="-122"/>
            </a:endParaRPr>
          </a:p>
        </p:txBody>
      </p:sp>
      <p:sp>
        <p:nvSpPr>
          <p:cNvPr id="35" name="Oval 62"/>
          <p:cNvSpPr>
            <a:spLocks noChangeArrowheads="1"/>
          </p:cNvSpPr>
          <p:nvPr/>
        </p:nvSpPr>
        <p:spPr bwMode="gray">
          <a:xfrm>
            <a:off x="2293938" y="4567238"/>
            <a:ext cx="1398587" cy="1385887"/>
          </a:xfrm>
          <a:prstGeom prst="ellipse">
            <a:avLst/>
          </a:prstGeom>
          <a:gradFill rotWithShape="1">
            <a:gsLst>
              <a:gs pos="0">
                <a:schemeClr val="accent2"/>
              </a:gs>
              <a:gs pos="100000">
                <a:schemeClr val="accent2">
                  <a:gamma/>
                  <a:shade val="6275"/>
                  <a:invGamma/>
                </a:schemeClr>
              </a:gs>
            </a:gsLst>
            <a:lin ang="5400000" scaled="1"/>
          </a:gradFill>
          <a:ln w="38100" algn="ctr">
            <a:solidFill>
              <a:srgbClr val="F8F8F8">
                <a:alpha val="79999"/>
              </a:srgbClr>
            </a:solidFill>
            <a:round/>
            <a:headEnd/>
            <a:tailEnd/>
          </a:ln>
        </p:spPr>
        <p:txBody>
          <a:bodyPr wrap="none" anchor="ctr"/>
          <a:lstStyle/>
          <a:p>
            <a:pPr>
              <a:defRPr/>
            </a:pPr>
            <a:endParaRPr lang="zh-CN" altLang="en-US" sz="2300">
              <a:latin typeface="宋体" pitchFamily="2" charset="-122"/>
              <a:ea typeface="宋体" pitchFamily="2" charset="-122"/>
            </a:endParaRPr>
          </a:p>
        </p:txBody>
      </p:sp>
      <p:sp>
        <p:nvSpPr>
          <p:cNvPr id="36" name="Rectangle 60"/>
          <p:cNvSpPr>
            <a:spLocks noChangeArrowheads="1"/>
          </p:cNvSpPr>
          <p:nvPr/>
        </p:nvSpPr>
        <p:spPr bwMode="gray">
          <a:xfrm>
            <a:off x="3686175" y="2606675"/>
            <a:ext cx="1450975" cy="442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zh-CN" altLang="en-US" sz="2300" b="1" dirty="0">
                <a:solidFill>
                  <a:srgbClr val="F8F8F8"/>
                </a:solidFill>
                <a:latin typeface="微软雅黑"/>
                <a:ea typeface="微软雅黑"/>
                <a:cs typeface="微软雅黑"/>
              </a:rPr>
              <a:t>强制性</a:t>
            </a:r>
          </a:p>
        </p:txBody>
      </p:sp>
      <p:sp>
        <p:nvSpPr>
          <p:cNvPr id="37" name="Rectangle 60"/>
          <p:cNvSpPr>
            <a:spLocks noChangeArrowheads="1"/>
          </p:cNvSpPr>
          <p:nvPr/>
        </p:nvSpPr>
        <p:spPr bwMode="gray">
          <a:xfrm>
            <a:off x="2262188" y="5030788"/>
            <a:ext cx="1450975" cy="442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zh-CN" altLang="en-US" sz="2300" b="1" dirty="0">
                <a:solidFill>
                  <a:srgbClr val="F8F8F8"/>
                </a:solidFill>
                <a:latin typeface="微软雅黑"/>
                <a:ea typeface="微软雅黑"/>
                <a:cs typeface="微软雅黑"/>
              </a:rPr>
              <a:t>无偿性</a:t>
            </a:r>
          </a:p>
        </p:txBody>
      </p:sp>
    </p:spTree>
    <p:extLst>
      <p:ext uri="{BB962C8B-B14F-4D97-AF65-F5344CB8AC3E}">
        <p14:creationId xmlns:p14="http://schemas.microsoft.com/office/powerpoint/2010/main" val="50574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edge">
                                      <p:cBhvr>
                                        <p:cTn id="7" dur="2000"/>
                                        <p:tgtEl>
                                          <p:spTgt spid="26"/>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edge">
                                      <p:cBhvr>
                                        <p:cTn id="10" dur="2000"/>
                                        <p:tgtEl>
                                          <p:spTgt spid="27"/>
                                        </p:tgtEl>
                                      </p:cBhvr>
                                    </p:animEffect>
                                  </p:childTnLst>
                                </p:cTn>
                              </p:par>
                              <p:par>
                                <p:cTn id="11" presetID="2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edge">
                                      <p:cBhvr>
                                        <p:cTn id="13" dur="2000"/>
                                        <p:tgtEl>
                                          <p:spTgt spid="28"/>
                                        </p:tgtEl>
                                      </p:cBhvr>
                                    </p:animEffect>
                                  </p:childTnLst>
                                </p:cTn>
                              </p:par>
                              <p:par>
                                <p:cTn id="14" presetID="20" presetClass="entr" presetSubtype="0" fill="hold" grpId="0" nodeType="withEffect">
                                  <p:stCondLst>
                                    <p:cond delay="0"/>
                                  </p:stCondLst>
                                  <p:iterate type="lt">
                                    <p:tmPct val="0"/>
                                  </p:iterate>
                                  <p:childTnLst>
                                    <p:set>
                                      <p:cBhvr>
                                        <p:cTn id="15" dur="1" fill="hold">
                                          <p:stCondLst>
                                            <p:cond delay="0"/>
                                          </p:stCondLst>
                                        </p:cTn>
                                        <p:tgtEl>
                                          <p:spTgt spid="29"/>
                                        </p:tgtEl>
                                        <p:attrNameLst>
                                          <p:attrName>style.visibility</p:attrName>
                                        </p:attrNameLst>
                                      </p:cBhvr>
                                      <p:to>
                                        <p:strVal val="visible"/>
                                      </p:to>
                                    </p:set>
                                    <p:animEffect transition="in" filter="wedge">
                                      <p:cBhvr>
                                        <p:cTn id="16" dur="2000"/>
                                        <p:tgtEl>
                                          <p:spTgt spid="29"/>
                                        </p:tgtEl>
                                      </p:cBhvr>
                                    </p:animEffect>
                                  </p:childTnLst>
                                </p:cTn>
                              </p:par>
                              <p:par>
                                <p:cTn id="17" presetID="20"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edge">
                                      <p:cBhvr>
                                        <p:cTn id="19" dur="2000"/>
                                        <p:tgtEl>
                                          <p:spTgt spid="30"/>
                                        </p:tgtEl>
                                      </p:cBhvr>
                                    </p:animEffect>
                                  </p:childTnLst>
                                </p:cTn>
                              </p:par>
                              <p:par>
                                <p:cTn id="20" presetID="2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edge">
                                      <p:cBhvr>
                                        <p:cTn id="22" dur="2000"/>
                                        <p:tgtEl>
                                          <p:spTgt spid="31"/>
                                        </p:tgtEl>
                                      </p:cBhvr>
                                    </p:animEffect>
                                  </p:childTnLst>
                                </p:cTn>
                              </p:par>
                              <p:par>
                                <p:cTn id="23" presetID="20" presetClass="entr" presetSubtype="0" fill="hold" grpId="0" nodeType="withEffect">
                                  <p:stCondLst>
                                    <p:cond delay="0"/>
                                  </p:stCondLst>
                                  <p:iterate type="lt">
                                    <p:tmPct val="0"/>
                                  </p:iterate>
                                  <p:childTnLst>
                                    <p:set>
                                      <p:cBhvr>
                                        <p:cTn id="24" dur="1" fill="hold">
                                          <p:stCondLst>
                                            <p:cond delay="0"/>
                                          </p:stCondLst>
                                        </p:cTn>
                                        <p:tgtEl>
                                          <p:spTgt spid="32"/>
                                        </p:tgtEl>
                                        <p:attrNameLst>
                                          <p:attrName>style.visibility</p:attrName>
                                        </p:attrNameLst>
                                      </p:cBhvr>
                                      <p:to>
                                        <p:strVal val="visible"/>
                                      </p:to>
                                    </p:set>
                                    <p:animEffect transition="in" filter="wedge">
                                      <p:cBhvr>
                                        <p:cTn id="25" dur="2000"/>
                                        <p:tgtEl>
                                          <p:spTgt spid="32"/>
                                        </p:tgtEl>
                                      </p:cBhvr>
                                    </p:animEffect>
                                  </p:childTnLst>
                                </p:cTn>
                              </p:par>
                              <p:par>
                                <p:cTn id="26" presetID="20" presetClass="entr" presetSubtype="0" fill="hold" grpId="0" nodeType="withEffect">
                                  <p:stCondLst>
                                    <p:cond delay="0"/>
                                  </p:stCondLst>
                                  <p:iterate type="lt">
                                    <p:tmPct val="0"/>
                                  </p:iterate>
                                  <p:childTnLst>
                                    <p:set>
                                      <p:cBhvr>
                                        <p:cTn id="27" dur="1" fill="hold">
                                          <p:stCondLst>
                                            <p:cond delay="0"/>
                                          </p:stCondLst>
                                        </p:cTn>
                                        <p:tgtEl>
                                          <p:spTgt spid="33"/>
                                        </p:tgtEl>
                                        <p:attrNameLst>
                                          <p:attrName>style.visibility</p:attrName>
                                        </p:attrNameLst>
                                      </p:cBhvr>
                                      <p:to>
                                        <p:strVal val="visible"/>
                                      </p:to>
                                    </p:set>
                                    <p:animEffect transition="in" filter="wedge">
                                      <p:cBhvr>
                                        <p:cTn id="28" dur="2000"/>
                                        <p:tgtEl>
                                          <p:spTgt spid="33"/>
                                        </p:tgtEl>
                                      </p:cBhvr>
                                    </p:animEffect>
                                  </p:childTnLst>
                                </p:cTn>
                              </p:par>
                              <p:par>
                                <p:cTn id="29" presetID="20"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edge">
                                      <p:cBhvr>
                                        <p:cTn id="31" dur="2000"/>
                                        <p:tgtEl>
                                          <p:spTgt spid="34"/>
                                        </p:tgtEl>
                                      </p:cBhvr>
                                    </p:animEffect>
                                  </p:childTnLst>
                                </p:cTn>
                              </p:par>
                              <p:par>
                                <p:cTn id="32" presetID="20"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edge">
                                      <p:cBhvr>
                                        <p:cTn id="34" dur="2000"/>
                                        <p:tgtEl>
                                          <p:spTgt spid="35"/>
                                        </p:tgtEl>
                                      </p:cBhvr>
                                    </p:animEffect>
                                  </p:childTnLst>
                                </p:cTn>
                              </p:par>
                              <p:par>
                                <p:cTn id="35" presetID="20" presetClass="entr" presetSubtype="0" fill="hold" grpId="0" nodeType="withEffect">
                                  <p:stCondLst>
                                    <p:cond delay="0"/>
                                  </p:stCondLst>
                                  <p:iterate type="lt">
                                    <p:tmPct val="0"/>
                                  </p:iterate>
                                  <p:childTnLst>
                                    <p:set>
                                      <p:cBhvr>
                                        <p:cTn id="36" dur="1" fill="hold">
                                          <p:stCondLst>
                                            <p:cond delay="0"/>
                                          </p:stCondLst>
                                        </p:cTn>
                                        <p:tgtEl>
                                          <p:spTgt spid="36"/>
                                        </p:tgtEl>
                                        <p:attrNameLst>
                                          <p:attrName>style.visibility</p:attrName>
                                        </p:attrNameLst>
                                      </p:cBhvr>
                                      <p:to>
                                        <p:strVal val="visible"/>
                                      </p:to>
                                    </p:set>
                                    <p:animEffect transition="in" filter="wedge">
                                      <p:cBhvr>
                                        <p:cTn id="37" dur="2000"/>
                                        <p:tgtEl>
                                          <p:spTgt spid="36"/>
                                        </p:tgtEl>
                                      </p:cBhvr>
                                    </p:animEffect>
                                  </p:childTnLst>
                                </p:cTn>
                              </p:par>
                              <p:par>
                                <p:cTn id="38" presetID="20" presetClass="entr" presetSubtype="0" fill="hold" grpId="0" nodeType="withEffect">
                                  <p:stCondLst>
                                    <p:cond delay="0"/>
                                  </p:stCondLst>
                                  <p:iterate type="lt">
                                    <p:tmPct val="0"/>
                                  </p:iterate>
                                  <p:childTnLst>
                                    <p:set>
                                      <p:cBhvr>
                                        <p:cTn id="39" dur="1" fill="hold">
                                          <p:stCondLst>
                                            <p:cond delay="0"/>
                                          </p:stCondLst>
                                        </p:cTn>
                                        <p:tgtEl>
                                          <p:spTgt spid="37"/>
                                        </p:tgtEl>
                                        <p:attrNameLst>
                                          <p:attrName>style.visibility</p:attrName>
                                        </p:attrNameLst>
                                      </p:cBhvr>
                                      <p:to>
                                        <p:strVal val="visible"/>
                                      </p:to>
                                    </p:set>
                                    <p:animEffect transition="in" filter="wedge">
                                      <p:cBhvr>
                                        <p:cTn id="40"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9" grpId="0"/>
      <p:bldP spid="31" grpId="0" animBg="1"/>
      <p:bldP spid="32" grpId="0"/>
      <p:bldP spid="33" grpId="0"/>
      <p:bldP spid="34" grpId="0" animBg="1"/>
      <p:bldP spid="35" grpId="0" animBg="1"/>
      <p:bldP spid="36"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1"/>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a:ea typeface="微软雅黑"/>
                <a:cs typeface="微软雅黑"/>
              </a:rPr>
              <a:t>参考书目</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600" b="0" i="0" u="none" strike="noStrike" kern="1200" cap="none" spc="0" normalizeH="0" baseline="0" noProof="0" dirty="0">
                <a:ln>
                  <a:noFill/>
                </a:ln>
                <a:solidFill>
                  <a:sysClr val="windowText" lastClr="000000"/>
                </a:solidFill>
                <a:effectLst/>
                <a:uLnTx/>
                <a:uFillTx/>
                <a:latin typeface="微软雅黑"/>
                <a:ea typeface="微软雅黑"/>
                <a:cs typeface="微软雅黑"/>
              </a:rPr>
              <a:t>选定教材：</a:t>
            </a:r>
            <a:endParaRPr kumimoji="0" lang="en-US" altLang="zh-CN" sz="26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r>
              <a:rPr lang="zh-CN" altLang="en-US" sz="2000" b="1" dirty="0">
                <a:solidFill>
                  <a:schemeClr val="accent1">
                    <a:lumMod val="75000"/>
                  </a:schemeClr>
                </a:solidFill>
                <a:latin typeface="微软雅黑"/>
                <a:ea typeface="微软雅黑"/>
                <a:cs typeface="微软雅黑"/>
              </a:rPr>
              <a:t>樊丽明、杨志勇等：马工程系列教材 </a:t>
            </a:r>
            <a:r>
              <a:rPr lang="en-US" altLang="zh-CN" sz="2000" b="1" dirty="0">
                <a:solidFill>
                  <a:schemeClr val="accent1">
                    <a:lumMod val="75000"/>
                  </a:schemeClr>
                </a:solidFill>
                <a:latin typeface="微软雅黑"/>
                <a:ea typeface="微软雅黑"/>
                <a:cs typeface="微软雅黑"/>
              </a:rPr>
              <a:t>《</a:t>
            </a:r>
            <a:r>
              <a:rPr lang="zh-CN" altLang="en-US" sz="2000" b="1" dirty="0">
                <a:solidFill>
                  <a:schemeClr val="accent1">
                    <a:lumMod val="75000"/>
                  </a:schemeClr>
                </a:solidFill>
                <a:latin typeface="微软雅黑"/>
                <a:ea typeface="微软雅黑"/>
                <a:cs typeface="微软雅黑"/>
              </a:rPr>
              <a:t>公共财政概论</a:t>
            </a:r>
            <a:r>
              <a:rPr lang="en-US" altLang="zh-CN" sz="2000" b="1" dirty="0">
                <a:solidFill>
                  <a:schemeClr val="accent1">
                    <a:lumMod val="75000"/>
                  </a:schemeClr>
                </a:solidFill>
                <a:latin typeface="微软雅黑"/>
                <a:ea typeface="微软雅黑"/>
                <a:cs typeface="微软雅黑"/>
              </a:rPr>
              <a:t>》</a:t>
            </a:r>
            <a:r>
              <a:rPr lang="zh-CN" altLang="en-US" sz="2000" b="1" dirty="0">
                <a:solidFill>
                  <a:schemeClr val="accent1">
                    <a:lumMod val="75000"/>
                  </a:schemeClr>
                </a:solidFill>
                <a:latin typeface="微软雅黑"/>
                <a:ea typeface="微软雅黑"/>
                <a:cs typeface="微软雅黑"/>
              </a:rPr>
              <a:t>，高等教育出版社</a:t>
            </a:r>
            <a:endParaRPr lang="en-US" altLang="zh-CN" sz="2000" b="1" dirty="0">
              <a:solidFill>
                <a:schemeClr val="accent1">
                  <a:lumMod val="75000"/>
                </a:schemeClr>
              </a:solidFill>
              <a:latin typeface="微软雅黑"/>
              <a:ea typeface="微软雅黑"/>
              <a:cs typeface="微软雅黑"/>
            </a:endParaRPr>
          </a:p>
          <a:p>
            <a:pPr>
              <a:defRPr/>
            </a:pPr>
            <a:r>
              <a:rPr lang="zh-CN" altLang="en-US" sz="2000" b="1" dirty="0">
                <a:solidFill>
                  <a:schemeClr val="accent1">
                    <a:lumMod val="75000"/>
                  </a:schemeClr>
                </a:solidFill>
                <a:latin typeface="微软雅黑"/>
                <a:ea typeface="微软雅黑"/>
                <a:cs typeface="微软雅黑"/>
              </a:rPr>
              <a:t>陈共：</a:t>
            </a:r>
            <a:r>
              <a:rPr lang="en-US" altLang="zh-CN" sz="2000" b="1" dirty="0">
                <a:solidFill>
                  <a:schemeClr val="accent1">
                    <a:lumMod val="75000"/>
                  </a:schemeClr>
                </a:solidFill>
                <a:latin typeface="微软雅黑"/>
                <a:ea typeface="微软雅黑"/>
                <a:cs typeface="微软雅黑"/>
              </a:rPr>
              <a:t>《</a:t>
            </a:r>
            <a:r>
              <a:rPr lang="zh-CN" altLang="en-US" sz="2000" b="1" dirty="0">
                <a:solidFill>
                  <a:schemeClr val="accent1">
                    <a:lumMod val="75000"/>
                  </a:schemeClr>
                </a:solidFill>
                <a:latin typeface="微软雅黑"/>
                <a:ea typeface="微软雅黑"/>
                <a:cs typeface="微软雅黑"/>
              </a:rPr>
              <a:t>财政学</a:t>
            </a:r>
            <a:r>
              <a:rPr lang="en-US" altLang="zh-CN" sz="2000" b="1" dirty="0">
                <a:solidFill>
                  <a:schemeClr val="accent1">
                    <a:lumMod val="75000"/>
                  </a:schemeClr>
                </a:solidFill>
                <a:latin typeface="微软雅黑"/>
                <a:ea typeface="微软雅黑"/>
                <a:cs typeface="微软雅黑"/>
              </a:rPr>
              <a:t>》</a:t>
            </a:r>
            <a:r>
              <a:rPr lang="zh-CN" altLang="en-US" sz="2000" b="1" dirty="0">
                <a:solidFill>
                  <a:schemeClr val="accent1">
                    <a:lumMod val="75000"/>
                  </a:schemeClr>
                </a:solidFill>
                <a:latin typeface="微软雅黑"/>
                <a:ea typeface="微软雅黑"/>
                <a:cs typeface="微软雅黑"/>
              </a:rPr>
              <a:t>（第九版），中国人民大学出版社</a:t>
            </a:r>
            <a:endParaRPr lang="en-US" altLang="zh-CN" sz="2000" b="1" dirty="0">
              <a:solidFill>
                <a:schemeClr val="accent1">
                  <a:lumMod val="75000"/>
                </a:schemeClr>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CN" sz="20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600" b="0" i="0" u="none" strike="noStrike" kern="1200" cap="none" spc="0" normalizeH="0" baseline="0" noProof="0" dirty="0">
                <a:ln>
                  <a:noFill/>
                </a:ln>
                <a:solidFill>
                  <a:sysClr val="windowText" lastClr="000000"/>
                </a:solidFill>
                <a:effectLst/>
                <a:uLnTx/>
                <a:uFillTx/>
                <a:latin typeface="微软雅黑"/>
                <a:ea typeface="微软雅黑"/>
                <a:cs typeface="微软雅黑"/>
              </a:rPr>
              <a:t>参考教材：</a:t>
            </a:r>
            <a:endParaRPr kumimoji="0" lang="en-US" altLang="zh-CN" sz="26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r>
              <a:rPr kumimoji="0" lang="zh-CN" altLang="en-US" sz="2000" b="0" i="0" u="none" strike="noStrike" kern="1200" cap="none" spc="0" normalizeH="0" baseline="0" noProof="0" dirty="0">
                <a:ln>
                  <a:noFill/>
                </a:ln>
                <a:solidFill>
                  <a:schemeClr val="accent1">
                    <a:lumMod val="75000"/>
                  </a:schemeClr>
                </a:solidFill>
                <a:effectLst/>
                <a:uLnTx/>
                <a:uFillTx/>
                <a:latin typeface="微软雅黑"/>
                <a:ea typeface="微软雅黑"/>
                <a:cs typeface="微软雅黑"/>
              </a:rPr>
              <a:t>哈维罗森：</a:t>
            </a:r>
            <a:r>
              <a:rPr lang="en-US" altLang="zh-CN" sz="2000" dirty="0">
                <a:solidFill>
                  <a:schemeClr val="accent1">
                    <a:lumMod val="75000"/>
                  </a:schemeClr>
                </a:solidFill>
                <a:latin typeface="微软雅黑"/>
                <a:ea typeface="微软雅黑"/>
                <a:cs typeface="微软雅黑"/>
              </a:rPr>
              <a:t>《</a:t>
            </a:r>
            <a:r>
              <a:rPr lang="zh-CN" altLang="en-US" sz="2000" dirty="0">
                <a:solidFill>
                  <a:schemeClr val="accent1">
                    <a:lumMod val="75000"/>
                  </a:schemeClr>
                </a:solidFill>
                <a:latin typeface="微软雅黑"/>
                <a:ea typeface="微软雅黑"/>
                <a:cs typeface="微软雅黑"/>
              </a:rPr>
              <a:t>财政学</a:t>
            </a:r>
            <a:r>
              <a:rPr lang="en-US" altLang="zh-CN" sz="2000" dirty="0">
                <a:solidFill>
                  <a:schemeClr val="accent1">
                    <a:lumMod val="75000"/>
                  </a:schemeClr>
                </a:solidFill>
                <a:latin typeface="微软雅黑"/>
                <a:ea typeface="微软雅黑"/>
                <a:cs typeface="微软雅黑"/>
              </a:rPr>
              <a:t>》</a:t>
            </a:r>
            <a:r>
              <a:rPr lang="zh-CN" altLang="en-US" sz="2000" dirty="0">
                <a:solidFill>
                  <a:schemeClr val="accent1">
                    <a:lumMod val="75000"/>
                  </a:schemeClr>
                </a:solidFill>
                <a:latin typeface="微软雅黑"/>
                <a:ea typeface="微软雅黑"/>
                <a:cs typeface="微软雅黑"/>
              </a:rPr>
              <a:t>（第八版），中国人民大学出版社</a:t>
            </a:r>
            <a:endParaRPr lang="en-US" altLang="zh-CN" sz="2000" dirty="0">
              <a:solidFill>
                <a:schemeClr val="accent1">
                  <a:lumMod val="75000"/>
                </a:schemeClr>
              </a:solidFill>
              <a:latin typeface="微软雅黑"/>
              <a:ea typeface="微软雅黑"/>
              <a:cs typeface="微软雅黑"/>
            </a:endParaRPr>
          </a:p>
          <a:p>
            <a:pPr>
              <a:defRPr/>
            </a:pPr>
            <a:r>
              <a:rPr lang="zh-CN" altLang="en-US" sz="2000" dirty="0">
                <a:solidFill>
                  <a:schemeClr val="accent1">
                    <a:lumMod val="75000"/>
                  </a:schemeClr>
                </a:solidFill>
                <a:latin typeface="微软雅黑"/>
                <a:ea typeface="微软雅黑"/>
                <a:cs typeface="微软雅黑"/>
              </a:rPr>
              <a:t>高培勇：</a:t>
            </a:r>
            <a:r>
              <a:rPr lang="en-US" altLang="zh-CN" sz="2000" dirty="0">
                <a:solidFill>
                  <a:schemeClr val="accent1">
                    <a:lumMod val="75000"/>
                  </a:schemeClr>
                </a:solidFill>
                <a:latin typeface="微软雅黑"/>
                <a:ea typeface="微软雅黑"/>
                <a:cs typeface="微软雅黑"/>
              </a:rPr>
              <a:t>《</a:t>
            </a:r>
            <a:r>
              <a:rPr lang="zh-CN" altLang="en-US" sz="2000" dirty="0">
                <a:solidFill>
                  <a:schemeClr val="accent1">
                    <a:lumMod val="75000"/>
                  </a:schemeClr>
                </a:solidFill>
                <a:latin typeface="微软雅黑"/>
                <a:ea typeface="微软雅黑"/>
                <a:cs typeface="微软雅黑"/>
              </a:rPr>
              <a:t>公共经济学</a:t>
            </a:r>
            <a:r>
              <a:rPr lang="en-US" altLang="zh-CN" sz="2000" dirty="0">
                <a:solidFill>
                  <a:schemeClr val="accent1">
                    <a:lumMod val="75000"/>
                  </a:schemeClr>
                </a:solidFill>
                <a:latin typeface="微软雅黑"/>
                <a:ea typeface="微软雅黑"/>
                <a:cs typeface="微软雅黑"/>
              </a:rPr>
              <a:t>》</a:t>
            </a:r>
            <a:r>
              <a:rPr lang="zh-CN" altLang="en-US" sz="2000" dirty="0">
                <a:solidFill>
                  <a:schemeClr val="accent1">
                    <a:lumMod val="75000"/>
                  </a:schemeClr>
                </a:solidFill>
                <a:latin typeface="微软雅黑"/>
                <a:ea typeface="微软雅黑"/>
                <a:cs typeface="微软雅黑"/>
              </a:rPr>
              <a:t>（第三版） ，中国人民大学出版社</a:t>
            </a:r>
          </a:p>
          <a:p>
            <a:pPr>
              <a:defRPr/>
            </a:pPr>
            <a:br>
              <a:rPr lang="zh-CN" altLang="en-US" sz="2000" dirty="0">
                <a:solidFill>
                  <a:sysClr val="windowText" lastClr="000000"/>
                </a:solidFill>
                <a:latin typeface="微软雅黑"/>
                <a:ea typeface="微软雅黑"/>
                <a:cs typeface="微软雅黑"/>
              </a:rPr>
            </a:br>
            <a:endParaRPr lang="en-US" altLang="zh-CN" sz="20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6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6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1896819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CN" sz="3200" dirty="0">
                <a:latin typeface="微软雅黑"/>
                <a:ea typeface="微软雅黑"/>
                <a:cs typeface="微软雅黑"/>
              </a:rPr>
              <a:t>0</a:t>
            </a:r>
            <a:r>
              <a:rPr lang="en-US" altLang="zh-CN" sz="3200" dirty="0">
                <a:latin typeface="微软雅黑"/>
                <a:ea typeface="微软雅黑"/>
                <a:cs typeface="微软雅黑"/>
              </a:rPr>
              <a:t>.1.3 </a:t>
            </a:r>
            <a:r>
              <a:rPr lang="zh-CN" altLang="en-US" sz="3200" dirty="0">
                <a:latin typeface="微软雅黑"/>
                <a:ea typeface="微软雅黑"/>
                <a:cs typeface="微软雅黑"/>
              </a:rPr>
              <a:t>财政的特征</a:t>
            </a:r>
          </a:p>
        </p:txBody>
      </p:sp>
      <p:sp>
        <p:nvSpPr>
          <p:cNvPr id="18" name="内容占位符 2"/>
          <p:cNvSpPr txBox="1">
            <a:spLocks/>
          </p:cNvSpPr>
          <p:nvPr/>
        </p:nvSpPr>
        <p:spPr>
          <a:xfrm>
            <a:off x="838200" y="1616273"/>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400" dirty="0">
                <a:solidFill>
                  <a:sysClr val="windowText" lastClr="000000"/>
                </a:solidFill>
                <a:latin typeface="微软雅黑"/>
                <a:ea typeface="微软雅黑"/>
                <a:cs typeface="微软雅黑"/>
              </a:rPr>
              <a:t>强制性：</a:t>
            </a:r>
            <a:endParaRPr lang="en-US" altLang="zh-CN" sz="2400" dirty="0">
              <a:solidFill>
                <a:sysClr val="windowText" lastClr="000000"/>
              </a:solidFill>
              <a:latin typeface="微软雅黑"/>
              <a:ea typeface="微软雅黑"/>
              <a:cs typeface="微软雅黑"/>
            </a:endParaRPr>
          </a:p>
          <a:p>
            <a:pPr lvl="0">
              <a:defRPr/>
            </a:pPr>
            <a:endParaRPr lang="en-US" altLang="zh-CN" sz="2400" dirty="0">
              <a:solidFill>
                <a:sysClr val="windowText" lastClr="000000"/>
              </a:solidFill>
              <a:latin typeface="微软雅黑"/>
              <a:ea typeface="微软雅黑"/>
              <a:cs typeface="微软雅黑"/>
            </a:endParaRPr>
          </a:p>
          <a:p>
            <a:pPr lvl="0">
              <a:defRPr/>
            </a:pPr>
            <a:r>
              <a:rPr lang="zh-CN" altLang="en-US" sz="2400" dirty="0">
                <a:solidFill>
                  <a:sysClr val="windowText" lastClr="000000"/>
                </a:solidFill>
                <a:latin typeface="微软雅黑"/>
                <a:ea typeface="微软雅黑"/>
                <a:cs typeface="微软雅黑"/>
              </a:rPr>
              <a:t>在市场机制中，交易是自愿进行的，个人可以选择退出；财政行为则对每一个居民产生影响，而且居民无法退出。也就是说，财政不遵循自愿性原则，它是国家依据</a:t>
            </a:r>
            <a:r>
              <a:rPr lang="zh-CN" altLang="en-US" sz="2400" dirty="0">
                <a:solidFill>
                  <a:srgbClr val="3333B2"/>
                </a:solidFill>
                <a:latin typeface="微软雅黑"/>
                <a:ea typeface="微软雅黑"/>
                <a:cs typeface="微软雅黑"/>
              </a:rPr>
              <a:t>政治权力</a:t>
            </a:r>
            <a:r>
              <a:rPr lang="zh-CN" altLang="en-US" sz="2400" dirty="0">
                <a:solidFill>
                  <a:sysClr val="windowText" lastClr="000000"/>
                </a:solidFill>
                <a:latin typeface="微软雅黑"/>
                <a:ea typeface="微软雅黑"/>
                <a:cs typeface="微软雅黑"/>
              </a:rPr>
              <a:t>进行的强制性分配；财政行为一旦发生，个人只能接受，无法选择。</a:t>
            </a:r>
          </a:p>
        </p:txBody>
      </p:sp>
    </p:spTree>
    <p:extLst>
      <p:ext uri="{BB962C8B-B14F-4D97-AF65-F5344CB8AC3E}">
        <p14:creationId xmlns:p14="http://schemas.microsoft.com/office/powerpoint/2010/main" val="83453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CN" sz="3200" dirty="0">
                <a:latin typeface="微软雅黑"/>
                <a:ea typeface="微软雅黑"/>
                <a:cs typeface="微软雅黑"/>
              </a:rPr>
              <a:t>0</a:t>
            </a:r>
            <a:r>
              <a:rPr lang="en-US" altLang="zh-CN" sz="3200" dirty="0">
                <a:latin typeface="微软雅黑"/>
                <a:ea typeface="微软雅黑"/>
                <a:cs typeface="微软雅黑"/>
              </a:rPr>
              <a:t>.1.3 </a:t>
            </a:r>
            <a:r>
              <a:rPr lang="zh-CN" altLang="en-US" sz="3200" dirty="0">
                <a:latin typeface="微软雅黑"/>
                <a:ea typeface="微软雅黑"/>
                <a:cs typeface="微软雅黑"/>
              </a:rPr>
              <a:t>财政的特征</a:t>
            </a:r>
          </a:p>
        </p:txBody>
      </p:sp>
      <p:sp>
        <p:nvSpPr>
          <p:cNvPr id="18" name="内容占位符 2"/>
          <p:cNvSpPr txBox="1">
            <a:spLocks/>
          </p:cNvSpPr>
          <p:nvPr/>
        </p:nvSpPr>
        <p:spPr>
          <a:xfrm>
            <a:off x="838200" y="1616273"/>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无偿性：</a:t>
            </a:r>
            <a:endParaRPr lang="en-US" altLang="zh-CN"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lvl="0">
              <a:defRPr/>
            </a:pPr>
            <a:r>
              <a:rPr lang="zh-CN" altLang="en-US" sz="2400" dirty="0">
                <a:solidFill>
                  <a:sysClr val="windowText" lastClr="000000"/>
                </a:solidFill>
                <a:latin typeface="微软雅黑"/>
                <a:ea typeface="微软雅黑"/>
                <a:cs typeface="微软雅黑"/>
              </a:rPr>
              <a:t>财政分配不遵循等价交换原则，这主要表现在两个方面：首先，全体社会成员可以无偿地消费由政府提供的公共商品。这种无偿性是由政府的职能以及公共商品的基本特征决定的。其次，国家可以无偿地占有其他主体的收入。这种无偿性决定于政府所拥有的政治权力以及为提供公共商品而进行的经济活动性质</a:t>
            </a:r>
            <a:r>
              <a:rPr lang="en-US" altLang="zh-CN" sz="2400" dirty="0">
                <a:solidFill>
                  <a:sysClr val="windowText" lastClr="000000"/>
                </a:solidFill>
                <a:latin typeface="微软雅黑"/>
                <a:ea typeface="微软雅黑"/>
                <a:cs typeface="微软雅黑"/>
              </a:rPr>
              <a:t>——</a:t>
            </a:r>
            <a:r>
              <a:rPr lang="zh-CN" altLang="en-US" sz="2400" dirty="0">
                <a:solidFill>
                  <a:sysClr val="windowText" lastClr="000000"/>
                </a:solidFill>
                <a:latin typeface="微软雅黑"/>
                <a:ea typeface="微软雅黑"/>
                <a:cs typeface="微软雅黑"/>
              </a:rPr>
              <a:t>政府提供的公共商品使每个人受益。那么，政府进行这些活动所需要的“费用”就应由全体受益者</a:t>
            </a:r>
            <a:r>
              <a:rPr lang="en-US" altLang="zh-CN" sz="2400" dirty="0">
                <a:solidFill>
                  <a:sysClr val="windowText" lastClr="000000"/>
                </a:solidFill>
                <a:latin typeface="微软雅黑"/>
                <a:ea typeface="微软雅黑"/>
                <a:cs typeface="微软雅黑"/>
              </a:rPr>
              <a:t>——</a:t>
            </a:r>
            <a:r>
              <a:rPr lang="zh-CN" altLang="en-US" sz="2400" dirty="0">
                <a:solidFill>
                  <a:sysClr val="windowText" lastClr="000000"/>
                </a:solidFill>
                <a:latin typeface="微软雅黑"/>
                <a:ea typeface="微软雅黑"/>
                <a:cs typeface="微软雅黑"/>
              </a:rPr>
              <a:t>社会成员负担。 </a:t>
            </a:r>
          </a:p>
        </p:txBody>
      </p:sp>
    </p:spTree>
    <p:extLst>
      <p:ext uri="{BB962C8B-B14F-4D97-AF65-F5344CB8AC3E}">
        <p14:creationId xmlns:p14="http://schemas.microsoft.com/office/powerpoint/2010/main" val="940670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CN" sz="3200" dirty="0">
                <a:latin typeface="微软雅黑"/>
                <a:ea typeface="微软雅黑"/>
                <a:cs typeface="微软雅黑"/>
              </a:rPr>
              <a:t>0</a:t>
            </a:r>
            <a:r>
              <a:rPr lang="en-US" altLang="zh-CN" sz="3200" dirty="0">
                <a:latin typeface="微软雅黑"/>
                <a:ea typeface="微软雅黑"/>
                <a:cs typeface="微软雅黑"/>
              </a:rPr>
              <a:t>.1.3 </a:t>
            </a:r>
            <a:r>
              <a:rPr lang="zh-CN" altLang="en-US" sz="3200" dirty="0">
                <a:latin typeface="微软雅黑"/>
                <a:ea typeface="微软雅黑"/>
                <a:cs typeface="微软雅黑"/>
              </a:rPr>
              <a:t>财政的特征</a:t>
            </a:r>
          </a:p>
        </p:txBody>
      </p:sp>
      <p:sp>
        <p:nvSpPr>
          <p:cNvPr id="18" name="内容占位符 2"/>
          <p:cNvSpPr txBox="1">
            <a:spLocks/>
          </p:cNvSpPr>
          <p:nvPr/>
        </p:nvSpPr>
        <p:spPr>
          <a:xfrm>
            <a:off x="838200" y="1616273"/>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国家主体性：</a:t>
            </a:r>
            <a:endParaRPr lang="en-US" altLang="zh-CN"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lvl="0">
              <a:defRPr/>
            </a:pPr>
            <a:r>
              <a:rPr lang="zh-CN" altLang="en-US" sz="2400" dirty="0">
                <a:solidFill>
                  <a:sysClr val="windowText" lastClr="000000"/>
                </a:solidFill>
                <a:latin typeface="微软雅黑"/>
                <a:ea typeface="微软雅黑"/>
                <a:cs typeface="微软雅黑"/>
              </a:rPr>
              <a:t>一般性分配的主体可以不是国家，但不以国家为主体参与的分配不是财政分配。财政分配必然是以国家为主体进行的分配。当然，国家也可能进行一般性分配，但在这种情况下，国家是作为一般主体，所进行的分配一般不具有强制性和无偿性特征。这说明，以国家为主体的分配并非都是财政分配。 </a:t>
            </a:r>
          </a:p>
        </p:txBody>
      </p:sp>
    </p:spTree>
    <p:extLst>
      <p:ext uri="{BB962C8B-B14F-4D97-AF65-F5344CB8AC3E}">
        <p14:creationId xmlns:p14="http://schemas.microsoft.com/office/powerpoint/2010/main" val="3030309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CN" sz="3200" dirty="0">
                <a:latin typeface="微软雅黑"/>
                <a:ea typeface="微软雅黑"/>
                <a:cs typeface="微软雅黑"/>
              </a:rPr>
              <a:t>0</a:t>
            </a:r>
            <a:r>
              <a:rPr lang="en-US" altLang="zh-CN" sz="3200" dirty="0">
                <a:latin typeface="微软雅黑"/>
                <a:ea typeface="微软雅黑"/>
                <a:cs typeface="微软雅黑"/>
              </a:rPr>
              <a:t>.2 </a:t>
            </a:r>
            <a:r>
              <a:rPr lang="zh-CN" altLang="en-US" sz="3200" dirty="0">
                <a:latin typeface="微软雅黑"/>
                <a:ea typeface="微软雅黑"/>
                <a:cs typeface="微软雅黑"/>
              </a:rPr>
              <a:t>财政学的基本问题</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600" dirty="0">
                <a:solidFill>
                  <a:sysClr val="windowText" lastClr="000000"/>
                </a:solidFill>
                <a:latin typeface="微软雅黑"/>
                <a:ea typeface="微软雅黑"/>
                <a:cs typeface="微软雅黑"/>
              </a:rPr>
              <a:t>0</a:t>
            </a:r>
            <a:r>
              <a:rPr lang="en-US" altLang="zh-CN" sz="2600" dirty="0">
                <a:solidFill>
                  <a:sysClr val="windowText" lastClr="000000"/>
                </a:solidFill>
                <a:latin typeface="微软雅黑"/>
                <a:ea typeface="微软雅黑"/>
                <a:cs typeface="微软雅黑"/>
              </a:rPr>
              <a:t>.2.1 </a:t>
            </a:r>
            <a:r>
              <a:rPr lang="zh-CN" altLang="en-US" sz="2600" dirty="0">
                <a:solidFill>
                  <a:sysClr val="windowText" lastClr="000000"/>
                </a:solidFill>
                <a:latin typeface="微软雅黑"/>
                <a:ea typeface="微软雅黑"/>
                <a:cs typeface="微软雅黑"/>
              </a:rPr>
              <a:t>经济学体系中的财政学 </a:t>
            </a:r>
          </a:p>
          <a:p>
            <a:pPr>
              <a:defRPr/>
            </a:pPr>
            <a:r>
              <a:rPr lang="zh-CN" altLang="zh-CN" sz="2600" dirty="0">
                <a:solidFill>
                  <a:sysClr val="windowText" lastClr="000000"/>
                </a:solidFill>
                <a:latin typeface="微软雅黑"/>
                <a:ea typeface="微软雅黑"/>
                <a:cs typeface="微软雅黑"/>
              </a:rPr>
              <a:t>0</a:t>
            </a:r>
            <a:r>
              <a:rPr lang="en-US" altLang="zh-CN" sz="2600" dirty="0">
                <a:solidFill>
                  <a:sysClr val="windowText" lastClr="000000"/>
                </a:solidFill>
                <a:latin typeface="微软雅黑"/>
                <a:ea typeface="微软雅黑"/>
                <a:cs typeface="微软雅黑"/>
              </a:rPr>
              <a:t>.2.2 </a:t>
            </a:r>
            <a:r>
              <a:rPr lang="zh-CN" altLang="en-US" sz="2600" dirty="0">
                <a:solidFill>
                  <a:sysClr val="windowText" lastClr="000000"/>
                </a:solidFill>
                <a:latin typeface="微软雅黑"/>
                <a:ea typeface="微软雅黑"/>
                <a:cs typeface="微软雅黑"/>
              </a:rPr>
              <a:t>财政学研究的基本问题</a:t>
            </a:r>
            <a:endParaRPr lang="en-US" altLang="zh-CN" sz="2600" dirty="0">
              <a:solidFill>
                <a:sysClr val="windowText" lastClr="000000"/>
              </a:solidFill>
              <a:latin typeface="微软雅黑"/>
              <a:ea typeface="微软雅黑"/>
              <a:cs typeface="微软雅黑"/>
            </a:endParaRPr>
          </a:p>
          <a:p>
            <a:pPr>
              <a:defRPr/>
            </a:pPr>
            <a:r>
              <a:rPr lang="zh-CN" altLang="zh-CN" sz="2600" dirty="0">
                <a:solidFill>
                  <a:sysClr val="windowText" lastClr="000000"/>
                </a:solidFill>
                <a:latin typeface="微软雅黑"/>
                <a:ea typeface="微软雅黑"/>
                <a:cs typeface="微软雅黑"/>
              </a:rPr>
              <a:t>0</a:t>
            </a:r>
            <a:r>
              <a:rPr lang="en-US" altLang="zh-CN" sz="2600" dirty="0">
                <a:solidFill>
                  <a:sysClr val="windowText" lastClr="000000"/>
                </a:solidFill>
                <a:latin typeface="微软雅黑"/>
                <a:ea typeface="微软雅黑"/>
                <a:cs typeface="微软雅黑"/>
              </a:rPr>
              <a:t>.2.3 </a:t>
            </a:r>
            <a:r>
              <a:rPr lang="zh-CN" altLang="en-US" sz="2600" dirty="0">
                <a:solidFill>
                  <a:sysClr val="windowText" lastClr="000000"/>
                </a:solidFill>
                <a:latin typeface="微软雅黑"/>
                <a:ea typeface="微软雅黑"/>
                <a:cs typeface="微软雅黑"/>
              </a:rPr>
              <a:t>财政学的学习方法</a:t>
            </a:r>
            <a:endParaRPr lang="en-US" altLang="zh-CN" sz="2600" dirty="0">
              <a:solidFill>
                <a:sysClr val="windowText" lastClr="00000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4207797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CN" sz="3200" dirty="0">
                <a:latin typeface="微软雅黑"/>
                <a:ea typeface="微软雅黑"/>
                <a:cs typeface="微软雅黑"/>
              </a:rPr>
              <a:t>0</a:t>
            </a:r>
            <a:r>
              <a:rPr lang="en-US" altLang="zh-CN" sz="3200" dirty="0">
                <a:latin typeface="微软雅黑"/>
                <a:ea typeface="微软雅黑"/>
                <a:cs typeface="微软雅黑"/>
              </a:rPr>
              <a:t>.2.1 </a:t>
            </a:r>
            <a:r>
              <a:rPr lang="zh-CN" altLang="en-US" sz="3200" dirty="0">
                <a:latin typeface="微软雅黑"/>
                <a:ea typeface="微软雅黑"/>
                <a:cs typeface="微软雅黑"/>
              </a:rPr>
              <a:t>经济学体系中的财政学 </a:t>
            </a:r>
          </a:p>
        </p:txBody>
      </p:sp>
      <p:sp>
        <p:nvSpPr>
          <p:cNvPr id="18" name="内容占位符 2"/>
          <p:cNvSpPr txBox="1">
            <a:spLocks/>
          </p:cNvSpPr>
          <p:nvPr/>
        </p:nvSpPr>
        <p:spPr>
          <a:xfrm>
            <a:off x="838200" y="147637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endParaRPr lang="zh-CN" altLang="en-US" sz="2600" dirty="0">
              <a:solidFill>
                <a:sysClr val="windowText" lastClr="000000"/>
              </a:solidFill>
              <a:latin typeface="微软雅黑"/>
              <a:ea typeface="微软雅黑"/>
              <a:cs typeface="微软雅黑"/>
            </a:endParaRPr>
          </a:p>
          <a:p>
            <a:pPr lvl="0">
              <a:defRPr/>
            </a:pPr>
            <a:r>
              <a:rPr lang="zh-CN" altLang="en-US" sz="2600" dirty="0">
                <a:solidFill>
                  <a:sysClr val="windowText" lastClr="000000"/>
                </a:solidFill>
                <a:latin typeface="微软雅黑"/>
                <a:ea typeface="微软雅黑"/>
                <a:cs typeface="微软雅黑"/>
              </a:rPr>
              <a:t>财政学是经济学的重要组成部分，经济学则是财政学的理论基础。 </a:t>
            </a:r>
          </a:p>
          <a:p>
            <a:pPr lvl="0">
              <a:defRPr/>
            </a:pPr>
            <a:r>
              <a:rPr lang="zh-CN" altLang="en-US" sz="2600" dirty="0">
                <a:solidFill>
                  <a:sysClr val="windowText" lastClr="000000"/>
                </a:solidFill>
                <a:latin typeface="微软雅黑"/>
                <a:ea typeface="微软雅黑"/>
                <a:cs typeface="微软雅黑"/>
              </a:rPr>
              <a:t>  （一）经济学的层次及研究对象 </a:t>
            </a:r>
          </a:p>
          <a:p>
            <a:pPr lvl="0">
              <a:defRPr/>
            </a:pPr>
            <a:r>
              <a:rPr lang="zh-CN" altLang="en-US" sz="2600" dirty="0">
                <a:solidFill>
                  <a:sysClr val="windowText" lastClr="000000"/>
                </a:solidFill>
                <a:latin typeface="微软雅黑"/>
                <a:ea typeface="微软雅黑"/>
                <a:cs typeface="微软雅黑"/>
              </a:rPr>
              <a:t>   </a:t>
            </a:r>
            <a:r>
              <a:rPr lang="en-US" altLang="zh-CN" sz="2600" dirty="0">
                <a:solidFill>
                  <a:sysClr val="windowText" lastClr="000000"/>
                </a:solidFill>
                <a:latin typeface="微软雅黑"/>
                <a:ea typeface="微软雅黑"/>
                <a:cs typeface="微软雅黑"/>
              </a:rPr>
              <a:t>1. </a:t>
            </a:r>
            <a:r>
              <a:rPr lang="zh-CN" altLang="en-US" sz="2600" dirty="0">
                <a:solidFill>
                  <a:sysClr val="windowText" lastClr="000000"/>
                </a:solidFill>
                <a:latin typeface="微软雅黑"/>
                <a:ea typeface="微软雅黑"/>
                <a:cs typeface="微软雅黑"/>
              </a:rPr>
              <a:t>宏观经济学：以社会总体经济</a:t>
            </a:r>
            <a:r>
              <a:rPr lang="zh-CN" altLang="zh-CN" sz="2600" dirty="0">
                <a:solidFill>
                  <a:sysClr val="windowText" lastClr="000000"/>
                </a:solidFill>
                <a:latin typeface="微软雅黑"/>
                <a:ea typeface="微软雅黑"/>
                <a:cs typeface="微软雅黑"/>
              </a:rPr>
              <a:t>（</a:t>
            </a:r>
            <a:r>
              <a:rPr lang="zh-CN" altLang="en-US" sz="2600" dirty="0">
                <a:solidFill>
                  <a:sysClr val="windowText" lastClr="000000"/>
                </a:solidFill>
                <a:latin typeface="微软雅黑"/>
                <a:ea typeface="微软雅黑"/>
                <a:cs typeface="微软雅黑"/>
              </a:rPr>
              <a:t>生产、交换、分配、消费）运行规律为研究对象。 </a:t>
            </a:r>
          </a:p>
          <a:p>
            <a:pPr lvl="0">
              <a:defRPr/>
            </a:pPr>
            <a:r>
              <a:rPr lang="zh-CN" altLang="en-US" sz="2600" dirty="0">
                <a:solidFill>
                  <a:sysClr val="windowText" lastClr="000000"/>
                </a:solidFill>
                <a:latin typeface="微软雅黑"/>
                <a:ea typeface="微软雅黑"/>
                <a:cs typeface="微软雅黑"/>
              </a:rPr>
              <a:t>   </a:t>
            </a:r>
            <a:r>
              <a:rPr lang="en-US" altLang="zh-CN" sz="2600" dirty="0">
                <a:solidFill>
                  <a:sysClr val="windowText" lastClr="000000"/>
                </a:solidFill>
                <a:latin typeface="微软雅黑"/>
                <a:ea typeface="微软雅黑"/>
                <a:cs typeface="微软雅黑"/>
              </a:rPr>
              <a:t>2. </a:t>
            </a:r>
            <a:r>
              <a:rPr lang="zh-CN" altLang="en-US" sz="2600" dirty="0">
                <a:solidFill>
                  <a:sysClr val="windowText" lastClr="000000"/>
                </a:solidFill>
                <a:latin typeface="微软雅黑"/>
                <a:ea typeface="微软雅黑"/>
                <a:cs typeface="微软雅黑"/>
              </a:rPr>
              <a:t>部门经济学：特定部门的经济运行规律为研究对象。 </a:t>
            </a:r>
          </a:p>
          <a:p>
            <a:pPr lvl="0">
              <a:defRPr/>
            </a:pPr>
            <a:r>
              <a:rPr lang="zh-CN" altLang="en-US" sz="2600" dirty="0">
                <a:solidFill>
                  <a:sysClr val="windowText" lastClr="000000"/>
                </a:solidFill>
                <a:latin typeface="微软雅黑"/>
                <a:ea typeface="微软雅黑"/>
                <a:cs typeface="微软雅黑"/>
              </a:rPr>
              <a:t>   </a:t>
            </a:r>
            <a:r>
              <a:rPr lang="en-US" altLang="zh-CN" sz="2600" dirty="0">
                <a:solidFill>
                  <a:sysClr val="windowText" lastClr="000000"/>
                </a:solidFill>
                <a:latin typeface="微软雅黑"/>
                <a:ea typeface="微软雅黑"/>
                <a:cs typeface="微软雅黑"/>
              </a:rPr>
              <a:t>3. </a:t>
            </a:r>
            <a:r>
              <a:rPr lang="zh-CN" altLang="en-US" sz="2600" dirty="0">
                <a:solidFill>
                  <a:sysClr val="windowText" lastClr="000000"/>
                </a:solidFill>
                <a:latin typeface="微软雅黑"/>
                <a:ea typeface="微软雅黑"/>
                <a:cs typeface="微软雅黑"/>
              </a:rPr>
              <a:t>微观经济学：主要研究微观主体（个人、家庭、企业）经济活动规律。   </a:t>
            </a: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847704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CN" sz="3200" dirty="0">
                <a:latin typeface="微软雅黑"/>
                <a:ea typeface="微软雅黑"/>
                <a:cs typeface="微软雅黑"/>
              </a:rPr>
              <a:t>0</a:t>
            </a:r>
            <a:r>
              <a:rPr lang="en-US" altLang="zh-CN" sz="3200" dirty="0">
                <a:latin typeface="微软雅黑"/>
                <a:ea typeface="微软雅黑"/>
                <a:cs typeface="微软雅黑"/>
              </a:rPr>
              <a:t>.2.1 </a:t>
            </a:r>
            <a:r>
              <a:rPr lang="zh-CN" altLang="en-US" sz="3200" dirty="0">
                <a:latin typeface="微软雅黑"/>
                <a:ea typeface="微软雅黑"/>
                <a:cs typeface="微软雅黑"/>
              </a:rPr>
              <a:t>经济学体系中的财政学 </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600" dirty="0">
                <a:solidFill>
                  <a:sysClr val="windowText" lastClr="000000"/>
                </a:solidFill>
                <a:latin typeface="微软雅黑"/>
                <a:ea typeface="微软雅黑"/>
                <a:cs typeface="微软雅黑"/>
              </a:rPr>
              <a:t>（二）财政学的研究对象</a:t>
            </a:r>
            <a:endParaRPr lang="en-US" altLang="zh-CN" sz="2600" dirty="0">
              <a:solidFill>
                <a:sysClr val="windowText" lastClr="000000"/>
              </a:solidFill>
              <a:latin typeface="微软雅黑"/>
              <a:ea typeface="微软雅黑"/>
              <a:cs typeface="微软雅黑"/>
            </a:endParaRPr>
          </a:p>
          <a:p>
            <a:pPr lvl="0">
              <a:defRPr/>
            </a:pPr>
            <a:endParaRPr kumimoji="0" lang="en-US" altLang="zh-CN" sz="26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财政学作为研究</a:t>
            </a:r>
            <a:r>
              <a:rPr lang="zh-CN" altLang="en-US" sz="2200" dirty="0">
                <a:solidFill>
                  <a:schemeClr val="accent1">
                    <a:lumMod val="75000"/>
                  </a:schemeClr>
                </a:solidFill>
                <a:latin typeface="微软雅黑"/>
                <a:ea typeface="微软雅黑"/>
                <a:cs typeface="微软雅黑"/>
              </a:rPr>
              <a:t>财政分配关系</a:t>
            </a:r>
            <a:r>
              <a:rPr lang="zh-CN" altLang="en-US" sz="2200" dirty="0">
                <a:solidFill>
                  <a:sysClr val="windowText" lastClr="000000"/>
                </a:solidFill>
                <a:latin typeface="微软雅黑"/>
                <a:ea typeface="微软雅黑"/>
                <a:cs typeface="微软雅黑"/>
              </a:rPr>
              <a:t>的科学，其研究对象是</a:t>
            </a:r>
            <a:r>
              <a:rPr lang="zh-CN" altLang="en-US" sz="2200" dirty="0">
                <a:solidFill>
                  <a:schemeClr val="accent1">
                    <a:lumMod val="75000"/>
                  </a:schemeClr>
                </a:solidFill>
                <a:latin typeface="微软雅黑"/>
                <a:ea typeface="微软雅黑"/>
                <a:cs typeface="微软雅黑"/>
              </a:rPr>
              <a:t>财政分配活动及其规律性</a:t>
            </a:r>
            <a:endParaRPr lang="en-US" altLang="zh-CN" sz="2200" dirty="0">
              <a:solidFill>
                <a:schemeClr val="accent1">
                  <a:lumMod val="75000"/>
                </a:schemeClr>
              </a:solidFill>
              <a:latin typeface="微软雅黑"/>
              <a:ea typeface="微软雅黑"/>
              <a:cs typeface="微软雅黑"/>
            </a:endParaRPr>
          </a:p>
          <a:p>
            <a:pPr algn="just">
              <a:lnSpc>
                <a:spcPct val="120000"/>
              </a:lnSpc>
            </a:pPr>
            <a:r>
              <a:rPr kumimoji="0" lang="zh-CN" altLang="en-US" sz="2200" b="0" i="0" u="none" strike="noStrike" kern="1200" cap="none" spc="0" normalizeH="0" baseline="0" noProof="0" dirty="0">
                <a:ln>
                  <a:noFill/>
                </a:ln>
                <a:solidFill>
                  <a:sysClr val="windowText" lastClr="000000"/>
                </a:solidFill>
                <a:effectLst/>
                <a:uLnTx/>
                <a:uFillTx/>
                <a:latin typeface="微软雅黑"/>
                <a:ea typeface="微软雅黑"/>
                <a:cs typeface="微软雅黑"/>
              </a:rPr>
              <a:t>是应用经济学的一个分支。</a:t>
            </a:r>
            <a:endParaRPr kumimoji="0" lang="en-US" altLang="zh-CN" sz="22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在中国特色社会主义新时代，</a:t>
            </a:r>
            <a:r>
              <a:rPr lang="zh-CN" altLang="en-US" sz="2200" dirty="0">
                <a:solidFill>
                  <a:schemeClr val="accent1">
                    <a:lumMod val="75000"/>
                  </a:schemeClr>
                </a:solidFill>
                <a:latin typeface="微软雅黑"/>
                <a:ea typeface="微软雅黑"/>
                <a:cs typeface="微软雅黑"/>
              </a:rPr>
              <a:t>公共财政</a:t>
            </a:r>
            <a:r>
              <a:rPr lang="zh-CN" altLang="en-US" sz="2200" dirty="0">
                <a:solidFill>
                  <a:sysClr val="windowText" lastClr="000000"/>
                </a:solidFill>
                <a:latin typeface="微软雅黑"/>
                <a:ea typeface="微软雅黑"/>
                <a:cs typeface="微软雅黑"/>
              </a:rPr>
              <a:t>成为与我国社会主义市场经济体制相对应的新的财政模式。公共财政的研究对象可确定为：</a:t>
            </a:r>
            <a:r>
              <a:rPr lang="zh-CN" altLang="en-US" sz="2200" dirty="0">
                <a:solidFill>
                  <a:schemeClr val="accent1">
                    <a:lumMod val="75000"/>
                  </a:schemeClr>
                </a:solidFill>
                <a:latin typeface="微软雅黑"/>
                <a:ea typeface="微软雅黑"/>
                <a:cs typeface="微软雅黑"/>
              </a:rPr>
              <a:t>社会主义市场经济体制下</a:t>
            </a:r>
            <a:r>
              <a:rPr lang="zh-CN" altLang="en-US" sz="2200" dirty="0">
                <a:solidFill>
                  <a:sysClr val="windowText" lastClr="000000"/>
                </a:solidFill>
                <a:latin typeface="微软雅黑"/>
                <a:ea typeface="微软雅黑"/>
                <a:cs typeface="微软雅黑"/>
              </a:rPr>
              <a:t>的公共财政分配活动和分配关系及其规律性。</a:t>
            </a:r>
          </a:p>
          <a:p>
            <a:pPr algn="just">
              <a:lnSpc>
                <a:spcPct val="120000"/>
              </a:lnSpc>
            </a:pPr>
            <a:endParaRPr kumimoji="0" lang="zh-CN" altLang="en-US" sz="26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3733941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CN" sz="3200" dirty="0">
                <a:latin typeface="微软雅黑"/>
                <a:ea typeface="微软雅黑"/>
                <a:cs typeface="微软雅黑"/>
              </a:rPr>
              <a:t>0</a:t>
            </a:r>
            <a:r>
              <a:rPr lang="en-US" altLang="zh-CN" sz="3200" dirty="0">
                <a:latin typeface="微软雅黑"/>
                <a:ea typeface="微软雅黑"/>
                <a:cs typeface="微软雅黑"/>
              </a:rPr>
              <a:t>.2.1 </a:t>
            </a:r>
            <a:r>
              <a:rPr lang="zh-CN" altLang="en-US" sz="3200" dirty="0">
                <a:latin typeface="微软雅黑"/>
                <a:ea typeface="微软雅黑"/>
                <a:cs typeface="微软雅黑"/>
              </a:rPr>
              <a:t>经济学体系中的财政学 </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600" dirty="0">
                <a:solidFill>
                  <a:sysClr val="windowText" lastClr="000000"/>
                </a:solidFill>
                <a:latin typeface="微软雅黑"/>
                <a:ea typeface="微软雅黑"/>
                <a:cs typeface="微软雅黑"/>
              </a:rPr>
              <a:t>（三）财政学的学习意义</a:t>
            </a:r>
            <a:endParaRPr lang="en-US" altLang="zh-CN" sz="2600" dirty="0">
              <a:solidFill>
                <a:sysClr val="windowText" lastClr="000000"/>
              </a:solidFill>
              <a:latin typeface="微软雅黑"/>
              <a:ea typeface="微软雅黑"/>
              <a:cs typeface="微软雅黑"/>
            </a:endParaRPr>
          </a:p>
          <a:p>
            <a:pPr lvl="0">
              <a:defRPr/>
            </a:pPr>
            <a:endParaRPr kumimoji="0" lang="en-US" altLang="zh-CN" sz="26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在全面建设社会主义现代化强国的进程中，要求我们正确认识市场经济条件下公共财政的理论和运行规律，系统把握其运行机理和规则，建立现代财政制度，制定财政政策，为我国改革和建设事业做出应有的贡献。</a:t>
            </a:r>
          </a:p>
          <a:p>
            <a:pPr>
              <a:defRPr/>
            </a:pPr>
            <a:endParaRPr lang="zh-CN" altLang="en-US" sz="2200" dirty="0">
              <a:solidFill>
                <a:sysClr val="windowText" lastClr="000000"/>
              </a:solidFill>
              <a:latin typeface="微软雅黑"/>
              <a:ea typeface="微软雅黑"/>
              <a:cs typeface="微软雅黑"/>
            </a:endParaRPr>
          </a:p>
          <a:p>
            <a:pPr>
              <a:defRPr/>
            </a:pPr>
            <a:r>
              <a:rPr lang="zh-CN" altLang="en-US" sz="2200" dirty="0">
                <a:solidFill>
                  <a:schemeClr val="accent1">
                    <a:lumMod val="75000"/>
                  </a:schemeClr>
                </a:solidFill>
                <a:latin typeface="微软雅黑"/>
                <a:ea typeface="微软雅黑"/>
                <a:cs typeface="微软雅黑"/>
              </a:rPr>
              <a:t>公共财政概论的学习意义是：</a:t>
            </a:r>
          </a:p>
          <a:p>
            <a:pPr>
              <a:defRPr/>
            </a:pPr>
            <a:r>
              <a:rPr lang="zh-CN" altLang="en-US" sz="2200" dirty="0">
                <a:solidFill>
                  <a:schemeClr val="accent1">
                    <a:lumMod val="75000"/>
                  </a:schemeClr>
                </a:solidFill>
                <a:latin typeface="微软雅黑"/>
                <a:ea typeface="微软雅黑"/>
                <a:cs typeface="微软雅黑"/>
              </a:rPr>
              <a:t>    有助于构建和发展中国特色的财政学理论。</a:t>
            </a:r>
          </a:p>
          <a:p>
            <a:pPr>
              <a:defRPr/>
            </a:pPr>
            <a:r>
              <a:rPr lang="zh-CN" altLang="en-US" sz="2200" dirty="0">
                <a:solidFill>
                  <a:schemeClr val="accent1">
                    <a:lumMod val="75000"/>
                  </a:schemeClr>
                </a:solidFill>
                <a:latin typeface="微软雅黑"/>
                <a:ea typeface="微软雅黑"/>
                <a:cs typeface="微软雅黑"/>
              </a:rPr>
              <a:t>    有助于指导我国财政工作实践。</a:t>
            </a:r>
          </a:p>
          <a:p>
            <a:pPr algn="just">
              <a:lnSpc>
                <a:spcPct val="120000"/>
              </a:lnSpc>
            </a:pPr>
            <a:endParaRPr kumimoji="0" lang="zh-CN" altLang="en-US" sz="26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2928263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3200" dirty="0">
                <a:latin typeface="微软雅黑"/>
                <a:ea typeface="微软雅黑"/>
                <a:cs typeface="微软雅黑"/>
              </a:rPr>
              <a:t>0</a:t>
            </a:r>
            <a:r>
              <a:rPr lang="en-US" altLang="zh-CN" sz="3200" dirty="0">
                <a:latin typeface="微软雅黑"/>
                <a:ea typeface="微软雅黑"/>
                <a:cs typeface="微软雅黑"/>
              </a:rPr>
              <a:t>.2.2 </a:t>
            </a:r>
            <a:r>
              <a:rPr lang="zh-CN" altLang="en-US" sz="3200" dirty="0">
                <a:latin typeface="微软雅黑"/>
                <a:ea typeface="微软雅黑"/>
                <a:cs typeface="微软雅黑"/>
              </a:rPr>
              <a:t>财政学研究的基本问题</a:t>
            </a:r>
          </a:p>
        </p:txBody>
      </p:sp>
      <p:sp>
        <p:nvSpPr>
          <p:cNvPr id="18" name="内容占位符 2"/>
          <p:cNvSpPr txBox="1">
            <a:spLocks/>
          </p:cNvSpPr>
          <p:nvPr/>
        </p:nvSpPr>
        <p:spPr>
          <a:xfrm>
            <a:off x="822325" y="153987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endParaRPr lang="en-US" altLang="zh-CN" sz="2400" dirty="0">
              <a:solidFill>
                <a:sysClr val="windowText" lastClr="000000"/>
              </a:solidFill>
              <a:latin typeface="微软雅黑"/>
              <a:ea typeface="微软雅黑"/>
              <a:cs typeface="微软雅黑"/>
            </a:endParaRPr>
          </a:p>
          <a:p>
            <a:pPr lvl="0">
              <a:defRPr/>
            </a:pPr>
            <a:r>
              <a:rPr lang="en-US" altLang="zh-CN" sz="2400" dirty="0">
                <a:solidFill>
                  <a:sysClr val="windowText" lastClr="000000"/>
                </a:solidFill>
                <a:latin typeface="微软雅黑"/>
                <a:ea typeface="微软雅黑"/>
                <a:cs typeface="微软雅黑"/>
              </a:rPr>
              <a:t>(1) </a:t>
            </a:r>
            <a:r>
              <a:rPr lang="zh-CN" altLang="en-US" sz="2400" dirty="0">
                <a:solidFill>
                  <a:sysClr val="windowText" lastClr="000000"/>
                </a:solidFill>
                <a:latin typeface="微软雅黑"/>
                <a:ea typeface="微软雅黑"/>
                <a:cs typeface="微软雅黑"/>
              </a:rPr>
              <a:t>政府的</a:t>
            </a:r>
            <a:r>
              <a:rPr lang="zh-CN" altLang="en-US" sz="2400" dirty="0">
                <a:solidFill>
                  <a:schemeClr val="tx2">
                    <a:lumMod val="60000"/>
                    <a:lumOff val="40000"/>
                  </a:schemeClr>
                </a:solidFill>
                <a:latin typeface="微软雅黑"/>
                <a:ea typeface="微软雅黑"/>
                <a:cs typeface="微软雅黑"/>
              </a:rPr>
              <a:t>活动范围</a:t>
            </a:r>
            <a:r>
              <a:rPr lang="zh-CN" altLang="en-US" sz="2400" dirty="0">
                <a:solidFill>
                  <a:sysClr val="windowText" lastClr="000000"/>
                </a:solidFill>
                <a:latin typeface="微软雅黑"/>
                <a:ea typeface="微软雅黑"/>
                <a:cs typeface="微软雅黑"/>
              </a:rPr>
              <a:t>和</a:t>
            </a:r>
            <a:r>
              <a:rPr lang="zh-CN" altLang="en-US" sz="2400" dirty="0">
                <a:solidFill>
                  <a:schemeClr val="tx2">
                    <a:lumMod val="60000"/>
                    <a:lumOff val="40000"/>
                  </a:schemeClr>
                </a:solidFill>
                <a:latin typeface="微软雅黑"/>
                <a:ea typeface="微软雅黑"/>
                <a:cs typeface="微软雅黑"/>
              </a:rPr>
              <a:t>收支</a:t>
            </a:r>
            <a:r>
              <a:rPr lang="zh-CN" altLang="en-US" sz="2400" dirty="0">
                <a:solidFill>
                  <a:sysClr val="windowText" lastClr="000000"/>
                </a:solidFill>
                <a:latin typeface="微软雅黑"/>
                <a:ea typeface="微软雅黑"/>
                <a:cs typeface="微软雅黑"/>
              </a:rPr>
              <a:t>范围</a:t>
            </a:r>
          </a:p>
          <a:p>
            <a:pPr>
              <a:defRPr/>
            </a:pPr>
            <a:r>
              <a:rPr lang="en-US" altLang="zh-CN" sz="2400" dirty="0">
                <a:solidFill>
                  <a:sysClr val="windowText" lastClr="000000"/>
                </a:solidFill>
                <a:latin typeface="微软雅黑"/>
                <a:ea typeface="微软雅黑"/>
                <a:cs typeface="微软雅黑"/>
              </a:rPr>
              <a:t>(2) </a:t>
            </a:r>
            <a:r>
              <a:rPr lang="zh-CN" altLang="en-US" sz="2400" dirty="0">
                <a:solidFill>
                  <a:sysClr val="windowText" lastClr="000000"/>
                </a:solidFill>
                <a:latin typeface="微软雅黑"/>
                <a:ea typeface="微软雅黑"/>
                <a:cs typeface="微软雅黑"/>
              </a:rPr>
              <a:t>政府行为对国民经济运行的</a:t>
            </a:r>
            <a:r>
              <a:rPr lang="zh-CN" altLang="en-US" sz="2400" dirty="0">
                <a:solidFill>
                  <a:schemeClr val="tx2">
                    <a:lumMod val="60000"/>
                    <a:lumOff val="40000"/>
                  </a:schemeClr>
                </a:solidFill>
                <a:latin typeface="微软雅黑"/>
                <a:ea typeface="微软雅黑"/>
                <a:cs typeface="微软雅黑"/>
              </a:rPr>
              <a:t>影响</a:t>
            </a:r>
          </a:p>
          <a:p>
            <a:pPr>
              <a:defRPr/>
            </a:pPr>
            <a:r>
              <a:rPr lang="en-US" altLang="zh-CN" sz="2400" dirty="0">
                <a:solidFill>
                  <a:sysClr val="windowText" lastClr="000000"/>
                </a:solidFill>
                <a:latin typeface="微软雅黑"/>
                <a:ea typeface="微软雅黑"/>
                <a:cs typeface="微软雅黑"/>
              </a:rPr>
              <a:t>(3) </a:t>
            </a:r>
            <a:r>
              <a:rPr lang="zh-CN" altLang="en-US" sz="2400" dirty="0">
                <a:solidFill>
                  <a:sysClr val="windowText" lastClr="000000"/>
                </a:solidFill>
                <a:latin typeface="微软雅黑"/>
                <a:ea typeface="微软雅黑"/>
                <a:cs typeface="微软雅黑"/>
              </a:rPr>
              <a:t>政府制定财政政策的</a:t>
            </a:r>
            <a:r>
              <a:rPr lang="zh-CN" altLang="en-US" sz="2400" dirty="0">
                <a:solidFill>
                  <a:schemeClr val="tx2">
                    <a:lumMod val="60000"/>
                    <a:lumOff val="40000"/>
                  </a:schemeClr>
                </a:solidFill>
                <a:latin typeface="微软雅黑"/>
                <a:ea typeface="微软雅黑"/>
                <a:cs typeface="微软雅黑"/>
              </a:rPr>
              <a:t>理论</a:t>
            </a:r>
            <a:r>
              <a:rPr lang="zh-CN" altLang="en-US" sz="2400" dirty="0">
                <a:solidFill>
                  <a:sysClr val="windowText" lastClr="000000"/>
                </a:solidFill>
                <a:latin typeface="微软雅黑"/>
                <a:ea typeface="微软雅黑"/>
                <a:cs typeface="微软雅黑"/>
              </a:rPr>
              <a:t>和</a:t>
            </a:r>
            <a:r>
              <a:rPr lang="zh-CN" altLang="en-US" sz="2400" dirty="0">
                <a:solidFill>
                  <a:schemeClr val="tx2">
                    <a:lumMod val="60000"/>
                    <a:lumOff val="40000"/>
                  </a:schemeClr>
                </a:solidFill>
                <a:latin typeface="微软雅黑"/>
                <a:ea typeface="微软雅黑"/>
                <a:cs typeface="微软雅黑"/>
              </a:rPr>
              <a:t>现实</a:t>
            </a:r>
            <a:r>
              <a:rPr lang="zh-CN" altLang="en-US" sz="2400" dirty="0">
                <a:solidFill>
                  <a:sysClr val="windowText" lastClr="000000"/>
                </a:solidFill>
                <a:latin typeface="微软雅黑"/>
                <a:ea typeface="微软雅黑"/>
                <a:cs typeface="微软雅黑"/>
              </a:rPr>
              <a:t>依据</a:t>
            </a:r>
          </a:p>
          <a:p>
            <a:pPr>
              <a:defRPr/>
            </a:pPr>
            <a:r>
              <a:rPr lang="en-US" altLang="zh-CN" sz="2400" dirty="0">
                <a:solidFill>
                  <a:sysClr val="windowText" lastClr="000000"/>
                </a:solidFill>
                <a:latin typeface="微软雅黑"/>
                <a:ea typeface="微软雅黑"/>
                <a:cs typeface="微软雅黑"/>
              </a:rPr>
              <a:t>(4) </a:t>
            </a:r>
            <a:r>
              <a:rPr lang="zh-CN" altLang="en-US" sz="2400" dirty="0">
                <a:solidFill>
                  <a:sysClr val="windowText" lastClr="000000"/>
                </a:solidFill>
                <a:latin typeface="微软雅黑"/>
                <a:ea typeface="微软雅黑"/>
                <a:cs typeface="微软雅黑"/>
              </a:rPr>
              <a:t>政府行为</a:t>
            </a:r>
            <a:r>
              <a:rPr lang="zh-CN" altLang="en-US" sz="2400" dirty="0">
                <a:solidFill>
                  <a:schemeClr val="tx1">
                    <a:lumMod val="95000"/>
                    <a:lumOff val="5000"/>
                  </a:schemeClr>
                </a:solidFill>
                <a:latin typeface="微软雅黑"/>
                <a:ea typeface="微软雅黑"/>
                <a:cs typeface="微软雅黑"/>
              </a:rPr>
              <a:t>的</a:t>
            </a:r>
            <a:r>
              <a:rPr lang="zh-CN" altLang="en-US" sz="2400" dirty="0">
                <a:solidFill>
                  <a:schemeClr val="tx2">
                    <a:lumMod val="60000"/>
                    <a:lumOff val="40000"/>
                  </a:schemeClr>
                </a:solidFill>
                <a:latin typeface="微软雅黑"/>
                <a:ea typeface="微软雅黑"/>
                <a:cs typeface="微软雅黑"/>
              </a:rPr>
              <a:t>有效性</a:t>
            </a:r>
            <a:r>
              <a:rPr lang="zh-CN" altLang="en-US" sz="2400" dirty="0">
                <a:solidFill>
                  <a:sysClr val="windowText" lastClr="000000"/>
                </a:solidFill>
                <a:latin typeface="微软雅黑"/>
                <a:ea typeface="微软雅黑"/>
                <a:cs typeface="微软雅黑"/>
              </a:rPr>
              <a:t>以及政府资源的有效配置</a:t>
            </a:r>
          </a:p>
        </p:txBody>
      </p:sp>
    </p:spTree>
    <p:extLst>
      <p:ext uri="{BB962C8B-B14F-4D97-AF65-F5344CB8AC3E}">
        <p14:creationId xmlns:p14="http://schemas.microsoft.com/office/powerpoint/2010/main" val="318227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3200" dirty="0">
                <a:latin typeface="微软雅黑"/>
                <a:ea typeface="微软雅黑"/>
                <a:cs typeface="微软雅黑"/>
              </a:rPr>
              <a:t>0</a:t>
            </a:r>
            <a:r>
              <a:rPr lang="en-US" altLang="zh-CN" sz="3200" dirty="0">
                <a:latin typeface="微软雅黑"/>
                <a:ea typeface="微软雅黑"/>
                <a:cs typeface="微软雅黑"/>
              </a:rPr>
              <a:t>.2.3 </a:t>
            </a:r>
            <a:r>
              <a:rPr lang="zh-CN" altLang="en-US" sz="3200" dirty="0">
                <a:latin typeface="微软雅黑"/>
                <a:ea typeface="微软雅黑"/>
                <a:cs typeface="微软雅黑"/>
              </a:rPr>
              <a:t>财政学的学习方法</a:t>
            </a:r>
          </a:p>
        </p:txBody>
      </p:sp>
      <p:sp>
        <p:nvSpPr>
          <p:cNvPr id="18" name="内容占位符 2"/>
          <p:cNvSpPr txBox="1">
            <a:spLocks/>
          </p:cNvSpPr>
          <p:nvPr/>
        </p:nvSpPr>
        <p:spPr>
          <a:xfrm>
            <a:off x="822325" y="153987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endParaRPr lang="en-US" altLang="zh-CN" sz="2600" dirty="0">
              <a:solidFill>
                <a:sysClr val="windowText" lastClr="000000"/>
              </a:solidFill>
              <a:latin typeface="微软雅黑"/>
              <a:ea typeface="微软雅黑"/>
              <a:cs typeface="微软雅黑"/>
            </a:endParaRPr>
          </a:p>
          <a:p>
            <a:pPr lvl="0">
              <a:defRPr/>
            </a:pPr>
            <a:r>
              <a:rPr lang="zh-CN" altLang="en-US" sz="2400" dirty="0">
                <a:solidFill>
                  <a:sysClr val="windowText" lastClr="000000"/>
                </a:solidFill>
                <a:latin typeface="微软雅黑"/>
                <a:ea typeface="微软雅黑"/>
                <a:cs typeface="微软雅黑"/>
              </a:rPr>
              <a:t>（一）基本方法：唯物辩证法</a:t>
            </a:r>
          </a:p>
          <a:p>
            <a:pPr lvl="0">
              <a:defRPr/>
            </a:pPr>
            <a:r>
              <a:rPr lang="zh-CN" altLang="en-US" sz="2200" dirty="0">
                <a:solidFill>
                  <a:schemeClr val="accent1">
                    <a:lumMod val="75000"/>
                  </a:schemeClr>
                </a:solidFill>
                <a:latin typeface="微软雅黑"/>
                <a:ea typeface="微软雅黑"/>
                <a:cs typeface="微软雅黑"/>
              </a:rPr>
              <a:t>    </a:t>
            </a:r>
            <a:r>
              <a:rPr lang="en-US" altLang="zh-CN" sz="2200" dirty="0">
                <a:solidFill>
                  <a:schemeClr val="accent1">
                    <a:lumMod val="75000"/>
                  </a:schemeClr>
                </a:solidFill>
                <a:latin typeface="微软雅黑"/>
                <a:ea typeface="微软雅黑"/>
                <a:cs typeface="微软雅黑"/>
              </a:rPr>
              <a:t>——</a:t>
            </a:r>
            <a:r>
              <a:rPr lang="zh-CN" altLang="en-US" sz="2200" dirty="0">
                <a:solidFill>
                  <a:schemeClr val="accent1">
                    <a:lumMod val="75000"/>
                  </a:schemeClr>
                </a:solidFill>
                <a:latin typeface="微软雅黑"/>
                <a:ea typeface="微软雅黑"/>
                <a:cs typeface="微软雅黑"/>
              </a:rPr>
              <a:t>唯物辩证法是马克思主义创立的科学研究方法，是研究自然科学和社会科学必须遵循的科学的方法论。</a:t>
            </a:r>
            <a:endParaRPr lang="en-US" altLang="zh-CN" sz="2200" dirty="0">
              <a:solidFill>
                <a:schemeClr val="accent1">
                  <a:lumMod val="75000"/>
                </a:schemeClr>
              </a:solidFill>
              <a:latin typeface="微软雅黑"/>
              <a:ea typeface="微软雅黑"/>
              <a:cs typeface="微软雅黑"/>
            </a:endParaRPr>
          </a:p>
          <a:p>
            <a:pPr lvl="0">
              <a:defRPr/>
            </a:pPr>
            <a:endParaRPr lang="zh-CN" altLang="en-US" sz="2200" dirty="0">
              <a:solidFill>
                <a:sysClr val="windowText" lastClr="000000"/>
              </a:solidFill>
              <a:latin typeface="微软雅黑"/>
              <a:ea typeface="微软雅黑"/>
              <a:cs typeface="微软雅黑"/>
            </a:endParaRPr>
          </a:p>
          <a:p>
            <a:pPr lvl="0">
              <a:defRPr/>
            </a:pPr>
            <a:r>
              <a:rPr lang="zh-CN" altLang="en-US" sz="2400" dirty="0">
                <a:solidFill>
                  <a:sysClr val="windowText" lastClr="000000"/>
                </a:solidFill>
                <a:latin typeface="微软雅黑"/>
                <a:ea typeface="微软雅黑"/>
                <a:cs typeface="微软雅黑"/>
              </a:rPr>
              <a:t>（二）以马克思主义政治经济学理论为引领的分析方法</a:t>
            </a:r>
          </a:p>
          <a:p>
            <a:pPr lvl="0">
              <a:defRPr/>
            </a:pPr>
            <a:r>
              <a:rPr lang="zh-CN" altLang="en-US" sz="2200" dirty="0">
                <a:solidFill>
                  <a:schemeClr val="accent1">
                    <a:lumMod val="75000"/>
                  </a:schemeClr>
                </a:solidFill>
                <a:latin typeface="微软雅黑"/>
                <a:ea typeface="微软雅黑"/>
                <a:cs typeface="微软雅黑"/>
              </a:rPr>
              <a:t>    </a:t>
            </a:r>
            <a:r>
              <a:rPr lang="en-US" altLang="zh-CN" sz="2200" dirty="0">
                <a:solidFill>
                  <a:schemeClr val="accent1">
                    <a:lumMod val="75000"/>
                  </a:schemeClr>
                </a:solidFill>
                <a:latin typeface="微软雅黑"/>
                <a:ea typeface="微软雅黑"/>
                <a:cs typeface="微软雅黑"/>
              </a:rPr>
              <a:t>——</a:t>
            </a:r>
            <a:r>
              <a:rPr lang="zh-CN" altLang="en-US" sz="2200" dirty="0">
                <a:solidFill>
                  <a:schemeClr val="accent1">
                    <a:lumMod val="75000"/>
                  </a:schemeClr>
                </a:solidFill>
                <a:latin typeface="微软雅黑"/>
                <a:ea typeface="微软雅黑"/>
                <a:cs typeface="微软雅黑"/>
              </a:rPr>
              <a:t>马克思主义政治经济学为认识既往和当今时代的财政提供了基本立场、观点和方法，为创建新型公共财政学提供了科学的理论指导。</a:t>
            </a:r>
          </a:p>
        </p:txBody>
      </p:sp>
    </p:spTree>
    <p:extLst>
      <p:ext uri="{BB962C8B-B14F-4D97-AF65-F5344CB8AC3E}">
        <p14:creationId xmlns:p14="http://schemas.microsoft.com/office/powerpoint/2010/main" val="3113743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3200" dirty="0">
                <a:latin typeface="微软雅黑"/>
                <a:ea typeface="微软雅黑"/>
                <a:cs typeface="微软雅黑"/>
              </a:rPr>
              <a:t>0</a:t>
            </a:r>
            <a:r>
              <a:rPr lang="en-US" altLang="zh-CN" sz="3200" dirty="0">
                <a:latin typeface="微软雅黑"/>
                <a:ea typeface="微软雅黑"/>
                <a:cs typeface="微软雅黑"/>
              </a:rPr>
              <a:t>.2.3 </a:t>
            </a:r>
            <a:r>
              <a:rPr lang="zh-CN" altLang="en-US" sz="3200" dirty="0">
                <a:latin typeface="微软雅黑"/>
                <a:ea typeface="微软雅黑"/>
                <a:cs typeface="微软雅黑"/>
              </a:rPr>
              <a:t>财政学的学习方法</a:t>
            </a:r>
          </a:p>
        </p:txBody>
      </p:sp>
      <p:sp>
        <p:nvSpPr>
          <p:cNvPr id="18" name="内容占位符 2"/>
          <p:cNvSpPr txBox="1">
            <a:spLocks/>
          </p:cNvSpPr>
          <p:nvPr/>
        </p:nvSpPr>
        <p:spPr>
          <a:xfrm>
            <a:off x="822325" y="1206500"/>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endParaRPr lang="en-US" altLang="zh-CN" sz="2600" dirty="0">
              <a:solidFill>
                <a:sysClr val="windowText" lastClr="000000"/>
              </a:solidFill>
              <a:latin typeface="微软雅黑"/>
              <a:ea typeface="微软雅黑"/>
              <a:cs typeface="微软雅黑"/>
            </a:endParaRPr>
          </a:p>
          <a:p>
            <a:pPr lvl="0">
              <a:defRPr/>
            </a:pPr>
            <a:r>
              <a:rPr lang="zh-CN" altLang="en-US" sz="2600" dirty="0">
                <a:solidFill>
                  <a:sysClr val="windowText" lastClr="000000"/>
                </a:solidFill>
                <a:latin typeface="微软雅黑"/>
                <a:ea typeface="微软雅黑"/>
                <a:cs typeface="微软雅黑"/>
              </a:rPr>
              <a:t>（三）</a:t>
            </a:r>
            <a:r>
              <a:rPr lang="zh-CN" altLang="en-US" sz="2600" dirty="0">
                <a:solidFill>
                  <a:srgbClr val="3333B2"/>
                </a:solidFill>
                <a:latin typeface="微软雅黑"/>
                <a:ea typeface="微软雅黑"/>
                <a:cs typeface="微软雅黑"/>
              </a:rPr>
              <a:t>规范分析方法</a:t>
            </a:r>
            <a:r>
              <a:rPr lang="zh-CN" altLang="en-US" sz="2600" dirty="0">
                <a:solidFill>
                  <a:sysClr val="windowText" lastClr="000000"/>
                </a:solidFill>
                <a:latin typeface="微软雅黑"/>
                <a:ea typeface="微软雅黑"/>
                <a:cs typeface="微软雅黑"/>
              </a:rPr>
              <a:t>和</a:t>
            </a:r>
            <a:r>
              <a:rPr lang="zh-CN" altLang="en-US" sz="2600" dirty="0">
                <a:solidFill>
                  <a:srgbClr val="3333B2"/>
                </a:solidFill>
                <a:latin typeface="微软雅黑"/>
                <a:ea typeface="微软雅黑"/>
                <a:cs typeface="微软雅黑"/>
              </a:rPr>
              <a:t>实证分析方法</a:t>
            </a:r>
            <a:r>
              <a:rPr lang="zh-CN" altLang="en-US" sz="2600" dirty="0">
                <a:solidFill>
                  <a:sysClr val="windowText" lastClr="000000"/>
                </a:solidFill>
                <a:latin typeface="微软雅黑"/>
                <a:ea typeface="微软雅黑"/>
                <a:cs typeface="微软雅黑"/>
              </a:rPr>
              <a:t>。</a:t>
            </a:r>
          </a:p>
        </p:txBody>
      </p:sp>
      <p:sp>
        <p:nvSpPr>
          <p:cNvPr id="15" name="圆角矩形 14"/>
          <p:cNvSpPr/>
          <p:nvPr/>
        </p:nvSpPr>
        <p:spPr bwMode="auto">
          <a:xfrm>
            <a:off x="1364568" y="3500758"/>
            <a:ext cx="6188218" cy="2388868"/>
          </a:xfrm>
          <a:prstGeom prst="roundRect">
            <a:avLst>
              <a:gd name="adj" fmla="val 5869"/>
            </a:avLst>
          </a:prstGeom>
          <a:solidFill>
            <a:schemeClr val="bg1">
              <a:alpha val="60000"/>
            </a:schemeClr>
          </a:solidFill>
          <a:ln w="38100">
            <a:gradFill>
              <a:gsLst>
                <a:gs pos="50000">
                  <a:srgbClr val="FFCF01"/>
                </a:gs>
                <a:gs pos="100000">
                  <a:srgbClr val="E2200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spcBef>
                <a:spcPts val="0"/>
              </a:spcBef>
              <a:spcAft>
                <a:spcPts val="0"/>
              </a:spcAft>
              <a:buClr>
                <a:srgbClr val="FF0000"/>
              </a:buClr>
              <a:buSzPct val="70000"/>
              <a:buFont typeface="Wingdings" pitchFamily="2" charset="2"/>
              <a:buChar char="n"/>
              <a:tabLst>
                <a:tab pos="136525" algn="l"/>
              </a:tabLst>
              <a:defRPr/>
            </a:pPr>
            <a:endParaRPr lang="zh-CN" altLang="en-US" sz="1400">
              <a:solidFill>
                <a:schemeClr val="tx1"/>
              </a:solidFill>
              <a:latin typeface="微软雅黑" pitchFamily="34" charset="-122"/>
              <a:ea typeface="微软雅黑" pitchFamily="34" charset="-122"/>
            </a:endParaRPr>
          </a:p>
        </p:txBody>
      </p:sp>
      <p:sp>
        <p:nvSpPr>
          <p:cNvPr id="17" name="圆角矩形 16"/>
          <p:cNvSpPr/>
          <p:nvPr/>
        </p:nvSpPr>
        <p:spPr>
          <a:xfrm>
            <a:off x="1683563" y="2808182"/>
            <a:ext cx="2084680" cy="532068"/>
          </a:xfrm>
          <a:prstGeom prst="roundRect">
            <a:avLst/>
          </a:prstGeom>
          <a:gradFill flip="none" rotWithShape="1">
            <a:gsLst>
              <a:gs pos="0">
                <a:srgbClr val="FFCF01"/>
              </a:gs>
              <a:gs pos="90000">
                <a:srgbClr val="E22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buFont typeface="Wingdings" pitchFamily="2" charset="2"/>
              <a:buChar char="u"/>
              <a:defRPr/>
            </a:pPr>
            <a:endParaRPr lang="zh-CN" altLang="en-US" sz="1600" b="1">
              <a:solidFill>
                <a:schemeClr val="bg1"/>
              </a:solidFill>
              <a:latin typeface="微软雅黑" pitchFamily="34" charset="-122"/>
              <a:ea typeface="微软雅黑" pitchFamily="34" charset="-122"/>
            </a:endParaRPr>
          </a:p>
        </p:txBody>
      </p:sp>
      <p:sp>
        <p:nvSpPr>
          <p:cNvPr id="19" name="TextBox 32"/>
          <p:cNvSpPr txBox="1">
            <a:spLocks noChangeArrowheads="1"/>
          </p:cNvSpPr>
          <p:nvPr/>
        </p:nvSpPr>
        <p:spPr bwMode="auto">
          <a:xfrm>
            <a:off x="1427163" y="3814763"/>
            <a:ext cx="6264275" cy="17851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200" dirty="0">
                <a:latin typeface="微软雅黑"/>
                <a:ea typeface="微软雅黑"/>
                <a:cs typeface="微软雅黑"/>
              </a:rPr>
              <a:t>（</a:t>
            </a:r>
            <a:r>
              <a:rPr lang="en-US" altLang="zh-CN" sz="2200" dirty="0">
                <a:latin typeface="微软雅黑"/>
                <a:ea typeface="微软雅黑"/>
                <a:cs typeface="微软雅黑"/>
              </a:rPr>
              <a:t>1</a:t>
            </a:r>
            <a:r>
              <a:rPr lang="zh-CN" altLang="en-US" sz="2200" dirty="0">
                <a:latin typeface="微软雅黑"/>
                <a:ea typeface="微软雅黑"/>
                <a:cs typeface="微软雅黑"/>
              </a:rPr>
              <a:t>）经济活动“应该是什么”或社会面临的经济问题应该怎样解决</a:t>
            </a:r>
          </a:p>
          <a:p>
            <a:pPr eaLnBrk="1" hangingPunct="1"/>
            <a:r>
              <a:rPr lang="zh-CN" altLang="en-US" sz="2200" dirty="0">
                <a:latin typeface="微软雅黑"/>
                <a:ea typeface="微软雅黑"/>
                <a:cs typeface="微软雅黑"/>
              </a:rPr>
              <a:t>（</a:t>
            </a:r>
            <a:r>
              <a:rPr lang="en-US" altLang="zh-CN" sz="2200" dirty="0">
                <a:latin typeface="微软雅黑"/>
                <a:ea typeface="微软雅黑"/>
                <a:cs typeface="微软雅黑"/>
              </a:rPr>
              <a:t>2</a:t>
            </a:r>
            <a:r>
              <a:rPr lang="zh-CN" altLang="en-US" sz="2200" dirty="0">
                <a:latin typeface="微软雅黑"/>
                <a:ea typeface="微软雅黑"/>
                <a:cs typeface="微软雅黑"/>
              </a:rPr>
              <a:t>）什么方案是好的，什么方案是不好的</a:t>
            </a:r>
          </a:p>
          <a:p>
            <a:pPr eaLnBrk="1" hangingPunct="1"/>
            <a:r>
              <a:rPr lang="zh-CN" altLang="en-US" sz="2200" dirty="0">
                <a:latin typeface="微软雅黑"/>
                <a:ea typeface="微软雅黑"/>
                <a:cs typeface="微软雅黑"/>
              </a:rPr>
              <a:t>（</a:t>
            </a:r>
            <a:r>
              <a:rPr lang="en-US" altLang="zh-CN" sz="2200" dirty="0">
                <a:latin typeface="微软雅黑"/>
                <a:ea typeface="微软雅黑"/>
                <a:cs typeface="微软雅黑"/>
              </a:rPr>
              <a:t>3</a:t>
            </a:r>
            <a:r>
              <a:rPr lang="zh-CN" altLang="en-US" sz="2200" dirty="0">
                <a:latin typeface="微软雅黑"/>
                <a:ea typeface="微软雅黑"/>
                <a:cs typeface="微软雅黑"/>
              </a:rPr>
              <a:t>）采用某种方案是否应该，是否合理，为什么要作出这样的选择 </a:t>
            </a:r>
            <a:endParaRPr lang="en-US" altLang="zh-CN" sz="2200" dirty="0">
              <a:latin typeface="微软雅黑"/>
              <a:ea typeface="微软雅黑"/>
              <a:cs typeface="微软雅黑"/>
            </a:endParaRPr>
          </a:p>
        </p:txBody>
      </p:sp>
      <p:sp>
        <p:nvSpPr>
          <p:cNvPr id="20" name="Text Box 7"/>
          <p:cNvSpPr txBox="1">
            <a:spLocks noChangeArrowheads="1"/>
          </p:cNvSpPr>
          <p:nvPr/>
        </p:nvSpPr>
        <p:spPr bwMode="auto">
          <a:xfrm>
            <a:off x="1962150" y="2803525"/>
            <a:ext cx="2305050" cy="492443"/>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50000"/>
              </a:spcBef>
            </a:pPr>
            <a:r>
              <a:rPr lang="zh-CN" altLang="en-US" sz="2600" dirty="0">
                <a:solidFill>
                  <a:schemeClr val="bg1"/>
                </a:solidFill>
                <a:latin typeface="微软雅黑"/>
                <a:ea typeface="微软雅黑"/>
                <a:cs typeface="微软雅黑"/>
              </a:rPr>
              <a:t>规范分析</a:t>
            </a:r>
          </a:p>
        </p:txBody>
      </p:sp>
    </p:spTree>
    <p:extLst>
      <p:ext uri="{BB962C8B-B14F-4D97-AF65-F5344CB8AC3E}">
        <p14:creationId xmlns:p14="http://schemas.microsoft.com/office/powerpoint/2010/main" val="92079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plus(in)">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randombar(horizontal)">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3" presetClass="entr" presetSubtype="16"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plus(in)">
                                      <p:cBhvr>
                                        <p:cTn id="20"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1"/>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a:ea typeface="微软雅黑"/>
                <a:cs typeface="微软雅黑"/>
              </a:rPr>
              <a:t>辅助平台</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600" dirty="0">
                <a:solidFill>
                  <a:sysClr val="windowText" lastClr="000000"/>
                </a:solidFill>
                <a:latin typeface="微软雅黑"/>
                <a:ea typeface="微软雅黑"/>
                <a:cs typeface="微软雅黑"/>
              </a:rPr>
              <a:t>中国大学</a:t>
            </a:r>
            <a:r>
              <a:rPr lang="en-US" altLang="zh-CN" sz="2600" dirty="0">
                <a:solidFill>
                  <a:sysClr val="windowText" lastClr="000000"/>
                </a:solidFill>
                <a:latin typeface="微软雅黑"/>
                <a:ea typeface="微软雅黑"/>
                <a:cs typeface="微软雅黑"/>
              </a:rPr>
              <a:t>MOOC</a:t>
            </a:r>
            <a:r>
              <a:rPr lang="zh-CN" altLang="en-US" sz="2600" dirty="0">
                <a:solidFill>
                  <a:sysClr val="windowText" lastClr="000000"/>
                </a:solidFill>
                <a:latin typeface="微软雅黑"/>
                <a:ea typeface="微软雅黑"/>
                <a:cs typeface="微软雅黑"/>
              </a:rPr>
              <a:t>（慕课）：</a:t>
            </a:r>
            <a:endParaRPr lang="en-US" altLang="zh-CN" sz="2600" dirty="0">
              <a:solidFill>
                <a:sysClr val="windowText" lastClr="000000"/>
              </a:solidFill>
              <a:latin typeface="微软雅黑"/>
              <a:ea typeface="微软雅黑"/>
              <a:cs typeface="微软雅黑"/>
            </a:endParaRPr>
          </a:p>
          <a:p>
            <a:pPr lvl="0">
              <a:defRPr/>
            </a:pPr>
            <a:r>
              <a:rPr lang="zh-CN" altLang="en-US" sz="2000" dirty="0">
                <a:solidFill>
                  <a:schemeClr val="accent1">
                    <a:lumMod val="75000"/>
                  </a:schemeClr>
                </a:solidFill>
                <a:latin typeface="微软雅黑"/>
                <a:ea typeface="微软雅黑"/>
                <a:cs typeface="微软雅黑"/>
              </a:rPr>
              <a:t>南京审计大学</a:t>
            </a:r>
            <a:r>
              <a:rPr lang="en-US" altLang="zh-CN" sz="2000" dirty="0">
                <a:solidFill>
                  <a:schemeClr val="accent1">
                    <a:lumMod val="75000"/>
                  </a:schemeClr>
                </a:solidFill>
                <a:latin typeface="微软雅黑"/>
                <a:ea typeface="微软雅黑"/>
                <a:cs typeface="微软雅黑"/>
              </a:rPr>
              <a:t> </a:t>
            </a:r>
            <a:r>
              <a:rPr lang="zh-CN" altLang="en-US" sz="2000" dirty="0">
                <a:solidFill>
                  <a:schemeClr val="accent1">
                    <a:lumMod val="75000"/>
                  </a:schemeClr>
                </a:solidFill>
                <a:latin typeface="微软雅黑"/>
                <a:ea typeface="微软雅黑"/>
                <a:cs typeface="微软雅黑"/>
              </a:rPr>
              <a:t>裴育</a:t>
            </a:r>
            <a:r>
              <a:rPr lang="en-US" altLang="zh-CN" sz="2000" dirty="0">
                <a:solidFill>
                  <a:schemeClr val="accent1">
                    <a:lumMod val="75000"/>
                  </a:schemeClr>
                </a:solidFill>
                <a:latin typeface="微软雅黑"/>
                <a:ea typeface="微软雅黑"/>
                <a:cs typeface="微软雅黑"/>
              </a:rPr>
              <a:t> 《</a:t>
            </a:r>
            <a:r>
              <a:rPr lang="zh-CN" altLang="en-US" sz="2000" dirty="0">
                <a:solidFill>
                  <a:schemeClr val="accent1">
                    <a:lumMod val="75000"/>
                  </a:schemeClr>
                </a:solidFill>
                <a:latin typeface="微软雅黑"/>
                <a:ea typeface="微软雅黑"/>
                <a:cs typeface="微软雅黑"/>
              </a:rPr>
              <a:t>财政学</a:t>
            </a:r>
            <a:r>
              <a:rPr lang="en-US" altLang="zh-CN" sz="2000" dirty="0">
                <a:solidFill>
                  <a:schemeClr val="accent1">
                    <a:lumMod val="75000"/>
                  </a:schemeClr>
                </a:solidFill>
                <a:latin typeface="微软雅黑"/>
                <a:ea typeface="微软雅黑"/>
                <a:cs typeface="微软雅黑"/>
              </a:rPr>
              <a:t>》</a:t>
            </a:r>
            <a:r>
              <a:rPr lang="zh-CN" altLang="en-US" sz="2000" dirty="0">
                <a:solidFill>
                  <a:schemeClr val="accent1">
                    <a:lumMod val="75000"/>
                  </a:schemeClr>
                </a:solidFill>
                <a:latin typeface="微软雅黑"/>
                <a:ea typeface="微软雅黑"/>
                <a:cs typeface="微软雅黑"/>
              </a:rPr>
              <a:t>：</a:t>
            </a:r>
            <a:r>
              <a:rPr lang="en-US" altLang="zh-CN" sz="2000" dirty="0">
                <a:solidFill>
                  <a:schemeClr val="accent1">
                    <a:lumMod val="75000"/>
                  </a:schemeClr>
                </a:solidFill>
                <a:latin typeface="微软雅黑"/>
                <a:ea typeface="微软雅黑"/>
                <a:cs typeface="微软雅黑"/>
                <a:hlinkClick r:id="rId3">
                  <a:extLst>
                    <a:ext uri="{A12FA001-AC4F-418D-AE19-62706E023703}">
                      <ahyp:hlinkClr xmlns:ahyp="http://schemas.microsoft.com/office/drawing/2018/hyperlinkcolor" val="tx"/>
                    </a:ext>
                  </a:extLst>
                </a:hlinkClick>
              </a:rPr>
              <a:t>http://icourse163.org/course/NAU-1206694837</a:t>
            </a:r>
            <a:endParaRPr lang="en-US" altLang="zh-CN" sz="2000" dirty="0">
              <a:solidFill>
                <a:schemeClr val="accent1">
                  <a:lumMod val="75000"/>
                </a:schemeClr>
              </a:solidFill>
              <a:latin typeface="微软雅黑"/>
              <a:ea typeface="微软雅黑"/>
              <a:cs typeface="微软雅黑"/>
            </a:endParaRPr>
          </a:p>
          <a:p>
            <a:pPr>
              <a:defRPr/>
            </a:pPr>
            <a:r>
              <a:rPr lang="en-US" altLang="zh-CN" sz="2000" dirty="0">
                <a:solidFill>
                  <a:schemeClr val="accent1">
                    <a:lumMod val="75000"/>
                  </a:schemeClr>
                </a:solidFill>
                <a:latin typeface="微软雅黑"/>
                <a:ea typeface="微软雅黑"/>
                <a:cs typeface="微软雅黑"/>
              </a:rPr>
              <a:t>2019</a:t>
            </a:r>
            <a:r>
              <a:rPr lang="zh-CN" altLang="en-US" sz="2000" dirty="0">
                <a:solidFill>
                  <a:schemeClr val="accent1">
                    <a:lumMod val="75000"/>
                  </a:schemeClr>
                </a:solidFill>
                <a:latin typeface="微软雅黑"/>
                <a:ea typeface="微软雅黑"/>
                <a:cs typeface="微软雅黑"/>
              </a:rPr>
              <a:t>金融数学</a:t>
            </a:r>
            <a:r>
              <a:rPr lang="en-US" altLang="zh-CN" sz="2000" dirty="0">
                <a:solidFill>
                  <a:schemeClr val="accent1">
                    <a:lumMod val="75000"/>
                  </a:schemeClr>
                </a:solidFill>
                <a:latin typeface="微软雅黑"/>
                <a:ea typeface="微软雅黑"/>
                <a:cs typeface="微软雅黑"/>
              </a:rPr>
              <a:t>1</a:t>
            </a:r>
            <a:r>
              <a:rPr lang="zh-CN" altLang="en-US" sz="2000" dirty="0">
                <a:solidFill>
                  <a:schemeClr val="accent1">
                    <a:lumMod val="75000"/>
                  </a:schemeClr>
                </a:solidFill>
                <a:latin typeface="微软雅黑"/>
                <a:ea typeface="微软雅黑"/>
                <a:cs typeface="微软雅黑"/>
              </a:rPr>
              <a:t>、</a:t>
            </a:r>
            <a:r>
              <a:rPr lang="en-US" altLang="zh-CN" sz="2000" dirty="0">
                <a:solidFill>
                  <a:schemeClr val="accent1">
                    <a:lumMod val="75000"/>
                  </a:schemeClr>
                </a:solidFill>
                <a:latin typeface="微软雅黑"/>
                <a:ea typeface="微软雅黑"/>
                <a:cs typeface="微软雅黑"/>
              </a:rPr>
              <a:t>2</a:t>
            </a:r>
            <a:r>
              <a:rPr lang="zh-CN" altLang="en-US" sz="2000" dirty="0">
                <a:solidFill>
                  <a:schemeClr val="accent1">
                    <a:lumMod val="75000"/>
                  </a:schemeClr>
                </a:solidFill>
                <a:latin typeface="微软雅黑"/>
                <a:ea typeface="微软雅黑"/>
                <a:cs typeface="微软雅黑"/>
              </a:rPr>
              <a:t>班课堂码</a:t>
            </a:r>
            <a:endParaRPr lang="en-US" altLang="zh-CN" sz="2000" dirty="0">
              <a:solidFill>
                <a:schemeClr val="accent1">
                  <a:lumMod val="75000"/>
                </a:schemeClr>
              </a:solidFill>
              <a:latin typeface="微软雅黑"/>
              <a:ea typeface="微软雅黑"/>
              <a:cs typeface="微软雅黑"/>
            </a:endParaRPr>
          </a:p>
          <a:p>
            <a:pPr>
              <a:defRPr/>
            </a:pPr>
            <a:endParaRPr lang="en-US" altLang="zh-CN" sz="2000" dirty="0">
              <a:solidFill>
                <a:schemeClr val="accent1">
                  <a:lumMod val="75000"/>
                </a:schemeClr>
              </a:solidFill>
              <a:latin typeface="微软雅黑"/>
              <a:ea typeface="微软雅黑"/>
              <a:cs typeface="微软雅黑"/>
            </a:endParaRPr>
          </a:p>
          <a:p>
            <a:pPr marL="0" indent="0">
              <a:buNone/>
              <a:defRPr/>
            </a:pPr>
            <a:endParaRPr lang="en-US" altLang="zh-CN" sz="2000" dirty="0">
              <a:solidFill>
                <a:schemeClr val="accent1">
                  <a:lumMod val="75000"/>
                </a:schemeClr>
              </a:solidFill>
              <a:latin typeface="微软雅黑"/>
              <a:ea typeface="微软雅黑"/>
              <a:cs typeface="微软雅黑"/>
            </a:endParaRPr>
          </a:p>
          <a:p>
            <a:pPr marL="0" indent="0">
              <a:buNone/>
              <a:defRPr/>
            </a:pPr>
            <a:endParaRPr lang="en-US" altLang="zh-CN" sz="2000" dirty="0">
              <a:solidFill>
                <a:schemeClr val="accent1">
                  <a:lumMod val="75000"/>
                </a:schemeClr>
              </a:solidFill>
              <a:latin typeface="微软雅黑"/>
              <a:ea typeface="微软雅黑"/>
              <a:cs typeface="微软雅黑"/>
            </a:endParaRPr>
          </a:p>
          <a:p>
            <a:pPr>
              <a:defRPr/>
            </a:pPr>
            <a:r>
              <a:rPr lang="en-US" altLang="zh-CN" sz="2000" dirty="0">
                <a:solidFill>
                  <a:schemeClr val="accent1">
                    <a:lumMod val="75000"/>
                  </a:schemeClr>
                </a:solidFill>
                <a:latin typeface="微软雅黑"/>
                <a:ea typeface="微软雅黑"/>
                <a:cs typeface="微软雅黑"/>
              </a:rPr>
              <a:t>2019</a:t>
            </a:r>
            <a:r>
              <a:rPr lang="zh-CN" altLang="en-US" sz="2000" dirty="0">
                <a:solidFill>
                  <a:schemeClr val="accent1">
                    <a:lumMod val="75000"/>
                  </a:schemeClr>
                </a:solidFill>
                <a:latin typeface="微软雅黑"/>
                <a:ea typeface="微软雅黑"/>
                <a:cs typeface="微软雅黑"/>
              </a:rPr>
              <a:t>金融</a:t>
            </a:r>
            <a:r>
              <a:rPr lang="en-US" altLang="zh-CN" sz="2000" dirty="0">
                <a:solidFill>
                  <a:schemeClr val="accent1">
                    <a:lumMod val="75000"/>
                  </a:schemeClr>
                </a:solidFill>
                <a:latin typeface="微软雅黑"/>
                <a:ea typeface="微软雅黑"/>
                <a:cs typeface="微软雅黑"/>
              </a:rPr>
              <a:t>7</a:t>
            </a:r>
            <a:r>
              <a:rPr lang="zh-CN" altLang="en-US" sz="2000" dirty="0">
                <a:solidFill>
                  <a:schemeClr val="accent1">
                    <a:lumMod val="75000"/>
                  </a:schemeClr>
                </a:solidFill>
                <a:latin typeface="微软雅黑"/>
                <a:ea typeface="微软雅黑"/>
                <a:cs typeface="微软雅黑"/>
              </a:rPr>
              <a:t>班、</a:t>
            </a:r>
            <a:r>
              <a:rPr lang="en-US" altLang="zh-CN" sz="2000" dirty="0">
                <a:solidFill>
                  <a:schemeClr val="accent1">
                    <a:lumMod val="75000"/>
                  </a:schemeClr>
                </a:solidFill>
                <a:latin typeface="微软雅黑"/>
                <a:ea typeface="微软雅黑"/>
                <a:cs typeface="微软雅黑"/>
              </a:rPr>
              <a:t>cfa1</a:t>
            </a:r>
            <a:r>
              <a:rPr lang="zh-CN" altLang="en-US" sz="2000" dirty="0">
                <a:solidFill>
                  <a:schemeClr val="accent1">
                    <a:lumMod val="75000"/>
                  </a:schemeClr>
                </a:solidFill>
                <a:latin typeface="微软雅黑"/>
                <a:ea typeface="微软雅黑"/>
                <a:cs typeface="微软雅黑"/>
              </a:rPr>
              <a:t>班课堂码</a:t>
            </a:r>
            <a:br>
              <a:rPr lang="zh-CN" altLang="en-US" sz="2000" dirty="0">
                <a:solidFill>
                  <a:sysClr val="windowText" lastClr="000000"/>
                </a:solidFill>
                <a:latin typeface="微软雅黑"/>
                <a:ea typeface="微软雅黑"/>
                <a:cs typeface="微软雅黑"/>
              </a:rPr>
            </a:br>
            <a:endParaRPr lang="en-US" altLang="zh-CN" sz="20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6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6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pic>
        <p:nvPicPr>
          <p:cNvPr id="9" name="图片 8">
            <a:extLst>
              <a:ext uri="{FF2B5EF4-FFF2-40B4-BE49-F238E27FC236}">
                <a16:creationId xmlns:a16="http://schemas.microsoft.com/office/drawing/2014/main" id="{6528544F-4E80-6C43-8FDF-CCADB92DC6A5}"/>
              </a:ext>
            </a:extLst>
          </p:cNvPr>
          <p:cNvPicPr>
            <a:picLocks noChangeAspect="1"/>
          </p:cNvPicPr>
          <p:nvPr/>
        </p:nvPicPr>
        <p:blipFill rotWithShape="1">
          <a:blip r:embed="rId4"/>
          <a:srcRect r="6161" b="29851"/>
          <a:stretch/>
        </p:blipFill>
        <p:spPr>
          <a:xfrm>
            <a:off x="4498122" y="3023394"/>
            <a:ext cx="3410844" cy="1109219"/>
          </a:xfrm>
          <a:prstGeom prst="rect">
            <a:avLst/>
          </a:prstGeom>
        </p:spPr>
      </p:pic>
      <p:pic>
        <p:nvPicPr>
          <p:cNvPr id="6" name="图片 5">
            <a:extLst>
              <a:ext uri="{FF2B5EF4-FFF2-40B4-BE49-F238E27FC236}">
                <a16:creationId xmlns:a16="http://schemas.microsoft.com/office/drawing/2014/main" id="{25B46CAA-555D-6C42-9DFF-6100315EC19C}"/>
              </a:ext>
            </a:extLst>
          </p:cNvPr>
          <p:cNvPicPr>
            <a:picLocks noChangeAspect="1"/>
          </p:cNvPicPr>
          <p:nvPr/>
        </p:nvPicPr>
        <p:blipFill rotWithShape="1">
          <a:blip r:embed="rId5"/>
          <a:srcRect b="25245"/>
          <a:stretch/>
        </p:blipFill>
        <p:spPr>
          <a:xfrm>
            <a:off x="4498122" y="4851333"/>
            <a:ext cx="3410844" cy="1109220"/>
          </a:xfrm>
          <a:prstGeom prst="rect">
            <a:avLst/>
          </a:prstGeom>
        </p:spPr>
      </p:pic>
    </p:spTree>
    <p:extLst>
      <p:ext uri="{BB962C8B-B14F-4D97-AF65-F5344CB8AC3E}">
        <p14:creationId xmlns:p14="http://schemas.microsoft.com/office/powerpoint/2010/main" val="14739779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3200" dirty="0">
                <a:latin typeface="微软雅黑"/>
                <a:ea typeface="微软雅黑"/>
                <a:cs typeface="微软雅黑"/>
              </a:rPr>
              <a:t>0</a:t>
            </a:r>
            <a:r>
              <a:rPr lang="en-US" altLang="zh-CN" sz="3200" dirty="0">
                <a:latin typeface="微软雅黑"/>
                <a:ea typeface="微软雅黑"/>
                <a:cs typeface="微软雅黑"/>
              </a:rPr>
              <a:t>.2.3 </a:t>
            </a:r>
            <a:r>
              <a:rPr lang="zh-CN" altLang="en-US" sz="3200" dirty="0">
                <a:latin typeface="微软雅黑"/>
                <a:ea typeface="微软雅黑"/>
                <a:cs typeface="微软雅黑"/>
              </a:rPr>
              <a:t>财政学的研究方法</a:t>
            </a:r>
          </a:p>
        </p:txBody>
      </p:sp>
      <p:sp>
        <p:nvSpPr>
          <p:cNvPr id="18" name="内容占位符 2"/>
          <p:cNvSpPr txBox="1">
            <a:spLocks/>
          </p:cNvSpPr>
          <p:nvPr/>
        </p:nvSpPr>
        <p:spPr>
          <a:xfrm>
            <a:off x="822325" y="1206500"/>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endParaRPr lang="zh-CN" altLang="en-US" sz="2600" dirty="0">
              <a:solidFill>
                <a:sysClr val="windowText" lastClr="000000"/>
              </a:solidFill>
              <a:latin typeface="微软雅黑"/>
              <a:ea typeface="微软雅黑"/>
              <a:cs typeface="微软雅黑"/>
            </a:endParaRPr>
          </a:p>
        </p:txBody>
      </p:sp>
      <p:sp>
        <p:nvSpPr>
          <p:cNvPr id="24" name="圆角矩形 23"/>
          <p:cNvSpPr/>
          <p:nvPr/>
        </p:nvSpPr>
        <p:spPr bwMode="auto">
          <a:xfrm>
            <a:off x="1000806" y="2596961"/>
            <a:ext cx="6723473" cy="2864039"/>
          </a:xfrm>
          <a:prstGeom prst="roundRect">
            <a:avLst>
              <a:gd name="adj" fmla="val 5869"/>
            </a:avLst>
          </a:prstGeom>
          <a:solidFill>
            <a:schemeClr val="bg1">
              <a:alpha val="60000"/>
            </a:schemeClr>
          </a:solidFill>
          <a:ln w="38100">
            <a:gradFill>
              <a:gsLst>
                <a:gs pos="50000">
                  <a:srgbClr val="FFCF01"/>
                </a:gs>
                <a:gs pos="100000">
                  <a:srgbClr val="E2200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spcBef>
                <a:spcPts val="0"/>
              </a:spcBef>
              <a:spcAft>
                <a:spcPts val="0"/>
              </a:spcAft>
              <a:buClr>
                <a:srgbClr val="FF0000"/>
              </a:buClr>
              <a:buSzPct val="70000"/>
              <a:buFont typeface="Wingdings" pitchFamily="2" charset="2"/>
              <a:buChar char="n"/>
              <a:tabLst>
                <a:tab pos="136525" algn="l"/>
              </a:tabLst>
              <a:defRPr/>
            </a:pPr>
            <a:endParaRPr lang="zh-CN" altLang="en-US" sz="1400">
              <a:solidFill>
                <a:schemeClr val="tx1"/>
              </a:solidFill>
              <a:latin typeface="微软雅黑" pitchFamily="34" charset="-122"/>
              <a:ea typeface="微软雅黑" pitchFamily="34" charset="-122"/>
            </a:endParaRPr>
          </a:p>
        </p:txBody>
      </p:sp>
      <p:sp>
        <p:nvSpPr>
          <p:cNvPr id="25" name="圆角矩形 24"/>
          <p:cNvSpPr/>
          <p:nvPr/>
        </p:nvSpPr>
        <p:spPr>
          <a:xfrm>
            <a:off x="1261288" y="1742970"/>
            <a:ext cx="2084680" cy="532067"/>
          </a:xfrm>
          <a:prstGeom prst="roundRect">
            <a:avLst/>
          </a:prstGeom>
          <a:gradFill flip="none" rotWithShape="1">
            <a:gsLst>
              <a:gs pos="0">
                <a:srgbClr val="FFCF01"/>
              </a:gs>
              <a:gs pos="90000">
                <a:srgbClr val="E22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buFont typeface="Wingdings" pitchFamily="2" charset="2"/>
              <a:buChar char="u"/>
              <a:defRPr/>
            </a:pPr>
            <a:endParaRPr lang="zh-CN" altLang="en-US" sz="1600" b="1">
              <a:solidFill>
                <a:schemeClr val="bg1"/>
              </a:solidFill>
              <a:latin typeface="微软雅黑" pitchFamily="34" charset="-122"/>
              <a:ea typeface="微软雅黑" pitchFamily="34" charset="-122"/>
            </a:endParaRPr>
          </a:p>
        </p:txBody>
      </p:sp>
      <p:sp>
        <p:nvSpPr>
          <p:cNvPr id="26" name="TextBox 32"/>
          <p:cNvSpPr txBox="1">
            <a:spLocks noChangeArrowheads="1"/>
          </p:cNvSpPr>
          <p:nvPr/>
        </p:nvSpPr>
        <p:spPr bwMode="auto">
          <a:xfrm>
            <a:off x="1077913" y="2586038"/>
            <a:ext cx="6264275" cy="2462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200" dirty="0">
                <a:latin typeface="微软雅黑"/>
                <a:ea typeface="微软雅黑"/>
                <a:cs typeface="微软雅黑"/>
              </a:rPr>
              <a:t>（</a:t>
            </a:r>
            <a:r>
              <a:rPr lang="en-US" altLang="zh-CN" sz="2200" dirty="0">
                <a:latin typeface="微软雅黑"/>
                <a:ea typeface="微软雅黑"/>
                <a:cs typeface="微软雅黑"/>
              </a:rPr>
              <a:t>1</a:t>
            </a:r>
            <a:r>
              <a:rPr lang="zh-CN" altLang="en-US" sz="2200" dirty="0">
                <a:latin typeface="微软雅黑"/>
                <a:ea typeface="微软雅黑"/>
                <a:cs typeface="微软雅黑"/>
              </a:rPr>
              <a:t>）经济现象是什么？经济事物的现状如何？</a:t>
            </a:r>
          </a:p>
          <a:p>
            <a:pPr eaLnBrk="1" hangingPunct="1"/>
            <a:r>
              <a:rPr lang="zh-CN" altLang="en-US" sz="2200" dirty="0">
                <a:latin typeface="微软雅黑"/>
                <a:ea typeface="微软雅黑"/>
                <a:cs typeface="微软雅黑"/>
              </a:rPr>
              <a:t>（</a:t>
            </a:r>
            <a:r>
              <a:rPr lang="en-US" altLang="zh-CN" sz="2200" dirty="0">
                <a:latin typeface="微软雅黑"/>
                <a:ea typeface="微软雅黑"/>
                <a:cs typeface="微软雅黑"/>
              </a:rPr>
              <a:t>2</a:t>
            </a:r>
            <a:r>
              <a:rPr lang="zh-CN" altLang="en-US" sz="2200" dirty="0">
                <a:latin typeface="微软雅黑"/>
                <a:ea typeface="微软雅黑"/>
                <a:cs typeface="微软雅黑"/>
              </a:rPr>
              <a:t>）有几种可供选择的方案，将会带来什么后果。它不回答是不是应该作出这样的选择的问题。即它企图超脱和排斥价值判断（即关于社会的目标应该是什么，经济事物是好是坏，对社会有无意义的价值判断），实证经济学所研究的内容具有客观性，是说明客观事物是怎样的实证科学。 </a:t>
            </a:r>
            <a:endParaRPr lang="en-US" altLang="zh-CN" sz="2200" dirty="0">
              <a:latin typeface="微软雅黑"/>
              <a:ea typeface="微软雅黑"/>
              <a:cs typeface="微软雅黑"/>
            </a:endParaRPr>
          </a:p>
        </p:txBody>
      </p:sp>
      <p:sp>
        <p:nvSpPr>
          <p:cNvPr id="27" name="Text Box 6"/>
          <p:cNvSpPr txBox="1">
            <a:spLocks noChangeArrowheads="1"/>
          </p:cNvSpPr>
          <p:nvPr/>
        </p:nvSpPr>
        <p:spPr bwMode="auto">
          <a:xfrm>
            <a:off x="1539875" y="1738313"/>
            <a:ext cx="2305050" cy="492443"/>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50000"/>
              </a:spcBef>
            </a:pPr>
            <a:r>
              <a:rPr lang="zh-CN" altLang="en-US" sz="2600" dirty="0">
                <a:solidFill>
                  <a:srgbClr val="FFFFFF"/>
                </a:solidFill>
                <a:latin typeface="微软雅黑"/>
                <a:ea typeface="微软雅黑"/>
                <a:cs typeface="微软雅黑"/>
              </a:rPr>
              <a:t>实证分析</a:t>
            </a:r>
          </a:p>
        </p:txBody>
      </p:sp>
    </p:spTree>
    <p:extLst>
      <p:ext uri="{BB962C8B-B14F-4D97-AF65-F5344CB8AC3E}">
        <p14:creationId xmlns:p14="http://schemas.microsoft.com/office/powerpoint/2010/main" val="132133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plus(in)">
                                      <p:cBhvr>
                                        <p:cTn id="7" dur="2000"/>
                                        <p:tgtEl>
                                          <p:spTgt spid="25"/>
                                        </p:tgtEl>
                                      </p:cBhvr>
                                    </p:animEffect>
                                  </p:childTnLst>
                                </p:cTn>
                              </p:par>
                              <p:par>
                                <p:cTn id="8" presetID="13" presetClass="entr" presetSubtype="16"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plus(in)">
                                      <p:cBhvr>
                                        <p:cTn id="10" dur="2000"/>
                                        <p:tgtEl>
                                          <p:spTgt spid="27"/>
                                        </p:tgtEl>
                                      </p:cBhvr>
                                    </p:animEffect>
                                  </p:childTnLst>
                                </p:cTn>
                              </p:par>
                              <p:par>
                                <p:cTn id="11" presetID="14" presetClass="entr" presetSubtype="1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randombar(horizontal)">
                                      <p:cBhvr>
                                        <p:cTn id="13" dur="500"/>
                                        <p:tgtEl>
                                          <p:spTgt spid="2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randombar(horizontal)">
                                      <p:cBhvr>
                                        <p:cTn id="1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3200" dirty="0">
                <a:latin typeface="微软雅黑"/>
                <a:ea typeface="微软雅黑"/>
                <a:cs typeface="微软雅黑"/>
              </a:rPr>
              <a:t>0</a:t>
            </a:r>
            <a:r>
              <a:rPr lang="en-US" altLang="zh-CN" sz="3200" dirty="0">
                <a:latin typeface="微软雅黑"/>
                <a:ea typeface="微软雅黑"/>
                <a:cs typeface="微软雅黑"/>
              </a:rPr>
              <a:t>.2.3 </a:t>
            </a:r>
            <a:r>
              <a:rPr lang="zh-CN" altLang="en-US" sz="3200" dirty="0">
                <a:latin typeface="微软雅黑"/>
                <a:ea typeface="微软雅黑"/>
                <a:cs typeface="微软雅黑"/>
              </a:rPr>
              <a:t>财政学的学习方法</a:t>
            </a:r>
          </a:p>
        </p:txBody>
      </p:sp>
      <p:sp>
        <p:nvSpPr>
          <p:cNvPr id="18" name="内容占位符 2"/>
          <p:cNvSpPr txBox="1">
            <a:spLocks/>
          </p:cNvSpPr>
          <p:nvPr/>
        </p:nvSpPr>
        <p:spPr>
          <a:xfrm>
            <a:off x="822325" y="153987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endParaRPr lang="en-US" altLang="zh-CN" sz="2600" dirty="0">
              <a:solidFill>
                <a:sysClr val="windowText" lastClr="000000"/>
              </a:solidFill>
              <a:latin typeface="微软雅黑"/>
              <a:ea typeface="微软雅黑"/>
              <a:cs typeface="微软雅黑"/>
            </a:endParaRPr>
          </a:p>
          <a:p>
            <a:pPr lvl="0">
              <a:defRPr/>
            </a:pPr>
            <a:r>
              <a:rPr lang="zh-CN" altLang="en-US" sz="2600" dirty="0">
                <a:solidFill>
                  <a:sysClr val="windowText" lastClr="000000"/>
                </a:solidFill>
                <a:latin typeface="微软雅黑"/>
                <a:ea typeface="微软雅黑"/>
                <a:cs typeface="微软雅黑"/>
              </a:rPr>
              <a:t>（四）比较分析方法</a:t>
            </a:r>
          </a:p>
          <a:p>
            <a:pPr lvl="0">
              <a:defRPr/>
            </a:pPr>
            <a:r>
              <a:rPr lang="zh-CN" altLang="en-US" sz="2200" dirty="0">
                <a:solidFill>
                  <a:schemeClr val="accent1">
                    <a:lumMod val="75000"/>
                  </a:schemeClr>
                </a:solidFill>
                <a:latin typeface="微软雅黑"/>
                <a:ea typeface="微软雅黑"/>
                <a:cs typeface="微软雅黑"/>
              </a:rPr>
              <a:t>    </a:t>
            </a:r>
            <a:r>
              <a:rPr lang="en-US" altLang="zh-CN" sz="2200" dirty="0">
                <a:solidFill>
                  <a:schemeClr val="accent1">
                    <a:lumMod val="75000"/>
                  </a:schemeClr>
                </a:solidFill>
                <a:latin typeface="微软雅黑"/>
                <a:ea typeface="微软雅黑"/>
                <a:cs typeface="微软雅黑"/>
              </a:rPr>
              <a:t>——</a:t>
            </a:r>
            <a:r>
              <a:rPr lang="zh-CN" altLang="en-US" sz="2200" dirty="0">
                <a:solidFill>
                  <a:schemeClr val="accent1">
                    <a:lumMod val="75000"/>
                  </a:schemeClr>
                </a:solidFill>
                <a:latin typeface="微软雅黑"/>
                <a:ea typeface="微软雅黑"/>
                <a:cs typeface="微软雅黑"/>
              </a:rPr>
              <a:t>横向与纵向的比较；理论与实践的比较。</a:t>
            </a:r>
          </a:p>
          <a:p>
            <a:pPr lvl="0">
              <a:defRPr/>
            </a:pPr>
            <a:endParaRPr lang="zh-CN" altLang="en-US" sz="2600" dirty="0">
              <a:solidFill>
                <a:sysClr val="windowText" lastClr="000000"/>
              </a:solidFill>
              <a:latin typeface="微软雅黑"/>
              <a:ea typeface="微软雅黑"/>
              <a:cs typeface="微软雅黑"/>
            </a:endParaRPr>
          </a:p>
          <a:p>
            <a:pPr lvl="0">
              <a:defRPr/>
            </a:pPr>
            <a:r>
              <a:rPr lang="zh-CN" altLang="en-US" sz="2600" dirty="0">
                <a:solidFill>
                  <a:sysClr val="windowText" lastClr="000000"/>
                </a:solidFill>
                <a:latin typeface="微软雅黑"/>
                <a:ea typeface="微软雅黑"/>
                <a:cs typeface="微软雅黑"/>
              </a:rPr>
              <a:t>（五）案例研究方法</a:t>
            </a:r>
          </a:p>
          <a:p>
            <a:pPr lvl="0">
              <a:defRPr/>
            </a:pPr>
            <a:r>
              <a:rPr lang="zh-CN" altLang="en-US" sz="2200" dirty="0">
                <a:solidFill>
                  <a:schemeClr val="accent1">
                    <a:lumMod val="75000"/>
                  </a:schemeClr>
                </a:solidFill>
                <a:latin typeface="微软雅黑"/>
                <a:ea typeface="微软雅黑"/>
                <a:cs typeface="微软雅黑"/>
              </a:rPr>
              <a:t>    </a:t>
            </a:r>
            <a:r>
              <a:rPr lang="en-US" altLang="zh-CN" sz="2200" dirty="0">
                <a:solidFill>
                  <a:schemeClr val="accent1">
                    <a:lumMod val="75000"/>
                  </a:schemeClr>
                </a:solidFill>
                <a:latin typeface="微软雅黑"/>
                <a:ea typeface="微软雅黑"/>
                <a:cs typeface="微软雅黑"/>
              </a:rPr>
              <a:t>——</a:t>
            </a:r>
            <a:r>
              <a:rPr lang="zh-CN" altLang="en-US" sz="2200" dirty="0">
                <a:solidFill>
                  <a:schemeClr val="accent1">
                    <a:lumMod val="75000"/>
                  </a:schemeClr>
                </a:solidFill>
                <a:latin typeface="微软雅黑"/>
                <a:ea typeface="微软雅黑"/>
                <a:cs typeface="微软雅黑"/>
              </a:rPr>
              <a:t>对已经发生的真实事件或某种现象进行探索、描述或解释，从中推导出新的假说或结论。</a:t>
            </a:r>
          </a:p>
        </p:txBody>
      </p:sp>
    </p:spTree>
    <p:extLst>
      <p:ext uri="{BB962C8B-B14F-4D97-AF65-F5344CB8AC3E}">
        <p14:creationId xmlns:p14="http://schemas.microsoft.com/office/powerpoint/2010/main" val="3516143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CN" sz="3200" dirty="0">
                <a:latin typeface="微软雅黑"/>
                <a:ea typeface="微软雅黑"/>
                <a:cs typeface="微软雅黑"/>
              </a:rPr>
              <a:t>0</a:t>
            </a:r>
            <a:r>
              <a:rPr lang="en-US" altLang="zh-CN" sz="3200" dirty="0">
                <a:latin typeface="微软雅黑"/>
                <a:ea typeface="微软雅黑"/>
                <a:cs typeface="微软雅黑"/>
              </a:rPr>
              <a:t>.3 </a:t>
            </a:r>
            <a:r>
              <a:rPr lang="zh-CN" altLang="en-US" sz="3200" dirty="0">
                <a:latin typeface="微软雅黑"/>
                <a:ea typeface="微软雅黑"/>
                <a:cs typeface="微软雅黑"/>
              </a:rPr>
              <a:t>财政学的理论体系</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600" dirty="0">
                <a:solidFill>
                  <a:sysClr val="windowText" lastClr="000000"/>
                </a:solidFill>
                <a:latin typeface="微软雅黑"/>
                <a:ea typeface="微软雅黑"/>
                <a:cs typeface="微软雅黑"/>
              </a:rPr>
              <a:t>0</a:t>
            </a:r>
            <a:r>
              <a:rPr lang="en-US" altLang="zh-CN" sz="2600" dirty="0">
                <a:solidFill>
                  <a:sysClr val="windowText" lastClr="000000"/>
                </a:solidFill>
                <a:latin typeface="微软雅黑"/>
                <a:ea typeface="微软雅黑"/>
                <a:cs typeface="微软雅黑"/>
              </a:rPr>
              <a:t>.3.1 </a:t>
            </a:r>
            <a:r>
              <a:rPr lang="zh-CN" altLang="en-US" sz="2600" dirty="0">
                <a:solidFill>
                  <a:sysClr val="windowText" lastClr="000000"/>
                </a:solidFill>
                <a:latin typeface="微软雅黑"/>
                <a:ea typeface="微软雅黑"/>
                <a:cs typeface="微软雅黑"/>
              </a:rPr>
              <a:t>西方财政的主要理论与体系</a:t>
            </a:r>
            <a:endParaRPr lang="en-US" altLang="zh-CN" sz="2600" dirty="0">
              <a:solidFill>
                <a:sysClr val="windowText" lastClr="000000"/>
              </a:solidFill>
              <a:latin typeface="微软雅黑"/>
              <a:ea typeface="微软雅黑"/>
              <a:cs typeface="微软雅黑"/>
            </a:endParaRPr>
          </a:p>
          <a:p>
            <a:pPr>
              <a:defRPr/>
            </a:pPr>
            <a:r>
              <a:rPr lang="zh-CN" altLang="en-US" sz="2600" dirty="0">
                <a:solidFill>
                  <a:sysClr val="windowText" lastClr="000000"/>
                </a:solidFill>
                <a:latin typeface="微软雅黑"/>
                <a:ea typeface="微软雅黑"/>
                <a:cs typeface="微软雅黑"/>
              </a:rPr>
              <a:t>0</a:t>
            </a:r>
            <a:r>
              <a:rPr lang="en-US" altLang="zh-CN" sz="2600" dirty="0">
                <a:solidFill>
                  <a:sysClr val="windowText" lastClr="000000"/>
                </a:solidFill>
                <a:latin typeface="微软雅黑"/>
                <a:ea typeface="微软雅黑"/>
                <a:cs typeface="微软雅黑"/>
              </a:rPr>
              <a:t>.3.2 </a:t>
            </a:r>
            <a:r>
              <a:rPr lang="zh-CN" altLang="en-US" sz="2600" dirty="0">
                <a:solidFill>
                  <a:sysClr val="windowText" lastClr="000000"/>
                </a:solidFill>
                <a:latin typeface="微软雅黑"/>
                <a:ea typeface="微软雅黑"/>
                <a:cs typeface="微软雅黑"/>
              </a:rPr>
              <a:t>新中国的财政理论与体系</a:t>
            </a:r>
            <a:endParaRPr lang="en-US" altLang="zh-CN" sz="2600" dirty="0">
              <a:solidFill>
                <a:sysClr val="windowText" lastClr="000000"/>
              </a:solidFill>
              <a:latin typeface="微软雅黑"/>
              <a:ea typeface="微软雅黑"/>
              <a:cs typeface="微软雅黑"/>
            </a:endParaRPr>
          </a:p>
          <a:p>
            <a:pPr>
              <a:defRPr/>
            </a:pPr>
            <a:r>
              <a:rPr lang="zh-CN" altLang="zh-CN" sz="2600" dirty="0">
                <a:solidFill>
                  <a:sysClr val="windowText" lastClr="000000"/>
                </a:solidFill>
                <a:latin typeface="微软雅黑"/>
                <a:ea typeface="微软雅黑"/>
                <a:cs typeface="微软雅黑"/>
              </a:rPr>
              <a:t>0</a:t>
            </a:r>
            <a:r>
              <a:rPr lang="en-US" altLang="zh-CN" sz="2600" dirty="0">
                <a:solidFill>
                  <a:sysClr val="windowText" lastClr="000000"/>
                </a:solidFill>
                <a:latin typeface="微软雅黑"/>
                <a:ea typeface="微软雅黑"/>
                <a:cs typeface="微软雅黑"/>
              </a:rPr>
              <a:t>.3.3 </a:t>
            </a:r>
            <a:r>
              <a:rPr lang="zh-CN" altLang="en-US" sz="2600" dirty="0">
                <a:solidFill>
                  <a:sysClr val="windowText" lastClr="000000"/>
                </a:solidFill>
                <a:latin typeface="微软雅黑"/>
                <a:ea typeface="微软雅黑"/>
                <a:cs typeface="微软雅黑"/>
              </a:rPr>
              <a:t>本书的理论体系</a:t>
            </a:r>
            <a:endParaRPr lang="en-US" altLang="zh-CN" sz="2600" dirty="0">
              <a:solidFill>
                <a:sysClr val="windowText" lastClr="00000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2573577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CN" sz="3200" dirty="0">
                <a:latin typeface="微软雅黑"/>
                <a:ea typeface="微软雅黑"/>
                <a:cs typeface="微软雅黑"/>
              </a:rPr>
              <a:t>0</a:t>
            </a:r>
            <a:r>
              <a:rPr lang="en-US" altLang="zh-CN" sz="3200" dirty="0">
                <a:latin typeface="微软雅黑"/>
                <a:ea typeface="微软雅黑"/>
                <a:cs typeface="微软雅黑"/>
              </a:rPr>
              <a:t>.3.1 </a:t>
            </a:r>
            <a:r>
              <a:rPr lang="zh-CN" altLang="en-US" sz="3200" dirty="0">
                <a:latin typeface="微软雅黑"/>
                <a:ea typeface="微软雅黑"/>
                <a:cs typeface="微软雅黑"/>
              </a:rPr>
              <a:t>西方财政理论的发展</a:t>
            </a:r>
          </a:p>
        </p:txBody>
      </p:sp>
      <p:grpSp>
        <p:nvGrpSpPr>
          <p:cNvPr id="17" name="Group 3"/>
          <p:cNvGrpSpPr>
            <a:grpSpLocks/>
          </p:cNvGrpSpPr>
          <p:nvPr/>
        </p:nvGrpSpPr>
        <p:grpSpPr bwMode="auto">
          <a:xfrm>
            <a:off x="349250" y="2995613"/>
            <a:ext cx="8831263" cy="1393825"/>
            <a:chOff x="113" y="906"/>
            <a:chExt cx="5563" cy="878"/>
          </a:xfrm>
        </p:grpSpPr>
        <p:sp>
          <p:nvSpPr>
            <p:cNvPr id="19" name="AutoShape 7"/>
            <p:cNvSpPr>
              <a:spLocks noChangeArrowheads="1"/>
            </p:cNvSpPr>
            <p:nvPr/>
          </p:nvSpPr>
          <p:spPr bwMode="auto">
            <a:xfrm>
              <a:off x="113" y="1002"/>
              <a:ext cx="726" cy="679"/>
            </a:xfrm>
            <a:prstGeom prst="roundRect">
              <a:avLst>
                <a:gd name="adj" fmla="val 16667"/>
              </a:avLst>
            </a:prstGeom>
            <a:gradFill rotWithShape="1">
              <a:gsLst>
                <a:gs pos="0">
                  <a:schemeClr val="tx2"/>
                </a:gs>
                <a:gs pos="100000">
                  <a:schemeClr val="tx2">
                    <a:gamma/>
                    <a:shade val="46275"/>
                    <a:invGamma/>
                  </a:schemeClr>
                </a:gs>
              </a:gsLst>
              <a:path path="rect">
                <a:fillToRect r="100000" b="100000"/>
              </a:path>
            </a:gradFill>
            <a:ln w="9525" algn="ctr">
              <a:noFill/>
              <a:round/>
              <a:headEnd/>
              <a:tailEnd/>
            </a:ln>
            <a:effectLst/>
            <a:scene3d>
              <a:camera prst="legacyObliqueTopLeft"/>
              <a:lightRig rig="legacyFlat3" dir="b"/>
            </a:scene3d>
            <a:sp3d extrusionH="23800" prstMaterial="legacyMatte">
              <a:bevelT w="13500" h="13500" prst="angle"/>
              <a:bevelB w="13500" h="13500" prst="angle"/>
              <a:extrusionClr>
                <a:schemeClr val="tx2"/>
              </a:extrusionClr>
            </a:sp3d>
          </p:spPr>
          <p:txBody>
            <a:bodyPr wrap="none" anchor="ctr">
              <a:flatTx/>
            </a:bodyPr>
            <a:lstStyle/>
            <a:p>
              <a:pPr>
                <a:defRPr/>
              </a:pPr>
              <a:endParaRPr lang="zh-CN" altLang="en-US" sz="2300">
                <a:solidFill>
                  <a:schemeClr val="hlink"/>
                </a:solidFill>
                <a:latin typeface="宋体" pitchFamily="2" charset="-122"/>
                <a:ea typeface="宋体" pitchFamily="2" charset="-122"/>
              </a:endParaRPr>
            </a:p>
          </p:txBody>
        </p:sp>
        <p:sp>
          <p:nvSpPr>
            <p:cNvPr id="20" name="AutoShape 10"/>
            <p:cNvSpPr>
              <a:spLocks noChangeArrowheads="1"/>
            </p:cNvSpPr>
            <p:nvPr/>
          </p:nvSpPr>
          <p:spPr bwMode="auto">
            <a:xfrm>
              <a:off x="884" y="906"/>
              <a:ext cx="4792" cy="878"/>
            </a:xfrm>
            <a:prstGeom prst="rightArrow">
              <a:avLst>
                <a:gd name="adj1" fmla="val 78463"/>
                <a:gd name="adj2" fmla="val 42475"/>
              </a:avLst>
            </a:prstGeom>
            <a:gradFill rotWithShape="1">
              <a:gsLst>
                <a:gs pos="0">
                  <a:schemeClr val="tx2"/>
                </a:gs>
                <a:gs pos="100000">
                  <a:schemeClr val="tx2">
                    <a:gamma/>
                    <a:shade val="46275"/>
                    <a:invGamma/>
                  </a:schemeClr>
                </a:gs>
              </a:gsLst>
              <a:path path="rect">
                <a:fillToRect r="100000" b="100000"/>
              </a:path>
            </a:gradFill>
            <a:ln w="9525" algn="ctr">
              <a:noFill/>
              <a:miter lim="800000"/>
              <a:headEnd/>
              <a:tailEnd/>
            </a:ln>
            <a:effectLst/>
            <a:scene3d>
              <a:camera prst="legacyObliqueTopLeft"/>
              <a:lightRig rig="legacyFlat3" dir="b"/>
            </a:scene3d>
            <a:sp3d extrusionH="23800" prstMaterial="legacyMatte">
              <a:bevelT w="13500" h="13500" prst="angle"/>
              <a:bevelB w="13500" h="13500" prst="angle"/>
              <a:extrusionClr>
                <a:schemeClr val="tx2"/>
              </a:extrusionClr>
            </a:sp3d>
          </p:spPr>
          <p:txBody>
            <a:bodyPr wrap="none" anchor="ctr">
              <a:flatTx/>
            </a:bodyPr>
            <a:lstStyle/>
            <a:p>
              <a:pPr>
                <a:defRPr/>
              </a:pPr>
              <a:endParaRPr lang="zh-CN" altLang="en-US" sz="2300">
                <a:solidFill>
                  <a:schemeClr val="hlink"/>
                </a:solidFill>
                <a:latin typeface="宋体" pitchFamily="2" charset="-122"/>
                <a:ea typeface="宋体" pitchFamily="2" charset="-122"/>
              </a:endParaRPr>
            </a:p>
          </p:txBody>
        </p:sp>
      </p:grpSp>
      <p:sp>
        <p:nvSpPr>
          <p:cNvPr id="24" name="AutoShape 39"/>
          <p:cNvSpPr>
            <a:spLocks noChangeArrowheads="1"/>
          </p:cNvSpPr>
          <p:nvPr/>
        </p:nvSpPr>
        <p:spPr bwMode="auto">
          <a:xfrm>
            <a:off x="647700" y="2924175"/>
            <a:ext cx="1744663" cy="1511300"/>
          </a:xfrm>
          <a:prstGeom prst="hexagon">
            <a:avLst>
              <a:gd name="adj" fmla="val 28860"/>
              <a:gd name="vf" fmla="val 115470"/>
            </a:avLst>
          </a:prstGeom>
          <a:gradFill rotWithShape="1">
            <a:gsLst>
              <a:gs pos="0">
                <a:schemeClr val="accent1"/>
              </a:gs>
              <a:gs pos="100000">
                <a:schemeClr val="accent1">
                  <a:gamma/>
                  <a:shade val="46275"/>
                  <a:invGamma/>
                </a:schemeClr>
              </a:gs>
            </a:gsLst>
            <a:path path="rect">
              <a:fillToRect r="100000" b="100000"/>
            </a:path>
          </a:gradFill>
          <a:ln w="9525" algn="ctr">
            <a:noFill/>
            <a:miter lim="800000"/>
            <a:headEnd/>
            <a:tailEnd/>
          </a:ln>
          <a:effectLst/>
          <a:scene3d>
            <a:camera prst="legacyObliqueTopLeft"/>
            <a:lightRig rig="legacyFlat3" dir="b"/>
          </a:scene3d>
          <a:sp3d extrusionH="23800" prstMaterial="legacyMatte">
            <a:bevelT w="13500" h="13500" prst="angle"/>
            <a:bevelB w="13500" h="13500" prst="angle"/>
            <a:extrusionClr>
              <a:schemeClr val="accent1"/>
            </a:extrusionClr>
          </a:sp3d>
        </p:spPr>
        <p:txBody>
          <a:bodyPr wrap="none" anchor="ctr">
            <a:flatTx/>
          </a:bodyPr>
          <a:lstStyle/>
          <a:p>
            <a:pPr>
              <a:defRPr/>
            </a:pPr>
            <a:endParaRPr lang="zh-CN" altLang="en-US" sz="2300">
              <a:solidFill>
                <a:schemeClr val="hlink"/>
              </a:solidFill>
              <a:latin typeface="宋体" pitchFamily="2" charset="-122"/>
              <a:ea typeface="宋体" pitchFamily="2" charset="-122"/>
            </a:endParaRPr>
          </a:p>
        </p:txBody>
      </p:sp>
      <p:sp>
        <p:nvSpPr>
          <p:cNvPr id="25" name="AutoShape 46"/>
          <p:cNvSpPr>
            <a:spLocks noChangeArrowheads="1"/>
          </p:cNvSpPr>
          <p:nvPr/>
        </p:nvSpPr>
        <p:spPr bwMode="auto">
          <a:xfrm>
            <a:off x="2592388" y="2924175"/>
            <a:ext cx="1744662" cy="1511300"/>
          </a:xfrm>
          <a:prstGeom prst="hexagon">
            <a:avLst>
              <a:gd name="adj" fmla="val 28860"/>
              <a:gd name="vf" fmla="val 115470"/>
            </a:avLst>
          </a:prstGeom>
          <a:gradFill rotWithShape="1">
            <a:gsLst>
              <a:gs pos="0">
                <a:schemeClr val="accent2"/>
              </a:gs>
              <a:gs pos="100000">
                <a:schemeClr val="accent2">
                  <a:gamma/>
                  <a:shade val="46275"/>
                  <a:invGamma/>
                </a:schemeClr>
              </a:gs>
            </a:gsLst>
            <a:path path="rect">
              <a:fillToRect r="100000" b="100000"/>
            </a:path>
          </a:gradFill>
          <a:ln w="9525" algn="ctr">
            <a:noFill/>
            <a:miter lim="800000"/>
            <a:headEnd/>
            <a:tailEnd/>
          </a:ln>
          <a:effectLst/>
          <a:scene3d>
            <a:camera prst="legacyObliqueTopLeft"/>
            <a:lightRig rig="legacyFlat3" dir="b"/>
          </a:scene3d>
          <a:sp3d extrusionH="23800" prstMaterial="legacyMatte">
            <a:bevelT w="13500" h="13500" prst="angle"/>
            <a:bevelB w="13500" h="13500" prst="angle"/>
            <a:extrusionClr>
              <a:schemeClr val="accent2"/>
            </a:extrusionClr>
          </a:sp3d>
        </p:spPr>
        <p:txBody>
          <a:bodyPr wrap="none" anchor="ctr">
            <a:flatTx/>
          </a:bodyPr>
          <a:lstStyle/>
          <a:p>
            <a:pPr>
              <a:defRPr/>
            </a:pPr>
            <a:endParaRPr lang="zh-CN" altLang="en-US" sz="2300">
              <a:solidFill>
                <a:schemeClr val="hlink"/>
              </a:solidFill>
              <a:latin typeface="宋体" pitchFamily="2" charset="-122"/>
              <a:ea typeface="宋体" pitchFamily="2" charset="-122"/>
            </a:endParaRPr>
          </a:p>
        </p:txBody>
      </p:sp>
      <p:sp>
        <p:nvSpPr>
          <p:cNvPr id="26" name="AutoShape 49"/>
          <p:cNvSpPr>
            <a:spLocks noChangeArrowheads="1"/>
          </p:cNvSpPr>
          <p:nvPr/>
        </p:nvSpPr>
        <p:spPr bwMode="auto">
          <a:xfrm>
            <a:off x="4779963" y="2933700"/>
            <a:ext cx="1744662" cy="1511300"/>
          </a:xfrm>
          <a:prstGeom prst="hexagon">
            <a:avLst>
              <a:gd name="adj" fmla="val 28860"/>
              <a:gd name="vf" fmla="val 115470"/>
            </a:avLst>
          </a:prstGeom>
          <a:gradFill rotWithShape="1">
            <a:gsLst>
              <a:gs pos="0">
                <a:schemeClr val="hlink"/>
              </a:gs>
              <a:gs pos="100000">
                <a:schemeClr val="hlink">
                  <a:gamma/>
                  <a:shade val="46275"/>
                  <a:invGamma/>
                </a:schemeClr>
              </a:gs>
            </a:gsLst>
            <a:path path="rect">
              <a:fillToRect r="100000" b="100000"/>
            </a:path>
          </a:gradFill>
          <a:ln w="9525" algn="ctr">
            <a:noFill/>
            <a:miter lim="800000"/>
            <a:headEnd/>
            <a:tailEnd/>
          </a:ln>
          <a:effectLst/>
          <a:scene3d>
            <a:camera prst="legacyObliqueTopLeft"/>
            <a:lightRig rig="legacyFlat3" dir="b"/>
          </a:scene3d>
          <a:sp3d extrusionH="23800" prstMaterial="legacyMatte">
            <a:bevelT w="13500" h="13500" prst="angle"/>
            <a:bevelB w="13500" h="13500" prst="angle"/>
            <a:extrusionClr>
              <a:schemeClr val="hlink"/>
            </a:extrusionClr>
          </a:sp3d>
        </p:spPr>
        <p:txBody>
          <a:bodyPr wrap="none" anchor="ctr">
            <a:flatTx/>
          </a:bodyPr>
          <a:lstStyle/>
          <a:p>
            <a:pPr>
              <a:defRPr/>
            </a:pPr>
            <a:endParaRPr lang="zh-CN" altLang="en-US" sz="2300">
              <a:solidFill>
                <a:schemeClr val="hlink"/>
              </a:solidFill>
              <a:latin typeface="宋体" pitchFamily="2" charset="-122"/>
              <a:ea typeface="宋体" pitchFamily="2" charset="-122"/>
            </a:endParaRPr>
          </a:p>
        </p:txBody>
      </p:sp>
      <p:sp>
        <p:nvSpPr>
          <p:cNvPr id="27" name="Text Box 14"/>
          <p:cNvSpPr txBox="1">
            <a:spLocks noChangeArrowheads="1"/>
          </p:cNvSpPr>
          <p:nvPr/>
        </p:nvSpPr>
        <p:spPr bwMode="auto">
          <a:xfrm>
            <a:off x="792163" y="3163888"/>
            <a:ext cx="1439862" cy="1015663"/>
          </a:xfrm>
          <a:prstGeom prst="rect">
            <a:avLst/>
          </a:prstGeom>
          <a:noFill/>
          <a:ln w="9525" algn="ctr">
            <a:noFill/>
            <a:miter lim="800000"/>
            <a:headEnd/>
            <a:tailEnd/>
          </a:ln>
          <a:effectLst>
            <a:prstShdw prst="shdw17" dist="17961" dir="2700000">
              <a:schemeClr val="accent1">
                <a:gamma/>
                <a:shade val="60000"/>
                <a:invGamma/>
              </a:schemeClr>
            </a:prstShdw>
          </a:effec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spcBef>
                <a:spcPct val="50000"/>
              </a:spcBef>
            </a:pPr>
            <a:r>
              <a:rPr lang="zh-CN" altLang="en-US" sz="2000" b="1" dirty="0">
                <a:solidFill>
                  <a:srgbClr val="FFFFFF"/>
                </a:solidFill>
                <a:latin typeface="微软雅黑"/>
                <a:ea typeface="微软雅黑"/>
                <a:cs typeface="微软雅黑"/>
              </a:rPr>
              <a:t>古典经济学派财政理论</a:t>
            </a:r>
            <a:r>
              <a:rPr lang="zh-CN" altLang="en-US" sz="2000" dirty="0">
                <a:solidFill>
                  <a:srgbClr val="FFFFFF"/>
                </a:solidFill>
                <a:latin typeface="微软雅黑"/>
                <a:ea typeface="微软雅黑"/>
                <a:cs typeface="微软雅黑"/>
              </a:rPr>
              <a:t> </a:t>
            </a:r>
          </a:p>
        </p:txBody>
      </p:sp>
      <p:sp>
        <p:nvSpPr>
          <p:cNvPr id="28" name="Text Box 15"/>
          <p:cNvSpPr txBox="1">
            <a:spLocks noChangeArrowheads="1"/>
          </p:cNvSpPr>
          <p:nvPr/>
        </p:nvSpPr>
        <p:spPr bwMode="auto">
          <a:xfrm>
            <a:off x="2736850" y="3338513"/>
            <a:ext cx="1512888" cy="707886"/>
          </a:xfrm>
          <a:prstGeom prst="rect">
            <a:avLst/>
          </a:prstGeom>
          <a:noFill/>
          <a:ln w="9525" algn="ctr">
            <a:noFill/>
            <a:miter lim="800000"/>
            <a:headEnd/>
            <a:tailEnd/>
          </a:ln>
          <a:effectLst>
            <a:prstShdw prst="shdw17" dist="17961" dir="2700000">
              <a:schemeClr val="accent1">
                <a:gamma/>
                <a:shade val="60000"/>
                <a:invGamma/>
              </a:schemeClr>
            </a:prstShdw>
          </a:effec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spcBef>
                <a:spcPct val="50000"/>
              </a:spcBef>
            </a:pPr>
            <a:r>
              <a:rPr lang="zh-CN" altLang="en-US" sz="2000" b="1" dirty="0">
                <a:solidFill>
                  <a:srgbClr val="FFFFFF"/>
                </a:solidFill>
                <a:latin typeface="微软雅黑"/>
                <a:ea typeface="微软雅黑"/>
                <a:cs typeface="微软雅黑"/>
              </a:rPr>
              <a:t>新古典财政理论</a:t>
            </a:r>
            <a:r>
              <a:rPr lang="zh-CN" altLang="en-US" sz="2000" dirty="0">
                <a:solidFill>
                  <a:srgbClr val="FFFFFF"/>
                </a:solidFill>
                <a:latin typeface="微软雅黑"/>
                <a:ea typeface="微软雅黑"/>
                <a:cs typeface="微软雅黑"/>
              </a:rPr>
              <a:t> </a:t>
            </a:r>
          </a:p>
        </p:txBody>
      </p:sp>
      <p:sp>
        <p:nvSpPr>
          <p:cNvPr id="29" name="Text Box 16"/>
          <p:cNvSpPr txBox="1">
            <a:spLocks noChangeArrowheads="1"/>
          </p:cNvSpPr>
          <p:nvPr/>
        </p:nvSpPr>
        <p:spPr bwMode="auto">
          <a:xfrm>
            <a:off x="4992688" y="3322638"/>
            <a:ext cx="1255712" cy="707886"/>
          </a:xfrm>
          <a:prstGeom prst="rect">
            <a:avLst/>
          </a:prstGeom>
          <a:noFill/>
          <a:ln w="9525" algn="ctr">
            <a:noFill/>
            <a:miter lim="800000"/>
            <a:headEnd/>
            <a:tailEnd/>
          </a:ln>
          <a:effectLst>
            <a:prstShdw prst="shdw17" dist="17961" dir="2700000">
              <a:schemeClr val="accent1">
                <a:gamma/>
                <a:shade val="60000"/>
                <a:invGamma/>
              </a:schemeClr>
            </a:prstShdw>
          </a:effec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spcBef>
                <a:spcPct val="50000"/>
              </a:spcBef>
            </a:pPr>
            <a:r>
              <a:rPr lang="zh-CN" altLang="en-US" sz="2000" b="1" dirty="0">
                <a:solidFill>
                  <a:srgbClr val="FFFFFF"/>
                </a:solidFill>
                <a:latin typeface="微软雅黑"/>
                <a:ea typeface="微软雅黑"/>
                <a:cs typeface="微软雅黑"/>
              </a:rPr>
              <a:t>功能财政理论</a:t>
            </a:r>
            <a:r>
              <a:rPr lang="zh-CN" altLang="en-US" sz="2000" dirty="0">
                <a:solidFill>
                  <a:srgbClr val="FFFFFF"/>
                </a:solidFill>
                <a:latin typeface="微软雅黑"/>
                <a:ea typeface="微软雅黑"/>
                <a:cs typeface="微软雅黑"/>
              </a:rPr>
              <a:t> </a:t>
            </a:r>
          </a:p>
        </p:txBody>
      </p:sp>
      <p:sp>
        <p:nvSpPr>
          <p:cNvPr id="30" name="Text Box 17"/>
          <p:cNvSpPr txBox="1">
            <a:spLocks noChangeArrowheads="1"/>
          </p:cNvSpPr>
          <p:nvPr/>
        </p:nvSpPr>
        <p:spPr bwMode="auto">
          <a:xfrm>
            <a:off x="6769100" y="2932113"/>
            <a:ext cx="1609725" cy="1495425"/>
          </a:xfrm>
          <a:prstGeom prst="rect">
            <a:avLst/>
          </a:prstGeom>
          <a:noFill/>
          <a:ln w="9525" algn="ctr">
            <a:noFill/>
            <a:miter lim="800000"/>
            <a:headEnd/>
            <a:tailEnd/>
          </a:ln>
          <a:effectLst>
            <a:prstShdw prst="shdw17" dist="17961" dir="2700000">
              <a:schemeClr val="accent1">
                <a:gamma/>
                <a:shade val="60000"/>
                <a:invGamma/>
              </a:schemeClr>
            </a:prstShdw>
          </a:effec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spcBef>
                <a:spcPct val="50000"/>
              </a:spcBef>
            </a:pPr>
            <a:r>
              <a:rPr lang="en-US" altLang="zh-CN" sz="2300" b="1">
                <a:solidFill>
                  <a:schemeClr val="hlink"/>
                </a:solidFill>
                <a:latin typeface="宋体" charset="0"/>
                <a:cs typeface="宋体" charset="0"/>
              </a:rPr>
              <a:t>20</a:t>
            </a:r>
            <a:r>
              <a:rPr lang="zh-CN" altLang="en-US" sz="2300" b="1">
                <a:solidFill>
                  <a:schemeClr val="hlink"/>
                </a:solidFill>
                <a:latin typeface="宋体" charset="0"/>
                <a:cs typeface="宋体" charset="0"/>
              </a:rPr>
              <a:t>世纪</a:t>
            </a:r>
            <a:r>
              <a:rPr lang="en-US" altLang="zh-CN" sz="2300" b="1">
                <a:solidFill>
                  <a:schemeClr val="hlink"/>
                </a:solidFill>
                <a:latin typeface="宋体" charset="0"/>
                <a:cs typeface="宋体" charset="0"/>
              </a:rPr>
              <a:t>60</a:t>
            </a:r>
            <a:r>
              <a:rPr lang="zh-CN" altLang="en-US" sz="2300" b="1">
                <a:solidFill>
                  <a:schemeClr val="hlink"/>
                </a:solidFill>
                <a:latin typeface="宋体" charset="0"/>
                <a:cs typeface="宋体" charset="0"/>
              </a:rPr>
              <a:t>年代以来的西方财政理论</a:t>
            </a:r>
            <a:r>
              <a:rPr lang="zh-CN" altLang="en-US" sz="2300">
                <a:solidFill>
                  <a:schemeClr val="hlink"/>
                </a:solidFill>
                <a:latin typeface="宋体" charset="0"/>
                <a:cs typeface="宋体" charset="0"/>
              </a:rPr>
              <a:t> </a:t>
            </a:r>
          </a:p>
        </p:txBody>
      </p:sp>
      <p:sp>
        <p:nvSpPr>
          <p:cNvPr id="31" name="AutoShape 52"/>
          <p:cNvSpPr>
            <a:spLocks noChangeArrowheads="1"/>
          </p:cNvSpPr>
          <p:nvPr/>
        </p:nvSpPr>
        <p:spPr bwMode="auto">
          <a:xfrm>
            <a:off x="6696075" y="2924175"/>
            <a:ext cx="1744663" cy="1511300"/>
          </a:xfrm>
          <a:prstGeom prst="hexagon">
            <a:avLst>
              <a:gd name="adj" fmla="val 28860"/>
              <a:gd name="vf" fmla="val 115470"/>
            </a:avLst>
          </a:prstGeom>
          <a:gradFill rotWithShape="1">
            <a:gsLst>
              <a:gs pos="0">
                <a:schemeClr val="folHlink"/>
              </a:gs>
              <a:gs pos="100000">
                <a:schemeClr val="folHlink">
                  <a:gamma/>
                  <a:shade val="46275"/>
                  <a:invGamma/>
                </a:schemeClr>
              </a:gs>
            </a:gsLst>
            <a:path path="rect">
              <a:fillToRect r="100000" b="100000"/>
            </a:path>
          </a:gradFill>
          <a:ln w="9525">
            <a:noFill/>
            <a:miter lim="800000"/>
            <a:headEnd/>
            <a:tailEnd/>
          </a:ln>
          <a:effectLst/>
          <a:scene3d>
            <a:camera prst="legacyObliqueTopLeft"/>
            <a:lightRig rig="legacyFlat3" dir="b"/>
          </a:scene3d>
          <a:sp3d extrusionH="23800" prstMaterial="legacyMatte">
            <a:bevelT w="13500" h="13500" prst="angle"/>
            <a:bevelB w="13500" h="13500" prst="angle"/>
            <a:extrusionClr>
              <a:schemeClr val="folHlink"/>
            </a:extrusionClr>
          </a:sp3d>
        </p:spPr>
        <p:txBody>
          <a:bodyPr wrap="none" anchor="ctr">
            <a:flatTx/>
          </a:bodyPr>
          <a:lstStyle/>
          <a:p>
            <a:pPr>
              <a:defRPr/>
            </a:pPr>
            <a:endParaRPr lang="zh-CN" altLang="en-US" sz="2300">
              <a:solidFill>
                <a:schemeClr val="hlink"/>
              </a:solidFill>
              <a:latin typeface="宋体" pitchFamily="2" charset="-122"/>
              <a:ea typeface="宋体" pitchFamily="2" charset="-122"/>
            </a:endParaRPr>
          </a:p>
        </p:txBody>
      </p:sp>
      <p:sp>
        <p:nvSpPr>
          <p:cNvPr id="32" name="Text Box 17"/>
          <p:cNvSpPr txBox="1">
            <a:spLocks noChangeArrowheads="1"/>
          </p:cNvSpPr>
          <p:nvPr/>
        </p:nvSpPr>
        <p:spPr bwMode="auto">
          <a:xfrm>
            <a:off x="6732240" y="3127375"/>
            <a:ext cx="1609725" cy="1015663"/>
          </a:xfrm>
          <a:prstGeom prst="rect">
            <a:avLst/>
          </a:prstGeom>
          <a:noFill/>
          <a:ln w="9525" algn="ctr">
            <a:noFill/>
            <a:miter lim="800000"/>
            <a:headEnd/>
            <a:tailEnd/>
          </a:ln>
          <a:effectLst>
            <a:prstShdw prst="shdw17" dist="17961" dir="2700000">
              <a:schemeClr val="accent1">
                <a:gamma/>
                <a:shade val="60000"/>
                <a:invGamma/>
              </a:schemeClr>
            </a:prstShdw>
          </a:effec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spcBef>
                <a:spcPct val="50000"/>
              </a:spcBef>
            </a:pPr>
            <a:r>
              <a:rPr lang="en-US" altLang="zh-CN" sz="2000" b="1" dirty="0">
                <a:solidFill>
                  <a:srgbClr val="FFFFFF"/>
                </a:solidFill>
                <a:latin typeface="微软雅黑"/>
                <a:ea typeface="微软雅黑"/>
                <a:cs typeface="微软雅黑"/>
              </a:rPr>
              <a:t>20</a:t>
            </a:r>
            <a:r>
              <a:rPr lang="zh-CN" altLang="en-US" sz="2000" b="1" dirty="0">
                <a:solidFill>
                  <a:srgbClr val="FFFFFF"/>
                </a:solidFill>
                <a:latin typeface="微软雅黑"/>
                <a:ea typeface="微软雅黑"/>
                <a:cs typeface="微软雅黑"/>
              </a:rPr>
              <a:t>世纪</a:t>
            </a:r>
            <a:r>
              <a:rPr lang="en-US" altLang="zh-CN" sz="2000" b="1" dirty="0">
                <a:solidFill>
                  <a:srgbClr val="FFFFFF"/>
                </a:solidFill>
                <a:latin typeface="微软雅黑"/>
                <a:ea typeface="微软雅黑"/>
                <a:cs typeface="微软雅黑"/>
              </a:rPr>
              <a:t>60</a:t>
            </a:r>
            <a:r>
              <a:rPr lang="zh-CN" altLang="en-US" sz="2000" b="1" dirty="0">
                <a:solidFill>
                  <a:srgbClr val="FFFFFF"/>
                </a:solidFill>
                <a:latin typeface="微软雅黑"/>
                <a:ea typeface="微软雅黑"/>
                <a:cs typeface="微软雅黑"/>
              </a:rPr>
              <a:t>年代以来的西方财政理论</a:t>
            </a:r>
            <a:r>
              <a:rPr lang="zh-CN" altLang="en-US" sz="2000" dirty="0">
                <a:solidFill>
                  <a:srgbClr val="FFFFFF"/>
                </a:solidFill>
                <a:latin typeface="微软雅黑"/>
                <a:ea typeface="微软雅黑"/>
                <a:cs typeface="微软雅黑"/>
              </a:rPr>
              <a:t> </a:t>
            </a:r>
          </a:p>
        </p:txBody>
      </p:sp>
    </p:spTree>
    <p:extLst>
      <p:ext uri="{BB962C8B-B14F-4D97-AF65-F5344CB8AC3E}">
        <p14:creationId xmlns:p14="http://schemas.microsoft.com/office/powerpoint/2010/main" val="308478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15" dur="1000" fill="hold"/>
                                        <p:tgtEl>
                                          <p:spTgt spid="24"/>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24"/>
                                        </p:tgtEl>
                                      </p:cBhvr>
                                    </p:animEffect>
                                  </p:childTnLst>
                                </p:cTn>
                              </p:par>
                              <p:par>
                                <p:cTn id="20" presetID="25"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p:cTn id="22"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25" dur="1000" fill="hold"/>
                                        <p:tgtEl>
                                          <p:spTgt spid="27"/>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27"/>
                                        </p:tgtEl>
                                      </p:cBhvr>
                                    </p:animEffect>
                                  </p:childTnLst>
                                </p:cTn>
                              </p:par>
                              <p:par>
                                <p:cTn id="30" presetID="25"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p:cTn id="32"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33"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34"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35" dur="1000" fill="hold"/>
                                        <p:tgtEl>
                                          <p:spTgt spid="25"/>
                                        </p:tgtEl>
                                        <p:attrNameLst>
                                          <p:attrName>ppt_h</p:attrName>
                                        </p:attrNameLst>
                                      </p:cBhvr>
                                      <p:tavLst>
                                        <p:tav tm="0">
                                          <p:val>
                                            <p:strVal val="#ppt_h"/>
                                          </p:val>
                                        </p:tav>
                                        <p:tav tm="100000">
                                          <p:val>
                                            <p:strVal val="#ppt_h"/>
                                          </p:val>
                                        </p:tav>
                                      </p:tavLst>
                                    </p:anim>
                                    <p:anim calcmode="lin" valueType="num">
                                      <p:cBhvr>
                                        <p:cTn id="36"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37"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38"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39" dur="1000" decel="50000">
                                          <p:stCondLst>
                                            <p:cond delay="0"/>
                                          </p:stCondLst>
                                        </p:cTn>
                                        <p:tgtEl>
                                          <p:spTgt spid="25"/>
                                        </p:tgtEl>
                                      </p:cBhvr>
                                    </p:animEffect>
                                  </p:childTnLst>
                                </p:cTn>
                              </p:par>
                              <p:par>
                                <p:cTn id="40" presetID="25"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43"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44"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45" dur="1000" fill="hold"/>
                                        <p:tgtEl>
                                          <p:spTgt spid="28"/>
                                        </p:tgtEl>
                                        <p:attrNameLst>
                                          <p:attrName>ppt_h</p:attrName>
                                        </p:attrNameLst>
                                      </p:cBhvr>
                                      <p:tavLst>
                                        <p:tav tm="0">
                                          <p:val>
                                            <p:strVal val="#ppt_h"/>
                                          </p:val>
                                        </p:tav>
                                        <p:tav tm="100000">
                                          <p:val>
                                            <p:strVal val="#ppt_h"/>
                                          </p:val>
                                        </p:tav>
                                      </p:tavLst>
                                    </p:anim>
                                    <p:anim calcmode="lin" valueType="num">
                                      <p:cBhvr>
                                        <p:cTn id="46"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47"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48"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49" dur="1000" decel="50000">
                                          <p:stCondLst>
                                            <p:cond delay="0"/>
                                          </p:stCondLst>
                                        </p:cTn>
                                        <p:tgtEl>
                                          <p:spTgt spid="28"/>
                                        </p:tgtEl>
                                      </p:cBhvr>
                                    </p:animEffect>
                                  </p:childTnLst>
                                </p:cTn>
                              </p:par>
                              <p:par>
                                <p:cTn id="50" presetID="25"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p:cTn id="52" dur="500" decel="50000" fill="hold">
                                          <p:stCondLst>
                                            <p:cond delay="0"/>
                                          </p:stCondLst>
                                        </p:cTn>
                                        <p:tgtEl>
                                          <p:spTgt spid="26"/>
                                        </p:tgtEl>
                                        <p:attrNameLst>
                                          <p:attrName>style.rotation</p:attrName>
                                        </p:attrNameLst>
                                      </p:cBhvr>
                                      <p:tavLst>
                                        <p:tav tm="0">
                                          <p:val>
                                            <p:fltVal val="-90"/>
                                          </p:val>
                                        </p:tav>
                                        <p:tav tm="100000">
                                          <p:val>
                                            <p:fltVal val="0"/>
                                          </p:val>
                                        </p:tav>
                                      </p:tavLst>
                                    </p:anim>
                                    <p:anim calcmode="lin" valueType="num">
                                      <p:cBhvr>
                                        <p:cTn id="53" dur="500" decel="50000" fill="hold">
                                          <p:stCondLst>
                                            <p:cond delay="0"/>
                                          </p:stCondLst>
                                        </p:cTn>
                                        <p:tgtEl>
                                          <p:spTgt spid="26"/>
                                        </p:tgtEl>
                                        <p:attrNameLst>
                                          <p:attrName>ppt_w</p:attrName>
                                        </p:attrNameLst>
                                      </p:cBhvr>
                                      <p:tavLst>
                                        <p:tav tm="0">
                                          <p:val>
                                            <p:strVal val="#ppt_w"/>
                                          </p:val>
                                        </p:tav>
                                        <p:tav tm="100000">
                                          <p:val>
                                            <p:strVal val="#ppt_w*.05"/>
                                          </p:val>
                                        </p:tav>
                                      </p:tavLst>
                                    </p:anim>
                                    <p:anim calcmode="lin" valueType="num">
                                      <p:cBhvr>
                                        <p:cTn id="54" dur="500" accel="50000" fill="hold">
                                          <p:stCondLst>
                                            <p:cond delay="500"/>
                                          </p:stCondLst>
                                        </p:cTn>
                                        <p:tgtEl>
                                          <p:spTgt spid="26"/>
                                        </p:tgtEl>
                                        <p:attrNameLst>
                                          <p:attrName>ppt_w</p:attrName>
                                        </p:attrNameLst>
                                      </p:cBhvr>
                                      <p:tavLst>
                                        <p:tav tm="0">
                                          <p:val>
                                            <p:strVal val="#ppt_w*.05"/>
                                          </p:val>
                                        </p:tav>
                                        <p:tav tm="100000">
                                          <p:val>
                                            <p:strVal val="#ppt_w"/>
                                          </p:val>
                                        </p:tav>
                                      </p:tavLst>
                                    </p:anim>
                                    <p:anim calcmode="lin" valueType="num">
                                      <p:cBhvr>
                                        <p:cTn id="55" dur="1000" fill="hold"/>
                                        <p:tgtEl>
                                          <p:spTgt spid="26"/>
                                        </p:tgtEl>
                                        <p:attrNameLst>
                                          <p:attrName>ppt_h</p:attrName>
                                        </p:attrNameLst>
                                      </p:cBhvr>
                                      <p:tavLst>
                                        <p:tav tm="0">
                                          <p:val>
                                            <p:strVal val="#ppt_h"/>
                                          </p:val>
                                        </p:tav>
                                        <p:tav tm="100000">
                                          <p:val>
                                            <p:strVal val="#ppt_h"/>
                                          </p:val>
                                        </p:tav>
                                      </p:tavLst>
                                    </p:anim>
                                    <p:anim calcmode="lin" valueType="num">
                                      <p:cBhvr>
                                        <p:cTn id="56" dur="500" decel="50000" fill="hold">
                                          <p:stCondLst>
                                            <p:cond delay="0"/>
                                          </p:stCondLst>
                                        </p:cTn>
                                        <p:tgtEl>
                                          <p:spTgt spid="26"/>
                                        </p:tgtEl>
                                        <p:attrNameLst>
                                          <p:attrName>ppt_x</p:attrName>
                                        </p:attrNameLst>
                                      </p:cBhvr>
                                      <p:tavLst>
                                        <p:tav tm="0">
                                          <p:val>
                                            <p:strVal val="#ppt_x+.4"/>
                                          </p:val>
                                        </p:tav>
                                        <p:tav tm="100000">
                                          <p:val>
                                            <p:strVal val="#ppt_x"/>
                                          </p:val>
                                        </p:tav>
                                      </p:tavLst>
                                    </p:anim>
                                    <p:anim calcmode="lin" valueType="num">
                                      <p:cBhvr>
                                        <p:cTn id="57" dur="500" decel="50000" fill="hold">
                                          <p:stCondLst>
                                            <p:cond delay="0"/>
                                          </p:stCondLst>
                                        </p:cTn>
                                        <p:tgtEl>
                                          <p:spTgt spid="26"/>
                                        </p:tgtEl>
                                        <p:attrNameLst>
                                          <p:attrName>ppt_y</p:attrName>
                                        </p:attrNameLst>
                                      </p:cBhvr>
                                      <p:tavLst>
                                        <p:tav tm="0">
                                          <p:val>
                                            <p:strVal val="#ppt_y-.2"/>
                                          </p:val>
                                        </p:tav>
                                        <p:tav tm="100000">
                                          <p:val>
                                            <p:strVal val="#ppt_y+.1"/>
                                          </p:val>
                                        </p:tav>
                                      </p:tavLst>
                                    </p:anim>
                                    <p:anim calcmode="lin" valueType="num">
                                      <p:cBhvr>
                                        <p:cTn id="58" dur="500" accel="50000" fill="hold">
                                          <p:stCondLst>
                                            <p:cond delay="500"/>
                                          </p:stCondLst>
                                        </p:cTn>
                                        <p:tgtEl>
                                          <p:spTgt spid="26"/>
                                        </p:tgtEl>
                                        <p:attrNameLst>
                                          <p:attrName>ppt_y</p:attrName>
                                        </p:attrNameLst>
                                      </p:cBhvr>
                                      <p:tavLst>
                                        <p:tav tm="0">
                                          <p:val>
                                            <p:strVal val="#ppt_y+.1"/>
                                          </p:val>
                                        </p:tav>
                                        <p:tav tm="100000">
                                          <p:val>
                                            <p:strVal val="#ppt_y"/>
                                          </p:val>
                                        </p:tav>
                                      </p:tavLst>
                                    </p:anim>
                                    <p:animEffect transition="in" filter="fade">
                                      <p:cBhvr>
                                        <p:cTn id="59" dur="1000" decel="50000">
                                          <p:stCondLst>
                                            <p:cond delay="0"/>
                                          </p:stCondLst>
                                        </p:cTn>
                                        <p:tgtEl>
                                          <p:spTgt spid="26"/>
                                        </p:tgtEl>
                                      </p:cBhvr>
                                    </p:animEffect>
                                  </p:childTnLst>
                                </p:cTn>
                              </p:par>
                              <p:par>
                                <p:cTn id="60" presetID="25" presetClass="entr" presetSubtype="0"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 calcmode="lin" valueType="num">
                                      <p:cBhvr>
                                        <p:cTn id="62"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3"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4"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5" dur="1000" fill="hold"/>
                                        <p:tgtEl>
                                          <p:spTgt spid="29"/>
                                        </p:tgtEl>
                                        <p:attrNameLst>
                                          <p:attrName>ppt_h</p:attrName>
                                        </p:attrNameLst>
                                      </p:cBhvr>
                                      <p:tavLst>
                                        <p:tav tm="0">
                                          <p:val>
                                            <p:strVal val="#ppt_h"/>
                                          </p:val>
                                        </p:tav>
                                        <p:tav tm="100000">
                                          <p:val>
                                            <p:strVal val="#ppt_h"/>
                                          </p:val>
                                        </p:tav>
                                      </p:tavLst>
                                    </p:anim>
                                    <p:anim calcmode="lin" valueType="num">
                                      <p:cBhvr>
                                        <p:cTn id="66"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7"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68"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69" dur="1000" decel="50000">
                                          <p:stCondLst>
                                            <p:cond delay="0"/>
                                          </p:stCondLst>
                                        </p:cTn>
                                        <p:tgtEl>
                                          <p:spTgt spid="29"/>
                                        </p:tgtEl>
                                      </p:cBhvr>
                                    </p:animEffect>
                                  </p:childTnLst>
                                </p:cTn>
                              </p:par>
                              <p:par>
                                <p:cTn id="70" presetID="25" presetClass="entr" presetSubtype="0"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anim calcmode="lin" valueType="num">
                                      <p:cBhvr>
                                        <p:cTn id="72"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3"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4"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5" dur="1000" fill="hold"/>
                                        <p:tgtEl>
                                          <p:spTgt spid="30"/>
                                        </p:tgtEl>
                                        <p:attrNameLst>
                                          <p:attrName>ppt_h</p:attrName>
                                        </p:attrNameLst>
                                      </p:cBhvr>
                                      <p:tavLst>
                                        <p:tav tm="0">
                                          <p:val>
                                            <p:strVal val="#ppt_h"/>
                                          </p:val>
                                        </p:tav>
                                        <p:tav tm="100000">
                                          <p:val>
                                            <p:strVal val="#ppt_h"/>
                                          </p:val>
                                        </p:tav>
                                      </p:tavLst>
                                    </p:anim>
                                    <p:anim calcmode="lin" valueType="num">
                                      <p:cBhvr>
                                        <p:cTn id="76"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7"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78"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79" dur="1000" decel="50000">
                                          <p:stCondLst>
                                            <p:cond delay="0"/>
                                          </p:stCondLst>
                                        </p:cTn>
                                        <p:tgtEl>
                                          <p:spTgt spid="30"/>
                                        </p:tgtEl>
                                      </p:cBhvr>
                                    </p:animEffect>
                                  </p:childTnLst>
                                </p:cTn>
                              </p:par>
                              <p:par>
                                <p:cTn id="80" presetID="25" presetClass="entr" presetSubtype="0"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 calcmode="lin" valueType="num">
                                      <p:cBhvr>
                                        <p:cTn id="82"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3"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4"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5" dur="1000" fill="hold"/>
                                        <p:tgtEl>
                                          <p:spTgt spid="31"/>
                                        </p:tgtEl>
                                        <p:attrNameLst>
                                          <p:attrName>ppt_h</p:attrName>
                                        </p:attrNameLst>
                                      </p:cBhvr>
                                      <p:tavLst>
                                        <p:tav tm="0">
                                          <p:val>
                                            <p:strVal val="#ppt_h"/>
                                          </p:val>
                                        </p:tav>
                                        <p:tav tm="100000">
                                          <p:val>
                                            <p:strVal val="#ppt_h"/>
                                          </p:val>
                                        </p:tav>
                                      </p:tavLst>
                                    </p:anim>
                                    <p:anim calcmode="lin" valueType="num">
                                      <p:cBhvr>
                                        <p:cTn id="86"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7"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88"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89" dur="1000" decel="50000">
                                          <p:stCondLst>
                                            <p:cond delay="0"/>
                                          </p:stCondLst>
                                        </p:cTn>
                                        <p:tgtEl>
                                          <p:spTgt spid="31"/>
                                        </p:tgtEl>
                                      </p:cBhvr>
                                    </p:animEffect>
                                  </p:childTnLst>
                                </p:cTn>
                              </p:par>
                              <p:par>
                                <p:cTn id="90" presetID="25" presetClass="entr" presetSubtype="0" fill="hold" grpId="0" nodeType="withEffect">
                                  <p:stCondLst>
                                    <p:cond delay="0"/>
                                  </p:stCondLst>
                                  <p:childTnLst>
                                    <p:set>
                                      <p:cBhvr>
                                        <p:cTn id="91" dur="1" fill="hold">
                                          <p:stCondLst>
                                            <p:cond delay="0"/>
                                          </p:stCondLst>
                                        </p:cTn>
                                        <p:tgtEl>
                                          <p:spTgt spid="32"/>
                                        </p:tgtEl>
                                        <p:attrNameLst>
                                          <p:attrName>style.visibility</p:attrName>
                                        </p:attrNameLst>
                                      </p:cBhvr>
                                      <p:to>
                                        <p:strVal val="visible"/>
                                      </p:to>
                                    </p:set>
                                    <p:anim calcmode="lin" valueType="num">
                                      <p:cBhvr>
                                        <p:cTn id="92"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3"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4"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5" dur="1000" fill="hold"/>
                                        <p:tgtEl>
                                          <p:spTgt spid="32"/>
                                        </p:tgtEl>
                                        <p:attrNameLst>
                                          <p:attrName>ppt_h</p:attrName>
                                        </p:attrNameLst>
                                      </p:cBhvr>
                                      <p:tavLst>
                                        <p:tav tm="0">
                                          <p:val>
                                            <p:strVal val="#ppt_h"/>
                                          </p:val>
                                        </p:tav>
                                        <p:tav tm="100000">
                                          <p:val>
                                            <p:strVal val="#ppt_h"/>
                                          </p:val>
                                        </p:tav>
                                      </p:tavLst>
                                    </p:anim>
                                    <p:anim calcmode="lin" valueType="num">
                                      <p:cBhvr>
                                        <p:cTn id="96"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7"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98"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99" dur="1000" decel="50000">
                                          <p:stCondLst>
                                            <p:cond delay="0"/>
                                          </p:stCondLst>
                                        </p:cTn>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p:bldP spid="28" grpId="0"/>
      <p:bldP spid="29" grpId="0"/>
      <p:bldP spid="30" grpId="0"/>
      <p:bldP spid="31" grpId="0" animBg="1"/>
      <p:bldP spid="3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CN" sz="3200" dirty="0">
                <a:latin typeface="微软雅黑"/>
                <a:ea typeface="微软雅黑"/>
                <a:cs typeface="微软雅黑"/>
              </a:rPr>
              <a:t>0</a:t>
            </a:r>
            <a:r>
              <a:rPr lang="en-US" altLang="zh-CN" sz="3200" dirty="0">
                <a:latin typeface="微软雅黑"/>
                <a:ea typeface="微软雅黑"/>
                <a:cs typeface="微软雅黑"/>
              </a:rPr>
              <a:t>.3.1 </a:t>
            </a:r>
            <a:r>
              <a:rPr lang="zh-CN" altLang="en-US" sz="3200" dirty="0">
                <a:latin typeface="微软雅黑"/>
                <a:ea typeface="微软雅黑"/>
                <a:cs typeface="微软雅黑"/>
              </a:rPr>
              <a:t>西方财政理论的发展</a:t>
            </a:r>
          </a:p>
        </p:txBody>
      </p:sp>
      <p:sp>
        <p:nvSpPr>
          <p:cNvPr id="18" name="内容占位符 2"/>
          <p:cNvSpPr txBox="1">
            <a:spLocks/>
          </p:cNvSpPr>
          <p:nvPr/>
        </p:nvSpPr>
        <p:spPr>
          <a:xfrm>
            <a:off x="838201" y="1825625"/>
            <a:ext cx="37655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600" dirty="0">
                <a:solidFill>
                  <a:sysClr val="windowText" lastClr="000000"/>
                </a:solidFill>
                <a:latin typeface="微软雅黑"/>
                <a:ea typeface="微软雅黑"/>
                <a:cs typeface="微软雅黑"/>
              </a:rPr>
              <a:t>（一）古典财政理论</a:t>
            </a:r>
          </a:p>
          <a:p>
            <a:pPr lvl="0">
              <a:defRPr/>
            </a:pPr>
            <a:r>
              <a:rPr lang="zh-CN" altLang="en-US" sz="2600" dirty="0">
                <a:solidFill>
                  <a:sysClr val="windowText" lastClr="000000"/>
                </a:solidFill>
                <a:latin typeface="微软雅黑"/>
                <a:ea typeface="微软雅黑"/>
                <a:cs typeface="微软雅黑"/>
              </a:rPr>
              <a:t>亚当</a:t>
            </a:r>
            <a:r>
              <a:rPr lang="en-US" altLang="zh-CN" sz="2400" dirty="0">
                <a:latin typeface="宋体" charset="0"/>
                <a:cs typeface="宋体" charset="0"/>
              </a:rPr>
              <a:t>·</a:t>
            </a:r>
            <a:r>
              <a:rPr lang="zh-CN" altLang="en-US" sz="2600" dirty="0">
                <a:solidFill>
                  <a:sysClr val="windowText" lastClr="000000"/>
                </a:solidFill>
                <a:latin typeface="微软雅黑"/>
                <a:ea typeface="微软雅黑"/>
                <a:cs typeface="微软雅黑"/>
              </a:rPr>
              <a:t>斯密在</a:t>
            </a:r>
            <a:r>
              <a:rPr lang="en-US" altLang="zh-CN" sz="2600" dirty="0">
                <a:solidFill>
                  <a:sysClr val="windowText" lastClr="000000"/>
                </a:solidFill>
                <a:latin typeface="微软雅黑"/>
                <a:ea typeface="微软雅黑"/>
                <a:cs typeface="微软雅黑"/>
              </a:rPr>
              <a:t>1776</a:t>
            </a:r>
            <a:r>
              <a:rPr lang="zh-CN" altLang="en-US" sz="2600" dirty="0">
                <a:solidFill>
                  <a:sysClr val="windowText" lastClr="000000"/>
                </a:solidFill>
                <a:latin typeface="微软雅黑"/>
                <a:ea typeface="微软雅黑"/>
                <a:cs typeface="微软雅黑"/>
              </a:rPr>
              <a:t>年出版</a:t>
            </a:r>
            <a:r>
              <a:rPr lang="en-US" altLang="zh-CN" sz="2600" dirty="0">
                <a:solidFill>
                  <a:sysClr val="windowText" lastClr="000000"/>
                </a:solidFill>
                <a:latin typeface="微软雅黑"/>
                <a:ea typeface="微软雅黑"/>
                <a:cs typeface="微软雅黑"/>
              </a:rPr>
              <a:t>《</a:t>
            </a:r>
            <a:r>
              <a:rPr lang="zh-CN" altLang="en-US" sz="2600" dirty="0">
                <a:solidFill>
                  <a:sysClr val="windowText" lastClr="000000"/>
                </a:solidFill>
                <a:latin typeface="微软雅黑"/>
                <a:ea typeface="微软雅黑"/>
                <a:cs typeface="微软雅黑"/>
              </a:rPr>
              <a:t>国民财富的性质和原因的研究</a:t>
            </a:r>
            <a:r>
              <a:rPr lang="en-US" altLang="zh-CN" sz="2600" dirty="0">
                <a:solidFill>
                  <a:sysClr val="windowText" lastClr="000000"/>
                </a:solidFill>
                <a:latin typeface="微软雅黑"/>
                <a:ea typeface="微软雅黑"/>
                <a:cs typeface="微软雅黑"/>
              </a:rPr>
              <a:t>》</a:t>
            </a:r>
            <a:r>
              <a:rPr lang="zh-CN" altLang="en-US" sz="2600" dirty="0">
                <a:solidFill>
                  <a:sysClr val="windowText" lastClr="000000"/>
                </a:solidFill>
                <a:latin typeface="微软雅黑"/>
                <a:ea typeface="微软雅黑"/>
                <a:cs typeface="微软雅黑"/>
              </a:rPr>
              <a:t>（简称国富论），创立了具有现代意义的财政学。</a:t>
            </a:r>
            <a:endParaRPr kumimoji="0" lang="zh-CN" altLang="en-US" sz="26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pic>
        <p:nvPicPr>
          <p:cNvPr id="15" name="Picture 8" descr="国富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9063" y="1511300"/>
            <a:ext cx="3273425" cy="4537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226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CN" sz="3200" dirty="0">
                <a:latin typeface="微软雅黑"/>
                <a:ea typeface="微软雅黑"/>
                <a:cs typeface="微软雅黑"/>
              </a:rPr>
              <a:t>0</a:t>
            </a:r>
            <a:r>
              <a:rPr lang="en-US" altLang="zh-CN" sz="3200" dirty="0">
                <a:latin typeface="微软雅黑"/>
                <a:ea typeface="微软雅黑"/>
                <a:cs typeface="微软雅黑"/>
              </a:rPr>
              <a:t>.3.1 </a:t>
            </a:r>
            <a:r>
              <a:rPr lang="zh-CN" altLang="en-US" sz="3200" dirty="0">
                <a:latin typeface="微软雅黑"/>
                <a:ea typeface="微软雅黑"/>
                <a:cs typeface="微软雅黑"/>
              </a:rPr>
              <a:t>西方财政理论的发展</a:t>
            </a:r>
          </a:p>
        </p:txBody>
      </p:sp>
      <p:sp>
        <p:nvSpPr>
          <p:cNvPr id="18" name="内容占位符 2"/>
          <p:cNvSpPr txBox="1">
            <a:spLocks/>
          </p:cNvSpPr>
          <p:nvPr/>
        </p:nvSpPr>
        <p:spPr>
          <a:xfrm>
            <a:off x="838201" y="1825625"/>
            <a:ext cx="6874040" cy="4075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200" dirty="0">
                <a:solidFill>
                  <a:sysClr val="windowText" lastClr="000000"/>
                </a:solidFill>
                <a:latin typeface="微软雅黑"/>
                <a:ea typeface="微软雅黑"/>
                <a:cs typeface="微软雅黑"/>
              </a:rPr>
              <a:t>（一）古典财政理论</a:t>
            </a:r>
            <a:endParaRPr lang="en-US" altLang="zh-CN" sz="22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代表人物：古典经济学始于威廉</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配第，系统化于亚当</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斯密，集大成于大卫</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李嘉图</a:t>
            </a: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代表主张：</a:t>
            </a:r>
            <a:r>
              <a:rPr lang="en-US" altLang="zh-CN" sz="2000" dirty="0">
                <a:solidFill>
                  <a:sysClr val="windowText" lastClr="000000"/>
                </a:solidFill>
                <a:latin typeface="微软雅黑"/>
                <a:ea typeface="微软雅黑"/>
                <a:cs typeface="微软雅黑"/>
              </a:rPr>
              <a:t>1.</a:t>
            </a:r>
            <a:r>
              <a:rPr lang="zh-CN" altLang="en-US" sz="2000" dirty="0">
                <a:solidFill>
                  <a:sysClr val="windowText" lastClr="000000"/>
                </a:solidFill>
                <a:latin typeface="微软雅黑"/>
                <a:ea typeface="微软雅黑"/>
                <a:cs typeface="微软雅黑"/>
              </a:rPr>
              <a:t>倡导</a:t>
            </a:r>
            <a:r>
              <a:rPr lang="zh-CN" altLang="en-US" sz="2000" dirty="0">
                <a:solidFill>
                  <a:srgbClr val="3333B2"/>
                </a:solidFill>
                <a:latin typeface="微软雅黑"/>
                <a:ea typeface="微软雅黑"/>
                <a:cs typeface="微软雅黑"/>
              </a:rPr>
              <a:t>国家不干预经济自由发展</a:t>
            </a:r>
            <a:r>
              <a:rPr lang="zh-CN"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政府的职能主要限于为私人部门的平等竞争创造必要的外部条件和环境，和提供必要的公益事业。</a:t>
            </a:r>
            <a:endParaRPr lang="en-US" altLang="zh-CN" sz="2000" dirty="0">
              <a:solidFill>
                <a:sysClr val="windowText" lastClr="000000"/>
              </a:solidFill>
              <a:latin typeface="微软雅黑"/>
              <a:ea typeface="微软雅黑"/>
              <a:cs typeface="微软雅黑"/>
            </a:endParaRPr>
          </a:p>
          <a:p>
            <a:pPr>
              <a:defRPr/>
            </a:pPr>
            <a:r>
              <a:rPr lang="en-US" altLang="zh-CN" sz="2000" dirty="0">
                <a:solidFill>
                  <a:sysClr val="windowText" lastClr="000000"/>
                </a:solidFill>
                <a:latin typeface="微软雅黑"/>
                <a:ea typeface="微软雅黑"/>
                <a:cs typeface="微软雅黑"/>
              </a:rPr>
              <a:t>2.</a:t>
            </a:r>
            <a:r>
              <a:rPr lang="zh-CN" altLang="en-US" sz="2000" dirty="0">
                <a:solidFill>
                  <a:sysClr val="windowText" lastClr="000000"/>
                </a:solidFill>
                <a:latin typeface="微软雅黑"/>
                <a:ea typeface="微软雅黑"/>
                <a:cs typeface="微软雅黑"/>
              </a:rPr>
              <a:t>反对过高赋税，税收四原则（公平、确定、便利、节约）</a:t>
            </a:r>
            <a:endParaRPr lang="en-US" altLang="zh-CN" sz="2000" dirty="0">
              <a:solidFill>
                <a:sysClr val="windowText" lastClr="000000"/>
              </a:solidFill>
              <a:latin typeface="微软雅黑"/>
              <a:ea typeface="微软雅黑"/>
              <a:cs typeface="微软雅黑"/>
            </a:endParaRPr>
          </a:p>
          <a:p>
            <a:pPr>
              <a:defRPr/>
            </a:pPr>
            <a:r>
              <a:rPr lang="en-US" altLang="zh-CN" sz="2000" dirty="0">
                <a:solidFill>
                  <a:sysClr val="windowText" lastClr="000000"/>
                </a:solidFill>
                <a:latin typeface="微软雅黑"/>
                <a:ea typeface="微软雅黑"/>
                <a:cs typeface="微软雅黑"/>
              </a:rPr>
              <a:t>3.</a:t>
            </a:r>
            <a:r>
              <a:rPr lang="zh-CN" altLang="en-US" sz="2000" dirty="0">
                <a:solidFill>
                  <a:sysClr val="windowText" lastClr="000000"/>
                </a:solidFill>
                <a:latin typeface="微软雅黑"/>
                <a:ea typeface="微软雅黑"/>
                <a:cs typeface="微软雅黑"/>
              </a:rPr>
              <a:t>公债和预算体系：公债有害：“廉价政府”，反对财政赤字。</a:t>
            </a:r>
          </a:p>
        </p:txBody>
      </p:sp>
    </p:spTree>
    <p:extLst>
      <p:ext uri="{BB962C8B-B14F-4D97-AF65-F5344CB8AC3E}">
        <p14:creationId xmlns:p14="http://schemas.microsoft.com/office/powerpoint/2010/main" val="2533863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CN" sz="3200" dirty="0">
                <a:latin typeface="微软雅黑"/>
                <a:ea typeface="微软雅黑"/>
                <a:cs typeface="微软雅黑"/>
              </a:rPr>
              <a:t>0</a:t>
            </a:r>
            <a:r>
              <a:rPr lang="en-US" altLang="zh-CN" sz="3200" dirty="0">
                <a:latin typeface="微软雅黑"/>
                <a:ea typeface="微软雅黑"/>
                <a:cs typeface="微软雅黑"/>
              </a:rPr>
              <a:t>.3.1 </a:t>
            </a:r>
            <a:r>
              <a:rPr lang="zh-CN" altLang="en-US" sz="3200" dirty="0">
                <a:latin typeface="微软雅黑"/>
                <a:ea typeface="微软雅黑"/>
                <a:cs typeface="微软雅黑"/>
              </a:rPr>
              <a:t>西方财政理论的发展</a:t>
            </a:r>
          </a:p>
        </p:txBody>
      </p:sp>
      <p:sp>
        <p:nvSpPr>
          <p:cNvPr id="18" name="内容占位符 2"/>
          <p:cNvSpPr txBox="1">
            <a:spLocks/>
          </p:cNvSpPr>
          <p:nvPr/>
        </p:nvSpPr>
        <p:spPr>
          <a:xfrm>
            <a:off x="838201" y="1825625"/>
            <a:ext cx="7115174"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（二）新古典财政理论</a:t>
            </a:r>
            <a:endParaRPr lang="en-US" altLang="zh-CN"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代表人物：马歇尔、庇古</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产生背景：</a:t>
            </a:r>
            <a:r>
              <a:rPr lang="en-US" altLang="zh-CN" sz="2200" dirty="0">
                <a:solidFill>
                  <a:sysClr val="windowText" lastClr="000000"/>
                </a:solidFill>
                <a:latin typeface="微软雅黑"/>
                <a:ea typeface="微软雅黑"/>
                <a:cs typeface="微软雅黑"/>
              </a:rPr>
              <a:t>19</a:t>
            </a:r>
            <a:r>
              <a:rPr lang="zh-CN" altLang="en-US" sz="2200" dirty="0">
                <a:solidFill>
                  <a:sysClr val="windowText" lastClr="000000"/>
                </a:solidFill>
                <a:latin typeface="微软雅黑"/>
                <a:ea typeface="微软雅黑"/>
                <a:cs typeface="微软雅黑"/>
              </a:rPr>
              <a:t>世纪中后期到</a:t>
            </a:r>
            <a:r>
              <a:rPr lang="en-US" altLang="zh-CN" sz="2200" dirty="0">
                <a:solidFill>
                  <a:sysClr val="windowText" lastClr="000000"/>
                </a:solidFill>
                <a:latin typeface="微软雅黑"/>
                <a:ea typeface="微软雅黑"/>
                <a:cs typeface="微软雅黑"/>
              </a:rPr>
              <a:t>20</a:t>
            </a:r>
            <a:r>
              <a:rPr lang="zh-CN" altLang="en-US" sz="2200" dirty="0">
                <a:solidFill>
                  <a:sysClr val="windowText" lastClr="000000"/>
                </a:solidFill>
                <a:latin typeface="微软雅黑"/>
                <a:ea typeface="微软雅黑"/>
                <a:cs typeface="微软雅黑"/>
              </a:rPr>
              <a:t>世纪初，资本主义经济发展由自由竞争向垄断阶段过渡，市场机制的不足不断暴露，财富分配不均现象逐渐突出，经济危机频繁加剧。</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代表主张：“</a:t>
            </a:r>
            <a:r>
              <a:rPr lang="zh-CN" altLang="en-US" sz="2200" dirty="0">
                <a:solidFill>
                  <a:schemeClr val="accent1">
                    <a:lumMod val="75000"/>
                  </a:schemeClr>
                </a:solidFill>
                <a:latin typeface="微软雅黑"/>
                <a:ea typeface="微软雅黑"/>
                <a:cs typeface="微软雅黑"/>
              </a:rPr>
              <a:t>边际效用论</a:t>
            </a:r>
            <a:r>
              <a:rPr lang="zh-CN" altLang="en-US" sz="2200" dirty="0">
                <a:solidFill>
                  <a:sysClr val="windowText" lastClr="000000"/>
                </a:solidFill>
                <a:latin typeface="微软雅黑"/>
                <a:ea typeface="微软雅黑"/>
                <a:cs typeface="微软雅黑"/>
              </a:rPr>
              <a:t>”应运而生，成为财政理论的经济学基础。在此基础上，新古典经济学家顺应时代的要求，从社会经济福利的角度出发，在进一步完善政府的资源配置功能的同时，塑造了</a:t>
            </a:r>
            <a:r>
              <a:rPr lang="zh-CN" altLang="en-US" sz="2200" dirty="0">
                <a:solidFill>
                  <a:schemeClr val="accent1">
                    <a:lumMod val="75000"/>
                  </a:schemeClr>
                </a:solidFill>
                <a:latin typeface="微软雅黑"/>
                <a:ea typeface="微软雅黑"/>
                <a:cs typeface="微软雅黑"/>
              </a:rPr>
              <a:t>政府的收入分配功能</a:t>
            </a:r>
            <a:r>
              <a:rPr lang="zh-CN" altLang="en-US" sz="2200" dirty="0">
                <a:solidFill>
                  <a:sysClr val="windowText" lastClr="000000"/>
                </a:solidFill>
                <a:latin typeface="微软雅黑"/>
                <a:ea typeface="微软雅黑"/>
                <a:cs typeface="微软雅黑"/>
              </a:rPr>
              <a:t>，提出一套政府从微观方面驾驭市场机制的理论。“</a:t>
            </a:r>
            <a:r>
              <a:rPr lang="zh-CN" altLang="en-US" sz="2200" dirty="0">
                <a:solidFill>
                  <a:schemeClr val="accent1">
                    <a:lumMod val="75000"/>
                  </a:schemeClr>
                </a:solidFill>
                <a:latin typeface="微软雅黑"/>
                <a:ea typeface="微软雅黑"/>
                <a:cs typeface="微软雅黑"/>
              </a:rPr>
              <a:t>外部性</a:t>
            </a:r>
            <a:r>
              <a:rPr lang="zh-CN" altLang="en-US" sz="2200" dirty="0">
                <a:solidFill>
                  <a:sysClr val="windowText" lastClr="000000"/>
                </a:solidFill>
                <a:latin typeface="微软雅黑"/>
                <a:ea typeface="微软雅黑"/>
                <a:cs typeface="微软雅黑"/>
              </a:rPr>
              <a:t>”的解决。</a:t>
            </a:r>
            <a:endParaRPr lang="en-US" altLang="zh-CN" sz="2200" dirty="0">
              <a:solidFill>
                <a:sysClr val="windowText" lastClr="000000"/>
              </a:solidFill>
              <a:latin typeface="微软雅黑"/>
              <a:ea typeface="微软雅黑"/>
              <a:cs typeface="微软雅黑"/>
            </a:endParaRPr>
          </a:p>
          <a:p>
            <a:pPr>
              <a:defRPr/>
            </a:pPr>
            <a:r>
              <a:rPr lang="zh-CN"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政府的干预有时是必要的，开始关注社会公平问题</a:t>
            </a:r>
          </a:p>
        </p:txBody>
      </p:sp>
    </p:spTree>
    <p:extLst>
      <p:ext uri="{BB962C8B-B14F-4D97-AF65-F5344CB8AC3E}">
        <p14:creationId xmlns:p14="http://schemas.microsoft.com/office/powerpoint/2010/main" val="4978565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CN" sz="3200" dirty="0">
                <a:latin typeface="微软雅黑"/>
                <a:ea typeface="微软雅黑"/>
                <a:cs typeface="微软雅黑"/>
              </a:rPr>
              <a:t>0</a:t>
            </a:r>
            <a:r>
              <a:rPr lang="en-US" altLang="zh-CN" sz="3200" dirty="0">
                <a:latin typeface="微软雅黑"/>
                <a:ea typeface="微软雅黑"/>
                <a:cs typeface="微软雅黑"/>
              </a:rPr>
              <a:t>.3.1 </a:t>
            </a:r>
            <a:r>
              <a:rPr lang="zh-CN" altLang="en-US" sz="3200" dirty="0">
                <a:latin typeface="微软雅黑"/>
                <a:ea typeface="微软雅黑"/>
                <a:cs typeface="微软雅黑"/>
              </a:rPr>
              <a:t>西方财政理论的发展</a:t>
            </a:r>
          </a:p>
        </p:txBody>
      </p:sp>
      <p:sp>
        <p:nvSpPr>
          <p:cNvPr id="18" name="内容占位符 2"/>
          <p:cNvSpPr txBox="1">
            <a:spLocks/>
          </p:cNvSpPr>
          <p:nvPr/>
        </p:nvSpPr>
        <p:spPr>
          <a:xfrm>
            <a:off x="838201" y="1825625"/>
            <a:ext cx="71151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（三）功能财政理论</a:t>
            </a:r>
            <a:endParaRPr lang="en-US" altLang="zh-CN" sz="22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代表人物：凯恩斯</a:t>
            </a: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产生背景：新古典经济学家的微观分析没有也不可能解决现实经济生活中频繁出现的危机和失业问题。</a:t>
            </a:r>
            <a:r>
              <a:rPr lang="en-US" altLang="zh-CN" sz="2000" dirty="0">
                <a:solidFill>
                  <a:sysClr val="windowText" lastClr="000000"/>
                </a:solidFill>
                <a:latin typeface="微软雅黑"/>
                <a:ea typeface="微软雅黑"/>
                <a:cs typeface="微软雅黑"/>
              </a:rPr>
              <a:t>19</a:t>
            </a:r>
            <a:r>
              <a:rPr lang="zh-CN" altLang="en-US" sz="2000" dirty="0">
                <a:solidFill>
                  <a:sysClr val="windowText" lastClr="000000"/>
                </a:solidFill>
                <a:latin typeface="微软雅黑"/>
                <a:ea typeface="微软雅黑"/>
                <a:cs typeface="微软雅黑"/>
              </a:rPr>
              <a:t>世纪</a:t>
            </a:r>
            <a:r>
              <a:rPr lang="en-US" altLang="zh-CN" sz="2000" dirty="0">
                <a:solidFill>
                  <a:sysClr val="windowText" lastClr="000000"/>
                </a:solidFill>
                <a:latin typeface="微软雅黑"/>
                <a:ea typeface="微软雅黑"/>
                <a:cs typeface="微软雅黑"/>
              </a:rPr>
              <a:t>20</a:t>
            </a:r>
            <a:r>
              <a:rPr lang="zh-CN" altLang="en-US" sz="2000" dirty="0">
                <a:solidFill>
                  <a:sysClr val="windowText" lastClr="000000"/>
                </a:solidFill>
                <a:latin typeface="微软雅黑"/>
                <a:ea typeface="微软雅黑"/>
                <a:cs typeface="微软雅黑"/>
              </a:rPr>
              <a:t>年代经济危机。</a:t>
            </a: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代表主张：强调</a:t>
            </a:r>
            <a:r>
              <a:rPr lang="zh-CN" altLang="en-US" sz="2000" dirty="0">
                <a:solidFill>
                  <a:schemeClr val="accent1">
                    <a:lumMod val="75000"/>
                  </a:schemeClr>
                </a:solidFill>
                <a:latin typeface="微软雅黑"/>
                <a:ea typeface="微软雅黑"/>
                <a:cs typeface="微软雅黑"/>
              </a:rPr>
              <a:t>国家干预经济</a:t>
            </a:r>
            <a:r>
              <a:rPr lang="zh-CN" altLang="en-US" sz="2000" dirty="0">
                <a:solidFill>
                  <a:sysClr val="windowText" lastClr="000000"/>
                </a:solidFill>
                <a:latin typeface="微软雅黑"/>
                <a:ea typeface="微软雅黑"/>
                <a:cs typeface="微软雅黑"/>
              </a:rPr>
              <a:t>，提出增加投资、提高就业以解决“</a:t>
            </a:r>
            <a:r>
              <a:rPr lang="zh-CN" altLang="en-US" sz="2000" dirty="0">
                <a:solidFill>
                  <a:schemeClr val="accent1">
                    <a:lumMod val="75000"/>
                  </a:schemeClr>
                </a:solidFill>
                <a:latin typeface="微软雅黑"/>
                <a:ea typeface="微软雅黑"/>
                <a:cs typeface="微软雅黑"/>
              </a:rPr>
              <a:t>有效需求</a:t>
            </a:r>
            <a:r>
              <a:rPr lang="zh-CN" altLang="en-US" sz="2000" dirty="0">
                <a:solidFill>
                  <a:sysClr val="windowText" lastClr="000000"/>
                </a:solidFill>
                <a:latin typeface="微软雅黑"/>
                <a:ea typeface="微软雅黑"/>
                <a:cs typeface="微软雅黑"/>
              </a:rPr>
              <a:t>”不足是经济增长的核心问题。这样就出现了以政府干预为特征，以财政政策调控宏观经济为核心的财政理论体系</a:t>
            </a:r>
            <a:endParaRPr lang="en-US" altLang="zh-CN" sz="2000" dirty="0">
              <a:solidFill>
                <a:sysClr val="windowText" lastClr="000000"/>
              </a:solidFill>
              <a:latin typeface="微软雅黑"/>
              <a:ea typeface="微软雅黑"/>
              <a:cs typeface="微软雅黑"/>
            </a:endParaRPr>
          </a:p>
          <a:p>
            <a:pPr>
              <a:defRPr/>
            </a:pPr>
            <a:r>
              <a:rPr lang="zh-CN"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提出了政府稳定宏观经济的职能、“功能型财政”、赤字预算理论和公债有益论</a:t>
            </a:r>
          </a:p>
        </p:txBody>
      </p:sp>
    </p:spTree>
    <p:extLst>
      <p:ext uri="{BB962C8B-B14F-4D97-AF65-F5344CB8AC3E}">
        <p14:creationId xmlns:p14="http://schemas.microsoft.com/office/powerpoint/2010/main" val="24855289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CN" sz="3200" dirty="0">
                <a:latin typeface="微软雅黑"/>
                <a:ea typeface="微软雅黑"/>
                <a:cs typeface="微软雅黑"/>
              </a:rPr>
              <a:t>0</a:t>
            </a:r>
            <a:r>
              <a:rPr lang="en-US" altLang="zh-CN" sz="3200" dirty="0">
                <a:latin typeface="微软雅黑"/>
                <a:ea typeface="微软雅黑"/>
                <a:cs typeface="微软雅黑"/>
              </a:rPr>
              <a:t>.3.1 </a:t>
            </a:r>
            <a:r>
              <a:rPr lang="zh-CN" altLang="en-US" sz="3200" dirty="0">
                <a:latin typeface="微软雅黑"/>
                <a:ea typeface="微软雅黑"/>
                <a:cs typeface="微软雅黑"/>
              </a:rPr>
              <a:t>西方财政理论的发展</a:t>
            </a:r>
          </a:p>
        </p:txBody>
      </p:sp>
      <p:sp>
        <p:nvSpPr>
          <p:cNvPr id="18" name="内容占位符 2"/>
          <p:cNvSpPr txBox="1">
            <a:spLocks/>
          </p:cNvSpPr>
          <p:nvPr/>
        </p:nvSpPr>
        <p:spPr>
          <a:xfrm>
            <a:off x="838201" y="1825625"/>
            <a:ext cx="71151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（四）</a:t>
            </a:r>
            <a:r>
              <a:rPr lang="en-US" altLang="zh-CN" sz="2200" dirty="0">
                <a:solidFill>
                  <a:sysClr val="windowText" lastClr="000000"/>
                </a:solidFill>
                <a:latin typeface="微软雅黑"/>
                <a:ea typeface="微软雅黑"/>
                <a:cs typeface="微软雅黑"/>
              </a:rPr>
              <a:t>20</a:t>
            </a:r>
            <a:r>
              <a:rPr lang="zh-CN" altLang="en-US" sz="2200" dirty="0">
                <a:solidFill>
                  <a:sysClr val="windowText" lastClr="000000"/>
                </a:solidFill>
                <a:latin typeface="微软雅黑"/>
                <a:ea typeface="微软雅黑"/>
                <a:cs typeface="微软雅黑"/>
              </a:rPr>
              <a:t>世纪</a:t>
            </a:r>
            <a:r>
              <a:rPr lang="en-US" altLang="zh-CN" sz="2200" dirty="0">
                <a:solidFill>
                  <a:sysClr val="windowText" lastClr="000000"/>
                </a:solidFill>
                <a:latin typeface="微软雅黑"/>
                <a:ea typeface="微软雅黑"/>
                <a:cs typeface="微软雅黑"/>
              </a:rPr>
              <a:t>60</a:t>
            </a:r>
            <a:r>
              <a:rPr lang="zh-CN" altLang="en-US" sz="2200" dirty="0">
                <a:solidFill>
                  <a:sysClr val="windowText" lastClr="000000"/>
                </a:solidFill>
                <a:latin typeface="微软雅黑"/>
                <a:ea typeface="微软雅黑"/>
                <a:cs typeface="微软雅黑"/>
              </a:rPr>
              <a:t>年代以来的西方财政理论</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代表人物：萨缪尔森、托宾、琼</a:t>
            </a: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罗宾逊、弗里德曼、拉弗、费尔德斯坦、布坎南和图洛克等。</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代表主张：有三大理论成为现代财政学的理论基石：</a:t>
            </a:r>
            <a:endParaRPr lang="en-US" altLang="zh-CN" sz="2200" dirty="0">
              <a:solidFill>
                <a:sysClr val="windowText" lastClr="000000"/>
              </a:solidFill>
              <a:latin typeface="微软雅黑"/>
              <a:ea typeface="微软雅黑"/>
              <a:cs typeface="微软雅黑"/>
            </a:endParaRPr>
          </a:p>
        </p:txBody>
      </p:sp>
      <p:sp>
        <p:nvSpPr>
          <p:cNvPr id="15" name="椭圆 14"/>
          <p:cNvSpPr/>
          <p:nvPr/>
        </p:nvSpPr>
        <p:spPr bwMode="auto">
          <a:xfrm>
            <a:off x="887697" y="4048003"/>
            <a:ext cx="2088001" cy="1512000"/>
          </a:xfrm>
          <a:prstGeom prst="ellipse">
            <a:avLst/>
          </a:prstGeom>
          <a:gradFill flip="none" rotWithShape="1">
            <a:gsLst>
              <a:gs pos="0">
                <a:srgbClr val="00DFF6"/>
              </a:gs>
              <a:gs pos="90000">
                <a:srgbClr val="002774"/>
              </a:gs>
            </a:gsLst>
            <a:lin ang="2700000" scaled="1"/>
            <a:tileRect/>
          </a:gradFill>
          <a:ln>
            <a:solidFill>
              <a:schemeClr val="bg1"/>
            </a:solidFill>
          </a:ln>
          <a:effectLst>
            <a:outerShdw blurRad="127000" dist="76200" dir="2700000" algn="tl" rotWithShape="0">
              <a:prstClr val="black">
                <a:alpha val="40000"/>
              </a:prstClr>
            </a:outerShdw>
          </a:effectLst>
          <a:scene3d>
            <a:camera prst="orthographicFront">
              <a:rot lat="17699985" lon="0" rev="0"/>
            </a:camera>
            <a:lightRig rig="threePt" dir="t">
              <a:rot lat="0" lon="0" rev="0"/>
            </a:lightRig>
          </a:scene3d>
          <a:sp3d extrusionH="279400" prstMaterial="plastic">
            <a:bevelT w="139700" h="152400" prst="convex"/>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itchFamily="34" charset="-122"/>
            </a:endParaRPr>
          </a:p>
        </p:txBody>
      </p:sp>
      <p:sp>
        <p:nvSpPr>
          <p:cNvPr id="17" name="椭圆 16"/>
          <p:cNvSpPr/>
          <p:nvPr/>
        </p:nvSpPr>
        <p:spPr bwMode="auto">
          <a:xfrm>
            <a:off x="3259506" y="4048003"/>
            <a:ext cx="2088000" cy="1512000"/>
          </a:xfrm>
          <a:prstGeom prst="ellipse">
            <a:avLst/>
          </a:prstGeom>
          <a:gradFill flip="none" rotWithShape="1">
            <a:gsLst>
              <a:gs pos="0">
                <a:srgbClr val="00DFF6"/>
              </a:gs>
              <a:gs pos="90000">
                <a:srgbClr val="002774"/>
              </a:gs>
            </a:gsLst>
            <a:lin ang="2700000" scaled="1"/>
            <a:tileRect/>
          </a:gradFill>
          <a:ln>
            <a:solidFill>
              <a:schemeClr val="bg1"/>
            </a:solidFill>
          </a:ln>
          <a:effectLst>
            <a:outerShdw blurRad="127000" dist="76200" dir="2700000" algn="tl" rotWithShape="0">
              <a:prstClr val="black">
                <a:alpha val="40000"/>
              </a:prstClr>
            </a:outerShdw>
          </a:effectLst>
          <a:scene3d>
            <a:camera prst="orthographicFront">
              <a:rot lat="17699985" lon="0" rev="0"/>
            </a:camera>
            <a:lightRig rig="threePt" dir="t">
              <a:rot lat="0" lon="0" rev="0"/>
            </a:lightRig>
          </a:scene3d>
          <a:sp3d extrusionH="279400" prstMaterial="plastic">
            <a:bevelT w="139700" h="152400" prst="convex"/>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itchFamily="34" charset="-122"/>
            </a:endParaRPr>
          </a:p>
        </p:txBody>
      </p:sp>
      <p:sp>
        <p:nvSpPr>
          <p:cNvPr id="19" name="椭圆 18"/>
          <p:cNvSpPr/>
          <p:nvPr/>
        </p:nvSpPr>
        <p:spPr bwMode="auto">
          <a:xfrm>
            <a:off x="5779975" y="4048003"/>
            <a:ext cx="2088000" cy="1512000"/>
          </a:xfrm>
          <a:prstGeom prst="ellipse">
            <a:avLst/>
          </a:prstGeom>
          <a:gradFill flip="none" rotWithShape="1">
            <a:gsLst>
              <a:gs pos="0">
                <a:srgbClr val="00DFF6"/>
              </a:gs>
              <a:gs pos="90000">
                <a:srgbClr val="002774"/>
              </a:gs>
            </a:gsLst>
            <a:lin ang="2700000" scaled="1"/>
            <a:tileRect/>
          </a:gradFill>
          <a:ln>
            <a:solidFill>
              <a:schemeClr val="bg1"/>
            </a:solidFill>
          </a:ln>
          <a:effectLst>
            <a:outerShdw blurRad="127000" dist="76200" dir="2700000" algn="tl" rotWithShape="0">
              <a:prstClr val="black">
                <a:alpha val="40000"/>
              </a:prstClr>
            </a:outerShdw>
          </a:effectLst>
          <a:scene3d>
            <a:camera prst="orthographicFront">
              <a:rot lat="17699985" lon="0" rev="0"/>
            </a:camera>
            <a:lightRig rig="threePt" dir="t">
              <a:rot lat="0" lon="0" rev="0"/>
            </a:lightRig>
          </a:scene3d>
          <a:sp3d extrusionH="279400" prstMaterial="plastic">
            <a:bevelT w="139700" h="152400" prst="convex"/>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itchFamily="34" charset="-122"/>
            </a:endParaRPr>
          </a:p>
        </p:txBody>
      </p:sp>
      <p:sp>
        <p:nvSpPr>
          <p:cNvPr id="20" name="Text Box 8"/>
          <p:cNvSpPr txBox="1">
            <a:spLocks noChangeArrowheads="1"/>
          </p:cNvSpPr>
          <p:nvPr/>
        </p:nvSpPr>
        <p:spPr bwMode="auto">
          <a:xfrm>
            <a:off x="925513" y="4246563"/>
            <a:ext cx="2232025" cy="473075"/>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50000"/>
              </a:spcBef>
            </a:pPr>
            <a:r>
              <a:rPr lang="zh-CN" altLang="en-US" sz="2500" b="1" dirty="0">
                <a:cs typeface="宋体" charset="0"/>
              </a:rPr>
              <a:t>公共商品理论</a:t>
            </a:r>
          </a:p>
        </p:txBody>
      </p:sp>
      <p:sp>
        <p:nvSpPr>
          <p:cNvPr id="24" name="Text Box 9"/>
          <p:cNvSpPr txBox="1">
            <a:spLocks noChangeArrowheads="1"/>
          </p:cNvSpPr>
          <p:nvPr/>
        </p:nvSpPr>
        <p:spPr bwMode="auto">
          <a:xfrm>
            <a:off x="3517900" y="4246563"/>
            <a:ext cx="1727200" cy="473075"/>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50000"/>
              </a:spcBef>
            </a:pPr>
            <a:r>
              <a:rPr lang="zh-CN" altLang="en-US" sz="2500" b="1">
                <a:cs typeface="宋体" charset="0"/>
              </a:rPr>
              <a:t>效率理论</a:t>
            </a:r>
          </a:p>
        </p:txBody>
      </p:sp>
      <p:sp>
        <p:nvSpPr>
          <p:cNvPr id="25" name="Text Box 10"/>
          <p:cNvSpPr txBox="1">
            <a:spLocks noChangeArrowheads="1"/>
          </p:cNvSpPr>
          <p:nvPr/>
        </p:nvSpPr>
        <p:spPr bwMode="auto">
          <a:xfrm>
            <a:off x="5749925" y="4246563"/>
            <a:ext cx="2305050" cy="473075"/>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50000"/>
              </a:spcBef>
            </a:pPr>
            <a:r>
              <a:rPr lang="zh-CN" altLang="en-US" sz="2500" b="1">
                <a:cs typeface="宋体" charset="0"/>
              </a:rPr>
              <a:t>公共选择理论</a:t>
            </a:r>
          </a:p>
        </p:txBody>
      </p:sp>
    </p:spTree>
    <p:extLst>
      <p:ext uri="{BB962C8B-B14F-4D97-AF65-F5344CB8AC3E}">
        <p14:creationId xmlns:p14="http://schemas.microsoft.com/office/powerpoint/2010/main" val="308784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anim calcmode="lin" valueType="num">
                                      <p:cBhvr>
                                        <p:cTn id="28" dur="1000" fill="hold"/>
                                        <p:tgtEl>
                                          <p:spTgt spid="24"/>
                                        </p:tgtEl>
                                        <p:attrNameLst>
                                          <p:attrName>ppt_x</p:attrName>
                                        </p:attrNameLst>
                                      </p:cBhvr>
                                      <p:tavLst>
                                        <p:tav tm="0">
                                          <p:val>
                                            <p:strVal val="#ppt_x"/>
                                          </p:val>
                                        </p:tav>
                                        <p:tav tm="100000">
                                          <p:val>
                                            <p:strVal val="#ppt_x"/>
                                          </p:val>
                                        </p:tav>
                                      </p:tavLst>
                                    </p:anim>
                                    <p:anim calcmode="lin" valueType="num">
                                      <p:cBhvr>
                                        <p:cTn id="29" dur="1000" fill="hold"/>
                                        <p:tgtEl>
                                          <p:spTgt spid="2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000"/>
                                        <p:tgtEl>
                                          <p:spTgt spid="25"/>
                                        </p:tgtEl>
                                      </p:cBhvr>
                                    </p:animEffect>
                                    <p:anim calcmode="lin" valueType="num">
                                      <p:cBhvr>
                                        <p:cTn id="33" dur="1000" fill="hold"/>
                                        <p:tgtEl>
                                          <p:spTgt spid="25"/>
                                        </p:tgtEl>
                                        <p:attrNameLst>
                                          <p:attrName>ppt_x</p:attrName>
                                        </p:attrNameLst>
                                      </p:cBhvr>
                                      <p:tavLst>
                                        <p:tav tm="0">
                                          <p:val>
                                            <p:strVal val="#ppt_x"/>
                                          </p:val>
                                        </p:tav>
                                        <p:tav tm="100000">
                                          <p:val>
                                            <p:strVal val="#ppt_x"/>
                                          </p:val>
                                        </p:tav>
                                      </p:tavLst>
                                    </p:anim>
                                    <p:anim calcmode="lin" valueType="num">
                                      <p:cBhvr>
                                        <p:cTn id="3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P spid="2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CN" sz="3200" dirty="0">
                <a:latin typeface="微软雅黑"/>
                <a:ea typeface="微软雅黑"/>
                <a:cs typeface="微软雅黑"/>
              </a:rPr>
              <a:t>0</a:t>
            </a:r>
            <a:r>
              <a:rPr lang="en-US" altLang="zh-CN" sz="3200" dirty="0">
                <a:latin typeface="微软雅黑"/>
                <a:ea typeface="微软雅黑"/>
                <a:cs typeface="微软雅黑"/>
              </a:rPr>
              <a:t>.3.2 </a:t>
            </a:r>
            <a:r>
              <a:rPr lang="zh-CN" altLang="en-US" sz="3200" dirty="0">
                <a:latin typeface="微软雅黑"/>
                <a:ea typeface="微软雅黑"/>
                <a:cs typeface="微软雅黑"/>
              </a:rPr>
              <a:t>新中国财政理论的发展</a:t>
            </a:r>
          </a:p>
        </p:txBody>
      </p:sp>
      <p:sp>
        <p:nvSpPr>
          <p:cNvPr id="18" name="内容占位符 2"/>
          <p:cNvSpPr txBox="1">
            <a:spLocks/>
          </p:cNvSpPr>
          <p:nvPr/>
        </p:nvSpPr>
        <p:spPr>
          <a:xfrm>
            <a:off x="838201" y="1825625"/>
            <a:ext cx="71151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新中国的财政理论大致经历了两个发展阶段：</a:t>
            </a:r>
            <a:endParaRPr lang="en-US" altLang="zh-CN" sz="2200" dirty="0">
              <a:solidFill>
                <a:sysClr val="windowText" lastClr="000000"/>
              </a:solidFill>
              <a:latin typeface="微软雅黑"/>
              <a:ea typeface="微软雅黑"/>
              <a:cs typeface="微软雅黑"/>
            </a:endParaRPr>
          </a:p>
        </p:txBody>
      </p:sp>
      <p:sp>
        <p:nvSpPr>
          <p:cNvPr id="26" name="AutoShape 60"/>
          <p:cNvSpPr>
            <a:spLocks noChangeArrowheads="1"/>
          </p:cNvSpPr>
          <p:nvPr/>
        </p:nvSpPr>
        <p:spPr bwMode="auto">
          <a:xfrm>
            <a:off x="1066198" y="2663428"/>
            <a:ext cx="7154397" cy="2745354"/>
          </a:xfrm>
          <a:prstGeom prst="rightArrow">
            <a:avLst>
              <a:gd name="adj1" fmla="val 69473"/>
              <a:gd name="adj2" fmla="val 42204"/>
            </a:avLst>
          </a:prstGeom>
          <a:solidFill>
            <a:schemeClr val="bg1">
              <a:alpha val="60000"/>
            </a:schemeClr>
          </a:solidFill>
          <a:ln w="25400">
            <a:no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spcBef>
                <a:spcPts val="0"/>
              </a:spcBef>
              <a:spcAft>
                <a:spcPts val="0"/>
              </a:spcAft>
              <a:buClr>
                <a:srgbClr val="FF0000"/>
              </a:buClr>
              <a:buSzPct val="70000"/>
              <a:buFont typeface="Wingdings" pitchFamily="2" charset="2"/>
              <a:buChar char="u"/>
              <a:tabLst>
                <a:tab pos="136525" algn="l"/>
              </a:tabLst>
              <a:defRPr/>
            </a:pPr>
            <a:endParaRPr lang="zh-CN" altLang="en-US" sz="1400" dirty="0">
              <a:latin typeface="微软雅黑" pitchFamily="34" charset="-122"/>
              <a:ea typeface="微软雅黑" pitchFamily="34" charset="-122"/>
            </a:endParaRPr>
          </a:p>
        </p:txBody>
      </p:sp>
      <p:sp>
        <p:nvSpPr>
          <p:cNvPr id="27" name="AutoShape 593"/>
          <p:cNvSpPr>
            <a:spLocks noChangeArrowheads="1"/>
          </p:cNvSpPr>
          <p:nvPr/>
        </p:nvSpPr>
        <p:spPr bwMode="auto">
          <a:xfrm rot="10800000" flipH="1" flipV="1">
            <a:off x="3742400" y="3816683"/>
            <a:ext cx="877215" cy="554943"/>
          </a:xfrm>
          <a:prstGeom prst="chevron">
            <a:avLst/>
          </a:prstGeom>
          <a:gradFill flip="none" rotWithShape="1">
            <a:gsLst>
              <a:gs pos="0">
                <a:srgbClr val="FFCF01"/>
              </a:gs>
              <a:gs pos="90000">
                <a:srgbClr val="E22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buFont typeface="Wingdings" pitchFamily="2" charset="2"/>
              <a:buChar char="u"/>
              <a:defRPr/>
            </a:pPr>
            <a:endParaRPr lang="zh-CN" altLang="en-US" sz="1600" b="1" dirty="0">
              <a:solidFill>
                <a:schemeClr val="bg1"/>
              </a:solidFill>
              <a:latin typeface="微软雅黑" pitchFamily="34" charset="-122"/>
              <a:ea typeface="微软雅黑" pitchFamily="34" charset="-122"/>
            </a:endParaRPr>
          </a:p>
        </p:txBody>
      </p:sp>
      <p:grpSp>
        <p:nvGrpSpPr>
          <p:cNvPr id="28" name="组合 23"/>
          <p:cNvGrpSpPr>
            <a:grpSpLocks/>
          </p:cNvGrpSpPr>
          <p:nvPr/>
        </p:nvGrpSpPr>
        <p:grpSpPr bwMode="auto">
          <a:xfrm>
            <a:off x="1619250" y="3357563"/>
            <a:ext cx="1944688" cy="1512887"/>
            <a:chOff x="4676946" y="3577510"/>
            <a:chExt cx="3678194" cy="1882531"/>
          </a:xfrm>
        </p:grpSpPr>
        <p:sp>
          <p:nvSpPr>
            <p:cNvPr id="29" name="圆角矩形 3"/>
            <p:cNvSpPr/>
            <p:nvPr/>
          </p:nvSpPr>
          <p:spPr bwMode="auto">
            <a:xfrm>
              <a:off x="4938688" y="3803655"/>
              <a:ext cx="3160156" cy="1363190"/>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gradFill>
                <a:gsLst>
                  <a:gs pos="0">
                    <a:srgbClr val="00B0F0"/>
                  </a:gs>
                  <a:gs pos="100000">
                    <a:srgbClr val="00206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spcBef>
                  <a:spcPts val="0"/>
                </a:spcBef>
                <a:spcAft>
                  <a:spcPts val="0"/>
                </a:spcAft>
                <a:buClr>
                  <a:srgbClr val="FF0000"/>
                </a:buClr>
                <a:buSzPct val="70000"/>
                <a:buFont typeface="Wingdings" pitchFamily="2" charset="2"/>
                <a:buChar char="n"/>
                <a:tabLst>
                  <a:tab pos="136525" algn="l"/>
                </a:tabLst>
                <a:defRPr/>
              </a:pPr>
              <a:endParaRPr lang="zh-CN" altLang="en-US" sz="1400" dirty="0">
                <a:solidFill>
                  <a:schemeClr val="tx1"/>
                </a:solidFill>
                <a:latin typeface="微软雅黑" pitchFamily="34" charset="-122"/>
                <a:ea typeface="微软雅黑" pitchFamily="34" charset="-122"/>
              </a:endParaRPr>
            </a:p>
          </p:txBody>
        </p:sp>
        <p:sp>
          <p:nvSpPr>
            <p:cNvPr id="30" name="矩形 87"/>
            <p:cNvSpPr>
              <a:spLocks noChangeArrowheads="1"/>
            </p:cNvSpPr>
            <p:nvPr/>
          </p:nvSpPr>
          <p:spPr bwMode="auto">
            <a:xfrm>
              <a:off x="5052272" y="4391364"/>
              <a:ext cx="2933547" cy="4938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eaLnBrk="0" fontAlgn="ctr" hangingPunct="0">
                <a:buClr>
                  <a:srgbClr val="FF0000"/>
                </a:buClr>
                <a:buSzPct val="70000"/>
              </a:pPr>
              <a:endParaRPr lang="en-US" altLang="zh-CN" sz="2000" b="1">
                <a:latin typeface="宋体" charset="0"/>
                <a:cs typeface="宋体" charset="0"/>
              </a:endParaRPr>
            </a:p>
          </p:txBody>
        </p:sp>
      </p:grpSp>
      <p:grpSp>
        <p:nvGrpSpPr>
          <p:cNvPr id="31" name="组合 23"/>
          <p:cNvGrpSpPr>
            <a:grpSpLocks/>
          </p:cNvGrpSpPr>
          <p:nvPr/>
        </p:nvGrpSpPr>
        <p:grpSpPr bwMode="auto">
          <a:xfrm>
            <a:off x="4787900" y="3357563"/>
            <a:ext cx="1944688" cy="1512887"/>
            <a:chOff x="4676946" y="3577510"/>
            <a:chExt cx="3678194" cy="1882531"/>
          </a:xfrm>
        </p:grpSpPr>
        <p:sp>
          <p:nvSpPr>
            <p:cNvPr id="32" name="圆角矩形 31"/>
            <p:cNvSpPr/>
            <p:nvPr/>
          </p:nvSpPr>
          <p:spPr bwMode="auto">
            <a:xfrm>
              <a:off x="4938688" y="3803655"/>
              <a:ext cx="3160156" cy="1363190"/>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gradFill>
                <a:gsLst>
                  <a:gs pos="0">
                    <a:srgbClr val="00B0F0"/>
                  </a:gs>
                  <a:gs pos="100000">
                    <a:srgbClr val="00206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spcBef>
                  <a:spcPts val="0"/>
                </a:spcBef>
                <a:spcAft>
                  <a:spcPts val="0"/>
                </a:spcAft>
                <a:buClr>
                  <a:srgbClr val="FF0000"/>
                </a:buClr>
                <a:buSzPct val="70000"/>
                <a:buFont typeface="Wingdings" pitchFamily="2" charset="2"/>
                <a:buChar char="n"/>
                <a:tabLst>
                  <a:tab pos="136525" algn="l"/>
                </a:tabLst>
                <a:defRPr/>
              </a:pPr>
              <a:endParaRPr lang="zh-CN" altLang="en-US" sz="1400" dirty="0">
                <a:solidFill>
                  <a:schemeClr val="tx1"/>
                </a:solidFill>
                <a:latin typeface="微软雅黑" pitchFamily="34" charset="-122"/>
                <a:ea typeface="微软雅黑" pitchFamily="34" charset="-122"/>
              </a:endParaRPr>
            </a:p>
          </p:txBody>
        </p:sp>
        <p:sp>
          <p:nvSpPr>
            <p:cNvPr id="33" name="矩形 87"/>
            <p:cNvSpPr>
              <a:spLocks noChangeArrowheads="1"/>
            </p:cNvSpPr>
            <p:nvPr/>
          </p:nvSpPr>
          <p:spPr bwMode="auto">
            <a:xfrm>
              <a:off x="5052272" y="4391364"/>
              <a:ext cx="2933547" cy="4938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eaLnBrk="0" fontAlgn="ctr" hangingPunct="0">
                <a:buClr>
                  <a:srgbClr val="FF0000"/>
                </a:buClr>
                <a:buSzPct val="70000"/>
              </a:pPr>
              <a:endParaRPr lang="en-US" altLang="zh-CN" sz="2000" b="1">
                <a:latin typeface="宋体" charset="0"/>
                <a:cs typeface="宋体" charset="0"/>
              </a:endParaRPr>
            </a:p>
          </p:txBody>
        </p:sp>
      </p:grpSp>
      <p:sp>
        <p:nvSpPr>
          <p:cNvPr id="34" name="Text Box 10"/>
          <p:cNvSpPr txBox="1">
            <a:spLocks noChangeArrowheads="1"/>
          </p:cNvSpPr>
          <p:nvPr/>
        </p:nvSpPr>
        <p:spPr bwMode="auto">
          <a:xfrm>
            <a:off x="1803400" y="3644900"/>
            <a:ext cx="1584325" cy="701675"/>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spcBef>
                <a:spcPct val="50000"/>
              </a:spcBef>
            </a:pPr>
            <a:r>
              <a:rPr lang="zh-CN" altLang="en-US" sz="2000" b="1" dirty="0">
                <a:latin typeface="微软雅黑"/>
                <a:ea typeface="微软雅黑"/>
                <a:cs typeface="微软雅黑"/>
              </a:rPr>
              <a:t>传统财政学时期 </a:t>
            </a:r>
          </a:p>
        </p:txBody>
      </p:sp>
      <p:sp>
        <p:nvSpPr>
          <p:cNvPr id="35" name="Text Box 11"/>
          <p:cNvSpPr txBox="1">
            <a:spLocks noChangeArrowheads="1"/>
          </p:cNvSpPr>
          <p:nvPr/>
        </p:nvSpPr>
        <p:spPr bwMode="auto">
          <a:xfrm>
            <a:off x="4930775" y="3644900"/>
            <a:ext cx="1584325" cy="701675"/>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spcBef>
                <a:spcPct val="50000"/>
              </a:spcBef>
            </a:pPr>
            <a:r>
              <a:rPr lang="zh-CN" altLang="en-US" sz="2000" b="1" dirty="0">
                <a:latin typeface="微软雅黑"/>
                <a:ea typeface="微软雅黑"/>
                <a:cs typeface="微软雅黑"/>
              </a:rPr>
              <a:t>公共财政学时期 </a:t>
            </a:r>
          </a:p>
        </p:txBody>
      </p:sp>
      <p:sp>
        <p:nvSpPr>
          <p:cNvPr id="36" name="Text Box 12"/>
          <p:cNvSpPr txBox="1">
            <a:spLocks noChangeArrowheads="1"/>
          </p:cNvSpPr>
          <p:nvPr/>
        </p:nvSpPr>
        <p:spPr bwMode="auto">
          <a:xfrm>
            <a:off x="3635375" y="3244850"/>
            <a:ext cx="954088" cy="396875"/>
          </a:xfrm>
          <a:prstGeom prst="rect">
            <a:avLst/>
          </a:prstGeom>
          <a:noFill/>
          <a:ln w="9525">
            <a:noFill/>
            <a:miter lim="800000"/>
            <a:headEnd/>
            <a:tailEnd/>
          </a:ln>
          <a:effectLst>
            <a:prstShdw prst="shdw18" dist="17961" dir="13500000">
              <a:schemeClr val="accent1">
                <a:gamma/>
                <a:shade val="60000"/>
                <a:invGamma/>
              </a:schemeClr>
            </a:prstShdw>
          </a:effectLst>
        </p:spPr>
        <p:txBody>
          <a:bodyPr wrap="none">
            <a:spAutoFit/>
          </a:bodyPr>
          <a:lstStyle/>
          <a:p>
            <a:pPr algn="ctr">
              <a:defRPr/>
            </a:pPr>
            <a:r>
              <a:rPr lang="en-US" altLang="zh-CN" sz="2000" b="1">
                <a:latin typeface="宋体" pitchFamily="2" charset="-122"/>
                <a:ea typeface="宋体" pitchFamily="2" charset="-122"/>
              </a:rPr>
              <a:t>1993</a:t>
            </a:r>
            <a:r>
              <a:rPr lang="zh-CN" altLang="en-US" sz="2000" b="1">
                <a:latin typeface="宋体" pitchFamily="2" charset="-122"/>
                <a:ea typeface="宋体" pitchFamily="2" charset="-122"/>
              </a:rPr>
              <a:t>年</a:t>
            </a:r>
          </a:p>
        </p:txBody>
      </p:sp>
    </p:spTree>
    <p:extLst>
      <p:ext uri="{BB962C8B-B14F-4D97-AF65-F5344CB8AC3E}">
        <p14:creationId xmlns:p14="http://schemas.microsoft.com/office/powerpoint/2010/main" val="245602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slide(fromLeft)">
                                      <p:cBhvr>
                                        <p:cTn id="7" dur="500"/>
                                        <p:tgtEl>
                                          <p:spTgt spid="26"/>
                                        </p:tgtEl>
                                      </p:cBhvr>
                                    </p:animEffect>
                                  </p:childTnLst>
                                </p:cTn>
                              </p:par>
                              <p:par>
                                <p:cTn id="8" presetID="12" presetClass="entr" presetSubtype="8"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slide(fromLeft)">
                                      <p:cBhvr>
                                        <p:cTn id="10" dur="500"/>
                                        <p:tgtEl>
                                          <p:spTgt spid="27"/>
                                        </p:tgtEl>
                                      </p:cBhvr>
                                    </p:animEffect>
                                  </p:childTnLst>
                                </p:cTn>
                              </p:par>
                              <p:par>
                                <p:cTn id="11" presetID="12" presetClass="entr" presetSubtype="8"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slide(fromLeft)">
                                      <p:cBhvr>
                                        <p:cTn id="13" dur="500"/>
                                        <p:tgtEl>
                                          <p:spTgt spid="28"/>
                                        </p:tgtEl>
                                      </p:cBhvr>
                                    </p:animEffect>
                                  </p:childTnLst>
                                </p:cTn>
                              </p:par>
                              <p:par>
                                <p:cTn id="14" presetID="12" presetClass="entr" presetSubtype="8"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slide(fromLeft)">
                                      <p:cBhvr>
                                        <p:cTn id="16" dur="500"/>
                                        <p:tgtEl>
                                          <p:spTgt spid="31"/>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slide(fromLeft)">
                                      <p:cBhvr>
                                        <p:cTn id="19" dur="500"/>
                                        <p:tgtEl>
                                          <p:spTgt spid="34"/>
                                        </p:tgtEl>
                                      </p:cBhvr>
                                    </p:animEffect>
                                  </p:childTnLst>
                                </p:cTn>
                              </p:par>
                              <p:par>
                                <p:cTn id="20" presetID="12" presetClass="entr" presetSubtype="8"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slide(fromLeft)">
                                      <p:cBhvr>
                                        <p:cTn id="22" dur="500"/>
                                        <p:tgtEl>
                                          <p:spTgt spid="35"/>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slide(fromLeft)">
                                      <p:cBhvr>
                                        <p:cTn id="2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a:ea typeface="微软雅黑"/>
                <a:cs typeface="微软雅黑"/>
              </a:rPr>
              <a:t>相关知识获取途径</a:t>
            </a:r>
          </a:p>
        </p:txBody>
      </p:sp>
      <p:sp>
        <p:nvSpPr>
          <p:cNvPr id="18" name="内容占位符 2"/>
          <p:cNvSpPr txBox="1">
            <a:spLocks/>
          </p:cNvSpPr>
          <p:nvPr/>
        </p:nvSpPr>
        <p:spPr>
          <a:xfrm>
            <a:off x="838200" y="1692166"/>
            <a:ext cx="6874041" cy="44847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600" b="0" i="0" u="none" strike="noStrike" kern="1200" cap="none" spc="0" normalizeH="0" baseline="0" noProof="0" dirty="0">
                <a:ln>
                  <a:noFill/>
                </a:ln>
                <a:solidFill>
                  <a:sysClr val="windowText" lastClr="000000"/>
                </a:solidFill>
                <a:effectLst/>
                <a:uLnTx/>
                <a:uFillTx/>
                <a:latin typeface="微软雅黑"/>
                <a:ea typeface="微软雅黑"/>
                <a:cs typeface="微软雅黑"/>
              </a:rPr>
              <a:t>财政方面新闻阅读网站：</a:t>
            </a:r>
            <a:endParaRPr kumimoji="0" lang="en-US" altLang="zh-CN" sz="26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6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000" dirty="0">
                <a:solidFill>
                  <a:schemeClr val="accent1">
                    <a:lumMod val="75000"/>
                  </a:schemeClr>
                </a:solidFill>
                <a:latin typeface="微软雅黑"/>
                <a:ea typeface="微软雅黑"/>
                <a:cs typeface="微软雅黑"/>
              </a:rPr>
              <a:t>财务部网站：</a:t>
            </a:r>
            <a:r>
              <a:rPr lang="en-US" altLang="zh-CN" sz="2000" dirty="0">
                <a:solidFill>
                  <a:schemeClr val="accent1">
                    <a:lumMod val="75000"/>
                  </a:schemeClr>
                </a:solidFill>
                <a:latin typeface="微软雅黑"/>
                <a:ea typeface="微软雅黑"/>
                <a:cs typeface="微软雅黑"/>
                <a:hlinkClick r:id="rId3">
                  <a:extLst>
                    <a:ext uri="{A12FA001-AC4F-418D-AE19-62706E023703}">
                      <ahyp:hlinkClr xmlns:ahyp="http://schemas.microsoft.com/office/drawing/2018/hyperlinkcolor" val="tx"/>
                    </a:ext>
                  </a:extLst>
                </a:hlinkClick>
              </a:rPr>
              <a:t>http://www.mof.gov.cn/</a:t>
            </a:r>
            <a:endParaRPr lang="en-US" altLang="zh-CN" sz="2000" dirty="0">
              <a:solidFill>
                <a:schemeClr val="accent1">
                  <a:lumMod val="75000"/>
                </a:schemeClr>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000" dirty="0">
                <a:solidFill>
                  <a:schemeClr val="accent1">
                    <a:lumMod val="75000"/>
                  </a:schemeClr>
                </a:solidFill>
                <a:latin typeface="微软雅黑"/>
                <a:ea typeface="微软雅黑"/>
                <a:cs typeface="微软雅黑"/>
              </a:rPr>
              <a:t>国家税务总局网站：</a:t>
            </a:r>
            <a:r>
              <a:rPr lang="en-US" altLang="zh-CN" sz="2000" dirty="0">
                <a:solidFill>
                  <a:schemeClr val="accent1">
                    <a:lumMod val="75000"/>
                  </a:schemeClr>
                </a:solidFill>
                <a:latin typeface="微软雅黑"/>
                <a:ea typeface="微软雅黑"/>
                <a:cs typeface="微软雅黑"/>
                <a:hlinkClick r:id="rId4">
                  <a:extLst>
                    <a:ext uri="{A12FA001-AC4F-418D-AE19-62706E023703}">
                      <ahyp:hlinkClr xmlns:ahyp="http://schemas.microsoft.com/office/drawing/2018/hyperlinkcolor" val="tx"/>
                    </a:ext>
                  </a:extLst>
                </a:hlinkClick>
              </a:rPr>
              <a:t>http://www.chinatax.gov.cn/</a:t>
            </a:r>
            <a:endParaRPr lang="en-US" altLang="zh-CN" sz="2000" dirty="0">
              <a:solidFill>
                <a:schemeClr val="accent1">
                  <a:lumMod val="75000"/>
                </a:schemeClr>
              </a:solidFill>
              <a:latin typeface="微软雅黑"/>
              <a:ea typeface="微软雅黑"/>
              <a:cs typeface="微软雅黑"/>
            </a:endParaRPr>
          </a:p>
          <a:p>
            <a:pPr lvl="0">
              <a:defRPr/>
            </a:pPr>
            <a:r>
              <a:rPr lang="zh-CN" altLang="en-US" sz="2000" dirty="0">
                <a:solidFill>
                  <a:schemeClr val="accent1">
                    <a:lumMod val="75000"/>
                  </a:schemeClr>
                </a:solidFill>
                <a:latin typeface="微软雅黑"/>
                <a:ea typeface="微软雅黑"/>
                <a:cs typeface="微软雅黑"/>
              </a:rPr>
              <a:t>北京大学中国经济研究中心：</a:t>
            </a:r>
            <a:r>
              <a:rPr lang="en-US" altLang="zh-CN" sz="2000" dirty="0">
                <a:solidFill>
                  <a:schemeClr val="accent1">
                    <a:lumMod val="75000"/>
                  </a:schemeClr>
                </a:solidFill>
                <a:latin typeface="微软雅黑"/>
                <a:ea typeface="微软雅黑"/>
                <a:cs typeface="微软雅黑"/>
                <a:hlinkClick r:id="rId5">
                  <a:extLst>
                    <a:ext uri="{A12FA001-AC4F-418D-AE19-62706E023703}">
                      <ahyp:hlinkClr xmlns:ahyp="http://schemas.microsoft.com/office/drawing/2018/hyperlinkcolor" val="tx"/>
                    </a:ext>
                  </a:extLst>
                </a:hlinkClick>
              </a:rPr>
              <a:t>https://www.ccer.edu.cn/</a:t>
            </a:r>
            <a:endParaRPr lang="en-US" altLang="zh-CN" sz="2000" dirty="0">
              <a:solidFill>
                <a:schemeClr val="accent1">
                  <a:lumMod val="75000"/>
                </a:schemeClr>
              </a:solidFill>
              <a:latin typeface="微软雅黑"/>
              <a:ea typeface="微软雅黑"/>
              <a:cs typeface="微软雅黑"/>
            </a:endParaRPr>
          </a:p>
          <a:p>
            <a:pPr lvl="0">
              <a:defRPr/>
            </a:pPr>
            <a:r>
              <a:rPr lang="zh-CN" altLang="en-US" sz="2000" dirty="0">
                <a:solidFill>
                  <a:schemeClr val="accent1">
                    <a:lumMod val="75000"/>
                  </a:schemeClr>
                </a:solidFill>
                <a:latin typeface="微软雅黑"/>
                <a:ea typeface="微软雅黑"/>
                <a:cs typeface="微软雅黑"/>
              </a:rPr>
              <a:t>国家审计署网站：</a:t>
            </a:r>
            <a:r>
              <a:rPr lang="en-US" altLang="zh-CN" sz="2000" dirty="0">
                <a:solidFill>
                  <a:schemeClr val="accent1">
                    <a:lumMod val="75000"/>
                  </a:schemeClr>
                </a:solidFill>
                <a:latin typeface="微软雅黑"/>
                <a:ea typeface="微软雅黑"/>
                <a:cs typeface="微软雅黑"/>
                <a:hlinkClick r:id="rId6">
                  <a:extLst>
                    <a:ext uri="{A12FA001-AC4F-418D-AE19-62706E023703}">
                      <ahyp:hlinkClr xmlns:ahyp="http://schemas.microsoft.com/office/drawing/2018/hyperlinkcolor" val="tx"/>
                    </a:ext>
                  </a:extLst>
                </a:hlinkClick>
              </a:rPr>
              <a:t>https://www.audit.gov.cn/</a:t>
            </a:r>
            <a:endParaRPr lang="en-US" altLang="zh-CN" sz="2000" dirty="0">
              <a:solidFill>
                <a:schemeClr val="accent1">
                  <a:lumMod val="75000"/>
                </a:schemeClr>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CN" sz="20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6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marL="0" indent="0">
              <a:buNone/>
              <a:defRPr/>
            </a:pPr>
            <a:endParaRPr lang="en-US" altLang="zh-CN" sz="20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6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27043994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CN" sz="3200" dirty="0">
                <a:latin typeface="微软雅黑"/>
                <a:ea typeface="微软雅黑"/>
                <a:cs typeface="微软雅黑"/>
              </a:rPr>
              <a:t>0</a:t>
            </a:r>
            <a:r>
              <a:rPr lang="en-US" altLang="zh-CN" sz="3200" dirty="0">
                <a:latin typeface="微软雅黑"/>
                <a:ea typeface="微软雅黑"/>
                <a:cs typeface="微软雅黑"/>
              </a:rPr>
              <a:t>.3.2 </a:t>
            </a:r>
            <a:r>
              <a:rPr lang="zh-CN" altLang="en-US" sz="3200" dirty="0">
                <a:latin typeface="微软雅黑"/>
                <a:ea typeface="微软雅黑"/>
                <a:cs typeface="微软雅黑"/>
              </a:rPr>
              <a:t>新中国财政理论的发展</a:t>
            </a:r>
          </a:p>
        </p:txBody>
      </p:sp>
      <p:sp>
        <p:nvSpPr>
          <p:cNvPr id="18" name="内容占位符 2"/>
          <p:cNvSpPr txBox="1">
            <a:spLocks/>
          </p:cNvSpPr>
          <p:nvPr/>
        </p:nvSpPr>
        <p:spPr>
          <a:xfrm>
            <a:off x="838201" y="1825625"/>
            <a:ext cx="71151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TW" altLang="en-US"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一</a:t>
            </a:r>
            <a:r>
              <a:rPr lang="zh-CN" altLang="zh-TW" sz="2200" dirty="0">
                <a:solidFill>
                  <a:sysClr val="windowText" lastClr="000000"/>
                </a:solidFill>
                <a:latin typeface="微软雅黑"/>
                <a:ea typeface="微软雅黑"/>
                <a:cs typeface="微软雅黑"/>
              </a:rPr>
              <a:t>）</a:t>
            </a:r>
            <a:r>
              <a:rPr lang="zh-TW" altLang="en-US" sz="2200" dirty="0">
                <a:solidFill>
                  <a:sysClr val="windowText" lastClr="000000"/>
                </a:solidFill>
                <a:latin typeface="微软雅黑"/>
                <a:ea typeface="微软雅黑"/>
                <a:cs typeface="微软雅黑"/>
              </a:rPr>
              <a:t>传统财政学时期（</a:t>
            </a:r>
            <a:r>
              <a:rPr lang="en-US" altLang="zh-TW" sz="2200" dirty="0">
                <a:solidFill>
                  <a:sysClr val="windowText" lastClr="000000"/>
                </a:solidFill>
                <a:latin typeface="微软雅黑"/>
                <a:ea typeface="微软雅黑"/>
                <a:cs typeface="微软雅黑"/>
              </a:rPr>
              <a:t>1949-1992</a:t>
            </a:r>
            <a:r>
              <a:rPr lang="zh-TW" altLang="en-US" sz="2200" dirty="0">
                <a:solidFill>
                  <a:sysClr val="windowText" lastClr="000000"/>
                </a:solidFill>
                <a:latin typeface="微软雅黑"/>
                <a:ea typeface="微软雅黑"/>
                <a:cs typeface="微软雅黑"/>
              </a:rPr>
              <a:t>年） </a:t>
            </a:r>
            <a:endParaRPr lang="en-US" altLang="zh-TW"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这一时期，财政理论基于两大政治、经济背景：以</a:t>
            </a:r>
            <a:r>
              <a:rPr lang="zh-CN" altLang="en-US" sz="2200" dirty="0">
                <a:solidFill>
                  <a:schemeClr val="accent1">
                    <a:lumMod val="75000"/>
                  </a:schemeClr>
                </a:solidFill>
                <a:latin typeface="微软雅黑"/>
                <a:ea typeface="微软雅黑"/>
                <a:cs typeface="微软雅黑"/>
              </a:rPr>
              <a:t>阶级斗争为核心</a:t>
            </a:r>
            <a:r>
              <a:rPr lang="zh-CN" altLang="en-US" sz="2200" dirty="0">
                <a:solidFill>
                  <a:sysClr val="windowText" lastClr="000000"/>
                </a:solidFill>
                <a:latin typeface="微软雅黑"/>
                <a:ea typeface="微软雅黑"/>
                <a:cs typeface="微软雅黑"/>
              </a:rPr>
              <a:t>的政治观和</a:t>
            </a:r>
            <a:r>
              <a:rPr lang="zh-CN" altLang="en-US" sz="2200" dirty="0">
                <a:solidFill>
                  <a:schemeClr val="accent1">
                    <a:lumMod val="75000"/>
                  </a:schemeClr>
                </a:solidFill>
                <a:latin typeface="微软雅黑"/>
                <a:ea typeface="微软雅黑"/>
                <a:cs typeface="微软雅黑"/>
              </a:rPr>
              <a:t>计划经济模式</a:t>
            </a:r>
            <a:r>
              <a:rPr lang="zh-CN" altLang="en-US" sz="2200" dirty="0">
                <a:solidFill>
                  <a:sysClr val="windowText" lastClr="000000"/>
                </a:solidFill>
                <a:latin typeface="微软雅黑"/>
                <a:ea typeface="微软雅黑"/>
                <a:cs typeface="微软雅黑"/>
              </a:rPr>
              <a:t>。在此背景下，财政学的理论及体系也带有明显的计划经济特征和社会制度色彩 。</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“国家分配论”：财政分配的目的是满足国家实现其职能的需要；财政分配的对象是社会总产品。</a:t>
            </a:r>
          </a:p>
          <a:p>
            <a:pPr>
              <a:defRPr/>
            </a:pPr>
            <a:endParaRPr lang="en-US" altLang="zh-CN" sz="22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14319766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CN" sz="3200" dirty="0">
                <a:latin typeface="微软雅黑"/>
                <a:ea typeface="微软雅黑"/>
                <a:cs typeface="微软雅黑"/>
              </a:rPr>
              <a:t>0</a:t>
            </a:r>
            <a:r>
              <a:rPr lang="en-US" altLang="zh-CN" sz="3200" dirty="0">
                <a:latin typeface="微软雅黑"/>
                <a:ea typeface="微软雅黑"/>
                <a:cs typeface="微软雅黑"/>
              </a:rPr>
              <a:t>.3.2 </a:t>
            </a:r>
            <a:r>
              <a:rPr lang="zh-CN" altLang="en-US" sz="3200" dirty="0">
                <a:latin typeface="微软雅黑"/>
                <a:ea typeface="微软雅黑"/>
                <a:cs typeface="微软雅黑"/>
              </a:rPr>
              <a:t>新中国财政理论的发展</a:t>
            </a:r>
          </a:p>
        </p:txBody>
      </p:sp>
      <p:sp>
        <p:nvSpPr>
          <p:cNvPr id="18" name="内容占位符 2"/>
          <p:cNvSpPr txBox="1">
            <a:spLocks/>
          </p:cNvSpPr>
          <p:nvPr/>
        </p:nvSpPr>
        <p:spPr>
          <a:xfrm>
            <a:off x="838201" y="1660634"/>
            <a:ext cx="7115174" cy="50068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TW" altLang="en-US"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二</a:t>
            </a:r>
            <a:r>
              <a:rPr lang="zh-CN" altLang="zh-TW" sz="2200" dirty="0">
                <a:solidFill>
                  <a:sysClr val="windowText" lastClr="000000"/>
                </a:solidFill>
                <a:latin typeface="微软雅黑"/>
                <a:ea typeface="微软雅黑"/>
                <a:cs typeface="微软雅黑"/>
              </a:rPr>
              <a:t>）</a:t>
            </a:r>
            <a:r>
              <a:rPr lang="zh-TW" altLang="en-US" sz="2200" dirty="0">
                <a:solidFill>
                  <a:sysClr val="windowText" lastClr="000000"/>
                </a:solidFill>
                <a:latin typeface="微软雅黑"/>
                <a:ea typeface="微软雅黑"/>
                <a:cs typeface="微软雅黑"/>
              </a:rPr>
              <a:t>公共财政学时期（</a:t>
            </a:r>
            <a:r>
              <a:rPr lang="en-US" altLang="zh-TW" sz="2200" dirty="0">
                <a:solidFill>
                  <a:sysClr val="windowText" lastClr="000000"/>
                </a:solidFill>
                <a:latin typeface="微软雅黑"/>
                <a:ea typeface="微软雅黑"/>
                <a:cs typeface="微软雅黑"/>
              </a:rPr>
              <a:t>199</a:t>
            </a:r>
            <a:r>
              <a:rPr lang="en-US" altLang="zh-CN" sz="2200" dirty="0">
                <a:solidFill>
                  <a:sysClr val="windowText" lastClr="000000"/>
                </a:solidFill>
                <a:latin typeface="微软雅黑"/>
                <a:ea typeface="微软雅黑"/>
                <a:cs typeface="微软雅黑"/>
              </a:rPr>
              <a:t>3</a:t>
            </a:r>
            <a:r>
              <a:rPr lang="zh-TW" altLang="en-US" sz="2200" dirty="0">
                <a:solidFill>
                  <a:sysClr val="windowText" lastClr="000000"/>
                </a:solidFill>
                <a:latin typeface="微软雅黑"/>
                <a:ea typeface="微软雅黑"/>
                <a:cs typeface="微软雅黑"/>
              </a:rPr>
              <a:t>年至今） </a:t>
            </a:r>
            <a:endParaRPr lang="en-US" altLang="zh-TW" sz="22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 从</a:t>
            </a:r>
            <a:r>
              <a:rPr lang="en-US" altLang="zh-CN" sz="2000" dirty="0">
                <a:solidFill>
                  <a:sysClr val="windowText" lastClr="000000"/>
                </a:solidFill>
                <a:latin typeface="微软雅黑"/>
                <a:ea typeface="微软雅黑"/>
                <a:cs typeface="微软雅黑"/>
              </a:rPr>
              <a:t>1993</a:t>
            </a:r>
            <a:r>
              <a:rPr lang="zh-CN" altLang="en-US" sz="2000" dirty="0">
                <a:solidFill>
                  <a:sysClr val="windowText" lastClr="000000"/>
                </a:solidFill>
                <a:latin typeface="微软雅黑"/>
                <a:ea typeface="微软雅黑"/>
                <a:cs typeface="微软雅黑"/>
              </a:rPr>
              <a:t>年开始，中国的宏观政治、经济背景发生了重大变化：以阶级斗争为核心的政治观转变为以经济建设为中心的政治观；</a:t>
            </a:r>
            <a:r>
              <a:rPr lang="zh-CN" altLang="en-US" sz="2000" dirty="0">
                <a:solidFill>
                  <a:schemeClr val="accent1">
                    <a:lumMod val="75000"/>
                  </a:schemeClr>
                </a:solidFill>
                <a:latin typeface="微软雅黑"/>
                <a:ea typeface="微软雅黑"/>
                <a:cs typeface="微软雅黑"/>
              </a:rPr>
              <a:t>社会主义市场经济</a:t>
            </a:r>
            <a:r>
              <a:rPr lang="zh-CN" altLang="en-US" sz="2000" dirty="0">
                <a:solidFill>
                  <a:sysClr val="windowText" lastClr="000000"/>
                </a:solidFill>
                <a:latin typeface="微软雅黑"/>
                <a:ea typeface="微软雅黑"/>
                <a:cs typeface="微软雅黑"/>
              </a:rPr>
              <a:t>模式成为主要改革目标</a:t>
            </a: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在理论体系上</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“公共财政”成为财政理论的主线。</a:t>
            </a: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1</a:t>
            </a:r>
            <a:r>
              <a:rPr lang="zh-CN" altLang="en-US" sz="2000" dirty="0">
                <a:solidFill>
                  <a:sysClr val="windowText" lastClr="000000"/>
                </a:solidFill>
                <a:latin typeface="微软雅黑"/>
                <a:ea typeface="微软雅黑"/>
                <a:cs typeface="微软雅黑"/>
              </a:rPr>
              <a:t>）公共财政预算的决定具有明显的公共性。公共财政分配的目的是满足公共需求，而公共需求决定于公众的偏好和意愿，因此公共财政预算直接决定于公共选择过程，政府只是代理执行。（</a:t>
            </a:r>
            <a:r>
              <a:rPr lang="en-US" altLang="zh-CN" sz="2000" dirty="0">
                <a:solidFill>
                  <a:sysClr val="windowText" lastClr="000000"/>
                </a:solidFill>
                <a:latin typeface="微软雅黑"/>
                <a:ea typeface="微软雅黑"/>
                <a:cs typeface="微软雅黑"/>
              </a:rPr>
              <a:t>2</a:t>
            </a:r>
            <a:r>
              <a:rPr lang="zh-CN" altLang="en-US" sz="2000" dirty="0">
                <a:solidFill>
                  <a:sysClr val="windowText" lastClr="000000"/>
                </a:solidFill>
                <a:latin typeface="微软雅黑"/>
                <a:ea typeface="微软雅黑"/>
                <a:cs typeface="微软雅黑"/>
              </a:rPr>
              <a:t>）公共财政的收入是主要通过以</a:t>
            </a:r>
            <a:r>
              <a:rPr lang="zh-CN" altLang="en-US" sz="2000" dirty="0">
                <a:solidFill>
                  <a:schemeClr val="accent1">
                    <a:lumMod val="75000"/>
                  </a:schemeClr>
                </a:solidFill>
                <a:latin typeface="微软雅黑"/>
                <a:ea typeface="微软雅黑"/>
                <a:cs typeface="微软雅黑"/>
              </a:rPr>
              <a:t>公共权力</a:t>
            </a:r>
            <a:r>
              <a:rPr lang="zh-CN" altLang="en-US" sz="2000" dirty="0">
                <a:solidFill>
                  <a:sysClr val="windowText" lastClr="000000"/>
                </a:solidFill>
                <a:latin typeface="微软雅黑"/>
                <a:ea typeface="微软雅黑"/>
                <a:cs typeface="微软雅黑"/>
              </a:rPr>
              <a:t>为基础的税收征集收入；国家财政的收入既可通过以</a:t>
            </a:r>
            <a:r>
              <a:rPr lang="zh-CN" altLang="en-US" sz="2000" dirty="0">
                <a:solidFill>
                  <a:schemeClr val="accent1">
                    <a:lumMod val="75000"/>
                  </a:schemeClr>
                </a:solidFill>
                <a:latin typeface="微软雅黑"/>
                <a:ea typeface="微软雅黑"/>
                <a:cs typeface="微软雅黑"/>
              </a:rPr>
              <a:t>所有权</a:t>
            </a:r>
            <a:r>
              <a:rPr lang="zh-CN" altLang="en-US" sz="2000" dirty="0">
                <a:solidFill>
                  <a:sysClr val="windowText" lastClr="000000"/>
                </a:solidFill>
                <a:latin typeface="微软雅黑"/>
                <a:ea typeface="微软雅黑"/>
                <a:cs typeface="微软雅黑"/>
              </a:rPr>
              <a:t>为基础的资产收益取得收入，也可依据公共权力和收费取得收入。（</a:t>
            </a:r>
            <a:r>
              <a:rPr lang="en-US" altLang="zh-CN" sz="2000" dirty="0">
                <a:solidFill>
                  <a:sysClr val="windowText" lastClr="000000"/>
                </a:solidFill>
                <a:latin typeface="微软雅黑"/>
                <a:ea typeface="微软雅黑"/>
                <a:cs typeface="微软雅黑"/>
              </a:rPr>
              <a:t>3</a:t>
            </a:r>
            <a:r>
              <a:rPr lang="zh-CN" altLang="en-US" sz="2000" dirty="0">
                <a:solidFill>
                  <a:sysClr val="windowText" lastClr="000000"/>
                </a:solidFill>
                <a:latin typeface="微软雅黑"/>
                <a:ea typeface="微软雅黑"/>
                <a:cs typeface="微软雅黑"/>
              </a:rPr>
              <a:t>）公共财政支出是提供公共商品；而国家财政的支出则可能提供（甚至主要提供）私人商品。</a:t>
            </a:r>
          </a:p>
          <a:p>
            <a:pPr>
              <a:defRPr/>
            </a:pPr>
            <a:endParaRPr lang="en-US" altLang="zh-CN" sz="22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329475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3200" dirty="0">
                <a:latin typeface="微软雅黑"/>
                <a:ea typeface="微软雅黑"/>
                <a:cs typeface="微软雅黑"/>
              </a:rPr>
              <a:t>0</a:t>
            </a:r>
            <a:r>
              <a:rPr lang="en-US" altLang="zh-CN" sz="3200" dirty="0">
                <a:latin typeface="微软雅黑"/>
                <a:ea typeface="微软雅黑"/>
                <a:cs typeface="微软雅黑"/>
              </a:rPr>
              <a:t>.3.3 </a:t>
            </a:r>
            <a:r>
              <a:rPr lang="zh-CN" altLang="en-US" sz="3200" dirty="0">
                <a:latin typeface="微软雅黑"/>
                <a:ea typeface="微软雅黑"/>
                <a:cs typeface="微软雅黑"/>
              </a:rPr>
              <a:t>本书的理论体系</a:t>
            </a:r>
          </a:p>
        </p:txBody>
      </p:sp>
      <p:pic>
        <p:nvPicPr>
          <p:cNvPr id="1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056" r="22957"/>
          <a:stretch/>
        </p:blipFill>
        <p:spPr bwMode="auto">
          <a:xfrm>
            <a:off x="963613" y="1696039"/>
            <a:ext cx="6748627" cy="45174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ext Box 4"/>
          <p:cNvSpPr txBox="1">
            <a:spLocks noChangeArrowheads="1"/>
          </p:cNvSpPr>
          <p:nvPr/>
        </p:nvSpPr>
        <p:spPr bwMode="auto">
          <a:xfrm>
            <a:off x="1900237" y="1863725"/>
            <a:ext cx="6550079" cy="477054"/>
          </a:xfrm>
          <a:prstGeom prst="rect">
            <a:avLst/>
          </a:prstGeom>
          <a:noFill/>
          <a:ln w="9525">
            <a:noFill/>
            <a:miter lim="800000"/>
            <a:headEnd/>
            <a:tailEnd/>
          </a:ln>
          <a:effectLst>
            <a:prstShdw prst="shdw18" dist="17961" dir="13500000">
              <a:schemeClr val="accent1">
                <a:gamma/>
                <a:shade val="60000"/>
                <a:invGamma/>
              </a:schemeClr>
            </a:prstShdw>
          </a:effectLst>
        </p:spPr>
        <p:txBody>
          <a:bodyPr wrap="squar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50000"/>
              </a:spcBef>
            </a:pPr>
            <a:r>
              <a:rPr lang="zh-CN" altLang="en-US" sz="2500" dirty="0">
                <a:solidFill>
                  <a:schemeClr val="bg1"/>
                </a:solidFill>
                <a:latin typeface="微软雅黑"/>
                <a:ea typeface="微软雅黑"/>
                <a:cs typeface="微软雅黑"/>
              </a:rPr>
              <a:t>第一篇 公共财政基础理论</a:t>
            </a:r>
            <a:endParaRPr lang="zh-CN" altLang="en-US" dirty="0">
              <a:solidFill>
                <a:schemeClr val="bg1"/>
              </a:solidFill>
              <a:latin typeface="微软雅黑"/>
              <a:ea typeface="微软雅黑"/>
              <a:cs typeface="微软雅黑"/>
            </a:endParaRPr>
          </a:p>
        </p:txBody>
      </p:sp>
      <p:sp>
        <p:nvSpPr>
          <p:cNvPr id="19" name="Text Box 5"/>
          <p:cNvSpPr txBox="1">
            <a:spLocks noChangeArrowheads="1"/>
          </p:cNvSpPr>
          <p:nvPr/>
        </p:nvSpPr>
        <p:spPr bwMode="auto">
          <a:xfrm>
            <a:off x="1828800" y="3016250"/>
            <a:ext cx="3455988" cy="473075"/>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50000"/>
              </a:spcBef>
            </a:pPr>
            <a:r>
              <a:rPr lang="zh-CN" altLang="en-US" sz="2500" dirty="0">
                <a:solidFill>
                  <a:srgbClr val="FFFFFF"/>
                </a:solidFill>
                <a:latin typeface="微软雅黑"/>
                <a:ea typeface="微软雅黑"/>
                <a:cs typeface="微软雅黑"/>
              </a:rPr>
              <a:t>第二篇  财政支出理论</a:t>
            </a:r>
          </a:p>
        </p:txBody>
      </p:sp>
      <p:sp>
        <p:nvSpPr>
          <p:cNvPr id="20" name="Text Box 6"/>
          <p:cNvSpPr txBox="1">
            <a:spLocks noChangeArrowheads="1"/>
          </p:cNvSpPr>
          <p:nvPr/>
        </p:nvSpPr>
        <p:spPr bwMode="auto">
          <a:xfrm>
            <a:off x="1828800" y="4024313"/>
            <a:ext cx="3455988" cy="473075"/>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50000"/>
              </a:spcBef>
            </a:pPr>
            <a:r>
              <a:rPr lang="zh-CN" altLang="en-US" sz="2500" dirty="0">
                <a:solidFill>
                  <a:srgbClr val="FFFFFF"/>
                </a:solidFill>
                <a:latin typeface="微软雅黑"/>
                <a:ea typeface="微软雅黑"/>
                <a:cs typeface="微软雅黑"/>
              </a:rPr>
              <a:t>第三篇  财政收入理论</a:t>
            </a:r>
          </a:p>
        </p:txBody>
      </p:sp>
      <p:sp>
        <p:nvSpPr>
          <p:cNvPr id="24" name="Text Box 7"/>
          <p:cNvSpPr txBox="1">
            <a:spLocks noChangeArrowheads="1"/>
          </p:cNvSpPr>
          <p:nvPr/>
        </p:nvSpPr>
        <p:spPr bwMode="auto">
          <a:xfrm>
            <a:off x="1828800" y="5103813"/>
            <a:ext cx="4248150" cy="477054"/>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50000"/>
              </a:spcBef>
            </a:pPr>
            <a:r>
              <a:rPr lang="zh-CN" altLang="en-US" sz="2500" dirty="0">
                <a:solidFill>
                  <a:srgbClr val="FFFFFF"/>
                </a:solidFill>
                <a:latin typeface="微软雅黑"/>
                <a:ea typeface="微软雅黑"/>
                <a:cs typeface="微软雅黑"/>
              </a:rPr>
              <a:t>第四篇 财政管理和运行分析</a:t>
            </a:r>
          </a:p>
        </p:txBody>
      </p:sp>
    </p:spTree>
    <p:extLst>
      <p:ext uri="{BB962C8B-B14F-4D97-AF65-F5344CB8AC3E}">
        <p14:creationId xmlns:p14="http://schemas.microsoft.com/office/powerpoint/2010/main" val="6658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downRigh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800" decel="100000"/>
                                        <p:tgtEl>
                                          <p:spTgt spid="17"/>
                                        </p:tgtEl>
                                      </p:cBhvr>
                                    </p:animEffect>
                                    <p:anim calcmode="lin" valueType="num">
                                      <p:cBhvr>
                                        <p:cTn id="13" dur="800" decel="100000" fill="hold"/>
                                        <p:tgtEl>
                                          <p:spTgt spid="17"/>
                                        </p:tgtEl>
                                        <p:attrNameLst>
                                          <p:attrName>style.rotation</p:attrName>
                                        </p:attrNameLst>
                                      </p:cBhvr>
                                      <p:tavLst>
                                        <p:tav tm="0">
                                          <p:val>
                                            <p:fltVal val="-90"/>
                                          </p:val>
                                        </p:tav>
                                        <p:tav tm="100000">
                                          <p:val>
                                            <p:fltVal val="0"/>
                                          </p:val>
                                        </p:tav>
                                      </p:tavLst>
                                    </p:anim>
                                    <p:anim calcmode="lin" valueType="num">
                                      <p:cBhvr>
                                        <p:cTn id="14" dur="800" decel="100000" fill="hold"/>
                                        <p:tgtEl>
                                          <p:spTgt spid="17"/>
                                        </p:tgtEl>
                                        <p:attrNameLst>
                                          <p:attrName>ppt_x</p:attrName>
                                        </p:attrNameLst>
                                      </p:cBhvr>
                                      <p:tavLst>
                                        <p:tav tm="0">
                                          <p:val>
                                            <p:strVal val="#ppt_x+0.4"/>
                                          </p:val>
                                        </p:tav>
                                        <p:tav tm="100000">
                                          <p:val>
                                            <p:strVal val="#ppt_x-0.05"/>
                                          </p:val>
                                        </p:tav>
                                      </p:tavLst>
                                    </p:anim>
                                    <p:anim calcmode="lin" valueType="num">
                                      <p:cBhvr>
                                        <p:cTn id="15" dur="800" decel="100000" fill="hold"/>
                                        <p:tgtEl>
                                          <p:spTgt spid="17"/>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17"/>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17"/>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800" decel="100000"/>
                                        <p:tgtEl>
                                          <p:spTgt spid="19"/>
                                        </p:tgtEl>
                                      </p:cBhvr>
                                    </p:animEffect>
                                    <p:anim calcmode="lin" valueType="num">
                                      <p:cBhvr>
                                        <p:cTn id="23" dur="800" decel="100000" fill="hold"/>
                                        <p:tgtEl>
                                          <p:spTgt spid="19"/>
                                        </p:tgtEl>
                                        <p:attrNameLst>
                                          <p:attrName>style.rotation</p:attrName>
                                        </p:attrNameLst>
                                      </p:cBhvr>
                                      <p:tavLst>
                                        <p:tav tm="0">
                                          <p:val>
                                            <p:fltVal val="-90"/>
                                          </p:val>
                                        </p:tav>
                                        <p:tav tm="100000">
                                          <p:val>
                                            <p:fltVal val="0"/>
                                          </p:val>
                                        </p:tav>
                                      </p:tavLst>
                                    </p:anim>
                                    <p:anim calcmode="lin" valueType="num">
                                      <p:cBhvr>
                                        <p:cTn id="24" dur="800" decel="100000" fill="hold"/>
                                        <p:tgtEl>
                                          <p:spTgt spid="19"/>
                                        </p:tgtEl>
                                        <p:attrNameLst>
                                          <p:attrName>ppt_x</p:attrName>
                                        </p:attrNameLst>
                                      </p:cBhvr>
                                      <p:tavLst>
                                        <p:tav tm="0">
                                          <p:val>
                                            <p:strVal val="#ppt_x+0.4"/>
                                          </p:val>
                                        </p:tav>
                                        <p:tav tm="100000">
                                          <p:val>
                                            <p:strVal val="#ppt_x-0.05"/>
                                          </p:val>
                                        </p:tav>
                                      </p:tavLst>
                                    </p:anim>
                                    <p:anim calcmode="lin" valueType="num">
                                      <p:cBhvr>
                                        <p:cTn id="25" dur="800" decel="100000" fill="hold"/>
                                        <p:tgtEl>
                                          <p:spTgt spid="19"/>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19"/>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19"/>
                                        </p:tgtEl>
                                        <p:attrNameLst>
                                          <p:attrName>ppt_y</p:attrName>
                                        </p:attrNameLst>
                                      </p:cBhvr>
                                      <p:tavLst>
                                        <p:tav tm="0">
                                          <p:val>
                                            <p:strVal val="#ppt_y+0.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800" decel="100000"/>
                                        <p:tgtEl>
                                          <p:spTgt spid="20"/>
                                        </p:tgtEl>
                                      </p:cBhvr>
                                    </p:animEffect>
                                    <p:anim calcmode="lin" valueType="num">
                                      <p:cBhvr>
                                        <p:cTn id="33" dur="800" decel="100000" fill="hold"/>
                                        <p:tgtEl>
                                          <p:spTgt spid="20"/>
                                        </p:tgtEl>
                                        <p:attrNameLst>
                                          <p:attrName>style.rotation</p:attrName>
                                        </p:attrNameLst>
                                      </p:cBhvr>
                                      <p:tavLst>
                                        <p:tav tm="0">
                                          <p:val>
                                            <p:fltVal val="-90"/>
                                          </p:val>
                                        </p:tav>
                                        <p:tav tm="100000">
                                          <p:val>
                                            <p:fltVal val="0"/>
                                          </p:val>
                                        </p:tav>
                                      </p:tavLst>
                                    </p:anim>
                                    <p:anim calcmode="lin" valueType="num">
                                      <p:cBhvr>
                                        <p:cTn id="34" dur="800" decel="100000" fill="hold"/>
                                        <p:tgtEl>
                                          <p:spTgt spid="20"/>
                                        </p:tgtEl>
                                        <p:attrNameLst>
                                          <p:attrName>ppt_x</p:attrName>
                                        </p:attrNameLst>
                                      </p:cBhvr>
                                      <p:tavLst>
                                        <p:tav tm="0">
                                          <p:val>
                                            <p:strVal val="#ppt_x+0.4"/>
                                          </p:val>
                                        </p:tav>
                                        <p:tav tm="100000">
                                          <p:val>
                                            <p:strVal val="#ppt_x-0.05"/>
                                          </p:val>
                                        </p:tav>
                                      </p:tavLst>
                                    </p:anim>
                                    <p:anim calcmode="lin" valueType="num">
                                      <p:cBhvr>
                                        <p:cTn id="35" dur="800" decel="100000" fill="hold"/>
                                        <p:tgtEl>
                                          <p:spTgt spid="20"/>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20"/>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20"/>
                                        </p:tgtEl>
                                        <p:attrNameLst>
                                          <p:attrName>ppt_y</p:attrName>
                                        </p:attrNameLst>
                                      </p:cBhvr>
                                      <p:tavLst>
                                        <p:tav tm="0">
                                          <p:val>
                                            <p:strVal val="#ppt_y+0.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0"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800" decel="100000"/>
                                        <p:tgtEl>
                                          <p:spTgt spid="24"/>
                                        </p:tgtEl>
                                      </p:cBhvr>
                                    </p:animEffect>
                                    <p:anim calcmode="lin" valueType="num">
                                      <p:cBhvr>
                                        <p:cTn id="43" dur="800" decel="100000" fill="hold"/>
                                        <p:tgtEl>
                                          <p:spTgt spid="24"/>
                                        </p:tgtEl>
                                        <p:attrNameLst>
                                          <p:attrName>style.rotation</p:attrName>
                                        </p:attrNameLst>
                                      </p:cBhvr>
                                      <p:tavLst>
                                        <p:tav tm="0">
                                          <p:val>
                                            <p:fltVal val="-90"/>
                                          </p:val>
                                        </p:tav>
                                        <p:tav tm="100000">
                                          <p:val>
                                            <p:fltVal val="0"/>
                                          </p:val>
                                        </p:tav>
                                      </p:tavLst>
                                    </p:anim>
                                    <p:anim calcmode="lin" valueType="num">
                                      <p:cBhvr>
                                        <p:cTn id="44" dur="800" decel="100000" fill="hold"/>
                                        <p:tgtEl>
                                          <p:spTgt spid="24"/>
                                        </p:tgtEl>
                                        <p:attrNameLst>
                                          <p:attrName>ppt_x</p:attrName>
                                        </p:attrNameLst>
                                      </p:cBhvr>
                                      <p:tavLst>
                                        <p:tav tm="0">
                                          <p:val>
                                            <p:strVal val="#ppt_x+0.4"/>
                                          </p:val>
                                        </p:tav>
                                        <p:tav tm="100000">
                                          <p:val>
                                            <p:strVal val="#ppt_x-0.05"/>
                                          </p:val>
                                        </p:tav>
                                      </p:tavLst>
                                    </p:anim>
                                    <p:anim calcmode="lin" valueType="num">
                                      <p:cBhvr>
                                        <p:cTn id="45" dur="800" decel="100000" fill="hold"/>
                                        <p:tgtEl>
                                          <p:spTgt spid="24"/>
                                        </p:tgtEl>
                                        <p:attrNameLst>
                                          <p:attrName>ppt_y</p:attrName>
                                        </p:attrNameLst>
                                      </p:cBhvr>
                                      <p:tavLst>
                                        <p:tav tm="0">
                                          <p:val>
                                            <p:strVal val="#ppt_y-0.4"/>
                                          </p:val>
                                        </p:tav>
                                        <p:tav tm="100000">
                                          <p:val>
                                            <p:strVal val="#ppt_y+0.1"/>
                                          </p:val>
                                        </p:tav>
                                      </p:tavLst>
                                    </p:anim>
                                    <p:anim calcmode="lin" valueType="num">
                                      <p:cBhvr>
                                        <p:cTn id="46" dur="200" accel="100000" fill="hold">
                                          <p:stCondLst>
                                            <p:cond delay="800"/>
                                          </p:stCondLst>
                                        </p:cTn>
                                        <p:tgtEl>
                                          <p:spTgt spid="24"/>
                                        </p:tgtEl>
                                        <p:attrNameLst>
                                          <p:attrName>ppt_x</p:attrName>
                                        </p:attrNameLst>
                                      </p:cBhvr>
                                      <p:tavLst>
                                        <p:tav tm="0">
                                          <p:val>
                                            <p:strVal val="#ppt_x-0.05"/>
                                          </p:val>
                                        </p:tav>
                                        <p:tav tm="100000">
                                          <p:val>
                                            <p:strVal val="#ppt_x"/>
                                          </p:val>
                                        </p:tav>
                                      </p:tavLst>
                                    </p:anim>
                                    <p:anim calcmode="lin" valueType="num">
                                      <p:cBhvr>
                                        <p:cTn id="47" dur="200" accel="100000" fill="hold">
                                          <p:stCondLst>
                                            <p:cond delay="800"/>
                                          </p:stCondLst>
                                        </p:cTn>
                                        <p:tgtEl>
                                          <p:spTgt spid="2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a:ea typeface="微软雅黑"/>
                <a:cs typeface="微软雅黑"/>
              </a:rPr>
              <a:t>考核情况</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en-US" altLang="zh-CN" sz="20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6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
        <p:nvSpPr>
          <p:cNvPr id="15" name="内容占位符 2"/>
          <p:cNvSpPr txBox="1">
            <a:spLocks/>
          </p:cNvSpPr>
          <p:nvPr/>
        </p:nvSpPr>
        <p:spPr>
          <a:xfrm>
            <a:off x="990600" y="19780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6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6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
        <p:nvSpPr>
          <p:cNvPr id="17" name="内容占位符 2"/>
          <p:cNvSpPr txBox="1">
            <a:spLocks/>
          </p:cNvSpPr>
          <p:nvPr/>
        </p:nvSpPr>
        <p:spPr>
          <a:xfrm>
            <a:off x="1000125" y="1733550"/>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600" dirty="0">
                <a:solidFill>
                  <a:sysClr val="windowText" lastClr="000000"/>
                </a:solidFill>
                <a:latin typeface="微软雅黑"/>
                <a:ea typeface="微软雅黑"/>
                <a:cs typeface="微软雅黑"/>
              </a:rPr>
              <a:t>平时成绩（</a:t>
            </a:r>
            <a:r>
              <a:rPr lang="en-US" altLang="zh-CN" sz="2600" dirty="0">
                <a:solidFill>
                  <a:sysClr val="windowText" lastClr="000000"/>
                </a:solidFill>
                <a:latin typeface="微软雅黑"/>
                <a:ea typeface="微软雅黑"/>
                <a:cs typeface="微软雅黑"/>
              </a:rPr>
              <a:t>50%</a:t>
            </a:r>
            <a:r>
              <a:rPr lang="zh-CN" altLang="en-US" sz="2600" dirty="0">
                <a:solidFill>
                  <a:sysClr val="windowText" lastClr="000000"/>
                </a:solidFill>
                <a:latin typeface="微软雅黑"/>
                <a:ea typeface="微软雅黑"/>
                <a:cs typeface="微软雅黑"/>
              </a:rPr>
              <a:t>）</a:t>
            </a:r>
            <a:endParaRPr lang="en-US" altLang="zh-CN" sz="2600" dirty="0">
              <a:solidFill>
                <a:sysClr val="windowText" lastClr="000000"/>
              </a:solidFill>
              <a:latin typeface="微软雅黑"/>
              <a:ea typeface="微软雅黑"/>
              <a:cs typeface="微软雅黑"/>
            </a:endParaRPr>
          </a:p>
          <a:p>
            <a:pPr lvl="0">
              <a:defRPr/>
            </a:pPr>
            <a:r>
              <a:rPr lang="zh-CN" altLang="en-US" sz="2000" dirty="0">
                <a:solidFill>
                  <a:schemeClr val="accent1">
                    <a:lumMod val="75000"/>
                  </a:schemeClr>
                </a:solidFill>
                <a:latin typeface="微软雅黑"/>
                <a:ea typeface="微软雅黑"/>
                <a:cs typeface="微软雅黑"/>
              </a:rPr>
              <a:t>考勤（</a:t>
            </a:r>
            <a:r>
              <a:rPr lang="en-US" altLang="zh-CN" sz="2000" dirty="0">
                <a:solidFill>
                  <a:schemeClr val="accent1">
                    <a:lumMod val="75000"/>
                  </a:schemeClr>
                </a:solidFill>
                <a:latin typeface="微软雅黑"/>
                <a:ea typeface="微软雅黑"/>
                <a:cs typeface="微软雅黑"/>
              </a:rPr>
              <a:t>10%</a:t>
            </a:r>
            <a:r>
              <a:rPr lang="zh-CN" altLang="en-US" sz="2000" dirty="0">
                <a:solidFill>
                  <a:schemeClr val="accent1">
                    <a:lumMod val="75000"/>
                  </a:schemeClr>
                </a:solidFill>
                <a:latin typeface="微软雅黑"/>
                <a:ea typeface="微软雅黑"/>
                <a:cs typeface="微软雅黑"/>
              </a:rPr>
              <a:t>）：</a:t>
            </a:r>
            <a:r>
              <a:rPr lang="en-US" altLang="zh-CN" sz="2000" dirty="0">
                <a:solidFill>
                  <a:schemeClr val="accent1">
                    <a:lumMod val="75000"/>
                  </a:schemeClr>
                </a:solidFill>
                <a:latin typeface="微软雅黑"/>
                <a:ea typeface="微软雅黑"/>
                <a:cs typeface="微软雅黑"/>
              </a:rPr>
              <a:t> 1</a:t>
            </a:r>
            <a:r>
              <a:rPr lang="zh-CN" altLang="en-US" sz="2000" dirty="0">
                <a:solidFill>
                  <a:schemeClr val="accent1">
                    <a:lumMod val="75000"/>
                  </a:schemeClr>
                </a:solidFill>
                <a:latin typeface="微软雅黑"/>
                <a:ea typeface="微软雅黑"/>
                <a:cs typeface="微软雅黑"/>
              </a:rPr>
              <a:t>、</a:t>
            </a:r>
            <a:r>
              <a:rPr lang="en-US" altLang="zh-CN" sz="2000" dirty="0">
                <a:solidFill>
                  <a:schemeClr val="accent1">
                    <a:lumMod val="75000"/>
                  </a:schemeClr>
                </a:solidFill>
                <a:latin typeface="微软雅黑"/>
                <a:ea typeface="微软雅黑"/>
                <a:cs typeface="微软雅黑"/>
              </a:rPr>
              <a:t>2</a:t>
            </a:r>
            <a:r>
              <a:rPr lang="zh-CN" altLang="en-US" sz="2000" dirty="0">
                <a:solidFill>
                  <a:schemeClr val="accent1">
                    <a:lumMod val="75000"/>
                  </a:schemeClr>
                </a:solidFill>
                <a:latin typeface="微软雅黑"/>
                <a:ea typeface="微软雅黑"/>
                <a:cs typeface="微软雅黑"/>
              </a:rPr>
              <a:t>周线上签到，</a:t>
            </a:r>
            <a:r>
              <a:rPr lang="en-US" altLang="zh-CN" sz="2000" dirty="0">
                <a:solidFill>
                  <a:schemeClr val="accent1">
                    <a:lumMod val="75000"/>
                  </a:schemeClr>
                </a:solidFill>
                <a:latin typeface="微软雅黑"/>
                <a:ea typeface="微软雅黑"/>
                <a:cs typeface="微软雅黑"/>
              </a:rPr>
              <a:t>3-17</a:t>
            </a:r>
            <a:r>
              <a:rPr lang="zh-CN" altLang="en-US" sz="2000" dirty="0">
                <a:solidFill>
                  <a:schemeClr val="accent1">
                    <a:lumMod val="75000"/>
                  </a:schemeClr>
                </a:solidFill>
                <a:latin typeface="微软雅黑"/>
                <a:ea typeface="微软雅黑"/>
                <a:cs typeface="微软雅黑"/>
              </a:rPr>
              <a:t>周随机抽</a:t>
            </a:r>
            <a:r>
              <a:rPr lang="en-US" altLang="zh-CN" sz="2000" dirty="0">
                <a:solidFill>
                  <a:schemeClr val="accent1">
                    <a:lumMod val="75000"/>
                  </a:schemeClr>
                </a:solidFill>
                <a:latin typeface="微软雅黑"/>
                <a:ea typeface="微软雅黑"/>
                <a:cs typeface="微软雅黑"/>
              </a:rPr>
              <a:t>3</a:t>
            </a:r>
            <a:r>
              <a:rPr lang="zh-CN" altLang="en-US" sz="2000" dirty="0">
                <a:solidFill>
                  <a:schemeClr val="accent1">
                    <a:lumMod val="75000"/>
                  </a:schemeClr>
                </a:solidFill>
                <a:latin typeface="微软雅黑"/>
                <a:ea typeface="微软雅黑"/>
                <a:cs typeface="微软雅黑"/>
              </a:rPr>
              <a:t>次</a:t>
            </a:r>
            <a:endParaRPr lang="en-US" altLang="zh-CN" sz="2000" dirty="0">
              <a:solidFill>
                <a:schemeClr val="accent1">
                  <a:lumMod val="75000"/>
                </a:schemeClr>
              </a:solidFill>
              <a:latin typeface="微软雅黑"/>
              <a:ea typeface="微软雅黑"/>
              <a:cs typeface="微软雅黑"/>
            </a:endParaRPr>
          </a:p>
          <a:p>
            <a:pPr lvl="0">
              <a:defRPr/>
            </a:pPr>
            <a:r>
              <a:rPr lang="zh-CN" altLang="en-US" sz="2000" dirty="0">
                <a:solidFill>
                  <a:schemeClr val="accent1">
                    <a:lumMod val="75000"/>
                  </a:schemeClr>
                </a:solidFill>
                <a:latin typeface="微软雅黑"/>
                <a:ea typeface="微软雅黑"/>
                <a:cs typeface="微软雅黑"/>
              </a:rPr>
              <a:t>课堂练习（</a:t>
            </a:r>
            <a:r>
              <a:rPr lang="en-US" altLang="zh-CN" sz="2000" dirty="0">
                <a:solidFill>
                  <a:schemeClr val="accent1">
                    <a:lumMod val="75000"/>
                  </a:schemeClr>
                </a:solidFill>
                <a:latin typeface="微软雅黑"/>
                <a:ea typeface="微软雅黑"/>
                <a:cs typeface="微软雅黑"/>
              </a:rPr>
              <a:t>15%</a:t>
            </a:r>
            <a:r>
              <a:rPr lang="zh-CN" altLang="en-US" sz="2000" dirty="0">
                <a:solidFill>
                  <a:schemeClr val="accent1">
                    <a:lumMod val="75000"/>
                  </a:schemeClr>
                </a:solidFill>
                <a:latin typeface="微软雅黑"/>
                <a:ea typeface="微软雅黑"/>
                <a:cs typeface="微软雅黑"/>
              </a:rPr>
              <a:t>）：</a:t>
            </a:r>
            <a:r>
              <a:rPr lang="en-US" altLang="zh-CN" sz="2000" dirty="0">
                <a:solidFill>
                  <a:schemeClr val="accent1">
                    <a:lumMod val="75000"/>
                  </a:schemeClr>
                </a:solidFill>
                <a:latin typeface="微软雅黑"/>
                <a:ea typeface="微软雅黑"/>
                <a:cs typeface="微软雅黑"/>
              </a:rPr>
              <a:t>1</a:t>
            </a:r>
            <a:r>
              <a:rPr lang="zh-CN" altLang="en-US" sz="2000" dirty="0">
                <a:solidFill>
                  <a:schemeClr val="accent1">
                    <a:lumMod val="75000"/>
                  </a:schemeClr>
                </a:solidFill>
                <a:latin typeface="微软雅黑"/>
                <a:ea typeface="微软雅黑"/>
                <a:cs typeface="微软雅黑"/>
              </a:rPr>
              <a:t>、</a:t>
            </a:r>
            <a:r>
              <a:rPr lang="en-US" altLang="zh-CN" sz="2000" dirty="0">
                <a:solidFill>
                  <a:schemeClr val="accent1">
                    <a:lumMod val="75000"/>
                  </a:schemeClr>
                </a:solidFill>
                <a:latin typeface="微软雅黑"/>
                <a:ea typeface="微软雅黑"/>
                <a:cs typeface="微软雅黑"/>
              </a:rPr>
              <a:t>2</a:t>
            </a:r>
            <a:r>
              <a:rPr lang="zh-CN" altLang="en-US" sz="2000" dirty="0">
                <a:solidFill>
                  <a:schemeClr val="accent1">
                    <a:lumMod val="75000"/>
                  </a:schemeClr>
                </a:solidFill>
                <a:latin typeface="微软雅黑"/>
                <a:ea typeface="微软雅黑"/>
                <a:cs typeface="微软雅黑"/>
              </a:rPr>
              <a:t>周线上课堂练习</a:t>
            </a:r>
            <a:r>
              <a:rPr lang="en-US" altLang="zh-CN" sz="2000" dirty="0">
                <a:solidFill>
                  <a:schemeClr val="accent1">
                    <a:lumMod val="75000"/>
                  </a:schemeClr>
                </a:solidFill>
                <a:latin typeface="微软雅黑"/>
                <a:ea typeface="微软雅黑"/>
                <a:cs typeface="微软雅黑"/>
              </a:rPr>
              <a:t>2</a:t>
            </a:r>
            <a:r>
              <a:rPr lang="zh-CN" altLang="en-US" sz="2000" dirty="0">
                <a:solidFill>
                  <a:schemeClr val="accent1">
                    <a:lumMod val="75000"/>
                  </a:schemeClr>
                </a:solidFill>
                <a:latin typeface="微软雅黑"/>
                <a:ea typeface="微软雅黑"/>
                <a:cs typeface="微软雅黑"/>
              </a:rPr>
              <a:t>次、期中课堂练习</a:t>
            </a:r>
            <a:r>
              <a:rPr lang="en-US" altLang="zh-CN" sz="2000" dirty="0">
                <a:solidFill>
                  <a:schemeClr val="accent1">
                    <a:lumMod val="75000"/>
                  </a:schemeClr>
                </a:solidFill>
                <a:latin typeface="微软雅黑"/>
                <a:ea typeface="微软雅黑"/>
                <a:cs typeface="微软雅黑"/>
              </a:rPr>
              <a:t>1</a:t>
            </a:r>
            <a:r>
              <a:rPr lang="zh-CN" altLang="en-US" sz="2000" dirty="0">
                <a:solidFill>
                  <a:schemeClr val="accent1">
                    <a:lumMod val="75000"/>
                  </a:schemeClr>
                </a:solidFill>
                <a:latin typeface="微软雅黑"/>
                <a:ea typeface="微软雅黑"/>
                <a:cs typeface="微软雅黑"/>
              </a:rPr>
              <a:t>次</a:t>
            </a:r>
            <a:r>
              <a:rPr lang="en-US" altLang="zh-CN" sz="2000" dirty="0">
                <a:solidFill>
                  <a:schemeClr val="accent1">
                    <a:lumMod val="75000"/>
                  </a:schemeClr>
                </a:solidFill>
                <a:latin typeface="微软雅黑"/>
                <a:ea typeface="微软雅黑"/>
                <a:cs typeface="微软雅黑"/>
              </a:rPr>
              <a:t> </a:t>
            </a:r>
          </a:p>
          <a:p>
            <a:pPr>
              <a:defRPr/>
            </a:pPr>
            <a:r>
              <a:rPr lang="zh-CN" altLang="en-US" sz="2000" dirty="0">
                <a:solidFill>
                  <a:schemeClr val="accent1">
                    <a:lumMod val="75000"/>
                  </a:schemeClr>
                </a:solidFill>
                <a:latin typeface="微软雅黑"/>
                <a:ea typeface="微软雅黑"/>
                <a:cs typeface="微软雅黑"/>
              </a:rPr>
              <a:t>单元测验（</a:t>
            </a:r>
            <a:r>
              <a:rPr lang="en-US" altLang="zh-CN" sz="2000" dirty="0">
                <a:solidFill>
                  <a:schemeClr val="accent1">
                    <a:lumMod val="75000"/>
                  </a:schemeClr>
                </a:solidFill>
                <a:latin typeface="微软雅黑"/>
                <a:ea typeface="微软雅黑"/>
                <a:cs typeface="微软雅黑"/>
              </a:rPr>
              <a:t>25%</a:t>
            </a:r>
            <a:r>
              <a:rPr lang="zh-CN" altLang="en-US" sz="2000" dirty="0">
                <a:solidFill>
                  <a:schemeClr val="accent1">
                    <a:lumMod val="75000"/>
                  </a:schemeClr>
                </a:solidFill>
                <a:latin typeface="微软雅黑"/>
                <a:ea typeface="微软雅黑"/>
                <a:cs typeface="微软雅黑"/>
              </a:rPr>
              <a:t>）：慕课堂单元测验</a:t>
            </a:r>
            <a:endParaRPr lang="en-US" altLang="zh-CN" sz="2000" dirty="0">
              <a:solidFill>
                <a:schemeClr val="accent1">
                  <a:lumMod val="75000"/>
                </a:schemeClr>
              </a:solidFill>
              <a:latin typeface="微软雅黑"/>
              <a:ea typeface="微软雅黑"/>
              <a:cs typeface="微软雅黑"/>
            </a:endParaRPr>
          </a:p>
          <a:p>
            <a:pPr>
              <a:defRPr/>
            </a:pPr>
            <a:r>
              <a:rPr lang="zh-CN" altLang="en-US" sz="2000" dirty="0">
                <a:solidFill>
                  <a:schemeClr val="accent1">
                    <a:lumMod val="75000"/>
                  </a:schemeClr>
                </a:solidFill>
                <a:latin typeface="微软雅黑"/>
                <a:ea typeface="微软雅黑"/>
                <a:cs typeface="微软雅黑"/>
              </a:rPr>
              <a:t>加分项：课堂活跃程度</a:t>
            </a:r>
            <a:endParaRPr lang="en-US" altLang="zh-CN" sz="2000" dirty="0">
              <a:solidFill>
                <a:schemeClr val="accent1">
                  <a:lumMod val="75000"/>
                </a:schemeClr>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CN" sz="20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CN" sz="26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600" dirty="0">
                <a:solidFill>
                  <a:sysClr val="windowText" lastClr="000000"/>
                </a:solidFill>
                <a:latin typeface="微软雅黑"/>
                <a:ea typeface="微软雅黑"/>
                <a:cs typeface="微软雅黑"/>
              </a:rPr>
              <a:t>期末考试（</a:t>
            </a:r>
            <a:r>
              <a:rPr lang="en-US" altLang="zh-CN" sz="2600" dirty="0">
                <a:solidFill>
                  <a:sysClr val="windowText" lastClr="000000"/>
                </a:solidFill>
                <a:latin typeface="微软雅黑"/>
                <a:ea typeface="微软雅黑"/>
                <a:cs typeface="微软雅黑"/>
              </a:rPr>
              <a:t>50%</a:t>
            </a:r>
            <a:r>
              <a:rPr lang="zh-CN" altLang="en-US" sz="2600" dirty="0">
                <a:solidFill>
                  <a:sysClr val="windowText" lastClr="000000"/>
                </a:solidFill>
                <a:latin typeface="微软雅黑"/>
                <a:ea typeface="微软雅黑"/>
                <a:cs typeface="微软雅黑"/>
              </a:rPr>
              <a:t>）</a:t>
            </a:r>
            <a:endParaRPr lang="en-US" altLang="zh-CN" sz="26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chemeClr val="accent1">
                    <a:lumMod val="75000"/>
                  </a:schemeClr>
                </a:solidFill>
                <a:effectLst/>
                <a:uLnTx/>
                <a:uFillTx/>
                <a:latin typeface="微软雅黑"/>
                <a:ea typeface="微软雅黑"/>
                <a:cs typeface="微软雅黑"/>
              </a:rPr>
              <a:t>闭卷考试</a:t>
            </a:r>
          </a:p>
        </p:txBody>
      </p:sp>
    </p:spTree>
    <p:extLst>
      <p:ext uri="{BB962C8B-B14F-4D97-AF65-F5344CB8AC3E}">
        <p14:creationId xmlns:p14="http://schemas.microsoft.com/office/powerpoint/2010/main" val="1171062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a:ea typeface="微软雅黑"/>
                <a:cs typeface="微软雅黑"/>
              </a:rPr>
              <a:t>Office hours</a:t>
            </a:r>
            <a:endParaRPr lang="zh-CN" altLang="en-US" sz="3200" dirty="0">
              <a:latin typeface="微软雅黑"/>
              <a:ea typeface="微软雅黑"/>
              <a:cs typeface="微软雅黑"/>
            </a:endParaRP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en-US" altLang="zh-CN" sz="20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6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
        <p:nvSpPr>
          <p:cNvPr id="15" name="内容占位符 2"/>
          <p:cNvSpPr txBox="1">
            <a:spLocks/>
          </p:cNvSpPr>
          <p:nvPr/>
        </p:nvSpPr>
        <p:spPr>
          <a:xfrm>
            <a:off x="990600" y="19780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6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6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
        <p:nvSpPr>
          <p:cNvPr id="17" name="内容占位符 2"/>
          <p:cNvSpPr txBox="1">
            <a:spLocks/>
          </p:cNvSpPr>
          <p:nvPr/>
        </p:nvSpPr>
        <p:spPr>
          <a:xfrm>
            <a:off x="1000125" y="1733550"/>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400" dirty="0">
                <a:solidFill>
                  <a:sysClr val="windowText" lastClr="000000"/>
                </a:solidFill>
                <a:latin typeface="微软雅黑"/>
                <a:ea typeface="微软雅黑"/>
                <a:cs typeface="微软雅黑"/>
              </a:rPr>
              <a:t>固定时间：</a:t>
            </a:r>
            <a:r>
              <a:rPr lang="zh-CN" altLang="en-US" sz="2400" dirty="0">
                <a:solidFill>
                  <a:schemeClr val="accent1">
                    <a:lumMod val="75000"/>
                  </a:schemeClr>
                </a:solidFill>
                <a:latin typeface="微软雅黑"/>
                <a:ea typeface="微软雅黑"/>
                <a:cs typeface="微软雅黑"/>
              </a:rPr>
              <a:t>周三下午</a:t>
            </a:r>
            <a:r>
              <a:rPr lang="zh-CN" altLang="zh-CN" sz="2400" dirty="0">
                <a:solidFill>
                  <a:schemeClr val="accent1">
                    <a:lumMod val="75000"/>
                  </a:schemeClr>
                </a:solidFill>
                <a:latin typeface="微软雅黑"/>
                <a:ea typeface="微软雅黑"/>
                <a:cs typeface="微软雅黑"/>
              </a:rPr>
              <a:t>3</a:t>
            </a:r>
            <a:r>
              <a:rPr lang="en-US" altLang="zh-CN" sz="2400" dirty="0">
                <a:solidFill>
                  <a:schemeClr val="accent1">
                    <a:lumMod val="75000"/>
                  </a:schemeClr>
                </a:solidFill>
                <a:latin typeface="微软雅黑"/>
                <a:ea typeface="微软雅黑"/>
                <a:cs typeface="微软雅黑"/>
              </a:rPr>
              <a:t>-</a:t>
            </a:r>
            <a:r>
              <a:rPr lang="zh-CN" altLang="zh-CN" sz="2400" dirty="0">
                <a:solidFill>
                  <a:schemeClr val="accent1">
                    <a:lumMod val="75000"/>
                  </a:schemeClr>
                </a:solidFill>
                <a:latin typeface="微软雅黑"/>
                <a:ea typeface="微软雅黑"/>
                <a:cs typeface="微软雅黑"/>
              </a:rPr>
              <a:t>5</a:t>
            </a:r>
            <a:r>
              <a:rPr lang="zh-CN" altLang="en-US" sz="2400" dirty="0">
                <a:solidFill>
                  <a:schemeClr val="accent1">
                    <a:lumMod val="75000"/>
                  </a:schemeClr>
                </a:solidFill>
                <a:latin typeface="微软雅黑"/>
                <a:ea typeface="微软雅黑"/>
                <a:cs typeface="微软雅黑"/>
              </a:rPr>
              <a:t>点</a:t>
            </a:r>
            <a:endParaRPr lang="en-US" altLang="zh-CN" sz="2400" dirty="0">
              <a:solidFill>
                <a:schemeClr val="accent1">
                  <a:lumMod val="75000"/>
                </a:schemeClr>
              </a:solidFill>
              <a:latin typeface="微软雅黑"/>
              <a:ea typeface="微软雅黑"/>
              <a:cs typeface="微软雅黑"/>
            </a:endParaRPr>
          </a:p>
          <a:p>
            <a:pPr lvl="0">
              <a:defRPr/>
            </a:pPr>
            <a:r>
              <a:rPr lang="zh-CN" altLang="en-US" sz="2400" dirty="0">
                <a:solidFill>
                  <a:sysClr val="windowText" lastClr="000000"/>
                </a:solidFill>
                <a:latin typeface="微软雅黑"/>
                <a:ea typeface="微软雅黑"/>
                <a:cs typeface="微软雅黑"/>
              </a:rPr>
              <a:t>非固定时间：</a:t>
            </a:r>
            <a:r>
              <a:rPr lang="zh-CN" altLang="en-US" sz="2400" dirty="0">
                <a:solidFill>
                  <a:schemeClr val="accent1">
                    <a:lumMod val="75000"/>
                  </a:schemeClr>
                </a:solidFill>
                <a:latin typeface="微软雅黑"/>
                <a:ea typeface="微软雅黑"/>
                <a:cs typeface="微软雅黑"/>
              </a:rPr>
              <a:t>写邮件或微信</a:t>
            </a:r>
            <a:r>
              <a:rPr lang="en-US" altLang="zh-CN" sz="2400" dirty="0">
                <a:solidFill>
                  <a:schemeClr val="accent1">
                    <a:lumMod val="75000"/>
                  </a:schemeClr>
                </a:solidFill>
                <a:latin typeface="微软雅黑"/>
                <a:ea typeface="微软雅黑"/>
                <a:cs typeface="微软雅黑"/>
              </a:rPr>
              <a:t>/QQ</a:t>
            </a:r>
            <a:r>
              <a:rPr lang="zh-CN" altLang="en-US" sz="2400" dirty="0">
                <a:solidFill>
                  <a:schemeClr val="accent1">
                    <a:lumMod val="75000"/>
                  </a:schemeClr>
                </a:solidFill>
                <a:latin typeface="微软雅黑"/>
                <a:ea typeface="微软雅黑"/>
                <a:cs typeface="微软雅黑"/>
              </a:rPr>
              <a:t>单独预约时间</a:t>
            </a:r>
            <a:endParaRPr lang="en-US" altLang="zh-CN" sz="2400" dirty="0">
              <a:solidFill>
                <a:schemeClr val="accent1">
                  <a:lumMod val="75000"/>
                </a:schemeClr>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地点：</a:t>
            </a:r>
            <a:r>
              <a:rPr kumimoji="0" lang="zh-CN" altLang="en-US" sz="2400" b="0" i="0" u="none" strike="noStrike" kern="1200" cap="none" spc="0" normalizeH="0" baseline="0" noProof="0" dirty="0">
                <a:ln>
                  <a:noFill/>
                </a:ln>
                <a:solidFill>
                  <a:schemeClr val="accent1">
                    <a:lumMod val="75000"/>
                  </a:schemeClr>
                </a:solidFill>
                <a:effectLst/>
                <a:uLnTx/>
                <a:uFillTx/>
                <a:latin typeface="微软雅黑"/>
                <a:ea typeface="微软雅黑"/>
                <a:cs typeface="微软雅黑"/>
              </a:rPr>
              <a:t>沁园一号楼</a:t>
            </a:r>
            <a:r>
              <a:rPr kumimoji="0" lang="en-US" altLang="zh-CN" sz="2400" b="0" i="0" u="none" strike="noStrike" kern="1200" cap="none" spc="0" normalizeH="0" baseline="0" noProof="0" dirty="0">
                <a:ln>
                  <a:noFill/>
                </a:ln>
                <a:solidFill>
                  <a:schemeClr val="accent1">
                    <a:lumMod val="75000"/>
                  </a:schemeClr>
                </a:solidFill>
                <a:effectLst/>
                <a:uLnTx/>
                <a:uFillTx/>
                <a:latin typeface="微软雅黑"/>
                <a:ea typeface="微软雅黑"/>
                <a:cs typeface="微软雅黑"/>
              </a:rPr>
              <a:t>204</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605597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a:ea typeface="微软雅黑"/>
                <a:cs typeface="微软雅黑"/>
              </a:rPr>
              <a:t>导论</a:t>
            </a:r>
            <a:r>
              <a:rPr lang="en-US" altLang="zh-CN" sz="3200" dirty="0">
                <a:latin typeface="微软雅黑"/>
                <a:ea typeface="微软雅黑"/>
                <a:cs typeface="微软雅黑"/>
              </a:rPr>
              <a:t>&amp;</a:t>
            </a:r>
            <a:r>
              <a:rPr lang="zh-CN" altLang="en-US" sz="3200" dirty="0">
                <a:latin typeface="微软雅黑"/>
                <a:ea typeface="微软雅黑"/>
                <a:cs typeface="微软雅黑"/>
              </a:rPr>
              <a:t>第一章</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zh-CN" sz="2600" dirty="0">
                <a:solidFill>
                  <a:sysClr val="windowText" lastClr="000000"/>
                </a:solidFill>
                <a:latin typeface="微软雅黑"/>
                <a:ea typeface="微软雅黑"/>
                <a:cs typeface="微软雅黑"/>
              </a:rPr>
              <a:t>0</a:t>
            </a:r>
            <a:r>
              <a:rPr lang="en-US" altLang="zh-CN" sz="2600" dirty="0">
                <a:solidFill>
                  <a:sysClr val="windowText" lastClr="000000"/>
                </a:solidFill>
                <a:latin typeface="微软雅黑"/>
                <a:ea typeface="微软雅黑"/>
                <a:cs typeface="微软雅黑"/>
              </a:rPr>
              <a:t>.1 </a:t>
            </a:r>
            <a:r>
              <a:rPr lang="zh-CN" altLang="en-US" sz="2600" dirty="0">
                <a:solidFill>
                  <a:sysClr val="windowText" lastClr="000000"/>
                </a:solidFill>
                <a:latin typeface="微软雅黑"/>
                <a:ea typeface="微软雅黑"/>
                <a:cs typeface="微软雅黑"/>
              </a:rPr>
              <a:t>财政的概念</a:t>
            </a:r>
            <a:endParaRPr lang="en-US" altLang="zh-CN" sz="26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zh-CN" sz="2600" dirty="0">
                <a:solidFill>
                  <a:sysClr val="windowText" lastClr="000000"/>
                </a:solidFill>
                <a:latin typeface="微软雅黑"/>
                <a:ea typeface="微软雅黑"/>
                <a:cs typeface="微软雅黑"/>
              </a:rPr>
              <a:t>0</a:t>
            </a:r>
            <a:r>
              <a:rPr lang="en-US" altLang="zh-CN" sz="2600" dirty="0">
                <a:solidFill>
                  <a:sysClr val="windowText" lastClr="000000"/>
                </a:solidFill>
                <a:latin typeface="微软雅黑"/>
                <a:ea typeface="微软雅黑"/>
                <a:cs typeface="微软雅黑"/>
              </a:rPr>
              <a:t>.2 </a:t>
            </a:r>
            <a:r>
              <a:rPr lang="zh-CN" altLang="en-US" sz="2600" dirty="0">
                <a:solidFill>
                  <a:sysClr val="windowText" lastClr="000000"/>
                </a:solidFill>
                <a:latin typeface="微软雅黑"/>
                <a:ea typeface="微软雅黑"/>
                <a:cs typeface="微软雅黑"/>
              </a:rPr>
              <a:t>财政学的基本问题</a:t>
            </a:r>
            <a:endParaRPr lang="en-US" altLang="zh-CN" sz="26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zh-CN" sz="2600" dirty="0">
                <a:solidFill>
                  <a:sysClr val="windowText" lastClr="000000"/>
                </a:solidFill>
                <a:latin typeface="微软雅黑"/>
                <a:ea typeface="微软雅黑"/>
                <a:cs typeface="微软雅黑"/>
              </a:rPr>
              <a:t>0</a:t>
            </a:r>
            <a:r>
              <a:rPr lang="en-US" altLang="zh-CN" sz="2600" dirty="0">
                <a:solidFill>
                  <a:sysClr val="windowText" lastClr="000000"/>
                </a:solidFill>
                <a:latin typeface="微软雅黑"/>
                <a:ea typeface="微软雅黑"/>
                <a:cs typeface="微软雅黑"/>
              </a:rPr>
              <a:t>.3 </a:t>
            </a:r>
            <a:r>
              <a:rPr lang="zh-CN" altLang="en-US" sz="2600" dirty="0">
                <a:solidFill>
                  <a:sysClr val="windowText" lastClr="000000"/>
                </a:solidFill>
                <a:latin typeface="微软雅黑"/>
                <a:ea typeface="微软雅黑"/>
                <a:cs typeface="微软雅黑"/>
              </a:rPr>
              <a:t>财政学的理论体系</a:t>
            </a:r>
            <a:endParaRPr lang="en-US" altLang="zh-CN" sz="26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877697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TW" sz="3200" dirty="0">
                <a:latin typeface="微软雅黑"/>
                <a:ea typeface="微软雅黑"/>
                <a:cs typeface="微软雅黑"/>
              </a:rPr>
              <a:t>0</a:t>
            </a:r>
            <a:r>
              <a:rPr lang="en-US" altLang="zh-TW" sz="3200" dirty="0">
                <a:latin typeface="微软雅黑"/>
                <a:ea typeface="微软雅黑"/>
                <a:cs typeface="微软雅黑"/>
              </a:rPr>
              <a:t>.1 </a:t>
            </a:r>
            <a:r>
              <a:rPr lang="zh-TW" altLang="en-US" sz="3200" dirty="0">
                <a:latin typeface="微软雅黑"/>
                <a:ea typeface="微软雅黑"/>
                <a:cs typeface="微软雅黑"/>
              </a:rPr>
              <a:t>财政的概念</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zh-CN" sz="2600" dirty="0">
                <a:solidFill>
                  <a:sysClr val="windowText" lastClr="000000"/>
                </a:solidFill>
                <a:latin typeface="微软雅黑"/>
                <a:ea typeface="微软雅黑"/>
                <a:cs typeface="微软雅黑"/>
              </a:rPr>
              <a:t>0</a:t>
            </a:r>
            <a:r>
              <a:rPr lang="en-US" altLang="zh-CN" sz="2600" dirty="0">
                <a:solidFill>
                  <a:sysClr val="windowText" lastClr="000000"/>
                </a:solidFill>
                <a:latin typeface="微软雅黑"/>
                <a:ea typeface="微软雅黑"/>
                <a:cs typeface="微软雅黑"/>
              </a:rPr>
              <a:t>.1.1 </a:t>
            </a:r>
            <a:r>
              <a:rPr lang="zh-CN" altLang="en-US" sz="2600" dirty="0">
                <a:solidFill>
                  <a:sysClr val="windowText" lastClr="000000"/>
                </a:solidFill>
                <a:latin typeface="微软雅黑"/>
                <a:ea typeface="微软雅黑"/>
                <a:cs typeface="微软雅黑"/>
              </a:rPr>
              <a:t>现实中的财政</a:t>
            </a:r>
            <a:endParaRPr lang="en-US" altLang="zh-CN" sz="26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zh-CN" sz="2600" dirty="0">
                <a:solidFill>
                  <a:sysClr val="windowText" lastClr="000000"/>
                </a:solidFill>
                <a:latin typeface="微软雅黑"/>
                <a:ea typeface="微软雅黑"/>
                <a:cs typeface="微软雅黑"/>
              </a:rPr>
              <a:t>0</a:t>
            </a:r>
            <a:r>
              <a:rPr lang="en-US" altLang="zh-CN" sz="2600" dirty="0">
                <a:solidFill>
                  <a:sysClr val="windowText" lastClr="000000"/>
                </a:solidFill>
                <a:latin typeface="微软雅黑"/>
                <a:ea typeface="微软雅黑"/>
                <a:cs typeface="微软雅黑"/>
              </a:rPr>
              <a:t>.1.2 </a:t>
            </a:r>
            <a:r>
              <a:rPr lang="zh-CN" altLang="en-US" sz="2600" dirty="0">
                <a:solidFill>
                  <a:sysClr val="windowText" lastClr="000000"/>
                </a:solidFill>
                <a:latin typeface="微软雅黑"/>
                <a:ea typeface="微软雅黑"/>
                <a:cs typeface="微软雅黑"/>
              </a:rPr>
              <a:t>财政产生的条件</a:t>
            </a:r>
            <a:endParaRPr lang="en-US" altLang="zh-CN" sz="26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zh-CN" sz="2600" dirty="0">
                <a:solidFill>
                  <a:sysClr val="windowText" lastClr="000000"/>
                </a:solidFill>
                <a:latin typeface="微软雅黑"/>
                <a:ea typeface="微软雅黑"/>
                <a:cs typeface="微软雅黑"/>
              </a:rPr>
              <a:t>0</a:t>
            </a:r>
            <a:r>
              <a:rPr lang="en-US" altLang="zh-CN" sz="2600" dirty="0">
                <a:solidFill>
                  <a:sysClr val="windowText" lastClr="000000"/>
                </a:solidFill>
                <a:latin typeface="微软雅黑"/>
                <a:ea typeface="微软雅黑"/>
                <a:cs typeface="微软雅黑"/>
              </a:rPr>
              <a:t>.1.3 </a:t>
            </a:r>
            <a:r>
              <a:rPr lang="zh-CN" altLang="en-US" sz="2600" dirty="0">
                <a:solidFill>
                  <a:sysClr val="windowText" lastClr="000000"/>
                </a:solidFill>
                <a:latin typeface="微软雅黑"/>
                <a:ea typeface="微软雅黑"/>
                <a:cs typeface="微软雅黑"/>
              </a:rPr>
              <a:t>财政的概念和特征</a:t>
            </a:r>
          </a:p>
        </p:txBody>
      </p:sp>
    </p:spTree>
    <p:extLst>
      <p:ext uri="{BB962C8B-B14F-4D97-AF65-F5344CB8AC3E}">
        <p14:creationId xmlns:p14="http://schemas.microsoft.com/office/powerpoint/2010/main" val="580885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CN" sz="3200" dirty="0">
                <a:latin typeface="微软雅黑"/>
                <a:ea typeface="微软雅黑"/>
                <a:cs typeface="微软雅黑"/>
              </a:rPr>
              <a:t>0</a:t>
            </a:r>
            <a:r>
              <a:rPr lang="en-US" altLang="zh-CN" sz="3200" dirty="0">
                <a:latin typeface="微软雅黑"/>
                <a:ea typeface="微软雅黑"/>
                <a:cs typeface="微软雅黑"/>
              </a:rPr>
              <a:t>.1.1 </a:t>
            </a:r>
            <a:r>
              <a:rPr lang="zh-CN" altLang="en-US" sz="3200" dirty="0">
                <a:latin typeface="微软雅黑"/>
                <a:ea typeface="微软雅黑"/>
                <a:cs typeface="微软雅黑"/>
              </a:rPr>
              <a:t>现实中的财政</a:t>
            </a:r>
          </a:p>
        </p:txBody>
      </p:sp>
      <p:sp>
        <p:nvSpPr>
          <p:cNvPr id="18" name="内容占位符 2"/>
          <p:cNvSpPr txBox="1">
            <a:spLocks/>
          </p:cNvSpPr>
          <p:nvPr/>
        </p:nvSpPr>
        <p:spPr>
          <a:xfrm>
            <a:off x="838200" y="1616273"/>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400" dirty="0">
                <a:solidFill>
                  <a:sysClr val="windowText" lastClr="000000"/>
                </a:solidFill>
                <a:latin typeface="微软雅黑"/>
                <a:ea typeface="微软雅黑"/>
                <a:cs typeface="微软雅黑"/>
              </a:rPr>
              <a:t>（一）“财政”一词的来源</a:t>
            </a:r>
          </a:p>
          <a:p>
            <a:pPr lvl="0">
              <a:defRPr/>
            </a:pPr>
            <a:r>
              <a:rPr lang="zh-CN" altLang="en-US" sz="2400" dirty="0">
                <a:solidFill>
                  <a:sysClr val="windowText" lastClr="000000"/>
                </a:solidFill>
                <a:latin typeface="微软雅黑"/>
                <a:ea typeface="微软雅黑"/>
                <a:cs typeface="微软雅黑"/>
              </a:rPr>
              <a:t>在中国，政府文件中首次用“财政”一词：清光绪</a:t>
            </a:r>
            <a:r>
              <a:rPr lang="en-US" altLang="zh-CN" sz="2400" dirty="0">
                <a:solidFill>
                  <a:sysClr val="windowText" lastClr="000000"/>
                </a:solidFill>
                <a:latin typeface="微软雅黑"/>
                <a:ea typeface="微软雅黑"/>
                <a:cs typeface="微软雅黑"/>
              </a:rPr>
              <a:t>24</a:t>
            </a:r>
            <a:r>
              <a:rPr lang="zh-CN" altLang="en-US" sz="2400" dirty="0">
                <a:solidFill>
                  <a:sysClr val="windowText" lastClr="000000"/>
                </a:solidFill>
                <a:latin typeface="微软雅黑"/>
                <a:ea typeface="微软雅黑"/>
                <a:cs typeface="微软雅黑"/>
              </a:rPr>
              <a:t>年（</a:t>
            </a:r>
            <a:r>
              <a:rPr lang="en-US" altLang="zh-CN" sz="2400" dirty="0">
                <a:solidFill>
                  <a:sysClr val="windowText" lastClr="000000"/>
                </a:solidFill>
                <a:latin typeface="微软雅黑"/>
                <a:ea typeface="微软雅黑"/>
                <a:cs typeface="微软雅黑"/>
              </a:rPr>
              <a:t>1898</a:t>
            </a:r>
            <a:r>
              <a:rPr lang="zh-CN" altLang="en-US" sz="2400" dirty="0">
                <a:solidFill>
                  <a:sysClr val="windowText" lastClr="000000"/>
                </a:solidFill>
                <a:latin typeface="微软雅黑"/>
                <a:ea typeface="微软雅黑"/>
                <a:cs typeface="微软雅黑"/>
              </a:rPr>
              <a:t>年），“改革财政，实行国家预算”，财政一词在当时的使用是当时维新派从日本引入，来自英文“</a:t>
            </a:r>
            <a:r>
              <a:rPr lang="en-US" altLang="zh-CN" sz="2400" dirty="0">
                <a:solidFill>
                  <a:sysClr val="windowText" lastClr="000000"/>
                </a:solidFill>
                <a:latin typeface="微软雅黑"/>
                <a:ea typeface="微软雅黑"/>
                <a:cs typeface="微软雅黑"/>
              </a:rPr>
              <a:t>public finance”.</a:t>
            </a:r>
          </a:p>
          <a:p>
            <a:pPr lvl="0">
              <a:defRPr/>
            </a:pPr>
            <a:r>
              <a:rPr lang="zh-CN" altLang="en-US" sz="2400" dirty="0">
                <a:solidFill>
                  <a:sysClr val="windowText" lastClr="000000"/>
                </a:solidFill>
                <a:latin typeface="微软雅黑"/>
                <a:ea typeface="微软雅黑"/>
                <a:cs typeface="微软雅黑"/>
              </a:rPr>
              <a:t>“理政府之财”</a:t>
            </a:r>
            <a:endParaRPr lang="en-US" altLang="zh-CN"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2374042129"/>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13322</TotalTime>
  <Words>2988</Words>
  <Application>Microsoft Macintosh PowerPoint</Application>
  <PresentationFormat>全屏显示(4:3)</PresentationFormat>
  <Paragraphs>246</Paragraphs>
  <Slides>42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42</vt:i4>
      </vt:variant>
    </vt:vector>
  </HeadingPairs>
  <TitlesOfParts>
    <vt:vector size="52" baseType="lpstr">
      <vt:lpstr>阿里巴巴普惠体 M</vt:lpstr>
      <vt:lpstr>阿里巴巴普惠体 R</vt:lpstr>
      <vt:lpstr>等线</vt:lpstr>
      <vt:lpstr>宋体</vt:lpstr>
      <vt:lpstr>微软雅黑</vt:lpstr>
      <vt:lpstr>Adobe 仿宋 Std R</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Yanjun Li</dc:creator>
  <cp:lastModifiedBy>15795</cp:lastModifiedBy>
  <cp:revision>39</cp:revision>
  <dcterms:created xsi:type="dcterms:W3CDTF">2020-01-21T08:11:35Z</dcterms:created>
  <dcterms:modified xsi:type="dcterms:W3CDTF">2021-03-03T10:13:57Z</dcterms:modified>
</cp:coreProperties>
</file>