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audio1.bin" ContentType="audio/unknown"/>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0"/>
  </p:notesMasterIdLst>
  <p:sldIdLst>
    <p:sldId id="257" r:id="rId2"/>
    <p:sldId id="258" r:id="rId3"/>
    <p:sldId id="380" r:id="rId4"/>
    <p:sldId id="381" r:id="rId5"/>
    <p:sldId id="382" r:id="rId6"/>
    <p:sldId id="384" r:id="rId7"/>
    <p:sldId id="385" r:id="rId8"/>
    <p:sldId id="386" r:id="rId9"/>
    <p:sldId id="389" r:id="rId10"/>
    <p:sldId id="390" r:id="rId11"/>
    <p:sldId id="404" r:id="rId12"/>
    <p:sldId id="392" r:id="rId13"/>
    <p:sldId id="393" r:id="rId14"/>
    <p:sldId id="398" r:id="rId15"/>
    <p:sldId id="396" r:id="rId16"/>
    <p:sldId id="336" r:id="rId17"/>
    <p:sldId id="337" r:id="rId18"/>
    <p:sldId id="338" r:id="rId19"/>
    <p:sldId id="339" r:id="rId20"/>
    <p:sldId id="340" r:id="rId21"/>
    <p:sldId id="341" r:id="rId22"/>
    <p:sldId id="343" r:id="rId23"/>
    <p:sldId id="344"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3" r:id="rId41"/>
    <p:sldId id="362" r:id="rId42"/>
    <p:sldId id="378" r:id="rId43"/>
    <p:sldId id="367" r:id="rId44"/>
    <p:sldId id="379" r:id="rId45"/>
    <p:sldId id="369" r:id="rId46"/>
    <p:sldId id="370" r:id="rId47"/>
    <p:sldId id="319" r:id="rId48"/>
    <p:sldId id="328" r:id="rId49"/>
    <p:sldId id="371" r:id="rId50"/>
    <p:sldId id="405" r:id="rId51"/>
    <p:sldId id="400" r:id="rId52"/>
    <p:sldId id="406" r:id="rId53"/>
    <p:sldId id="372" r:id="rId54"/>
    <p:sldId id="373" r:id="rId55"/>
    <p:sldId id="374" r:id="rId56"/>
    <p:sldId id="401" r:id="rId57"/>
    <p:sldId id="402" r:id="rId58"/>
    <p:sldId id="403" r:id="rId59"/>
    <p:sldId id="408" r:id="rId60"/>
    <p:sldId id="409" r:id="rId61"/>
    <p:sldId id="410" r:id="rId62"/>
    <p:sldId id="411" r:id="rId63"/>
    <p:sldId id="330" r:id="rId64"/>
    <p:sldId id="331" r:id="rId65"/>
    <p:sldId id="332" r:id="rId66"/>
    <p:sldId id="333" r:id="rId67"/>
    <p:sldId id="334" r:id="rId68"/>
    <p:sldId id="335" r:id="rId69"/>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5"/>
    <p:restoredTop sz="94705"/>
  </p:normalViewPr>
  <p:slideViewPr>
    <p:cSldViewPr snapToGrid="0" snapToObjects="1">
      <p:cViewPr varScale="1">
        <p:scale>
          <a:sx n="108" d="100"/>
          <a:sy n="108" d="100"/>
        </p:scale>
        <p:origin x="170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B86D89-55B6-A847-85A1-DFE27AF0EDB8}" type="datetimeFigureOut">
              <a:rPr kumimoji="1" lang="zh-CN" altLang="en-US" smtClean="0"/>
              <a:t>2021/3/15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21CA8F-4F9A-9546-B631-0D5570BE4252}" type="slidenum">
              <a:rPr kumimoji="1" lang="zh-CN" altLang="en-US" smtClean="0"/>
              <a:t>‹#›</a:t>
            </a:fld>
            <a:endParaRPr kumimoji="1" lang="zh-CN" altLang="en-US"/>
          </a:p>
        </p:txBody>
      </p:sp>
    </p:spTree>
    <p:extLst>
      <p:ext uri="{BB962C8B-B14F-4D97-AF65-F5344CB8AC3E}">
        <p14:creationId xmlns:p14="http://schemas.microsoft.com/office/powerpoint/2010/main" val="38710312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28</a:t>
            </a:fld>
            <a:endParaRPr kumimoji="1" lang="zh-CN" altLang="en-US"/>
          </a:p>
        </p:txBody>
      </p:sp>
    </p:spTree>
    <p:extLst>
      <p:ext uri="{BB962C8B-B14F-4D97-AF65-F5344CB8AC3E}">
        <p14:creationId xmlns:p14="http://schemas.microsoft.com/office/powerpoint/2010/main" val="425975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B21CA8F-4F9A-9546-B631-0D5570BE4252}" type="slidenum">
              <a:rPr kumimoji="1" lang="zh-CN" altLang="en-US" smtClean="0"/>
              <a:t>44</a:t>
            </a:fld>
            <a:endParaRPr kumimoji="1" lang="zh-CN" altLang="en-US"/>
          </a:p>
        </p:txBody>
      </p:sp>
    </p:spTree>
    <p:extLst>
      <p:ext uri="{BB962C8B-B14F-4D97-AF65-F5344CB8AC3E}">
        <p14:creationId xmlns:p14="http://schemas.microsoft.com/office/powerpoint/2010/main" val="229732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29</a:t>
            </a:fld>
            <a:endParaRPr kumimoji="1" lang="zh-CN" altLang="en-US"/>
          </a:p>
        </p:txBody>
      </p:sp>
    </p:spTree>
    <p:extLst>
      <p:ext uri="{BB962C8B-B14F-4D97-AF65-F5344CB8AC3E}">
        <p14:creationId xmlns:p14="http://schemas.microsoft.com/office/powerpoint/2010/main" val="144696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30</a:t>
            </a:fld>
            <a:endParaRPr kumimoji="1" lang="zh-CN" altLang="en-US"/>
          </a:p>
        </p:txBody>
      </p:sp>
    </p:spTree>
    <p:extLst>
      <p:ext uri="{BB962C8B-B14F-4D97-AF65-F5344CB8AC3E}">
        <p14:creationId xmlns:p14="http://schemas.microsoft.com/office/powerpoint/2010/main" val="411076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31</a:t>
            </a:fld>
            <a:endParaRPr kumimoji="1" lang="zh-CN" altLang="en-US"/>
          </a:p>
        </p:txBody>
      </p:sp>
    </p:spTree>
    <p:extLst>
      <p:ext uri="{BB962C8B-B14F-4D97-AF65-F5344CB8AC3E}">
        <p14:creationId xmlns:p14="http://schemas.microsoft.com/office/powerpoint/2010/main" val="3779586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32</a:t>
            </a:fld>
            <a:endParaRPr kumimoji="1" lang="zh-CN" altLang="en-US"/>
          </a:p>
        </p:txBody>
      </p:sp>
    </p:spTree>
    <p:extLst>
      <p:ext uri="{BB962C8B-B14F-4D97-AF65-F5344CB8AC3E}">
        <p14:creationId xmlns:p14="http://schemas.microsoft.com/office/powerpoint/2010/main" val="1702341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33</a:t>
            </a:fld>
            <a:endParaRPr kumimoji="1" lang="zh-CN" altLang="en-US"/>
          </a:p>
        </p:txBody>
      </p:sp>
    </p:spTree>
    <p:extLst>
      <p:ext uri="{BB962C8B-B14F-4D97-AF65-F5344CB8AC3E}">
        <p14:creationId xmlns:p14="http://schemas.microsoft.com/office/powerpoint/2010/main" val="2101942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34</a:t>
            </a:fld>
            <a:endParaRPr kumimoji="1" lang="zh-CN" altLang="en-US"/>
          </a:p>
        </p:txBody>
      </p:sp>
    </p:spTree>
    <p:extLst>
      <p:ext uri="{BB962C8B-B14F-4D97-AF65-F5344CB8AC3E}">
        <p14:creationId xmlns:p14="http://schemas.microsoft.com/office/powerpoint/2010/main" val="2722704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35</a:t>
            </a:fld>
            <a:endParaRPr kumimoji="1" lang="zh-CN" altLang="en-US"/>
          </a:p>
        </p:txBody>
      </p:sp>
    </p:spTree>
    <p:extLst>
      <p:ext uri="{BB962C8B-B14F-4D97-AF65-F5344CB8AC3E}">
        <p14:creationId xmlns:p14="http://schemas.microsoft.com/office/powerpoint/2010/main" val="1325027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36</a:t>
            </a:fld>
            <a:endParaRPr kumimoji="1" lang="zh-CN" altLang="en-US"/>
          </a:p>
        </p:txBody>
      </p:sp>
    </p:spTree>
    <p:extLst>
      <p:ext uri="{BB962C8B-B14F-4D97-AF65-F5344CB8AC3E}">
        <p14:creationId xmlns:p14="http://schemas.microsoft.com/office/powerpoint/2010/main" val="293089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224315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344143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272743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5884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58378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7318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389887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99636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521061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1969369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297625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205CA6-2F70-EC4C-A941-39ACEF4972D3}" type="datetimeFigureOut">
              <a:rPr kumimoji="1" lang="zh-CN" altLang="en-US" smtClean="0"/>
              <a:t>2021/3/15</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754556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e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e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2.png"/><Relationship Id="rId5" Type="http://schemas.openxmlformats.org/officeDocument/2006/relationships/oleObject" Target="../embeddings/oleObject5.bin"/><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6.png"/><Relationship Id="rId5" Type="http://schemas.openxmlformats.org/officeDocument/2006/relationships/oleObject" Target="../embeddings/oleObject7.bin"/><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3" name="组合 2"/>
          <p:cNvGrpSpPr/>
          <p:nvPr/>
        </p:nvGrpSpPr>
        <p:grpSpPr>
          <a:xfrm>
            <a:off x="0" y="0"/>
            <a:ext cx="9144000" cy="6858000"/>
            <a:chOff x="0" y="0"/>
            <a:chExt cx="9144000" cy="6858000"/>
          </a:xfrm>
        </p:grpSpPr>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Adobe 仿宋 Std R" panose="02020400000000000000" pitchFamily="18" charset="-122"/>
                  <a:ea typeface="Adobe 仿宋 Std R" panose="02020400000000000000" pitchFamily="18" charset="-122"/>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9" name="图片 8"/>
          <p:cNvPicPr>
            <a:picLocks noChangeAspect="1"/>
          </p:cNvPicPr>
          <p:nvPr/>
        </p:nvPicPr>
        <p:blipFill>
          <a:blip r:embed="rId3"/>
          <a:stretch>
            <a:fillRect/>
          </a:stretch>
        </p:blipFill>
        <p:spPr>
          <a:xfrm>
            <a:off x="277459" y="1588169"/>
            <a:ext cx="7157324" cy="848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文本框 1"/>
          <p:cNvSpPr txBox="1"/>
          <p:nvPr/>
        </p:nvSpPr>
        <p:spPr>
          <a:xfrm>
            <a:off x="1839910" y="1750754"/>
            <a:ext cx="4032421" cy="523220"/>
          </a:xfrm>
          <a:prstGeom prst="rect">
            <a:avLst/>
          </a:prstGeom>
          <a:noFill/>
        </p:spPr>
        <p:txBody>
          <a:bodyPr wrap="square" rtlCol="0">
            <a:spAutoFit/>
          </a:bodyPr>
          <a:lstStyle/>
          <a:p>
            <a:pPr algn="ctr"/>
            <a:r>
              <a:rPr lang="zh-CN" altLang="en-US" sz="28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第二章</a:t>
            </a:r>
            <a:r>
              <a:rPr lang="en-US" altLang="zh-CN" sz="28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28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财政职能</a:t>
            </a:r>
          </a:p>
        </p:txBody>
      </p:sp>
    </p:spTree>
    <p:extLst>
      <p:ext uri="{BB962C8B-B14F-4D97-AF65-F5344CB8AC3E}">
        <p14:creationId xmlns:p14="http://schemas.microsoft.com/office/powerpoint/2010/main" val="1773836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altLang="zh-CN" sz="3600" dirty="0">
              <a:solidFill>
                <a:schemeClr val="bg1"/>
              </a:solidFill>
              <a:latin typeface="华文楷体" charset="0"/>
              <a:ea typeface="华文楷体" charset="0"/>
              <a:cs typeface="华文楷体" charset="0"/>
            </a:endParaRPr>
          </a:p>
        </p:txBody>
      </p:sp>
      <p:sp>
        <p:nvSpPr>
          <p:cNvPr id="17" name="内容占位符 2"/>
          <p:cNvSpPr txBox="1">
            <a:spLocks/>
          </p:cNvSpPr>
          <p:nvPr/>
        </p:nvSpPr>
        <p:spPr>
          <a:xfrm>
            <a:off x="1038102" y="1060051"/>
            <a:ext cx="6874041" cy="47618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600" dirty="0">
                <a:solidFill>
                  <a:sysClr val="windowText" lastClr="000000"/>
                </a:solidFill>
                <a:latin typeface="微软雅黑"/>
                <a:ea typeface="微软雅黑"/>
                <a:cs typeface="微软雅黑"/>
              </a:rPr>
              <a:t>（二）公共商品的特点</a:t>
            </a:r>
            <a:endParaRPr lang="en-US" altLang="zh-CN" sz="2600" dirty="0">
              <a:solidFill>
                <a:sysClr val="windowText" lastClr="000000"/>
              </a:solidFill>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第一，非排他性。主要表现在三个方面：</a:t>
            </a:r>
          </a:p>
          <a:p>
            <a:pPr lvl="0">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、公共商品在</a:t>
            </a:r>
            <a:r>
              <a:rPr lang="zh-CN" altLang="en-US" sz="2000" dirty="0">
                <a:solidFill>
                  <a:srgbClr val="0070C0"/>
                </a:solidFill>
                <a:latin typeface="微软雅黑"/>
                <a:ea typeface="微软雅黑"/>
                <a:cs typeface="微软雅黑"/>
              </a:rPr>
              <a:t>技术上</a:t>
            </a:r>
            <a:r>
              <a:rPr lang="zh-CN" altLang="en-US" sz="2000" dirty="0">
                <a:solidFill>
                  <a:sysClr val="windowText" lastClr="000000"/>
                </a:solidFill>
                <a:latin typeface="微软雅黑"/>
                <a:ea typeface="微软雅黑"/>
                <a:cs typeface="微软雅黑"/>
              </a:rPr>
              <a:t>不易排斥他人消费或受益 </a:t>
            </a:r>
          </a:p>
          <a:p>
            <a:pPr lvl="0">
              <a:defRPr/>
            </a:pPr>
            <a:r>
              <a:rPr lang="en-US" altLang="zh-CN" sz="2000" dirty="0">
                <a:solidFill>
                  <a:sysClr val="windowText" lastClr="000000"/>
                </a:solidFill>
                <a:latin typeface="微软雅黑"/>
                <a:ea typeface="微软雅黑"/>
                <a:cs typeface="微软雅黑"/>
              </a:rPr>
              <a:t>  2</a:t>
            </a:r>
            <a:r>
              <a:rPr lang="zh-CN" altLang="en-US" sz="2000" dirty="0">
                <a:solidFill>
                  <a:sysClr val="windowText" lastClr="000000"/>
                </a:solidFill>
                <a:latin typeface="微软雅黑"/>
                <a:ea typeface="微软雅黑"/>
                <a:cs typeface="微软雅黑"/>
              </a:rPr>
              <a:t>、即使在技术上可以实现“排他”，排他成本过于</a:t>
            </a:r>
            <a:r>
              <a:rPr lang="zh-CN" altLang="en-US" sz="2000" dirty="0">
                <a:solidFill>
                  <a:srgbClr val="0070C0"/>
                </a:solidFill>
                <a:latin typeface="微软雅黑"/>
                <a:ea typeface="微软雅黑"/>
                <a:cs typeface="微软雅黑"/>
              </a:rPr>
              <a:t>昂贵</a:t>
            </a:r>
            <a:r>
              <a:rPr lang="zh-CN" altLang="en-US" sz="2000" dirty="0">
                <a:solidFill>
                  <a:sysClr val="windowText" lastClr="000000"/>
                </a:solidFill>
                <a:latin typeface="微软雅黑"/>
                <a:ea typeface="微软雅黑"/>
                <a:cs typeface="微软雅黑"/>
              </a:rPr>
              <a:t>，经济上不可行</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 3</a:t>
            </a:r>
            <a:r>
              <a:rPr lang="zh-CN" altLang="en-US" sz="2000" dirty="0">
                <a:solidFill>
                  <a:sysClr val="windowText" lastClr="000000"/>
                </a:solidFill>
                <a:latin typeface="微软雅黑"/>
                <a:ea typeface="微软雅黑"/>
                <a:cs typeface="微软雅黑"/>
              </a:rPr>
              <a:t>、有些公共商品从效率角度看</a:t>
            </a:r>
            <a:r>
              <a:rPr lang="zh-CN" altLang="en-US" sz="2000" dirty="0">
                <a:solidFill>
                  <a:srgbClr val="0070C0"/>
                </a:solidFill>
                <a:latin typeface="微软雅黑"/>
                <a:ea typeface="微软雅黑"/>
                <a:cs typeface="微软雅黑"/>
              </a:rPr>
              <a:t>不必要排他</a:t>
            </a:r>
            <a:endParaRPr lang="en-US" altLang="zh-CN" sz="2000" dirty="0">
              <a:solidFill>
                <a:srgbClr val="0070C0"/>
              </a:solidFill>
              <a:latin typeface="微软雅黑"/>
              <a:ea typeface="微软雅黑"/>
              <a:cs typeface="微软雅黑"/>
            </a:endParaRPr>
          </a:p>
          <a:p>
            <a:pPr lvl="0">
              <a:defRPr/>
            </a:pPr>
            <a:endParaRPr lang="zh-CN" altLang="en-US" sz="2200" dirty="0">
              <a:solidFill>
                <a:srgbClr val="0070C0"/>
              </a:solidFill>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第二，非竞争性 。</a:t>
            </a:r>
          </a:p>
          <a:p>
            <a:pPr>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、公共物品的供求过程中，供给方面通常由政府垄断</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私人和企业也可能提供少量公共物品，但构不成对政府的竞争力量</a:t>
            </a:r>
            <a:r>
              <a:rPr lang="en-US" altLang="zh-CN" sz="2000" dirty="0">
                <a:solidFill>
                  <a:sysClr val="windowText" lastClr="000000"/>
                </a:solidFill>
                <a:latin typeface="微软雅黑"/>
                <a:ea typeface="微软雅黑"/>
                <a:cs typeface="微软雅黑"/>
              </a:rPr>
              <a:t>); </a:t>
            </a:r>
          </a:p>
          <a:p>
            <a:pPr>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2</a:t>
            </a:r>
            <a:r>
              <a:rPr lang="zh-CN" altLang="en-US" sz="2000" dirty="0">
                <a:solidFill>
                  <a:sysClr val="windowText" lastClr="000000"/>
                </a:solidFill>
                <a:latin typeface="微软雅黑"/>
                <a:ea typeface="微软雅黑"/>
                <a:cs typeface="微软雅黑"/>
              </a:rPr>
              <a:t>、需求方面人与人之间无须为争夺公共品的消费权而竞争：</a:t>
            </a:r>
            <a:r>
              <a:rPr lang="zh-CN" altLang="en-US" sz="2000" dirty="0">
                <a:solidFill>
                  <a:srgbClr val="0070C0"/>
                </a:solidFill>
                <a:latin typeface="微软雅黑"/>
                <a:ea typeface="微软雅黑"/>
                <a:cs typeface="微软雅黑"/>
              </a:rPr>
              <a:t>增加一个消费者的边际成本为零</a:t>
            </a:r>
            <a:r>
              <a:rPr lang="zh-CN" altLang="en-US" sz="2000" dirty="0">
                <a:solidFill>
                  <a:sysClr val="windowText" lastClr="000000"/>
                </a:solidFill>
                <a:latin typeface="微软雅黑"/>
                <a:ea typeface="微软雅黑"/>
                <a:cs typeface="微软雅黑"/>
              </a:rPr>
              <a:t>。</a:t>
            </a:r>
          </a:p>
        </p:txBody>
      </p:sp>
    </p:spTree>
    <p:extLst>
      <p:ext uri="{BB962C8B-B14F-4D97-AF65-F5344CB8AC3E}">
        <p14:creationId xmlns:p14="http://schemas.microsoft.com/office/powerpoint/2010/main" val="4219481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altLang="zh-CN" sz="3600" dirty="0">
              <a:solidFill>
                <a:schemeClr val="bg1"/>
              </a:solidFill>
              <a:latin typeface="华文楷体" charset="0"/>
              <a:ea typeface="华文楷体" charset="0"/>
              <a:cs typeface="华文楷体" charset="0"/>
            </a:endParaRPr>
          </a:p>
        </p:txBody>
      </p:sp>
      <p:sp>
        <p:nvSpPr>
          <p:cNvPr id="19" name="Text Box 8">
            <a:extLst>
              <a:ext uri="{FF2B5EF4-FFF2-40B4-BE49-F238E27FC236}">
                <a16:creationId xmlns:a16="http://schemas.microsoft.com/office/drawing/2014/main" id="{B3F734ED-B528-4F49-B6B5-7992EDB30699}"/>
              </a:ext>
            </a:extLst>
          </p:cNvPr>
          <p:cNvSpPr txBox="1">
            <a:spLocks noChangeArrowheads="1"/>
          </p:cNvSpPr>
          <p:nvPr/>
        </p:nvSpPr>
        <p:spPr bwMode="auto">
          <a:xfrm>
            <a:off x="1122207" y="1973324"/>
            <a:ext cx="6915084" cy="3919057"/>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44" name="Text Box 8">
            <a:extLst>
              <a:ext uri="{FF2B5EF4-FFF2-40B4-BE49-F238E27FC236}">
                <a16:creationId xmlns:a16="http://schemas.microsoft.com/office/drawing/2014/main" id="{C16FB88D-2402-E344-ABE7-7E7EEA257070}"/>
              </a:ext>
            </a:extLst>
          </p:cNvPr>
          <p:cNvSpPr txBox="1">
            <a:spLocks noChangeArrowheads="1"/>
          </p:cNvSpPr>
          <p:nvPr/>
        </p:nvSpPr>
        <p:spPr bwMode="auto">
          <a:xfrm>
            <a:off x="1122207" y="1973324"/>
            <a:ext cx="6915084" cy="3919057"/>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45" name="Line 9">
            <a:extLst>
              <a:ext uri="{FF2B5EF4-FFF2-40B4-BE49-F238E27FC236}">
                <a16:creationId xmlns:a16="http://schemas.microsoft.com/office/drawing/2014/main" id="{214778D7-DB94-FD4A-884F-E720237F7D4A}"/>
              </a:ext>
            </a:extLst>
          </p:cNvPr>
          <p:cNvSpPr>
            <a:spLocks noChangeShapeType="1"/>
          </p:cNvSpPr>
          <p:nvPr/>
        </p:nvSpPr>
        <p:spPr bwMode="auto">
          <a:xfrm>
            <a:off x="2473430" y="5277627"/>
            <a:ext cx="4927991"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 name="Line 10">
            <a:extLst>
              <a:ext uri="{FF2B5EF4-FFF2-40B4-BE49-F238E27FC236}">
                <a16:creationId xmlns:a16="http://schemas.microsoft.com/office/drawing/2014/main" id="{CB398BCB-56E3-364F-BC1C-33C9F21E6EA2}"/>
              </a:ext>
            </a:extLst>
          </p:cNvPr>
          <p:cNvSpPr>
            <a:spLocks noChangeShapeType="1"/>
          </p:cNvSpPr>
          <p:nvPr/>
        </p:nvSpPr>
        <p:spPr bwMode="auto">
          <a:xfrm flipV="1">
            <a:off x="2473430" y="2203857"/>
            <a:ext cx="0" cy="307377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Rectangle 11">
            <a:extLst>
              <a:ext uri="{FF2B5EF4-FFF2-40B4-BE49-F238E27FC236}">
                <a16:creationId xmlns:a16="http://schemas.microsoft.com/office/drawing/2014/main" id="{3D844727-0093-3A4B-88E9-6D8ABE7D5973}"/>
              </a:ext>
            </a:extLst>
          </p:cNvPr>
          <p:cNvSpPr>
            <a:spLocks noChangeArrowheads="1"/>
          </p:cNvSpPr>
          <p:nvPr/>
        </p:nvSpPr>
        <p:spPr bwMode="auto">
          <a:xfrm>
            <a:off x="1599109" y="2130214"/>
            <a:ext cx="397419" cy="138499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成本</a:t>
            </a: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a:t>
            </a:r>
            <a:r>
              <a:rPr kumimoji="0" lang="zh-CN" altLang="en-US"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万元</a:t>
            </a: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48" name="Line 13">
            <a:extLst>
              <a:ext uri="{FF2B5EF4-FFF2-40B4-BE49-F238E27FC236}">
                <a16:creationId xmlns:a16="http://schemas.microsoft.com/office/drawing/2014/main" id="{29221B72-31CA-394F-B84C-869E16EC108A}"/>
              </a:ext>
            </a:extLst>
          </p:cNvPr>
          <p:cNvSpPr>
            <a:spLocks noChangeShapeType="1"/>
          </p:cNvSpPr>
          <p:nvPr/>
        </p:nvSpPr>
        <p:spPr bwMode="auto">
          <a:xfrm>
            <a:off x="2473430" y="2986708"/>
            <a:ext cx="79483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9" name="Line 14">
            <a:extLst>
              <a:ext uri="{FF2B5EF4-FFF2-40B4-BE49-F238E27FC236}">
                <a16:creationId xmlns:a16="http://schemas.microsoft.com/office/drawing/2014/main" id="{A4638879-56E5-4D41-9242-3BF2E7D5F75E}"/>
              </a:ext>
            </a:extLst>
          </p:cNvPr>
          <p:cNvSpPr>
            <a:spLocks noChangeShapeType="1"/>
          </p:cNvSpPr>
          <p:nvPr/>
        </p:nvSpPr>
        <p:spPr bwMode="auto">
          <a:xfrm>
            <a:off x="3268268" y="2986708"/>
            <a:ext cx="0" cy="230532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 name="Line 15">
            <a:extLst>
              <a:ext uri="{FF2B5EF4-FFF2-40B4-BE49-F238E27FC236}">
                <a16:creationId xmlns:a16="http://schemas.microsoft.com/office/drawing/2014/main" id="{1FCB3CA1-D4F3-0649-A1E9-FB224ED64D1B}"/>
              </a:ext>
            </a:extLst>
          </p:cNvPr>
          <p:cNvSpPr>
            <a:spLocks noChangeShapeType="1"/>
          </p:cNvSpPr>
          <p:nvPr/>
        </p:nvSpPr>
        <p:spPr bwMode="auto">
          <a:xfrm>
            <a:off x="3268268" y="5277627"/>
            <a:ext cx="2543479"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 name="Rectangle 16">
            <a:extLst>
              <a:ext uri="{FF2B5EF4-FFF2-40B4-BE49-F238E27FC236}">
                <a16:creationId xmlns:a16="http://schemas.microsoft.com/office/drawing/2014/main" id="{5DFC0488-222C-3645-9E29-5F0F2C186BF2}"/>
              </a:ext>
            </a:extLst>
          </p:cNvPr>
          <p:cNvSpPr>
            <a:spLocks noChangeArrowheads="1"/>
          </p:cNvSpPr>
          <p:nvPr/>
        </p:nvSpPr>
        <p:spPr bwMode="auto">
          <a:xfrm>
            <a:off x="4381040" y="3388539"/>
            <a:ext cx="2225544" cy="6739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在一定数量的纯粹公共物品上增加任何数量的消费者时的边际成本</a:t>
            </a:r>
          </a:p>
        </p:txBody>
      </p:sp>
      <p:sp>
        <p:nvSpPr>
          <p:cNvPr id="52" name="Line 17">
            <a:extLst>
              <a:ext uri="{FF2B5EF4-FFF2-40B4-BE49-F238E27FC236}">
                <a16:creationId xmlns:a16="http://schemas.microsoft.com/office/drawing/2014/main" id="{41657CBF-C318-3440-9248-8B29874A9D26}"/>
              </a:ext>
            </a:extLst>
          </p:cNvPr>
          <p:cNvSpPr>
            <a:spLocks noChangeShapeType="1"/>
          </p:cNvSpPr>
          <p:nvPr/>
        </p:nvSpPr>
        <p:spPr bwMode="auto">
          <a:xfrm flipH="1">
            <a:off x="4540007" y="4201807"/>
            <a:ext cx="635870" cy="9989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 name="Line 18">
            <a:extLst>
              <a:ext uri="{FF2B5EF4-FFF2-40B4-BE49-F238E27FC236}">
                <a16:creationId xmlns:a16="http://schemas.microsoft.com/office/drawing/2014/main" id="{7188DBB8-9875-A144-A2A9-E75ED6F7A02B}"/>
              </a:ext>
            </a:extLst>
          </p:cNvPr>
          <p:cNvSpPr>
            <a:spLocks noChangeShapeType="1"/>
          </p:cNvSpPr>
          <p:nvPr/>
        </p:nvSpPr>
        <p:spPr bwMode="auto">
          <a:xfrm flipH="1">
            <a:off x="3347751" y="3663898"/>
            <a:ext cx="1033288" cy="30737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Rectangle 19">
            <a:extLst>
              <a:ext uri="{FF2B5EF4-FFF2-40B4-BE49-F238E27FC236}">
                <a16:creationId xmlns:a16="http://schemas.microsoft.com/office/drawing/2014/main" id="{5C6A31D4-789D-6C40-8B66-B0574AE477F0}"/>
              </a:ext>
            </a:extLst>
          </p:cNvPr>
          <p:cNvSpPr>
            <a:spLocks noChangeArrowheads="1"/>
          </p:cNvSpPr>
          <p:nvPr/>
        </p:nvSpPr>
        <p:spPr bwMode="auto">
          <a:xfrm>
            <a:off x="1966722" y="2852230"/>
            <a:ext cx="586192" cy="2817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200</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55" name="Rectangle 3">
            <a:extLst>
              <a:ext uri="{FF2B5EF4-FFF2-40B4-BE49-F238E27FC236}">
                <a16:creationId xmlns:a16="http://schemas.microsoft.com/office/drawing/2014/main" id="{4E0AFCE3-1069-7E46-8720-7FDA715005CB}"/>
              </a:ext>
            </a:extLst>
          </p:cNvPr>
          <p:cNvSpPr txBox="1">
            <a:spLocks noChangeArrowheads="1"/>
          </p:cNvSpPr>
          <p:nvPr/>
        </p:nvSpPr>
        <p:spPr>
          <a:xfrm>
            <a:off x="809712" y="1352810"/>
            <a:ext cx="7467600" cy="407145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zh-CN" altLang="en-US" sz="2200" dirty="0">
                <a:solidFill>
                  <a:srgbClr val="000000"/>
                </a:solidFill>
                <a:latin typeface="微软雅黑"/>
                <a:ea typeface="微软雅黑"/>
                <a:cs typeface="微软雅黑"/>
              </a:rPr>
              <a:t>消费的边际成本为零</a:t>
            </a:r>
          </a:p>
          <a:p>
            <a:pPr>
              <a:buFontTx/>
              <a:buNone/>
            </a:pPr>
            <a:endParaRPr lang="en-US" altLang="zh-CN" dirty="0"/>
          </a:p>
        </p:txBody>
      </p:sp>
      <p:sp>
        <p:nvSpPr>
          <p:cNvPr id="56" name="Rectangle 12">
            <a:extLst>
              <a:ext uri="{FF2B5EF4-FFF2-40B4-BE49-F238E27FC236}">
                <a16:creationId xmlns:a16="http://schemas.microsoft.com/office/drawing/2014/main" id="{70E9B935-2DC1-B14B-8EA1-CFE8347A19CE}"/>
              </a:ext>
            </a:extLst>
          </p:cNvPr>
          <p:cNvSpPr>
            <a:spLocks noChangeArrowheads="1"/>
          </p:cNvSpPr>
          <p:nvPr/>
        </p:nvSpPr>
        <p:spPr bwMode="auto">
          <a:xfrm>
            <a:off x="2393947" y="5370480"/>
            <a:ext cx="5643344"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0               1               </a:t>
            </a:r>
            <a:r>
              <a:rPr kumimoji="0" lang="en-US" altLang="zh-CN" sz="10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en-US" altLang="zh-CN" sz="9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en-US" altLang="zh-CN" sz="10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en-US" altLang="zh-CN" sz="10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zh-CN" altLang="en-US"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消费者的数量</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6162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blinds(horizontal)">
                                      <p:cBhvr>
                                        <p:cTn id="7"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altLang="zh-CN" sz="3600" dirty="0">
              <a:solidFill>
                <a:schemeClr val="bg1"/>
              </a:solidFill>
              <a:latin typeface="华文楷体" charset="0"/>
              <a:ea typeface="华文楷体" charset="0"/>
              <a:cs typeface="华文楷体" charset="0"/>
            </a:endParaRPr>
          </a:p>
        </p:txBody>
      </p:sp>
      <p:sp>
        <p:nvSpPr>
          <p:cNvPr id="17" name="内容占位符 2"/>
          <p:cNvSpPr txBox="1">
            <a:spLocks/>
          </p:cNvSpPr>
          <p:nvPr/>
        </p:nvSpPr>
        <p:spPr>
          <a:xfrm>
            <a:off x="838200" y="1117604"/>
            <a:ext cx="6874041" cy="48799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400" dirty="0">
                <a:solidFill>
                  <a:srgbClr val="0070C0"/>
                </a:solidFill>
                <a:latin typeface="微软雅黑"/>
                <a:ea typeface="微软雅黑"/>
                <a:cs typeface="微软雅黑"/>
              </a:rPr>
              <a:t>基于特征的定义</a:t>
            </a:r>
            <a:r>
              <a:rPr lang="zh-CN" altLang="en-US" sz="2400" dirty="0">
                <a:solidFill>
                  <a:sysClr val="windowText" lastClr="000000"/>
                </a:solidFill>
                <a:latin typeface="微软雅黑"/>
                <a:ea typeface="微软雅黑"/>
                <a:cs typeface="微软雅黑"/>
              </a:rPr>
              <a:t>：</a:t>
            </a:r>
            <a:endParaRPr lang="en-US" altLang="zh-CN" sz="24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公共商品是指这样的物品：即一个人对这种物品的消费不会导致别人对该物品消费的减少。</a:t>
            </a:r>
            <a:endParaRPr lang="en-US" altLang="zh-CN" sz="24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相反，私人商品则是指只有获取它的人才能对它进行消费的物品。</a:t>
            </a:r>
            <a:endParaRPr lang="en-US" altLang="zh-CN" sz="2400" dirty="0">
              <a:solidFill>
                <a:sysClr val="windowText" lastClr="000000"/>
              </a:solidFill>
              <a:latin typeface="微软雅黑"/>
              <a:ea typeface="微软雅黑"/>
              <a:cs typeface="微软雅黑"/>
            </a:endParaRPr>
          </a:p>
          <a:p>
            <a:pPr lvl="0">
              <a:defRPr/>
            </a:pPr>
            <a:endParaRPr lang="en-US" altLang="zh-CN" sz="24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除了以上基本特征外，公共商品还可能表现出下面的特性。</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1</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生产或提供的不可分性，即要么向所有人提供，要么不向任何人提供</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2</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规模效益较大</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3</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初始投资大</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4</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具有自然垄断性</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5</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地域性</a:t>
            </a:r>
          </a:p>
        </p:txBody>
      </p:sp>
    </p:spTree>
    <p:extLst>
      <p:ext uri="{BB962C8B-B14F-4D97-AF65-F5344CB8AC3E}">
        <p14:creationId xmlns:p14="http://schemas.microsoft.com/office/powerpoint/2010/main" val="1214421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纯粹公共商品与混合商品</a:t>
            </a:r>
            <a:endPar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altLang="zh-CN" sz="3600" dirty="0">
              <a:solidFill>
                <a:schemeClr val="bg1"/>
              </a:solidFill>
              <a:latin typeface="华文楷体" charset="0"/>
              <a:ea typeface="华文楷体" charset="0"/>
              <a:cs typeface="华文楷体" charset="0"/>
            </a:endParaRPr>
          </a:p>
        </p:txBody>
      </p:sp>
      <p:sp>
        <p:nvSpPr>
          <p:cNvPr id="17" name="内容占位符 2"/>
          <p:cNvSpPr txBox="1">
            <a:spLocks/>
          </p:cNvSpPr>
          <p:nvPr/>
        </p:nvSpPr>
        <p:spPr>
          <a:xfrm>
            <a:off x="895350" y="1549400"/>
            <a:ext cx="6874041" cy="4879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200" dirty="0">
                <a:solidFill>
                  <a:sysClr val="windowText" lastClr="000000"/>
                </a:solidFill>
                <a:latin typeface="微软雅黑"/>
                <a:ea typeface="微软雅黑"/>
                <a:cs typeface="微软雅黑"/>
              </a:rPr>
              <a:t> 依据公共商品的“公共”程度差异，可将公共商品分为两种类型，一种是纯粹公共商品，另一种是混合商品。 </a:t>
            </a:r>
            <a:endParaRPr lang="en-US" altLang="zh-CN" sz="2200" dirty="0">
              <a:solidFill>
                <a:sysClr val="windowText" lastClr="000000"/>
              </a:solidFill>
              <a:latin typeface="微软雅黑"/>
              <a:ea typeface="微软雅黑"/>
              <a:cs typeface="微软雅黑"/>
            </a:endParaRPr>
          </a:p>
          <a:p>
            <a:pPr lvl="0">
              <a:defRPr/>
            </a:pPr>
            <a:endParaRPr lang="zh-CN" altLang="en-US" sz="2200" dirty="0">
              <a:solidFill>
                <a:sysClr val="windowText" lastClr="000000"/>
              </a:solidFill>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（一）纯公共商品</a:t>
            </a:r>
          </a:p>
          <a:p>
            <a:pPr lvl="0">
              <a:defRPr/>
            </a:pPr>
            <a:r>
              <a:rPr lang="zh-CN" altLang="en-US" sz="2200" dirty="0">
                <a:solidFill>
                  <a:sysClr val="windowText" lastClr="000000"/>
                </a:solidFill>
                <a:latin typeface="微软雅黑"/>
                <a:ea typeface="微软雅黑"/>
                <a:cs typeface="微软雅黑"/>
              </a:rPr>
              <a:t>   完全用于满足公共需求；并具有完全的非排他性和非竞争性 。</a:t>
            </a:r>
          </a:p>
          <a:p>
            <a:pPr lvl="0">
              <a:defRPr/>
            </a:pPr>
            <a:r>
              <a:rPr lang="zh-CN" altLang="en-US" sz="2200" dirty="0">
                <a:solidFill>
                  <a:sysClr val="windowText" lastClr="000000"/>
                </a:solidFill>
                <a:latin typeface="微软雅黑"/>
                <a:ea typeface="微软雅黑"/>
                <a:cs typeface="微软雅黑"/>
              </a:rPr>
              <a:t>（二）混合商品</a:t>
            </a:r>
          </a:p>
          <a:p>
            <a:pPr lvl="0">
              <a:defRPr/>
            </a:pPr>
            <a:r>
              <a:rPr lang="zh-CN" altLang="en-US" sz="2200" dirty="0">
                <a:solidFill>
                  <a:sysClr val="windowText" lastClr="000000"/>
                </a:solidFill>
                <a:latin typeface="微软雅黑"/>
                <a:ea typeface="微软雅黑"/>
                <a:cs typeface="微软雅黑"/>
              </a:rPr>
              <a:t>   是指既在一定程度上</a:t>
            </a:r>
            <a:r>
              <a:rPr lang="zh-CN" altLang="en-US" sz="2200" dirty="0">
                <a:solidFill>
                  <a:srgbClr val="0070C0"/>
                </a:solidFill>
                <a:latin typeface="微软雅黑"/>
                <a:ea typeface="微软雅黑"/>
                <a:cs typeface="微软雅黑"/>
              </a:rPr>
              <a:t>满足公共需求</a:t>
            </a:r>
            <a:r>
              <a:rPr lang="zh-CN" altLang="en-US" sz="2200" dirty="0">
                <a:solidFill>
                  <a:sysClr val="windowText" lastClr="000000"/>
                </a:solidFill>
                <a:latin typeface="微软雅黑"/>
                <a:ea typeface="微软雅黑"/>
                <a:cs typeface="微软雅黑"/>
              </a:rPr>
              <a:t>，也在一定程度上满足</a:t>
            </a:r>
            <a:r>
              <a:rPr lang="zh-CN" altLang="en-US" sz="2200" dirty="0">
                <a:solidFill>
                  <a:srgbClr val="0070C0"/>
                </a:solidFill>
                <a:latin typeface="微软雅黑"/>
                <a:ea typeface="微软雅黑"/>
                <a:cs typeface="微软雅黑"/>
              </a:rPr>
              <a:t>私人需求</a:t>
            </a:r>
            <a:r>
              <a:rPr lang="zh-CN" altLang="en-US" sz="2200" dirty="0">
                <a:solidFill>
                  <a:sysClr val="windowText" lastClr="000000"/>
                </a:solidFill>
                <a:latin typeface="微软雅黑"/>
                <a:ea typeface="微软雅黑"/>
                <a:cs typeface="微软雅黑"/>
              </a:rPr>
              <a:t>的物品。同时，它具有一定的排他性或一定的竞争性。</a:t>
            </a:r>
          </a:p>
        </p:txBody>
      </p:sp>
    </p:spTree>
    <p:extLst>
      <p:ext uri="{BB962C8B-B14F-4D97-AF65-F5344CB8AC3E}">
        <p14:creationId xmlns:p14="http://schemas.microsoft.com/office/powerpoint/2010/main" val="731411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altLang="zh-CN" sz="3600" dirty="0">
              <a:solidFill>
                <a:schemeClr val="bg1"/>
              </a:solidFill>
              <a:latin typeface="华文楷体" charset="0"/>
              <a:ea typeface="华文楷体" charset="0"/>
              <a:cs typeface="华文楷体" charset="0"/>
            </a:endParaRPr>
          </a:p>
        </p:txBody>
      </p:sp>
      <p:sp>
        <p:nvSpPr>
          <p:cNvPr id="17" name="内容占位符 2"/>
          <p:cNvSpPr txBox="1">
            <a:spLocks/>
          </p:cNvSpPr>
          <p:nvPr/>
        </p:nvSpPr>
        <p:spPr>
          <a:xfrm>
            <a:off x="895350" y="1549400"/>
            <a:ext cx="6874041" cy="4879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endParaRPr lang="en-US" altLang="zh-CN"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p:txBody>
      </p:sp>
      <p:pic>
        <p:nvPicPr>
          <p:cNvPr id="6" name="图片 5" descr="u=2853174523,2200675993&amp;fm=26&amp;gp=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609" y="796301"/>
            <a:ext cx="5953125" cy="5369719"/>
          </a:xfrm>
          <a:prstGeom prst="rect">
            <a:avLst/>
          </a:prstGeom>
        </p:spPr>
      </p:pic>
    </p:spTree>
    <p:extLst>
      <p:ext uri="{BB962C8B-B14F-4D97-AF65-F5344CB8AC3E}">
        <p14:creationId xmlns:p14="http://schemas.microsoft.com/office/powerpoint/2010/main" val="262823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altLang="zh-CN" sz="3600" dirty="0">
              <a:solidFill>
                <a:schemeClr val="bg1"/>
              </a:solidFill>
              <a:latin typeface="华文楷体" charset="0"/>
              <a:ea typeface="华文楷体" charset="0"/>
              <a:cs typeface="华文楷体" charset="0"/>
            </a:endParaRPr>
          </a:p>
        </p:txBody>
      </p:sp>
      <p:sp>
        <p:nvSpPr>
          <p:cNvPr id="17" name="内容占位符 2"/>
          <p:cNvSpPr txBox="1">
            <a:spLocks/>
          </p:cNvSpPr>
          <p:nvPr/>
        </p:nvSpPr>
        <p:spPr>
          <a:xfrm>
            <a:off x="895350" y="1549400"/>
            <a:ext cx="6874041" cy="4879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实际上，大部分混合商品在消费上都具有竞争性，即存在着出现“消费拥挤”的可能。用拥挤函数可表示如下：</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r>
              <a:rPr lang="en-US" altLang="zh-CN" sz="2000" dirty="0">
                <a:solidFill>
                  <a:sysClr val="windowText" lastClr="000000"/>
                </a:solidFill>
                <a:latin typeface="微软雅黑"/>
                <a:ea typeface="微软雅黑"/>
                <a:cs typeface="微软雅黑"/>
              </a:rPr>
              <a:t>   </a:t>
            </a: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表示单个人消费商品</a:t>
            </a:r>
            <a:r>
              <a:rPr lang="en-US" altLang="zh-CN" sz="2000" dirty="0">
                <a:solidFill>
                  <a:sysClr val="windowText" lastClr="000000"/>
                </a:solidFill>
                <a:latin typeface="微软雅黑"/>
                <a:ea typeface="微软雅黑"/>
                <a:cs typeface="微软雅黑"/>
              </a:rPr>
              <a:t>g</a:t>
            </a:r>
            <a:r>
              <a:rPr lang="zh-CN" altLang="en-US" sz="2000" dirty="0">
                <a:solidFill>
                  <a:sysClr val="windowText" lastClr="000000"/>
                </a:solidFill>
                <a:latin typeface="微软雅黑"/>
                <a:ea typeface="微软雅黑"/>
                <a:cs typeface="微软雅黑"/>
              </a:rPr>
              <a:t>的效用</a:t>
            </a:r>
            <a:endParaRPr lang="en-US" altLang="zh-CN" sz="2000" dirty="0">
              <a:solidFill>
                <a:sysClr val="windowText" lastClr="000000"/>
              </a:solidFill>
              <a:latin typeface="微软雅黑"/>
              <a:ea typeface="微软雅黑"/>
              <a:cs typeface="微软雅黑"/>
            </a:endParaRPr>
          </a:p>
          <a:p>
            <a:pPr lvl="0">
              <a:defRPr/>
            </a:pPr>
            <a:r>
              <a:rPr lang="en-US" altLang="zh-CN" sz="2000" dirty="0">
                <a:solidFill>
                  <a:sysClr val="windowText" lastClr="000000"/>
                </a:solidFill>
                <a:latin typeface="微软雅黑"/>
                <a:ea typeface="微软雅黑"/>
                <a:cs typeface="微软雅黑"/>
              </a:rPr>
              <a:t>G</a:t>
            </a:r>
            <a:r>
              <a:rPr lang="zh-CN" altLang="en-US" sz="2000" dirty="0">
                <a:solidFill>
                  <a:sysClr val="windowText" lastClr="000000"/>
                </a:solidFill>
                <a:latin typeface="微软雅黑"/>
                <a:ea typeface="微软雅黑"/>
                <a:cs typeface="微软雅黑"/>
              </a:rPr>
              <a:t>：表示商品</a:t>
            </a:r>
            <a:r>
              <a:rPr lang="en-US" altLang="zh-CN" sz="2000" dirty="0">
                <a:solidFill>
                  <a:sysClr val="windowText" lastClr="000000"/>
                </a:solidFill>
                <a:latin typeface="微软雅黑"/>
                <a:ea typeface="微软雅黑"/>
                <a:cs typeface="微软雅黑"/>
              </a:rPr>
              <a:t>g</a:t>
            </a:r>
            <a:r>
              <a:rPr lang="zh-CN" altLang="en-US" sz="2000" dirty="0">
                <a:solidFill>
                  <a:sysClr val="windowText" lastClr="000000"/>
                </a:solidFill>
                <a:latin typeface="微软雅黑"/>
                <a:ea typeface="微软雅黑"/>
                <a:cs typeface="微软雅黑"/>
              </a:rPr>
              <a:t>的总效用</a:t>
            </a:r>
            <a:endParaRPr lang="en-US" altLang="zh-CN" sz="2000" dirty="0">
              <a:solidFill>
                <a:sysClr val="windowText" lastClr="000000"/>
              </a:solidFill>
              <a:latin typeface="微软雅黑"/>
              <a:ea typeface="微软雅黑"/>
              <a:cs typeface="微软雅黑"/>
            </a:endParaRPr>
          </a:p>
          <a:p>
            <a:pPr lvl="0">
              <a:defRPr/>
            </a:pPr>
            <a:r>
              <a:rPr lang="en-US" altLang="zh-CN" sz="2000" dirty="0">
                <a:solidFill>
                  <a:sysClr val="windowText" lastClr="000000"/>
                </a:solidFill>
                <a:latin typeface="微软雅黑"/>
                <a:ea typeface="微软雅黑"/>
                <a:cs typeface="微软雅黑"/>
              </a:rPr>
              <a:t>N</a:t>
            </a:r>
            <a:r>
              <a:rPr lang="zh-CN" altLang="en-US" sz="2000" dirty="0">
                <a:solidFill>
                  <a:sysClr val="windowText" lastClr="000000"/>
                </a:solidFill>
                <a:latin typeface="微软雅黑"/>
                <a:ea typeface="微软雅黑"/>
                <a:cs typeface="微软雅黑"/>
              </a:rPr>
              <a:t>：表示消费商品</a:t>
            </a:r>
            <a:r>
              <a:rPr lang="en-US" altLang="zh-CN" sz="2000" dirty="0">
                <a:solidFill>
                  <a:sysClr val="windowText" lastClr="000000"/>
                </a:solidFill>
                <a:latin typeface="微软雅黑"/>
                <a:ea typeface="微软雅黑"/>
                <a:cs typeface="微软雅黑"/>
              </a:rPr>
              <a:t>g</a:t>
            </a:r>
            <a:r>
              <a:rPr lang="zh-CN" altLang="en-US" sz="2000" dirty="0">
                <a:solidFill>
                  <a:sysClr val="windowText" lastClr="000000"/>
                </a:solidFill>
                <a:latin typeface="微软雅黑"/>
                <a:ea typeface="微软雅黑"/>
                <a:cs typeface="微软雅黑"/>
              </a:rPr>
              <a:t>的人数</a:t>
            </a:r>
            <a:endParaRPr lang="en-US" altLang="zh-CN" sz="2000" dirty="0">
              <a:solidFill>
                <a:sysClr val="windowText" lastClr="000000"/>
              </a:solidFill>
              <a:latin typeface="微软雅黑"/>
              <a:ea typeface="微软雅黑"/>
              <a:cs typeface="微软雅黑"/>
            </a:endParaRPr>
          </a:p>
          <a:p>
            <a:pPr lvl="0">
              <a:defRPr/>
            </a:pPr>
            <a:r>
              <a:rPr lang="en-US" altLang="zh-CN" sz="2000" dirty="0">
                <a:solidFill>
                  <a:sysClr val="windowText" lastClr="000000"/>
                </a:solidFill>
                <a:latin typeface="微软雅黑"/>
                <a:ea typeface="微软雅黑"/>
                <a:cs typeface="微软雅黑"/>
              </a:rPr>
              <a:t>a</a:t>
            </a:r>
            <a:r>
              <a:rPr lang="zh-CN" altLang="en-US" sz="2000" dirty="0">
                <a:solidFill>
                  <a:sysClr val="windowText" lastClr="000000"/>
                </a:solidFill>
                <a:latin typeface="微软雅黑"/>
                <a:ea typeface="微软雅黑"/>
                <a:cs typeface="微软雅黑"/>
              </a:rPr>
              <a:t>：拥挤系数</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p:txBody>
      </p:sp>
      <p:graphicFrame>
        <p:nvGraphicFramePr>
          <p:cNvPr id="19" name="Object 4"/>
          <p:cNvGraphicFramePr>
            <a:graphicFrameLocks noChangeAspect="1"/>
          </p:cNvGraphicFramePr>
          <p:nvPr/>
        </p:nvGraphicFramePr>
        <p:xfrm>
          <a:off x="3429000" y="2522538"/>
          <a:ext cx="1285875" cy="784225"/>
        </p:xfrm>
        <a:graphic>
          <a:graphicData uri="http://schemas.openxmlformats.org/presentationml/2006/ole">
            <mc:AlternateContent xmlns:mc="http://schemas.openxmlformats.org/markup-compatibility/2006">
              <mc:Choice xmlns:v="urn:schemas-microsoft-com:vml" Requires="v">
                <p:oleObj spid="_x0000_s50217" name="公式" r:id="rId4" imgW="571500" imgH="393700" progId="Equation.3">
                  <p:embed/>
                </p:oleObj>
              </mc:Choice>
              <mc:Fallback>
                <p:oleObj name="公式" r:id="rId4" imgW="571500" imgH="393700" progId="Equation.3">
                  <p:embed/>
                  <p:pic>
                    <p:nvPicPr>
                      <p:cNvPr id="19" name="Object 4"/>
                      <p:cNvPicPr>
                        <a:picLocks noChangeAspect="1" noChangeArrowheads="1"/>
                      </p:cNvPicPr>
                      <p:nvPr/>
                    </p:nvPicPr>
                    <p:blipFill>
                      <a:blip r:embed="rId5"/>
                      <a:srcRect/>
                      <a:stretch>
                        <a:fillRect/>
                      </a:stretch>
                    </p:blipFill>
                    <p:spPr bwMode="auto">
                      <a:xfrm>
                        <a:off x="3429000" y="2522538"/>
                        <a:ext cx="1285875" cy="784225"/>
                      </a:xfrm>
                      <a:prstGeom prst="rect">
                        <a:avLst/>
                      </a:prstGeom>
                      <a:noFill/>
                      <a:ln>
                        <a:noFill/>
                      </a:ln>
                      <a:effectLst/>
                    </p:spPr>
                  </p:pic>
                </p:oleObj>
              </mc:Fallback>
            </mc:AlternateContent>
          </a:graphicData>
        </a:graphic>
      </p:graphicFrame>
      <p:graphicFrame>
        <p:nvGraphicFramePr>
          <p:cNvPr id="3" name="对象 2"/>
          <p:cNvGraphicFramePr>
            <a:graphicFrameLocks noChangeAspect="1"/>
          </p:cNvGraphicFramePr>
          <p:nvPr/>
        </p:nvGraphicFramePr>
        <p:xfrm>
          <a:off x="1165864" y="3413125"/>
          <a:ext cx="379790" cy="412750"/>
        </p:xfrm>
        <a:graphic>
          <a:graphicData uri="http://schemas.openxmlformats.org/presentationml/2006/ole">
            <mc:AlternateContent xmlns:mc="http://schemas.openxmlformats.org/markup-compatibility/2006">
              <mc:Choice xmlns:v="urn:schemas-microsoft-com:vml" Requires="v">
                <p:oleObj spid="_x0000_s50218" name="公式" r:id="rId6" imgW="203200" imgH="228600" progId="Equation.3">
                  <p:embed/>
                </p:oleObj>
              </mc:Choice>
              <mc:Fallback>
                <p:oleObj name="公式" r:id="rId6" imgW="203200" imgH="228600" progId="Equation.3">
                  <p:embed/>
                  <p:pic>
                    <p:nvPicPr>
                      <p:cNvPr id="3" name="对象 2"/>
                      <p:cNvPicPr/>
                      <p:nvPr/>
                    </p:nvPicPr>
                    <p:blipFill>
                      <a:blip r:embed="rId7"/>
                      <a:stretch>
                        <a:fillRect/>
                      </a:stretch>
                    </p:blipFill>
                    <p:spPr>
                      <a:xfrm>
                        <a:off x="1165864" y="3413125"/>
                        <a:ext cx="379790" cy="412750"/>
                      </a:xfrm>
                      <a:prstGeom prst="rect">
                        <a:avLst/>
                      </a:prstGeom>
                    </p:spPr>
                  </p:pic>
                </p:oleObj>
              </mc:Fallback>
            </mc:AlternateContent>
          </a:graphicData>
        </a:graphic>
      </p:graphicFrame>
    </p:spTree>
    <p:extLst>
      <p:ext uri="{BB962C8B-B14F-4D97-AF65-F5344CB8AC3E}">
        <p14:creationId xmlns:p14="http://schemas.microsoft.com/office/powerpoint/2010/main" val="1277795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政府与市场关系</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altLang="zh-CN" sz="2600" dirty="0">
                <a:solidFill>
                  <a:sysClr val="windowText" lastClr="000000"/>
                </a:solidFill>
                <a:latin typeface="微软雅黑"/>
                <a:ea typeface="微软雅黑"/>
                <a:cs typeface="微软雅黑"/>
              </a:rPr>
              <a:t>1.2.1 </a:t>
            </a:r>
            <a:r>
              <a:rPr lang="zh-CN" altLang="en-US" sz="2600" dirty="0">
                <a:solidFill>
                  <a:sysClr val="windowText" lastClr="000000"/>
                </a:solidFill>
                <a:latin typeface="微软雅黑"/>
                <a:ea typeface="微软雅黑"/>
                <a:cs typeface="微软雅黑"/>
              </a:rPr>
              <a:t>资源配置</a:t>
            </a:r>
          </a:p>
          <a:p>
            <a:pPr lvl="0">
              <a:defRPr/>
            </a:pPr>
            <a:r>
              <a:rPr lang="en-US" altLang="zh-CN" sz="2600" dirty="0">
                <a:solidFill>
                  <a:sysClr val="windowText" lastClr="000000"/>
                </a:solidFill>
                <a:latin typeface="微软雅黑"/>
                <a:ea typeface="微软雅黑"/>
                <a:cs typeface="微软雅黑"/>
              </a:rPr>
              <a:t>1.2.2</a:t>
            </a:r>
            <a:r>
              <a:rPr lang="zh-CN" altLang="en-US" sz="2600" dirty="0">
                <a:solidFill>
                  <a:sysClr val="windowText" lastClr="000000"/>
                </a:solidFill>
                <a:latin typeface="微软雅黑"/>
                <a:ea typeface="微软雅黑"/>
                <a:cs typeface="微软雅黑"/>
              </a:rPr>
              <a:t> 资源配置效率</a:t>
            </a:r>
          </a:p>
          <a:p>
            <a:pPr lvl="0">
              <a:defRPr/>
            </a:pPr>
            <a:r>
              <a:rPr lang="en-US" altLang="zh-CN" sz="2600" dirty="0">
                <a:solidFill>
                  <a:sysClr val="windowText" lastClr="000000"/>
                </a:solidFill>
                <a:latin typeface="微软雅黑"/>
                <a:ea typeface="微软雅黑"/>
                <a:cs typeface="微软雅黑"/>
              </a:rPr>
              <a:t>1.2.3</a:t>
            </a:r>
            <a:r>
              <a:rPr lang="zh-CN" altLang="en-US" sz="2600" dirty="0">
                <a:solidFill>
                  <a:sysClr val="windowText" lastClr="000000"/>
                </a:solidFill>
                <a:latin typeface="微软雅黑"/>
                <a:ea typeface="微软雅黑"/>
                <a:cs typeface="微软雅黑"/>
              </a:rPr>
              <a:t> 市场机制</a:t>
            </a:r>
          </a:p>
          <a:p>
            <a:pPr lvl="0">
              <a:defRPr/>
            </a:pPr>
            <a:r>
              <a:rPr lang="en-US" altLang="zh-CN" sz="2600" dirty="0">
                <a:solidFill>
                  <a:srgbClr val="0070C0"/>
                </a:solidFill>
                <a:latin typeface="微软雅黑"/>
                <a:ea typeface="微软雅黑"/>
                <a:cs typeface="微软雅黑"/>
              </a:rPr>
              <a:t>1.2.4</a:t>
            </a:r>
            <a:r>
              <a:rPr lang="zh-CN" altLang="en-US" sz="2600" dirty="0">
                <a:solidFill>
                  <a:srgbClr val="0070C0"/>
                </a:solidFill>
                <a:latin typeface="微软雅黑"/>
                <a:ea typeface="微软雅黑"/>
                <a:cs typeface="微软雅黑"/>
              </a:rPr>
              <a:t> 市场失灵</a:t>
            </a:r>
            <a:endParaRPr lang="en-US" altLang="zh-CN" sz="2600" dirty="0">
              <a:solidFill>
                <a:srgbClr val="0070C0"/>
              </a:solidFill>
              <a:latin typeface="微软雅黑"/>
              <a:ea typeface="微软雅黑"/>
              <a:cs typeface="微软雅黑"/>
            </a:endParaRPr>
          </a:p>
          <a:p>
            <a:pPr>
              <a:defRPr/>
            </a:pPr>
            <a:r>
              <a:rPr lang="zh-CN" altLang="zh-CN" sz="2600" dirty="0">
                <a:solidFill>
                  <a:sysClr val="windowText" lastClr="000000"/>
                </a:solidFill>
                <a:latin typeface="微软雅黑"/>
                <a:ea typeface="微软雅黑"/>
                <a:cs typeface="微软雅黑"/>
              </a:rPr>
              <a:t>1</a:t>
            </a:r>
            <a:r>
              <a:rPr lang="en-US" altLang="zh-CN" sz="2600" dirty="0">
                <a:solidFill>
                  <a:sysClr val="windowText" lastClr="000000"/>
                </a:solidFill>
                <a:latin typeface="微软雅黑"/>
                <a:ea typeface="微软雅黑"/>
                <a:cs typeface="微软雅黑"/>
              </a:rPr>
              <a:t>.2.5 </a:t>
            </a:r>
            <a:r>
              <a:rPr lang="zh-CN" altLang="en-US" sz="2600" dirty="0">
                <a:solidFill>
                  <a:sysClr val="windowText" lastClr="000000"/>
                </a:solidFill>
                <a:latin typeface="微软雅黑"/>
                <a:ea typeface="微软雅黑"/>
                <a:cs typeface="微软雅黑"/>
              </a:rPr>
              <a:t>政府干预失效</a:t>
            </a:r>
          </a:p>
          <a:p>
            <a:pPr>
              <a:defRPr/>
            </a:pPr>
            <a:endParaRPr lang="en-US" altLang="zh-CN" sz="26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35993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1.2</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资源配置</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a:t>
            </a:r>
            <a:r>
              <a:rPr lang="zh-CN" altLang="en-US" sz="2400" dirty="0">
                <a:solidFill>
                  <a:sysClr val="windowText" lastClr="000000"/>
                </a:solidFill>
                <a:latin typeface="微软雅黑"/>
                <a:ea typeface="微软雅黑"/>
                <a:cs typeface="微软雅黑"/>
              </a:rPr>
              <a:t>一）资源的稀缺性</a:t>
            </a: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人类的生产和生活需要各种自然资源，地球上的自然资源与人类的无限欲望相比，具有稀缺性。</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人类需求无限性与资源得稀缺</a:t>
            </a:r>
            <a:r>
              <a:rPr lang="zh-CN" altLang="en-US" sz="2200" dirty="0">
                <a:latin typeface="微软雅黑"/>
                <a:ea typeface="微软雅黑"/>
                <a:cs typeface="微软雅黑"/>
              </a:rPr>
              <a:t>性</a:t>
            </a:r>
            <a:r>
              <a:rPr lang="zh-CN" altLang="en-US" sz="2200" dirty="0">
                <a:solidFill>
                  <a:srgbClr val="000000"/>
                </a:solidFill>
                <a:latin typeface="微软雅黑"/>
                <a:ea typeface="微软雅黑"/>
                <a:cs typeface="微软雅黑"/>
              </a:rPr>
              <a:t>矛盾要求</a:t>
            </a:r>
            <a:r>
              <a:rPr lang="zh-CN" altLang="en-US" sz="2200" dirty="0">
                <a:solidFill>
                  <a:srgbClr val="0070C0"/>
                </a:solidFill>
                <a:latin typeface="微软雅黑"/>
                <a:ea typeface="微软雅黑"/>
                <a:cs typeface="微软雅黑"/>
              </a:rPr>
              <a:t>优化资源配置</a:t>
            </a:r>
            <a:r>
              <a:rPr lang="zh-CN" altLang="en-US" sz="2200" dirty="0">
                <a:solidFill>
                  <a:sysClr val="windowText" lastClr="000000"/>
                </a:solidFill>
                <a:latin typeface="微软雅黑"/>
                <a:ea typeface="微软雅黑"/>
                <a:cs typeface="微软雅黑"/>
              </a:rPr>
              <a:t>。</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1196784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3" name="图片 2" descr="屏幕快照 2020-01-21 下午5.09.30.png"/>
          <p:cNvPicPr>
            <a:picLocks noChangeAspect="1"/>
          </p:cNvPicPr>
          <p:nvPr/>
        </p:nvPicPr>
        <p:blipFill rotWithShape="1">
          <a:blip r:embed="rId3">
            <a:extLst>
              <a:ext uri="{28A0092B-C50C-407E-A947-70E740481C1C}">
                <a14:useLocalDpi xmlns:a14="http://schemas.microsoft.com/office/drawing/2010/main" val="0"/>
              </a:ext>
            </a:extLst>
          </a:blip>
          <a:srcRect t="3707"/>
          <a:stretch/>
        </p:blipFill>
        <p:spPr>
          <a:xfrm>
            <a:off x="721764" y="1450830"/>
            <a:ext cx="6921623" cy="4124781"/>
          </a:xfrm>
          <a:prstGeom prst="rect">
            <a:avLst/>
          </a:prstGeom>
        </p:spPr>
      </p:pic>
    </p:spTree>
    <p:extLst>
      <p:ext uri="{BB962C8B-B14F-4D97-AF65-F5344CB8AC3E}">
        <p14:creationId xmlns:p14="http://schemas.microsoft.com/office/powerpoint/2010/main" val="872814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6" name="图片 5" descr="屏幕快照 2020-01-21 下午5.10.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590" y="1376418"/>
            <a:ext cx="7106306" cy="4105161"/>
          </a:xfrm>
          <a:prstGeom prst="rect">
            <a:avLst/>
          </a:prstGeom>
        </p:spPr>
      </p:pic>
    </p:spTree>
    <p:extLst>
      <p:ext uri="{BB962C8B-B14F-4D97-AF65-F5344CB8AC3E}">
        <p14:creationId xmlns:p14="http://schemas.microsoft.com/office/powerpoint/2010/main" val="1680056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第二章</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财政职能</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1</a:t>
            </a:r>
            <a:r>
              <a:rPr lang="en-US" altLang="zh-CN" sz="2600" dirty="0">
                <a:solidFill>
                  <a:sysClr val="windowText" lastClr="000000"/>
                </a:solidFill>
                <a:latin typeface="微软雅黑"/>
                <a:ea typeface="微软雅黑"/>
                <a:cs typeface="微软雅黑"/>
              </a:rPr>
              <a:t>.1</a:t>
            </a:r>
            <a:r>
              <a:rPr lang="zh-CN" altLang="en-US" sz="2600" dirty="0">
                <a:solidFill>
                  <a:sysClr val="windowText" lastClr="000000"/>
                </a:solidFill>
                <a:latin typeface="微软雅黑"/>
                <a:ea typeface="微软雅黑"/>
                <a:cs typeface="微软雅黑"/>
              </a:rPr>
              <a:t>  公共需求与公共商品</a:t>
            </a:r>
            <a:endParaRPr lang="en-US" altLang="zh-CN" sz="2600" dirty="0">
              <a:solidFill>
                <a:sysClr val="windowText" lastClr="000000"/>
              </a:solidFill>
              <a:latin typeface="微软雅黑"/>
              <a:ea typeface="微软雅黑"/>
              <a:cs typeface="微软雅黑"/>
            </a:endParaRPr>
          </a:p>
          <a:p>
            <a:pPr>
              <a:defRPr/>
            </a:pPr>
            <a:r>
              <a:rPr lang="zh-CN" altLang="en-US" sz="2600" dirty="0">
                <a:solidFill>
                  <a:sysClr val="windowText" lastClr="000000"/>
                </a:solidFill>
                <a:latin typeface="微软雅黑"/>
                <a:ea typeface="微软雅黑"/>
                <a:cs typeface="微软雅黑"/>
              </a:rPr>
              <a:t>1</a:t>
            </a:r>
            <a:r>
              <a:rPr lang="en-US" altLang="zh-CN" sz="2600" dirty="0">
                <a:solidFill>
                  <a:sysClr val="windowText" lastClr="000000"/>
                </a:solidFill>
                <a:latin typeface="微软雅黑"/>
                <a:ea typeface="微软雅黑"/>
                <a:cs typeface="微软雅黑"/>
              </a:rPr>
              <a:t>.2</a:t>
            </a:r>
            <a:r>
              <a:rPr lang="zh-CN" altLang="en-US" sz="2600" dirty="0">
                <a:solidFill>
                  <a:sysClr val="windowText" lastClr="000000"/>
                </a:solidFill>
                <a:latin typeface="微软雅黑"/>
                <a:ea typeface="微软雅黑"/>
                <a:cs typeface="微软雅黑"/>
              </a:rPr>
              <a:t>  政府与市场</a:t>
            </a:r>
            <a:endParaRPr lang="en-US" altLang="zh-CN" sz="2600" dirty="0">
              <a:solidFill>
                <a:sysClr val="windowText" lastClr="000000"/>
              </a:solidFill>
              <a:latin typeface="微软雅黑"/>
              <a:ea typeface="微软雅黑"/>
              <a:cs typeface="微软雅黑"/>
            </a:endParaRPr>
          </a:p>
          <a:p>
            <a:pPr lvl="0">
              <a:defRPr/>
            </a:pPr>
            <a:r>
              <a:rPr lang="en-US" altLang="zh-CN" sz="2600" dirty="0">
                <a:solidFill>
                  <a:sysClr val="windowText" lastClr="000000"/>
                </a:solidFill>
                <a:latin typeface="微软雅黑"/>
                <a:ea typeface="微软雅黑"/>
                <a:cs typeface="微软雅黑"/>
              </a:rPr>
              <a:t>1.3</a:t>
            </a:r>
            <a:r>
              <a:rPr lang="zh-CN" altLang="en-US" sz="2600" dirty="0">
                <a:solidFill>
                  <a:sysClr val="windowText" lastClr="000000"/>
                </a:solidFill>
                <a:latin typeface="微软雅黑"/>
                <a:ea typeface="微软雅黑"/>
                <a:cs typeface="微软雅黑"/>
              </a:rPr>
              <a:t>  财政职能</a:t>
            </a:r>
            <a:endParaRPr lang="en-US" altLang="zh-CN" sz="26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817133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3" name="图片 2" descr="屏幕快照 2020-01-21 下午5.11.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93" y="1304863"/>
            <a:ext cx="6848104" cy="3989433"/>
          </a:xfrm>
          <a:prstGeom prst="rect">
            <a:avLst/>
          </a:prstGeom>
        </p:spPr>
      </p:pic>
    </p:spTree>
    <p:extLst>
      <p:ext uri="{BB962C8B-B14F-4D97-AF65-F5344CB8AC3E}">
        <p14:creationId xmlns:p14="http://schemas.microsoft.com/office/powerpoint/2010/main" val="3372157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49283" y="1052074"/>
            <a:ext cx="7120992" cy="49222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从资源的稀缺性出发，可以发现人类社会的生产和消费具有三方面的特征：</a:t>
            </a: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）人的需求是无限的</a:t>
            </a:r>
            <a:endParaRPr lang="en-US" altLang="zh-CN" sz="2200" dirty="0">
              <a:solidFill>
                <a:sysClr val="windowText" lastClr="000000"/>
              </a:solidFill>
              <a:latin typeface="微软雅黑"/>
              <a:ea typeface="微软雅黑"/>
              <a:cs typeface="微软雅黑"/>
            </a:endParaRPr>
          </a:p>
          <a:p>
            <a:pPr>
              <a:defRPr/>
            </a:pPr>
            <a:r>
              <a:rPr kumimoji="0" lang="zh-CN"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a:t>
            </a:r>
            <a:r>
              <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2</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）这些需求的轻重缓急程度各不相同</a:t>
            </a:r>
            <a:endPar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3</a:t>
            </a:r>
            <a:r>
              <a:rPr lang="zh-CN" altLang="en-US" sz="2200" dirty="0">
                <a:solidFill>
                  <a:sysClr val="windowText" lastClr="000000"/>
                </a:solidFill>
                <a:latin typeface="微软雅黑"/>
                <a:ea typeface="微软雅黑"/>
                <a:cs typeface="微软雅黑"/>
              </a:rPr>
              <a:t>）满足这些需求可以利用的生产资源有限</a:t>
            </a:r>
            <a:endParaRPr lang="en-US" altLang="zh-CN" sz="2200" dirty="0">
              <a:solidFill>
                <a:sysClr val="windowText" lastClr="000000"/>
              </a:solidFill>
              <a:latin typeface="微软雅黑"/>
              <a:ea typeface="微软雅黑"/>
              <a:cs typeface="微软雅黑"/>
            </a:endParaRPr>
          </a:p>
          <a:p>
            <a:pPr>
              <a:defRPr/>
            </a:pP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隐含两个结论：</a:t>
            </a:r>
            <a:endParaRPr lang="en-US" altLang="zh-CN" sz="2400" dirty="0">
              <a:solidFill>
                <a:sysClr val="windowText" lastClr="000000"/>
              </a:solidFill>
              <a:latin typeface="微软雅黑"/>
              <a:ea typeface="微软雅黑"/>
              <a:cs typeface="微软雅黑"/>
            </a:endParaRPr>
          </a:p>
          <a:p>
            <a:pPr>
              <a:defRPr/>
            </a:pPr>
            <a:r>
              <a:rPr kumimoji="0" lang="zh-CN"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a:t>
            </a:r>
            <a:r>
              <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1</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a:t>
            </a:r>
            <a:r>
              <a:rPr kumimoji="0" lang="zh-CN" altLang="en-US" sz="2200" b="0" i="0" u="none" strike="noStrike" kern="1200" cap="none" spc="0" normalizeH="0" baseline="0" noProof="0" dirty="0">
                <a:ln>
                  <a:noFill/>
                </a:ln>
                <a:solidFill>
                  <a:srgbClr val="0070C0"/>
                </a:solidFill>
                <a:effectLst/>
                <a:uLnTx/>
                <a:uFillTx/>
                <a:latin typeface="微软雅黑"/>
                <a:ea typeface="微软雅黑"/>
                <a:cs typeface="微软雅黑"/>
              </a:rPr>
              <a:t>在一定的生产技术和资源条件下</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，人类只能生产出有限的产品，产品的最大产量组合只能在生产的可能性边界上而不能超出生产可能性边界</a:t>
            </a:r>
            <a:endPar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）人们为了生产或消费一种产品就必须放弃另一种产品，即存在机会成本</a:t>
            </a:r>
            <a:endPar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308307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资源配置含义</a:t>
            </a:r>
          </a:p>
          <a:p>
            <a:pPr>
              <a:defRPr/>
            </a:pPr>
            <a:r>
              <a:rPr lang="zh-CN" altLang="en-US" sz="2400" dirty="0">
                <a:solidFill>
                  <a:sysClr val="windowText" lastClr="000000"/>
                </a:solidFill>
                <a:latin typeface="微软雅黑"/>
                <a:ea typeface="微软雅黑"/>
                <a:cs typeface="微软雅黑"/>
              </a:rPr>
              <a:t>是为了</a:t>
            </a:r>
            <a:r>
              <a:rPr lang="zh-CN" altLang="en-US" sz="2400" dirty="0">
                <a:solidFill>
                  <a:srgbClr val="0070C0"/>
                </a:solidFill>
                <a:latin typeface="微软雅黑"/>
                <a:ea typeface="微软雅黑"/>
                <a:cs typeface="微软雅黑"/>
              </a:rPr>
              <a:t>满足社会需求</a:t>
            </a:r>
            <a:r>
              <a:rPr lang="zh-CN" altLang="en-US" sz="2400" dirty="0">
                <a:solidFill>
                  <a:sysClr val="windowText" lastClr="000000"/>
                </a:solidFill>
                <a:latin typeface="微软雅黑"/>
                <a:ea typeface="微软雅黑"/>
                <a:cs typeface="微软雅黑"/>
              </a:rPr>
              <a:t>而对</a:t>
            </a:r>
            <a:r>
              <a:rPr lang="zh-CN" altLang="en-US" sz="2400" dirty="0">
                <a:solidFill>
                  <a:srgbClr val="0070C0"/>
                </a:solidFill>
                <a:latin typeface="微软雅黑"/>
                <a:ea typeface="微软雅黑"/>
                <a:cs typeface="微软雅黑"/>
              </a:rPr>
              <a:t>既定</a:t>
            </a:r>
            <a:r>
              <a:rPr lang="zh-CN" altLang="en-US" sz="2400" dirty="0">
                <a:solidFill>
                  <a:sysClr val="windowText" lastClr="000000"/>
                </a:solidFill>
                <a:latin typeface="微软雅黑"/>
                <a:ea typeface="微软雅黑"/>
                <a:cs typeface="微软雅黑"/>
              </a:rPr>
              <a:t>资源的使用进行的</a:t>
            </a:r>
            <a:r>
              <a:rPr lang="zh-CN" altLang="en-US" sz="2400" dirty="0">
                <a:solidFill>
                  <a:srgbClr val="0070C0"/>
                </a:solidFill>
                <a:latin typeface="微软雅黑"/>
                <a:ea typeface="微软雅黑"/>
                <a:cs typeface="微软雅黑"/>
              </a:rPr>
              <a:t>组合或选择 </a:t>
            </a:r>
            <a:r>
              <a:rPr lang="zh-CN" altLang="en-US" sz="2400" dirty="0">
                <a:solidFill>
                  <a:sysClr val="windowText" lastClr="000000"/>
                </a:solidFill>
                <a:latin typeface="微软雅黑"/>
                <a:ea typeface="微软雅黑"/>
                <a:cs typeface="微软雅黑"/>
              </a:rPr>
              <a:t>。包括：</a:t>
            </a:r>
          </a:p>
          <a:p>
            <a:pPr>
              <a:defRPr/>
            </a:pPr>
            <a:r>
              <a:rPr lang="zh-CN" altLang="en-US" sz="2400" dirty="0">
                <a:solidFill>
                  <a:sysClr val="windowText" lastClr="000000"/>
                </a:solidFill>
                <a:latin typeface="微软雅黑"/>
                <a:ea typeface="微软雅黑"/>
                <a:cs typeface="微软雅黑"/>
              </a:rPr>
              <a:t>  </a:t>
            </a:r>
            <a:r>
              <a:rPr lang="en-US" altLang="zh-CN" sz="2400" dirty="0">
                <a:solidFill>
                  <a:sysClr val="windowText" lastClr="000000"/>
                </a:solidFill>
                <a:latin typeface="微软雅黑"/>
                <a:ea typeface="微软雅黑"/>
                <a:cs typeface="微软雅黑"/>
              </a:rPr>
              <a:t>1.</a:t>
            </a:r>
            <a:r>
              <a:rPr lang="zh-CN" altLang="en-US" sz="2400" dirty="0">
                <a:solidFill>
                  <a:sysClr val="windowText" lastClr="000000"/>
                </a:solidFill>
                <a:latin typeface="微软雅黑"/>
                <a:ea typeface="微软雅黑"/>
                <a:cs typeface="微软雅黑"/>
              </a:rPr>
              <a:t>静态的资源配置：更有效地利用业已开发的经济资源（常指资源配置分析）。</a:t>
            </a:r>
          </a:p>
          <a:p>
            <a:pPr>
              <a:defRPr/>
            </a:pPr>
            <a:r>
              <a:rPr lang="zh-CN" altLang="en-US" sz="2400" dirty="0">
                <a:solidFill>
                  <a:sysClr val="windowText" lastClr="000000"/>
                </a:solidFill>
                <a:latin typeface="微软雅黑"/>
                <a:ea typeface="微软雅黑"/>
                <a:cs typeface="微软雅黑"/>
              </a:rPr>
              <a:t>  </a:t>
            </a:r>
            <a:r>
              <a:rPr lang="en-US" altLang="zh-CN" sz="2400" dirty="0">
                <a:solidFill>
                  <a:sysClr val="windowText" lastClr="000000"/>
                </a:solidFill>
                <a:latin typeface="微软雅黑"/>
                <a:ea typeface="微软雅黑"/>
                <a:cs typeface="微软雅黑"/>
              </a:rPr>
              <a:t>2.</a:t>
            </a:r>
            <a:r>
              <a:rPr lang="zh-CN" altLang="en-US" sz="2400" dirty="0">
                <a:solidFill>
                  <a:sysClr val="windowText" lastClr="000000"/>
                </a:solidFill>
                <a:latin typeface="微软雅黑"/>
                <a:ea typeface="微软雅黑"/>
                <a:cs typeface="微软雅黑"/>
              </a:rPr>
              <a:t>动态的资源配置：开发潜在的可利用资源。</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99428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3" name="图片 2" descr="屏幕快照 2020-01-21 下午5.34.43.png"/>
          <p:cNvPicPr>
            <a:picLocks noChangeAspect="1"/>
          </p:cNvPicPr>
          <p:nvPr/>
        </p:nvPicPr>
        <p:blipFill>
          <a:blip r:embed="rId3">
            <a:extLst>
              <a:ext uri="{BEBA8EAE-BF5A-486C-A8C5-ECC9F3942E4B}">
                <a14:imgProps xmlns:a14="http://schemas.microsoft.com/office/drawing/2010/main">
                  <a14:imgLayer r:embed="rId4">
                    <a14:imgEffect>
                      <a14:backgroundRemoval t="1892" b="97973" l="988" r="99641"/>
                    </a14:imgEffect>
                  </a14:imgLayer>
                </a14:imgProps>
              </a:ext>
              <a:ext uri="{28A0092B-C50C-407E-A947-70E740481C1C}">
                <a14:useLocalDpi xmlns:a14="http://schemas.microsoft.com/office/drawing/2010/main" val="0"/>
              </a:ext>
            </a:extLst>
          </a:blip>
          <a:stretch>
            <a:fillRect/>
          </a:stretch>
        </p:blipFill>
        <p:spPr>
          <a:xfrm>
            <a:off x="702949" y="1393357"/>
            <a:ext cx="6802728" cy="4522928"/>
          </a:xfrm>
          <a:prstGeom prst="rect">
            <a:avLst/>
          </a:prstGeom>
        </p:spPr>
      </p:pic>
      <p:sp>
        <p:nvSpPr>
          <p:cNvPr id="17" name="内容占位符 2"/>
          <p:cNvSpPr txBox="1">
            <a:spLocks/>
          </p:cNvSpPr>
          <p:nvPr/>
        </p:nvSpPr>
        <p:spPr>
          <a:xfrm>
            <a:off x="1111112" y="3606190"/>
            <a:ext cx="2757414" cy="1542271"/>
          </a:xfrm>
          <a:prstGeom prst="rect">
            <a:avLst/>
          </a:prstGeom>
          <a:solidFill>
            <a:schemeClr val="accent1">
              <a:lumMod val="40000"/>
              <a:lumOff val="6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在短期内，在其他条件一定的情况下，更好地配置和使用资源存量，来使社会总产品的产量达到最大。</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
        <p:nvSpPr>
          <p:cNvPr id="19" name="内容占位符 2"/>
          <p:cNvSpPr txBox="1">
            <a:spLocks/>
          </p:cNvSpPr>
          <p:nvPr/>
        </p:nvSpPr>
        <p:spPr>
          <a:xfrm>
            <a:off x="4579749" y="3606191"/>
            <a:ext cx="2757414" cy="1995880"/>
          </a:xfrm>
          <a:prstGeom prst="rect">
            <a:avLst/>
          </a:prstGeom>
          <a:solidFill>
            <a:schemeClr val="accent1">
              <a:lumMod val="40000"/>
              <a:lumOff val="6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kumimoji="0" lang="zh-CN" altLang="en-US" sz="2000" b="0" i="0" u="none" strike="noStrike" kern="1200" cap="none" spc="0" normalizeH="0" baseline="0" noProof="0" dirty="0">
                <a:ln>
                  <a:noFill/>
                </a:ln>
                <a:solidFill>
                  <a:sysClr val="windowText" lastClr="000000"/>
                </a:solidFill>
                <a:effectLst/>
                <a:uLnTx/>
                <a:uFillTx/>
                <a:latin typeface="微软雅黑"/>
                <a:ea typeface="微软雅黑"/>
                <a:cs typeface="微软雅黑"/>
              </a:rPr>
              <a:t>在较长时期内，通过调整生产关系、提高技术水平，在使既定资源的配置效率得以提高的同时，使可供人类使用的资源总量迅速增加。</a:t>
            </a:r>
          </a:p>
        </p:txBody>
      </p:sp>
    </p:spTree>
    <p:extLst>
      <p:ext uri="{BB962C8B-B14F-4D97-AF65-F5344CB8AC3E}">
        <p14:creationId xmlns:p14="http://schemas.microsoft.com/office/powerpoint/2010/main" val="3591308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1.2</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资源配置效率</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1</a:t>
            </a: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资源配置效率的衡量标准：帕累托效率标准</a:t>
            </a:r>
          </a:p>
          <a:p>
            <a:pPr lvl="0">
              <a:defRPr/>
            </a:pP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2</a:t>
            </a:r>
            <a:r>
              <a:rPr lang="zh-CN" altLang="en-US" sz="2400" dirty="0">
                <a:solidFill>
                  <a:sysClr val="windowText" lastClr="000000"/>
                </a:solidFill>
                <a:latin typeface="微软雅黑"/>
                <a:ea typeface="微软雅黑"/>
                <a:cs typeface="微软雅黑"/>
              </a:rPr>
              <a:t>） 生产效率</a:t>
            </a:r>
          </a:p>
          <a:p>
            <a:pPr lvl="0">
              <a:defRPr/>
            </a:pP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3</a:t>
            </a:r>
            <a:r>
              <a:rPr lang="zh-CN" altLang="en-US" sz="2400" dirty="0">
                <a:solidFill>
                  <a:sysClr val="windowText" lastClr="000000"/>
                </a:solidFill>
                <a:latin typeface="微软雅黑"/>
                <a:ea typeface="微软雅黑"/>
                <a:cs typeface="微软雅黑"/>
              </a:rPr>
              <a:t>） 交换效率</a:t>
            </a:r>
          </a:p>
          <a:p>
            <a:pPr lvl="0">
              <a:defRPr/>
            </a:pP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4</a:t>
            </a:r>
            <a:r>
              <a:rPr lang="zh-CN" altLang="en-US" sz="2400" dirty="0">
                <a:solidFill>
                  <a:sysClr val="windowText" lastClr="000000"/>
                </a:solidFill>
                <a:latin typeface="微软雅黑"/>
                <a:ea typeface="微软雅黑"/>
                <a:cs typeface="微软雅黑"/>
              </a:rPr>
              <a:t>） 综合效率</a:t>
            </a:r>
            <a:endParaRPr lang="en-US" altLang="zh-CN" sz="24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
        <p:nvSpPr>
          <p:cNvPr id="3" name="右大括号 2">
            <a:extLst>
              <a:ext uri="{FF2B5EF4-FFF2-40B4-BE49-F238E27FC236}">
                <a16:creationId xmlns:a16="http://schemas.microsoft.com/office/drawing/2014/main" id="{E7ED307E-DC64-7D47-918A-ED1F0DE7B655}"/>
              </a:ext>
            </a:extLst>
          </p:cNvPr>
          <p:cNvSpPr/>
          <p:nvPr/>
        </p:nvSpPr>
        <p:spPr>
          <a:xfrm>
            <a:off x="3532978" y="2596055"/>
            <a:ext cx="84802" cy="129277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B49D29F3-20AD-9F44-BF7A-464E884A170C}"/>
              </a:ext>
            </a:extLst>
          </p:cNvPr>
          <p:cNvSpPr txBox="1"/>
          <p:nvPr/>
        </p:nvSpPr>
        <p:spPr>
          <a:xfrm>
            <a:off x="3736362" y="3011608"/>
            <a:ext cx="3878317" cy="461665"/>
          </a:xfrm>
          <a:prstGeom prst="rect">
            <a:avLst/>
          </a:prstGeom>
          <a:noFill/>
        </p:spPr>
        <p:txBody>
          <a:bodyPr wrap="square" rtlCol="0">
            <a:spAutoFit/>
          </a:bodyPr>
          <a:lstStyle/>
          <a:p>
            <a:r>
              <a:rPr kumimoji="1" lang="zh-CN" altLang="en-US" sz="2400" dirty="0">
                <a:latin typeface="Microsoft YaHei" panose="020B0503020204020204" pitchFamily="34" charset="-122"/>
                <a:ea typeface="Microsoft YaHei" panose="020B0503020204020204" pitchFamily="34" charset="-122"/>
              </a:rPr>
              <a:t>资源配置效率实现条件</a:t>
            </a:r>
          </a:p>
        </p:txBody>
      </p:sp>
    </p:spTree>
    <p:extLst>
      <p:ext uri="{BB962C8B-B14F-4D97-AF65-F5344CB8AC3E}">
        <p14:creationId xmlns:p14="http://schemas.microsoft.com/office/powerpoint/2010/main" val="3283693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资源配置效率的衡量标准</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（一）帕累托效率标准</a:t>
            </a:r>
          </a:p>
          <a:p>
            <a:pPr lvl="0">
              <a:defRPr/>
            </a:pPr>
            <a:r>
              <a:rPr lang="zh-CN" altLang="en-US" sz="2400" dirty="0">
                <a:solidFill>
                  <a:srgbClr val="000090"/>
                </a:solidFill>
                <a:latin typeface="微软雅黑"/>
                <a:ea typeface="微软雅黑"/>
                <a:cs typeface="微软雅黑"/>
              </a:rPr>
              <a:t>是指在既定的条件下，当资源配置使得一个人福利的改善必然使另一个人的福利受损时，则实现了资源的配置效率。</a:t>
            </a:r>
            <a:endParaRPr lang="en-US" altLang="zh-CN" sz="2400" dirty="0">
              <a:solidFill>
                <a:srgbClr val="000090"/>
              </a:solidFill>
              <a:latin typeface="微软雅黑"/>
              <a:ea typeface="微软雅黑"/>
              <a:cs typeface="微软雅黑"/>
            </a:endParaRPr>
          </a:p>
          <a:p>
            <a:pPr lvl="0">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这种判断资源配置的标准最初是由帕累托提出来，故称其为帕累托效率标准或帕累托最优标准</a:t>
            </a:r>
            <a:r>
              <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 </a:t>
            </a:r>
            <a:r>
              <a:rPr lang="zh-CN" altLang="en-US" sz="2400" dirty="0">
                <a:solidFill>
                  <a:sysClr val="windowText" lastClr="000000"/>
                </a:solidFill>
                <a:latin typeface="微软雅黑"/>
                <a:ea typeface="微软雅黑"/>
                <a:cs typeface="微软雅黑"/>
              </a:rPr>
              <a:t>。</a:t>
            </a:r>
            <a:endParaRPr kumimoji="0" lang="zh-CN" altLang="en-US" sz="24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1020629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4"/>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253330"/>
            <a:ext cx="37415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效用可能性边界</a:t>
            </a: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graphicFrame>
        <p:nvGraphicFramePr>
          <p:cNvPr id="15" name="Object 7"/>
          <p:cNvGraphicFramePr>
            <a:graphicFrameLocks noChangeAspect="1"/>
          </p:cNvGraphicFramePr>
          <p:nvPr>
            <p:extLst>
              <p:ext uri="{D42A27DB-BD31-4B8C-83A1-F6EECF244321}">
                <p14:modId xmlns:p14="http://schemas.microsoft.com/office/powerpoint/2010/main" val="2508376512"/>
              </p:ext>
            </p:extLst>
          </p:nvPr>
        </p:nvGraphicFramePr>
        <p:xfrm>
          <a:off x="3642488" y="1849170"/>
          <a:ext cx="3690626" cy="3541022"/>
        </p:xfrm>
        <a:graphic>
          <a:graphicData uri="http://schemas.openxmlformats.org/presentationml/2006/ole">
            <mc:AlternateContent xmlns:mc="http://schemas.openxmlformats.org/markup-compatibility/2006">
              <mc:Choice xmlns:v="urn:schemas-microsoft-com:vml" Requires="v">
                <p:oleObj spid="_x0000_s46099" name="位图图像" r:id="rId5" imgW="2114845" imgH="2066667" progId="Paint.Picture">
                  <p:embed/>
                </p:oleObj>
              </mc:Choice>
              <mc:Fallback>
                <p:oleObj name="位图图像" r:id="rId5" imgW="2114845" imgH="2066667" progId="Paint.Picture">
                  <p:embed/>
                  <p:pic>
                    <p:nvPicPr>
                      <p:cNvPr id="1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2488" y="1849170"/>
                        <a:ext cx="3690626" cy="354102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9670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（二）帕累托改善</a:t>
            </a:r>
          </a:p>
          <a:p>
            <a:pPr lvl="0">
              <a:defRPr/>
            </a:pPr>
            <a:r>
              <a:rPr lang="zh-CN" altLang="en-US" sz="2400" dirty="0">
                <a:solidFill>
                  <a:srgbClr val="000090"/>
                </a:solidFill>
                <a:latin typeface="微软雅黑"/>
                <a:ea typeface="微软雅黑"/>
                <a:cs typeface="微软雅黑"/>
              </a:rPr>
              <a:t>是指在一部分人福利得以改善的同时并没有使另一部分人的福利状况变坏时的一种资源配置变动。</a:t>
            </a:r>
            <a:endParaRPr kumimoji="0" lang="zh-CN" altLang="en-US" sz="24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25730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（三）帕累托改善如何实现</a:t>
            </a:r>
          </a:p>
          <a:p>
            <a:pPr lvl="0">
              <a:defRPr/>
            </a:pPr>
            <a:r>
              <a:rPr lang="zh-CN" altLang="en-US" sz="2400" dirty="0">
                <a:solidFill>
                  <a:schemeClr val="tx1">
                    <a:lumMod val="95000"/>
                    <a:lumOff val="5000"/>
                  </a:schemeClr>
                </a:solidFill>
                <a:latin typeface="微软雅黑"/>
                <a:ea typeface="微软雅黑"/>
                <a:cs typeface="微软雅黑"/>
              </a:rPr>
              <a:t>配置效率或者说帕累托效率是关于效率的总体表述，它必须以生产效率、交换效率和综合效率的存在为其实现的条件。</a:t>
            </a:r>
            <a:endParaRPr lang="en-US" altLang="zh-CN" sz="2400" dirty="0">
              <a:solidFill>
                <a:schemeClr val="tx1">
                  <a:lumMod val="95000"/>
                  <a:lumOff val="5000"/>
                </a:schemeClr>
              </a:solidFill>
              <a:latin typeface="微软雅黑"/>
              <a:ea typeface="微软雅黑"/>
              <a:cs typeface="微软雅黑"/>
            </a:endParaRPr>
          </a:p>
          <a:p>
            <a:pPr lvl="0">
              <a:defRPr/>
            </a:pPr>
            <a:r>
              <a:rPr lang="zh-CN" altLang="en-US" sz="2400" dirty="0">
                <a:solidFill>
                  <a:schemeClr val="tx1">
                    <a:lumMod val="95000"/>
                    <a:lumOff val="5000"/>
                  </a:schemeClr>
                </a:solidFill>
                <a:latin typeface="微软雅黑"/>
                <a:ea typeface="微软雅黑"/>
                <a:cs typeface="微软雅黑"/>
              </a:rPr>
              <a:t>从目前经济理论的研究来看，帕累托效率必须满足“边际转换率等于边际替代率（即</a:t>
            </a:r>
            <a:r>
              <a:rPr lang="en-US" altLang="zh-CN" sz="2400" dirty="0">
                <a:solidFill>
                  <a:srgbClr val="000090"/>
                </a:solidFill>
                <a:latin typeface="微软雅黑"/>
                <a:ea typeface="微软雅黑"/>
                <a:cs typeface="微软雅黑"/>
              </a:rPr>
              <a:t>MRT=MRS</a:t>
            </a:r>
            <a:r>
              <a:rPr lang="zh-CN" altLang="en-US" sz="2400" dirty="0">
                <a:solidFill>
                  <a:schemeClr val="tx1">
                    <a:lumMod val="95000"/>
                    <a:lumOff val="5000"/>
                  </a:schemeClr>
                </a:solidFill>
                <a:latin typeface="微软雅黑"/>
                <a:ea typeface="微软雅黑"/>
                <a:cs typeface="微软雅黑"/>
              </a:rPr>
              <a:t>）”这个条件</a:t>
            </a:r>
            <a:endParaRPr lang="en-US" altLang="zh-CN" sz="2400" dirty="0">
              <a:solidFill>
                <a:schemeClr val="tx1">
                  <a:lumMod val="95000"/>
                  <a:lumOff val="5000"/>
                </a:schemeClr>
              </a:solidFill>
              <a:latin typeface="微软雅黑"/>
              <a:ea typeface="微软雅黑"/>
              <a:cs typeface="微软雅黑"/>
            </a:endParaRPr>
          </a:p>
          <a:p>
            <a:pPr lvl="0">
              <a:defRPr/>
            </a:pPr>
            <a:endParaRPr lang="zh-CN" altLang="en-US" sz="2400" dirty="0">
              <a:solidFill>
                <a:schemeClr val="tx1">
                  <a:lumMod val="95000"/>
                  <a:lumOff val="5000"/>
                </a:schemeClr>
              </a:solidFill>
              <a:latin typeface="微软雅黑"/>
              <a:ea typeface="微软雅黑"/>
              <a:cs typeface="微软雅黑"/>
            </a:endParaRPr>
          </a:p>
        </p:txBody>
      </p:sp>
    </p:spTree>
    <p:extLst>
      <p:ext uri="{BB962C8B-B14F-4D97-AF65-F5344CB8AC3E}">
        <p14:creationId xmlns:p14="http://schemas.microsoft.com/office/powerpoint/2010/main" val="677997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生产效率</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chemeClr val="tx1">
                    <a:lumMod val="95000"/>
                    <a:lumOff val="5000"/>
                  </a:schemeClr>
                </a:solidFill>
                <a:latin typeface="微软雅黑"/>
                <a:ea typeface="微软雅黑"/>
                <a:cs typeface="微软雅黑"/>
              </a:rPr>
              <a:t>生产效率是指实现了这样一种生产组合，在这种组合下，不可能不减少一种产品的产出而增加另一种产品的产出。生产效率的实现要求不能有任何资源浪费，即在既定技术和资源条件下，以既定成本获得最大产出，或在产出既定条件下成本最小。</a:t>
            </a:r>
            <a:endParaRPr lang="en-US" altLang="zh-CN" sz="2400" dirty="0">
              <a:solidFill>
                <a:schemeClr val="tx1">
                  <a:lumMod val="95000"/>
                  <a:lumOff val="5000"/>
                </a:schemeClr>
              </a:solidFill>
              <a:latin typeface="微软雅黑"/>
              <a:ea typeface="微软雅黑"/>
              <a:cs typeface="微软雅黑"/>
            </a:endParaRPr>
          </a:p>
          <a:p>
            <a:pPr>
              <a:defRPr/>
            </a:pPr>
            <a:r>
              <a:rPr lang="zh-CN" altLang="en-US" sz="2400" dirty="0">
                <a:solidFill>
                  <a:schemeClr val="tx1">
                    <a:lumMod val="95000"/>
                    <a:lumOff val="5000"/>
                  </a:schemeClr>
                </a:solidFill>
                <a:latin typeface="微软雅黑"/>
                <a:ea typeface="微软雅黑"/>
                <a:cs typeface="微软雅黑"/>
              </a:rPr>
              <a:t>分析的基本工具：</a:t>
            </a:r>
            <a:r>
              <a:rPr lang="zh-CN" altLang="en-US" sz="2400" dirty="0">
                <a:solidFill>
                  <a:srgbClr val="0070C0"/>
                </a:solidFill>
                <a:latin typeface="微软雅黑"/>
                <a:ea typeface="微软雅黑"/>
                <a:cs typeface="微软雅黑"/>
              </a:rPr>
              <a:t>生产可能性曲线</a:t>
            </a:r>
          </a:p>
          <a:p>
            <a:pPr>
              <a:defRPr/>
            </a:pPr>
            <a:endParaRPr lang="zh-CN" altLang="en-US" sz="2400" dirty="0">
              <a:solidFill>
                <a:schemeClr val="tx1">
                  <a:lumMod val="95000"/>
                  <a:lumOff val="5000"/>
                </a:schemeClr>
              </a:solidFill>
              <a:latin typeface="微软雅黑"/>
              <a:ea typeface="微软雅黑"/>
              <a:cs typeface="微软雅黑"/>
            </a:endParaRPr>
          </a:p>
        </p:txBody>
      </p:sp>
    </p:spTree>
    <p:extLst>
      <p:ext uri="{BB962C8B-B14F-4D97-AF65-F5344CB8AC3E}">
        <p14:creationId xmlns:p14="http://schemas.microsoft.com/office/powerpoint/2010/main" val="354313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1.1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公共需求与公共商品</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altLang="zh-CN" sz="2600" dirty="0">
                <a:solidFill>
                  <a:sysClr val="windowText" lastClr="000000"/>
                </a:solidFill>
                <a:latin typeface="微软雅黑"/>
                <a:ea typeface="微软雅黑"/>
                <a:cs typeface="微软雅黑"/>
              </a:rPr>
              <a:t>1.1.1</a:t>
            </a:r>
            <a:r>
              <a:rPr lang="zh-CN" altLang="en-US" sz="2600" dirty="0">
                <a:solidFill>
                  <a:sysClr val="windowText" lastClr="000000"/>
                </a:solidFill>
                <a:latin typeface="微软雅黑"/>
                <a:ea typeface="微软雅黑"/>
                <a:cs typeface="微软雅黑"/>
              </a:rPr>
              <a:t> 私人需求与公共需求</a:t>
            </a:r>
            <a:endParaRPr lang="en-US" altLang="zh-CN" sz="2600" dirty="0">
              <a:solidFill>
                <a:sysClr val="windowText" lastClr="000000"/>
              </a:solidFill>
              <a:latin typeface="微软雅黑"/>
              <a:ea typeface="微软雅黑"/>
              <a:cs typeface="微软雅黑"/>
            </a:endParaRPr>
          </a:p>
          <a:p>
            <a:pPr lvl="0">
              <a:defRPr/>
            </a:pPr>
            <a:r>
              <a:rPr lang="zh-CN" altLang="en-US" sz="2600" dirty="0">
                <a:solidFill>
                  <a:sysClr val="windowText" lastClr="000000"/>
                </a:solidFill>
                <a:latin typeface="微软雅黑"/>
                <a:ea typeface="微软雅黑"/>
                <a:cs typeface="微软雅黑"/>
              </a:rPr>
              <a:t>1</a:t>
            </a:r>
            <a:r>
              <a:rPr lang="en-US" altLang="zh-CN" sz="2600" dirty="0">
                <a:solidFill>
                  <a:sysClr val="windowText" lastClr="000000"/>
                </a:solidFill>
                <a:latin typeface="微软雅黑"/>
                <a:ea typeface="微软雅黑"/>
                <a:cs typeface="微软雅黑"/>
              </a:rPr>
              <a:t>.1.2</a:t>
            </a:r>
            <a:r>
              <a:rPr lang="zh-CN" altLang="en-US" sz="2600" dirty="0">
                <a:solidFill>
                  <a:sysClr val="windowText" lastClr="000000"/>
                </a:solidFill>
                <a:latin typeface="微软雅黑"/>
                <a:ea typeface="微软雅黑"/>
                <a:cs typeface="微软雅黑"/>
              </a:rPr>
              <a:t> 公共商品的定义</a:t>
            </a:r>
            <a:endParaRPr lang="en-US" altLang="zh-CN" sz="2600" dirty="0">
              <a:solidFill>
                <a:sysClr val="windowText" lastClr="000000"/>
              </a:solidFill>
              <a:latin typeface="微软雅黑"/>
              <a:ea typeface="微软雅黑"/>
              <a:cs typeface="微软雅黑"/>
            </a:endParaRPr>
          </a:p>
          <a:p>
            <a:pPr lvl="0">
              <a:defRPr/>
            </a:pPr>
            <a:r>
              <a:rPr lang="zh-CN" altLang="en-US" sz="2600" dirty="0">
                <a:solidFill>
                  <a:sysClr val="windowText" lastClr="000000"/>
                </a:solidFill>
                <a:latin typeface="微软雅黑"/>
                <a:ea typeface="微软雅黑"/>
                <a:cs typeface="微软雅黑"/>
              </a:rPr>
              <a:t>1</a:t>
            </a:r>
            <a:r>
              <a:rPr lang="en-US" altLang="zh-CN" sz="2600" dirty="0">
                <a:solidFill>
                  <a:sysClr val="windowText" lastClr="000000"/>
                </a:solidFill>
                <a:latin typeface="微软雅黑"/>
                <a:ea typeface="微软雅黑"/>
                <a:cs typeface="微软雅黑"/>
              </a:rPr>
              <a:t>.1.3</a:t>
            </a:r>
            <a:r>
              <a:rPr lang="zh-CN" altLang="en-US" sz="2600" dirty="0">
                <a:solidFill>
                  <a:sysClr val="windowText" lastClr="000000"/>
                </a:solidFill>
                <a:latin typeface="微软雅黑"/>
                <a:ea typeface="微软雅黑"/>
                <a:cs typeface="微软雅黑"/>
              </a:rPr>
              <a:t> </a:t>
            </a:r>
            <a:r>
              <a:rPr lang="zh-CN" altLang="en-US" sz="2600" dirty="0">
                <a:solidFill>
                  <a:srgbClr val="0070C0"/>
                </a:solidFill>
                <a:latin typeface="微软雅黑"/>
                <a:ea typeface="微软雅黑"/>
                <a:cs typeface="微软雅黑"/>
              </a:rPr>
              <a:t>公共商品的基本特征</a:t>
            </a:r>
            <a:endParaRPr lang="en-US" altLang="zh-CN" sz="2600" dirty="0">
              <a:solidFill>
                <a:srgbClr val="0070C0"/>
              </a:solidFill>
              <a:latin typeface="微软雅黑"/>
              <a:ea typeface="微软雅黑"/>
              <a:cs typeface="微软雅黑"/>
            </a:endParaRPr>
          </a:p>
          <a:p>
            <a:pPr lvl="0">
              <a:defRPr/>
            </a:pPr>
            <a:r>
              <a:rPr lang="zh-CN" altLang="zh-CN" sz="2600" dirty="0">
                <a:solidFill>
                  <a:sysClr val="windowText" lastClr="000000"/>
                </a:solidFill>
                <a:latin typeface="微软雅黑"/>
                <a:ea typeface="微软雅黑"/>
                <a:cs typeface="微软雅黑"/>
              </a:rPr>
              <a:t>1</a:t>
            </a:r>
            <a:r>
              <a:rPr lang="en-US" altLang="zh-CN" sz="2600" dirty="0">
                <a:solidFill>
                  <a:sysClr val="windowText" lastClr="000000"/>
                </a:solidFill>
                <a:latin typeface="微软雅黑"/>
                <a:ea typeface="微软雅黑"/>
                <a:cs typeface="微软雅黑"/>
              </a:rPr>
              <a:t>.1.4 </a:t>
            </a:r>
            <a:r>
              <a:rPr lang="zh-CN" altLang="en-US" sz="2600" dirty="0">
                <a:solidFill>
                  <a:sysClr val="windowText" lastClr="000000"/>
                </a:solidFill>
                <a:latin typeface="微软雅黑"/>
                <a:ea typeface="微软雅黑"/>
                <a:cs typeface="微软雅黑"/>
              </a:rPr>
              <a:t>纯粹公共商品与混合商品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3557218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354440" y="1713793"/>
            <a:ext cx="6185298" cy="3429472"/>
          </a:xfrm>
          <a:prstGeom prst="rect">
            <a:avLst/>
          </a:prstGeom>
          <a:solidFill>
            <a:srgbClr val="FFCC00"/>
          </a:solidFill>
          <a:ln>
            <a:solidFill>
              <a:srgbClr val="FF99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23192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922282" y="1436743"/>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chemeClr val="tx1">
                    <a:lumMod val="95000"/>
                    <a:lumOff val="5000"/>
                  </a:schemeClr>
                </a:solidFill>
                <a:latin typeface="微软雅黑"/>
                <a:ea typeface="微软雅黑"/>
                <a:cs typeface="微软雅黑"/>
              </a:rPr>
              <a:t>边际转换率，简称</a:t>
            </a:r>
            <a:r>
              <a:rPr lang="el-GR" altLang="zh-CN" sz="2400" dirty="0">
                <a:solidFill>
                  <a:schemeClr val="tx1">
                    <a:lumMod val="95000"/>
                    <a:lumOff val="5000"/>
                  </a:schemeClr>
                </a:solidFill>
                <a:latin typeface="微软雅黑"/>
                <a:ea typeface="微软雅黑"/>
                <a:cs typeface="微软雅黑"/>
              </a:rPr>
              <a:t>MRT</a:t>
            </a:r>
            <a:endParaRPr lang="en-US" altLang="zh-CN" sz="2400" dirty="0">
              <a:solidFill>
                <a:schemeClr val="tx1">
                  <a:lumMod val="95000"/>
                  <a:lumOff val="5000"/>
                </a:schemeClr>
              </a:solidFill>
              <a:latin typeface="微软雅黑"/>
              <a:ea typeface="微软雅黑"/>
              <a:cs typeface="微软雅黑"/>
            </a:endParaRPr>
          </a:p>
          <a:p>
            <a:pPr>
              <a:defRPr/>
            </a:pPr>
            <a:r>
              <a:rPr lang="el-GR" altLang="zh-CN" sz="2400" i="1" dirty="0">
                <a:solidFill>
                  <a:schemeClr val="tx1">
                    <a:lumMod val="95000"/>
                    <a:lumOff val="5000"/>
                  </a:schemeClr>
                </a:solidFill>
                <a:latin typeface="微软雅黑"/>
                <a:ea typeface="微软雅黑"/>
                <a:cs typeface="微软雅黑"/>
              </a:rPr>
              <a:t>MRT=ΔW/ΔB</a:t>
            </a:r>
            <a:r>
              <a:rPr lang="en-US" altLang="zh-CN" sz="2400" i="1" dirty="0">
                <a:solidFill>
                  <a:schemeClr val="tx1">
                    <a:lumMod val="95000"/>
                    <a:lumOff val="5000"/>
                  </a:schemeClr>
                </a:solidFill>
                <a:latin typeface="微软雅黑"/>
                <a:ea typeface="微软雅黑"/>
                <a:cs typeface="微软雅黑"/>
              </a:rPr>
              <a:t> </a:t>
            </a:r>
          </a:p>
          <a:p>
            <a:pPr>
              <a:defRPr/>
            </a:pPr>
            <a:endParaRPr lang="en-US" altLang="zh-CN" sz="2400" dirty="0">
              <a:solidFill>
                <a:schemeClr val="tx1">
                  <a:lumMod val="95000"/>
                  <a:lumOff val="5000"/>
                </a:schemeClr>
              </a:solidFill>
              <a:latin typeface="微软雅黑"/>
              <a:ea typeface="微软雅黑"/>
              <a:cs typeface="微软雅黑"/>
            </a:endParaRPr>
          </a:p>
          <a:p>
            <a:pPr>
              <a:defRPr/>
            </a:pPr>
            <a:r>
              <a:rPr lang="zh-CN" altLang="en-US" sz="2400" dirty="0">
                <a:solidFill>
                  <a:schemeClr val="tx1">
                    <a:lumMod val="95000"/>
                    <a:lumOff val="5000"/>
                  </a:schemeClr>
                </a:solidFill>
                <a:latin typeface="微软雅黑"/>
                <a:ea typeface="微软雅黑"/>
                <a:cs typeface="微软雅黑"/>
              </a:rPr>
              <a:t>边际转换率也可以反映社会生产的边际成本关系：</a:t>
            </a:r>
            <a:r>
              <a:rPr lang="en-US" altLang="zh-CN" sz="2400" i="1" dirty="0">
                <a:solidFill>
                  <a:schemeClr val="tx1">
                    <a:lumMod val="95000"/>
                    <a:lumOff val="5000"/>
                  </a:schemeClr>
                </a:solidFill>
                <a:latin typeface="微软雅黑"/>
                <a:ea typeface="微软雅黑"/>
                <a:cs typeface="微软雅黑"/>
              </a:rPr>
              <a:t>MRT</a:t>
            </a:r>
            <a:r>
              <a:rPr lang="en-US" altLang="zh-CN" sz="2400" i="1" baseline="-25000" dirty="0">
                <a:solidFill>
                  <a:schemeClr val="tx1">
                    <a:lumMod val="95000"/>
                    <a:lumOff val="5000"/>
                  </a:schemeClr>
                </a:solidFill>
                <a:latin typeface="微软雅黑"/>
                <a:ea typeface="微软雅黑"/>
                <a:cs typeface="微软雅黑"/>
              </a:rPr>
              <a:t>BW</a:t>
            </a:r>
            <a:r>
              <a:rPr lang="en-US" altLang="zh-CN" sz="2400" i="1" dirty="0">
                <a:solidFill>
                  <a:schemeClr val="tx1">
                    <a:lumMod val="95000"/>
                    <a:lumOff val="5000"/>
                  </a:schemeClr>
                </a:solidFill>
                <a:latin typeface="微软雅黑"/>
                <a:ea typeface="微软雅黑"/>
                <a:cs typeface="微软雅黑"/>
              </a:rPr>
              <a:t>=MC</a:t>
            </a:r>
            <a:r>
              <a:rPr lang="en-US" altLang="zh-CN" sz="2400" i="1" baseline="-25000" dirty="0">
                <a:solidFill>
                  <a:schemeClr val="tx1">
                    <a:lumMod val="95000"/>
                    <a:lumOff val="5000"/>
                  </a:schemeClr>
                </a:solidFill>
                <a:latin typeface="微软雅黑"/>
                <a:ea typeface="微软雅黑"/>
                <a:cs typeface="微软雅黑"/>
              </a:rPr>
              <a:t>B</a:t>
            </a:r>
            <a:r>
              <a:rPr lang="en-US" altLang="zh-CN" sz="2400" i="1" dirty="0">
                <a:solidFill>
                  <a:schemeClr val="tx1">
                    <a:lumMod val="95000"/>
                    <a:lumOff val="5000"/>
                  </a:schemeClr>
                </a:solidFill>
                <a:latin typeface="微软雅黑"/>
                <a:ea typeface="微软雅黑"/>
                <a:cs typeface="微软雅黑"/>
              </a:rPr>
              <a:t> /MC</a:t>
            </a:r>
            <a:r>
              <a:rPr lang="en-US" altLang="zh-CN" sz="2400" i="1" baseline="-25000" dirty="0">
                <a:solidFill>
                  <a:schemeClr val="tx1">
                    <a:lumMod val="95000"/>
                    <a:lumOff val="5000"/>
                  </a:schemeClr>
                </a:solidFill>
                <a:latin typeface="微软雅黑"/>
                <a:ea typeface="微软雅黑"/>
                <a:cs typeface="微软雅黑"/>
              </a:rPr>
              <a:t>W</a:t>
            </a:r>
          </a:p>
          <a:p>
            <a:pPr>
              <a:defRPr/>
            </a:pPr>
            <a:endParaRPr lang="el-GR" altLang="zh-CN" sz="2400" dirty="0">
              <a:solidFill>
                <a:schemeClr val="tx1">
                  <a:lumMod val="95000"/>
                  <a:lumOff val="5000"/>
                </a:schemeClr>
              </a:solidFill>
              <a:latin typeface="微软雅黑"/>
              <a:ea typeface="微软雅黑"/>
              <a:cs typeface="微软雅黑"/>
            </a:endParaRPr>
          </a:p>
          <a:p>
            <a:pPr>
              <a:defRPr/>
            </a:pPr>
            <a:r>
              <a:rPr lang="zh-CN" altLang="en-US" sz="2400" dirty="0">
                <a:solidFill>
                  <a:schemeClr val="tx1">
                    <a:lumMod val="95000"/>
                    <a:lumOff val="5000"/>
                  </a:schemeClr>
                </a:solidFill>
                <a:latin typeface="微软雅黑"/>
                <a:ea typeface="微软雅黑"/>
                <a:cs typeface="微软雅黑"/>
              </a:rPr>
              <a:t>生产效率的实现条件可以表述为，任何生产要素</a:t>
            </a:r>
            <a:r>
              <a:rPr lang="en-US" altLang="zh-CN" sz="2400" dirty="0">
                <a:solidFill>
                  <a:schemeClr val="tx1">
                    <a:lumMod val="95000"/>
                    <a:lumOff val="5000"/>
                  </a:schemeClr>
                </a:solidFill>
                <a:latin typeface="微软雅黑"/>
                <a:ea typeface="微软雅黑"/>
                <a:cs typeface="微软雅黑"/>
              </a:rPr>
              <a:t>(L)</a:t>
            </a:r>
            <a:r>
              <a:rPr lang="zh-CN" altLang="en-US" sz="2400" dirty="0">
                <a:solidFill>
                  <a:schemeClr val="tx1">
                    <a:lumMod val="95000"/>
                    <a:lumOff val="5000"/>
                  </a:schemeClr>
                </a:solidFill>
                <a:latin typeface="微软雅黑"/>
                <a:ea typeface="微软雅黑"/>
                <a:cs typeface="微软雅黑"/>
              </a:rPr>
              <a:t>对于所生产的任何两种商品的边际转换率都相等：</a:t>
            </a:r>
            <a:endParaRPr lang="en-US" altLang="zh-CN" sz="2400" dirty="0">
              <a:solidFill>
                <a:schemeClr val="tx1">
                  <a:lumMod val="95000"/>
                  <a:lumOff val="5000"/>
                </a:schemeClr>
              </a:solidFill>
              <a:latin typeface="微软雅黑"/>
              <a:ea typeface="微软雅黑"/>
              <a:cs typeface="微软雅黑"/>
            </a:endParaRPr>
          </a:p>
          <a:p>
            <a:pPr>
              <a:defRPr/>
            </a:pPr>
            <a:r>
              <a:rPr lang="en-US" altLang="zh-CN" sz="2400" i="1" dirty="0">
                <a:solidFill>
                  <a:schemeClr val="tx1">
                    <a:lumMod val="95000"/>
                    <a:lumOff val="5000"/>
                  </a:schemeClr>
                </a:solidFill>
                <a:latin typeface="微软雅黑"/>
                <a:ea typeface="微软雅黑"/>
                <a:cs typeface="微软雅黑"/>
              </a:rPr>
              <a:t>MRT</a:t>
            </a:r>
            <a:r>
              <a:rPr lang="en-US" altLang="zh-CN" sz="2400" i="1" baseline="-25000" dirty="0">
                <a:solidFill>
                  <a:schemeClr val="tx1">
                    <a:lumMod val="95000"/>
                    <a:lumOff val="5000"/>
                  </a:schemeClr>
                </a:solidFill>
                <a:latin typeface="微软雅黑"/>
                <a:ea typeface="微软雅黑"/>
                <a:cs typeface="微软雅黑"/>
              </a:rPr>
              <a:t>LW</a:t>
            </a:r>
            <a:r>
              <a:rPr lang="en-US" altLang="zh-CN" sz="2400" i="1" dirty="0">
                <a:solidFill>
                  <a:schemeClr val="tx1">
                    <a:lumMod val="95000"/>
                    <a:lumOff val="5000"/>
                  </a:schemeClr>
                </a:solidFill>
                <a:latin typeface="微软雅黑"/>
                <a:ea typeface="微软雅黑"/>
                <a:cs typeface="微软雅黑"/>
              </a:rPr>
              <a:t>=MRT</a:t>
            </a:r>
            <a:r>
              <a:rPr lang="en-US" altLang="zh-CN" sz="2400" i="1" baseline="-25000" dirty="0">
                <a:solidFill>
                  <a:schemeClr val="tx1">
                    <a:lumMod val="95000"/>
                    <a:lumOff val="5000"/>
                  </a:schemeClr>
                </a:solidFill>
                <a:latin typeface="微软雅黑"/>
                <a:ea typeface="微软雅黑"/>
                <a:cs typeface="微软雅黑"/>
              </a:rPr>
              <a:t>LB</a:t>
            </a:r>
            <a:endParaRPr lang="zh-CN" altLang="en-US" sz="2400" i="1" baseline="-25000" dirty="0">
              <a:solidFill>
                <a:schemeClr val="tx1">
                  <a:lumMod val="95000"/>
                  <a:lumOff val="5000"/>
                </a:schemeClr>
              </a:solidFill>
              <a:latin typeface="微软雅黑"/>
              <a:ea typeface="微软雅黑"/>
              <a:cs typeface="微软雅黑"/>
            </a:endParaRPr>
          </a:p>
        </p:txBody>
      </p:sp>
    </p:spTree>
    <p:extLst>
      <p:ext uri="{BB962C8B-B14F-4D97-AF65-F5344CB8AC3E}">
        <p14:creationId xmlns:p14="http://schemas.microsoft.com/office/powerpoint/2010/main" val="2226384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4"/>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交换</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效率</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chemeClr val="tx1">
                    <a:lumMod val="95000"/>
                    <a:lumOff val="5000"/>
                  </a:schemeClr>
                </a:solidFill>
                <a:latin typeface="微软雅黑"/>
                <a:ea typeface="微软雅黑"/>
                <a:cs typeface="微软雅黑"/>
              </a:rPr>
              <a:t>交换效率是指所进行的交换达到了这样一种状态，即任何新增加的交换都不可能在一方获益的同时不使交换的另一方受损。</a:t>
            </a:r>
          </a:p>
          <a:p>
            <a:pPr>
              <a:defRPr/>
            </a:pPr>
            <a:r>
              <a:rPr lang="zh-CN" altLang="en-US" sz="2400" dirty="0">
                <a:solidFill>
                  <a:schemeClr val="tx1">
                    <a:lumMod val="95000"/>
                    <a:lumOff val="5000"/>
                  </a:schemeClr>
                </a:solidFill>
                <a:latin typeface="微软雅黑"/>
                <a:ea typeface="微软雅黑"/>
                <a:cs typeface="微软雅黑"/>
              </a:rPr>
              <a:t>交换效率主要与既定商品在不同个人之间的配置方法有关，其实现的条件又可表述为所有个人对于任意两种商品的边际替代率相等</a:t>
            </a:r>
          </a:p>
          <a:p>
            <a:pPr>
              <a:defRPr/>
            </a:pPr>
            <a:endParaRPr lang="zh-CN" altLang="en-US" sz="2400" dirty="0">
              <a:solidFill>
                <a:schemeClr val="tx1">
                  <a:lumMod val="95000"/>
                  <a:lumOff val="5000"/>
                </a:schemeClr>
              </a:solidFill>
              <a:latin typeface="微软雅黑"/>
              <a:ea typeface="微软雅黑"/>
              <a:cs typeface="微软雅黑"/>
            </a:endParaRPr>
          </a:p>
        </p:txBody>
      </p:sp>
      <p:graphicFrame>
        <p:nvGraphicFramePr>
          <p:cNvPr id="15" name="Object 5"/>
          <p:cNvGraphicFramePr>
            <a:graphicFrameLocks noChangeAspect="1"/>
          </p:cNvGraphicFramePr>
          <p:nvPr/>
        </p:nvGraphicFramePr>
        <p:xfrm>
          <a:off x="2752175" y="4032727"/>
          <a:ext cx="3030143" cy="628495"/>
        </p:xfrm>
        <a:graphic>
          <a:graphicData uri="http://schemas.openxmlformats.org/presentationml/2006/ole">
            <mc:AlternateContent xmlns:mc="http://schemas.openxmlformats.org/markup-compatibility/2006">
              <mc:Choice xmlns:v="urn:schemas-microsoft-com:vml" Requires="v">
                <p:oleObj spid="_x0000_s47123" name="公式" r:id="rId5" imgW="965200" imgH="241300" progId="Equation.3">
                  <p:embed/>
                </p:oleObj>
              </mc:Choice>
              <mc:Fallback>
                <p:oleObj name="公式" r:id="rId5" imgW="965200" imgH="241300" progId="Equation.3">
                  <p:embed/>
                  <p:pic>
                    <p:nvPicPr>
                      <p:cNvPr id="1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2175" y="4032727"/>
                        <a:ext cx="3030143" cy="62849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59237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403131" y="1215781"/>
            <a:ext cx="6583181" cy="4426436"/>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37532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4"/>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graphicFrame>
        <p:nvGraphicFramePr>
          <p:cNvPr id="15" name="Object 4"/>
          <p:cNvGraphicFramePr>
            <a:graphicFrameLocks noChangeAspect="1"/>
          </p:cNvGraphicFramePr>
          <p:nvPr>
            <p:extLst>
              <p:ext uri="{D42A27DB-BD31-4B8C-83A1-F6EECF244321}">
                <p14:modId xmlns:p14="http://schemas.microsoft.com/office/powerpoint/2010/main" val="3163834203"/>
              </p:ext>
            </p:extLst>
          </p:nvPr>
        </p:nvGraphicFramePr>
        <p:xfrm>
          <a:off x="1272576" y="2230604"/>
          <a:ext cx="6135919" cy="3654741"/>
        </p:xfrm>
        <a:graphic>
          <a:graphicData uri="http://schemas.openxmlformats.org/presentationml/2006/ole">
            <mc:AlternateContent xmlns:mc="http://schemas.openxmlformats.org/markup-compatibility/2006">
              <mc:Choice xmlns:v="urn:schemas-microsoft-com:vml" Requires="v">
                <p:oleObj spid="_x0000_s48147" name="位图图像" r:id="rId5" imgW="4390476" imgH="3285714" progId="Paint.Picture">
                  <p:embed/>
                </p:oleObj>
              </mc:Choice>
              <mc:Fallback>
                <p:oleObj name="位图图像" r:id="rId5" imgW="4390476" imgH="3285714" progId="Paint.Picture">
                  <p:embed/>
                  <p:pic>
                    <p:nvPicPr>
                      <p:cNvPr id="1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2576" y="2230604"/>
                        <a:ext cx="6135919" cy="3654741"/>
                      </a:xfrm>
                      <a:prstGeom prst="rect">
                        <a:avLst/>
                      </a:prstGeom>
                      <a:noFill/>
                      <a:ln>
                        <a:noFill/>
                      </a:ln>
                      <a:effectLst/>
                    </p:spPr>
                  </p:pic>
                </p:oleObj>
              </mc:Fallback>
            </mc:AlternateContent>
          </a:graphicData>
        </a:graphic>
      </p:graphicFrame>
      <p:sp>
        <p:nvSpPr>
          <p:cNvPr id="18" name="内容占位符 2"/>
          <p:cNvSpPr txBox="1">
            <a:spLocks/>
          </p:cNvSpPr>
          <p:nvPr/>
        </p:nvSpPr>
        <p:spPr>
          <a:xfrm>
            <a:off x="968829" y="1253330"/>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chemeClr val="tx1">
                    <a:lumMod val="95000"/>
                    <a:lumOff val="5000"/>
                  </a:schemeClr>
                </a:solidFill>
                <a:latin typeface="微软雅黑"/>
                <a:ea typeface="微软雅黑"/>
                <a:cs typeface="微软雅黑"/>
              </a:rPr>
              <a:t>合同曲线</a:t>
            </a:r>
            <a:r>
              <a:rPr lang="en-US" altLang="zh-CN" sz="2000" dirty="0">
                <a:solidFill>
                  <a:schemeClr val="tx1">
                    <a:lumMod val="95000"/>
                    <a:lumOff val="5000"/>
                  </a:schemeClr>
                </a:solidFill>
                <a:latin typeface="微软雅黑"/>
                <a:ea typeface="微软雅黑"/>
                <a:cs typeface="微软雅黑"/>
              </a:rPr>
              <a:t>OOˊ</a:t>
            </a:r>
            <a:r>
              <a:rPr lang="zh-CN" altLang="en-US" sz="2000" dirty="0">
                <a:solidFill>
                  <a:schemeClr val="tx1">
                    <a:lumMod val="95000"/>
                    <a:lumOff val="5000"/>
                  </a:schemeClr>
                </a:solidFill>
                <a:latin typeface="微软雅黑"/>
                <a:ea typeface="微软雅黑"/>
                <a:cs typeface="微软雅黑"/>
              </a:rPr>
              <a:t>不仅表明了所有的无差异曲线的切点，而且也说明了社会中的交换效率，以及社会资源的所有的帕累托效率配置。 </a:t>
            </a:r>
          </a:p>
          <a:p>
            <a:pPr>
              <a:defRPr/>
            </a:pPr>
            <a:endParaRPr lang="en-US" altLang="zh-CN" sz="2400" dirty="0">
              <a:solidFill>
                <a:schemeClr val="tx1">
                  <a:lumMod val="95000"/>
                  <a:lumOff val="5000"/>
                </a:schemeClr>
              </a:solidFill>
              <a:latin typeface="微软雅黑"/>
              <a:ea typeface="微软雅黑"/>
              <a:cs typeface="微软雅黑"/>
            </a:endParaRPr>
          </a:p>
        </p:txBody>
      </p:sp>
    </p:spTree>
    <p:extLst>
      <p:ext uri="{BB962C8B-B14F-4D97-AF65-F5344CB8AC3E}">
        <p14:creationId xmlns:p14="http://schemas.microsoft.com/office/powerpoint/2010/main" val="2444055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综合</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效率</a:t>
            </a:r>
          </a:p>
        </p:txBody>
      </p:sp>
      <p:sp>
        <p:nvSpPr>
          <p:cNvPr id="18" name="内容占位符 2"/>
          <p:cNvSpPr txBox="1">
            <a:spLocks/>
          </p:cNvSpPr>
          <p:nvPr/>
        </p:nvSpPr>
        <p:spPr>
          <a:xfrm>
            <a:off x="838200" y="1513203"/>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chemeClr val="tx1">
                    <a:lumMod val="95000"/>
                    <a:lumOff val="5000"/>
                  </a:schemeClr>
                </a:solidFill>
                <a:latin typeface="微软雅黑"/>
                <a:ea typeface="微软雅黑"/>
                <a:cs typeface="微软雅黑"/>
              </a:rPr>
              <a:t>交换效率意味着不再有新的交换能够使得在增加一个人的效用时又不减少另一个人的效用，即所有社会成员的边际替代率相等。</a:t>
            </a:r>
            <a:endParaRPr lang="en-US" altLang="zh-CN" sz="2000" dirty="0">
              <a:solidFill>
                <a:schemeClr val="tx1">
                  <a:lumMod val="95000"/>
                  <a:lumOff val="5000"/>
                </a:schemeClr>
              </a:solidFill>
              <a:latin typeface="微软雅黑"/>
              <a:ea typeface="微软雅黑"/>
              <a:cs typeface="微软雅黑"/>
            </a:endParaRPr>
          </a:p>
          <a:p>
            <a:pPr>
              <a:defRPr/>
            </a:pPr>
            <a:endParaRPr lang="en-US" altLang="zh-CN" sz="2000" dirty="0">
              <a:solidFill>
                <a:schemeClr val="tx1">
                  <a:lumMod val="95000"/>
                  <a:lumOff val="5000"/>
                </a:schemeClr>
              </a:solidFill>
              <a:latin typeface="微软雅黑"/>
              <a:ea typeface="微软雅黑"/>
              <a:cs typeface="微软雅黑"/>
            </a:endParaRPr>
          </a:p>
          <a:p>
            <a:pPr>
              <a:defRPr/>
            </a:pPr>
            <a:r>
              <a:rPr lang="zh-CN" altLang="en-US" sz="2000" dirty="0">
                <a:solidFill>
                  <a:schemeClr val="tx1">
                    <a:lumMod val="95000"/>
                    <a:lumOff val="5000"/>
                  </a:schemeClr>
                </a:solidFill>
                <a:latin typeface="微软雅黑"/>
                <a:ea typeface="微软雅黑"/>
                <a:cs typeface="微软雅黑"/>
              </a:rPr>
              <a:t>生产效率要求资源的配置达到这样一种程度，即所有的生产组合都处于生产可能性曲线之上。</a:t>
            </a:r>
            <a:endParaRPr lang="en-US" altLang="zh-CN" sz="2000" dirty="0">
              <a:solidFill>
                <a:schemeClr val="tx1">
                  <a:lumMod val="95000"/>
                  <a:lumOff val="5000"/>
                </a:schemeClr>
              </a:solidFill>
              <a:latin typeface="微软雅黑"/>
              <a:ea typeface="微软雅黑"/>
              <a:cs typeface="微软雅黑"/>
            </a:endParaRPr>
          </a:p>
          <a:p>
            <a:pPr>
              <a:defRPr/>
            </a:pPr>
            <a:endParaRPr lang="en-US" altLang="zh-CN" sz="2000" dirty="0">
              <a:solidFill>
                <a:schemeClr val="tx1">
                  <a:lumMod val="95000"/>
                  <a:lumOff val="5000"/>
                </a:schemeClr>
              </a:solidFill>
              <a:latin typeface="微软雅黑"/>
              <a:ea typeface="微软雅黑"/>
              <a:cs typeface="微软雅黑"/>
            </a:endParaRPr>
          </a:p>
          <a:p>
            <a:pPr>
              <a:defRPr/>
            </a:pPr>
            <a:r>
              <a:rPr lang="zh-CN" altLang="en-US" sz="2000" dirty="0">
                <a:solidFill>
                  <a:schemeClr val="tx1">
                    <a:lumMod val="95000"/>
                    <a:lumOff val="5000"/>
                  </a:schemeClr>
                </a:solidFill>
                <a:latin typeface="微软雅黑"/>
                <a:ea typeface="微软雅黑"/>
                <a:cs typeface="微软雅黑"/>
              </a:rPr>
              <a:t>综合效率是指在生产效率和交换效率</a:t>
            </a:r>
            <a:r>
              <a:rPr lang="zh-CN" altLang="en-US" sz="2000" dirty="0">
                <a:solidFill>
                  <a:srgbClr val="000090"/>
                </a:solidFill>
                <a:latin typeface="微软雅黑"/>
                <a:ea typeface="微软雅黑"/>
                <a:cs typeface="微软雅黑"/>
              </a:rPr>
              <a:t>同时实现</a:t>
            </a:r>
            <a:r>
              <a:rPr lang="zh-CN" altLang="en-US" sz="2000" dirty="0">
                <a:solidFill>
                  <a:schemeClr val="tx1">
                    <a:lumMod val="95000"/>
                    <a:lumOff val="5000"/>
                  </a:schemeClr>
                </a:solidFill>
                <a:latin typeface="微软雅黑"/>
                <a:ea typeface="微软雅黑"/>
                <a:cs typeface="微软雅黑"/>
              </a:rPr>
              <a:t>的基础上实现的效率。</a:t>
            </a:r>
          </a:p>
          <a:p>
            <a:pPr>
              <a:defRPr/>
            </a:pPr>
            <a:r>
              <a:rPr lang="zh-CN" altLang="en-US" sz="2000" dirty="0">
                <a:solidFill>
                  <a:schemeClr val="tx1">
                    <a:lumMod val="95000"/>
                    <a:lumOff val="5000"/>
                  </a:schemeClr>
                </a:solidFill>
                <a:latin typeface="微软雅黑"/>
                <a:ea typeface="微软雅黑"/>
                <a:cs typeface="微软雅黑"/>
              </a:rPr>
              <a:t>综合效率实现条件：</a:t>
            </a:r>
          </a:p>
          <a:p>
            <a:pPr>
              <a:defRPr/>
            </a:pPr>
            <a:r>
              <a:rPr lang="zh-CN" altLang="en-US" sz="2000" dirty="0">
                <a:solidFill>
                  <a:schemeClr val="tx1">
                    <a:lumMod val="95000"/>
                    <a:lumOff val="5000"/>
                  </a:schemeClr>
                </a:solidFill>
                <a:latin typeface="微软雅黑"/>
                <a:ea typeface="微软雅黑"/>
                <a:cs typeface="微软雅黑"/>
              </a:rPr>
              <a:t>       </a:t>
            </a:r>
            <a:r>
              <a:rPr lang="en-US" altLang="zh-CN" sz="2000" dirty="0">
                <a:solidFill>
                  <a:schemeClr val="tx1">
                    <a:lumMod val="95000"/>
                    <a:lumOff val="5000"/>
                  </a:schemeClr>
                </a:solidFill>
                <a:latin typeface="微软雅黑"/>
                <a:ea typeface="微软雅黑"/>
                <a:cs typeface="微软雅黑"/>
              </a:rPr>
              <a:t>MRT</a:t>
            </a:r>
            <a:r>
              <a:rPr lang="en-US" altLang="zh-CN" sz="2000" baseline="-25000" dirty="0">
                <a:solidFill>
                  <a:schemeClr val="tx1">
                    <a:lumMod val="95000"/>
                    <a:lumOff val="5000"/>
                  </a:schemeClr>
                </a:solidFill>
                <a:latin typeface="微软雅黑"/>
                <a:ea typeface="微软雅黑"/>
                <a:cs typeface="微软雅黑"/>
              </a:rPr>
              <a:t>BW</a:t>
            </a:r>
            <a:r>
              <a:rPr lang="en-US" altLang="zh-CN" sz="2000" dirty="0">
                <a:solidFill>
                  <a:schemeClr val="tx1">
                    <a:lumMod val="95000"/>
                    <a:lumOff val="5000"/>
                  </a:schemeClr>
                </a:solidFill>
                <a:latin typeface="微软雅黑"/>
                <a:ea typeface="微软雅黑"/>
                <a:cs typeface="微软雅黑"/>
              </a:rPr>
              <a:t>=MRS</a:t>
            </a:r>
            <a:r>
              <a:rPr lang="en-US" altLang="zh-CN" sz="2000" baseline="-25000" dirty="0">
                <a:solidFill>
                  <a:schemeClr val="tx1">
                    <a:lumMod val="95000"/>
                    <a:lumOff val="5000"/>
                  </a:schemeClr>
                </a:solidFill>
                <a:latin typeface="微软雅黑"/>
                <a:ea typeface="微软雅黑"/>
                <a:cs typeface="微软雅黑"/>
              </a:rPr>
              <a:t>BW</a:t>
            </a:r>
            <a:r>
              <a:rPr lang="en-US" altLang="zh-CN" sz="2000" dirty="0">
                <a:solidFill>
                  <a:schemeClr val="tx1">
                    <a:lumMod val="95000"/>
                    <a:lumOff val="5000"/>
                  </a:schemeClr>
                </a:solidFill>
                <a:latin typeface="微软雅黑"/>
                <a:ea typeface="微软雅黑"/>
                <a:cs typeface="微软雅黑"/>
              </a:rPr>
              <a:t>=MC</a:t>
            </a:r>
            <a:r>
              <a:rPr lang="en-US" altLang="zh-CN" sz="2000" baseline="-25000" dirty="0">
                <a:solidFill>
                  <a:schemeClr val="tx1">
                    <a:lumMod val="95000"/>
                    <a:lumOff val="5000"/>
                  </a:schemeClr>
                </a:solidFill>
                <a:latin typeface="微软雅黑"/>
                <a:ea typeface="微软雅黑"/>
                <a:cs typeface="微软雅黑"/>
              </a:rPr>
              <a:t>B</a:t>
            </a:r>
            <a:r>
              <a:rPr lang="en-US" altLang="zh-CN" sz="2000" dirty="0">
                <a:solidFill>
                  <a:schemeClr val="tx1">
                    <a:lumMod val="95000"/>
                    <a:lumOff val="5000"/>
                  </a:schemeClr>
                </a:solidFill>
                <a:latin typeface="微软雅黑"/>
                <a:ea typeface="微软雅黑"/>
                <a:cs typeface="微软雅黑"/>
              </a:rPr>
              <a:t> /MC</a:t>
            </a:r>
            <a:r>
              <a:rPr lang="en-US" altLang="zh-CN" sz="2000" baseline="-25000" dirty="0">
                <a:solidFill>
                  <a:schemeClr val="tx1">
                    <a:lumMod val="95000"/>
                    <a:lumOff val="5000"/>
                  </a:schemeClr>
                </a:solidFill>
                <a:latin typeface="微软雅黑"/>
                <a:ea typeface="微软雅黑"/>
                <a:cs typeface="微软雅黑"/>
              </a:rPr>
              <a:t>W</a:t>
            </a:r>
          </a:p>
          <a:p>
            <a:pPr>
              <a:defRPr/>
            </a:pPr>
            <a:endParaRPr lang="en-US" altLang="zh-CN" sz="2400" dirty="0">
              <a:solidFill>
                <a:schemeClr val="tx1">
                  <a:lumMod val="95000"/>
                  <a:lumOff val="5000"/>
                </a:schemeClr>
              </a:solidFill>
              <a:latin typeface="微软雅黑"/>
              <a:ea typeface="微软雅黑"/>
              <a:cs typeface="微软雅黑"/>
            </a:endParaRPr>
          </a:p>
        </p:txBody>
      </p:sp>
    </p:spTree>
    <p:extLst>
      <p:ext uri="{BB962C8B-B14F-4D97-AF65-F5344CB8AC3E}">
        <p14:creationId xmlns:p14="http://schemas.microsoft.com/office/powerpoint/2010/main" val="1344062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218194" y="1288663"/>
            <a:ext cx="6723109" cy="4449116"/>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78347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1.2</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市场机制</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a:t>
            </a:r>
            <a:r>
              <a:rPr lang="en-US" altLang="zh-CN" sz="2600" dirty="0">
                <a:solidFill>
                  <a:sysClr val="windowText" lastClr="000000"/>
                </a:solidFill>
                <a:latin typeface="微软雅黑"/>
                <a:ea typeface="微软雅黑"/>
                <a:cs typeface="微软雅黑"/>
              </a:rPr>
              <a:t>1</a:t>
            </a:r>
            <a:r>
              <a:rPr lang="zh-CN" altLang="en-US" sz="2600" dirty="0">
                <a:solidFill>
                  <a:sysClr val="windowText" lastClr="000000"/>
                </a:solidFill>
                <a:latin typeface="微软雅黑"/>
                <a:ea typeface="微软雅黑"/>
                <a:cs typeface="微软雅黑"/>
              </a:rPr>
              <a:t>）</a:t>
            </a:r>
            <a:r>
              <a:rPr lang="en-US" altLang="zh-CN" sz="2600" dirty="0">
                <a:solidFill>
                  <a:sysClr val="windowText" lastClr="000000"/>
                </a:solidFill>
                <a:latin typeface="微软雅黑"/>
                <a:ea typeface="微软雅黑"/>
                <a:cs typeface="微软雅黑"/>
              </a:rPr>
              <a:t> </a:t>
            </a:r>
            <a:r>
              <a:rPr lang="zh-CN" altLang="en-US" sz="2600" dirty="0">
                <a:solidFill>
                  <a:sysClr val="windowText" lastClr="000000"/>
                </a:solidFill>
                <a:latin typeface="微软雅黑"/>
                <a:ea typeface="微软雅黑"/>
                <a:cs typeface="微软雅黑"/>
              </a:rPr>
              <a:t>“经济人”假说</a:t>
            </a:r>
          </a:p>
          <a:p>
            <a:pPr>
              <a:defRPr/>
            </a:pPr>
            <a:r>
              <a:rPr lang="zh-CN" altLang="en-US" sz="2600" dirty="0">
                <a:solidFill>
                  <a:sysClr val="windowText" lastClr="000000"/>
                </a:solidFill>
                <a:latin typeface="微软雅黑"/>
                <a:ea typeface="微软雅黑"/>
                <a:cs typeface="微软雅黑"/>
              </a:rPr>
              <a:t>（</a:t>
            </a:r>
            <a:r>
              <a:rPr lang="en-US" altLang="zh-CN" sz="2600" dirty="0">
                <a:solidFill>
                  <a:sysClr val="windowText" lastClr="000000"/>
                </a:solidFill>
                <a:latin typeface="微软雅黑"/>
                <a:ea typeface="微软雅黑"/>
                <a:cs typeface="微软雅黑"/>
              </a:rPr>
              <a:t>2</a:t>
            </a:r>
            <a:r>
              <a:rPr lang="zh-CN" altLang="en-US" sz="2600" dirty="0">
                <a:solidFill>
                  <a:sysClr val="windowText" lastClr="000000"/>
                </a:solidFill>
                <a:latin typeface="微软雅黑"/>
                <a:ea typeface="微软雅黑"/>
                <a:cs typeface="微软雅黑"/>
              </a:rPr>
              <a:t>）</a:t>
            </a:r>
            <a:r>
              <a:rPr lang="en-US" altLang="zh-CN" sz="2600" dirty="0">
                <a:solidFill>
                  <a:sysClr val="windowText" lastClr="000000"/>
                </a:solidFill>
                <a:latin typeface="微软雅黑"/>
                <a:ea typeface="微软雅黑"/>
                <a:cs typeface="微软雅黑"/>
              </a:rPr>
              <a:t> </a:t>
            </a:r>
            <a:r>
              <a:rPr lang="zh-CN" altLang="en-US" sz="2600" dirty="0">
                <a:solidFill>
                  <a:sysClr val="windowText" lastClr="000000"/>
                </a:solidFill>
                <a:latin typeface="微软雅黑"/>
                <a:ea typeface="微软雅黑"/>
                <a:cs typeface="微软雅黑"/>
              </a:rPr>
              <a:t>市场机制</a:t>
            </a:r>
          </a:p>
          <a:p>
            <a:pPr lvl="0">
              <a:defRPr/>
            </a:pPr>
            <a:endParaRPr lang="en-US" altLang="zh-CN" sz="26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203976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经济人”假说</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亚当斯密对市场活动的经济分析是以“经济人”假说为基础的。他认为：</a:t>
            </a: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a:t>
            </a:r>
            <a:r>
              <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1</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）人的一切经济活动都是利己的，其行为动机都是为了谋取自身利益，利他是利己的产物。</a:t>
            </a: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2</a:t>
            </a:r>
            <a:r>
              <a:rPr lang="zh-CN" altLang="en-US" sz="2400" dirty="0">
                <a:solidFill>
                  <a:sysClr val="windowText" lastClr="000000"/>
                </a:solidFill>
                <a:latin typeface="微软雅黑"/>
                <a:ea typeface="微软雅黑"/>
                <a:cs typeface="微软雅黑"/>
              </a:rPr>
              <a:t>）“经济人”的行为虽然是利己的，但对社会财富的增加具有积极作用。首先，“经济人”</a:t>
            </a:r>
            <a:r>
              <a:rPr lang="zh-CN" altLang="en-US" sz="2400" dirty="0">
                <a:latin typeface="微软雅黑"/>
                <a:ea typeface="微软雅黑"/>
                <a:cs typeface="微软雅黑"/>
              </a:rPr>
              <a:t>行为</a:t>
            </a:r>
            <a:r>
              <a:rPr lang="zh-CN" altLang="en-US" sz="2400" dirty="0">
                <a:solidFill>
                  <a:srgbClr val="000090"/>
                </a:solidFill>
                <a:latin typeface="微软雅黑"/>
                <a:ea typeface="微软雅黑"/>
                <a:cs typeface="微软雅黑"/>
              </a:rPr>
              <a:t>能够带来资源的有效配置</a:t>
            </a:r>
            <a:r>
              <a:rPr lang="zh-CN" altLang="en-US" sz="2400" dirty="0">
                <a:solidFill>
                  <a:sysClr val="windowText" lastClr="000000"/>
                </a:solidFill>
                <a:latin typeface="微软雅黑"/>
                <a:ea typeface="微软雅黑"/>
                <a:cs typeface="微软雅黑"/>
              </a:rPr>
              <a:t>。其次，“经济人”的节俭行为能自动累积资本量以推动经济发展。</a:t>
            </a: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3953632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市场机制</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400" dirty="0">
                <a:solidFill>
                  <a:sysClr val="windowText" lastClr="000000"/>
                </a:solidFill>
                <a:latin typeface="微软雅黑"/>
                <a:ea typeface="微软雅黑"/>
                <a:cs typeface="微软雅黑"/>
              </a:rPr>
              <a:t>（一）市场</a:t>
            </a:r>
            <a:endParaRPr lang="en-US" altLang="zh-CN" sz="24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市场的定义</a:t>
            </a:r>
            <a:endParaRPr lang="en-US" altLang="zh-CN" sz="2400" dirty="0">
              <a:solidFill>
                <a:sysClr val="windowText" lastClr="000000"/>
              </a:solidFill>
              <a:latin typeface="微软雅黑"/>
              <a:ea typeface="微软雅黑"/>
              <a:cs typeface="微软雅黑"/>
            </a:endParaRPr>
          </a:p>
          <a:p>
            <a:pPr lvl="0">
              <a:defRPr/>
            </a:pPr>
            <a:endParaRPr lang="en-US" altLang="zh-CN" sz="2400" dirty="0">
              <a:solidFill>
                <a:sysClr val="windowText" lastClr="000000"/>
              </a:solidFill>
              <a:latin typeface="微软雅黑"/>
              <a:ea typeface="微软雅黑"/>
              <a:cs typeface="微软雅黑"/>
            </a:endParaRPr>
          </a:p>
          <a:p>
            <a:pPr lvl="0">
              <a:defRPr/>
            </a:pPr>
            <a:endParaRPr lang="zh-CN" altLang="en-US" sz="2400" dirty="0">
              <a:solidFill>
                <a:sysClr val="windowText" lastClr="000000"/>
              </a:solidFill>
              <a:latin typeface="微软雅黑"/>
              <a:ea typeface="微软雅黑"/>
              <a:cs typeface="微软雅黑"/>
            </a:endParaRPr>
          </a:p>
        </p:txBody>
      </p:sp>
      <p:pic>
        <p:nvPicPr>
          <p:cNvPr id="3" name="图片 2" descr="屏幕快照 2020-01-21 下午10.43.3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069" y="2820745"/>
            <a:ext cx="6482959" cy="3345277"/>
          </a:xfrm>
          <a:prstGeom prst="rect">
            <a:avLst/>
          </a:prstGeom>
        </p:spPr>
      </p:pic>
    </p:spTree>
    <p:extLst>
      <p:ext uri="{BB962C8B-B14F-4D97-AF65-F5344CB8AC3E}">
        <p14:creationId xmlns:p14="http://schemas.microsoft.com/office/powerpoint/2010/main" val="751109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1.1.1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私人需求与公共需求</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需求是人们的本性。人类社会的多种需求总体上可以分成两种：</a:t>
            </a:r>
            <a:r>
              <a:rPr kumimoji="0" lang="zh-CN" altLang="en-US" sz="2400" b="0" i="0" u="none" strike="noStrike" kern="1200" cap="none" spc="0" normalizeH="0" baseline="0" noProof="0" dirty="0">
                <a:ln>
                  <a:noFill/>
                </a:ln>
                <a:solidFill>
                  <a:srgbClr val="0070C0"/>
                </a:solidFill>
                <a:effectLst/>
                <a:uLnTx/>
                <a:uFillTx/>
                <a:latin typeface="微软雅黑"/>
                <a:ea typeface="微软雅黑"/>
                <a:cs typeface="微软雅黑"/>
              </a:rPr>
              <a:t>私人需求</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和</a:t>
            </a:r>
            <a:r>
              <a:rPr kumimoji="0" lang="zh-CN" altLang="en-US" sz="2400" b="0" i="0" u="none" strike="noStrike" kern="1200" cap="none" spc="0" normalizeH="0" baseline="0" noProof="0" dirty="0">
                <a:ln>
                  <a:noFill/>
                </a:ln>
                <a:solidFill>
                  <a:srgbClr val="0070C0"/>
                </a:solidFill>
                <a:effectLst/>
                <a:uLnTx/>
                <a:uFillTx/>
                <a:latin typeface="微软雅黑"/>
                <a:ea typeface="微软雅黑"/>
                <a:cs typeface="微软雅黑"/>
              </a:rPr>
              <a:t>公共需求</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a:t>
            </a: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为满足这些需求，人类生产了两种物品：</a:t>
            </a:r>
            <a:r>
              <a:rPr kumimoji="0" lang="zh-CN" altLang="en-US" sz="2400" b="0" i="0" u="none" strike="noStrike" kern="1200" cap="none" spc="0" normalizeH="0" baseline="0" noProof="0" dirty="0">
                <a:ln>
                  <a:noFill/>
                </a:ln>
                <a:solidFill>
                  <a:srgbClr val="0070C0"/>
                </a:solidFill>
                <a:effectLst/>
                <a:uLnTx/>
                <a:uFillTx/>
                <a:latin typeface="微软雅黑"/>
                <a:ea typeface="微软雅黑"/>
                <a:cs typeface="微软雅黑"/>
              </a:rPr>
              <a:t>私人商品</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和</a:t>
            </a:r>
            <a:r>
              <a:rPr kumimoji="0" lang="zh-CN" altLang="en-US" sz="2400" b="0" i="0" u="none" strike="noStrike" kern="1200" cap="none" spc="0" normalizeH="0" baseline="0" noProof="0" dirty="0">
                <a:ln>
                  <a:noFill/>
                </a:ln>
                <a:solidFill>
                  <a:srgbClr val="0070C0"/>
                </a:solidFill>
                <a:effectLst/>
                <a:uLnTx/>
                <a:uFillTx/>
                <a:latin typeface="微软雅黑"/>
                <a:ea typeface="微软雅黑"/>
                <a:cs typeface="微软雅黑"/>
              </a:rPr>
              <a:t>公共商品</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a:t>
            </a:r>
          </a:p>
        </p:txBody>
      </p:sp>
    </p:spTree>
    <p:extLst>
      <p:ext uri="{BB962C8B-B14F-4D97-AF65-F5344CB8AC3E}">
        <p14:creationId xmlns:p14="http://schemas.microsoft.com/office/powerpoint/2010/main" val="2835286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400" dirty="0">
                <a:solidFill>
                  <a:sysClr val="windowText" lastClr="000000"/>
                </a:solidFill>
                <a:latin typeface="微软雅黑"/>
                <a:ea typeface="微软雅黑"/>
                <a:cs typeface="微软雅黑"/>
              </a:rPr>
              <a:t>（二）市场机制</a:t>
            </a:r>
            <a:endParaRPr lang="en-US" altLang="zh-CN" sz="24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能够引起某种经济活动或发挥某种经济功能的市场装置或市场系统，包括：</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）决策：所有权</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2</a:t>
            </a:r>
            <a:r>
              <a:rPr lang="zh-CN" altLang="en-US" sz="2000" dirty="0">
                <a:solidFill>
                  <a:sysClr val="windowText" lastClr="000000"/>
                </a:solidFill>
                <a:latin typeface="微软雅黑"/>
                <a:ea typeface="微软雅黑"/>
                <a:cs typeface="微软雅黑"/>
              </a:rPr>
              <a:t>）信息：价格</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3</a:t>
            </a:r>
            <a:r>
              <a:rPr lang="zh-CN" altLang="en-US" sz="2000" dirty="0">
                <a:solidFill>
                  <a:sysClr val="windowText" lastClr="000000"/>
                </a:solidFill>
                <a:latin typeface="微软雅黑"/>
                <a:ea typeface="微软雅黑"/>
                <a:cs typeface="微软雅黑"/>
              </a:rPr>
              <a:t>）动力：利润</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4</a:t>
            </a:r>
            <a:r>
              <a:rPr lang="zh-CN" altLang="en-US" sz="2000" dirty="0">
                <a:solidFill>
                  <a:sysClr val="windowText" lastClr="000000"/>
                </a:solidFill>
                <a:latin typeface="微软雅黑"/>
                <a:ea typeface="微软雅黑"/>
                <a:cs typeface="微软雅黑"/>
              </a:rPr>
              <a:t>）协调：价值规律</a:t>
            </a:r>
            <a:endParaRPr lang="en-US" altLang="zh-CN" sz="20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463901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zh-CN" altLang="en-US" sz="2400" dirty="0">
              <a:solidFill>
                <a:sysClr val="windowText" lastClr="000000"/>
              </a:solidFill>
              <a:latin typeface="微软雅黑"/>
              <a:ea typeface="微软雅黑"/>
              <a:cs typeface="微软雅黑"/>
            </a:endParaRPr>
          </a:p>
        </p:txBody>
      </p:sp>
      <p:sp>
        <p:nvSpPr>
          <p:cNvPr id="37" name="文本框 36"/>
          <p:cNvSpPr txBox="1">
            <a:spLocks noChangeArrowheads="1"/>
          </p:cNvSpPr>
          <p:nvPr/>
        </p:nvSpPr>
        <p:spPr bwMode="auto">
          <a:xfrm>
            <a:off x="3467100" y="2223470"/>
            <a:ext cx="5475085" cy="210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nSpc>
                <a:spcPct val="110000"/>
              </a:lnSpc>
            </a:pPr>
            <a:r>
              <a:rPr lang="en-US" altLang="zh-CN" sz="2000" dirty="0">
                <a:latin typeface="微软雅黑 Light" charset="0"/>
                <a:ea typeface="微软雅黑 Light" charset="0"/>
                <a:cs typeface="微软雅黑 Light" charset="0"/>
              </a:rPr>
              <a:t>1.</a:t>
            </a:r>
            <a:r>
              <a:rPr lang="zh-CN" altLang="en-US" sz="2000" dirty="0">
                <a:latin typeface="微软雅黑 Light" charset="0"/>
                <a:ea typeface="微软雅黑 Light" charset="0"/>
                <a:cs typeface="微软雅黑 Light" charset="0"/>
              </a:rPr>
              <a:t>供求变动引起价格变动：供大于求，价格下降；</a:t>
            </a:r>
            <a:endParaRPr lang="en-US" altLang="zh-CN" sz="2000" dirty="0">
              <a:latin typeface="微软雅黑 Light" charset="0"/>
              <a:ea typeface="微软雅黑 Light" charset="0"/>
              <a:cs typeface="微软雅黑 Light" charset="0"/>
            </a:endParaRPr>
          </a:p>
          <a:p>
            <a:pPr>
              <a:lnSpc>
                <a:spcPct val="110000"/>
              </a:lnSpc>
            </a:pPr>
            <a:r>
              <a:rPr lang="zh-CN" altLang="en-US" sz="2000" dirty="0">
                <a:latin typeface="微软雅黑 Light" charset="0"/>
                <a:ea typeface="微软雅黑 Light" charset="0"/>
                <a:cs typeface="微软雅黑 Light" charset="0"/>
              </a:rPr>
              <a:t>求大于供，价格上涨。</a:t>
            </a:r>
            <a:endParaRPr lang="en-US" altLang="zh-CN" sz="2000" dirty="0">
              <a:latin typeface="微软雅黑 Light" charset="0"/>
              <a:ea typeface="微软雅黑 Light" charset="0"/>
              <a:cs typeface="微软雅黑 Light" charset="0"/>
            </a:endParaRPr>
          </a:p>
          <a:p>
            <a:pPr>
              <a:lnSpc>
                <a:spcPct val="110000"/>
              </a:lnSpc>
            </a:pPr>
            <a:r>
              <a:rPr lang="en-US" altLang="zh-CN" sz="2000" dirty="0">
                <a:latin typeface="微软雅黑 Light" charset="0"/>
                <a:ea typeface="微软雅黑 Light" charset="0"/>
                <a:cs typeface="微软雅黑 Light" charset="0"/>
              </a:rPr>
              <a:t>2. </a:t>
            </a:r>
            <a:r>
              <a:rPr lang="zh-CN" altLang="en-US" sz="2000" dirty="0">
                <a:latin typeface="微软雅黑 Light" charset="0"/>
                <a:ea typeface="微软雅黑 Light" charset="0"/>
                <a:cs typeface="微软雅黑 Light" charset="0"/>
              </a:rPr>
              <a:t>价格变动引起供求的变动：市场需求量与价格成反方向变动，市场供给与价格成同方向变动。</a:t>
            </a:r>
          </a:p>
          <a:p>
            <a:pPr>
              <a:lnSpc>
                <a:spcPct val="110000"/>
              </a:lnSpc>
            </a:pPr>
            <a:endParaRPr lang="zh-CN" altLang="en-US" sz="2000" dirty="0">
              <a:latin typeface="微软雅黑 Light" charset="0"/>
              <a:ea typeface="微软雅黑 Light" charset="0"/>
              <a:cs typeface="微软雅黑 Light" charset="0"/>
            </a:endParaRPr>
          </a:p>
        </p:txBody>
      </p:sp>
      <p:cxnSp>
        <p:nvCxnSpPr>
          <p:cNvPr id="38" name="直接连接符 63"/>
          <p:cNvCxnSpPr/>
          <p:nvPr/>
        </p:nvCxnSpPr>
        <p:spPr>
          <a:xfrm>
            <a:off x="3189288" y="3213100"/>
            <a:ext cx="5691187" cy="3175"/>
          </a:xfrm>
          <a:prstGeom prst="line">
            <a:avLst/>
          </a:prstGeom>
          <a:noFill/>
          <a:ln w="6350" cap="flat" cmpd="sng" algn="ctr">
            <a:solidFill>
              <a:sysClr val="windowText" lastClr="000000">
                <a:lumMod val="50000"/>
                <a:lumOff val="50000"/>
              </a:sysClr>
            </a:solidFill>
            <a:prstDash val="dash"/>
            <a:miter lim="800000"/>
          </a:ln>
          <a:effectLst/>
        </p:spPr>
      </p:cxnSp>
      <p:sp>
        <p:nvSpPr>
          <p:cNvPr id="39" name="文本框 38"/>
          <p:cNvSpPr txBox="1">
            <a:spLocks noChangeArrowheads="1"/>
          </p:cNvSpPr>
          <p:nvPr/>
        </p:nvSpPr>
        <p:spPr bwMode="auto">
          <a:xfrm>
            <a:off x="1282145" y="4291914"/>
            <a:ext cx="5330825" cy="432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nSpc>
                <a:spcPct val="120000"/>
              </a:lnSpc>
            </a:pPr>
            <a:r>
              <a:rPr lang="zh-CN" altLang="en-US" sz="2000" dirty="0">
                <a:latin typeface="微软雅黑 Light" charset="0"/>
                <a:ea typeface="微软雅黑 Light" charset="0"/>
                <a:cs typeface="微软雅黑 Light" charset="0"/>
              </a:rPr>
              <a:t>与价格变动之间的相互制约的必然性</a:t>
            </a:r>
          </a:p>
        </p:txBody>
      </p:sp>
      <p:sp>
        <p:nvSpPr>
          <p:cNvPr id="40" name="椭圆 39"/>
          <p:cNvSpPr/>
          <p:nvPr/>
        </p:nvSpPr>
        <p:spPr>
          <a:xfrm>
            <a:off x="-403225" y="3322638"/>
            <a:ext cx="785813" cy="768350"/>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41" name="椭圆 40"/>
          <p:cNvSpPr/>
          <p:nvPr/>
        </p:nvSpPr>
        <p:spPr>
          <a:xfrm>
            <a:off x="541338" y="1466851"/>
            <a:ext cx="2746577" cy="2762250"/>
          </a:xfrm>
          <a:prstGeom prst="ellipse">
            <a:avLst/>
          </a:prstGeom>
          <a:solidFill>
            <a:srgbClr val="FFC53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42" name="椭圆 41"/>
          <p:cNvSpPr/>
          <p:nvPr/>
        </p:nvSpPr>
        <p:spPr>
          <a:xfrm>
            <a:off x="3879850" y="1992313"/>
            <a:ext cx="349250" cy="338137"/>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43" name="椭圆 42"/>
          <p:cNvSpPr/>
          <p:nvPr/>
        </p:nvSpPr>
        <p:spPr>
          <a:xfrm>
            <a:off x="3467100" y="1724025"/>
            <a:ext cx="273050" cy="268288"/>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44" name="椭圆 43"/>
          <p:cNvSpPr/>
          <p:nvPr/>
        </p:nvSpPr>
        <p:spPr>
          <a:xfrm flipH="1">
            <a:off x="-79375" y="2101850"/>
            <a:ext cx="461963" cy="447675"/>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45" name="椭圆 44"/>
          <p:cNvSpPr/>
          <p:nvPr/>
        </p:nvSpPr>
        <p:spPr>
          <a:xfrm rot="11047877">
            <a:off x="1289050" y="5407025"/>
            <a:ext cx="138113" cy="133350"/>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46" name="椭圆 45"/>
          <p:cNvSpPr/>
          <p:nvPr/>
        </p:nvSpPr>
        <p:spPr>
          <a:xfrm>
            <a:off x="781050" y="4664075"/>
            <a:ext cx="503238" cy="488950"/>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47" name="椭圆 46"/>
          <p:cNvSpPr/>
          <p:nvPr/>
        </p:nvSpPr>
        <p:spPr>
          <a:xfrm flipV="1">
            <a:off x="1809750" y="5391150"/>
            <a:ext cx="568325" cy="549275"/>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48" name="椭圆 47"/>
          <p:cNvSpPr/>
          <p:nvPr/>
        </p:nvSpPr>
        <p:spPr>
          <a:xfrm>
            <a:off x="152400" y="4724400"/>
            <a:ext cx="239713" cy="233363"/>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49" name="椭圆 48"/>
          <p:cNvSpPr/>
          <p:nvPr/>
        </p:nvSpPr>
        <p:spPr>
          <a:xfrm flipH="1">
            <a:off x="1968500" y="4900613"/>
            <a:ext cx="250825" cy="244475"/>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50" name="椭圆 49"/>
          <p:cNvSpPr/>
          <p:nvPr/>
        </p:nvSpPr>
        <p:spPr>
          <a:xfrm flipH="1">
            <a:off x="3355975" y="4760913"/>
            <a:ext cx="193675" cy="188912"/>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51" name="椭圆 50"/>
          <p:cNvSpPr/>
          <p:nvPr/>
        </p:nvSpPr>
        <p:spPr>
          <a:xfrm>
            <a:off x="2682875" y="5070475"/>
            <a:ext cx="209550" cy="206375"/>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52" name="文本框 51"/>
          <p:cNvSpPr txBox="1">
            <a:spLocks noChangeArrowheads="1"/>
          </p:cNvSpPr>
          <p:nvPr/>
        </p:nvSpPr>
        <p:spPr bwMode="auto">
          <a:xfrm>
            <a:off x="908050" y="2546350"/>
            <a:ext cx="1984375"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ctr"/>
            <a:r>
              <a:rPr lang="zh-CN" altLang="en-US" sz="2200" dirty="0">
                <a:solidFill>
                  <a:schemeClr val="bg1"/>
                </a:solidFill>
                <a:latin typeface="微软雅黑"/>
                <a:ea typeface="微软雅黑"/>
                <a:cs typeface="微软雅黑"/>
              </a:rPr>
              <a:t>（三）市场机制的基本规律</a:t>
            </a:r>
          </a:p>
        </p:txBody>
      </p:sp>
    </p:spTree>
    <p:extLst>
      <p:ext uri="{BB962C8B-B14F-4D97-AF65-F5344CB8AC3E}">
        <p14:creationId xmlns:p14="http://schemas.microsoft.com/office/powerpoint/2010/main" val="397003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900" decel="100000" fill="hold"/>
                                        <p:tgtEl>
                                          <p:spTgt spid="4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1000"/>
                                        <p:tgtEl>
                                          <p:spTgt spid="44"/>
                                        </p:tgtEl>
                                      </p:cBhvr>
                                    </p:animEffect>
                                    <p:anim calcmode="lin" valueType="num">
                                      <p:cBhvr>
                                        <p:cTn id="14" dur="1000" fill="hold"/>
                                        <p:tgtEl>
                                          <p:spTgt spid="44"/>
                                        </p:tgtEl>
                                        <p:attrNameLst>
                                          <p:attrName>ppt_x</p:attrName>
                                        </p:attrNameLst>
                                      </p:cBhvr>
                                      <p:tavLst>
                                        <p:tav tm="0">
                                          <p:val>
                                            <p:strVal val="#ppt_x"/>
                                          </p:val>
                                        </p:tav>
                                        <p:tav tm="100000">
                                          <p:val>
                                            <p:strVal val="#ppt_x"/>
                                          </p:val>
                                        </p:tav>
                                      </p:tavLst>
                                    </p:anim>
                                    <p:anim calcmode="lin" valueType="num">
                                      <p:cBhvr>
                                        <p:cTn id="15" dur="900" decel="100000" fill="hold"/>
                                        <p:tgtEl>
                                          <p:spTgt spid="4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1000"/>
                                        <p:tgtEl>
                                          <p:spTgt spid="48"/>
                                        </p:tgtEl>
                                      </p:cBhvr>
                                    </p:animEffect>
                                    <p:anim calcmode="lin" valueType="num">
                                      <p:cBhvr>
                                        <p:cTn id="20" dur="1000" fill="hold"/>
                                        <p:tgtEl>
                                          <p:spTgt spid="48"/>
                                        </p:tgtEl>
                                        <p:attrNameLst>
                                          <p:attrName>ppt_x</p:attrName>
                                        </p:attrNameLst>
                                      </p:cBhvr>
                                      <p:tavLst>
                                        <p:tav tm="0">
                                          <p:val>
                                            <p:strVal val="#ppt_x"/>
                                          </p:val>
                                        </p:tav>
                                        <p:tav tm="100000">
                                          <p:val>
                                            <p:strVal val="#ppt_x"/>
                                          </p:val>
                                        </p:tav>
                                      </p:tavLst>
                                    </p:anim>
                                    <p:anim calcmode="lin" valueType="num">
                                      <p:cBhvr>
                                        <p:cTn id="21" dur="900" decel="100000" fill="hold"/>
                                        <p:tgtEl>
                                          <p:spTgt spid="4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1000"/>
                                        <p:tgtEl>
                                          <p:spTgt spid="46"/>
                                        </p:tgtEl>
                                      </p:cBhvr>
                                    </p:animEffect>
                                    <p:anim calcmode="lin" valueType="num">
                                      <p:cBhvr>
                                        <p:cTn id="26" dur="1000" fill="hold"/>
                                        <p:tgtEl>
                                          <p:spTgt spid="46"/>
                                        </p:tgtEl>
                                        <p:attrNameLst>
                                          <p:attrName>ppt_x</p:attrName>
                                        </p:attrNameLst>
                                      </p:cBhvr>
                                      <p:tavLst>
                                        <p:tav tm="0">
                                          <p:val>
                                            <p:strVal val="#ppt_x"/>
                                          </p:val>
                                        </p:tav>
                                        <p:tav tm="100000">
                                          <p:val>
                                            <p:strVal val="#ppt_x"/>
                                          </p:val>
                                        </p:tav>
                                      </p:tavLst>
                                    </p:anim>
                                    <p:anim calcmode="lin" valueType="num">
                                      <p:cBhvr>
                                        <p:cTn id="27" dur="900" decel="100000" fill="hold"/>
                                        <p:tgtEl>
                                          <p:spTgt spid="4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46"/>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1000"/>
                                        <p:tgtEl>
                                          <p:spTgt spid="45"/>
                                        </p:tgtEl>
                                      </p:cBhvr>
                                    </p:animEffect>
                                    <p:anim calcmode="lin" valueType="num">
                                      <p:cBhvr>
                                        <p:cTn id="32" dur="1000" fill="hold"/>
                                        <p:tgtEl>
                                          <p:spTgt spid="45"/>
                                        </p:tgtEl>
                                        <p:attrNameLst>
                                          <p:attrName>ppt_x</p:attrName>
                                        </p:attrNameLst>
                                      </p:cBhvr>
                                      <p:tavLst>
                                        <p:tav tm="0">
                                          <p:val>
                                            <p:strVal val="#ppt_x"/>
                                          </p:val>
                                        </p:tav>
                                        <p:tav tm="100000">
                                          <p:val>
                                            <p:strVal val="#ppt_x"/>
                                          </p:val>
                                        </p:tav>
                                      </p:tavLst>
                                    </p:anim>
                                    <p:anim calcmode="lin" valueType="num">
                                      <p:cBhvr>
                                        <p:cTn id="33" dur="900" decel="100000" fill="hold"/>
                                        <p:tgtEl>
                                          <p:spTgt spid="45"/>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anim calcmode="lin" valueType="num">
                                      <p:cBhvr>
                                        <p:cTn id="38" dur="1000" fill="hold"/>
                                        <p:tgtEl>
                                          <p:spTgt spid="49"/>
                                        </p:tgtEl>
                                        <p:attrNameLst>
                                          <p:attrName>ppt_x</p:attrName>
                                        </p:attrNameLst>
                                      </p:cBhvr>
                                      <p:tavLst>
                                        <p:tav tm="0">
                                          <p:val>
                                            <p:strVal val="#ppt_x"/>
                                          </p:val>
                                        </p:tav>
                                        <p:tav tm="100000">
                                          <p:val>
                                            <p:strVal val="#ppt_x"/>
                                          </p:val>
                                        </p:tav>
                                      </p:tavLst>
                                    </p:anim>
                                    <p:anim calcmode="lin" valueType="num">
                                      <p:cBhvr>
                                        <p:cTn id="39" dur="900" decel="100000" fill="hold"/>
                                        <p:tgtEl>
                                          <p:spTgt spid="49"/>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49"/>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1000"/>
                                        <p:tgtEl>
                                          <p:spTgt spid="47"/>
                                        </p:tgtEl>
                                      </p:cBhvr>
                                    </p:animEffect>
                                    <p:anim calcmode="lin" valueType="num">
                                      <p:cBhvr>
                                        <p:cTn id="44" dur="1000" fill="hold"/>
                                        <p:tgtEl>
                                          <p:spTgt spid="47"/>
                                        </p:tgtEl>
                                        <p:attrNameLst>
                                          <p:attrName>ppt_x</p:attrName>
                                        </p:attrNameLst>
                                      </p:cBhvr>
                                      <p:tavLst>
                                        <p:tav tm="0">
                                          <p:val>
                                            <p:strVal val="#ppt_x"/>
                                          </p:val>
                                        </p:tav>
                                        <p:tav tm="100000">
                                          <p:val>
                                            <p:strVal val="#ppt_x"/>
                                          </p:val>
                                        </p:tav>
                                      </p:tavLst>
                                    </p:anim>
                                    <p:anim calcmode="lin" valueType="num">
                                      <p:cBhvr>
                                        <p:cTn id="45" dur="900" decel="100000" fill="hold"/>
                                        <p:tgtEl>
                                          <p:spTgt spid="47"/>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47"/>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1000"/>
                                        <p:tgtEl>
                                          <p:spTgt spid="51"/>
                                        </p:tgtEl>
                                      </p:cBhvr>
                                    </p:animEffect>
                                    <p:anim calcmode="lin" valueType="num">
                                      <p:cBhvr>
                                        <p:cTn id="50" dur="1000" fill="hold"/>
                                        <p:tgtEl>
                                          <p:spTgt spid="51"/>
                                        </p:tgtEl>
                                        <p:attrNameLst>
                                          <p:attrName>ppt_x</p:attrName>
                                        </p:attrNameLst>
                                      </p:cBhvr>
                                      <p:tavLst>
                                        <p:tav tm="0">
                                          <p:val>
                                            <p:strVal val="#ppt_x"/>
                                          </p:val>
                                        </p:tav>
                                        <p:tav tm="100000">
                                          <p:val>
                                            <p:strVal val="#ppt_x"/>
                                          </p:val>
                                        </p:tav>
                                      </p:tavLst>
                                    </p:anim>
                                    <p:anim calcmode="lin" valueType="num">
                                      <p:cBhvr>
                                        <p:cTn id="51" dur="900" decel="100000" fill="hold"/>
                                        <p:tgtEl>
                                          <p:spTgt spid="51"/>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1000"/>
                                        <p:tgtEl>
                                          <p:spTgt spid="50"/>
                                        </p:tgtEl>
                                      </p:cBhvr>
                                    </p:animEffect>
                                    <p:anim calcmode="lin" valueType="num">
                                      <p:cBhvr>
                                        <p:cTn id="56" dur="1000" fill="hold"/>
                                        <p:tgtEl>
                                          <p:spTgt spid="50"/>
                                        </p:tgtEl>
                                        <p:attrNameLst>
                                          <p:attrName>ppt_x</p:attrName>
                                        </p:attrNameLst>
                                      </p:cBhvr>
                                      <p:tavLst>
                                        <p:tav tm="0">
                                          <p:val>
                                            <p:strVal val="#ppt_x"/>
                                          </p:val>
                                        </p:tav>
                                        <p:tav tm="100000">
                                          <p:val>
                                            <p:strVal val="#ppt_x"/>
                                          </p:val>
                                        </p:tav>
                                      </p:tavLst>
                                    </p:anim>
                                    <p:anim calcmode="lin" valueType="num">
                                      <p:cBhvr>
                                        <p:cTn id="57" dur="900" decel="100000" fill="hold"/>
                                        <p:tgtEl>
                                          <p:spTgt spid="50"/>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50"/>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1000"/>
                                        <p:tgtEl>
                                          <p:spTgt spid="42"/>
                                        </p:tgtEl>
                                      </p:cBhvr>
                                    </p:animEffect>
                                    <p:anim calcmode="lin" valueType="num">
                                      <p:cBhvr>
                                        <p:cTn id="62" dur="1000" fill="hold"/>
                                        <p:tgtEl>
                                          <p:spTgt spid="42"/>
                                        </p:tgtEl>
                                        <p:attrNameLst>
                                          <p:attrName>ppt_x</p:attrName>
                                        </p:attrNameLst>
                                      </p:cBhvr>
                                      <p:tavLst>
                                        <p:tav tm="0">
                                          <p:val>
                                            <p:strVal val="#ppt_x"/>
                                          </p:val>
                                        </p:tav>
                                        <p:tav tm="100000">
                                          <p:val>
                                            <p:strVal val="#ppt_x"/>
                                          </p:val>
                                        </p:tav>
                                      </p:tavLst>
                                    </p:anim>
                                    <p:anim calcmode="lin" valueType="num">
                                      <p:cBhvr>
                                        <p:cTn id="63" dur="900" decel="100000" fill="hold"/>
                                        <p:tgtEl>
                                          <p:spTgt spid="42"/>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42"/>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900" decel="100000" fill="hold"/>
                                        <p:tgtEl>
                                          <p:spTgt spid="43"/>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1000"/>
                                        <p:tgtEl>
                                          <p:spTgt spid="41"/>
                                        </p:tgtEl>
                                      </p:cBhvr>
                                    </p:animEffect>
                                    <p:anim calcmode="lin" valueType="num">
                                      <p:cBhvr>
                                        <p:cTn id="74" dur="1000" fill="hold"/>
                                        <p:tgtEl>
                                          <p:spTgt spid="41"/>
                                        </p:tgtEl>
                                        <p:attrNameLst>
                                          <p:attrName>ppt_x</p:attrName>
                                        </p:attrNameLst>
                                      </p:cBhvr>
                                      <p:tavLst>
                                        <p:tav tm="0">
                                          <p:val>
                                            <p:strVal val="#ppt_x"/>
                                          </p:val>
                                        </p:tav>
                                        <p:tav tm="100000">
                                          <p:val>
                                            <p:strVal val="#ppt_x"/>
                                          </p:val>
                                        </p:tav>
                                      </p:tavLst>
                                    </p:anim>
                                    <p:anim calcmode="lin" valueType="num">
                                      <p:cBhvr>
                                        <p:cTn id="75" dur="900" decel="100000" fill="hold"/>
                                        <p:tgtEl>
                                          <p:spTgt spid="41"/>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2" presetClass="entr" presetSubtype="4" fill="hold" grpId="0" nodeType="clickEffect">
                                  <p:stCondLst>
                                    <p:cond delay="0"/>
                                  </p:stCondLst>
                                  <p:childTnLst>
                                    <p:set>
                                      <p:cBhvr>
                                        <p:cTn id="80" dur="1" fill="hold">
                                          <p:stCondLst>
                                            <p:cond delay="0"/>
                                          </p:stCondLst>
                                        </p:cTn>
                                        <p:tgtEl>
                                          <p:spTgt spid="52"/>
                                        </p:tgtEl>
                                        <p:attrNameLst>
                                          <p:attrName>style.visibility</p:attrName>
                                        </p:attrNameLst>
                                      </p:cBhvr>
                                      <p:to>
                                        <p:strVal val="visible"/>
                                      </p:to>
                                    </p:set>
                                    <p:anim calcmode="lin" valueType="num">
                                      <p:cBhvr>
                                        <p:cTn id="81" dur="500"/>
                                        <p:tgtEl>
                                          <p:spTgt spid="52"/>
                                        </p:tgtEl>
                                        <p:attrNameLst>
                                          <p:attrName>ppt_y</p:attrName>
                                        </p:attrNameLst>
                                      </p:cBhvr>
                                      <p:tavLst>
                                        <p:tav tm="0">
                                          <p:val>
                                            <p:strVal val="#ppt_y+#ppt_h*1.125000"/>
                                          </p:val>
                                        </p:tav>
                                        <p:tav tm="100000">
                                          <p:val>
                                            <p:strVal val="#ppt_y"/>
                                          </p:val>
                                        </p:tav>
                                      </p:tavLst>
                                    </p:anim>
                                    <p:animEffect transition="in" filter="wipe(up)">
                                      <p:cBhvr>
                                        <p:cTn id="82" dur="500"/>
                                        <p:tgtEl>
                                          <p:spTgt spid="52"/>
                                        </p:tgtEl>
                                      </p:cBhvr>
                                    </p:animEffect>
                                  </p:childTnLst>
                                </p:cTn>
                              </p:par>
                              <p:par>
                                <p:cTn id="83" presetID="12" presetClass="entr" presetSubtype="8"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anim calcmode="lin" valueType="num">
                                      <p:cBhvr>
                                        <p:cTn id="85" dur="1000"/>
                                        <p:tgtEl>
                                          <p:spTgt spid="38"/>
                                        </p:tgtEl>
                                        <p:attrNameLst>
                                          <p:attrName>ppt_x</p:attrName>
                                        </p:attrNameLst>
                                      </p:cBhvr>
                                      <p:tavLst>
                                        <p:tav tm="0">
                                          <p:val>
                                            <p:strVal val="#ppt_x-#ppt_w*1.125000"/>
                                          </p:val>
                                        </p:tav>
                                        <p:tav tm="100000">
                                          <p:val>
                                            <p:strVal val="#ppt_x"/>
                                          </p:val>
                                        </p:tav>
                                      </p:tavLst>
                                    </p:anim>
                                    <p:animEffect transition="in" filter="wipe(right)">
                                      <p:cBhvr>
                                        <p:cTn id="86" dur="1000"/>
                                        <p:tgtEl>
                                          <p:spTgt spid="38"/>
                                        </p:tgtEl>
                                      </p:cBhvr>
                                    </p:animEffect>
                                  </p:childTnLst>
                                </p:cTn>
                              </p:par>
                            </p:childTnLst>
                          </p:cTn>
                        </p:par>
                        <p:par>
                          <p:cTn id="87" fill="hold">
                            <p:stCondLst>
                              <p:cond delay="1000"/>
                            </p:stCondLst>
                            <p:childTnLst>
                              <p:par>
                                <p:cTn id="88" presetID="22" presetClass="entr" presetSubtype="4" fill="hold" grpId="0" nodeType="after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wipe(down)">
                                      <p:cBhvr>
                                        <p:cTn id="90" dur="500"/>
                                        <p:tgtEl>
                                          <p:spTgt spid="37"/>
                                        </p:tgtEl>
                                      </p:cBhvr>
                                    </p:animEffect>
                                  </p:childTnLst>
                                </p:cTn>
                              </p:par>
                            </p:childTnLst>
                          </p:cTn>
                        </p:par>
                        <p:par>
                          <p:cTn id="91" fill="hold">
                            <p:stCondLst>
                              <p:cond delay="1500"/>
                            </p:stCondLst>
                            <p:childTnLst>
                              <p:par>
                                <p:cTn id="92" presetID="22" presetClass="entr" presetSubtype="1"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wipe(up)">
                                      <p:cBhvr>
                                        <p:cTn id="9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40" grpId="0" animBg="1"/>
      <p:bldP spid="41" grpId="0" bldLvl="0" animBg="1"/>
      <p:bldP spid="42" grpId="0" bldLvl="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774" y="2795"/>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市场机制的</a:t>
            </a:r>
            <a:r>
              <a:rPr lang="zh-TW" altLang="en-US" sz="3200" b="1"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有效</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环境</a:t>
            </a:r>
          </a:p>
        </p:txBody>
      </p:sp>
      <p:grpSp>
        <p:nvGrpSpPr>
          <p:cNvPr id="175" name="组合 129"/>
          <p:cNvGrpSpPr>
            <a:grpSpLocks/>
          </p:cNvGrpSpPr>
          <p:nvPr/>
        </p:nvGrpSpPr>
        <p:grpSpPr bwMode="auto">
          <a:xfrm>
            <a:off x="-950082" y="1624249"/>
            <a:ext cx="10240525" cy="4107525"/>
            <a:chOff x="-1422749" y="1669749"/>
            <a:chExt cx="14222449" cy="5494401"/>
          </a:xfrm>
        </p:grpSpPr>
        <p:sp>
          <p:nvSpPr>
            <p:cNvPr id="176" name="文本框 175"/>
            <p:cNvSpPr txBox="1"/>
            <p:nvPr/>
          </p:nvSpPr>
          <p:spPr>
            <a:xfrm>
              <a:off x="9169566" y="3551992"/>
              <a:ext cx="3630134" cy="988069"/>
            </a:xfrm>
            <a:prstGeom prst="rect">
              <a:avLst/>
            </a:prstGeom>
            <a:noFill/>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en-US" altLang="zh-CN" sz="2100" b="1" dirty="0">
                  <a:solidFill>
                    <a:srgbClr val="70684A"/>
                  </a:solidFill>
                  <a:latin typeface="微软雅黑 Light" charset="0"/>
                  <a:ea typeface="微软雅黑 Light" charset="0"/>
                  <a:cs typeface="微软雅黑 Light" charset="0"/>
                </a:rPr>
                <a:t>3.</a:t>
              </a:r>
              <a:r>
                <a:rPr lang="zh-CN" altLang="en-US" sz="2100" b="1" dirty="0">
                  <a:solidFill>
                    <a:srgbClr val="70684A"/>
                  </a:solidFill>
                  <a:latin typeface="微软雅黑 Light" charset="0"/>
                  <a:ea typeface="微软雅黑 Light" charset="0"/>
                  <a:cs typeface="微软雅黑 Light" charset="0"/>
                </a:rPr>
                <a:t>所有行业的成本都是递增的</a:t>
              </a:r>
            </a:p>
          </p:txBody>
        </p:sp>
        <p:sp>
          <p:nvSpPr>
            <p:cNvPr id="177" name="文本框 176"/>
            <p:cNvSpPr txBox="1"/>
            <p:nvPr/>
          </p:nvSpPr>
          <p:spPr>
            <a:xfrm>
              <a:off x="9671873" y="5091831"/>
              <a:ext cx="2055333" cy="555788"/>
            </a:xfrm>
            <a:prstGeom prst="rect">
              <a:avLst/>
            </a:prstGeom>
            <a:noFill/>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en-US" altLang="zh-CN" sz="2100" b="1" dirty="0">
                  <a:solidFill>
                    <a:srgbClr val="70684A"/>
                  </a:solidFill>
                  <a:latin typeface="微软雅黑 Light" charset="0"/>
                  <a:ea typeface="微软雅黑 Light" charset="0"/>
                  <a:cs typeface="微软雅黑 Light" charset="0"/>
                </a:rPr>
                <a:t>4.</a:t>
              </a:r>
              <a:r>
                <a:rPr lang="zh-CN" altLang="en-US" sz="2100" b="1" dirty="0">
                  <a:solidFill>
                    <a:srgbClr val="70684A"/>
                  </a:solidFill>
                  <a:latin typeface="微软雅黑 Light" charset="0"/>
                  <a:ea typeface="微软雅黑 Light" charset="0"/>
                  <a:cs typeface="微软雅黑 Light" charset="0"/>
                </a:rPr>
                <a:t>排他原则</a:t>
              </a:r>
            </a:p>
          </p:txBody>
        </p:sp>
        <p:sp>
          <p:nvSpPr>
            <p:cNvPr id="179" name="文本框 178"/>
            <p:cNvSpPr txBox="1"/>
            <p:nvPr/>
          </p:nvSpPr>
          <p:spPr>
            <a:xfrm>
              <a:off x="8358429" y="6608362"/>
              <a:ext cx="3172943" cy="555788"/>
            </a:xfrm>
            <a:prstGeom prst="rect">
              <a:avLst/>
            </a:prstGeom>
            <a:noFill/>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en-US" altLang="zh-CN" sz="2100" b="1" dirty="0">
                  <a:solidFill>
                    <a:srgbClr val="70684A"/>
                  </a:solidFill>
                  <a:latin typeface="微软雅黑 Light" charset="0"/>
                  <a:ea typeface="微软雅黑 Light" charset="0"/>
                  <a:cs typeface="微软雅黑 Light" charset="0"/>
                </a:rPr>
                <a:t>6.</a:t>
              </a:r>
              <a:r>
                <a:rPr lang="zh-CN" altLang="en-US" sz="2100" b="1" dirty="0">
                  <a:solidFill>
                    <a:srgbClr val="70684A"/>
                  </a:solidFill>
                  <a:latin typeface="微软雅黑 Light" charset="0"/>
                  <a:ea typeface="微软雅黑 Light" charset="0"/>
                  <a:cs typeface="微软雅黑 Light" charset="0"/>
                </a:rPr>
                <a:t>不存在公共物品</a:t>
              </a:r>
              <a:endParaRPr lang="en-US" altLang="zh-CN" sz="2100" b="1" dirty="0">
                <a:solidFill>
                  <a:srgbClr val="70684A"/>
                </a:solidFill>
                <a:latin typeface="微软雅黑 Light" charset="0"/>
                <a:ea typeface="微软雅黑 Light" charset="0"/>
                <a:cs typeface="微软雅黑 Light" charset="0"/>
              </a:endParaRPr>
            </a:p>
          </p:txBody>
        </p:sp>
        <p:sp>
          <p:nvSpPr>
            <p:cNvPr id="180" name="文本框 179"/>
            <p:cNvSpPr txBox="1"/>
            <p:nvPr/>
          </p:nvSpPr>
          <p:spPr>
            <a:xfrm>
              <a:off x="8468706" y="1669749"/>
              <a:ext cx="1004513" cy="555788"/>
            </a:xfrm>
            <a:prstGeom prst="rect">
              <a:avLst/>
            </a:prstGeom>
            <a:noFill/>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r"/>
              <a:r>
                <a:rPr lang="en-US" altLang="zh-CN" sz="2100" b="1" dirty="0">
                  <a:solidFill>
                    <a:srgbClr val="70684A"/>
                  </a:solidFill>
                  <a:latin typeface="微软雅黑 Light" charset="0"/>
                  <a:ea typeface="微软雅黑 Light" charset="0"/>
                  <a:cs typeface="微软雅黑 Light" charset="0"/>
                </a:rPr>
                <a:t>……</a:t>
              </a:r>
            </a:p>
          </p:txBody>
        </p:sp>
        <p:sp>
          <p:nvSpPr>
            <p:cNvPr id="182" name="文本框 181"/>
            <p:cNvSpPr txBox="1"/>
            <p:nvPr/>
          </p:nvSpPr>
          <p:spPr>
            <a:xfrm>
              <a:off x="-1422749" y="2749846"/>
              <a:ext cx="4586271" cy="555788"/>
            </a:xfrm>
            <a:prstGeom prst="rect">
              <a:avLst/>
            </a:prstGeom>
            <a:noFill/>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r"/>
              <a:r>
                <a:rPr lang="en-US" altLang="zh-CN" sz="2100" b="1" dirty="0">
                  <a:solidFill>
                    <a:srgbClr val="70684A"/>
                  </a:solidFill>
                  <a:latin typeface="微软雅黑 Light" charset="0"/>
                  <a:ea typeface="微软雅黑 Light" charset="0"/>
                  <a:cs typeface="微软雅黑 Light" charset="0"/>
                </a:rPr>
                <a:t>2.</a:t>
              </a:r>
              <a:r>
                <a:rPr lang="zh-CN" altLang="en-US" sz="2100" b="1" dirty="0">
                  <a:solidFill>
                    <a:srgbClr val="70684A"/>
                  </a:solidFill>
                  <a:latin typeface="微软雅黑 Light" charset="0"/>
                  <a:ea typeface="微软雅黑 Light" charset="0"/>
                  <a:cs typeface="微软雅黑 Light" charset="0"/>
                </a:rPr>
                <a:t>完全竞争</a:t>
              </a:r>
            </a:p>
          </p:txBody>
        </p:sp>
        <p:sp>
          <p:nvSpPr>
            <p:cNvPr id="183" name="文本框 182"/>
            <p:cNvSpPr txBox="1"/>
            <p:nvPr/>
          </p:nvSpPr>
          <p:spPr>
            <a:xfrm>
              <a:off x="977607" y="5347848"/>
              <a:ext cx="2424902" cy="555788"/>
            </a:xfrm>
            <a:prstGeom prst="rect">
              <a:avLst/>
            </a:prstGeom>
            <a:noFill/>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r"/>
              <a:r>
                <a:rPr lang="en-US" altLang="zh-CN" sz="2100" b="1" dirty="0">
                  <a:solidFill>
                    <a:srgbClr val="70684A"/>
                  </a:solidFill>
                  <a:latin typeface="微软雅黑 Light" charset="0"/>
                  <a:ea typeface="微软雅黑 Light" charset="0"/>
                  <a:cs typeface="微软雅黑 Light" charset="0"/>
                </a:rPr>
                <a:t>5.</a:t>
              </a:r>
              <a:r>
                <a:rPr lang="zh-CN" altLang="en-US" sz="2100" b="1" dirty="0">
                  <a:solidFill>
                    <a:srgbClr val="70684A"/>
                  </a:solidFill>
                  <a:latin typeface="微软雅黑 Light" charset="0"/>
                  <a:ea typeface="微软雅黑 Light" charset="0"/>
                  <a:cs typeface="微软雅黑 Light" charset="0"/>
                </a:rPr>
                <a:t>完全的信息</a:t>
              </a:r>
            </a:p>
          </p:txBody>
        </p:sp>
      </p:grpSp>
      <p:grpSp>
        <p:nvGrpSpPr>
          <p:cNvPr id="184" name="组合 122"/>
          <p:cNvGrpSpPr>
            <a:grpSpLocks/>
          </p:cNvGrpSpPr>
          <p:nvPr/>
        </p:nvGrpSpPr>
        <p:grpSpPr bwMode="auto">
          <a:xfrm>
            <a:off x="3728827" y="2919414"/>
            <a:ext cx="1542589" cy="1051031"/>
            <a:chOff x="3384702" y="2919544"/>
            <a:chExt cx="2015231" cy="1286224"/>
          </a:xfrm>
        </p:grpSpPr>
        <p:sp>
          <p:nvSpPr>
            <p:cNvPr id="185" name="Freeform 8"/>
            <p:cNvSpPr/>
            <p:nvPr/>
          </p:nvSpPr>
          <p:spPr bwMode="auto">
            <a:xfrm>
              <a:off x="4371092" y="2919544"/>
              <a:ext cx="540362" cy="483928"/>
            </a:xfrm>
            <a:custGeom>
              <a:avLst/>
              <a:gdLst>
                <a:gd name="T0" fmla="*/ 30 w 86"/>
                <a:gd name="T1" fmla="*/ 0 h 77"/>
                <a:gd name="T2" fmla="*/ 34 w 86"/>
                <a:gd name="T3" fmla="*/ 28 h 77"/>
                <a:gd name="T4" fmla="*/ 8 w 86"/>
                <a:gd name="T5" fmla="*/ 28 h 77"/>
                <a:gd name="T6" fmla="*/ 7 w 86"/>
                <a:gd name="T7" fmla="*/ 28 h 77"/>
                <a:gd name="T8" fmla="*/ 0 w 86"/>
                <a:gd name="T9" fmla="*/ 35 h 77"/>
                <a:gd name="T10" fmla="*/ 0 w 86"/>
                <a:gd name="T11" fmla="*/ 35 h 77"/>
                <a:gd name="T12" fmla="*/ 4 w 86"/>
                <a:gd name="T13" fmla="*/ 41 h 77"/>
                <a:gd name="T14" fmla="*/ 1 w 86"/>
                <a:gd name="T15" fmla="*/ 47 h 77"/>
                <a:gd name="T16" fmla="*/ 1 w 86"/>
                <a:gd name="T17" fmla="*/ 47 h 77"/>
                <a:gd name="T18" fmla="*/ 6 w 86"/>
                <a:gd name="T19" fmla="*/ 54 h 77"/>
                <a:gd name="T20" fmla="*/ 4 w 86"/>
                <a:gd name="T21" fmla="*/ 58 h 77"/>
                <a:gd name="T22" fmla="*/ 4 w 86"/>
                <a:gd name="T23" fmla="*/ 58 h 77"/>
                <a:gd name="T24" fmla="*/ 11 w 86"/>
                <a:gd name="T25" fmla="*/ 65 h 77"/>
                <a:gd name="T26" fmla="*/ 11 w 86"/>
                <a:gd name="T27" fmla="*/ 65 h 77"/>
                <a:gd name="T28" fmla="*/ 9 w 86"/>
                <a:gd name="T29" fmla="*/ 70 h 77"/>
                <a:gd name="T30" fmla="*/ 9 w 86"/>
                <a:gd name="T31" fmla="*/ 70 h 77"/>
                <a:gd name="T32" fmla="*/ 16 w 86"/>
                <a:gd name="T33" fmla="*/ 77 h 77"/>
                <a:gd name="T34" fmla="*/ 29 w 86"/>
                <a:gd name="T35" fmla="*/ 77 h 77"/>
                <a:gd name="T36" fmla="*/ 46 w 86"/>
                <a:gd name="T37" fmla="*/ 77 h 77"/>
                <a:gd name="T38" fmla="*/ 46 w 86"/>
                <a:gd name="T39" fmla="*/ 77 h 77"/>
                <a:gd name="T40" fmla="*/ 52 w 86"/>
                <a:gd name="T41" fmla="*/ 71 h 77"/>
                <a:gd name="T42" fmla="*/ 67 w 86"/>
                <a:gd name="T43" fmla="*/ 69 h 77"/>
                <a:gd name="T44" fmla="*/ 67 w 86"/>
                <a:gd name="T45" fmla="*/ 77 h 77"/>
                <a:gd name="T46" fmla="*/ 86 w 86"/>
                <a:gd name="T47" fmla="*/ 77 h 77"/>
                <a:gd name="T48" fmla="*/ 86 w 86"/>
                <a:gd name="T49" fmla="*/ 25 h 77"/>
                <a:gd name="T50" fmla="*/ 67 w 86"/>
                <a:gd name="T51" fmla="*/ 25 h 77"/>
                <a:gd name="T52" fmla="*/ 67 w 86"/>
                <a:gd name="T53" fmla="*/ 31 h 77"/>
                <a:gd name="T54" fmla="*/ 62 w 86"/>
                <a:gd name="T55" fmla="*/ 31 h 77"/>
                <a:gd name="T56" fmla="*/ 30 w 86"/>
                <a:gd name="T5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 h="77">
                  <a:moveTo>
                    <a:pt x="30" y="0"/>
                  </a:moveTo>
                  <a:cubicBezTo>
                    <a:pt x="2" y="7"/>
                    <a:pt x="34" y="28"/>
                    <a:pt x="34" y="28"/>
                  </a:cubicBezTo>
                  <a:cubicBezTo>
                    <a:pt x="8" y="28"/>
                    <a:pt x="8" y="28"/>
                    <a:pt x="8" y="28"/>
                  </a:cubicBezTo>
                  <a:cubicBezTo>
                    <a:pt x="7" y="28"/>
                    <a:pt x="7" y="28"/>
                    <a:pt x="7" y="28"/>
                  </a:cubicBezTo>
                  <a:cubicBezTo>
                    <a:pt x="3" y="28"/>
                    <a:pt x="0" y="31"/>
                    <a:pt x="0" y="35"/>
                  </a:cubicBezTo>
                  <a:cubicBezTo>
                    <a:pt x="0" y="35"/>
                    <a:pt x="0" y="35"/>
                    <a:pt x="0" y="35"/>
                  </a:cubicBezTo>
                  <a:cubicBezTo>
                    <a:pt x="0" y="38"/>
                    <a:pt x="2" y="40"/>
                    <a:pt x="4" y="41"/>
                  </a:cubicBezTo>
                  <a:cubicBezTo>
                    <a:pt x="2" y="42"/>
                    <a:pt x="1" y="45"/>
                    <a:pt x="1" y="47"/>
                  </a:cubicBezTo>
                  <a:cubicBezTo>
                    <a:pt x="1" y="47"/>
                    <a:pt x="1" y="47"/>
                    <a:pt x="1" y="47"/>
                  </a:cubicBezTo>
                  <a:cubicBezTo>
                    <a:pt x="1" y="50"/>
                    <a:pt x="3" y="53"/>
                    <a:pt x="6" y="54"/>
                  </a:cubicBezTo>
                  <a:cubicBezTo>
                    <a:pt x="5" y="55"/>
                    <a:pt x="4" y="56"/>
                    <a:pt x="4" y="58"/>
                  </a:cubicBezTo>
                  <a:cubicBezTo>
                    <a:pt x="4" y="58"/>
                    <a:pt x="4" y="58"/>
                    <a:pt x="4" y="58"/>
                  </a:cubicBezTo>
                  <a:cubicBezTo>
                    <a:pt x="4" y="62"/>
                    <a:pt x="7" y="65"/>
                    <a:pt x="11" y="65"/>
                  </a:cubicBezTo>
                  <a:cubicBezTo>
                    <a:pt x="11" y="65"/>
                    <a:pt x="11" y="65"/>
                    <a:pt x="11" y="65"/>
                  </a:cubicBezTo>
                  <a:cubicBezTo>
                    <a:pt x="10" y="66"/>
                    <a:pt x="9" y="68"/>
                    <a:pt x="9" y="70"/>
                  </a:cubicBezTo>
                  <a:cubicBezTo>
                    <a:pt x="9" y="70"/>
                    <a:pt x="9" y="70"/>
                    <a:pt x="9" y="70"/>
                  </a:cubicBezTo>
                  <a:cubicBezTo>
                    <a:pt x="9" y="73"/>
                    <a:pt x="12" y="77"/>
                    <a:pt x="16" y="77"/>
                  </a:cubicBezTo>
                  <a:cubicBezTo>
                    <a:pt x="29" y="77"/>
                    <a:pt x="29" y="77"/>
                    <a:pt x="29" y="77"/>
                  </a:cubicBezTo>
                  <a:cubicBezTo>
                    <a:pt x="46" y="77"/>
                    <a:pt x="46" y="77"/>
                    <a:pt x="46" y="77"/>
                  </a:cubicBezTo>
                  <a:cubicBezTo>
                    <a:pt x="46" y="77"/>
                    <a:pt x="46" y="77"/>
                    <a:pt x="46" y="77"/>
                  </a:cubicBezTo>
                  <a:cubicBezTo>
                    <a:pt x="52" y="71"/>
                    <a:pt x="52" y="71"/>
                    <a:pt x="52" y="71"/>
                  </a:cubicBezTo>
                  <a:cubicBezTo>
                    <a:pt x="67" y="69"/>
                    <a:pt x="67" y="69"/>
                    <a:pt x="67" y="69"/>
                  </a:cubicBezTo>
                  <a:cubicBezTo>
                    <a:pt x="67" y="77"/>
                    <a:pt x="67" y="77"/>
                    <a:pt x="67" y="77"/>
                  </a:cubicBezTo>
                  <a:cubicBezTo>
                    <a:pt x="86" y="77"/>
                    <a:pt x="86" y="77"/>
                    <a:pt x="86" y="77"/>
                  </a:cubicBezTo>
                  <a:cubicBezTo>
                    <a:pt x="86" y="25"/>
                    <a:pt x="86" y="25"/>
                    <a:pt x="86" y="25"/>
                  </a:cubicBezTo>
                  <a:cubicBezTo>
                    <a:pt x="67" y="25"/>
                    <a:pt x="67" y="25"/>
                    <a:pt x="67" y="25"/>
                  </a:cubicBezTo>
                  <a:cubicBezTo>
                    <a:pt x="67" y="31"/>
                    <a:pt x="67" y="31"/>
                    <a:pt x="67" y="31"/>
                  </a:cubicBezTo>
                  <a:cubicBezTo>
                    <a:pt x="62" y="31"/>
                    <a:pt x="62" y="31"/>
                    <a:pt x="62" y="31"/>
                  </a:cubicBezTo>
                  <a:cubicBezTo>
                    <a:pt x="58" y="15"/>
                    <a:pt x="33" y="17"/>
                    <a:pt x="30" y="0"/>
                  </a:cubicBezTo>
                  <a:close/>
                </a:path>
              </a:pathLst>
            </a:custGeom>
            <a:solidFill>
              <a:srgbClr val="C8C2AC">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86" name="文本框 185"/>
            <p:cNvSpPr txBox="1"/>
            <p:nvPr/>
          </p:nvSpPr>
          <p:spPr>
            <a:xfrm>
              <a:off x="3384702" y="3561588"/>
              <a:ext cx="2015231" cy="644180"/>
            </a:xfrm>
            <a:prstGeom prst="rect">
              <a:avLst/>
            </a:prstGeom>
            <a:noFill/>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3600" b="1" i="0" u="none" strike="noStrike" kern="0" cap="none" spc="0" normalizeH="0" baseline="0" noProof="0" dirty="0">
                  <a:ln>
                    <a:noFill/>
                  </a:ln>
                  <a:solidFill>
                    <a:srgbClr val="70684A"/>
                  </a:solidFill>
                  <a:effectLst/>
                  <a:uLnTx/>
                  <a:uFillTx/>
                  <a:latin typeface="微软雅黑 Light" charset="0"/>
                  <a:ea typeface="微软雅黑 Light" charset="0"/>
                  <a:cs typeface="微软雅黑 Light" charset="0"/>
                </a:rPr>
                <a:t>严格假设</a:t>
              </a:r>
            </a:p>
          </p:txBody>
        </p:sp>
      </p:grpSp>
      <p:grpSp>
        <p:nvGrpSpPr>
          <p:cNvPr id="274" name="组合 11"/>
          <p:cNvGrpSpPr>
            <a:grpSpLocks/>
          </p:cNvGrpSpPr>
          <p:nvPr/>
        </p:nvGrpSpPr>
        <p:grpSpPr bwMode="auto">
          <a:xfrm>
            <a:off x="3414914" y="2440147"/>
            <a:ext cx="2519362" cy="2519363"/>
            <a:chOff x="2532379" y="2174357"/>
            <a:chExt cx="2519411" cy="2519411"/>
          </a:xfrm>
        </p:grpSpPr>
        <p:sp>
          <p:nvSpPr>
            <p:cNvPr id="275" name="Freeform 13"/>
            <p:cNvSpPr/>
            <p:nvPr/>
          </p:nvSpPr>
          <p:spPr bwMode="auto">
            <a:xfrm>
              <a:off x="2532379" y="2174357"/>
              <a:ext cx="2519411" cy="2519411"/>
            </a:xfrm>
            <a:custGeom>
              <a:avLst/>
              <a:gdLst>
                <a:gd name="T0" fmla="*/ 533 w 666"/>
                <a:gd name="T1" fmla="*/ 77 h 666"/>
                <a:gd name="T2" fmla="*/ 293 w 666"/>
                <a:gd name="T3" fmla="*/ 11 h 666"/>
                <a:gd name="T4" fmla="*/ 293 w 666"/>
                <a:gd name="T5" fmla="*/ 11 h 666"/>
                <a:gd name="T6" fmla="*/ 77 w 666"/>
                <a:gd name="T7" fmla="*/ 134 h 666"/>
                <a:gd name="T8" fmla="*/ 11 w 666"/>
                <a:gd name="T9" fmla="*/ 373 h 666"/>
                <a:gd name="T10" fmla="*/ 11 w 666"/>
                <a:gd name="T11" fmla="*/ 373 h 666"/>
                <a:gd name="T12" fmla="*/ 134 w 666"/>
                <a:gd name="T13" fmla="*/ 589 h 666"/>
                <a:gd name="T14" fmla="*/ 373 w 666"/>
                <a:gd name="T15" fmla="*/ 655 h 666"/>
                <a:gd name="T16" fmla="*/ 373 w 666"/>
                <a:gd name="T17" fmla="*/ 655 h 666"/>
                <a:gd name="T18" fmla="*/ 589 w 666"/>
                <a:gd name="T19" fmla="*/ 533 h 666"/>
                <a:gd name="T20" fmla="*/ 655 w 666"/>
                <a:gd name="T21" fmla="*/ 293 h 666"/>
                <a:gd name="T22" fmla="*/ 655 w 666"/>
                <a:gd name="T23" fmla="*/ 293 h 666"/>
                <a:gd name="T24" fmla="*/ 533 w 666"/>
                <a:gd name="T25" fmla="*/ 7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6" h="666">
                  <a:moveTo>
                    <a:pt x="533" y="77"/>
                  </a:moveTo>
                  <a:cubicBezTo>
                    <a:pt x="467" y="26"/>
                    <a:pt x="382" y="0"/>
                    <a:pt x="293" y="11"/>
                  </a:cubicBezTo>
                  <a:cubicBezTo>
                    <a:pt x="293" y="11"/>
                    <a:pt x="293" y="11"/>
                    <a:pt x="293" y="11"/>
                  </a:cubicBezTo>
                  <a:cubicBezTo>
                    <a:pt x="204" y="22"/>
                    <a:pt x="128" y="68"/>
                    <a:pt x="77" y="134"/>
                  </a:cubicBezTo>
                  <a:cubicBezTo>
                    <a:pt x="26" y="199"/>
                    <a:pt x="0" y="284"/>
                    <a:pt x="11" y="373"/>
                  </a:cubicBezTo>
                  <a:cubicBezTo>
                    <a:pt x="11" y="373"/>
                    <a:pt x="11" y="373"/>
                    <a:pt x="11" y="373"/>
                  </a:cubicBezTo>
                  <a:cubicBezTo>
                    <a:pt x="22" y="462"/>
                    <a:pt x="68" y="538"/>
                    <a:pt x="134" y="589"/>
                  </a:cubicBezTo>
                  <a:cubicBezTo>
                    <a:pt x="199" y="640"/>
                    <a:pt x="284" y="666"/>
                    <a:pt x="373" y="655"/>
                  </a:cubicBezTo>
                  <a:cubicBezTo>
                    <a:pt x="373" y="655"/>
                    <a:pt x="373" y="655"/>
                    <a:pt x="373" y="655"/>
                  </a:cubicBezTo>
                  <a:cubicBezTo>
                    <a:pt x="462" y="644"/>
                    <a:pt x="538" y="598"/>
                    <a:pt x="589" y="533"/>
                  </a:cubicBezTo>
                  <a:cubicBezTo>
                    <a:pt x="640" y="467"/>
                    <a:pt x="666" y="382"/>
                    <a:pt x="655" y="293"/>
                  </a:cubicBezTo>
                  <a:cubicBezTo>
                    <a:pt x="655" y="293"/>
                    <a:pt x="655" y="293"/>
                    <a:pt x="655" y="293"/>
                  </a:cubicBezTo>
                  <a:cubicBezTo>
                    <a:pt x="644" y="204"/>
                    <a:pt x="598" y="128"/>
                    <a:pt x="533" y="77"/>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276" name="Freeform 39"/>
            <p:cNvSpPr>
              <a:spLocks noEditPoints="1"/>
            </p:cNvSpPr>
            <p:nvPr/>
          </p:nvSpPr>
          <p:spPr bwMode="auto">
            <a:xfrm>
              <a:off x="3708739" y="2942722"/>
              <a:ext cx="166691" cy="163516"/>
            </a:xfrm>
            <a:custGeom>
              <a:avLst/>
              <a:gdLst>
                <a:gd name="T0" fmla="*/ 0 w 44"/>
                <a:gd name="T1" fmla="*/ 21 h 43"/>
                <a:gd name="T2" fmla="*/ 22 w 44"/>
                <a:gd name="T3" fmla="*/ 43 h 43"/>
                <a:gd name="T4" fmla="*/ 44 w 44"/>
                <a:gd name="T5" fmla="*/ 21 h 43"/>
                <a:gd name="T6" fmla="*/ 22 w 44"/>
                <a:gd name="T7" fmla="*/ 0 h 43"/>
                <a:gd name="T8" fmla="*/ 0 w 44"/>
                <a:gd name="T9" fmla="*/ 21 h 43"/>
                <a:gd name="T10" fmla="*/ 22 w 44"/>
                <a:gd name="T11" fmla="*/ 36 h 43"/>
                <a:gd name="T12" fmla="*/ 7 w 44"/>
                <a:gd name="T13" fmla="*/ 21 h 43"/>
                <a:gd name="T14" fmla="*/ 22 w 44"/>
                <a:gd name="T15" fmla="*/ 7 h 43"/>
                <a:gd name="T16" fmla="*/ 37 w 44"/>
                <a:gd name="T17" fmla="*/ 21 h 43"/>
                <a:gd name="T18" fmla="*/ 22 w 44"/>
                <a:gd name="T19"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3">
                  <a:moveTo>
                    <a:pt x="0" y="21"/>
                  </a:moveTo>
                  <a:cubicBezTo>
                    <a:pt x="0" y="33"/>
                    <a:pt x="10" y="43"/>
                    <a:pt x="22" y="43"/>
                  </a:cubicBezTo>
                  <a:cubicBezTo>
                    <a:pt x="34" y="43"/>
                    <a:pt x="44" y="33"/>
                    <a:pt x="44" y="21"/>
                  </a:cubicBezTo>
                  <a:cubicBezTo>
                    <a:pt x="44" y="9"/>
                    <a:pt x="34" y="0"/>
                    <a:pt x="22" y="0"/>
                  </a:cubicBezTo>
                  <a:cubicBezTo>
                    <a:pt x="10" y="0"/>
                    <a:pt x="0" y="9"/>
                    <a:pt x="0" y="21"/>
                  </a:cubicBezTo>
                  <a:close/>
                  <a:moveTo>
                    <a:pt x="22" y="36"/>
                  </a:moveTo>
                  <a:cubicBezTo>
                    <a:pt x="14" y="36"/>
                    <a:pt x="7" y="29"/>
                    <a:pt x="7" y="21"/>
                  </a:cubicBezTo>
                  <a:cubicBezTo>
                    <a:pt x="7" y="13"/>
                    <a:pt x="14" y="7"/>
                    <a:pt x="22" y="7"/>
                  </a:cubicBezTo>
                  <a:cubicBezTo>
                    <a:pt x="30" y="7"/>
                    <a:pt x="37" y="13"/>
                    <a:pt x="37" y="21"/>
                  </a:cubicBezTo>
                  <a:cubicBezTo>
                    <a:pt x="37" y="29"/>
                    <a:pt x="30" y="36"/>
                    <a:pt x="22" y="36"/>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grpSp>
      <p:grpSp>
        <p:nvGrpSpPr>
          <p:cNvPr id="277" name="组合 16"/>
          <p:cNvGrpSpPr>
            <a:grpSpLocks/>
          </p:cNvGrpSpPr>
          <p:nvPr/>
        </p:nvGrpSpPr>
        <p:grpSpPr bwMode="auto">
          <a:xfrm>
            <a:off x="5431039" y="2216310"/>
            <a:ext cx="1392237" cy="1331912"/>
            <a:chOff x="4548486" y="1951631"/>
            <a:chExt cx="1392763" cy="1332019"/>
          </a:xfrm>
        </p:grpSpPr>
        <p:sp>
          <p:nvSpPr>
            <p:cNvPr id="278" name="Freeform 7"/>
            <p:cNvSpPr>
              <a:spLocks noChangeArrowheads="1"/>
            </p:cNvSpPr>
            <p:nvPr/>
          </p:nvSpPr>
          <p:spPr bwMode="auto">
            <a:xfrm>
              <a:off x="4548486" y="2300183"/>
              <a:ext cx="669626" cy="983467"/>
            </a:xfrm>
            <a:custGeom>
              <a:avLst/>
              <a:gdLst>
                <a:gd name="T0" fmla="*/ 122 w 177"/>
                <a:gd name="T1" fmla="*/ 260 h 260"/>
                <a:gd name="T2" fmla="*/ 122 w 177"/>
                <a:gd name="T3" fmla="*/ 260 h 260"/>
                <a:gd name="T4" fmla="*/ 177 w 177"/>
                <a:gd name="T5" fmla="*/ 253 h 260"/>
                <a:gd name="T6" fmla="*/ 33 w 177"/>
                <a:gd name="T7" fmla="*/ 0 h 260"/>
                <a:gd name="T8" fmla="*/ 0 w 177"/>
                <a:gd name="T9" fmla="*/ 44 h 260"/>
                <a:gd name="T10" fmla="*/ 122 w 177"/>
                <a:gd name="T11" fmla="*/ 260 h 260"/>
              </a:gdLst>
              <a:ahLst/>
              <a:cxnLst>
                <a:cxn ang="0">
                  <a:pos x="T0" y="T1"/>
                </a:cxn>
                <a:cxn ang="0">
                  <a:pos x="T2" y="T3"/>
                </a:cxn>
                <a:cxn ang="0">
                  <a:pos x="T4" y="T5"/>
                </a:cxn>
                <a:cxn ang="0">
                  <a:pos x="T6" y="T7"/>
                </a:cxn>
                <a:cxn ang="0">
                  <a:pos x="T8" y="T9"/>
                </a:cxn>
                <a:cxn ang="0">
                  <a:pos x="T10" y="T11"/>
                </a:cxn>
              </a:cxnLst>
              <a:rect l="0" t="0" r="r" b="b"/>
              <a:pathLst>
                <a:path w="177" h="260">
                  <a:moveTo>
                    <a:pt x="122" y="260"/>
                  </a:moveTo>
                  <a:cubicBezTo>
                    <a:pt x="122" y="260"/>
                    <a:pt x="122" y="260"/>
                    <a:pt x="122" y="260"/>
                  </a:cubicBezTo>
                  <a:cubicBezTo>
                    <a:pt x="177" y="253"/>
                    <a:pt x="177" y="253"/>
                    <a:pt x="177" y="253"/>
                  </a:cubicBezTo>
                  <a:cubicBezTo>
                    <a:pt x="164" y="149"/>
                    <a:pt x="110" y="60"/>
                    <a:pt x="33" y="0"/>
                  </a:cubicBezTo>
                  <a:cubicBezTo>
                    <a:pt x="0" y="44"/>
                    <a:pt x="0" y="44"/>
                    <a:pt x="0" y="44"/>
                  </a:cubicBezTo>
                  <a:cubicBezTo>
                    <a:pt x="65" y="95"/>
                    <a:pt x="111" y="171"/>
                    <a:pt x="122" y="260"/>
                  </a:cubicBezTo>
                  <a:close/>
                </a:path>
              </a:pathLst>
            </a:custGeom>
            <a:solidFill>
              <a:srgbClr val="3DBC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9" name="Freeform 14"/>
            <p:cNvSpPr>
              <a:spLocks noChangeArrowheads="1"/>
            </p:cNvSpPr>
            <p:nvPr/>
          </p:nvSpPr>
          <p:spPr bwMode="auto">
            <a:xfrm>
              <a:off x="4756749" y="1951631"/>
              <a:ext cx="1184500" cy="1184500"/>
            </a:xfrm>
            <a:custGeom>
              <a:avLst/>
              <a:gdLst>
                <a:gd name="T0" fmla="*/ 276 w 313"/>
                <a:gd name="T1" fmla="*/ 89 h 313"/>
                <a:gd name="T2" fmla="*/ 89 w 313"/>
                <a:gd name="T3" fmla="*/ 37 h 313"/>
                <a:gd name="T4" fmla="*/ 37 w 313"/>
                <a:gd name="T5" fmla="*/ 224 h 313"/>
                <a:gd name="T6" fmla="*/ 224 w 313"/>
                <a:gd name="T7" fmla="*/ 276 h 313"/>
                <a:gd name="T8" fmla="*/ 276 w 313"/>
                <a:gd name="T9" fmla="*/ 89 h 313"/>
              </a:gdLst>
              <a:ahLst/>
              <a:cxnLst>
                <a:cxn ang="0">
                  <a:pos x="T0" y="T1"/>
                </a:cxn>
                <a:cxn ang="0">
                  <a:pos x="T2" y="T3"/>
                </a:cxn>
                <a:cxn ang="0">
                  <a:pos x="T4" y="T5"/>
                </a:cxn>
                <a:cxn ang="0">
                  <a:pos x="T6" y="T7"/>
                </a:cxn>
                <a:cxn ang="0">
                  <a:pos x="T8" y="T9"/>
                </a:cxn>
              </a:cxnLst>
              <a:rect l="0" t="0" r="r" b="b"/>
              <a:pathLst>
                <a:path w="313" h="313">
                  <a:moveTo>
                    <a:pt x="276" y="89"/>
                  </a:moveTo>
                  <a:cubicBezTo>
                    <a:pt x="238" y="23"/>
                    <a:pt x="154" y="0"/>
                    <a:pt x="89" y="37"/>
                  </a:cubicBezTo>
                  <a:cubicBezTo>
                    <a:pt x="23" y="75"/>
                    <a:pt x="0" y="159"/>
                    <a:pt x="37" y="224"/>
                  </a:cubicBezTo>
                  <a:cubicBezTo>
                    <a:pt x="74" y="290"/>
                    <a:pt x="158" y="313"/>
                    <a:pt x="224" y="276"/>
                  </a:cubicBezTo>
                  <a:cubicBezTo>
                    <a:pt x="290" y="239"/>
                    <a:pt x="313" y="155"/>
                    <a:pt x="276" y="89"/>
                  </a:cubicBezTo>
                  <a:close/>
                </a:path>
              </a:pathLst>
            </a:custGeom>
            <a:solidFill>
              <a:srgbClr val="3DBC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0" name="Freeform 15"/>
            <p:cNvSpPr>
              <a:spLocks noChangeArrowheads="1"/>
            </p:cNvSpPr>
            <p:nvPr/>
          </p:nvSpPr>
          <p:spPr bwMode="auto">
            <a:xfrm>
              <a:off x="4855096" y="2045638"/>
              <a:ext cx="1036980" cy="995037"/>
            </a:xfrm>
            <a:custGeom>
              <a:avLst/>
              <a:gdLst>
                <a:gd name="T0" fmla="*/ 146 w 274"/>
                <a:gd name="T1" fmla="*/ 257 h 263"/>
                <a:gd name="T2" fmla="*/ 21 w 274"/>
                <a:gd name="T3" fmla="*/ 194 h 263"/>
                <a:gd name="T4" fmla="*/ 9 w 274"/>
                <a:gd name="T5" fmla="*/ 98 h 263"/>
                <a:gd name="T6" fmla="*/ 68 w 274"/>
                <a:gd name="T7" fmla="*/ 22 h 263"/>
                <a:gd name="T8" fmla="*/ 115 w 274"/>
                <a:gd name="T9" fmla="*/ 7 h 263"/>
                <a:gd name="T10" fmla="*/ 240 w 274"/>
                <a:gd name="T11" fmla="*/ 69 h 263"/>
                <a:gd name="T12" fmla="*/ 193 w 274"/>
                <a:gd name="T13" fmla="*/ 241 h 263"/>
                <a:gd name="T14" fmla="*/ 146 w 274"/>
                <a:gd name="T15" fmla="*/ 257 h 263"/>
                <a:gd name="T16" fmla="*/ 146 w 274"/>
                <a:gd name="T17" fmla="*/ 25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263">
                  <a:moveTo>
                    <a:pt x="146" y="257"/>
                  </a:moveTo>
                  <a:cubicBezTo>
                    <a:pt x="95" y="263"/>
                    <a:pt x="46" y="238"/>
                    <a:pt x="21" y="194"/>
                  </a:cubicBezTo>
                  <a:cubicBezTo>
                    <a:pt x="4" y="165"/>
                    <a:pt x="0" y="131"/>
                    <a:pt x="9" y="98"/>
                  </a:cubicBezTo>
                  <a:cubicBezTo>
                    <a:pt x="18" y="66"/>
                    <a:pt x="39" y="39"/>
                    <a:pt x="68" y="22"/>
                  </a:cubicBezTo>
                  <a:cubicBezTo>
                    <a:pt x="83" y="14"/>
                    <a:pt x="98" y="9"/>
                    <a:pt x="115" y="7"/>
                  </a:cubicBezTo>
                  <a:cubicBezTo>
                    <a:pt x="165" y="0"/>
                    <a:pt x="215" y="25"/>
                    <a:pt x="240" y="69"/>
                  </a:cubicBezTo>
                  <a:cubicBezTo>
                    <a:pt x="274" y="130"/>
                    <a:pt x="253" y="207"/>
                    <a:pt x="193" y="241"/>
                  </a:cubicBezTo>
                  <a:cubicBezTo>
                    <a:pt x="178" y="249"/>
                    <a:pt x="162" y="255"/>
                    <a:pt x="146" y="257"/>
                  </a:cubicBezTo>
                  <a:cubicBezTo>
                    <a:pt x="146" y="257"/>
                    <a:pt x="146" y="257"/>
                    <a:pt x="146" y="257"/>
                  </a:cubicBezTo>
                  <a:close/>
                </a:path>
              </a:pathLst>
            </a:custGeom>
            <a:solidFill>
              <a:srgbClr val="3DBC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1" name="Freeform 28"/>
            <p:cNvSpPr>
              <a:spLocks noChangeArrowheads="1"/>
            </p:cNvSpPr>
            <p:nvPr/>
          </p:nvSpPr>
          <p:spPr bwMode="auto">
            <a:xfrm>
              <a:off x="4756749" y="1951631"/>
              <a:ext cx="1184500" cy="1184500"/>
            </a:xfrm>
            <a:custGeom>
              <a:avLst/>
              <a:gdLst>
                <a:gd name="T0" fmla="*/ 37 w 313"/>
                <a:gd name="T1" fmla="*/ 224 h 313"/>
                <a:gd name="T2" fmla="*/ 224 w 313"/>
                <a:gd name="T3" fmla="*/ 276 h 313"/>
                <a:gd name="T4" fmla="*/ 276 w 313"/>
                <a:gd name="T5" fmla="*/ 89 h 313"/>
                <a:gd name="T6" fmla="*/ 89 w 313"/>
                <a:gd name="T7" fmla="*/ 37 h 313"/>
                <a:gd name="T8" fmla="*/ 37 w 313"/>
                <a:gd name="T9" fmla="*/ 224 h 313"/>
              </a:gdLst>
              <a:ahLst/>
              <a:cxnLst>
                <a:cxn ang="0">
                  <a:pos x="T0" y="T1"/>
                </a:cxn>
                <a:cxn ang="0">
                  <a:pos x="T2" y="T3"/>
                </a:cxn>
                <a:cxn ang="0">
                  <a:pos x="T4" y="T5"/>
                </a:cxn>
                <a:cxn ang="0">
                  <a:pos x="T6" y="T7"/>
                </a:cxn>
                <a:cxn ang="0">
                  <a:pos x="T8" y="T9"/>
                </a:cxn>
              </a:cxnLst>
              <a:rect l="0" t="0" r="r" b="b"/>
              <a:pathLst>
                <a:path w="313" h="313">
                  <a:moveTo>
                    <a:pt x="37" y="224"/>
                  </a:moveTo>
                  <a:cubicBezTo>
                    <a:pt x="74" y="290"/>
                    <a:pt x="158" y="313"/>
                    <a:pt x="224" y="276"/>
                  </a:cubicBezTo>
                  <a:cubicBezTo>
                    <a:pt x="290" y="239"/>
                    <a:pt x="313" y="155"/>
                    <a:pt x="276" y="89"/>
                  </a:cubicBezTo>
                  <a:cubicBezTo>
                    <a:pt x="238" y="23"/>
                    <a:pt x="154" y="0"/>
                    <a:pt x="89" y="37"/>
                  </a:cubicBezTo>
                  <a:cubicBezTo>
                    <a:pt x="23" y="75"/>
                    <a:pt x="0" y="159"/>
                    <a:pt x="37" y="224"/>
                  </a:cubicBezTo>
                  <a:close/>
                </a:path>
              </a:pathLst>
            </a:custGeom>
            <a:solidFill>
              <a:srgbClr val="3DBC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2" name="Freeform 29"/>
            <p:cNvSpPr/>
            <p:nvPr/>
          </p:nvSpPr>
          <p:spPr bwMode="auto">
            <a:xfrm>
              <a:off x="4805758" y="2045301"/>
              <a:ext cx="1086260" cy="995443"/>
            </a:xfrm>
            <a:custGeom>
              <a:avLst/>
              <a:gdLst>
                <a:gd name="T0" fmla="*/ 159 w 287"/>
                <a:gd name="T1" fmla="*/ 257 h 263"/>
                <a:gd name="T2" fmla="*/ 34 w 287"/>
                <a:gd name="T3" fmla="*/ 194 h 263"/>
                <a:gd name="T4" fmla="*/ 81 w 287"/>
                <a:gd name="T5" fmla="*/ 22 h 263"/>
                <a:gd name="T6" fmla="*/ 128 w 287"/>
                <a:gd name="T7" fmla="*/ 7 h 263"/>
                <a:gd name="T8" fmla="*/ 253 w 287"/>
                <a:gd name="T9" fmla="*/ 69 h 263"/>
                <a:gd name="T10" fmla="*/ 206 w 287"/>
                <a:gd name="T11" fmla="*/ 241 h 263"/>
                <a:gd name="T12" fmla="*/ 159 w 287"/>
                <a:gd name="T13" fmla="*/ 257 h 263"/>
              </a:gdLst>
              <a:ahLst/>
              <a:cxnLst>
                <a:cxn ang="0">
                  <a:pos x="T0" y="T1"/>
                </a:cxn>
                <a:cxn ang="0">
                  <a:pos x="T2" y="T3"/>
                </a:cxn>
                <a:cxn ang="0">
                  <a:pos x="T4" y="T5"/>
                </a:cxn>
                <a:cxn ang="0">
                  <a:pos x="T6" y="T7"/>
                </a:cxn>
                <a:cxn ang="0">
                  <a:pos x="T8" y="T9"/>
                </a:cxn>
                <a:cxn ang="0">
                  <a:pos x="T10" y="T11"/>
                </a:cxn>
                <a:cxn ang="0">
                  <a:pos x="T12" y="T13"/>
                </a:cxn>
              </a:cxnLst>
              <a:rect l="0" t="0" r="r" b="b"/>
              <a:pathLst>
                <a:path w="287" h="263">
                  <a:moveTo>
                    <a:pt x="159" y="257"/>
                  </a:moveTo>
                  <a:cubicBezTo>
                    <a:pt x="108" y="263"/>
                    <a:pt x="59" y="238"/>
                    <a:pt x="34" y="194"/>
                  </a:cubicBezTo>
                  <a:cubicBezTo>
                    <a:pt x="0" y="133"/>
                    <a:pt x="21" y="56"/>
                    <a:pt x="81" y="22"/>
                  </a:cubicBezTo>
                  <a:cubicBezTo>
                    <a:pt x="96" y="14"/>
                    <a:pt x="111" y="9"/>
                    <a:pt x="128" y="7"/>
                  </a:cubicBezTo>
                  <a:cubicBezTo>
                    <a:pt x="178" y="0"/>
                    <a:pt x="228" y="25"/>
                    <a:pt x="253" y="69"/>
                  </a:cubicBezTo>
                  <a:cubicBezTo>
                    <a:pt x="287" y="130"/>
                    <a:pt x="266" y="207"/>
                    <a:pt x="206" y="241"/>
                  </a:cubicBezTo>
                  <a:cubicBezTo>
                    <a:pt x="191" y="249"/>
                    <a:pt x="175" y="255"/>
                    <a:pt x="159" y="257"/>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283" name="Freeform 40"/>
            <p:cNvSpPr>
              <a:spLocks noEditPoints="1" noChangeArrowheads="1"/>
            </p:cNvSpPr>
            <p:nvPr/>
          </p:nvSpPr>
          <p:spPr bwMode="auto">
            <a:xfrm>
              <a:off x="5093731" y="2291505"/>
              <a:ext cx="507643" cy="503304"/>
            </a:xfrm>
            <a:custGeom>
              <a:avLst/>
              <a:gdLst>
                <a:gd name="T0" fmla="*/ 88 w 134"/>
                <a:gd name="T1" fmla="*/ 133 h 133"/>
                <a:gd name="T2" fmla="*/ 92 w 134"/>
                <a:gd name="T3" fmla="*/ 120 h 133"/>
                <a:gd name="T4" fmla="*/ 129 w 134"/>
                <a:gd name="T5" fmla="*/ 103 h 133"/>
                <a:gd name="T6" fmla="*/ 134 w 134"/>
                <a:gd name="T7" fmla="*/ 90 h 133"/>
                <a:gd name="T8" fmla="*/ 134 w 134"/>
                <a:gd name="T9" fmla="*/ 46 h 133"/>
                <a:gd name="T10" fmla="*/ 111 w 134"/>
                <a:gd name="T11" fmla="*/ 41 h 133"/>
                <a:gd name="T12" fmla="*/ 111 w 134"/>
                <a:gd name="T13" fmla="*/ 5 h 133"/>
                <a:gd name="T14" fmla="*/ 23 w 134"/>
                <a:gd name="T15" fmla="*/ 0 h 133"/>
                <a:gd name="T16" fmla="*/ 18 w 134"/>
                <a:gd name="T17" fmla="*/ 32 h 133"/>
                <a:gd name="T18" fmla="*/ 18 w 134"/>
                <a:gd name="T19" fmla="*/ 57 h 133"/>
                <a:gd name="T20" fmla="*/ 41 w 134"/>
                <a:gd name="T21" fmla="*/ 62 h 133"/>
                <a:gd name="T22" fmla="*/ 4 w 134"/>
                <a:gd name="T23" fmla="*/ 71 h 133"/>
                <a:gd name="T24" fmla="*/ 0 w 134"/>
                <a:gd name="T25" fmla="*/ 103 h 133"/>
                <a:gd name="T26" fmla="*/ 0 w 134"/>
                <a:gd name="T27" fmla="*/ 128 h 133"/>
                <a:gd name="T28" fmla="*/ 4 w 134"/>
                <a:gd name="T29" fmla="*/ 74 h 133"/>
                <a:gd name="T30" fmla="*/ 89 w 134"/>
                <a:gd name="T31" fmla="*/ 76 h 133"/>
                <a:gd name="T32" fmla="*/ 3 w 134"/>
                <a:gd name="T33" fmla="*/ 103 h 133"/>
                <a:gd name="T34" fmla="*/ 4 w 134"/>
                <a:gd name="T35" fmla="*/ 74 h 133"/>
                <a:gd name="T36" fmla="*/ 21 w 134"/>
                <a:gd name="T37" fmla="*/ 49 h 133"/>
                <a:gd name="T38" fmla="*/ 41 w 134"/>
                <a:gd name="T39" fmla="*/ 59 h 133"/>
                <a:gd name="T40" fmla="*/ 21 w 134"/>
                <a:gd name="T41" fmla="*/ 57 h 133"/>
                <a:gd name="T42" fmla="*/ 106 w 134"/>
                <a:gd name="T43" fmla="*/ 3 h 133"/>
                <a:gd name="T44" fmla="*/ 108 w 134"/>
                <a:gd name="T45" fmla="*/ 32 h 133"/>
                <a:gd name="T46" fmla="*/ 21 w 134"/>
                <a:gd name="T47" fmla="*/ 5 h 133"/>
                <a:gd name="T48" fmla="*/ 44 w 134"/>
                <a:gd name="T49" fmla="*/ 46 h 133"/>
                <a:gd name="T50" fmla="*/ 129 w 134"/>
                <a:gd name="T51" fmla="*/ 44 h 133"/>
                <a:gd name="T52" fmla="*/ 131 w 134"/>
                <a:gd name="T53" fmla="*/ 73 h 133"/>
                <a:gd name="T54" fmla="*/ 88 w 134"/>
                <a:gd name="T55" fmla="*/ 71 h 133"/>
                <a:gd name="T56" fmla="*/ 44 w 134"/>
                <a:gd name="T57" fmla="*/ 46 h 133"/>
                <a:gd name="T58" fmla="*/ 92 w 134"/>
                <a:gd name="T59" fmla="*/ 100 h 133"/>
                <a:gd name="T60" fmla="*/ 131 w 134"/>
                <a:gd name="T61" fmla="*/ 90 h 133"/>
                <a:gd name="T62" fmla="*/ 129 w 134"/>
                <a:gd name="T63" fmla="*/ 100 h 133"/>
                <a:gd name="T64" fmla="*/ 89 w 134"/>
                <a:gd name="T65" fmla="*/ 128 h 133"/>
                <a:gd name="T66" fmla="*/ 4 w 134"/>
                <a:gd name="T67" fmla="*/ 130 h 133"/>
                <a:gd name="T68" fmla="*/ 3 w 134"/>
                <a:gd name="T69" fmla="*/ 12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4" h="133">
                  <a:moveTo>
                    <a:pt x="4" y="133"/>
                  </a:moveTo>
                  <a:cubicBezTo>
                    <a:pt x="88" y="133"/>
                    <a:pt x="88" y="133"/>
                    <a:pt x="88" y="133"/>
                  </a:cubicBezTo>
                  <a:cubicBezTo>
                    <a:pt x="90" y="133"/>
                    <a:pt x="92" y="131"/>
                    <a:pt x="92" y="128"/>
                  </a:cubicBezTo>
                  <a:cubicBezTo>
                    <a:pt x="92" y="120"/>
                    <a:pt x="92" y="120"/>
                    <a:pt x="92" y="120"/>
                  </a:cubicBezTo>
                  <a:cubicBezTo>
                    <a:pt x="92" y="103"/>
                    <a:pt x="92" y="103"/>
                    <a:pt x="92" y="103"/>
                  </a:cubicBezTo>
                  <a:cubicBezTo>
                    <a:pt x="129" y="103"/>
                    <a:pt x="129" y="103"/>
                    <a:pt x="129" y="103"/>
                  </a:cubicBezTo>
                  <a:cubicBezTo>
                    <a:pt x="132" y="103"/>
                    <a:pt x="134" y="101"/>
                    <a:pt x="134" y="98"/>
                  </a:cubicBezTo>
                  <a:cubicBezTo>
                    <a:pt x="134" y="90"/>
                    <a:pt x="134" y="90"/>
                    <a:pt x="134" y="90"/>
                  </a:cubicBezTo>
                  <a:cubicBezTo>
                    <a:pt x="134" y="73"/>
                    <a:pt x="134" y="73"/>
                    <a:pt x="134" y="73"/>
                  </a:cubicBezTo>
                  <a:cubicBezTo>
                    <a:pt x="134" y="46"/>
                    <a:pt x="134" y="46"/>
                    <a:pt x="134" y="46"/>
                  </a:cubicBezTo>
                  <a:cubicBezTo>
                    <a:pt x="134" y="43"/>
                    <a:pt x="132" y="41"/>
                    <a:pt x="129" y="41"/>
                  </a:cubicBezTo>
                  <a:cubicBezTo>
                    <a:pt x="111" y="41"/>
                    <a:pt x="111" y="41"/>
                    <a:pt x="111" y="41"/>
                  </a:cubicBezTo>
                  <a:cubicBezTo>
                    <a:pt x="111" y="32"/>
                    <a:pt x="111" y="32"/>
                    <a:pt x="111" y="32"/>
                  </a:cubicBezTo>
                  <a:cubicBezTo>
                    <a:pt x="111" y="5"/>
                    <a:pt x="111" y="5"/>
                    <a:pt x="111" y="5"/>
                  </a:cubicBezTo>
                  <a:cubicBezTo>
                    <a:pt x="111" y="2"/>
                    <a:pt x="108" y="0"/>
                    <a:pt x="106" y="0"/>
                  </a:cubicBezTo>
                  <a:cubicBezTo>
                    <a:pt x="23" y="0"/>
                    <a:pt x="23" y="0"/>
                    <a:pt x="23" y="0"/>
                  </a:cubicBezTo>
                  <a:cubicBezTo>
                    <a:pt x="20" y="0"/>
                    <a:pt x="18" y="2"/>
                    <a:pt x="18" y="5"/>
                  </a:cubicBezTo>
                  <a:cubicBezTo>
                    <a:pt x="18" y="32"/>
                    <a:pt x="18" y="32"/>
                    <a:pt x="18" y="32"/>
                  </a:cubicBezTo>
                  <a:cubicBezTo>
                    <a:pt x="18" y="49"/>
                    <a:pt x="18" y="49"/>
                    <a:pt x="18" y="49"/>
                  </a:cubicBezTo>
                  <a:cubicBezTo>
                    <a:pt x="18" y="57"/>
                    <a:pt x="18" y="57"/>
                    <a:pt x="18" y="57"/>
                  </a:cubicBezTo>
                  <a:cubicBezTo>
                    <a:pt x="18" y="60"/>
                    <a:pt x="20" y="62"/>
                    <a:pt x="23" y="62"/>
                  </a:cubicBezTo>
                  <a:cubicBezTo>
                    <a:pt x="41" y="62"/>
                    <a:pt x="41" y="62"/>
                    <a:pt x="41" y="62"/>
                  </a:cubicBezTo>
                  <a:cubicBezTo>
                    <a:pt x="41" y="71"/>
                    <a:pt x="41" y="71"/>
                    <a:pt x="41" y="71"/>
                  </a:cubicBezTo>
                  <a:cubicBezTo>
                    <a:pt x="4" y="71"/>
                    <a:pt x="4" y="71"/>
                    <a:pt x="4" y="71"/>
                  </a:cubicBezTo>
                  <a:cubicBezTo>
                    <a:pt x="2" y="71"/>
                    <a:pt x="0" y="73"/>
                    <a:pt x="0" y="76"/>
                  </a:cubicBezTo>
                  <a:cubicBezTo>
                    <a:pt x="0" y="103"/>
                    <a:pt x="0" y="103"/>
                    <a:pt x="0" y="103"/>
                  </a:cubicBezTo>
                  <a:cubicBezTo>
                    <a:pt x="0" y="120"/>
                    <a:pt x="0" y="120"/>
                    <a:pt x="0" y="120"/>
                  </a:cubicBezTo>
                  <a:cubicBezTo>
                    <a:pt x="0" y="128"/>
                    <a:pt x="0" y="128"/>
                    <a:pt x="0" y="128"/>
                  </a:cubicBezTo>
                  <a:cubicBezTo>
                    <a:pt x="0" y="131"/>
                    <a:pt x="2" y="133"/>
                    <a:pt x="4" y="133"/>
                  </a:cubicBezTo>
                  <a:close/>
                  <a:moveTo>
                    <a:pt x="4" y="74"/>
                  </a:moveTo>
                  <a:cubicBezTo>
                    <a:pt x="88" y="74"/>
                    <a:pt x="88" y="74"/>
                    <a:pt x="88" y="74"/>
                  </a:cubicBezTo>
                  <a:cubicBezTo>
                    <a:pt x="89" y="74"/>
                    <a:pt x="89" y="75"/>
                    <a:pt x="89" y="76"/>
                  </a:cubicBezTo>
                  <a:cubicBezTo>
                    <a:pt x="89" y="103"/>
                    <a:pt x="89" y="103"/>
                    <a:pt x="89" y="103"/>
                  </a:cubicBezTo>
                  <a:cubicBezTo>
                    <a:pt x="3" y="103"/>
                    <a:pt x="3" y="103"/>
                    <a:pt x="3" y="103"/>
                  </a:cubicBezTo>
                  <a:cubicBezTo>
                    <a:pt x="3" y="76"/>
                    <a:pt x="3" y="76"/>
                    <a:pt x="3" y="76"/>
                  </a:cubicBezTo>
                  <a:cubicBezTo>
                    <a:pt x="3" y="75"/>
                    <a:pt x="3" y="74"/>
                    <a:pt x="4" y="74"/>
                  </a:cubicBezTo>
                  <a:close/>
                  <a:moveTo>
                    <a:pt x="21" y="57"/>
                  </a:moveTo>
                  <a:cubicBezTo>
                    <a:pt x="21" y="49"/>
                    <a:pt x="21" y="49"/>
                    <a:pt x="21" y="49"/>
                  </a:cubicBezTo>
                  <a:cubicBezTo>
                    <a:pt x="41" y="49"/>
                    <a:pt x="41" y="49"/>
                    <a:pt x="41" y="49"/>
                  </a:cubicBezTo>
                  <a:cubicBezTo>
                    <a:pt x="41" y="59"/>
                    <a:pt x="41" y="59"/>
                    <a:pt x="41" y="59"/>
                  </a:cubicBezTo>
                  <a:cubicBezTo>
                    <a:pt x="23" y="59"/>
                    <a:pt x="23" y="59"/>
                    <a:pt x="23" y="59"/>
                  </a:cubicBezTo>
                  <a:cubicBezTo>
                    <a:pt x="22" y="59"/>
                    <a:pt x="21" y="59"/>
                    <a:pt x="21" y="57"/>
                  </a:cubicBezTo>
                  <a:close/>
                  <a:moveTo>
                    <a:pt x="23" y="3"/>
                  </a:moveTo>
                  <a:cubicBezTo>
                    <a:pt x="106" y="3"/>
                    <a:pt x="106" y="3"/>
                    <a:pt x="106" y="3"/>
                  </a:cubicBezTo>
                  <a:cubicBezTo>
                    <a:pt x="107" y="3"/>
                    <a:pt x="108" y="4"/>
                    <a:pt x="108" y="5"/>
                  </a:cubicBezTo>
                  <a:cubicBezTo>
                    <a:pt x="108" y="32"/>
                    <a:pt x="108" y="32"/>
                    <a:pt x="108" y="32"/>
                  </a:cubicBezTo>
                  <a:cubicBezTo>
                    <a:pt x="21" y="32"/>
                    <a:pt x="21" y="32"/>
                    <a:pt x="21" y="32"/>
                  </a:cubicBezTo>
                  <a:cubicBezTo>
                    <a:pt x="21" y="5"/>
                    <a:pt x="21" y="5"/>
                    <a:pt x="21" y="5"/>
                  </a:cubicBezTo>
                  <a:cubicBezTo>
                    <a:pt x="21" y="4"/>
                    <a:pt x="22" y="3"/>
                    <a:pt x="23" y="3"/>
                  </a:cubicBezTo>
                  <a:close/>
                  <a:moveTo>
                    <a:pt x="44" y="46"/>
                  </a:moveTo>
                  <a:cubicBezTo>
                    <a:pt x="44" y="45"/>
                    <a:pt x="45" y="44"/>
                    <a:pt x="46" y="44"/>
                  </a:cubicBezTo>
                  <a:cubicBezTo>
                    <a:pt x="129" y="44"/>
                    <a:pt x="129" y="44"/>
                    <a:pt x="129" y="44"/>
                  </a:cubicBezTo>
                  <a:cubicBezTo>
                    <a:pt x="130" y="44"/>
                    <a:pt x="131" y="45"/>
                    <a:pt x="131" y="46"/>
                  </a:cubicBezTo>
                  <a:cubicBezTo>
                    <a:pt x="131" y="73"/>
                    <a:pt x="131" y="73"/>
                    <a:pt x="131" y="73"/>
                  </a:cubicBezTo>
                  <a:cubicBezTo>
                    <a:pt x="91" y="73"/>
                    <a:pt x="91" y="73"/>
                    <a:pt x="91" y="73"/>
                  </a:cubicBezTo>
                  <a:cubicBezTo>
                    <a:pt x="91" y="72"/>
                    <a:pt x="89" y="71"/>
                    <a:pt x="88" y="71"/>
                  </a:cubicBezTo>
                  <a:cubicBezTo>
                    <a:pt x="44" y="71"/>
                    <a:pt x="44" y="71"/>
                    <a:pt x="44" y="71"/>
                  </a:cubicBezTo>
                  <a:lnTo>
                    <a:pt x="44" y="46"/>
                  </a:lnTo>
                  <a:close/>
                  <a:moveTo>
                    <a:pt x="129" y="100"/>
                  </a:moveTo>
                  <a:cubicBezTo>
                    <a:pt x="92" y="100"/>
                    <a:pt x="92" y="100"/>
                    <a:pt x="92" y="100"/>
                  </a:cubicBezTo>
                  <a:cubicBezTo>
                    <a:pt x="92" y="90"/>
                    <a:pt x="92" y="90"/>
                    <a:pt x="92" y="90"/>
                  </a:cubicBezTo>
                  <a:cubicBezTo>
                    <a:pt x="131" y="90"/>
                    <a:pt x="131" y="90"/>
                    <a:pt x="131" y="90"/>
                  </a:cubicBezTo>
                  <a:cubicBezTo>
                    <a:pt x="131" y="98"/>
                    <a:pt x="131" y="98"/>
                    <a:pt x="131" y="98"/>
                  </a:cubicBezTo>
                  <a:cubicBezTo>
                    <a:pt x="131" y="100"/>
                    <a:pt x="130" y="100"/>
                    <a:pt x="129" y="100"/>
                  </a:cubicBezTo>
                  <a:close/>
                  <a:moveTo>
                    <a:pt x="89" y="120"/>
                  </a:moveTo>
                  <a:cubicBezTo>
                    <a:pt x="89" y="128"/>
                    <a:pt x="89" y="128"/>
                    <a:pt x="89" y="128"/>
                  </a:cubicBezTo>
                  <a:cubicBezTo>
                    <a:pt x="89" y="129"/>
                    <a:pt x="89" y="130"/>
                    <a:pt x="88" y="130"/>
                  </a:cubicBezTo>
                  <a:cubicBezTo>
                    <a:pt x="4" y="130"/>
                    <a:pt x="4" y="130"/>
                    <a:pt x="4" y="130"/>
                  </a:cubicBezTo>
                  <a:cubicBezTo>
                    <a:pt x="3" y="130"/>
                    <a:pt x="3" y="129"/>
                    <a:pt x="3" y="128"/>
                  </a:cubicBezTo>
                  <a:cubicBezTo>
                    <a:pt x="3" y="120"/>
                    <a:pt x="3" y="120"/>
                    <a:pt x="3" y="120"/>
                  </a:cubicBezTo>
                  <a:lnTo>
                    <a:pt x="89" y="120"/>
                  </a:lnTo>
                  <a:close/>
                </a:path>
              </a:pathLst>
            </a:custGeom>
            <a:solidFill>
              <a:srgbClr val="3DBC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84" name="组合 23"/>
          <p:cNvGrpSpPr>
            <a:grpSpLocks/>
          </p:cNvGrpSpPr>
          <p:nvPr/>
        </p:nvGrpSpPr>
        <p:grpSpPr bwMode="auto">
          <a:xfrm>
            <a:off x="4826201" y="4456272"/>
            <a:ext cx="1322388" cy="1387475"/>
            <a:chOff x="3943943" y="4190465"/>
            <a:chExt cx="1323342" cy="1388423"/>
          </a:xfrm>
        </p:grpSpPr>
        <p:sp>
          <p:nvSpPr>
            <p:cNvPr id="285" name="Freeform 11"/>
            <p:cNvSpPr>
              <a:spLocks noChangeArrowheads="1"/>
            </p:cNvSpPr>
            <p:nvPr/>
          </p:nvSpPr>
          <p:spPr bwMode="auto">
            <a:xfrm>
              <a:off x="3943943" y="4190465"/>
              <a:ext cx="983467" cy="669626"/>
            </a:xfrm>
            <a:custGeom>
              <a:avLst/>
              <a:gdLst>
                <a:gd name="T0" fmla="*/ 0 w 260"/>
                <a:gd name="T1" fmla="*/ 122 h 177"/>
                <a:gd name="T2" fmla="*/ 7 w 260"/>
                <a:gd name="T3" fmla="*/ 177 h 177"/>
                <a:gd name="T4" fmla="*/ 260 w 260"/>
                <a:gd name="T5" fmla="*/ 33 h 177"/>
                <a:gd name="T6" fmla="*/ 216 w 260"/>
                <a:gd name="T7" fmla="*/ 0 h 177"/>
                <a:gd name="T8" fmla="*/ 0 w 260"/>
                <a:gd name="T9" fmla="*/ 122 h 177"/>
              </a:gdLst>
              <a:ahLst/>
              <a:cxnLst>
                <a:cxn ang="0">
                  <a:pos x="T0" y="T1"/>
                </a:cxn>
                <a:cxn ang="0">
                  <a:pos x="T2" y="T3"/>
                </a:cxn>
                <a:cxn ang="0">
                  <a:pos x="T4" y="T5"/>
                </a:cxn>
                <a:cxn ang="0">
                  <a:pos x="T6" y="T7"/>
                </a:cxn>
                <a:cxn ang="0">
                  <a:pos x="T8" y="T9"/>
                </a:cxn>
              </a:cxnLst>
              <a:rect l="0" t="0" r="r" b="b"/>
              <a:pathLst>
                <a:path w="260" h="177">
                  <a:moveTo>
                    <a:pt x="0" y="122"/>
                  </a:moveTo>
                  <a:cubicBezTo>
                    <a:pt x="7" y="177"/>
                    <a:pt x="7" y="177"/>
                    <a:pt x="7" y="177"/>
                  </a:cubicBezTo>
                  <a:cubicBezTo>
                    <a:pt x="111" y="164"/>
                    <a:pt x="200" y="110"/>
                    <a:pt x="260" y="33"/>
                  </a:cubicBezTo>
                  <a:cubicBezTo>
                    <a:pt x="216" y="0"/>
                    <a:pt x="216" y="0"/>
                    <a:pt x="216" y="0"/>
                  </a:cubicBezTo>
                  <a:cubicBezTo>
                    <a:pt x="165" y="65"/>
                    <a:pt x="89" y="111"/>
                    <a:pt x="0" y="122"/>
                  </a:cubicBezTo>
                  <a:close/>
                </a:path>
              </a:pathLst>
            </a:custGeom>
            <a:solidFill>
              <a:srgbClr val="FFC53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6" name="Freeform 20"/>
            <p:cNvSpPr>
              <a:spLocks noChangeArrowheads="1"/>
            </p:cNvSpPr>
            <p:nvPr/>
          </p:nvSpPr>
          <p:spPr bwMode="auto">
            <a:xfrm>
              <a:off x="4133404" y="4485505"/>
              <a:ext cx="1084706" cy="995037"/>
            </a:xfrm>
            <a:custGeom>
              <a:avLst/>
              <a:gdLst>
                <a:gd name="T0" fmla="*/ 159 w 287"/>
                <a:gd name="T1" fmla="*/ 257 h 263"/>
                <a:gd name="T2" fmla="*/ 34 w 287"/>
                <a:gd name="T3" fmla="*/ 194 h 263"/>
                <a:gd name="T4" fmla="*/ 81 w 287"/>
                <a:gd name="T5" fmla="*/ 22 h 263"/>
                <a:gd name="T6" fmla="*/ 128 w 287"/>
                <a:gd name="T7" fmla="*/ 7 h 263"/>
                <a:gd name="T8" fmla="*/ 253 w 287"/>
                <a:gd name="T9" fmla="*/ 70 h 263"/>
                <a:gd name="T10" fmla="*/ 206 w 287"/>
                <a:gd name="T11" fmla="*/ 241 h 263"/>
                <a:gd name="T12" fmla="*/ 159 w 287"/>
                <a:gd name="T13" fmla="*/ 257 h 263"/>
                <a:gd name="T14" fmla="*/ 159 w 287"/>
                <a:gd name="T15" fmla="*/ 257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7" h="263">
                  <a:moveTo>
                    <a:pt x="159" y="257"/>
                  </a:moveTo>
                  <a:cubicBezTo>
                    <a:pt x="109" y="263"/>
                    <a:pt x="59" y="238"/>
                    <a:pt x="34" y="194"/>
                  </a:cubicBezTo>
                  <a:cubicBezTo>
                    <a:pt x="0" y="134"/>
                    <a:pt x="21" y="57"/>
                    <a:pt x="81" y="22"/>
                  </a:cubicBezTo>
                  <a:cubicBezTo>
                    <a:pt x="96" y="14"/>
                    <a:pt x="112" y="9"/>
                    <a:pt x="128" y="7"/>
                  </a:cubicBezTo>
                  <a:cubicBezTo>
                    <a:pt x="179" y="0"/>
                    <a:pt x="228" y="25"/>
                    <a:pt x="253" y="70"/>
                  </a:cubicBezTo>
                  <a:cubicBezTo>
                    <a:pt x="287" y="130"/>
                    <a:pt x="266" y="207"/>
                    <a:pt x="206" y="241"/>
                  </a:cubicBezTo>
                  <a:cubicBezTo>
                    <a:pt x="191" y="249"/>
                    <a:pt x="176" y="255"/>
                    <a:pt x="159" y="257"/>
                  </a:cubicBezTo>
                  <a:cubicBezTo>
                    <a:pt x="159" y="257"/>
                    <a:pt x="159" y="257"/>
                    <a:pt x="159" y="257"/>
                  </a:cubicBezTo>
                  <a:close/>
                </a:path>
              </a:pathLst>
            </a:custGeom>
            <a:solidFill>
              <a:srgbClr val="FFC53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7" name="Freeform 36"/>
            <p:cNvSpPr>
              <a:spLocks noChangeArrowheads="1"/>
            </p:cNvSpPr>
            <p:nvPr/>
          </p:nvSpPr>
          <p:spPr bwMode="auto">
            <a:xfrm>
              <a:off x="4082785" y="4391496"/>
              <a:ext cx="1184500" cy="1187392"/>
            </a:xfrm>
            <a:custGeom>
              <a:avLst/>
              <a:gdLst>
                <a:gd name="T0" fmla="*/ 89 w 313"/>
                <a:gd name="T1" fmla="*/ 37 h 314"/>
                <a:gd name="T2" fmla="*/ 37 w 313"/>
                <a:gd name="T3" fmla="*/ 225 h 314"/>
                <a:gd name="T4" fmla="*/ 224 w 313"/>
                <a:gd name="T5" fmla="*/ 276 h 314"/>
                <a:gd name="T6" fmla="*/ 276 w 313"/>
                <a:gd name="T7" fmla="*/ 89 h 314"/>
                <a:gd name="T8" fmla="*/ 89 w 313"/>
                <a:gd name="T9" fmla="*/ 37 h 314"/>
              </a:gdLst>
              <a:ahLst/>
              <a:cxnLst>
                <a:cxn ang="0">
                  <a:pos x="T0" y="T1"/>
                </a:cxn>
                <a:cxn ang="0">
                  <a:pos x="T2" y="T3"/>
                </a:cxn>
                <a:cxn ang="0">
                  <a:pos x="T4" y="T5"/>
                </a:cxn>
                <a:cxn ang="0">
                  <a:pos x="T6" y="T7"/>
                </a:cxn>
                <a:cxn ang="0">
                  <a:pos x="T8" y="T9"/>
                </a:cxn>
              </a:cxnLst>
              <a:rect l="0" t="0" r="r" b="b"/>
              <a:pathLst>
                <a:path w="313" h="314">
                  <a:moveTo>
                    <a:pt x="89" y="37"/>
                  </a:moveTo>
                  <a:cubicBezTo>
                    <a:pt x="23" y="75"/>
                    <a:pt x="0" y="159"/>
                    <a:pt x="37" y="225"/>
                  </a:cubicBezTo>
                  <a:cubicBezTo>
                    <a:pt x="75" y="290"/>
                    <a:pt x="159" y="314"/>
                    <a:pt x="224" y="276"/>
                  </a:cubicBezTo>
                  <a:cubicBezTo>
                    <a:pt x="290" y="239"/>
                    <a:pt x="313" y="155"/>
                    <a:pt x="276" y="89"/>
                  </a:cubicBezTo>
                  <a:cubicBezTo>
                    <a:pt x="239" y="23"/>
                    <a:pt x="155" y="0"/>
                    <a:pt x="89" y="37"/>
                  </a:cubicBezTo>
                  <a:close/>
                </a:path>
              </a:pathLst>
            </a:custGeom>
            <a:solidFill>
              <a:srgbClr val="FFC53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8" name="Freeform 37"/>
            <p:cNvSpPr/>
            <p:nvPr/>
          </p:nvSpPr>
          <p:spPr bwMode="auto">
            <a:xfrm>
              <a:off x="4179062" y="4485942"/>
              <a:ext cx="986549" cy="994454"/>
            </a:xfrm>
            <a:custGeom>
              <a:avLst/>
              <a:gdLst>
                <a:gd name="T0" fmla="*/ 146 w 261"/>
                <a:gd name="T1" fmla="*/ 257 h 263"/>
                <a:gd name="T2" fmla="*/ 21 w 261"/>
                <a:gd name="T3" fmla="*/ 194 h 263"/>
                <a:gd name="T4" fmla="*/ 9 w 261"/>
                <a:gd name="T5" fmla="*/ 98 h 263"/>
                <a:gd name="T6" fmla="*/ 68 w 261"/>
                <a:gd name="T7" fmla="*/ 22 h 263"/>
                <a:gd name="T8" fmla="*/ 115 w 261"/>
                <a:gd name="T9" fmla="*/ 7 h 263"/>
                <a:gd name="T10" fmla="*/ 240 w 261"/>
                <a:gd name="T11" fmla="*/ 70 h 263"/>
                <a:gd name="T12" fmla="*/ 252 w 261"/>
                <a:gd name="T13" fmla="*/ 165 h 263"/>
                <a:gd name="T14" fmla="*/ 193 w 261"/>
                <a:gd name="T15" fmla="*/ 241 h 263"/>
                <a:gd name="T16" fmla="*/ 146 w 261"/>
                <a:gd name="T17" fmla="*/ 25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1" h="263">
                  <a:moveTo>
                    <a:pt x="146" y="257"/>
                  </a:moveTo>
                  <a:cubicBezTo>
                    <a:pt x="96" y="263"/>
                    <a:pt x="46" y="238"/>
                    <a:pt x="21" y="194"/>
                  </a:cubicBezTo>
                  <a:cubicBezTo>
                    <a:pt x="5" y="165"/>
                    <a:pt x="0" y="131"/>
                    <a:pt x="9" y="98"/>
                  </a:cubicBezTo>
                  <a:cubicBezTo>
                    <a:pt x="18" y="66"/>
                    <a:pt x="39" y="39"/>
                    <a:pt x="68" y="22"/>
                  </a:cubicBezTo>
                  <a:cubicBezTo>
                    <a:pt x="83" y="14"/>
                    <a:pt x="99" y="9"/>
                    <a:pt x="115" y="7"/>
                  </a:cubicBezTo>
                  <a:cubicBezTo>
                    <a:pt x="166" y="0"/>
                    <a:pt x="215" y="25"/>
                    <a:pt x="240" y="70"/>
                  </a:cubicBezTo>
                  <a:cubicBezTo>
                    <a:pt x="257" y="99"/>
                    <a:pt x="261" y="133"/>
                    <a:pt x="252" y="165"/>
                  </a:cubicBezTo>
                  <a:cubicBezTo>
                    <a:pt x="243" y="198"/>
                    <a:pt x="222" y="225"/>
                    <a:pt x="193" y="241"/>
                  </a:cubicBezTo>
                  <a:cubicBezTo>
                    <a:pt x="178" y="249"/>
                    <a:pt x="163" y="255"/>
                    <a:pt x="146" y="257"/>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289" name="Freeform 42"/>
            <p:cNvSpPr>
              <a:spLocks noEditPoints="1" noChangeArrowheads="1"/>
            </p:cNvSpPr>
            <p:nvPr/>
          </p:nvSpPr>
          <p:spPr bwMode="auto">
            <a:xfrm>
              <a:off x="4428445" y="4735710"/>
              <a:ext cx="506196" cy="484503"/>
            </a:xfrm>
            <a:custGeom>
              <a:avLst/>
              <a:gdLst>
                <a:gd name="T0" fmla="*/ 79 w 134"/>
                <a:gd name="T1" fmla="*/ 0 h 128"/>
                <a:gd name="T2" fmla="*/ 36 w 134"/>
                <a:gd name="T3" fmla="*/ 19 h 128"/>
                <a:gd name="T4" fmla="*/ 0 w 134"/>
                <a:gd name="T5" fmla="*/ 19 h 128"/>
                <a:gd name="T6" fmla="*/ 0 w 134"/>
                <a:gd name="T7" fmla="*/ 31 h 128"/>
                <a:gd name="T8" fmla="*/ 0 w 134"/>
                <a:gd name="T9" fmla="*/ 39 h 128"/>
                <a:gd name="T10" fmla="*/ 0 w 134"/>
                <a:gd name="T11" fmla="*/ 105 h 128"/>
                <a:gd name="T12" fmla="*/ 22 w 134"/>
                <a:gd name="T13" fmla="*/ 128 h 128"/>
                <a:gd name="T14" fmla="*/ 134 w 134"/>
                <a:gd name="T15" fmla="*/ 128 h 128"/>
                <a:gd name="T16" fmla="*/ 134 w 134"/>
                <a:gd name="T17" fmla="*/ 59 h 128"/>
                <a:gd name="T18" fmla="*/ 134 w 134"/>
                <a:gd name="T19" fmla="*/ 36 h 128"/>
                <a:gd name="T20" fmla="*/ 134 w 134"/>
                <a:gd name="T21" fmla="*/ 28 h 128"/>
                <a:gd name="T22" fmla="*/ 98 w 134"/>
                <a:gd name="T23" fmla="*/ 19 h 128"/>
                <a:gd name="T24" fmla="*/ 124 w 134"/>
                <a:gd name="T25" fmla="*/ 118 h 128"/>
                <a:gd name="T26" fmla="*/ 112 w 134"/>
                <a:gd name="T27" fmla="*/ 125 h 128"/>
                <a:gd name="T28" fmla="*/ 17 w 134"/>
                <a:gd name="T29" fmla="*/ 121 h 128"/>
                <a:gd name="T30" fmla="*/ 7 w 134"/>
                <a:gd name="T31" fmla="*/ 111 h 128"/>
                <a:gd name="T32" fmla="*/ 3 w 134"/>
                <a:gd name="T33" fmla="*/ 59 h 128"/>
                <a:gd name="T34" fmla="*/ 10 w 134"/>
                <a:gd name="T35" fmla="*/ 46 h 128"/>
                <a:gd name="T36" fmla="*/ 22 w 134"/>
                <a:gd name="T37" fmla="*/ 39 h 128"/>
                <a:gd name="T38" fmla="*/ 117 w 134"/>
                <a:gd name="T39" fmla="*/ 43 h 128"/>
                <a:gd name="T40" fmla="*/ 127 w 134"/>
                <a:gd name="T41" fmla="*/ 53 h 128"/>
                <a:gd name="T42" fmla="*/ 131 w 134"/>
                <a:gd name="T43" fmla="*/ 106 h 128"/>
                <a:gd name="T44" fmla="*/ 131 w 134"/>
                <a:gd name="T45" fmla="*/ 36 h 128"/>
                <a:gd name="T46" fmla="*/ 22 w 134"/>
                <a:gd name="T47" fmla="*/ 36 h 128"/>
                <a:gd name="T48" fmla="*/ 3 w 134"/>
                <a:gd name="T49" fmla="*/ 31 h 128"/>
                <a:gd name="T50" fmla="*/ 46 w 134"/>
                <a:gd name="T51" fmla="*/ 31 h 128"/>
                <a:gd name="T52" fmla="*/ 98 w 134"/>
                <a:gd name="T53" fmla="*/ 31 h 128"/>
                <a:gd name="T54" fmla="*/ 131 w 134"/>
                <a:gd name="T55" fmla="*/ 36 h 128"/>
                <a:gd name="T56" fmla="*/ 36 w 134"/>
                <a:gd name="T57" fmla="*/ 22 h 128"/>
                <a:gd name="T58" fmla="*/ 3 w 134"/>
                <a:gd name="T59" fmla="*/ 28 h 128"/>
                <a:gd name="T60" fmla="*/ 55 w 134"/>
                <a:gd name="T61" fmla="*/ 10 h 128"/>
                <a:gd name="T62" fmla="*/ 88 w 134"/>
                <a:gd name="T63" fmla="*/ 19 h 128"/>
                <a:gd name="T64" fmla="*/ 46 w 134"/>
                <a:gd name="T65" fmla="*/ 19 h 128"/>
                <a:gd name="T66" fmla="*/ 55 w 134"/>
                <a:gd name="T67" fmla="*/ 10 h 128"/>
                <a:gd name="T68" fmla="*/ 88 w 134"/>
                <a:gd name="T69" fmla="*/ 22 h 128"/>
                <a:gd name="T70" fmla="*/ 46 w 134"/>
                <a:gd name="T71" fmla="*/ 28 h 128"/>
                <a:gd name="T72" fmla="*/ 131 w 134"/>
                <a:gd name="T73" fmla="*/ 28 h 128"/>
                <a:gd name="T74" fmla="*/ 98 w 134"/>
                <a:gd name="T75" fmla="*/ 22 h 128"/>
                <a:gd name="T76" fmla="*/ 131 w 134"/>
                <a:gd name="T77" fmla="*/ 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4" h="128">
                  <a:moveTo>
                    <a:pt x="98" y="19"/>
                  </a:moveTo>
                  <a:cubicBezTo>
                    <a:pt x="98" y="9"/>
                    <a:pt x="90" y="0"/>
                    <a:pt x="79" y="0"/>
                  </a:cubicBezTo>
                  <a:cubicBezTo>
                    <a:pt x="55" y="0"/>
                    <a:pt x="55" y="0"/>
                    <a:pt x="55" y="0"/>
                  </a:cubicBezTo>
                  <a:cubicBezTo>
                    <a:pt x="44" y="0"/>
                    <a:pt x="36" y="9"/>
                    <a:pt x="36" y="19"/>
                  </a:cubicBezTo>
                  <a:cubicBezTo>
                    <a:pt x="36" y="19"/>
                    <a:pt x="36" y="19"/>
                    <a:pt x="36" y="19"/>
                  </a:cubicBezTo>
                  <a:cubicBezTo>
                    <a:pt x="0" y="19"/>
                    <a:pt x="0" y="19"/>
                    <a:pt x="0" y="19"/>
                  </a:cubicBezTo>
                  <a:cubicBezTo>
                    <a:pt x="0" y="28"/>
                    <a:pt x="0" y="28"/>
                    <a:pt x="0" y="28"/>
                  </a:cubicBezTo>
                  <a:cubicBezTo>
                    <a:pt x="0" y="31"/>
                    <a:pt x="0" y="31"/>
                    <a:pt x="0" y="31"/>
                  </a:cubicBezTo>
                  <a:cubicBezTo>
                    <a:pt x="0" y="36"/>
                    <a:pt x="0" y="36"/>
                    <a:pt x="0" y="36"/>
                  </a:cubicBezTo>
                  <a:cubicBezTo>
                    <a:pt x="0" y="39"/>
                    <a:pt x="0" y="39"/>
                    <a:pt x="0" y="39"/>
                  </a:cubicBezTo>
                  <a:cubicBezTo>
                    <a:pt x="0" y="59"/>
                    <a:pt x="0" y="59"/>
                    <a:pt x="0" y="59"/>
                  </a:cubicBezTo>
                  <a:cubicBezTo>
                    <a:pt x="0" y="105"/>
                    <a:pt x="0" y="105"/>
                    <a:pt x="0" y="105"/>
                  </a:cubicBezTo>
                  <a:cubicBezTo>
                    <a:pt x="0" y="128"/>
                    <a:pt x="0" y="128"/>
                    <a:pt x="0" y="128"/>
                  </a:cubicBezTo>
                  <a:cubicBezTo>
                    <a:pt x="22" y="128"/>
                    <a:pt x="22" y="128"/>
                    <a:pt x="22" y="128"/>
                  </a:cubicBezTo>
                  <a:cubicBezTo>
                    <a:pt x="112" y="128"/>
                    <a:pt x="112" y="128"/>
                    <a:pt x="112" y="128"/>
                  </a:cubicBezTo>
                  <a:cubicBezTo>
                    <a:pt x="134" y="128"/>
                    <a:pt x="134" y="128"/>
                    <a:pt x="134" y="128"/>
                  </a:cubicBezTo>
                  <a:cubicBezTo>
                    <a:pt x="134" y="105"/>
                    <a:pt x="134" y="105"/>
                    <a:pt x="134" y="105"/>
                  </a:cubicBezTo>
                  <a:cubicBezTo>
                    <a:pt x="134" y="59"/>
                    <a:pt x="134" y="59"/>
                    <a:pt x="134" y="59"/>
                  </a:cubicBezTo>
                  <a:cubicBezTo>
                    <a:pt x="134" y="39"/>
                    <a:pt x="134" y="39"/>
                    <a:pt x="134" y="39"/>
                  </a:cubicBezTo>
                  <a:cubicBezTo>
                    <a:pt x="134" y="36"/>
                    <a:pt x="134" y="36"/>
                    <a:pt x="134" y="36"/>
                  </a:cubicBezTo>
                  <a:cubicBezTo>
                    <a:pt x="134" y="31"/>
                    <a:pt x="134" y="31"/>
                    <a:pt x="134" y="31"/>
                  </a:cubicBezTo>
                  <a:cubicBezTo>
                    <a:pt x="134" y="28"/>
                    <a:pt x="134" y="28"/>
                    <a:pt x="134" y="28"/>
                  </a:cubicBezTo>
                  <a:cubicBezTo>
                    <a:pt x="134" y="19"/>
                    <a:pt x="134" y="19"/>
                    <a:pt x="134" y="19"/>
                  </a:cubicBezTo>
                  <a:cubicBezTo>
                    <a:pt x="98" y="19"/>
                    <a:pt x="98" y="19"/>
                    <a:pt x="98" y="19"/>
                  </a:cubicBezTo>
                  <a:close/>
                  <a:moveTo>
                    <a:pt x="127" y="111"/>
                  </a:moveTo>
                  <a:cubicBezTo>
                    <a:pt x="127" y="114"/>
                    <a:pt x="126" y="116"/>
                    <a:pt x="124" y="118"/>
                  </a:cubicBezTo>
                  <a:cubicBezTo>
                    <a:pt x="122" y="120"/>
                    <a:pt x="120" y="121"/>
                    <a:pt x="117" y="121"/>
                  </a:cubicBezTo>
                  <a:cubicBezTo>
                    <a:pt x="115" y="121"/>
                    <a:pt x="112" y="123"/>
                    <a:pt x="112" y="125"/>
                  </a:cubicBezTo>
                  <a:cubicBezTo>
                    <a:pt x="22" y="125"/>
                    <a:pt x="22" y="125"/>
                    <a:pt x="22" y="125"/>
                  </a:cubicBezTo>
                  <a:cubicBezTo>
                    <a:pt x="21" y="123"/>
                    <a:pt x="19" y="121"/>
                    <a:pt x="17" y="121"/>
                  </a:cubicBezTo>
                  <a:cubicBezTo>
                    <a:pt x="14" y="121"/>
                    <a:pt x="12" y="120"/>
                    <a:pt x="10" y="118"/>
                  </a:cubicBezTo>
                  <a:cubicBezTo>
                    <a:pt x="8" y="116"/>
                    <a:pt x="7" y="114"/>
                    <a:pt x="7" y="111"/>
                  </a:cubicBezTo>
                  <a:cubicBezTo>
                    <a:pt x="7" y="108"/>
                    <a:pt x="5" y="106"/>
                    <a:pt x="3" y="106"/>
                  </a:cubicBezTo>
                  <a:cubicBezTo>
                    <a:pt x="3" y="59"/>
                    <a:pt x="3" y="59"/>
                    <a:pt x="3" y="59"/>
                  </a:cubicBezTo>
                  <a:cubicBezTo>
                    <a:pt x="5" y="58"/>
                    <a:pt x="7" y="56"/>
                    <a:pt x="7" y="53"/>
                  </a:cubicBezTo>
                  <a:cubicBezTo>
                    <a:pt x="7" y="51"/>
                    <a:pt x="8" y="48"/>
                    <a:pt x="10" y="46"/>
                  </a:cubicBezTo>
                  <a:cubicBezTo>
                    <a:pt x="12" y="44"/>
                    <a:pt x="14" y="43"/>
                    <a:pt x="17" y="43"/>
                  </a:cubicBezTo>
                  <a:cubicBezTo>
                    <a:pt x="19" y="43"/>
                    <a:pt x="21" y="42"/>
                    <a:pt x="22" y="39"/>
                  </a:cubicBezTo>
                  <a:cubicBezTo>
                    <a:pt x="112" y="39"/>
                    <a:pt x="112" y="39"/>
                    <a:pt x="112" y="39"/>
                  </a:cubicBezTo>
                  <a:cubicBezTo>
                    <a:pt x="112" y="42"/>
                    <a:pt x="115" y="43"/>
                    <a:pt x="117" y="43"/>
                  </a:cubicBezTo>
                  <a:cubicBezTo>
                    <a:pt x="120" y="43"/>
                    <a:pt x="122" y="44"/>
                    <a:pt x="124" y="46"/>
                  </a:cubicBezTo>
                  <a:cubicBezTo>
                    <a:pt x="126" y="48"/>
                    <a:pt x="127" y="51"/>
                    <a:pt x="127" y="53"/>
                  </a:cubicBezTo>
                  <a:cubicBezTo>
                    <a:pt x="127" y="56"/>
                    <a:pt x="129" y="58"/>
                    <a:pt x="131" y="59"/>
                  </a:cubicBezTo>
                  <a:cubicBezTo>
                    <a:pt x="131" y="106"/>
                    <a:pt x="131" y="106"/>
                    <a:pt x="131" y="106"/>
                  </a:cubicBezTo>
                  <a:cubicBezTo>
                    <a:pt x="129" y="106"/>
                    <a:pt x="127" y="108"/>
                    <a:pt x="127" y="111"/>
                  </a:cubicBezTo>
                  <a:close/>
                  <a:moveTo>
                    <a:pt x="131" y="36"/>
                  </a:moveTo>
                  <a:cubicBezTo>
                    <a:pt x="112" y="36"/>
                    <a:pt x="112" y="36"/>
                    <a:pt x="112" y="36"/>
                  </a:cubicBezTo>
                  <a:cubicBezTo>
                    <a:pt x="22" y="36"/>
                    <a:pt x="22" y="36"/>
                    <a:pt x="22" y="36"/>
                  </a:cubicBezTo>
                  <a:cubicBezTo>
                    <a:pt x="3" y="36"/>
                    <a:pt x="3" y="36"/>
                    <a:pt x="3" y="36"/>
                  </a:cubicBezTo>
                  <a:cubicBezTo>
                    <a:pt x="3" y="31"/>
                    <a:pt x="3" y="31"/>
                    <a:pt x="3" y="31"/>
                  </a:cubicBezTo>
                  <a:cubicBezTo>
                    <a:pt x="36" y="31"/>
                    <a:pt x="36" y="31"/>
                    <a:pt x="36" y="31"/>
                  </a:cubicBezTo>
                  <a:cubicBezTo>
                    <a:pt x="46" y="31"/>
                    <a:pt x="46" y="31"/>
                    <a:pt x="46" y="31"/>
                  </a:cubicBezTo>
                  <a:cubicBezTo>
                    <a:pt x="88" y="31"/>
                    <a:pt x="88" y="31"/>
                    <a:pt x="88" y="31"/>
                  </a:cubicBezTo>
                  <a:cubicBezTo>
                    <a:pt x="98" y="31"/>
                    <a:pt x="98" y="31"/>
                    <a:pt x="98" y="31"/>
                  </a:cubicBezTo>
                  <a:cubicBezTo>
                    <a:pt x="131" y="31"/>
                    <a:pt x="131" y="31"/>
                    <a:pt x="131" y="31"/>
                  </a:cubicBezTo>
                  <a:lnTo>
                    <a:pt x="131" y="36"/>
                  </a:lnTo>
                  <a:close/>
                  <a:moveTo>
                    <a:pt x="3" y="22"/>
                  </a:moveTo>
                  <a:cubicBezTo>
                    <a:pt x="36" y="22"/>
                    <a:pt x="36" y="22"/>
                    <a:pt x="36" y="22"/>
                  </a:cubicBezTo>
                  <a:cubicBezTo>
                    <a:pt x="36" y="28"/>
                    <a:pt x="36" y="28"/>
                    <a:pt x="36" y="28"/>
                  </a:cubicBezTo>
                  <a:cubicBezTo>
                    <a:pt x="3" y="28"/>
                    <a:pt x="3" y="28"/>
                    <a:pt x="3" y="28"/>
                  </a:cubicBezTo>
                  <a:lnTo>
                    <a:pt x="3" y="22"/>
                  </a:lnTo>
                  <a:close/>
                  <a:moveTo>
                    <a:pt x="55" y="10"/>
                  </a:moveTo>
                  <a:cubicBezTo>
                    <a:pt x="79" y="10"/>
                    <a:pt x="79" y="10"/>
                    <a:pt x="79" y="10"/>
                  </a:cubicBezTo>
                  <a:cubicBezTo>
                    <a:pt x="84" y="10"/>
                    <a:pt x="88" y="14"/>
                    <a:pt x="88" y="19"/>
                  </a:cubicBezTo>
                  <a:cubicBezTo>
                    <a:pt x="88" y="19"/>
                    <a:pt x="88" y="19"/>
                    <a:pt x="88" y="19"/>
                  </a:cubicBezTo>
                  <a:cubicBezTo>
                    <a:pt x="46" y="19"/>
                    <a:pt x="46" y="19"/>
                    <a:pt x="46" y="19"/>
                  </a:cubicBezTo>
                  <a:cubicBezTo>
                    <a:pt x="46" y="19"/>
                    <a:pt x="46" y="19"/>
                    <a:pt x="46" y="19"/>
                  </a:cubicBezTo>
                  <a:cubicBezTo>
                    <a:pt x="46" y="14"/>
                    <a:pt x="50" y="10"/>
                    <a:pt x="55" y="10"/>
                  </a:cubicBezTo>
                  <a:close/>
                  <a:moveTo>
                    <a:pt x="46" y="22"/>
                  </a:moveTo>
                  <a:cubicBezTo>
                    <a:pt x="88" y="22"/>
                    <a:pt x="88" y="22"/>
                    <a:pt x="88" y="22"/>
                  </a:cubicBezTo>
                  <a:cubicBezTo>
                    <a:pt x="88" y="28"/>
                    <a:pt x="88" y="28"/>
                    <a:pt x="88" y="28"/>
                  </a:cubicBezTo>
                  <a:cubicBezTo>
                    <a:pt x="46" y="28"/>
                    <a:pt x="46" y="28"/>
                    <a:pt x="46" y="28"/>
                  </a:cubicBezTo>
                  <a:lnTo>
                    <a:pt x="46" y="22"/>
                  </a:lnTo>
                  <a:close/>
                  <a:moveTo>
                    <a:pt x="131" y="28"/>
                  </a:moveTo>
                  <a:cubicBezTo>
                    <a:pt x="98" y="28"/>
                    <a:pt x="98" y="28"/>
                    <a:pt x="98" y="28"/>
                  </a:cubicBezTo>
                  <a:cubicBezTo>
                    <a:pt x="98" y="22"/>
                    <a:pt x="98" y="22"/>
                    <a:pt x="98" y="22"/>
                  </a:cubicBezTo>
                  <a:cubicBezTo>
                    <a:pt x="131" y="22"/>
                    <a:pt x="131" y="22"/>
                    <a:pt x="131" y="22"/>
                  </a:cubicBezTo>
                  <a:lnTo>
                    <a:pt x="131" y="28"/>
                  </a:lnTo>
                  <a:close/>
                </a:path>
              </a:pathLst>
            </a:custGeom>
            <a:solidFill>
              <a:srgbClr val="FFC53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0" name="Freeform 43"/>
            <p:cNvSpPr>
              <a:spLocks noEditPoints="1" noChangeArrowheads="1"/>
            </p:cNvSpPr>
            <p:nvPr/>
          </p:nvSpPr>
          <p:spPr bwMode="auto">
            <a:xfrm>
              <a:off x="4545593" y="4916495"/>
              <a:ext cx="267561" cy="269007"/>
            </a:xfrm>
            <a:custGeom>
              <a:avLst/>
              <a:gdLst>
                <a:gd name="T0" fmla="*/ 0 w 71"/>
                <a:gd name="T1" fmla="*/ 35 h 71"/>
                <a:gd name="T2" fmla="*/ 71 w 71"/>
                <a:gd name="T3" fmla="*/ 35 h 71"/>
                <a:gd name="T4" fmla="*/ 2 w 71"/>
                <a:gd name="T5" fmla="*/ 36 h 71"/>
                <a:gd name="T6" fmla="*/ 18 w 71"/>
                <a:gd name="T7" fmla="*/ 61 h 71"/>
                <a:gd name="T8" fmla="*/ 2 w 71"/>
                <a:gd name="T9" fmla="*/ 36 h 71"/>
                <a:gd name="T10" fmla="*/ 29 w 71"/>
                <a:gd name="T11" fmla="*/ 60 h 71"/>
                <a:gd name="T12" fmla="*/ 35 w 71"/>
                <a:gd name="T13" fmla="*/ 69 h 71"/>
                <a:gd name="T14" fmla="*/ 42 w 71"/>
                <a:gd name="T15" fmla="*/ 11 h 71"/>
                <a:gd name="T16" fmla="*/ 35 w 71"/>
                <a:gd name="T17" fmla="*/ 2 h 71"/>
                <a:gd name="T18" fmla="*/ 21 w 71"/>
                <a:gd name="T19" fmla="*/ 62 h 71"/>
                <a:gd name="T20" fmla="*/ 30 w 71"/>
                <a:gd name="T21" fmla="*/ 68 h 71"/>
                <a:gd name="T22" fmla="*/ 49 w 71"/>
                <a:gd name="T23" fmla="*/ 9 h 71"/>
                <a:gd name="T24" fmla="*/ 40 w 71"/>
                <a:gd name="T25" fmla="*/ 3 h 71"/>
                <a:gd name="T26" fmla="*/ 20 w 71"/>
                <a:gd name="T27" fmla="*/ 60 h 71"/>
                <a:gd name="T28" fmla="*/ 23 w 71"/>
                <a:gd name="T29" fmla="*/ 36 h 71"/>
                <a:gd name="T30" fmla="*/ 12 w 71"/>
                <a:gd name="T31" fmla="*/ 34 h 71"/>
                <a:gd name="T32" fmla="*/ 26 w 71"/>
                <a:gd name="T33" fmla="*/ 13 h 71"/>
                <a:gd name="T34" fmla="*/ 12 w 71"/>
                <a:gd name="T35" fmla="*/ 34 h 71"/>
                <a:gd name="T36" fmla="*/ 51 w 71"/>
                <a:gd name="T37" fmla="*/ 60 h 71"/>
                <a:gd name="T38" fmla="*/ 47 w 71"/>
                <a:gd name="T39" fmla="*/ 36 h 71"/>
                <a:gd name="T40" fmla="*/ 51 w 71"/>
                <a:gd name="T41" fmla="*/ 10 h 71"/>
                <a:gd name="T42" fmla="*/ 47 w 71"/>
                <a:gd name="T43" fmla="*/ 34 h 71"/>
                <a:gd name="T44" fmla="*/ 51 w 71"/>
                <a:gd name="T45" fmla="*/ 10 h 71"/>
                <a:gd name="T46" fmla="*/ 28 w 71"/>
                <a:gd name="T47" fmla="*/ 13 h 71"/>
                <a:gd name="T48" fmla="*/ 45 w 71"/>
                <a:gd name="T49" fmla="*/ 34 h 71"/>
                <a:gd name="T50" fmla="*/ 45 w 71"/>
                <a:gd name="T51" fmla="*/ 36 h 71"/>
                <a:gd name="T52" fmla="*/ 28 w 71"/>
                <a:gd name="T53" fmla="*/ 57 h 71"/>
                <a:gd name="T54" fmla="*/ 45 w 71"/>
                <a:gd name="T55" fmla="*/ 36 h 71"/>
                <a:gd name="T56" fmla="*/ 21 w 71"/>
                <a:gd name="T57" fmla="*/ 9 h 71"/>
                <a:gd name="T58" fmla="*/ 27 w 71"/>
                <a:gd name="T59" fmla="*/ 10 h 71"/>
                <a:gd name="T60" fmla="*/ 49 w 71"/>
                <a:gd name="T61" fmla="*/ 62 h 71"/>
                <a:gd name="T62" fmla="*/ 44 w 71"/>
                <a:gd name="T63" fmla="*/ 60 h 71"/>
                <a:gd name="T64" fmla="*/ 47 w 71"/>
                <a:gd name="T65" fmla="*/ 4 h 71"/>
                <a:gd name="T66" fmla="*/ 51 w 71"/>
                <a:gd name="T67" fmla="*/ 8 h 71"/>
                <a:gd name="T68" fmla="*/ 17 w 71"/>
                <a:gd name="T69" fmla="*/ 7 h 71"/>
                <a:gd name="T70" fmla="*/ 19 w 71"/>
                <a:gd name="T71" fmla="*/ 8 h 71"/>
                <a:gd name="T72" fmla="*/ 18 w 71"/>
                <a:gd name="T73" fmla="*/ 9 h 71"/>
                <a:gd name="T74" fmla="*/ 2 w 71"/>
                <a:gd name="T75" fmla="*/ 34 h 71"/>
                <a:gd name="T76" fmla="*/ 19 w 71"/>
                <a:gd name="T77" fmla="*/ 63 h 71"/>
                <a:gd name="T78" fmla="*/ 18 w 71"/>
                <a:gd name="T79" fmla="*/ 64 h 71"/>
                <a:gd name="T80" fmla="*/ 51 w 71"/>
                <a:gd name="T81" fmla="*/ 63 h 71"/>
                <a:gd name="T82" fmla="*/ 47 w 71"/>
                <a:gd name="T83" fmla="*/ 67 h 71"/>
                <a:gd name="T84" fmla="*/ 55 w 71"/>
                <a:gd name="T85" fmla="*/ 62 h 71"/>
                <a:gd name="T86" fmla="*/ 61 w 71"/>
                <a:gd name="T87" fmla="*/ 36 h 71"/>
                <a:gd name="T88" fmla="*/ 55 w 71"/>
                <a:gd name="T89" fmla="*/ 62 h 71"/>
                <a:gd name="T90" fmla="*/ 53 w 71"/>
                <a:gd name="T91" fmla="*/ 9 h 71"/>
                <a:gd name="T92" fmla="*/ 69 w 71"/>
                <a:gd name="T93"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71">
                  <a:moveTo>
                    <a:pt x="35" y="0"/>
                  </a:moveTo>
                  <a:cubicBezTo>
                    <a:pt x="16" y="0"/>
                    <a:pt x="0" y="16"/>
                    <a:pt x="0" y="35"/>
                  </a:cubicBezTo>
                  <a:cubicBezTo>
                    <a:pt x="0" y="55"/>
                    <a:pt x="16" y="71"/>
                    <a:pt x="35" y="71"/>
                  </a:cubicBezTo>
                  <a:cubicBezTo>
                    <a:pt x="55" y="71"/>
                    <a:pt x="71" y="55"/>
                    <a:pt x="71" y="35"/>
                  </a:cubicBezTo>
                  <a:cubicBezTo>
                    <a:pt x="71" y="16"/>
                    <a:pt x="55" y="0"/>
                    <a:pt x="35" y="0"/>
                  </a:cubicBezTo>
                  <a:close/>
                  <a:moveTo>
                    <a:pt x="2" y="36"/>
                  </a:moveTo>
                  <a:cubicBezTo>
                    <a:pt x="9" y="36"/>
                    <a:pt x="9" y="36"/>
                    <a:pt x="9" y="36"/>
                  </a:cubicBezTo>
                  <a:cubicBezTo>
                    <a:pt x="10" y="46"/>
                    <a:pt x="13" y="55"/>
                    <a:pt x="18" y="61"/>
                  </a:cubicBezTo>
                  <a:cubicBezTo>
                    <a:pt x="17" y="62"/>
                    <a:pt x="16" y="62"/>
                    <a:pt x="15" y="63"/>
                  </a:cubicBezTo>
                  <a:cubicBezTo>
                    <a:pt x="7" y="56"/>
                    <a:pt x="2" y="47"/>
                    <a:pt x="2" y="36"/>
                  </a:cubicBezTo>
                  <a:close/>
                  <a:moveTo>
                    <a:pt x="35" y="69"/>
                  </a:moveTo>
                  <a:cubicBezTo>
                    <a:pt x="33" y="69"/>
                    <a:pt x="31" y="65"/>
                    <a:pt x="29" y="60"/>
                  </a:cubicBezTo>
                  <a:cubicBezTo>
                    <a:pt x="33" y="59"/>
                    <a:pt x="37" y="59"/>
                    <a:pt x="42" y="60"/>
                  </a:cubicBezTo>
                  <a:cubicBezTo>
                    <a:pt x="40" y="65"/>
                    <a:pt x="37" y="69"/>
                    <a:pt x="35" y="69"/>
                  </a:cubicBezTo>
                  <a:close/>
                  <a:moveTo>
                    <a:pt x="35" y="2"/>
                  </a:moveTo>
                  <a:cubicBezTo>
                    <a:pt x="37" y="2"/>
                    <a:pt x="40" y="5"/>
                    <a:pt x="42" y="11"/>
                  </a:cubicBezTo>
                  <a:cubicBezTo>
                    <a:pt x="37" y="12"/>
                    <a:pt x="33" y="12"/>
                    <a:pt x="29" y="11"/>
                  </a:cubicBezTo>
                  <a:cubicBezTo>
                    <a:pt x="31" y="5"/>
                    <a:pt x="33" y="2"/>
                    <a:pt x="35" y="2"/>
                  </a:cubicBezTo>
                  <a:close/>
                  <a:moveTo>
                    <a:pt x="30" y="68"/>
                  </a:moveTo>
                  <a:cubicBezTo>
                    <a:pt x="27" y="67"/>
                    <a:pt x="24" y="65"/>
                    <a:pt x="21" y="62"/>
                  </a:cubicBezTo>
                  <a:cubicBezTo>
                    <a:pt x="23" y="61"/>
                    <a:pt x="25" y="61"/>
                    <a:pt x="27" y="60"/>
                  </a:cubicBezTo>
                  <a:cubicBezTo>
                    <a:pt x="28" y="63"/>
                    <a:pt x="29" y="66"/>
                    <a:pt x="30" y="68"/>
                  </a:cubicBezTo>
                  <a:close/>
                  <a:moveTo>
                    <a:pt x="40" y="3"/>
                  </a:moveTo>
                  <a:cubicBezTo>
                    <a:pt x="43" y="4"/>
                    <a:pt x="47" y="6"/>
                    <a:pt x="49" y="9"/>
                  </a:cubicBezTo>
                  <a:cubicBezTo>
                    <a:pt x="48" y="9"/>
                    <a:pt x="46" y="10"/>
                    <a:pt x="44" y="10"/>
                  </a:cubicBezTo>
                  <a:cubicBezTo>
                    <a:pt x="43" y="7"/>
                    <a:pt x="42" y="5"/>
                    <a:pt x="40" y="3"/>
                  </a:cubicBezTo>
                  <a:close/>
                  <a:moveTo>
                    <a:pt x="26" y="58"/>
                  </a:moveTo>
                  <a:cubicBezTo>
                    <a:pt x="24" y="58"/>
                    <a:pt x="22" y="59"/>
                    <a:pt x="20" y="60"/>
                  </a:cubicBezTo>
                  <a:cubicBezTo>
                    <a:pt x="15" y="54"/>
                    <a:pt x="12" y="45"/>
                    <a:pt x="12" y="36"/>
                  </a:cubicBezTo>
                  <a:cubicBezTo>
                    <a:pt x="23" y="36"/>
                    <a:pt x="23" y="36"/>
                    <a:pt x="23" y="36"/>
                  </a:cubicBezTo>
                  <a:cubicBezTo>
                    <a:pt x="24" y="44"/>
                    <a:pt x="24" y="52"/>
                    <a:pt x="26" y="58"/>
                  </a:cubicBezTo>
                  <a:close/>
                  <a:moveTo>
                    <a:pt x="12" y="34"/>
                  </a:moveTo>
                  <a:cubicBezTo>
                    <a:pt x="12" y="25"/>
                    <a:pt x="15" y="16"/>
                    <a:pt x="20" y="10"/>
                  </a:cubicBezTo>
                  <a:cubicBezTo>
                    <a:pt x="22" y="11"/>
                    <a:pt x="24" y="12"/>
                    <a:pt x="26" y="13"/>
                  </a:cubicBezTo>
                  <a:cubicBezTo>
                    <a:pt x="24" y="19"/>
                    <a:pt x="24" y="26"/>
                    <a:pt x="23" y="34"/>
                  </a:cubicBezTo>
                  <a:lnTo>
                    <a:pt x="12" y="34"/>
                  </a:lnTo>
                  <a:close/>
                  <a:moveTo>
                    <a:pt x="59" y="36"/>
                  </a:moveTo>
                  <a:cubicBezTo>
                    <a:pt x="58" y="45"/>
                    <a:pt x="56" y="54"/>
                    <a:pt x="51" y="60"/>
                  </a:cubicBezTo>
                  <a:cubicBezTo>
                    <a:pt x="49" y="59"/>
                    <a:pt x="47" y="58"/>
                    <a:pt x="44" y="58"/>
                  </a:cubicBezTo>
                  <a:cubicBezTo>
                    <a:pt x="46" y="52"/>
                    <a:pt x="47" y="44"/>
                    <a:pt x="47" y="36"/>
                  </a:cubicBezTo>
                  <a:lnTo>
                    <a:pt x="59" y="36"/>
                  </a:lnTo>
                  <a:close/>
                  <a:moveTo>
                    <a:pt x="51" y="10"/>
                  </a:moveTo>
                  <a:cubicBezTo>
                    <a:pt x="56" y="16"/>
                    <a:pt x="58" y="25"/>
                    <a:pt x="59" y="34"/>
                  </a:cubicBezTo>
                  <a:cubicBezTo>
                    <a:pt x="47" y="34"/>
                    <a:pt x="47" y="34"/>
                    <a:pt x="47" y="34"/>
                  </a:cubicBezTo>
                  <a:cubicBezTo>
                    <a:pt x="47" y="26"/>
                    <a:pt x="46" y="19"/>
                    <a:pt x="44" y="13"/>
                  </a:cubicBezTo>
                  <a:cubicBezTo>
                    <a:pt x="47" y="12"/>
                    <a:pt x="49" y="11"/>
                    <a:pt x="51" y="10"/>
                  </a:cubicBezTo>
                  <a:close/>
                  <a:moveTo>
                    <a:pt x="26" y="34"/>
                  </a:moveTo>
                  <a:cubicBezTo>
                    <a:pt x="26" y="26"/>
                    <a:pt x="27" y="19"/>
                    <a:pt x="28" y="13"/>
                  </a:cubicBezTo>
                  <a:cubicBezTo>
                    <a:pt x="33" y="14"/>
                    <a:pt x="38" y="14"/>
                    <a:pt x="42" y="13"/>
                  </a:cubicBezTo>
                  <a:cubicBezTo>
                    <a:pt x="44" y="19"/>
                    <a:pt x="45" y="26"/>
                    <a:pt x="45" y="34"/>
                  </a:cubicBezTo>
                  <a:lnTo>
                    <a:pt x="26" y="34"/>
                  </a:lnTo>
                  <a:close/>
                  <a:moveTo>
                    <a:pt x="45" y="36"/>
                  </a:moveTo>
                  <a:cubicBezTo>
                    <a:pt x="45" y="44"/>
                    <a:pt x="44" y="51"/>
                    <a:pt x="42" y="57"/>
                  </a:cubicBezTo>
                  <a:cubicBezTo>
                    <a:pt x="38" y="56"/>
                    <a:pt x="33" y="56"/>
                    <a:pt x="28" y="57"/>
                  </a:cubicBezTo>
                  <a:cubicBezTo>
                    <a:pt x="27" y="52"/>
                    <a:pt x="26" y="44"/>
                    <a:pt x="26" y="36"/>
                  </a:cubicBezTo>
                  <a:lnTo>
                    <a:pt x="45" y="36"/>
                  </a:lnTo>
                  <a:close/>
                  <a:moveTo>
                    <a:pt x="27" y="10"/>
                  </a:moveTo>
                  <a:cubicBezTo>
                    <a:pt x="25" y="10"/>
                    <a:pt x="23" y="9"/>
                    <a:pt x="21" y="9"/>
                  </a:cubicBezTo>
                  <a:cubicBezTo>
                    <a:pt x="24" y="6"/>
                    <a:pt x="27" y="4"/>
                    <a:pt x="30" y="3"/>
                  </a:cubicBezTo>
                  <a:cubicBezTo>
                    <a:pt x="29" y="5"/>
                    <a:pt x="28" y="7"/>
                    <a:pt x="27" y="10"/>
                  </a:cubicBezTo>
                  <a:close/>
                  <a:moveTo>
                    <a:pt x="44" y="60"/>
                  </a:moveTo>
                  <a:cubicBezTo>
                    <a:pt x="46" y="61"/>
                    <a:pt x="48" y="61"/>
                    <a:pt x="49" y="62"/>
                  </a:cubicBezTo>
                  <a:cubicBezTo>
                    <a:pt x="47" y="65"/>
                    <a:pt x="43" y="67"/>
                    <a:pt x="40" y="68"/>
                  </a:cubicBezTo>
                  <a:cubicBezTo>
                    <a:pt x="42" y="66"/>
                    <a:pt x="43" y="63"/>
                    <a:pt x="44" y="60"/>
                  </a:cubicBezTo>
                  <a:close/>
                  <a:moveTo>
                    <a:pt x="51" y="8"/>
                  </a:moveTo>
                  <a:cubicBezTo>
                    <a:pt x="50" y="6"/>
                    <a:pt x="49" y="5"/>
                    <a:pt x="47" y="4"/>
                  </a:cubicBezTo>
                  <a:cubicBezTo>
                    <a:pt x="49" y="4"/>
                    <a:pt x="51" y="5"/>
                    <a:pt x="53" y="7"/>
                  </a:cubicBezTo>
                  <a:cubicBezTo>
                    <a:pt x="52" y="7"/>
                    <a:pt x="52" y="7"/>
                    <a:pt x="51" y="8"/>
                  </a:cubicBezTo>
                  <a:close/>
                  <a:moveTo>
                    <a:pt x="19" y="8"/>
                  </a:moveTo>
                  <a:cubicBezTo>
                    <a:pt x="19" y="7"/>
                    <a:pt x="18" y="7"/>
                    <a:pt x="17" y="7"/>
                  </a:cubicBezTo>
                  <a:cubicBezTo>
                    <a:pt x="19" y="5"/>
                    <a:pt x="21" y="5"/>
                    <a:pt x="23" y="4"/>
                  </a:cubicBezTo>
                  <a:cubicBezTo>
                    <a:pt x="22" y="5"/>
                    <a:pt x="20" y="6"/>
                    <a:pt x="19" y="8"/>
                  </a:cubicBezTo>
                  <a:close/>
                  <a:moveTo>
                    <a:pt x="15" y="8"/>
                  </a:moveTo>
                  <a:cubicBezTo>
                    <a:pt x="16" y="8"/>
                    <a:pt x="17" y="9"/>
                    <a:pt x="18" y="9"/>
                  </a:cubicBezTo>
                  <a:cubicBezTo>
                    <a:pt x="13" y="16"/>
                    <a:pt x="10" y="25"/>
                    <a:pt x="9" y="34"/>
                  </a:cubicBezTo>
                  <a:cubicBezTo>
                    <a:pt x="2" y="34"/>
                    <a:pt x="2" y="34"/>
                    <a:pt x="2" y="34"/>
                  </a:cubicBezTo>
                  <a:cubicBezTo>
                    <a:pt x="2" y="24"/>
                    <a:pt x="7" y="14"/>
                    <a:pt x="15" y="8"/>
                  </a:cubicBezTo>
                  <a:close/>
                  <a:moveTo>
                    <a:pt x="19" y="63"/>
                  </a:moveTo>
                  <a:cubicBezTo>
                    <a:pt x="20" y="64"/>
                    <a:pt x="22" y="66"/>
                    <a:pt x="23" y="67"/>
                  </a:cubicBezTo>
                  <a:cubicBezTo>
                    <a:pt x="21" y="66"/>
                    <a:pt x="19" y="65"/>
                    <a:pt x="18" y="64"/>
                  </a:cubicBezTo>
                  <a:cubicBezTo>
                    <a:pt x="18" y="64"/>
                    <a:pt x="19" y="63"/>
                    <a:pt x="19" y="63"/>
                  </a:cubicBezTo>
                  <a:close/>
                  <a:moveTo>
                    <a:pt x="51" y="63"/>
                  </a:moveTo>
                  <a:cubicBezTo>
                    <a:pt x="52" y="63"/>
                    <a:pt x="52" y="64"/>
                    <a:pt x="53" y="64"/>
                  </a:cubicBezTo>
                  <a:cubicBezTo>
                    <a:pt x="51" y="65"/>
                    <a:pt x="49" y="66"/>
                    <a:pt x="47" y="67"/>
                  </a:cubicBezTo>
                  <a:cubicBezTo>
                    <a:pt x="49" y="66"/>
                    <a:pt x="50" y="64"/>
                    <a:pt x="51" y="63"/>
                  </a:cubicBezTo>
                  <a:close/>
                  <a:moveTo>
                    <a:pt x="55" y="62"/>
                  </a:moveTo>
                  <a:cubicBezTo>
                    <a:pt x="54" y="62"/>
                    <a:pt x="54" y="62"/>
                    <a:pt x="53" y="61"/>
                  </a:cubicBezTo>
                  <a:cubicBezTo>
                    <a:pt x="58" y="55"/>
                    <a:pt x="61" y="46"/>
                    <a:pt x="61" y="36"/>
                  </a:cubicBezTo>
                  <a:cubicBezTo>
                    <a:pt x="69" y="36"/>
                    <a:pt x="69" y="36"/>
                    <a:pt x="69" y="36"/>
                  </a:cubicBezTo>
                  <a:cubicBezTo>
                    <a:pt x="69" y="47"/>
                    <a:pt x="63" y="56"/>
                    <a:pt x="55" y="62"/>
                  </a:cubicBezTo>
                  <a:close/>
                  <a:moveTo>
                    <a:pt x="61" y="34"/>
                  </a:moveTo>
                  <a:cubicBezTo>
                    <a:pt x="61" y="25"/>
                    <a:pt x="58" y="16"/>
                    <a:pt x="53" y="9"/>
                  </a:cubicBezTo>
                  <a:cubicBezTo>
                    <a:pt x="54" y="9"/>
                    <a:pt x="54" y="8"/>
                    <a:pt x="55" y="8"/>
                  </a:cubicBezTo>
                  <a:cubicBezTo>
                    <a:pt x="63" y="14"/>
                    <a:pt x="69" y="24"/>
                    <a:pt x="69" y="34"/>
                  </a:cubicBezTo>
                  <a:lnTo>
                    <a:pt x="61" y="34"/>
                  </a:lnTo>
                  <a:close/>
                </a:path>
              </a:pathLst>
            </a:custGeom>
            <a:solidFill>
              <a:srgbClr val="FFC53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91" name="组合 30"/>
          <p:cNvGrpSpPr>
            <a:grpSpLocks/>
          </p:cNvGrpSpPr>
          <p:nvPr/>
        </p:nvGrpSpPr>
        <p:grpSpPr bwMode="auto">
          <a:xfrm>
            <a:off x="3622876" y="4667410"/>
            <a:ext cx="1228725" cy="1328737"/>
            <a:chOff x="2740642" y="4403066"/>
            <a:chExt cx="1229334" cy="1327681"/>
          </a:xfrm>
        </p:grpSpPr>
        <p:sp>
          <p:nvSpPr>
            <p:cNvPr id="292" name="Freeform 22"/>
            <p:cNvSpPr/>
            <p:nvPr/>
          </p:nvSpPr>
          <p:spPr bwMode="auto">
            <a:xfrm>
              <a:off x="2740642" y="4575965"/>
              <a:ext cx="1154685" cy="1154782"/>
            </a:xfrm>
            <a:custGeom>
              <a:avLst/>
              <a:gdLst>
                <a:gd name="T0" fmla="*/ 116 w 305"/>
                <a:gd name="T1" fmla="*/ 285 h 305"/>
                <a:gd name="T2" fmla="*/ 285 w 305"/>
                <a:gd name="T3" fmla="*/ 189 h 305"/>
                <a:gd name="T4" fmla="*/ 189 w 305"/>
                <a:gd name="T5" fmla="*/ 20 h 305"/>
                <a:gd name="T6" fmla="*/ 20 w 305"/>
                <a:gd name="T7" fmla="*/ 116 h 305"/>
                <a:gd name="T8" fmla="*/ 116 w 305"/>
                <a:gd name="T9" fmla="*/ 285 h 305"/>
              </a:gdLst>
              <a:ahLst/>
              <a:cxnLst>
                <a:cxn ang="0">
                  <a:pos x="T0" y="T1"/>
                </a:cxn>
                <a:cxn ang="0">
                  <a:pos x="T2" y="T3"/>
                </a:cxn>
                <a:cxn ang="0">
                  <a:pos x="T4" y="T5"/>
                </a:cxn>
                <a:cxn ang="0">
                  <a:pos x="T6" y="T7"/>
                </a:cxn>
                <a:cxn ang="0">
                  <a:pos x="T8" y="T9"/>
                </a:cxn>
              </a:cxnLst>
              <a:rect l="0" t="0" r="r" b="b"/>
              <a:pathLst>
                <a:path w="305" h="305">
                  <a:moveTo>
                    <a:pt x="116" y="285"/>
                  </a:moveTo>
                  <a:cubicBezTo>
                    <a:pt x="189" y="305"/>
                    <a:pt x="265" y="262"/>
                    <a:pt x="285" y="189"/>
                  </a:cubicBezTo>
                  <a:cubicBezTo>
                    <a:pt x="305" y="116"/>
                    <a:pt x="262" y="40"/>
                    <a:pt x="189" y="20"/>
                  </a:cubicBezTo>
                  <a:cubicBezTo>
                    <a:pt x="116" y="0"/>
                    <a:pt x="40" y="43"/>
                    <a:pt x="20" y="116"/>
                  </a:cubicBezTo>
                  <a:cubicBezTo>
                    <a:pt x="0" y="189"/>
                    <a:pt x="43" y="265"/>
                    <a:pt x="116" y="285"/>
                  </a:cubicBezTo>
                  <a:close/>
                </a:path>
              </a:pathLst>
            </a:custGeom>
            <a:solidFill>
              <a:srgbClr val="EB751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grpSp>
          <p:nvGrpSpPr>
            <p:cNvPr id="293" name="组合 32"/>
            <p:cNvGrpSpPr>
              <a:grpSpLocks/>
            </p:cNvGrpSpPr>
            <p:nvPr/>
          </p:nvGrpSpPr>
          <p:grpSpPr bwMode="auto">
            <a:xfrm>
              <a:off x="2785476" y="4403066"/>
              <a:ext cx="1184500" cy="1232228"/>
              <a:chOff x="2785476" y="4403066"/>
              <a:chExt cx="1184500" cy="1232228"/>
            </a:xfrm>
          </p:grpSpPr>
          <p:sp>
            <p:nvSpPr>
              <p:cNvPr id="294" name="Freeform 12"/>
              <p:cNvSpPr/>
              <p:nvPr/>
            </p:nvSpPr>
            <p:spPr bwMode="auto">
              <a:xfrm>
                <a:off x="2909000" y="4403066"/>
                <a:ext cx="1060976" cy="506010"/>
              </a:xfrm>
              <a:custGeom>
                <a:avLst/>
                <a:gdLst>
                  <a:gd name="T0" fmla="*/ 273 w 280"/>
                  <a:gd name="T1" fmla="*/ 66 h 134"/>
                  <a:gd name="T2" fmla="*/ 34 w 280"/>
                  <a:gd name="T3" fmla="*/ 0 h 134"/>
                  <a:gd name="T4" fmla="*/ 0 w 280"/>
                  <a:gd name="T5" fmla="*/ 44 h 134"/>
                  <a:gd name="T6" fmla="*/ 280 w 280"/>
                  <a:gd name="T7" fmla="*/ 121 h 134"/>
                  <a:gd name="T8" fmla="*/ 280 w 280"/>
                  <a:gd name="T9" fmla="*/ 121 h 134"/>
                  <a:gd name="T10" fmla="*/ 273 w 280"/>
                  <a:gd name="T11" fmla="*/ 66 h 134"/>
                  <a:gd name="T12" fmla="*/ 273 w 280"/>
                  <a:gd name="T13" fmla="*/ 66 h 134"/>
                </a:gdLst>
                <a:ahLst/>
                <a:cxnLst>
                  <a:cxn ang="0">
                    <a:pos x="T0" y="T1"/>
                  </a:cxn>
                  <a:cxn ang="0">
                    <a:pos x="T2" y="T3"/>
                  </a:cxn>
                  <a:cxn ang="0">
                    <a:pos x="T4" y="T5"/>
                  </a:cxn>
                  <a:cxn ang="0">
                    <a:pos x="T6" y="T7"/>
                  </a:cxn>
                  <a:cxn ang="0">
                    <a:pos x="T8" y="T9"/>
                  </a:cxn>
                  <a:cxn ang="0">
                    <a:pos x="T10" y="T11"/>
                  </a:cxn>
                  <a:cxn ang="0">
                    <a:pos x="T12" y="T13"/>
                  </a:cxn>
                </a:cxnLst>
                <a:rect l="0" t="0" r="r" b="b"/>
                <a:pathLst>
                  <a:path w="280" h="134">
                    <a:moveTo>
                      <a:pt x="273" y="66"/>
                    </a:moveTo>
                    <a:cubicBezTo>
                      <a:pt x="184" y="77"/>
                      <a:pt x="99" y="51"/>
                      <a:pt x="34" y="0"/>
                    </a:cubicBezTo>
                    <a:cubicBezTo>
                      <a:pt x="0" y="44"/>
                      <a:pt x="0" y="44"/>
                      <a:pt x="0" y="44"/>
                    </a:cubicBezTo>
                    <a:cubicBezTo>
                      <a:pt x="77" y="103"/>
                      <a:pt x="176" y="134"/>
                      <a:pt x="280" y="121"/>
                    </a:cubicBezTo>
                    <a:cubicBezTo>
                      <a:pt x="280" y="121"/>
                      <a:pt x="280" y="121"/>
                      <a:pt x="280" y="121"/>
                    </a:cubicBezTo>
                    <a:cubicBezTo>
                      <a:pt x="273" y="66"/>
                      <a:pt x="273" y="66"/>
                      <a:pt x="273" y="66"/>
                    </a:cubicBezTo>
                    <a:cubicBezTo>
                      <a:pt x="273" y="66"/>
                      <a:pt x="273" y="66"/>
                      <a:pt x="273" y="66"/>
                    </a:cubicBezTo>
                    <a:close/>
                  </a:path>
                </a:pathLst>
              </a:custGeom>
              <a:solidFill>
                <a:srgbClr val="EB751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295" name="Freeform 23"/>
              <p:cNvSpPr/>
              <p:nvPr/>
            </p:nvSpPr>
            <p:spPr bwMode="auto">
              <a:xfrm>
                <a:off x="2785114" y="4671140"/>
                <a:ext cx="1026033" cy="964433"/>
              </a:xfrm>
              <a:custGeom>
                <a:avLst/>
                <a:gdLst>
                  <a:gd name="T0" fmla="*/ 156 w 271"/>
                  <a:gd name="T1" fmla="*/ 253 h 255"/>
                  <a:gd name="T2" fmla="*/ 107 w 271"/>
                  <a:gd name="T3" fmla="*/ 249 h 255"/>
                  <a:gd name="T4" fmla="*/ 19 w 271"/>
                  <a:gd name="T5" fmla="*/ 94 h 255"/>
                  <a:gd name="T6" fmla="*/ 125 w 271"/>
                  <a:gd name="T7" fmla="*/ 3 h 255"/>
                  <a:gd name="T8" fmla="*/ 174 w 271"/>
                  <a:gd name="T9" fmla="*/ 6 h 255"/>
                  <a:gd name="T10" fmla="*/ 250 w 271"/>
                  <a:gd name="T11" fmla="*/ 65 h 255"/>
                  <a:gd name="T12" fmla="*/ 262 w 271"/>
                  <a:gd name="T13" fmla="*/ 161 h 255"/>
                  <a:gd name="T14" fmla="*/ 156 w 271"/>
                  <a:gd name="T15" fmla="*/ 253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255">
                    <a:moveTo>
                      <a:pt x="156" y="253"/>
                    </a:moveTo>
                    <a:cubicBezTo>
                      <a:pt x="139" y="255"/>
                      <a:pt x="123" y="253"/>
                      <a:pt x="107" y="249"/>
                    </a:cubicBezTo>
                    <a:cubicBezTo>
                      <a:pt x="40" y="230"/>
                      <a:pt x="0" y="161"/>
                      <a:pt x="19" y="94"/>
                    </a:cubicBezTo>
                    <a:cubicBezTo>
                      <a:pt x="32" y="45"/>
                      <a:pt x="74" y="9"/>
                      <a:pt x="125" y="3"/>
                    </a:cubicBezTo>
                    <a:cubicBezTo>
                      <a:pt x="141" y="0"/>
                      <a:pt x="158" y="2"/>
                      <a:pt x="174" y="6"/>
                    </a:cubicBezTo>
                    <a:cubicBezTo>
                      <a:pt x="206" y="15"/>
                      <a:pt x="233" y="36"/>
                      <a:pt x="250" y="65"/>
                    </a:cubicBezTo>
                    <a:cubicBezTo>
                      <a:pt x="266" y="95"/>
                      <a:pt x="271" y="129"/>
                      <a:pt x="262" y="161"/>
                    </a:cubicBezTo>
                    <a:cubicBezTo>
                      <a:pt x="248" y="210"/>
                      <a:pt x="207" y="246"/>
                      <a:pt x="156" y="253"/>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296" name="Freeform 41"/>
              <p:cNvSpPr>
                <a:spLocks noEditPoints="1"/>
              </p:cNvSpPr>
              <p:nvPr/>
            </p:nvSpPr>
            <p:spPr bwMode="auto">
              <a:xfrm>
                <a:off x="3047182" y="4932870"/>
                <a:ext cx="506663" cy="506010"/>
              </a:xfrm>
              <a:custGeom>
                <a:avLst/>
                <a:gdLst>
                  <a:gd name="T0" fmla="*/ 22 w 134"/>
                  <a:gd name="T1" fmla="*/ 18 h 134"/>
                  <a:gd name="T2" fmla="*/ 0 w 134"/>
                  <a:gd name="T3" fmla="*/ 86 h 134"/>
                  <a:gd name="T4" fmla="*/ 0 w 134"/>
                  <a:gd name="T5" fmla="*/ 96 h 134"/>
                  <a:gd name="T6" fmla="*/ 0 w 134"/>
                  <a:gd name="T7" fmla="*/ 110 h 134"/>
                  <a:gd name="T8" fmla="*/ 62 w 134"/>
                  <a:gd name="T9" fmla="*/ 134 h 134"/>
                  <a:gd name="T10" fmla="*/ 111 w 134"/>
                  <a:gd name="T11" fmla="*/ 110 h 134"/>
                  <a:gd name="T12" fmla="*/ 134 w 134"/>
                  <a:gd name="T13" fmla="*/ 100 h 134"/>
                  <a:gd name="T14" fmla="*/ 134 w 134"/>
                  <a:gd name="T15" fmla="*/ 89 h 134"/>
                  <a:gd name="T16" fmla="*/ 90 w 134"/>
                  <a:gd name="T17" fmla="*/ 22 h 134"/>
                  <a:gd name="T18" fmla="*/ 131 w 134"/>
                  <a:gd name="T19" fmla="*/ 107 h 134"/>
                  <a:gd name="T20" fmla="*/ 131 w 134"/>
                  <a:gd name="T21" fmla="*/ 103 h 134"/>
                  <a:gd name="T22" fmla="*/ 72 w 134"/>
                  <a:gd name="T23" fmla="*/ 131 h 134"/>
                  <a:gd name="T24" fmla="*/ 81 w 134"/>
                  <a:gd name="T25" fmla="*/ 86 h 134"/>
                  <a:gd name="T26" fmla="*/ 118 w 134"/>
                  <a:gd name="T27" fmla="*/ 86 h 134"/>
                  <a:gd name="T28" fmla="*/ 93 w 134"/>
                  <a:gd name="T29" fmla="*/ 131 h 134"/>
                  <a:gd name="T30" fmla="*/ 22 w 134"/>
                  <a:gd name="T31" fmla="*/ 30 h 134"/>
                  <a:gd name="T32" fmla="*/ 8 w 134"/>
                  <a:gd name="T33" fmla="*/ 70 h 134"/>
                  <a:gd name="T34" fmla="*/ 67 w 134"/>
                  <a:gd name="T35" fmla="*/ 86 h 134"/>
                  <a:gd name="T36" fmla="*/ 41 w 134"/>
                  <a:gd name="T37" fmla="*/ 3 h 134"/>
                  <a:gd name="T38" fmla="*/ 53 w 134"/>
                  <a:gd name="T39" fmla="*/ 18 h 134"/>
                  <a:gd name="T40" fmla="*/ 39 w 134"/>
                  <a:gd name="T41" fmla="*/ 71 h 134"/>
                  <a:gd name="T42" fmla="*/ 25 w 134"/>
                  <a:gd name="T43" fmla="*/ 18 h 134"/>
                  <a:gd name="T44" fmla="*/ 94 w 134"/>
                  <a:gd name="T45" fmla="*/ 59 h 134"/>
                  <a:gd name="T46" fmla="*/ 54 w 134"/>
                  <a:gd name="T47" fmla="*/ 61 h 134"/>
                  <a:gd name="T48" fmla="*/ 67 w 134"/>
                  <a:gd name="T49" fmla="*/ 38 h 134"/>
                  <a:gd name="T50" fmla="*/ 98 w 134"/>
                  <a:gd name="T51" fmla="*/ 36 h 134"/>
                  <a:gd name="T52" fmla="*/ 56 w 134"/>
                  <a:gd name="T53" fmla="*/ 59 h 134"/>
                  <a:gd name="T54" fmla="*/ 67 w 134"/>
                  <a:gd name="T55" fmla="*/ 41 h 134"/>
                  <a:gd name="T56" fmla="*/ 56 w 134"/>
                  <a:gd name="T57" fmla="*/ 59 h 134"/>
                  <a:gd name="T58" fmla="*/ 22 w 134"/>
                  <a:gd name="T59" fmla="*/ 41 h 134"/>
                  <a:gd name="T60" fmla="*/ 39 w 134"/>
                  <a:gd name="T61" fmla="*/ 74 h 134"/>
                  <a:gd name="T62" fmla="*/ 17 w 134"/>
                  <a:gd name="T63" fmla="*/ 53 h 134"/>
                  <a:gd name="T64" fmla="*/ 78 w 134"/>
                  <a:gd name="T65" fmla="*/ 93 h 134"/>
                  <a:gd name="T66" fmla="*/ 3 w 134"/>
                  <a:gd name="T67" fmla="*/ 96 h 134"/>
                  <a:gd name="T68" fmla="*/ 3 w 134"/>
                  <a:gd name="T69" fmla="*/ 100 h 134"/>
                  <a:gd name="T70" fmla="*/ 78 w 134"/>
                  <a:gd name="T71" fmla="*/ 103 h 134"/>
                  <a:gd name="T72" fmla="*/ 3 w 134"/>
                  <a:gd name="T73" fmla="*/ 103 h 134"/>
                  <a:gd name="T74" fmla="*/ 111 w 134"/>
                  <a:gd name="T75" fmla="*/ 96 h 134"/>
                  <a:gd name="T76" fmla="*/ 131 w 134"/>
                  <a:gd name="T77" fmla="*/ 93 h 134"/>
                  <a:gd name="T78" fmla="*/ 131 w 134"/>
                  <a:gd name="T79" fmla="*/ 89 h 134"/>
                  <a:gd name="T80" fmla="*/ 122 w 134"/>
                  <a:gd name="T81" fmla="*/ 86 h 134"/>
                  <a:gd name="T82" fmla="*/ 125 w 134"/>
                  <a:gd name="T83" fmla="*/ 40 h 134"/>
                  <a:gd name="T84" fmla="*/ 56 w 134"/>
                  <a:gd name="T85" fmla="*/ 2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34">
                    <a:moveTo>
                      <a:pt x="71" y="0"/>
                    </a:moveTo>
                    <a:cubicBezTo>
                      <a:pt x="41" y="0"/>
                      <a:pt x="41" y="0"/>
                      <a:pt x="41" y="0"/>
                    </a:cubicBezTo>
                    <a:cubicBezTo>
                      <a:pt x="31" y="0"/>
                      <a:pt x="22" y="8"/>
                      <a:pt x="22" y="18"/>
                    </a:cubicBezTo>
                    <a:cubicBezTo>
                      <a:pt x="22" y="22"/>
                      <a:pt x="22" y="22"/>
                      <a:pt x="22" y="22"/>
                    </a:cubicBezTo>
                    <a:cubicBezTo>
                      <a:pt x="0" y="22"/>
                      <a:pt x="0" y="22"/>
                      <a:pt x="0" y="22"/>
                    </a:cubicBezTo>
                    <a:cubicBezTo>
                      <a:pt x="0" y="86"/>
                      <a:pt x="0" y="86"/>
                      <a:pt x="0" y="86"/>
                    </a:cubicBezTo>
                    <a:cubicBezTo>
                      <a:pt x="0" y="89"/>
                      <a:pt x="0" y="89"/>
                      <a:pt x="0" y="89"/>
                    </a:cubicBezTo>
                    <a:cubicBezTo>
                      <a:pt x="0" y="93"/>
                      <a:pt x="0" y="93"/>
                      <a:pt x="0" y="93"/>
                    </a:cubicBezTo>
                    <a:cubicBezTo>
                      <a:pt x="0" y="96"/>
                      <a:pt x="0" y="96"/>
                      <a:pt x="0" y="96"/>
                    </a:cubicBezTo>
                    <a:cubicBezTo>
                      <a:pt x="0" y="100"/>
                      <a:pt x="0" y="100"/>
                      <a:pt x="0" y="100"/>
                    </a:cubicBezTo>
                    <a:cubicBezTo>
                      <a:pt x="0" y="103"/>
                      <a:pt x="0" y="103"/>
                      <a:pt x="0" y="103"/>
                    </a:cubicBezTo>
                    <a:cubicBezTo>
                      <a:pt x="0" y="110"/>
                      <a:pt x="0" y="110"/>
                      <a:pt x="0" y="110"/>
                    </a:cubicBezTo>
                    <a:cubicBezTo>
                      <a:pt x="44" y="110"/>
                      <a:pt x="44" y="110"/>
                      <a:pt x="44" y="110"/>
                    </a:cubicBezTo>
                    <a:cubicBezTo>
                      <a:pt x="44" y="116"/>
                      <a:pt x="44" y="116"/>
                      <a:pt x="44" y="116"/>
                    </a:cubicBezTo>
                    <a:cubicBezTo>
                      <a:pt x="44" y="126"/>
                      <a:pt x="52" y="134"/>
                      <a:pt x="62" y="134"/>
                    </a:cubicBezTo>
                    <a:cubicBezTo>
                      <a:pt x="93" y="134"/>
                      <a:pt x="93" y="134"/>
                      <a:pt x="93" y="134"/>
                    </a:cubicBezTo>
                    <a:cubicBezTo>
                      <a:pt x="103" y="134"/>
                      <a:pt x="111" y="126"/>
                      <a:pt x="111" y="116"/>
                    </a:cubicBezTo>
                    <a:cubicBezTo>
                      <a:pt x="111" y="110"/>
                      <a:pt x="111" y="110"/>
                      <a:pt x="111" y="110"/>
                    </a:cubicBezTo>
                    <a:cubicBezTo>
                      <a:pt x="134" y="110"/>
                      <a:pt x="134" y="110"/>
                      <a:pt x="134" y="110"/>
                    </a:cubicBezTo>
                    <a:cubicBezTo>
                      <a:pt x="134" y="103"/>
                      <a:pt x="134" y="103"/>
                      <a:pt x="134" y="103"/>
                    </a:cubicBezTo>
                    <a:cubicBezTo>
                      <a:pt x="134" y="100"/>
                      <a:pt x="134" y="100"/>
                      <a:pt x="134" y="100"/>
                    </a:cubicBezTo>
                    <a:cubicBezTo>
                      <a:pt x="134" y="96"/>
                      <a:pt x="134" y="96"/>
                      <a:pt x="134" y="96"/>
                    </a:cubicBezTo>
                    <a:cubicBezTo>
                      <a:pt x="134" y="93"/>
                      <a:pt x="134" y="93"/>
                      <a:pt x="134" y="93"/>
                    </a:cubicBezTo>
                    <a:cubicBezTo>
                      <a:pt x="134" y="89"/>
                      <a:pt x="134" y="89"/>
                      <a:pt x="134" y="89"/>
                    </a:cubicBezTo>
                    <a:cubicBezTo>
                      <a:pt x="134" y="86"/>
                      <a:pt x="134" y="86"/>
                      <a:pt x="134" y="86"/>
                    </a:cubicBezTo>
                    <a:cubicBezTo>
                      <a:pt x="134" y="22"/>
                      <a:pt x="134" y="22"/>
                      <a:pt x="134" y="22"/>
                    </a:cubicBezTo>
                    <a:cubicBezTo>
                      <a:pt x="90" y="22"/>
                      <a:pt x="90" y="22"/>
                      <a:pt x="90" y="22"/>
                    </a:cubicBezTo>
                    <a:cubicBezTo>
                      <a:pt x="90" y="18"/>
                      <a:pt x="90" y="18"/>
                      <a:pt x="90" y="18"/>
                    </a:cubicBezTo>
                    <a:cubicBezTo>
                      <a:pt x="90" y="8"/>
                      <a:pt x="81" y="0"/>
                      <a:pt x="71" y="0"/>
                    </a:cubicBezTo>
                    <a:close/>
                    <a:moveTo>
                      <a:pt x="131" y="107"/>
                    </a:moveTo>
                    <a:cubicBezTo>
                      <a:pt x="111" y="107"/>
                      <a:pt x="111" y="107"/>
                      <a:pt x="111" y="107"/>
                    </a:cubicBezTo>
                    <a:cubicBezTo>
                      <a:pt x="111" y="103"/>
                      <a:pt x="111" y="103"/>
                      <a:pt x="111" y="103"/>
                    </a:cubicBezTo>
                    <a:cubicBezTo>
                      <a:pt x="131" y="103"/>
                      <a:pt x="131" y="103"/>
                      <a:pt x="131" y="103"/>
                    </a:cubicBezTo>
                    <a:lnTo>
                      <a:pt x="131" y="107"/>
                    </a:lnTo>
                    <a:close/>
                    <a:moveTo>
                      <a:pt x="93" y="131"/>
                    </a:moveTo>
                    <a:cubicBezTo>
                      <a:pt x="72" y="131"/>
                      <a:pt x="72" y="131"/>
                      <a:pt x="72" y="131"/>
                    </a:cubicBezTo>
                    <a:cubicBezTo>
                      <a:pt x="75" y="129"/>
                      <a:pt x="77" y="127"/>
                      <a:pt x="79" y="124"/>
                    </a:cubicBezTo>
                    <a:cubicBezTo>
                      <a:pt x="80" y="121"/>
                      <a:pt x="81" y="119"/>
                      <a:pt x="81" y="116"/>
                    </a:cubicBezTo>
                    <a:cubicBezTo>
                      <a:pt x="81" y="86"/>
                      <a:pt x="81" y="86"/>
                      <a:pt x="81" y="86"/>
                    </a:cubicBezTo>
                    <a:cubicBezTo>
                      <a:pt x="71" y="86"/>
                      <a:pt x="71" y="86"/>
                      <a:pt x="71" y="86"/>
                    </a:cubicBezTo>
                    <a:cubicBezTo>
                      <a:pt x="94" y="63"/>
                      <a:pt x="94" y="63"/>
                      <a:pt x="94" y="63"/>
                    </a:cubicBezTo>
                    <a:cubicBezTo>
                      <a:pt x="118" y="86"/>
                      <a:pt x="118" y="86"/>
                      <a:pt x="118" y="86"/>
                    </a:cubicBezTo>
                    <a:cubicBezTo>
                      <a:pt x="108" y="86"/>
                      <a:pt x="108" y="86"/>
                      <a:pt x="108" y="86"/>
                    </a:cubicBezTo>
                    <a:cubicBezTo>
                      <a:pt x="108" y="116"/>
                      <a:pt x="108" y="116"/>
                      <a:pt x="108" y="116"/>
                    </a:cubicBezTo>
                    <a:cubicBezTo>
                      <a:pt x="108" y="124"/>
                      <a:pt x="101" y="131"/>
                      <a:pt x="93" y="131"/>
                    </a:cubicBezTo>
                    <a:close/>
                    <a:moveTo>
                      <a:pt x="3" y="25"/>
                    </a:moveTo>
                    <a:cubicBezTo>
                      <a:pt x="22" y="25"/>
                      <a:pt x="22" y="25"/>
                      <a:pt x="22" y="25"/>
                    </a:cubicBezTo>
                    <a:cubicBezTo>
                      <a:pt x="22" y="30"/>
                      <a:pt x="22" y="30"/>
                      <a:pt x="22" y="30"/>
                    </a:cubicBezTo>
                    <a:cubicBezTo>
                      <a:pt x="18" y="30"/>
                      <a:pt x="18" y="30"/>
                      <a:pt x="18" y="30"/>
                    </a:cubicBezTo>
                    <a:cubicBezTo>
                      <a:pt x="18" y="36"/>
                      <a:pt x="14" y="40"/>
                      <a:pt x="8" y="40"/>
                    </a:cubicBezTo>
                    <a:cubicBezTo>
                      <a:pt x="8" y="70"/>
                      <a:pt x="8" y="70"/>
                      <a:pt x="8" y="70"/>
                    </a:cubicBezTo>
                    <a:cubicBezTo>
                      <a:pt x="14" y="70"/>
                      <a:pt x="18" y="75"/>
                      <a:pt x="18" y="80"/>
                    </a:cubicBezTo>
                    <a:cubicBezTo>
                      <a:pt x="72" y="80"/>
                      <a:pt x="72" y="80"/>
                      <a:pt x="72" y="80"/>
                    </a:cubicBezTo>
                    <a:cubicBezTo>
                      <a:pt x="67" y="86"/>
                      <a:pt x="67" y="86"/>
                      <a:pt x="67" y="86"/>
                    </a:cubicBezTo>
                    <a:cubicBezTo>
                      <a:pt x="3" y="86"/>
                      <a:pt x="3" y="86"/>
                      <a:pt x="3" y="86"/>
                    </a:cubicBezTo>
                    <a:lnTo>
                      <a:pt x="3" y="25"/>
                    </a:lnTo>
                    <a:close/>
                    <a:moveTo>
                      <a:pt x="41" y="3"/>
                    </a:moveTo>
                    <a:cubicBezTo>
                      <a:pt x="61" y="3"/>
                      <a:pt x="61" y="3"/>
                      <a:pt x="61" y="3"/>
                    </a:cubicBezTo>
                    <a:cubicBezTo>
                      <a:pt x="59" y="5"/>
                      <a:pt x="56" y="7"/>
                      <a:pt x="55" y="10"/>
                    </a:cubicBezTo>
                    <a:cubicBezTo>
                      <a:pt x="53" y="12"/>
                      <a:pt x="53" y="15"/>
                      <a:pt x="53" y="18"/>
                    </a:cubicBezTo>
                    <a:cubicBezTo>
                      <a:pt x="53" y="48"/>
                      <a:pt x="53" y="48"/>
                      <a:pt x="53" y="48"/>
                    </a:cubicBezTo>
                    <a:cubicBezTo>
                      <a:pt x="62" y="48"/>
                      <a:pt x="62" y="48"/>
                      <a:pt x="62" y="48"/>
                    </a:cubicBezTo>
                    <a:cubicBezTo>
                      <a:pt x="39" y="71"/>
                      <a:pt x="39" y="71"/>
                      <a:pt x="39" y="71"/>
                    </a:cubicBezTo>
                    <a:cubicBezTo>
                      <a:pt x="16" y="48"/>
                      <a:pt x="16" y="48"/>
                      <a:pt x="16" y="48"/>
                    </a:cubicBezTo>
                    <a:cubicBezTo>
                      <a:pt x="25" y="48"/>
                      <a:pt x="25" y="48"/>
                      <a:pt x="25" y="48"/>
                    </a:cubicBezTo>
                    <a:cubicBezTo>
                      <a:pt x="25" y="18"/>
                      <a:pt x="25" y="18"/>
                      <a:pt x="25" y="18"/>
                    </a:cubicBezTo>
                    <a:cubicBezTo>
                      <a:pt x="25" y="10"/>
                      <a:pt x="32" y="3"/>
                      <a:pt x="41" y="3"/>
                    </a:cubicBezTo>
                    <a:close/>
                    <a:moveTo>
                      <a:pt x="108" y="72"/>
                    </a:moveTo>
                    <a:cubicBezTo>
                      <a:pt x="94" y="59"/>
                      <a:pt x="94" y="59"/>
                      <a:pt x="94" y="59"/>
                    </a:cubicBezTo>
                    <a:cubicBezTo>
                      <a:pt x="78" y="74"/>
                      <a:pt x="78" y="74"/>
                      <a:pt x="78" y="74"/>
                    </a:cubicBezTo>
                    <a:cubicBezTo>
                      <a:pt x="40" y="74"/>
                      <a:pt x="40" y="74"/>
                      <a:pt x="40" y="74"/>
                    </a:cubicBezTo>
                    <a:cubicBezTo>
                      <a:pt x="54" y="61"/>
                      <a:pt x="54" y="61"/>
                      <a:pt x="54" y="61"/>
                    </a:cubicBezTo>
                    <a:cubicBezTo>
                      <a:pt x="55" y="68"/>
                      <a:pt x="61" y="73"/>
                      <a:pt x="67" y="73"/>
                    </a:cubicBezTo>
                    <a:cubicBezTo>
                      <a:pt x="74" y="73"/>
                      <a:pt x="81" y="65"/>
                      <a:pt x="81" y="55"/>
                    </a:cubicBezTo>
                    <a:cubicBezTo>
                      <a:pt x="81" y="46"/>
                      <a:pt x="74" y="38"/>
                      <a:pt x="67" y="38"/>
                    </a:cubicBezTo>
                    <a:cubicBezTo>
                      <a:pt x="62" y="38"/>
                      <a:pt x="58" y="41"/>
                      <a:pt x="56" y="45"/>
                    </a:cubicBezTo>
                    <a:cubicBezTo>
                      <a:pt x="56" y="36"/>
                      <a:pt x="56" y="36"/>
                      <a:pt x="56" y="36"/>
                    </a:cubicBezTo>
                    <a:cubicBezTo>
                      <a:pt x="98" y="36"/>
                      <a:pt x="98" y="36"/>
                      <a:pt x="98" y="36"/>
                    </a:cubicBezTo>
                    <a:cubicBezTo>
                      <a:pt x="108" y="36"/>
                      <a:pt x="117" y="45"/>
                      <a:pt x="117" y="55"/>
                    </a:cubicBezTo>
                    <a:cubicBezTo>
                      <a:pt x="117" y="62"/>
                      <a:pt x="113" y="68"/>
                      <a:pt x="108" y="72"/>
                    </a:cubicBezTo>
                    <a:close/>
                    <a:moveTo>
                      <a:pt x="56" y="59"/>
                    </a:moveTo>
                    <a:cubicBezTo>
                      <a:pt x="70" y="45"/>
                      <a:pt x="70" y="45"/>
                      <a:pt x="70" y="45"/>
                    </a:cubicBezTo>
                    <a:cubicBezTo>
                      <a:pt x="59" y="45"/>
                      <a:pt x="59" y="45"/>
                      <a:pt x="59" y="45"/>
                    </a:cubicBezTo>
                    <a:cubicBezTo>
                      <a:pt x="61" y="43"/>
                      <a:pt x="64" y="41"/>
                      <a:pt x="67" y="41"/>
                    </a:cubicBezTo>
                    <a:cubicBezTo>
                      <a:pt x="73" y="41"/>
                      <a:pt x="78" y="47"/>
                      <a:pt x="78" y="55"/>
                    </a:cubicBezTo>
                    <a:cubicBezTo>
                      <a:pt x="78" y="63"/>
                      <a:pt x="73" y="70"/>
                      <a:pt x="67" y="70"/>
                    </a:cubicBezTo>
                    <a:cubicBezTo>
                      <a:pt x="62" y="70"/>
                      <a:pt x="57" y="65"/>
                      <a:pt x="56" y="59"/>
                    </a:cubicBezTo>
                    <a:close/>
                    <a:moveTo>
                      <a:pt x="22" y="45"/>
                    </a:moveTo>
                    <a:cubicBezTo>
                      <a:pt x="19" y="45"/>
                      <a:pt x="19" y="45"/>
                      <a:pt x="19" y="45"/>
                    </a:cubicBezTo>
                    <a:cubicBezTo>
                      <a:pt x="20" y="44"/>
                      <a:pt x="21" y="43"/>
                      <a:pt x="22" y="41"/>
                    </a:cubicBezTo>
                    <a:lnTo>
                      <a:pt x="22" y="45"/>
                    </a:lnTo>
                    <a:close/>
                    <a:moveTo>
                      <a:pt x="17" y="53"/>
                    </a:moveTo>
                    <a:cubicBezTo>
                      <a:pt x="39" y="74"/>
                      <a:pt x="39" y="74"/>
                      <a:pt x="39" y="74"/>
                    </a:cubicBezTo>
                    <a:cubicBezTo>
                      <a:pt x="36" y="74"/>
                      <a:pt x="36" y="74"/>
                      <a:pt x="36" y="74"/>
                    </a:cubicBezTo>
                    <a:cubicBezTo>
                      <a:pt x="25" y="74"/>
                      <a:pt x="16" y="66"/>
                      <a:pt x="16" y="55"/>
                    </a:cubicBezTo>
                    <a:cubicBezTo>
                      <a:pt x="16" y="55"/>
                      <a:pt x="16" y="54"/>
                      <a:pt x="17" y="53"/>
                    </a:cubicBezTo>
                    <a:close/>
                    <a:moveTo>
                      <a:pt x="3" y="89"/>
                    </a:moveTo>
                    <a:cubicBezTo>
                      <a:pt x="78" y="89"/>
                      <a:pt x="78" y="89"/>
                      <a:pt x="78" y="89"/>
                    </a:cubicBezTo>
                    <a:cubicBezTo>
                      <a:pt x="78" y="93"/>
                      <a:pt x="78" y="93"/>
                      <a:pt x="78" y="93"/>
                    </a:cubicBezTo>
                    <a:cubicBezTo>
                      <a:pt x="3" y="93"/>
                      <a:pt x="3" y="93"/>
                      <a:pt x="3" y="93"/>
                    </a:cubicBezTo>
                    <a:lnTo>
                      <a:pt x="3" y="89"/>
                    </a:lnTo>
                    <a:close/>
                    <a:moveTo>
                      <a:pt x="3" y="96"/>
                    </a:moveTo>
                    <a:cubicBezTo>
                      <a:pt x="78" y="96"/>
                      <a:pt x="78" y="96"/>
                      <a:pt x="78" y="96"/>
                    </a:cubicBezTo>
                    <a:cubicBezTo>
                      <a:pt x="78" y="100"/>
                      <a:pt x="78" y="100"/>
                      <a:pt x="78" y="100"/>
                    </a:cubicBezTo>
                    <a:cubicBezTo>
                      <a:pt x="3" y="100"/>
                      <a:pt x="3" y="100"/>
                      <a:pt x="3" y="100"/>
                    </a:cubicBezTo>
                    <a:lnTo>
                      <a:pt x="3" y="96"/>
                    </a:lnTo>
                    <a:close/>
                    <a:moveTo>
                      <a:pt x="3" y="103"/>
                    </a:moveTo>
                    <a:cubicBezTo>
                      <a:pt x="78" y="103"/>
                      <a:pt x="78" y="103"/>
                      <a:pt x="78" y="103"/>
                    </a:cubicBezTo>
                    <a:cubicBezTo>
                      <a:pt x="78" y="107"/>
                      <a:pt x="78" y="107"/>
                      <a:pt x="78" y="107"/>
                    </a:cubicBezTo>
                    <a:cubicBezTo>
                      <a:pt x="3" y="107"/>
                      <a:pt x="3" y="107"/>
                      <a:pt x="3" y="107"/>
                    </a:cubicBezTo>
                    <a:lnTo>
                      <a:pt x="3" y="103"/>
                    </a:lnTo>
                    <a:close/>
                    <a:moveTo>
                      <a:pt x="131" y="100"/>
                    </a:moveTo>
                    <a:cubicBezTo>
                      <a:pt x="111" y="100"/>
                      <a:pt x="111" y="100"/>
                      <a:pt x="111" y="100"/>
                    </a:cubicBezTo>
                    <a:cubicBezTo>
                      <a:pt x="111" y="96"/>
                      <a:pt x="111" y="96"/>
                      <a:pt x="111" y="96"/>
                    </a:cubicBezTo>
                    <a:cubicBezTo>
                      <a:pt x="131" y="96"/>
                      <a:pt x="131" y="96"/>
                      <a:pt x="131" y="96"/>
                    </a:cubicBezTo>
                    <a:lnTo>
                      <a:pt x="131" y="100"/>
                    </a:lnTo>
                    <a:close/>
                    <a:moveTo>
                      <a:pt x="131" y="93"/>
                    </a:moveTo>
                    <a:cubicBezTo>
                      <a:pt x="111" y="93"/>
                      <a:pt x="111" y="93"/>
                      <a:pt x="111" y="93"/>
                    </a:cubicBezTo>
                    <a:cubicBezTo>
                      <a:pt x="111" y="89"/>
                      <a:pt x="111" y="89"/>
                      <a:pt x="111" y="89"/>
                    </a:cubicBezTo>
                    <a:cubicBezTo>
                      <a:pt x="131" y="89"/>
                      <a:pt x="131" y="89"/>
                      <a:pt x="131" y="89"/>
                    </a:cubicBezTo>
                    <a:lnTo>
                      <a:pt x="131" y="93"/>
                    </a:lnTo>
                    <a:close/>
                    <a:moveTo>
                      <a:pt x="131" y="86"/>
                    </a:moveTo>
                    <a:cubicBezTo>
                      <a:pt x="122" y="86"/>
                      <a:pt x="122" y="86"/>
                      <a:pt x="122" y="86"/>
                    </a:cubicBezTo>
                    <a:cubicBezTo>
                      <a:pt x="115" y="79"/>
                      <a:pt x="115" y="79"/>
                      <a:pt x="115" y="79"/>
                    </a:cubicBezTo>
                    <a:cubicBezTo>
                      <a:pt x="116" y="74"/>
                      <a:pt x="120" y="70"/>
                      <a:pt x="125" y="70"/>
                    </a:cubicBezTo>
                    <a:cubicBezTo>
                      <a:pt x="125" y="40"/>
                      <a:pt x="125" y="40"/>
                      <a:pt x="125" y="40"/>
                    </a:cubicBezTo>
                    <a:cubicBezTo>
                      <a:pt x="120" y="40"/>
                      <a:pt x="115" y="36"/>
                      <a:pt x="115" y="30"/>
                    </a:cubicBezTo>
                    <a:cubicBezTo>
                      <a:pt x="56" y="30"/>
                      <a:pt x="56" y="30"/>
                      <a:pt x="56" y="30"/>
                    </a:cubicBezTo>
                    <a:cubicBezTo>
                      <a:pt x="56" y="25"/>
                      <a:pt x="56" y="25"/>
                      <a:pt x="56" y="25"/>
                    </a:cubicBezTo>
                    <a:cubicBezTo>
                      <a:pt x="131" y="25"/>
                      <a:pt x="131" y="25"/>
                      <a:pt x="131" y="25"/>
                    </a:cubicBezTo>
                    <a:lnTo>
                      <a:pt x="131" y="86"/>
                    </a:lnTo>
                    <a:close/>
                  </a:path>
                </a:pathLst>
              </a:custGeom>
              <a:solidFill>
                <a:srgbClr val="EB751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grpSp>
      </p:grpSp>
      <p:grpSp>
        <p:nvGrpSpPr>
          <p:cNvPr id="297" name="组合 36"/>
          <p:cNvGrpSpPr>
            <a:grpSpLocks/>
          </p:cNvGrpSpPr>
          <p:nvPr/>
        </p:nvGrpSpPr>
        <p:grpSpPr bwMode="auto">
          <a:xfrm>
            <a:off x="2524326" y="3851435"/>
            <a:ext cx="1395413" cy="1319212"/>
            <a:chOff x="1642919" y="3585922"/>
            <a:chExt cx="1395655" cy="1320448"/>
          </a:xfrm>
        </p:grpSpPr>
        <p:sp>
          <p:nvSpPr>
            <p:cNvPr id="298" name="Rectangle 44"/>
            <p:cNvSpPr>
              <a:spLocks noChangeArrowheads="1"/>
            </p:cNvSpPr>
            <p:nvPr/>
          </p:nvSpPr>
          <p:spPr bwMode="auto">
            <a:xfrm>
              <a:off x="2263371" y="4489843"/>
              <a:ext cx="124380" cy="23140"/>
            </a:xfrm>
            <a:prstGeom prst="rect">
              <a:avLst/>
            </a:prstGeom>
            <a:solidFill>
              <a:srgbClr val="3DBCC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299" name="Freeform 10"/>
            <p:cNvSpPr>
              <a:spLocks noChangeArrowheads="1"/>
            </p:cNvSpPr>
            <p:nvPr/>
          </p:nvSpPr>
          <p:spPr bwMode="auto">
            <a:xfrm>
              <a:off x="2366056" y="3585922"/>
              <a:ext cx="672518" cy="983467"/>
            </a:xfrm>
            <a:custGeom>
              <a:avLst/>
              <a:gdLst>
                <a:gd name="T0" fmla="*/ 55 w 178"/>
                <a:gd name="T1" fmla="*/ 0 h 260"/>
                <a:gd name="T2" fmla="*/ 0 w 178"/>
                <a:gd name="T3" fmla="*/ 7 h 260"/>
                <a:gd name="T4" fmla="*/ 0 w 178"/>
                <a:gd name="T5" fmla="*/ 7 h 260"/>
                <a:gd name="T6" fmla="*/ 144 w 178"/>
                <a:gd name="T7" fmla="*/ 260 h 260"/>
                <a:gd name="T8" fmla="*/ 178 w 178"/>
                <a:gd name="T9" fmla="*/ 216 h 260"/>
                <a:gd name="T10" fmla="*/ 55 w 178"/>
                <a:gd name="T11" fmla="*/ 0 h 260"/>
              </a:gdLst>
              <a:ahLst/>
              <a:cxnLst>
                <a:cxn ang="0">
                  <a:pos x="T0" y="T1"/>
                </a:cxn>
                <a:cxn ang="0">
                  <a:pos x="T2" y="T3"/>
                </a:cxn>
                <a:cxn ang="0">
                  <a:pos x="T4" y="T5"/>
                </a:cxn>
                <a:cxn ang="0">
                  <a:pos x="T6" y="T7"/>
                </a:cxn>
                <a:cxn ang="0">
                  <a:pos x="T8" y="T9"/>
                </a:cxn>
                <a:cxn ang="0">
                  <a:pos x="T10" y="T11"/>
                </a:cxn>
              </a:cxnLst>
              <a:rect l="0" t="0" r="r" b="b"/>
              <a:pathLst>
                <a:path w="178" h="260">
                  <a:moveTo>
                    <a:pt x="55" y="0"/>
                  </a:moveTo>
                  <a:cubicBezTo>
                    <a:pt x="0" y="7"/>
                    <a:pt x="0" y="7"/>
                    <a:pt x="0" y="7"/>
                  </a:cubicBezTo>
                  <a:cubicBezTo>
                    <a:pt x="0" y="7"/>
                    <a:pt x="0" y="7"/>
                    <a:pt x="0" y="7"/>
                  </a:cubicBezTo>
                  <a:cubicBezTo>
                    <a:pt x="13" y="111"/>
                    <a:pt x="67" y="200"/>
                    <a:pt x="144" y="260"/>
                  </a:cubicBezTo>
                  <a:cubicBezTo>
                    <a:pt x="178" y="216"/>
                    <a:pt x="178" y="216"/>
                    <a:pt x="178" y="216"/>
                  </a:cubicBezTo>
                  <a:cubicBezTo>
                    <a:pt x="112" y="165"/>
                    <a:pt x="66" y="89"/>
                    <a:pt x="55" y="0"/>
                  </a:cubicBezTo>
                  <a:close/>
                </a:path>
              </a:pathLst>
            </a:custGeom>
            <a:solidFill>
              <a:srgbClr val="3DBC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0" name="Freeform 16"/>
            <p:cNvSpPr>
              <a:spLocks noChangeArrowheads="1"/>
            </p:cNvSpPr>
            <p:nvPr/>
          </p:nvSpPr>
          <p:spPr bwMode="auto">
            <a:xfrm>
              <a:off x="1642919" y="3717532"/>
              <a:ext cx="1184500" cy="1188838"/>
            </a:xfrm>
            <a:custGeom>
              <a:avLst/>
              <a:gdLst>
                <a:gd name="T0" fmla="*/ 276 w 313"/>
                <a:gd name="T1" fmla="*/ 89 h 314"/>
                <a:gd name="T2" fmla="*/ 89 w 313"/>
                <a:gd name="T3" fmla="*/ 38 h 314"/>
                <a:gd name="T4" fmla="*/ 37 w 313"/>
                <a:gd name="T5" fmla="*/ 225 h 314"/>
                <a:gd name="T6" fmla="*/ 224 w 313"/>
                <a:gd name="T7" fmla="*/ 276 h 314"/>
                <a:gd name="T8" fmla="*/ 276 w 313"/>
                <a:gd name="T9" fmla="*/ 89 h 314"/>
              </a:gdLst>
              <a:ahLst/>
              <a:cxnLst>
                <a:cxn ang="0">
                  <a:pos x="T0" y="T1"/>
                </a:cxn>
                <a:cxn ang="0">
                  <a:pos x="T2" y="T3"/>
                </a:cxn>
                <a:cxn ang="0">
                  <a:pos x="T4" y="T5"/>
                </a:cxn>
                <a:cxn ang="0">
                  <a:pos x="T6" y="T7"/>
                </a:cxn>
                <a:cxn ang="0">
                  <a:pos x="T8" y="T9"/>
                </a:cxn>
              </a:cxnLst>
              <a:rect l="0" t="0" r="r" b="b"/>
              <a:pathLst>
                <a:path w="313" h="314">
                  <a:moveTo>
                    <a:pt x="276" y="89"/>
                  </a:moveTo>
                  <a:cubicBezTo>
                    <a:pt x="239" y="23"/>
                    <a:pt x="155" y="0"/>
                    <a:pt x="89" y="38"/>
                  </a:cubicBezTo>
                  <a:cubicBezTo>
                    <a:pt x="23" y="75"/>
                    <a:pt x="0" y="159"/>
                    <a:pt x="37" y="225"/>
                  </a:cubicBezTo>
                  <a:cubicBezTo>
                    <a:pt x="75" y="291"/>
                    <a:pt x="159" y="314"/>
                    <a:pt x="224" y="276"/>
                  </a:cubicBezTo>
                  <a:cubicBezTo>
                    <a:pt x="290" y="239"/>
                    <a:pt x="313" y="155"/>
                    <a:pt x="276" y="89"/>
                  </a:cubicBezTo>
                  <a:close/>
                </a:path>
              </a:pathLst>
            </a:custGeom>
            <a:solidFill>
              <a:srgbClr val="3DBC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1" name="Freeform 17"/>
            <p:cNvSpPr>
              <a:spLocks noChangeArrowheads="1"/>
            </p:cNvSpPr>
            <p:nvPr/>
          </p:nvSpPr>
          <p:spPr bwMode="auto">
            <a:xfrm>
              <a:off x="1692092" y="3815879"/>
              <a:ext cx="1036980" cy="992145"/>
            </a:xfrm>
            <a:custGeom>
              <a:avLst/>
              <a:gdLst>
                <a:gd name="T0" fmla="*/ 159 w 274"/>
                <a:gd name="T1" fmla="*/ 256 h 262"/>
                <a:gd name="T2" fmla="*/ 34 w 274"/>
                <a:gd name="T3" fmla="*/ 193 h 262"/>
                <a:gd name="T4" fmla="*/ 81 w 274"/>
                <a:gd name="T5" fmla="*/ 22 h 262"/>
                <a:gd name="T6" fmla="*/ 128 w 274"/>
                <a:gd name="T7" fmla="*/ 6 h 262"/>
                <a:gd name="T8" fmla="*/ 253 w 274"/>
                <a:gd name="T9" fmla="*/ 69 h 262"/>
                <a:gd name="T10" fmla="*/ 265 w 274"/>
                <a:gd name="T11" fmla="*/ 164 h 262"/>
                <a:gd name="T12" fmla="*/ 206 w 274"/>
                <a:gd name="T13" fmla="*/ 241 h 262"/>
                <a:gd name="T14" fmla="*/ 159 w 274"/>
                <a:gd name="T15" fmla="*/ 256 h 262"/>
                <a:gd name="T16" fmla="*/ 159 w 274"/>
                <a:gd name="T17" fmla="*/ 25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262">
                  <a:moveTo>
                    <a:pt x="159" y="256"/>
                  </a:moveTo>
                  <a:cubicBezTo>
                    <a:pt x="108" y="262"/>
                    <a:pt x="59" y="238"/>
                    <a:pt x="34" y="193"/>
                  </a:cubicBezTo>
                  <a:cubicBezTo>
                    <a:pt x="0" y="133"/>
                    <a:pt x="21" y="56"/>
                    <a:pt x="81" y="22"/>
                  </a:cubicBezTo>
                  <a:cubicBezTo>
                    <a:pt x="96" y="13"/>
                    <a:pt x="111" y="8"/>
                    <a:pt x="128" y="6"/>
                  </a:cubicBezTo>
                  <a:cubicBezTo>
                    <a:pt x="179" y="0"/>
                    <a:pt x="228" y="24"/>
                    <a:pt x="253" y="69"/>
                  </a:cubicBezTo>
                  <a:cubicBezTo>
                    <a:pt x="270" y="98"/>
                    <a:pt x="274" y="132"/>
                    <a:pt x="265" y="164"/>
                  </a:cubicBezTo>
                  <a:cubicBezTo>
                    <a:pt x="256" y="197"/>
                    <a:pt x="235" y="224"/>
                    <a:pt x="206" y="241"/>
                  </a:cubicBezTo>
                  <a:cubicBezTo>
                    <a:pt x="191" y="249"/>
                    <a:pt x="176" y="254"/>
                    <a:pt x="159" y="256"/>
                  </a:cubicBezTo>
                  <a:cubicBezTo>
                    <a:pt x="159" y="256"/>
                    <a:pt x="159" y="256"/>
                    <a:pt x="159" y="256"/>
                  </a:cubicBezTo>
                  <a:close/>
                </a:path>
              </a:pathLst>
            </a:custGeom>
            <a:solidFill>
              <a:srgbClr val="3DBC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2" name="Freeform 26"/>
            <p:cNvSpPr>
              <a:spLocks noChangeArrowheads="1"/>
            </p:cNvSpPr>
            <p:nvPr/>
          </p:nvSpPr>
          <p:spPr bwMode="auto">
            <a:xfrm>
              <a:off x="1642919" y="3717532"/>
              <a:ext cx="1184500" cy="1188838"/>
            </a:xfrm>
            <a:custGeom>
              <a:avLst/>
              <a:gdLst>
                <a:gd name="T0" fmla="*/ 37 w 313"/>
                <a:gd name="T1" fmla="*/ 225 h 314"/>
                <a:gd name="T2" fmla="*/ 224 w 313"/>
                <a:gd name="T3" fmla="*/ 276 h 314"/>
                <a:gd name="T4" fmla="*/ 276 w 313"/>
                <a:gd name="T5" fmla="*/ 89 h 314"/>
                <a:gd name="T6" fmla="*/ 89 w 313"/>
                <a:gd name="T7" fmla="*/ 38 h 314"/>
                <a:gd name="T8" fmla="*/ 37 w 313"/>
                <a:gd name="T9" fmla="*/ 225 h 314"/>
              </a:gdLst>
              <a:ahLst/>
              <a:cxnLst>
                <a:cxn ang="0">
                  <a:pos x="T0" y="T1"/>
                </a:cxn>
                <a:cxn ang="0">
                  <a:pos x="T2" y="T3"/>
                </a:cxn>
                <a:cxn ang="0">
                  <a:pos x="T4" y="T5"/>
                </a:cxn>
                <a:cxn ang="0">
                  <a:pos x="T6" y="T7"/>
                </a:cxn>
                <a:cxn ang="0">
                  <a:pos x="T8" y="T9"/>
                </a:cxn>
              </a:cxnLst>
              <a:rect l="0" t="0" r="r" b="b"/>
              <a:pathLst>
                <a:path w="313" h="314">
                  <a:moveTo>
                    <a:pt x="37" y="225"/>
                  </a:moveTo>
                  <a:cubicBezTo>
                    <a:pt x="75" y="291"/>
                    <a:pt x="159" y="314"/>
                    <a:pt x="224" y="276"/>
                  </a:cubicBezTo>
                  <a:cubicBezTo>
                    <a:pt x="290" y="239"/>
                    <a:pt x="313" y="155"/>
                    <a:pt x="276" y="89"/>
                  </a:cubicBezTo>
                  <a:cubicBezTo>
                    <a:pt x="239" y="23"/>
                    <a:pt x="155" y="0"/>
                    <a:pt x="89" y="38"/>
                  </a:cubicBezTo>
                  <a:cubicBezTo>
                    <a:pt x="23" y="75"/>
                    <a:pt x="0" y="159"/>
                    <a:pt x="37" y="225"/>
                  </a:cubicBezTo>
                  <a:close/>
                </a:path>
              </a:pathLst>
            </a:custGeom>
            <a:solidFill>
              <a:srgbClr val="3DBC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3" name="Freeform 27"/>
            <p:cNvSpPr/>
            <p:nvPr/>
          </p:nvSpPr>
          <p:spPr bwMode="auto">
            <a:xfrm>
              <a:off x="1692141" y="3816325"/>
              <a:ext cx="1086038" cy="991528"/>
            </a:xfrm>
            <a:custGeom>
              <a:avLst/>
              <a:gdLst>
                <a:gd name="T0" fmla="*/ 159 w 287"/>
                <a:gd name="T1" fmla="*/ 256 h 262"/>
                <a:gd name="T2" fmla="*/ 34 w 287"/>
                <a:gd name="T3" fmla="*/ 193 h 262"/>
                <a:gd name="T4" fmla="*/ 81 w 287"/>
                <a:gd name="T5" fmla="*/ 22 h 262"/>
                <a:gd name="T6" fmla="*/ 128 w 287"/>
                <a:gd name="T7" fmla="*/ 6 h 262"/>
                <a:gd name="T8" fmla="*/ 253 w 287"/>
                <a:gd name="T9" fmla="*/ 69 h 262"/>
                <a:gd name="T10" fmla="*/ 206 w 287"/>
                <a:gd name="T11" fmla="*/ 241 h 262"/>
                <a:gd name="T12" fmla="*/ 159 w 287"/>
                <a:gd name="T13" fmla="*/ 256 h 262"/>
                <a:gd name="T14" fmla="*/ 159 w 287"/>
                <a:gd name="T15" fmla="*/ 256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7" h="262">
                  <a:moveTo>
                    <a:pt x="159" y="256"/>
                  </a:moveTo>
                  <a:cubicBezTo>
                    <a:pt x="108" y="262"/>
                    <a:pt x="59" y="238"/>
                    <a:pt x="34" y="193"/>
                  </a:cubicBezTo>
                  <a:cubicBezTo>
                    <a:pt x="0" y="133"/>
                    <a:pt x="21" y="56"/>
                    <a:pt x="81" y="22"/>
                  </a:cubicBezTo>
                  <a:cubicBezTo>
                    <a:pt x="96" y="13"/>
                    <a:pt x="111" y="8"/>
                    <a:pt x="128" y="6"/>
                  </a:cubicBezTo>
                  <a:cubicBezTo>
                    <a:pt x="179" y="0"/>
                    <a:pt x="228" y="24"/>
                    <a:pt x="253" y="69"/>
                  </a:cubicBezTo>
                  <a:cubicBezTo>
                    <a:pt x="287" y="129"/>
                    <a:pt x="266" y="206"/>
                    <a:pt x="206" y="241"/>
                  </a:cubicBezTo>
                  <a:cubicBezTo>
                    <a:pt x="191" y="249"/>
                    <a:pt x="176" y="254"/>
                    <a:pt x="159" y="256"/>
                  </a:cubicBezTo>
                  <a:cubicBezTo>
                    <a:pt x="159" y="256"/>
                    <a:pt x="159" y="256"/>
                    <a:pt x="159" y="256"/>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04" name="Freeform 45"/>
            <p:cNvSpPr>
              <a:spLocks noEditPoints="1" noChangeArrowheads="1"/>
            </p:cNvSpPr>
            <p:nvPr/>
          </p:nvSpPr>
          <p:spPr bwMode="auto">
            <a:xfrm>
              <a:off x="1979901" y="4061746"/>
              <a:ext cx="510536" cy="510536"/>
            </a:xfrm>
            <a:custGeom>
              <a:avLst/>
              <a:gdLst>
                <a:gd name="T0" fmla="*/ 115 w 135"/>
                <a:gd name="T1" fmla="*/ 23 h 135"/>
                <a:gd name="T2" fmla="*/ 20 w 135"/>
                <a:gd name="T3" fmla="*/ 0 h 135"/>
                <a:gd name="T4" fmla="*/ 19 w 135"/>
                <a:gd name="T5" fmla="*/ 44 h 135"/>
                <a:gd name="T6" fmla="*/ 0 w 135"/>
                <a:gd name="T7" fmla="*/ 93 h 135"/>
                <a:gd name="T8" fmla="*/ 20 w 135"/>
                <a:gd name="T9" fmla="*/ 111 h 135"/>
                <a:gd name="T10" fmla="*/ 115 w 135"/>
                <a:gd name="T11" fmla="*/ 135 h 135"/>
                <a:gd name="T12" fmla="*/ 116 w 135"/>
                <a:gd name="T13" fmla="*/ 90 h 135"/>
                <a:gd name="T14" fmla="*/ 135 w 135"/>
                <a:gd name="T15" fmla="*/ 41 h 135"/>
                <a:gd name="T16" fmla="*/ 23 w 135"/>
                <a:gd name="T17" fmla="*/ 7 h 135"/>
                <a:gd name="T18" fmla="*/ 112 w 135"/>
                <a:gd name="T19" fmla="*/ 12 h 135"/>
                <a:gd name="T20" fmla="*/ 23 w 135"/>
                <a:gd name="T21" fmla="*/ 7 h 135"/>
                <a:gd name="T22" fmla="*/ 112 w 135"/>
                <a:gd name="T23" fmla="*/ 23 h 135"/>
                <a:gd name="T24" fmla="*/ 89 w 135"/>
                <a:gd name="T25" fmla="*/ 20 h 135"/>
                <a:gd name="T26" fmla="*/ 23 w 135"/>
                <a:gd name="T27" fmla="*/ 20 h 135"/>
                <a:gd name="T28" fmla="*/ 74 w 135"/>
                <a:gd name="T29" fmla="*/ 24 h 135"/>
                <a:gd name="T30" fmla="*/ 27 w 135"/>
                <a:gd name="T31" fmla="*/ 30 h 135"/>
                <a:gd name="T32" fmla="*/ 64 w 135"/>
                <a:gd name="T33" fmla="*/ 35 h 135"/>
                <a:gd name="T34" fmla="*/ 27 w 135"/>
                <a:gd name="T35" fmla="*/ 41 h 135"/>
                <a:gd name="T36" fmla="*/ 66 w 135"/>
                <a:gd name="T37" fmla="*/ 46 h 135"/>
                <a:gd name="T38" fmla="*/ 27 w 135"/>
                <a:gd name="T39" fmla="*/ 52 h 135"/>
                <a:gd name="T40" fmla="*/ 77 w 135"/>
                <a:gd name="T41" fmla="*/ 57 h 135"/>
                <a:gd name="T42" fmla="*/ 27 w 135"/>
                <a:gd name="T43" fmla="*/ 63 h 135"/>
                <a:gd name="T44" fmla="*/ 88 w 135"/>
                <a:gd name="T45" fmla="*/ 69 h 135"/>
                <a:gd name="T46" fmla="*/ 46 w 135"/>
                <a:gd name="T47" fmla="*/ 64 h 135"/>
                <a:gd name="T48" fmla="*/ 27 w 135"/>
                <a:gd name="T49" fmla="*/ 69 h 135"/>
                <a:gd name="T50" fmla="*/ 46 w 135"/>
                <a:gd name="T51" fmla="*/ 74 h 135"/>
                <a:gd name="T52" fmla="*/ 23 w 135"/>
                <a:gd name="T53" fmla="*/ 78 h 135"/>
                <a:gd name="T54" fmla="*/ 19 w 135"/>
                <a:gd name="T55" fmla="*/ 108 h 135"/>
                <a:gd name="T56" fmla="*/ 3 w 135"/>
                <a:gd name="T57" fmla="*/ 73 h 135"/>
                <a:gd name="T58" fmla="*/ 19 w 135"/>
                <a:gd name="T59" fmla="*/ 81 h 135"/>
                <a:gd name="T60" fmla="*/ 49 w 135"/>
                <a:gd name="T61" fmla="*/ 71 h 135"/>
                <a:gd name="T62" fmla="*/ 49 w 135"/>
                <a:gd name="T63" fmla="*/ 118 h 135"/>
                <a:gd name="T64" fmla="*/ 19 w 135"/>
                <a:gd name="T65" fmla="*/ 108 h 135"/>
                <a:gd name="T66" fmla="*/ 23 w 135"/>
                <a:gd name="T67" fmla="*/ 132 h 135"/>
                <a:gd name="T68" fmla="*/ 46 w 135"/>
                <a:gd name="T69" fmla="*/ 111 h 135"/>
                <a:gd name="T70" fmla="*/ 63 w 135"/>
                <a:gd name="T71" fmla="*/ 108 h 135"/>
                <a:gd name="T72" fmla="*/ 108 w 135"/>
                <a:gd name="T73" fmla="*/ 102 h 135"/>
                <a:gd name="T74" fmla="*/ 74 w 135"/>
                <a:gd name="T75" fmla="*/ 96 h 135"/>
                <a:gd name="T76" fmla="*/ 108 w 135"/>
                <a:gd name="T77" fmla="*/ 91 h 135"/>
                <a:gd name="T78" fmla="*/ 67 w 135"/>
                <a:gd name="T79" fmla="*/ 85 h 135"/>
                <a:gd name="T80" fmla="*/ 108 w 135"/>
                <a:gd name="T81" fmla="*/ 80 h 135"/>
                <a:gd name="T82" fmla="*/ 56 w 135"/>
                <a:gd name="T83" fmla="*/ 74 h 135"/>
                <a:gd name="T84" fmla="*/ 108 w 135"/>
                <a:gd name="T85" fmla="*/ 69 h 135"/>
                <a:gd name="T86" fmla="*/ 89 w 135"/>
                <a:gd name="T87" fmla="*/ 63 h 135"/>
                <a:gd name="T88" fmla="*/ 108 w 135"/>
                <a:gd name="T89" fmla="*/ 57 h 135"/>
                <a:gd name="T90" fmla="*/ 89 w 135"/>
                <a:gd name="T91" fmla="*/ 56 h 135"/>
                <a:gd name="T92" fmla="*/ 112 w 135"/>
                <a:gd name="T93" fmla="*/ 132 h 135"/>
                <a:gd name="T94" fmla="*/ 125 w 135"/>
                <a:gd name="T95" fmla="*/ 55 h 135"/>
                <a:gd name="T96" fmla="*/ 86 w 135"/>
                <a:gd name="T97" fmla="*/ 53 h 135"/>
                <a:gd name="T98" fmla="*/ 64 w 135"/>
                <a:gd name="T99" fmla="*/ 39 h 135"/>
                <a:gd name="T100" fmla="*/ 86 w 135"/>
                <a:gd name="T101" fmla="*/ 26 h 135"/>
                <a:gd name="T102" fmla="*/ 132 w 135"/>
                <a:gd name="T103" fmla="*/ 4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5" h="135">
                  <a:moveTo>
                    <a:pt x="116" y="23"/>
                  </a:moveTo>
                  <a:cubicBezTo>
                    <a:pt x="115" y="23"/>
                    <a:pt x="115" y="23"/>
                    <a:pt x="115" y="23"/>
                  </a:cubicBezTo>
                  <a:cubicBezTo>
                    <a:pt x="115" y="0"/>
                    <a:pt x="115" y="0"/>
                    <a:pt x="115" y="0"/>
                  </a:cubicBezTo>
                  <a:cubicBezTo>
                    <a:pt x="20" y="0"/>
                    <a:pt x="20" y="0"/>
                    <a:pt x="20" y="0"/>
                  </a:cubicBezTo>
                  <a:cubicBezTo>
                    <a:pt x="20" y="44"/>
                    <a:pt x="20" y="44"/>
                    <a:pt x="20" y="44"/>
                  </a:cubicBezTo>
                  <a:cubicBezTo>
                    <a:pt x="19" y="44"/>
                    <a:pt x="19" y="44"/>
                    <a:pt x="19" y="44"/>
                  </a:cubicBezTo>
                  <a:cubicBezTo>
                    <a:pt x="9" y="44"/>
                    <a:pt x="0" y="52"/>
                    <a:pt x="0" y="62"/>
                  </a:cubicBezTo>
                  <a:cubicBezTo>
                    <a:pt x="0" y="93"/>
                    <a:pt x="0" y="93"/>
                    <a:pt x="0" y="93"/>
                  </a:cubicBezTo>
                  <a:cubicBezTo>
                    <a:pt x="0" y="103"/>
                    <a:pt x="9" y="111"/>
                    <a:pt x="19" y="111"/>
                  </a:cubicBezTo>
                  <a:cubicBezTo>
                    <a:pt x="20" y="111"/>
                    <a:pt x="20" y="111"/>
                    <a:pt x="20" y="111"/>
                  </a:cubicBezTo>
                  <a:cubicBezTo>
                    <a:pt x="20" y="135"/>
                    <a:pt x="20" y="135"/>
                    <a:pt x="20" y="135"/>
                  </a:cubicBezTo>
                  <a:cubicBezTo>
                    <a:pt x="115" y="135"/>
                    <a:pt x="115" y="135"/>
                    <a:pt x="115" y="135"/>
                  </a:cubicBezTo>
                  <a:cubicBezTo>
                    <a:pt x="115" y="90"/>
                    <a:pt x="115" y="90"/>
                    <a:pt x="115" y="90"/>
                  </a:cubicBezTo>
                  <a:cubicBezTo>
                    <a:pt x="116" y="90"/>
                    <a:pt x="116" y="90"/>
                    <a:pt x="116" y="90"/>
                  </a:cubicBezTo>
                  <a:cubicBezTo>
                    <a:pt x="126" y="90"/>
                    <a:pt x="135" y="82"/>
                    <a:pt x="135" y="71"/>
                  </a:cubicBezTo>
                  <a:cubicBezTo>
                    <a:pt x="135" y="41"/>
                    <a:pt x="135" y="41"/>
                    <a:pt x="135" y="41"/>
                  </a:cubicBezTo>
                  <a:cubicBezTo>
                    <a:pt x="135" y="31"/>
                    <a:pt x="126" y="23"/>
                    <a:pt x="116" y="23"/>
                  </a:cubicBezTo>
                  <a:close/>
                  <a:moveTo>
                    <a:pt x="23" y="7"/>
                  </a:moveTo>
                  <a:cubicBezTo>
                    <a:pt x="112" y="7"/>
                    <a:pt x="112" y="7"/>
                    <a:pt x="112" y="7"/>
                  </a:cubicBezTo>
                  <a:cubicBezTo>
                    <a:pt x="112" y="12"/>
                    <a:pt x="112" y="12"/>
                    <a:pt x="112" y="12"/>
                  </a:cubicBezTo>
                  <a:cubicBezTo>
                    <a:pt x="23" y="12"/>
                    <a:pt x="23" y="12"/>
                    <a:pt x="23" y="12"/>
                  </a:cubicBezTo>
                  <a:lnTo>
                    <a:pt x="23" y="7"/>
                  </a:lnTo>
                  <a:close/>
                  <a:moveTo>
                    <a:pt x="112" y="20"/>
                  </a:moveTo>
                  <a:cubicBezTo>
                    <a:pt x="112" y="23"/>
                    <a:pt x="112" y="23"/>
                    <a:pt x="112" y="23"/>
                  </a:cubicBezTo>
                  <a:cubicBezTo>
                    <a:pt x="89" y="23"/>
                    <a:pt x="89" y="23"/>
                    <a:pt x="89" y="23"/>
                  </a:cubicBezTo>
                  <a:cubicBezTo>
                    <a:pt x="89" y="20"/>
                    <a:pt x="89" y="20"/>
                    <a:pt x="89" y="20"/>
                  </a:cubicBezTo>
                  <a:lnTo>
                    <a:pt x="112" y="20"/>
                  </a:lnTo>
                  <a:close/>
                  <a:moveTo>
                    <a:pt x="23" y="20"/>
                  </a:moveTo>
                  <a:cubicBezTo>
                    <a:pt x="79" y="20"/>
                    <a:pt x="79" y="20"/>
                    <a:pt x="79" y="20"/>
                  </a:cubicBezTo>
                  <a:cubicBezTo>
                    <a:pt x="74" y="24"/>
                    <a:pt x="74" y="24"/>
                    <a:pt x="74" y="24"/>
                  </a:cubicBezTo>
                  <a:cubicBezTo>
                    <a:pt x="27" y="24"/>
                    <a:pt x="27" y="24"/>
                    <a:pt x="27" y="24"/>
                  </a:cubicBezTo>
                  <a:cubicBezTo>
                    <a:pt x="27" y="30"/>
                    <a:pt x="27" y="30"/>
                    <a:pt x="27" y="30"/>
                  </a:cubicBezTo>
                  <a:cubicBezTo>
                    <a:pt x="69" y="30"/>
                    <a:pt x="69" y="30"/>
                    <a:pt x="69" y="30"/>
                  </a:cubicBezTo>
                  <a:cubicBezTo>
                    <a:pt x="64" y="35"/>
                    <a:pt x="64" y="35"/>
                    <a:pt x="64" y="35"/>
                  </a:cubicBezTo>
                  <a:cubicBezTo>
                    <a:pt x="27" y="35"/>
                    <a:pt x="27" y="35"/>
                    <a:pt x="27" y="35"/>
                  </a:cubicBezTo>
                  <a:cubicBezTo>
                    <a:pt x="27" y="41"/>
                    <a:pt x="27" y="41"/>
                    <a:pt x="27" y="41"/>
                  </a:cubicBezTo>
                  <a:cubicBezTo>
                    <a:pt x="61" y="41"/>
                    <a:pt x="61" y="41"/>
                    <a:pt x="61" y="41"/>
                  </a:cubicBezTo>
                  <a:cubicBezTo>
                    <a:pt x="66" y="46"/>
                    <a:pt x="66" y="46"/>
                    <a:pt x="66" y="46"/>
                  </a:cubicBezTo>
                  <a:cubicBezTo>
                    <a:pt x="27" y="46"/>
                    <a:pt x="27" y="46"/>
                    <a:pt x="27" y="46"/>
                  </a:cubicBezTo>
                  <a:cubicBezTo>
                    <a:pt x="27" y="52"/>
                    <a:pt x="27" y="52"/>
                    <a:pt x="27" y="52"/>
                  </a:cubicBezTo>
                  <a:cubicBezTo>
                    <a:pt x="72" y="52"/>
                    <a:pt x="72" y="52"/>
                    <a:pt x="72" y="52"/>
                  </a:cubicBezTo>
                  <a:cubicBezTo>
                    <a:pt x="77" y="57"/>
                    <a:pt x="77" y="57"/>
                    <a:pt x="77" y="57"/>
                  </a:cubicBezTo>
                  <a:cubicBezTo>
                    <a:pt x="27" y="57"/>
                    <a:pt x="27" y="57"/>
                    <a:pt x="27" y="57"/>
                  </a:cubicBezTo>
                  <a:cubicBezTo>
                    <a:pt x="27" y="63"/>
                    <a:pt x="27" y="63"/>
                    <a:pt x="27" y="63"/>
                  </a:cubicBezTo>
                  <a:cubicBezTo>
                    <a:pt x="82" y="63"/>
                    <a:pt x="82" y="63"/>
                    <a:pt x="82" y="63"/>
                  </a:cubicBezTo>
                  <a:cubicBezTo>
                    <a:pt x="88" y="69"/>
                    <a:pt x="88" y="69"/>
                    <a:pt x="88" y="69"/>
                  </a:cubicBezTo>
                  <a:cubicBezTo>
                    <a:pt x="50" y="69"/>
                    <a:pt x="50" y="69"/>
                    <a:pt x="50" y="69"/>
                  </a:cubicBezTo>
                  <a:cubicBezTo>
                    <a:pt x="46" y="64"/>
                    <a:pt x="46" y="64"/>
                    <a:pt x="46" y="64"/>
                  </a:cubicBezTo>
                  <a:cubicBezTo>
                    <a:pt x="46" y="69"/>
                    <a:pt x="46" y="69"/>
                    <a:pt x="46" y="69"/>
                  </a:cubicBezTo>
                  <a:cubicBezTo>
                    <a:pt x="27" y="69"/>
                    <a:pt x="27" y="69"/>
                    <a:pt x="27" y="69"/>
                  </a:cubicBezTo>
                  <a:cubicBezTo>
                    <a:pt x="27" y="74"/>
                    <a:pt x="27" y="74"/>
                    <a:pt x="27" y="74"/>
                  </a:cubicBezTo>
                  <a:cubicBezTo>
                    <a:pt x="46" y="74"/>
                    <a:pt x="46" y="74"/>
                    <a:pt x="46" y="74"/>
                  </a:cubicBezTo>
                  <a:cubicBezTo>
                    <a:pt x="46" y="78"/>
                    <a:pt x="46" y="78"/>
                    <a:pt x="46" y="78"/>
                  </a:cubicBezTo>
                  <a:cubicBezTo>
                    <a:pt x="23" y="78"/>
                    <a:pt x="23" y="78"/>
                    <a:pt x="23" y="78"/>
                  </a:cubicBezTo>
                  <a:lnTo>
                    <a:pt x="23" y="20"/>
                  </a:lnTo>
                  <a:close/>
                  <a:moveTo>
                    <a:pt x="19" y="108"/>
                  </a:moveTo>
                  <a:cubicBezTo>
                    <a:pt x="10" y="108"/>
                    <a:pt x="3" y="101"/>
                    <a:pt x="3" y="93"/>
                  </a:cubicBezTo>
                  <a:cubicBezTo>
                    <a:pt x="3" y="73"/>
                    <a:pt x="3" y="73"/>
                    <a:pt x="3" y="73"/>
                  </a:cubicBezTo>
                  <a:cubicBezTo>
                    <a:pt x="5" y="75"/>
                    <a:pt x="7" y="77"/>
                    <a:pt x="10" y="79"/>
                  </a:cubicBezTo>
                  <a:cubicBezTo>
                    <a:pt x="13" y="80"/>
                    <a:pt x="16" y="81"/>
                    <a:pt x="19" y="81"/>
                  </a:cubicBezTo>
                  <a:cubicBezTo>
                    <a:pt x="49" y="81"/>
                    <a:pt x="49" y="81"/>
                    <a:pt x="49" y="81"/>
                  </a:cubicBezTo>
                  <a:cubicBezTo>
                    <a:pt x="49" y="71"/>
                    <a:pt x="49" y="71"/>
                    <a:pt x="49" y="71"/>
                  </a:cubicBezTo>
                  <a:cubicBezTo>
                    <a:pt x="71" y="95"/>
                    <a:pt x="71" y="95"/>
                    <a:pt x="71" y="95"/>
                  </a:cubicBezTo>
                  <a:cubicBezTo>
                    <a:pt x="49" y="118"/>
                    <a:pt x="49" y="118"/>
                    <a:pt x="49" y="118"/>
                  </a:cubicBezTo>
                  <a:cubicBezTo>
                    <a:pt x="49" y="108"/>
                    <a:pt x="49" y="108"/>
                    <a:pt x="49" y="108"/>
                  </a:cubicBezTo>
                  <a:lnTo>
                    <a:pt x="19" y="108"/>
                  </a:lnTo>
                  <a:close/>
                  <a:moveTo>
                    <a:pt x="112" y="132"/>
                  </a:moveTo>
                  <a:cubicBezTo>
                    <a:pt x="23" y="132"/>
                    <a:pt x="23" y="132"/>
                    <a:pt x="23" y="132"/>
                  </a:cubicBezTo>
                  <a:cubicBezTo>
                    <a:pt x="23" y="111"/>
                    <a:pt x="23" y="111"/>
                    <a:pt x="23" y="111"/>
                  </a:cubicBezTo>
                  <a:cubicBezTo>
                    <a:pt x="46" y="111"/>
                    <a:pt x="46" y="111"/>
                    <a:pt x="46" y="111"/>
                  </a:cubicBezTo>
                  <a:cubicBezTo>
                    <a:pt x="46" y="125"/>
                    <a:pt x="46" y="125"/>
                    <a:pt x="46" y="125"/>
                  </a:cubicBezTo>
                  <a:cubicBezTo>
                    <a:pt x="63" y="108"/>
                    <a:pt x="63" y="108"/>
                    <a:pt x="63" y="108"/>
                  </a:cubicBezTo>
                  <a:cubicBezTo>
                    <a:pt x="108" y="108"/>
                    <a:pt x="108" y="108"/>
                    <a:pt x="108" y="108"/>
                  </a:cubicBezTo>
                  <a:cubicBezTo>
                    <a:pt x="108" y="102"/>
                    <a:pt x="108" y="102"/>
                    <a:pt x="108" y="102"/>
                  </a:cubicBezTo>
                  <a:cubicBezTo>
                    <a:pt x="68" y="102"/>
                    <a:pt x="68" y="102"/>
                    <a:pt x="68" y="102"/>
                  </a:cubicBezTo>
                  <a:cubicBezTo>
                    <a:pt x="74" y="96"/>
                    <a:pt x="74" y="96"/>
                    <a:pt x="74" y="96"/>
                  </a:cubicBezTo>
                  <a:cubicBezTo>
                    <a:pt x="108" y="96"/>
                    <a:pt x="108" y="96"/>
                    <a:pt x="108" y="96"/>
                  </a:cubicBezTo>
                  <a:cubicBezTo>
                    <a:pt x="108" y="91"/>
                    <a:pt x="108" y="91"/>
                    <a:pt x="108" y="91"/>
                  </a:cubicBezTo>
                  <a:cubicBezTo>
                    <a:pt x="72" y="91"/>
                    <a:pt x="72" y="91"/>
                    <a:pt x="72" y="91"/>
                  </a:cubicBezTo>
                  <a:cubicBezTo>
                    <a:pt x="67" y="85"/>
                    <a:pt x="67" y="85"/>
                    <a:pt x="67" y="85"/>
                  </a:cubicBezTo>
                  <a:cubicBezTo>
                    <a:pt x="108" y="85"/>
                    <a:pt x="108" y="85"/>
                    <a:pt x="108" y="85"/>
                  </a:cubicBezTo>
                  <a:cubicBezTo>
                    <a:pt x="108" y="80"/>
                    <a:pt x="108" y="80"/>
                    <a:pt x="108" y="80"/>
                  </a:cubicBezTo>
                  <a:cubicBezTo>
                    <a:pt x="61" y="80"/>
                    <a:pt x="61" y="80"/>
                    <a:pt x="61" y="80"/>
                  </a:cubicBezTo>
                  <a:cubicBezTo>
                    <a:pt x="56" y="74"/>
                    <a:pt x="56" y="74"/>
                    <a:pt x="56" y="74"/>
                  </a:cubicBezTo>
                  <a:cubicBezTo>
                    <a:pt x="108" y="74"/>
                    <a:pt x="108" y="74"/>
                    <a:pt x="108" y="74"/>
                  </a:cubicBezTo>
                  <a:cubicBezTo>
                    <a:pt x="108" y="69"/>
                    <a:pt x="108" y="69"/>
                    <a:pt x="108" y="69"/>
                  </a:cubicBezTo>
                  <a:cubicBezTo>
                    <a:pt x="89" y="69"/>
                    <a:pt x="89" y="69"/>
                    <a:pt x="89" y="69"/>
                  </a:cubicBezTo>
                  <a:cubicBezTo>
                    <a:pt x="89" y="63"/>
                    <a:pt x="89" y="63"/>
                    <a:pt x="89" y="63"/>
                  </a:cubicBezTo>
                  <a:cubicBezTo>
                    <a:pt x="108" y="63"/>
                    <a:pt x="108" y="63"/>
                    <a:pt x="108" y="63"/>
                  </a:cubicBezTo>
                  <a:cubicBezTo>
                    <a:pt x="108" y="57"/>
                    <a:pt x="108" y="57"/>
                    <a:pt x="108" y="57"/>
                  </a:cubicBezTo>
                  <a:cubicBezTo>
                    <a:pt x="89" y="57"/>
                    <a:pt x="89" y="57"/>
                    <a:pt x="89" y="57"/>
                  </a:cubicBezTo>
                  <a:cubicBezTo>
                    <a:pt x="89" y="56"/>
                    <a:pt x="89" y="56"/>
                    <a:pt x="89" y="56"/>
                  </a:cubicBezTo>
                  <a:cubicBezTo>
                    <a:pt x="112" y="56"/>
                    <a:pt x="112" y="56"/>
                    <a:pt x="112" y="56"/>
                  </a:cubicBezTo>
                  <a:lnTo>
                    <a:pt x="112" y="132"/>
                  </a:lnTo>
                  <a:close/>
                  <a:moveTo>
                    <a:pt x="132" y="61"/>
                  </a:moveTo>
                  <a:cubicBezTo>
                    <a:pt x="130" y="59"/>
                    <a:pt x="128" y="56"/>
                    <a:pt x="125" y="55"/>
                  </a:cubicBezTo>
                  <a:cubicBezTo>
                    <a:pt x="122" y="54"/>
                    <a:pt x="119" y="53"/>
                    <a:pt x="116" y="53"/>
                  </a:cubicBezTo>
                  <a:cubicBezTo>
                    <a:pt x="86" y="53"/>
                    <a:pt x="86" y="53"/>
                    <a:pt x="86" y="53"/>
                  </a:cubicBezTo>
                  <a:cubicBezTo>
                    <a:pt x="86" y="63"/>
                    <a:pt x="86" y="63"/>
                    <a:pt x="86" y="63"/>
                  </a:cubicBezTo>
                  <a:cubicBezTo>
                    <a:pt x="64" y="39"/>
                    <a:pt x="64" y="39"/>
                    <a:pt x="64" y="39"/>
                  </a:cubicBezTo>
                  <a:cubicBezTo>
                    <a:pt x="86" y="16"/>
                    <a:pt x="86" y="16"/>
                    <a:pt x="86" y="16"/>
                  </a:cubicBezTo>
                  <a:cubicBezTo>
                    <a:pt x="86" y="26"/>
                    <a:pt x="86" y="26"/>
                    <a:pt x="86" y="26"/>
                  </a:cubicBezTo>
                  <a:cubicBezTo>
                    <a:pt x="116" y="26"/>
                    <a:pt x="116" y="26"/>
                    <a:pt x="116" y="26"/>
                  </a:cubicBezTo>
                  <a:cubicBezTo>
                    <a:pt x="125" y="26"/>
                    <a:pt x="132" y="33"/>
                    <a:pt x="132" y="41"/>
                  </a:cubicBezTo>
                  <a:lnTo>
                    <a:pt x="132" y="61"/>
                  </a:lnTo>
                  <a:close/>
                </a:path>
              </a:pathLst>
            </a:custGeom>
            <a:solidFill>
              <a:srgbClr val="3DBC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05" name="组合 44"/>
          <p:cNvGrpSpPr>
            <a:grpSpLocks/>
          </p:cNvGrpSpPr>
          <p:nvPr/>
        </p:nvGrpSpPr>
        <p:grpSpPr bwMode="auto">
          <a:xfrm>
            <a:off x="5642176" y="3521235"/>
            <a:ext cx="1335088" cy="1227137"/>
            <a:chOff x="4761088" y="3256171"/>
            <a:chExt cx="1334912" cy="1226442"/>
          </a:xfrm>
        </p:grpSpPr>
        <p:sp>
          <p:nvSpPr>
            <p:cNvPr id="306" name="Freeform 9"/>
            <p:cNvSpPr/>
            <p:nvPr/>
          </p:nvSpPr>
          <p:spPr bwMode="auto">
            <a:xfrm>
              <a:off x="4761088" y="3256171"/>
              <a:ext cx="506346" cy="1059849"/>
            </a:xfrm>
            <a:custGeom>
              <a:avLst/>
              <a:gdLst>
                <a:gd name="T0" fmla="*/ 66 w 134"/>
                <a:gd name="T1" fmla="*/ 7 h 280"/>
                <a:gd name="T2" fmla="*/ 0 w 134"/>
                <a:gd name="T3" fmla="*/ 247 h 280"/>
                <a:gd name="T4" fmla="*/ 44 w 134"/>
                <a:gd name="T5" fmla="*/ 280 h 280"/>
                <a:gd name="T6" fmla="*/ 121 w 134"/>
                <a:gd name="T7" fmla="*/ 0 h 280"/>
                <a:gd name="T8" fmla="*/ 66 w 134"/>
                <a:gd name="T9" fmla="*/ 7 h 280"/>
              </a:gdLst>
              <a:ahLst/>
              <a:cxnLst>
                <a:cxn ang="0">
                  <a:pos x="T0" y="T1"/>
                </a:cxn>
                <a:cxn ang="0">
                  <a:pos x="T2" y="T3"/>
                </a:cxn>
                <a:cxn ang="0">
                  <a:pos x="T4" y="T5"/>
                </a:cxn>
                <a:cxn ang="0">
                  <a:pos x="T6" y="T7"/>
                </a:cxn>
                <a:cxn ang="0">
                  <a:pos x="T8" y="T9"/>
                </a:cxn>
              </a:cxnLst>
              <a:rect l="0" t="0" r="r" b="b"/>
              <a:pathLst>
                <a:path w="134" h="280">
                  <a:moveTo>
                    <a:pt x="66" y="7"/>
                  </a:moveTo>
                  <a:cubicBezTo>
                    <a:pt x="77" y="96"/>
                    <a:pt x="51" y="181"/>
                    <a:pt x="0" y="247"/>
                  </a:cubicBezTo>
                  <a:cubicBezTo>
                    <a:pt x="44" y="280"/>
                    <a:pt x="44" y="280"/>
                    <a:pt x="44" y="280"/>
                  </a:cubicBezTo>
                  <a:cubicBezTo>
                    <a:pt x="104" y="204"/>
                    <a:pt x="134" y="104"/>
                    <a:pt x="121" y="0"/>
                  </a:cubicBezTo>
                  <a:lnTo>
                    <a:pt x="66" y="7"/>
                  </a:ln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07" name="Freeform 18"/>
            <p:cNvSpPr/>
            <p:nvPr/>
          </p:nvSpPr>
          <p:spPr bwMode="auto">
            <a:xfrm>
              <a:off x="4988071" y="3422764"/>
              <a:ext cx="1058722" cy="961480"/>
            </a:xfrm>
            <a:custGeom>
              <a:avLst/>
              <a:gdLst>
                <a:gd name="T0" fmla="*/ 155 w 280"/>
                <a:gd name="T1" fmla="*/ 252 h 254"/>
                <a:gd name="T2" fmla="*/ 107 w 280"/>
                <a:gd name="T3" fmla="*/ 248 h 254"/>
                <a:gd name="T4" fmla="*/ 19 w 280"/>
                <a:gd name="T5" fmla="*/ 94 h 254"/>
                <a:gd name="T6" fmla="*/ 125 w 280"/>
                <a:gd name="T7" fmla="*/ 2 h 254"/>
                <a:gd name="T8" fmla="*/ 174 w 280"/>
                <a:gd name="T9" fmla="*/ 6 h 254"/>
                <a:gd name="T10" fmla="*/ 262 w 280"/>
                <a:gd name="T11" fmla="*/ 160 h 254"/>
                <a:gd name="T12" fmla="*/ 156 w 280"/>
                <a:gd name="T13" fmla="*/ 252 h 254"/>
                <a:gd name="T14" fmla="*/ 155 w 280"/>
                <a:gd name="T15" fmla="*/ 252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0" h="254">
                  <a:moveTo>
                    <a:pt x="155" y="252"/>
                  </a:moveTo>
                  <a:cubicBezTo>
                    <a:pt x="139" y="254"/>
                    <a:pt x="123" y="253"/>
                    <a:pt x="107" y="248"/>
                  </a:cubicBezTo>
                  <a:cubicBezTo>
                    <a:pt x="40" y="230"/>
                    <a:pt x="0" y="161"/>
                    <a:pt x="19" y="94"/>
                  </a:cubicBezTo>
                  <a:cubicBezTo>
                    <a:pt x="32" y="44"/>
                    <a:pt x="74" y="8"/>
                    <a:pt x="125" y="2"/>
                  </a:cubicBezTo>
                  <a:cubicBezTo>
                    <a:pt x="141" y="0"/>
                    <a:pt x="158" y="1"/>
                    <a:pt x="174" y="6"/>
                  </a:cubicBezTo>
                  <a:cubicBezTo>
                    <a:pt x="240" y="24"/>
                    <a:pt x="280" y="94"/>
                    <a:pt x="262" y="160"/>
                  </a:cubicBezTo>
                  <a:cubicBezTo>
                    <a:pt x="248" y="210"/>
                    <a:pt x="206" y="246"/>
                    <a:pt x="156" y="252"/>
                  </a:cubicBezTo>
                  <a:cubicBezTo>
                    <a:pt x="156" y="252"/>
                    <a:pt x="156" y="252"/>
                    <a:pt x="155" y="252"/>
                  </a:cubicBez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08" name="Freeform 32"/>
            <p:cNvSpPr/>
            <p:nvPr/>
          </p:nvSpPr>
          <p:spPr bwMode="auto">
            <a:xfrm>
              <a:off x="4942039" y="3329155"/>
              <a:ext cx="1153961" cy="1153458"/>
            </a:xfrm>
            <a:custGeom>
              <a:avLst/>
              <a:gdLst>
                <a:gd name="T0" fmla="*/ 20 w 305"/>
                <a:gd name="T1" fmla="*/ 116 h 305"/>
                <a:gd name="T2" fmla="*/ 116 w 305"/>
                <a:gd name="T3" fmla="*/ 284 h 305"/>
                <a:gd name="T4" fmla="*/ 284 w 305"/>
                <a:gd name="T5" fmla="*/ 188 h 305"/>
                <a:gd name="T6" fmla="*/ 189 w 305"/>
                <a:gd name="T7" fmla="*/ 20 h 305"/>
                <a:gd name="T8" fmla="*/ 20 w 305"/>
                <a:gd name="T9" fmla="*/ 116 h 305"/>
              </a:gdLst>
              <a:ahLst/>
              <a:cxnLst>
                <a:cxn ang="0">
                  <a:pos x="T0" y="T1"/>
                </a:cxn>
                <a:cxn ang="0">
                  <a:pos x="T2" y="T3"/>
                </a:cxn>
                <a:cxn ang="0">
                  <a:pos x="T4" y="T5"/>
                </a:cxn>
                <a:cxn ang="0">
                  <a:pos x="T6" y="T7"/>
                </a:cxn>
                <a:cxn ang="0">
                  <a:pos x="T8" y="T9"/>
                </a:cxn>
              </a:cxnLst>
              <a:rect l="0" t="0" r="r" b="b"/>
              <a:pathLst>
                <a:path w="305" h="305">
                  <a:moveTo>
                    <a:pt x="20" y="116"/>
                  </a:moveTo>
                  <a:cubicBezTo>
                    <a:pt x="0" y="189"/>
                    <a:pt x="43" y="264"/>
                    <a:pt x="116" y="284"/>
                  </a:cubicBezTo>
                  <a:cubicBezTo>
                    <a:pt x="189" y="305"/>
                    <a:pt x="264" y="261"/>
                    <a:pt x="284" y="188"/>
                  </a:cubicBezTo>
                  <a:cubicBezTo>
                    <a:pt x="305" y="115"/>
                    <a:pt x="262" y="40"/>
                    <a:pt x="189" y="20"/>
                  </a:cubicBezTo>
                  <a:cubicBezTo>
                    <a:pt x="116" y="0"/>
                    <a:pt x="40" y="43"/>
                    <a:pt x="20" y="116"/>
                  </a:cubicBez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09" name="Freeform 33"/>
            <p:cNvSpPr/>
            <p:nvPr/>
          </p:nvSpPr>
          <p:spPr bwMode="auto">
            <a:xfrm>
              <a:off x="4988071" y="3422764"/>
              <a:ext cx="1020627" cy="961480"/>
            </a:xfrm>
            <a:custGeom>
              <a:avLst/>
              <a:gdLst>
                <a:gd name="T0" fmla="*/ 156 w 270"/>
                <a:gd name="T1" fmla="*/ 252 h 254"/>
                <a:gd name="T2" fmla="*/ 107 w 270"/>
                <a:gd name="T3" fmla="*/ 248 h 254"/>
                <a:gd name="T4" fmla="*/ 19 w 270"/>
                <a:gd name="T5" fmla="*/ 94 h 254"/>
                <a:gd name="T6" fmla="*/ 125 w 270"/>
                <a:gd name="T7" fmla="*/ 2 h 254"/>
                <a:gd name="T8" fmla="*/ 174 w 270"/>
                <a:gd name="T9" fmla="*/ 6 h 254"/>
                <a:gd name="T10" fmla="*/ 250 w 270"/>
                <a:gd name="T11" fmla="*/ 65 h 254"/>
                <a:gd name="T12" fmla="*/ 262 w 270"/>
                <a:gd name="T13" fmla="*/ 160 h 254"/>
                <a:gd name="T14" fmla="*/ 156 w 270"/>
                <a:gd name="T15" fmla="*/ 252 h 254"/>
                <a:gd name="T16" fmla="*/ 156 w 270"/>
                <a:gd name="T17" fmla="*/ 25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254">
                  <a:moveTo>
                    <a:pt x="156" y="252"/>
                  </a:moveTo>
                  <a:cubicBezTo>
                    <a:pt x="139" y="254"/>
                    <a:pt x="123" y="253"/>
                    <a:pt x="107" y="248"/>
                  </a:cubicBezTo>
                  <a:cubicBezTo>
                    <a:pt x="40" y="230"/>
                    <a:pt x="0" y="161"/>
                    <a:pt x="19" y="94"/>
                  </a:cubicBezTo>
                  <a:cubicBezTo>
                    <a:pt x="32" y="44"/>
                    <a:pt x="74" y="8"/>
                    <a:pt x="125" y="2"/>
                  </a:cubicBezTo>
                  <a:cubicBezTo>
                    <a:pt x="141" y="0"/>
                    <a:pt x="158" y="1"/>
                    <a:pt x="174" y="6"/>
                  </a:cubicBezTo>
                  <a:cubicBezTo>
                    <a:pt x="206" y="15"/>
                    <a:pt x="233" y="36"/>
                    <a:pt x="250" y="65"/>
                  </a:cubicBezTo>
                  <a:cubicBezTo>
                    <a:pt x="266" y="94"/>
                    <a:pt x="270" y="128"/>
                    <a:pt x="262" y="160"/>
                  </a:cubicBezTo>
                  <a:cubicBezTo>
                    <a:pt x="248" y="210"/>
                    <a:pt x="206" y="246"/>
                    <a:pt x="156" y="252"/>
                  </a:cubicBezTo>
                  <a:cubicBezTo>
                    <a:pt x="156" y="252"/>
                    <a:pt x="156" y="252"/>
                    <a:pt x="156" y="252"/>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0" name="Freeform 46"/>
            <p:cNvSpPr>
              <a:spLocks noEditPoints="1"/>
            </p:cNvSpPr>
            <p:nvPr/>
          </p:nvSpPr>
          <p:spPr bwMode="auto">
            <a:xfrm>
              <a:off x="5302355" y="3665514"/>
              <a:ext cx="506345" cy="350638"/>
            </a:xfrm>
            <a:custGeom>
              <a:avLst/>
              <a:gdLst>
                <a:gd name="T0" fmla="*/ 129 w 134"/>
                <a:gd name="T1" fmla="*/ 0 h 93"/>
                <a:gd name="T2" fmla="*/ 5 w 134"/>
                <a:gd name="T3" fmla="*/ 0 h 93"/>
                <a:gd name="T4" fmla="*/ 0 w 134"/>
                <a:gd name="T5" fmla="*/ 5 h 93"/>
                <a:gd name="T6" fmla="*/ 0 w 134"/>
                <a:gd name="T7" fmla="*/ 74 h 93"/>
                <a:gd name="T8" fmla="*/ 5 w 134"/>
                <a:gd name="T9" fmla="*/ 79 h 93"/>
                <a:gd name="T10" fmla="*/ 52 w 134"/>
                <a:gd name="T11" fmla="*/ 79 h 93"/>
                <a:gd name="T12" fmla="*/ 52 w 134"/>
                <a:gd name="T13" fmla="*/ 86 h 93"/>
                <a:gd name="T14" fmla="*/ 42 w 134"/>
                <a:gd name="T15" fmla="*/ 86 h 93"/>
                <a:gd name="T16" fmla="*/ 42 w 134"/>
                <a:gd name="T17" fmla="*/ 93 h 93"/>
                <a:gd name="T18" fmla="*/ 92 w 134"/>
                <a:gd name="T19" fmla="*/ 93 h 93"/>
                <a:gd name="T20" fmla="*/ 92 w 134"/>
                <a:gd name="T21" fmla="*/ 86 h 93"/>
                <a:gd name="T22" fmla="*/ 83 w 134"/>
                <a:gd name="T23" fmla="*/ 86 h 93"/>
                <a:gd name="T24" fmla="*/ 83 w 134"/>
                <a:gd name="T25" fmla="*/ 79 h 93"/>
                <a:gd name="T26" fmla="*/ 129 w 134"/>
                <a:gd name="T27" fmla="*/ 79 h 93"/>
                <a:gd name="T28" fmla="*/ 134 w 134"/>
                <a:gd name="T29" fmla="*/ 74 h 93"/>
                <a:gd name="T30" fmla="*/ 134 w 134"/>
                <a:gd name="T31" fmla="*/ 5 h 93"/>
                <a:gd name="T32" fmla="*/ 129 w 134"/>
                <a:gd name="T33" fmla="*/ 0 h 93"/>
                <a:gd name="T34" fmla="*/ 80 w 134"/>
                <a:gd name="T35" fmla="*/ 86 h 93"/>
                <a:gd name="T36" fmla="*/ 55 w 134"/>
                <a:gd name="T37" fmla="*/ 86 h 93"/>
                <a:gd name="T38" fmla="*/ 55 w 134"/>
                <a:gd name="T39" fmla="*/ 79 h 93"/>
                <a:gd name="T40" fmla="*/ 80 w 134"/>
                <a:gd name="T41" fmla="*/ 79 h 93"/>
                <a:gd name="T42" fmla="*/ 80 w 134"/>
                <a:gd name="T43" fmla="*/ 86 h 93"/>
                <a:gd name="T44" fmla="*/ 127 w 134"/>
                <a:gd name="T45" fmla="*/ 8 h 93"/>
                <a:gd name="T46" fmla="*/ 127 w 134"/>
                <a:gd name="T47" fmla="*/ 71 h 93"/>
                <a:gd name="T48" fmla="*/ 8 w 134"/>
                <a:gd name="T49" fmla="*/ 71 h 93"/>
                <a:gd name="T50" fmla="*/ 8 w 134"/>
                <a:gd name="T51" fmla="*/ 8 h 93"/>
                <a:gd name="T52" fmla="*/ 127 w 134"/>
                <a:gd name="T53" fmla="*/ 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 h="93">
                  <a:moveTo>
                    <a:pt x="129" y="0"/>
                  </a:moveTo>
                  <a:cubicBezTo>
                    <a:pt x="5" y="0"/>
                    <a:pt x="5" y="0"/>
                    <a:pt x="5" y="0"/>
                  </a:cubicBezTo>
                  <a:cubicBezTo>
                    <a:pt x="2" y="0"/>
                    <a:pt x="0" y="3"/>
                    <a:pt x="0" y="5"/>
                  </a:cubicBezTo>
                  <a:cubicBezTo>
                    <a:pt x="0" y="74"/>
                    <a:pt x="0" y="74"/>
                    <a:pt x="0" y="74"/>
                  </a:cubicBezTo>
                  <a:cubicBezTo>
                    <a:pt x="0" y="77"/>
                    <a:pt x="2" y="79"/>
                    <a:pt x="5" y="79"/>
                  </a:cubicBezTo>
                  <a:cubicBezTo>
                    <a:pt x="52" y="79"/>
                    <a:pt x="52" y="79"/>
                    <a:pt x="52" y="79"/>
                  </a:cubicBezTo>
                  <a:cubicBezTo>
                    <a:pt x="52" y="86"/>
                    <a:pt x="52" y="86"/>
                    <a:pt x="52" y="86"/>
                  </a:cubicBezTo>
                  <a:cubicBezTo>
                    <a:pt x="42" y="86"/>
                    <a:pt x="42" y="86"/>
                    <a:pt x="42" y="86"/>
                  </a:cubicBezTo>
                  <a:cubicBezTo>
                    <a:pt x="42" y="93"/>
                    <a:pt x="42" y="93"/>
                    <a:pt x="42" y="93"/>
                  </a:cubicBezTo>
                  <a:cubicBezTo>
                    <a:pt x="92" y="93"/>
                    <a:pt x="92" y="93"/>
                    <a:pt x="92" y="93"/>
                  </a:cubicBezTo>
                  <a:cubicBezTo>
                    <a:pt x="92" y="86"/>
                    <a:pt x="92" y="86"/>
                    <a:pt x="92" y="86"/>
                  </a:cubicBezTo>
                  <a:cubicBezTo>
                    <a:pt x="83" y="86"/>
                    <a:pt x="83" y="86"/>
                    <a:pt x="83" y="86"/>
                  </a:cubicBezTo>
                  <a:cubicBezTo>
                    <a:pt x="83" y="79"/>
                    <a:pt x="83" y="79"/>
                    <a:pt x="83" y="79"/>
                  </a:cubicBezTo>
                  <a:cubicBezTo>
                    <a:pt x="129" y="79"/>
                    <a:pt x="129" y="79"/>
                    <a:pt x="129" y="79"/>
                  </a:cubicBezTo>
                  <a:cubicBezTo>
                    <a:pt x="132" y="79"/>
                    <a:pt x="134" y="77"/>
                    <a:pt x="134" y="74"/>
                  </a:cubicBezTo>
                  <a:cubicBezTo>
                    <a:pt x="134" y="5"/>
                    <a:pt x="134" y="5"/>
                    <a:pt x="134" y="5"/>
                  </a:cubicBezTo>
                  <a:cubicBezTo>
                    <a:pt x="134" y="3"/>
                    <a:pt x="132" y="0"/>
                    <a:pt x="129" y="0"/>
                  </a:cubicBezTo>
                  <a:close/>
                  <a:moveTo>
                    <a:pt x="80" y="86"/>
                  </a:moveTo>
                  <a:cubicBezTo>
                    <a:pt x="55" y="86"/>
                    <a:pt x="55" y="86"/>
                    <a:pt x="55" y="86"/>
                  </a:cubicBezTo>
                  <a:cubicBezTo>
                    <a:pt x="55" y="79"/>
                    <a:pt x="55" y="79"/>
                    <a:pt x="55" y="79"/>
                  </a:cubicBezTo>
                  <a:cubicBezTo>
                    <a:pt x="80" y="79"/>
                    <a:pt x="80" y="79"/>
                    <a:pt x="80" y="79"/>
                  </a:cubicBezTo>
                  <a:lnTo>
                    <a:pt x="80" y="86"/>
                  </a:lnTo>
                  <a:close/>
                  <a:moveTo>
                    <a:pt x="127" y="8"/>
                  </a:moveTo>
                  <a:cubicBezTo>
                    <a:pt x="127" y="71"/>
                    <a:pt x="127" y="71"/>
                    <a:pt x="127" y="71"/>
                  </a:cubicBezTo>
                  <a:cubicBezTo>
                    <a:pt x="8" y="71"/>
                    <a:pt x="8" y="71"/>
                    <a:pt x="8" y="71"/>
                  </a:cubicBezTo>
                  <a:cubicBezTo>
                    <a:pt x="8" y="8"/>
                    <a:pt x="8" y="8"/>
                    <a:pt x="8" y="8"/>
                  </a:cubicBezTo>
                  <a:lnTo>
                    <a:pt x="127" y="8"/>
                  </a:ln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1" name="Freeform 47"/>
            <p:cNvSpPr>
              <a:spLocks noEditPoints="1"/>
            </p:cNvSpPr>
            <p:nvPr/>
          </p:nvSpPr>
          <p:spPr bwMode="auto">
            <a:xfrm>
              <a:off x="5357909" y="3714698"/>
              <a:ext cx="95237" cy="207845"/>
            </a:xfrm>
            <a:custGeom>
              <a:avLst/>
              <a:gdLst>
                <a:gd name="T0" fmla="*/ 25 w 25"/>
                <a:gd name="T1" fmla="*/ 47 h 55"/>
                <a:gd name="T2" fmla="*/ 25 w 25"/>
                <a:gd name="T3" fmla="*/ 36 h 55"/>
                <a:gd name="T4" fmla="*/ 25 w 25"/>
                <a:gd name="T5" fmla="*/ 24 h 55"/>
                <a:gd name="T6" fmla="*/ 25 w 25"/>
                <a:gd name="T7" fmla="*/ 13 h 55"/>
                <a:gd name="T8" fmla="*/ 13 w 25"/>
                <a:gd name="T9" fmla="*/ 0 h 55"/>
                <a:gd name="T10" fmla="*/ 0 w 25"/>
                <a:gd name="T11" fmla="*/ 13 h 55"/>
                <a:gd name="T12" fmla="*/ 0 w 25"/>
                <a:gd name="T13" fmla="*/ 24 h 55"/>
                <a:gd name="T14" fmla="*/ 0 w 25"/>
                <a:gd name="T15" fmla="*/ 36 h 55"/>
                <a:gd name="T16" fmla="*/ 0 w 25"/>
                <a:gd name="T17" fmla="*/ 47 h 55"/>
                <a:gd name="T18" fmla="*/ 22 w 25"/>
                <a:gd name="T19" fmla="*/ 46 h 55"/>
                <a:gd name="T20" fmla="*/ 13 w 25"/>
                <a:gd name="T21" fmla="*/ 52 h 55"/>
                <a:gd name="T22" fmla="*/ 3 w 25"/>
                <a:gd name="T23" fmla="*/ 46 h 55"/>
                <a:gd name="T24" fmla="*/ 4 w 25"/>
                <a:gd name="T25" fmla="*/ 47 h 55"/>
                <a:gd name="T26" fmla="*/ 6 w 25"/>
                <a:gd name="T27" fmla="*/ 48 h 55"/>
                <a:gd name="T28" fmla="*/ 7 w 25"/>
                <a:gd name="T29" fmla="*/ 48 h 55"/>
                <a:gd name="T30" fmla="*/ 9 w 25"/>
                <a:gd name="T31" fmla="*/ 49 h 55"/>
                <a:gd name="T32" fmla="*/ 10 w 25"/>
                <a:gd name="T33" fmla="*/ 49 h 55"/>
                <a:gd name="T34" fmla="*/ 11 w 25"/>
                <a:gd name="T35" fmla="*/ 49 h 55"/>
                <a:gd name="T36" fmla="*/ 14 w 25"/>
                <a:gd name="T37" fmla="*/ 49 h 55"/>
                <a:gd name="T38" fmla="*/ 16 w 25"/>
                <a:gd name="T39" fmla="*/ 49 h 55"/>
                <a:gd name="T40" fmla="*/ 17 w 25"/>
                <a:gd name="T41" fmla="*/ 49 h 55"/>
                <a:gd name="T42" fmla="*/ 19 w 25"/>
                <a:gd name="T43" fmla="*/ 48 h 55"/>
                <a:gd name="T44" fmla="*/ 20 w 25"/>
                <a:gd name="T45" fmla="*/ 48 h 55"/>
                <a:gd name="T46" fmla="*/ 21 w 25"/>
                <a:gd name="T47" fmla="*/ 47 h 55"/>
                <a:gd name="T48" fmla="*/ 22 w 25"/>
                <a:gd name="T49" fmla="*/ 46 h 55"/>
                <a:gd name="T50" fmla="*/ 13 w 25"/>
                <a:gd name="T51" fmla="*/ 10 h 55"/>
                <a:gd name="T52" fmla="*/ 5 w 25"/>
                <a:gd name="T53" fmla="*/ 7 h 55"/>
                <a:gd name="T54" fmla="*/ 21 w 25"/>
                <a:gd name="T55" fmla="*/ 7 h 55"/>
                <a:gd name="T56" fmla="*/ 3 w 25"/>
                <a:gd name="T57" fmla="*/ 12 h 55"/>
                <a:gd name="T58" fmla="*/ 22 w 25"/>
                <a:gd name="T59" fmla="*/ 12 h 55"/>
                <a:gd name="T60" fmla="*/ 21 w 25"/>
                <a:gd name="T61" fmla="*/ 15 h 55"/>
                <a:gd name="T62" fmla="*/ 4 w 25"/>
                <a:gd name="T63" fmla="*/ 15 h 55"/>
                <a:gd name="T64" fmla="*/ 3 w 25"/>
                <a:gd name="T65" fmla="*/ 12 h 55"/>
                <a:gd name="T66" fmla="*/ 13 w 25"/>
                <a:gd name="T67" fmla="*/ 20 h 55"/>
                <a:gd name="T68" fmla="*/ 22 w 25"/>
                <a:gd name="T69" fmla="*/ 19 h 55"/>
                <a:gd name="T70" fmla="*/ 13 w 25"/>
                <a:gd name="T71" fmla="*/ 23 h 55"/>
                <a:gd name="T72" fmla="*/ 3 w 25"/>
                <a:gd name="T73" fmla="*/ 19 h 55"/>
                <a:gd name="T74" fmla="*/ 3 w 25"/>
                <a:gd name="T75" fmla="*/ 23 h 55"/>
                <a:gd name="T76" fmla="*/ 22 w 25"/>
                <a:gd name="T77" fmla="*/ 23 h 55"/>
                <a:gd name="T78" fmla="*/ 21 w 25"/>
                <a:gd name="T79" fmla="*/ 26 h 55"/>
                <a:gd name="T80" fmla="*/ 4 w 25"/>
                <a:gd name="T81" fmla="*/ 26 h 55"/>
                <a:gd name="T82" fmla="*/ 3 w 25"/>
                <a:gd name="T83" fmla="*/ 23 h 55"/>
                <a:gd name="T84" fmla="*/ 13 w 25"/>
                <a:gd name="T85" fmla="*/ 32 h 55"/>
                <a:gd name="T86" fmla="*/ 22 w 25"/>
                <a:gd name="T87" fmla="*/ 30 h 55"/>
                <a:gd name="T88" fmla="*/ 13 w 25"/>
                <a:gd name="T89" fmla="*/ 34 h 55"/>
                <a:gd name="T90" fmla="*/ 3 w 25"/>
                <a:gd name="T91" fmla="*/ 30 h 55"/>
                <a:gd name="T92" fmla="*/ 3 w 25"/>
                <a:gd name="T93" fmla="*/ 35 h 55"/>
                <a:gd name="T94" fmla="*/ 22 w 25"/>
                <a:gd name="T95" fmla="*/ 35 h 55"/>
                <a:gd name="T96" fmla="*/ 21 w 25"/>
                <a:gd name="T97" fmla="*/ 38 h 55"/>
                <a:gd name="T98" fmla="*/ 10 w 25"/>
                <a:gd name="T99" fmla="*/ 40 h 55"/>
                <a:gd name="T100" fmla="*/ 3 w 25"/>
                <a:gd name="T101" fmla="*/ 36 h 55"/>
                <a:gd name="T102" fmla="*/ 3 w 25"/>
                <a:gd name="T103" fmla="*/ 41 h 55"/>
                <a:gd name="T104" fmla="*/ 22 w 25"/>
                <a:gd name="T105" fmla="*/ 41 h 55"/>
                <a:gd name="T106" fmla="*/ 21 w 25"/>
                <a:gd name="T107" fmla="*/ 43 h 55"/>
                <a:gd name="T108" fmla="*/ 4 w 25"/>
                <a:gd name="T109" fmla="*/ 43 h 55"/>
                <a:gd name="T110" fmla="*/ 3 w 25"/>
                <a:gd name="T111" fmla="*/ 4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 h="55">
                  <a:moveTo>
                    <a:pt x="13" y="55"/>
                  </a:moveTo>
                  <a:cubicBezTo>
                    <a:pt x="20" y="55"/>
                    <a:pt x="25" y="52"/>
                    <a:pt x="25" y="47"/>
                  </a:cubicBezTo>
                  <a:cubicBezTo>
                    <a:pt x="25" y="42"/>
                    <a:pt x="25" y="42"/>
                    <a:pt x="25" y="42"/>
                  </a:cubicBezTo>
                  <a:cubicBezTo>
                    <a:pt x="25" y="36"/>
                    <a:pt x="25" y="36"/>
                    <a:pt x="25" y="36"/>
                  </a:cubicBezTo>
                  <a:cubicBezTo>
                    <a:pt x="25" y="30"/>
                    <a:pt x="25" y="30"/>
                    <a:pt x="25" y="30"/>
                  </a:cubicBezTo>
                  <a:cubicBezTo>
                    <a:pt x="25" y="24"/>
                    <a:pt x="25" y="24"/>
                    <a:pt x="25" y="24"/>
                  </a:cubicBezTo>
                  <a:cubicBezTo>
                    <a:pt x="25" y="19"/>
                    <a:pt x="25" y="19"/>
                    <a:pt x="25" y="19"/>
                  </a:cubicBezTo>
                  <a:cubicBezTo>
                    <a:pt x="25" y="13"/>
                    <a:pt x="25" y="13"/>
                    <a:pt x="25" y="13"/>
                  </a:cubicBezTo>
                  <a:cubicBezTo>
                    <a:pt x="25" y="7"/>
                    <a:pt x="25" y="7"/>
                    <a:pt x="25" y="7"/>
                  </a:cubicBezTo>
                  <a:cubicBezTo>
                    <a:pt x="25" y="3"/>
                    <a:pt x="20" y="0"/>
                    <a:pt x="13" y="0"/>
                  </a:cubicBezTo>
                  <a:cubicBezTo>
                    <a:pt x="6" y="0"/>
                    <a:pt x="0" y="3"/>
                    <a:pt x="0" y="7"/>
                  </a:cubicBezTo>
                  <a:cubicBezTo>
                    <a:pt x="0" y="13"/>
                    <a:pt x="0" y="13"/>
                    <a:pt x="0" y="13"/>
                  </a:cubicBezTo>
                  <a:cubicBezTo>
                    <a:pt x="0" y="19"/>
                    <a:pt x="0" y="19"/>
                    <a:pt x="0" y="19"/>
                  </a:cubicBezTo>
                  <a:cubicBezTo>
                    <a:pt x="0" y="24"/>
                    <a:pt x="0" y="24"/>
                    <a:pt x="0" y="24"/>
                  </a:cubicBezTo>
                  <a:cubicBezTo>
                    <a:pt x="0" y="30"/>
                    <a:pt x="0" y="30"/>
                    <a:pt x="0" y="30"/>
                  </a:cubicBezTo>
                  <a:cubicBezTo>
                    <a:pt x="0" y="36"/>
                    <a:pt x="0" y="36"/>
                    <a:pt x="0" y="36"/>
                  </a:cubicBezTo>
                  <a:cubicBezTo>
                    <a:pt x="0" y="42"/>
                    <a:pt x="0" y="42"/>
                    <a:pt x="0" y="42"/>
                  </a:cubicBezTo>
                  <a:cubicBezTo>
                    <a:pt x="0" y="47"/>
                    <a:pt x="0" y="47"/>
                    <a:pt x="0" y="47"/>
                  </a:cubicBezTo>
                  <a:cubicBezTo>
                    <a:pt x="0" y="52"/>
                    <a:pt x="6" y="55"/>
                    <a:pt x="13" y="55"/>
                  </a:cubicBezTo>
                  <a:close/>
                  <a:moveTo>
                    <a:pt x="22" y="46"/>
                  </a:moveTo>
                  <a:cubicBezTo>
                    <a:pt x="22" y="47"/>
                    <a:pt x="22" y="47"/>
                    <a:pt x="22" y="47"/>
                  </a:cubicBezTo>
                  <a:cubicBezTo>
                    <a:pt x="22" y="49"/>
                    <a:pt x="18" y="52"/>
                    <a:pt x="13" y="52"/>
                  </a:cubicBezTo>
                  <a:cubicBezTo>
                    <a:pt x="7" y="52"/>
                    <a:pt x="3" y="49"/>
                    <a:pt x="3" y="47"/>
                  </a:cubicBezTo>
                  <a:cubicBezTo>
                    <a:pt x="3" y="46"/>
                    <a:pt x="3" y="46"/>
                    <a:pt x="3" y="46"/>
                  </a:cubicBezTo>
                  <a:cubicBezTo>
                    <a:pt x="4" y="47"/>
                    <a:pt x="4" y="47"/>
                    <a:pt x="4" y="47"/>
                  </a:cubicBezTo>
                  <a:cubicBezTo>
                    <a:pt x="4" y="47"/>
                    <a:pt x="4" y="47"/>
                    <a:pt x="4" y="47"/>
                  </a:cubicBezTo>
                  <a:cubicBezTo>
                    <a:pt x="5" y="47"/>
                    <a:pt x="5" y="47"/>
                    <a:pt x="6" y="48"/>
                  </a:cubicBezTo>
                  <a:cubicBezTo>
                    <a:pt x="6" y="48"/>
                    <a:pt x="6" y="48"/>
                    <a:pt x="6" y="48"/>
                  </a:cubicBezTo>
                  <a:cubicBezTo>
                    <a:pt x="6" y="48"/>
                    <a:pt x="6" y="48"/>
                    <a:pt x="7" y="48"/>
                  </a:cubicBezTo>
                  <a:cubicBezTo>
                    <a:pt x="7" y="48"/>
                    <a:pt x="7" y="48"/>
                    <a:pt x="7" y="48"/>
                  </a:cubicBezTo>
                  <a:cubicBezTo>
                    <a:pt x="7" y="48"/>
                    <a:pt x="8" y="48"/>
                    <a:pt x="8" y="48"/>
                  </a:cubicBezTo>
                  <a:cubicBezTo>
                    <a:pt x="8" y="48"/>
                    <a:pt x="8" y="48"/>
                    <a:pt x="9" y="49"/>
                  </a:cubicBezTo>
                  <a:cubicBezTo>
                    <a:pt x="9" y="49"/>
                    <a:pt x="9" y="49"/>
                    <a:pt x="9" y="49"/>
                  </a:cubicBezTo>
                  <a:cubicBezTo>
                    <a:pt x="10" y="49"/>
                    <a:pt x="10" y="49"/>
                    <a:pt x="10" y="49"/>
                  </a:cubicBezTo>
                  <a:cubicBezTo>
                    <a:pt x="10" y="49"/>
                    <a:pt x="11" y="49"/>
                    <a:pt x="11" y="49"/>
                  </a:cubicBezTo>
                  <a:cubicBezTo>
                    <a:pt x="11" y="49"/>
                    <a:pt x="11" y="49"/>
                    <a:pt x="11" y="49"/>
                  </a:cubicBezTo>
                  <a:cubicBezTo>
                    <a:pt x="12" y="49"/>
                    <a:pt x="12" y="49"/>
                    <a:pt x="13" y="49"/>
                  </a:cubicBezTo>
                  <a:cubicBezTo>
                    <a:pt x="13" y="49"/>
                    <a:pt x="14" y="49"/>
                    <a:pt x="14" y="49"/>
                  </a:cubicBezTo>
                  <a:cubicBezTo>
                    <a:pt x="15" y="49"/>
                    <a:pt x="15" y="49"/>
                    <a:pt x="15" y="49"/>
                  </a:cubicBezTo>
                  <a:cubicBezTo>
                    <a:pt x="15" y="49"/>
                    <a:pt x="15" y="49"/>
                    <a:pt x="16" y="49"/>
                  </a:cubicBezTo>
                  <a:cubicBezTo>
                    <a:pt x="16" y="49"/>
                    <a:pt x="16" y="49"/>
                    <a:pt x="16" y="49"/>
                  </a:cubicBezTo>
                  <a:cubicBezTo>
                    <a:pt x="17" y="49"/>
                    <a:pt x="17" y="49"/>
                    <a:pt x="17" y="49"/>
                  </a:cubicBezTo>
                  <a:cubicBezTo>
                    <a:pt x="17" y="48"/>
                    <a:pt x="18" y="48"/>
                    <a:pt x="18" y="48"/>
                  </a:cubicBezTo>
                  <a:cubicBezTo>
                    <a:pt x="18" y="48"/>
                    <a:pt x="18" y="48"/>
                    <a:pt x="19" y="48"/>
                  </a:cubicBezTo>
                  <a:cubicBezTo>
                    <a:pt x="19" y="48"/>
                    <a:pt x="19" y="48"/>
                    <a:pt x="19" y="48"/>
                  </a:cubicBezTo>
                  <a:cubicBezTo>
                    <a:pt x="19" y="48"/>
                    <a:pt x="20" y="48"/>
                    <a:pt x="20" y="48"/>
                  </a:cubicBezTo>
                  <a:cubicBezTo>
                    <a:pt x="20" y="48"/>
                    <a:pt x="20" y="48"/>
                    <a:pt x="20" y="48"/>
                  </a:cubicBezTo>
                  <a:cubicBezTo>
                    <a:pt x="21" y="47"/>
                    <a:pt x="21" y="47"/>
                    <a:pt x="21" y="47"/>
                  </a:cubicBezTo>
                  <a:cubicBezTo>
                    <a:pt x="21" y="47"/>
                    <a:pt x="21" y="47"/>
                    <a:pt x="21" y="47"/>
                  </a:cubicBezTo>
                  <a:cubicBezTo>
                    <a:pt x="22" y="47"/>
                    <a:pt x="22" y="47"/>
                    <a:pt x="22" y="46"/>
                  </a:cubicBezTo>
                  <a:close/>
                  <a:moveTo>
                    <a:pt x="20" y="7"/>
                  </a:moveTo>
                  <a:cubicBezTo>
                    <a:pt x="19" y="9"/>
                    <a:pt x="16" y="10"/>
                    <a:pt x="13" y="10"/>
                  </a:cubicBezTo>
                  <a:cubicBezTo>
                    <a:pt x="10" y="10"/>
                    <a:pt x="7" y="9"/>
                    <a:pt x="5" y="7"/>
                  </a:cubicBezTo>
                  <a:cubicBezTo>
                    <a:pt x="5" y="7"/>
                    <a:pt x="5" y="7"/>
                    <a:pt x="5" y="7"/>
                  </a:cubicBezTo>
                  <a:cubicBezTo>
                    <a:pt x="5" y="6"/>
                    <a:pt x="8" y="4"/>
                    <a:pt x="13" y="4"/>
                  </a:cubicBezTo>
                  <a:cubicBezTo>
                    <a:pt x="18" y="4"/>
                    <a:pt x="21" y="6"/>
                    <a:pt x="21" y="7"/>
                  </a:cubicBezTo>
                  <a:cubicBezTo>
                    <a:pt x="21" y="7"/>
                    <a:pt x="21" y="7"/>
                    <a:pt x="20" y="7"/>
                  </a:cubicBezTo>
                  <a:close/>
                  <a:moveTo>
                    <a:pt x="3" y="12"/>
                  </a:moveTo>
                  <a:cubicBezTo>
                    <a:pt x="6" y="13"/>
                    <a:pt x="9" y="14"/>
                    <a:pt x="13" y="14"/>
                  </a:cubicBezTo>
                  <a:cubicBezTo>
                    <a:pt x="17" y="14"/>
                    <a:pt x="20" y="13"/>
                    <a:pt x="22" y="12"/>
                  </a:cubicBezTo>
                  <a:cubicBezTo>
                    <a:pt x="22" y="13"/>
                    <a:pt x="22" y="13"/>
                    <a:pt x="22" y="13"/>
                  </a:cubicBezTo>
                  <a:cubicBezTo>
                    <a:pt x="22" y="14"/>
                    <a:pt x="22" y="14"/>
                    <a:pt x="21" y="15"/>
                  </a:cubicBezTo>
                  <a:cubicBezTo>
                    <a:pt x="20" y="16"/>
                    <a:pt x="16" y="17"/>
                    <a:pt x="13" y="17"/>
                  </a:cubicBezTo>
                  <a:cubicBezTo>
                    <a:pt x="9" y="17"/>
                    <a:pt x="6" y="16"/>
                    <a:pt x="4" y="15"/>
                  </a:cubicBezTo>
                  <a:cubicBezTo>
                    <a:pt x="4" y="14"/>
                    <a:pt x="3" y="14"/>
                    <a:pt x="3" y="13"/>
                  </a:cubicBezTo>
                  <a:lnTo>
                    <a:pt x="3" y="12"/>
                  </a:lnTo>
                  <a:close/>
                  <a:moveTo>
                    <a:pt x="3" y="18"/>
                  </a:moveTo>
                  <a:cubicBezTo>
                    <a:pt x="6" y="19"/>
                    <a:pt x="9" y="20"/>
                    <a:pt x="13" y="20"/>
                  </a:cubicBezTo>
                  <a:cubicBezTo>
                    <a:pt x="17" y="20"/>
                    <a:pt x="20" y="19"/>
                    <a:pt x="22" y="18"/>
                  </a:cubicBezTo>
                  <a:cubicBezTo>
                    <a:pt x="22" y="19"/>
                    <a:pt x="22" y="19"/>
                    <a:pt x="22" y="19"/>
                  </a:cubicBezTo>
                  <a:cubicBezTo>
                    <a:pt x="22" y="19"/>
                    <a:pt x="22" y="20"/>
                    <a:pt x="21" y="20"/>
                  </a:cubicBezTo>
                  <a:cubicBezTo>
                    <a:pt x="20" y="22"/>
                    <a:pt x="16" y="23"/>
                    <a:pt x="13" y="23"/>
                  </a:cubicBezTo>
                  <a:cubicBezTo>
                    <a:pt x="9" y="23"/>
                    <a:pt x="6" y="22"/>
                    <a:pt x="4" y="20"/>
                  </a:cubicBezTo>
                  <a:cubicBezTo>
                    <a:pt x="4" y="20"/>
                    <a:pt x="3" y="19"/>
                    <a:pt x="3" y="19"/>
                  </a:cubicBezTo>
                  <a:lnTo>
                    <a:pt x="3" y="18"/>
                  </a:lnTo>
                  <a:close/>
                  <a:moveTo>
                    <a:pt x="3" y="23"/>
                  </a:moveTo>
                  <a:cubicBezTo>
                    <a:pt x="6" y="25"/>
                    <a:pt x="9" y="26"/>
                    <a:pt x="13" y="26"/>
                  </a:cubicBezTo>
                  <a:cubicBezTo>
                    <a:pt x="17" y="26"/>
                    <a:pt x="20" y="25"/>
                    <a:pt x="22" y="23"/>
                  </a:cubicBezTo>
                  <a:cubicBezTo>
                    <a:pt x="22" y="24"/>
                    <a:pt x="22" y="24"/>
                    <a:pt x="22" y="24"/>
                  </a:cubicBezTo>
                  <a:cubicBezTo>
                    <a:pt x="22" y="25"/>
                    <a:pt x="22" y="26"/>
                    <a:pt x="21" y="26"/>
                  </a:cubicBezTo>
                  <a:cubicBezTo>
                    <a:pt x="20" y="28"/>
                    <a:pt x="16" y="29"/>
                    <a:pt x="13" y="29"/>
                  </a:cubicBezTo>
                  <a:cubicBezTo>
                    <a:pt x="9" y="29"/>
                    <a:pt x="6" y="28"/>
                    <a:pt x="4" y="26"/>
                  </a:cubicBezTo>
                  <a:cubicBezTo>
                    <a:pt x="4" y="26"/>
                    <a:pt x="3" y="25"/>
                    <a:pt x="3" y="24"/>
                  </a:cubicBezTo>
                  <a:lnTo>
                    <a:pt x="3" y="23"/>
                  </a:lnTo>
                  <a:close/>
                  <a:moveTo>
                    <a:pt x="3" y="29"/>
                  </a:moveTo>
                  <a:cubicBezTo>
                    <a:pt x="6" y="31"/>
                    <a:pt x="9" y="32"/>
                    <a:pt x="13" y="32"/>
                  </a:cubicBezTo>
                  <a:cubicBezTo>
                    <a:pt x="17" y="32"/>
                    <a:pt x="20" y="31"/>
                    <a:pt x="22" y="29"/>
                  </a:cubicBezTo>
                  <a:cubicBezTo>
                    <a:pt x="22" y="30"/>
                    <a:pt x="22" y="30"/>
                    <a:pt x="22" y="30"/>
                  </a:cubicBezTo>
                  <a:cubicBezTo>
                    <a:pt x="22" y="31"/>
                    <a:pt x="22" y="32"/>
                    <a:pt x="21" y="32"/>
                  </a:cubicBezTo>
                  <a:cubicBezTo>
                    <a:pt x="20" y="33"/>
                    <a:pt x="16" y="34"/>
                    <a:pt x="13" y="34"/>
                  </a:cubicBezTo>
                  <a:cubicBezTo>
                    <a:pt x="9" y="34"/>
                    <a:pt x="6" y="33"/>
                    <a:pt x="4" y="32"/>
                  </a:cubicBezTo>
                  <a:cubicBezTo>
                    <a:pt x="4" y="32"/>
                    <a:pt x="3" y="31"/>
                    <a:pt x="3" y="30"/>
                  </a:cubicBezTo>
                  <a:lnTo>
                    <a:pt x="3" y="29"/>
                  </a:lnTo>
                  <a:close/>
                  <a:moveTo>
                    <a:pt x="3" y="35"/>
                  </a:moveTo>
                  <a:cubicBezTo>
                    <a:pt x="6" y="37"/>
                    <a:pt x="9" y="37"/>
                    <a:pt x="13" y="37"/>
                  </a:cubicBezTo>
                  <a:cubicBezTo>
                    <a:pt x="17" y="37"/>
                    <a:pt x="20" y="37"/>
                    <a:pt x="22" y="35"/>
                  </a:cubicBezTo>
                  <a:cubicBezTo>
                    <a:pt x="22" y="36"/>
                    <a:pt x="22" y="36"/>
                    <a:pt x="22" y="36"/>
                  </a:cubicBezTo>
                  <a:cubicBezTo>
                    <a:pt x="22" y="37"/>
                    <a:pt x="22" y="37"/>
                    <a:pt x="21" y="38"/>
                  </a:cubicBezTo>
                  <a:cubicBezTo>
                    <a:pt x="20" y="39"/>
                    <a:pt x="16" y="40"/>
                    <a:pt x="13" y="40"/>
                  </a:cubicBezTo>
                  <a:cubicBezTo>
                    <a:pt x="12" y="40"/>
                    <a:pt x="11" y="40"/>
                    <a:pt x="10" y="40"/>
                  </a:cubicBezTo>
                  <a:cubicBezTo>
                    <a:pt x="8" y="40"/>
                    <a:pt x="6" y="39"/>
                    <a:pt x="4" y="38"/>
                  </a:cubicBezTo>
                  <a:cubicBezTo>
                    <a:pt x="4" y="37"/>
                    <a:pt x="3" y="37"/>
                    <a:pt x="3" y="36"/>
                  </a:cubicBezTo>
                  <a:lnTo>
                    <a:pt x="3" y="35"/>
                  </a:lnTo>
                  <a:close/>
                  <a:moveTo>
                    <a:pt x="3" y="41"/>
                  </a:moveTo>
                  <a:cubicBezTo>
                    <a:pt x="6" y="42"/>
                    <a:pt x="9" y="43"/>
                    <a:pt x="13" y="43"/>
                  </a:cubicBezTo>
                  <a:cubicBezTo>
                    <a:pt x="17" y="43"/>
                    <a:pt x="20" y="42"/>
                    <a:pt x="22" y="41"/>
                  </a:cubicBezTo>
                  <a:cubicBezTo>
                    <a:pt x="22" y="42"/>
                    <a:pt x="22" y="42"/>
                    <a:pt x="22" y="42"/>
                  </a:cubicBezTo>
                  <a:cubicBezTo>
                    <a:pt x="22" y="42"/>
                    <a:pt x="22" y="43"/>
                    <a:pt x="21" y="43"/>
                  </a:cubicBezTo>
                  <a:cubicBezTo>
                    <a:pt x="20" y="45"/>
                    <a:pt x="16" y="46"/>
                    <a:pt x="13" y="46"/>
                  </a:cubicBezTo>
                  <a:cubicBezTo>
                    <a:pt x="9" y="46"/>
                    <a:pt x="6" y="45"/>
                    <a:pt x="4" y="43"/>
                  </a:cubicBezTo>
                  <a:cubicBezTo>
                    <a:pt x="4" y="43"/>
                    <a:pt x="3" y="42"/>
                    <a:pt x="3" y="42"/>
                  </a:cubicBezTo>
                  <a:lnTo>
                    <a:pt x="3" y="41"/>
                  </a:ln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2" name="Freeform 48"/>
            <p:cNvSpPr/>
            <p:nvPr/>
          </p:nvSpPr>
          <p:spPr bwMode="auto">
            <a:xfrm>
              <a:off x="5480131" y="3755950"/>
              <a:ext cx="93650" cy="125342"/>
            </a:xfrm>
            <a:custGeom>
              <a:avLst/>
              <a:gdLst>
                <a:gd name="T0" fmla="*/ 26 w 65"/>
                <a:gd name="T1" fmla="*/ 86 h 86"/>
                <a:gd name="T2" fmla="*/ 65 w 65"/>
                <a:gd name="T3" fmla="*/ 41 h 86"/>
                <a:gd name="T4" fmla="*/ 26 w 65"/>
                <a:gd name="T5" fmla="*/ 0 h 86"/>
                <a:gd name="T6" fmla="*/ 26 w 65"/>
                <a:gd name="T7" fmla="*/ 18 h 86"/>
                <a:gd name="T8" fmla="*/ 0 w 65"/>
                <a:gd name="T9" fmla="*/ 18 h 86"/>
                <a:gd name="T10" fmla="*/ 0 w 65"/>
                <a:gd name="T11" fmla="*/ 65 h 86"/>
                <a:gd name="T12" fmla="*/ 26 w 65"/>
                <a:gd name="T13" fmla="*/ 65 h 86"/>
                <a:gd name="T14" fmla="*/ 26 w 65"/>
                <a:gd name="T15" fmla="*/ 8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86">
                  <a:moveTo>
                    <a:pt x="26" y="86"/>
                  </a:moveTo>
                  <a:lnTo>
                    <a:pt x="65" y="41"/>
                  </a:lnTo>
                  <a:lnTo>
                    <a:pt x="26" y="0"/>
                  </a:lnTo>
                  <a:lnTo>
                    <a:pt x="26" y="18"/>
                  </a:lnTo>
                  <a:lnTo>
                    <a:pt x="0" y="18"/>
                  </a:lnTo>
                  <a:lnTo>
                    <a:pt x="0" y="65"/>
                  </a:lnTo>
                  <a:lnTo>
                    <a:pt x="26" y="65"/>
                  </a:lnTo>
                  <a:lnTo>
                    <a:pt x="26" y="86"/>
                  </a:ln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3" name="Freeform 49"/>
            <p:cNvSpPr>
              <a:spLocks noEditPoints="1"/>
            </p:cNvSpPr>
            <p:nvPr/>
          </p:nvSpPr>
          <p:spPr bwMode="auto">
            <a:xfrm>
              <a:off x="5302355" y="4028845"/>
              <a:ext cx="506345" cy="147554"/>
            </a:xfrm>
            <a:custGeom>
              <a:avLst/>
              <a:gdLst>
                <a:gd name="T0" fmla="*/ 129 w 134"/>
                <a:gd name="T1" fmla="*/ 0 h 39"/>
                <a:gd name="T2" fmla="*/ 5 w 134"/>
                <a:gd name="T3" fmla="*/ 39 h 39"/>
                <a:gd name="T4" fmla="*/ 8 w 134"/>
                <a:gd name="T5" fmla="*/ 22 h 39"/>
                <a:gd name="T6" fmla="*/ 8 w 134"/>
                <a:gd name="T7" fmla="*/ 7 h 39"/>
                <a:gd name="T8" fmla="*/ 14 w 134"/>
                <a:gd name="T9" fmla="*/ 25 h 39"/>
                <a:gd name="T10" fmla="*/ 14 w 134"/>
                <a:gd name="T11" fmla="*/ 25 h 39"/>
                <a:gd name="T12" fmla="*/ 17 w 134"/>
                <a:gd name="T13" fmla="*/ 16 h 39"/>
                <a:gd name="T14" fmla="*/ 24 w 134"/>
                <a:gd name="T15" fmla="*/ 7 h 39"/>
                <a:gd name="T16" fmla="*/ 24 w 134"/>
                <a:gd name="T17" fmla="*/ 31 h 39"/>
                <a:gd name="T18" fmla="*/ 33 w 134"/>
                <a:gd name="T19" fmla="*/ 16 h 39"/>
                <a:gd name="T20" fmla="*/ 33 w 134"/>
                <a:gd name="T21" fmla="*/ 16 h 39"/>
                <a:gd name="T22" fmla="*/ 33 w 134"/>
                <a:gd name="T23" fmla="*/ 13 h 39"/>
                <a:gd name="T24" fmla="*/ 26 w 134"/>
                <a:gd name="T25" fmla="*/ 31 h 39"/>
                <a:gd name="T26" fmla="*/ 42 w 134"/>
                <a:gd name="T27" fmla="*/ 22 h 39"/>
                <a:gd name="T28" fmla="*/ 36 w 134"/>
                <a:gd name="T29" fmla="*/ 13 h 39"/>
                <a:gd name="T30" fmla="*/ 36 w 134"/>
                <a:gd name="T31" fmla="*/ 13 h 39"/>
                <a:gd name="T32" fmla="*/ 36 w 134"/>
                <a:gd name="T33" fmla="*/ 25 h 39"/>
                <a:gd name="T34" fmla="*/ 45 w 134"/>
                <a:gd name="T35" fmla="*/ 22 h 39"/>
                <a:gd name="T36" fmla="*/ 45 w 134"/>
                <a:gd name="T37" fmla="*/ 7 h 39"/>
                <a:gd name="T38" fmla="*/ 52 w 134"/>
                <a:gd name="T39" fmla="*/ 25 h 39"/>
                <a:gd name="T40" fmla="*/ 52 w 134"/>
                <a:gd name="T41" fmla="*/ 25 h 39"/>
                <a:gd name="T42" fmla="*/ 55 w 134"/>
                <a:gd name="T43" fmla="*/ 16 h 39"/>
                <a:gd name="T44" fmla="*/ 61 w 134"/>
                <a:gd name="T45" fmla="*/ 7 h 39"/>
                <a:gd name="T46" fmla="*/ 61 w 134"/>
                <a:gd name="T47" fmla="*/ 31 h 39"/>
                <a:gd name="T48" fmla="*/ 70 w 134"/>
                <a:gd name="T49" fmla="*/ 16 h 39"/>
                <a:gd name="T50" fmla="*/ 70 w 134"/>
                <a:gd name="T51" fmla="*/ 16 h 39"/>
                <a:gd name="T52" fmla="*/ 70 w 134"/>
                <a:gd name="T53" fmla="*/ 13 h 39"/>
                <a:gd name="T54" fmla="*/ 64 w 134"/>
                <a:gd name="T55" fmla="*/ 31 h 39"/>
                <a:gd name="T56" fmla="*/ 80 w 134"/>
                <a:gd name="T57" fmla="*/ 22 h 39"/>
                <a:gd name="T58" fmla="*/ 73 w 134"/>
                <a:gd name="T59" fmla="*/ 13 h 39"/>
                <a:gd name="T60" fmla="*/ 73 w 134"/>
                <a:gd name="T61" fmla="*/ 13 h 39"/>
                <a:gd name="T62" fmla="*/ 73 w 134"/>
                <a:gd name="T63" fmla="*/ 25 h 39"/>
                <a:gd name="T64" fmla="*/ 83 w 134"/>
                <a:gd name="T65" fmla="*/ 22 h 39"/>
                <a:gd name="T66" fmla="*/ 83 w 134"/>
                <a:gd name="T67" fmla="*/ 7 h 39"/>
                <a:gd name="T68" fmla="*/ 89 w 134"/>
                <a:gd name="T69" fmla="*/ 25 h 39"/>
                <a:gd name="T70" fmla="*/ 89 w 134"/>
                <a:gd name="T71" fmla="*/ 25 h 39"/>
                <a:gd name="T72" fmla="*/ 92 w 134"/>
                <a:gd name="T73" fmla="*/ 16 h 39"/>
                <a:gd name="T74" fmla="*/ 99 w 134"/>
                <a:gd name="T75" fmla="*/ 7 h 39"/>
                <a:gd name="T76" fmla="*/ 99 w 134"/>
                <a:gd name="T77" fmla="*/ 31 h 39"/>
                <a:gd name="T78" fmla="*/ 108 w 134"/>
                <a:gd name="T79" fmla="*/ 16 h 39"/>
                <a:gd name="T80" fmla="*/ 108 w 134"/>
                <a:gd name="T81" fmla="*/ 16 h 39"/>
                <a:gd name="T82" fmla="*/ 108 w 134"/>
                <a:gd name="T83" fmla="*/ 13 h 39"/>
                <a:gd name="T84" fmla="*/ 101 w 134"/>
                <a:gd name="T85" fmla="*/ 31 h 39"/>
                <a:gd name="T86" fmla="*/ 117 w 134"/>
                <a:gd name="T87" fmla="*/ 22 h 39"/>
                <a:gd name="T88" fmla="*/ 111 w 134"/>
                <a:gd name="T89" fmla="*/ 13 h 39"/>
                <a:gd name="T90" fmla="*/ 111 w 134"/>
                <a:gd name="T91" fmla="*/ 13 h 39"/>
                <a:gd name="T92" fmla="*/ 111 w 134"/>
                <a:gd name="T93" fmla="*/ 25 h 39"/>
                <a:gd name="T94" fmla="*/ 120 w 134"/>
                <a:gd name="T95" fmla="*/ 22 h 39"/>
                <a:gd name="T96" fmla="*/ 120 w 134"/>
                <a:gd name="T97" fmla="*/ 7 h 39"/>
                <a:gd name="T98" fmla="*/ 127 w 134"/>
                <a:gd name="T99" fmla="*/ 25 h 39"/>
                <a:gd name="T100" fmla="*/ 127 w 134"/>
                <a:gd name="T101" fmla="*/ 2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4" h="39">
                  <a:moveTo>
                    <a:pt x="129" y="39"/>
                  </a:moveTo>
                  <a:cubicBezTo>
                    <a:pt x="132" y="39"/>
                    <a:pt x="134" y="36"/>
                    <a:pt x="134" y="34"/>
                  </a:cubicBezTo>
                  <a:cubicBezTo>
                    <a:pt x="134" y="5"/>
                    <a:pt x="134" y="5"/>
                    <a:pt x="134" y="5"/>
                  </a:cubicBezTo>
                  <a:cubicBezTo>
                    <a:pt x="134" y="2"/>
                    <a:pt x="132" y="0"/>
                    <a:pt x="129" y="0"/>
                  </a:cubicBezTo>
                  <a:cubicBezTo>
                    <a:pt x="5" y="0"/>
                    <a:pt x="5" y="0"/>
                    <a:pt x="5" y="0"/>
                  </a:cubicBezTo>
                  <a:cubicBezTo>
                    <a:pt x="2" y="0"/>
                    <a:pt x="0" y="2"/>
                    <a:pt x="0" y="5"/>
                  </a:cubicBezTo>
                  <a:cubicBezTo>
                    <a:pt x="0" y="34"/>
                    <a:pt x="0" y="34"/>
                    <a:pt x="0" y="34"/>
                  </a:cubicBezTo>
                  <a:cubicBezTo>
                    <a:pt x="0" y="36"/>
                    <a:pt x="2" y="39"/>
                    <a:pt x="5" y="39"/>
                  </a:cubicBezTo>
                  <a:lnTo>
                    <a:pt x="129" y="39"/>
                  </a:lnTo>
                  <a:close/>
                  <a:moveTo>
                    <a:pt x="14" y="16"/>
                  </a:moveTo>
                  <a:cubicBezTo>
                    <a:pt x="14" y="22"/>
                    <a:pt x="14" y="22"/>
                    <a:pt x="14" y="22"/>
                  </a:cubicBezTo>
                  <a:cubicBezTo>
                    <a:pt x="8" y="22"/>
                    <a:pt x="8" y="22"/>
                    <a:pt x="8" y="22"/>
                  </a:cubicBezTo>
                  <a:cubicBezTo>
                    <a:pt x="8" y="16"/>
                    <a:pt x="8" y="16"/>
                    <a:pt x="8" y="16"/>
                  </a:cubicBezTo>
                  <a:lnTo>
                    <a:pt x="14" y="16"/>
                  </a:lnTo>
                  <a:close/>
                  <a:moveTo>
                    <a:pt x="8" y="13"/>
                  </a:moveTo>
                  <a:cubicBezTo>
                    <a:pt x="8" y="7"/>
                    <a:pt x="8" y="7"/>
                    <a:pt x="8" y="7"/>
                  </a:cubicBezTo>
                  <a:cubicBezTo>
                    <a:pt x="14" y="7"/>
                    <a:pt x="14" y="7"/>
                    <a:pt x="14" y="7"/>
                  </a:cubicBezTo>
                  <a:cubicBezTo>
                    <a:pt x="14" y="13"/>
                    <a:pt x="14" y="13"/>
                    <a:pt x="14" y="13"/>
                  </a:cubicBezTo>
                  <a:lnTo>
                    <a:pt x="8" y="13"/>
                  </a:lnTo>
                  <a:close/>
                  <a:moveTo>
                    <a:pt x="14" y="25"/>
                  </a:moveTo>
                  <a:cubicBezTo>
                    <a:pt x="14" y="31"/>
                    <a:pt x="14" y="31"/>
                    <a:pt x="14" y="31"/>
                  </a:cubicBezTo>
                  <a:cubicBezTo>
                    <a:pt x="8" y="31"/>
                    <a:pt x="8" y="31"/>
                    <a:pt x="8" y="31"/>
                  </a:cubicBezTo>
                  <a:cubicBezTo>
                    <a:pt x="8" y="25"/>
                    <a:pt x="8" y="25"/>
                    <a:pt x="8" y="25"/>
                  </a:cubicBezTo>
                  <a:lnTo>
                    <a:pt x="14" y="25"/>
                  </a:lnTo>
                  <a:close/>
                  <a:moveTo>
                    <a:pt x="24" y="16"/>
                  </a:moveTo>
                  <a:cubicBezTo>
                    <a:pt x="24" y="22"/>
                    <a:pt x="24" y="22"/>
                    <a:pt x="24" y="22"/>
                  </a:cubicBezTo>
                  <a:cubicBezTo>
                    <a:pt x="17" y="22"/>
                    <a:pt x="17" y="22"/>
                    <a:pt x="17" y="22"/>
                  </a:cubicBezTo>
                  <a:cubicBezTo>
                    <a:pt x="17" y="16"/>
                    <a:pt x="17" y="16"/>
                    <a:pt x="17" y="16"/>
                  </a:cubicBezTo>
                  <a:lnTo>
                    <a:pt x="24" y="16"/>
                  </a:lnTo>
                  <a:close/>
                  <a:moveTo>
                    <a:pt x="17" y="13"/>
                  </a:moveTo>
                  <a:cubicBezTo>
                    <a:pt x="17" y="7"/>
                    <a:pt x="17" y="7"/>
                    <a:pt x="17" y="7"/>
                  </a:cubicBezTo>
                  <a:cubicBezTo>
                    <a:pt x="24" y="7"/>
                    <a:pt x="24" y="7"/>
                    <a:pt x="24" y="7"/>
                  </a:cubicBezTo>
                  <a:cubicBezTo>
                    <a:pt x="24" y="13"/>
                    <a:pt x="24" y="13"/>
                    <a:pt x="24" y="13"/>
                  </a:cubicBezTo>
                  <a:lnTo>
                    <a:pt x="17" y="13"/>
                  </a:lnTo>
                  <a:close/>
                  <a:moveTo>
                    <a:pt x="24" y="25"/>
                  </a:moveTo>
                  <a:cubicBezTo>
                    <a:pt x="24" y="31"/>
                    <a:pt x="24" y="31"/>
                    <a:pt x="24" y="31"/>
                  </a:cubicBezTo>
                  <a:cubicBezTo>
                    <a:pt x="17" y="31"/>
                    <a:pt x="17" y="31"/>
                    <a:pt x="17" y="31"/>
                  </a:cubicBezTo>
                  <a:cubicBezTo>
                    <a:pt x="17" y="25"/>
                    <a:pt x="17" y="25"/>
                    <a:pt x="17" y="25"/>
                  </a:cubicBezTo>
                  <a:lnTo>
                    <a:pt x="24" y="25"/>
                  </a:lnTo>
                  <a:close/>
                  <a:moveTo>
                    <a:pt x="33" y="16"/>
                  </a:moveTo>
                  <a:cubicBezTo>
                    <a:pt x="33" y="22"/>
                    <a:pt x="33" y="22"/>
                    <a:pt x="33" y="22"/>
                  </a:cubicBezTo>
                  <a:cubicBezTo>
                    <a:pt x="26" y="22"/>
                    <a:pt x="26" y="22"/>
                    <a:pt x="26" y="22"/>
                  </a:cubicBezTo>
                  <a:cubicBezTo>
                    <a:pt x="26" y="16"/>
                    <a:pt x="26" y="16"/>
                    <a:pt x="26" y="16"/>
                  </a:cubicBezTo>
                  <a:lnTo>
                    <a:pt x="33" y="16"/>
                  </a:lnTo>
                  <a:close/>
                  <a:moveTo>
                    <a:pt x="26" y="13"/>
                  </a:moveTo>
                  <a:cubicBezTo>
                    <a:pt x="26" y="7"/>
                    <a:pt x="26" y="7"/>
                    <a:pt x="26" y="7"/>
                  </a:cubicBezTo>
                  <a:cubicBezTo>
                    <a:pt x="33" y="7"/>
                    <a:pt x="33" y="7"/>
                    <a:pt x="33" y="7"/>
                  </a:cubicBezTo>
                  <a:cubicBezTo>
                    <a:pt x="33" y="13"/>
                    <a:pt x="33" y="13"/>
                    <a:pt x="33" y="13"/>
                  </a:cubicBezTo>
                  <a:lnTo>
                    <a:pt x="26" y="13"/>
                  </a:lnTo>
                  <a:close/>
                  <a:moveTo>
                    <a:pt x="33" y="25"/>
                  </a:moveTo>
                  <a:cubicBezTo>
                    <a:pt x="33" y="31"/>
                    <a:pt x="33" y="31"/>
                    <a:pt x="33" y="31"/>
                  </a:cubicBezTo>
                  <a:cubicBezTo>
                    <a:pt x="26" y="31"/>
                    <a:pt x="26" y="31"/>
                    <a:pt x="26" y="31"/>
                  </a:cubicBezTo>
                  <a:cubicBezTo>
                    <a:pt x="26" y="25"/>
                    <a:pt x="26" y="25"/>
                    <a:pt x="26" y="25"/>
                  </a:cubicBezTo>
                  <a:lnTo>
                    <a:pt x="33" y="25"/>
                  </a:lnTo>
                  <a:close/>
                  <a:moveTo>
                    <a:pt x="42" y="16"/>
                  </a:moveTo>
                  <a:cubicBezTo>
                    <a:pt x="42" y="22"/>
                    <a:pt x="42" y="22"/>
                    <a:pt x="42" y="22"/>
                  </a:cubicBezTo>
                  <a:cubicBezTo>
                    <a:pt x="36" y="22"/>
                    <a:pt x="36" y="22"/>
                    <a:pt x="36" y="22"/>
                  </a:cubicBezTo>
                  <a:cubicBezTo>
                    <a:pt x="36" y="16"/>
                    <a:pt x="36" y="16"/>
                    <a:pt x="36" y="16"/>
                  </a:cubicBezTo>
                  <a:lnTo>
                    <a:pt x="42" y="16"/>
                  </a:lnTo>
                  <a:close/>
                  <a:moveTo>
                    <a:pt x="36" y="13"/>
                  </a:moveTo>
                  <a:cubicBezTo>
                    <a:pt x="36" y="7"/>
                    <a:pt x="36" y="7"/>
                    <a:pt x="36" y="7"/>
                  </a:cubicBezTo>
                  <a:cubicBezTo>
                    <a:pt x="42" y="7"/>
                    <a:pt x="42" y="7"/>
                    <a:pt x="42" y="7"/>
                  </a:cubicBezTo>
                  <a:cubicBezTo>
                    <a:pt x="42" y="13"/>
                    <a:pt x="42" y="13"/>
                    <a:pt x="42" y="13"/>
                  </a:cubicBezTo>
                  <a:lnTo>
                    <a:pt x="36" y="13"/>
                  </a:lnTo>
                  <a:close/>
                  <a:moveTo>
                    <a:pt x="42" y="25"/>
                  </a:moveTo>
                  <a:cubicBezTo>
                    <a:pt x="42" y="31"/>
                    <a:pt x="42" y="31"/>
                    <a:pt x="42" y="31"/>
                  </a:cubicBezTo>
                  <a:cubicBezTo>
                    <a:pt x="36" y="31"/>
                    <a:pt x="36" y="31"/>
                    <a:pt x="36" y="31"/>
                  </a:cubicBezTo>
                  <a:cubicBezTo>
                    <a:pt x="36" y="25"/>
                    <a:pt x="36" y="25"/>
                    <a:pt x="36" y="25"/>
                  </a:cubicBezTo>
                  <a:lnTo>
                    <a:pt x="42" y="25"/>
                  </a:lnTo>
                  <a:close/>
                  <a:moveTo>
                    <a:pt x="52" y="16"/>
                  </a:moveTo>
                  <a:cubicBezTo>
                    <a:pt x="52" y="22"/>
                    <a:pt x="52" y="22"/>
                    <a:pt x="52" y="22"/>
                  </a:cubicBezTo>
                  <a:cubicBezTo>
                    <a:pt x="45" y="22"/>
                    <a:pt x="45" y="22"/>
                    <a:pt x="45" y="22"/>
                  </a:cubicBezTo>
                  <a:cubicBezTo>
                    <a:pt x="45" y="16"/>
                    <a:pt x="45" y="16"/>
                    <a:pt x="45" y="16"/>
                  </a:cubicBezTo>
                  <a:lnTo>
                    <a:pt x="52" y="16"/>
                  </a:lnTo>
                  <a:close/>
                  <a:moveTo>
                    <a:pt x="45" y="13"/>
                  </a:moveTo>
                  <a:cubicBezTo>
                    <a:pt x="45" y="7"/>
                    <a:pt x="45" y="7"/>
                    <a:pt x="45" y="7"/>
                  </a:cubicBezTo>
                  <a:cubicBezTo>
                    <a:pt x="52" y="7"/>
                    <a:pt x="52" y="7"/>
                    <a:pt x="52" y="7"/>
                  </a:cubicBezTo>
                  <a:cubicBezTo>
                    <a:pt x="52" y="13"/>
                    <a:pt x="52" y="13"/>
                    <a:pt x="52" y="13"/>
                  </a:cubicBezTo>
                  <a:lnTo>
                    <a:pt x="45" y="13"/>
                  </a:lnTo>
                  <a:close/>
                  <a:moveTo>
                    <a:pt x="52" y="25"/>
                  </a:moveTo>
                  <a:cubicBezTo>
                    <a:pt x="52" y="31"/>
                    <a:pt x="52" y="31"/>
                    <a:pt x="52" y="31"/>
                  </a:cubicBezTo>
                  <a:cubicBezTo>
                    <a:pt x="45" y="31"/>
                    <a:pt x="45" y="31"/>
                    <a:pt x="45" y="31"/>
                  </a:cubicBezTo>
                  <a:cubicBezTo>
                    <a:pt x="45" y="25"/>
                    <a:pt x="45" y="25"/>
                    <a:pt x="45" y="25"/>
                  </a:cubicBezTo>
                  <a:lnTo>
                    <a:pt x="52" y="25"/>
                  </a:lnTo>
                  <a:close/>
                  <a:moveTo>
                    <a:pt x="61" y="16"/>
                  </a:moveTo>
                  <a:cubicBezTo>
                    <a:pt x="61" y="22"/>
                    <a:pt x="61" y="22"/>
                    <a:pt x="61" y="22"/>
                  </a:cubicBezTo>
                  <a:cubicBezTo>
                    <a:pt x="55" y="22"/>
                    <a:pt x="55" y="22"/>
                    <a:pt x="55" y="22"/>
                  </a:cubicBezTo>
                  <a:cubicBezTo>
                    <a:pt x="55" y="16"/>
                    <a:pt x="55" y="16"/>
                    <a:pt x="55" y="16"/>
                  </a:cubicBezTo>
                  <a:lnTo>
                    <a:pt x="61" y="16"/>
                  </a:lnTo>
                  <a:close/>
                  <a:moveTo>
                    <a:pt x="55" y="13"/>
                  </a:moveTo>
                  <a:cubicBezTo>
                    <a:pt x="55" y="7"/>
                    <a:pt x="55" y="7"/>
                    <a:pt x="55" y="7"/>
                  </a:cubicBezTo>
                  <a:cubicBezTo>
                    <a:pt x="61" y="7"/>
                    <a:pt x="61" y="7"/>
                    <a:pt x="61" y="7"/>
                  </a:cubicBezTo>
                  <a:cubicBezTo>
                    <a:pt x="61" y="13"/>
                    <a:pt x="61" y="13"/>
                    <a:pt x="61" y="13"/>
                  </a:cubicBezTo>
                  <a:lnTo>
                    <a:pt x="55" y="13"/>
                  </a:lnTo>
                  <a:close/>
                  <a:moveTo>
                    <a:pt x="61" y="25"/>
                  </a:moveTo>
                  <a:cubicBezTo>
                    <a:pt x="61" y="31"/>
                    <a:pt x="61" y="31"/>
                    <a:pt x="61" y="31"/>
                  </a:cubicBezTo>
                  <a:cubicBezTo>
                    <a:pt x="55" y="31"/>
                    <a:pt x="55" y="31"/>
                    <a:pt x="55" y="31"/>
                  </a:cubicBezTo>
                  <a:cubicBezTo>
                    <a:pt x="55" y="25"/>
                    <a:pt x="55" y="25"/>
                    <a:pt x="55" y="25"/>
                  </a:cubicBezTo>
                  <a:lnTo>
                    <a:pt x="61" y="25"/>
                  </a:lnTo>
                  <a:close/>
                  <a:moveTo>
                    <a:pt x="70" y="16"/>
                  </a:moveTo>
                  <a:cubicBezTo>
                    <a:pt x="70" y="22"/>
                    <a:pt x="70" y="22"/>
                    <a:pt x="70" y="22"/>
                  </a:cubicBezTo>
                  <a:cubicBezTo>
                    <a:pt x="64" y="22"/>
                    <a:pt x="64" y="22"/>
                    <a:pt x="64" y="22"/>
                  </a:cubicBezTo>
                  <a:cubicBezTo>
                    <a:pt x="64" y="16"/>
                    <a:pt x="64" y="16"/>
                    <a:pt x="64" y="16"/>
                  </a:cubicBezTo>
                  <a:lnTo>
                    <a:pt x="70" y="16"/>
                  </a:lnTo>
                  <a:close/>
                  <a:moveTo>
                    <a:pt x="64" y="13"/>
                  </a:moveTo>
                  <a:cubicBezTo>
                    <a:pt x="64" y="7"/>
                    <a:pt x="64" y="7"/>
                    <a:pt x="64" y="7"/>
                  </a:cubicBezTo>
                  <a:cubicBezTo>
                    <a:pt x="70" y="7"/>
                    <a:pt x="70" y="7"/>
                    <a:pt x="70" y="7"/>
                  </a:cubicBezTo>
                  <a:cubicBezTo>
                    <a:pt x="70" y="13"/>
                    <a:pt x="70" y="13"/>
                    <a:pt x="70" y="13"/>
                  </a:cubicBezTo>
                  <a:lnTo>
                    <a:pt x="64" y="13"/>
                  </a:lnTo>
                  <a:close/>
                  <a:moveTo>
                    <a:pt x="70" y="25"/>
                  </a:moveTo>
                  <a:cubicBezTo>
                    <a:pt x="70" y="31"/>
                    <a:pt x="70" y="31"/>
                    <a:pt x="70" y="31"/>
                  </a:cubicBezTo>
                  <a:cubicBezTo>
                    <a:pt x="64" y="31"/>
                    <a:pt x="64" y="31"/>
                    <a:pt x="64" y="31"/>
                  </a:cubicBezTo>
                  <a:cubicBezTo>
                    <a:pt x="64" y="25"/>
                    <a:pt x="64" y="25"/>
                    <a:pt x="64" y="25"/>
                  </a:cubicBezTo>
                  <a:lnTo>
                    <a:pt x="70" y="25"/>
                  </a:lnTo>
                  <a:close/>
                  <a:moveTo>
                    <a:pt x="80" y="16"/>
                  </a:moveTo>
                  <a:cubicBezTo>
                    <a:pt x="80" y="22"/>
                    <a:pt x="80" y="22"/>
                    <a:pt x="80" y="22"/>
                  </a:cubicBezTo>
                  <a:cubicBezTo>
                    <a:pt x="73" y="22"/>
                    <a:pt x="73" y="22"/>
                    <a:pt x="73" y="22"/>
                  </a:cubicBezTo>
                  <a:cubicBezTo>
                    <a:pt x="73" y="16"/>
                    <a:pt x="73" y="16"/>
                    <a:pt x="73" y="16"/>
                  </a:cubicBezTo>
                  <a:lnTo>
                    <a:pt x="80" y="16"/>
                  </a:lnTo>
                  <a:close/>
                  <a:moveTo>
                    <a:pt x="73" y="13"/>
                  </a:moveTo>
                  <a:cubicBezTo>
                    <a:pt x="73" y="7"/>
                    <a:pt x="73" y="7"/>
                    <a:pt x="73" y="7"/>
                  </a:cubicBezTo>
                  <a:cubicBezTo>
                    <a:pt x="80" y="7"/>
                    <a:pt x="80" y="7"/>
                    <a:pt x="80" y="7"/>
                  </a:cubicBezTo>
                  <a:cubicBezTo>
                    <a:pt x="80" y="13"/>
                    <a:pt x="80" y="13"/>
                    <a:pt x="80" y="13"/>
                  </a:cubicBezTo>
                  <a:lnTo>
                    <a:pt x="73" y="13"/>
                  </a:lnTo>
                  <a:close/>
                  <a:moveTo>
                    <a:pt x="80" y="25"/>
                  </a:moveTo>
                  <a:cubicBezTo>
                    <a:pt x="80" y="31"/>
                    <a:pt x="80" y="31"/>
                    <a:pt x="80" y="31"/>
                  </a:cubicBezTo>
                  <a:cubicBezTo>
                    <a:pt x="73" y="31"/>
                    <a:pt x="73" y="31"/>
                    <a:pt x="73" y="31"/>
                  </a:cubicBezTo>
                  <a:cubicBezTo>
                    <a:pt x="73" y="25"/>
                    <a:pt x="73" y="25"/>
                    <a:pt x="73" y="25"/>
                  </a:cubicBezTo>
                  <a:lnTo>
                    <a:pt x="80" y="25"/>
                  </a:lnTo>
                  <a:close/>
                  <a:moveTo>
                    <a:pt x="89" y="16"/>
                  </a:moveTo>
                  <a:cubicBezTo>
                    <a:pt x="89" y="22"/>
                    <a:pt x="89" y="22"/>
                    <a:pt x="89" y="22"/>
                  </a:cubicBezTo>
                  <a:cubicBezTo>
                    <a:pt x="83" y="22"/>
                    <a:pt x="83" y="22"/>
                    <a:pt x="83" y="22"/>
                  </a:cubicBezTo>
                  <a:cubicBezTo>
                    <a:pt x="83" y="16"/>
                    <a:pt x="83" y="16"/>
                    <a:pt x="83" y="16"/>
                  </a:cubicBezTo>
                  <a:lnTo>
                    <a:pt x="89" y="16"/>
                  </a:lnTo>
                  <a:close/>
                  <a:moveTo>
                    <a:pt x="83" y="13"/>
                  </a:moveTo>
                  <a:cubicBezTo>
                    <a:pt x="83" y="7"/>
                    <a:pt x="83" y="7"/>
                    <a:pt x="83" y="7"/>
                  </a:cubicBezTo>
                  <a:cubicBezTo>
                    <a:pt x="89" y="7"/>
                    <a:pt x="89" y="7"/>
                    <a:pt x="89" y="7"/>
                  </a:cubicBezTo>
                  <a:cubicBezTo>
                    <a:pt x="89" y="13"/>
                    <a:pt x="89" y="13"/>
                    <a:pt x="89" y="13"/>
                  </a:cubicBezTo>
                  <a:lnTo>
                    <a:pt x="83" y="13"/>
                  </a:lnTo>
                  <a:close/>
                  <a:moveTo>
                    <a:pt x="89" y="25"/>
                  </a:moveTo>
                  <a:cubicBezTo>
                    <a:pt x="89" y="31"/>
                    <a:pt x="89" y="31"/>
                    <a:pt x="89" y="31"/>
                  </a:cubicBezTo>
                  <a:cubicBezTo>
                    <a:pt x="83" y="31"/>
                    <a:pt x="83" y="31"/>
                    <a:pt x="83" y="31"/>
                  </a:cubicBezTo>
                  <a:cubicBezTo>
                    <a:pt x="83" y="25"/>
                    <a:pt x="83" y="25"/>
                    <a:pt x="83" y="25"/>
                  </a:cubicBezTo>
                  <a:lnTo>
                    <a:pt x="89" y="25"/>
                  </a:lnTo>
                  <a:close/>
                  <a:moveTo>
                    <a:pt x="99" y="16"/>
                  </a:moveTo>
                  <a:cubicBezTo>
                    <a:pt x="99" y="22"/>
                    <a:pt x="99" y="22"/>
                    <a:pt x="99" y="22"/>
                  </a:cubicBezTo>
                  <a:cubicBezTo>
                    <a:pt x="92" y="22"/>
                    <a:pt x="92" y="22"/>
                    <a:pt x="92" y="22"/>
                  </a:cubicBezTo>
                  <a:cubicBezTo>
                    <a:pt x="92" y="16"/>
                    <a:pt x="92" y="16"/>
                    <a:pt x="92" y="16"/>
                  </a:cubicBezTo>
                  <a:lnTo>
                    <a:pt x="99" y="16"/>
                  </a:lnTo>
                  <a:close/>
                  <a:moveTo>
                    <a:pt x="92" y="13"/>
                  </a:moveTo>
                  <a:cubicBezTo>
                    <a:pt x="92" y="7"/>
                    <a:pt x="92" y="7"/>
                    <a:pt x="92" y="7"/>
                  </a:cubicBezTo>
                  <a:cubicBezTo>
                    <a:pt x="99" y="7"/>
                    <a:pt x="99" y="7"/>
                    <a:pt x="99" y="7"/>
                  </a:cubicBezTo>
                  <a:cubicBezTo>
                    <a:pt x="99" y="13"/>
                    <a:pt x="99" y="13"/>
                    <a:pt x="99" y="13"/>
                  </a:cubicBezTo>
                  <a:lnTo>
                    <a:pt x="92" y="13"/>
                  </a:lnTo>
                  <a:close/>
                  <a:moveTo>
                    <a:pt x="99" y="25"/>
                  </a:moveTo>
                  <a:cubicBezTo>
                    <a:pt x="99" y="31"/>
                    <a:pt x="99" y="31"/>
                    <a:pt x="99" y="31"/>
                  </a:cubicBezTo>
                  <a:cubicBezTo>
                    <a:pt x="92" y="31"/>
                    <a:pt x="92" y="31"/>
                    <a:pt x="92" y="31"/>
                  </a:cubicBezTo>
                  <a:cubicBezTo>
                    <a:pt x="92" y="25"/>
                    <a:pt x="92" y="25"/>
                    <a:pt x="92" y="25"/>
                  </a:cubicBezTo>
                  <a:lnTo>
                    <a:pt x="99" y="25"/>
                  </a:lnTo>
                  <a:close/>
                  <a:moveTo>
                    <a:pt x="108" y="16"/>
                  </a:moveTo>
                  <a:cubicBezTo>
                    <a:pt x="108" y="22"/>
                    <a:pt x="108" y="22"/>
                    <a:pt x="108" y="22"/>
                  </a:cubicBezTo>
                  <a:cubicBezTo>
                    <a:pt x="101" y="22"/>
                    <a:pt x="101" y="22"/>
                    <a:pt x="101" y="22"/>
                  </a:cubicBezTo>
                  <a:cubicBezTo>
                    <a:pt x="101" y="16"/>
                    <a:pt x="101" y="16"/>
                    <a:pt x="101" y="16"/>
                  </a:cubicBezTo>
                  <a:lnTo>
                    <a:pt x="108" y="16"/>
                  </a:lnTo>
                  <a:close/>
                  <a:moveTo>
                    <a:pt x="101" y="13"/>
                  </a:moveTo>
                  <a:cubicBezTo>
                    <a:pt x="101" y="7"/>
                    <a:pt x="101" y="7"/>
                    <a:pt x="101" y="7"/>
                  </a:cubicBezTo>
                  <a:cubicBezTo>
                    <a:pt x="108" y="7"/>
                    <a:pt x="108" y="7"/>
                    <a:pt x="108" y="7"/>
                  </a:cubicBezTo>
                  <a:cubicBezTo>
                    <a:pt x="108" y="13"/>
                    <a:pt x="108" y="13"/>
                    <a:pt x="108" y="13"/>
                  </a:cubicBezTo>
                  <a:lnTo>
                    <a:pt x="101" y="13"/>
                  </a:lnTo>
                  <a:close/>
                  <a:moveTo>
                    <a:pt x="108" y="25"/>
                  </a:moveTo>
                  <a:cubicBezTo>
                    <a:pt x="108" y="31"/>
                    <a:pt x="108" y="31"/>
                    <a:pt x="108" y="31"/>
                  </a:cubicBezTo>
                  <a:cubicBezTo>
                    <a:pt x="101" y="31"/>
                    <a:pt x="101" y="31"/>
                    <a:pt x="101" y="31"/>
                  </a:cubicBezTo>
                  <a:cubicBezTo>
                    <a:pt x="101" y="25"/>
                    <a:pt x="101" y="25"/>
                    <a:pt x="101" y="25"/>
                  </a:cubicBezTo>
                  <a:lnTo>
                    <a:pt x="108" y="25"/>
                  </a:lnTo>
                  <a:close/>
                  <a:moveTo>
                    <a:pt x="117" y="16"/>
                  </a:moveTo>
                  <a:cubicBezTo>
                    <a:pt x="117" y="22"/>
                    <a:pt x="117" y="22"/>
                    <a:pt x="117" y="22"/>
                  </a:cubicBezTo>
                  <a:cubicBezTo>
                    <a:pt x="111" y="22"/>
                    <a:pt x="111" y="22"/>
                    <a:pt x="111" y="22"/>
                  </a:cubicBezTo>
                  <a:cubicBezTo>
                    <a:pt x="111" y="16"/>
                    <a:pt x="111" y="16"/>
                    <a:pt x="111" y="16"/>
                  </a:cubicBezTo>
                  <a:lnTo>
                    <a:pt x="117" y="16"/>
                  </a:lnTo>
                  <a:close/>
                  <a:moveTo>
                    <a:pt x="111" y="13"/>
                  </a:moveTo>
                  <a:cubicBezTo>
                    <a:pt x="111" y="7"/>
                    <a:pt x="111" y="7"/>
                    <a:pt x="111" y="7"/>
                  </a:cubicBezTo>
                  <a:cubicBezTo>
                    <a:pt x="117" y="7"/>
                    <a:pt x="117" y="7"/>
                    <a:pt x="117" y="7"/>
                  </a:cubicBezTo>
                  <a:cubicBezTo>
                    <a:pt x="117" y="13"/>
                    <a:pt x="117" y="13"/>
                    <a:pt x="117" y="13"/>
                  </a:cubicBezTo>
                  <a:lnTo>
                    <a:pt x="111" y="13"/>
                  </a:lnTo>
                  <a:close/>
                  <a:moveTo>
                    <a:pt x="117" y="25"/>
                  </a:moveTo>
                  <a:cubicBezTo>
                    <a:pt x="117" y="31"/>
                    <a:pt x="117" y="31"/>
                    <a:pt x="117" y="31"/>
                  </a:cubicBezTo>
                  <a:cubicBezTo>
                    <a:pt x="111" y="31"/>
                    <a:pt x="111" y="31"/>
                    <a:pt x="111" y="31"/>
                  </a:cubicBezTo>
                  <a:cubicBezTo>
                    <a:pt x="111" y="25"/>
                    <a:pt x="111" y="25"/>
                    <a:pt x="111" y="25"/>
                  </a:cubicBezTo>
                  <a:lnTo>
                    <a:pt x="117" y="25"/>
                  </a:lnTo>
                  <a:close/>
                  <a:moveTo>
                    <a:pt x="127" y="16"/>
                  </a:moveTo>
                  <a:cubicBezTo>
                    <a:pt x="127" y="22"/>
                    <a:pt x="127" y="22"/>
                    <a:pt x="127" y="22"/>
                  </a:cubicBezTo>
                  <a:cubicBezTo>
                    <a:pt x="120" y="22"/>
                    <a:pt x="120" y="22"/>
                    <a:pt x="120" y="22"/>
                  </a:cubicBezTo>
                  <a:cubicBezTo>
                    <a:pt x="120" y="16"/>
                    <a:pt x="120" y="16"/>
                    <a:pt x="120" y="16"/>
                  </a:cubicBezTo>
                  <a:lnTo>
                    <a:pt x="127" y="16"/>
                  </a:lnTo>
                  <a:close/>
                  <a:moveTo>
                    <a:pt x="120" y="13"/>
                  </a:moveTo>
                  <a:cubicBezTo>
                    <a:pt x="120" y="7"/>
                    <a:pt x="120" y="7"/>
                    <a:pt x="120" y="7"/>
                  </a:cubicBezTo>
                  <a:cubicBezTo>
                    <a:pt x="127" y="7"/>
                    <a:pt x="127" y="7"/>
                    <a:pt x="127" y="7"/>
                  </a:cubicBezTo>
                  <a:cubicBezTo>
                    <a:pt x="127" y="13"/>
                    <a:pt x="127" y="13"/>
                    <a:pt x="127" y="13"/>
                  </a:cubicBezTo>
                  <a:lnTo>
                    <a:pt x="120" y="13"/>
                  </a:lnTo>
                  <a:close/>
                  <a:moveTo>
                    <a:pt x="127" y="25"/>
                  </a:moveTo>
                  <a:cubicBezTo>
                    <a:pt x="127" y="31"/>
                    <a:pt x="127" y="31"/>
                    <a:pt x="127" y="31"/>
                  </a:cubicBezTo>
                  <a:cubicBezTo>
                    <a:pt x="120" y="31"/>
                    <a:pt x="120" y="31"/>
                    <a:pt x="120" y="31"/>
                  </a:cubicBezTo>
                  <a:cubicBezTo>
                    <a:pt x="120" y="25"/>
                    <a:pt x="120" y="25"/>
                    <a:pt x="120" y="25"/>
                  </a:cubicBezTo>
                  <a:lnTo>
                    <a:pt x="127" y="25"/>
                  </a:ln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4" name="Freeform 50"/>
            <p:cNvSpPr>
              <a:spLocks noEditPoints="1"/>
            </p:cNvSpPr>
            <p:nvPr/>
          </p:nvSpPr>
          <p:spPr bwMode="auto">
            <a:xfrm>
              <a:off x="5592828" y="3714698"/>
              <a:ext cx="163491" cy="207845"/>
            </a:xfrm>
            <a:custGeom>
              <a:avLst/>
              <a:gdLst>
                <a:gd name="T0" fmla="*/ 113 w 113"/>
                <a:gd name="T1" fmla="*/ 0 h 144"/>
                <a:gd name="T2" fmla="*/ 0 w 113"/>
                <a:gd name="T3" fmla="*/ 0 h 144"/>
                <a:gd name="T4" fmla="*/ 0 w 113"/>
                <a:gd name="T5" fmla="*/ 144 h 144"/>
                <a:gd name="T6" fmla="*/ 113 w 113"/>
                <a:gd name="T7" fmla="*/ 144 h 144"/>
                <a:gd name="T8" fmla="*/ 113 w 113"/>
                <a:gd name="T9" fmla="*/ 0 h 144"/>
                <a:gd name="T10" fmla="*/ 105 w 113"/>
                <a:gd name="T11" fmla="*/ 136 h 144"/>
                <a:gd name="T12" fmla="*/ 8 w 113"/>
                <a:gd name="T13" fmla="*/ 136 h 144"/>
                <a:gd name="T14" fmla="*/ 8 w 113"/>
                <a:gd name="T15" fmla="*/ 8 h 144"/>
                <a:gd name="T16" fmla="*/ 105 w 113"/>
                <a:gd name="T17" fmla="*/ 8 h 144"/>
                <a:gd name="T18" fmla="*/ 105 w 113"/>
                <a:gd name="T19"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44">
                  <a:moveTo>
                    <a:pt x="113" y="0"/>
                  </a:moveTo>
                  <a:lnTo>
                    <a:pt x="0" y="0"/>
                  </a:lnTo>
                  <a:lnTo>
                    <a:pt x="0" y="144"/>
                  </a:lnTo>
                  <a:lnTo>
                    <a:pt x="113" y="144"/>
                  </a:lnTo>
                  <a:lnTo>
                    <a:pt x="113" y="0"/>
                  </a:lnTo>
                  <a:close/>
                  <a:moveTo>
                    <a:pt x="105" y="136"/>
                  </a:moveTo>
                  <a:lnTo>
                    <a:pt x="8" y="136"/>
                  </a:lnTo>
                  <a:lnTo>
                    <a:pt x="8" y="8"/>
                  </a:lnTo>
                  <a:lnTo>
                    <a:pt x="105" y="8"/>
                  </a:lnTo>
                  <a:lnTo>
                    <a:pt x="105" y="136"/>
                  </a:ln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5" name="Rectangle 51"/>
            <p:cNvSpPr>
              <a:spLocks noChangeArrowheads="1"/>
            </p:cNvSpPr>
            <p:nvPr/>
          </p:nvSpPr>
          <p:spPr bwMode="auto">
            <a:xfrm>
              <a:off x="5611876" y="3736911"/>
              <a:ext cx="125396" cy="7934"/>
            </a:xfrm>
            <a:prstGeom prst="rect">
              <a:avLst/>
            </a:pr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6" name="Rectangle 52"/>
            <p:cNvSpPr>
              <a:spLocks noChangeArrowheads="1"/>
            </p:cNvSpPr>
            <p:nvPr/>
          </p:nvSpPr>
          <p:spPr bwMode="auto">
            <a:xfrm>
              <a:off x="5611876" y="3755950"/>
              <a:ext cx="125396" cy="7934"/>
            </a:xfrm>
            <a:prstGeom prst="rect">
              <a:avLst/>
            </a:pr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7" name="Rectangle 53"/>
            <p:cNvSpPr>
              <a:spLocks noChangeArrowheads="1"/>
            </p:cNvSpPr>
            <p:nvPr/>
          </p:nvSpPr>
          <p:spPr bwMode="auto">
            <a:xfrm>
              <a:off x="5611876" y="3774989"/>
              <a:ext cx="125396" cy="7934"/>
            </a:xfrm>
            <a:prstGeom prst="rect">
              <a:avLst/>
            </a:pr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8" name="Rectangle 54"/>
            <p:cNvSpPr>
              <a:spLocks noChangeArrowheads="1"/>
            </p:cNvSpPr>
            <p:nvPr/>
          </p:nvSpPr>
          <p:spPr bwMode="auto">
            <a:xfrm>
              <a:off x="5611876" y="3794028"/>
              <a:ext cx="125396" cy="7934"/>
            </a:xfrm>
            <a:prstGeom prst="rect">
              <a:avLst/>
            </a:pr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9" name="Rectangle 55"/>
            <p:cNvSpPr>
              <a:spLocks noChangeArrowheads="1"/>
            </p:cNvSpPr>
            <p:nvPr/>
          </p:nvSpPr>
          <p:spPr bwMode="auto">
            <a:xfrm>
              <a:off x="5611876" y="3813067"/>
              <a:ext cx="125396" cy="7934"/>
            </a:xfrm>
            <a:prstGeom prst="rect">
              <a:avLst/>
            </a:pr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20" name="Rectangle 56"/>
            <p:cNvSpPr>
              <a:spLocks noChangeArrowheads="1"/>
            </p:cNvSpPr>
            <p:nvPr/>
          </p:nvSpPr>
          <p:spPr bwMode="auto">
            <a:xfrm>
              <a:off x="5611876" y="3832107"/>
              <a:ext cx="125396" cy="6346"/>
            </a:xfrm>
            <a:prstGeom prst="rect">
              <a:avLst/>
            </a:pr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21" name="Rectangle 57"/>
            <p:cNvSpPr>
              <a:spLocks noChangeArrowheads="1"/>
            </p:cNvSpPr>
            <p:nvPr/>
          </p:nvSpPr>
          <p:spPr bwMode="auto">
            <a:xfrm>
              <a:off x="5611876" y="3851146"/>
              <a:ext cx="125396" cy="6346"/>
            </a:xfrm>
            <a:prstGeom prst="rect">
              <a:avLst/>
            </a:pr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22" name="Rectangle 58"/>
            <p:cNvSpPr>
              <a:spLocks noChangeArrowheads="1"/>
            </p:cNvSpPr>
            <p:nvPr/>
          </p:nvSpPr>
          <p:spPr bwMode="auto">
            <a:xfrm>
              <a:off x="5611876" y="3868599"/>
              <a:ext cx="125396" cy="7933"/>
            </a:xfrm>
            <a:prstGeom prst="rect">
              <a:avLst/>
            </a:pr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23" name="Rectangle 59"/>
            <p:cNvSpPr>
              <a:spLocks noChangeArrowheads="1"/>
            </p:cNvSpPr>
            <p:nvPr/>
          </p:nvSpPr>
          <p:spPr bwMode="auto">
            <a:xfrm>
              <a:off x="5688066" y="3887638"/>
              <a:ext cx="49207" cy="7933"/>
            </a:xfrm>
            <a:prstGeom prst="rect">
              <a:avLst/>
            </a:pr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grpSp>
      <p:grpSp>
        <p:nvGrpSpPr>
          <p:cNvPr id="324" name="组合 63"/>
          <p:cNvGrpSpPr>
            <a:grpSpLocks/>
          </p:cNvGrpSpPr>
          <p:nvPr/>
        </p:nvGrpSpPr>
        <p:grpSpPr bwMode="auto">
          <a:xfrm>
            <a:off x="3194251" y="1543210"/>
            <a:ext cx="1327150" cy="1403350"/>
            <a:chOff x="2312545" y="1277667"/>
            <a:chExt cx="1327681" cy="1404332"/>
          </a:xfrm>
        </p:grpSpPr>
        <p:sp>
          <p:nvSpPr>
            <p:cNvPr id="325" name="Freeform 5"/>
            <p:cNvSpPr>
              <a:spLocks noChangeArrowheads="1"/>
            </p:cNvSpPr>
            <p:nvPr/>
          </p:nvSpPr>
          <p:spPr bwMode="auto">
            <a:xfrm>
              <a:off x="2661097" y="2008035"/>
              <a:ext cx="979129" cy="673964"/>
            </a:xfrm>
            <a:custGeom>
              <a:avLst/>
              <a:gdLst>
                <a:gd name="T0" fmla="*/ 259 w 259"/>
                <a:gd name="T1" fmla="*/ 55 h 178"/>
                <a:gd name="T2" fmla="*/ 259 w 259"/>
                <a:gd name="T3" fmla="*/ 55 h 178"/>
                <a:gd name="T4" fmla="*/ 252 w 259"/>
                <a:gd name="T5" fmla="*/ 0 h 178"/>
                <a:gd name="T6" fmla="*/ 252 w 259"/>
                <a:gd name="T7" fmla="*/ 0 h 178"/>
                <a:gd name="T8" fmla="*/ 0 w 259"/>
                <a:gd name="T9" fmla="*/ 144 h 178"/>
                <a:gd name="T10" fmla="*/ 43 w 259"/>
                <a:gd name="T11" fmla="*/ 178 h 178"/>
                <a:gd name="T12" fmla="*/ 259 w 259"/>
                <a:gd name="T13" fmla="*/ 55 h 178"/>
              </a:gdLst>
              <a:ahLst/>
              <a:cxnLst>
                <a:cxn ang="0">
                  <a:pos x="T0" y="T1"/>
                </a:cxn>
                <a:cxn ang="0">
                  <a:pos x="T2" y="T3"/>
                </a:cxn>
                <a:cxn ang="0">
                  <a:pos x="T4" y="T5"/>
                </a:cxn>
                <a:cxn ang="0">
                  <a:pos x="T6" y="T7"/>
                </a:cxn>
                <a:cxn ang="0">
                  <a:pos x="T8" y="T9"/>
                </a:cxn>
                <a:cxn ang="0">
                  <a:pos x="T10" y="T11"/>
                </a:cxn>
                <a:cxn ang="0">
                  <a:pos x="T12" y="T13"/>
                </a:cxn>
              </a:cxnLst>
              <a:rect l="0" t="0" r="r" b="b"/>
              <a:pathLst>
                <a:path w="259" h="178">
                  <a:moveTo>
                    <a:pt x="259" y="55"/>
                  </a:moveTo>
                  <a:cubicBezTo>
                    <a:pt x="259" y="55"/>
                    <a:pt x="259" y="55"/>
                    <a:pt x="259" y="55"/>
                  </a:cubicBezTo>
                  <a:cubicBezTo>
                    <a:pt x="252" y="0"/>
                    <a:pt x="252" y="0"/>
                    <a:pt x="252" y="0"/>
                  </a:cubicBezTo>
                  <a:cubicBezTo>
                    <a:pt x="252" y="0"/>
                    <a:pt x="252" y="0"/>
                    <a:pt x="252" y="0"/>
                  </a:cubicBezTo>
                  <a:cubicBezTo>
                    <a:pt x="148" y="13"/>
                    <a:pt x="59" y="67"/>
                    <a:pt x="0" y="144"/>
                  </a:cubicBezTo>
                  <a:cubicBezTo>
                    <a:pt x="43" y="178"/>
                    <a:pt x="43" y="178"/>
                    <a:pt x="43" y="178"/>
                  </a:cubicBezTo>
                  <a:cubicBezTo>
                    <a:pt x="94" y="112"/>
                    <a:pt x="170" y="66"/>
                    <a:pt x="259" y="55"/>
                  </a:cubicBezTo>
                  <a:close/>
                </a:path>
              </a:pathLst>
            </a:custGeom>
            <a:solidFill>
              <a:srgbClr val="FFC53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6" name="Freeform 21"/>
            <p:cNvSpPr>
              <a:spLocks noChangeArrowheads="1"/>
            </p:cNvSpPr>
            <p:nvPr/>
          </p:nvSpPr>
          <p:spPr bwMode="auto">
            <a:xfrm>
              <a:off x="2415230" y="1376013"/>
              <a:ext cx="1036980" cy="992145"/>
            </a:xfrm>
            <a:custGeom>
              <a:avLst/>
              <a:gdLst>
                <a:gd name="T0" fmla="*/ 146 w 274"/>
                <a:gd name="T1" fmla="*/ 256 h 262"/>
                <a:gd name="T2" fmla="*/ 21 w 274"/>
                <a:gd name="T3" fmla="*/ 193 h 262"/>
                <a:gd name="T4" fmla="*/ 9 w 274"/>
                <a:gd name="T5" fmla="*/ 98 h 262"/>
                <a:gd name="T6" fmla="*/ 68 w 274"/>
                <a:gd name="T7" fmla="*/ 21 h 262"/>
                <a:gd name="T8" fmla="*/ 115 w 274"/>
                <a:gd name="T9" fmla="*/ 6 h 262"/>
                <a:gd name="T10" fmla="*/ 240 w 274"/>
                <a:gd name="T11" fmla="*/ 69 h 262"/>
                <a:gd name="T12" fmla="*/ 192 w 274"/>
                <a:gd name="T13" fmla="*/ 240 h 262"/>
                <a:gd name="T14" fmla="*/ 146 w 274"/>
                <a:gd name="T15" fmla="*/ 256 h 262"/>
                <a:gd name="T16" fmla="*/ 146 w 274"/>
                <a:gd name="T17" fmla="*/ 25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262">
                  <a:moveTo>
                    <a:pt x="146" y="256"/>
                  </a:moveTo>
                  <a:cubicBezTo>
                    <a:pt x="95" y="262"/>
                    <a:pt x="46" y="238"/>
                    <a:pt x="21" y="193"/>
                  </a:cubicBezTo>
                  <a:cubicBezTo>
                    <a:pt x="4" y="164"/>
                    <a:pt x="0" y="130"/>
                    <a:pt x="9" y="98"/>
                  </a:cubicBezTo>
                  <a:cubicBezTo>
                    <a:pt x="18" y="65"/>
                    <a:pt x="39" y="38"/>
                    <a:pt x="68" y="21"/>
                  </a:cubicBezTo>
                  <a:cubicBezTo>
                    <a:pt x="82" y="13"/>
                    <a:pt x="98" y="8"/>
                    <a:pt x="115" y="6"/>
                  </a:cubicBezTo>
                  <a:cubicBezTo>
                    <a:pt x="165" y="0"/>
                    <a:pt x="214" y="24"/>
                    <a:pt x="240" y="69"/>
                  </a:cubicBezTo>
                  <a:cubicBezTo>
                    <a:pt x="274" y="129"/>
                    <a:pt x="253" y="206"/>
                    <a:pt x="192" y="240"/>
                  </a:cubicBezTo>
                  <a:cubicBezTo>
                    <a:pt x="178" y="249"/>
                    <a:pt x="162" y="254"/>
                    <a:pt x="146" y="256"/>
                  </a:cubicBezTo>
                  <a:cubicBezTo>
                    <a:pt x="146" y="256"/>
                    <a:pt x="146" y="256"/>
                    <a:pt x="146" y="256"/>
                  </a:cubicBezTo>
                  <a:close/>
                </a:path>
              </a:pathLst>
            </a:custGeom>
            <a:solidFill>
              <a:srgbClr val="FFC53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7" name="Freeform 34"/>
            <p:cNvSpPr>
              <a:spLocks noChangeArrowheads="1"/>
            </p:cNvSpPr>
            <p:nvPr/>
          </p:nvSpPr>
          <p:spPr bwMode="auto">
            <a:xfrm>
              <a:off x="2312545" y="1277667"/>
              <a:ext cx="1188838" cy="1188838"/>
            </a:xfrm>
            <a:custGeom>
              <a:avLst/>
              <a:gdLst>
                <a:gd name="T0" fmla="*/ 89 w 314"/>
                <a:gd name="T1" fmla="*/ 38 h 314"/>
                <a:gd name="T2" fmla="*/ 38 w 314"/>
                <a:gd name="T3" fmla="*/ 225 h 314"/>
                <a:gd name="T4" fmla="*/ 225 w 314"/>
                <a:gd name="T5" fmla="*/ 276 h 314"/>
                <a:gd name="T6" fmla="*/ 277 w 314"/>
                <a:gd name="T7" fmla="*/ 89 h 314"/>
                <a:gd name="T8" fmla="*/ 89 w 314"/>
                <a:gd name="T9" fmla="*/ 38 h 314"/>
              </a:gdLst>
              <a:ahLst/>
              <a:cxnLst>
                <a:cxn ang="0">
                  <a:pos x="T0" y="T1"/>
                </a:cxn>
                <a:cxn ang="0">
                  <a:pos x="T2" y="T3"/>
                </a:cxn>
                <a:cxn ang="0">
                  <a:pos x="T4" y="T5"/>
                </a:cxn>
                <a:cxn ang="0">
                  <a:pos x="T6" y="T7"/>
                </a:cxn>
                <a:cxn ang="0">
                  <a:pos x="T8" y="T9"/>
                </a:cxn>
              </a:cxnLst>
              <a:rect l="0" t="0" r="r" b="b"/>
              <a:pathLst>
                <a:path w="314" h="314">
                  <a:moveTo>
                    <a:pt x="89" y="38"/>
                  </a:moveTo>
                  <a:cubicBezTo>
                    <a:pt x="24" y="75"/>
                    <a:pt x="0" y="159"/>
                    <a:pt x="38" y="225"/>
                  </a:cubicBezTo>
                  <a:cubicBezTo>
                    <a:pt x="75" y="291"/>
                    <a:pt x="159" y="314"/>
                    <a:pt x="225" y="276"/>
                  </a:cubicBezTo>
                  <a:cubicBezTo>
                    <a:pt x="291" y="239"/>
                    <a:pt x="314" y="155"/>
                    <a:pt x="277" y="89"/>
                  </a:cubicBezTo>
                  <a:cubicBezTo>
                    <a:pt x="239" y="23"/>
                    <a:pt x="155" y="0"/>
                    <a:pt x="89" y="38"/>
                  </a:cubicBezTo>
                  <a:close/>
                </a:path>
              </a:pathLst>
            </a:custGeom>
            <a:solidFill>
              <a:srgbClr val="FFC53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8" name="Freeform 35"/>
            <p:cNvSpPr/>
            <p:nvPr/>
          </p:nvSpPr>
          <p:spPr bwMode="auto">
            <a:xfrm>
              <a:off x="2361778" y="1376161"/>
              <a:ext cx="1091048" cy="991293"/>
            </a:xfrm>
            <a:custGeom>
              <a:avLst/>
              <a:gdLst>
                <a:gd name="T0" fmla="*/ 160 w 288"/>
                <a:gd name="T1" fmla="*/ 256 h 262"/>
                <a:gd name="T2" fmla="*/ 35 w 288"/>
                <a:gd name="T3" fmla="*/ 193 h 262"/>
                <a:gd name="T4" fmla="*/ 82 w 288"/>
                <a:gd name="T5" fmla="*/ 21 h 262"/>
                <a:gd name="T6" fmla="*/ 128 w 288"/>
                <a:gd name="T7" fmla="*/ 6 h 262"/>
                <a:gd name="T8" fmla="*/ 254 w 288"/>
                <a:gd name="T9" fmla="*/ 69 h 262"/>
                <a:gd name="T10" fmla="*/ 206 w 288"/>
                <a:gd name="T11" fmla="*/ 240 h 262"/>
                <a:gd name="T12" fmla="*/ 160 w 288"/>
                <a:gd name="T13" fmla="*/ 256 h 262"/>
              </a:gdLst>
              <a:ahLst/>
              <a:cxnLst>
                <a:cxn ang="0">
                  <a:pos x="T0" y="T1"/>
                </a:cxn>
                <a:cxn ang="0">
                  <a:pos x="T2" y="T3"/>
                </a:cxn>
                <a:cxn ang="0">
                  <a:pos x="T4" y="T5"/>
                </a:cxn>
                <a:cxn ang="0">
                  <a:pos x="T6" y="T7"/>
                </a:cxn>
                <a:cxn ang="0">
                  <a:pos x="T8" y="T9"/>
                </a:cxn>
                <a:cxn ang="0">
                  <a:pos x="T10" y="T11"/>
                </a:cxn>
                <a:cxn ang="0">
                  <a:pos x="T12" y="T13"/>
                </a:cxn>
              </a:cxnLst>
              <a:rect l="0" t="0" r="r" b="b"/>
              <a:pathLst>
                <a:path w="288" h="262">
                  <a:moveTo>
                    <a:pt x="160" y="256"/>
                  </a:moveTo>
                  <a:cubicBezTo>
                    <a:pt x="109" y="262"/>
                    <a:pt x="60" y="238"/>
                    <a:pt x="35" y="193"/>
                  </a:cubicBezTo>
                  <a:cubicBezTo>
                    <a:pt x="0" y="133"/>
                    <a:pt x="22" y="56"/>
                    <a:pt x="82" y="21"/>
                  </a:cubicBezTo>
                  <a:cubicBezTo>
                    <a:pt x="96" y="13"/>
                    <a:pt x="112" y="8"/>
                    <a:pt x="128" y="6"/>
                  </a:cubicBezTo>
                  <a:cubicBezTo>
                    <a:pt x="179" y="0"/>
                    <a:pt x="228" y="24"/>
                    <a:pt x="254" y="69"/>
                  </a:cubicBezTo>
                  <a:cubicBezTo>
                    <a:pt x="288" y="129"/>
                    <a:pt x="267" y="206"/>
                    <a:pt x="206" y="240"/>
                  </a:cubicBezTo>
                  <a:cubicBezTo>
                    <a:pt x="192" y="249"/>
                    <a:pt x="176" y="254"/>
                    <a:pt x="160" y="256"/>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29" name="Freeform 60"/>
            <p:cNvSpPr>
              <a:spLocks noEditPoints="1" noChangeArrowheads="1"/>
            </p:cNvSpPr>
            <p:nvPr/>
          </p:nvSpPr>
          <p:spPr bwMode="auto">
            <a:xfrm>
              <a:off x="2649526" y="1645020"/>
              <a:ext cx="510536" cy="390494"/>
            </a:xfrm>
            <a:custGeom>
              <a:avLst/>
              <a:gdLst>
                <a:gd name="T0" fmla="*/ 353 w 353"/>
                <a:gd name="T1" fmla="*/ 251 h 270"/>
                <a:gd name="T2" fmla="*/ 353 w 353"/>
                <a:gd name="T3" fmla="*/ 243 h 270"/>
                <a:gd name="T4" fmla="*/ 353 w 353"/>
                <a:gd name="T5" fmla="*/ 233 h 270"/>
                <a:gd name="T6" fmla="*/ 353 w 353"/>
                <a:gd name="T7" fmla="*/ 225 h 270"/>
                <a:gd name="T8" fmla="*/ 353 w 353"/>
                <a:gd name="T9" fmla="*/ 212 h 270"/>
                <a:gd name="T10" fmla="*/ 353 w 353"/>
                <a:gd name="T11" fmla="*/ 204 h 270"/>
                <a:gd name="T12" fmla="*/ 353 w 353"/>
                <a:gd name="T13" fmla="*/ 194 h 270"/>
                <a:gd name="T14" fmla="*/ 353 w 353"/>
                <a:gd name="T15" fmla="*/ 186 h 270"/>
                <a:gd name="T16" fmla="*/ 353 w 353"/>
                <a:gd name="T17" fmla="*/ 175 h 270"/>
                <a:gd name="T18" fmla="*/ 353 w 353"/>
                <a:gd name="T19" fmla="*/ 168 h 270"/>
                <a:gd name="T20" fmla="*/ 353 w 353"/>
                <a:gd name="T21" fmla="*/ 0 h 270"/>
                <a:gd name="T22" fmla="*/ 0 w 353"/>
                <a:gd name="T23" fmla="*/ 0 h 270"/>
                <a:gd name="T24" fmla="*/ 0 w 353"/>
                <a:gd name="T25" fmla="*/ 168 h 270"/>
                <a:gd name="T26" fmla="*/ 0 w 353"/>
                <a:gd name="T27" fmla="*/ 175 h 270"/>
                <a:gd name="T28" fmla="*/ 0 w 353"/>
                <a:gd name="T29" fmla="*/ 186 h 270"/>
                <a:gd name="T30" fmla="*/ 0 w 353"/>
                <a:gd name="T31" fmla="*/ 194 h 270"/>
                <a:gd name="T32" fmla="*/ 0 w 353"/>
                <a:gd name="T33" fmla="*/ 204 h 270"/>
                <a:gd name="T34" fmla="*/ 0 w 353"/>
                <a:gd name="T35" fmla="*/ 212 h 270"/>
                <a:gd name="T36" fmla="*/ 0 w 353"/>
                <a:gd name="T37" fmla="*/ 225 h 270"/>
                <a:gd name="T38" fmla="*/ 0 w 353"/>
                <a:gd name="T39" fmla="*/ 233 h 270"/>
                <a:gd name="T40" fmla="*/ 0 w 353"/>
                <a:gd name="T41" fmla="*/ 243 h 270"/>
                <a:gd name="T42" fmla="*/ 0 w 353"/>
                <a:gd name="T43" fmla="*/ 251 h 270"/>
                <a:gd name="T44" fmla="*/ 0 w 353"/>
                <a:gd name="T45" fmla="*/ 270 h 270"/>
                <a:gd name="T46" fmla="*/ 353 w 353"/>
                <a:gd name="T47" fmla="*/ 270 h 270"/>
                <a:gd name="T48" fmla="*/ 353 w 353"/>
                <a:gd name="T49" fmla="*/ 251 h 270"/>
                <a:gd name="T50" fmla="*/ 8 w 353"/>
                <a:gd name="T51" fmla="*/ 8 h 270"/>
                <a:gd name="T52" fmla="*/ 345 w 353"/>
                <a:gd name="T53" fmla="*/ 8 h 270"/>
                <a:gd name="T54" fmla="*/ 345 w 353"/>
                <a:gd name="T55" fmla="*/ 168 h 270"/>
                <a:gd name="T56" fmla="*/ 8 w 353"/>
                <a:gd name="T57" fmla="*/ 168 h 270"/>
                <a:gd name="T58" fmla="*/ 8 w 353"/>
                <a:gd name="T59" fmla="*/ 8 h 270"/>
                <a:gd name="T60" fmla="*/ 8 w 353"/>
                <a:gd name="T61" fmla="*/ 194 h 270"/>
                <a:gd name="T62" fmla="*/ 345 w 353"/>
                <a:gd name="T63" fmla="*/ 194 h 270"/>
                <a:gd name="T64" fmla="*/ 345 w 353"/>
                <a:gd name="T65" fmla="*/ 204 h 270"/>
                <a:gd name="T66" fmla="*/ 8 w 353"/>
                <a:gd name="T67" fmla="*/ 204 h 270"/>
                <a:gd name="T68" fmla="*/ 8 w 353"/>
                <a:gd name="T69" fmla="*/ 194 h 270"/>
                <a:gd name="T70" fmla="*/ 8 w 353"/>
                <a:gd name="T71" fmla="*/ 233 h 270"/>
                <a:gd name="T72" fmla="*/ 345 w 353"/>
                <a:gd name="T73" fmla="*/ 233 h 270"/>
                <a:gd name="T74" fmla="*/ 345 w 353"/>
                <a:gd name="T75" fmla="*/ 243 h 270"/>
                <a:gd name="T76" fmla="*/ 8 w 353"/>
                <a:gd name="T77" fmla="*/ 243 h 270"/>
                <a:gd name="T78" fmla="*/ 8 w 353"/>
                <a:gd name="T79" fmla="*/ 23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3" h="270">
                  <a:moveTo>
                    <a:pt x="353" y="251"/>
                  </a:moveTo>
                  <a:lnTo>
                    <a:pt x="353" y="243"/>
                  </a:lnTo>
                  <a:lnTo>
                    <a:pt x="353" y="233"/>
                  </a:lnTo>
                  <a:lnTo>
                    <a:pt x="353" y="225"/>
                  </a:lnTo>
                  <a:lnTo>
                    <a:pt x="353" y="212"/>
                  </a:lnTo>
                  <a:lnTo>
                    <a:pt x="353" y="204"/>
                  </a:lnTo>
                  <a:lnTo>
                    <a:pt x="353" y="194"/>
                  </a:lnTo>
                  <a:lnTo>
                    <a:pt x="353" y="186"/>
                  </a:lnTo>
                  <a:lnTo>
                    <a:pt x="353" y="175"/>
                  </a:lnTo>
                  <a:lnTo>
                    <a:pt x="353" y="168"/>
                  </a:lnTo>
                  <a:lnTo>
                    <a:pt x="353" y="0"/>
                  </a:lnTo>
                  <a:lnTo>
                    <a:pt x="0" y="0"/>
                  </a:lnTo>
                  <a:lnTo>
                    <a:pt x="0" y="168"/>
                  </a:lnTo>
                  <a:lnTo>
                    <a:pt x="0" y="175"/>
                  </a:lnTo>
                  <a:lnTo>
                    <a:pt x="0" y="186"/>
                  </a:lnTo>
                  <a:lnTo>
                    <a:pt x="0" y="194"/>
                  </a:lnTo>
                  <a:lnTo>
                    <a:pt x="0" y="204"/>
                  </a:lnTo>
                  <a:lnTo>
                    <a:pt x="0" y="212"/>
                  </a:lnTo>
                  <a:lnTo>
                    <a:pt x="0" y="225"/>
                  </a:lnTo>
                  <a:lnTo>
                    <a:pt x="0" y="233"/>
                  </a:lnTo>
                  <a:lnTo>
                    <a:pt x="0" y="243"/>
                  </a:lnTo>
                  <a:lnTo>
                    <a:pt x="0" y="251"/>
                  </a:lnTo>
                  <a:lnTo>
                    <a:pt x="0" y="270"/>
                  </a:lnTo>
                  <a:lnTo>
                    <a:pt x="353" y="270"/>
                  </a:lnTo>
                  <a:lnTo>
                    <a:pt x="353" y="251"/>
                  </a:lnTo>
                  <a:close/>
                  <a:moveTo>
                    <a:pt x="8" y="8"/>
                  </a:moveTo>
                  <a:lnTo>
                    <a:pt x="345" y="8"/>
                  </a:lnTo>
                  <a:lnTo>
                    <a:pt x="345" y="168"/>
                  </a:lnTo>
                  <a:lnTo>
                    <a:pt x="8" y="168"/>
                  </a:lnTo>
                  <a:lnTo>
                    <a:pt x="8" y="8"/>
                  </a:lnTo>
                  <a:close/>
                  <a:moveTo>
                    <a:pt x="8" y="194"/>
                  </a:moveTo>
                  <a:lnTo>
                    <a:pt x="345" y="194"/>
                  </a:lnTo>
                  <a:lnTo>
                    <a:pt x="345" y="204"/>
                  </a:lnTo>
                  <a:lnTo>
                    <a:pt x="8" y="204"/>
                  </a:lnTo>
                  <a:lnTo>
                    <a:pt x="8" y="194"/>
                  </a:lnTo>
                  <a:close/>
                  <a:moveTo>
                    <a:pt x="8" y="233"/>
                  </a:moveTo>
                  <a:lnTo>
                    <a:pt x="345" y="233"/>
                  </a:lnTo>
                  <a:lnTo>
                    <a:pt x="345" y="243"/>
                  </a:lnTo>
                  <a:lnTo>
                    <a:pt x="8" y="243"/>
                  </a:lnTo>
                  <a:lnTo>
                    <a:pt x="8" y="233"/>
                  </a:lnTo>
                  <a:close/>
                </a:path>
              </a:pathLst>
            </a:custGeom>
            <a:solidFill>
              <a:srgbClr val="FFC53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0" name="Freeform 61"/>
            <p:cNvSpPr>
              <a:spLocks noEditPoints="1" noChangeArrowheads="1"/>
            </p:cNvSpPr>
            <p:nvPr/>
          </p:nvSpPr>
          <p:spPr bwMode="auto">
            <a:xfrm>
              <a:off x="2684237" y="1675392"/>
              <a:ext cx="442560" cy="189462"/>
            </a:xfrm>
            <a:custGeom>
              <a:avLst/>
              <a:gdLst>
                <a:gd name="T0" fmla="*/ 107 w 117"/>
                <a:gd name="T1" fmla="*/ 0 h 50"/>
                <a:gd name="T2" fmla="*/ 10 w 117"/>
                <a:gd name="T3" fmla="*/ 0 h 50"/>
                <a:gd name="T4" fmla="*/ 0 w 117"/>
                <a:gd name="T5" fmla="*/ 10 h 50"/>
                <a:gd name="T6" fmla="*/ 0 w 117"/>
                <a:gd name="T7" fmla="*/ 40 h 50"/>
                <a:gd name="T8" fmla="*/ 10 w 117"/>
                <a:gd name="T9" fmla="*/ 50 h 50"/>
                <a:gd name="T10" fmla="*/ 107 w 117"/>
                <a:gd name="T11" fmla="*/ 50 h 50"/>
                <a:gd name="T12" fmla="*/ 117 w 117"/>
                <a:gd name="T13" fmla="*/ 40 h 50"/>
                <a:gd name="T14" fmla="*/ 117 w 117"/>
                <a:gd name="T15" fmla="*/ 10 h 50"/>
                <a:gd name="T16" fmla="*/ 107 w 117"/>
                <a:gd name="T17" fmla="*/ 0 h 50"/>
                <a:gd name="T18" fmla="*/ 89 w 117"/>
                <a:gd name="T19" fmla="*/ 45 h 50"/>
                <a:gd name="T20" fmla="*/ 28 w 117"/>
                <a:gd name="T21" fmla="*/ 45 h 50"/>
                <a:gd name="T22" fmla="*/ 8 w 117"/>
                <a:gd name="T23" fmla="*/ 25 h 50"/>
                <a:gd name="T24" fmla="*/ 28 w 117"/>
                <a:gd name="T25" fmla="*/ 6 h 50"/>
                <a:gd name="T26" fmla="*/ 89 w 117"/>
                <a:gd name="T27" fmla="*/ 6 h 50"/>
                <a:gd name="T28" fmla="*/ 109 w 117"/>
                <a:gd name="T29" fmla="*/ 25 h 50"/>
                <a:gd name="T30" fmla="*/ 89 w 117"/>
                <a:gd name="T31"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50">
                  <a:moveTo>
                    <a:pt x="107" y="0"/>
                  </a:moveTo>
                  <a:cubicBezTo>
                    <a:pt x="10" y="0"/>
                    <a:pt x="10" y="0"/>
                    <a:pt x="10" y="0"/>
                  </a:cubicBezTo>
                  <a:cubicBezTo>
                    <a:pt x="10" y="6"/>
                    <a:pt x="5" y="10"/>
                    <a:pt x="0" y="10"/>
                  </a:cubicBezTo>
                  <a:cubicBezTo>
                    <a:pt x="0" y="40"/>
                    <a:pt x="0" y="40"/>
                    <a:pt x="0" y="40"/>
                  </a:cubicBezTo>
                  <a:cubicBezTo>
                    <a:pt x="5" y="40"/>
                    <a:pt x="10" y="45"/>
                    <a:pt x="10" y="50"/>
                  </a:cubicBezTo>
                  <a:cubicBezTo>
                    <a:pt x="107" y="50"/>
                    <a:pt x="107" y="50"/>
                    <a:pt x="107" y="50"/>
                  </a:cubicBezTo>
                  <a:cubicBezTo>
                    <a:pt x="107" y="45"/>
                    <a:pt x="112" y="40"/>
                    <a:pt x="117" y="40"/>
                  </a:cubicBezTo>
                  <a:cubicBezTo>
                    <a:pt x="117" y="10"/>
                    <a:pt x="117" y="10"/>
                    <a:pt x="117" y="10"/>
                  </a:cubicBezTo>
                  <a:cubicBezTo>
                    <a:pt x="112" y="10"/>
                    <a:pt x="107" y="6"/>
                    <a:pt x="107" y="0"/>
                  </a:cubicBezTo>
                  <a:close/>
                  <a:moveTo>
                    <a:pt x="89" y="45"/>
                  </a:moveTo>
                  <a:cubicBezTo>
                    <a:pt x="28" y="45"/>
                    <a:pt x="28" y="45"/>
                    <a:pt x="28" y="45"/>
                  </a:cubicBezTo>
                  <a:cubicBezTo>
                    <a:pt x="17" y="45"/>
                    <a:pt x="8" y="36"/>
                    <a:pt x="8" y="25"/>
                  </a:cubicBezTo>
                  <a:cubicBezTo>
                    <a:pt x="8" y="15"/>
                    <a:pt x="17" y="6"/>
                    <a:pt x="28" y="6"/>
                  </a:cubicBezTo>
                  <a:cubicBezTo>
                    <a:pt x="89" y="6"/>
                    <a:pt x="89" y="6"/>
                    <a:pt x="89" y="6"/>
                  </a:cubicBezTo>
                  <a:cubicBezTo>
                    <a:pt x="100" y="6"/>
                    <a:pt x="109" y="15"/>
                    <a:pt x="109" y="25"/>
                  </a:cubicBezTo>
                  <a:cubicBezTo>
                    <a:pt x="109" y="36"/>
                    <a:pt x="100" y="45"/>
                    <a:pt x="89" y="45"/>
                  </a:cubicBezTo>
                  <a:close/>
                </a:path>
              </a:pathLst>
            </a:custGeom>
            <a:solidFill>
              <a:srgbClr val="FFC53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1" name="Freeform 62"/>
            <p:cNvSpPr>
              <a:spLocks noEditPoints="1" noChangeArrowheads="1"/>
            </p:cNvSpPr>
            <p:nvPr/>
          </p:nvSpPr>
          <p:spPr bwMode="auto">
            <a:xfrm>
              <a:off x="2853452" y="1705764"/>
              <a:ext cx="105579" cy="133057"/>
            </a:xfrm>
            <a:custGeom>
              <a:avLst/>
              <a:gdLst>
                <a:gd name="T0" fmla="*/ 14 w 28"/>
                <a:gd name="T1" fmla="*/ 0 h 35"/>
                <a:gd name="T2" fmla="*/ 0 w 28"/>
                <a:gd name="T3" fmla="*/ 17 h 35"/>
                <a:gd name="T4" fmla="*/ 14 w 28"/>
                <a:gd name="T5" fmla="*/ 35 h 35"/>
                <a:gd name="T6" fmla="*/ 28 w 28"/>
                <a:gd name="T7" fmla="*/ 17 h 35"/>
                <a:gd name="T8" fmla="*/ 14 w 28"/>
                <a:gd name="T9" fmla="*/ 0 h 35"/>
                <a:gd name="T10" fmla="*/ 14 w 28"/>
                <a:gd name="T11" fmla="*/ 32 h 35"/>
                <a:gd name="T12" fmla="*/ 3 w 28"/>
                <a:gd name="T13" fmla="*/ 17 h 35"/>
                <a:gd name="T14" fmla="*/ 14 w 28"/>
                <a:gd name="T15" fmla="*/ 3 h 35"/>
                <a:gd name="T16" fmla="*/ 25 w 28"/>
                <a:gd name="T17" fmla="*/ 17 h 35"/>
                <a:gd name="T18" fmla="*/ 14 w 28"/>
                <a:gd name="T19"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5">
                  <a:moveTo>
                    <a:pt x="14" y="0"/>
                  </a:moveTo>
                  <a:cubicBezTo>
                    <a:pt x="6" y="0"/>
                    <a:pt x="0" y="8"/>
                    <a:pt x="0" y="17"/>
                  </a:cubicBezTo>
                  <a:cubicBezTo>
                    <a:pt x="0" y="27"/>
                    <a:pt x="6" y="35"/>
                    <a:pt x="14" y="35"/>
                  </a:cubicBezTo>
                  <a:cubicBezTo>
                    <a:pt x="21" y="35"/>
                    <a:pt x="28" y="27"/>
                    <a:pt x="28" y="17"/>
                  </a:cubicBezTo>
                  <a:cubicBezTo>
                    <a:pt x="28" y="8"/>
                    <a:pt x="21" y="0"/>
                    <a:pt x="14" y="0"/>
                  </a:cubicBezTo>
                  <a:close/>
                  <a:moveTo>
                    <a:pt x="14" y="32"/>
                  </a:moveTo>
                  <a:cubicBezTo>
                    <a:pt x="7" y="32"/>
                    <a:pt x="3" y="25"/>
                    <a:pt x="3" y="17"/>
                  </a:cubicBezTo>
                  <a:cubicBezTo>
                    <a:pt x="3" y="9"/>
                    <a:pt x="7" y="3"/>
                    <a:pt x="14" y="3"/>
                  </a:cubicBezTo>
                  <a:cubicBezTo>
                    <a:pt x="20" y="3"/>
                    <a:pt x="25" y="9"/>
                    <a:pt x="25" y="17"/>
                  </a:cubicBezTo>
                  <a:cubicBezTo>
                    <a:pt x="25" y="25"/>
                    <a:pt x="20" y="32"/>
                    <a:pt x="14" y="32"/>
                  </a:cubicBezTo>
                  <a:close/>
                </a:path>
              </a:pathLst>
            </a:custGeom>
            <a:solidFill>
              <a:srgbClr val="FFC53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32" name="组合 71"/>
          <p:cNvGrpSpPr>
            <a:grpSpLocks/>
          </p:cNvGrpSpPr>
          <p:nvPr/>
        </p:nvGrpSpPr>
        <p:grpSpPr bwMode="auto">
          <a:xfrm>
            <a:off x="2370339" y="2640172"/>
            <a:ext cx="1335087" cy="1236663"/>
            <a:chOff x="1488168" y="2375389"/>
            <a:chExt cx="1334911" cy="1236565"/>
          </a:xfrm>
        </p:grpSpPr>
        <p:sp>
          <p:nvSpPr>
            <p:cNvPr id="333" name="Freeform 8"/>
            <p:cNvSpPr/>
            <p:nvPr/>
          </p:nvSpPr>
          <p:spPr bwMode="auto">
            <a:xfrm>
              <a:off x="2316734" y="2553175"/>
              <a:ext cx="506345" cy="1058779"/>
            </a:xfrm>
            <a:custGeom>
              <a:avLst/>
              <a:gdLst>
                <a:gd name="T0" fmla="*/ 68 w 134"/>
                <a:gd name="T1" fmla="*/ 273 h 280"/>
                <a:gd name="T2" fmla="*/ 134 w 134"/>
                <a:gd name="T3" fmla="*/ 34 h 280"/>
                <a:gd name="T4" fmla="*/ 91 w 134"/>
                <a:gd name="T5" fmla="*/ 0 h 280"/>
                <a:gd name="T6" fmla="*/ 13 w 134"/>
                <a:gd name="T7" fmla="*/ 280 h 280"/>
                <a:gd name="T8" fmla="*/ 68 w 134"/>
                <a:gd name="T9" fmla="*/ 273 h 280"/>
              </a:gdLst>
              <a:ahLst/>
              <a:cxnLst>
                <a:cxn ang="0">
                  <a:pos x="T0" y="T1"/>
                </a:cxn>
                <a:cxn ang="0">
                  <a:pos x="T2" y="T3"/>
                </a:cxn>
                <a:cxn ang="0">
                  <a:pos x="T4" y="T5"/>
                </a:cxn>
                <a:cxn ang="0">
                  <a:pos x="T6" y="T7"/>
                </a:cxn>
                <a:cxn ang="0">
                  <a:pos x="T8" y="T9"/>
                </a:cxn>
              </a:cxnLst>
              <a:rect l="0" t="0" r="r" b="b"/>
              <a:pathLst>
                <a:path w="134" h="280">
                  <a:moveTo>
                    <a:pt x="68" y="273"/>
                  </a:moveTo>
                  <a:cubicBezTo>
                    <a:pt x="57" y="184"/>
                    <a:pt x="83" y="99"/>
                    <a:pt x="134" y="34"/>
                  </a:cubicBezTo>
                  <a:cubicBezTo>
                    <a:pt x="91" y="0"/>
                    <a:pt x="91" y="0"/>
                    <a:pt x="91" y="0"/>
                  </a:cubicBezTo>
                  <a:cubicBezTo>
                    <a:pt x="31" y="77"/>
                    <a:pt x="0" y="176"/>
                    <a:pt x="13" y="280"/>
                  </a:cubicBezTo>
                  <a:cubicBezTo>
                    <a:pt x="68" y="273"/>
                    <a:pt x="68" y="273"/>
                    <a:pt x="68" y="273"/>
                  </a:cubicBez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34" name="Freeform 19"/>
            <p:cNvSpPr/>
            <p:nvPr/>
          </p:nvSpPr>
          <p:spPr bwMode="auto">
            <a:xfrm>
              <a:off x="1537374" y="2473806"/>
              <a:ext cx="1058723" cy="960362"/>
            </a:xfrm>
            <a:custGeom>
              <a:avLst/>
              <a:gdLst>
                <a:gd name="T0" fmla="*/ 155 w 280"/>
                <a:gd name="T1" fmla="*/ 252 h 254"/>
                <a:gd name="T2" fmla="*/ 106 w 280"/>
                <a:gd name="T3" fmla="*/ 248 h 254"/>
                <a:gd name="T4" fmla="*/ 18 w 280"/>
                <a:gd name="T5" fmla="*/ 93 h 254"/>
                <a:gd name="T6" fmla="*/ 124 w 280"/>
                <a:gd name="T7" fmla="*/ 2 h 254"/>
                <a:gd name="T8" fmla="*/ 173 w 280"/>
                <a:gd name="T9" fmla="*/ 5 h 254"/>
                <a:gd name="T10" fmla="*/ 261 w 280"/>
                <a:gd name="T11" fmla="*/ 160 h 254"/>
                <a:gd name="T12" fmla="*/ 155 w 280"/>
                <a:gd name="T13" fmla="*/ 252 h 254"/>
                <a:gd name="T14" fmla="*/ 155 w 280"/>
                <a:gd name="T15" fmla="*/ 252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0" h="254">
                  <a:moveTo>
                    <a:pt x="155" y="252"/>
                  </a:moveTo>
                  <a:cubicBezTo>
                    <a:pt x="139" y="254"/>
                    <a:pt x="122" y="253"/>
                    <a:pt x="106" y="248"/>
                  </a:cubicBezTo>
                  <a:cubicBezTo>
                    <a:pt x="39" y="230"/>
                    <a:pt x="0" y="160"/>
                    <a:pt x="18" y="93"/>
                  </a:cubicBezTo>
                  <a:cubicBezTo>
                    <a:pt x="32" y="44"/>
                    <a:pt x="74" y="8"/>
                    <a:pt x="124" y="2"/>
                  </a:cubicBezTo>
                  <a:cubicBezTo>
                    <a:pt x="141" y="0"/>
                    <a:pt x="157" y="1"/>
                    <a:pt x="173" y="5"/>
                  </a:cubicBezTo>
                  <a:cubicBezTo>
                    <a:pt x="240" y="24"/>
                    <a:pt x="280" y="93"/>
                    <a:pt x="261" y="160"/>
                  </a:cubicBezTo>
                  <a:cubicBezTo>
                    <a:pt x="248" y="209"/>
                    <a:pt x="206" y="245"/>
                    <a:pt x="155" y="252"/>
                  </a:cubicBezTo>
                  <a:cubicBezTo>
                    <a:pt x="155" y="252"/>
                    <a:pt x="155" y="252"/>
                    <a:pt x="155" y="252"/>
                  </a:cubicBez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35" name="Freeform 30"/>
            <p:cNvSpPr/>
            <p:nvPr/>
          </p:nvSpPr>
          <p:spPr bwMode="auto">
            <a:xfrm>
              <a:off x="1488168" y="2375389"/>
              <a:ext cx="1153960" cy="1154022"/>
            </a:xfrm>
            <a:custGeom>
              <a:avLst/>
              <a:gdLst>
                <a:gd name="T0" fmla="*/ 20 w 305"/>
                <a:gd name="T1" fmla="*/ 116 h 305"/>
                <a:gd name="T2" fmla="*/ 116 w 305"/>
                <a:gd name="T3" fmla="*/ 285 h 305"/>
                <a:gd name="T4" fmla="*/ 285 w 305"/>
                <a:gd name="T5" fmla="*/ 189 h 305"/>
                <a:gd name="T6" fmla="*/ 189 w 305"/>
                <a:gd name="T7" fmla="*/ 20 h 305"/>
                <a:gd name="T8" fmla="*/ 20 w 305"/>
                <a:gd name="T9" fmla="*/ 116 h 305"/>
              </a:gdLst>
              <a:ahLst/>
              <a:cxnLst>
                <a:cxn ang="0">
                  <a:pos x="T0" y="T1"/>
                </a:cxn>
                <a:cxn ang="0">
                  <a:pos x="T2" y="T3"/>
                </a:cxn>
                <a:cxn ang="0">
                  <a:pos x="T4" y="T5"/>
                </a:cxn>
                <a:cxn ang="0">
                  <a:pos x="T6" y="T7"/>
                </a:cxn>
                <a:cxn ang="0">
                  <a:pos x="T8" y="T9"/>
                </a:cxn>
              </a:cxnLst>
              <a:rect l="0" t="0" r="r" b="b"/>
              <a:pathLst>
                <a:path w="305" h="305">
                  <a:moveTo>
                    <a:pt x="20" y="116"/>
                  </a:moveTo>
                  <a:cubicBezTo>
                    <a:pt x="0" y="189"/>
                    <a:pt x="43" y="265"/>
                    <a:pt x="116" y="285"/>
                  </a:cubicBezTo>
                  <a:cubicBezTo>
                    <a:pt x="189" y="305"/>
                    <a:pt x="265" y="262"/>
                    <a:pt x="285" y="189"/>
                  </a:cubicBezTo>
                  <a:cubicBezTo>
                    <a:pt x="305" y="116"/>
                    <a:pt x="262" y="40"/>
                    <a:pt x="189" y="20"/>
                  </a:cubicBezTo>
                  <a:cubicBezTo>
                    <a:pt x="116" y="0"/>
                    <a:pt x="41" y="43"/>
                    <a:pt x="20" y="116"/>
                  </a:cubicBez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36" name="Freeform 31"/>
            <p:cNvSpPr/>
            <p:nvPr/>
          </p:nvSpPr>
          <p:spPr bwMode="auto">
            <a:xfrm>
              <a:off x="1537374" y="2473806"/>
              <a:ext cx="1020628" cy="960362"/>
            </a:xfrm>
            <a:custGeom>
              <a:avLst/>
              <a:gdLst>
                <a:gd name="T0" fmla="*/ 155 w 270"/>
                <a:gd name="T1" fmla="*/ 252 h 254"/>
                <a:gd name="T2" fmla="*/ 106 w 270"/>
                <a:gd name="T3" fmla="*/ 248 h 254"/>
                <a:gd name="T4" fmla="*/ 18 w 270"/>
                <a:gd name="T5" fmla="*/ 93 h 254"/>
                <a:gd name="T6" fmla="*/ 124 w 270"/>
                <a:gd name="T7" fmla="*/ 2 h 254"/>
                <a:gd name="T8" fmla="*/ 173 w 270"/>
                <a:gd name="T9" fmla="*/ 5 h 254"/>
                <a:gd name="T10" fmla="*/ 249 w 270"/>
                <a:gd name="T11" fmla="*/ 65 h 254"/>
                <a:gd name="T12" fmla="*/ 261 w 270"/>
                <a:gd name="T13" fmla="*/ 160 h 254"/>
                <a:gd name="T14" fmla="*/ 155 w 270"/>
                <a:gd name="T15" fmla="*/ 252 h 254"/>
                <a:gd name="T16" fmla="*/ 155 w 270"/>
                <a:gd name="T17" fmla="*/ 25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254">
                  <a:moveTo>
                    <a:pt x="155" y="252"/>
                  </a:moveTo>
                  <a:cubicBezTo>
                    <a:pt x="139" y="254"/>
                    <a:pt x="122" y="253"/>
                    <a:pt x="106" y="248"/>
                  </a:cubicBezTo>
                  <a:cubicBezTo>
                    <a:pt x="39" y="230"/>
                    <a:pt x="0" y="160"/>
                    <a:pt x="18" y="93"/>
                  </a:cubicBezTo>
                  <a:cubicBezTo>
                    <a:pt x="32" y="44"/>
                    <a:pt x="74" y="8"/>
                    <a:pt x="124" y="2"/>
                  </a:cubicBezTo>
                  <a:cubicBezTo>
                    <a:pt x="141" y="0"/>
                    <a:pt x="157" y="1"/>
                    <a:pt x="173" y="5"/>
                  </a:cubicBezTo>
                  <a:cubicBezTo>
                    <a:pt x="206" y="14"/>
                    <a:pt x="233" y="35"/>
                    <a:pt x="249" y="65"/>
                  </a:cubicBezTo>
                  <a:cubicBezTo>
                    <a:pt x="266" y="94"/>
                    <a:pt x="270" y="128"/>
                    <a:pt x="261" y="160"/>
                  </a:cubicBezTo>
                  <a:cubicBezTo>
                    <a:pt x="248" y="209"/>
                    <a:pt x="206" y="245"/>
                    <a:pt x="155" y="252"/>
                  </a:cubicBezTo>
                  <a:cubicBezTo>
                    <a:pt x="155" y="252"/>
                    <a:pt x="155" y="252"/>
                    <a:pt x="155" y="252"/>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37" name="Freeform 63"/>
            <p:cNvSpPr>
              <a:spLocks noEditPoints="1"/>
            </p:cNvSpPr>
            <p:nvPr/>
          </p:nvSpPr>
          <p:spPr bwMode="auto">
            <a:xfrm>
              <a:off x="1813562" y="2726199"/>
              <a:ext cx="503172" cy="507960"/>
            </a:xfrm>
            <a:custGeom>
              <a:avLst/>
              <a:gdLst>
                <a:gd name="T0" fmla="*/ 0 w 348"/>
                <a:gd name="T1" fmla="*/ 0 h 351"/>
                <a:gd name="T2" fmla="*/ 0 w 348"/>
                <a:gd name="T3" fmla="*/ 351 h 351"/>
                <a:gd name="T4" fmla="*/ 340 w 348"/>
                <a:gd name="T5" fmla="*/ 351 h 351"/>
                <a:gd name="T6" fmla="*/ 340 w 348"/>
                <a:gd name="T7" fmla="*/ 290 h 351"/>
                <a:gd name="T8" fmla="*/ 348 w 348"/>
                <a:gd name="T9" fmla="*/ 290 h 351"/>
                <a:gd name="T10" fmla="*/ 348 w 348"/>
                <a:gd name="T11" fmla="*/ 241 h 351"/>
                <a:gd name="T12" fmla="*/ 340 w 348"/>
                <a:gd name="T13" fmla="*/ 241 h 351"/>
                <a:gd name="T14" fmla="*/ 340 w 348"/>
                <a:gd name="T15" fmla="*/ 107 h 351"/>
                <a:gd name="T16" fmla="*/ 348 w 348"/>
                <a:gd name="T17" fmla="*/ 107 h 351"/>
                <a:gd name="T18" fmla="*/ 348 w 348"/>
                <a:gd name="T19" fmla="*/ 58 h 351"/>
                <a:gd name="T20" fmla="*/ 340 w 348"/>
                <a:gd name="T21" fmla="*/ 58 h 351"/>
                <a:gd name="T22" fmla="*/ 340 w 348"/>
                <a:gd name="T23" fmla="*/ 0 h 351"/>
                <a:gd name="T24" fmla="*/ 0 w 348"/>
                <a:gd name="T25" fmla="*/ 0 h 351"/>
                <a:gd name="T26" fmla="*/ 298 w 348"/>
                <a:gd name="T27" fmla="*/ 290 h 351"/>
                <a:gd name="T28" fmla="*/ 298 w 348"/>
                <a:gd name="T29" fmla="*/ 306 h 351"/>
                <a:gd name="T30" fmla="*/ 44 w 348"/>
                <a:gd name="T31" fmla="*/ 306 h 351"/>
                <a:gd name="T32" fmla="*/ 44 w 348"/>
                <a:gd name="T33" fmla="*/ 42 h 351"/>
                <a:gd name="T34" fmla="*/ 298 w 348"/>
                <a:gd name="T35" fmla="*/ 42 h 351"/>
                <a:gd name="T36" fmla="*/ 298 w 348"/>
                <a:gd name="T37" fmla="*/ 58 h 351"/>
                <a:gd name="T38" fmla="*/ 290 w 348"/>
                <a:gd name="T39" fmla="*/ 58 h 351"/>
                <a:gd name="T40" fmla="*/ 290 w 348"/>
                <a:gd name="T41" fmla="*/ 107 h 351"/>
                <a:gd name="T42" fmla="*/ 298 w 348"/>
                <a:gd name="T43" fmla="*/ 107 h 351"/>
                <a:gd name="T44" fmla="*/ 298 w 348"/>
                <a:gd name="T45" fmla="*/ 241 h 351"/>
                <a:gd name="T46" fmla="*/ 290 w 348"/>
                <a:gd name="T47" fmla="*/ 241 h 351"/>
                <a:gd name="T48" fmla="*/ 290 w 348"/>
                <a:gd name="T49" fmla="*/ 290 h 351"/>
                <a:gd name="T50" fmla="*/ 298 w 348"/>
                <a:gd name="T51" fmla="*/ 290 h 351"/>
                <a:gd name="T52" fmla="*/ 306 w 348"/>
                <a:gd name="T53" fmla="*/ 107 h 351"/>
                <a:gd name="T54" fmla="*/ 332 w 348"/>
                <a:gd name="T55" fmla="*/ 107 h 351"/>
                <a:gd name="T56" fmla="*/ 332 w 348"/>
                <a:gd name="T57" fmla="*/ 241 h 351"/>
                <a:gd name="T58" fmla="*/ 306 w 348"/>
                <a:gd name="T59" fmla="*/ 241 h 351"/>
                <a:gd name="T60" fmla="*/ 306 w 348"/>
                <a:gd name="T61" fmla="*/ 107 h 351"/>
                <a:gd name="T62" fmla="*/ 306 w 348"/>
                <a:gd name="T63" fmla="*/ 58 h 351"/>
                <a:gd name="T64" fmla="*/ 306 w 348"/>
                <a:gd name="T65" fmla="*/ 34 h 351"/>
                <a:gd name="T66" fmla="*/ 36 w 348"/>
                <a:gd name="T67" fmla="*/ 34 h 351"/>
                <a:gd name="T68" fmla="*/ 36 w 348"/>
                <a:gd name="T69" fmla="*/ 314 h 351"/>
                <a:gd name="T70" fmla="*/ 306 w 348"/>
                <a:gd name="T71" fmla="*/ 314 h 351"/>
                <a:gd name="T72" fmla="*/ 306 w 348"/>
                <a:gd name="T73" fmla="*/ 290 h 351"/>
                <a:gd name="T74" fmla="*/ 332 w 348"/>
                <a:gd name="T75" fmla="*/ 290 h 351"/>
                <a:gd name="T76" fmla="*/ 332 w 348"/>
                <a:gd name="T77" fmla="*/ 343 h 351"/>
                <a:gd name="T78" fmla="*/ 8 w 348"/>
                <a:gd name="T79" fmla="*/ 343 h 351"/>
                <a:gd name="T80" fmla="*/ 8 w 348"/>
                <a:gd name="T81" fmla="*/ 8 h 351"/>
                <a:gd name="T82" fmla="*/ 332 w 348"/>
                <a:gd name="T83" fmla="*/ 8 h 351"/>
                <a:gd name="T84" fmla="*/ 332 w 348"/>
                <a:gd name="T85" fmla="*/ 58 h 351"/>
                <a:gd name="T86" fmla="*/ 306 w 348"/>
                <a:gd name="T87" fmla="*/ 58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8" h="351">
                  <a:moveTo>
                    <a:pt x="0" y="0"/>
                  </a:moveTo>
                  <a:lnTo>
                    <a:pt x="0" y="351"/>
                  </a:lnTo>
                  <a:lnTo>
                    <a:pt x="340" y="351"/>
                  </a:lnTo>
                  <a:lnTo>
                    <a:pt x="340" y="290"/>
                  </a:lnTo>
                  <a:lnTo>
                    <a:pt x="348" y="290"/>
                  </a:lnTo>
                  <a:lnTo>
                    <a:pt x="348" y="241"/>
                  </a:lnTo>
                  <a:lnTo>
                    <a:pt x="340" y="241"/>
                  </a:lnTo>
                  <a:lnTo>
                    <a:pt x="340" y="107"/>
                  </a:lnTo>
                  <a:lnTo>
                    <a:pt x="348" y="107"/>
                  </a:lnTo>
                  <a:lnTo>
                    <a:pt x="348" y="58"/>
                  </a:lnTo>
                  <a:lnTo>
                    <a:pt x="340" y="58"/>
                  </a:lnTo>
                  <a:lnTo>
                    <a:pt x="340" y="0"/>
                  </a:lnTo>
                  <a:lnTo>
                    <a:pt x="0" y="0"/>
                  </a:lnTo>
                  <a:close/>
                  <a:moveTo>
                    <a:pt x="298" y="290"/>
                  </a:moveTo>
                  <a:lnTo>
                    <a:pt x="298" y="306"/>
                  </a:lnTo>
                  <a:lnTo>
                    <a:pt x="44" y="306"/>
                  </a:lnTo>
                  <a:lnTo>
                    <a:pt x="44" y="42"/>
                  </a:lnTo>
                  <a:lnTo>
                    <a:pt x="298" y="42"/>
                  </a:lnTo>
                  <a:lnTo>
                    <a:pt x="298" y="58"/>
                  </a:lnTo>
                  <a:lnTo>
                    <a:pt x="290" y="58"/>
                  </a:lnTo>
                  <a:lnTo>
                    <a:pt x="290" y="107"/>
                  </a:lnTo>
                  <a:lnTo>
                    <a:pt x="298" y="107"/>
                  </a:lnTo>
                  <a:lnTo>
                    <a:pt x="298" y="241"/>
                  </a:lnTo>
                  <a:lnTo>
                    <a:pt x="290" y="241"/>
                  </a:lnTo>
                  <a:lnTo>
                    <a:pt x="290" y="290"/>
                  </a:lnTo>
                  <a:lnTo>
                    <a:pt x="298" y="290"/>
                  </a:lnTo>
                  <a:close/>
                  <a:moveTo>
                    <a:pt x="306" y="107"/>
                  </a:moveTo>
                  <a:lnTo>
                    <a:pt x="332" y="107"/>
                  </a:lnTo>
                  <a:lnTo>
                    <a:pt x="332" y="241"/>
                  </a:lnTo>
                  <a:lnTo>
                    <a:pt x="306" y="241"/>
                  </a:lnTo>
                  <a:lnTo>
                    <a:pt x="306" y="107"/>
                  </a:lnTo>
                  <a:close/>
                  <a:moveTo>
                    <a:pt x="306" y="58"/>
                  </a:moveTo>
                  <a:lnTo>
                    <a:pt x="306" y="34"/>
                  </a:lnTo>
                  <a:lnTo>
                    <a:pt x="36" y="34"/>
                  </a:lnTo>
                  <a:lnTo>
                    <a:pt x="36" y="314"/>
                  </a:lnTo>
                  <a:lnTo>
                    <a:pt x="306" y="314"/>
                  </a:lnTo>
                  <a:lnTo>
                    <a:pt x="306" y="290"/>
                  </a:lnTo>
                  <a:lnTo>
                    <a:pt x="332" y="290"/>
                  </a:lnTo>
                  <a:lnTo>
                    <a:pt x="332" y="343"/>
                  </a:lnTo>
                  <a:lnTo>
                    <a:pt x="8" y="343"/>
                  </a:lnTo>
                  <a:lnTo>
                    <a:pt x="8" y="8"/>
                  </a:lnTo>
                  <a:lnTo>
                    <a:pt x="332" y="8"/>
                  </a:lnTo>
                  <a:lnTo>
                    <a:pt x="332" y="58"/>
                  </a:lnTo>
                  <a:lnTo>
                    <a:pt x="306" y="58"/>
                  </a:ln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38" name="Freeform 64"/>
            <p:cNvSpPr>
              <a:spLocks noEditPoints="1"/>
            </p:cNvSpPr>
            <p:nvPr/>
          </p:nvSpPr>
          <p:spPr bwMode="auto">
            <a:xfrm>
              <a:off x="1907213" y="2946844"/>
              <a:ext cx="46031" cy="109529"/>
            </a:xfrm>
            <a:custGeom>
              <a:avLst/>
              <a:gdLst>
                <a:gd name="T0" fmla="*/ 6 w 12"/>
                <a:gd name="T1" fmla="*/ 0 h 29"/>
                <a:gd name="T2" fmla="*/ 0 w 12"/>
                <a:gd name="T3" fmla="*/ 6 h 29"/>
                <a:gd name="T4" fmla="*/ 2 w 12"/>
                <a:gd name="T5" fmla="*/ 10 h 29"/>
                <a:gd name="T6" fmla="*/ 2 w 12"/>
                <a:gd name="T7" fmla="*/ 29 h 29"/>
                <a:gd name="T8" fmla="*/ 11 w 12"/>
                <a:gd name="T9" fmla="*/ 29 h 29"/>
                <a:gd name="T10" fmla="*/ 11 w 12"/>
                <a:gd name="T11" fmla="*/ 10 h 29"/>
                <a:gd name="T12" fmla="*/ 12 w 12"/>
                <a:gd name="T13" fmla="*/ 6 h 29"/>
                <a:gd name="T14" fmla="*/ 6 w 12"/>
                <a:gd name="T15" fmla="*/ 0 h 29"/>
                <a:gd name="T16" fmla="*/ 5 w 12"/>
                <a:gd name="T17" fmla="*/ 26 h 29"/>
                <a:gd name="T18" fmla="*/ 5 w 12"/>
                <a:gd name="T19" fmla="*/ 12 h 29"/>
                <a:gd name="T20" fmla="*/ 6 w 12"/>
                <a:gd name="T21" fmla="*/ 12 h 29"/>
                <a:gd name="T22" fmla="*/ 8 w 12"/>
                <a:gd name="T23" fmla="*/ 12 h 29"/>
                <a:gd name="T24" fmla="*/ 8 w 12"/>
                <a:gd name="T25" fmla="*/ 26 h 29"/>
                <a:gd name="T26" fmla="*/ 5 w 12"/>
                <a:gd name="T2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29">
                  <a:moveTo>
                    <a:pt x="6" y="0"/>
                  </a:moveTo>
                  <a:cubicBezTo>
                    <a:pt x="3" y="0"/>
                    <a:pt x="0" y="3"/>
                    <a:pt x="0" y="6"/>
                  </a:cubicBezTo>
                  <a:cubicBezTo>
                    <a:pt x="0" y="7"/>
                    <a:pt x="1" y="9"/>
                    <a:pt x="2" y="10"/>
                  </a:cubicBezTo>
                  <a:cubicBezTo>
                    <a:pt x="2" y="29"/>
                    <a:pt x="2" y="29"/>
                    <a:pt x="2" y="29"/>
                  </a:cubicBezTo>
                  <a:cubicBezTo>
                    <a:pt x="11" y="29"/>
                    <a:pt x="11" y="29"/>
                    <a:pt x="11" y="29"/>
                  </a:cubicBezTo>
                  <a:cubicBezTo>
                    <a:pt x="11" y="10"/>
                    <a:pt x="11" y="10"/>
                    <a:pt x="11" y="10"/>
                  </a:cubicBezTo>
                  <a:cubicBezTo>
                    <a:pt x="12" y="9"/>
                    <a:pt x="12" y="7"/>
                    <a:pt x="12" y="6"/>
                  </a:cubicBezTo>
                  <a:cubicBezTo>
                    <a:pt x="12" y="3"/>
                    <a:pt x="10" y="0"/>
                    <a:pt x="6" y="0"/>
                  </a:cubicBezTo>
                  <a:close/>
                  <a:moveTo>
                    <a:pt x="5" y="26"/>
                  </a:moveTo>
                  <a:cubicBezTo>
                    <a:pt x="5" y="12"/>
                    <a:pt x="5" y="12"/>
                    <a:pt x="5" y="12"/>
                  </a:cubicBezTo>
                  <a:cubicBezTo>
                    <a:pt x="5" y="12"/>
                    <a:pt x="6" y="12"/>
                    <a:pt x="6" y="12"/>
                  </a:cubicBezTo>
                  <a:cubicBezTo>
                    <a:pt x="7" y="12"/>
                    <a:pt x="8" y="12"/>
                    <a:pt x="8" y="12"/>
                  </a:cubicBezTo>
                  <a:cubicBezTo>
                    <a:pt x="8" y="26"/>
                    <a:pt x="8" y="26"/>
                    <a:pt x="8" y="26"/>
                  </a:cubicBezTo>
                  <a:lnTo>
                    <a:pt x="5" y="26"/>
                  </a:ln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39" name="Freeform 65"/>
            <p:cNvSpPr>
              <a:spLocks noEditPoints="1"/>
            </p:cNvSpPr>
            <p:nvPr/>
          </p:nvSpPr>
          <p:spPr bwMode="auto">
            <a:xfrm>
              <a:off x="1972291" y="2848427"/>
              <a:ext cx="199999" cy="241281"/>
            </a:xfrm>
            <a:custGeom>
              <a:avLst/>
              <a:gdLst>
                <a:gd name="T0" fmla="*/ 52 w 53"/>
                <a:gd name="T1" fmla="*/ 34 h 64"/>
                <a:gd name="T2" fmla="*/ 52 w 53"/>
                <a:gd name="T3" fmla="*/ 31 h 64"/>
                <a:gd name="T4" fmla="*/ 49 w 53"/>
                <a:gd name="T5" fmla="*/ 24 h 64"/>
                <a:gd name="T6" fmla="*/ 45 w 53"/>
                <a:gd name="T7" fmla="*/ 19 h 64"/>
                <a:gd name="T8" fmla="*/ 43 w 53"/>
                <a:gd name="T9" fmla="*/ 17 h 64"/>
                <a:gd name="T10" fmla="*/ 37 w 53"/>
                <a:gd name="T11" fmla="*/ 13 h 64"/>
                <a:gd name="T12" fmla="*/ 34 w 53"/>
                <a:gd name="T13" fmla="*/ 12 h 64"/>
                <a:gd name="T14" fmla="*/ 28 w 53"/>
                <a:gd name="T15" fmla="*/ 11 h 64"/>
                <a:gd name="T16" fmla="*/ 32 w 53"/>
                <a:gd name="T17" fmla="*/ 5 h 64"/>
                <a:gd name="T18" fmla="*/ 23 w 53"/>
                <a:gd name="T19" fmla="*/ 5 h 64"/>
                <a:gd name="T20" fmla="*/ 26 w 53"/>
                <a:gd name="T21" fmla="*/ 11 h 64"/>
                <a:gd name="T22" fmla="*/ 19 w 53"/>
                <a:gd name="T23" fmla="*/ 12 h 64"/>
                <a:gd name="T24" fmla="*/ 16 w 53"/>
                <a:gd name="T25" fmla="*/ 13 h 64"/>
                <a:gd name="T26" fmla="*/ 11 w 53"/>
                <a:gd name="T27" fmla="*/ 16 h 64"/>
                <a:gd name="T28" fmla="*/ 8 w 53"/>
                <a:gd name="T29" fmla="*/ 18 h 64"/>
                <a:gd name="T30" fmla="*/ 4 w 53"/>
                <a:gd name="T31" fmla="*/ 22 h 64"/>
                <a:gd name="T32" fmla="*/ 2 w 53"/>
                <a:gd name="T33" fmla="*/ 26 h 64"/>
                <a:gd name="T34" fmla="*/ 0 w 53"/>
                <a:gd name="T35" fmla="*/ 33 h 64"/>
                <a:gd name="T36" fmla="*/ 0 w 53"/>
                <a:gd name="T37" fmla="*/ 35 h 64"/>
                <a:gd name="T38" fmla="*/ 0 w 53"/>
                <a:gd name="T39" fmla="*/ 41 h 64"/>
                <a:gd name="T40" fmla="*/ 0 w 53"/>
                <a:gd name="T41" fmla="*/ 44 h 64"/>
                <a:gd name="T42" fmla="*/ 3 w 53"/>
                <a:gd name="T43" fmla="*/ 50 h 64"/>
                <a:gd name="T44" fmla="*/ 7 w 53"/>
                <a:gd name="T45" fmla="*/ 56 h 64"/>
                <a:gd name="T46" fmla="*/ 9 w 53"/>
                <a:gd name="T47" fmla="*/ 58 h 64"/>
                <a:gd name="T48" fmla="*/ 15 w 53"/>
                <a:gd name="T49" fmla="*/ 62 h 64"/>
                <a:gd name="T50" fmla="*/ 17 w 53"/>
                <a:gd name="T51" fmla="*/ 63 h 64"/>
                <a:gd name="T52" fmla="*/ 24 w 53"/>
                <a:gd name="T53" fmla="*/ 64 h 64"/>
                <a:gd name="T54" fmla="*/ 26 w 53"/>
                <a:gd name="T55" fmla="*/ 64 h 64"/>
                <a:gd name="T56" fmla="*/ 27 w 53"/>
                <a:gd name="T57" fmla="*/ 64 h 64"/>
                <a:gd name="T58" fmla="*/ 33 w 53"/>
                <a:gd name="T59" fmla="*/ 63 h 64"/>
                <a:gd name="T60" fmla="*/ 36 w 53"/>
                <a:gd name="T61" fmla="*/ 62 h 64"/>
                <a:gd name="T62" fmla="*/ 41 w 53"/>
                <a:gd name="T63" fmla="*/ 59 h 64"/>
                <a:gd name="T64" fmla="*/ 44 w 53"/>
                <a:gd name="T65" fmla="*/ 57 h 64"/>
                <a:gd name="T66" fmla="*/ 48 w 53"/>
                <a:gd name="T67" fmla="*/ 53 h 64"/>
                <a:gd name="T68" fmla="*/ 50 w 53"/>
                <a:gd name="T69" fmla="*/ 49 h 64"/>
                <a:gd name="T70" fmla="*/ 52 w 53"/>
                <a:gd name="T71" fmla="*/ 42 h 64"/>
                <a:gd name="T72" fmla="*/ 52 w 53"/>
                <a:gd name="T73" fmla="*/ 40 h 64"/>
                <a:gd name="T74" fmla="*/ 3 w 53"/>
                <a:gd name="T75" fmla="*/ 36 h 64"/>
                <a:gd name="T76" fmla="*/ 3 w 53"/>
                <a:gd name="T77" fmla="*/ 39 h 64"/>
                <a:gd name="T78" fmla="*/ 44 w 53"/>
                <a:gd name="T79" fmla="*/ 38 h 64"/>
                <a:gd name="T80" fmla="*/ 50 w 53"/>
                <a:gd name="T81" fmla="*/ 38 h 64"/>
                <a:gd name="T82" fmla="*/ 49 w 53"/>
                <a:gd name="T83" fmla="*/ 31 h 64"/>
                <a:gd name="T84" fmla="*/ 33 w 53"/>
                <a:gd name="T85" fmla="*/ 24 h 64"/>
                <a:gd name="T86" fmla="*/ 19 w 53"/>
                <a:gd name="T87" fmla="*/ 24 h 64"/>
                <a:gd name="T88" fmla="*/ 45 w 53"/>
                <a:gd name="T89" fmla="*/ 24 h 64"/>
                <a:gd name="T90" fmla="*/ 34 w 53"/>
                <a:gd name="T91" fmla="*/ 21 h 64"/>
                <a:gd name="T92" fmla="*/ 31 w 53"/>
                <a:gd name="T93" fmla="*/ 19 h 64"/>
                <a:gd name="T94" fmla="*/ 31 w 53"/>
                <a:gd name="T95" fmla="*/ 19 h 64"/>
                <a:gd name="T96" fmla="*/ 24 w 53"/>
                <a:gd name="T97" fmla="*/ 14 h 64"/>
                <a:gd name="T98" fmla="*/ 16 w 53"/>
                <a:gd name="T99" fmla="*/ 22 h 64"/>
                <a:gd name="T100" fmla="*/ 13 w 53"/>
                <a:gd name="T101" fmla="*/ 25 h 64"/>
                <a:gd name="T102" fmla="*/ 13 w 53"/>
                <a:gd name="T103" fmla="*/ 25 h 64"/>
                <a:gd name="T104" fmla="*/ 5 w 53"/>
                <a:gd name="T105" fmla="*/ 28 h 64"/>
                <a:gd name="T106" fmla="*/ 5 w 53"/>
                <a:gd name="T107" fmla="*/ 47 h 64"/>
                <a:gd name="T108" fmla="*/ 13 w 53"/>
                <a:gd name="T109" fmla="*/ 50 h 64"/>
                <a:gd name="T110" fmla="*/ 16 w 53"/>
                <a:gd name="T111" fmla="*/ 53 h 64"/>
                <a:gd name="T112" fmla="*/ 16 w 53"/>
                <a:gd name="T113" fmla="*/ 53 h 64"/>
                <a:gd name="T114" fmla="*/ 20 w 53"/>
                <a:gd name="T115" fmla="*/ 60 h 64"/>
                <a:gd name="T116" fmla="*/ 32 w 53"/>
                <a:gd name="T117" fmla="*/ 60 h 64"/>
                <a:gd name="T118" fmla="*/ 36 w 53"/>
                <a:gd name="T119" fmla="*/ 53 h 64"/>
                <a:gd name="T120" fmla="*/ 39 w 53"/>
                <a:gd name="T121" fmla="*/ 50 h 64"/>
                <a:gd name="T122" fmla="*/ 39 w 53"/>
                <a:gd name="T123" fmla="*/ 50 h 64"/>
                <a:gd name="T124" fmla="*/ 47 w 53"/>
                <a:gd name="T125"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 h="64">
                  <a:moveTo>
                    <a:pt x="52" y="35"/>
                  </a:moveTo>
                  <a:cubicBezTo>
                    <a:pt x="52" y="35"/>
                    <a:pt x="52" y="35"/>
                    <a:pt x="52" y="35"/>
                  </a:cubicBezTo>
                  <a:cubicBezTo>
                    <a:pt x="52" y="34"/>
                    <a:pt x="52" y="34"/>
                    <a:pt x="52" y="34"/>
                  </a:cubicBezTo>
                  <a:cubicBezTo>
                    <a:pt x="52" y="34"/>
                    <a:pt x="52" y="34"/>
                    <a:pt x="52" y="34"/>
                  </a:cubicBezTo>
                  <a:cubicBezTo>
                    <a:pt x="52" y="33"/>
                    <a:pt x="52" y="33"/>
                    <a:pt x="52" y="33"/>
                  </a:cubicBezTo>
                  <a:cubicBezTo>
                    <a:pt x="52" y="33"/>
                    <a:pt x="52" y="32"/>
                    <a:pt x="52" y="32"/>
                  </a:cubicBezTo>
                  <a:cubicBezTo>
                    <a:pt x="52" y="31"/>
                    <a:pt x="52" y="31"/>
                    <a:pt x="52" y="31"/>
                  </a:cubicBezTo>
                  <a:cubicBezTo>
                    <a:pt x="52" y="31"/>
                    <a:pt x="52" y="31"/>
                    <a:pt x="52" y="31"/>
                  </a:cubicBezTo>
                  <a:cubicBezTo>
                    <a:pt x="51" y="29"/>
                    <a:pt x="51" y="28"/>
                    <a:pt x="50" y="26"/>
                  </a:cubicBezTo>
                  <a:cubicBezTo>
                    <a:pt x="50" y="26"/>
                    <a:pt x="50" y="26"/>
                    <a:pt x="50" y="26"/>
                  </a:cubicBezTo>
                  <a:cubicBezTo>
                    <a:pt x="49" y="25"/>
                    <a:pt x="49" y="25"/>
                    <a:pt x="49" y="25"/>
                  </a:cubicBezTo>
                  <a:cubicBezTo>
                    <a:pt x="49" y="24"/>
                    <a:pt x="49" y="24"/>
                    <a:pt x="49" y="24"/>
                  </a:cubicBezTo>
                  <a:cubicBezTo>
                    <a:pt x="48" y="22"/>
                    <a:pt x="48" y="22"/>
                    <a:pt x="48" y="22"/>
                  </a:cubicBezTo>
                  <a:cubicBezTo>
                    <a:pt x="48" y="22"/>
                    <a:pt x="48" y="22"/>
                    <a:pt x="48" y="22"/>
                  </a:cubicBezTo>
                  <a:cubicBezTo>
                    <a:pt x="47" y="21"/>
                    <a:pt x="46" y="20"/>
                    <a:pt x="45" y="19"/>
                  </a:cubicBezTo>
                  <a:cubicBezTo>
                    <a:pt x="45" y="19"/>
                    <a:pt x="45" y="19"/>
                    <a:pt x="45" y="19"/>
                  </a:cubicBezTo>
                  <a:cubicBezTo>
                    <a:pt x="44" y="18"/>
                    <a:pt x="44" y="18"/>
                    <a:pt x="44" y="18"/>
                  </a:cubicBezTo>
                  <a:cubicBezTo>
                    <a:pt x="43" y="18"/>
                    <a:pt x="43" y="17"/>
                    <a:pt x="43" y="17"/>
                  </a:cubicBezTo>
                  <a:cubicBezTo>
                    <a:pt x="43" y="17"/>
                    <a:pt x="43" y="17"/>
                    <a:pt x="43" y="17"/>
                  </a:cubicBezTo>
                  <a:cubicBezTo>
                    <a:pt x="43" y="17"/>
                    <a:pt x="43" y="17"/>
                    <a:pt x="43" y="17"/>
                  </a:cubicBezTo>
                  <a:cubicBezTo>
                    <a:pt x="41" y="16"/>
                    <a:pt x="41" y="16"/>
                    <a:pt x="41" y="16"/>
                  </a:cubicBezTo>
                  <a:cubicBezTo>
                    <a:pt x="41" y="16"/>
                    <a:pt x="41" y="16"/>
                    <a:pt x="41" y="16"/>
                  </a:cubicBezTo>
                  <a:cubicBezTo>
                    <a:pt x="40" y="15"/>
                    <a:pt x="39" y="14"/>
                    <a:pt x="37" y="13"/>
                  </a:cubicBezTo>
                  <a:cubicBezTo>
                    <a:pt x="37" y="13"/>
                    <a:pt x="37" y="13"/>
                    <a:pt x="37" y="13"/>
                  </a:cubicBezTo>
                  <a:cubicBezTo>
                    <a:pt x="36" y="13"/>
                    <a:pt x="36" y="13"/>
                    <a:pt x="36" y="13"/>
                  </a:cubicBezTo>
                  <a:cubicBezTo>
                    <a:pt x="36" y="13"/>
                    <a:pt x="36" y="13"/>
                    <a:pt x="36" y="13"/>
                  </a:cubicBezTo>
                  <a:cubicBezTo>
                    <a:pt x="35" y="13"/>
                    <a:pt x="35" y="13"/>
                    <a:pt x="35" y="12"/>
                  </a:cubicBezTo>
                  <a:cubicBezTo>
                    <a:pt x="35" y="12"/>
                    <a:pt x="35" y="12"/>
                    <a:pt x="34" y="12"/>
                  </a:cubicBezTo>
                  <a:cubicBezTo>
                    <a:pt x="33" y="12"/>
                    <a:pt x="33" y="12"/>
                    <a:pt x="33" y="12"/>
                  </a:cubicBezTo>
                  <a:cubicBezTo>
                    <a:pt x="33" y="12"/>
                    <a:pt x="33" y="12"/>
                    <a:pt x="33" y="12"/>
                  </a:cubicBezTo>
                  <a:cubicBezTo>
                    <a:pt x="32" y="12"/>
                    <a:pt x="30" y="11"/>
                    <a:pt x="28" y="11"/>
                  </a:cubicBezTo>
                  <a:cubicBezTo>
                    <a:pt x="28" y="11"/>
                    <a:pt x="28" y="11"/>
                    <a:pt x="28" y="11"/>
                  </a:cubicBezTo>
                  <a:cubicBezTo>
                    <a:pt x="27" y="11"/>
                    <a:pt x="27" y="11"/>
                    <a:pt x="27" y="11"/>
                  </a:cubicBezTo>
                  <a:cubicBezTo>
                    <a:pt x="27" y="11"/>
                    <a:pt x="26" y="11"/>
                    <a:pt x="26" y="11"/>
                  </a:cubicBezTo>
                  <a:cubicBezTo>
                    <a:pt x="26" y="11"/>
                    <a:pt x="26" y="11"/>
                    <a:pt x="26" y="11"/>
                  </a:cubicBezTo>
                  <a:cubicBezTo>
                    <a:pt x="32" y="5"/>
                    <a:pt x="32" y="5"/>
                    <a:pt x="32" y="5"/>
                  </a:cubicBezTo>
                  <a:cubicBezTo>
                    <a:pt x="29" y="5"/>
                    <a:pt x="29" y="5"/>
                    <a:pt x="29" y="5"/>
                  </a:cubicBezTo>
                  <a:cubicBezTo>
                    <a:pt x="29" y="0"/>
                    <a:pt x="29" y="0"/>
                    <a:pt x="29" y="0"/>
                  </a:cubicBezTo>
                  <a:cubicBezTo>
                    <a:pt x="23" y="0"/>
                    <a:pt x="23" y="0"/>
                    <a:pt x="23" y="0"/>
                  </a:cubicBezTo>
                  <a:cubicBezTo>
                    <a:pt x="23" y="5"/>
                    <a:pt x="23" y="5"/>
                    <a:pt x="23" y="5"/>
                  </a:cubicBezTo>
                  <a:cubicBezTo>
                    <a:pt x="20" y="5"/>
                    <a:pt x="20" y="5"/>
                    <a:pt x="20" y="5"/>
                  </a:cubicBezTo>
                  <a:cubicBezTo>
                    <a:pt x="26" y="11"/>
                    <a:pt x="26" y="11"/>
                    <a:pt x="26" y="11"/>
                  </a:cubicBezTo>
                  <a:cubicBezTo>
                    <a:pt x="26" y="11"/>
                    <a:pt x="26" y="11"/>
                    <a:pt x="26" y="11"/>
                  </a:cubicBezTo>
                  <a:cubicBezTo>
                    <a:pt x="26" y="11"/>
                    <a:pt x="26" y="11"/>
                    <a:pt x="26" y="11"/>
                  </a:cubicBezTo>
                  <a:cubicBezTo>
                    <a:pt x="24" y="11"/>
                    <a:pt x="24" y="11"/>
                    <a:pt x="24" y="11"/>
                  </a:cubicBezTo>
                  <a:cubicBezTo>
                    <a:pt x="24" y="11"/>
                    <a:pt x="24" y="11"/>
                    <a:pt x="24" y="11"/>
                  </a:cubicBezTo>
                  <a:cubicBezTo>
                    <a:pt x="22" y="11"/>
                    <a:pt x="21" y="12"/>
                    <a:pt x="19" y="12"/>
                  </a:cubicBezTo>
                  <a:cubicBezTo>
                    <a:pt x="19" y="12"/>
                    <a:pt x="19" y="12"/>
                    <a:pt x="19" y="12"/>
                  </a:cubicBezTo>
                  <a:cubicBezTo>
                    <a:pt x="18" y="12"/>
                    <a:pt x="18" y="12"/>
                    <a:pt x="18" y="12"/>
                  </a:cubicBezTo>
                  <a:cubicBezTo>
                    <a:pt x="18" y="12"/>
                    <a:pt x="18" y="12"/>
                    <a:pt x="17" y="12"/>
                  </a:cubicBezTo>
                  <a:cubicBezTo>
                    <a:pt x="17" y="13"/>
                    <a:pt x="17" y="13"/>
                    <a:pt x="17" y="13"/>
                  </a:cubicBezTo>
                  <a:cubicBezTo>
                    <a:pt x="16" y="13"/>
                    <a:pt x="16" y="13"/>
                    <a:pt x="16" y="13"/>
                  </a:cubicBezTo>
                  <a:cubicBezTo>
                    <a:pt x="15" y="13"/>
                    <a:pt x="15" y="13"/>
                    <a:pt x="15" y="13"/>
                  </a:cubicBezTo>
                  <a:cubicBezTo>
                    <a:pt x="15" y="13"/>
                    <a:pt x="15" y="13"/>
                    <a:pt x="15" y="13"/>
                  </a:cubicBezTo>
                  <a:cubicBezTo>
                    <a:pt x="14" y="14"/>
                    <a:pt x="12" y="15"/>
                    <a:pt x="11" y="16"/>
                  </a:cubicBezTo>
                  <a:cubicBezTo>
                    <a:pt x="11" y="16"/>
                    <a:pt x="11" y="16"/>
                    <a:pt x="11" y="16"/>
                  </a:cubicBezTo>
                  <a:cubicBezTo>
                    <a:pt x="10" y="17"/>
                    <a:pt x="10" y="17"/>
                    <a:pt x="10" y="17"/>
                  </a:cubicBezTo>
                  <a:cubicBezTo>
                    <a:pt x="9" y="17"/>
                    <a:pt x="9" y="17"/>
                    <a:pt x="9" y="17"/>
                  </a:cubicBezTo>
                  <a:cubicBezTo>
                    <a:pt x="9" y="17"/>
                    <a:pt x="9" y="17"/>
                    <a:pt x="9" y="17"/>
                  </a:cubicBezTo>
                  <a:cubicBezTo>
                    <a:pt x="9" y="17"/>
                    <a:pt x="9" y="18"/>
                    <a:pt x="8" y="18"/>
                  </a:cubicBezTo>
                  <a:cubicBezTo>
                    <a:pt x="7" y="19"/>
                    <a:pt x="7" y="19"/>
                    <a:pt x="7" y="19"/>
                  </a:cubicBezTo>
                  <a:cubicBezTo>
                    <a:pt x="7" y="19"/>
                    <a:pt x="7" y="19"/>
                    <a:pt x="7" y="19"/>
                  </a:cubicBezTo>
                  <a:cubicBezTo>
                    <a:pt x="6" y="20"/>
                    <a:pt x="5" y="21"/>
                    <a:pt x="4" y="22"/>
                  </a:cubicBezTo>
                  <a:cubicBezTo>
                    <a:pt x="4" y="22"/>
                    <a:pt x="4" y="22"/>
                    <a:pt x="4" y="22"/>
                  </a:cubicBezTo>
                  <a:cubicBezTo>
                    <a:pt x="3" y="24"/>
                    <a:pt x="3" y="24"/>
                    <a:pt x="3" y="24"/>
                  </a:cubicBezTo>
                  <a:cubicBezTo>
                    <a:pt x="3" y="24"/>
                    <a:pt x="3" y="24"/>
                    <a:pt x="3" y="25"/>
                  </a:cubicBezTo>
                  <a:cubicBezTo>
                    <a:pt x="2" y="26"/>
                    <a:pt x="2" y="26"/>
                    <a:pt x="2" y="26"/>
                  </a:cubicBezTo>
                  <a:cubicBezTo>
                    <a:pt x="2" y="26"/>
                    <a:pt x="2" y="26"/>
                    <a:pt x="2" y="26"/>
                  </a:cubicBezTo>
                  <a:cubicBezTo>
                    <a:pt x="1" y="28"/>
                    <a:pt x="1" y="29"/>
                    <a:pt x="0" y="31"/>
                  </a:cubicBezTo>
                  <a:cubicBezTo>
                    <a:pt x="0" y="31"/>
                    <a:pt x="0" y="31"/>
                    <a:pt x="0" y="31"/>
                  </a:cubicBezTo>
                  <a:cubicBezTo>
                    <a:pt x="0" y="32"/>
                    <a:pt x="0" y="32"/>
                    <a:pt x="0" y="32"/>
                  </a:cubicBezTo>
                  <a:cubicBezTo>
                    <a:pt x="0" y="32"/>
                    <a:pt x="0" y="32"/>
                    <a:pt x="0" y="33"/>
                  </a:cubicBezTo>
                  <a:cubicBezTo>
                    <a:pt x="0" y="33"/>
                    <a:pt x="0" y="33"/>
                    <a:pt x="0" y="34"/>
                  </a:cubicBezTo>
                  <a:cubicBezTo>
                    <a:pt x="0" y="34"/>
                    <a:pt x="0" y="34"/>
                    <a:pt x="0" y="34"/>
                  </a:cubicBezTo>
                  <a:cubicBezTo>
                    <a:pt x="0" y="35"/>
                    <a:pt x="0" y="35"/>
                    <a:pt x="0" y="35"/>
                  </a:cubicBezTo>
                  <a:cubicBezTo>
                    <a:pt x="0" y="35"/>
                    <a:pt x="0" y="35"/>
                    <a:pt x="0" y="35"/>
                  </a:cubicBezTo>
                  <a:cubicBezTo>
                    <a:pt x="0" y="36"/>
                    <a:pt x="0" y="37"/>
                    <a:pt x="0" y="38"/>
                  </a:cubicBezTo>
                  <a:cubicBezTo>
                    <a:pt x="0" y="38"/>
                    <a:pt x="0" y="39"/>
                    <a:pt x="0" y="40"/>
                  </a:cubicBezTo>
                  <a:cubicBezTo>
                    <a:pt x="0" y="40"/>
                    <a:pt x="0" y="40"/>
                    <a:pt x="0" y="40"/>
                  </a:cubicBezTo>
                  <a:cubicBezTo>
                    <a:pt x="0" y="41"/>
                    <a:pt x="0" y="41"/>
                    <a:pt x="0" y="41"/>
                  </a:cubicBezTo>
                  <a:cubicBezTo>
                    <a:pt x="0" y="41"/>
                    <a:pt x="0" y="41"/>
                    <a:pt x="0" y="41"/>
                  </a:cubicBezTo>
                  <a:cubicBezTo>
                    <a:pt x="0" y="42"/>
                    <a:pt x="0" y="42"/>
                    <a:pt x="0" y="42"/>
                  </a:cubicBezTo>
                  <a:cubicBezTo>
                    <a:pt x="0" y="43"/>
                    <a:pt x="0" y="43"/>
                    <a:pt x="0" y="43"/>
                  </a:cubicBezTo>
                  <a:cubicBezTo>
                    <a:pt x="0" y="44"/>
                    <a:pt x="0" y="44"/>
                    <a:pt x="0" y="44"/>
                  </a:cubicBezTo>
                  <a:cubicBezTo>
                    <a:pt x="0" y="44"/>
                    <a:pt x="0" y="44"/>
                    <a:pt x="0" y="44"/>
                  </a:cubicBezTo>
                  <a:cubicBezTo>
                    <a:pt x="1" y="46"/>
                    <a:pt x="1" y="47"/>
                    <a:pt x="2" y="49"/>
                  </a:cubicBezTo>
                  <a:cubicBezTo>
                    <a:pt x="2" y="49"/>
                    <a:pt x="2" y="49"/>
                    <a:pt x="2" y="49"/>
                  </a:cubicBezTo>
                  <a:cubicBezTo>
                    <a:pt x="3" y="50"/>
                    <a:pt x="3" y="50"/>
                    <a:pt x="3" y="50"/>
                  </a:cubicBezTo>
                  <a:cubicBezTo>
                    <a:pt x="3" y="51"/>
                    <a:pt x="3" y="51"/>
                    <a:pt x="3" y="51"/>
                  </a:cubicBezTo>
                  <a:cubicBezTo>
                    <a:pt x="4" y="53"/>
                    <a:pt x="4" y="53"/>
                    <a:pt x="4" y="53"/>
                  </a:cubicBezTo>
                  <a:cubicBezTo>
                    <a:pt x="4" y="53"/>
                    <a:pt x="4" y="53"/>
                    <a:pt x="4" y="53"/>
                  </a:cubicBezTo>
                  <a:cubicBezTo>
                    <a:pt x="5" y="54"/>
                    <a:pt x="6" y="55"/>
                    <a:pt x="7" y="56"/>
                  </a:cubicBezTo>
                  <a:cubicBezTo>
                    <a:pt x="7" y="56"/>
                    <a:pt x="7" y="56"/>
                    <a:pt x="7" y="56"/>
                  </a:cubicBezTo>
                  <a:cubicBezTo>
                    <a:pt x="8" y="57"/>
                    <a:pt x="8" y="57"/>
                    <a:pt x="8" y="57"/>
                  </a:cubicBezTo>
                  <a:cubicBezTo>
                    <a:pt x="9" y="57"/>
                    <a:pt x="9" y="58"/>
                    <a:pt x="9" y="58"/>
                  </a:cubicBezTo>
                  <a:cubicBezTo>
                    <a:pt x="9" y="58"/>
                    <a:pt x="9" y="58"/>
                    <a:pt x="9" y="58"/>
                  </a:cubicBezTo>
                  <a:cubicBezTo>
                    <a:pt x="9" y="58"/>
                    <a:pt x="10" y="58"/>
                    <a:pt x="10" y="58"/>
                  </a:cubicBezTo>
                  <a:cubicBezTo>
                    <a:pt x="11" y="59"/>
                    <a:pt x="11" y="59"/>
                    <a:pt x="11" y="59"/>
                  </a:cubicBezTo>
                  <a:cubicBezTo>
                    <a:pt x="11" y="59"/>
                    <a:pt x="11" y="59"/>
                    <a:pt x="11" y="59"/>
                  </a:cubicBezTo>
                  <a:cubicBezTo>
                    <a:pt x="12" y="60"/>
                    <a:pt x="14" y="61"/>
                    <a:pt x="15" y="62"/>
                  </a:cubicBezTo>
                  <a:cubicBezTo>
                    <a:pt x="15" y="62"/>
                    <a:pt x="15" y="62"/>
                    <a:pt x="15" y="62"/>
                  </a:cubicBezTo>
                  <a:cubicBezTo>
                    <a:pt x="16" y="62"/>
                    <a:pt x="16" y="62"/>
                    <a:pt x="16" y="62"/>
                  </a:cubicBezTo>
                  <a:cubicBezTo>
                    <a:pt x="16" y="62"/>
                    <a:pt x="16" y="62"/>
                    <a:pt x="17" y="62"/>
                  </a:cubicBezTo>
                  <a:cubicBezTo>
                    <a:pt x="17" y="62"/>
                    <a:pt x="17" y="62"/>
                    <a:pt x="17" y="63"/>
                  </a:cubicBezTo>
                  <a:cubicBezTo>
                    <a:pt x="18" y="63"/>
                    <a:pt x="18" y="63"/>
                    <a:pt x="18" y="63"/>
                  </a:cubicBezTo>
                  <a:cubicBezTo>
                    <a:pt x="19" y="63"/>
                    <a:pt x="19" y="63"/>
                    <a:pt x="19" y="63"/>
                  </a:cubicBezTo>
                  <a:cubicBezTo>
                    <a:pt x="19" y="63"/>
                    <a:pt x="19" y="63"/>
                    <a:pt x="19" y="63"/>
                  </a:cubicBezTo>
                  <a:cubicBezTo>
                    <a:pt x="21" y="63"/>
                    <a:pt x="22" y="64"/>
                    <a:pt x="24" y="64"/>
                  </a:cubicBezTo>
                  <a:cubicBezTo>
                    <a:pt x="24" y="64"/>
                    <a:pt x="24" y="64"/>
                    <a:pt x="24" y="64"/>
                  </a:cubicBezTo>
                  <a:cubicBezTo>
                    <a:pt x="25" y="64"/>
                    <a:pt x="25" y="64"/>
                    <a:pt x="25" y="64"/>
                  </a:cubicBezTo>
                  <a:cubicBezTo>
                    <a:pt x="25" y="64"/>
                    <a:pt x="25" y="64"/>
                    <a:pt x="25" y="64"/>
                  </a:cubicBezTo>
                  <a:cubicBezTo>
                    <a:pt x="26" y="64"/>
                    <a:pt x="26" y="64"/>
                    <a:pt x="26" y="64"/>
                  </a:cubicBezTo>
                  <a:cubicBezTo>
                    <a:pt x="26" y="64"/>
                    <a:pt x="26" y="64"/>
                    <a:pt x="26" y="64"/>
                  </a:cubicBezTo>
                  <a:cubicBezTo>
                    <a:pt x="26" y="64"/>
                    <a:pt x="26" y="64"/>
                    <a:pt x="27" y="64"/>
                  </a:cubicBezTo>
                  <a:cubicBezTo>
                    <a:pt x="27" y="64"/>
                    <a:pt x="27" y="64"/>
                    <a:pt x="27" y="64"/>
                  </a:cubicBezTo>
                  <a:cubicBezTo>
                    <a:pt x="27" y="64"/>
                    <a:pt x="27" y="64"/>
                    <a:pt x="27" y="64"/>
                  </a:cubicBezTo>
                  <a:cubicBezTo>
                    <a:pt x="28" y="64"/>
                    <a:pt x="28" y="64"/>
                    <a:pt x="28" y="64"/>
                  </a:cubicBezTo>
                  <a:cubicBezTo>
                    <a:pt x="28" y="64"/>
                    <a:pt x="28" y="64"/>
                    <a:pt x="28" y="64"/>
                  </a:cubicBezTo>
                  <a:cubicBezTo>
                    <a:pt x="30" y="64"/>
                    <a:pt x="32" y="63"/>
                    <a:pt x="33" y="63"/>
                  </a:cubicBezTo>
                  <a:cubicBezTo>
                    <a:pt x="33" y="63"/>
                    <a:pt x="33" y="63"/>
                    <a:pt x="33" y="63"/>
                  </a:cubicBezTo>
                  <a:cubicBezTo>
                    <a:pt x="34" y="63"/>
                    <a:pt x="34" y="63"/>
                    <a:pt x="34" y="63"/>
                  </a:cubicBezTo>
                  <a:cubicBezTo>
                    <a:pt x="35" y="63"/>
                    <a:pt x="35" y="63"/>
                    <a:pt x="35" y="63"/>
                  </a:cubicBezTo>
                  <a:cubicBezTo>
                    <a:pt x="35" y="62"/>
                    <a:pt x="35" y="62"/>
                    <a:pt x="36" y="62"/>
                  </a:cubicBezTo>
                  <a:cubicBezTo>
                    <a:pt x="36" y="62"/>
                    <a:pt x="36" y="62"/>
                    <a:pt x="36" y="62"/>
                  </a:cubicBezTo>
                  <a:cubicBezTo>
                    <a:pt x="37" y="62"/>
                    <a:pt x="37" y="62"/>
                    <a:pt x="37" y="62"/>
                  </a:cubicBezTo>
                  <a:cubicBezTo>
                    <a:pt x="37" y="62"/>
                    <a:pt x="37" y="62"/>
                    <a:pt x="37" y="62"/>
                  </a:cubicBezTo>
                  <a:cubicBezTo>
                    <a:pt x="39" y="61"/>
                    <a:pt x="40" y="60"/>
                    <a:pt x="41" y="59"/>
                  </a:cubicBezTo>
                  <a:cubicBezTo>
                    <a:pt x="41" y="59"/>
                    <a:pt x="41" y="59"/>
                    <a:pt x="41" y="59"/>
                  </a:cubicBezTo>
                  <a:cubicBezTo>
                    <a:pt x="43" y="58"/>
                    <a:pt x="43" y="58"/>
                    <a:pt x="43" y="58"/>
                  </a:cubicBezTo>
                  <a:cubicBezTo>
                    <a:pt x="43" y="58"/>
                    <a:pt x="43" y="58"/>
                    <a:pt x="43" y="58"/>
                  </a:cubicBezTo>
                  <a:cubicBezTo>
                    <a:pt x="43" y="58"/>
                    <a:pt x="43" y="58"/>
                    <a:pt x="43" y="58"/>
                  </a:cubicBezTo>
                  <a:cubicBezTo>
                    <a:pt x="43" y="58"/>
                    <a:pt x="43" y="57"/>
                    <a:pt x="44" y="57"/>
                  </a:cubicBezTo>
                  <a:cubicBezTo>
                    <a:pt x="45" y="56"/>
                    <a:pt x="45" y="56"/>
                    <a:pt x="45" y="56"/>
                  </a:cubicBezTo>
                  <a:cubicBezTo>
                    <a:pt x="45" y="56"/>
                    <a:pt x="45" y="56"/>
                    <a:pt x="45" y="56"/>
                  </a:cubicBezTo>
                  <a:cubicBezTo>
                    <a:pt x="46" y="55"/>
                    <a:pt x="47" y="54"/>
                    <a:pt x="48" y="53"/>
                  </a:cubicBezTo>
                  <a:cubicBezTo>
                    <a:pt x="48" y="53"/>
                    <a:pt x="48" y="53"/>
                    <a:pt x="48" y="53"/>
                  </a:cubicBezTo>
                  <a:cubicBezTo>
                    <a:pt x="49" y="51"/>
                    <a:pt x="49" y="51"/>
                    <a:pt x="49" y="51"/>
                  </a:cubicBezTo>
                  <a:cubicBezTo>
                    <a:pt x="49" y="51"/>
                    <a:pt x="49" y="51"/>
                    <a:pt x="49" y="50"/>
                  </a:cubicBezTo>
                  <a:cubicBezTo>
                    <a:pt x="50" y="49"/>
                    <a:pt x="50" y="49"/>
                    <a:pt x="50" y="49"/>
                  </a:cubicBezTo>
                  <a:cubicBezTo>
                    <a:pt x="50" y="49"/>
                    <a:pt x="50" y="49"/>
                    <a:pt x="50" y="49"/>
                  </a:cubicBezTo>
                  <a:cubicBezTo>
                    <a:pt x="51" y="47"/>
                    <a:pt x="51" y="46"/>
                    <a:pt x="52" y="44"/>
                  </a:cubicBezTo>
                  <a:cubicBezTo>
                    <a:pt x="52" y="44"/>
                    <a:pt x="52" y="44"/>
                    <a:pt x="52" y="44"/>
                  </a:cubicBezTo>
                  <a:cubicBezTo>
                    <a:pt x="52" y="43"/>
                    <a:pt x="52" y="43"/>
                    <a:pt x="52" y="43"/>
                  </a:cubicBezTo>
                  <a:cubicBezTo>
                    <a:pt x="52" y="43"/>
                    <a:pt x="52" y="42"/>
                    <a:pt x="52" y="42"/>
                  </a:cubicBezTo>
                  <a:cubicBezTo>
                    <a:pt x="52" y="42"/>
                    <a:pt x="52" y="42"/>
                    <a:pt x="52" y="41"/>
                  </a:cubicBezTo>
                  <a:cubicBezTo>
                    <a:pt x="52" y="41"/>
                    <a:pt x="52" y="41"/>
                    <a:pt x="52" y="41"/>
                  </a:cubicBezTo>
                  <a:cubicBezTo>
                    <a:pt x="52" y="40"/>
                    <a:pt x="52" y="40"/>
                    <a:pt x="52" y="40"/>
                  </a:cubicBezTo>
                  <a:cubicBezTo>
                    <a:pt x="52" y="40"/>
                    <a:pt x="52" y="40"/>
                    <a:pt x="52" y="40"/>
                  </a:cubicBezTo>
                  <a:cubicBezTo>
                    <a:pt x="53" y="39"/>
                    <a:pt x="53" y="38"/>
                    <a:pt x="53" y="38"/>
                  </a:cubicBezTo>
                  <a:cubicBezTo>
                    <a:pt x="53" y="37"/>
                    <a:pt x="53" y="36"/>
                    <a:pt x="52" y="35"/>
                  </a:cubicBezTo>
                  <a:close/>
                  <a:moveTo>
                    <a:pt x="3" y="38"/>
                  </a:moveTo>
                  <a:cubicBezTo>
                    <a:pt x="3" y="37"/>
                    <a:pt x="3" y="36"/>
                    <a:pt x="3" y="36"/>
                  </a:cubicBezTo>
                  <a:cubicBezTo>
                    <a:pt x="8" y="37"/>
                    <a:pt x="8" y="37"/>
                    <a:pt x="8" y="37"/>
                  </a:cubicBezTo>
                  <a:cubicBezTo>
                    <a:pt x="8" y="37"/>
                    <a:pt x="8" y="37"/>
                    <a:pt x="8" y="38"/>
                  </a:cubicBezTo>
                  <a:cubicBezTo>
                    <a:pt x="8" y="38"/>
                    <a:pt x="8" y="38"/>
                    <a:pt x="8" y="38"/>
                  </a:cubicBezTo>
                  <a:cubicBezTo>
                    <a:pt x="3" y="39"/>
                    <a:pt x="3" y="39"/>
                    <a:pt x="3" y="39"/>
                  </a:cubicBezTo>
                  <a:cubicBezTo>
                    <a:pt x="3" y="39"/>
                    <a:pt x="3" y="38"/>
                    <a:pt x="3" y="38"/>
                  </a:cubicBezTo>
                  <a:close/>
                  <a:moveTo>
                    <a:pt x="50" y="38"/>
                  </a:moveTo>
                  <a:cubicBezTo>
                    <a:pt x="50" y="38"/>
                    <a:pt x="50" y="39"/>
                    <a:pt x="49" y="39"/>
                  </a:cubicBezTo>
                  <a:cubicBezTo>
                    <a:pt x="44" y="38"/>
                    <a:pt x="44" y="38"/>
                    <a:pt x="44" y="38"/>
                  </a:cubicBezTo>
                  <a:cubicBezTo>
                    <a:pt x="44" y="38"/>
                    <a:pt x="44" y="38"/>
                    <a:pt x="44" y="38"/>
                  </a:cubicBezTo>
                  <a:cubicBezTo>
                    <a:pt x="44" y="37"/>
                    <a:pt x="44" y="37"/>
                    <a:pt x="44" y="37"/>
                  </a:cubicBezTo>
                  <a:cubicBezTo>
                    <a:pt x="49" y="36"/>
                    <a:pt x="49" y="36"/>
                    <a:pt x="49" y="36"/>
                  </a:cubicBezTo>
                  <a:cubicBezTo>
                    <a:pt x="50" y="36"/>
                    <a:pt x="50" y="37"/>
                    <a:pt x="50" y="38"/>
                  </a:cubicBezTo>
                  <a:close/>
                  <a:moveTo>
                    <a:pt x="43" y="32"/>
                  </a:moveTo>
                  <a:cubicBezTo>
                    <a:pt x="43" y="32"/>
                    <a:pt x="43" y="31"/>
                    <a:pt x="43" y="30"/>
                  </a:cubicBezTo>
                  <a:cubicBezTo>
                    <a:pt x="47" y="28"/>
                    <a:pt x="47" y="28"/>
                    <a:pt x="47" y="28"/>
                  </a:cubicBezTo>
                  <a:cubicBezTo>
                    <a:pt x="48" y="29"/>
                    <a:pt x="48" y="30"/>
                    <a:pt x="49" y="31"/>
                  </a:cubicBezTo>
                  <a:lnTo>
                    <a:pt x="43" y="32"/>
                  </a:lnTo>
                  <a:close/>
                  <a:moveTo>
                    <a:pt x="19" y="24"/>
                  </a:moveTo>
                  <a:cubicBezTo>
                    <a:pt x="21" y="23"/>
                    <a:pt x="24" y="22"/>
                    <a:pt x="26" y="22"/>
                  </a:cubicBezTo>
                  <a:cubicBezTo>
                    <a:pt x="29" y="22"/>
                    <a:pt x="31" y="23"/>
                    <a:pt x="33" y="24"/>
                  </a:cubicBezTo>
                  <a:cubicBezTo>
                    <a:pt x="38" y="27"/>
                    <a:pt x="41" y="32"/>
                    <a:pt x="41" y="38"/>
                  </a:cubicBezTo>
                  <a:cubicBezTo>
                    <a:pt x="41" y="46"/>
                    <a:pt x="34" y="53"/>
                    <a:pt x="26" y="53"/>
                  </a:cubicBezTo>
                  <a:cubicBezTo>
                    <a:pt x="18" y="53"/>
                    <a:pt x="11" y="46"/>
                    <a:pt x="11" y="38"/>
                  </a:cubicBezTo>
                  <a:cubicBezTo>
                    <a:pt x="11" y="32"/>
                    <a:pt x="14" y="27"/>
                    <a:pt x="19" y="24"/>
                  </a:cubicBezTo>
                  <a:close/>
                  <a:moveTo>
                    <a:pt x="41" y="27"/>
                  </a:moveTo>
                  <a:cubicBezTo>
                    <a:pt x="40" y="26"/>
                    <a:pt x="40" y="26"/>
                    <a:pt x="39" y="25"/>
                  </a:cubicBezTo>
                  <a:cubicBezTo>
                    <a:pt x="43" y="21"/>
                    <a:pt x="43" y="21"/>
                    <a:pt x="43" y="21"/>
                  </a:cubicBezTo>
                  <a:cubicBezTo>
                    <a:pt x="44" y="22"/>
                    <a:pt x="44" y="23"/>
                    <a:pt x="45" y="24"/>
                  </a:cubicBezTo>
                  <a:lnTo>
                    <a:pt x="41" y="27"/>
                  </a:lnTo>
                  <a:close/>
                  <a:moveTo>
                    <a:pt x="36" y="22"/>
                  </a:moveTo>
                  <a:cubicBezTo>
                    <a:pt x="36" y="22"/>
                    <a:pt x="35" y="22"/>
                    <a:pt x="35" y="21"/>
                  </a:cubicBezTo>
                  <a:cubicBezTo>
                    <a:pt x="34" y="21"/>
                    <a:pt x="34" y="21"/>
                    <a:pt x="34" y="21"/>
                  </a:cubicBezTo>
                  <a:cubicBezTo>
                    <a:pt x="36" y="16"/>
                    <a:pt x="36" y="16"/>
                    <a:pt x="36" y="16"/>
                  </a:cubicBezTo>
                  <a:cubicBezTo>
                    <a:pt x="37" y="17"/>
                    <a:pt x="38" y="17"/>
                    <a:pt x="39" y="18"/>
                  </a:cubicBezTo>
                  <a:lnTo>
                    <a:pt x="36" y="22"/>
                  </a:lnTo>
                  <a:close/>
                  <a:moveTo>
                    <a:pt x="31" y="19"/>
                  </a:moveTo>
                  <a:cubicBezTo>
                    <a:pt x="28" y="16"/>
                    <a:pt x="28" y="16"/>
                    <a:pt x="28" y="16"/>
                  </a:cubicBezTo>
                  <a:cubicBezTo>
                    <a:pt x="28" y="14"/>
                    <a:pt x="28" y="14"/>
                    <a:pt x="28" y="14"/>
                  </a:cubicBezTo>
                  <a:cubicBezTo>
                    <a:pt x="30" y="14"/>
                    <a:pt x="31" y="14"/>
                    <a:pt x="32" y="15"/>
                  </a:cubicBezTo>
                  <a:lnTo>
                    <a:pt x="31" y="19"/>
                  </a:lnTo>
                  <a:close/>
                  <a:moveTo>
                    <a:pt x="24" y="16"/>
                  </a:moveTo>
                  <a:cubicBezTo>
                    <a:pt x="22" y="19"/>
                    <a:pt x="22" y="19"/>
                    <a:pt x="22" y="19"/>
                  </a:cubicBezTo>
                  <a:cubicBezTo>
                    <a:pt x="20" y="15"/>
                    <a:pt x="20" y="15"/>
                    <a:pt x="20" y="15"/>
                  </a:cubicBezTo>
                  <a:cubicBezTo>
                    <a:pt x="21" y="14"/>
                    <a:pt x="23" y="14"/>
                    <a:pt x="24" y="14"/>
                  </a:cubicBezTo>
                  <a:lnTo>
                    <a:pt x="24" y="16"/>
                  </a:lnTo>
                  <a:close/>
                  <a:moveTo>
                    <a:pt x="18" y="21"/>
                  </a:moveTo>
                  <a:cubicBezTo>
                    <a:pt x="18" y="21"/>
                    <a:pt x="18" y="21"/>
                    <a:pt x="18" y="21"/>
                  </a:cubicBezTo>
                  <a:cubicBezTo>
                    <a:pt x="17" y="22"/>
                    <a:pt x="17" y="22"/>
                    <a:pt x="16" y="22"/>
                  </a:cubicBezTo>
                  <a:cubicBezTo>
                    <a:pt x="13" y="18"/>
                    <a:pt x="13" y="18"/>
                    <a:pt x="13" y="18"/>
                  </a:cubicBezTo>
                  <a:cubicBezTo>
                    <a:pt x="14" y="17"/>
                    <a:pt x="15" y="17"/>
                    <a:pt x="16" y="16"/>
                  </a:cubicBezTo>
                  <a:lnTo>
                    <a:pt x="18" y="21"/>
                  </a:lnTo>
                  <a:close/>
                  <a:moveTo>
                    <a:pt x="13" y="25"/>
                  </a:moveTo>
                  <a:cubicBezTo>
                    <a:pt x="12" y="26"/>
                    <a:pt x="12" y="26"/>
                    <a:pt x="12" y="27"/>
                  </a:cubicBezTo>
                  <a:cubicBezTo>
                    <a:pt x="7" y="24"/>
                    <a:pt x="7" y="24"/>
                    <a:pt x="7" y="24"/>
                  </a:cubicBezTo>
                  <a:cubicBezTo>
                    <a:pt x="8" y="23"/>
                    <a:pt x="8" y="22"/>
                    <a:pt x="9" y="21"/>
                  </a:cubicBezTo>
                  <a:lnTo>
                    <a:pt x="13" y="25"/>
                  </a:lnTo>
                  <a:close/>
                  <a:moveTo>
                    <a:pt x="9" y="30"/>
                  </a:moveTo>
                  <a:cubicBezTo>
                    <a:pt x="9" y="31"/>
                    <a:pt x="9" y="32"/>
                    <a:pt x="9" y="32"/>
                  </a:cubicBezTo>
                  <a:cubicBezTo>
                    <a:pt x="3" y="31"/>
                    <a:pt x="3" y="31"/>
                    <a:pt x="3" y="31"/>
                  </a:cubicBezTo>
                  <a:cubicBezTo>
                    <a:pt x="4" y="30"/>
                    <a:pt x="4" y="29"/>
                    <a:pt x="5" y="28"/>
                  </a:cubicBezTo>
                  <a:lnTo>
                    <a:pt x="9" y="30"/>
                  </a:lnTo>
                  <a:close/>
                  <a:moveTo>
                    <a:pt x="9" y="43"/>
                  </a:moveTo>
                  <a:cubicBezTo>
                    <a:pt x="9" y="43"/>
                    <a:pt x="9" y="44"/>
                    <a:pt x="9" y="45"/>
                  </a:cubicBezTo>
                  <a:cubicBezTo>
                    <a:pt x="5" y="47"/>
                    <a:pt x="5" y="47"/>
                    <a:pt x="5" y="47"/>
                  </a:cubicBezTo>
                  <a:cubicBezTo>
                    <a:pt x="4" y="46"/>
                    <a:pt x="4" y="45"/>
                    <a:pt x="3" y="44"/>
                  </a:cubicBezTo>
                  <a:lnTo>
                    <a:pt x="9" y="43"/>
                  </a:lnTo>
                  <a:close/>
                  <a:moveTo>
                    <a:pt x="12" y="48"/>
                  </a:moveTo>
                  <a:cubicBezTo>
                    <a:pt x="12" y="49"/>
                    <a:pt x="12" y="49"/>
                    <a:pt x="13" y="50"/>
                  </a:cubicBezTo>
                  <a:cubicBezTo>
                    <a:pt x="9" y="54"/>
                    <a:pt x="9" y="54"/>
                    <a:pt x="9" y="54"/>
                  </a:cubicBezTo>
                  <a:cubicBezTo>
                    <a:pt x="8" y="53"/>
                    <a:pt x="8" y="52"/>
                    <a:pt x="7" y="51"/>
                  </a:cubicBezTo>
                  <a:lnTo>
                    <a:pt x="12" y="48"/>
                  </a:lnTo>
                  <a:close/>
                  <a:moveTo>
                    <a:pt x="16" y="53"/>
                  </a:moveTo>
                  <a:cubicBezTo>
                    <a:pt x="17" y="53"/>
                    <a:pt x="17" y="53"/>
                    <a:pt x="18" y="54"/>
                  </a:cubicBezTo>
                  <a:cubicBezTo>
                    <a:pt x="16" y="59"/>
                    <a:pt x="16" y="59"/>
                    <a:pt x="16" y="59"/>
                  </a:cubicBezTo>
                  <a:cubicBezTo>
                    <a:pt x="15" y="58"/>
                    <a:pt x="14" y="58"/>
                    <a:pt x="13" y="57"/>
                  </a:cubicBezTo>
                  <a:lnTo>
                    <a:pt x="16" y="53"/>
                  </a:lnTo>
                  <a:close/>
                  <a:moveTo>
                    <a:pt x="22" y="55"/>
                  </a:moveTo>
                  <a:cubicBezTo>
                    <a:pt x="23" y="55"/>
                    <a:pt x="23" y="55"/>
                    <a:pt x="24" y="56"/>
                  </a:cubicBezTo>
                  <a:cubicBezTo>
                    <a:pt x="24" y="61"/>
                    <a:pt x="24" y="61"/>
                    <a:pt x="24" y="61"/>
                  </a:cubicBezTo>
                  <a:cubicBezTo>
                    <a:pt x="23" y="61"/>
                    <a:pt x="21" y="61"/>
                    <a:pt x="20" y="60"/>
                  </a:cubicBezTo>
                  <a:lnTo>
                    <a:pt x="22" y="55"/>
                  </a:lnTo>
                  <a:close/>
                  <a:moveTo>
                    <a:pt x="28" y="56"/>
                  </a:moveTo>
                  <a:cubicBezTo>
                    <a:pt x="29" y="55"/>
                    <a:pt x="30" y="55"/>
                    <a:pt x="30" y="55"/>
                  </a:cubicBezTo>
                  <a:cubicBezTo>
                    <a:pt x="32" y="60"/>
                    <a:pt x="32" y="60"/>
                    <a:pt x="32" y="60"/>
                  </a:cubicBezTo>
                  <a:cubicBezTo>
                    <a:pt x="31" y="61"/>
                    <a:pt x="30" y="61"/>
                    <a:pt x="28" y="61"/>
                  </a:cubicBezTo>
                  <a:lnTo>
                    <a:pt x="28" y="56"/>
                  </a:lnTo>
                  <a:close/>
                  <a:moveTo>
                    <a:pt x="34" y="54"/>
                  </a:moveTo>
                  <a:cubicBezTo>
                    <a:pt x="35" y="53"/>
                    <a:pt x="35" y="53"/>
                    <a:pt x="36" y="53"/>
                  </a:cubicBezTo>
                  <a:cubicBezTo>
                    <a:pt x="39" y="57"/>
                    <a:pt x="39" y="57"/>
                    <a:pt x="39" y="57"/>
                  </a:cubicBezTo>
                  <a:cubicBezTo>
                    <a:pt x="38" y="58"/>
                    <a:pt x="37" y="58"/>
                    <a:pt x="36" y="59"/>
                  </a:cubicBezTo>
                  <a:lnTo>
                    <a:pt x="34" y="54"/>
                  </a:lnTo>
                  <a:close/>
                  <a:moveTo>
                    <a:pt x="39" y="50"/>
                  </a:moveTo>
                  <a:cubicBezTo>
                    <a:pt x="40" y="49"/>
                    <a:pt x="40" y="49"/>
                    <a:pt x="41" y="48"/>
                  </a:cubicBezTo>
                  <a:cubicBezTo>
                    <a:pt x="45" y="51"/>
                    <a:pt x="45" y="51"/>
                    <a:pt x="45" y="51"/>
                  </a:cubicBezTo>
                  <a:cubicBezTo>
                    <a:pt x="44" y="52"/>
                    <a:pt x="44" y="53"/>
                    <a:pt x="43" y="54"/>
                  </a:cubicBezTo>
                  <a:lnTo>
                    <a:pt x="39" y="50"/>
                  </a:lnTo>
                  <a:close/>
                  <a:moveTo>
                    <a:pt x="43" y="45"/>
                  </a:moveTo>
                  <a:cubicBezTo>
                    <a:pt x="43" y="44"/>
                    <a:pt x="43" y="43"/>
                    <a:pt x="43" y="43"/>
                  </a:cubicBezTo>
                  <a:cubicBezTo>
                    <a:pt x="49" y="44"/>
                    <a:pt x="49" y="44"/>
                    <a:pt x="49" y="44"/>
                  </a:cubicBezTo>
                  <a:cubicBezTo>
                    <a:pt x="48" y="45"/>
                    <a:pt x="48" y="46"/>
                    <a:pt x="47" y="47"/>
                  </a:cubicBezTo>
                  <a:lnTo>
                    <a:pt x="43" y="45"/>
                  </a:ln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grpSp>
      <p:grpSp>
        <p:nvGrpSpPr>
          <p:cNvPr id="340" name="组合 79"/>
          <p:cNvGrpSpPr>
            <a:grpSpLocks/>
          </p:cNvGrpSpPr>
          <p:nvPr/>
        </p:nvGrpSpPr>
        <p:grpSpPr bwMode="auto">
          <a:xfrm>
            <a:off x="4496001" y="1392397"/>
            <a:ext cx="1228725" cy="1339850"/>
            <a:chOff x="3614192" y="1127253"/>
            <a:chExt cx="1229333" cy="1339252"/>
          </a:xfrm>
        </p:grpSpPr>
        <p:sp>
          <p:nvSpPr>
            <p:cNvPr id="341" name="Freeform 6"/>
            <p:cNvSpPr/>
            <p:nvPr/>
          </p:nvSpPr>
          <p:spPr bwMode="auto">
            <a:xfrm>
              <a:off x="3614192" y="1958732"/>
              <a:ext cx="1059387" cy="507773"/>
            </a:xfrm>
            <a:custGeom>
              <a:avLst/>
              <a:gdLst>
                <a:gd name="T0" fmla="*/ 247 w 280"/>
                <a:gd name="T1" fmla="*/ 134 h 134"/>
                <a:gd name="T2" fmla="*/ 280 w 280"/>
                <a:gd name="T3" fmla="*/ 90 h 134"/>
                <a:gd name="T4" fmla="*/ 0 w 280"/>
                <a:gd name="T5" fmla="*/ 13 h 134"/>
                <a:gd name="T6" fmla="*/ 7 w 280"/>
                <a:gd name="T7" fmla="*/ 68 h 134"/>
                <a:gd name="T8" fmla="*/ 247 w 280"/>
                <a:gd name="T9" fmla="*/ 134 h 134"/>
              </a:gdLst>
              <a:ahLst/>
              <a:cxnLst>
                <a:cxn ang="0">
                  <a:pos x="T0" y="T1"/>
                </a:cxn>
                <a:cxn ang="0">
                  <a:pos x="T2" y="T3"/>
                </a:cxn>
                <a:cxn ang="0">
                  <a:pos x="T4" y="T5"/>
                </a:cxn>
                <a:cxn ang="0">
                  <a:pos x="T6" y="T7"/>
                </a:cxn>
                <a:cxn ang="0">
                  <a:pos x="T8" y="T9"/>
                </a:cxn>
              </a:cxnLst>
              <a:rect l="0" t="0" r="r" b="b"/>
              <a:pathLst>
                <a:path w="280" h="134">
                  <a:moveTo>
                    <a:pt x="247" y="134"/>
                  </a:moveTo>
                  <a:cubicBezTo>
                    <a:pt x="280" y="90"/>
                    <a:pt x="280" y="90"/>
                    <a:pt x="280" y="90"/>
                  </a:cubicBezTo>
                  <a:cubicBezTo>
                    <a:pt x="204" y="31"/>
                    <a:pt x="104" y="0"/>
                    <a:pt x="0" y="13"/>
                  </a:cubicBezTo>
                  <a:cubicBezTo>
                    <a:pt x="7" y="68"/>
                    <a:pt x="7" y="68"/>
                    <a:pt x="7" y="68"/>
                  </a:cubicBezTo>
                  <a:cubicBezTo>
                    <a:pt x="96" y="57"/>
                    <a:pt x="181" y="83"/>
                    <a:pt x="247" y="134"/>
                  </a:cubicBezTo>
                  <a:close/>
                </a:path>
              </a:pathLst>
            </a:custGeom>
            <a:solidFill>
              <a:srgbClr val="EB751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42" name="Freeform 24"/>
            <p:cNvSpPr/>
            <p:nvPr/>
          </p:nvSpPr>
          <p:spPr bwMode="auto">
            <a:xfrm>
              <a:off x="3688842" y="1127253"/>
              <a:ext cx="1154683" cy="1153598"/>
            </a:xfrm>
            <a:custGeom>
              <a:avLst/>
              <a:gdLst>
                <a:gd name="T0" fmla="*/ 116 w 305"/>
                <a:gd name="T1" fmla="*/ 285 h 305"/>
                <a:gd name="T2" fmla="*/ 285 w 305"/>
                <a:gd name="T3" fmla="*/ 189 h 305"/>
                <a:gd name="T4" fmla="*/ 189 w 305"/>
                <a:gd name="T5" fmla="*/ 20 h 305"/>
                <a:gd name="T6" fmla="*/ 20 w 305"/>
                <a:gd name="T7" fmla="*/ 116 h 305"/>
                <a:gd name="T8" fmla="*/ 116 w 305"/>
                <a:gd name="T9" fmla="*/ 285 h 305"/>
              </a:gdLst>
              <a:ahLst/>
              <a:cxnLst>
                <a:cxn ang="0">
                  <a:pos x="T0" y="T1"/>
                </a:cxn>
                <a:cxn ang="0">
                  <a:pos x="T2" y="T3"/>
                </a:cxn>
                <a:cxn ang="0">
                  <a:pos x="T4" y="T5"/>
                </a:cxn>
                <a:cxn ang="0">
                  <a:pos x="T6" y="T7"/>
                </a:cxn>
                <a:cxn ang="0">
                  <a:pos x="T8" y="T9"/>
                </a:cxn>
              </a:cxnLst>
              <a:rect l="0" t="0" r="r" b="b"/>
              <a:pathLst>
                <a:path w="305" h="305">
                  <a:moveTo>
                    <a:pt x="116" y="285"/>
                  </a:moveTo>
                  <a:cubicBezTo>
                    <a:pt x="189" y="305"/>
                    <a:pt x="265" y="262"/>
                    <a:pt x="285" y="189"/>
                  </a:cubicBezTo>
                  <a:cubicBezTo>
                    <a:pt x="305" y="116"/>
                    <a:pt x="262" y="40"/>
                    <a:pt x="189" y="20"/>
                  </a:cubicBezTo>
                  <a:cubicBezTo>
                    <a:pt x="116" y="0"/>
                    <a:pt x="40" y="43"/>
                    <a:pt x="20" y="116"/>
                  </a:cubicBezTo>
                  <a:cubicBezTo>
                    <a:pt x="0" y="189"/>
                    <a:pt x="43" y="264"/>
                    <a:pt x="116" y="285"/>
                  </a:cubicBezTo>
                  <a:close/>
                </a:path>
              </a:pathLst>
            </a:custGeom>
            <a:solidFill>
              <a:srgbClr val="EB751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43" name="Freeform 25"/>
            <p:cNvSpPr/>
            <p:nvPr/>
          </p:nvSpPr>
          <p:spPr bwMode="auto">
            <a:xfrm>
              <a:off x="3773021" y="1220874"/>
              <a:ext cx="987914" cy="961596"/>
            </a:xfrm>
            <a:custGeom>
              <a:avLst/>
              <a:gdLst>
                <a:gd name="T0" fmla="*/ 146 w 261"/>
                <a:gd name="T1" fmla="*/ 252 h 254"/>
                <a:gd name="T2" fmla="*/ 97 w 261"/>
                <a:gd name="T3" fmla="*/ 249 h 254"/>
                <a:gd name="T4" fmla="*/ 21 w 261"/>
                <a:gd name="T5" fmla="*/ 189 h 254"/>
                <a:gd name="T6" fmla="*/ 9 w 261"/>
                <a:gd name="T7" fmla="*/ 94 h 254"/>
                <a:gd name="T8" fmla="*/ 115 w 261"/>
                <a:gd name="T9" fmla="*/ 2 h 254"/>
                <a:gd name="T10" fmla="*/ 164 w 261"/>
                <a:gd name="T11" fmla="*/ 6 h 254"/>
                <a:gd name="T12" fmla="*/ 240 w 261"/>
                <a:gd name="T13" fmla="*/ 65 h 254"/>
                <a:gd name="T14" fmla="*/ 252 w 261"/>
                <a:gd name="T15" fmla="*/ 161 h 254"/>
                <a:gd name="T16" fmla="*/ 146 w 261"/>
                <a:gd name="T17" fmla="*/ 252 h 254"/>
                <a:gd name="T18" fmla="*/ 146 w 261"/>
                <a:gd name="T19" fmla="*/ 25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4">
                  <a:moveTo>
                    <a:pt x="146" y="252"/>
                  </a:moveTo>
                  <a:cubicBezTo>
                    <a:pt x="130" y="254"/>
                    <a:pt x="113" y="253"/>
                    <a:pt x="97" y="249"/>
                  </a:cubicBezTo>
                  <a:cubicBezTo>
                    <a:pt x="65" y="240"/>
                    <a:pt x="38" y="219"/>
                    <a:pt x="21" y="189"/>
                  </a:cubicBezTo>
                  <a:cubicBezTo>
                    <a:pt x="5" y="160"/>
                    <a:pt x="0" y="126"/>
                    <a:pt x="9" y="94"/>
                  </a:cubicBezTo>
                  <a:cubicBezTo>
                    <a:pt x="23" y="44"/>
                    <a:pt x="64" y="9"/>
                    <a:pt x="115" y="2"/>
                  </a:cubicBezTo>
                  <a:cubicBezTo>
                    <a:pt x="132" y="0"/>
                    <a:pt x="148" y="1"/>
                    <a:pt x="164" y="6"/>
                  </a:cubicBezTo>
                  <a:cubicBezTo>
                    <a:pt x="196" y="15"/>
                    <a:pt x="223" y="36"/>
                    <a:pt x="240" y="65"/>
                  </a:cubicBezTo>
                  <a:cubicBezTo>
                    <a:pt x="257" y="94"/>
                    <a:pt x="261" y="128"/>
                    <a:pt x="252" y="161"/>
                  </a:cubicBezTo>
                  <a:cubicBezTo>
                    <a:pt x="238" y="210"/>
                    <a:pt x="197" y="246"/>
                    <a:pt x="146" y="252"/>
                  </a:cubicBezTo>
                  <a:cubicBezTo>
                    <a:pt x="146" y="252"/>
                    <a:pt x="146" y="252"/>
                    <a:pt x="146" y="252"/>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44" name="Freeform 66"/>
            <p:cNvSpPr>
              <a:spLocks noEditPoints="1"/>
            </p:cNvSpPr>
            <p:nvPr/>
          </p:nvSpPr>
          <p:spPr bwMode="auto">
            <a:xfrm>
              <a:off x="4014440" y="1417636"/>
              <a:ext cx="508251" cy="510947"/>
            </a:xfrm>
            <a:custGeom>
              <a:avLst/>
              <a:gdLst>
                <a:gd name="T0" fmla="*/ 125 w 134"/>
                <a:gd name="T1" fmla="*/ 61 h 135"/>
                <a:gd name="T2" fmla="*/ 125 w 134"/>
                <a:gd name="T3" fmla="*/ 41 h 135"/>
                <a:gd name="T4" fmla="*/ 125 w 134"/>
                <a:gd name="T5" fmla="*/ 27 h 135"/>
                <a:gd name="T6" fmla="*/ 125 w 134"/>
                <a:gd name="T7" fmla="*/ 14 h 135"/>
                <a:gd name="T8" fmla="*/ 101 w 134"/>
                <a:gd name="T9" fmla="*/ 0 h 135"/>
                <a:gd name="T10" fmla="*/ 15 w 134"/>
                <a:gd name="T11" fmla="*/ 14 h 135"/>
                <a:gd name="T12" fmla="*/ 0 w 134"/>
                <a:gd name="T13" fmla="*/ 28 h 135"/>
                <a:gd name="T14" fmla="*/ 15 w 134"/>
                <a:gd name="T15" fmla="*/ 135 h 135"/>
                <a:gd name="T16" fmla="*/ 125 w 134"/>
                <a:gd name="T17" fmla="*/ 103 h 135"/>
                <a:gd name="T18" fmla="*/ 127 w 134"/>
                <a:gd name="T19" fmla="*/ 103 h 135"/>
                <a:gd name="T20" fmla="*/ 134 w 134"/>
                <a:gd name="T21" fmla="*/ 96 h 135"/>
                <a:gd name="T22" fmla="*/ 127 w 134"/>
                <a:gd name="T23" fmla="*/ 61 h 135"/>
                <a:gd name="T24" fmla="*/ 131 w 134"/>
                <a:gd name="T25" fmla="*/ 96 h 135"/>
                <a:gd name="T26" fmla="*/ 127 w 134"/>
                <a:gd name="T27" fmla="*/ 100 h 135"/>
                <a:gd name="T28" fmla="*/ 94 w 134"/>
                <a:gd name="T29" fmla="*/ 90 h 135"/>
                <a:gd name="T30" fmla="*/ 106 w 134"/>
                <a:gd name="T31" fmla="*/ 76 h 135"/>
                <a:gd name="T32" fmla="*/ 127 w 134"/>
                <a:gd name="T33" fmla="*/ 76 h 135"/>
                <a:gd name="T34" fmla="*/ 15 w 134"/>
                <a:gd name="T35" fmla="*/ 132 h 135"/>
                <a:gd name="T36" fmla="*/ 3 w 134"/>
                <a:gd name="T37" fmla="*/ 37 h 135"/>
                <a:gd name="T38" fmla="*/ 122 w 134"/>
                <a:gd name="T39" fmla="*/ 44 h 135"/>
                <a:gd name="T40" fmla="*/ 122 w 134"/>
                <a:gd name="T41" fmla="*/ 73 h 135"/>
                <a:gd name="T42" fmla="*/ 91 w 134"/>
                <a:gd name="T43" fmla="*/ 88 h 135"/>
                <a:gd name="T44" fmla="*/ 106 w 134"/>
                <a:gd name="T45" fmla="*/ 103 h 135"/>
                <a:gd name="T46" fmla="*/ 122 w 134"/>
                <a:gd name="T47" fmla="*/ 132 h 135"/>
                <a:gd name="T48" fmla="*/ 15 w 134"/>
                <a:gd name="T49" fmla="*/ 17 h 135"/>
                <a:gd name="T50" fmla="*/ 58 w 134"/>
                <a:gd name="T51" fmla="*/ 20 h 135"/>
                <a:gd name="T52" fmla="*/ 7 w 134"/>
                <a:gd name="T53" fmla="*/ 27 h 135"/>
                <a:gd name="T54" fmla="*/ 7 w 134"/>
                <a:gd name="T55" fmla="*/ 38 h 135"/>
                <a:gd name="T56" fmla="*/ 6 w 134"/>
                <a:gd name="T57" fmla="*/ 37 h 135"/>
                <a:gd name="T58" fmla="*/ 6 w 134"/>
                <a:gd name="T59" fmla="*/ 36 h 135"/>
                <a:gd name="T60" fmla="*/ 5 w 134"/>
                <a:gd name="T61" fmla="*/ 35 h 135"/>
                <a:gd name="T62" fmla="*/ 4 w 134"/>
                <a:gd name="T63" fmla="*/ 34 h 135"/>
                <a:gd name="T64" fmla="*/ 3 w 134"/>
                <a:gd name="T65" fmla="*/ 32 h 135"/>
                <a:gd name="T66" fmla="*/ 3 w 134"/>
                <a:gd name="T67" fmla="*/ 31 h 135"/>
                <a:gd name="T68" fmla="*/ 3 w 134"/>
                <a:gd name="T69" fmla="*/ 29 h 135"/>
                <a:gd name="T70" fmla="*/ 3 w 134"/>
                <a:gd name="T71" fmla="*/ 29 h 135"/>
                <a:gd name="T72" fmla="*/ 15 w 134"/>
                <a:gd name="T73" fmla="*/ 17 h 135"/>
                <a:gd name="T74" fmla="*/ 30 w 134"/>
                <a:gd name="T75" fmla="*/ 34 h 135"/>
                <a:gd name="T76" fmla="*/ 10 w 134"/>
                <a:gd name="T77" fmla="*/ 30 h 135"/>
                <a:gd name="T78" fmla="*/ 100 w 134"/>
                <a:gd name="T79" fmla="*/ 37 h 135"/>
                <a:gd name="T80" fmla="*/ 48 w 134"/>
                <a:gd name="T81" fmla="*/ 41 h 135"/>
                <a:gd name="T82" fmla="*/ 100 w 134"/>
                <a:gd name="T83" fmla="*/ 37 h 135"/>
                <a:gd name="T84" fmla="*/ 117 w 134"/>
                <a:gd name="T85" fmla="*/ 34 h 135"/>
                <a:gd name="T86" fmla="*/ 122 w 134"/>
                <a:gd name="T87" fmla="*/ 30 h 135"/>
                <a:gd name="T88" fmla="*/ 122 w 134"/>
                <a:gd name="T89" fmla="*/ 20 h 135"/>
                <a:gd name="T90" fmla="*/ 109 w 134"/>
                <a:gd name="T91" fmla="*/ 17 h 135"/>
                <a:gd name="T92" fmla="*/ 122 w 134"/>
                <a:gd name="T93" fmla="*/ 20 h 135"/>
                <a:gd name="T94" fmla="*/ 111 w 134"/>
                <a:gd name="T95" fmla="*/ 41 h 135"/>
                <a:gd name="T96" fmla="*/ 88 w 134"/>
                <a:gd name="T97" fmla="*/ 15 h 135"/>
                <a:gd name="T98" fmla="*/ 23 w 134"/>
                <a:gd name="T99" fmla="*/ 41 h 135"/>
                <a:gd name="T100" fmla="*/ 117 w 134"/>
                <a:gd name="T101" fmla="*/ 4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4" h="135">
                  <a:moveTo>
                    <a:pt x="127" y="61"/>
                  </a:moveTo>
                  <a:cubicBezTo>
                    <a:pt x="125" y="61"/>
                    <a:pt x="125" y="61"/>
                    <a:pt x="125" y="61"/>
                  </a:cubicBezTo>
                  <a:cubicBezTo>
                    <a:pt x="125" y="44"/>
                    <a:pt x="125" y="44"/>
                    <a:pt x="125" y="44"/>
                  </a:cubicBezTo>
                  <a:cubicBezTo>
                    <a:pt x="125" y="41"/>
                    <a:pt x="125" y="41"/>
                    <a:pt x="125" y="41"/>
                  </a:cubicBezTo>
                  <a:cubicBezTo>
                    <a:pt x="125" y="34"/>
                    <a:pt x="125" y="34"/>
                    <a:pt x="125" y="34"/>
                  </a:cubicBezTo>
                  <a:cubicBezTo>
                    <a:pt x="125" y="27"/>
                    <a:pt x="125" y="27"/>
                    <a:pt x="125" y="27"/>
                  </a:cubicBezTo>
                  <a:cubicBezTo>
                    <a:pt x="125" y="20"/>
                    <a:pt x="125" y="20"/>
                    <a:pt x="125" y="20"/>
                  </a:cubicBezTo>
                  <a:cubicBezTo>
                    <a:pt x="125" y="14"/>
                    <a:pt x="125" y="14"/>
                    <a:pt x="125" y="14"/>
                  </a:cubicBezTo>
                  <a:cubicBezTo>
                    <a:pt x="108" y="14"/>
                    <a:pt x="108" y="14"/>
                    <a:pt x="108" y="14"/>
                  </a:cubicBezTo>
                  <a:cubicBezTo>
                    <a:pt x="101" y="0"/>
                    <a:pt x="101" y="0"/>
                    <a:pt x="101" y="0"/>
                  </a:cubicBezTo>
                  <a:cubicBezTo>
                    <a:pt x="72" y="14"/>
                    <a:pt x="72" y="14"/>
                    <a:pt x="72" y="14"/>
                  </a:cubicBezTo>
                  <a:cubicBezTo>
                    <a:pt x="15" y="14"/>
                    <a:pt x="15" y="14"/>
                    <a:pt x="15" y="14"/>
                  </a:cubicBezTo>
                  <a:cubicBezTo>
                    <a:pt x="7" y="14"/>
                    <a:pt x="0" y="20"/>
                    <a:pt x="0" y="28"/>
                  </a:cubicBezTo>
                  <a:cubicBezTo>
                    <a:pt x="0" y="28"/>
                    <a:pt x="0" y="28"/>
                    <a:pt x="0" y="28"/>
                  </a:cubicBezTo>
                  <a:cubicBezTo>
                    <a:pt x="0" y="120"/>
                    <a:pt x="0" y="120"/>
                    <a:pt x="0" y="120"/>
                  </a:cubicBezTo>
                  <a:cubicBezTo>
                    <a:pt x="0" y="128"/>
                    <a:pt x="7" y="135"/>
                    <a:pt x="15" y="135"/>
                  </a:cubicBezTo>
                  <a:cubicBezTo>
                    <a:pt x="125" y="135"/>
                    <a:pt x="125" y="135"/>
                    <a:pt x="125" y="135"/>
                  </a:cubicBezTo>
                  <a:cubicBezTo>
                    <a:pt x="125" y="103"/>
                    <a:pt x="125" y="103"/>
                    <a:pt x="125" y="103"/>
                  </a:cubicBezTo>
                  <a:cubicBezTo>
                    <a:pt x="127" y="103"/>
                    <a:pt x="127" y="103"/>
                    <a:pt x="127" y="103"/>
                  </a:cubicBezTo>
                  <a:cubicBezTo>
                    <a:pt x="127" y="103"/>
                    <a:pt x="127" y="103"/>
                    <a:pt x="127" y="103"/>
                  </a:cubicBezTo>
                  <a:cubicBezTo>
                    <a:pt x="127" y="103"/>
                    <a:pt x="128" y="103"/>
                    <a:pt x="128" y="103"/>
                  </a:cubicBezTo>
                  <a:cubicBezTo>
                    <a:pt x="131" y="102"/>
                    <a:pt x="134" y="99"/>
                    <a:pt x="134" y="96"/>
                  </a:cubicBezTo>
                  <a:cubicBezTo>
                    <a:pt x="134" y="69"/>
                    <a:pt x="134" y="69"/>
                    <a:pt x="134" y="69"/>
                  </a:cubicBezTo>
                  <a:cubicBezTo>
                    <a:pt x="134" y="65"/>
                    <a:pt x="131" y="61"/>
                    <a:pt x="127" y="61"/>
                  </a:cubicBezTo>
                  <a:close/>
                  <a:moveTo>
                    <a:pt x="131" y="75"/>
                  </a:moveTo>
                  <a:cubicBezTo>
                    <a:pt x="131" y="96"/>
                    <a:pt x="131" y="96"/>
                    <a:pt x="131" y="96"/>
                  </a:cubicBezTo>
                  <a:cubicBezTo>
                    <a:pt x="131" y="98"/>
                    <a:pt x="130" y="100"/>
                    <a:pt x="127" y="100"/>
                  </a:cubicBezTo>
                  <a:cubicBezTo>
                    <a:pt x="127" y="100"/>
                    <a:pt x="127" y="100"/>
                    <a:pt x="127" y="100"/>
                  </a:cubicBezTo>
                  <a:cubicBezTo>
                    <a:pt x="106" y="100"/>
                    <a:pt x="106" y="100"/>
                    <a:pt x="106" y="100"/>
                  </a:cubicBezTo>
                  <a:cubicBezTo>
                    <a:pt x="100" y="100"/>
                    <a:pt x="95" y="95"/>
                    <a:pt x="94" y="90"/>
                  </a:cubicBezTo>
                  <a:cubicBezTo>
                    <a:pt x="94" y="89"/>
                    <a:pt x="94" y="88"/>
                    <a:pt x="94" y="88"/>
                  </a:cubicBezTo>
                  <a:cubicBezTo>
                    <a:pt x="94" y="81"/>
                    <a:pt x="100" y="76"/>
                    <a:pt x="106" y="76"/>
                  </a:cubicBezTo>
                  <a:cubicBezTo>
                    <a:pt x="122" y="76"/>
                    <a:pt x="122" y="76"/>
                    <a:pt x="122" y="76"/>
                  </a:cubicBezTo>
                  <a:cubicBezTo>
                    <a:pt x="127" y="76"/>
                    <a:pt x="127" y="76"/>
                    <a:pt x="127" y="76"/>
                  </a:cubicBezTo>
                  <a:cubicBezTo>
                    <a:pt x="128" y="76"/>
                    <a:pt x="130" y="75"/>
                    <a:pt x="131" y="75"/>
                  </a:cubicBezTo>
                  <a:close/>
                  <a:moveTo>
                    <a:pt x="15" y="132"/>
                  </a:moveTo>
                  <a:cubicBezTo>
                    <a:pt x="8" y="132"/>
                    <a:pt x="3" y="126"/>
                    <a:pt x="3" y="120"/>
                  </a:cubicBezTo>
                  <a:cubicBezTo>
                    <a:pt x="3" y="37"/>
                    <a:pt x="3" y="37"/>
                    <a:pt x="3" y="37"/>
                  </a:cubicBezTo>
                  <a:cubicBezTo>
                    <a:pt x="6" y="41"/>
                    <a:pt x="10" y="44"/>
                    <a:pt x="15" y="44"/>
                  </a:cubicBezTo>
                  <a:cubicBezTo>
                    <a:pt x="122" y="44"/>
                    <a:pt x="122" y="44"/>
                    <a:pt x="122" y="44"/>
                  </a:cubicBezTo>
                  <a:cubicBezTo>
                    <a:pt x="122" y="61"/>
                    <a:pt x="122" y="61"/>
                    <a:pt x="122" y="61"/>
                  </a:cubicBezTo>
                  <a:cubicBezTo>
                    <a:pt x="122" y="73"/>
                    <a:pt x="122" y="73"/>
                    <a:pt x="122" y="73"/>
                  </a:cubicBezTo>
                  <a:cubicBezTo>
                    <a:pt x="106" y="73"/>
                    <a:pt x="106" y="73"/>
                    <a:pt x="106" y="73"/>
                  </a:cubicBezTo>
                  <a:cubicBezTo>
                    <a:pt x="98" y="73"/>
                    <a:pt x="91" y="80"/>
                    <a:pt x="91" y="88"/>
                  </a:cubicBezTo>
                  <a:cubicBezTo>
                    <a:pt x="91" y="89"/>
                    <a:pt x="91" y="89"/>
                    <a:pt x="91" y="90"/>
                  </a:cubicBezTo>
                  <a:cubicBezTo>
                    <a:pt x="92" y="97"/>
                    <a:pt x="99" y="103"/>
                    <a:pt x="106" y="103"/>
                  </a:cubicBezTo>
                  <a:cubicBezTo>
                    <a:pt x="122" y="103"/>
                    <a:pt x="122" y="103"/>
                    <a:pt x="122" y="103"/>
                  </a:cubicBezTo>
                  <a:cubicBezTo>
                    <a:pt x="122" y="132"/>
                    <a:pt x="122" y="132"/>
                    <a:pt x="122" y="132"/>
                  </a:cubicBezTo>
                  <a:lnTo>
                    <a:pt x="15" y="132"/>
                  </a:lnTo>
                  <a:close/>
                  <a:moveTo>
                    <a:pt x="15" y="17"/>
                  </a:moveTo>
                  <a:cubicBezTo>
                    <a:pt x="66" y="17"/>
                    <a:pt x="66" y="17"/>
                    <a:pt x="66" y="17"/>
                  </a:cubicBezTo>
                  <a:cubicBezTo>
                    <a:pt x="58" y="20"/>
                    <a:pt x="58" y="20"/>
                    <a:pt x="58" y="20"/>
                  </a:cubicBezTo>
                  <a:cubicBezTo>
                    <a:pt x="7" y="20"/>
                    <a:pt x="7" y="20"/>
                    <a:pt x="7" y="20"/>
                  </a:cubicBezTo>
                  <a:cubicBezTo>
                    <a:pt x="7" y="27"/>
                    <a:pt x="7" y="27"/>
                    <a:pt x="7" y="27"/>
                  </a:cubicBezTo>
                  <a:cubicBezTo>
                    <a:pt x="7" y="34"/>
                    <a:pt x="7" y="34"/>
                    <a:pt x="7" y="34"/>
                  </a:cubicBezTo>
                  <a:cubicBezTo>
                    <a:pt x="7" y="38"/>
                    <a:pt x="7" y="38"/>
                    <a:pt x="7" y="38"/>
                  </a:cubicBezTo>
                  <a:cubicBezTo>
                    <a:pt x="7" y="38"/>
                    <a:pt x="7" y="38"/>
                    <a:pt x="7" y="38"/>
                  </a:cubicBezTo>
                  <a:cubicBezTo>
                    <a:pt x="7" y="38"/>
                    <a:pt x="7" y="37"/>
                    <a:pt x="6" y="37"/>
                  </a:cubicBezTo>
                  <a:cubicBezTo>
                    <a:pt x="6" y="37"/>
                    <a:pt x="6" y="37"/>
                    <a:pt x="6" y="36"/>
                  </a:cubicBezTo>
                  <a:cubicBezTo>
                    <a:pt x="6" y="36"/>
                    <a:pt x="6" y="36"/>
                    <a:pt x="6" y="36"/>
                  </a:cubicBezTo>
                  <a:cubicBezTo>
                    <a:pt x="5" y="36"/>
                    <a:pt x="5" y="36"/>
                    <a:pt x="5" y="35"/>
                  </a:cubicBezTo>
                  <a:cubicBezTo>
                    <a:pt x="5" y="35"/>
                    <a:pt x="5" y="35"/>
                    <a:pt x="5" y="35"/>
                  </a:cubicBezTo>
                  <a:cubicBezTo>
                    <a:pt x="4" y="35"/>
                    <a:pt x="4" y="34"/>
                    <a:pt x="4" y="34"/>
                  </a:cubicBezTo>
                  <a:cubicBezTo>
                    <a:pt x="4" y="34"/>
                    <a:pt x="4" y="34"/>
                    <a:pt x="4" y="34"/>
                  </a:cubicBezTo>
                  <a:cubicBezTo>
                    <a:pt x="4" y="33"/>
                    <a:pt x="4" y="33"/>
                    <a:pt x="3" y="32"/>
                  </a:cubicBezTo>
                  <a:cubicBezTo>
                    <a:pt x="3" y="32"/>
                    <a:pt x="3" y="32"/>
                    <a:pt x="3" y="32"/>
                  </a:cubicBezTo>
                  <a:cubicBezTo>
                    <a:pt x="3" y="32"/>
                    <a:pt x="3" y="31"/>
                    <a:pt x="3" y="31"/>
                  </a:cubicBezTo>
                  <a:cubicBezTo>
                    <a:pt x="3" y="31"/>
                    <a:pt x="3" y="31"/>
                    <a:pt x="3" y="31"/>
                  </a:cubicBezTo>
                  <a:cubicBezTo>
                    <a:pt x="3" y="31"/>
                    <a:pt x="3" y="30"/>
                    <a:pt x="3" y="30"/>
                  </a:cubicBezTo>
                  <a:cubicBezTo>
                    <a:pt x="3" y="30"/>
                    <a:pt x="3" y="30"/>
                    <a:pt x="3" y="29"/>
                  </a:cubicBezTo>
                  <a:cubicBezTo>
                    <a:pt x="3" y="29"/>
                    <a:pt x="3" y="29"/>
                    <a:pt x="3" y="29"/>
                  </a:cubicBezTo>
                  <a:cubicBezTo>
                    <a:pt x="3" y="29"/>
                    <a:pt x="3" y="29"/>
                    <a:pt x="3" y="29"/>
                  </a:cubicBezTo>
                  <a:cubicBezTo>
                    <a:pt x="3" y="29"/>
                    <a:pt x="3" y="29"/>
                    <a:pt x="3" y="29"/>
                  </a:cubicBezTo>
                  <a:cubicBezTo>
                    <a:pt x="3" y="22"/>
                    <a:pt x="8" y="17"/>
                    <a:pt x="15" y="17"/>
                  </a:cubicBezTo>
                  <a:close/>
                  <a:moveTo>
                    <a:pt x="38" y="30"/>
                  </a:moveTo>
                  <a:cubicBezTo>
                    <a:pt x="30" y="34"/>
                    <a:pt x="30" y="34"/>
                    <a:pt x="30" y="34"/>
                  </a:cubicBezTo>
                  <a:cubicBezTo>
                    <a:pt x="10" y="34"/>
                    <a:pt x="10" y="34"/>
                    <a:pt x="10" y="34"/>
                  </a:cubicBezTo>
                  <a:cubicBezTo>
                    <a:pt x="10" y="30"/>
                    <a:pt x="10" y="30"/>
                    <a:pt x="10" y="30"/>
                  </a:cubicBezTo>
                  <a:lnTo>
                    <a:pt x="38" y="30"/>
                  </a:lnTo>
                  <a:close/>
                  <a:moveTo>
                    <a:pt x="100" y="37"/>
                  </a:moveTo>
                  <a:cubicBezTo>
                    <a:pt x="101" y="38"/>
                    <a:pt x="101" y="39"/>
                    <a:pt x="102" y="41"/>
                  </a:cubicBezTo>
                  <a:cubicBezTo>
                    <a:pt x="48" y="41"/>
                    <a:pt x="48" y="41"/>
                    <a:pt x="48" y="41"/>
                  </a:cubicBezTo>
                  <a:cubicBezTo>
                    <a:pt x="75" y="28"/>
                    <a:pt x="75" y="28"/>
                    <a:pt x="75" y="28"/>
                  </a:cubicBezTo>
                  <a:cubicBezTo>
                    <a:pt x="84" y="23"/>
                    <a:pt x="96" y="27"/>
                    <a:pt x="100" y="37"/>
                  </a:cubicBezTo>
                  <a:close/>
                  <a:moveTo>
                    <a:pt x="122" y="34"/>
                  </a:moveTo>
                  <a:cubicBezTo>
                    <a:pt x="117" y="34"/>
                    <a:pt x="117" y="34"/>
                    <a:pt x="117" y="34"/>
                  </a:cubicBezTo>
                  <a:cubicBezTo>
                    <a:pt x="116" y="30"/>
                    <a:pt x="116" y="30"/>
                    <a:pt x="116" y="30"/>
                  </a:cubicBezTo>
                  <a:cubicBezTo>
                    <a:pt x="122" y="30"/>
                    <a:pt x="122" y="30"/>
                    <a:pt x="122" y="30"/>
                  </a:cubicBezTo>
                  <a:lnTo>
                    <a:pt x="122" y="34"/>
                  </a:lnTo>
                  <a:close/>
                  <a:moveTo>
                    <a:pt x="122" y="20"/>
                  </a:moveTo>
                  <a:cubicBezTo>
                    <a:pt x="111" y="20"/>
                    <a:pt x="111" y="20"/>
                    <a:pt x="111" y="20"/>
                  </a:cubicBezTo>
                  <a:cubicBezTo>
                    <a:pt x="109" y="17"/>
                    <a:pt x="109" y="17"/>
                    <a:pt x="109" y="17"/>
                  </a:cubicBezTo>
                  <a:cubicBezTo>
                    <a:pt x="122" y="17"/>
                    <a:pt x="122" y="17"/>
                    <a:pt x="122" y="17"/>
                  </a:cubicBezTo>
                  <a:lnTo>
                    <a:pt x="122" y="20"/>
                  </a:lnTo>
                  <a:close/>
                  <a:moveTo>
                    <a:pt x="117" y="41"/>
                  </a:moveTo>
                  <a:cubicBezTo>
                    <a:pt x="111" y="41"/>
                    <a:pt x="111" y="41"/>
                    <a:pt x="111" y="41"/>
                  </a:cubicBezTo>
                  <a:cubicBezTo>
                    <a:pt x="102" y="20"/>
                    <a:pt x="102" y="20"/>
                    <a:pt x="102" y="20"/>
                  </a:cubicBezTo>
                  <a:cubicBezTo>
                    <a:pt x="97" y="22"/>
                    <a:pt x="91" y="20"/>
                    <a:pt x="88" y="15"/>
                  </a:cubicBezTo>
                  <a:cubicBezTo>
                    <a:pt x="35" y="41"/>
                    <a:pt x="35" y="41"/>
                    <a:pt x="35" y="41"/>
                  </a:cubicBezTo>
                  <a:cubicBezTo>
                    <a:pt x="23" y="41"/>
                    <a:pt x="23" y="41"/>
                    <a:pt x="23" y="41"/>
                  </a:cubicBezTo>
                  <a:cubicBezTo>
                    <a:pt x="100" y="4"/>
                    <a:pt x="100" y="4"/>
                    <a:pt x="100" y="4"/>
                  </a:cubicBezTo>
                  <a:lnTo>
                    <a:pt x="117" y="41"/>
                  </a:lnTo>
                  <a:close/>
                </a:path>
              </a:pathLst>
            </a:custGeom>
            <a:solidFill>
              <a:srgbClr val="EB751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45" name="Oval 67"/>
            <p:cNvSpPr>
              <a:spLocks noChangeArrowheads="1"/>
            </p:cNvSpPr>
            <p:nvPr/>
          </p:nvSpPr>
          <p:spPr bwMode="auto">
            <a:xfrm>
              <a:off x="4394041" y="1723887"/>
              <a:ext cx="49236" cy="49191"/>
            </a:xfrm>
            <a:prstGeom prst="ellipse">
              <a:avLst/>
            </a:prstGeom>
            <a:solidFill>
              <a:srgbClr val="EB751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grpSp>
      <p:sp>
        <p:nvSpPr>
          <p:cNvPr id="348" name="Freeform 8"/>
          <p:cNvSpPr/>
          <p:nvPr/>
        </p:nvSpPr>
        <p:spPr bwMode="auto">
          <a:xfrm>
            <a:off x="4462865" y="2935607"/>
            <a:ext cx="539750" cy="484187"/>
          </a:xfrm>
          <a:custGeom>
            <a:avLst/>
            <a:gdLst>
              <a:gd name="T0" fmla="*/ 30 w 86"/>
              <a:gd name="T1" fmla="*/ 0 h 77"/>
              <a:gd name="T2" fmla="*/ 34 w 86"/>
              <a:gd name="T3" fmla="*/ 28 h 77"/>
              <a:gd name="T4" fmla="*/ 8 w 86"/>
              <a:gd name="T5" fmla="*/ 28 h 77"/>
              <a:gd name="T6" fmla="*/ 7 w 86"/>
              <a:gd name="T7" fmla="*/ 28 h 77"/>
              <a:gd name="T8" fmla="*/ 0 w 86"/>
              <a:gd name="T9" fmla="*/ 35 h 77"/>
              <a:gd name="T10" fmla="*/ 0 w 86"/>
              <a:gd name="T11" fmla="*/ 35 h 77"/>
              <a:gd name="T12" fmla="*/ 4 w 86"/>
              <a:gd name="T13" fmla="*/ 41 h 77"/>
              <a:gd name="T14" fmla="*/ 1 w 86"/>
              <a:gd name="T15" fmla="*/ 47 h 77"/>
              <a:gd name="T16" fmla="*/ 1 w 86"/>
              <a:gd name="T17" fmla="*/ 47 h 77"/>
              <a:gd name="T18" fmla="*/ 6 w 86"/>
              <a:gd name="T19" fmla="*/ 54 h 77"/>
              <a:gd name="T20" fmla="*/ 4 w 86"/>
              <a:gd name="T21" fmla="*/ 58 h 77"/>
              <a:gd name="T22" fmla="*/ 4 w 86"/>
              <a:gd name="T23" fmla="*/ 58 h 77"/>
              <a:gd name="T24" fmla="*/ 11 w 86"/>
              <a:gd name="T25" fmla="*/ 65 h 77"/>
              <a:gd name="T26" fmla="*/ 11 w 86"/>
              <a:gd name="T27" fmla="*/ 65 h 77"/>
              <a:gd name="T28" fmla="*/ 9 w 86"/>
              <a:gd name="T29" fmla="*/ 70 h 77"/>
              <a:gd name="T30" fmla="*/ 9 w 86"/>
              <a:gd name="T31" fmla="*/ 70 h 77"/>
              <a:gd name="T32" fmla="*/ 16 w 86"/>
              <a:gd name="T33" fmla="*/ 77 h 77"/>
              <a:gd name="T34" fmla="*/ 29 w 86"/>
              <a:gd name="T35" fmla="*/ 77 h 77"/>
              <a:gd name="T36" fmla="*/ 46 w 86"/>
              <a:gd name="T37" fmla="*/ 77 h 77"/>
              <a:gd name="T38" fmla="*/ 46 w 86"/>
              <a:gd name="T39" fmla="*/ 77 h 77"/>
              <a:gd name="T40" fmla="*/ 52 w 86"/>
              <a:gd name="T41" fmla="*/ 71 h 77"/>
              <a:gd name="T42" fmla="*/ 67 w 86"/>
              <a:gd name="T43" fmla="*/ 69 h 77"/>
              <a:gd name="T44" fmla="*/ 67 w 86"/>
              <a:gd name="T45" fmla="*/ 77 h 77"/>
              <a:gd name="T46" fmla="*/ 86 w 86"/>
              <a:gd name="T47" fmla="*/ 77 h 77"/>
              <a:gd name="T48" fmla="*/ 86 w 86"/>
              <a:gd name="T49" fmla="*/ 25 h 77"/>
              <a:gd name="T50" fmla="*/ 67 w 86"/>
              <a:gd name="T51" fmla="*/ 25 h 77"/>
              <a:gd name="T52" fmla="*/ 67 w 86"/>
              <a:gd name="T53" fmla="*/ 31 h 77"/>
              <a:gd name="T54" fmla="*/ 62 w 86"/>
              <a:gd name="T55" fmla="*/ 31 h 77"/>
              <a:gd name="T56" fmla="*/ 30 w 86"/>
              <a:gd name="T5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 h="77">
                <a:moveTo>
                  <a:pt x="30" y="0"/>
                </a:moveTo>
                <a:cubicBezTo>
                  <a:pt x="2" y="7"/>
                  <a:pt x="34" y="28"/>
                  <a:pt x="34" y="28"/>
                </a:cubicBezTo>
                <a:cubicBezTo>
                  <a:pt x="8" y="28"/>
                  <a:pt x="8" y="28"/>
                  <a:pt x="8" y="28"/>
                </a:cubicBezTo>
                <a:cubicBezTo>
                  <a:pt x="7" y="28"/>
                  <a:pt x="7" y="28"/>
                  <a:pt x="7" y="28"/>
                </a:cubicBezTo>
                <a:cubicBezTo>
                  <a:pt x="3" y="28"/>
                  <a:pt x="0" y="31"/>
                  <a:pt x="0" y="35"/>
                </a:cubicBezTo>
                <a:cubicBezTo>
                  <a:pt x="0" y="35"/>
                  <a:pt x="0" y="35"/>
                  <a:pt x="0" y="35"/>
                </a:cubicBezTo>
                <a:cubicBezTo>
                  <a:pt x="0" y="38"/>
                  <a:pt x="2" y="40"/>
                  <a:pt x="4" y="41"/>
                </a:cubicBezTo>
                <a:cubicBezTo>
                  <a:pt x="2" y="42"/>
                  <a:pt x="1" y="45"/>
                  <a:pt x="1" y="47"/>
                </a:cubicBezTo>
                <a:cubicBezTo>
                  <a:pt x="1" y="47"/>
                  <a:pt x="1" y="47"/>
                  <a:pt x="1" y="47"/>
                </a:cubicBezTo>
                <a:cubicBezTo>
                  <a:pt x="1" y="50"/>
                  <a:pt x="3" y="53"/>
                  <a:pt x="6" y="54"/>
                </a:cubicBezTo>
                <a:cubicBezTo>
                  <a:pt x="5" y="55"/>
                  <a:pt x="4" y="56"/>
                  <a:pt x="4" y="58"/>
                </a:cubicBezTo>
                <a:cubicBezTo>
                  <a:pt x="4" y="58"/>
                  <a:pt x="4" y="58"/>
                  <a:pt x="4" y="58"/>
                </a:cubicBezTo>
                <a:cubicBezTo>
                  <a:pt x="4" y="62"/>
                  <a:pt x="7" y="65"/>
                  <a:pt x="11" y="65"/>
                </a:cubicBezTo>
                <a:cubicBezTo>
                  <a:pt x="11" y="65"/>
                  <a:pt x="11" y="65"/>
                  <a:pt x="11" y="65"/>
                </a:cubicBezTo>
                <a:cubicBezTo>
                  <a:pt x="10" y="66"/>
                  <a:pt x="9" y="68"/>
                  <a:pt x="9" y="70"/>
                </a:cubicBezTo>
                <a:cubicBezTo>
                  <a:pt x="9" y="70"/>
                  <a:pt x="9" y="70"/>
                  <a:pt x="9" y="70"/>
                </a:cubicBezTo>
                <a:cubicBezTo>
                  <a:pt x="9" y="73"/>
                  <a:pt x="12" y="77"/>
                  <a:pt x="16" y="77"/>
                </a:cubicBezTo>
                <a:cubicBezTo>
                  <a:pt x="29" y="77"/>
                  <a:pt x="29" y="77"/>
                  <a:pt x="29" y="77"/>
                </a:cubicBezTo>
                <a:cubicBezTo>
                  <a:pt x="46" y="77"/>
                  <a:pt x="46" y="77"/>
                  <a:pt x="46" y="77"/>
                </a:cubicBezTo>
                <a:cubicBezTo>
                  <a:pt x="46" y="77"/>
                  <a:pt x="46" y="77"/>
                  <a:pt x="46" y="77"/>
                </a:cubicBezTo>
                <a:cubicBezTo>
                  <a:pt x="52" y="71"/>
                  <a:pt x="52" y="71"/>
                  <a:pt x="52" y="71"/>
                </a:cubicBezTo>
                <a:cubicBezTo>
                  <a:pt x="67" y="69"/>
                  <a:pt x="67" y="69"/>
                  <a:pt x="67" y="69"/>
                </a:cubicBezTo>
                <a:cubicBezTo>
                  <a:pt x="67" y="77"/>
                  <a:pt x="67" y="77"/>
                  <a:pt x="67" y="77"/>
                </a:cubicBezTo>
                <a:cubicBezTo>
                  <a:pt x="86" y="77"/>
                  <a:pt x="86" y="77"/>
                  <a:pt x="86" y="77"/>
                </a:cubicBezTo>
                <a:cubicBezTo>
                  <a:pt x="86" y="25"/>
                  <a:pt x="86" y="25"/>
                  <a:pt x="86" y="25"/>
                </a:cubicBezTo>
                <a:cubicBezTo>
                  <a:pt x="67" y="25"/>
                  <a:pt x="67" y="25"/>
                  <a:pt x="67" y="25"/>
                </a:cubicBezTo>
                <a:cubicBezTo>
                  <a:pt x="67" y="31"/>
                  <a:pt x="67" y="31"/>
                  <a:pt x="67" y="31"/>
                </a:cubicBezTo>
                <a:cubicBezTo>
                  <a:pt x="62" y="31"/>
                  <a:pt x="62" y="31"/>
                  <a:pt x="62" y="31"/>
                </a:cubicBezTo>
                <a:cubicBezTo>
                  <a:pt x="58" y="15"/>
                  <a:pt x="33" y="17"/>
                  <a:pt x="30" y="0"/>
                </a:cubicBezTo>
                <a:close/>
              </a:path>
            </a:pathLst>
          </a:custGeom>
          <a:solidFill>
            <a:srgbClr val="C8C2AC">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349" name="文本框 348"/>
          <p:cNvSpPr txBox="1"/>
          <p:nvPr/>
        </p:nvSpPr>
        <p:spPr bwMode="auto">
          <a:xfrm>
            <a:off x="3707215" y="3596007"/>
            <a:ext cx="2012950" cy="644525"/>
          </a:xfrm>
          <a:prstGeom prst="rect">
            <a:avLst/>
          </a:prstGeom>
          <a:noFill/>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3600" b="1" dirty="0">
                <a:solidFill>
                  <a:srgbClr val="70684A"/>
                </a:solidFill>
                <a:latin typeface="微软雅黑 Light" charset="0"/>
                <a:ea typeface="微软雅黑 Light" charset="0"/>
                <a:cs typeface="微软雅黑 Light" charset="0"/>
              </a:rPr>
              <a:t>严格假设</a:t>
            </a:r>
          </a:p>
        </p:txBody>
      </p:sp>
      <p:sp>
        <p:nvSpPr>
          <p:cNvPr id="350" name="文本框 349"/>
          <p:cNvSpPr txBox="1"/>
          <p:nvPr/>
        </p:nvSpPr>
        <p:spPr bwMode="auto">
          <a:xfrm>
            <a:off x="308058" y="1247238"/>
            <a:ext cx="3302232" cy="415498"/>
          </a:xfrm>
          <a:prstGeom prst="rect">
            <a:avLst/>
          </a:prstGeom>
          <a:noFill/>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r"/>
            <a:r>
              <a:rPr lang="en-US" altLang="zh-CN" sz="2100" b="1" dirty="0">
                <a:solidFill>
                  <a:srgbClr val="70684A"/>
                </a:solidFill>
                <a:latin typeface="微软雅黑 Light" charset="0"/>
                <a:ea typeface="微软雅黑 Light" charset="0"/>
                <a:cs typeface="微软雅黑 Light" charset="0"/>
              </a:rPr>
              <a:t>1.</a:t>
            </a:r>
            <a:r>
              <a:rPr lang="zh-CN" altLang="en-US" sz="2100" b="1" dirty="0">
                <a:solidFill>
                  <a:srgbClr val="70684A"/>
                </a:solidFill>
                <a:latin typeface="微软雅黑 Light" charset="0"/>
                <a:ea typeface="微软雅黑 Light" charset="0"/>
                <a:cs typeface="微软雅黑 Light" charset="0"/>
              </a:rPr>
              <a:t>生产要素完全流通</a:t>
            </a:r>
          </a:p>
        </p:txBody>
      </p:sp>
    </p:spTree>
    <p:extLst>
      <p:ext uri="{BB962C8B-B14F-4D97-AF65-F5344CB8AC3E}">
        <p14:creationId xmlns:p14="http://schemas.microsoft.com/office/powerpoint/2010/main" val="281443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barn(outVertical)">
                                      <p:cBhvr>
                                        <p:cTn id="7" dur="500"/>
                                        <p:tgtEl>
                                          <p:spTgt spid="175"/>
                                        </p:tgtEl>
                                      </p:cBhvr>
                                    </p:animEffect>
                                  </p:childTnLst>
                                </p:cTn>
                              </p:par>
                              <p:par>
                                <p:cTn id="8" presetID="21" presetClass="entr" presetSubtype="1" fill="hold" nodeType="withEffect">
                                  <p:stCondLst>
                                    <p:cond delay="300"/>
                                  </p:stCondLst>
                                  <p:childTnLst>
                                    <p:set>
                                      <p:cBhvr>
                                        <p:cTn id="9" dur="1" fill="hold">
                                          <p:stCondLst>
                                            <p:cond delay="0"/>
                                          </p:stCondLst>
                                        </p:cTn>
                                        <p:tgtEl>
                                          <p:spTgt spid="274"/>
                                        </p:tgtEl>
                                        <p:attrNameLst>
                                          <p:attrName>style.visibility</p:attrName>
                                        </p:attrNameLst>
                                      </p:cBhvr>
                                      <p:to>
                                        <p:strVal val="visible"/>
                                      </p:to>
                                    </p:set>
                                    <p:animEffect transition="in" filter="wheel(1)">
                                      <p:cBhvr>
                                        <p:cTn id="10" dur="500"/>
                                        <p:tgtEl>
                                          <p:spTgt spid="274"/>
                                        </p:tgtEl>
                                      </p:cBhvr>
                                    </p:animEffect>
                                  </p:childTnLst>
                                </p:cTn>
                              </p:par>
                              <p:par>
                                <p:cTn id="11" presetID="10" presetClass="entr" presetSubtype="0" fill="hold" nodeType="withEffect">
                                  <p:stCondLst>
                                    <p:cond delay="900"/>
                                  </p:stCondLst>
                                  <p:childTnLst>
                                    <p:set>
                                      <p:cBhvr>
                                        <p:cTn id="12" dur="1" fill="hold">
                                          <p:stCondLst>
                                            <p:cond delay="0"/>
                                          </p:stCondLst>
                                        </p:cTn>
                                        <p:tgtEl>
                                          <p:spTgt spid="340"/>
                                        </p:tgtEl>
                                        <p:attrNameLst>
                                          <p:attrName>style.visibility</p:attrName>
                                        </p:attrNameLst>
                                      </p:cBhvr>
                                      <p:to>
                                        <p:strVal val="visible"/>
                                      </p:to>
                                    </p:set>
                                    <p:animEffect transition="in" filter="fade">
                                      <p:cBhvr>
                                        <p:cTn id="13" dur="500"/>
                                        <p:tgtEl>
                                          <p:spTgt spid="340"/>
                                        </p:tgtEl>
                                      </p:cBhvr>
                                    </p:animEffect>
                                  </p:childTnLst>
                                </p:cTn>
                              </p:par>
                              <p:par>
                                <p:cTn id="14" presetID="10" presetClass="entr" presetSubtype="0" fill="hold" nodeType="withEffect">
                                  <p:stCondLst>
                                    <p:cond delay="800"/>
                                  </p:stCondLst>
                                  <p:childTnLst>
                                    <p:set>
                                      <p:cBhvr>
                                        <p:cTn id="15" dur="1" fill="hold">
                                          <p:stCondLst>
                                            <p:cond delay="0"/>
                                          </p:stCondLst>
                                        </p:cTn>
                                        <p:tgtEl>
                                          <p:spTgt spid="277"/>
                                        </p:tgtEl>
                                        <p:attrNameLst>
                                          <p:attrName>style.visibility</p:attrName>
                                        </p:attrNameLst>
                                      </p:cBhvr>
                                      <p:to>
                                        <p:strVal val="visible"/>
                                      </p:to>
                                    </p:set>
                                    <p:animEffect transition="in" filter="fade">
                                      <p:cBhvr>
                                        <p:cTn id="16" dur="500"/>
                                        <p:tgtEl>
                                          <p:spTgt spid="277"/>
                                        </p:tgtEl>
                                      </p:cBhvr>
                                    </p:animEffect>
                                  </p:childTnLst>
                                </p:cTn>
                              </p:par>
                              <p:par>
                                <p:cTn id="17" presetID="10" presetClass="entr" presetSubtype="0" fill="hold" nodeType="withEffect">
                                  <p:stCondLst>
                                    <p:cond delay="1000"/>
                                  </p:stCondLst>
                                  <p:childTnLst>
                                    <p:set>
                                      <p:cBhvr>
                                        <p:cTn id="18" dur="1" fill="hold">
                                          <p:stCondLst>
                                            <p:cond delay="0"/>
                                          </p:stCondLst>
                                        </p:cTn>
                                        <p:tgtEl>
                                          <p:spTgt spid="305"/>
                                        </p:tgtEl>
                                        <p:attrNameLst>
                                          <p:attrName>style.visibility</p:attrName>
                                        </p:attrNameLst>
                                      </p:cBhvr>
                                      <p:to>
                                        <p:strVal val="visible"/>
                                      </p:to>
                                    </p:set>
                                    <p:animEffect transition="in" filter="fade">
                                      <p:cBhvr>
                                        <p:cTn id="19" dur="500"/>
                                        <p:tgtEl>
                                          <p:spTgt spid="305"/>
                                        </p:tgtEl>
                                      </p:cBhvr>
                                    </p:animEffect>
                                  </p:childTnLst>
                                </p:cTn>
                              </p:par>
                              <p:par>
                                <p:cTn id="20" presetID="10" presetClass="entr" presetSubtype="0" fill="hold" nodeType="withEffect">
                                  <p:stCondLst>
                                    <p:cond delay="1000"/>
                                  </p:stCondLst>
                                  <p:childTnLst>
                                    <p:set>
                                      <p:cBhvr>
                                        <p:cTn id="21" dur="1" fill="hold">
                                          <p:stCondLst>
                                            <p:cond delay="0"/>
                                          </p:stCondLst>
                                        </p:cTn>
                                        <p:tgtEl>
                                          <p:spTgt spid="284"/>
                                        </p:tgtEl>
                                        <p:attrNameLst>
                                          <p:attrName>style.visibility</p:attrName>
                                        </p:attrNameLst>
                                      </p:cBhvr>
                                      <p:to>
                                        <p:strVal val="visible"/>
                                      </p:to>
                                    </p:set>
                                    <p:animEffect transition="in" filter="fade">
                                      <p:cBhvr>
                                        <p:cTn id="22" dur="500"/>
                                        <p:tgtEl>
                                          <p:spTgt spid="284"/>
                                        </p:tgtEl>
                                      </p:cBhvr>
                                    </p:animEffect>
                                  </p:childTnLst>
                                </p:cTn>
                              </p:par>
                              <p:par>
                                <p:cTn id="23" presetID="10" presetClass="entr" presetSubtype="0" fill="hold" nodeType="withEffect">
                                  <p:stCondLst>
                                    <p:cond delay="800"/>
                                  </p:stCondLst>
                                  <p:childTnLst>
                                    <p:set>
                                      <p:cBhvr>
                                        <p:cTn id="24" dur="1" fill="hold">
                                          <p:stCondLst>
                                            <p:cond delay="0"/>
                                          </p:stCondLst>
                                        </p:cTn>
                                        <p:tgtEl>
                                          <p:spTgt spid="291"/>
                                        </p:tgtEl>
                                        <p:attrNameLst>
                                          <p:attrName>style.visibility</p:attrName>
                                        </p:attrNameLst>
                                      </p:cBhvr>
                                      <p:to>
                                        <p:strVal val="visible"/>
                                      </p:to>
                                    </p:set>
                                    <p:animEffect transition="in" filter="fade">
                                      <p:cBhvr>
                                        <p:cTn id="25" dur="500"/>
                                        <p:tgtEl>
                                          <p:spTgt spid="291"/>
                                        </p:tgtEl>
                                      </p:cBhvr>
                                    </p:animEffect>
                                  </p:childTnLst>
                                </p:cTn>
                              </p:par>
                              <p:par>
                                <p:cTn id="26" presetID="10" presetClass="entr" presetSubtype="0" fill="hold" nodeType="withEffect">
                                  <p:stCondLst>
                                    <p:cond delay="1100"/>
                                  </p:stCondLst>
                                  <p:childTnLst>
                                    <p:set>
                                      <p:cBhvr>
                                        <p:cTn id="27" dur="1" fill="hold">
                                          <p:stCondLst>
                                            <p:cond delay="0"/>
                                          </p:stCondLst>
                                        </p:cTn>
                                        <p:tgtEl>
                                          <p:spTgt spid="332"/>
                                        </p:tgtEl>
                                        <p:attrNameLst>
                                          <p:attrName>style.visibility</p:attrName>
                                        </p:attrNameLst>
                                      </p:cBhvr>
                                      <p:to>
                                        <p:strVal val="visible"/>
                                      </p:to>
                                    </p:set>
                                    <p:animEffect transition="in" filter="fade">
                                      <p:cBhvr>
                                        <p:cTn id="28" dur="500"/>
                                        <p:tgtEl>
                                          <p:spTgt spid="332"/>
                                        </p:tgtEl>
                                      </p:cBhvr>
                                    </p:animEffect>
                                  </p:childTnLst>
                                </p:cTn>
                              </p:par>
                              <p:par>
                                <p:cTn id="29" presetID="10" presetClass="entr" presetSubtype="0" fill="hold" nodeType="withEffect">
                                  <p:stCondLst>
                                    <p:cond delay="900"/>
                                  </p:stCondLst>
                                  <p:childTnLst>
                                    <p:set>
                                      <p:cBhvr>
                                        <p:cTn id="30" dur="1" fill="hold">
                                          <p:stCondLst>
                                            <p:cond delay="0"/>
                                          </p:stCondLst>
                                        </p:cTn>
                                        <p:tgtEl>
                                          <p:spTgt spid="324"/>
                                        </p:tgtEl>
                                        <p:attrNameLst>
                                          <p:attrName>style.visibility</p:attrName>
                                        </p:attrNameLst>
                                      </p:cBhvr>
                                      <p:to>
                                        <p:strVal val="visible"/>
                                      </p:to>
                                    </p:set>
                                    <p:animEffect transition="in" filter="fade">
                                      <p:cBhvr>
                                        <p:cTn id="31" dur="500"/>
                                        <p:tgtEl>
                                          <p:spTgt spid="324"/>
                                        </p:tgtEl>
                                      </p:cBhvr>
                                    </p:animEffect>
                                  </p:childTnLst>
                                </p:cTn>
                              </p:par>
                              <p:par>
                                <p:cTn id="32" presetID="10" presetClass="entr" presetSubtype="0" fill="hold" nodeType="withEffect">
                                  <p:stCondLst>
                                    <p:cond delay="1100"/>
                                  </p:stCondLst>
                                  <p:childTnLst>
                                    <p:set>
                                      <p:cBhvr>
                                        <p:cTn id="33" dur="1" fill="hold">
                                          <p:stCondLst>
                                            <p:cond delay="0"/>
                                          </p:stCondLst>
                                        </p:cTn>
                                        <p:tgtEl>
                                          <p:spTgt spid="297"/>
                                        </p:tgtEl>
                                        <p:attrNameLst>
                                          <p:attrName>style.visibility</p:attrName>
                                        </p:attrNameLst>
                                      </p:cBhvr>
                                      <p:to>
                                        <p:strVal val="visible"/>
                                      </p:to>
                                    </p:set>
                                    <p:animEffect transition="in" filter="fade">
                                      <p:cBhvr>
                                        <p:cTn id="34" dur="500"/>
                                        <p:tgtEl>
                                          <p:spTgt spid="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1.2.4</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市场失灵</a:t>
            </a:r>
          </a:p>
        </p:txBody>
      </p:sp>
      <p:sp>
        <p:nvSpPr>
          <p:cNvPr id="18" name="内容占位符 2"/>
          <p:cNvSpPr txBox="1">
            <a:spLocks/>
          </p:cNvSpPr>
          <p:nvPr/>
        </p:nvSpPr>
        <p:spPr>
          <a:xfrm>
            <a:off x="838200" y="1678009"/>
            <a:ext cx="6874041" cy="39169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上一节我们描述了市场运行体系，进而分析了竞争性市场机制实现帕累托最优资源配置所要求的条件和环境。然而在现实中，这些条件和环境几乎不存在，有大量证据表明市场机制也可能缺乏效率。</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rgbClr val="000090"/>
                </a:solidFill>
                <a:latin typeface="微软雅黑"/>
                <a:ea typeface="微软雅黑"/>
                <a:cs typeface="微软雅黑"/>
              </a:rPr>
              <a:t>当市场由于自身机制的特点或缺陷，没有或不能将资源配置到效率状态时，我们称之为市场失灵</a:t>
            </a:r>
            <a:r>
              <a:rPr lang="zh-CN" altLang="zh-CN" sz="2000" dirty="0">
                <a:solidFill>
                  <a:srgbClr val="000090"/>
                </a:solidFill>
                <a:latin typeface="微软雅黑"/>
                <a:ea typeface="微软雅黑"/>
                <a:cs typeface="微软雅黑"/>
              </a:rPr>
              <a:t>（</a:t>
            </a:r>
            <a:r>
              <a:rPr lang="en-US" altLang="zh-CN" sz="2000" dirty="0">
                <a:solidFill>
                  <a:srgbClr val="000090"/>
                </a:solidFill>
                <a:latin typeface="微软雅黑"/>
                <a:ea typeface="微软雅黑"/>
                <a:cs typeface="微软雅黑"/>
              </a:rPr>
              <a:t>market failure</a:t>
            </a:r>
            <a:r>
              <a:rPr lang="zh-CN" altLang="en-US" sz="2000" dirty="0">
                <a:solidFill>
                  <a:srgbClr val="00009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a:t>
            </a:r>
          </a:p>
        </p:txBody>
      </p:sp>
    </p:spTree>
    <p:extLst>
      <p:ext uri="{BB962C8B-B14F-4D97-AF65-F5344CB8AC3E}">
        <p14:creationId xmlns:p14="http://schemas.microsoft.com/office/powerpoint/2010/main" val="2984296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85605" y="936662"/>
            <a:ext cx="7345595"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一般认为，市场失败主要表现（原因）在六个方面：</a:t>
            </a:r>
            <a:endParaRPr lang="en-US" altLang="zh-CN" sz="2200" dirty="0">
              <a:solidFill>
                <a:sysClr val="windowText" lastClr="000000"/>
              </a:solidFill>
              <a:latin typeface="微软雅黑"/>
              <a:ea typeface="微软雅黑"/>
              <a:cs typeface="微软雅黑"/>
            </a:endParaRPr>
          </a:p>
        </p:txBody>
      </p:sp>
      <p:sp>
        <p:nvSpPr>
          <p:cNvPr id="15" name="椭圆 14"/>
          <p:cNvSpPr/>
          <p:nvPr/>
        </p:nvSpPr>
        <p:spPr>
          <a:xfrm rot="10836226" flipV="1">
            <a:off x="6221615" y="3481388"/>
            <a:ext cx="117475" cy="1174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7" name="椭圆 16"/>
          <p:cNvSpPr/>
          <p:nvPr/>
        </p:nvSpPr>
        <p:spPr>
          <a:xfrm rot="10836226">
            <a:off x="5761165" y="3327451"/>
            <a:ext cx="303212" cy="3032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9" name="椭圆 18"/>
          <p:cNvSpPr/>
          <p:nvPr/>
        </p:nvSpPr>
        <p:spPr>
          <a:xfrm rot="10836226" flipH="1">
            <a:off x="8867797" y="3348038"/>
            <a:ext cx="282575" cy="2825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20" name="椭圆 19"/>
          <p:cNvSpPr/>
          <p:nvPr/>
        </p:nvSpPr>
        <p:spPr>
          <a:xfrm rot="21388349">
            <a:off x="7239201" y="2802014"/>
            <a:ext cx="180975" cy="182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24" name="椭圆 23"/>
          <p:cNvSpPr/>
          <p:nvPr/>
        </p:nvSpPr>
        <p:spPr>
          <a:xfrm rot="21388349" flipV="1">
            <a:off x="4076470" y="3492251"/>
            <a:ext cx="257175" cy="257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25" name="椭圆 24"/>
          <p:cNvSpPr/>
          <p:nvPr/>
        </p:nvSpPr>
        <p:spPr>
          <a:xfrm rot="21388349">
            <a:off x="1458765" y="3584499"/>
            <a:ext cx="315913" cy="3159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26" name="椭圆 25"/>
          <p:cNvSpPr/>
          <p:nvPr/>
        </p:nvSpPr>
        <p:spPr>
          <a:xfrm rot="21388349">
            <a:off x="2720769" y="3735946"/>
            <a:ext cx="180975" cy="182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27" name="椭圆 26"/>
          <p:cNvSpPr/>
          <p:nvPr/>
        </p:nvSpPr>
        <p:spPr>
          <a:xfrm rot="21388349">
            <a:off x="7289180" y="3058209"/>
            <a:ext cx="180975" cy="1809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28" name="椭圆 27"/>
          <p:cNvSpPr/>
          <p:nvPr/>
        </p:nvSpPr>
        <p:spPr>
          <a:xfrm rot="21388349">
            <a:off x="1239027" y="3233485"/>
            <a:ext cx="366712" cy="3683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29" name="椭圆 28"/>
          <p:cNvSpPr/>
          <p:nvPr/>
        </p:nvSpPr>
        <p:spPr>
          <a:xfrm rot="21388349">
            <a:off x="7869522" y="3306820"/>
            <a:ext cx="368300" cy="3667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0" name="椭圆 29"/>
          <p:cNvSpPr/>
          <p:nvPr/>
        </p:nvSpPr>
        <p:spPr>
          <a:xfrm rot="21388349">
            <a:off x="2736513" y="3447945"/>
            <a:ext cx="368300" cy="3683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1" name="椭圆 30"/>
          <p:cNvSpPr/>
          <p:nvPr/>
        </p:nvSpPr>
        <p:spPr>
          <a:xfrm rot="21388349" flipH="1">
            <a:off x="-9525" y="3702050"/>
            <a:ext cx="246063" cy="2460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2" name="椭圆 31"/>
          <p:cNvSpPr/>
          <p:nvPr/>
        </p:nvSpPr>
        <p:spPr>
          <a:xfrm rot="21388349">
            <a:off x="3127961" y="3200736"/>
            <a:ext cx="406400" cy="4079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3" name="椭圆 32"/>
          <p:cNvSpPr/>
          <p:nvPr/>
        </p:nvSpPr>
        <p:spPr>
          <a:xfrm rot="21388349">
            <a:off x="4616775" y="3279882"/>
            <a:ext cx="231775" cy="2317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4" name="椭圆 33"/>
          <p:cNvSpPr/>
          <p:nvPr/>
        </p:nvSpPr>
        <p:spPr>
          <a:xfrm rot="21388349">
            <a:off x="6344628" y="3003549"/>
            <a:ext cx="166688" cy="1651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5" name="椭圆 34"/>
          <p:cNvSpPr/>
          <p:nvPr/>
        </p:nvSpPr>
        <p:spPr>
          <a:xfrm rot="21388349">
            <a:off x="8743972" y="2825750"/>
            <a:ext cx="487362" cy="4873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6" name="椭圆 35"/>
          <p:cNvSpPr/>
          <p:nvPr/>
        </p:nvSpPr>
        <p:spPr>
          <a:xfrm rot="21388349" flipH="1">
            <a:off x="3655948" y="3961602"/>
            <a:ext cx="206375" cy="2079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7" name="椭圆 36"/>
          <p:cNvSpPr/>
          <p:nvPr/>
        </p:nvSpPr>
        <p:spPr>
          <a:xfrm rot="21388349">
            <a:off x="6477395" y="3230562"/>
            <a:ext cx="241300" cy="2413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8" name="椭圆 37"/>
          <p:cNvSpPr/>
          <p:nvPr/>
        </p:nvSpPr>
        <p:spPr>
          <a:xfrm rot="21388349">
            <a:off x="8074130" y="3008990"/>
            <a:ext cx="349250" cy="3492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9" name="椭圆 38"/>
          <p:cNvSpPr/>
          <p:nvPr/>
        </p:nvSpPr>
        <p:spPr>
          <a:xfrm rot="21388349" flipH="1">
            <a:off x="-84138" y="3221038"/>
            <a:ext cx="277813" cy="279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0" name="椭圆 39"/>
          <p:cNvSpPr/>
          <p:nvPr/>
        </p:nvSpPr>
        <p:spPr>
          <a:xfrm rot="21388349">
            <a:off x="6037263" y="3097736"/>
            <a:ext cx="293687" cy="2936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1" name="椭圆 40"/>
          <p:cNvSpPr/>
          <p:nvPr/>
        </p:nvSpPr>
        <p:spPr>
          <a:xfrm rot="21388349">
            <a:off x="4743644" y="3604560"/>
            <a:ext cx="368300" cy="3683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2" name="椭圆 41"/>
          <p:cNvSpPr/>
          <p:nvPr/>
        </p:nvSpPr>
        <p:spPr>
          <a:xfrm rot="21388349">
            <a:off x="7372752" y="2994619"/>
            <a:ext cx="343997" cy="3244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3" name="椭圆 42"/>
          <p:cNvSpPr/>
          <p:nvPr/>
        </p:nvSpPr>
        <p:spPr>
          <a:xfrm rot="21388349">
            <a:off x="7720477" y="3354793"/>
            <a:ext cx="276225" cy="2762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4" name="椭圆 43"/>
          <p:cNvSpPr/>
          <p:nvPr/>
        </p:nvSpPr>
        <p:spPr>
          <a:xfrm rot="21388349">
            <a:off x="852779" y="3614057"/>
            <a:ext cx="488950" cy="4889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5" name="椭圆 44"/>
          <p:cNvSpPr/>
          <p:nvPr/>
        </p:nvSpPr>
        <p:spPr>
          <a:xfrm rot="21388349">
            <a:off x="3874208" y="3736182"/>
            <a:ext cx="188912"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6" name="椭圆 45"/>
          <p:cNvSpPr/>
          <p:nvPr/>
        </p:nvSpPr>
        <p:spPr>
          <a:xfrm rot="21388349" flipH="1">
            <a:off x="3243406" y="3665577"/>
            <a:ext cx="401637" cy="403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7" name="椭圆 46"/>
          <p:cNvSpPr/>
          <p:nvPr/>
        </p:nvSpPr>
        <p:spPr>
          <a:xfrm rot="21388349">
            <a:off x="2450529" y="3368838"/>
            <a:ext cx="257175" cy="2555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8" name="椭圆 47"/>
          <p:cNvSpPr/>
          <p:nvPr/>
        </p:nvSpPr>
        <p:spPr>
          <a:xfrm rot="21388349">
            <a:off x="6800721" y="2763840"/>
            <a:ext cx="363537" cy="3619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9" name="椭圆 48"/>
          <p:cNvSpPr/>
          <p:nvPr/>
        </p:nvSpPr>
        <p:spPr>
          <a:xfrm rot="21388349">
            <a:off x="4985608" y="3490551"/>
            <a:ext cx="274637" cy="2746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50" name="椭圆 49"/>
          <p:cNvSpPr/>
          <p:nvPr/>
        </p:nvSpPr>
        <p:spPr>
          <a:xfrm rot="21388349" flipV="1">
            <a:off x="8853509" y="3795713"/>
            <a:ext cx="184150" cy="184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51" name="椭圆 50"/>
          <p:cNvSpPr/>
          <p:nvPr/>
        </p:nvSpPr>
        <p:spPr>
          <a:xfrm>
            <a:off x="1784098" y="3351845"/>
            <a:ext cx="658812" cy="660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52" name="椭圆 51"/>
          <p:cNvSpPr/>
          <p:nvPr/>
        </p:nvSpPr>
        <p:spPr>
          <a:xfrm>
            <a:off x="4011907" y="3593703"/>
            <a:ext cx="658813" cy="660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53" name="椭圆 52"/>
          <p:cNvSpPr/>
          <p:nvPr/>
        </p:nvSpPr>
        <p:spPr>
          <a:xfrm>
            <a:off x="6816740" y="2454778"/>
            <a:ext cx="658812" cy="658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54" name="椭圆 53"/>
          <p:cNvSpPr/>
          <p:nvPr/>
        </p:nvSpPr>
        <p:spPr>
          <a:xfrm>
            <a:off x="8183794" y="3303588"/>
            <a:ext cx="660400" cy="660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55" name="椭圆 54"/>
          <p:cNvSpPr/>
          <p:nvPr/>
        </p:nvSpPr>
        <p:spPr>
          <a:xfrm>
            <a:off x="243875" y="3228975"/>
            <a:ext cx="660400" cy="658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cxnSp>
        <p:nvCxnSpPr>
          <p:cNvPr id="56" name="直接连接符 59"/>
          <p:cNvCxnSpPr/>
          <p:nvPr/>
        </p:nvCxnSpPr>
        <p:spPr>
          <a:xfrm>
            <a:off x="574675" y="3879953"/>
            <a:ext cx="0" cy="1935162"/>
          </a:xfrm>
          <a:prstGeom prst="line">
            <a:avLst/>
          </a:prstGeom>
          <a:ln>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57" name="直接连接符 65"/>
          <p:cNvCxnSpPr/>
          <p:nvPr/>
        </p:nvCxnSpPr>
        <p:spPr>
          <a:xfrm>
            <a:off x="8504469" y="3646488"/>
            <a:ext cx="0" cy="1935162"/>
          </a:xfrm>
          <a:prstGeom prst="line">
            <a:avLst/>
          </a:prstGeom>
          <a:ln>
            <a:prstDash val="dash"/>
            <a:tailEnd type="oval" w="lg" len="lg"/>
          </a:ln>
        </p:spPr>
        <p:style>
          <a:lnRef idx="1">
            <a:schemeClr val="accent1"/>
          </a:lnRef>
          <a:fillRef idx="0">
            <a:schemeClr val="accent1"/>
          </a:fillRef>
          <a:effectRef idx="0">
            <a:schemeClr val="accent1"/>
          </a:effectRef>
          <a:fontRef idx="minor">
            <a:schemeClr val="tx1"/>
          </a:fontRef>
        </p:style>
      </p:cxnSp>
      <p:sp>
        <p:nvSpPr>
          <p:cNvPr id="58" name="文本框 62"/>
          <p:cNvSpPr txBox="1">
            <a:spLocks noChangeArrowheads="1"/>
          </p:cNvSpPr>
          <p:nvPr/>
        </p:nvSpPr>
        <p:spPr bwMode="auto">
          <a:xfrm>
            <a:off x="-23940" y="5885419"/>
            <a:ext cx="274947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lvl="0"/>
            <a:r>
              <a:rPr lang="zh-CN" altLang="en-US" sz="2000" dirty="0">
                <a:solidFill>
                  <a:schemeClr val="accent1"/>
                </a:solidFill>
                <a:latin typeface="Century Gothic" charset="0"/>
                <a:ea typeface="微软雅黑 Light" charset="0"/>
                <a:cs typeface="微软雅黑 Light" charset="0"/>
              </a:rPr>
              <a:t>不能有效提供</a:t>
            </a:r>
            <a:r>
              <a:rPr lang="zh-CN" altLang="en-US" sz="2000" dirty="0">
                <a:solidFill>
                  <a:srgbClr val="000090"/>
                </a:solidFill>
                <a:latin typeface="Century Gothic" charset="0"/>
                <a:ea typeface="微软雅黑 Light" charset="0"/>
                <a:cs typeface="微软雅黑 Light" charset="0"/>
              </a:rPr>
              <a:t>公共商品</a:t>
            </a:r>
          </a:p>
          <a:p>
            <a:pPr lvl="0"/>
            <a:endParaRPr lang="zh-CN" altLang="en-US" sz="2000" dirty="0">
              <a:solidFill>
                <a:schemeClr val="accent1"/>
              </a:solidFill>
              <a:latin typeface="Century Gothic" charset="0"/>
              <a:ea typeface="微软雅黑 Light" charset="0"/>
              <a:cs typeface="微软雅黑 Light" charset="0"/>
            </a:endParaRPr>
          </a:p>
        </p:txBody>
      </p:sp>
      <p:cxnSp>
        <p:nvCxnSpPr>
          <p:cNvPr id="59" name="直接连接符 59"/>
          <p:cNvCxnSpPr/>
          <p:nvPr/>
        </p:nvCxnSpPr>
        <p:spPr>
          <a:xfrm>
            <a:off x="2128257" y="4023808"/>
            <a:ext cx="0" cy="1183192"/>
          </a:xfrm>
          <a:prstGeom prst="line">
            <a:avLst/>
          </a:prstGeom>
          <a:ln>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文本框 62"/>
          <p:cNvSpPr txBox="1">
            <a:spLocks noChangeArrowheads="1"/>
          </p:cNvSpPr>
          <p:nvPr/>
        </p:nvSpPr>
        <p:spPr bwMode="auto">
          <a:xfrm>
            <a:off x="3231381" y="5790806"/>
            <a:ext cx="223651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000" dirty="0">
                <a:solidFill>
                  <a:schemeClr val="accent1"/>
                </a:solidFill>
                <a:latin typeface="Century Gothic" charset="0"/>
                <a:ea typeface="微软雅黑 Light" charset="0"/>
                <a:cs typeface="微软雅黑 Light" charset="0"/>
              </a:rPr>
              <a:t>市场竞争不完全性</a:t>
            </a:r>
            <a:endParaRPr lang="en-US" altLang="zh-CN" sz="2000" dirty="0">
              <a:solidFill>
                <a:schemeClr val="accent1"/>
              </a:solidFill>
              <a:latin typeface="Century Gothic" charset="0"/>
              <a:ea typeface="微软雅黑 Light" charset="0"/>
              <a:cs typeface="微软雅黑 Light" charset="0"/>
            </a:endParaRPr>
          </a:p>
          <a:p>
            <a:r>
              <a:rPr lang="zh-CN" altLang="en-US" sz="2000" dirty="0">
                <a:solidFill>
                  <a:srgbClr val="000090"/>
                </a:solidFill>
                <a:latin typeface="Century Gothic" charset="0"/>
                <a:ea typeface="微软雅黑 Light" charset="0"/>
                <a:cs typeface="微软雅黑 Light" charset="0"/>
              </a:rPr>
              <a:t>（垄断）</a:t>
            </a:r>
          </a:p>
        </p:txBody>
      </p:sp>
      <p:cxnSp>
        <p:nvCxnSpPr>
          <p:cNvPr id="61" name="直接连接符 59"/>
          <p:cNvCxnSpPr/>
          <p:nvPr/>
        </p:nvCxnSpPr>
        <p:spPr>
          <a:xfrm>
            <a:off x="4341314" y="4117586"/>
            <a:ext cx="0" cy="1497669"/>
          </a:xfrm>
          <a:prstGeom prst="line">
            <a:avLst/>
          </a:prstGeom>
          <a:ln>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2" name="文本框 62"/>
          <p:cNvSpPr txBox="1">
            <a:spLocks noChangeArrowheads="1"/>
          </p:cNvSpPr>
          <p:nvPr/>
        </p:nvSpPr>
        <p:spPr bwMode="auto">
          <a:xfrm>
            <a:off x="4724023" y="5269015"/>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000" dirty="0">
                <a:solidFill>
                  <a:schemeClr val="accent1"/>
                </a:solidFill>
                <a:latin typeface="Century Gothic" charset="0"/>
                <a:ea typeface="微软雅黑 Light" charset="0"/>
                <a:cs typeface="微软雅黑 Light" charset="0"/>
              </a:rPr>
              <a:t>市场</a:t>
            </a:r>
            <a:r>
              <a:rPr lang="zh-CN" altLang="en-US" sz="2000" dirty="0">
                <a:solidFill>
                  <a:srgbClr val="000090"/>
                </a:solidFill>
                <a:latin typeface="Century Gothic" charset="0"/>
                <a:ea typeface="微软雅黑 Light" charset="0"/>
                <a:cs typeface="微软雅黑 Light" charset="0"/>
              </a:rPr>
              <a:t>信息不充分</a:t>
            </a:r>
          </a:p>
        </p:txBody>
      </p:sp>
      <p:cxnSp>
        <p:nvCxnSpPr>
          <p:cNvPr id="63" name="直接连接符 59"/>
          <p:cNvCxnSpPr/>
          <p:nvPr/>
        </p:nvCxnSpPr>
        <p:spPr>
          <a:xfrm>
            <a:off x="7175049" y="3078392"/>
            <a:ext cx="0" cy="1497669"/>
          </a:xfrm>
          <a:prstGeom prst="line">
            <a:avLst/>
          </a:prstGeom>
          <a:ln>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4" name="文本框 62"/>
          <p:cNvSpPr txBox="1">
            <a:spLocks noChangeArrowheads="1"/>
          </p:cNvSpPr>
          <p:nvPr/>
        </p:nvSpPr>
        <p:spPr bwMode="auto">
          <a:xfrm>
            <a:off x="6115405" y="4689445"/>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000" dirty="0">
                <a:solidFill>
                  <a:schemeClr val="accent1"/>
                </a:solidFill>
                <a:latin typeface="Century Gothic" charset="0"/>
                <a:ea typeface="微软雅黑 Light" charset="0"/>
                <a:cs typeface="微软雅黑 Light" charset="0"/>
              </a:rPr>
              <a:t>收入分配不公平</a:t>
            </a:r>
          </a:p>
        </p:txBody>
      </p:sp>
      <p:sp>
        <p:nvSpPr>
          <p:cNvPr id="65" name="文本框 62"/>
          <p:cNvSpPr txBox="1">
            <a:spLocks noChangeArrowheads="1"/>
          </p:cNvSpPr>
          <p:nvPr/>
        </p:nvSpPr>
        <p:spPr bwMode="auto">
          <a:xfrm>
            <a:off x="7175049" y="5685364"/>
            <a:ext cx="172354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000" dirty="0">
                <a:solidFill>
                  <a:schemeClr val="accent1"/>
                </a:solidFill>
                <a:latin typeface="Century Gothic" charset="0"/>
                <a:ea typeface="微软雅黑 Light" charset="0"/>
                <a:cs typeface="微软雅黑 Light" charset="0"/>
              </a:rPr>
              <a:t>宏观经济波动</a:t>
            </a:r>
          </a:p>
        </p:txBody>
      </p:sp>
      <p:sp>
        <p:nvSpPr>
          <p:cNvPr id="66" name="椭圆 65"/>
          <p:cNvSpPr/>
          <p:nvPr/>
        </p:nvSpPr>
        <p:spPr>
          <a:xfrm>
            <a:off x="5268434" y="2989972"/>
            <a:ext cx="658812" cy="658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cxnSp>
        <p:nvCxnSpPr>
          <p:cNvPr id="67" name="直接连接符 59"/>
          <p:cNvCxnSpPr/>
          <p:nvPr/>
        </p:nvCxnSpPr>
        <p:spPr>
          <a:xfrm>
            <a:off x="5587549" y="3591886"/>
            <a:ext cx="0" cy="1497669"/>
          </a:xfrm>
          <a:prstGeom prst="line">
            <a:avLst/>
          </a:prstGeom>
          <a:ln>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8" name="文本框 62"/>
          <p:cNvSpPr txBox="1">
            <a:spLocks noChangeArrowheads="1"/>
          </p:cNvSpPr>
          <p:nvPr/>
        </p:nvSpPr>
        <p:spPr bwMode="auto">
          <a:xfrm>
            <a:off x="1196414" y="5269015"/>
            <a:ext cx="249299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000" dirty="0">
                <a:solidFill>
                  <a:schemeClr val="accent1"/>
                </a:solidFill>
                <a:latin typeface="Century Gothic" charset="0"/>
                <a:ea typeface="微软雅黑 Light" charset="0"/>
                <a:cs typeface="微软雅黑 Light" charset="0"/>
              </a:rPr>
              <a:t>不能解决</a:t>
            </a:r>
            <a:r>
              <a:rPr lang="zh-CN" altLang="en-US" sz="2000" dirty="0">
                <a:solidFill>
                  <a:srgbClr val="000090"/>
                </a:solidFill>
                <a:latin typeface="Century Gothic" charset="0"/>
                <a:ea typeface="微软雅黑 Light" charset="0"/>
                <a:cs typeface="微软雅黑 Light" charset="0"/>
              </a:rPr>
              <a:t>外在性</a:t>
            </a:r>
            <a:r>
              <a:rPr lang="zh-CN" altLang="en-US" sz="2000" dirty="0">
                <a:solidFill>
                  <a:schemeClr val="accent1"/>
                </a:solidFill>
                <a:latin typeface="Century Gothic" charset="0"/>
                <a:ea typeface="微软雅黑 Light" charset="0"/>
                <a:cs typeface="微软雅黑 Light" charset="0"/>
              </a:rPr>
              <a:t>问题</a:t>
            </a:r>
          </a:p>
        </p:txBody>
      </p:sp>
    </p:spTree>
    <p:extLst>
      <p:ext uri="{BB962C8B-B14F-4D97-AF65-F5344CB8AC3E}">
        <p14:creationId xmlns:p14="http://schemas.microsoft.com/office/powerpoint/2010/main" val="378261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500" fill="hold"/>
                                        <p:tgtEl>
                                          <p:spTgt spid="25"/>
                                        </p:tgtEl>
                                        <p:attrNameLst>
                                          <p:attrName>ppt_w</p:attrName>
                                        </p:attrNameLst>
                                      </p:cBhvr>
                                      <p:tavLst>
                                        <p:tav tm="0">
                                          <p:val>
                                            <p:fltVal val="0"/>
                                          </p:val>
                                        </p:tav>
                                        <p:tav tm="100000">
                                          <p:val>
                                            <p:strVal val="#ppt_w"/>
                                          </p:val>
                                        </p:tav>
                                      </p:tavLst>
                                    </p:anim>
                                    <p:anim calcmode="lin" valueType="num">
                                      <p:cBhvr>
                                        <p:cTn id="33" dur="500" fill="hold"/>
                                        <p:tgtEl>
                                          <p:spTgt spid="25"/>
                                        </p:tgtEl>
                                        <p:attrNameLst>
                                          <p:attrName>ppt_h</p:attrName>
                                        </p:attrNameLst>
                                      </p:cBhvr>
                                      <p:tavLst>
                                        <p:tav tm="0">
                                          <p:val>
                                            <p:fltVal val="0"/>
                                          </p:val>
                                        </p:tav>
                                        <p:tav tm="100000">
                                          <p:val>
                                            <p:strVal val="#ppt_h"/>
                                          </p:val>
                                        </p:tav>
                                      </p:tavLst>
                                    </p:anim>
                                    <p:animEffect transition="in" filter="fade">
                                      <p:cBhvr>
                                        <p:cTn id="34" dur="500"/>
                                        <p:tgtEl>
                                          <p:spTgt spid="2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Effect transition="in" filter="fade">
                                      <p:cBhvr>
                                        <p:cTn id="39" dur="500"/>
                                        <p:tgtEl>
                                          <p:spTgt spid="2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Effect transition="in" filter="fade">
                                      <p:cBhvr>
                                        <p:cTn id="44" dur="500"/>
                                        <p:tgtEl>
                                          <p:spTgt spid="2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animEffect transition="in" filter="fade">
                                      <p:cBhvr>
                                        <p:cTn id="49" dur="500"/>
                                        <p:tgtEl>
                                          <p:spTgt spid="2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p:cTn id="52" dur="500" fill="hold"/>
                                        <p:tgtEl>
                                          <p:spTgt spid="29"/>
                                        </p:tgtEl>
                                        <p:attrNameLst>
                                          <p:attrName>ppt_w</p:attrName>
                                        </p:attrNameLst>
                                      </p:cBhvr>
                                      <p:tavLst>
                                        <p:tav tm="0">
                                          <p:val>
                                            <p:fltVal val="0"/>
                                          </p:val>
                                        </p:tav>
                                        <p:tav tm="100000">
                                          <p:val>
                                            <p:strVal val="#ppt_w"/>
                                          </p:val>
                                        </p:tav>
                                      </p:tavLst>
                                    </p:anim>
                                    <p:anim calcmode="lin" valueType="num">
                                      <p:cBhvr>
                                        <p:cTn id="53" dur="500" fill="hold"/>
                                        <p:tgtEl>
                                          <p:spTgt spid="29"/>
                                        </p:tgtEl>
                                        <p:attrNameLst>
                                          <p:attrName>ppt_h</p:attrName>
                                        </p:attrNameLst>
                                      </p:cBhvr>
                                      <p:tavLst>
                                        <p:tav tm="0">
                                          <p:val>
                                            <p:fltVal val="0"/>
                                          </p:val>
                                        </p:tav>
                                        <p:tav tm="100000">
                                          <p:val>
                                            <p:strVal val="#ppt_h"/>
                                          </p:val>
                                        </p:tav>
                                      </p:tavLst>
                                    </p:anim>
                                    <p:animEffect transition="in" filter="fade">
                                      <p:cBhvr>
                                        <p:cTn id="54" dur="500"/>
                                        <p:tgtEl>
                                          <p:spTgt spid="29"/>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p:cTn id="57" dur="500" fill="hold"/>
                                        <p:tgtEl>
                                          <p:spTgt spid="30"/>
                                        </p:tgtEl>
                                        <p:attrNameLst>
                                          <p:attrName>ppt_w</p:attrName>
                                        </p:attrNameLst>
                                      </p:cBhvr>
                                      <p:tavLst>
                                        <p:tav tm="0">
                                          <p:val>
                                            <p:fltVal val="0"/>
                                          </p:val>
                                        </p:tav>
                                        <p:tav tm="100000">
                                          <p:val>
                                            <p:strVal val="#ppt_w"/>
                                          </p:val>
                                        </p:tav>
                                      </p:tavLst>
                                    </p:anim>
                                    <p:anim calcmode="lin" valueType="num">
                                      <p:cBhvr>
                                        <p:cTn id="58" dur="500" fill="hold"/>
                                        <p:tgtEl>
                                          <p:spTgt spid="30"/>
                                        </p:tgtEl>
                                        <p:attrNameLst>
                                          <p:attrName>ppt_h</p:attrName>
                                        </p:attrNameLst>
                                      </p:cBhvr>
                                      <p:tavLst>
                                        <p:tav tm="0">
                                          <p:val>
                                            <p:fltVal val="0"/>
                                          </p:val>
                                        </p:tav>
                                        <p:tav tm="100000">
                                          <p:val>
                                            <p:strVal val="#ppt_h"/>
                                          </p:val>
                                        </p:tav>
                                      </p:tavLst>
                                    </p:anim>
                                    <p:animEffect transition="in" filter="fade">
                                      <p:cBhvr>
                                        <p:cTn id="59" dur="500"/>
                                        <p:tgtEl>
                                          <p:spTgt spid="30"/>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p:cTn id="62" dur="500" fill="hold"/>
                                        <p:tgtEl>
                                          <p:spTgt spid="31"/>
                                        </p:tgtEl>
                                        <p:attrNameLst>
                                          <p:attrName>ppt_w</p:attrName>
                                        </p:attrNameLst>
                                      </p:cBhvr>
                                      <p:tavLst>
                                        <p:tav tm="0">
                                          <p:val>
                                            <p:fltVal val="0"/>
                                          </p:val>
                                        </p:tav>
                                        <p:tav tm="100000">
                                          <p:val>
                                            <p:strVal val="#ppt_w"/>
                                          </p:val>
                                        </p:tav>
                                      </p:tavLst>
                                    </p:anim>
                                    <p:anim calcmode="lin" valueType="num">
                                      <p:cBhvr>
                                        <p:cTn id="63" dur="500" fill="hold"/>
                                        <p:tgtEl>
                                          <p:spTgt spid="31"/>
                                        </p:tgtEl>
                                        <p:attrNameLst>
                                          <p:attrName>ppt_h</p:attrName>
                                        </p:attrNameLst>
                                      </p:cBhvr>
                                      <p:tavLst>
                                        <p:tav tm="0">
                                          <p:val>
                                            <p:fltVal val="0"/>
                                          </p:val>
                                        </p:tav>
                                        <p:tav tm="100000">
                                          <p:val>
                                            <p:strVal val="#ppt_h"/>
                                          </p:val>
                                        </p:tav>
                                      </p:tavLst>
                                    </p:anim>
                                    <p:animEffect transition="in" filter="fade">
                                      <p:cBhvr>
                                        <p:cTn id="64" dur="500"/>
                                        <p:tgtEl>
                                          <p:spTgt spid="31"/>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p:cTn id="67" dur="500" fill="hold"/>
                                        <p:tgtEl>
                                          <p:spTgt spid="32"/>
                                        </p:tgtEl>
                                        <p:attrNameLst>
                                          <p:attrName>ppt_w</p:attrName>
                                        </p:attrNameLst>
                                      </p:cBhvr>
                                      <p:tavLst>
                                        <p:tav tm="0">
                                          <p:val>
                                            <p:fltVal val="0"/>
                                          </p:val>
                                        </p:tav>
                                        <p:tav tm="100000">
                                          <p:val>
                                            <p:strVal val="#ppt_w"/>
                                          </p:val>
                                        </p:tav>
                                      </p:tavLst>
                                    </p:anim>
                                    <p:anim calcmode="lin" valueType="num">
                                      <p:cBhvr>
                                        <p:cTn id="68" dur="500" fill="hold"/>
                                        <p:tgtEl>
                                          <p:spTgt spid="32"/>
                                        </p:tgtEl>
                                        <p:attrNameLst>
                                          <p:attrName>ppt_h</p:attrName>
                                        </p:attrNameLst>
                                      </p:cBhvr>
                                      <p:tavLst>
                                        <p:tav tm="0">
                                          <p:val>
                                            <p:fltVal val="0"/>
                                          </p:val>
                                        </p:tav>
                                        <p:tav tm="100000">
                                          <p:val>
                                            <p:strVal val="#ppt_h"/>
                                          </p:val>
                                        </p:tav>
                                      </p:tavLst>
                                    </p:anim>
                                    <p:animEffect transition="in" filter="fade">
                                      <p:cBhvr>
                                        <p:cTn id="69" dur="500"/>
                                        <p:tgtEl>
                                          <p:spTgt spid="32"/>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 calcmode="lin" valueType="num">
                                      <p:cBhvr>
                                        <p:cTn id="72" dur="500" fill="hold"/>
                                        <p:tgtEl>
                                          <p:spTgt spid="33"/>
                                        </p:tgtEl>
                                        <p:attrNameLst>
                                          <p:attrName>ppt_w</p:attrName>
                                        </p:attrNameLst>
                                      </p:cBhvr>
                                      <p:tavLst>
                                        <p:tav tm="0">
                                          <p:val>
                                            <p:fltVal val="0"/>
                                          </p:val>
                                        </p:tav>
                                        <p:tav tm="100000">
                                          <p:val>
                                            <p:strVal val="#ppt_w"/>
                                          </p:val>
                                        </p:tav>
                                      </p:tavLst>
                                    </p:anim>
                                    <p:anim calcmode="lin" valueType="num">
                                      <p:cBhvr>
                                        <p:cTn id="73" dur="500" fill="hold"/>
                                        <p:tgtEl>
                                          <p:spTgt spid="33"/>
                                        </p:tgtEl>
                                        <p:attrNameLst>
                                          <p:attrName>ppt_h</p:attrName>
                                        </p:attrNameLst>
                                      </p:cBhvr>
                                      <p:tavLst>
                                        <p:tav tm="0">
                                          <p:val>
                                            <p:fltVal val="0"/>
                                          </p:val>
                                        </p:tav>
                                        <p:tav tm="100000">
                                          <p:val>
                                            <p:strVal val="#ppt_h"/>
                                          </p:val>
                                        </p:tav>
                                      </p:tavLst>
                                    </p:anim>
                                    <p:animEffect transition="in" filter="fade">
                                      <p:cBhvr>
                                        <p:cTn id="74" dur="500"/>
                                        <p:tgtEl>
                                          <p:spTgt spid="33"/>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p:cTn id="77" dur="500" fill="hold"/>
                                        <p:tgtEl>
                                          <p:spTgt spid="34"/>
                                        </p:tgtEl>
                                        <p:attrNameLst>
                                          <p:attrName>ppt_w</p:attrName>
                                        </p:attrNameLst>
                                      </p:cBhvr>
                                      <p:tavLst>
                                        <p:tav tm="0">
                                          <p:val>
                                            <p:fltVal val="0"/>
                                          </p:val>
                                        </p:tav>
                                        <p:tav tm="100000">
                                          <p:val>
                                            <p:strVal val="#ppt_w"/>
                                          </p:val>
                                        </p:tav>
                                      </p:tavLst>
                                    </p:anim>
                                    <p:anim calcmode="lin" valueType="num">
                                      <p:cBhvr>
                                        <p:cTn id="78" dur="500" fill="hold"/>
                                        <p:tgtEl>
                                          <p:spTgt spid="34"/>
                                        </p:tgtEl>
                                        <p:attrNameLst>
                                          <p:attrName>ppt_h</p:attrName>
                                        </p:attrNameLst>
                                      </p:cBhvr>
                                      <p:tavLst>
                                        <p:tav tm="0">
                                          <p:val>
                                            <p:fltVal val="0"/>
                                          </p:val>
                                        </p:tav>
                                        <p:tav tm="100000">
                                          <p:val>
                                            <p:strVal val="#ppt_h"/>
                                          </p:val>
                                        </p:tav>
                                      </p:tavLst>
                                    </p:anim>
                                    <p:animEffect transition="in" filter="fade">
                                      <p:cBhvr>
                                        <p:cTn id="79" dur="500"/>
                                        <p:tgtEl>
                                          <p:spTgt spid="34"/>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 calcmode="lin" valueType="num">
                                      <p:cBhvr>
                                        <p:cTn id="82" dur="500" fill="hold"/>
                                        <p:tgtEl>
                                          <p:spTgt spid="35"/>
                                        </p:tgtEl>
                                        <p:attrNameLst>
                                          <p:attrName>ppt_w</p:attrName>
                                        </p:attrNameLst>
                                      </p:cBhvr>
                                      <p:tavLst>
                                        <p:tav tm="0">
                                          <p:val>
                                            <p:fltVal val="0"/>
                                          </p:val>
                                        </p:tav>
                                        <p:tav tm="100000">
                                          <p:val>
                                            <p:strVal val="#ppt_w"/>
                                          </p:val>
                                        </p:tav>
                                      </p:tavLst>
                                    </p:anim>
                                    <p:anim calcmode="lin" valueType="num">
                                      <p:cBhvr>
                                        <p:cTn id="83" dur="500" fill="hold"/>
                                        <p:tgtEl>
                                          <p:spTgt spid="35"/>
                                        </p:tgtEl>
                                        <p:attrNameLst>
                                          <p:attrName>ppt_h</p:attrName>
                                        </p:attrNameLst>
                                      </p:cBhvr>
                                      <p:tavLst>
                                        <p:tav tm="0">
                                          <p:val>
                                            <p:fltVal val="0"/>
                                          </p:val>
                                        </p:tav>
                                        <p:tav tm="100000">
                                          <p:val>
                                            <p:strVal val="#ppt_h"/>
                                          </p:val>
                                        </p:tav>
                                      </p:tavLst>
                                    </p:anim>
                                    <p:animEffect transition="in" filter="fade">
                                      <p:cBhvr>
                                        <p:cTn id="84" dur="500"/>
                                        <p:tgtEl>
                                          <p:spTgt spid="35"/>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 calcmode="lin" valueType="num">
                                      <p:cBhvr>
                                        <p:cTn id="87" dur="500" fill="hold"/>
                                        <p:tgtEl>
                                          <p:spTgt spid="36"/>
                                        </p:tgtEl>
                                        <p:attrNameLst>
                                          <p:attrName>ppt_w</p:attrName>
                                        </p:attrNameLst>
                                      </p:cBhvr>
                                      <p:tavLst>
                                        <p:tav tm="0">
                                          <p:val>
                                            <p:fltVal val="0"/>
                                          </p:val>
                                        </p:tav>
                                        <p:tav tm="100000">
                                          <p:val>
                                            <p:strVal val="#ppt_w"/>
                                          </p:val>
                                        </p:tav>
                                      </p:tavLst>
                                    </p:anim>
                                    <p:anim calcmode="lin" valueType="num">
                                      <p:cBhvr>
                                        <p:cTn id="88" dur="500" fill="hold"/>
                                        <p:tgtEl>
                                          <p:spTgt spid="36"/>
                                        </p:tgtEl>
                                        <p:attrNameLst>
                                          <p:attrName>ppt_h</p:attrName>
                                        </p:attrNameLst>
                                      </p:cBhvr>
                                      <p:tavLst>
                                        <p:tav tm="0">
                                          <p:val>
                                            <p:fltVal val="0"/>
                                          </p:val>
                                        </p:tav>
                                        <p:tav tm="100000">
                                          <p:val>
                                            <p:strVal val="#ppt_h"/>
                                          </p:val>
                                        </p:tav>
                                      </p:tavLst>
                                    </p:anim>
                                    <p:animEffect transition="in" filter="fade">
                                      <p:cBhvr>
                                        <p:cTn id="89" dur="500"/>
                                        <p:tgtEl>
                                          <p:spTgt spid="36"/>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 calcmode="lin" valueType="num">
                                      <p:cBhvr>
                                        <p:cTn id="92" dur="500" fill="hold"/>
                                        <p:tgtEl>
                                          <p:spTgt spid="37"/>
                                        </p:tgtEl>
                                        <p:attrNameLst>
                                          <p:attrName>ppt_w</p:attrName>
                                        </p:attrNameLst>
                                      </p:cBhvr>
                                      <p:tavLst>
                                        <p:tav tm="0">
                                          <p:val>
                                            <p:fltVal val="0"/>
                                          </p:val>
                                        </p:tav>
                                        <p:tav tm="100000">
                                          <p:val>
                                            <p:strVal val="#ppt_w"/>
                                          </p:val>
                                        </p:tav>
                                      </p:tavLst>
                                    </p:anim>
                                    <p:anim calcmode="lin" valueType="num">
                                      <p:cBhvr>
                                        <p:cTn id="93" dur="500" fill="hold"/>
                                        <p:tgtEl>
                                          <p:spTgt spid="37"/>
                                        </p:tgtEl>
                                        <p:attrNameLst>
                                          <p:attrName>ppt_h</p:attrName>
                                        </p:attrNameLst>
                                      </p:cBhvr>
                                      <p:tavLst>
                                        <p:tav tm="0">
                                          <p:val>
                                            <p:fltVal val="0"/>
                                          </p:val>
                                        </p:tav>
                                        <p:tav tm="100000">
                                          <p:val>
                                            <p:strVal val="#ppt_h"/>
                                          </p:val>
                                        </p:tav>
                                      </p:tavLst>
                                    </p:anim>
                                    <p:animEffect transition="in" filter="fade">
                                      <p:cBhvr>
                                        <p:cTn id="94" dur="500"/>
                                        <p:tgtEl>
                                          <p:spTgt spid="37"/>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 calcmode="lin" valueType="num">
                                      <p:cBhvr>
                                        <p:cTn id="97" dur="500" fill="hold"/>
                                        <p:tgtEl>
                                          <p:spTgt spid="38"/>
                                        </p:tgtEl>
                                        <p:attrNameLst>
                                          <p:attrName>ppt_w</p:attrName>
                                        </p:attrNameLst>
                                      </p:cBhvr>
                                      <p:tavLst>
                                        <p:tav tm="0">
                                          <p:val>
                                            <p:fltVal val="0"/>
                                          </p:val>
                                        </p:tav>
                                        <p:tav tm="100000">
                                          <p:val>
                                            <p:strVal val="#ppt_w"/>
                                          </p:val>
                                        </p:tav>
                                      </p:tavLst>
                                    </p:anim>
                                    <p:anim calcmode="lin" valueType="num">
                                      <p:cBhvr>
                                        <p:cTn id="98" dur="500" fill="hold"/>
                                        <p:tgtEl>
                                          <p:spTgt spid="38"/>
                                        </p:tgtEl>
                                        <p:attrNameLst>
                                          <p:attrName>ppt_h</p:attrName>
                                        </p:attrNameLst>
                                      </p:cBhvr>
                                      <p:tavLst>
                                        <p:tav tm="0">
                                          <p:val>
                                            <p:fltVal val="0"/>
                                          </p:val>
                                        </p:tav>
                                        <p:tav tm="100000">
                                          <p:val>
                                            <p:strVal val="#ppt_h"/>
                                          </p:val>
                                        </p:tav>
                                      </p:tavLst>
                                    </p:anim>
                                    <p:animEffect transition="in" filter="fade">
                                      <p:cBhvr>
                                        <p:cTn id="99" dur="500"/>
                                        <p:tgtEl>
                                          <p:spTgt spid="38"/>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39"/>
                                        </p:tgtEl>
                                        <p:attrNameLst>
                                          <p:attrName>style.visibility</p:attrName>
                                        </p:attrNameLst>
                                      </p:cBhvr>
                                      <p:to>
                                        <p:strVal val="visible"/>
                                      </p:to>
                                    </p:set>
                                    <p:anim calcmode="lin" valueType="num">
                                      <p:cBhvr>
                                        <p:cTn id="102" dur="500" fill="hold"/>
                                        <p:tgtEl>
                                          <p:spTgt spid="39"/>
                                        </p:tgtEl>
                                        <p:attrNameLst>
                                          <p:attrName>ppt_w</p:attrName>
                                        </p:attrNameLst>
                                      </p:cBhvr>
                                      <p:tavLst>
                                        <p:tav tm="0">
                                          <p:val>
                                            <p:fltVal val="0"/>
                                          </p:val>
                                        </p:tav>
                                        <p:tav tm="100000">
                                          <p:val>
                                            <p:strVal val="#ppt_w"/>
                                          </p:val>
                                        </p:tav>
                                      </p:tavLst>
                                    </p:anim>
                                    <p:anim calcmode="lin" valueType="num">
                                      <p:cBhvr>
                                        <p:cTn id="103" dur="500" fill="hold"/>
                                        <p:tgtEl>
                                          <p:spTgt spid="39"/>
                                        </p:tgtEl>
                                        <p:attrNameLst>
                                          <p:attrName>ppt_h</p:attrName>
                                        </p:attrNameLst>
                                      </p:cBhvr>
                                      <p:tavLst>
                                        <p:tav tm="0">
                                          <p:val>
                                            <p:fltVal val="0"/>
                                          </p:val>
                                        </p:tav>
                                        <p:tav tm="100000">
                                          <p:val>
                                            <p:strVal val="#ppt_h"/>
                                          </p:val>
                                        </p:tav>
                                      </p:tavLst>
                                    </p:anim>
                                    <p:animEffect transition="in" filter="fade">
                                      <p:cBhvr>
                                        <p:cTn id="104" dur="500"/>
                                        <p:tgtEl>
                                          <p:spTgt spid="39"/>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 calcmode="lin" valueType="num">
                                      <p:cBhvr>
                                        <p:cTn id="107" dur="500" fill="hold"/>
                                        <p:tgtEl>
                                          <p:spTgt spid="40"/>
                                        </p:tgtEl>
                                        <p:attrNameLst>
                                          <p:attrName>ppt_w</p:attrName>
                                        </p:attrNameLst>
                                      </p:cBhvr>
                                      <p:tavLst>
                                        <p:tav tm="0">
                                          <p:val>
                                            <p:fltVal val="0"/>
                                          </p:val>
                                        </p:tav>
                                        <p:tav tm="100000">
                                          <p:val>
                                            <p:strVal val="#ppt_w"/>
                                          </p:val>
                                        </p:tav>
                                      </p:tavLst>
                                    </p:anim>
                                    <p:anim calcmode="lin" valueType="num">
                                      <p:cBhvr>
                                        <p:cTn id="108" dur="500" fill="hold"/>
                                        <p:tgtEl>
                                          <p:spTgt spid="40"/>
                                        </p:tgtEl>
                                        <p:attrNameLst>
                                          <p:attrName>ppt_h</p:attrName>
                                        </p:attrNameLst>
                                      </p:cBhvr>
                                      <p:tavLst>
                                        <p:tav tm="0">
                                          <p:val>
                                            <p:fltVal val="0"/>
                                          </p:val>
                                        </p:tav>
                                        <p:tav tm="100000">
                                          <p:val>
                                            <p:strVal val="#ppt_h"/>
                                          </p:val>
                                        </p:tav>
                                      </p:tavLst>
                                    </p:anim>
                                    <p:animEffect transition="in" filter="fade">
                                      <p:cBhvr>
                                        <p:cTn id="109" dur="500"/>
                                        <p:tgtEl>
                                          <p:spTgt spid="40"/>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41"/>
                                        </p:tgtEl>
                                        <p:attrNameLst>
                                          <p:attrName>style.visibility</p:attrName>
                                        </p:attrNameLst>
                                      </p:cBhvr>
                                      <p:to>
                                        <p:strVal val="visible"/>
                                      </p:to>
                                    </p:set>
                                    <p:anim calcmode="lin" valueType="num">
                                      <p:cBhvr>
                                        <p:cTn id="112" dur="500" fill="hold"/>
                                        <p:tgtEl>
                                          <p:spTgt spid="41"/>
                                        </p:tgtEl>
                                        <p:attrNameLst>
                                          <p:attrName>ppt_w</p:attrName>
                                        </p:attrNameLst>
                                      </p:cBhvr>
                                      <p:tavLst>
                                        <p:tav tm="0">
                                          <p:val>
                                            <p:fltVal val="0"/>
                                          </p:val>
                                        </p:tav>
                                        <p:tav tm="100000">
                                          <p:val>
                                            <p:strVal val="#ppt_w"/>
                                          </p:val>
                                        </p:tav>
                                      </p:tavLst>
                                    </p:anim>
                                    <p:anim calcmode="lin" valueType="num">
                                      <p:cBhvr>
                                        <p:cTn id="113" dur="500" fill="hold"/>
                                        <p:tgtEl>
                                          <p:spTgt spid="41"/>
                                        </p:tgtEl>
                                        <p:attrNameLst>
                                          <p:attrName>ppt_h</p:attrName>
                                        </p:attrNameLst>
                                      </p:cBhvr>
                                      <p:tavLst>
                                        <p:tav tm="0">
                                          <p:val>
                                            <p:fltVal val="0"/>
                                          </p:val>
                                        </p:tav>
                                        <p:tav tm="100000">
                                          <p:val>
                                            <p:strVal val="#ppt_h"/>
                                          </p:val>
                                        </p:tav>
                                      </p:tavLst>
                                    </p:anim>
                                    <p:animEffect transition="in" filter="fade">
                                      <p:cBhvr>
                                        <p:cTn id="114" dur="500"/>
                                        <p:tgtEl>
                                          <p:spTgt spid="41"/>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42"/>
                                        </p:tgtEl>
                                        <p:attrNameLst>
                                          <p:attrName>style.visibility</p:attrName>
                                        </p:attrNameLst>
                                      </p:cBhvr>
                                      <p:to>
                                        <p:strVal val="visible"/>
                                      </p:to>
                                    </p:set>
                                    <p:anim calcmode="lin" valueType="num">
                                      <p:cBhvr>
                                        <p:cTn id="117" dur="500" fill="hold"/>
                                        <p:tgtEl>
                                          <p:spTgt spid="42"/>
                                        </p:tgtEl>
                                        <p:attrNameLst>
                                          <p:attrName>ppt_w</p:attrName>
                                        </p:attrNameLst>
                                      </p:cBhvr>
                                      <p:tavLst>
                                        <p:tav tm="0">
                                          <p:val>
                                            <p:fltVal val="0"/>
                                          </p:val>
                                        </p:tav>
                                        <p:tav tm="100000">
                                          <p:val>
                                            <p:strVal val="#ppt_w"/>
                                          </p:val>
                                        </p:tav>
                                      </p:tavLst>
                                    </p:anim>
                                    <p:anim calcmode="lin" valueType="num">
                                      <p:cBhvr>
                                        <p:cTn id="118" dur="500" fill="hold"/>
                                        <p:tgtEl>
                                          <p:spTgt spid="42"/>
                                        </p:tgtEl>
                                        <p:attrNameLst>
                                          <p:attrName>ppt_h</p:attrName>
                                        </p:attrNameLst>
                                      </p:cBhvr>
                                      <p:tavLst>
                                        <p:tav tm="0">
                                          <p:val>
                                            <p:fltVal val="0"/>
                                          </p:val>
                                        </p:tav>
                                        <p:tav tm="100000">
                                          <p:val>
                                            <p:strVal val="#ppt_h"/>
                                          </p:val>
                                        </p:tav>
                                      </p:tavLst>
                                    </p:anim>
                                    <p:animEffect transition="in" filter="fade">
                                      <p:cBhvr>
                                        <p:cTn id="119" dur="500"/>
                                        <p:tgtEl>
                                          <p:spTgt spid="42"/>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43"/>
                                        </p:tgtEl>
                                        <p:attrNameLst>
                                          <p:attrName>style.visibility</p:attrName>
                                        </p:attrNameLst>
                                      </p:cBhvr>
                                      <p:to>
                                        <p:strVal val="visible"/>
                                      </p:to>
                                    </p:set>
                                    <p:anim calcmode="lin" valueType="num">
                                      <p:cBhvr>
                                        <p:cTn id="122" dur="500" fill="hold"/>
                                        <p:tgtEl>
                                          <p:spTgt spid="43"/>
                                        </p:tgtEl>
                                        <p:attrNameLst>
                                          <p:attrName>ppt_w</p:attrName>
                                        </p:attrNameLst>
                                      </p:cBhvr>
                                      <p:tavLst>
                                        <p:tav tm="0">
                                          <p:val>
                                            <p:fltVal val="0"/>
                                          </p:val>
                                        </p:tav>
                                        <p:tav tm="100000">
                                          <p:val>
                                            <p:strVal val="#ppt_w"/>
                                          </p:val>
                                        </p:tav>
                                      </p:tavLst>
                                    </p:anim>
                                    <p:anim calcmode="lin" valueType="num">
                                      <p:cBhvr>
                                        <p:cTn id="123" dur="500" fill="hold"/>
                                        <p:tgtEl>
                                          <p:spTgt spid="43"/>
                                        </p:tgtEl>
                                        <p:attrNameLst>
                                          <p:attrName>ppt_h</p:attrName>
                                        </p:attrNameLst>
                                      </p:cBhvr>
                                      <p:tavLst>
                                        <p:tav tm="0">
                                          <p:val>
                                            <p:fltVal val="0"/>
                                          </p:val>
                                        </p:tav>
                                        <p:tav tm="100000">
                                          <p:val>
                                            <p:strVal val="#ppt_h"/>
                                          </p:val>
                                        </p:tav>
                                      </p:tavLst>
                                    </p:anim>
                                    <p:animEffect transition="in" filter="fade">
                                      <p:cBhvr>
                                        <p:cTn id="124" dur="500"/>
                                        <p:tgtEl>
                                          <p:spTgt spid="43"/>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anim calcmode="lin" valueType="num">
                                      <p:cBhvr>
                                        <p:cTn id="127" dur="500" fill="hold"/>
                                        <p:tgtEl>
                                          <p:spTgt spid="44"/>
                                        </p:tgtEl>
                                        <p:attrNameLst>
                                          <p:attrName>ppt_w</p:attrName>
                                        </p:attrNameLst>
                                      </p:cBhvr>
                                      <p:tavLst>
                                        <p:tav tm="0">
                                          <p:val>
                                            <p:fltVal val="0"/>
                                          </p:val>
                                        </p:tav>
                                        <p:tav tm="100000">
                                          <p:val>
                                            <p:strVal val="#ppt_w"/>
                                          </p:val>
                                        </p:tav>
                                      </p:tavLst>
                                    </p:anim>
                                    <p:anim calcmode="lin" valueType="num">
                                      <p:cBhvr>
                                        <p:cTn id="128" dur="500" fill="hold"/>
                                        <p:tgtEl>
                                          <p:spTgt spid="44"/>
                                        </p:tgtEl>
                                        <p:attrNameLst>
                                          <p:attrName>ppt_h</p:attrName>
                                        </p:attrNameLst>
                                      </p:cBhvr>
                                      <p:tavLst>
                                        <p:tav tm="0">
                                          <p:val>
                                            <p:fltVal val="0"/>
                                          </p:val>
                                        </p:tav>
                                        <p:tav tm="100000">
                                          <p:val>
                                            <p:strVal val="#ppt_h"/>
                                          </p:val>
                                        </p:tav>
                                      </p:tavLst>
                                    </p:anim>
                                    <p:animEffect transition="in" filter="fade">
                                      <p:cBhvr>
                                        <p:cTn id="129" dur="500"/>
                                        <p:tgtEl>
                                          <p:spTgt spid="44"/>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 calcmode="lin" valueType="num">
                                      <p:cBhvr>
                                        <p:cTn id="132" dur="500" fill="hold"/>
                                        <p:tgtEl>
                                          <p:spTgt spid="45"/>
                                        </p:tgtEl>
                                        <p:attrNameLst>
                                          <p:attrName>ppt_w</p:attrName>
                                        </p:attrNameLst>
                                      </p:cBhvr>
                                      <p:tavLst>
                                        <p:tav tm="0">
                                          <p:val>
                                            <p:fltVal val="0"/>
                                          </p:val>
                                        </p:tav>
                                        <p:tav tm="100000">
                                          <p:val>
                                            <p:strVal val="#ppt_w"/>
                                          </p:val>
                                        </p:tav>
                                      </p:tavLst>
                                    </p:anim>
                                    <p:anim calcmode="lin" valueType="num">
                                      <p:cBhvr>
                                        <p:cTn id="133" dur="500" fill="hold"/>
                                        <p:tgtEl>
                                          <p:spTgt spid="45"/>
                                        </p:tgtEl>
                                        <p:attrNameLst>
                                          <p:attrName>ppt_h</p:attrName>
                                        </p:attrNameLst>
                                      </p:cBhvr>
                                      <p:tavLst>
                                        <p:tav tm="0">
                                          <p:val>
                                            <p:fltVal val="0"/>
                                          </p:val>
                                        </p:tav>
                                        <p:tav tm="100000">
                                          <p:val>
                                            <p:strVal val="#ppt_h"/>
                                          </p:val>
                                        </p:tav>
                                      </p:tavLst>
                                    </p:anim>
                                    <p:animEffect transition="in" filter="fade">
                                      <p:cBhvr>
                                        <p:cTn id="134" dur="500"/>
                                        <p:tgtEl>
                                          <p:spTgt spid="45"/>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46"/>
                                        </p:tgtEl>
                                        <p:attrNameLst>
                                          <p:attrName>style.visibility</p:attrName>
                                        </p:attrNameLst>
                                      </p:cBhvr>
                                      <p:to>
                                        <p:strVal val="visible"/>
                                      </p:to>
                                    </p:set>
                                    <p:anim calcmode="lin" valueType="num">
                                      <p:cBhvr>
                                        <p:cTn id="137" dur="500" fill="hold"/>
                                        <p:tgtEl>
                                          <p:spTgt spid="46"/>
                                        </p:tgtEl>
                                        <p:attrNameLst>
                                          <p:attrName>ppt_w</p:attrName>
                                        </p:attrNameLst>
                                      </p:cBhvr>
                                      <p:tavLst>
                                        <p:tav tm="0">
                                          <p:val>
                                            <p:fltVal val="0"/>
                                          </p:val>
                                        </p:tav>
                                        <p:tav tm="100000">
                                          <p:val>
                                            <p:strVal val="#ppt_w"/>
                                          </p:val>
                                        </p:tav>
                                      </p:tavLst>
                                    </p:anim>
                                    <p:anim calcmode="lin" valueType="num">
                                      <p:cBhvr>
                                        <p:cTn id="138" dur="500" fill="hold"/>
                                        <p:tgtEl>
                                          <p:spTgt spid="46"/>
                                        </p:tgtEl>
                                        <p:attrNameLst>
                                          <p:attrName>ppt_h</p:attrName>
                                        </p:attrNameLst>
                                      </p:cBhvr>
                                      <p:tavLst>
                                        <p:tav tm="0">
                                          <p:val>
                                            <p:fltVal val="0"/>
                                          </p:val>
                                        </p:tav>
                                        <p:tav tm="100000">
                                          <p:val>
                                            <p:strVal val="#ppt_h"/>
                                          </p:val>
                                        </p:tav>
                                      </p:tavLst>
                                    </p:anim>
                                    <p:animEffect transition="in" filter="fade">
                                      <p:cBhvr>
                                        <p:cTn id="139" dur="500"/>
                                        <p:tgtEl>
                                          <p:spTgt spid="46"/>
                                        </p:tgtEl>
                                      </p:cBhvr>
                                    </p:animEffect>
                                  </p:childTnLst>
                                </p:cTn>
                              </p:par>
                              <p:par>
                                <p:cTn id="140" presetID="53" presetClass="entr" presetSubtype="16" fill="hold" grpId="0" nodeType="withEffect">
                                  <p:stCondLst>
                                    <p:cond delay="0"/>
                                  </p:stCondLst>
                                  <p:childTnLst>
                                    <p:set>
                                      <p:cBhvr>
                                        <p:cTn id="141" dur="1" fill="hold">
                                          <p:stCondLst>
                                            <p:cond delay="0"/>
                                          </p:stCondLst>
                                        </p:cTn>
                                        <p:tgtEl>
                                          <p:spTgt spid="47"/>
                                        </p:tgtEl>
                                        <p:attrNameLst>
                                          <p:attrName>style.visibility</p:attrName>
                                        </p:attrNameLst>
                                      </p:cBhvr>
                                      <p:to>
                                        <p:strVal val="visible"/>
                                      </p:to>
                                    </p:set>
                                    <p:anim calcmode="lin" valueType="num">
                                      <p:cBhvr>
                                        <p:cTn id="142" dur="500" fill="hold"/>
                                        <p:tgtEl>
                                          <p:spTgt spid="47"/>
                                        </p:tgtEl>
                                        <p:attrNameLst>
                                          <p:attrName>ppt_w</p:attrName>
                                        </p:attrNameLst>
                                      </p:cBhvr>
                                      <p:tavLst>
                                        <p:tav tm="0">
                                          <p:val>
                                            <p:fltVal val="0"/>
                                          </p:val>
                                        </p:tav>
                                        <p:tav tm="100000">
                                          <p:val>
                                            <p:strVal val="#ppt_w"/>
                                          </p:val>
                                        </p:tav>
                                      </p:tavLst>
                                    </p:anim>
                                    <p:anim calcmode="lin" valueType="num">
                                      <p:cBhvr>
                                        <p:cTn id="143" dur="500" fill="hold"/>
                                        <p:tgtEl>
                                          <p:spTgt spid="47"/>
                                        </p:tgtEl>
                                        <p:attrNameLst>
                                          <p:attrName>ppt_h</p:attrName>
                                        </p:attrNameLst>
                                      </p:cBhvr>
                                      <p:tavLst>
                                        <p:tav tm="0">
                                          <p:val>
                                            <p:fltVal val="0"/>
                                          </p:val>
                                        </p:tav>
                                        <p:tav tm="100000">
                                          <p:val>
                                            <p:strVal val="#ppt_h"/>
                                          </p:val>
                                        </p:tav>
                                      </p:tavLst>
                                    </p:anim>
                                    <p:animEffect transition="in" filter="fade">
                                      <p:cBhvr>
                                        <p:cTn id="144" dur="500"/>
                                        <p:tgtEl>
                                          <p:spTgt spid="47"/>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48"/>
                                        </p:tgtEl>
                                        <p:attrNameLst>
                                          <p:attrName>style.visibility</p:attrName>
                                        </p:attrNameLst>
                                      </p:cBhvr>
                                      <p:to>
                                        <p:strVal val="visible"/>
                                      </p:to>
                                    </p:set>
                                    <p:anim calcmode="lin" valueType="num">
                                      <p:cBhvr>
                                        <p:cTn id="147" dur="500" fill="hold"/>
                                        <p:tgtEl>
                                          <p:spTgt spid="48"/>
                                        </p:tgtEl>
                                        <p:attrNameLst>
                                          <p:attrName>ppt_w</p:attrName>
                                        </p:attrNameLst>
                                      </p:cBhvr>
                                      <p:tavLst>
                                        <p:tav tm="0">
                                          <p:val>
                                            <p:fltVal val="0"/>
                                          </p:val>
                                        </p:tav>
                                        <p:tav tm="100000">
                                          <p:val>
                                            <p:strVal val="#ppt_w"/>
                                          </p:val>
                                        </p:tav>
                                      </p:tavLst>
                                    </p:anim>
                                    <p:anim calcmode="lin" valueType="num">
                                      <p:cBhvr>
                                        <p:cTn id="148" dur="500" fill="hold"/>
                                        <p:tgtEl>
                                          <p:spTgt spid="48"/>
                                        </p:tgtEl>
                                        <p:attrNameLst>
                                          <p:attrName>ppt_h</p:attrName>
                                        </p:attrNameLst>
                                      </p:cBhvr>
                                      <p:tavLst>
                                        <p:tav tm="0">
                                          <p:val>
                                            <p:fltVal val="0"/>
                                          </p:val>
                                        </p:tav>
                                        <p:tav tm="100000">
                                          <p:val>
                                            <p:strVal val="#ppt_h"/>
                                          </p:val>
                                        </p:tav>
                                      </p:tavLst>
                                    </p:anim>
                                    <p:animEffect transition="in" filter="fade">
                                      <p:cBhvr>
                                        <p:cTn id="149" dur="500"/>
                                        <p:tgtEl>
                                          <p:spTgt spid="48"/>
                                        </p:tgtEl>
                                      </p:cBhvr>
                                    </p:animEffect>
                                  </p:childTnLst>
                                </p:cTn>
                              </p:par>
                              <p:par>
                                <p:cTn id="150" presetID="53" presetClass="entr" presetSubtype="16" fill="hold" grpId="0" nodeType="withEffect">
                                  <p:stCondLst>
                                    <p:cond delay="0"/>
                                  </p:stCondLst>
                                  <p:childTnLst>
                                    <p:set>
                                      <p:cBhvr>
                                        <p:cTn id="151" dur="1" fill="hold">
                                          <p:stCondLst>
                                            <p:cond delay="0"/>
                                          </p:stCondLst>
                                        </p:cTn>
                                        <p:tgtEl>
                                          <p:spTgt spid="49"/>
                                        </p:tgtEl>
                                        <p:attrNameLst>
                                          <p:attrName>style.visibility</p:attrName>
                                        </p:attrNameLst>
                                      </p:cBhvr>
                                      <p:to>
                                        <p:strVal val="visible"/>
                                      </p:to>
                                    </p:set>
                                    <p:anim calcmode="lin" valueType="num">
                                      <p:cBhvr>
                                        <p:cTn id="152" dur="500" fill="hold"/>
                                        <p:tgtEl>
                                          <p:spTgt spid="49"/>
                                        </p:tgtEl>
                                        <p:attrNameLst>
                                          <p:attrName>ppt_w</p:attrName>
                                        </p:attrNameLst>
                                      </p:cBhvr>
                                      <p:tavLst>
                                        <p:tav tm="0">
                                          <p:val>
                                            <p:fltVal val="0"/>
                                          </p:val>
                                        </p:tav>
                                        <p:tav tm="100000">
                                          <p:val>
                                            <p:strVal val="#ppt_w"/>
                                          </p:val>
                                        </p:tav>
                                      </p:tavLst>
                                    </p:anim>
                                    <p:anim calcmode="lin" valueType="num">
                                      <p:cBhvr>
                                        <p:cTn id="153" dur="500" fill="hold"/>
                                        <p:tgtEl>
                                          <p:spTgt spid="49"/>
                                        </p:tgtEl>
                                        <p:attrNameLst>
                                          <p:attrName>ppt_h</p:attrName>
                                        </p:attrNameLst>
                                      </p:cBhvr>
                                      <p:tavLst>
                                        <p:tav tm="0">
                                          <p:val>
                                            <p:fltVal val="0"/>
                                          </p:val>
                                        </p:tav>
                                        <p:tav tm="100000">
                                          <p:val>
                                            <p:strVal val="#ppt_h"/>
                                          </p:val>
                                        </p:tav>
                                      </p:tavLst>
                                    </p:anim>
                                    <p:animEffect transition="in" filter="fade">
                                      <p:cBhvr>
                                        <p:cTn id="154" dur="500"/>
                                        <p:tgtEl>
                                          <p:spTgt spid="49"/>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50"/>
                                        </p:tgtEl>
                                        <p:attrNameLst>
                                          <p:attrName>style.visibility</p:attrName>
                                        </p:attrNameLst>
                                      </p:cBhvr>
                                      <p:to>
                                        <p:strVal val="visible"/>
                                      </p:to>
                                    </p:set>
                                    <p:anim calcmode="lin" valueType="num">
                                      <p:cBhvr>
                                        <p:cTn id="157" dur="500" fill="hold"/>
                                        <p:tgtEl>
                                          <p:spTgt spid="50"/>
                                        </p:tgtEl>
                                        <p:attrNameLst>
                                          <p:attrName>ppt_w</p:attrName>
                                        </p:attrNameLst>
                                      </p:cBhvr>
                                      <p:tavLst>
                                        <p:tav tm="0">
                                          <p:val>
                                            <p:fltVal val="0"/>
                                          </p:val>
                                        </p:tav>
                                        <p:tav tm="100000">
                                          <p:val>
                                            <p:strVal val="#ppt_w"/>
                                          </p:val>
                                        </p:tav>
                                      </p:tavLst>
                                    </p:anim>
                                    <p:anim calcmode="lin" valueType="num">
                                      <p:cBhvr>
                                        <p:cTn id="158" dur="500" fill="hold"/>
                                        <p:tgtEl>
                                          <p:spTgt spid="50"/>
                                        </p:tgtEl>
                                        <p:attrNameLst>
                                          <p:attrName>ppt_h</p:attrName>
                                        </p:attrNameLst>
                                      </p:cBhvr>
                                      <p:tavLst>
                                        <p:tav tm="0">
                                          <p:val>
                                            <p:fltVal val="0"/>
                                          </p:val>
                                        </p:tav>
                                        <p:tav tm="100000">
                                          <p:val>
                                            <p:strVal val="#ppt_h"/>
                                          </p:val>
                                        </p:tav>
                                      </p:tavLst>
                                    </p:anim>
                                    <p:animEffect transition="in" filter="fade">
                                      <p:cBhvr>
                                        <p:cTn id="159" dur="500"/>
                                        <p:tgtEl>
                                          <p:spTgt spid="50"/>
                                        </p:tgtEl>
                                      </p:cBhvr>
                                    </p:animEffect>
                                  </p:childTnLst>
                                </p:cTn>
                              </p:par>
                            </p:childTnLst>
                          </p:cTn>
                        </p:par>
                        <p:par>
                          <p:cTn id="160" fill="hold">
                            <p:stCondLst>
                              <p:cond delay="500"/>
                            </p:stCondLst>
                            <p:childTnLst>
                              <p:par>
                                <p:cTn id="161" presetID="53" presetClass="entr" presetSubtype="16" fill="hold" grpId="0" nodeType="afterEffect">
                                  <p:stCondLst>
                                    <p:cond delay="0"/>
                                  </p:stCondLst>
                                  <p:childTnLst>
                                    <p:set>
                                      <p:cBhvr>
                                        <p:cTn id="162" dur="1" fill="hold">
                                          <p:stCondLst>
                                            <p:cond delay="0"/>
                                          </p:stCondLst>
                                        </p:cTn>
                                        <p:tgtEl>
                                          <p:spTgt spid="55"/>
                                        </p:tgtEl>
                                        <p:attrNameLst>
                                          <p:attrName>style.visibility</p:attrName>
                                        </p:attrNameLst>
                                      </p:cBhvr>
                                      <p:to>
                                        <p:strVal val="visible"/>
                                      </p:to>
                                    </p:set>
                                    <p:anim calcmode="lin" valueType="num">
                                      <p:cBhvr>
                                        <p:cTn id="163" dur="500" fill="hold"/>
                                        <p:tgtEl>
                                          <p:spTgt spid="55"/>
                                        </p:tgtEl>
                                        <p:attrNameLst>
                                          <p:attrName>ppt_w</p:attrName>
                                        </p:attrNameLst>
                                      </p:cBhvr>
                                      <p:tavLst>
                                        <p:tav tm="0">
                                          <p:val>
                                            <p:fltVal val="0"/>
                                          </p:val>
                                        </p:tav>
                                        <p:tav tm="100000">
                                          <p:val>
                                            <p:strVal val="#ppt_w"/>
                                          </p:val>
                                        </p:tav>
                                      </p:tavLst>
                                    </p:anim>
                                    <p:anim calcmode="lin" valueType="num">
                                      <p:cBhvr>
                                        <p:cTn id="164" dur="500" fill="hold"/>
                                        <p:tgtEl>
                                          <p:spTgt spid="55"/>
                                        </p:tgtEl>
                                        <p:attrNameLst>
                                          <p:attrName>ppt_h</p:attrName>
                                        </p:attrNameLst>
                                      </p:cBhvr>
                                      <p:tavLst>
                                        <p:tav tm="0">
                                          <p:val>
                                            <p:fltVal val="0"/>
                                          </p:val>
                                        </p:tav>
                                        <p:tav tm="100000">
                                          <p:val>
                                            <p:strVal val="#ppt_h"/>
                                          </p:val>
                                        </p:tav>
                                      </p:tavLst>
                                    </p:anim>
                                    <p:animEffect transition="in" filter="fade">
                                      <p:cBhvr>
                                        <p:cTn id="165" dur="500"/>
                                        <p:tgtEl>
                                          <p:spTgt spid="55"/>
                                        </p:tgtEl>
                                      </p:cBhvr>
                                    </p:animEffect>
                                  </p:childTnLst>
                                </p:cTn>
                              </p:par>
                            </p:childTnLst>
                          </p:cTn>
                        </p:par>
                        <p:par>
                          <p:cTn id="166" fill="hold">
                            <p:stCondLst>
                              <p:cond delay="1000"/>
                            </p:stCondLst>
                            <p:childTnLst>
                              <p:par>
                                <p:cTn id="167" presetID="22" presetClass="entr" presetSubtype="1" fill="hold" nodeType="afterEffect">
                                  <p:stCondLst>
                                    <p:cond delay="0"/>
                                  </p:stCondLst>
                                  <p:childTnLst>
                                    <p:set>
                                      <p:cBhvr>
                                        <p:cTn id="168" dur="1" fill="hold">
                                          <p:stCondLst>
                                            <p:cond delay="0"/>
                                          </p:stCondLst>
                                        </p:cTn>
                                        <p:tgtEl>
                                          <p:spTgt spid="56"/>
                                        </p:tgtEl>
                                        <p:attrNameLst>
                                          <p:attrName>style.visibility</p:attrName>
                                        </p:attrNameLst>
                                      </p:cBhvr>
                                      <p:to>
                                        <p:strVal val="visible"/>
                                      </p:to>
                                    </p:set>
                                    <p:animEffect transition="in" filter="wipe(up)">
                                      <p:cBhvr>
                                        <p:cTn id="169" dur="250"/>
                                        <p:tgtEl>
                                          <p:spTgt spid="56"/>
                                        </p:tgtEl>
                                      </p:cBhvr>
                                    </p:animEffect>
                                  </p:childTnLst>
                                </p:cTn>
                              </p:par>
                            </p:childTnLst>
                          </p:cTn>
                        </p:par>
                        <p:par>
                          <p:cTn id="170" fill="hold">
                            <p:stCondLst>
                              <p:cond delay="1250"/>
                            </p:stCondLst>
                            <p:childTnLst>
                              <p:par>
                                <p:cTn id="171" presetID="53" presetClass="entr" presetSubtype="16" fill="hold" grpId="0" nodeType="afterEffect">
                                  <p:stCondLst>
                                    <p:cond delay="0"/>
                                  </p:stCondLst>
                                  <p:childTnLst>
                                    <p:set>
                                      <p:cBhvr>
                                        <p:cTn id="172" dur="1" fill="hold">
                                          <p:stCondLst>
                                            <p:cond delay="0"/>
                                          </p:stCondLst>
                                        </p:cTn>
                                        <p:tgtEl>
                                          <p:spTgt spid="51"/>
                                        </p:tgtEl>
                                        <p:attrNameLst>
                                          <p:attrName>style.visibility</p:attrName>
                                        </p:attrNameLst>
                                      </p:cBhvr>
                                      <p:to>
                                        <p:strVal val="visible"/>
                                      </p:to>
                                    </p:set>
                                    <p:anim calcmode="lin" valueType="num">
                                      <p:cBhvr>
                                        <p:cTn id="173" dur="500" fill="hold"/>
                                        <p:tgtEl>
                                          <p:spTgt spid="51"/>
                                        </p:tgtEl>
                                        <p:attrNameLst>
                                          <p:attrName>ppt_w</p:attrName>
                                        </p:attrNameLst>
                                      </p:cBhvr>
                                      <p:tavLst>
                                        <p:tav tm="0">
                                          <p:val>
                                            <p:fltVal val="0"/>
                                          </p:val>
                                        </p:tav>
                                        <p:tav tm="100000">
                                          <p:val>
                                            <p:strVal val="#ppt_w"/>
                                          </p:val>
                                        </p:tav>
                                      </p:tavLst>
                                    </p:anim>
                                    <p:anim calcmode="lin" valueType="num">
                                      <p:cBhvr>
                                        <p:cTn id="174" dur="500" fill="hold"/>
                                        <p:tgtEl>
                                          <p:spTgt spid="51"/>
                                        </p:tgtEl>
                                        <p:attrNameLst>
                                          <p:attrName>ppt_h</p:attrName>
                                        </p:attrNameLst>
                                      </p:cBhvr>
                                      <p:tavLst>
                                        <p:tav tm="0">
                                          <p:val>
                                            <p:fltVal val="0"/>
                                          </p:val>
                                        </p:tav>
                                        <p:tav tm="100000">
                                          <p:val>
                                            <p:strVal val="#ppt_h"/>
                                          </p:val>
                                        </p:tav>
                                      </p:tavLst>
                                    </p:anim>
                                    <p:animEffect transition="in" filter="fade">
                                      <p:cBhvr>
                                        <p:cTn id="175" dur="500"/>
                                        <p:tgtEl>
                                          <p:spTgt spid="51"/>
                                        </p:tgtEl>
                                      </p:cBhvr>
                                    </p:animEffect>
                                  </p:childTnLst>
                                </p:cTn>
                              </p:par>
                            </p:childTnLst>
                          </p:cTn>
                        </p:par>
                        <p:par>
                          <p:cTn id="176" fill="hold">
                            <p:stCondLst>
                              <p:cond delay="1750"/>
                            </p:stCondLst>
                            <p:childTnLst>
                              <p:par>
                                <p:cTn id="177" presetID="53" presetClass="entr" presetSubtype="16" fill="hold" grpId="0" nodeType="afterEffect">
                                  <p:stCondLst>
                                    <p:cond delay="0"/>
                                  </p:stCondLst>
                                  <p:childTnLst>
                                    <p:set>
                                      <p:cBhvr>
                                        <p:cTn id="178" dur="1" fill="hold">
                                          <p:stCondLst>
                                            <p:cond delay="0"/>
                                          </p:stCondLst>
                                        </p:cTn>
                                        <p:tgtEl>
                                          <p:spTgt spid="52"/>
                                        </p:tgtEl>
                                        <p:attrNameLst>
                                          <p:attrName>style.visibility</p:attrName>
                                        </p:attrNameLst>
                                      </p:cBhvr>
                                      <p:to>
                                        <p:strVal val="visible"/>
                                      </p:to>
                                    </p:set>
                                    <p:anim calcmode="lin" valueType="num">
                                      <p:cBhvr>
                                        <p:cTn id="179" dur="500" fill="hold"/>
                                        <p:tgtEl>
                                          <p:spTgt spid="52"/>
                                        </p:tgtEl>
                                        <p:attrNameLst>
                                          <p:attrName>ppt_w</p:attrName>
                                        </p:attrNameLst>
                                      </p:cBhvr>
                                      <p:tavLst>
                                        <p:tav tm="0">
                                          <p:val>
                                            <p:fltVal val="0"/>
                                          </p:val>
                                        </p:tav>
                                        <p:tav tm="100000">
                                          <p:val>
                                            <p:strVal val="#ppt_w"/>
                                          </p:val>
                                        </p:tav>
                                      </p:tavLst>
                                    </p:anim>
                                    <p:anim calcmode="lin" valueType="num">
                                      <p:cBhvr>
                                        <p:cTn id="180" dur="500" fill="hold"/>
                                        <p:tgtEl>
                                          <p:spTgt spid="52"/>
                                        </p:tgtEl>
                                        <p:attrNameLst>
                                          <p:attrName>ppt_h</p:attrName>
                                        </p:attrNameLst>
                                      </p:cBhvr>
                                      <p:tavLst>
                                        <p:tav tm="0">
                                          <p:val>
                                            <p:fltVal val="0"/>
                                          </p:val>
                                        </p:tav>
                                        <p:tav tm="100000">
                                          <p:val>
                                            <p:strVal val="#ppt_h"/>
                                          </p:val>
                                        </p:tav>
                                      </p:tavLst>
                                    </p:anim>
                                    <p:animEffect transition="in" filter="fade">
                                      <p:cBhvr>
                                        <p:cTn id="181" dur="500"/>
                                        <p:tgtEl>
                                          <p:spTgt spid="52"/>
                                        </p:tgtEl>
                                      </p:cBhvr>
                                    </p:animEffect>
                                  </p:childTnLst>
                                </p:cTn>
                              </p:par>
                            </p:childTnLst>
                          </p:cTn>
                        </p:par>
                        <p:par>
                          <p:cTn id="182" fill="hold">
                            <p:stCondLst>
                              <p:cond delay="2250"/>
                            </p:stCondLst>
                            <p:childTnLst>
                              <p:par>
                                <p:cTn id="183" presetID="53" presetClass="entr" presetSubtype="16" fill="hold" grpId="0" nodeType="afterEffect">
                                  <p:stCondLst>
                                    <p:cond delay="0"/>
                                  </p:stCondLst>
                                  <p:childTnLst>
                                    <p:set>
                                      <p:cBhvr>
                                        <p:cTn id="184" dur="1" fill="hold">
                                          <p:stCondLst>
                                            <p:cond delay="0"/>
                                          </p:stCondLst>
                                        </p:cTn>
                                        <p:tgtEl>
                                          <p:spTgt spid="53"/>
                                        </p:tgtEl>
                                        <p:attrNameLst>
                                          <p:attrName>style.visibility</p:attrName>
                                        </p:attrNameLst>
                                      </p:cBhvr>
                                      <p:to>
                                        <p:strVal val="visible"/>
                                      </p:to>
                                    </p:set>
                                    <p:anim calcmode="lin" valueType="num">
                                      <p:cBhvr>
                                        <p:cTn id="185" dur="500" fill="hold"/>
                                        <p:tgtEl>
                                          <p:spTgt spid="53"/>
                                        </p:tgtEl>
                                        <p:attrNameLst>
                                          <p:attrName>ppt_w</p:attrName>
                                        </p:attrNameLst>
                                      </p:cBhvr>
                                      <p:tavLst>
                                        <p:tav tm="0">
                                          <p:val>
                                            <p:fltVal val="0"/>
                                          </p:val>
                                        </p:tav>
                                        <p:tav tm="100000">
                                          <p:val>
                                            <p:strVal val="#ppt_w"/>
                                          </p:val>
                                        </p:tav>
                                      </p:tavLst>
                                    </p:anim>
                                    <p:anim calcmode="lin" valueType="num">
                                      <p:cBhvr>
                                        <p:cTn id="186" dur="500" fill="hold"/>
                                        <p:tgtEl>
                                          <p:spTgt spid="53"/>
                                        </p:tgtEl>
                                        <p:attrNameLst>
                                          <p:attrName>ppt_h</p:attrName>
                                        </p:attrNameLst>
                                      </p:cBhvr>
                                      <p:tavLst>
                                        <p:tav tm="0">
                                          <p:val>
                                            <p:fltVal val="0"/>
                                          </p:val>
                                        </p:tav>
                                        <p:tav tm="100000">
                                          <p:val>
                                            <p:strVal val="#ppt_h"/>
                                          </p:val>
                                        </p:tav>
                                      </p:tavLst>
                                    </p:anim>
                                    <p:animEffect transition="in" filter="fade">
                                      <p:cBhvr>
                                        <p:cTn id="187" dur="500"/>
                                        <p:tgtEl>
                                          <p:spTgt spid="53"/>
                                        </p:tgtEl>
                                      </p:cBhvr>
                                    </p:animEffect>
                                  </p:childTnLst>
                                </p:cTn>
                              </p:par>
                            </p:childTnLst>
                          </p:cTn>
                        </p:par>
                        <p:par>
                          <p:cTn id="188" fill="hold">
                            <p:stCondLst>
                              <p:cond delay="2750"/>
                            </p:stCondLst>
                            <p:childTnLst>
                              <p:par>
                                <p:cTn id="189" presetID="53" presetClass="entr" presetSubtype="16" fill="hold" grpId="0" nodeType="afterEffect">
                                  <p:stCondLst>
                                    <p:cond delay="0"/>
                                  </p:stCondLst>
                                  <p:childTnLst>
                                    <p:set>
                                      <p:cBhvr>
                                        <p:cTn id="190" dur="1" fill="hold">
                                          <p:stCondLst>
                                            <p:cond delay="0"/>
                                          </p:stCondLst>
                                        </p:cTn>
                                        <p:tgtEl>
                                          <p:spTgt spid="54"/>
                                        </p:tgtEl>
                                        <p:attrNameLst>
                                          <p:attrName>style.visibility</p:attrName>
                                        </p:attrNameLst>
                                      </p:cBhvr>
                                      <p:to>
                                        <p:strVal val="visible"/>
                                      </p:to>
                                    </p:set>
                                    <p:anim calcmode="lin" valueType="num">
                                      <p:cBhvr>
                                        <p:cTn id="191" dur="500" fill="hold"/>
                                        <p:tgtEl>
                                          <p:spTgt spid="54"/>
                                        </p:tgtEl>
                                        <p:attrNameLst>
                                          <p:attrName>ppt_w</p:attrName>
                                        </p:attrNameLst>
                                      </p:cBhvr>
                                      <p:tavLst>
                                        <p:tav tm="0">
                                          <p:val>
                                            <p:fltVal val="0"/>
                                          </p:val>
                                        </p:tav>
                                        <p:tav tm="100000">
                                          <p:val>
                                            <p:strVal val="#ppt_w"/>
                                          </p:val>
                                        </p:tav>
                                      </p:tavLst>
                                    </p:anim>
                                    <p:anim calcmode="lin" valueType="num">
                                      <p:cBhvr>
                                        <p:cTn id="192" dur="500" fill="hold"/>
                                        <p:tgtEl>
                                          <p:spTgt spid="54"/>
                                        </p:tgtEl>
                                        <p:attrNameLst>
                                          <p:attrName>ppt_h</p:attrName>
                                        </p:attrNameLst>
                                      </p:cBhvr>
                                      <p:tavLst>
                                        <p:tav tm="0">
                                          <p:val>
                                            <p:fltVal val="0"/>
                                          </p:val>
                                        </p:tav>
                                        <p:tav tm="100000">
                                          <p:val>
                                            <p:strVal val="#ppt_h"/>
                                          </p:val>
                                        </p:tav>
                                      </p:tavLst>
                                    </p:anim>
                                    <p:animEffect transition="in" filter="fade">
                                      <p:cBhvr>
                                        <p:cTn id="193" dur="500"/>
                                        <p:tgtEl>
                                          <p:spTgt spid="54"/>
                                        </p:tgtEl>
                                      </p:cBhvr>
                                    </p:animEffect>
                                  </p:childTnLst>
                                </p:cTn>
                              </p:par>
                            </p:childTnLst>
                          </p:cTn>
                        </p:par>
                        <p:par>
                          <p:cTn id="194" fill="hold">
                            <p:stCondLst>
                              <p:cond delay="3250"/>
                            </p:stCondLst>
                            <p:childTnLst>
                              <p:par>
                                <p:cTn id="195" presetID="22" presetClass="entr" presetSubtype="1" fill="hold" nodeType="afterEffect">
                                  <p:stCondLst>
                                    <p:cond delay="0"/>
                                  </p:stCondLst>
                                  <p:childTnLst>
                                    <p:set>
                                      <p:cBhvr>
                                        <p:cTn id="196" dur="1" fill="hold">
                                          <p:stCondLst>
                                            <p:cond delay="0"/>
                                          </p:stCondLst>
                                        </p:cTn>
                                        <p:tgtEl>
                                          <p:spTgt spid="57"/>
                                        </p:tgtEl>
                                        <p:attrNameLst>
                                          <p:attrName>style.visibility</p:attrName>
                                        </p:attrNameLst>
                                      </p:cBhvr>
                                      <p:to>
                                        <p:strVal val="visible"/>
                                      </p:to>
                                    </p:set>
                                    <p:animEffect transition="in" filter="wipe(up)">
                                      <p:cBhvr>
                                        <p:cTn id="197" dur="250"/>
                                        <p:tgtEl>
                                          <p:spTgt spid="57"/>
                                        </p:tgtEl>
                                      </p:cBhvr>
                                    </p:animEffect>
                                  </p:childTnLst>
                                </p:cTn>
                              </p:par>
                            </p:childTnLst>
                          </p:cTn>
                        </p:par>
                        <p:par>
                          <p:cTn id="198" fill="hold">
                            <p:stCondLst>
                              <p:cond delay="3500"/>
                            </p:stCondLst>
                            <p:childTnLst>
                              <p:par>
                                <p:cTn id="199" presetID="22" presetClass="entr" presetSubtype="4" fill="hold" grpId="0" nodeType="afterEffect">
                                  <p:stCondLst>
                                    <p:cond delay="0"/>
                                  </p:stCondLst>
                                  <p:childTnLst>
                                    <p:set>
                                      <p:cBhvr>
                                        <p:cTn id="200" dur="1" fill="hold">
                                          <p:stCondLst>
                                            <p:cond delay="0"/>
                                          </p:stCondLst>
                                        </p:cTn>
                                        <p:tgtEl>
                                          <p:spTgt spid="58"/>
                                        </p:tgtEl>
                                        <p:attrNameLst>
                                          <p:attrName>style.visibility</p:attrName>
                                        </p:attrNameLst>
                                      </p:cBhvr>
                                      <p:to>
                                        <p:strVal val="visible"/>
                                      </p:to>
                                    </p:set>
                                    <p:animEffect transition="in" filter="wipe(down)">
                                      <p:cBhvr>
                                        <p:cTn id="201" dur="500"/>
                                        <p:tgtEl>
                                          <p:spTgt spid="58"/>
                                        </p:tgtEl>
                                      </p:cBhvr>
                                    </p:animEffect>
                                  </p:childTnLst>
                                </p:cTn>
                              </p:par>
                            </p:childTnLst>
                          </p:cTn>
                        </p:par>
                        <p:par>
                          <p:cTn id="202" fill="hold">
                            <p:stCondLst>
                              <p:cond delay="4000"/>
                            </p:stCondLst>
                            <p:childTnLst>
                              <p:par>
                                <p:cTn id="203" presetID="22" presetClass="entr" presetSubtype="1" fill="hold" nodeType="afterEffect">
                                  <p:stCondLst>
                                    <p:cond delay="0"/>
                                  </p:stCondLst>
                                  <p:childTnLst>
                                    <p:set>
                                      <p:cBhvr>
                                        <p:cTn id="204" dur="1" fill="hold">
                                          <p:stCondLst>
                                            <p:cond delay="0"/>
                                          </p:stCondLst>
                                        </p:cTn>
                                        <p:tgtEl>
                                          <p:spTgt spid="59"/>
                                        </p:tgtEl>
                                        <p:attrNameLst>
                                          <p:attrName>style.visibility</p:attrName>
                                        </p:attrNameLst>
                                      </p:cBhvr>
                                      <p:to>
                                        <p:strVal val="visible"/>
                                      </p:to>
                                    </p:set>
                                    <p:animEffect transition="in" filter="wipe(up)">
                                      <p:cBhvr>
                                        <p:cTn id="205" dur="250"/>
                                        <p:tgtEl>
                                          <p:spTgt spid="59"/>
                                        </p:tgtEl>
                                      </p:cBhvr>
                                    </p:animEffect>
                                  </p:childTnLst>
                                </p:cTn>
                              </p:par>
                            </p:childTnLst>
                          </p:cTn>
                        </p:par>
                        <p:par>
                          <p:cTn id="206" fill="hold">
                            <p:stCondLst>
                              <p:cond delay="4250"/>
                            </p:stCondLst>
                            <p:childTnLst>
                              <p:par>
                                <p:cTn id="207" presetID="22" presetClass="entr" presetSubtype="4" fill="hold" grpId="0" nodeType="afterEffect">
                                  <p:stCondLst>
                                    <p:cond delay="0"/>
                                  </p:stCondLst>
                                  <p:childTnLst>
                                    <p:set>
                                      <p:cBhvr>
                                        <p:cTn id="208" dur="1" fill="hold">
                                          <p:stCondLst>
                                            <p:cond delay="0"/>
                                          </p:stCondLst>
                                        </p:cTn>
                                        <p:tgtEl>
                                          <p:spTgt spid="60"/>
                                        </p:tgtEl>
                                        <p:attrNameLst>
                                          <p:attrName>style.visibility</p:attrName>
                                        </p:attrNameLst>
                                      </p:cBhvr>
                                      <p:to>
                                        <p:strVal val="visible"/>
                                      </p:to>
                                    </p:set>
                                    <p:animEffect transition="in" filter="wipe(down)">
                                      <p:cBhvr>
                                        <p:cTn id="209" dur="500"/>
                                        <p:tgtEl>
                                          <p:spTgt spid="60"/>
                                        </p:tgtEl>
                                      </p:cBhvr>
                                    </p:animEffect>
                                  </p:childTnLst>
                                </p:cTn>
                              </p:par>
                            </p:childTnLst>
                          </p:cTn>
                        </p:par>
                        <p:par>
                          <p:cTn id="210" fill="hold">
                            <p:stCondLst>
                              <p:cond delay="4750"/>
                            </p:stCondLst>
                            <p:childTnLst>
                              <p:par>
                                <p:cTn id="211" presetID="22" presetClass="entr" presetSubtype="1" fill="hold" nodeType="afterEffect">
                                  <p:stCondLst>
                                    <p:cond delay="0"/>
                                  </p:stCondLst>
                                  <p:childTnLst>
                                    <p:set>
                                      <p:cBhvr>
                                        <p:cTn id="212" dur="1" fill="hold">
                                          <p:stCondLst>
                                            <p:cond delay="0"/>
                                          </p:stCondLst>
                                        </p:cTn>
                                        <p:tgtEl>
                                          <p:spTgt spid="61"/>
                                        </p:tgtEl>
                                        <p:attrNameLst>
                                          <p:attrName>style.visibility</p:attrName>
                                        </p:attrNameLst>
                                      </p:cBhvr>
                                      <p:to>
                                        <p:strVal val="visible"/>
                                      </p:to>
                                    </p:set>
                                    <p:animEffect transition="in" filter="wipe(up)">
                                      <p:cBhvr>
                                        <p:cTn id="213" dur="250"/>
                                        <p:tgtEl>
                                          <p:spTgt spid="61"/>
                                        </p:tgtEl>
                                      </p:cBhvr>
                                    </p:animEffect>
                                  </p:childTnLst>
                                </p:cTn>
                              </p:par>
                            </p:childTnLst>
                          </p:cTn>
                        </p:par>
                        <p:par>
                          <p:cTn id="214" fill="hold">
                            <p:stCondLst>
                              <p:cond delay="5000"/>
                            </p:stCondLst>
                            <p:childTnLst>
                              <p:par>
                                <p:cTn id="215" presetID="22" presetClass="entr" presetSubtype="4" fill="hold" grpId="0" nodeType="afterEffect">
                                  <p:stCondLst>
                                    <p:cond delay="0"/>
                                  </p:stCondLst>
                                  <p:childTnLst>
                                    <p:set>
                                      <p:cBhvr>
                                        <p:cTn id="216" dur="1" fill="hold">
                                          <p:stCondLst>
                                            <p:cond delay="0"/>
                                          </p:stCondLst>
                                        </p:cTn>
                                        <p:tgtEl>
                                          <p:spTgt spid="62"/>
                                        </p:tgtEl>
                                        <p:attrNameLst>
                                          <p:attrName>style.visibility</p:attrName>
                                        </p:attrNameLst>
                                      </p:cBhvr>
                                      <p:to>
                                        <p:strVal val="visible"/>
                                      </p:to>
                                    </p:set>
                                    <p:animEffect transition="in" filter="wipe(down)">
                                      <p:cBhvr>
                                        <p:cTn id="217" dur="500"/>
                                        <p:tgtEl>
                                          <p:spTgt spid="62"/>
                                        </p:tgtEl>
                                      </p:cBhvr>
                                    </p:animEffect>
                                  </p:childTnLst>
                                </p:cTn>
                              </p:par>
                            </p:childTnLst>
                          </p:cTn>
                        </p:par>
                        <p:par>
                          <p:cTn id="218" fill="hold">
                            <p:stCondLst>
                              <p:cond delay="5500"/>
                            </p:stCondLst>
                            <p:childTnLst>
                              <p:par>
                                <p:cTn id="219" presetID="22" presetClass="entr" presetSubtype="1" fill="hold" nodeType="afterEffect">
                                  <p:stCondLst>
                                    <p:cond delay="0"/>
                                  </p:stCondLst>
                                  <p:childTnLst>
                                    <p:set>
                                      <p:cBhvr>
                                        <p:cTn id="220" dur="1" fill="hold">
                                          <p:stCondLst>
                                            <p:cond delay="0"/>
                                          </p:stCondLst>
                                        </p:cTn>
                                        <p:tgtEl>
                                          <p:spTgt spid="63"/>
                                        </p:tgtEl>
                                        <p:attrNameLst>
                                          <p:attrName>style.visibility</p:attrName>
                                        </p:attrNameLst>
                                      </p:cBhvr>
                                      <p:to>
                                        <p:strVal val="visible"/>
                                      </p:to>
                                    </p:set>
                                    <p:animEffect transition="in" filter="wipe(up)">
                                      <p:cBhvr>
                                        <p:cTn id="221" dur="250"/>
                                        <p:tgtEl>
                                          <p:spTgt spid="63"/>
                                        </p:tgtEl>
                                      </p:cBhvr>
                                    </p:animEffect>
                                  </p:childTnLst>
                                </p:cTn>
                              </p:par>
                            </p:childTnLst>
                          </p:cTn>
                        </p:par>
                        <p:par>
                          <p:cTn id="222" fill="hold">
                            <p:stCondLst>
                              <p:cond delay="5750"/>
                            </p:stCondLst>
                            <p:childTnLst>
                              <p:par>
                                <p:cTn id="223" presetID="22" presetClass="entr" presetSubtype="4" fill="hold" grpId="0" nodeType="afterEffect">
                                  <p:stCondLst>
                                    <p:cond delay="0"/>
                                  </p:stCondLst>
                                  <p:childTnLst>
                                    <p:set>
                                      <p:cBhvr>
                                        <p:cTn id="224" dur="1" fill="hold">
                                          <p:stCondLst>
                                            <p:cond delay="0"/>
                                          </p:stCondLst>
                                        </p:cTn>
                                        <p:tgtEl>
                                          <p:spTgt spid="64"/>
                                        </p:tgtEl>
                                        <p:attrNameLst>
                                          <p:attrName>style.visibility</p:attrName>
                                        </p:attrNameLst>
                                      </p:cBhvr>
                                      <p:to>
                                        <p:strVal val="visible"/>
                                      </p:to>
                                    </p:set>
                                    <p:animEffect transition="in" filter="wipe(down)">
                                      <p:cBhvr>
                                        <p:cTn id="225" dur="500"/>
                                        <p:tgtEl>
                                          <p:spTgt spid="64"/>
                                        </p:tgtEl>
                                      </p:cBhvr>
                                    </p:animEffect>
                                  </p:childTnLst>
                                </p:cTn>
                              </p:par>
                            </p:childTnLst>
                          </p:cTn>
                        </p:par>
                        <p:par>
                          <p:cTn id="226" fill="hold">
                            <p:stCondLst>
                              <p:cond delay="6250"/>
                            </p:stCondLst>
                            <p:childTnLst>
                              <p:par>
                                <p:cTn id="227" presetID="22" presetClass="entr" presetSubtype="4" fill="hold" grpId="0" nodeType="afterEffect">
                                  <p:stCondLst>
                                    <p:cond delay="0"/>
                                  </p:stCondLst>
                                  <p:childTnLst>
                                    <p:set>
                                      <p:cBhvr>
                                        <p:cTn id="228" dur="1" fill="hold">
                                          <p:stCondLst>
                                            <p:cond delay="0"/>
                                          </p:stCondLst>
                                        </p:cTn>
                                        <p:tgtEl>
                                          <p:spTgt spid="65"/>
                                        </p:tgtEl>
                                        <p:attrNameLst>
                                          <p:attrName>style.visibility</p:attrName>
                                        </p:attrNameLst>
                                      </p:cBhvr>
                                      <p:to>
                                        <p:strVal val="visible"/>
                                      </p:to>
                                    </p:set>
                                    <p:animEffect transition="in" filter="wipe(down)">
                                      <p:cBhvr>
                                        <p:cTn id="229" dur="500"/>
                                        <p:tgtEl>
                                          <p:spTgt spid="65"/>
                                        </p:tgtEl>
                                      </p:cBhvr>
                                    </p:animEffect>
                                  </p:childTnLst>
                                </p:cTn>
                              </p:par>
                            </p:childTnLst>
                          </p:cTn>
                        </p:par>
                        <p:par>
                          <p:cTn id="230" fill="hold">
                            <p:stCondLst>
                              <p:cond delay="6750"/>
                            </p:stCondLst>
                            <p:childTnLst>
                              <p:par>
                                <p:cTn id="231" presetID="53" presetClass="entr" presetSubtype="16" fill="hold" grpId="0" nodeType="afterEffect">
                                  <p:stCondLst>
                                    <p:cond delay="0"/>
                                  </p:stCondLst>
                                  <p:childTnLst>
                                    <p:set>
                                      <p:cBhvr>
                                        <p:cTn id="232" dur="1" fill="hold">
                                          <p:stCondLst>
                                            <p:cond delay="0"/>
                                          </p:stCondLst>
                                        </p:cTn>
                                        <p:tgtEl>
                                          <p:spTgt spid="66"/>
                                        </p:tgtEl>
                                        <p:attrNameLst>
                                          <p:attrName>style.visibility</p:attrName>
                                        </p:attrNameLst>
                                      </p:cBhvr>
                                      <p:to>
                                        <p:strVal val="visible"/>
                                      </p:to>
                                    </p:set>
                                    <p:anim calcmode="lin" valueType="num">
                                      <p:cBhvr>
                                        <p:cTn id="233" dur="500" fill="hold"/>
                                        <p:tgtEl>
                                          <p:spTgt spid="66"/>
                                        </p:tgtEl>
                                        <p:attrNameLst>
                                          <p:attrName>ppt_w</p:attrName>
                                        </p:attrNameLst>
                                      </p:cBhvr>
                                      <p:tavLst>
                                        <p:tav tm="0">
                                          <p:val>
                                            <p:fltVal val="0"/>
                                          </p:val>
                                        </p:tav>
                                        <p:tav tm="100000">
                                          <p:val>
                                            <p:strVal val="#ppt_w"/>
                                          </p:val>
                                        </p:tav>
                                      </p:tavLst>
                                    </p:anim>
                                    <p:anim calcmode="lin" valueType="num">
                                      <p:cBhvr>
                                        <p:cTn id="234" dur="500" fill="hold"/>
                                        <p:tgtEl>
                                          <p:spTgt spid="66"/>
                                        </p:tgtEl>
                                        <p:attrNameLst>
                                          <p:attrName>ppt_h</p:attrName>
                                        </p:attrNameLst>
                                      </p:cBhvr>
                                      <p:tavLst>
                                        <p:tav tm="0">
                                          <p:val>
                                            <p:fltVal val="0"/>
                                          </p:val>
                                        </p:tav>
                                        <p:tav tm="100000">
                                          <p:val>
                                            <p:strVal val="#ppt_h"/>
                                          </p:val>
                                        </p:tav>
                                      </p:tavLst>
                                    </p:anim>
                                    <p:animEffect transition="in" filter="fade">
                                      <p:cBhvr>
                                        <p:cTn id="235" dur="500"/>
                                        <p:tgtEl>
                                          <p:spTgt spid="66"/>
                                        </p:tgtEl>
                                      </p:cBhvr>
                                    </p:animEffect>
                                  </p:childTnLst>
                                </p:cTn>
                              </p:par>
                            </p:childTnLst>
                          </p:cTn>
                        </p:par>
                        <p:par>
                          <p:cTn id="236" fill="hold">
                            <p:stCondLst>
                              <p:cond delay="7250"/>
                            </p:stCondLst>
                            <p:childTnLst>
                              <p:par>
                                <p:cTn id="237" presetID="22" presetClass="entr" presetSubtype="1" fill="hold" nodeType="afterEffect">
                                  <p:stCondLst>
                                    <p:cond delay="0"/>
                                  </p:stCondLst>
                                  <p:childTnLst>
                                    <p:set>
                                      <p:cBhvr>
                                        <p:cTn id="238" dur="1" fill="hold">
                                          <p:stCondLst>
                                            <p:cond delay="0"/>
                                          </p:stCondLst>
                                        </p:cTn>
                                        <p:tgtEl>
                                          <p:spTgt spid="67"/>
                                        </p:tgtEl>
                                        <p:attrNameLst>
                                          <p:attrName>style.visibility</p:attrName>
                                        </p:attrNameLst>
                                      </p:cBhvr>
                                      <p:to>
                                        <p:strVal val="visible"/>
                                      </p:to>
                                    </p:set>
                                    <p:animEffect transition="in" filter="wipe(up)">
                                      <p:cBhvr>
                                        <p:cTn id="239" dur="250"/>
                                        <p:tgtEl>
                                          <p:spTgt spid="67"/>
                                        </p:tgtEl>
                                      </p:cBhvr>
                                    </p:animEffect>
                                  </p:childTnLst>
                                </p:cTn>
                              </p:par>
                            </p:childTnLst>
                          </p:cTn>
                        </p:par>
                        <p:par>
                          <p:cTn id="240" fill="hold">
                            <p:stCondLst>
                              <p:cond delay="7500"/>
                            </p:stCondLst>
                            <p:childTnLst>
                              <p:par>
                                <p:cTn id="241" presetID="22" presetClass="entr" presetSubtype="4" fill="hold" grpId="0" nodeType="afterEffect">
                                  <p:stCondLst>
                                    <p:cond delay="0"/>
                                  </p:stCondLst>
                                  <p:childTnLst>
                                    <p:set>
                                      <p:cBhvr>
                                        <p:cTn id="242" dur="1" fill="hold">
                                          <p:stCondLst>
                                            <p:cond delay="0"/>
                                          </p:stCondLst>
                                        </p:cTn>
                                        <p:tgtEl>
                                          <p:spTgt spid="68"/>
                                        </p:tgtEl>
                                        <p:attrNameLst>
                                          <p:attrName>style.visibility</p:attrName>
                                        </p:attrNameLst>
                                      </p:cBhvr>
                                      <p:to>
                                        <p:strVal val="visible"/>
                                      </p:to>
                                    </p:set>
                                    <p:animEffect transition="in" filter="wipe(down)">
                                      <p:cBhvr>
                                        <p:cTn id="24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7" grpId="0" bldLvl="0" animBg="1"/>
      <p:bldP spid="19" grpId="0" bldLvl="0" animBg="1"/>
      <p:bldP spid="20" grpId="0" bldLvl="0" animBg="1"/>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0" grpId="0" bldLvl="0" animBg="1"/>
      <p:bldP spid="41"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8" grpId="0"/>
      <p:bldP spid="60" grpId="0"/>
      <p:bldP spid="62" grpId="0"/>
      <p:bldP spid="64" grpId="0"/>
      <p:bldP spid="65" grpId="0"/>
      <p:bldP spid="66" grpId="0" bldLvl="0" animBg="1"/>
      <p:bldP spid="6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43860"/>
            <a:ext cx="6874041"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一、不能有效提供公共商品</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市场机制无法为公共产品的生产配置资源，这并非由于社会不需要公共产品，而是公共产品具有非排他性和非竞争性，无法通过市场形成成本补偿机制和价格机制。</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首先，公共产品的非竞争性使得不增加供给量而增加消费者成为可能。其次，公共产品的非排他性使得每个人的受益无法准确评估，从而在技术上难以定价。即使能够制定出单位公共产品的价格，并能够对个人消费公共产品的效用进行量化，也会因为排他技术上的困难或排他成本过高而不可行。第三，公共产品的提供需要花费成本，但这种成本无法通过市场得到补偿。</a:t>
            </a:r>
          </a:p>
        </p:txBody>
      </p:sp>
    </p:spTree>
    <p:extLst>
      <p:ext uri="{BB962C8B-B14F-4D97-AF65-F5344CB8AC3E}">
        <p14:creationId xmlns:p14="http://schemas.microsoft.com/office/powerpoint/2010/main" val="3648779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43860"/>
            <a:ext cx="6874041"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二、不能有效地解决外在性问题</a:t>
            </a:r>
            <a:endParaRPr lang="en-US" altLang="zh-CN"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外在性，又称为外部效应，是指</a:t>
            </a:r>
            <a:r>
              <a:rPr lang="zh-CN" altLang="en-US" sz="2000" dirty="0">
                <a:solidFill>
                  <a:srgbClr val="000090"/>
                </a:solidFill>
                <a:latin typeface="微软雅黑"/>
                <a:ea typeface="微软雅黑"/>
                <a:cs typeface="微软雅黑"/>
              </a:rPr>
              <a:t>私人费用</a:t>
            </a:r>
            <a:r>
              <a:rPr lang="en-US" altLang="zh-CN" sz="2000" dirty="0">
                <a:solidFill>
                  <a:srgbClr val="000090"/>
                </a:solidFill>
                <a:latin typeface="微软雅黑"/>
                <a:ea typeface="微软雅黑"/>
                <a:cs typeface="微软雅黑"/>
              </a:rPr>
              <a:t>(MPC)</a:t>
            </a:r>
            <a:r>
              <a:rPr lang="zh-CN" altLang="en-US" sz="2000" dirty="0">
                <a:solidFill>
                  <a:srgbClr val="000090"/>
                </a:solidFill>
                <a:latin typeface="微软雅黑"/>
                <a:ea typeface="微软雅黑"/>
                <a:cs typeface="微软雅黑"/>
              </a:rPr>
              <a:t>与社会费用</a:t>
            </a:r>
            <a:r>
              <a:rPr lang="en-US" altLang="zh-CN" sz="2000" dirty="0">
                <a:solidFill>
                  <a:srgbClr val="000090"/>
                </a:solidFill>
                <a:latin typeface="微软雅黑"/>
                <a:ea typeface="微软雅黑"/>
                <a:cs typeface="微软雅黑"/>
              </a:rPr>
              <a:t>(MSC)</a:t>
            </a:r>
            <a:r>
              <a:rPr lang="zh-CN" altLang="en-US" sz="2000" dirty="0">
                <a:solidFill>
                  <a:sysClr val="windowText" lastClr="000000"/>
                </a:solidFill>
                <a:latin typeface="微软雅黑"/>
                <a:ea typeface="微软雅黑"/>
                <a:cs typeface="微软雅黑"/>
              </a:rPr>
              <a:t>或</a:t>
            </a:r>
            <a:r>
              <a:rPr lang="zh-CN" altLang="en-US" sz="2000" dirty="0">
                <a:solidFill>
                  <a:srgbClr val="000090"/>
                </a:solidFill>
                <a:latin typeface="微软雅黑"/>
                <a:ea typeface="微软雅黑"/>
                <a:cs typeface="微软雅黑"/>
              </a:rPr>
              <a:t>私人得益</a:t>
            </a:r>
            <a:r>
              <a:rPr lang="en-US" altLang="zh-CN" sz="2000" dirty="0">
                <a:solidFill>
                  <a:srgbClr val="000090"/>
                </a:solidFill>
                <a:latin typeface="微软雅黑"/>
                <a:ea typeface="微软雅黑"/>
                <a:cs typeface="微软雅黑"/>
              </a:rPr>
              <a:t>(MPB)</a:t>
            </a:r>
            <a:r>
              <a:rPr lang="zh-CN" altLang="en-US" sz="2000" dirty="0">
                <a:solidFill>
                  <a:srgbClr val="000090"/>
                </a:solidFill>
                <a:latin typeface="微软雅黑"/>
                <a:ea typeface="微软雅黑"/>
                <a:cs typeface="微软雅黑"/>
              </a:rPr>
              <a:t>与社会得益</a:t>
            </a:r>
            <a:r>
              <a:rPr lang="en-US" altLang="zh-CN" sz="2000" dirty="0">
                <a:solidFill>
                  <a:srgbClr val="000090"/>
                </a:solidFill>
                <a:latin typeface="微软雅黑"/>
                <a:ea typeface="微软雅黑"/>
                <a:cs typeface="微软雅黑"/>
              </a:rPr>
              <a:t>(MSB)</a:t>
            </a:r>
            <a:r>
              <a:rPr lang="zh-CN" altLang="en-US" sz="2000" dirty="0">
                <a:solidFill>
                  <a:sysClr val="windowText" lastClr="000000"/>
                </a:solidFill>
                <a:latin typeface="微软雅黑"/>
                <a:ea typeface="微软雅黑"/>
                <a:cs typeface="微软雅黑"/>
              </a:rPr>
              <a:t>之间的非一致性。</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外在性分正外在性</a:t>
            </a: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受益外溢）和负外在性（成本外溢）。</a:t>
            </a: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lvl="0">
              <a:defRPr/>
            </a:pPr>
            <a:endParaRPr lang="zh-CN" altLang="en-US" sz="18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307430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59276" y="926275"/>
            <a:ext cx="8041512" cy="5335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负的外部效应 → </a:t>
            </a:r>
            <a:r>
              <a:rPr lang="en-US" altLang="zh-CN" sz="2000" dirty="0">
                <a:solidFill>
                  <a:sysClr val="windowText" lastClr="000000"/>
                </a:solidFill>
                <a:latin typeface="微软雅黑"/>
                <a:ea typeface="微软雅黑"/>
                <a:cs typeface="微软雅黑"/>
              </a:rPr>
              <a:t>MPC&lt;MSC</a:t>
            </a:r>
            <a:r>
              <a:rPr lang="zh-CN" altLang="en-US" sz="2000" dirty="0">
                <a:solidFill>
                  <a:sysClr val="windowText" lastClr="000000"/>
                </a:solidFill>
                <a:latin typeface="微软雅黑"/>
                <a:ea typeface="微软雅黑"/>
                <a:cs typeface="微软雅黑"/>
              </a:rPr>
              <a:t> → 没有付出应有的损失补偿 </a:t>
            </a: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物品（或服务）的生产和销售将会呈现过多状态。</a:t>
            </a:r>
          </a:p>
          <a:p>
            <a:pPr>
              <a:defRPr/>
            </a:pP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grpSp>
        <p:nvGrpSpPr>
          <p:cNvPr id="29" name="Group 40">
            <a:extLst>
              <a:ext uri="{FF2B5EF4-FFF2-40B4-BE49-F238E27FC236}">
                <a16:creationId xmlns:a16="http://schemas.microsoft.com/office/drawing/2014/main" id="{5AA25967-6271-42A8-AFD6-20AA13197D20}"/>
              </a:ext>
            </a:extLst>
          </p:cNvPr>
          <p:cNvGrpSpPr>
            <a:grpSpLocks/>
          </p:cNvGrpSpPr>
          <p:nvPr/>
        </p:nvGrpSpPr>
        <p:grpSpPr bwMode="auto">
          <a:xfrm>
            <a:off x="659277" y="1857998"/>
            <a:ext cx="7140830" cy="4264489"/>
            <a:chOff x="816" y="1392"/>
            <a:chExt cx="4176" cy="2448"/>
          </a:xfrm>
        </p:grpSpPr>
        <p:sp>
          <p:nvSpPr>
            <p:cNvPr id="30" name="Text Box 14">
              <a:extLst>
                <a:ext uri="{FF2B5EF4-FFF2-40B4-BE49-F238E27FC236}">
                  <a16:creationId xmlns:a16="http://schemas.microsoft.com/office/drawing/2014/main" id="{06E66C81-9084-49A6-A05D-A949A2A011FD}"/>
                </a:ext>
              </a:extLst>
            </p:cNvPr>
            <p:cNvSpPr txBox="1">
              <a:spLocks noChangeArrowheads="1"/>
            </p:cNvSpPr>
            <p:nvPr/>
          </p:nvSpPr>
          <p:spPr bwMode="auto">
            <a:xfrm>
              <a:off x="816" y="1392"/>
              <a:ext cx="4176" cy="2448"/>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31" name="Line 15">
              <a:extLst>
                <a:ext uri="{FF2B5EF4-FFF2-40B4-BE49-F238E27FC236}">
                  <a16:creationId xmlns:a16="http://schemas.microsoft.com/office/drawing/2014/main" id="{ADAA0E85-7D64-494E-AA4B-24A0B1A9AA47}"/>
                </a:ext>
              </a:extLst>
            </p:cNvPr>
            <p:cNvSpPr>
              <a:spLocks noChangeShapeType="1"/>
            </p:cNvSpPr>
            <p:nvPr/>
          </p:nvSpPr>
          <p:spPr bwMode="auto">
            <a:xfrm>
              <a:off x="1632" y="3456"/>
              <a:ext cx="2976"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Line 16">
              <a:extLst>
                <a:ext uri="{FF2B5EF4-FFF2-40B4-BE49-F238E27FC236}">
                  <a16:creationId xmlns:a16="http://schemas.microsoft.com/office/drawing/2014/main" id="{821DD8F5-F4AE-48DE-B9C2-F458E3128157}"/>
                </a:ext>
              </a:extLst>
            </p:cNvPr>
            <p:cNvSpPr>
              <a:spLocks noChangeShapeType="1"/>
            </p:cNvSpPr>
            <p:nvPr/>
          </p:nvSpPr>
          <p:spPr bwMode="auto">
            <a:xfrm flipV="1">
              <a:off x="1632" y="1536"/>
              <a:ext cx="0" cy="192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Line 17">
              <a:extLst>
                <a:ext uri="{FF2B5EF4-FFF2-40B4-BE49-F238E27FC236}">
                  <a16:creationId xmlns:a16="http://schemas.microsoft.com/office/drawing/2014/main" id="{9EE35485-49A1-40B7-AF87-FEAEBDDCB72B}"/>
                </a:ext>
              </a:extLst>
            </p:cNvPr>
            <p:cNvSpPr>
              <a:spLocks noChangeShapeType="1"/>
            </p:cNvSpPr>
            <p:nvPr/>
          </p:nvSpPr>
          <p:spPr bwMode="auto">
            <a:xfrm>
              <a:off x="2544" y="1776"/>
              <a:ext cx="1296" cy="105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Rectangle 18">
              <a:extLst>
                <a:ext uri="{FF2B5EF4-FFF2-40B4-BE49-F238E27FC236}">
                  <a16:creationId xmlns:a16="http://schemas.microsoft.com/office/drawing/2014/main" id="{6F55931E-5D94-4F1C-981F-698B8BE4C43F}"/>
                </a:ext>
              </a:extLst>
            </p:cNvPr>
            <p:cNvSpPr>
              <a:spLocks noChangeArrowheads="1"/>
            </p:cNvSpPr>
            <p:nvPr/>
          </p:nvSpPr>
          <p:spPr bwMode="auto">
            <a:xfrm>
              <a:off x="1152" y="1776"/>
              <a:ext cx="240" cy="13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价格</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效益</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成本</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元</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35" name="Rectangle 19">
              <a:extLst>
                <a:ext uri="{FF2B5EF4-FFF2-40B4-BE49-F238E27FC236}">
                  <a16:creationId xmlns:a16="http://schemas.microsoft.com/office/drawing/2014/main" id="{DBBC8984-C311-4C30-9BBF-619F0CD34509}"/>
                </a:ext>
              </a:extLst>
            </p:cNvPr>
            <p:cNvSpPr>
              <a:spLocks noChangeArrowheads="1"/>
            </p:cNvSpPr>
            <p:nvPr/>
          </p:nvSpPr>
          <p:spPr bwMode="auto">
            <a:xfrm>
              <a:off x="1584" y="3514"/>
              <a:ext cx="3312" cy="29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0                                 </a:t>
              </a:r>
              <a:r>
                <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4.5           5</a:t>
              </a:r>
              <a:r>
                <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纸张的产量（万吨）</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36" name="Rectangle 20">
              <a:extLst>
                <a:ext uri="{FF2B5EF4-FFF2-40B4-BE49-F238E27FC236}">
                  <a16:creationId xmlns:a16="http://schemas.microsoft.com/office/drawing/2014/main" id="{A77A2CD4-94F8-4E67-8F99-7E83718C2392}"/>
                </a:ext>
              </a:extLst>
            </p:cNvPr>
            <p:cNvSpPr>
              <a:spLocks noChangeArrowheads="1"/>
            </p:cNvSpPr>
            <p:nvPr/>
          </p:nvSpPr>
          <p:spPr bwMode="auto">
            <a:xfrm>
              <a:off x="3696" y="2880"/>
              <a:ext cx="451" cy="17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D=MSB</a:t>
              </a:r>
            </a:p>
          </p:txBody>
        </p:sp>
        <p:sp>
          <p:nvSpPr>
            <p:cNvPr id="37" name="Rectangle 21">
              <a:extLst>
                <a:ext uri="{FF2B5EF4-FFF2-40B4-BE49-F238E27FC236}">
                  <a16:creationId xmlns:a16="http://schemas.microsoft.com/office/drawing/2014/main" id="{D3BE1E05-5D04-4FDC-A8E3-C22CE7A7618A}"/>
                </a:ext>
              </a:extLst>
            </p:cNvPr>
            <p:cNvSpPr>
              <a:spLocks noChangeArrowheads="1"/>
            </p:cNvSpPr>
            <p:nvPr/>
          </p:nvSpPr>
          <p:spPr bwMode="auto">
            <a:xfrm>
              <a:off x="1296" y="1872"/>
              <a:ext cx="344" cy="65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110</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105</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100</a:t>
              </a:r>
            </a:p>
          </p:txBody>
        </p:sp>
        <p:sp>
          <p:nvSpPr>
            <p:cNvPr id="41" name="Line 22">
              <a:extLst>
                <a:ext uri="{FF2B5EF4-FFF2-40B4-BE49-F238E27FC236}">
                  <a16:creationId xmlns:a16="http://schemas.microsoft.com/office/drawing/2014/main" id="{4386A87B-B42E-41F1-9809-3BF07EB36EBD}"/>
                </a:ext>
              </a:extLst>
            </p:cNvPr>
            <p:cNvSpPr>
              <a:spLocks noChangeShapeType="1"/>
            </p:cNvSpPr>
            <p:nvPr/>
          </p:nvSpPr>
          <p:spPr bwMode="auto">
            <a:xfrm flipV="1">
              <a:off x="2832" y="1584"/>
              <a:ext cx="1104" cy="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 name="Freeform 23">
              <a:extLst>
                <a:ext uri="{FF2B5EF4-FFF2-40B4-BE49-F238E27FC236}">
                  <a16:creationId xmlns:a16="http://schemas.microsoft.com/office/drawing/2014/main" id="{3A9E7E56-F183-43D9-8506-BC735AA136D8}"/>
                </a:ext>
              </a:extLst>
            </p:cNvPr>
            <p:cNvSpPr>
              <a:spLocks/>
            </p:cNvSpPr>
            <p:nvPr/>
          </p:nvSpPr>
          <p:spPr bwMode="auto">
            <a:xfrm>
              <a:off x="1632" y="2208"/>
              <a:ext cx="1440" cy="1"/>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chemeClr val="tx1"/>
              </a:solidFill>
              <a:prstDash val="dash"/>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3" name="Freeform 24">
              <a:extLst>
                <a:ext uri="{FF2B5EF4-FFF2-40B4-BE49-F238E27FC236}">
                  <a16:creationId xmlns:a16="http://schemas.microsoft.com/office/drawing/2014/main" id="{18A535C0-361D-4B65-9009-BA9C1BAC6DB8}"/>
                </a:ext>
              </a:extLst>
            </p:cNvPr>
            <p:cNvSpPr>
              <a:spLocks/>
            </p:cNvSpPr>
            <p:nvPr/>
          </p:nvSpPr>
          <p:spPr bwMode="auto">
            <a:xfrm>
              <a:off x="1632" y="2496"/>
              <a:ext cx="1818" cy="48"/>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chemeClr val="tx1"/>
              </a:solidFill>
              <a:prstDash val="dash"/>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 name="Line 25">
              <a:extLst>
                <a:ext uri="{FF2B5EF4-FFF2-40B4-BE49-F238E27FC236}">
                  <a16:creationId xmlns:a16="http://schemas.microsoft.com/office/drawing/2014/main" id="{EEB470E3-8647-4FF8-98B2-74868295611D}"/>
                </a:ext>
              </a:extLst>
            </p:cNvPr>
            <p:cNvSpPr>
              <a:spLocks noChangeShapeType="1"/>
            </p:cNvSpPr>
            <p:nvPr/>
          </p:nvSpPr>
          <p:spPr bwMode="auto">
            <a:xfrm>
              <a:off x="3072" y="2208"/>
              <a:ext cx="0" cy="1248"/>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5" name="Line 26">
              <a:extLst>
                <a:ext uri="{FF2B5EF4-FFF2-40B4-BE49-F238E27FC236}">
                  <a16:creationId xmlns:a16="http://schemas.microsoft.com/office/drawing/2014/main" id="{C91A7316-FE68-4336-8A25-E5B0D0EAFC82}"/>
                </a:ext>
              </a:extLst>
            </p:cNvPr>
            <p:cNvSpPr>
              <a:spLocks noChangeShapeType="1"/>
            </p:cNvSpPr>
            <p:nvPr/>
          </p:nvSpPr>
          <p:spPr bwMode="auto">
            <a:xfrm>
              <a:off x="3456" y="1968"/>
              <a:ext cx="0" cy="1496"/>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 name="Freeform 27">
              <a:extLst>
                <a:ext uri="{FF2B5EF4-FFF2-40B4-BE49-F238E27FC236}">
                  <a16:creationId xmlns:a16="http://schemas.microsoft.com/office/drawing/2014/main" id="{EF86D9DE-5AE2-4B5F-BA43-D06EBFA26CB9}"/>
                </a:ext>
              </a:extLst>
            </p:cNvPr>
            <p:cNvSpPr>
              <a:spLocks/>
            </p:cNvSpPr>
            <p:nvPr/>
          </p:nvSpPr>
          <p:spPr bwMode="auto">
            <a:xfrm>
              <a:off x="1632" y="1920"/>
              <a:ext cx="1795" cy="72"/>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chemeClr val="tx1"/>
              </a:solidFill>
              <a:prstDash val="dash"/>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Line 28">
              <a:extLst>
                <a:ext uri="{FF2B5EF4-FFF2-40B4-BE49-F238E27FC236}">
                  <a16:creationId xmlns:a16="http://schemas.microsoft.com/office/drawing/2014/main" id="{8A0A0350-9F95-423D-BBB5-81956C86F436}"/>
                </a:ext>
              </a:extLst>
            </p:cNvPr>
            <p:cNvSpPr>
              <a:spLocks noChangeShapeType="1"/>
            </p:cNvSpPr>
            <p:nvPr/>
          </p:nvSpPr>
          <p:spPr bwMode="auto">
            <a:xfrm flipV="1">
              <a:off x="3024" y="2008"/>
              <a:ext cx="1104" cy="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Rectangle 29">
              <a:extLst>
                <a:ext uri="{FF2B5EF4-FFF2-40B4-BE49-F238E27FC236}">
                  <a16:creationId xmlns:a16="http://schemas.microsoft.com/office/drawing/2014/main" id="{C695886D-8DD8-4440-902D-D11594C457AB}"/>
                </a:ext>
              </a:extLst>
            </p:cNvPr>
            <p:cNvSpPr>
              <a:spLocks noChangeArrowheads="1"/>
            </p:cNvSpPr>
            <p:nvPr/>
          </p:nvSpPr>
          <p:spPr bwMode="auto">
            <a:xfrm>
              <a:off x="4176" y="1920"/>
              <a:ext cx="433" cy="17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S=MPC</a:t>
              </a:r>
            </a:p>
          </p:txBody>
        </p:sp>
        <p:sp>
          <p:nvSpPr>
            <p:cNvPr id="49" name="Rectangle 30">
              <a:extLst>
                <a:ext uri="{FF2B5EF4-FFF2-40B4-BE49-F238E27FC236}">
                  <a16:creationId xmlns:a16="http://schemas.microsoft.com/office/drawing/2014/main" id="{5A873FE6-5EF3-4A5C-92F8-389B8EFB4B5C}"/>
                </a:ext>
              </a:extLst>
            </p:cNvPr>
            <p:cNvSpPr>
              <a:spLocks noChangeArrowheads="1"/>
            </p:cNvSpPr>
            <p:nvPr/>
          </p:nvSpPr>
          <p:spPr bwMode="auto">
            <a:xfrm>
              <a:off x="3936" y="1440"/>
              <a:ext cx="870" cy="17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MPC+MEC=MSC</a:t>
              </a:r>
            </a:p>
          </p:txBody>
        </p:sp>
        <p:sp>
          <p:nvSpPr>
            <p:cNvPr id="50" name="Rectangle 31">
              <a:extLst>
                <a:ext uri="{FF2B5EF4-FFF2-40B4-BE49-F238E27FC236}">
                  <a16:creationId xmlns:a16="http://schemas.microsoft.com/office/drawing/2014/main" id="{AEC5AAAC-9A87-4DD1-9014-B241C570C68E}"/>
                </a:ext>
              </a:extLst>
            </p:cNvPr>
            <p:cNvSpPr>
              <a:spLocks noChangeArrowheads="1"/>
            </p:cNvSpPr>
            <p:nvPr/>
          </p:nvSpPr>
          <p:spPr bwMode="auto">
            <a:xfrm>
              <a:off x="3347" y="1752"/>
              <a:ext cx="178" cy="17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G</a:t>
              </a:r>
            </a:p>
          </p:txBody>
        </p:sp>
        <p:sp>
          <p:nvSpPr>
            <p:cNvPr id="51" name="Rectangle 32">
              <a:extLst>
                <a:ext uri="{FF2B5EF4-FFF2-40B4-BE49-F238E27FC236}">
                  <a16:creationId xmlns:a16="http://schemas.microsoft.com/office/drawing/2014/main" id="{7050F3DF-3A9E-496B-A80C-0CDDED649C85}"/>
                </a:ext>
              </a:extLst>
            </p:cNvPr>
            <p:cNvSpPr>
              <a:spLocks noChangeArrowheads="1"/>
            </p:cNvSpPr>
            <p:nvPr/>
          </p:nvSpPr>
          <p:spPr bwMode="auto">
            <a:xfrm>
              <a:off x="3504" y="2400"/>
              <a:ext cx="178" cy="17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a:t>
              </a:r>
            </a:p>
          </p:txBody>
        </p:sp>
        <p:sp>
          <p:nvSpPr>
            <p:cNvPr id="52" name="Rectangle 33">
              <a:extLst>
                <a:ext uri="{FF2B5EF4-FFF2-40B4-BE49-F238E27FC236}">
                  <a16:creationId xmlns:a16="http://schemas.microsoft.com/office/drawing/2014/main" id="{44D75A11-8D0E-4FD7-B4D6-4271D898622B}"/>
                </a:ext>
              </a:extLst>
            </p:cNvPr>
            <p:cNvSpPr>
              <a:spLocks noChangeArrowheads="1"/>
            </p:cNvSpPr>
            <p:nvPr/>
          </p:nvSpPr>
          <p:spPr bwMode="auto">
            <a:xfrm>
              <a:off x="2881" y="2112"/>
              <a:ext cx="174"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B</a:t>
              </a:r>
            </a:p>
          </p:txBody>
        </p:sp>
        <p:sp>
          <p:nvSpPr>
            <p:cNvPr id="53" name="Rectangle 34">
              <a:extLst>
                <a:ext uri="{FF2B5EF4-FFF2-40B4-BE49-F238E27FC236}">
                  <a16:creationId xmlns:a16="http://schemas.microsoft.com/office/drawing/2014/main" id="{2828F4D4-62C1-466D-8C40-98DCBF5CCF14}"/>
                </a:ext>
              </a:extLst>
            </p:cNvPr>
            <p:cNvSpPr>
              <a:spLocks noChangeArrowheads="1"/>
            </p:cNvSpPr>
            <p:nvPr/>
          </p:nvSpPr>
          <p:spPr bwMode="auto">
            <a:xfrm>
              <a:off x="3340" y="3072"/>
              <a:ext cx="207"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54" name="Rectangle 35">
              <a:extLst>
                <a:ext uri="{FF2B5EF4-FFF2-40B4-BE49-F238E27FC236}">
                  <a16:creationId xmlns:a16="http://schemas.microsoft.com/office/drawing/2014/main" id="{40489EA3-75AE-415B-897E-1B374B48EE4D}"/>
                </a:ext>
              </a:extLst>
            </p:cNvPr>
            <p:cNvSpPr>
              <a:spLocks noChangeArrowheads="1"/>
            </p:cNvSpPr>
            <p:nvPr/>
          </p:nvSpPr>
          <p:spPr bwMode="auto">
            <a:xfrm>
              <a:off x="2956" y="3072"/>
              <a:ext cx="207"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55" name="Rectangle 36">
              <a:extLst>
                <a:ext uri="{FF2B5EF4-FFF2-40B4-BE49-F238E27FC236}">
                  <a16:creationId xmlns:a16="http://schemas.microsoft.com/office/drawing/2014/main" id="{E6F98759-FCD0-4CC3-B6FB-634E0A268995}"/>
                </a:ext>
              </a:extLst>
            </p:cNvPr>
            <p:cNvSpPr>
              <a:spLocks noChangeArrowheads="1"/>
            </p:cNvSpPr>
            <p:nvPr/>
          </p:nvSpPr>
          <p:spPr bwMode="auto">
            <a:xfrm>
              <a:off x="1516" y="3072"/>
              <a:ext cx="207"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56" name="AutoShape 37" descr="浅色横线">
              <a:extLst>
                <a:ext uri="{FF2B5EF4-FFF2-40B4-BE49-F238E27FC236}">
                  <a16:creationId xmlns:a16="http://schemas.microsoft.com/office/drawing/2014/main" id="{983F118D-97D9-4F93-9A6F-D58A51877F35}"/>
                </a:ext>
              </a:extLst>
            </p:cNvPr>
            <p:cNvSpPr>
              <a:spLocks noChangeArrowheads="1"/>
            </p:cNvSpPr>
            <p:nvPr/>
          </p:nvSpPr>
          <p:spPr bwMode="auto">
            <a:xfrm rot="16200000">
              <a:off x="2964" y="2028"/>
              <a:ext cx="600" cy="384"/>
            </a:xfrm>
            <a:prstGeom prst="triangle">
              <a:avLst>
                <a:gd name="adj" fmla="val 50000"/>
              </a:avLst>
            </a:prstGeom>
            <a:pattFill prst="ltHorz">
              <a:fgClr>
                <a:srgbClr val="000000"/>
              </a:fgClr>
              <a:bgClr>
                <a:srgbClr val="FFFFFF"/>
              </a:bgClr>
            </a:patt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 name="AutoShape 38">
              <a:extLst>
                <a:ext uri="{FF2B5EF4-FFF2-40B4-BE49-F238E27FC236}">
                  <a16:creationId xmlns:a16="http://schemas.microsoft.com/office/drawing/2014/main" id="{442051F8-FEC1-4EB6-A2C4-429E25AD251C}"/>
                </a:ext>
              </a:extLst>
            </p:cNvPr>
            <p:cNvSpPr>
              <a:spLocks/>
            </p:cNvSpPr>
            <p:nvPr/>
          </p:nvSpPr>
          <p:spPr bwMode="auto">
            <a:xfrm>
              <a:off x="3456" y="1920"/>
              <a:ext cx="96" cy="576"/>
            </a:xfrm>
            <a:prstGeom prst="rightBrace">
              <a:avLst>
                <a:gd name="adj1" fmla="val 50000"/>
                <a:gd name="adj2" fmla="val 50000"/>
              </a:avLst>
            </a:prstGeom>
            <a:noFill/>
            <a:ln w="9525">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8" name="Rectangle 39">
              <a:extLst>
                <a:ext uri="{FF2B5EF4-FFF2-40B4-BE49-F238E27FC236}">
                  <a16:creationId xmlns:a16="http://schemas.microsoft.com/office/drawing/2014/main" id="{9BDDF3DA-4320-4A6A-9EA8-56956ABAF313}"/>
                </a:ext>
              </a:extLst>
            </p:cNvPr>
            <p:cNvSpPr>
              <a:spLocks noChangeArrowheads="1"/>
            </p:cNvSpPr>
            <p:nvPr/>
          </p:nvSpPr>
          <p:spPr bwMode="auto">
            <a:xfrm>
              <a:off x="3504" y="2112"/>
              <a:ext cx="206"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10</a:t>
              </a:r>
            </a:p>
          </p:txBody>
        </p:sp>
      </p:grpSp>
    </p:spTree>
    <p:extLst>
      <p:ext uri="{BB962C8B-B14F-4D97-AF65-F5344CB8AC3E}">
        <p14:creationId xmlns:p14="http://schemas.microsoft.com/office/powerpoint/2010/main" val="1488508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83265" y="981410"/>
            <a:ext cx="7777470" cy="49222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正的外部效应 → </a:t>
            </a:r>
            <a:r>
              <a:rPr lang="en-US" altLang="zh-CN" sz="2000" dirty="0">
                <a:solidFill>
                  <a:sysClr val="windowText" lastClr="000000"/>
                </a:solidFill>
                <a:latin typeface="微软雅黑"/>
                <a:ea typeface="微软雅黑"/>
                <a:cs typeface="微软雅黑"/>
              </a:rPr>
              <a:t>MPB&lt;MSB</a:t>
            </a:r>
            <a:r>
              <a:rPr lang="zh-CN" altLang="en-US" sz="2000" dirty="0">
                <a:solidFill>
                  <a:sysClr val="windowText" lastClr="000000"/>
                </a:solidFill>
                <a:latin typeface="微软雅黑"/>
                <a:ea typeface="微软雅黑"/>
                <a:cs typeface="微软雅黑"/>
              </a:rPr>
              <a:t> →得不到应有效益补偿 </a:t>
            </a: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物品（或服务）的生产和销售将会呈现不足状态。</a:t>
            </a:r>
          </a:p>
          <a:p>
            <a:pPr>
              <a:defRPr/>
            </a:pPr>
            <a:endParaRPr lang="zh-CN" altLang="en-US" sz="2400" dirty="0">
              <a:solidFill>
                <a:sysClr val="windowText" lastClr="000000"/>
              </a:solidFill>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grpSp>
        <p:nvGrpSpPr>
          <p:cNvPr id="38" name="Group 33">
            <a:extLst>
              <a:ext uri="{FF2B5EF4-FFF2-40B4-BE49-F238E27FC236}">
                <a16:creationId xmlns:a16="http://schemas.microsoft.com/office/drawing/2014/main" id="{907C6CC1-FC3F-44BF-9C83-49EACF27FA39}"/>
              </a:ext>
            </a:extLst>
          </p:cNvPr>
          <p:cNvGrpSpPr>
            <a:grpSpLocks/>
          </p:cNvGrpSpPr>
          <p:nvPr/>
        </p:nvGrpSpPr>
        <p:grpSpPr bwMode="auto">
          <a:xfrm>
            <a:off x="766762" y="1834003"/>
            <a:ext cx="7164388" cy="4322762"/>
            <a:chOff x="816" y="1117"/>
            <a:chExt cx="4513" cy="2723"/>
          </a:xfrm>
        </p:grpSpPr>
        <p:sp>
          <p:nvSpPr>
            <p:cNvPr id="39" name="Text Box 8">
              <a:extLst>
                <a:ext uri="{FF2B5EF4-FFF2-40B4-BE49-F238E27FC236}">
                  <a16:creationId xmlns:a16="http://schemas.microsoft.com/office/drawing/2014/main" id="{411730C2-963B-47E1-B8AA-BD59B10880C4}"/>
                </a:ext>
              </a:extLst>
            </p:cNvPr>
            <p:cNvSpPr txBox="1">
              <a:spLocks noChangeArrowheads="1"/>
            </p:cNvSpPr>
            <p:nvPr/>
          </p:nvSpPr>
          <p:spPr bwMode="auto">
            <a:xfrm>
              <a:off x="816" y="1117"/>
              <a:ext cx="4513" cy="2723"/>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40" name="Line 9">
              <a:extLst>
                <a:ext uri="{FF2B5EF4-FFF2-40B4-BE49-F238E27FC236}">
                  <a16:creationId xmlns:a16="http://schemas.microsoft.com/office/drawing/2014/main" id="{546C7EA6-1080-474F-8B48-FE5812B95704}"/>
                </a:ext>
              </a:extLst>
            </p:cNvPr>
            <p:cNvSpPr>
              <a:spLocks noChangeShapeType="1"/>
            </p:cNvSpPr>
            <p:nvPr/>
          </p:nvSpPr>
          <p:spPr bwMode="auto">
            <a:xfrm>
              <a:off x="1698" y="3413"/>
              <a:ext cx="3216"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 name="Line 10">
              <a:extLst>
                <a:ext uri="{FF2B5EF4-FFF2-40B4-BE49-F238E27FC236}">
                  <a16:creationId xmlns:a16="http://schemas.microsoft.com/office/drawing/2014/main" id="{E0EB0276-CC98-469C-A9A0-90838DC88DF3}"/>
                </a:ext>
              </a:extLst>
            </p:cNvPr>
            <p:cNvSpPr>
              <a:spLocks noChangeShapeType="1"/>
            </p:cNvSpPr>
            <p:nvPr/>
          </p:nvSpPr>
          <p:spPr bwMode="auto">
            <a:xfrm flipV="1">
              <a:off x="1698" y="1277"/>
              <a:ext cx="0" cy="213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 name="Line 11">
              <a:extLst>
                <a:ext uri="{FF2B5EF4-FFF2-40B4-BE49-F238E27FC236}">
                  <a16:creationId xmlns:a16="http://schemas.microsoft.com/office/drawing/2014/main" id="{9A17EAD1-9925-4EA5-A29F-626081AF2965}"/>
                </a:ext>
              </a:extLst>
            </p:cNvPr>
            <p:cNvSpPr>
              <a:spLocks noChangeShapeType="1"/>
            </p:cNvSpPr>
            <p:nvPr/>
          </p:nvSpPr>
          <p:spPr bwMode="auto">
            <a:xfrm>
              <a:off x="2787" y="1784"/>
              <a:ext cx="1090" cy="144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 name="Rectangle 12">
              <a:extLst>
                <a:ext uri="{FF2B5EF4-FFF2-40B4-BE49-F238E27FC236}">
                  <a16:creationId xmlns:a16="http://schemas.microsoft.com/office/drawing/2014/main" id="{4F11406F-237A-4DA8-99C3-FA88AE4C22DE}"/>
                </a:ext>
              </a:extLst>
            </p:cNvPr>
            <p:cNvSpPr>
              <a:spLocks noChangeArrowheads="1"/>
            </p:cNvSpPr>
            <p:nvPr/>
          </p:nvSpPr>
          <p:spPr bwMode="auto">
            <a:xfrm>
              <a:off x="1179" y="1277"/>
              <a:ext cx="259" cy="15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价格</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效益</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成本</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元</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46" name="Rectangle 13">
              <a:extLst>
                <a:ext uri="{FF2B5EF4-FFF2-40B4-BE49-F238E27FC236}">
                  <a16:creationId xmlns:a16="http://schemas.microsoft.com/office/drawing/2014/main" id="{A2CE0289-46D0-4FA0-A5C5-22378C6A053D}"/>
                </a:ext>
              </a:extLst>
            </p:cNvPr>
            <p:cNvSpPr>
              <a:spLocks noChangeArrowheads="1"/>
            </p:cNvSpPr>
            <p:nvPr/>
          </p:nvSpPr>
          <p:spPr bwMode="auto">
            <a:xfrm>
              <a:off x="1646" y="3477"/>
              <a:ext cx="3683" cy="32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0                                  </a:t>
              </a:r>
              <a:r>
                <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10       12</a:t>
              </a:r>
              <a:r>
                <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疫苗接种量（万人次）</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49" name="Rectangle 14">
              <a:extLst>
                <a:ext uri="{FF2B5EF4-FFF2-40B4-BE49-F238E27FC236}">
                  <a16:creationId xmlns:a16="http://schemas.microsoft.com/office/drawing/2014/main" id="{EDA587CE-FBB1-4846-A2DA-FF0D69716F34}"/>
                </a:ext>
              </a:extLst>
            </p:cNvPr>
            <p:cNvSpPr>
              <a:spLocks noChangeArrowheads="1"/>
            </p:cNvSpPr>
            <p:nvPr/>
          </p:nvSpPr>
          <p:spPr bwMode="auto">
            <a:xfrm>
              <a:off x="3910" y="3146"/>
              <a:ext cx="49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D=MPB</a:t>
              </a:r>
            </a:p>
          </p:txBody>
        </p:sp>
        <p:sp>
          <p:nvSpPr>
            <p:cNvPr id="50" name="Rectangle 15">
              <a:extLst>
                <a:ext uri="{FF2B5EF4-FFF2-40B4-BE49-F238E27FC236}">
                  <a16:creationId xmlns:a16="http://schemas.microsoft.com/office/drawing/2014/main" id="{C0F665D2-7BCE-4DBC-AE77-A8BB444C9313}"/>
                </a:ext>
              </a:extLst>
            </p:cNvPr>
            <p:cNvSpPr>
              <a:spLocks noChangeArrowheads="1"/>
            </p:cNvSpPr>
            <p:nvPr/>
          </p:nvSpPr>
          <p:spPr bwMode="auto">
            <a:xfrm>
              <a:off x="1430" y="1811"/>
              <a:ext cx="372" cy="12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45</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30</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25</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10</a:t>
              </a:r>
            </a:p>
          </p:txBody>
        </p:sp>
        <p:sp>
          <p:nvSpPr>
            <p:cNvPr id="52" name="Freeform 16">
              <a:extLst>
                <a:ext uri="{FF2B5EF4-FFF2-40B4-BE49-F238E27FC236}">
                  <a16:creationId xmlns:a16="http://schemas.microsoft.com/office/drawing/2014/main" id="{22257F82-0C2B-40E4-8079-96A6EA11C9D9}"/>
                </a:ext>
              </a:extLst>
            </p:cNvPr>
            <p:cNvSpPr>
              <a:spLocks noChangeAspect="1"/>
            </p:cNvSpPr>
            <p:nvPr/>
          </p:nvSpPr>
          <p:spPr bwMode="auto">
            <a:xfrm>
              <a:off x="1689" y="3093"/>
              <a:ext cx="2050" cy="52"/>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rgbClr val="000000"/>
              </a:solidFill>
              <a:prstDash val="dash"/>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Line 17">
              <a:extLst>
                <a:ext uri="{FF2B5EF4-FFF2-40B4-BE49-F238E27FC236}">
                  <a16:creationId xmlns:a16="http://schemas.microsoft.com/office/drawing/2014/main" id="{CF9855AF-6A38-46F5-B5BC-7A78CBEAECB7}"/>
                </a:ext>
              </a:extLst>
            </p:cNvPr>
            <p:cNvSpPr>
              <a:spLocks noChangeShapeType="1"/>
            </p:cNvSpPr>
            <p:nvPr/>
          </p:nvSpPr>
          <p:spPr bwMode="auto">
            <a:xfrm flipV="1">
              <a:off x="2683" y="1918"/>
              <a:ext cx="1816" cy="1175"/>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 name="Rectangle 18">
              <a:extLst>
                <a:ext uri="{FF2B5EF4-FFF2-40B4-BE49-F238E27FC236}">
                  <a16:creationId xmlns:a16="http://schemas.microsoft.com/office/drawing/2014/main" id="{2F625F96-4139-4893-AE44-42BDD5DD5406}"/>
                </a:ext>
              </a:extLst>
            </p:cNvPr>
            <p:cNvSpPr>
              <a:spLocks noChangeArrowheads="1"/>
            </p:cNvSpPr>
            <p:nvPr/>
          </p:nvSpPr>
          <p:spPr bwMode="auto">
            <a:xfrm>
              <a:off x="4447" y="1704"/>
              <a:ext cx="47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S=MSC</a:t>
              </a:r>
            </a:p>
          </p:txBody>
        </p:sp>
        <p:sp>
          <p:nvSpPr>
            <p:cNvPr id="57" name="Freeform 19">
              <a:extLst>
                <a:ext uri="{FF2B5EF4-FFF2-40B4-BE49-F238E27FC236}">
                  <a16:creationId xmlns:a16="http://schemas.microsoft.com/office/drawing/2014/main" id="{BBA0AC39-3349-4E52-8F27-51CF7E04FB74}"/>
                </a:ext>
              </a:extLst>
            </p:cNvPr>
            <p:cNvSpPr>
              <a:spLocks noChangeAspect="1"/>
            </p:cNvSpPr>
            <p:nvPr/>
          </p:nvSpPr>
          <p:spPr bwMode="auto">
            <a:xfrm>
              <a:off x="1689" y="2612"/>
              <a:ext cx="1695" cy="52"/>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rgbClr val="000000"/>
              </a:solidFill>
              <a:prstDash val="dash"/>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8" name="Freeform 20">
              <a:extLst>
                <a:ext uri="{FF2B5EF4-FFF2-40B4-BE49-F238E27FC236}">
                  <a16:creationId xmlns:a16="http://schemas.microsoft.com/office/drawing/2014/main" id="{DC09078E-30C6-4225-8981-FAC2A3EB76C7}"/>
                </a:ext>
              </a:extLst>
            </p:cNvPr>
            <p:cNvSpPr>
              <a:spLocks noChangeAspect="1"/>
            </p:cNvSpPr>
            <p:nvPr/>
          </p:nvSpPr>
          <p:spPr bwMode="auto">
            <a:xfrm>
              <a:off x="1698" y="2398"/>
              <a:ext cx="2050" cy="53"/>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rgbClr val="000000"/>
              </a:solidFill>
              <a:prstDash val="dash"/>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9" name="Freeform 21">
              <a:extLst>
                <a:ext uri="{FF2B5EF4-FFF2-40B4-BE49-F238E27FC236}">
                  <a16:creationId xmlns:a16="http://schemas.microsoft.com/office/drawing/2014/main" id="{8B0CBE01-6CFE-4172-B22C-67514EB933D1}"/>
                </a:ext>
              </a:extLst>
            </p:cNvPr>
            <p:cNvSpPr>
              <a:spLocks noChangeAspect="1"/>
            </p:cNvSpPr>
            <p:nvPr/>
          </p:nvSpPr>
          <p:spPr bwMode="auto">
            <a:xfrm flipV="1">
              <a:off x="1689" y="1864"/>
              <a:ext cx="1695" cy="53"/>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rgbClr val="000000"/>
              </a:solidFill>
              <a:prstDash val="dash"/>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0" name="Line 22">
              <a:extLst>
                <a:ext uri="{FF2B5EF4-FFF2-40B4-BE49-F238E27FC236}">
                  <a16:creationId xmlns:a16="http://schemas.microsoft.com/office/drawing/2014/main" id="{D87DCFEE-C6E4-4599-99DF-F5A470A5E410}"/>
                </a:ext>
              </a:extLst>
            </p:cNvPr>
            <p:cNvSpPr>
              <a:spLocks noChangeShapeType="1"/>
            </p:cNvSpPr>
            <p:nvPr/>
          </p:nvSpPr>
          <p:spPr bwMode="auto">
            <a:xfrm>
              <a:off x="3773" y="2437"/>
              <a:ext cx="0" cy="961"/>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 name="Line 23">
              <a:extLst>
                <a:ext uri="{FF2B5EF4-FFF2-40B4-BE49-F238E27FC236}">
                  <a16:creationId xmlns:a16="http://schemas.microsoft.com/office/drawing/2014/main" id="{9F22FA61-7BE6-4D9E-B5E9-DC33AE4D3C63}"/>
                </a:ext>
              </a:extLst>
            </p:cNvPr>
            <p:cNvSpPr>
              <a:spLocks noChangeShapeType="1"/>
            </p:cNvSpPr>
            <p:nvPr/>
          </p:nvSpPr>
          <p:spPr bwMode="auto">
            <a:xfrm>
              <a:off x="3410" y="1918"/>
              <a:ext cx="0" cy="1495"/>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2" name="Line 24">
              <a:extLst>
                <a:ext uri="{FF2B5EF4-FFF2-40B4-BE49-F238E27FC236}">
                  <a16:creationId xmlns:a16="http://schemas.microsoft.com/office/drawing/2014/main" id="{749FF302-6B93-416A-BFF6-F4B055ABF76B}"/>
                </a:ext>
              </a:extLst>
            </p:cNvPr>
            <p:cNvSpPr>
              <a:spLocks noChangeShapeType="1"/>
            </p:cNvSpPr>
            <p:nvPr/>
          </p:nvSpPr>
          <p:spPr bwMode="auto">
            <a:xfrm>
              <a:off x="3047" y="1402"/>
              <a:ext cx="1089" cy="1495"/>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3" name="Rectangle 25">
              <a:extLst>
                <a:ext uri="{FF2B5EF4-FFF2-40B4-BE49-F238E27FC236}">
                  <a16:creationId xmlns:a16="http://schemas.microsoft.com/office/drawing/2014/main" id="{E027A391-EAD8-4BC3-B917-12F9973F98B5}"/>
                </a:ext>
              </a:extLst>
            </p:cNvPr>
            <p:cNvSpPr>
              <a:spLocks noChangeArrowheads="1"/>
            </p:cNvSpPr>
            <p:nvPr/>
          </p:nvSpPr>
          <p:spPr bwMode="auto">
            <a:xfrm>
              <a:off x="4032" y="2879"/>
              <a:ext cx="959"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MPB+MEB=MSB</a:t>
              </a:r>
            </a:p>
          </p:txBody>
        </p:sp>
        <p:sp>
          <p:nvSpPr>
            <p:cNvPr id="64" name="Rectangle 26">
              <a:extLst>
                <a:ext uri="{FF2B5EF4-FFF2-40B4-BE49-F238E27FC236}">
                  <a16:creationId xmlns:a16="http://schemas.microsoft.com/office/drawing/2014/main" id="{225308C7-80B5-4927-91A1-7D445DF8EB78}"/>
                </a:ext>
              </a:extLst>
            </p:cNvPr>
            <p:cNvSpPr>
              <a:spLocks noChangeArrowheads="1"/>
            </p:cNvSpPr>
            <p:nvPr/>
          </p:nvSpPr>
          <p:spPr bwMode="auto">
            <a:xfrm>
              <a:off x="3785" y="2309"/>
              <a:ext cx="19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V</a:t>
              </a:r>
            </a:p>
          </p:txBody>
        </p:sp>
        <p:sp>
          <p:nvSpPr>
            <p:cNvPr id="65" name="Rectangle 27">
              <a:extLst>
                <a:ext uri="{FF2B5EF4-FFF2-40B4-BE49-F238E27FC236}">
                  <a16:creationId xmlns:a16="http://schemas.microsoft.com/office/drawing/2014/main" id="{9909FB66-E675-48C1-8DF9-82306F15471D}"/>
                </a:ext>
              </a:extLst>
            </p:cNvPr>
            <p:cNvSpPr>
              <a:spLocks noChangeArrowheads="1"/>
            </p:cNvSpPr>
            <p:nvPr/>
          </p:nvSpPr>
          <p:spPr bwMode="auto">
            <a:xfrm>
              <a:off x="3430" y="2541"/>
              <a:ext cx="19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U</a:t>
              </a:r>
            </a:p>
          </p:txBody>
        </p:sp>
        <p:sp>
          <p:nvSpPr>
            <p:cNvPr id="66" name="Rectangle 28">
              <a:extLst>
                <a:ext uri="{FF2B5EF4-FFF2-40B4-BE49-F238E27FC236}">
                  <a16:creationId xmlns:a16="http://schemas.microsoft.com/office/drawing/2014/main" id="{55D6016F-4F7F-4FC5-AE72-7D25212C0156}"/>
                </a:ext>
              </a:extLst>
            </p:cNvPr>
            <p:cNvSpPr>
              <a:spLocks noChangeArrowheads="1"/>
            </p:cNvSpPr>
            <p:nvPr/>
          </p:nvSpPr>
          <p:spPr bwMode="auto">
            <a:xfrm>
              <a:off x="3404" y="1811"/>
              <a:ext cx="184" cy="19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Z</a:t>
              </a:r>
            </a:p>
          </p:txBody>
        </p:sp>
        <p:sp>
          <p:nvSpPr>
            <p:cNvPr id="67" name="Rectangle 29">
              <a:extLst>
                <a:ext uri="{FF2B5EF4-FFF2-40B4-BE49-F238E27FC236}">
                  <a16:creationId xmlns:a16="http://schemas.microsoft.com/office/drawing/2014/main" id="{326884E6-4060-4FEA-B39D-6BCF6E909D86}"/>
                </a:ext>
              </a:extLst>
            </p:cNvPr>
            <p:cNvSpPr>
              <a:spLocks noChangeArrowheads="1"/>
            </p:cNvSpPr>
            <p:nvPr/>
          </p:nvSpPr>
          <p:spPr bwMode="auto">
            <a:xfrm>
              <a:off x="3773" y="2932"/>
              <a:ext cx="196"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H</a:t>
              </a:r>
            </a:p>
          </p:txBody>
        </p:sp>
        <p:sp>
          <p:nvSpPr>
            <p:cNvPr id="68" name="AutoShape 30" descr="浅色横线">
              <a:extLst>
                <a:ext uri="{FF2B5EF4-FFF2-40B4-BE49-F238E27FC236}">
                  <a16:creationId xmlns:a16="http://schemas.microsoft.com/office/drawing/2014/main" id="{ACE3477E-79C2-4E30-9BD6-A2684DD26E68}"/>
                </a:ext>
              </a:extLst>
            </p:cNvPr>
            <p:cNvSpPr>
              <a:spLocks noChangeArrowheads="1"/>
            </p:cNvSpPr>
            <p:nvPr/>
          </p:nvSpPr>
          <p:spPr bwMode="auto">
            <a:xfrm>
              <a:off x="3410" y="1918"/>
              <a:ext cx="363" cy="480"/>
            </a:xfrm>
            <a:prstGeom prst="rtTriangle">
              <a:avLst/>
            </a:prstGeom>
            <a:pattFill prst="ltHorz">
              <a:fgClr>
                <a:srgbClr val="000000"/>
              </a:fgClr>
              <a:bgClr>
                <a:srgbClr val="FFFFFF"/>
              </a:bgClr>
            </a:patt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9" name="AutoShape 31" descr="浅色横线">
              <a:extLst>
                <a:ext uri="{FF2B5EF4-FFF2-40B4-BE49-F238E27FC236}">
                  <a16:creationId xmlns:a16="http://schemas.microsoft.com/office/drawing/2014/main" id="{7226FAE2-1A29-49A9-B43D-03904BD3186A}"/>
                </a:ext>
              </a:extLst>
            </p:cNvPr>
            <p:cNvSpPr>
              <a:spLocks noChangeArrowheads="1"/>
            </p:cNvSpPr>
            <p:nvPr/>
          </p:nvSpPr>
          <p:spPr bwMode="auto">
            <a:xfrm rot="5400000">
              <a:off x="3485" y="2323"/>
              <a:ext cx="214" cy="363"/>
            </a:xfrm>
            <a:prstGeom prst="rtTriangle">
              <a:avLst/>
            </a:prstGeom>
            <a:pattFill prst="ltHorz">
              <a:fgClr>
                <a:srgbClr val="000000"/>
              </a:fgClr>
              <a:bgClr>
                <a:srgbClr val="FFFFFF"/>
              </a:bgClr>
            </a:patt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34848440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43860"/>
            <a:ext cx="6874041"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（一）私人部门对外部效益的矫正：</a:t>
            </a:r>
            <a:endPar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endParaRPr>
          </a:p>
          <a:p>
            <a:pPr>
              <a:defRPr/>
            </a:pP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产权界定和科斯定理：科斯认为，</a:t>
            </a:r>
            <a:r>
              <a:rPr lang="zh-CN" altLang="en-US" sz="2000" dirty="0">
                <a:solidFill>
                  <a:srgbClr val="0070C0"/>
                </a:solidFill>
                <a:latin typeface="Microsoft YaHei" panose="020B0503020204020204" pitchFamily="34" charset="-122"/>
                <a:ea typeface="Microsoft YaHei" panose="020B0503020204020204" pitchFamily="34" charset="-122"/>
                <a:cs typeface="微软雅黑"/>
              </a:rPr>
              <a:t>如果产权明晰</a:t>
            </a: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，市场机制能够通过引导交易的方式来解决外部性问题。但技术上难以实现。</a:t>
            </a:r>
            <a:endPar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endParaRPr>
          </a:p>
          <a:p>
            <a:pPr>
              <a:defRPr/>
            </a:pPr>
            <a:endPar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endParaRPr>
          </a:p>
          <a:p>
            <a:pPr>
              <a:defRPr/>
            </a:pP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（二）政府对外部性的矫正：</a:t>
            </a:r>
            <a:endPar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endParaRPr>
          </a:p>
          <a:p>
            <a:pPr>
              <a:defRPr/>
            </a:pP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1</a:t>
            </a:r>
            <a:r>
              <a:rPr lang="zh-CN" altLang="en-US" sz="2000" dirty="0">
                <a:latin typeface="Microsoft YaHei" panose="020B0503020204020204" pitchFamily="34" charset="-122"/>
                <a:ea typeface="Microsoft YaHei" panose="020B0503020204020204" pitchFamily="34" charset="-122"/>
              </a:rPr>
              <a:t>）</a:t>
            </a:r>
            <a:r>
              <a:rPr lang="zh-CN" altLang="en-US" sz="2000" dirty="0">
                <a:solidFill>
                  <a:srgbClr val="0070C0"/>
                </a:solidFill>
                <a:latin typeface="Microsoft YaHei" panose="020B0503020204020204" pitchFamily="34" charset="-122"/>
                <a:ea typeface="Microsoft YaHei" panose="020B0503020204020204" pitchFamily="34" charset="-122"/>
              </a:rPr>
              <a:t>矫正性的税收</a:t>
            </a:r>
            <a:r>
              <a:rPr lang="zh-CN" altLang="en-US" sz="2000" dirty="0">
                <a:latin typeface="Microsoft YaHei" panose="020B0503020204020204" pitchFamily="34" charset="-122"/>
                <a:ea typeface="Microsoft YaHei" panose="020B0503020204020204" pitchFamily="34" charset="-122"/>
              </a:rPr>
              <a:t>和</a:t>
            </a:r>
            <a:r>
              <a:rPr lang="zh-CN" altLang="en-US" sz="2000" dirty="0">
                <a:solidFill>
                  <a:srgbClr val="0070C0"/>
                </a:solidFill>
                <a:latin typeface="Microsoft YaHei" panose="020B0503020204020204" pitchFamily="34" charset="-122"/>
                <a:ea typeface="Microsoft YaHei" panose="020B0503020204020204" pitchFamily="34" charset="-122"/>
              </a:rPr>
              <a:t>矫正性的财政补贴</a:t>
            </a:r>
            <a:r>
              <a:rPr lang="zh-CN" altLang="en-US" sz="2000" dirty="0">
                <a:latin typeface="Microsoft YaHei" panose="020B0503020204020204" pitchFamily="34" charset="-122"/>
                <a:ea typeface="Microsoft YaHei" panose="020B0503020204020204" pitchFamily="34" charset="-122"/>
              </a:rPr>
              <a:t>。前者用于实现负的外部效应的内在化，后者则用于实现正的外部效应的内在化。 </a:t>
            </a:r>
            <a:endParaRPr lang="en-US" altLang="zh-CN" sz="2000" dirty="0">
              <a:latin typeface="Microsoft YaHei" panose="020B0503020204020204" pitchFamily="34" charset="-122"/>
              <a:ea typeface="Microsoft YaHei" panose="020B0503020204020204" pitchFamily="34" charset="-122"/>
            </a:endParaRPr>
          </a:p>
          <a:p>
            <a:pPr>
              <a:defRPr/>
            </a:pP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2</a:t>
            </a:r>
            <a:r>
              <a:rPr lang="zh-CN" altLang="en-US" sz="2000" dirty="0">
                <a:latin typeface="Microsoft YaHei" panose="020B0503020204020204" pitchFamily="34" charset="-122"/>
                <a:ea typeface="Microsoft YaHei" panose="020B0503020204020204" pitchFamily="34" charset="-122"/>
              </a:rPr>
              <a:t>）政府管制，例如发放污染许可证</a:t>
            </a:r>
            <a:endParaRPr lang="en-US" altLang="zh-CN" sz="2000" dirty="0">
              <a:latin typeface="Microsoft YaHei" panose="020B0503020204020204" pitchFamily="34" charset="-122"/>
              <a:ea typeface="Microsoft YaHei" panose="020B0503020204020204" pitchFamily="34" charset="-122"/>
            </a:endParaRPr>
          </a:p>
          <a:p>
            <a:pPr>
              <a:defRPr/>
            </a:pP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3</a:t>
            </a:r>
            <a:r>
              <a:rPr lang="zh-CN" altLang="en-US" sz="2000" dirty="0">
                <a:latin typeface="Microsoft YaHei" panose="020B0503020204020204" pitchFamily="34" charset="-122"/>
                <a:ea typeface="Microsoft YaHei" panose="020B0503020204020204" pitchFamily="34" charset="-122"/>
              </a:rPr>
              <a:t>）法律手段</a:t>
            </a:r>
            <a:endPar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endParaRPr>
          </a:p>
        </p:txBody>
      </p:sp>
    </p:spTree>
    <p:extLst>
      <p:ext uri="{BB962C8B-B14F-4D97-AF65-F5344CB8AC3E}">
        <p14:creationId xmlns:p14="http://schemas.microsoft.com/office/powerpoint/2010/main" val="350215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253330"/>
            <a:ext cx="6874041"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200" dirty="0">
                <a:solidFill>
                  <a:sysClr val="windowText" lastClr="000000"/>
                </a:solidFill>
                <a:latin typeface="微软雅黑"/>
                <a:ea typeface="微软雅黑"/>
                <a:cs typeface="微软雅黑"/>
              </a:rPr>
              <a:t> （一）私人需求</a:t>
            </a:r>
          </a:p>
          <a:p>
            <a:pPr lvl="0">
              <a:defRPr/>
            </a:pPr>
            <a:r>
              <a:rPr lang="zh-CN" altLang="en-US" sz="2200" dirty="0">
                <a:solidFill>
                  <a:sysClr val="windowText" lastClr="000000"/>
                </a:solidFill>
                <a:latin typeface="微软雅黑"/>
                <a:ea typeface="微软雅黑"/>
                <a:cs typeface="微软雅黑"/>
              </a:rPr>
              <a:t> </a:t>
            </a:r>
            <a:r>
              <a:rPr lang="en-US" altLang="zh-CN" sz="2200" dirty="0">
                <a:solidFill>
                  <a:sysClr val="windowText" lastClr="000000"/>
                </a:solidFill>
                <a:latin typeface="微软雅黑"/>
                <a:ea typeface="微软雅黑"/>
                <a:cs typeface="微软雅黑"/>
              </a:rPr>
              <a:t>1. </a:t>
            </a:r>
            <a:r>
              <a:rPr lang="zh-CN" altLang="en-US" sz="2200" dirty="0">
                <a:solidFill>
                  <a:sysClr val="windowText" lastClr="000000"/>
                </a:solidFill>
                <a:latin typeface="微软雅黑"/>
                <a:ea typeface="微软雅黑"/>
                <a:cs typeface="微软雅黑"/>
              </a:rPr>
              <a:t>含义：  私人需求是由单个人</a:t>
            </a:r>
            <a:r>
              <a:rPr lang="zh-CN" altLang="en-US" sz="2200" dirty="0">
                <a:solidFill>
                  <a:srgbClr val="0070C0"/>
                </a:solidFill>
                <a:latin typeface="微软雅黑"/>
                <a:ea typeface="微软雅黑"/>
                <a:cs typeface="微软雅黑"/>
              </a:rPr>
              <a:t>内在产生</a:t>
            </a:r>
            <a:r>
              <a:rPr lang="zh-CN" altLang="en-US" sz="2200" dirty="0">
                <a:solidFill>
                  <a:sysClr val="windowText" lastClr="000000"/>
                </a:solidFill>
                <a:latin typeface="微软雅黑"/>
                <a:ea typeface="微软雅黑"/>
                <a:cs typeface="微软雅黑"/>
              </a:rPr>
              <a:t>的、</a:t>
            </a:r>
            <a:r>
              <a:rPr lang="zh-CN" altLang="en-US" sz="2200" dirty="0">
                <a:solidFill>
                  <a:srgbClr val="0070C0"/>
                </a:solidFill>
                <a:latin typeface="微软雅黑"/>
                <a:ea typeface="微软雅黑"/>
                <a:cs typeface="微软雅黑"/>
              </a:rPr>
              <a:t>不依赖于他人</a:t>
            </a:r>
            <a:r>
              <a:rPr lang="zh-CN" altLang="en-US" sz="2200" dirty="0">
                <a:solidFill>
                  <a:sysClr val="windowText" lastClr="000000"/>
                </a:solidFill>
                <a:latin typeface="微软雅黑"/>
                <a:ea typeface="微软雅黑"/>
                <a:cs typeface="微软雅黑"/>
              </a:rPr>
              <a:t>而独立存在并得以</a:t>
            </a:r>
            <a:r>
              <a:rPr lang="zh-CN" altLang="en-US" sz="2200" dirty="0">
                <a:solidFill>
                  <a:srgbClr val="0070C0"/>
                </a:solidFill>
                <a:latin typeface="微软雅黑"/>
                <a:ea typeface="微软雅黑"/>
                <a:cs typeface="微软雅黑"/>
              </a:rPr>
              <a:t>满足</a:t>
            </a:r>
            <a:r>
              <a:rPr lang="zh-CN" altLang="en-US" sz="2200" dirty="0">
                <a:solidFill>
                  <a:sysClr val="windowText" lastClr="000000"/>
                </a:solidFill>
                <a:latin typeface="微软雅黑"/>
                <a:ea typeface="微软雅黑"/>
                <a:cs typeface="微软雅黑"/>
              </a:rPr>
              <a:t>的个人需要。 </a:t>
            </a:r>
            <a:endParaRPr lang="en-US" altLang="zh-CN" sz="2200" dirty="0">
              <a:solidFill>
                <a:sysClr val="windowText" lastClr="000000"/>
              </a:solidFill>
              <a:latin typeface="微软雅黑"/>
              <a:ea typeface="微软雅黑"/>
              <a:cs typeface="微软雅黑"/>
            </a:endParaRPr>
          </a:p>
          <a:p>
            <a:pPr lvl="0">
              <a:defRPr/>
            </a:pPr>
            <a:endParaRPr lang="zh-CN" altLang="en-US" sz="2200" dirty="0">
              <a:solidFill>
                <a:sysClr val="windowText" lastClr="000000"/>
              </a:solidFill>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 </a:t>
            </a:r>
            <a:r>
              <a:rPr lang="en-US" altLang="zh-CN" sz="2200" dirty="0">
                <a:solidFill>
                  <a:sysClr val="windowText" lastClr="000000"/>
                </a:solidFill>
                <a:latin typeface="微软雅黑"/>
                <a:ea typeface="微软雅黑"/>
                <a:cs typeface="微软雅黑"/>
              </a:rPr>
              <a:t>2. </a:t>
            </a:r>
            <a:r>
              <a:rPr lang="zh-CN" altLang="en-US" sz="2200" dirty="0">
                <a:solidFill>
                  <a:sysClr val="windowText" lastClr="000000"/>
                </a:solidFill>
                <a:latin typeface="微软雅黑"/>
                <a:ea typeface="微软雅黑"/>
                <a:cs typeface="微软雅黑"/>
              </a:rPr>
              <a:t>私人需求的两大特点：</a:t>
            </a:r>
          </a:p>
          <a:p>
            <a:pPr lvl="0">
              <a:defRPr/>
            </a:pPr>
            <a:r>
              <a:rPr lang="zh-CN" altLang="en-US" sz="2000" dirty="0">
                <a:solidFill>
                  <a:sysClr val="windowText" lastClr="000000"/>
                </a:solidFill>
                <a:latin typeface="微软雅黑"/>
                <a:ea typeface="微软雅黑"/>
                <a:cs typeface="微软雅黑"/>
              </a:rPr>
              <a:t>一是受益的内在性。</a:t>
            </a:r>
          </a:p>
          <a:p>
            <a:pPr lvl="0">
              <a:defRPr/>
            </a:pPr>
            <a:r>
              <a:rPr lang="zh-CN" altLang="en-US" sz="2000" dirty="0">
                <a:solidFill>
                  <a:sysClr val="windowText" lastClr="000000"/>
                </a:solidFill>
                <a:latin typeface="微软雅黑"/>
                <a:ea typeface="微软雅黑"/>
                <a:cs typeface="微软雅黑"/>
              </a:rPr>
              <a:t>一方面，一个人需求的满足不会使他人从中受益；另一方面，当用于满足需求的物品有限时，一个需求的满足的同时排斥其他人需求的满足。</a:t>
            </a:r>
          </a:p>
          <a:p>
            <a:pPr lvl="0">
              <a:defRPr/>
            </a:pPr>
            <a:r>
              <a:rPr lang="zh-CN" altLang="en-US" sz="2000" dirty="0">
                <a:solidFill>
                  <a:sysClr val="windowText" lastClr="000000"/>
                </a:solidFill>
                <a:latin typeface="微软雅黑"/>
                <a:ea typeface="微软雅黑"/>
                <a:cs typeface="微软雅黑"/>
              </a:rPr>
              <a:t>二是需求的分散性。</a:t>
            </a:r>
          </a:p>
          <a:p>
            <a:pPr lvl="0">
              <a:defRPr/>
            </a:pPr>
            <a:r>
              <a:rPr lang="zh-CN" altLang="en-US" sz="2000" dirty="0">
                <a:solidFill>
                  <a:sysClr val="windowText" lastClr="000000"/>
                </a:solidFill>
                <a:latin typeface="微软雅黑"/>
                <a:ea typeface="微软雅黑"/>
                <a:cs typeface="微软雅黑"/>
              </a:rPr>
              <a:t>需求的主体不具备整体性，即使多个主体都具有某种需求，但其中一个主体需求的满足并不意味着其他主体也能得到满足。 </a:t>
            </a:r>
          </a:p>
        </p:txBody>
      </p:sp>
    </p:spTree>
    <p:extLst>
      <p:ext uri="{BB962C8B-B14F-4D97-AF65-F5344CB8AC3E}">
        <p14:creationId xmlns:p14="http://schemas.microsoft.com/office/powerpoint/2010/main" val="6857736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43860"/>
            <a:ext cx="6874041"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三、市场竞争不完全性</a:t>
            </a:r>
          </a:p>
          <a:p>
            <a:pPr lvl="0">
              <a:defRPr/>
            </a:pPr>
            <a:endParaRPr lang="zh-CN" altLang="en-US"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现实生活中，由于规模效益的作用，在有的部门容易产生垄断，从而破坏市场机制的理想功能。垄断的存在必将限制竞争，限制生产要素的充分流动，扭曲市场价格，导致资源在不同部门、产业、产品的不适当分配，造成资源配置的低效率。同时，过高的垄断价格也侵蚀了消费者的福利，阻碍了技术创新。</a:t>
            </a:r>
          </a:p>
        </p:txBody>
      </p:sp>
    </p:spTree>
    <p:extLst>
      <p:ext uri="{BB962C8B-B14F-4D97-AF65-F5344CB8AC3E}">
        <p14:creationId xmlns:p14="http://schemas.microsoft.com/office/powerpoint/2010/main" val="4263022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17" name="图片 16" descr="20170628_1429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774" y="1693070"/>
            <a:ext cx="5787629" cy="3443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1459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900" decel="100000" fill="hold"/>
                                        <p:tgtEl>
                                          <p:spTgt spid="1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文本框 17">
            <a:extLst>
              <a:ext uri="{FF2B5EF4-FFF2-40B4-BE49-F238E27FC236}">
                <a16:creationId xmlns:a16="http://schemas.microsoft.com/office/drawing/2014/main" id="{75DFF145-7370-944D-87CF-4892591E1824}"/>
              </a:ext>
            </a:extLst>
          </p:cNvPr>
          <p:cNvSpPr txBox="1"/>
          <p:nvPr/>
        </p:nvSpPr>
        <p:spPr>
          <a:xfrm>
            <a:off x="6449210" y="1897394"/>
            <a:ext cx="2388353" cy="3231654"/>
          </a:xfrm>
          <a:prstGeom prst="rect">
            <a:avLst/>
          </a:prstGeom>
          <a:noFill/>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buFont typeface="Wingdings" charset="0"/>
              <a:buChar char="l"/>
            </a:pPr>
            <a:r>
              <a:rPr lang="zh-CN" altLang="en-US" sz="2400" b="1" dirty="0">
                <a:solidFill>
                  <a:srgbClr val="0070C0"/>
                </a:solidFill>
                <a:latin typeface="微软雅黑" charset="0"/>
                <a:ea typeface="微软雅黑" charset="0"/>
                <a:cs typeface="微软雅黑" charset="0"/>
                <a:sym typeface="宋体" charset="0"/>
              </a:rPr>
              <a:t>市场垄断</a:t>
            </a:r>
          </a:p>
          <a:p>
            <a:pPr>
              <a:buFont typeface="Wingdings" charset="0"/>
              <a:buChar char="l"/>
            </a:pPr>
            <a:endParaRPr lang="zh-CN" altLang="en-US" sz="2000" b="1" dirty="0">
              <a:solidFill>
                <a:srgbClr val="0070C0"/>
              </a:solidFill>
              <a:latin typeface="微软雅黑" charset="0"/>
              <a:ea typeface="微软雅黑" charset="0"/>
              <a:cs typeface="微软雅黑" charset="0"/>
              <a:sym typeface="宋体" charset="0"/>
            </a:endParaRPr>
          </a:p>
          <a:p>
            <a:pPr>
              <a:buFont typeface="Wingdings" charset="0"/>
              <a:buNone/>
            </a:pPr>
            <a:r>
              <a:rPr lang="en-US" altLang="zh-CN" sz="2000" b="1" dirty="0">
                <a:solidFill>
                  <a:srgbClr val="0070C0"/>
                </a:solidFill>
                <a:latin typeface="微软雅黑"/>
                <a:ea typeface="微软雅黑"/>
                <a:cs typeface="微软雅黑"/>
                <a:sym typeface="宋体" charset="0"/>
              </a:rPr>
              <a:t>    产量达到较高水平 → </a:t>
            </a:r>
            <a:r>
              <a:rPr lang="zh-CN" altLang="en-US" sz="2000" b="1" dirty="0">
                <a:solidFill>
                  <a:srgbClr val="0070C0"/>
                </a:solidFill>
                <a:latin typeface="微软雅黑"/>
                <a:ea typeface="微软雅黑"/>
                <a:cs typeface="微软雅黑"/>
                <a:sym typeface="宋体" charset="0"/>
              </a:rPr>
              <a:t>规</a:t>
            </a:r>
            <a:r>
              <a:rPr lang="en-US" altLang="zh-CN" sz="2000" b="1" dirty="0">
                <a:solidFill>
                  <a:srgbClr val="0070C0"/>
                </a:solidFill>
                <a:latin typeface="微软雅黑"/>
                <a:ea typeface="微软雅黑"/>
                <a:cs typeface="微软雅黑"/>
                <a:sym typeface="宋体" charset="0"/>
              </a:rPr>
              <a:t>模收益递增和成本递减 → 垄断 → </a:t>
            </a:r>
            <a:r>
              <a:rPr lang="en-US" altLang="zh-CN" sz="2000" b="1" dirty="0" err="1">
                <a:solidFill>
                  <a:srgbClr val="0070C0"/>
                </a:solidFill>
                <a:latin typeface="微软雅黑"/>
                <a:ea typeface="微软雅黑"/>
                <a:cs typeface="微软雅黑"/>
                <a:sym typeface="宋体" charset="0"/>
              </a:rPr>
              <a:t>限制产量，抬高价格</a:t>
            </a:r>
            <a:r>
              <a:rPr lang="en-US" altLang="zh-CN" sz="2000" b="1" dirty="0">
                <a:solidFill>
                  <a:srgbClr val="0070C0"/>
                </a:solidFill>
                <a:latin typeface="微软雅黑"/>
                <a:ea typeface="微软雅黑"/>
                <a:cs typeface="微软雅黑"/>
                <a:sym typeface="宋体" charset="0"/>
              </a:rPr>
              <a:t> → </a:t>
            </a:r>
            <a:r>
              <a:rPr lang="en-US" altLang="zh-CN" sz="2000" b="1" dirty="0" err="1">
                <a:solidFill>
                  <a:srgbClr val="0070C0"/>
                </a:solidFill>
                <a:latin typeface="微软雅黑"/>
                <a:ea typeface="微软雅黑"/>
                <a:cs typeface="微软雅黑"/>
                <a:sym typeface="宋体" charset="0"/>
              </a:rPr>
              <a:t>价格高于边际成本</a:t>
            </a:r>
            <a:r>
              <a:rPr lang="en-US" altLang="zh-CN" sz="2000" b="1" dirty="0">
                <a:solidFill>
                  <a:srgbClr val="0070C0"/>
                </a:solidFill>
                <a:latin typeface="微软雅黑"/>
                <a:ea typeface="微软雅黑"/>
                <a:cs typeface="微软雅黑"/>
                <a:sym typeface="宋体" charset="0"/>
              </a:rPr>
              <a:t> → 市场丧失效率</a:t>
            </a:r>
          </a:p>
        </p:txBody>
      </p:sp>
      <p:pic>
        <p:nvPicPr>
          <p:cNvPr id="8" name="图片 7" descr="图示&#10;&#10;描述已自动生成">
            <a:extLst>
              <a:ext uri="{FF2B5EF4-FFF2-40B4-BE49-F238E27FC236}">
                <a16:creationId xmlns:a16="http://schemas.microsoft.com/office/drawing/2014/main" id="{58D877A4-CD23-6541-9D51-24CFEF174F08}"/>
              </a:ext>
            </a:extLst>
          </p:cNvPr>
          <p:cNvPicPr>
            <a:picLocks noChangeAspect="1"/>
          </p:cNvPicPr>
          <p:nvPr/>
        </p:nvPicPr>
        <p:blipFill>
          <a:blip r:embed="rId3"/>
          <a:stretch>
            <a:fillRect/>
          </a:stretch>
        </p:blipFill>
        <p:spPr>
          <a:xfrm>
            <a:off x="778361" y="1688934"/>
            <a:ext cx="5433266" cy="3480131"/>
          </a:xfrm>
          <a:prstGeom prst="rect">
            <a:avLst/>
          </a:prstGeom>
        </p:spPr>
      </p:pic>
    </p:spTree>
    <p:extLst>
      <p:ext uri="{BB962C8B-B14F-4D97-AF65-F5344CB8AC3E}">
        <p14:creationId xmlns:p14="http://schemas.microsoft.com/office/powerpoint/2010/main" val="83855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900" decel="100000" fill="hold"/>
                                        <p:tgtEl>
                                          <p:spTgt spid="1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11" presetID="1" presetClass="exit" presetSubtype="0" fill="hold" grpId="1"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43860"/>
            <a:ext cx="6874041"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四、市场信息不充分</a:t>
            </a:r>
          </a:p>
          <a:p>
            <a:pPr lvl="0">
              <a:defRPr/>
            </a:pPr>
            <a:endParaRPr lang="zh-CN" altLang="en-US"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市场主体</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生产者和消费者具有充分信息是保持市场充分竞争和实现帕累托最优的必要条件。但实际上，市场主体不可能对相关商品的市场需求、价格变动、生产技术等信息有充分的了解，从而难以作出最优决策。</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信息不充分会产生两大问题：</a:t>
            </a:r>
            <a:r>
              <a:rPr lang="zh-CN" altLang="en-US" sz="2000" dirty="0">
                <a:solidFill>
                  <a:srgbClr val="0070C0"/>
                </a:solidFill>
                <a:latin typeface="微软雅黑"/>
                <a:ea typeface="微软雅黑"/>
                <a:cs typeface="微软雅黑"/>
              </a:rPr>
              <a:t>在宏观上，出现社会生产的盲目性；在微观上，产生逆向选择和道德风险。</a:t>
            </a:r>
            <a:endParaRPr lang="en-US" altLang="zh-CN" sz="2000" dirty="0">
              <a:solidFill>
                <a:srgbClr val="0070C0"/>
              </a:solidFill>
              <a:latin typeface="微软雅黑"/>
              <a:ea typeface="微软雅黑"/>
              <a:cs typeface="微软雅黑"/>
            </a:endParaRPr>
          </a:p>
          <a:p>
            <a:pPr lvl="0">
              <a:defRPr/>
            </a:pPr>
            <a:endParaRPr lang="en-US" altLang="zh-CN" sz="18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7907780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43860"/>
            <a:ext cx="6874041"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五、收入分配不公平</a:t>
            </a:r>
          </a:p>
          <a:p>
            <a:pPr lvl="0">
              <a:defRPr/>
            </a:pP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指社会成员之间的个人收入分配差距过于悬殊</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市场分配的基础或依据是生产要素，即劳动、资本、土地。</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社会成员拥有的生产要素数量不同，再加上个人禀赋和机遇等因素的影响，必将使社会成员的收入水平产生较大差距，并且随着经济的发展，这种差距会扩大。</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如果强行实现收入的均等化，又会导致资源配置效率低下。因此，要使市场保持对资源的高效配置，会不可避免的拉大社会成员的个人收入差距。</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a:defRPr/>
            </a:pPr>
            <a:r>
              <a:rPr lang="zh-CN" altLang="en-US" sz="2000" b="1" dirty="0">
                <a:solidFill>
                  <a:srgbClr val="0070C0"/>
                </a:solidFill>
                <a:latin typeface="微软雅黑 Light" charset="0"/>
                <a:ea typeface="微软雅黑 Light" charset="0"/>
                <a:cs typeface="微软雅黑 Light" charset="0"/>
                <a:sym typeface="宋体" charset="0"/>
              </a:rPr>
              <a:t>市场经济 → 要素分配 → 形成收入差距（个体要素禀赋不同）→ 市场失灵</a:t>
            </a:r>
          </a:p>
          <a:p>
            <a:pPr lvl="0">
              <a:defRPr/>
            </a:pPr>
            <a:endParaRPr lang="zh-CN" altLang="en-US" sz="18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8883313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43860"/>
            <a:ext cx="6874041"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六、宏观经济波动</a:t>
            </a:r>
          </a:p>
          <a:p>
            <a:pPr lvl="0">
              <a:defRPr/>
            </a:pP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市场经济运行过程中，宏观经济将不可避免地出现周期性波动，先后出现过热、衰退和萧条。</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市场机制对于局部市场的价格水平有一种自发的调节功能，但不能解决宏观经济波动问题。</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宏观经济稳定的三个基本标志：充分就业、物价稳定和国际收支平衡。</a:t>
            </a:r>
            <a:endParaRPr lang="en-US" altLang="zh-CN" sz="2000" dirty="0">
              <a:solidFill>
                <a:sysClr val="windowText" lastClr="000000"/>
              </a:solidFill>
              <a:latin typeface="微软雅黑"/>
              <a:ea typeface="微软雅黑"/>
              <a:cs typeface="微软雅黑"/>
            </a:endParaRPr>
          </a:p>
          <a:p>
            <a:pPr lvl="0">
              <a:defRPr/>
            </a:pPr>
            <a:endParaRPr lang="en-US" altLang="zh-CN" sz="1800" dirty="0">
              <a:solidFill>
                <a:sysClr val="windowText" lastClr="000000"/>
              </a:solidFill>
              <a:latin typeface="微软雅黑"/>
              <a:ea typeface="微软雅黑"/>
              <a:cs typeface="微软雅黑"/>
            </a:endParaRPr>
          </a:p>
          <a:p>
            <a:pPr marL="0" lvl="0" indent="0">
              <a:buNone/>
              <a:defRPr/>
            </a:pPr>
            <a:endParaRPr lang="en-US" altLang="zh-CN" sz="18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2362211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5" name="椭圆 14"/>
          <p:cNvSpPr/>
          <p:nvPr/>
        </p:nvSpPr>
        <p:spPr>
          <a:xfrm rot="10800000">
            <a:off x="5116513" y="3260725"/>
            <a:ext cx="304800" cy="3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entury Gothic" charset="0"/>
              <a:ea typeface="宋体" charset="0"/>
              <a:cs typeface="宋体" charset="0"/>
            </a:endParaRPr>
          </a:p>
        </p:txBody>
      </p:sp>
      <p:pic>
        <p:nvPicPr>
          <p:cNvPr id="19" name="图片 18"/>
          <p:cNvPicPr>
            <a:picLocks noChangeAspect="1"/>
          </p:cNvPicPr>
          <p:nvPr/>
        </p:nvPicPr>
        <p:blipFill>
          <a:blip r:embed="rId3"/>
          <a:srcRect l="43447" t="18711" r="10242" b="14206"/>
          <a:stretch>
            <a:fillRect/>
          </a:stretch>
        </p:blipFill>
        <p:spPr>
          <a:xfrm>
            <a:off x="5110731" y="3185183"/>
            <a:ext cx="1447597" cy="144759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sp>
        <p:nvSpPr>
          <p:cNvPr id="20" name="椭圆 19"/>
          <p:cNvSpPr/>
          <p:nvPr/>
        </p:nvSpPr>
        <p:spPr>
          <a:xfrm rot="10800000">
            <a:off x="3297804" y="3835344"/>
            <a:ext cx="242887" cy="24288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entury Gothic" charset="0"/>
              <a:ea typeface="宋体" charset="0"/>
              <a:cs typeface="宋体" charset="0"/>
            </a:endParaRPr>
          </a:p>
        </p:txBody>
      </p:sp>
      <p:sp>
        <p:nvSpPr>
          <p:cNvPr id="24" name="椭圆 23"/>
          <p:cNvSpPr/>
          <p:nvPr/>
        </p:nvSpPr>
        <p:spPr>
          <a:xfrm rot="10800000">
            <a:off x="3665825" y="3343856"/>
            <a:ext cx="188913" cy="1889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entury Gothic" charset="0"/>
              <a:ea typeface="宋体" charset="0"/>
              <a:cs typeface="宋体" charset="0"/>
            </a:endParaRPr>
          </a:p>
        </p:txBody>
      </p:sp>
      <p:sp>
        <p:nvSpPr>
          <p:cNvPr id="25" name="椭圆 24"/>
          <p:cNvSpPr/>
          <p:nvPr/>
        </p:nvSpPr>
        <p:spPr>
          <a:xfrm rot="10800000">
            <a:off x="3388291" y="3715275"/>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entury Gothic" charset="0"/>
              <a:ea typeface="宋体" charset="0"/>
              <a:cs typeface="宋体" charset="0"/>
            </a:endParaRPr>
          </a:p>
        </p:txBody>
      </p:sp>
      <p:grpSp>
        <p:nvGrpSpPr>
          <p:cNvPr id="26" name="组合 76"/>
          <p:cNvGrpSpPr>
            <a:grpSpLocks/>
          </p:cNvGrpSpPr>
          <p:nvPr/>
        </p:nvGrpSpPr>
        <p:grpSpPr bwMode="auto">
          <a:xfrm>
            <a:off x="89980" y="2043113"/>
            <a:ext cx="8746047" cy="3117594"/>
            <a:chOff x="453255" y="1000037"/>
            <a:chExt cx="10730989" cy="3118449"/>
          </a:xfrm>
        </p:grpSpPr>
        <p:grpSp>
          <p:nvGrpSpPr>
            <p:cNvPr id="27" name="组合 32"/>
            <p:cNvGrpSpPr>
              <a:grpSpLocks/>
            </p:cNvGrpSpPr>
            <p:nvPr/>
          </p:nvGrpSpPr>
          <p:grpSpPr bwMode="auto">
            <a:xfrm>
              <a:off x="453255" y="1000037"/>
              <a:ext cx="4869372" cy="2267003"/>
              <a:chOff x="453255" y="1578567"/>
              <a:chExt cx="4869372" cy="2267003"/>
            </a:xfrm>
          </p:grpSpPr>
          <p:cxnSp>
            <p:nvCxnSpPr>
              <p:cNvPr id="32" name="直接连接符 33"/>
              <p:cNvCxnSpPr/>
              <p:nvPr/>
            </p:nvCxnSpPr>
            <p:spPr>
              <a:xfrm>
                <a:off x="884192" y="2205801"/>
                <a:ext cx="4438435"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4"/>
              <p:cNvSpPr txBox="1">
                <a:spLocks noChangeArrowheads="1"/>
              </p:cNvSpPr>
              <p:nvPr/>
            </p:nvSpPr>
            <p:spPr bwMode="auto">
              <a:xfrm>
                <a:off x="453255" y="1578567"/>
                <a:ext cx="3497839" cy="4617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r"/>
                <a:r>
                  <a:rPr lang="zh-CN" altLang="en-US" sz="2400" dirty="0">
                    <a:solidFill>
                      <a:srgbClr val="404040"/>
                    </a:solidFill>
                    <a:latin typeface="微软雅黑" charset="0"/>
                    <a:ea typeface="微软雅黑" charset="0"/>
                    <a:cs typeface="微软雅黑" charset="0"/>
                  </a:rPr>
                  <a:t>新凯恩斯主义学派</a:t>
                </a:r>
              </a:p>
            </p:txBody>
          </p:sp>
          <p:sp>
            <p:nvSpPr>
              <p:cNvPr id="34" name="文本框 36"/>
              <p:cNvSpPr txBox="1">
                <a:spLocks noChangeArrowheads="1"/>
              </p:cNvSpPr>
              <p:nvPr/>
            </p:nvSpPr>
            <p:spPr bwMode="auto">
              <a:xfrm>
                <a:off x="688940" y="2268809"/>
                <a:ext cx="3262154" cy="15767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nSpc>
                    <a:spcPct val="110000"/>
                  </a:lnSpc>
                </a:pPr>
                <a:r>
                  <a:rPr lang="zh-CN" altLang="en-US" sz="2200" dirty="0">
                    <a:latin typeface="微软雅黑 Light" charset="0"/>
                    <a:ea typeface="微软雅黑 Light" charset="0"/>
                    <a:cs typeface="微软雅黑 Light" charset="0"/>
                  </a:rPr>
                  <a:t>现代经济是一种混合经济（指私人经济和公共经济），政府和市场之间不是替代关系，而是</a:t>
                </a:r>
                <a:r>
                  <a:rPr lang="zh-CN" altLang="en-US" sz="2200" b="1" dirty="0">
                    <a:solidFill>
                      <a:srgbClr val="FF0000"/>
                    </a:solidFill>
                    <a:latin typeface="微软雅黑 Light" charset="0"/>
                    <a:ea typeface="微软雅黑 Light" charset="0"/>
                    <a:cs typeface="微软雅黑 Light" charset="0"/>
                  </a:rPr>
                  <a:t>互补关系</a:t>
                </a:r>
                <a:r>
                  <a:rPr lang="zh-CN" altLang="en-US" sz="2200" dirty="0">
                    <a:latin typeface="微软雅黑 Light" charset="0"/>
                    <a:ea typeface="微软雅黑 Light" charset="0"/>
                    <a:cs typeface="微软雅黑 Light" charset="0"/>
                  </a:rPr>
                  <a:t> 。</a:t>
                </a:r>
                <a:endParaRPr lang="en-US" altLang="zh-CN" sz="2200" dirty="0">
                  <a:solidFill>
                    <a:srgbClr val="808080"/>
                  </a:solidFill>
                  <a:latin typeface="微软雅黑 Light" charset="0"/>
                  <a:ea typeface="微软雅黑 Light" charset="0"/>
                  <a:cs typeface="微软雅黑 Light" charset="0"/>
                </a:endParaRPr>
              </a:p>
            </p:txBody>
          </p:sp>
        </p:grpSp>
        <p:grpSp>
          <p:nvGrpSpPr>
            <p:cNvPr id="28" name="组合 70"/>
            <p:cNvGrpSpPr>
              <a:grpSpLocks/>
            </p:cNvGrpSpPr>
            <p:nvPr/>
          </p:nvGrpSpPr>
          <p:grpSpPr bwMode="auto">
            <a:xfrm>
              <a:off x="6700786" y="2210025"/>
              <a:ext cx="4483458" cy="1908461"/>
              <a:chOff x="6226132" y="2323329"/>
              <a:chExt cx="4483458" cy="1908461"/>
            </a:xfrm>
          </p:grpSpPr>
          <p:cxnSp>
            <p:nvCxnSpPr>
              <p:cNvPr id="29" name="直接连接符 63"/>
              <p:cNvCxnSpPr/>
              <p:nvPr/>
            </p:nvCxnSpPr>
            <p:spPr>
              <a:xfrm>
                <a:off x="6226132" y="2964874"/>
                <a:ext cx="444002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文本框 64"/>
              <p:cNvSpPr txBox="1">
                <a:spLocks noChangeArrowheads="1"/>
              </p:cNvSpPr>
              <p:nvPr/>
            </p:nvSpPr>
            <p:spPr bwMode="auto">
              <a:xfrm>
                <a:off x="6471589" y="2323329"/>
                <a:ext cx="2908158" cy="4617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400" dirty="0">
                    <a:solidFill>
                      <a:srgbClr val="404040"/>
                    </a:solidFill>
                    <a:latin typeface="微软雅黑" charset="0"/>
                    <a:ea typeface="微软雅黑" charset="0"/>
                    <a:cs typeface="微软雅黑" charset="0"/>
                  </a:rPr>
                  <a:t>在我国</a:t>
                </a:r>
              </a:p>
            </p:txBody>
          </p:sp>
          <p:sp>
            <p:nvSpPr>
              <p:cNvPr id="31" name="文本框 65"/>
              <p:cNvSpPr txBox="1">
                <a:spLocks noChangeArrowheads="1"/>
              </p:cNvSpPr>
              <p:nvPr/>
            </p:nvSpPr>
            <p:spPr bwMode="auto">
              <a:xfrm>
                <a:off x="6519896" y="3027541"/>
                <a:ext cx="4189694" cy="1204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nSpc>
                    <a:spcPct val="110000"/>
                  </a:lnSpc>
                </a:pPr>
                <a:r>
                  <a:rPr lang="zh-CN" altLang="en-US" sz="2200" dirty="0">
                    <a:latin typeface="微软雅黑 Light" charset="0"/>
                    <a:ea typeface="微软雅黑 Light" charset="0"/>
                    <a:cs typeface="微软雅黑 Light" charset="0"/>
                  </a:rPr>
                  <a:t>“就是要使市场在社会主义国家宏观调控下对资源配置起</a:t>
                </a:r>
                <a:r>
                  <a:rPr lang="zh-CN" altLang="en-US" sz="2200" b="1" dirty="0">
                    <a:solidFill>
                      <a:srgbClr val="FF0000"/>
                    </a:solidFill>
                    <a:latin typeface="微软雅黑 Light" charset="0"/>
                    <a:ea typeface="微软雅黑 Light" charset="0"/>
                    <a:cs typeface="微软雅黑 Light" charset="0"/>
                  </a:rPr>
                  <a:t>决定性</a:t>
                </a:r>
                <a:r>
                  <a:rPr lang="zh-CN" altLang="en-US" sz="2200" dirty="0">
                    <a:latin typeface="微软雅黑 Light" charset="0"/>
                    <a:ea typeface="微软雅黑 Light" charset="0"/>
                    <a:cs typeface="微软雅黑 Light" charset="0"/>
                  </a:rPr>
                  <a:t>作用……” </a:t>
                </a:r>
                <a:endParaRPr lang="en-US" altLang="zh-CN" sz="2200" dirty="0">
                  <a:solidFill>
                    <a:srgbClr val="808080"/>
                  </a:solidFill>
                  <a:latin typeface="微软雅黑 Light" charset="0"/>
                  <a:ea typeface="微软雅黑 Light" charset="0"/>
                  <a:cs typeface="微软雅黑 Light" charset="0"/>
                </a:endParaRPr>
              </a:p>
            </p:txBody>
          </p:sp>
        </p:grpSp>
      </p:grpSp>
      <p:pic>
        <p:nvPicPr>
          <p:cNvPr id="35" name="图片 34"/>
          <p:cNvPicPr>
            <a:picLocks noChangeAspect="1"/>
          </p:cNvPicPr>
          <p:nvPr/>
        </p:nvPicPr>
        <p:blipFill>
          <a:blip r:embed="rId3"/>
          <a:srcRect l="43447" t="18711" r="10242" b="14206"/>
          <a:stretch>
            <a:fillRect/>
          </a:stretch>
        </p:blipFill>
        <p:spPr>
          <a:xfrm>
            <a:off x="5111236" y="2230973"/>
            <a:ext cx="1019877" cy="101987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sp>
        <p:nvSpPr>
          <p:cNvPr id="37" name="文本框 36"/>
          <p:cNvSpPr txBox="1">
            <a:spLocks noChangeArrowheads="1"/>
          </p:cNvSpPr>
          <p:nvPr/>
        </p:nvSpPr>
        <p:spPr bwMode="auto">
          <a:xfrm>
            <a:off x="1318691" y="992186"/>
            <a:ext cx="564770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200" dirty="0">
                <a:ea typeface="微软雅黑 Light" charset="0"/>
                <a:cs typeface="微软雅黑 Light" charset="0"/>
              </a:rPr>
              <a:t>•</a:t>
            </a:r>
            <a:r>
              <a:rPr lang="zh-CN" altLang="en-US" sz="2200" dirty="0">
                <a:latin typeface="微软雅黑 Light" charset="0"/>
                <a:ea typeface="微软雅黑 Light" charset="0"/>
                <a:cs typeface="微软雅黑 Light" charset="0"/>
              </a:rPr>
              <a:t>市场失灵为政府干预提供了必要性与合理性</a:t>
            </a:r>
          </a:p>
        </p:txBody>
      </p:sp>
      <p:sp>
        <p:nvSpPr>
          <p:cNvPr id="38" name="圆角右箭头 37"/>
          <p:cNvSpPr/>
          <p:nvPr/>
        </p:nvSpPr>
        <p:spPr>
          <a:xfrm flipV="1">
            <a:off x="1273175" y="5243429"/>
            <a:ext cx="879475" cy="901700"/>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solidFill>
              <a:latin typeface="Calibri" charset="0"/>
              <a:ea typeface="宋体" charset="0"/>
              <a:cs typeface="宋体" charset="0"/>
            </a:endParaRPr>
          </a:p>
        </p:txBody>
      </p:sp>
      <p:sp>
        <p:nvSpPr>
          <p:cNvPr id="39" name="文本框 38"/>
          <p:cNvSpPr txBox="1">
            <a:spLocks noChangeArrowheads="1"/>
          </p:cNvSpPr>
          <p:nvPr/>
        </p:nvSpPr>
        <p:spPr bwMode="auto">
          <a:xfrm>
            <a:off x="2241550" y="5699280"/>
            <a:ext cx="2159566"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200" dirty="0">
                <a:solidFill>
                  <a:schemeClr val="accent1"/>
                </a:solidFill>
                <a:latin typeface="微软雅黑 Light" charset="0"/>
                <a:ea typeface="微软雅黑 Light" charset="0"/>
                <a:cs typeface="微软雅黑 Light" charset="0"/>
              </a:rPr>
              <a:t>政府的经济作用</a:t>
            </a:r>
            <a:endParaRPr lang="zh-CN" altLang="en-US" sz="2200" dirty="0">
              <a:latin typeface="微软雅黑 Light" charset="0"/>
              <a:ea typeface="微软雅黑 Light" charset="0"/>
              <a:cs typeface="微软雅黑 Light" charset="0"/>
            </a:endParaRPr>
          </a:p>
        </p:txBody>
      </p:sp>
      <p:sp>
        <p:nvSpPr>
          <p:cNvPr id="40" name="文本框 39"/>
          <p:cNvSpPr txBox="1">
            <a:spLocks noChangeArrowheads="1"/>
          </p:cNvSpPr>
          <p:nvPr/>
        </p:nvSpPr>
        <p:spPr bwMode="auto">
          <a:xfrm>
            <a:off x="5110731" y="5655504"/>
            <a:ext cx="392430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200" b="1" dirty="0">
                <a:solidFill>
                  <a:schemeClr val="accent1"/>
                </a:solidFill>
                <a:latin typeface="微软雅黑 Light" charset="0"/>
                <a:ea typeface="微软雅黑 Light" charset="0"/>
                <a:cs typeface="微软雅黑 Light" charset="0"/>
              </a:rPr>
              <a:t>弥补市场的失灵</a:t>
            </a:r>
          </a:p>
        </p:txBody>
      </p:sp>
      <p:sp>
        <p:nvSpPr>
          <p:cNvPr id="41" name="右箭头 40"/>
          <p:cNvSpPr/>
          <p:nvPr/>
        </p:nvSpPr>
        <p:spPr>
          <a:xfrm>
            <a:off x="4401116" y="5699280"/>
            <a:ext cx="520700" cy="385763"/>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50" name="椭圆 49"/>
          <p:cNvSpPr/>
          <p:nvPr/>
        </p:nvSpPr>
        <p:spPr>
          <a:xfrm rot="10800000">
            <a:off x="3475345" y="2515059"/>
            <a:ext cx="907287" cy="828797"/>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51" name="椭圆 50"/>
          <p:cNvSpPr/>
          <p:nvPr/>
        </p:nvSpPr>
        <p:spPr>
          <a:xfrm>
            <a:off x="3675350" y="3499430"/>
            <a:ext cx="1368425" cy="1368425"/>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pic>
        <p:nvPicPr>
          <p:cNvPr id="52" name="图片 51"/>
          <p:cNvPicPr>
            <a:picLocks noChangeAspect="1"/>
          </p:cNvPicPr>
          <p:nvPr/>
        </p:nvPicPr>
        <p:blipFill>
          <a:blip r:embed="rId3"/>
          <a:srcRect l="43447" t="18711" r="10242" b="14206"/>
          <a:stretch>
            <a:fillRect/>
          </a:stretch>
        </p:blipFill>
        <p:spPr>
          <a:xfrm>
            <a:off x="3418743" y="3403250"/>
            <a:ext cx="1447597" cy="144759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sp>
        <p:nvSpPr>
          <p:cNvPr id="53" name="椭圆 52"/>
          <p:cNvSpPr/>
          <p:nvPr/>
        </p:nvSpPr>
        <p:spPr>
          <a:xfrm rot="10800000">
            <a:off x="4939000" y="2996192"/>
            <a:ext cx="242887" cy="242888"/>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54" name="椭圆 53"/>
          <p:cNvSpPr/>
          <p:nvPr/>
        </p:nvSpPr>
        <p:spPr>
          <a:xfrm rot="10800000">
            <a:off x="4591337" y="2688217"/>
            <a:ext cx="188913" cy="188913"/>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55" name="椭圆 54"/>
          <p:cNvSpPr/>
          <p:nvPr/>
        </p:nvSpPr>
        <p:spPr>
          <a:xfrm rot="10800000">
            <a:off x="4623087" y="3029530"/>
            <a:ext cx="152400" cy="152400"/>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pic>
        <p:nvPicPr>
          <p:cNvPr id="56" name="图片 55"/>
          <p:cNvPicPr>
            <a:picLocks noChangeAspect="1"/>
          </p:cNvPicPr>
          <p:nvPr/>
        </p:nvPicPr>
        <p:blipFill>
          <a:blip r:embed="rId3"/>
          <a:srcRect l="43447" t="18711" r="10242" b="14206"/>
          <a:stretch>
            <a:fillRect/>
          </a:stretch>
        </p:blipFill>
        <p:spPr>
          <a:xfrm>
            <a:off x="3187949" y="2449040"/>
            <a:ext cx="1019877" cy="101987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sp>
        <p:nvSpPr>
          <p:cNvPr id="57" name="Freeform 94"/>
          <p:cNvSpPr>
            <a:spLocks noEditPoints="1" noChangeArrowheads="1"/>
          </p:cNvSpPr>
          <p:nvPr/>
        </p:nvSpPr>
        <p:spPr bwMode="auto">
          <a:xfrm>
            <a:off x="3738850" y="2708855"/>
            <a:ext cx="358775" cy="455612"/>
          </a:xfrm>
          <a:custGeom>
            <a:avLst/>
            <a:gdLst>
              <a:gd name="T0" fmla="*/ 51 w 62"/>
              <a:gd name="T1" fmla="*/ 27 h 79"/>
              <a:gd name="T2" fmla="*/ 51 w 62"/>
              <a:gd name="T3" fmla="*/ 27 h 79"/>
              <a:gd name="T4" fmla="*/ 52 w 62"/>
              <a:gd name="T5" fmla="*/ 27 h 79"/>
              <a:gd name="T6" fmla="*/ 52 w 62"/>
              <a:gd name="T7" fmla="*/ 28 h 79"/>
              <a:gd name="T8" fmla="*/ 51 w 62"/>
              <a:gd name="T9" fmla="*/ 35 h 79"/>
              <a:gd name="T10" fmla="*/ 48 w 62"/>
              <a:gd name="T11" fmla="*/ 38 h 79"/>
              <a:gd name="T12" fmla="*/ 42 w 62"/>
              <a:gd name="T13" fmla="*/ 48 h 79"/>
              <a:gd name="T14" fmla="*/ 31 w 62"/>
              <a:gd name="T15" fmla="*/ 53 h 79"/>
              <a:gd name="T16" fmla="*/ 20 w 62"/>
              <a:gd name="T17" fmla="*/ 48 h 79"/>
              <a:gd name="T18" fmla="*/ 14 w 62"/>
              <a:gd name="T19" fmla="*/ 38 h 79"/>
              <a:gd name="T20" fmla="*/ 11 w 62"/>
              <a:gd name="T21" fmla="*/ 35 h 79"/>
              <a:gd name="T22" fmla="*/ 10 w 62"/>
              <a:gd name="T23" fmla="*/ 28 h 79"/>
              <a:gd name="T24" fmla="*/ 10 w 62"/>
              <a:gd name="T25" fmla="*/ 27 h 79"/>
              <a:gd name="T26" fmla="*/ 11 w 62"/>
              <a:gd name="T27" fmla="*/ 27 h 79"/>
              <a:gd name="T28" fmla="*/ 11 w 62"/>
              <a:gd name="T29" fmla="*/ 27 h 79"/>
              <a:gd name="T30" fmla="*/ 16 w 62"/>
              <a:gd name="T31" fmla="*/ 7 h 79"/>
              <a:gd name="T32" fmla="*/ 45 w 62"/>
              <a:gd name="T33" fmla="*/ 6 h 79"/>
              <a:gd name="T34" fmla="*/ 51 w 62"/>
              <a:gd name="T35" fmla="*/ 27 h 79"/>
              <a:gd name="T36" fmla="*/ 9 w 62"/>
              <a:gd name="T37" fmla="*/ 53 h 79"/>
              <a:gd name="T38" fmla="*/ 17 w 62"/>
              <a:gd name="T39" fmla="*/ 53 h 79"/>
              <a:gd name="T40" fmla="*/ 31 w 62"/>
              <a:gd name="T41" fmla="*/ 59 h 79"/>
              <a:gd name="T42" fmla="*/ 44 w 62"/>
              <a:gd name="T43" fmla="*/ 53 h 79"/>
              <a:gd name="T44" fmla="*/ 53 w 62"/>
              <a:gd name="T45" fmla="*/ 53 h 79"/>
              <a:gd name="T46" fmla="*/ 61 w 62"/>
              <a:gd name="T47" fmla="*/ 79 h 79"/>
              <a:gd name="T48" fmla="*/ 0 w 62"/>
              <a:gd name="T49" fmla="*/ 79 h 79"/>
              <a:gd name="T50" fmla="*/ 9 w 62"/>
              <a:gd name="T51" fmla="*/ 53 h 79"/>
              <a:gd name="T52" fmla="*/ 48 w 62"/>
              <a:gd name="T53" fmla="*/ 29 h 79"/>
              <a:gd name="T54" fmla="*/ 46 w 62"/>
              <a:gd name="T55" fmla="*/ 29 h 79"/>
              <a:gd name="T56" fmla="*/ 44 w 62"/>
              <a:gd name="T57" fmla="*/ 25 h 79"/>
              <a:gd name="T58" fmla="*/ 20 w 62"/>
              <a:gd name="T59" fmla="*/ 24 h 79"/>
              <a:gd name="T60" fmla="*/ 17 w 62"/>
              <a:gd name="T61" fmla="*/ 29 h 79"/>
              <a:gd name="T62" fmla="*/ 14 w 62"/>
              <a:gd name="T63" fmla="*/ 29 h 79"/>
              <a:gd name="T64" fmla="*/ 14 w 62"/>
              <a:gd name="T65" fmla="*/ 29 h 79"/>
              <a:gd name="T66" fmla="*/ 13 w 62"/>
              <a:gd name="T67" fmla="*/ 29 h 79"/>
              <a:gd name="T68" fmla="*/ 14 w 62"/>
              <a:gd name="T69" fmla="*/ 34 h 79"/>
              <a:gd name="T70" fmla="*/ 16 w 62"/>
              <a:gd name="T71" fmla="*/ 35 h 79"/>
              <a:gd name="T72" fmla="*/ 16 w 62"/>
              <a:gd name="T73" fmla="*/ 36 h 79"/>
              <a:gd name="T74" fmla="*/ 17 w 62"/>
              <a:gd name="T75" fmla="*/ 37 h 79"/>
              <a:gd name="T76" fmla="*/ 22 w 62"/>
              <a:gd name="T77" fmla="*/ 46 h 79"/>
              <a:gd name="T78" fmla="*/ 31 w 62"/>
              <a:gd name="T79" fmla="*/ 49 h 79"/>
              <a:gd name="T80" fmla="*/ 40 w 62"/>
              <a:gd name="T81" fmla="*/ 46 h 79"/>
              <a:gd name="T82" fmla="*/ 45 w 62"/>
              <a:gd name="T83" fmla="*/ 37 h 79"/>
              <a:gd name="T84" fmla="*/ 46 w 62"/>
              <a:gd name="T85" fmla="*/ 36 h 79"/>
              <a:gd name="T86" fmla="*/ 46 w 62"/>
              <a:gd name="T87" fmla="*/ 35 h 79"/>
              <a:gd name="T88" fmla="*/ 48 w 62"/>
              <a:gd name="T89" fmla="*/ 34 h 79"/>
              <a:gd name="T90" fmla="*/ 49 w 62"/>
              <a:gd name="T91" fmla="*/ 29 h 79"/>
              <a:gd name="T92" fmla="*/ 48 w 62"/>
              <a:gd name="T93" fmla="*/ 2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 h="79">
                <a:moveTo>
                  <a:pt x="51" y="27"/>
                </a:moveTo>
                <a:cubicBezTo>
                  <a:pt x="51" y="27"/>
                  <a:pt x="51" y="27"/>
                  <a:pt x="51" y="27"/>
                </a:cubicBezTo>
                <a:cubicBezTo>
                  <a:pt x="52" y="27"/>
                  <a:pt x="52" y="27"/>
                  <a:pt x="52" y="27"/>
                </a:cubicBezTo>
                <a:cubicBezTo>
                  <a:pt x="52" y="28"/>
                  <a:pt x="52" y="28"/>
                  <a:pt x="52" y="28"/>
                </a:cubicBezTo>
                <a:cubicBezTo>
                  <a:pt x="52" y="31"/>
                  <a:pt x="52" y="33"/>
                  <a:pt x="51" y="35"/>
                </a:cubicBezTo>
                <a:cubicBezTo>
                  <a:pt x="50" y="36"/>
                  <a:pt x="50" y="37"/>
                  <a:pt x="48" y="38"/>
                </a:cubicBezTo>
                <a:cubicBezTo>
                  <a:pt x="47" y="42"/>
                  <a:pt x="45" y="46"/>
                  <a:pt x="42" y="48"/>
                </a:cubicBezTo>
                <a:cubicBezTo>
                  <a:pt x="39" y="51"/>
                  <a:pt x="35" y="53"/>
                  <a:pt x="31" y="53"/>
                </a:cubicBezTo>
                <a:cubicBezTo>
                  <a:pt x="27" y="53"/>
                  <a:pt x="23" y="51"/>
                  <a:pt x="20" y="48"/>
                </a:cubicBezTo>
                <a:cubicBezTo>
                  <a:pt x="17" y="46"/>
                  <a:pt x="15" y="42"/>
                  <a:pt x="14" y="38"/>
                </a:cubicBezTo>
                <a:cubicBezTo>
                  <a:pt x="13" y="37"/>
                  <a:pt x="12" y="36"/>
                  <a:pt x="11" y="35"/>
                </a:cubicBezTo>
                <a:cubicBezTo>
                  <a:pt x="10" y="33"/>
                  <a:pt x="10" y="31"/>
                  <a:pt x="10" y="28"/>
                </a:cubicBezTo>
                <a:cubicBezTo>
                  <a:pt x="10" y="27"/>
                  <a:pt x="10" y="27"/>
                  <a:pt x="10" y="27"/>
                </a:cubicBezTo>
                <a:cubicBezTo>
                  <a:pt x="11" y="27"/>
                  <a:pt x="11" y="27"/>
                  <a:pt x="11" y="27"/>
                </a:cubicBezTo>
                <a:cubicBezTo>
                  <a:pt x="11" y="27"/>
                  <a:pt x="11" y="27"/>
                  <a:pt x="11" y="27"/>
                </a:cubicBezTo>
                <a:cubicBezTo>
                  <a:pt x="9" y="16"/>
                  <a:pt x="11" y="11"/>
                  <a:pt x="16" y="7"/>
                </a:cubicBezTo>
                <a:cubicBezTo>
                  <a:pt x="23" y="0"/>
                  <a:pt x="37" y="0"/>
                  <a:pt x="45" y="6"/>
                </a:cubicBezTo>
                <a:cubicBezTo>
                  <a:pt x="50" y="10"/>
                  <a:pt x="52" y="16"/>
                  <a:pt x="51" y="27"/>
                </a:cubicBezTo>
                <a:close/>
                <a:moveTo>
                  <a:pt x="9" y="53"/>
                </a:moveTo>
                <a:cubicBezTo>
                  <a:pt x="12" y="53"/>
                  <a:pt x="15" y="53"/>
                  <a:pt x="17" y="53"/>
                </a:cubicBezTo>
                <a:cubicBezTo>
                  <a:pt x="21" y="57"/>
                  <a:pt x="25" y="59"/>
                  <a:pt x="31" y="59"/>
                </a:cubicBezTo>
                <a:cubicBezTo>
                  <a:pt x="36" y="59"/>
                  <a:pt x="41" y="57"/>
                  <a:pt x="44" y="53"/>
                </a:cubicBezTo>
                <a:cubicBezTo>
                  <a:pt x="47" y="53"/>
                  <a:pt x="50" y="53"/>
                  <a:pt x="53" y="53"/>
                </a:cubicBezTo>
                <a:cubicBezTo>
                  <a:pt x="58" y="58"/>
                  <a:pt x="62" y="71"/>
                  <a:pt x="61" y="79"/>
                </a:cubicBezTo>
                <a:cubicBezTo>
                  <a:pt x="41" y="79"/>
                  <a:pt x="21" y="79"/>
                  <a:pt x="0" y="79"/>
                </a:cubicBezTo>
                <a:cubicBezTo>
                  <a:pt x="1" y="72"/>
                  <a:pt x="2" y="60"/>
                  <a:pt x="9" y="53"/>
                </a:cubicBezTo>
                <a:close/>
                <a:moveTo>
                  <a:pt x="48" y="29"/>
                </a:moveTo>
                <a:cubicBezTo>
                  <a:pt x="47" y="29"/>
                  <a:pt x="46" y="29"/>
                  <a:pt x="46" y="29"/>
                </a:cubicBezTo>
                <a:cubicBezTo>
                  <a:pt x="45" y="28"/>
                  <a:pt x="45" y="27"/>
                  <a:pt x="44" y="25"/>
                </a:cubicBezTo>
                <a:cubicBezTo>
                  <a:pt x="38" y="27"/>
                  <a:pt x="30" y="27"/>
                  <a:pt x="20" y="24"/>
                </a:cubicBezTo>
                <a:cubicBezTo>
                  <a:pt x="19" y="26"/>
                  <a:pt x="18" y="28"/>
                  <a:pt x="17" y="29"/>
                </a:cubicBezTo>
                <a:cubicBezTo>
                  <a:pt x="16" y="29"/>
                  <a:pt x="15" y="29"/>
                  <a:pt x="14" y="29"/>
                </a:cubicBezTo>
                <a:cubicBezTo>
                  <a:pt x="14" y="29"/>
                  <a:pt x="14" y="29"/>
                  <a:pt x="14" y="29"/>
                </a:cubicBezTo>
                <a:cubicBezTo>
                  <a:pt x="13" y="29"/>
                  <a:pt x="13" y="29"/>
                  <a:pt x="13" y="29"/>
                </a:cubicBezTo>
                <a:cubicBezTo>
                  <a:pt x="13" y="31"/>
                  <a:pt x="13" y="32"/>
                  <a:pt x="14" y="34"/>
                </a:cubicBezTo>
                <a:cubicBezTo>
                  <a:pt x="14" y="35"/>
                  <a:pt x="15" y="35"/>
                  <a:pt x="16" y="35"/>
                </a:cubicBezTo>
                <a:cubicBezTo>
                  <a:pt x="16" y="36"/>
                  <a:pt x="16" y="36"/>
                  <a:pt x="16" y="36"/>
                </a:cubicBezTo>
                <a:cubicBezTo>
                  <a:pt x="17" y="37"/>
                  <a:pt x="17" y="37"/>
                  <a:pt x="17" y="37"/>
                </a:cubicBezTo>
                <a:cubicBezTo>
                  <a:pt x="18" y="40"/>
                  <a:pt x="20" y="44"/>
                  <a:pt x="22" y="46"/>
                </a:cubicBezTo>
                <a:cubicBezTo>
                  <a:pt x="25" y="48"/>
                  <a:pt x="28" y="49"/>
                  <a:pt x="31" y="49"/>
                </a:cubicBezTo>
                <a:cubicBezTo>
                  <a:pt x="34" y="49"/>
                  <a:pt x="37" y="48"/>
                  <a:pt x="40" y="46"/>
                </a:cubicBezTo>
                <a:cubicBezTo>
                  <a:pt x="42" y="44"/>
                  <a:pt x="44" y="40"/>
                  <a:pt x="45" y="37"/>
                </a:cubicBezTo>
                <a:cubicBezTo>
                  <a:pt x="46" y="36"/>
                  <a:pt x="46" y="36"/>
                  <a:pt x="46" y="36"/>
                </a:cubicBezTo>
                <a:cubicBezTo>
                  <a:pt x="46" y="35"/>
                  <a:pt x="46" y="35"/>
                  <a:pt x="46" y="35"/>
                </a:cubicBezTo>
                <a:cubicBezTo>
                  <a:pt x="47" y="35"/>
                  <a:pt x="48" y="35"/>
                  <a:pt x="48" y="34"/>
                </a:cubicBezTo>
                <a:cubicBezTo>
                  <a:pt x="49" y="32"/>
                  <a:pt x="49" y="31"/>
                  <a:pt x="49" y="29"/>
                </a:cubicBezTo>
                <a:cubicBezTo>
                  <a:pt x="49" y="29"/>
                  <a:pt x="49" y="29"/>
                  <a:pt x="48" y="29"/>
                </a:cubicBezTo>
                <a:close/>
              </a:path>
            </a:pathLst>
          </a:custGeom>
          <a:solidFill>
            <a:sysClr val="window" lastClr="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9" name="Freeform 99"/>
          <p:cNvSpPr>
            <a:spLocks noEditPoints="1" noChangeArrowheads="1"/>
          </p:cNvSpPr>
          <p:nvPr/>
        </p:nvSpPr>
        <p:spPr bwMode="auto">
          <a:xfrm>
            <a:off x="4083337" y="3867676"/>
            <a:ext cx="539750" cy="679450"/>
          </a:xfrm>
          <a:custGeom>
            <a:avLst/>
            <a:gdLst>
              <a:gd name="T0" fmla="*/ 12 w 222"/>
              <a:gd name="T1" fmla="*/ 0 h 279"/>
              <a:gd name="T2" fmla="*/ 210 w 222"/>
              <a:gd name="T3" fmla="*/ 0 h 279"/>
              <a:gd name="T4" fmla="*/ 222 w 222"/>
              <a:gd name="T5" fmla="*/ 0 h 279"/>
              <a:gd name="T6" fmla="*/ 222 w 222"/>
              <a:gd name="T7" fmla="*/ 12 h 279"/>
              <a:gd name="T8" fmla="*/ 222 w 222"/>
              <a:gd name="T9" fmla="*/ 267 h 279"/>
              <a:gd name="T10" fmla="*/ 222 w 222"/>
              <a:gd name="T11" fmla="*/ 279 h 279"/>
              <a:gd name="T12" fmla="*/ 210 w 222"/>
              <a:gd name="T13" fmla="*/ 279 h 279"/>
              <a:gd name="T14" fmla="*/ 71 w 222"/>
              <a:gd name="T15" fmla="*/ 279 h 279"/>
              <a:gd name="T16" fmla="*/ 66 w 222"/>
              <a:gd name="T17" fmla="*/ 279 h 279"/>
              <a:gd name="T18" fmla="*/ 64 w 222"/>
              <a:gd name="T19" fmla="*/ 277 h 279"/>
              <a:gd name="T20" fmla="*/ 4 w 222"/>
              <a:gd name="T21" fmla="*/ 232 h 279"/>
              <a:gd name="T22" fmla="*/ 0 w 222"/>
              <a:gd name="T23" fmla="*/ 229 h 279"/>
              <a:gd name="T24" fmla="*/ 0 w 222"/>
              <a:gd name="T25" fmla="*/ 225 h 279"/>
              <a:gd name="T26" fmla="*/ 0 w 222"/>
              <a:gd name="T27" fmla="*/ 12 h 279"/>
              <a:gd name="T28" fmla="*/ 0 w 222"/>
              <a:gd name="T29" fmla="*/ 0 h 279"/>
              <a:gd name="T30" fmla="*/ 12 w 222"/>
              <a:gd name="T31" fmla="*/ 0 h 279"/>
              <a:gd name="T32" fmla="*/ 23 w 222"/>
              <a:gd name="T33" fmla="*/ 213 h 279"/>
              <a:gd name="T34" fmla="*/ 59 w 222"/>
              <a:gd name="T35" fmla="*/ 199 h 279"/>
              <a:gd name="T36" fmla="*/ 64 w 222"/>
              <a:gd name="T37" fmla="*/ 196 h 279"/>
              <a:gd name="T38" fmla="*/ 66 w 222"/>
              <a:gd name="T39" fmla="*/ 201 h 279"/>
              <a:gd name="T40" fmla="*/ 80 w 222"/>
              <a:gd name="T41" fmla="*/ 255 h 279"/>
              <a:gd name="T42" fmla="*/ 198 w 222"/>
              <a:gd name="T43" fmla="*/ 255 h 279"/>
              <a:gd name="T44" fmla="*/ 198 w 222"/>
              <a:gd name="T45" fmla="*/ 24 h 279"/>
              <a:gd name="T46" fmla="*/ 23 w 222"/>
              <a:gd name="T47" fmla="*/ 24 h 279"/>
              <a:gd name="T48" fmla="*/ 23 w 222"/>
              <a:gd name="T49" fmla="*/ 213 h 279"/>
              <a:gd name="T50" fmla="*/ 68 w 222"/>
              <a:gd name="T51" fmla="*/ 253 h 279"/>
              <a:gd name="T52" fmla="*/ 56 w 222"/>
              <a:gd name="T53" fmla="*/ 211 h 279"/>
              <a:gd name="T54" fmla="*/ 28 w 222"/>
              <a:gd name="T55" fmla="*/ 220 h 279"/>
              <a:gd name="T56" fmla="*/ 68 w 222"/>
              <a:gd name="T57" fmla="*/ 253 h 279"/>
              <a:gd name="T58" fmla="*/ 52 w 222"/>
              <a:gd name="T59" fmla="*/ 149 h 279"/>
              <a:gd name="T60" fmla="*/ 52 w 222"/>
              <a:gd name="T61" fmla="*/ 161 h 279"/>
              <a:gd name="T62" fmla="*/ 172 w 222"/>
              <a:gd name="T63" fmla="*/ 161 h 279"/>
              <a:gd name="T64" fmla="*/ 172 w 222"/>
              <a:gd name="T65" fmla="*/ 149 h 279"/>
              <a:gd name="T66" fmla="*/ 52 w 222"/>
              <a:gd name="T67" fmla="*/ 149 h 279"/>
              <a:gd name="T68" fmla="*/ 52 w 222"/>
              <a:gd name="T69" fmla="*/ 121 h 279"/>
              <a:gd name="T70" fmla="*/ 52 w 222"/>
              <a:gd name="T71" fmla="*/ 130 h 279"/>
              <a:gd name="T72" fmla="*/ 172 w 222"/>
              <a:gd name="T73" fmla="*/ 130 h 279"/>
              <a:gd name="T74" fmla="*/ 172 w 222"/>
              <a:gd name="T75" fmla="*/ 121 h 279"/>
              <a:gd name="T76" fmla="*/ 52 w 222"/>
              <a:gd name="T77" fmla="*/ 121 h 279"/>
              <a:gd name="T78" fmla="*/ 52 w 222"/>
              <a:gd name="T79" fmla="*/ 90 h 279"/>
              <a:gd name="T80" fmla="*/ 52 w 222"/>
              <a:gd name="T81" fmla="*/ 99 h 279"/>
              <a:gd name="T82" fmla="*/ 172 w 222"/>
              <a:gd name="T83" fmla="*/ 99 h 279"/>
              <a:gd name="T84" fmla="*/ 172 w 222"/>
              <a:gd name="T85" fmla="*/ 90 h 279"/>
              <a:gd name="T86" fmla="*/ 52 w 222"/>
              <a:gd name="T87" fmla="*/ 90 h 279"/>
              <a:gd name="T88" fmla="*/ 52 w 222"/>
              <a:gd name="T89" fmla="*/ 59 h 279"/>
              <a:gd name="T90" fmla="*/ 52 w 222"/>
              <a:gd name="T91" fmla="*/ 71 h 279"/>
              <a:gd name="T92" fmla="*/ 172 w 222"/>
              <a:gd name="T93" fmla="*/ 71 h 279"/>
              <a:gd name="T94" fmla="*/ 172 w 222"/>
              <a:gd name="T95" fmla="*/ 59 h 279"/>
              <a:gd name="T96" fmla="*/ 52 w 222"/>
              <a:gd name="T97" fmla="*/ 5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2" h="279">
                <a:moveTo>
                  <a:pt x="12" y="0"/>
                </a:moveTo>
                <a:lnTo>
                  <a:pt x="210" y="0"/>
                </a:lnTo>
                <a:lnTo>
                  <a:pt x="222" y="0"/>
                </a:lnTo>
                <a:lnTo>
                  <a:pt x="222" y="12"/>
                </a:lnTo>
                <a:lnTo>
                  <a:pt x="222" y="267"/>
                </a:lnTo>
                <a:lnTo>
                  <a:pt x="222" y="279"/>
                </a:lnTo>
                <a:lnTo>
                  <a:pt x="210" y="279"/>
                </a:lnTo>
                <a:lnTo>
                  <a:pt x="71" y="279"/>
                </a:lnTo>
                <a:lnTo>
                  <a:pt x="66" y="279"/>
                </a:lnTo>
                <a:lnTo>
                  <a:pt x="64" y="277"/>
                </a:lnTo>
                <a:lnTo>
                  <a:pt x="4" y="232"/>
                </a:lnTo>
                <a:lnTo>
                  <a:pt x="0" y="229"/>
                </a:lnTo>
                <a:lnTo>
                  <a:pt x="0" y="225"/>
                </a:lnTo>
                <a:lnTo>
                  <a:pt x="0" y="12"/>
                </a:lnTo>
                <a:lnTo>
                  <a:pt x="0" y="0"/>
                </a:lnTo>
                <a:lnTo>
                  <a:pt x="12" y="0"/>
                </a:lnTo>
                <a:close/>
                <a:moveTo>
                  <a:pt x="23" y="213"/>
                </a:moveTo>
                <a:lnTo>
                  <a:pt x="59" y="199"/>
                </a:lnTo>
                <a:lnTo>
                  <a:pt x="64" y="196"/>
                </a:lnTo>
                <a:lnTo>
                  <a:pt x="66" y="201"/>
                </a:lnTo>
                <a:lnTo>
                  <a:pt x="80" y="255"/>
                </a:lnTo>
                <a:lnTo>
                  <a:pt x="198" y="255"/>
                </a:lnTo>
                <a:lnTo>
                  <a:pt x="198" y="24"/>
                </a:lnTo>
                <a:lnTo>
                  <a:pt x="23" y="24"/>
                </a:lnTo>
                <a:lnTo>
                  <a:pt x="23" y="213"/>
                </a:lnTo>
                <a:close/>
                <a:moveTo>
                  <a:pt x="68" y="253"/>
                </a:moveTo>
                <a:lnTo>
                  <a:pt x="56" y="211"/>
                </a:lnTo>
                <a:lnTo>
                  <a:pt x="28" y="220"/>
                </a:lnTo>
                <a:lnTo>
                  <a:pt x="68" y="253"/>
                </a:lnTo>
                <a:close/>
                <a:moveTo>
                  <a:pt x="52" y="149"/>
                </a:moveTo>
                <a:lnTo>
                  <a:pt x="52" y="161"/>
                </a:lnTo>
                <a:lnTo>
                  <a:pt x="172" y="161"/>
                </a:lnTo>
                <a:lnTo>
                  <a:pt x="172" y="149"/>
                </a:lnTo>
                <a:lnTo>
                  <a:pt x="52" y="149"/>
                </a:lnTo>
                <a:close/>
                <a:moveTo>
                  <a:pt x="52" y="121"/>
                </a:moveTo>
                <a:lnTo>
                  <a:pt x="52" y="130"/>
                </a:lnTo>
                <a:lnTo>
                  <a:pt x="172" y="130"/>
                </a:lnTo>
                <a:lnTo>
                  <a:pt x="172" y="121"/>
                </a:lnTo>
                <a:lnTo>
                  <a:pt x="52" y="121"/>
                </a:lnTo>
                <a:close/>
                <a:moveTo>
                  <a:pt x="52" y="90"/>
                </a:moveTo>
                <a:lnTo>
                  <a:pt x="52" y="99"/>
                </a:lnTo>
                <a:lnTo>
                  <a:pt x="172" y="99"/>
                </a:lnTo>
                <a:lnTo>
                  <a:pt x="172" y="90"/>
                </a:lnTo>
                <a:lnTo>
                  <a:pt x="52" y="90"/>
                </a:lnTo>
                <a:close/>
                <a:moveTo>
                  <a:pt x="52" y="59"/>
                </a:moveTo>
                <a:lnTo>
                  <a:pt x="52" y="71"/>
                </a:lnTo>
                <a:lnTo>
                  <a:pt x="172" y="71"/>
                </a:lnTo>
                <a:lnTo>
                  <a:pt x="172" y="59"/>
                </a:lnTo>
                <a:lnTo>
                  <a:pt x="52" y="59"/>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323731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1000"/>
                                        <p:tgtEl>
                                          <p:spTgt spid="37"/>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p:cTn id="10" dur="500" fill="hold"/>
                                        <p:tgtEl>
                                          <p:spTgt spid="15"/>
                                        </p:tgtEl>
                                        <p:attrNameLst>
                                          <p:attrName>ppt_w</p:attrName>
                                        </p:attrNameLst>
                                      </p:cBhvr>
                                      <p:tavLst>
                                        <p:tav tm="0">
                                          <p:val>
                                            <p:fltVal val="0"/>
                                          </p:val>
                                        </p:tav>
                                        <p:tav tm="100000">
                                          <p:val>
                                            <p:strVal val="#ppt_w"/>
                                          </p:val>
                                        </p:tav>
                                      </p:tavLst>
                                    </p:anim>
                                    <p:anim calcmode="lin" valueType="num">
                                      <p:cBhvr>
                                        <p:cTn id="11" dur="500" fill="hold"/>
                                        <p:tgtEl>
                                          <p:spTgt spid="15"/>
                                        </p:tgtEl>
                                        <p:attrNameLst>
                                          <p:attrName>ppt_h</p:attrName>
                                        </p:attrNameLst>
                                      </p:cBhvr>
                                      <p:tavLst>
                                        <p:tav tm="0">
                                          <p:val>
                                            <p:fltVal val="0"/>
                                          </p:val>
                                        </p:tav>
                                        <p:tav tm="100000">
                                          <p:val>
                                            <p:strVal val="#ppt_h"/>
                                          </p:val>
                                        </p:tav>
                                      </p:tavLst>
                                    </p:anim>
                                    <p:animEffect transition="in" filter="fade">
                                      <p:cBhvr>
                                        <p:cTn id="12" dur="500"/>
                                        <p:tgtEl>
                                          <p:spTgt spid="15"/>
                                        </p:tgtEl>
                                      </p:cBhvr>
                                    </p:animEffect>
                                  </p:childTnLst>
                                </p:cTn>
                              </p:par>
                              <p:par>
                                <p:cTn id="13" presetID="53" presetClass="entr" presetSubtype="16" fill="hold"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53" presetClass="entr" presetSubtype="16" fill="hold" grpId="0" nodeType="withEffect">
                                  <p:stCondLst>
                                    <p:cond delay="40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par>
                                <p:cTn id="23" presetID="53" presetClass="entr" presetSubtype="16" fill="hold" grpId="0" nodeType="withEffect">
                                  <p:stCondLst>
                                    <p:cond delay="40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Effect transition="in" filter="fade">
                                      <p:cBhvr>
                                        <p:cTn id="27" dur="500"/>
                                        <p:tgtEl>
                                          <p:spTgt spid="24"/>
                                        </p:tgtEl>
                                      </p:cBhvr>
                                    </p:animEffect>
                                  </p:childTnLst>
                                </p:cTn>
                              </p:par>
                              <p:par>
                                <p:cTn id="28" presetID="53" presetClass="entr" presetSubtype="16" fill="hold" grpId="0" nodeType="withEffect">
                                  <p:stCondLst>
                                    <p:cond delay="400"/>
                                  </p:stCondLst>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par>
                                <p:cTn id="33" presetID="53" presetClass="entr" presetSubtype="16" fill="hold" nodeType="withEffect">
                                  <p:stCondLst>
                                    <p:cond delay="400"/>
                                  </p:stCondLst>
                                  <p:childTnLst>
                                    <p:set>
                                      <p:cBhvr>
                                        <p:cTn id="34" dur="1" fill="hold">
                                          <p:stCondLst>
                                            <p:cond delay="0"/>
                                          </p:stCondLst>
                                        </p:cTn>
                                        <p:tgtEl>
                                          <p:spTgt spid="35"/>
                                        </p:tgtEl>
                                        <p:attrNameLst>
                                          <p:attrName>style.visibility</p:attrName>
                                        </p:attrNameLst>
                                      </p:cBhvr>
                                      <p:to>
                                        <p:strVal val="visible"/>
                                      </p:to>
                                    </p:set>
                                    <p:anim calcmode="lin" valueType="num">
                                      <p:cBhvr>
                                        <p:cTn id="35" dur="500" fill="hold"/>
                                        <p:tgtEl>
                                          <p:spTgt spid="35"/>
                                        </p:tgtEl>
                                        <p:attrNameLst>
                                          <p:attrName>ppt_w</p:attrName>
                                        </p:attrNameLst>
                                      </p:cBhvr>
                                      <p:tavLst>
                                        <p:tav tm="0">
                                          <p:val>
                                            <p:fltVal val="0"/>
                                          </p:val>
                                        </p:tav>
                                        <p:tav tm="100000">
                                          <p:val>
                                            <p:strVal val="#ppt_w"/>
                                          </p:val>
                                        </p:tav>
                                      </p:tavLst>
                                    </p:anim>
                                    <p:anim calcmode="lin" valueType="num">
                                      <p:cBhvr>
                                        <p:cTn id="36" dur="500" fill="hold"/>
                                        <p:tgtEl>
                                          <p:spTgt spid="35"/>
                                        </p:tgtEl>
                                        <p:attrNameLst>
                                          <p:attrName>ppt_h</p:attrName>
                                        </p:attrNameLst>
                                      </p:cBhvr>
                                      <p:tavLst>
                                        <p:tav tm="0">
                                          <p:val>
                                            <p:fltVal val="0"/>
                                          </p:val>
                                        </p:tav>
                                        <p:tav tm="100000">
                                          <p:val>
                                            <p:strVal val="#ppt_h"/>
                                          </p:val>
                                        </p:tav>
                                      </p:tavLst>
                                    </p:anim>
                                    <p:animEffect transition="in" filter="fade">
                                      <p:cBhvr>
                                        <p:cTn id="37" dur="500"/>
                                        <p:tgtEl>
                                          <p:spTgt spid="35"/>
                                        </p:tgtEl>
                                      </p:cBhvr>
                                    </p:animEffect>
                                  </p:childTnLst>
                                </p:cTn>
                              </p:par>
                            </p:childTnLst>
                          </p:cTn>
                        </p:par>
                        <p:par>
                          <p:cTn id="38" fill="hold">
                            <p:stCondLst>
                              <p:cond delay="1000"/>
                            </p:stCondLst>
                            <p:childTnLst>
                              <p:par>
                                <p:cTn id="39" presetID="16" presetClass="entr" presetSubtype="37" fill="hold"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barn(outVertical)">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ipe(up)">
                                      <p:cBhvr>
                                        <p:cTn id="46" dur="500"/>
                                        <p:tgtEl>
                                          <p:spTgt spid="38"/>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90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childTnLst>
                          </p:cTn>
                        </p:par>
                        <p:par>
                          <p:cTn id="56" fill="hold">
                            <p:stCondLst>
                              <p:cond delay="1400"/>
                            </p:stCondLst>
                            <p:childTnLst>
                              <p:par>
                                <p:cTn id="57" presetID="22" presetClass="entr" presetSubtype="8"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500"/>
                                        <p:tgtEl>
                                          <p:spTgt spid="40"/>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 calcmode="lin" valueType="num">
                                      <p:cBhvr>
                                        <p:cTn id="62" dur="500" fill="hold"/>
                                        <p:tgtEl>
                                          <p:spTgt spid="50"/>
                                        </p:tgtEl>
                                        <p:attrNameLst>
                                          <p:attrName>ppt_w</p:attrName>
                                        </p:attrNameLst>
                                      </p:cBhvr>
                                      <p:tavLst>
                                        <p:tav tm="0">
                                          <p:val>
                                            <p:fltVal val="0"/>
                                          </p:val>
                                        </p:tav>
                                        <p:tav tm="100000">
                                          <p:val>
                                            <p:strVal val="#ppt_w"/>
                                          </p:val>
                                        </p:tav>
                                      </p:tavLst>
                                    </p:anim>
                                    <p:anim calcmode="lin" valueType="num">
                                      <p:cBhvr>
                                        <p:cTn id="63" dur="500" fill="hold"/>
                                        <p:tgtEl>
                                          <p:spTgt spid="50"/>
                                        </p:tgtEl>
                                        <p:attrNameLst>
                                          <p:attrName>ppt_h</p:attrName>
                                        </p:attrNameLst>
                                      </p:cBhvr>
                                      <p:tavLst>
                                        <p:tav tm="0">
                                          <p:val>
                                            <p:fltVal val="0"/>
                                          </p:val>
                                        </p:tav>
                                        <p:tav tm="100000">
                                          <p:val>
                                            <p:strVal val="#ppt_h"/>
                                          </p:val>
                                        </p:tav>
                                      </p:tavLst>
                                    </p:anim>
                                    <p:animEffect transition="in" filter="fade">
                                      <p:cBhvr>
                                        <p:cTn id="64" dur="500"/>
                                        <p:tgtEl>
                                          <p:spTgt spid="50"/>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51"/>
                                        </p:tgtEl>
                                        <p:attrNameLst>
                                          <p:attrName>style.visibility</p:attrName>
                                        </p:attrNameLst>
                                      </p:cBhvr>
                                      <p:to>
                                        <p:strVal val="visible"/>
                                      </p:to>
                                    </p:set>
                                    <p:anim calcmode="lin" valueType="num">
                                      <p:cBhvr>
                                        <p:cTn id="67" dur="500" fill="hold"/>
                                        <p:tgtEl>
                                          <p:spTgt spid="51"/>
                                        </p:tgtEl>
                                        <p:attrNameLst>
                                          <p:attrName>ppt_w</p:attrName>
                                        </p:attrNameLst>
                                      </p:cBhvr>
                                      <p:tavLst>
                                        <p:tav tm="0">
                                          <p:val>
                                            <p:fltVal val="0"/>
                                          </p:val>
                                        </p:tav>
                                        <p:tav tm="100000">
                                          <p:val>
                                            <p:strVal val="#ppt_w"/>
                                          </p:val>
                                        </p:tav>
                                      </p:tavLst>
                                    </p:anim>
                                    <p:anim calcmode="lin" valueType="num">
                                      <p:cBhvr>
                                        <p:cTn id="68" dur="500" fill="hold"/>
                                        <p:tgtEl>
                                          <p:spTgt spid="51"/>
                                        </p:tgtEl>
                                        <p:attrNameLst>
                                          <p:attrName>ppt_h</p:attrName>
                                        </p:attrNameLst>
                                      </p:cBhvr>
                                      <p:tavLst>
                                        <p:tav tm="0">
                                          <p:val>
                                            <p:fltVal val="0"/>
                                          </p:val>
                                        </p:tav>
                                        <p:tav tm="100000">
                                          <p:val>
                                            <p:strVal val="#ppt_h"/>
                                          </p:val>
                                        </p:tav>
                                      </p:tavLst>
                                    </p:anim>
                                    <p:animEffect transition="in" filter="fade">
                                      <p:cBhvr>
                                        <p:cTn id="69" dur="500"/>
                                        <p:tgtEl>
                                          <p:spTgt spid="51"/>
                                        </p:tgtEl>
                                      </p:cBhvr>
                                    </p:animEffect>
                                  </p:childTnLst>
                                </p:cTn>
                              </p:par>
                              <p:par>
                                <p:cTn id="70" presetID="53" presetClass="entr" presetSubtype="16" fill="hold" nodeType="withEffect">
                                  <p:stCondLst>
                                    <p:cond delay="200"/>
                                  </p:stCondLst>
                                  <p:childTnLst>
                                    <p:set>
                                      <p:cBhvr>
                                        <p:cTn id="71" dur="1" fill="hold">
                                          <p:stCondLst>
                                            <p:cond delay="0"/>
                                          </p:stCondLst>
                                        </p:cTn>
                                        <p:tgtEl>
                                          <p:spTgt spid="52"/>
                                        </p:tgtEl>
                                        <p:attrNameLst>
                                          <p:attrName>style.visibility</p:attrName>
                                        </p:attrNameLst>
                                      </p:cBhvr>
                                      <p:to>
                                        <p:strVal val="visible"/>
                                      </p:to>
                                    </p:set>
                                    <p:anim calcmode="lin" valueType="num">
                                      <p:cBhvr>
                                        <p:cTn id="72" dur="500" fill="hold"/>
                                        <p:tgtEl>
                                          <p:spTgt spid="52"/>
                                        </p:tgtEl>
                                        <p:attrNameLst>
                                          <p:attrName>ppt_w</p:attrName>
                                        </p:attrNameLst>
                                      </p:cBhvr>
                                      <p:tavLst>
                                        <p:tav tm="0">
                                          <p:val>
                                            <p:fltVal val="0"/>
                                          </p:val>
                                        </p:tav>
                                        <p:tav tm="100000">
                                          <p:val>
                                            <p:strVal val="#ppt_w"/>
                                          </p:val>
                                        </p:tav>
                                      </p:tavLst>
                                    </p:anim>
                                    <p:anim calcmode="lin" valueType="num">
                                      <p:cBhvr>
                                        <p:cTn id="73" dur="500" fill="hold"/>
                                        <p:tgtEl>
                                          <p:spTgt spid="52"/>
                                        </p:tgtEl>
                                        <p:attrNameLst>
                                          <p:attrName>ppt_h</p:attrName>
                                        </p:attrNameLst>
                                      </p:cBhvr>
                                      <p:tavLst>
                                        <p:tav tm="0">
                                          <p:val>
                                            <p:fltVal val="0"/>
                                          </p:val>
                                        </p:tav>
                                        <p:tav tm="100000">
                                          <p:val>
                                            <p:strVal val="#ppt_h"/>
                                          </p:val>
                                        </p:tav>
                                      </p:tavLst>
                                    </p:anim>
                                    <p:animEffect transition="in" filter="fade">
                                      <p:cBhvr>
                                        <p:cTn id="74" dur="500"/>
                                        <p:tgtEl>
                                          <p:spTgt spid="52"/>
                                        </p:tgtEl>
                                      </p:cBhvr>
                                    </p:animEffect>
                                  </p:childTnLst>
                                </p:cTn>
                              </p:par>
                              <p:par>
                                <p:cTn id="75" presetID="53" presetClass="entr" presetSubtype="16" fill="hold" grpId="0" nodeType="withEffect">
                                  <p:stCondLst>
                                    <p:cond delay="400"/>
                                  </p:stCondLst>
                                  <p:childTnLst>
                                    <p:set>
                                      <p:cBhvr>
                                        <p:cTn id="76" dur="1" fill="hold">
                                          <p:stCondLst>
                                            <p:cond delay="0"/>
                                          </p:stCondLst>
                                        </p:cTn>
                                        <p:tgtEl>
                                          <p:spTgt spid="53"/>
                                        </p:tgtEl>
                                        <p:attrNameLst>
                                          <p:attrName>style.visibility</p:attrName>
                                        </p:attrNameLst>
                                      </p:cBhvr>
                                      <p:to>
                                        <p:strVal val="visible"/>
                                      </p:to>
                                    </p:set>
                                    <p:anim calcmode="lin" valueType="num">
                                      <p:cBhvr>
                                        <p:cTn id="77" dur="500" fill="hold"/>
                                        <p:tgtEl>
                                          <p:spTgt spid="53"/>
                                        </p:tgtEl>
                                        <p:attrNameLst>
                                          <p:attrName>ppt_w</p:attrName>
                                        </p:attrNameLst>
                                      </p:cBhvr>
                                      <p:tavLst>
                                        <p:tav tm="0">
                                          <p:val>
                                            <p:fltVal val="0"/>
                                          </p:val>
                                        </p:tav>
                                        <p:tav tm="100000">
                                          <p:val>
                                            <p:strVal val="#ppt_w"/>
                                          </p:val>
                                        </p:tav>
                                      </p:tavLst>
                                    </p:anim>
                                    <p:anim calcmode="lin" valueType="num">
                                      <p:cBhvr>
                                        <p:cTn id="78" dur="500" fill="hold"/>
                                        <p:tgtEl>
                                          <p:spTgt spid="53"/>
                                        </p:tgtEl>
                                        <p:attrNameLst>
                                          <p:attrName>ppt_h</p:attrName>
                                        </p:attrNameLst>
                                      </p:cBhvr>
                                      <p:tavLst>
                                        <p:tav tm="0">
                                          <p:val>
                                            <p:fltVal val="0"/>
                                          </p:val>
                                        </p:tav>
                                        <p:tav tm="100000">
                                          <p:val>
                                            <p:strVal val="#ppt_h"/>
                                          </p:val>
                                        </p:tav>
                                      </p:tavLst>
                                    </p:anim>
                                    <p:animEffect transition="in" filter="fade">
                                      <p:cBhvr>
                                        <p:cTn id="79" dur="500"/>
                                        <p:tgtEl>
                                          <p:spTgt spid="53"/>
                                        </p:tgtEl>
                                      </p:cBhvr>
                                    </p:animEffect>
                                  </p:childTnLst>
                                </p:cTn>
                              </p:par>
                              <p:par>
                                <p:cTn id="80" presetID="53" presetClass="entr" presetSubtype="16" fill="hold" grpId="0" nodeType="withEffect">
                                  <p:stCondLst>
                                    <p:cond delay="40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Effect transition="in" filter="fade">
                                      <p:cBhvr>
                                        <p:cTn id="84" dur="500"/>
                                        <p:tgtEl>
                                          <p:spTgt spid="54"/>
                                        </p:tgtEl>
                                      </p:cBhvr>
                                    </p:animEffect>
                                  </p:childTnLst>
                                </p:cTn>
                              </p:par>
                              <p:par>
                                <p:cTn id="85" presetID="53" presetClass="entr" presetSubtype="16" fill="hold" grpId="0" nodeType="withEffect">
                                  <p:stCondLst>
                                    <p:cond delay="400"/>
                                  </p:stCondLst>
                                  <p:childTnLst>
                                    <p:set>
                                      <p:cBhvr>
                                        <p:cTn id="86" dur="1" fill="hold">
                                          <p:stCondLst>
                                            <p:cond delay="0"/>
                                          </p:stCondLst>
                                        </p:cTn>
                                        <p:tgtEl>
                                          <p:spTgt spid="55"/>
                                        </p:tgtEl>
                                        <p:attrNameLst>
                                          <p:attrName>style.visibility</p:attrName>
                                        </p:attrNameLst>
                                      </p:cBhvr>
                                      <p:to>
                                        <p:strVal val="visible"/>
                                      </p:to>
                                    </p:set>
                                    <p:anim calcmode="lin" valueType="num">
                                      <p:cBhvr>
                                        <p:cTn id="87" dur="500" fill="hold"/>
                                        <p:tgtEl>
                                          <p:spTgt spid="55"/>
                                        </p:tgtEl>
                                        <p:attrNameLst>
                                          <p:attrName>ppt_w</p:attrName>
                                        </p:attrNameLst>
                                      </p:cBhvr>
                                      <p:tavLst>
                                        <p:tav tm="0">
                                          <p:val>
                                            <p:fltVal val="0"/>
                                          </p:val>
                                        </p:tav>
                                        <p:tav tm="100000">
                                          <p:val>
                                            <p:strVal val="#ppt_w"/>
                                          </p:val>
                                        </p:tav>
                                      </p:tavLst>
                                    </p:anim>
                                    <p:anim calcmode="lin" valueType="num">
                                      <p:cBhvr>
                                        <p:cTn id="88" dur="500" fill="hold"/>
                                        <p:tgtEl>
                                          <p:spTgt spid="55"/>
                                        </p:tgtEl>
                                        <p:attrNameLst>
                                          <p:attrName>ppt_h</p:attrName>
                                        </p:attrNameLst>
                                      </p:cBhvr>
                                      <p:tavLst>
                                        <p:tav tm="0">
                                          <p:val>
                                            <p:fltVal val="0"/>
                                          </p:val>
                                        </p:tav>
                                        <p:tav tm="100000">
                                          <p:val>
                                            <p:strVal val="#ppt_h"/>
                                          </p:val>
                                        </p:tav>
                                      </p:tavLst>
                                    </p:anim>
                                    <p:animEffect transition="in" filter="fade">
                                      <p:cBhvr>
                                        <p:cTn id="89" dur="500"/>
                                        <p:tgtEl>
                                          <p:spTgt spid="55"/>
                                        </p:tgtEl>
                                      </p:cBhvr>
                                    </p:animEffect>
                                  </p:childTnLst>
                                </p:cTn>
                              </p:par>
                              <p:par>
                                <p:cTn id="90" presetID="53" presetClass="entr" presetSubtype="16" fill="hold" nodeType="withEffect">
                                  <p:stCondLst>
                                    <p:cond delay="400"/>
                                  </p:stCondLst>
                                  <p:childTnLst>
                                    <p:set>
                                      <p:cBhvr>
                                        <p:cTn id="91" dur="1" fill="hold">
                                          <p:stCondLst>
                                            <p:cond delay="0"/>
                                          </p:stCondLst>
                                        </p:cTn>
                                        <p:tgtEl>
                                          <p:spTgt spid="56"/>
                                        </p:tgtEl>
                                        <p:attrNameLst>
                                          <p:attrName>style.visibility</p:attrName>
                                        </p:attrNameLst>
                                      </p:cBhvr>
                                      <p:to>
                                        <p:strVal val="visible"/>
                                      </p:to>
                                    </p:set>
                                    <p:anim calcmode="lin" valueType="num">
                                      <p:cBhvr>
                                        <p:cTn id="92" dur="500" fill="hold"/>
                                        <p:tgtEl>
                                          <p:spTgt spid="56"/>
                                        </p:tgtEl>
                                        <p:attrNameLst>
                                          <p:attrName>ppt_w</p:attrName>
                                        </p:attrNameLst>
                                      </p:cBhvr>
                                      <p:tavLst>
                                        <p:tav tm="0">
                                          <p:val>
                                            <p:fltVal val="0"/>
                                          </p:val>
                                        </p:tav>
                                        <p:tav tm="100000">
                                          <p:val>
                                            <p:strVal val="#ppt_w"/>
                                          </p:val>
                                        </p:tav>
                                      </p:tavLst>
                                    </p:anim>
                                    <p:anim calcmode="lin" valueType="num">
                                      <p:cBhvr>
                                        <p:cTn id="93" dur="500" fill="hold"/>
                                        <p:tgtEl>
                                          <p:spTgt spid="56"/>
                                        </p:tgtEl>
                                        <p:attrNameLst>
                                          <p:attrName>ppt_h</p:attrName>
                                        </p:attrNameLst>
                                      </p:cBhvr>
                                      <p:tavLst>
                                        <p:tav tm="0">
                                          <p:val>
                                            <p:fltVal val="0"/>
                                          </p:val>
                                        </p:tav>
                                        <p:tav tm="100000">
                                          <p:val>
                                            <p:strVal val="#ppt_h"/>
                                          </p:val>
                                        </p:tav>
                                      </p:tavLst>
                                    </p:anim>
                                    <p:animEffect transition="in" filter="fade">
                                      <p:cBhvr>
                                        <p:cTn id="94" dur="500"/>
                                        <p:tgtEl>
                                          <p:spTgt spid="56"/>
                                        </p:tgtEl>
                                      </p:cBhvr>
                                    </p:animEffect>
                                  </p:childTnLst>
                                </p:cTn>
                              </p:par>
                              <p:par>
                                <p:cTn id="95" presetID="53" presetClass="entr" presetSubtype="16" fill="hold" grpId="0" nodeType="withEffect">
                                  <p:stCondLst>
                                    <p:cond delay="400"/>
                                  </p:stCondLst>
                                  <p:childTnLst>
                                    <p:set>
                                      <p:cBhvr>
                                        <p:cTn id="96" dur="1" fill="hold">
                                          <p:stCondLst>
                                            <p:cond delay="0"/>
                                          </p:stCondLst>
                                        </p:cTn>
                                        <p:tgtEl>
                                          <p:spTgt spid="57"/>
                                        </p:tgtEl>
                                        <p:attrNameLst>
                                          <p:attrName>style.visibility</p:attrName>
                                        </p:attrNameLst>
                                      </p:cBhvr>
                                      <p:to>
                                        <p:strVal val="visible"/>
                                      </p:to>
                                    </p:set>
                                    <p:anim calcmode="lin" valueType="num">
                                      <p:cBhvr>
                                        <p:cTn id="97" dur="500" fill="hold"/>
                                        <p:tgtEl>
                                          <p:spTgt spid="57"/>
                                        </p:tgtEl>
                                        <p:attrNameLst>
                                          <p:attrName>ppt_w</p:attrName>
                                        </p:attrNameLst>
                                      </p:cBhvr>
                                      <p:tavLst>
                                        <p:tav tm="0">
                                          <p:val>
                                            <p:fltVal val="0"/>
                                          </p:val>
                                        </p:tav>
                                        <p:tav tm="100000">
                                          <p:val>
                                            <p:strVal val="#ppt_w"/>
                                          </p:val>
                                        </p:tav>
                                      </p:tavLst>
                                    </p:anim>
                                    <p:anim calcmode="lin" valueType="num">
                                      <p:cBhvr>
                                        <p:cTn id="98" dur="500" fill="hold"/>
                                        <p:tgtEl>
                                          <p:spTgt spid="57"/>
                                        </p:tgtEl>
                                        <p:attrNameLst>
                                          <p:attrName>ppt_h</p:attrName>
                                        </p:attrNameLst>
                                      </p:cBhvr>
                                      <p:tavLst>
                                        <p:tav tm="0">
                                          <p:val>
                                            <p:fltVal val="0"/>
                                          </p:val>
                                        </p:tav>
                                        <p:tav tm="100000">
                                          <p:val>
                                            <p:strVal val="#ppt_h"/>
                                          </p:val>
                                        </p:tav>
                                      </p:tavLst>
                                    </p:anim>
                                    <p:animEffect transition="in" filter="fade">
                                      <p:cBhvr>
                                        <p:cTn id="99" dur="500"/>
                                        <p:tgtEl>
                                          <p:spTgt spid="57"/>
                                        </p:tgtEl>
                                      </p:cBhvr>
                                    </p:animEffect>
                                  </p:childTnLst>
                                </p:cTn>
                              </p:par>
                              <p:par>
                                <p:cTn id="100" presetID="53" presetClass="entr" presetSubtype="16" fill="hold" grpId="0" nodeType="withEffect">
                                  <p:stCondLst>
                                    <p:cond delay="400"/>
                                  </p:stCondLst>
                                  <p:childTnLst>
                                    <p:set>
                                      <p:cBhvr>
                                        <p:cTn id="101" dur="1" fill="hold">
                                          <p:stCondLst>
                                            <p:cond delay="0"/>
                                          </p:stCondLst>
                                        </p:cTn>
                                        <p:tgtEl>
                                          <p:spTgt spid="59"/>
                                        </p:tgtEl>
                                        <p:attrNameLst>
                                          <p:attrName>style.visibility</p:attrName>
                                        </p:attrNameLst>
                                      </p:cBhvr>
                                      <p:to>
                                        <p:strVal val="visible"/>
                                      </p:to>
                                    </p:set>
                                    <p:anim calcmode="lin" valueType="num">
                                      <p:cBhvr>
                                        <p:cTn id="102" dur="500" fill="hold"/>
                                        <p:tgtEl>
                                          <p:spTgt spid="59"/>
                                        </p:tgtEl>
                                        <p:attrNameLst>
                                          <p:attrName>ppt_w</p:attrName>
                                        </p:attrNameLst>
                                      </p:cBhvr>
                                      <p:tavLst>
                                        <p:tav tm="0">
                                          <p:val>
                                            <p:fltVal val="0"/>
                                          </p:val>
                                        </p:tav>
                                        <p:tav tm="100000">
                                          <p:val>
                                            <p:strVal val="#ppt_w"/>
                                          </p:val>
                                        </p:tav>
                                      </p:tavLst>
                                    </p:anim>
                                    <p:anim calcmode="lin" valueType="num">
                                      <p:cBhvr>
                                        <p:cTn id="103" dur="500" fill="hold"/>
                                        <p:tgtEl>
                                          <p:spTgt spid="59"/>
                                        </p:tgtEl>
                                        <p:attrNameLst>
                                          <p:attrName>ppt_h</p:attrName>
                                        </p:attrNameLst>
                                      </p:cBhvr>
                                      <p:tavLst>
                                        <p:tav tm="0">
                                          <p:val>
                                            <p:fltVal val="0"/>
                                          </p:val>
                                        </p:tav>
                                        <p:tav tm="100000">
                                          <p:val>
                                            <p:strVal val="#ppt_h"/>
                                          </p:val>
                                        </p:tav>
                                      </p:tavLst>
                                    </p:anim>
                                    <p:animEffect transition="in" filter="fade">
                                      <p:cBhvr>
                                        <p:cTn id="10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0" grpId="0" bldLvl="0" animBg="1"/>
      <p:bldP spid="24" grpId="0" bldLvl="0" animBg="1"/>
      <p:bldP spid="25" grpId="0" bldLvl="0" animBg="1"/>
      <p:bldP spid="37" grpId="0"/>
      <p:bldP spid="38" grpId="0" bldLvl="0" animBg="1"/>
      <p:bldP spid="39" grpId="0"/>
      <p:bldP spid="40" grpId="0"/>
      <p:bldP spid="41" grpId="0" bldLvl="0" animBg="1"/>
      <p:bldP spid="50" grpId="0" bldLvl="0" animBg="1"/>
      <p:bldP spid="51" grpId="0" bldLvl="0" animBg="1"/>
      <p:bldP spid="53" grpId="0" bldLvl="0" animBg="1"/>
      <p:bldP spid="54" grpId="0" bldLvl="0" animBg="1"/>
      <p:bldP spid="55" grpId="0" bldLvl="0" animBg="1"/>
      <p:bldP spid="57" grpId="0" bldLvl="0" animBg="1"/>
      <p:bldP spid="59"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1.2.5</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3200" b="1" dirty="0">
                <a:latin typeface="微软雅黑 Light" charset="0"/>
                <a:ea typeface="微软雅黑 Light" charset="0"/>
                <a:cs typeface="微软雅黑 Light" charset="0"/>
              </a:rPr>
              <a:t>政府干预失效</a:t>
            </a:r>
          </a:p>
        </p:txBody>
      </p:sp>
      <p:sp>
        <p:nvSpPr>
          <p:cNvPr id="15" name="文本框 14"/>
          <p:cNvSpPr txBox="1">
            <a:spLocks noChangeArrowheads="1"/>
          </p:cNvSpPr>
          <p:nvPr/>
        </p:nvSpPr>
        <p:spPr bwMode="auto">
          <a:xfrm>
            <a:off x="876300" y="1230313"/>
            <a:ext cx="33655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endParaRPr lang="zh-CN" altLang="en-US" sz="3600" b="1" dirty="0">
              <a:latin typeface="微软雅黑 Light" charset="0"/>
              <a:ea typeface="微软雅黑 Light" charset="0"/>
              <a:cs typeface="微软雅黑 Light" charset="0"/>
            </a:endParaRPr>
          </a:p>
        </p:txBody>
      </p:sp>
      <p:sp>
        <p:nvSpPr>
          <p:cNvPr id="17" name="文本框 16"/>
          <p:cNvSpPr txBox="1">
            <a:spLocks noChangeArrowheads="1"/>
          </p:cNvSpPr>
          <p:nvPr/>
        </p:nvSpPr>
        <p:spPr bwMode="auto">
          <a:xfrm>
            <a:off x="728451" y="2285246"/>
            <a:ext cx="3140075" cy="3709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200" b="1" dirty="0">
                <a:latin typeface="微软雅黑 Light" charset="0"/>
                <a:ea typeface="微软雅黑 Light" charset="0"/>
                <a:cs typeface="微软雅黑 Light" charset="0"/>
              </a:rPr>
              <a:t>政府干预失效的根本原因</a:t>
            </a:r>
            <a:r>
              <a:rPr lang="zh-CN" altLang="en-US" sz="2200" dirty="0">
                <a:latin typeface="微软雅黑 Light" charset="0"/>
                <a:ea typeface="微软雅黑 Light" charset="0"/>
                <a:cs typeface="微软雅黑 Light" charset="0"/>
              </a:rPr>
              <a:t> ：</a:t>
            </a:r>
          </a:p>
          <a:p>
            <a:endParaRPr lang="zh-CN" altLang="en-US" sz="2200" dirty="0">
              <a:latin typeface="微软雅黑 Light" charset="0"/>
              <a:ea typeface="微软雅黑 Light" charset="0"/>
              <a:cs typeface="微软雅黑 Light" charset="0"/>
            </a:endParaRPr>
          </a:p>
          <a:p>
            <a:pPr>
              <a:lnSpc>
                <a:spcPct val="110000"/>
              </a:lnSpc>
            </a:pPr>
            <a:r>
              <a:rPr lang="zh-CN" altLang="en-US" sz="2200" dirty="0">
                <a:latin typeface="微软雅黑 Light" charset="0"/>
                <a:ea typeface="微软雅黑 Light" charset="0"/>
                <a:cs typeface="微软雅黑 Light" charset="0"/>
              </a:rPr>
              <a:t>       政府的运行是以政治权力为基础和前提的，而经济是政治的基础，政治权力不能创造财富，却可以支配财富，甚至凌驾于经济之上支配经济。 </a:t>
            </a:r>
          </a:p>
        </p:txBody>
      </p:sp>
      <p:sp>
        <p:nvSpPr>
          <p:cNvPr id="19" name="文本框 18"/>
          <p:cNvSpPr txBox="1">
            <a:spLocks noChangeArrowheads="1"/>
          </p:cNvSpPr>
          <p:nvPr/>
        </p:nvSpPr>
        <p:spPr bwMode="auto">
          <a:xfrm>
            <a:off x="449263" y="1593850"/>
            <a:ext cx="10801350" cy="677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en-US" altLang="zh-CN" sz="2000" dirty="0">
                <a:latin typeface="微软雅黑 Light" charset="0"/>
                <a:ea typeface="微软雅黑 Light" charset="0"/>
                <a:cs typeface="微软雅黑 Light" charset="0"/>
              </a:rPr>
              <a:t>——</a:t>
            </a:r>
            <a:r>
              <a:rPr lang="zh-CN" altLang="en-US" sz="2000" dirty="0">
                <a:latin typeface="微软雅黑 Light" charset="0"/>
                <a:ea typeface="微软雅黑 Light" charset="0"/>
                <a:cs typeface="微软雅黑 Light" charset="0"/>
              </a:rPr>
              <a:t>政府并非万能，如同市场机制失灵一样，政府干预也会失效</a:t>
            </a:r>
          </a:p>
          <a:p>
            <a:endParaRPr lang="zh-CN" altLang="en-US" dirty="0">
              <a:latin typeface="微软雅黑 Light" charset="0"/>
              <a:ea typeface="微软雅黑 Light" charset="0"/>
              <a:cs typeface="微软雅黑 Light" charset="0"/>
            </a:endParaRPr>
          </a:p>
        </p:txBody>
      </p:sp>
      <p:pic>
        <p:nvPicPr>
          <p:cNvPr id="20" name="图片 19" descr="bki-20140326111801-2343353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2270958"/>
            <a:ext cx="3703638" cy="3716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7557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37"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900" decel="100000" fill="hold"/>
                                        <p:tgtEl>
                                          <p:spTgt spid="17"/>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微软雅黑 Light" charset="0"/>
                <a:ea typeface="微软雅黑 Light" charset="0"/>
                <a:cs typeface="微软雅黑 Light" charset="0"/>
              </a:rPr>
              <a:t>政府干预失效</a:t>
            </a:r>
          </a:p>
        </p:txBody>
      </p:sp>
      <p:sp>
        <p:nvSpPr>
          <p:cNvPr id="15" name="文本框 14"/>
          <p:cNvSpPr txBox="1">
            <a:spLocks noChangeArrowheads="1"/>
          </p:cNvSpPr>
          <p:nvPr/>
        </p:nvSpPr>
        <p:spPr bwMode="auto">
          <a:xfrm>
            <a:off x="876300" y="1230313"/>
            <a:ext cx="33655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endParaRPr lang="zh-CN" altLang="en-US" sz="3600" b="1" dirty="0">
              <a:latin typeface="微软雅黑 Light" charset="0"/>
              <a:ea typeface="微软雅黑 Light" charset="0"/>
              <a:cs typeface="微软雅黑 Light" charset="0"/>
            </a:endParaRPr>
          </a:p>
        </p:txBody>
      </p:sp>
      <p:sp>
        <p:nvSpPr>
          <p:cNvPr id="47" name="椭圆 46"/>
          <p:cNvSpPr/>
          <p:nvPr/>
        </p:nvSpPr>
        <p:spPr>
          <a:xfrm rot="10800000">
            <a:off x="5075238" y="5384800"/>
            <a:ext cx="371475" cy="371475"/>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48" name="椭圆 47"/>
          <p:cNvSpPr/>
          <p:nvPr/>
        </p:nvSpPr>
        <p:spPr>
          <a:xfrm rot="10800000">
            <a:off x="6781800" y="3876675"/>
            <a:ext cx="404813" cy="404813"/>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49" name="椭圆 48"/>
          <p:cNvSpPr/>
          <p:nvPr/>
        </p:nvSpPr>
        <p:spPr>
          <a:xfrm>
            <a:off x="5591175" y="2527300"/>
            <a:ext cx="1368425" cy="1368425"/>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pic>
        <p:nvPicPr>
          <p:cNvPr id="50" name="图片 49"/>
          <p:cNvPicPr>
            <a:picLocks noChangeAspect="1"/>
          </p:cNvPicPr>
          <p:nvPr/>
        </p:nvPicPr>
        <p:blipFill>
          <a:blip r:embed="rId3"/>
          <a:srcRect l="43447" t="18711" r="10242" b="14206"/>
          <a:stretch>
            <a:fillRect/>
          </a:stretch>
        </p:blipFill>
        <p:spPr>
          <a:xfrm>
            <a:off x="5334251" y="2430803"/>
            <a:ext cx="1447597" cy="144759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pic>
        <p:nvPicPr>
          <p:cNvPr id="51" name="图片 50"/>
          <p:cNvPicPr>
            <a:picLocks noChangeAspect="1"/>
          </p:cNvPicPr>
          <p:nvPr/>
        </p:nvPicPr>
        <p:blipFill>
          <a:blip r:embed="rId3"/>
          <a:srcRect l="43447" t="18711" r="10242" b="14206"/>
          <a:stretch>
            <a:fillRect/>
          </a:stretch>
        </p:blipFill>
        <p:spPr>
          <a:xfrm>
            <a:off x="4977777" y="4084703"/>
            <a:ext cx="1152845" cy="1152845"/>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pic>
        <p:nvPicPr>
          <p:cNvPr id="52" name="图片 51"/>
          <p:cNvPicPr>
            <a:picLocks noChangeAspect="1"/>
          </p:cNvPicPr>
          <p:nvPr/>
        </p:nvPicPr>
        <p:blipFill>
          <a:blip r:embed="rId3"/>
          <a:srcRect l="43447" t="18711" r="10242" b="14206"/>
          <a:stretch>
            <a:fillRect/>
          </a:stretch>
        </p:blipFill>
        <p:spPr>
          <a:xfrm>
            <a:off x="5304425" y="5109899"/>
            <a:ext cx="1447597" cy="144759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sp>
        <p:nvSpPr>
          <p:cNvPr id="53" name="椭圆 52"/>
          <p:cNvSpPr/>
          <p:nvPr/>
        </p:nvSpPr>
        <p:spPr>
          <a:xfrm rot="10800000">
            <a:off x="6435725" y="4697413"/>
            <a:ext cx="233363" cy="233362"/>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grpSp>
        <p:nvGrpSpPr>
          <p:cNvPr id="54" name="组合 76"/>
          <p:cNvGrpSpPr>
            <a:grpSpLocks/>
          </p:cNvGrpSpPr>
          <p:nvPr/>
        </p:nvGrpSpPr>
        <p:grpSpPr bwMode="auto">
          <a:xfrm>
            <a:off x="476251" y="1427163"/>
            <a:ext cx="5265737" cy="4432300"/>
            <a:chOff x="460669" y="984797"/>
            <a:chExt cx="5265481" cy="4431311"/>
          </a:xfrm>
        </p:grpSpPr>
        <p:grpSp>
          <p:nvGrpSpPr>
            <p:cNvPr id="55" name="组合 32"/>
            <p:cNvGrpSpPr>
              <a:grpSpLocks/>
            </p:cNvGrpSpPr>
            <p:nvPr/>
          </p:nvGrpSpPr>
          <p:grpSpPr bwMode="auto">
            <a:xfrm>
              <a:off x="915624" y="984797"/>
              <a:ext cx="4438435" cy="447575"/>
              <a:chOff x="915624" y="1563327"/>
              <a:chExt cx="4438435" cy="447575"/>
            </a:xfrm>
          </p:grpSpPr>
          <p:cxnSp>
            <p:nvCxnSpPr>
              <p:cNvPr id="65" name="直接连接符 33"/>
              <p:cNvCxnSpPr/>
              <p:nvPr/>
            </p:nvCxnSpPr>
            <p:spPr>
              <a:xfrm>
                <a:off x="915624" y="2010902"/>
                <a:ext cx="4438435" cy="0"/>
              </a:xfrm>
              <a:prstGeom prst="line">
                <a:avLst/>
              </a:prstGeom>
              <a:noFill/>
              <a:ln w="6350" cap="flat" cmpd="sng" algn="ctr">
                <a:solidFill>
                  <a:sysClr val="windowText" lastClr="000000">
                    <a:lumMod val="50000"/>
                    <a:lumOff val="50000"/>
                  </a:sysClr>
                </a:solidFill>
                <a:prstDash val="dash"/>
                <a:miter lim="800000"/>
              </a:ln>
              <a:effectLst/>
            </p:spPr>
          </p:cxnSp>
          <p:sp>
            <p:nvSpPr>
              <p:cNvPr id="66" name="文本框 34"/>
              <p:cNvSpPr txBox="1">
                <a:spLocks noChangeArrowheads="1"/>
              </p:cNvSpPr>
              <p:nvPr/>
            </p:nvSpPr>
            <p:spPr bwMode="auto">
              <a:xfrm>
                <a:off x="915624" y="1563327"/>
                <a:ext cx="4136189" cy="4307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1" lang="en-US" altLang="zh-CN"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1</a:t>
                </a:r>
                <a:r>
                  <a:rPr kumimoji="1" lang="zh-CN" altLang="en-US"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、政府决策失误</a:t>
                </a:r>
              </a:p>
            </p:txBody>
          </p:sp>
        </p:grpSp>
        <p:grpSp>
          <p:nvGrpSpPr>
            <p:cNvPr id="56" name="组合 58"/>
            <p:cNvGrpSpPr>
              <a:grpSpLocks/>
            </p:cNvGrpSpPr>
            <p:nvPr/>
          </p:nvGrpSpPr>
          <p:grpSpPr bwMode="auto">
            <a:xfrm>
              <a:off x="462256" y="3230607"/>
              <a:ext cx="4440021" cy="866581"/>
              <a:chOff x="883920" y="1341485"/>
              <a:chExt cx="4440021" cy="866581"/>
            </a:xfrm>
          </p:grpSpPr>
          <p:cxnSp>
            <p:nvCxnSpPr>
              <p:cNvPr id="63" name="直接连接符 59"/>
              <p:cNvCxnSpPr/>
              <p:nvPr/>
            </p:nvCxnSpPr>
            <p:spPr>
              <a:xfrm>
                <a:off x="883920" y="2208066"/>
                <a:ext cx="4440021" cy="0"/>
              </a:xfrm>
              <a:prstGeom prst="line">
                <a:avLst/>
              </a:prstGeom>
              <a:noFill/>
              <a:ln w="6350" cap="flat" cmpd="sng" algn="ctr">
                <a:solidFill>
                  <a:sysClr val="windowText" lastClr="000000">
                    <a:lumMod val="50000"/>
                    <a:lumOff val="50000"/>
                  </a:sysClr>
                </a:solidFill>
                <a:prstDash val="dash"/>
                <a:miter lim="800000"/>
              </a:ln>
              <a:effectLst/>
            </p:spPr>
          </p:cxnSp>
          <p:sp>
            <p:nvSpPr>
              <p:cNvPr id="64" name="文本框 60"/>
              <p:cNvSpPr txBox="1">
                <a:spLocks noChangeArrowheads="1"/>
              </p:cNvSpPr>
              <p:nvPr/>
            </p:nvSpPr>
            <p:spPr bwMode="auto">
              <a:xfrm>
                <a:off x="2021071" y="1341485"/>
                <a:ext cx="2979352" cy="769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r" defTabSz="914400">
                  <a:defRPr/>
                </a:pPr>
                <a:r>
                  <a:rPr kumimoji="1" lang="en-US" altLang="zh-CN"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3</a:t>
                </a:r>
                <a:r>
                  <a:rPr lang="zh-CN" altLang="en-US" sz="2200" kern="0" dirty="0">
                    <a:solidFill>
                      <a:srgbClr val="404040"/>
                    </a:solidFill>
                    <a:latin typeface="微软雅黑" charset="0"/>
                    <a:ea typeface="微软雅黑" charset="0"/>
                    <a:cs typeface="微软雅黑" charset="0"/>
                  </a:rPr>
                  <a:t>、政府干预缺乏及时且完全准确的信息</a:t>
                </a:r>
                <a:endParaRPr kumimoji="1" lang="zh-CN" altLang="en-US"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endParaRPr>
              </a:p>
            </p:txBody>
          </p:sp>
        </p:grpSp>
        <p:grpSp>
          <p:nvGrpSpPr>
            <p:cNvPr id="57" name="组合 70"/>
            <p:cNvGrpSpPr>
              <a:grpSpLocks/>
            </p:cNvGrpSpPr>
            <p:nvPr/>
          </p:nvGrpSpPr>
          <p:grpSpPr bwMode="auto">
            <a:xfrm>
              <a:off x="460669" y="2084689"/>
              <a:ext cx="5219445" cy="449162"/>
              <a:chOff x="-13985" y="2197993"/>
              <a:chExt cx="5219445" cy="449162"/>
            </a:xfrm>
          </p:grpSpPr>
          <p:cxnSp>
            <p:nvCxnSpPr>
              <p:cNvPr id="61" name="直接连接符 63"/>
              <p:cNvCxnSpPr/>
              <p:nvPr/>
            </p:nvCxnSpPr>
            <p:spPr>
              <a:xfrm>
                <a:off x="-13985" y="2647155"/>
                <a:ext cx="4440022" cy="0"/>
              </a:xfrm>
              <a:prstGeom prst="line">
                <a:avLst/>
              </a:prstGeom>
              <a:noFill/>
              <a:ln w="6350" cap="flat" cmpd="sng" algn="ctr">
                <a:solidFill>
                  <a:sysClr val="windowText" lastClr="000000">
                    <a:lumMod val="50000"/>
                    <a:lumOff val="50000"/>
                  </a:sysClr>
                </a:solidFill>
                <a:prstDash val="dash"/>
                <a:miter lim="800000"/>
              </a:ln>
              <a:effectLst/>
            </p:spPr>
          </p:cxnSp>
          <p:sp>
            <p:nvSpPr>
              <p:cNvPr id="62" name="文本框 64"/>
              <p:cNvSpPr txBox="1">
                <a:spLocks noChangeArrowheads="1"/>
              </p:cNvSpPr>
              <p:nvPr/>
            </p:nvSpPr>
            <p:spPr bwMode="auto">
              <a:xfrm>
                <a:off x="2297302" y="2197993"/>
                <a:ext cx="2908158" cy="4307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2</a:t>
                </a:r>
                <a:r>
                  <a:rPr kumimoji="1" lang="zh-CN" altLang="en-US"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、寻租行为</a:t>
                </a:r>
              </a:p>
            </p:txBody>
          </p:sp>
        </p:grpSp>
        <p:grpSp>
          <p:nvGrpSpPr>
            <p:cNvPr id="58" name="组合 71"/>
            <p:cNvGrpSpPr>
              <a:grpSpLocks/>
            </p:cNvGrpSpPr>
            <p:nvPr/>
          </p:nvGrpSpPr>
          <p:grpSpPr bwMode="auto">
            <a:xfrm>
              <a:off x="1287716" y="4522509"/>
              <a:ext cx="4438434" cy="893599"/>
              <a:chOff x="904452" y="4652257"/>
              <a:chExt cx="4438434" cy="893599"/>
            </a:xfrm>
          </p:grpSpPr>
          <p:cxnSp>
            <p:nvCxnSpPr>
              <p:cNvPr id="59" name="直接连接符 67"/>
              <p:cNvCxnSpPr/>
              <p:nvPr/>
            </p:nvCxnSpPr>
            <p:spPr>
              <a:xfrm>
                <a:off x="904452" y="5545856"/>
                <a:ext cx="4438434" cy="0"/>
              </a:xfrm>
              <a:prstGeom prst="line">
                <a:avLst/>
              </a:prstGeom>
              <a:noFill/>
              <a:ln w="6350" cap="flat" cmpd="sng" algn="ctr">
                <a:solidFill>
                  <a:sysClr val="windowText" lastClr="000000">
                    <a:lumMod val="50000"/>
                    <a:lumOff val="50000"/>
                  </a:sysClr>
                </a:solidFill>
                <a:prstDash val="dash"/>
                <a:miter lim="800000"/>
              </a:ln>
              <a:effectLst/>
            </p:spPr>
          </p:cxnSp>
          <p:sp>
            <p:nvSpPr>
              <p:cNvPr id="60" name="文本框 68"/>
              <p:cNvSpPr txBox="1">
                <a:spLocks noChangeArrowheads="1"/>
              </p:cNvSpPr>
              <p:nvPr/>
            </p:nvSpPr>
            <p:spPr bwMode="auto">
              <a:xfrm>
                <a:off x="1706101" y="4652257"/>
                <a:ext cx="2800213" cy="769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4</a:t>
                </a:r>
                <a:r>
                  <a:rPr kumimoji="1" lang="zh-CN" altLang="en-US"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、政府职能的</a:t>
                </a:r>
                <a:r>
                  <a:rPr kumimoji="1" lang="en-US" altLang="zh-CN"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a:t>
                </a:r>
                <a:r>
                  <a:rPr kumimoji="1" lang="zh-CN" altLang="en-US"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越位</a:t>
                </a:r>
                <a:r>
                  <a:rPr kumimoji="1" lang="en-US" altLang="zh-CN"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a:t>
                </a:r>
                <a:r>
                  <a:rPr kumimoji="1" lang="zh-CN" altLang="en-US"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或</a:t>
                </a:r>
                <a:r>
                  <a:rPr kumimoji="1" lang="en-US" altLang="zh-CN"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a:t>
                </a:r>
                <a:r>
                  <a:rPr kumimoji="1" lang="zh-CN" altLang="en-US"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缺位</a:t>
                </a:r>
                <a:r>
                  <a:rPr kumimoji="1" lang="en-US" altLang="zh-CN"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a:t>
                </a:r>
              </a:p>
            </p:txBody>
          </p:sp>
        </p:grpSp>
      </p:grpSp>
      <p:pic>
        <p:nvPicPr>
          <p:cNvPr id="67" name="图片 66"/>
          <p:cNvPicPr>
            <a:picLocks noChangeAspect="1"/>
          </p:cNvPicPr>
          <p:nvPr/>
        </p:nvPicPr>
        <p:blipFill>
          <a:blip r:embed="rId3"/>
          <a:srcRect l="43447" t="18711" r="10242" b="14206"/>
          <a:stretch>
            <a:fillRect/>
          </a:stretch>
        </p:blipFill>
        <p:spPr>
          <a:xfrm>
            <a:off x="5334756" y="1476593"/>
            <a:ext cx="1019877" cy="101987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sp>
        <p:nvSpPr>
          <p:cNvPr id="68" name="Freeform 96"/>
          <p:cNvSpPr>
            <a:spLocks noEditPoints="1" noChangeArrowheads="1"/>
          </p:cNvSpPr>
          <p:nvPr/>
        </p:nvSpPr>
        <p:spPr bwMode="auto">
          <a:xfrm>
            <a:off x="5349875" y="4130675"/>
            <a:ext cx="592138" cy="538163"/>
          </a:xfrm>
          <a:custGeom>
            <a:avLst/>
            <a:gdLst>
              <a:gd name="T0" fmla="*/ 8 w 122"/>
              <a:gd name="T1" fmla="*/ 31 h 111"/>
              <a:gd name="T2" fmla="*/ 53 w 122"/>
              <a:gd name="T3" fmla="*/ 27 h 111"/>
              <a:gd name="T4" fmla="*/ 60 w 122"/>
              <a:gd name="T5" fmla="*/ 6 h 111"/>
              <a:gd name="T6" fmla="*/ 116 w 122"/>
              <a:gd name="T7" fmla="*/ 5 h 111"/>
              <a:gd name="T8" fmla="*/ 95 w 122"/>
              <a:gd name="T9" fmla="*/ 111 h 111"/>
              <a:gd name="T10" fmla="*/ 70 w 122"/>
              <a:gd name="T11" fmla="*/ 14 h 111"/>
              <a:gd name="T12" fmla="*/ 53 w 122"/>
              <a:gd name="T13" fmla="*/ 111 h 111"/>
              <a:gd name="T14" fmla="*/ 37 w 122"/>
              <a:gd name="T15" fmla="*/ 36 h 111"/>
              <a:gd name="T16" fmla="*/ 12 w 122"/>
              <a:gd name="T17" fmla="*/ 111 h 111"/>
              <a:gd name="T18" fmla="*/ 82 w 122"/>
              <a:gd name="T19" fmla="*/ 38 h 111"/>
              <a:gd name="T20" fmla="*/ 84 w 122"/>
              <a:gd name="T21" fmla="*/ 30 h 111"/>
              <a:gd name="T22" fmla="*/ 84 w 122"/>
              <a:gd name="T23" fmla="*/ 24 h 111"/>
              <a:gd name="T24" fmla="*/ 82 w 122"/>
              <a:gd name="T25" fmla="*/ 17 h 111"/>
              <a:gd name="T26" fmla="*/ 86 w 122"/>
              <a:gd name="T27" fmla="*/ 50 h 111"/>
              <a:gd name="T28" fmla="*/ 82 w 122"/>
              <a:gd name="T29" fmla="*/ 56 h 111"/>
              <a:gd name="T30" fmla="*/ 86 w 122"/>
              <a:gd name="T31" fmla="*/ 56 h 111"/>
              <a:gd name="T32" fmla="*/ 82 w 122"/>
              <a:gd name="T33" fmla="*/ 77 h 111"/>
              <a:gd name="T34" fmla="*/ 84 w 122"/>
              <a:gd name="T35" fmla="*/ 69 h 111"/>
              <a:gd name="T36" fmla="*/ 76 w 122"/>
              <a:gd name="T37" fmla="*/ 38 h 111"/>
              <a:gd name="T38" fmla="*/ 73 w 122"/>
              <a:gd name="T39" fmla="*/ 31 h 111"/>
              <a:gd name="T40" fmla="*/ 78 w 122"/>
              <a:gd name="T41" fmla="*/ 25 h 111"/>
              <a:gd name="T42" fmla="*/ 73 w 122"/>
              <a:gd name="T43" fmla="*/ 44 h 111"/>
              <a:gd name="T44" fmla="*/ 78 w 122"/>
              <a:gd name="T45" fmla="*/ 43 h 111"/>
              <a:gd name="T46" fmla="*/ 73 w 122"/>
              <a:gd name="T47" fmla="*/ 64 h 111"/>
              <a:gd name="T48" fmla="*/ 76 w 122"/>
              <a:gd name="T49" fmla="*/ 57 h 111"/>
              <a:gd name="T50" fmla="*/ 76 w 122"/>
              <a:gd name="T51" fmla="*/ 77 h 111"/>
              <a:gd name="T52" fmla="*/ 73 w 122"/>
              <a:gd name="T53" fmla="*/ 69 h 111"/>
              <a:gd name="T54" fmla="*/ 86 w 122"/>
              <a:gd name="T55" fmla="*/ 90 h 111"/>
              <a:gd name="T56" fmla="*/ 73 w 122"/>
              <a:gd name="T57" fmla="*/ 82 h 111"/>
              <a:gd name="T58" fmla="*/ 78 w 122"/>
              <a:gd name="T59" fmla="*/ 82 h 111"/>
              <a:gd name="T60" fmla="*/ 21 w 122"/>
              <a:gd name="T61" fmla="*/ 63 h 111"/>
              <a:gd name="T62" fmla="*/ 23 w 122"/>
              <a:gd name="T63" fmla="*/ 55 h 111"/>
              <a:gd name="T64" fmla="*/ 31 w 122"/>
              <a:gd name="T65" fmla="*/ 62 h 111"/>
              <a:gd name="T66" fmla="*/ 29 w 122"/>
              <a:gd name="T67" fmla="*/ 55 h 111"/>
              <a:gd name="T68" fmla="*/ 33 w 122"/>
              <a:gd name="T69" fmla="*/ 49 h 111"/>
              <a:gd name="T70" fmla="*/ 29 w 122"/>
              <a:gd name="T71" fmla="*/ 68 h 111"/>
              <a:gd name="T72" fmla="*/ 33 w 122"/>
              <a:gd name="T73" fmla="*/ 67 h 111"/>
              <a:gd name="T74" fmla="*/ 29 w 122"/>
              <a:gd name="T75" fmla="*/ 88 h 111"/>
              <a:gd name="T76" fmla="*/ 31 w 122"/>
              <a:gd name="T77" fmla="*/ 81 h 111"/>
              <a:gd name="T78" fmla="*/ 31 w 122"/>
              <a:gd name="T79" fmla="*/ 101 h 111"/>
              <a:gd name="T80" fmla="*/ 29 w 122"/>
              <a:gd name="T81" fmla="*/ 94 h 111"/>
              <a:gd name="T82" fmla="*/ 25 w 122"/>
              <a:gd name="T83" fmla="*/ 50 h 111"/>
              <a:gd name="T84" fmla="*/ 21 w 122"/>
              <a:gd name="T85" fmla="*/ 68 h 111"/>
              <a:gd name="T86" fmla="*/ 25 w 122"/>
              <a:gd name="T87" fmla="*/ 68 h 111"/>
              <a:gd name="T88" fmla="*/ 21 w 122"/>
              <a:gd name="T89" fmla="*/ 88 h 111"/>
              <a:gd name="T90" fmla="*/ 23 w 122"/>
              <a:gd name="T91" fmla="*/ 81 h 111"/>
              <a:gd name="T92" fmla="*/ 23 w 122"/>
              <a:gd name="T93" fmla="*/ 101 h 111"/>
              <a:gd name="T94" fmla="*/ 21 w 122"/>
              <a:gd name="T95" fmla="*/ 9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11">
                <a:moveTo>
                  <a:pt x="0" y="102"/>
                </a:moveTo>
                <a:cubicBezTo>
                  <a:pt x="8" y="102"/>
                  <a:pt x="8" y="102"/>
                  <a:pt x="8" y="102"/>
                </a:cubicBezTo>
                <a:cubicBezTo>
                  <a:pt x="8" y="35"/>
                  <a:pt x="8" y="35"/>
                  <a:pt x="8" y="35"/>
                </a:cubicBezTo>
                <a:cubicBezTo>
                  <a:pt x="8" y="31"/>
                  <a:pt x="8" y="31"/>
                  <a:pt x="8" y="31"/>
                </a:cubicBezTo>
                <a:cubicBezTo>
                  <a:pt x="12" y="31"/>
                  <a:pt x="12" y="31"/>
                  <a:pt x="12" y="31"/>
                </a:cubicBezTo>
                <a:cubicBezTo>
                  <a:pt x="41" y="26"/>
                  <a:pt x="41" y="26"/>
                  <a:pt x="41" y="26"/>
                </a:cubicBezTo>
                <a:cubicBezTo>
                  <a:pt x="47" y="25"/>
                  <a:pt x="47" y="25"/>
                  <a:pt x="47" y="25"/>
                </a:cubicBezTo>
                <a:cubicBezTo>
                  <a:pt x="53" y="27"/>
                  <a:pt x="53" y="27"/>
                  <a:pt x="53" y="27"/>
                </a:cubicBezTo>
                <a:cubicBezTo>
                  <a:pt x="58" y="69"/>
                  <a:pt x="58" y="69"/>
                  <a:pt x="58" y="69"/>
                </a:cubicBezTo>
                <a:cubicBezTo>
                  <a:pt x="60" y="70"/>
                  <a:pt x="60" y="70"/>
                  <a:pt x="60" y="70"/>
                </a:cubicBezTo>
                <a:cubicBezTo>
                  <a:pt x="60" y="10"/>
                  <a:pt x="60" y="10"/>
                  <a:pt x="60" y="10"/>
                </a:cubicBezTo>
                <a:cubicBezTo>
                  <a:pt x="60" y="6"/>
                  <a:pt x="60" y="6"/>
                  <a:pt x="60" y="6"/>
                </a:cubicBezTo>
                <a:cubicBezTo>
                  <a:pt x="65" y="5"/>
                  <a:pt x="65" y="5"/>
                  <a:pt x="65" y="5"/>
                </a:cubicBezTo>
                <a:cubicBezTo>
                  <a:pt x="94" y="1"/>
                  <a:pt x="94" y="1"/>
                  <a:pt x="94" y="1"/>
                </a:cubicBezTo>
                <a:cubicBezTo>
                  <a:pt x="100" y="0"/>
                  <a:pt x="100" y="0"/>
                  <a:pt x="100" y="0"/>
                </a:cubicBezTo>
                <a:cubicBezTo>
                  <a:pt x="116" y="5"/>
                  <a:pt x="116" y="5"/>
                  <a:pt x="116" y="5"/>
                </a:cubicBezTo>
                <a:cubicBezTo>
                  <a:pt x="116" y="102"/>
                  <a:pt x="116" y="102"/>
                  <a:pt x="116" y="102"/>
                </a:cubicBezTo>
                <a:cubicBezTo>
                  <a:pt x="122" y="102"/>
                  <a:pt x="122" y="102"/>
                  <a:pt x="122" y="102"/>
                </a:cubicBezTo>
                <a:cubicBezTo>
                  <a:pt x="122" y="111"/>
                  <a:pt x="122" y="111"/>
                  <a:pt x="122" y="111"/>
                </a:cubicBezTo>
                <a:cubicBezTo>
                  <a:pt x="95" y="111"/>
                  <a:pt x="95" y="111"/>
                  <a:pt x="95" y="111"/>
                </a:cubicBezTo>
                <a:cubicBezTo>
                  <a:pt x="90" y="111"/>
                  <a:pt x="90" y="111"/>
                  <a:pt x="90" y="111"/>
                </a:cubicBezTo>
                <a:cubicBezTo>
                  <a:pt x="90" y="106"/>
                  <a:pt x="90" y="106"/>
                  <a:pt x="90" y="106"/>
                </a:cubicBezTo>
                <a:cubicBezTo>
                  <a:pt x="90" y="11"/>
                  <a:pt x="90" y="11"/>
                  <a:pt x="90" y="11"/>
                </a:cubicBezTo>
                <a:cubicBezTo>
                  <a:pt x="70" y="14"/>
                  <a:pt x="70" y="14"/>
                  <a:pt x="70" y="14"/>
                </a:cubicBezTo>
                <a:cubicBezTo>
                  <a:pt x="70" y="106"/>
                  <a:pt x="70" y="106"/>
                  <a:pt x="70" y="106"/>
                </a:cubicBezTo>
                <a:cubicBezTo>
                  <a:pt x="70" y="111"/>
                  <a:pt x="70" y="111"/>
                  <a:pt x="70" y="111"/>
                </a:cubicBezTo>
                <a:cubicBezTo>
                  <a:pt x="69" y="111"/>
                  <a:pt x="69" y="111"/>
                  <a:pt x="69" y="111"/>
                </a:cubicBezTo>
                <a:cubicBezTo>
                  <a:pt x="53" y="111"/>
                  <a:pt x="53" y="111"/>
                  <a:pt x="53" y="111"/>
                </a:cubicBezTo>
                <a:cubicBezTo>
                  <a:pt x="42" y="111"/>
                  <a:pt x="42" y="111"/>
                  <a:pt x="42" y="111"/>
                </a:cubicBezTo>
                <a:cubicBezTo>
                  <a:pt x="37" y="111"/>
                  <a:pt x="37" y="111"/>
                  <a:pt x="37" y="111"/>
                </a:cubicBezTo>
                <a:cubicBezTo>
                  <a:pt x="37" y="106"/>
                  <a:pt x="37" y="106"/>
                  <a:pt x="37" y="106"/>
                </a:cubicBezTo>
                <a:cubicBezTo>
                  <a:pt x="37" y="36"/>
                  <a:pt x="37" y="36"/>
                  <a:pt x="37" y="36"/>
                </a:cubicBezTo>
                <a:cubicBezTo>
                  <a:pt x="17" y="39"/>
                  <a:pt x="17" y="39"/>
                  <a:pt x="17" y="39"/>
                </a:cubicBezTo>
                <a:cubicBezTo>
                  <a:pt x="17" y="106"/>
                  <a:pt x="17" y="106"/>
                  <a:pt x="17" y="106"/>
                </a:cubicBezTo>
                <a:cubicBezTo>
                  <a:pt x="17" y="111"/>
                  <a:pt x="17" y="111"/>
                  <a:pt x="17" y="111"/>
                </a:cubicBezTo>
                <a:cubicBezTo>
                  <a:pt x="12" y="111"/>
                  <a:pt x="12" y="111"/>
                  <a:pt x="12" y="111"/>
                </a:cubicBezTo>
                <a:cubicBezTo>
                  <a:pt x="0" y="111"/>
                  <a:pt x="0" y="111"/>
                  <a:pt x="0" y="111"/>
                </a:cubicBezTo>
                <a:cubicBezTo>
                  <a:pt x="0" y="102"/>
                  <a:pt x="0" y="102"/>
                  <a:pt x="0" y="102"/>
                </a:cubicBezTo>
                <a:close/>
                <a:moveTo>
                  <a:pt x="82" y="30"/>
                </a:moveTo>
                <a:cubicBezTo>
                  <a:pt x="82" y="33"/>
                  <a:pt x="82" y="35"/>
                  <a:pt x="82" y="38"/>
                </a:cubicBezTo>
                <a:cubicBezTo>
                  <a:pt x="82" y="37"/>
                  <a:pt x="83" y="37"/>
                  <a:pt x="84" y="37"/>
                </a:cubicBezTo>
                <a:cubicBezTo>
                  <a:pt x="85" y="37"/>
                  <a:pt x="86" y="37"/>
                  <a:pt x="86" y="37"/>
                </a:cubicBezTo>
                <a:cubicBezTo>
                  <a:pt x="86" y="35"/>
                  <a:pt x="86" y="32"/>
                  <a:pt x="86" y="30"/>
                </a:cubicBezTo>
                <a:cubicBezTo>
                  <a:pt x="86" y="30"/>
                  <a:pt x="85" y="30"/>
                  <a:pt x="84" y="30"/>
                </a:cubicBezTo>
                <a:cubicBezTo>
                  <a:pt x="83" y="30"/>
                  <a:pt x="82" y="30"/>
                  <a:pt x="82" y="30"/>
                </a:cubicBezTo>
                <a:close/>
                <a:moveTo>
                  <a:pt x="82" y="17"/>
                </a:moveTo>
                <a:cubicBezTo>
                  <a:pt x="82" y="20"/>
                  <a:pt x="82" y="22"/>
                  <a:pt x="82" y="25"/>
                </a:cubicBezTo>
                <a:cubicBezTo>
                  <a:pt x="82" y="24"/>
                  <a:pt x="83" y="24"/>
                  <a:pt x="84" y="24"/>
                </a:cubicBezTo>
                <a:cubicBezTo>
                  <a:pt x="85" y="24"/>
                  <a:pt x="86" y="24"/>
                  <a:pt x="86" y="24"/>
                </a:cubicBezTo>
                <a:cubicBezTo>
                  <a:pt x="86" y="22"/>
                  <a:pt x="86" y="19"/>
                  <a:pt x="86" y="17"/>
                </a:cubicBezTo>
                <a:cubicBezTo>
                  <a:pt x="86" y="17"/>
                  <a:pt x="85" y="17"/>
                  <a:pt x="84" y="17"/>
                </a:cubicBezTo>
                <a:cubicBezTo>
                  <a:pt x="83" y="17"/>
                  <a:pt x="82" y="17"/>
                  <a:pt x="82" y="17"/>
                </a:cubicBezTo>
                <a:close/>
                <a:moveTo>
                  <a:pt x="82" y="43"/>
                </a:moveTo>
                <a:cubicBezTo>
                  <a:pt x="82" y="46"/>
                  <a:pt x="82" y="48"/>
                  <a:pt x="82" y="51"/>
                </a:cubicBezTo>
                <a:cubicBezTo>
                  <a:pt x="82" y="50"/>
                  <a:pt x="83" y="50"/>
                  <a:pt x="84" y="50"/>
                </a:cubicBezTo>
                <a:cubicBezTo>
                  <a:pt x="85" y="50"/>
                  <a:pt x="86" y="50"/>
                  <a:pt x="86" y="50"/>
                </a:cubicBezTo>
                <a:cubicBezTo>
                  <a:pt x="86" y="48"/>
                  <a:pt x="86" y="45"/>
                  <a:pt x="86" y="43"/>
                </a:cubicBezTo>
                <a:cubicBezTo>
                  <a:pt x="86" y="43"/>
                  <a:pt x="85" y="43"/>
                  <a:pt x="84" y="43"/>
                </a:cubicBezTo>
                <a:cubicBezTo>
                  <a:pt x="83" y="43"/>
                  <a:pt x="82" y="43"/>
                  <a:pt x="82" y="43"/>
                </a:cubicBezTo>
                <a:close/>
                <a:moveTo>
                  <a:pt x="82" y="56"/>
                </a:moveTo>
                <a:cubicBezTo>
                  <a:pt x="82" y="59"/>
                  <a:pt x="82" y="61"/>
                  <a:pt x="82" y="64"/>
                </a:cubicBezTo>
                <a:cubicBezTo>
                  <a:pt x="82" y="63"/>
                  <a:pt x="83" y="63"/>
                  <a:pt x="84" y="63"/>
                </a:cubicBezTo>
                <a:cubicBezTo>
                  <a:pt x="85" y="63"/>
                  <a:pt x="86" y="63"/>
                  <a:pt x="86" y="63"/>
                </a:cubicBezTo>
                <a:cubicBezTo>
                  <a:pt x="86" y="61"/>
                  <a:pt x="86" y="58"/>
                  <a:pt x="86" y="56"/>
                </a:cubicBezTo>
                <a:cubicBezTo>
                  <a:pt x="86" y="56"/>
                  <a:pt x="85" y="56"/>
                  <a:pt x="84" y="56"/>
                </a:cubicBezTo>
                <a:cubicBezTo>
                  <a:pt x="83" y="56"/>
                  <a:pt x="82" y="56"/>
                  <a:pt x="82" y="56"/>
                </a:cubicBezTo>
                <a:close/>
                <a:moveTo>
                  <a:pt x="82" y="69"/>
                </a:moveTo>
                <a:cubicBezTo>
                  <a:pt x="82" y="72"/>
                  <a:pt x="82" y="74"/>
                  <a:pt x="82" y="77"/>
                </a:cubicBezTo>
                <a:cubicBezTo>
                  <a:pt x="82" y="76"/>
                  <a:pt x="83" y="76"/>
                  <a:pt x="84" y="76"/>
                </a:cubicBezTo>
                <a:cubicBezTo>
                  <a:pt x="85" y="76"/>
                  <a:pt x="86" y="76"/>
                  <a:pt x="86" y="76"/>
                </a:cubicBezTo>
                <a:cubicBezTo>
                  <a:pt x="86" y="74"/>
                  <a:pt x="86" y="71"/>
                  <a:pt x="86" y="69"/>
                </a:cubicBezTo>
                <a:cubicBezTo>
                  <a:pt x="86" y="69"/>
                  <a:pt x="85" y="69"/>
                  <a:pt x="84" y="69"/>
                </a:cubicBezTo>
                <a:cubicBezTo>
                  <a:pt x="83" y="69"/>
                  <a:pt x="82" y="69"/>
                  <a:pt x="82" y="69"/>
                </a:cubicBezTo>
                <a:close/>
                <a:moveTo>
                  <a:pt x="73" y="31"/>
                </a:moveTo>
                <a:cubicBezTo>
                  <a:pt x="73" y="33"/>
                  <a:pt x="73" y="36"/>
                  <a:pt x="73" y="38"/>
                </a:cubicBezTo>
                <a:cubicBezTo>
                  <a:pt x="74" y="38"/>
                  <a:pt x="75" y="38"/>
                  <a:pt x="76" y="38"/>
                </a:cubicBezTo>
                <a:cubicBezTo>
                  <a:pt x="76" y="38"/>
                  <a:pt x="77" y="38"/>
                  <a:pt x="78" y="38"/>
                </a:cubicBezTo>
                <a:cubicBezTo>
                  <a:pt x="78" y="35"/>
                  <a:pt x="78" y="33"/>
                  <a:pt x="78" y="31"/>
                </a:cubicBezTo>
                <a:cubicBezTo>
                  <a:pt x="77" y="31"/>
                  <a:pt x="76" y="31"/>
                  <a:pt x="76" y="31"/>
                </a:cubicBezTo>
                <a:cubicBezTo>
                  <a:pt x="75" y="31"/>
                  <a:pt x="74" y="31"/>
                  <a:pt x="73" y="31"/>
                </a:cubicBezTo>
                <a:close/>
                <a:moveTo>
                  <a:pt x="73" y="18"/>
                </a:moveTo>
                <a:cubicBezTo>
                  <a:pt x="73" y="21"/>
                  <a:pt x="73" y="23"/>
                  <a:pt x="73" y="26"/>
                </a:cubicBezTo>
                <a:cubicBezTo>
                  <a:pt x="74" y="25"/>
                  <a:pt x="75" y="25"/>
                  <a:pt x="76" y="25"/>
                </a:cubicBezTo>
                <a:cubicBezTo>
                  <a:pt x="76" y="25"/>
                  <a:pt x="77" y="25"/>
                  <a:pt x="78" y="25"/>
                </a:cubicBezTo>
                <a:cubicBezTo>
                  <a:pt x="78" y="23"/>
                  <a:pt x="78" y="20"/>
                  <a:pt x="78" y="18"/>
                </a:cubicBezTo>
                <a:cubicBezTo>
                  <a:pt x="77" y="18"/>
                  <a:pt x="76" y="18"/>
                  <a:pt x="76" y="18"/>
                </a:cubicBezTo>
                <a:cubicBezTo>
                  <a:pt x="75" y="18"/>
                  <a:pt x="74" y="18"/>
                  <a:pt x="73" y="18"/>
                </a:cubicBezTo>
                <a:close/>
                <a:moveTo>
                  <a:pt x="73" y="44"/>
                </a:moveTo>
                <a:cubicBezTo>
                  <a:pt x="73" y="46"/>
                  <a:pt x="73" y="49"/>
                  <a:pt x="73" y="51"/>
                </a:cubicBezTo>
                <a:cubicBezTo>
                  <a:pt x="74" y="51"/>
                  <a:pt x="75" y="51"/>
                  <a:pt x="76" y="51"/>
                </a:cubicBezTo>
                <a:cubicBezTo>
                  <a:pt x="76" y="51"/>
                  <a:pt x="77" y="51"/>
                  <a:pt x="78" y="51"/>
                </a:cubicBezTo>
                <a:cubicBezTo>
                  <a:pt x="78" y="48"/>
                  <a:pt x="78" y="46"/>
                  <a:pt x="78" y="43"/>
                </a:cubicBezTo>
                <a:cubicBezTo>
                  <a:pt x="77" y="44"/>
                  <a:pt x="76" y="44"/>
                  <a:pt x="76" y="44"/>
                </a:cubicBezTo>
                <a:cubicBezTo>
                  <a:pt x="75" y="44"/>
                  <a:pt x="74" y="44"/>
                  <a:pt x="73" y="44"/>
                </a:cubicBezTo>
                <a:close/>
                <a:moveTo>
                  <a:pt x="73" y="57"/>
                </a:moveTo>
                <a:cubicBezTo>
                  <a:pt x="73" y="59"/>
                  <a:pt x="73" y="61"/>
                  <a:pt x="73" y="64"/>
                </a:cubicBezTo>
                <a:cubicBezTo>
                  <a:pt x="74" y="64"/>
                  <a:pt x="75" y="64"/>
                  <a:pt x="76" y="64"/>
                </a:cubicBezTo>
                <a:cubicBezTo>
                  <a:pt x="76" y="64"/>
                  <a:pt x="77" y="64"/>
                  <a:pt x="78" y="64"/>
                </a:cubicBezTo>
                <a:cubicBezTo>
                  <a:pt x="78" y="61"/>
                  <a:pt x="78" y="59"/>
                  <a:pt x="78" y="56"/>
                </a:cubicBezTo>
                <a:cubicBezTo>
                  <a:pt x="77" y="56"/>
                  <a:pt x="76" y="56"/>
                  <a:pt x="76" y="57"/>
                </a:cubicBezTo>
                <a:cubicBezTo>
                  <a:pt x="75" y="57"/>
                  <a:pt x="74" y="57"/>
                  <a:pt x="73" y="57"/>
                </a:cubicBezTo>
                <a:close/>
                <a:moveTo>
                  <a:pt x="73" y="69"/>
                </a:moveTo>
                <a:cubicBezTo>
                  <a:pt x="73" y="72"/>
                  <a:pt x="73" y="74"/>
                  <a:pt x="73" y="77"/>
                </a:cubicBezTo>
                <a:cubicBezTo>
                  <a:pt x="74" y="77"/>
                  <a:pt x="75" y="77"/>
                  <a:pt x="76" y="77"/>
                </a:cubicBezTo>
                <a:cubicBezTo>
                  <a:pt x="76" y="77"/>
                  <a:pt x="77" y="77"/>
                  <a:pt x="78" y="77"/>
                </a:cubicBezTo>
                <a:cubicBezTo>
                  <a:pt x="78" y="74"/>
                  <a:pt x="78" y="72"/>
                  <a:pt x="78" y="69"/>
                </a:cubicBezTo>
                <a:cubicBezTo>
                  <a:pt x="77" y="69"/>
                  <a:pt x="76" y="69"/>
                  <a:pt x="76" y="69"/>
                </a:cubicBezTo>
                <a:cubicBezTo>
                  <a:pt x="75" y="69"/>
                  <a:pt x="74" y="69"/>
                  <a:pt x="73" y="69"/>
                </a:cubicBezTo>
                <a:close/>
                <a:moveTo>
                  <a:pt x="82" y="82"/>
                </a:moveTo>
                <a:cubicBezTo>
                  <a:pt x="82" y="85"/>
                  <a:pt x="82" y="87"/>
                  <a:pt x="82" y="90"/>
                </a:cubicBezTo>
                <a:cubicBezTo>
                  <a:pt x="82" y="90"/>
                  <a:pt x="83" y="90"/>
                  <a:pt x="84" y="90"/>
                </a:cubicBezTo>
                <a:cubicBezTo>
                  <a:pt x="85" y="90"/>
                  <a:pt x="86" y="90"/>
                  <a:pt x="86" y="90"/>
                </a:cubicBezTo>
                <a:cubicBezTo>
                  <a:pt x="86" y="87"/>
                  <a:pt x="86" y="85"/>
                  <a:pt x="86" y="82"/>
                </a:cubicBezTo>
                <a:cubicBezTo>
                  <a:pt x="86" y="82"/>
                  <a:pt x="85" y="82"/>
                  <a:pt x="84" y="82"/>
                </a:cubicBezTo>
                <a:cubicBezTo>
                  <a:pt x="83" y="82"/>
                  <a:pt x="82" y="82"/>
                  <a:pt x="82" y="82"/>
                </a:cubicBezTo>
                <a:close/>
                <a:moveTo>
                  <a:pt x="73" y="82"/>
                </a:moveTo>
                <a:cubicBezTo>
                  <a:pt x="73" y="85"/>
                  <a:pt x="73" y="87"/>
                  <a:pt x="73" y="90"/>
                </a:cubicBezTo>
                <a:cubicBezTo>
                  <a:pt x="74" y="90"/>
                  <a:pt x="75" y="90"/>
                  <a:pt x="76" y="90"/>
                </a:cubicBezTo>
                <a:cubicBezTo>
                  <a:pt x="76" y="90"/>
                  <a:pt x="77" y="90"/>
                  <a:pt x="78" y="90"/>
                </a:cubicBezTo>
                <a:cubicBezTo>
                  <a:pt x="78" y="87"/>
                  <a:pt x="78" y="85"/>
                  <a:pt x="78" y="82"/>
                </a:cubicBezTo>
                <a:cubicBezTo>
                  <a:pt x="77" y="82"/>
                  <a:pt x="76" y="82"/>
                  <a:pt x="76" y="82"/>
                </a:cubicBezTo>
                <a:cubicBezTo>
                  <a:pt x="75" y="82"/>
                  <a:pt x="74" y="82"/>
                  <a:pt x="73" y="82"/>
                </a:cubicBezTo>
                <a:close/>
                <a:moveTo>
                  <a:pt x="21" y="56"/>
                </a:moveTo>
                <a:cubicBezTo>
                  <a:pt x="21" y="58"/>
                  <a:pt x="21" y="60"/>
                  <a:pt x="21" y="63"/>
                </a:cubicBezTo>
                <a:cubicBezTo>
                  <a:pt x="21" y="63"/>
                  <a:pt x="22" y="63"/>
                  <a:pt x="23" y="63"/>
                </a:cubicBezTo>
                <a:cubicBezTo>
                  <a:pt x="23" y="63"/>
                  <a:pt x="24" y="63"/>
                  <a:pt x="25" y="63"/>
                </a:cubicBezTo>
                <a:cubicBezTo>
                  <a:pt x="25" y="60"/>
                  <a:pt x="25" y="58"/>
                  <a:pt x="25" y="55"/>
                </a:cubicBezTo>
                <a:cubicBezTo>
                  <a:pt x="24" y="55"/>
                  <a:pt x="23" y="55"/>
                  <a:pt x="23" y="55"/>
                </a:cubicBezTo>
                <a:cubicBezTo>
                  <a:pt x="22" y="55"/>
                  <a:pt x="21" y="56"/>
                  <a:pt x="21" y="56"/>
                </a:cubicBezTo>
                <a:close/>
                <a:moveTo>
                  <a:pt x="29" y="55"/>
                </a:moveTo>
                <a:cubicBezTo>
                  <a:pt x="29" y="57"/>
                  <a:pt x="29" y="60"/>
                  <a:pt x="29" y="62"/>
                </a:cubicBezTo>
                <a:cubicBezTo>
                  <a:pt x="30" y="62"/>
                  <a:pt x="30" y="62"/>
                  <a:pt x="31" y="62"/>
                </a:cubicBezTo>
                <a:cubicBezTo>
                  <a:pt x="32" y="62"/>
                  <a:pt x="33" y="62"/>
                  <a:pt x="33" y="62"/>
                </a:cubicBezTo>
                <a:cubicBezTo>
                  <a:pt x="33" y="59"/>
                  <a:pt x="33" y="57"/>
                  <a:pt x="33" y="54"/>
                </a:cubicBezTo>
                <a:cubicBezTo>
                  <a:pt x="33" y="54"/>
                  <a:pt x="32" y="54"/>
                  <a:pt x="31" y="55"/>
                </a:cubicBezTo>
                <a:cubicBezTo>
                  <a:pt x="30" y="55"/>
                  <a:pt x="30" y="55"/>
                  <a:pt x="29" y="55"/>
                </a:cubicBezTo>
                <a:close/>
                <a:moveTo>
                  <a:pt x="29" y="42"/>
                </a:moveTo>
                <a:cubicBezTo>
                  <a:pt x="29" y="44"/>
                  <a:pt x="29" y="47"/>
                  <a:pt x="29" y="49"/>
                </a:cubicBezTo>
                <a:cubicBezTo>
                  <a:pt x="30" y="49"/>
                  <a:pt x="30" y="49"/>
                  <a:pt x="31" y="49"/>
                </a:cubicBezTo>
                <a:cubicBezTo>
                  <a:pt x="32" y="49"/>
                  <a:pt x="33" y="49"/>
                  <a:pt x="33" y="49"/>
                </a:cubicBezTo>
                <a:cubicBezTo>
                  <a:pt x="33" y="46"/>
                  <a:pt x="33" y="44"/>
                  <a:pt x="33" y="41"/>
                </a:cubicBezTo>
                <a:cubicBezTo>
                  <a:pt x="33" y="41"/>
                  <a:pt x="32" y="41"/>
                  <a:pt x="31" y="41"/>
                </a:cubicBezTo>
                <a:cubicBezTo>
                  <a:pt x="30" y="42"/>
                  <a:pt x="30" y="42"/>
                  <a:pt x="29" y="42"/>
                </a:cubicBezTo>
                <a:close/>
                <a:moveTo>
                  <a:pt x="29" y="68"/>
                </a:moveTo>
                <a:cubicBezTo>
                  <a:pt x="29" y="70"/>
                  <a:pt x="29" y="73"/>
                  <a:pt x="29" y="75"/>
                </a:cubicBezTo>
                <a:cubicBezTo>
                  <a:pt x="30" y="75"/>
                  <a:pt x="30" y="75"/>
                  <a:pt x="31" y="75"/>
                </a:cubicBezTo>
                <a:cubicBezTo>
                  <a:pt x="32" y="75"/>
                  <a:pt x="33" y="75"/>
                  <a:pt x="33" y="75"/>
                </a:cubicBezTo>
                <a:cubicBezTo>
                  <a:pt x="33" y="72"/>
                  <a:pt x="33" y="70"/>
                  <a:pt x="33" y="67"/>
                </a:cubicBezTo>
                <a:cubicBezTo>
                  <a:pt x="33" y="68"/>
                  <a:pt x="32" y="68"/>
                  <a:pt x="31" y="68"/>
                </a:cubicBezTo>
                <a:cubicBezTo>
                  <a:pt x="30" y="68"/>
                  <a:pt x="30" y="68"/>
                  <a:pt x="29" y="68"/>
                </a:cubicBezTo>
                <a:close/>
                <a:moveTo>
                  <a:pt x="29" y="81"/>
                </a:moveTo>
                <a:cubicBezTo>
                  <a:pt x="29" y="83"/>
                  <a:pt x="29" y="86"/>
                  <a:pt x="29" y="88"/>
                </a:cubicBezTo>
                <a:cubicBezTo>
                  <a:pt x="30" y="88"/>
                  <a:pt x="30" y="88"/>
                  <a:pt x="31" y="88"/>
                </a:cubicBezTo>
                <a:cubicBezTo>
                  <a:pt x="32" y="88"/>
                  <a:pt x="33" y="88"/>
                  <a:pt x="33" y="88"/>
                </a:cubicBezTo>
                <a:cubicBezTo>
                  <a:pt x="33" y="86"/>
                  <a:pt x="33" y="83"/>
                  <a:pt x="33" y="81"/>
                </a:cubicBezTo>
                <a:cubicBezTo>
                  <a:pt x="33" y="81"/>
                  <a:pt x="32" y="81"/>
                  <a:pt x="31" y="81"/>
                </a:cubicBezTo>
                <a:cubicBezTo>
                  <a:pt x="30" y="81"/>
                  <a:pt x="30" y="81"/>
                  <a:pt x="29" y="81"/>
                </a:cubicBezTo>
                <a:close/>
                <a:moveTo>
                  <a:pt x="29" y="94"/>
                </a:moveTo>
                <a:cubicBezTo>
                  <a:pt x="29" y="96"/>
                  <a:pt x="29" y="99"/>
                  <a:pt x="29" y="101"/>
                </a:cubicBezTo>
                <a:cubicBezTo>
                  <a:pt x="30" y="101"/>
                  <a:pt x="30" y="101"/>
                  <a:pt x="31" y="101"/>
                </a:cubicBezTo>
                <a:cubicBezTo>
                  <a:pt x="32" y="101"/>
                  <a:pt x="33" y="101"/>
                  <a:pt x="33" y="101"/>
                </a:cubicBezTo>
                <a:cubicBezTo>
                  <a:pt x="33" y="99"/>
                  <a:pt x="33" y="96"/>
                  <a:pt x="33" y="94"/>
                </a:cubicBezTo>
                <a:cubicBezTo>
                  <a:pt x="33" y="94"/>
                  <a:pt x="32" y="94"/>
                  <a:pt x="31" y="94"/>
                </a:cubicBezTo>
                <a:cubicBezTo>
                  <a:pt x="30" y="94"/>
                  <a:pt x="30" y="94"/>
                  <a:pt x="29" y="94"/>
                </a:cubicBezTo>
                <a:close/>
                <a:moveTo>
                  <a:pt x="21" y="43"/>
                </a:moveTo>
                <a:cubicBezTo>
                  <a:pt x="21" y="45"/>
                  <a:pt x="21" y="48"/>
                  <a:pt x="21" y="50"/>
                </a:cubicBezTo>
                <a:cubicBezTo>
                  <a:pt x="21" y="50"/>
                  <a:pt x="22" y="50"/>
                  <a:pt x="23" y="50"/>
                </a:cubicBezTo>
                <a:cubicBezTo>
                  <a:pt x="23" y="50"/>
                  <a:pt x="24" y="50"/>
                  <a:pt x="25" y="50"/>
                </a:cubicBezTo>
                <a:cubicBezTo>
                  <a:pt x="25" y="47"/>
                  <a:pt x="25" y="45"/>
                  <a:pt x="25" y="42"/>
                </a:cubicBezTo>
                <a:cubicBezTo>
                  <a:pt x="24" y="42"/>
                  <a:pt x="23" y="42"/>
                  <a:pt x="23" y="43"/>
                </a:cubicBezTo>
                <a:cubicBezTo>
                  <a:pt x="22" y="43"/>
                  <a:pt x="21" y="43"/>
                  <a:pt x="21" y="43"/>
                </a:cubicBezTo>
                <a:close/>
                <a:moveTo>
                  <a:pt x="21" y="68"/>
                </a:moveTo>
                <a:cubicBezTo>
                  <a:pt x="21" y="71"/>
                  <a:pt x="21" y="73"/>
                  <a:pt x="21" y="76"/>
                </a:cubicBezTo>
                <a:cubicBezTo>
                  <a:pt x="21" y="76"/>
                  <a:pt x="22" y="76"/>
                  <a:pt x="23" y="76"/>
                </a:cubicBezTo>
                <a:cubicBezTo>
                  <a:pt x="23" y="76"/>
                  <a:pt x="24" y="75"/>
                  <a:pt x="25" y="75"/>
                </a:cubicBezTo>
                <a:cubicBezTo>
                  <a:pt x="25" y="73"/>
                  <a:pt x="25" y="71"/>
                  <a:pt x="25" y="68"/>
                </a:cubicBezTo>
                <a:cubicBezTo>
                  <a:pt x="24" y="68"/>
                  <a:pt x="23" y="68"/>
                  <a:pt x="23" y="68"/>
                </a:cubicBezTo>
                <a:cubicBezTo>
                  <a:pt x="22" y="68"/>
                  <a:pt x="21" y="68"/>
                  <a:pt x="21" y="68"/>
                </a:cubicBezTo>
                <a:close/>
                <a:moveTo>
                  <a:pt x="21" y="81"/>
                </a:moveTo>
                <a:cubicBezTo>
                  <a:pt x="21" y="84"/>
                  <a:pt x="21" y="86"/>
                  <a:pt x="21" y="88"/>
                </a:cubicBezTo>
                <a:cubicBezTo>
                  <a:pt x="21" y="88"/>
                  <a:pt x="22" y="88"/>
                  <a:pt x="23" y="88"/>
                </a:cubicBezTo>
                <a:cubicBezTo>
                  <a:pt x="23" y="88"/>
                  <a:pt x="24" y="88"/>
                  <a:pt x="25" y="88"/>
                </a:cubicBezTo>
                <a:cubicBezTo>
                  <a:pt x="25" y="86"/>
                  <a:pt x="25" y="83"/>
                  <a:pt x="25" y="81"/>
                </a:cubicBezTo>
                <a:cubicBezTo>
                  <a:pt x="24" y="81"/>
                  <a:pt x="23" y="81"/>
                  <a:pt x="23" y="81"/>
                </a:cubicBezTo>
                <a:cubicBezTo>
                  <a:pt x="22" y="81"/>
                  <a:pt x="21" y="81"/>
                  <a:pt x="21" y="81"/>
                </a:cubicBezTo>
                <a:close/>
                <a:moveTo>
                  <a:pt x="21" y="94"/>
                </a:moveTo>
                <a:cubicBezTo>
                  <a:pt x="21" y="96"/>
                  <a:pt x="21" y="99"/>
                  <a:pt x="21" y="101"/>
                </a:cubicBezTo>
                <a:cubicBezTo>
                  <a:pt x="21" y="101"/>
                  <a:pt x="22" y="101"/>
                  <a:pt x="23" y="101"/>
                </a:cubicBezTo>
                <a:cubicBezTo>
                  <a:pt x="23" y="101"/>
                  <a:pt x="24" y="101"/>
                  <a:pt x="25" y="101"/>
                </a:cubicBezTo>
                <a:cubicBezTo>
                  <a:pt x="25" y="99"/>
                  <a:pt x="25" y="96"/>
                  <a:pt x="25" y="94"/>
                </a:cubicBezTo>
                <a:cubicBezTo>
                  <a:pt x="24" y="94"/>
                  <a:pt x="23" y="94"/>
                  <a:pt x="23" y="94"/>
                </a:cubicBezTo>
                <a:cubicBezTo>
                  <a:pt x="22" y="94"/>
                  <a:pt x="21" y="94"/>
                  <a:pt x="21" y="94"/>
                </a:cubicBezTo>
                <a:close/>
              </a:path>
            </a:pathLst>
          </a:custGeom>
          <a:solidFill>
            <a:sysClr val="window" lastClr="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椭圆 71"/>
          <p:cNvSpPr/>
          <p:nvPr/>
        </p:nvSpPr>
        <p:spPr>
          <a:xfrm>
            <a:off x="5322888" y="1441450"/>
            <a:ext cx="1085850" cy="1085850"/>
          </a:xfrm>
          <a:prstGeom prst="ellipse">
            <a:avLst/>
          </a:prstGeom>
          <a:solidFill>
            <a:srgbClr val="FFC53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69" name="Freeform 94"/>
          <p:cNvSpPr>
            <a:spLocks noEditPoints="1" noChangeArrowheads="1"/>
          </p:cNvSpPr>
          <p:nvPr/>
        </p:nvSpPr>
        <p:spPr bwMode="auto">
          <a:xfrm>
            <a:off x="5654675" y="1736725"/>
            <a:ext cx="358775" cy="455613"/>
          </a:xfrm>
          <a:custGeom>
            <a:avLst/>
            <a:gdLst>
              <a:gd name="T0" fmla="*/ 51 w 62"/>
              <a:gd name="T1" fmla="*/ 27 h 79"/>
              <a:gd name="T2" fmla="*/ 51 w 62"/>
              <a:gd name="T3" fmla="*/ 27 h 79"/>
              <a:gd name="T4" fmla="*/ 52 w 62"/>
              <a:gd name="T5" fmla="*/ 27 h 79"/>
              <a:gd name="T6" fmla="*/ 52 w 62"/>
              <a:gd name="T7" fmla="*/ 28 h 79"/>
              <a:gd name="T8" fmla="*/ 51 w 62"/>
              <a:gd name="T9" fmla="*/ 35 h 79"/>
              <a:gd name="T10" fmla="*/ 48 w 62"/>
              <a:gd name="T11" fmla="*/ 38 h 79"/>
              <a:gd name="T12" fmla="*/ 42 w 62"/>
              <a:gd name="T13" fmla="*/ 48 h 79"/>
              <a:gd name="T14" fmla="*/ 31 w 62"/>
              <a:gd name="T15" fmla="*/ 53 h 79"/>
              <a:gd name="T16" fmla="*/ 20 w 62"/>
              <a:gd name="T17" fmla="*/ 48 h 79"/>
              <a:gd name="T18" fmla="*/ 14 w 62"/>
              <a:gd name="T19" fmla="*/ 38 h 79"/>
              <a:gd name="T20" fmla="*/ 11 w 62"/>
              <a:gd name="T21" fmla="*/ 35 h 79"/>
              <a:gd name="T22" fmla="*/ 10 w 62"/>
              <a:gd name="T23" fmla="*/ 28 h 79"/>
              <a:gd name="T24" fmla="*/ 10 w 62"/>
              <a:gd name="T25" fmla="*/ 27 h 79"/>
              <a:gd name="T26" fmla="*/ 11 w 62"/>
              <a:gd name="T27" fmla="*/ 27 h 79"/>
              <a:gd name="T28" fmla="*/ 11 w 62"/>
              <a:gd name="T29" fmla="*/ 27 h 79"/>
              <a:gd name="T30" fmla="*/ 16 w 62"/>
              <a:gd name="T31" fmla="*/ 7 h 79"/>
              <a:gd name="T32" fmla="*/ 45 w 62"/>
              <a:gd name="T33" fmla="*/ 6 h 79"/>
              <a:gd name="T34" fmla="*/ 51 w 62"/>
              <a:gd name="T35" fmla="*/ 27 h 79"/>
              <a:gd name="T36" fmla="*/ 9 w 62"/>
              <a:gd name="T37" fmla="*/ 53 h 79"/>
              <a:gd name="T38" fmla="*/ 17 w 62"/>
              <a:gd name="T39" fmla="*/ 53 h 79"/>
              <a:gd name="T40" fmla="*/ 31 w 62"/>
              <a:gd name="T41" fmla="*/ 59 h 79"/>
              <a:gd name="T42" fmla="*/ 44 w 62"/>
              <a:gd name="T43" fmla="*/ 53 h 79"/>
              <a:gd name="T44" fmla="*/ 53 w 62"/>
              <a:gd name="T45" fmla="*/ 53 h 79"/>
              <a:gd name="T46" fmla="*/ 61 w 62"/>
              <a:gd name="T47" fmla="*/ 79 h 79"/>
              <a:gd name="T48" fmla="*/ 0 w 62"/>
              <a:gd name="T49" fmla="*/ 79 h 79"/>
              <a:gd name="T50" fmla="*/ 9 w 62"/>
              <a:gd name="T51" fmla="*/ 53 h 79"/>
              <a:gd name="T52" fmla="*/ 48 w 62"/>
              <a:gd name="T53" fmla="*/ 29 h 79"/>
              <a:gd name="T54" fmla="*/ 46 w 62"/>
              <a:gd name="T55" fmla="*/ 29 h 79"/>
              <a:gd name="T56" fmla="*/ 44 w 62"/>
              <a:gd name="T57" fmla="*/ 25 h 79"/>
              <a:gd name="T58" fmla="*/ 20 w 62"/>
              <a:gd name="T59" fmla="*/ 24 h 79"/>
              <a:gd name="T60" fmla="*/ 17 w 62"/>
              <a:gd name="T61" fmla="*/ 29 h 79"/>
              <a:gd name="T62" fmla="*/ 14 w 62"/>
              <a:gd name="T63" fmla="*/ 29 h 79"/>
              <a:gd name="T64" fmla="*/ 14 w 62"/>
              <a:gd name="T65" fmla="*/ 29 h 79"/>
              <a:gd name="T66" fmla="*/ 13 w 62"/>
              <a:gd name="T67" fmla="*/ 29 h 79"/>
              <a:gd name="T68" fmla="*/ 14 w 62"/>
              <a:gd name="T69" fmla="*/ 34 h 79"/>
              <a:gd name="T70" fmla="*/ 16 w 62"/>
              <a:gd name="T71" fmla="*/ 35 h 79"/>
              <a:gd name="T72" fmla="*/ 16 w 62"/>
              <a:gd name="T73" fmla="*/ 36 h 79"/>
              <a:gd name="T74" fmla="*/ 17 w 62"/>
              <a:gd name="T75" fmla="*/ 37 h 79"/>
              <a:gd name="T76" fmla="*/ 22 w 62"/>
              <a:gd name="T77" fmla="*/ 46 h 79"/>
              <a:gd name="T78" fmla="*/ 31 w 62"/>
              <a:gd name="T79" fmla="*/ 49 h 79"/>
              <a:gd name="T80" fmla="*/ 40 w 62"/>
              <a:gd name="T81" fmla="*/ 46 h 79"/>
              <a:gd name="T82" fmla="*/ 45 w 62"/>
              <a:gd name="T83" fmla="*/ 37 h 79"/>
              <a:gd name="T84" fmla="*/ 46 w 62"/>
              <a:gd name="T85" fmla="*/ 36 h 79"/>
              <a:gd name="T86" fmla="*/ 46 w 62"/>
              <a:gd name="T87" fmla="*/ 35 h 79"/>
              <a:gd name="T88" fmla="*/ 48 w 62"/>
              <a:gd name="T89" fmla="*/ 34 h 79"/>
              <a:gd name="T90" fmla="*/ 49 w 62"/>
              <a:gd name="T91" fmla="*/ 29 h 79"/>
              <a:gd name="T92" fmla="*/ 48 w 62"/>
              <a:gd name="T93" fmla="*/ 2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 h="79">
                <a:moveTo>
                  <a:pt x="51" y="27"/>
                </a:moveTo>
                <a:cubicBezTo>
                  <a:pt x="51" y="27"/>
                  <a:pt x="51" y="27"/>
                  <a:pt x="51" y="27"/>
                </a:cubicBezTo>
                <a:cubicBezTo>
                  <a:pt x="52" y="27"/>
                  <a:pt x="52" y="27"/>
                  <a:pt x="52" y="27"/>
                </a:cubicBezTo>
                <a:cubicBezTo>
                  <a:pt x="52" y="28"/>
                  <a:pt x="52" y="28"/>
                  <a:pt x="52" y="28"/>
                </a:cubicBezTo>
                <a:cubicBezTo>
                  <a:pt x="52" y="31"/>
                  <a:pt x="52" y="33"/>
                  <a:pt x="51" y="35"/>
                </a:cubicBezTo>
                <a:cubicBezTo>
                  <a:pt x="50" y="36"/>
                  <a:pt x="50" y="37"/>
                  <a:pt x="48" y="38"/>
                </a:cubicBezTo>
                <a:cubicBezTo>
                  <a:pt x="47" y="42"/>
                  <a:pt x="45" y="46"/>
                  <a:pt x="42" y="48"/>
                </a:cubicBezTo>
                <a:cubicBezTo>
                  <a:pt x="39" y="51"/>
                  <a:pt x="35" y="53"/>
                  <a:pt x="31" y="53"/>
                </a:cubicBezTo>
                <a:cubicBezTo>
                  <a:pt x="27" y="53"/>
                  <a:pt x="23" y="51"/>
                  <a:pt x="20" y="48"/>
                </a:cubicBezTo>
                <a:cubicBezTo>
                  <a:pt x="17" y="46"/>
                  <a:pt x="15" y="42"/>
                  <a:pt x="14" y="38"/>
                </a:cubicBezTo>
                <a:cubicBezTo>
                  <a:pt x="13" y="37"/>
                  <a:pt x="12" y="36"/>
                  <a:pt x="11" y="35"/>
                </a:cubicBezTo>
                <a:cubicBezTo>
                  <a:pt x="10" y="33"/>
                  <a:pt x="10" y="31"/>
                  <a:pt x="10" y="28"/>
                </a:cubicBezTo>
                <a:cubicBezTo>
                  <a:pt x="10" y="27"/>
                  <a:pt x="10" y="27"/>
                  <a:pt x="10" y="27"/>
                </a:cubicBezTo>
                <a:cubicBezTo>
                  <a:pt x="11" y="27"/>
                  <a:pt x="11" y="27"/>
                  <a:pt x="11" y="27"/>
                </a:cubicBezTo>
                <a:cubicBezTo>
                  <a:pt x="11" y="27"/>
                  <a:pt x="11" y="27"/>
                  <a:pt x="11" y="27"/>
                </a:cubicBezTo>
                <a:cubicBezTo>
                  <a:pt x="9" y="16"/>
                  <a:pt x="11" y="11"/>
                  <a:pt x="16" y="7"/>
                </a:cubicBezTo>
                <a:cubicBezTo>
                  <a:pt x="23" y="0"/>
                  <a:pt x="37" y="0"/>
                  <a:pt x="45" y="6"/>
                </a:cubicBezTo>
                <a:cubicBezTo>
                  <a:pt x="50" y="10"/>
                  <a:pt x="52" y="16"/>
                  <a:pt x="51" y="27"/>
                </a:cubicBezTo>
                <a:close/>
                <a:moveTo>
                  <a:pt x="9" y="53"/>
                </a:moveTo>
                <a:cubicBezTo>
                  <a:pt x="12" y="53"/>
                  <a:pt x="15" y="53"/>
                  <a:pt x="17" y="53"/>
                </a:cubicBezTo>
                <a:cubicBezTo>
                  <a:pt x="21" y="57"/>
                  <a:pt x="25" y="59"/>
                  <a:pt x="31" y="59"/>
                </a:cubicBezTo>
                <a:cubicBezTo>
                  <a:pt x="36" y="59"/>
                  <a:pt x="41" y="57"/>
                  <a:pt x="44" y="53"/>
                </a:cubicBezTo>
                <a:cubicBezTo>
                  <a:pt x="47" y="53"/>
                  <a:pt x="50" y="53"/>
                  <a:pt x="53" y="53"/>
                </a:cubicBezTo>
                <a:cubicBezTo>
                  <a:pt x="58" y="58"/>
                  <a:pt x="62" y="71"/>
                  <a:pt x="61" y="79"/>
                </a:cubicBezTo>
                <a:cubicBezTo>
                  <a:pt x="41" y="79"/>
                  <a:pt x="21" y="79"/>
                  <a:pt x="0" y="79"/>
                </a:cubicBezTo>
                <a:cubicBezTo>
                  <a:pt x="1" y="72"/>
                  <a:pt x="2" y="60"/>
                  <a:pt x="9" y="53"/>
                </a:cubicBezTo>
                <a:close/>
                <a:moveTo>
                  <a:pt x="48" y="29"/>
                </a:moveTo>
                <a:cubicBezTo>
                  <a:pt x="47" y="29"/>
                  <a:pt x="46" y="29"/>
                  <a:pt x="46" y="29"/>
                </a:cubicBezTo>
                <a:cubicBezTo>
                  <a:pt x="45" y="28"/>
                  <a:pt x="45" y="27"/>
                  <a:pt x="44" y="25"/>
                </a:cubicBezTo>
                <a:cubicBezTo>
                  <a:pt x="38" y="27"/>
                  <a:pt x="30" y="27"/>
                  <a:pt x="20" y="24"/>
                </a:cubicBezTo>
                <a:cubicBezTo>
                  <a:pt x="19" y="26"/>
                  <a:pt x="18" y="28"/>
                  <a:pt x="17" y="29"/>
                </a:cubicBezTo>
                <a:cubicBezTo>
                  <a:pt x="16" y="29"/>
                  <a:pt x="15" y="29"/>
                  <a:pt x="14" y="29"/>
                </a:cubicBezTo>
                <a:cubicBezTo>
                  <a:pt x="14" y="29"/>
                  <a:pt x="14" y="29"/>
                  <a:pt x="14" y="29"/>
                </a:cubicBezTo>
                <a:cubicBezTo>
                  <a:pt x="13" y="29"/>
                  <a:pt x="13" y="29"/>
                  <a:pt x="13" y="29"/>
                </a:cubicBezTo>
                <a:cubicBezTo>
                  <a:pt x="13" y="31"/>
                  <a:pt x="13" y="32"/>
                  <a:pt x="14" y="34"/>
                </a:cubicBezTo>
                <a:cubicBezTo>
                  <a:pt x="14" y="35"/>
                  <a:pt x="15" y="35"/>
                  <a:pt x="16" y="35"/>
                </a:cubicBezTo>
                <a:cubicBezTo>
                  <a:pt x="16" y="36"/>
                  <a:pt x="16" y="36"/>
                  <a:pt x="16" y="36"/>
                </a:cubicBezTo>
                <a:cubicBezTo>
                  <a:pt x="17" y="37"/>
                  <a:pt x="17" y="37"/>
                  <a:pt x="17" y="37"/>
                </a:cubicBezTo>
                <a:cubicBezTo>
                  <a:pt x="18" y="40"/>
                  <a:pt x="20" y="44"/>
                  <a:pt x="22" y="46"/>
                </a:cubicBezTo>
                <a:cubicBezTo>
                  <a:pt x="25" y="48"/>
                  <a:pt x="28" y="49"/>
                  <a:pt x="31" y="49"/>
                </a:cubicBezTo>
                <a:cubicBezTo>
                  <a:pt x="34" y="49"/>
                  <a:pt x="37" y="48"/>
                  <a:pt x="40" y="46"/>
                </a:cubicBezTo>
                <a:cubicBezTo>
                  <a:pt x="42" y="44"/>
                  <a:pt x="44" y="40"/>
                  <a:pt x="45" y="37"/>
                </a:cubicBezTo>
                <a:cubicBezTo>
                  <a:pt x="46" y="36"/>
                  <a:pt x="46" y="36"/>
                  <a:pt x="46" y="36"/>
                </a:cubicBezTo>
                <a:cubicBezTo>
                  <a:pt x="46" y="35"/>
                  <a:pt x="46" y="35"/>
                  <a:pt x="46" y="35"/>
                </a:cubicBezTo>
                <a:cubicBezTo>
                  <a:pt x="47" y="35"/>
                  <a:pt x="48" y="35"/>
                  <a:pt x="48" y="34"/>
                </a:cubicBezTo>
                <a:cubicBezTo>
                  <a:pt x="49" y="32"/>
                  <a:pt x="49" y="31"/>
                  <a:pt x="49" y="29"/>
                </a:cubicBezTo>
                <a:cubicBezTo>
                  <a:pt x="49" y="29"/>
                  <a:pt x="49" y="29"/>
                  <a:pt x="48" y="29"/>
                </a:cubicBezTo>
                <a:close/>
              </a:path>
            </a:pathLst>
          </a:custGeom>
          <a:solidFill>
            <a:sysClr val="window" lastClr="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6" name="椭圆 85"/>
          <p:cNvSpPr/>
          <p:nvPr/>
        </p:nvSpPr>
        <p:spPr>
          <a:xfrm>
            <a:off x="4905375" y="3673475"/>
            <a:ext cx="1531938" cy="1530350"/>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70" name="Freeform 72"/>
          <p:cNvSpPr>
            <a:spLocks noEditPoints="1" noChangeArrowheads="1"/>
          </p:cNvSpPr>
          <p:nvPr/>
        </p:nvSpPr>
        <p:spPr bwMode="auto">
          <a:xfrm>
            <a:off x="6078538" y="5380038"/>
            <a:ext cx="450850" cy="479425"/>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ysClr val="window" lastClr="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Freeform 99"/>
          <p:cNvSpPr>
            <a:spLocks noEditPoints="1" noChangeArrowheads="1"/>
          </p:cNvSpPr>
          <p:nvPr/>
        </p:nvSpPr>
        <p:spPr bwMode="auto">
          <a:xfrm>
            <a:off x="6005513" y="2846388"/>
            <a:ext cx="539750" cy="679450"/>
          </a:xfrm>
          <a:custGeom>
            <a:avLst/>
            <a:gdLst>
              <a:gd name="T0" fmla="*/ 12 w 222"/>
              <a:gd name="T1" fmla="*/ 0 h 279"/>
              <a:gd name="T2" fmla="*/ 210 w 222"/>
              <a:gd name="T3" fmla="*/ 0 h 279"/>
              <a:gd name="T4" fmla="*/ 222 w 222"/>
              <a:gd name="T5" fmla="*/ 0 h 279"/>
              <a:gd name="T6" fmla="*/ 222 w 222"/>
              <a:gd name="T7" fmla="*/ 12 h 279"/>
              <a:gd name="T8" fmla="*/ 222 w 222"/>
              <a:gd name="T9" fmla="*/ 267 h 279"/>
              <a:gd name="T10" fmla="*/ 222 w 222"/>
              <a:gd name="T11" fmla="*/ 279 h 279"/>
              <a:gd name="T12" fmla="*/ 210 w 222"/>
              <a:gd name="T13" fmla="*/ 279 h 279"/>
              <a:gd name="T14" fmla="*/ 71 w 222"/>
              <a:gd name="T15" fmla="*/ 279 h 279"/>
              <a:gd name="T16" fmla="*/ 66 w 222"/>
              <a:gd name="T17" fmla="*/ 279 h 279"/>
              <a:gd name="T18" fmla="*/ 64 w 222"/>
              <a:gd name="T19" fmla="*/ 277 h 279"/>
              <a:gd name="T20" fmla="*/ 4 w 222"/>
              <a:gd name="T21" fmla="*/ 232 h 279"/>
              <a:gd name="T22" fmla="*/ 0 w 222"/>
              <a:gd name="T23" fmla="*/ 229 h 279"/>
              <a:gd name="T24" fmla="*/ 0 w 222"/>
              <a:gd name="T25" fmla="*/ 225 h 279"/>
              <a:gd name="T26" fmla="*/ 0 w 222"/>
              <a:gd name="T27" fmla="*/ 12 h 279"/>
              <a:gd name="T28" fmla="*/ 0 w 222"/>
              <a:gd name="T29" fmla="*/ 0 h 279"/>
              <a:gd name="T30" fmla="*/ 12 w 222"/>
              <a:gd name="T31" fmla="*/ 0 h 279"/>
              <a:gd name="T32" fmla="*/ 23 w 222"/>
              <a:gd name="T33" fmla="*/ 213 h 279"/>
              <a:gd name="T34" fmla="*/ 59 w 222"/>
              <a:gd name="T35" fmla="*/ 199 h 279"/>
              <a:gd name="T36" fmla="*/ 64 w 222"/>
              <a:gd name="T37" fmla="*/ 196 h 279"/>
              <a:gd name="T38" fmla="*/ 66 w 222"/>
              <a:gd name="T39" fmla="*/ 201 h 279"/>
              <a:gd name="T40" fmla="*/ 80 w 222"/>
              <a:gd name="T41" fmla="*/ 255 h 279"/>
              <a:gd name="T42" fmla="*/ 198 w 222"/>
              <a:gd name="T43" fmla="*/ 255 h 279"/>
              <a:gd name="T44" fmla="*/ 198 w 222"/>
              <a:gd name="T45" fmla="*/ 24 h 279"/>
              <a:gd name="T46" fmla="*/ 23 w 222"/>
              <a:gd name="T47" fmla="*/ 24 h 279"/>
              <a:gd name="T48" fmla="*/ 23 w 222"/>
              <a:gd name="T49" fmla="*/ 213 h 279"/>
              <a:gd name="T50" fmla="*/ 68 w 222"/>
              <a:gd name="T51" fmla="*/ 253 h 279"/>
              <a:gd name="T52" fmla="*/ 56 w 222"/>
              <a:gd name="T53" fmla="*/ 211 h 279"/>
              <a:gd name="T54" fmla="*/ 28 w 222"/>
              <a:gd name="T55" fmla="*/ 220 h 279"/>
              <a:gd name="T56" fmla="*/ 68 w 222"/>
              <a:gd name="T57" fmla="*/ 253 h 279"/>
              <a:gd name="T58" fmla="*/ 52 w 222"/>
              <a:gd name="T59" fmla="*/ 149 h 279"/>
              <a:gd name="T60" fmla="*/ 52 w 222"/>
              <a:gd name="T61" fmla="*/ 161 h 279"/>
              <a:gd name="T62" fmla="*/ 172 w 222"/>
              <a:gd name="T63" fmla="*/ 161 h 279"/>
              <a:gd name="T64" fmla="*/ 172 w 222"/>
              <a:gd name="T65" fmla="*/ 149 h 279"/>
              <a:gd name="T66" fmla="*/ 52 w 222"/>
              <a:gd name="T67" fmla="*/ 149 h 279"/>
              <a:gd name="T68" fmla="*/ 52 w 222"/>
              <a:gd name="T69" fmla="*/ 121 h 279"/>
              <a:gd name="T70" fmla="*/ 52 w 222"/>
              <a:gd name="T71" fmla="*/ 130 h 279"/>
              <a:gd name="T72" fmla="*/ 172 w 222"/>
              <a:gd name="T73" fmla="*/ 130 h 279"/>
              <a:gd name="T74" fmla="*/ 172 w 222"/>
              <a:gd name="T75" fmla="*/ 121 h 279"/>
              <a:gd name="T76" fmla="*/ 52 w 222"/>
              <a:gd name="T77" fmla="*/ 121 h 279"/>
              <a:gd name="T78" fmla="*/ 52 w 222"/>
              <a:gd name="T79" fmla="*/ 90 h 279"/>
              <a:gd name="T80" fmla="*/ 52 w 222"/>
              <a:gd name="T81" fmla="*/ 99 h 279"/>
              <a:gd name="T82" fmla="*/ 172 w 222"/>
              <a:gd name="T83" fmla="*/ 99 h 279"/>
              <a:gd name="T84" fmla="*/ 172 w 222"/>
              <a:gd name="T85" fmla="*/ 90 h 279"/>
              <a:gd name="T86" fmla="*/ 52 w 222"/>
              <a:gd name="T87" fmla="*/ 90 h 279"/>
              <a:gd name="T88" fmla="*/ 52 w 222"/>
              <a:gd name="T89" fmla="*/ 59 h 279"/>
              <a:gd name="T90" fmla="*/ 52 w 222"/>
              <a:gd name="T91" fmla="*/ 71 h 279"/>
              <a:gd name="T92" fmla="*/ 172 w 222"/>
              <a:gd name="T93" fmla="*/ 71 h 279"/>
              <a:gd name="T94" fmla="*/ 172 w 222"/>
              <a:gd name="T95" fmla="*/ 59 h 279"/>
              <a:gd name="T96" fmla="*/ 52 w 222"/>
              <a:gd name="T97" fmla="*/ 5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2" h="279">
                <a:moveTo>
                  <a:pt x="12" y="0"/>
                </a:moveTo>
                <a:lnTo>
                  <a:pt x="210" y="0"/>
                </a:lnTo>
                <a:lnTo>
                  <a:pt x="222" y="0"/>
                </a:lnTo>
                <a:lnTo>
                  <a:pt x="222" y="12"/>
                </a:lnTo>
                <a:lnTo>
                  <a:pt x="222" y="267"/>
                </a:lnTo>
                <a:lnTo>
                  <a:pt x="222" y="279"/>
                </a:lnTo>
                <a:lnTo>
                  <a:pt x="210" y="279"/>
                </a:lnTo>
                <a:lnTo>
                  <a:pt x="71" y="279"/>
                </a:lnTo>
                <a:lnTo>
                  <a:pt x="66" y="279"/>
                </a:lnTo>
                <a:lnTo>
                  <a:pt x="64" y="277"/>
                </a:lnTo>
                <a:lnTo>
                  <a:pt x="4" y="232"/>
                </a:lnTo>
                <a:lnTo>
                  <a:pt x="0" y="229"/>
                </a:lnTo>
                <a:lnTo>
                  <a:pt x="0" y="225"/>
                </a:lnTo>
                <a:lnTo>
                  <a:pt x="0" y="12"/>
                </a:lnTo>
                <a:lnTo>
                  <a:pt x="0" y="0"/>
                </a:lnTo>
                <a:lnTo>
                  <a:pt x="12" y="0"/>
                </a:lnTo>
                <a:close/>
                <a:moveTo>
                  <a:pt x="23" y="213"/>
                </a:moveTo>
                <a:lnTo>
                  <a:pt x="59" y="199"/>
                </a:lnTo>
                <a:lnTo>
                  <a:pt x="64" y="196"/>
                </a:lnTo>
                <a:lnTo>
                  <a:pt x="66" y="201"/>
                </a:lnTo>
                <a:lnTo>
                  <a:pt x="80" y="255"/>
                </a:lnTo>
                <a:lnTo>
                  <a:pt x="198" y="255"/>
                </a:lnTo>
                <a:lnTo>
                  <a:pt x="198" y="24"/>
                </a:lnTo>
                <a:lnTo>
                  <a:pt x="23" y="24"/>
                </a:lnTo>
                <a:lnTo>
                  <a:pt x="23" y="213"/>
                </a:lnTo>
                <a:close/>
                <a:moveTo>
                  <a:pt x="68" y="253"/>
                </a:moveTo>
                <a:lnTo>
                  <a:pt x="56" y="211"/>
                </a:lnTo>
                <a:lnTo>
                  <a:pt x="28" y="220"/>
                </a:lnTo>
                <a:lnTo>
                  <a:pt x="68" y="253"/>
                </a:lnTo>
                <a:close/>
                <a:moveTo>
                  <a:pt x="52" y="149"/>
                </a:moveTo>
                <a:lnTo>
                  <a:pt x="52" y="161"/>
                </a:lnTo>
                <a:lnTo>
                  <a:pt x="172" y="161"/>
                </a:lnTo>
                <a:lnTo>
                  <a:pt x="172" y="149"/>
                </a:lnTo>
                <a:lnTo>
                  <a:pt x="52" y="149"/>
                </a:lnTo>
                <a:close/>
                <a:moveTo>
                  <a:pt x="52" y="121"/>
                </a:moveTo>
                <a:lnTo>
                  <a:pt x="52" y="130"/>
                </a:lnTo>
                <a:lnTo>
                  <a:pt x="172" y="130"/>
                </a:lnTo>
                <a:lnTo>
                  <a:pt x="172" y="121"/>
                </a:lnTo>
                <a:lnTo>
                  <a:pt x="52" y="121"/>
                </a:lnTo>
                <a:close/>
                <a:moveTo>
                  <a:pt x="52" y="90"/>
                </a:moveTo>
                <a:lnTo>
                  <a:pt x="52" y="99"/>
                </a:lnTo>
                <a:lnTo>
                  <a:pt x="172" y="99"/>
                </a:lnTo>
                <a:lnTo>
                  <a:pt x="172" y="90"/>
                </a:lnTo>
                <a:lnTo>
                  <a:pt x="52" y="90"/>
                </a:lnTo>
                <a:close/>
                <a:moveTo>
                  <a:pt x="52" y="59"/>
                </a:moveTo>
                <a:lnTo>
                  <a:pt x="52" y="71"/>
                </a:lnTo>
                <a:lnTo>
                  <a:pt x="172" y="71"/>
                </a:lnTo>
                <a:lnTo>
                  <a:pt x="172" y="59"/>
                </a:lnTo>
                <a:lnTo>
                  <a:pt x="52" y="59"/>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78" name="椭圆 77"/>
          <p:cNvSpPr/>
          <p:nvPr/>
        </p:nvSpPr>
        <p:spPr>
          <a:xfrm rot="10800000">
            <a:off x="6310313" y="1160463"/>
            <a:ext cx="400050" cy="400050"/>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79" name="椭圆 78"/>
          <p:cNvSpPr/>
          <p:nvPr/>
        </p:nvSpPr>
        <p:spPr>
          <a:xfrm rot="10800000">
            <a:off x="6854825" y="2024063"/>
            <a:ext cx="242888" cy="242887"/>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80" name="椭圆 79"/>
          <p:cNvSpPr/>
          <p:nvPr/>
        </p:nvSpPr>
        <p:spPr>
          <a:xfrm rot="10800000">
            <a:off x="6507163" y="1716088"/>
            <a:ext cx="188912" cy="188912"/>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81" name="椭圆 80"/>
          <p:cNvSpPr/>
          <p:nvPr/>
        </p:nvSpPr>
        <p:spPr>
          <a:xfrm rot="10800000">
            <a:off x="6538913" y="2057400"/>
            <a:ext cx="152400" cy="152400"/>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82" name="椭圆 81"/>
          <p:cNvSpPr/>
          <p:nvPr/>
        </p:nvSpPr>
        <p:spPr>
          <a:xfrm rot="10800000">
            <a:off x="5349875" y="3346450"/>
            <a:ext cx="192088" cy="1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entury Gothic" charset="0"/>
              <a:ea typeface="宋体" charset="0"/>
              <a:cs typeface="宋体" charset="0"/>
            </a:endParaRPr>
          </a:p>
        </p:txBody>
      </p:sp>
      <p:sp>
        <p:nvSpPr>
          <p:cNvPr id="83" name="椭圆 82"/>
          <p:cNvSpPr/>
          <p:nvPr/>
        </p:nvSpPr>
        <p:spPr>
          <a:xfrm rot="10800000">
            <a:off x="4916488" y="2760663"/>
            <a:ext cx="485775" cy="4857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entury Gothic" charset="0"/>
              <a:ea typeface="宋体" charset="0"/>
              <a:cs typeface="宋体" charset="0"/>
            </a:endParaRPr>
          </a:p>
        </p:txBody>
      </p:sp>
      <p:sp>
        <p:nvSpPr>
          <p:cNvPr id="84" name="椭圆 83"/>
          <p:cNvSpPr/>
          <p:nvPr/>
        </p:nvSpPr>
        <p:spPr>
          <a:xfrm rot="10800000">
            <a:off x="5340350" y="2506663"/>
            <a:ext cx="304800" cy="3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entury Gothic" charset="0"/>
              <a:ea typeface="宋体" charset="0"/>
              <a:cs typeface="宋体" charset="0"/>
            </a:endParaRPr>
          </a:p>
        </p:txBody>
      </p:sp>
      <p:sp>
        <p:nvSpPr>
          <p:cNvPr id="87" name="Freeform 96"/>
          <p:cNvSpPr>
            <a:spLocks noEditPoints="1" noChangeArrowheads="1"/>
          </p:cNvSpPr>
          <p:nvPr/>
        </p:nvSpPr>
        <p:spPr bwMode="auto">
          <a:xfrm>
            <a:off x="5358606" y="4176713"/>
            <a:ext cx="592138" cy="538163"/>
          </a:xfrm>
          <a:custGeom>
            <a:avLst/>
            <a:gdLst>
              <a:gd name="T0" fmla="*/ 8 w 122"/>
              <a:gd name="T1" fmla="*/ 31 h 111"/>
              <a:gd name="T2" fmla="*/ 53 w 122"/>
              <a:gd name="T3" fmla="*/ 27 h 111"/>
              <a:gd name="T4" fmla="*/ 60 w 122"/>
              <a:gd name="T5" fmla="*/ 6 h 111"/>
              <a:gd name="T6" fmla="*/ 116 w 122"/>
              <a:gd name="T7" fmla="*/ 5 h 111"/>
              <a:gd name="T8" fmla="*/ 95 w 122"/>
              <a:gd name="T9" fmla="*/ 111 h 111"/>
              <a:gd name="T10" fmla="*/ 70 w 122"/>
              <a:gd name="T11" fmla="*/ 14 h 111"/>
              <a:gd name="T12" fmla="*/ 53 w 122"/>
              <a:gd name="T13" fmla="*/ 111 h 111"/>
              <a:gd name="T14" fmla="*/ 37 w 122"/>
              <a:gd name="T15" fmla="*/ 36 h 111"/>
              <a:gd name="T16" fmla="*/ 12 w 122"/>
              <a:gd name="T17" fmla="*/ 111 h 111"/>
              <a:gd name="T18" fmla="*/ 82 w 122"/>
              <a:gd name="T19" fmla="*/ 38 h 111"/>
              <a:gd name="T20" fmla="*/ 84 w 122"/>
              <a:gd name="T21" fmla="*/ 30 h 111"/>
              <a:gd name="T22" fmla="*/ 84 w 122"/>
              <a:gd name="T23" fmla="*/ 24 h 111"/>
              <a:gd name="T24" fmla="*/ 82 w 122"/>
              <a:gd name="T25" fmla="*/ 17 h 111"/>
              <a:gd name="T26" fmla="*/ 86 w 122"/>
              <a:gd name="T27" fmla="*/ 50 h 111"/>
              <a:gd name="T28" fmla="*/ 82 w 122"/>
              <a:gd name="T29" fmla="*/ 56 h 111"/>
              <a:gd name="T30" fmla="*/ 86 w 122"/>
              <a:gd name="T31" fmla="*/ 56 h 111"/>
              <a:gd name="T32" fmla="*/ 82 w 122"/>
              <a:gd name="T33" fmla="*/ 77 h 111"/>
              <a:gd name="T34" fmla="*/ 84 w 122"/>
              <a:gd name="T35" fmla="*/ 69 h 111"/>
              <a:gd name="T36" fmla="*/ 76 w 122"/>
              <a:gd name="T37" fmla="*/ 38 h 111"/>
              <a:gd name="T38" fmla="*/ 73 w 122"/>
              <a:gd name="T39" fmla="*/ 31 h 111"/>
              <a:gd name="T40" fmla="*/ 78 w 122"/>
              <a:gd name="T41" fmla="*/ 25 h 111"/>
              <a:gd name="T42" fmla="*/ 73 w 122"/>
              <a:gd name="T43" fmla="*/ 44 h 111"/>
              <a:gd name="T44" fmla="*/ 78 w 122"/>
              <a:gd name="T45" fmla="*/ 43 h 111"/>
              <a:gd name="T46" fmla="*/ 73 w 122"/>
              <a:gd name="T47" fmla="*/ 64 h 111"/>
              <a:gd name="T48" fmla="*/ 76 w 122"/>
              <a:gd name="T49" fmla="*/ 57 h 111"/>
              <a:gd name="T50" fmla="*/ 76 w 122"/>
              <a:gd name="T51" fmla="*/ 77 h 111"/>
              <a:gd name="T52" fmla="*/ 73 w 122"/>
              <a:gd name="T53" fmla="*/ 69 h 111"/>
              <a:gd name="T54" fmla="*/ 86 w 122"/>
              <a:gd name="T55" fmla="*/ 90 h 111"/>
              <a:gd name="T56" fmla="*/ 73 w 122"/>
              <a:gd name="T57" fmla="*/ 82 h 111"/>
              <a:gd name="T58" fmla="*/ 78 w 122"/>
              <a:gd name="T59" fmla="*/ 82 h 111"/>
              <a:gd name="T60" fmla="*/ 21 w 122"/>
              <a:gd name="T61" fmla="*/ 63 h 111"/>
              <a:gd name="T62" fmla="*/ 23 w 122"/>
              <a:gd name="T63" fmla="*/ 55 h 111"/>
              <a:gd name="T64" fmla="*/ 31 w 122"/>
              <a:gd name="T65" fmla="*/ 62 h 111"/>
              <a:gd name="T66" fmla="*/ 29 w 122"/>
              <a:gd name="T67" fmla="*/ 55 h 111"/>
              <a:gd name="T68" fmla="*/ 33 w 122"/>
              <a:gd name="T69" fmla="*/ 49 h 111"/>
              <a:gd name="T70" fmla="*/ 29 w 122"/>
              <a:gd name="T71" fmla="*/ 68 h 111"/>
              <a:gd name="T72" fmla="*/ 33 w 122"/>
              <a:gd name="T73" fmla="*/ 67 h 111"/>
              <a:gd name="T74" fmla="*/ 29 w 122"/>
              <a:gd name="T75" fmla="*/ 88 h 111"/>
              <a:gd name="T76" fmla="*/ 31 w 122"/>
              <a:gd name="T77" fmla="*/ 81 h 111"/>
              <a:gd name="T78" fmla="*/ 31 w 122"/>
              <a:gd name="T79" fmla="*/ 101 h 111"/>
              <a:gd name="T80" fmla="*/ 29 w 122"/>
              <a:gd name="T81" fmla="*/ 94 h 111"/>
              <a:gd name="T82" fmla="*/ 25 w 122"/>
              <a:gd name="T83" fmla="*/ 50 h 111"/>
              <a:gd name="T84" fmla="*/ 21 w 122"/>
              <a:gd name="T85" fmla="*/ 68 h 111"/>
              <a:gd name="T86" fmla="*/ 25 w 122"/>
              <a:gd name="T87" fmla="*/ 68 h 111"/>
              <a:gd name="T88" fmla="*/ 21 w 122"/>
              <a:gd name="T89" fmla="*/ 88 h 111"/>
              <a:gd name="T90" fmla="*/ 23 w 122"/>
              <a:gd name="T91" fmla="*/ 81 h 111"/>
              <a:gd name="T92" fmla="*/ 23 w 122"/>
              <a:gd name="T93" fmla="*/ 101 h 111"/>
              <a:gd name="T94" fmla="*/ 21 w 122"/>
              <a:gd name="T95" fmla="*/ 9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11">
                <a:moveTo>
                  <a:pt x="0" y="102"/>
                </a:moveTo>
                <a:cubicBezTo>
                  <a:pt x="8" y="102"/>
                  <a:pt x="8" y="102"/>
                  <a:pt x="8" y="102"/>
                </a:cubicBezTo>
                <a:cubicBezTo>
                  <a:pt x="8" y="35"/>
                  <a:pt x="8" y="35"/>
                  <a:pt x="8" y="35"/>
                </a:cubicBezTo>
                <a:cubicBezTo>
                  <a:pt x="8" y="31"/>
                  <a:pt x="8" y="31"/>
                  <a:pt x="8" y="31"/>
                </a:cubicBezTo>
                <a:cubicBezTo>
                  <a:pt x="12" y="31"/>
                  <a:pt x="12" y="31"/>
                  <a:pt x="12" y="31"/>
                </a:cubicBezTo>
                <a:cubicBezTo>
                  <a:pt x="41" y="26"/>
                  <a:pt x="41" y="26"/>
                  <a:pt x="41" y="26"/>
                </a:cubicBezTo>
                <a:cubicBezTo>
                  <a:pt x="47" y="25"/>
                  <a:pt x="47" y="25"/>
                  <a:pt x="47" y="25"/>
                </a:cubicBezTo>
                <a:cubicBezTo>
                  <a:pt x="53" y="27"/>
                  <a:pt x="53" y="27"/>
                  <a:pt x="53" y="27"/>
                </a:cubicBezTo>
                <a:cubicBezTo>
                  <a:pt x="58" y="69"/>
                  <a:pt x="58" y="69"/>
                  <a:pt x="58" y="69"/>
                </a:cubicBezTo>
                <a:cubicBezTo>
                  <a:pt x="60" y="70"/>
                  <a:pt x="60" y="70"/>
                  <a:pt x="60" y="70"/>
                </a:cubicBezTo>
                <a:cubicBezTo>
                  <a:pt x="60" y="10"/>
                  <a:pt x="60" y="10"/>
                  <a:pt x="60" y="10"/>
                </a:cubicBezTo>
                <a:cubicBezTo>
                  <a:pt x="60" y="6"/>
                  <a:pt x="60" y="6"/>
                  <a:pt x="60" y="6"/>
                </a:cubicBezTo>
                <a:cubicBezTo>
                  <a:pt x="65" y="5"/>
                  <a:pt x="65" y="5"/>
                  <a:pt x="65" y="5"/>
                </a:cubicBezTo>
                <a:cubicBezTo>
                  <a:pt x="94" y="1"/>
                  <a:pt x="94" y="1"/>
                  <a:pt x="94" y="1"/>
                </a:cubicBezTo>
                <a:cubicBezTo>
                  <a:pt x="100" y="0"/>
                  <a:pt x="100" y="0"/>
                  <a:pt x="100" y="0"/>
                </a:cubicBezTo>
                <a:cubicBezTo>
                  <a:pt x="116" y="5"/>
                  <a:pt x="116" y="5"/>
                  <a:pt x="116" y="5"/>
                </a:cubicBezTo>
                <a:cubicBezTo>
                  <a:pt x="116" y="102"/>
                  <a:pt x="116" y="102"/>
                  <a:pt x="116" y="102"/>
                </a:cubicBezTo>
                <a:cubicBezTo>
                  <a:pt x="122" y="102"/>
                  <a:pt x="122" y="102"/>
                  <a:pt x="122" y="102"/>
                </a:cubicBezTo>
                <a:cubicBezTo>
                  <a:pt x="122" y="111"/>
                  <a:pt x="122" y="111"/>
                  <a:pt x="122" y="111"/>
                </a:cubicBezTo>
                <a:cubicBezTo>
                  <a:pt x="95" y="111"/>
                  <a:pt x="95" y="111"/>
                  <a:pt x="95" y="111"/>
                </a:cubicBezTo>
                <a:cubicBezTo>
                  <a:pt x="90" y="111"/>
                  <a:pt x="90" y="111"/>
                  <a:pt x="90" y="111"/>
                </a:cubicBezTo>
                <a:cubicBezTo>
                  <a:pt x="90" y="106"/>
                  <a:pt x="90" y="106"/>
                  <a:pt x="90" y="106"/>
                </a:cubicBezTo>
                <a:cubicBezTo>
                  <a:pt x="90" y="11"/>
                  <a:pt x="90" y="11"/>
                  <a:pt x="90" y="11"/>
                </a:cubicBezTo>
                <a:cubicBezTo>
                  <a:pt x="70" y="14"/>
                  <a:pt x="70" y="14"/>
                  <a:pt x="70" y="14"/>
                </a:cubicBezTo>
                <a:cubicBezTo>
                  <a:pt x="70" y="106"/>
                  <a:pt x="70" y="106"/>
                  <a:pt x="70" y="106"/>
                </a:cubicBezTo>
                <a:cubicBezTo>
                  <a:pt x="70" y="111"/>
                  <a:pt x="70" y="111"/>
                  <a:pt x="70" y="111"/>
                </a:cubicBezTo>
                <a:cubicBezTo>
                  <a:pt x="69" y="111"/>
                  <a:pt x="69" y="111"/>
                  <a:pt x="69" y="111"/>
                </a:cubicBezTo>
                <a:cubicBezTo>
                  <a:pt x="53" y="111"/>
                  <a:pt x="53" y="111"/>
                  <a:pt x="53" y="111"/>
                </a:cubicBezTo>
                <a:cubicBezTo>
                  <a:pt x="42" y="111"/>
                  <a:pt x="42" y="111"/>
                  <a:pt x="42" y="111"/>
                </a:cubicBezTo>
                <a:cubicBezTo>
                  <a:pt x="37" y="111"/>
                  <a:pt x="37" y="111"/>
                  <a:pt x="37" y="111"/>
                </a:cubicBezTo>
                <a:cubicBezTo>
                  <a:pt x="37" y="106"/>
                  <a:pt x="37" y="106"/>
                  <a:pt x="37" y="106"/>
                </a:cubicBezTo>
                <a:cubicBezTo>
                  <a:pt x="37" y="36"/>
                  <a:pt x="37" y="36"/>
                  <a:pt x="37" y="36"/>
                </a:cubicBezTo>
                <a:cubicBezTo>
                  <a:pt x="17" y="39"/>
                  <a:pt x="17" y="39"/>
                  <a:pt x="17" y="39"/>
                </a:cubicBezTo>
                <a:cubicBezTo>
                  <a:pt x="17" y="106"/>
                  <a:pt x="17" y="106"/>
                  <a:pt x="17" y="106"/>
                </a:cubicBezTo>
                <a:cubicBezTo>
                  <a:pt x="17" y="111"/>
                  <a:pt x="17" y="111"/>
                  <a:pt x="17" y="111"/>
                </a:cubicBezTo>
                <a:cubicBezTo>
                  <a:pt x="12" y="111"/>
                  <a:pt x="12" y="111"/>
                  <a:pt x="12" y="111"/>
                </a:cubicBezTo>
                <a:cubicBezTo>
                  <a:pt x="0" y="111"/>
                  <a:pt x="0" y="111"/>
                  <a:pt x="0" y="111"/>
                </a:cubicBezTo>
                <a:cubicBezTo>
                  <a:pt x="0" y="102"/>
                  <a:pt x="0" y="102"/>
                  <a:pt x="0" y="102"/>
                </a:cubicBezTo>
                <a:close/>
                <a:moveTo>
                  <a:pt x="82" y="30"/>
                </a:moveTo>
                <a:cubicBezTo>
                  <a:pt x="82" y="33"/>
                  <a:pt x="82" y="35"/>
                  <a:pt x="82" y="38"/>
                </a:cubicBezTo>
                <a:cubicBezTo>
                  <a:pt x="82" y="37"/>
                  <a:pt x="83" y="37"/>
                  <a:pt x="84" y="37"/>
                </a:cubicBezTo>
                <a:cubicBezTo>
                  <a:pt x="85" y="37"/>
                  <a:pt x="86" y="37"/>
                  <a:pt x="86" y="37"/>
                </a:cubicBezTo>
                <a:cubicBezTo>
                  <a:pt x="86" y="35"/>
                  <a:pt x="86" y="32"/>
                  <a:pt x="86" y="30"/>
                </a:cubicBezTo>
                <a:cubicBezTo>
                  <a:pt x="86" y="30"/>
                  <a:pt x="85" y="30"/>
                  <a:pt x="84" y="30"/>
                </a:cubicBezTo>
                <a:cubicBezTo>
                  <a:pt x="83" y="30"/>
                  <a:pt x="82" y="30"/>
                  <a:pt x="82" y="30"/>
                </a:cubicBezTo>
                <a:close/>
                <a:moveTo>
                  <a:pt x="82" y="17"/>
                </a:moveTo>
                <a:cubicBezTo>
                  <a:pt x="82" y="20"/>
                  <a:pt x="82" y="22"/>
                  <a:pt x="82" y="25"/>
                </a:cubicBezTo>
                <a:cubicBezTo>
                  <a:pt x="82" y="24"/>
                  <a:pt x="83" y="24"/>
                  <a:pt x="84" y="24"/>
                </a:cubicBezTo>
                <a:cubicBezTo>
                  <a:pt x="85" y="24"/>
                  <a:pt x="86" y="24"/>
                  <a:pt x="86" y="24"/>
                </a:cubicBezTo>
                <a:cubicBezTo>
                  <a:pt x="86" y="22"/>
                  <a:pt x="86" y="19"/>
                  <a:pt x="86" y="17"/>
                </a:cubicBezTo>
                <a:cubicBezTo>
                  <a:pt x="86" y="17"/>
                  <a:pt x="85" y="17"/>
                  <a:pt x="84" y="17"/>
                </a:cubicBezTo>
                <a:cubicBezTo>
                  <a:pt x="83" y="17"/>
                  <a:pt x="82" y="17"/>
                  <a:pt x="82" y="17"/>
                </a:cubicBezTo>
                <a:close/>
                <a:moveTo>
                  <a:pt x="82" y="43"/>
                </a:moveTo>
                <a:cubicBezTo>
                  <a:pt x="82" y="46"/>
                  <a:pt x="82" y="48"/>
                  <a:pt x="82" y="51"/>
                </a:cubicBezTo>
                <a:cubicBezTo>
                  <a:pt x="82" y="50"/>
                  <a:pt x="83" y="50"/>
                  <a:pt x="84" y="50"/>
                </a:cubicBezTo>
                <a:cubicBezTo>
                  <a:pt x="85" y="50"/>
                  <a:pt x="86" y="50"/>
                  <a:pt x="86" y="50"/>
                </a:cubicBezTo>
                <a:cubicBezTo>
                  <a:pt x="86" y="48"/>
                  <a:pt x="86" y="45"/>
                  <a:pt x="86" y="43"/>
                </a:cubicBezTo>
                <a:cubicBezTo>
                  <a:pt x="86" y="43"/>
                  <a:pt x="85" y="43"/>
                  <a:pt x="84" y="43"/>
                </a:cubicBezTo>
                <a:cubicBezTo>
                  <a:pt x="83" y="43"/>
                  <a:pt x="82" y="43"/>
                  <a:pt x="82" y="43"/>
                </a:cubicBezTo>
                <a:close/>
                <a:moveTo>
                  <a:pt x="82" y="56"/>
                </a:moveTo>
                <a:cubicBezTo>
                  <a:pt x="82" y="59"/>
                  <a:pt x="82" y="61"/>
                  <a:pt x="82" y="64"/>
                </a:cubicBezTo>
                <a:cubicBezTo>
                  <a:pt x="82" y="63"/>
                  <a:pt x="83" y="63"/>
                  <a:pt x="84" y="63"/>
                </a:cubicBezTo>
                <a:cubicBezTo>
                  <a:pt x="85" y="63"/>
                  <a:pt x="86" y="63"/>
                  <a:pt x="86" y="63"/>
                </a:cubicBezTo>
                <a:cubicBezTo>
                  <a:pt x="86" y="61"/>
                  <a:pt x="86" y="58"/>
                  <a:pt x="86" y="56"/>
                </a:cubicBezTo>
                <a:cubicBezTo>
                  <a:pt x="86" y="56"/>
                  <a:pt x="85" y="56"/>
                  <a:pt x="84" y="56"/>
                </a:cubicBezTo>
                <a:cubicBezTo>
                  <a:pt x="83" y="56"/>
                  <a:pt x="82" y="56"/>
                  <a:pt x="82" y="56"/>
                </a:cubicBezTo>
                <a:close/>
                <a:moveTo>
                  <a:pt x="82" y="69"/>
                </a:moveTo>
                <a:cubicBezTo>
                  <a:pt x="82" y="72"/>
                  <a:pt x="82" y="74"/>
                  <a:pt x="82" y="77"/>
                </a:cubicBezTo>
                <a:cubicBezTo>
                  <a:pt x="82" y="76"/>
                  <a:pt x="83" y="76"/>
                  <a:pt x="84" y="76"/>
                </a:cubicBezTo>
                <a:cubicBezTo>
                  <a:pt x="85" y="76"/>
                  <a:pt x="86" y="76"/>
                  <a:pt x="86" y="76"/>
                </a:cubicBezTo>
                <a:cubicBezTo>
                  <a:pt x="86" y="74"/>
                  <a:pt x="86" y="71"/>
                  <a:pt x="86" y="69"/>
                </a:cubicBezTo>
                <a:cubicBezTo>
                  <a:pt x="86" y="69"/>
                  <a:pt x="85" y="69"/>
                  <a:pt x="84" y="69"/>
                </a:cubicBezTo>
                <a:cubicBezTo>
                  <a:pt x="83" y="69"/>
                  <a:pt x="82" y="69"/>
                  <a:pt x="82" y="69"/>
                </a:cubicBezTo>
                <a:close/>
                <a:moveTo>
                  <a:pt x="73" y="31"/>
                </a:moveTo>
                <a:cubicBezTo>
                  <a:pt x="73" y="33"/>
                  <a:pt x="73" y="36"/>
                  <a:pt x="73" y="38"/>
                </a:cubicBezTo>
                <a:cubicBezTo>
                  <a:pt x="74" y="38"/>
                  <a:pt x="75" y="38"/>
                  <a:pt x="76" y="38"/>
                </a:cubicBezTo>
                <a:cubicBezTo>
                  <a:pt x="76" y="38"/>
                  <a:pt x="77" y="38"/>
                  <a:pt x="78" y="38"/>
                </a:cubicBezTo>
                <a:cubicBezTo>
                  <a:pt x="78" y="35"/>
                  <a:pt x="78" y="33"/>
                  <a:pt x="78" y="31"/>
                </a:cubicBezTo>
                <a:cubicBezTo>
                  <a:pt x="77" y="31"/>
                  <a:pt x="76" y="31"/>
                  <a:pt x="76" y="31"/>
                </a:cubicBezTo>
                <a:cubicBezTo>
                  <a:pt x="75" y="31"/>
                  <a:pt x="74" y="31"/>
                  <a:pt x="73" y="31"/>
                </a:cubicBezTo>
                <a:close/>
                <a:moveTo>
                  <a:pt x="73" y="18"/>
                </a:moveTo>
                <a:cubicBezTo>
                  <a:pt x="73" y="21"/>
                  <a:pt x="73" y="23"/>
                  <a:pt x="73" y="26"/>
                </a:cubicBezTo>
                <a:cubicBezTo>
                  <a:pt x="74" y="25"/>
                  <a:pt x="75" y="25"/>
                  <a:pt x="76" y="25"/>
                </a:cubicBezTo>
                <a:cubicBezTo>
                  <a:pt x="76" y="25"/>
                  <a:pt x="77" y="25"/>
                  <a:pt x="78" y="25"/>
                </a:cubicBezTo>
                <a:cubicBezTo>
                  <a:pt x="78" y="23"/>
                  <a:pt x="78" y="20"/>
                  <a:pt x="78" y="18"/>
                </a:cubicBezTo>
                <a:cubicBezTo>
                  <a:pt x="77" y="18"/>
                  <a:pt x="76" y="18"/>
                  <a:pt x="76" y="18"/>
                </a:cubicBezTo>
                <a:cubicBezTo>
                  <a:pt x="75" y="18"/>
                  <a:pt x="74" y="18"/>
                  <a:pt x="73" y="18"/>
                </a:cubicBezTo>
                <a:close/>
                <a:moveTo>
                  <a:pt x="73" y="44"/>
                </a:moveTo>
                <a:cubicBezTo>
                  <a:pt x="73" y="46"/>
                  <a:pt x="73" y="49"/>
                  <a:pt x="73" y="51"/>
                </a:cubicBezTo>
                <a:cubicBezTo>
                  <a:pt x="74" y="51"/>
                  <a:pt x="75" y="51"/>
                  <a:pt x="76" y="51"/>
                </a:cubicBezTo>
                <a:cubicBezTo>
                  <a:pt x="76" y="51"/>
                  <a:pt x="77" y="51"/>
                  <a:pt x="78" y="51"/>
                </a:cubicBezTo>
                <a:cubicBezTo>
                  <a:pt x="78" y="48"/>
                  <a:pt x="78" y="46"/>
                  <a:pt x="78" y="43"/>
                </a:cubicBezTo>
                <a:cubicBezTo>
                  <a:pt x="77" y="44"/>
                  <a:pt x="76" y="44"/>
                  <a:pt x="76" y="44"/>
                </a:cubicBezTo>
                <a:cubicBezTo>
                  <a:pt x="75" y="44"/>
                  <a:pt x="74" y="44"/>
                  <a:pt x="73" y="44"/>
                </a:cubicBezTo>
                <a:close/>
                <a:moveTo>
                  <a:pt x="73" y="57"/>
                </a:moveTo>
                <a:cubicBezTo>
                  <a:pt x="73" y="59"/>
                  <a:pt x="73" y="61"/>
                  <a:pt x="73" y="64"/>
                </a:cubicBezTo>
                <a:cubicBezTo>
                  <a:pt x="74" y="64"/>
                  <a:pt x="75" y="64"/>
                  <a:pt x="76" y="64"/>
                </a:cubicBezTo>
                <a:cubicBezTo>
                  <a:pt x="76" y="64"/>
                  <a:pt x="77" y="64"/>
                  <a:pt x="78" y="64"/>
                </a:cubicBezTo>
                <a:cubicBezTo>
                  <a:pt x="78" y="61"/>
                  <a:pt x="78" y="59"/>
                  <a:pt x="78" y="56"/>
                </a:cubicBezTo>
                <a:cubicBezTo>
                  <a:pt x="77" y="56"/>
                  <a:pt x="76" y="56"/>
                  <a:pt x="76" y="57"/>
                </a:cubicBezTo>
                <a:cubicBezTo>
                  <a:pt x="75" y="57"/>
                  <a:pt x="74" y="57"/>
                  <a:pt x="73" y="57"/>
                </a:cubicBezTo>
                <a:close/>
                <a:moveTo>
                  <a:pt x="73" y="69"/>
                </a:moveTo>
                <a:cubicBezTo>
                  <a:pt x="73" y="72"/>
                  <a:pt x="73" y="74"/>
                  <a:pt x="73" y="77"/>
                </a:cubicBezTo>
                <a:cubicBezTo>
                  <a:pt x="74" y="77"/>
                  <a:pt x="75" y="77"/>
                  <a:pt x="76" y="77"/>
                </a:cubicBezTo>
                <a:cubicBezTo>
                  <a:pt x="76" y="77"/>
                  <a:pt x="77" y="77"/>
                  <a:pt x="78" y="77"/>
                </a:cubicBezTo>
                <a:cubicBezTo>
                  <a:pt x="78" y="74"/>
                  <a:pt x="78" y="72"/>
                  <a:pt x="78" y="69"/>
                </a:cubicBezTo>
                <a:cubicBezTo>
                  <a:pt x="77" y="69"/>
                  <a:pt x="76" y="69"/>
                  <a:pt x="76" y="69"/>
                </a:cubicBezTo>
                <a:cubicBezTo>
                  <a:pt x="75" y="69"/>
                  <a:pt x="74" y="69"/>
                  <a:pt x="73" y="69"/>
                </a:cubicBezTo>
                <a:close/>
                <a:moveTo>
                  <a:pt x="82" y="82"/>
                </a:moveTo>
                <a:cubicBezTo>
                  <a:pt x="82" y="85"/>
                  <a:pt x="82" y="87"/>
                  <a:pt x="82" y="90"/>
                </a:cubicBezTo>
                <a:cubicBezTo>
                  <a:pt x="82" y="90"/>
                  <a:pt x="83" y="90"/>
                  <a:pt x="84" y="90"/>
                </a:cubicBezTo>
                <a:cubicBezTo>
                  <a:pt x="85" y="90"/>
                  <a:pt x="86" y="90"/>
                  <a:pt x="86" y="90"/>
                </a:cubicBezTo>
                <a:cubicBezTo>
                  <a:pt x="86" y="87"/>
                  <a:pt x="86" y="85"/>
                  <a:pt x="86" y="82"/>
                </a:cubicBezTo>
                <a:cubicBezTo>
                  <a:pt x="86" y="82"/>
                  <a:pt x="85" y="82"/>
                  <a:pt x="84" y="82"/>
                </a:cubicBezTo>
                <a:cubicBezTo>
                  <a:pt x="83" y="82"/>
                  <a:pt x="82" y="82"/>
                  <a:pt x="82" y="82"/>
                </a:cubicBezTo>
                <a:close/>
                <a:moveTo>
                  <a:pt x="73" y="82"/>
                </a:moveTo>
                <a:cubicBezTo>
                  <a:pt x="73" y="85"/>
                  <a:pt x="73" y="87"/>
                  <a:pt x="73" y="90"/>
                </a:cubicBezTo>
                <a:cubicBezTo>
                  <a:pt x="74" y="90"/>
                  <a:pt x="75" y="90"/>
                  <a:pt x="76" y="90"/>
                </a:cubicBezTo>
                <a:cubicBezTo>
                  <a:pt x="76" y="90"/>
                  <a:pt x="77" y="90"/>
                  <a:pt x="78" y="90"/>
                </a:cubicBezTo>
                <a:cubicBezTo>
                  <a:pt x="78" y="87"/>
                  <a:pt x="78" y="85"/>
                  <a:pt x="78" y="82"/>
                </a:cubicBezTo>
                <a:cubicBezTo>
                  <a:pt x="77" y="82"/>
                  <a:pt x="76" y="82"/>
                  <a:pt x="76" y="82"/>
                </a:cubicBezTo>
                <a:cubicBezTo>
                  <a:pt x="75" y="82"/>
                  <a:pt x="74" y="82"/>
                  <a:pt x="73" y="82"/>
                </a:cubicBezTo>
                <a:close/>
                <a:moveTo>
                  <a:pt x="21" y="56"/>
                </a:moveTo>
                <a:cubicBezTo>
                  <a:pt x="21" y="58"/>
                  <a:pt x="21" y="60"/>
                  <a:pt x="21" y="63"/>
                </a:cubicBezTo>
                <a:cubicBezTo>
                  <a:pt x="21" y="63"/>
                  <a:pt x="22" y="63"/>
                  <a:pt x="23" y="63"/>
                </a:cubicBezTo>
                <a:cubicBezTo>
                  <a:pt x="23" y="63"/>
                  <a:pt x="24" y="63"/>
                  <a:pt x="25" y="63"/>
                </a:cubicBezTo>
                <a:cubicBezTo>
                  <a:pt x="25" y="60"/>
                  <a:pt x="25" y="58"/>
                  <a:pt x="25" y="55"/>
                </a:cubicBezTo>
                <a:cubicBezTo>
                  <a:pt x="24" y="55"/>
                  <a:pt x="23" y="55"/>
                  <a:pt x="23" y="55"/>
                </a:cubicBezTo>
                <a:cubicBezTo>
                  <a:pt x="22" y="55"/>
                  <a:pt x="21" y="56"/>
                  <a:pt x="21" y="56"/>
                </a:cubicBezTo>
                <a:close/>
                <a:moveTo>
                  <a:pt x="29" y="55"/>
                </a:moveTo>
                <a:cubicBezTo>
                  <a:pt x="29" y="57"/>
                  <a:pt x="29" y="60"/>
                  <a:pt x="29" y="62"/>
                </a:cubicBezTo>
                <a:cubicBezTo>
                  <a:pt x="30" y="62"/>
                  <a:pt x="30" y="62"/>
                  <a:pt x="31" y="62"/>
                </a:cubicBezTo>
                <a:cubicBezTo>
                  <a:pt x="32" y="62"/>
                  <a:pt x="33" y="62"/>
                  <a:pt x="33" y="62"/>
                </a:cubicBezTo>
                <a:cubicBezTo>
                  <a:pt x="33" y="59"/>
                  <a:pt x="33" y="57"/>
                  <a:pt x="33" y="54"/>
                </a:cubicBezTo>
                <a:cubicBezTo>
                  <a:pt x="33" y="54"/>
                  <a:pt x="32" y="54"/>
                  <a:pt x="31" y="55"/>
                </a:cubicBezTo>
                <a:cubicBezTo>
                  <a:pt x="30" y="55"/>
                  <a:pt x="30" y="55"/>
                  <a:pt x="29" y="55"/>
                </a:cubicBezTo>
                <a:close/>
                <a:moveTo>
                  <a:pt x="29" y="42"/>
                </a:moveTo>
                <a:cubicBezTo>
                  <a:pt x="29" y="44"/>
                  <a:pt x="29" y="47"/>
                  <a:pt x="29" y="49"/>
                </a:cubicBezTo>
                <a:cubicBezTo>
                  <a:pt x="30" y="49"/>
                  <a:pt x="30" y="49"/>
                  <a:pt x="31" y="49"/>
                </a:cubicBezTo>
                <a:cubicBezTo>
                  <a:pt x="32" y="49"/>
                  <a:pt x="33" y="49"/>
                  <a:pt x="33" y="49"/>
                </a:cubicBezTo>
                <a:cubicBezTo>
                  <a:pt x="33" y="46"/>
                  <a:pt x="33" y="44"/>
                  <a:pt x="33" y="41"/>
                </a:cubicBezTo>
                <a:cubicBezTo>
                  <a:pt x="33" y="41"/>
                  <a:pt x="32" y="41"/>
                  <a:pt x="31" y="41"/>
                </a:cubicBezTo>
                <a:cubicBezTo>
                  <a:pt x="30" y="42"/>
                  <a:pt x="30" y="42"/>
                  <a:pt x="29" y="42"/>
                </a:cubicBezTo>
                <a:close/>
                <a:moveTo>
                  <a:pt x="29" y="68"/>
                </a:moveTo>
                <a:cubicBezTo>
                  <a:pt x="29" y="70"/>
                  <a:pt x="29" y="73"/>
                  <a:pt x="29" y="75"/>
                </a:cubicBezTo>
                <a:cubicBezTo>
                  <a:pt x="30" y="75"/>
                  <a:pt x="30" y="75"/>
                  <a:pt x="31" y="75"/>
                </a:cubicBezTo>
                <a:cubicBezTo>
                  <a:pt x="32" y="75"/>
                  <a:pt x="33" y="75"/>
                  <a:pt x="33" y="75"/>
                </a:cubicBezTo>
                <a:cubicBezTo>
                  <a:pt x="33" y="72"/>
                  <a:pt x="33" y="70"/>
                  <a:pt x="33" y="67"/>
                </a:cubicBezTo>
                <a:cubicBezTo>
                  <a:pt x="33" y="68"/>
                  <a:pt x="32" y="68"/>
                  <a:pt x="31" y="68"/>
                </a:cubicBezTo>
                <a:cubicBezTo>
                  <a:pt x="30" y="68"/>
                  <a:pt x="30" y="68"/>
                  <a:pt x="29" y="68"/>
                </a:cubicBezTo>
                <a:close/>
                <a:moveTo>
                  <a:pt x="29" y="81"/>
                </a:moveTo>
                <a:cubicBezTo>
                  <a:pt x="29" y="83"/>
                  <a:pt x="29" y="86"/>
                  <a:pt x="29" y="88"/>
                </a:cubicBezTo>
                <a:cubicBezTo>
                  <a:pt x="30" y="88"/>
                  <a:pt x="30" y="88"/>
                  <a:pt x="31" y="88"/>
                </a:cubicBezTo>
                <a:cubicBezTo>
                  <a:pt x="32" y="88"/>
                  <a:pt x="33" y="88"/>
                  <a:pt x="33" y="88"/>
                </a:cubicBezTo>
                <a:cubicBezTo>
                  <a:pt x="33" y="86"/>
                  <a:pt x="33" y="83"/>
                  <a:pt x="33" y="81"/>
                </a:cubicBezTo>
                <a:cubicBezTo>
                  <a:pt x="33" y="81"/>
                  <a:pt x="32" y="81"/>
                  <a:pt x="31" y="81"/>
                </a:cubicBezTo>
                <a:cubicBezTo>
                  <a:pt x="30" y="81"/>
                  <a:pt x="30" y="81"/>
                  <a:pt x="29" y="81"/>
                </a:cubicBezTo>
                <a:close/>
                <a:moveTo>
                  <a:pt x="29" y="94"/>
                </a:moveTo>
                <a:cubicBezTo>
                  <a:pt x="29" y="96"/>
                  <a:pt x="29" y="99"/>
                  <a:pt x="29" y="101"/>
                </a:cubicBezTo>
                <a:cubicBezTo>
                  <a:pt x="30" y="101"/>
                  <a:pt x="30" y="101"/>
                  <a:pt x="31" y="101"/>
                </a:cubicBezTo>
                <a:cubicBezTo>
                  <a:pt x="32" y="101"/>
                  <a:pt x="33" y="101"/>
                  <a:pt x="33" y="101"/>
                </a:cubicBezTo>
                <a:cubicBezTo>
                  <a:pt x="33" y="99"/>
                  <a:pt x="33" y="96"/>
                  <a:pt x="33" y="94"/>
                </a:cubicBezTo>
                <a:cubicBezTo>
                  <a:pt x="33" y="94"/>
                  <a:pt x="32" y="94"/>
                  <a:pt x="31" y="94"/>
                </a:cubicBezTo>
                <a:cubicBezTo>
                  <a:pt x="30" y="94"/>
                  <a:pt x="30" y="94"/>
                  <a:pt x="29" y="94"/>
                </a:cubicBezTo>
                <a:close/>
                <a:moveTo>
                  <a:pt x="21" y="43"/>
                </a:moveTo>
                <a:cubicBezTo>
                  <a:pt x="21" y="45"/>
                  <a:pt x="21" y="48"/>
                  <a:pt x="21" y="50"/>
                </a:cubicBezTo>
                <a:cubicBezTo>
                  <a:pt x="21" y="50"/>
                  <a:pt x="22" y="50"/>
                  <a:pt x="23" y="50"/>
                </a:cubicBezTo>
                <a:cubicBezTo>
                  <a:pt x="23" y="50"/>
                  <a:pt x="24" y="50"/>
                  <a:pt x="25" y="50"/>
                </a:cubicBezTo>
                <a:cubicBezTo>
                  <a:pt x="25" y="47"/>
                  <a:pt x="25" y="45"/>
                  <a:pt x="25" y="42"/>
                </a:cubicBezTo>
                <a:cubicBezTo>
                  <a:pt x="24" y="42"/>
                  <a:pt x="23" y="42"/>
                  <a:pt x="23" y="43"/>
                </a:cubicBezTo>
                <a:cubicBezTo>
                  <a:pt x="22" y="43"/>
                  <a:pt x="21" y="43"/>
                  <a:pt x="21" y="43"/>
                </a:cubicBezTo>
                <a:close/>
                <a:moveTo>
                  <a:pt x="21" y="68"/>
                </a:moveTo>
                <a:cubicBezTo>
                  <a:pt x="21" y="71"/>
                  <a:pt x="21" y="73"/>
                  <a:pt x="21" y="76"/>
                </a:cubicBezTo>
                <a:cubicBezTo>
                  <a:pt x="21" y="76"/>
                  <a:pt x="22" y="76"/>
                  <a:pt x="23" y="76"/>
                </a:cubicBezTo>
                <a:cubicBezTo>
                  <a:pt x="23" y="76"/>
                  <a:pt x="24" y="75"/>
                  <a:pt x="25" y="75"/>
                </a:cubicBezTo>
                <a:cubicBezTo>
                  <a:pt x="25" y="73"/>
                  <a:pt x="25" y="71"/>
                  <a:pt x="25" y="68"/>
                </a:cubicBezTo>
                <a:cubicBezTo>
                  <a:pt x="24" y="68"/>
                  <a:pt x="23" y="68"/>
                  <a:pt x="23" y="68"/>
                </a:cubicBezTo>
                <a:cubicBezTo>
                  <a:pt x="22" y="68"/>
                  <a:pt x="21" y="68"/>
                  <a:pt x="21" y="68"/>
                </a:cubicBezTo>
                <a:close/>
                <a:moveTo>
                  <a:pt x="21" y="81"/>
                </a:moveTo>
                <a:cubicBezTo>
                  <a:pt x="21" y="84"/>
                  <a:pt x="21" y="86"/>
                  <a:pt x="21" y="88"/>
                </a:cubicBezTo>
                <a:cubicBezTo>
                  <a:pt x="21" y="88"/>
                  <a:pt x="22" y="88"/>
                  <a:pt x="23" y="88"/>
                </a:cubicBezTo>
                <a:cubicBezTo>
                  <a:pt x="23" y="88"/>
                  <a:pt x="24" y="88"/>
                  <a:pt x="25" y="88"/>
                </a:cubicBezTo>
                <a:cubicBezTo>
                  <a:pt x="25" y="86"/>
                  <a:pt x="25" y="83"/>
                  <a:pt x="25" y="81"/>
                </a:cubicBezTo>
                <a:cubicBezTo>
                  <a:pt x="24" y="81"/>
                  <a:pt x="23" y="81"/>
                  <a:pt x="23" y="81"/>
                </a:cubicBezTo>
                <a:cubicBezTo>
                  <a:pt x="22" y="81"/>
                  <a:pt x="21" y="81"/>
                  <a:pt x="21" y="81"/>
                </a:cubicBezTo>
                <a:close/>
                <a:moveTo>
                  <a:pt x="21" y="94"/>
                </a:moveTo>
                <a:cubicBezTo>
                  <a:pt x="21" y="96"/>
                  <a:pt x="21" y="99"/>
                  <a:pt x="21" y="101"/>
                </a:cubicBezTo>
                <a:cubicBezTo>
                  <a:pt x="21" y="101"/>
                  <a:pt x="22" y="101"/>
                  <a:pt x="23" y="101"/>
                </a:cubicBezTo>
                <a:cubicBezTo>
                  <a:pt x="23" y="101"/>
                  <a:pt x="24" y="101"/>
                  <a:pt x="25" y="101"/>
                </a:cubicBezTo>
                <a:cubicBezTo>
                  <a:pt x="25" y="99"/>
                  <a:pt x="25" y="96"/>
                  <a:pt x="25" y="94"/>
                </a:cubicBezTo>
                <a:cubicBezTo>
                  <a:pt x="24" y="94"/>
                  <a:pt x="23" y="94"/>
                  <a:pt x="23" y="94"/>
                </a:cubicBezTo>
                <a:cubicBezTo>
                  <a:pt x="22" y="94"/>
                  <a:pt x="21" y="94"/>
                  <a:pt x="21" y="94"/>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92" name="椭圆 91"/>
          <p:cNvSpPr/>
          <p:nvPr/>
        </p:nvSpPr>
        <p:spPr>
          <a:xfrm rot="10800000">
            <a:off x="5454650" y="5984875"/>
            <a:ext cx="190500" cy="190500"/>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93" name="椭圆 92"/>
          <p:cNvSpPr/>
          <p:nvPr/>
        </p:nvSpPr>
        <p:spPr>
          <a:xfrm rot="10800000">
            <a:off x="5075238" y="5384800"/>
            <a:ext cx="371475" cy="371475"/>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94" name="椭圆 93"/>
          <p:cNvSpPr/>
          <p:nvPr/>
        </p:nvSpPr>
        <p:spPr>
          <a:xfrm rot="10800000">
            <a:off x="5894388" y="6118225"/>
            <a:ext cx="542925" cy="542925"/>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95" name="椭圆 94"/>
          <p:cNvSpPr/>
          <p:nvPr/>
        </p:nvSpPr>
        <p:spPr>
          <a:xfrm>
            <a:off x="5741988" y="5122863"/>
            <a:ext cx="1085850" cy="1085850"/>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96" name="Freeform 72"/>
          <p:cNvSpPr>
            <a:spLocks noEditPoints="1" noChangeArrowheads="1"/>
          </p:cNvSpPr>
          <p:nvPr/>
        </p:nvSpPr>
        <p:spPr bwMode="auto">
          <a:xfrm>
            <a:off x="6078538" y="5384800"/>
            <a:ext cx="450850" cy="479425"/>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209109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11" presetID="53" presetClass="entr" presetSubtype="16"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500" fill="hold"/>
                                        <p:tgtEl>
                                          <p:spTgt spid="47"/>
                                        </p:tgtEl>
                                        <p:attrNameLst>
                                          <p:attrName>ppt_w</p:attrName>
                                        </p:attrNameLst>
                                      </p:cBhvr>
                                      <p:tavLst>
                                        <p:tav tm="0">
                                          <p:val>
                                            <p:fltVal val="0"/>
                                          </p:val>
                                        </p:tav>
                                        <p:tav tm="100000">
                                          <p:val>
                                            <p:strVal val="#ppt_w"/>
                                          </p:val>
                                        </p:tav>
                                      </p:tavLst>
                                    </p:anim>
                                    <p:anim calcmode="lin" valueType="num">
                                      <p:cBhvr>
                                        <p:cTn id="14" dur="500" fill="hold"/>
                                        <p:tgtEl>
                                          <p:spTgt spid="47"/>
                                        </p:tgtEl>
                                        <p:attrNameLst>
                                          <p:attrName>ppt_h</p:attrName>
                                        </p:attrNameLst>
                                      </p:cBhvr>
                                      <p:tavLst>
                                        <p:tav tm="0">
                                          <p:val>
                                            <p:fltVal val="0"/>
                                          </p:val>
                                        </p:tav>
                                        <p:tav tm="100000">
                                          <p:val>
                                            <p:strVal val="#ppt_h"/>
                                          </p:val>
                                        </p:tav>
                                      </p:tavLst>
                                    </p:anim>
                                    <p:animEffect transition="in" filter="fade">
                                      <p:cBhvr>
                                        <p:cTn id="15" dur="500"/>
                                        <p:tgtEl>
                                          <p:spTgt spid="47"/>
                                        </p:tgtEl>
                                      </p:cBhvr>
                                    </p:animEffect>
                                  </p:childTnLst>
                                </p:cTn>
                              </p:par>
                              <p:par>
                                <p:cTn id="16" presetID="53" presetClass="entr" presetSubtype="16" fill="hold" grpId="0" nodeType="withEffect">
                                  <p:stCondLst>
                                    <p:cond delay="200"/>
                                  </p:stCondLst>
                                  <p:childTnLst>
                                    <p:set>
                                      <p:cBhvr>
                                        <p:cTn id="17" dur="1" fill="hold">
                                          <p:stCondLst>
                                            <p:cond delay="0"/>
                                          </p:stCondLst>
                                        </p:cTn>
                                        <p:tgtEl>
                                          <p:spTgt spid="48"/>
                                        </p:tgtEl>
                                        <p:attrNameLst>
                                          <p:attrName>style.visibility</p:attrName>
                                        </p:attrNameLst>
                                      </p:cBhvr>
                                      <p:to>
                                        <p:strVal val="visible"/>
                                      </p:to>
                                    </p:set>
                                    <p:anim calcmode="lin" valueType="num">
                                      <p:cBhvr>
                                        <p:cTn id="18" dur="500" fill="hold"/>
                                        <p:tgtEl>
                                          <p:spTgt spid="48"/>
                                        </p:tgtEl>
                                        <p:attrNameLst>
                                          <p:attrName>ppt_w</p:attrName>
                                        </p:attrNameLst>
                                      </p:cBhvr>
                                      <p:tavLst>
                                        <p:tav tm="0">
                                          <p:val>
                                            <p:fltVal val="0"/>
                                          </p:val>
                                        </p:tav>
                                        <p:tav tm="100000">
                                          <p:val>
                                            <p:strVal val="#ppt_w"/>
                                          </p:val>
                                        </p:tav>
                                      </p:tavLst>
                                    </p:anim>
                                    <p:anim calcmode="lin" valueType="num">
                                      <p:cBhvr>
                                        <p:cTn id="19" dur="500" fill="hold"/>
                                        <p:tgtEl>
                                          <p:spTgt spid="48"/>
                                        </p:tgtEl>
                                        <p:attrNameLst>
                                          <p:attrName>ppt_h</p:attrName>
                                        </p:attrNameLst>
                                      </p:cBhvr>
                                      <p:tavLst>
                                        <p:tav tm="0">
                                          <p:val>
                                            <p:fltVal val="0"/>
                                          </p:val>
                                        </p:tav>
                                        <p:tav tm="100000">
                                          <p:val>
                                            <p:strVal val="#ppt_h"/>
                                          </p:val>
                                        </p:tav>
                                      </p:tavLst>
                                    </p:anim>
                                    <p:animEffect transition="in" filter="fade">
                                      <p:cBhvr>
                                        <p:cTn id="20" dur="500"/>
                                        <p:tgtEl>
                                          <p:spTgt spid="48"/>
                                        </p:tgtEl>
                                      </p:cBhvr>
                                    </p:animEffect>
                                  </p:childTnLst>
                                </p:cTn>
                              </p:par>
                              <p:par>
                                <p:cTn id="21" presetID="53" presetClass="entr" presetSubtype="16" fill="hold" grpId="0" nodeType="withEffect">
                                  <p:stCondLst>
                                    <p:cond delay="200"/>
                                  </p:stCondLst>
                                  <p:childTnLst>
                                    <p:set>
                                      <p:cBhvr>
                                        <p:cTn id="22" dur="1" fill="hold">
                                          <p:stCondLst>
                                            <p:cond delay="0"/>
                                          </p:stCondLst>
                                        </p:cTn>
                                        <p:tgtEl>
                                          <p:spTgt spid="49"/>
                                        </p:tgtEl>
                                        <p:attrNameLst>
                                          <p:attrName>style.visibility</p:attrName>
                                        </p:attrNameLst>
                                      </p:cBhvr>
                                      <p:to>
                                        <p:strVal val="visible"/>
                                      </p:to>
                                    </p:set>
                                    <p:anim calcmode="lin" valueType="num">
                                      <p:cBhvr>
                                        <p:cTn id="23" dur="500" fill="hold"/>
                                        <p:tgtEl>
                                          <p:spTgt spid="49"/>
                                        </p:tgtEl>
                                        <p:attrNameLst>
                                          <p:attrName>ppt_w</p:attrName>
                                        </p:attrNameLst>
                                      </p:cBhvr>
                                      <p:tavLst>
                                        <p:tav tm="0">
                                          <p:val>
                                            <p:fltVal val="0"/>
                                          </p:val>
                                        </p:tav>
                                        <p:tav tm="100000">
                                          <p:val>
                                            <p:strVal val="#ppt_w"/>
                                          </p:val>
                                        </p:tav>
                                      </p:tavLst>
                                    </p:anim>
                                    <p:anim calcmode="lin" valueType="num">
                                      <p:cBhvr>
                                        <p:cTn id="24" dur="500" fill="hold"/>
                                        <p:tgtEl>
                                          <p:spTgt spid="49"/>
                                        </p:tgtEl>
                                        <p:attrNameLst>
                                          <p:attrName>ppt_h</p:attrName>
                                        </p:attrNameLst>
                                      </p:cBhvr>
                                      <p:tavLst>
                                        <p:tav tm="0">
                                          <p:val>
                                            <p:fltVal val="0"/>
                                          </p:val>
                                        </p:tav>
                                        <p:tav tm="100000">
                                          <p:val>
                                            <p:strVal val="#ppt_h"/>
                                          </p:val>
                                        </p:tav>
                                      </p:tavLst>
                                    </p:anim>
                                    <p:animEffect transition="in" filter="fade">
                                      <p:cBhvr>
                                        <p:cTn id="25" dur="500"/>
                                        <p:tgtEl>
                                          <p:spTgt spid="49"/>
                                        </p:tgtEl>
                                      </p:cBhvr>
                                    </p:animEffect>
                                  </p:childTnLst>
                                </p:cTn>
                              </p:par>
                              <p:par>
                                <p:cTn id="26" presetID="53" presetClass="entr" presetSubtype="16" fill="hold" nodeType="withEffect">
                                  <p:stCondLst>
                                    <p:cond delay="2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500" fill="hold"/>
                                        <p:tgtEl>
                                          <p:spTgt spid="50"/>
                                        </p:tgtEl>
                                        <p:attrNameLst>
                                          <p:attrName>ppt_w</p:attrName>
                                        </p:attrNameLst>
                                      </p:cBhvr>
                                      <p:tavLst>
                                        <p:tav tm="0">
                                          <p:val>
                                            <p:fltVal val="0"/>
                                          </p:val>
                                        </p:tav>
                                        <p:tav tm="100000">
                                          <p:val>
                                            <p:strVal val="#ppt_w"/>
                                          </p:val>
                                        </p:tav>
                                      </p:tavLst>
                                    </p:anim>
                                    <p:anim calcmode="lin" valueType="num">
                                      <p:cBhvr>
                                        <p:cTn id="29" dur="500" fill="hold"/>
                                        <p:tgtEl>
                                          <p:spTgt spid="50"/>
                                        </p:tgtEl>
                                        <p:attrNameLst>
                                          <p:attrName>ppt_h</p:attrName>
                                        </p:attrNameLst>
                                      </p:cBhvr>
                                      <p:tavLst>
                                        <p:tav tm="0">
                                          <p:val>
                                            <p:fltVal val="0"/>
                                          </p:val>
                                        </p:tav>
                                        <p:tav tm="100000">
                                          <p:val>
                                            <p:strVal val="#ppt_h"/>
                                          </p:val>
                                        </p:tav>
                                      </p:tavLst>
                                    </p:anim>
                                    <p:animEffect transition="in" filter="fade">
                                      <p:cBhvr>
                                        <p:cTn id="30" dur="500"/>
                                        <p:tgtEl>
                                          <p:spTgt spid="50"/>
                                        </p:tgtEl>
                                      </p:cBhvr>
                                    </p:animEffect>
                                  </p:childTnLst>
                                </p:cTn>
                              </p:par>
                              <p:par>
                                <p:cTn id="31" presetID="53" presetClass="entr" presetSubtype="16" fill="hold" nodeType="withEffect">
                                  <p:stCondLst>
                                    <p:cond delay="200"/>
                                  </p:stCondLst>
                                  <p:childTnLst>
                                    <p:set>
                                      <p:cBhvr>
                                        <p:cTn id="32" dur="1" fill="hold">
                                          <p:stCondLst>
                                            <p:cond delay="0"/>
                                          </p:stCondLst>
                                        </p:cTn>
                                        <p:tgtEl>
                                          <p:spTgt spid="51"/>
                                        </p:tgtEl>
                                        <p:attrNameLst>
                                          <p:attrName>style.visibility</p:attrName>
                                        </p:attrNameLst>
                                      </p:cBhvr>
                                      <p:to>
                                        <p:strVal val="visible"/>
                                      </p:to>
                                    </p:set>
                                    <p:anim calcmode="lin" valueType="num">
                                      <p:cBhvr>
                                        <p:cTn id="33" dur="500" fill="hold"/>
                                        <p:tgtEl>
                                          <p:spTgt spid="51"/>
                                        </p:tgtEl>
                                        <p:attrNameLst>
                                          <p:attrName>ppt_w</p:attrName>
                                        </p:attrNameLst>
                                      </p:cBhvr>
                                      <p:tavLst>
                                        <p:tav tm="0">
                                          <p:val>
                                            <p:fltVal val="0"/>
                                          </p:val>
                                        </p:tav>
                                        <p:tav tm="100000">
                                          <p:val>
                                            <p:strVal val="#ppt_w"/>
                                          </p:val>
                                        </p:tav>
                                      </p:tavLst>
                                    </p:anim>
                                    <p:anim calcmode="lin" valueType="num">
                                      <p:cBhvr>
                                        <p:cTn id="34" dur="500" fill="hold"/>
                                        <p:tgtEl>
                                          <p:spTgt spid="51"/>
                                        </p:tgtEl>
                                        <p:attrNameLst>
                                          <p:attrName>ppt_h</p:attrName>
                                        </p:attrNameLst>
                                      </p:cBhvr>
                                      <p:tavLst>
                                        <p:tav tm="0">
                                          <p:val>
                                            <p:fltVal val="0"/>
                                          </p:val>
                                        </p:tav>
                                        <p:tav tm="100000">
                                          <p:val>
                                            <p:strVal val="#ppt_h"/>
                                          </p:val>
                                        </p:tav>
                                      </p:tavLst>
                                    </p:anim>
                                    <p:animEffect transition="in" filter="fade">
                                      <p:cBhvr>
                                        <p:cTn id="35" dur="500"/>
                                        <p:tgtEl>
                                          <p:spTgt spid="51"/>
                                        </p:tgtEl>
                                      </p:cBhvr>
                                    </p:animEffect>
                                  </p:childTnLst>
                                </p:cTn>
                              </p:par>
                              <p:par>
                                <p:cTn id="36" presetID="53" presetClass="entr" presetSubtype="16" fill="hold" nodeType="withEffect">
                                  <p:stCondLst>
                                    <p:cond delay="200"/>
                                  </p:stCondLst>
                                  <p:childTnLst>
                                    <p:set>
                                      <p:cBhvr>
                                        <p:cTn id="37" dur="1" fill="hold">
                                          <p:stCondLst>
                                            <p:cond delay="0"/>
                                          </p:stCondLst>
                                        </p:cTn>
                                        <p:tgtEl>
                                          <p:spTgt spid="52"/>
                                        </p:tgtEl>
                                        <p:attrNameLst>
                                          <p:attrName>style.visibility</p:attrName>
                                        </p:attrNameLst>
                                      </p:cBhvr>
                                      <p:to>
                                        <p:strVal val="visible"/>
                                      </p:to>
                                    </p:set>
                                    <p:anim calcmode="lin" valueType="num">
                                      <p:cBhvr>
                                        <p:cTn id="38" dur="500" fill="hold"/>
                                        <p:tgtEl>
                                          <p:spTgt spid="52"/>
                                        </p:tgtEl>
                                        <p:attrNameLst>
                                          <p:attrName>ppt_w</p:attrName>
                                        </p:attrNameLst>
                                      </p:cBhvr>
                                      <p:tavLst>
                                        <p:tav tm="0">
                                          <p:val>
                                            <p:fltVal val="0"/>
                                          </p:val>
                                        </p:tav>
                                        <p:tav tm="100000">
                                          <p:val>
                                            <p:strVal val="#ppt_w"/>
                                          </p:val>
                                        </p:tav>
                                      </p:tavLst>
                                    </p:anim>
                                    <p:anim calcmode="lin" valueType="num">
                                      <p:cBhvr>
                                        <p:cTn id="39" dur="500" fill="hold"/>
                                        <p:tgtEl>
                                          <p:spTgt spid="52"/>
                                        </p:tgtEl>
                                        <p:attrNameLst>
                                          <p:attrName>ppt_h</p:attrName>
                                        </p:attrNameLst>
                                      </p:cBhvr>
                                      <p:tavLst>
                                        <p:tav tm="0">
                                          <p:val>
                                            <p:fltVal val="0"/>
                                          </p:val>
                                        </p:tav>
                                        <p:tav tm="100000">
                                          <p:val>
                                            <p:strVal val="#ppt_h"/>
                                          </p:val>
                                        </p:tav>
                                      </p:tavLst>
                                    </p:anim>
                                    <p:animEffect transition="in" filter="fade">
                                      <p:cBhvr>
                                        <p:cTn id="40" dur="500"/>
                                        <p:tgtEl>
                                          <p:spTgt spid="52"/>
                                        </p:tgtEl>
                                      </p:cBhvr>
                                    </p:animEffect>
                                  </p:childTnLst>
                                </p:cTn>
                              </p:par>
                              <p:par>
                                <p:cTn id="41" presetID="53" presetClass="entr" presetSubtype="16" fill="hold" grpId="0" nodeType="withEffect">
                                  <p:stCondLst>
                                    <p:cond delay="200"/>
                                  </p:stCondLst>
                                  <p:childTnLst>
                                    <p:set>
                                      <p:cBhvr>
                                        <p:cTn id="42" dur="1" fill="hold">
                                          <p:stCondLst>
                                            <p:cond delay="0"/>
                                          </p:stCondLst>
                                        </p:cTn>
                                        <p:tgtEl>
                                          <p:spTgt spid="53"/>
                                        </p:tgtEl>
                                        <p:attrNameLst>
                                          <p:attrName>style.visibility</p:attrName>
                                        </p:attrNameLst>
                                      </p:cBhvr>
                                      <p:to>
                                        <p:strVal val="visible"/>
                                      </p:to>
                                    </p:set>
                                    <p:anim calcmode="lin" valueType="num">
                                      <p:cBhvr>
                                        <p:cTn id="43" dur="500" fill="hold"/>
                                        <p:tgtEl>
                                          <p:spTgt spid="53"/>
                                        </p:tgtEl>
                                        <p:attrNameLst>
                                          <p:attrName>ppt_w</p:attrName>
                                        </p:attrNameLst>
                                      </p:cBhvr>
                                      <p:tavLst>
                                        <p:tav tm="0">
                                          <p:val>
                                            <p:fltVal val="0"/>
                                          </p:val>
                                        </p:tav>
                                        <p:tav tm="100000">
                                          <p:val>
                                            <p:strVal val="#ppt_w"/>
                                          </p:val>
                                        </p:tav>
                                      </p:tavLst>
                                    </p:anim>
                                    <p:anim calcmode="lin" valueType="num">
                                      <p:cBhvr>
                                        <p:cTn id="44" dur="500" fill="hold"/>
                                        <p:tgtEl>
                                          <p:spTgt spid="53"/>
                                        </p:tgtEl>
                                        <p:attrNameLst>
                                          <p:attrName>ppt_h</p:attrName>
                                        </p:attrNameLst>
                                      </p:cBhvr>
                                      <p:tavLst>
                                        <p:tav tm="0">
                                          <p:val>
                                            <p:fltVal val="0"/>
                                          </p:val>
                                        </p:tav>
                                        <p:tav tm="100000">
                                          <p:val>
                                            <p:strVal val="#ppt_h"/>
                                          </p:val>
                                        </p:tav>
                                      </p:tavLst>
                                    </p:anim>
                                    <p:animEffect transition="in" filter="fade">
                                      <p:cBhvr>
                                        <p:cTn id="45" dur="500"/>
                                        <p:tgtEl>
                                          <p:spTgt spid="53"/>
                                        </p:tgtEl>
                                      </p:cBhvr>
                                    </p:animEffect>
                                  </p:childTnLst>
                                </p:cTn>
                              </p:par>
                              <p:par>
                                <p:cTn id="46" presetID="53" presetClass="entr" presetSubtype="16" fill="hold" nodeType="withEffect">
                                  <p:stCondLst>
                                    <p:cond delay="400"/>
                                  </p:stCondLst>
                                  <p:childTnLst>
                                    <p:set>
                                      <p:cBhvr>
                                        <p:cTn id="47" dur="1" fill="hold">
                                          <p:stCondLst>
                                            <p:cond delay="0"/>
                                          </p:stCondLst>
                                        </p:cTn>
                                        <p:tgtEl>
                                          <p:spTgt spid="67"/>
                                        </p:tgtEl>
                                        <p:attrNameLst>
                                          <p:attrName>style.visibility</p:attrName>
                                        </p:attrNameLst>
                                      </p:cBhvr>
                                      <p:to>
                                        <p:strVal val="visible"/>
                                      </p:to>
                                    </p:set>
                                    <p:anim calcmode="lin" valueType="num">
                                      <p:cBhvr>
                                        <p:cTn id="48" dur="500" fill="hold"/>
                                        <p:tgtEl>
                                          <p:spTgt spid="67"/>
                                        </p:tgtEl>
                                        <p:attrNameLst>
                                          <p:attrName>ppt_w</p:attrName>
                                        </p:attrNameLst>
                                      </p:cBhvr>
                                      <p:tavLst>
                                        <p:tav tm="0">
                                          <p:val>
                                            <p:fltVal val="0"/>
                                          </p:val>
                                        </p:tav>
                                        <p:tav tm="100000">
                                          <p:val>
                                            <p:strVal val="#ppt_w"/>
                                          </p:val>
                                        </p:tav>
                                      </p:tavLst>
                                    </p:anim>
                                    <p:anim calcmode="lin" valueType="num">
                                      <p:cBhvr>
                                        <p:cTn id="49" dur="500" fill="hold"/>
                                        <p:tgtEl>
                                          <p:spTgt spid="67"/>
                                        </p:tgtEl>
                                        <p:attrNameLst>
                                          <p:attrName>ppt_h</p:attrName>
                                        </p:attrNameLst>
                                      </p:cBhvr>
                                      <p:tavLst>
                                        <p:tav tm="0">
                                          <p:val>
                                            <p:fltVal val="0"/>
                                          </p:val>
                                        </p:tav>
                                        <p:tav tm="100000">
                                          <p:val>
                                            <p:strVal val="#ppt_h"/>
                                          </p:val>
                                        </p:tav>
                                      </p:tavLst>
                                    </p:anim>
                                    <p:animEffect transition="in" filter="fade">
                                      <p:cBhvr>
                                        <p:cTn id="50" dur="500"/>
                                        <p:tgtEl>
                                          <p:spTgt spid="67"/>
                                        </p:tgtEl>
                                      </p:cBhvr>
                                    </p:animEffect>
                                  </p:childTnLst>
                                </p:cTn>
                              </p:par>
                              <p:par>
                                <p:cTn id="51" presetID="53" presetClass="entr" presetSubtype="16" fill="hold" grpId="0" nodeType="withEffect">
                                  <p:stCondLst>
                                    <p:cond delay="400"/>
                                  </p:stCondLst>
                                  <p:childTnLst>
                                    <p:set>
                                      <p:cBhvr>
                                        <p:cTn id="52" dur="1" fill="hold">
                                          <p:stCondLst>
                                            <p:cond delay="0"/>
                                          </p:stCondLst>
                                        </p:cTn>
                                        <p:tgtEl>
                                          <p:spTgt spid="68"/>
                                        </p:tgtEl>
                                        <p:attrNameLst>
                                          <p:attrName>style.visibility</p:attrName>
                                        </p:attrNameLst>
                                      </p:cBhvr>
                                      <p:to>
                                        <p:strVal val="visible"/>
                                      </p:to>
                                    </p:set>
                                    <p:anim calcmode="lin" valueType="num">
                                      <p:cBhvr>
                                        <p:cTn id="53" dur="500" fill="hold"/>
                                        <p:tgtEl>
                                          <p:spTgt spid="68"/>
                                        </p:tgtEl>
                                        <p:attrNameLst>
                                          <p:attrName>ppt_w</p:attrName>
                                        </p:attrNameLst>
                                      </p:cBhvr>
                                      <p:tavLst>
                                        <p:tav tm="0">
                                          <p:val>
                                            <p:fltVal val="0"/>
                                          </p:val>
                                        </p:tav>
                                        <p:tav tm="100000">
                                          <p:val>
                                            <p:strVal val="#ppt_w"/>
                                          </p:val>
                                        </p:tav>
                                      </p:tavLst>
                                    </p:anim>
                                    <p:anim calcmode="lin" valueType="num">
                                      <p:cBhvr>
                                        <p:cTn id="54" dur="500" fill="hold"/>
                                        <p:tgtEl>
                                          <p:spTgt spid="68"/>
                                        </p:tgtEl>
                                        <p:attrNameLst>
                                          <p:attrName>ppt_h</p:attrName>
                                        </p:attrNameLst>
                                      </p:cBhvr>
                                      <p:tavLst>
                                        <p:tav tm="0">
                                          <p:val>
                                            <p:fltVal val="0"/>
                                          </p:val>
                                        </p:tav>
                                        <p:tav tm="100000">
                                          <p:val>
                                            <p:strVal val="#ppt_h"/>
                                          </p:val>
                                        </p:tav>
                                      </p:tavLst>
                                    </p:anim>
                                    <p:animEffect transition="in" filter="fade">
                                      <p:cBhvr>
                                        <p:cTn id="55" dur="500"/>
                                        <p:tgtEl>
                                          <p:spTgt spid="68"/>
                                        </p:tgtEl>
                                      </p:cBhvr>
                                    </p:animEffect>
                                  </p:childTnLst>
                                </p:cTn>
                              </p:par>
                              <p:par>
                                <p:cTn id="56" presetID="53" presetClass="entr" presetSubtype="16" fill="hold" grpId="0" nodeType="withEffect">
                                  <p:stCondLst>
                                    <p:cond delay="400"/>
                                  </p:stCondLst>
                                  <p:childTnLst>
                                    <p:set>
                                      <p:cBhvr>
                                        <p:cTn id="57" dur="1" fill="hold">
                                          <p:stCondLst>
                                            <p:cond delay="0"/>
                                          </p:stCondLst>
                                        </p:cTn>
                                        <p:tgtEl>
                                          <p:spTgt spid="69"/>
                                        </p:tgtEl>
                                        <p:attrNameLst>
                                          <p:attrName>style.visibility</p:attrName>
                                        </p:attrNameLst>
                                      </p:cBhvr>
                                      <p:to>
                                        <p:strVal val="visible"/>
                                      </p:to>
                                    </p:set>
                                    <p:anim calcmode="lin" valueType="num">
                                      <p:cBhvr>
                                        <p:cTn id="58" dur="500" fill="hold"/>
                                        <p:tgtEl>
                                          <p:spTgt spid="69"/>
                                        </p:tgtEl>
                                        <p:attrNameLst>
                                          <p:attrName>ppt_w</p:attrName>
                                        </p:attrNameLst>
                                      </p:cBhvr>
                                      <p:tavLst>
                                        <p:tav tm="0">
                                          <p:val>
                                            <p:fltVal val="0"/>
                                          </p:val>
                                        </p:tav>
                                        <p:tav tm="100000">
                                          <p:val>
                                            <p:strVal val="#ppt_w"/>
                                          </p:val>
                                        </p:tav>
                                      </p:tavLst>
                                    </p:anim>
                                    <p:anim calcmode="lin" valueType="num">
                                      <p:cBhvr>
                                        <p:cTn id="59" dur="500" fill="hold"/>
                                        <p:tgtEl>
                                          <p:spTgt spid="69"/>
                                        </p:tgtEl>
                                        <p:attrNameLst>
                                          <p:attrName>ppt_h</p:attrName>
                                        </p:attrNameLst>
                                      </p:cBhvr>
                                      <p:tavLst>
                                        <p:tav tm="0">
                                          <p:val>
                                            <p:fltVal val="0"/>
                                          </p:val>
                                        </p:tav>
                                        <p:tav tm="100000">
                                          <p:val>
                                            <p:strVal val="#ppt_h"/>
                                          </p:val>
                                        </p:tav>
                                      </p:tavLst>
                                    </p:anim>
                                    <p:animEffect transition="in" filter="fade">
                                      <p:cBhvr>
                                        <p:cTn id="60" dur="500"/>
                                        <p:tgtEl>
                                          <p:spTgt spid="69"/>
                                        </p:tgtEl>
                                      </p:cBhvr>
                                    </p:animEffect>
                                  </p:childTnLst>
                                </p:cTn>
                              </p:par>
                              <p:par>
                                <p:cTn id="61" presetID="53" presetClass="entr" presetSubtype="16" fill="hold" grpId="0" nodeType="withEffect">
                                  <p:stCondLst>
                                    <p:cond delay="400"/>
                                  </p:stCondLst>
                                  <p:childTnLst>
                                    <p:set>
                                      <p:cBhvr>
                                        <p:cTn id="62" dur="1" fill="hold">
                                          <p:stCondLst>
                                            <p:cond delay="0"/>
                                          </p:stCondLst>
                                        </p:cTn>
                                        <p:tgtEl>
                                          <p:spTgt spid="70"/>
                                        </p:tgtEl>
                                        <p:attrNameLst>
                                          <p:attrName>style.visibility</p:attrName>
                                        </p:attrNameLst>
                                      </p:cBhvr>
                                      <p:to>
                                        <p:strVal val="visible"/>
                                      </p:to>
                                    </p:set>
                                    <p:anim calcmode="lin" valueType="num">
                                      <p:cBhvr>
                                        <p:cTn id="63" dur="500" fill="hold"/>
                                        <p:tgtEl>
                                          <p:spTgt spid="70"/>
                                        </p:tgtEl>
                                        <p:attrNameLst>
                                          <p:attrName>ppt_w</p:attrName>
                                        </p:attrNameLst>
                                      </p:cBhvr>
                                      <p:tavLst>
                                        <p:tav tm="0">
                                          <p:val>
                                            <p:fltVal val="0"/>
                                          </p:val>
                                        </p:tav>
                                        <p:tav tm="100000">
                                          <p:val>
                                            <p:strVal val="#ppt_w"/>
                                          </p:val>
                                        </p:tav>
                                      </p:tavLst>
                                    </p:anim>
                                    <p:anim calcmode="lin" valueType="num">
                                      <p:cBhvr>
                                        <p:cTn id="64" dur="500" fill="hold"/>
                                        <p:tgtEl>
                                          <p:spTgt spid="70"/>
                                        </p:tgtEl>
                                        <p:attrNameLst>
                                          <p:attrName>ppt_h</p:attrName>
                                        </p:attrNameLst>
                                      </p:cBhvr>
                                      <p:tavLst>
                                        <p:tav tm="0">
                                          <p:val>
                                            <p:fltVal val="0"/>
                                          </p:val>
                                        </p:tav>
                                        <p:tav tm="100000">
                                          <p:val>
                                            <p:strVal val="#ppt_h"/>
                                          </p:val>
                                        </p:tav>
                                      </p:tavLst>
                                    </p:anim>
                                    <p:animEffect transition="in" filter="fade">
                                      <p:cBhvr>
                                        <p:cTn id="65" dur="500"/>
                                        <p:tgtEl>
                                          <p:spTgt spid="70"/>
                                        </p:tgtEl>
                                      </p:cBhvr>
                                    </p:animEffect>
                                  </p:childTnLst>
                                </p:cTn>
                              </p:par>
                            </p:childTnLst>
                          </p:cTn>
                        </p:par>
                        <p:par>
                          <p:cTn id="66" fill="hold">
                            <p:stCondLst>
                              <p:cond delay="1000"/>
                            </p:stCondLst>
                            <p:childTnLst>
                              <p:par>
                                <p:cTn id="67" presetID="16" presetClass="entr" presetSubtype="37" fill="hold" nodeType="after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barn(outVertical)">
                                      <p:cBhvr>
                                        <p:cTn id="69" dur="500"/>
                                        <p:tgtEl>
                                          <p:spTgt spid="54"/>
                                        </p:tgtEl>
                                      </p:cBhvr>
                                    </p:animEffect>
                                  </p:childTnLst>
                                </p:cTn>
                              </p:par>
                              <p:par>
                                <p:cTn id="70" presetID="53" presetClass="entr" presetSubtype="16" fill="hold" grpId="0" nodeType="withEffect">
                                  <p:stCondLst>
                                    <p:cond delay="200"/>
                                  </p:stCondLst>
                                  <p:childTnLst>
                                    <p:set>
                                      <p:cBhvr>
                                        <p:cTn id="71" dur="1" fill="hold">
                                          <p:stCondLst>
                                            <p:cond delay="0"/>
                                          </p:stCondLst>
                                        </p:cTn>
                                        <p:tgtEl>
                                          <p:spTgt spid="72"/>
                                        </p:tgtEl>
                                        <p:attrNameLst>
                                          <p:attrName>style.visibility</p:attrName>
                                        </p:attrNameLst>
                                      </p:cBhvr>
                                      <p:to>
                                        <p:strVal val="visible"/>
                                      </p:to>
                                    </p:set>
                                    <p:anim calcmode="lin" valueType="num">
                                      <p:cBhvr>
                                        <p:cTn id="72" dur="500" fill="hold"/>
                                        <p:tgtEl>
                                          <p:spTgt spid="72"/>
                                        </p:tgtEl>
                                        <p:attrNameLst>
                                          <p:attrName>ppt_w</p:attrName>
                                        </p:attrNameLst>
                                      </p:cBhvr>
                                      <p:tavLst>
                                        <p:tav tm="0">
                                          <p:val>
                                            <p:fltVal val="0"/>
                                          </p:val>
                                        </p:tav>
                                        <p:tav tm="100000">
                                          <p:val>
                                            <p:strVal val="#ppt_w"/>
                                          </p:val>
                                        </p:tav>
                                      </p:tavLst>
                                    </p:anim>
                                    <p:anim calcmode="lin" valueType="num">
                                      <p:cBhvr>
                                        <p:cTn id="73" dur="500" fill="hold"/>
                                        <p:tgtEl>
                                          <p:spTgt spid="72"/>
                                        </p:tgtEl>
                                        <p:attrNameLst>
                                          <p:attrName>ppt_h</p:attrName>
                                        </p:attrNameLst>
                                      </p:cBhvr>
                                      <p:tavLst>
                                        <p:tav tm="0">
                                          <p:val>
                                            <p:fltVal val="0"/>
                                          </p:val>
                                        </p:tav>
                                        <p:tav tm="100000">
                                          <p:val>
                                            <p:strVal val="#ppt_h"/>
                                          </p:val>
                                        </p:tav>
                                      </p:tavLst>
                                    </p:anim>
                                    <p:animEffect transition="in" filter="fade">
                                      <p:cBhvr>
                                        <p:cTn id="74" dur="500"/>
                                        <p:tgtEl>
                                          <p:spTgt spid="72"/>
                                        </p:tgtEl>
                                      </p:cBhvr>
                                    </p:animEffect>
                                  </p:childTnLst>
                                </p:cTn>
                              </p:par>
                              <p:par>
                                <p:cTn id="75" presetID="53" presetClass="entr" presetSubtype="16" fill="hold" grpId="0" nodeType="withEffect">
                                  <p:stCondLst>
                                    <p:cond delay="400"/>
                                  </p:stCondLst>
                                  <p:childTnLst>
                                    <p:set>
                                      <p:cBhvr>
                                        <p:cTn id="76" dur="1" fill="hold">
                                          <p:stCondLst>
                                            <p:cond delay="0"/>
                                          </p:stCondLst>
                                        </p:cTn>
                                        <p:tgtEl>
                                          <p:spTgt spid="73"/>
                                        </p:tgtEl>
                                        <p:attrNameLst>
                                          <p:attrName>style.visibility</p:attrName>
                                        </p:attrNameLst>
                                      </p:cBhvr>
                                      <p:to>
                                        <p:strVal val="visible"/>
                                      </p:to>
                                    </p:set>
                                    <p:anim calcmode="lin" valueType="num">
                                      <p:cBhvr>
                                        <p:cTn id="77" dur="500" fill="hold"/>
                                        <p:tgtEl>
                                          <p:spTgt spid="73"/>
                                        </p:tgtEl>
                                        <p:attrNameLst>
                                          <p:attrName>ppt_w</p:attrName>
                                        </p:attrNameLst>
                                      </p:cBhvr>
                                      <p:tavLst>
                                        <p:tav tm="0">
                                          <p:val>
                                            <p:fltVal val="0"/>
                                          </p:val>
                                        </p:tav>
                                        <p:tav tm="100000">
                                          <p:val>
                                            <p:strVal val="#ppt_w"/>
                                          </p:val>
                                        </p:tav>
                                      </p:tavLst>
                                    </p:anim>
                                    <p:anim calcmode="lin" valueType="num">
                                      <p:cBhvr>
                                        <p:cTn id="78" dur="500" fill="hold"/>
                                        <p:tgtEl>
                                          <p:spTgt spid="73"/>
                                        </p:tgtEl>
                                        <p:attrNameLst>
                                          <p:attrName>ppt_h</p:attrName>
                                        </p:attrNameLst>
                                      </p:cBhvr>
                                      <p:tavLst>
                                        <p:tav tm="0">
                                          <p:val>
                                            <p:fltVal val="0"/>
                                          </p:val>
                                        </p:tav>
                                        <p:tav tm="100000">
                                          <p:val>
                                            <p:strVal val="#ppt_h"/>
                                          </p:val>
                                        </p:tav>
                                      </p:tavLst>
                                    </p:anim>
                                    <p:animEffect transition="in" filter="fade">
                                      <p:cBhvr>
                                        <p:cTn id="79" dur="500"/>
                                        <p:tgtEl>
                                          <p:spTgt spid="73"/>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78"/>
                                        </p:tgtEl>
                                        <p:attrNameLst>
                                          <p:attrName>style.visibility</p:attrName>
                                        </p:attrNameLst>
                                      </p:cBhvr>
                                      <p:to>
                                        <p:strVal val="visible"/>
                                      </p:to>
                                    </p:set>
                                    <p:anim calcmode="lin" valueType="num">
                                      <p:cBhvr>
                                        <p:cTn id="82" dur="500" fill="hold"/>
                                        <p:tgtEl>
                                          <p:spTgt spid="78"/>
                                        </p:tgtEl>
                                        <p:attrNameLst>
                                          <p:attrName>ppt_w</p:attrName>
                                        </p:attrNameLst>
                                      </p:cBhvr>
                                      <p:tavLst>
                                        <p:tav tm="0">
                                          <p:val>
                                            <p:fltVal val="0"/>
                                          </p:val>
                                        </p:tav>
                                        <p:tav tm="100000">
                                          <p:val>
                                            <p:strVal val="#ppt_w"/>
                                          </p:val>
                                        </p:tav>
                                      </p:tavLst>
                                    </p:anim>
                                    <p:anim calcmode="lin" valueType="num">
                                      <p:cBhvr>
                                        <p:cTn id="83" dur="500" fill="hold"/>
                                        <p:tgtEl>
                                          <p:spTgt spid="78"/>
                                        </p:tgtEl>
                                        <p:attrNameLst>
                                          <p:attrName>ppt_h</p:attrName>
                                        </p:attrNameLst>
                                      </p:cBhvr>
                                      <p:tavLst>
                                        <p:tav tm="0">
                                          <p:val>
                                            <p:fltVal val="0"/>
                                          </p:val>
                                        </p:tav>
                                        <p:tav tm="100000">
                                          <p:val>
                                            <p:strVal val="#ppt_h"/>
                                          </p:val>
                                        </p:tav>
                                      </p:tavLst>
                                    </p:anim>
                                    <p:animEffect transition="in" filter="fade">
                                      <p:cBhvr>
                                        <p:cTn id="84" dur="500"/>
                                        <p:tgtEl>
                                          <p:spTgt spid="78"/>
                                        </p:tgtEl>
                                      </p:cBhvr>
                                    </p:animEffect>
                                  </p:childTnLst>
                                </p:cTn>
                              </p:par>
                              <p:par>
                                <p:cTn id="85" presetID="53" presetClass="entr" presetSubtype="16" fill="hold" grpId="0" nodeType="withEffect">
                                  <p:stCondLst>
                                    <p:cond delay="400"/>
                                  </p:stCondLst>
                                  <p:childTnLst>
                                    <p:set>
                                      <p:cBhvr>
                                        <p:cTn id="86" dur="1" fill="hold">
                                          <p:stCondLst>
                                            <p:cond delay="0"/>
                                          </p:stCondLst>
                                        </p:cTn>
                                        <p:tgtEl>
                                          <p:spTgt spid="79"/>
                                        </p:tgtEl>
                                        <p:attrNameLst>
                                          <p:attrName>style.visibility</p:attrName>
                                        </p:attrNameLst>
                                      </p:cBhvr>
                                      <p:to>
                                        <p:strVal val="visible"/>
                                      </p:to>
                                    </p:set>
                                    <p:anim calcmode="lin" valueType="num">
                                      <p:cBhvr>
                                        <p:cTn id="87" dur="500" fill="hold"/>
                                        <p:tgtEl>
                                          <p:spTgt spid="79"/>
                                        </p:tgtEl>
                                        <p:attrNameLst>
                                          <p:attrName>ppt_w</p:attrName>
                                        </p:attrNameLst>
                                      </p:cBhvr>
                                      <p:tavLst>
                                        <p:tav tm="0">
                                          <p:val>
                                            <p:fltVal val="0"/>
                                          </p:val>
                                        </p:tav>
                                        <p:tav tm="100000">
                                          <p:val>
                                            <p:strVal val="#ppt_w"/>
                                          </p:val>
                                        </p:tav>
                                      </p:tavLst>
                                    </p:anim>
                                    <p:anim calcmode="lin" valueType="num">
                                      <p:cBhvr>
                                        <p:cTn id="88" dur="500" fill="hold"/>
                                        <p:tgtEl>
                                          <p:spTgt spid="79"/>
                                        </p:tgtEl>
                                        <p:attrNameLst>
                                          <p:attrName>ppt_h</p:attrName>
                                        </p:attrNameLst>
                                      </p:cBhvr>
                                      <p:tavLst>
                                        <p:tav tm="0">
                                          <p:val>
                                            <p:fltVal val="0"/>
                                          </p:val>
                                        </p:tav>
                                        <p:tav tm="100000">
                                          <p:val>
                                            <p:strVal val="#ppt_h"/>
                                          </p:val>
                                        </p:tav>
                                      </p:tavLst>
                                    </p:anim>
                                    <p:animEffect transition="in" filter="fade">
                                      <p:cBhvr>
                                        <p:cTn id="89" dur="500"/>
                                        <p:tgtEl>
                                          <p:spTgt spid="79"/>
                                        </p:tgtEl>
                                      </p:cBhvr>
                                    </p:animEffect>
                                  </p:childTnLst>
                                </p:cTn>
                              </p:par>
                              <p:par>
                                <p:cTn id="90" presetID="53" presetClass="entr" presetSubtype="16" fill="hold" grpId="0" nodeType="withEffect">
                                  <p:stCondLst>
                                    <p:cond delay="400"/>
                                  </p:stCondLst>
                                  <p:childTnLst>
                                    <p:set>
                                      <p:cBhvr>
                                        <p:cTn id="91" dur="1" fill="hold">
                                          <p:stCondLst>
                                            <p:cond delay="0"/>
                                          </p:stCondLst>
                                        </p:cTn>
                                        <p:tgtEl>
                                          <p:spTgt spid="80"/>
                                        </p:tgtEl>
                                        <p:attrNameLst>
                                          <p:attrName>style.visibility</p:attrName>
                                        </p:attrNameLst>
                                      </p:cBhvr>
                                      <p:to>
                                        <p:strVal val="visible"/>
                                      </p:to>
                                    </p:set>
                                    <p:anim calcmode="lin" valueType="num">
                                      <p:cBhvr>
                                        <p:cTn id="92" dur="500" fill="hold"/>
                                        <p:tgtEl>
                                          <p:spTgt spid="80"/>
                                        </p:tgtEl>
                                        <p:attrNameLst>
                                          <p:attrName>ppt_w</p:attrName>
                                        </p:attrNameLst>
                                      </p:cBhvr>
                                      <p:tavLst>
                                        <p:tav tm="0">
                                          <p:val>
                                            <p:fltVal val="0"/>
                                          </p:val>
                                        </p:tav>
                                        <p:tav tm="100000">
                                          <p:val>
                                            <p:strVal val="#ppt_w"/>
                                          </p:val>
                                        </p:tav>
                                      </p:tavLst>
                                    </p:anim>
                                    <p:anim calcmode="lin" valueType="num">
                                      <p:cBhvr>
                                        <p:cTn id="93" dur="500" fill="hold"/>
                                        <p:tgtEl>
                                          <p:spTgt spid="80"/>
                                        </p:tgtEl>
                                        <p:attrNameLst>
                                          <p:attrName>ppt_h</p:attrName>
                                        </p:attrNameLst>
                                      </p:cBhvr>
                                      <p:tavLst>
                                        <p:tav tm="0">
                                          <p:val>
                                            <p:fltVal val="0"/>
                                          </p:val>
                                        </p:tav>
                                        <p:tav tm="100000">
                                          <p:val>
                                            <p:strVal val="#ppt_h"/>
                                          </p:val>
                                        </p:tav>
                                      </p:tavLst>
                                    </p:anim>
                                    <p:animEffect transition="in" filter="fade">
                                      <p:cBhvr>
                                        <p:cTn id="94" dur="500"/>
                                        <p:tgtEl>
                                          <p:spTgt spid="80"/>
                                        </p:tgtEl>
                                      </p:cBhvr>
                                    </p:animEffect>
                                  </p:childTnLst>
                                </p:cTn>
                              </p:par>
                              <p:par>
                                <p:cTn id="95" presetID="53" presetClass="entr" presetSubtype="16" fill="hold" grpId="0" nodeType="withEffect">
                                  <p:stCondLst>
                                    <p:cond delay="400"/>
                                  </p:stCondLst>
                                  <p:childTnLst>
                                    <p:set>
                                      <p:cBhvr>
                                        <p:cTn id="96" dur="1" fill="hold">
                                          <p:stCondLst>
                                            <p:cond delay="0"/>
                                          </p:stCondLst>
                                        </p:cTn>
                                        <p:tgtEl>
                                          <p:spTgt spid="81"/>
                                        </p:tgtEl>
                                        <p:attrNameLst>
                                          <p:attrName>style.visibility</p:attrName>
                                        </p:attrNameLst>
                                      </p:cBhvr>
                                      <p:to>
                                        <p:strVal val="visible"/>
                                      </p:to>
                                    </p:set>
                                    <p:anim calcmode="lin" valueType="num">
                                      <p:cBhvr>
                                        <p:cTn id="97" dur="500" fill="hold"/>
                                        <p:tgtEl>
                                          <p:spTgt spid="81"/>
                                        </p:tgtEl>
                                        <p:attrNameLst>
                                          <p:attrName>ppt_w</p:attrName>
                                        </p:attrNameLst>
                                      </p:cBhvr>
                                      <p:tavLst>
                                        <p:tav tm="0">
                                          <p:val>
                                            <p:fltVal val="0"/>
                                          </p:val>
                                        </p:tav>
                                        <p:tav tm="100000">
                                          <p:val>
                                            <p:strVal val="#ppt_w"/>
                                          </p:val>
                                        </p:tav>
                                      </p:tavLst>
                                    </p:anim>
                                    <p:anim calcmode="lin" valueType="num">
                                      <p:cBhvr>
                                        <p:cTn id="98" dur="500" fill="hold"/>
                                        <p:tgtEl>
                                          <p:spTgt spid="81"/>
                                        </p:tgtEl>
                                        <p:attrNameLst>
                                          <p:attrName>ppt_h</p:attrName>
                                        </p:attrNameLst>
                                      </p:cBhvr>
                                      <p:tavLst>
                                        <p:tav tm="0">
                                          <p:val>
                                            <p:fltVal val="0"/>
                                          </p:val>
                                        </p:tav>
                                        <p:tav tm="100000">
                                          <p:val>
                                            <p:strVal val="#ppt_h"/>
                                          </p:val>
                                        </p:tav>
                                      </p:tavLst>
                                    </p:anim>
                                    <p:animEffect transition="in" filter="fade">
                                      <p:cBhvr>
                                        <p:cTn id="99" dur="500"/>
                                        <p:tgtEl>
                                          <p:spTgt spid="8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 calcmode="lin" valueType="num">
                                      <p:cBhvr>
                                        <p:cTn id="102" dur="500" fill="hold"/>
                                        <p:tgtEl>
                                          <p:spTgt spid="82"/>
                                        </p:tgtEl>
                                        <p:attrNameLst>
                                          <p:attrName>ppt_w</p:attrName>
                                        </p:attrNameLst>
                                      </p:cBhvr>
                                      <p:tavLst>
                                        <p:tav tm="0">
                                          <p:val>
                                            <p:fltVal val="0"/>
                                          </p:val>
                                        </p:tav>
                                        <p:tav tm="100000">
                                          <p:val>
                                            <p:strVal val="#ppt_w"/>
                                          </p:val>
                                        </p:tav>
                                      </p:tavLst>
                                    </p:anim>
                                    <p:anim calcmode="lin" valueType="num">
                                      <p:cBhvr>
                                        <p:cTn id="103" dur="500" fill="hold"/>
                                        <p:tgtEl>
                                          <p:spTgt spid="82"/>
                                        </p:tgtEl>
                                        <p:attrNameLst>
                                          <p:attrName>ppt_h</p:attrName>
                                        </p:attrNameLst>
                                      </p:cBhvr>
                                      <p:tavLst>
                                        <p:tav tm="0">
                                          <p:val>
                                            <p:fltVal val="0"/>
                                          </p:val>
                                        </p:tav>
                                        <p:tav tm="100000">
                                          <p:val>
                                            <p:strVal val="#ppt_h"/>
                                          </p:val>
                                        </p:tav>
                                      </p:tavLst>
                                    </p:anim>
                                    <p:animEffect transition="in" filter="fade">
                                      <p:cBhvr>
                                        <p:cTn id="104" dur="500"/>
                                        <p:tgtEl>
                                          <p:spTgt spid="82"/>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83"/>
                                        </p:tgtEl>
                                        <p:attrNameLst>
                                          <p:attrName>style.visibility</p:attrName>
                                        </p:attrNameLst>
                                      </p:cBhvr>
                                      <p:to>
                                        <p:strVal val="visible"/>
                                      </p:to>
                                    </p:set>
                                    <p:anim calcmode="lin" valueType="num">
                                      <p:cBhvr>
                                        <p:cTn id="107" dur="500" fill="hold"/>
                                        <p:tgtEl>
                                          <p:spTgt spid="83"/>
                                        </p:tgtEl>
                                        <p:attrNameLst>
                                          <p:attrName>ppt_w</p:attrName>
                                        </p:attrNameLst>
                                      </p:cBhvr>
                                      <p:tavLst>
                                        <p:tav tm="0">
                                          <p:val>
                                            <p:fltVal val="0"/>
                                          </p:val>
                                        </p:tav>
                                        <p:tav tm="100000">
                                          <p:val>
                                            <p:strVal val="#ppt_w"/>
                                          </p:val>
                                        </p:tav>
                                      </p:tavLst>
                                    </p:anim>
                                    <p:anim calcmode="lin" valueType="num">
                                      <p:cBhvr>
                                        <p:cTn id="108" dur="500" fill="hold"/>
                                        <p:tgtEl>
                                          <p:spTgt spid="83"/>
                                        </p:tgtEl>
                                        <p:attrNameLst>
                                          <p:attrName>ppt_h</p:attrName>
                                        </p:attrNameLst>
                                      </p:cBhvr>
                                      <p:tavLst>
                                        <p:tav tm="0">
                                          <p:val>
                                            <p:fltVal val="0"/>
                                          </p:val>
                                        </p:tav>
                                        <p:tav tm="100000">
                                          <p:val>
                                            <p:strVal val="#ppt_h"/>
                                          </p:val>
                                        </p:tav>
                                      </p:tavLst>
                                    </p:anim>
                                    <p:animEffect transition="in" filter="fade">
                                      <p:cBhvr>
                                        <p:cTn id="109" dur="500"/>
                                        <p:tgtEl>
                                          <p:spTgt spid="83"/>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84"/>
                                        </p:tgtEl>
                                        <p:attrNameLst>
                                          <p:attrName>style.visibility</p:attrName>
                                        </p:attrNameLst>
                                      </p:cBhvr>
                                      <p:to>
                                        <p:strVal val="visible"/>
                                      </p:to>
                                    </p:set>
                                    <p:anim calcmode="lin" valueType="num">
                                      <p:cBhvr>
                                        <p:cTn id="112" dur="500" fill="hold"/>
                                        <p:tgtEl>
                                          <p:spTgt spid="84"/>
                                        </p:tgtEl>
                                        <p:attrNameLst>
                                          <p:attrName>ppt_w</p:attrName>
                                        </p:attrNameLst>
                                      </p:cBhvr>
                                      <p:tavLst>
                                        <p:tav tm="0">
                                          <p:val>
                                            <p:fltVal val="0"/>
                                          </p:val>
                                        </p:tav>
                                        <p:tav tm="100000">
                                          <p:val>
                                            <p:strVal val="#ppt_w"/>
                                          </p:val>
                                        </p:tav>
                                      </p:tavLst>
                                    </p:anim>
                                    <p:anim calcmode="lin" valueType="num">
                                      <p:cBhvr>
                                        <p:cTn id="113" dur="500" fill="hold"/>
                                        <p:tgtEl>
                                          <p:spTgt spid="84"/>
                                        </p:tgtEl>
                                        <p:attrNameLst>
                                          <p:attrName>ppt_h</p:attrName>
                                        </p:attrNameLst>
                                      </p:cBhvr>
                                      <p:tavLst>
                                        <p:tav tm="0">
                                          <p:val>
                                            <p:fltVal val="0"/>
                                          </p:val>
                                        </p:tav>
                                        <p:tav tm="100000">
                                          <p:val>
                                            <p:strVal val="#ppt_h"/>
                                          </p:val>
                                        </p:tav>
                                      </p:tavLst>
                                    </p:anim>
                                    <p:animEffect transition="in" filter="fade">
                                      <p:cBhvr>
                                        <p:cTn id="114" dur="500"/>
                                        <p:tgtEl>
                                          <p:spTgt spid="84"/>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86"/>
                                        </p:tgtEl>
                                        <p:attrNameLst>
                                          <p:attrName>style.visibility</p:attrName>
                                        </p:attrNameLst>
                                      </p:cBhvr>
                                      <p:to>
                                        <p:strVal val="visible"/>
                                      </p:to>
                                    </p:set>
                                    <p:anim calcmode="lin" valueType="num">
                                      <p:cBhvr>
                                        <p:cTn id="117" dur="500" fill="hold"/>
                                        <p:tgtEl>
                                          <p:spTgt spid="86"/>
                                        </p:tgtEl>
                                        <p:attrNameLst>
                                          <p:attrName>ppt_w</p:attrName>
                                        </p:attrNameLst>
                                      </p:cBhvr>
                                      <p:tavLst>
                                        <p:tav tm="0">
                                          <p:val>
                                            <p:fltVal val="0"/>
                                          </p:val>
                                        </p:tav>
                                        <p:tav tm="100000">
                                          <p:val>
                                            <p:strVal val="#ppt_w"/>
                                          </p:val>
                                        </p:tav>
                                      </p:tavLst>
                                    </p:anim>
                                    <p:anim calcmode="lin" valueType="num">
                                      <p:cBhvr>
                                        <p:cTn id="118" dur="500" fill="hold"/>
                                        <p:tgtEl>
                                          <p:spTgt spid="86"/>
                                        </p:tgtEl>
                                        <p:attrNameLst>
                                          <p:attrName>ppt_h</p:attrName>
                                        </p:attrNameLst>
                                      </p:cBhvr>
                                      <p:tavLst>
                                        <p:tav tm="0">
                                          <p:val>
                                            <p:fltVal val="0"/>
                                          </p:val>
                                        </p:tav>
                                        <p:tav tm="100000">
                                          <p:val>
                                            <p:strVal val="#ppt_h"/>
                                          </p:val>
                                        </p:tav>
                                      </p:tavLst>
                                    </p:anim>
                                    <p:animEffect transition="in" filter="fade">
                                      <p:cBhvr>
                                        <p:cTn id="119" dur="500"/>
                                        <p:tgtEl>
                                          <p:spTgt spid="86"/>
                                        </p:tgtEl>
                                      </p:cBhvr>
                                    </p:animEffect>
                                  </p:childTnLst>
                                </p:cTn>
                              </p:par>
                              <p:par>
                                <p:cTn id="120" presetID="53" presetClass="entr" presetSubtype="16" fill="hold" grpId="0" nodeType="withEffect">
                                  <p:stCondLst>
                                    <p:cond delay="400"/>
                                  </p:stCondLst>
                                  <p:childTnLst>
                                    <p:set>
                                      <p:cBhvr>
                                        <p:cTn id="121" dur="1" fill="hold">
                                          <p:stCondLst>
                                            <p:cond delay="0"/>
                                          </p:stCondLst>
                                        </p:cTn>
                                        <p:tgtEl>
                                          <p:spTgt spid="87"/>
                                        </p:tgtEl>
                                        <p:attrNameLst>
                                          <p:attrName>style.visibility</p:attrName>
                                        </p:attrNameLst>
                                      </p:cBhvr>
                                      <p:to>
                                        <p:strVal val="visible"/>
                                      </p:to>
                                    </p:set>
                                    <p:anim calcmode="lin" valueType="num">
                                      <p:cBhvr>
                                        <p:cTn id="122" dur="500" fill="hold"/>
                                        <p:tgtEl>
                                          <p:spTgt spid="87"/>
                                        </p:tgtEl>
                                        <p:attrNameLst>
                                          <p:attrName>ppt_w</p:attrName>
                                        </p:attrNameLst>
                                      </p:cBhvr>
                                      <p:tavLst>
                                        <p:tav tm="0">
                                          <p:val>
                                            <p:fltVal val="0"/>
                                          </p:val>
                                        </p:tav>
                                        <p:tav tm="100000">
                                          <p:val>
                                            <p:strVal val="#ppt_w"/>
                                          </p:val>
                                        </p:tav>
                                      </p:tavLst>
                                    </p:anim>
                                    <p:anim calcmode="lin" valueType="num">
                                      <p:cBhvr>
                                        <p:cTn id="123" dur="500" fill="hold"/>
                                        <p:tgtEl>
                                          <p:spTgt spid="87"/>
                                        </p:tgtEl>
                                        <p:attrNameLst>
                                          <p:attrName>ppt_h</p:attrName>
                                        </p:attrNameLst>
                                      </p:cBhvr>
                                      <p:tavLst>
                                        <p:tav tm="0">
                                          <p:val>
                                            <p:fltVal val="0"/>
                                          </p:val>
                                        </p:tav>
                                        <p:tav tm="100000">
                                          <p:val>
                                            <p:strVal val="#ppt_h"/>
                                          </p:val>
                                        </p:tav>
                                      </p:tavLst>
                                    </p:anim>
                                    <p:animEffect transition="in" filter="fade">
                                      <p:cBhvr>
                                        <p:cTn id="124" dur="500"/>
                                        <p:tgtEl>
                                          <p:spTgt spid="87"/>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92"/>
                                        </p:tgtEl>
                                        <p:attrNameLst>
                                          <p:attrName>style.visibility</p:attrName>
                                        </p:attrNameLst>
                                      </p:cBhvr>
                                      <p:to>
                                        <p:strVal val="visible"/>
                                      </p:to>
                                    </p:set>
                                    <p:anim calcmode="lin" valueType="num">
                                      <p:cBhvr>
                                        <p:cTn id="127" dur="500" fill="hold"/>
                                        <p:tgtEl>
                                          <p:spTgt spid="92"/>
                                        </p:tgtEl>
                                        <p:attrNameLst>
                                          <p:attrName>ppt_w</p:attrName>
                                        </p:attrNameLst>
                                      </p:cBhvr>
                                      <p:tavLst>
                                        <p:tav tm="0">
                                          <p:val>
                                            <p:fltVal val="0"/>
                                          </p:val>
                                        </p:tav>
                                        <p:tav tm="100000">
                                          <p:val>
                                            <p:strVal val="#ppt_w"/>
                                          </p:val>
                                        </p:tav>
                                      </p:tavLst>
                                    </p:anim>
                                    <p:anim calcmode="lin" valueType="num">
                                      <p:cBhvr>
                                        <p:cTn id="128" dur="500" fill="hold"/>
                                        <p:tgtEl>
                                          <p:spTgt spid="92"/>
                                        </p:tgtEl>
                                        <p:attrNameLst>
                                          <p:attrName>ppt_h</p:attrName>
                                        </p:attrNameLst>
                                      </p:cBhvr>
                                      <p:tavLst>
                                        <p:tav tm="0">
                                          <p:val>
                                            <p:fltVal val="0"/>
                                          </p:val>
                                        </p:tav>
                                        <p:tav tm="100000">
                                          <p:val>
                                            <p:strVal val="#ppt_h"/>
                                          </p:val>
                                        </p:tav>
                                      </p:tavLst>
                                    </p:anim>
                                    <p:animEffect transition="in" filter="fade">
                                      <p:cBhvr>
                                        <p:cTn id="129" dur="500"/>
                                        <p:tgtEl>
                                          <p:spTgt spid="92"/>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93"/>
                                        </p:tgtEl>
                                        <p:attrNameLst>
                                          <p:attrName>style.visibility</p:attrName>
                                        </p:attrNameLst>
                                      </p:cBhvr>
                                      <p:to>
                                        <p:strVal val="visible"/>
                                      </p:to>
                                    </p:set>
                                    <p:anim calcmode="lin" valueType="num">
                                      <p:cBhvr>
                                        <p:cTn id="132" dur="500" fill="hold"/>
                                        <p:tgtEl>
                                          <p:spTgt spid="93"/>
                                        </p:tgtEl>
                                        <p:attrNameLst>
                                          <p:attrName>ppt_w</p:attrName>
                                        </p:attrNameLst>
                                      </p:cBhvr>
                                      <p:tavLst>
                                        <p:tav tm="0">
                                          <p:val>
                                            <p:fltVal val="0"/>
                                          </p:val>
                                        </p:tav>
                                        <p:tav tm="100000">
                                          <p:val>
                                            <p:strVal val="#ppt_w"/>
                                          </p:val>
                                        </p:tav>
                                      </p:tavLst>
                                    </p:anim>
                                    <p:anim calcmode="lin" valueType="num">
                                      <p:cBhvr>
                                        <p:cTn id="133" dur="500" fill="hold"/>
                                        <p:tgtEl>
                                          <p:spTgt spid="93"/>
                                        </p:tgtEl>
                                        <p:attrNameLst>
                                          <p:attrName>ppt_h</p:attrName>
                                        </p:attrNameLst>
                                      </p:cBhvr>
                                      <p:tavLst>
                                        <p:tav tm="0">
                                          <p:val>
                                            <p:fltVal val="0"/>
                                          </p:val>
                                        </p:tav>
                                        <p:tav tm="100000">
                                          <p:val>
                                            <p:strVal val="#ppt_h"/>
                                          </p:val>
                                        </p:tav>
                                      </p:tavLst>
                                    </p:anim>
                                    <p:animEffect transition="in" filter="fade">
                                      <p:cBhvr>
                                        <p:cTn id="134" dur="500"/>
                                        <p:tgtEl>
                                          <p:spTgt spid="93"/>
                                        </p:tgtEl>
                                      </p:cBhvr>
                                    </p:animEffect>
                                  </p:childTnLst>
                                </p:cTn>
                              </p:par>
                              <p:par>
                                <p:cTn id="135" presetID="53" presetClass="entr" presetSubtype="16" fill="hold" grpId="0" nodeType="withEffect">
                                  <p:stCondLst>
                                    <p:cond delay="200"/>
                                  </p:stCondLst>
                                  <p:childTnLst>
                                    <p:set>
                                      <p:cBhvr>
                                        <p:cTn id="136" dur="1" fill="hold">
                                          <p:stCondLst>
                                            <p:cond delay="0"/>
                                          </p:stCondLst>
                                        </p:cTn>
                                        <p:tgtEl>
                                          <p:spTgt spid="94"/>
                                        </p:tgtEl>
                                        <p:attrNameLst>
                                          <p:attrName>style.visibility</p:attrName>
                                        </p:attrNameLst>
                                      </p:cBhvr>
                                      <p:to>
                                        <p:strVal val="visible"/>
                                      </p:to>
                                    </p:set>
                                    <p:anim calcmode="lin" valueType="num">
                                      <p:cBhvr>
                                        <p:cTn id="137" dur="500" fill="hold"/>
                                        <p:tgtEl>
                                          <p:spTgt spid="94"/>
                                        </p:tgtEl>
                                        <p:attrNameLst>
                                          <p:attrName>ppt_w</p:attrName>
                                        </p:attrNameLst>
                                      </p:cBhvr>
                                      <p:tavLst>
                                        <p:tav tm="0">
                                          <p:val>
                                            <p:fltVal val="0"/>
                                          </p:val>
                                        </p:tav>
                                        <p:tav tm="100000">
                                          <p:val>
                                            <p:strVal val="#ppt_w"/>
                                          </p:val>
                                        </p:tav>
                                      </p:tavLst>
                                    </p:anim>
                                    <p:anim calcmode="lin" valueType="num">
                                      <p:cBhvr>
                                        <p:cTn id="138" dur="500" fill="hold"/>
                                        <p:tgtEl>
                                          <p:spTgt spid="94"/>
                                        </p:tgtEl>
                                        <p:attrNameLst>
                                          <p:attrName>ppt_h</p:attrName>
                                        </p:attrNameLst>
                                      </p:cBhvr>
                                      <p:tavLst>
                                        <p:tav tm="0">
                                          <p:val>
                                            <p:fltVal val="0"/>
                                          </p:val>
                                        </p:tav>
                                        <p:tav tm="100000">
                                          <p:val>
                                            <p:strVal val="#ppt_h"/>
                                          </p:val>
                                        </p:tav>
                                      </p:tavLst>
                                    </p:anim>
                                    <p:animEffect transition="in" filter="fade">
                                      <p:cBhvr>
                                        <p:cTn id="139" dur="500"/>
                                        <p:tgtEl>
                                          <p:spTgt spid="94"/>
                                        </p:tgtEl>
                                      </p:cBhvr>
                                    </p:animEffect>
                                  </p:childTnLst>
                                </p:cTn>
                              </p:par>
                              <p:par>
                                <p:cTn id="140" presetID="53" presetClass="entr" presetSubtype="16" fill="hold" grpId="0" nodeType="withEffect">
                                  <p:stCondLst>
                                    <p:cond delay="200"/>
                                  </p:stCondLst>
                                  <p:childTnLst>
                                    <p:set>
                                      <p:cBhvr>
                                        <p:cTn id="141" dur="1" fill="hold">
                                          <p:stCondLst>
                                            <p:cond delay="0"/>
                                          </p:stCondLst>
                                        </p:cTn>
                                        <p:tgtEl>
                                          <p:spTgt spid="95"/>
                                        </p:tgtEl>
                                        <p:attrNameLst>
                                          <p:attrName>style.visibility</p:attrName>
                                        </p:attrNameLst>
                                      </p:cBhvr>
                                      <p:to>
                                        <p:strVal val="visible"/>
                                      </p:to>
                                    </p:set>
                                    <p:anim calcmode="lin" valueType="num">
                                      <p:cBhvr>
                                        <p:cTn id="142" dur="500" fill="hold"/>
                                        <p:tgtEl>
                                          <p:spTgt spid="95"/>
                                        </p:tgtEl>
                                        <p:attrNameLst>
                                          <p:attrName>ppt_w</p:attrName>
                                        </p:attrNameLst>
                                      </p:cBhvr>
                                      <p:tavLst>
                                        <p:tav tm="0">
                                          <p:val>
                                            <p:fltVal val="0"/>
                                          </p:val>
                                        </p:tav>
                                        <p:tav tm="100000">
                                          <p:val>
                                            <p:strVal val="#ppt_w"/>
                                          </p:val>
                                        </p:tav>
                                      </p:tavLst>
                                    </p:anim>
                                    <p:anim calcmode="lin" valueType="num">
                                      <p:cBhvr>
                                        <p:cTn id="143" dur="500" fill="hold"/>
                                        <p:tgtEl>
                                          <p:spTgt spid="95"/>
                                        </p:tgtEl>
                                        <p:attrNameLst>
                                          <p:attrName>ppt_h</p:attrName>
                                        </p:attrNameLst>
                                      </p:cBhvr>
                                      <p:tavLst>
                                        <p:tav tm="0">
                                          <p:val>
                                            <p:fltVal val="0"/>
                                          </p:val>
                                        </p:tav>
                                        <p:tav tm="100000">
                                          <p:val>
                                            <p:strVal val="#ppt_h"/>
                                          </p:val>
                                        </p:tav>
                                      </p:tavLst>
                                    </p:anim>
                                    <p:animEffect transition="in" filter="fade">
                                      <p:cBhvr>
                                        <p:cTn id="144" dur="500"/>
                                        <p:tgtEl>
                                          <p:spTgt spid="95"/>
                                        </p:tgtEl>
                                      </p:cBhvr>
                                    </p:animEffect>
                                  </p:childTnLst>
                                </p:cTn>
                              </p:par>
                              <p:par>
                                <p:cTn id="145" presetID="53" presetClass="entr" presetSubtype="16" fill="hold" grpId="0" nodeType="withEffect">
                                  <p:stCondLst>
                                    <p:cond delay="400"/>
                                  </p:stCondLst>
                                  <p:childTnLst>
                                    <p:set>
                                      <p:cBhvr>
                                        <p:cTn id="146" dur="1" fill="hold">
                                          <p:stCondLst>
                                            <p:cond delay="0"/>
                                          </p:stCondLst>
                                        </p:cTn>
                                        <p:tgtEl>
                                          <p:spTgt spid="96"/>
                                        </p:tgtEl>
                                        <p:attrNameLst>
                                          <p:attrName>style.visibility</p:attrName>
                                        </p:attrNameLst>
                                      </p:cBhvr>
                                      <p:to>
                                        <p:strVal val="visible"/>
                                      </p:to>
                                    </p:set>
                                    <p:anim calcmode="lin" valueType="num">
                                      <p:cBhvr>
                                        <p:cTn id="147" dur="500" fill="hold"/>
                                        <p:tgtEl>
                                          <p:spTgt spid="96"/>
                                        </p:tgtEl>
                                        <p:attrNameLst>
                                          <p:attrName>ppt_w</p:attrName>
                                        </p:attrNameLst>
                                      </p:cBhvr>
                                      <p:tavLst>
                                        <p:tav tm="0">
                                          <p:val>
                                            <p:fltVal val="0"/>
                                          </p:val>
                                        </p:tav>
                                        <p:tav tm="100000">
                                          <p:val>
                                            <p:strVal val="#ppt_w"/>
                                          </p:val>
                                        </p:tav>
                                      </p:tavLst>
                                    </p:anim>
                                    <p:anim calcmode="lin" valueType="num">
                                      <p:cBhvr>
                                        <p:cTn id="148" dur="500" fill="hold"/>
                                        <p:tgtEl>
                                          <p:spTgt spid="96"/>
                                        </p:tgtEl>
                                        <p:attrNameLst>
                                          <p:attrName>ppt_h</p:attrName>
                                        </p:attrNameLst>
                                      </p:cBhvr>
                                      <p:tavLst>
                                        <p:tav tm="0">
                                          <p:val>
                                            <p:fltVal val="0"/>
                                          </p:val>
                                        </p:tav>
                                        <p:tav tm="100000">
                                          <p:val>
                                            <p:strVal val="#ppt_h"/>
                                          </p:val>
                                        </p:tav>
                                      </p:tavLst>
                                    </p:anim>
                                    <p:animEffect transition="in" filter="fade">
                                      <p:cBhvr>
                                        <p:cTn id="14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7" grpId="0" bldLvl="0" animBg="1"/>
      <p:bldP spid="48" grpId="0" bldLvl="0" animBg="1"/>
      <p:bldP spid="49" grpId="0" bldLvl="0" animBg="1"/>
      <p:bldP spid="53" grpId="0" bldLvl="0" animBg="1"/>
      <p:bldP spid="68" grpId="0" bldLvl="0" animBg="1"/>
      <p:bldP spid="72" grpId="0" bldLvl="0" animBg="1"/>
      <p:bldP spid="69" grpId="0" bldLvl="0" animBg="1"/>
      <p:bldP spid="86" grpId="0" bldLvl="0" animBg="1"/>
      <p:bldP spid="70" grpId="0" bldLvl="0" animBg="1"/>
      <p:bldP spid="73" grpId="0" bldLvl="0" animBg="1"/>
      <p:bldP spid="78" grpId="0" bldLvl="0" animBg="1"/>
      <p:bldP spid="79" grpId="0" bldLvl="0" animBg="1"/>
      <p:bldP spid="80" grpId="0" bldLvl="0" animBg="1"/>
      <p:bldP spid="81" grpId="0" bldLvl="0" animBg="1"/>
      <p:bldP spid="82" grpId="0" bldLvl="0" animBg="1"/>
      <p:bldP spid="83" grpId="0" bldLvl="0" animBg="1"/>
      <p:bldP spid="84" grpId="0" bldLvl="0" animBg="1"/>
      <p:bldP spid="87" grpId="0" bldLvl="0" animBg="1"/>
      <p:bldP spid="92" grpId="0" bldLvl="0" animBg="1"/>
      <p:bldP spid="93" grpId="0" bldLvl="0" animBg="1"/>
      <p:bldP spid="94" grpId="0" bldLvl="0" animBg="1"/>
      <p:bldP spid="95" grpId="0" bldLvl="0" animBg="1"/>
      <p:bldP spid="96"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43860"/>
            <a:ext cx="6874041"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一、政府决策失误</a:t>
            </a:r>
          </a:p>
          <a:p>
            <a:pPr lvl="0">
              <a:defRPr/>
            </a:pPr>
            <a:endParaRPr lang="en-US" altLang="zh-CN" sz="2000" dirty="0">
              <a:solidFill>
                <a:sysClr val="windowText" lastClr="000000"/>
              </a:solidFill>
              <a:latin typeface="微软雅黑"/>
              <a:ea typeface="微软雅黑"/>
              <a:cs typeface="微软雅黑"/>
            </a:endParaRPr>
          </a:p>
          <a:p>
            <a:pPr lvl="0">
              <a:defRPr/>
            </a:pPr>
            <a:r>
              <a:rPr kumimoji="1" lang="zh-CN" altLang="en-US" sz="2000" kern="0" dirty="0">
                <a:solidFill>
                  <a:srgbClr val="404040"/>
                </a:solidFill>
                <a:latin typeface="微软雅黑" charset="0"/>
                <a:ea typeface="微软雅黑" charset="0"/>
                <a:cs typeface="微软雅黑" charset="0"/>
              </a:rPr>
              <a:t>　政府主要是通过政府决策</a:t>
            </a:r>
            <a:r>
              <a:rPr kumimoji="1" lang="en-US" altLang="zh-CN" sz="2000" kern="0" dirty="0">
                <a:solidFill>
                  <a:srgbClr val="404040"/>
                </a:solidFill>
                <a:latin typeface="微软雅黑" charset="0"/>
                <a:ea typeface="微软雅黑" charset="0"/>
                <a:cs typeface="微软雅黑" charset="0"/>
              </a:rPr>
              <a:t>(</a:t>
            </a:r>
            <a:r>
              <a:rPr kumimoji="1" lang="zh-CN" altLang="en-US" sz="2000" kern="0" dirty="0">
                <a:solidFill>
                  <a:srgbClr val="404040"/>
                </a:solidFill>
                <a:latin typeface="微软雅黑" charset="0"/>
                <a:ea typeface="微软雅黑" charset="0"/>
                <a:cs typeface="微软雅黑" charset="0"/>
              </a:rPr>
              <a:t>即制定和实施公共政策</a:t>
            </a:r>
            <a:r>
              <a:rPr kumimoji="1" lang="en-US" altLang="zh-CN" sz="2000" kern="0" dirty="0">
                <a:solidFill>
                  <a:srgbClr val="404040"/>
                </a:solidFill>
                <a:latin typeface="微软雅黑" charset="0"/>
                <a:ea typeface="微软雅黑" charset="0"/>
                <a:cs typeface="微软雅黑" charset="0"/>
              </a:rPr>
              <a:t>)</a:t>
            </a:r>
            <a:r>
              <a:rPr kumimoji="1" lang="zh-CN" altLang="en-US" sz="2000" kern="0" dirty="0">
                <a:solidFill>
                  <a:srgbClr val="404040"/>
                </a:solidFill>
                <a:latin typeface="微软雅黑" charset="0"/>
                <a:ea typeface="微软雅黑" charset="0"/>
                <a:cs typeface="微软雅黑" charset="0"/>
              </a:rPr>
              <a:t>的方式去弥补市场的缺陷，因此，政府失效通常表现为政府决策的失效。它包含以下三个方面：</a:t>
            </a:r>
            <a:endParaRPr kumimoji="1" lang="en-US" altLang="zh-CN" sz="2000" kern="0" dirty="0">
              <a:solidFill>
                <a:srgbClr val="404040"/>
              </a:solidFill>
              <a:latin typeface="微软雅黑" charset="0"/>
              <a:ea typeface="微软雅黑" charset="0"/>
              <a:cs typeface="微软雅黑" charset="0"/>
            </a:endParaRPr>
          </a:p>
          <a:p>
            <a:pPr lvl="0">
              <a:defRPr/>
            </a:pPr>
            <a:r>
              <a:rPr kumimoji="1" lang="zh-CN" altLang="en-US" sz="2000" kern="0" dirty="0">
                <a:solidFill>
                  <a:srgbClr val="404040"/>
                </a:solidFill>
                <a:latin typeface="微软雅黑" charset="0"/>
                <a:ea typeface="微软雅黑" charset="0"/>
                <a:cs typeface="微软雅黑" charset="0"/>
              </a:rPr>
              <a:t>第一，政府决策没有达到预期的社会公共目标；</a:t>
            </a:r>
            <a:endParaRPr kumimoji="1" lang="en-US" altLang="zh-CN" sz="2000" kern="0" dirty="0">
              <a:solidFill>
                <a:srgbClr val="404040"/>
              </a:solidFill>
              <a:latin typeface="微软雅黑" charset="0"/>
              <a:ea typeface="微软雅黑" charset="0"/>
              <a:cs typeface="微软雅黑" charset="0"/>
            </a:endParaRPr>
          </a:p>
          <a:p>
            <a:pPr lvl="0">
              <a:defRPr/>
            </a:pPr>
            <a:r>
              <a:rPr kumimoji="1" lang="zh-CN" altLang="en-US" sz="2000" kern="0" dirty="0">
                <a:solidFill>
                  <a:srgbClr val="404040"/>
                </a:solidFill>
                <a:latin typeface="微软雅黑" charset="0"/>
                <a:ea typeface="微软雅黑" charset="0"/>
                <a:cs typeface="微软雅黑" charset="0"/>
              </a:rPr>
              <a:t>第二，政府决策虽然达到了预期的社会公共目标，但成本</a:t>
            </a:r>
            <a:r>
              <a:rPr kumimoji="1" lang="en-US" altLang="zh-CN" sz="2000" kern="0" dirty="0">
                <a:solidFill>
                  <a:srgbClr val="404040"/>
                </a:solidFill>
                <a:latin typeface="微软雅黑" charset="0"/>
                <a:ea typeface="微软雅黑" charset="0"/>
                <a:cs typeface="微软雅黑" charset="0"/>
              </a:rPr>
              <a:t>(</a:t>
            </a:r>
            <a:r>
              <a:rPr kumimoji="1" lang="zh-CN" altLang="en-US" sz="2000" kern="0" dirty="0">
                <a:solidFill>
                  <a:srgbClr val="404040"/>
                </a:solidFill>
                <a:latin typeface="微软雅黑" charset="0"/>
                <a:ea typeface="微软雅黑" charset="0"/>
                <a:cs typeface="微软雅黑" charset="0"/>
              </a:rPr>
              <a:t>包括直接成本和机会成本</a:t>
            </a:r>
            <a:r>
              <a:rPr kumimoji="1" lang="en-US" altLang="zh-CN" sz="2000" kern="0" dirty="0">
                <a:solidFill>
                  <a:srgbClr val="404040"/>
                </a:solidFill>
                <a:latin typeface="微软雅黑" charset="0"/>
                <a:ea typeface="微软雅黑" charset="0"/>
                <a:cs typeface="微软雅黑" charset="0"/>
              </a:rPr>
              <a:t>)</a:t>
            </a:r>
            <a:r>
              <a:rPr kumimoji="1" lang="zh-CN" altLang="en-US" sz="2000" kern="0" dirty="0">
                <a:solidFill>
                  <a:srgbClr val="404040"/>
                </a:solidFill>
                <a:latin typeface="微软雅黑" charset="0"/>
                <a:ea typeface="微软雅黑" charset="0"/>
                <a:cs typeface="微软雅黑" charset="0"/>
              </a:rPr>
              <a:t>大于受益；</a:t>
            </a:r>
            <a:endParaRPr kumimoji="1" lang="en-US" altLang="zh-CN" sz="2000" kern="0" dirty="0">
              <a:solidFill>
                <a:srgbClr val="404040"/>
              </a:solidFill>
              <a:latin typeface="微软雅黑" charset="0"/>
              <a:ea typeface="微软雅黑" charset="0"/>
              <a:cs typeface="微软雅黑" charset="0"/>
            </a:endParaRPr>
          </a:p>
          <a:p>
            <a:pPr lvl="0">
              <a:defRPr/>
            </a:pPr>
            <a:r>
              <a:rPr kumimoji="1" lang="zh-CN" altLang="en-US" sz="2000" kern="0" dirty="0">
                <a:solidFill>
                  <a:srgbClr val="404040"/>
                </a:solidFill>
                <a:latin typeface="微软雅黑" charset="0"/>
                <a:ea typeface="微软雅黑" charset="0"/>
                <a:cs typeface="微软雅黑" charset="0"/>
              </a:rPr>
              <a:t>第三，政府决策虽然达到了预期的社会公共目标，而且收益也大于成本，但带来了严重的负面效应。</a:t>
            </a:r>
            <a:endParaRPr lang="en-US" altLang="zh-CN" sz="18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4990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968828" y="1253330"/>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200" dirty="0">
                <a:solidFill>
                  <a:sysClr val="windowText" lastClr="000000"/>
                </a:solidFill>
                <a:latin typeface="微软雅黑"/>
                <a:ea typeface="微软雅黑"/>
                <a:cs typeface="微软雅黑"/>
              </a:rPr>
              <a:t>（二）公共需求</a:t>
            </a:r>
            <a:endParaRPr lang="en-US" altLang="zh-CN" sz="2200" dirty="0">
              <a:solidFill>
                <a:sysClr val="windowText" lastClr="000000"/>
              </a:solidFill>
              <a:latin typeface="微软雅黑"/>
              <a:ea typeface="微软雅黑"/>
              <a:cs typeface="微软雅黑"/>
            </a:endParaRPr>
          </a:p>
          <a:p>
            <a:pPr lvl="0">
              <a:defRPr/>
            </a:pPr>
            <a:endParaRPr lang="en-US" altLang="zh-CN" sz="2200" dirty="0">
              <a:solidFill>
                <a:sysClr val="windowText" lastClr="000000"/>
              </a:solidFill>
              <a:latin typeface="微软雅黑"/>
              <a:ea typeface="微软雅黑"/>
              <a:cs typeface="微软雅黑"/>
            </a:endParaRPr>
          </a:p>
          <a:p>
            <a:pPr lvl="0">
              <a:defRPr/>
            </a:pP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 公共需求含义</a:t>
            </a:r>
          </a:p>
          <a:p>
            <a:pPr lvl="0">
              <a:defRPr/>
            </a:pPr>
            <a:r>
              <a:rPr lang="zh-CN" altLang="en-US" sz="2200" dirty="0">
                <a:solidFill>
                  <a:sysClr val="windowText" lastClr="000000"/>
                </a:solidFill>
                <a:latin typeface="微软雅黑"/>
                <a:ea typeface="微软雅黑"/>
                <a:cs typeface="微软雅黑"/>
              </a:rPr>
              <a:t>   公共需求是当</a:t>
            </a:r>
            <a:r>
              <a:rPr lang="zh-CN" altLang="en-US" sz="2200" dirty="0">
                <a:solidFill>
                  <a:srgbClr val="0070C0"/>
                </a:solidFill>
                <a:latin typeface="微软雅黑"/>
                <a:ea typeface="微软雅黑"/>
                <a:cs typeface="微软雅黑"/>
              </a:rPr>
              <a:t>众多个人</a:t>
            </a:r>
            <a:r>
              <a:rPr lang="zh-CN" altLang="en-US" sz="2200" dirty="0">
                <a:solidFill>
                  <a:sysClr val="windowText" lastClr="000000"/>
                </a:solidFill>
                <a:latin typeface="微软雅黑"/>
                <a:ea typeface="微软雅黑"/>
                <a:cs typeface="微软雅黑"/>
              </a:rPr>
              <a:t>作为一个</a:t>
            </a:r>
            <a:r>
              <a:rPr lang="zh-CN" altLang="en-US" sz="2200" dirty="0">
                <a:solidFill>
                  <a:srgbClr val="0070C0"/>
                </a:solidFill>
                <a:latin typeface="微软雅黑"/>
                <a:ea typeface="微软雅黑"/>
                <a:cs typeface="微软雅黑"/>
              </a:rPr>
              <a:t>整体</a:t>
            </a:r>
            <a:r>
              <a:rPr lang="zh-CN" altLang="en-US" sz="2200" dirty="0">
                <a:solidFill>
                  <a:sysClr val="windowText" lastClr="000000"/>
                </a:solidFill>
                <a:latin typeface="微软雅黑"/>
                <a:ea typeface="微软雅黑"/>
                <a:cs typeface="微软雅黑"/>
              </a:rPr>
              <a:t>时所产生的需求。这一定义有三层含义：</a:t>
            </a:r>
          </a:p>
          <a:p>
            <a:pPr lvl="0">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）公共需求并非是一种抽象的需求，而是个人所具有的真实需要；</a:t>
            </a:r>
          </a:p>
          <a:p>
            <a:pPr lvl="0">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）这种需求并非是单个人的需求或少数人的需求，而是在一定区域范围内（如一个国家、一个城市、一个村落）多数人的需求；</a:t>
            </a:r>
          </a:p>
          <a:p>
            <a:pPr lvl="0">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3</a:t>
            </a:r>
            <a:r>
              <a:rPr lang="zh-CN" altLang="en-US" sz="2200" dirty="0">
                <a:solidFill>
                  <a:sysClr val="windowText" lastClr="000000"/>
                </a:solidFill>
                <a:latin typeface="微软雅黑"/>
                <a:ea typeface="微软雅黑"/>
                <a:cs typeface="微软雅黑"/>
              </a:rPr>
              <a:t>）公共需求是一种整体需求。</a:t>
            </a:r>
          </a:p>
        </p:txBody>
      </p:sp>
    </p:spTree>
    <p:extLst>
      <p:ext uri="{BB962C8B-B14F-4D97-AF65-F5344CB8AC3E}">
        <p14:creationId xmlns:p14="http://schemas.microsoft.com/office/powerpoint/2010/main" val="41708484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43860"/>
            <a:ext cx="6874041"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二、寻租行为</a:t>
            </a:r>
          </a:p>
          <a:p>
            <a:pPr lvl="0">
              <a:defRPr/>
            </a:pPr>
            <a:endParaRPr lang="en-US" altLang="zh-CN" sz="2000" dirty="0">
              <a:solidFill>
                <a:sysClr val="windowText" lastClr="000000"/>
              </a:solidFill>
              <a:latin typeface="微软雅黑"/>
              <a:ea typeface="微软雅黑"/>
              <a:cs typeface="微软雅黑"/>
            </a:endParaRPr>
          </a:p>
          <a:p>
            <a:pPr lvl="0">
              <a:defRPr/>
            </a:pPr>
            <a:r>
              <a:rPr kumimoji="1" lang="zh-CN" altLang="en-US" sz="2000" kern="0" dirty="0">
                <a:solidFill>
                  <a:srgbClr val="404040"/>
                </a:solidFill>
                <a:latin typeface="微软雅黑" charset="0"/>
                <a:ea typeface="微软雅黑" charset="0"/>
                <a:cs typeface="微软雅黑" charset="0"/>
              </a:rPr>
              <a:t>政府的寻租行为实质是一种“权力寻租”即政府及其工作人员利用其自身所掌握的公共权力而谋取自身利益的一种行为 。</a:t>
            </a:r>
            <a:br>
              <a:rPr kumimoji="1" lang="zh-CN" altLang="en-US" sz="2000" kern="0" dirty="0">
                <a:solidFill>
                  <a:srgbClr val="404040"/>
                </a:solidFill>
                <a:latin typeface="微软雅黑" charset="0"/>
                <a:ea typeface="微软雅黑" charset="0"/>
                <a:cs typeface="微软雅黑" charset="0"/>
              </a:rPr>
            </a:br>
            <a:endParaRPr kumimoji="1" lang="zh-CN" altLang="en-US" sz="2000" kern="0" dirty="0">
              <a:solidFill>
                <a:srgbClr val="404040"/>
              </a:solidFill>
              <a:latin typeface="微软雅黑" charset="0"/>
              <a:ea typeface="微软雅黑" charset="0"/>
              <a:cs typeface="微软雅黑" charset="0"/>
            </a:endParaRPr>
          </a:p>
          <a:p>
            <a:pPr lvl="0">
              <a:defRPr/>
            </a:pPr>
            <a:r>
              <a:rPr kumimoji="1" lang="zh-CN" altLang="en-US" sz="2000" kern="0" dirty="0">
                <a:solidFill>
                  <a:srgbClr val="404040"/>
                </a:solidFill>
                <a:latin typeface="微软雅黑" charset="0"/>
                <a:ea typeface="微软雅黑" charset="0"/>
                <a:cs typeface="微软雅黑" charset="0"/>
              </a:rPr>
              <a:t>“在多数市场导向的经济中，政府对经济活动的管制比比皆是。这些管制导致各种形式的租金，以及人们经常为这些租金而展开竞争。在某些场合，这种竞争是完全合法的。在另一些场合，寻租采取其他形式，如贿赂、腐败、走私和黑市。</a:t>
            </a:r>
          </a:p>
          <a:p>
            <a:pPr marL="0" lvl="0" indent="0">
              <a:buNone/>
              <a:defRPr/>
            </a:pPr>
            <a:endParaRPr lang="en-US" altLang="zh-CN" sz="18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6153598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43860"/>
            <a:ext cx="6874041"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三、</a:t>
            </a:r>
            <a:r>
              <a:rPr kumimoji="1" lang="zh-CN" altLang="en-US" sz="2000" kern="0" dirty="0">
                <a:solidFill>
                  <a:srgbClr val="404040"/>
                </a:solidFill>
                <a:latin typeface="微软雅黑" charset="0"/>
                <a:ea typeface="微软雅黑" charset="0"/>
                <a:cs typeface="微软雅黑" charset="0"/>
              </a:rPr>
              <a:t>政府干预缺乏完全准确的信息</a:t>
            </a:r>
            <a:endParaRPr kumimoji="1" lang="en-US" altLang="zh-CN" sz="2000" kern="0" dirty="0">
              <a:solidFill>
                <a:srgbClr val="404040"/>
              </a:solidFill>
              <a:latin typeface="微软雅黑" charset="0"/>
              <a:ea typeface="微软雅黑" charset="0"/>
              <a:cs typeface="微软雅黑" charset="0"/>
            </a:endParaRPr>
          </a:p>
          <a:p>
            <a:pPr>
              <a:defRPr/>
            </a:pPr>
            <a:r>
              <a:rPr kumimoji="1" lang="zh-CN" altLang="en-US" sz="2000" kern="0" dirty="0">
                <a:solidFill>
                  <a:srgbClr val="404040"/>
                </a:solidFill>
                <a:latin typeface="微软雅黑" charset="0"/>
                <a:ea typeface="微软雅黑" charset="0"/>
                <a:cs typeface="微软雅黑" charset="0"/>
              </a:rPr>
              <a:t>在以社会化大生产为基础的现代经济中，政府不可能及时且充分了解经常变化的经济生活，也不可能对要调控的行业以及自己作出的调控决策进行充分的经济分析与论证。因此，政府任何干预经济的良好愿望与理性都具有一定盲目性， 以此为基础作出的调控决策难免出现失效的情况。</a:t>
            </a:r>
            <a:endParaRPr kumimoji="1" lang="en-US" altLang="zh-CN" sz="2000" kern="0" dirty="0">
              <a:solidFill>
                <a:srgbClr val="404040"/>
              </a:solidFill>
              <a:latin typeface="微软雅黑" charset="0"/>
              <a:ea typeface="微软雅黑" charset="0"/>
              <a:cs typeface="微软雅黑" charset="0"/>
            </a:endParaRPr>
          </a:p>
          <a:p>
            <a:pPr>
              <a:defRPr/>
            </a:pPr>
            <a:r>
              <a:rPr kumimoji="1" lang="zh-CN" altLang="en-US" sz="2000" kern="0" dirty="0">
                <a:solidFill>
                  <a:srgbClr val="404040"/>
                </a:solidFill>
                <a:latin typeface="微软雅黑" charset="0"/>
                <a:ea typeface="微软雅黑" charset="0"/>
                <a:cs typeface="微软雅黑" charset="0"/>
              </a:rPr>
              <a:t>此外，即便政府获得了信息，也未必就是真实有用的。在约束机制失衡的情况下，基层单位就会根据其需要任意地扩大或缩小这些数字。比如，我国各个时期出现的说假话、“浮夸风”现象，造成大量经济信息失真，给政府决策带来困难。经济发达的企业和地区隐瞒经济数字可以把经济效益留归自己；经济落后的企业和地区隐瞒经济数字，可以多得国家补助。</a:t>
            </a:r>
          </a:p>
          <a:p>
            <a:pPr marL="0" lvl="0" indent="0">
              <a:buNone/>
              <a:defRPr/>
            </a:pPr>
            <a:endParaRPr lang="en-US" altLang="zh-CN" sz="18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1428920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43860"/>
            <a:ext cx="6874041"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四、</a:t>
            </a:r>
            <a:r>
              <a:rPr kumimoji="1" lang="zh-CN" altLang="en-US" sz="2000" kern="0" dirty="0">
                <a:solidFill>
                  <a:srgbClr val="404040"/>
                </a:solidFill>
                <a:latin typeface="微软雅黑" charset="0"/>
                <a:ea typeface="微软雅黑" charset="0"/>
                <a:cs typeface="微软雅黑" charset="0"/>
              </a:rPr>
              <a:t>政府职能的</a:t>
            </a:r>
            <a:r>
              <a:rPr kumimoji="1" lang="en-US" altLang="zh-CN" sz="2000" kern="0" dirty="0">
                <a:solidFill>
                  <a:srgbClr val="404040"/>
                </a:solidFill>
                <a:latin typeface="微软雅黑" charset="0"/>
                <a:ea typeface="微软雅黑" charset="0"/>
                <a:cs typeface="微软雅黑" charset="0"/>
              </a:rPr>
              <a:t>“</a:t>
            </a:r>
            <a:r>
              <a:rPr kumimoji="1" lang="zh-CN" altLang="en-US" sz="2000" kern="0" dirty="0">
                <a:solidFill>
                  <a:srgbClr val="404040"/>
                </a:solidFill>
                <a:latin typeface="微软雅黑" charset="0"/>
                <a:ea typeface="微软雅黑" charset="0"/>
                <a:cs typeface="微软雅黑" charset="0"/>
              </a:rPr>
              <a:t>越位</a:t>
            </a:r>
            <a:r>
              <a:rPr kumimoji="1" lang="en-US" altLang="zh-CN" sz="2000" kern="0" dirty="0">
                <a:solidFill>
                  <a:srgbClr val="404040"/>
                </a:solidFill>
                <a:latin typeface="微软雅黑" charset="0"/>
                <a:ea typeface="微软雅黑" charset="0"/>
                <a:cs typeface="微软雅黑" charset="0"/>
              </a:rPr>
              <a:t>”</a:t>
            </a:r>
            <a:r>
              <a:rPr kumimoji="1" lang="zh-CN" altLang="en-US" sz="2000" kern="0" dirty="0">
                <a:solidFill>
                  <a:srgbClr val="404040"/>
                </a:solidFill>
                <a:latin typeface="微软雅黑" charset="0"/>
                <a:ea typeface="微软雅黑" charset="0"/>
                <a:cs typeface="微软雅黑" charset="0"/>
              </a:rPr>
              <a:t>或</a:t>
            </a:r>
            <a:r>
              <a:rPr kumimoji="1" lang="en-US" altLang="zh-CN" sz="2000" kern="0" dirty="0">
                <a:solidFill>
                  <a:srgbClr val="404040"/>
                </a:solidFill>
                <a:latin typeface="微软雅黑" charset="0"/>
                <a:ea typeface="微软雅黑" charset="0"/>
                <a:cs typeface="微软雅黑" charset="0"/>
              </a:rPr>
              <a:t>“</a:t>
            </a:r>
            <a:r>
              <a:rPr kumimoji="1" lang="zh-CN" altLang="en-US" sz="2000" kern="0" dirty="0">
                <a:solidFill>
                  <a:srgbClr val="404040"/>
                </a:solidFill>
                <a:latin typeface="微软雅黑" charset="0"/>
                <a:ea typeface="微软雅黑" charset="0"/>
                <a:cs typeface="微软雅黑" charset="0"/>
              </a:rPr>
              <a:t>缺位</a:t>
            </a:r>
            <a:endParaRPr kumimoji="1" lang="en-US" altLang="zh-CN" sz="2000" kern="0" dirty="0">
              <a:solidFill>
                <a:srgbClr val="404040"/>
              </a:solidFill>
              <a:latin typeface="微软雅黑" charset="0"/>
              <a:ea typeface="微软雅黑" charset="0"/>
              <a:cs typeface="微软雅黑" charset="0"/>
            </a:endParaRPr>
          </a:p>
          <a:p>
            <a:pPr>
              <a:defRPr/>
            </a:pPr>
            <a:r>
              <a:rPr kumimoji="1" lang="zh-CN" altLang="en-US" sz="2000" kern="0" dirty="0">
                <a:solidFill>
                  <a:srgbClr val="404040"/>
                </a:solidFill>
                <a:latin typeface="微软雅黑" charset="0"/>
                <a:ea typeface="微软雅黑" charset="0"/>
                <a:cs typeface="微软雅黑" charset="0"/>
              </a:rPr>
              <a:t>政府职能越位，主要是指政府干了不该干的事情和管了不该管的事情，直接包揽了本来可以通过市场进行的纯粹私人产品的生产供应，以及可以由政府、企业，非政府公共组织共同参与的混合性公共物品的生产。</a:t>
            </a:r>
            <a:endParaRPr kumimoji="1" lang="en-US" altLang="zh-CN" sz="2000" kern="0" dirty="0">
              <a:solidFill>
                <a:srgbClr val="404040"/>
              </a:solidFill>
              <a:latin typeface="微软雅黑" charset="0"/>
              <a:ea typeface="微软雅黑" charset="0"/>
              <a:cs typeface="微软雅黑" charset="0"/>
            </a:endParaRPr>
          </a:p>
          <a:p>
            <a:pPr>
              <a:defRPr/>
            </a:pPr>
            <a:r>
              <a:rPr kumimoji="1" lang="zh-CN" altLang="en-US" sz="2000" kern="0" dirty="0">
                <a:solidFill>
                  <a:srgbClr val="404040"/>
                </a:solidFill>
                <a:latin typeface="微软雅黑" charset="0"/>
                <a:ea typeface="微软雅黑" charset="0"/>
                <a:cs typeface="微软雅黑" charset="0"/>
              </a:rPr>
              <a:t>主要是指本来应当由政府生产和提供的公共产品和服务，政府却没有充分尽职尽责，甚至在某些公共领域出现了“真空”。应由政府提供的水利设施、生态环境保护和其他必要基础设施的建设仍然力度不够；医疗、养老、失业、救济以及其他社会保障服务的公共供给仍然不足；市场经济秩序不健全，竞争规则不完备，信用体系尚不健全；应由各级政府提供的公共教育服务、公共卫生服务、城市公用事业服务等，仍然不能满足社会公共需要。</a:t>
            </a:r>
            <a:br>
              <a:rPr kumimoji="1" lang="zh-CN" altLang="en-US" sz="2000" kern="0" dirty="0">
                <a:solidFill>
                  <a:srgbClr val="404040"/>
                </a:solidFill>
                <a:latin typeface="微软雅黑" charset="0"/>
                <a:ea typeface="微软雅黑" charset="0"/>
                <a:cs typeface="微软雅黑" charset="0"/>
              </a:rPr>
            </a:br>
            <a:br>
              <a:rPr kumimoji="1" lang="zh-CN" altLang="en-US" sz="2000" kern="0" dirty="0">
                <a:solidFill>
                  <a:srgbClr val="404040"/>
                </a:solidFill>
                <a:latin typeface="微软雅黑" charset="0"/>
                <a:ea typeface="微软雅黑" charset="0"/>
                <a:cs typeface="微软雅黑" charset="0"/>
              </a:rPr>
            </a:br>
            <a:br>
              <a:rPr kumimoji="1" lang="zh-CN" altLang="en-US" sz="2000" kern="0" dirty="0">
                <a:solidFill>
                  <a:srgbClr val="404040"/>
                </a:solidFill>
                <a:latin typeface="微软雅黑" charset="0"/>
                <a:ea typeface="微软雅黑" charset="0"/>
                <a:cs typeface="微软雅黑" charset="0"/>
              </a:rPr>
            </a:br>
            <a:endParaRPr lang="en-US" altLang="zh-CN" sz="18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3893813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财政的职能</a:t>
            </a:r>
          </a:p>
        </p:txBody>
      </p:sp>
      <p:grpSp>
        <p:nvGrpSpPr>
          <p:cNvPr id="26" name="组合 3"/>
          <p:cNvGrpSpPr>
            <a:grpSpLocks/>
          </p:cNvGrpSpPr>
          <p:nvPr/>
        </p:nvGrpSpPr>
        <p:grpSpPr bwMode="auto">
          <a:xfrm>
            <a:off x="6965856" y="1771651"/>
            <a:ext cx="1238769" cy="1238769"/>
            <a:chOff x="1593" y="2790"/>
            <a:chExt cx="2722" cy="2722"/>
          </a:xfrm>
        </p:grpSpPr>
        <p:sp>
          <p:nvSpPr>
            <p:cNvPr id="27" name="椭圆 26"/>
            <p:cNvSpPr/>
            <p:nvPr/>
          </p:nvSpPr>
          <p:spPr>
            <a:xfrm>
              <a:off x="1593" y="2790"/>
              <a:ext cx="2722" cy="27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sym typeface="宋体" charset="0"/>
              </a:endParaRPr>
            </a:p>
          </p:txBody>
        </p:sp>
        <p:sp>
          <p:nvSpPr>
            <p:cNvPr id="28" name="Freeform 101"/>
            <p:cNvSpPr>
              <a:spLocks noEditPoints="1" noChangeArrowheads="1"/>
            </p:cNvSpPr>
            <p:nvPr/>
          </p:nvSpPr>
          <p:spPr bwMode="auto">
            <a:xfrm>
              <a:off x="2489" y="3593"/>
              <a:ext cx="930" cy="1117"/>
            </a:xfrm>
            <a:custGeom>
              <a:avLst/>
              <a:gdLst>
                <a:gd name="T0" fmla="*/ 115 w 164"/>
                <a:gd name="T1" fmla="*/ 115 h 197"/>
                <a:gd name="T2" fmla="*/ 108 w 164"/>
                <a:gd name="T3" fmla="*/ 112 h 197"/>
                <a:gd name="T4" fmla="*/ 99 w 164"/>
                <a:gd name="T5" fmla="*/ 110 h 197"/>
                <a:gd name="T6" fmla="*/ 97 w 164"/>
                <a:gd name="T7" fmla="*/ 110 h 197"/>
                <a:gd name="T8" fmla="*/ 93 w 164"/>
                <a:gd name="T9" fmla="*/ 109 h 197"/>
                <a:gd name="T10" fmla="*/ 93 w 164"/>
                <a:gd name="T11" fmla="*/ 109 h 197"/>
                <a:gd name="T12" fmla="*/ 87 w 164"/>
                <a:gd name="T13" fmla="*/ 108 h 197"/>
                <a:gd name="T14" fmla="*/ 75 w 164"/>
                <a:gd name="T15" fmla="*/ 108 h 197"/>
                <a:gd name="T16" fmla="*/ 73 w 164"/>
                <a:gd name="T17" fmla="*/ 109 h 197"/>
                <a:gd name="T18" fmla="*/ 69 w 164"/>
                <a:gd name="T19" fmla="*/ 109 h 197"/>
                <a:gd name="T20" fmla="*/ 64 w 164"/>
                <a:gd name="T21" fmla="*/ 110 h 197"/>
                <a:gd name="T22" fmla="*/ 55 w 164"/>
                <a:gd name="T23" fmla="*/ 112 h 197"/>
                <a:gd name="T24" fmla="*/ 47 w 164"/>
                <a:gd name="T25" fmla="*/ 116 h 197"/>
                <a:gd name="T26" fmla="*/ 46 w 164"/>
                <a:gd name="T27" fmla="*/ 116 h 197"/>
                <a:gd name="T28" fmla="*/ 0 w 164"/>
                <a:gd name="T29" fmla="*/ 192 h 197"/>
                <a:gd name="T30" fmla="*/ 163 w 164"/>
                <a:gd name="T31" fmla="*/ 197 h 197"/>
                <a:gd name="T32" fmla="*/ 164 w 164"/>
                <a:gd name="T33" fmla="*/ 190 h 197"/>
                <a:gd name="T34" fmla="*/ 8 w 164"/>
                <a:gd name="T35" fmla="*/ 189 h 197"/>
                <a:gd name="T36" fmla="*/ 51 w 164"/>
                <a:gd name="T37" fmla="*/ 123 h 197"/>
                <a:gd name="T38" fmla="*/ 57 w 164"/>
                <a:gd name="T39" fmla="*/ 120 h 197"/>
                <a:gd name="T40" fmla="*/ 61 w 164"/>
                <a:gd name="T41" fmla="*/ 119 h 197"/>
                <a:gd name="T42" fmla="*/ 68 w 164"/>
                <a:gd name="T43" fmla="*/ 117 h 197"/>
                <a:gd name="T44" fmla="*/ 70 w 164"/>
                <a:gd name="T45" fmla="*/ 117 h 197"/>
                <a:gd name="T46" fmla="*/ 76 w 164"/>
                <a:gd name="T47" fmla="*/ 116 h 197"/>
                <a:gd name="T48" fmla="*/ 89 w 164"/>
                <a:gd name="T49" fmla="*/ 116 h 197"/>
                <a:gd name="T50" fmla="*/ 92 w 164"/>
                <a:gd name="T51" fmla="*/ 117 h 197"/>
                <a:gd name="T52" fmla="*/ 96 w 164"/>
                <a:gd name="T53" fmla="*/ 117 h 197"/>
                <a:gd name="T54" fmla="*/ 102 w 164"/>
                <a:gd name="T55" fmla="*/ 119 h 197"/>
                <a:gd name="T56" fmla="*/ 109 w 164"/>
                <a:gd name="T57" fmla="*/ 121 h 197"/>
                <a:gd name="T58" fmla="*/ 112 w 164"/>
                <a:gd name="T59" fmla="*/ 123 h 197"/>
                <a:gd name="T60" fmla="*/ 8 w 164"/>
                <a:gd name="T61" fmla="*/ 189 h 197"/>
                <a:gd name="T62" fmla="*/ 64 w 164"/>
                <a:gd name="T63" fmla="*/ 99 h 197"/>
                <a:gd name="T64" fmla="*/ 66 w 164"/>
                <a:gd name="T65" fmla="*/ 100 h 197"/>
                <a:gd name="T66" fmla="*/ 82 w 164"/>
                <a:gd name="T67" fmla="*/ 102 h 197"/>
                <a:gd name="T68" fmla="*/ 89 w 164"/>
                <a:gd name="T69" fmla="*/ 101 h 197"/>
                <a:gd name="T70" fmla="*/ 92 w 164"/>
                <a:gd name="T71" fmla="*/ 101 h 197"/>
                <a:gd name="T72" fmla="*/ 95 w 164"/>
                <a:gd name="T73" fmla="*/ 100 h 197"/>
                <a:gd name="T74" fmla="*/ 98 w 164"/>
                <a:gd name="T75" fmla="*/ 99 h 197"/>
                <a:gd name="T76" fmla="*/ 102 w 164"/>
                <a:gd name="T77" fmla="*/ 98 h 197"/>
                <a:gd name="T78" fmla="*/ 103 w 164"/>
                <a:gd name="T79" fmla="*/ 97 h 197"/>
                <a:gd name="T80" fmla="*/ 107 w 164"/>
                <a:gd name="T81" fmla="*/ 95 h 197"/>
                <a:gd name="T82" fmla="*/ 112 w 164"/>
                <a:gd name="T83" fmla="*/ 92 h 197"/>
                <a:gd name="T84" fmla="*/ 133 w 164"/>
                <a:gd name="T85" fmla="*/ 51 h 197"/>
                <a:gd name="T86" fmla="*/ 82 w 164"/>
                <a:gd name="T87" fmla="*/ 0 h 197"/>
                <a:gd name="T88" fmla="*/ 31 w 164"/>
                <a:gd name="T89" fmla="*/ 48 h 197"/>
                <a:gd name="T90" fmla="*/ 62 w 164"/>
                <a:gd name="T91" fmla="*/ 98 h 197"/>
                <a:gd name="T92" fmla="*/ 39 w 164"/>
                <a:gd name="T93" fmla="*/ 48 h 197"/>
                <a:gd name="T94" fmla="*/ 125 w 164"/>
                <a:gd name="T95" fmla="*/ 51 h 197"/>
                <a:gd name="T96" fmla="*/ 109 w 164"/>
                <a:gd name="T97" fmla="*/ 84 h 197"/>
                <a:gd name="T98" fmla="*/ 106 w 164"/>
                <a:gd name="T99" fmla="*/ 87 h 197"/>
                <a:gd name="T100" fmla="*/ 102 w 164"/>
                <a:gd name="T101" fmla="*/ 89 h 197"/>
                <a:gd name="T102" fmla="*/ 98 w 164"/>
                <a:gd name="T103" fmla="*/ 91 h 197"/>
                <a:gd name="T104" fmla="*/ 95 w 164"/>
                <a:gd name="T105" fmla="*/ 92 h 197"/>
                <a:gd name="T106" fmla="*/ 93 w 164"/>
                <a:gd name="T107" fmla="*/ 92 h 197"/>
                <a:gd name="T108" fmla="*/ 90 w 164"/>
                <a:gd name="T109" fmla="*/ 93 h 197"/>
                <a:gd name="T110" fmla="*/ 87 w 164"/>
                <a:gd name="T111" fmla="*/ 94 h 197"/>
                <a:gd name="T112" fmla="*/ 82 w 164"/>
                <a:gd name="T113" fmla="*/ 94 h 197"/>
                <a:gd name="T114" fmla="*/ 82 w 164"/>
                <a:gd name="T115" fmla="*/ 94 h 197"/>
                <a:gd name="T116" fmla="*/ 68 w 164"/>
                <a:gd name="T117" fmla="*/ 92 h 197"/>
                <a:gd name="T118" fmla="*/ 65 w 164"/>
                <a:gd name="T119" fmla="*/ 91 h 197"/>
                <a:gd name="T120" fmla="*/ 39 w 164"/>
                <a:gd name="T121" fmla="*/ 4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4" h="197">
                  <a:moveTo>
                    <a:pt x="116" y="116"/>
                  </a:moveTo>
                  <a:cubicBezTo>
                    <a:pt x="115" y="115"/>
                    <a:pt x="115" y="115"/>
                    <a:pt x="115" y="115"/>
                  </a:cubicBezTo>
                  <a:cubicBezTo>
                    <a:pt x="114" y="115"/>
                    <a:pt x="113" y="114"/>
                    <a:pt x="112" y="114"/>
                  </a:cubicBezTo>
                  <a:cubicBezTo>
                    <a:pt x="110" y="113"/>
                    <a:pt x="109" y="113"/>
                    <a:pt x="108" y="112"/>
                  </a:cubicBezTo>
                  <a:cubicBezTo>
                    <a:pt x="106" y="112"/>
                    <a:pt x="105" y="112"/>
                    <a:pt x="104" y="111"/>
                  </a:cubicBezTo>
                  <a:cubicBezTo>
                    <a:pt x="103" y="111"/>
                    <a:pt x="101" y="110"/>
                    <a:pt x="99" y="110"/>
                  </a:cubicBezTo>
                  <a:cubicBezTo>
                    <a:pt x="98" y="110"/>
                    <a:pt x="98" y="110"/>
                    <a:pt x="97" y="110"/>
                  </a:cubicBezTo>
                  <a:cubicBezTo>
                    <a:pt x="97" y="110"/>
                    <a:pt x="97" y="110"/>
                    <a:pt x="97" y="110"/>
                  </a:cubicBezTo>
                  <a:cubicBezTo>
                    <a:pt x="96" y="109"/>
                    <a:pt x="95" y="109"/>
                    <a:pt x="94" y="109"/>
                  </a:cubicBezTo>
                  <a:cubicBezTo>
                    <a:pt x="93" y="109"/>
                    <a:pt x="93" y="109"/>
                    <a:pt x="93" y="109"/>
                  </a:cubicBezTo>
                  <a:cubicBezTo>
                    <a:pt x="93" y="109"/>
                    <a:pt x="93" y="109"/>
                    <a:pt x="93" y="109"/>
                  </a:cubicBezTo>
                  <a:cubicBezTo>
                    <a:pt x="93" y="109"/>
                    <a:pt x="93" y="109"/>
                    <a:pt x="93" y="109"/>
                  </a:cubicBezTo>
                  <a:cubicBezTo>
                    <a:pt x="92" y="109"/>
                    <a:pt x="91" y="109"/>
                    <a:pt x="90" y="109"/>
                  </a:cubicBezTo>
                  <a:cubicBezTo>
                    <a:pt x="87" y="108"/>
                    <a:pt x="87" y="108"/>
                    <a:pt x="87" y="108"/>
                  </a:cubicBezTo>
                  <a:cubicBezTo>
                    <a:pt x="83" y="108"/>
                    <a:pt x="79" y="108"/>
                    <a:pt x="76" y="108"/>
                  </a:cubicBezTo>
                  <a:cubicBezTo>
                    <a:pt x="75" y="108"/>
                    <a:pt x="75" y="108"/>
                    <a:pt x="75" y="108"/>
                  </a:cubicBezTo>
                  <a:cubicBezTo>
                    <a:pt x="74" y="108"/>
                    <a:pt x="74" y="108"/>
                    <a:pt x="74" y="108"/>
                  </a:cubicBezTo>
                  <a:cubicBezTo>
                    <a:pt x="73" y="109"/>
                    <a:pt x="73" y="109"/>
                    <a:pt x="73" y="109"/>
                  </a:cubicBezTo>
                  <a:cubicBezTo>
                    <a:pt x="72" y="109"/>
                    <a:pt x="70" y="109"/>
                    <a:pt x="69" y="109"/>
                  </a:cubicBezTo>
                  <a:cubicBezTo>
                    <a:pt x="69" y="109"/>
                    <a:pt x="69" y="109"/>
                    <a:pt x="69" y="109"/>
                  </a:cubicBezTo>
                  <a:cubicBezTo>
                    <a:pt x="68" y="109"/>
                    <a:pt x="67" y="109"/>
                    <a:pt x="67" y="109"/>
                  </a:cubicBezTo>
                  <a:cubicBezTo>
                    <a:pt x="66" y="110"/>
                    <a:pt x="65" y="110"/>
                    <a:pt x="64" y="110"/>
                  </a:cubicBezTo>
                  <a:cubicBezTo>
                    <a:pt x="62" y="110"/>
                    <a:pt x="61" y="111"/>
                    <a:pt x="59" y="111"/>
                  </a:cubicBezTo>
                  <a:cubicBezTo>
                    <a:pt x="58" y="112"/>
                    <a:pt x="56" y="112"/>
                    <a:pt x="55" y="112"/>
                  </a:cubicBezTo>
                  <a:cubicBezTo>
                    <a:pt x="54" y="113"/>
                    <a:pt x="54" y="113"/>
                    <a:pt x="54" y="113"/>
                  </a:cubicBezTo>
                  <a:cubicBezTo>
                    <a:pt x="52" y="114"/>
                    <a:pt x="49" y="115"/>
                    <a:pt x="47" y="116"/>
                  </a:cubicBezTo>
                  <a:cubicBezTo>
                    <a:pt x="46" y="116"/>
                    <a:pt x="46" y="116"/>
                    <a:pt x="46" y="116"/>
                  </a:cubicBezTo>
                  <a:cubicBezTo>
                    <a:pt x="46" y="116"/>
                    <a:pt x="46" y="116"/>
                    <a:pt x="46" y="116"/>
                  </a:cubicBezTo>
                  <a:cubicBezTo>
                    <a:pt x="18" y="130"/>
                    <a:pt x="0" y="159"/>
                    <a:pt x="0" y="190"/>
                  </a:cubicBezTo>
                  <a:cubicBezTo>
                    <a:pt x="0" y="191"/>
                    <a:pt x="0" y="191"/>
                    <a:pt x="0" y="192"/>
                  </a:cubicBezTo>
                  <a:cubicBezTo>
                    <a:pt x="0" y="197"/>
                    <a:pt x="0" y="197"/>
                    <a:pt x="0" y="197"/>
                  </a:cubicBezTo>
                  <a:cubicBezTo>
                    <a:pt x="163" y="197"/>
                    <a:pt x="163" y="197"/>
                    <a:pt x="163" y="197"/>
                  </a:cubicBezTo>
                  <a:cubicBezTo>
                    <a:pt x="163" y="192"/>
                    <a:pt x="163" y="192"/>
                    <a:pt x="163" y="192"/>
                  </a:cubicBezTo>
                  <a:cubicBezTo>
                    <a:pt x="163" y="191"/>
                    <a:pt x="164" y="191"/>
                    <a:pt x="164" y="190"/>
                  </a:cubicBezTo>
                  <a:cubicBezTo>
                    <a:pt x="164" y="158"/>
                    <a:pt x="145" y="129"/>
                    <a:pt x="116" y="116"/>
                  </a:cubicBezTo>
                  <a:close/>
                  <a:moveTo>
                    <a:pt x="8" y="189"/>
                  </a:moveTo>
                  <a:cubicBezTo>
                    <a:pt x="8" y="161"/>
                    <a:pt x="25" y="135"/>
                    <a:pt x="50" y="123"/>
                  </a:cubicBezTo>
                  <a:cubicBezTo>
                    <a:pt x="51" y="123"/>
                    <a:pt x="51" y="123"/>
                    <a:pt x="51" y="123"/>
                  </a:cubicBezTo>
                  <a:cubicBezTo>
                    <a:pt x="51" y="123"/>
                    <a:pt x="51" y="123"/>
                    <a:pt x="51" y="123"/>
                  </a:cubicBezTo>
                  <a:cubicBezTo>
                    <a:pt x="53" y="122"/>
                    <a:pt x="55" y="121"/>
                    <a:pt x="57" y="120"/>
                  </a:cubicBezTo>
                  <a:cubicBezTo>
                    <a:pt x="58" y="120"/>
                    <a:pt x="58" y="120"/>
                    <a:pt x="58" y="120"/>
                  </a:cubicBezTo>
                  <a:cubicBezTo>
                    <a:pt x="59" y="120"/>
                    <a:pt x="60" y="119"/>
                    <a:pt x="61" y="119"/>
                  </a:cubicBezTo>
                  <a:cubicBezTo>
                    <a:pt x="63" y="119"/>
                    <a:pt x="64" y="118"/>
                    <a:pt x="66" y="118"/>
                  </a:cubicBezTo>
                  <a:cubicBezTo>
                    <a:pt x="66" y="118"/>
                    <a:pt x="67" y="117"/>
                    <a:pt x="68" y="117"/>
                  </a:cubicBezTo>
                  <a:cubicBezTo>
                    <a:pt x="69" y="117"/>
                    <a:pt x="69" y="117"/>
                    <a:pt x="70" y="117"/>
                  </a:cubicBezTo>
                  <a:cubicBezTo>
                    <a:pt x="70" y="117"/>
                    <a:pt x="70" y="117"/>
                    <a:pt x="70" y="117"/>
                  </a:cubicBezTo>
                  <a:cubicBezTo>
                    <a:pt x="71" y="117"/>
                    <a:pt x="73" y="117"/>
                    <a:pt x="74" y="116"/>
                  </a:cubicBezTo>
                  <a:cubicBezTo>
                    <a:pt x="76" y="116"/>
                    <a:pt x="76" y="116"/>
                    <a:pt x="76" y="116"/>
                  </a:cubicBezTo>
                  <a:cubicBezTo>
                    <a:pt x="80" y="116"/>
                    <a:pt x="83" y="116"/>
                    <a:pt x="87" y="116"/>
                  </a:cubicBezTo>
                  <a:cubicBezTo>
                    <a:pt x="89" y="116"/>
                    <a:pt x="89" y="116"/>
                    <a:pt x="89" y="116"/>
                  </a:cubicBezTo>
                  <a:cubicBezTo>
                    <a:pt x="90" y="117"/>
                    <a:pt x="91" y="117"/>
                    <a:pt x="91" y="117"/>
                  </a:cubicBezTo>
                  <a:cubicBezTo>
                    <a:pt x="92" y="117"/>
                    <a:pt x="92" y="117"/>
                    <a:pt x="92" y="117"/>
                  </a:cubicBezTo>
                  <a:cubicBezTo>
                    <a:pt x="93" y="117"/>
                    <a:pt x="94" y="117"/>
                    <a:pt x="95" y="117"/>
                  </a:cubicBezTo>
                  <a:cubicBezTo>
                    <a:pt x="96" y="117"/>
                    <a:pt x="96" y="117"/>
                    <a:pt x="96" y="117"/>
                  </a:cubicBezTo>
                  <a:cubicBezTo>
                    <a:pt x="96" y="118"/>
                    <a:pt x="97" y="118"/>
                    <a:pt x="97" y="118"/>
                  </a:cubicBezTo>
                  <a:cubicBezTo>
                    <a:pt x="99" y="118"/>
                    <a:pt x="100" y="119"/>
                    <a:pt x="102" y="119"/>
                  </a:cubicBezTo>
                  <a:cubicBezTo>
                    <a:pt x="103" y="119"/>
                    <a:pt x="104" y="120"/>
                    <a:pt x="105" y="120"/>
                  </a:cubicBezTo>
                  <a:cubicBezTo>
                    <a:pt x="106" y="120"/>
                    <a:pt x="107" y="121"/>
                    <a:pt x="109" y="121"/>
                  </a:cubicBezTo>
                  <a:cubicBezTo>
                    <a:pt x="110" y="122"/>
                    <a:pt x="111" y="122"/>
                    <a:pt x="112" y="123"/>
                  </a:cubicBezTo>
                  <a:cubicBezTo>
                    <a:pt x="112" y="123"/>
                    <a:pt x="112" y="123"/>
                    <a:pt x="112" y="123"/>
                  </a:cubicBezTo>
                  <a:cubicBezTo>
                    <a:pt x="138" y="135"/>
                    <a:pt x="155" y="161"/>
                    <a:pt x="156" y="189"/>
                  </a:cubicBezTo>
                  <a:lnTo>
                    <a:pt x="8" y="189"/>
                  </a:lnTo>
                  <a:close/>
                  <a:moveTo>
                    <a:pt x="62" y="98"/>
                  </a:moveTo>
                  <a:cubicBezTo>
                    <a:pt x="62" y="98"/>
                    <a:pt x="63" y="98"/>
                    <a:pt x="64" y="99"/>
                  </a:cubicBezTo>
                  <a:cubicBezTo>
                    <a:pt x="65" y="99"/>
                    <a:pt x="65" y="99"/>
                    <a:pt x="65" y="99"/>
                  </a:cubicBezTo>
                  <a:cubicBezTo>
                    <a:pt x="65" y="99"/>
                    <a:pt x="66" y="100"/>
                    <a:pt x="66" y="100"/>
                  </a:cubicBezTo>
                  <a:cubicBezTo>
                    <a:pt x="71" y="101"/>
                    <a:pt x="76" y="102"/>
                    <a:pt x="81" y="102"/>
                  </a:cubicBezTo>
                  <a:cubicBezTo>
                    <a:pt x="82" y="102"/>
                    <a:pt x="82" y="102"/>
                    <a:pt x="82" y="102"/>
                  </a:cubicBezTo>
                  <a:cubicBezTo>
                    <a:pt x="83" y="102"/>
                    <a:pt x="85" y="102"/>
                    <a:pt x="87" y="102"/>
                  </a:cubicBezTo>
                  <a:cubicBezTo>
                    <a:pt x="87" y="102"/>
                    <a:pt x="88" y="102"/>
                    <a:pt x="89" y="101"/>
                  </a:cubicBezTo>
                  <a:cubicBezTo>
                    <a:pt x="90" y="101"/>
                    <a:pt x="90" y="101"/>
                    <a:pt x="90" y="101"/>
                  </a:cubicBezTo>
                  <a:cubicBezTo>
                    <a:pt x="91" y="101"/>
                    <a:pt x="91" y="101"/>
                    <a:pt x="92" y="101"/>
                  </a:cubicBezTo>
                  <a:cubicBezTo>
                    <a:pt x="92" y="101"/>
                    <a:pt x="93" y="101"/>
                    <a:pt x="93" y="101"/>
                  </a:cubicBezTo>
                  <a:cubicBezTo>
                    <a:pt x="95" y="100"/>
                    <a:pt x="95" y="100"/>
                    <a:pt x="95" y="100"/>
                  </a:cubicBezTo>
                  <a:cubicBezTo>
                    <a:pt x="96" y="100"/>
                    <a:pt x="96" y="100"/>
                    <a:pt x="97" y="100"/>
                  </a:cubicBezTo>
                  <a:cubicBezTo>
                    <a:pt x="97" y="100"/>
                    <a:pt x="98" y="99"/>
                    <a:pt x="98" y="99"/>
                  </a:cubicBezTo>
                  <a:cubicBezTo>
                    <a:pt x="99" y="99"/>
                    <a:pt x="99" y="99"/>
                    <a:pt x="99" y="99"/>
                  </a:cubicBezTo>
                  <a:cubicBezTo>
                    <a:pt x="100" y="99"/>
                    <a:pt x="101" y="98"/>
                    <a:pt x="102" y="98"/>
                  </a:cubicBezTo>
                  <a:cubicBezTo>
                    <a:pt x="102" y="98"/>
                    <a:pt x="102" y="98"/>
                    <a:pt x="102" y="98"/>
                  </a:cubicBezTo>
                  <a:cubicBezTo>
                    <a:pt x="103" y="97"/>
                    <a:pt x="103" y="97"/>
                    <a:pt x="103" y="97"/>
                  </a:cubicBezTo>
                  <a:cubicBezTo>
                    <a:pt x="104" y="97"/>
                    <a:pt x="105" y="96"/>
                    <a:pt x="106" y="96"/>
                  </a:cubicBezTo>
                  <a:cubicBezTo>
                    <a:pt x="107" y="95"/>
                    <a:pt x="107" y="95"/>
                    <a:pt x="107" y="95"/>
                  </a:cubicBezTo>
                  <a:cubicBezTo>
                    <a:pt x="108" y="95"/>
                    <a:pt x="109" y="94"/>
                    <a:pt x="110" y="93"/>
                  </a:cubicBezTo>
                  <a:cubicBezTo>
                    <a:pt x="111" y="93"/>
                    <a:pt x="112" y="92"/>
                    <a:pt x="112" y="92"/>
                  </a:cubicBezTo>
                  <a:cubicBezTo>
                    <a:pt x="114" y="90"/>
                    <a:pt x="114" y="90"/>
                    <a:pt x="114" y="90"/>
                  </a:cubicBezTo>
                  <a:cubicBezTo>
                    <a:pt x="126" y="80"/>
                    <a:pt x="133" y="66"/>
                    <a:pt x="133" y="51"/>
                  </a:cubicBezTo>
                  <a:cubicBezTo>
                    <a:pt x="133" y="51"/>
                    <a:pt x="133" y="51"/>
                    <a:pt x="133" y="51"/>
                  </a:cubicBezTo>
                  <a:cubicBezTo>
                    <a:pt x="133" y="23"/>
                    <a:pt x="110" y="0"/>
                    <a:pt x="82" y="0"/>
                  </a:cubicBezTo>
                  <a:cubicBezTo>
                    <a:pt x="55" y="0"/>
                    <a:pt x="32" y="21"/>
                    <a:pt x="31" y="48"/>
                  </a:cubicBezTo>
                  <a:cubicBezTo>
                    <a:pt x="31" y="48"/>
                    <a:pt x="31" y="48"/>
                    <a:pt x="31" y="48"/>
                  </a:cubicBezTo>
                  <a:cubicBezTo>
                    <a:pt x="31" y="49"/>
                    <a:pt x="31" y="50"/>
                    <a:pt x="31" y="51"/>
                  </a:cubicBezTo>
                  <a:cubicBezTo>
                    <a:pt x="31" y="71"/>
                    <a:pt x="43" y="90"/>
                    <a:pt x="62" y="98"/>
                  </a:cubicBezTo>
                  <a:close/>
                  <a:moveTo>
                    <a:pt x="39" y="49"/>
                  </a:moveTo>
                  <a:cubicBezTo>
                    <a:pt x="39" y="48"/>
                    <a:pt x="39" y="48"/>
                    <a:pt x="39" y="48"/>
                  </a:cubicBezTo>
                  <a:cubicBezTo>
                    <a:pt x="40" y="26"/>
                    <a:pt x="59" y="8"/>
                    <a:pt x="82" y="8"/>
                  </a:cubicBezTo>
                  <a:cubicBezTo>
                    <a:pt x="105" y="8"/>
                    <a:pt x="125" y="27"/>
                    <a:pt x="125" y="51"/>
                  </a:cubicBezTo>
                  <a:cubicBezTo>
                    <a:pt x="125" y="51"/>
                    <a:pt x="125" y="51"/>
                    <a:pt x="125" y="51"/>
                  </a:cubicBezTo>
                  <a:cubicBezTo>
                    <a:pt x="125" y="64"/>
                    <a:pt x="119" y="76"/>
                    <a:pt x="109" y="84"/>
                  </a:cubicBezTo>
                  <a:cubicBezTo>
                    <a:pt x="107" y="86"/>
                    <a:pt x="107" y="86"/>
                    <a:pt x="107" y="86"/>
                  </a:cubicBezTo>
                  <a:cubicBezTo>
                    <a:pt x="107" y="86"/>
                    <a:pt x="106" y="86"/>
                    <a:pt x="106" y="87"/>
                  </a:cubicBezTo>
                  <a:cubicBezTo>
                    <a:pt x="105" y="87"/>
                    <a:pt x="104" y="88"/>
                    <a:pt x="103" y="88"/>
                  </a:cubicBezTo>
                  <a:cubicBezTo>
                    <a:pt x="102" y="89"/>
                    <a:pt x="102" y="89"/>
                    <a:pt x="102" y="89"/>
                  </a:cubicBezTo>
                  <a:cubicBezTo>
                    <a:pt x="101" y="89"/>
                    <a:pt x="100" y="90"/>
                    <a:pt x="99" y="90"/>
                  </a:cubicBezTo>
                  <a:cubicBezTo>
                    <a:pt x="98" y="91"/>
                    <a:pt x="98" y="91"/>
                    <a:pt x="98" y="91"/>
                  </a:cubicBezTo>
                  <a:cubicBezTo>
                    <a:pt x="98" y="91"/>
                    <a:pt x="97" y="91"/>
                    <a:pt x="97" y="91"/>
                  </a:cubicBezTo>
                  <a:cubicBezTo>
                    <a:pt x="95" y="92"/>
                    <a:pt x="95" y="92"/>
                    <a:pt x="95" y="92"/>
                  </a:cubicBezTo>
                  <a:cubicBezTo>
                    <a:pt x="95" y="92"/>
                    <a:pt x="95" y="92"/>
                    <a:pt x="94" y="92"/>
                  </a:cubicBezTo>
                  <a:cubicBezTo>
                    <a:pt x="94" y="92"/>
                    <a:pt x="93" y="92"/>
                    <a:pt x="93" y="92"/>
                  </a:cubicBezTo>
                  <a:cubicBezTo>
                    <a:pt x="91" y="93"/>
                    <a:pt x="91" y="93"/>
                    <a:pt x="91" y="93"/>
                  </a:cubicBezTo>
                  <a:cubicBezTo>
                    <a:pt x="91" y="93"/>
                    <a:pt x="91" y="93"/>
                    <a:pt x="90" y="93"/>
                  </a:cubicBezTo>
                  <a:cubicBezTo>
                    <a:pt x="90" y="93"/>
                    <a:pt x="89" y="93"/>
                    <a:pt x="89" y="93"/>
                  </a:cubicBezTo>
                  <a:cubicBezTo>
                    <a:pt x="87" y="94"/>
                    <a:pt x="87" y="94"/>
                    <a:pt x="87" y="94"/>
                  </a:cubicBezTo>
                  <a:cubicBezTo>
                    <a:pt x="87" y="94"/>
                    <a:pt x="87" y="94"/>
                    <a:pt x="86" y="94"/>
                  </a:cubicBezTo>
                  <a:cubicBezTo>
                    <a:pt x="85" y="94"/>
                    <a:pt x="83" y="94"/>
                    <a:pt x="82" y="94"/>
                  </a:cubicBezTo>
                  <a:cubicBezTo>
                    <a:pt x="82" y="94"/>
                    <a:pt x="82" y="94"/>
                    <a:pt x="82" y="94"/>
                  </a:cubicBezTo>
                  <a:cubicBezTo>
                    <a:pt x="82" y="94"/>
                    <a:pt x="82" y="94"/>
                    <a:pt x="82" y="94"/>
                  </a:cubicBezTo>
                  <a:cubicBezTo>
                    <a:pt x="77" y="94"/>
                    <a:pt x="73" y="93"/>
                    <a:pt x="69" y="92"/>
                  </a:cubicBezTo>
                  <a:cubicBezTo>
                    <a:pt x="69" y="92"/>
                    <a:pt x="68" y="92"/>
                    <a:pt x="68" y="92"/>
                  </a:cubicBezTo>
                  <a:cubicBezTo>
                    <a:pt x="66" y="91"/>
                    <a:pt x="66" y="91"/>
                    <a:pt x="66" y="91"/>
                  </a:cubicBezTo>
                  <a:cubicBezTo>
                    <a:pt x="66" y="91"/>
                    <a:pt x="65" y="91"/>
                    <a:pt x="65" y="91"/>
                  </a:cubicBezTo>
                  <a:cubicBezTo>
                    <a:pt x="49" y="84"/>
                    <a:pt x="39" y="68"/>
                    <a:pt x="39" y="51"/>
                  </a:cubicBezTo>
                  <a:cubicBezTo>
                    <a:pt x="39" y="50"/>
                    <a:pt x="39" y="50"/>
                    <a:pt x="39" y="49"/>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29" name="组合 8"/>
          <p:cNvGrpSpPr>
            <a:grpSpLocks/>
          </p:cNvGrpSpPr>
          <p:nvPr/>
        </p:nvGrpSpPr>
        <p:grpSpPr bwMode="auto">
          <a:xfrm>
            <a:off x="263006" y="1771650"/>
            <a:ext cx="1238769" cy="1238770"/>
            <a:chOff x="9873" y="2790"/>
            <a:chExt cx="2722" cy="2722"/>
          </a:xfrm>
        </p:grpSpPr>
        <p:sp>
          <p:nvSpPr>
            <p:cNvPr id="30" name="椭圆 29"/>
            <p:cNvSpPr/>
            <p:nvPr/>
          </p:nvSpPr>
          <p:spPr>
            <a:xfrm>
              <a:off x="9873" y="2790"/>
              <a:ext cx="2722" cy="27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sym typeface="宋体" charset="0"/>
              </a:endParaRPr>
            </a:p>
          </p:txBody>
        </p:sp>
        <p:sp>
          <p:nvSpPr>
            <p:cNvPr id="31" name="Freeform 139"/>
            <p:cNvSpPr>
              <a:spLocks noEditPoints="1" noChangeArrowheads="1"/>
            </p:cNvSpPr>
            <p:nvPr/>
          </p:nvSpPr>
          <p:spPr bwMode="auto">
            <a:xfrm>
              <a:off x="10604" y="3701"/>
              <a:ext cx="1260" cy="900"/>
            </a:xfrm>
            <a:custGeom>
              <a:avLst/>
              <a:gdLst>
                <a:gd name="T0" fmla="*/ 191 w 206"/>
                <a:gd name="T1" fmla="*/ 114 h 147"/>
                <a:gd name="T2" fmla="*/ 191 w 206"/>
                <a:gd name="T3" fmla="*/ 16 h 147"/>
                <a:gd name="T4" fmla="*/ 175 w 206"/>
                <a:gd name="T5" fmla="*/ 0 h 147"/>
                <a:gd name="T6" fmla="*/ 32 w 206"/>
                <a:gd name="T7" fmla="*/ 0 h 147"/>
                <a:gd name="T8" fmla="*/ 16 w 206"/>
                <a:gd name="T9" fmla="*/ 16 h 147"/>
                <a:gd name="T10" fmla="*/ 16 w 206"/>
                <a:gd name="T11" fmla="*/ 114 h 147"/>
                <a:gd name="T12" fmla="*/ 0 w 206"/>
                <a:gd name="T13" fmla="*/ 114 h 147"/>
                <a:gd name="T14" fmla="*/ 0 w 206"/>
                <a:gd name="T15" fmla="*/ 132 h 147"/>
                <a:gd name="T16" fmla="*/ 16 w 206"/>
                <a:gd name="T17" fmla="*/ 147 h 147"/>
                <a:gd name="T18" fmla="*/ 191 w 206"/>
                <a:gd name="T19" fmla="*/ 147 h 147"/>
                <a:gd name="T20" fmla="*/ 206 w 206"/>
                <a:gd name="T21" fmla="*/ 132 h 147"/>
                <a:gd name="T22" fmla="*/ 206 w 206"/>
                <a:gd name="T23" fmla="*/ 114 h 147"/>
                <a:gd name="T24" fmla="*/ 191 w 206"/>
                <a:gd name="T25" fmla="*/ 114 h 147"/>
                <a:gd name="T26" fmla="*/ 24 w 206"/>
                <a:gd name="T27" fmla="*/ 16 h 147"/>
                <a:gd name="T28" fmla="*/ 32 w 206"/>
                <a:gd name="T29" fmla="*/ 8 h 147"/>
                <a:gd name="T30" fmla="*/ 175 w 206"/>
                <a:gd name="T31" fmla="*/ 8 h 147"/>
                <a:gd name="T32" fmla="*/ 183 w 206"/>
                <a:gd name="T33" fmla="*/ 16 h 147"/>
                <a:gd name="T34" fmla="*/ 183 w 206"/>
                <a:gd name="T35" fmla="*/ 114 h 147"/>
                <a:gd name="T36" fmla="*/ 24 w 206"/>
                <a:gd name="T37" fmla="*/ 114 h 147"/>
                <a:gd name="T38" fmla="*/ 24 w 206"/>
                <a:gd name="T39" fmla="*/ 16 h 147"/>
                <a:gd name="T40" fmla="*/ 198 w 206"/>
                <a:gd name="T41" fmla="*/ 132 h 147"/>
                <a:gd name="T42" fmla="*/ 191 w 206"/>
                <a:gd name="T43" fmla="*/ 139 h 147"/>
                <a:gd name="T44" fmla="*/ 16 w 206"/>
                <a:gd name="T45" fmla="*/ 139 h 147"/>
                <a:gd name="T46" fmla="*/ 8 w 206"/>
                <a:gd name="T47" fmla="*/ 132 h 147"/>
                <a:gd name="T48" fmla="*/ 8 w 206"/>
                <a:gd name="T49" fmla="*/ 122 h 147"/>
                <a:gd name="T50" fmla="*/ 16 w 206"/>
                <a:gd name="T51" fmla="*/ 122 h 147"/>
                <a:gd name="T52" fmla="*/ 66 w 206"/>
                <a:gd name="T53" fmla="*/ 122 h 147"/>
                <a:gd name="T54" fmla="*/ 75 w 206"/>
                <a:gd name="T55" fmla="*/ 128 h 147"/>
                <a:gd name="T56" fmla="*/ 132 w 206"/>
                <a:gd name="T57" fmla="*/ 128 h 147"/>
                <a:gd name="T58" fmla="*/ 141 w 206"/>
                <a:gd name="T59" fmla="*/ 122 h 147"/>
                <a:gd name="T60" fmla="*/ 191 w 206"/>
                <a:gd name="T61" fmla="*/ 122 h 147"/>
                <a:gd name="T62" fmla="*/ 198 w 206"/>
                <a:gd name="T63" fmla="*/ 122 h 147"/>
                <a:gd name="T64" fmla="*/ 198 w 206"/>
                <a:gd name="T65" fmla="*/ 13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6" h="147">
                  <a:moveTo>
                    <a:pt x="191" y="114"/>
                  </a:moveTo>
                  <a:cubicBezTo>
                    <a:pt x="191" y="16"/>
                    <a:pt x="191" y="16"/>
                    <a:pt x="191" y="16"/>
                  </a:cubicBezTo>
                  <a:cubicBezTo>
                    <a:pt x="191" y="8"/>
                    <a:pt x="184" y="0"/>
                    <a:pt x="175" y="0"/>
                  </a:cubicBezTo>
                  <a:cubicBezTo>
                    <a:pt x="32" y="0"/>
                    <a:pt x="32" y="0"/>
                    <a:pt x="32" y="0"/>
                  </a:cubicBezTo>
                  <a:cubicBezTo>
                    <a:pt x="23" y="0"/>
                    <a:pt x="16" y="8"/>
                    <a:pt x="16" y="16"/>
                  </a:cubicBezTo>
                  <a:cubicBezTo>
                    <a:pt x="16" y="114"/>
                    <a:pt x="16" y="114"/>
                    <a:pt x="16" y="114"/>
                  </a:cubicBezTo>
                  <a:cubicBezTo>
                    <a:pt x="0" y="114"/>
                    <a:pt x="0" y="114"/>
                    <a:pt x="0" y="114"/>
                  </a:cubicBezTo>
                  <a:cubicBezTo>
                    <a:pt x="0" y="132"/>
                    <a:pt x="0" y="132"/>
                    <a:pt x="0" y="132"/>
                  </a:cubicBezTo>
                  <a:cubicBezTo>
                    <a:pt x="0" y="140"/>
                    <a:pt x="7" y="147"/>
                    <a:pt x="16" y="147"/>
                  </a:cubicBezTo>
                  <a:cubicBezTo>
                    <a:pt x="191" y="147"/>
                    <a:pt x="191" y="147"/>
                    <a:pt x="191" y="147"/>
                  </a:cubicBezTo>
                  <a:cubicBezTo>
                    <a:pt x="199" y="147"/>
                    <a:pt x="206" y="140"/>
                    <a:pt x="206" y="132"/>
                  </a:cubicBezTo>
                  <a:cubicBezTo>
                    <a:pt x="206" y="114"/>
                    <a:pt x="206" y="114"/>
                    <a:pt x="206" y="114"/>
                  </a:cubicBezTo>
                  <a:lnTo>
                    <a:pt x="191" y="114"/>
                  </a:lnTo>
                  <a:close/>
                  <a:moveTo>
                    <a:pt x="24" y="16"/>
                  </a:moveTo>
                  <a:cubicBezTo>
                    <a:pt x="24" y="12"/>
                    <a:pt x="27" y="8"/>
                    <a:pt x="32" y="8"/>
                  </a:cubicBezTo>
                  <a:cubicBezTo>
                    <a:pt x="175" y="8"/>
                    <a:pt x="175" y="8"/>
                    <a:pt x="175" y="8"/>
                  </a:cubicBezTo>
                  <a:cubicBezTo>
                    <a:pt x="179" y="8"/>
                    <a:pt x="183" y="12"/>
                    <a:pt x="183" y="16"/>
                  </a:cubicBezTo>
                  <a:cubicBezTo>
                    <a:pt x="183" y="114"/>
                    <a:pt x="183" y="114"/>
                    <a:pt x="183" y="114"/>
                  </a:cubicBezTo>
                  <a:cubicBezTo>
                    <a:pt x="24" y="114"/>
                    <a:pt x="24" y="114"/>
                    <a:pt x="24" y="114"/>
                  </a:cubicBezTo>
                  <a:lnTo>
                    <a:pt x="24" y="16"/>
                  </a:lnTo>
                  <a:close/>
                  <a:moveTo>
                    <a:pt x="198" y="132"/>
                  </a:moveTo>
                  <a:cubicBezTo>
                    <a:pt x="198" y="136"/>
                    <a:pt x="195" y="139"/>
                    <a:pt x="191" y="139"/>
                  </a:cubicBezTo>
                  <a:cubicBezTo>
                    <a:pt x="16" y="139"/>
                    <a:pt x="16" y="139"/>
                    <a:pt x="16" y="139"/>
                  </a:cubicBezTo>
                  <a:cubicBezTo>
                    <a:pt x="11" y="139"/>
                    <a:pt x="8" y="136"/>
                    <a:pt x="8" y="132"/>
                  </a:cubicBezTo>
                  <a:cubicBezTo>
                    <a:pt x="8" y="122"/>
                    <a:pt x="8" y="122"/>
                    <a:pt x="8" y="122"/>
                  </a:cubicBezTo>
                  <a:cubicBezTo>
                    <a:pt x="16" y="122"/>
                    <a:pt x="16" y="122"/>
                    <a:pt x="16" y="122"/>
                  </a:cubicBezTo>
                  <a:cubicBezTo>
                    <a:pt x="66" y="122"/>
                    <a:pt x="66" y="122"/>
                    <a:pt x="66" y="122"/>
                  </a:cubicBezTo>
                  <a:cubicBezTo>
                    <a:pt x="67" y="126"/>
                    <a:pt x="71" y="128"/>
                    <a:pt x="75" y="128"/>
                  </a:cubicBezTo>
                  <a:cubicBezTo>
                    <a:pt x="132" y="128"/>
                    <a:pt x="132" y="128"/>
                    <a:pt x="132" y="128"/>
                  </a:cubicBezTo>
                  <a:cubicBezTo>
                    <a:pt x="136" y="128"/>
                    <a:pt x="140" y="126"/>
                    <a:pt x="141" y="122"/>
                  </a:cubicBezTo>
                  <a:cubicBezTo>
                    <a:pt x="191" y="122"/>
                    <a:pt x="191" y="122"/>
                    <a:pt x="191" y="122"/>
                  </a:cubicBezTo>
                  <a:cubicBezTo>
                    <a:pt x="198" y="122"/>
                    <a:pt x="198" y="122"/>
                    <a:pt x="198" y="122"/>
                  </a:cubicBezTo>
                  <a:lnTo>
                    <a:pt x="198" y="13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32" name="组合 9"/>
          <p:cNvGrpSpPr>
            <a:grpSpLocks/>
          </p:cNvGrpSpPr>
          <p:nvPr/>
        </p:nvGrpSpPr>
        <p:grpSpPr bwMode="auto">
          <a:xfrm>
            <a:off x="2463281" y="1771650"/>
            <a:ext cx="1238769" cy="1238770"/>
            <a:chOff x="14013" y="2790"/>
            <a:chExt cx="2722" cy="2722"/>
          </a:xfrm>
        </p:grpSpPr>
        <p:sp>
          <p:nvSpPr>
            <p:cNvPr id="33" name="椭圆 32"/>
            <p:cNvSpPr/>
            <p:nvPr/>
          </p:nvSpPr>
          <p:spPr>
            <a:xfrm>
              <a:off x="14013" y="2790"/>
              <a:ext cx="2722" cy="272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sym typeface="宋体" charset="0"/>
              </a:endParaRPr>
            </a:p>
          </p:txBody>
        </p:sp>
        <p:sp>
          <p:nvSpPr>
            <p:cNvPr id="34" name="Freeform 21"/>
            <p:cNvSpPr>
              <a:spLocks noEditPoints="1" noChangeArrowheads="1"/>
            </p:cNvSpPr>
            <p:nvPr/>
          </p:nvSpPr>
          <p:spPr bwMode="auto">
            <a:xfrm>
              <a:off x="14793" y="3583"/>
              <a:ext cx="1162" cy="1136"/>
            </a:xfrm>
            <a:custGeom>
              <a:avLst/>
              <a:gdLst>
                <a:gd name="T0" fmla="*/ 200 w 208"/>
                <a:gd name="T1" fmla="*/ 99 h 203"/>
                <a:gd name="T2" fmla="*/ 128 w 208"/>
                <a:gd name="T3" fmla="*/ 45 h 203"/>
                <a:gd name="T4" fmla="*/ 67 w 208"/>
                <a:gd name="T5" fmla="*/ 32 h 203"/>
                <a:gd name="T6" fmla="*/ 21 w 208"/>
                <a:gd name="T7" fmla="*/ 59 h 203"/>
                <a:gd name="T8" fmla="*/ 17 w 208"/>
                <a:gd name="T9" fmla="*/ 99 h 203"/>
                <a:gd name="T10" fmla="*/ 0 w 208"/>
                <a:gd name="T11" fmla="*/ 147 h 203"/>
                <a:gd name="T12" fmla="*/ 49 w 208"/>
                <a:gd name="T13" fmla="*/ 177 h 203"/>
                <a:gd name="T14" fmla="*/ 72 w 208"/>
                <a:gd name="T15" fmla="*/ 203 h 203"/>
                <a:gd name="T16" fmla="*/ 116 w 208"/>
                <a:gd name="T17" fmla="*/ 190 h 203"/>
                <a:gd name="T18" fmla="*/ 140 w 208"/>
                <a:gd name="T19" fmla="*/ 203 h 203"/>
                <a:gd name="T20" fmla="*/ 185 w 208"/>
                <a:gd name="T21" fmla="*/ 116 h 203"/>
                <a:gd name="T22" fmla="*/ 196 w 208"/>
                <a:gd name="T23" fmla="*/ 100 h 203"/>
                <a:gd name="T24" fmla="*/ 194 w 208"/>
                <a:gd name="T25" fmla="*/ 111 h 203"/>
                <a:gd name="T26" fmla="*/ 201 w 208"/>
                <a:gd name="T27" fmla="*/ 105 h 203"/>
                <a:gd name="T28" fmla="*/ 207 w 208"/>
                <a:gd name="T29" fmla="*/ 104 h 203"/>
                <a:gd name="T30" fmla="*/ 119 w 208"/>
                <a:gd name="T31" fmla="*/ 45 h 203"/>
                <a:gd name="T32" fmla="*/ 117 w 208"/>
                <a:gd name="T33" fmla="*/ 47 h 203"/>
                <a:gd name="T34" fmla="*/ 115 w 208"/>
                <a:gd name="T35" fmla="*/ 50 h 203"/>
                <a:gd name="T36" fmla="*/ 108 w 208"/>
                <a:gd name="T37" fmla="*/ 54 h 203"/>
                <a:gd name="T38" fmla="*/ 104 w 208"/>
                <a:gd name="T39" fmla="*/ 55 h 203"/>
                <a:gd name="T40" fmla="*/ 99 w 208"/>
                <a:gd name="T41" fmla="*/ 56 h 203"/>
                <a:gd name="T42" fmla="*/ 93 w 208"/>
                <a:gd name="T43" fmla="*/ 55 h 203"/>
                <a:gd name="T44" fmla="*/ 90 w 208"/>
                <a:gd name="T45" fmla="*/ 54 h 203"/>
                <a:gd name="T46" fmla="*/ 80 w 208"/>
                <a:gd name="T47" fmla="*/ 46 h 203"/>
                <a:gd name="T48" fmla="*/ 75 w 208"/>
                <a:gd name="T49" fmla="*/ 32 h 203"/>
                <a:gd name="T50" fmla="*/ 140 w 208"/>
                <a:gd name="T51" fmla="*/ 174 h 203"/>
                <a:gd name="T52" fmla="*/ 125 w 208"/>
                <a:gd name="T53" fmla="*/ 195 h 203"/>
                <a:gd name="T54" fmla="*/ 119 w 208"/>
                <a:gd name="T55" fmla="*/ 182 h 203"/>
                <a:gd name="T56" fmla="*/ 73 w 208"/>
                <a:gd name="T57" fmla="*/ 194 h 203"/>
                <a:gd name="T58" fmla="*/ 57 w 208"/>
                <a:gd name="T59" fmla="*/ 194 h 203"/>
                <a:gd name="T60" fmla="*/ 55 w 208"/>
                <a:gd name="T61" fmla="*/ 171 h 203"/>
                <a:gd name="T62" fmla="*/ 12 w 208"/>
                <a:gd name="T63" fmla="*/ 152 h 203"/>
                <a:gd name="T64" fmla="*/ 12 w 208"/>
                <a:gd name="T65" fmla="*/ 107 h 203"/>
                <a:gd name="T66" fmla="*/ 36 w 208"/>
                <a:gd name="T67" fmla="*/ 78 h 203"/>
                <a:gd name="T68" fmla="*/ 43 w 208"/>
                <a:gd name="T69" fmla="*/ 67 h 203"/>
                <a:gd name="T70" fmla="*/ 75 w 208"/>
                <a:gd name="T71" fmla="*/ 53 h 203"/>
                <a:gd name="T72" fmla="*/ 77 w 208"/>
                <a:gd name="T73" fmla="*/ 55 h 203"/>
                <a:gd name="T74" fmla="*/ 81 w 208"/>
                <a:gd name="T75" fmla="*/ 58 h 203"/>
                <a:gd name="T76" fmla="*/ 70 w 208"/>
                <a:gd name="T77" fmla="*/ 71 h 203"/>
                <a:gd name="T78" fmla="*/ 133 w 208"/>
                <a:gd name="T79" fmla="*/ 72 h 203"/>
                <a:gd name="T80" fmla="*/ 117 w 208"/>
                <a:gd name="T81" fmla="*/ 58 h 203"/>
                <a:gd name="T82" fmla="*/ 120 w 208"/>
                <a:gd name="T83" fmla="*/ 55 h 203"/>
                <a:gd name="T84" fmla="*/ 123 w 208"/>
                <a:gd name="T85" fmla="*/ 52 h 203"/>
                <a:gd name="T86" fmla="*/ 196 w 208"/>
                <a:gd name="T87" fmla="*/ 107 h 203"/>
                <a:gd name="T88" fmla="*/ 193 w 208"/>
                <a:gd name="T89" fmla="*/ 104 h 203"/>
                <a:gd name="T90" fmla="*/ 196 w 208"/>
                <a:gd name="T91" fmla="*/ 107 h 203"/>
                <a:gd name="T92" fmla="*/ 42 w 208"/>
                <a:gd name="T93" fmla="*/ 1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203">
                  <a:moveTo>
                    <a:pt x="207" y="104"/>
                  </a:moveTo>
                  <a:cubicBezTo>
                    <a:pt x="206" y="103"/>
                    <a:pt x="204" y="102"/>
                    <a:pt x="201" y="101"/>
                  </a:cubicBezTo>
                  <a:cubicBezTo>
                    <a:pt x="201" y="100"/>
                    <a:pt x="200" y="99"/>
                    <a:pt x="200" y="99"/>
                  </a:cubicBezTo>
                  <a:cubicBezTo>
                    <a:pt x="199" y="96"/>
                    <a:pt x="197" y="95"/>
                    <a:pt x="195" y="95"/>
                  </a:cubicBezTo>
                  <a:cubicBezTo>
                    <a:pt x="190" y="94"/>
                    <a:pt x="185" y="96"/>
                    <a:pt x="182" y="98"/>
                  </a:cubicBezTo>
                  <a:cubicBezTo>
                    <a:pt x="175" y="74"/>
                    <a:pt x="155" y="54"/>
                    <a:pt x="128" y="45"/>
                  </a:cubicBezTo>
                  <a:cubicBezTo>
                    <a:pt x="130" y="41"/>
                    <a:pt x="131" y="37"/>
                    <a:pt x="131" y="32"/>
                  </a:cubicBezTo>
                  <a:cubicBezTo>
                    <a:pt x="131" y="14"/>
                    <a:pt x="117" y="0"/>
                    <a:pt x="99" y="0"/>
                  </a:cubicBezTo>
                  <a:cubicBezTo>
                    <a:pt x="81" y="0"/>
                    <a:pt x="67" y="14"/>
                    <a:pt x="67" y="32"/>
                  </a:cubicBezTo>
                  <a:cubicBezTo>
                    <a:pt x="67" y="37"/>
                    <a:pt x="68" y="42"/>
                    <a:pt x="70" y="46"/>
                  </a:cubicBezTo>
                  <a:cubicBezTo>
                    <a:pt x="61" y="49"/>
                    <a:pt x="52" y="53"/>
                    <a:pt x="45" y="59"/>
                  </a:cubicBezTo>
                  <a:cubicBezTo>
                    <a:pt x="36" y="54"/>
                    <a:pt x="27" y="54"/>
                    <a:pt x="21" y="59"/>
                  </a:cubicBezTo>
                  <a:cubicBezTo>
                    <a:pt x="18" y="62"/>
                    <a:pt x="18" y="62"/>
                    <a:pt x="18" y="62"/>
                  </a:cubicBezTo>
                  <a:cubicBezTo>
                    <a:pt x="28" y="76"/>
                    <a:pt x="28" y="76"/>
                    <a:pt x="28" y="76"/>
                  </a:cubicBezTo>
                  <a:cubicBezTo>
                    <a:pt x="23" y="83"/>
                    <a:pt x="19" y="91"/>
                    <a:pt x="17" y="99"/>
                  </a:cubicBezTo>
                  <a:cubicBezTo>
                    <a:pt x="12" y="99"/>
                    <a:pt x="12" y="99"/>
                    <a:pt x="12" y="99"/>
                  </a:cubicBezTo>
                  <a:cubicBezTo>
                    <a:pt x="6" y="99"/>
                    <a:pt x="0" y="105"/>
                    <a:pt x="0" y="112"/>
                  </a:cubicBezTo>
                  <a:cubicBezTo>
                    <a:pt x="0" y="147"/>
                    <a:pt x="0" y="147"/>
                    <a:pt x="0" y="147"/>
                  </a:cubicBezTo>
                  <a:cubicBezTo>
                    <a:pt x="0" y="154"/>
                    <a:pt x="6" y="160"/>
                    <a:pt x="12" y="160"/>
                  </a:cubicBezTo>
                  <a:cubicBezTo>
                    <a:pt x="30" y="160"/>
                    <a:pt x="30" y="160"/>
                    <a:pt x="30" y="160"/>
                  </a:cubicBezTo>
                  <a:cubicBezTo>
                    <a:pt x="35" y="166"/>
                    <a:pt x="42" y="172"/>
                    <a:pt x="49" y="177"/>
                  </a:cubicBezTo>
                  <a:cubicBezTo>
                    <a:pt x="49" y="194"/>
                    <a:pt x="49" y="194"/>
                    <a:pt x="49" y="194"/>
                  </a:cubicBezTo>
                  <a:cubicBezTo>
                    <a:pt x="49" y="199"/>
                    <a:pt x="53" y="203"/>
                    <a:pt x="57" y="203"/>
                  </a:cubicBezTo>
                  <a:cubicBezTo>
                    <a:pt x="72" y="203"/>
                    <a:pt x="72" y="203"/>
                    <a:pt x="72" y="203"/>
                  </a:cubicBezTo>
                  <a:cubicBezTo>
                    <a:pt x="77" y="203"/>
                    <a:pt x="81" y="199"/>
                    <a:pt x="81" y="194"/>
                  </a:cubicBezTo>
                  <a:cubicBezTo>
                    <a:pt x="81" y="190"/>
                    <a:pt x="81" y="190"/>
                    <a:pt x="81" y="190"/>
                  </a:cubicBezTo>
                  <a:cubicBezTo>
                    <a:pt x="92" y="192"/>
                    <a:pt x="104" y="193"/>
                    <a:pt x="116" y="190"/>
                  </a:cubicBezTo>
                  <a:cubicBezTo>
                    <a:pt x="116" y="194"/>
                    <a:pt x="116" y="194"/>
                    <a:pt x="116" y="194"/>
                  </a:cubicBezTo>
                  <a:cubicBezTo>
                    <a:pt x="116" y="199"/>
                    <a:pt x="120" y="203"/>
                    <a:pt x="125" y="203"/>
                  </a:cubicBezTo>
                  <a:cubicBezTo>
                    <a:pt x="140" y="203"/>
                    <a:pt x="140" y="203"/>
                    <a:pt x="140" y="203"/>
                  </a:cubicBezTo>
                  <a:cubicBezTo>
                    <a:pt x="144" y="203"/>
                    <a:pt x="148" y="199"/>
                    <a:pt x="148" y="194"/>
                  </a:cubicBezTo>
                  <a:cubicBezTo>
                    <a:pt x="148" y="178"/>
                    <a:pt x="148" y="178"/>
                    <a:pt x="148" y="178"/>
                  </a:cubicBezTo>
                  <a:cubicBezTo>
                    <a:pt x="171" y="164"/>
                    <a:pt x="185" y="141"/>
                    <a:pt x="185" y="116"/>
                  </a:cubicBezTo>
                  <a:cubicBezTo>
                    <a:pt x="185" y="112"/>
                    <a:pt x="184" y="107"/>
                    <a:pt x="183" y="102"/>
                  </a:cubicBezTo>
                  <a:cubicBezTo>
                    <a:pt x="186" y="100"/>
                    <a:pt x="191" y="98"/>
                    <a:pt x="194" y="98"/>
                  </a:cubicBezTo>
                  <a:cubicBezTo>
                    <a:pt x="195" y="99"/>
                    <a:pt x="196" y="99"/>
                    <a:pt x="196" y="100"/>
                  </a:cubicBezTo>
                  <a:cubicBezTo>
                    <a:pt x="194" y="100"/>
                    <a:pt x="192" y="100"/>
                    <a:pt x="191" y="101"/>
                  </a:cubicBezTo>
                  <a:cubicBezTo>
                    <a:pt x="189" y="102"/>
                    <a:pt x="188" y="105"/>
                    <a:pt x="189" y="107"/>
                  </a:cubicBezTo>
                  <a:cubicBezTo>
                    <a:pt x="189" y="109"/>
                    <a:pt x="191" y="111"/>
                    <a:pt x="194" y="111"/>
                  </a:cubicBezTo>
                  <a:cubicBezTo>
                    <a:pt x="194" y="111"/>
                    <a:pt x="195" y="111"/>
                    <a:pt x="195" y="111"/>
                  </a:cubicBezTo>
                  <a:cubicBezTo>
                    <a:pt x="196" y="111"/>
                    <a:pt x="198" y="110"/>
                    <a:pt x="199" y="109"/>
                  </a:cubicBezTo>
                  <a:cubicBezTo>
                    <a:pt x="200" y="108"/>
                    <a:pt x="200" y="107"/>
                    <a:pt x="201" y="105"/>
                  </a:cubicBezTo>
                  <a:cubicBezTo>
                    <a:pt x="202" y="106"/>
                    <a:pt x="204" y="106"/>
                    <a:pt x="204" y="107"/>
                  </a:cubicBezTo>
                  <a:cubicBezTo>
                    <a:pt x="205" y="108"/>
                    <a:pt x="206" y="108"/>
                    <a:pt x="207" y="107"/>
                  </a:cubicBezTo>
                  <a:cubicBezTo>
                    <a:pt x="208" y="106"/>
                    <a:pt x="208" y="105"/>
                    <a:pt x="207" y="104"/>
                  </a:cubicBezTo>
                  <a:close/>
                  <a:moveTo>
                    <a:pt x="99" y="8"/>
                  </a:moveTo>
                  <a:cubicBezTo>
                    <a:pt x="112" y="8"/>
                    <a:pt x="123" y="18"/>
                    <a:pt x="123" y="32"/>
                  </a:cubicBezTo>
                  <a:cubicBezTo>
                    <a:pt x="123" y="37"/>
                    <a:pt x="121" y="41"/>
                    <a:pt x="119" y="45"/>
                  </a:cubicBezTo>
                  <a:cubicBezTo>
                    <a:pt x="119" y="45"/>
                    <a:pt x="119" y="45"/>
                    <a:pt x="119" y="45"/>
                  </a:cubicBezTo>
                  <a:cubicBezTo>
                    <a:pt x="119" y="45"/>
                    <a:pt x="119" y="46"/>
                    <a:pt x="118" y="46"/>
                  </a:cubicBezTo>
                  <a:cubicBezTo>
                    <a:pt x="118" y="46"/>
                    <a:pt x="117" y="47"/>
                    <a:pt x="117" y="47"/>
                  </a:cubicBezTo>
                  <a:cubicBezTo>
                    <a:pt x="117" y="48"/>
                    <a:pt x="117" y="48"/>
                    <a:pt x="117" y="48"/>
                  </a:cubicBezTo>
                  <a:cubicBezTo>
                    <a:pt x="116" y="48"/>
                    <a:pt x="115" y="49"/>
                    <a:pt x="115" y="50"/>
                  </a:cubicBezTo>
                  <a:cubicBezTo>
                    <a:pt x="115" y="50"/>
                    <a:pt x="115" y="50"/>
                    <a:pt x="115" y="50"/>
                  </a:cubicBezTo>
                  <a:cubicBezTo>
                    <a:pt x="113" y="51"/>
                    <a:pt x="112" y="52"/>
                    <a:pt x="110" y="53"/>
                  </a:cubicBezTo>
                  <a:cubicBezTo>
                    <a:pt x="110" y="53"/>
                    <a:pt x="110" y="53"/>
                    <a:pt x="110" y="53"/>
                  </a:cubicBezTo>
                  <a:cubicBezTo>
                    <a:pt x="109" y="53"/>
                    <a:pt x="108" y="54"/>
                    <a:pt x="108" y="54"/>
                  </a:cubicBezTo>
                  <a:cubicBezTo>
                    <a:pt x="107" y="54"/>
                    <a:pt x="107" y="54"/>
                    <a:pt x="107" y="54"/>
                  </a:cubicBezTo>
                  <a:cubicBezTo>
                    <a:pt x="106" y="54"/>
                    <a:pt x="106" y="55"/>
                    <a:pt x="105" y="55"/>
                  </a:cubicBezTo>
                  <a:cubicBezTo>
                    <a:pt x="105" y="55"/>
                    <a:pt x="105" y="55"/>
                    <a:pt x="104" y="55"/>
                  </a:cubicBezTo>
                  <a:cubicBezTo>
                    <a:pt x="104" y="55"/>
                    <a:pt x="103" y="55"/>
                    <a:pt x="102" y="55"/>
                  </a:cubicBezTo>
                  <a:cubicBezTo>
                    <a:pt x="102" y="55"/>
                    <a:pt x="102" y="55"/>
                    <a:pt x="102" y="56"/>
                  </a:cubicBezTo>
                  <a:cubicBezTo>
                    <a:pt x="101" y="56"/>
                    <a:pt x="100" y="56"/>
                    <a:pt x="99" y="56"/>
                  </a:cubicBezTo>
                  <a:cubicBezTo>
                    <a:pt x="98" y="56"/>
                    <a:pt x="97" y="56"/>
                    <a:pt x="96" y="56"/>
                  </a:cubicBezTo>
                  <a:cubicBezTo>
                    <a:pt x="96" y="55"/>
                    <a:pt x="96" y="55"/>
                    <a:pt x="96" y="55"/>
                  </a:cubicBezTo>
                  <a:cubicBezTo>
                    <a:pt x="95" y="55"/>
                    <a:pt x="94" y="55"/>
                    <a:pt x="93" y="55"/>
                  </a:cubicBezTo>
                  <a:cubicBezTo>
                    <a:pt x="93" y="55"/>
                    <a:pt x="93" y="55"/>
                    <a:pt x="93" y="55"/>
                  </a:cubicBezTo>
                  <a:cubicBezTo>
                    <a:pt x="92" y="55"/>
                    <a:pt x="92" y="54"/>
                    <a:pt x="91" y="54"/>
                  </a:cubicBezTo>
                  <a:cubicBezTo>
                    <a:pt x="91" y="54"/>
                    <a:pt x="91" y="54"/>
                    <a:pt x="90" y="54"/>
                  </a:cubicBezTo>
                  <a:cubicBezTo>
                    <a:pt x="87" y="53"/>
                    <a:pt x="84" y="51"/>
                    <a:pt x="81" y="48"/>
                  </a:cubicBezTo>
                  <a:cubicBezTo>
                    <a:pt x="81" y="48"/>
                    <a:pt x="81" y="48"/>
                    <a:pt x="81" y="48"/>
                  </a:cubicBezTo>
                  <a:cubicBezTo>
                    <a:pt x="81" y="47"/>
                    <a:pt x="80" y="47"/>
                    <a:pt x="80" y="46"/>
                  </a:cubicBezTo>
                  <a:cubicBezTo>
                    <a:pt x="79" y="46"/>
                    <a:pt x="79" y="45"/>
                    <a:pt x="79" y="45"/>
                  </a:cubicBezTo>
                  <a:cubicBezTo>
                    <a:pt x="79" y="45"/>
                    <a:pt x="79" y="45"/>
                    <a:pt x="79" y="45"/>
                  </a:cubicBezTo>
                  <a:cubicBezTo>
                    <a:pt x="76" y="41"/>
                    <a:pt x="75" y="37"/>
                    <a:pt x="75" y="32"/>
                  </a:cubicBezTo>
                  <a:cubicBezTo>
                    <a:pt x="75" y="18"/>
                    <a:pt x="86" y="8"/>
                    <a:pt x="99" y="8"/>
                  </a:cubicBezTo>
                  <a:close/>
                  <a:moveTo>
                    <a:pt x="142" y="173"/>
                  </a:moveTo>
                  <a:cubicBezTo>
                    <a:pt x="140" y="174"/>
                    <a:pt x="140" y="174"/>
                    <a:pt x="140" y="174"/>
                  </a:cubicBezTo>
                  <a:cubicBezTo>
                    <a:pt x="140" y="194"/>
                    <a:pt x="140" y="194"/>
                    <a:pt x="140" y="194"/>
                  </a:cubicBezTo>
                  <a:cubicBezTo>
                    <a:pt x="140" y="195"/>
                    <a:pt x="140" y="195"/>
                    <a:pt x="140" y="195"/>
                  </a:cubicBezTo>
                  <a:cubicBezTo>
                    <a:pt x="125" y="195"/>
                    <a:pt x="125" y="195"/>
                    <a:pt x="125" y="195"/>
                  </a:cubicBezTo>
                  <a:cubicBezTo>
                    <a:pt x="125" y="195"/>
                    <a:pt x="124" y="195"/>
                    <a:pt x="124" y="194"/>
                  </a:cubicBezTo>
                  <a:cubicBezTo>
                    <a:pt x="124" y="180"/>
                    <a:pt x="124" y="180"/>
                    <a:pt x="124" y="180"/>
                  </a:cubicBezTo>
                  <a:cubicBezTo>
                    <a:pt x="119" y="182"/>
                    <a:pt x="119" y="182"/>
                    <a:pt x="119" y="182"/>
                  </a:cubicBezTo>
                  <a:cubicBezTo>
                    <a:pt x="105" y="185"/>
                    <a:pt x="91" y="185"/>
                    <a:pt x="78" y="181"/>
                  </a:cubicBezTo>
                  <a:cubicBezTo>
                    <a:pt x="73" y="180"/>
                    <a:pt x="73" y="180"/>
                    <a:pt x="73" y="180"/>
                  </a:cubicBezTo>
                  <a:cubicBezTo>
                    <a:pt x="73" y="194"/>
                    <a:pt x="73" y="194"/>
                    <a:pt x="73" y="194"/>
                  </a:cubicBezTo>
                  <a:cubicBezTo>
                    <a:pt x="73" y="194"/>
                    <a:pt x="72" y="195"/>
                    <a:pt x="72" y="195"/>
                  </a:cubicBezTo>
                  <a:cubicBezTo>
                    <a:pt x="57" y="195"/>
                    <a:pt x="57" y="195"/>
                    <a:pt x="57" y="195"/>
                  </a:cubicBezTo>
                  <a:cubicBezTo>
                    <a:pt x="57" y="195"/>
                    <a:pt x="57" y="194"/>
                    <a:pt x="57" y="194"/>
                  </a:cubicBezTo>
                  <a:cubicBezTo>
                    <a:pt x="57" y="176"/>
                    <a:pt x="57" y="176"/>
                    <a:pt x="57" y="176"/>
                  </a:cubicBezTo>
                  <a:cubicBezTo>
                    <a:pt x="58" y="173"/>
                    <a:pt x="58" y="173"/>
                    <a:pt x="58" y="173"/>
                  </a:cubicBezTo>
                  <a:cubicBezTo>
                    <a:pt x="55" y="171"/>
                    <a:pt x="55" y="171"/>
                    <a:pt x="55" y="171"/>
                  </a:cubicBezTo>
                  <a:cubicBezTo>
                    <a:pt x="47" y="167"/>
                    <a:pt x="41" y="161"/>
                    <a:pt x="35" y="153"/>
                  </a:cubicBezTo>
                  <a:cubicBezTo>
                    <a:pt x="34" y="152"/>
                    <a:pt x="34" y="152"/>
                    <a:pt x="34" y="152"/>
                  </a:cubicBezTo>
                  <a:cubicBezTo>
                    <a:pt x="12" y="152"/>
                    <a:pt x="12" y="152"/>
                    <a:pt x="12" y="152"/>
                  </a:cubicBezTo>
                  <a:cubicBezTo>
                    <a:pt x="10" y="152"/>
                    <a:pt x="8" y="150"/>
                    <a:pt x="8" y="147"/>
                  </a:cubicBezTo>
                  <a:cubicBezTo>
                    <a:pt x="8" y="112"/>
                    <a:pt x="8" y="112"/>
                    <a:pt x="8" y="112"/>
                  </a:cubicBezTo>
                  <a:cubicBezTo>
                    <a:pt x="8" y="109"/>
                    <a:pt x="10" y="107"/>
                    <a:pt x="12" y="107"/>
                  </a:cubicBezTo>
                  <a:cubicBezTo>
                    <a:pt x="23" y="107"/>
                    <a:pt x="23" y="107"/>
                    <a:pt x="23" y="107"/>
                  </a:cubicBezTo>
                  <a:cubicBezTo>
                    <a:pt x="24" y="104"/>
                    <a:pt x="24" y="104"/>
                    <a:pt x="24" y="104"/>
                  </a:cubicBezTo>
                  <a:cubicBezTo>
                    <a:pt x="26" y="95"/>
                    <a:pt x="30" y="86"/>
                    <a:pt x="36" y="78"/>
                  </a:cubicBezTo>
                  <a:cubicBezTo>
                    <a:pt x="38" y="76"/>
                    <a:pt x="38" y="76"/>
                    <a:pt x="38" y="76"/>
                  </a:cubicBezTo>
                  <a:cubicBezTo>
                    <a:pt x="29" y="64"/>
                    <a:pt x="29" y="64"/>
                    <a:pt x="29" y="64"/>
                  </a:cubicBezTo>
                  <a:cubicBezTo>
                    <a:pt x="33" y="63"/>
                    <a:pt x="38" y="64"/>
                    <a:pt x="43" y="67"/>
                  </a:cubicBezTo>
                  <a:cubicBezTo>
                    <a:pt x="46" y="69"/>
                    <a:pt x="46" y="69"/>
                    <a:pt x="46" y="69"/>
                  </a:cubicBezTo>
                  <a:cubicBezTo>
                    <a:pt x="48" y="67"/>
                    <a:pt x="48" y="67"/>
                    <a:pt x="48" y="67"/>
                  </a:cubicBezTo>
                  <a:cubicBezTo>
                    <a:pt x="56" y="60"/>
                    <a:pt x="65" y="56"/>
                    <a:pt x="75" y="53"/>
                  </a:cubicBezTo>
                  <a:cubicBezTo>
                    <a:pt x="75" y="53"/>
                    <a:pt x="75" y="53"/>
                    <a:pt x="75" y="53"/>
                  </a:cubicBezTo>
                  <a:cubicBezTo>
                    <a:pt x="76" y="54"/>
                    <a:pt x="76" y="54"/>
                    <a:pt x="77" y="55"/>
                  </a:cubicBezTo>
                  <a:cubicBezTo>
                    <a:pt x="77" y="55"/>
                    <a:pt x="77" y="55"/>
                    <a:pt x="77" y="55"/>
                  </a:cubicBezTo>
                  <a:cubicBezTo>
                    <a:pt x="78" y="56"/>
                    <a:pt x="79" y="57"/>
                    <a:pt x="80" y="57"/>
                  </a:cubicBezTo>
                  <a:cubicBezTo>
                    <a:pt x="80" y="57"/>
                    <a:pt x="80" y="57"/>
                    <a:pt x="80" y="57"/>
                  </a:cubicBezTo>
                  <a:cubicBezTo>
                    <a:pt x="80" y="58"/>
                    <a:pt x="81" y="58"/>
                    <a:pt x="81" y="58"/>
                  </a:cubicBezTo>
                  <a:cubicBezTo>
                    <a:pt x="76" y="59"/>
                    <a:pt x="71" y="61"/>
                    <a:pt x="66" y="64"/>
                  </a:cubicBezTo>
                  <a:cubicBezTo>
                    <a:pt x="64" y="65"/>
                    <a:pt x="63" y="67"/>
                    <a:pt x="64" y="69"/>
                  </a:cubicBezTo>
                  <a:cubicBezTo>
                    <a:pt x="65" y="71"/>
                    <a:pt x="68" y="72"/>
                    <a:pt x="70" y="71"/>
                  </a:cubicBezTo>
                  <a:cubicBezTo>
                    <a:pt x="79" y="66"/>
                    <a:pt x="89" y="64"/>
                    <a:pt x="100" y="64"/>
                  </a:cubicBezTo>
                  <a:cubicBezTo>
                    <a:pt x="111" y="64"/>
                    <a:pt x="122" y="67"/>
                    <a:pt x="131" y="72"/>
                  </a:cubicBezTo>
                  <a:cubicBezTo>
                    <a:pt x="132" y="72"/>
                    <a:pt x="132" y="72"/>
                    <a:pt x="133" y="72"/>
                  </a:cubicBezTo>
                  <a:cubicBezTo>
                    <a:pt x="135" y="72"/>
                    <a:pt x="136" y="71"/>
                    <a:pt x="137" y="70"/>
                  </a:cubicBezTo>
                  <a:cubicBezTo>
                    <a:pt x="138" y="68"/>
                    <a:pt x="137" y="66"/>
                    <a:pt x="135" y="65"/>
                  </a:cubicBezTo>
                  <a:cubicBezTo>
                    <a:pt x="129" y="62"/>
                    <a:pt x="123" y="59"/>
                    <a:pt x="117" y="58"/>
                  </a:cubicBezTo>
                  <a:cubicBezTo>
                    <a:pt x="117" y="58"/>
                    <a:pt x="118" y="58"/>
                    <a:pt x="118" y="57"/>
                  </a:cubicBezTo>
                  <a:cubicBezTo>
                    <a:pt x="118" y="57"/>
                    <a:pt x="118" y="57"/>
                    <a:pt x="119" y="57"/>
                  </a:cubicBezTo>
                  <a:cubicBezTo>
                    <a:pt x="119" y="56"/>
                    <a:pt x="120" y="56"/>
                    <a:pt x="120" y="55"/>
                  </a:cubicBezTo>
                  <a:cubicBezTo>
                    <a:pt x="121" y="55"/>
                    <a:pt x="121" y="55"/>
                    <a:pt x="121" y="55"/>
                  </a:cubicBezTo>
                  <a:cubicBezTo>
                    <a:pt x="122" y="54"/>
                    <a:pt x="122" y="53"/>
                    <a:pt x="123" y="53"/>
                  </a:cubicBezTo>
                  <a:cubicBezTo>
                    <a:pt x="123" y="53"/>
                    <a:pt x="123" y="52"/>
                    <a:pt x="123" y="52"/>
                  </a:cubicBezTo>
                  <a:cubicBezTo>
                    <a:pt x="155" y="61"/>
                    <a:pt x="177" y="87"/>
                    <a:pt x="177" y="116"/>
                  </a:cubicBezTo>
                  <a:cubicBezTo>
                    <a:pt x="177" y="139"/>
                    <a:pt x="164" y="160"/>
                    <a:pt x="142" y="173"/>
                  </a:cubicBezTo>
                  <a:close/>
                  <a:moveTo>
                    <a:pt x="196" y="107"/>
                  </a:moveTo>
                  <a:cubicBezTo>
                    <a:pt x="195" y="107"/>
                    <a:pt x="195" y="107"/>
                    <a:pt x="195" y="107"/>
                  </a:cubicBezTo>
                  <a:cubicBezTo>
                    <a:pt x="194" y="107"/>
                    <a:pt x="193" y="107"/>
                    <a:pt x="193" y="106"/>
                  </a:cubicBezTo>
                  <a:cubicBezTo>
                    <a:pt x="192" y="105"/>
                    <a:pt x="193" y="104"/>
                    <a:pt x="193" y="104"/>
                  </a:cubicBezTo>
                  <a:cubicBezTo>
                    <a:pt x="193" y="104"/>
                    <a:pt x="194" y="104"/>
                    <a:pt x="194" y="104"/>
                  </a:cubicBezTo>
                  <a:cubicBezTo>
                    <a:pt x="195" y="104"/>
                    <a:pt x="196" y="104"/>
                    <a:pt x="197" y="104"/>
                  </a:cubicBezTo>
                  <a:cubicBezTo>
                    <a:pt x="196" y="105"/>
                    <a:pt x="196" y="106"/>
                    <a:pt x="196" y="107"/>
                  </a:cubicBezTo>
                  <a:close/>
                  <a:moveTo>
                    <a:pt x="55" y="103"/>
                  </a:moveTo>
                  <a:cubicBezTo>
                    <a:pt x="55" y="107"/>
                    <a:pt x="52" y="110"/>
                    <a:pt x="49" y="110"/>
                  </a:cubicBezTo>
                  <a:cubicBezTo>
                    <a:pt x="45" y="110"/>
                    <a:pt x="42" y="107"/>
                    <a:pt x="42" y="103"/>
                  </a:cubicBezTo>
                  <a:cubicBezTo>
                    <a:pt x="42" y="99"/>
                    <a:pt x="45" y="96"/>
                    <a:pt x="49" y="96"/>
                  </a:cubicBezTo>
                  <a:cubicBezTo>
                    <a:pt x="52" y="96"/>
                    <a:pt x="55" y="99"/>
                    <a:pt x="55" y="103"/>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35" name="右箭头 34"/>
          <p:cNvSpPr/>
          <p:nvPr/>
        </p:nvSpPr>
        <p:spPr>
          <a:xfrm>
            <a:off x="1762078" y="2443162"/>
            <a:ext cx="373109" cy="276419"/>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sym typeface="宋体" charset="0"/>
            </a:endParaRPr>
          </a:p>
        </p:txBody>
      </p:sp>
      <p:sp>
        <p:nvSpPr>
          <p:cNvPr id="36" name="右箭头 35"/>
          <p:cNvSpPr/>
          <p:nvPr/>
        </p:nvSpPr>
        <p:spPr>
          <a:xfrm>
            <a:off x="4102053" y="2473325"/>
            <a:ext cx="373109" cy="276419"/>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sym typeface="宋体" charset="0"/>
            </a:endParaRPr>
          </a:p>
        </p:txBody>
      </p:sp>
      <p:sp>
        <p:nvSpPr>
          <p:cNvPr id="37" name="右箭头 36"/>
          <p:cNvSpPr/>
          <p:nvPr/>
        </p:nvSpPr>
        <p:spPr>
          <a:xfrm>
            <a:off x="6283129" y="2473325"/>
            <a:ext cx="373109" cy="276419"/>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sym typeface="宋体" charset="0"/>
            </a:endParaRPr>
          </a:p>
        </p:txBody>
      </p:sp>
      <p:sp>
        <p:nvSpPr>
          <p:cNvPr id="38" name="文本框 37"/>
          <p:cNvSpPr txBox="1">
            <a:spLocks noChangeArrowheads="1"/>
          </p:cNvSpPr>
          <p:nvPr/>
        </p:nvSpPr>
        <p:spPr bwMode="auto">
          <a:xfrm>
            <a:off x="262959" y="3313538"/>
            <a:ext cx="144125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ctr"/>
            <a:r>
              <a:rPr lang="zh-CN" altLang="en-US" sz="2400" dirty="0">
                <a:solidFill>
                  <a:srgbClr val="595959"/>
                </a:solidFill>
                <a:latin typeface="微软雅黑 Light" charset="0"/>
                <a:ea typeface="微软雅黑 Light" charset="0"/>
                <a:cs typeface="微软雅黑 Light" charset="0"/>
              </a:rPr>
              <a:t>资源配置职能</a:t>
            </a:r>
          </a:p>
        </p:txBody>
      </p:sp>
      <p:sp>
        <p:nvSpPr>
          <p:cNvPr id="39" name="文本框 38"/>
          <p:cNvSpPr txBox="1">
            <a:spLocks noChangeArrowheads="1"/>
          </p:cNvSpPr>
          <p:nvPr/>
        </p:nvSpPr>
        <p:spPr bwMode="auto">
          <a:xfrm>
            <a:off x="2300930" y="3313538"/>
            <a:ext cx="144125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ctr"/>
            <a:r>
              <a:rPr lang="zh-CN" altLang="en-US" sz="2400" dirty="0">
                <a:solidFill>
                  <a:srgbClr val="595959"/>
                </a:solidFill>
                <a:latin typeface="微软雅黑 Light" charset="0"/>
                <a:ea typeface="微软雅黑 Light" charset="0"/>
                <a:cs typeface="微软雅黑 Light" charset="0"/>
              </a:rPr>
              <a:t>收入分配职能</a:t>
            </a:r>
          </a:p>
        </p:txBody>
      </p:sp>
      <p:sp>
        <p:nvSpPr>
          <p:cNvPr id="40" name="文本框 39"/>
          <p:cNvSpPr txBox="1">
            <a:spLocks noChangeArrowheads="1"/>
          </p:cNvSpPr>
          <p:nvPr/>
        </p:nvSpPr>
        <p:spPr bwMode="auto">
          <a:xfrm>
            <a:off x="4366492" y="3313538"/>
            <a:ext cx="191663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ctr"/>
            <a:r>
              <a:rPr lang="zh-CN" altLang="en-US" sz="2400" dirty="0">
                <a:solidFill>
                  <a:srgbClr val="595959"/>
                </a:solidFill>
                <a:latin typeface="微软雅黑 Light" charset="0"/>
                <a:ea typeface="微软雅黑 Light" charset="0"/>
                <a:cs typeface="微软雅黑 Light" charset="0"/>
              </a:rPr>
              <a:t>经济稳定与发展职能</a:t>
            </a:r>
          </a:p>
        </p:txBody>
      </p:sp>
      <p:sp>
        <p:nvSpPr>
          <p:cNvPr id="41" name="文本框 40"/>
          <p:cNvSpPr txBox="1">
            <a:spLocks noChangeArrowheads="1"/>
          </p:cNvSpPr>
          <p:nvPr/>
        </p:nvSpPr>
        <p:spPr bwMode="auto">
          <a:xfrm>
            <a:off x="6614524" y="3313538"/>
            <a:ext cx="2195433" cy="1200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ctr"/>
            <a:r>
              <a:rPr lang="zh-CN" altLang="en-US" sz="2400" dirty="0">
                <a:solidFill>
                  <a:srgbClr val="595959"/>
                </a:solidFill>
                <a:latin typeface="微软雅黑 Light" charset="0"/>
                <a:ea typeface="微软雅黑 Light" charset="0"/>
                <a:cs typeface="微软雅黑 Light" charset="0"/>
              </a:rPr>
              <a:t>保障社会和谐稳定与国家长治久安的职能</a:t>
            </a:r>
          </a:p>
        </p:txBody>
      </p:sp>
      <p:grpSp>
        <p:nvGrpSpPr>
          <p:cNvPr id="42" name="组合 17"/>
          <p:cNvGrpSpPr>
            <a:grpSpLocks/>
          </p:cNvGrpSpPr>
          <p:nvPr/>
        </p:nvGrpSpPr>
        <p:grpSpPr bwMode="auto">
          <a:xfrm>
            <a:off x="4727056" y="1771650"/>
            <a:ext cx="1238769" cy="1238770"/>
            <a:chOff x="3640853" y="1914525"/>
            <a:chExt cx="1728787" cy="1728787"/>
          </a:xfrm>
        </p:grpSpPr>
        <p:sp>
          <p:nvSpPr>
            <p:cNvPr id="43" name="椭圆 42"/>
            <p:cNvSpPr/>
            <p:nvPr/>
          </p:nvSpPr>
          <p:spPr>
            <a:xfrm>
              <a:off x="3640853" y="1914525"/>
              <a:ext cx="1728787" cy="17287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sym typeface="宋体" charset="0"/>
              </a:endParaRPr>
            </a:p>
          </p:txBody>
        </p:sp>
        <p:sp>
          <p:nvSpPr>
            <p:cNvPr id="44" name="Freeform 133"/>
            <p:cNvSpPr>
              <a:spLocks noEditPoints="1" noChangeArrowheads="1"/>
            </p:cNvSpPr>
            <p:nvPr/>
          </p:nvSpPr>
          <p:spPr bwMode="auto">
            <a:xfrm>
              <a:off x="4113389" y="2354677"/>
              <a:ext cx="784984" cy="784982"/>
            </a:xfrm>
            <a:custGeom>
              <a:avLst/>
              <a:gdLst>
                <a:gd name="T0" fmla="*/ 0 w 80"/>
                <a:gd name="T1" fmla="*/ 40 h 80"/>
                <a:gd name="T2" fmla="*/ 80 w 80"/>
                <a:gd name="T3" fmla="*/ 40 h 80"/>
                <a:gd name="T4" fmla="*/ 33 w 80"/>
                <a:gd name="T5" fmla="*/ 76 h 80"/>
                <a:gd name="T6" fmla="*/ 39 w 80"/>
                <a:gd name="T7" fmla="*/ 61 h 80"/>
                <a:gd name="T8" fmla="*/ 33 w 80"/>
                <a:gd name="T9" fmla="*/ 76 h 80"/>
                <a:gd name="T10" fmla="*/ 18 w 80"/>
                <a:gd name="T11" fmla="*/ 41 h 80"/>
                <a:gd name="T12" fmla="*/ 8 w 80"/>
                <a:gd name="T13" fmla="*/ 58 h 80"/>
                <a:gd name="T14" fmla="*/ 42 w 80"/>
                <a:gd name="T15" fmla="*/ 19 h 80"/>
                <a:gd name="T16" fmla="*/ 46 w 80"/>
                <a:gd name="T17" fmla="*/ 3 h 80"/>
                <a:gd name="T18" fmla="*/ 42 w 80"/>
                <a:gd name="T19" fmla="*/ 19 h 80"/>
                <a:gd name="T20" fmla="*/ 59 w 80"/>
                <a:gd name="T21" fmla="*/ 38 h 80"/>
                <a:gd name="T22" fmla="*/ 42 w 80"/>
                <a:gd name="T23" fmla="*/ 22 h 80"/>
                <a:gd name="T24" fmla="*/ 39 w 80"/>
                <a:gd name="T25" fmla="*/ 19 h 80"/>
                <a:gd name="T26" fmla="*/ 33 w 80"/>
                <a:gd name="T27" fmla="*/ 3 h 80"/>
                <a:gd name="T28" fmla="*/ 39 w 80"/>
                <a:gd name="T29" fmla="*/ 19 h 80"/>
                <a:gd name="T30" fmla="*/ 39 w 80"/>
                <a:gd name="T31" fmla="*/ 38 h 80"/>
                <a:gd name="T32" fmla="*/ 24 w 80"/>
                <a:gd name="T33" fmla="*/ 22 h 80"/>
                <a:gd name="T34" fmla="*/ 18 w 80"/>
                <a:gd name="T35" fmla="*/ 38 h 80"/>
                <a:gd name="T36" fmla="*/ 8 w 80"/>
                <a:gd name="T37" fmla="*/ 22 h 80"/>
                <a:gd name="T38" fmla="*/ 18 w 80"/>
                <a:gd name="T39" fmla="*/ 38 h 80"/>
                <a:gd name="T40" fmla="*/ 39 w 80"/>
                <a:gd name="T41" fmla="*/ 41 h 80"/>
                <a:gd name="T42" fmla="*/ 24 w 80"/>
                <a:gd name="T43" fmla="*/ 58 h 80"/>
                <a:gd name="T44" fmla="*/ 42 w 80"/>
                <a:gd name="T45" fmla="*/ 61 h 80"/>
                <a:gd name="T46" fmla="*/ 46 w 80"/>
                <a:gd name="T47" fmla="*/ 77 h 80"/>
                <a:gd name="T48" fmla="*/ 42 w 80"/>
                <a:gd name="T49" fmla="*/ 61 h 80"/>
                <a:gd name="T50" fmla="*/ 42 w 80"/>
                <a:gd name="T51" fmla="*/ 41 h 80"/>
                <a:gd name="T52" fmla="*/ 56 w 80"/>
                <a:gd name="T53" fmla="*/ 58 h 80"/>
                <a:gd name="T54" fmla="*/ 61 w 80"/>
                <a:gd name="T55" fmla="*/ 41 h 80"/>
                <a:gd name="T56" fmla="*/ 73 w 80"/>
                <a:gd name="T57" fmla="*/ 58 h 80"/>
                <a:gd name="T58" fmla="*/ 59 w 80"/>
                <a:gd name="T59" fmla="*/ 58 h 80"/>
                <a:gd name="T60" fmla="*/ 61 w 80"/>
                <a:gd name="T61" fmla="*/ 38 h 80"/>
                <a:gd name="T62" fmla="*/ 73 w 80"/>
                <a:gd name="T63" fmla="*/ 22 h 80"/>
                <a:gd name="T64" fmla="*/ 61 w 80"/>
                <a:gd name="T65" fmla="*/ 38 h 80"/>
                <a:gd name="T66" fmla="*/ 58 w 80"/>
                <a:gd name="T67" fmla="*/ 19 h 80"/>
                <a:gd name="T68" fmla="*/ 67 w 80"/>
                <a:gd name="T69" fmla="*/ 13 h 80"/>
                <a:gd name="T70" fmla="*/ 14 w 80"/>
                <a:gd name="T71" fmla="*/ 13 h 80"/>
                <a:gd name="T72" fmla="*/ 22 w 80"/>
                <a:gd name="T73" fmla="*/ 19 h 80"/>
                <a:gd name="T74" fmla="*/ 14 w 80"/>
                <a:gd name="T75" fmla="*/ 13 h 80"/>
                <a:gd name="T76" fmla="*/ 22 w 80"/>
                <a:gd name="T77" fmla="*/ 61 h 80"/>
                <a:gd name="T78" fmla="*/ 14 w 80"/>
                <a:gd name="T79" fmla="*/ 66 h 80"/>
                <a:gd name="T80" fmla="*/ 67 w 80"/>
                <a:gd name="T81" fmla="*/ 66 h 80"/>
                <a:gd name="T82" fmla="*/ 58 w 80"/>
                <a:gd name="T83" fmla="*/ 61 h 80"/>
                <a:gd name="T84" fmla="*/ 67 w 80"/>
                <a:gd name="T85"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33" y="76"/>
                  </a:moveTo>
                  <a:cubicBezTo>
                    <a:pt x="30" y="72"/>
                    <a:pt x="27" y="67"/>
                    <a:pt x="25" y="61"/>
                  </a:cubicBezTo>
                  <a:cubicBezTo>
                    <a:pt x="39" y="61"/>
                    <a:pt x="39" y="61"/>
                    <a:pt x="39" y="61"/>
                  </a:cubicBezTo>
                  <a:cubicBezTo>
                    <a:pt x="39" y="77"/>
                    <a:pt x="39" y="77"/>
                    <a:pt x="39" y="77"/>
                  </a:cubicBezTo>
                  <a:cubicBezTo>
                    <a:pt x="37" y="77"/>
                    <a:pt x="35" y="77"/>
                    <a:pt x="33" y="76"/>
                  </a:cubicBezTo>
                  <a:close/>
                  <a:moveTo>
                    <a:pt x="3" y="41"/>
                  </a:moveTo>
                  <a:cubicBezTo>
                    <a:pt x="18" y="41"/>
                    <a:pt x="18" y="41"/>
                    <a:pt x="18" y="41"/>
                  </a:cubicBezTo>
                  <a:cubicBezTo>
                    <a:pt x="19" y="47"/>
                    <a:pt x="19" y="53"/>
                    <a:pt x="21" y="58"/>
                  </a:cubicBezTo>
                  <a:cubicBezTo>
                    <a:pt x="8" y="58"/>
                    <a:pt x="8" y="58"/>
                    <a:pt x="8" y="58"/>
                  </a:cubicBezTo>
                  <a:cubicBezTo>
                    <a:pt x="5" y="53"/>
                    <a:pt x="3" y="47"/>
                    <a:pt x="3" y="41"/>
                  </a:cubicBezTo>
                  <a:close/>
                  <a:moveTo>
                    <a:pt x="42" y="19"/>
                  </a:moveTo>
                  <a:cubicBezTo>
                    <a:pt x="42" y="3"/>
                    <a:pt x="42" y="3"/>
                    <a:pt x="42" y="3"/>
                  </a:cubicBezTo>
                  <a:cubicBezTo>
                    <a:pt x="43" y="3"/>
                    <a:pt x="45" y="3"/>
                    <a:pt x="46" y="3"/>
                  </a:cubicBezTo>
                  <a:cubicBezTo>
                    <a:pt x="50" y="8"/>
                    <a:pt x="53" y="13"/>
                    <a:pt x="55" y="19"/>
                  </a:cubicBezTo>
                  <a:lnTo>
                    <a:pt x="42" y="19"/>
                  </a:lnTo>
                  <a:close/>
                  <a:moveTo>
                    <a:pt x="56" y="22"/>
                  </a:moveTo>
                  <a:cubicBezTo>
                    <a:pt x="58" y="27"/>
                    <a:pt x="58" y="33"/>
                    <a:pt x="59" y="38"/>
                  </a:cubicBezTo>
                  <a:cubicBezTo>
                    <a:pt x="42" y="38"/>
                    <a:pt x="42" y="38"/>
                    <a:pt x="42" y="38"/>
                  </a:cubicBezTo>
                  <a:cubicBezTo>
                    <a:pt x="42" y="22"/>
                    <a:pt x="42" y="22"/>
                    <a:pt x="42" y="22"/>
                  </a:cubicBezTo>
                  <a:lnTo>
                    <a:pt x="56" y="22"/>
                  </a:lnTo>
                  <a:close/>
                  <a:moveTo>
                    <a:pt x="39" y="19"/>
                  </a:moveTo>
                  <a:cubicBezTo>
                    <a:pt x="25" y="19"/>
                    <a:pt x="25" y="19"/>
                    <a:pt x="25" y="19"/>
                  </a:cubicBezTo>
                  <a:cubicBezTo>
                    <a:pt x="27" y="13"/>
                    <a:pt x="30" y="8"/>
                    <a:pt x="33" y="3"/>
                  </a:cubicBezTo>
                  <a:cubicBezTo>
                    <a:pt x="35" y="3"/>
                    <a:pt x="37" y="3"/>
                    <a:pt x="39" y="3"/>
                  </a:cubicBezTo>
                  <a:lnTo>
                    <a:pt x="39" y="19"/>
                  </a:lnTo>
                  <a:close/>
                  <a:moveTo>
                    <a:pt x="39" y="22"/>
                  </a:moveTo>
                  <a:cubicBezTo>
                    <a:pt x="39" y="38"/>
                    <a:pt x="39" y="38"/>
                    <a:pt x="39" y="38"/>
                  </a:cubicBezTo>
                  <a:cubicBezTo>
                    <a:pt x="21" y="38"/>
                    <a:pt x="21" y="38"/>
                    <a:pt x="21" y="38"/>
                  </a:cubicBezTo>
                  <a:cubicBezTo>
                    <a:pt x="21" y="33"/>
                    <a:pt x="22" y="27"/>
                    <a:pt x="24" y="22"/>
                  </a:cubicBezTo>
                  <a:lnTo>
                    <a:pt x="39" y="22"/>
                  </a:lnTo>
                  <a:close/>
                  <a:moveTo>
                    <a:pt x="18" y="38"/>
                  </a:moveTo>
                  <a:cubicBezTo>
                    <a:pt x="3" y="38"/>
                    <a:pt x="3" y="38"/>
                    <a:pt x="3" y="38"/>
                  </a:cubicBezTo>
                  <a:cubicBezTo>
                    <a:pt x="3" y="32"/>
                    <a:pt x="5" y="27"/>
                    <a:pt x="8" y="22"/>
                  </a:cubicBezTo>
                  <a:cubicBezTo>
                    <a:pt x="21" y="22"/>
                    <a:pt x="21" y="22"/>
                    <a:pt x="21" y="22"/>
                  </a:cubicBezTo>
                  <a:cubicBezTo>
                    <a:pt x="19" y="27"/>
                    <a:pt x="19" y="33"/>
                    <a:pt x="18" y="38"/>
                  </a:cubicBezTo>
                  <a:close/>
                  <a:moveTo>
                    <a:pt x="21" y="41"/>
                  </a:moveTo>
                  <a:cubicBezTo>
                    <a:pt x="39" y="41"/>
                    <a:pt x="39" y="41"/>
                    <a:pt x="39" y="41"/>
                  </a:cubicBezTo>
                  <a:cubicBezTo>
                    <a:pt x="39" y="58"/>
                    <a:pt x="39" y="58"/>
                    <a:pt x="39" y="58"/>
                  </a:cubicBezTo>
                  <a:cubicBezTo>
                    <a:pt x="24" y="58"/>
                    <a:pt x="24" y="58"/>
                    <a:pt x="24" y="58"/>
                  </a:cubicBezTo>
                  <a:cubicBezTo>
                    <a:pt x="22" y="53"/>
                    <a:pt x="21" y="47"/>
                    <a:pt x="21" y="41"/>
                  </a:cubicBezTo>
                  <a:close/>
                  <a:moveTo>
                    <a:pt x="42" y="61"/>
                  </a:moveTo>
                  <a:cubicBezTo>
                    <a:pt x="55" y="61"/>
                    <a:pt x="55" y="61"/>
                    <a:pt x="55" y="61"/>
                  </a:cubicBezTo>
                  <a:cubicBezTo>
                    <a:pt x="53" y="67"/>
                    <a:pt x="50" y="72"/>
                    <a:pt x="46" y="77"/>
                  </a:cubicBezTo>
                  <a:cubicBezTo>
                    <a:pt x="45" y="77"/>
                    <a:pt x="43" y="77"/>
                    <a:pt x="42" y="77"/>
                  </a:cubicBezTo>
                  <a:lnTo>
                    <a:pt x="42" y="61"/>
                  </a:lnTo>
                  <a:close/>
                  <a:moveTo>
                    <a:pt x="42" y="58"/>
                  </a:moveTo>
                  <a:cubicBezTo>
                    <a:pt x="42" y="41"/>
                    <a:pt x="42" y="41"/>
                    <a:pt x="42" y="41"/>
                  </a:cubicBezTo>
                  <a:cubicBezTo>
                    <a:pt x="59" y="41"/>
                    <a:pt x="59" y="41"/>
                    <a:pt x="59" y="41"/>
                  </a:cubicBezTo>
                  <a:cubicBezTo>
                    <a:pt x="58" y="47"/>
                    <a:pt x="58" y="53"/>
                    <a:pt x="56" y="58"/>
                  </a:cubicBezTo>
                  <a:lnTo>
                    <a:pt x="42" y="58"/>
                  </a:lnTo>
                  <a:close/>
                  <a:moveTo>
                    <a:pt x="61" y="41"/>
                  </a:moveTo>
                  <a:cubicBezTo>
                    <a:pt x="78" y="41"/>
                    <a:pt x="78" y="41"/>
                    <a:pt x="78" y="41"/>
                  </a:cubicBezTo>
                  <a:cubicBezTo>
                    <a:pt x="77" y="47"/>
                    <a:pt x="76" y="53"/>
                    <a:pt x="73" y="58"/>
                  </a:cubicBezTo>
                  <a:cubicBezTo>
                    <a:pt x="73" y="58"/>
                    <a:pt x="73" y="58"/>
                    <a:pt x="73" y="58"/>
                  </a:cubicBezTo>
                  <a:cubicBezTo>
                    <a:pt x="59" y="58"/>
                    <a:pt x="59" y="58"/>
                    <a:pt x="59" y="58"/>
                  </a:cubicBezTo>
                  <a:cubicBezTo>
                    <a:pt x="60" y="53"/>
                    <a:pt x="61" y="47"/>
                    <a:pt x="61" y="41"/>
                  </a:cubicBezTo>
                  <a:close/>
                  <a:moveTo>
                    <a:pt x="61" y="38"/>
                  </a:moveTo>
                  <a:cubicBezTo>
                    <a:pt x="61" y="33"/>
                    <a:pt x="60" y="27"/>
                    <a:pt x="59" y="22"/>
                  </a:cubicBezTo>
                  <a:cubicBezTo>
                    <a:pt x="73" y="22"/>
                    <a:pt x="73" y="22"/>
                    <a:pt x="73" y="22"/>
                  </a:cubicBezTo>
                  <a:cubicBezTo>
                    <a:pt x="76" y="27"/>
                    <a:pt x="77" y="32"/>
                    <a:pt x="78" y="38"/>
                  </a:cubicBezTo>
                  <a:lnTo>
                    <a:pt x="61" y="38"/>
                  </a:lnTo>
                  <a:close/>
                  <a:moveTo>
                    <a:pt x="71" y="19"/>
                  </a:moveTo>
                  <a:cubicBezTo>
                    <a:pt x="58" y="19"/>
                    <a:pt x="58" y="19"/>
                    <a:pt x="58" y="19"/>
                  </a:cubicBezTo>
                  <a:cubicBezTo>
                    <a:pt x="56" y="13"/>
                    <a:pt x="54" y="8"/>
                    <a:pt x="50" y="4"/>
                  </a:cubicBezTo>
                  <a:cubicBezTo>
                    <a:pt x="57" y="6"/>
                    <a:pt x="62" y="9"/>
                    <a:pt x="67" y="13"/>
                  </a:cubicBezTo>
                  <a:cubicBezTo>
                    <a:pt x="68" y="15"/>
                    <a:pt x="70" y="17"/>
                    <a:pt x="71" y="19"/>
                  </a:cubicBezTo>
                  <a:close/>
                  <a:moveTo>
                    <a:pt x="14" y="13"/>
                  </a:moveTo>
                  <a:cubicBezTo>
                    <a:pt x="18" y="9"/>
                    <a:pt x="23" y="6"/>
                    <a:pt x="29" y="4"/>
                  </a:cubicBezTo>
                  <a:cubicBezTo>
                    <a:pt x="26" y="9"/>
                    <a:pt x="24" y="14"/>
                    <a:pt x="22" y="19"/>
                  </a:cubicBezTo>
                  <a:cubicBezTo>
                    <a:pt x="9" y="19"/>
                    <a:pt x="9" y="19"/>
                    <a:pt x="9" y="19"/>
                  </a:cubicBezTo>
                  <a:cubicBezTo>
                    <a:pt x="11" y="17"/>
                    <a:pt x="12" y="15"/>
                    <a:pt x="14" y="13"/>
                  </a:cubicBezTo>
                  <a:close/>
                  <a:moveTo>
                    <a:pt x="9" y="61"/>
                  </a:moveTo>
                  <a:cubicBezTo>
                    <a:pt x="22" y="61"/>
                    <a:pt x="22" y="61"/>
                    <a:pt x="22" y="61"/>
                  </a:cubicBezTo>
                  <a:cubicBezTo>
                    <a:pt x="24" y="66"/>
                    <a:pt x="26" y="71"/>
                    <a:pt x="29" y="75"/>
                  </a:cubicBezTo>
                  <a:cubicBezTo>
                    <a:pt x="23" y="74"/>
                    <a:pt x="18" y="70"/>
                    <a:pt x="14" y="66"/>
                  </a:cubicBezTo>
                  <a:cubicBezTo>
                    <a:pt x="12" y="65"/>
                    <a:pt x="11" y="63"/>
                    <a:pt x="9" y="61"/>
                  </a:cubicBezTo>
                  <a:close/>
                  <a:moveTo>
                    <a:pt x="67" y="66"/>
                  </a:moveTo>
                  <a:cubicBezTo>
                    <a:pt x="62" y="71"/>
                    <a:pt x="57" y="74"/>
                    <a:pt x="50" y="76"/>
                  </a:cubicBezTo>
                  <a:cubicBezTo>
                    <a:pt x="54" y="71"/>
                    <a:pt x="56" y="66"/>
                    <a:pt x="58" y="61"/>
                  </a:cubicBezTo>
                  <a:cubicBezTo>
                    <a:pt x="71" y="61"/>
                    <a:pt x="71" y="61"/>
                    <a:pt x="71" y="61"/>
                  </a:cubicBezTo>
                  <a:cubicBezTo>
                    <a:pt x="70" y="63"/>
                    <a:pt x="68" y="65"/>
                    <a:pt x="67" y="66"/>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346454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900" decel="100000" fill="hold"/>
                                        <p:tgtEl>
                                          <p:spTgt spid="3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par>
                                <p:cTn id="11" presetID="1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p:tgtEl>
                                          <p:spTgt spid="29"/>
                                        </p:tgtEl>
                                        <p:attrNameLst>
                                          <p:attrName>ppt_y</p:attrName>
                                        </p:attrNameLst>
                                      </p:cBhvr>
                                      <p:tavLst>
                                        <p:tav tm="0">
                                          <p:val>
                                            <p:strVal val="#ppt_y+#ppt_h*1.125000"/>
                                          </p:val>
                                        </p:tav>
                                        <p:tav tm="100000">
                                          <p:val>
                                            <p:strVal val="#ppt_y"/>
                                          </p:val>
                                        </p:tav>
                                      </p:tavLst>
                                    </p:anim>
                                    <p:animEffect transition="in" filter="wipe(up)">
                                      <p:cBhvr>
                                        <p:cTn id="14" dur="500"/>
                                        <p:tgtEl>
                                          <p:spTgt spid="29"/>
                                        </p:tgtEl>
                                      </p:cBhvr>
                                    </p:animEffect>
                                  </p:childTnLst>
                                </p:cTn>
                              </p:par>
                              <p:par>
                                <p:cTn id="15" presetID="10" presetClass="entr" presetSubtype="0" fill="hold" grpId="0" nodeType="withEffect">
                                  <p:stCondLst>
                                    <p:cond delay="90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250"/>
                                        <p:tgtEl>
                                          <p:spTgt spid="35"/>
                                        </p:tgtEl>
                                      </p:cBhvr>
                                    </p:animEffect>
                                  </p:childTnLst>
                                </p:cTn>
                              </p:par>
                            </p:childTnLst>
                          </p:cTn>
                        </p:par>
                        <p:par>
                          <p:cTn id="18" fill="hold">
                            <p:stCondLst>
                              <p:cond delay="1150"/>
                            </p:stCondLst>
                            <p:childTnLst>
                              <p:par>
                                <p:cTn id="19" presetID="10" presetClass="entr" presetSubtype="0"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250"/>
                                        <p:tgtEl>
                                          <p:spTgt spid="36"/>
                                        </p:tgtEl>
                                      </p:cBhvr>
                                    </p:animEffect>
                                  </p:childTnLst>
                                </p:cTn>
                              </p:par>
                              <p:par>
                                <p:cTn id="22" presetID="37"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1000"/>
                                        <p:tgtEl>
                                          <p:spTgt spid="39"/>
                                        </p:tgtEl>
                                      </p:cBhvr>
                                    </p:animEffect>
                                    <p:anim calcmode="lin" valueType="num">
                                      <p:cBhvr>
                                        <p:cTn id="25" dur="1000" fill="hold"/>
                                        <p:tgtEl>
                                          <p:spTgt spid="39"/>
                                        </p:tgtEl>
                                        <p:attrNameLst>
                                          <p:attrName>ppt_x</p:attrName>
                                        </p:attrNameLst>
                                      </p:cBhvr>
                                      <p:tavLst>
                                        <p:tav tm="0">
                                          <p:val>
                                            <p:strVal val="#ppt_x"/>
                                          </p:val>
                                        </p:tav>
                                        <p:tav tm="100000">
                                          <p:val>
                                            <p:strVal val="#ppt_x"/>
                                          </p:val>
                                        </p:tav>
                                      </p:tavLst>
                                    </p:anim>
                                    <p:anim calcmode="lin" valueType="num">
                                      <p:cBhvr>
                                        <p:cTn id="26" dur="900" decel="100000" fill="hold"/>
                                        <p:tgtEl>
                                          <p:spTgt spid="39"/>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par>
                                <p:cTn id="28" presetID="12" presetClass="entr" presetSubtype="4"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p:tgtEl>
                                          <p:spTgt spid="32"/>
                                        </p:tgtEl>
                                        <p:attrNameLst>
                                          <p:attrName>ppt_y</p:attrName>
                                        </p:attrNameLst>
                                      </p:cBhvr>
                                      <p:tavLst>
                                        <p:tav tm="0">
                                          <p:val>
                                            <p:strVal val="#ppt_y+#ppt_h*1.125000"/>
                                          </p:val>
                                        </p:tav>
                                        <p:tav tm="100000">
                                          <p:val>
                                            <p:strVal val="#ppt_y"/>
                                          </p:val>
                                        </p:tav>
                                      </p:tavLst>
                                    </p:anim>
                                    <p:animEffect transition="in" filter="wipe(up)">
                                      <p:cBhvr>
                                        <p:cTn id="31" dur="500"/>
                                        <p:tgtEl>
                                          <p:spTgt spid="32"/>
                                        </p:tgtEl>
                                      </p:cBhvr>
                                    </p:animEffect>
                                  </p:childTnLst>
                                </p:cTn>
                              </p:par>
                              <p:par>
                                <p:cTn id="32" presetID="53" presetClass="entr" presetSubtype="16"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p:cTn id="34" dur="500" fill="hold"/>
                                        <p:tgtEl>
                                          <p:spTgt spid="42"/>
                                        </p:tgtEl>
                                        <p:attrNameLst>
                                          <p:attrName>ppt_w</p:attrName>
                                        </p:attrNameLst>
                                      </p:cBhvr>
                                      <p:tavLst>
                                        <p:tav tm="0">
                                          <p:val>
                                            <p:fltVal val="0"/>
                                          </p:val>
                                        </p:tav>
                                        <p:tav tm="100000">
                                          <p:val>
                                            <p:strVal val="#ppt_w"/>
                                          </p:val>
                                        </p:tav>
                                      </p:tavLst>
                                    </p:anim>
                                    <p:anim calcmode="lin" valueType="num">
                                      <p:cBhvr>
                                        <p:cTn id="35" dur="500" fill="hold"/>
                                        <p:tgtEl>
                                          <p:spTgt spid="42"/>
                                        </p:tgtEl>
                                        <p:attrNameLst>
                                          <p:attrName>ppt_h</p:attrName>
                                        </p:attrNameLst>
                                      </p:cBhvr>
                                      <p:tavLst>
                                        <p:tav tm="0">
                                          <p:val>
                                            <p:fltVal val="0"/>
                                          </p:val>
                                        </p:tav>
                                        <p:tav tm="100000">
                                          <p:val>
                                            <p:strVal val="#ppt_h"/>
                                          </p:val>
                                        </p:tav>
                                      </p:tavLst>
                                    </p:anim>
                                    <p:animEffect transition="in" filter="fade">
                                      <p:cBhvr>
                                        <p:cTn id="36" dur="500"/>
                                        <p:tgtEl>
                                          <p:spTgt spid="42"/>
                                        </p:tgtEl>
                                      </p:cBhvr>
                                    </p:animEffect>
                                  </p:childTnLst>
                                </p:cTn>
                              </p:par>
                            </p:childTnLst>
                          </p:cTn>
                        </p:par>
                        <p:par>
                          <p:cTn id="37" fill="hold">
                            <p:stCondLst>
                              <p:cond delay="215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250"/>
                                        <p:tgtEl>
                                          <p:spTgt spid="37"/>
                                        </p:tgtEl>
                                      </p:cBhvr>
                                    </p:animEffect>
                                  </p:childTnLst>
                                </p:cTn>
                              </p:par>
                              <p:par>
                                <p:cTn id="41" presetID="37"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1000"/>
                                        <p:tgtEl>
                                          <p:spTgt spid="40"/>
                                        </p:tgtEl>
                                      </p:cBhvr>
                                    </p:animEffect>
                                    <p:anim calcmode="lin" valueType="num">
                                      <p:cBhvr>
                                        <p:cTn id="44" dur="1000" fill="hold"/>
                                        <p:tgtEl>
                                          <p:spTgt spid="40"/>
                                        </p:tgtEl>
                                        <p:attrNameLst>
                                          <p:attrName>ppt_x</p:attrName>
                                        </p:attrNameLst>
                                      </p:cBhvr>
                                      <p:tavLst>
                                        <p:tav tm="0">
                                          <p:val>
                                            <p:strVal val="#ppt_x"/>
                                          </p:val>
                                        </p:tav>
                                        <p:tav tm="100000">
                                          <p:val>
                                            <p:strVal val="#ppt_x"/>
                                          </p:val>
                                        </p:tav>
                                      </p:tavLst>
                                    </p:anim>
                                    <p:anim calcmode="lin" valueType="num">
                                      <p:cBhvr>
                                        <p:cTn id="45" dur="900" decel="100000" fill="hold"/>
                                        <p:tgtEl>
                                          <p:spTgt spid="40"/>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par>
                                <p:cTn id="47" presetID="12" presetClass="entr" presetSubtype="4"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p:tgtEl>
                                          <p:spTgt spid="26"/>
                                        </p:tgtEl>
                                        <p:attrNameLst>
                                          <p:attrName>ppt_y</p:attrName>
                                        </p:attrNameLst>
                                      </p:cBhvr>
                                      <p:tavLst>
                                        <p:tav tm="0">
                                          <p:val>
                                            <p:strVal val="#ppt_y+#ppt_h*1.125000"/>
                                          </p:val>
                                        </p:tav>
                                        <p:tav tm="100000">
                                          <p:val>
                                            <p:strVal val="#ppt_y"/>
                                          </p:val>
                                        </p:tav>
                                      </p:tavLst>
                                    </p:anim>
                                    <p:animEffect transition="in" filter="wipe(up)">
                                      <p:cBhvr>
                                        <p:cTn id="50" dur="500"/>
                                        <p:tgtEl>
                                          <p:spTgt spid="26"/>
                                        </p:tgtEl>
                                      </p:cBhvr>
                                    </p:animEffect>
                                  </p:childTnLst>
                                </p:cTn>
                              </p:par>
                            </p:childTnLst>
                          </p:cTn>
                        </p:par>
                        <p:par>
                          <p:cTn id="51" fill="hold">
                            <p:stCondLst>
                              <p:cond delay="3150"/>
                            </p:stCondLst>
                            <p:childTnLst>
                              <p:par>
                                <p:cTn id="52" presetID="37" presetClass="entr" presetSubtype="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1000"/>
                                        <p:tgtEl>
                                          <p:spTgt spid="41"/>
                                        </p:tgtEl>
                                      </p:cBhvr>
                                    </p:animEffect>
                                    <p:anim calcmode="lin" valueType="num">
                                      <p:cBhvr>
                                        <p:cTn id="55" dur="1000" fill="hold"/>
                                        <p:tgtEl>
                                          <p:spTgt spid="41"/>
                                        </p:tgtEl>
                                        <p:attrNameLst>
                                          <p:attrName>ppt_x</p:attrName>
                                        </p:attrNameLst>
                                      </p:cBhvr>
                                      <p:tavLst>
                                        <p:tav tm="0">
                                          <p:val>
                                            <p:strVal val="#ppt_x"/>
                                          </p:val>
                                        </p:tav>
                                        <p:tav tm="100000">
                                          <p:val>
                                            <p:strVal val="#ppt_x"/>
                                          </p:val>
                                        </p:tav>
                                      </p:tavLst>
                                    </p:anim>
                                    <p:anim calcmode="lin" valueType="num">
                                      <p:cBhvr>
                                        <p:cTn id="56" dur="900" decel="100000" fill="hold"/>
                                        <p:tgtEl>
                                          <p:spTgt spid="41"/>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37" grpId="0" bldLvl="0" animBg="1"/>
      <p:bldP spid="38" grpId="0"/>
      <p:bldP spid="39" grpId="0"/>
      <p:bldP spid="40" grpId="0"/>
      <p:bldP spid="4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59" name="椭圆 58"/>
          <p:cNvSpPr/>
          <p:nvPr/>
        </p:nvSpPr>
        <p:spPr>
          <a:xfrm>
            <a:off x="874714" y="1831632"/>
            <a:ext cx="3452890" cy="3451567"/>
          </a:xfrm>
          <a:prstGeom prst="ellipse">
            <a:avLst/>
          </a:prstGeom>
          <a:solidFill>
            <a:srgbClr val="FFC53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0" name="椭圆 59"/>
          <p:cNvSpPr/>
          <p:nvPr/>
        </p:nvSpPr>
        <p:spPr>
          <a:xfrm>
            <a:off x="3979536" y="1818869"/>
            <a:ext cx="348068" cy="348069"/>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1" name="椭圆 60"/>
          <p:cNvSpPr/>
          <p:nvPr/>
        </p:nvSpPr>
        <p:spPr>
          <a:xfrm>
            <a:off x="3609976" y="1509072"/>
            <a:ext cx="273954" cy="275278"/>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2" name="椭圆 61"/>
          <p:cNvSpPr/>
          <p:nvPr/>
        </p:nvSpPr>
        <p:spPr>
          <a:xfrm flipH="1">
            <a:off x="298450" y="2011176"/>
            <a:ext cx="461886" cy="460562"/>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3" name="椭圆 62"/>
          <p:cNvSpPr/>
          <p:nvPr/>
        </p:nvSpPr>
        <p:spPr>
          <a:xfrm rot="11047877">
            <a:off x="1937384" y="6019248"/>
            <a:ext cx="137639" cy="13763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4" name="椭圆 63"/>
          <p:cNvSpPr/>
          <p:nvPr/>
        </p:nvSpPr>
        <p:spPr>
          <a:xfrm>
            <a:off x="1328738" y="5178751"/>
            <a:ext cx="502912" cy="502912"/>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5" name="椭圆 64"/>
          <p:cNvSpPr/>
          <p:nvPr/>
        </p:nvSpPr>
        <p:spPr>
          <a:xfrm flipV="1">
            <a:off x="2469505" y="774532"/>
            <a:ext cx="566438" cy="566438"/>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6" name="椭圆 65"/>
          <p:cNvSpPr/>
          <p:nvPr/>
        </p:nvSpPr>
        <p:spPr>
          <a:xfrm>
            <a:off x="576264" y="5200817"/>
            <a:ext cx="239544" cy="239545"/>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7" name="椭圆 66"/>
          <p:cNvSpPr/>
          <p:nvPr/>
        </p:nvSpPr>
        <p:spPr>
          <a:xfrm flipH="1">
            <a:off x="2752724" y="5420682"/>
            <a:ext cx="251456" cy="251456"/>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8" name="椭圆 67"/>
          <p:cNvSpPr/>
          <p:nvPr/>
        </p:nvSpPr>
        <p:spPr>
          <a:xfrm flipH="1">
            <a:off x="4416424" y="5236290"/>
            <a:ext cx="193224" cy="194548"/>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9" name="椭圆 68"/>
          <p:cNvSpPr/>
          <p:nvPr/>
        </p:nvSpPr>
        <p:spPr>
          <a:xfrm>
            <a:off x="3609976" y="5622045"/>
            <a:ext cx="209106" cy="21042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70" name="椭圆 69"/>
          <p:cNvSpPr/>
          <p:nvPr/>
        </p:nvSpPr>
        <p:spPr>
          <a:xfrm>
            <a:off x="-41275" y="3858099"/>
            <a:ext cx="786131" cy="790101"/>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pic>
        <p:nvPicPr>
          <p:cNvPr id="71" name="图片 70"/>
          <p:cNvPicPr>
            <a:picLocks noChangeAspect="1"/>
          </p:cNvPicPr>
          <p:nvPr/>
        </p:nvPicPr>
        <p:blipFill>
          <a:blip r:embed="rId3"/>
          <a:srcRect l="15987" t="309" r="20936" b="54406"/>
          <a:stretch>
            <a:fillRect/>
          </a:stretch>
        </p:blipFill>
        <p:spPr>
          <a:xfrm rot="1986105">
            <a:off x="4876734" y="3611532"/>
            <a:ext cx="1194988" cy="1194988"/>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pic>
        <p:nvPicPr>
          <p:cNvPr id="72" name="图片 71"/>
          <p:cNvPicPr>
            <a:picLocks noChangeAspect="1"/>
          </p:cNvPicPr>
          <p:nvPr/>
        </p:nvPicPr>
        <p:blipFill>
          <a:blip r:embed="rId3"/>
          <a:srcRect l="15987" t="309" r="20936" b="54406"/>
          <a:stretch>
            <a:fillRect/>
          </a:stretch>
        </p:blipFill>
        <p:spPr>
          <a:xfrm rot="2636422">
            <a:off x="938147" y="1720388"/>
            <a:ext cx="2900174" cy="2900174"/>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sp>
        <p:nvSpPr>
          <p:cNvPr id="3" name="矩形 2"/>
          <p:cNvSpPr/>
          <p:nvPr/>
        </p:nvSpPr>
        <p:spPr>
          <a:xfrm>
            <a:off x="1579126" y="2875282"/>
            <a:ext cx="2239956" cy="1446550"/>
          </a:xfrm>
          <a:prstGeom prst="rect">
            <a:avLst/>
          </a:prstGeom>
        </p:spPr>
        <p:txBody>
          <a:bodyPr wrap="square">
            <a:spAutoFit/>
          </a:bodyPr>
          <a:lstStyle/>
          <a:p>
            <a:pPr lvl="0" defTabSz="914400">
              <a:defRPr/>
            </a:pPr>
            <a:r>
              <a:rPr kumimoji="1" lang="zh-CN" altLang="en-US" sz="2400" noProof="1">
                <a:solidFill>
                  <a:prstClr val="white"/>
                </a:solidFill>
                <a:latin typeface="微软雅黑" panose="020B0503020204020204" pitchFamily="34" charset="-122"/>
                <a:ea typeface="微软雅黑" panose="020B0503020204020204" pitchFamily="34" charset="-122"/>
                <a:cs typeface="宋体" charset="0"/>
              </a:rPr>
              <a:t>资源配置职能</a:t>
            </a:r>
            <a:endParaRPr kumimoji="1" lang="en-US" altLang="zh-CN" sz="2400" noProof="1">
              <a:solidFill>
                <a:prstClr val="white"/>
              </a:solidFill>
              <a:latin typeface="微软雅黑" panose="020B0503020204020204" pitchFamily="34" charset="-122"/>
              <a:ea typeface="微软雅黑" panose="020B0503020204020204" pitchFamily="34" charset="-122"/>
              <a:cs typeface="宋体" charset="0"/>
            </a:endParaRPr>
          </a:p>
          <a:p>
            <a:pPr lvl="0" defTabSz="914400">
              <a:defRPr/>
            </a:pPr>
            <a:endParaRPr kumimoji="1" lang="en-US" altLang="zh-CN" sz="2400" noProof="1">
              <a:solidFill>
                <a:prstClr val="white"/>
              </a:solidFill>
              <a:latin typeface="微软雅黑" panose="020B0503020204020204" pitchFamily="34" charset="-122"/>
              <a:ea typeface="微软雅黑" panose="020B0503020204020204" pitchFamily="34" charset="-122"/>
              <a:cs typeface="宋体" charset="0"/>
            </a:endParaRPr>
          </a:p>
          <a:p>
            <a:pPr lvl="0" defTabSz="914400">
              <a:defRPr/>
            </a:pPr>
            <a:r>
              <a:rPr kumimoji="1" lang="zh-CN" altLang="zh-CN" sz="2000" noProof="1">
                <a:solidFill>
                  <a:prstClr val="white"/>
                </a:solidFill>
                <a:latin typeface="微软雅黑" panose="020B0503020204020204" pitchFamily="34" charset="-122"/>
                <a:ea typeface="微软雅黑" panose="020B0503020204020204" pitchFamily="34" charset="-122"/>
                <a:cs typeface="宋体" charset="0"/>
              </a:rPr>
              <a:t>——</a:t>
            </a:r>
            <a:r>
              <a:rPr kumimoji="1" lang="zh-CN" altLang="en-US" sz="2000" noProof="1">
                <a:solidFill>
                  <a:prstClr val="white"/>
                </a:solidFill>
                <a:latin typeface="微软雅黑" panose="020B0503020204020204" pitchFamily="34" charset="-122"/>
                <a:ea typeface="微软雅黑" panose="020B0503020204020204" pitchFamily="34" charset="-122"/>
                <a:cs typeface="宋体" charset="0"/>
              </a:rPr>
              <a:t>实现经济与社会效益</a:t>
            </a:r>
          </a:p>
        </p:txBody>
      </p:sp>
      <p:sp>
        <p:nvSpPr>
          <p:cNvPr id="73" name="文本框 72"/>
          <p:cNvSpPr txBox="1">
            <a:spLocks noChangeArrowheads="1"/>
          </p:cNvSpPr>
          <p:nvPr/>
        </p:nvSpPr>
        <p:spPr bwMode="auto">
          <a:xfrm>
            <a:off x="4411662" y="597202"/>
            <a:ext cx="4494211"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buFont typeface="Wingdings" charset="0"/>
              <a:buChar char="l"/>
            </a:pPr>
            <a:r>
              <a:rPr lang="zh-CN" altLang="en-US" sz="2000" b="1" dirty="0">
                <a:solidFill>
                  <a:srgbClr val="E7A500"/>
                </a:solidFill>
                <a:latin typeface="微软雅黑 Light" charset="0"/>
                <a:ea typeface="微软雅黑 Light" charset="0"/>
                <a:cs typeface="微软雅黑 Light" charset="0"/>
              </a:rPr>
              <a:t>政府在运用财政手段实现政府资源和社会资源的有效配置功能</a:t>
            </a:r>
            <a:endParaRPr lang="en-US" altLang="zh-CN" sz="2000" b="1" dirty="0">
              <a:solidFill>
                <a:srgbClr val="E7A500"/>
              </a:solidFill>
              <a:latin typeface="微软雅黑 Light" charset="0"/>
              <a:ea typeface="微软雅黑 Light" charset="0"/>
              <a:cs typeface="微软雅黑 Light" charset="0"/>
            </a:endParaRPr>
          </a:p>
          <a:p>
            <a:pPr>
              <a:buFont typeface="Wingdings" charset="0"/>
              <a:buChar char="l"/>
            </a:pPr>
            <a:r>
              <a:rPr lang="zh-CN" altLang="en-US" sz="2000" b="1" dirty="0">
                <a:solidFill>
                  <a:srgbClr val="E7A500"/>
                </a:solidFill>
                <a:latin typeface="微软雅黑 Light" charset="0"/>
                <a:ea typeface="微软雅黑 Light" charset="0"/>
                <a:cs typeface="微软雅黑 Light" charset="0"/>
              </a:rPr>
              <a:t>主要有三方面原因</a:t>
            </a:r>
            <a:r>
              <a:rPr lang="zh-CN" altLang="en-US" sz="2000" b="1" dirty="0">
                <a:solidFill>
                  <a:srgbClr val="E7A500"/>
                </a:solidFill>
                <a:latin typeface="微软雅黑 Light" charset="0"/>
                <a:ea typeface="微软雅黑 Light" charset="0"/>
                <a:cs typeface="微软雅黑 Light" charset="0"/>
                <a:sym typeface="Wingdings" pitchFamily="2" charset="2"/>
              </a:rPr>
              <a:t>：（</a:t>
            </a:r>
            <a:r>
              <a:rPr lang="en-US" altLang="zh-CN" sz="2000" b="1" dirty="0">
                <a:solidFill>
                  <a:srgbClr val="E7A500"/>
                </a:solidFill>
                <a:latin typeface="微软雅黑 Light" charset="0"/>
                <a:ea typeface="微软雅黑 Light" charset="0"/>
                <a:cs typeface="微软雅黑 Light" charset="0"/>
                <a:sym typeface="Wingdings" pitchFamily="2" charset="2"/>
              </a:rPr>
              <a:t>1</a:t>
            </a:r>
            <a:r>
              <a:rPr lang="zh-CN" altLang="en-US" sz="2000" b="1" dirty="0">
                <a:solidFill>
                  <a:srgbClr val="E7A500"/>
                </a:solidFill>
                <a:latin typeface="微软雅黑 Light" charset="0"/>
                <a:ea typeface="微软雅黑 Light" charset="0"/>
                <a:cs typeface="微软雅黑 Light" charset="0"/>
                <a:sym typeface="Wingdings" pitchFamily="2" charset="2"/>
              </a:rPr>
              <a:t>）市场失败；（</a:t>
            </a:r>
            <a:r>
              <a:rPr lang="en-US" altLang="zh-CN" sz="2000" b="1" dirty="0">
                <a:solidFill>
                  <a:srgbClr val="E7A500"/>
                </a:solidFill>
                <a:latin typeface="微软雅黑 Light" charset="0"/>
                <a:ea typeface="微软雅黑 Light" charset="0"/>
                <a:cs typeface="微软雅黑 Light" charset="0"/>
                <a:sym typeface="Wingdings" pitchFamily="2" charset="2"/>
              </a:rPr>
              <a:t>2</a:t>
            </a:r>
            <a:r>
              <a:rPr lang="zh-CN" altLang="en-US" sz="2000" b="1" dirty="0">
                <a:solidFill>
                  <a:srgbClr val="E7A500"/>
                </a:solidFill>
                <a:latin typeface="微软雅黑 Light" charset="0"/>
                <a:ea typeface="微软雅黑 Light" charset="0"/>
                <a:cs typeface="微软雅黑 Light" charset="0"/>
                <a:sym typeface="Wingdings" pitchFamily="2" charset="2"/>
              </a:rPr>
              <a:t>）政府本身也需要消耗一定的资源（国民收入），对这些资源的消耗过程实际上就是资源配置过程；（</a:t>
            </a:r>
            <a:r>
              <a:rPr lang="en-US" altLang="zh-CN" sz="2000" b="1" dirty="0">
                <a:solidFill>
                  <a:srgbClr val="E7A500"/>
                </a:solidFill>
                <a:latin typeface="微软雅黑 Light" charset="0"/>
                <a:ea typeface="微软雅黑 Light" charset="0"/>
                <a:cs typeface="微软雅黑 Light" charset="0"/>
                <a:sym typeface="Wingdings" pitchFamily="2" charset="2"/>
              </a:rPr>
              <a:t>3</a:t>
            </a:r>
            <a:r>
              <a:rPr lang="zh-CN" altLang="en-US" sz="2000" b="1" dirty="0">
                <a:solidFill>
                  <a:srgbClr val="E7A500"/>
                </a:solidFill>
                <a:latin typeface="微软雅黑 Light" charset="0"/>
                <a:ea typeface="微软雅黑 Light" charset="0"/>
                <a:cs typeface="微软雅黑 Light" charset="0"/>
                <a:sym typeface="Wingdings" pitchFamily="2" charset="2"/>
              </a:rPr>
              <a:t>）无意识的客观影响</a:t>
            </a:r>
            <a:endParaRPr lang="zh-CN" altLang="en-US" sz="2000" b="1" dirty="0">
              <a:solidFill>
                <a:srgbClr val="E7A500"/>
              </a:solidFill>
              <a:latin typeface="微软雅黑 Light" charset="0"/>
              <a:ea typeface="微软雅黑 Light" charset="0"/>
              <a:cs typeface="微软雅黑 Light" charset="0"/>
            </a:endParaRPr>
          </a:p>
        </p:txBody>
      </p:sp>
      <p:sp>
        <p:nvSpPr>
          <p:cNvPr id="75" name="文本框 74"/>
          <p:cNvSpPr txBox="1">
            <a:spLocks noChangeArrowheads="1"/>
          </p:cNvSpPr>
          <p:nvPr/>
        </p:nvSpPr>
        <p:spPr bwMode="auto">
          <a:xfrm>
            <a:off x="4404366" y="4468606"/>
            <a:ext cx="4554537"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buFont typeface="Wingdings" charset="0"/>
              <a:buChar char="l"/>
            </a:pPr>
            <a:r>
              <a:rPr lang="zh-CN" altLang="en-US" sz="2000" b="1" dirty="0">
                <a:solidFill>
                  <a:srgbClr val="E7A500"/>
                </a:solidFill>
                <a:latin typeface="微软雅黑 Light" charset="0"/>
                <a:ea typeface="微软雅黑 Light" charset="0"/>
                <a:cs typeface="微软雅黑 Light" charset="0"/>
              </a:rPr>
              <a:t>手段：通过政府投资、税收政策和财政补贴等手段，带动和促进民间投资，吸引外资和对外贸易，提高经济增长率。</a:t>
            </a:r>
            <a:r>
              <a:rPr lang="zh-CN" altLang="en-US" sz="2000" b="1" dirty="0">
                <a:solidFill>
                  <a:srgbClr val="E7A500"/>
                </a:solidFill>
                <a:latin typeface="微软雅黑 Light" charset="0"/>
                <a:ea typeface="微软雅黑 Light" charset="0"/>
                <a:cs typeface="微软雅黑 Light" charset="0"/>
                <a:sym typeface="宋体" charset="0"/>
              </a:rPr>
              <a:t>提高财政资源配置本身的效率。</a:t>
            </a:r>
          </a:p>
          <a:p>
            <a:pPr>
              <a:buFont typeface="Wingdings" charset="0"/>
              <a:buChar char="l"/>
            </a:pPr>
            <a:endParaRPr lang="zh-CN" altLang="en-US" sz="2000" b="1" dirty="0">
              <a:solidFill>
                <a:srgbClr val="E7A500"/>
              </a:solidFill>
              <a:latin typeface="微软雅黑 Light" charset="0"/>
              <a:ea typeface="微软雅黑 Light" charset="0"/>
              <a:cs typeface="微软雅黑 Light" charset="0"/>
            </a:endParaRPr>
          </a:p>
        </p:txBody>
      </p:sp>
      <p:sp>
        <p:nvSpPr>
          <p:cNvPr id="76" name="文本框 75"/>
          <p:cNvSpPr txBox="1">
            <a:spLocks noChangeArrowheads="1"/>
          </p:cNvSpPr>
          <p:nvPr/>
        </p:nvSpPr>
        <p:spPr bwMode="auto">
          <a:xfrm>
            <a:off x="4422776" y="3079226"/>
            <a:ext cx="4527549"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buFont typeface="Wingdings" charset="0"/>
              <a:buChar char="l"/>
            </a:pPr>
            <a:r>
              <a:rPr lang="zh-CN" altLang="en-US" sz="2000" b="1" dirty="0">
                <a:solidFill>
                  <a:srgbClr val="E7A500"/>
                </a:solidFill>
                <a:latin typeface="微软雅黑 Light" charset="0"/>
                <a:ea typeface="微软雅黑 Light" charset="0"/>
                <a:cs typeface="微软雅黑 Light" charset="0"/>
              </a:rPr>
              <a:t>内容：（</a:t>
            </a:r>
            <a:r>
              <a:rPr lang="en-US" altLang="zh-CN" sz="2000" b="1" dirty="0">
                <a:solidFill>
                  <a:srgbClr val="E7A500"/>
                </a:solidFill>
                <a:latin typeface="微软雅黑 Light" charset="0"/>
                <a:ea typeface="微软雅黑 Light" charset="0"/>
                <a:cs typeface="微软雅黑 Light" charset="0"/>
              </a:rPr>
              <a:t>1</a:t>
            </a:r>
            <a:r>
              <a:rPr lang="zh-CN" altLang="en-US" sz="2000" b="1" dirty="0">
                <a:solidFill>
                  <a:srgbClr val="E7A500"/>
                </a:solidFill>
                <a:latin typeface="微软雅黑 Light" charset="0"/>
                <a:ea typeface="微软雅黑 Light" charset="0"/>
                <a:cs typeface="微软雅黑 Light" charset="0"/>
              </a:rPr>
              <a:t>）微观的资源配置：通过资源配置提供公共商品和混合商品。（</a:t>
            </a:r>
            <a:r>
              <a:rPr lang="en-US" altLang="zh-CN" sz="2000" b="1" dirty="0">
                <a:solidFill>
                  <a:srgbClr val="E7A500"/>
                </a:solidFill>
                <a:latin typeface="微软雅黑 Light" charset="0"/>
                <a:ea typeface="微软雅黑 Light" charset="0"/>
                <a:cs typeface="微软雅黑 Light" charset="0"/>
              </a:rPr>
              <a:t>2</a:t>
            </a:r>
            <a:r>
              <a:rPr lang="zh-CN" altLang="en-US" sz="2000" b="1" dirty="0">
                <a:solidFill>
                  <a:srgbClr val="E7A500"/>
                </a:solidFill>
                <a:latin typeface="微软雅黑 Light" charset="0"/>
                <a:ea typeface="微软雅黑 Light" charset="0"/>
                <a:cs typeface="微软雅黑 Light" charset="0"/>
              </a:rPr>
              <a:t>）宏观的资源配置：区域、部门间的资源配置。</a:t>
            </a:r>
            <a:endParaRPr lang="en-US" altLang="zh-CN" sz="2000" b="1" dirty="0">
              <a:solidFill>
                <a:srgbClr val="E7A500"/>
              </a:solidFill>
              <a:latin typeface="微软雅黑 Light" charset="0"/>
              <a:ea typeface="微软雅黑 Light" charset="0"/>
              <a:cs typeface="微软雅黑 Light" charset="0"/>
            </a:endParaRPr>
          </a:p>
          <a:p>
            <a:pPr>
              <a:buFont typeface="Wingdings" charset="0"/>
              <a:buChar char="l"/>
            </a:pPr>
            <a:endParaRPr lang="zh-CN" altLang="en-US" sz="2000" b="1" dirty="0">
              <a:solidFill>
                <a:srgbClr val="E7A500"/>
              </a:solidFill>
              <a:latin typeface="微软雅黑 Light" charset="0"/>
              <a:ea typeface="微软雅黑 Light" charset="0"/>
              <a:cs typeface="微软雅黑 Light" charset="0"/>
            </a:endParaRPr>
          </a:p>
        </p:txBody>
      </p:sp>
    </p:spTree>
    <p:extLst>
      <p:ext uri="{BB962C8B-B14F-4D97-AF65-F5344CB8AC3E}">
        <p14:creationId xmlns:p14="http://schemas.microsoft.com/office/powerpoint/2010/main" val="113350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72"/>
                                        </p:tgtEl>
                                        <p:attrNameLst>
                                          <p:attrName>style.visibility</p:attrName>
                                        </p:attrNameLst>
                                      </p:cBhvr>
                                      <p:to>
                                        <p:strVal val="visible"/>
                                      </p:to>
                                    </p:set>
                                    <p:anim calcmode="lin" valueType="num">
                                      <p:cBhvr>
                                        <p:cTn id="11" dur="500" fill="hold"/>
                                        <p:tgtEl>
                                          <p:spTgt spid="72"/>
                                        </p:tgtEl>
                                        <p:attrNameLst>
                                          <p:attrName>ppt_w</p:attrName>
                                        </p:attrNameLst>
                                      </p:cBhvr>
                                      <p:tavLst>
                                        <p:tav tm="0">
                                          <p:val>
                                            <p:fltVal val="0"/>
                                          </p:val>
                                        </p:tav>
                                        <p:tav tm="100000">
                                          <p:val>
                                            <p:strVal val="#ppt_w"/>
                                          </p:val>
                                        </p:tav>
                                      </p:tavLst>
                                    </p:anim>
                                    <p:anim calcmode="lin" valueType="num">
                                      <p:cBhvr>
                                        <p:cTn id="12" dur="500" fill="hold"/>
                                        <p:tgtEl>
                                          <p:spTgt spid="72"/>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p:cTn id="15" dur="500" fill="hold"/>
                                        <p:tgtEl>
                                          <p:spTgt spid="71"/>
                                        </p:tgtEl>
                                        <p:attrNameLst>
                                          <p:attrName>ppt_w</p:attrName>
                                        </p:attrNameLst>
                                      </p:cBhvr>
                                      <p:tavLst>
                                        <p:tav tm="0">
                                          <p:val>
                                            <p:fltVal val="0"/>
                                          </p:val>
                                        </p:tav>
                                        <p:tav tm="100000">
                                          <p:val>
                                            <p:strVal val="#ppt_w"/>
                                          </p:val>
                                        </p:tav>
                                      </p:tavLst>
                                    </p:anim>
                                    <p:anim calcmode="lin" valueType="num">
                                      <p:cBhvr>
                                        <p:cTn id="16" dur="500" fill="hold"/>
                                        <p:tgtEl>
                                          <p:spTgt spid="71"/>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30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ppt_w</p:attrName>
                                        </p:attrNameLst>
                                      </p:cBhvr>
                                      <p:tavLst>
                                        <p:tav tm="0">
                                          <p:val>
                                            <p:fltVal val="0"/>
                                          </p:val>
                                        </p:tav>
                                        <p:tav tm="100000">
                                          <p:val>
                                            <p:strVal val="#ppt_w"/>
                                          </p:val>
                                        </p:tav>
                                      </p:tavLst>
                                    </p:anim>
                                    <p:anim calcmode="lin" valueType="num">
                                      <p:cBhvr>
                                        <p:cTn id="24" dur="500" fill="hold"/>
                                        <p:tgtEl>
                                          <p:spTgt spid="61"/>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300"/>
                                  </p:stCondLst>
                                  <p:childTnLst>
                                    <p:set>
                                      <p:cBhvr>
                                        <p:cTn id="26" dur="1" fill="hold">
                                          <p:stCondLst>
                                            <p:cond delay="0"/>
                                          </p:stCondLst>
                                        </p:cTn>
                                        <p:tgtEl>
                                          <p:spTgt spid="63"/>
                                        </p:tgtEl>
                                        <p:attrNameLst>
                                          <p:attrName>style.visibility</p:attrName>
                                        </p:attrNameLst>
                                      </p:cBhvr>
                                      <p:to>
                                        <p:strVal val="visible"/>
                                      </p:to>
                                    </p:set>
                                    <p:anim calcmode="lin" valueType="num">
                                      <p:cBhvr>
                                        <p:cTn id="27" dur="500" fill="hold"/>
                                        <p:tgtEl>
                                          <p:spTgt spid="63"/>
                                        </p:tgtEl>
                                        <p:attrNameLst>
                                          <p:attrName>ppt_w</p:attrName>
                                        </p:attrNameLst>
                                      </p:cBhvr>
                                      <p:tavLst>
                                        <p:tav tm="0">
                                          <p:val>
                                            <p:fltVal val="0"/>
                                          </p:val>
                                        </p:tav>
                                        <p:tav tm="100000">
                                          <p:val>
                                            <p:strVal val="#ppt_w"/>
                                          </p:val>
                                        </p:tav>
                                      </p:tavLst>
                                    </p:anim>
                                    <p:anim calcmode="lin" valueType="num">
                                      <p:cBhvr>
                                        <p:cTn id="28" dur="500" fill="hold"/>
                                        <p:tgtEl>
                                          <p:spTgt spid="6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300"/>
                                  </p:stCondLst>
                                  <p:childTnLst>
                                    <p:set>
                                      <p:cBhvr>
                                        <p:cTn id="30" dur="1" fill="hold">
                                          <p:stCondLst>
                                            <p:cond delay="0"/>
                                          </p:stCondLst>
                                        </p:cTn>
                                        <p:tgtEl>
                                          <p:spTgt spid="64"/>
                                        </p:tgtEl>
                                        <p:attrNameLst>
                                          <p:attrName>style.visibility</p:attrName>
                                        </p:attrNameLst>
                                      </p:cBhvr>
                                      <p:to>
                                        <p:strVal val="visible"/>
                                      </p:to>
                                    </p:set>
                                    <p:anim calcmode="lin" valueType="num">
                                      <p:cBhvr>
                                        <p:cTn id="31" dur="500" fill="hold"/>
                                        <p:tgtEl>
                                          <p:spTgt spid="64"/>
                                        </p:tgtEl>
                                        <p:attrNameLst>
                                          <p:attrName>ppt_w</p:attrName>
                                        </p:attrNameLst>
                                      </p:cBhvr>
                                      <p:tavLst>
                                        <p:tav tm="0">
                                          <p:val>
                                            <p:fltVal val="0"/>
                                          </p:val>
                                        </p:tav>
                                        <p:tav tm="100000">
                                          <p:val>
                                            <p:strVal val="#ppt_w"/>
                                          </p:val>
                                        </p:tav>
                                      </p:tavLst>
                                    </p:anim>
                                    <p:anim calcmode="lin" valueType="num">
                                      <p:cBhvr>
                                        <p:cTn id="32" dur="500" fill="hold"/>
                                        <p:tgtEl>
                                          <p:spTgt spid="64"/>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60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600"/>
                                  </p:stCondLst>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ppt_w</p:attrName>
                                        </p:attrNameLst>
                                      </p:cBhvr>
                                      <p:tavLst>
                                        <p:tav tm="0">
                                          <p:val>
                                            <p:fltVal val="0"/>
                                          </p:val>
                                        </p:tav>
                                        <p:tav tm="100000">
                                          <p:val>
                                            <p:strVal val="#ppt_w"/>
                                          </p:val>
                                        </p:tav>
                                      </p:tavLst>
                                    </p:anim>
                                    <p:anim calcmode="lin" valueType="num">
                                      <p:cBhvr>
                                        <p:cTn id="40" dur="500" fill="hold"/>
                                        <p:tgtEl>
                                          <p:spTgt spid="66"/>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600"/>
                                  </p:stCondLst>
                                  <p:childTnLst>
                                    <p:set>
                                      <p:cBhvr>
                                        <p:cTn id="42" dur="1" fill="hold">
                                          <p:stCondLst>
                                            <p:cond delay="0"/>
                                          </p:stCondLst>
                                        </p:cTn>
                                        <p:tgtEl>
                                          <p:spTgt spid="67"/>
                                        </p:tgtEl>
                                        <p:attrNameLst>
                                          <p:attrName>style.visibility</p:attrName>
                                        </p:attrNameLst>
                                      </p:cBhvr>
                                      <p:to>
                                        <p:strVal val="visible"/>
                                      </p:to>
                                    </p:set>
                                    <p:anim calcmode="lin" valueType="num">
                                      <p:cBhvr>
                                        <p:cTn id="43" dur="500" fill="hold"/>
                                        <p:tgtEl>
                                          <p:spTgt spid="67"/>
                                        </p:tgtEl>
                                        <p:attrNameLst>
                                          <p:attrName>ppt_w</p:attrName>
                                        </p:attrNameLst>
                                      </p:cBhvr>
                                      <p:tavLst>
                                        <p:tav tm="0">
                                          <p:val>
                                            <p:fltVal val="0"/>
                                          </p:val>
                                        </p:tav>
                                        <p:tav tm="100000">
                                          <p:val>
                                            <p:strVal val="#ppt_w"/>
                                          </p:val>
                                        </p:tav>
                                      </p:tavLst>
                                    </p:anim>
                                    <p:anim calcmode="lin" valueType="num">
                                      <p:cBhvr>
                                        <p:cTn id="44" dur="500" fill="hold"/>
                                        <p:tgtEl>
                                          <p:spTgt spid="67"/>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600"/>
                                  </p:stCondLst>
                                  <p:childTnLst>
                                    <p:set>
                                      <p:cBhvr>
                                        <p:cTn id="46" dur="1" fill="hold">
                                          <p:stCondLst>
                                            <p:cond delay="0"/>
                                          </p:stCondLst>
                                        </p:cTn>
                                        <p:tgtEl>
                                          <p:spTgt spid="68"/>
                                        </p:tgtEl>
                                        <p:attrNameLst>
                                          <p:attrName>style.visibility</p:attrName>
                                        </p:attrNameLst>
                                      </p:cBhvr>
                                      <p:to>
                                        <p:strVal val="visible"/>
                                      </p:to>
                                    </p:set>
                                    <p:anim calcmode="lin" valueType="num">
                                      <p:cBhvr>
                                        <p:cTn id="47" dur="500" fill="hold"/>
                                        <p:tgtEl>
                                          <p:spTgt spid="68"/>
                                        </p:tgtEl>
                                        <p:attrNameLst>
                                          <p:attrName>ppt_w</p:attrName>
                                        </p:attrNameLst>
                                      </p:cBhvr>
                                      <p:tavLst>
                                        <p:tav tm="0">
                                          <p:val>
                                            <p:fltVal val="0"/>
                                          </p:val>
                                        </p:tav>
                                        <p:tav tm="100000">
                                          <p:val>
                                            <p:strVal val="#ppt_w"/>
                                          </p:val>
                                        </p:tav>
                                      </p:tavLst>
                                    </p:anim>
                                    <p:anim calcmode="lin" valueType="num">
                                      <p:cBhvr>
                                        <p:cTn id="48" dur="500" fill="hold"/>
                                        <p:tgtEl>
                                          <p:spTgt spid="68"/>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600"/>
                                  </p:stCondLst>
                                  <p:childTnLst>
                                    <p:set>
                                      <p:cBhvr>
                                        <p:cTn id="50" dur="1" fill="hold">
                                          <p:stCondLst>
                                            <p:cond delay="0"/>
                                          </p:stCondLst>
                                        </p:cTn>
                                        <p:tgtEl>
                                          <p:spTgt spid="69"/>
                                        </p:tgtEl>
                                        <p:attrNameLst>
                                          <p:attrName>style.visibility</p:attrName>
                                        </p:attrNameLst>
                                      </p:cBhvr>
                                      <p:to>
                                        <p:strVal val="visible"/>
                                      </p:to>
                                    </p:set>
                                    <p:anim calcmode="lin" valueType="num">
                                      <p:cBhvr>
                                        <p:cTn id="51" dur="500" fill="hold"/>
                                        <p:tgtEl>
                                          <p:spTgt spid="69"/>
                                        </p:tgtEl>
                                        <p:attrNameLst>
                                          <p:attrName>ppt_w</p:attrName>
                                        </p:attrNameLst>
                                      </p:cBhvr>
                                      <p:tavLst>
                                        <p:tav tm="0">
                                          <p:val>
                                            <p:fltVal val="0"/>
                                          </p:val>
                                        </p:tav>
                                        <p:tav tm="100000">
                                          <p:val>
                                            <p:strVal val="#ppt_w"/>
                                          </p:val>
                                        </p:tav>
                                      </p:tavLst>
                                    </p:anim>
                                    <p:anim calcmode="lin" valueType="num">
                                      <p:cBhvr>
                                        <p:cTn id="52" dur="500" fill="hold"/>
                                        <p:tgtEl>
                                          <p:spTgt spid="69"/>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300"/>
                                  </p:stCondLst>
                                  <p:childTnLst>
                                    <p:set>
                                      <p:cBhvr>
                                        <p:cTn id="54" dur="1" fill="hold">
                                          <p:stCondLst>
                                            <p:cond delay="0"/>
                                          </p:stCondLst>
                                        </p:cTn>
                                        <p:tgtEl>
                                          <p:spTgt spid="70"/>
                                        </p:tgtEl>
                                        <p:attrNameLst>
                                          <p:attrName>style.visibility</p:attrName>
                                        </p:attrNameLst>
                                      </p:cBhvr>
                                      <p:to>
                                        <p:strVal val="visible"/>
                                      </p:to>
                                    </p:set>
                                    <p:anim calcmode="lin" valueType="num">
                                      <p:cBhvr>
                                        <p:cTn id="55" dur="500" fill="hold"/>
                                        <p:tgtEl>
                                          <p:spTgt spid="70"/>
                                        </p:tgtEl>
                                        <p:attrNameLst>
                                          <p:attrName>ppt_w</p:attrName>
                                        </p:attrNameLst>
                                      </p:cBhvr>
                                      <p:tavLst>
                                        <p:tav tm="0">
                                          <p:val>
                                            <p:fltVal val="0"/>
                                          </p:val>
                                        </p:tav>
                                        <p:tav tm="100000">
                                          <p:val>
                                            <p:strVal val="#ppt_w"/>
                                          </p:val>
                                        </p:tav>
                                      </p:tavLst>
                                    </p:anim>
                                    <p:anim calcmode="lin" valueType="num">
                                      <p:cBhvr>
                                        <p:cTn id="56" dur="500" fill="hold"/>
                                        <p:tgtEl>
                                          <p:spTgt spid="70"/>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300"/>
                                  </p:stCondLst>
                                  <p:childTnLst>
                                    <p:set>
                                      <p:cBhvr>
                                        <p:cTn id="58" dur="1" fill="hold">
                                          <p:stCondLst>
                                            <p:cond delay="0"/>
                                          </p:stCondLst>
                                        </p:cTn>
                                        <p:tgtEl>
                                          <p:spTgt spid="62"/>
                                        </p:tgtEl>
                                        <p:attrNameLst>
                                          <p:attrName>style.visibility</p:attrName>
                                        </p:attrNameLst>
                                      </p:cBhvr>
                                      <p:to>
                                        <p:strVal val="visible"/>
                                      </p:to>
                                    </p:set>
                                    <p:anim calcmode="lin" valueType="num">
                                      <p:cBhvr>
                                        <p:cTn id="59" dur="500" fill="hold"/>
                                        <p:tgtEl>
                                          <p:spTgt spid="62"/>
                                        </p:tgtEl>
                                        <p:attrNameLst>
                                          <p:attrName>ppt_w</p:attrName>
                                        </p:attrNameLst>
                                      </p:cBhvr>
                                      <p:tavLst>
                                        <p:tav tm="0">
                                          <p:val>
                                            <p:fltVal val="0"/>
                                          </p:val>
                                        </p:tav>
                                        <p:tav tm="100000">
                                          <p:val>
                                            <p:strVal val="#ppt_w"/>
                                          </p:val>
                                        </p:tav>
                                      </p:tavLst>
                                    </p:anim>
                                    <p:anim calcmode="lin" valueType="num">
                                      <p:cBhvr>
                                        <p:cTn id="60" dur="500" fill="hold"/>
                                        <p:tgtEl>
                                          <p:spTgt spid="62"/>
                                        </p:tgtEl>
                                        <p:attrNameLst>
                                          <p:attrName>ppt_h</p:attrName>
                                        </p:attrNameLst>
                                      </p:cBhvr>
                                      <p:tavLst>
                                        <p:tav tm="0">
                                          <p:val>
                                            <p:fltVal val="0"/>
                                          </p:val>
                                        </p:tav>
                                        <p:tav tm="100000">
                                          <p:val>
                                            <p:strVal val="#ppt_h"/>
                                          </p:val>
                                        </p:tav>
                                      </p:tavLst>
                                    </p:anim>
                                  </p:childTnLst>
                                </p:cTn>
                              </p:par>
                              <p:par>
                                <p:cTn id="61" presetID="22" presetClass="entr" presetSubtype="4"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wipe(down)">
                                      <p:cBhvr>
                                        <p:cTn id="63" dur="500"/>
                                        <p:tgtEl>
                                          <p:spTgt spid="73"/>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76"/>
                                        </p:tgtEl>
                                        <p:attrNameLst>
                                          <p:attrName>style.visibility</p:attrName>
                                        </p:attrNameLst>
                                      </p:cBhvr>
                                      <p:to>
                                        <p:strVal val="visible"/>
                                      </p:to>
                                    </p:set>
                                    <p:animEffect transition="in" filter="wipe(down)">
                                      <p:cBhvr>
                                        <p:cTn id="66" dur="500"/>
                                        <p:tgtEl>
                                          <p:spTgt spid="76"/>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75"/>
                                        </p:tgtEl>
                                        <p:attrNameLst>
                                          <p:attrName>style.visibility</p:attrName>
                                        </p:attrNameLst>
                                      </p:cBhvr>
                                      <p:to>
                                        <p:strVal val="visible"/>
                                      </p:to>
                                    </p:set>
                                    <p:animEffect transition="in" filter="wipe(down)">
                                      <p:cBhvr>
                                        <p:cTn id="6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ldLvl="0" animBg="1"/>
      <p:bldP spid="61" grpId="0" bldLvl="0" animBg="1"/>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73" grpId="0"/>
      <p:bldP spid="75" grpId="0"/>
      <p:bldP spid="7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59" name="椭圆 58"/>
          <p:cNvSpPr/>
          <p:nvPr/>
        </p:nvSpPr>
        <p:spPr>
          <a:xfrm>
            <a:off x="874714" y="1831632"/>
            <a:ext cx="3452890" cy="3451567"/>
          </a:xfrm>
          <a:prstGeom prst="ellipse">
            <a:avLst/>
          </a:prstGeom>
          <a:solidFill>
            <a:srgbClr val="FFC53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0" name="椭圆 59"/>
          <p:cNvSpPr/>
          <p:nvPr/>
        </p:nvSpPr>
        <p:spPr>
          <a:xfrm>
            <a:off x="3979536" y="1818869"/>
            <a:ext cx="348068" cy="348069"/>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1" name="椭圆 60"/>
          <p:cNvSpPr/>
          <p:nvPr/>
        </p:nvSpPr>
        <p:spPr>
          <a:xfrm>
            <a:off x="3609976" y="1509072"/>
            <a:ext cx="273954" cy="275278"/>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2" name="椭圆 61"/>
          <p:cNvSpPr/>
          <p:nvPr/>
        </p:nvSpPr>
        <p:spPr>
          <a:xfrm flipH="1">
            <a:off x="298450" y="2011176"/>
            <a:ext cx="461886" cy="460562"/>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3" name="椭圆 62"/>
          <p:cNvSpPr/>
          <p:nvPr/>
        </p:nvSpPr>
        <p:spPr>
          <a:xfrm rot="11047877">
            <a:off x="1937384" y="6019248"/>
            <a:ext cx="137639" cy="13763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4" name="椭圆 63"/>
          <p:cNvSpPr/>
          <p:nvPr/>
        </p:nvSpPr>
        <p:spPr>
          <a:xfrm>
            <a:off x="1328738" y="5178751"/>
            <a:ext cx="502912" cy="502912"/>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5" name="椭圆 64"/>
          <p:cNvSpPr/>
          <p:nvPr/>
        </p:nvSpPr>
        <p:spPr>
          <a:xfrm flipV="1">
            <a:off x="2530448" y="866730"/>
            <a:ext cx="566438" cy="566438"/>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6" name="椭圆 65"/>
          <p:cNvSpPr/>
          <p:nvPr/>
        </p:nvSpPr>
        <p:spPr>
          <a:xfrm>
            <a:off x="576264" y="5200817"/>
            <a:ext cx="239544" cy="239545"/>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7" name="椭圆 66"/>
          <p:cNvSpPr/>
          <p:nvPr/>
        </p:nvSpPr>
        <p:spPr>
          <a:xfrm flipH="1">
            <a:off x="2752724" y="5420682"/>
            <a:ext cx="251456" cy="251456"/>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8" name="椭圆 67"/>
          <p:cNvSpPr/>
          <p:nvPr/>
        </p:nvSpPr>
        <p:spPr>
          <a:xfrm flipH="1">
            <a:off x="4416424" y="5236290"/>
            <a:ext cx="193224" cy="194548"/>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9" name="椭圆 68"/>
          <p:cNvSpPr/>
          <p:nvPr/>
        </p:nvSpPr>
        <p:spPr>
          <a:xfrm>
            <a:off x="3609976" y="5622045"/>
            <a:ext cx="209106" cy="21042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70" name="椭圆 69"/>
          <p:cNvSpPr/>
          <p:nvPr/>
        </p:nvSpPr>
        <p:spPr>
          <a:xfrm>
            <a:off x="-41275" y="3858099"/>
            <a:ext cx="786131" cy="790101"/>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pic>
        <p:nvPicPr>
          <p:cNvPr id="71" name="图片 70"/>
          <p:cNvPicPr>
            <a:picLocks noChangeAspect="1"/>
          </p:cNvPicPr>
          <p:nvPr/>
        </p:nvPicPr>
        <p:blipFill>
          <a:blip r:embed="rId3"/>
          <a:srcRect l="15987" t="309" r="20936" b="54406"/>
          <a:stretch>
            <a:fillRect/>
          </a:stretch>
        </p:blipFill>
        <p:spPr>
          <a:xfrm rot="1986105">
            <a:off x="4876734" y="3611532"/>
            <a:ext cx="1194988" cy="1194988"/>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pic>
        <p:nvPicPr>
          <p:cNvPr id="72" name="图片 71"/>
          <p:cNvPicPr>
            <a:picLocks noChangeAspect="1"/>
          </p:cNvPicPr>
          <p:nvPr/>
        </p:nvPicPr>
        <p:blipFill>
          <a:blip r:embed="rId3"/>
          <a:srcRect l="15987" t="309" r="20936" b="54406"/>
          <a:stretch>
            <a:fillRect/>
          </a:stretch>
        </p:blipFill>
        <p:spPr>
          <a:xfrm rot="2636422">
            <a:off x="938147" y="1720388"/>
            <a:ext cx="2900174" cy="2900174"/>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sp>
        <p:nvSpPr>
          <p:cNvPr id="3" name="矩形 2"/>
          <p:cNvSpPr/>
          <p:nvPr/>
        </p:nvSpPr>
        <p:spPr>
          <a:xfrm>
            <a:off x="1548151" y="2543405"/>
            <a:ext cx="2320376" cy="2123658"/>
          </a:xfrm>
          <a:prstGeom prst="rect">
            <a:avLst/>
          </a:prstGeom>
        </p:spPr>
        <p:txBody>
          <a:bodyPr wrap="square">
            <a:spAutoFit/>
          </a:bodyPr>
          <a:lstStyle/>
          <a:p>
            <a:pPr lvl="0" defTabSz="914400">
              <a:defRPr/>
            </a:pPr>
            <a:r>
              <a:rPr kumimoji="1" lang="zh-CN" altLang="en-US" sz="2400" noProof="1">
                <a:solidFill>
                  <a:prstClr val="white"/>
                </a:solidFill>
                <a:latin typeface="微软雅黑" panose="020B0503020204020204" pitchFamily="34" charset="-122"/>
                <a:ea typeface="微软雅黑" panose="020B0503020204020204" pitchFamily="34" charset="-122"/>
                <a:cs typeface="宋体" charset="0"/>
              </a:rPr>
              <a:t>收入分配职能（社会公平）</a:t>
            </a:r>
            <a:endParaRPr kumimoji="1" lang="en-US" altLang="zh-CN" sz="2400" noProof="1">
              <a:solidFill>
                <a:prstClr val="white"/>
              </a:solidFill>
              <a:latin typeface="微软雅黑" panose="020B0503020204020204" pitchFamily="34" charset="-122"/>
              <a:ea typeface="微软雅黑" panose="020B0503020204020204" pitchFamily="34" charset="-122"/>
              <a:cs typeface="宋体" charset="0"/>
            </a:endParaRPr>
          </a:p>
          <a:p>
            <a:pPr lvl="0" defTabSz="914400">
              <a:defRPr/>
            </a:pPr>
            <a:endParaRPr kumimoji="1" lang="en-US" altLang="zh-CN" sz="2400" noProof="1">
              <a:solidFill>
                <a:prstClr val="white"/>
              </a:solidFill>
              <a:latin typeface="微软雅黑" panose="020B0503020204020204" pitchFamily="34" charset="-122"/>
              <a:ea typeface="微软雅黑" panose="020B0503020204020204" pitchFamily="34" charset="-122"/>
              <a:cs typeface="宋体" charset="0"/>
            </a:endParaRPr>
          </a:p>
          <a:p>
            <a:pPr lvl="0" defTabSz="914400">
              <a:defRPr/>
            </a:pPr>
            <a:r>
              <a:rPr kumimoji="1" lang="zh-CN" altLang="zh-CN" sz="2000" noProof="1">
                <a:solidFill>
                  <a:prstClr val="white"/>
                </a:solidFill>
                <a:latin typeface="微软雅黑" panose="020B0503020204020204" pitchFamily="34" charset="-122"/>
                <a:ea typeface="微软雅黑" panose="020B0503020204020204" pitchFamily="34" charset="-122"/>
                <a:cs typeface="宋体" charset="0"/>
              </a:rPr>
              <a:t>——</a:t>
            </a:r>
            <a:r>
              <a:rPr kumimoji="1" lang="zh-CN" altLang="en-US" sz="2000" noProof="1">
                <a:solidFill>
                  <a:prstClr val="white"/>
                </a:solidFill>
                <a:latin typeface="微软雅黑" panose="020B0503020204020204" pitchFamily="34" charset="-122"/>
                <a:ea typeface="微软雅黑" panose="020B0503020204020204" pitchFamily="34" charset="-122"/>
                <a:cs typeface="宋体" charset="0"/>
              </a:rPr>
              <a:t>收入差距维持在各阶层居民所能接受的合理范围内</a:t>
            </a:r>
          </a:p>
        </p:txBody>
      </p:sp>
      <p:sp>
        <p:nvSpPr>
          <p:cNvPr id="73" name="文本框 72"/>
          <p:cNvSpPr txBox="1">
            <a:spLocks noChangeArrowheads="1"/>
          </p:cNvSpPr>
          <p:nvPr/>
        </p:nvSpPr>
        <p:spPr bwMode="auto">
          <a:xfrm>
            <a:off x="4438617" y="1370305"/>
            <a:ext cx="4494211"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buFont typeface="Wingdings" charset="0"/>
              <a:buChar char="l"/>
            </a:pPr>
            <a:r>
              <a:rPr lang="zh-CN" altLang="en-US" sz="2000" b="1" dirty="0">
                <a:solidFill>
                  <a:srgbClr val="E7A500"/>
                </a:solidFill>
                <a:latin typeface="微软雅黑 Light" charset="0"/>
                <a:ea typeface="微软雅黑 Light" charset="0"/>
                <a:cs typeface="微软雅黑 Light" charset="0"/>
              </a:rPr>
              <a:t>财政的收入分配职能是指政府为了实现公平分配的目标对市场机制形成的收入分配格局予以调整的职责和功能。划清市场分配和财政分配的界限和范围（即初次分配和</a:t>
            </a:r>
            <a:r>
              <a:rPr lang="zh-CN" altLang="en-US" sz="2000" b="1" dirty="0">
                <a:solidFill>
                  <a:srgbClr val="0070C0"/>
                </a:solidFill>
                <a:latin typeface="微软雅黑 Light" charset="0"/>
                <a:ea typeface="微软雅黑 Light" charset="0"/>
                <a:cs typeface="微软雅黑 Light" charset="0"/>
              </a:rPr>
              <a:t>再分配</a:t>
            </a:r>
            <a:r>
              <a:rPr lang="zh-CN" altLang="en-US" sz="2000" b="1" dirty="0">
                <a:solidFill>
                  <a:srgbClr val="E7A500"/>
                </a:solidFill>
                <a:latin typeface="微软雅黑 Light" charset="0"/>
                <a:ea typeface="微软雅黑 Light" charset="0"/>
                <a:cs typeface="微软雅黑 Light" charset="0"/>
              </a:rPr>
              <a:t>的关系）</a:t>
            </a:r>
          </a:p>
        </p:txBody>
      </p:sp>
      <p:sp>
        <p:nvSpPr>
          <p:cNvPr id="74" name="文本框 73"/>
          <p:cNvSpPr txBox="1">
            <a:spLocks noChangeArrowheads="1"/>
          </p:cNvSpPr>
          <p:nvPr/>
        </p:nvSpPr>
        <p:spPr bwMode="auto">
          <a:xfrm>
            <a:off x="4568476" y="3600156"/>
            <a:ext cx="4237674" cy="286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buFont typeface="Wingdings" charset="0"/>
              <a:buChar char="l"/>
            </a:pPr>
            <a:r>
              <a:rPr lang="zh-CN" altLang="en-US" sz="2000" b="1" dirty="0">
                <a:solidFill>
                  <a:srgbClr val="E7A500"/>
                </a:solidFill>
                <a:latin typeface="微软雅黑 Light" charset="0"/>
                <a:ea typeface="微软雅黑 Light" charset="0"/>
                <a:cs typeface="微软雅黑 Light" charset="0"/>
              </a:rPr>
              <a:t>内容：“公平优先，兼顾效率”，差距维持在合理的范围内。</a:t>
            </a:r>
            <a:endParaRPr lang="en-US" altLang="zh-CN" sz="2000" b="1" dirty="0">
              <a:solidFill>
                <a:srgbClr val="E7A500"/>
              </a:solidFill>
              <a:latin typeface="微软雅黑 Light" charset="0"/>
              <a:ea typeface="微软雅黑 Light" charset="0"/>
              <a:cs typeface="微软雅黑 Light" charset="0"/>
            </a:endParaRPr>
          </a:p>
          <a:p>
            <a:pPr>
              <a:buFont typeface="Wingdings" charset="0"/>
              <a:buChar char="l"/>
            </a:pPr>
            <a:endParaRPr lang="en-US" altLang="zh-CN" sz="2000" b="1" dirty="0">
              <a:solidFill>
                <a:srgbClr val="E7A500"/>
              </a:solidFill>
              <a:latin typeface="微软雅黑 Light" charset="0"/>
              <a:ea typeface="微软雅黑 Light" charset="0"/>
              <a:cs typeface="微软雅黑 Light" charset="0"/>
            </a:endParaRPr>
          </a:p>
          <a:p>
            <a:pPr>
              <a:buFont typeface="Wingdings" charset="0"/>
              <a:buChar char="l"/>
            </a:pPr>
            <a:r>
              <a:rPr lang="zh-CN" altLang="en-US" sz="2000" b="1" dirty="0">
                <a:solidFill>
                  <a:srgbClr val="E7A500"/>
                </a:solidFill>
                <a:latin typeface="微软雅黑 Light" charset="0"/>
                <a:ea typeface="微软雅黑 Light" charset="0"/>
                <a:cs typeface="微软雅黑 Light" charset="0"/>
              </a:rPr>
              <a:t>方式</a:t>
            </a:r>
            <a:r>
              <a:rPr lang="zh-CN" altLang="en-US" sz="2000" b="1" dirty="0">
                <a:solidFill>
                  <a:srgbClr val="E7A500"/>
                </a:solidFill>
                <a:latin typeface="微软雅黑 Light" charset="0"/>
                <a:ea typeface="微软雅黑 Light" charset="0"/>
                <a:cs typeface="微软雅黑 Light" charset="0"/>
                <a:sym typeface="Wingdings" pitchFamily="2" charset="2"/>
              </a:rPr>
              <a:t>：（</a:t>
            </a:r>
            <a:r>
              <a:rPr lang="en-US" altLang="zh-CN" sz="2000" b="1" dirty="0">
                <a:solidFill>
                  <a:srgbClr val="E7A500"/>
                </a:solidFill>
                <a:latin typeface="微软雅黑 Light" charset="0"/>
                <a:ea typeface="微软雅黑 Light" charset="0"/>
                <a:cs typeface="微软雅黑 Light" charset="0"/>
                <a:sym typeface="Wingdings" pitchFamily="2" charset="2"/>
              </a:rPr>
              <a:t>1</a:t>
            </a:r>
            <a:r>
              <a:rPr lang="zh-CN" altLang="en-US" sz="2000" b="1" dirty="0">
                <a:solidFill>
                  <a:srgbClr val="E7A500"/>
                </a:solidFill>
                <a:latin typeface="微软雅黑 Light" charset="0"/>
                <a:ea typeface="微软雅黑 Light" charset="0"/>
                <a:cs typeface="微软雅黑 Light" charset="0"/>
                <a:sym typeface="Wingdings" pitchFamily="2" charset="2"/>
              </a:rPr>
              <a:t>）</a:t>
            </a:r>
            <a:r>
              <a:rPr lang="zh-CN" altLang="en-US" sz="2000" b="1" dirty="0">
                <a:solidFill>
                  <a:srgbClr val="E7A500"/>
                </a:solidFill>
                <a:latin typeface="微软雅黑 Light" charset="0"/>
                <a:ea typeface="微软雅黑 Light" charset="0"/>
                <a:cs typeface="微软雅黑 Light" charset="0"/>
              </a:rPr>
              <a:t>规范工资制度；（</a:t>
            </a:r>
            <a:r>
              <a:rPr lang="en-US" altLang="zh-CN" sz="2000" b="1" dirty="0">
                <a:solidFill>
                  <a:srgbClr val="E7A500"/>
                </a:solidFill>
                <a:latin typeface="微软雅黑 Light" charset="0"/>
                <a:ea typeface="微软雅黑 Light" charset="0"/>
                <a:cs typeface="微软雅黑 Light" charset="0"/>
              </a:rPr>
              <a:t>2</a:t>
            </a:r>
            <a:r>
              <a:rPr lang="zh-CN" altLang="en-US" sz="2000" b="1" dirty="0">
                <a:solidFill>
                  <a:srgbClr val="E7A500"/>
                </a:solidFill>
                <a:latin typeface="微软雅黑 Light" charset="0"/>
                <a:ea typeface="微软雅黑 Light" charset="0"/>
                <a:cs typeface="微软雅黑 Light" charset="0"/>
              </a:rPr>
              <a:t>）加强税收调节（间接税、直接税调节收入差距）；（</a:t>
            </a:r>
            <a:r>
              <a:rPr lang="en-US" altLang="zh-CN" sz="2000" b="1" dirty="0">
                <a:solidFill>
                  <a:srgbClr val="E7A500"/>
                </a:solidFill>
                <a:latin typeface="微软雅黑 Light" charset="0"/>
                <a:ea typeface="微软雅黑 Light" charset="0"/>
                <a:cs typeface="微软雅黑 Light" charset="0"/>
              </a:rPr>
              <a:t>3</a:t>
            </a:r>
            <a:r>
              <a:rPr lang="zh-CN" altLang="en-US" sz="2000" b="1" dirty="0">
                <a:solidFill>
                  <a:srgbClr val="E7A500"/>
                </a:solidFill>
                <a:latin typeface="微软雅黑 Light" charset="0"/>
                <a:ea typeface="微软雅黑 Light" charset="0"/>
                <a:cs typeface="微软雅黑 Light" charset="0"/>
              </a:rPr>
              <a:t>）转移性支出；（</a:t>
            </a:r>
            <a:r>
              <a:rPr lang="en-US" altLang="zh-CN" sz="2000" b="1" dirty="0">
                <a:solidFill>
                  <a:srgbClr val="E7A500"/>
                </a:solidFill>
                <a:latin typeface="微软雅黑 Light" charset="0"/>
                <a:ea typeface="微软雅黑 Light" charset="0"/>
                <a:cs typeface="微软雅黑 Light" charset="0"/>
              </a:rPr>
              <a:t>4</a:t>
            </a:r>
            <a:r>
              <a:rPr lang="zh-CN" altLang="en-US" sz="2000" b="1" dirty="0">
                <a:solidFill>
                  <a:srgbClr val="E7A500"/>
                </a:solidFill>
                <a:latin typeface="微软雅黑 Light" charset="0"/>
                <a:ea typeface="微软雅黑 Light" charset="0"/>
                <a:cs typeface="微软雅黑 Light" charset="0"/>
              </a:rPr>
              <a:t>）完善福利制度</a:t>
            </a:r>
          </a:p>
          <a:p>
            <a:pPr>
              <a:buFont typeface="Wingdings" charset="0"/>
              <a:buChar char="l"/>
            </a:pPr>
            <a:endParaRPr lang="zh-CN" altLang="en-US" sz="2000" b="1" dirty="0">
              <a:solidFill>
                <a:srgbClr val="E7A500"/>
              </a:solidFill>
              <a:latin typeface="微软雅黑 Light" charset="0"/>
              <a:ea typeface="微软雅黑 Light" charset="0"/>
              <a:cs typeface="微软雅黑 Light" charset="0"/>
            </a:endParaRPr>
          </a:p>
          <a:p>
            <a:pPr>
              <a:buFont typeface="Wingdings" charset="0"/>
              <a:buChar char="l"/>
            </a:pPr>
            <a:endParaRPr lang="zh-CN" altLang="en-US" sz="2000" b="1" dirty="0">
              <a:solidFill>
                <a:srgbClr val="E7A500"/>
              </a:solidFill>
              <a:latin typeface="微软雅黑 Light" charset="0"/>
              <a:ea typeface="微软雅黑 Light" charset="0"/>
              <a:cs typeface="微软雅黑 Light" charset="0"/>
            </a:endParaRPr>
          </a:p>
        </p:txBody>
      </p:sp>
    </p:spTree>
    <p:extLst>
      <p:ext uri="{BB962C8B-B14F-4D97-AF65-F5344CB8AC3E}">
        <p14:creationId xmlns:p14="http://schemas.microsoft.com/office/powerpoint/2010/main" val="95923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72"/>
                                        </p:tgtEl>
                                        <p:attrNameLst>
                                          <p:attrName>style.visibility</p:attrName>
                                        </p:attrNameLst>
                                      </p:cBhvr>
                                      <p:to>
                                        <p:strVal val="visible"/>
                                      </p:to>
                                    </p:set>
                                    <p:anim calcmode="lin" valueType="num">
                                      <p:cBhvr>
                                        <p:cTn id="11" dur="500" fill="hold"/>
                                        <p:tgtEl>
                                          <p:spTgt spid="72"/>
                                        </p:tgtEl>
                                        <p:attrNameLst>
                                          <p:attrName>ppt_w</p:attrName>
                                        </p:attrNameLst>
                                      </p:cBhvr>
                                      <p:tavLst>
                                        <p:tav tm="0">
                                          <p:val>
                                            <p:fltVal val="0"/>
                                          </p:val>
                                        </p:tav>
                                        <p:tav tm="100000">
                                          <p:val>
                                            <p:strVal val="#ppt_w"/>
                                          </p:val>
                                        </p:tav>
                                      </p:tavLst>
                                    </p:anim>
                                    <p:anim calcmode="lin" valueType="num">
                                      <p:cBhvr>
                                        <p:cTn id="12" dur="500" fill="hold"/>
                                        <p:tgtEl>
                                          <p:spTgt spid="72"/>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p:cTn id="15" dur="500" fill="hold"/>
                                        <p:tgtEl>
                                          <p:spTgt spid="71"/>
                                        </p:tgtEl>
                                        <p:attrNameLst>
                                          <p:attrName>ppt_w</p:attrName>
                                        </p:attrNameLst>
                                      </p:cBhvr>
                                      <p:tavLst>
                                        <p:tav tm="0">
                                          <p:val>
                                            <p:fltVal val="0"/>
                                          </p:val>
                                        </p:tav>
                                        <p:tav tm="100000">
                                          <p:val>
                                            <p:strVal val="#ppt_w"/>
                                          </p:val>
                                        </p:tav>
                                      </p:tavLst>
                                    </p:anim>
                                    <p:anim calcmode="lin" valueType="num">
                                      <p:cBhvr>
                                        <p:cTn id="16" dur="500" fill="hold"/>
                                        <p:tgtEl>
                                          <p:spTgt spid="71"/>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30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ppt_w</p:attrName>
                                        </p:attrNameLst>
                                      </p:cBhvr>
                                      <p:tavLst>
                                        <p:tav tm="0">
                                          <p:val>
                                            <p:fltVal val="0"/>
                                          </p:val>
                                        </p:tav>
                                        <p:tav tm="100000">
                                          <p:val>
                                            <p:strVal val="#ppt_w"/>
                                          </p:val>
                                        </p:tav>
                                      </p:tavLst>
                                    </p:anim>
                                    <p:anim calcmode="lin" valueType="num">
                                      <p:cBhvr>
                                        <p:cTn id="24" dur="500" fill="hold"/>
                                        <p:tgtEl>
                                          <p:spTgt spid="61"/>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300"/>
                                  </p:stCondLst>
                                  <p:childTnLst>
                                    <p:set>
                                      <p:cBhvr>
                                        <p:cTn id="26" dur="1" fill="hold">
                                          <p:stCondLst>
                                            <p:cond delay="0"/>
                                          </p:stCondLst>
                                        </p:cTn>
                                        <p:tgtEl>
                                          <p:spTgt spid="63"/>
                                        </p:tgtEl>
                                        <p:attrNameLst>
                                          <p:attrName>style.visibility</p:attrName>
                                        </p:attrNameLst>
                                      </p:cBhvr>
                                      <p:to>
                                        <p:strVal val="visible"/>
                                      </p:to>
                                    </p:set>
                                    <p:anim calcmode="lin" valueType="num">
                                      <p:cBhvr>
                                        <p:cTn id="27" dur="500" fill="hold"/>
                                        <p:tgtEl>
                                          <p:spTgt spid="63"/>
                                        </p:tgtEl>
                                        <p:attrNameLst>
                                          <p:attrName>ppt_w</p:attrName>
                                        </p:attrNameLst>
                                      </p:cBhvr>
                                      <p:tavLst>
                                        <p:tav tm="0">
                                          <p:val>
                                            <p:fltVal val="0"/>
                                          </p:val>
                                        </p:tav>
                                        <p:tav tm="100000">
                                          <p:val>
                                            <p:strVal val="#ppt_w"/>
                                          </p:val>
                                        </p:tav>
                                      </p:tavLst>
                                    </p:anim>
                                    <p:anim calcmode="lin" valueType="num">
                                      <p:cBhvr>
                                        <p:cTn id="28" dur="500" fill="hold"/>
                                        <p:tgtEl>
                                          <p:spTgt spid="6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300"/>
                                  </p:stCondLst>
                                  <p:childTnLst>
                                    <p:set>
                                      <p:cBhvr>
                                        <p:cTn id="30" dur="1" fill="hold">
                                          <p:stCondLst>
                                            <p:cond delay="0"/>
                                          </p:stCondLst>
                                        </p:cTn>
                                        <p:tgtEl>
                                          <p:spTgt spid="64"/>
                                        </p:tgtEl>
                                        <p:attrNameLst>
                                          <p:attrName>style.visibility</p:attrName>
                                        </p:attrNameLst>
                                      </p:cBhvr>
                                      <p:to>
                                        <p:strVal val="visible"/>
                                      </p:to>
                                    </p:set>
                                    <p:anim calcmode="lin" valueType="num">
                                      <p:cBhvr>
                                        <p:cTn id="31" dur="500" fill="hold"/>
                                        <p:tgtEl>
                                          <p:spTgt spid="64"/>
                                        </p:tgtEl>
                                        <p:attrNameLst>
                                          <p:attrName>ppt_w</p:attrName>
                                        </p:attrNameLst>
                                      </p:cBhvr>
                                      <p:tavLst>
                                        <p:tav tm="0">
                                          <p:val>
                                            <p:fltVal val="0"/>
                                          </p:val>
                                        </p:tav>
                                        <p:tav tm="100000">
                                          <p:val>
                                            <p:strVal val="#ppt_w"/>
                                          </p:val>
                                        </p:tav>
                                      </p:tavLst>
                                    </p:anim>
                                    <p:anim calcmode="lin" valueType="num">
                                      <p:cBhvr>
                                        <p:cTn id="32" dur="500" fill="hold"/>
                                        <p:tgtEl>
                                          <p:spTgt spid="64"/>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60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600"/>
                                  </p:stCondLst>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ppt_w</p:attrName>
                                        </p:attrNameLst>
                                      </p:cBhvr>
                                      <p:tavLst>
                                        <p:tav tm="0">
                                          <p:val>
                                            <p:fltVal val="0"/>
                                          </p:val>
                                        </p:tav>
                                        <p:tav tm="100000">
                                          <p:val>
                                            <p:strVal val="#ppt_w"/>
                                          </p:val>
                                        </p:tav>
                                      </p:tavLst>
                                    </p:anim>
                                    <p:anim calcmode="lin" valueType="num">
                                      <p:cBhvr>
                                        <p:cTn id="40" dur="500" fill="hold"/>
                                        <p:tgtEl>
                                          <p:spTgt spid="66"/>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600"/>
                                  </p:stCondLst>
                                  <p:childTnLst>
                                    <p:set>
                                      <p:cBhvr>
                                        <p:cTn id="42" dur="1" fill="hold">
                                          <p:stCondLst>
                                            <p:cond delay="0"/>
                                          </p:stCondLst>
                                        </p:cTn>
                                        <p:tgtEl>
                                          <p:spTgt spid="67"/>
                                        </p:tgtEl>
                                        <p:attrNameLst>
                                          <p:attrName>style.visibility</p:attrName>
                                        </p:attrNameLst>
                                      </p:cBhvr>
                                      <p:to>
                                        <p:strVal val="visible"/>
                                      </p:to>
                                    </p:set>
                                    <p:anim calcmode="lin" valueType="num">
                                      <p:cBhvr>
                                        <p:cTn id="43" dur="500" fill="hold"/>
                                        <p:tgtEl>
                                          <p:spTgt spid="67"/>
                                        </p:tgtEl>
                                        <p:attrNameLst>
                                          <p:attrName>ppt_w</p:attrName>
                                        </p:attrNameLst>
                                      </p:cBhvr>
                                      <p:tavLst>
                                        <p:tav tm="0">
                                          <p:val>
                                            <p:fltVal val="0"/>
                                          </p:val>
                                        </p:tav>
                                        <p:tav tm="100000">
                                          <p:val>
                                            <p:strVal val="#ppt_w"/>
                                          </p:val>
                                        </p:tav>
                                      </p:tavLst>
                                    </p:anim>
                                    <p:anim calcmode="lin" valueType="num">
                                      <p:cBhvr>
                                        <p:cTn id="44" dur="500" fill="hold"/>
                                        <p:tgtEl>
                                          <p:spTgt spid="67"/>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600"/>
                                  </p:stCondLst>
                                  <p:childTnLst>
                                    <p:set>
                                      <p:cBhvr>
                                        <p:cTn id="46" dur="1" fill="hold">
                                          <p:stCondLst>
                                            <p:cond delay="0"/>
                                          </p:stCondLst>
                                        </p:cTn>
                                        <p:tgtEl>
                                          <p:spTgt spid="68"/>
                                        </p:tgtEl>
                                        <p:attrNameLst>
                                          <p:attrName>style.visibility</p:attrName>
                                        </p:attrNameLst>
                                      </p:cBhvr>
                                      <p:to>
                                        <p:strVal val="visible"/>
                                      </p:to>
                                    </p:set>
                                    <p:anim calcmode="lin" valueType="num">
                                      <p:cBhvr>
                                        <p:cTn id="47" dur="500" fill="hold"/>
                                        <p:tgtEl>
                                          <p:spTgt spid="68"/>
                                        </p:tgtEl>
                                        <p:attrNameLst>
                                          <p:attrName>ppt_w</p:attrName>
                                        </p:attrNameLst>
                                      </p:cBhvr>
                                      <p:tavLst>
                                        <p:tav tm="0">
                                          <p:val>
                                            <p:fltVal val="0"/>
                                          </p:val>
                                        </p:tav>
                                        <p:tav tm="100000">
                                          <p:val>
                                            <p:strVal val="#ppt_w"/>
                                          </p:val>
                                        </p:tav>
                                      </p:tavLst>
                                    </p:anim>
                                    <p:anim calcmode="lin" valueType="num">
                                      <p:cBhvr>
                                        <p:cTn id="48" dur="500" fill="hold"/>
                                        <p:tgtEl>
                                          <p:spTgt spid="68"/>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600"/>
                                  </p:stCondLst>
                                  <p:childTnLst>
                                    <p:set>
                                      <p:cBhvr>
                                        <p:cTn id="50" dur="1" fill="hold">
                                          <p:stCondLst>
                                            <p:cond delay="0"/>
                                          </p:stCondLst>
                                        </p:cTn>
                                        <p:tgtEl>
                                          <p:spTgt spid="69"/>
                                        </p:tgtEl>
                                        <p:attrNameLst>
                                          <p:attrName>style.visibility</p:attrName>
                                        </p:attrNameLst>
                                      </p:cBhvr>
                                      <p:to>
                                        <p:strVal val="visible"/>
                                      </p:to>
                                    </p:set>
                                    <p:anim calcmode="lin" valueType="num">
                                      <p:cBhvr>
                                        <p:cTn id="51" dur="500" fill="hold"/>
                                        <p:tgtEl>
                                          <p:spTgt spid="69"/>
                                        </p:tgtEl>
                                        <p:attrNameLst>
                                          <p:attrName>ppt_w</p:attrName>
                                        </p:attrNameLst>
                                      </p:cBhvr>
                                      <p:tavLst>
                                        <p:tav tm="0">
                                          <p:val>
                                            <p:fltVal val="0"/>
                                          </p:val>
                                        </p:tav>
                                        <p:tav tm="100000">
                                          <p:val>
                                            <p:strVal val="#ppt_w"/>
                                          </p:val>
                                        </p:tav>
                                      </p:tavLst>
                                    </p:anim>
                                    <p:anim calcmode="lin" valueType="num">
                                      <p:cBhvr>
                                        <p:cTn id="52" dur="500" fill="hold"/>
                                        <p:tgtEl>
                                          <p:spTgt spid="69"/>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300"/>
                                  </p:stCondLst>
                                  <p:childTnLst>
                                    <p:set>
                                      <p:cBhvr>
                                        <p:cTn id="54" dur="1" fill="hold">
                                          <p:stCondLst>
                                            <p:cond delay="0"/>
                                          </p:stCondLst>
                                        </p:cTn>
                                        <p:tgtEl>
                                          <p:spTgt spid="70"/>
                                        </p:tgtEl>
                                        <p:attrNameLst>
                                          <p:attrName>style.visibility</p:attrName>
                                        </p:attrNameLst>
                                      </p:cBhvr>
                                      <p:to>
                                        <p:strVal val="visible"/>
                                      </p:to>
                                    </p:set>
                                    <p:anim calcmode="lin" valueType="num">
                                      <p:cBhvr>
                                        <p:cTn id="55" dur="500" fill="hold"/>
                                        <p:tgtEl>
                                          <p:spTgt spid="70"/>
                                        </p:tgtEl>
                                        <p:attrNameLst>
                                          <p:attrName>ppt_w</p:attrName>
                                        </p:attrNameLst>
                                      </p:cBhvr>
                                      <p:tavLst>
                                        <p:tav tm="0">
                                          <p:val>
                                            <p:fltVal val="0"/>
                                          </p:val>
                                        </p:tav>
                                        <p:tav tm="100000">
                                          <p:val>
                                            <p:strVal val="#ppt_w"/>
                                          </p:val>
                                        </p:tav>
                                      </p:tavLst>
                                    </p:anim>
                                    <p:anim calcmode="lin" valueType="num">
                                      <p:cBhvr>
                                        <p:cTn id="56" dur="500" fill="hold"/>
                                        <p:tgtEl>
                                          <p:spTgt spid="70"/>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300"/>
                                  </p:stCondLst>
                                  <p:childTnLst>
                                    <p:set>
                                      <p:cBhvr>
                                        <p:cTn id="58" dur="1" fill="hold">
                                          <p:stCondLst>
                                            <p:cond delay="0"/>
                                          </p:stCondLst>
                                        </p:cTn>
                                        <p:tgtEl>
                                          <p:spTgt spid="62"/>
                                        </p:tgtEl>
                                        <p:attrNameLst>
                                          <p:attrName>style.visibility</p:attrName>
                                        </p:attrNameLst>
                                      </p:cBhvr>
                                      <p:to>
                                        <p:strVal val="visible"/>
                                      </p:to>
                                    </p:set>
                                    <p:anim calcmode="lin" valueType="num">
                                      <p:cBhvr>
                                        <p:cTn id="59" dur="500" fill="hold"/>
                                        <p:tgtEl>
                                          <p:spTgt spid="62"/>
                                        </p:tgtEl>
                                        <p:attrNameLst>
                                          <p:attrName>ppt_w</p:attrName>
                                        </p:attrNameLst>
                                      </p:cBhvr>
                                      <p:tavLst>
                                        <p:tav tm="0">
                                          <p:val>
                                            <p:fltVal val="0"/>
                                          </p:val>
                                        </p:tav>
                                        <p:tav tm="100000">
                                          <p:val>
                                            <p:strVal val="#ppt_w"/>
                                          </p:val>
                                        </p:tav>
                                      </p:tavLst>
                                    </p:anim>
                                    <p:anim calcmode="lin" valueType="num">
                                      <p:cBhvr>
                                        <p:cTn id="60" dur="500" fill="hold"/>
                                        <p:tgtEl>
                                          <p:spTgt spid="62"/>
                                        </p:tgtEl>
                                        <p:attrNameLst>
                                          <p:attrName>ppt_h</p:attrName>
                                        </p:attrNameLst>
                                      </p:cBhvr>
                                      <p:tavLst>
                                        <p:tav tm="0">
                                          <p:val>
                                            <p:fltVal val="0"/>
                                          </p:val>
                                        </p:tav>
                                        <p:tav tm="100000">
                                          <p:val>
                                            <p:strVal val="#ppt_h"/>
                                          </p:val>
                                        </p:tav>
                                      </p:tavLst>
                                    </p:anim>
                                  </p:childTnLst>
                                </p:cTn>
                              </p:par>
                              <p:par>
                                <p:cTn id="61" presetID="22" presetClass="entr" presetSubtype="4"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wipe(down)">
                                      <p:cBhvr>
                                        <p:cTn id="63" dur="500"/>
                                        <p:tgtEl>
                                          <p:spTgt spid="73"/>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74"/>
                                        </p:tgtEl>
                                        <p:attrNameLst>
                                          <p:attrName>style.visibility</p:attrName>
                                        </p:attrNameLst>
                                      </p:cBhvr>
                                      <p:to>
                                        <p:strVal val="visible"/>
                                      </p:to>
                                    </p:set>
                                    <p:animEffect transition="in" filter="wipe(down)">
                                      <p:cBhvr>
                                        <p:cTn id="6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ldLvl="0" animBg="1"/>
      <p:bldP spid="61" grpId="0" bldLvl="0" animBg="1"/>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73" grpId="0"/>
      <p:bldP spid="7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60" name="椭圆 59"/>
          <p:cNvSpPr/>
          <p:nvPr/>
        </p:nvSpPr>
        <p:spPr>
          <a:xfrm>
            <a:off x="3979536" y="1818869"/>
            <a:ext cx="348068" cy="348069"/>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1" name="椭圆 60"/>
          <p:cNvSpPr/>
          <p:nvPr/>
        </p:nvSpPr>
        <p:spPr>
          <a:xfrm>
            <a:off x="3609976" y="1509072"/>
            <a:ext cx="273954" cy="275278"/>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2" name="椭圆 61"/>
          <p:cNvSpPr/>
          <p:nvPr/>
        </p:nvSpPr>
        <p:spPr>
          <a:xfrm flipH="1">
            <a:off x="298450" y="2011176"/>
            <a:ext cx="461886" cy="460562"/>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3" name="椭圆 62"/>
          <p:cNvSpPr/>
          <p:nvPr/>
        </p:nvSpPr>
        <p:spPr>
          <a:xfrm rot="11047877">
            <a:off x="1937384" y="6019248"/>
            <a:ext cx="137639" cy="13763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4" name="椭圆 63"/>
          <p:cNvSpPr/>
          <p:nvPr/>
        </p:nvSpPr>
        <p:spPr>
          <a:xfrm>
            <a:off x="1328738" y="5178751"/>
            <a:ext cx="502912" cy="502912"/>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5" name="椭圆 64"/>
          <p:cNvSpPr/>
          <p:nvPr/>
        </p:nvSpPr>
        <p:spPr>
          <a:xfrm flipV="1">
            <a:off x="2563813" y="6086775"/>
            <a:ext cx="566438" cy="566438"/>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6" name="椭圆 65"/>
          <p:cNvSpPr/>
          <p:nvPr/>
        </p:nvSpPr>
        <p:spPr>
          <a:xfrm>
            <a:off x="576264" y="5200817"/>
            <a:ext cx="239544" cy="239545"/>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7" name="椭圆 66"/>
          <p:cNvSpPr/>
          <p:nvPr/>
        </p:nvSpPr>
        <p:spPr>
          <a:xfrm flipH="1">
            <a:off x="2752724" y="5420682"/>
            <a:ext cx="251456" cy="251456"/>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8" name="椭圆 67"/>
          <p:cNvSpPr/>
          <p:nvPr/>
        </p:nvSpPr>
        <p:spPr>
          <a:xfrm flipH="1">
            <a:off x="4416424" y="5236290"/>
            <a:ext cx="193224" cy="194548"/>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9" name="椭圆 68"/>
          <p:cNvSpPr/>
          <p:nvPr/>
        </p:nvSpPr>
        <p:spPr>
          <a:xfrm>
            <a:off x="3609976" y="5622045"/>
            <a:ext cx="209106" cy="21042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70" name="椭圆 69"/>
          <p:cNvSpPr/>
          <p:nvPr/>
        </p:nvSpPr>
        <p:spPr>
          <a:xfrm>
            <a:off x="-41275" y="3858099"/>
            <a:ext cx="786131" cy="790101"/>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pic>
        <p:nvPicPr>
          <p:cNvPr id="71" name="图片 70"/>
          <p:cNvPicPr>
            <a:picLocks noChangeAspect="1"/>
          </p:cNvPicPr>
          <p:nvPr/>
        </p:nvPicPr>
        <p:blipFill>
          <a:blip r:embed="rId3"/>
          <a:srcRect l="15987" t="309" r="20936" b="54406"/>
          <a:stretch>
            <a:fillRect/>
          </a:stretch>
        </p:blipFill>
        <p:spPr>
          <a:xfrm rot="1986105">
            <a:off x="4876734" y="3611532"/>
            <a:ext cx="1194988" cy="1194988"/>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pic>
        <p:nvPicPr>
          <p:cNvPr id="33" name="图片 32" descr="洛伦兹曲线"/>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188" y="1818869"/>
            <a:ext cx="4018952" cy="3673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 name="文本框 33"/>
          <p:cNvSpPr txBox="1">
            <a:spLocks noChangeArrowheads="1"/>
          </p:cNvSpPr>
          <p:nvPr/>
        </p:nvSpPr>
        <p:spPr bwMode="auto">
          <a:xfrm>
            <a:off x="5071577" y="1326054"/>
            <a:ext cx="3513278" cy="4401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000" b="1" dirty="0">
                <a:latin typeface="微软雅黑"/>
                <a:ea typeface="微软雅黑"/>
                <a:cs typeface="微软雅黑"/>
              </a:rPr>
              <a:t>洛伦兹曲线</a:t>
            </a:r>
          </a:p>
          <a:p>
            <a:r>
              <a:rPr lang="zh-CN" altLang="en-US" sz="2000" dirty="0">
                <a:latin typeface="微软雅黑"/>
                <a:ea typeface="微软雅黑"/>
                <a:cs typeface="微软雅黑"/>
              </a:rPr>
              <a:t>当前各国几乎公认采取由洛伦兹曲线计算基尼系数来显示公平分配的程度。</a:t>
            </a:r>
            <a:r>
              <a:rPr lang="zh-CN" altLang="en-US" sz="2000" dirty="0">
                <a:solidFill>
                  <a:srgbClr val="0070C0"/>
                </a:solidFill>
                <a:latin typeface="微软雅黑"/>
                <a:ea typeface="微软雅黑"/>
                <a:cs typeface="微软雅黑"/>
              </a:rPr>
              <a:t>弯曲程度越大，收入分配程度越不平等。</a:t>
            </a:r>
            <a:r>
              <a:rPr lang="zh-CN" altLang="en-US" sz="2000" dirty="0">
                <a:latin typeface="微软雅黑"/>
                <a:ea typeface="微软雅黑"/>
                <a:cs typeface="微软雅黑"/>
              </a:rPr>
              <a:t>如果所有收入都集中在某一个人手中，而其余人口均一无所有，收入分配达到完全不平等，洛伦兹曲线成为折线OHL；如果任一人口百分比等于其收入百分比，从而人口累计百分比等于收入累计百分比，则收入分配就是完全平等的，洛伦兹曲线成为通过原点的45度线OL。</a:t>
            </a:r>
            <a:r>
              <a:rPr lang="zh-CN" altLang="en-US" dirty="0">
                <a:latin typeface="微软雅黑"/>
                <a:ea typeface="微软雅黑"/>
                <a:cs typeface="微软雅黑"/>
              </a:rPr>
              <a:t> </a:t>
            </a:r>
          </a:p>
        </p:txBody>
      </p:sp>
    </p:spTree>
    <p:extLst>
      <p:ext uri="{BB962C8B-B14F-4D97-AF65-F5344CB8AC3E}">
        <p14:creationId xmlns:p14="http://schemas.microsoft.com/office/powerpoint/2010/main" val="363966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300"/>
                                  </p:stCondLst>
                                  <p:childTnLst>
                                    <p:set>
                                      <p:cBhvr>
                                        <p:cTn id="10" dur="1" fill="hold">
                                          <p:stCondLst>
                                            <p:cond delay="0"/>
                                          </p:stCondLst>
                                        </p:cTn>
                                        <p:tgtEl>
                                          <p:spTgt spid="60"/>
                                        </p:tgtEl>
                                        <p:attrNameLst>
                                          <p:attrName>style.visibility</p:attrName>
                                        </p:attrNameLst>
                                      </p:cBhvr>
                                      <p:to>
                                        <p:strVal val="visible"/>
                                      </p:to>
                                    </p:set>
                                    <p:anim calcmode="lin" valueType="num">
                                      <p:cBhvr>
                                        <p:cTn id="11" dur="500" fill="hold"/>
                                        <p:tgtEl>
                                          <p:spTgt spid="60"/>
                                        </p:tgtEl>
                                        <p:attrNameLst>
                                          <p:attrName>ppt_w</p:attrName>
                                        </p:attrNameLst>
                                      </p:cBhvr>
                                      <p:tavLst>
                                        <p:tav tm="0">
                                          <p:val>
                                            <p:fltVal val="0"/>
                                          </p:val>
                                        </p:tav>
                                        <p:tav tm="100000">
                                          <p:val>
                                            <p:strVal val="#ppt_w"/>
                                          </p:val>
                                        </p:tav>
                                      </p:tavLst>
                                    </p:anim>
                                    <p:anim calcmode="lin" valueType="num">
                                      <p:cBhvr>
                                        <p:cTn id="12" dur="500" fill="hold"/>
                                        <p:tgtEl>
                                          <p:spTgt spid="60"/>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300"/>
                                  </p:stCondLst>
                                  <p:childTnLst>
                                    <p:set>
                                      <p:cBhvr>
                                        <p:cTn id="14" dur="1" fill="hold">
                                          <p:stCondLst>
                                            <p:cond delay="0"/>
                                          </p:stCondLst>
                                        </p:cTn>
                                        <p:tgtEl>
                                          <p:spTgt spid="61"/>
                                        </p:tgtEl>
                                        <p:attrNameLst>
                                          <p:attrName>style.visibility</p:attrName>
                                        </p:attrNameLst>
                                      </p:cBhvr>
                                      <p:to>
                                        <p:strVal val="visible"/>
                                      </p:to>
                                    </p:set>
                                    <p:anim calcmode="lin" valueType="num">
                                      <p:cBhvr>
                                        <p:cTn id="15" dur="500" fill="hold"/>
                                        <p:tgtEl>
                                          <p:spTgt spid="61"/>
                                        </p:tgtEl>
                                        <p:attrNameLst>
                                          <p:attrName>ppt_w</p:attrName>
                                        </p:attrNameLst>
                                      </p:cBhvr>
                                      <p:tavLst>
                                        <p:tav tm="0">
                                          <p:val>
                                            <p:fltVal val="0"/>
                                          </p:val>
                                        </p:tav>
                                        <p:tav tm="100000">
                                          <p:val>
                                            <p:strVal val="#ppt_w"/>
                                          </p:val>
                                        </p:tav>
                                      </p:tavLst>
                                    </p:anim>
                                    <p:anim calcmode="lin" valueType="num">
                                      <p:cBhvr>
                                        <p:cTn id="16" dur="500" fill="hold"/>
                                        <p:tgtEl>
                                          <p:spTgt spid="61"/>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300"/>
                                  </p:stCondLst>
                                  <p:childTnLst>
                                    <p:set>
                                      <p:cBhvr>
                                        <p:cTn id="18" dur="1" fill="hold">
                                          <p:stCondLst>
                                            <p:cond delay="0"/>
                                          </p:stCondLst>
                                        </p:cTn>
                                        <p:tgtEl>
                                          <p:spTgt spid="63"/>
                                        </p:tgtEl>
                                        <p:attrNameLst>
                                          <p:attrName>style.visibility</p:attrName>
                                        </p:attrNameLst>
                                      </p:cBhvr>
                                      <p:to>
                                        <p:strVal val="visible"/>
                                      </p:to>
                                    </p:set>
                                    <p:anim calcmode="lin" valueType="num">
                                      <p:cBhvr>
                                        <p:cTn id="19" dur="500" fill="hold"/>
                                        <p:tgtEl>
                                          <p:spTgt spid="63"/>
                                        </p:tgtEl>
                                        <p:attrNameLst>
                                          <p:attrName>ppt_w</p:attrName>
                                        </p:attrNameLst>
                                      </p:cBhvr>
                                      <p:tavLst>
                                        <p:tav tm="0">
                                          <p:val>
                                            <p:fltVal val="0"/>
                                          </p:val>
                                        </p:tav>
                                        <p:tav tm="100000">
                                          <p:val>
                                            <p:strVal val="#ppt_w"/>
                                          </p:val>
                                        </p:tav>
                                      </p:tavLst>
                                    </p:anim>
                                    <p:anim calcmode="lin" valueType="num">
                                      <p:cBhvr>
                                        <p:cTn id="20" dur="500" fill="hold"/>
                                        <p:tgtEl>
                                          <p:spTgt spid="63"/>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4"/>
                                        </p:tgtEl>
                                        <p:attrNameLst>
                                          <p:attrName>style.visibility</p:attrName>
                                        </p:attrNameLst>
                                      </p:cBhvr>
                                      <p:to>
                                        <p:strVal val="visible"/>
                                      </p:to>
                                    </p:set>
                                    <p:anim calcmode="lin" valueType="num">
                                      <p:cBhvr>
                                        <p:cTn id="23" dur="500" fill="hold"/>
                                        <p:tgtEl>
                                          <p:spTgt spid="64"/>
                                        </p:tgtEl>
                                        <p:attrNameLst>
                                          <p:attrName>ppt_w</p:attrName>
                                        </p:attrNameLst>
                                      </p:cBhvr>
                                      <p:tavLst>
                                        <p:tav tm="0">
                                          <p:val>
                                            <p:fltVal val="0"/>
                                          </p:val>
                                        </p:tav>
                                        <p:tav tm="100000">
                                          <p:val>
                                            <p:strVal val="#ppt_w"/>
                                          </p:val>
                                        </p:tav>
                                      </p:tavLst>
                                    </p:anim>
                                    <p:anim calcmode="lin" valueType="num">
                                      <p:cBhvr>
                                        <p:cTn id="24" dur="500" fill="hold"/>
                                        <p:tgtEl>
                                          <p:spTgt spid="64"/>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600"/>
                                  </p:stCondLst>
                                  <p:childTnLst>
                                    <p:set>
                                      <p:cBhvr>
                                        <p:cTn id="26" dur="1" fill="hold">
                                          <p:stCondLst>
                                            <p:cond delay="0"/>
                                          </p:stCondLst>
                                        </p:cTn>
                                        <p:tgtEl>
                                          <p:spTgt spid="65"/>
                                        </p:tgtEl>
                                        <p:attrNameLst>
                                          <p:attrName>style.visibility</p:attrName>
                                        </p:attrNameLst>
                                      </p:cBhvr>
                                      <p:to>
                                        <p:strVal val="visible"/>
                                      </p:to>
                                    </p:set>
                                    <p:anim calcmode="lin" valueType="num">
                                      <p:cBhvr>
                                        <p:cTn id="27" dur="500" fill="hold"/>
                                        <p:tgtEl>
                                          <p:spTgt spid="65"/>
                                        </p:tgtEl>
                                        <p:attrNameLst>
                                          <p:attrName>ppt_w</p:attrName>
                                        </p:attrNameLst>
                                      </p:cBhvr>
                                      <p:tavLst>
                                        <p:tav tm="0">
                                          <p:val>
                                            <p:fltVal val="0"/>
                                          </p:val>
                                        </p:tav>
                                        <p:tav tm="100000">
                                          <p:val>
                                            <p:strVal val="#ppt_w"/>
                                          </p:val>
                                        </p:tav>
                                      </p:tavLst>
                                    </p:anim>
                                    <p:anim calcmode="lin" valueType="num">
                                      <p:cBhvr>
                                        <p:cTn id="28" dur="500" fill="hold"/>
                                        <p:tgtEl>
                                          <p:spTgt spid="6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600"/>
                                  </p:stCondLst>
                                  <p:childTnLst>
                                    <p:set>
                                      <p:cBhvr>
                                        <p:cTn id="30" dur="1" fill="hold">
                                          <p:stCondLst>
                                            <p:cond delay="0"/>
                                          </p:stCondLst>
                                        </p:cTn>
                                        <p:tgtEl>
                                          <p:spTgt spid="66"/>
                                        </p:tgtEl>
                                        <p:attrNameLst>
                                          <p:attrName>style.visibility</p:attrName>
                                        </p:attrNameLst>
                                      </p:cBhvr>
                                      <p:to>
                                        <p:strVal val="visible"/>
                                      </p:to>
                                    </p:set>
                                    <p:anim calcmode="lin" valueType="num">
                                      <p:cBhvr>
                                        <p:cTn id="31" dur="500" fill="hold"/>
                                        <p:tgtEl>
                                          <p:spTgt spid="66"/>
                                        </p:tgtEl>
                                        <p:attrNameLst>
                                          <p:attrName>ppt_w</p:attrName>
                                        </p:attrNameLst>
                                      </p:cBhvr>
                                      <p:tavLst>
                                        <p:tav tm="0">
                                          <p:val>
                                            <p:fltVal val="0"/>
                                          </p:val>
                                        </p:tav>
                                        <p:tav tm="100000">
                                          <p:val>
                                            <p:strVal val="#ppt_w"/>
                                          </p:val>
                                        </p:tav>
                                      </p:tavLst>
                                    </p:anim>
                                    <p:anim calcmode="lin" valueType="num">
                                      <p:cBhvr>
                                        <p:cTn id="32" dur="500" fill="hold"/>
                                        <p:tgtEl>
                                          <p:spTgt spid="66"/>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600"/>
                                  </p:stCondLst>
                                  <p:childTnLst>
                                    <p:set>
                                      <p:cBhvr>
                                        <p:cTn id="34" dur="1" fill="hold">
                                          <p:stCondLst>
                                            <p:cond delay="0"/>
                                          </p:stCondLst>
                                        </p:cTn>
                                        <p:tgtEl>
                                          <p:spTgt spid="67"/>
                                        </p:tgtEl>
                                        <p:attrNameLst>
                                          <p:attrName>style.visibility</p:attrName>
                                        </p:attrNameLst>
                                      </p:cBhvr>
                                      <p:to>
                                        <p:strVal val="visible"/>
                                      </p:to>
                                    </p:set>
                                    <p:anim calcmode="lin" valueType="num">
                                      <p:cBhvr>
                                        <p:cTn id="35" dur="500" fill="hold"/>
                                        <p:tgtEl>
                                          <p:spTgt spid="67"/>
                                        </p:tgtEl>
                                        <p:attrNameLst>
                                          <p:attrName>ppt_w</p:attrName>
                                        </p:attrNameLst>
                                      </p:cBhvr>
                                      <p:tavLst>
                                        <p:tav tm="0">
                                          <p:val>
                                            <p:fltVal val="0"/>
                                          </p:val>
                                        </p:tav>
                                        <p:tav tm="100000">
                                          <p:val>
                                            <p:strVal val="#ppt_w"/>
                                          </p:val>
                                        </p:tav>
                                      </p:tavLst>
                                    </p:anim>
                                    <p:anim calcmode="lin" valueType="num">
                                      <p:cBhvr>
                                        <p:cTn id="36" dur="500" fill="hold"/>
                                        <p:tgtEl>
                                          <p:spTgt spid="67"/>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600"/>
                                  </p:stCondLst>
                                  <p:childTnLst>
                                    <p:set>
                                      <p:cBhvr>
                                        <p:cTn id="38" dur="1" fill="hold">
                                          <p:stCondLst>
                                            <p:cond delay="0"/>
                                          </p:stCondLst>
                                        </p:cTn>
                                        <p:tgtEl>
                                          <p:spTgt spid="68"/>
                                        </p:tgtEl>
                                        <p:attrNameLst>
                                          <p:attrName>style.visibility</p:attrName>
                                        </p:attrNameLst>
                                      </p:cBhvr>
                                      <p:to>
                                        <p:strVal val="visible"/>
                                      </p:to>
                                    </p:set>
                                    <p:anim calcmode="lin" valueType="num">
                                      <p:cBhvr>
                                        <p:cTn id="39" dur="500" fill="hold"/>
                                        <p:tgtEl>
                                          <p:spTgt spid="68"/>
                                        </p:tgtEl>
                                        <p:attrNameLst>
                                          <p:attrName>ppt_w</p:attrName>
                                        </p:attrNameLst>
                                      </p:cBhvr>
                                      <p:tavLst>
                                        <p:tav tm="0">
                                          <p:val>
                                            <p:fltVal val="0"/>
                                          </p:val>
                                        </p:tav>
                                        <p:tav tm="100000">
                                          <p:val>
                                            <p:strVal val="#ppt_w"/>
                                          </p:val>
                                        </p:tav>
                                      </p:tavLst>
                                    </p:anim>
                                    <p:anim calcmode="lin" valueType="num">
                                      <p:cBhvr>
                                        <p:cTn id="40" dur="500" fill="hold"/>
                                        <p:tgtEl>
                                          <p:spTgt spid="68"/>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600"/>
                                  </p:stCondLst>
                                  <p:childTnLst>
                                    <p:set>
                                      <p:cBhvr>
                                        <p:cTn id="42" dur="1" fill="hold">
                                          <p:stCondLst>
                                            <p:cond delay="0"/>
                                          </p:stCondLst>
                                        </p:cTn>
                                        <p:tgtEl>
                                          <p:spTgt spid="69"/>
                                        </p:tgtEl>
                                        <p:attrNameLst>
                                          <p:attrName>style.visibility</p:attrName>
                                        </p:attrNameLst>
                                      </p:cBhvr>
                                      <p:to>
                                        <p:strVal val="visible"/>
                                      </p:to>
                                    </p:set>
                                    <p:anim calcmode="lin" valueType="num">
                                      <p:cBhvr>
                                        <p:cTn id="43" dur="500" fill="hold"/>
                                        <p:tgtEl>
                                          <p:spTgt spid="69"/>
                                        </p:tgtEl>
                                        <p:attrNameLst>
                                          <p:attrName>ppt_w</p:attrName>
                                        </p:attrNameLst>
                                      </p:cBhvr>
                                      <p:tavLst>
                                        <p:tav tm="0">
                                          <p:val>
                                            <p:fltVal val="0"/>
                                          </p:val>
                                        </p:tav>
                                        <p:tav tm="100000">
                                          <p:val>
                                            <p:strVal val="#ppt_w"/>
                                          </p:val>
                                        </p:tav>
                                      </p:tavLst>
                                    </p:anim>
                                    <p:anim calcmode="lin" valueType="num">
                                      <p:cBhvr>
                                        <p:cTn id="44" dur="500" fill="hold"/>
                                        <p:tgtEl>
                                          <p:spTgt spid="69"/>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300"/>
                                  </p:stCondLst>
                                  <p:childTnLst>
                                    <p:set>
                                      <p:cBhvr>
                                        <p:cTn id="46" dur="1" fill="hold">
                                          <p:stCondLst>
                                            <p:cond delay="0"/>
                                          </p:stCondLst>
                                        </p:cTn>
                                        <p:tgtEl>
                                          <p:spTgt spid="70"/>
                                        </p:tgtEl>
                                        <p:attrNameLst>
                                          <p:attrName>style.visibility</p:attrName>
                                        </p:attrNameLst>
                                      </p:cBhvr>
                                      <p:to>
                                        <p:strVal val="visible"/>
                                      </p:to>
                                    </p:set>
                                    <p:anim calcmode="lin" valueType="num">
                                      <p:cBhvr>
                                        <p:cTn id="47" dur="500" fill="hold"/>
                                        <p:tgtEl>
                                          <p:spTgt spid="70"/>
                                        </p:tgtEl>
                                        <p:attrNameLst>
                                          <p:attrName>ppt_w</p:attrName>
                                        </p:attrNameLst>
                                      </p:cBhvr>
                                      <p:tavLst>
                                        <p:tav tm="0">
                                          <p:val>
                                            <p:fltVal val="0"/>
                                          </p:val>
                                        </p:tav>
                                        <p:tav tm="100000">
                                          <p:val>
                                            <p:strVal val="#ppt_w"/>
                                          </p:val>
                                        </p:tav>
                                      </p:tavLst>
                                    </p:anim>
                                    <p:anim calcmode="lin" valueType="num">
                                      <p:cBhvr>
                                        <p:cTn id="48" dur="500" fill="hold"/>
                                        <p:tgtEl>
                                          <p:spTgt spid="70"/>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300"/>
                                  </p:stCondLst>
                                  <p:childTnLst>
                                    <p:set>
                                      <p:cBhvr>
                                        <p:cTn id="50" dur="1" fill="hold">
                                          <p:stCondLst>
                                            <p:cond delay="0"/>
                                          </p:stCondLst>
                                        </p:cTn>
                                        <p:tgtEl>
                                          <p:spTgt spid="62"/>
                                        </p:tgtEl>
                                        <p:attrNameLst>
                                          <p:attrName>style.visibility</p:attrName>
                                        </p:attrNameLst>
                                      </p:cBhvr>
                                      <p:to>
                                        <p:strVal val="visible"/>
                                      </p:to>
                                    </p:set>
                                    <p:anim calcmode="lin" valueType="num">
                                      <p:cBhvr>
                                        <p:cTn id="51" dur="500" fill="hold"/>
                                        <p:tgtEl>
                                          <p:spTgt spid="62"/>
                                        </p:tgtEl>
                                        <p:attrNameLst>
                                          <p:attrName>ppt_w</p:attrName>
                                        </p:attrNameLst>
                                      </p:cBhvr>
                                      <p:tavLst>
                                        <p:tav tm="0">
                                          <p:val>
                                            <p:fltVal val="0"/>
                                          </p:val>
                                        </p:tav>
                                        <p:tav tm="100000">
                                          <p:val>
                                            <p:strVal val="#ppt_w"/>
                                          </p:val>
                                        </p:tav>
                                      </p:tavLst>
                                    </p:anim>
                                    <p:anim calcmode="lin" valueType="num">
                                      <p:cBhvr>
                                        <p:cTn id="52" dur="500" fill="hold"/>
                                        <p:tgtEl>
                                          <p:spTgt spid="62"/>
                                        </p:tgtEl>
                                        <p:attrNameLst>
                                          <p:attrName>ppt_h</p:attrName>
                                        </p:attrNameLst>
                                      </p:cBhvr>
                                      <p:tavLst>
                                        <p:tav tm="0">
                                          <p:val>
                                            <p:fltVal val="0"/>
                                          </p:val>
                                        </p:tav>
                                        <p:tav tm="100000">
                                          <p:val>
                                            <p:strVal val="#ppt_h"/>
                                          </p:val>
                                        </p:tav>
                                      </p:tavLst>
                                    </p:anim>
                                  </p:childTnLst>
                                </p:cTn>
                              </p:par>
                              <p:par>
                                <p:cTn id="53" presetID="22" presetClass="entr" presetSubtype="4"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down)">
                                      <p:cBhvr>
                                        <p:cTn id="55" dur="500"/>
                                        <p:tgtEl>
                                          <p:spTgt spid="33"/>
                                        </p:tgtEl>
                                      </p:cBhvr>
                                    </p:animEffect>
                                  </p:childTnLst>
                                </p:cTn>
                              </p:par>
                              <p:par>
                                <p:cTn id="56" presetID="37"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1000"/>
                                        <p:tgtEl>
                                          <p:spTgt spid="34"/>
                                        </p:tgtEl>
                                      </p:cBhvr>
                                    </p:animEffect>
                                    <p:anim calcmode="lin" valueType="num">
                                      <p:cBhvr>
                                        <p:cTn id="59" dur="1000" fill="hold"/>
                                        <p:tgtEl>
                                          <p:spTgt spid="34"/>
                                        </p:tgtEl>
                                        <p:attrNameLst>
                                          <p:attrName>ppt_x</p:attrName>
                                        </p:attrNameLst>
                                      </p:cBhvr>
                                      <p:tavLst>
                                        <p:tav tm="0">
                                          <p:val>
                                            <p:strVal val="#ppt_x"/>
                                          </p:val>
                                        </p:tav>
                                        <p:tav tm="100000">
                                          <p:val>
                                            <p:strVal val="#ppt_x"/>
                                          </p:val>
                                        </p:tav>
                                      </p:tavLst>
                                    </p:anim>
                                    <p:anim calcmode="lin" valueType="num">
                                      <p:cBhvr>
                                        <p:cTn id="60" dur="900" decel="100000" fill="hold"/>
                                        <p:tgtEl>
                                          <p:spTgt spid="34"/>
                                        </p:tgtEl>
                                        <p:attrNameLst>
                                          <p:attrName>ppt_y</p:attrName>
                                        </p:attrNameLst>
                                      </p:cBhvr>
                                      <p:tavLst>
                                        <p:tav tm="0">
                                          <p:val>
                                            <p:strVal val="#ppt_y+1"/>
                                          </p:val>
                                        </p:tav>
                                        <p:tav tm="100000">
                                          <p:val>
                                            <p:strVal val="#ppt_y-.03"/>
                                          </p:val>
                                        </p:tav>
                                      </p:tavLst>
                                    </p:anim>
                                    <p:anim calcmode="lin" valueType="num">
                                      <p:cBhvr>
                                        <p:cTn id="61"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ldLvl="0" animBg="1"/>
      <p:bldP spid="61" grpId="0" bldLvl="0" animBg="1"/>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3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59" name="椭圆 58"/>
          <p:cNvSpPr/>
          <p:nvPr/>
        </p:nvSpPr>
        <p:spPr>
          <a:xfrm>
            <a:off x="874714" y="1831632"/>
            <a:ext cx="3452890" cy="3451567"/>
          </a:xfrm>
          <a:prstGeom prst="ellipse">
            <a:avLst/>
          </a:prstGeom>
          <a:solidFill>
            <a:srgbClr val="FFC53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0" name="椭圆 59"/>
          <p:cNvSpPr/>
          <p:nvPr/>
        </p:nvSpPr>
        <p:spPr>
          <a:xfrm>
            <a:off x="3979536" y="1818869"/>
            <a:ext cx="348068" cy="348069"/>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1" name="椭圆 60"/>
          <p:cNvSpPr/>
          <p:nvPr/>
        </p:nvSpPr>
        <p:spPr>
          <a:xfrm>
            <a:off x="3609976" y="1509072"/>
            <a:ext cx="273954" cy="275278"/>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2" name="椭圆 61"/>
          <p:cNvSpPr/>
          <p:nvPr/>
        </p:nvSpPr>
        <p:spPr>
          <a:xfrm flipH="1">
            <a:off x="298450" y="2011176"/>
            <a:ext cx="461886" cy="460562"/>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3" name="椭圆 62"/>
          <p:cNvSpPr/>
          <p:nvPr/>
        </p:nvSpPr>
        <p:spPr>
          <a:xfrm rot="11047877">
            <a:off x="1937384" y="6019248"/>
            <a:ext cx="137639" cy="13763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4" name="椭圆 63"/>
          <p:cNvSpPr/>
          <p:nvPr/>
        </p:nvSpPr>
        <p:spPr>
          <a:xfrm>
            <a:off x="1328738" y="5178751"/>
            <a:ext cx="502912" cy="502912"/>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5" name="椭圆 64"/>
          <p:cNvSpPr/>
          <p:nvPr/>
        </p:nvSpPr>
        <p:spPr>
          <a:xfrm flipV="1">
            <a:off x="2334696" y="753506"/>
            <a:ext cx="566438" cy="566438"/>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6" name="椭圆 65"/>
          <p:cNvSpPr/>
          <p:nvPr/>
        </p:nvSpPr>
        <p:spPr>
          <a:xfrm>
            <a:off x="576264" y="5200817"/>
            <a:ext cx="239544" cy="239545"/>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7" name="椭圆 66"/>
          <p:cNvSpPr/>
          <p:nvPr/>
        </p:nvSpPr>
        <p:spPr>
          <a:xfrm flipH="1">
            <a:off x="2752724" y="5420682"/>
            <a:ext cx="251456" cy="251456"/>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8" name="椭圆 67"/>
          <p:cNvSpPr/>
          <p:nvPr/>
        </p:nvSpPr>
        <p:spPr>
          <a:xfrm flipH="1">
            <a:off x="4416424" y="5236290"/>
            <a:ext cx="193224" cy="194548"/>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9" name="椭圆 68"/>
          <p:cNvSpPr/>
          <p:nvPr/>
        </p:nvSpPr>
        <p:spPr>
          <a:xfrm>
            <a:off x="3609976" y="5622045"/>
            <a:ext cx="209106" cy="21042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70" name="椭圆 69"/>
          <p:cNvSpPr/>
          <p:nvPr/>
        </p:nvSpPr>
        <p:spPr>
          <a:xfrm>
            <a:off x="-41275" y="3858099"/>
            <a:ext cx="786131" cy="790101"/>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pic>
        <p:nvPicPr>
          <p:cNvPr id="71" name="图片 70"/>
          <p:cNvPicPr>
            <a:picLocks noChangeAspect="1"/>
          </p:cNvPicPr>
          <p:nvPr/>
        </p:nvPicPr>
        <p:blipFill>
          <a:blip r:embed="rId3"/>
          <a:srcRect l="15987" t="309" r="20936" b="54406"/>
          <a:stretch>
            <a:fillRect/>
          </a:stretch>
        </p:blipFill>
        <p:spPr>
          <a:xfrm rot="1986105">
            <a:off x="4876734" y="3611532"/>
            <a:ext cx="1194988" cy="1194988"/>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pic>
        <p:nvPicPr>
          <p:cNvPr id="72" name="图片 71"/>
          <p:cNvPicPr>
            <a:picLocks noChangeAspect="1"/>
          </p:cNvPicPr>
          <p:nvPr/>
        </p:nvPicPr>
        <p:blipFill>
          <a:blip r:embed="rId3"/>
          <a:srcRect l="15987" t="309" r="20936" b="54406"/>
          <a:stretch>
            <a:fillRect/>
          </a:stretch>
        </p:blipFill>
        <p:spPr>
          <a:xfrm rot="2636422">
            <a:off x="938147" y="1720388"/>
            <a:ext cx="2900174" cy="2900174"/>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sp>
        <p:nvSpPr>
          <p:cNvPr id="3" name="矩形 2"/>
          <p:cNvSpPr/>
          <p:nvPr/>
        </p:nvSpPr>
        <p:spPr>
          <a:xfrm>
            <a:off x="1548151" y="2543405"/>
            <a:ext cx="2320376" cy="2123658"/>
          </a:xfrm>
          <a:prstGeom prst="rect">
            <a:avLst/>
          </a:prstGeom>
        </p:spPr>
        <p:txBody>
          <a:bodyPr wrap="square">
            <a:spAutoFit/>
          </a:bodyPr>
          <a:lstStyle/>
          <a:p>
            <a:pPr lvl="0" defTabSz="914400">
              <a:defRPr/>
            </a:pPr>
            <a:r>
              <a:rPr kumimoji="1" lang="zh-CN" altLang="en-US" sz="2400" noProof="1">
                <a:solidFill>
                  <a:prstClr val="white"/>
                </a:solidFill>
                <a:latin typeface="微软雅黑" panose="020B0503020204020204" pitchFamily="34" charset="-122"/>
                <a:ea typeface="微软雅黑" panose="020B0503020204020204" pitchFamily="34" charset="-122"/>
                <a:cs typeface="宋体" charset="0"/>
              </a:rPr>
              <a:t>经济稳定与发展职能</a:t>
            </a:r>
            <a:endParaRPr kumimoji="1" lang="en-US" altLang="zh-CN" sz="2400" noProof="1">
              <a:solidFill>
                <a:prstClr val="white"/>
              </a:solidFill>
              <a:latin typeface="微软雅黑" panose="020B0503020204020204" pitchFamily="34" charset="-122"/>
              <a:ea typeface="微软雅黑" panose="020B0503020204020204" pitchFamily="34" charset="-122"/>
              <a:cs typeface="宋体" charset="0"/>
            </a:endParaRPr>
          </a:p>
          <a:p>
            <a:pPr lvl="0" defTabSz="914400">
              <a:defRPr/>
            </a:pPr>
            <a:endParaRPr kumimoji="1" lang="en-US" altLang="zh-CN" sz="2400" noProof="1">
              <a:solidFill>
                <a:prstClr val="white"/>
              </a:solidFill>
              <a:latin typeface="微软雅黑" panose="020B0503020204020204" pitchFamily="34" charset="-122"/>
              <a:ea typeface="微软雅黑" panose="020B0503020204020204" pitchFamily="34" charset="-122"/>
              <a:cs typeface="宋体" charset="0"/>
            </a:endParaRPr>
          </a:p>
          <a:p>
            <a:pPr lvl="0" defTabSz="914400">
              <a:defRPr/>
            </a:pPr>
            <a:r>
              <a:rPr kumimoji="1" lang="zh-CN" altLang="zh-CN" sz="2000" noProof="1">
                <a:solidFill>
                  <a:prstClr val="white"/>
                </a:solidFill>
                <a:latin typeface="微软雅黑" panose="020B0503020204020204" pitchFamily="34" charset="-122"/>
                <a:ea typeface="微软雅黑" panose="020B0503020204020204" pitchFamily="34" charset="-122"/>
                <a:cs typeface="宋体" charset="0"/>
              </a:rPr>
              <a:t>——</a:t>
            </a:r>
            <a:r>
              <a:rPr kumimoji="1" lang="zh-CN" altLang="en-US" sz="2000" noProof="1">
                <a:solidFill>
                  <a:prstClr val="white"/>
                </a:solidFill>
                <a:latin typeface="微软雅黑" panose="020B0503020204020204" pitchFamily="34" charset="-122"/>
                <a:ea typeface="微软雅黑" panose="020B0503020204020204" pitchFamily="34" charset="-122"/>
                <a:cs typeface="宋体" charset="0"/>
              </a:rPr>
              <a:t>充分就业、物价稳定、国际收支平衡</a:t>
            </a:r>
          </a:p>
        </p:txBody>
      </p:sp>
      <p:sp>
        <p:nvSpPr>
          <p:cNvPr id="73" name="文本框 72"/>
          <p:cNvSpPr txBox="1">
            <a:spLocks noChangeArrowheads="1"/>
          </p:cNvSpPr>
          <p:nvPr/>
        </p:nvSpPr>
        <p:spPr bwMode="auto">
          <a:xfrm>
            <a:off x="4368878" y="1929503"/>
            <a:ext cx="4494211" cy="76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nSpc>
                <a:spcPct val="110000"/>
              </a:lnSpc>
              <a:buFont typeface="Wingdings" charset="0"/>
              <a:buChar char="l"/>
            </a:pPr>
            <a:r>
              <a:rPr lang="zh-CN" altLang="en-US" sz="2000" b="1" dirty="0">
                <a:solidFill>
                  <a:srgbClr val="E7A500"/>
                </a:solidFill>
                <a:latin typeface="微软雅黑 Light" charset="0"/>
                <a:ea typeface="微软雅黑 Light" charset="0"/>
                <a:cs typeface="微软雅黑 Light" charset="0"/>
              </a:rPr>
              <a:t>经济稳定的目标集中体现为社会总供给和社会总需求的大体平衡</a:t>
            </a:r>
          </a:p>
        </p:txBody>
      </p:sp>
      <p:sp>
        <p:nvSpPr>
          <p:cNvPr id="74" name="文本框 73"/>
          <p:cNvSpPr txBox="1">
            <a:spLocks noChangeArrowheads="1"/>
          </p:cNvSpPr>
          <p:nvPr/>
        </p:nvSpPr>
        <p:spPr bwMode="auto">
          <a:xfrm>
            <a:off x="4368879" y="2834348"/>
            <a:ext cx="449421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buFont typeface="Wingdings" charset="0"/>
              <a:buChar char="l"/>
            </a:pPr>
            <a:r>
              <a:rPr lang="zh-CN" altLang="en-US" sz="2000" b="1" dirty="0">
                <a:solidFill>
                  <a:srgbClr val="E7A500"/>
                </a:solidFill>
                <a:latin typeface="微软雅黑 Light" charset="0"/>
                <a:ea typeface="微软雅黑 Light" charset="0"/>
                <a:cs typeface="微软雅黑 Light" charset="0"/>
              </a:rPr>
              <a:t>发挥制度性安排的</a:t>
            </a:r>
            <a:r>
              <a:rPr lang="en-US" altLang="zh-CN" sz="2000" b="1" dirty="0">
                <a:solidFill>
                  <a:srgbClr val="E7A500"/>
                </a:solidFill>
                <a:latin typeface="微软雅黑 Light" charset="0"/>
                <a:ea typeface="微软雅黑 Light" charset="0"/>
                <a:cs typeface="微软雅黑 Light" charset="0"/>
              </a:rPr>
              <a:t>“</a:t>
            </a:r>
            <a:r>
              <a:rPr lang="zh-CN" altLang="en-US" sz="2000" b="1" dirty="0">
                <a:solidFill>
                  <a:srgbClr val="E7A500"/>
                </a:solidFill>
                <a:latin typeface="微软雅黑 Light" charset="0"/>
                <a:ea typeface="微软雅黑 Light" charset="0"/>
                <a:cs typeface="微软雅黑 Light" charset="0"/>
              </a:rPr>
              <a:t>自动</a:t>
            </a:r>
            <a:r>
              <a:rPr lang="en-US" altLang="zh-CN" sz="2000" b="1" dirty="0">
                <a:solidFill>
                  <a:srgbClr val="E7A500"/>
                </a:solidFill>
                <a:latin typeface="微软雅黑 Light" charset="0"/>
                <a:ea typeface="微软雅黑 Light" charset="0"/>
                <a:cs typeface="微软雅黑 Light" charset="0"/>
              </a:rPr>
              <a:t>”</a:t>
            </a:r>
            <a:r>
              <a:rPr lang="zh-CN" altLang="en-US" sz="2000" b="1" dirty="0">
                <a:solidFill>
                  <a:srgbClr val="E7A500"/>
                </a:solidFill>
                <a:latin typeface="微软雅黑 Light" charset="0"/>
                <a:ea typeface="微软雅黑 Light" charset="0"/>
                <a:cs typeface="微软雅黑 Light" charset="0"/>
              </a:rPr>
              <a:t>稳定作用</a:t>
            </a:r>
          </a:p>
        </p:txBody>
      </p:sp>
      <p:sp>
        <p:nvSpPr>
          <p:cNvPr id="76" name="文本框 75"/>
          <p:cNvSpPr txBox="1">
            <a:spLocks noChangeArrowheads="1"/>
          </p:cNvSpPr>
          <p:nvPr/>
        </p:nvSpPr>
        <p:spPr bwMode="auto">
          <a:xfrm>
            <a:off x="4368879" y="3428999"/>
            <a:ext cx="4527549" cy="177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nSpc>
                <a:spcPct val="110000"/>
              </a:lnSpc>
              <a:buFont typeface="Wingdings" charset="0"/>
              <a:buChar char="l"/>
            </a:pPr>
            <a:r>
              <a:rPr lang="zh-CN" altLang="en-US" sz="2000" b="1" dirty="0">
                <a:solidFill>
                  <a:srgbClr val="E7A500"/>
                </a:solidFill>
                <a:latin typeface="微软雅黑 Light" charset="0"/>
                <a:ea typeface="微软雅黑 Light" charset="0"/>
                <a:cs typeface="微软雅黑 Light" charset="0"/>
              </a:rPr>
              <a:t>通过投资、补贴和税收等多方面安排，加快公共设施的发展，支持第三产业的兴起，加快产业结构转换，保证国民经济稳定与高速的最优结合</a:t>
            </a:r>
          </a:p>
          <a:p>
            <a:pPr>
              <a:lnSpc>
                <a:spcPct val="110000"/>
              </a:lnSpc>
              <a:buFont typeface="Wingdings" charset="0"/>
              <a:buChar char="l"/>
            </a:pPr>
            <a:endParaRPr lang="zh-CN" altLang="en-US" sz="2000" b="1" dirty="0">
              <a:solidFill>
                <a:srgbClr val="E7A500"/>
              </a:solidFill>
              <a:latin typeface="微软雅黑 Light" charset="0"/>
              <a:ea typeface="微软雅黑 Light" charset="0"/>
              <a:cs typeface="微软雅黑 Light" charset="0"/>
            </a:endParaRPr>
          </a:p>
        </p:txBody>
      </p:sp>
    </p:spTree>
    <p:extLst>
      <p:ext uri="{BB962C8B-B14F-4D97-AF65-F5344CB8AC3E}">
        <p14:creationId xmlns:p14="http://schemas.microsoft.com/office/powerpoint/2010/main" val="53469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72"/>
                                        </p:tgtEl>
                                        <p:attrNameLst>
                                          <p:attrName>style.visibility</p:attrName>
                                        </p:attrNameLst>
                                      </p:cBhvr>
                                      <p:to>
                                        <p:strVal val="visible"/>
                                      </p:to>
                                    </p:set>
                                    <p:anim calcmode="lin" valueType="num">
                                      <p:cBhvr>
                                        <p:cTn id="11" dur="500" fill="hold"/>
                                        <p:tgtEl>
                                          <p:spTgt spid="72"/>
                                        </p:tgtEl>
                                        <p:attrNameLst>
                                          <p:attrName>ppt_w</p:attrName>
                                        </p:attrNameLst>
                                      </p:cBhvr>
                                      <p:tavLst>
                                        <p:tav tm="0">
                                          <p:val>
                                            <p:fltVal val="0"/>
                                          </p:val>
                                        </p:tav>
                                        <p:tav tm="100000">
                                          <p:val>
                                            <p:strVal val="#ppt_w"/>
                                          </p:val>
                                        </p:tav>
                                      </p:tavLst>
                                    </p:anim>
                                    <p:anim calcmode="lin" valueType="num">
                                      <p:cBhvr>
                                        <p:cTn id="12" dur="500" fill="hold"/>
                                        <p:tgtEl>
                                          <p:spTgt spid="72"/>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p:cTn id="15" dur="500" fill="hold"/>
                                        <p:tgtEl>
                                          <p:spTgt spid="71"/>
                                        </p:tgtEl>
                                        <p:attrNameLst>
                                          <p:attrName>ppt_w</p:attrName>
                                        </p:attrNameLst>
                                      </p:cBhvr>
                                      <p:tavLst>
                                        <p:tav tm="0">
                                          <p:val>
                                            <p:fltVal val="0"/>
                                          </p:val>
                                        </p:tav>
                                        <p:tav tm="100000">
                                          <p:val>
                                            <p:strVal val="#ppt_w"/>
                                          </p:val>
                                        </p:tav>
                                      </p:tavLst>
                                    </p:anim>
                                    <p:anim calcmode="lin" valueType="num">
                                      <p:cBhvr>
                                        <p:cTn id="16" dur="500" fill="hold"/>
                                        <p:tgtEl>
                                          <p:spTgt spid="71"/>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30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ppt_w</p:attrName>
                                        </p:attrNameLst>
                                      </p:cBhvr>
                                      <p:tavLst>
                                        <p:tav tm="0">
                                          <p:val>
                                            <p:fltVal val="0"/>
                                          </p:val>
                                        </p:tav>
                                        <p:tav tm="100000">
                                          <p:val>
                                            <p:strVal val="#ppt_w"/>
                                          </p:val>
                                        </p:tav>
                                      </p:tavLst>
                                    </p:anim>
                                    <p:anim calcmode="lin" valueType="num">
                                      <p:cBhvr>
                                        <p:cTn id="24" dur="500" fill="hold"/>
                                        <p:tgtEl>
                                          <p:spTgt spid="61"/>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300"/>
                                  </p:stCondLst>
                                  <p:childTnLst>
                                    <p:set>
                                      <p:cBhvr>
                                        <p:cTn id="26" dur="1" fill="hold">
                                          <p:stCondLst>
                                            <p:cond delay="0"/>
                                          </p:stCondLst>
                                        </p:cTn>
                                        <p:tgtEl>
                                          <p:spTgt spid="63"/>
                                        </p:tgtEl>
                                        <p:attrNameLst>
                                          <p:attrName>style.visibility</p:attrName>
                                        </p:attrNameLst>
                                      </p:cBhvr>
                                      <p:to>
                                        <p:strVal val="visible"/>
                                      </p:to>
                                    </p:set>
                                    <p:anim calcmode="lin" valueType="num">
                                      <p:cBhvr>
                                        <p:cTn id="27" dur="500" fill="hold"/>
                                        <p:tgtEl>
                                          <p:spTgt spid="63"/>
                                        </p:tgtEl>
                                        <p:attrNameLst>
                                          <p:attrName>ppt_w</p:attrName>
                                        </p:attrNameLst>
                                      </p:cBhvr>
                                      <p:tavLst>
                                        <p:tav tm="0">
                                          <p:val>
                                            <p:fltVal val="0"/>
                                          </p:val>
                                        </p:tav>
                                        <p:tav tm="100000">
                                          <p:val>
                                            <p:strVal val="#ppt_w"/>
                                          </p:val>
                                        </p:tav>
                                      </p:tavLst>
                                    </p:anim>
                                    <p:anim calcmode="lin" valueType="num">
                                      <p:cBhvr>
                                        <p:cTn id="28" dur="500" fill="hold"/>
                                        <p:tgtEl>
                                          <p:spTgt spid="6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300"/>
                                  </p:stCondLst>
                                  <p:childTnLst>
                                    <p:set>
                                      <p:cBhvr>
                                        <p:cTn id="30" dur="1" fill="hold">
                                          <p:stCondLst>
                                            <p:cond delay="0"/>
                                          </p:stCondLst>
                                        </p:cTn>
                                        <p:tgtEl>
                                          <p:spTgt spid="64"/>
                                        </p:tgtEl>
                                        <p:attrNameLst>
                                          <p:attrName>style.visibility</p:attrName>
                                        </p:attrNameLst>
                                      </p:cBhvr>
                                      <p:to>
                                        <p:strVal val="visible"/>
                                      </p:to>
                                    </p:set>
                                    <p:anim calcmode="lin" valueType="num">
                                      <p:cBhvr>
                                        <p:cTn id="31" dur="500" fill="hold"/>
                                        <p:tgtEl>
                                          <p:spTgt spid="64"/>
                                        </p:tgtEl>
                                        <p:attrNameLst>
                                          <p:attrName>ppt_w</p:attrName>
                                        </p:attrNameLst>
                                      </p:cBhvr>
                                      <p:tavLst>
                                        <p:tav tm="0">
                                          <p:val>
                                            <p:fltVal val="0"/>
                                          </p:val>
                                        </p:tav>
                                        <p:tav tm="100000">
                                          <p:val>
                                            <p:strVal val="#ppt_w"/>
                                          </p:val>
                                        </p:tav>
                                      </p:tavLst>
                                    </p:anim>
                                    <p:anim calcmode="lin" valueType="num">
                                      <p:cBhvr>
                                        <p:cTn id="32" dur="500" fill="hold"/>
                                        <p:tgtEl>
                                          <p:spTgt spid="64"/>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60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600"/>
                                  </p:stCondLst>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ppt_w</p:attrName>
                                        </p:attrNameLst>
                                      </p:cBhvr>
                                      <p:tavLst>
                                        <p:tav tm="0">
                                          <p:val>
                                            <p:fltVal val="0"/>
                                          </p:val>
                                        </p:tav>
                                        <p:tav tm="100000">
                                          <p:val>
                                            <p:strVal val="#ppt_w"/>
                                          </p:val>
                                        </p:tav>
                                      </p:tavLst>
                                    </p:anim>
                                    <p:anim calcmode="lin" valueType="num">
                                      <p:cBhvr>
                                        <p:cTn id="40" dur="500" fill="hold"/>
                                        <p:tgtEl>
                                          <p:spTgt spid="66"/>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600"/>
                                  </p:stCondLst>
                                  <p:childTnLst>
                                    <p:set>
                                      <p:cBhvr>
                                        <p:cTn id="42" dur="1" fill="hold">
                                          <p:stCondLst>
                                            <p:cond delay="0"/>
                                          </p:stCondLst>
                                        </p:cTn>
                                        <p:tgtEl>
                                          <p:spTgt spid="67"/>
                                        </p:tgtEl>
                                        <p:attrNameLst>
                                          <p:attrName>style.visibility</p:attrName>
                                        </p:attrNameLst>
                                      </p:cBhvr>
                                      <p:to>
                                        <p:strVal val="visible"/>
                                      </p:to>
                                    </p:set>
                                    <p:anim calcmode="lin" valueType="num">
                                      <p:cBhvr>
                                        <p:cTn id="43" dur="500" fill="hold"/>
                                        <p:tgtEl>
                                          <p:spTgt spid="67"/>
                                        </p:tgtEl>
                                        <p:attrNameLst>
                                          <p:attrName>ppt_w</p:attrName>
                                        </p:attrNameLst>
                                      </p:cBhvr>
                                      <p:tavLst>
                                        <p:tav tm="0">
                                          <p:val>
                                            <p:fltVal val="0"/>
                                          </p:val>
                                        </p:tav>
                                        <p:tav tm="100000">
                                          <p:val>
                                            <p:strVal val="#ppt_w"/>
                                          </p:val>
                                        </p:tav>
                                      </p:tavLst>
                                    </p:anim>
                                    <p:anim calcmode="lin" valueType="num">
                                      <p:cBhvr>
                                        <p:cTn id="44" dur="500" fill="hold"/>
                                        <p:tgtEl>
                                          <p:spTgt spid="67"/>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600"/>
                                  </p:stCondLst>
                                  <p:childTnLst>
                                    <p:set>
                                      <p:cBhvr>
                                        <p:cTn id="46" dur="1" fill="hold">
                                          <p:stCondLst>
                                            <p:cond delay="0"/>
                                          </p:stCondLst>
                                        </p:cTn>
                                        <p:tgtEl>
                                          <p:spTgt spid="68"/>
                                        </p:tgtEl>
                                        <p:attrNameLst>
                                          <p:attrName>style.visibility</p:attrName>
                                        </p:attrNameLst>
                                      </p:cBhvr>
                                      <p:to>
                                        <p:strVal val="visible"/>
                                      </p:to>
                                    </p:set>
                                    <p:anim calcmode="lin" valueType="num">
                                      <p:cBhvr>
                                        <p:cTn id="47" dur="500" fill="hold"/>
                                        <p:tgtEl>
                                          <p:spTgt spid="68"/>
                                        </p:tgtEl>
                                        <p:attrNameLst>
                                          <p:attrName>ppt_w</p:attrName>
                                        </p:attrNameLst>
                                      </p:cBhvr>
                                      <p:tavLst>
                                        <p:tav tm="0">
                                          <p:val>
                                            <p:fltVal val="0"/>
                                          </p:val>
                                        </p:tav>
                                        <p:tav tm="100000">
                                          <p:val>
                                            <p:strVal val="#ppt_w"/>
                                          </p:val>
                                        </p:tav>
                                      </p:tavLst>
                                    </p:anim>
                                    <p:anim calcmode="lin" valueType="num">
                                      <p:cBhvr>
                                        <p:cTn id="48" dur="500" fill="hold"/>
                                        <p:tgtEl>
                                          <p:spTgt spid="68"/>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600"/>
                                  </p:stCondLst>
                                  <p:childTnLst>
                                    <p:set>
                                      <p:cBhvr>
                                        <p:cTn id="50" dur="1" fill="hold">
                                          <p:stCondLst>
                                            <p:cond delay="0"/>
                                          </p:stCondLst>
                                        </p:cTn>
                                        <p:tgtEl>
                                          <p:spTgt spid="69"/>
                                        </p:tgtEl>
                                        <p:attrNameLst>
                                          <p:attrName>style.visibility</p:attrName>
                                        </p:attrNameLst>
                                      </p:cBhvr>
                                      <p:to>
                                        <p:strVal val="visible"/>
                                      </p:to>
                                    </p:set>
                                    <p:anim calcmode="lin" valueType="num">
                                      <p:cBhvr>
                                        <p:cTn id="51" dur="500" fill="hold"/>
                                        <p:tgtEl>
                                          <p:spTgt spid="69"/>
                                        </p:tgtEl>
                                        <p:attrNameLst>
                                          <p:attrName>ppt_w</p:attrName>
                                        </p:attrNameLst>
                                      </p:cBhvr>
                                      <p:tavLst>
                                        <p:tav tm="0">
                                          <p:val>
                                            <p:fltVal val="0"/>
                                          </p:val>
                                        </p:tav>
                                        <p:tav tm="100000">
                                          <p:val>
                                            <p:strVal val="#ppt_w"/>
                                          </p:val>
                                        </p:tav>
                                      </p:tavLst>
                                    </p:anim>
                                    <p:anim calcmode="lin" valueType="num">
                                      <p:cBhvr>
                                        <p:cTn id="52" dur="500" fill="hold"/>
                                        <p:tgtEl>
                                          <p:spTgt spid="69"/>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300"/>
                                  </p:stCondLst>
                                  <p:childTnLst>
                                    <p:set>
                                      <p:cBhvr>
                                        <p:cTn id="54" dur="1" fill="hold">
                                          <p:stCondLst>
                                            <p:cond delay="0"/>
                                          </p:stCondLst>
                                        </p:cTn>
                                        <p:tgtEl>
                                          <p:spTgt spid="70"/>
                                        </p:tgtEl>
                                        <p:attrNameLst>
                                          <p:attrName>style.visibility</p:attrName>
                                        </p:attrNameLst>
                                      </p:cBhvr>
                                      <p:to>
                                        <p:strVal val="visible"/>
                                      </p:to>
                                    </p:set>
                                    <p:anim calcmode="lin" valueType="num">
                                      <p:cBhvr>
                                        <p:cTn id="55" dur="500" fill="hold"/>
                                        <p:tgtEl>
                                          <p:spTgt spid="70"/>
                                        </p:tgtEl>
                                        <p:attrNameLst>
                                          <p:attrName>ppt_w</p:attrName>
                                        </p:attrNameLst>
                                      </p:cBhvr>
                                      <p:tavLst>
                                        <p:tav tm="0">
                                          <p:val>
                                            <p:fltVal val="0"/>
                                          </p:val>
                                        </p:tav>
                                        <p:tav tm="100000">
                                          <p:val>
                                            <p:strVal val="#ppt_w"/>
                                          </p:val>
                                        </p:tav>
                                      </p:tavLst>
                                    </p:anim>
                                    <p:anim calcmode="lin" valueType="num">
                                      <p:cBhvr>
                                        <p:cTn id="56" dur="500" fill="hold"/>
                                        <p:tgtEl>
                                          <p:spTgt spid="70"/>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300"/>
                                  </p:stCondLst>
                                  <p:childTnLst>
                                    <p:set>
                                      <p:cBhvr>
                                        <p:cTn id="58" dur="1" fill="hold">
                                          <p:stCondLst>
                                            <p:cond delay="0"/>
                                          </p:stCondLst>
                                        </p:cTn>
                                        <p:tgtEl>
                                          <p:spTgt spid="62"/>
                                        </p:tgtEl>
                                        <p:attrNameLst>
                                          <p:attrName>style.visibility</p:attrName>
                                        </p:attrNameLst>
                                      </p:cBhvr>
                                      <p:to>
                                        <p:strVal val="visible"/>
                                      </p:to>
                                    </p:set>
                                    <p:anim calcmode="lin" valueType="num">
                                      <p:cBhvr>
                                        <p:cTn id="59" dur="500" fill="hold"/>
                                        <p:tgtEl>
                                          <p:spTgt spid="62"/>
                                        </p:tgtEl>
                                        <p:attrNameLst>
                                          <p:attrName>ppt_w</p:attrName>
                                        </p:attrNameLst>
                                      </p:cBhvr>
                                      <p:tavLst>
                                        <p:tav tm="0">
                                          <p:val>
                                            <p:fltVal val="0"/>
                                          </p:val>
                                        </p:tav>
                                        <p:tav tm="100000">
                                          <p:val>
                                            <p:strVal val="#ppt_w"/>
                                          </p:val>
                                        </p:tav>
                                      </p:tavLst>
                                    </p:anim>
                                    <p:anim calcmode="lin" valueType="num">
                                      <p:cBhvr>
                                        <p:cTn id="60" dur="500" fill="hold"/>
                                        <p:tgtEl>
                                          <p:spTgt spid="62"/>
                                        </p:tgtEl>
                                        <p:attrNameLst>
                                          <p:attrName>ppt_h</p:attrName>
                                        </p:attrNameLst>
                                      </p:cBhvr>
                                      <p:tavLst>
                                        <p:tav tm="0">
                                          <p:val>
                                            <p:fltVal val="0"/>
                                          </p:val>
                                        </p:tav>
                                        <p:tav tm="100000">
                                          <p:val>
                                            <p:strVal val="#ppt_h"/>
                                          </p:val>
                                        </p:tav>
                                      </p:tavLst>
                                    </p:anim>
                                  </p:childTnLst>
                                </p:cTn>
                              </p:par>
                              <p:par>
                                <p:cTn id="61" presetID="22" presetClass="entr" presetSubtype="4"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wipe(down)">
                                      <p:cBhvr>
                                        <p:cTn id="63" dur="500"/>
                                        <p:tgtEl>
                                          <p:spTgt spid="73"/>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74"/>
                                        </p:tgtEl>
                                        <p:attrNameLst>
                                          <p:attrName>style.visibility</p:attrName>
                                        </p:attrNameLst>
                                      </p:cBhvr>
                                      <p:to>
                                        <p:strVal val="visible"/>
                                      </p:to>
                                    </p:set>
                                    <p:animEffect transition="in" filter="wipe(down)">
                                      <p:cBhvr>
                                        <p:cTn id="66" dur="500"/>
                                        <p:tgtEl>
                                          <p:spTgt spid="74"/>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wipe(down)">
                                      <p:cBhvr>
                                        <p:cTn id="6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ldLvl="0" animBg="1"/>
      <p:bldP spid="61" grpId="0" bldLvl="0" animBg="1"/>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73" grpId="0"/>
      <p:bldP spid="74" grpId="0"/>
      <p:bldP spid="7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59" name="椭圆 58"/>
          <p:cNvSpPr/>
          <p:nvPr/>
        </p:nvSpPr>
        <p:spPr>
          <a:xfrm>
            <a:off x="874714" y="1831632"/>
            <a:ext cx="3452890" cy="3451567"/>
          </a:xfrm>
          <a:prstGeom prst="ellipse">
            <a:avLst/>
          </a:prstGeom>
          <a:solidFill>
            <a:srgbClr val="FFC53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0" name="椭圆 59"/>
          <p:cNvSpPr/>
          <p:nvPr/>
        </p:nvSpPr>
        <p:spPr>
          <a:xfrm>
            <a:off x="3979536" y="1818869"/>
            <a:ext cx="348068" cy="348069"/>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1" name="椭圆 60"/>
          <p:cNvSpPr/>
          <p:nvPr/>
        </p:nvSpPr>
        <p:spPr>
          <a:xfrm>
            <a:off x="3609976" y="1509072"/>
            <a:ext cx="273954" cy="275278"/>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2" name="椭圆 61"/>
          <p:cNvSpPr/>
          <p:nvPr/>
        </p:nvSpPr>
        <p:spPr>
          <a:xfrm flipH="1">
            <a:off x="298450" y="2011176"/>
            <a:ext cx="461886" cy="460562"/>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3" name="椭圆 62"/>
          <p:cNvSpPr/>
          <p:nvPr/>
        </p:nvSpPr>
        <p:spPr>
          <a:xfrm rot="11047877">
            <a:off x="1937384" y="6019248"/>
            <a:ext cx="137639" cy="13763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4" name="椭圆 63"/>
          <p:cNvSpPr/>
          <p:nvPr/>
        </p:nvSpPr>
        <p:spPr>
          <a:xfrm>
            <a:off x="1328738" y="5178751"/>
            <a:ext cx="502912" cy="502912"/>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5" name="椭圆 64"/>
          <p:cNvSpPr/>
          <p:nvPr/>
        </p:nvSpPr>
        <p:spPr>
          <a:xfrm flipV="1">
            <a:off x="2396966" y="774532"/>
            <a:ext cx="566438" cy="566438"/>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6" name="椭圆 65"/>
          <p:cNvSpPr/>
          <p:nvPr/>
        </p:nvSpPr>
        <p:spPr>
          <a:xfrm>
            <a:off x="576264" y="5200817"/>
            <a:ext cx="239544" cy="239545"/>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7" name="椭圆 66"/>
          <p:cNvSpPr/>
          <p:nvPr/>
        </p:nvSpPr>
        <p:spPr>
          <a:xfrm flipH="1">
            <a:off x="2752724" y="5420682"/>
            <a:ext cx="251456" cy="251456"/>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8" name="椭圆 67"/>
          <p:cNvSpPr/>
          <p:nvPr/>
        </p:nvSpPr>
        <p:spPr>
          <a:xfrm flipH="1">
            <a:off x="4416424" y="5236290"/>
            <a:ext cx="193224" cy="194548"/>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9" name="椭圆 68"/>
          <p:cNvSpPr/>
          <p:nvPr/>
        </p:nvSpPr>
        <p:spPr>
          <a:xfrm>
            <a:off x="3609976" y="5622045"/>
            <a:ext cx="209106" cy="21042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70" name="椭圆 69"/>
          <p:cNvSpPr/>
          <p:nvPr/>
        </p:nvSpPr>
        <p:spPr>
          <a:xfrm>
            <a:off x="-41275" y="3858099"/>
            <a:ext cx="786131" cy="790101"/>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pic>
        <p:nvPicPr>
          <p:cNvPr id="71" name="图片 70"/>
          <p:cNvPicPr>
            <a:picLocks noChangeAspect="1"/>
          </p:cNvPicPr>
          <p:nvPr/>
        </p:nvPicPr>
        <p:blipFill>
          <a:blip r:embed="rId3"/>
          <a:srcRect l="15987" t="309" r="20936" b="54406"/>
          <a:stretch>
            <a:fillRect/>
          </a:stretch>
        </p:blipFill>
        <p:spPr>
          <a:xfrm rot="1986105">
            <a:off x="4876734" y="3611532"/>
            <a:ext cx="1194988" cy="1194988"/>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pic>
        <p:nvPicPr>
          <p:cNvPr id="72" name="图片 71"/>
          <p:cNvPicPr>
            <a:picLocks noChangeAspect="1"/>
          </p:cNvPicPr>
          <p:nvPr/>
        </p:nvPicPr>
        <p:blipFill>
          <a:blip r:embed="rId3"/>
          <a:srcRect l="15987" t="309" r="20936" b="54406"/>
          <a:stretch>
            <a:fillRect/>
          </a:stretch>
        </p:blipFill>
        <p:spPr>
          <a:xfrm rot="2636422">
            <a:off x="938147" y="1720388"/>
            <a:ext cx="2900174" cy="2900174"/>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sp>
        <p:nvSpPr>
          <p:cNvPr id="3" name="矩形 2"/>
          <p:cNvSpPr/>
          <p:nvPr/>
        </p:nvSpPr>
        <p:spPr>
          <a:xfrm>
            <a:off x="1498706" y="2956155"/>
            <a:ext cx="2320376" cy="1200328"/>
          </a:xfrm>
          <a:prstGeom prst="rect">
            <a:avLst/>
          </a:prstGeom>
        </p:spPr>
        <p:txBody>
          <a:bodyPr wrap="square">
            <a:spAutoFit/>
          </a:bodyPr>
          <a:lstStyle/>
          <a:p>
            <a:pPr fontAlgn="auto">
              <a:spcBef>
                <a:spcPts val="0"/>
              </a:spcBef>
              <a:spcAft>
                <a:spcPts val="0"/>
              </a:spcAft>
              <a:defRPr/>
            </a:pPr>
            <a:r>
              <a:rPr lang="zh-CN" altLang="en-US" sz="2400" noProof="1">
                <a:solidFill>
                  <a:schemeClr val="bg1"/>
                </a:solidFill>
                <a:latin typeface="微软雅黑" panose="020B0503020204020204" pitchFamily="34" charset="-122"/>
                <a:ea typeface="微软雅黑" panose="020B0503020204020204" pitchFamily="34" charset="-122"/>
              </a:rPr>
              <a:t>保障社会和谐稳定和实现国家的长治久安职能</a:t>
            </a:r>
          </a:p>
        </p:txBody>
      </p:sp>
      <p:sp>
        <p:nvSpPr>
          <p:cNvPr id="76" name="文本框 75"/>
          <p:cNvSpPr txBox="1">
            <a:spLocks noChangeArrowheads="1"/>
          </p:cNvSpPr>
          <p:nvPr/>
        </p:nvSpPr>
        <p:spPr bwMode="auto">
          <a:xfrm>
            <a:off x="4391026" y="2749363"/>
            <a:ext cx="4527549" cy="1441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nSpc>
                <a:spcPct val="110000"/>
              </a:lnSpc>
              <a:buFont typeface="Wingdings" charset="0"/>
              <a:buChar char="l"/>
            </a:pPr>
            <a:r>
              <a:rPr lang="zh-CN" altLang="en-US" sz="2000" b="1" dirty="0">
                <a:solidFill>
                  <a:srgbClr val="E7A500"/>
                </a:solidFill>
                <a:latin typeface="微软雅黑 Light" charset="0"/>
                <a:ea typeface="微软雅黑 Light" charset="0"/>
                <a:cs typeface="微软雅黑 Light" charset="0"/>
              </a:rPr>
              <a:t>财政是国家治理的基础和支柱，财政体制在治国安邦中始终发挥着基础性、制度性和保障性作用。</a:t>
            </a:r>
          </a:p>
          <a:p>
            <a:pPr>
              <a:lnSpc>
                <a:spcPct val="110000"/>
              </a:lnSpc>
              <a:buFont typeface="Wingdings" charset="0"/>
              <a:buChar char="l"/>
            </a:pPr>
            <a:endParaRPr lang="zh-CN" altLang="en-US" sz="2000" b="1" dirty="0">
              <a:solidFill>
                <a:srgbClr val="E7A500"/>
              </a:solidFill>
              <a:latin typeface="微软雅黑 Light" charset="0"/>
              <a:ea typeface="微软雅黑 Light" charset="0"/>
              <a:cs typeface="微软雅黑 Light" charset="0"/>
            </a:endParaRPr>
          </a:p>
        </p:txBody>
      </p:sp>
    </p:spTree>
    <p:extLst>
      <p:ext uri="{BB962C8B-B14F-4D97-AF65-F5344CB8AC3E}">
        <p14:creationId xmlns:p14="http://schemas.microsoft.com/office/powerpoint/2010/main" val="254262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72"/>
                                        </p:tgtEl>
                                        <p:attrNameLst>
                                          <p:attrName>style.visibility</p:attrName>
                                        </p:attrNameLst>
                                      </p:cBhvr>
                                      <p:to>
                                        <p:strVal val="visible"/>
                                      </p:to>
                                    </p:set>
                                    <p:anim calcmode="lin" valueType="num">
                                      <p:cBhvr>
                                        <p:cTn id="11" dur="500" fill="hold"/>
                                        <p:tgtEl>
                                          <p:spTgt spid="72"/>
                                        </p:tgtEl>
                                        <p:attrNameLst>
                                          <p:attrName>ppt_w</p:attrName>
                                        </p:attrNameLst>
                                      </p:cBhvr>
                                      <p:tavLst>
                                        <p:tav tm="0">
                                          <p:val>
                                            <p:fltVal val="0"/>
                                          </p:val>
                                        </p:tav>
                                        <p:tav tm="100000">
                                          <p:val>
                                            <p:strVal val="#ppt_w"/>
                                          </p:val>
                                        </p:tav>
                                      </p:tavLst>
                                    </p:anim>
                                    <p:anim calcmode="lin" valueType="num">
                                      <p:cBhvr>
                                        <p:cTn id="12" dur="500" fill="hold"/>
                                        <p:tgtEl>
                                          <p:spTgt spid="72"/>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p:cTn id="15" dur="500" fill="hold"/>
                                        <p:tgtEl>
                                          <p:spTgt spid="71"/>
                                        </p:tgtEl>
                                        <p:attrNameLst>
                                          <p:attrName>ppt_w</p:attrName>
                                        </p:attrNameLst>
                                      </p:cBhvr>
                                      <p:tavLst>
                                        <p:tav tm="0">
                                          <p:val>
                                            <p:fltVal val="0"/>
                                          </p:val>
                                        </p:tav>
                                        <p:tav tm="100000">
                                          <p:val>
                                            <p:strVal val="#ppt_w"/>
                                          </p:val>
                                        </p:tav>
                                      </p:tavLst>
                                    </p:anim>
                                    <p:anim calcmode="lin" valueType="num">
                                      <p:cBhvr>
                                        <p:cTn id="16" dur="500" fill="hold"/>
                                        <p:tgtEl>
                                          <p:spTgt spid="71"/>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30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ppt_w</p:attrName>
                                        </p:attrNameLst>
                                      </p:cBhvr>
                                      <p:tavLst>
                                        <p:tav tm="0">
                                          <p:val>
                                            <p:fltVal val="0"/>
                                          </p:val>
                                        </p:tav>
                                        <p:tav tm="100000">
                                          <p:val>
                                            <p:strVal val="#ppt_w"/>
                                          </p:val>
                                        </p:tav>
                                      </p:tavLst>
                                    </p:anim>
                                    <p:anim calcmode="lin" valueType="num">
                                      <p:cBhvr>
                                        <p:cTn id="24" dur="500" fill="hold"/>
                                        <p:tgtEl>
                                          <p:spTgt spid="61"/>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300"/>
                                  </p:stCondLst>
                                  <p:childTnLst>
                                    <p:set>
                                      <p:cBhvr>
                                        <p:cTn id="26" dur="1" fill="hold">
                                          <p:stCondLst>
                                            <p:cond delay="0"/>
                                          </p:stCondLst>
                                        </p:cTn>
                                        <p:tgtEl>
                                          <p:spTgt spid="63"/>
                                        </p:tgtEl>
                                        <p:attrNameLst>
                                          <p:attrName>style.visibility</p:attrName>
                                        </p:attrNameLst>
                                      </p:cBhvr>
                                      <p:to>
                                        <p:strVal val="visible"/>
                                      </p:to>
                                    </p:set>
                                    <p:anim calcmode="lin" valueType="num">
                                      <p:cBhvr>
                                        <p:cTn id="27" dur="500" fill="hold"/>
                                        <p:tgtEl>
                                          <p:spTgt spid="63"/>
                                        </p:tgtEl>
                                        <p:attrNameLst>
                                          <p:attrName>ppt_w</p:attrName>
                                        </p:attrNameLst>
                                      </p:cBhvr>
                                      <p:tavLst>
                                        <p:tav tm="0">
                                          <p:val>
                                            <p:fltVal val="0"/>
                                          </p:val>
                                        </p:tav>
                                        <p:tav tm="100000">
                                          <p:val>
                                            <p:strVal val="#ppt_w"/>
                                          </p:val>
                                        </p:tav>
                                      </p:tavLst>
                                    </p:anim>
                                    <p:anim calcmode="lin" valueType="num">
                                      <p:cBhvr>
                                        <p:cTn id="28" dur="500" fill="hold"/>
                                        <p:tgtEl>
                                          <p:spTgt spid="6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300"/>
                                  </p:stCondLst>
                                  <p:childTnLst>
                                    <p:set>
                                      <p:cBhvr>
                                        <p:cTn id="30" dur="1" fill="hold">
                                          <p:stCondLst>
                                            <p:cond delay="0"/>
                                          </p:stCondLst>
                                        </p:cTn>
                                        <p:tgtEl>
                                          <p:spTgt spid="64"/>
                                        </p:tgtEl>
                                        <p:attrNameLst>
                                          <p:attrName>style.visibility</p:attrName>
                                        </p:attrNameLst>
                                      </p:cBhvr>
                                      <p:to>
                                        <p:strVal val="visible"/>
                                      </p:to>
                                    </p:set>
                                    <p:anim calcmode="lin" valueType="num">
                                      <p:cBhvr>
                                        <p:cTn id="31" dur="500" fill="hold"/>
                                        <p:tgtEl>
                                          <p:spTgt spid="64"/>
                                        </p:tgtEl>
                                        <p:attrNameLst>
                                          <p:attrName>ppt_w</p:attrName>
                                        </p:attrNameLst>
                                      </p:cBhvr>
                                      <p:tavLst>
                                        <p:tav tm="0">
                                          <p:val>
                                            <p:fltVal val="0"/>
                                          </p:val>
                                        </p:tav>
                                        <p:tav tm="100000">
                                          <p:val>
                                            <p:strVal val="#ppt_w"/>
                                          </p:val>
                                        </p:tav>
                                      </p:tavLst>
                                    </p:anim>
                                    <p:anim calcmode="lin" valueType="num">
                                      <p:cBhvr>
                                        <p:cTn id="32" dur="500" fill="hold"/>
                                        <p:tgtEl>
                                          <p:spTgt spid="64"/>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60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600"/>
                                  </p:stCondLst>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ppt_w</p:attrName>
                                        </p:attrNameLst>
                                      </p:cBhvr>
                                      <p:tavLst>
                                        <p:tav tm="0">
                                          <p:val>
                                            <p:fltVal val="0"/>
                                          </p:val>
                                        </p:tav>
                                        <p:tav tm="100000">
                                          <p:val>
                                            <p:strVal val="#ppt_w"/>
                                          </p:val>
                                        </p:tav>
                                      </p:tavLst>
                                    </p:anim>
                                    <p:anim calcmode="lin" valueType="num">
                                      <p:cBhvr>
                                        <p:cTn id="40" dur="500" fill="hold"/>
                                        <p:tgtEl>
                                          <p:spTgt spid="66"/>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600"/>
                                  </p:stCondLst>
                                  <p:childTnLst>
                                    <p:set>
                                      <p:cBhvr>
                                        <p:cTn id="42" dur="1" fill="hold">
                                          <p:stCondLst>
                                            <p:cond delay="0"/>
                                          </p:stCondLst>
                                        </p:cTn>
                                        <p:tgtEl>
                                          <p:spTgt spid="67"/>
                                        </p:tgtEl>
                                        <p:attrNameLst>
                                          <p:attrName>style.visibility</p:attrName>
                                        </p:attrNameLst>
                                      </p:cBhvr>
                                      <p:to>
                                        <p:strVal val="visible"/>
                                      </p:to>
                                    </p:set>
                                    <p:anim calcmode="lin" valueType="num">
                                      <p:cBhvr>
                                        <p:cTn id="43" dur="500" fill="hold"/>
                                        <p:tgtEl>
                                          <p:spTgt spid="67"/>
                                        </p:tgtEl>
                                        <p:attrNameLst>
                                          <p:attrName>ppt_w</p:attrName>
                                        </p:attrNameLst>
                                      </p:cBhvr>
                                      <p:tavLst>
                                        <p:tav tm="0">
                                          <p:val>
                                            <p:fltVal val="0"/>
                                          </p:val>
                                        </p:tav>
                                        <p:tav tm="100000">
                                          <p:val>
                                            <p:strVal val="#ppt_w"/>
                                          </p:val>
                                        </p:tav>
                                      </p:tavLst>
                                    </p:anim>
                                    <p:anim calcmode="lin" valueType="num">
                                      <p:cBhvr>
                                        <p:cTn id="44" dur="500" fill="hold"/>
                                        <p:tgtEl>
                                          <p:spTgt spid="67"/>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600"/>
                                  </p:stCondLst>
                                  <p:childTnLst>
                                    <p:set>
                                      <p:cBhvr>
                                        <p:cTn id="46" dur="1" fill="hold">
                                          <p:stCondLst>
                                            <p:cond delay="0"/>
                                          </p:stCondLst>
                                        </p:cTn>
                                        <p:tgtEl>
                                          <p:spTgt spid="68"/>
                                        </p:tgtEl>
                                        <p:attrNameLst>
                                          <p:attrName>style.visibility</p:attrName>
                                        </p:attrNameLst>
                                      </p:cBhvr>
                                      <p:to>
                                        <p:strVal val="visible"/>
                                      </p:to>
                                    </p:set>
                                    <p:anim calcmode="lin" valueType="num">
                                      <p:cBhvr>
                                        <p:cTn id="47" dur="500" fill="hold"/>
                                        <p:tgtEl>
                                          <p:spTgt spid="68"/>
                                        </p:tgtEl>
                                        <p:attrNameLst>
                                          <p:attrName>ppt_w</p:attrName>
                                        </p:attrNameLst>
                                      </p:cBhvr>
                                      <p:tavLst>
                                        <p:tav tm="0">
                                          <p:val>
                                            <p:fltVal val="0"/>
                                          </p:val>
                                        </p:tav>
                                        <p:tav tm="100000">
                                          <p:val>
                                            <p:strVal val="#ppt_w"/>
                                          </p:val>
                                        </p:tav>
                                      </p:tavLst>
                                    </p:anim>
                                    <p:anim calcmode="lin" valueType="num">
                                      <p:cBhvr>
                                        <p:cTn id="48" dur="500" fill="hold"/>
                                        <p:tgtEl>
                                          <p:spTgt spid="68"/>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600"/>
                                  </p:stCondLst>
                                  <p:childTnLst>
                                    <p:set>
                                      <p:cBhvr>
                                        <p:cTn id="50" dur="1" fill="hold">
                                          <p:stCondLst>
                                            <p:cond delay="0"/>
                                          </p:stCondLst>
                                        </p:cTn>
                                        <p:tgtEl>
                                          <p:spTgt spid="69"/>
                                        </p:tgtEl>
                                        <p:attrNameLst>
                                          <p:attrName>style.visibility</p:attrName>
                                        </p:attrNameLst>
                                      </p:cBhvr>
                                      <p:to>
                                        <p:strVal val="visible"/>
                                      </p:to>
                                    </p:set>
                                    <p:anim calcmode="lin" valueType="num">
                                      <p:cBhvr>
                                        <p:cTn id="51" dur="500" fill="hold"/>
                                        <p:tgtEl>
                                          <p:spTgt spid="69"/>
                                        </p:tgtEl>
                                        <p:attrNameLst>
                                          <p:attrName>ppt_w</p:attrName>
                                        </p:attrNameLst>
                                      </p:cBhvr>
                                      <p:tavLst>
                                        <p:tav tm="0">
                                          <p:val>
                                            <p:fltVal val="0"/>
                                          </p:val>
                                        </p:tav>
                                        <p:tav tm="100000">
                                          <p:val>
                                            <p:strVal val="#ppt_w"/>
                                          </p:val>
                                        </p:tav>
                                      </p:tavLst>
                                    </p:anim>
                                    <p:anim calcmode="lin" valueType="num">
                                      <p:cBhvr>
                                        <p:cTn id="52" dur="500" fill="hold"/>
                                        <p:tgtEl>
                                          <p:spTgt spid="69"/>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300"/>
                                  </p:stCondLst>
                                  <p:childTnLst>
                                    <p:set>
                                      <p:cBhvr>
                                        <p:cTn id="54" dur="1" fill="hold">
                                          <p:stCondLst>
                                            <p:cond delay="0"/>
                                          </p:stCondLst>
                                        </p:cTn>
                                        <p:tgtEl>
                                          <p:spTgt spid="70"/>
                                        </p:tgtEl>
                                        <p:attrNameLst>
                                          <p:attrName>style.visibility</p:attrName>
                                        </p:attrNameLst>
                                      </p:cBhvr>
                                      <p:to>
                                        <p:strVal val="visible"/>
                                      </p:to>
                                    </p:set>
                                    <p:anim calcmode="lin" valueType="num">
                                      <p:cBhvr>
                                        <p:cTn id="55" dur="500" fill="hold"/>
                                        <p:tgtEl>
                                          <p:spTgt spid="70"/>
                                        </p:tgtEl>
                                        <p:attrNameLst>
                                          <p:attrName>ppt_w</p:attrName>
                                        </p:attrNameLst>
                                      </p:cBhvr>
                                      <p:tavLst>
                                        <p:tav tm="0">
                                          <p:val>
                                            <p:fltVal val="0"/>
                                          </p:val>
                                        </p:tav>
                                        <p:tav tm="100000">
                                          <p:val>
                                            <p:strVal val="#ppt_w"/>
                                          </p:val>
                                        </p:tav>
                                      </p:tavLst>
                                    </p:anim>
                                    <p:anim calcmode="lin" valueType="num">
                                      <p:cBhvr>
                                        <p:cTn id="56" dur="500" fill="hold"/>
                                        <p:tgtEl>
                                          <p:spTgt spid="70"/>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300"/>
                                  </p:stCondLst>
                                  <p:childTnLst>
                                    <p:set>
                                      <p:cBhvr>
                                        <p:cTn id="58" dur="1" fill="hold">
                                          <p:stCondLst>
                                            <p:cond delay="0"/>
                                          </p:stCondLst>
                                        </p:cTn>
                                        <p:tgtEl>
                                          <p:spTgt spid="62"/>
                                        </p:tgtEl>
                                        <p:attrNameLst>
                                          <p:attrName>style.visibility</p:attrName>
                                        </p:attrNameLst>
                                      </p:cBhvr>
                                      <p:to>
                                        <p:strVal val="visible"/>
                                      </p:to>
                                    </p:set>
                                    <p:anim calcmode="lin" valueType="num">
                                      <p:cBhvr>
                                        <p:cTn id="59" dur="500" fill="hold"/>
                                        <p:tgtEl>
                                          <p:spTgt spid="62"/>
                                        </p:tgtEl>
                                        <p:attrNameLst>
                                          <p:attrName>ppt_w</p:attrName>
                                        </p:attrNameLst>
                                      </p:cBhvr>
                                      <p:tavLst>
                                        <p:tav tm="0">
                                          <p:val>
                                            <p:fltVal val="0"/>
                                          </p:val>
                                        </p:tav>
                                        <p:tav tm="100000">
                                          <p:val>
                                            <p:strVal val="#ppt_w"/>
                                          </p:val>
                                        </p:tav>
                                      </p:tavLst>
                                    </p:anim>
                                    <p:anim calcmode="lin" valueType="num">
                                      <p:cBhvr>
                                        <p:cTn id="60" dur="500" fill="hold"/>
                                        <p:tgtEl>
                                          <p:spTgt spid="62"/>
                                        </p:tgtEl>
                                        <p:attrNameLst>
                                          <p:attrName>ppt_h</p:attrName>
                                        </p:attrNameLst>
                                      </p:cBhvr>
                                      <p:tavLst>
                                        <p:tav tm="0">
                                          <p:val>
                                            <p:fltVal val="0"/>
                                          </p:val>
                                        </p:tav>
                                        <p:tav tm="100000">
                                          <p:val>
                                            <p:strVal val="#ppt_h"/>
                                          </p:val>
                                        </p:tav>
                                      </p:tavLst>
                                    </p:anim>
                                  </p:childTnLst>
                                </p:cTn>
                              </p:par>
                              <p:par>
                                <p:cTn id="61" presetID="22" presetClass="entr" presetSubtype="4"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wipe(down)">
                                      <p:cBhvr>
                                        <p:cTn id="6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ldLvl="0" animBg="1"/>
      <p:bldP spid="61" grpId="0" bldLvl="0" animBg="1"/>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945078" y="1646242"/>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200" dirty="0">
                <a:solidFill>
                  <a:sysClr val="windowText" lastClr="000000"/>
                </a:solidFill>
                <a:latin typeface="微软雅黑"/>
                <a:ea typeface="微软雅黑"/>
                <a:cs typeface="微软雅黑"/>
              </a:rPr>
              <a:t> </a:t>
            </a:r>
            <a:r>
              <a:rPr lang="en-US"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公共需求的特点</a:t>
            </a:r>
          </a:p>
          <a:p>
            <a:pPr lvl="0">
              <a:defRPr/>
            </a:pPr>
            <a:r>
              <a:rPr lang="zh-CN" altLang="en-US" sz="2200" dirty="0">
                <a:solidFill>
                  <a:sysClr val="windowText" lastClr="000000"/>
                </a:solidFill>
                <a:latin typeface="微软雅黑"/>
                <a:ea typeface="微软雅黑"/>
                <a:cs typeface="微软雅黑"/>
              </a:rPr>
              <a:t>第一，公共需求满足的受益</a:t>
            </a:r>
            <a:r>
              <a:rPr lang="zh-CN" altLang="en-US" sz="2200" dirty="0">
                <a:solidFill>
                  <a:srgbClr val="0070C0"/>
                </a:solidFill>
                <a:latin typeface="微软雅黑"/>
                <a:ea typeface="微软雅黑"/>
                <a:cs typeface="微软雅黑"/>
              </a:rPr>
              <a:t>外在性</a:t>
            </a:r>
            <a:r>
              <a:rPr lang="zh-CN" altLang="zh-CN" sz="2200" dirty="0">
                <a:solidFill>
                  <a:sysClr val="windowText" lastClr="000000"/>
                </a:solidFill>
                <a:latin typeface="微软雅黑"/>
                <a:ea typeface="微软雅黑"/>
                <a:cs typeface="微软雅黑"/>
              </a:rPr>
              <a:t>。</a:t>
            </a:r>
            <a:endParaRPr lang="en-US" altLang="zh-CN" sz="2200" dirty="0">
              <a:solidFill>
                <a:sysClr val="windowText" lastClr="000000"/>
              </a:solidFill>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即一个人的需求得到满足的同时，不排斥其他人从中受益。</a:t>
            </a:r>
            <a:endParaRPr lang="en-US" altLang="zh-CN" sz="2200" dirty="0">
              <a:solidFill>
                <a:sysClr val="windowText" lastClr="000000"/>
              </a:solidFill>
              <a:latin typeface="微软雅黑"/>
              <a:ea typeface="微软雅黑"/>
              <a:cs typeface="微软雅黑"/>
            </a:endParaRPr>
          </a:p>
          <a:p>
            <a:pPr lvl="0">
              <a:defRPr/>
            </a:pPr>
            <a:endParaRPr lang="zh-CN" altLang="en-US" sz="2200" dirty="0">
              <a:solidFill>
                <a:sysClr val="windowText" lastClr="000000"/>
              </a:solidFill>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第二，公共需求的</a:t>
            </a:r>
            <a:r>
              <a:rPr lang="zh-CN" altLang="en-US" sz="2200" dirty="0">
                <a:solidFill>
                  <a:srgbClr val="0070C0"/>
                </a:solidFill>
                <a:latin typeface="微软雅黑"/>
                <a:ea typeface="微软雅黑"/>
                <a:cs typeface="微软雅黑"/>
              </a:rPr>
              <a:t>整体性</a:t>
            </a:r>
            <a:r>
              <a:rPr lang="zh-CN" altLang="en-US" sz="2200" dirty="0">
                <a:solidFill>
                  <a:sysClr val="windowText" lastClr="000000"/>
                </a:solidFill>
                <a:latin typeface="微软雅黑"/>
                <a:ea typeface="微软雅黑"/>
                <a:cs typeface="微软雅黑"/>
              </a:rPr>
              <a:t>。</a:t>
            </a:r>
            <a:endParaRPr lang="en-US" altLang="zh-CN" sz="2200" dirty="0">
              <a:solidFill>
                <a:sysClr val="windowText" lastClr="000000"/>
              </a:solidFill>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整体性表现为相互依赖性和不可分割性，即这种需求不仅是既定区域内众多个人的需要，也是众多个人（或所有人）不可分散或单独得到满足的需求。</a:t>
            </a:r>
          </a:p>
        </p:txBody>
      </p:sp>
    </p:spTree>
    <p:extLst>
      <p:ext uri="{BB962C8B-B14F-4D97-AF65-F5344CB8AC3E}">
        <p14:creationId xmlns:p14="http://schemas.microsoft.com/office/powerpoint/2010/main" val="179531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公共商品的定义</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zh-CN" altLang="en-US" sz="2400" dirty="0">
                <a:latin typeface="微软雅黑"/>
                <a:ea typeface="微软雅黑"/>
                <a:cs typeface="微软雅黑"/>
              </a:rPr>
              <a:t>定义：</a:t>
            </a:r>
            <a:r>
              <a:rPr lang="zh-CN" altLang="en-US" sz="2400" dirty="0">
                <a:solidFill>
                  <a:srgbClr val="0070C0"/>
                </a:solidFill>
                <a:latin typeface="微软雅黑"/>
                <a:ea typeface="微软雅黑"/>
                <a:cs typeface="微软雅黑"/>
              </a:rPr>
              <a:t>公共商品是满足公共需要的物品。</a:t>
            </a:r>
            <a:endParaRPr lang="en-US" altLang="zh-CN" sz="2400" dirty="0">
              <a:solidFill>
                <a:srgbClr val="0070C0"/>
              </a:solidFill>
              <a:latin typeface="微软雅黑"/>
              <a:ea typeface="微软雅黑"/>
              <a:cs typeface="微软雅黑"/>
            </a:endParaRPr>
          </a:p>
          <a:p>
            <a:pPr>
              <a:buNone/>
            </a:pPr>
            <a:endParaRPr lang="en-US" altLang="zh-CN" sz="2400" dirty="0">
              <a:latin typeface="微软雅黑"/>
              <a:ea typeface="微软雅黑"/>
              <a:cs typeface="微软雅黑"/>
            </a:endParaRPr>
          </a:p>
          <a:p>
            <a:pPr>
              <a:buNone/>
            </a:pPr>
            <a:r>
              <a:rPr lang="en-US" altLang="zh-CN" sz="2400" dirty="0">
                <a:latin typeface="微软雅黑"/>
                <a:ea typeface="微软雅黑"/>
                <a:cs typeface="微软雅黑"/>
              </a:rPr>
              <a:t>   </a:t>
            </a:r>
            <a:r>
              <a:rPr lang="zh-CN" altLang="en-US" sz="2400" dirty="0">
                <a:latin typeface="微软雅黑"/>
                <a:ea typeface="微软雅黑"/>
                <a:cs typeface="微软雅黑"/>
              </a:rPr>
              <a:t>公共商品与私人商品相对应一个概念，二者可用数学公式来表示。</a:t>
            </a:r>
          </a:p>
          <a:p>
            <a:pPr>
              <a:buNone/>
            </a:pPr>
            <a:r>
              <a:rPr lang="zh-CN" altLang="en-US" sz="2200" dirty="0">
                <a:latin typeface="微软雅黑"/>
                <a:ea typeface="微软雅黑"/>
                <a:cs typeface="微软雅黑"/>
              </a:rPr>
              <a:t>   </a:t>
            </a:r>
            <a:r>
              <a:rPr lang="en-US" altLang="zh-CN" sz="2200" dirty="0">
                <a:latin typeface="微软雅黑"/>
                <a:ea typeface="微软雅黑"/>
                <a:cs typeface="微软雅黑"/>
              </a:rPr>
              <a:t>1. </a:t>
            </a:r>
            <a:r>
              <a:rPr lang="zh-CN" altLang="en-US" sz="2200" dirty="0">
                <a:latin typeface="微软雅黑"/>
                <a:ea typeface="微软雅黑"/>
                <a:cs typeface="微软雅黑"/>
              </a:rPr>
              <a:t>对于私人商品而言，有</a:t>
            </a:r>
            <a:r>
              <a:rPr lang="en-US" altLang="zh-CN" sz="2200" dirty="0">
                <a:latin typeface="微软雅黑"/>
                <a:ea typeface="微软雅黑"/>
                <a:cs typeface="微软雅黑"/>
              </a:rPr>
              <a:t>:</a:t>
            </a:r>
            <a:r>
              <a:rPr lang="en-US" altLang="zh-CN" sz="2200" dirty="0">
                <a:solidFill>
                  <a:schemeClr val="bg1"/>
                </a:solidFill>
                <a:latin typeface="微软雅黑"/>
                <a:ea typeface="微软雅黑"/>
                <a:cs typeface="微软雅黑"/>
              </a:rPr>
              <a:t> </a:t>
            </a:r>
          </a:p>
          <a:p>
            <a:pPr>
              <a:buNone/>
            </a:pPr>
            <a:endParaRPr lang="en-US" altLang="zh-CN" sz="2200" dirty="0">
              <a:solidFill>
                <a:schemeClr val="bg1"/>
              </a:solidFill>
              <a:latin typeface="微软雅黑"/>
              <a:ea typeface="微软雅黑"/>
              <a:cs typeface="微软雅黑"/>
            </a:endParaRPr>
          </a:p>
          <a:p>
            <a:pPr>
              <a:buNone/>
            </a:pPr>
            <a:r>
              <a:rPr lang="zh-CN" altLang="zh-CN" sz="2200" dirty="0">
                <a:solidFill>
                  <a:srgbClr val="0070C0"/>
                </a:solidFill>
                <a:latin typeface="微软雅黑"/>
                <a:ea typeface="微软雅黑"/>
                <a:cs typeface="微软雅黑"/>
              </a:rPr>
              <a:t>（</a:t>
            </a:r>
            <a:r>
              <a:rPr lang="zh-CN" altLang="en-US" sz="2200" dirty="0">
                <a:solidFill>
                  <a:srgbClr val="0070C0"/>
                </a:solidFill>
                <a:latin typeface="微软雅黑"/>
                <a:ea typeface="微软雅黑"/>
                <a:cs typeface="微软雅黑"/>
              </a:rPr>
              <a:t>私人商品具有可分性和可加性）</a:t>
            </a:r>
            <a:endParaRPr lang="en-US" altLang="zh-CN" sz="2200" dirty="0">
              <a:solidFill>
                <a:srgbClr val="0070C0"/>
              </a:solidFill>
              <a:latin typeface="微软雅黑"/>
              <a:ea typeface="微软雅黑"/>
              <a:cs typeface="微软雅黑"/>
            </a:endParaRPr>
          </a:p>
          <a:p>
            <a:pPr>
              <a:buNone/>
            </a:pPr>
            <a:r>
              <a:rPr lang="en-US" altLang="zh-CN" sz="2200" dirty="0">
                <a:solidFill>
                  <a:schemeClr val="bg1"/>
                </a:solidFill>
                <a:latin typeface="微软雅黑"/>
                <a:ea typeface="微软雅黑"/>
                <a:cs typeface="微软雅黑"/>
              </a:rPr>
              <a:t>  </a:t>
            </a:r>
            <a:r>
              <a:rPr lang="en-US" altLang="zh-CN" sz="2200" dirty="0">
                <a:latin typeface="微软雅黑"/>
                <a:ea typeface="微软雅黑"/>
                <a:cs typeface="微软雅黑"/>
              </a:rPr>
              <a:t> 2. </a:t>
            </a:r>
            <a:r>
              <a:rPr lang="zh-CN" altLang="en-US" sz="2200" dirty="0">
                <a:latin typeface="微软雅黑"/>
                <a:ea typeface="微软雅黑"/>
                <a:cs typeface="微软雅黑"/>
              </a:rPr>
              <a:t>对公共商品而言，有：</a:t>
            </a:r>
            <a:r>
              <a:rPr lang="zh-CN" altLang="en-US" sz="2200" dirty="0">
                <a:solidFill>
                  <a:schemeClr val="bg1"/>
                </a:solidFill>
                <a:latin typeface="微软雅黑"/>
                <a:ea typeface="微软雅黑"/>
                <a:cs typeface="微软雅黑"/>
              </a:rPr>
              <a:t> </a:t>
            </a:r>
          </a:p>
          <a:p>
            <a:pPr marL="0" lvl="0" indent="0">
              <a:lnSpc>
                <a:spcPct val="100000"/>
              </a:lnSpc>
              <a:spcBef>
                <a:spcPts val="0"/>
              </a:spcBef>
              <a:buNone/>
            </a:pPr>
            <a:endParaRPr lang="en-US" altLang="zh-CN" sz="2200" dirty="0">
              <a:solidFill>
                <a:srgbClr val="3333B2"/>
              </a:solidFill>
              <a:latin typeface="微软雅黑"/>
              <a:ea typeface="微软雅黑"/>
              <a:cs typeface="微软雅黑"/>
            </a:endParaRPr>
          </a:p>
          <a:p>
            <a:pPr marL="0" lvl="0" indent="0">
              <a:lnSpc>
                <a:spcPct val="100000"/>
              </a:lnSpc>
              <a:spcBef>
                <a:spcPts val="0"/>
              </a:spcBef>
              <a:buNone/>
            </a:pPr>
            <a:r>
              <a:rPr lang="zh-CN" altLang="zh-CN" sz="2200" dirty="0">
                <a:solidFill>
                  <a:srgbClr val="0070C0"/>
                </a:solidFill>
                <a:latin typeface="微软雅黑"/>
                <a:ea typeface="微软雅黑"/>
                <a:cs typeface="微软雅黑"/>
              </a:rPr>
              <a:t>（</a:t>
            </a:r>
            <a:r>
              <a:rPr lang="zh-CN" altLang="en-US" sz="2200" dirty="0">
                <a:solidFill>
                  <a:srgbClr val="0070C0"/>
                </a:solidFill>
                <a:latin typeface="微软雅黑"/>
                <a:ea typeface="微软雅黑"/>
                <a:cs typeface="微软雅黑"/>
              </a:rPr>
              <a:t>公共商品不具有可分性和可加性）</a:t>
            </a:r>
            <a:endParaRPr lang="en-US" altLang="zh-CN" sz="2200" dirty="0">
              <a:solidFill>
                <a:srgbClr val="0070C0"/>
              </a:solidFill>
              <a:latin typeface="微软雅黑"/>
              <a:ea typeface="微软雅黑"/>
              <a:cs typeface="微软雅黑"/>
            </a:endParaRPr>
          </a:p>
          <a:p>
            <a:pPr>
              <a:buNone/>
            </a:pPr>
            <a:endParaRPr lang="en-US" altLang="zh-CN" sz="3600" dirty="0">
              <a:solidFill>
                <a:schemeClr val="bg1"/>
              </a:solidFill>
              <a:latin typeface="华文楷体" charset="0"/>
              <a:ea typeface="华文楷体" charset="0"/>
              <a:cs typeface="华文楷体" charset="0"/>
            </a:endParaRPr>
          </a:p>
        </p:txBody>
      </p:sp>
      <p:graphicFrame>
        <p:nvGraphicFramePr>
          <p:cNvPr id="15" name="Object 4"/>
          <p:cNvGraphicFramePr>
            <a:graphicFrameLocks noChangeAspect="1"/>
          </p:cNvGraphicFramePr>
          <p:nvPr/>
        </p:nvGraphicFramePr>
        <p:xfrm>
          <a:off x="4506913" y="3505200"/>
          <a:ext cx="1428750" cy="835025"/>
        </p:xfrm>
        <a:graphic>
          <a:graphicData uri="http://schemas.openxmlformats.org/presentationml/2006/ole">
            <mc:AlternateContent xmlns:mc="http://schemas.openxmlformats.org/markup-compatibility/2006">
              <mc:Choice xmlns:v="urn:schemas-microsoft-com:vml" Requires="v">
                <p:oleObj spid="_x0000_s49191" name="公式" r:id="rId4" imgW="635000" imgH="457200" progId="Equation.3">
                  <p:embed/>
                </p:oleObj>
              </mc:Choice>
              <mc:Fallback>
                <p:oleObj name="公式" r:id="rId4" imgW="635000" imgH="457200" progId="Equation.3">
                  <p:embed/>
                  <p:pic>
                    <p:nvPicPr>
                      <p:cNvPr id="15" name="Object 4"/>
                      <p:cNvPicPr>
                        <a:picLocks noChangeAspect="1" noChangeArrowheads="1"/>
                      </p:cNvPicPr>
                      <p:nvPr/>
                    </p:nvPicPr>
                    <p:blipFill>
                      <a:blip r:embed="rId5"/>
                      <a:srcRect/>
                      <a:stretch>
                        <a:fillRect/>
                      </a:stretch>
                    </p:blipFill>
                    <p:spPr bwMode="auto">
                      <a:xfrm>
                        <a:off x="4506913" y="3505200"/>
                        <a:ext cx="1428750" cy="835025"/>
                      </a:xfrm>
                      <a:prstGeom prst="rect">
                        <a:avLst/>
                      </a:prstGeom>
                      <a:noFill/>
                      <a:ln>
                        <a:noFill/>
                      </a:ln>
                      <a:effectLst/>
                    </p:spPr>
                  </p:pic>
                </p:oleObj>
              </mc:Fallback>
            </mc:AlternateContent>
          </a:graphicData>
        </a:graphic>
      </p:graphicFrame>
      <p:graphicFrame>
        <p:nvGraphicFramePr>
          <p:cNvPr id="19" name="Object 4"/>
          <p:cNvGraphicFramePr>
            <a:graphicFrameLocks noChangeAspect="1"/>
          </p:cNvGraphicFramePr>
          <p:nvPr/>
        </p:nvGraphicFramePr>
        <p:xfrm>
          <a:off x="4475163" y="5032375"/>
          <a:ext cx="971550" cy="430213"/>
        </p:xfrm>
        <a:graphic>
          <a:graphicData uri="http://schemas.openxmlformats.org/presentationml/2006/ole">
            <mc:AlternateContent xmlns:mc="http://schemas.openxmlformats.org/markup-compatibility/2006">
              <mc:Choice xmlns:v="urn:schemas-microsoft-com:vml" Requires="v">
                <p:oleObj spid="_x0000_s49192" name="公式" r:id="rId6" imgW="431800" imgH="215900" progId="Equation.3">
                  <p:embed/>
                </p:oleObj>
              </mc:Choice>
              <mc:Fallback>
                <p:oleObj name="公式" r:id="rId6" imgW="431800" imgH="215900" progId="Equation.3">
                  <p:embed/>
                  <p:pic>
                    <p:nvPicPr>
                      <p:cNvPr id="19" name="Object 4"/>
                      <p:cNvPicPr>
                        <a:picLocks noChangeAspect="1" noChangeArrowheads="1"/>
                      </p:cNvPicPr>
                      <p:nvPr/>
                    </p:nvPicPr>
                    <p:blipFill>
                      <a:blip r:embed="rId7"/>
                      <a:srcRect/>
                      <a:stretch>
                        <a:fillRect/>
                      </a:stretch>
                    </p:blipFill>
                    <p:spPr bwMode="auto">
                      <a:xfrm>
                        <a:off x="4475163" y="5032375"/>
                        <a:ext cx="971550" cy="4302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12871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公共商品的</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基本特征</a:t>
            </a:r>
            <a:endPar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altLang="zh-CN" sz="3600" dirty="0">
              <a:solidFill>
                <a:schemeClr val="bg1"/>
              </a:solidFill>
              <a:latin typeface="华文楷体" charset="0"/>
              <a:ea typeface="华文楷体" charset="0"/>
              <a:cs typeface="华文楷体" charset="0"/>
            </a:endParaRPr>
          </a:p>
        </p:txBody>
      </p:sp>
      <p:sp>
        <p:nvSpPr>
          <p:cNvPr id="17" name="内容占位符 2"/>
          <p:cNvSpPr txBox="1">
            <a:spLocks/>
          </p:cNvSpPr>
          <p:nvPr/>
        </p:nvSpPr>
        <p:spPr>
          <a:xfrm>
            <a:off x="990600" y="19780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600" dirty="0">
                <a:solidFill>
                  <a:sysClr val="windowText" lastClr="000000"/>
                </a:solidFill>
                <a:latin typeface="微软雅黑"/>
                <a:ea typeface="微软雅黑"/>
                <a:cs typeface="微软雅黑"/>
              </a:rPr>
              <a:t>（一）私人商品的特点</a:t>
            </a:r>
            <a:endParaRPr lang="en-US" altLang="zh-CN" sz="2600" dirty="0">
              <a:solidFill>
                <a:sysClr val="windowText" lastClr="000000"/>
              </a:solidFill>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一是受益的</a:t>
            </a:r>
            <a:r>
              <a:rPr lang="zh-CN" altLang="en-US" sz="2200" dirty="0">
                <a:solidFill>
                  <a:srgbClr val="0070C0"/>
                </a:solidFill>
                <a:latin typeface="微软雅黑"/>
                <a:ea typeface="微软雅黑"/>
                <a:cs typeface="微软雅黑"/>
              </a:rPr>
              <a:t>排他性</a:t>
            </a:r>
            <a:r>
              <a:rPr lang="zh-CN" altLang="en-US" sz="2200" dirty="0">
                <a:solidFill>
                  <a:sysClr val="windowText" lastClr="000000"/>
                </a:solidFill>
                <a:latin typeface="微软雅黑"/>
                <a:ea typeface="微软雅黑"/>
                <a:cs typeface="微软雅黑"/>
              </a:rPr>
              <a:t>，即一个人对某个商品的消费，必然阻止或排斥他人对这个商品的消费。</a:t>
            </a:r>
            <a:endParaRPr lang="en-US" altLang="zh-CN" sz="2200" dirty="0">
              <a:solidFill>
                <a:sysClr val="windowText" lastClr="000000"/>
              </a:solidFill>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二是消费的</a:t>
            </a:r>
            <a:r>
              <a:rPr lang="zh-CN" altLang="en-US" sz="2200" dirty="0">
                <a:solidFill>
                  <a:srgbClr val="0070C0"/>
                </a:solidFill>
                <a:latin typeface="微软雅黑"/>
                <a:ea typeface="微软雅黑"/>
                <a:cs typeface="微软雅黑"/>
              </a:rPr>
              <a:t>竞争性</a:t>
            </a:r>
            <a:r>
              <a:rPr lang="zh-CN" altLang="en-US" sz="2200" dirty="0">
                <a:solidFill>
                  <a:sysClr val="windowText" lastClr="000000"/>
                </a:solidFill>
                <a:latin typeface="微软雅黑"/>
                <a:ea typeface="微软雅黑"/>
                <a:cs typeface="微软雅黑"/>
              </a:rPr>
              <a:t>，即当增加一个消费者时，如果商品供给既定，则必然增加其供给成本。换言之，在保持既定消费水平不变的情况下，任何私人商品消费者的增加就必然要求增加这种商品的供给。“</a:t>
            </a:r>
            <a:r>
              <a:rPr lang="zh-CN" altLang="en-US" sz="2200" dirty="0">
                <a:solidFill>
                  <a:srgbClr val="0070C0"/>
                </a:solidFill>
                <a:latin typeface="微软雅黑"/>
                <a:ea typeface="微软雅黑"/>
                <a:cs typeface="微软雅黑"/>
              </a:rPr>
              <a:t>集体消费，但存在拥挤</a:t>
            </a:r>
            <a:r>
              <a:rPr lang="zh-CN" altLang="en-US" sz="2200" dirty="0">
                <a:solidFill>
                  <a:sysClr val="windowText" lastClr="000000"/>
                </a:solidFill>
                <a:latin typeface="微软雅黑"/>
                <a:ea typeface="微软雅黑"/>
                <a:cs typeface="微软雅黑"/>
              </a:rPr>
              <a:t>”</a:t>
            </a: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017613260"/>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14372</TotalTime>
  <Words>4546</Words>
  <Application>Microsoft Macintosh PowerPoint</Application>
  <PresentationFormat>全屏显示(4:3)</PresentationFormat>
  <Paragraphs>384</Paragraphs>
  <Slides>68</Slides>
  <Notes>10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68</vt:i4>
      </vt:variant>
    </vt:vector>
  </HeadingPairs>
  <TitlesOfParts>
    <vt:vector size="82" baseType="lpstr">
      <vt:lpstr>阿里巴巴普惠体 R</vt:lpstr>
      <vt:lpstr>华文楷体</vt:lpstr>
      <vt:lpstr>Microsoft YaHei</vt:lpstr>
      <vt:lpstr>Microsoft YaHei</vt:lpstr>
      <vt:lpstr>微软雅黑 Light</vt:lpstr>
      <vt:lpstr>Adobe 仿宋 Std R</vt:lpstr>
      <vt:lpstr>Arial</vt:lpstr>
      <vt:lpstr>Calibri</vt:lpstr>
      <vt:lpstr>Century Gothic</vt:lpstr>
      <vt:lpstr>Times New Roman</vt:lpstr>
      <vt:lpstr>Wingdings</vt:lpstr>
      <vt:lpstr>Office 主题</vt:lpstr>
      <vt:lpstr>公式</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Yanjun Li</dc:creator>
  <cp:lastModifiedBy>15795</cp:lastModifiedBy>
  <cp:revision>104</cp:revision>
  <dcterms:created xsi:type="dcterms:W3CDTF">2020-01-21T08:16:42Z</dcterms:created>
  <dcterms:modified xsi:type="dcterms:W3CDTF">2021-03-17T08:02:09Z</dcterms:modified>
</cp:coreProperties>
</file>