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9" r:id="rId5"/>
    <p:sldId id="270" r:id="rId6"/>
    <p:sldId id="271" r:id="rId7"/>
    <p:sldId id="272" r:id="rId8"/>
    <p:sldId id="273" r:id="rId9"/>
    <p:sldId id="274" r:id="rId10"/>
    <p:sldId id="267" r:id="rId11"/>
    <p:sldId id="276" r:id="rId12"/>
    <p:sldId id="277" r:id="rId13"/>
    <p:sldId id="278" r:id="rId14"/>
    <p:sldId id="279" r:id="rId15"/>
    <p:sldId id="280" r:id="rId16"/>
    <p:sldId id="281" r:id="rId17"/>
    <p:sldId id="282" r:id="rId18"/>
    <p:sldId id="283" r:id="rId19"/>
    <p:sldId id="275" r:id="rId20"/>
    <p:sldId id="258" r:id="rId21"/>
    <p:sldId id="259" r:id="rId22"/>
    <p:sldId id="261" r:id="rId23"/>
    <p:sldId id="262" r:id="rId24"/>
    <p:sldId id="260" r:id="rId25"/>
    <p:sldId id="264" r:id="rId26"/>
    <p:sldId id="263" r:id="rId27"/>
    <p:sldId id="26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278783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65296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252171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31325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322806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77274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203766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2651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188950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381602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4808FAF-C701-1745-ACE6-B2D58694025B}" type="datetimeFigureOut">
              <a:rPr kumimoji="1" lang="zh-CN" altLang="en-US" smtClean="0"/>
              <a:t>2021/4/21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300218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08FAF-C701-1745-ACE6-B2D58694025B}" type="datetimeFigureOut">
              <a:rPr kumimoji="1" lang="zh-CN" altLang="en-US" smtClean="0"/>
              <a:t>2021/4/21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E6307-92F3-6C47-8F71-71704B0407B2}" type="slidenum">
              <a:rPr kumimoji="1" lang="zh-CN" altLang="en-US" smtClean="0"/>
              <a:t>‹#›</a:t>
            </a:fld>
            <a:endParaRPr kumimoji="1" lang="zh-CN" altLang="en-US"/>
          </a:p>
        </p:txBody>
      </p:sp>
    </p:spTree>
    <p:extLst>
      <p:ext uri="{BB962C8B-B14F-4D97-AF65-F5344CB8AC3E}">
        <p14:creationId xmlns:p14="http://schemas.microsoft.com/office/powerpoint/2010/main" val="95368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习题课</a:t>
            </a:r>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00898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200" dirty="0"/>
              <a:t>以下关于我国现行社会保障制度完善的说法中正确的是（</a:t>
            </a:r>
            <a:r>
              <a:rPr lang="en-US" altLang="zh-CN" sz="2200" dirty="0"/>
              <a:t>    </a:t>
            </a:r>
            <a:r>
              <a:rPr lang="zh-CN" altLang="zh-CN" sz="2200" dirty="0"/>
              <a:t>）。</a:t>
            </a:r>
            <a:endParaRPr lang="en-US" altLang="zh-CN" sz="2200" dirty="0"/>
          </a:p>
          <a:p>
            <a:endParaRPr lang="zh-CN" altLang="zh-CN" sz="2200" dirty="0"/>
          </a:p>
          <a:p>
            <a:r>
              <a:rPr lang="en-US" altLang="zh-CN" sz="2200" dirty="0">
                <a:solidFill>
                  <a:srgbClr val="FF0000"/>
                </a:solidFill>
              </a:rPr>
              <a:t>A. </a:t>
            </a:r>
            <a:r>
              <a:rPr lang="zh-CN" altLang="zh-CN" sz="2200" dirty="0"/>
              <a:t>构建城乡统一的社会保险制度</a:t>
            </a:r>
            <a:endParaRPr lang="en-US" altLang="zh-CN" sz="2200" dirty="0"/>
          </a:p>
          <a:p>
            <a:endParaRPr lang="zh-CN" altLang="zh-CN" sz="2200" dirty="0"/>
          </a:p>
          <a:p>
            <a:r>
              <a:rPr lang="en-US" altLang="zh-CN" sz="2200" dirty="0"/>
              <a:t>B. </a:t>
            </a:r>
            <a:r>
              <a:rPr lang="zh-CN" altLang="zh-CN" sz="2200" dirty="0"/>
              <a:t>建立以社会救济为主的社会保险制度</a:t>
            </a:r>
            <a:endParaRPr lang="en-US" altLang="zh-CN" sz="2200" dirty="0"/>
          </a:p>
          <a:p>
            <a:endParaRPr lang="zh-CN" altLang="zh-CN" sz="2200" dirty="0"/>
          </a:p>
          <a:p>
            <a:r>
              <a:rPr lang="en-US" altLang="zh-CN" sz="2200" dirty="0"/>
              <a:t>C. </a:t>
            </a:r>
            <a:r>
              <a:rPr lang="zh-CN" altLang="zh-CN" sz="2200" dirty="0"/>
              <a:t>实施现收现付制度</a:t>
            </a:r>
            <a:endParaRPr lang="en-US" altLang="zh-CN" sz="2200" dirty="0"/>
          </a:p>
          <a:p>
            <a:endParaRPr lang="zh-CN" altLang="zh-CN" sz="2200" dirty="0"/>
          </a:p>
          <a:p>
            <a:r>
              <a:rPr lang="en-US" altLang="zh-CN" sz="2200" dirty="0"/>
              <a:t>D. </a:t>
            </a:r>
            <a:r>
              <a:rPr lang="zh-CN" altLang="zh-CN" sz="2200" dirty="0"/>
              <a:t>征收社会保障税</a:t>
            </a:r>
          </a:p>
          <a:p>
            <a:endParaRPr kumimoji="1" lang="zh-CN" altLang="en-US" dirty="0"/>
          </a:p>
        </p:txBody>
      </p:sp>
    </p:spTree>
    <p:extLst>
      <p:ext uri="{BB962C8B-B14F-4D97-AF65-F5344CB8AC3E}">
        <p14:creationId xmlns:p14="http://schemas.microsoft.com/office/powerpoint/2010/main" val="216043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矫正性财政补贴的额度取决于</a:t>
            </a:r>
            <a:r>
              <a:rPr lang="en-US" altLang="zh-CN" sz="2400" dirty="0"/>
              <a:t> ( 		) </a:t>
            </a:r>
            <a:r>
              <a:rPr lang="zh-CN" altLang="zh-CN" sz="2400" dirty="0"/>
              <a:t>的大小。</a:t>
            </a:r>
            <a:endParaRPr lang="en-US" altLang="zh-CN" sz="2400" dirty="0"/>
          </a:p>
          <a:p>
            <a:endParaRPr lang="zh-CN" altLang="zh-CN" sz="2400" dirty="0"/>
          </a:p>
          <a:p>
            <a:r>
              <a:rPr lang="en-US" altLang="zh-CN" sz="2400" dirty="0">
                <a:solidFill>
                  <a:srgbClr val="FF0000"/>
                </a:solidFill>
              </a:rPr>
              <a:t>A. </a:t>
            </a:r>
            <a:r>
              <a:rPr lang="zh-CN" altLang="zh-CN" sz="2400" dirty="0"/>
              <a:t>外部边际效益</a:t>
            </a:r>
            <a:endParaRPr lang="en-US" altLang="zh-CN" sz="2400" dirty="0"/>
          </a:p>
          <a:p>
            <a:endParaRPr lang="zh-CN" altLang="zh-CN" sz="2400" dirty="0"/>
          </a:p>
          <a:p>
            <a:r>
              <a:rPr lang="en-US" altLang="zh-CN" sz="2400" dirty="0"/>
              <a:t>B. </a:t>
            </a:r>
            <a:r>
              <a:rPr lang="zh-CN" altLang="zh-CN" sz="2400" dirty="0"/>
              <a:t>外部边际成本</a:t>
            </a:r>
            <a:endParaRPr lang="en-US" altLang="zh-CN" sz="2400" dirty="0"/>
          </a:p>
          <a:p>
            <a:endParaRPr lang="zh-CN" altLang="zh-CN" sz="2400" dirty="0"/>
          </a:p>
          <a:p>
            <a:r>
              <a:rPr lang="en-US" altLang="zh-CN" sz="2400" dirty="0"/>
              <a:t>C. </a:t>
            </a:r>
            <a:r>
              <a:rPr lang="zh-CN" altLang="zh-CN" sz="2400" dirty="0"/>
              <a:t>社会边际效益</a:t>
            </a:r>
            <a:endParaRPr lang="en-US" altLang="zh-CN" sz="2400" dirty="0"/>
          </a:p>
          <a:p>
            <a:endParaRPr lang="zh-CN" altLang="zh-CN" sz="2400" dirty="0"/>
          </a:p>
          <a:p>
            <a:r>
              <a:rPr lang="en-US" altLang="zh-CN" sz="2400" dirty="0"/>
              <a:t>D. </a:t>
            </a:r>
            <a:r>
              <a:rPr lang="zh-CN" altLang="zh-CN" sz="2400" dirty="0"/>
              <a:t>社会边际成本</a:t>
            </a:r>
            <a:r>
              <a:rPr lang="zh-CN" altLang="zh-CN" sz="2400" dirty="0">
                <a:effectLst/>
              </a:rPr>
              <a:t> </a:t>
            </a:r>
            <a:endParaRPr kumimoji="1" lang="zh-CN" altLang="en-US" dirty="0"/>
          </a:p>
        </p:txBody>
      </p:sp>
    </p:spTree>
    <p:extLst>
      <p:ext uri="{BB962C8B-B14F-4D97-AF65-F5344CB8AC3E}">
        <p14:creationId xmlns:p14="http://schemas.microsoft.com/office/powerpoint/2010/main" val="304717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某产业部门或企业用贷款建设某一项目，自己不付利息，由财政代付全部或部分利息，我们称之为（</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财政补贴</a:t>
            </a:r>
            <a:endParaRPr lang="en-US" altLang="zh-CN" sz="2400" dirty="0"/>
          </a:p>
          <a:p>
            <a:endParaRPr lang="zh-CN" altLang="zh-CN" sz="2400" dirty="0"/>
          </a:p>
          <a:p>
            <a:r>
              <a:rPr lang="en-US" altLang="zh-CN" sz="2400" dirty="0">
                <a:solidFill>
                  <a:srgbClr val="FF0000"/>
                </a:solidFill>
              </a:rPr>
              <a:t>B. </a:t>
            </a:r>
            <a:r>
              <a:rPr lang="zh-CN" altLang="zh-CN" sz="2400" dirty="0"/>
              <a:t>财政贴息</a:t>
            </a:r>
            <a:endParaRPr lang="en-US" altLang="zh-CN" sz="2400" dirty="0"/>
          </a:p>
          <a:p>
            <a:endParaRPr lang="zh-CN" altLang="zh-CN" sz="2400" dirty="0"/>
          </a:p>
          <a:p>
            <a:r>
              <a:rPr lang="en-US" altLang="zh-CN" sz="2400" dirty="0"/>
              <a:t>C. </a:t>
            </a:r>
            <a:r>
              <a:rPr lang="zh-CN" altLang="zh-CN" sz="2400" dirty="0"/>
              <a:t>现金补贴</a:t>
            </a:r>
            <a:endParaRPr lang="en-US" altLang="zh-CN" sz="2400" dirty="0"/>
          </a:p>
          <a:p>
            <a:endParaRPr lang="zh-CN" altLang="zh-CN" sz="2400" dirty="0"/>
          </a:p>
          <a:p>
            <a:r>
              <a:rPr lang="en-US" altLang="zh-CN" sz="2400" dirty="0"/>
              <a:t>D. </a:t>
            </a:r>
            <a:r>
              <a:rPr lang="zh-CN" altLang="zh-CN" sz="2400" dirty="0"/>
              <a:t>价格补贴</a:t>
            </a:r>
          </a:p>
        </p:txBody>
      </p:sp>
    </p:spTree>
    <p:extLst>
      <p:ext uri="{BB962C8B-B14F-4D97-AF65-F5344CB8AC3E}">
        <p14:creationId xmlns:p14="http://schemas.microsoft.com/office/powerpoint/2010/main" val="330922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sz="2400" dirty="0"/>
              <a:t>财政补贴的结果意味着被补贴者实际收入的增加，且总是和相对价格的变动联系在一起的，因而财政补贴又被称为（</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直接补贴</a:t>
            </a:r>
            <a:endParaRPr lang="en-US" altLang="zh-CN" sz="2400" dirty="0"/>
          </a:p>
          <a:p>
            <a:endParaRPr lang="zh-CN" altLang="zh-CN" sz="2400" dirty="0"/>
          </a:p>
          <a:p>
            <a:r>
              <a:rPr lang="en-US" altLang="zh-CN" sz="2400" dirty="0"/>
              <a:t>B. </a:t>
            </a:r>
            <a:r>
              <a:rPr lang="zh-CN" altLang="zh-CN" sz="2400" dirty="0"/>
              <a:t>货币补贴</a:t>
            </a:r>
            <a:endParaRPr lang="en-US" altLang="zh-CN" sz="2400" dirty="0"/>
          </a:p>
          <a:p>
            <a:endParaRPr lang="zh-CN" altLang="zh-CN" sz="2400" dirty="0"/>
          </a:p>
          <a:p>
            <a:r>
              <a:rPr lang="en-US" altLang="zh-CN" sz="2400" dirty="0">
                <a:solidFill>
                  <a:srgbClr val="FF0000"/>
                </a:solidFill>
              </a:rPr>
              <a:t>C. </a:t>
            </a:r>
            <a:r>
              <a:rPr lang="zh-CN" altLang="zh-CN" sz="2400" dirty="0"/>
              <a:t>价格补贴</a:t>
            </a:r>
            <a:endParaRPr lang="en-US" altLang="zh-CN" sz="2400" dirty="0"/>
          </a:p>
          <a:p>
            <a:endParaRPr lang="zh-CN" altLang="zh-CN" sz="2400" dirty="0"/>
          </a:p>
          <a:p>
            <a:r>
              <a:rPr lang="en-US" altLang="zh-CN" sz="2400" dirty="0"/>
              <a:t>D. </a:t>
            </a:r>
            <a:r>
              <a:rPr lang="zh-CN" altLang="zh-CN" sz="2400" dirty="0"/>
              <a:t>实物补贴</a:t>
            </a:r>
          </a:p>
        </p:txBody>
      </p:sp>
    </p:spTree>
    <p:extLst>
      <p:ext uri="{BB962C8B-B14F-4D97-AF65-F5344CB8AC3E}">
        <p14:creationId xmlns:p14="http://schemas.microsoft.com/office/powerpoint/2010/main" val="376080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z="2400" dirty="0"/>
              <a:t>WTO</a:t>
            </a:r>
            <a:r>
              <a:rPr lang="zh-CN" altLang="zh-CN" sz="2400" dirty="0"/>
              <a:t>《补贴与反补贴措施协议》认为，财政补贴是一种对其他成员利益造成损害的政府性行为，主要表现在（</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促进对外贸易</a:t>
            </a:r>
            <a:endParaRPr lang="en-US" altLang="zh-CN" sz="2400" dirty="0"/>
          </a:p>
          <a:p>
            <a:endParaRPr lang="zh-CN" altLang="zh-CN" sz="2400" dirty="0"/>
          </a:p>
          <a:p>
            <a:r>
              <a:rPr lang="en-US" altLang="zh-CN" sz="2400" dirty="0">
                <a:solidFill>
                  <a:srgbClr val="FF0000"/>
                </a:solidFill>
              </a:rPr>
              <a:t>B. </a:t>
            </a:r>
            <a:r>
              <a:rPr lang="zh-CN" altLang="zh-CN" sz="2400" dirty="0"/>
              <a:t>损害对外贸易</a:t>
            </a:r>
            <a:endParaRPr lang="en-US" altLang="zh-CN" sz="2400" dirty="0"/>
          </a:p>
          <a:p>
            <a:endParaRPr lang="zh-CN" altLang="zh-CN" sz="2400" dirty="0"/>
          </a:p>
          <a:p>
            <a:r>
              <a:rPr lang="en-US" altLang="zh-CN" sz="2400" dirty="0"/>
              <a:t>C. </a:t>
            </a:r>
            <a:r>
              <a:rPr lang="zh-CN" altLang="zh-CN" sz="2400" dirty="0"/>
              <a:t>促进进口限制出口</a:t>
            </a:r>
            <a:endParaRPr lang="en-US" altLang="zh-CN" sz="2400" dirty="0"/>
          </a:p>
          <a:p>
            <a:endParaRPr lang="zh-CN" altLang="zh-CN" sz="2400" dirty="0"/>
          </a:p>
          <a:p>
            <a:r>
              <a:rPr lang="en-US" altLang="zh-CN" sz="2400" dirty="0"/>
              <a:t>D. </a:t>
            </a:r>
            <a:r>
              <a:rPr lang="zh-CN" altLang="zh-CN" sz="2400" dirty="0"/>
              <a:t>促进出口限制进口</a:t>
            </a:r>
            <a:r>
              <a:rPr lang="zh-CN" altLang="zh-CN" sz="2400" dirty="0">
                <a:effectLst/>
              </a:rPr>
              <a:t> </a:t>
            </a:r>
            <a:endParaRPr lang="zh-CN" altLang="zh-CN" sz="2400" dirty="0"/>
          </a:p>
        </p:txBody>
      </p:sp>
    </p:spTree>
    <p:extLst>
      <p:ext uri="{BB962C8B-B14F-4D97-AF65-F5344CB8AC3E}">
        <p14:creationId xmlns:p14="http://schemas.microsoft.com/office/powerpoint/2010/main" val="106454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财政补贴影响了相对价格结构，从而根本上改变了（</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收入分配结构</a:t>
            </a:r>
            <a:endParaRPr lang="en-US" altLang="zh-CN" sz="2400" dirty="0"/>
          </a:p>
          <a:p>
            <a:endParaRPr lang="zh-CN" altLang="zh-CN" sz="2400" dirty="0"/>
          </a:p>
          <a:p>
            <a:r>
              <a:rPr lang="en-US" altLang="zh-CN" sz="2400" dirty="0"/>
              <a:t>B. </a:t>
            </a:r>
            <a:r>
              <a:rPr lang="zh-CN" altLang="zh-CN" sz="2400" dirty="0"/>
              <a:t>资源配置结构</a:t>
            </a:r>
            <a:endParaRPr lang="en-US" altLang="zh-CN" sz="2400" dirty="0"/>
          </a:p>
          <a:p>
            <a:endParaRPr lang="zh-CN" altLang="zh-CN" sz="2400" dirty="0"/>
          </a:p>
          <a:p>
            <a:r>
              <a:rPr lang="en-US" altLang="zh-CN" sz="2400" dirty="0"/>
              <a:t>C. </a:t>
            </a:r>
            <a:r>
              <a:rPr lang="zh-CN" altLang="zh-CN" sz="2400" dirty="0"/>
              <a:t>政府收支结构</a:t>
            </a:r>
            <a:endParaRPr lang="en-US" altLang="zh-CN" sz="2400" dirty="0"/>
          </a:p>
          <a:p>
            <a:endParaRPr lang="zh-CN" altLang="zh-CN" sz="2400" dirty="0"/>
          </a:p>
          <a:p>
            <a:r>
              <a:rPr lang="en-US" altLang="zh-CN" sz="2400" dirty="0">
                <a:solidFill>
                  <a:srgbClr val="FF0000"/>
                </a:solidFill>
              </a:rPr>
              <a:t>D. </a:t>
            </a:r>
            <a:r>
              <a:rPr lang="zh-CN" altLang="zh-CN" sz="2400" dirty="0"/>
              <a:t>商品价格</a:t>
            </a:r>
          </a:p>
        </p:txBody>
      </p:sp>
    </p:spTree>
    <p:extLst>
      <p:ext uri="{BB962C8B-B14F-4D97-AF65-F5344CB8AC3E}">
        <p14:creationId xmlns:p14="http://schemas.microsoft.com/office/powerpoint/2010/main" val="99716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对于政府来说，“税收支出体系”的实质是（</a:t>
            </a:r>
            <a:r>
              <a:rPr lang="en-US" altLang="zh-CN" sz="2400" dirty="0"/>
              <a:t>    </a:t>
            </a:r>
            <a:r>
              <a:rPr lang="zh-CN" altLang="zh-CN" sz="2400" dirty="0"/>
              <a:t>）。</a:t>
            </a:r>
          </a:p>
          <a:p>
            <a:endParaRPr lang="en-US" altLang="zh-CN" sz="2400" dirty="0"/>
          </a:p>
          <a:p>
            <a:r>
              <a:rPr lang="en-US" altLang="zh-CN" sz="2400" dirty="0"/>
              <a:t>A. </a:t>
            </a:r>
            <a:r>
              <a:rPr lang="zh-CN" altLang="zh-CN" sz="2400" dirty="0"/>
              <a:t>税收国民待遇</a:t>
            </a:r>
            <a:r>
              <a:rPr lang="en-US" altLang="zh-CN" sz="2400" dirty="0"/>
              <a:t>		</a:t>
            </a:r>
            <a:endParaRPr lang="zh-CN" altLang="zh-CN" sz="2400" dirty="0"/>
          </a:p>
          <a:p>
            <a:endParaRPr lang="en-US" altLang="zh-CN" sz="2400" dirty="0"/>
          </a:p>
          <a:p>
            <a:r>
              <a:rPr lang="en-US" altLang="zh-CN" sz="2400" dirty="0">
                <a:solidFill>
                  <a:srgbClr val="FF0000"/>
                </a:solidFill>
              </a:rPr>
              <a:t>B. </a:t>
            </a:r>
            <a:r>
              <a:rPr lang="zh-CN" altLang="zh-CN" sz="2400" dirty="0"/>
              <a:t>税收优惠下税收损失</a:t>
            </a:r>
            <a:r>
              <a:rPr lang="en-US" altLang="zh-CN" sz="2400" dirty="0"/>
              <a:t>	</a:t>
            </a:r>
            <a:endParaRPr lang="zh-CN" altLang="zh-CN" sz="2400" dirty="0"/>
          </a:p>
          <a:p>
            <a:endParaRPr lang="en-US" altLang="zh-CN" sz="2400" dirty="0"/>
          </a:p>
          <a:p>
            <a:r>
              <a:rPr lang="en-US" altLang="zh-CN" sz="2400" dirty="0"/>
              <a:t>C. </a:t>
            </a:r>
            <a:r>
              <a:rPr lang="zh-CN" altLang="zh-CN" sz="2400" dirty="0"/>
              <a:t>税收差别政策</a:t>
            </a:r>
            <a:r>
              <a:rPr lang="en-US" altLang="zh-CN" sz="2400" dirty="0"/>
              <a:t>		</a:t>
            </a:r>
            <a:endParaRPr lang="zh-CN" altLang="zh-CN" sz="2400" dirty="0"/>
          </a:p>
          <a:p>
            <a:endParaRPr lang="en-US" altLang="zh-CN" sz="2400" dirty="0"/>
          </a:p>
          <a:p>
            <a:r>
              <a:rPr lang="en-US" altLang="zh-CN" sz="2400" dirty="0"/>
              <a:t>D. </a:t>
            </a:r>
            <a:r>
              <a:rPr lang="zh-CN" altLang="zh-CN" sz="2400" dirty="0"/>
              <a:t>政府宏观调控</a:t>
            </a:r>
          </a:p>
        </p:txBody>
      </p:sp>
    </p:spTree>
    <p:extLst>
      <p:ext uri="{BB962C8B-B14F-4D97-AF65-F5344CB8AC3E}">
        <p14:creationId xmlns:p14="http://schemas.microsoft.com/office/powerpoint/2010/main" val="144292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sz="2400" dirty="0"/>
              <a:t>照顾性税收支出是针对纳税人由于客观原因在生产经营上发生临时困难而无力纳税所采取的照顾性措施。下列情况不适用照顾性税收支出的是（</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价格扭曲下的政策性亏损</a:t>
            </a:r>
            <a:r>
              <a:rPr lang="en-US" altLang="zh-CN" sz="2400" dirty="0"/>
              <a:t>			</a:t>
            </a:r>
          </a:p>
          <a:p>
            <a:r>
              <a:rPr lang="en-US" altLang="zh-CN" sz="2400" dirty="0"/>
              <a:t>	</a:t>
            </a:r>
            <a:endParaRPr lang="zh-CN" altLang="zh-CN" sz="2400" dirty="0"/>
          </a:p>
          <a:p>
            <a:r>
              <a:rPr lang="en-US" altLang="zh-CN" sz="2400" dirty="0"/>
              <a:t>B. </a:t>
            </a:r>
            <a:r>
              <a:rPr lang="zh-CN" altLang="zh-CN" sz="2400" dirty="0"/>
              <a:t>受到自然灾害后的亏损</a:t>
            </a:r>
            <a:r>
              <a:rPr lang="en-US" altLang="zh-CN" sz="2400" dirty="0"/>
              <a:t>		</a:t>
            </a:r>
          </a:p>
          <a:p>
            <a:endParaRPr lang="zh-CN" altLang="zh-CN" sz="2400" dirty="0"/>
          </a:p>
          <a:p>
            <a:r>
              <a:rPr lang="en-US" altLang="zh-CN" sz="2400" dirty="0">
                <a:solidFill>
                  <a:srgbClr val="FF0000"/>
                </a:solidFill>
              </a:rPr>
              <a:t>C. </a:t>
            </a:r>
            <a:r>
              <a:rPr lang="zh-CN" altLang="zh-CN" sz="2400" dirty="0"/>
              <a:t>企业管理经营不善而造成的亏损</a:t>
            </a:r>
            <a:r>
              <a:rPr lang="en-US" altLang="zh-CN" sz="2400" dirty="0"/>
              <a:t>		</a:t>
            </a:r>
          </a:p>
          <a:p>
            <a:endParaRPr lang="zh-CN" altLang="zh-CN" sz="2400" dirty="0"/>
          </a:p>
          <a:p>
            <a:r>
              <a:rPr lang="en-US" altLang="zh-CN" sz="2400" dirty="0"/>
              <a:t>D. </a:t>
            </a:r>
            <a:r>
              <a:rPr lang="zh-CN" altLang="zh-CN" sz="2400" dirty="0"/>
              <a:t>国家希望扶植发展的亏损或微利产业</a:t>
            </a:r>
          </a:p>
        </p:txBody>
      </p:sp>
    </p:spTree>
    <p:extLst>
      <p:ext uri="{BB962C8B-B14F-4D97-AF65-F5344CB8AC3E}">
        <p14:creationId xmlns:p14="http://schemas.microsoft.com/office/powerpoint/2010/main" val="278757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zh-CN" sz="2400" dirty="0"/>
              <a:t>用于改善资源配置</a:t>
            </a:r>
            <a:r>
              <a:rPr lang="en-US" altLang="zh-CN" sz="2400" dirty="0"/>
              <a:t>.</a:t>
            </a:r>
            <a:r>
              <a:rPr lang="zh-CN" altLang="zh-CN" sz="2400" dirty="0"/>
              <a:t>提高经济效率的特殊减税规定的税收支出，其目的是正确引导产业结构</a:t>
            </a:r>
            <a:r>
              <a:rPr lang="en-US" altLang="zh-CN" sz="2400" dirty="0"/>
              <a:t>.</a:t>
            </a:r>
            <a:r>
              <a:rPr lang="zh-CN" altLang="zh-CN" sz="2400" dirty="0"/>
              <a:t>产品结构</a:t>
            </a:r>
            <a:r>
              <a:rPr lang="en-US" altLang="zh-CN" sz="2400" dirty="0"/>
              <a:t>.</a:t>
            </a:r>
            <a:r>
              <a:rPr lang="zh-CN" altLang="zh-CN" sz="2400" dirty="0"/>
              <a:t>进出口结构以及市场供求关系，这种财政补贴称为（</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照顾性税收支出</a:t>
            </a:r>
            <a:endParaRPr lang="en-US" altLang="zh-CN" sz="2400" dirty="0"/>
          </a:p>
          <a:p>
            <a:endParaRPr lang="zh-CN" altLang="zh-CN" sz="2400" dirty="0"/>
          </a:p>
          <a:p>
            <a:r>
              <a:rPr lang="en-US" altLang="zh-CN" sz="2400" dirty="0">
                <a:solidFill>
                  <a:srgbClr val="FF0000"/>
                </a:solidFill>
              </a:rPr>
              <a:t>B. </a:t>
            </a:r>
            <a:r>
              <a:rPr lang="zh-CN" altLang="zh-CN" sz="2400" dirty="0"/>
              <a:t>刺激性税收支出</a:t>
            </a:r>
            <a:endParaRPr lang="en-US" altLang="zh-CN" sz="2400" dirty="0"/>
          </a:p>
          <a:p>
            <a:endParaRPr lang="zh-CN" altLang="zh-CN" sz="2400" dirty="0"/>
          </a:p>
          <a:p>
            <a:r>
              <a:rPr lang="en-US" altLang="zh-CN" sz="2400" dirty="0"/>
              <a:t>C. </a:t>
            </a:r>
            <a:r>
              <a:rPr lang="zh-CN" altLang="zh-CN" sz="2400" dirty="0"/>
              <a:t>税收优惠</a:t>
            </a:r>
            <a:endParaRPr lang="en-US" altLang="zh-CN" sz="2400" dirty="0"/>
          </a:p>
          <a:p>
            <a:endParaRPr lang="zh-CN" altLang="zh-CN" sz="2400" dirty="0"/>
          </a:p>
          <a:p>
            <a:r>
              <a:rPr lang="en-US" altLang="zh-CN" sz="2400" dirty="0"/>
              <a:t>D. </a:t>
            </a:r>
            <a:r>
              <a:rPr lang="zh-CN" altLang="zh-CN" sz="2400" dirty="0"/>
              <a:t>出口退税</a:t>
            </a:r>
            <a:r>
              <a:rPr lang="zh-CN" altLang="zh-CN" sz="2400" dirty="0">
                <a:effectLst/>
              </a:rPr>
              <a:t> </a:t>
            </a:r>
            <a:endParaRPr lang="zh-CN" altLang="zh-CN" sz="2400" dirty="0"/>
          </a:p>
        </p:txBody>
      </p:sp>
    </p:spTree>
    <p:extLst>
      <p:ext uri="{BB962C8B-B14F-4D97-AF65-F5344CB8AC3E}">
        <p14:creationId xmlns:p14="http://schemas.microsoft.com/office/powerpoint/2010/main" val="58212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zh-CN" dirty="0"/>
              <a:t>下列关于政府支出乘数的表述中，正确的是（</a:t>
            </a:r>
            <a:r>
              <a:rPr lang="en-US" altLang="zh-CN" dirty="0"/>
              <a:t>     </a:t>
            </a:r>
            <a:r>
              <a:rPr lang="zh-CN" altLang="zh-CN" dirty="0"/>
              <a:t>）。</a:t>
            </a:r>
          </a:p>
          <a:p>
            <a:r>
              <a:rPr lang="en-US" altLang="zh-CN" dirty="0"/>
              <a:t> </a:t>
            </a:r>
            <a:endParaRPr lang="zh-CN" altLang="zh-CN" dirty="0"/>
          </a:p>
          <a:p>
            <a:r>
              <a:rPr lang="en-US" altLang="zh-CN" dirty="0"/>
              <a:t> </a:t>
            </a:r>
            <a:endParaRPr lang="zh-CN" altLang="zh-CN" dirty="0"/>
          </a:p>
          <a:p>
            <a:r>
              <a:rPr lang="en-US" altLang="zh-CN" dirty="0"/>
              <a:t> </a:t>
            </a:r>
            <a:endParaRPr lang="zh-CN" altLang="zh-CN" dirty="0"/>
          </a:p>
          <a:p>
            <a:r>
              <a:rPr lang="en-US" altLang="zh-CN" dirty="0"/>
              <a:t>A.</a:t>
            </a:r>
            <a:r>
              <a:rPr lang="zh-CN" altLang="zh-CN" dirty="0"/>
              <a:t>边际消费倾向越大，政府支出乘数越大，国民收入增量越大</a:t>
            </a:r>
          </a:p>
          <a:p>
            <a:r>
              <a:rPr lang="en-US" altLang="zh-CN" dirty="0"/>
              <a:t> </a:t>
            </a:r>
            <a:endParaRPr lang="zh-CN" altLang="zh-CN" dirty="0"/>
          </a:p>
          <a:p>
            <a:r>
              <a:rPr lang="en-US" altLang="zh-CN" dirty="0"/>
              <a:t>B.</a:t>
            </a:r>
            <a:r>
              <a:rPr lang="zh-CN" altLang="zh-CN" dirty="0"/>
              <a:t>边际消费倾向越小，政府支出乘数越大，国民收入增量越大</a:t>
            </a:r>
          </a:p>
          <a:p>
            <a:r>
              <a:rPr lang="en-US" altLang="zh-CN" dirty="0"/>
              <a:t>  </a:t>
            </a:r>
            <a:endParaRPr lang="zh-CN" altLang="zh-CN" dirty="0"/>
          </a:p>
          <a:p>
            <a:r>
              <a:rPr lang="en-US" altLang="zh-CN" dirty="0"/>
              <a:t>C.</a:t>
            </a:r>
            <a:r>
              <a:rPr lang="zh-CN" altLang="zh-CN" dirty="0"/>
              <a:t>边际储蓄倾向越大，政府支出乘数越大，国民收入增量越大</a:t>
            </a:r>
          </a:p>
          <a:p>
            <a:r>
              <a:rPr lang="en-US" altLang="zh-CN" dirty="0"/>
              <a:t> </a:t>
            </a:r>
            <a:endParaRPr lang="zh-CN" altLang="zh-CN" dirty="0"/>
          </a:p>
          <a:p>
            <a:r>
              <a:rPr lang="en-US" altLang="zh-CN" dirty="0"/>
              <a:t>D.</a:t>
            </a:r>
            <a:r>
              <a:rPr lang="zh-CN" altLang="zh-CN" dirty="0"/>
              <a:t>边际储蓄倾向越小，政府支出乘数越小，国民收入增量越小</a:t>
            </a:r>
          </a:p>
          <a:p>
            <a:endParaRPr kumimoji="1" lang="zh-CN" altLang="en-US" dirty="0"/>
          </a:p>
        </p:txBody>
      </p:sp>
    </p:spTree>
    <p:extLst>
      <p:ext uri="{BB962C8B-B14F-4D97-AF65-F5344CB8AC3E}">
        <p14:creationId xmlns:p14="http://schemas.microsoft.com/office/powerpoint/2010/main" val="362138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200" dirty="0"/>
              <a:t>下列属于转移性支出的是（</a:t>
            </a:r>
            <a:r>
              <a:rPr lang="en-US" altLang="zh-CN" sz="2200" dirty="0"/>
              <a:t>      </a:t>
            </a:r>
            <a:r>
              <a:rPr lang="zh-CN" altLang="zh-CN" sz="2200" dirty="0"/>
              <a:t>）。</a:t>
            </a:r>
            <a:endParaRPr lang="en-US" altLang="zh-CN" sz="2200" dirty="0"/>
          </a:p>
          <a:p>
            <a:endParaRPr lang="zh-CN" altLang="zh-CN" sz="2200" dirty="0"/>
          </a:p>
          <a:p>
            <a:r>
              <a:rPr lang="en-US" altLang="zh-CN" sz="2200" dirty="0"/>
              <a:t>A.</a:t>
            </a:r>
            <a:r>
              <a:rPr lang="zh-CN" altLang="zh-CN" sz="2200" dirty="0"/>
              <a:t>修建铁路工程支出</a:t>
            </a:r>
            <a:endParaRPr lang="en-US" altLang="zh-CN" sz="2200" dirty="0"/>
          </a:p>
          <a:p>
            <a:endParaRPr lang="en-US" altLang="zh-CN" sz="2200" dirty="0"/>
          </a:p>
          <a:p>
            <a:r>
              <a:rPr lang="en-US" altLang="zh-CN" sz="2200" dirty="0"/>
              <a:t>B.</a:t>
            </a:r>
            <a:r>
              <a:rPr lang="zh-CN" altLang="zh-CN" sz="2200" dirty="0"/>
              <a:t>国防支出</a:t>
            </a:r>
          </a:p>
          <a:p>
            <a:endParaRPr lang="en-US" altLang="zh-CN" sz="2200" dirty="0"/>
          </a:p>
          <a:p>
            <a:r>
              <a:rPr lang="en-US" altLang="zh-CN" sz="2200" dirty="0"/>
              <a:t>C.</a:t>
            </a:r>
            <a:r>
              <a:rPr lang="zh-CN" altLang="zh-CN" sz="2200" dirty="0"/>
              <a:t>文化教育卫生支出</a:t>
            </a:r>
          </a:p>
          <a:p>
            <a:endParaRPr lang="en-US" altLang="zh-CN" sz="2200" dirty="0"/>
          </a:p>
          <a:p>
            <a:r>
              <a:rPr lang="en-US" altLang="zh-CN" sz="2200" dirty="0">
                <a:solidFill>
                  <a:srgbClr val="FF0000"/>
                </a:solidFill>
              </a:rPr>
              <a:t>D.</a:t>
            </a:r>
            <a:r>
              <a:rPr lang="zh-CN" altLang="zh-CN" sz="2200" dirty="0"/>
              <a:t>债务利息支出</a:t>
            </a:r>
            <a:r>
              <a:rPr lang="en-US" altLang="zh-CN" sz="2200" dirty="0"/>
              <a:t>  </a:t>
            </a:r>
            <a:endParaRPr lang="zh-CN" altLang="zh-CN" sz="2200" dirty="0"/>
          </a:p>
          <a:p>
            <a:endParaRPr kumimoji="1" lang="zh-CN" altLang="en-US" dirty="0"/>
          </a:p>
        </p:txBody>
      </p:sp>
    </p:spTree>
    <p:extLst>
      <p:ext uri="{BB962C8B-B14F-4D97-AF65-F5344CB8AC3E}">
        <p14:creationId xmlns:p14="http://schemas.microsoft.com/office/powerpoint/2010/main" val="3335990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200" dirty="0"/>
              <a:t>在投资修建高速公路时，能体现出公共财政非盈利性的方式是（</a:t>
            </a:r>
            <a:r>
              <a:rPr lang="en-US" altLang="zh-CN" sz="2200" dirty="0"/>
              <a:t>    </a:t>
            </a:r>
            <a:r>
              <a:rPr lang="zh-CN" altLang="zh-CN" sz="2200" dirty="0"/>
              <a:t>）。</a:t>
            </a:r>
          </a:p>
          <a:p>
            <a:r>
              <a:rPr lang="en-US" altLang="zh-CN" sz="2200" dirty="0"/>
              <a:t> </a:t>
            </a:r>
            <a:endParaRPr lang="zh-CN" altLang="zh-CN" sz="2200" dirty="0"/>
          </a:p>
          <a:p>
            <a:pPr lvl="0"/>
            <a:r>
              <a:rPr lang="en-US" altLang="zh-CN" sz="2200" dirty="0"/>
              <a:t> </a:t>
            </a:r>
            <a:endParaRPr lang="zh-CN" altLang="zh-CN" sz="2200" dirty="0"/>
          </a:p>
          <a:p>
            <a:r>
              <a:rPr lang="en-US" altLang="zh-CN" sz="2200" b="1" dirty="0"/>
              <a:t>A.</a:t>
            </a:r>
            <a:r>
              <a:rPr lang="zh-CN" altLang="zh-CN" sz="2200" dirty="0"/>
              <a:t>招标</a:t>
            </a:r>
            <a:r>
              <a:rPr lang="en-US" altLang="zh-CN" sz="2200" dirty="0"/>
              <a:t> </a:t>
            </a:r>
            <a:endParaRPr lang="zh-CN" altLang="zh-CN" sz="2200" dirty="0"/>
          </a:p>
          <a:p>
            <a:pPr lvl="0"/>
            <a:r>
              <a:rPr lang="en-US" altLang="zh-CN" sz="2200" dirty="0"/>
              <a:t> </a:t>
            </a:r>
            <a:endParaRPr lang="zh-CN" altLang="zh-CN" sz="2200" dirty="0"/>
          </a:p>
          <a:p>
            <a:r>
              <a:rPr lang="en-US" altLang="zh-CN" sz="2200" b="1" dirty="0"/>
              <a:t>B.</a:t>
            </a:r>
            <a:r>
              <a:rPr lang="zh-CN" altLang="zh-CN" sz="2200" dirty="0"/>
              <a:t>贷款</a:t>
            </a:r>
          </a:p>
          <a:p>
            <a:r>
              <a:rPr lang="en-US" altLang="zh-CN" sz="2200" dirty="0"/>
              <a:t> </a:t>
            </a:r>
            <a:endParaRPr lang="zh-CN" altLang="zh-CN" sz="2200" dirty="0"/>
          </a:p>
          <a:p>
            <a:r>
              <a:rPr lang="en-US" altLang="zh-CN" sz="2200" b="1" dirty="0"/>
              <a:t>C.</a:t>
            </a:r>
            <a:r>
              <a:rPr lang="zh-CN" altLang="zh-CN" sz="2200" dirty="0"/>
              <a:t>引进外资</a:t>
            </a:r>
          </a:p>
          <a:p>
            <a:r>
              <a:rPr lang="en-US" altLang="zh-CN" sz="2200" dirty="0"/>
              <a:t> </a:t>
            </a:r>
            <a:endParaRPr lang="zh-CN" altLang="zh-CN" sz="2200" dirty="0"/>
          </a:p>
          <a:p>
            <a:r>
              <a:rPr lang="en-US" altLang="zh-CN" sz="2200" b="1" dirty="0"/>
              <a:t>D.</a:t>
            </a:r>
            <a:r>
              <a:rPr lang="zh-CN" altLang="zh-CN" sz="2200" dirty="0"/>
              <a:t>政府补贴</a:t>
            </a:r>
          </a:p>
          <a:p>
            <a:endParaRPr kumimoji="1" lang="zh-CN" altLang="en-US" dirty="0"/>
          </a:p>
        </p:txBody>
      </p:sp>
    </p:spTree>
    <p:extLst>
      <p:ext uri="{BB962C8B-B14F-4D97-AF65-F5344CB8AC3E}">
        <p14:creationId xmlns:p14="http://schemas.microsoft.com/office/powerpoint/2010/main" val="237873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财政投融资是一种政府投入资本金的（</a:t>
            </a:r>
            <a:r>
              <a:rPr lang="en-US" altLang="zh-CN" sz="2400" dirty="0"/>
              <a:t>  </a:t>
            </a:r>
            <a:r>
              <a:rPr lang="zh-CN" altLang="zh-CN" sz="2400" dirty="0"/>
              <a:t>）融资。</a:t>
            </a:r>
          </a:p>
          <a:p>
            <a:r>
              <a:rPr lang="en-US" altLang="zh-CN" sz="2400" dirty="0"/>
              <a:t> </a:t>
            </a:r>
            <a:endParaRPr lang="zh-CN" altLang="zh-CN" sz="2400" dirty="0"/>
          </a:p>
          <a:p>
            <a:r>
              <a:rPr lang="en-US" altLang="zh-CN" sz="2400" dirty="0"/>
              <a:t>A.</a:t>
            </a:r>
            <a:r>
              <a:rPr lang="zh-CN" altLang="zh-CN" sz="2400" dirty="0"/>
              <a:t>经营性</a:t>
            </a:r>
          </a:p>
          <a:p>
            <a:r>
              <a:rPr lang="en-US" altLang="zh-CN" sz="2400" dirty="0"/>
              <a:t> </a:t>
            </a:r>
            <a:endParaRPr lang="zh-CN" altLang="zh-CN" sz="2400" dirty="0"/>
          </a:p>
          <a:p>
            <a:r>
              <a:rPr lang="en-US" altLang="zh-CN" sz="2400" dirty="0"/>
              <a:t>B.</a:t>
            </a:r>
            <a:r>
              <a:rPr lang="zh-CN" altLang="zh-CN" sz="2400" dirty="0"/>
              <a:t>投资性</a:t>
            </a:r>
            <a:r>
              <a:rPr lang="en-US" altLang="zh-CN" sz="2400" dirty="0"/>
              <a:t> </a:t>
            </a:r>
          </a:p>
          <a:p>
            <a:endParaRPr lang="zh-CN" altLang="zh-CN" sz="2400" dirty="0"/>
          </a:p>
          <a:p>
            <a:r>
              <a:rPr lang="en-US" altLang="zh-CN" sz="2400" dirty="0"/>
              <a:t>C.</a:t>
            </a:r>
            <a:r>
              <a:rPr lang="zh-CN" altLang="zh-CN" sz="2400" dirty="0"/>
              <a:t>政府性</a:t>
            </a:r>
            <a:endParaRPr lang="en-US" altLang="zh-CN" sz="2400" dirty="0"/>
          </a:p>
          <a:p>
            <a:endParaRPr lang="zh-CN" altLang="zh-CN" sz="2400" dirty="0"/>
          </a:p>
          <a:p>
            <a:r>
              <a:rPr lang="en-US" altLang="zh-CN" sz="2400" dirty="0"/>
              <a:t>D.</a:t>
            </a:r>
            <a:r>
              <a:rPr lang="zh-CN" altLang="zh-CN" sz="2400" dirty="0"/>
              <a:t>盈利性</a:t>
            </a:r>
          </a:p>
          <a:p>
            <a:endParaRPr kumimoji="1" lang="zh-CN" altLang="en-US" sz="2400" dirty="0"/>
          </a:p>
        </p:txBody>
      </p:sp>
    </p:spTree>
    <p:extLst>
      <p:ext uri="{BB962C8B-B14F-4D97-AF65-F5344CB8AC3E}">
        <p14:creationId xmlns:p14="http://schemas.microsoft.com/office/powerpoint/2010/main" val="209428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400" dirty="0"/>
              <a:t>公共部门提供的大多数基础设施的产品性质通常是 (	 	)。</a:t>
            </a:r>
          </a:p>
          <a:p>
            <a:endParaRPr lang="zh-CN" altLang="zh-CN" sz="2400" dirty="0"/>
          </a:p>
          <a:p>
            <a:r>
              <a:rPr lang="en-US" altLang="zh-CN" sz="2400" dirty="0" err="1"/>
              <a:t>A.公共产品</a:t>
            </a:r>
            <a:endParaRPr lang="en-US" altLang="zh-CN" sz="2400" dirty="0"/>
          </a:p>
          <a:p>
            <a:endParaRPr lang="en-US" altLang="zh-CN" sz="2400" dirty="0"/>
          </a:p>
          <a:p>
            <a:r>
              <a:rPr lang="en-US" altLang="zh-CN" sz="2400" dirty="0"/>
              <a:t>B. 私人产品</a:t>
            </a:r>
          </a:p>
          <a:p>
            <a:pPr marL="0" indent="0">
              <a:buNone/>
            </a:pPr>
            <a:r>
              <a:rPr lang="en-US" altLang="zh-CN" sz="2400" dirty="0"/>
              <a:t>	</a:t>
            </a:r>
          </a:p>
          <a:p>
            <a:r>
              <a:rPr lang="en-US" altLang="zh-CN" sz="2400" dirty="0" err="1"/>
              <a:t>C.混合产品</a:t>
            </a:r>
            <a:r>
              <a:rPr lang="en-US" altLang="zh-CN" sz="2400" dirty="0"/>
              <a:t> </a:t>
            </a:r>
          </a:p>
          <a:p>
            <a:pPr marL="0" indent="0">
              <a:buNone/>
            </a:pPr>
            <a:r>
              <a:rPr lang="en-US" altLang="zh-CN" sz="2400" dirty="0"/>
              <a:t>		</a:t>
            </a:r>
          </a:p>
          <a:p>
            <a:r>
              <a:rPr lang="en-US" altLang="zh-CN" sz="2400" dirty="0" err="1"/>
              <a:t>D.奢侈品</a:t>
            </a:r>
            <a:r>
              <a:rPr lang="zh-CN" altLang="zh-CN" sz="2400" dirty="0">
                <a:effectLst/>
              </a:rPr>
              <a:t> </a:t>
            </a:r>
            <a:endParaRPr kumimoji="1" lang="zh-CN" altLang="en-US" sz="2400" dirty="0"/>
          </a:p>
        </p:txBody>
      </p:sp>
    </p:spTree>
    <p:extLst>
      <p:ext uri="{BB962C8B-B14F-4D97-AF65-F5344CB8AC3E}">
        <p14:creationId xmlns:p14="http://schemas.microsoft.com/office/powerpoint/2010/main" val="2928577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kumimoji="1" lang="zh-CN" altLang="en-US" sz="2400" dirty="0"/>
              <a:t>答案：</a:t>
            </a:r>
            <a:r>
              <a:rPr kumimoji="1" lang="en-US" altLang="zh-CN" sz="2400" dirty="0"/>
              <a:t>B</a:t>
            </a:r>
          </a:p>
          <a:p>
            <a:r>
              <a:rPr lang="zh-CN" altLang="zh-CN" sz="2400" dirty="0"/>
              <a:t>有人认为基础设施服务属于“公共物品”或“准公共物品”。实质上，由于基础设施涵盖的内容十分广泛，不同部门间、部门内部和各种技术类型之间，基础设施产业的经济特征大不相同。既有纯公共物品和准公共物品，也有公共资源和纯私人物品。</a:t>
            </a:r>
            <a:endParaRPr lang="en-US" altLang="zh-CN" sz="2400" dirty="0"/>
          </a:p>
          <a:p>
            <a:r>
              <a:rPr lang="zh-CN" altLang="zh-CN" sz="2400" dirty="0"/>
              <a:t>大多数基础设施的服务性质属于私人物品，具有竞争性和排他性，比如供水、供电、煤气、电话、铁路、教育等，并不象通常人们所认为的它们属于公共物品或准公共物品。只是它们依然产生外部效应——其中许多会影响环境。</a:t>
            </a:r>
            <a:r>
              <a:rPr lang="zh-CN" altLang="zh-CN" sz="2400" dirty="0">
                <a:effectLst/>
              </a:rPr>
              <a:t> </a:t>
            </a:r>
            <a:endParaRPr lang="en-US" altLang="zh-CN" sz="2400" dirty="0"/>
          </a:p>
          <a:p>
            <a:endParaRPr lang="zh-CN" altLang="zh-CN" sz="2400" dirty="0"/>
          </a:p>
          <a:p>
            <a:endParaRPr kumimoji="1" lang="zh-CN" altLang="en-US" sz="2400" dirty="0"/>
          </a:p>
        </p:txBody>
      </p:sp>
    </p:spTree>
    <p:extLst>
      <p:ext uri="{BB962C8B-B14F-4D97-AF65-F5344CB8AC3E}">
        <p14:creationId xmlns:p14="http://schemas.microsoft.com/office/powerpoint/2010/main" val="68514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地方性公路和桥梁等公共基础设施，最适合采取的投资方式是（ </a:t>
            </a:r>
            <a:r>
              <a:rPr lang="en-US" altLang="zh-CN" sz="2400" dirty="0"/>
              <a:t> </a:t>
            </a:r>
            <a:r>
              <a:rPr lang="zh-CN" altLang="zh-CN" sz="2400" dirty="0"/>
              <a:t>）。</a:t>
            </a:r>
          </a:p>
          <a:p>
            <a:r>
              <a:rPr lang="en-US" altLang="zh-CN" sz="2400" dirty="0"/>
              <a:t> </a:t>
            </a:r>
            <a:endParaRPr lang="zh-CN" altLang="zh-CN" sz="2400" dirty="0"/>
          </a:p>
          <a:p>
            <a:r>
              <a:rPr lang="en-US" altLang="zh-CN" sz="2400" b="1" dirty="0"/>
              <a:t>A.</a:t>
            </a:r>
            <a:r>
              <a:rPr lang="zh-CN" altLang="zh-CN" sz="2400" dirty="0"/>
              <a:t>政府投资</a:t>
            </a:r>
          </a:p>
          <a:p>
            <a:r>
              <a:rPr lang="en-US" altLang="zh-CN" sz="2400" dirty="0"/>
              <a:t> </a:t>
            </a:r>
            <a:endParaRPr lang="zh-CN" altLang="zh-CN" sz="2400" dirty="0"/>
          </a:p>
          <a:p>
            <a:r>
              <a:rPr lang="en-US" altLang="zh-CN" sz="2400" b="1" dirty="0"/>
              <a:t>B.</a:t>
            </a:r>
            <a:r>
              <a:rPr lang="zh-CN" altLang="zh-CN" sz="2400" dirty="0"/>
              <a:t>民间投资</a:t>
            </a:r>
          </a:p>
          <a:p>
            <a:r>
              <a:rPr lang="en-US" altLang="zh-CN" sz="2400" dirty="0"/>
              <a:t> </a:t>
            </a:r>
            <a:endParaRPr lang="zh-CN" altLang="zh-CN" sz="2400" dirty="0"/>
          </a:p>
          <a:p>
            <a:r>
              <a:rPr lang="en-US" altLang="zh-CN" sz="2400" b="1" dirty="0"/>
              <a:t>C.</a:t>
            </a:r>
            <a:r>
              <a:rPr lang="zh-CN" altLang="zh-CN" sz="2400" dirty="0"/>
              <a:t>贷款修路收费还贷</a:t>
            </a:r>
          </a:p>
          <a:p>
            <a:r>
              <a:rPr lang="en-US" altLang="zh-CN" sz="2400" dirty="0"/>
              <a:t> </a:t>
            </a:r>
            <a:endParaRPr lang="zh-CN" altLang="zh-CN" sz="2400" dirty="0"/>
          </a:p>
          <a:p>
            <a:r>
              <a:rPr lang="en-US" altLang="zh-CN" sz="2400" b="1" dirty="0"/>
              <a:t>D.</a:t>
            </a:r>
            <a:r>
              <a:rPr lang="zh-CN" altLang="zh-CN" sz="2400" dirty="0"/>
              <a:t>政府与民间共同投资</a:t>
            </a:r>
          </a:p>
          <a:p>
            <a:endParaRPr kumimoji="1" lang="zh-CN" altLang="en-US" sz="2400" dirty="0"/>
          </a:p>
        </p:txBody>
      </p:sp>
    </p:spTree>
    <p:extLst>
      <p:ext uri="{BB962C8B-B14F-4D97-AF65-F5344CB8AC3E}">
        <p14:creationId xmlns:p14="http://schemas.microsoft.com/office/powerpoint/2010/main" val="4293452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endParaRPr lang="en-US" altLang="zh-CN" sz="2400" dirty="0"/>
          </a:p>
          <a:p>
            <a:r>
              <a:rPr kumimoji="1" lang="zh-CN" altLang="en-US" sz="2400" dirty="0"/>
              <a:t>答案：</a:t>
            </a:r>
            <a:r>
              <a:rPr kumimoji="1" lang="en-US" altLang="zh-CN" sz="2400" dirty="0"/>
              <a:t>C</a:t>
            </a:r>
          </a:p>
          <a:p>
            <a:endParaRPr lang="en-US" altLang="zh-CN" sz="2400" dirty="0"/>
          </a:p>
          <a:p>
            <a:r>
              <a:rPr lang="zh-CN" altLang="zh-CN" sz="2400" dirty="0"/>
              <a:t>私人出资、定期收费补偿成本并适当盈利，或地方主管部门筹资、定期收费补偿成本。典型的例子是地方性公路和桥梁等公共设施的建设，如</a:t>
            </a:r>
            <a:r>
              <a:rPr lang="en-US" altLang="zh-CN" sz="2400" dirty="0"/>
              <a:t>"</a:t>
            </a:r>
            <a:r>
              <a:rPr lang="zh-CN" altLang="zh-CN" sz="2400" dirty="0"/>
              <a:t>贷款修路，收费还贷</a:t>
            </a:r>
            <a:r>
              <a:rPr lang="en-US" altLang="zh-CN" sz="2400" dirty="0"/>
              <a:t>"</a:t>
            </a:r>
            <a:r>
              <a:rPr lang="zh-CN" altLang="zh-CN" sz="2400" dirty="0"/>
              <a:t>，就是这种方式。</a:t>
            </a:r>
          </a:p>
          <a:p>
            <a:endParaRPr kumimoji="1" lang="zh-CN" altLang="en-US" sz="2400" dirty="0"/>
          </a:p>
        </p:txBody>
      </p:sp>
    </p:spTree>
    <p:extLst>
      <p:ext uri="{BB962C8B-B14F-4D97-AF65-F5344CB8AC3E}">
        <p14:creationId xmlns:p14="http://schemas.microsoft.com/office/powerpoint/2010/main" val="2163407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n-US" altLang="zh-CN" sz="2400" dirty="0"/>
              <a:t>财政对三农的投入必须坚持的方针是（ 		）。</a:t>
            </a:r>
          </a:p>
          <a:p>
            <a:endParaRPr lang="zh-CN" altLang="zh-CN" sz="2400" dirty="0"/>
          </a:p>
          <a:p>
            <a:r>
              <a:rPr lang="en-US" altLang="zh-CN" sz="2400" dirty="0" err="1"/>
              <a:t>A.工业反哺农业、城市支持农村</a:t>
            </a:r>
            <a:r>
              <a:rPr lang="en-US" altLang="zh-CN" sz="2400" dirty="0"/>
              <a:t>		</a:t>
            </a:r>
          </a:p>
          <a:p>
            <a:endParaRPr lang="en-US" altLang="zh-CN" sz="2400" dirty="0"/>
          </a:p>
          <a:p>
            <a:r>
              <a:rPr lang="en-US" altLang="zh-CN" sz="2400" dirty="0" err="1"/>
              <a:t>B.促进农业持续发展，达到城乡协调</a:t>
            </a:r>
            <a:r>
              <a:rPr lang="en-US" altLang="zh-CN" sz="2400" dirty="0"/>
              <a:t>		</a:t>
            </a:r>
            <a:endParaRPr lang="zh-CN" altLang="zh-CN" sz="2400" dirty="0"/>
          </a:p>
          <a:p>
            <a:endParaRPr lang="en-US" altLang="zh-CN" sz="2400" dirty="0"/>
          </a:p>
          <a:p>
            <a:r>
              <a:rPr lang="en-US" altLang="zh-CN" sz="2400" dirty="0" err="1"/>
              <a:t>C.加强农业的国民经济基础地位</a:t>
            </a:r>
            <a:r>
              <a:rPr lang="en-US" altLang="zh-CN" sz="2400" dirty="0"/>
              <a:t>		</a:t>
            </a:r>
          </a:p>
          <a:p>
            <a:endParaRPr lang="en-US" altLang="zh-CN" sz="2400" dirty="0"/>
          </a:p>
          <a:p>
            <a:r>
              <a:rPr lang="en-US" altLang="zh-CN" sz="2400" dirty="0" err="1"/>
              <a:t>D.促进农民持续增收，缩小城乡收入差距</a:t>
            </a:r>
            <a:endParaRPr lang="zh-CN" altLang="zh-CN" sz="2400" dirty="0"/>
          </a:p>
          <a:p>
            <a:pPr marL="0" indent="0">
              <a:buNone/>
            </a:pPr>
            <a:endParaRPr kumimoji="1" lang="zh-CN" altLang="en-US" sz="2400" dirty="0"/>
          </a:p>
        </p:txBody>
      </p:sp>
    </p:spTree>
    <p:extLst>
      <p:ext uri="{BB962C8B-B14F-4D97-AF65-F5344CB8AC3E}">
        <p14:creationId xmlns:p14="http://schemas.microsoft.com/office/powerpoint/2010/main" val="4064494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endParaRPr lang="en-US" altLang="zh-CN" sz="2400" dirty="0"/>
          </a:p>
          <a:p>
            <a:r>
              <a:rPr kumimoji="1" lang="zh-CN" altLang="en-US" sz="2400" dirty="0"/>
              <a:t>答案：</a:t>
            </a:r>
            <a:r>
              <a:rPr kumimoji="1" lang="en-US" altLang="zh-CN" sz="2400" dirty="0"/>
              <a:t>A</a:t>
            </a:r>
          </a:p>
          <a:p>
            <a:endParaRPr lang="en-US" altLang="zh-CN" sz="2400" dirty="0"/>
          </a:p>
          <a:p>
            <a:r>
              <a:rPr lang="zh-CN" altLang="zh-CN" sz="2400" dirty="0"/>
              <a:t>“我们要发挥制度优势，加强体制机制建设，把工业反哺农业、城市支持农村作为必须长期坚持的方针，坚持和完善实践证明行之有效的强农惠农富农政策，动员社会各方面力量加大对“三农”的支持力度，努力形成城乡发展一体化新格局。</a:t>
            </a:r>
            <a:r>
              <a:rPr lang="zh-CN" altLang="en-US" sz="2400" dirty="0"/>
              <a:t>”</a:t>
            </a:r>
            <a:endParaRPr lang="zh-CN" altLang="zh-CN" sz="2400" dirty="0"/>
          </a:p>
          <a:p>
            <a:pPr marL="0" indent="0">
              <a:buNone/>
            </a:pPr>
            <a:endParaRPr kumimoji="1" lang="zh-CN" altLang="en-US" sz="2400" dirty="0"/>
          </a:p>
        </p:txBody>
      </p:sp>
    </p:spTree>
    <p:extLst>
      <p:ext uri="{BB962C8B-B14F-4D97-AF65-F5344CB8AC3E}">
        <p14:creationId xmlns:p14="http://schemas.microsoft.com/office/powerpoint/2010/main" val="211137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国防支出的规模衡量方式是（   ）</a:t>
            </a:r>
            <a:endParaRPr lang="en-US" altLang="zh-CN" sz="2400" b="1" dirty="0"/>
          </a:p>
          <a:p>
            <a:endParaRPr lang="zh-CN" altLang="zh-CN" sz="2400" dirty="0"/>
          </a:p>
          <a:p>
            <a:r>
              <a:rPr lang="en-US" altLang="zh-CN" sz="2400" dirty="0"/>
              <a:t>A.</a:t>
            </a:r>
            <a:r>
              <a:rPr lang="zh-CN" altLang="zh-CN" sz="2400" dirty="0"/>
              <a:t>国防支出与经济增长的比例</a:t>
            </a:r>
            <a:endParaRPr lang="en-US" altLang="zh-CN" sz="2400" dirty="0"/>
          </a:p>
          <a:p>
            <a:endParaRPr lang="zh-CN" altLang="zh-CN" sz="2400" dirty="0"/>
          </a:p>
          <a:p>
            <a:r>
              <a:rPr lang="en-US" altLang="zh-CN" sz="2400" dirty="0"/>
              <a:t>B.</a:t>
            </a:r>
            <a:r>
              <a:rPr lang="zh-CN" altLang="zh-CN" sz="2400" dirty="0"/>
              <a:t>国防支出占国内生产总值的比例</a:t>
            </a:r>
            <a:endParaRPr lang="en-US" altLang="zh-CN" sz="2400" dirty="0"/>
          </a:p>
          <a:p>
            <a:endParaRPr lang="zh-CN" altLang="zh-CN" sz="2400" dirty="0"/>
          </a:p>
          <a:p>
            <a:r>
              <a:rPr lang="en-US" altLang="zh-CN" sz="2400" dirty="0"/>
              <a:t>C.</a:t>
            </a:r>
            <a:r>
              <a:rPr lang="zh-CN" altLang="zh-CN" sz="2400" dirty="0"/>
              <a:t>国防支出占财政支出和国民收入的比例</a:t>
            </a:r>
            <a:endParaRPr lang="en-US" altLang="zh-CN" sz="2400" dirty="0"/>
          </a:p>
          <a:p>
            <a:endParaRPr lang="zh-CN" altLang="zh-CN" sz="2400" dirty="0"/>
          </a:p>
          <a:p>
            <a:r>
              <a:rPr lang="en-US" altLang="zh-CN" sz="2400" dirty="0"/>
              <a:t>D.</a:t>
            </a:r>
            <a:r>
              <a:rPr lang="zh-CN" altLang="zh-CN" sz="2400" dirty="0"/>
              <a:t>国防支出与经济建设支出的比例</a:t>
            </a:r>
          </a:p>
          <a:p>
            <a:pPr marL="0" indent="0">
              <a:buNone/>
            </a:pPr>
            <a:endParaRPr kumimoji="1" lang="zh-CN" altLang="en-US" sz="2400" dirty="0"/>
          </a:p>
        </p:txBody>
      </p:sp>
    </p:spTree>
    <p:extLst>
      <p:ext uri="{BB962C8B-B14F-4D97-AF65-F5344CB8AC3E}">
        <p14:creationId xmlns:p14="http://schemas.microsoft.com/office/powerpoint/2010/main" val="3221711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不属于国防支出外部效应的是（</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带动高新技术的发展</a:t>
            </a:r>
            <a:r>
              <a:rPr lang="en-US" altLang="zh-CN" sz="2400" dirty="0"/>
              <a:t> </a:t>
            </a:r>
          </a:p>
          <a:p>
            <a:r>
              <a:rPr lang="en-US" altLang="zh-CN" sz="2400" dirty="0"/>
              <a:t>                 </a:t>
            </a:r>
          </a:p>
          <a:p>
            <a:r>
              <a:rPr lang="en-US" altLang="zh-CN" sz="2400" dirty="0"/>
              <a:t>B.</a:t>
            </a:r>
            <a:r>
              <a:rPr lang="zh-CN" altLang="zh-CN" sz="2400" dirty="0"/>
              <a:t>促进民用科技的提高</a:t>
            </a:r>
            <a:endParaRPr lang="en-US" altLang="zh-CN" sz="2400" dirty="0"/>
          </a:p>
          <a:p>
            <a:endParaRPr lang="zh-CN" altLang="zh-CN" sz="2400" dirty="0"/>
          </a:p>
          <a:p>
            <a:r>
              <a:rPr lang="en-US" altLang="zh-CN" sz="2400" dirty="0"/>
              <a:t>C.</a:t>
            </a:r>
            <a:r>
              <a:rPr lang="zh-CN" altLang="zh-CN" sz="2400" dirty="0"/>
              <a:t>拉动国内需求</a:t>
            </a:r>
            <a:r>
              <a:rPr lang="en-US" altLang="zh-CN" sz="2400" dirty="0"/>
              <a:t>     </a:t>
            </a:r>
          </a:p>
          <a:p>
            <a:endParaRPr lang="en-US" altLang="zh-CN" sz="2400" dirty="0"/>
          </a:p>
          <a:p>
            <a:r>
              <a:rPr lang="en-US" altLang="zh-CN" sz="2400" dirty="0"/>
              <a:t>D.</a:t>
            </a:r>
            <a:r>
              <a:rPr lang="zh-CN" altLang="zh-CN" sz="2400" dirty="0"/>
              <a:t>推动军事人员教育的发展</a:t>
            </a:r>
          </a:p>
          <a:p>
            <a:pPr marL="0" indent="0">
              <a:buNone/>
            </a:pPr>
            <a:endParaRPr kumimoji="1" lang="zh-CN" altLang="en-US" sz="2400" dirty="0"/>
          </a:p>
        </p:txBody>
      </p:sp>
    </p:spTree>
    <p:extLst>
      <p:ext uri="{BB962C8B-B14F-4D97-AF65-F5344CB8AC3E}">
        <p14:creationId xmlns:p14="http://schemas.microsoft.com/office/powerpoint/2010/main" val="1416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在财政支出总额中，转移性支出所占的比重越大（</a:t>
            </a:r>
            <a:r>
              <a:rPr lang="en-US" altLang="zh-CN" sz="2400" dirty="0"/>
              <a:t>    </a:t>
            </a:r>
            <a:r>
              <a:rPr lang="zh-CN" altLang="zh-CN" sz="2400" dirty="0"/>
              <a:t>）。</a:t>
            </a:r>
          </a:p>
          <a:p>
            <a:endParaRPr lang="en-US" altLang="zh-CN" sz="2400" dirty="0"/>
          </a:p>
          <a:p>
            <a:r>
              <a:rPr lang="en-US" altLang="zh-CN" sz="2400" dirty="0"/>
              <a:t>A.</a:t>
            </a:r>
            <a:r>
              <a:rPr lang="zh-CN" altLang="zh-CN" sz="2400" dirty="0"/>
              <a:t>执行配置资源的职能就越强</a:t>
            </a:r>
          </a:p>
          <a:p>
            <a:endParaRPr lang="en-US" altLang="zh-CN" sz="2400" dirty="0"/>
          </a:p>
          <a:p>
            <a:r>
              <a:rPr lang="en-US" altLang="zh-CN" sz="2400" dirty="0"/>
              <a:t>B.</a:t>
            </a:r>
            <a:r>
              <a:rPr lang="zh-CN" altLang="zh-CN" sz="2400" dirty="0"/>
              <a:t>财政活动对生产和就业的直接影响越大</a:t>
            </a:r>
            <a:endParaRPr lang="en-US" altLang="zh-CN" sz="2400" dirty="0"/>
          </a:p>
          <a:p>
            <a:endParaRPr lang="en-US" altLang="zh-CN" sz="2400" dirty="0"/>
          </a:p>
          <a:p>
            <a:r>
              <a:rPr lang="en-US" altLang="zh-CN" sz="2400" dirty="0">
                <a:solidFill>
                  <a:srgbClr val="FF0000"/>
                </a:solidFill>
              </a:rPr>
              <a:t>C.</a:t>
            </a:r>
            <a:r>
              <a:rPr lang="zh-CN" altLang="zh-CN" sz="2400" dirty="0"/>
              <a:t>执行收入分配的职能就越强</a:t>
            </a:r>
          </a:p>
          <a:p>
            <a:endParaRPr lang="en-US" altLang="zh-CN" sz="2400" dirty="0"/>
          </a:p>
          <a:p>
            <a:r>
              <a:rPr lang="en-US" altLang="zh-CN" sz="2400" dirty="0"/>
              <a:t>D.</a:t>
            </a:r>
            <a:r>
              <a:rPr lang="zh-CN" altLang="zh-CN" sz="2400" dirty="0"/>
              <a:t>对微观经济主体的预算约束就越大</a:t>
            </a:r>
          </a:p>
          <a:p>
            <a:endParaRPr kumimoji="1" lang="zh-CN" altLang="en-US" dirty="0"/>
          </a:p>
        </p:txBody>
      </p:sp>
    </p:spTree>
    <p:extLst>
      <p:ext uri="{BB962C8B-B14F-4D97-AF65-F5344CB8AC3E}">
        <p14:creationId xmlns:p14="http://schemas.microsoft.com/office/powerpoint/2010/main" val="699317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下列说法错误的是（</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行政管理支出是构成国家财政支出的基本内容之一</a:t>
            </a:r>
            <a:endParaRPr lang="en-US" altLang="zh-CN" sz="2400" dirty="0"/>
          </a:p>
          <a:p>
            <a:endParaRPr lang="zh-CN" altLang="zh-CN" sz="2400" dirty="0"/>
          </a:p>
          <a:p>
            <a:r>
              <a:rPr lang="en-US" altLang="zh-CN" sz="2400" dirty="0"/>
              <a:t>B.</a:t>
            </a:r>
            <a:r>
              <a:rPr lang="zh-CN" altLang="zh-CN" sz="2400" dirty="0"/>
              <a:t>行政管理费用支出具有刚性</a:t>
            </a:r>
            <a:endParaRPr lang="en-US" altLang="zh-CN" sz="2400" dirty="0"/>
          </a:p>
          <a:p>
            <a:endParaRPr lang="zh-CN" altLang="zh-CN" sz="2400" dirty="0"/>
          </a:p>
          <a:p>
            <a:r>
              <a:rPr lang="en-US" altLang="zh-CN" sz="2400" dirty="0"/>
              <a:t>C.</a:t>
            </a:r>
            <a:r>
              <a:rPr lang="zh-CN" altLang="zh-CN" sz="2400" dirty="0"/>
              <a:t>行政管理支出属于消耗性支出，不直接创造财富</a:t>
            </a:r>
            <a:endParaRPr lang="en-US" altLang="zh-CN" sz="2400" dirty="0"/>
          </a:p>
          <a:p>
            <a:endParaRPr lang="zh-CN" altLang="zh-CN" sz="2400" dirty="0"/>
          </a:p>
          <a:p>
            <a:r>
              <a:rPr lang="en-US" altLang="zh-CN" sz="2400" dirty="0"/>
              <a:t>D.</a:t>
            </a:r>
            <a:r>
              <a:rPr lang="zh-CN" altLang="zh-CN" sz="2400" dirty="0"/>
              <a:t>我国</a:t>
            </a:r>
            <a:r>
              <a:rPr lang="en-US" altLang="zh-CN" sz="2400" dirty="0"/>
              <a:t>“</a:t>
            </a:r>
            <a:r>
              <a:rPr lang="zh-CN" altLang="zh-CN" sz="2400" dirty="0"/>
              <a:t>一五</a:t>
            </a:r>
            <a:r>
              <a:rPr lang="en-US" altLang="zh-CN" sz="2400" dirty="0"/>
              <a:t>”</a:t>
            </a:r>
            <a:r>
              <a:rPr lang="zh-CN" altLang="zh-CN" sz="2400" dirty="0"/>
              <a:t>至</a:t>
            </a:r>
            <a:r>
              <a:rPr lang="en-US" altLang="zh-CN" sz="2400" dirty="0"/>
              <a:t>“</a:t>
            </a:r>
            <a:r>
              <a:rPr lang="zh-CN" altLang="zh-CN" sz="2400" dirty="0"/>
              <a:t>四五</a:t>
            </a:r>
            <a:r>
              <a:rPr lang="en-US" altLang="zh-CN" sz="2400" dirty="0"/>
              <a:t>”</a:t>
            </a:r>
            <a:r>
              <a:rPr lang="zh-CN" altLang="zh-CN" sz="2400" dirty="0"/>
              <a:t>期间，行政管理支出占财政支出的比重呈上升趋势</a:t>
            </a:r>
          </a:p>
          <a:p>
            <a:pPr marL="0" indent="0">
              <a:buNone/>
            </a:pPr>
            <a:endParaRPr kumimoji="1" lang="zh-CN" altLang="en-US" sz="2400" dirty="0"/>
          </a:p>
        </p:txBody>
      </p:sp>
    </p:spTree>
    <p:extLst>
      <p:ext uri="{BB962C8B-B14F-4D97-AF65-F5344CB8AC3E}">
        <p14:creationId xmlns:p14="http://schemas.microsoft.com/office/powerpoint/2010/main" val="291911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高等教育需求实质上是一种（</a:t>
            </a:r>
            <a:r>
              <a:rPr lang="en-US" altLang="zh-CN" sz="2400" dirty="0"/>
              <a:t>    </a:t>
            </a:r>
            <a:r>
              <a:rPr lang="zh-CN" altLang="zh-CN" sz="2400" dirty="0"/>
              <a:t>）</a:t>
            </a:r>
          </a:p>
          <a:p>
            <a:endParaRPr lang="en-US" altLang="zh-CN" sz="2400" dirty="0"/>
          </a:p>
          <a:p>
            <a:r>
              <a:rPr lang="en-US" altLang="zh-CN" sz="2400" dirty="0"/>
              <a:t>A. </a:t>
            </a:r>
            <a:r>
              <a:rPr lang="zh-CN" altLang="zh-CN" sz="2400" dirty="0"/>
              <a:t>私人需求</a:t>
            </a:r>
            <a:r>
              <a:rPr lang="en-US" altLang="zh-CN" sz="2400" dirty="0"/>
              <a:t>        </a:t>
            </a:r>
          </a:p>
          <a:p>
            <a:endParaRPr lang="en-US" altLang="zh-CN" sz="2400" dirty="0"/>
          </a:p>
          <a:p>
            <a:r>
              <a:rPr lang="en-US" altLang="zh-CN" sz="2400" dirty="0"/>
              <a:t>B. </a:t>
            </a:r>
            <a:r>
              <a:rPr lang="zh-CN" altLang="zh-CN" sz="2400" dirty="0"/>
              <a:t>团体需求</a:t>
            </a:r>
            <a:r>
              <a:rPr lang="en-US" altLang="zh-CN" sz="2400" dirty="0"/>
              <a:t>        </a:t>
            </a:r>
          </a:p>
          <a:p>
            <a:endParaRPr lang="en-US" altLang="zh-CN" sz="2400" dirty="0"/>
          </a:p>
          <a:p>
            <a:r>
              <a:rPr lang="en-US" altLang="zh-CN" sz="2400" dirty="0"/>
              <a:t>C. </a:t>
            </a:r>
            <a:r>
              <a:rPr lang="zh-CN" altLang="zh-CN" sz="2400" dirty="0"/>
              <a:t>纯公共需求</a:t>
            </a:r>
            <a:r>
              <a:rPr lang="en-US" altLang="zh-CN" sz="2400" dirty="0"/>
              <a:t>      </a:t>
            </a:r>
          </a:p>
          <a:p>
            <a:endParaRPr lang="en-US" altLang="zh-CN" sz="2400" dirty="0"/>
          </a:p>
          <a:p>
            <a:r>
              <a:rPr lang="en-US" altLang="zh-CN" sz="2400" dirty="0"/>
              <a:t>D. </a:t>
            </a:r>
            <a:r>
              <a:rPr lang="zh-CN" altLang="zh-CN" sz="2400" dirty="0"/>
              <a:t>准公共需求</a:t>
            </a:r>
          </a:p>
        </p:txBody>
      </p:sp>
    </p:spTree>
    <p:extLst>
      <p:ext uri="{BB962C8B-B14F-4D97-AF65-F5344CB8AC3E}">
        <p14:creationId xmlns:p14="http://schemas.microsoft.com/office/powerpoint/2010/main" val="105578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如果学校是政府办的，但办学的成本全部通过向学生收费来补偿，在这种情况下，教育在提供和生产上采取的方式组合是</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公共提供，公共生产</a:t>
            </a:r>
            <a:r>
              <a:rPr lang="en-US" altLang="zh-CN" sz="2400" dirty="0"/>
              <a:t>       </a:t>
            </a:r>
          </a:p>
          <a:p>
            <a:endParaRPr lang="en-US" altLang="zh-CN" sz="2400" dirty="0"/>
          </a:p>
          <a:p>
            <a:r>
              <a:rPr lang="en-US" altLang="zh-CN" sz="2400" dirty="0"/>
              <a:t>B.</a:t>
            </a:r>
            <a:r>
              <a:rPr lang="zh-CN" altLang="zh-CN" sz="2400" dirty="0"/>
              <a:t>公共提供，私人生产</a:t>
            </a:r>
            <a:endParaRPr lang="en-US" altLang="zh-CN" sz="2400" dirty="0"/>
          </a:p>
          <a:p>
            <a:endParaRPr lang="zh-CN" altLang="zh-CN" sz="2400" dirty="0"/>
          </a:p>
          <a:p>
            <a:r>
              <a:rPr lang="en-US" altLang="zh-CN" sz="2400" dirty="0"/>
              <a:t>C.</a:t>
            </a:r>
            <a:r>
              <a:rPr lang="zh-CN" altLang="zh-CN" sz="2400" dirty="0"/>
              <a:t>市场提供，公共生产</a:t>
            </a:r>
            <a:r>
              <a:rPr lang="en-US" altLang="zh-CN" sz="2400" dirty="0"/>
              <a:t>       </a:t>
            </a:r>
          </a:p>
          <a:p>
            <a:endParaRPr lang="en-US" altLang="zh-CN" sz="2400" dirty="0"/>
          </a:p>
          <a:p>
            <a:r>
              <a:rPr lang="en-US" altLang="zh-CN" sz="2400" dirty="0"/>
              <a:t>D.</a:t>
            </a:r>
            <a:r>
              <a:rPr lang="zh-CN" altLang="zh-CN" sz="2400" dirty="0"/>
              <a:t>市场提供，私人生产</a:t>
            </a:r>
          </a:p>
        </p:txBody>
      </p:sp>
    </p:spTree>
    <p:extLst>
      <p:ext uri="{BB962C8B-B14F-4D97-AF65-F5344CB8AC3E}">
        <p14:creationId xmlns:p14="http://schemas.microsoft.com/office/powerpoint/2010/main" val="329603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我国教育经费来源构成的基本特征是（</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社会投入为主</a:t>
            </a:r>
            <a:endParaRPr lang="en-US" altLang="zh-CN" sz="2400" dirty="0"/>
          </a:p>
          <a:p>
            <a:endParaRPr lang="zh-CN" altLang="zh-CN" sz="2400" dirty="0"/>
          </a:p>
          <a:p>
            <a:r>
              <a:rPr lang="en-US" altLang="zh-CN" sz="2400" dirty="0"/>
              <a:t>B.</a:t>
            </a:r>
            <a:r>
              <a:rPr lang="zh-CN" altLang="zh-CN" sz="2400" dirty="0"/>
              <a:t>政府投入为主</a:t>
            </a:r>
            <a:endParaRPr lang="en-US" altLang="zh-CN" sz="2400" dirty="0"/>
          </a:p>
          <a:p>
            <a:endParaRPr lang="zh-CN" altLang="zh-CN" sz="2400" dirty="0"/>
          </a:p>
          <a:p>
            <a:r>
              <a:rPr lang="en-US" altLang="zh-CN" sz="2400" dirty="0"/>
              <a:t>C.</a:t>
            </a:r>
            <a:r>
              <a:rPr lang="zh-CN" altLang="zh-CN" sz="2400" dirty="0"/>
              <a:t>政府和社会共同投入为主</a:t>
            </a:r>
            <a:endParaRPr lang="en-US" altLang="zh-CN" sz="2400" dirty="0"/>
          </a:p>
          <a:p>
            <a:endParaRPr lang="zh-CN" altLang="zh-CN" sz="2400" dirty="0"/>
          </a:p>
          <a:p>
            <a:r>
              <a:rPr lang="en-US" altLang="zh-CN" sz="2400" dirty="0"/>
              <a:t>D.</a:t>
            </a:r>
            <a:r>
              <a:rPr lang="zh-CN" altLang="zh-CN" sz="2400" dirty="0"/>
              <a:t>经济发达区域是社会投入为主，经济不发达区域是政府投入为主</a:t>
            </a:r>
          </a:p>
        </p:txBody>
      </p:sp>
    </p:spTree>
    <p:extLst>
      <p:ext uri="{BB962C8B-B14F-4D97-AF65-F5344CB8AC3E}">
        <p14:creationId xmlns:p14="http://schemas.microsoft.com/office/powerpoint/2010/main" val="1228455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基础科学研究属于（</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公共产品</a:t>
            </a:r>
            <a:r>
              <a:rPr lang="en-US" altLang="zh-CN" sz="2400" dirty="0"/>
              <a:t>         </a:t>
            </a:r>
          </a:p>
          <a:p>
            <a:endParaRPr lang="en-US" altLang="zh-CN" sz="2400" dirty="0"/>
          </a:p>
          <a:p>
            <a:r>
              <a:rPr lang="en-US" altLang="zh-CN" sz="2400" dirty="0"/>
              <a:t>B.</a:t>
            </a:r>
            <a:r>
              <a:rPr lang="zh-CN" altLang="zh-CN" sz="2400" dirty="0"/>
              <a:t>私人产品</a:t>
            </a:r>
            <a:r>
              <a:rPr lang="en-US" altLang="zh-CN" sz="2400" dirty="0"/>
              <a:t>         </a:t>
            </a:r>
          </a:p>
          <a:p>
            <a:endParaRPr lang="en-US" altLang="zh-CN" sz="2400" dirty="0"/>
          </a:p>
          <a:p>
            <a:r>
              <a:rPr lang="en-US" altLang="zh-CN" sz="2400" dirty="0"/>
              <a:t>C.</a:t>
            </a:r>
            <a:r>
              <a:rPr lang="zh-CN" altLang="zh-CN" sz="2400" dirty="0"/>
              <a:t>混合产品</a:t>
            </a:r>
            <a:r>
              <a:rPr lang="en-US" altLang="zh-CN" sz="2400" dirty="0"/>
              <a:t>         </a:t>
            </a:r>
          </a:p>
          <a:p>
            <a:endParaRPr lang="en-US" altLang="zh-CN" sz="2400" dirty="0"/>
          </a:p>
          <a:p>
            <a:r>
              <a:rPr lang="en-US" altLang="zh-CN" sz="2400" dirty="0"/>
              <a:t>D.</a:t>
            </a:r>
            <a:r>
              <a:rPr lang="zh-CN" altLang="zh-CN" sz="2400" dirty="0"/>
              <a:t>劣质品</a:t>
            </a:r>
          </a:p>
        </p:txBody>
      </p:sp>
    </p:spTree>
    <p:extLst>
      <p:ext uri="{BB962C8B-B14F-4D97-AF65-F5344CB8AC3E}">
        <p14:creationId xmlns:p14="http://schemas.microsoft.com/office/powerpoint/2010/main" val="3926225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公益事业科研属于（</a:t>
            </a:r>
            <a:r>
              <a:rPr lang="en-US" altLang="zh-CN" sz="2400" b="1" dirty="0"/>
              <a:t>     </a:t>
            </a:r>
            <a:r>
              <a:rPr lang="zh-CN" altLang="zh-CN" sz="2400" b="1" dirty="0"/>
              <a:t>）</a:t>
            </a:r>
            <a:endParaRPr lang="en-US" altLang="zh-CN" sz="2400" b="1" dirty="0"/>
          </a:p>
          <a:p>
            <a:endParaRPr lang="zh-CN" altLang="zh-CN" sz="2400" dirty="0"/>
          </a:p>
          <a:p>
            <a:r>
              <a:rPr lang="en-US" altLang="zh-CN" sz="2400" dirty="0"/>
              <a:t>A.</a:t>
            </a:r>
            <a:r>
              <a:rPr lang="zh-CN" altLang="zh-CN" sz="2400" dirty="0"/>
              <a:t>公共产品</a:t>
            </a:r>
            <a:r>
              <a:rPr lang="en-US" altLang="zh-CN" sz="2400" dirty="0"/>
              <a:t>         </a:t>
            </a:r>
          </a:p>
          <a:p>
            <a:endParaRPr lang="en-US" altLang="zh-CN" sz="2400" dirty="0"/>
          </a:p>
          <a:p>
            <a:r>
              <a:rPr lang="en-US" altLang="zh-CN" sz="2400" dirty="0"/>
              <a:t>B.</a:t>
            </a:r>
            <a:r>
              <a:rPr lang="zh-CN" altLang="zh-CN" sz="2400" dirty="0"/>
              <a:t>私人产品</a:t>
            </a:r>
            <a:r>
              <a:rPr lang="en-US" altLang="zh-CN" sz="2400" dirty="0"/>
              <a:t>         </a:t>
            </a:r>
          </a:p>
          <a:p>
            <a:endParaRPr lang="en-US" altLang="zh-CN" sz="2400" dirty="0"/>
          </a:p>
          <a:p>
            <a:r>
              <a:rPr lang="en-US" altLang="zh-CN" sz="2400" dirty="0"/>
              <a:t>C.</a:t>
            </a:r>
            <a:r>
              <a:rPr lang="zh-CN" altLang="zh-CN" sz="2400" dirty="0"/>
              <a:t>混合产品</a:t>
            </a:r>
            <a:r>
              <a:rPr lang="en-US" altLang="zh-CN" sz="2400" dirty="0"/>
              <a:t>         </a:t>
            </a:r>
          </a:p>
          <a:p>
            <a:endParaRPr lang="en-US" altLang="zh-CN" sz="2400" dirty="0"/>
          </a:p>
          <a:p>
            <a:r>
              <a:rPr lang="en-US" altLang="zh-CN" sz="2400" dirty="0"/>
              <a:t>D.</a:t>
            </a:r>
            <a:r>
              <a:rPr lang="zh-CN" altLang="zh-CN" sz="2400" dirty="0"/>
              <a:t>劣质品</a:t>
            </a:r>
            <a:r>
              <a:rPr lang="zh-CN" altLang="zh-CN" sz="2400" dirty="0">
                <a:effectLst/>
              </a:rPr>
              <a:t> </a:t>
            </a:r>
            <a:endParaRPr lang="zh-CN" altLang="zh-CN" sz="2400" dirty="0"/>
          </a:p>
        </p:txBody>
      </p:sp>
    </p:spTree>
    <p:extLst>
      <p:ext uri="{BB962C8B-B14F-4D97-AF65-F5344CB8AC3E}">
        <p14:creationId xmlns:p14="http://schemas.microsoft.com/office/powerpoint/2010/main" val="466802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公共医疗卫生服务应当主要的承担者是（</a:t>
            </a:r>
            <a:r>
              <a:rPr lang="en-US" altLang="zh-CN" sz="2400" b="1" dirty="0"/>
              <a:t>    </a:t>
            </a:r>
            <a:r>
              <a:rPr lang="zh-CN" altLang="zh-CN" sz="2400" b="1" dirty="0"/>
              <a:t>）</a:t>
            </a:r>
            <a:endParaRPr lang="zh-CN" altLang="zh-CN" sz="2400" dirty="0"/>
          </a:p>
          <a:p>
            <a:endParaRPr lang="en-US" altLang="zh-CN" sz="2400" dirty="0"/>
          </a:p>
          <a:p>
            <a:r>
              <a:rPr lang="en-US" altLang="zh-CN" sz="2400" dirty="0"/>
              <a:t>A.</a:t>
            </a:r>
            <a:r>
              <a:rPr lang="zh-CN" altLang="zh-CN" sz="2400" dirty="0"/>
              <a:t>福利机构</a:t>
            </a:r>
            <a:r>
              <a:rPr lang="en-US" altLang="zh-CN" sz="2400" dirty="0"/>
              <a:t>         </a:t>
            </a:r>
          </a:p>
          <a:p>
            <a:endParaRPr lang="en-US" altLang="zh-CN" sz="2400" dirty="0"/>
          </a:p>
          <a:p>
            <a:r>
              <a:rPr lang="en-US" altLang="zh-CN" sz="2400" dirty="0"/>
              <a:t>B.</a:t>
            </a:r>
            <a:r>
              <a:rPr lang="zh-CN" altLang="zh-CN" sz="2400" dirty="0"/>
              <a:t>金融市场</a:t>
            </a:r>
            <a:r>
              <a:rPr lang="en-US" altLang="zh-CN" sz="2400" dirty="0"/>
              <a:t>         </a:t>
            </a:r>
          </a:p>
          <a:p>
            <a:endParaRPr lang="en-US" altLang="zh-CN" sz="2400" dirty="0"/>
          </a:p>
          <a:p>
            <a:r>
              <a:rPr lang="en-US" altLang="zh-CN" sz="2400" dirty="0"/>
              <a:t>C.</a:t>
            </a:r>
            <a:r>
              <a:rPr lang="zh-CN" altLang="zh-CN" sz="2400" dirty="0"/>
              <a:t>政府</a:t>
            </a:r>
            <a:r>
              <a:rPr lang="en-US" altLang="zh-CN" sz="2400" dirty="0"/>
              <a:t>             </a:t>
            </a:r>
          </a:p>
          <a:p>
            <a:endParaRPr lang="en-US" altLang="zh-CN" sz="2400" dirty="0"/>
          </a:p>
          <a:p>
            <a:r>
              <a:rPr lang="en-US" altLang="zh-CN" sz="2400" dirty="0"/>
              <a:t>D.</a:t>
            </a:r>
            <a:r>
              <a:rPr lang="zh-CN" altLang="zh-CN" sz="2400" dirty="0"/>
              <a:t>微观主体</a:t>
            </a:r>
          </a:p>
        </p:txBody>
      </p:sp>
    </p:spTree>
    <p:extLst>
      <p:ext uri="{BB962C8B-B14F-4D97-AF65-F5344CB8AC3E}">
        <p14:creationId xmlns:p14="http://schemas.microsoft.com/office/powerpoint/2010/main" val="1477067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公共卫生资金的主要筹集方式是（</a:t>
            </a:r>
            <a:r>
              <a:rPr lang="en-US" altLang="zh-CN" sz="2400" b="1" dirty="0"/>
              <a:t>       </a:t>
            </a:r>
            <a:r>
              <a:rPr lang="zh-CN" altLang="zh-CN" sz="2400" b="1" dirty="0"/>
              <a:t>）</a:t>
            </a:r>
            <a:endParaRPr lang="zh-CN" altLang="zh-CN" sz="2400" dirty="0"/>
          </a:p>
          <a:p>
            <a:endParaRPr lang="en-US" altLang="zh-CN" sz="2400" dirty="0"/>
          </a:p>
          <a:p>
            <a:r>
              <a:rPr lang="en-US" altLang="zh-CN" sz="2400" dirty="0"/>
              <a:t>A.</a:t>
            </a:r>
            <a:r>
              <a:rPr lang="zh-CN" altLang="zh-CN" sz="2400" dirty="0"/>
              <a:t>财政拨款</a:t>
            </a:r>
            <a:r>
              <a:rPr lang="en-US" altLang="zh-CN" sz="2400" dirty="0"/>
              <a:t>         </a:t>
            </a:r>
          </a:p>
          <a:p>
            <a:endParaRPr lang="en-US" altLang="zh-CN" sz="2400" dirty="0"/>
          </a:p>
          <a:p>
            <a:r>
              <a:rPr lang="en-US" altLang="zh-CN" sz="2400" dirty="0"/>
              <a:t>B.</a:t>
            </a:r>
            <a:r>
              <a:rPr lang="zh-CN" altLang="zh-CN" sz="2400" dirty="0"/>
              <a:t>个人付费</a:t>
            </a:r>
            <a:r>
              <a:rPr lang="en-US" altLang="zh-CN" sz="2400" dirty="0"/>
              <a:t>         </a:t>
            </a:r>
          </a:p>
          <a:p>
            <a:endParaRPr lang="en-US" altLang="zh-CN" sz="2400" dirty="0"/>
          </a:p>
          <a:p>
            <a:r>
              <a:rPr lang="en-US" altLang="zh-CN" sz="2400" dirty="0"/>
              <a:t>C.</a:t>
            </a:r>
            <a:r>
              <a:rPr lang="zh-CN" altLang="zh-CN" sz="2400" dirty="0"/>
              <a:t>商业保险</a:t>
            </a:r>
            <a:r>
              <a:rPr lang="en-US" altLang="zh-CN" sz="2400" dirty="0"/>
              <a:t>         </a:t>
            </a:r>
          </a:p>
          <a:p>
            <a:endParaRPr lang="en-US" altLang="zh-CN" sz="2400" dirty="0"/>
          </a:p>
          <a:p>
            <a:r>
              <a:rPr lang="en-US" altLang="zh-CN" sz="2400" dirty="0"/>
              <a:t>D.</a:t>
            </a:r>
            <a:r>
              <a:rPr lang="zh-CN" altLang="zh-CN" sz="2400" dirty="0"/>
              <a:t>银行贷款</a:t>
            </a:r>
          </a:p>
        </p:txBody>
      </p:sp>
    </p:spTree>
    <p:extLst>
      <p:ext uri="{BB962C8B-B14F-4D97-AF65-F5344CB8AC3E}">
        <p14:creationId xmlns:p14="http://schemas.microsoft.com/office/powerpoint/2010/main" val="2460695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下列不属于经常性支出项目的是（</a:t>
            </a:r>
            <a:r>
              <a:rPr lang="en-US" altLang="zh-CN" sz="2400" dirty="0"/>
              <a:t>      </a:t>
            </a:r>
            <a:r>
              <a:rPr lang="zh-CN" altLang="zh-CN" sz="2400" dirty="0"/>
              <a:t>）。</a:t>
            </a:r>
            <a:endParaRPr lang="en-US" altLang="zh-CN" sz="2400" dirty="0"/>
          </a:p>
          <a:p>
            <a:endParaRPr lang="zh-CN" altLang="zh-CN" sz="2400" dirty="0"/>
          </a:p>
          <a:p>
            <a:r>
              <a:rPr lang="en-US" altLang="zh-CN" sz="2400" dirty="0"/>
              <a:t>A.</a:t>
            </a:r>
            <a:r>
              <a:rPr lang="zh-CN" altLang="zh-CN" sz="2400" dirty="0"/>
              <a:t>公务员的工资人员经费</a:t>
            </a:r>
            <a:endParaRPr lang="en-US" altLang="zh-CN" sz="2400" dirty="0"/>
          </a:p>
          <a:p>
            <a:endParaRPr lang="zh-CN" altLang="zh-CN" sz="2400" dirty="0"/>
          </a:p>
          <a:p>
            <a:r>
              <a:rPr lang="en-US" altLang="zh-CN" sz="2400" dirty="0"/>
              <a:t>B.</a:t>
            </a:r>
            <a:r>
              <a:rPr lang="zh-CN" altLang="zh-CN" sz="2400" dirty="0"/>
              <a:t>公用经费</a:t>
            </a:r>
            <a:endParaRPr lang="en-US" altLang="zh-CN" sz="2400" dirty="0"/>
          </a:p>
          <a:p>
            <a:endParaRPr lang="zh-CN" altLang="zh-CN" sz="2400" dirty="0"/>
          </a:p>
          <a:p>
            <a:r>
              <a:rPr lang="en-US" altLang="zh-CN" sz="2400" dirty="0"/>
              <a:t>C.</a:t>
            </a:r>
            <a:r>
              <a:rPr lang="zh-CN" altLang="zh-CN" sz="2400" dirty="0"/>
              <a:t>资本支出</a:t>
            </a:r>
            <a:endParaRPr lang="en-US" altLang="zh-CN" sz="2400" dirty="0"/>
          </a:p>
          <a:p>
            <a:endParaRPr lang="zh-CN" altLang="zh-CN" sz="2400" dirty="0"/>
          </a:p>
          <a:p>
            <a:r>
              <a:rPr lang="en-US" altLang="zh-CN" sz="2400" dirty="0"/>
              <a:t>D.</a:t>
            </a:r>
            <a:r>
              <a:rPr lang="zh-CN" altLang="zh-CN" sz="2400" dirty="0"/>
              <a:t>社会保障支出</a:t>
            </a:r>
          </a:p>
        </p:txBody>
      </p:sp>
    </p:spTree>
    <p:extLst>
      <p:ext uri="{BB962C8B-B14F-4D97-AF65-F5344CB8AC3E}">
        <p14:creationId xmlns:p14="http://schemas.microsoft.com/office/powerpoint/2010/main" val="278943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按国际货币基金组织对财政支出的经济分类方法，下列不产生效益的是（</a:t>
            </a:r>
            <a:r>
              <a:rPr lang="en-US" altLang="zh-CN" sz="2400" dirty="0"/>
              <a:t>     </a:t>
            </a:r>
            <a:r>
              <a:rPr lang="zh-CN" altLang="zh-CN" sz="2400" dirty="0"/>
              <a:t>）。</a:t>
            </a:r>
            <a:endParaRPr lang="en-US" altLang="zh-CN" sz="2400" dirty="0"/>
          </a:p>
          <a:p>
            <a:endParaRPr lang="zh-CN" altLang="zh-CN" sz="2400" dirty="0"/>
          </a:p>
          <a:p>
            <a:r>
              <a:rPr lang="en-US" altLang="zh-CN" sz="2400" dirty="0"/>
              <a:t>A.</a:t>
            </a:r>
            <a:r>
              <a:rPr lang="zh-CN" altLang="zh-CN" sz="2400" dirty="0"/>
              <a:t>经常性支出</a:t>
            </a:r>
            <a:endParaRPr lang="en-US" altLang="zh-CN" sz="2400" dirty="0"/>
          </a:p>
          <a:p>
            <a:endParaRPr lang="zh-CN" altLang="zh-CN" sz="2400" dirty="0"/>
          </a:p>
          <a:p>
            <a:r>
              <a:rPr lang="en-US" altLang="zh-CN" sz="2400" dirty="0"/>
              <a:t>B.</a:t>
            </a:r>
            <a:r>
              <a:rPr lang="zh-CN" altLang="zh-CN" sz="2400" dirty="0"/>
              <a:t>资本性支出</a:t>
            </a:r>
            <a:endParaRPr lang="en-US" altLang="zh-CN" sz="2400" dirty="0"/>
          </a:p>
          <a:p>
            <a:endParaRPr lang="zh-CN" altLang="zh-CN" sz="2400" dirty="0"/>
          </a:p>
          <a:p>
            <a:r>
              <a:rPr lang="en-US" altLang="zh-CN" sz="2400" dirty="0"/>
              <a:t>C.</a:t>
            </a:r>
            <a:r>
              <a:rPr lang="zh-CN" altLang="zh-CN" sz="2400" dirty="0"/>
              <a:t>利息支出</a:t>
            </a:r>
            <a:endParaRPr lang="en-US" altLang="zh-CN" sz="2400" dirty="0"/>
          </a:p>
          <a:p>
            <a:endParaRPr lang="zh-CN" altLang="zh-CN" sz="2400" dirty="0"/>
          </a:p>
          <a:p>
            <a:r>
              <a:rPr lang="en-US" altLang="zh-CN" sz="2400" dirty="0"/>
              <a:t>D.</a:t>
            </a:r>
            <a:r>
              <a:rPr lang="zh-CN" altLang="zh-CN" sz="2400" dirty="0"/>
              <a:t>净贷款</a:t>
            </a:r>
            <a:r>
              <a:rPr lang="en-US" altLang="zh-CN" sz="2400" dirty="0"/>
              <a:t>  </a:t>
            </a:r>
            <a:endParaRPr lang="zh-CN" altLang="zh-CN" sz="2400" dirty="0"/>
          </a:p>
        </p:txBody>
      </p:sp>
    </p:spTree>
    <p:extLst>
      <p:ext uri="{BB962C8B-B14F-4D97-AF65-F5344CB8AC3E}">
        <p14:creationId xmlns:p14="http://schemas.microsoft.com/office/powerpoint/2010/main" val="318035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从政府角度来看，转移性支出都是（</a:t>
            </a:r>
            <a:r>
              <a:rPr lang="en-US" altLang="zh-CN" sz="2400" dirty="0"/>
              <a:t>	</a:t>
            </a:r>
            <a:r>
              <a:rPr lang="zh-CN" altLang="zh-CN" sz="2400" dirty="0"/>
              <a:t>）。</a:t>
            </a:r>
          </a:p>
          <a:p>
            <a:endParaRPr lang="en-US" altLang="zh-CN" sz="2400" dirty="0"/>
          </a:p>
          <a:p>
            <a:r>
              <a:rPr lang="en-US" altLang="zh-CN" sz="2400" dirty="0"/>
              <a:t>A. </a:t>
            </a:r>
            <a:r>
              <a:rPr lang="zh-CN" altLang="zh-CN" sz="2400" dirty="0"/>
              <a:t>等价购买的</a:t>
            </a:r>
          </a:p>
          <a:p>
            <a:endParaRPr lang="en-US" altLang="zh-CN" sz="2400" dirty="0"/>
          </a:p>
          <a:p>
            <a:r>
              <a:rPr lang="en-US" altLang="zh-CN" sz="2400" dirty="0"/>
              <a:t>B. </a:t>
            </a:r>
            <a:r>
              <a:rPr lang="zh-CN" altLang="zh-CN" sz="2400" dirty="0"/>
              <a:t>部分有偿的</a:t>
            </a:r>
          </a:p>
          <a:p>
            <a:endParaRPr lang="en-US" altLang="zh-CN" sz="2400" dirty="0"/>
          </a:p>
          <a:p>
            <a:r>
              <a:rPr lang="en-US" altLang="zh-CN" sz="2400" dirty="0"/>
              <a:t>C. </a:t>
            </a:r>
            <a:r>
              <a:rPr lang="zh-CN" altLang="zh-CN" sz="2400" dirty="0"/>
              <a:t>有偿的</a:t>
            </a:r>
          </a:p>
          <a:p>
            <a:endParaRPr lang="en-US" altLang="zh-CN" sz="2400" dirty="0"/>
          </a:p>
          <a:p>
            <a:r>
              <a:rPr lang="en-US" altLang="zh-CN" sz="2400" dirty="0">
                <a:solidFill>
                  <a:srgbClr val="FF0000"/>
                </a:solidFill>
              </a:rPr>
              <a:t>D. </a:t>
            </a:r>
            <a:r>
              <a:rPr lang="zh-CN" altLang="zh-CN" sz="2400" dirty="0"/>
              <a:t>无偿的</a:t>
            </a:r>
          </a:p>
          <a:p>
            <a:endParaRPr kumimoji="1" lang="zh-CN" altLang="en-US" dirty="0"/>
          </a:p>
        </p:txBody>
      </p:sp>
    </p:spTree>
    <p:extLst>
      <p:ext uri="{BB962C8B-B14F-4D97-AF65-F5344CB8AC3E}">
        <p14:creationId xmlns:p14="http://schemas.microsoft.com/office/powerpoint/2010/main" val="3305297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瓦格纳法则可以表述为（　　）。</a:t>
            </a:r>
            <a:endParaRPr lang="en-US" altLang="zh-CN" sz="2400" dirty="0"/>
          </a:p>
          <a:p>
            <a:endParaRPr lang="zh-CN" altLang="zh-CN" sz="2400" dirty="0"/>
          </a:p>
          <a:p>
            <a:r>
              <a:rPr lang="en-US" altLang="zh-CN" sz="2400" dirty="0"/>
              <a:t>A.</a:t>
            </a:r>
            <a:r>
              <a:rPr lang="zh-CN" altLang="zh-CN" sz="2400" dirty="0"/>
              <a:t>随着人均收入的提高，财政支出也相应增加。</a:t>
            </a:r>
            <a:endParaRPr lang="en-US" altLang="zh-CN" sz="2400" dirty="0"/>
          </a:p>
          <a:p>
            <a:endParaRPr lang="zh-CN" altLang="zh-CN" sz="2400" dirty="0"/>
          </a:p>
          <a:p>
            <a:r>
              <a:rPr lang="en-US" altLang="zh-CN" sz="2400" dirty="0"/>
              <a:t>B.</a:t>
            </a:r>
            <a:r>
              <a:rPr lang="zh-CN" altLang="zh-CN" sz="2400" dirty="0"/>
              <a:t>随着人均收入的提高，财政收入也相应增加。</a:t>
            </a:r>
            <a:endParaRPr lang="en-US" altLang="zh-CN" sz="2400" dirty="0"/>
          </a:p>
          <a:p>
            <a:endParaRPr lang="zh-CN" altLang="zh-CN" sz="2400" dirty="0"/>
          </a:p>
          <a:p>
            <a:r>
              <a:rPr lang="en-US" altLang="zh-CN" sz="2400" dirty="0"/>
              <a:t>C.</a:t>
            </a:r>
            <a:r>
              <a:rPr lang="zh-CN" altLang="zh-CN" sz="2400" dirty="0"/>
              <a:t>随着人均收入的提高，财政支出占</a:t>
            </a:r>
            <a:r>
              <a:rPr lang="en-US" altLang="zh-CN" sz="2400" dirty="0"/>
              <a:t>GDP</a:t>
            </a:r>
            <a:r>
              <a:rPr lang="zh-CN" altLang="zh-CN" sz="2400" dirty="0"/>
              <a:t>的比重也相应提高。　</a:t>
            </a:r>
            <a:endParaRPr lang="en-US" altLang="zh-CN" sz="2400" dirty="0"/>
          </a:p>
          <a:p>
            <a:endParaRPr lang="zh-CN" altLang="zh-CN" sz="2400" dirty="0"/>
          </a:p>
          <a:p>
            <a:r>
              <a:rPr lang="en-US" altLang="zh-CN" sz="2400" dirty="0"/>
              <a:t>D.</a:t>
            </a:r>
            <a:r>
              <a:rPr lang="zh-CN" altLang="zh-CN" sz="2400" dirty="0"/>
              <a:t>随着人均收入的提高，财政收入占</a:t>
            </a:r>
            <a:r>
              <a:rPr lang="en-US" altLang="zh-CN" sz="2400" dirty="0"/>
              <a:t>GDP</a:t>
            </a:r>
            <a:r>
              <a:rPr lang="zh-CN" altLang="zh-CN" sz="2400" dirty="0"/>
              <a:t>的比重也相应提高。</a:t>
            </a:r>
          </a:p>
        </p:txBody>
      </p:sp>
    </p:spTree>
    <p:extLst>
      <p:ext uri="{BB962C8B-B14F-4D97-AF65-F5344CB8AC3E}">
        <p14:creationId xmlns:p14="http://schemas.microsoft.com/office/powerpoint/2010/main" val="551592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600200"/>
            <a:ext cx="8510237" cy="4525963"/>
          </a:xfrm>
        </p:spPr>
        <p:txBody>
          <a:bodyPr>
            <a:noAutofit/>
          </a:bodyPr>
          <a:lstStyle/>
          <a:p>
            <a:r>
              <a:rPr lang="zh-CN" altLang="zh-CN" sz="2400" dirty="0"/>
              <a:t>皮科克和威斯曼的“替代效应”理论的含义是（</a:t>
            </a:r>
            <a:r>
              <a:rPr lang="en-US" altLang="zh-CN" sz="2400" dirty="0"/>
              <a:t>     </a:t>
            </a:r>
            <a:r>
              <a:rPr lang="zh-CN" altLang="zh-CN" sz="2400" dirty="0"/>
              <a:t>）。 </a:t>
            </a:r>
            <a:endParaRPr lang="en-US" altLang="zh-CN" sz="2400" dirty="0"/>
          </a:p>
          <a:p>
            <a:endParaRPr lang="zh-CN" altLang="zh-CN" sz="2400" dirty="0"/>
          </a:p>
          <a:p>
            <a:r>
              <a:rPr lang="en-US" altLang="zh-CN" sz="2400" dirty="0"/>
              <a:t>A.</a:t>
            </a:r>
            <a:r>
              <a:rPr lang="zh-CN" altLang="zh-CN" sz="2400" dirty="0"/>
              <a:t>随着人均收入的提高，财政支出占</a:t>
            </a:r>
            <a:r>
              <a:rPr lang="en-US" altLang="zh-CN" sz="2400" dirty="0"/>
              <a:t>GDP</a:t>
            </a:r>
            <a:r>
              <a:rPr lang="zh-CN" altLang="zh-CN" sz="2400" dirty="0"/>
              <a:t>的比重会相应降低</a:t>
            </a:r>
            <a:endParaRPr lang="en-US" altLang="zh-CN" sz="2400" dirty="0"/>
          </a:p>
          <a:p>
            <a:endParaRPr lang="zh-CN" altLang="zh-CN" sz="2400" dirty="0"/>
          </a:p>
          <a:p>
            <a:r>
              <a:rPr lang="en-US" altLang="zh-CN" sz="2400" dirty="0"/>
              <a:t>B.</a:t>
            </a:r>
            <a:r>
              <a:rPr lang="zh-CN" altLang="zh-CN" sz="2400" dirty="0"/>
              <a:t>随着人均收入的提高，财政支出占</a:t>
            </a:r>
            <a:r>
              <a:rPr lang="en-US" altLang="zh-CN" sz="2400" dirty="0"/>
              <a:t>GDP</a:t>
            </a:r>
            <a:r>
              <a:rPr lang="zh-CN" altLang="zh-CN" sz="2400" dirty="0"/>
              <a:t>的比重会相应提高</a:t>
            </a:r>
            <a:endParaRPr lang="en-US" altLang="zh-CN" sz="2400" dirty="0"/>
          </a:p>
          <a:p>
            <a:endParaRPr lang="zh-CN" altLang="zh-CN" sz="2400" dirty="0"/>
          </a:p>
          <a:p>
            <a:r>
              <a:rPr lang="en-US" altLang="zh-CN" sz="2400" dirty="0"/>
              <a:t>C.</a:t>
            </a:r>
            <a:r>
              <a:rPr lang="zh-CN" altLang="zh-CN" sz="2400" dirty="0"/>
              <a:t>当社会发生危机时，政府被迫提高税率，危机后公众会接受提高了的税率</a:t>
            </a:r>
            <a:endParaRPr lang="en-US" altLang="zh-CN" sz="2400" dirty="0"/>
          </a:p>
          <a:p>
            <a:endParaRPr lang="zh-CN" altLang="zh-CN" sz="2400" dirty="0"/>
          </a:p>
          <a:p>
            <a:r>
              <a:rPr lang="en-US" altLang="zh-CN" sz="2400" dirty="0"/>
              <a:t>D.</a:t>
            </a:r>
            <a:r>
              <a:rPr lang="zh-CN" altLang="zh-CN" sz="2400" dirty="0"/>
              <a:t>当社会发生了危机，政府会用收费取代税收</a:t>
            </a:r>
            <a:r>
              <a:rPr lang="zh-CN" altLang="zh-CN" sz="2400" dirty="0">
                <a:effectLst/>
              </a:rPr>
              <a:t> </a:t>
            </a:r>
            <a:endParaRPr lang="zh-CN" altLang="zh-CN" sz="2400" dirty="0"/>
          </a:p>
        </p:txBody>
      </p:sp>
    </p:spTree>
    <p:extLst>
      <p:ext uri="{BB962C8B-B14F-4D97-AF65-F5344CB8AC3E}">
        <p14:creationId xmlns:p14="http://schemas.microsoft.com/office/powerpoint/2010/main" val="4020753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以下不属于影响财政支出规模宏观因素的是</a:t>
            </a:r>
            <a:r>
              <a:rPr lang="en-US" altLang="zh-CN" sz="2400" dirty="0"/>
              <a:t>(      )</a:t>
            </a:r>
            <a:r>
              <a:rPr lang="zh-CN" altLang="zh-CN" sz="2400" dirty="0"/>
              <a:t>。</a:t>
            </a:r>
            <a:endParaRPr lang="en-US" altLang="zh-CN" sz="2400" dirty="0"/>
          </a:p>
          <a:p>
            <a:endParaRPr lang="zh-CN" altLang="zh-CN" sz="2400" dirty="0"/>
          </a:p>
          <a:p>
            <a:r>
              <a:rPr lang="en-US" altLang="zh-CN" sz="2400" dirty="0"/>
              <a:t>A.</a:t>
            </a:r>
            <a:r>
              <a:rPr lang="zh-CN" altLang="zh-CN" sz="2400" dirty="0"/>
              <a:t>人口年龄和性别因素</a:t>
            </a:r>
            <a:endParaRPr lang="en-US" altLang="zh-CN" sz="2400" dirty="0"/>
          </a:p>
          <a:p>
            <a:endParaRPr lang="zh-CN" altLang="zh-CN" sz="2400" dirty="0"/>
          </a:p>
          <a:p>
            <a:r>
              <a:rPr lang="en-US" altLang="zh-CN" sz="2400" dirty="0"/>
              <a:t>B.</a:t>
            </a:r>
            <a:r>
              <a:rPr lang="zh-CN" altLang="zh-CN" sz="2400" dirty="0"/>
              <a:t>经济性因素</a:t>
            </a:r>
            <a:endParaRPr lang="en-US" altLang="zh-CN" sz="2400" dirty="0"/>
          </a:p>
          <a:p>
            <a:endParaRPr lang="zh-CN" altLang="zh-CN" sz="2400" dirty="0"/>
          </a:p>
          <a:p>
            <a:r>
              <a:rPr lang="en-US" altLang="zh-CN" sz="2400" dirty="0"/>
              <a:t>C.</a:t>
            </a:r>
            <a:r>
              <a:rPr lang="zh-CN" altLang="zh-CN" sz="2400" dirty="0"/>
              <a:t>政治性因素</a:t>
            </a:r>
            <a:endParaRPr lang="en-US" altLang="zh-CN" sz="2400" dirty="0"/>
          </a:p>
          <a:p>
            <a:endParaRPr lang="zh-CN" altLang="zh-CN" sz="2400" dirty="0"/>
          </a:p>
          <a:p>
            <a:r>
              <a:rPr lang="en-US" altLang="zh-CN" sz="2400" dirty="0"/>
              <a:t>D.</a:t>
            </a:r>
            <a:r>
              <a:rPr lang="zh-CN" altLang="zh-CN" sz="2400" dirty="0"/>
              <a:t>社会性因素 </a:t>
            </a:r>
          </a:p>
        </p:txBody>
      </p:sp>
    </p:spTree>
    <p:extLst>
      <p:ext uri="{BB962C8B-B14F-4D97-AF65-F5344CB8AC3E}">
        <p14:creationId xmlns:p14="http://schemas.microsoft.com/office/powerpoint/2010/main" val="2884349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以下关于政府投资结构的判断，正确的是（</a:t>
            </a:r>
            <a:r>
              <a:rPr lang="en-US" altLang="zh-CN" sz="2400" dirty="0"/>
              <a:t>    </a:t>
            </a:r>
            <a:r>
              <a:rPr lang="zh-CN" altLang="zh-CN" sz="2400" dirty="0"/>
              <a:t>）。</a:t>
            </a:r>
            <a:endParaRPr lang="en-US" altLang="zh-CN" sz="2400" dirty="0"/>
          </a:p>
          <a:p>
            <a:endParaRPr lang="zh-CN" altLang="zh-CN" sz="2400" dirty="0"/>
          </a:p>
          <a:p>
            <a:r>
              <a:rPr lang="en-US" altLang="zh-CN" sz="2400" dirty="0"/>
              <a:t>A.</a:t>
            </a:r>
            <a:r>
              <a:rPr lang="zh-CN" altLang="zh-CN" sz="2400" dirty="0"/>
              <a:t>在经济发展的早期阶段，政府投资比重较低</a:t>
            </a:r>
            <a:endParaRPr lang="en-US" altLang="zh-CN" sz="2400" dirty="0"/>
          </a:p>
          <a:p>
            <a:endParaRPr lang="zh-CN" altLang="zh-CN" sz="2400" dirty="0"/>
          </a:p>
          <a:p>
            <a:r>
              <a:rPr lang="en-US" altLang="zh-CN" sz="2400" dirty="0"/>
              <a:t>B.</a:t>
            </a:r>
            <a:r>
              <a:rPr lang="zh-CN" altLang="zh-CN" sz="2400" dirty="0"/>
              <a:t>在经济发展的中期阶段，政府投资的比重最高，并开始转向对私人投资的补充</a:t>
            </a:r>
            <a:endParaRPr lang="en-US" altLang="zh-CN" sz="2400" dirty="0"/>
          </a:p>
          <a:p>
            <a:endParaRPr lang="zh-CN" altLang="zh-CN" sz="2400" dirty="0"/>
          </a:p>
          <a:p>
            <a:r>
              <a:rPr lang="en-US" altLang="zh-CN" sz="2400" dirty="0"/>
              <a:t>C.</a:t>
            </a:r>
            <a:r>
              <a:rPr lang="zh-CN" altLang="zh-CN" sz="2400" dirty="0"/>
              <a:t>在经济发展的成熟阶段，政府投资的</a:t>
            </a:r>
            <a:r>
              <a:rPr lang="zh-CN" altLang="en-US" sz="2400" dirty="0"/>
              <a:t>额</a:t>
            </a:r>
            <a:r>
              <a:rPr lang="zh-CN" altLang="zh-CN" sz="2400" dirty="0"/>
              <a:t>最高</a:t>
            </a:r>
            <a:endParaRPr lang="en-US" altLang="zh-CN" sz="2400" dirty="0"/>
          </a:p>
          <a:p>
            <a:endParaRPr lang="zh-CN" altLang="zh-CN" sz="2400" dirty="0"/>
          </a:p>
          <a:p>
            <a:r>
              <a:rPr lang="en-US" altLang="zh-CN" sz="2400" dirty="0"/>
              <a:t>D.</a:t>
            </a:r>
            <a:r>
              <a:rPr lang="zh-CN" altLang="zh-CN" sz="2400" dirty="0"/>
              <a:t>在经济发展的不同阶段，政府投资比重决定于政府财政收入</a:t>
            </a:r>
          </a:p>
        </p:txBody>
      </p:sp>
    </p:spTree>
    <p:extLst>
      <p:ext uri="{BB962C8B-B14F-4D97-AF65-F5344CB8AC3E}">
        <p14:creationId xmlns:p14="http://schemas.microsoft.com/office/powerpoint/2010/main" val="3250021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公式：</a:t>
            </a:r>
            <a:r>
              <a:rPr lang="en-US" altLang="zh-CN" sz="2400" kern="100" dirty="0">
                <a:cs typeface="Times New Roman"/>
              </a:rPr>
              <a:t>  </a:t>
            </a:r>
            <a:r>
              <a:rPr lang="en-US" altLang="zh-CN" sz="2400" dirty="0"/>
              <a:t>           </a:t>
            </a:r>
            <a:r>
              <a:rPr lang="zh-CN" altLang="zh-CN" sz="2400" dirty="0"/>
              <a:t>表示的是</a:t>
            </a:r>
            <a:r>
              <a:rPr lang="en-US" altLang="zh-CN" sz="2400" dirty="0"/>
              <a:t>(      )</a:t>
            </a:r>
            <a:r>
              <a:rPr lang="zh-CN" altLang="zh-CN" sz="2400" dirty="0"/>
              <a:t>。</a:t>
            </a:r>
          </a:p>
          <a:p>
            <a:r>
              <a:rPr lang="en-US" altLang="zh-CN" sz="2400" dirty="0"/>
              <a:t>A.</a:t>
            </a:r>
            <a:r>
              <a:rPr lang="zh-CN" altLang="zh-CN" sz="2400" dirty="0"/>
              <a:t>财政支出增长率</a:t>
            </a:r>
          </a:p>
          <a:p>
            <a:r>
              <a:rPr lang="en-US" altLang="zh-CN" sz="2400" dirty="0"/>
              <a:t>B.</a:t>
            </a:r>
            <a:r>
              <a:rPr lang="zh-CN" altLang="zh-CN" sz="2400" dirty="0"/>
              <a:t>财政支出增长弹性系数</a:t>
            </a:r>
            <a:r>
              <a:rPr lang="en-US" altLang="zh-CN" sz="2400" dirty="0"/>
              <a:t>  </a:t>
            </a:r>
            <a:endParaRPr lang="zh-CN" altLang="zh-CN" sz="2400" dirty="0"/>
          </a:p>
          <a:p>
            <a:r>
              <a:rPr lang="en-US" altLang="zh-CN" sz="2400" dirty="0"/>
              <a:t>C.</a:t>
            </a:r>
            <a:r>
              <a:rPr lang="zh-CN" altLang="zh-CN" sz="2400" dirty="0"/>
              <a:t>财政支出增长边际倾向</a:t>
            </a:r>
          </a:p>
          <a:p>
            <a:r>
              <a:rPr lang="en-US" altLang="zh-CN" sz="2400" dirty="0"/>
              <a:t>D.</a:t>
            </a:r>
            <a:r>
              <a:rPr lang="zh-CN" altLang="zh-CN" sz="2400" dirty="0"/>
              <a:t>财政支出占</a:t>
            </a:r>
            <a:r>
              <a:rPr lang="en-US" altLang="zh-CN" sz="2400" dirty="0"/>
              <a:t>GDP</a:t>
            </a:r>
            <a:r>
              <a:rPr lang="zh-CN" altLang="zh-CN" sz="2400" dirty="0"/>
              <a:t>的比重</a:t>
            </a:r>
          </a:p>
        </p:txBody>
      </p:sp>
      <p:pic>
        <p:nvPicPr>
          <p:cNvPr id="2" name="图片 1" descr="屏幕快照 2020-04-09 上午8.52.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090" y="1515865"/>
            <a:ext cx="1346200" cy="584200"/>
          </a:xfrm>
          <a:prstGeom prst="rect">
            <a:avLst/>
          </a:prstGeom>
        </p:spPr>
      </p:pic>
    </p:spTree>
    <p:extLst>
      <p:ext uri="{BB962C8B-B14F-4D97-AF65-F5344CB8AC3E}">
        <p14:creationId xmlns:p14="http://schemas.microsoft.com/office/powerpoint/2010/main" val="743915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“免费搭车”是指公共物品的（</a:t>
            </a:r>
            <a:r>
              <a:rPr lang="en-US" altLang="zh-CN" sz="2400" dirty="0"/>
              <a:t>    </a:t>
            </a:r>
            <a:r>
              <a:rPr lang="zh-CN" altLang="zh-CN" sz="2400" dirty="0"/>
              <a:t>）属性。</a:t>
            </a:r>
            <a:endParaRPr lang="en-US" altLang="zh-CN" sz="2400" dirty="0"/>
          </a:p>
          <a:p>
            <a:endParaRPr lang="zh-CN" altLang="zh-CN" sz="2400" dirty="0"/>
          </a:p>
          <a:p>
            <a:r>
              <a:rPr lang="en-US" altLang="zh-CN" sz="2400" dirty="0"/>
              <a:t>A. </a:t>
            </a:r>
            <a:r>
              <a:rPr lang="zh-CN" altLang="zh-CN" sz="2400" dirty="0"/>
              <a:t>竞争性</a:t>
            </a:r>
            <a:r>
              <a:rPr lang="en-US" altLang="zh-CN" sz="2400" dirty="0"/>
              <a:t>      </a:t>
            </a:r>
          </a:p>
          <a:p>
            <a:endParaRPr lang="en-US" altLang="zh-CN" sz="2400" dirty="0"/>
          </a:p>
          <a:p>
            <a:r>
              <a:rPr lang="en-US" altLang="zh-CN" sz="2400" dirty="0"/>
              <a:t>B. </a:t>
            </a:r>
            <a:r>
              <a:rPr lang="zh-CN" altLang="zh-CN" sz="2400" dirty="0"/>
              <a:t>排他性　</a:t>
            </a:r>
            <a:r>
              <a:rPr lang="en-US" altLang="zh-CN" sz="2400" dirty="0"/>
              <a:t>     </a:t>
            </a:r>
          </a:p>
          <a:p>
            <a:endParaRPr lang="en-US" altLang="zh-CN" sz="2400" dirty="0"/>
          </a:p>
          <a:p>
            <a:r>
              <a:rPr lang="en-US" altLang="zh-CN" sz="2400" dirty="0"/>
              <a:t>C. </a:t>
            </a:r>
            <a:r>
              <a:rPr lang="zh-CN" altLang="zh-CN" sz="2400" dirty="0"/>
              <a:t>非竞争性</a:t>
            </a:r>
            <a:r>
              <a:rPr lang="en-US" altLang="zh-CN" sz="2400" dirty="0"/>
              <a:t>        </a:t>
            </a:r>
          </a:p>
          <a:p>
            <a:endParaRPr lang="en-US" altLang="zh-CN" sz="2400" dirty="0"/>
          </a:p>
          <a:p>
            <a:r>
              <a:rPr lang="en-US" altLang="zh-CN" sz="2400" dirty="0"/>
              <a:t>D. </a:t>
            </a:r>
            <a:r>
              <a:rPr lang="zh-CN" altLang="zh-CN" sz="2400" dirty="0"/>
              <a:t>非排他性</a:t>
            </a:r>
          </a:p>
        </p:txBody>
      </p:sp>
    </p:spTree>
    <p:extLst>
      <p:ext uri="{BB962C8B-B14F-4D97-AF65-F5344CB8AC3E}">
        <p14:creationId xmlns:p14="http://schemas.microsoft.com/office/powerpoint/2010/main" val="1977036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b="1" dirty="0"/>
              <a:t>政府提供公共物品不能通过居民的买卖做出决定，而必须通过一定的政治程序做出决策，即所谓（</a:t>
            </a:r>
            <a:r>
              <a:rPr lang="en-US" altLang="zh-CN" sz="2400" b="1" dirty="0"/>
              <a:t>       </a:t>
            </a:r>
            <a:r>
              <a:rPr lang="zh-CN" altLang="zh-CN" sz="2400" b="1" dirty="0"/>
              <a:t>）。</a:t>
            </a:r>
            <a:endParaRPr lang="zh-CN" altLang="zh-CN" sz="2400" dirty="0"/>
          </a:p>
          <a:p>
            <a:r>
              <a:rPr lang="en-US" altLang="zh-CN" sz="2400" dirty="0"/>
              <a:t>A.</a:t>
            </a:r>
            <a:r>
              <a:rPr lang="zh-CN" altLang="zh-CN" sz="2400" dirty="0"/>
              <a:t>“货币投票”</a:t>
            </a:r>
            <a:r>
              <a:rPr lang="en-US" altLang="zh-CN" sz="2400" dirty="0"/>
              <a:t>               B.</a:t>
            </a:r>
            <a:r>
              <a:rPr lang="zh-CN" altLang="zh-CN" sz="2400" dirty="0"/>
              <a:t>“政治投票”</a:t>
            </a:r>
          </a:p>
          <a:p>
            <a:r>
              <a:rPr lang="en-US" altLang="zh-CN" sz="2400" dirty="0"/>
              <a:t>C.</a:t>
            </a:r>
            <a:r>
              <a:rPr lang="zh-CN" altLang="zh-CN" sz="2400" dirty="0"/>
              <a:t>“心理投票”</a:t>
            </a:r>
            <a:r>
              <a:rPr lang="en-US" altLang="zh-CN" sz="2400" dirty="0"/>
              <a:t>               D.</a:t>
            </a:r>
            <a:r>
              <a:rPr lang="zh-CN" altLang="zh-CN" sz="2400" dirty="0"/>
              <a:t>“社会投票”</a:t>
            </a:r>
            <a:endParaRPr lang="en-US" altLang="zh-CN" sz="2400" dirty="0"/>
          </a:p>
          <a:p>
            <a:endParaRPr lang="zh-CN" altLang="zh-CN" sz="2400" dirty="0"/>
          </a:p>
          <a:p>
            <a:r>
              <a:rPr lang="zh-CN" altLang="zh-CN" sz="2400" b="1" dirty="0"/>
              <a:t>私人物品满足个人的特殊需要，人们通过购买商品或服务来表达他们的意愿，即所谓（</a:t>
            </a:r>
            <a:r>
              <a:rPr lang="en-US" altLang="zh-CN" sz="2400" b="1" dirty="0"/>
              <a:t>    </a:t>
            </a:r>
            <a:r>
              <a:rPr lang="zh-CN" altLang="zh-CN" sz="2400" b="1" dirty="0"/>
              <a:t>）。</a:t>
            </a:r>
            <a:endParaRPr lang="zh-CN" altLang="zh-CN" sz="2400" dirty="0"/>
          </a:p>
          <a:p>
            <a:r>
              <a:rPr lang="en-US" altLang="zh-CN" sz="2400" dirty="0"/>
              <a:t>A.</a:t>
            </a:r>
            <a:r>
              <a:rPr lang="zh-CN" altLang="zh-CN" sz="2400" dirty="0"/>
              <a:t>“货币投票”</a:t>
            </a:r>
            <a:r>
              <a:rPr lang="en-US" altLang="zh-CN" sz="2400" dirty="0"/>
              <a:t>               B.</a:t>
            </a:r>
            <a:r>
              <a:rPr lang="zh-CN" altLang="zh-CN" sz="2400" dirty="0"/>
              <a:t>“政治投票”</a:t>
            </a:r>
          </a:p>
          <a:p>
            <a:r>
              <a:rPr lang="en-US" altLang="zh-CN" sz="2400" dirty="0"/>
              <a:t>C.</a:t>
            </a:r>
            <a:r>
              <a:rPr lang="zh-CN" altLang="zh-CN" sz="2400" dirty="0"/>
              <a:t>“心理投票”</a:t>
            </a:r>
            <a:r>
              <a:rPr lang="en-US" altLang="zh-CN" sz="2400" dirty="0"/>
              <a:t>               D.</a:t>
            </a:r>
            <a:r>
              <a:rPr lang="zh-CN" altLang="zh-CN" sz="2400" dirty="0"/>
              <a:t>“社会投票”</a:t>
            </a:r>
          </a:p>
        </p:txBody>
      </p:sp>
    </p:spTree>
    <p:extLst>
      <p:ext uri="{BB962C8B-B14F-4D97-AF65-F5344CB8AC3E}">
        <p14:creationId xmlns:p14="http://schemas.microsoft.com/office/powerpoint/2010/main" val="3363841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收入分配的含义通常指对（</a:t>
            </a:r>
            <a:r>
              <a:rPr lang="en-US" altLang="zh-CN" sz="2400" dirty="0"/>
              <a:t>    </a:t>
            </a:r>
            <a:r>
              <a:rPr lang="zh-CN" altLang="zh-CN" sz="2400" dirty="0"/>
              <a:t>）的分配</a:t>
            </a:r>
          </a:p>
          <a:p>
            <a:endParaRPr lang="en-US" altLang="zh-CN" sz="2400" dirty="0"/>
          </a:p>
          <a:p>
            <a:r>
              <a:rPr lang="en-US" altLang="zh-CN" sz="2400" dirty="0"/>
              <a:t>A</a:t>
            </a:r>
            <a:r>
              <a:rPr lang="zh-CN" altLang="zh-CN" sz="2400" dirty="0"/>
              <a:t>、国民总产值</a:t>
            </a:r>
            <a:r>
              <a:rPr lang="en-US" altLang="zh-CN" sz="2400" dirty="0"/>
              <a:t>                     </a:t>
            </a:r>
          </a:p>
          <a:p>
            <a:endParaRPr lang="en-US" altLang="zh-CN" sz="2400" dirty="0"/>
          </a:p>
          <a:p>
            <a:r>
              <a:rPr lang="en-US" altLang="zh-CN" sz="2400" dirty="0"/>
              <a:t>B</a:t>
            </a:r>
            <a:r>
              <a:rPr lang="zh-CN" altLang="zh-CN" sz="2400" dirty="0"/>
              <a:t>、国内总产值</a:t>
            </a:r>
          </a:p>
          <a:p>
            <a:endParaRPr lang="en-US" altLang="zh-CN" sz="2400" dirty="0"/>
          </a:p>
          <a:p>
            <a:r>
              <a:rPr lang="en-US" altLang="zh-CN" sz="2400" dirty="0"/>
              <a:t>C</a:t>
            </a:r>
            <a:r>
              <a:rPr lang="zh-CN" altLang="zh-CN" sz="2400" dirty="0"/>
              <a:t>、国民收入</a:t>
            </a:r>
            <a:r>
              <a:rPr lang="en-US" altLang="zh-CN" sz="2400" dirty="0"/>
              <a:t>                       </a:t>
            </a:r>
          </a:p>
          <a:p>
            <a:endParaRPr lang="en-US" altLang="zh-CN" sz="2400" dirty="0"/>
          </a:p>
          <a:p>
            <a:r>
              <a:rPr lang="en-US" altLang="zh-CN" sz="2400" dirty="0"/>
              <a:t>D</a:t>
            </a:r>
            <a:r>
              <a:rPr lang="zh-CN" altLang="zh-CN" sz="2400" dirty="0"/>
              <a:t>、社会个人收入</a:t>
            </a:r>
            <a:r>
              <a:rPr lang="zh-CN" altLang="zh-CN" sz="2400" dirty="0">
                <a:effectLst/>
              </a:rPr>
              <a:t> </a:t>
            </a:r>
            <a:endParaRPr lang="zh-CN" altLang="zh-CN" sz="2400" dirty="0"/>
          </a:p>
        </p:txBody>
      </p:sp>
    </p:spTree>
    <p:extLst>
      <p:ext uri="{BB962C8B-B14F-4D97-AF65-F5344CB8AC3E}">
        <p14:creationId xmlns:p14="http://schemas.microsoft.com/office/powerpoint/2010/main" val="1501080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财政收入再分配职能主要调节（ </a:t>
            </a:r>
            <a:r>
              <a:rPr lang="en-US" altLang="zh-CN" sz="2400" dirty="0"/>
              <a:t>   </a:t>
            </a:r>
            <a:r>
              <a:rPr lang="zh-CN" altLang="zh-CN" sz="2400" dirty="0"/>
              <a:t>）的分配</a:t>
            </a:r>
          </a:p>
          <a:p>
            <a:endParaRPr lang="en-US" altLang="zh-CN" sz="2400" dirty="0"/>
          </a:p>
          <a:p>
            <a:r>
              <a:rPr lang="en-US" altLang="zh-CN" sz="2400" dirty="0"/>
              <a:t>A</a:t>
            </a:r>
            <a:r>
              <a:rPr lang="zh-CN" altLang="zh-CN" sz="2400" dirty="0"/>
              <a:t>、国民收入与个人收入</a:t>
            </a:r>
            <a:r>
              <a:rPr lang="en-US" altLang="zh-CN" sz="2400" dirty="0"/>
              <a:t>             </a:t>
            </a:r>
          </a:p>
          <a:p>
            <a:endParaRPr lang="en-US" altLang="zh-CN" sz="2400" dirty="0"/>
          </a:p>
          <a:p>
            <a:r>
              <a:rPr lang="en-US" altLang="zh-CN" sz="2400" dirty="0"/>
              <a:t>B</a:t>
            </a:r>
            <a:r>
              <a:rPr lang="zh-CN" altLang="zh-CN" sz="2400" dirty="0"/>
              <a:t>、集体收入与国家收入</a:t>
            </a:r>
            <a:r>
              <a:rPr lang="en-US" altLang="zh-CN" sz="2400" dirty="0"/>
              <a:t>  </a:t>
            </a:r>
            <a:endParaRPr lang="zh-CN" altLang="zh-CN" sz="2400" dirty="0"/>
          </a:p>
          <a:p>
            <a:endParaRPr lang="en-US" altLang="zh-CN" sz="2400" dirty="0"/>
          </a:p>
          <a:p>
            <a:r>
              <a:rPr lang="en-US" altLang="zh-CN" sz="2400" dirty="0"/>
              <a:t>C</a:t>
            </a:r>
            <a:r>
              <a:rPr lang="zh-CN" altLang="zh-CN" sz="2400" dirty="0"/>
              <a:t>、企业利润与个人收入</a:t>
            </a:r>
            <a:r>
              <a:rPr lang="en-US" altLang="zh-CN" sz="2400" dirty="0"/>
              <a:t>             </a:t>
            </a:r>
          </a:p>
          <a:p>
            <a:endParaRPr lang="en-US" altLang="zh-CN" sz="2400" dirty="0"/>
          </a:p>
          <a:p>
            <a:r>
              <a:rPr lang="en-US" altLang="zh-CN" sz="2400" dirty="0"/>
              <a:t>D</a:t>
            </a:r>
            <a:r>
              <a:rPr lang="zh-CN" altLang="zh-CN" sz="2400" dirty="0"/>
              <a:t>、国家收入与个人收入</a:t>
            </a:r>
          </a:p>
        </p:txBody>
      </p:sp>
    </p:spTree>
    <p:extLst>
      <p:ext uri="{BB962C8B-B14F-4D97-AF65-F5344CB8AC3E}">
        <p14:creationId xmlns:p14="http://schemas.microsoft.com/office/powerpoint/2010/main" val="1502116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下面哪一项不是政府经济职能观（　　）。</a:t>
            </a:r>
            <a:endParaRPr lang="en-US" altLang="zh-CN" sz="2400" dirty="0"/>
          </a:p>
          <a:p>
            <a:endParaRPr lang="zh-CN" altLang="zh-CN" sz="2400" dirty="0"/>
          </a:p>
          <a:p>
            <a:r>
              <a:rPr lang="en-US" altLang="zh-CN" sz="2400" dirty="0"/>
              <a:t>A. </a:t>
            </a:r>
            <a:r>
              <a:rPr lang="zh-CN" altLang="zh-CN" sz="2400" dirty="0"/>
              <a:t>为市场经济确立法律框架，即政府的首要职能是确定市场准则。</a:t>
            </a:r>
            <a:endParaRPr lang="en-US" altLang="zh-CN" sz="2400" dirty="0"/>
          </a:p>
          <a:p>
            <a:endParaRPr lang="zh-CN" altLang="zh-CN" sz="2400" dirty="0"/>
          </a:p>
          <a:p>
            <a:r>
              <a:rPr lang="en-US" altLang="zh-CN" sz="2400" dirty="0"/>
              <a:t>B. </a:t>
            </a:r>
            <a:r>
              <a:rPr lang="zh-CN" altLang="zh-CN" sz="2400" dirty="0"/>
              <a:t>影响资源配置以改善经济效率。</a:t>
            </a:r>
            <a:endParaRPr lang="en-US" altLang="zh-CN" sz="2400" dirty="0"/>
          </a:p>
          <a:p>
            <a:endParaRPr lang="zh-CN" altLang="zh-CN" sz="2400" dirty="0"/>
          </a:p>
          <a:p>
            <a:r>
              <a:rPr lang="en-US" altLang="zh-CN" sz="2400" dirty="0"/>
              <a:t>C. </a:t>
            </a:r>
            <a:r>
              <a:rPr lang="zh-CN" altLang="zh-CN" sz="2400" dirty="0"/>
              <a:t>制定改善收入分配的计划。</a:t>
            </a:r>
            <a:endParaRPr lang="en-US" altLang="zh-CN" sz="2400" dirty="0"/>
          </a:p>
          <a:p>
            <a:endParaRPr lang="zh-CN" altLang="zh-CN" sz="2400" dirty="0"/>
          </a:p>
          <a:p>
            <a:r>
              <a:rPr lang="en-US" altLang="zh-CN" sz="2400" dirty="0"/>
              <a:t>D. </a:t>
            </a:r>
            <a:r>
              <a:rPr lang="zh-CN" altLang="zh-CN" sz="2400" dirty="0"/>
              <a:t>促进教育。</a:t>
            </a:r>
          </a:p>
        </p:txBody>
      </p:sp>
    </p:spTree>
    <p:extLst>
      <p:ext uri="{BB962C8B-B14F-4D97-AF65-F5344CB8AC3E}">
        <p14:creationId xmlns:p14="http://schemas.microsoft.com/office/powerpoint/2010/main" val="355609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医疗、养老住房等多层次的社会需求应当（</a:t>
            </a:r>
            <a:r>
              <a:rPr lang="en-US" altLang="zh-CN" sz="2400" dirty="0"/>
              <a:t>     </a:t>
            </a:r>
            <a:r>
              <a:rPr lang="zh-CN" altLang="zh-CN" sz="2400" dirty="0"/>
              <a:t>）。</a:t>
            </a:r>
            <a:endParaRPr lang="en-US" altLang="zh-CN" sz="2400" dirty="0"/>
          </a:p>
          <a:p>
            <a:endParaRPr lang="zh-CN" altLang="zh-CN" sz="2400" dirty="0"/>
          </a:p>
          <a:p>
            <a:r>
              <a:rPr lang="en-US" altLang="zh-CN" sz="2400" dirty="0"/>
              <a:t>A.</a:t>
            </a:r>
            <a:r>
              <a:rPr lang="zh-CN" altLang="zh-CN" sz="2400" dirty="0"/>
              <a:t>完全由政府（财政）直接提供</a:t>
            </a:r>
            <a:endParaRPr lang="en-US" altLang="zh-CN" sz="2400" dirty="0"/>
          </a:p>
          <a:p>
            <a:endParaRPr lang="zh-CN" altLang="zh-CN" sz="2400" dirty="0"/>
          </a:p>
          <a:p>
            <a:r>
              <a:rPr lang="en-US" altLang="zh-CN" sz="2400" dirty="0"/>
              <a:t>B.</a:t>
            </a:r>
            <a:r>
              <a:rPr lang="zh-CN" altLang="zh-CN" sz="2400" dirty="0"/>
              <a:t>完全由各类市场主体和社会组织提供</a:t>
            </a:r>
            <a:endParaRPr lang="en-US" altLang="zh-CN" sz="2400" dirty="0"/>
          </a:p>
          <a:p>
            <a:endParaRPr lang="zh-CN" altLang="zh-CN" sz="2400" dirty="0"/>
          </a:p>
          <a:p>
            <a:r>
              <a:rPr lang="en-US" altLang="zh-CN" sz="2400" dirty="0">
                <a:solidFill>
                  <a:srgbClr val="FF0000"/>
                </a:solidFill>
              </a:rPr>
              <a:t>C.</a:t>
            </a:r>
            <a:r>
              <a:rPr lang="zh-CN" altLang="zh-CN" sz="2400" dirty="0"/>
              <a:t>由政府和各类市场主体共同提供</a:t>
            </a:r>
            <a:endParaRPr lang="en-US" altLang="zh-CN" sz="2400" dirty="0"/>
          </a:p>
          <a:p>
            <a:endParaRPr lang="zh-CN" altLang="zh-CN" sz="2400" dirty="0"/>
          </a:p>
          <a:p>
            <a:r>
              <a:rPr lang="en-US" altLang="zh-CN" sz="2400" dirty="0"/>
              <a:t>D.</a:t>
            </a:r>
            <a:r>
              <a:rPr lang="zh-CN" altLang="zh-CN" sz="2400" dirty="0"/>
              <a:t>由各事业单位自己提供</a:t>
            </a:r>
          </a:p>
          <a:p>
            <a:endParaRPr kumimoji="1" lang="zh-CN" altLang="en-US" dirty="0"/>
          </a:p>
        </p:txBody>
      </p:sp>
    </p:spTree>
    <p:extLst>
      <p:ext uri="{BB962C8B-B14F-4D97-AF65-F5344CB8AC3E}">
        <p14:creationId xmlns:p14="http://schemas.microsoft.com/office/powerpoint/2010/main" val="1214408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下面哪一项不是反映公共产品提供的非竞争性（　　）。</a:t>
            </a:r>
            <a:endParaRPr lang="en-US" altLang="zh-CN" sz="2400" dirty="0"/>
          </a:p>
          <a:p>
            <a:endParaRPr lang="zh-CN" altLang="zh-CN" sz="2400" dirty="0"/>
          </a:p>
          <a:p>
            <a:r>
              <a:rPr lang="en-US" altLang="zh-CN" sz="2400" dirty="0"/>
              <a:t>A.</a:t>
            </a:r>
            <a:r>
              <a:rPr lang="zh-CN" altLang="zh-CN" sz="2400" dirty="0"/>
              <a:t>市场上无法通过竞争方式提供这些公共产品与服务 </a:t>
            </a:r>
            <a:endParaRPr lang="en-US" altLang="zh-CN" sz="2400" dirty="0"/>
          </a:p>
          <a:p>
            <a:endParaRPr lang="zh-CN" altLang="zh-CN" sz="2400" dirty="0"/>
          </a:p>
          <a:p>
            <a:r>
              <a:rPr lang="en-US" altLang="zh-CN" sz="2400" dirty="0"/>
              <a:t>B.</a:t>
            </a:r>
            <a:r>
              <a:rPr lang="zh-CN" altLang="zh-CN" sz="2400" dirty="0"/>
              <a:t>供给方面通常由政府垄断 </a:t>
            </a:r>
            <a:endParaRPr lang="en-US" altLang="zh-CN" sz="2400" dirty="0"/>
          </a:p>
          <a:p>
            <a:endParaRPr lang="zh-CN" altLang="zh-CN" sz="2400" dirty="0"/>
          </a:p>
          <a:p>
            <a:r>
              <a:rPr lang="en-US" altLang="zh-CN" sz="2400" dirty="0"/>
              <a:t>C.</a:t>
            </a:r>
            <a:r>
              <a:rPr lang="zh-CN" altLang="zh-CN" sz="2400" dirty="0"/>
              <a:t>需求方面人与人之间无须为争夺公共品的消费权而竞争</a:t>
            </a:r>
            <a:endParaRPr lang="en-US" altLang="zh-CN" sz="2400" dirty="0"/>
          </a:p>
          <a:p>
            <a:pPr marL="0" indent="0">
              <a:buNone/>
            </a:pPr>
            <a:r>
              <a:rPr lang="zh-CN" altLang="zh-CN" sz="2400" dirty="0"/>
              <a:t> </a:t>
            </a:r>
          </a:p>
          <a:p>
            <a:r>
              <a:rPr lang="en-US" altLang="zh-CN" sz="2400" dirty="0"/>
              <a:t>D.</a:t>
            </a:r>
            <a:r>
              <a:rPr lang="zh-CN" altLang="zh-CN" sz="2400" dirty="0"/>
              <a:t>在技术上不可行</a:t>
            </a:r>
          </a:p>
        </p:txBody>
      </p:sp>
    </p:spTree>
    <p:extLst>
      <p:ext uri="{BB962C8B-B14F-4D97-AF65-F5344CB8AC3E}">
        <p14:creationId xmlns:p14="http://schemas.microsoft.com/office/powerpoint/2010/main" val="3711327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下面哪一项不是反映的公共产品消费的非排他性（　　）。</a:t>
            </a:r>
          </a:p>
          <a:p>
            <a:endParaRPr lang="en-US" altLang="zh-CN" sz="2400" dirty="0"/>
          </a:p>
          <a:p>
            <a:r>
              <a:rPr lang="en-US" altLang="zh-CN" sz="2400" dirty="0"/>
              <a:t>A.</a:t>
            </a:r>
            <a:r>
              <a:rPr lang="zh-CN" altLang="zh-CN" sz="2400" dirty="0"/>
              <a:t>在技术上不可行　　　　　　　　　　　　</a:t>
            </a:r>
            <a:endParaRPr lang="en-US" altLang="zh-CN" sz="2400" dirty="0"/>
          </a:p>
          <a:p>
            <a:endParaRPr lang="en-US" altLang="zh-CN" sz="2400" dirty="0"/>
          </a:p>
          <a:p>
            <a:r>
              <a:rPr lang="en-US" altLang="zh-CN" sz="2400" dirty="0"/>
              <a:t>B.</a:t>
            </a:r>
            <a:r>
              <a:rPr lang="zh-CN" altLang="zh-CN" sz="2400" dirty="0"/>
              <a:t>技术上可行</a:t>
            </a:r>
            <a:r>
              <a:rPr lang="en-US" altLang="zh-CN" sz="2400" dirty="0"/>
              <a:t>,</a:t>
            </a:r>
            <a:r>
              <a:rPr lang="zh-CN" altLang="zh-CN" sz="2400" dirty="0"/>
              <a:t>经济上不合理</a:t>
            </a:r>
          </a:p>
          <a:p>
            <a:endParaRPr lang="en-US" altLang="zh-CN" sz="2400" dirty="0"/>
          </a:p>
          <a:p>
            <a:r>
              <a:rPr lang="en-US" altLang="zh-CN" sz="2400" dirty="0"/>
              <a:t>C.</a:t>
            </a:r>
            <a:r>
              <a:rPr lang="zh-CN" altLang="zh-CN" sz="2400" dirty="0"/>
              <a:t>技术进步使小部分产品的排他性消失　　　</a:t>
            </a:r>
            <a:endParaRPr lang="en-US" altLang="zh-CN" sz="2400" dirty="0"/>
          </a:p>
          <a:p>
            <a:endParaRPr lang="en-US" altLang="zh-CN" sz="2400" dirty="0"/>
          </a:p>
          <a:p>
            <a:r>
              <a:rPr lang="en-US" altLang="zh-CN" sz="2400" dirty="0"/>
              <a:t>D. </a:t>
            </a:r>
            <a:r>
              <a:rPr lang="zh-CN" altLang="zh-CN" sz="2400" dirty="0"/>
              <a:t>供给方面通常由政府垄断</a:t>
            </a:r>
          </a:p>
        </p:txBody>
      </p:sp>
    </p:spTree>
    <p:extLst>
      <p:ext uri="{BB962C8B-B14F-4D97-AF65-F5344CB8AC3E}">
        <p14:creationId xmlns:p14="http://schemas.microsoft.com/office/powerpoint/2010/main" val="4053504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zh-CN" sz="2400" dirty="0"/>
              <a:t>下面哪一项不是反映的公共产品消费的非排他性（　　）。</a:t>
            </a:r>
          </a:p>
          <a:p>
            <a:endParaRPr lang="en-US" altLang="zh-CN" sz="2400" dirty="0"/>
          </a:p>
          <a:p>
            <a:r>
              <a:rPr lang="en-US" altLang="zh-CN" sz="2400" dirty="0"/>
              <a:t>A.</a:t>
            </a:r>
            <a:r>
              <a:rPr lang="zh-CN" altLang="zh-CN" sz="2400" dirty="0"/>
              <a:t>在技术上不可行　　　　　　　　　　　　</a:t>
            </a:r>
            <a:endParaRPr lang="en-US" altLang="zh-CN" sz="2400" dirty="0"/>
          </a:p>
          <a:p>
            <a:endParaRPr lang="en-US" altLang="zh-CN" sz="2400" dirty="0"/>
          </a:p>
          <a:p>
            <a:r>
              <a:rPr lang="en-US" altLang="zh-CN" sz="2400" dirty="0"/>
              <a:t>B.</a:t>
            </a:r>
            <a:r>
              <a:rPr lang="zh-CN" altLang="zh-CN" sz="2400" dirty="0"/>
              <a:t>技术上可行</a:t>
            </a:r>
            <a:r>
              <a:rPr lang="en-US" altLang="zh-CN" sz="2400" dirty="0"/>
              <a:t>,</a:t>
            </a:r>
            <a:r>
              <a:rPr lang="zh-CN" altLang="zh-CN" sz="2400" dirty="0"/>
              <a:t>经济上不合理</a:t>
            </a:r>
          </a:p>
          <a:p>
            <a:endParaRPr lang="en-US" altLang="zh-CN" sz="2400" dirty="0"/>
          </a:p>
          <a:p>
            <a:r>
              <a:rPr lang="en-US" altLang="zh-CN" sz="2400" dirty="0"/>
              <a:t>C.</a:t>
            </a:r>
            <a:r>
              <a:rPr lang="zh-CN" altLang="zh-CN" sz="2400" dirty="0"/>
              <a:t>技术进步使小部分产品的排他性消失　　　</a:t>
            </a:r>
            <a:endParaRPr lang="en-US" altLang="zh-CN" sz="2400" dirty="0"/>
          </a:p>
          <a:p>
            <a:endParaRPr lang="en-US" altLang="zh-CN" sz="2400" dirty="0"/>
          </a:p>
          <a:p>
            <a:r>
              <a:rPr lang="en-US" altLang="zh-CN" sz="2400" dirty="0"/>
              <a:t>D. </a:t>
            </a:r>
            <a:r>
              <a:rPr lang="zh-CN" altLang="zh-CN" sz="2400" dirty="0"/>
              <a:t>供给方面通常由政府垄断</a:t>
            </a:r>
          </a:p>
        </p:txBody>
      </p:sp>
    </p:spTree>
    <p:extLst>
      <p:ext uri="{BB962C8B-B14F-4D97-AF65-F5344CB8AC3E}">
        <p14:creationId xmlns:p14="http://schemas.microsoft.com/office/powerpoint/2010/main" val="10072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西方发达市场经济国家采取的最主要的社会保险制度类型是（</a:t>
            </a:r>
            <a:r>
              <a:rPr lang="en-US" altLang="zh-CN" sz="2400" dirty="0"/>
              <a:t>    </a:t>
            </a:r>
            <a:r>
              <a:rPr lang="zh-CN" altLang="zh-CN" sz="2400" dirty="0"/>
              <a:t>）。</a:t>
            </a:r>
            <a:endParaRPr lang="en-US" altLang="zh-CN" sz="2400" dirty="0"/>
          </a:p>
          <a:p>
            <a:endParaRPr lang="zh-CN" altLang="zh-CN" sz="2400" dirty="0"/>
          </a:p>
          <a:p>
            <a:r>
              <a:rPr lang="en-US" altLang="zh-CN" sz="2400" dirty="0">
                <a:solidFill>
                  <a:srgbClr val="FF0000"/>
                </a:solidFill>
              </a:rPr>
              <a:t>A. </a:t>
            </a:r>
            <a:r>
              <a:rPr lang="zh-CN" altLang="zh-CN" sz="2400" dirty="0"/>
              <a:t>社会保险型</a:t>
            </a:r>
            <a:endParaRPr lang="en-US" altLang="zh-CN" sz="2400" dirty="0"/>
          </a:p>
          <a:p>
            <a:endParaRPr lang="zh-CN" altLang="zh-CN" sz="2400" dirty="0"/>
          </a:p>
          <a:p>
            <a:r>
              <a:rPr lang="en-US" altLang="zh-CN" sz="2400" dirty="0"/>
              <a:t>B. </a:t>
            </a:r>
            <a:r>
              <a:rPr lang="zh-CN" altLang="zh-CN" sz="2400" dirty="0"/>
              <a:t>社会救济型</a:t>
            </a:r>
            <a:endParaRPr lang="en-US" altLang="zh-CN" sz="2400" dirty="0"/>
          </a:p>
          <a:p>
            <a:endParaRPr lang="zh-CN" altLang="zh-CN" sz="2400" dirty="0"/>
          </a:p>
          <a:p>
            <a:r>
              <a:rPr lang="en-US" altLang="zh-CN" sz="2400" dirty="0"/>
              <a:t>C. </a:t>
            </a:r>
            <a:r>
              <a:rPr lang="zh-CN" altLang="zh-CN" sz="2400" dirty="0"/>
              <a:t>普遍津贴型</a:t>
            </a:r>
            <a:endParaRPr lang="en-US" altLang="zh-CN" sz="2400" dirty="0"/>
          </a:p>
          <a:p>
            <a:endParaRPr lang="zh-CN" altLang="zh-CN" sz="2400" dirty="0"/>
          </a:p>
          <a:p>
            <a:r>
              <a:rPr lang="en-US" altLang="zh-CN" sz="2400" dirty="0"/>
              <a:t>D. </a:t>
            </a:r>
            <a:r>
              <a:rPr lang="zh-CN" altLang="zh-CN" sz="2400" dirty="0"/>
              <a:t>节俭基金型</a:t>
            </a:r>
          </a:p>
          <a:p>
            <a:endParaRPr kumimoji="1" lang="zh-CN" altLang="en-US" dirty="0"/>
          </a:p>
        </p:txBody>
      </p:sp>
    </p:spTree>
    <p:extLst>
      <p:ext uri="{BB962C8B-B14F-4D97-AF65-F5344CB8AC3E}">
        <p14:creationId xmlns:p14="http://schemas.microsoft.com/office/powerpoint/2010/main" val="24483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世界上最早建立比较完善的社会保障法律体系的国家是</a:t>
            </a:r>
            <a:endParaRPr lang="en-US" altLang="zh-CN" sz="2400" dirty="0"/>
          </a:p>
          <a:p>
            <a:r>
              <a:rPr lang="zh-CN" altLang="zh-CN" sz="2400" dirty="0"/>
              <a:t>（</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美国</a:t>
            </a:r>
            <a:endParaRPr lang="en-US" altLang="zh-CN" sz="2400" dirty="0"/>
          </a:p>
          <a:p>
            <a:endParaRPr lang="zh-CN" altLang="zh-CN" sz="2400" dirty="0"/>
          </a:p>
          <a:p>
            <a:r>
              <a:rPr lang="en-US" altLang="zh-CN" sz="2400" dirty="0"/>
              <a:t>B. </a:t>
            </a:r>
            <a:r>
              <a:rPr lang="zh-CN" altLang="zh-CN" sz="2400" dirty="0"/>
              <a:t>英国</a:t>
            </a:r>
            <a:endParaRPr lang="en-US" altLang="zh-CN" sz="2400" dirty="0"/>
          </a:p>
          <a:p>
            <a:endParaRPr lang="zh-CN" altLang="zh-CN" sz="2400" dirty="0"/>
          </a:p>
          <a:p>
            <a:r>
              <a:rPr lang="en-US" altLang="zh-CN" sz="2400" dirty="0"/>
              <a:t>C. </a:t>
            </a:r>
            <a:r>
              <a:rPr lang="zh-CN" altLang="zh-CN" sz="2400" dirty="0"/>
              <a:t>法国</a:t>
            </a:r>
            <a:endParaRPr lang="en-US" altLang="zh-CN" sz="2400" dirty="0"/>
          </a:p>
          <a:p>
            <a:endParaRPr lang="zh-CN" altLang="zh-CN" sz="2400" dirty="0"/>
          </a:p>
          <a:p>
            <a:r>
              <a:rPr lang="en-US" altLang="zh-CN" sz="2400" dirty="0">
                <a:solidFill>
                  <a:srgbClr val="FF0000"/>
                </a:solidFill>
              </a:rPr>
              <a:t>D. </a:t>
            </a:r>
            <a:r>
              <a:rPr lang="zh-CN" altLang="zh-CN" sz="2400" dirty="0"/>
              <a:t>德国</a:t>
            </a:r>
          </a:p>
          <a:p>
            <a:endParaRPr kumimoji="1" lang="zh-CN" altLang="en-US" dirty="0"/>
          </a:p>
        </p:txBody>
      </p:sp>
    </p:spTree>
    <p:extLst>
      <p:ext uri="{BB962C8B-B14F-4D97-AF65-F5344CB8AC3E}">
        <p14:creationId xmlns:p14="http://schemas.microsoft.com/office/powerpoint/2010/main" val="184012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t>以下不属于我国社会保障制度中规定的资金来源的是（</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职工个人认缴</a:t>
            </a:r>
            <a:endParaRPr lang="en-US" altLang="zh-CN" sz="2400" dirty="0"/>
          </a:p>
          <a:p>
            <a:endParaRPr lang="zh-CN" altLang="zh-CN" sz="2400" dirty="0"/>
          </a:p>
          <a:p>
            <a:r>
              <a:rPr lang="en-US" altLang="zh-CN" sz="2400" dirty="0"/>
              <a:t>B. </a:t>
            </a:r>
            <a:r>
              <a:rPr lang="zh-CN" altLang="zh-CN" sz="2400" dirty="0"/>
              <a:t>职工单位认缴</a:t>
            </a:r>
            <a:endParaRPr lang="en-US" altLang="zh-CN" sz="2400" dirty="0"/>
          </a:p>
          <a:p>
            <a:endParaRPr lang="zh-CN" altLang="zh-CN" sz="2400" dirty="0"/>
          </a:p>
          <a:p>
            <a:r>
              <a:rPr lang="en-US" altLang="zh-CN" sz="2400" dirty="0">
                <a:solidFill>
                  <a:srgbClr val="FF0000"/>
                </a:solidFill>
              </a:rPr>
              <a:t>C. </a:t>
            </a:r>
            <a:r>
              <a:rPr lang="zh-CN" altLang="zh-CN" sz="2400" dirty="0"/>
              <a:t>社会保障税</a:t>
            </a:r>
            <a:endParaRPr lang="en-US" altLang="zh-CN" sz="2400" dirty="0"/>
          </a:p>
          <a:p>
            <a:endParaRPr lang="zh-CN" altLang="zh-CN" sz="2400" dirty="0"/>
          </a:p>
          <a:p>
            <a:r>
              <a:rPr lang="en-US" altLang="zh-CN" sz="2400" dirty="0"/>
              <a:t>D. </a:t>
            </a:r>
            <a:r>
              <a:rPr lang="zh-CN" altLang="zh-CN" sz="2400" dirty="0"/>
              <a:t>国家财政拨款</a:t>
            </a:r>
          </a:p>
          <a:p>
            <a:endParaRPr kumimoji="1" lang="zh-CN" altLang="en-US" dirty="0"/>
          </a:p>
        </p:txBody>
      </p:sp>
    </p:spTree>
    <p:extLst>
      <p:ext uri="{BB962C8B-B14F-4D97-AF65-F5344CB8AC3E}">
        <p14:creationId xmlns:p14="http://schemas.microsoft.com/office/powerpoint/2010/main" val="258445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t>3</a:t>
            </a:r>
            <a:r>
              <a:rPr lang="zh-CN" altLang="zh-CN" sz="2400" dirty="0"/>
              <a:t>、社会保障制度中采取现收现付制的典型做法是（</a:t>
            </a:r>
            <a:r>
              <a:rPr lang="en-US" altLang="zh-CN" sz="2400" dirty="0"/>
              <a:t>    </a:t>
            </a:r>
            <a:r>
              <a:rPr lang="zh-CN" altLang="zh-CN" sz="2400" dirty="0"/>
              <a:t>）。</a:t>
            </a:r>
            <a:endParaRPr lang="en-US" altLang="zh-CN" sz="2400" dirty="0"/>
          </a:p>
          <a:p>
            <a:endParaRPr lang="zh-CN" altLang="zh-CN" sz="2400" dirty="0"/>
          </a:p>
          <a:p>
            <a:r>
              <a:rPr lang="en-US" altLang="zh-CN" sz="2400" dirty="0"/>
              <a:t>A. </a:t>
            </a:r>
            <a:r>
              <a:rPr lang="zh-CN" altLang="zh-CN" sz="2400" dirty="0"/>
              <a:t>基金积累制</a:t>
            </a:r>
            <a:endParaRPr lang="en-US" altLang="zh-CN" sz="2400" dirty="0"/>
          </a:p>
          <a:p>
            <a:endParaRPr lang="zh-CN" altLang="zh-CN" sz="2400" dirty="0"/>
          </a:p>
          <a:p>
            <a:r>
              <a:rPr lang="en-US" altLang="zh-CN" sz="2400" dirty="0">
                <a:solidFill>
                  <a:srgbClr val="FF0000"/>
                </a:solidFill>
              </a:rPr>
              <a:t>B. </a:t>
            </a:r>
            <a:r>
              <a:rPr lang="zh-CN" altLang="zh-CN" sz="2400" dirty="0"/>
              <a:t>社会保障税</a:t>
            </a:r>
            <a:endParaRPr lang="en-US" altLang="zh-CN" sz="2400" dirty="0"/>
          </a:p>
          <a:p>
            <a:endParaRPr lang="zh-CN" altLang="zh-CN" sz="2400" dirty="0"/>
          </a:p>
          <a:p>
            <a:r>
              <a:rPr lang="en-US" altLang="zh-CN" sz="2400" dirty="0"/>
              <a:t>C. </a:t>
            </a:r>
            <a:r>
              <a:rPr lang="zh-CN" altLang="zh-CN" sz="2400" dirty="0"/>
              <a:t>个人积累制</a:t>
            </a:r>
            <a:endParaRPr lang="en-US" altLang="zh-CN" sz="2400" dirty="0"/>
          </a:p>
          <a:p>
            <a:endParaRPr lang="zh-CN" altLang="zh-CN" sz="2400" dirty="0"/>
          </a:p>
          <a:p>
            <a:r>
              <a:rPr lang="en-US" altLang="zh-CN" sz="2400" dirty="0"/>
              <a:t>D. </a:t>
            </a:r>
            <a:r>
              <a:rPr lang="zh-CN" altLang="zh-CN" sz="2400" dirty="0"/>
              <a:t>社会统筹制</a:t>
            </a:r>
          </a:p>
          <a:p>
            <a:endParaRPr kumimoji="1" lang="zh-CN" altLang="en-US" dirty="0"/>
          </a:p>
        </p:txBody>
      </p:sp>
    </p:spTree>
    <p:extLst>
      <p:ext uri="{BB962C8B-B14F-4D97-AF65-F5344CB8AC3E}">
        <p14:creationId xmlns:p14="http://schemas.microsoft.com/office/powerpoint/2010/main" val="2207356887"/>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916</TotalTime>
  <Words>1728</Words>
  <Application>Microsoft Office PowerPoint</Application>
  <PresentationFormat>全屏显示(4:3)</PresentationFormat>
  <Paragraphs>442</Paragraphs>
  <Slides>52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宋体</vt:lpstr>
      <vt:lpstr>Arial</vt:lpstr>
      <vt:lpstr>Calibri</vt:lpstr>
      <vt:lpstr>Times New Roman</vt:lpstr>
      <vt:lpstr>Office 主题</vt:lpstr>
      <vt:lpstr>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Yanjun Li</dc:creator>
  <cp:lastModifiedBy>admin</cp:lastModifiedBy>
  <cp:revision>24</cp:revision>
  <dcterms:created xsi:type="dcterms:W3CDTF">2020-04-08T12:03:10Z</dcterms:created>
  <dcterms:modified xsi:type="dcterms:W3CDTF">2021-04-21T12:38:58Z</dcterms:modified>
</cp:coreProperties>
</file>