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5FD0-9D93-2C42-A905-AEFA0C4932F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2C8F-C6B4-8C4E-A419-2A8E343275D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复习课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第七章  财政收入总论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财政收入概念（</a:t>
            </a:r>
            <a:r>
              <a:rPr lang="zh-CN" altLang="en-US" sz="2400" dirty="0">
                <a:solidFill>
                  <a:srgbClr val="0070C0"/>
                </a:solidFill>
              </a:rPr>
              <a:t>广义和狭义的理解</a:t>
            </a:r>
            <a:r>
              <a:rPr lang="zh-CN" altLang="en-US" sz="2400" dirty="0"/>
              <a:t>）、分类（</a:t>
            </a:r>
            <a:r>
              <a:rPr lang="zh-CN" altLang="en-US" sz="2400" dirty="0">
                <a:solidFill>
                  <a:srgbClr val="0070C0"/>
                </a:solidFill>
              </a:rPr>
              <a:t>形式、来源（所有制、部门）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财政收入规模的衡量（</a:t>
            </a:r>
            <a:r>
              <a:rPr lang="zh-CN" altLang="en-US" sz="2400" dirty="0">
                <a:solidFill>
                  <a:srgbClr val="0070C0"/>
                </a:solidFill>
              </a:rPr>
              <a:t>财政集中率</a:t>
            </a:r>
            <a:r>
              <a:rPr lang="zh-CN" altLang="en-US" sz="2400" dirty="0"/>
              <a:t>）、影响收入规模的因素（经济发展水平和生产技术水平、</a:t>
            </a:r>
            <a:r>
              <a:rPr lang="zh-CN" altLang="zh-CN" sz="2400" dirty="0">
                <a:solidFill>
                  <a:schemeClr val="tx1"/>
                </a:solidFill>
              </a:rPr>
              <a:t>收入分配政策和分配制度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</a:rPr>
              <a:t>价格水平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财政收入结构（</a:t>
            </a:r>
            <a:r>
              <a:rPr lang="zh-CN" altLang="en-US" sz="2400" dirty="0">
                <a:solidFill>
                  <a:srgbClr val="0070C0"/>
                </a:solidFill>
              </a:rPr>
              <a:t>形式结构、部门结构、所有制结构</a:t>
            </a:r>
            <a:r>
              <a:rPr lang="zh-CN" altLang="en-US" sz="2400" dirty="0"/>
              <a:t>）的变化趋势及理论分析（</a:t>
            </a:r>
            <a:r>
              <a:rPr lang="zh-CN" altLang="en-US" sz="2400" dirty="0">
                <a:solidFill>
                  <a:srgbClr val="0070C0"/>
                </a:solidFill>
              </a:rPr>
              <a:t>经济制度、形态和发展状况决定的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思考：结合国情，分析我国财政收入占</a:t>
            </a:r>
            <a:r>
              <a:rPr lang="en-GB" altLang="zh-CN" sz="2400" dirty="0"/>
              <a:t>GDP</a:t>
            </a:r>
            <a:r>
              <a:rPr lang="zh-CN" altLang="en-US" sz="2400" dirty="0"/>
              <a:t>比重为什么呈现出先下降后上升的趋势？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第八章  税收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税收定义、税收制度的构成要素</a:t>
            </a:r>
            <a:r>
              <a:rPr lang="en-US" altLang="zh-CN" sz="2400" dirty="0"/>
              <a:t>【</a:t>
            </a:r>
            <a:r>
              <a:rPr lang="zh-CN" altLang="en-US" sz="2400" dirty="0"/>
              <a:t>很多词语的定义！</a:t>
            </a:r>
            <a:r>
              <a:rPr lang="en-US" altLang="zh-CN" sz="2400" dirty="0"/>
              <a:t>】</a:t>
            </a:r>
            <a:r>
              <a:rPr lang="zh-CN" altLang="en-US" sz="2400" dirty="0"/>
              <a:t>：纳税人（</a:t>
            </a:r>
            <a:r>
              <a:rPr lang="zh-CN" altLang="en-US" sz="2400" dirty="0">
                <a:solidFill>
                  <a:srgbClr val="0070C0"/>
                </a:solidFill>
              </a:rPr>
              <a:t>负税人</a:t>
            </a:r>
            <a:r>
              <a:rPr lang="zh-CN" altLang="en-US" sz="2400" dirty="0"/>
              <a:t>），课税对象（</a:t>
            </a:r>
            <a:r>
              <a:rPr lang="zh-CN" altLang="en-US" sz="2400" dirty="0">
                <a:solidFill>
                  <a:srgbClr val="0070C0"/>
                </a:solidFill>
              </a:rPr>
              <a:t>税目、计税依据</a:t>
            </a:r>
            <a:r>
              <a:rPr lang="zh-CN" altLang="en-US" sz="2400" dirty="0"/>
              <a:t>），纳税期限与纳税环节，税率（</a:t>
            </a:r>
            <a:r>
              <a:rPr lang="zh-CN" altLang="en-US" sz="2400" dirty="0">
                <a:solidFill>
                  <a:srgbClr val="0070C0"/>
                </a:solidFill>
              </a:rPr>
              <a:t>比例税率、累进税率、全额累进税率、超额累进税率、速算扣除数、定额税率 </a:t>
            </a:r>
            <a:r>
              <a:rPr lang="zh-CN" altLang="en-US" sz="2400" dirty="0"/>
              <a:t>），附加（</a:t>
            </a:r>
            <a:r>
              <a:rPr lang="zh-CN" altLang="en-US" sz="2400" dirty="0">
                <a:solidFill>
                  <a:srgbClr val="0070C0"/>
                </a:solidFill>
              </a:rPr>
              <a:t>城建税、教育费附加</a:t>
            </a:r>
            <a:r>
              <a:rPr lang="zh-CN" altLang="en-US" sz="2400" dirty="0"/>
              <a:t>）、加成（</a:t>
            </a:r>
            <a:r>
              <a:rPr lang="zh-CN" altLang="en-US" sz="2400" dirty="0">
                <a:solidFill>
                  <a:srgbClr val="0070C0"/>
                </a:solidFill>
              </a:rPr>
              <a:t>个人所得税中的劳务报酬</a:t>
            </a:r>
            <a:r>
              <a:rPr lang="zh-CN" altLang="en-US" sz="2400" dirty="0"/>
              <a:t>）和减免（</a:t>
            </a:r>
            <a:r>
              <a:rPr lang="zh-CN" altLang="en-US" sz="2400" dirty="0">
                <a:solidFill>
                  <a:srgbClr val="0070C0"/>
                </a:solidFill>
              </a:rPr>
              <a:t>起征点、免征额</a:t>
            </a:r>
            <a:r>
              <a:rPr lang="zh-CN" altLang="en-US" sz="2400" dirty="0"/>
              <a:t>），处罚（</a:t>
            </a:r>
            <a:r>
              <a:rPr lang="zh-CN" altLang="en-US" sz="2400" dirty="0">
                <a:solidFill>
                  <a:srgbClr val="0070C0"/>
                </a:solidFill>
              </a:rPr>
              <a:t>偷税、欠税）</a:t>
            </a:r>
            <a:r>
              <a:rPr lang="zh-CN" altLang="en-US" sz="2400" dirty="0"/>
              <a:t>等、税收原则（</a:t>
            </a:r>
            <a:r>
              <a:rPr lang="zh-CN" altLang="en-US" sz="2400" dirty="0">
                <a:solidFill>
                  <a:srgbClr val="0070C0"/>
                </a:solidFill>
              </a:rPr>
              <a:t>公平</a:t>
            </a:r>
            <a:r>
              <a:rPr lang="en-US" altLang="zh-CN" sz="2400" dirty="0">
                <a:solidFill>
                  <a:srgbClr val="0070C0"/>
                </a:solidFill>
              </a:rPr>
              <a:t>&amp;</a:t>
            </a:r>
            <a:r>
              <a:rPr lang="zh-CN" altLang="en-US" sz="2400" dirty="0">
                <a:solidFill>
                  <a:srgbClr val="0070C0"/>
                </a:solidFill>
              </a:rPr>
              <a:t>效率</a:t>
            </a:r>
            <a:r>
              <a:rPr lang="zh-CN" altLang="en-US" sz="2400" dirty="0"/>
              <a:t>）、税收替代效应、税收超额负担和税收中性三个概念 </a:t>
            </a:r>
            <a:endParaRPr lang="en-US" altLang="zh-CN" sz="2400" dirty="0"/>
          </a:p>
          <a:p>
            <a:r>
              <a:rPr lang="zh-CN" altLang="en-US" sz="2400" dirty="0"/>
              <a:t>税收对生产决策和消费决策、对劳动力供给、企业劳动力需求、储蓄等的影响。</a:t>
            </a:r>
            <a:endParaRPr lang="en-US" altLang="zh-CN" sz="2400" dirty="0"/>
          </a:p>
          <a:p>
            <a:r>
              <a:rPr lang="zh-CN" altLang="en-US" sz="2400" dirty="0"/>
              <a:t>税负转嫁的类型（</a:t>
            </a:r>
            <a:r>
              <a:rPr lang="zh-CN" altLang="en-US" sz="2400" dirty="0">
                <a:solidFill>
                  <a:srgbClr val="0070C0"/>
                </a:solidFill>
              </a:rPr>
              <a:t>前转、后转、消转等</a:t>
            </a:r>
            <a:r>
              <a:rPr lang="zh-CN" altLang="en-US" sz="2400" dirty="0"/>
              <a:t> ）、实现条件（规律；</a:t>
            </a:r>
            <a:r>
              <a:rPr lang="zh-CN" altLang="en-US" sz="2400" dirty="0">
                <a:solidFill>
                  <a:srgbClr val="0070C0"/>
                </a:solidFill>
              </a:rPr>
              <a:t>供求弹性等等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税制结构概念（</a:t>
            </a:r>
            <a:r>
              <a:rPr lang="zh-CN" altLang="en-US" sz="2400" dirty="0">
                <a:solidFill>
                  <a:srgbClr val="0070C0"/>
                </a:solidFill>
              </a:rPr>
              <a:t>是一国税收制度中税类、税种的构成及主体税种的设置</a:t>
            </a:r>
            <a:r>
              <a:rPr lang="zh-CN" altLang="en-US" sz="2400" dirty="0"/>
              <a:t>）、影响的主要因素（</a:t>
            </a:r>
            <a:r>
              <a:rPr lang="zh-CN" altLang="en-US" sz="2400" dirty="0">
                <a:solidFill>
                  <a:srgbClr val="0070C0"/>
                </a:solidFill>
              </a:rPr>
              <a:t>政府的税收工具范围、税收政策目标、财政支出规模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第八章  税收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税收的分类</a:t>
            </a:r>
            <a:r>
              <a:rPr lang="en-US" altLang="zh-CN" sz="2400" dirty="0"/>
              <a:t>【</a:t>
            </a:r>
            <a:r>
              <a:rPr lang="zh-CN" altLang="en-US" sz="2400" dirty="0"/>
              <a:t>很多词语的定义！ </a:t>
            </a:r>
            <a:r>
              <a:rPr lang="en-US" altLang="zh-CN" sz="2400" dirty="0"/>
              <a:t>】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流转税</a:t>
            </a:r>
            <a:r>
              <a:rPr lang="en-US" altLang="zh-CN" sz="2400" dirty="0"/>
              <a:t>(</a:t>
            </a:r>
            <a:r>
              <a:rPr lang="zh-CN" altLang="en-US" sz="2400" dirty="0"/>
              <a:t>商品税</a:t>
            </a:r>
            <a:r>
              <a:rPr lang="en-US" altLang="zh-CN" sz="2400" dirty="0"/>
              <a:t>)</a:t>
            </a:r>
            <a:r>
              <a:rPr lang="zh-CN" altLang="en-US" sz="2400" dirty="0"/>
              <a:t>、所得税、财产税、资源税和行为税；从价税、从量税；价内税、价外税；一般税、特定目的税；中央税、地方税</a:t>
            </a:r>
            <a:endParaRPr lang="en-US" altLang="zh-CN" sz="2400" dirty="0"/>
          </a:p>
          <a:p>
            <a:r>
              <a:rPr lang="zh-CN" altLang="en-US" sz="2400" dirty="0"/>
              <a:t>增值税的特点、营改增、分类、消费税作用、企税个税的特点、作用。</a:t>
            </a:r>
            <a:endParaRPr lang="en-US" altLang="zh-CN" sz="2400" dirty="0"/>
          </a:p>
          <a:p>
            <a:r>
              <a:rPr lang="zh-CN" altLang="en-US" sz="2400" dirty="0"/>
              <a:t>思考：结合中国跨越中等收入陷阱的时代要求，运用直接税和间接税相关理论，论述在市场经济转型中，我国税制的主要问题及其改革的思路。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第九章  非税收入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kumimoji="1" lang="zh-CN" altLang="en-US" sz="2400" dirty="0"/>
              <a:t>非税收入类别：政府性收费、政府性基金、国有资本经营收入、社会保险基金收入 </a:t>
            </a:r>
            <a:endParaRPr lang="en-US" altLang="zh-CN" sz="2400" dirty="0"/>
          </a:p>
          <a:p>
            <a:r>
              <a:rPr lang="zh-CN" altLang="en-US" sz="2400" dirty="0"/>
              <a:t>政府性收费分类（行政性收费、事业性收费）、</a:t>
            </a:r>
            <a:r>
              <a:rPr lang="en-US" altLang="zh-CN" sz="2400" dirty="0"/>
              <a:t>vs.</a:t>
            </a:r>
            <a:r>
              <a:rPr lang="zh-CN" altLang="en-US" sz="2400" dirty="0"/>
              <a:t>税收、政府性收费改革的基本思路</a:t>
            </a:r>
            <a:endParaRPr lang="en-US" altLang="zh-CN" sz="2400" dirty="0"/>
          </a:p>
          <a:p>
            <a:r>
              <a:rPr lang="zh-CN" altLang="en-US" sz="2400" dirty="0"/>
              <a:t>政府性基金特点（</a:t>
            </a:r>
            <a:r>
              <a:rPr lang="zh-CN" altLang="en-US" sz="2400" dirty="0">
                <a:solidFill>
                  <a:srgbClr val="0070C0"/>
                </a:solidFill>
              </a:rPr>
              <a:t>资金的财政性、政府的主体性、用途的特定性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国有资本经营收入、社会保险基金收入概念。 </a:t>
            </a:r>
            <a:endParaRPr lang="en-US" altLang="zh-CN" sz="2400" dirty="0"/>
          </a:p>
          <a:p>
            <a:r>
              <a:rPr lang="zh-CN" altLang="en-US" sz="2400" dirty="0"/>
              <a:t>思考：说明为什么要推进减税降费改革。</a:t>
            </a:r>
            <a:endParaRPr lang="zh-CN" altLang="en-US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第十章  公债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公债的特点（</a:t>
            </a:r>
            <a:r>
              <a:rPr lang="en-US" altLang="zh-CN" sz="2400" dirty="0">
                <a:solidFill>
                  <a:srgbClr val="0070C0"/>
                </a:solidFill>
              </a:rPr>
              <a:t>vs.</a:t>
            </a:r>
            <a:r>
              <a:rPr lang="zh-CN" altLang="en-US" sz="2400" dirty="0">
                <a:solidFill>
                  <a:srgbClr val="0070C0"/>
                </a:solidFill>
              </a:rPr>
              <a:t>私债</a:t>
            </a:r>
            <a:r>
              <a:rPr lang="en-US" altLang="zh-CN" sz="2400" dirty="0">
                <a:solidFill>
                  <a:srgbClr val="0070C0"/>
                </a:solidFill>
              </a:rPr>
              <a:t>vs.</a:t>
            </a:r>
            <a:r>
              <a:rPr lang="zh-CN" altLang="en-US" sz="2400" dirty="0">
                <a:solidFill>
                  <a:srgbClr val="0070C0"/>
                </a:solidFill>
              </a:rPr>
              <a:t>税收</a:t>
            </a:r>
            <a:r>
              <a:rPr lang="zh-CN" altLang="en-US" sz="2400" dirty="0"/>
              <a:t>）、分类（</a:t>
            </a:r>
            <a:r>
              <a:rPr lang="zh-CN" altLang="en-US" sz="2400" dirty="0">
                <a:solidFill>
                  <a:srgbClr val="0070C0"/>
                </a:solidFill>
              </a:rPr>
              <a:t>建设公债、赤字公债；短期公债、中期公债、长期公债；国内公债、国外公债；中央公债、地方公债；自由流通公债、非自由流通公债；固定利率公债、浮动利率公债；零息公债、附息公债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用途（</a:t>
            </a:r>
            <a:r>
              <a:rPr lang="zh-CN" altLang="en-US" sz="2400" dirty="0">
                <a:solidFill>
                  <a:srgbClr val="0070C0"/>
                </a:solidFill>
              </a:rPr>
              <a:t>弥补财政赤字、筹集建设资金、执行经济政策、调剂季节性资金余缺 </a:t>
            </a:r>
            <a:r>
              <a:rPr lang="zh-CN" altLang="en-US" sz="2400" dirty="0"/>
              <a:t>）、公债负担、公债规模的衡量方式（</a:t>
            </a:r>
            <a:r>
              <a:rPr lang="zh-CN" altLang="en-US" sz="2400" dirty="0">
                <a:solidFill>
                  <a:srgbClr val="0070C0"/>
                </a:solidFill>
              </a:rPr>
              <a:t>负担率、偿债率、依存度</a:t>
            </a:r>
            <a:r>
              <a:rPr lang="zh-CN" altLang="en-US" sz="2400" dirty="0"/>
              <a:t> ）</a:t>
            </a:r>
            <a:endParaRPr lang="en-US" altLang="zh-CN" sz="2400" dirty="0"/>
          </a:p>
          <a:p>
            <a:r>
              <a:rPr lang="zh-CN" altLang="en-US" sz="2400" dirty="0"/>
              <a:t>公债发行（</a:t>
            </a:r>
            <a:r>
              <a:rPr lang="zh-CN" altLang="en-US" sz="2400" dirty="0">
                <a:solidFill>
                  <a:srgbClr val="0070C0"/>
                </a:solidFill>
              </a:rPr>
              <a:t>我国公开招标</a:t>
            </a:r>
            <a:r>
              <a:rPr lang="en-US" altLang="zh-CN" sz="2400" dirty="0">
                <a:solidFill>
                  <a:srgbClr val="0070C0"/>
                </a:solidFill>
              </a:rPr>
              <a:t>&amp;</a:t>
            </a:r>
            <a:r>
              <a:rPr lang="zh-CN" altLang="en-US" sz="2400" dirty="0">
                <a:solidFill>
                  <a:srgbClr val="0070C0"/>
                </a:solidFill>
              </a:rPr>
              <a:t>承购包销</a:t>
            </a:r>
            <a:r>
              <a:rPr lang="zh-CN" altLang="en-US" sz="2400" dirty="0"/>
              <a:t>）、还本付息方法</a:t>
            </a:r>
            <a:endParaRPr lang="en-US" altLang="zh-CN" sz="2400" dirty="0"/>
          </a:p>
          <a:p>
            <a:r>
              <a:rPr lang="zh-CN" altLang="en-US" sz="2400" dirty="0"/>
              <a:t>思考：结合我国实际，谈谈如何认识中国公债负担的现状。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第十一章  政府预算</a:t>
            </a:r>
            <a:r>
              <a:rPr kumimoji="1" lang="en-US" altLang="zh-CN" sz="2400" dirty="0"/>
              <a:t>&amp;</a:t>
            </a:r>
            <a:r>
              <a:rPr kumimoji="1" lang="zh-CN" altLang="en-US" sz="2400" dirty="0"/>
              <a:t>第十二章  财政体制 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政府预算的原则（</a:t>
            </a:r>
            <a:r>
              <a:rPr lang="zh-CN" altLang="en-US" sz="2400" dirty="0">
                <a:solidFill>
                  <a:srgbClr val="0070C0"/>
                </a:solidFill>
              </a:rPr>
              <a:t>完整性、可靠性、公开性、法治性、年度性</a:t>
            </a:r>
            <a:r>
              <a:rPr lang="zh-CN" altLang="en-US" sz="2400" dirty="0"/>
              <a:t>等）、分类及每类的优缺点（</a:t>
            </a:r>
            <a:r>
              <a:rPr lang="zh-CN" altLang="en-US" sz="2400" dirty="0">
                <a:solidFill>
                  <a:srgbClr val="0070C0"/>
                </a:solidFill>
              </a:rPr>
              <a:t>单式预算、复式预算、增量预算、零基预算；一般公共预算（包括什么收入）、政府性基金预算、国有资本经营预算、社会保险基金预算 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部门预算制度概念、优势、国库集中收付制度、优势</a:t>
            </a:r>
            <a:endParaRPr lang="en-US" altLang="zh-CN" sz="2400" dirty="0"/>
          </a:p>
          <a:p>
            <a:r>
              <a:rPr lang="zh-CN" altLang="en-US" sz="2400" dirty="0"/>
              <a:t>财政体制定义、分类（</a:t>
            </a:r>
            <a:r>
              <a:rPr lang="zh-CN" altLang="en-US" sz="2400" dirty="0">
                <a:solidFill>
                  <a:srgbClr val="0070C0"/>
                </a:solidFill>
              </a:rPr>
              <a:t>集权</a:t>
            </a:r>
            <a:r>
              <a:rPr lang="en-US" altLang="zh-CN" sz="2400" dirty="0">
                <a:solidFill>
                  <a:srgbClr val="0070C0"/>
                </a:solidFill>
              </a:rPr>
              <a:t>vs.</a:t>
            </a:r>
            <a:r>
              <a:rPr lang="zh-CN" altLang="en-US" sz="2400" dirty="0">
                <a:solidFill>
                  <a:srgbClr val="0070C0"/>
                </a:solidFill>
              </a:rPr>
              <a:t>分权（分权的一般理论：蒂布特模型与地方公共产品供给、斯蒂格勒的最优分权理论、奥茨分权定理）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分级财政体制：政府间事权财权划分、支出划分（按税收划分为主）、政府间的转移支付（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一般性转移支付、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专项转移支付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中国财政体制改革：</a:t>
            </a:r>
            <a:r>
              <a:rPr lang="en-US" altLang="zh-CN" sz="2400" dirty="0"/>
              <a:t>1994</a:t>
            </a:r>
            <a:r>
              <a:rPr lang="zh-CN" altLang="en-US" sz="2400" dirty="0"/>
              <a:t>、主要成效、主要问题、深化财政体制改革的方向，包括财政体制改革的目标和基本思路。 </a:t>
            </a:r>
            <a:endParaRPr lang="en-US" altLang="zh-CN" sz="2400" dirty="0"/>
          </a:p>
          <a:p>
            <a:r>
              <a:rPr lang="zh-CN" altLang="en-US" sz="2400" dirty="0"/>
              <a:t>思考题：联系实际，谈谈我国转移支付制度存在的必要性及完善建议。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第十三章  财政平衡与财政政策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财政平衡的理解（</a:t>
            </a:r>
            <a:r>
              <a:rPr lang="zh-CN" altLang="en-US" sz="2400" dirty="0">
                <a:solidFill>
                  <a:srgbClr val="0070C0"/>
                </a:solidFill>
              </a:rPr>
              <a:t>相对平衡</a:t>
            </a:r>
            <a:r>
              <a:rPr lang="zh-CN" altLang="en-US" sz="2400" dirty="0"/>
              <a:t>）、分类（</a:t>
            </a:r>
            <a:r>
              <a:rPr lang="zh-CN" altLang="en-US" sz="2400" dirty="0">
                <a:solidFill>
                  <a:srgbClr val="0070C0"/>
                </a:solidFill>
              </a:rPr>
              <a:t>动态平衡、静态平衡；中央和地方预算平衡；真假平衡；局部、宏观经济总体平衡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预算赤字分类（预算赤字和决算赤字）、</a:t>
            </a:r>
            <a:r>
              <a:rPr lang="en-US" altLang="zh-CN" sz="2400" dirty="0"/>
              <a:t>vs.</a:t>
            </a:r>
            <a:r>
              <a:rPr lang="zh-CN" altLang="en-US" sz="2400" dirty="0"/>
              <a:t>赤字财政，计算口径（</a:t>
            </a:r>
            <a:r>
              <a:rPr lang="zh-CN" altLang="en-US" sz="2400" dirty="0">
                <a:solidFill>
                  <a:srgbClr val="0070C0"/>
                </a:solidFill>
              </a:rPr>
              <a:t>硬赤字和软赤字 </a:t>
            </a:r>
            <a:r>
              <a:rPr lang="zh-CN" altLang="en-US" sz="2400" dirty="0"/>
              <a:t>）、弥补方式和影响</a:t>
            </a:r>
            <a:endParaRPr lang="en-US" altLang="zh-CN" sz="2400" dirty="0"/>
          </a:p>
          <a:p>
            <a:r>
              <a:rPr lang="zh-CN" altLang="en-US" sz="2400" dirty="0"/>
              <a:t>我国财政政策的目标（</a:t>
            </a:r>
            <a:r>
              <a:rPr lang="zh-CN" altLang="en-US" sz="2400" dirty="0">
                <a:solidFill>
                  <a:srgbClr val="0070C0"/>
                </a:solidFill>
              </a:rPr>
              <a:t>充分就业；物价相对稳定；收入合理分配；经济适度增长</a:t>
            </a:r>
            <a:r>
              <a:rPr lang="zh-CN" altLang="en-US" sz="2400" dirty="0"/>
              <a:t>）、货币政策的目标（</a:t>
            </a:r>
            <a:r>
              <a:rPr lang="zh-CN" altLang="en-US" sz="2400" dirty="0">
                <a:solidFill>
                  <a:srgbClr val="0070C0"/>
                </a:solidFill>
              </a:rPr>
              <a:t>稳定货币</a:t>
            </a:r>
            <a:r>
              <a:rPr lang="zh-CN" altLang="en-US" sz="2400" dirty="0"/>
              <a:t>）、财政政策工具（</a:t>
            </a:r>
            <a:r>
              <a:rPr lang="zh-CN" altLang="en-US" sz="2400" dirty="0">
                <a:solidFill>
                  <a:srgbClr val="0070C0"/>
                </a:solidFill>
              </a:rPr>
              <a:t>支出、税收、国债、公共预算</a:t>
            </a:r>
            <a:r>
              <a:rPr lang="zh-CN" altLang="en-US" sz="2400" dirty="0"/>
              <a:t>）、货币政策手段（</a:t>
            </a:r>
            <a:r>
              <a:rPr lang="zh-CN" altLang="en-US" sz="2400" dirty="0">
                <a:solidFill>
                  <a:srgbClr val="0070C0"/>
                </a:solidFill>
              </a:rPr>
              <a:t>中央银行对各商业银行（专业银行）的贷款；存款准备金制度；利率等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两者的不可替代性，如何搭配</a:t>
            </a:r>
            <a:endParaRPr lang="en-US" altLang="zh-CN" sz="2400" dirty="0"/>
          </a:p>
          <a:p>
            <a:r>
              <a:rPr lang="zh-CN" altLang="en-US" sz="2400" dirty="0"/>
              <a:t>思考题：当社会出现重大疫情之时，财政政策如何发挥作用。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81" y="660039"/>
            <a:ext cx="5311348" cy="4351338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dirty="0"/>
              <a:t>导论</a:t>
            </a:r>
            <a:endParaRPr lang="zh-CN" altLang="en-US" sz="7200" dirty="0"/>
          </a:p>
          <a:p>
            <a:r>
              <a:rPr lang="zh-CN" altLang="en-US" sz="7200" dirty="0"/>
              <a:t>第一章 财政概述  （</a:t>
            </a:r>
            <a:r>
              <a:rPr lang="en-US" altLang="zh-CN" sz="7200" dirty="0"/>
              <a:t>3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1.1  </a:t>
            </a:r>
            <a:r>
              <a:rPr lang="zh-CN" altLang="en-US" sz="7200" dirty="0"/>
              <a:t>财政概念</a:t>
            </a:r>
            <a:endParaRPr lang="zh-CN" altLang="en-US" sz="7200" dirty="0"/>
          </a:p>
          <a:p>
            <a:r>
              <a:rPr lang="en-US" altLang="zh-CN" sz="7200" dirty="0"/>
              <a:t>1.2 </a:t>
            </a:r>
            <a:r>
              <a:rPr lang="zh-CN" altLang="en-US" sz="7200" dirty="0"/>
              <a:t>政府与市场关系、财政职能</a:t>
            </a:r>
            <a:endParaRPr lang="zh-CN" altLang="en-US" sz="7200" dirty="0"/>
          </a:p>
          <a:p>
            <a:r>
              <a:rPr lang="en-US" altLang="zh-CN" sz="7200" dirty="0"/>
              <a:t>1.3  </a:t>
            </a:r>
            <a:r>
              <a:rPr lang="zh-CN" altLang="en-US" sz="7200" dirty="0"/>
              <a:t>公共物品与公共需要及我国财政法制化</a:t>
            </a:r>
            <a:endParaRPr lang="zh-CN" altLang="en-US" sz="7200" dirty="0"/>
          </a:p>
          <a:p>
            <a:r>
              <a:rPr lang="zh-CN" altLang="en-US" sz="7200" dirty="0"/>
              <a:t>第二章  财政支出的基本理论  （</a:t>
            </a:r>
            <a:r>
              <a:rPr lang="en-US" altLang="zh-CN" sz="7200" dirty="0"/>
              <a:t>3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2.1  </a:t>
            </a:r>
            <a:r>
              <a:rPr lang="zh-CN" altLang="en-US" sz="7200" dirty="0"/>
              <a:t>公共品理论</a:t>
            </a:r>
            <a:endParaRPr lang="zh-CN" altLang="en-US" sz="7200" dirty="0"/>
          </a:p>
          <a:p>
            <a:r>
              <a:rPr lang="en-US" altLang="zh-CN" sz="7200" dirty="0"/>
              <a:t>2.2  </a:t>
            </a:r>
            <a:r>
              <a:rPr lang="zh-CN" altLang="en-US" sz="7200" dirty="0"/>
              <a:t>财政支出效益分析</a:t>
            </a:r>
            <a:endParaRPr lang="zh-CN" altLang="en-US" sz="7200" dirty="0"/>
          </a:p>
          <a:p>
            <a:r>
              <a:rPr lang="en-US" altLang="zh-CN" sz="7200" dirty="0"/>
              <a:t>2.3  </a:t>
            </a:r>
            <a:r>
              <a:rPr lang="zh-CN" altLang="en-US" sz="7200" dirty="0"/>
              <a:t>财政的法制化、民主化和财政监督</a:t>
            </a:r>
            <a:endParaRPr lang="zh-CN" altLang="en-US" sz="7200" dirty="0"/>
          </a:p>
          <a:p>
            <a:r>
              <a:rPr lang="zh-CN" altLang="en-US" sz="7200" dirty="0"/>
              <a:t>第三章  财政支出规模与结构分析  （</a:t>
            </a:r>
            <a:r>
              <a:rPr lang="en-US" altLang="zh-CN" sz="7200" dirty="0"/>
              <a:t>3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3.1  </a:t>
            </a:r>
            <a:r>
              <a:rPr lang="zh-CN" altLang="en-US" sz="7200" dirty="0"/>
              <a:t>财政支出的分类</a:t>
            </a:r>
            <a:endParaRPr lang="zh-CN" altLang="en-US" sz="7200" dirty="0"/>
          </a:p>
          <a:p>
            <a:r>
              <a:rPr lang="en-US" altLang="zh-CN" sz="7200" dirty="0"/>
              <a:t>3.2  </a:t>
            </a:r>
            <a:r>
              <a:rPr lang="zh-CN" altLang="en-US" sz="7200" dirty="0"/>
              <a:t>财政支出规模与财政支出增长理论</a:t>
            </a:r>
            <a:endParaRPr lang="zh-CN" altLang="en-US" sz="7200" dirty="0"/>
          </a:p>
          <a:p>
            <a:r>
              <a:rPr lang="en-US" altLang="zh-CN" sz="7200" dirty="0"/>
              <a:t>3.3  </a:t>
            </a:r>
            <a:r>
              <a:rPr lang="zh-CN" altLang="en-US" sz="7200" dirty="0"/>
              <a:t>财政支出结构分析</a:t>
            </a:r>
            <a:endParaRPr lang="zh-CN" altLang="en-US" sz="72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05383" y="660039"/>
            <a:ext cx="5941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第四章  民生性支出（</a:t>
            </a:r>
            <a:r>
              <a:rPr lang="en-US" altLang="zh-CN" dirty="0"/>
              <a:t>4</a:t>
            </a:r>
            <a:r>
              <a:rPr lang="zh-CN" altLang="en-US" dirty="0"/>
              <a:t>课时）</a:t>
            </a:r>
            <a:endParaRPr lang="zh-CN" altLang="en-US" dirty="0"/>
          </a:p>
          <a:p>
            <a:r>
              <a:rPr lang="en-US" altLang="zh-CN" dirty="0"/>
              <a:t>4.1  </a:t>
            </a:r>
            <a:r>
              <a:rPr lang="zh-CN" altLang="en-US" dirty="0"/>
              <a:t>行政管理费和国防费支出</a:t>
            </a:r>
            <a:endParaRPr lang="zh-CN" altLang="en-US" dirty="0"/>
          </a:p>
          <a:p>
            <a:r>
              <a:rPr lang="en-US" altLang="zh-CN" dirty="0"/>
              <a:t>4.2  </a:t>
            </a:r>
            <a:r>
              <a:rPr lang="zh-CN" altLang="en-US" dirty="0"/>
              <a:t>教育支出</a:t>
            </a:r>
            <a:endParaRPr lang="zh-CN" altLang="en-US" dirty="0"/>
          </a:p>
          <a:p>
            <a:r>
              <a:rPr lang="en-US" altLang="zh-CN" dirty="0"/>
              <a:t>4.3  </a:t>
            </a:r>
            <a:r>
              <a:rPr lang="zh-CN" altLang="en-US" dirty="0"/>
              <a:t>科学技术支出</a:t>
            </a:r>
            <a:endParaRPr lang="zh-CN" altLang="en-US" dirty="0"/>
          </a:p>
          <a:p>
            <a:r>
              <a:rPr lang="en-US" altLang="zh-CN" dirty="0"/>
              <a:t>4.4  </a:t>
            </a:r>
            <a:r>
              <a:rPr lang="zh-CN" altLang="en-US" dirty="0"/>
              <a:t>医疗卫生支出</a:t>
            </a:r>
            <a:endParaRPr lang="zh-CN" altLang="en-US" dirty="0"/>
          </a:p>
          <a:p>
            <a:r>
              <a:rPr lang="zh-CN" altLang="en-US" dirty="0"/>
              <a:t>第五章  财政投资性支出  （</a:t>
            </a:r>
            <a:r>
              <a:rPr lang="en-US" altLang="zh-CN" dirty="0"/>
              <a:t>4</a:t>
            </a:r>
            <a:r>
              <a:rPr lang="zh-CN" altLang="en-US" dirty="0"/>
              <a:t>课时）</a:t>
            </a:r>
            <a:endParaRPr lang="zh-CN" altLang="en-US" dirty="0"/>
          </a:p>
          <a:p>
            <a:r>
              <a:rPr lang="en-US" altLang="zh-CN" dirty="0"/>
              <a:t>5.1  </a:t>
            </a:r>
            <a:r>
              <a:rPr lang="zh-CN" altLang="en-US" dirty="0"/>
              <a:t>财政投资概述</a:t>
            </a:r>
            <a:endParaRPr lang="zh-CN" altLang="en-US" dirty="0"/>
          </a:p>
          <a:p>
            <a:r>
              <a:rPr lang="en-US" altLang="zh-CN" dirty="0"/>
              <a:t>5.2  </a:t>
            </a:r>
            <a:r>
              <a:rPr lang="zh-CN" altLang="en-US" dirty="0"/>
              <a:t>财政基础设施投资</a:t>
            </a:r>
            <a:endParaRPr lang="zh-CN" altLang="en-US" dirty="0"/>
          </a:p>
          <a:p>
            <a:r>
              <a:rPr lang="en-US" altLang="zh-CN" dirty="0"/>
              <a:t>5.3  </a:t>
            </a:r>
            <a:r>
              <a:rPr lang="zh-CN" altLang="en-US" dirty="0"/>
              <a:t>财政用于“三农”的投入</a:t>
            </a:r>
            <a:endParaRPr lang="zh-CN" altLang="en-US" dirty="0"/>
          </a:p>
          <a:p>
            <a:r>
              <a:rPr lang="en-US" altLang="zh-CN" dirty="0"/>
              <a:t>5.4  </a:t>
            </a:r>
            <a:r>
              <a:rPr lang="zh-CN" altLang="en-US" dirty="0"/>
              <a:t>财政投融资制度</a:t>
            </a:r>
            <a:endParaRPr lang="zh-CN" altLang="en-US" dirty="0"/>
          </a:p>
          <a:p>
            <a:r>
              <a:rPr lang="zh-CN" altLang="en-US" dirty="0"/>
              <a:t>第六章  转移性支出  （</a:t>
            </a:r>
            <a:r>
              <a:rPr lang="en-US" altLang="zh-CN" dirty="0"/>
              <a:t>5</a:t>
            </a:r>
            <a:r>
              <a:rPr lang="zh-CN" altLang="en-US" dirty="0"/>
              <a:t>课时）</a:t>
            </a:r>
            <a:endParaRPr lang="zh-CN" altLang="en-US" dirty="0"/>
          </a:p>
          <a:p>
            <a:r>
              <a:rPr lang="en-US" altLang="zh-CN" dirty="0"/>
              <a:t>6.1  </a:t>
            </a:r>
            <a:r>
              <a:rPr lang="zh-CN" altLang="en-US" dirty="0"/>
              <a:t>转移性支出概述</a:t>
            </a:r>
            <a:endParaRPr lang="zh-CN" altLang="en-US" dirty="0"/>
          </a:p>
          <a:p>
            <a:r>
              <a:rPr lang="en-US" altLang="zh-CN" dirty="0"/>
              <a:t>6.2  </a:t>
            </a:r>
            <a:r>
              <a:rPr lang="zh-CN" altLang="en-US" dirty="0"/>
              <a:t>社会保障支出理论</a:t>
            </a:r>
            <a:endParaRPr lang="zh-CN" altLang="en-US" dirty="0"/>
          </a:p>
          <a:p>
            <a:r>
              <a:rPr lang="en-US" altLang="zh-CN" dirty="0"/>
              <a:t>6.3  </a:t>
            </a:r>
            <a:r>
              <a:rPr lang="zh-CN" altLang="en-US" dirty="0"/>
              <a:t>社会保障支出现行制度</a:t>
            </a:r>
            <a:endParaRPr lang="zh-CN" altLang="en-US" dirty="0"/>
          </a:p>
          <a:p>
            <a:r>
              <a:rPr lang="en-US" altLang="zh-CN" dirty="0"/>
              <a:t>6.4  </a:t>
            </a:r>
            <a:r>
              <a:rPr lang="zh-CN" altLang="en-US" dirty="0"/>
              <a:t>财政补贴</a:t>
            </a:r>
            <a:endParaRPr lang="zh-CN" altLang="en-US" dirty="0"/>
          </a:p>
          <a:p>
            <a:r>
              <a:rPr lang="en-US" altLang="zh-CN" dirty="0"/>
              <a:t>6.5  </a:t>
            </a:r>
            <a:r>
              <a:rPr lang="zh-CN" altLang="en-US" dirty="0"/>
              <a:t>税收支出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81" y="568410"/>
            <a:ext cx="5311348" cy="4351338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dirty="0"/>
              <a:t>第七章  财政收入规模与构成分析  （</a:t>
            </a:r>
            <a:r>
              <a:rPr lang="en-US" altLang="zh-CN" sz="7200" dirty="0"/>
              <a:t>3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7.1  </a:t>
            </a:r>
            <a:r>
              <a:rPr lang="zh-CN" altLang="en-US" sz="7200" dirty="0"/>
              <a:t>财政收入分类</a:t>
            </a:r>
            <a:endParaRPr lang="zh-CN" altLang="en-US" sz="7200" dirty="0"/>
          </a:p>
          <a:p>
            <a:r>
              <a:rPr lang="en-US" altLang="zh-CN" sz="7200" dirty="0"/>
              <a:t>7.2  </a:t>
            </a:r>
            <a:r>
              <a:rPr lang="zh-CN" altLang="en-US" sz="7200" dirty="0"/>
              <a:t>财政收入规模影响因素分析</a:t>
            </a:r>
            <a:endParaRPr lang="zh-CN" altLang="en-US" sz="7200" dirty="0"/>
          </a:p>
          <a:p>
            <a:r>
              <a:rPr lang="en-US" altLang="zh-CN" sz="7200" dirty="0"/>
              <a:t>7.3  </a:t>
            </a:r>
            <a:r>
              <a:rPr lang="zh-CN" altLang="en-US" sz="7200" dirty="0"/>
              <a:t>财政收入构成和非税收入分析</a:t>
            </a:r>
            <a:endParaRPr lang="zh-CN" altLang="en-US" sz="7200" dirty="0"/>
          </a:p>
          <a:p>
            <a:r>
              <a:rPr lang="zh-CN" altLang="en-US" sz="7200" dirty="0"/>
              <a:t>第八章  税收原理（</a:t>
            </a:r>
            <a:r>
              <a:rPr lang="en-US" altLang="zh-CN" sz="7200" dirty="0"/>
              <a:t>4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8.1  </a:t>
            </a:r>
            <a:r>
              <a:rPr lang="zh-CN" altLang="en-US" sz="7200" dirty="0"/>
              <a:t>税收术语和税收分类</a:t>
            </a:r>
            <a:endParaRPr lang="zh-CN" altLang="en-US" sz="7200" dirty="0"/>
          </a:p>
          <a:p>
            <a:r>
              <a:rPr lang="en-US" altLang="zh-CN" sz="7200" dirty="0"/>
              <a:t>8.2  </a:t>
            </a:r>
            <a:r>
              <a:rPr lang="zh-CN" altLang="en-US" sz="7200" dirty="0"/>
              <a:t>税收原则</a:t>
            </a:r>
            <a:endParaRPr lang="zh-CN" altLang="en-US" sz="7200" dirty="0"/>
          </a:p>
          <a:p>
            <a:r>
              <a:rPr lang="en-US" altLang="zh-CN" sz="7200" dirty="0"/>
              <a:t>8.3  </a:t>
            </a:r>
            <a:r>
              <a:rPr lang="zh-CN" altLang="en-US" sz="7200" dirty="0"/>
              <a:t>税负的转嫁与归宿</a:t>
            </a:r>
            <a:endParaRPr lang="zh-CN" altLang="en-US" sz="7200" dirty="0"/>
          </a:p>
          <a:p>
            <a:r>
              <a:rPr lang="en-US" altLang="zh-CN" sz="7200" dirty="0"/>
              <a:t>8.4  </a:t>
            </a:r>
            <a:r>
              <a:rPr lang="zh-CN" altLang="en-US" sz="7200" dirty="0"/>
              <a:t>税收与经济发展</a:t>
            </a:r>
            <a:endParaRPr lang="zh-CN" altLang="en-US" sz="7200" dirty="0"/>
          </a:p>
          <a:p>
            <a:r>
              <a:rPr lang="zh-CN" altLang="en-US" sz="7200" dirty="0"/>
              <a:t>第九章  税收制度  （</a:t>
            </a:r>
            <a:r>
              <a:rPr lang="en-US" altLang="zh-CN" sz="7200" dirty="0"/>
              <a:t>3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9.1  </a:t>
            </a:r>
            <a:r>
              <a:rPr lang="zh-CN" altLang="en-US" sz="7200" dirty="0"/>
              <a:t>货物和劳务税</a:t>
            </a:r>
            <a:endParaRPr lang="zh-CN" altLang="en-US" sz="7200" dirty="0"/>
          </a:p>
          <a:p>
            <a:r>
              <a:rPr lang="en-US" altLang="zh-CN" sz="7200" dirty="0"/>
              <a:t>9.2  </a:t>
            </a:r>
            <a:r>
              <a:rPr lang="zh-CN" altLang="en-US" sz="7200" dirty="0"/>
              <a:t>所得税</a:t>
            </a:r>
            <a:endParaRPr lang="zh-CN" altLang="en-US" sz="7200" dirty="0"/>
          </a:p>
          <a:p>
            <a:r>
              <a:rPr lang="en-US" altLang="zh-CN" sz="7200" dirty="0"/>
              <a:t>9.3  </a:t>
            </a:r>
            <a:r>
              <a:rPr lang="zh-CN" altLang="en-US" sz="7200" dirty="0"/>
              <a:t>其他税种</a:t>
            </a:r>
            <a:endParaRPr lang="zh-CN" altLang="en-US" sz="7200" dirty="0"/>
          </a:p>
          <a:p>
            <a:r>
              <a:rPr lang="zh-CN" altLang="en-US" sz="7200" dirty="0"/>
              <a:t>第十章  国债和国债市场  （</a:t>
            </a:r>
            <a:r>
              <a:rPr lang="en-US" altLang="zh-CN" sz="7200" dirty="0"/>
              <a:t>4</a:t>
            </a:r>
            <a:r>
              <a:rPr lang="zh-CN" altLang="en-US" sz="7200" dirty="0"/>
              <a:t>课时）</a:t>
            </a:r>
            <a:endParaRPr lang="zh-CN" altLang="en-US" sz="7200" dirty="0"/>
          </a:p>
          <a:p>
            <a:r>
              <a:rPr lang="en-US" altLang="zh-CN" sz="7200" dirty="0"/>
              <a:t>10.1  </a:t>
            </a:r>
            <a:r>
              <a:rPr lang="zh-CN" altLang="en-US" sz="7200" dirty="0"/>
              <a:t>国债的含义与种类</a:t>
            </a:r>
            <a:endParaRPr lang="zh-CN" altLang="en-US" sz="7200" dirty="0"/>
          </a:p>
          <a:p>
            <a:r>
              <a:rPr lang="en-US" altLang="zh-CN" sz="7200" dirty="0"/>
              <a:t>10.2  </a:t>
            </a:r>
            <a:r>
              <a:rPr lang="zh-CN" altLang="en-US" sz="7200" dirty="0"/>
              <a:t>国债的负担与限度</a:t>
            </a:r>
            <a:endParaRPr lang="zh-CN" altLang="en-US" sz="7200" dirty="0"/>
          </a:p>
          <a:p>
            <a:r>
              <a:rPr lang="en-US" altLang="zh-CN" sz="7200" dirty="0"/>
              <a:t>10.3  </a:t>
            </a:r>
            <a:r>
              <a:rPr lang="zh-CN" altLang="en-US" sz="7200" dirty="0"/>
              <a:t>国债的经济效应</a:t>
            </a:r>
            <a:endParaRPr lang="zh-CN" altLang="en-US" sz="7200" dirty="0"/>
          </a:p>
          <a:p>
            <a:r>
              <a:rPr lang="en-US" altLang="zh-CN" sz="7200" dirty="0"/>
              <a:t>10.4  </a:t>
            </a:r>
            <a:r>
              <a:rPr lang="zh-CN" altLang="en-US" sz="7200" dirty="0"/>
              <a:t>国债市场与功能</a:t>
            </a:r>
            <a:endParaRPr lang="zh-CN" altLang="en-US" sz="72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50459" y="827902"/>
            <a:ext cx="5941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第十一章  国家预算和预算管理体制  （</a:t>
            </a:r>
            <a:r>
              <a:rPr lang="en-US" altLang="zh-CN" dirty="0"/>
              <a:t>3</a:t>
            </a:r>
            <a:r>
              <a:rPr lang="zh-CN" altLang="en-US" dirty="0"/>
              <a:t>课时）</a:t>
            </a:r>
            <a:endParaRPr lang="zh-CN" altLang="en-US" dirty="0"/>
          </a:p>
          <a:p>
            <a:r>
              <a:rPr lang="en-US" altLang="zh-CN" dirty="0"/>
              <a:t>11.1  </a:t>
            </a:r>
            <a:r>
              <a:rPr lang="zh-CN" altLang="en-US" dirty="0"/>
              <a:t>国家预算概述</a:t>
            </a:r>
            <a:endParaRPr lang="zh-CN" altLang="en-US" dirty="0"/>
          </a:p>
          <a:p>
            <a:r>
              <a:rPr lang="en-US" altLang="zh-CN" dirty="0"/>
              <a:t>11.2  </a:t>
            </a:r>
            <a:r>
              <a:rPr lang="zh-CN" altLang="en-US" dirty="0"/>
              <a:t>国家预算编制与执行</a:t>
            </a:r>
            <a:endParaRPr lang="zh-CN" altLang="en-US" dirty="0"/>
          </a:p>
          <a:p>
            <a:r>
              <a:rPr lang="en-US" altLang="zh-CN" dirty="0"/>
              <a:t>11.3  </a:t>
            </a:r>
            <a:r>
              <a:rPr lang="zh-CN" altLang="en-US" dirty="0"/>
              <a:t>我国预算管理体制</a:t>
            </a:r>
            <a:endParaRPr lang="zh-CN" altLang="en-US" dirty="0"/>
          </a:p>
          <a:p>
            <a:r>
              <a:rPr lang="zh-CN" altLang="en-US" dirty="0"/>
              <a:t>第十二章  财政平衡与财政赤字  （</a:t>
            </a:r>
            <a:r>
              <a:rPr lang="en-US" altLang="zh-CN" dirty="0"/>
              <a:t>3</a:t>
            </a:r>
            <a:r>
              <a:rPr lang="zh-CN" altLang="en-US" dirty="0"/>
              <a:t>课时）</a:t>
            </a:r>
            <a:endParaRPr lang="zh-CN" altLang="en-US" dirty="0"/>
          </a:p>
          <a:p>
            <a:r>
              <a:rPr lang="en-US" altLang="zh-CN" dirty="0"/>
              <a:t>12.1  </a:t>
            </a:r>
            <a:r>
              <a:rPr lang="zh-CN" altLang="en-US" dirty="0"/>
              <a:t>财政平衡与财政赤字概述</a:t>
            </a:r>
            <a:endParaRPr lang="zh-CN" altLang="en-US" dirty="0"/>
          </a:p>
          <a:p>
            <a:r>
              <a:rPr lang="en-US" altLang="zh-CN" dirty="0"/>
              <a:t>12.2  </a:t>
            </a:r>
            <a:r>
              <a:rPr lang="zh-CN" altLang="en-US" dirty="0"/>
              <a:t>财政政策概述</a:t>
            </a:r>
            <a:endParaRPr lang="zh-CN" altLang="en-US" dirty="0"/>
          </a:p>
          <a:p>
            <a:r>
              <a:rPr lang="en-US" altLang="zh-CN" dirty="0"/>
              <a:t>12.3  </a:t>
            </a:r>
            <a:r>
              <a:rPr lang="zh-CN" altLang="en-US" dirty="0"/>
              <a:t>财政政策与货币政策的配合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990" y="404598"/>
            <a:ext cx="5612026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绪论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第一章  公共财政与公共财政思想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第二章 公共财政职能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第三章  财政支出总论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第四章  政府消费支出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第五章  政府投资支出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第六章  社会保障支出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en-US" altLang="zh-CN" sz="5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en-US" altLang="zh-CN" sz="5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kumimoji="1" lang="en-US" altLang="zh-CN" sz="5500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0" y="1195430"/>
            <a:ext cx="4917989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第七章  财政收入总论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第八章  税收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第九章  非税收入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第十章  公债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第十一章  政府预算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第十二章  财政体制</a:t>
            </a:r>
            <a:endParaRPr kumimoji="1"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第十三章  财政平衡与财政政策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第一章  公共财政与公共财政思想</a:t>
            </a:r>
            <a:endParaRPr kumimoji="1" lang="en-US" altLang="zh-CN" sz="2400" dirty="0"/>
          </a:p>
          <a:p>
            <a:r>
              <a:rPr lang="zh-CN" altLang="en-US" sz="2400" dirty="0"/>
              <a:t>重点：财政起源、公共财政</a:t>
            </a:r>
            <a:r>
              <a:rPr lang="en-US" altLang="zh-CN" sz="2400" dirty="0"/>
              <a:t>vs.</a:t>
            </a:r>
            <a:r>
              <a:rPr lang="zh-CN" altLang="en-US" sz="2400" dirty="0"/>
              <a:t>财政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第二章 公共财政职能</a:t>
            </a:r>
            <a:endParaRPr kumimoji="1" lang="en-US" altLang="zh-CN" sz="2400" dirty="0"/>
          </a:p>
          <a:p>
            <a:r>
              <a:rPr lang="zh-CN" altLang="en-US" sz="2400" dirty="0"/>
              <a:t>重点：政府与市场 （市场失灵、政府失灵、社会主义市场经济）、财政职能（及实现的手段）、</a:t>
            </a:r>
            <a:r>
              <a:rPr lang="en-US" altLang="zh-CN" sz="2400" dirty="0"/>
              <a:t>【</a:t>
            </a:r>
            <a:r>
              <a:rPr lang="zh-CN" altLang="en-US" sz="2400" dirty="0"/>
              <a:t>很多词语的定义！</a:t>
            </a:r>
            <a:r>
              <a:rPr lang="en-US" altLang="zh-CN" sz="2400" dirty="0"/>
              <a:t>】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帕累托最优、帕累托改进、完全竞争市场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市场失灵、市场低效、市场无效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垄断、自然垄断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公共产品、非竞争性、非排他性、俱乐部产品、免费搭车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外部性、外部性内部化、政府管制、科斯定理、庇古税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信息不对称、逆向选择、道德风险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公共产品供给、公共产品生产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自动稳定器、相机抉择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3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第三章  财政支出总论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财政支出的分类（</a:t>
            </a:r>
            <a:r>
              <a:rPr lang="zh-CN" altLang="en-US" sz="2400" dirty="0">
                <a:solidFill>
                  <a:srgbClr val="0070C0"/>
                </a:solidFill>
              </a:rPr>
              <a:t>支出功能分类和支出经济分类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购买性支出、转移性支出、经常性支出、资本性支出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规模和结构（</a:t>
            </a:r>
            <a:r>
              <a:rPr lang="zh-CN" altLang="en-US" sz="2400" dirty="0">
                <a:solidFill>
                  <a:srgbClr val="0070C0"/>
                </a:solidFill>
              </a:rPr>
              <a:t>财政支出增长率、财政支出增长的弹性系数、财政支出增长的边际倾向，政府活动扩张理论（瓦格纳法则）、梯度渐进增长理论（皮考克和威斯曼）、经济发展阶段理论（马斯格雷夫和罗斯托）、非平衡增长理论（鲍莫尔相对价格效应）、结构变化的一般规律）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效应（</a:t>
            </a:r>
            <a:r>
              <a:rPr lang="zh-CN" altLang="en-US" sz="2400" dirty="0">
                <a:solidFill>
                  <a:srgbClr val="0070C0"/>
                </a:solidFill>
              </a:rPr>
              <a:t>收入效应、替代效应、经济增长效应（乘数效应、推动效应）、挤出效应、收入分配效应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绩效（</a:t>
            </a:r>
            <a:r>
              <a:rPr lang="zh-CN" altLang="en-US" sz="2400" dirty="0">
                <a:solidFill>
                  <a:srgbClr val="0070C0"/>
                </a:solidFill>
              </a:rPr>
              <a:t>成本效益分析法、比较法、因素分析法、最低成本法、公众评判法等 </a:t>
            </a:r>
            <a:r>
              <a:rPr lang="zh-CN" altLang="en-US" sz="2400" dirty="0"/>
              <a:t>）</a:t>
            </a:r>
            <a:endParaRPr lang="zh-CN" altLang="en-US" sz="3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第四章  政府消费支出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内容和性质（</a:t>
            </a:r>
            <a:r>
              <a:rPr lang="zh-CN" altLang="en-US" sz="2400" dirty="0">
                <a:solidFill>
                  <a:srgbClr val="0070C0"/>
                </a:solidFill>
              </a:rPr>
              <a:t>行政管理支出、国防支出、教育支出、科技支出、医疗卫生支出、文化支出等</a:t>
            </a:r>
            <a:r>
              <a:rPr lang="zh-CN" altLang="en-US" sz="2400" dirty="0"/>
              <a:t>）、事业单位</a:t>
            </a:r>
            <a:r>
              <a:rPr lang="en-US" altLang="zh-CN" sz="2400" dirty="0"/>
              <a:t>vs.</a:t>
            </a:r>
            <a:r>
              <a:rPr lang="zh-CN" altLang="en-US" sz="2400" dirty="0"/>
              <a:t>政府</a:t>
            </a:r>
            <a:r>
              <a:rPr lang="en-US" altLang="zh-CN" sz="2400" dirty="0"/>
              <a:t>vs.</a:t>
            </a:r>
            <a:r>
              <a:rPr lang="zh-CN" altLang="en-US" sz="2400" dirty="0"/>
              <a:t>企业</a:t>
            </a:r>
            <a:endParaRPr lang="en-US" altLang="zh-CN" sz="2400" dirty="0"/>
          </a:p>
          <a:p>
            <a:r>
              <a:rPr lang="zh-CN" altLang="en-US" sz="2400" dirty="0"/>
              <a:t>维持性支出下的分类：</a:t>
            </a:r>
            <a:r>
              <a:rPr lang="en-US" altLang="zh-CN" sz="2400" dirty="0"/>
              <a:t>1.</a:t>
            </a:r>
            <a:r>
              <a:rPr lang="zh-CN" altLang="en-US" sz="2400" dirty="0"/>
              <a:t> 行政：一般公共服务支出（含债务利息）、外交、公共安全；</a:t>
            </a:r>
            <a:r>
              <a:rPr lang="en-US" altLang="zh-CN" sz="2400" dirty="0"/>
              <a:t>2.</a:t>
            </a:r>
            <a:r>
              <a:rPr lang="zh-CN" altLang="en-US" sz="2400" dirty="0"/>
              <a:t> 国防：按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用途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划分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为维持费和投资费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按支出项目划分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人员生活费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活动维持费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装备费</a:t>
            </a:r>
            <a:endParaRPr lang="en-US" altLang="zh-CN" sz="2400" dirty="0"/>
          </a:p>
          <a:p>
            <a:r>
              <a:rPr lang="zh-CN" altLang="en-US" sz="2400" dirty="0"/>
              <a:t>政府介入教育、科学、卫生和文化的理由（</a:t>
            </a:r>
            <a:r>
              <a:rPr lang="zh-CN" altLang="en-US" sz="2400" dirty="0">
                <a:solidFill>
                  <a:srgbClr val="0070C0"/>
                </a:solidFill>
              </a:rPr>
              <a:t>外部效益、优值品等</a:t>
            </a:r>
            <a:r>
              <a:rPr lang="zh-CN" altLang="en-US" sz="2400" dirty="0"/>
              <a:t>）及支出重点。</a:t>
            </a:r>
            <a:endParaRPr lang="en-US" altLang="zh-CN" sz="2400" dirty="0"/>
          </a:p>
          <a:p>
            <a:r>
              <a:rPr lang="zh-CN" altLang="en-US" sz="2400" dirty="0"/>
              <a:t>思考：中国教科文卫支出的发展与改革方向 ？</a:t>
            </a:r>
            <a:endParaRPr lang="zh-CN" altLang="en-US" sz="2400" dirty="0"/>
          </a:p>
          <a:p>
            <a:endParaRPr lang="zh-CN" altLang="en-US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第五章  政府投资支出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政府投资</a:t>
            </a:r>
            <a:r>
              <a:rPr lang="en-US" altLang="zh-CN" sz="2400" dirty="0"/>
              <a:t>vs.</a:t>
            </a:r>
            <a:r>
              <a:rPr lang="zh-CN" altLang="en-US" sz="2400" dirty="0"/>
              <a:t>非政府投资（</a:t>
            </a:r>
            <a:r>
              <a:rPr lang="zh-CN" altLang="en-US" sz="2400" dirty="0">
                <a:solidFill>
                  <a:srgbClr val="0070C0"/>
                </a:solidFill>
              </a:rPr>
              <a:t>主体、目标、项目、资金来源、投资结果</a:t>
            </a:r>
            <a:r>
              <a:rPr lang="zh-CN" altLang="en-US" sz="2400" dirty="0"/>
              <a:t>）、事业单位</a:t>
            </a:r>
            <a:r>
              <a:rPr lang="en-US" altLang="zh-CN" sz="2400" dirty="0"/>
              <a:t>vs.</a:t>
            </a:r>
            <a:r>
              <a:rPr lang="zh-CN" altLang="en-US" sz="2400" dirty="0"/>
              <a:t>政府</a:t>
            </a:r>
            <a:r>
              <a:rPr lang="en-US" altLang="zh-CN" sz="2400" dirty="0"/>
              <a:t>vs.</a:t>
            </a:r>
            <a:r>
              <a:rPr lang="zh-CN" altLang="en-US" sz="2400" dirty="0"/>
              <a:t>企业，分类（</a:t>
            </a:r>
            <a:r>
              <a:rPr lang="zh-CN" altLang="en-US" sz="2400" dirty="0">
                <a:solidFill>
                  <a:srgbClr val="0070C0"/>
                </a:solidFill>
              </a:rPr>
              <a:t>公益性项目、基础性项目、竞争性项目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基本建设支出的介入依据、资金来源、政府参与投资的方式（</a:t>
            </a:r>
            <a:r>
              <a:rPr lang="zh-CN" altLang="en-US" sz="2400" dirty="0">
                <a:solidFill>
                  <a:srgbClr val="0070C0"/>
                </a:solidFill>
              </a:rPr>
              <a:t>政府投资免费提供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商业经营、财政投融资、</a:t>
            </a:r>
            <a:r>
              <a:rPr lang="en-GB" altLang="zh-CN" sz="2400" dirty="0">
                <a:solidFill>
                  <a:srgbClr val="0070C0"/>
                </a:solidFill>
              </a:rPr>
              <a:t>PPP</a:t>
            </a:r>
            <a:r>
              <a:rPr lang="zh-CN" altLang="en-GB" sz="2400" dirty="0">
                <a:solidFill>
                  <a:srgbClr val="0070C0"/>
                </a:solidFill>
              </a:rPr>
              <a:t>、</a:t>
            </a:r>
            <a:r>
              <a:rPr lang="en-GB" altLang="zh-CN" sz="2400" dirty="0">
                <a:solidFill>
                  <a:srgbClr val="0070C0"/>
                </a:solidFill>
              </a:rPr>
              <a:t>BOT</a:t>
            </a:r>
            <a:r>
              <a:rPr lang="zh-CN" altLang="en-GB" sz="2400" dirty="0">
                <a:solidFill>
                  <a:srgbClr val="0070C0"/>
                </a:solidFill>
              </a:rPr>
              <a:t>、</a:t>
            </a:r>
            <a:r>
              <a:rPr lang="en-GB" altLang="zh-CN" sz="2400" dirty="0">
                <a:solidFill>
                  <a:srgbClr val="0070C0"/>
                </a:solidFill>
              </a:rPr>
              <a:t>TOT</a:t>
            </a:r>
            <a:r>
              <a:rPr lang="zh-CN" altLang="en-GB" sz="2400" dirty="0">
                <a:solidFill>
                  <a:srgbClr val="0070C0"/>
                </a:solidFill>
              </a:rPr>
              <a:t>、</a:t>
            </a:r>
            <a:r>
              <a:rPr lang="en-GB" altLang="zh-CN" sz="2400" dirty="0">
                <a:solidFill>
                  <a:srgbClr val="0070C0"/>
                </a:solidFill>
              </a:rPr>
              <a:t>ABS</a:t>
            </a:r>
            <a:r>
              <a:rPr lang="zh-CN" altLang="en-US" sz="2400" dirty="0">
                <a:solidFill>
                  <a:srgbClr val="0070C0"/>
                </a:solidFill>
              </a:rPr>
              <a:t>、民间机构投资和经营，政府监管</a:t>
            </a:r>
            <a:r>
              <a:rPr lang="zh-CN" altLang="en-US" sz="2400" dirty="0"/>
              <a:t>）</a:t>
            </a:r>
            <a:endParaRPr lang="en-GB" altLang="zh-CN" sz="2400" dirty="0"/>
          </a:p>
          <a:p>
            <a:r>
              <a:rPr lang="zh-CN" altLang="zh-CN" sz="2400" dirty="0"/>
              <a:t>政府介入“三农”领域的理论依据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70C0"/>
                </a:solidFill>
              </a:rPr>
              <a:t>分别从农业、农村、农民三个方面说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思考：出台乡村振兴战略的必要性，如何认识党的十九大报告提出的乡村振兴战略？公共财政应在其中发挥什么作用？ </a:t>
            </a:r>
            <a:endParaRPr lang="en-US" altLang="zh-CN" sz="2400" dirty="0"/>
          </a:p>
          <a:p>
            <a:endParaRPr lang="zh-CN" altLang="en-US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83" y="506627"/>
            <a:ext cx="10925434" cy="60300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/>
              <a:t>第六章  社会保障支出</a:t>
            </a:r>
            <a:endParaRPr kumimoji="1" lang="en-US" altLang="zh-CN" sz="2400" dirty="0"/>
          </a:p>
          <a:p>
            <a:r>
              <a:rPr lang="zh-CN" altLang="en-US" sz="2400" dirty="0"/>
              <a:t>重点：</a:t>
            </a:r>
            <a:endParaRPr lang="en-US" altLang="zh-CN" sz="2400" dirty="0"/>
          </a:p>
          <a:p>
            <a:r>
              <a:rPr lang="zh-CN" altLang="en-US" sz="2400" dirty="0"/>
              <a:t>性质（</a:t>
            </a:r>
            <a:r>
              <a:rPr lang="zh-CN" altLang="en-US" sz="2400" dirty="0">
                <a:solidFill>
                  <a:srgbClr val="0070C0"/>
                </a:solidFill>
              </a:rPr>
              <a:t>转移性支出、对收入分配职能</a:t>
            </a:r>
            <a:r>
              <a:rPr lang="zh-CN" altLang="en-US" sz="2400" dirty="0"/>
              <a:t>）、政府介入社会保障的理由 </a:t>
            </a:r>
            <a:endParaRPr lang="en-US" altLang="zh-CN" sz="2400" dirty="0"/>
          </a:p>
          <a:p>
            <a:r>
              <a:rPr lang="zh-CN" altLang="en-US" sz="2400" dirty="0"/>
              <a:t>中国的社会保障体系包括了</a:t>
            </a:r>
            <a:r>
              <a:rPr lang="zh-CN" altLang="en-US" sz="2400" dirty="0">
                <a:solidFill>
                  <a:srgbClr val="0070C0"/>
                </a:solidFill>
              </a:rPr>
              <a:t>社会保险（核心）</a:t>
            </a:r>
            <a:r>
              <a:rPr lang="zh-CN" altLang="en-US" sz="2400" dirty="0"/>
              <a:t>、社会救助、社会福利、社会优抚、社会互助等内容。 社会保险</a:t>
            </a:r>
            <a:r>
              <a:rPr lang="en-US" altLang="zh-CN" sz="2400" dirty="0"/>
              <a:t>vs.</a:t>
            </a:r>
            <a:r>
              <a:rPr lang="zh-CN" altLang="en-US" sz="2400" dirty="0"/>
              <a:t>社会救助（城乡最低生活保障支出）</a:t>
            </a:r>
            <a:endParaRPr lang="en-US" altLang="zh-CN" sz="2400" dirty="0"/>
          </a:p>
          <a:p>
            <a:r>
              <a:rPr lang="zh-CN" altLang="en-US" sz="2400" dirty="0"/>
              <a:t>社会保险基金的筹集模式（</a:t>
            </a:r>
            <a:r>
              <a:rPr lang="zh-CN" altLang="en-US" sz="2400" dirty="0">
                <a:solidFill>
                  <a:srgbClr val="0070C0"/>
                </a:solidFill>
              </a:rPr>
              <a:t>现收现付制、完全基金制和部分基金制</a:t>
            </a:r>
            <a:r>
              <a:rPr lang="zh-CN" altLang="en-US" sz="2400" dirty="0"/>
              <a:t>）特点和优缺点、我国的社会保险制度（</a:t>
            </a:r>
            <a:r>
              <a:rPr lang="zh-CN" altLang="en-US" sz="2400" dirty="0">
                <a:solidFill>
                  <a:srgbClr val="0070C0"/>
                </a:solidFill>
              </a:rPr>
              <a:t>养老保险、医疗保险、失业保险、工伤保险、生育保险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财政补贴种类、作用机理、</a:t>
            </a:r>
            <a:r>
              <a:rPr lang="en-US" altLang="zh-CN" sz="2400" dirty="0"/>
              <a:t>vs.</a:t>
            </a:r>
            <a:r>
              <a:rPr lang="zh-CN" altLang="en-US" sz="2400" dirty="0"/>
              <a:t>社会保险</a:t>
            </a:r>
            <a:endParaRPr lang="en-US" altLang="zh-CN" sz="2400" dirty="0"/>
          </a:p>
          <a:p>
            <a:r>
              <a:rPr lang="zh-CN" altLang="en-US" sz="2400" dirty="0"/>
              <a:t>思考：分析中国城乡医保改革之路。</a:t>
            </a:r>
            <a:endParaRPr lang="en-US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3804</Words>
  <Application>WPS 演示</Application>
  <PresentationFormat>宽屏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Times New Roman</vt:lpstr>
      <vt:lpstr>Office 主题​​</vt:lpstr>
      <vt:lpstr>复习课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复习课</dc:title>
  <dc:creator>15795</dc:creator>
  <cp:lastModifiedBy>流星是星空划过的一滴眼泪</cp:lastModifiedBy>
  <cp:revision>34</cp:revision>
  <dcterms:created xsi:type="dcterms:W3CDTF">2021-06-22T15:59:00Z</dcterms:created>
  <dcterms:modified xsi:type="dcterms:W3CDTF">2021-06-23T14:21:16Z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F7ED229FC3E24B22871A2D7CD65E7E99</vt:lpwstr>
  </property>
  <property fmtid="{D5CDD505-2E9C-101B-9397-08002B2CF9AE}" pid="3" name="KSOProductBuildVer">
    <vt:lpwstr>2052-11.1.0.10578</vt:lpwstr>
  </property>
</Properties>
</file>