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audio1.bin" ContentType="audio/unknown"/>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404" r:id="rId2"/>
    <p:sldId id="398" r:id="rId3"/>
    <p:sldId id="396" r:id="rId4"/>
    <p:sldId id="348" r:id="rId5"/>
    <p:sldId id="352" r:id="rId6"/>
    <p:sldId id="355" r:id="rId7"/>
    <p:sldId id="356" r:id="rId8"/>
    <p:sldId id="358" r:id="rId9"/>
    <p:sldId id="361" r:id="rId10"/>
    <p:sldId id="319" r:id="rId11"/>
    <p:sldId id="328" r:id="rId12"/>
    <p:sldId id="333" r:id="rId13"/>
    <p:sldId id="375" r:id="rId14"/>
    <p:sldId id="405" r:id="rId15"/>
    <p:sldId id="399" r:id="rId16"/>
    <p:sldId id="284" r:id="rId17"/>
    <p:sldId id="300" r:id="rId18"/>
    <p:sldId id="31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8BEA6-EC3C-4FFA-955B-6664D8ADD2B1}" type="datetimeFigureOut">
              <a:rPr lang="zh-CN" altLang="en-US" smtClean="0"/>
              <a:t>2021/6/30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B7267-DF5F-4C99-A466-680A6D9AAA96}" type="slidenum">
              <a:rPr lang="zh-CN" altLang="en-US" smtClean="0"/>
              <a:t>‹#›</a:t>
            </a:fld>
            <a:endParaRPr lang="zh-CN" altLang="en-US"/>
          </a:p>
        </p:txBody>
      </p:sp>
    </p:spTree>
    <p:extLst>
      <p:ext uri="{BB962C8B-B14F-4D97-AF65-F5344CB8AC3E}">
        <p14:creationId xmlns:p14="http://schemas.microsoft.com/office/powerpoint/2010/main" val="1222130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5</a:t>
            </a:fld>
            <a:endParaRPr kumimoji="1" lang="zh-CN" altLang="en-US"/>
          </a:p>
        </p:txBody>
      </p:sp>
    </p:spTree>
    <p:extLst>
      <p:ext uri="{BB962C8B-B14F-4D97-AF65-F5344CB8AC3E}">
        <p14:creationId xmlns:p14="http://schemas.microsoft.com/office/powerpoint/2010/main" val="4110767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6</a:t>
            </a:fld>
            <a:endParaRPr kumimoji="1" lang="zh-CN" altLang="en-US"/>
          </a:p>
        </p:txBody>
      </p:sp>
    </p:spTree>
    <p:extLst>
      <p:ext uri="{BB962C8B-B14F-4D97-AF65-F5344CB8AC3E}">
        <p14:creationId xmlns:p14="http://schemas.microsoft.com/office/powerpoint/2010/main" val="2101942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7</a:t>
            </a:fld>
            <a:endParaRPr kumimoji="1" lang="zh-CN" altLang="en-US"/>
          </a:p>
        </p:txBody>
      </p:sp>
    </p:spTree>
    <p:extLst>
      <p:ext uri="{BB962C8B-B14F-4D97-AF65-F5344CB8AC3E}">
        <p14:creationId xmlns:p14="http://schemas.microsoft.com/office/powerpoint/2010/main" val="2722704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8</a:t>
            </a:fld>
            <a:endParaRPr kumimoji="1" lang="zh-CN" altLang="en-US"/>
          </a:p>
        </p:txBody>
      </p:sp>
    </p:spTree>
    <p:extLst>
      <p:ext uri="{BB962C8B-B14F-4D97-AF65-F5344CB8AC3E}">
        <p14:creationId xmlns:p14="http://schemas.microsoft.com/office/powerpoint/2010/main" val="293089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7760C-8EF2-41C1-B9AD-D2B598A8FA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D862748-CE20-4180-9C3A-8AA1ABA24E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6B6BBA4-488A-4180-9387-3A4F2FE68F18}"/>
              </a:ext>
            </a:extLst>
          </p:cNvPr>
          <p:cNvSpPr>
            <a:spLocks noGrp="1"/>
          </p:cNvSpPr>
          <p:nvPr>
            <p:ph type="dt" sz="half" idx="10"/>
          </p:nvPr>
        </p:nvSpPr>
        <p:spPr/>
        <p:txBody>
          <a:bodyPr/>
          <a:lstStyle/>
          <a:p>
            <a:fld id="{62BF1FF0-73F8-4D9C-BB19-C385BA0672A2}" type="datetimeFigureOut">
              <a:rPr lang="zh-CN" altLang="en-US" smtClean="0"/>
              <a:t>2021/6/30</a:t>
            </a:fld>
            <a:endParaRPr lang="zh-CN" altLang="en-US"/>
          </a:p>
        </p:txBody>
      </p:sp>
      <p:sp>
        <p:nvSpPr>
          <p:cNvPr id="5" name="页脚占位符 4">
            <a:extLst>
              <a:ext uri="{FF2B5EF4-FFF2-40B4-BE49-F238E27FC236}">
                <a16:creationId xmlns:a16="http://schemas.microsoft.com/office/drawing/2014/main" id="{AEC00CAB-A3C4-4DF6-BF4A-702F18A9DA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78BDF1-44B3-450A-AAFB-95ABB2184BC7}"/>
              </a:ext>
            </a:extLst>
          </p:cNvPr>
          <p:cNvSpPr>
            <a:spLocks noGrp="1"/>
          </p:cNvSpPr>
          <p:nvPr>
            <p:ph type="sldNum" sz="quarter" idx="12"/>
          </p:nvPr>
        </p:nvSpPr>
        <p:spPr/>
        <p:txBody>
          <a:bodyPr/>
          <a:lstStyle/>
          <a:p>
            <a:fld id="{FE7CECE1-2E11-47F3-8465-CDE98F53A1AF}" type="slidenum">
              <a:rPr lang="zh-CN" altLang="en-US" smtClean="0"/>
              <a:t>‹#›</a:t>
            </a:fld>
            <a:endParaRPr lang="zh-CN" altLang="en-US"/>
          </a:p>
        </p:txBody>
      </p:sp>
    </p:spTree>
    <p:extLst>
      <p:ext uri="{BB962C8B-B14F-4D97-AF65-F5344CB8AC3E}">
        <p14:creationId xmlns:p14="http://schemas.microsoft.com/office/powerpoint/2010/main" val="2596903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2D848-8FFA-45DD-89FF-F6CC22F912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863301D-5EEF-4394-9955-C365964209E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2C7FC4-DFDE-42DE-BC11-6F7C9B737592}"/>
              </a:ext>
            </a:extLst>
          </p:cNvPr>
          <p:cNvSpPr>
            <a:spLocks noGrp="1"/>
          </p:cNvSpPr>
          <p:nvPr>
            <p:ph type="dt" sz="half" idx="10"/>
          </p:nvPr>
        </p:nvSpPr>
        <p:spPr/>
        <p:txBody>
          <a:bodyPr/>
          <a:lstStyle/>
          <a:p>
            <a:fld id="{62BF1FF0-73F8-4D9C-BB19-C385BA0672A2}" type="datetimeFigureOut">
              <a:rPr lang="zh-CN" altLang="en-US" smtClean="0"/>
              <a:t>2021/6/30</a:t>
            </a:fld>
            <a:endParaRPr lang="zh-CN" altLang="en-US"/>
          </a:p>
        </p:txBody>
      </p:sp>
      <p:sp>
        <p:nvSpPr>
          <p:cNvPr id="5" name="页脚占位符 4">
            <a:extLst>
              <a:ext uri="{FF2B5EF4-FFF2-40B4-BE49-F238E27FC236}">
                <a16:creationId xmlns:a16="http://schemas.microsoft.com/office/drawing/2014/main" id="{8A8348FA-E371-4B82-8C34-8974F85D0D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49AB32-D622-40C8-8E89-6AA536B1A5A2}"/>
              </a:ext>
            </a:extLst>
          </p:cNvPr>
          <p:cNvSpPr>
            <a:spLocks noGrp="1"/>
          </p:cNvSpPr>
          <p:nvPr>
            <p:ph type="sldNum" sz="quarter" idx="12"/>
          </p:nvPr>
        </p:nvSpPr>
        <p:spPr/>
        <p:txBody>
          <a:bodyPr/>
          <a:lstStyle/>
          <a:p>
            <a:fld id="{FE7CECE1-2E11-47F3-8465-CDE98F53A1AF}" type="slidenum">
              <a:rPr lang="zh-CN" altLang="en-US" smtClean="0"/>
              <a:t>‹#›</a:t>
            </a:fld>
            <a:endParaRPr lang="zh-CN" altLang="en-US"/>
          </a:p>
        </p:txBody>
      </p:sp>
    </p:spTree>
    <p:extLst>
      <p:ext uri="{BB962C8B-B14F-4D97-AF65-F5344CB8AC3E}">
        <p14:creationId xmlns:p14="http://schemas.microsoft.com/office/powerpoint/2010/main" val="262614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CED2B5-31C5-40A8-B9D4-5E5E72162F9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02AB7DD-989E-46CF-8576-7D4CA9AEAF8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2ED4A4-88B8-4ED6-B31C-E117B0C153F5}"/>
              </a:ext>
            </a:extLst>
          </p:cNvPr>
          <p:cNvSpPr>
            <a:spLocks noGrp="1"/>
          </p:cNvSpPr>
          <p:nvPr>
            <p:ph type="dt" sz="half" idx="10"/>
          </p:nvPr>
        </p:nvSpPr>
        <p:spPr/>
        <p:txBody>
          <a:bodyPr/>
          <a:lstStyle/>
          <a:p>
            <a:fld id="{62BF1FF0-73F8-4D9C-BB19-C385BA0672A2}" type="datetimeFigureOut">
              <a:rPr lang="zh-CN" altLang="en-US" smtClean="0"/>
              <a:t>2021/6/30</a:t>
            </a:fld>
            <a:endParaRPr lang="zh-CN" altLang="en-US"/>
          </a:p>
        </p:txBody>
      </p:sp>
      <p:sp>
        <p:nvSpPr>
          <p:cNvPr id="5" name="页脚占位符 4">
            <a:extLst>
              <a:ext uri="{FF2B5EF4-FFF2-40B4-BE49-F238E27FC236}">
                <a16:creationId xmlns:a16="http://schemas.microsoft.com/office/drawing/2014/main" id="{F7914239-13AB-44C9-A9DF-5F1A6E8E7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82D061-0381-462F-8D79-F6AE579BC9B0}"/>
              </a:ext>
            </a:extLst>
          </p:cNvPr>
          <p:cNvSpPr>
            <a:spLocks noGrp="1"/>
          </p:cNvSpPr>
          <p:nvPr>
            <p:ph type="sldNum" sz="quarter" idx="12"/>
          </p:nvPr>
        </p:nvSpPr>
        <p:spPr/>
        <p:txBody>
          <a:bodyPr/>
          <a:lstStyle/>
          <a:p>
            <a:fld id="{FE7CECE1-2E11-47F3-8465-CDE98F53A1AF}" type="slidenum">
              <a:rPr lang="zh-CN" altLang="en-US" smtClean="0"/>
              <a:t>‹#›</a:t>
            </a:fld>
            <a:endParaRPr lang="zh-CN" altLang="en-US"/>
          </a:p>
        </p:txBody>
      </p:sp>
    </p:spTree>
    <p:extLst>
      <p:ext uri="{BB962C8B-B14F-4D97-AF65-F5344CB8AC3E}">
        <p14:creationId xmlns:p14="http://schemas.microsoft.com/office/powerpoint/2010/main" val="179675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A108C5-7E9D-4958-94F3-886EF9B2AC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B70975-ED0A-4797-95C7-02A80EF84AA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427839-1DFD-42E4-AC2E-8871A06D84FE}"/>
              </a:ext>
            </a:extLst>
          </p:cNvPr>
          <p:cNvSpPr>
            <a:spLocks noGrp="1"/>
          </p:cNvSpPr>
          <p:nvPr>
            <p:ph type="dt" sz="half" idx="10"/>
          </p:nvPr>
        </p:nvSpPr>
        <p:spPr/>
        <p:txBody>
          <a:bodyPr/>
          <a:lstStyle/>
          <a:p>
            <a:fld id="{62BF1FF0-73F8-4D9C-BB19-C385BA0672A2}" type="datetimeFigureOut">
              <a:rPr lang="zh-CN" altLang="en-US" smtClean="0"/>
              <a:t>2021/6/30</a:t>
            </a:fld>
            <a:endParaRPr lang="zh-CN" altLang="en-US"/>
          </a:p>
        </p:txBody>
      </p:sp>
      <p:sp>
        <p:nvSpPr>
          <p:cNvPr id="5" name="页脚占位符 4">
            <a:extLst>
              <a:ext uri="{FF2B5EF4-FFF2-40B4-BE49-F238E27FC236}">
                <a16:creationId xmlns:a16="http://schemas.microsoft.com/office/drawing/2014/main" id="{B2DB73F2-E863-454A-8B46-D647CB123F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0A6A8E-0ED8-4B22-8484-AEAB01843CD9}"/>
              </a:ext>
            </a:extLst>
          </p:cNvPr>
          <p:cNvSpPr>
            <a:spLocks noGrp="1"/>
          </p:cNvSpPr>
          <p:nvPr>
            <p:ph type="sldNum" sz="quarter" idx="12"/>
          </p:nvPr>
        </p:nvSpPr>
        <p:spPr/>
        <p:txBody>
          <a:bodyPr/>
          <a:lstStyle/>
          <a:p>
            <a:fld id="{FE7CECE1-2E11-47F3-8465-CDE98F53A1AF}" type="slidenum">
              <a:rPr lang="zh-CN" altLang="en-US" smtClean="0"/>
              <a:t>‹#›</a:t>
            </a:fld>
            <a:endParaRPr lang="zh-CN" altLang="en-US"/>
          </a:p>
        </p:txBody>
      </p:sp>
    </p:spTree>
    <p:extLst>
      <p:ext uri="{BB962C8B-B14F-4D97-AF65-F5344CB8AC3E}">
        <p14:creationId xmlns:p14="http://schemas.microsoft.com/office/powerpoint/2010/main" val="159955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8BF5D-A3B2-4935-8E51-A185AC2B25F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3AE9C59-BCEF-431A-BB54-5A699C08F2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9FF810B-C836-499A-A217-579A581F0C47}"/>
              </a:ext>
            </a:extLst>
          </p:cNvPr>
          <p:cNvSpPr>
            <a:spLocks noGrp="1"/>
          </p:cNvSpPr>
          <p:nvPr>
            <p:ph type="dt" sz="half" idx="10"/>
          </p:nvPr>
        </p:nvSpPr>
        <p:spPr/>
        <p:txBody>
          <a:bodyPr/>
          <a:lstStyle/>
          <a:p>
            <a:fld id="{62BF1FF0-73F8-4D9C-BB19-C385BA0672A2}" type="datetimeFigureOut">
              <a:rPr lang="zh-CN" altLang="en-US" smtClean="0"/>
              <a:t>2021/6/30</a:t>
            </a:fld>
            <a:endParaRPr lang="zh-CN" altLang="en-US"/>
          </a:p>
        </p:txBody>
      </p:sp>
      <p:sp>
        <p:nvSpPr>
          <p:cNvPr id="5" name="页脚占位符 4">
            <a:extLst>
              <a:ext uri="{FF2B5EF4-FFF2-40B4-BE49-F238E27FC236}">
                <a16:creationId xmlns:a16="http://schemas.microsoft.com/office/drawing/2014/main" id="{1E91EBC3-374F-4FDF-9CC8-23A9A22D4D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FC4674-4899-4ABE-8CD6-A1EC78BF1A27}"/>
              </a:ext>
            </a:extLst>
          </p:cNvPr>
          <p:cNvSpPr>
            <a:spLocks noGrp="1"/>
          </p:cNvSpPr>
          <p:nvPr>
            <p:ph type="sldNum" sz="quarter" idx="12"/>
          </p:nvPr>
        </p:nvSpPr>
        <p:spPr/>
        <p:txBody>
          <a:bodyPr/>
          <a:lstStyle/>
          <a:p>
            <a:fld id="{FE7CECE1-2E11-47F3-8465-CDE98F53A1AF}" type="slidenum">
              <a:rPr lang="zh-CN" altLang="en-US" smtClean="0"/>
              <a:t>‹#›</a:t>
            </a:fld>
            <a:endParaRPr lang="zh-CN" altLang="en-US"/>
          </a:p>
        </p:txBody>
      </p:sp>
    </p:spTree>
    <p:extLst>
      <p:ext uri="{BB962C8B-B14F-4D97-AF65-F5344CB8AC3E}">
        <p14:creationId xmlns:p14="http://schemas.microsoft.com/office/powerpoint/2010/main" val="1628699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0DCCF-D4AC-4B92-82C4-FAAA36D23BC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DD86D0-9D16-4D86-B644-3781DBC1B4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871AEBA-6398-4D96-882E-1564CC09D82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AA6A907-E1DB-4064-9508-D26A2870154C}"/>
              </a:ext>
            </a:extLst>
          </p:cNvPr>
          <p:cNvSpPr>
            <a:spLocks noGrp="1"/>
          </p:cNvSpPr>
          <p:nvPr>
            <p:ph type="dt" sz="half" idx="10"/>
          </p:nvPr>
        </p:nvSpPr>
        <p:spPr/>
        <p:txBody>
          <a:bodyPr/>
          <a:lstStyle/>
          <a:p>
            <a:fld id="{62BF1FF0-73F8-4D9C-BB19-C385BA0672A2}" type="datetimeFigureOut">
              <a:rPr lang="zh-CN" altLang="en-US" smtClean="0"/>
              <a:t>2021/6/30</a:t>
            </a:fld>
            <a:endParaRPr lang="zh-CN" altLang="en-US"/>
          </a:p>
        </p:txBody>
      </p:sp>
      <p:sp>
        <p:nvSpPr>
          <p:cNvPr id="6" name="页脚占位符 5">
            <a:extLst>
              <a:ext uri="{FF2B5EF4-FFF2-40B4-BE49-F238E27FC236}">
                <a16:creationId xmlns:a16="http://schemas.microsoft.com/office/drawing/2014/main" id="{CA664241-C289-4CCC-8B22-E551BC1C0B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5FA02D-4714-4FA8-B94F-256BF59032C6}"/>
              </a:ext>
            </a:extLst>
          </p:cNvPr>
          <p:cNvSpPr>
            <a:spLocks noGrp="1"/>
          </p:cNvSpPr>
          <p:nvPr>
            <p:ph type="sldNum" sz="quarter" idx="12"/>
          </p:nvPr>
        </p:nvSpPr>
        <p:spPr/>
        <p:txBody>
          <a:bodyPr/>
          <a:lstStyle/>
          <a:p>
            <a:fld id="{FE7CECE1-2E11-47F3-8465-CDE98F53A1AF}" type="slidenum">
              <a:rPr lang="zh-CN" altLang="en-US" smtClean="0"/>
              <a:t>‹#›</a:t>
            </a:fld>
            <a:endParaRPr lang="zh-CN" altLang="en-US"/>
          </a:p>
        </p:txBody>
      </p:sp>
    </p:spTree>
    <p:extLst>
      <p:ext uri="{BB962C8B-B14F-4D97-AF65-F5344CB8AC3E}">
        <p14:creationId xmlns:p14="http://schemas.microsoft.com/office/powerpoint/2010/main" val="1579138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442DE-B8CB-45AE-8EC3-9AAB88E99E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EA6D875-4F08-4291-A06A-4A9DADF63C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3B51895-FD09-4A7A-8D80-FFE2DC4B938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0417334-E0B1-4F79-830D-5FA16A3369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ECCDE1-35BC-4268-A5E0-A72033A923D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D2FF5E2-3DB6-4BF3-A63C-36EDAB30CBE9}"/>
              </a:ext>
            </a:extLst>
          </p:cNvPr>
          <p:cNvSpPr>
            <a:spLocks noGrp="1"/>
          </p:cNvSpPr>
          <p:nvPr>
            <p:ph type="dt" sz="half" idx="10"/>
          </p:nvPr>
        </p:nvSpPr>
        <p:spPr/>
        <p:txBody>
          <a:bodyPr/>
          <a:lstStyle/>
          <a:p>
            <a:fld id="{62BF1FF0-73F8-4D9C-BB19-C385BA0672A2}" type="datetimeFigureOut">
              <a:rPr lang="zh-CN" altLang="en-US" smtClean="0"/>
              <a:t>2021/6/30</a:t>
            </a:fld>
            <a:endParaRPr lang="zh-CN" altLang="en-US"/>
          </a:p>
        </p:txBody>
      </p:sp>
      <p:sp>
        <p:nvSpPr>
          <p:cNvPr id="8" name="页脚占位符 7">
            <a:extLst>
              <a:ext uri="{FF2B5EF4-FFF2-40B4-BE49-F238E27FC236}">
                <a16:creationId xmlns:a16="http://schemas.microsoft.com/office/drawing/2014/main" id="{12121FEF-3EC7-4B7A-8A45-3EF3E12CE19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85D0731-1307-418F-ACB8-B32B37AE5AD3}"/>
              </a:ext>
            </a:extLst>
          </p:cNvPr>
          <p:cNvSpPr>
            <a:spLocks noGrp="1"/>
          </p:cNvSpPr>
          <p:nvPr>
            <p:ph type="sldNum" sz="quarter" idx="12"/>
          </p:nvPr>
        </p:nvSpPr>
        <p:spPr/>
        <p:txBody>
          <a:bodyPr/>
          <a:lstStyle/>
          <a:p>
            <a:fld id="{FE7CECE1-2E11-47F3-8465-CDE98F53A1AF}" type="slidenum">
              <a:rPr lang="zh-CN" altLang="en-US" smtClean="0"/>
              <a:t>‹#›</a:t>
            </a:fld>
            <a:endParaRPr lang="zh-CN" altLang="en-US"/>
          </a:p>
        </p:txBody>
      </p:sp>
    </p:spTree>
    <p:extLst>
      <p:ext uri="{BB962C8B-B14F-4D97-AF65-F5344CB8AC3E}">
        <p14:creationId xmlns:p14="http://schemas.microsoft.com/office/powerpoint/2010/main" val="418838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4D8D5-8EB8-4AAB-8656-C30D92B832B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4F72DCE-0D41-4FD4-8FEC-1855058A2AF6}"/>
              </a:ext>
            </a:extLst>
          </p:cNvPr>
          <p:cNvSpPr>
            <a:spLocks noGrp="1"/>
          </p:cNvSpPr>
          <p:nvPr>
            <p:ph type="dt" sz="half" idx="10"/>
          </p:nvPr>
        </p:nvSpPr>
        <p:spPr/>
        <p:txBody>
          <a:bodyPr/>
          <a:lstStyle/>
          <a:p>
            <a:fld id="{62BF1FF0-73F8-4D9C-BB19-C385BA0672A2}" type="datetimeFigureOut">
              <a:rPr lang="zh-CN" altLang="en-US" smtClean="0"/>
              <a:t>2021/6/30</a:t>
            </a:fld>
            <a:endParaRPr lang="zh-CN" altLang="en-US"/>
          </a:p>
        </p:txBody>
      </p:sp>
      <p:sp>
        <p:nvSpPr>
          <p:cNvPr id="4" name="页脚占位符 3">
            <a:extLst>
              <a:ext uri="{FF2B5EF4-FFF2-40B4-BE49-F238E27FC236}">
                <a16:creationId xmlns:a16="http://schemas.microsoft.com/office/drawing/2014/main" id="{FB86B95E-CA4C-4496-B972-A71077B8D99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0D7FF16-4AF7-411E-90F0-4F73A7F63207}"/>
              </a:ext>
            </a:extLst>
          </p:cNvPr>
          <p:cNvSpPr>
            <a:spLocks noGrp="1"/>
          </p:cNvSpPr>
          <p:nvPr>
            <p:ph type="sldNum" sz="quarter" idx="12"/>
          </p:nvPr>
        </p:nvSpPr>
        <p:spPr/>
        <p:txBody>
          <a:bodyPr/>
          <a:lstStyle/>
          <a:p>
            <a:fld id="{FE7CECE1-2E11-47F3-8465-CDE98F53A1AF}" type="slidenum">
              <a:rPr lang="zh-CN" altLang="en-US" smtClean="0"/>
              <a:t>‹#›</a:t>
            </a:fld>
            <a:endParaRPr lang="zh-CN" altLang="en-US"/>
          </a:p>
        </p:txBody>
      </p:sp>
    </p:spTree>
    <p:extLst>
      <p:ext uri="{BB962C8B-B14F-4D97-AF65-F5344CB8AC3E}">
        <p14:creationId xmlns:p14="http://schemas.microsoft.com/office/powerpoint/2010/main" val="96007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0F79F1-4AD6-45AD-8939-2E015D0C3DD3}"/>
              </a:ext>
            </a:extLst>
          </p:cNvPr>
          <p:cNvSpPr>
            <a:spLocks noGrp="1"/>
          </p:cNvSpPr>
          <p:nvPr>
            <p:ph type="dt" sz="half" idx="10"/>
          </p:nvPr>
        </p:nvSpPr>
        <p:spPr/>
        <p:txBody>
          <a:bodyPr/>
          <a:lstStyle/>
          <a:p>
            <a:fld id="{62BF1FF0-73F8-4D9C-BB19-C385BA0672A2}" type="datetimeFigureOut">
              <a:rPr lang="zh-CN" altLang="en-US" smtClean="0"/>
              <a:t>2021/6/30</a:t>
            </a:fld>
            <a:endParaRPr lang="zh-CN" altLang="en-US"/>
          </a:p>
        </p:txBody>
      </p:sp>
      <p:sp>
        <p:nvSpPr>
          <p:cNvPr id="3" name="页脚占位符 2">
            <a:extLst>
              <a:ext uri="{FF2B5EF4-FFF2-40B4-BE49-F238E27FC236}">
                <a16:creationId xmlns:a16="http://schemas.microsoft.com/office/drawing/2014/main" id="{4BD6B7E6-92B6-4473-9A0A-718E1353C25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78EBB4C-DB01-41BC-B011-FF0093F5AD54}"/>
              </a:ext>
            </a:extLst>
          </p:cNvPr>
          <p:cNvSpPr>
            <a:spLocks noGrp="1"/>
          </p:cNvSpPr>
          <p:nvPr>
            <p:ph type="sldNum" sz="quarter" idx="12"/>
          </p:nvPr>
        </p:nvSpPr>
        <p:spPr/>
        <p:txBody>
          <a:bodyPr/>
          <a:lstStyle/>
          <a:p>
            <a:fld id="{FE7CECE1-2E11-47F3-8465-CDE98F53A1AF}" type="slidenum">
              <a:rPr lang="zh-CN" altLang="en-US" smtClean="0"/>
              <a:t>‹#›</a:t>
            </a:fld>
            <a:endParaRPr lang="zh-CN" altLang="en-US"/>
          </a:p>
        </p:txBody>
      </p:sp>
    </p:spTree>
    <p:extLst>
      <p:ext uri="{BB962C8B-B14F-4D97-AF65-F5344CB8AC3E}">
        <p14:creationId xmlns:p14="http://schemas.microsoft.com/office/powerpoint/2010/main" val="3371099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4E6539-F247-4789-BFF1-5B2C573ADA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C53F6F-FFEE-4B4B-9A67-931262B0DF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6E720E1-2A93-4CCF-8588-DECF11058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434C4-CAA5-45EB-865C-CB06C927029F}"/>
              </a:ext>
            </a:extLst>
          </p:cNvPr>
          <p:cNvSpPr>
            <a:spLocks noGrp="1"/>
          </p:cNvSpPr>
          <p:nvPr>
            <p:ph type="dt" sz="half" idx="10"/>
          </p:nvPr>
        </p:nvSpPr>
        <p:spPr/>
        <p:txBody>
          <a:bodyPr/>
          <a:lstStyle/>
          <a:p>
            <a:fld id="{62BF1FF0-73F8-4D9C-BB19-C385BA0672A2}" type="datetimeFigureOut">
              <a:rPr lang="zh-CN" altLang="en-US" smtClean="0"/>
              <a:t>2021/6/30</a:t>
            </a:fld>
            <a:endParaRPr lang="zh-CN" altLang="en-US"/>
          </a:p>
        </p:txBody>
      </p:sp>
      <p:sp>
        <p:nvSpPr>
          <p:cNvPr id="6" name="页脚占位符 5">
            <a:extLst>
              <a:ext uri="{FF2B5EF4-FFF2-40B4-BE49-F238E27FC236}">
                <a16:creationId xmlns:a16="http://schemas.microsoft.com/office/drawing/2014/main" id="{CED1C0E3-C0D5-43BF-BB1F-C270FE04C3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4836C8-D4C9-45A3-A6B0-221C5C13AB8B}"/>
              </a:ext>
            </a:extLst>
          </p:cNvPr>
          <p:cNvSpPr>
            <a:spLocks noGrp="1"/>
          </p:cNvSpPr>
          <p:nvPr>
            <p:ph type="sldNum" sz="quarter" idx="12"/>
          </p:nvPr>
        </p:nvSpPr>
        <p:spPr/>
        <p:txBody>
          <a:bodyPr/>
          <a:lstStyle/>
          <a:p>
            <a:fld id="{FE7CECE1-2E11-47F3-8465-CDE98F53A1AF}" type="slidenum">
              <a:rPr lang="zh-CN" altLang="en-US" smtClean="0"/>
              <a:t>‹#›</a:t>
            </a:fld>
            <a:endParaRPr lang="zh-CN" altLang="en-US"/>
          </a:p>
        </p:txBody>
      </p:sp>
    </p:spTree>
    <p:extLst>
      <p:ext uri="{BB962C8B-B14F-4D97-AF65-F5344CB8AC3E}">
        <p14:creationId xmlns:p14="http://schemas.microsoft.com/office/powerpoint/2010/main" val="230841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CB10C6-E36D-4423-ACDB-20F2AC4506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1EF12EC-6ED6-4449-B127-A1FE27FB14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BF99E75-D9FC-4A27-A368-4F94DE334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1DC6CB9-B929-4F46-8F5F-2292C81C1752}"/>
              </a:ext>
            </a:extLst>
          </p:cNvPr>
          <p:cNvSpPr>
            <a:spLocks noGrp="1"/>
          </p:cNvSpPr>
          <p:nvPr>
            <p:ph type="dt" sz="half" idx="10"/>
          </p:nvPr>
        </p:nvSpPr>
        <p:spPr/>
        <p:txBody>
          <a:bodyPr/>
          <a:lstStyle/>
          <a:p>
            <a:fld id="{62BF1FF0-73F8-4D9C-BB19-C385BA0672A2}" type="datetimeFigureOut">
              <a:rPr lang="zh-CN" altLang="en-US" smtClean="0"/>
              <a:t>2021/6/30</a:t>
            </a:fld>
            <a:endParaRPr lang="zh-CN" altLang="en-US"/>
          </a:p>
        </p:txBody>
      </p:sp>
      <p:sp>
        <p:nvSpPr>
          <p:cNvPr id="6" name="页脚占位符 5">
            <a:extLst>
              <a:ext uri="{FF2B5EF4-FFF2-40B4-BE49-F238E27FC236}">
                <a16:creationId xmlns:a16="http://schemas.microsoft.com/office/drawing/2014/main" id="{8CB113BE-2535-4038-8D9C-CC1118CC58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5B0164-D661-434B-9B25-37BCCC307DFE}"/>
              </a:ext>
            </a:extLst>
          </p:cNvPr>
          <p:cNvSpPr>
            <a:spLocks noGrp="1"/>
          </p:cNvSpPr>
          <p:nvPr>
            <p:ph type="sldNum" sz="quarter" idx="12"/>
          </p:nvPr>
        </p:nvSpPr>
        <p:spPr/>
        <p:txBody>
          <a:bodyPr/>
          <a:lstStyle/>
          <a:p>
            <a:fld id="{FE7CECE1-2E11-47F3-8465-CDE98F53A1AF}" type="slidenum">
              <a:rPr lang="zh-CN" altLang="en-US" smtClean="0"/>
              <a:t>‹#›</a:t>
            </a:fld>
            <a:endParaRPr lang="zh-CN" altLang="en-US"/>
          </a:p>
        </p:txBody>
      </p:sp>
    </p:spTree>
    <p:extLst>
      <p:ext uri="{BB962C8B-B14F-4D97-AF65-F5344CB8AC3E}">
        <p14:creationId xmlns:p14="http://schemas.microsoft.com/office/powerpoint/2010/main" val="327672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AFC1982-49DF-45CF-A5CD-56BA35D83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43CD89-E63D-4264-B1FF-F7E78292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0DEA36-BB79-4D49-BFB0-1C1F188AE0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F1FF0-73F8-4D9C-BB19-C385BA0672A2}" type="datetimeFigureOut">
              <a:rPr lang="zh-CN" altLang="en-US" smtClean="0"/>
              <a:t>2021/6/30</a:t>
            </a:fld>
            <a:endParaRPr lang="zh-CN" altLang="en-US"/>
          </a:p>
        </p:txBody>
      </p:sp>
      <p:sp>
        <p:nvSpPr>
          <p:cNvPr id="5" name="页脚占位符 4">
            <a:extLst>
              <a:ext uri="{FF2B5EF4-FFF2-40B4-BE49-F238E27FC236}">
                <a16:creationId xmlns:a16="http://schemas.microsoft.com/office/drawing/2014/main" id="{1A46C374-253E-41F4-B8BC-AC52845DA9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DFDE56-3298-4BE4-971E-7C10194074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CECE1-2E11-47F3-8465-CDE98F53A1AF}" type="slidenum">
              <a:rPr lang="zh-CN" altLang="en-US" smtClean="0"/>
              <a:t>‹#›</a:t>
            </a:fld>
            <a:endParaRPr lang="zh-CN" altLang="en-US"/>
          </a:p>
        </p:txBody>
      </p:sp>
    </p:spTree>
    <p:extLst>
      <p:ext uri="{BB962C8B-B14F-4D97-AF65-F5344CB8AC3E}">
        <p14:creationId xmlns:p14="http://schemas.microsoft.com/office/powerpoint/2010/main" val="424491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bin"/><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audio" Target="../media/audio1.bin"/><Relationship Id="rId1" Type="http://schemas.openxmlformats.org/officeDocument/2006/relationships/slideLayout" Target="../slideLayouts/slideLayout1.xml"/><Relationship Id="rId6" Type="http://schemas.openxmlformats.org/officeDocument/2006/relationships/oleObject" Target="../embeddings/oleObject7.bin"/><Relationship Id="rId5" Type="http://schemas.openxmlformats.org/officeDocument/2006/relationships/image" Target="../media/image15.png"/><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bin"/><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52400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2362201"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altLang="zh-CN" sz="3600" dirty="0">
              <a:solidFill>
                <a:schemeClr val="bg1"/>
              </a:solidFill>
              <a:latin typeface="华文楷体" charset="0"/>
              <a:ea typeface="华文楷体" charset="0"/>
              <a:cs typeface="华文楷体" charset="0"/>
            </a:endParaRPr>
          </a:p>
        </p:txBody>
      </p:sp>
      <p:sp>
        <p:nvSpPr>
          <p:cNvPr id="19" name="Text Box 8">
            <a:extLst>
              <a:ext uri="{FF2B5EF4-FFF2-40B4-BE49-F238E27FC236}">
                <a16:creationId xmlns:a16="http://schemas.microsoft.com/office/drawing/2014/main" id="{B3F734ED-B528-4F49-B6B5-7992EDB30699}"/>
              </a:ext>
            </a:extLst>
          </p:cNvPr>
          <p:cNvSpPr txBox="1">
            <a:spLocks noChangeArrowheads="1"/>
          </p:cNvSpPr>
          <p:nvPr/>
        </p:nvSpPr>
        <p:spPr bwMode="auto">
          <a:xfrm>
            <a:off x="2646207" y="1973325"/>
            <a:ext cx="6915084" cy="3919057"/>
          </a:xfrm>
          <a:prstGeom prst="rect">
            <a:avLst/>
          </a:prstGeom>
          <a:solidFill>
            <a:srgbClr val="FFFFFF"/>
          </a:solidFill>
          <a:ln w="9525">
            <a:solidFill>
              <a:srgbClr val="000000"/>
            </a:solidFill>
            <a:miter lim="800000"/>
            <a:headEnd/>
            <a:tailEnd/>
          </a:ln>
        </p:spPr>
        <p:txBody>
          <a:bodyPr/>
          <a:lstStyle/>
          <a:p>
            <a:pPr algn="just" eaLnBrk="0" fontAlgn="base" hangingPunct="0">
              <a:spcBef>
                <a:spcPct val="0"/>
              </a:spcBef>
              <a:spcAft>
                <a:spcPct val="0"/>
              </a:spcAft>
              <a:defRPr/>
            </a:pPr>
            <a:endParaRPr lang="en-US" altLang="zh-CN" sz="1000" dirty="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dirty="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dirty="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dirty="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dirty="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dirty="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dirty="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dirty="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dirty="0">
              <a:solidFill>
                <a:srgbClr val="0099CC"/>
              </a:solidFill>
              <a:latin typeface="Times New Roman" panose="02020603050405020304" pitchFamily="18" charset="0"/>
              <a:ea typeface="宋体" panose="02010600030101010101" pitchFamily="2" charset="-122"/>
            </a:endParaRPr>
          </a:p>
        </p:txBody>
      </p:sp>
      <p:sp>
        <p:nvSpPr>
          <p:cNvPr id="44" name="Text Box 8">
            <a:extLst>
              <a:ext uri="{FF2B5EF4-FFF2-40B4-BE49-F238E27FC236}">
                <a16:creationId xmlns:a16="http://schemas.microsoft.com/office/drawing/2014/main" id="{C16FB88D-2402-E344-ABE7-7E7EEA257070}"/>
              </a:ext>
            </a:extLst>
          </p:cNvPr>
          <p:cNvSpPr txBox="1">
            <a:spLocks noChangeArrowheads="1"/>
          </p:cNvSpPr>
          <p:nvPr/>
        </p:nvSpPr>
        <p:spPr bwMode="auto">
          <a:xfrm>
            <a:off x="2646207" y="1973325"/>
            <a:ext cx="6915084" cy="3919057"/>
          </a:xfrm>
          <a:prstGeom prst="rect">
            <a:avLst/>
          </a:prstGeom>
          <a:solidFill>
            <a:srgbClr val="FFFFFF"/>
          </a:solidFill>
          <a:ln w="9525">
            <a:solidFill>
              <a:srgbClr val="000000"/>
            </a:solidFill>
            <a:miter lim="800000"/>
            <a:headEnd/>
            <a:tailEnd/>
          </a:ln>
        </p:spPr>
        <p:txBody>
          <a:bodyPr/>
          <a:lstStyle/>
          <a:p>
            <a:pPr algn="just" eaLnBrk="0" fontAlgn="base" hangingPunct="0">
              <a:spcBef>
                <a:spcPct val="0"/>
              </a:spcBef>
              <a:spcAft>
                <a:spcPct val="0"/>
              </a:spcAft>
              <a:defRPr/>
            </a:pPr>
            <a:endParaRPr lang="en-US" altLang="zh-CN" sz="1000" dirty="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dirty="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dirty="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dirty="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dirty="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dirty="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dirty="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dirty="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dirty="0">
              <a:solidFill>
                <a:srgbClr val="0099CC"/>
              </a:solidFill>
              <a:latin typeface="Times New Roman" panose="02020603050405020304" pitchFamily="18" charset="0"/>
              <a:ea typeface="宋体" panose="02010600030101010101" pitchFamily="2" charset="-122"/>
            </a:endParaRPr>
          </a:p>
        </p:txBody>
      </p:sp>
      <p:sp>
        <p:nvSpPr>
          <p:cNvPr id="45" name="Line 9">
            <a:extLst>
              <a:ext uri="{FF2B5EF4-FFF2-40B4-BE49-F238E27FC236}">
                <a16:creationId xmlns:a16="http://schemas.microsoft.com/office/drawing/2014/main" id="{214778D7-DB94-FD4A-884F-E720237F7D4A}"/>
              </a:ext>
            </a:extLst>
          </p:cNvPr>
          <p:cNvSpPr>
            <a:spLocks noChangeShapeType="1"/>
          </p:cNvSpPr>
          <p:nvPr/>
        </p:nvSpPr>
        <p:spPr bwMode="auto">
          <a:xfrm>
            <a:off x="3997431" y="5277627"/>
            <a:ext cx="4927991"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6" name="Line 10">
            <a:extLst>
              <a:ext uri="{FF2B5EF4-FFF2-40B4-BE49-F238E27FC236}">
                <a16:creationId xmlns:a16="http://schemas.microsoft.com/office/drawing/2014/main" id="{CB398BCB-56E3-364F-BC1C-33C9F21E6EA2}"/>
              </a:ext>
            </a:extLst>
          </p:cNvPr>
          <p:cNvSpPr>
            <a:spLocks noChangeShapeType="1"/>
          </p:cNvSpPr>
          <p:nvPr/>
        </p:nvSpPr>
        <p:spPr bwMode="auto">
          <a:xfrm flipV="1">
            <a:off x="3997430" y="2203857"/>
            <a:ext cx="0" cy="307377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7" name="Rectangle 11">
            <a:extLst>
              <a:ext uri="{FF2B5EF4-FFF2-40B4-BE49-F238E27FC236}">
                <a16:creationId xmlns:a16="http://schemas.microsoft.com/office/drawing/2014/main" id="{3D844727-0093-3A4B-88E9-6D8ABE7D5973}"/>
              </a:ext>
            </a:extLst>
          </p:cNvPr>
          <p:cNvSpPr>
            <a:spLocks noChangeArrowheads="1"/>
          </p:cNvSpPr>
          <p:nvPr/>
        </p:nvSpPr>
        <p:spPr bwMode="auto">
          <a:xfrm>
            <a:off x="3123110" y="2130215"/>
            <a:ext cx="397419" cy="138499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just" eaLnBrk="0" fontAlgn="base" hangingPunct="0">
              <a:spcBef>
                <a:spcPct val="0"/>
              </a:spcBef>
              <a:spcAft>
                <a:spcPct val="0"/>
              </a:spcAft>
              <a:defRPr/>
            </a:pPr>
            <a:r>
              <a:rPr lang="zh-CN" altLang="en-US" sz="1400" dirty="0">
                <a:solidFill>
                  <a:srgbClr val="0099CC"/>
                </a:solidFill>
                <a:latin typeface="Times New Roman" panose="02020603050405020304" pitchFamily="18" charset="0"/>
                <a:ea typeface="宋体" panose="02010600030101010101" pitchFamily="2" charset="-122"/>
              </a:rPr>
              <a:t>成本</a:t>
            </a:r>
            <a:r>
              <a:rPr lang="en-US" altLang="zh-CN" sz="1400" dirty="0">
                <a:solidFill>
                  <a:srgbClr val="0099CC"/>
                </a:solidFill>
                <a:latin typeface="Times New Roman" panose="02020603050405020304" pitchFamily="18" charset="0"/>
                <a:ea typeface="宋体" panose="02010600030101010101" pitchFamily="2" charset="-122"/>
              </a:rPr>
              <a:t>︵</a:t>
            </a:r>
            <a:r>
              <a:rPr lang="zh-CN" altLang="en-US" sz="1400" dirty="0">
                <a:solidFill>
                  <a:srgbClr val="0099CC"/>
                </a:solidFill>
                <a:latin typeface="Times New Roman" panose="02020603050405020304" pitchFamily="18" charset="0"/>
                <a:ea typeface="宋体" panose="02010600030101010101" pitchFamily="2" charset="-122"/>
              </a:rPr>
              <a:t>万元</a:t>
            </a:r>
            <a:r>
              <a:rPr lang="en-US" altLang="zh-CN" sz="1400" dirty="0">
                <a:solidFill>
                  <a:srgbClr val="0099CC"/>
                </a:solidFill>
                <a:latin typeface="Times New Roman" panose="02020603050405020304" pitchFamily="18" charset="0"/>
                <a:ea typeface="宋体" panose="02010600030101010101" pitchFamily="2" charset="-122"/>
              </a:rPr>
              <a:t>︶</a:t>
            </a:r>
          </a:p>
        </p:txBody>
      </p:sp>
      <p:sp>
        <p:nvSpPr>
          <p:cNvPr id="48" name="Line 13">
            <a:extLst>
              <a:ext uri="{FF2B5EF4-FFF2-40B4-BE49-F238E27FC236}">
                <a16:creationId xmlns:a16="http://schemas.microsoft.com/office/drawing/2014/main" id="{29221B72-31CA-394F-B84C-869E16EC108A}"/>
              </a:ext>
            </a:extLst>
          </p:cNvPr>
          <p:cNvSpPr>
            <a:spLocks noChangeShapeType="1"/>
          </p:cNvSpPr>
          <p:nvPr/>
        </p:nvSpPr>
        <p:spPr bwMode="auto">
          <a:xfrm>
            <a:off x="3997431" y="2986708"/>
            <a:ext cx="79483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9" name="Line 14">
            <a:extLst>
              <a:ext uri="{FF2B5EF4-FFF2-40B4-BE49-F238E27FC236}">
                <a16:creationId xmlns:a16="http://schemas.microsoft.com/office/drawing/2014/main" id="{A4638879-56E5-4D41-9242-3BF2E7D5F75E}"/>
              </a:ext>
            </a:extLst>
          </p:cNvPr>
          <p:cNvSpPr>
            <a:spLocks noChangeShapeType="1"/>
          </p:cNvSpPr>
          <p:nvPr/>
        </p:nvSpPr>
        <p:spPr bwMode="auto">
          <a:xfrm>
            <a:off x="4792268" y="2986708"/>
            <a:ext cx="0" cy="230532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0" name="Line 15">
            <a:extLst>
              <a:ext uri="{FF2B5EF4-FFF2-40B4-BE49-F238E27FC236}">
                <a16:creationId xmlns:a16="http://schemas.microsoft.com/office/drawing/2014/main" id="{1FCB3CA1-D4F3-0649-A1E9-FB224ED64D1B}"/>
              </a:ext>
            </a:extLst>
          </p:cNvPr>
          <p:cNvSpPr>
            <a:spLocks noChangeShapeType="1"/>
          </p:cNvSpPr>
          <p:nvPr/>
        </p:nvSpPr>
        <p:spPr bwMode="auto">
          <a:xfrm>
            <a:off x="4792269" y="5277627"/>
            <a:ext cx="2543479"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1" name="Rectangle 16">
            <a:extLst>
              <a:ext uri="{FF2B5EF4-FFF2-40B4-BE49-F238E27FC236}">
                <a16:creationId xmlns:a16="http://schemas.microsoft.com/office/drawing/2014/main" id="{5DFC0488-222C-3645-9E29-5F0F2C186BF2}"/>
              </a:ext>
            </a:extLst>
          </p:cNvPr>
          <p:cNvSpPr>
            <a:spLocks noChangeArrowheads="1"/>
          </p:cNvSpPr>
          <p:nvPr/>
        </p:nvSpPr>
        <p:spPr bwMode="auto">
          <a:xfrm>
            <a:off x="5905040" y="3388539"/>
            <a:ext cx="2225544" cy="7386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just" eaLnBrk="0" fontAlgn="base" hangingPunct="0">
              <a:spcBef>
                <a:spcPct val="0"/>
              </a:spcBef>
              <a:spcAft>
                <a:spcPct val="0"/>
              </a:spcAft>
              <a:defRPr/>
            </a:pPr>
            <a:r>
              <a:rPr lang="zh-CN" altLang="en-US" sz="1400" dirty="0">
                <a:solidFill>
                  <a:srgbClr val="0099CC"/>
                </a:solidFill>
                <a:latin typeface="Times New Roman" panose="02020603050405020304" pitchFamily="18" charset="0"/>
                <a:ea typeface="宋体" panose="02010600030101010101" pitchFamily="2" charset="-122"/>
              </a:rPr>
              <a:t>在一定数量的纯粹公共物品上增加任何数量的消费者时的边际成本</a:t>
            </a:r>
          </a:p>
        </p:txBody>
      </p:sp>
      <p:sp>
        <p:nvSpPr>
          <p:cNvPr id="52" name="Line 17">
            <a:extLst>
              <a:ext uri="{FF2B5EF4-FFF2-40B4-BE49-F238E27FC236}">
                <a16:creationId xmlns:a16="http://schemas.microsoft.com/office/drawing/2014/main" id="{41657CBF-C318-3440-9248-8B29874A9D26}"/>
              </a:ext>
            </a:extLst>
          </p:cNvPr>
          <p:cNvSpPr>
            <a:spLocks noChangeShapeType="1"/>
          </p:cNvSpPr>
          <p:nvPr/>
        </p:nvSpPr>
        <p:spPr bwMode="auto">
          <a:xfrm flipH="1">
            <a:off x="6064007" y="4201808"/>
            <a:ext cx="635870" cy="998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 name="Line 18">
            <a:extLst>
              <a:ext uri="{FF2B5EF4-FFF2-40B4-BE49-F238E27FC236}">
                <a16:creationId xmlns:a16="http://schemas.microsoft.com/office/drawing/2014/main" id="{7188DBB8-9875-A144-A2A9-E75ED6F7A02B}"/>
              </a:ext>
            </a:extLst>
          </p:cNvPr>
          <p:cNvSpPr>
            <a:spLocks noChangeShapeType="1"/>
          </p:cNvSpPr>
          <p:nvPr/>
        </p:nvSpPr>
        <p:spPr bwMode="auto">
          <a:xfrm flipH="1">
            <a:off x="4871751" y="3663899"/>
            <a:ext cx="1033288" cy="30737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4" name="Rectangle 19">
            <a:extLst>
              <a:ext uri="{FF2B5EF4-FFF2-40B4-BE49-F238E27FC236}">
                <a16:creationId xmlns:a16="http://schemas.microsoft.com/office/drawing/2014/main" id="{5C6A31D4-789D-6C40-8B66-B0574AE477F0}"/>
              </a:ext>
            </a:extLst>
          </p:cNvPr>
          <p:cNvSpPr>
            <a:spLocks noChangeArrowheads="1"/>
          </p:cNvSpPr>
          <p:nvPr/>
        </p:nvSpPr>
        <p:spPr bwMode="auto">
          <a:xfrm>
            <a:off x="3490722" y="2852231"/>
            <a:ext cx="586192"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just" eaLnBrk="0" fontAlgn="base" hangingPunct="0">
              <a:spcBef>
                <a:spcPct val="0"/>
              </a:spcBef>
              <a:spcAft>
                <a:spcPct val="0"/>
              </a:spcAft>
              <a:defRPr/>
            </a:pPr>
            <a:r>
              <a:rPr lang="en-US" altLang="zh-CN" sz="1400" dirty="0">
                <a:solidFill>
                  <a:srgbClr val="0099CC"/>
                </a:solidFill>
                <a:latin typeface="Times New Roman" panose="02020603050405020304" pitchFamily="18" charset="0"/>
                <a:ea typeface="宋体" panose="02010600030101010101" pitchFamily="2" charset="-122"/>
              </a:rPr>
              <a:t>200</a:t>
            </a:r>
            <a:endParaRPr lang="en-US" altLang="zh-CN" sz="1400" baseline="-25000" dirty="0">
              <a:solidFill>
                <a:srgbClr val="0099CC"/>
              </a:solidFill>
              <a:latin typeface="Times New Roman" panose="02020603050405020304" pitchFamily="18" charset="0"/>
              <a:ea typeface="宋体" panose="02010600030101010101" pitchFamily="2" charset="-122"/>
            </a:endParaRPr>
          </a:p>
        </p:txBody>
      </p:sp>
      <p:sp>
        <p:nvSpPr>
          <p:cNvPr id="55" name="Rectangle 3">
            <a:extLst>
              <a:ext uri="{FF2B5EF4-FFF2-40B4-BE49-F238E27FC236}">
                <a16:creationId xmlns:a16="http://schemas.microsoft.com/office/drawing/2014/main" id="{4E0AFCE3-1069-7E46-8720-7FDA715005CB}"/>
              </a:ext>
            </a:extLst>
          </p:cNvPr>
          <p:cNvSpPr txBox="1">
            <a:spLocks noChangeArrowheads="1"/>
          </p:cNvSpPr>
          <p:nvPr/>
        </p:nvSpPr>
        <p:spPr>
          <a:xfrm>
            <a:off x="2333712" y="1352811"/>
            <a:ext cx="7467600" cy="4071457"/>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zh-CN" altLang="en-US" sz="2200" dirty="0">
                <a:solidFill>
                  <a:srgbClr val="000000"/>
                </a:solidFill>
                <a:latin typeface="微软雅黑"/>
                <a:ea typeface="微软雅黑"/>
                <a:cs typeface="微软雅黑"/>
              </a:rPr>
              <a:t>消费的边际成本为零</a:t>
            </a:r>
          </a:p>
          <a:p>
            <a:pPr>
              <a:buFontTx/>
              <a:buNone/>
            </a:pPr>
            <a:endParaRPr lang="en-US" altLang="zh-CN" dirty="0"/>
          </a:p>
        </p:txBody>
      </p:sp>
      <p:sp>
        <p:nvSpPr>
          <p:cNvPr id="56" name="Rectangle 12">
            <a:extLst>
              <a:ext uri="{FF2B5EF4-FFF2-40B4-BE49-F238E27FC236}">
                <a16:creationId xmlns:a16="http://schemas.microsoft.com/office/drawing/2014/main" id="{70E9B935-2DC1-B14B-8EA1-CFE8347A19CE}"/>
              </a:ext>
            </a:extLst>
          </p:cNvPr>
          <p:cNvSpPr>
            <a:spLocks noChangeArrowheads="1"/>
          </p:cNvSpPr>
          <p:nvPr/>
        </p:nvSpPr>
        <p:spPr bwMode="auto">
          <a:xfrm>
            <a:off x="3917947" y="5370480"/>
            <a:ext cx="5643344"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just" eaLnBrk="0" fontAlgn="base" hangingPunct="0">
              <a:spcBef>
                <a:spcPct val="0"/>
              </a:spcBef>
              <a:spcAft>
                <a:spcPct val="0"/>
              </a:spcAft>
              <a:defRPr/>
            </a:pPr>
            <a:r>
              <a:rPr lang="en-US" altLang="zh-CN" sz="1400" dirty="0">
                <a:solidFill>
                  <a:srgbClr val="0099CC"/>
                </a:solidFill>
                <a:latin typeface="Times New Roman" panose="02020603050405020304" pitchFamily="18" charset="0"/>
                <a:ea typeface="宋体" panose="02010600030101010101" pitchFamily="2" charset="-122"/>
              </a:rPr>
              <a:t>0               1               </a:t>
            </a:r>
            <a:r>
              <a:rPr lang="en-US" altLang="zh-CN" sz="1000" dirty="0">
                <a:solidFill>
                  <a:srgbClr val="0099CC"/>
                </a:solidFill>
                <a:latin typeface="Times New Roman" panose="02020603050405020304" pitchFamily="18" charset="0"/>
                <a:ea typeface="宋体" panose="02010600030101010101" pitchFamily="2" charset="-122"/>
              </a:rPr>
              <a:t>  </a:t>
            </a:r>
            <a:r>
              <a:rPr lang="en-US" altLang="zh-CN" sz="900" dirty="0">
                <a:solidFill>
                  <a:srgbClr val="0099CC"/>
                </a:solidFill>
                <a:latin typeface="Times New Roman" panose="02020603050405020304" pitchFamily="18" charset="0"/>
                <a:ea typeface="宋体" panose="02010600030101010101" pitchFamily="2" charset="-122"/>
              </a:rPr>
              <a:t>      </a:t>
            </a:r>
            <a:r>
              <a:rPr lang="en-US" altLang="zh-CN" sz="1000" dirty="0">
                <a:solidFill>
                  <a:srgbClr val="0099CC"/>
                </a:solidFill>
                <a:latin typeface="Times New Roman" panose="02020603050405020304" pitchFamily="18" charset="0"/>
                <a:ea typeface="宋体" panose="02010600030101010101" pitchFamily="2" charset="-122"/>
              </a:rPr>
              <a:t>              </a:t>
            </a:r>
            <a:r>
              <a:rPr lang="en-US" altLang="zh-CN" sz="1400" dirty="0">
                <a:solidFill>
                  <a:srgbClr val="0099CC"/>
                </a:solidFill>
                <a:latin typeface="Times New Roman" panose="02020603050405020304" pitchFamily="18" charset="0"/>
                <a:ea typeface="宋体" panose="02010600030101010101" pitchFamily="2" charset="-122"/>
              </a:rPr>
              <a:t>                   </a:t>
            </a:r>
            <a:r>
              <a:rPr lang="en-US" altLang="zh-CN" sz="1000" dirty="0">
                <a:solidFill>
                  <a:srgbClr val="0099CC"/>
                </a:solidFill>
                <a:latin typeface="Times New Roman" panose="02020603050405020304" pitchFamily="18" charset="0"/>
                <a:ea typeface="宋体" panose="02010600030101010101" pitchFamily="2" charset="-122"/>
              </a:rPr>
              <a:t>          </a:t>
            </a:r>
            <a:r>
              <a:rPr lang="zh-CN" altLang="en-US" sz="1400" dirty="0">
                <a:solidFill>
                  <a:srgbClr val="0099CC"/>
                </a:solidFill>
                <a:latin typeface="Times New Roman" panose="02020603050405020304" pitchFamily="18" charset="0"/>
                <a:ea typeface="宋体" panose="02010600030101010101" pitchFamily="2" charset="-122"/>
              </a:rPr>
              <a:t>消费者的数量</a:t>
            </a:r>
          </a:p>
          <a:p>
            <a:pPr algn="just" eaLnBrk="0" fontAlgn="base" hangingPunct="0">
              <a:spcBef>
                <a:spcPct val="0"/>
              </a:spcBef>
              <a:spcAft>
                <a:spcPct val="0"/>
              </a:spcAft>
              <a:defRPr/>
            </a:pPr>
            <a:endParaRPr lang="en-US" altLang="zh-CN" sz="1400" dirty="0">
              <a:solidFill>
                <a:srgbClr val="0099CC"/>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6162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blinds(horizontal)">
                                      <p:cBhvr>
                                        <p:cTn id="7"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52400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2183276" y="926275"/>
            <a:ext cx="8041512" cy="5335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负的外部效应 → </a:t>
            </a:r>
            <a:r>
              <a:rPr lang="en-US" altLang="zh-CN" sz="2000" dirty="0">
                <a:solidFill>
                  <a:sysClr val="windowText" lastClr="000000"/>
                </a:solidFill>
                <a:latin typeface="微软雅黑"/>
                <a:ea typeface="微软雅黑"/>
                <a:cs typeface="微软雅黑"/>
              </a:rPr>
              <a:t>MPC&lt;MSC</a:t>
            </a:r>
            <a:r>
              <a:rPr lang="zh-CN" altLang="en-US" sz="2000" dirty="0">
                <a:solidFill>
                  <a:sysClr val="windowText" lastClr="000000"/>
                </a:solidFill>
                <a:latin typeface="微软雅黑"/>
                <a:ea typeface="微软雅黑"/>
                <a:cs typeface="微软雅黑"/>
              </a:rPr>
              <a:t> → 没有付出应有的损失补偿 </a:t>
            </a: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物品（或服务）的生产和销售将会呈现过多状态。</a:t>
            </a: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grpSp>
        <p:nvGrpSpPr>
          <p:cNvPr id="29" name="Group 40">
            <a:extLst>
              <a:ext uri="{FF2B5EF4-FFF2-40B4-BE49-F238E27FC236}">
                <a16:creationId xmlns:a16="http://schemas.microsoft.com/office/drawing/2014/main" id="{5AA25967-6271-42A8-AFD6-20AA13197D20}"/>
              </a:ext>
            </a:extLst>
          </p:cNvPr>
          <p:cNvGrpSpPr>
            <a:grpSpLocks/>
          </p:cNvGrpSpPr>
          <p:nvPr/>
        </p:nvGrpSpPr>
        <p:grpSpPr bwMode="auto">
          <a:xfrm>
            <a:off x="2183277" y="1857999"/>
            <a:ext cx="7140830" cy="4264489"/>
            <a:chOff x="816" y="1392"/>
            <a:chExt cx="4176" cy="2448"/>
          </a:xfrm>
        </p:grpSpPr>
        <p:sp>
          <p:nvSpPr>
            <p:cNvPr id="30" name="Text Box 14">
              <a:extLst>
                <a:ext uri="{FF2B5EF4-FFF2-40B4-BE49-F238E27FC236}">
                  <a16:creationId xmlns:a16="http://schemas.microsoft.com/office/drawing/2014/main" id="{06E66C81-9084-49A6-A05D-A949A2A011FD}"/>
                </a:ext>
              </a:extLst>
            </p:cNvPr>
            <p:cNvSpPr txBox="1">
              <a:spLocks noChangeArrowheads="1"/>
            </p:cNvSpPr>
            <p:nvPr/>
          </p:nvSpPr>
          <p:spPr bwMode="auto">
            <a:xfrm>
              <a:off x="816" y="1392"/>
              <a:ext cx="4176" cy="2448"/>
            </a:xfrm>
            <a:prstGeom prst="rect">
              <a:avLst/>
            </a:prstGeom>
            <a:solidFill>
              <a:srgbClr val="FFFFFF"/>
            </a:solidFill>
            <a:ln w="9525">
              <a:solidFill>
                <a:srgbClr val="000000"/>
              </a:solidFill>
              <a:miter lim="800000"/>
              <a:headEnd/>
              <a:tailEnd/>
            </a:ln>
          </p:spPr>
          <p:txBody>
            <a:bodyPr/>
            <a:lstStyle/>
            <a:p>
              <a:pPr algn="just" eaLnBrk="0" fontAlgn="base" hangingPunct="0">
                <a:spcBef>
                  <a:spcPct val="0"/>
                </a:spcBef>
                <a:spcAft>
                  <a:spcPct val="0"/>
                </a:spcAft>
                <a:defRPr/>
              </a:pPr>
              <a:endParaRPr lang="en-US" altLang="zh-CN" sz="10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a:solidFill>
                  <a:srgbClr val="0099CC"/>
                </a:solidFill>
                <a:latin typeface="Times New Roman" panose="02020603050405020304" pitchFamily="18" charset="0"/>
                <a:ea typeface="宋体" panose="02010600030101010101" pitchFamily="2" charset="-122"/>
              </a:endParaRPr>
            </a:p>
          </p:txBody>
        </p:sp>
        <p:sp>
          <p:nvSpPr>
            <p:cNvPr id="31" name="Line 15">
              <a:extLst>
                <a:ext uri="{FF2B5EF4-FFF2-40B4-BE49-F238E27FC236}">
                  <a16:creationId xmlns:a16="http://schemas.microsoft.com/office/drawing/2014/main" id="{ADAA0E85-7D64-494E-AA4B-24A0B1A9AA47}"/>
                </a:ext>
              </a:extLst>
            </p:cNvPr>
            <p:cNvSpPr>
              <a:spLocks noChangeShapeType="1"/>
            </p:cNvSpPr>
            <p:nvPr/>
          </p:nvSpPr>
          <p:spPr bwMode="auto">
            <a:xfrm>
              <a:off x="1632" y="3456"/>
              <a:ext cx="2976"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2" name="Line 16">
              <a:extLst>
                <a:ext uri="{FF2B5EF4-FFF2-40B4-BE49-F238E27FC236}">
                  <a16:creationId xmlns:a16="http://schemas.microsoft.com/office/drawing/2014/main" id="{821DD8F5-F4AE-48DE-B9C2-F458E3128157}"/>
                </a:ext>
              </a:extLst>
            </p:cNvPr>
            <p:cNvSpPr>
              <a:spLocks noChangeShapeType="1"/>
            </p:cNvSpPr>
            <p:nvPr/>
          </p:nvSpPr>
          <p:spPr bwMode="auto">
            <a:xfrm flipV="1">
              <a:off x="1632" y="1536"/>
              <a:ext cx="0" cy="192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3" name="Line 17">
              <a:extLst>
                <a:ext uri="{FF2B5EF4-FFF2-40B4-BE49-F238E27FC236}">
                  <a16:creationId xmlns:a16="http://schemas.microsoft.com/office/drawing/2014/main" id="{9EE35485-49A1-40B7-AF87-FEAEBDDCB72B}"/>
                </a:ext>
              </a:extLst>
            </p:cNvPr>
            <p:cNvSpPr>
              <a:spLocks noChangeShapeType="1"/>
            </p:cNvSpPr>
            <p:nvPr/>
          </p:nvSpPr>
          <p:spPr bwMode="auto">
            <a:xfrm>
              <a:off x="2544" y="1776"/>
              <a:ext cx="1296" cy="105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34" name="Rectangle 18">
              <a:extLst>
                <a:ext uri="{FF2B5EF4-FFF2-40B4-BE49-F238E27FC236}">
                  <a16:creationId xmlns:a16="http://schemas.microsoft.com/office/drawing/2014/main" id="{6F55931E-5D94-4F1C-981F-698B8BE4C43F}"/>
                </a:ext>
              </a:extLst>
            </p:cNvPr>
            <p:cNvSpPr>
              <a:spLocks noChangeArrowheads="1"/>
            </p:cNvSpPr>
            <p:nvPr/>
          </p:nvSpPr>
          <p:spPr bwMode="auto">
            <a:xfrm>
              <a:off x="1152" y="1776"/>
              <a:ext cx="240" cy="14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just" eaLnBrk="0" fontAlgn="base" hangingPunct="0">
                <a:spcBef>
                  <a:spcPct val="0"/>
                </a:spcBef>
                <a:spcAft>
                  <a:spcPct val="0"/>
                </a:spcAft>
                <a:defRPr/>
              </a:pPr>
              <a:r>
                <a:rPr lang="zh-CN" altLang="en-US" sz="1400">
                  <a:solidFill>
                    <a:srgbClr val="0099CC"/>
                  </a:solidFill>
                  <a:latin typeface="Times New Roman" panose="02020603050405020304" pitchFamily="18" charset="0"/>
                  <a:ea typeface="宋体" panose="02010600030101010101" pitchFamily="2" charset="-122"/>
                </a:rPr>
                <a:t>价格</a:t>
              </a:r>
            </a:p>
            <a:p>
              <a:pPr algn="just" eaLnBrk="0" fontAlgn="base" hangingPunct="0">
                <a:spcBef>
                  <a:spcPct val="0"/>
                </a:spcBef>
                <a:spcAft>
                  <a:spcPct val="0"/>
                </a:spcAft>
                <a:defRPr/>
              </a:pPr>
              <a:endParaRPr lang="zh-CN" altLang="en-US" sz="14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r>
                <a:rPr lang="zh-CN" altLang="en-US" sz="1400">
                  <a:solidFill>
                    <a:srgbClr val="0099CC"/>
                  </a:solidFill>
                  <a:latin typeface="Times New Roman" panose="02020603050405020304" pitchFamily="18" charset="0"/>
                  <a:ea typeface="宋体" panose="02010600030101010101" pitchFamily="2" charset="-122"/>
                </a:rPr>
                <a:t>效益</a:t>
              </a:r>
            </a:p>
            <a:p>
              <a:pPr algn="just" eaLnBrk="0" fontAlgn="base" hangingPunct="0">
                <a:spcBef>
                  <a:spcPct val="0"/>
                </a:spcBef>
                <a:spcAft>
                  <a:spcPct val="0"/>
                </a:spcAft>
                <a:defRPr/>
              </a:pPr>
              <a:endParaRPr lang="zh-CN" altLang="en-US" sz="14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r>
                <a:rPr lang="zh-CN" altLang="en-US" sz="1400">
                  <a:solidFill>
                    <a:srgbClr val="0099CC"/>
                  </a:solidFill>
                  <a:latin typeface="Times New Roman" panose="02020603050405020304" pitchFamily="18" charset="0"/>
                  <a:ea typeface="宋体" panose="02010600030101010101" pitchFamily="2" charset="-122"/>
                </a:rPr>
                <a:t>成本</a:t>
              </a:r>
              <a:r>
                <a:rPr lang="en-US" altLang="zh-CN" sz="1400">
                  <a:solidFill>
                    <a:srgbClr val="0099CC"/>
                  </a:solidFill>
                  <a:latin typeface="Times New Roman" panose="02020603050405020304" pitchFamily="18" charset="0"/>
                  <a:ea typeface="宋体" panose="02010600030101010101" pitchFamily="2" charset="-122"/>
                </a:rPr>
                <a:t>︹</a:t>
              </a:r>
              <a:r>
                <a:rPr lang="zh-CN" altLang="en-US" sz="1400">
                  <a:solidFill>
                    <a:srgbClr val="0099CC"/>
                  </a:solidFill>
                  <a:latin typeface="Times New Roman" panose="02020603050405020304" pitchFamily="18" charset="0"/>
                  <a:ea typeface="宋体" panose="02010600030101010101" pitchFamily="2" charset="-122"/>
                </a:rPr>
                <a:t>元</a:t>
              </a:r>
              <a:r>
                <a:rPr lang="en-US" altLang="zh-CN" sz="1400">
                  <a:solidFill>
                    <a:srgbClr val="0099CC"/>
                  </a:solidFill>
                  <a:latin typeface="Times New Roman" panose="02020603050405020304" pitchFamily="18" charset="0"/>
                  <a:ea typeface="宋体" panose="02010600030101010101" pitchFamily="2" charset="-122"/>
                </a:rPr>
                <a:t>︺</a:t>
              </a:r>
            </a:p>
          </p:txBody>
        </p:sp>
        <p:sp>
          <p:nvSpPr>
            <p:cNvPr id="35" name="Rectangle 19">
              <a:extLst>
                <a:ext uri="{FF2B5EF4-FFF2-40B4-BE49-F238E27FC236}">
                  <a16:creationId xmlns:a16="http://schemas.microsoft.com/office/drawing/2014/main" id="{DBBC8984-C311-4C30-9BBF-619F0CD34509}"/>
                </a:ext>
              </a:extLst>
            </p:cNvPr>
            <p:cNvSpPr>
              <a:spLocks noChangeArrowheads="1"/>
            </p:cNvSpPr>
            <p:nvPr/>
          </p:nvSpPr>
          <p:spPr bwMode="auto">
            <a:xfrm>
              <a:off x="1584" y="3514"/>
              <a:ext cx="3312" cy="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0                                 </a:t>
              </a:r>
              <a:r>
                <a:rPr lang="en-US" altLang="zh-CN" sz="1000">
                  <a:solidFill>
                    <a:srgbClr val="0099CC"/>
                  </a:solidFill>
                  <a:latin typeface="Times New Roman" panose="02020603050405020304" pitchFamily="18" charset="0"/>
                  <a:ea typeface="宋体" panose="02010600030101010101" pitchFamily="2" charset="-122"/>
                </a:rPr>
                <a:t>                  </a:t>
              </a:r>
              <a:r>
                <a:rPr lang="en-US" altLang="zh-CN" sz="1400">
                  <a:solidFill>
                    <a:srgbClr val="0099CC"/>
                  </a:solidFill>
                  <a:latin typeface="Times New Roman" panose="02020603050405020304" pitchFamily="18" charset="0"/>
                  <a:ea typeface="宋体" panose="02010600030101010101" pitchFamily="2" charset="-122"/>
                </a:rPr>
                <a:t>4.5           5</a:t>
              </a:r>
              <a:r>
                <a:rPr lang="en-US" altLang="zh-CN" sz="1000">
                  <a:solidFill>
                    <a:srgbClr val="0099CC"/>
                  </a:solidFill>
                  <a:latin typeface="Times New Roman" panose="02020603050405020304" pitchFamily="18" charset="0"/>
                  <a:ea typeface="宋体" panose="02010600030101010101" pitchFamily="2" charset="-122"/>
                </a:rPr>
                <a:t>             </a:t>
              </a:r>
              <a:r>
                <a:rPr lang="zh-CN" altLang="en-US" sz="1400">
                  <a:solidFill>
                    <a:srgbClr val="0099CC"/>
                  </a:solidFill>
                  <a:latin typeface="Times New Roman" panose="02020603050405020304" pitchFamily="18" charset="0"/>
                  <a:ea typeface="宋体" panose="02010600030101010101" pitchFamily="2" charset="-122"/>
                </a:rPr>
                <a:t>纸张的产量（万吨）</a:t>
              </a:r>
            </a:p>
            <a:p>
              <a:pPr algn="just" eaLnBrk="0" fontAlgn="base" hangingPunct="0">
                <a:spcBef>
                  <a:spcPct val="0"/>
                </a:spcBef>
                <a:spcAft>
                  <a:spcPct val="0"/>
                </a:spcAft>
                <a:defRPr/>
              </a:pPr>
              <a:endParaRPr lang="en-US" altLang="zh-CN" sz="1400">
                <a:solidFill>
                  <a:srgbClr val="0099CC"/>
                </a:solidFill>
                <a:latin typeface="Times New Roman" panose="02020603050405020304" pitchFamily="18" charset="0"/>
                <a:ea typeface="宋体" panose="02010600030101010101" pitchFamily="2" charset="-122"/>
              </a:endParaRPr>
            </a:p>
          </p:txBody>
        </p:sp>
        <p:sp>
          <p:nvSpPr>
            <p:cNvPr id="36" name="Rectangle 20">
              <a:extLst>
                <a:ext uri="{FF2B5EF4-FFF2-40B4-BE49-F238E27FC236}">
                  <a16:creationId xmlns:a16="http://schemas.microsoft.com/office/drawing/2014/main" id="{A77A2CD4-94F8-4E67-8F99-7E83718C2392}"/>
                </a:ext>
              </a:extLst>
            </p:cNvPr>
            <p:cNvSpPr>
              <a:spLocks noChangeArrowheads="1"/>
            </p:cNvSpPr>
            <p:nvPr/>
          </p:nvSpPr>
          <p:spPr bwMode="auto">
            <a:xfrm>
              <a:off x="3689" y="2880"/>
              <a:ext cx="465" cy="1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D=MSB</a:t>
              </a:r>
            </a:p>
          </p:txBody>
        </p:sp>
        <p:sp>
          <p:nvSpPr>
            <p:cNvPr id="37" name="Rectangle 21">
              <a:extLst>
                <a:ext uri="{FF2B5EF4-FFF2-40B4-BE49-F238E27FC236}">
                  <a16:creationId xmlns:a16="http://schemas.microsoft.com/office/drawing/2014/main" id="{D3BE1E05-5D04-4FDC-A8E3-C22CE7A7618A}"/>
                </a:ext>
              </a:extLst>
            </p:cNvPr>
            <p:cNvSpPr>
              <a:spLocks noChangeArrowheads="1"/>
            </p:cNvSpPr>
            <p:nvPr/>
          </p:nvSpPr>
          <p:spPr bwMode="auto">
            <a:xfrm>
              <a:off x="1296" y="1872"/>
              <a:ext cx="344" cy="6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110</a:t>
              </a:r>
            </a:p>
            <a:p>
              <a:pPr algn="just" eaLnBrk="0" fontAlgn="base" hangingPunct="0">
                <a:spcBef>
                  <a:spcPct val="0"/>
                </a:spcBef>
                <a:spcAft>
                  <a:spcPct val="0"/>
                </a:spcAft>
                <a:defRPr/>
              </a:pPr>
              <a:endParaRPr lang="en-US" altLang="zh-CN" sz="14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105</a:t>
              </a:r>
            </a:p>
            <a:p>
              <a:pPr algn="just" eaLnBrk="0" fontAlgn="base" hangingPunct="0">
                <a:spcBef>
                  <a:spcPct val="0"/>
                </a:spcBef>
                <a:spcAft>
                  <a:spcPct val="0"/>
                </a:spcAft>
                <a:defRPr/>
              </a:pPr>
              <a:endParaRPr lang="en-US" altLang="zh-CN" sz="14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100</a:t>
              </a:r>
            </a:p>
          </p:txBody>
        </p:sp>
        <p:sp>
          <p:nvSpPr>
            <p:cNvPr id="41" name="Line 22">
              <a:extLst>
                <a:ext uri="{FF2B5EF4-FFF2-40B4-BE49-F238E27FC236}">
                  <a16:creationId xmlns:a16="http://schemas.microsoft.com/office/drawing/2014/main" id="{4386A87B-B42E-41F1-9809-3BF07EB36EBD}"/>
                </a:ext>
              </a:extLst>
            </p:cNvPr>
            <p:cNvSpPr>
              <a:spLocks noChangeShapeType="1"/>
            </p:cNvSpPr>
            <p:nvPr/>
          </p:nvSpPr>
          <p:spPr bwMode="auto">
            <a:xfrm flipV="1">
              <a:off x="2832" y="1584"/>
              <a:ext cx="1104" cy="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2" name="Freeform 23">
              <a:extLst>
                <a:ext uri="{FF2B5EF4-FFF2-40B4-BE49-F238E27FC236}">
                  <a16:creationId xmlns:a16="http://schemas.microsoft.com/office/drawing/2014/main" id="{3A9E7E56-F183-43D9-8506-BC735AA136D8}"/>
                </a:ext>
              </a:extLst>
            </p:cNvPr>
            <p:cNvSpPr>
              <a:spLocks/>
            </p:cNvSpPr>
            <p:nvPr/>
          </p:nvSpPr>
          <p:spPr bwMode="auto">
            <a:xfrm>
              <a:off x="1632" y="2208"/>
              <a:ext cx="1440" cy="1"/>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chemeClr val="tx1"/>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3" name="Freeform 24">
              <a:extLst>
                <a:ext uri="{FF2B5EF4-FFF2-40B4-BE49-F238E27FC236}">
                  <a16:creationId xmlns:a16="http://schemas.microsoft.com/office/drawing/2014/main" id="{18A535C0-361D-4B65-9009-BA9C1BAC6DB8}"/>
                </a:ext>
              </a:extLst>
            </p:cNvPr>
            <p:cNvSpPr>
              <a:spLocks/>
            </p:cNvSpPr>
            <p:nvPr/>
          </p:nvSpPr>
          <p:spPr bwMode="auto">
            <a:xfrm>
              <a:off x="1632" y="2496"/>
              <a:ext cx="1818" cy="48"/>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chemeClr val="tx1"/>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4" name="Line 25">
              <a:extLst>
                <a:ext uri="{FF2B5EF4-FFF2-40B4-BE49-F238E27FC236}">
                  <a16:creationId xmlns:a16="http://schemas.microsoft.com/office/drawing/2014/main" id="{EEB470E3-8647-4FF8-98B2-74868295611D}"/>
                </a:ext>
              </a:extLst>
            </p:cNvPr>
            <p:cNvSpPr>
              <a:spLocks noChangeShapeType="1"/>
            </p:cNvSpPr>
            <p:nvPr/>
          </p:nvSpPr>
          <p:spPr bwMode="auto">
            <a:xfrm>
              <a:off x="3072" y="2208"/>
              <a:ext cx="0" cy="1248"/>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5" name="Line 26">
              <a:extLst>
                <a:ext uri="{FF2B5EF4-FFF2-40B4-BE49-F238E27FC236}">
                  <a16:creationId xmlns:a16="http://schemas.microsoft.com/office/drawing/2014/main" id="{C91A7316-FE68-4336-8A25-E5B0D0EAFC82}"/>
                </a:ext>
              </a:extLst>
            </p:cNvPr>
            <p:cNvSpPr>
              <a:spLocks noChangeShapeType="1"/>
            </p:cNvSpPr>
            <p:nvPr/>
          </p:nvSpPr>
          <p:spPr bwMode="auto">
            <a:xfrm>
              <a:off x="3456" y="1968"/>
              <a:ext cx="0" cy="1496"/>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6" name="Freeform 27">
              <a:extLst>
                <a:ext uri="{FF2B5EF4-FFF2-40B4-BE49-F238E27FC236}">
                  <a16:creationId xmlns:a16="http://schemas.microsoft.com/office/drawing/2014/main" id="{EF86D9DE-5AE2-4B5F-BA43-D06EBFA26CB9}"/>
                </a:ext>
              </a:extLst>
            </p:cNvPr>
            <p:cNvSpPr>
              <a:spLocks/>
            </p:cNvSpPr>
            <p:nvPr/>
          </p:nvSpPr>
          <p:spPr bwMode="auto">
            <a:xfrm>
              <a:off x="1632" y="1920"/>
              <a:ext cx="1795" cy="72"/>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chemeClr val="tx1"/>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7" name="Line 28">
              <a:extLst>
                <a:ext uri="{FF2B5EF4-FFF2-40B4-BE49-F238E27FC236}">
                  <a16:creationId xmlns:a16="http://schemas.microsoft.com/office/drawing/2014/main" id="{8A0A0350-9F95-423D-BBB5-81956C86F436}"/>
                </a:ext>
              </a:extLst>
            </p:cNvPr>
            <p:cNvSpPr>
              <a:spLocks noChangeShapeType="1"/>
            </p:cNvSpPr>
            <p:nvPr/>
          </p:nvSpPr>
          <p:spPr bwMode="auto">
            <a:xfrm flipV="1">
              <a:off x="3024" y="2008"/>
              <a:ext cx="1104" cy="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8" name="Rectangle 29">
              <a:extLst>
                <a:ext uri="{FF2B5EF4-FFF2-40B4-BE49-F238E27FC236}">
                  <a16:creationId xmlns:a16="http://schemas.microsoft.com/office/drawing/2014/main" id="{C695886D-8DD8-4440-902D-D11594C457AB}"/>
                </a:ext>
              </a:extLst>
            </p:cNvPr>
            <p:cNvSpPr>
              <a:spLocks noChangeArrowheads="1"/>
            </p:cNvSpPr>
            <p:nvPr/>
          </p:nvSpPr>
          <p:spPr bwMode="auto">
            <a:xfrm>
              <a:off x="4169" y="1920"/>
              <a:ext cx="447" cy="1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S=MPC</a:t>
              </a:r>
            </a:p>
          </p:txBody>
        </p:sp>
        <p:sp>
          <p:nvSpPr>
            <p:cNvPr id="49" name="Rectangle 30">
              <a:extLst>
                <a:ext uri="{FF2B5EF4-FFF2-40B4-BE49-F238E27FC236}">
                  <a16:creationId xmlns:a16="http://schemas.microsoft.com/office/drawing/2014/main" id="{5A873FE6-5EF3-4A5C-92F8-389B8EFB4B5C}"/>
                </a:ext>
              </a:extLst>
            </p:cNvPr>
            <p:cNvSpPr>
              <a:spLocks noChangeArrowheads="1"/>
            </p:cNvSpPr>
            <p:nvPr/>
          </p:nvSpPr>
          <p:spPr bwMode="auto">
            <a:xfrm>
              <a:off x="3922" y="1440"/>
              <a:ext cx="898" cy="1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MPC+MEC=MSC</a:t>
              </a:r>
            </a:p>
          </p:txBody>
        </p:sp>
        <p:sp>
          <p:nvSpPr>
            <p:cNvPr id="50" name="Rectangle 31">
              <a:extLst>
                <a:ext uri="{FF2B5EF4-FFF2-40B4-BE49-F238E27FC236}">
                  <a16:creationId xmlns:a16="http://schemas.microsoft.com/office/drawing/2014/main" id="{AEC5AAAC-9A87-4DD1-9014-B241C570C68E}"/>
                </a:ext>
              </a:extLst>
            </p:cNvPr>
            <p:cNvSpPr>
              <a:spLocks noChangeArrowheads="1"/>
            </p:cNvSpPr>
            <p:nvPr/>
          </p:nvSpPr>
          <p:spPr bwMode="auto">
            <a:xfrm>
              <a:off x="3344" y="1752"/>
              <a:ext cx="184" cy="1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G</a:t>
              </a:r>
            </a:p>
          </p:txBody>
        </p:sp>
        <p:sp>
          <p:nvSpPr>
            <p:cNvPr id="51" name="Rectangle 32">
              <a:extLst>
                <a:ext uri="{FF2B5EF4-FFF2-40B4-BE49-F238E27FC236}">
                  <a16:creationId xmlns:a16="http://schemas.microsoft.com/office/drawing/2014/main" id="{7050F3DF-3A9E-496B-A80C-0CDDED649C85}"/>
                </a:ext>
              </a:extLst>
            </p:cNvPr>
            <p:cNvSpPr>
              <a:spLocks noChangeArrowheads="1"/>
            </p:cNvSpPr>
            <p:nvPr/>
          </p:nvSpPr>
          <p:spPr bwMode="auto">
            <a:xfrm>
              <a:off x="3501" y="2400"/>
              <a:ext cx="184" cy="1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A</a:t>
              </a:r>
            </a:p>
          </p:txBody>
        </p:sp>
        <p:sp>
          <p:nvSpPr>
            <p:cNvPr id="52" name="Rectangle 33">
              <a:extLst>
                <a:ext uri="{FF2B5EF4-FFF2-40B4-BE49-F238E27FC236}">
                  <a16:creationId xmlns:a16="http://schemas.microsoft.com/office/drawing/2014/main" id="{44D75A11-8D0E-4FD7-B4D6-4271D898622B}"/>
                </a:ext>
              </a:extLst>
            </p:cNvPr>
            <p:cNvSpPr>
              <a:spLocks noChangeArrowheads="1"/>
            </p:cNvSpPr>
            <p:nvPr/>
          </p:nvSpPr>
          <p:spPr bwMode="auto">
            <a:xfrm>
              <a:off x="2879" y="2112"/>
              <a:ext cx="178" cy="1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B</a:t>
              </a:r>
            </a:p>
          </p:txBody>
        </p:sp>
        <p:sp>
          <p:nvSpPr>
            <p:cNvPr id="53" name="Rectangle 34">
              <a:extLst>
                <a:ext uri="{FF2B5EF4-FFF2-40B4-BE49-F238E27FC236}">
                  <a16:creationId xmlns:a16="http://schemas.microsoft.com/office/drawing/2014/main" id="{2828F4D4-62C1-466D-8C40-98DCBF5CCF14}"/>
                </a:ext>
              </a:extLst>
            </p:cNvPr>
            <p:cNvSpPr>
              <a:spLocks noChangeArrowheads="1"/>
            </p:cNvSpPr>
            <p:nvPr/>
          </p:nvSpPr>
          <p:spPr bwMode="auto">
            <a:xfrm>
              <a:off x="3337" y="3072"/>
              <a:ext cx="213" cy="1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a:t>
              </a:r>
            </a:p>
          </p:txBody>
        </p:sp>
        <p:sp>
          <p:nvSpPr>
            <p:cNvPr id="54" name="Rectangle 35">
              <a:extLst>
                <a:ext uri="{FF2B5EF4-FFF2-40B4-BE49-F238E27FC236}">
                  <a16:creationId xmlns:a16="http://schemas.microsoft.com/office/drawing/2014/main" id="{40489EA3-75AE-415B-897E-1B374B48EE4D}"/>
                </a:ext>
              </a:extLst>
            </p:cNvPr>
            <p:cNvSpPr>
              <a:spLocks noChangeArrowheads="1"/>
            </p:cNvSpPr>
            <p:nvPr/>
          </p:nvSpPr>
          <p:spPr bwMode="auto">
            <a:xfrm>
              <a:off x="2953" y="3072"/>
              <a:ext cx="213" cy="1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a:t>
              </a:r>
            </a:p>
          </p:txBody>
        </p:sp>
        <p:sp>
          <p:nvSpPr>
            <p:cNvPr id="55" name="Rectangle 36">
              <a:extLst>
                <a:ext uri="{FF2B5EF4-FFF2-40B4-BE49-F238E27FC236}">
                  <a16:creationId xmlns:a16="http://schemas.microsoft.com/office/drawing/2014/main" id="{E6F98759-FCD0-4CC3-B6FB-634E0A268995}"/>
                </a:ext>
              </a:extLst>
            </p:cNvPr>
            <p:cNvSpPr>
              <a:spLocks noChangeArrowheads="1"/>
            </p:cNvSpPr>
            <p:nvPr/>
          </p:nvSpPr>
          <p:spPr bwMode="auto">
            <a:xfrm>
              <a:off x="1513" y="3072"/>
              <a:ext cx="213" cy="1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a:t>
              </a:r>
            </a:p>
          </p:txBody>
        </p:sp>
        <p:sp>
          <p:nvSpPr>
            <p:cNvPr id="56" name="AutoShape 37" descr="浅色横线">
              <a:extLst>
                <a:ext uri="{FF2B5EF4-FFF2-40B4-BE49-F238E27FC236}">
                  <a16:creationId xmlns:a16="http://schemas.microsoft.com/office/drawing/2014/main" id="{983F118D-97D9-4F93-9A6F-D58A51877F35}"/>
                </a:ext>
              </a:extLst>
            </p:cNvPr>
            <p:cNvSpPr>
              <a:spLocks noChangeArrowheads="1"/>
            </p:cNvSpPr>
            <p:nvPr/>
          </p:nvSpPr>
          <p:spPr bwMode="auto">
            <a:xfrm rot="16200000">
              <a:off x="2964" y="2028"/>
              <a:ext cx="600" cy="384"/>
            </a:xfrm>
            <a:prstGeom prst="triangle">
              <a:avLst>
                <a:gd name="adj" fmla="val 50000"/>
              </a:avLst>
            </a:prstGeom>
            <a:pattFill prst="ltHorz">
              <a:fgClr>
                <a:srgbClr val="000000"/>
              </a:fgClr>
              <a:bgClr>
                <a:srgbClr val="FFFFFF"/>
              </a:bgClr>
            </a:patt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7" name="AutoShape 38">
              <a:extLst>
                <a:ext uri="{FF2B5EF4-FFF2-40B4-BE49-F238E27FC236}">
                  <a16:creationId xmlns:a16="http://schemas.microsoft.com/office/drawing/2014/main" id="{442051F8-FEC1-4EB6-A2C4-429E25AD251C}"/>
                </a:ext>
              </a:extLst>
            </p:cNvPr>
            <p:cNvSpPr>
              <a:spLocks/>
            </p:cNvSpPr>
            <p:nvPr/>
          </p:nvSpPr>
          <p:spPr bwMode="auto">
            <a:xfrm>
              <a:off x="3456" y="1920"/>
              <a:ext cx="96" cy="576"/>
            </a:xfrm>
            <a:prstGeom prst="righ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8" name="Rectangle 39">
              <a:extLst>
                <a:ext uri="{FF2B5EF4-FFF2-40B4-BE49-F238E27FC236}">
                  <a16:creationId xmlns:a16="http://schemas.microsoft.com/office/drawing/2014/main" id="{9BDDF3DA-4320-4A6A-9EA8-56956ABAF313}"/>
                </a:ext>
              </a:extLst>
            </p:cNvPr>
            <p:cNvSpPr>
              <a:spLocks noChangeArrowheads="1"/>
            </p:cNvSpPr>
            <p:nvPr/>
          </p:nvSpPr>
          <p:spPr bwMode="auto">
            <a:xfrm>
              <a:off x="3501" y="2112"/>
              <a:ext cx="213" cy="1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just" eaLnBrk="0" fontAlgn="base" hangingPunct="0">
                <a:spcBef>
                  <a:spcPct val="0"/>
                </a:spcBef>
                <a:spcAft>
                  <a:spcPct val="0"/>
                </a:spcAft>
                <a:defRPr/>
              </a:pPr>
              <a:r>
                <a:rPr lang="en-US" altLang="zh-CN" sz="1400" dirty="0">
                  <a:solidFill>
                    <a:srgbClr val="0099CC"/>
                  </a:solidFill>
                  <a:latin typeface="Times New Roman" panose="02020603050405020304" pitchFamily="18" charset="0"/>
                  <a:ea typeface="宋体" panose="02010600030101010101" pitchFamily="2" charset="-122"/>
                </a:rPr>
                <a:t>10</a:t>
              </a:r>
            </a:p>
          </p:txBody>
        </p:sp>
      </p:grpSp>
    </p:spTree>
    <p:extLst>
      <p:ext uri="{BB962C8B-B14F-4D97-AF65-F5344CB8AC3E}">
        <p14:creationId xmlns:p14="http://schemas.microsoft.com/office/powerpoint/2010/main" val="1488508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52400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2207265" y="981410"/>
            <a:ext cx="7777470" cy="49222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正的外部效应 → </a:t>
            </a:r>
            <a:r>
              <a:rPr lang="en-US" altLang="zh-CN" sz="2000" dirty="0">
                <a:solidFill>
                  <a:sysClr val="windowText" lastClr="000000"/>
                </a:solidFill>
                <a:latin typeface="微软雅黑"/>
                <a:ea typeface="微软雅黑"/>
                <a:cs typeface="微软雅黑"/>
              </a:rPr>
              <a:t>MPB&lt;MSB</a:t>
            </a:r>
            <a:r>
              <a:rPr lang="zh-CN" altLang="en-US" sz="2000" dirty="0">
                <a:solidFill>
                  <a:sysClr val="windowText" lastClr="000000"/>
                </a:solidFill>
                <a:latin typeface="微软雅黑"/>
                <a:ea typeface="微软雅黑"/>
                <a:cs typeface="微软雅黑"/>
              </a:rPr>
              <a:t> →得不到应有效益补偿 </a:t>
            </a: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物品（或服务）的生产和销售将会呈现不足状态。</a:t>
            </a: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grpSp>
        <p:nvGrpSpPr>
          <p:cNvPr id="38" name="Group 33">
            <a:extLst>
              <a:ext uri="{FF2B5EF4-FFF2-40B4-BE49-F238E27FC236}">
                <a16:creationId xmlns:a16="http://schemas.microsoft.com/office/drawing/2014/main" id="{907C6CC1-FC3F-44BF-9C83-49EACF27FA39}"/>
              </a:ext>
            </a:extLst>
          </p:cNvPr>
          <p:cNvGrpSpPr>
            <a:grpSpLocks/>
          </p:cNvGrpSpPr>
          <p:nvPr/>
        </p:nvGrpSpPr>
        <p:grpSpPr bwMode="auto">
          <a:xfrm>
            <a:off x="2290762" y="1834003"/>
            <a:ext cx="7164388" cy="4322762"/>
            <a:chOff x="816" y="1117"/>
            <a:chExt cx="4513" cy="2723"/>
          </a:xfrm>
        </p:grpSpPr>
        <p:sp>
          <p:nvSpPr>
            <p:cNvPr id="39" name="Text Box 8">
              <a:extLst>
                <a:ext uri="{FF2B5EF4-FFF2-40B4-BE49-F238E27FC236}">
                  <a16:creationId xmlns:a16="http://schemas.microsoft.com/office/drawing/2014/main" id="{411730C2-963B-47E1-B8AA-BD59B10880C4}"/>
                </a:ext>
              </a:extLst>
            </p:cNvPr>
            <p:cNvSpPr txBox="1">
              <a:spLocks noChangeArrowheads="1"/>
            </p:cNvSpPr>
            <p:nvPr/>
          </p:nvSpPr>
          <p:spPr bwMode="auto">
            <a:xfrm>
              <a:off x="816" y="1117"/>
              <a:ext cx="4513" cy="2723"/>
            </a:xfrm>
            <a:prstGeom prst="rect">
              <a:avLst/>
            </a:prstGeom>
            <a:solidFill>
              <a:srgbClr val="FFFFFF"/>
            </a:solidFill>
            <a:ln w="9525">
              <a:solidFill>
                <a:srgbClr val="000000"/>
              </a:solidFill>
              <a:miter lim="800000"/>
              <a:headEnd/>
              <a:tailEnd/>
            </a:ln>
          </p:spPr>
          <p:txBody>
            <a:bodyPr/>
            <a:lstStyle/>
            <a:p>
              <a:pPr algn="just" eaLnBrk="0" fontAlgn="base" hangingPunct="0">
                <a:spcBef>
                  <a:spcPct val="0"/>
                </a:spcBef>
                <a:spcAft>
                  <a:spcPct val="0"/>
                </a:spcAft>
                <a:defRPr/>
              </a:pPr>
              <a:endParaRPr lang="en-US" altLang="zh-CN" sz="10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000">
                <a:solidFill>
                  <a:srgbClr val="0099CC"/>
                </a:solidFill>
                <a:latin typeface="Times New Roman" panose="02020603050405020304" pitchFamily="18" charset="0"/>
                <a:ea typeface="宋体" panose="02010600030101010101" pitchFamily="2" charset="-122"/>
              </a:endParaRPr>
            </a:p>
          </p:txBody>
        </p:sp>
        <p:sp>
          <p:nvSpPr>
            <p:cNvPr id="40" name="Line 9">
              <a:extLst>
                <a:ext uri="{FF2B5EF4-FFF2-40B4-BE49-F238E27FC236}">
                  <a16:creationId xmlns:a16="http://schemas.microsoft.com/office/drawing/2014/main" id="{546C7EA6-1080-474F-8B48-FE5812B95704}"/>
                </a:ext>
              </a:extLst>
            </p:cNvPr>
            <p:cNvSpPr>
              <a:spLocks noChangeShapeType="1"/>
            </p:cNvSpPr>
            <p:nvPr/>
          </p:nvSpPr>
          <p:spPr bwMode="auto">
            <a:xfrm>
              <a:off x="1698" y="3413"/>
              <a:ext cx="3216"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1" name="Line 10">
              <a:extLst>
                <a:ext uri="{FF2B5EF4-FFF2-40B4-BE49-F238E27FC236}">
                  <a16:creationId xmlns:a16="http://schemas.microsoft.com/office/drawing/2014/main" id="{E0EB0276-CC98-469C-A9A0-90838DC88DF3}"/>
                </a:ext>
              </a:extLst>
            </p:cNvPr>
            <p:cNvSpPr>
              <a:spLocks noChangeShapeType="1"/>
            </p:cNvSpPr>
            <p:nvPr/>
          </p:nvSpPr>
          <p:spPr bwMode="auto">
            <a:xfrm flipV="1">
              <a:off x="1698" y="1277"/>
              <a:ext cx="0" cy="213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2" name="Line 11">
              <a:extLst>
                <a:ext uri="{FF2B5EF4-FFF2-40B4-BE49-F238E27FC236}">
                  <a16:creationId xmlns:a16="http://schemas.microsoft.com/office/drawing/2014/main" id="{9A17EAD1-9925-4EA5-A29F-626081AF2965}"/>
                </a:ext>
              </a:extLst>
            </p:cNvPr>
            <p:cNvSpPr>
              <a:spLocks noChangeShapeType="1"/>
            </p:cNvSpPr>
            <p:nvPr/>
          </p:nvSpPr>
          <p:spPr bwMode="auto">
            <a:xfrm>
              <a:off x="2787" y="1784"/>
              <a:ext cx="1090" cy="14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4" name="Rectangle 12">
              <a:extLst>
                <a:ext uri="{FF2B5EF4-FFF2-40B4-BE49-F238E27FC236}">
                  <a16:creationId xmlns:a16="http://schemas.microsoft.com/office/drawing/2014/main" id="{4F11406F-237A-4DA8-99C3-FA88AE4C22DE}"/>
                </a:ext>
              </a:extLst>
            </p:cNvPr>
            <p:cNvSpPr>
              <a:spLocks noChangeArrowheads="1"/>
            </p:cNvSpPr>
            <p:nvPr/>
          </p:nvSpPr>
          <p:spPr bwMode="auto">
            <a:xfrm>
              <a:off x="1179" y="1277"/>
              <a:ext cx="259" cy="155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just" eaLnBrk="0" fontAlgn="base" hangingPunct="0">
                <a:spcBef>
                  <a:spcPct val="0"/>
                </a:spcBef>
                <a:spcAft>
                  <a:spcPct val="0"/>
                </a:spcAft>
                <a:defRPr/>
              </a:pPr>
              <a:r>
                <a:rPr lang="zh-CN" altLang="en-US" sz="1400">
                  <a:solidFill>
                    <a:srgbClr val="0099CC"/>
                  </a:solidFill>
                  <a:latin typeface="Times New Roman" panose="02020603050405020304" pitchFamily="18" charset="0"/>
                  <a:ea typeface="宋体" panose="02010600030101010101" pitchFamily="2" charset="-122"/>
                </a:rPr>
                <a:t>价格</a:t>
              </a:r>
            </a:p>
            <a:p>
              <a:pPr algn="just" eaLnBrk="0" fontAlgn="base" hangingPunct="0">
                <a:spcBef>
                  <a:spcPct val="0"/>
                </a:spcBef>
                <a:spcAft>
                  <a:spcPct val="0"/>
                </a:spcAft>
                <a:defRPr/>
              </a:pPr>
              <a:endParaRPr lang="zh-CN" altLang="en-US" sz="14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r>
                <a:rPr lang="zh-CN" altLang="en-US" sz="1400">
                  <a:solidFill>
                    <a:srgbClr val="0099CC"/>
                  </a:solidFill>
                  <a:latin typeface="Times New Roman" panose="02020603050405020304" pitchFamily="18" charset="0"/>
                  <a:ea typeface="宋体" panose="02010600030101010101" pitchFamily="2" charset="-122"/>
                </a:rPr>
                <a:t>效益</a:t>
              </a:r>
            </a:p>
            <a:p>
              <a:pPr algn="just" eaLnBrk="0" fontAlgn="base" hangingPunct="0">
                <a:spcBef>
                  <a:spcPct val="0"/>
                </a:spcBef>
                <a:spcAft>
                  <a:spcPct val="0"/>
                </a:spcAft>
                <a:defRPr/>
              </a:pPr>
              <a:endParaRPr lang="zh-CN" altLang="en-US" sz="14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r>
                <a:rPr lang="zh-CN" altLang="en-US" sz="1400">
                  <a:solidFill>
                    <a:srgbClr val="0099CC"/>
                  </a:solidFill>
                  <a:latin typeface="Times New Roman" panose="02020603050405020304" pitchFamily="18" charset="0"/>
                  <a:ea typeface="宋体" panose="02010600030101010101" pitchFamily="2" charset="-122"/>
                </a:rPr>
                <a:t>成本</a:t>
              </a:r>
              <a:r>
                <a:rPr lang="en-US" altLang="zh-CN" sz="1400">
                  <a:solidFill>
                    <a:srgbClr val="0099CC"/>
                  </a:solidFill>
                  <a:latin typeface="Times New Roman" panose="02020603050405020304" pitchFamily="18" charset="0"/>
                  <a:ea typeface="宋体" panose="02010600030101010101" pitchFamily="2" charset="-122"/>
                </a:rPr>
                <a:t>︹</a:t>
              </a:r>
              <a:r>
                <a:rPr lang="zh-CN" altLang="en-US" sz="1400">
                  <a:solidFill>
                    <a:srgbClr val="0099CC"/>
                  </a:solidFill>
                  <a:latin typeface="Times New Roman" panose="02020603050405020304" pitchFamily="18" charset="0"/>
                  <a:ea typeface="宋体" panose="02010600030101010101" pitchFamily="2" charset="-122"/>
                </a:rPr>
                <a:t>元</a:t>
              </a:r>
              <a:r>
                <a:rPr lang="en-US" altLang="zh-CN" sz="1400">
                  <a:solidFill>
                    <a:srgbClr val="0099CC"/>
                  </a:solidFill>
                  <a:latin typeface="Times New Roman" panose="02020603050405020304" pitchFamily="18" charset="0"/>
                  <a:ea typeface="宋体" panose="02010600030101010101" pitchFamily="2" charset="-122"/>
                </a:rPr>
                <a:t>︺</a:t>
              </a:r>
            </a:p>
          </p:txBody>
        </p:sp>
        <p:sp>
          <p:nvSpPr>
            <p:cNvPr id="46" name="Rectangle 13">
              <a:extLst>
                <a:ext uri="{FF2B5EF4-FFF2-40B4-BE49-F238E27FC236}">
                  <a16:creationId xmlns:a16="http://schemas.microsoft.com/office/drawing/2014/main" id="{A2CE0289-46D0-4FA0-A5C5-22378C6A053D}"/>
                </a:ext>
              </a:extLst>
            </p:cNvPr>
            <p:cNvSpPr>
              <a:spLocks noChangeArrowheads="1"/>
            </p:cNvSpPr>
            <p:nvPr/>
          </p:nvSpPr>
          <p:spPr bwMode="auto">
            <a:xfrm>
              <a:off x="1646" y="3477"/>
              <a:ext cx="3683" cy="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0                                  </a:t>
              </a:r>
              <a:r>
                <a:rPr lang="en-US" altLang="zh-CN" sz="1000">
                  <a:solidFill>
                    <a:srgbClr val="0099CC"/>
                  </a:solidFill>
                  <a:latin typeface="Times New Roman" panose="02020603050405020304" pitchFamily="18" charset="0"/>
                  <a:ea typeface="宋体" panose="02010600030101010101" pitchFamily="2" charset="-122"/>
                </a:rPr>
                <a:t>                  </a:t>
              </a:r>
              <a:r>
                <a:rPr lang="en-US" altLang="zh-CN" sz="1400">
                  <a:solidFill>
                    <a:srgbClr val="0099CC"/>
                  </a:solidFill>
                  <a:latin typeface="Times New Roman" panose="02020603050405020304" pitchFamily="18" charset="0"/>
                  <a:ea typeface="宋体" panose="02010600030101010101" pitchFamily="2" charset="-122"/>
                </a:rPr>
                <a:t>     10       12</a:t>
              </a:r>
              <a:r>
                <a:rPr lang="en-US" altLang="zh-CN" sz="1000">
                  <a:solidFill>
                    <a:srgbClr val="0099CC"/>
                  </a:solidFill>
                  <a:latin typeface="Times New Roman" panose="02020603050405020304" pitchFamily="18" charset="0"/>
                  <a:ea typeface="宋体" panose="02010600030101010101" pitchFamily="2" charset="-122"/>
                </a:rPr>
                <a:t>           </a:t>
              </a:r>
              <a:r>
                <a:rPr lang="zh-CN" altLang="en-US" sz="1400">
                  <a:solidFill>
                    <a:srgbClr val="0099CC"/>
                  </a:solidFill>
                  <a:latin typeface="Times New Roman" panose="02020603050405020304" pitchFamily="18" charset="0"/>
                  <a:ea typeface="宋体" panose="02010600030101010101" pitchFamily="2" charset="-122"/>
                </a:rPr>
                <a:t>疫苗接种量（万人次）</a:t>
              </a:r>
            </a:p>
            <a:p>
              <a:pPr algn="just" eaLnBrk="0" fontAlgn="base" hangingPunct="0">
                <a:spcBef>
                  <a:spcPct val="0"/>
                </a:spcBef>
                <a:spcAft>
                  <a:spcPct val="0"/>
                </a:spcAft>
                <a:defRPr/>
              </a:pPr>
              <a:endParaRPr lang="en-US" altLang="zh-CN" sz="1400">
                <a:solidFill>
                  <a:srgbClr val="0099CC"/>
                </a:solidFill>
                <a:latin typeface="Times New Roman" panose="02020603050405020304" pitchFamily="18" charset="0"/>
                <a:ea typeface="宋体" panose="02010600030101010101" pitchFamily="2" charset="-122"/>
              </a:endParaRPr>
            </a:p>
          </p:txBody>
        </p:sp>
        <p:sp>
          <p:nvSpPr>
            <p:cNvPr id="49" name="Rectangle 14">
              <a:extLst>
                <a:ext uri="{FF2B5EF4-FFF2-40B4-BE49-F238E27FC236}">
                  <a16:creationId xmlns:a16="http://schemas.microsoft.com/office/drawing/2014/main" id="{EDA587CE-FBB1-4846-A2DA-FF0D69716F34}"/>
                </a:ext>
              </a:extLst>
            </p:cNvPr>
            <p:cNvSpPr>
              <a:spLocks noChangeArrowheads="1"/>
            </p:cNvSpPr>
            <p:nvPr/>
          </p:nvSpPr>
          <p:spPr bwMode="auto">
            <a:xfrm>
              <a:off x="3910" y="3146"/>
              <a:ext cx="49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D=MPB</a:t>
              </a:r>
            </a:p>
          </p:txBody>
        </p:sp>
        <p:sp>
          <p:nvSpPr>
            <p:cNvPr id="50" name="Rectangle 15">
              <a:extLst>
                <a:ext uri="{FF2B5EF4-FFF2-40B4-BE49-F238E27FC236}">
                  <a16:creationId xmlns:a16="http://schemas.microsoft.com/office/drawing/2014/main" id="{C0F665D2-7BCE-4DBC-AE77-A8BB444C9313}"/>
                </a:ext>
              </a:extLst>
            </p:cNvPr>
            <p:cNvSpPr>
              <a:spLocks noChangeArrowheads="1"/>
            </p:cNvSpPr>
            <p:nvPr/>
          </p:nvSpPr>
          <p:spPr bwMode="auto">
            <a:xfrm>
              <a:off x="1430" y="1811"/>
              <a:ext cx="372" cy="128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45</a:t>
              </a:r>
            </a:p>
            <a:p>
              <a:pPr algn="just" eaLnBrk="0" fontAlgn="base" hangingPunct="0">
                <a:spcBef>
                  <a:spcPct val="0"/>
                </a:spcBef>
                <a:spcAft>
                  <a:spcPct val="0"/>
                </a:spcAft>
                <a:defRPr/>
              </a:pPr>
              <a:endParaRPr lang="en-US" altLang="zh-CN" sz="14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4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30</a:t>
              </a:r>
            </a:p>
            <a:p>
              <a:pPr algn="just" eaLnBrk="0" fontAlgn="base" hangingPunct="0">
                <a:spcBef>
                  <a:spcPct val="0"/>
                </a:spcBef>
                <a:spcAft>
                  <a:spcPct val="0"/>
                </a:spcAft>
                <a:defRPr/>
              </a:pPr>
              <a:endParaRPr lang="en-US" altLang="zh-CN" sz="14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25</a:t>
              </a:r>
            </a:p>
            <a:p>
              <a:pPr algn="just" eaLnBrk="0" fontAlgn="base" hangingPunct="0">
                <a:spcBef>
                  <a:spcPct val="0"/>
                </a:spcBef>
                <a:spcAft>
                  <a:spcPct val="0"/>
                </a:spcAft>
                <a:defRPr/>
              </a:pPr>
              <a:endParaRPr lang="en-US" altLang="zh-CN" sz="14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endParaRPr lang="en-US" altLang="zh-CN" sz="1400">
                <a:solidFill>
                  <a:srgbClr val="0099CC"/>
                </a:solidFill>
                <a:latin typeface="Times New Roman" panose="02020603050405020304" pitchFamily="18" charset="0"/>
                <a:ea typeface="宋体" panose="02010600030101010101" pitchFamily="2" charset="-122"/>
              </a:endParaRPr>
            </a:p>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10</a:t>
              </a:r>
            </a:p>
          </p:txBody>
        </p:sp>
        <p:sp>
          <p:nvSpPr>
            <p:cNvPr id="52" name="Freeform 16">
              <a:extLst>
                <a:ext uri="{FF2B5EF4-FFF2-40B4-BE49-F238E27FC236}">
                  <a16:creationId xmlns:a16="http://schemas.microsoft.com/office/drawing/2014/main" id="{22257F82-0C2B-40E4-8079-96A6EA11C9D9}"/>
                </a:ext>
              </a:extLst>
            </p:cNvPr>
            <p:cNvSpPr>
              <a:spLocks noChangeAspect="1"/>
            </p:cNvSpPr>
            <p:nvPr/>
          </p:nvSpPr>
          <p:spPr bwMode="auto">
            <a:xfrm>
              <a:off x="1689" y="3093"/>
              <a:ext cx="2050" cy="52"/>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4" name="Line 17">
              <a:extLst>
                <a:ext uri="{FF2B5EF4-FFF2-40B4-BE49-F238E27FC236}">
                  <a16:creationId xmlns:a16="http://schemas.microsoft.com/office/drawing/2014/main" id="{CF9855AF-6A38-46F5-B5BC-7A78CBEAECB7}"/>
                </a:ext>
              </a:extLst>
            </p:cNvPr>
            <p:cNvSpPr>
              <a:spLocks noChangeShapeType="1"/>
            </p:cNvSpPr>
            <p:nvPr/>
          </p:nvSpPr>
          <p:spPr bwMode="auto">
            <a:xfrm flipV="1">
              <a:off x="2683" y="1918"/>
              <a:ext cx="1816" cy="117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6" name="Rectangle 18">
              <a:extLst>
                <a:ext uri="{FF2B5EF4-FFF2-40B4-BE49-F238E27FC236}">
                  <a16:creationId xmlns:a16="http://schemas.microsoft.com/office/drawing/2014/main" id="{2F625F96-4139-4893-AE44-42BDD5DD5406}"/>
                </a:ext>
              </a:extLst>
            </p:cNvPr>
            <p:cNvSpPr>
              <a:spLocks noChangeArrowheads="1"/>
            </p:cNvSpPr>
            <p:nvPr/>
          </p:nvSpPr>
          <p:spPr bwMode="auto">
            <a:xfrm>
              <a:off x="4447" y="1704"/>
              <a:ext cx="47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S=MSC</a:t>
              </a:r>
            </a:p>
          </p:txBody>
        </p:sp>
        <p:sp>
          <p:nvSpPr>
            <p:cNvPr id="57" name="Freeform 19">
              <a:extLst>
                <a:ext uri="{FF2B5EF4-FFF2-40B4-BE49-F238E27FC236}">
                  <a16:creationId xmlns:a16="http://schemas.microsoft.com/office/drawing/2014/main" id="{BBA0AC39-3349-4E52-8F27-51CF7E04FB74}"/>
                </a:ext>
              </a:extLst>
            </p:cNvPr>
            <p:cNvSpPr>
              <a:spLocks noChangeAspect="1"/>
            </p:cNvSpPr>
            <p:nvPr/>
          </p:nvSpPr>
          <p:spPr bwMode="auto">
            <a:xfrm>
              <a:off x="1689" y="2612"/>
              <a:ext cx="1695" cy="52"/>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8" name="Freeform 20">
              <a:extLst>
                <a:ext uri="{FF2B5EF4-FFF2-40B4-BE49-F238E27FC236}">
                  <a16:creationId xmlns:a16="http://schemas.microsoft.com/office/drawing/2014/main" id="{DC09078E-30C6-4225-8981-FAC2A3EB76C7}"/>
                </a:ext>
              </a:extLst>
            </p:cNvPr>
            <p:cNvSpPr>
              <a:spLocks noChangeAspect="1"/>
            </p:cNvSpPr>
            <p:nvPr/>
          </p:nvSpPr>
          <p:spPr bwMode="auto">
            <a:xfrm>
              <a:off x="1698" y="2398"/>
              <a:ext cx="2050" cy="53"/>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9" name="Freeform 21">
              <a:extLst>
                <a:ext uri="{FF2B5EF4-FFF2-40B4-BE49-F238E27FC236}">
                  <a16:creationId xmlns:a16="http://schemas.microsoft.com/office/drawing/2014/main" id="{8B0CBE01-6CFE-4172-B22C-67514EB933D1}"/>
                </a:ext>
              </a:extLst>
            </p:cNvPr>
            <p:cNvSpPr>
              <a:spLocks noChangeAspect="1"/>
            </p:cNvSpPr>
            <p:nvPr/>
          </p:nvSpPr>
          <p:spPr bwMode="auto">
            <a:xfrm flipV="1">
              <a:off x="1689" y="1864"/>
              <a:ext cx="1695" cy="53"/>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60" name="Line 22">
              <a:extLst>
                <a:ext uri="{FF2B5EF4-FFF2-40B4-BE49-F238E27FC236}">
                  <a16:creationId xmlns:a16="http://schemas.microsoft.com/office/drawing/2014/main" id="{D87DCFEE-C6E4-4599-99DF-F5A470A5E410}"/>
                </a:ext>
              </a:extLst>
            </p:cNvPr>
            <p:cNvSpPr>
              <a:spLocks noChangeShapeType="1"/>
            </p:cNvSpPr>
            <p:nvPr/>
          </p:nvSpPr>
          <p:spPr bwMode="auto">
            <a:xfrm>
              <a:off x="3773" y="2437"/>
              <a:ext cx="0" cy="961"/>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61" name="Line 23">
              <a:extLst>
                <a:ext uri="{FF2B5EF4-FFF2-40B4-BE49-F238E27FC236}">
                  <a16:creationId xmlns:a16="http://schemas.microsoft.com/office/drawing/2014/main" id="{9F22FA61-7BE6-4D9E-B5E9-DC33AE4D3C63}"/>
                </a:ext>
              </a:extLst>
            </p:cNvPr>
            <p:cNvSpPr>
              <a:spLocks noChangeShapeType="1"/>
            </p:cNvSpPr>
            <p:nvPr/>
          </p:nvSpPr>
          <p:spPr bwMode="auto">
            <a:xfrm>
              <a:off x="3410" y="1918"/>
              <a:ext cx="0" cy="1495"/>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62" name="Line 24">
              <a:extLst>
                <a:ext uri="{FF2B5EF4-FFF2-40B4-BE49-F238E27FC236}">
                  <a16:creationId xmlns:a16="http://schemas.microsoft.com/office/drawing/2014/main" id="{749FF302-6B93-416A-BFF6-F4B055ABF76B}"/>
                </a:ext>
              </a:extLst>
            </p:cNvPr>
            <p:cNvSpPr>
              <a:spLocks noChangeShapeType="1"/>
            </p:cNvSpPr>
            <p:nvPr/>
          </p:nvSpPr>
          <p:spPr bwMode="auto">
            <a:xfrm>
              <a:off x="3047" y="1402"/>
              <a:ext cx="1089" cy="149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63" name="Rectangle 25">
              <a:extLst>
                <a:ext uri="{FF2B5EF4-FFF2-40B4-BE49-F238E27FC236}">
                  <a16:creationId xmlns:a16="http://schemas.microsoft.com/office/drawing/2014/main" id="{E027A391-EAD8-4BC3-B917-12F9973F98B5}"/>
                </a:ext>
              </a:extLst>
            </p:cNvPr>
            <p:cNvSpPr>
              <a:spLocks noChangeArrowheads="1"/>
            </p:cNvSpPr>
            <p:nvPr/>
          </p:nvSpPr>
          <p:spPr bwMode="auto">
            <a:xfrm>
              <a:off x="4032" y="2879"/>
              <a:ext cx="959"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MPB+MEB=MSB</a:t>
              </a:r>
            </a:p>
          </p:txBody>
        </p:sp>
        <p:sp>
          <p:nvSpPr>
            <p:cNvPr id="64" name="Rectangle 26">
              <a:extLst>
                <a:ext uri="{FF2B5EF4-FFF2-40B4-BE49-F238E27FC236}">
                  <a16:creationId xmlns:a16="http://schemas.microsoft.com/office/drawing/2014/main" id="{225308C7-80B5-4927-91A1-7D445DF8EB78}"/>
                </a:ext>
              </a:extLst>
            </p:cNvPr>
            <p:cNvSpPr>
              <a:spLocks noChangeArrowheads="1"/>
            </p:cNvSpPr>
            <p:nvPr/>
          </p:nvSpPr>
          <p:spPr bwMode="auto">
            <a:xfrm>
              <a:off x="3785" y="2309"/>
              <a:ext cx="19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V</a:t>
              </a:r>
            </a:p>
          </p:txBody>
        </p:sp>
        <p:sp>
          <p:nvSpPr>
            <p:cNvPr id="65" name="Rectangle 27">
              <a:extLst>
                <a:ext uri="{FF2B5EF4-FFF2-40B4-BE49-F238E27FC236}">
                  <a16:creationId xmlns:a16="http://schemas.microsoft.com/office/drawing/2014/main" id="{9909FB66-E675-48C1-8DF9-82306F15471D}"/>
                </a:ext>
              </a:extLst>
            </p:cNvPr>
            <p:cNvSpPr>
              <a:spLocks noChangeArrowheads="1"/>
            </p:cNvSpPr>
            <p:nvPr/>
          </p:nvSpPr>
          <p:spPr bwMode="auto">
            <a:xfrm>
              <a:off x="3430" y="2541"/>
              <a:ext cx="19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U</a:t>
              </a:r>
            </a:p>
          </p:txBody>
        </p:sp>
        <p:sp>
          <p:nvSpPr>
            <p:cNvPr id="66" name="Rectangle 28">
              <a:extLst>
                <a:ext uri="{FF2B5EF4-FFF2-40B4-BE49-F238E27FC236}">
                  <a16:creationId xmlns:a16="http://schemas.microsoft.com/office/drawing/2014/main" id="{55D6016F-4F7F-4FC5-AE72-7D25212C0156}"/>
                </a:ext>
              </a:extLst>
            </p:cNvPr>
            <p:cNvSpPr>
              <a:spLocks noChangeArrowheads="1"/>
            </p:cNvSpPr>
            <p:nvPr/>
          </p:nvSpPr>
          <p:spPr bwMode="auto">
            <a:xfrm>
              <a:off x="3404" y="1811"/>
              <a:ext cx="184" cy="19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Z</a:t>
              </a:r>
            </a:p>
          </p:txBody>
        </p:sp>
        <p:sp>
          <p:nvSpPr>
            <p:cNvPr id="67" name="Rectangle 29">
              <a:extLst>
                <a:ext uri="{FF2B5EF4-FFF2-40B4-BE49-F238E27FC236}">
                  <a16:creationId xmlns:a16="http://schemas.microsoft.com/office/drawing/2014/main" id="{326884E6-4060-4FEA-B39D-6BCF6E909D86}"/>
                </a:ext>
              </a:extLst>
            </p:cNvPr>
            <p:cNvSpPr>
              <a:spLocks noChangeArrowheads="1"/>
            </p:cNvSpPr>
            <p:nvPr/>
          </p:nvSpPr>
          <p:spPr bwMode="auto">
            <a:xfrm>
              <a:off x="3772" y="2932"/>
              <a:ext cx="198" cy="19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gn="just" eaLnBrk="0" fontAlgn="base" hangingPunct="0">
                <a:spcBef>
                  <a:spcPct val="0"/>
                </a:spcBef>
                <a:spcAft>
                  <a:spcPct val="0"/>
                </a:spcAft>
                <a:defRPr/>
              </a:pPr>
              <a:r>
                <a:rPr lang="en-US" altLang="zh-CN" sz="1400">
                  <a:solidFill>
                    <a:srgbClr val="0099CC"/>
                  </a:solidFill>
                  <a:latin typeface="Times New Roman" panose="02020603050405020304" pitchFamily="18" charset="0"/>
                  <a:ea typeface="宋体" panose="02010600030101010101" pitchFamily="2" charset="-122"/>
                </a:rPr>
                <a:t>H</a:t>
              </a:r>
            </a:p>
          </p:txBody>
        </p:sp>
        <p:sp>
          <p:nvSpPr>
            <p:cNvPr id="68" name="AutoShape 30" descr="浅色横线">
              <a:extLst>
                <a:ext uri="{FF2B5EF4-FFF2-40B4-BE49-F238E27FC236}">
                  <a16:creationId xmlns:a16="http://schemas.microsoft.com/office/drawing/2014/main" id="{ACE3477E-79C2-4E30-9BD6-A2684DD26E68}"/>
                </a:ext>
              </a:extLst>
            </p:cNvPr>
            <p:cNvSpPr>
              <a:spLocks noChangeArrowheads="1"/>
            </p:cNvSpPr>
            <p:nvPr/>
          </p:nvSpPr>
          <p:spPr bwMode="auto">
            <a:xfrm>
              <a:off x="3410" y="1918"/>
              <a:ext cx="363" cy="480"/>
            </a:xfrm>
            <a:prstGeom prst="rtTriangle">
              <a:avLst/>
            </a:prstGeom>
            <a:pattFill prst="ltHorz">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69" name="AutoShape 31" descr="浅色横线">
              <a:extLst>
                <a:ext uri="{FF2B5EF4-FFF2-40B4-BE49-F238E27FC236}">
                  <a16:creationId xmlns:a16="http://schemas.microsoft.com/office/drawing/2014/main" id="{7226FAE2-1A29-49A9-B43D-03904BD3186A}"/>
                </a:ext>
              </a:extLst>
            </p:cNvPr>
            <p:cNvSpPr>
              <a:spLocks noChangeArrowheads="1"/>
            </p:cNvSpPr>
            <p:nvPr/>
          </p:nvSpPr>
          <p:spPr bwMode="auto">
            <a:xfrm rot="5400000">
              <a:off x="3485" y="2323"/>
              <a:ext cx="214" cy="363"/>
            </a:xfrm>
            <a:prstGeom prst="rtTriangle">
              <a:avLst/>
            </a:prstGeom>
            <a:pattFill prst="ltHorz">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fontAlgn="base">
                <a:spcBef>
                  <a:spcPct val="0"/>
                </a:spcBef>
                <a:spcAft>
                  <a:spcPct val="0"/>
                </a:spcAft>
                <a:defRPr/>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3484844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52400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60" name="椭圆 59"/>
          <p:cNvSpPr/>
          <p:nvPr/>
        </p:nvSpPr>
        <p:spPr>
          <a:xfrm>
            <a:off x="5503536" y="1818870"/>
            <a:ext cx="348068" cy="348069"/>
          </a:xfrm>
          <a:prstGeom prst="ellipse">
            <a:avLst/>
          </a:prstGeom>
          <a:solidFill>
            <a:srgbClr val="C8C2AC"/>
          </a:solidFill>
          <a:ln w="12700" cap="flat" cmpd="sng" algn="ctr">
            <a:noFill/>
            <a:prstDash val="solid"/>
            <a:miter lim="800000"/>
          </a:ln>
          <a:effectLst/>
        </p:spPr>
        <p:txBody>
          <a:bodyPr anchor="ctr"/>
          <a:lstStyle/>
          <a:p>
            <a:pPr algn="ctr">
              <a:defRPr/>
            </a:pPr>
            <a:endParaRPr lang="zh-CN" altLang="en-US" kern="0">
              <a:solidFill>
                <a:srgbClr val="FFFFFF"/>
              </a:solidFill>
              <a:latin typeface="Calibri" charset="0"/>
              <a:ea typeface="宋体" charset="0"/>
              <a:cs typeface="宋体" charset="0"/>
              <a:sym typeface="宋体" charset="0"/>
            </a:endParaRPr>
          </a:p>
        </p:txBody>
      </p:sp>
      <p:sp>
        <p:nvSpPr>
          <p:cNvPr id="61" name="椭圆 60"/>
          <p:cNvSpPr/>
          <p:nvPr/>
        </p:nvSpPr>
        <p:spPr>
          <a:xfrm>
            <a:off x="5133976" y="1509072"/>
            <a:ext cx="273954" cy="275278"/>
          </a:xfrm>
          <a:prstGeom prst="ellipse">
            <a:avLst/>
          </a:prstGeom>
          <a:solidFill>
            <a:srgbClr val="EB7513"/>
          </a:solidFill>
          <a:ln w="12700" cap="flat" cmpd="sng" algn="ctr">
            <a:noFill/>
            <a:prstDash val="solid"/>
            <a:miter lim="800000"/>
          </a:ln>
          <a:effectLst/>
        </p:spPr>
        <p:txBody>
          <a:bodyPr anchor="ctr"/>
          <a:lstStyle/>
          <a:p>
            <a:pPr algn="ctr">
              <a:defRPr/>
            </a:pPr>
            <a:endParaRPr lang="zh-CN" altLang="en-US" kern="0">
              <a:solidFill>
                <a:srgbClr val="FFFFFF"/>
              </a:solidFill>
              <a:latin typeface="Calibri" charset="0"/>
              <a:ea typeface="宋体" charset="0"/>
              <a:cs typeface="宋体" charset="0"/>
              <a:sym typeface="宋体" charset="0"/>
            </a:endParaRPr>
          </a:p>
        </p:txBody>
      </p:sp>
      <p:sp>
        <p:nvSpPr>
          <p:cNvPr id="62" name="椭圆 61"/>
          <p:cNvSpPr/>
          <p:nvPr/>
        </p:nvSpPr>
        <p:spPr>
          <a:xfrm flipH="1">
            <a:off x="1822450" y="2011176"/>
            <a:ext cx="461886" cy="460562"/>
          </a:xfrm>
          <a:prstGeom prst="ellipse">
            <a:avLst/>
          </a:prstGeom>
          <a:solidFill>
            <a:srgbClr val="F4EFDF"/>
          </a:solidFill>
          <a:ln w="12700" cap="flat" cmpd="sng" algn="ctr">
            <a:noFill/>
            <a:prstDash val="solid"/>
            <a:miter lim="800000"/>
          </a:ln>
          <a:effectLst/>
        </p:spPr>
        <p:txBody>
          <a:bodyPr anchor="ctr"/>
          <a:lstStyle/>
          <a:p>
            <a:pPr algn="ctr">
              <a:defRPr/>
            </a:pPr>
            <a:endParaRPr lang="zh-CN" altLang="en-US" kern="0">
              <a:solidFill>
                <a:srgbClr val="FFFFFF"/>
              </a:solidFill>
              <a:latin typeface="Calibri" charset="0"/>
              <a:ea typeface="宋体" charset="0"/>
              <a:cs typeface="宋体" charset="0"/>
              <a:sym typeface="宋体" charset="0"/>
            </a:endParaRPr>
          </a:p>
        </p:txBody>
      </p:sp>
      <p:sp>
        <p:nvSpPr>
          <p:cNvPr id="63" name="椭圆 62"/>
          <p:cNvSpPr/>
          <p:nvPr/>
        </p:nvSpPr>
        <p:spPr>
          <a:xfrm rot="11047877">
            <a:off x="3461385" y="6019249"/>
            <a:ext cx="137639" cy="137639"/>
          </a:xfrm>
          <a:prstGeom prst="ellipse">
            <a:avLst/>
          </a:prstGeom>
          <a:solidFill>
            <a:srgbClr val="EB7513"/>
          </a:solidFill>
          <a:ln w="12700" cap="flat" cmpd="sng" algn="ctr">
            <a:noFill/>
            <a:prstDash val="solid"/>
            <a:miter lim="800000"/>
          </a:ln>
          <a:effectLst/>
        </p:spPr>
        <p:txBody>
          <a:bodyPr anchor="ctr"/>
          <a:lstStyle/>
          <a:p>
            <a:pPr algn="ctr">
              <a:defRPr/>
            </a:pPr>
            <a:endParaRPr lang="zh-CN" altLang="en-US" kern="0">
              <a:solidFill>
                <a:srgbClr val="FFFFFF"/>
              </a:solidFill>
              <a:latin typeface="Calibri" charset="0"/>
              <a:ea typeface="宋体" charset="0"/>
              <a:cs typeface="宋体" charset="0"/>
              <a:sym typeface="宋体" charset="0"/>
            </a:endParaRPr>
          </a:p>
        </p:txBody>
      </p:sp>
      <p:sp>
        <p:nvSpPr>
          <p:cNvPr id="64" name="椭圆 63"/>
          <p:cNvSpPr/>
          <p:nvPr/>
        </p:nvSpPr>
        <p:spPr>
          <a:xfrm>
            <a:off x="2852738" y="5178751"/>
            <a:ext cx="502912" cy="502912"/>
          </a:xfrm>
          <a:prstGeom prst="ellipse">
            <a:avLst/>
          </a:prstGeom>
          <a:solidFill>
            <a:srgbClr val="EB7513"/>
          </a:solidFill>
          <a:ln w="12700" cap="flat" cmpd="sng" algn="ctr">
            <a:noFill/>
            <a:prstDash val="solid"/>
            <a:miter lim="800000"/>
          </a:ln>
          <a:effectLst/>
        </p:spPr>
        <p:txBody>
          <a:bodyPr anchor="ctr"/>
          <a:lstStyle/>
          <a:p>
            <a:pPr algn="ctr">
              <a:defRPr/>
            </a:pPr>
            <a:endParaRPr lang="zh-CN" altLang="en-US" kern="0">
              <a:solidFill>
                <a:srgbClr val="FFFFFF"/>
              </a:solidFill>
              <a:latin typeface="Calibri" charset="0"/>
              <a:ea typeface="宋体" charset="0"/>
              <a:cs typeface="宋体" charset="0"/>
              <a:sym typeface="宋体" charset="0"/>
            </a:endParaRPr>
          </a:p>
        </p:txBody>
      </p:sp>
      <p:sp>
        <p:nvSpPr>
          <p:cNvPr id="65" name="椭圆 64"/>
          <p:cNvSpPr/>
          <p:nvPr/>
        </p:nvSpPr>
        <p:spPr>
          <a:xfrm flipV="1">
            <a:off x="4087813" y="6086775"/>
            <a:ext cx="566438" cy="566438"/>
          </a:xfrm>
          <a:prstGeom prst="ellipse">
            <a:avLst/>
          </a:prstGeom>
          <a:solidFill>
            <a:srgbClr val="F4EFDF"/>
          </a:solidFill>
          <a:ln w="12700" cap="flat" cmpd="sng" algn="ctr">
            <a:noFill/>
            <a:prstDash val="solid"/>
            <a:miter lim="800000"/>
          </a:ln>
          <a:effectLst/>
        </p:spPr>
        <p:txBody>
          <a:bodyPr anchor="ctr"/>
          <a:lstStyle/>
          <a:p>
            <a:pPr algn="ctr">
              <a:defRPr/>
            </a:pPr>
            <a:endParaRPr lang="zh-CN" altLang="en-US" kern="0">
              <a:solidFill>
                <a:srgbClr val="FFFFFF"/>
              </a:solidFill>
              <a:latin typeface="Calibri" charset="0"/>
              <a:ea typeface="宋体" charset="0"/>
              <a:cs typeface="宋体" charset="0"/>
              <a:sym typeface="宋体" charset="0"/>
            </a:endParaRPr>
          </a:p>
        </p:txBody>
      </p:sp>
      <p:sp>
        <p:nvSpPr>
          <p:cNvPr id="66" name="椭圆 65"/>
          <p:cNvSpPr/>
          <p:nvPr/>
        </p:nvSpPr>
        <p:spPr>
          <a:xfrm>
            <a:off x="2100264" y="5200818"/>
            <a:ext cx="239544" cy="239545"/>
          </a:xfrm>
          <a:prstGeom prst="ellipse">
            <a:avLst/>
          </a:prstGeom>
          <a:solidFill>
            <a:srgbClr val="C8C2AC"/>
          </a:solidFill>
          <a:ln w="12700" cap="flat" cmpd="sng" algn="ctr">
            <a:noFill/>
            <a:prstDash val="solid"/>
            <a:miter lim="800000"/>
          </a:ln>
          <a:effectLst/>
        </p:spPr>
        <p:txBody>
          <a:bodyPr anchor="ctr"/>
          <a:lstStyle/>
          <a:p>
            <a:pPr algn="ctr">
              <a:defRPr/>
            </a:pPr>
            <a:endParaRPr lang="zh-CN" altLang="en-US" kern="0">
              <a:solidFill>
                <a:srgbClr val="FFFFFF"/>
              </a:solidFill>
              <a:latin typeface="Calibri" charset="0"/>
              <a:ea typeface="宋体" charset="0"/>
              <a:cs typeface="宋体" charset="0"/>
              <a:sym typeface="宋体" charset="0"/>
            </a:endParaRPr>
          </a:p>
        </p:txBody>
      </p:sp>
      <p:sp>
        <p:nvSpPr>
          <p:cNvPr id="67" name="椭圆 66"/>
          <p:cNvSpPr/>
          <p:nvPr/>
        </p:nvSpPr>
        <p:spPr>
          <a:xfrm flipH="1">
            <a:off x="4276724" y="5420682"/>
            <a:ext cx="251456" cy="251456"/>
          </a:xfrm>
          <a:prstGeom prst="ellipse">
            <a:avLst/>
          </a:prstGeom>
          <a:solidFill>
            <a:srgbClr val="76AFAF"/>
          </a:solidFill>
          <a:ln w="12700" cap="flat" cmpd="sng" algn="ctr">
            <a:noFill/>
            <a:prstDash val="solid"/>
            <a:miter lim="800000"/>
          </a:ln>
          <a:effectLst/>
        </p:spPr>
        <p:txBody>
          <a:bodyPr anchor="ctr"/>
          <a:lstStyle/>
          <a:p>
            <a:pPr algn="ctr">
              <a:defRPr/>
            </a:pPr>
            <a:endParaRPr lang="zh-CN" altLang="en-US" kern="0">
              <a:solidFill>
                <a:srgbClr val="FFFFFF"/>
              </a:solidFill>
              <a:latin typeface="Calibri" charset="0"/>
              <a:ea typeface="宋体" charset="0"/>
              <a:cs typeface="宋体" charset="0"/>
              <a:sym typeface="宋体" charset="0"/>
            </a:endParaRPr>
          </a:p>
        </p:txBody>
      </p:sp>
      <p:sp>
        <p:nvSpPr>
          <p:cNvPr id="68" name="椭圆 67"/>
          <p:cNvSpPr/>
          <p:nvPr/>
        </p:nvSpPr>
        <p:spPr>
          <a:xfrm flipH="1">
            <a:off x="5940424" y="5236290"/>
            <a:ext cx="193224" cy="194548"/>
          </a:xfrm>
          <a:prstGeom prst="ellipse">
            <a:avLst/>
          </a:prstGeom>
          <a:solidFill>
            <a:srgbClr val="C8C2AC"/>
          </a:solidFill>
          <a:ln w="12700" cap="flat" cmpd="sng" algn="ctr">
            <a:noFill/>
            <a:prstDash val="solid"/>
            <a:miter lim="800000"/>
          </a:ln>
          <a:effectLst/>
        </p:spPr>
        <p:txBody>
          <a:bodyPr anchor="ctr"/>
          <a:lstStyle/>
          <a:p>
            <a:pPr algn="ctr">
              <a:defRPr/>
            </a:pPr>
            <a:endParaRPr lang="zh-CN" altLang="en-US" kern="0">
              <a:solidFill>
                <a:srgbClr val="FFFFFF"/>
              </a:solidFill>
              <a:latin typeface="Calibri" charset="0"/>
              <a:ea typeface="宋体" charset="0"/>
              <a:cs typeface="宋体" charset="0"/>
              <a:sym typeface="宋体" charset="0"/>
            </a:endParaRPr>
          </a:p>
        </p:txBody>
      </p:sp>
      <p:sp>
        <p:nvSpPr>
          <p:cNvPr id="69" name="椭圆 68"/>
          <p:cNvSpPr/>
          <p:nvPr/>
        </p:nvSpPr>
        <p:spPr>
          <a:xfrm>
            <a:off x="5133976" y="5622046"/>
            <a:ext cx="209106" cy="210429"/>
          </a:xfrm>
          <a:prstGeom prst="ellipse">
            <a:avLst/>
          </a:prstGeom>
          <a:solidFill>
            <a:srgbClr val="EB7513"/>
          </a:solidFill>
          <a:ln w="12700" cap="flat" cmpd="sng" algn="ctr">
            <a:noFill/>
            <a:prstDash val="solid"/>
            <a:miter lim="800000"/>
          </a:ln>
          <a:effectLst/>
        </p:spPr>
        <p:txBody>
          <a:bodyPr anchor="ctr"/>
          <a:lstStyle/>
          <a:p>
            <a:pPr algn="ctr">
              <a:defRPr/>
            </a:pPr>
            <a:endParaRPr lang="zh-CN" altLang="en-US" kern="0">
              <a:solidFill>
                <a:srgbClr val="FFFFFF"/>
              </a:solidFill>
              <a:latin typeface="Calibri" charset="0"/>
              <a:ea typeface="宋体" charset="0"/>
              <a:cs typeface="宋体" charset="0"/>
              <a:sym typeface="宋体" charset="0"/>
            </a:endParaRPr>
          </a:p>
        </p:txBody>
      </p:sp>
      <p:sp>
        <p:nvSpPr>
          <p:cNvPr id="70" name="椭圆 69"/>
          <p:cNvSpPr/>
          <p:nvPr/>
        </p:nvSpPr>
        <p:spPr>
          <a:xfrm>
            <a:off x="1482726" y="3858100"/>
            <a:ext cx="786131" cy="790101"/>
          </a:xfrm>
          <a:prstGeom prst="ellipse">
            <a:avLst/>
          </a:prstGeom>
          <a:solidFill>
            <a:srgbClr val="C8C2AC"/>
          </a:solidFill>
          <a:ln w="12700" cap="flat" cmpd="sng" algn="ctr">
            <a:noFill/>
            <a:prstDash val="solid"/>
            <a:miter lim="800000"/>
          </a:ln>
          <a:effectLst/>
        </p:spPr>
        <p:txBody>
          <a:bodyPr anchor="ctr"/>
          <a:lstStyle/>
          <a:p>
            <a:pPr algn="ctr">
              <a:defRPr/>
            </a:pPr>
            <a:endParaRPr lang="zh-CN" altLang="en-US" kern="0">
              <a:solidFill>
                <a:srgbClr val="FFFFFF"/>
              </a:solidFill>
              <a:latin typeface="Calibri" charset="0"/>
              <a:ea typeface="宋体" charset="0"/>
              <a:cs typeface="宋体" charset="0"/>
              <a:sym typeface="宋体" charset="0"/>
            </a:endParaRPr>
          </a:p>
        </p:txBody>
      </p:sp>
      <p:pic>
        <p:nvPicPr>
          <p:cNvPr id="71" name="图片 70"/>
          <p:cNvPicPr>
            <a:picLocks noChangeAspect="1"/>
          </p:cNvPicPr>
          <p:nvPr/>
        </p:nvPicPr>
        <p:blipFill>
          <a:blip r:embed="rId3"/>
          <a:srcRect l="15987" t="309" r="20936" b="54406"/>
          <a:stretch>
            <a:fillRect/>
          </a:stretch>
        </p:blipFill>
        <p:spPr>
          <a:xfrm rot="1986105">
            <a:off x="6400734" y="3611532"/>
            <a:ext cx="1194988" cy="1194988"/>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pic>
        <p:nvPicPr>
          <p:cNvPr id="33" name="图片 32" descr="洛伦兹曲线"/>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188" y="1818870"/>
            <a:ext cx="4018952" cy="3673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 name="文本框 33"/>
          <p:cNvSpPr txBox="1">
            <a:spLocks noChangeArrowheads="1"/>
          </p:cNvSpPr>
          <p:nvPr/>
        </p:nvSpPr>
        <p:spPr bwMode="auto">
          <a:xfrm>
            <a:off x="6595577" y="1326055"/>
            <a:ext cx="3513278" cy="4401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000" b="1" dirty="0">
                <a:latin typeface="微软雅黑"/>
                <a:ea typeface="微软雅黑"/>
                <a:cs typeface="微软雅黑"/>
              </a:rPr>
              <a:t>洛伦兹曲线</a:t>
            </a:r>
          </a:p>
          <a:p>
            <a:r>
              <a:rPr lang="zh-CN" altLang="en-US" sz="2000" dirty="0">
                <a:latin typeface="微软雅黑"/>
                <a:ea typeface="微软雅黑"/>
                <a:cs typeface="微软雅黑"/>
              </a:rPr>
              <a:t>当前各国几乎公认采取由洛伦兹曲线计算基尼系数来显示公平分配的程度。</a:t>
            </a:r>
            <a:r>
              <a:rPr lang="zh-CN" altLang="en-US" sz="2000" dirty="0">
                <a:solidFill>
                  <a:schemeClr val="accent1">
                    <a:lumMod val="75000"/>
                  </a:schemeClr>
                </a:solidFill>
                <a:latin typeface="微软雅黑"/>
                <a:ea typeface="微软雅黑"/>
                <a:cs typeface="微软雅黑"/>
              </a:rPr>
              <a:t>弯曲程度越大，收入分配程度越不平等。</a:t>
            </a:r>
            <a:r>
              <a:rPr lang="zh-CN" altLang="en-US" sz="2000" dirty="0">
                <a:latin typeface="微软雅黑"/>
                <a:ea typeface="微软雅黑"/>
                <a:cs typeface="微软雅黑"/>
              </a:rPr>
              <a:t>如果所有收入都集中在某一个人手中，而其余人口均一无所有，收入分配达到完全不平等，洛伦兹曲线成为折线OHL；如果任一人口百分比等于其收入百分比，从而人口累计百分比等于收入累计百分比，则收入分配就是完全平等的，洛伦兹曲线成为通过原点的45度线OL。</a:t>
            </a:r>
            <a:r>
              <a:rPr lang="zh-CN" altLang="en-US" dirty="0">
                <a:latin typeface="微软雅黑"/>
                <a:ea typeface="微软雅黑"/>
                <a:cs typeface="微软雅黑"/>
              </a:rPr>
              <a:t> </a:t>
            </a:r>
          </a:p>
        </p:txBody>
      </p:sp>
    </p:spTree>
    <p:extLst>
      <p:ext uri="{BB962C8B-B14F-4D97-AF65-F5344CB8AC3E}">
        <p14:creationId xmlns:p14="http://schemas.microsoft.com/office/powerpoint/2010/main" val="363966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300"/>
                                  </p:stCondLst>
                                  <p:childTnLst>
                                    <p:set>
                                      <p:cBhvr>
                                        <p:cTn id="10" dur="1" fill="hold">
                                          <p:stCondLst>
                                            <p:cond delay="0"/>
                                          </p:stCondLst>
                                        </p:cTn>
                                        <p:tgtEl>
                                          <p:spTgt spid="60"/>
                                        </p:tgtEl>
                                        <p:attrNameLst>
                                          <p:attrName>style.visibility</p:attrName>
                                        </p:attrNameLst>
                                      </p:cBhvr>
                                      <p:to>
                                        <p:strVal val="visible"/>
                                      </p:to>
                                    </p:set>
                                    <p:anim calcmode="lin" valueType="num">
                                      <p:cBhvr>
                                        <p:cTn id="11" dur="500" fill="hold"/>
                                        <p:tgtEl>
                                          <p:spTgt spid="60"/>
                                        </p:tgtEl>
                                        <p:attrNameLst>
                                          <p:attrName>ppt_w</p:attrName>
                                        </p:attrNameLst>
                                      </p:cBhvr>
                                      <p:tavLst>
                                        <p:tav tm="0">
                                          <p:val>
                                            <p:fltVal val="0"/>
                                          </p:val>
                                        </p:tav>
                                        <p:tav tm="100000">
                                          <p:val>
                                            <p:strVal val="#ppt_w"/>
                                          </p:val>
                                        </p:tav>
                                      </p:tavLst>
                                    </p:anim>
                                    <p:anim calcmode="lin" valueType="num">
                                      <p:cBhvr>
                                        <p:cTn id="12" dur="500" fill="hold"/>
                                        <p:tgtEl>
                                          <p:spTgt spid="60"/>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300"/>
                                  </p:stCondLst>
                                  <p:childTnLst>
                                    <p:set>
                                      <p:cBhvr>
                                        <p:cTn id="14" dur="1" fill="hold">
                                          <p:stCondLst>
                                            <p:cond delay="0"/>
                                          </p:stCondLst>
                                        </p:cTn>
                                        <p:tgtEl>
                                          <p:spTgt spid="61"/>
                                        </p:tgtEl>
                                        <p:attrNameLst>
                                          <p:attrName>style.visibility</p:attrName>
                                        </p:attrNameLst>
                                      </p:cBhvr>
                                      <p:to>
                                        <p:strVal val="visible"/>
                                      </p:to>
                                    </p:set>
                                    <p:anim calcmode="lin" valueType="num">
                                      <p:cBhvr>
                                        <p:cTn id="15" dur="500" fill="hold"/>
                                        <p:tgtEl>
                                          <p:spTgt spid="61"/>
                                        </p:tgtEl>
                                        <p:attrNameLst>
                                          <p:attrName>ppt_w</p:attrName>
                                        </p:attrNameLst>
                                      </p:cBhvr>
                                      <p:tavLst>
                                        <p:tav tm="0">
                                          <p:val>
                                            <p:fltVal val="0"/>
                                          </p:val>
                                        </p:tav>
                                        <p:tav tm="100000">
                                          <p:val>
                                            <p:strVal val="#ppt_w"/>
                                          </p:val>
                                        </p:tav>
                                      </p:tavLst>
                                    </p:anim>
                                    <p:anim calcmode="lin" valueType="num">
                                      <p:cBhvr>
                                        <p:cTn id="16" dur="500" fill="hold"/>
                                        <p:tgtEl>
                                          <p:spTgt spid="61"/>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300"/>
                                  </p:stCondLst>
                                  <p:childTnLst>
                                    <p:set>
                                      <p:cBhvr>
                                        <p:cTn id="18" dur="1" fill="hold">
                                          <p:stCondLst>
                                            <p:cond delay="0"/>
                                          </p:stCondLst>
                                        </p:cTn>
                                        <p:tgtEl>
                                          <p:spTgt spid="63"/>
                                        </p:tgtEl>
                                        <p:attrNameLst>
                                          <p:attrName>style.visibility</p:attrName>
                                        </p:attrNameLst>
                                      </p:cBhvr>
                                      <p:to>
                                        <p:strVal val="visible"/>
                                      </p:to>
                                    </p:set>
                                    <p:anim calcmode="lin" valueType="num">
                                      <p:cBhvr>
                                        <p:cTn id="19" dur="500" fill="hold"/>
                                        <p:tgtEl>
                                          <p:spTgt spid="63"/>
                                        </p:tgtEl>
                                        <p:attrNameLst>
                                          <p:attrName>ppt_w</p:attrName>
                                        </p:attrNameLst>
                                      </p:cBhvr>
                                      <p:tavLst>
                                        <p:tav tm="0">
                                          <p:val>
                                            <p:fltVal val="0"/>
                                          </p:val>
                                        </p:tav>
                                        <p:tav tm="100000">
                                          <p:val>
                                            <p:strVal val="#ppt_w"/>
                                          </p:val>
                                        </p:tav>
                                      </p:tavLst>
                                    </p:anim>
                                    <p:anim calcmode="lin" valueType="num">
                                      <p:cBhvr>
                                        <p:cTn id="20" dur="500" fill="hold"/>
                                        <p:tgtEl>
                                          <p:spTgt spid="63"/>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4"/>
                                        </p:tgtEl>
                                        <p:attrNameLst>
                                          <p:attrName>style.visibility</p:attrName>
                                        </p:attrNameLst>
                                      </p:cBhvr>
                                      <p:to>
                                        <p:strVal val="visible"/>
                                      </p:to>
                                    </p:set>
                                    <p:anim calcmode="lin" valueType="num">
                                      <p:cBhvr>
                                        <p:cTn id="23" dur="500" fill="hold"/>
                                        <p:tgtEl>
                                          <p:spTgt spid="64"/>
                                        </p:tgtEl>
                                        <p:attrNameLst>
                                          <p:attrName>ppt_w</p:attrName>
                                        </p:attrNameLst>
                                      </p:cBhvr>
                                      <p:tavLst>
                                        <p:tav tm="0">
                                          <p:val>
                                            <p:fltVal val="0"/>
                                          </p:val>
                                        </p:tav>
                                        <p:tav tm="100000">
                                          <p:val>
                                            <p:strVal val="#ppt_w"/>
                                          </p:val>
                                        </p:tav>
                                      </p:tavLst>
                                    </p:anim>
                                    <p:anim calcmode="lin" valueType="num">
                                      <p:cBhvr>
                                        <p:cTn id="24" dur="500" fill="hold"/>
                                        <p:tgtEl>
                                          <p:spTgt spid="64"/>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600"/>
                                  </p:stCondLst>
                                  <p:childTnLst>
                                    <p:set>
                                      <p:cBhvr>
                                        <p:cTn id="26" dur="1" fill="hold">
                                          <p:stCondLst>
                                            <p:cond delay="0"/>
                                          </p:stCondLst>
                                        </p:cTn>
                                        <p:tgtEl>
                                          <p:spTgt spid="65"/>
                                        </p:tgtEl>
                                        <p:attrNameLst>
                                          <p:attrName>style.visibility</p:attrName>
                                        </p:attrNameLst>
                                      </p:cBhvr>
                                      <p:to>
                                        <p:strVal val="visible"/>
                                      </p:to>
                                    </p:set>
                                    <p:anim calcmode="lin" valueType="num">
                                      <p:cBhvr>
                                        <p:cTn id="27" dur="500" fill="hold"/>
                                        <p:tgtEl>
                                          <p:spTgt spid="65"/>
                                        </p:tgtEl>
                                        <p:attrNameLst>
                                          <p:attrName>ppt_w</p:attrName>
                                        </p:attrNameLst>
                                      </p:cBhvr>
                                      <p:tavLst>
                                        <p:tav tm="0">
                                          <p:val>
                                            <p:fltVal val="0"/>
                                          </p:val>
                                        </p:tav>
                                        <p:tav tm="100000">
                                          <p:val>
                                            <p:strVal val="#ppt_w"/>
                                          </p:val>
                                        </p:tav>
                                      </p:tavLst>
                                    </p:anim>
                                    <p:anim calcmode="lin" valueType="num">
                                      <p:cBhvr>
                                        <p:cTn id="28" dur="500" fill="hold"/>
                                        <p:tgtEl>
                                          <p:spTgt spid="6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600"/>
                                  </p:stCondLst>
                                  <p:childTnLst>
                                    <p:set>
                                      <p:cBhvr>
                                        <p:cTn id="30" dur="1" fill="hold">
                                          <p:stCondLst>
                                            <p:cond delay="0"/>
                                          </p:stCondLst>
                                        </p:cTn>
                                        <p:tgtEl>
                                          <p:spTgt spid="66"/>
                                        </p:tgtEl>
                                        <p:attrNameLst>
                                          <p:attrName>style.visibility</p:attrName>
                                        </p:attrNameLst>
                                      </p:cBhvr>
                                      <p:to>
                                        <p:strVal val="visible"/>
                                      </p:to>
                                    </p:set>
                                    <p:anim calcmode="lin" valueType="num">
                                      <p:cBhvr>
                                        <p:cTn id="31" dur="500" fill="hold"/>
                                        <p:tgtEl>
                                          <p:spTgt spid="66"/>
                                        </p:tgtEl>
                                        <p:attrNameLst>
                                          <p:attrName>ppt_w</p:attrName>
                                        </p:attrNameLst>
                                      </p:cBhvr>
                                      <p:tavLst>
                                        <p:tav tm="0">
                                          <p:val>
                                            <p:fltVal val="0"/>
                                          </p:val>
                                        </p:tav>
                                        <p:tav tm="100000">
                                          <p:val>
                                            <p:strVal val="#ppt_w"/>
                                          </p:val>
                                        </p:tav>
                                      </p:tavLst>
                                    </p:anim>
                                    <p:anim calcmode="lin" valueType="num">
                                      <p:cBhvr>
                                        <p:cTn id="32" dur="500" fill="hold"/>
                                        <p:tgtEl>
                                          <p:spTgt spid="66"/>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600"/>
                                  </p:stCondLst>
                                  <p:childTnLst>
                                    <p:set>
                                      <p:cBhvr>
                                        <p:cTn id="34" dur="1" fill="hold">
                                          <p:stCondLst>
                                            <p:cond delay="0"/>
                                          </p:stCondLst>
                                        </p:cTn>
                                        <p:tgtEl>
                                          <p:spTgt spid="67"/>
                                        </p:tgtEl>
                                        <p:attrNameLst>
                                          <p:attrName>style.visibility</p:attrName>
                                        </p:attrNameLst>
                                      </p:cBhvr>
                                      <p:to>
                                        <p:strVal val="visible"/>
                                      </p:to>
                                    </p:set>
                                    <p:anim calcmode="lin" valueType="num">
                                      <p:cBhvr>
                                        <p:cTn id="35" dur="500" fill="hold"/>
                                        <p:tgtEl>
                                          <p:spTgt spid="67"/>
                                        </p:tgtEl>
                                        <p:attrNameLst>
                                          <p:attrName>ppt_w</p:attrName>
                                        </p:attrNameLst>
                                      </p:cBhvr>
                                      <p:tavLst>
                                        <p:tav tm="0">
                                          <p:val>
                                            <p:fltVal val="0"/>
                                          </p:val>
                                        </p:tav>
                                        <p:tav tm="100000">
                                          <p:val>
                                            <p:strVal val="#ppt_w"/>
                                          </p:val>
                                        </p:tav>
                                      </p:tavLst>
                                    </p:anim>
                                    <p:anim calcmode="lin" valueType="num">
                                      <p:cBhvr>
                                        <p:cTn id="36" dur="500" fill="hold"/>
                                        <p:tgtEl>
                                          <p:spTgt spid="67"/>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600"/>
                                  </p:stCondLst>
                                  <p:childTnLst>
                                    <p:set>
                                      <p:cBhvr>
                                        <p:cTn id="38" dur="1" fill="hold">
                                          <p:stCondLst>
                                            <p:cond delay="0"/>
                                          </p:stCondLst>
                                        </p:cTn>
                                        <p:tgtEl>
                                          <p:spTgt spid="68"/>
                                        </p:tgtEl>
                                        <p:attrNameLst>
                                          <p:attrName>style.visibility</p:attrName>
                                        </p:attrNameLst>
                                      </p:cBhvr>
                                      <p:to>
                                        <p:strVal val="visible"/>
                                      </p:to>
                                    </p:set>
                                    <p:anim calcmode="lin" valueType="num">
                                      <p:cBhvr>
                                        <p:cTn id="39" dur="500" fill="hold"/>
                                        <p:tgtEl>
                                          <p:spTgt spid="68"/>
                                        </p:tgtEl>
                                        <p:attrNameLst>
                                          <p:attrName>ppt_w</p:attrName>
                                        </p:attrNameLst>
                                      </p:cBhvr>
                                      <p:tavLst>
                                        <p:tav tm="0">
                                          <p:val>
                                            <p:fltVal val="0"/>
                                          </p:val>
                                        </p:tav>
                                        <p:tav tm="100000">
                                          <p:val>
                                            <p:strVal val="#ppt_w"/>
                                          </p:val>
                                        </p:tav>
                                      </p:tavLst>
                                    </p:anim>
                                    <p:anim calcmode="lin" valueType="num">
                                      <p:cBhvr>
                                        <p:cTn id="40" dur="500" fill="hold"/>
                                        <p:tgtEl>
                                          <p:spTgt spid="68"/>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600"/>
                                  </p:stCondLst>
                                  <p:childTnLst>
                                    <p:set>
                                      <p:cBhvr>
                                        <p:cTn id="42" dur="1" fill="hold">
                                          <p:stCondLst>
                                            <p:cond delay="0"/>
                                          </p:stCondLst>
                                        </p:cTn>
                                        <p:tgtEl>
                                          <p:spTgt spid="69"/>
                                        </p:tgtEl>
                                        <p:attrNameLst>
                                          <p:attrName>style.visibility</p:attrName>
                                        </p:attrNameLst>
                                      </p:cBhvr>
                                      <p:to>
                                        <p:strVal val="visible"/>
                                      </p:to>
                                    </p:set>
                                    <p:anim calcmode="lin" valueType="num">
                                      <p:cBhvr>
                                        <p:cTn id="43" dur="500" fill="hold"/>
                                        <p:tgtEl>
                                          <p:spTgt spid="69"/>
                                        </p:tgtEl>
                                        <p:attrNameLst>
                                          <p:attrName>ppt_w</p:attrName>
                                        </p:attrNameLst>
                                      </p:cBhvr>
                                      <p:tavLst>
                                        <p:tav tm="0">
                                          <p:val>
                                            <p:fltVal val="0"/>
                                          </p:val>
                                        </p:tav>
                                        <p:tav tm="100000">
                                          <p:val>
                                            <p:strVal val="#ppt_w"/>
                                          </p:val>
                                        </p:tav>
                                      </p:tavLst>
                                    </p:anim>
                                    <p:anim calcmode="lin" valueType="num">
                                      <p:cBhvr>
                                        <p:cTn id="44" dur="500" fill="hold"/>
                                        <p:tgtEl>
                                          <p:spTgt spid="69"/>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300"/>
                                  </p:stCondLst>
                                  <p:childTnLst>
                                    <p:set>
                                      <p:cBhvr>
                                        <p:cTn id="46" dur="1" fill="hold">
                                          <p:stCondLst>
                                            <p:cond delay="0"/>
                                          </p:stCondLst>
                                        </p:cTn>
                                        <p:tgtEl>
                                          <p:spTgt spid="70"/>
                                        </p:tgtEl>
                                        <p:attrNameLst>
                                          <p:attrName>style.visibility</p:attrName>
                                        </p:attrNameLst>
                                      </p:cBhvr>
                                      <p:to>
                                        <p:strVal val="visible"/>
                                      </p:to>
                                    </p:set>
                                    <p:anim calcmode="lin" valueType="num">
                                      <p:cBhvr>
                                        <p:cTn id="47" dur="500" fill="hold"/>
                                        <p:tgtEl>
                                          <p:spTgt spid="70"/>
                                        </p:tgtEl>
                                        <p:attrNameLst>
                                          <p:attrName>ppt_w</p:attrName>
                                        </p:attrNameLst>
                                      </p:cBhvr>
                                      <p:tavLst>
                                        <p:tav tm="0">
                                          <p:val>
                                            <p:fltVal val="0"/>
                                          </p:val>
                                        </p:tav>
                                        <p:tav tm="100000">
                                          <p:val>
                                            <p:strVal val="#ppt_w"/>
                                          </p:val>
                                        </p:tav>
                                      </p:tavLst>
                                    </p:anim>
                                    <p:anim calcmode="lin" valueType="num">
                                      <p:cBhvr>
                                        <p:cTn id="48" dur="500" fill="hold"/>
                                        <p:tgtEl>
                                          <p:spTgt spid="70"/>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300"/>
                                  </p:stCondLst>
                                  <p:childTnLst>
                                    <p:set>
                                      <p:cBhvr>
                                        <p:cTn id="50" dur="1" fill="hold">
                                          <p:stCondLst>
                                            <p:cond delay="0"/>
                                          </p:stCondLst>
                                        </p:cTn>
                                        <p:tgtEl>
                                          <p:spTgt spid="62"/>
                                        </p:tgtEl>
                                        <p:attrNameLst>
                                          <p:attrName>style.visibility</p:attrName>
                                        </p:attrNameLst>
                                      </p:cBhvr>
                                      <p:to>
                                        <p:strVal val="visible"/>
                                      </p:to>
                                    </p:set>
                                    <p:anim calcmode="lin" valueType="num">
                                      <p:cBhvr>
                                        <p:cTn id="51" dur="500" fill="hold"/>
                                        <p:tgtEl>
                                          <p:spTgt spid="62"/>
                                        </p:tgtEl>
                                        <p:attrNameLst>
                                          <p:attrName>ppt_w</p:attrName>
                                        </p:attrNameLst>
                                      </p:cBhvr>
                                      <p:tavLst>
                                        <p:tav tm="0">
                                          <p:val>
                                            <p:fltVal val="0"/>
                                          </p:val>
                                        </p:tav>
                                        <p:tav tm="100000">
                                          <p:val>
                                            <p:strVal val="#ppt_w"/>
                                          </p:val>
                                        </p:tav>
                                      </p:tavLst>
                                    </p:anim>
                                    <p:anim calcmode="lin" valueType="num">
                                      <p:cBhvr>
                                        <p:cTn id="52" dur="500" fill="hold"/>
                                        <p:tgtEl>
                                          <p:spTgt spid="62"/>
                                        </p:tgtEl>
                                        <p:attrNameLst>
                                          <p:attrName>ppt_h</p:attrName>
                                        </p:attrNameLst>
                                      </p:cBhvr>
                                      <p:tavLst>
                                        <p:tav tm="0">
                                          <p:val>
                                            <p:fltVal val="0"/>
                                          </p:val>
                                        </p:tav>
                                        <p:tav tm="100000">
                                          <p:val>
                                            <p:strVal val="#ppt_h"/>
                                          </p:val>
                                        </p:tav>
                                      </p:tavLst>
                                    </p:anim>
                                  </p:childTnLst>
                                </p:cTn>
                              </p:par>
                              <p:par>
                                <p:cTn id="53" presetID="22" presetClass="entr" presetSubtype="4"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down)">
                                      <p:cBhvr>
                                        <p:cTn id="55" dur="500"/>
                                        <p:tgtEl>
                                          <p:spTgt spid="33"/>
                                        </p:tgtEl>
                                      </p:cBhvr>
                                    </p:animEffect>
                                  </p:childTnLst>
                                </p:cTn>
                              </p:par>
                              <p:par>
                                <p:cTn id="56" presetID="37"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1000"/>
                                        <p:tgtEl>
                                          <p:spTgt spid="34"/>
                                        </p:tgtEl>
                                      </p:cBhvr>
                                    </p:animEffect>
                                    <p:anim calcmode="lin" valueType="num">
                                      <p:cBhvr>
                                        <p:cTn id="59" dur="1000" fill="hold"/>
                                        <p:tgtEl>
                                          <p:spTgt spid="34"/>
                                        </p:tgtEl>
                                        <p:attrNameLst>
                                          <p:attrName>ppt_x</p:attrName>
                                        </p:attrNameLst>
                                      </p:cBhvr>
                                      <p:tavLst>
                                        <p:tav tm="0">
                                          <p:val>
                                            <p:strVal val="#ppt_x"/>
                                          </p:val>
                                        </p:tav>
                                        <p:tav tm="100000">
                                          <p:val>
                                            <p:strVal val="#ppt_x"/>
                                          </p:val>
                                        </p:tav>
                                      </p:tavLst>
                                    </p:anim>
                                    <p:anim calcmode="lin" valueType="num">
                                      <p:cBhvr>
                                        <p:cTn id="60" dur="900" decel="100000" fill="hold"/>
                                        <p:tgtEl>
                                          <p:spTgt spid="34"/>
                                        </p:tgtEl>
                                        <p:attrNameLst>
                                          <p:attrName>ppt_y</p:attrName>
                                        </p:attrNameLst>
                                      </p:cBhvr>
                                      <p:tavLst>
                                        <p:tav tm="0">
                                          <p:val>
                                            <p:strVal val="#ppt_y+1"/>
                                          </p:val>
                                        </p:tav>
                                        <p:tav tm="100000">
                                          <p:val>
                                            <p:strVal val="#ppt_y-.03"/>
                                          </p:val>
                                        </p:tav>
                                      </p:tavLst>
                                    </p:anim>
                                    <p:anim calcmode="lin" valueType="num">
                                      <p:cBhvr>
                                        <p:cTn id="61"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ldLvl="0" animBg="1"/>
      <p:bldP spid="61" grpId="0" bldLvl="0" animBg="1"/>
      <p:bldP spid="62" grpId="0" bldLvl="0" animBg="1"/>
      <p:bldP spid="63" grpId="0" bldLvl="0" animBg="1"/>
      <p:bldP spid="64" grpId="0" bldLvl="0" animBg="1"/>
      <p:bldP spid="65" grpId="0" bldLvl="0" animBg="1"/>
      <p:bldP spid="66" grpId="0" bldLvl="0" animBg="1"/>
      <p:bldP spid="67" grpId="0" bldLvl="0" animBg="1"/>
      <p:bldP spid="68" grpId="0" bldLvl="0" animBg="1"/>
      <p:bldP spid="69" grpId="0" bldLvl="0" animBg="1"/>
      <p:bldP spid="70" grpId="0" bldLvl="0" animBg="1"/>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52400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2095500" y="1559215"/>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rgbClr val="000000"/>
                </a:solidFill>
                <a:latin typeface="微软雅黑"/>
                <a:ea typeface="微软雅黑"/>
                <a:cs typeface="微软雅黑"/>
              </a:rPr>
              <a:t>自然垄断行业的公共定价</a:t>
            </a:r>
          </a:p>
        </p:txBody>
      </p:sp>
      <p:sp>
        <p:nvSpPr>
          <p:cNvPr id="15" name="Line 3"/>
          <p:cNvSpPr>
            <a:spLocks noChangeShapeType="1"/>
          </p:cNvSpPr>
          <p:nvPr/>
        </p:nvSpPr>
        <p:spPr bwMode="auto">
          <a:xfrm>
            <a:off x="3397250" y="2516188"/>
            <a:ext cx="0" cy="2730500"/>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 name="Line 4"/>
          <p:cNvSpPr>
            <a:spLocks noChangeShapeType="1"/>
          </p:cNvSpPr>
          <p:nvPr/>
        </p:nvSpPr>
        <p:spPr bwMode="auto">
          <a:xfrm>
            <a:off x="3397251" y="5246688"/>
            <a:ext cx="3578225" cy="0"/>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9" name="Line 5"/>
          <p:cNvSpPr>
            <a:spLocks noChangeShapeType="1"/>
          </p:cNvSpPr>
          <p:nvPr/>
        </p:nvSpPr>
        <p:spPr bwMode="auto">
          <a:xfrm flipV="1">
            <a:off x="3397250" y="2516189"/>
            <a:ext cx="0" cy="136525"/>
          </a:xfrm>
          <a:prstGeom prst="line">
            <a:avLst/>
          </a:prstGeom>
          <a:noFill/>
          <a:ln w="2540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0" name="Line 6"/>
          <p:cNvSpPr>
            <a:spLocks noChangeShapeType="1"/>
          </p:cNvSpPr>
          <p:nvPr/>
        </p:nvSpPr>
        <p:spPr bwMode="auto">
          <a:xfrm>
            <a:off x="6821489" y="5246688"/>
            <a:ext cx="155575" cy="0"/>
          </a:xfrm>
          <a:prstGeom prst="line">
            <a:avLst/>
          </a:prstGeom>
          <a:noFill/>
          <a:ln w="2540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 name="Text Box 7"/>
          <p:cNvSpPr>
            <a:spLocks noChangeArrowheads="1"/>
          </p:cNvSpPr>
          <p:nvPr/>
        </p:nvSpPr>
        <p:spPr bwMode="auto">
          <a:xfrm>
            <a:off x="2641600" y="2379663"/>
            <a:ext cx="6223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zh-CN" altLang="en-US" sz="2000">
                <a:solidFill>
                  <a:srgbClr val="000000"/>
                </a:solidFill>
                <a:latin typeface="宋体" charset="0"/>
                <a:sym typeface="宋体" charset="0"/>
              </a:rPr>
              <a:t>单价</a:t>
            </a:r>
            <a:endParaRPr lang="zh-CN" altLang="en-US">
              <a:latin typeface="Arial" charset="0"/>
            </a:endParaRPr>
          </a:p>
        </p:txBody>
      </p:sp>
      <p:sp>
        <p:nvSpPr>
          <p:cNvPr id="25" name="Line 8"/>
          <p:cNvSpPr>
            <a:spLocks noChangeShapeType="1"/>
          </p:cNvSpPr>
          <p:nvPr/>
        </p:nvSpPr>
        <p:spPr bwMode="auto">
          <a:xfrm>
            <a:off x="3552825" y="2925763"/>
            <a:ext cx="1244600" cy="2184400"/>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6" name="Freeform 9"/>
          <p:cNvSpPr>
            <a:spLocks noChangeArrowheads="1"/>
          </p:cNvSpPr>
          <p:nvPr/>
        </p:nvSpPr>
        <p:spPr bwMode="auto">
          <a:xfrm>
            <a:off x="3708400" y="2925764"/>
            <a:ext cx="3232150" cy="1692275"/>
          </a:xfrm>
          <a:custGeom>
            <a:avLst/>
            <a:gdLst>
              <a:gd name="T0" fmla="*/ 0 w 3738"/>
              <a:gd name="T1" fmla="*/ 0 h 1934"/>
              <a:gd name="T2" fmla="*/ 393 w 3738"/>
              <a:gd name="T3" fmla="*/ 369 h 1934"/>
              <a:gd name="T4" fmla="*/ 903 w 3738"/>
              <a:gd name="T5" fmla="*/ 819 h 1934"/>
              <a:gd name="T6" fmla="*/ 1113 w 3738"/>
              <a:gd name="T7" fmla="*/ 984 h 1934"/>
              <a:gd name="T8" fmla="*/ 1368 w 3738"/>
              <a:gd name="T9" fmla="*/ 1149 h 1934"/>
              <a:gd name="T10" fmla="*/ 1833 w 3738"/>
              <a:gd name="T11" fmla="*/ 1404 h 1934"/>
              <a:gd name="T12" fmla="*/ 2808 w 3738"/>
              <a:gd name="T13" fmla="*/ 1809 h 1934"/>
              <a:gd name="T14" fmla="*/ 3738 w 3738"/>
              <a:gd name="T15" fmla="*/ 1824 h 1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38" h="1934">
                <a:moveTo>
                  <a:pt x="0" y="0"/>
                </a:moveTo>
                <a:cubicBezTo>
                  <a:pt x="62" y="58"/>
                  <a:pt x="245" y="233"/>
                  <a:pt x="393" y="369"/>
                </a:cubicBezTo>
                <a:cubicBezTo>
                  <a:pt x="543" y="505"/>
                  <a:pt x="783" y="716"/>
                  <a:pt x="903" y="819"/>
                </a:cubicBezTo>
                <a:cubicBezTo>
                  <a:pt x="1088" y="983"/>
                  <a:pt x="1036" y="929"/>
                  <a:pt x="1113" y="984"/>
                </a:cubicBezTo>
                <a:cubicBezTo>
                  <a:pt x="1190" y="1039"/>
                  <a:pt x="1248" y="1079"/>
                  <a:pt x="1368" y="1149"/>
                </a:cubicBezTo>
                <a:cubicBezTo>
                  <a:pt x="1485" y="1214"/>
                  <a:pt x="1593" y="1294"/>
                  <a:pt x="1833" y="1404"/>
                </a:cubicBezTo>
                <a:cubicBezTo>
                  <a:pt x="2073" y="1514"/>
                  <a:pt x="2491" y="1739"/>
                  <a:pt x="2808" y="1809"/>
                </a:cubicBezTo>
                <a:cubicBezTo>
                  <a:pt x="3205" y="1934"/>
                  <a:pt x="3544" y="1821"/>
                  <a:pt x="3738" y="1824"/>
                </a:cubicBezTo>
              </a:path>
            </a:pathLst>
          </a:cu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 name="Freeform 10"/>
          <p:cNvSpPr>
            <a:spLocks noChangeArrowheads="1"/>
          </p:cNvSpPr>
          <p:nvPr/>
        </p:nvSpPr>
        <p:spPr bwMode="auto">
          <a:xfrm>
            <a:off x="4019550" y="3878264"/>
            <a:ext cx="3009900" cy="1119187"/>
          </a:xfrm>
          <a:custGeom>
            <a:avLst/>
            <a:gdLst>
              <a:gd name="T0" fmla="*/ 0 w 3483"/>
              <a:gd name="T1" fmla="*/ 939 h 1278"/>
              <a:gd name="T2" fmla="*/ 378 w 3483"/>
              <a:gd name="T3" fmla="*/ 1125 h 1278"/>
              <a:gd name="T4" fmla="*/ 858 w 3483"/>
              <a:gd name="T5" fmla="*/ 1245 h 1278"/>
              <a:gd name="T6" fmla="*/ 1053 w 3483"/>
              <a:gd name="T7" fmla="*/ 1260 h 1278"/>
              <a:gd name="T8" fmla="*/ 1260 w 3483"/>
              <a:gd name="T9" fmla="*/ 1251 h 1278"/>
              <a:gd name="T10" fmla="*/ 1980 w 3483"/>
              <a:gd name="T11" fmla="*/ 1095 h 1278"/>
              <a:gd name="T12" fmla="*/ 2880 w 3483"/>
              <a:gd name="T13" fmla="*/ 627 h 1278"/>
              <a:gd name="T14" fmla="*/ 3483 w 3483"/>
              <a:gd name="T15" fmla="*/ 0 h 1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83" h="1278">
                <a:moveTo>
                  <a:pt x="0" y="939"/>
                </a:moveTo>
                <a:cubicBezTo>
                  <a:pt x="63" y="970"/>
                  <a:pt x="235" y="1074"/>
                  <a:pt x="378" y="1125"/>
                </a:cubicBezTo>
                <a:cubicBezTo>
                  <a:pt x="521" y="1176"/>
                  <a:pt x="746" y="1223"/>
                  <a:pt x="858" y="1245"/>
                </a:cubicBezTo>
                <a:cubicBezTo>
                  <a:pt x="1011" y="1274"/>
                  <a:pt x="986" y="1259"/>
                  <a:pt x="1053" y="1260"/>
                </a:cubicBezTo>
                <a:cubicBezTo>
                  <a:pt x="1120" y="1261"/>
                  <a:pt x="1106" y="1278"/>
                  <a:pt x="1260" y="1251"/>
                </a:cubicBezTo>
                <a:cubicBezTo>
                  <a:pt x="1414" y="1224"/>
                  <a:pt x="1710" y="1199"/>
                  <a:pt x="1980" y="1095"/>
                </a:cubicBezTo>
                <a:cubicBezTo>
                  <a:pt x="2250" y="991"/>
                  <a:pt x="2630" y="809"/>
                  <a:pt x="2880" y="627"/>
                </a:cubicBezTo>
                <a:cubicBezTo>
                  <a:pt x="3130" y="445"/>
                  <a:pt x="3358" y="131"/>
                  <a:pt x="3483" y="0"/>
                </a:cubicBezTo>
              </a:path>
            </a:pathLst>
          </a:cu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 name="Line 11"/>
          <p:cNvSpPr>
            <a:spLocks noChangeShapeType="1"/>
          </p:cNvSpPr>
          <p:nvPr/>
        </p:nvSpPr>
        <p:spPr bwMode="auto">
          <a:xfrm>
            <a:off x="4721225" y="4997450"/>
            <a:ext cx="0" cy="249238"/>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9" name="Line 12"/>
          <p:cNvSpPr>
            <a:spLocks noChangeShapeType="1"/>
          </p:cNvSpPr>
          <p:nvPr/>
        </p:nvSpPr>
        <p:spPr bwMode="auto">
          <a:xfrm flipV="1">
            <a:off x="4719638" y="3460750"/>
            <a:ext cx="0" cy="1525588"/>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0" name="Line 13"/>
          <p:cNvSpPr>
            <a:spLocks noChangeShapeType="1"/>
          </p:cNvSpPr>
          <p:nvPr/>
        </p:nvSpPr>
        <p:spPr bwMode="auto">
          <a:xfrm flipH="1">
            <a:off x="3397251" y="3471863"/>
            <a:ext cx="1323975" cy="0"/>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 name="Line 14"/>
          <p:cNvSpPr>
            <a:spLocks noChangeShapeType="1"/>
          </p:cNvSpPr>
          <p:nvPr/>
        </p:nvSpPr>
        <p:spPr bwMode="auto">
          <a:xfrm flipH="1">
            <a:off x="3397251" y="3824288"/>
            <a:ext cx="1323975" cy="0"/>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32" name="Group 15"/>
          <p:cNvGrpSpPr>
            <a:grpSpLocks/>
          </p:cNvGrpSpPr>
          <p:nvPr/>
        </p:nvGrpSpPr>
        <p:grpSpPr bwMode="auto">
          <a:xfrm>
            <a:off x="3397250" y="4687888"/>
            <a:ext cx="2654300" cy="0"/>
            <a:chOff x="0" y="0"/>
            <a:chExt cx="3070" cy="1"/>
          </a:xfrm>
        </p:grpSpPr>
        <p:sp>
          <p:nvSpPr>
            <p:cNvPr id="33" name="Line 16"/>
            <p:cNvSpPr>
              <a:spLocks noChangeShapeType="1"/>
            </p:cNvSpPr>
            <p:nvPr/>
          </p:nvSpPr>
          <p:spPr bwMode="auto">
            <a:xfrm flipH="1">
              <a:off x="525" y="0"/>
              <a:ext cx="2545" cy="1"/>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 name="Line 17"/>
            <p:cNvSpPr>
              <a:spLocks noChangeShapeType="1"/>
            </p:cNvSpPr>
            <p:nvPr/>
          </p:nvSpPr>
          <p:spPr bwMode="auto">
            <a:xfrm flipH="1">
              <a:off x="0" y="0"/>
              <a:ext cx="525" cy="1"/>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5" name="Group 18"/>
          <p:cNvGrpSpPr>
            <a:grpSpLocks/>
          </p:cNvGrpSpPr>
          <p:nvPr/>
        </p:nvGrpSpPr>
        <p:grpSpPr bwMode="auto">
          <a:xfrm>
            <a:off x="6051550" y="4494214"/>
            <a:ext cx="0" cy="757237"/>
            <a:chOff x="0" y="0"/>
            <a:chExt cx="1" cy="780"/>
          </a:xfrm>
        </p:grpSpPr>
        <p:sp>
          <p:nvSpPr>
            <p:cNvPr id="36" name="Line 19"/>
            <p:cNvSpPr>
              <a:spLocks noChangeShapeType="1"/>
            </p:cNvSpPr>
            <p:nvPr/>
          </p:nvSpPr>
          <p:spPr bwMode="auto">
            <a:xfrm>
              <a:off x="0" y="141"/>
              <a:ext cx="1" cy="639"/>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7" name="Line 20"/>
            <p:cNvSpPr>
              <a:spLocks noChangeShapeType="1"/>
            </p:cNvSpPr>
            <p:nvPr/>
          </p:nvSpPr>
          <p:spPr bwMode="auto">
            <a:xfrm flipV="1">
              <a:off x="0" y="0"/>
              <a:ext cx="1" cy="141"/>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38" name="Line 21"/>
          <p:cNvSpPr>
            <a:spLocks noChangeShapeType="1"/>
          </p:cNvSpPr>
          <p:nvPr/>
        </p:nvSpPr>
        <p:spPr bwMode="auto">
          <a:xfrm>
            <a:off x="6051550" y="4487864"/>
            <a:ext cx="0" cy="96837"/>
          </a:xfrm>
          <a:prstGeom prst="line">
            <a:avLst/>
          </a:prstGeom>
          <a:noFill/>
          <a:ln w="9525">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 name="Line 22"/>
          <p:cNvSpPr>
            <a:spLocks noChangeShapeType="1"/>
          </p:cNvSpPr>
          <p:nvPr/>
        </p:nvSpPr>
        <p:spPr bwMode="auto">
          <a:xfrm flipH="1">
            <a:off x="3397250" y="4487863"/>
            <a:ext cx="2654300" cy="0"/>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 name="Text Box 23"/>
          <p:cNvSpPr>
            <a:spLocks noChangeArrowheads="1"/>
          </p:cNvSpPr>
          <p:nvPr/>
        </p:nvSpPr>
        <p:spPr bwMode="auto">
          <a:xfrm>
            <a:off x="2930525" y="3198814"/>
            <a:ext cx="622300"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P</a:t>
            </a:r>
            <a:r>
              <a:rPr lang="en-US" altLang="zh-CN" sz="2000" baseline="-25000">
                <a:solidFill>
                  <a:srgbClr val="000000"/>
                </a:solidFill>
                <a:latin typeface="宋体" charset="0"/>
                <a:sym typeface="宋体" charset="0"/>
              </a:rPr>
              <a:t>m</a:t>
            </a:r>
            <a:endParaRPr lang="en-US" altLang="zh-CN" sz="2000">
              <a:solidFill>
                <a:srgbClr val="000000"/>
              </a:solidFill>
              <a:latin typeface="宋体" charset="0"/>
              <a:sym typeface="宋体" charset="0"/>
            </a:endParaRPr>
          </a:p>
        </p:txBody>
      </p:sp>
      <p:sp>
        <p:nvSpPr>
          <p:cNvPr id="41" name="Text Box 24"/>
          <p:cNvSpPr>
            <a:spLocks noChangeArrowheads="1"/>
          </p:cNvSpPr>
          <p:nvPr/>
        </p:nvSpPr>
        <p:spPr bwMode="auto">
          <a:xfrm>
            <a:off x="2930525" y="4017964"/>
            <a:ext cx="622300"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P</a:t>
            </a:r>
            <a:r>
              <a:rPr lang="en-US" altLang="zh-CN" sz="2000" baseline="-25000">
                <a:solidFill>
                  <a:srgbClr val="000000"/>
                </a:solidFill>
                <a:latin typeface="宋体" charset="0"/>
                <a:sym typeface="宋体" charset="0"/>
              </a:rPr>
              <a:t>at</a:t>
            </a:r>
            <a:endParaRPr lang="en-US" altLang="zh-CN" sz="2000">
              <a:solidFill>
                <a:srgbClr val="000000"/>
              </a:solidFill>
              <a:latin typeface="宋体" charset="0"/>
              <a:sym typeface="宋体" charset="0"/>
            </a:endParaRPr>
          </a:p>
        </p:txBody>
      </p:sp>
      <p:sp>
        <p:nvSpPr>
          <p:cNvPr id="42" name="Text Box 25"/>
          <p:cNvSpPr>
            <a:spLocks noChangeArrowheads="1"/>
          </p:cNvSpPr>
          <p:nvPr/>
        </p:nvSpPr>
        <p:spPr bwMode="auto">
          <a:xfrm>
            <a:off x="2930525" y="4564064"/>
            <a:ext cx="622300"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P</a:t>
            </a:r>
            <a:r>
              <a:rPr lang="en-US" altLang="zh-CN" sz="2000" baseline="-25000">
                <a:solidFill>
                  <a:srgbClr val="000000"/>
                </a:solidFill>
                <a:latin typeface="宋体" charset="0"/>
                <a:sym typeface="宋体" charset="0"/>
              </a:rPr>
              <a:t>mt</a:t>
            </a:r>
            <a:endParaRPr lang="en-US" altLang="zh-CN" sz="2000">
              <a:solidFill>
                <a:srgbClr val="000000"/>
              </a:solidFill>
              <a:latin typeface="宋体" charset="0"/>
              <a:sym typeface="宋体" charset="0"/>
            </a:endParaRPr>
          </a:p>
        </p:txBody>
      </p:sp>
      <p:sp>
        <p:nvSpPr>
          <p:cNvPr id="43" name="Text Box 26"/>
          <p:cNvSpPr>
            <a:spLocks noChangeArrowheads="1"/>
          </p:cNvSpPr>
          <p:nvPr/>
        </p:nvSpPr>
        <p:spPr bwMode="auto">
          <a:xfrm>
            <a:off x="4641851" y="3065464"/>
            <a:ext cx="4667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I</a:t>
            </a:r>
            <a:endParaRPr lang="zh-CN" altLang="en-US">
              <a:latin typeface="Arial" charset="0"/>
            </a:endParaRPr>
          </a:p>
        </p:txBody>
      </p:sp>
      <p:sp>
        <p:nvSpPr>
          <p:cNvPr id="44" name="Text Box 27"/>
          <p:cNvSpPr>
            <a:spLocks noChangeArrowheads="1"/>
          </p:cNvSpPr>
          <p:nvPr/>
        </p:nvSpPr>
        <p:spPr bwMode="auto">
          <a:xfrm>
            <a:off x="4641851" y="3611564"/>
            <a:ext cx="4667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H</a:t>
            </a:r>
            <a:endParaRPr lang="zh-CN" altLang="en-US">
              <a:latin typeface="Arial" charset="0"/>
            </a:endParaRPr>
          </a:p>
        </p:txBody>
      </p:sp>
      <p:sp>
        <p:nvSpPr>
          <p:cNvPr id="45" name="Text Box 28"/>
          <p:cNvSpPr>
            <a:spLocks noChangeArrowheads="1"/>
          </p:cNvSpPr>
          <p:nvPr/>
        </p:nvSpPr>
        <p:spPr bwMode="auto">
          <a:xfrm>
            <a:off x="5888039" y="4154489"/>
            <a:ext cx="4667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E</a:t>
            </a:r>
            <a:endParaRPr lang="zh-CN" altLang="en-US">
              <a:latin typeface="Arial" charset="0"/>
            </a:endParaRPr>
          </a:p>
        </p:txBody>
      </p:sp>
      <p:sp>
        <p:nvSpPr>
          <p:cNvPr id="46" name="Text Box 29"/>
          <p:cNvSpPr>
            <a:spLocks noChangeArrowheads="1"/>
          </p:cNvSpPr>
          <p:nvPr/>
        </p:nvSpPr>
        <p:spPr bwMode="auto">
          <a:xfrm>
            <a:off x="6977063" y="3611564"/>
            <a:ext cx="622300"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MC</a:t>
            </a:r>
            <a:endParaRPr lang="zh-CN" altLang="en-US">
              <a:latin typeface="Arial" charset="0"/>
            </a:endParaRPr>
          </a:p>
        </p:txBody>
      </p:sp>
      <p:sp>
        <p:nvSpPr>
          <p:cNvPr id="47" name="Text Box 30"/>
          <p:cNvSpPr>
            <a:spLocks noChangeArrowheads="1"/>
          </p:cNvSpPr>
          <p:nvPr/>
        </p:nvSpPr>
        <p:spPr bwMode="auto">
          <a:xfrm>
            <a:off x="6977063" y="4291014"/>
            <a:ext cx="622300"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AC</a:t>
            </a:r>
            <a:endParaRPr lang="zh-CN" altLang="en-US">
              <a:latin typeface="Arial" charset="0"/>
            </a:endParaRPr>
          </a:p>
        </p:txBody>
      </p:sp>
      <p:sp>
        <p:nvSpPr>
          <p:cNvPr id="48" name="Text Box 31"/>
          <p:cNvSpPr>
            <a:spLocks noChangeArrowheads="1"/>
          </p:cNvSpPr>
          <p:nvPr/>
        </p:nvSpPr>
        <p:spPr bwMode="auto">
          <a:xfrm>
            <a:off x="5732464" y="4700589"/>
            <a:ext cx="4667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D</a:t>
            </a:r>
            <a:endParaRPr lang="zh-CN" altLang="en-US">
              <a:latin typeface="Arial" charset="0"/>
            </a:endParaRPr>
          </a:p>
        </p:txBody>
      </p:sp>
      <p:sp>
        <p:nvSpPr>
          <p:cNvPr id="49" name="Text Box 32"/>
          <p:cNvSpPr>
            <a:spLocks noChangeArrowheads="1"/>
          </p:cNvSpPr>
          <p:nvPr/>
        </p:nvSpPr>
        <p:spPr bwMode="auto">
          <a:xfrm>
            <a:off x="4797425" y="4976814"/>
            <a:ext cx="622300"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MR</a:t>
            </a:r>
            <a:endParaRPr lang="zh-CN" altLang="en-US">
              <a:latin typeface="Arial" charset="0"/>
            </a:endParaRPr>
          </a:p>
        </p:txBody>
      </p:sp>
      <p:sp>
        <p:nvSpPr>
          <p:cNvPr id="50" name="Text Box 33"/>
          <p:cNvSpPr>
            <a:spLocks noChangeArrowheads="1"/>
          </p:cNvSpPr>
          <p:nvPr/>
        </p:nvSpPr>
        <p:spPr bwMode="auto">
          <a:xfrm>
            <a:off x="6446838" y="4684714"/>
            <a:ext cx="622300"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AR</a:t>
            </a:r>
            <a:endParaRPr lang="zh-CN" altLang="en-US">
              <a:latin typeface="Arial" charset="0"/>
            </a:endParaRPr>
          </a:p>
        </p:txBody>
      </p:sp>
      <p:sp>
        <p:nvSpPr>
          <p:cNvPr id="51" name="Text Box 34"/>
          <p:cNvSpPr>
            <a:spLocks noChangeArrowheads="1"/>
          </p:cNvSpPr>
          <p:nvPr/>
        </p:nvSpPr>
        <p:spPr bwMode="auto">
          <a:xfrm>
            <a:off x="2930526" y="5110164"/>
            <a:ext cx="4667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O</a:t>
            </a:r>
            <a:endParaRPr lang="zh-CN" altLang="en-US">
              <a:latin typeface="Arial" charset="0"/>
            </a:endParaRPr>
          </a:p>
        </p:txBody>
      </p:sp>
      <p:sp>
        <p:nvSpPr>
          <p:cNvPr id="52" name="Text Box 35"/>
          <p:cNvSpPr>
            <a:spLocks noChangeArrowheads="1"/>
          </p:cNvSpPr>
          <p:nvPr/>
        </p:nvSpPr>
        <p:spPr bwMode="auto">
          <a:xfrm>
            <a:off x="4484689" y="5249864"/>
            <a:ext cx="4667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C</a:t>
            </a:r>
            <a:endParaRPr lang="zh-CN" altLang="en-US">
              <a:latin typeface="Arial" charset="0"/>
            </a:endParaRPr>
          </a:p>
        </p:txBody>
      </p:sp>
      <p:sp>
        <p:nvSpPr>
          <p:cNvPr id="53" name="Text Box 36"/>
          <p:cNvSpPr>
            <a:spLocks noChangeArrowheads="1"/>
          </p:cNvSpPr>
          <p:nvPr/>
        </p:nvSpPr>
        <p:spPr bwMode="auto">
          <a:xfrm>
            <a:off x="5421314" y="5246689"/>
            <a:ext cx="4667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B</a:t>
            </a:r>
            <a:endParaRPr lang="zh-CN" altLang="en-US">
              <a:latin typeface="Arial" charset="0"/>
            </a:endParaRPr>
          </a:p>
        </p:txBody>
      </p:sp>
      <p:sp>
        <p:nvSpPr>
          <p:cNvPr id="54" name="Text Box 37"/>
          <p:cNvSpPr>
            <a:spLocks noChangeArrowheads="1"/>
          </p:cNvSpPr>
          <p:nvPr/>
        </p:nvSpPr>
        <p:spPr bwMode="auto">
          <a:xfrm>
            <a:off x="5888039" y="5249864"/>
            <a:ext cx="4667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A</a:t>
            </a:r>
            <a:endParaRPr lang="zh-CN" altLang="en-US">
              <a:latin typeface="Arial" charset="0"/>
            </a:endParaRPr>
          </a:p>
        </p:txBody>
      </p:sp>
      <p:sp>
        <p:nvSpPr>
          <p:cNvPr id="55" name="Text Box 40"/>
          <p:cNvSpPr>
            <a:spLocks noChangeArrowheads="1"/>
          </p:cNvSpPr>
          <p:nvPr/>
        </p:nvSpPr>
        <p:spPr bwMode="auto">
          <a:xfrm>
            <a:off x="2919413" y="3676651"/>
            <a:ext cx="342900" cy="29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G</a:t>
            </a:r>
            <a:endParaRPr lang="zh-CN" altLang="en-US">
              <a:latin typeface="Arial" charset="0"/>
            </a:endParaRPr>
          </a:p>
        </p:txBody>
      </p:sp>
      <p:sp>
        <p:nvSpPr>
          <p:cNvPr id="56" name="Line 41"/>
          <p:cNvSpPr>
            <a:spLocks noChangeShapeType="1"/>
          </p:cNvSpPr>
          <p:nvPr/>
        </p:nvSpPr>
        <p:spPr bwMode="auto">
          <a:xfrm>
            <a:off x="5656263" y="4324351"/>
            <a:ext cx="0" cy="936625"/>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 name="Line 42"/>
          <p:cNvSpPr>
            <a:spLocks noChangeShapeType="1"/>
          </p:cNvSpPr>
          <p:nvPr/>
        </p:nvSpPr>
        <p:spPr bwMode="auto">
          <a:xfrm>
            <a:off x="3394075" y="4324350"/>
            <a:ext cx="2249488" cy="0"/>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8" name="Line 43"/>
          <p:cNvSpPr>
            <a:spLocks noChangeShapeType="1"/>
          </p:cNvSpPr>
          <p:nvPr/>
        </p:nvSpPr>
        <p:spPr bwMode="auto">
          <a:xfrm>
            <a:off x="4359275" y="3100389"/>
            <a:ext cx="2159000" cy="2016125"/>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 name="Text Box 44"/>
          <p:cNvSpPr>
            <a:spLocks noChangeArrowheads="1"/>
          </p:cNvSpPr>
          <p:nvPr/>
        </p:nvSpPr>
        <p:spPr bwMode="auto">
          <a:xfrm>
            <a:off x="2919413" y="4324351"/>
            <a:ext cx="342900" cy="29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F</a:t>
            </a:r>
            <a:endParaRPr lang="zh-CN" altLang="en-US">
              <a:latin typeface="Arial" charset="0"/>
            </a:endParaRPr>
          </a:p>
        </p:txBody>
      </p:sp>
    </p:spTree>
    <p:extLst>
      <p:ext uri="{BB962C8B-B14F-4D97-AF65-F5344CB8AC3E}">
        <p14:creationId xmlns:p14="http://schemas.microsoft.com/office/powerpoint/2010/main" val="344954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filter="strips(upRight)">
                                      <p:cBhvr>
                                        <p:cTn id="7" dur="1000"/>
                                        <p:tgtEl>
                                          <p:spTgt spid="17"/>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filter="strips(upRight)">
                                      <p:cBhvr>
                                        <p:cTn id="10" dur="1000"/>
                                        <p:tgtEl>
                                          <p:spTgt spid="15"/>
                                        </p:tgtEl>
                                      </p:cBhvr>
                                    </p:animEffect>
                                  </p:childTnLst>
                                </p:cTn>
                              </p:par>
                              <p:par>
                                <p:cTn id="11" presetID="18" presetClass="entr" presetSubtype="3"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filter="strips(upRight)">
                                      <p:cBhvr>
                                        <p:cTn id="13" dur="1000"/>
                                        <p:tgtEl>
                                          <p:spTgt spid="51"/>
                                        </p:tgtEl>
                                      </p:cBhvr>
                                    </p:animEffect>
                                  </p:childTnLst>
                                </p:cTn>
                              </p:par>
                              <p:par>
                                <p:cTn id="14" presetID="18" presetClass="entr" presetSubtype="3"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filter="strips(upRight)">
                                      <p:cBhvr>
                                        <p:cTn id="16" dur="1000"/>
                                        <p:tgtEl>
                                          <p:spTgt spid="2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filter="checkerboard(across)">
                                      <p:cBhvr>
                                        <p:cTn id="19" dur="1000"/>
                                        <p:tgtEl>
                                          <p:spTgt spid="19"/>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filter="checkerboard(across)">
                                      <p:cBhvr>
                                        <p:cTn id="22" dur="1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filter="strips(downRight)">
                                      <p:cBhvr>
                                        <p:cTn id="27" dur="1000"/>
                                        <p:tgtEl>
                                          <p:spTgt spid="26"/>
                                        </p:tgtEl>
                                      </p:cBhvr>
                                    </p:animEffect>
                                  </p:childTnLst>
                                </p:cTn>
                              </p:par>
                              <p:par>
                                <p:cTn id="28" presetID="18" presetClass="entr" presetSubtype="6"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filter="strips(downRight)">
                                      <p:cBhvr>
                                        <p:cTn id="30" dur="10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filter="strips(downRight)">
                                      <p:cBhvr>
                                        <p:cTn id="35" dur="1000"/>
                                        <p:tgtEl>
                                          <p:spTgt spid="27"/>
                                        </p:tgtEl>
                                      </p:cBhvr>
                                    </p:animEffect>
                                  </p:childTnLst>
                                </p:cTn>
                              </p:par>
                              <p:par>
                                <p:cTn id="36" presetID="18" presetClass="entr" presetSubtype="6" fill="hold" grpId="1"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filter="strips(downRight)">
                                      <p:cBhvr>
                                        <p:cTn id="38" dur="1000"/>
                                        <p:tgtEl>
                                          <p:spTgt spid="4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5" presetClass="entr" presetSubtype="1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filter="checkerboard(across)">
                                      <p:cBhvr>
                                        <p:cTn id="45" dur="1000"/>
                                        <p:tgtEl>
                                          <p:spTgt spid="32"/>
                                        </p:tgtEl>
                                      </p:cBhvr>
                                    </p:animEffect>
                                  </p:childTnLst>
                                </p:cTn>
                              </p:par>
                              <p:par>
                                <p:cTn id="46" presetID="5" presetClass="entr" presetSubtype="10" fill="hold"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filter="checkerboard(across)">
                                      <p:cBhvr>
                                        <p:cTn id="48" dur="1000"/>
                                        <p:tgtEl>
                                          <p:spTgt spid="35"/>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filter="checkerboard(across)">
                                      <p:cBhvr>
                                        <p:cTn id="51" dur="1000"/>
                                        <p:tgtEl>
                                          <p:spTgt spid="48"/>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54"/>
                                        </p:tgtEl>
                                        <p:attrNameLst>
                                          <p:attrName>style.visibility</p:attrName>
                                        </p:attrNameLst>
                                      </p:cBhvr>
                                      <p:to>
                                        <p:strVal val="visible"/>
                                      </p:to>
                                    </p:set>
                                    <p:animEffect filter="checkerboard(across)">
                                      <p:cBhvr>
                                        <p:cTn id="54" dur="1000"/>
                                        <p:tgtEl>
                                          <p:spTgt spid="54"/>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filter="checkerboard(across)">
                                      <p:cBhvr>
                                        <p:cTn id="57" dur="1000"/>
                                        <p:tgtEl>
                                          <p:spTgt spid="42"/>
                                        </p:tgtEl>
                                      </p:cBhvr>
                                    </p:animEffect>
                                  </p:childTnLst>
                                </p:cTn>
                              </p:par>
                              <p:par>
                                <p:cTn id="58" presetID="18" presetClass="entr" presetSubtype="12" fill="hold" grpId="0"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filter="strips(downLeft)">
                                      <p:cBhvr>
                                        <p:cTn id="60" dur="1000"/>
                                        <p:tgtEl>
                                          <p:spTgt spid="45"/>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animEffect filter="checkerboard(across)">
                                      <p:cBhvr>
                                        <p:cTn id="63" dur="1000"/>
                                        <p:tgtEl>
                                          <p:spTgt spid="59"/>
                                        </p:tgtEl>
                                      </p:cBhvr>
                                    </p:animEffect>
                                  </p:childTnLst>
                                </p:cTn>
                              </p:par>
                              <p:par>
                                <p:cTn id="64" presetID="18" presetClass="entr" presetSubtype="12"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filter="strips(downLeft)">
                                      <p:cBhvr>
                                        <p:cTn id="66" dur="1000"/>
                                        <p:tgtEl>
                                          <p:spTgt spid="39"/>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filter="checkerboard(across)">
                                      <p:cBhvr>
                                        <p:cTn id="69" dur="1000"/>
                                        <p:tgtEl>
                                          <p:spTgt spid="38"/>
                                        </p:tgtEl>
                                      </p:cBhvr>
                                    </p:animEffect>
                                  </p:childTnLst>
                                </p:cTn>
                              </p:par>
                            </p:childTnLst>
                          </p:cTn>
                        </p:par>
                      </p:childTnLst>
                    </p:cTn>
                  </p:par>
                  <p:par>
                    <p:cTn id="70" fill="hold">
                      <p:stCondLst>
                        <p:cond delay="indefinite"/>
                      </p:stCondLst>
                      <p:childTnLst>
                        <p:par>
                          <p:cTn id="71" fill="hold">
                            <p:stCondLst>
                              <p:cond delay="0"/>
                            </p:stCondLst>
                            <p:childTnLst>
                              <p:par>
                                <p:cTn id="72" presetID="18" presetClass="entr" presetSubtype="12" fill="hold" grpId="0"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filter="strips(downLeft)">
                                      <p:cBhvr>
                                        <p:cTn id="74" dur="1000"/>
                                        <p:tgtEl>
                                          <p:spTgt spid="49"/>
                                        </p:tgtEl>
                                      </p:cBhvr>
                                    </p:animEffect>
                                  </p:childTnLst>
                                </p:cTn>
                              </p:par>
                              <p:par>
                                <p:cTn id="75" presetID="18" presetClass="entr" presetSubtype="12"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filter="strips(downLeft)">
                                      <p:cBhvr>
                                        <p:cTn id="77" dur="10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grpId="0" nodeType="clickEffect">
                                  <p:stCondLst>
                                    <p:cond delay="0"/>
                                  </p:stCondLst>
                                  <p:childTnLst>
                                    <p:set>
                                      <p:cBhvr>
                                        <p:cTn id="81" dur="1" fill="hold">
                                          <p:stCondLst>
                                            <p:cond delay="0"/>
                                          </p:stCondLst>
                                        </p:cTn>
                                        <p:tgtEl>
                                          <p:spTgt spid="40"/>
                                        </p:tgtEl>
                                        <p:attrNameLst>
                                          <p:attrName>style.visibility</p:attrName>
                                        </p:attrNameLst>
                                      </p:cBhvr>
                                      <p:to>
                                        <p:strVal val="visible"/>
                                      </p:to>
                                    </p:set>
                                    <p:animEffect filter="checkerboard(across)">
                                      <p:cBhvr>
                                        <p:cTn id="82" dur="1000"/>
                                        <p:tgtEl>
                                          <p:spTgt spid="40"/>
                                        </p:tgtEl>
                                      </p:cBhvr>
                                    </p:animEffect>
                                  </p:childTnLst>
                                </p:cTn>
                              </p:par>
                              <p:par>
                                <p:cTn id="83" presetID="5" presetClass="entr" presetSubtype="1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filter="checkerboard(across)">
                                      <p:cBhvr>
                                        <p:cTn id="85" dur="1000"/>
                                        <p:tgtEl>
                                          <p:spTgt spid="30"/>
                                        </p:tgtEl>
                                      </p:cBhvr>
                                    </p:animEffect>
                                  </p:childTnLst>
                                </p:cTn>
                              </p:par>
                              <p:par>
                                <p:cTn id="86" presetID="5" presetClass="entr" presetSubtype="10" fill="hold" grpId="0" nodeType="withEffect">
                                  <p:stCondLst>
                                    <p:cond delay="0"/>
                                  </p:stCondLst>
                                  <p:childTnLst>
                                    <p:set>
                                      <p:cBhvr>
                                        <p:cTn id="87" dur="1" fill="hold">
                                          <p:stCondLst>
                                            <p:cond delay="0"/>
                                          </p:stCondLst>
                                        </p:cTn>
                                        <p:tgtEl>
                                          <p:spTgt spid="43"/>
                                        </p:tgtEl>
                                        <p:attrNameLst>
                                          <p:attrName>style.visibility</p:attrName>
                                        </p:attrNameLst>
                                      </p:cBhvr>
                                      <p:to>
                                        <p:strVal val="visible"/>
                                      </p:to>
                                    </p:set>
                                    <p:animEffect filter="checkerboard(across)">
                                      <p:cBhvr>
                                        <p:cTn id="88" dur="1000"/>
                                        <p:tgtEl>
                                          <p:spTgt spid="43"/>
                                        </p:tgtEl>
                                      </p:cBhvr>
                                    </p:animEffect>
                                  </p:childTnLst>
                                </p:cTn>
                              </p:par>
                              <p:par>
                                <p:cTn id="89" presetID="5" presetClass="entr" presetSubtype="1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filter="checkerboard(across)">
                                      <p:cBhvr>
                                        <p:cTn id="91" dur="1000"/>
                                        <p:tgtEl>
                                          <p:spTgt spid="29"/>
                                        </p:tgtEl>
                                      </p:cBhvr>
                                    </p:animEffect>
                                  </p:childTnLst>
                                </p:cTn>
                              </p:par>
                              <p:par>
                                <p:cTn id="92" presetID="5" presetClass="entr" presetSubtype="10" fill="hold" grpId="0" nodeType="withEffect">
                                  <p:stCondLst>
                                    <p:cond delay="0"/>
                                  </p:stCondLst>
                                  <p:childTnLst>
                                    <p:set>
                                      <p:cBhvr>
                                        <p:cTn id="93" dur="1" fill="hold">
                                          <p:stCondLst>
                                            <p:cond delay="0"/>
                                          </p:stCondLst>
                                        </p:cTn>
                                        <p:tgtEl>
                                          <p:spTgt spid="28"/>
                                        </p:tgtEl>
                                        <p:attrNameLst>
                                          <p:attrName>style.visibility</p:attrName>
                                        </p:attrNameLst>
                                      </p:cBhvr>
                                      <p:to>
                                        <p:strVal val="visible"/>
                                      </p:to>
                                    </p:set>
                                    <p:animEffect filter="checkerboard(across)">
                                      <p:cBhvr>
                                        <p:cTn id="94" dur="1000"/>
                                        <p:tgtEl>
                                          <p:spTgt spid="28"/>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animEffect filter="checkerboard(across)">
                                      <p:cBhvr>
                                        <p:cTn id="97" dur="1000"/>
                                        <p:tgtEl>
                                          <p:spTgt spid="52"/>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31"/>
                                        </p:tgtEl>
                                        <p:attrNameLst>
                                          <p:attrName>style.visibility</p:attrName>
                                        </p:attrNameLst>
                                      </p:cBhvr>
                                      <p:to>
                                        <p:strVal val="visible"/>
                                      </p:to>
                                    </p:set>
                                    <p:animEffect filter="checkerboard(across)">
                                      <p:cBhvr>
                                        <p:cTn id="100" dur="1000"/>
                                        <p:tgtEl>
                                          <p:spTgt spid="31"/>
                                        </p:tgtEl>
                                      </p:cBhvr>
                                    </p:animEffect>
                                  </p:childTnLst>
                                </p:cTn>
                              </p:par>
                              <p:par>
                                <p:cTn id="101" presetID="5" presetClass="entr" presetSubtype="10"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animEffect filter="checkerboard(across)">
                                      <p:cBhvr>
                                        <p:cTn id="103" dur="1000"/>
                                        <p:tgtEl>
                                          <p:spTgt spid="55"/>
                                        </p:tgtEl>
                                      </p:cBhvr>
                                    </p:animEffect>
                                  </p:childTnLst>
                                </p:cTn>
                              </p:par>
                              <p:par>
                                <p:cTn id="104" presetID="5" presetClass="entr" presetSubtype="10" fill="hold" grpId="0"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filter="checkerboard(across)">
                                      <p:cBhvr>
                                        <p:cTn id="106" dur="1000"/>
                                        <p:tgtEl>
                                          <p:spTgt spid="44"/>
                                        </p:tgtEl>
                                      </p:cBhvr>
                                    </p:animEffect>
                                  </p:childTnLst>
                                </p:cTn>
                              </p:par>
                            </p:childTnLst>
                          </p:cTn>
                        </p:par>
                      </p:childTnLst>
                    </p:cTn>
                  </p:par>
                  <p:par>
                    <p:cTn id="107" fill="hold">
                      <p:stCondLst>
                        <p:cond delay="indefinite"/>
                      </p:stCondLst>
                      <p:childTnLst>
                        <p:par>
                          <p:cTn id="108" fill="hold">
                            <p:stCondLst>
                              <p:cond delay="0"/>
                            </p:stCondLst>
                            <p:childTnLst>
                              <p:par>
                                <p:cTn id="109" presetID="18" presetClass="entr" presetSubtype="6" fill="hold" grpId="0"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filter="strips(downRight)">
                                      <p:cBhvr>
                                        <p:cTn id="111" dur="1000"/>
                                        <p:tgtEl>
                                          <p:spTgt spid="50"/>
                                        </p:tgtEl>
                                      </p:cBhvr>
                                    </p:animEffect>
                                  </p:childTnLst>
                                </p:cTn>
                              </p:par>
                              <p:par>
                                <p:cTn id="112" presetID="18" presetClass="entr" presetSubtype="6" fill="hold" grpId="0" nodeType="withEffect">
                                  <p:stCondLst>
                                    <p:cond delay="0"/>
                                  </p:stCondLst>
                                  <p:childTnLst>
                                    <p:set>
                                      <p:cBhvr>
                                        <p:cTn id="113" dur="1" fill="hold">
                                          <p:stCondLst>
                                            <p:cond delay="0"/>
                                          </p:stCondLst>
                                        </p:cTn>
                                        <p:tgtEl>
                                          <p:spTgt spid="58"/>
                                        </p:tgtEl>
                                        <p:attrNameLst>
                                          <p:attrName>style.visibility</p:attrName>
                                        </p:attrNameLst>
                                      </p:cBhvr>
                                      <p:to>
                                        <p:strVal val="visible"/>
                                      </p:to>
                                    </p:set>
                                    <p:animEffect filter="strips(downRight)">
                                      <p:cBhvr>
                                        <p:cTn id="114" dur="1000"/>
                                        <p:tgtEl>
                                          <p:spTgt spid="58"/>
                                        </p:tgtEl>
                                      </p:cBhvr>
                                    </p:animEffect>
                                  </p:childTnLst>
                                </p:cTn>
                              </p:par>
                            </p:childTnLst>
                          </p:cTn>
                        </p:par>
                      </p:childTnLst>
                    </p:cTn>
                  </p:par>
                  <p:par>
                    <p:cTn id="115" fill="hold">
                      <p:stCondLst>
                        <p:cond delay="indefinite"/>
                      </p:stCondLst>
                      <p:childTnLst>
                        <p:par>
                          <p:cTn id="116" fill="hold">
                            <p:stCondLst>
                              <p:cond delay="0"/>
                            </p:stCondLst>
                            <p:childTnLst>
                              <p:par>
                                <p:cTn id="117" presetID="5" presetClass="entr" presetSubtype="10" fill="hold" grpId="0" nodeType="clickEffect">
                                  <p:stCondLst>
                                    <p:cond delay="0"/>
                                  </p:stCondLst>
                                  <p:childTnLst>
                                    <p:set>
                                      <p:cBhvr>
                                        <p:cTn id="118" dur="1" fill="hold">
                                          <p:stCondLst>
                                            <p:cond delay="0"/>
                                          </p:stCondLst>
                                        </p:cTn>
                                        <p:tgtEl>
                                          <p:spTgt spid="41"/>
                                        </p:tgtEl>
                                        <p:attrNameLst>
                                          <p:attrName>style.visibility</p:attrName>
                                        </p:attrNameLst>
                                      </p:cBhvr>
                                      <p:to>
                                        <p:strVal val="visible"/>
                                      </p:to>
                                    </p:set>
                                    <p:animEffect filter="checkerboard(across)">
                                      <p:cBhvr>
                                        <p:cTn id="119" dur="1000"/>
                                        <p:tgtEl>
                                          <p:spTgt spid="41"/>
                                        </p:tgtEl>
                                      </p:cBhvr>
                                    </p:animEffect>
                                  </p:childTnLst>
                                </p:cTn>
                              </p:par>
                              <p:par>
                                <p:cTn id="120" presetID="5" presetClass="entr" presetSubtype="10" fill="hold" grpId="0" nodeType="withEffect">
                                  <p:stCondLst>
                                    <p:cond delay="0"/>
                                  </p:stCondLst>
                                  <p:childTnLst>
                                    <p:set>
                                      <p:cBhvr>
                                        <p:cTn id="121" dur="1" fill="hold">
                                          <p:stCondLst>
                                            <p:cond delay="0"/>
                                          </p:stCondLst>
                                        </p:cTn>
                                        <p:tgtEl>
                                          <p:spTgt spid="57"/>
                                        </p:tgtEl>
                                        <p:attrNameLst>
                                          <p:attrName>style.visibility</p:attrName>
                                        </p:attrNameLst>
                                      </p:cBhvr>
                                      <p:to>
                                        <p:strVal val="visible"/>
                                      </p:to>
                                    </p:set>
                                    <p:animEffect filter="checkerboard(across)">
                                      <p:cBhvr>
                                        <p:cTn id="122" dur="1000"/>
                                        <p:tgtEl>
                                          <p:spTgt spid="57"/>
                                        </p:tgtEl>
                                      </p:cBhvr>
                                    </p:animEffect>
                                  </p:childTnLst>
                                </p:cTn>
                              </p:par>
                              <p:par>
                                <p:cTn id="123" presetID="5" presetClass="entr" presetSubtype="10" fill="hold" grpId="0" nodeType="withEffect">
                                  <p:stCondLst>
                                    <p:cond delay="0"/>
                                  </p:stCondLst>
                                  <p:childTnLst>
                                    <p:set>
                                      <p:cBhvr>
                                        <p:cTn id="124" dur="1" fill="hold">
                                          <p:stCondLst>
                                            <p:cond delay="0"/>
                                          </p:stCondLst>
                                        </p:cTn>
                                        <p:tgtEl>
                                          <p:spTgt spid="56"/>
                                        </p:tgtEl>
                                        <p:attrNameLst>
                                          <p:attrName>style.visibility</p:attrName>
                                        </p:attrNameLst>
                                      </p:cBhvr>
                                      <p:to>
                                        <p:strVal val="visible"/>
                                      </p:to>
                                    </p:set>
                                    <p:animEffect filter="checkerboard(across)">
                                      <p:cBhvr>
                                        <p:cTn id="125" dur="1000"/>
                                        <p:tgtEl>
                                          <p:spTgt spid="56"/>
                                        </p:tgtEl>
                                      </p:cBhvr>
                                    </p:animEffect>
                                  </p:childTnLst>
                                </p:cTn>
                              </p:par>
                              <p:par>
                                <p:cTn id="126" presetID="5" presetClass="entr" presetSubtype="10" fill="hold" grpId="0" nodeType="withEffect">
                                  <p:stCondLst>
                                    <p:cond delay="0"/>
                                  </p:stCondLst>
                                  <p:childTnLst>
                                    <p:set>
                                      <p:cBhvr>
                                        <p:cTn id="127" dur="1" fill="hold">
                                          <p:stCondLst>
                                            <p:cond delay="0"/>
                                          </p:stCondLst>
                                        </p:cTn>
                                        <p:tgtEl>
                                          <p:spTgt spid="53"/>
                                        </p:tgtEl>
                                        <p:attrNameLst>
                                          <p:attrName>style.visibility</p:attrName>
                                        </p:attrNameLst>
                                      </p:cBhvr>
                                      <p:to>
                                        <p:strVal val="visible"/>
                                      </p:to>
                                    </p:set>
                                    <p:animEffect filter="checkerboard(across)">
                                      <p:cBhvr>
                                        <p:cTn id="128"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P spid="20" grpId="0" animBg="1"/>
      <p:bldP spid="24" grpId="0" bldLvl="0"/>
      <p:bldP spid="25" grpId="0" animBg="1"/>
      <p:bldP spid="28" grpId="0" animBg="1"/>
      <p:bldP spid="29" grpId="0" animBg="1"/>
      <p:bldP spid="30" grpId="0" animBg="1"/>
      <p:bldP spid="31" grpId="0" animBg="1"/>
      <p:bldP spid="38" grpId="0" animBg="1"/>
      <p:bldP spid="39" grpId="0" animBg="1"/>
      <p:bldP spid="40" grpId="0" bldLvl="0"/>
      <p:bldP spid="41" grpId="0" bldLvl="0"/>
      <p:bldP spid="42" grpId="0" bldLvl="0"/>
      <p:bldP spid="43" grpId="0" bldLvl="0"/>
      <p:bldP spid="44" grpId="0" bldLvl="0"/>
      <p:bldP spid="45" grpId="0" bldLvl="0"/>
      <p:bldP spid="46" grpId="0" bldLvl="0"/>
      <p:bldP spid="46" grpId="1" bldLvl="0"/>
      <p:bldP spid="47" grpId="0" bldLvl="0"/>
      <p:bldP spid="48" grpId="0" bldLvl="0"/>
      <p:bldP spid="49" grpId="0" bldLvl="0"/>
      <p:bldP spid="50" grpId="0" bldLvl="0"/>
      <p:bldP spid="51" grpId="0" bldLvl="0"/>
      <p:bldP spid="52" grpId="0" bldLvl="0"/>
      <p:bldP spid="53" grpId="0" bldLvl="0"/>
      <p:bldP spid="54" grpId="0" bldLvl="0"/>
      <p:bldP spid="55" grpId="0" bldLvl="0"/>
      <p:bldP spid="56" grpId="0" animBg="1"/>
      <p:bldP spid="57" grpId="0" animBg="1"/>
      <p:bldP spid="58" grpId="0" animBg="1"/>
      <p:bldP spid="59"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52400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152400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2.3.2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公共选择的投票规则</a:t>
            </a:r>
          </a:p>
        </p:txBody>
      </p:sp>
      <p:pic>
        <p:nvPicPr>
          <p:cNvPr id="15" name="Picture 4" descr="t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524125" y="1619251"/>
            <a:ext cx="6324600" cy="4111625"/>
          </a:xfrm>
          <a:prstGeom prst="rect">
            <a:avLst/>
          </a:prstGeom>
          <a:solidFill>
            <a:srgbClr val="FF0000"/>
          </a:solidFill>
          <a:ln>
            <a:solidFill>
              <a:srgbClr val="FF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2347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52400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152400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.3.3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投票之谜”</a:t>
            </a:r>
          </a:p>
        </p:txBody>
      </p:sp>
      <p:graphicFrame>
        <p:nvGraphicFramePr>
          <p:cNvPr id="17" name="Object 4"/>
          <p:cNvGraphicFramePr>
            <a:graphicFrameLocks noChangeAspect="1"/>
          </p:cNvGraphicFramePr>
          <p:nvPr/>
        </p:nvGraphicFramePr>
        <p:xfrm>
          <a:off x="3324739" y="1260920"/>
          <a:ext cx="5351802" cy="2108286"/>
        </p:xfrm>
        <a:graphic>
          <a:graphicData uri="http://schemas.openxmlformats.org/presentationml/2006/ole">
            <mc:AlternateContent xmlns:mc="http://schemas.openxmlformats.org/markup-compatibility/2006">
              <mc:Choice xmlns:v="urn:schemas-microsoft-com:vml" Requires="v">
                <p:oleObj r:id="rId4" imgW="4229690" imgH="1152381" progId="Paint.Picture">
                  <p:embed/>
                </p:oleObj>
              </mc:Choice>
              <mc:Fallback>
                <p:oleObj r:id="rId4" imgW="4229690" imgH="1152381" progId="Paint.Picture">
                  <p:embed/>
                  <p:pic>
                    <p:nvPicPr>
                      <p:cNvPr id="1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4739" y="1260920"/>
                        <a:ext cx="5351802" cy="2108286"/>
                      </a:xfrm>
                      <a:prstGeom prst="rect">
                        <a:avLst/>
                      </a:prstGeom>
                      <a:noFill/>
                      <a:ln>
                        <a:noFill/>
                      </a:ln>
                    </p:spPr>
                  </p:pic>
                </p:oleObj>
              </mc:Fallback>
            </mc:AlternateContent>
          </a:graphicData>
        </a:graphic>
      </p:graphicFrame>
      <p:graphicFrame>
        <p:nvGraphicFramePr>
          <p:cNvPr id="19" name="Object 9"/>
          <p:cNvGraphicFramePr>
            <a:graphicFrameLocks noChangeAspect="1"/>
          </p:cNvGraphicFramePr>
          <p:nvPr/>
        </p:nvGraphicFramePr>
        <p:xfrm>
          <a:off x="3289528" y="3884716"/>
          <a:ext cx="5364731" cy="2174142"/>
        </p:xfrm>
        <a:graphic>
          <a:graphicData uri="http://schemas.openxmlformats.org/presentationml/2006/ole">
            <mc:AlternateContent xmlns:mc="http://schemas.openxmlformats.org/markup-compatibility/2006">
              <mc:Choice xmlns:v="urn:schemas-microsoft-com:vml" Requires="v">
                <p:oleObj r:id="rId6" imgW="4657143" imgH="1286055" progId="Paint.Picture">
                  <p:embed/>
                </p:oleObj>
              </mc:Choice>
              <mc:Fallback>
                <p:oleObj r:id="rId6" imgW="4657143" imgH="1286055" progId="Paint.Picture">
                  <p:embed/>
                  <p:pic>
                    <p:nvPicPr>
                      <p:cNvPr id="19"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9528" y="3884716"/>
                        <a:ext cx="5364731" cy="217414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5902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1+#ppt_w/2"/>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52400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2362201" y="1311331"/>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挤出效应与拉动效应</a:t>
            </a:r>
            <a:endParaRPr lang="en-US" altLang="zh-CN" sz="2400" dirty="0">
              <a:solidFill>
                <a:sysClr val="windowText" lastClr="000000"/>
              </a:solidFill>
              <a:latin typeface="微软雅黑"/>
              <a:ea typeface="微软雅黑"/>
              <a:cs typeface="微软雅黑"/>
            </a:endParaRPr>
          </a:p>
        </p:txBody>
      </p:sp>
      <p:grpSp>
        <p:nvGrpSpPr>
          <p:cNvPr id="19" name="Group 41"/>
          <p:cNvGrpSpPr>
            <a:grpSpLocks/>
          </p:cNvGrpSpPr>
          <p:nvPr/>
        </p:nvGrpSpPr>
        <p:grpSpPr bwMode="auto">
          <a:xfrm>
            <a:off x="2590800" y="1828801"/>
            <a:ext cx="3917950" cy="2670175"/>
            <a:chOff x="720" y="1392"/>
            <a:chExt cx="2468" cy="1682"/>
          </a:xfrm>
        </p:grpSpPr>
        <p:sp>
          <p:nvSpPr>
            <p:cNvPr id="20" name="Line 4"/>
            <p:cNvSpPr>
              <a:spLocks noChangeShapeType="1"/>
            </p:cNvSpPr>
            <p:nvPr/>
          </p:nvSpPr>
          <p:spPr bwMode="auto">
            <a:xfrm>
              <a:off x="954" y="2760"/>
              <a:ext cx="1972"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4" name="Line 5"/>
            <p:cNvSpPr>
              <a:spLocks noChangeShapeType="1"/>
            </p:cNvSpPr>
            <p:nvPr/>
          </p:nvSpPr>
          <p:spPr bwMode="auto">
            <a:xfrm flipV="1">
              <a:off x="954" y="1436"/>
              <a:ext cx="0" cy="1324"/>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5" name="Line 6"/>
            <p:cNvSpPr>
              <a:spLocks noChangeShapeType="1"/>
            </p:cNvSpPr>
            <p:nvPr/>
          </p:nvSpPr>
          <p:spPr bwMode="auto">
            <a:xfrm>
              <a:off x="1312" y="1701"/>
              <a:ext cx="1076" cy="662"/>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6" name="Line 9"/>
            <p:cNvSpPr>
              <a:spLocks noChangeShapeType="1"/>
            </p:cNvSpPr>
            <p:nvPr/>
          </p:nvSpPr>
          <p:spPr bwMode="auto">
            <a:xfrm>
              <a:off x="954" y="1921"/>
              <a:ext cx="717"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7" name="Line 10"/>
            <p:cNvSpPr>
              <a:spLocks noChangeShapeType="1"/>
            </p:cNvSpPr>
            <p:nvPr/>
          </p:nvSpPr>
          <p:spPr bwMode="auto">
            <a:xfrm>
              <a:off x="1671" y="1921"/>
              <a:ext cx="0" cy="839"/>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8" name="Line 11"/>
            <p:cNvSpPr>
              <a:spLocks noChangeShapeType="1"/>
            </p:cNvSpPr>
            <p:nvPr/>
          </p:nvSpPr>
          <p:spPr bwMode="auto">
            <a:xfrm>
              <a:off x="954" y="2230"/>
              <a:ext cx="1210"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9" name="Line 12"/>
            <p:cNvSpPr>
              <a:spLocks noChangeShapeType="1"/>
            </p:cNvSpPr>
            <p:nvPr/>
          </p:nvSpPr>
          <p:spPr bwMode="auto">
            <a:xfrm>
              <a:off x="2164" y="2230"/>
              <a:ext cx="0" cy="53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30" name="Text Box 13"/>
            <p:cNvSpPr txBox="1">
              <a:spLocks noChangeArrowheads="1"/>
            </p:cNvSpPr>
            <p:nvPr/>
          </p:nvSpPr>
          <p:spPr bwMode="auto">
            <a:xfrm>
              <a:off x="3008" y="2609"/>
              <a:ext cx="18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I</a:t>
              </a:r>
            </a:p>
          </p:txBody>
        </p:sp>
        <p:sp>
          <p:nvSpPr>
            <p:cNvPr id="31" name="Text Box 14"/>
            <p:cNvSpPr txBox="1">
              <a:spLocks noChangeArrowheads="1"/>
            </p:cNvSpPr>
            <p:nvPr/>
          </p:nvSpPr>
          <p:spPr bwMode="auto">
            <a:xfrm>
              <a:off x="774" y="1392"/>
              <a:ext cx="16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i</a:t>
              </a:r>
            </a:p>
          </p:txBody>
        </p:sp>
        <p:sp>
          <p:nvSpPr>
            <p:cNvPr id="32" name="Text Box 15"/>
            <p:cNvSpPr txBox="1">
              <a:spLocks noChangeArrowheads="1"/>
            </p:cNvSpPr>
            <p:nvPr/>
          </p:nvSpPr>
          <p:spPr bwMode="auto">
            <a:xfrm>
              <a:off x="729" y="1789"/>
              <a:ext cx="233"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i</a:t>
              </a:r>
              <a:r>
                <a:rPr lang="en-US" altLang="zh-CN" sz="2400" baseline="-25000"/>
                <a:t>2</a:t>
              </a:r>
              <a:endParaRPr lang="en-US" altLang="zh-CN" sz="2400"/>
            </a:p>
          </p:txBody>
        </p:sp>
        <p:sp>
          <p:nvSpPr>
            <p:cNvPr id="33" name="Text Box 16"/>
            <p:cNvSpPr txBox="1">
              <a:spLocks noChangeArrowheads="1"/>
            </p:cNvSpPr>
            <p:nvPr/>
          </p:nvSpPr>
          <p:spPr bwMode="auto">
            <a:xfrm>
              <a:off x="720" y="2123"/>
              <a:ext cx="233"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i</a:t>
              </a:r>
              <a:r>
                <a:rPr lang="en-US" altLang="zh-CN" sz="2400" baseline="-25000"/>
                <a:t>1</a:t>
              </a:r>
              <a:endParaRPr lang="en-US" altLang="zh-CN" sz="2400"/>
            </a:p>
          </p:txBody>
        </p:sp>
        <p:sp>
          <p:nvSpPr>
            <p:cNvPr id="34" name="Text Box 18"/>
            <p:cNvSpPr txBox="1">
              <a:spLocks noChangeArrowheads="1"/>
            </p:cNvSpPr>
            <p:nvPr/>
          </p:nvSpPr>
          <p:spPr bwMode="auto">
            <a:xfrm>
              <a:off x="1536" y="2786"/>
              <a:ext cx="26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I</a:t>
              </a:r>
              <a:r>
                <a:rPr lang="en-US" altLang="zh-CN" sz="2400" baseline="-25000"/>
                <a:t>2</a:t>
              </a:r>
              <a:endParaRPr lang="en-US" altLang="zh-CN" sz="2400"/>
            </a:p>
          </p:txBody>
        </p:sp>
        <p:sp>
          <p:nvSpPr>
            <p:cNvPr id="35" name="Text Box 19"/>
            <p:cNvSpPr txBox="1">
              <a:spLocks noChangeArrowheads="1"/>
            </p:cNvSpPr>
            <p:nvPr/>
          </p:nvSpPr>
          <p:spPr bwMode="auto">
            <a:xfrm>
              <a:off x="2074" y="2760"/>
              <a:ext cx="24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I</a:t>
              </a:r>
              <a:r>
                <a:rPr lang="en-US" altLang="zh-CN" sz="2400" baseline="-25000"/>
                <a:t>1</a:t>
              </a:r>
              <a:endParaRPr lang="en-US" altLang="zh-CN" sz="2400"/>
            </a:p>
          </p:txBody>
        </p:sp>
        <p:sp>
          <p:nvSpPr>
            <p:cNvPr id="36" name="Text Box 20"/>
            <p:cNvSpPr txBox="1">
              <a:spLocks noChangeArrowheads="1"/>
            </p:cNvSpPr>
            <p:nvPr/>
          </p:nvSpPr>
          <p:spPr bwMode="auto">
            <a:xfrm>
              <a:off x="765" y="2652"/>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O</a:t>
              </a:r>
            </a:p>
          </p:txBody>
        </p:sp>
        <p:sp>
          <p:nvSpPr>
            <p:cNvPr id="37" name="Text Box 21"/>
            <p:cNvSpPr txBox="1">
              <a:spLocks noChangeArrowheads="1"/>
            </p:cNvSpPr>
            <p:nvPr/>
          </p:nvSpPr>
          <p:spPr bwMode="auto">
            <a:xfrm>
              <a:off x="2245" y="1989"/>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A</a:t>
              </a:r>
            </a:p>
          </p:txBody>
        </p:sp>
        <p:sp>
          <p:nvSpPr>
            <p:cNvPr id="38" name="Text Box 22"/>
            <p:cNvSpPr txBox="1">
              <a:spLocks noChangeArrowheads="1"/>
            </p:cNvSpPr>
            <p:nvPr/>
          </p:nvSpPr>
          <p:spPr bwMode="auto">
            <a:xfrm>
              <a:off x="1663" y="1591"/>
              <a:ext cx="24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B</a:t>
              </a:r>
            </a:p>
          </p:txBody>
        </p:sp>
      </p:grpSp>
      <p:sp>
        <p:nvSpPr>
          <p:cNvPr id="39" name="Text Box 24"/>
          <p:cNvSpPr txBox="1">
            <a:spLocks noChangeArrowheads="1"/>
          </p:cNvSpPr>
          <p:nvPr/>
        </p:nvSpPr>
        <p:spPr bwMode="auto">
          <a:xfrm>
            <a:off x="2286000" y="5181601"/>
            <a:ext cx="7848600" cy="1196975"/>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zh-CN" altLang="en-US" sz="2400" dirty="0"/>
              <a:t>是否存在挤出效应，关键是公共支出是否引起利率上升；是否存在拉动效应，关键是公共支出是否引起预期投资收益率上升　</a:t>
            </a:r>
          </a:p>
        </p:txBody>
      </p:sp>
      <p:grpSp>
        <p:nvGrpSpPr>
          <p:cNvPr id="40" name="Group 43"/>
          <p:cNvGrpSpPr>
            <a:grpSpLocks/>
          </p:cNvGrpSpPr>
          <p:nvPr/>
        </p:nvGrpSpPr>
        <p:grpSpPr bwMode="auto">
          <a:xfrm>
            <a:off x="6629400" y="1905000"/>
            <a:ext cx="3562350" cy="2635250"/>
            <a:chOff x="3216" y="1200"/>
            <a:chExt cx="2244" cy="1660"/>
          </a:xfrm>
        </p:grpSpPr>
        <p:sp>
          <p:nvSpPr>
            <p:cNvPr id="41" name="Line 25"/>
            <p:cNvSpPr>
              <a:spLocks noChangeShapeType="1"/>
            </p:cNvSpPr>
            <p:nvPr/>
          </p:nvSpPr>
          <p:spPr bwMode="auto">
            <a:xfrm>
              <a:off x="3504" y="2529"/>
              <a:ext cx="1728"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2" name="Line 26"/>
            <p:cNvSpPr>
              <a:spLocks noChangeShapeType="1"/>
            </p:cNvSpPr>
            <p:nvPr/>
          </p:nvSpPr>
          <p:spPr bwMode="auto">
            <a:xfrm flipV="1">
              <a:off x="3504" y="1243"/>
              <a:ext cx="0" cy="1286"/>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3" name="Text Box 27"/>
            <p:cNvSpPr txBox="1">
              <a:spLocks noChangeArrowheads="1"/>
            </p:cNvSpPr>
            <p:nvPr/>
          </p:nvSpPr>
          <p:spPr bwMode="auto">
            <a:xfrm>
              <a:off x="5280" y="2444"/>
              <a:ext cx="18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I</a:t>
              </a:r>
            </a:p>
          </p:txBody>
        </p:sp>
        <p:sp>
          <p:nvSpPr>
            <p:cNvPr id="44" name="Text Box 28"/>
            <p:cNvSpPr txBox="1">
              <a:spLocks noChangeArrowheads="1"/>
            </p:cNvSpPr>
            <p:nvPr/>
          </p:nvSpPr>
          <p:spPr bwMode="auto">
            <a:xfrm>
              <a:off x="3264" y="2401"/>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O</a:t>
              </a:r>
            </a:p>
          </p:txBody>
        </p:sp>
        <p:sp>
          <p:nvSpPr>
            <p:cNvPr id="45" name="Text Box 29"/>
            <p:cNvSpPr txBox="1">
              <a:spLocks noChangeArrowheads="1"/>
            </p:cNvSpPr>
            <p:nvPr/>
          </p:nvSpPr>
          <p:spPr bwMode="auto">
            <a:xfrm>
              <a:off x="3216" y="1200"/>
              <a:ext cx="2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p</a:t>
              </a:r>
            </a:p>
          </p:txBody>
        </p:sp>
        <p:sp>
          <p:nvSpPr>
            <p:cNvPr id="46" name="Line 30"/>
            <p:cNvSpPr>
              <a:spLocks noChangeShapeType="1"/>
            </p:cNvSpPr>
            <p:nvPr/>
          </p:nvSpPr>
          <p:spPr bwMode="auto">
            <a:xfrm flipV="1">
              <a:off x="3744" y="1586"/>
              <a:ext cx="1008" cy="6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7" name="Line 31"/>
            <p:cNvSpPr>
              <a:spLocks noChangeShapeType="1"/>
            </p:cNvSpPr>
            <p:nvPr/>
          </p:nvSpPr>
          <p:spPr bwMode="auto">
            <a:xfrm>
              <a:off x="3504" y="1715"/>
              <a:ext cx="1056"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8" name="Line 32"/>
            <p:cNvSpPr>
              <a:spLocks noChangeShapeType="1"/>
            </p:cNvSpPr>
            <p:nvPr/>
          </p:nvSpPr>
          <p:spPr bwMode="auto">
            <a:xfrm>
              <a:off x="4560" y="1715"/>
              <a:ext cx="0" cy="814"/>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9" name="Line 33"/>
            <p:cNvSpPr>
              <a:spLocks noChangeShapeType="1"/>
            </p:cNvSpPr>
            <p:nvPr/>
          </p:nvSpPr>
          <p:spPr bwMode="auto">
            <a:xfrm>
              <a:off x="3504" y="2015"/>
              <a:ext cx="528"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50" name="Line 34"/>
            <p:cNvSpPr>
              <a:spLocks noChangeShapeType="1"/>
            </p:cNvSpPr>
            <p:nvPr/>
          </p:nvSpPr>
          <p:spPr bwMode="auto">
            <a:xfrm>
              <a:off x="4032" y="2015"/>
              <a:ext cx="0" cy="514"/>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51" name="Text Box 35"/>
            <p:cNvSpPr txBox="1">
              <a:spLocks noChangeArrowheads="1"/>
            </p:cNvSpPr>
            <p:nvPr/>
          </p:nvSpPr>
          <p:spPr bwMode="auto">
            <a:xfrm>
              <a:off x="4032" y="1972"/>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A</a:t>
              </a:r>
            </a:p>
          </p:txBody>
        </p:sp>
        <p:sp>
          <p:nvSpPr>
            <p:cNvPr id="52" name="Text Box 36"/>
            <p:cNvSpPr txBox="1">
              <a:spLocks noChangeArrowheads="1"/>
            </p:cNvSpPr>
            <p:nvPr/>
          </p:nvSpPr>
          <p:spPr bwMode="auto">
            <a:xfrm>
              <a:off x="4656" y="1715"/>
              <a:ext cx="24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B</a:t>
              </a:r>
            </a:p>
          </p:txBody>
        </p:sp>
        <p:sp>
          <p:nvSpPr>
            <p:cNvPr id="53" name="Text Box 39"/>
            <p:cNvSpPr txBox="1">
              <a:spLocks noChangeArrowheads="1"/>
            </p:cNvSpPr>
            <p:nvPr/>
          </p:nvSpPr>
          <p:spPr bwMode="auto">
            <a:xfrm>
              <a:off x="3888" y="2572"/>
              <a:ext cx="24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I</a:t>
              </a:r>
              <a:r>
                <a:rPr lang="en-US" altLang="zh-CN" sz="2400" baseline="-25000"/>
                <a:t>1</a:t>
              </a:r>
              <a:endParaRPr lang="en-US" altLang="zh-CN" sz="2400"/>
            </a:p>
          </p:txBody>
        </p:sp>
        <p:sp>
          <p:nvSpPr>
            <p:cNvPr id="54" name="Text Box 40"/>
            <p:cNvSpPr txBox="1">
              <a:spLocks noChangeArrowheads="1"/>
            </p:cNvSpPr>
            <p:nvPr/>
          </p:nvSpPr>
          <p:spPr bwMode="auto">
            <a:xfrm>
              <a:off x="4416" y="2572"/>
              <a:ext cx="26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I</a:t>
              </a:r>
              <a:r>
                <a:rPr lang="en-US" altLang="zh-CN" sz="2400" baseline="-25000"/>
                <a:t>2</a:t>
              </a:r>
              <a:endParaRPr lang="en-US" altLang="zh-CN" sz="2400"/>
            </a:p>
          </p:txBody>
        </p:sp>
      </p:grpSp>
      <p:sp>
        <p:nvSpPr>
          <p:cNvPr id="55" name="Text Box 44"/>
          <p:cNvSpPr txBox="1">
            <a:spLocks noChangeArrowheads="1"/>
          </p:cNvSpPr>
          <p:nvPr/>
        </p:nvSpPr>
        <p:spPr bwMode="auto">
          <a:xfrm>
            <a:off x="3048001" y="4572001"/>
            <a:ext cx="2174875" cy="466725"/>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zh-CN" altLang="en-US" sz="2400"/>
              <a:t>图</a:t>
            </a:r>
            <a:r>
              <a:rPr lang="en-US" altLang="zh-CN" sz="2400"/>
              <a:t>1</a:t>
            </a:r>
            <a:r>
              <a:rPr lang="zh-CN" altLang="en-US" sz="2400"/>
              <a:t>：挤出效应</a:t>
            </a:r>
          </a:p>
        </p:txBody>
      </p:sp>
      <p:sp>
        <p:nvSpPr>
          <p:cNvPr id="56" name="Text Box 45"/>
          <p:cNvSpPr txBox="1">
            <a:spLocks noChangeArrowheads="1"/>
          </p:cNvSpPr>
          <p:nvPr/>
        </p:nvSpPr>
        <p:spPr bwMode="auto">
          <a:xfrm>
            <a:off x="6858001" y="4572001"/>
            <a:ext cx="2174875" cy="466725"/>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zh-CN" altLang="en-US" sz="2400"/>
              <a:t>图</a:t>
            </a:r>
            <a:r>
              <a:rPr lang="en-US" altLang="zh-CN" sz="2400"/>
              <a:t>2</a:t>
            </a:r>
            <a:r>
              <a:rPr lang="zh-CN" altLang="en-US" sz="2400"/>
              <a:t>：拉动效应</a:t>
            </a:r>
          </a:p>
        </p:txBody>
      </p:sp>
    </p:spTree>
    <p:extLst>
      <p:ext uri="{BB962C8B-B14F-4D97-AF65-F5344CB8AC3E}">
        <p14:creationId xmlns:p14="http://schemas.microsoft.com/office/powerpoint/2010/main" val="2014474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455146" y="1"/>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2362201" y="911280"/>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（二）经济发展阶段论</a:t>
            </a:r>
            <a:endParaRPr lang="en-US" altLang="zh-CN" sz="2200" dirty="0">
              <a:solidFill>
                <a:sysClr val="windowText" lastClr="000000"/>
              </a:solidFill>
              <a:latin typeface="微软雅黑"/>
              <a:ea typeface="微软雅黑"/>
              <a:cs typeface="微软雅黑"/>
            </a:endParaRPr>
          </a:p>
          <a:p>
            <a:pPr>
              <a:defRPr/>
            </a:pPr>
            <a:endParaRPr lang="zh-CN" altLang="en-US" sz="2000" dirty="0">
              <a:solidFill>
                <a:srgbClr val="000090"/>
              </a:solidFill>
              <a:latin typeface="微软雅黑"/>
              <a:ea typeface="微软雅黑"/>
              <a:cs typeface="微软雅黑"/>
            </a:endParaRPr>
          </a:p>
          <a:p>
            <a:pPr lvl="0">
              <a:defRPr/>
            </a:pPr>
            <a:endParaRPr lang="zh-CN" altLang="en-US" dirty="0">
              <a:solidFill>
                <a:sysClr val="windowText" lastClr="000000"/>
              </a:solidFill>
              <a:latin typeface="微软雅黑"/>
              <a:ea typeface="微软雅黑"/>
              <a:cs typeface="微软雅黑"/>
            </a:endParaRPr>
          </a:p>
        </p:txBody>
      </p:sp>
      <p:graphicFrame>
        <p:nvGraphicFramePr>
          <p:cNvPr id="15" name="Group 3"/>
          <p:cNvGraphicFramePr>
            <a:graphicFrameLocks noGrp="1"/>
          </p:cNvGraphicFramePr>
          <p:nvPr/>
        </p:nvGraphicFramePr>
        <p:xfrm>
          <a:off x="3058512" y="1436582"/>
          <a:ext cx="6489699" cy="4729438"/>
        </p:xfrm>
        <a:graphic>
          <a:graphicData uri="http://schemas.openxmlformats.org/drawingml/2006/table">
            <a:tbl>
              <a:tblPr/>
              <a:tblGrid>
                <a:gridCol w="417575">
                  <a:extLst>
                    <a:ext uri="{9D8B030D-6E8A-4147-A177-3AD203B41FA5}">
                      <a16:colId xmlns:a16="http://schemas.microsoft.com/office/drawing/2014/main" val="20000"/>
                    </a:ext>
                  </a:extLst>
                </a:gridCol>
                <a:gridCol w="783330">
                  <a:extLst>
                    <a:ext uri="{9D8B030D-6E8A-4147-A177-3AD203B41FA5}">
                      <a16:colId xmlns:a16="http://schemas.microsoft.com/office/drawing/2014/main" val="20001"/>
                    </a:ext>
                  </a:extLst>
                </a:gridCol>
                <a:gridCol w="1720623">
                  <a:extLst>
                    <a:ext uri="{9D8B030D-6E8A-4147-A177-3AD203B41FA5}">
                      <a16:colId xmlns:a16="http://schemas.microsoft.com/office/drawing/2014/main" val="20002"/>
                    </a:ext>
                  </a:extLst>
                </a:gridCol>
                <a:gridCol w="1564032">
                  <a:extLst>
                    <a:ext uri="{9D8B030D-6E8A-4147-A177-3AD203B41FA5}">
                      <a16:colId xmlns:a16="http://schemas.microsoft.com/office/drawing/2014/main" val="20003"/>
                    </a:ext>
                  </a:extLst>
                </a:gridCol>
                <a:gridCol w="2004139">
                  <a:extLst>
                    <a:ext uri="{9D8B030D-6E8A-4147-A177-3AD203B41FA5}">
                      <a16:colId xmlns:a16="http://schemas.microsoft.com/office/drawing/2014/main" val="20004"/>
                    </a:ext>
                  </a:extLst>
                </a:gridCol>
              </a:tblGrid>
              <a:tr h="630238">
                <a:tc gridSpan="2">
                  <a:txBody>
                    <a:bodyPr/>
                    <a:lstStyle/>
                    <a:p>
                      <a:pPr marL="0" marR="0" lvl="0" indent="0" algn="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dirty="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     时期</a:t>
                      </a:r>
                    </a:p>
                    <a:p>
                      <a:pPr marL="0" marR="0" lvl="0" indent="0" algn="l"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dirty="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项目</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rgbClr val="FFFFFF"/>
                      </a:solidFill>
                      <a:prstDash val="solid"/>
                      <a:miter lim="800000"/>
                      <a:headEnd type="none" w="med" len="med"/>
                      <a:tailEnd type="none" w="med" len="med"/>
                    </a:lnTlToBr>
                    <a:lnBlToTr>
                      <a:noFill/>
                    </a:lnBlToTr>
                    <a:noFill/>
                  </a:tcPr>
                </a:tc>
                <a:tc hMerge="1">
                  <a:txBody>
                    <a:bodyPr/>
                    <a:lstStyle/>
                    <a:p>
                      <a:endParaRPr lang="zh-CN"/>
                    </a:p>
                  </a:txBody>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dirty="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初级阶段</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中级阶段</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成熟阶段</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64768">
                <a:tc rowSpan="4">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购买性支出</a:t>
                      </a:r>
                      <a:endParaRPr kumimoji="0" lang="zh-CN" altLang="en-US" sz="16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dirty="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投资性支出</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0" i="0" u="none" strike="noStrike" cap="none" normalizeH="0" baseline="0" dirty="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应有较大投入</a:t>
                      </a:r>
                      <a:r>
                        <a:rPr kumimoji="0" lang="zh-CN" altLang="en-US" sz="1600" b="0" i="0" u="none" strike="noStrike" cap="none" normalizeH="0" baseline="0" dirty="0">
                          <a:ln>
                            <a:noFill/>
                          </a:ln>
                          <a:solidFill>
                            <a:schemeClr val="tx1"/>
                          </a:solidFill>
                          <a:effectLst/>
                          <a:latin typeface="Tahoma" panose="020B0604030504040204" pitchFamily="34" charset="0"/>
                          <a:ea typeface="楷体_GB2312" pitchFamily="1" charset="-122"/>
                          <a:sym typeface="Tahoma" panose="020B0604030504040204" pitchFamily="34" charset="0"/>
                        </a:rPr>
                        <a:t>（用于基础设施和建设，在社会总投资中发挥主导地位）</a:t>
                      </a: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endParaRP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0" i="0" u="none" strike="noStrike" cap="none" normalizeH="0" baseline="0" dirty="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增长减缓，投入下降</a:t>
                      </a:r>
                      <a:r>
                        <a:rPr kumimoji="0" lang="zh-CN" altLang="en-US" sz="1600" b="0" i="0" u="none" strike="noStrike" cap="none" normalizeH="0" baseline="0" dirty="0">
                          <a:ln>
                            <a:noFill/>
                          </a:ln>
                          <a:solidFill>
                            <a:schemeClr val="tx1"/>
                          </a:solidFill>
                          <a:effectLst/>
                          <a:latin typeface="Tahoma" panose="020B0604030504040204" pitchFamily="34" charset="0"/>
                          <a:ea typeface="楷体_GB2312" pitchFamily="1" charset="-122"/>
                          <a:sym typeface="Tahoma" panose="020B0604030504040204" pitchFamily="34" charset="0"/>
                        </a:rPr>
                        <a:t>（市场逐步完善，私人投资增加）</a:t>
                      </a: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endParaRP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0" i="0" u="none" strike="noStrike" cap="none" normalizeH="0" baseline="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投资增长回升</a:t>
                      </a:r>
                      <a:r>
                        <a:rPr kumimoji="0" lang="zh-CN" altLang="en-US" sz="1600" b="0" i="0" u="none" strike="noStrike" cap="none" normalizeH="0" baseline="0">
                          <a:ln>
                            <a:noFill/>
                          </a:ln>
                          <a:solidFill>
                            <a:schemeClr val="tx1"/>
                          </a:solidFill>
                          <a:effectLst/>
                          <a:latin typeface="Tahoma" panose="020B0604030504040204" pitchFamily="34" charset="0"/>
                          <a:ea typeface="楷体_GB2312" pitchFamily="1" charset="-122"/>
                          <a:sym typeface="Tahoma" panose="020B0604030504040204" pitchFamily="34" charset="0"/>
                        </a:rPr>
                        <a:t>（主要用来解决市场失灵，在社会总投资中发挥补充作用）</a:t>
                      </a:r>
                      <a:endPar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endParaRP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482">
                <a:tc vMerge="1">
                  <a:txBody>
                    <a:bodyPr/>
                    <a:lstStyle/>
                    <a:p>
                      <a:endParaRPr lang="zh-CN"/>
                    </a:p>
                  </a:txBody>
                  <a:tcPr/>
                </a:tc>
                <a:tc vMerge="1">
                  <a:txBody>
                    <a:bodyPr/>
                    <a:lstStyle/>
                    <a:p>
                      <a:endParaRPr lang="zh-CN"/>
                    </a:p>
                  </a:txBody>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a:ln>
                            <a:noFill/>
                          </a:ln>
                          <a:solidFill>
                            <a:srgbClr val="FF0000"/>
                          </a:solidFill>
                          <a:effectLst/>
                          <a:latin typeface="Tahoma" panose="020B0604030504040204" pitchFamily="34" charset="0"/>
                          <a:ea typeface="楷体_GB2312" pitchFamily="1" charset="-122"/>
                          <a:sym typeface="Tahoma" panose="020B0604030504040204" pitchFamily="34" charset="0"/>
                        </a:rPr>
                        <a:t>高</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600" b="1" i="0" u="none" strike="noStrike" cap="none" normalizeH="0" baseline="0">
                          <a:ln>
                            <a:noFill/>
                          </a:ln>
                          <a:solidFill>
                            <a:srgbClr val="FF0000"/>
                          </a:solidFill>
                          <a:effectLst/>
                          <a:latin typeface="Tahoma" panose="020B0604030504040204" pitchFamily="34" charset="0"/>
                          <a:ea typeface="宋体" panose="02010600030101010101" pitchFamily="2" charset="-122"/>
                          <a:sym typeface="Tahoma" panose="020B0604030504040204" pitchFamily="34" charset="0"/>
                        </a:rPr>
                        <a:t>↓</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600" b="1" i="0" u="none" strike="noStrike" cap="none" normalizeH="0" baseline="0">
                          <a:ln>
                            <a:noFill/>
                          </a:ln>
                          <a:solidFill>
                            <a:srgbClr val="FF0000"/>
                          </a:solidFill>
                          <a:effectLst/>
                          <a:latin typeface="Tahoma" panose="020B0604030504040204" pitchFamily="34" charset="0"/>
                          <a:ea typeface="宋体" panose="02010600030101010101" pitchFamily="2" charset="-122"/>
                          <a:sym typeface="Tahoma" panose="020B0604030504040204" pitchFamily="34" charset="0"/>
                        </a:rPr>
                        <a:t>↑</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4697">
                <a:tc vMerge="1">
                  <a:txBody>
                    <a:bodyPr/>
                    <a:lstStyle/>
                    <a:p>
                      <a:endParaRPr lang="zh-CN"/>
                    </a:p>
                  </a:txBody>
                  <a:tcPr/>
                </a:tc>
                <a:tc rowSpan="2">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消费性支出</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0" i="0" u="none" strike="noStrike" cap="none" normalizeH="0" baseline="0" dirty="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投入比较低</a:t>
                      </a:r>
                      <a:r>
                        <a:rPr kumimoji="0" lang="zh-CN" altLang="en-US" sz="1600" b="0" i="0" u="none" strike="noStrike" cap="none" normalizeH="0" baseline="0" dirty="0">
                          <a:ln>
                            <a:noFill/>
                          </a:ln>
                          <a:solidFill>
                            <a:schemeClr val="tx1"/>
                          </a:solidFill>
                          <a:effectLst/>
                          <a:latin typeface="Tahoma" panose="020B0604030504040204" pitchFamily="34" charset="0"/>
                          <a:ea typeface="楷体_GB2312" pitchFamily="1" charset="-122"/>
                          <a:sym typeface="Tahoma" panose="020B0604030504040204" pitchFamily="34" charset="0"/>
                        </a:rPr>
                        <a:t>（主要满足人们的吃、穿等基本生活需要）</a:t>
                      </a: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endParaRP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l"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0" i="0" u="none" strike="noStrike" cap="none" normalizeH="0" baseline="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随人们的需求层次提高而大幅增加</a:t>
                      </a:r>
                      <a:r>
                        <a:rPr kumimoji="0" lang="zh-CN" altLang="en-US" sz="1600" b="0" i="0" u="none" strike="noStrike" cap="none" normalizeH="0" baseline="0">
                          <a:ln>
                            <a:noFill/>
                          </a:ln>
                          <a:solidFill>
                            <a:schemeClr val="tx1"/>
                          </a:solidFill>
                          <a:effectLst/>
                          <a:latin typeface="楷体_GB2312" pitchFamily="1" charset="-122"/>
                          <a:ea typeface="楷体_GB2312" pitchFamily="1" charset="-122"/>
                          <a:sym typeface="楷体_GB2312" pitchFamily="1" charset="-122"/>
                        </a:rPr>
                        <a:t>（政府要为个人提供配套设施与管理，如公园、治安等；教育、卫生、福利等方面财政支出增加）</a:t>
                      </a:r>
                      <a:endPar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3"/>
                  </a:ext>
                </a:extLst>
              </a:tr>
              <a:tr h="304482">
                <a:tc vMerge="1">
                  <a:txBody>
                    <a:bodyPr/>
                    <a:lstStyle/>
                    <a:p>
                      <a:endParaRPr lang="zh-CN"/>
                    </a:p>
                  </a:txBody>
                  <a:tcPr/>
                </a:tc>
                <a:tc vMerge="1">
                  <a:txBody>
                    <a:bodyPr/>
                    <a:lstStyle/>
                    <a:p>
                      <a:endParaRPr lang="zh-CN"/>
                    </a:p>
                  </a:txBody>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dirty="0">
                          <a:ln>
                            <a:noFill/>
                          </a:ln>
                          <a:solidFill>
                            <a:srgbClr val="FF0000"/>
                          </a:solidFill>
                          <a:effectLst/>
                          <a:latin typeface="Tahoma" panose="020B0604030504040204" pitchFamily="34" charset="0"/>
                          <a:ea typeface="宋体" panose="02010600030101010101" pitchFamily="2" charset="-122"/>
                          <a:sym typeface="Calibri" panose="020F0502020204030204" pitchFamily="34" charset="0"/>
                        </a:rPr>
                        <a:t>低</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600" b="1" i="0" u="none" strike="noStrike" cap="none" normalizeH="0" baseline="0">
                          <a:ln>
                            <a:noFill/>
                          </a:ln>
                          <a:solidFill>
                            <a:srgbClr val="FF0000"/>
                          </a:solidFill>
                          <a:effectLst/>
                          <a:latin typeface="Tahoma" panose="020B0604030504040204" pitchFamily="34" charset="0"/>
                          <a:ea typeface="宋体" panose="02010600030101010101" pitchFamily="2" charset="-122"/>
                          <a:sym typeface="Tahoma" panose="020B0604030504040204" pitchFamily="34" charset="0"/>
                        </a:rPr>
                        <a:t>↑</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4"/>
                  </a:ext>
                </a:extLst>
              </a:tr>
              <a:tr h="784625">
                <a:tc rowSpan="2" gridSpan="2">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转移性支出</a:t>
                      </a:r>
                      <a:endParaRPr kumimoji="0" lang="zh-CN" altLang="en-US" sz="16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2" hMerge="1">
                  <a:txBody>
                    <a:bodyPr/>
                    <a:lstStyle/>
                    <a:p>
                      <a:endParaRPr lang="zh-CN"/>
                    </a:p>
                  </a:txBody>
                  <a:tcPr/>
                </a:tc>
                <a:tc>
                  <a:txBody>
                    <a:bodyPr/>
                    <a:lstStyle/>
                    <a:p>
                      <a:pPr marL="0" marR="0" lvl="0" indent="0" algn="l"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0" i="0" u="none" strike="noStrike" cap="none" normalizeH="0" baseline="0" dirty="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投入比较低</a:t>
                      </a:r>
                      <a:r>
                        <a:rPr kumimoji="0" lang="zh-CN" altLang="en-US" sz="1600" b="0" i="0" u="none" strike="noStrike" cap="none" normalizeH="0" baseline="0" dirty="0">
                          <a:ln>
                            <a:noFill/>
                          </a:ln>
                          <a:solidFill>
                            <a:schemeClr val="tx1"/>
                          </a:solidFill>
                          <a:effectLst/>
                          <a:latin typeface="Tahoma" panose="020B0604030504040204" pitchFamily="34" charset="0"/>
                          <a:ea typeface="楷体_GB2312" pitchFamily="1" charset="-122"/>
                          <a:sym typeface="Tahoma" panose="020B0604030504040204" pitchFamily="34" charset="0"/>
                        </a:rPr>
                        <a:t>（以确保人们的最低生活水平为目标）</a:t>
                      </a: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endParaRP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l"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0" i="0" u="none" strike="noStrike" cap="none" normalizeH="0" baseline="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转移支出会大大增加</a:t>
                      </a:r>
                      <a:r>
                        <a:rPr kumimoji="0" lang="zh-CN" altLang="en-US" sz="1600" b="0" i="0" u="none" strike="noStrike" cap="none" normalizeH="0" baseline="0">
                          <a:ln>
                            <a:noFill/>
                          </a:ln>
                          <a:solidFill>
                            <a:schemeClr val="tx1"/>
                          </a:solidFill>
                          <a:effectLst/>
                          <a:latin typeface="Tahoma" panose="020B0604030504040204" pitchFamily="34" charset="0"/>
                          <a:ea typeface="楷体_GB2312" pitchFamily="1" charset="-122"/>
                          <a:sym typeface="Tahoma" panose="020B0604030504040204" pitchFamily="34" charset="0"/>
                        </a:rPr>
                        <a:t>（贫富差距扩大，用于社会保障和收入再分配的财政支出增加）</a:t>
                      </a:r>
                      <a:endPar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endParaRP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5"/>
                  </a:ext>
                </a:extLst>
              </a:tr>
              <a:tr h="304482">
                <a:tc gridSpan="2" vMerge="1">
                  <a:txBody>
                    <a:bodyPr/>
                    <a:lstStyle/>
                    <a:p>
                      <a:endParaRPr lang="zh-CN"/>
                    </a:p>
                  </a:txBody>
                  <a:tcPr/>
                </a:tc>
                <a:tc hMerge="1" vMerge="1">
                  <a:txBody>
                    <a:bodyPr/>
                    <a:lstStyle/>
                    <a:p>
                      <a:endParaRPr lang="zh-CN"/>
                    </a:p>
                  </a:txBody>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a:ln>
                            <a:noFill/>
                          </a:ln>
                          <a:solidFill>
                            <a:srgbClr val="FF0000"/>
                          </a:solidFill>
                          <a:effectLst/>
                          <a:latin typeface="Tahoma" panose="020B0604030504040204" pitchFamily="34" charset="0"/>
                          <a:ea typeface="宋体" panose="02010600030101010101" pitchFamily="2" charset="-122"/>
                          <a:sym typeface="Calibri" panose="020F0502020204030204" pitchFamily="34" charset="0"/>
                        </a:rPr>
                        <a:t>低</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600" b="1" i="0" u="none" strike="noStrike" cap="none" normalizeH="0" baseline="0" dirty="0">
                          <a:ln>
                            <a:noFill/>
                          </a:ln>
                          <a:solidFill>
                            <a:srgbClr val="FF0000"/>
                          </a:solidFill>
                          <a:effectLst/>
                          <a:latin typeface="Tahoma" panose="020B0604030504040204" pitchFamily="34" charset="0"/>
                          <a:ea typeface="宋体" panose="02010600030101010101" pitchFamily="2" charset="-122"/>
                          <a:sym typeface="Calibri" panose="020F0502020204030204" pitchFamily="34" charset="0"/>
                        </a:rPr>
                        <a:t>↑</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7126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100000">
                                          <p:val>
                                            <p:strVal val="#ppt_x"/>
                                          </p:val>
                                        </p:tav>
                                      </p:tavLst>
                                    </p:anim>
                                    <p:anim calcmode="lin" valueType="num">
                                      <p:cBhvr>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52400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2116663" y="1388532"/>
            <a:ext cx="7958666" cy="5340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（三）基础产业的投资规模：赫希曼模型</a:t>
            </a:r>
            <a:endParaRPr lang="en-US" altLang="zh-CN" sz="2400" dirty="0">
              <a:solidFill>
                <a:sysClr val="windowText" lastClr="000000"/>
              </a:solidFill>
              <a:latin typeface="微软雅黑"/>
              <a:ea typeface="微软雅黑"/>
              <a:cs typeface="微软雅黑"/>
            </a:endParaRPr>
          </a:p>
          <a:p>
            <a:pPr>
              <a:defRPr/>
            </a:pPr>
            <a:endParaRPr lang="zh-CN" altLang="en-US" dirty="0">
              <a:solidFill>
                <a:sysClr val="windowText" lastClr="000000"/>
              </a:solidFill>
              <a:latin typeface="Calibri" panose="020F0502020204030204"/>
              <a:ea typeface="宋体" panose="02010600030101010101" pitchFamily="2" charset="-122"/>
            </a:endParaRPr>
          </a:p>
        </p:txBody>
      </p:sp>
      <p:sp>
        <p:nvSpPr>
          <p:cNvPr id="15" name="Text Box 3"/>
          <p:cNvSpPr txBox="1">
            <a:spLocks noChangeArrowheads="1"/>
          </p:cNvSpPr>
          <p:nvPr/>
        </p:nvSpPr>
        <p:spPr bwMode="auto">
          <a:xfrm>
            <a:off x="2743200" y="4838701"/>
            <a:ext cx="3276600" cy="13112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2000"/>
              <a:t>Kp</a:t>
            </a:r>
            <a:r>
              <a:rPr lang="zh-CN" altLang="en-US" sz="2000"/>
              <a:t>和</a:t>
            </a:r>
            <a:r>
              <a:rPr lang="en-US" altLang="zh-CN" sz="2000"/>
              <a:t>Ks</a:t>
            </a:r>
            <a:r>
              <a:rPr lang="zh-CN" altLang="en-US" sz="2000"/>
              <a:t>分别代表私人生产资本和社会共同资本，</a:t>
            </a:r>
            <a:r>
              <a:rPr lang="en-US" altLang="zh-CN" sz="2000"/>
              <a:t>Y</a:t>
            </a:r>
            <a:r>
              <a:rPr lang="zh-CN" altLang="en-US" sz="2000"/>
              <a:t>是等产出线，</a:t>
            </a:r>
            <a:r>
              <a:rPr lang="en-US" altLang="zh-CN" sz="2000"/>
              <a:t>OE</a:t>
            </a:r>
            <a:r>
              <a:rPr lang="zh-CN" altLang="en-US" sz="2000"/>
              <a:t>是最优投资组合，即均衡投资。</a:t>
            </a:r>
          </a:p>
        </p:txBody>
      </p:sp>
      <p:grpSp>
        <p:nvGrpSpPr>
          <p:cNvPr id="17" name="Group 4"/>
          <p:cNvGrpSpPr>
            <a:grpSpLocks/>
          </p:cNvGrpSpPr>
          <p:nvPr/>
        </p:nvGrpSpPr>
        <p:grpSpPr bwMode="auto">
          <a:xfrm>
            <a:off x="6477000" y="1905000"/>
            <a:ext cx="3455988" cy="2971800"/>
            <a:chOff x="3120" y="1200"/>
            <a:chExt cx="2177" cy="1872"/>
          </a:xfrm>
        </p:grpSpPr>
        <p:grpSp>
          <p:nvGrpSpPr>
            <p:cNvPr id="19" name="Group 5"/>
            <p:cNvGrpSpPr>
              <a:grpSpLocks/>
            </p:cNvGrpSpPr>
            <p:nvPr/>
          </p:nvGrpSpPr>
          <p:grpSpPr bwMode="auto">
            <a:xfrm>
              <a:off x="3120" y="1200"/>
              <a:ext cx="2177" cy="1872"/>
              <a:chOff x="3120" y="1200"/>
              <a:chExt cx="2177" cy="1872"/>
            </a:xfrm>
          </p:grpSpPr>
          <p:sp>
            <p:nvSpPr>
              <p:cNvPr id="24" name="Line 6"/>
              <p:cNvSpPr>
                <a:spLocks noChangeShapeType="1"/>
              </p:cNvSpPr>
              <p:nvPr/>
            </p:nvSpPr>
            <p:spPr bwMode="auto">
              <a:xfrm flipV="1">
                <a:off x="3408" y="1440"/>
                <a:ext cx="0" cy="144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5" name="Line 7"/>
              <p:cNvSpPr>
                <a:spLocks noChangeShapeType="1"/>
              </p:cNvSpPr>
              <p:nvPr/>
            </p:nvSpPr>
            <p:spPr bwMode="auto">
              <a:xfrm>
                <a:off x="3408" y="2880"/>
                <a:ext cx="1584"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6" name="Freeform 8"/>
              <p:cNvSpPr>
                <a:spLocks/>
              </p:cNvSpPr>
              <p:nvPr/>
            </p:nvSpPr>
            <p:spPr bwMode="auto">
              <a:xfrm>
                <a:off x="3696" y="1920"/>
                <a:ext cx="672" cy="768"/>
              </a:xfrm>
              <a:custGeom>
                <a:avLst/>
                <a:gdLst>
                  <a:gd name="T0" fmla="*/ 0 w 672"/>
                  <a:gd name="T1" fmla="*/ 0 h 768"/>
                  <a:gd name="T2" fmla="*/ 144 w 672"/>
                  <a:gd name="T3" fmla="*/ 528 h 768"/>
                  <a:gd name="T4" fmla="*/ 672 w 672"/>
                  <a:gd name="T5" fmla="*/ 768 h 768"/>
                  <a:gd name="T6" fmla="*/ 0 60000 65536"/>
                  <a:gd name="T7" fmla="*/ 0 60000 65536"/>
                  <a:gd name="T8" fmla="*/ 0 60000 65536"/>
                </a:gdLst>
                <a:ahLst/>
                <a:cxnLst>
                  <a:cxn ang="T6">
                    <a:pos x="T0" y="T1"/>
                  </a:cxn>
                  <a:cxn ang="T7">
                    <a:pos x="T2" y="T3"/>
                  </a:cxn>
                  <a:cxn ang="T8">
                    <a:pos x="T4" y="T5"/>
                  </a:cxn>
                </a:cxnLst>
                <a:rect l="0" t="0" r="r" b="b"/>
                <a:pathLst>
                  <a:path w="672" h="768">
                    <a:moveTo>
                      <a:pt x="0" y="0"/>
                    </a:moveTo>
                    <a:cubicBezTo>
                      <a:pt x="16" y="200"/>
                      <a:pt x="32" y="400"/>
                      <a:pt x="144" y="528"/>
                    </a:cubicBezTo>
                    <a:cubicBezTo>
                      <a:pt x="256" y="656"/>
                      <a:pt x="584" y="728"/>
                      <a:pt x="672" y="768"/>
                    </a:cubicBezTo>
                  </a:path>
                </a:pathLst>
              </a:cu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Freeform 9"/>
              <p:cNvSpPr>
                <a:spLocks/>
              </p:cNvSpPr>
              <p:nvPr/>
            </p:nvSpPr>
            <p:spPr bwMode="auto">
              <a:xfrm>
                <a:off x="3888" y="1728"/>
                <a:ext cx="672" cy="768"/>
              </a:xfrm>
              <a:custGeom>
                <a:avLst/>
                <a:gdLst>
                  <a:gd name="T0" fmla="*/ 0 w 672"/>
                  <a:gd name="T1" fmla="*/ 0 h 768"/>
                  <a:gd name="T2" fmla="*/ 144 w 672"/>
                  <a:gd name="T3" fmla="*/ 528 h 768"/>
                  <a:gd name="T4" fmla="*/ 672 w 672"/>
                  <a:gd name="T5" fmla="*/ 768 h 768"/>
                  <a:gd name="T6" fmla="*/ 0 60000 65536"/>
                  <a:gd name="T7" fmla="*/ 0 60000 65536"/>
                  <a:gd name="T8" fmla="*/ 0 60000 65536"/>
                </a:gdLst>
                <a:ahLst/>
                <a:cxnLst>
                  <a:cxn ang="T6">
                    <a:pos x="T0" y="T1"/>
                  </a:cxn>
                  <a:cxn ang="T7">
                    <a:pos x="T2" y="T3"/>
                  </a:cxn>
                  <a:cxn ang="T8">
                    <a:pos x="T4" y="T5"/>
                  </a:cxn>
                </a:cxnLst>
                <a:rect l="0" t="0" r="r" b="b"/>
                <a:pathLst>
                  <a:path w="672" h="768">
                    <a:moveTo>
                      <a:pt x="0" y="0"/>
                    </a:moveTo>
                    <a:cubicBezTo>
                      <a:pt x="16" y="200"/>
                      <a:pt x="32" y="400"/>
                      <a:pt x="144" y="528"/>
                    </a:cubicBezTo>
                    <a:cubicBezTo>
                      <a:pt x="256" y="656"/>
                      <a:pt x="584" y="728"/>
                      <a:pt x="672" y="768"/>
                    </a:cubicBezTo>
                  </a:path>
                </a:pathLst>
              </a:cu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Freeform 10"/>
              <p:cNvSpPr>
                <a:spLocks/>
              </p:cNvSpPr>
              <p:nvPr/>
            </p:nvSpPr>
            <p:spPr bwMode="auto">
              <a:xfrm>
                <a:off x="4128" y="1536"/>
                <a:ext cx="672" cy="768"/>
              </a:xfrm>
              <a:custGeom>
                <a:avLst/>
                <a:gdLst>
                  <a:gd name="T0" fmla="*/ 0 w 672"/>
                  <a:gd name="T1" fmla="*/ 0 h 768"/>
                  <a:gd name="T2" fmla="*/ 144 w 672"/>
                  <a:gd name="T3" fmla="*/ 528 h 768"/>
                  <a:gd name="T4" fmla="*/ 672 w 672"/>
                  <a:gd name="T5" fmla="*/ 768 h 768"/>
                  <a:gd name="T6" fmla="*/ 0 60000 65536"/>
                  <a:gd name="T7" fmla="*/ 0 60000 65536"/>
                  <a:gd name="T8" fmla="*/ 0 60000 65536"/>
                </a:gdLst>
                <a:ahLst/>
                <a:cxnLst>
                  <a:cxn ang="T6">
                    <a:pos x="T0" y="T1"/>
                  </a:cxn>
                  <a:cxn ang="T7">
                    <a:pos x="T2" y="T3"/>
                  </a:cxn>
                  <a:cxn ang="T8">
                    <a:pos x="T4" y="T5"/>
                  </a:cxn>
                </a:cxnLst>
                <a:rect l="0" t="0" r="r" b="b"/>
                <a:pathLst>
                  <a:path w="672" h="768">
                    <a:moveTo>
                      <a:pt x="0" y="0"/>
                    </a:moveTo>
                    <a:cubicBezTo>
                      <a:pt x="16" y="200"/>
                      <a:pt x="32" y="400"/>
                      <a:pt x="144" y="528"/>
                    </a:cubicBezTo>
                    <a:cubicBezTo>
                      <a:pt x="256" y="656"/>
                      <a:pt x="584" y="728"/>
                      <a:pt x="672" y="768"/>
                    </a:cubicBezTo>
                  </a:path>
                </a:pathLst>
              </a:cu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Text Box 11"/>
              <p:cNvSpPr txBox="1">
                <a:spLocks noChangeArrowheads="1"/>
              </p:cNvSpPr>
              <p:nvPr/>
            </p:nvSpPr>
            <p:spPr bwMode="auto">
              <a:xfrm>
                <a:off x="3456" y="1488"/>
                <a:ext cx="31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Y</a:t>
                </a:r>
                <a:r>
                  <a:rPr lang="en-US" altLang="zh-CN" baseline="-25000"/>
                  <a:t>1</a:t>
                </a:r>
              </a:p>
            </p:txBody>
          </p:sp>
          <p:sp>
            <p:nvSpPr>
              <p:cNvPr id="30" name="Text Box 12"/>
              <p:cNvSpPr txBox="1">
                <a:spLocks noChangeArrowheads="1"/>
              </p:cNvSpPr>
              <p:nvPr/>
            </p:nvSpPr>
            <p:spPr bwMode="auto">
              <a:xfrm>
                <a:off x="3696" y="1392"/>
                <a:ext cx="31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Y</a:t>
                </a:r>
                <a:r>
                  <a:rPr lang="en-US" altLang="zh-CN" baseline="-25000"/>
                  <a:t>2</a:t>
                </a:r>
              </a:p>
            </p:txBody>
          </p:sp>
          <p:sp>
            <p:nvSpPr>
              <p:cNvPr id="31" name="Text Box 13"/>
              <p:cNvSpPr txBox="1">
                <a:spLocks noChangeArrowheads="1"/>
              </p:cNvSpPr>
              <p:nvPr/>
            </p:nvSpPr>
            <p:spPr bwMode="auto">
              <a:xfrm>
                <a:off x="3206" y="2762"/>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O</a:t>
                </a:r>
              </a:p>
            </p:txBody>
          </p:sp>
          <p:sp>
            <p:nvSpPr>
              <p:cNvPr id="32" name="Line 14"/>
              <p:cNvSpPr>
                <a:spLocks noChangeShapeType="1"/>
              </p:cNvSpPr>
              <p:nvPr/>
            </p:nvSpPr>
            <p:spPr bwMode="auto">
              <a:xfrm flipV="1">
                <a:off x="3408" y="1632"/>
                <a:ext cx="1248" cy="1248"/>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33" name="Text Box 15"/>
              <p:cNvSpPr txBox="1">
                <a:spLocks noChangeArrowheads="1"/>
              </p:cNvSpPr>
              <p:nvPr/>
            </p:nvSpPr>
            <p:spPr bwMode="auto">
              <a:xfrm>
                <a:off x="4694" y="1370"/>
                <a:ext cx="233"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E</a:t>
                </a:r>
              </a:p>
            </p:txBody>
          </p:sp>
          <p:sp>
            <p:nvSpPr>
              <p:cNvPr id="34" name="Text Box 16"/>
              <p:cNvSpPr txBox="1">
                <a:spLocks noChangeArrowheads="1"/>
              </p:cNvSpPr>
              <p:nvPr/>
            </p:nvSpPr>
            <p:spPr bwMode="auto">
              <a:xfrm>
                <a:off x="3120" y="1200"/>
                <a:ext cx="31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K</a:t>
                </a:r>
                <a:r>
                  <a:rPr lang="en-US" altLang="zh-CN" baseline="-25000"/>
                  <a:t>p</a:t>
                </a:r>
                <a:endParaRPr lang="en-US" altLang="zh-CN"/>
              </a:p>
            </p:txBody>
          </p:sp>
          <p:sp>
            <p:nvSpPr>
              <p:cNvPr id="35" name="Text Box 17"/>
              <p:cNvSpPr txBox="1">
                <a:spLocks noChangeArrowheads="1"/>
              </p:cNvSpPr>
              <p:nvPr/>
            </p:nvSpPr>
            <p:spPr bwMode="auto">
              <a:xfrm>
                <a:off x="4992" y="2784"/>
                <a:ext cx="30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K</a:t>
                </a:r>
                <a:r>
                  <a:rPr lang="en-US" altLang="zh-CN" baseline="-25000"/>
                  <a:t>s</a:t>
                </a:r>
                <a:endParaRPr lang="en-US" altLang="zh-CN"/>
              </a:p>
            </p:txBody>
          </p:sp>
          <p:sp>
            <p:nvSpPr>
              <p:cNvPr id="36" name="Text Box 18"/>
              <p:cNvSpPr txBox="1">
                <a:spLocks noChangeArrowheads="1"/>
              </p:cNvSpPr>
              <p:nvPr/>
            </p:nvSpPr>
            <p:spPr bwMode="auto">
              <a:xfrm>
                <a:off x="4032" y="1200"/>
                <a:ext cx="31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Y</a:t>
                </a:r>
                <a:r>
                  <a:rPr lang="en-US" altLang="zh-CN" baseline="-25000"/>
                  <a:t>3</a:t>
                </a:r>
              </a:p>
            </p:txBody>
          </p:sp>
          <p:sp>
            <p:nvSpPr>
              <p:cNvPr id="37" name="Text Box 19"/>
              <p:cNvSpPr txBox="1">
                <a:spLocks noChangeArrowheads="1"/>
              </p:cNvSpPr>
              <p:nvPr/>
            </p:nvSpPr>
            <p:spPr bwMode="auto">
              <a:xfrm>
                <a:off x="3936" y="2544"/>
                <a:ext cx="19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a:t>A</a:t>
                </a:r>
              </a:p>
            </p:txBody>
          </p:sp>
          <p:sp>
            <p:nvSpPr>
              <p:cNvPr id="38" name="Text Box 20"/>
              <p:cNvSpPr txBox="1">
                <a:spLocks noChangeArrowheads="1"/>
              </p:cNvSpPr>
              <p:nvPr/>
            </p:nvSpPr>
            <p:spPr bwMode="auto">
              <a:xfrm>
                <a:off x="4032" y="1728"/>
                <a:ext cx="191"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a:t>C</a:t>
                </a:r>
              </a:p>
            </p:txBody>
          </p:sp>
          <p:sp>
            <p:nvSpPr>
              <p:cNvPr id="39" name="Text Box 21"/>
              <p:cNvSpPr txBox="1">
                <a:spLocks noChangeArrowheads="1"/>
              </p:cNvSpPr>
              <p:nvPr/>
            </p:nvSpPr>
            <p:spPr bwMode="auto">
              <a:xfrm>
                <a:off x="4080" y="2160"/>
                <a:ext cx="191"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a:t>B</a:t>
                </a:r>
              </a:p>
            </p:txBody>
          </p:sp>
        </p:grpSp>
        <p:sp>
          <p:nvSpPr>
            <p:cNvPr id="20" name="Line 22"/>
            <p:cNvSpPr>
              <a:spLocks noChangeShapeType="1"/>
            </p:cNvSpPr>
            <p:nvPr/>
          </p:nvSpPr>
          <p:spPr bwMode="auto">
            <a:xfrm flipH="1">
              <a:off x="3936" y="1872"/>
              <a:ext cx="240" cy="672"/>
            </a:xfrm>
            <a:prstGeom prst="line">
              <a:avLst/>
            </a:prstGeom>
            <a:noFill/>
            <a:ln w="254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sp>
        <p:nvSpPr>
          <p:cNvPr id="40" name="Text Box 23"/>
          <p:cNvSpPr txBox="1">
            <a:spLocks noChangeArrowheads="1"/>
          </p:cNvSpPr>
          <p:nvPr/>
        </p:nvSpPr>
        <p:spPr bwMode="auto">
          <a:xfrm>
            <a:off x="6324600" y="4876801"/>
            <a:ext cx="3733800" cy="13112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2000"/>
              <a:t>A</a:t>
            </a:r>
            <a:r>
              <a:rPr lang="zh-CN" altLang="en-US" sz="2000"/>
              <a:t>点代表能力过剩型发展；</a:t>
            </a:r>
            <a:r>
              <a:rPr lang="en-US" altLang="zh-CN" sz="2000"/>
              <a:t>B</a:t>
            </a:r>
            <a:r>
              <a:rPr lang="zh-CN" altLang="en-US" sz="2000"/>
              <a:t>点代表均衡发展；</a:t>
            </a:r>
            <a:r>
              <a:rPr lang="en-US" altLang="zh-CN" sz="2000"/>
              <a:t>C</a:t>
            </a:r>
            <a:r>
              <a:rPr lang="zh-CN" altLang="en-US" sz="2000"/>
              <a:t>点代表能力不足型发展。</a:t>
            </a:r>
            <a:r>
              <a:rPr lang="zh-CN" altLang="en-US" sz="2000" b="1"/>
              <a:t>共同资本的不足会降低生产资本的收益率。</a:t>
            </a:r>
          </a:p>
        </p:txBody>
      </p:sp>
      <p:grpSp>
        <p:nvGrpSpPr>
          <p:cNvPr id="41" name="Group 24"/>
          <p:cNvGrpSpPr>
            <a:grpSpLocks/>
          </p:cNvGrpSpPr>
          <p:nvPr/>
        </p:nvGrpSpPr>
        <p:grpSpPr bwMode="auto">
          <a:xfrm>
            <a:off x="2743200" y="1828800"/>
            <a:ext cx="3455988" cy="3048000"/>
            <a:chOff x="768" y="1152"/>
            <a:chExt cx="2177" cy="1920"/>
          </a:xfrm>
        </p:grpSpPr>
        <p:grpSp>
          <p:nvGrpSpPr>
            <p:cNvPr id="42" name="Group 25"/>
            <p:cNvGrpSpPr>
              <a:grpSpLocks/>
            </p:cNvGrpSpPr>
            <p:nvPr/>
          </p:nvGrpSpPr>
          <p:grpSpPr bwMode="auto">
            <a:xfrm>
              <a:off x="768" y="1152"/>
              <a:ext cx="2177" cy="1920"/>
              <a:chOff x="768" y="1152"/>
              <a:chExt cx="2177" cy="1920"/>
            </a:xfrm>
          </p:grpSpPr>
          <p:sp>
            <p:nvSpPr>
              <p:cNvPr id="46" name="Text Box 26"/>
              <p:cNvSpPr txBox="1">
                <a:spLocks noChangeArrowheads="1"/>
              </p:cNvSpPr>
              <p:nvPr/>
            </p:nvSpPr>
            <p:spPr bwMode="auto">
              <a:xfrm>
                <a:off x="1632" y="1152"/>
                <a:ext cx="31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Y</a:t>
                </a:r>
                <a:r>
                  <a:rPr lang="en-US" altLang="zh-CN" baseline="-25000"/>
                  <a:t>3</a:t>
                </a:r>
              </a:p>
            </p:txBody>
          </p:sp>
          <p:grpSp>
            <p:nvGrpSpPr>
              <p:cNvPr id="47" name="Group 27"/>
              <p:cNvGrpSpPr>
                <a:grpSpLocks/>
              </p:cNvGrpSpPr>
              <p:nvPr/>
            </p:nvGrpSpPr>
            <p:grpSpPr bwMode="auto">
              <a:xfrm>
                <a:off x="768" y="1200"/>
                <a:ext cx="2177" cy="1872"/>
                <a:chOff x="672" y="1104"/>
                <a:chExt cx="2177" cy="1872"/>
              </a:xfrm>
            </p:grpSpPr>
            <p:sp>
              <p:nvSpPr>
                <p:cNvPr id="48" name="Line 28"/>
                <p:cNvSpPr>
                  <a:spLocks noChangeShapeType="1"/>
                </p:cNvSpPr>
                <p:nvPr/>
              </p:nvSpPr>
              <p:spPr bwMode="auto">
                <a:xfrm flipV="1">
                  <a:off x="960" y="1344"/>
                  <a:ext cx="0" cy="144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9" name="Line 29"/>
                <p:cNvSpPr>
                  <a:spLocks noChangeShapeType="1"/>
                </p:cNvSpPr>
                <p:nvPr/>
              </p:nvSpPr>
              <p:spPr bwMode="auto">
                <a:xfrm>
                  <a:off x="960" y="2784"/>
                  <a:ext cx="1584"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50" name="Freeform 30"/>
                <p:cNvSpPr>
                  <a:spLocks/>
                </p:cNvSpPr>
                <p:nvPr/>
              </p:nvSpPr>
              <p:spPr bwMode="auto">
                <a:xfrm>
                  <a:off x="1248" y="1824"/>
                  <a:ext cx="672" cy="768"/>
                </a:xfrm>
                <a:custGeom>
                  <a:avLst/>
                  <a:gdLst>
                    <a:gd name="T0" fmla="*/ 0 w 672"/>
                    <a:gd name="T1" fmla="*/ 0 h 768"/>
                    <a:gd name="T2" fmla="*/ 144 w 672"/>
                    <a:gd name="T3" fmla="*/ 528 h 768"/>
                    <a:gd name="T4" fmla="*/ 672 w 672"/>
                    <a:gd name="T5" fmla="*/ 768 h 768"/>
                    <a:gd name="T6" fmla="*/ 0 60000 65536"/>
                    <a:gd name="T7" fmla="*/ 0 60000 65536"/>
                    <a:gd name="T8" fmla="*/ 0 60000 65536"/>
                  </a:gdLst>
                  <a:ahLst/>
                  <a:cxnLst>
                    <a:cxn ang="T6">
                      <a:pos x="T0" y="T1"/>
                    </a:cxn>
                    <a:cxn ang="T7">
                      <a:pos x="T2" y="T3"/>
                    </a:cxn>
                    <a:cxn ang="T8">
                      <a:pos x="T4" y="T5"/>
                    </a:cxn>
                  </a:cxnLst>
                  <a:rect l="0" t="0" r="r" b="b"/>
                  <a:pathLst>
                    <a:path w="672" h="768">
                      <a:moveTo>
                        <a:pt x="0" y="0"/>
                      </a:moveTo>
                      <a:cubicBezTo>
                        <a:pt x="16" y="200"/>
                        <a:pt x="32" y="400"/>
                        <a:pt x="144" y="528"/>
                      </a:cubicBezTo>
                      <a:cubicBezTo>
                        <a:pt x="256" y="656"/>
                        <a:pt x="584" y="728"/>
                        <a:pt x="672" y="768"/>
                      </a:cubicBezTo>
                    </a:path>
                  </a:pathLst>
                </a:cu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Freeform 31"/>
                <p:cNvSpPr>
                  <a:spLocks/>
                </p:cNvSpPr>
                <p:nvPr/>
              </p:nvSpPr>
              <p:spPr bwMode="auto">
                <a:xfrm>
                  <a:off x="1440" y="1632"/>
                  <a:ext cx="672" cy="768"/>
                </a:xfrm>
                <a:custGeom>
                  <a:avLst/>
                  <a:gdLst>
                    <a:gd name="T0" fmla="*/ 0 w 672"/>
                    <a:gd name="T1" fmla="*/ 0 h 768"/>
                    <a:gd name="T2" fmla="*/ 144 w 672"/>
                    <a:gd name="T3" fmla="*/ 528 h 768"/>
                    <a:gd name="T4" fmla="*/ 672 w 672"/>
                    <a:gd name="T5" fmla="*/ 768 h 768"/>
                    <a:gd name="T6" fmla="*/ 0 60000 65536"/>
                    <a:gd name="T7" fmla="*/ 0 60000 65536"/>
                    <a:gd name="T8" fmla="*/ 0 60000 65536"/>
                  </a:gdLst>
                  <a:ahLst/>
                  <a:cxnLst>
                    <a:cxn ang="T6">
                      <a:pos x="T0" y="T1"/>
                    </a:cxn>
                    <a:cxn ang="T7">
                      <a:pos x="T2" y="T3"/>
                    </a:cxn>
                    <a:cxn ang="T8">
                      <a:pos x="T4" y="T5"/>
                    </a:cxn>
                  </a:cxnLst>
                  <a:rect l="0" t="0" r="r" b="b"/>
                  <a:pathLst>
                    <a:path w="672" h="768">
                      <a:moveTo>
                        <a:pt x="0" y="0"/>
                      </a:moveTo>
                      <a:cubicBezTo>
                        <a:pt x="16" y="200"/>
                        <a:pt x="32" y="400"/>
                        <a:pt x="144" y="528"/>
                      </a:cubicBezTo>
                      <a:cubicBezTo>
                        <a:pt x="256" y="656"/>
                        <a:pt x="584" y="728"/>
                        <a:pt x="672" y="768"/>
                      </a:cubicBezTo>
                    </a:path>
                  </a:pathLst>
                </a:cu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Freeform 32"/>
                <p:cNvSpPr>
                  <a:spLocks/>
                </p:cNvSpPr>
                <p:nvPr/>
              </p:nvSpPr>
              <p:spPr bwMode="auto">
                <a:xfrm>
                  <a:off x="1680" y="1440"/>
                  <a:ext cx="672" cy="768"/>
                </a:xfrm>
                <a:custGeom>
                  <a:avLst/>
                  <a:gdLst>
                    <a:gd name="T0" fmla="*/ 0 w 672"/>
                    <a:gd name="T1" fmla="*/ 0 h 768"/>
                    <a:gd name="T2" fmla="*/ 144 w 672"/>
                    <a:gd name="T3" fmla="*/ 528 h 768"/>
                    <a:gd name="T4" fmla="*/ 672 w 672"/>
                    <a:gd name="T5" fmla="*/ 768 h 768"/>
                    <a:gd name="T6" fmla="*/ 0 60000 65536"/>
                    <a:gd name="T7" fmla="*/ 0 60000 65536"/>
                    <a:gd name="T8" fmla="*/ 0 60000 65536"/>
                  </a:gdLst>
                  <a:ahLst/>
                  <a:cxnLst>
                    <a:cxn ang="T6">
                      <a:pos x="T0" y="T1"/>
                    </a:cxn>
                    <a:cxn ang="T7">
                      <a:pos x="T2" y="T3"/>
                    </a:cxn>
                    <a:cxn ang="T8">
                      <a:pos x="T4" y="T5"/>
                    </a:cxn>
                  </a:cxnLst>
                  <a:rect l="0" t="0" r="r" b="b"/>
                  <a:pathLst>
                    <a:path w="672" h="768">
                      <a:moveTo>
                        <a:pt x="0" y="0"/>
                      </a:moveTo>
                      <a:cubicBezTo>
                        <a:pt x="16" y="200"/>
                        <a:pt x="32" y="400"/>
                        <a:pt x="144" y="528"/>
                      </a:cubicBezTo>
                      <a:cubicBezTo>
                        <a:pt x="256" y="656"/>
                        <a:pt x="584" y="728"/>
                        <a:pt x="672" y="768"/>
                      </a:cubicBezTo>
                    </a:path>
                  </a:pathLst>
                </a:cu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Text Box 33"/>
                <p:cNvSpPr txBox="1">
                  <a:spLocks noChangeArrowheads="1"/>
                </p:cNvSpPr>
                <p:nvPr/>
              </p:nvSpPr>
              <p:spPr bwMode="auto">
                <a:xfrm>
                  <a:off x="1008" y="1392"/>
                  <a:ext cx="31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Y</a:t>
                  </a:r>
                  <a:r>
                    <a:rPr lang="en-US" altLang="zh-CN" baseline="-25000"/>
                    <a:t>1</a:t>
                  </a:r>
                </a:p>
              </p:txBody>
            </p:sp>
            <p:sp>
              <p:nvSpPr>
                <p:cNvPr id="54" name="Text Box 34"/>
                <p:cNvSpPr txBox="1">
                  <a:spLocks noChangeArrowheads="1"/>
                </p:cNvSpPr>
                <p:nvPr/>
              </p:nvSpPr>
              <p:spPr bwMode="auto">
                <a:xfrm>
                  <a:off x="1248" y="1296"/>
                  <a:ext cx="31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Y</a:t>
                  </a:r>
                  <a:r>
                    <a:rPr lang="en-US" altLang="zh-CN" baseline="-25000"/>
                    <a:t>2</a:t>
                  </a:r>
                </a:p>
              </p:txBody>
            </p:sp>
            <p:sp>
              <p:nvSpPr>
                <p:cNvPr id="55" name="Text Box 35"/>
                <p:cNvSpPr txBox="1">
                  <a:spLocks noChangeArrowheads="1"/>
                </p:cNvSpPr>
                <p:nvPr/>
              </p:nvSpPr>
              <p:spPr bwMode="auto">
                <a:xfrm>
                  <a:off x="758" y="2666"/>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O</a:t>
                  </a:r>
                </a:p>
              </p:txBody>
            </p:sp>
            <p:sp>
              <p:nvSpPr>
                <p:cNvPr id="56" name="Line 36"/>
                <p:cNvSpPr>
                  <a:spLocks noChangeShapeType="1"/>
                </p:cNvSpPr>
                <p:nvPr/>
              </p:nvSpPr>
              <p:spPr bwMode="auto">
                <a:xfrm flipV="1">
                  <a:off x="960" y="1536"/>
                  <a:ext cx="1248" cy="1248"/>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57" name="Text Box 37"/>
                <p:cNvSpPr txBox="1">
                  <a:spLocks noChangeArrowheads="1"/>
                </p:cNvSpPr>
                <p:nvPr/>
              </p:nvSpPr>
              <p:spPr bwMode="auto">
                <a:xfrm>
                  <a:off x="2246" y="1274"/>
                  <a:ext cx="233"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E</a:t>
                  </a:r>
                </a:p>
              </p:txBody>
            </p:sp>
            <p:sp>
              <p:nvSpPr>
                <p:cNvPr id="58" name="Text Box 38"/>
                <p:cNvSpPr txBox="1">
                  <a:spLocks noChangeArrowheads="1"/>
                </p:cNvSpPr>
                <p:nvPr/>
              </p:nvSpPr>
              <p:spPr bwMode="auto">
                <a:xfrm>
                  <a:off x="672" y="1104"/>
                  <a:ext cx="31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K</a:t>
                  </a:r>
                  <a:r>
                    <a:rPr lang="en-US" altLang="zh-CN" baseline="-25000"/>
                    <a:t>p</a:t>
                  </a:r>
                  <a:endParaRPr lang="en-US" altLang="zh-CN"/>
                </a:p>
              </p:txBody>
            </p:sp>
            <p:sp>
              <p:nvSpPr>
                <p:cNvPr id="59" name="Text Box 39"/>
                <p:cNvSpPr txBox="1">
                  <a:spLocks noChangeArrowheads="1"/>
                </p:cNvSpPr>
                <p:nvPr/>
              </p:nvSpPr>
              <p:spPr bwMode="auto">
                <a:xfrm>
                  <a:off x="2544" y="2688"/>
                  <a:ext cx="30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a:t>K</a:t>
                  </a:r>
                  <a:r>
                    <a:rPr lang="en-US" altLang="zh-CN" baseline="-25000"/>
                    <a:t>s</a:t>
                  </a:r>
                  <a:endParaRPr lang="en-US" altLang="zh-CN"/>
                </a:p>
              </p:txBody>
            </p:sp>
          </p:grpSp>
        </p:grpSp>
        <p:sp>
          <p:nvSpPr>
            <p:cNvPr id="43" name="Text Box 40"/>
            <p:cNvSpPr txBox="1">
              <a:spLocks noChangeArrowheads="1"/>
            </p:cNvSpPr>
            <p:nvPr/>
          </p:nvSpPr>
          <p:spPr bwMode="auto">
            <a:xfrm>
              <a:off x="1296" y="2352"/>
              <a:ext cx="16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a:t>a</a:t>
              </a:r>
            </a:p>
          </p:txBody>
        </p:sp>
        <p:sp>
          <p:nvSpPr>
            <p:cNvPr id="44" name="Text Box 41"/>
            <p:cNvSpPr txBox="1">
              <a:spLocks noChangeArrowheads="1"/>
            </p:cNvSpPr>
            <p:nvPr/>
          </p:nvSpPr>
          <p:spPr bwMode="auto">
            <a:xfrm>
              <a:off x="1584" y="2064"/>
              <a:ext cx="172"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a:t>b</a:t>
              </a:r>
            </a:p>
          </p:txBody>
        </p:sp>
        <p:sp>
          <p:nvSpPr>
            <p:cNvPr id="45" name="Text Box 42"/>
            <p:cNvSpPr txBox="1">
              <a:spLocks noChangeArrowheads="1"/>
            </p:cNvSpPr>
            <p:nvPr/>
          </p:nvSpPr>
          <p:spPr bwMode="auto">
            <a:xfrm>
              <a:off x="1824" y="1824"/>
              <a:ext cx="16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a:t>c</a:t>
              </a:r>
            </a:p>
          </p:txBody>
        </p:sp>
      </p:grpSp>
    </p:spTree>
    <p:extLst>
      <p:ext uri="{BB962C8B-B14F-4D97-AF65-F5344CB8AC3E}">
        <p14:creationId xmlns:p14="http://schemas.microsoft.com/office/powerpoint/2010/main" val="428951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52400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2362201"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altLang="zh-CN" sz="3600" dirty="0">
              <a:solidFill>
                <a:schemeClr val="bg1"/>
              </a:solidFill>
              <a:latin typeface="华文楷体" charset="0"/>
              <a:ea typeface="华文楷体" charset="0"/>
              <a:cs typeface="华文楷体" charset="0"/>
            </a:endParaRPr>
          </a:p>
        </p:txBody>
      </p:sp>
      <p:sp>
        <p:nvSpPr>
          <p:cNvPr id="17" name="内容占位符 2"/>
          <p:cNvSpPr txBox="1">
            <a:spLocks/>
          </p:cNvSpPr>
          <p:nvPr/>
        </p:nvSpPr>
        <p:spPr>
          <a:xfrm>
            <a:off x="2419351" y="1549400"/>
            <a:ext cx="6874041" cy="4879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endParaRPr lang="en-US" altLang="zh-CN"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p:txBody>
      </p:sp>
      <p:pic>
        <p:nvPicPr>
          <p:cNvPr id="6" name="图片 5" descr="u=2853174523,2200675993&amp;fm=26&amp;gp=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8610" y="796302"/>
            <a:ext cx="5953125" cy="5369719"/>
          </a:xfrm>
          <a:prstGeom prst="rect">
            <a:avLst/>
          </a:prstGeom>
        </p:spPr>
      </p:pic>
    </p:spTree>
    <p:extLst>
      <p:ext uri="{BB962C8B-B14F-4D97-AF65-F5344CB8AC3E}">
        <p14:creationId xmlns:p14="http://schemas.microsoft.com/office/powerpoint/2010/main" val="262823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52400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2362201"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altLang="zh-CN" sz="3600" dirty="0">
              <a:solidFill>
                <a:schemeClr val="bg1"/>
              </a:solidFill>
              <a:latin typeface="华文楷体" charset="0"/>
              <a:ea typeface="华文楷体" charset="0"/>
              <a:cs typeface="华文楷体" charset="0"/>
            </a:endParaRPr>
          </a:p>
        </p:txBody>
      </p:sp>
      <p:sp>
        <p:nvSpPr>
          <p:cNvPr id="17" name="内容占位符 2"/>
          <p:cNvSpPr txBox="1">
            <a:spLocks/>
          </p:cNvSpPr>
          <p:nvPr/>
        </p:nvSpPr>
        <p:spPr>
          <a:xfrm>
            <a:off x="2419351" y="1549400"/>
            <a:ext cx="6874041" cy="4879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实际上，大部分混合商品在消费上都具有竞争性，即存在着出现“消费拥挤”的可能。用拥挤函数可表示如下：</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r>
              <a:rPr lang="en-US" altLang="zh-CN" sz="2000" dirty="0">
                <a:solidFill>
                  <a:sysClr val="windowText" lastClr="000000"/>
                </a:solidFill>
                <a:latin typeface="微软雅黑"/>
                <a:ea typeface="微软雅黑"/>
                <a:cs typeface="微软雅黑"/>
              </a:rPr>
              <a:t>   </a:t>
            </a: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表示单个人消费商品</a:t>
            </a:r>
            <a:r>
              <a:rPr lang="en-US" altLang="zh-CN" sz="2000" dirty="0">
                <a:solidFill>
                  <a:sysClr val="windowText" lastClr="000000"/>
                </a:solidFill>
                <a:latin typeface="微软雅黑"/>
                <a:ea typeface="微软雅黑"/>
                <a:cs typeface="微软雅黑"/>
              </a:rPr>
              <a:t>g</a:t>
            </a:r>
            <a:r>
              <a:rPr lang="zh-CN" altLang="en-US" sz="2000" dirty="0">
                <a:solidFill>
                  <a:sysClr val="windowText" lastClr="000000"/>
                </a:solidFill>
                <a:latin typeface="微软雅黑"/>
                <a:ea typeface="微软雅黑"/>
                <a:cs typeface="微软雅黑"/>
              </a:rPr>
              <a:t>的效用</a:t>
            </a:r>
            <a:endParaRPr lang="en-US" altLang="zh-CN" sz="2000" dirty="0">
              <a:solidFill>
                <a:sysClr val="windowText" lastClr="000000"/>
              </a:solidFill>
              <a:latin typeface="微软雅黑"/>
              <a:ea typeface="微软雅黑"/>
              <a:cs typeface="微软雅黑"/>
            </a:endParaRPr>
          </a:p>
          <a:p>
            <a:pPr lvl="0">
              <a:defRPr/>
            </a:pPr>
            <a:r>
              <a:rPr lang="en-US" altLang="zh-CN" sz="2000" dirty="0">
                <a:solidFill>
                  <a:sysClr val="windowText" lastClr="000000"/>
                </a:solidFill>
                <a:latin typeface="微软雅黑"/>
                <a:ea typeface="微软雅黑"/>
                <a:cs typeface="微软雅黑"/>
              </a:rPr>
              <a:t>G</a:t>
            </a:r>
            <a:r>
              <a:rPr lang="zh-CN" altLang="en-US" sz="2000" dirty="0">
                <a:solidFill>
                  <a:sysClr val="windowText" lastClr="000000"/>
                </a:solidFill>
                <a:latin typeface="微软雅黑"/>
                <a:ea typeface="微软雅黑"/>
                <a:cs typeface="微软雅黑"/>
              </a:rPr>
              <a:t>：表示商品</a:t>
            </a:r>
            <a:r>
              <a:rPr lang="en-US" altLang="zh-CN" sz="2000" dirty="0">
                <a:solidFill>
                  <a:sysClr val="windowText" lastClr="000000"/>
                </a:solidFill>
                <a:latin typeface="微软雅黑"/>
                <a:ea typeface="微软雅黑"/>
                <a:cs typeface="微软雅黑"/>
              </a:rPr>
              <a:t>g</a:t>
            </a:r>
            <a:r>
              <a:rPr lang="zh-CN" altLang="en-US" sz="2000" dirty="0">
                <a:solidFill>
                  <a:sysClr val="windowText" lastClr="000000"/>
                </a:solidFill>
                <a:latin typeface="微软雅黑"/>
                <a:ea typeface="微软雅黑"/>
                <a:cs typeface="微软雅黑"/>
              </a:rPr>
              <a:t>的总效用</a:t>
            </a:r>
            <a:endParaRPr lang="en-US" altLang="zh-CN" sz="2000" dirty="0">
              <a:solidFill>
                <a:sysClr val="windowText" lastClr="000000"/>
              </a:solidFill>
              <a:latin typeface="微软雅黑"/>
              <a:ea typeface="微软雅黑"/>
              <a:cs typeface="微软雅黑"/>
            </a:endParaRPr>
          </a:p>
          <a:p>
            <a:pPr lvl="0">
              <a:defRPr/>
            </a:pPr>
            <a:r>
              <a:rPr lang="en-US" altLang="zh-CN" sz="2000" dirty="0">
                <a:solidFill>
                  <a:sysClr val="windowText" lastClr="000000"/>
                </a:solidFill>
                <a:latin typeface="微软雅黑"/>
                <a:ea typeface="微软雅黑"/>
                <a:cs typeface="微软雅黑"/>
              </a:rPr>
              <a:t>N</a:t>
            </a:r>
            <a:r>
              <a:rPr lang="zh-CN" altLang="en-US" sz="2000" dirty="0">
                <a:solidFill>
                  <a:sysClr val="windowText" lastClr="000000"/>
                </a:solidFill>
                <a:latin typeface="微软雅黑"/>
                <a:ea typeface="微软雅黑"/>
                <a:cs typeface="微软雅黑"/>
              </a:rPr>
              <a:t>：表示消费商品</a:t>
            </a:r>
            <a:r>
              <a:rPr lang="en-US" altLang="zh-CN" sz="2000" dirty="0">
                <a:solidFill>
                  <a:sysClr val="windowText" lastClr="000000"/>
                </a:solidFill>
                <a:latin typeface="微软雅黑"/>
                <a:ea typeface="微软雅黑"/>
                <a:cs typeface="微软雅黑"/>
              </a:rPr>
              <a:t>g</a:t>
            </a:r>
            <a:r>
              <a:rPr lang="zh-CN" altLang="en-US" sz="2000" dirty="0">
                <a:solidFill>
                  <a:sysClr val="windowText" lastClr="000000"/>
                </a:solidFill>
                <a:latin typeface="微软雅黑"/>
                <a:ea typeface="微软雅黑"/>
                <a:cs typeface="微软雅黑"/>
              </a:rPr>
              <a:t>的人数</a:t>
            </a:r>
            <a:endParaRPr lang="en-US" altLang="zh-CN" sz="2000" dirty="0">
              <a:solidFill>
                <a:sysClr val="windowText" lastClr="000000"/>
              </a:solidFill>
              <a:latin typeface="微软雅黑"/>
              <a:ea typeface="微软雅黑"/>
              <a:cs typeface="微软雅黑"/>
            </a:endParaRPr>
          </a:p>
          <a:p>
            <a:pPr lvl="0">
              <a:defRPr/>
            </a:pPr>
            <a:r>
              <a:rPr lang="en-US" altLang="zh-CN" sz="2000" dirty="0">
                <a:solidFill>
                  <a:sysClr val="windowText" lastClr="000000"/>
                </a:solidFill>
                <a:latin typeface="微软雅黑"/>
                <a:ea typeface="微软雅黑"/>
                <a:cs typeface="微软雅黑"/>
              </a:rPr>
              <a:t>a</a:t>
            </a:r>
            <a:r>
              <a:rPr lang="zh-CN" altLang="en-US" sz="2000" dirty="0">
                <a:solidFill>
                  <a:sysClr val="windowText" lastClr="000000"/>
                </a:solidFill>
                <a:latin typeface="微软雅黑"/>
                <a:ea typeface="微软雅黑"/>
                <a:cs typeface="微软雅黑"/>
              </a:rPr>
              <a:t>：拥挤系数</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p:txBody>
      </p:sp>
      <p:graphicFrame>
        <p:nvGraphicFramePr>
          <p:cNvPr id="19" name="Object 4"/>
          <p:cNvGraphicFramePr>
            <a:graphicFrameLocks noChangeAspect="1"/>
          </p:cNvGraphicFramePr>
          <p:nvPr/>
        </p:nvGraphicFramePr>
        <p:xfrm>
          <a:off x="4953001" y="2522539"/>
          <a:ext cx="1285875" cy="784225"/>
        </p:xfrm>
        <a:graphic>
          <a:graphicData uri="http://schemas.openxmlformats.org/presentationml/2006/ole">
            <mc:AlternateContent xmlns:mc="http://schemas.openxmlformats.org/markup-compatibility/2006">
              <mc:Choice xmlns:v="urn:schemas-microsoft-com:vml" Requires="v">
                <p:oleObj name="公式" r:id="rId3" imgW="571500" imgH="393700" progId="Equation.3">
                  <p:embed/>
                </p:oleObj>
              </mc:Choice>
              <mc:Fallback>
                <p:oleObj name="公式" r:id="rId3" imgW="571500" imgH="393700" progId="Equation.3">
                  <p:embed/>
                  <p:pic>
                    <p:nvPicPr>
                      <p:cNvPr id="19" name="Object 4"/>
                      <p:cNvPicPr>
                        <a:picLocks noChangeAspect="1" noChangeArrowheads="1"/>
                      </p:cNvPicPr>
                      <p:nvPr/>
                    </p:nvPicPr>
                    <p:blipFill>
                      <a:blip r:embed="rId4"/>
                      <a:srcRect/>
                      <a:stretch>
                        <a:fillRect/>
                      </a:stretch>
                    </p:blipFill>
                    <p:spPr bwMode="auto">
                      <a:xfrm>
                        <a:off x="4953001" y="2522539"/>
                        <a:ext cx="1285875" cy="784225"/>
                      </a:xfrm>
                      <a:prstGeom prst="rect">
                        <a:avLst/>
                      </a:prstGeom>
                      <a:noFill/>
                      <a:ln>
                        <a:noFill/>
                      </a:ln>
                      <a:effectLst/>
                    </p:spPr>
                  </p:pic>
                </p:oleObj>
              </mc:Fallback>
            </mc:AlternateContent>
          </a:graphicData>
        </a:graphic>
      </p:graphicFrame>
      <p:graphicFrame>
        <p:nvGraphicFramePr>
          <p:cNvPr id="3" name="对象 2"/>
          <p:cNvGraphicFramePr>
            <a:graphicFrameLocks noChangeAspect="1"/>
          </p:cNvGraphicFramePr>
          <p:nvPr/>
        </p:nvGraphicFramePr>
        <p:xfrm>
          <a:off x="2689864" y="3413125"/>
          <a:ext cx="379790" cy="412750"/>
        </p:xfrm>
        <a:graphic>
          <a:graphicData uri="http://schemas.openxmlformats.org/presentationml/2006/ole">
            <mc:AlternateContent xmlns:mc="http://schemas.openxmlformats.org/markup-compatibility/2006">
              <mc:Choice xmlns:v="urn:schemas-microsoft-com:vml" Requires="v">
                <p:oleObj name="公式" r:id="rId5" imgW="203200" imgH="228600" progId="Equation.3">
                  <p:embed/>
                </p:oleObj>
              </mc:Choice>
              <mc:Fallback>
                <p:oleObj name="公式" r:id="rId5" imgW="203200" imgH="228600" progId="Equation.3">
                  <p:embed/>
                  <p:pic>
                    <p:nvPicPr>
                      <p:cNvPr id="3" name="对象 2"/>
                      <p:cNvPicPr/>
                      <p:nvPr/>
                    </p:nvPicPr>
                    <p:blipFill>
                      <a:blip r:embed="rId6"/>
                      <a:stretch>
                        <a:fillRect/>
                      </a:stretch>
                    </p:blipFill>
                    <p:spPr>
                      <a:xfrm>
                        <a:off x="2689864" y="3413125"/>
                        <a:ext cx="379790" cy="412750"/>
                      </a:xfrm>
                      <a:prstGeom prst="rect">
                        <a:avLst/>
                      </a:prstGeom>
                    </p:spPr>
                  </p:pic>
                </p:oleObj>
              </mc:Fallback>
            </mc:AlternateContent>
          </a:graphicData>
        </a:graphic>
      </p:graphicFrame>
    </p:spTree>
    <p:extLst>
      <p:ext uri="{BB962C8B-B14F-4D97-AF65-F5344CB8AC3E}">
        <p14:creationId xmlns:p14="http://schemas.microsoft.com/office/powerpoint/2010/main" val="1277795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52400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2362201" y="1253330"/>
            <a:ext cx="37415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zh-CN" altLang="en-US" sz="2400" dirty="0">
                <a:solidFill>
                  <a:sysClr val="windowText" lastClr="000000"/>
                </a:solidFill>
                <a:latin typeface="微软雅黑"/>
                <a:ea typeface="微软雅黑"/>
                <a:cs typeface="微软雅黑"/>
              </a:rPr>
              <a:t>（一）帕累托效率标准</a:t>
            </a: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效用可能性边界</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graphicFrame>
        <p:nvGraphicFramePr>
          <p:cNvPr id="15" name="Object 7"/>
          <p:cNvGraphicFramePr>
            <a:graphicFrameLocks noChangeAspect="1"/>
          </p:cNvGraphicFramePr>
          <p:nvPr/>
        </p:nvGraphicFramePr>
        <p:xfrm>
          <a:off x="5166488" y="1849170"/>
          <a:ext cx="3690626" cy="3541022"/>
        </p:xfrm>
        <a:graphic>
          <a:graphicData uri="http://schemas.openxmlformats.org/presentationml/2006/ole">
            <mc:AlternateContent xmlns:mc="http://schemas.openxmlformats.org/markup-compatibility/2006">
              <mc:Choice xmlns:v="urn:schemas-microsoft-com:vml" Requires="v">
                <p:oleObj name="位图图像" r:id="rId4" imgW="2114845" imgH="2066667" progId="Paint.Picture">
                  <p:embed/>
                </p:oleObj>
              </mc:Choice>
              <mc:Fallback>
                <p:oleObj name="位图图像" r:id="rId4" imgW="2114845" imgH="2066667" progId="Paint.Picture">
                  <p:embed/>
                  <p:pic>
                    <p:nvPicPr>
                      <p:cNvPr id="1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6488" y="1849170"/>
                        <a:ext cx="3690626" cy="354102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9670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52400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878440" y="1713793"/>
            <a:ext cx="6185298" cy="3429472"/>
          </a:xfrm>
          <a:prstGeom prst="rect">
            <a:avLst/>
          </a:prstGeom>
          <a:solidFill>
            <a:srgbClr val="FFCC00"/>
          </a:solidFill>
          <a:ln>
            <a:solidFill>
              <a:srgbClr val="FF99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18" name="文本框 17">
            <a:extLst>
              <a:ext uri="{FF2B5EF4-FFF2-40B4-BE49-F238E27FC236}">
                <a16:creationId xmlns:a16="http://schemas.microsoft.com/office/drawing/2014/main" id="{D0594CD5-9BEE-4153-8C9A-4D5D19A22C52}"/>
              </a:ext>
            </a:extLst>
          </p:cNvPr>
          <p:cNvSpPr txBox="1"/>
          <p:nvPr/>
        </p:nvSpPr>
        <p:spPr>
          <a:xfrm>
            <a:off x="2878440" y="1174976"/>
            <a:ext cx="4572000" cy="369332"/>
          </a:xfrm>
          <a:prstGeom prst="rect">
            <a:avLst/>
          </a:prstGeom>
          <a:noFill/>
        </p:spPr>
        <p:txBody>
          <a:bodyPr wrap="square">
            <a:spAutoFit/>
          </a:bodyPr>
          <a:lstStyle/>
          <a:p>
            <a:r>
              <a:rPr lang="zh-CN" altLang="en-US" dirty="0"/>
              <a:t>生产可能性曲线</a:t>
            </a:r>
          </a:p>
        </p:txBody>
      </p:sp>
    </p:spTree>
    <p:extLst>
      <p:ext uri="{BB962C8B-B14F-4D97-AF65-F5344CB8AC3E}">
        <p14:creationId xmlns:p14="http://schemas.microsoft.com/office/powerpoint/2010/main" val="1023192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52400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927132" y="1215781"/>
            <a:ext cx="6583181" cy="4426436"/>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graphicFrame>
        <p:nvGraphicFramePr>
          <p:cNvPr id="15" name="Object 5">
            <a:extLst>
              <a:ext uri="{FF2B5EF4-FFF2-40B4-BE49-F238E27FC236}">
                <a16:creationId xmlns:a16="http://schemas.microsoft.com/office/drawing/2014/main" id="{3C194C3B-322B-48D7-BF07-9E288C253BE3}"/>
              </a:ext>
            </a:extLst>
          </p:cNvPr>
          <p:cNvGraphicFramePr>
            <a:graphicFrameLocks noChangeAspect="1"/>
          </p:cNvGraphicFramePr>
          <p:nvPr/>
        </p:nvGraphicFramePr>
        <p:xfrm>
          <a:off x="2927132" y="622177"/>
          <a:ext cx="3030143" cy="628495"/>
        </p:xfrm>
        <a:graphic>
          <a:graphicData uri="http://schemas.openxmlformats.org/presentationml/2006/ole">
            <mc:AlternateContent xmlns:mc="http://schemas.openxmlformats.org/markup-compatibility/2006">
              <mc:Choice xmlns:v="urn:schemas-microsoft-com:vml" Requires="v">
                <p:oleObj name="公式" r:id="rId5" imgW="965200" imgH="241300" progId="Equation.3">
                  <p:embed/>
                </p:oleObj>
              </mc:Choice>
              <mc:Fallback>
                <p:oleObj name="公式" r:id="rId5" imgW="965200" imgH="241300" progId="Equation.3">
                  <p:embed/>
                  <p:pic>
                    <p:nvPicPr>
                      <p:cNvPr id="15" name="Object 5">
                        <a:extLst>
                          <a:ext uri="{FF2B5EF4-FFF2-40B4-BE49-F238E27FC236}">
                            <a16:creationId xmlns:a16="http://schemas.microsoft.com/office/drawing/2014/main" id="{3C194C3B-322B-48D7-BF07-9E288C253B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132" y="622177"/>
                        <a:ext cx="3030143" cy="62849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37532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52400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graphicFrame>
        <p:nvGraphicFramePr>
          <p:cNvPr id="15" name="Object 4"/>
          <p:cNvGraphicFramePr>
            <a:graphicFrameLocks noChangeAspect="1"/>
          </p:cNvGraphicFramePr>
          <p:nvPr/>
        </p:nvGraphicFramePr>
        <p:xfrm>
          <a:off x="2796577" y="2230605"/>
          <a:ext cx="6135919" cy="3654741"/>
        </p:xfrm>
        <a:graphic>
          <a:graphicData uri="http://schemas.openxmlformats.org/presentationml/2006/ole">
            <mc:AlternateContent xmlns:mc="http://schemas.openxmlformats.org/markup-compatibility/2006">
              <mc:Choice xmlns:v="urn:schemas-microsoft-com:vml" Requires="v">
                <p:oleObj name="位图图像" r:id="rId4" imgW="4390476" imgH="3285714" progId="Paint.Picture">
                  <p:embed/>
                </p:oleObj>
              </mc:Choice>
              <mc:Fallback>
                <p:oleObj name="位图图像" r:id="rId4" imgW="4390476" imgH="3285714" progId="Paint.Picture">
                  <p:embed/>
                  <p:pic>
                    <p:nvPicPr>
                      <p:cNvPr id="1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6577" y="2230605"/>
                        <a:ext cx="6135919" cy="3654741"/>
                      </a:xfrm>
                      <a:prstGeom prst="rect">
                        <a:avLst/>
                      </a:prstGeom>
                      <a:noFill/>
                      <a:ln>
                        <a:noFill/>
                      </a:ln>
                      <a:effectLst/>
                    </p:spPr>
                  </p:pic>
                </p:oleObj>
              </mc:Fallback>
            </mc:AlternateContent>
          </a:graphicData>
        </a:graphic>
      </p:graphicFrame>
      <p:sp>
        <p:nvSpPr>
          <p:cNvPr id="18" name="内容占位符 2"/>
          <p:cNvSpPr txBox="1">
            <a:spLocks/>
          </p:cNvSpPr>
          <p:nvPr/>
        </p:nvSpPr>
        <p:spPr>
          <a:xfrm>
            <a:off x="2492830" y="1253330"/>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chemeClr val="tx1">
                    <a:lumMod val="95000"/>
                    <a:lumOff val="5000"/>
                  </a:schemeClr>
                </a:solidFill>
                <a:latin typeface="微软雅黑"/>
                <a:ea typeface="微软雅黑"/>
                <a:cs typeface="微软雅黑"/>
              </a:rPr>
              <a:t>合同曲线</a:t>
            </a:r>
            <a:r>
              <a:rPr lang="en-US" altLang="zh-CN" sz="2000" dirty="0">
                <a:solidFill>
                  <a:schemeClr val="tx1">
                    <a:lumMod val="95000"/>
                    <a:lumOff val="5000"/>
                  </a:schemeClr>
                </a:solidFill>
                <a:latin typeface="微软雅黑"/>
                <a:ea typeface="微软雅黑"/>
                <a:cs typeface="微软雅黑"/>
              </a:rPr>
              <a:t>OOˊ</a:t>
            </a:r>
            <a:r>
              <a:rPr lang="zh-CN" altLang="en-US" sz="2000" dirty="0">
                <a:solidFill>
                  <a:schemeClr val="tx1">
                    <a:lumMod val="95000"/>
                    <a:lumOff val="5000"/>
                  </a:schemeClr>
                </a:solidFill>
                <a:latin typeface="微软雅黑"/>
                <a:ea typeface="微软雅黑"/>
                <a:cs typeface="微软雅黑"/>
              </a:rPr>
              <a:t>不仅表明了所有的无差异曲线的切点，而且也说明了社会中的交换效率，以及社会资源的所有的帕累托效率配置。 </a:t>
            </a:r>
          </a:p>
          <a:p>
            <a:pPr>
              <a:defRPr/>
            </a:pPr>
            <a:endParaRPr lang="en-US" altLang="zh-CN" sz="2400" dirty="0">
              <a:solidFill>
                <a:schemeClr val="tx1">
                  <a:lumMod val="95000"/>
                  <a:lumOff val="5000"/>
                </a:schemeClr>
              </a:solidFill>
              <a:latin typeface="微软雅黑"/>
              <a:ea typeface="微软雅黑"/>
              <a:cs typeface="微软雅黑"/>
            </a:endParaRPr>
          </a:p>
        </p:txBody>
      </p:sp>
    </p:spTree>
    <p:extLst>
      <p:ext uri="{BB962C8B-B14F-4D97-AF65-F5344CB8AC3E}">
        <p14:creationId xmlns:p14="http://schemas.microsoft.com/office/powerpoint/2010/main" val="2444055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52400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742195" y="1288663"/>
            <a:ext cx="6723109" cy="4449116"/>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17" name="文本框 16">
            <a:extLst>
              <a:ext uri="{FF2B5EF4-FFF2-40B4-BE49-F238E27FC236}">
                <a16:creationId xmlns:a16="http://schemas.microsoft.com/office/drawing/2014/main" id="{BA0207C0-DA75-443B-BFFE-E44FA5B4EC58}"/>
              </a:ext>
            </a:extLst>
          </p:cNvPr>
          <p:cNvSpPr txBox="1"/>
          <p:nvPr/>
        </p:nvSpPr>
        <p:spPr>
          <a:xfrm>
            <a:off x="2726697" y="642333"/>
            <a:ext cx="4754880" cy="646331"/>
          </a:xfrm>
          <a:prstGeom prst="rect">
            <a:avLst/>
          </a:prstGeom>
          <a:noFill/>
        </p:spPr>
        <p:txBody>
          <a:bodyPr wrap="square">
            <a:spAutoFit/>
          </a:bodyPr>
          <a:lstStyle/>
          <a:p>
            <a:pPr>
              <a:defRPr/>
            </a:pPr>
            <a:r>
              <a:rPr lang="zh-CN" altLang="en-US" dirty="0">
                <a:solidFill>
                  <a:schemeClr val="tx1">
                    <a:lumMod val="95000"/>
                    <a:lumOff val="5000"/>
                  </a:schemeClr>
                </a:solidFill>
                <a:latin typeface="微软雅黑"/>
                <a:ea typeface="微软雅黑"/>
                <a:cs typeface="微软雅黑"/>
              </a:rPr>
              <a:t>综合效率实现条件：</a:t>
            </a:r>
          </a:p>
          <a:p>
            <a:pPr>
              <a:defRPr/>
            </a:pPr>
            <a:r>
              <a:rPr lang="zh-CN" altLang="en-US" dirty="0">
                <a:solidFill>
                  <a:schemeClr val="tx1">
                    <a:lumMod val="95000"/>
                    <a:lumOff val="5000"/>
                  </a:schemeClr>
                </a:solidFill>
                <a:latin typeface="微软雅黑"/>
                <a:ea typeface="微软雅黑"/>
                <a:cs typeface="微软雅黑"/>
              </a:rPr>
              <a:t>       </a:t>
            </a:r>
            <a:r>
              <a:rPr lang="en-US" altLang="zh-CN" dirty="0">
                <a:solidFill>
                  <a:schemeClr val="tx1">
                    <a:lumMod val="95000"/>
                    <a:lumOff val="5000"/>
                  </a:schemeClr>
                </a:solidFill>
                <a:latin typeface="微软雅黑"/>
                <a:ea typeface="微软雅黑"/>
                <a:cs typeface="微软雅黑"/>
              </a:rPr>
              <a:t>MRT</a:t>
            </a:r>
            <a:r>
              <a:rPr lang="en-US" altLang="zh-CN" baseline="-25000" dirty="0">
                <a:solidFill>
                  <a:schemeClr val="tx1">
                    <a:lumMod val="95000"/>
                    <a:lumOff val="5000"/>
                  </a:schemeClr>
                </a:solidFill>
                <a:latin typeface="微软雅黑"/>
                <a:ea typeface="微软雅黑"/>
                <a:cs typeface="微软雅黑"/>
              </a:rPr>
              <a:t>BW</a:t>
            </a:r>
            <a:r>
              <a:rPr lang="en-US" altLang="zh-CN" dirty="0">
                <a:solidFill>
                  <a:schemeClr val="tx1">
                    <a:lumMod val="95000"/>
                    <a:lumOff val="5000"/>
                  </a:schemeClr>
                </a:solidFill>
                <a:latin typeface="微软雅黑"/>
                <a:ea typeface="微软雅黑"/>
                <a:cs typeface="微软雅黑"/>
              </a:rPr>
              <a:t>=MRS</a:t>
            </a:r>
            <a:r>
              <a:rPr lang="en-US" altLang="zh-CN" baseline="-25000" dirty="0">
                <a:solidFill>
                  <a:schemeClr val="tx1">
                    <a:lumMod val="95000"/>
                    <a:lumOff val="5000"/>
                  </a:schemeClr>
                </a:solidFill>
                <a:latin typeface="微软雅黑"/>
                <a:ea typeface="微软雅黑"/>
                <a:cs typeface="微软雅黑"/>
              </a:rPr>
              <a:t>BW</a:t>
            </a:r>
            <a:r>
              <a:rPr lang="en-US" altLang="zh-CN" dirty="0">
                <a:solidFill>
                  <a:schemeClr val="tx1">
                    <a:lumMod val="95000"/>
                    <a:lumOff val="5000"/>
                  </a:schemeClr>
                </a:solidFill>
                <a:latin typeface="微软雅黑"/>
                <a:ea typeface="微软雅黑"/>
                <a:cs typeface="微软雅黑"/>
              </a:rPr>
              <a:t>=MC</a:t>
            </a:r>
            <a:r>
              <a:rPr lang="en-US" altLang="zh-CN" baseline="-25000" dirty="0">
                <a:solidFill>
                  <a:schemeClr val="tx1">
                    <a:lumMod val="95000"/>
                    <a:lumOff val="5000"/>
                  </a:schemeClr>
                </a:solidFill>
                <a:latin typeface="微软雅黑"/>
                <a:ea typeface="微软雅黑"/>
                <a:cs typeface="微软雅黑"/>
              </a:rPr>
              <a:t>B</a:t>
            </a:r>
            <a:r>
              <a:rPr lang="en-US" altLang="zh-CN" dirty="0">
                <a:solidFill>
                  <a:schemeClr val="tx1">
                    <a:lumMod val="95000"/>
                    <a:lumOff val="5000"/>
                  </a:schemeClr>
                </a:solidFill>
                <a:latin typeface="微软雅黑"/>
                <a:ea typeface="微软雅黑"/>
                <a:cs typeface="微软雅黑"/>
              </a:rPr>
              <a:t> /MC</a:t>
            </a:r>
            <a:r>
              <a:rPr lang="en-US" altLang="zh-CN" baseline="-25000" dirty="0">
                <a:solidFill>
                  <a:schemeClr val="tx1">
                    <a:lumMod val="95000"/>
                    <a:lumOff val="5000"/>
                  </a:schemeClr>
                </a:solidFill>
                <a:latin typeface="微软雅黑"/>
                <a:ea typeface="微软雅黑"/>
                <a:cs typeface="微软雅黑"/>
              </a:rPr>
              <a:t>W</a:t>
            </a:r>
          </a:p>
        </p:txBody>
      </p:sp>
    </p:spTree>
    <p:extLst>
      <p:ext uri="{BB962C8B-B14F-4D97-AF65-F5344CB8AC3E}">
        <p14:creationId xmlns:p14="http://schemas.microsoft.com/office/powerpoint/2010/main" val="157834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52400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152400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市场机制</a:t>
            </a:r>
          </a:p>
        </p:txBody>
      </p:sp>
      <p:sp>
        <p:nvSpPr>
          <p:cNvPr id="18" name="内容占位符 2"/>
          <p:cNvSpPr txBox="1">
            <a:spLocks/>
          </p:cNvSpPr>
          <p:nvPr/>
        </p:nvSpPr>
        <p:spPr>
          <a:xfrm>
            <a:off x="2362201"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400" dirty="0">
                <a:solidFill>
                  <a:sysClr val="windowText" lastClr="000000"/>
                </a:solidFill>
                <a:latin typeface="微软雅黑"/>
                <a:ea typeface="微软雅黑"/>
                <a:cs typeface="微软雅黑"/>
              </a:rPr>
              <a:t>（一）市场</a:t>
            </a:r>
            <a:endParaRPr lang="en-US" altLang="zh-CN" sz="2400" dirty="0">
              <a:solidFill>
                <a:sysClr val="windowText" lastClr="000000"/>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市场的定义</a:t>
            </a:r>
            <a:endParaRPr lang="en-US" altLang="zh-CN" sz="2400" dirty="0">
              <a:solidFill>
                <a:sysClr val="windowText" lastClr="000000"/>
              </a:solidFill>
              <a:latin typeface="微软雅黑"/>
              <a:ea typeface="微软雅黑"/>
              <a:cs typeface="微软雅黑"/>
            </a:endParaRPr>
          </a:p>
          <a:p>
            <a:pPr lvl="0">
              <a:defRPr/>
            </a:pPr>
            <a:endParaRPr lang="en-US" altLang="zh-CN" sz="2400" dirty="0">
              <a:solidFill>
                <a:sysClr val="windowText" lastClr="000000"/>
              </a:solidFill>
              <a:latin typeface="微软雅黑"/>
              <a:ea typeface="微软雅黑"/>
              <a:cs typeface="微软雅黑"/>
            </a:endParaRPr>
          </a:p>
          <a:p>
            <a:pPr lvl="0">
              <a:defRPr/>
            </a:pPr>
            <a:endParaRPr lang="zh-CN" altLang="en-US" sz="2400" dirty="0">
              <a:solidFill>
                <a:sysClr val="windowText" lastClr="000000"/>
              </a:solidFill>
              <a:latin typeface="微软雅黑"/>
              <a:ea typeface="微软雅黑"/>
              <a:cs typeface="微软雅黑"/>
            </a:endParaRPr>
          </a:p>
        </p:txBody>
      </p:sp>
      <p:pic>
        <p:nvPicPr>
          <p:cNvPr id="3" name="图片 2" descr="屏幕快照 2020-01-21 下午10.43.3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070" y="2820746"/>
            <a:ext cx="6482959" cy="3345277"/>
          </a:xfrm>
          <a:prstGeom prst="rect">
            <a:avLst/>
          </a:prstGeom>
        </p:spPr>
      </p:pic>
    </p:spTree>
    <p:extLst>
      <p:ext uri="{BB962C8B-B14F-4D97-AF65-F5344CB8AC3E}">
        <p14:creationId xmlns:p14="http://schemas.microsoft.com/office/powerpoint/2010/main" val="7511094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762</Words>
  <Application>Microsoft Office PowerPoint</Application>
  <PresentationFormat>宽屏</PresentationFormat>
  <Paragraphs>190</Paragraphs>
  <Slides>18</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18</vt:i4>
      </vt:variant>
    </vt:vector>
  </HeadingPairs>
  <TitlesOfParts>
    <vt:vector size="33" baseType="lpstr">
      <vt:lpstr>阿里巴巴普惠体 R</vt:lpstr>
      <vt:lpstr>等线</vt:lpstr>
      <vt:lpstr>等线 Light</vt:lpstr>
      <vt:lpstr>华文楷体</vt:lpstr>
      <vt:lpstr>楷体_GB2312</vt:lpstr>
      <vt:lpstr>宋体</vt:lpstr>
      <vt:lpstr>微软雅黑</vt:lpstr>
      <vt:lpstr>Arial</vt:lpstr>
      <vt:lpstr>Calibri</vt:lpstr>
      <vt:lpstr>Tahoma</vt:lpstr>
      <vt:lpstr>Times New Roman</vt:lpstr>
      <vt:lpstr>Office 主题​​</vt:lpstr>
      <vt:lpstr>公式</vt:lpstr>
      <vt:lpstr>位图图像</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zhenglin xie</dc:creator>
  <cp:lastModifiedBy>zhenglin xie</cp:lastModifiedBy>
  <cp:revision>8</cp:revision>
  <dcterms:created xsi:type="dcterms:W3CDTF">2021-06-29T08:25:25Z</dcterms:created>
  <dcterms:modified xsi:type="dcterms:W3CDTF">2021-06-30T13:34:49Z</dcterms:modified>
</cp:coreProperties>
</file>