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 id="276" r:id="rId5"/>
    <p:sldId id="277" r:id="rId6"/>
    <p:sldId id="278" r:id="rId7"/>
    <p:sldId id="279" r:id="rId8"/>
    <p:sldId id="272" r:id="rId9"/>
    <p:sldId id="257" r:id="rId10"/>
    <p:sldId id="258" r:id="rId11"/>
    <p:sldId id="259" r:id="rId12"/>
    <p:sldId id="261" r:id="rId13"/>
    <p:sldId id="260" r:id="rId14"/>
    <p:sldId id="262" r:id="rId15"/>
    <p:sldId id="263" r:id="rId16"/>
    <p:sldId id="264" r:id="rId17"/>
    <p:sldId id="265" r:id="rId18"/>
    <p:sldId id="266" r:id="rId19"/>
    <p:sldId id="267" r:id="rId20"/>
    <p:sldId id="268" r:id="rId21"/>
    <p:sldId id="269" r:id="rId22"/>
    <p:sldId id="27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6"/>
  </p:normalViewPr>
  <p:slideViewPr>
    <p:cSldViewPr snapToGrid="0" snapToObjects="1">
      <p:cViewPr varScale="1">
        <p:scale>
          <a:sx n="64" d="100"/>
          <a:sy n="64" d="100"/>
        </p:scale>
        <p:origin x="9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A047E2-FEED-5944-8C44-A18800D3C7B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939A516A-F165-FE4F-B38D-15E43C939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F14E6D78-99A7-4C46-9631-8A8C2C9FB639}"/>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5" name="页脚占位符 4">
            <a:extLst>
              <a:ext uri="{FF2B5EF4-FFF2-40B4-BE49-F238E27FC236}">
                <a16:creationId xmlns:a16="http://schemas.microsoft.com/office/drawing/2014/main" xmlns="" id="{2E75A40E-4802-D543-BFE1-2A763E0A45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61FFA022-EEEA-1F4B-A823-B83458254F8A}"/>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31466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44C2EF-85F1-D047-8909-9FDDA03B5C1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48ACFED8-850F-504E-B288-80006DFCB16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61402495-704D-E64E-9D64-2BEF46426DAF}"/>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5" name="页脚占位符 4">
            <a:extLst>
              <a:ext uri="{FF2B5EF4-FFF2-40B4-BE49-F238E27FC236}">
                <a16:creationId xmlns:a16="http://schemas.microsoft.com/office/drawing/2014/main" xmlns="" id="{31CA4F97-2C34-F741-BD7D-147676FC43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3287C49B-B5D4-444F-B565-9F6D69DDECA9}"/>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28469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D220D51-C3A4-2149-AABB-4BB3399FC70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C914630D-0FCE-4C44-8C50-0DD1E11A710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D6F5085F-0064-6541-8528-E3923D706782}"/>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5" name="页脚占位符 4">
            <a:extLst>
              <a:ext uri="{FF2B5EF4-FFF2-40B4-BE49-F238E27FC236}">
                <a16:creationId xmlns:a16="http://schemas.microsoft.com/office/drawing/2014/main" xmlns="" id="{FFD558CE-04C7-E845-91B7-C35F09A4B72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E72869DF-3A64-F847-B4F5-11F88521C7B4}"/>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68045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E94475-BB55-AD47-8345-CB7A68D5EF1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5851D282-2A03-6244-ABEC-1143AEAC70E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6E0100DB-7603-F649-97DF-1B8311C74270}"/>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5" name="页脚占位符 4">
            <a:extLst>
              <a:ext uri="{FF2B5EF4-FFF2-40B4-BE49-F238E27FC236}">
                <a16:creationId xmlns:a16="http://schemas.microsoft.com/office/drawing/2014/main" xmlns="" id="{4397F705-4395-5A43-97C2-6C37EAFE0A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25E7458B-68DE-C343-BA56-B843BD71643F}"/>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33951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732DA2-9824-7243-83AA-73D80E177FD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F4D5BF9F-4A36-D742-ADE1-068AD4FE5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xmlns="" id="{FC391842-58AF-0346-B5EC-8EC0DC704DAF}"/>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5" name="页脚占位符 4">
            <a:extLst>
              <a:ext uri="{FF2B5EF4-FFF2-40B4-BE49-F238E27FC236}">
                <a16:creationId xmlns:a16="http://schemas.microsoft.com/office/drawing/2014/main" xmlns="" id="{9D0CFB2F-5B54-0B40-B6E5-79CE05757A5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8B0F61BB-2BA6-F44A-832D-2A808EF6C95C}"/>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189634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63C7EF-F792-E44F-A271-866EB9005EA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CFFB4560-C098-0F41-B2AD-1159483EA35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xmlns="" id="{31D8B090-FB8E-AD4C-A5F8-8A853A1C832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xmlns="" id="{3B852EF8-DA69-EB40-BD54-2DFB47F29BA1}"/>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6" name="页脚占位符 5">
            <a:extLst>
              <a:ext uri="{FF2B5EF4-FFF2-40B4-BE49-F238E27FC236}">
                <a16:creationId xmlns:a16="http://schemas.microsoft.com/office/drawing/2014/main" xmlns="" id="{1EF0AF62-1E8E-DC4C-ABE5-E1A5736B6E2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95F6F0C2-65F2-1D4C-8BDB-B7319C769E4C}"/>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333435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FEA244-4594-9049-806E-517B2D681F7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91CE07DF-0981-D448-ACE0-D8334711B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xmlns="" id="{FCCCF293-2551-2149-88A9-4A29B204E79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xmlns="" id="{BDF145A4-70EE-6047-B1CB-BB8BD33E2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xmlns="" id="{781A4E98-8F60-F44E-B067-6007A5C9A41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xmlns="" id="{53267E45-836C-0941-8414-2116BDFE25C9}"/>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8" name="页脚占位符 7">
            <a:extLst>
              <a:ext uri="{FF2B5EF4-FFF2-40B4-BE49-F238E27FC236}">
                <a16:creationId xmlns:a16="http://schemas.microsoft.com/office/drawing/2014/main" xmlns="" id="{41943A8D-FD16-044A-A986-7E4E4022AFF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xmlns="" id="{CE880508-9FE0-3A4E-A63C-56EFA9DDD590}"/>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316228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3B0BD9-8D34-4941-AC6F-CBF69E0719F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4B1A44BF-137C-F54B-8EE2-2D4AB8EC7767}"/>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4" name="页脚占位符 3">
            <a:extLst>
              <a:ext uri="{FF2B5EF4-FFF2-40B4-BE49-F238E27FC236}">
                <a16:creationId xmlns:a16="http://schemas.microsoft.com/office/drawing/2014/main" xmlns="" id="{05E01603-D41E-5341-97DA-C51B0E65B1F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B437B24A-A597-8447-AB03-9B8E30E7B63B}"/>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184437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6E45518-3B1C-FD40-8DFF-73A089E883AE}"/>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3" name="页脚占位符 2">
            <a:extLst>
              <a:ext uri="{FF2B5EF4-FFF2-40B4-BE49-F238E27FC236}">
                <a16:creationId xmlns:a16="http://schemas.microsoft.com/office/drawing/2014/main" xmlns="" id="{5554BC2D-D516-3841-B17A-65AEC721B0B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xmlns="" id="{7DCEFBCA-EA3A-8C4B-BC38-C72637446812}"/>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844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3EFB74-2CDE-704F-891A-A270A731B93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57A44D5B-572E-C846-B02F-57CA0CED9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xmlns="" id="{89353906-19DC-514D-BC3D-F39FC156B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79937D8B-A965-924E-ABCE-75C579B7EE9A}"/>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6" name="页脚占位符 5">
            <a:extLst>
              <a:ext uri="{FF2B5EF4-FFF2-40B4-BE49-F238E27FC236}">
                <a16:creationId xmlns:a16="http://schemas.microsoft.com/office/drawing/2014/main" xmlns="" id="{886B96D6-F1A6-6744-8F73-46CAFB1E7A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1F5D45B7-3E2A-6F45-8ED3-3F9DF247B7FC}"/>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03629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8BA874A-9989-7047-B65B-A4259661BB2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9318C607-B468-EB4A-8B96-7BB0643F8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1BD07E16-0A55-B846-B3C4-137A5E99C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F91AB54A-1450-7D43-AE3E-4BCA6CD91F86}"/>
              </a:ext>
            </a:extLst>
          </p:cNvPr>
          <p:cNvSpPr>
            <a:spLocks noGrp="1"/>
          </p:cNvSpPr>
          <p:nvPr>
            <p:ph type="dt" sz="half" idx="10"/>
          </p:nvPr>
        </p:nvSpPr>
        <p:spPr/>
        <p:txBody>
          <a:bodyPr/>
          <a:lstStyle/>
          <a:p>
            <a:fld id="{58A55FD0-9D93-2C42-A905-AEFA0C4932FA}" type="datetimeFigureOut">
              <a:rPr kumimoji="1" lang="zh-CN" altLang="en-US" smtClean="0"/>
              <a:t>2021/6/23</a:t>
            </a:fld>
            <a:endParaRPr kumimoji="1" lang="zh-CN" altLang="en-US"/>
          </a:p>
        </p:txBody>
      </p:sp>
      <p:sp>
        <p:nvSpPr>
          <p:cNvPr id="6" name="页脚占位符 5">
            <a:extLst>
              <a:ext uri="{FF2B5EF4-FFF2-40B4-BE49-F238E27FC236}">
                <a16:creationId xmlns:a16="http://schemas.microsoft.com/office/drawing/2014/main" xmlns="" id="{A6CA0ACD-B025-3E4C-9FB7-F12A503EE73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DF2D7318-0124-2444-9162-FB506557A40C}"/>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1730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6890C944-85A2-7B4E-8F2C-16BB54E59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7D791E66-8BD5-8043-B8EF-78B6372FD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0A526618-973B-7A4A-AC1F-9610BA4E3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55FD0-9D93-2C42-A905-AEFA0C4932FA}" type="datetimeFigureOut">
              <a:rPr kumimoji="1" lang="zh-CN" altLang="en-US" smtClean="0"/>
              <a:t>2021/6/23</a:t>
            </a:fld>
            <a:endParaRPr kumimoji="1" lang="zh-CN" altLang="en-US"/>
          </a:p>
        </p:txBody>
      </p:sp>
      <p:sp>
        <p:nvSpPr>
          <p:cNvPr id="5" name="页脚占位符 4">
            <a:extLst>
              <a:ext uri="{FF2B5EF4-FFF2-40B4-BE49-F238E27FC236}">
                <a16:creationId xmlns:a16="http://schemas.microsoft.com/office/drawing/2014/main" xmlns="" id="{FF841C30-319B-3348-B246-E3CF77991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xmlns="" id="{05DBD811-FB53-3A4C-AC82-5924D2C57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63714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76E8A0-F9BA-104A-825D-79CEDBDC99BC}"/>
              </a:ext>
            </a:extLst>
          </p:cNvPr>
          <p:cNvSpPr>
            <a:spLocks noGrp="1"/>
          </p:cNvSpPr>
          <p:nvPr>
            <p:ph type="title"/>
          </p:nvPr>
        </p:nvSpPr>
        <p:spPr/>
        <p:txBody>
          <a:bodyPr/>
          <a:lstStyle/>
          <a:p>
            <a:r>
              <a:rPr kumimoji="1" lang="zh-CN" altLang="en-US" dirty="0"/>
              <a:t>简述国债的政策功能</a:t>
            </a:r>
          </a:p>
        </p:txBody>
      </p:sp>
      <p:sp>
        <p:nvSpPr>
          <p:cNvPr id="3" name="内容占位符 2">
            <a:extLst>
              <a:ext uri="{FF2B5EF4-FFF2-40B4-BE49-F238E27FC236}">
                <a16:creationId xmlns:a16="http://schemas.microsoft.com/office/drawing/2014/main" xmlns="" id="{FC40BAC0-FC36-3243-885A-9E9A1ACFBC06}"/>
              </a:ext>
            </a:extLst>
          </p:cNvPr>
          <p:cNvSpPr>
            <a:spLocks noGrp="1"/>
          </p:cNvSpPr>
          <p:nvPr>
            <p:ph idx="1"/>
          </p:nvPr>
        </p:nvSpPr>
        <p:spPr/>
        <p:txBody>
          <a:bodyPr/>
          <a:lstStyle/>
          <a:p>
            <a:r>
              <a:rPr kumimoji="1" lang="en-US" altLang="zh-CN" dirty="0"/>
              <a:t>1</a:t>
            </a:r>
            <a:r>
              <a:rPr kumimoji="1" lang="zh-CN" altLang="en-US" dirty="0"/>
              <a:t>、弥补财政赤字 ：用国债弥政赤字，实质是将不属于国家支配的民间资金在一定时间内让渡给国家使用，是社会资金使用权的单方面转移。 </a:t>
            </a:r>
          </a:p>
          <a:p>
            <a:r>
              <a:rPr kumimoji="1" lang="en-US" altLang="zh-CN" dirty="0"/>
              <a:t>2</a:t>
            </a:r>
            <a:r>
              <a:rPr kumimoji="1" lang="zh-CN" altLang="en-US" dirty="0"/>
              <a:t>、筹集建设资金 </a:t>
            </a:r>
          </a:p>
          <a:p>
            <a:r>
              <a:rPr kumimoji="1" lang="en-US" altLang="zh-CN" dirty="0"/>
              <a:t>3</a:t>
            </a:r>
            <a:r>
              <a:rPr kumimoji="1" lang="zh-CN" altLang="en-US" dirty="0"/>
              <a:t>、调节宏观经济：国债是对</a:t>
            </a:r>
            <a:r>
              <a:rPr kumimoji="1" lang="en" altLang="zh-CN" dirty="0"/>
              <a:t>GDP</a:t>
            </a:r>
            <a:r>
              <a:rPr kumimoji="1" lang="zh-CN" altLang="en-US" dirty="0"/>
              <a:t>的再分配，反映了社会资源的重新配置，是财政调节的一种重要手段。</a:t>
            </a:r>
            <a:endParaRPr kumimoji="1" lang="en-US" altLang="zh-CN" dirty="0"/>
          </a:p>
          <a:p>
            <a:r>
              <a:rPr kumimoji="1" lang="en-US" altLang="zh-CN" dirty="0"/>
              <a:t>4</a:t>
            </a:r>
            <a:r>
              <a:rPr kumimoji="1" lang="zh-CN" altLang="en-US" dirty="0"/>
              <a:t>、</a:t>
            </a:r>
            <a:r>
              <a:rPr lang="zh-CN" altLang="en-US" dirty="0"/>
              <a:t>调节货币供应量和利率</a:t>
            </a:r>
            <a:r>
              <a:rPr lang="en-US" altLang="zh-CN" dirty="0"/>
              <a:t>:</a:t>
            </a:r>
            <a:r>
              <a:rPr lang="zh-CN" altLang="en-US" dirty="0"/>
              <a:t>发行国债，能调整货币的流通速度。</a:t>
            </a:r>
            <a:r>
              <a:rPr kumimoji="1" lang="zh-CN" altLang="en-US" dirty="0"/>
              <a:t> </a:t>
            </a:r>
          </a:p>
          <a:p>
            <a:endParaRPr kumimoji="1" lang="zh-CN" altLang="en-US" dirty="0"/>
          </a:p>
        </p:txBody>
      </p:sp>
    </p:spTree>
    <p:extLst>
      <p:ext uri="{BB962C8B-B14F-4D97-AF65-F5344CB8AC3E}">
        <p14:creationId xmlns:p14="http://schemas.microsoft.com/office/powerpoint/2010/main" val="454502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529281" y="568410"/>
            <a:ext cx="5311348" cy="4351338"/>
          </a:xfrm>
        </p:spPr>
        <p:txBody>
          <a:bodyPr>
            <a:normAutofit fontScale="25000" lnSpcReduction="20000"/>
          </a:bodyPr>
          <a:lstStyle/>
          <a:p>
            <a:r>
              <a:rPr lang="zh-CN" altLang="en-US" sz="7200" dirty="0"/>
              <a:t>第七章  财政收入规模与构成分析  （</a:t>
            </a:r>
            <a:r>
              <a:rPr lang="en-US" altLang="zh-CN" sz="7200" dirty="0"/>
              <a:t>3</a:t>
            </a:r>
            <a:r>
              <a:rPr lang="zh-CN" altLang="en-US" sz="7200" dirty="0"/>
              <a:t>课时）</a:t>
            </a:r>
          </a:p>
          <a:p>
            <a:r>
              <a:rPr lang="en-US" altLang="zh-CN" sz="7200" dirty="0"/>
              <a:t>7.1  </a:t>
            </a:r>
            <a:r>
              <a:rPr lang="zh-CN" altLang="en-US" sz="7200" dirty="0"/>
              <a:t>财政收入分类</a:t>
            </a:r>
          </a:p>
          <a:p>
            <a:r>
              <a:rPr lang="en-US" altLang="zh-CN" sz="7200" dirty="0"/>
              <a:t>7.2  </a:t>
            </a:r>
            <a:r>
              <a:rPr lang="zh-CN" altLang="en-US" sz="7200" dirty="0"/>
              <a:t>财政收入规模影响因素分析</a:t>
            </a:r>
          </a:p>
          <a:p>
            <a:r>
              <a:rPr lang="en-US" altLang="zh-CN" sz="7200" dirty="0"/>
              <a:t>7.3  </a:t>
            </a:r>
            <a:r>
              <a:rPr lang="zh-CN" altLang="en-US" sz="7200" dirty="0"/>
              <a:t>财政收入构成和非税收入分析</a:t>
            </a:r>
          </a:p>
          <a:p>
            <a:r>
              <a:rPr lang="zh-CN" altLang="en-US" sz="7200" dirty="0"/>
              <a:t>第八章  税收原理（</a:t>
            </a:r>
            <a:r>
              <a:rPr lang="en-US" altLang="zh-CN" sz="7200" dirty="0"/>
              <a:t>4</a:t>
            </a:r>
            <a:r>
              <a:rPr lang="zh-CN" altLang="en-US" sz="7200" dirty="0"/>
              <a:t>课时）</a:t>
            </a:r>
          </a:p>
          <a:p>
            <a:r>
              <a:rPr lang="en-US" altLang="zh-CN" sz="7200" dirty="0"/>
              <a:t>8.1  </a:t>
            </a:r>
            <a:r>
              <a:rPr lang="zh-CN" altLang="en-US" sz="7200" dirty="0"/>
              <a:t>税收术语和税收分类</a:t>
            </a:r>
          </a:p>
          <a:p>
            <a:r>
              <a:rPr lang="en-US" altLang="zh-CN" sz="7200" dirty="0"/>
              <a:t>8.2  </a:t>
            </a:r>
            <a:r>
              <a:rPr lang="zh-CN" altLang="en-US" sz="7200" dirty="0"/>
              <a:t>税收原则</a:t>
            </a:r>
          </a:p>
          <a:p>
            <a:r>
              <a:rPr lang="en-US" altLang="zh-CN" sz="7200" dirty="0"/>
              <a:t>8.3  </a:t>
            </a:r>
            <a:r>
              <a:rPr lang="zh-CN" altLang="en-US" sz="7200" dirty="0"/>
              <a:t>税负的转嫁与归宿</a:t>
            </a:r>
          </a:p>
          <a:p>
            <a:r>
              <a:rPr lang="en-US" altLang="zh-CN" sz="7200" dirty="0"/>
              <a:t>8.4  </a:t>
            </a:r>
            <a:r>
              <a:rPr lang="zh-CN" altLang="en-US" sz="7200" dirty="0"/>
              <a:t>税收与经济发展</a:t>
            </a:r>
          </a:p>
          <a:p>
            <a:r>
              <a:rPr lang="zh-CN" altLang="en-US" sz="7200" dirty="0"/>
              <a:t>第九章  税收制度  （</a:t>
            </a:r>
            <a:r>
              <a:rPr lang="en-US" altLang="zh-CN" sz="7200" dirty="0"/>
              <a:t>3</a:t>
            </a:r>
            <a:r>
              <a:rPr lang="zh-CN" altLang="en-US" sz="7200" dirty="0"/>
              <a:t>课时）</a:t>
            </a:r>
          </a:p>
          <a:p>
            <a:r>
              <a:rPr lang="en-US" altLang="zh-CN" sz="7200" dirty="0"/>
              <a:t>9.1  </a:t>
            </a:r>
            <a:r>
              <a:rPr lang="zh-CN" altLang="en-US" sz="7200" dirty="0"/>
              <a:t>货物和劳务税</a:t>
            </a:r>
          </a:p>
          <a:p>
            <a:r>
              <a:rPr lang="en-US" altLang="zh-CN" sz="7200" dirty="0"/>
              <a:t>9.2  </a:t>
            </a:r>
            <a:r>
              <a:rPr lang="zh-CN" altLang="en-US" sz="7200" dirty="0"/>
              <a:t>所得税</a:t>
            </a:r>
          </a:p>
          <a:p>
            <a:r>
              <a:rPr lang="en-US" altLang="zh-CN" sz="7200" dirty="0"/>
              <a:t>9.3  </a:t>
            </a:r>
            <a:r>
              <a:rPr lang="zh-CN" altLang="en-US" sz="7200" dirty="0"/>
              <a:t>其他税种</a:t>
            </a:r>
          </a:p>
          <a:p>
            <a:r>
              <a:rPr lang="zh-CN" altLang="en-US" sz="7200" dirty="0"/>
              <a:t>第十章  国债和国债市场  （</a:t>
            </a:r>
            <a:r>
              <a:rPr lang="en-US" altLang="zh-CN" sz="7200" dirty="0"/>
              <a:t>4</a:t>
            </a:r>
            <a:r>
              <a:rPr lang="zh-CN" altLang="en-US" sz="7200" dirty="0"/>
              <a:t>课时）</a:t>
            </a:r>
          </a:p>
          <a:p>
            <a:r>
              <a:rPr lang="en-US" altLang="zh-CN" sz="7200" dirty="0"/>
              <a:t>10.1  </a:t>
            </a:r>
            <a:r>
              <a:rPr lang="zh-CN" altLang="en-US" sz="7200" dirty="0"/>
              <a:t>国债的含义与种类</a:t>
            </a:r>
          </a:p>
          <a:p>
            <a:r>
              <a:rPr lang="en-US" altLang="zh-CN" sz="7200" dirty="0"/>
              <a:t>10.2  </a:t>
            </a:r>
            <a:r>
              <a:rPr lang="zh-CN" altLang="en-US" sz="7200" dirty="0"/>
              <a:t>国债的负担与限度</a:t>
            </a:r>
          </a:p>
          <a:p>
            <a:r>
              <a:rPr lang="en-US" altLang="zh-CN" sz="7200" dirty="0"/>
              <a:t>10.3  </a:t>
            </a:r>
            <a:r>
              <a:rPr lang="zh-CN" altLang="en-US" sz="7200" dirty="0"/>
              <a:t>国债的经济效应</a:t>
            </a:r>
          </a:p>
          <a:p>
            <a:r>
              <a:rPr lang="en-US" altLang="zh-CN" sz="7200" dirty="0"/>
              <a:t>10.4  </a:t>
            </a:r>
            <a:r>
              <a:rPr lang="zh-CN" altLang="en-US" sz="7200" dirty="0"/>
              <a:t>国债市场与功能</a:t>
            </a:r>
          </a:p>
          <a:p>
            <a:endParaRPr kumimoji="1" lang="zh-CN" altLang="en-US" dirty="0"/>
          </a:p>
        </p:txBody>
      </p:sp>
      <p:sp>
        <p:nvSpPr>
          <p:cNvPr id="4" name="文本框 3">
            <a:extLst>
              <a:ext uri="{FF2B5EF4-FFF2-40B4-BE49-F238E27FC236}">
                <a16:creationId xmlns:a16="http://schemas.microsoft.com/office/drawing/2014/main" xmlns="" id="{BF505591-CB12-A94A-8E62-7AAE209CC262}"/>
              </a:ext>
            </a:extLst>
          </p:cNvPr>
          <p:cNvSpPr txBox="1"/>
          <p:nvPr/>
        </p:nvSpPr>
        <p:spPr>
          <a:xfrm>
            <a:off x="6250459" y="827902"/>
            <a:ext cx="5941541" cy="2585323"/>
          </a:xfrm>
          <a:prstGeom prst="rect">
            <a:avLst/>
          </a:prstGeom>
          <a:noFill/>
        </p:spPr>
        <p:txBody>
          <a:bodyPr wrap="square" rtlCol="0">
            <a:spAutoFit/>
          </a:bodyPr>
          <a:lstStyle/>
          <a:p>
            <a:r>
              <a:rPr lang="zh-CN" altLang="en-US" dirty="0"/>
              <a:t>第十一章  国家预算和预算管理体制  （</a:t>
            </a:r>
            <a:r>
              <a:rPr lang="en-US" altLang="zh-CN" dirty="0"/>
              <a:t>3</a:t>
            </a:r>
            <a:r>
              <a:rPr lang="zh-CN" altLang="en-US" dirty="0"/>
              <a:t>课时）</a:t>
            </a:r>
          </a:p>
          <a:p>
            <a:r>
              <a:rPr lang="en-US" altLang="zh-CN" dirty="0"/>
              <a:t>11.1  </a:t>
            </a:r>
            <a:r>
              <a:rPr lang="zh-CN" altLang="en-US" dirty="0"/>
              <a:t>国家预算概述</a:t>
            </a:r>
          </a:p>
          <a:p>
            <a:r>
              <a:rPr lang="en-US" altLang="zh-CN" dirty="0"/>
              <a:t>11.2  </a:t>
            </a:r>
            <a:r>
              <a:rPr lang="zh-CN" altLang="en-US" dirty="0"/>
              <a:t>国家预算编制与执行</a:t>
            </a:r>
          </a:p>
          <a:p>
            <a:r>
              <a:rPr lang="en-US" altLang="zh-CN" dirty="0"/>
              <a:t>11.3  </a:t>
            </a:r>
            <a:r>
              <a:rPr lang="zh-CN" altLang="en-US" dirty="0"/>
              <a:t>我国预算管理体制</a:t>
            </a:r>
          </a:p>
          <a:p>
            <a:r>
              <a:rPr lang="zh-CN" altLang="en-US" dirty="0"/>
              <a:t>第十二章  财政平衡与财政赤字  （</a:t>
            </a:r>
            <a:r>
              <a:rPr lang="en-US" altLang="zh-CN" dirty="0"/>
              <a:t>3</a:t>
            </a:r>
            <a:r>
              <a:rPr lang="zh-CN" altLang="en-US" dirty="0"/>
              <a:t>课时）</a:t>
            </a:r>
          </a:p>
          <a:p>
            <a:r>
              <a:rPr lang="en-US" altLang="zh-CN" dirty="0"/>
              <a:t>12.1  </a:t>
            </a:r>
            <a:r>
              <a:rPr lang="zh-CN" altLang="en-US" dirty="0"/>
              <a:t>财政平衡与财政赤字概述</a:t>
            </a:r>
          </a:p>
          <a:p>
            <a:r>
              <a:rPr lang="en-US" altLang="zh-CN" dirty="0"/>
              <a:t>12.2  </a:t>
            </a:r>
            <a:r>
              <a:rPr lang="zh-CN" altLang="en-US" dirty="0"/>
              <a:t>财政政策概述</a:t>
            </a:r>
          </a:p>
          <a:p>
            <a:r>
              <a:rPr lang="en-US" altLang="zh-CN" dirty="0"/>
              <a:t>12.3  </a:t>
            </a:r>
            <a:r>
              <a:rPr lang="zh-CN" altLang="en-US" dirty="0"/>
              <a:t>财政政策与货币政策的配合</a:t>
            </a:r>
          </a:p>
          <a:p>
            <a:endParaRPr kumimoji="1" lang="zh-CN" altLang="en-US" dirty="0"/>
          </a:p>
        </p:txBody>
      </p:sp>
    </p:spTree>
    <p:extLst>
      <p:ext uri="{BB962C8B-B14F-4D97-AF65-F5344CB8AC3E}">
        <p14:creationId xmlns:p14="http://schemas.microsoft.com/office/powerpoint/2010/main" val="1252601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4AC47445-9C39-C145-900C-75993AE7A47D}"/>
              </a:ext>
            </a:extLst>
          </p:cNvPr>
          <p:cNvSpPr>
            <a:spLocks noGrp="1"/>
          </p:cNvSpPr>
          <p:nvPr>
            <p:ph idx="1"/>
          </p:nvPr>
        </p:nvSpPr>
        <p:spPr>
          <a:xfrm>
            <a:off x="726990" y="404598"/>
            <a:ext cx="5612026" cy="4351338"/>
          </a:xfrm>
        </p:spPr>
        <p:txBody>
          <a:bodyPr>
            <a:normAutofit/>
          </a:bodyPr>
          <a:lstStyle/>
          <a:p>
            <a:pPr>
              <a:lnSpc>
                <a:spcPct val="120000"/>
              </a:lnSpc>
              <a:spcBef>
                <a:spcPts val="0"/>
              </a:spcBef>
            </a:pPr>
            <a:r>
              <a:rPr kumimoji="1" lang="zh-CN" altLang="en-US" sz="2400" dirty="0"/>
              <a:t>绪论</a:t>
            </a:r>
            <a:endParaRPr kumimoji="1" lang="en-US" altLang="zh-CN" sz="2400" dirty="0"/>
          </a:p>
          <a:p>
            <a:pPr>
              <a:lnSpc>
                <a:spcPct val="120000"/>
              </a:lnSpc>
              <a:spcBef>
                <a:spcPts val="0"/>
              </a:spcBef>
            </a:pPr>
            <a:endParaRPr kumimoji="1" lang="en-US" altLang="zh-CN" sz="2400" dirty="0"/>
          </a:p>
          <a:p>
            <a:pPr>
              <a:lnSpc>
                <a:spcPct val="120000"/>
              </a:lnSpc>
              <a:spcBef>
                <a:spcPts val="0"/>
              </a:spcBef>
            </a:pPr>
            <a:r>
              <a:rPr kumimoji="1" lang="zh-CN" altLang="en-US" sz="2400" dirty="0"/>
              <a:t>第一章  公共财政与公共财政思想</a:t>
            </a:r>
            <a:endParaRPr kumimoji="1" lang="en-US" altLang="zh-CN" sz="2400" dirty="0"/>
          </a:p>
          <a:p>
            <a:pPr>
              <a:lnSpc>
                <a:spcPct val="120000"/>
              </a:lnSpc>
              <a:spcBef>
                <a:spcPts val="0"/>
              </a:spcBef>
            </a:pPr>
            <a:r>
              <a:rPr kumimoji="1" lang="zh-CN" altLang="en-US" sz="2400" dirty="0"/>
              <a:t>第二章 公共财政职能</a:t>
            </a:r>
            <a:endParaRPr kumimoji="1" lang="en-US" altLang="zh-CN" sz="2400" dirty="0"/>
          </a:p>
          <a:p>
            <a:pPr>
              <a:lnSpc>
                <a:spcPct val="120000"/>
              </a:lnSpc>
              <a:spcBef>
                <a:spcPts val="0"/>
              </a:spcBef>
            </a:pPr>
            <a:r>
              <a:rPr kumimoji="1" lang="zh-CN" altLang="en-US" sz="2400" dirty="0"/>
              <a:t>第三章  财政支出总论</a:t>
            </a:r>
            <a:endParaRPr kumimoji="1" lang="en-US" altLang="zh-CN" sz="2400" dirty="0"/>
          </a:p>
          <a:p>
            <a:pPr>
              <a:lnSpc>
                <a:spcPct val="120000"/>
              </a:lnSpc>
              <a:spcBef>
                <a:spcPts val="0"/>
              </a:spcBef>
            </a:pPr>
            <a:r>
              <a:rPr kumimoji="1" lang="zh-CN" altLang="en-US" sz="2400" dirty="0"/>
              <a:t>第四章  政府消费支出</a:t>
            </a:r>
            <a:endParaRPr kumimoji="1" lang="en-US" altLang="zh-CN" sz="2400" dirty="0"/>
          </a:p>
          <a:p>
            <a:pPr>
              <a:lnSpc>
                <a:spcPct val="120000"/>
              </a:lnSpc>
              <a:spcBef>
                <a:spcPts val="0"/>
              </a:spcBef>
            </a:pPr>
            <a:r>
              <a:rPr kumimoji="1" lang="zh-CN" altLang="en-US" sz="2400" dirty="0"/>
              <a:t>第五章  政府投资支出</a:t>
            </a:r>
            <a:endParaRPr kumimoji="1" lang="en-US" altLang="zh-CN" sz="2400" dirty="0"/>
          </a:p>
          <a:p>
            <a:pPr>
              <a:lnSpc>
                <a:spcPct val="120000"/>
              </a:lnSpc>
              <a:spcBef>
                <a:spcPts val="0"/>
              </a:spcBef>
            </a:pPr>
            <a:r>
              <a:rPr kumimoji="1" lang="zh-CN" altLang="en-US" sz="2400" dirty="0"/>
              <a:t>第六章  社会保障支出</a:t>
            </a:r>
            <a:endParaRPr kumimoji="1" lang="en-US" altLang="zh-CN" sz="2400" dirty="0"/>
          </a:p>
          <a:p>
            <a:pPr>
              <a:lnSpc>
                <a:spcPct val="120000"/>
              </a:lnSpc>
              <a:spcBef>
                <a:spcPts val="0"/>
              </a:spcBef>
            </a:pPr>
            <a:endParaRPr kumimoji="1" lang="en-US" altLang="zh-CN" sz="5500" dirty="0"/>
          </a:p>
          <a:p>
            <a:pPr>
              <a:lnSpc>
                <a:spcPct val="120000"/>
              </a:lnSpc>
              <a:spcBef>
                <a:spcPts val="0"/>
              </a:spcBef>
            </a:pPr>
            <a:endParaRPr kumimoji="1" lang="en-US" altLang="zh-CN" sz="5500" dirty="0"/>
          </a:p>
          <a:p>
            <a:pPr>
              <a:lnSpc>
                <a:spcPct val="120000"/>
              </a:lnSpc>
              <a:spcBef>
                <a:spcPts val="0"/>
              </a:spcBef>
            </a:pPr>
            <a:endParaRPr kumimoji="1" lang="en-US" altLang="zh-CN" sz="5500" dirty="0"/>
          </a:p>
          <a:p>
            <a:endParaRPr kumimoji="1" lang="zh-CN" altLang="en-US" dirty="0"/>
          </a:p>
        </p:txBody>
      </p:sp>
      <p:sp>
        <p:nvSpPr>
          <p:cNvPr id="5" name="文本框 4">
            <a:extLst>
              <a:ext uri="{FF2B5EF4-FFF2-40B4-BE49-F238E27FC236}">
                <a16:creationId xmlns:a16="http://schemas.microsoft.com/office/drawing/2014/main" xmlns="" id="{B23EC890-B042-BC4A-AB68-90799C4DCEB3}"/>
              </a:ext>
            </a:extLst>
          </p:cNvPr>
          <p:cNvSpPr txBox="1"/>
          <p:nvPr/>
        </p:nvSpPr>
        <p:spPr>
          <a:xfrm>
            <a:off x="6096000" y="1195430"/>
            <a:ext cx="4917989" cy="3471720"/>
          </a:xfrm>
          <a:prstGeom prst="rect">
            <a:avLst/>
          </a:prstGeom>
          <a:noFill/>
        </p:spPr>
        <p:txBody>
          <a:bodyPr wrap="square" rtlCol="0">
            <a:spAutoFit/>
          </a:bodyPr>
          <a:lstStyle/>
          <a:p>
            <a:pPr>
              <a:lnSpc>
                <a:spcPct val="120000"/>
              </a:lnSpc>
              <a:spcBef>
                <a:spcPts val="0"/>
              </a:spcBef>
            </a:pPr>
            <a:r>
              <a:rPr kumimoji="1" lang="zh-CN" altLang="en-US" sz="2400" dirty="0"/>
              <a:t>第七章  财政收入总论</a:t>
            </a:r>
            <a:endParaRPr kumimoji="1" lang="en-US" altLang="zh-CN" sz="2400" dirty="0"/>
          </a:p>
          <a:p>
            <a:pPr>
              <a:lnSpc>
                <a:spcPct val="120000"/>
              </a:lnSpc>
              <a:spcBef>
                <a:spcPts val="0"/>
              </a:spcBef>
            </a:pPr>
            <a:r>
              <a:rPr kumimoji="1" lang="zh-CN" altLang="en-US" sz="2400" dirty="0"/>
              <a:t>第八章  税收</a:t>
            </a:r>
            <a:endParaRPr kumimoji="1" lang="en-US" altLang="zh-CN" sz="2400" dirty="0"/>
          </a:p>
          <a:p>
            <a:pPr>
              <a:lnSpc>
                <a:spcPct val="120000"/>
              </a:lnSpc>
              <a:spcBef>
                <a:spcPts val="0"/>
              </a:spcBef>
            </a:pPr>
            <a:r>
              <a:rPr kumimoji="1" lang="zh-CN" altLang="en-US" sz="2400" dirty="0"/>
              <a:t>第九章  非税收入</a:t>
            </a:r>
            <a:endParaRPr kumimoji="1" lang="en-US" altLang="zh-CN" sz="2400" dirty="0"/>
          </a:p>
          <a:p>
            <a:pPr>
              <a:lnSpc>
                <a:spcPct val="120000"/>
              </a:lnSpc>
              <a:spcBef>
                <a:spcPts val="0"/>
              </a:spcBef>
            </a:pPr>
            <a:r>
              <a:rPr kumimoji="1" lang="zh-CN" altLang="en-US" sz="2400" dirty="0"/>
              <a:t>第十章  公债</a:t>
            </a:r>
            <a:endParaRPr kumimoji="1" lang="en-US" altLang="zh-CN" sz="2400" dirty="0"/>
          </a:p>
          <a:p>
            <a:pPr>
              <a:lnSpc>
                <a:spcPct val="120000"/>
              </a:lnSpc>
              <a:spcBef>
                <a:spcPts val="0"/>
              </a:spcBef>
            </a:pPr>
            <a:r>
              <a:rPr kumimoji="1" lang="zh-CN" altLang="en-US" sz="2400" dirty="0"/>
              <a:t>第十一章  政府预算</a:t>
            </a:r>
            <a:endParaRPr kumimoji="1" lang="en-US" altLang="zh-CN" sz="2400" dirty="0"/>
          </a:p>
          <a:p>
            <a:pPr>
              <a:lnSpc>
                <a:spcPct val="120000"/>
              </a:lnSpc>
              <a:spcBef>
                <a:spcPts val="0"/>
              </a:spcBef>
            </a:pPr>
            <a:r>
              <a:rPr kumimoji="1" lang="zh-CN" altLang="en-US" sz="2400" dirty="0"/>
              <a:t>第十二章  财政体制</a:t>
            </a:r>
            <a:endParaRPr kumimoji="1" lang="en-US" altLang="zh-CN" sz="2400" dirty="0"/>
          </a:p>
          <a:p>
            <a:pPr>
              <a:lnSpc>
                <a:spcPct val="120000"/>
              </a:lnSpc>
              <a:spcBef>
                <a:spcPts val="0"/>
              </a:spcBef>
            </a:pPr>
            <a:r>
              <a:rPr kumimoji="1" lang="zh-CN" altLang="en-US" sz="2400" dirty="0"/>
              <a:t>第十三章  财政平衡与财政政策</a:t>
            </a:r>
            <a:endParaRPr kumimoji="1" lang="en-US" altLang="zh-CN" sz="2400" dirty="0"/>
          </a:p>
          <a:p>
            <a:endParaRPr kumimoji="1" lang="zh-CN" altLang="en-US" dirty="0"/>
          </a:p>
        </p:txBody>
      </p:sp>
    </p:spTree>
    <p:extLst>
      <p:ext uri="{BB962C8B-B14F-4D97-AF65-F5344CB8AC3E}">
        <p14:creationId xmlns:p14="http://schemas.microsoft.com/office/powerpoint/2010/main" val="185710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第一章  公共财政与公共财政思想</a:t>
            </a:r>
            <a:endParaRPr kumimoji="1" lang="en-US" altLang="zh-CN" sz="2400" dirty="0"/>
          </a:p>
          <a:p>
            <a:r>
              <a:rPr lang="zh-CN" altLang="en-US" sz="2400" dirty="0"/>
              <a:t>重点：财政起源、公共财政</a:t>
            </a:r>
            <a:r>
              <a:rPr lang="en-US" altLang="zh-CN" sz="2400" dirty="0"/>
              <a:t>vs.</a:t>
            </a:r>
            <a:r>
              <a:rPr lang="zh-CN" altLang="en-US" sz="2400" dirty="0"/>
              <a:t>财政</a:t>
            </a:r>
            <a:endParaRPr lang="en-US" altLang="zh-CN" sz="2400" dirty="0"/>
          </a:p>
          <a:p>
            <a:pPr>
              <a:lnSpc>
                <a:spcPct val="120000"/>
              </a:lnSpc>
              <a:spcBef>
                <a:spcPts val="0"/>
              </a:spcBef>
            </a:pPr>
            <a:r>
              <a:rPr kumimoji="1" lang="zh-CN" altLang="en-US" sz="2400" dirty="0"/>
              <a:t>第二章 公共财政职能</a:t>
            </a:r>
            <a:endParaRPr kumimoji="1" lang="en-US" altLang="zh-CN" sz="2400" dirty="0"/>
          </a:p>
          <a:p>
            <a:r>
              <a:rPr lang="zh-CN" altLang="en-US" sz="2400" dirty="0"/>
              <a:t>重点：政府与市场 （市场失灵、政府失灵、社会主义市场经济）、财政职能（及实现的手段）、</a:t>
            </a:r>
            <a:r>
              <a:rPr lang="en-US" altLang="zh-CN" sz="2400" dirty="0"/>
              <a:t>【</a:t>
            </a:r>
            <a:r>
              <a:rPr lang="zh-CN" altLang="en-US" sz="2400" dirty="0"/>
              <a:t>很多词语的定义！</a:t>
            </a:r>
            <a:r>
              <a:rPr lang="en-US" altLang="zh-CN" sz="2400" dirty="0"/>
              <a:t>】</a:t>
            </a:r>
          </a:p>
          <a:p>
            <a:r>
              <a:rPr lang="zh-CN" altLang="en-US" sz="2400" dirty="0">
                <a:solidFill>
                  <a:srgbClr val="0070C0"/>
                </a:solidFill>
              </a:rPr>
              <a:t>帕累托最优、帕累托改进、完全竞争市场</a:t>
            </a:r>
            <a:endParaRPr lang="en-US" altLang="zh-CN" sz="2400" dirty="0">
              <a:solidFill>
                <a:srgbClr val="0070C0"/>
              </a:solidFill>
            </a:endParaRPr>
          </a:p>
          <a:p>
            <a:r>
              <a:rPr lang="zh-CN" altLang="en-US" sz="2400" dirty="0">
                <a:solidFill>
                  <a:srgbClr val="0070C0"/>
                </a:solidFill>
              </a:rPr>
              <a:t>市场失灵、市场低效、市场无效</a:t>
            </a:r>
            <a:endParaRPr lang="en-US" altLang="zh-CN" sz="2400" dirty="0">
              <a:solidFill>
                <a:srgbClr val="0070C0"/>
              </a:solidFill>
            </a:endParaRPr>
          </a:p>
          <a:p>
            <a:r>
              <a:rPr lang="zh-CN" altLang="en-US" sz="2400" dirty="0">
                <a:solidFill>
                  <a:srgbClr val="0070C0"/>
                </a:solidFill>
              </a:rPr>
              <a:t>垄断、自然垄断</a:t>
            </a:r>
            <a:endParaRPr lang="en-US" altLang="zh-CN" sz="2400" dirty="0">
              <a:solidFill>
                <a:srgbClr val="0070C0"/>
              </a:solidFill>
            </a:endParaRPr>
          </a:p>
          <a:p>
            <a:r>
              <a:rPr lang="zh-CN" altLang="en-US" sz="2400" dirty="0">
                <a:solidFill>
                  <a:srgbClr val="0070C0"/>
                </a:solidFill>
              </a:rPr>
              <a:t>公共产品、非竞争性、非排他性、俱乐部产品、免费搭车</a:t>
            </a:r>
            <a:endParaRPr lang="en-US" altLang="zh-CN" sz="2400" dirty="0">
              <a:solidFill>
                <a:srgbClr val="0070C0"/>
              </a:solidFill>
            </a:endParaRPr>
          </a:p>
          <a:p>
            <a:r>
              <a:rPr lang="zh-CN" altLang="en-US" sz="2400" dirty="0">
                <a:solidFill>
                  <a:srgbClr val="0070C0"/>
                </a:solidFill>
              </a:rPr>
              <a:t>外部性、外部性内部化、政府管制、科斯定理、庇古税</a:t>
            </a:r>
            <a:endParaRPr lang="en-US" altLang="zh-CN" sz="2400" dirty="0">
              <a:solidFill>
                <a:srgbClr val="0070C0"/>
              </a:solidFill>
            </a:endParaRPr>
          </a:p>
          <a:p>
            <a:r>
              <a:rPr lang="zh-CN" altLang="en-US" sz="2400" dirty="0">
                <a:solidFill>
                  <a:srgbClr val="0070C0"/>
                </a:solidFill>
              </a:rPr>
              <a:t>信息不对称、逆向选择、道德风险</a:t>
            </a:r>
            <a:endParaRPr lang="en-US" altLang="zh-CN" sz="2400" dirty="0">
              <a:solidFill>
                <a:srgbClr val="0070C0"/>
              </a:solidFill>
            </a:endParaRPr>
          </a:p>
          <a:p>
            <a:r>
              <a:rPr lang="zh-CN" altLang="en-US" sz="2400" dirty="0">
                <a:solidFill>
                  <a:srgbClr val="0070C0"/>
                </a:solidFill>
              </a:rPr>
              <a:t>公共产品供给、公共产品生产</a:t>
            </a:r>
            <a:endParaRPr lang="en-US" altLang="zh-CN" sz="2400" dirty="0">
              <a:solidFill>
                <a:srgbClr val="0070C0"/>
              </a:solidFill>
            </a:endParaRPr>
          </a:p>
          <a:p>
            <a:r>
              <a:rPr lang="zh-CN" altLang="en-US" sz="2400" dirty="0">
                <a:solidFill>
                  <a:srgbClr val="0070C0"/>
                </a:solidFill>
              </a:rPr>
              <a:t>自动稳定器、相机抉择</a:t>
            </a:r>
          </a:p>
          <a:p>
            <a:endParaRPr lang="zh-CN" altLang="en-US" sz="3400" dirty="0"/>
          </a:p>
          <a:p>
            <a:endParaRPr kumimoji="1" lang="zh-CN" altLang="en-US" dirty="0"/>
          </a:p>
        </p:txBody>
      </p:sp>
    </p:spTree>
    <p:extLst>
      <p:ext uri="{BB962C8B-B14F-4D97-AF65-F5344CB8AC3E}">
        <p14:creationId xmlns:p14="http://schemas.microsoft.com/office/powerpoint/2010/main" val="931448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第三章  财政支出总论</a:t>
            </a:r>
            <a:endParaRPr kumimoji="1" lang="en-US" altLang="zh-CN" sz="2400" dirty="0"/>
          </a:p>
          <a:p>
            <a:r>
              <a:rPr lang="zh-CN" altLang="en-US" sz="2400" dirty="0"/>
              <a:t>重点：</a:t>
            </a:r>
            <a:endParaRPr lang="en-US" altLang="zh-CN" sz="2400" dirty="0"/>
          </a:p>
          <a:p>
            <a:r>
              <a:rPr lang="zh-CN" altLang="en-US" sz="2400" dirty="0"/>
              <a:t>财政支出的分类（</a:t>
            </a:r>
            <a:r>
              <a:rPr lang="zh-CN" altLang="en-US" sz="2400" dirty="0">
                <a:solidFill>
                  <a:srgbClr val="0070C0"/>
                </a:solidFill>
              </a:rPr>
              <a:t>支出功能分类和支出经济分类</a:t>
            </a:r>
            <a:r>
              <a:rPr lang="zh-CN" altLang="en-US" sz="2400" dirty="0"/>
              <a:t>、</a:t>
            </a:r>
            <a:r>
              <a:rPr lang="zh-CN" altLang="en-US" sz="2400" dirty="0">
                <a:solidFill>
                  <a:srgbClr val="0070C0"/>
                </a:solidFill>
              </a:rPr>
              <a:t>购买性支出、转移性支出、经常性支出、资本性支出</a:t>
            </a:r>
            <a:r>
              <a:rPr lang="zh-CN" altLang="en-US" sz="2400" dirty="0"/>
              <a:t>）</a:t>
            </a:r>
            <a:endParaRPr lang="en-US" altLang="zh-CN" sz="2400" dirty="0"/>
          </a:p>
          <a:p>
            <a:r>
              <a:rPr lang="zh-CN" altLang="en-US" sz="2400" dirty="0"/>
              <a:t>规模和结构（</a:t>
            </a:r>
            <a:r>
              <a:rPr lang="zh-CN" altLang="en-US" sz="2400" dirty="0">
                <a:solidFill>
                  <a:srgbClr val="0070C0"/>
                </a:solidFill>
              </a:rPr>
              <a:t>财政支出增长率、财政支出增长的弹性系数、财政支出增长的边际倾向，政府活动扩张理论（瓦格纳法则）、梯度渐进增长理论（皮考克和威斯曼）、经济发展阶段理论（马斯格雷夫和罗斯托）、非平衡增长理论（鲍莫尔相对价格效应）、结构变化的一般规律）</a:t>
            </a:r>
            <a:endParaRPr lang="en-US" altLang="zh-CN" sz="2400" dirty="0">
              <a:solidFill>
                <a:srgbClr val="0070C0"/>
              </a:solidFill>
            </a:endParaRPr>
          </a:p>
          <a:p>
            <a:r>
              <a:rPr lang="zh-CN" altLang="en-US" sz="2400" dirty="0"/>
              <a:t>效应（</a:t>
            </a:r>
            <a:r>
              <a:rPr lang="zh-CN" altLang="en-US" sz="2400" dirty="0">
                <a:solidFill>
                  <a:srgbClr val="0070C0"/>
                </a:solidFill>
              </a:rPr>
              <a:t>收入效应、替代效应、经济增长效应（乘数效应、推动效应）、挤出效应、收入分配效应 </a:t>
            </a:r>
            <a:r>
              <a:rPr lang="zh-CN" altLang="en-US" sz="2400" dirty="0"/>
              <a:t>）</a:t>
            </a:r>
            <a:endParaRPr lang="en-US" altLang="zh-CN" sz="2400" dirty="0"/>
          </a:p>
          <a:p>
            <a:r>
              <a:rPr lang="zh-CN" altLang="en-US" sz="2400" dirty="0"/>
              <a:t>绩效（</a:t>
            </a:r>
            <a:r>
              <a:rPr lang="zh-CN" altLang="en-US" sz="2400" dirty="0">
                <a:solidFill>
                  <a:srgbClr val="0070C0"/>
                </a:solidFill>
              </a:rPr>
              <a:t>成本效益分析法、比较法、因素分析法、最低成本法、公众评判法等 </a:t>
            </a:r>
            <a:r>
              <a:rPr lang="zh-CN" altLang="en-US" sz="2400" dirty="0"/>
              <a:t>）</a:t>
            </a:r>
            <a:endParaRPr lang="zh-CN" altLang="en-US" sz="3400" dirty="0"/>
          </a:p>
          <a:p>
            <a:endParaRPr kumimoji="1" lang="zh-CN" altLang="en-US" dirty="0"/>
          </a:p>
        </p:txBody>
      </p:sp>
    </p:spTree>
    <p:extLst>
      <p:ext uri="{BB962C8B-B14F-4D97-AF65-F5344CB8AC3E}">
        <p14:creationId xmlns:p14="http://schemas.microsoft.com/office/powerpoint/2010/main" val="773314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第四章  政府消费支出</a:t>
            </a:r>
            <a:endParaRPr kumimoji="1" lang="en-US" altLang="zh-CN" sz="2400" dirty="0"/>
          </a:p>
          <a:p>
            <a:r>
              <a:rPr lang="zh-CN" altLang="en-US" sz="2400" dirty="0"/>
              <a:t>重点：</a:t>
            </a:r>
            <a:endParaRPr lang="en-US" altLang="zh-CN" sz="2400" dirty="0"/>
          </a:p>
          <a:p>
            <a:r>
              <a:rPr lang="zh-CN" altLang="en-US" sz="2400" dirty="0"/>
              <a:t>内容和性质（</a:t>
            </a:r>
            <a:r>
              <a:rPr lang="zh-CN" altLang="en-US" sz="2400" dirty="0">
                <a:solidFill>
                  <a:srgbClr val="0070C0"/>
                </a:solidFill>
              </a:rPr>
              <a:t>行政管理支出、国防支出、教育支出、科技支出、医疗卫生支出、文化支出等</a:t>
            </a:r>
            <a:r>
              <a:rPr lang="zh-CN" altLang="en-US" sz="2400" dirty="0"/>
              <a:t>）、事业单位</a:t>
            </a:r>
            <a:r>
              <a:rPr lang="en-US" altLang="zh-CN" sz="2400" dirty="0"/>
              <a:t>vs.</a:t>
            </a:r>
            <a:r>
              <a:rPr lang="zh-CN" altLang="en-US" sz="2400" dirty="0"/>
              <a:t>政府</a:t>
            </a:r>
            <a:r>
              <a:rPr lang="en-US" altLang="zh-CN" sz="2400" dirty="0"/>
              <a:t>vs.</a:t>
            </a:r>
            <a:r>
              <a:rPr lang="zh-CN" altLang="en-US" sz="2400" dirty="0"/>
              <a:t>企业</a:t>
            </a:r>
            <a:endParaRPr lang="en-US" altLang="zh-CN" sz="2400" dirty="0"/>
          </a:p>
          <a:p>
            <a:r>
              <a:rPr lang="zh-CN" altLang="en-US" sz="2400" dirty="0"/>
              <a:t>维持性支出下的分类：</a:t>
            </a:r>
            <a:r>
              <a:rPr lang="en-US" altLang="zh-CN" sz="2400" dirty="0"/>
              <a:t>1.</a:t>
            </a:r>
            <a:r>
              <a:rPr lang="zh-CN" altLang="en-US" sz="2400" dirty="0"/>
              <a:t> 行政：一般公共服务支出（含债务利息）、外交、公共安全；</a:t>
            </a:r>
            <a:r>
              <a:rPr lang="en-US" altLang="zh-CN" sz="2400" dirty="0"/>
              <a:t>2.</a:t>
            </a:r>
            <a:r>
              <a:rPr lang="zh-CN" altLang="en-US" sz="2400" dirty="0"/>
              <a:t> 国防：按</a:t>
            </a:r>
            <a:r>
              <a:rPr lang="zh-CN" altLang="zh-CN" sz="2400" dirty="0">
                <a:solidFill>
                  <a:schemeClr val="tx1"/>
                </a:solidFill>
                <a:latin typeface="宋体" panose="02010600030101010101" pitchFamily="2" charset="-122"/>
              </a:rPr>
              <a:t>用途</a:t>
            </a:r>
            <a:r>
              <a:rPr lang="zh-CN" altLang="en-US" sz="2400" dirty="0">
                <a:solidFill>
                  <a:schemeClr val="tx1"/>
                </a:solidFill>
                <a:latin typeface="宋体" panose="02010600030101010101" pitchFamily="2" charset="-122"/>
              </a:rPr>
              <a:t>划分</a:t>
            </a:r>
            <a:r>
              <a:rPr lang="zh-CN" altLang="zh-CN" sz="2400" dirty="0">
                <a:solidFill>
                  <a:schemeClr val="tx1"/>
                </a:solidFill>
                <a:latin typeface="宋体" panose="02010600030101010101" pitchFamily="2" charset="-122"/>
              </a:rPr>
              <a:t>为维持费和投资费</a:t>
            </a:r>
            <a:r>
              <a:rPr lang="zh-CN" altLang="en-US" sz="2400" dirty="0">
                <a:solidFill>
                  <a:schemeClr val="tx1"/>
                </a:solidFill>
                <a:latin typeface="宋体" panose="02010600030101010101" pitchFamily="2" charset="-122"/>
              </a:rPr>
              <a:t>、</a:t>
            </a:r>
            <a:r>
              <a:rPr lang="zh-CN" altLang="zh-CN" sz="2400" dirty="0">
                <a:solidFill>
                  <a:schemeClr val="tx1"/>
                </a:solidFill>
                <a:latin typeface="宋体" panose="02010600030101010101" pitchFamily="2" charset="-122"/>
              </a:rPr>
              <a:t>按支出项目划分</a:t>
            </a:r>
            <a:r>
              <a:rPr lang="zh-CN" altLang="en-US" sz="2400" dirty="0">
                <a:solidFill>
                  <a:schemeClr val="tx1"/>
                </a:solidFill>
                <a:latin typeface="宋体" panose="02010600030101010101" pitchFamily="2" charset="-122"/>
              </a:rPr>
              <a:t>为</a:t>
            </a:r>
            <a:r>
              <a:rPr lang="zh-CN" altLang="zh-CN" sz="2400" dirty="0">
                <a:solidFill>
                  <a:schemeClr val="tx1"/>
                </a:solidFill>
                <a:latin typeface="宋体" panose="02010600030101010101" pitchFamily="2" charset="-122"/>
              </a:rPr>
              <a:t>人员生活费</a:t>
            </a:r>
            <a:r>
              <a:rPr lang="zh-CN" altLang="en-US" sz="2400" dirty="0">
                <a:solidFill>
                  <a:schemeClr val="tx1"/>
                </a:solidFill>
                <a:latin typeface="宋体" panose="02010600030101010101" pitchFamily="2" charset="-122"/>
              </a:rPr>
              <a:t>、</a:t>
            </a:r>
            <a:r>
              <a:rPr lang="zh-CN" altLang="zh-CN" sz="2400" dirty="0">
                <a:solidFill>
                  <a:schemeClr val="tx1"/>
                </a:solidFill>
                <a:latin typeface="宋体" panose="02010600030101010101" pitchFamily="2" charset="-122"/>
              </a:rPr>
              <a:t>活动维持费</a:t>
            </a:r>
            <a:r>
              <a:rPr lang="zh-CN" altLang="en-US" sz="2400" dirty="0">
                <a:solidFill>
                  <a:schemeClr val="tx1"/>
                </a:solidFill>
                <a:latin typeface="宋体" panose="02010600030101010101" pitchFamily="2" charset="-122"/>
              </a:rPr>
              <a:t>和</a:t>
            </a:r>
            <a:r>
              <a:rPr lang="zh-CN" altLang="zh-CN" sz="2400" dirty="0">
                <a:solidFill>
                  <a:schemeClr val="tx1"/>
                </a:solidFill>
                <a:latin typeface="宋体" panose="02010600030101010101" pitchFamily="2" charset="-122"/>
              </a:rPr>
              <a:t>装备费</a:t>
            </a:r>
            <a:endParaRPr lang="en-US" altLang="zh-CN" sz="2400" dirty="0"/>
          </a:p>
          <a:p>
            <a:r>
              <a:rPr lang="zh-CN" altLang="en-US" sz="2400" dirty="0"/>
              <a:t>政府介入教育、科学、卫生和文化的理由（</a:t>
            </a:r>
            <a:r>
              <a:rPr lang="zh-CN" altLang="en-US" sz="2400" dirty="0">
                <a:solidFill>
                  <a:srgbClr val="0070C0"/>
                </a:solidFill>
              </a:rPr>
              <a:t>外部效益、优值品等</a:t>
            </a:r>
            <a:r>
              <a:rPr lang="zh-CN" altLang="en-US" sz="2400" dirty="0"/>
              <a:t>）及支出重点。</a:t>
            </a:r>
            <a:endParaRPr lang="en-US" altLang="zh-CN" sz="2400" dirty="0"/>
          </a:p>
          <a:p>
            <a:r>
              <a:rPr lang="zh-CN" altLang="en-US" sz="2400" dirty="0"/>
              <a:t>思考：中国教科文卫支出的发展与改革方向 ？</a:t>
            </a:r>
          </a:p>
          <a:p>
            <a:endParaRPr lang="zh-CN" altLang="en-US" sz="2400" dirty="0"/>
          </a:p>
          <a:p>
            <a:endParaRPr kumimoji="1" lang="zh-CN" altLang="en-US" dirty="0"/>
          </a:p>
        </p:txBody>
      </p:sp>
    </p:spTree>
    <p:extLst>
      <p:ext uri="{BB962C8B-B14F-4D97-AF65-F5344CB8AC3E}">
        <p14:creationId xmlns:p14="http://schemas.microsoft.com/office/powerpoint/2010/main" val="1164415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第五章  政府投资支出</a:t>
            </a:r>
            <a:endParaRPr kumimoji="1" lang="en-US" altLang="zh-CN" sz="2400" dirty="0"/>
          </a:p>
          <a:p>
            <a:r>
              <a:rPr lang="zh-CN" altLang="en-US" sz="2400" dirty="0"/>
              <a:t>重点：</a:t>
            </a:r>
            <a:endParaRPr lang="en-US" altLang="zh-CN" sz="2400" dirty="0"/>
          </a:p>
          <a:p>
            <a:r>
              <a:rPr lang="zh-CN" altLang="en-US" sz="2400" dirty="0"/>
              <a:t>政府投资</a:t>
            </a:r>
            <a:r>
              <a:rPr lang="en-US" altLang="zh-CN" sz="2400" dirty="0"/>
              <a:t>vs.</a:t>
            </a:r>
            <a:r>
              <a:rPr lang="zh-CN" altLang="en-US" sz="2400" dirty="0"/>
              <a:t>非政府投资（</a:t>
            </a:r>
            <a:r>
              <a:rPr lang="zh-CN" altLang="en-US" sz="2400" dirty="0">
                <a:solidFill>
                  <a:srgbClr val="0070C0"/>
                </a:solidFill>
              </a:rPr>
              <a:t>主体、目标、项目、资金来源、投资结果</a:t>
            </a:r>
            <a:r>
              <a:rPr lang="zh-CN" altLang="en-US" sz="2400"/>
              <a:t>）</a:t>
            </a:r>
            <a:r>
              <a:rPr lang="zh-CN" altLang="en-US" sz="2400" smtClean="0"/>
              <a:t>、分类</a:t>
            </a:r>
            <a:r>
              <a:rPr lang="zh-CN" altLang="en-US" sz="2400" dirty="0"/>
              <a:t>（</a:t>
            </a:r>
            <a:r>
              <a:rPr lang="zh-CN" altLang="en-US" sz="2400" dirty="0">
                <a:solidFill>
                  <a:srgbClr val="0070C0"/>
                </a:solidFill>
              </a:rPr>
              <a:t>公益性项目、基础性项目、竞争性项目</a:t>
            </a:r>
            <a:r>
              <a:rPr lang="zh-CN" altLang="en-US" sz="2400" dirty="0"/>
              <a:t>）</a:t>
            </a:r>
            <a:endParaRPr lang="en-US" altLang="zh-CN" sz="2400" dirty="0"/>
          </a:p>
          <a:p>
            <a:r>
              <a:rPr lang="zh-CN" altLang="en-US" sz="2400" dirty="0"/>
              <a:t>基本建设支出的介入依据、资金来源、政府参与投资的方式（</a:t>
            </a:r>
            <a:r>
              <a:rPr lang="zh-CN" altLang="en-US" sz="2400" dirty="0">
                <a:solidFill>
                  <a:srgbClr val="0070C0"/>
                </a:solidFill>
              </a:rPr>
              <a:t>政府投资免费提供</a:t>
            </a:r>
            <a:r>
              <a:rPr lang="en-US" altLang="zh-CN" sz="2400" dirty="0">
                <a:solidFill>
                  <a:srgbClr val="0070C0"/>
                </a:solidFill>
              </a:rPr>
              <a:t>/</a:t>
            </a:r>
            <a:r>
              <a:rPr lang="zh-CN" altLang="en-US" sz="2400" dirty="0">
                <a:solidFill>
                  <a:srgbClr val="0070C0"/>
                </a:solidFill>
              </a:rPr>
              <a:t>商业经营、财政投融资、</a:t>
            </a:r>
            <a:r>
              <a:rPr lang="en" altLang="zh-CN" sz="2400" dirty="0">
                <a:solidFill>
                  <a:srgbClr val="0070C0"/>
                </a:solidFill>
              </a:rPr>
              <a:t>PPP</a:t>
            </a:r>
            <a:r>
              <a:rPr lang="zh-CN" altLang="en" sz="2400" dirty="0">
                <a:solidFill>
                  <a:srgbClr val="0070C0"/>
                </a:solidFill>
              </a:rPr>
              <a:t>、</a:t>
            </a:r>
            <a:r>
              <a:rPr lang="en" altLang="zh-CN" sz="2400" dirty="0">
                <a:solidFill>
                  <a:srgbClr val="0070C0"/>
                </a:solidFill>
              </a:rPr>
              <a:t>BOT</a:t>
            </a:r>
            <a:r>
              <a:rPr lang="zh-CN" altLang="en" sz="2400" dirty="0">
                <a:solidFill>
                  <a:srgbClr val="0070C0"/>
                </a:solidFill>
              </a:rPr>
              <a:t>、</a:t>
            </a:r>
            <a:r>
              <a:rPr lang="en" altLang="zh-CN" sz="2400" dirty="0">
                <a:solidFill>
                  <a:srgbClr val="0070C0"/>
                </a:solidFill>
              </a:rPr>
              <a:t>TOT</a:t>
            </a:r>
            <a:r>
              <a:rPr lang="zh-CN" altLang="en" sz="2400" dirty="0">
                <a:solidFill>
                  <a:srgbClr val="0070C0"/>
                </a:solidFill>
              </a:rPr>
              <a:t>、</a:t>
            </a:r>
            <a:r>
              <a:rPr lang="en" altLang="zh-CN" sz="2400" dirty="0">
                <a:solidFill>
                  <a:srgbClr val="0070C0"/>
                </a:solidFill>
              </a:rPr>
              <a:t>ABS</a:t>
            </a:r>
            <a:r>
              <a:rPr lang="zh-CN" altLang="en-US" sz="2400" dirty="0">
                <a:solidFill>
                  <a:srgbClr val="0070C0"/>
                </a:solidFill>
              </a:rPr>
              <a:t>、民间机构投资和经营，政府监管</a:t>
            </a:r>
            <a:r>
              <a:rPr lang="zh-CN" altLang="en-US" sz="2400" dirty="0"/>
              <a:t>）</a:t>
            </a:r>
            <a:endParaRPr lang="en" altLang="zh-CN" sz="2400" dirty="0"/>
          </a:p>
          <a:p>
            <a:r>
              <a:rPr lang="zh-CN" altLang="zh-CN" sz="2400" dirty="0"/>
              <a:t>政府介入“三农”领域的理论依据</a:t>
            </a:r>
            <a:r>
              <a:rPr lang="zh-CN" altLang="en-US" sz="2400" dirty="0"/>
              <a:t>（</a:t>
            </a:r>
            <a:r>
              <a:rPr lang="zh-CN" altLang="en-US" sz="2400" dirty="0">
                <a:solidFill>
                  <a:srgbClr val="0070C0"/>
                </a:solidFill>
              </a:rPr>
              <a:t>分别从农业、农村、农民三个方面说</a:t>
            </a:r>
            <a:r>
              <a:rPr lang="zh-CN" altLang="en-US" sz="2400" dirty="0"/>
              <a:t>）</a:t>
            </a:r>
            <a:endParaRPr lang="en-US" altLang="zh-CN" sz="2400" dirty="0"/>
          </a:p>
          <a:p>
            <a:r>
              <a:rPr lang="zh-CN" altLang="en-US" sz="2400" dirty="0"/>
              <a:t>思考：出台乡村振兴战略的必要性，如何认识党的十九大报告提出的乡村振兴战略？公共财政应在其中发挥什么作用？ </a:t>
            </a:r>
            <a:endParaRPr lang="en-US" altLang="zh-CN" sz="2400" dirty="0"/>
          </a:p>
          <a:p>
            <a:endParaRPr lang="zh-CN" altLang="en-US" sz="2400" dirty="0"/>
          </a:p>
          <a:p>
            <a:endParaRPr kumimoji="1" lang="zh-CN" altLang="en-US" dirty="0"/>
          </a:p>
        </p:txBody>
      </p:sp>
    </p:spTree>
    <p:extLst>
      <p:ext uri="{BB962C8B-B14F-4D97-AF65-F5344CB8AC3E}">
        <p14:creationId xmlns:p14="http://schemas.microsoft.com/office/powerpoint/2010/main" val="426135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第六章  社会保障支出</a:t>
            </a:r>
            <a:endParaRPr kumimoji="1" lang="en-US" altLang="zh-CN" sz="2400" dirty="0"/>
          </a:p>
          <a:p>
            <a:r>
              <a:rPr lang="zh-CN" altLang="en-US" sz="2400" dirty="0"/>
              <a:t>重点：</a:t>
            </a:r>
            <a:endParaRPr lang="en-US" altLang="zh-CN" sz="2400" dirty="0"/>
          </a:p>
          <a:p>
            <a:r>
              <a:rPr lang="zh-CN" altLang="en-US" sz="2400" dirty="0"/>
              <a:t>性质（</a:t>
            </a:r>
            <a:r>
              <a:rPr lang="zh-CN" altLang="en-US" sz="2400" dirty="0">
                <a:solidFill>
                  <a:srgbClr val="0070C0"/>
                </a:solidFill>
              </a:rPr>
              <a:t>转移性支出、对收入分配职能</a:t>
            </a:r>
            <a:r>
              <a:rPr lang="zh-CN" altLang="en-US" sz="2400" dirty="0"/>
              <a:t>）、政府介入社会保障的理由 </a:t>
            </a:r>
            <a:endParaRPr lang="en-US" altLang="zh-CN" sz="2400" dirty="0"/>
          </a:p>
          <a:p>
            <a:r>
              <a:rPr lang="zh-CN" altLang="en-US" sz="2400" dirty="0"/>
              <a:t>中国的社会保障体系包括了</a:t>
            </a:r>
            <a:r>
              <a:rPr lang="zh-CN" altLang="en-US" sz="2400" dirty="0">
                <a:solidFill>
                  <a:srgbClr val="0070C0"/>
                </a:solidFill>
              </a:rPr>
              <a:t>社会保险（核心）</a:t>
            </a:r>
            <a:r>
              <a:rPr lang="zh-CN" altLang="en-US" sz="2400" dirty="0"/>
              <a:t>、社会救助、社会福利、社会优抚、社会互助等内容。 社会保险</a:t>
            </a:r>
            <a:r>
              <a:rPr lang="en-US" altLang="zh-CN" sz="2400" dirty="0"/>
              <a:t>vs.</a:t>
            </a:r>
            <a:r>
              <a:rPr lang="zh-CN" altLang="en-US" sz="2400" dirty="0"/>
              <a:t>社会救助（城乡最低生活保障支出）</a:t>
            </a:r>
            <a:endParaRPr lang="en-US" altLang="zh-CN" sz="2400" dirty="0"/>
          </a:p>
          <a:p>
            <a:r>
              <a:rPr lang="zh-CN" altLang="en-US" sz="2400" dirty="0"/>
              <a:t>社会保险基金的筹集模式（</a:t>
            </a:r>
            <a:r>
              <a:rPr lang="zh-CN" altLang="en-US" sz="2400" dirty="0">
                <a:solidFill>
                  <a:srgbClr val="0070C0"/>
                </a:solidFill>
              </a:rPr>
              <a:t>现收现付制、完全基金制和部分基金制</a:t>
            </a:r>
            <a:r>
              <a:rPr lang="zh-CN" altLang="en-US" sz="2400" dirty="0"/>
              <a:t>）特点和优缺点、我国的社会保险制度（</a:t>
            </a:r>
            <a:r>
              <a:rPr lang="zh-CN" altLang="en-US" sz="2400" dirty="0">
                <a:solidFill>
                  <a:srgbClr val="0070C0"/>
                </a:solidFill>
              </a:rPr>
              <a:t>养老保险、医疗保险、失业保险、工伤保险、生育保险</a:t>
            </a:r>
            <a:r>
              <a:rPr lang="zh-CN" altLang="en-US" sz="2400" dirty="0"/>
              <a:t>）</a:t>
            </a:r>
            <a:endParaRPr lang="en-US" altLang="zh-CN" sz="2400" dirty="0"/>
          </a:p>
          <a:p>
            <a:r>
              <a:rPr lang="zh-CN" altLang="en-US" sz="2400" dirty="0"/>
              <a:t>财政补贴种类、作用机理、</a:t>
            </a:r>
            <a:r>
              <a:rPr lang="en-US" altLang="zh-CN" sz="2400" dirty="0"/>
              <a:t>vs.</a:t>
            </a:r>
            <a:r>
              <a:rPr lang="zh-CN" altLang="en-US" sz="2400" dirty="0"/>
              <a:t>社会保险</a:t>
            </a:r>
            <a:endParaRPr lang="en-US" altLang="zh-CN" sz="2400" dirty="0"/>
          </a:p>
          <a:p>
            <a:r>
              <a:rPr lang="zh-CN" altLang="en-US" sz="2400" dirty="0"/>
              <a:t>思考：分析中国城乡医保改革之路。</a:t>
            </a:r>
            <a:endParaRPr lang="en-US" altLang="zh-CN" sz="2400" dirty="0"/>
          </a:p>
          <a:p>
            <a:endParaRPr kumimoji="1" lang="zh-CN" altLang="en-US" dirty="0"/>
          </a:p>
        </p:txBody>
      </p:sp>
    </p:spTree>
    <p:extLst>
      <p:ext uri="{BB962C8B-B14F-4D97-AF65-F5344CB8AC3E}">
        <p14:creationId xmlns:p14="http://schemas.microsoft.com/office/powerpoint/2010/main" val="2162432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第七章  财政收入总论</a:t>
            </a:r>
            <a:endParaRPr kumimoji="1" lang="en-US" altLang="zh-CN" sz="2400" dirty="0"/>
          </a:p>
          <a:p>
            <a:r>
              <a:rPr lang="zh-CN" altLang="en-US" sz="2400" dirty="0"/>
              <a:t>重点：</a:t>
            </a:r>
            <a:endParaRPr lang="en-US" altLang="zh-CN" sz="2400" dirty="0"/>
          </a:p>
          <a:p>
            <a:r>
              <a:rPr lang="zh-CN" altLang="en-US" sz="2400" dirty="0"/>
              <a:t>财政收入概念（</a:t>
            </a:r>
            <a:r>
              <a:rPr lang="zh-CN" altLang="en-US" sz="2400" dirty="0">
                <a:solidFill>
                  <a:srgbClr val="0070C0"/>
                </a:solidFill>
              </a:rPr>
              <a:t>广义和狭义的理解</a:t>
            </a:r>
            <a:r>
              <a:rPr lang="zh-CN" altLang="en-US" sz="2400" dirty="0"/>
              <a:t>）、分类（</a:t>
            </a:r>
            <a:r>
              <a:rPr lang="zh-CN" altLang="en-US" sz="2400" dirty="0">
                <a:solidFill>
                  <a:srgbClr val="0070C0"/>
                </a:solidFill>
              </a:rPr>
              <a:t>形式、来源（所有制、部门）</a:t>
            </a:r>
            <a:r>
              <a:rPr lang="zh-CN" altLang="en-US" sz="2400" dirty="0"/>
              <a:t>）</a:t>
            </a:r>
            <a:endParaRPr lang="en-US" altLang="zh-CN" sz="2400" dirty="0"/>
          </a:p>
          <a:p>
            <a:r>
              <a:rPr lang="zh-CN" altLang="en-US" sz="2400" dirty="0"/>
              <a:t>财政收入规模的衡量（</a:t>
            </a:r>
            <a:r>
              <a:rPr lang="zh-CN" altLang="en-US" sz="2400" dirty="0">
                <a:solidFill>
                  <a:srgbClr val="0070C0"/>
                </a:solidFill>
              </a:rPr>
              <a:t>财政集中率</a:t>
            </a:r>
            <a:r>
              <a:rPr lang="zh-CN" altLang="en-US" sz="2400" dirty="0"/>
              <a:t>）、影响收入规模的因素（经济发展水平和生产技术水平、</a:t>
            </a:r>
            <a:r>
              <a:rPr lang="zh-CN" altLang="zh-CN" sz="2400" dirty="0">
                <a:solidFill>
                  <a:schemeClr val="tx1"/>
                </a:solidFill>
              </a:rPr>
              <a:t>收入分配政策和分配制度</a:t>
            </a:r>
            <a:r>
              <a:rPr lang="zh-CN" altLang="en-US" sz="2400" dirty="0">
                <a:solidFill>
                  <a:schemeClr val="tx1"/>
                </a:solidFill>
              </a:rPr>
              <a:t>、</a:t>
            </a:r>
            <a:r>
              <a:rPr lang="zh-CN" altLang="zh-CN" sz="2400" dirty="0">
                <a:solidFill>
                  <a:schemeClr val="tx1"/>
                </a:solidFill>
              </a:rPr>
              <a:t>价格水平</a:t>
            </a:r>
            <a:r>
              <a:rPr lang="zh-CN" altLang="en-US" sz="2400" dirty="0"/>
              <a:t>）</a:t>
            </a:r>
            <a:endParaRPr lang="en-US" altLang="zh-CN" sz="2400" dirty="0"/>
          </a:p>
          <a:p>
            <a:r>
              <a:rPr lang="zh-CN" altLang="en-US" sz="2400" dirty="0"/>
              <a:t>财政收入结构（</a:t>
            </a:r>
            <a:r>
              <a:rPr lang="zh-CN" altLang="en-US" sz="2400" dirty="0">
                <a:solidFill>
                  <a:srgbClr val="0070C0"/>
                </a:solidFill>
              </a:rPr>
              <a:t>形式结构、部门结构、所有制结构</a:t>
            </a:r>
            <a:r>
              <a:rPr lang="zh-CN" altLang="en-US" sz="2400" dirty="0"/>
              <a:t>）的变化趋势及理论分析（</a:t>
            </a:r>
            <a:r>
              <a:rPr lang="zh-CN" altLang="en-US" sz="2400" dirty="0">
                <a:solidFill>
                  <a:srgbClr val="0070C0"/>
                </a:solidFill>
              </a:rPr>
              <a:t>经济制度、形态和发展状况决定的 </a:t>
            </a:r>
            <a:r>
              <a:rPr lang="zh-CN" altLang="en-US" sz="2400" dirty="0"/>
              <a:t>）</a:t>
            </a:r>
            <a:endParaRPr lang="en-US" altLang="zh-CN" sz="2400" dirty="0"/>
          </a:p>
          <a:p>
            <a:r>
              <a:rPr lang="zh-CN" altLang="en-US" sz="2400" dirty="0"/>
              <a:t>思考：结合国情，分析我国财政收入占</a:t>
            </a:r>
            <a:r>
              <a:rPr lang="en" altLang="zh-CN" sz="2400" dirty="0"/>
              <a:t>GDP</a:t>
            </a:r>
            <a:r>
              <a:rPr lang="zh-CN" altLang="en-US" sz="2400" dirty="0"/>
              <a:t>比重为什么呈现出先下降后上升的趋势？ </a:t>
            </a:r>
            <a:endParaRPr kumimoji="1" lang="zh-CN" altLang="en-US" dirty="0"/>
          </a:p>
        </p:txBody>
      </p:sp>
    </p:spTree>
    <p:extLst>
      <p:ext uri="{BB962C8B-B14F-4D97-AF65-F5344CB8AC3E}">
        <p14:creationId xmlns:p14="http://schemas.microsoft.com/office/powerpoint/2010/main" val="2719847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第八章  税收</a:t>
            </a:r>
            <a:endParaRPr kumimoji="1" lang="en-US" altLang="zh-CN" sz="2400" dirty="0"/>
          </a:p>
          <a:p>
            <a:r>
              <a:rPr lang="zh-CN" altLang="en-US" sz="2400" dirty="0"/>
              <a:t>重点：</a:t>
            </a:r>
            <a:endParaRPr lang="en-US" altLang="zh-CN" sz="2400" dirty="0"/>
          </a:p>
          <a:p>
            <a:r>
              <a:rPr lang="zh-CN" altLang="en-US" sz="2400" dirty="0"/>
              <a:t>税收定义、税收制度的构成要素</a:t>
            </a:r>
            <a:r>
              <a:rPr lang="en-US" altLang="zh-CN" sz="2400" dirty="0"/>
              <a:t>【</a:t>
            </a:r>
            <a:r>
              <a:rPr lang="zh-CN" altLang="en-US" sz="2400" dirty="0"/>
              <a:t>很多词语的定义！</a:t>
            </a:r>
            <a:r>
              <a:rPr lang="en-US" altLang="zh-CN" sz="2400" dirty="0"/>
              <a:t>】</a:t>
            </a:r>
            <a:r>
              <a:rPr lang="zh-CN" altLang="en-US" sz="2400" dirty="0"/>
              <a:t>：纳税人（</a:t>
            </a:r>
            <a:r>
              <a:rPr lang="zh-CN" altLang="en-US" sz="2400" dirty="0">
                <a:solidFill>
                  <a:srgbClr val="0070C0"/>
                </a:solidFill>
              </a:rPr>
              <a:t>负税人</a:t>
            </a:r>
            <a:r>
              <a:rPr lang="zh-CN" altLang="en-US" sz="2400" dirty="0"/>
              <a:t>），课税对象（</a:t>
            </a:r>
            <a:r>
              <a:rPr lang="zh-CN" altLang="en-US" sz="2400" dirty="0">
                <a:solidFill>
                  <a:srgbClr val="0070C0"/>
                </a:solidFill>
              </a:rPr>
              <a:t>税目、计税依据</a:t>
            </a:r>
            <a:r>
              <a:rPr lang="zh-CN" altLang="en-US" sz="2400" dirty="0"/>
              <a:t>），纳税期限与纳税环节，税率（</a:t>
            </a:r>
            <a:r>
              <a:rPr lang="zh-CN" altLang="en-US" sz="2400" dirty="0">
                <a:solidFill>
                  <a:srgbClr val="0070C0"/>
                </a:solidFill>
              </a:rPr>
              <a:t>比例税率、累进税率、全额累进税率、超额累进税率、速算扣除数、定额税率 </a:t>
            </a:r>
            <a:r>
              <a:rPr lang="zh-CN" altLang="en-US" sz="2400" dirty="0"/>
              <a:t>），附加（</a:t>
            </a:r>
            <a:r>
              <a:rPr lang="zh-CN" altLang="en-US" sz="2400" dirty="0">
                <a:solidFill>
                  <a:srgbClr val="0070C0"/>
                </a:solidFill>
              </a:rPr>
              <a:t>城建税、教育费附加</a:t>
            </a:r>
            <a:r>
              <a:rPr lang="zh-CN" altLang="en-US" sz="2400" dirty="0"/>
              <a:t>）、加成（</a:t>
            </a:r>
            <a:r>
              <a:rPr lang="zh-CN" altLang="en-US" sz="2400" dirty="0">
                <a:solidFill>
                  <a:srgbClr val="0070C0"/>
                </a:solidFill>
              </a:rPr>
              <a:t>个人所得税中的劳务报酬</a:t>
            </a:r>
            <a:r>
              <a:rPr lang="zh-CN" altLang="en-US" sz="2400" dirty="0"/>
              <a:t>）和减免（</a:t>
            </a:r>
            <a:r>
              <a:rPr lang="zh-CN" altLang="en-US" sz="2400" dirty="0">
                <a:solidFill>
                  <a:srgbClr val="0070C0"/>
                </a:solidFill>
              </a:rPr>
              <a:t>起征点、免征额</a:t>
            </a:r>
            <a:r>
              <a:rPr lang="zh-CN" altLang="en-US" sz="2400" dirty="0"/>
              <a:t>），处罚（</a:t>
            </a:r>
            <a:r>
              <a:rPr lang="zh-CN" altLang="en-US" sz="2400" dirty="0">
                <a:solidFill>
                  <a:srgbClr val="0070C0"/>
                </a:solidFill>
              </a:rPr>
              <a:t>偷税、欠税）</a:t>
            </a:r>
            <a:r>
              <a:rPr lang="zh-CN" altLang="en-US" sz="2400" dirty="0"/>
              <a:t>等、税收原则（</a:t>
            </a:r>
            <a:r>
              <a:rPr lang="zh-CN" altLang="en-US" sz="2400" dirty="0">
                <a:solidFill>
                  <a:srgbClr val="0070C0"/>
                </a:solidFill>
              </a:rPr>
              <a:t>公平</a:t>
            </a:r>
            <a:r>
              <a:rPr lang="en-US" altLang="zh-CN" sz="2400" dirty="0">
                <a:solidFill>
                  <a:srgbClr val="0070C0"/>
                </a:solidFill>
              </a:rPr>
              <a:t>&amp;</a:t>
            </a:r>
            <a:r>
              <a:rPr lang="zh-CN" altLang="en-US" sz="2400" dirty="0">
                <a:solidFill>
                  <a:srgbClr val="0070C0"/>
                </a:solidFill>
              </a:rPr>
              <a:t>效率</a:t>
            </a:r>
            <a:r>
              <a:rPr lang="zh-CN" altLang="en-US" sz="2400" dirty="0"/>
              <a:t>）、税收替代效应、税收超额负担和税收中性三个概念 </a:t>
            </a:r>
            <a:endParaRPr lang="en-US" altLang="zh-CN" sz="2400" dirty="0"/>
          </a:p>
          <a:p>
            <a:r>
              <a:rPr lang="zh-CN" altLang="en-US" sz="2400" dirty="0"/>
              <a:t>税收对生产决策和消费决策、对劳动力供给、企业劳动力需求、储蓄等的影响。</a:t>
            </a:r>
            <a:endParaRPr lang="en-US" altLang="zh-CN" sz="2400" dirty="0"/>
          </a:p>
          <a:p>
            <a:r>
              <a:rPr lang="zh-CN" altLang="en-US" sz="2400" dirty="0"/>
              <a:t>税负转嫁的类型（</a:t>
            </a:r>
            <a:r>
              <a:rPr lang="zh-CN" altLang="en-US" sz="2400" dirty="0">
                <a:solidFill>
                  <a:srgbClr val="0070C0"/>
                </a:solidFill>
              </a:rPr>
              <a:t>前转、后转、消转等</a:t>
            </a:r>
            <a:r>
              <a:rPr lang="zh-CN" altLang="en-US" sz="2400" dirty="0"/>
              <a:t> ）、实现条件（规律；</a:t>
            </a:r>
            <a:r>
              <a:rPr lang="zh-CN" altLang="en-US" sz="2400" dirty="0">
                <a:solidFill>
                  <a:srgbClr val="0070C0"/>
                </a:solidFill>
              </a:rPr>
              <a:t>供求弹性等等</a:t>
            </a:r>
            <a:r>
              <a:rPr lang="zh-CN" altLang="en-US" sz="2400" dirty="0"/>
              <a:t>）</a:t>
            </a:r>
            <a:endParaRPr lang="en-US" altLang="zh-CN" sz="2400" dirty="0"/>
          </a:p>
          <a:p>
            <a:r>
              <a:rPr lang="zh-CN" altLang="en-US" sz="2400" dirty="0"/>
              <a:t>税制结构概念（</a:t>
            </a:r>
            <a:r>
              <a:rPr lang="zh-CN" altLang="en-US" sz="2400" dirty="0">
                <a:solidFill>
                  <a:srgbClr val="0070C0"/>
                </a:solidFill>
              </a:rPr>
              <a:t>是一国税收制度中税类、税种的构成及主体税种的设置</a:t>
            </a:r>
            <a:r>
              <a:rPr lang="zh-CN" altLang="en-US" sz="2400" dirty="0"/>
              <a:t>）、影响的主要因素（</a:t>
            </a:r>
            <a:r>
              <a:rPr lang="zh-CN" altLang="en-US" sz="2400" dirty="0">
                <a:solidFill>
                  <a:srgbClr val="0070C0"/>
                </a:solidFill>
              </a:rPr>
              <a:t>政府的税收工具范围、税收政策目标、财政支出规模</a:t>
            </a:r>
            <a:r>
              <a:rPr lang="zh-CN" altLang="en-US" sz="2400" dirty="0"/>
              <a:t>）</a:t>
            </a:r>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144784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第八章  税收</a:t>
            </a:r>
            <a:endParaRPr kumimoji="1" lang="en-US" altLang="zh-CN" sz="2400" dirty="0"/>
          </a:p>
          <a:p>
            <a:r>
              <a:rPr lang="zh-CN" altLang="en-US" sz="2400" dirty="0"/>
              <a:t>重点：</a:t>
            </a:r>
            <a:endParaRPr lang="en-US" altLang="zh-CN" sz="2400" dirty="0"/>
          </a:p>
          <a:p>
            <a:r>
              <a:rPr lang="zh-CN" altLang="en-US" sz="2400" dirty="0"/>
              <a:t>税收的分类</a:t>
            </a:r>
            <a:r>
              <a:rPr lang="en-US" altLang="zh-CN" sz="2400" dirty="0"/>
              <a:t>【</a:t>
            </a:r>
            <a:r>
              <a:rPr lang="zh-CN" altLang="en-US" sz="2400" dirty="0"/>
              <a:t>很多词语的定义！ </a:t>
            </a:r>
            <a:r>
              <a:rPr lang="en-US" altLang="zh-CN" sz="2400" dirty="0"/>
              <a:t>】</a:t>
            </a:r>
            <a:r>
              <a:rPr lang="zh-CN" altLang="en-US" sz="2400" dirty="0"/>
              <a:t>：</a:t>
            </a:r>
            <a:endParaRPr lang="en-US" altLang="zh-CN" sz="2400" dirty="0"/>
          </a:p>
          <a:p>
            <a:r>
              <a:rPr lang="zh-CN" altLang="en-US" sz="2400" dirty="0"/>
              <a:t>流转税</a:t>
            </a:r>
            <a:r>
              <a:rPr lang="en-US" altLang="zh-CN" sz="2400" dirty="0"/>
              <a:t>(</a:t>
            </a:r>
            <a:r>
              <a:rPr lang="zh-CN" altLang="en-US" sz="2400" dirty="0"/>
              <a:t>商品税</a:t>
            </a:r>
            <a:r>
              <a:rPr lang="en-US" altLang="zh-CN" sz="2400" dirty="0"/>
              <a:t>)</a:t>
            </a:r>
            <a:r>
              <a:rPr lang="zh-CN" altLang="en-US" sz="2400" dirty="0"/>
              <a:t>、所得税、财产税、资源税和行为税；从价税、从量税；价内税、价外税；一般税、特定目的税；中央税、地方税</a:t>
            </a:r>
            <a:endParaRPr lang="en-US" altLang="zh-CN" sz="2400" dirty="0"/>
          </a:p>
          <a:p>
            <a:r>
              <a:rPr lang="zh-CN" altLang="en-US" sz="2400" dirty="0"/>
              <a:t>增值税的特点、营改增、分类、消费税作用、企税个税的特点、作用。</a:t>
            </a:r>
            <a:endParaRPr lang="en-US" altLang="zh-CN" sz="2400" dirty="0"/>
          </a:p>
          <a:p>
            <a:r>
              <a:rPr lang="zh-CN" altLang="en-US" sz="2400" dirty="0"/>
              <a:t>思考：结合中国跨越中等收入陷阱的时代要求，运用直接税和间接税相关理论，论述在市场经济转型中，我国税制的主要问题及其改革的思路。</a:t>
            </a:r>
            <a:endParaRPr lang="en-US" altLang="zh-CN" sz="2400" dirty="0"/>
          </a:p>
        </p:txBody>
      </p:sp>
    </p:spTree>
    <p:extLst>
      <p:ext uri="{BB962C8B-B14F-4D97-AF65-F5344CB8AC3E}">
        <p14:creationId xmlns:p14="http://schemas.microsoft.com/office/powerpoint/2010/main" val="142246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76E8A0-F9BA-104A-825D-79CEDBDC99BC}"/>
              </a:ext>
            </a:extLst>
          </p:cNvPr>
          <p:cNvSpPr>
            <a:spLocks noGrp="1"/>
          </p:cNvSpPr>
          <p:nvPr>
            <p:ph type="title"/>
          </p:nvPr>
        </p:nvSpPr>
        <p:spPr/>
        <p:txBody>
          <a:bodyPr/>
          <a:lstStyle/>
          <a:p>
            <a:r>
              <a:rPr kumimoji="1" lang="zh-CN" altLang="en-US" dirty="0"/>
              <a:t>简答题：简述非税收入的内容。</a:t>
            </a:r>
          </a:p>
        </p:txBody>
      </p:sp>
      <p:sp>
        <p:nvSpPr>
          <p:cNvPr id="3" name="内容占位符 2">
            <a:extLst>
              <a:ext uri="{FF2B5EF4-FFF2-40B4-BE49-F238E27FC236}">
                <a16:creationId xmlns:a16="http://schemas.microsoft.com/office/drawing/2014/main" xmlns="" id="{FC40BAC0-FC36-3243-885A-9E9A1ACFBC06}"/>
              </a:ext>
            </a:extLst>
          </p:cNvPr>
          <p:cNvSpPr>
            <a:spLocks noGrp="1"/>
          </p:cNvSpPr>
          <p:nvPr>
            <p:ph idx="1"/>
          </p:nvPr>
        </p:nvSpPr>
        <p:spPr/>
        <p:txBody>
          <a:bodyPr/>
          <a:lstStyle/>
          <a:p>
            <a:r>
              <a:rPr kumimoji="1" lang="zh-CN" altLang="en-US" dirty="0"/>
              <a:t>税收以外的，由各级政府、国家机关、事业单位、代收行政职能的社会团体及组织依法利用政府权力、政府信誉、国家资源、国有资产或提供特定公共服务、准公共服务取得用于满足社会公共需求或准公共需要的政府性资金。</a:t>
            </a:r>
          </a:p>
          <a:p>
            <a:r>
              <a:rPr kumimoji="1" lang="zh-CN" altLang="en-US" dirty="0"/>
              <a:t>包括行政事业性收费、政府性基金、彩票公益金、国有资源有偿使用收入、国有资产（资源）有偿使用收入、国有资本经营收益、罚没收入、以政府名义接受的捐赠收入、主管部门集中收入、政府财政资金产生的利息收入等。</a:t>
            </a:r>
          </a:p>
          <a:p>
            <a:endParaRPr kumimoji="1" lang="zh-CN" altLang="en-US" dirty="0"/>
          </a:p>
        </p:txBody>
      </p:sp>
    </p:spTree>
    <p:extLst>
      <p:ext uri="{BB962C8B-B14F-4D97-AF65-F5344CB8AC3E}">
        <p14:creationId xmlns:p14="http://schemas.microsoft.com/office/powerpoint/2010/main" val="164379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第九章  非税收入</a:t>
            </a:r>
            <a:endParaRPr kumimoji="1" lang="en-US" altLang="zh-CN" sz="2400" dirty="0"/>
          </a:p>
          <a:p>
            <a:r>
              <a:rPr lang="zh-CN" altLang="en-US" sz="2400" dirty="0"/>
              <a:t>重点：</a:t>
            </a:r>
            <a:endParaRPr lang="en-US" altLang="zh-CN" sz="2400" dirty="0"/>
          </a:p>
          <a:p>
            <a:r>
              <a:rPr kumimoji="1" lang="zh-CN" altLang="en-US" sz="2400" dirty="0"/>
              <a:t>非税收入类别：政府性收费、政府性基金、国有资本经营收入、社会保险基金收入 </a:t>
            </a:r>
            <a:endParaRPr lang="en-US" altLang="zh-CN" sz="2400" dirty="0"/>
          </a:p>
          <a:p>
            <a:r>
              <a:rPr lang="zh-CN" altLang="en-US" sz="2400" dirty="0"/>
              <a:t>政府性收费分类（行政性收费、事业性收费）、</a:t>
            </a:r>
            <a:r>
              <a:rPr lang="en-US" altLang="zh-CN" sz="2400" dirty="0"/>
              <a:t>vs.</a:t>
            </a:r>
            <a:r>
              <a:rPr lang="zh-CN" altLang="en-US" sz="2400" dirty="0"/>
              <a:t>税收、政府性收费改革的基本思路</a:t>
            </a:r>
            <a:endParaRPr lang="en-US" altLang="zh-CN" sz="2400" dirty="0"/>
          </a:p>
          <a:p>
            <a:r>
              <a:rPr lang="zh-CN" altLang="en-US" sz="2400" dirty="0"/>
              <a:t>政府性基金特点（</a:t>
            </a:r>
            <a:r>
              <a:rPr lang="zh-CN" altLang="en-US" sz="2400" dirty="0">
                <a:solidFill>
                  <a:srgbClr val="0070C0"/>
                </a:solidFill>
              </a:rPr>
              <a:t>资金的财政性、政府的主体性、用途的特定性</a:t>
            </a:r>
            <a:r>
              <a:rPr lang="zh-CN" altLang="en-US" sz="2400" dirty="0"/>
              <a:t>）</a:t>
            </a:r>
            <a:endParaRPr lang="en-US" altLang="zh-CN" sz="2400" dirty="0"/>
          </a:p>
          <a:p>
            <a:r>
              <a:rPr lang="zh-CN" altLang="en-US" sz="2400" dirty="0"/>
              <a:t>国有资本经营收入、社会保险基金收入概念。 </a:t>
            </a:r>
            <a:endParaRPr lang="en-US" altLang="zh-CN" sz="2400" dirty="0"/>
          </a:p>
          <a:p>
            <a:r>
              <a:rPr lang="zh-CN" altLang="en-US" sz="2400" dirty="0"/>
              <a:t>思考：说明为什么要推进减税降费改革。</a:t>
            </a:r>
          </a:p>
          <a:p>
            <a:endParaRPr lang="en-US" altLang="zh-CN" sz="2400" dirty="0"/>
          </a:p>
        </p:txBody>
      </p:sp>
    </p:spTree>
    <p:extLst>
      <p:ext uri="{BB962C8B-B14F-4D97-AF65-F5344CB8AC3E}">
        <p14:creationId xmlns:p14="http://schemas.microsoft.com/office/powerpoint/2010/main" val="2815314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第十章  公债</a:t>
            </a:r>
            <a:endParaRPr kumimoji="1" lang="en-US" altLang="zh-CN" sz="2400" dirty="0"/>
          </a:p>
          <a:p>
            <a:r>
              <a:rPr lang="zh-CN" altLang="en-US" sz="2400" dirty="0"/>
              <a:t>重点：</a:t>
            </a:r>
            <a:endParaRPr lang="en-US" altLang="zh-CN" sz="2400" dirty="0"/>
          </a:p>
          <a:p>
            <a:r>
              <a:rPr lang="zh-CN" altLang="en-US" sz="2400" dirty="0"/>
              <a:t>公债的特点（</a:t>
            </a:r>
            <a:r>
              <a:rPr lang="en-US" altLang="zh-CN" sz="2400" dirty="0">
                <a:solidFill>
                  <a:srgbClr val="0070C0"/>
                </a:solidFill>
              </a:rPr>
              <a:t>vs.</a:t>
            </a:r>
            <a:r>
              <a:rPr lang="zh-CN" altLang="en-US" sz="2400" dirty="0">
                <a:solidFill>
                  <a:srgbClr val="0070C0"/>
                </a:solidFill>
              </a:rPr>
              <a:t>私债</a:t>
            </a:r>
            <a:r>
              <a:rPr lang="en-US" altLang="zh-CN" sz="2400" dirty="0">
                <a:solidFill>
                  <a:srgbClr val="0070C0"/>
                </a:solidFill>
              </a:rPr>
              <a:t>vs.</a:t>
            </a:r>
            <a:r>
              <a:rPr lang="zh-CN" altLang="en-US" sz="2400" dirty="0">
                <a:solidFill>
                  <a:srgbClr val="0070C0"/>
                </a:solidFill>
              </a:rPr>
              <a:t>税收</a:t>
            </a:r>
            <a:r>
              <a:rPr lang="zh-CN" altLang="en-US" sz="2400" dirty="0"/>
              <a:t>）、分类（</a:t>
            </a:r>
            <a:r>
              <a:rPr lang="zh-CN" altLang="en-US" sz="2400" dirty="0">
                <a:solidFill>
                  <a:srgbClr val="0070C0"/>
                </a:solidFill>
              </a:rPr>
              <a:t>建设公债、赤字公债；短期公债、中期公债、长期公债；国内公债、国外公债；中央公债、地方公债；自由流通公债、非自由流通公债；固定利率公债、浮动利率公债；零息公债、附息公债 </a:t>
            </a:r>
            <a:r>
              <a:rPr lang="zh-CN" altLang="en-US" sz="2400" dirty="0"/>
              <a:t>）</a:t>
            </a:r>
            <a:endParaRPr lang="en-US" altLang="zh-CN" sz="2400" dirty="0"/>
          </a:p>
          <a:p>
            <a:r>
              <a:rPr lang="zh-CN" altLang="en-US" sz="2400" dirty="0"/>
              <a:t>用途（</a:t>
            </a:r>
            <a:r>
              <a:rPr lang="zh-CN" altLang="en-US" sz="2400" dirty="0">
                <a:solidFill>
                  <a:srgbClr val="0070C0"/>
                </a:solidFill>
              </a:rPr>
              <a:t>弥补财政赤字、筹集建设资金、执行经济政策、调剂季节性资金余缺 </a:t>
            </a:r>
            <a:r>
              <a:rPr lang="zh-CN" altLang="en-US" sz="2400" dirty="0"/>
              <a:t>）、公债负担、公债规模的衡量方式（</a:t>
            </a:r>
            <a:r>
              <a:rPr lang="zh-CN" altLang="en-US" sz="2400" dirty="0">
                <a:solidFill>
                  <a:srgbClr val="0070C0"/>
                </a:solidFill>
              </a:rPr>
              <a:t>负担率、偿债率、依存度</a:t>
            </a:r>
            <a:r>
              <a:rPr lang="zh-CN" altLang="en-US" sz="2400" dirty="0"/>
              <a:t> ）</a:t>
            </a:r>
            <a:endParaRPr lang="en-US" altLang="zh-CN" sz="2400" dirty="0"/>
          </a:p>
          <a:p>
            <a:r>
              <a:rPr lang="zh-CN" altLang="en-US" sz="2400" dirty="0"/>
              <a:t>公债发行（</a:t>
            </a:r>
            <a:r>
              <a:rPr lang="zh-CN" altLang="en-US" sz="2400" dirty="0">
                <a:solidFill>
                  <a:srgbClr val="0070C0"/>
                </a:solidFill>
              </a:rPr>
              <a:t>我国公开招标</a:t>
            </a:r>
            <a:r>
              <a:rPr lang="en-US" altLang="zh-CN" sz="2400" dirty="0">
                <a:solidFill>
                  <a:srgbClr val="0070C0"/>
                </a:solidFill>
              </a:rPr>
              <a:t>&amp;</a:t>
            </a:r>
            <a:r>
              <a:rPr lang="zh-CN" altLang="en-US" sz="2400" dirty="0">
                <a:solidFill>
                  <a:srgbClr val="0070C0"/>
                </a:solidFill>
              </a:rPr>
              <a:t>承购包销</a:t>
            </a:r>
            <a:r>
              <a:rPr lang="zh-CN" altLang="en-US" sz="2400" dirty="0"/>
              <a:t>）、还本付息方法</a:t>
            </a:r>
            <a:endParaRPr lang="en-US" altLang="zh-CN" sz="2400" dirty="0"/>
          </a:p>
          <a:p>
            <a:r>
              <a:rPr lang="zh-CN" altLang="en-US" sz="2400" dirty="0"/>
              <a:t>思考：结合我国实际，谈谈如何认识中国公债负担的现状。</a:t>
            </a:r>
          </a:p>
          <a:p>
            <a:pPr marL="0" indent="0">
              <a:buNone/>
            </a:pPr>
            <a:endParaRPr lang="zh-CN" altLang="en-US" sz="2400" dirty="0"/>
          </a:p>
          <a:p>
            <a:endParaRPr lang="en-US" altLang="zh-CN" sz="2400" dirty="0"/>
          </a:p>
        </p:txBody>
      </p:sp>
    </p:spTree>
    <p:extLst>
      <p:ext uri="{BB962C8B-B14F-4D97-AF65-F5344CB8AC3E}">
        <p14:creationId xmlns:p14="http://schemas.microsoft.com/office/powerpoint/2010/main" val="1575272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第十一章  政府预算</a:t>
            </a:r>
            <a:r>
              <a:rPr kumimoji="1" lang="en-US" altLang="zh-CN" sz="2400" dirty="0"/>
              <a:t>&amp;</a:t>
            </a:r>
            <a:r>
              <a:rPr kumimoji="1" lang="zh-CN" altLang="en-US" sz="2400" dirty="0"/>
              <a:t>第十二章  财政体制 </a:t>
            </a:r>
            <a:endParaRPr kumimoji="1" lang="en-US" altLang="zh-CN" sz="2400" dirty="0"/>
          </a:p>
          <a:p>
            <a:r>
              <a:rPr lang="zh-CN" altLang="en-US" sz="2400" dirty="0"/>
              <a:t>重点：</a:t>
            </a:r>
            <a:endParaRPr lang="en-US" altLang="zh-CN" sz="2400" dirty="0"/>
          </a:p>
          <a:p>
            <a:r>
              <a:rPr lang="zh-CN" altLang="en-US" sz="2400" dirty="0"/>
              <a:t>政府预算的原则（</a:t>
            </a:r>
            <a:r>
              <a:rPr lang="zh-CN" altLang="en-US" sz="2400" dirty="0">
                <a:solidFill>
                  <a:srgbClr val="0070C0"/>
                </a:solidFill>
              </a:rPr>
              <a:t>完整性、可靠性、公开性、法治性、年度性</a:t>
            </a:r>
            <a:r>
              <a:rPr lang="zh-CN" altLang="en-US" sz="2400" dirty="0"/>
              <a:t>等）、分类及每类的优缺点（</a:t>
            </a:r>
            <a:r>
              <a:rPr lang="zh-CN" altLang="en-US" sz="2400" dirty="0">
                <a:solidFill>
                  <a:srgbClr val="0070C0"/>
                </a:solidFill>
              </a:rPr>
              <a:t>单式预算、复式预算、增量预算、零基预算；一般公共预算（包括什么收入）、政府性基金预算、国有资本经营预算、社会保险基金预算  </a:t>
            </a:r>
            <a:r>
              <a:rPr lang="zh-CN" altLang="en-US" sz="2400" dirty="0"/>
              <a:t>）</a:t>
            </a:r>
            <a:endParaRPr lang="en-US" altLang="zh-CN" sz="2400" dirty="0"/>
          </a:p>
          <a:p>
            <a:r>
              <a:rPr lang="zh-CN" altLang="en-US" sz="2400" dirty="0"/>
              <a:t>部门预算制度概念、优势、国库集中收付制度、优势</a:t>
            </a:r>
            <a:endParaRPr lang="en-US" altLang="zh-CN" sz="2400" dirty="0"/>
          </a:p>
          <a:p>
            <a:r>
              <a:rPr lang="zh-CN" altLang="en-US" sz="2400" dirty="0"/>
              <a:t>财政体制定义、分类（</a:t>
            </a:r>
            <a:r>
              <a:rPr lang="zh-CN" altLang="en-US" sz="2400" dirty="0">
                <a:solidFill>
                  <a:srgbClr val="0070C0"/>
                </a:solidFill>
              </a:rPr>
              <a:t>集权</a:t>
            </a:r>
            <a:r>
              <a:rPr lang="en-US" altLang="zh-CN" sz="2400" dirty="0">
                <a:solidFill>
                  <a:srgbClr val="0070C0"/>
                </a:solidFill>
              </a:rPr>
              <a:t>vs.</a:t>
            </a:r>
            <a:r>
              <a:rPr lang="zh-CN" altLang="en-US" sz="2400" dirty="0">
                <a:solidFill>
                  <a:srgbClr val="0070C0"/>
                </a:solidFill>
              </a:rPr>
              <a:t>分权（分权的一般理论：蒂布特模型与地方公共产品供给、斯蒂格勒的最优分权理论、奥茨分权定理）</a:t>
            </a:r>
            <a:endParaRPr lang="en-US" altLang="zh-CN" sz="2400" dirty="0">
              <a:solidFill>
                <a:srgbClr val="0070C0"/>
              </a:solidFill>
            </a:endParaRPr>
          </a:p>
          <a:p>
            <a:r>
              <a:rPr lang="zh-CN" altLang="en-US" sz="2400" dirty="0"/>
              <a:t>分级财政体制：政府间事权财权划分、支出划分（按税收划分为主）、政府间的转移支付（</a:t>
            </a:r>
            <a:r>
              <a:rPr lang="zh-CN" altLang="en-US" sz="2400" dirty="0">
                <a:solidFill>
                  <a:schemeClr val="tx1"/>
                </a:solidFill>
                <a:latin typeface="Times New Roman" panose="02020603050405020304" pitchFamily="18" charset="0"/>
                <a:cs typeface="Times New Roman" panose="02020603050405020304" pitchFamily="18" charset="0"/>
              </a:rPr>
              <a:t>一般性转移支付、</a:t>
            </a: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专项转移支付</a:t>
            </a:r>
            <a:r>
              <a:rPr lang="zh-CN" altLang="en-US" sz="2400" dirty="0"/>
              <a:t>）</a:t>
            </a:r>
            <a:endParaRPr lang="en-US" altLang="zh-CN" sz="2400" dirty="0"/>
          </a:p>
          <a:p>
            <a:r>
              <a:rPr lang="zh-CN" altLang="en-US" sz="2400" dirty="0"/>
              <a:t>中国财政体制改革：</a:t>
            </a:r>
            <a:r>
              <a:rPr lang="en-US" altLang="zh-CN" sz="2400" dirty="0"/>
              <a:t>1994</a:t>
            </a:r>
            <a:r>
              <a:rPr lang="zh-CN" altLang="en-US" sz="2400" dirty="0"/>
              <a:t>、主要成效、主要问题、深化财政体制改革的方向，包括财政体制改革的目标和基本思路。 </a:t>
            </a:r>
            <a:endParaRPr lang="en-US" altLang="zh-CN" sz="2400" dirty="0"/>
          </a:p>
          <a:p>
            <a:r>
              <a:rPr lang="zh-CN" altLang="en-US" sz="2400" dirty="0"/>
              <a:t>思考题：联系实际，谈谈我国转移支付制度存在的必要性及完善建议。 </a:t>
            </a:r>
            <a:endParaRPr lang="en-US" altLang="zh-CN" sz="2400" dirty="0"/>
          </a:p>
        </p:txBody>
      </p:sp>
    </p:spTree>
    <p:extLst>
      <p:ext uri="{BB962C8B-B14F-4D97-AF65-F5344CB8AC3E}">
        <p14:creationId xmlns:p14="http://schemas.microsoft.com/office/powerpoint/2010/main" val="945688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第十三章  财政平衡与财政政策</a:t>
            </a:r>
            <a:endParaRPr kumimoji="1" lang="en-US" altLang="zh-CN" sz="2400" dirty="0"/>
          </a:p>
          <a:p>
            <a:r>
              <a:rPr lang="zh-CN" altLang="en-US" sz="2400" dirty="0"/>
              <a:t>重点：</a:t>
            </a:r>
            <a:endParaRPr lang="en-US" altLang="zh-CN" sz="2400" dirty="0"/>
          </a:p>
          <a:p>
            <a:r>
              <a:rPr lang="zh-CN" altLang="en-US" sz="2400" dirty="0"/>
              <a:t>财政平衡的理解（</a:t>
            </a:r>
            <a:r>
              <a:rPr lang="zh-CN" altLang="en-US" sz="2400" dirty="0">
                <a:solidFill>
                  <a:srgbClr val="0070C0"/>
                </a:solidFill>
              </a:rPr>
              <a:t>相对平衡</a:t>
            </a:r>
            <a:r>
              <a:rPr lang="zh-CN" altLang="en-US" sz="2400" dirty="0"/>
              <a:t>）、分类（</a:t>
            </a:r>
            <a:r>
              <a:rPr lang="zh-CN" altLang="en-US" sz="2400" dirty="0">
                <a:solidFill>
                  <a:srgbClr val="0070C0"/>
                </a:solidFill>
              </a:rPr>
              <a:t>动态平衡、静态平衡；中央和地方预算平衡；真假平衡；局部、宏观经济总体平衡</a:t>
            </a:r>
            <a:r>
              <a:rPr lang="zh-CN" altLang="en-US" sz="2400" dirty="0"/>
              <a:t>）</a:t>
            </a:r>
            <a:endParaRPr lang="en-US" altLang="zh-CN" sz="2400" dirty="0"/>
          </a:p>
          <a:p>
            <a:r>
              <a:rPr lang="zh-CN" altLang="en-US" sz="2400" dirty="0"/>
              <a:t>预算赤字分类（预算赤字和决算赤字）、</a:t>
            </a:r>
            <a:r>
              <a:rPr lang="en-US" altLang="zh-CN" sz="2400" dirty="0"/>
              <a:t>vs.</a:t>
            </a:r>
            <a:r>
              <a:rPr lang="zh-CN" altLang="en-US" sz="2400" dirty="0"/>
              <a:t>赤字财政，计算口径（</a:t>
            </a:r>
            <a:r>
              <a:rPr lang="zh-CN" altLang="en-US" sz="2400" dirty="0">
                <a:solidFill>
                  <a:srgbClr val="0070C0"/>
                </a:solidFill>
              </a:rPr>
              <a:t>硬赤字和软赤字 </a:t>
            </a:r>
            <a:r>
              <a:rPr lang="zh-CN" altLang="en-US" sz="2400" dirty="0"/>
              <a:t>）、弥补方式和影响</a:t>
            </a:r>
            <a:endParaRPr lang="en-US" altLang="zh-CN" sz="2400" dirty="0"/>
          </a:p>
          <a:p>
            <a:r>
              <a:rPr lang="zh-CN" altLang="en-US" sz="2400" dirty="0"/>
              <a:t>我国财政政策的目标（</a:t>
            </a:r>
            <a:r>
              <a:rPr lang="zh-CN" altLang="en-US" sz="2400" dirty="0">
                <a:solidFill>
                  <a:srgbClr val="0070C0"/>
                </a:solidFill>
              </a:rPr>
              <a:t>充分就业；物价相对稳定；收入合理分配；经济适度增长</a:t>
            </a:r>
            <a:r>
              <a:rPr lang="zh-CN" altLang="en-US" sz="2400" dirty="0"/>
              <a:t>）、货币政策的目标（</a:t>
            </a:r>
            <a:r>
              <a:rPr lang="zh-CN" altLang="en-US" sz="2400" dirty="0">
                <a:solidFill>
                  <a:srgbClr val="0070C0"/>
                </a:solidFill>
              </a:rPr>
              <a:t>稳定货币</a:t>
            </a:r>
            <a:r>
              <a:rPr lang="zh-CN" altLang="en-US" sz="2400" dirty="0"/>
              <a:t>）、财政政策工具（</a:t>
            </a:r>
            <a:r>
              <a:rPr lang="zh-CN" altLang="en-US" sz="2400" dirty="0">
                <a:solidFill>
                  <a:srgbClr val="0070C0"/>
                </a:solidFill>
              </a:rPr>
              <a:t>支出、税收、国债、公共预算</a:t>
            </a:r>
            <a:r>
              <a:rPr lang="zh-CN" altLang="en-US" sz="2400" dirty="0"/>
              <a:t>）、货币政策手段（</a:t>
            </a:r>
            <a:r>
              <a:rPr lang="zh-CN" altLang="en-US" sz="2400" dirty="0">
                <a:solidFill>
                  <a:srgbClr val="0070C0"/>
                </a:solidFill>
              </a:rPr>
              <a:t>中央银行对各商业银行（专业银行）的贷款；存款准备金制度；利率等</a:t>
            </a:r>
            <a:r>
              <a:rPr lang="zh-CN" altLang="en-US" sz="2400" dirty="0"/>
              <a:t>）</a:t>
            </a:r>
            <a:endParaRPr lang="en-US" altLang="zh-CN" sz="2400" dirty="0"/>
          </a:p>
          <a:p>
            <a:r>
              <a:rPr lang="zh-CN" altLang="en-US" sz="2400" dirty="0"/>
              <a:t>两者的不可替代性，如何搭配</a:t>
            </a:r>
            <a:endParaRPr lang="en-US" altLang="zh-CN" sz="2400" dirty="0"/>
          </a:p>
          <a:p>
            <a:r>
              <a:rPr lang="zh-CN" altLang="en-US" sz="2400" dirty="0"/>
              <a:t>思考题：当社会出现重大疫情之时，财政政策如何发挥作用。</a:t>
            </a:r>
          </a:p>
          <a:p>
            <a:endParaRPr lang="zh-CN" altLang="en-US" sz="2400" dirty="0"/>
          </a:p>
        </p:txBody>
      </p:sp>
    </p:spTree>
    <p:extLst>
      <p:ext uri="{BB962C8B-B14F-4D97-AF65-F5344CB8AC3E}">
        <p14:creationId xmlns:p14="http://schemas.microsoft.com/office/powerpoint/2010/main" val="41197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76E8A0-F9BA-104A-825D-79CEDBDC99BC}"/>
              </a:ext>
            </a:extLst>
          </p:cNvPr>
          <p:cNvSpPr>
            <a:spLocks noGrp="1"/>
          </p:cNvSpPr>
          <p:nvPr>
            <p:ph type="title"/>
          </p:nvPr>
        </p:nvSpPr>
        <p:spPr/>
        <p:txBody>
          <a:bodyPr/>
          <a:lstStyle/>
          <a:p>
            <a:r>
              <a:rPr lang="zh-CN" altLang="en-US" dirty="0"/>
              <a:t>简述税负转嫁的实现条件（规律）。</a:t>
            </a:r>
            <a:endParaRPr kumimoji="1" lang="zh-CN" altLang="en-US" dirty="0"/>
          </a:p>
        </p:txBody>
      </p:sp>
      <p:sp>
        <p:nvSpPr>
          <p:cNvPr id="3" name="内容占位符 2">
            <a:extLst>
              <a:ext uri="{FF2B5EF4-FFF2-40B4-BE49-F238E27FC236}">
                <a16:creationId xmlns:a16="http://schemas.microsoft.com/office/drawing/2014/main" xmlns="" id="{FC40BAC0-FC36-3243-885A-9E9A1ACFBC06}"/>
              </a:ext>
            </a:extLst>
          </p:cNvPr>
          <p:cNvSpPr>
            <a:spLocks noGrp="1"/>
          </p:cNvSpPr>
          <p:nvPr>
            <p:ph idx="1"/>
          </p:nvPr>
        </p:nvSpPr>
        <p:spPr/>
        <p:txBody>
          <a:bodyPr>
            <a:normAutofit fontScale="92500"/>
          </a:bodyPr>
          <a:lstStyle/>
          <a:p>
            <a:r>
              <a:rPr kumimoji="1" lang="zh-CN" altLang="en-US" dirty="0"/>
              <a:t>条件：（</a:t>
            </a:r>
            <a:r>
              <a:rPr kumimoji="1" lang="en-US" altLang="zh-CN" dirty="0"/>
              <a:t>1</a:t>
            </a:r>
            <a:r>
              <a:rPr kumimoji="1" lang="zh-CN" altLang="en-US" dirty="0"/>
              <a:t>）商品价格由供求关系决定的自由浮动是税负转嫁的基本条件。因为税负转嫁是通过价格升降实现的，如果价格不能自由浮动，则纳税人虽有转嫁动机，但不具备条件，无法实现税负转嫁。</a:t>
            </a:r>
            <a:endParaRPr kumimoji="1" lang="en-US" altLang="zh-CN" dirty="0"/>
          </a:p>
          <a:p>
            <a:r>
              <a:rPr kumimoji="1" lang="zh-CN" altLang="en-US" dirty="0"/>
              <a:t>（</a:t>
            </a:r>
            <a:r>
              <a:rPr kumimoji="1" lang="en-US" altLang="zh-CN" dirty="0"/>
              <a:t>2</a:t>
            </a:r>
            <a:r>
              <a:rPr kumimoji="1" lang="zh-CN" altLang="en-US" dirty="0"/>
              <a:t>）在价格可以自由浮动的前提下，税负转嫁的程度受供求弹性的大小、税种的不同、课税范围的宽窄以及税负转嫁与企业利润增减的关系等因素的制约。一般而言，商品课税较易转嫁，所得课税不易转嫁；供给弹性大、需求弹性小的商品较易转嫁，供给弹性小、需求弹性大的不易转嫁；课税范围广的商品较易转嫁，课税范围窄的不易转嫁；独占性商品、税负转嫁能增加企业利润的较易转嫁，竞争性商品、税负转嫁因提高价格、减少销量而影响企业利润的不易转嫁。</a:t>
            </a:r>
            <a:br>
              <a:rPr kumimoji="1" lang="zh-CN" altLang="en-US" dirty="0"/>
            </a:br>
            <a:endParaRPr kumimoji="1" lang="zh-CN" altLang="en-US" dirty="0"/>
          </a:p>
        </p:txBody>
      </p:sp>
    </p:spTree>
    <p:extLst>
      <p:ext uri="{BB962C8B-B14F-4D97-AF65-F5344CB8AC3E}">
        <p14:creationId xmlns:p14="http://schemas.microsoft.com/office/powerpoint/2010/main" val="252958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76E8A0-F9BA-104A-825D-79CEDBDC99BC}"/>
              </a:ext>
            </a:extLst>
          </p:cNvPr>
          <p:cNvSpPr>
            <a:spLocks noGrp="1"/>
          </p:cNvSpPr>
          <p:nvPr>
            <p:ph type="title"/>
          </p:nvPr>
        </p:nvSpPr>
        <p:spPr/>
        <p:txBody>
          <a:bodyPr>
            <a:normAutofit fontScale="90000"/>
          </a:bodyPr>
          <a:lstStyle/>
          <a:p>
            <a:r>
              <a:rPr lang="zh-CN" altLang="en-US" dirty="0"/>
              <a:t>辨析题：全额累进税率与超额累进税率只是征税方式的不同，在实际征税金额方面没有区别。</a:t>
            </a:r>
            <a:endParaRPr kumimoji="1" lang="zh-CN" altLang="en-US" dirty="0"/>
          </a:p>
        </p:txBody>
      </p:sp>
      <p:sp>
        <p:nvSpPr>
          <p:cNvPr id="3" name="内容占位符 2">
            <a:extLst>
              <a:ext uri="{FF2B5EF4-FFF2-40B4-BE49-F238E27FC236}">
                <a16:creationId xmlns:a16="http://schemas.microsoft.com/office/drawing/2014/main" xmlns="" id="{FC40BAC0-FC36-3243-885A-9E9A1ACFBC06}"/>
              </a:ext>
            </a:extLst>
          </p:cNvPr>
          <p:cNvSpPr>
            <a:spLocks noGrp="1"/>
          </p:cNvSpPr>
          <p:nvPr>
            <p:ph idx="1"/>
          </p:nvPr>
        </p:nvSpPr>
        <p:spPr>
          <a:xfrm>
            <a:off x="838200" y="1825625"/>
            <a:ext cx="10515600" cy="4821360"/>
          </a:xfrm>
        </p:spPr>
        <p:txBody>
          <a:bodyPr>
            <a:normAutofit/>
          </a:bodyPr>
          <a:lstStyle/>
          <a:p>
            <a:r>
              <a:rPr lang="zh-CN" altLang="en-US" dirty="0"/>
              <a:t>错。全额累进税率是把课税对象的全部按照与之相对应的税率征税即按课税对象适应的最高级次的税率统一征税。超额累进税率是把课税对象按数额大小划分为不同的等级，每个等级由低到高分别规定税率，各等级分别计算税额，一定数额的课税对象同时使用几个税率。</a:t>
            </a:r>
          </a:p>
          <a:p>
            <a:r>
              <a:rPr lang="zh-CN" altLang="en-US" dirty="0"/>
              <a:t>两者区别在于：首先，全额累进税率的累进程度高，超额累进税率的累进程度低，在税率级次和比例相同时，前者的负担重，后者的负担轻；其次，在所得额级距的临界点处，全额累进会出现税额增长超过所得额增长的不合理情况，超额累进则不存在这种问题；再次，全额累进税率在计算上简便，超额累进税率计算复杂。</a:t>
            </a:r>
          </a:p>
          <a:p>
            <a:endParaRPr kumimoji="1" lang="zh-CN" altLang="en-US" dirty="0"/>
          </a:p>
        </p:txBody>
      </p:sp>
    </p:spTree>
    <p:extLst>
      <p:ext uri="{BB962C8B-B14F-4D97-AF65-F5344CB8AC3E}">
        <p14:creationId xmlns:p14="http://schemas.microsoft.com/office/powerpoint/2010/main" val="217483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76E8A0-F9BA-104A-825D-79CEDBDC99BC}"/>
              </a:ext>
            </a:extLst>
          </p:cNvPr>
          <p:cNvSpPr>
            <a:spLocks noGrp="1"/>
          </p:cNvSpPr>
          <p:nvPr>
            <p:ph type="title"/>
          </p:nvPr>
        </p:nvSpPr>
        <p:spPr/>
        <p:txBody>
          <a:bodyPr>
            <a:normAutofit/>
          </a:bodyPr>
          <a:lstStyle/>
          <a:p>
            <a:r>
              <a:rPr lang="zh-CN" altLang="en-US" dirty="0"/>
              <a:t>辨析题：</a:t>
            </a:r>
            <a:r>
              <a:rPr lang="en-US" altLang="zh-CN" dirty="0"/>
              <a:t>1994</a:t>
            </a:r>
            <a:r>
              <a:rPr lang="zh-CN" altLang="en-US" dirty="0"/>
              <a:t>年我国分税制改革的主要内容是进行了中央和地方税的立法及其征收</a:t>
            </a:r>
            <a:endParaRPr kumimoji="1" lang="zh-CN" altLang="en-US" dirty="0"/>
          </a:p>
        </p:txBody>
      </p:sp>
      <p:sp>
        <p:nvSpPr>
          <p:cNvPr id="3" name="内容占位符 2">
            <a:extLst>
              <a:ext uri="{FF2B5EF4-FFF2-40B4-BE49-F238E27FC236}">
                <a16:creationId xmlns:a16="http://schemas.microsoft.com/office/drawing/2014/main" xmlns="" id="{FC40BAC0-FC36-3243-885A-9E9A1ACFBC06}"/>
              </a:ext>
            </a:extLst>
          </p:cNvPr>
          <p:cNvSpPr>
            <a:spLocks noGrp="1"/>
          </p:cNvSpPr>
          <p:nvPr>
            <p:ph idx="1"/>
          </p:nvPr>
        </p:nvSpPr>
        <p:spPr>
          <a:xfrm>
            <a:off x="838200" y="1825625"/>
            <a:ext cx="10515600" cy="4821360"/>
          </a:xfrm>
        </p:spPr>
        <p:txBody>
          <a:bodyPr>
            <a:normAutofit/>
          </a:bodyPr>
          <a:lstStyle/>
          <a:p>
            <a:r>
              <a:rPr lang="zh-CN" altLang="en-US" dirty="0"/>
              <a:t>错。主要内容是按照中央与地方政府的事权划分，合理确定各级财政的支出范围。根据事权与财权相结合原则，将税种统一划分为中央税、地方税和中央地方共享税，并建立中央税收和地方税收体系，分设中央与地方两套税务机构分别征管；科学核定地方收支数额，逐步实行比较规范的中央财政对地方的税收返还和转移支付制度；建立和健全分级预算制度，硬化各级预算约束。</a:t>
            </a:r>
          </a:p>
        </p:txBody>
      </p:sp>
    </p:spTree>
    <p:extLst>
      <p:ext uri="{BB962C8B-B14F-4D97-AF65-F5344CB8AC3E}">
        <p14:creationId xmlns:p14="http://schemas.microsoft.com/office/powerpoint/2010/main" val="109343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76E8A0-F9BA-104A-825D-79CEDBDC99BC}"/>
              </a:ext>
            </a:extLst>
          </p:cNvPr>
          <p:cNvSpPr>
            <a:spLocks noGrp="1"/>
          </p:cNvSpPr>
          <p:nvPr>
            <p:ph type="title"/>
          </p:nvPr>
        </p:nvSpPr>
        <p:spPr>
          <a:xfrm>
            <a:off x="838200" y="365125"/>
            <a:ext cx="10515600" cy="3315921"/>
          </a:xfrm>
        </p:spPr>
        <p:txBody>
          <a:bodyPr>
            <a:noAutofit/>
          </a:bodyPr>
          <a:lstStyle/>
          <a:p>
            <a:pPr fontAlgn="t"/>
            <a:r>
              <a:rPr lang="zh-CN" altLang="en-US" sz="2500" dirty="0"/>
              <a:t>论述题：</a:t>
            </a:r>
            <a:r>
              <a:rPr lang="en-US" altLang="zh-CN" sz="2500" dirty="0"/>
              <a:t>2020</a:t>
            </a:r>
            <a:r>
              <a:rPr lang="zh-CN" altLang="en-US" sz="2500" dirty="0"/>
              <a:t>年</a:t>
            </a:r>
            <a:r>
              <a:rPr lang="en-US" altLang="zh-CN" sz="2500" dirty="0"/>
              <a:t>6</a:t>
            </a:r>
            <a:r>
              <a:rPr lang="zh-CN" altLang="en-US" sz="2500" dirty="0"/>
              <a:t>月</a:t>
            </a:r>
            <a:r>
              <a:rPr lang="en-US" altLang="zh-CN" sz="2500" dirty="0"/>
              <a:t>12</a:t>
            </a:r>
            <a:r>
              <a:rPr lang="zh-CN" altLang="en-US" sz="2500" dirty="0"/>
              <a:t>日，财政部副部长许洪才、预算司司长李敬辉介绍国务院常务会议确定新增财政资金直接惠企利民的特殊转移支付机制有关情况。按照</a:t>
            </a:r>
            <a:r>
              <a:rPr lang="en-US" altLang="zh-CN" sz="2500" dirty="0"/>
              <a:t>《</a:t>
            </a:r>
            <a:r>
              <a:rPr lang="zh-CN" altLang="en-US" sz="2500" dirty="0"/>
              <a:t>政府工作报告</a:t>
            </a:r>
            <a:r>
              <a:rPr lang="en-US" altLang="zh-CN" sz="2500" dirty="0"/>
              <a:t>》</a:t>
            </a:r>
            <a:r>
              <a:rPr lang="zh-CN" altLang="en-US" sz="2500" dirty="0"/>
              <a:t>和国务院常务会议精神，通过特殊转移支付机制直达基层的资金重点就是新增财政赤字</a:t>
            </a:r>
            <a:r>
              <a:rPr lang="en-US" altLang="zh-CN" sz="2500" dirty="0"/>
              <a:t>1</a:t>
            </a:r>
            <a:r>
              <a:rPr lang="zh-CN" altLang="en-US" sz="2500" dirty="0"/>
              <a:t>万亿和抗疫特别国债</a:t>
            </a:r>
            <a:r>
              <a:rPr lang="en-US" altLang="zh-CN" sz="2500" dirty="0"/>
              <a:t>1</a:t>
            </a:r>
            <a:r>
              <a:rPr lang="zh-CN" altLang="en-US" sz="2500" dirty="0"/>
              <a:t>万亿。请论述：（</a:t>
            </a:r>
            <a:r>
              <a:rPr lang="en-US" altLang="zh-CN" sz="2500" dirty="0"/>
              <a:t>1</a:t>
            </a:r>
            <a:r>
              <a:rPr lang="zh-CN" altLang="en-US" sz="2500" dirty="0"/>
              <a:t>）我国现行财政转移支付制度的目标与形式。</a:t>
            </a:r>
            <a:br>
              <a:rPr lang="zh-CN" altLang="en-US" sz="2500" dirty="0"/>
            </a:br>
            <a:r>
              <a:rPr lang="zh-CN" altLang="en-US" sz="2500" dirty="0"/>
              <a:t/>
            </a:r>
            <a:br>
              <a:rPr lang="zh-CN" altLang="en-US" sz="2500" dirty="0"/>
            </a:br>
            <a:endParaRPr lang="zh-CN" altLang="en-US" sz="2500" dirty="0"/>
          </a:p>
        </p:txBody>
      </p:sp>
      <p:sp>
        <p:nvSpPr>
          <p:cNvPr id="3" name="内容占位符 2">
            <a:extLst>
              <a:ext uri="{FF2B5EF4-FFF2-40B4-BE49-F238E27FC236}">
                <a16:creationId xmlns:a16="http://schemas.microsoft.com/office/drawing/2014/main" xmlns="" id="{FC40BAC0-FC36-3243-885A-9E9A1ACFBC06}"/>
              </a:ext>
            </a:extLst>
          </p:cNvPr>
          <p:cNvSpPr>
            <a:spLocks noGrp="1"/>
          </p:cNvSpPr>
          <p:nvPr>
            <p:ph idx="1"/>
          </p:nvPr>
        </p:nvSpPr>
        <p:spPr>
          <a:xfrm>
            <a:off x="838200" y="2942491"/>
            <a:ext cx="10515600" cy="3704493"/>
          </a:xfrm>
        </p:spPr>
        <p:txBody>
          <a:bodyPr>
            <a:normAutofit/>
          </a:bodyPr>
          <a:lstStyle/>
          <a:p>
            <a:r>
              <a:rPr lang="en-US" altLang="zh-CN" dirty="0"/>
              <a:t>(1) </a:t>
            </a:r>
            <a:r>
              <a:rPr lang="zh-CN" altLang="en-US" dirty="0"/>
              <a:t>政府间财政转移支付制度：是在处理中央与地方财政关系时，协调上下级财政之间关系的一项重要制度，是一个国家的各级政府之间在既定的职责和税收划分基础上，财政资金的相互转移。</a:t>
            </a:r>
            <a:endParaRPr lang="en-US" altLang="zh-CN" dirty="0"/>
          </a:p>
          <a:p>
            <a:r>
              <a:rPr lang="zh-CN" altLang="en-US" dirty="0"/>
              <a:t>目标：全国基本公共产品和服务标准的均等化。</a:t>
            </a:r>
            <a:endParaRPr lang="en-US" altLang="zh-CN" dirty="0"/>
          </a:p>
          <a:p>
            <a:r>
              <a:rPr lang="zh-CN" altLang="en-US" dirty="0"/>
              <a:t>形式：纵向转移和横向转移</a:t>
            </a:r>
            <a:endParaRPr lang="en-US" altLang="zh-CN" dirty="0"/>
          </a:p>
          <a:p>
            <a:endParaRPr lang="en-US" altLang="zh-CN" dirty="0"/>
          </a:p>
        </p:txBody>
      </p:sp>
    </p:spTree>
    <p:extLst>
      <p:ext uri="{BB962C8B-B14F-4D97-AF65-F5344CB8AC3E}">
        <p14:creationId xmlns:p14="http://schemas.microsoft.com/office/powerpoint/2010/main" val="409311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76E8A0-F9BA-104A-825D-79CEDBDC99BC}"/>
              </a:ext>
            </a:extLst>
          </p:cNvPr>
          <p:cNvSpPr>
            <a:spLocks noGrp="1"/>
          </p:cNvSpPr>
          <p:nvPr>
            <p:ph type="title"/>
          </p:nvPr>
        </p:nvSpPr>
        <p:spPr>
          <a:xfrm>
            <a:off x="838200" y="365125"/>
            <a:ext cx="10515600" cy="3315921"/>
          </a:xfrm>
        </p:spPr>
        <p:txBody>
          <a:bodyPr>
            <a:noAutofit/>
          </a:bodyPr>
          <a:lstStyle/>
          <a:p>
            <a:pPr fontAlgn="t"/>
            <a:r>
              <a:rPr lang="zh-CN" altLang="en-US" sz="2500" dirty="0"/>
              <a:t>论述题：</a:t>
            </a:r>
            <a:r>
              <a:rPr lang="en-US" altLang="zh-CN" sz="2500" dirty="0"/>
              <a:t>2020</a:t>
            </a:r>
            <a:r>
              <a:rPr lang="zh-CN" altLang="en-US" sz="2500" dirty="0"/>
              <a:t>年</a:t>
            </a:r>
            <a:r>
              <a:rPr lang="en-US" altLang="zh-CN" sz="2500" dirty="0"/>
              <a:t>6</a:t>
            </a:r>
            <a:r>
              <a:rPr lang="zh-CN" altLang="en-US" sz="2500" dirty="0"/>
              <a:t>月</a:t>
            </a:r>
            <a:r>
              <a:rPr lang="en-US" altLang="zh-CN" sz="2500" dirty="0"/>
              <a:t>12</a:t>
            </a:r>
            <a:r>
              <a:rPr lang="zh-CN" altLang="en-US" sz="2500" dirty="0"/>
              <a:t>日，财政部副部长许洪才、预算司司长李敬辉介绍国务院常务会议确定新增财政资金直接惠企利民的特殊转移支付机制有关情况。按照</a:t>
            </a:r>
            <a:r>
              <a:rPr lang="en-US" altLang="zh-CN" sz="2500" dirty="0"/>
              <a:t>《</a:t>
            </a:r>
            <a:r>
              <a:rPr lang="zh-CN" altLang="en-US" sz="2500" dirty="0"/>
              <a:t>政府工作报告</a:t>
            </a:r>
            <a:r>
              <a:rPr lang="en-US" altLang="zh-CN" sz="2500" dirty="0"/>
              <a:t>》</a:t>
            </a:r>
            <a:r>
              <a:rPr lang="zh-CN" altLang="en-US" sz="2500" dirty="0"/>
              <a:t>和国务院常务会议精神，通过特殊转移支付机制直达基层的资金重点就是新增财政赤字</a:t>
            </a:r>
            <a:r>
              <a:rPr lang="en-US" altLang="zh-CN" sz="2500" dirty="0"/>
              <a:t>1</a:t>
            </a:r>
            <a:r>
              <a:rPr lang="zh-CN" altLang="en-US" sz="2500" dirty="0"/>
              <a:t>万亿和抗疫特别国债</a:t>
            </a:r>
            <a:r>
              <a:rPr lang="en-US" altLang="zh-CN" sz="2500" dirty="0"/>
              <a:t>1</a:t>
            </a:r>
            <a:r>
              <a:rPr lang="zh-CN" altLang="en-US" sz="2500" dirty="0"/>
              <a:t>万亿。请论述：（</a:t>
            </a:r>
            <a:r>
              <a:rPr lang="en-US" altLang="zh-CN" sz="2500" dirty="0"/>
              <a:t>2</a:t>
            </a:r>
            <a:r>
              <a:rPr lang="zh-CN" altLang="en-US" sz="2500" dirty="0"/>
              <a:t>）特殊转移支付有何优点？</a:t>
            </a:r>
            <a:br>
              <a:rPr lang="zh-CN" altLang="en-US" sz="2500" dirty="0"/>
            </a:br>
            <a:r>
              <a:rPr lang="zh-CN" altLang="en-US" sz="2500" dirty="0"/>
              <a:t/>
            </a:r>
            <a:br>
              <a:rPr lang="zh-CN" altLang="en-US" sz="2500" dirty="0"/>
            </a:br>
            <a:endParaRPr lang="zh-CN" altLang="en-US" sz="2500" dirty="0"/>
          </a:p>
        </p:txBody>
      </p:sp>
      <p:sp>
        <p:nvSpPr>
          <p:cNvPr id="3" name="内容占位符 2">
            <a:extLst>
              <a:ext uri="{FF2B5EF4-FFF2-40B4-BE49-F238E27FC236}">
                <a16:creationId xmlns:a16="http://schemas.microsoft.com/office/drawing/2014/main" xmlns="" id="{FC40BAC0-FC36-3243-885A-9E9A1ACFBC06}"/>
              </a:ext>
            </a:extLst>
          </p:cNvPr>
          <p:cNvSpPr>
            <a:spLocks noGrp="1"/>
          </p:cNvSpPr>
          <p:nvPr>
            <p:ph idx="1"/>
          </p:nvPr>
        </p:nvSpPr>
        <p:spPr>
          <a:xfrm>
            <a:off x="838200" y="2942491"/>
            <a:ext cx="10515600" cy="4407878"/>
          </a:xfrm>
        </p:spPr>
        <p:txBody>
          <a:bodyPr>
            <a:normAutofit/>
          </a:bodyPr>
          <a:lstStyle/>
          <a:p>
            <a:r>
              <a:rPr lang="en-US" altLang="zh-CN" sz="2400" dirty="0"/>
              <a:t>(2) </a:t>
            </a:r>
            <a:r>
              <a:rPr lang="zh-CN" altLang="en-US" sz="2400" dirty="0"/>
              <a:t>特殊的转移支付机制是在保持现行财政管理体制不变、地方保障主体责任不变、资金分配权限不变的前提下，按照“中央切块、省级细化、备案同意、快速直达”的原则，完善相关资金分配程序，压实地方的主体责任，建立健全监督问责机制。</a:t>
            </a:r>
          </a:p>
          <a:p>
            <a:r>
              <a:rPr lang="zh-CN" altLang="en-US" sz="2400" dirty="0"/>
              <a:t>建立特殊转移支付机制是为了落实新增财政资金直达市县基层、直接惠企利民的要求，有利于压实省级政府的主体责任，强化省级政府的保障职责，将更多的财力下沉到基层，市县财政部门要统筹上级直达资金和其他的资金，包括自有财力，科学安排财政支出，要强化公共财政的属性，以民生为要，努力做到应保尽保，从而确保新增财政资金能够发挥“六保”特别是保居民就业、保基本民生、保市场主体的重要作用。</a:t>
            </a:r>
          </a:p>
          <a:p>
            <a:endParaRPr lang="en-US" altLang="zh-CN" dirty="0"/>
          </a:p>
        </p:txBody>
      </p:sp>
    </p:spTree>
    <p:extLst>
      <p:ext uri="{BB962C8B-B14F-4D97-AF65-F5344CB8AC3E}">
        <p14:creationId xmlns:p14="http://schemas.microsoft.com/office/powerpoint/2010/main" val="2647542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B7E9E36-43F0-8347-9359-C73B8CE032D9}"/>
              </a:ext>
            </a:extLst>
          </p:cNvPr>
          <p:cNvSpPr>
            <a:spLocks noGrp="1"/>
          </p:cNvSpPr>
          <p:nvPr>
            <p:ph type="ctrTitle"/>
          </p:nvPr>
        </p:nvSpPr>
        <p:spPr/>
        <p:txBody>
          <a:bodyPr/>
          <a:lstStyle/>
          <a:p>
            <a:r>
              <a:rPr kumimoji="1" lang="zh-CN" altLang="en-US" dirty="0"/>
              <a:t>复习课</a:t>
            </a:r>
          </a:p>
        </p:txBody>
      </p:sp>
      <p:sp>
        <p:nvSpPr>
          <p:cNvPr id="3" name="副标题 2">
            <a:extLst>
              <a:ext uri="{FF2B5EF4-FFF2-40B4-BE49-F238E27FC236}">
                <a16:creationId xmlns:a16="http://schemas.microsoft.com/office/drawing/2014/main" xmlns="" id="{7E115094-E62C-B646-A31B-1770D022EFFC}"/>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847677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D084672-447D-1443-8135-D65509918B01}"/>
              </a:ext>
            </a:extLst>
          </p:cNvPr>
          <p:cNvSpPr>
            <a:spLocks noGrp="1"/>
          </p:cNvSpPr>
          <p:nvPr>
            <p:ph idx="1"/>
          </p:nvPr>
        </p:nvSpPr>
        <p:spPr>
          <a:xfrm>
            <a:off x="529281" y="660039"/>
            <a:ext cx="5311348" cy="4351338"/>
          </a:xfrm>
        </p:spPr>
        <p:txBody>
          <a:bodyPr>
            <a:normAutofit fontScale="25000" lnSpcReduction="20000"/>
          </a:bodyPr>
          <a:lstStyle/>
          <a:p>
            <a:r>
              <a:rPr lang="zh-CN" altLang="en-US" sz="7200" dirty="0"/>
              <a:t>导论</a:t>
            </a:r>
          </a:p>
          <a:p>
            <a:r>
              <a:rPr lang="zh-CN" altLang="en-US" sz="7200" dirty="0"/>
              <a:t>第一章 财政概述  （</a:t>
            </a:r>
            <a:r>
              <a:rPr lang="en-US" altLang="zh-CN" sz="7200" dirty="0"/>
              <a:t>3</a:t>
            </a:r>
            <a:r>
              <a:rPr lang="zh-CN" altLang="en-US" sz="7200" dirty="0"/>
              <a:t>课时）</a:t>
            </a:r>
          </a:p>
          <a:p>
            <a:r>
              <a:rPr lang="en-US" altLang="zh-CN" sz="7200" dirty="0"/>
              <a:t>1.1  </a:t>
            </a:r>
            <a:r>
              <a:rPr lang="zh-CN" altLang="en-US" sz="7200" dirty="0"/>
              <a:t>财政概念</a:t>
            </a:r>
          </a:p>
          <a:p>
            <a:r>
              <a:rPr lang="en-US" altLang="zh-CN" sz="7200" dirty="0"/>
              <a:t>1.2 </a:t>
            </a:r>
            <a:r>
              <a:rPr lang="zh-CN" altLang="en-US" sz="7200" dirty="0"/>
              <a:t>政府与市场关系、财政职能</a:t>
            </a:r>
          </a:p>
          <a:p>
            <a:r>
              <a:rPr lang="en-US" altLang="zh-CN" sz="7200" dirty="0"/>
              <a:t>1.3  </a:t>
            </a:r>
            <a:r>
              <a:rPr lang="zh-CN" altLang="en-US" sz="7200" dirty="0"/>
              <a:t>公共物品与公共需要及我国财政法制化</a:t>
            </a:r>
          </a:p>
          <a:p>
            <a:r>
              <a:rPr lang="zh-CN" altLang="en-US" sz="7200" dirty="0"/>
              <a:t>第二章  财政支出的基本理论  （</a:t>
            </a:r>
            <a:r>
              <a:rPr lang="en-US" altLang="zh-CN" sz="7200" dirty="0"/>
              <a:t>3</a:t>
            </a:r>
            <a:r>
              <a:rPr lang="zh-CN" altLang="en-US" sz="7200" dirty="0"/>
              <a:t>课时）</a:t>
            </a:r>
          </a:p>
          <a:p>
            <a:r>
              <a:rPr lang="en-US" altLang="zh-CN" sz="7200" dirty="0"/>
              <a:t>2.1  </a:t>
            </a:r>
            <a:r>
              <a:rPr lang="zh-CN" altLang="en-US" sz="7200" dirty="0"/>
              <a:t>公共品理论</a:t>
            </a:r>
          </a:p>
          <a:p>
            <a:r>
              <a:rPr lang="en-US" altLang="zh-CN" sz="7200" dirty="0"/>
              <a:t>2.2  </a:t>
            </a:r>
            <a:r>
              <a:rPr lang="zh-CN" altLang="en-US" sz="7200" dirty="0"/>
              <a:t>财政支出效益分析</a:t>
            </a:r>
          </a:p>
          <a:p>
            <a:r>
              <a:rPr lang="en-US" altLang="zh-CN" sz="7200" dirty="0"/>
              <a:t>2.3  </a:t>
            </a:r>
            <a:r>
              <a:rPr lang="zh-CN" altLang="en-US" sz="7200" dirty="0"/>
              <a:t>财政的法制化、民主化和财政监督</a:t>
            </a:r>
          </a:p>
          <a:p>
            <a:r>
              <a:rPr lang="zh-CN" altLang="en-US" sz="7200" dirty="0"/>
              <a:t>第三章  财政支出规模与结构分析  （</a:t>
            </a:r>
            <a:r>
              <a:rPr lang="en-US" altLang="zh-CN" sz="7200" dirty="0"/>
              <a:t>3</a:t>
            </a:r>
            <a:r>
              <a:rPr lang="zh-CN" altLang="en-US" sz="7200" dirty="0"/>
              <a:t>课时）</a:t>
            </a:r>
          </a:p>
          <a:p>
            <a:r>
              <a:rPr lang="en-US" altLang="zh-CN" sz="7200" dirty="0"/>
              <a:t>3.1  </a:t>
            </a:r>
            <a:r>
              <a:rPr lang="zh-CN" altLang="en-US" sz="7200" dirty="0"/>
              <a:t>财政支出的分类</a:t>
            </a:r>
          </a:p>
          <a:p>
            <a:r>
              <a:rPr lang="en-US" altLang="zh-CN" sz="7200" dirty="0"/>
              <a:t>3.2  </a:t>
            </a:r>
            <a:r>
              <a:rPr lang="zh-CN" altLang="en-US" sz="7200" dirty="0"/>
              <a:t>财政支出规模与财政支出增长理论</a:t>
            </a:r>
          </a:p>
          <a:p>
            <a:r>
              <a:rPr lang="en-US" altLang="zh-CN" sz="7200" dirty="0"/>
              <a:t>3.3  </a:t>
            </a:r>
            <a:r>
              <a:rPr lang="zh-CN" altLang="en-US" sz="7200" dirty="0"/>
              <a:t>财政支出结构分析</a:t>
            </a:r>
          </a:p>
          <a:p>
            <a:endParaRPr kumimoji="1" lang="zh-CN" altLang="en-US" dirty="0"/>
          </a:p>
        </p:txBody>
      </p:sp>
      <p:sp>
        <p:nvSpPr>
          <p:cNvPr id="4" name="文本框 3">
            <a:extLst>
              <a:ext uri="{FF2B5EF4-FFF2-40B4-BE49-F238E27FC236}">
                <a16:creationId xmlns:a16="http://schemas.microsoft.com/office/drawing/2014/main" xmlns="" id="{BF505591-CB12-A94A-8E62-7AAE209CC262}"/>
              </a:ext>
            </a:extLst>
          </p:cNvPr>
          <p:cNvSpPr txBox="1"/>
          <p:nvPr/>
        </p:nvSpPr>
        <p:spPr>
          <a:xfrm>
            <a:off x="6005383" y="660039"/>
            <a:ext cx="5941541" cy="4801314"/>
          </a:xfrm>
          <a:prstGeom prst="rect">
            <a:avLst/>
          </a:prstGeom>
          <a:noFill/>
        </p:spPr>
        <p:txBody>
          <a:bodyPr wrap="square" rtlCol="0">
            <a:spAutoFit/>
          </a:bodyPr>
          <a:lstStyle/>
          <a:p>
            <a:r>
              <a:rPr lang="zh-CN" altLang="en-US" dirty="0"/>
              <a:t>第四章  民生性支出（</a:t>
            </a:r>
            <a:r>
              <a:rPr lang="en-US" altLang="zh-CN" dirty="0"/>
              <a:t>4</a:t>
            </a:r>
            <a:r>
              <a:rPr lang="zh-CN" altLang="en-US" dirty="0"/>
              <a:t>课时）</a:t>
            </a:r>
          </a:p>
          <a:p>
            <a:r>
              <a:rPr lang="en-US" altLang="zh-CN" dirty="0"/>
              <a:t>4.1  </a:t>
            </a:r>
            <a:r>
              <a:rPr lang="zh-CN" altLang="en-US" dirty="0"/>
              <a:t>行政管理费和国防费支出</a:t>
            </a:r>
          </a:p>
          <a:p>
            <a:r>
              <a:rPr lang="en-US" altLang="zh-CN" dirty="0"/>
              <a:t>4.2  </a:t>
            </a:r>
            <a:r>
              <a:rPr lang="zh-CN" altLang="en-US" dirty="0"/>
              <a:t>教育支出</a:t>
            </a:r>
          </a:p>
          <a:p>
            <a:r>
              <a:rPr lang="en-US" altLang="zh-CN" dirty="0"/>
              <a:t>4.3  </a:t>
            </a:r>
            <a:r>
              <a:rPr lang="zh-CN" altLang="en-US" dirty="0"/>
              <a:t>科学技术支出</a:t>
            </a:r>
          </a:p>
          <a:p>
            <a:r>
              <a:rPr lang="en-US" altLang="zh-CN" dirty="0"/>
              <a:t>4.4  </a:t>
            </a:r>
            <a:r>
              <a:rPr lang="zh-CN" altLang="en-US" dirty="0"/>
              <a:t>医疗卫生支出</a:t>
            </a:r>
          </a:p>
          <a:p>
            <a:r>
              <a:rPr lang="zh-CN" altLang="en-US" dirty="0"/>
              <a:t>第五章  财政投资性支出  （</a:t>
            </a:r>
            <a:r>
              <a:rPr lang="en-US" altLang="zh-CN" dirty="0"/>
              <a:t>4</a:t>
            </a:r>
            <a:r>
              <a:rPr lang="zh-CN" altLang="en-US" dirty="0"/>
              <a:t>课时）</a:t>
            </a:r>
          </a:p>
          <a:p>
            <a:r>
              <a:rPr lang="en-US" altLang="zh-CN" dirty="0"/>
              <a:t>5.1  </a:t>
            </a:r>
            <a:r>
              <a:rPr lang="zh-CN" altLang="en-US" dirty="0"/>
              <a:t>财政投资概述</a:t>
            </a:r>
          </a:p>
          <a:p>
            <a:r>
              <a:rPr lang="en-US" altLang="zh-CN" dirty="0"/>
              <a:t>5.2  </a:t>
            </a:r>
            <a:r>
              <a:rPr lang="zh-CN" altLang="en-US" dirty="0"/>
              <a:t>财政基础设施投资</a:t>
            </a:r>
          </a:p>
          <a:p>
            <a:r>
              <a:rPr lang="en-US" altLang="zh-CN" dirty="0"/>
              <a:t>5.3  </a:t>
            </a:r>
            <a:r>
              <a:rPr lang="zh-CN" altLang="en-US" dirty="0"/>
              <a:t>财政用于“三农”的投入</a:t>
            </a:r>
          </a:p>
          <a:p>
            <a:r>
              <a:rPr lang="en-US" altLang="zh-CN" dirty="0"/>
              <a:t>5.4  </a:t>
            </a:r>
            <a:r>
              <a:rPr lang="zh-CN" altLang="en-US" dirty="0"/>
              <a:t>财政投融资制度</a:t>
            </a:r>
          </a:p>
          <a:p>
            <a:r>
              <a:rPr lang="zh-CN" altLang="en-US" dirty="0"/>
              <a:t>第六章  转移性支出  （</a:t>
            </a:r>
            <a:r>
              <a:rPr lang="en-US" altLang="zh-CN" dirty="0"/>
              <a:t>5</a:t>
            </a:r>
            <a:r>
              <a:rPr lang="zh-CN" altLang="en-US" dirty="0"/>
              <a:t>课时）</a:t>
            </a:r>
          </a:p>
          <a:p>
            <a:r>
              <a:rPr lang="en-US" altLang="zh-CN" dirty="0"/>
              <a:t>6.1  </a:t>
            </a:r>
            <a:r>
              <a:rPr lang="zh-CN" altLang="en-US" dirty="0"/>
              <a:t>转移性支出概述</a:t>
            </a:r>
          </a:p>
          <a:p>
            <a:r>
              <a:rPr lang="en-US" altLang="zh-CN" dirty="0"/>
              <a:t>6.2  </a:t>
            </a:r>
            <a:r>
              <a:rPr lang="zh-CN" altLang="en-US" dirty="0"/>
              <a:t>社会保障支出理论</a:t>
            </a:r>
          </a:p>
          <a:p>
            <a:r>
              <a:rPr lang="en-US" altLang="zh-CN" dirty="0"/>
              <a:t>6.3  </a:t>
            </a:r>
            <a:r>
              <a:rPr lang="zh-CN" altLang="en-US" dirty="0"/>
              <a:t>社会保障支出现行制度</a:t>
            </a:r>
          </a:p>
          <a:p>
            <a:r>
              <a:rPr lang="en-US" altLang="zh-CN" dirty="0"/>
              <a:t>6.4  </a:t>
            </a:r>
            <a:r>
              <a:rPr lang="zh-CN" altLang="en-US" dirty="0"/>
              <a:t>财政补贴</a:t>
            </a:r>
          </a:p>
          <a:p>
            <a:r>
              <a:rPr lang="en-US" altLang="zh-CN" dirty="0"/>
              <a:t>6.5  </a:t>
            </a:r>
            <a:r>
              <a:rPr lang="zh-CN" altLang="en-US" dirty="0"/>
              <a:t>税收支出</a:t>
            </a:r>
          </a:p>
          <a:p>
            <a:endParaRPr kumimoji="1" lang="zh-CN" altLang="en-US" dirty="0"/>
          </a:p>
        </p:txBody>
      </p:sp>
    </p:spTree>
    <p:extLst>
      <p:ext uri="{BB962C8B-B14F-4D97-AF65-F5344CB8AC3E}">
        <p14:creationId xmlns:p14="http://schemas.microsoft.com/office/powerpoint/2010/main" val="4215679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2903</Words>
  <Application>Microsoft Office PowerPoint</Application>
  <PresentationFormat>宽屏</PresentationFormat>
  <Paragraphs>179</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宋体</vt:lpstr>
      <vt:lpstr>Arial</vt:lpstr>
      <vt:lpstr>Times New Roman</vt:lpstr>
      <vt:lpstr>Office 主题​​</vt:lpstr>
      <vt:lpstr>简述国债的政策功能</vt:lpstr>
      <vt:lpstr>简答题：简述非税收入的内容。</vt:lpstr>
      <vt:lpstr>简述税负转嫁的实现条件（规律）。</vt:lpstr>
      <vt:lpstr>辨析题：全额累进税率与超额累进税率只是征税方式的不同，在实际征税金额方面没有区别。</vt:lpstr>
      <vt:lpstr>辨析题：1994年我国分税制改革的主要内容是进行了中央和地方税的立法及其征收</vt:lpstr>
      <vt:lpstr>论述题：2020年6月12日，财政部副部长许洪才、预算司司长李敬辉介绍国务院常务会议确定新增财政资金直接惠企利民的特殊转移支付机制有关情况。按照《政府工作报告》和国务院常务会议精神，通过特殊转移支付机制直达基层的资金重点就是新增财政赤字1万亿和抗疫特别国债1万亿。请论述：（1）我国现行财政转移支付制度的目标与形式。  </vt:lpstr>
      <vt:lpstr>论述题：2020年6月12日，财政部副部长许洪才、预算司司长李敬辉介绍国务院常务会议确定新增财政资金直接惠企利民的特殊转移支付机制有关情况。按照《政府工作报告》和国务院常务会议精神，通过特殊转移支付机制直达基层的资金重点就是新增财政赤字1万亿和抗疫特别国债1万亿。请论述：（2）特殊转移支付有何优点？  </vt:lpstr>
      <vt:lpstr>复习课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复习课</dc:title>
  <dc:creator>15795</dc:creator>
  <cp:lastModifiedBy>admin</cp:lastModifiedBy>
  <cp:revision>34</cp:revision>
  <dcterms:created xsi:type="dcterms:W3CDTF">2021-06-22T15:59:39Z</dcterms:created>
  <dcterms:modified xsi:type="dcterms:W3CDTF">2021-06-23T12:18:16Z</dcterms:modified>
</cp:coreProperties>
</file>