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372" r:id="rId3"/>
    <p:sldId id="311" r:id="rId4"/>
    <p:sldId id="389" r:id="rId5"/>
    <p:sldId id="422" r:id="rId6"/>
    <p:sldId id="424" r:id="rId7"/>
    <p:sldId id="423" r:id="rId8"/>
    <p:sldId id="413" r:id="rId9"/>
    <p:sldId id="414" r:id="rId10"/>
    <p:sldId id="415" r:id="rId11"/>
    <p:sldId id="417" r:id="rId12"/>
    <p:sldId id="416" r:id="rId13"/>
    <p:sldId id="425" r:id="rId14"/>
    <p:sldId id="426" r:id="rId15"/>
    <p:sldId id="427" r:id="rId16"/>
    <p:sldId id="428" r:id="rId17"/>
    <p:sldId id="429" r:id="rId18"/>
    <p:sldId id="430" r:id="rId19"/>
    <p:sldId id="431" r:id="rId20"/>
    <p:sldId id="432" r:id="rId21"/>
    <p:sldId id="433" r:id="rId22"/>
    <p:sldId id="434" r:id="rId23"/>
    <p:sldId id="418" r:id="rId24"/>
    <p:sldId id="419" r:id="rId25"/>
    <p:sldId id="435" r:id="rId26"/>
    <p:sldId id="420" r:id="rId27"/>
    <p:sldId id="436" r:id="rId28"/>
    <p:sldId id="437" r:id="rId29"/>
    <p:sldId id="438" r:id="rId30"/>
    <p:sldId id="439" r:id="rId31"/>
    <p:sldId id="440" r:id="rId32"/>
    <p:sldId id="441" r:id="rId33"/>
    <p:sldId id="442" r:id="rId34"/>
    <p:sldId id="444" r:id="rId35"/>
    <p:sldId id="445" r:id="rId36"/>
    <p:sldId id="446" r:id="rId37"/>
    <p:sldId id="448" r:id="rId38"/>
    <p:sldId id="449" r:id="rId39"/>
    <p:sldId id="450" r:id="rId40"/>
    <p:sldId id="451" r:id="rId41"/>
    <p:sldId id="459" r:id="rId42"/>
    <p:sldId id="452" r:id="rId43"/>
    <p:sldId id="453" r:id="rId44"/>
    <p:sldId id="454" r:id="rId45"/>
    <p:sldId id="456" r:id="rId46"/>
    <p:sldId id="457" r:id="rId47"/>
    <p:sldId id="460" r:id="rId48"/>
    <p:sldId id="465" r:id="rId49"/>
    <p:sldId id="461" r:id="rId50"/>
    <p:sldId id="462" r:id="rId51"/>
    <p:sldId id="463" r:id="rId52"/>
    <p:sldId id="467" r:id="rId53"/>
    <p:sldId id="466" r:id="rId54"/>
    <p:sldId id="469" r:id="rId55"/>
    <p:sldId id="468" r:id="rId5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5B11C-324E-C142-9C66-682AA2FA7283}" type="datetimeFigureOut">
              <a:rPr kumimoji="1" lang="zh-CN" altLang="en-US" smtClean="0"/>
              <a:t>2021/5/6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7F0BD-3310-D047-A854-1F3612D5CA0D}" type="slidenum">
              <a:rPr kumimoji="1" lang="zh-CN" altLang="en-US" smtClean="0"/>
              <a:t>‹#›</a:t>
            </a:fld>
            <a:endParaRPr kumimoji="1" lang="zh-CN" altLang="en-US"/>
          </a:p>
        </p:txBody>
      </p:sp>
    </p:spTree>
    <p:extLst>
      <p:ext uri="{BB962C8B-B14F-4D97-AF65-F5344CB8AC3E}">
        <p14:creationId xmlns:p14="http://schemas.microsoft.com/office/powerpoint/2010/main" val="3691668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13</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22</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34</a:t>
            </a:fld>
            <a:endParaRPr kumimoji="1" lang="zh-CN" altLang="en-US"/>
          </a:p>
        </p:txBody>
      </p:sp>
    </p:spTree>
    <p:extLst>
      <p:ext uri="{BB962C8B-B14F-4D97-AF65-F5344CB8AC3E}">
        <p14:creationId xmlns:p14="http://schemas.microsoft.com/office/powerpoint/2010/main" val="138698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35</a:t>
            </a:fld>
            <a:endParaRPr kumimoji="1" lang="zh-CN" altLang="en-US"/>
          </a:p>
        </p:txBody>
      </p:sp>
    </p:spTree>
    <p:extLst>
      <p:ext uri="{BB962C8B-B14F-4D97-AF65-F5344CB8AC3E}">
        <p14:creationId xmlns:p14="http://schemas.microsoft.com/office/powerpoint/2010/main" val="138698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36</a:t>
            </a:fld>
            <a:endParaRPr kumimoji="1" lang="zh-CN" altLang="en-US"/>
          </a:p>
        </p:txBody>
      </p:sp>
    </p:spTree>
    <p:extLst>
      <p:ext uri="{BB962C8B-B14F-4D97-AF65-F5344CB8AC3E}">
        <p14:creationId xmlns:p14="http://schemas.microsoft.com/office/powerpoint/2010/main" val="138698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37</a:t>
            </a:fld>
            <a:endParaRPr kumimoji="1" lang="zh-CN" altLang="en-US"/>
          </a:p>
        </p:txBody>
      </p:sp>
    </p:spTree>
    <p:extLst>
      <p:ext uri="{BB962C8B-B14F-4D97-AF65-F5344CB8AC3E}">
        <p14:creationId xmlns:p14="http://schemas.microsoft.com/office/powerpoint/2010/main" val="138698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14</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15</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16</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17</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18</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19</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20</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6E62CE-1B53-E949-B9E4-DDA40A3D6658}" type="slidenum">
              <a:rPr kumimoji="1" lang="zh-CN" altLang="en-US" smtClean="0"/>
              <a:t>21</a:t>
            </a:fld>
            <a:endParaRPr kumimoji="1" lang="zh-CN" altLang="en-US"/>
          </a:p>
        </p:txBody>
      </p:sp>
    </p:spTree>
    <p:extLst>
      <p:ext uri="{BB962C8B-B14F-4D97-AF65-F5344CB8AC3E}">
        <p14:creationId xmlns:p14="http://schemas.microsoft.com/office/powerpoint/2010/main" val="298690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2021/5/6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74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税收原理</a:t>
            </a: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29237" y="1169110"/>
            <a:ext cx="8301024" cy="518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a:p>
            <a:pPr lvl="0">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（二）课税对象</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）课税的客体：税法征税的标的物（即对“什么”课税）</a:t>
            </a:r>
            <a:endPar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）征税对象一般包括</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物品</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所得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财产</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行为</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等</a:t>
            </a:r>
            <a:endPar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一种税区别与其他税种的根本标志</a:t>
            </a:r>
            <a:endParaRPr lang="en-US" altLang="zh-CN"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200" dirty="0">
              <a:solidFill>
                <a:srgbClr val="E46C0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defRPr/>
            </a:pPr>
            <a:r>
              <a:rPr lang="zh-CN"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）税源：税收的经济来源或最终出处，</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GDP</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初次分配中已形成的各种收入，如工资、利息、利润、地租等。</a:t>
            </a:r>
            <a:endParaRPr lang="en-US" altLang="zh-CN" sz="2200" dirty="0">
              <a:solidFill>
                <a:srgbClr val="E46C0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5</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）税目：课税对象的具体项目</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00024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29236" y="1169110"/>
            <a:ext cx="7495563" cy="518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a:p>
            <a:pPr lvl="0">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（三）课税标准</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endParaRPr lang="en-US" altLang="zh-CN"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kumimoji="0" lang="zh-CN" altLang="en-US"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kumimoji="0" lang="zh-CN" altLang="en-US"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亦称作课税依据、计税标准、征</a:t>
            </a:r>
            <a:r>
              <a:rPr kumimoji="0" lang="zh-CN" altLang="en-US"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税基数（税基），是计算</a:t>
            </a:r>
            <a:r>
              <a:rPr kumimoji="0" lang="zh-CN" altLang="en-US" sz="24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应纳税额</a:t>
            </a:r>
            <a:r>
              <a:rPr kumimoji="0" lang="zh-CN" altLang="en-US"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的依据</a:t>
            </a:r>
            <a:endParaRPr kumimoji="0" lang="en-US" altLang="zh-CN"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）从价计征、从量计征、复合计征</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19526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29236" y="673769"/>
            <a:ext cx="8291431" cy="567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a:p>
            <a:pPr lvl="0">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（四）税率</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endParaRPr lang="en-US" altLang="zh-CN"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）应征税额与课税对象的比例，是计算税款的</a:t>
            </a:r>
            <a:r>
              <a:rPr kumimoji="0" lang="zh-CN" altLang="en-US" sz="22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尺度</a:t>
            </a:r>
            <a:endParaRPr kumimoji="0" lang="en-US" altLang="zh-CN" sz="22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）税收制度的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核心</a:t>
            </a:r>
            <a:endParaRPr lang="en-US" altLang="zh-CN"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）平均税率和边际税率：</a:t>
            </a:r>
          </a:p>
          <a:p>
            <a:pPr lvl="0">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平均税率＝</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全部应征税额／课税对象数额</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X 100%</a:t>
            </a:r>
          </a:p>
          <a:p>
            <a:pPr lvl="0">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边际税率＝</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全部应征税额／</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课税对象数额</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X 100%</a:t>
            </a:r>
            <a:endParaRPr lang="en-US" altLang="zh-CN" sz="2200" dirty="0">
              <a:solidFill>
                <a:srgbClr val="E46C0A"/>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）一般分为四种形式：</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比例税率、累进税率、累退税率、定额税率</a:t>
            </a:r>
          </a:p>
        </p:txBody>
      </p:sp>
    </p:spTree>
    <p:extLst>
      <p:ext uri="{BB962C8B-B14F-4D97-AF65-F5344CB8AC3E}">
        <p14:creationId xmlns:p14="http://schemas.microsoft.com/office/powerpoint/2010/main" val="5431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9168" y="1130583"/>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比例税率结构</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15" name="Group 15">
            <a:extLst>
              <a:ext uri="{FF2B5EF4-FFF2-40B4-BE49-F238E27FC236}">
                <a16:creationId xmlns:a16="http://schemas.microsoft.com/office/drawing/2014/main" id="{00357D0F-B479-4337-9E29-0C5E9B58865E}"/>
              </a:ext>
            </a:extLst>
          </p:cNvPr>
          <p:cNvGrpSpPr>
            <a:grpSpLocks/>
          </p:cNvGrpSpPr>
          <p:nvPr/>
        </p:nvGrpSpPr>
        <p:grpSpPr bwMode="auto">
          <a:xfrm>
            <a:off x="1232566" y="1721440"/>
            <a:ext cx="6940550" cy="4179887"/>
            <a:chOff x="912" y="1392"/>
            <a:chExt cx="3888" cy="2448"/>
          </a:xfrm>
        </p:grpSpPr>
        <p:sp>
          <p:nvSpPr>
            <p:cNvPr id="17" name="Text Box 8">
              <a:extLst>
                <a:ext uri="{FF2B5EF4-FFF2-40B4-BE49-F238E27FC236}">
                  <a16:creationId xmlns:a16="http://schemas.microsoft.com/office/drawing/2014/main" id="{0444AB1D-E5E7-4DDC-BB17-7579CAB0B040}"/>
                </a:ext>
              </a:extLst>
            </p:cNvPr>
            <p:cNvSpPr txBox="1">
              <a:spLocks noChangeArrowheads="1"/>
            </p:cNvSpPr>
            <p:nvPr/>
          </p:nvSpPr>
          <p:spPr bwMode="auto">
            <a:xfrm>
              <a:off x="912"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19" name="Line 9">
              <a:extLst>
                <a:ext uri="{FF2B5EF4-FFF2-40B4-BE49-F238E27FC236}">
                  <a16:creationId xmlns:a16="http://schemas.microsoft.com/office/drawing/2014/main" id="{64886CF2-010A-48C8-916F-0C627B6B9EF5}"/>
                </a:ext>
              </a:extLst>
            </p:cNvPr>
            <p:cNvSpPr>
              <a:spLocks noChangeShapeType="1"/>
            </p:cNvSpPr>
            <p:nvPr/>
          </p:nvSpPr>
          <p:spPr bwMode="auto">
            <a:xfrm>
              <a:off x="1680" y="3456"/>
              <a:ext cx="254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0">
              <a:extLst>
                <a:ext uri="{FF2B5EF4-FFF2-40B4-BE49-F238E27FC236}">
                  <a16:creationId xmlns:a16="http://schemas.microsoft.com/office/drawing/2014/main" id="{F0DE7551-473F-4FF4-8969-8D537E9D44F7}"/>
                </a:ext>
              </a:extLst>
            </p:cNvPr>
            <p:cNvSpPr>
              <a:spLocks noChangeShapeType="1"/>
            </p:cNvSpPr>
            <p:nvPr/>
          </p:nvSpPr>
          <p:spPr bwMode="auto">
            <a:xfrm flipV="1">
              <a:off x="1680" y="1728"/>
              <a:ext cx="0" cy="172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11">
              <a:extLst>
                <a:ext uri="{FF2B5EF4-FFF2-40B4-BE49-F238E27FC236}">
                  <a16:creationId xmlns:a16="http://schemas.microsoft.com/office/drawing/2014/main" id="{F509583C-1B18-4A2E-80B4-579A98F45E57}"/>
                </a:ext>
              </a:extLst>
            </p:cNvPr>
            <p:cNvSpPr>
              <a:spLocks noChangeShapeType="1"/>
            </p:cNvSpPr>
            <p:nvPr/>
          </p:nvSpPr>
          <p:spPr bwMode="auto">
            <a:xfrm>
              <a:off x="1680" y="2640"/>
              <a:ext cx="216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Rectangle 12">
              <a:extLst>
                <a:ext uri="{FF2B5EF4-FFF2-40B4-BE49-F238E27FC236}">
                  <a16:creationId xmlns:a16="http://schemas.microsoft.com/office/drawing/2014/main" id="{B752F4BE-2A73-4AAF-A34D-2D0452B9ED62}"/>
                </a:ext>
              </a:extLst>
            </p:cNvPr>
            <p:cNvSpPr>
              <a:spLocks noChangeArrowheads="1"/>
            </p:cNvSpPr>
            <p:nvPr/>
          </p:nvSpPr>
          <p:spPr bwMode="auto">
            <a:xfrm>
              <a:off x="1392" y="1728"/>
              <a:ext cx="288" cy="4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26" name="Rectangle 13">
              <a:extLst>
                <a:ext uri="{FF2B5EF4-FFF2-40B4-BE49-F238E27FC236}">
                  <a16:creationId xmlns:a16="http://schemas.microsoft.com/office/drawing/2014/main" id="{92056C5E-F01C-4E19-B9A7-C9D4BD0A6E9B}"/>
                </a:ext>
              </a:extLst>
            </p:cNvPr>
            <p:cNvSpPr>
              <a:spLocks noChangeArrowheads="1"/>
            </p:cNvSpPr>
            <p:nvPr/>
          </p:nvSpPr>
          <p:spPr bwMode="auto">
            <a:xfrm>
              <a:off x="1632" y="3514"/>
              <a:ext cx="2688"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27" name="Rectangle 14">
              <a:extLst>
                <a:ext uri="{FF2B5EF4-FFF2-40B4-BE49-F238E27FC236}">
                  <a16:creationId xmlns:a16="http://schemas.microsoft.com/office/drawing/2014/main" id="{A9885A8C-1ABD-4341-83DC-9819B4F3FD81}"/>
                </a:ext>
              </a:extLst>
            </p:cNvPr>
            <p:cNvSpPr>
              <a:spLocks noChangeArrowheads="1"/>
            </p:cNvSpPr>
            <p:nvPr/>
          </p:nvSpPr>
          <p:spPr bwMode="auto">
            <a:xfrm>
              <a:off x="3437" y="2400"/>
              <a:ext cx="956" cy="17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a:t>
              </a:r>
            </a:p>
          </p:txBody>
        </p:sp>
      </p:grpSp>
    </p:spTree>
    <p:extLst>
      <p:ext uri="{BB962C8B-B14F-4D97-AF65-F5344CB8AC3E}">
        <p14:creationId xmlns:p14="http://schemas.microsoft.com/office/powerpoint/2010/main" val="255126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91366" y="1189546"/>
            <a:ext cx="8236946"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平均税率的高低，同课税对象的数额无关，与边际税率相等</a:t>
            </a:r>
            <a:endParaRPr lang="en-US" altLang="zh-CN" sz="20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15" name="Group 15">
            <a:extLst>
              <a:ext uri="{FF2B5EF4-FFF2-40B4-BE49-F238E27FC236}">
                <a16:creationId xmlns:a16="http://schemas.microsoft.com/office/drawing/2014/main" id="{00357D0F-B479-4337-9E29-0C5E9B58865E}"/>
              </a:ext>
            </a:extLst>
          </p:cNvPr>
          <p:cNvGrpSpPr>
            <a:grpSpLocks/>
          </p:cNvGrpSpPr>
          <p:nvPr/>
        </p:nvGrpSpPr>
        <p:grpSpPr bwMode="auto">
          <a:xfrm>
            <a:off x="1256317" y="1817692"/>
            <a:ext cx="6940550" cy="4179887"/>
            <a:chOff x="912" y="1392"/>
            <a:chExt cx="3888" cy="2448"/>
          </a:xfrm>
        </p:grpSpPr>
        <p:sp>
          <p:nvSpPr>
            <p:cNvPr id="17" name="Text Box 8">
              <a:extLst>
                <a:ext uri="{FF2B5EF4-FFF2-40B4-BE49-F238E27FC236}">
                  <a16:creationId xmlns:a16="http://schemas.microsoft.com/office/drawing/2014/main" id="{0444AB1D-E5E7-4DDC-BB17-7579CAB0B040}"/>
                </a:ext>
              </a:extLst>
            </p:cNvPr>
            <p:cNvSpPr txBox="1">
              <a:spLocks noChangeArrowheads="1"/>
            </p:cNvSpPr>
            <p:nvPr/>
          </p:nvSpPr>
          <p:spPr bwMode="auto">
            <a:xfrm>
              <a:off x="912"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19" name="Line 9">
              <a:extLst>
                <a:ext uri="{FF2B5EF4-FFF2-40B4-BE49-F238E27FC236}">
                  <a16:creationId xmlns:a16="http://schemas.microsoft.com/office/drawing/2014/main" id="{64886CF2-010A-48C8-916F-0C627B6B9EF5}"/>
                </a:ext>
              </a:extLst>
            </p:cNvPr>
            <p:cNvSpPr>
              <a:spLocks noChangeShapeType="1"/>
            </p:cNvSpPr>
            <p:nvPr/>
          </p:nvSpPr>
          <p:spPr bwMode="auto">
            <a:xfrm>
              <a:off x="1680" y="3456"/>
              <a:ext cx="254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 name="Line 10">
              <a:extLst>
                <a:ext uri="{FF2B5EF4-FFF2-40B4-BE49-F238E27FC236}">
                  <a16:creationId xmlns:a16="http://schemas.microsoft.com/office/drawing/2014/main" id="{F0DE7551-473F-4FF4-8969-8D537E9D44F7}"/>
                </a:ext>
              </a:extLst>
            </p:cNvPr>
            <p:cNvSpPr>
              <a:spLocks noChangeShapeType="1"/>
            </p:cNvSpPr>
            <p:nvPr/>
          </p:nvSpPr>
          <p:spPr bwMode="auto">
            <a:xfrm flipV="1">
              <a:off x="1680" y="1728"/>
              <a:ext cx="0" cy="172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Line 11">
              <a:extLst>
                <a:ext uri="{FF2B5EF4-FFF2-40B4-BE49-F238E27FC236}">
                  <a16:creationId xmlns:a16="http://schemas.microsoft.com/office/drawing/2014/main" id="{F509583C-1B18-4A2E-80B4-579A98F45E57}"/>
                </a:ext>
              </a:extLst>
            </p:cNvPr>
            <p:cNvSpPr>
              <a:spLocks noChangeShapeType="1"/>
            </p:cNvSpPr>
            <p:nvPr/>
          </p:nvSpPr>
          <p:spPr bwMode="auto">
            <a:xfrm>
              <a:off x="1680" y="2640"/>
              <a:ext cx="216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Rectangle 12">
              <a:extLst>
                <a:ext uri="{FF2B5EF4-FFF2-40B4-BE49-F238E27FC236}">
                  <a16:creationId xmlns:a16="http://schemas.microsoft.com/office/drawing/2014/main" id="{B752F4BE-2A73-4AAF-A34D-2D0452B9ED62}"/>
                </a:ext>
              </a:extLst>
            </p:cNvPr>
            <p:cNvSpPr>
              <a:spLocks noChangeArrowheads="1"/>
            </p:cNvSpPr>
            <p:nvPr/>
          </p:nvSpPr>
          <p:spPr bwMode="auto">
            <a:xfrm>
              <a:off x="1392" y="1728"/>
              <a:ext cx="288" cy="4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26" name="Rectangle 13">
              <a:extLst>
                <a:ext uri="{FF2B5EF4-FFF2-40B4-BE49-F238E27FC236}">
                  <a16:creationId xmlns:a16="http://schemas.microsoft.com/office/drawing/2014/main" id="{92056C5E-F01C-4E19-B9A7-C9D4BD0A6E9B}"/>
                </a:ext>
              </a:extLst>
            </p:cNvPr>
            <p:cNvSpPr>
              <a:spLocks noChangeArrowheads="1"/>
            </p:cNvSpPr>
            <p:nvPr/>
          </p:nvSpPr>
          <p:spPr bwMode="auto">
            <a:xfrm>
              <a:off x="1632" y="3514"/>
              <a:ext cx="2688"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27" name="Rectangle 14">
              <a:extLst>
                <a:ext uri="{FF2B5EF4-FFF2-40B4-BE49-F238E27FC236}">
                  <a16:creationId xmlns:a16="http://schemas.microsoft.com/office/drawing/2014/main" id="{A9885A8C-1ABD-4341-83DC-9819B4F3FD81}"/>
                </a:ext>
              </a:extLst>
            </p:cNvPr>
            <p:cNvSpPr>
              <a:spLocks noChangeArrowheads="1"/>
            </p:cNvSpPr>
            <p:nvPr/>
          </p:nvSpPr>
          <p:spPr bwMode="auto">
            <a:xfrm>
              <a:off x="3437" y="2400"/>
              <a:ext cx="956" cy="17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a:t>
              </a:r>
            </a:p>
          </p:txBody>
        </p:sp>
      </p:grpSp>
    </p:spTree>
    <p:extLst>
      <p:ext uri="{BB962C8B-B14F-4D97-AF65-F5344CB8AC3E}">
        <p14:creationId xmlns:p14="http://schemas.microsoft.com/office/powerpoint/2010/main" val="124726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2159" y="1130583"/>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累进税率结构</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28" name="Group 23">
            <a:extLst>
              <a:ext uri="{FF2B5EF4-FFF2-40B4-BE49-F238E27FC236}">
                <a16:creationId xmlns:a16="http://schemas.microsoft.com/office/drawing/2014/main" id="{611CFB1B-F9D1-435B-B7D8-440C9F6556E5}"/>
              </a:ext>
            </a:extLst>
          </p:cNvPr>
          <p:cNvGrpSpPr>
            <a:grpSpLocks/>
          </p:cNvGrpSpPr>
          <p:nvPr/>
        </p:nvGrpSpPr>
        <p:grpSpPr bwMode="auto">
          <a:xfrm>
            <a:off x="1431056" y="1721440"/>
            <a:ext cx="7011988" cy="4179887"/>
            <a:chOff x="912" y="1392"/>
            <a:chExt cx="3888" cy="2448"/>
          </a:xfrm>
        </p:grpSpPr>
        <p:sp>
          <p:nvSpPr>
            <p:cNvPr id="29" name="Text Box 8">
              <a:extLst>
                <a:ext uri="{FF2B5EF4-FFF2-40B4-BE49-F238E27FC236}">
                  <a16:creationId xmlns:a16="http://schemas.microsoft.com/office/drawing/2014/main" id="{8D063EA1-224B-4FBF-B09D-2BB8978C8B8F}"/>
                </a:ext>
              </a:extLst>
            </p:cNvPr>
            <p:cNvSpPr txBox="1">
              <a:spLocks noChangeArrowheads="1"/>
            </p:cNvSpPr>
            <p:nvPr/>
          </p:nvSpPr>
          <p:spPr bwMode="auto">
            <a:xfrm>
              <a:off x="912"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0" name="Line 9">
              <a:extLst>
                <a:ext uri="{FF2B5EF4-FFF2-40B4-BE49-F238E27FC236}">
                  <a16:creationId xmlns:a16="http://schemas.microsoft.com/office/drawing/2014/main" id="{33527E89-535A-425A-8081-923F0211CB3C}"/>
                </a:ext>
              </a:extLst>
            </p:cNvPr>
            <p:cNvSpPr>
              <a:spLocks noChangeShapeType="1"/>
            </p:cNvSpPr>
            <p:nvPr/>
          </p:nvSpPr>
          <p:spPr bwMode="auto">
            <a:xfrm>
              <a:off x="1776" y="3456"/>
              <a:ext cx="254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10">
              <a:extLst>
                <a:ext uri="{FF2B5EF4-FFF2-40B4-BE49-F238E27FC236}">
                  <a16:creationId xmlns:a16="http://schemas.microsoft.com/office/drawing/2014/main" id="{116E090C-27C4-4D43-99FD-0D3E35A1F2B5}"/>
                </a:ext>
              </a:extLst>
            </p:cNvPr>
            <p:cNvSpPr>
              <a:spLocks noChangeShapeType="1"/>
            </p:cNvSpPr>
            <p:nvPr/>
          </p:nvSpPr>
          <p:spPr bwMode="auto">
            <a:xfrm flipV="1">
              <a:off x="1680" y="1728"/>
              <a:ext cx="0" cy="172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11">
              <a:extLst>
                <a:ext uri="{FF2B5EF4-FFF2-40B4-BE49-F238E27FC236}">
                  <a16:creationId xmlns:a16="http://schemas.microsoft.com/office/drawing/2014/main" id="{037EB5D8-0852-4B33-BF9B-4D367B264B07}"/>
                </a:ext>
              </a:extLst>
            </p:cNvPr>
            <p:cNvSpPr>
              <a:spLocks noChangeArrowheads="1"/>
            </p:cNvSpPr>
            <p:nvPr/>
          </p:nvSpPr>
          <p:spPr bwMode="auto">
            <a:xfrm>
              <a:off x="1296" y="1728"/>
              <a:ext cx="288" cy="4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 率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33" name="Rectangle 12">
              <a:extLst>
                <a:ext uri="{FF2B5EF4-FFF2-40B4-BE49-F238E27FC236}">
                  <a16:creationId xmlns:a16="http://schemas.microsoft.com/office/drawing/2014/main" id="{B15E6F95-AFBE-4A09-BB57-493B3222ADD4}"/>
                </a:ext>
              </a:extLst>
            </p:cNvPr>
            <p:cNvSpPr>
              <a:spLocks noChangeArrowheads="1"/>
            </p:cNvSpPr>
            <p:nvPr/>
          </p:nvSpPr>
          <p:spPr bwMode="auto">
            <a:xfrm>
              <a:off x="1632" y="3514"/>
              <a:ext cx="2688"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4" name="Rectangle 13">
              <a:extLst>
                <a:ext uri="{FF2B5EF4-FFF2-40B4-BE49-F238E27FC236}">
                  <a16:creationId xmlns:a16="http://schemas.microsoft.com/office/drawing/2014/main" id="{9192175B-4B60-41DB-9F79-7069171E32CC}"/>
                </a:ext>
              </a:extLst>
            </p:cNvPr>
            <p:cNvSpPr>
              <a:spLocks noChangeArrowheads="1"/>
            </p:cNvSpPr>
            <p:nvPr/>
          </p:nvSpPr>
          <p:spPr bwMode="auto">
            <a:xfrm>
              <a:off x="3581" y="2633"/>
              <a:ext cx="496" cy="17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p>
          </p:txBody>
        </p:sp>
        <p:sp>
          <p:nvSpPr>
            <p:cNvPr id="35" name="Line 14">
              <a:extLst>
                <a:ext uri="{FF2B5EF4-FFF2-40B4-BE49-F238E27FC236}">
                  <a16:creationId xmlns:a16="http://schemas.microsoft.com/office/drawing/2014/main" id="{4ECDCA7E-BAED-4ECC-A7F2-F173421B778B}"/>
                </a:ext>
              </a:extLst>
            </p:cNvPr>
            <p:cNvSpPr>
              <a:spLocks noChangeShapeType="1"/>
            </p:cNvSpPr>
            <p:nvPr/>
          </p:nvSpPr>
          <p:spPr bwMode="auto">
            <a:xfrm flipV="1">
              <a:off x="1776" y="3120"/>
              <a:ext cx="0" cy="33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15">
              <a:extLst>
                <a:ext uri="{FF2B5EF4-FFF2-40B4-BE49-F238E27FC236}">
                  <a16:creationId xmlns:a16="http://schemas.microsoft.com/office/drawing/2014/main" id="{7BFD235D-320C-4B9B-9F72-0BF1FEDA04AB}"/>
                </a:ext>
              </a:extLst>
            </p:cNvPr>
            <p:cNvSpPr>
              <a:spLocks noChangeShapeType="1"/>
            </p:cNvSpPr>
            <p:nvPr/>
          </p:nvSpPr>
          <p:spPr bwMode="auto">
            <a:xfrm>
              <a:off x="1776" y="3120"/>
              <a:ext cx="4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16">
              <a:extLst>
                <a:ext uri="{FF2B5EF4-FFF2-40B4-BE49-F238E27FC236}">
                  <a16:creationId xmlns:a16="http://schemas.microsoft.com/office/drawing/2014/main" id="{589EFD84-784C-43FB-8626-7C764E5FDCDF}"/>
                </a:ext>
              </a:extLst>
            </p:cNvPr>
            <p:cNvSpPr>
              <a:spLocks noChangeShapeType="1"/>
            </p:cNvSpPr>
            <p:nvPr/>
          </p:nvSpPr>
          <p:spPr bwMode="auto">
            <a:xfrm>
              <a:off x="2256" y="2784"/>
              <a:ext cx="0" cy="33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Line 17">
              <a:extLst>
                <a:ext uri="{FF2B5EF4-FFF2-40B4-BE49-F238E27FC236}">
                  <a16:creationId xmlns:a16="http://schemas.microsoft.com/office/drawing/2014/main" id="{B5EC6D98-7730-4E50-9FD2-229D6C9C1054}"/>
                </a:ext>
              </a:extLst>
            </p:cNvPr>
            <p:cNvSpPr>
              <a:spLocks noChangeShapeType="1"/>
            </p:cNvSpPr>
            <p:nvPr/>
          </p:nvSpPr>
          <p:spPr bwMode="auto">
            <a:xfrm>
              <a:off x="2256" y="2784"/>
              <a:ext cx="72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Line 18">
              <a:extLst>
                <a:ext uri="{FF2B5EF4-FFF2-40B4-BE49-F238E27FC236}">
                  <a16:creationId xmlns:a16="http://schemas.microsoft.com/office/drawing/2014/main" id="{548B40EB-C9B8-4F56-AD2A-A3A2274CFAD2}"/>
                </a:ext>
              </a:extLst>
            </p:cNvPr>
            <p:cNvSpPr>
              <a:spLocks noChangeShapeType="1"/>
            </p:cNvSpPr>
            <p:nvPr/>
          </p:nvSpPr>
          <p:spPr bwMode="auto">
            <a:xfrm>
              <a:off x="2976" y="2400"/>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19">
              <a:extLst>
                <a:ext uri="{FF2B5EF4-FFF2-40B4-BE49-F238E27FC236}">
                  <a16:creationId xmlns:a16="http://schemas.microsoft.com/office/drawing/2014/main" id="{1EE0B37C-1F1A-4749-9CB1-7C3177C6C21F}"/>
                </a:ext>
              </a:extLst>
            </p:cNvPr>
            <p:cNvSpPr>
              <a:spLocks noChangeShapeType="1"/>
            </p:cNvSpPr>
            <p:nvPr/>
          </p:nvSpPr>
          <p:spPr bwMode="auto">
            <a:xfrm>
              <a:off x="2976" y="2400"/>
              <a:ext cx="8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20">
              <a:extLst>
                <a:ext uri="{FF2B5EF4-FFF2-40B4-BE49-F238E27FC236}">
                  <a16:creationId xmlns:a16="http://schemas.microsoft.com/office/drawing/2014/main" id="{180898BD-1D7A-41DC-AFFF-EDFCCE8769C4}"/>
                </a:ext>
              </a:extLst>
            </p:cNvPr>
            <p:cNvSpPr>
              <a:spLocks noChangeArrowheads="1"/>
            </p:cNvSpPr>
            <p:nvPr/>
          </p:nvSpPr>
          <p:spPr bwMode="auto">
            <a:xfrm>
              <a:off x="3197" y="2105"/>
              <a:ext cx="1088" cy="17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边际税率（累进税率）</a:t>
              </a:r>
            </a:p>
          </p:txBody>
        </p:sp>
        <p:sp>
          <p:nvSpPr>
            <p:cNvPr id="42" name="Freeform 21">
              <a:extLst>
                <a:ext uri="{FF2B5EF4-FFF2-40B4-BE49-F238E27FC236}">
                  <a16:creationId xmlns:a16="http://schemas.microsoft.com/office/drawing/2014/main" id="{7457D8C5-D29A-42CC-8E04-7D93A59B984A}"/>
                </a:ext>
              </a:extLst>
            </p:cNvPr>
            <p:cNvSpPr>
              <a:spLocks/>
            </p:cNvSpPr>
            <p:nvPr/>
          </p:nvSpPr>
          <p:spPr bwMode="auto">
            <a:xfrm>
              <a:off x="1776" y="2457"/>
              <a:ext cx="2064" cy="1008"/>
            </a:xfrm>
            <a:custGeom>
              <a:avLst/>
              <a:gdLst>
                <a:gd name="T0" fmla="*/ 0 w 2064"/>
                <a:gd name="T1" fmla="*/ 1008 h 1008"/>
                <a:gd name="T2" fmla="*/ 480 w 2064"/>
                <a:gd name="T3" fmla="*/ 720 h 1008"/>
                <a:gd name="T4" fmla="*/ 1296 w 2064"/>
                <a:gd name="T5" fmla="*/ 480 h 1008"/>
                <a:gd name="T6" fmla="*/ 1680 w 2064"/>
                <a:gd name="T7" fmla="*/ 192 h 1008"/>
                <a:gd name="T8" fmla="*/ 2064 w 2064"/>
                <a:gd name="T9" fmla="*/ 0 h 1008"/>
              </a:gdLst>
              <a:ahLst/>
              <a:cxnLst>
                <a:cxn ang="0">
                  <a:pos x="T0" y="T1"/>
                </a:cxn>
                <a:cxn ang="0">
                  <a:pos x="T2" y="T3"/>
                </a:cxn>
                <a:cxn ang="0">
                  <a:pos x="T4" y="T5"/>
                </a:cxn>
                <a:cxn ang="0">
                  <a:pos x="T6" y="T7"/>
                </a:cxn>
                <a:cxn ang="0">
                  <a:pos x="T8" y="T9"/>
                </a:cxn>
              </a:cxnLst>
              <a:rect l="0" t="0" r="r" b="b"/>
              <a:pathLst>
                <a:path w="2064" h="1008">
                  <a:moveTo>
                    <a:pt x="0" y="1008"/>
                  </a:moveTo>
                  <a:cubicBezTo>
                    <a:pt x="132" y="908"/>
                    <a:pt x="264" y="808"/>
                    <a:pt x="480" y="720"/>
                  </a:cubicBezTo>
                  <a:cubicBezTo>
                    <a:pt x="696" y="632"/>
                    <a:pt x="1096" y="568"/>
                    <a:pt x="1296" y="480"/>
                  </a:cubicBezTo>
                  <a:cubicBezTo>
                    <a:pt x="1496" y="392"/>
                    <a:pt x="1552" y="272"/>
                    <a:pt x="1680" y="192"/>
                  </a:cubicBezTo>
                  <a:cubicBezTo>
                    <a:pt x="1808" y="112"/>
                    <a:pt x="1936" y="56"/>
                    <a:pt x="2064"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Freeform 22">
              <a:extLst>
                <a:ext uri="{FF2B5EF4-FFF2-40B4-BE49-F238E27FC236}">
                  <a16:creationId xmlns:a16="http://schemas.microsoft.com/office/drawing/2014/main" id="{457B901E-3D97-459A-94FA-17CC5E486321}"/>
                </a:ext>
              </a:extLst>
            </p:cNvPr>
            <p:cNvSpPr>
              <a:spLocks/>
            </p:cNvSpPr>
            <p:nvPr/>
          </p:nvSpPr>
          <p:spPr bwMode="auto">
            <a:xfrm>
              <a:off x="1680" y="3392"/>
              <a:ext cx="96" cy="168"/>
            </a:xfrm>
            <a:custGeom>
              <a:avLst/>
              <a:gdLst>
                <a:gd name="T0" fmla="*/ 0 w 96"/>
                <a:gd name="T1" fmla="*/ 64 h 168"/>
                <a:gd name="T2" fmla="*/ 48 w 96"/>
                <a:gd name="T3" fmla="*/ 16 h 168"/>
                <a:gd name="T4" fmla="*/ 48 w 96"/>
                <a:gd name="T5" fmla="*/ 160 h 168"/>
                <a:gd name="T6" fmla="*/ 96 w 96"/>
                <a:gd name="T7" fmla="*/ 64 h 168"/>
              </a:gdLst>
              <a:ahLst/>
              <a:cxnLst>
                <a:cxn ang="0">
                  <a:pos x="T0" y="T1"/>
                </a:cxn>
                <a:cxn ang="0">
                  <a:pos x="T2" y="T3"/>
                </a:cxn>
                <a:cxn ang="0">
                  <a:pos x="T4" y="T5"/>
                </a:cxn>
                <a:cxn ang="0">
                  <a:pos x="T6" y="T7"/>
                </a:cxn>
              </a:cxnLst>
              <a:rect l="0" t="0" r="r" b="b"/>
              <a:pathLst>
                <a:path w="96" h="168">
                  <a:moveTo>
                    <a:pt x="0" y="64"/>
                  </a:moveTo>
                  <a:cubicBezTo>
                    <a:pt x="20" y="32"/>
                    <a:pt x="40" y="0"/>
                    <a:pt x="48" y="16"/>
                  </a:cubicBezTo>
                  <a:cubicBezTo>
                    <a:pt x="56" y="32"/>
                    <a:pt x="40" y="152"/>
                    <a:pt x="48" y="160"/>
                  </a:cubicBezTo>
                  <a:cubicBezTo>
                    <a:pt x="56" y="168"/>
                    <a:pt x="76" y="116"/>
                    <a:pt x="96" y="6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81335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4658" y="1130583"/>
            <a:ext cx="7770182"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按照课税对象数额的大小，规定不同等级的税率，课税对象数额越大，税率越高。所以，每一级税率也就是相应级距的课税对象数额的边际税率。平均税率也呈现同样的变化趋势：随课税对象数额的增加而上升。</a:t>
            </a:r>
            <a:endParaRPr lang="en-US" altLang="zh-CN" sz="20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28" name="Group 23">
            <a:extLst>
              <a:ext uri="{FF2B5EF4-FFF2-40B4-BE49-F238E27FC236}">
                <a16:creationId xmlns:a16="http://schemas.microsoft.com/office/drawing/2014/main" id="{611CFB1B-F9D1-435B-B7D8-440C9F6556E5}"/>
              </a:ext>
            </a:extLst>
          </p:cNvPr>
          <p:cNvGrpSpPr>
            <a:grpSpLocks/>
          </p:cNvGrpSpPr>
          <p:nvPr/>
        </p:nvGrpSpPr>
        <p:grpSpPr bwMode="auto">
          <a:xfrm>
            <a:off x="1764251" y="2635148"/>
            <a:ext cx="5947990" cy="3362431"/>
            <a:chOff x="912" y="1392"/>
            <a:chExt cx="3888" cy="2448"/>
          </a:xfrm>
        </p:grpSpPr>
        <p:sp>
          <p:nvSpPr>
            <p:cNvPr id="29" name="Text Box 8">
              <a:extLst>
                <a:ext uri="{FF2B5EF4-FFF2-40B4-BE49-F238E27FC236}">
                  <a16:creationId xmlns:a16="http://schemas.microsoft.com/office/drawing/2014/main" id="{8D063EA1-224B-4FBF-B09D-2BB8978C8B8F}"/>
                </a:ext>
              </a:extLst>
            </p:cNvPr>
            <p:cNvSpPr txBox="1">
              <a:spLocks noChangeArrowheads="1"/>
            </p:cNvSpPr>
            <p:nvPr/>
          </p:nvSpPr>
          <p:spPr bwMode="auto">
            <a:xfrm>
              <a:off x="912" y="1392"/>
              <a:ext cx="388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0" name="Line 9">
              <a:extLst>
                <a:ext uri="{FF2B5EF4-FFF2-40B4-BE49-F238E27FC236}">
                  <a16:creationId xmlns:a16="http://schemas.microsoft.com/office/drawing/2014/main" id="{33527E89-535A-425A-8081-923F0211CB3C}"/>
                </a:ext>
              </a:extLst>
            </p:cNvPr>
            <p:cNvSpPr>
              <a:spLocks noChangeShapeType="1"/>
            </p:cNvSpPr>
            <p:nvPr/>
          </p:nvSpPr>
          <p:spPr bwMode="auto">
            <a:xfrm>
              <a:off x="1776" y="3456"/>
              <a:ext cx="254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Line 10">
              <a:extLst>
                <a:ext uri="{FF2B5EF4-FFF2-40B4-BE49-F238E27FC236}">
                  <a16:creationId xmlns:a16="http://schemas.microsoft.com/office/drawing/2014/main" id="{116E090C-27C4-4D43-99FD-0D3E35A1F2B5}"/>
                </a:ext>
              </a:extLst>
            </p:cNvPr>
            <p:cNvSpPr>
              <a:spLocks noChangeShapeType="1"/>
            </p:cNvSpPr>
            <p:nvPr/>
          </p:nvSpPr>
          <p:spPr bwMode="auto">
            <a:xfrm flipV="1">
              <a:off x="1680" y="1728"/>
              <a:ext cx="0" cy="172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Rectangle 11">
              <a:extLst>
                <a:ext uri="{FF2B5EF4-FFF2-40B4-BE49-F238E27FC236}">
                  <a16:creationId xmlns:a16="http://schemas.microsoft.com/office/drawing/2014/main" id="{037EB5D8-0852-4B33-BF9B-4D367B264B07}"/>
                </a:ext>
              </a:extLst>
            </p:cNvPr>
            <p:cNvSpPr>
              <a:spLocks noChangeArrowheads="1"/>
            </p:cNvSpPr>
            <p:nvPr/>
          </p:nvSpPr>
          <p:spPr bwMode="auto">
            <a:xfrm>
              <a:off x="1155" y="1728"/>
              <a:ext cx="429" cy="38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税 率 </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33" name="Rectangle 12">
              <a:extLst>
                <a:ext uri="{FF2B5EF4-FFF2-40B4-BE49-F238E27FC236}">
                  <a16:creationId xmlns:a16="http://schemas.microsoft.com/office/drawing/2014/main" id="{B15E6F95-AFBE-4A09-BB57-493B3222ADD4}"/>
                </a:ext>
              </a:extLst>
            </p:cNvPr>
            <p:cNvSpPr>
              <a:spLocks noChangeArrowheads="1"/>
            </p:cNvSpPr>
            <p:nvPr/>
          </p:nvSpPr>
          <p:spPr bwMode="auto">
            <a:xfrm>
              <a:off x="1632" y="3514"/>
              <a:ext cx="2688" cy="3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O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4" name="Rectangle 13">
              <a:extLst>
                <a:ext uri="{FF2B5EF4-FFF2-40B4-BE49-F238E27FC236}">
                  <a16:creationId xmlns:a16="http://schemas.microsoft.com/office/drawing/2014/main" id="{9192175B-4B60-41DB-9F79-7069171E32CC}"/>
                </a:ext>
              </a:extLst>
            </p:cNvPr>
            <p:cNvSpPr>
              <a:spLocks noChangeArrowheads="1"/>
            </p:cNvSpPr>
            <p:nvPr/>
          </p:nvSpPr>
          <p:spPr bwMode="auto">
            <a:xfrm>
              <a:off x="3581" y="2633"/>
              <a:ext cx="496" cy="17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p>
          </p:txBody>
        </p:sp>
        <p:sp>
          <p:nvSpPr>
            <p:cNvPr id="35" name="Line 14">
              <a:extLst>
                <a:ext uri="{FF2B5EF4-FFF2-40B4-BE49-F238E27FC236}">
                  <a16:creationId xmlns:a16="http://schemas.microsoft.com/office/drawing/2014/main" id="{4ECDCA7E-BAED-4ECC-A7F2-F173421B778B}"/>
                </a:ext>
              </a:extLst>
            </p:cNvPr>
            <p:cNvSpPr>
              <a:spLocks noChangeShapeType="1"/>
            </p:cNvSpPr>
            <p:nvPr/>
          </p:nvSpPr>
          <p:spPr bwMode="auto">
            <a:xfrm flipV="1">
              <a:off x="1776" y="3120"/>
              <a:ext cx="0" cy="33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 name="Line 15">
              <a:extLst>
                <a:ext uri="{FF2B5EF4-FFF2-40B4-BE49-F238E27FC236}">
                  <a16:creationId xmlns:a16="http://schemas.microsoft.com/office/drawing/2014/main" id="{7BFD235D-320C-4B9B-9F72-0BF1FEDA04AB}"/>
                </a:ext>
              </a:extLst>
            </p:cNvPr>
            <p:cNvSpPr>
              <a:spLocks noChangeShapeType="1"/>
            </p:cNvSpPr>
            <p:nvPr/>
          </p:nvSpPr>
          <p:spPr bwMode="auto">
            <a:xfrm>
              <a:off x="1776" y="3120"/>
              <a:ext cx="48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16">
              <a:extLst>
                <a:ext uri="{FF2B5EF4-FFF2-40B4-BE49-F238E27FC236}">
                  <a16:creationId xmlns:a16="http://schemas.microsoft.com/office/drawing/2014/main" id="{589EFD84-784C-43FB-8626-7C764E5FDCDF}"/>
                </a:ext>
              </a:extLst>
            </p:cNvPr>
            <p:cNvSpPr>
              <a:spLocks noChangeShapeType="1"/>
            </p:cNvSpPr>
            <p:nvPr/>
          </p:nvSpPr>
          <p:spPr bwMode="auto">
            <a:xfrm>
              <a:off x="2256" y="2784"/>
              <a:ext cx="0" cy="33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Line 17">
              <a:extLst>
                <a:ext uri="{FF2B5EF4-FFF2-40B4-BE49-F238E27FC236}">
                  <a16:creationId xmlns:a16="http://schemas.microsoft.com/office/drawing/2014/main" id="{B5EC6D98-7730-4E50-9FD2-229D6C9C1054}"/>
                </a:ext>
              </a:extLst>
            </p:cNvPr>
            <p:cNvSpPr>
              <a:spLocks noChangeShapeType="1"/>
            </p:cNvSpPr>
            <p:nvPr/>
          </p:nvSpPr>
          <p:spPr bwMode="auto">
            <a:xfrm>
              <a:off x="2256" y="2784"/>
              <a:ext cx="72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Line 18">
              <a:extLst>
                <a:ext uri="{FF2B5EF4-FFF2-40B4-BE49-F238E27FC236}">
                  <a16:creationId xmlns:a16="http://schemas.microsoft.com/office/drawing/2014/main" id="{548B40EB-C9B8-4F56-AD2A-A3A2274CFAD2}"/>
                </a:ext>
              </a:extLst>
            </p:cNvPr>
            <p:cNvSpPr>
              <a:spLocks noChangeShapeType="1"/>
            </p:cNvSpPr>
            <p:nvPr/>
          </p:nvSpPr>
          <p:spPr bwMode="auto">
            <a:xfrm>
              <a:off x="2976" y="2400"/>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Line 19">
              <a:extLst>
                <a:ext uri="{FF2B5EF4-FFF2-40B4-BE49-F238E27FC236}">
                  <a16:creationId xmlns:a16="http://schemas.microsoft.com/office/drawing/2014/main" id="{1EE0B37C-1F1A-4749-9CB1-7C3177C6C21F}"/>
                </a:ext>
              </a:extLst>
            </p:cNvPr>
            <p:cNvSpPr>
              <a:spLocks noChangeShapeType="1"/>
            </p:cNvSpPr>
            <p:nvPr/>
          </p:nvSpPr>
          <p:spPr bwMode="auto">
            <a:xfrm>
              <a:off x="2976" y="2400"/>
              <a:ext cx="8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Rectangle 20">
              <a:extLst>
                <a:ext uri="{FF2B5EF4-FFF2-40B4-BE49-F238E27FC236}">
                  <a16:creationId xmlns:a16="http://schemas.microsoft.com/office/drawing/2014/main" id="{180898BD-1D7A-41DC-AFFF-EDFCCE8769C4}"/>
                </a:ext>
              </a:extLst>
            </p:cNvPr>
            <p:cNvSpPr>
              <a:spLocks noChangeArrowheads="1"/>
            </p:cNvSpPr>
            <p:nvPr/>
          </p:nvSpPr>
          <p:spPr bwMode="auto">
            <a:xfrm>
              <a:off x="3197" y="2105"/>
              <a:ext cx="1088" cy="17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边际税率（累进税率）</a:t>
              </a:r>
            </a:p>
          </p:txBody>
        </p:sp>
        <p:sp>
          <p:nvSpPr>
            <p:cNvPr id="42" name="Freeform 21">
              <a:extLst>
                <a:ext uri="{FF2B5EF4-FFF2-40B4-BE49-F238E27FC236}">
                  <a16:creationId xmlns:a16="http://schemas.microsoft.com/office/drawing/2014/main" id="{7457D8C5-D29A-42CC-8E04-7D93A59B984A}"/>
                </a:ext>
              </a:extLst>
            </p:cNvPr>
            <p:cNvSpPr>
              <a:spLocks/>
            </p:cNvSpPr>
            <p:nvPr/>
          </p:nvSpPr>
          <p:spPr bwMode="auto">
            <a:xfrm>
              <a:off x="1776" y="2457"/>
              <a:ext cx="2064" cy="1008"/>
            </a:xfrm>
            <a:custGeom>
              <a:avLst/>
              <a:gdLst>
                <a:gd name="T0" fmla="*/ 0 w 2064"/>
                <a:gd name="T1" fmla="*/ 1008 h 1008"/>
                <a:gd name="T2" fmla="*/ 480 w 2064"/>
                <a:gd name="T3" fmla="*/ 720 h 1008"/>
                <a:gd name="T4" fmla="*/ 1296 w 2064"/>
                <a:gd name="T5" fmla="*/ 480 h 1008"/>
                <a:gd name="T6" fmla="*/ 1680 w 2064"/>
                <a:gd name="T7" fmla="*/ 192 h 1008"/>
                <a:gd name="T8" fmla="*/ 2064 w 2064"/>
                <a:gd name="T9" fmla="*/ 0 h 1008"/>
              </a:gdLst>
              <a:ahLst/>
              <a:cxnLst>
                <a:cxn ang="0">
                  <a:pos x="T0" y="T1"/>
                </a:cxn>
                <a:cxn ang="0">
                  <a:pos x="T2" y="T3"/>
                </a:cxn>
                <a:cxn ang="0">
                  <a:pos x="T4" y="T5"/>
                </a:cxn>
                <a:cxn ang="0">
                  <a:pos x="T6" y="T7"/>
                </a:cxn>
                <a:cxn ang="0">
                  <a:pos x="T8" y="T9"/>
                </a:cxn>
              </a:cxnLst>
              <a:rect l="0" t="0" r="r" b="b"/>
              <a:pathLst>
                <a:path w="2064" h="1008">
                  <a:moveTo>
                    <a:pt x="0" y="1008"/>
                  </a:moveTo>
                  <a:cubicBezTo>
                    <a:pt x="132" y="908"/>
                    <a:pt x="264" y="808"/>
                    <a:pt x="480" y="720"/>
                  </a:cubicBezTo>
                  <a:cubicBezTo>
                    <a:pt x="696" y="632"/>
                    <a:pt x="1096" y="568"/>
                    <a:pt x="1296" y="480"/>
                  </a:cubicBezTo>
                  <a:cubicBezTo>
                    <a:pt x="1496" y="392"/>
                    <a:pt x="1552" y="272"/>
                    <a:pt x="1680" y="192"/>
                  </a:cubicBezTo>
                  <a:cubicBezTo>
                    <a:pt x="1808" y="112"/>
                    <a:pt x="1936" y="56"/>
                    <a:pt x="2064"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Freeform 22">
              <a:extLst>
                <a:ext uri="{FF2B5EF4-FFF2-40B4-BE49-F238E27FC236}">
                  <a16:creationId xmlns:a16="http://schemas.microsoft.com/office/drawing/2014/main" id="{457B901E-3D97-459A-94FA-17CC5E486321}"/>
                </a:ext>
              </a:extLst>
            </p:cNvPr>
            <p:cNvSpPr>
              <a:spLocks/>
            </p:cNvSpPr>
            <p:nvPr/>
          </p:nvSpPr>
          <p:spPr bwMode="auto">
            <a:xfrm>
              <a:off x="1680" y="3392"/>
              <a:ext cx="96" cy="168"/>
            </a:xfrm>
            <a:custGeom>
              <a:avLst/>
              <a:gdLst>
                <a:gd name="T0" fmla="*/ 0 w 96"/>
                <a:gd name="T1" fmla="*/ 64 h 168"/>
                <a:gd name="T2" fmla="*/ 48 w 96"/>
                <a:gd name="T3" fmla="*/ 16 h 168"/>
                <a:gd name="T4" fmla="*/ 48 w 96"/>
                <a:gd name="T5" fmla="*/ 160 h 168"/>
                <a:gd name="T6" fmla="*/ 96 w 96"/>
                <a:gd name="T7" fmla="*/ 64 h 168"/>
              </a:gdLst>
              <a:ahLst/>
              <a:cxnLst>
                <a:cxn ang="0">
                  <a:pos x="T0" y="T1"/>
                </a:cxn>
                <a:cxn ang="0">
                  <a:pos x="T2" y="T3"/>
                </a:cxn>
                <a:cxn ang="0">
                  <a:pos x="T4" y="T5"/>
                </a:cxn>
                <a:cxn ang="0">
                  <a:pos x="T6" y="T7"/>
                </a:cxn>
              </a:cxnLst>
              <a:rect l="0" t="0" r="r" b="b"/>
              <a:pathLst>
                <a:path w="96" h="168">
                  <a:moveTo>
                    <a:pt x="0" y="64"/>
                  </a:moveTo>
                  <a:cubicBezTo>
                    <a:pt x="20" y="32"/>
                    <a:pt x="40" y="0"/>
                    <a:pt x="48" y="16"/>
                  </a:cubicBezTo>
                  <a:cubicBezTo>
                    <a:pt x="56" y="32"/>
                    <a:pt x="40" y="152"/>
                    <a:pt x="48" y="160"/>
                  </a:cubicBezTo>
                  <a:cubicBezTo>
                    <a:pt x="56" y="168"/>
                    <a:pt x="76" y="116"/>
                    <a:pt x="96" y="6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86504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9372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累进税率</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全额累进税率：</a:t>
            </a:r>
            <a:r>
              <a:rPr lang="zh-CN" altLang="en-US" sz="2200" dirty="0">
                <a:solidFill>
                  <a:sysClr val="windowText" lastClr="000000"/>
                </a:solidFill>
                <a:latin typeface="微软雅黑"/>
                <a:ea typeface="微软雅黑"/>
                <a:cs typeface="微软雅黑"/>
              </a:rPr>
              <a:t>随课税对象数额的增加，税率逐步提高，全部应税数额都适用相应的最高等级的税率课征。</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例：假定全额累进税率规定为：所得未满</a:t>
            </a:r>
            <a:r>
              <a:rPr lang="en-US" altLang="zh-CN" sz="2200" dirty="0">
                <a:solidFill>
                  <a:sysClr val="windowText" lastClr="000000"/>
                </a:solidFill>
                <a:latin typeface="微软雅黑"/>
                <a:ea typeface="微软雅黑"/>
                <a:cs typeface="微软雅黑"/>
              </a:rPr>
              <a:t>1200</a:t>
            </a:r>
            <a:r>
              <a:rPr lang="zh-CN" altLang="en-US" sz="2200" dirty="0">
                <a:solidFill>
                  <a:sysClr val="windowText" lastClr="000000"/>
                </a:solidFill>
                <a:latin typeface="微软雅黑"/>
                <a:ea typeface="微软雅黑"/>
                <a:cs typeface="微软雅黑"/>
              </a:rPr>
              <a:t>元的，税率为</a:t>
            </a:r>
            <a:r>
              <a:rPr lang="en-US" altLang="zh-CN" sz="2200" dirty="0">
                <a:solidFill>
                  <a:sysClr val="windowText" lastClr="000000"/>
                </a:solidFill>
                <a:latin typeface="微软雅黑"/>
                <a:ea typeface="微软雅黑"/>
                <a:cs typeface="微软雅黑"/>
              </a:rPr>
              <a:t>10%</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1200</a:t>
            </a:r>
            <a:r>
              <a:rPr lang="zh-CN" altLang="en-US" sz="2200" dirty="0">
                <a:solidFill>
                  <a:sysClr val="windowText" lastClr="000000"/>
                </a:solidFill>
                <a:latin typeface="微软雅黑"/>
                <a:ea typeface="微软雅黑"/>
                <a:cs typeface="微软雅黑"/>
              </a:rPr>
              <a:t>元及以上未满</a:t>
            </a:r>
            <a:r>
              <a:rPr lang="en-US" altLang="zh-CN" sz="2200" dirty="0">
                <a:solidFill>
                  <a:sysClr val="windowText" lastClr="000000"/>
                </a:solidFill>
                <a:latin typeface="微软雅黑"/>
                <a:ea typeface="微软雅黑"/>
                <a:cs typeface="微软雅黑"/>
              </a:rPr>
              <a:t>1800</a:t>
            </a:r>
            <a:r>
              <a:rPr lang="zh-CN" altLang="en-US" sz="2200" dirty="0">
                <a:solidFill>
                  <a:sysClr val="windowText" lastClr="000000"/>
                </a:solidFill>
                <a:latin typeface="微软雅黑"/>
                <a:ea typeface="微软雅黑"/>
                <a:cs typeface="微软雅黑"/>
              </a:rPr>
              <a:t>元的，税率为</a:t>
            </a:r>
            <a:r>
              <a:rPr lang="en-US" altLang="zh-CN" sz="2200" dirty="0">
                <a:solidFill>
                  <a:sysClr val="windowText" lastClr="000000"/>
                </a:solidFill>
                <a:latin typeface="微软雅黑"/>
                <a:ea typeface="微软雅黑"/>
                <a:cs typeface="微软雅黑"/>
              </a:rPr>
              <a:t>15%</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1800</a:t>
            </a:r>
            <a:r>
              <a:rPr lang="zh-CN" altLang="en-US" sz="2200" dirty="0">
                <a:solidFill>
                  <a:sysClr val="windowText" lastClr="000000"/>
                </a:solidFill>
                <a:latin typeface="微软雅黑"/>
                <a:ea typeface="微软雅黑"/>
                <a:cs typeface="微软雅黑"/>
              </a:rPr>
              <a:t>元及以上未满</a:t>
            </a:r>
            <a:r>
              <a:rPr lang="en-US" altLang="zh-CN" sz="2200" dirty="0">
                <a:solidFill>
                  <a:sysClr val="windowText" lastClr="000000"/>
                </a:solidFill>
                <a:latin typeface="微软雅黑"/>
                <a:ea typeface="微软雅黑"/>
                <a:cs typeface="微软雅黑"/>
              </a:rPr>
              <a:t>2500</a:t>
            </a:r>
            <a:r>
              <a:rPr lang="zh-CN" altLang="en-US" sz="2200" dirty="0">
                <a:solidFill>
                  <a:sysClr val="windowText" lastClr="000000"/>
                </a:solidFill>
                <a:latin typeface="微软雅黑"/>
                <a:ea typeface="微软雅黑"/>
                <a:cs typeface="微软雅黑"/>
              </a:rPr>
              <a:t>元的，税率为</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若某纳税人的所得额为</a:t>
            </a:r>
            <a:r>
              <a:rPr lang="en-US" altLang="zh-CN" sz="2200" dirty="0">
                <a:solidFill>
                  <a:sysClr val="windowText" lastClr="000000"/>
                </a:solidFill>
                <a:latin typeface="微软雅黑"/>
                <a:ea typeface="微软雅黑"/>
                <a:cs typeface="微软雅黑"/>
              </a:rPr>
              <a:t>2400</a:t>
            </a:r>
            <a:r>
              <a:rPr lang="zh-CN" altLang="en-US" sz="2200" dirty="0">
                <a:solidFill>
                  <a:sysClr val="windowText" lastClr="000000"/>
                </a:solidFill>
                <a:latin typeface="微软雅黑"/>
                <a:ea typeface="微软雅黑"/>
                <a:cs typeface="微软雅黑"/>
              </a:rPr>
              <a:t>元，那么这</a:t>
            </a:r>
            <a:r>
              <a:rPr lang="en-US" altLang="zh-CN" sz="2200" dirty="0">
                <a:solidFill>
                  <a:sysClr val="windowText" lastClr="000000"/>
                </a:solidFill>
                <a:latin typeface="微软雅黑"/>
                <a:ea typeface="微软雅黑"/>
                <a:cs typeface="微软雅黑"/>
              </a:rPr>
              <a:t>2400</a:t>
            </a:r>
            <a:r>
              <a:rPr lang="zh-CN" altLang="en-US" sz="2200" dirty="0">
                <a:solidFill>
                  <a:sysClr val="windowText" lastClr="000000"/>
                </a:solidFill>
                <a:latin typeface="微软雅黑"/>
                <a:ea typeface="微软雅黑"/>
                <a:cs typeface="微软雅黑"/>
              </a:rPr>
              <a:t>要全部按照</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的税率计税。</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72592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9372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累进税率</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超额累进税率：</a:t>
            </a:r>
            <a:r>
              <a:rPr lang="zh-CN" altLang="en-US" sz="2200" dirty="0">
                <a:solidFill>
                  <a:sysClr val="windowText" lastClr="000000"/>
                </a:solidFill>
                <a:latin typeface="微软雅黑"/>
                <a:ea typeface="微软雅黑"/>
                <a:cs typeface="微软雅黑"/>
              </a:rPr>
              <a:t>把课税对象按数额大小划分为若干等级部分，对每个等级部分分别规定相应的税率，分别计算税额，而后相加即为应征税款。也就是说一定数量的课税对象可以同时适用几个等级部分的税率。</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例：假定超额累进税率规定为：所得额</a:t>
            </a:r>
            <a:r>
              <a:rPr lang="en-US" altLang="zh-CN" sz="2200" dirty="0">
                <a:solidFill>
                  <a:sysClr val="windowText" lastClr="000000"/>
                </a:solidFill>
                <a:latin typeface="微软雅黑"/>
                <a:ea typeface="微软雅黑"/>
                <a:cs typeface="微软雅黑"/>
              </a:rPr>
              <a:t>2000</a:t>
            </a:r>
            <a:r>
              <a:rPr lang="zh-CN" altLang="en-US" sz="2200" dirty="0">
                <a:solidFill>
                  <a:sysClr val="windowText" lastClr="000000"/>
                </a:solidFill>
                <a:latin typeface="微软雅黑"/>
                <a:ea typeface="微软雅黑"/>
                <a:cs typeface="微软雅黑"/>
              </a:rPr>
              <a:t>元及以下的，税率为</a:t>
            </a:r>
            <a:r>
              <a:rPr lang="en-US" altLang="zh-CN" sz="2200" dirty="0">
                <a:solidFill>
                  <a:sysClr val="windowText" lastClr="000000"/>
                </a:solidFill>
                <a:latin typeface="微软雅黑"/>
                <a:ea typeface="微软雅黑"/>
                <a:cs typeface="微软雅黑"/>
              </a:rPr>
              <a:t>10%</a:t>
            </a:r>
            <a:r>
              <a:rPr lang="zh-CN" altLang="en-US" sz="2200" dirty="0">
                <a:solidFill>
                  <a:sysClr val="windowText" lastClr="000000"/>
                </a:solidFill>
                <a:latin typeface="微软雅黑"/>
                <a:ea typeface="微软雅黑"/>
                <a:cs typeface="微软雅黑"/>
              </a:rPr>
              <a:t>；超过</a:t>
            </a:r>
            <a:r>
              <a:rPr lang="en-US" altLang="zh-CN" sz="2200" dirty="0">
                <a:solidFill>
                  <a:sysClr val="windowText" lastClr="000000"/>
                </a:solidFill>
                <a:latin typeface="微软雅黑"/>
                <a:ea typeface="微软雅黑"/>
                <a:cs typeface="微软雅黑"/>
              </a:rPr>
              <a:t>2000</a:t>
            </a:r>
            <a:r>
              <a:rPr lang="zh-CN" altLang="en-US" sz="2200" dirty="0">
                <a:solidFill>
                  <a:sysClr val="windowText" lastClr="000000"/>
                </a:solidFill>
                <a:latin typeface="微软雅黑"/>
                <a:ea typeface="微软雅黑"/>
                <a:cs typeface="微软雅黑"/>
              </a:rPr>
              <a:t>元至</a:t>
            </a:r>
            <a:r>
              <a:rPr lang="en-US" altLang="zh-CN" sz="2200" dirty="0">
                <a:solidFill>
                  <a:sysClr val="windowText" lastClr="000000"/>
                </a:solidFill>
                <a:latin typeface="微软雅黑"/>
                <a:ea typeface="微软雅黑"/>
                <a:cs typeface="微软雅黑"/>
              </a:rPr>
              <a:t>3000</a:t>
            </a:r>
            <a:r>
              <a:rPr lang="zh-CN" altLang="en-US" sz="2200" dirty="0">
                <a:solidFill>
                  <a:sysClr val="windowText" lastClr="000000"/>
                </a:solidFill>
                <a:latin typeface="微软雅黑"/>
                <a:ea typeface="微软雅黑"/>
                <a:cs typeface="微软雅黑"/>
              </a:rPr>
              <a:t>元的部分，税率为</a:t>
            </a:r>
            <a:r>
              <a:rPr lang="en-US" altLang="zh-CN" sz="2200" dirty="0">
                <a:solidFill>
                  <a:sysClr val="windowText" lastClr="000000"/>
                </a:solidFill>
                <a:latin typeface="微软雅黑"/>
                <a:ea typeface="微软雅黑"/>
                <a:cs typeface="微软雅黑"/>
              </a:rPr>
              <a:t>15%</a:t>
            </a:r>
            <a:r>
              <a:rPr lang="zh-CN" altLang="en-US" sz="2200" dirty="0">
                <a:solidFill>
                  <a:sysClr val="windowText" lastClr="000000"/>
                </a:solidFill>
                <a:latin typeface="微软雅黑"/>
                <a:ea typeface="微软雅黑"/>
                <a:cs typeface="微软雅黑"/>
              </a:rPr>
              <a:t>；超过</a:t>
            </a:r>
            <a:r>
              <a:rPr lang="zh-CN" altLang="zh-CN" sz="2200" dirty="0">
                <a:solidFill>
                  <a:sysClr val="windowText" lastClr="000000"/>
                </a:solidFill>
                <a:latin typeface="微软雅黑"/>
                <a:ea typeface="微软雅黑"/>
                <a:cs typeface="微软雅黑"/>
              </a:rPr>
              <a:t>3</a:t>
            </a:r>
            <a:r>
              <a:rPr lang="en-US" altLang="zh-CN" sz="2200" dirty="0">
                <a:solidFill>
                  <a:sysClr val="windowText" lastClr="000000"/>
                </a:solidFill>
                <a:latin typeface="微软雅黑"/>
                <a:ea typeface="微软雅黑"/>
                <a:cs typeface="微软雅黑"/>
              </a:rPr>
              <a:t>000</a:t>
            </a:r>
            <a:r>
              <a:rPr lang="zh-CN" altLang="en-US" sz="2200" dirty="0">
                <a:solidFill>
                  <a:sysClr val="windowText" lastClr="000000"/>
                </a:solidFill>
                <a:latin typeface="微软雅黑"/>
                <a:ea typeface="微软雅黑"/>
                <a:cs typeface="微软雅黑"/>
              </a:rPr>
              <a:t>元至</a:t>
            </a:r>
            <a:r>
              <a:rPr lang="en-US" altLang="zh-CN" sz="2200" dirty="0">
                <a:solidFill>
                  <a:sysClr val="windowText" lastClr="000000"/>
                </a:solidFill>
                <a:latin typeface="微软雅黑"/>
                <a:ea typeface="微软雅黑"/>
                <a:cs typeface="微软雅黑"/>
              </a:rPr>
              <a:t>5000</a:t>
            </a:r>
            <a:r>
              <a:rPr lang="zh-CN" altLang="en-US" sz="2200" dirty="0">
                <a:solidFill>
                  <a:sysClr val="windowText" lastClr="000000"/>
                </a:solidFill>
                <a:latin typeface="微软雅黑"/>
                <a:ea typeface="微软雅黑"/>
                <a:cs typeface="微软雅黑"/>
              </a:rPr>
              <a:t>元的部分，税率为</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若某纳税人的所得额为</a:t>
            </a:r>
            <a:r>
              <a:rPr lang="en-US" altLang="zh-CN" sz="2200" dirty="0">
                <a:solidFill>
                  <a:sysClr val="windowText" lastClr="000000"/>
                </a:solidFill>
                <a:latin typeface="微软雅黑"/>
                <a:ea typeface="微软雅黑"/>
                <a:cs typeface="微软雅黑"/>
              </a:rPr>
              <a:t>4000</a:t>
            </a:r>
            <a:r>
              <a:rPr lang="zh-CN" altLang="en-US" sz="2200" dirty="0">
                <a:solidFill>
                  <a:sysClr val="windowText" lastClr="000000"/>
                </a:solidFill>
                <a:latin typeface="微软雅黑"/>
                <a:ea typeface="微软雅黑"/>
                <a:cs typeface="微软雅黑"/>
              </a:rPr>
              <a:t>元，则</a:t>
            </a:r>
            <a:r>
              <a:rPr lang="en-US" altLang="zh-CN" sz="2200" dirty="0">
                <a:solidFill>
                  <a:sysClr val="windowText" lastClr="000000"/>
                </a:solidFill>
                <a:latin typeface="微软雅黑"/>
                <a:ea typeface="微软雅黑"/>
                <a:cs typeface="微软雅黑"/>
              </a:rPr>
              <a:t>2000</a:t>
            </a:r>
            <a:r>
              <a:rPr lang="zh-CN" altLang="en-US" sz="2200" dirty="0">
                <a:solidFill>
                  <a:sysClr val="windowText" lastClr="000000"/>
                </a:solidFill>
                <a:latin typeface="微软雅黑"/>
                <a:ea typeface="微软雅黑"/>
                <a:cs typeface="微软雅黑"/>
              </a:rPr>
              <a:t>元以下的部分按</a:t>
            </a:r>
            <a:r>
              <a:rPr lang="en-US" altLang="zh-CN" sz="2200" dirty="0">
                <a:solidFill>
                  <a:sysClr val="windowText" lastClr="000000"/>
                </a:solidFill>
                <a:latin typeface="微软雅黑"/>
                <a:ea typeface="微软雅黑"/>
                <a:cs typeface="微软雅黑"/>
              </a:rPr>
              <a:t>10</a:t>
            </a:r>
            <a:r>
              <a:rPr lang="zh-CN" altLang="en-US" sz="2200" dirty="0">
                <a:solidFill>
                  <a:sysClr val="windowText" lastClr="000000"/>
                </a:solidFill>
                <a:latin typeface="微软雅黑"/>
                <a:ea typeface="微软雅黑"/>
                <a:cs typeface="微软雅黑"/>
              </a:rPr>
              <a:t>％的税率计征；超过</a:t>
            </a:r>
            <a:r>
              <a:rPr lang="en-US" altLang="zh-CN" sz="2200" dirty="0">
                <a:solidFill>
                  <a:sysClr val="windowText" lastClr="000000"/>
                </a:solidFill>
                <a:latin typeface="微软雅黑"/>
                <a:ea typeface="微软雅黑"/>
                <a:cs typeface="微软雅黑"/>
              </a:rPr>
              <a:t>2000</a:t>
            </a:r>
            <a:r>
              <a:rPr lang="zh-CN" altLang="en-US" sz="2200" dirty="0">
                <a:solidFill>
                  <a:sysClr val="windowText" lastClr="000000"/>
                </a:solidFill>
                <a:latin typeface="微软雅黑"/>
                <a:ea typeface="微软雅黑"/>
                <a:cs typeface="微软雅黑"/>
              </a:rPr>
              <a:t>元至</a:t>
            </a:r>
            <a:r>
              <a:rPr lang="en-US" altLang="zh-CN" sz="2200" dirty="0">
                <a:solidFill>
                  <a:sysClr val="windowText" lastClr="000000"/>
                </a:solidFill>
                <a:latin typeface="微软雅黑"/>
                <a:ea typeface="微软雅黑"/>
                <a:cs typeface="微软雅黑"/>
              </a:rPr>
              <a:t>3000</a:t>
            </a:r>
            <a:r>
              <a:rPr lang="zh-CN" altLang="en-US" sz="2200" dirty="0">
                <a:solidFill>
                  <a:sysClr val="windowText" lastClr="000000"/>
                </a:solidFill>
                <a:latin typeface="微软雅黑"/>
                <a:ea typeface="微软雅黑"/>
                <a:cs typeface="微软雅黑"/>
              </a:rPr>
              <a:t>元的部分，按</a:t>
            </a:r>
            <a:r>
              <a:rPr lang="en-US" altLang="zh-CN" sz="2200" dirty="0">
                <a:solidFill>
                  <a:sysClr val="windowText" lastClr="000000"/>
                </a:solidFill>
                <a:latin typeface="微软雅黑"/>
                <a:ea typeface="微软雅黑"/>
                <a:cs typeface="微软雅黑"/>
              </a:rPr>
              <a:t>15</a:t>
            </a:r>
            <a:r>
              <a:rPr lang="zh-CN" altLang="en-US" sz="2200" dirty="0">
                <a:solidFill>
                  <a:sysClr val="windowText" lastClr="000000"/>
                </a:solidFill>
                <a:latin typeface="微软雅黑"/>
                <a:ea typeface="微软雅黑"/>
                <a:cs typeface="微软雅黑"/>
              </a:rPr>
              <a:t>％的税率计征；超过</a:t>
            </a:r>
            <a:r>
              <a:rPr lang="en-US" altLang="zh-CN" sz="2200" dirty="0">
                <a:solidFill>
                  <a:sysClr val="windowText" lastClr="000000"/>
                </a:solidFill>
                <a:latin typeface="微软雅黑"/>
                <a:ea typeface="微软雅黑"/>
                <a:cs typeface="微软雅黑"/>
              </a:rPr>
              <a:t>3000</a:t>
            </a:r>
            <a:r>
              <a:rPr lang="zh-CN" altLang="en-US" sz="2200" dirty="0">
                <a:solidFill>
                  <a:sysClr val="windowText" lastClr="000000"/>
                </a:solidFill>
                <a:latin typeface="微软雅黑"/>
                <a:ea typeface="微软雅黑"/>
                <a:cs typeface="微软雅黑"/>
              </a:rPr>
              <a:t>元的</a:t>
            </a:r>
            <a:r>
              <a:rPr lang="en-US" altLang="zh-CN" sz="2200" dirty="0">
                <a:solidFill>
                  <a:sysClr val="windowText" lastClr="000000"/>
                </a:solidFill>
                <a:latin typeface="微软雅黑"/>
                <a:ea typeface="微软雅黑"/>
                <a:cs typeface="微软雅黑"/>
              </a:rPr>
              <a:t>1000</a:t>
            </a:r>
            <a:r>
              <a:rPr lang="zh-CN" altLang="en-US" sz="2200" dirty="0">
                <a:solidFill>
                  <a:sysClr val="windowText" lastClr="000000"/>
                </a:solidFill>
                <a:latin typeface="微软雅黑"/>
                <a:ea typeface="微软雅黑"/>
                <a:cs typeface="微软雅黑"/>
              </a:rPr>
              <a:t>元，按</a:t>
            </a: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的税率计征。</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63625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9372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累进税率</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比较：</a:t>
            </a:r>
            <a:r>
              <a:rPr lang="zh-CN" altLang="en-US" sz="2200" dirty="0">
                <a:solidFill>
                  <a:sysClr val="windowText" lastClr="000000"/>
                </a:solidFill>
                <a:latin typeface="微软雅黑"/>
                <a:ea typeface="微软雅黑"/>
                <a:cs typeface="微软雅黑"/>
              </a:rPr>
              <a:t>全额累进税率计算简便，但累进程度高、在税率级次和比例相同时负担较重，特别是在两个级距的临界部分能出现税负增加超过课税对象数额增加的不合理现象。超额累进税率计算比较复杂，但累进程度缓和，在税率级次和比例相同时负担较轻，更能体现税收公平原则。</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47765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第八章 税收原理</a:t>
            </a:r>
          </a:p>
        </p:txBody>
      </p:sp>
      <p:sp>
        <p:nvSpPr>
          <p:cNvPr id="18" name="内容占位符 2"/>
          <p:cNvSpPr txBox="1">
            <a:spLocks/>
          </p:cNvSpPr>
          <p:nvPr/>
        </p:nvSpPr>
        <p:spPr>
          <a:xfrm>
            <a:off x="838199" y="1825625"/>
            <a:ext cx="70224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600" dirty="0">
                <a:solidFill>
                  <a:sysClr val="windowText" lastClr="000000"/>
                </a:solidFill>
                <a:latin typeface="微软雅黑"/>
                <a:ea typeface="微软雅黑"/>
                <a:cs typeface="微软雅黑"/>
              </a:rPr>
              <a:t>8</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什么是税收</a:t>
            </a:r>
          </a:p>
          <a:p>
            <a:pPr>
              <a:defRPr/>
            </a:pPr>
            <a:r>
              <a:rPr lang="zh-CN" altLang="zh-CN" sz="2600" dirty="0">
                <a:solidFill>
                  <a:sysClr val="windowText" lastClr="000000"/>
                </a:solidFill>
                <a:latin typeface="微软雅黑"/>
                <a:ea typeface="微软雅黑"/>
                <a:cs typeface="微软雅黑"/>
              </a:rPr>
              <a:t>8</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税收术语和税收分类</a:t>
            </a:r>
          </a:p>
          <a:p>
            <a:pPr>
              <a:defRPr/>
            </a:pPr>
            <a:r>
              <a:rPr lang="zh-CN" altLang="zh-CN" sz="2600" dirty="0">
                <a:solidFill>
                  <a:sysClr val="windowText" lastClr="000000"/>
                </a:solidFill>
                <a:latin typeface="微软雅黑"/>
                <a:ea typeface="微软雅黑"/>
                <a:cs typeface="微软雅黑"/>
              </a:rPr>
              <a:t>8</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税收原则</a:t>
            </a:r>
            <a:endParaRPr lang="en-US" altLang="zh-CN" sz="2600" dirty="0">
              <a:solidFill>
                <a:sysClr val="windowText" lastClr="00000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8</a:t>
            </a:r>
            <a:r>
              <a:rPr lang="en-US" altLang="zh-CN" sz="2600" dirty="0">
                <a:solidFill>
                  <a:sysClr val="windowText" lastClr="000000"/>
                </a:solidFill>
                <a:latin typeface="微软雅黑"/>
                <a:ea typeface="微软雅黑"/>
                <a:cs typeface="微软雅黑"/>
              </a:rPr>
              <a:t>.4 </a:t>
            </a:r>
            <a:r>
              <a:rPr lang="zh-CN" altLang="en-US" sz="2600" dirty="0">
                <a:solidFill>
                  <a:sysClr val="windowText" lastClr="000000"/>
                </a:solidFill>
                <a:latin typeface="微软雅黑"/>
                <a:ea typeface="微软雅黑"/>
                <a:cs typeface="微软雅黑"/>
              </a:rPr>
              <a:t>税负的转嫁与归宿</a:t>
            </a:r>
          </a:p>
          <a:p>
            <a:pPr>
              <a:defRPr/>
            </a:pPr>
            <a:endParaRPr lang="zh-CN" altLang="en-US" sz="2600" dirty="0">
              <a:solidFill>
                <a:sysClr val="windowText" lastClr="000000"/>
              </a:solidFill>
              <a:latin typeface="微软雅黑"/>
              <a:ea typeface="微软雅黑"/>
              <a:cs typeface="微软雅黑"/>
            </a:endParaRPr>
          </a:p>
          <a:p>
            <a:pPr>
              <a:defRPr/>
            </a:pPr>
            <a:endParaRPr lang="zh-CN" altLang="en-US" sz="26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54322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55650" y="1130498"/>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累退税率结构</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44" name="Group 23">
            <a:extLst>
              <a:ext uri="{FF2B5EF4-FFF2-40B4-BE49-F238E27FC236}">
                <a16:creationId xmlns:a16="http://schemas.microsoft.com/office/drawing/2014/main" id="{80A7169F-2BE5-4B05-A434-8CEBFADF2500}"/>
              </a:ext>
            </a:extLst>
          </p:cNvPr>
          <p:cNvGrpSpPr>
            <a:grpSpLocks/>
          </p:cNvGrpSpPr>
          <p:nvPr/>
        </p:nvGrpSpPr>
        <p:grpSpPr bwMode="auto">
          <a:xfrm>
            <a:off x="1281546" y="1747842"/>
            <a:ext cx="6940550" cy="4249737"/>
            <a:chOff x="912" y="1207"/>
            <a:chExt cx="4372" cy="2677"/>
          </a:xfrm>
        </p:grpSpPr>
        <p:sp>
          <p:nvSpPr>
            <p:cNvPr id="45" name="Text Box 8">
              <a:extLst>
                <a:ext uri="{FF2B5EF4-FFF2-40B4-BE49-F238E27FC236}">
                  <a16:creationId xmlns:a16="http://schemas.microsoft.com/office/drawing/2014/main" id="{16C10627-2491-4E91-B9DB-AD2FE58C5F58}"/>
                </a:ext>
              </a:extLst>
            </p:cNvPr>
            <p:cNvSpPr txBox="1">
              <a:spLocks noChangeArrowheads="1"/>
            </p:cNvSpPr>
            <p:nvPr/>
          </p:nvSpPr>
          <p:spPr bwMode="auto">
            <a:xfrm>
              <a:off x="912" y="1207"/>
              <a:ext cx="4372" cy="267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6" name="Line 9">
              <a:extLst>
                <a:ext uri="{FF2B5EF4-FFF2-40B4-BE49-F238E27FC236}">
                  <a16:creationId xmlns:a16="http://schemas.microsoft.com/office/drawing/2014/main" id="{0842F936-668E-4474-9A18-F3608EC71EEA}"/>
                </a:ext>
              </a:extLst>
            </p:cNvPr>
            <p:cNvSpPr>
              <a:spLocks noChangeShapeType="1"/>
            </p:cNvSpPr>
            <p:nvPr/>
          </p:nvSpPr>
          <p:spPr bwMode="auto">
            <a:xfrm>
              <a:off x="1776" y="3464"/>
              <a:ext cx="28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10">
              <a:extLst>
                <a:ext uri="{FF2B5EF4-FFF2-40B4-BE49-F238E27FC236}">
                  <a16:creationId xmlns:a16="http://schemas.microsoft.com/office/drawing/2014/main" id="{E9B3F164-75F7-4D2E-8EF1-8094505DCD3C}"/>
                </a:ext>
              </a:extLst>
            </p:cNvPr>
            <p:cNvSpPr>
              <a:spLocks noChangeShapeType="1"/>
            </p:cNvSpPr>
            <p:nvPr/>
          </p:nvSpPr>
          <p:spPr bwMode="auto">
            <a:xfrm flipV="1">
              <a:off x="1776" y="1574"/>
              <a:ext cx="0" cy="189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11">
              <a:extLst>
                <a:ext uri="{FF2B5EF4-FFF2-40B4-BE49-F238E27FC236}">
                  <a16:creationId xmlns:a16="http://schemas.microsoft.com/office/drawing/2014/main" id="{2A781EDE-2046-43F9-8C16-D83FD431E7C2}"/>
                </a:ext>
              </a:extLst>
            </p:cNvPr>
            <p:cNvSpPr>
              <a:spLocks noChangeArrowheads="1"/>
            </p:cNvSpPr>
            <p:nvPr/>
          </p:nvSpPr>
          <p:spPr bwMode="auto">
            <a:xfrm>
              <a:off x="1388" y="1574"/>
              <a:ext cx="431" cy="5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15.02</a:t>
              </a:r>
            </a:p>
          </p:txBody>
        </p:sp>
        <p:sp>
          <p:nvSpPr>
            <p:cNvPr id="49" name="Rectangle 12">
              <a:extLst>
                <a:ext uri="{FF2B5EF4-FFF2-40B4-BE49-F238E27FC236}">
                  <a16:creationId xmlns:a16="http://schemas.microsoft.com/office/drawing/2014/main" id="{6FBBAF38-23E0-433D-9B49-2397A8B0F058}"/>
                </a:ext>
              </a:extLst>
            </p:cNvPr>
            <p:cNvSpPr>
              <a:spLocks noChangeArrowheads="1"/>
            </p:cNvSpPr>
            <p:nvPr/>
          </p:nvSpPr>
          <p:spPr bwMode="auto">
            <a:xfrm>
              <a:off x="1722" y="3528"/>
              <a:ext cx="3022" cy="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$48000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0" name="Rectangle 13">
              <a:extLst>
                <a:ext uri="{FF2B5EF4-FFF2-40B4-BE49-F238E27FC236}">
                  <a16:creationId xmlns:a16="http://schemas.microsoft.com/office/drawing/2014/main" id="{D812966B-C15D-490B-B75D-8D4844D20A3E}"/>
                </a:ext>
              </a:extLst>
            </p:cNvPr>
            <p:cNvSpPr>
              <a:spLocks noChangeArrowheads="1"/>
            </p:cNvSpPr>
            <p:nvPr/>
          </p:nvSpPr>
          <p:spPr bwMode="auto">
            <a:xfrm>
              <a:off x="3881" y="2572"/>
              <a:ext cx="56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p>
          </p:txBody>
        </p:sp>
        <p:sp>
          <p:nvSpPr>
            <p:cNvPr id="51" name="Line 14">
              <a:extLst>
                <a:ext uri="{FF2B5EF4-FFF2-40B4-BE49-F238E27FC236}">
                  <a16:creationId xmlns:a16="http://schemas.microsoft.com/office/drawing/2014/main" id="{687D1B72-F33C-432F-B00A-122BD5D3983D}"/>
                </a:ext>
              </a:extLst>
            </p:cNvPr>
            <p:cNvSpPr>
              <a:spLocks noChangeShapeType="1"/>
            </p:cNvSpPr>
            <p:nvPr/>
          </p:nvSpPr>
          <p:spPr bwMode="auto">
            <a:xfrm>
              <a:off x="1776" y="2257"/>
              <a:ext cx="1111"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15">
              <a:extLst>
                <a:ext uri="{FF2B5EF4-FFF2-40B4-BE49-F238E27FC236}">
                  <a16:creationId xmlns:a16="http://schemas.microsoft.com/office/drawing/2014/main" id="{8A06F6A5-9D43-4CCC-8644-57D651264726}"/>
                </a:ext>
              </a:extLst>
            </p:cNvPr>
            <p:cNvSpPr>
              <a:spLocks noChangeShapeType="1"/>
            </p:cNvSpPr>
            <p:nvPr/>
          </p:nvSpPr>
          <p:spPr bwMode="auto">
            <a:xfrm>
              <a:off x="2889" y="2267"/>
              <a:ext cx="0" cy="12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6">
              <a:extLst>
                <a:ext uri="{FF2B5EF4-FFF2-40B4-BE49-F238E27FC236}">
                  <a16:creationId xmlns:a16="http://schemas.microsoft.com/office/drawing/2014/main" id="{2DF2D150-1AA9-4028-9D4C-D64BA00579D0}"/>
                </a:ext>
              </a:extLst>
            </p:cNvPr>
            <p:cNvSpPr>
              <a:spLocks noChangeShapeType="1"/>
            </p:cNvSpPr>
            <p:nvPr/>
          </p:nvSpPr>
          <p:spPr bwMode="auto">
            <a:xfrm>
              <a:off x="2879" y="3464"/>
              <a:ext cx="172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17">
              <a:extLst>
                <a:ext uri="{FF2B5EF4-FFF2-40B4-BE49-F238E27FC236}">
                  <a16:creationId xmlns:a16="http://schemas.microsoft.com/office/drawing/2014/main" id="{8F383D8E-BF81-4AF7-AA32-A3CBAD9F5B5B}"/>
                </a:ext>
              </a:extLst>
            </p:cNvPr>
            <p:cNvSpPr>
              <a:spLocks noChangeArrowheads="1"/>
            </p:cNvSpPr>
            <p:nvPr/>
          </p:nvSpPr>
          <p:spPr bwMode="auto">
            <a:xfrm>
              <a:off x="1742" y="2677"/>
              <a:ext cx="1086"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累退税率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5" name="Line 18">
              <a:extLst>
                <a:ext uri="{FF2B5EF4-FFF2-40B4-BE49-F238E27FC236}">
                  <a16:creationId xmlns:a16="http://schemas.microsoft.com/office/drawing/2014/main" id="{7C7E3F1E-8021-494D-8362-BE5211D68475}"/>
                </a:ext>
              </a:extLst>
            </p:cNvPr>
            <p:cNvSpPr>
              <a:spLocks noChangeShapeType="1"/>
            </p:cNvSpPr>
            <p:nvPr/>
          </p:nvSpPr>
          <p:spPr bwMode="auto">
            <a:xfrm flipV="1">
              <a:off x="2261" y="2237"/>
              <a:ext cx="0" cy="47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19">
              <a:extLst>
                <a:ext uri="{FF2B5EF4-FFF2-40B4-BE49-F238E27FC236}">
                  <a16:creationId xmlns:a16="http://schemas.microsoft.com/office/drawing/2014/main" id="{778BE4AA-3EBB-44DA-A86B-99A468140AD1}"/>
                </a:ext>
              </a:extLst>
            </p:cNvPr>
            <p:cNvSpPr>
              <a:spLocks noChangeShapeType="1"/>
            </p:cNvSpPr>
            <p:nvPr/>
          </p:nvSpPr>
          <p:spPr bwMode="auto">
            <a:xfrm>
              <a:off x="2261" y="2867"/>
              <a:ext cx="1134" cy="5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Freeform 20">
              <a:extLst>
                <a:ext uri="{FF2B5EF4-FFF2-40B4-BE49-F238E27FC236}">
                  <a16:creationId xmlns:a16="http://schemas.microsoft.com/office/drawing/2014/main" id="{41A15574-7DF7-4FBB-A777-83C26058B0CB}"/>
                </a:ext>
              </a:extLst>
            </p:cNvPr>
            <p:cNvSpPr>
              <a:spLocks/>
            </p:cNvSpPr>
            <p:nvPr/>
          </p:nvSpPr>
          <p:spPr bwMode="auto">
            <a:xfrm>
              <a:off x="2890" y="2257"/>
              <a:ext cx="1673" cy="892"/>
            </a:xfrm>
            <a:custGeom>
              <a:avLst/>
              <a:gdLst>
                <a:gd name="T0" fmla="*/ 0 w 1488"/>
                <a:gd name="T1" fmla="*/ 0 h 816"/>
                <a:gd name="T2" fmla="*/ 528 w 1488"/>
                <a:gd name="T3" fmla="*/ 576 h 816"/>
                <a:gd name="T4" fmla="*/ 1488 w 1488"/>
                <a:gd name="T5" fmla="*/ 816 h 816"/>
              </a:gdLst>
              <a:ahLst/>
              <a:cxnLst>
                <a:cxn ang="0">
                  <a:pos x="T0" y="T1"/>
                </a:cxn>
                <a:cxn ang="0">
                  <a:pos x="T2" y="T3"/>
                </a:cxn>
                <a:cxn ang="0">
                  <a:pos x="T4" y="T5"/>
                </a:cxn>
              </a:cxnLst>
              <a:rect l="0" t="0" r="r" b="b"/>
              <a:pathLst>
                <a:path w="1488" h="816">
                  <a:moveTo>
                    <a:pt x="0" y="0"/>
                  </a:moveTo>
                  <a:cubicBezTo>
                    <a:pt x="140" y="220"/>
                    <a:pt x="280" y="440"/>
                    <a:pt x="528" y="576"/>
                  </a:cubicBezTo>
                  <a:cubicBezTo>
                    <a:pt x="776" y="712"/>
                    <a:pt x="1132" y="764"/>
                    <a:pt x="1488" y="816"/>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21">
              <a:extLst>
                <a:ext uri="{FF2B5EF4-FFF2-40B4-BE49-F238E27FC236}">
                  <a16:creationId xmlns:a16="http://schemas.microsoft.com/office/drawing/2014/main" id="{948480F4-730D-4D7E-A95C-317248995D55}"/>
                </a:ext>
              </a:extLst>
            </p:cNvPr>
            <p:cNvSpPr>
              <a:spLocks noChangeShapeType="1"/>
            </p:cNvSpPr>
            <p:nvPr/>
          </p:nvSpPr>
          <p:spPr bwMode="auto">
            <a:xfrm>
              <a:off x="4204" y="2782"/>
              <a:ext cx="0" cy="3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424766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4658" y="962142"/>
            <a:ext cx="7770182"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按照课税对象数额的大小，规定不同等级的税率，课税对象数额越大，税率越低。所以，边际税率随课税对象数额的增加而下降。平均税率也呈现同样的变化趋势（变动在后）：随课税对象数额的增加而下降。</a:t>
            </a:r>
            <a:endParaRPr lang="en-US" altLang="zh-CN" sz="20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grpSp>
        <p:nvGrpSpPr>
          <p:cNvPr id="44" name="Group 23">
            <a:extLst>
              <a:ext uri="{FF2B5EF4-FFF2-40B4-BE49-F238E27FC236}">
                <a16:creationId xmlns:a16="http://schemas.microsoft.com/office/drawing/2014/main" id="{80A7169F-2BE5-4B05-A434-8CEBFADF2500}"/>
              </a:ext>
            </a:extLst>
          </p:cNvPr>
          <p:cNvGrpSpPr>
            <a:grpSpLocks/>
          </p:cNvGrpSpPr>
          <p:nvPr/>
        </p:nvGrpSpPr>
        <p:grpSpPr bwMode="auto">
          <a:xfrm>
            <a:off x="1621313" y="2410994"/>
            <a:ext cx="6184900" cy="3484864"/>
            <a:chOff x="912" y="1207"/>
            <a:chExt cx="4372" cy="2677"/>
          </a:xfrm>
        </p:grpSpPr>
        <p:sp>
          <p:nvSpPr>
            <p:cNvPr id="45" name="Text Box 8">
              <a:extLst>
                <a:ext uri="{FF2B5EF4-FFF2-40B4-BE49-F238E27FC236}">
                  <a16:creationId xmlns:a16="http://schemas.microsoft.com/office/drawing/2014/main" id="{16C10627-2491-4E91-B9DB-AD2FE58C5F58}"/>
                </a:ext>
              </a:extLst>
            </p:cNvPr>
            <p:cNvSpPr txBox="1">
              <a:spLocks noChangeArrowheads="1"/>
            </p:cNvSpPr>
            <p:nvPr/>
          </p:nvSpPr>
          <p:spPr bwMode="auto">
            <a:xfrm>
              <a:off x="912" y="1207"/>
              <a:ext cx="4372" cy="267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6" name="Line 9">
              <a:extLst>
                <a:ext uri="{FF2B5EF4-FFF2-40B4-BE49-F238E27FC236}">
                  <a16:creationId xmlns:a16="http://schemas.microsoft.com/office/drawing/2014/main" id="{0842F936-668E-4474-9A18-F3608EC71EEA}"/>
                </a:ext>
              </a:extLst>
            </p:cNvPr>
            <p:cNvSpPr>
              <a:spLocks noChangeShapeType="1"/>
            </p:cNvSpPr>
            <p:nvPr/>
          </p:nvSpPr>
          <p:spPr bwMode="auto">
            <a:xfrm>
              <a:off x="1776" y="3464"/>
              <a:ext cx="28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10">
              <a:extLst>
                <a:ext uri="{FF2B5EF4-FFF2-40B4-BE49-F238E27FC236}">
                  <a16:creationId xmlns:a16="http://schemas.microsoft.com/office/drawing/2014/main" id="{E9B3F164-75F7-4D2E-8EF1-8094505DCD3C}"/>
                </a:ext>
              </a:extLst>
            </p:cNvPr>
            <p:cNvSpPr>
              <a:spLocks noChangeShapeType="1"/>
            </p:cNvSpPr>
            <p:nvPr/>
          </p:nvSpPr>
          <p:spPr bwMode="auto">
            <a:xfrm flipV="1">
              <a:off x="1776" y="1574"/>
              <a:ext cx="0" cy="189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11">
              <a:extLst>
                <a:ext uri="{FF2B5EF4-FFF2-40B4-BE49-F238E27FC236}">
                  <a16:creationId xmlns:a16="http://schemas.microsoft.com/office/drawing/2014/main" id="{2A781EDE-2046-43F9-8C16-D83FD431E7C2}"/>
                </a:ext>
              </a:extLst>
            </p:cNvPr>
            <p:cNvSpPr>
              <a:spLocks noChangeArrowheads="1"/>
            </p:cNvSpPr>
            <p:nvPr/>
          </p:nvSpPr>
          <p:spPr bwMode="auto">
            <a:xfrm>
              <a:off x="1388" y="1574"/>
              <a:ext cx="431" cy="5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15.02</a:t>
              </a:r>
            </a:p>
          </p:txBody>
        </p:sp>
        <p:sp>
          <p:nvSpPr>
            <p:cNvPr id="49" name="Rectangle 12">
              <a:extLst>
                <a:ext uri="{FF2B5EF4-FFF2-40B4-BE49-F238E27FC236}">
                  <a16:creationId xmlns:a16="http://schemas.microsoft.com/office/drawing/2014/main" id="{6FBBAF38-23E0-433D-9B49-2397A8B0F058}"/>
                </a:ext>
              </a:extLst>
            </p:cNvPr>
            <p:cNvSpPr>
              <a:spLocks noChangeArrowheads="1"/>
            </p:cNvSpPr>
            <p:nvPr/>
          </p:nvSpPr>
          <p:spPr bwMode="auto">
            <a:xfrm>
              <a:off x="1722" y="3528"/>
              <a:ext cx="3022" cy="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$48000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0" name="Rectangle 13">
              <a:extLst>
                <a:ext uri="{FF2B5EF4-FFF2-40B4-BE49-F238E27FC236}">
                  <a16:creationId xmlns:a16="http://schemas.microsoft.com/office/drawing/2014/main" id="{D812966B-C15D-490B-B75D-8D4844D20A3E}"/>
                </a:ext>
              </a:extLst>
            </p:cNvPr>
            <p:cNvSpPr>
              <a:spLocks noChangeArrowheads="1"/>
            </p:cNvSpPr>
            <p:nvPr/>
          </p:nvSpPr>
          <p:spPr bwMode="auto">
            <a:xfrm>
              <a:off x="3881" y="2572"/>
              <a:ext cx="56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p>
          </p:txBody>
        </p:sp>
        <p:sp>
          <p:nvSpPr>
            <p:cNvPr id="51" name="Line 14">
              <a:extLst>
                <a:ext uri="{FF2B5EF4-FFF2-40B4-BE49-F238E27FC236}">
                  <a16:creationId xmlns:a16="http://schemas.microsoft.com/office/drawing/2014/main" id="{687D1B72-F33C-432F-B00A-122BD5D3983D}"/>
                </a:ext>
              </a:extLst>
            </p:cNvPr>
            <p:cNvSpPr>
              <a:spLocks noChangeShapeType="1"/>
            </p:cNvSpPr>
            <p:nvPr/>
          </p:nvSpPr>
          <p:spPr bwMode="auto">
            <a:xfrm>
              <a:off x="1776" y="2257"/>
              <a:ext cx="1111"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15">
              <a:extLst>
                <a:ext uri="{FF2B5EF4-FFF2-40B4-BE49-F238E27FC236}">
                  <a16:creationId xmlns:a16="http://schemas.microsoft.com/office/drawing/2014/main" id="{8A06F6A5-9D43-4CCC-8644-57D651264726}"/>
                </a:ext>
              </a:extLst>
            </p:cNvPr>
            <p:cNvSpPr>
              <a:spLocks noChangeShapeType="1"/>
            </p:cNvSpPr>
            <p:nvPr/>
          </p:nvSpPr>
          <p:spPr bwMode="auto">
            <a:xfrm>
              <a:off x="2889" y="2267"/>
              <a:ext cx="0" cy="12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6">
              <a:extLst>
                <a:ext uri="{FF2B5EF4-FFF2-40B4-BE49-F238E27FC236}">
                  <a16:creationId xmlns:a16="http://schemas.microsoft.com/office/drawing/2014/main" id="{2DF2D150-1AA9-4028-9D4C-D64BA00579D0}"/>
                </a:ext>
              </a:extLst>
            </p:cNvPr>
            <p:cNvSpPr>
              <a:spLocks noChangeShapeType="1"/>
            </p:cNvSpPr>
            <p:nvPr/>
          </p:nvSpPr>
          <p:spPr bwMode="auto">
            <a:xfrm>
              <a:off x="2879" y="3464"/>
              <a:ext cx="172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17">
              <a:extLst>
                <a:ext uri="{FF2B5EF4-FFF2-40B4-BE49-F238E27FC236}">
                  <a16:creationId xmlns:a16="http://schemas.microsoft.com/office/drawing/2014/main" id="{8F383D8E-BF81-4AF7-AA32-A3CBAD9F5B5B}"/>
                </a:ext>
              </a:extLst>
            </p:cNvPr>
            <p:cNvSpPr>
              <a:spLocks noChangeArrowheads="1"/>
            </p:cNvSpPr>
            <p:nvPr/>
          </p:nvSpPr>
          <p:spPr bwMode="auto">
            <a:xfrm>
              <a:off x="1742" y="2677"/>
              <a:ext cx="1086"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累退税率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5" name="Line 18">
              <a:extLst>
                <a:ext uri="{FF2B5EF4-FFF2-40B4-BE49-F238E27FC236}">
                  <a16:creationId xmlns:a16="http://schemas.microsoft.com/office/drawing/2014/main" id="{7C7E3F1E-8021-494D-8362-BE5211D68475}"/>
                </a:ext>
              </a:extLst>
            </p:cNvPr>
            <p:cNvSpPr>
              <a:spLocks noChangeShapeType="1"/>
            </p:cNvSpPr>
            <p:nvPr/>
          </p:nvSpPr>
          <p:spPr bwMode="auto">
            <a:xfrm flipV="1">
              <a:off x="2261" y="2237"/>
              <a:ext cx="0" cy="47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19">
              <a:extLst>
                <a:ext uri="{FF2B5EF4-FFF2-40B4-BE49-F238E27FC236}">
                  <a16:creationId xmlns:a16="http://schemas.microsoft.com/office/drawing/2014/main" id="{778BE4AA-3EBB-44DA-A86B-99A468140AD1}"/>
                </a:ext>
              </a:extLst>
            </p:cNvPr>
            <p:cNvSpPr>
              <a:spLocks noChangeShapeType="1"/>
            </p:cNvSpPr>
            <p:nvPr/>
          </p:nvSpPr>
          <p:spPr bwMode="auto">
            <a:xfrm>
              <a:off x="2261" y="2867"/>
              <a:ext cx="1134" cy="5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Freeform 20">
              <a:extLst>
                <a:ext uri="{FF2B5EF4-FFF2-40B4-BE49-F238E27FC236}">
                  <a16:creationId xmlns:a16="http://schemas.microsoft.com/office/drawing/2014/main" id="{41A15574-7DF7-4FBB-A777-83C26058B0CB}"/>
                </a:ext>
              </a:extLst>
            </p:cNvPr>
            <p:cNvSpPr>
              <a:spLocks/>
            </p:cNvSpPr>
            <p:nvPr/>
          </p:nvSpPr>
          <p:spPr bwMode="auto">
            <a:xfrm>
              <a:off x="2890" y="2257"/>
              <a:ext cx="1673" cy="892"/>
            </a:xfrm>
            <a:custGeom>
              <a:avLst/>
              <a:gdLst>
                <a:gd name="T0" fmla="*/ 0 w 1488"/>
                <a:gd name="T1" fmla="*/ 0 h 816"/>
                <a:gd name="T2" fmla="*/ 528 w 1488"/>
                <a:gd name="T3" fmla="*/ 576 h 816"/>
                <a:gd name="T4" fmla="*/ 1488 w 1488"/>
                <a:gd name="T5" fmla="*/ 816 h 816"/>
              </a:gdLst>
              <a:ahLst/>
              <a:cxnLst>
                <a:cxn ang="0">
                  <a:pos x="T0" y="T1"/>
                </a:cxn>
                <a:cxn ang="0">
                  <a:pos x="T2" y="T3"/>
                </a:cxn>
                <a:cxn ang="0">
                  <a:pos x="T4" y="T5"/>
                </a:cxn>
              </a:cxnLst>
              <a:rect l="0" t="0" r="r" b="b"/>
              <a:pathLst>
                <a:path w="1488" h="816">
                  <a:moveTo>
                    <a:pt x="0" y="0"/>
                  </a:moveTo>
                  <a:cubicBezTo>
                    <a:pt x="140" y="220"/>
                    <a:pt x="280" y="440"/>
                    <a:pt x="528" y="576"/>
                  </a:cubicBezTo>
                  <a:cubicBezTo>
                    <a:pt x="776" y="712"/>
                    <a:pt x="1132" y="764"/>
                    <a:pt x="1488" y="816"/>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21">
              <a:extLst>
                <a:ext uri="{FF2B5EF4-FFF2-40B4-BE49-F238E27FC236}">
                  <a16:creationId xmlns:a16="http://schemas.microsoft.com/office/drawing/2014/main" id="{948480F4-730D-4D7E-A95C-317248995D55}"/>
                </a:ext>
              </a:extLst>
            </p:cNvPr>
            <p:cNvSpPr>
              <a:spLocks noChangeShapeType="1"/>
            </p:cNvSpPr>
            <p:nvPr/>
          </p:nvSpPr>
          <p:spPr bwMode="auto">
            <a:xfrm>
              <a:off x="4204" y="2782"/>
              <a:ext cx="0" cy="3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94070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4658" y="936974"/>
            <a:ext cx="7770182"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rgbClr val="0070C0"/>
                </a:solidFill>
                <a:latin typeface="微软雅黑"/>
                <a:ea typeface="微软雅黑"/>
                <a:cs typeface="微软雅黑"/>
              </a:rPr>
              <a:t>一个典型案例：</a:t>
            </a:r>
            <a:r>
              <a:rPr lang="zh-CN" altLang="en-US" sz="2000" dirty="0">
                <a:solidFill>
                  <a:sysClr val="windowText" lastClr="000000"/>
                </a:solidFill>
                <a:latin typeface="微软雅黑"/>
                <a:ea typeface="微软雅黑"/>
                <a:cs typeface="微软雅黑"/>
              </a:rPr>
              <a:t>美国联邦保险捐助税。按照生产者全年对每个雇员支付的工资、薪金总额计征的（雇员、生产者各负担一半），但有最高应税限额规定，在</a:t>
            </a:r>
            <a:r>
              <a:rPr lang="en-US" altLang="zh-CN" sz="2000" dirty="0">
                <a:solidFill>
                  <a:sysClr val="windowText" lastClr="000000"/>
                </a:solidFill>
                <a:latin typeface="微软雅黑"/>
                <a:ea typeface="微软雅黑"/>
                <a:cs typeface="微软雅黑"/>
              </a:rPr>
              <a:t>1989</a:t>
            </a:r>
            <a:r>
              <a:rPr lang="zh-CN" altLang="en-US" sz="2000" dirty="0">
                <a:solidFill>
                  <a:sysClr val="windowText" lastClr="000000"/>
                </a:solidFill>
                <a:latin typeface="微软雅黑"/>
                <a:ea typeface="微软雅黑"/>
                <a:cs typeface="微软雅黑"/>
              </a:rPr>
              <a:t>年，税率为</a:t>
            </a:r>
            <a:r>
              <a:rPr lang="en-US" altLang="zh-CN" sz="2000" dirty="0">
                <a:solidFill>
                  <a:sysClr val="windowText" lastClr="000000"/>
                </a:solidFill>
                <a:latin typeface="微软雅黑"/>
                <a:ea typeface="微软雅黑"/>
                <a:cs typeface="微软雅黑"/>
              </a:rPr>
              <a:t>15.02%</a:t>
            </a:r>
            <a:r>
              <a:rPr lang="zh-CN" altLang="en-US" sz="2000" dirty="0">
                <a:solidFill>
                  <a:sysClr val="windowText" lastClr="000000"/>
                </a:solidFill>
                <a:latin typeface="微软雅黑"/>
                <a:ea typeface="微软雅黑"/>
                <a:cs typeface="微软雅黑"/>
              </a:rPr>
              <a:t>，但限额为</a:t>
            </a:r>
            <a:r>
              <a:rPr lang="en-US" altLang="zh-CN" sz="2000" dirty="0">
                <a:solidFill>
                  <a:sysClr val="windowText" lastClr="000000"/>
                </a:solidFill>
                <a:latin typeface="微软雅黑"/>
                <a:ea typeface="微软雅黑"/>
                <a:cs typeface="微软雅黑"/>
              </a:rPr>
              <a:t>48000</a:t>
            </a:r>
            <a:r>
              <a:rPr lang="zh-CN" altLang="en-US" sz="2000" dirty="0">
                <a:solidFill>
                  <a:sysClr val="windowText" lastClr="000000"/>
                </a:solidFill>
                <a:latin typeface="微软雅黑"/>
                <a:ea typeface="微软雅黑"/>
                <a:cs typeface="微软雅黑"/>
              </a:rPr>
              <a:t>美元，对于高于</a:t>
            </a:r>
            <a:r>
              <a:rPr lang="en-US" altLang="zh-CN" sz="2000" dirty="0">
                <a:solidFill>
                  <a:sysClr val="windowText" lastClr="000000"/>
                </a:solidFill>
                <a:latin typeface="微软雅黑"/>
                <a:ea typeface="微软雅黑"/>
                <a:cs typeface="微软雅黑"/>
              </a:rPr>
              <a:t>48000</a:t>
            </a:r>
            <a:r>
              <a:rPr lang="zh-CN" altLang="en-US" sz="2000" dirty="0">
                <a:solidFill>
                  <a:sysClr val="windowText" lastClr="000000"/>
                </a:solidFill>
                <a:latin typeface="微软雅黑"/>
                <a:ea typeface="微软雅黑"/>
                <a:cs typeface="微软雅黑"/>
              </a:rPr>
              <a:t>美元的工薪部分，税率为</a:t>
            </a:r>
            <a:r>
              <a:rPr lang="en-US" altLang="zh-CN" sz="2000" dirty="0">
                <a:solidFill>
                  <a:sysClr val="windowText" lastClr="000000"/>
                </a:solidFill>
                <a:latin typeface="微软雅黑"/>
                <a:ea typeface="微软雅黑"/>
                <a:cs typeface="微软雅黑"/>
              </a:rPr>
              <a:t>0</a:t>
            </a:r>
            <a:r>
              <a:rPr lang="zh-CN" altLang="en-US" sz="2000" dirty="0">
                <a:solidFill>
                  <a:sysClr val="windowText" lastClr="000000"/>
                </a:solidFill>
                <a:latin typeface="微软雅黑"/>
                <a:ea typeface="微软雅黑"/>
                <a:cs typeface="微软雅黑"/>
              </a:rPr>
              <a:t>。对每一雇员来说，这种税每年最高计征额为</a:t>
            </a:r>
            <a:r>
              <a:rPr lang="en-US" altLang="zh-CN" sz="2000" dirty="0">
                <a:solidFill>
                  <a:sysClr val="windowText" lastClr="000000"/>
                </a:solidFill>
                <a:latin typeface="微软雅黑"/>
                <a:ea typeface="微软雅黑"/>
                <a:cs typeface="微软雅黑"/>
              </a:rPr>
              <a:t>48000</a:t>
            </a:r>
            <a:r>
              <a:rPr lang="zh-CN" altLang="en-US" sz="2000" dirty="0">
                <a:solidFill>
                  <a:sysClr val="windowText" lastClr="000000"/>
                </a:solidFill>
                <a:latin typeface="微软雅黑"/>
                <a:ea typeface="微软雅黑"/>
                <a:cs typeface="微软雅黑"/>
              </a:rPr>
              <a:t>美元</a:t>
            </a:r>
            <a:r>
              <a:rPr lang="en-US" altLang="zh-CN" sz="2000" dirty="0">
                <a:solidFill>
                  <a:sysClr val="windowText" lastClr="000000"/>
                </a:solidFill>
                <a:latin typeface="微软雅黑"/>
                <a:ea typeface="微软雅黑"/>
                <a:cs typeface="微软雅黑"/>
              </a:rPr>
              <a:t> X 15.02% = 7209.60 </a:t>
            </a:r>
            <a:r>
              <a:rPr lang="zh-CN" altLang="en-US" sz="2000" dirty="0">
                <a:solidFill>
                  <a:sysClr val="windowText" lastClr="000000"/>
                </a:solidFill>
                <a:latin typeface="微软雅黑"/>
                <a:ea typeface="微软雅黑"/>
                <a:cs typeface="微软雅黑"/>
              </a:rPr>
              <a:t>美元。平均税率怎么变？</a:t>
            </a:r>
          </a:p>
          <a:p>
            <a:pPr>
              <a:defRPr/>
            </a:pPr>
            <a:endParaRPr lang="en-US" altLang="zh-CN" sz="2400" dirty="0">
              <a:solidFill>
                <a:sysClr val="windowText" lastClr="000000"/>
              </a:solidFill>
              <a:latin typeface="微软雅黑"/>
              <a:ea typeface="微软雅黑"/>
              <a:cs typeface="微软雅黑"/>
            </a:endParaRPr>
          </a:p>
        </p:txBody>
      </p:sp>
      <p:grpSp>
        <p:nvGrpSpPr>
          <p:cNvPr id="44" name="Group 23">
            <a:extLst>
              <a:ext uri="{FF2B5EF4-FFF2-40B4-BE49-F238E27FC236}">
                <a16:creationId xmlns:a16="http://schemas.microsoft.com/office/drawing/2014/main" id="{80A7169F-2BE5-4B05-A434-8CEBFADF2500}"/>
              </a:ext>
            </a:extLst>
          </p:cNvPr>
          <p:cNvGrpSpPr>
            <a:grpSpLocks/>
          </p:cNvGrpSpPr>
          <p:nvPr/>
        </p:nvGrpSpPr>
        <p:grpSpPr bwMode="auto">
          <a:xfrm>
            <a:off x="1731497" y="2802212"/>
            <a:ext cx="5696504" cy="3267005"/>
            <a:chOff x="912" y="1207"/>
            <a:chExt cx="4372" cy="2764"/>
          </a:xfrm>
        </p:grpSpPr>
        <p:sp>
          <p:nvSpPr>
            <p:cNvPr id="45" name="Text Box 8">
              <a:extLst>
                <a:ext uri="{FF2B5EF4-FFF2-40B4-BE49-F238E27FC236}">
                  <a16:creationId xmlns:a16="http://schemas.microsoft.com/office/drawing/2014/main" id="{16C10627-2491-4E91-B9DB-AD2FE58C5F58}"/>
                </a:ext>
              </a:extLst>
            </p:cNvPr>
            <p:cNvSpPr txBox="1">
              <a:spLocks noChangeArrowheads="1"/>
            </p:cNvSpPr>
            <p:nvPr/>
          </p:nvSpPr>
          <p:spPr bwMode="auto">
            <a:xfrm>
              <a:off x="912" y="1207"/>
              <a:ext cx="4372" cy="267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6" name="Line 9">
              <a:extLst>
                <a:ext uri="{FF2B5EF4-FFF2-40B4-BE49-F238E27FC236}">
                  <a16:creationId xmlns:a16="http://schemas.microsoft.com/office/drawing/2014/main" id="{0842F936-668E-4474-9A18-F3608EC71EEA}"/>
                </a:ext>
              </a:extLst>
            </p:cNvPr>
            <p:cNvSpPr>
              <a:spLocks noChangeShapeType="1"/>
            </p:cNvSpPr>
            <p:nvPr/>
          </p:nvSpPr>
          <p:spPr bwMode="auto">
            <a:xfrm>
              <a:off x="1776" y="3464"/>
              <a:ext cx="28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10">
              <a:extLst>
                <a:ext uri="{FF2B5EF4-FFF2-40B4-BE49-F238E27FC236}">
                  <a16:creationId xmlns:a16="http://schemas.microsoft.com/office/drawing/2014/main" id="{E9B3F164-75F7-4D2E-8EF1-8094505DCD3C}"/>
                </a:ext>
              </a:extLst>
            </p:cNvPr>
            <p:cNvSpPr>
              <a:spLocks noChangeShapeType="1"/>
            </p:cNvSpPr>
            <p:nvPr/>
          </p:nvSpPr>
          <p:spPr bwMode="auto">
            <a:xfrm flipV="1">
              <a:off x="1776" y="1574"/>
              <a:ext cx="0" cy="189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11">
              <a:extLst>
                <a:ext uri="{FF2B5EF4-FFF2-40B4-BE49-F238E27FC236}">
                  <a16:creationId xmlns:a16="http://schemas.microsoft.com/office/drawing/2014/main" id="{2A781EDE-2046-43F9-8C16-D83FD431E7C2}"/>
                </a:ext>
              </a:extLst>
            </p:cNvPr>
            <p:cNvSpPr>
              <a:spLocks noChangeArrowheads="1"/>
            </p:cNvSpPr>
            <p:nvPr/>
          </p:nvSpPr>
          <p:spPr bwMode="auto">
            <a:xfrm>
              <a:off x="1388" y="1574"/>
              <a:ext cx="431" cy="5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税</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15.02</a:t>
              </a:r>
            </a:p>
          </p:txBody>
        </p:sp>
        <p:sp>
          <p:nvSpPr>
            <p:cNvPr id="49" name="Rectangle 12">
              <a:extLst>
                <a:ext uri="{FF2B5EF4-FFF2-40B4-BE49-F238E27FC236}">
                  <a16:creationId xmlns:a16="http://schemas.microsoft.com/office/drawing/2014/main" id="{6FBBAF38-23E0-433D-9B49-2397A8B0F058}"/>
                </a:ext>
              </a:extLst>
            </p:cNvPr>
            <p:cNvSpPr>
              <a:spLocks noChangeArrowheads="1"/>
            </p:cNvSpPr>
            <p:nvPr/>
          </p:nvSpPr>
          <p:spPr bwMode="auto">
            <a:xfrm>
              <a:off x="1722" y="3528"/>
              <a:ext cx="3562" cy="4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0                           $48000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课税对象数额</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0" name="Rectangle 13">
              <a:extLst>
                <a:ext uri="{FF2B5EF4-FFF2-40B4-BE49-F238E27FC236}">
                  <a16:creationId xmlns:a16="http://schemas.microsoft.com/office/drawing/2014/main" id="{D812966B-C15D-490B-B75D-8D4844D20A3E}"/>
                </a:ext>
              </a:extLst>
            </p:cNvPr>
            <p:cNvSpPr>
              <a:spLocks noChangeArrowheads="1"/>
            </p:cNvSpPr>
            <p:nvPr/>
          </p:nvSpPr>
          <p:spPr bwMode="auto">
            <a:xfrm>
              <a:off x="3881" y="2572"/>
              <a:ext cx="56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平均税率</a:t>
              </a:r>
            </a:p>
          </p:txBody>
        </p:sp>
        <p:sp>
          <p:nvSpPr>
            <p:cNvPr id="51" name="Line 14">
              <a:extLst>
                <a:ext uri="{FF2B5EF4-FFF2-40B4-BE49-F238E27FC236}">
                  <a16:creationId xmlns:a16="http://schemas.microsoft.com/office/drawing/2014/main" id="{687D1B72-F33C-432F-B00A-122BD5D3983D}"/>
                </a:ext>
              </a:extLst>
            </p:cNvPr>
            <p:cNvSpPr>
              <a:spLocks noChangeShapeType="1"/>
            </p:cNvSpPr>
            <p:nvPr/>
          </p:nvSpPr>
          <p:spPr bwMode="auto">
            <a:xfrm>
              <a:off x="1776" y="2257"/>
              <a:ext cx="1111"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 name="Line 15">
              <a:extLst>
                <a:ext uri="{FF2B5EF4-FFF2-40B4-BE49-F238E27FC236}">
                  <a16:creationId xmlns:a16="http://schemas.microsoft.com/office/drawing/2014/main" id="{8A06F6A5-9D43-4CCC-8644-57D651264726}"/>
                </a:ext>
              </a:extLst>
            </p:cNvPr>
            <p:cNvSpPr>
              <a:spLocks noChangeShapeType="1"/>
            </p:cNvSpPr>
            <p:nvPr/>
          </p:nvSpPr>
          <p:spPr bwMode="auto">
            <a:xfrm>
              <a:off x="2889" y="2267"/>
              <a:ext cx="0" cy="12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6">
              <a:extLst>
                <a:ext uri="{FF2B5EF4-FFF2-40B4-BE49-F238E27FC236}">
                  <a16:creationId xmlns:a16="http://schemas.microsoft.com/office/drawing/2014/main" id="{2DF2D150-1AA9-4028-9D4C-D64BA00579D0}"/>
                </a:ext>
              </a:extLst>
            </p:cNvPr>
            <p:cNvSpPr>
              <a:spLocks noChangeShapeType="1"/>
            </p:cNvSpPr>
            <p:nvPr/>
          </p:nvSpPr>
          <p:spPr bwMode="auto">
            <a:xfrm>
              <a:off x="2879" y="3464"/>
              <a:ext cx="1727"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17">
              <a:extLst>
                <a:ext uri="{FF2B5EF4-FFF2-40B4-BE49-F238E27FC236}">
                  <a16:creationId xmlns:a16="http://schemas.microsoft.com/office/drawing/2014/main" id="{8F383D8E-BF81-4AF7-AA32-A3CBAD9F5B5B}"/>
                </a:ext>
              </a:extLst>
            </p:cNvPr>
            <p:cNvSpPr>
              <a:spLocks noChangeArrowheads="1"/>
            </p:cNvSpPr>
            <p:nvPr/>
          </p:nvSpPr>
          <p:spPr bwMode="auto">
            <a:xfrm>
              <a:off x="1742" y="2677"/>
              <a:ext cx="1086"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累退税率</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5" name="Line 18">
              <a:extLst>
                <a:ext uri="{FF2B5EF4-FFF2-40B4-BE49-F238E27FC236}">
                  <a16:creationId xmlns:a16="http://schemas.microsoft.com/office/drawing/2014/main" id="{7C7E3F1E-8021-494D-8362-BE5211D68475}"/>
                </a:ext>
              </a:extLst>
            </p:cNvPr>
            <p:cNvSpPr>
              <a:spLocks noChangeShapeType="1"/>
            </p:cNvSpPr>
            <p:nvPr/>
          </p:nvSpPr>
          <p:spPr bwMode="auto">
            <a:xfrm flipV="1">
              <a:off x="2261" y="2237"/>
              <a:ext cx="0" cy="47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Line 19">
              <a:extLst>
                <a:ext uri="{FF2B5EF4-FFF2-40B4-BE49-F238E27FC236}">
                  <a16:creationId xmlns:a16="http://schemas.microsoft.com/office/drawing/2014/main" id="{778BE4AA-3EBB-44DA-A86B-99A468140AD1}"/>
                </a:ext>
              </a:extLst>
            </p:cNvPr>
            <p:cNvSpPr>
              <a:spLocks noChangeShapeType="1"/>
            </p:cNvSpPr>
            <p:nvPr/>
          </p:nvSpPr>
          <p:spPr bwMode="auto">
            <a:xfrm>
              <a:off x="2261" y="2867"/>
              <a:ext cx="1134" cy="5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Freeform 20">
              <a:extLst>
                <a:ext uri="{FF2B5EF4-FFF2-40B4-BE49-F238E27FC236}">
                  <a16:creationId xmlns:a16="http://schemas.microsoft.com/office/drawing/2014/main" id="{41A15574-7DF7-4FBB-A777-83C26058B0CB}"/>
                </a:ext>
              </a:extLst>
            </p:cNvPr>
            <p:cNvSpPr>
              <a:spLocks/>
            </p:cNvSpPr>
            <p:nvPr/>
          </p:nvSpPr>
          <p:spPr bwMode="auto">
            <a:xfrm>
              <a:off x="2890" y="2257"/>
              <a:ext cx="1673" cy="892"/>
            </a:xfrm>
            <a:custGeom>
              <a:avLst/>
              <a:gdLst>
                <a:gd name="T0" fmla="*/ 0 w 1488"/>
                <a:gd name="T1" fmla="*/ 0 h 816"/>
                <a:gd name="T2" fmla="*/ 528 w 1488"/>
                <a:gd name="T3" fmla="*/ 576 h 816"/>
                <a:gd name="T4" fmla="*/ 1488 w 1488"/>
                <a:gd name="T5" fmla="*/ 816 h 816"/>
              </a:gdLst>
              <a:ahLst/>
              <a:cxnLst>
                <a:cxn ang="0">
                  <a:pos x="T0" y="T1"/>
                </a:cxn>
                <a:cxn ang="0">
                  <a:pos x="T2" y="T3"/>
                </a:cxn>
                <a:cxn ang="0">
                  <a:pos x="T4" y="T5"/>
                </a:cxn>
              </a:cxnLst>
              <a:rect l="0" t="0" r="r" b="b"/>
              <a:pathLst>
                <a:path w="1488" h="816">
                  <a:moveTo>
                    <a:pt x="0" y="0"/>
                  </a:moveTo>
                  <a:cubicBezTo>
                    <a:pt x="140" y="220"/>
                    <a:pt x="280" y="440"/>
                    <a:pt x="528" y="576"/>
                  </a:cubicBezTo>
                  <a:cubicBezTo>
                    <a:pt x="776" y="712"/>
                    <a:pt x="1132" y="764"/>
                    <a:pt x="1488" y="816"/>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Line 21">
              <a:extLst>
                <a:ext uri="{FF2B5EF4-FFF2-40B4-BE49-F238E27FC236}">
                  <a16:creationId xmlns:a16="http://schemas.microsoft.com/office/drawing/2014/main" id="{948480F4-730D-4D7E-A95C-317248995D55}"/>
                </a:ext>
              </a:extLst>
            </p:cNvPr>
            <p:cNvSpPr>
              <a:spLocks noChangeShapeType="1"/>
            </p:cNvSpPr>
            <p:nvPr/>
          </p:nvSpPr>
          <p:spPr bwMode="auto">
            <a:xfrm>
              <a:off x="4204" y="2782"/>
              <a:ext cx="0" cy="3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70505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29236" y="1169110"/>
            <a:ext cx="7495563" cy="518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a:p>
            <a:pPr>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（五）税收能力和税收努力</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defRPr/>
            </a:pPr>
            <a:endParaRPr lang="en-US" altLang="zh-CN"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）税收能力：</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(tax capacity)</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应当能征收上来的税收数额。一是纳税人纳税能力，二是政府的征税能力。</a:t>
            </a:r>
          </a:p>
          <a:p>
            <a:pPr>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）税收努力：</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(tax effort)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税务当局征收全部法定应纳税额的程度，</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或者说是税收能力被利用的程度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63145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618860" y="1338192"/>
            <a:ext cx="7495563" cy="5182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（六）起征点与免征额</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endParaRPr lang="en-US" altLang="zh-CN"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起征点：税法规定的对课税对象开始征税的最低界限，收入未达起征点的低收入者不纳税，收入超过起征点的高收入者按全部课税对象纳税；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免征额：税法规定的课税对象全部数额中免予征税的数额，全部纳税人，不论收入高低，同等享受免税额待遇。</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注意前者照顾的是低收入者，后者则是对所有纳税人的普惠照顾。</a:t>
            </a:r>
          </a:p>
          <a:p>
            <a:pPr lvl="0">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9437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712344" y="1033153"/>
            <a:ext cx="7495563" cy="5620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（七）课税对象、税基、税源的区别</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课税对象是指征税的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目的物</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，税基则是在目的物已经确定的前提下，对目的物据以</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计算税款的依据或标准</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基在表现形态上有两种：一种是价值形态，即以征税对象的价值作为依据，在这种情况下，课税对象和税基一般是一致的，如所得税的课税对象是所得额，计税依据也是所得额。另一种是实物形态，就是以课税对象的数量、重量等作为计税依据，在这种情况下，课税对象和税基一般是不一致的，如我国的车船税，课税对象是各种车辆、船舶，而税基则是车船的排气量和吨位。</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税基也不同于税源，税源总是以收入的形式存在，但税基却可能是支出。</a:t>
            </a: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919597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76297" y="1084890"/>
            <a:ext cx="7327830"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税收分类：</a:t>
            </a:r>
            <a:endParaRPr lang="en-US" altLang="zh-CN" sz="24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defRPr/>
            </a:pPr>
            <a:r>
              <a:rPr lang="en-US" altLang="zh-CN"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A. </a:t>
            </a:r>
            <a:r>
              <a:rPr lang="zh-CN" altLang="en-US"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按</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课税对象</a:t>
            </a:r>
            <a:r>
              <a:rPr lang="zh-CN" altLang="en-US"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分类</a:t>
            </a:r>
            <a:endParaRPr lang="en-US" altLang="zh-CN"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defRPr/>
            </a:pPr>
            <a:r>
              <a:rPr lang="en-US" altLang="zh-CN"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  </a:t>
            </a:r>
            <a:r>
              <a:rPr lang="zh-CN" altLang="en-US" sz="22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所得税、商品税、财产税、资源税、行为税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B.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税负是否转嫁</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分类：</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直接税、间接税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C.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按税收的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课税标准（计价依据）</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分类：</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从价税、从量税、复合税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200" noProof="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D</a:t>
            </a:r>
            <a:r>
              <a:rPr kumimoji="0" lang="en-US" altLang="zh-CN" sz="22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kumimoji="0" lang="zh-CN" altLang="en-US" sz="22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按</a:t>
            </a:r>
            <a:r>
              <a:rPr kumimoji="0" lang="zh-CN" altLang="en-US" sz="2200" b="0" i="0" u="none" strike="noStrike" kern="1200" cap="none" spc="0" normalizeH="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税</a:t>
            </a:r>
            <a:r>
              <a:rPr lang="zh-CN" altLang="en-US" sz="2200" noProof="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收与价格</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的关系</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分类</a:t>
            </a:r>
            <a:r>
              <a:rPr kumimoji="0" lang="zh-CN" altLang="en-US" sz="22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kumimoji="0" lang="en-US" altLang="zh-CN" sz="22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价内税、价外税</a:t>
            </a:r>
            <a:endParaRPr kumimoji="0" lang="en-US" altLang="zh-CN" sz="22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按税收的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财政归属</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中央税、地方税、中央与地方共享税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66209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税收原则</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（一）税收原则的概念：</a:t>
            </a:r>
            <a:endParaRPr lang="en-US" altLang="zh-CN" sz="24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政府在</a:t>
            </a:r>
            <a:r>
              <a:rPr lang="zh-CN" altLang="en-US" sz="2400" dirty="0">
                <a:solidFill>
                  <a:srgbClr val="0070C0"/>
                </a:solidFill>
                <a:latin typeface="微软雅黑"/>
                <a:ea typeface="微软雅黑"/>
                <a:cs typeface="微软雅黑"/>
              </a:rPr>
              <a:t>税收制度的设计和实施</a:t>
            </a:r>
            <a:r>
              <a:rPr lang="zh-CN" altLang="en-US" sz="2400" dirty="0">
                <a:solidFill>
                  <a:sysClr val="windowText" lastClr="000000"/>
                </a:solidFill>
                <a:latin typeface="微软雅黑"/>
                <a:ea typeface="微软雅黑"/>
                <a:cs typeface="微软雅黑"/>
              </a:rPr>
              <a:t>方面所遵循的基本指导思想</a:t>
            </a:r>
          </a:p>
          <a:p>
            <a:pPr>
              <a:defRPr/>
            </a:pPr>
            <a:endParaRPr lang="zh-CN" altLang="en-US"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评价税收制度优劣以及考核税务行政管理状况的基本标准</a:t>
            </a:r>
          </a:p>
        </p:txBody>
      </p:sp>
    </p:spTree>
    <p:extLst>
      <p:ext uri="{BB962C8B-B14F-4D97-AF65-F5344CB8AC3E}">
        <p14:creationId xmlns:p14="http://schemas.microsoft.com/office/powerpoint/2010/main" val="1844168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603169"/>
            <a:ext cx="6874041" cy="4573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（二）税收原则的历史演变：</a:t>
            </a:r>
            <a:endParaRPr lang="en-US" altLang="zh-CN"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a:t>
            </a:r>
            <a:r>
              <a:rPr lang="zh-TW" altLang="en-US" sz="2600" dirty="0">
                <a:solidFill>
                  <a:sysClr val="windowText" lastClr="000000"/>
                </a:solidFill>
                <a:latin typeface="微软雅黑"/>
                <a:ea typeface="微软雅黑"/>
                <a:cs typeface="微软雅黑"/>
              </a:rPr>
              <a:t>威廉</a:t>
            </a:r>
            <a:r>
              <a:rPr lang="en-US" altLang="zh-TW" sz="2600" dirty="0">
                <a:solidFill>
                  <a:sysClr val="windowText" lastClr="000000"/>
                </a:solidFill>
                <a:latin typeface="微软雅黑"/>
                <a:ea typeface="微软雅黑"/>
                <a:cs typeface="微软雅黑"/>
              </a:rPr>
              <a:t>•</a:t>
            </a:r>
            <a:r>
              <a:rPr lang="zh-TW" altLang="en-US" sz="2600" dirty="0">
                <a:solidFill>
                  <a:sysClr val="windowText" lastClr="000000"/>
                </a:solidFill>
                <a:latin typeface="微软雅黑"/>
                <a:ea typeface="微软雅黑"/>
                <a:cs typeface="微软雅黑"/>
              </a:rPr>
              <a:t>配第 </a:t>
            </a:r>
            <a:r>
              <a:rPr lang="en-US" altLang="zh-TW" sz="2600" dirty="0">
                <a:solidFill>
                  <a:sysClr val="windowText" lastClr="000000"/>
                </a:solidFill>
                <a:latin typeface="微软雅黑"/>
                <a:ea typeface="微软雅黑"/>
                <a:cs typeface="微软雅黑"/>
              </a:rPr>
              <a:t>William Petty</a:t>
            </a:r>
          </a:p>
          <a:p>
            <a:pPr>
              <a:defRPr/>
            </a:pPr>
            <a:r>
              <a:rPr lang="zh-TW" altLang="en-US" sz="2600" dirty="0">
                <a:solidFill>
                  <a:sysClr val="windowText" lastClr="000000"/>
                </a:solidFill>
                <a:latin typeface="微软雅黑"/>
                <a:ea typeface="微软雅黑"/>
                <a:cs typeface="微软雅黑"/>
              </a:rPr>
              <a:t>（</a:t>
            </a:r>
            <a:r>
              <a:rPr lang="en-US" altLang="zh-TW" sz="2600" dirty="0">
                <a:solidFill>
                  <a:sysClr val="windowText" lastClr="000000"/>
                </a:solidFill>
                <a:latin typeface="微软雅黑"/>
                <a:ea typeface="微软雅黑"/>
                <a:cs typeface="微软雅黑"/>
              </a:rPr>
              <a:t>2</a:t>
            </a:r>
            <a:r>
              <a:rPr lang="zh-TW" altLang="en-US" sz="2600" dirty="0">
                <a:solidFill>
                  <a:sysClr val="windowText" lastClr="000000"/>
                </a:solidFill>
                <a:latin typeface="微软雅黑"/>
                <a:ea typeface="微软雅黑"/>
                <a:cs typeface="微软雅黑"/>
              </a:rPr>
              <a:t>）攸士第 </a:t>
            </a:r>
            <a:r>
              <a:rPr lang="en-US" altLang="zh-TW" sz="2600" dirty="0" err="1">
                <a:solidFill>
                  <a:sysClr val="windowText" lastClr="000000"/>
                </a:solidFill>
                <a:latin typeface="微软雅黑"/>
                <a:ea typeface="微软雅黑"/>
                <a:cs typeface="微软雅黑"/>
              </a:rPr>
              <a:t>Justi</a:t>
            </a:r>
            <a:r>
              <a:rPr lang="en-US" altLang="zh-TW" sz="2600" dirty="0">
                <a:solidFill>
                  <a:sysClr val="windowText" lastClr="000000"/>
                </a:solidFill>
                <a:latin typeface="微软雅黑"/>
                <a:ea typeface="微软雅黑"/>
                <a:cs typeface="微软雅黑"/>
              </a:rPr>
              <a:t> </a:t>
            </a:r>
          </a:p>
          <a:p>
            <a:pPr>
              <a:defRPr/>
            </a:pPr>
            <a:r>
              <a:rPr lang="zh-TW" altLang="en-US" sz="2600" dirty="0">
                <a:solidFill>
                  <a:sysClr val="windowText" lastClr="000000"/>
                </a:solidFill>
                <a:latin typeface="微软雅黑"/>
                <a:ea typeface="微软雅黑"/>
                <a:cs typeface="微软雅黑"/>
              </a:rPr>
              <a:t>（</a:t>
            </a:r>
            <a:r>
              <a:rPr lang="en-US" altLang="zh-TW" sz="2600" dirty="0">
                <a:solidFill>
                  <a:sysClr val="windowText" lastClr="000000"/>
                </a:solidFill>
                <a:latin typeface="微软雅黑"/>
                <a:ea typeface="微软雅黑"/>
                <a:cs typeface="微软雅黑"/>
              </a:rPr>
              <a:t>3</a:t>
            </a:r>
            <a:r>
              <a:rPr lang="zh-TW" altLang="en-US" sz="2600" dirty="0">
                <a:solidFill>
                  <a:sysClr val="windowText" lastClr="000000"/>
                </a:solidFill>
                <a:latin typeface="微软雅黑"/>
                <a:ea typeface="微软雅黑"/>
                <a:cs typeface="微软雅黑"/>
              </a:rPr>
              <a:t>）亚当</a:t>
            </a:r>
            <a:r>
              <a:rPr lang="en-US" altLang="zh-TW" sz="2600" dirty="0">
                <a:solidFill>
                  <a:sysClr val="windowText" lastClr="000000"/>
                </a:solidFill>
                <a:latin typeface="微软雅黑"/>
                <a:ea typeface="微软雅黑"/>
                <a:cs typeface="微软雅黑"/>
              </a:rPr>
              <a:t>•</a:t>
            </a:r>
            <a:r>
              <a:rPr lang="zh-TW" altLang="en-US" sz="2600" dirty="0">
                <a:solidFill>
                  <a:sysClr val="windowText" lastClr="000000"/>
                </a:solidFill>
                <a:latin typeface="微软雅黑"/>
                <a:ea typeface="微软雅黑"/>
                <a:cs typeface="微软雅黑"/>
              </a:rPr>
              <a:t>斯密 </a:t>
            </a:r>
            <a:r>
              <a:rPr lang="en-US" altLang="zh-TW" sz="2600" dirty="0">
                <a:solidFill>
                  <a:sysClr val="windowText" lastClr="000000"/>
                </a:solidFill>
                <a:latin typeface="微软雅黑"/>
                <a:ea typeface="微软雅黑"/>
                <a:cs typeface="微软雅黑"/>
              </a:rPr>
              <a:t>Adam Smith</a:t>
            </a:r>
          </a:p>
          <a:p>
            <a:pPr>
              <a:defRPr/>
            </a:pPr>
            <a:r>
              <a:rPr lang="zh-TW" altLang="en-US" sz="2600" dirty="0">
                <a:solidFill>
                  <a:sysClr val="windowText" lastClr="000000"/>
                </a:solidFill>
                <a:latin typeface="微软雅黑"/>
                <a:ea typeface="微软雅黑"/>
                <a:cs typeface="微软雅黑"/>
              </a:rPr>
              <a:t>（</a:t>
            </a:r>
            <a:r>
              <a:rPr lang="en-US" altLang="zh-TW" sz="2600" dirty="0">
                <a:solidFill>
                  <a:sysClr val="windowText" lastClr="000000"/>
                </a:solidFill>
                <a:latin typeface="微软雅黑"/>
                <a:ea typeface="微软雅黑"/>
                <a:cs typeface="微软雅黑"/>
              </a:rPr>
              <a:t>4</a:t>
            </a:r>
            <a:r>
              <a:rPr lang="zh-TW" altLang="en-US" sz="2600" dirty="0">
                <a:solidFill>
                  <a:sysClr val="windowText" lastClr="000000"/>
                </a:solidFill>
                <a:latin typeface="微软雅黑"/>
                <a:ea typeface="微软雅黑"/>
                <a:cs typeface="微软雅黑"/>
              </a:rPr>
              <a:t>）萨伊 </a:t>
            </a:r>
            <a:r>
              <a:rPr lang="en-US" altLang="zh-TW" sz="2600" dirty="0">
                <a:solidFill>
                  <a:sysClr val="windowText" lastClr="000000"/>
                </a:solidFill>
                <a:latin typeface="微软雅黑"/>
                <a:ea typeface="微软雅黑"/>
                <a:cs typeface="微软雅黑"/>
              </a:rPr>
              <a:t>Say</a:t>
            </a:r>
          </a:p>
          <a:p>
            <a:pPr>
              <a:defRPr/>
            </a:pPr>
            <a:r>
              <a:rPr lang="zh-TW" altLang="en-US" sz="2600" dirty="0">
                <a:solidFill>
                  <a:sysClr val="windowText" lastClr="000000"/>
                </a:solidFill>
                <a:latin typeface="微软雅黑"/>
                <a:ea typeface="微软雅黑"/>
                <a:cs typeface="微软雅黑"/>
              </a:rPr>
              <a:t>（</a:t>
            </a:r>
            <a:r>
              <a:rPr lang="en-US" altLang="zh-TW" sz="2600" dirty="0">
                <a:solidFill>
                  <a:sysClr val="windowText" lastClr="000000"/>
                </a:solidFill>
                <a:latin typeface="微软雅黑"/>
                <a:ea typeface="微软雅黑"/>
                <a:cs typeface="微软雅黑"/>
              </a:rPr>
              <a:t>5</a:t>
            </a:r>
            <a:r>
              <a:rPr lang="zh-TW" altLang="en-US" sz="2600" dirty="0">
                <a:solidFill>
                  <a:sysClr val="windowText" lastClr="000000"/>
                </a:solidFill>
                <a:latin typeface="微软雅黑"/>
                <a:ea typeface="微软雅黑"/>
                <a:cs typeface="微软雅黑"/>
              </a:rPr>
              <a:t>）瓦格纳 </a:t>
            </a:r>
            <a:r>
              <a:rPr lang="en-US" altLang="zh-TW" sz="2600" dirty="0">
                <a:solidFill>
                  <a:sysClr val="windowText" lastClr="000000"/>
                </a:solidFill>
                <a:latin typeface="微软雅黑"/>
                <a:ea typeface="微软雅黑"/>
                <a:cs typeface="微软雅黑"/>
              </a:rPr>
              <a:t>Wagner</a:t>
            </a: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88852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06286"/>
            <a:ext cx="7340600" cy="4870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a:t>
            </a:r>
            <a:r>
              <a:rPr lang="zh-TW" altLang="en-US" sz="2400" dirty="0">
                <a:solidFill>
                  <a:sysClr val="windowText" lastClr="000000"/>
                </a:solidFill>
                <a:latin typeface="微软雅黑"/>
                <a:ea typeface="微软雅黑"/>
                <a:cs typeface="微软雅黑"/>
              </a:rPr>
              <a:t>威廉</a:t>
            </a:r>
            <a:r>
              <a:rPr lang="en-US" altLang="zh-TW" sz="2400" dirty="0">
                <a:solidFill>
                  <a:sysClr val="windowText" lastClr="000000"/>
                </a:solidFill>
                <a:latin typeface="微软雅黑"/>
                <a:ea typeface="微软雅黑"/>
                <a:cs typeface="微软雅黑"/>
              </a:rPr>
              <a:t>•</a:t>
            </a:r>
            <a:r>
              <a:rPr lang="zh-TW" altLang="en-US" sz="2400" dirty="0">
                <a:solidFill>
                  <a:sysClr val="windowText" lastClr="000000"/>
                </a:solidFill>
                <a:latin typeface="微软雅黑"/>
                <a:ea typeface="微软雅黑"/>
                <a:cs typeface="微软雅黑"/>
              </a:rPr>
              <a:t>配第 </a:t>
            </a:r>
            <a:r>
              <a:rPr lang="en-US" altLang="zh-TW" sz="2400" dirty="0">
                <a:solidFill>
                  <a:sysClr val="windowText" lastClr="000000"/>
                </a:solidFill>
                <a:latin typeface="微软雅黑"/>
                <a:ea typeface="微软雅黑"/>
                <a:cs typeface="微软雅黑"/>
              </a:rPr>
              <a:t>William Petty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1623-1687</a:t>
            </a:r>
            <a:r>
              <a:rPr lang="zh-CN" altLang="en-US" sz="2400" dirty="0">
                <a:solidFill>
                  <a:sysClr val="windowText" lastClr="000000"/>
                </a:solidFill>
                <a:latin typeface="微软雅黑"/>
                <a:ea typeface="微软雅黑"/>
                <a:cs typeface="微软雅黑"/>
              </a:rPr>
              <a:t>）</a:t>
            </a:r>
            <a:endParaRPr lang="en-US" altLang="zh-TW"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基本观点：</a:t>
            </a:r>
            <a:r>
              <a:rPr lang="zh-CN" altLang="en-US" sz="2400" dirty="0">
                <a:solidFill>
                  <a:srgbClr val="0070C0"/>
                </a:solidFill>
                <a:latin typeface="微软雅黑"/>
                <a:ea typeface="微软雅黑"/>
                <a:cs typeface="微软雅黑"/>
              </a:rPr>
              <a:t>公平</a:t>
            </a:r>
            <a:r>
              <a:rPr lang="zh-CN" altLang="en-US" sz="2400" dirty="0">
                <a:solidFill>
                  <a:sysClr val="windowText" lastClr="000000"/>
                </a:solidFill>
                <a:latin typeface="微软雅黑"/>
                <a:ea typeface="微软雅黑"/>
                <a:cs typeface="微软雅黑"/>
              </a:rPr>
              <a:t>负担税收</a:t>
            </a:r>
          </a:p>
          <a:p>
            <a:pPr>
              <a:defRPr/>
            </a:pPr>
            <a:r>
              <a:rPr lang="zh-CN" altLang="en-US" sz="2400" dirty="0">
                <a:solidFill>
                  <a:sysClr val="windowText" lastClr="000000"/>
                </a:solidFill>
                <a:latin typeface="微软雅黑"/>
                <a:ea typeface="微软雅黑"/>
                <a:cs typeface="微软雅黑"/>
              </a:rPr>
              <a:t>三条标准：</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公平，就是税收要对任何人、任何东西“无所偏袒”，税负也不能过重；</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简便，就是征税手续不能过于繁琐，方法要简明，应尽量给纳税人以便利；</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节省，就是征税费用不能过多，应尽量注意节约。</a:t>
            </a:r>
          </a:p>
          <a:p>
            <a:pPr>
              <a:defRPr/>
            </a:pPr>
            <a:endParaRPr lang="zh-CN" altLang="en-US" sz="2600" dirty="0">
              <a:solidFill>
                <a:sysClr val="windowText" lastClr="000000"/>
              </a:solidFill>
              <a:latin typeface="微软雅黑"/>
              <a:ea typeface="微软雅黑"/>
              <a:cs typeface="微软雅黑"/>
            </a:endParaRP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94842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什么是税收</a:t>
            </a:r>
          </a:p>
        </p:txBody>
      </p:sp>
      <p:sp>
        <p:nvSpPr>
          <p:cNvPr id="18" name="内容占位符 2"/>
          <p:cNvSpPr txBox="1">
            <a:spLocks/>
          </p:cNvSpPr>
          <p:nvPr/>
        </p:nvSpPr>
        <p:spPr>
          <a:xfrm>
            <a:off x="838200" y="1591293"/>
            <a:ext cx="7272867" cy="50020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税收的基本属性</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（二）税收“三性”</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230717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985652"/>
            <a:ext cx="7340600" cy="5191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400" dirty="0">
                <a:solidFill>
                  <a:sysClr val="windowText" lastClr="000000"/>
                </a:solidFill>
                <a:latin typeface="微软雅黑"/>
                <a:ea typeface="微软雅黑"/>
                <a:cs typeface="微软雅黑"/>
              </a:rPr>
              <a:t>（</a:t>
            </a:r>
            <a:r>
              <a:rPr lang="en-US" altLang="zh-TW" sz="2400" dirty="0">
                <a:solidFill>
                  <a:sysClr val="windowText" lastClr="000000"/>
                </a:solidFill>
                <a:latin typeface="微软雅黑"/>
                <a:ea typeface="微软雅黑"/>
                <a:cs typeface="微软雅黑"/>
              </a:rPr>
              <a:t>2</a:t>
            </a:r>
            <a:r>
              <a:rPr lang="zh-TW" altLang="en-US" sz="2400" dirty="0">
                <a:solidFill>
                  <a:sysClr val="windowText" lastClr="000000"/>
                </a:solidFill>
                <a:latin typeface="微软雅黑"/>
                <a:ea typeface="微软雅黑"/>
                <a:cs typeface="微软雅黑"/>
              </a:rPr>
              <a:t>）攸士第 </a:t>
            </a:r>
            <a:r>
              <a:rPr lang="en-US" altLang="zh-TW" sz="2400" dirty="0" err="1">
                <a:solidFill>
                  <a:sysClr val="windowText" lastClr="000000"/>
                </a:solidFill>
                <a:latin typeface="微软雅黑"/>
                <a:ea typeface="微软雅黑"/>
                <a:cs typeface="微软雅黑"/>
              </a:rPr>
              <a:t>Justi</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1705-1771</a:t>
            </a:r>
            <a:r>
              <a:rPr lang="zh-CN" altLang="en-US" sz="2400" dirty="0">
                <a:solidFill>
                  <a:sysClr val="windowText" lastClr="000000"/>
                </a:solidFill>
                <a:latin typeface="微软雅黑"/>
                <a:ea typeface="微软雅黑"/>
                <a:cs typeface="微软雅黑"/>
              </a:rPr>
              <a:t>）</a:t>
            </a:r>
            <a:endParaRPr lang="en-US" altLang="zh-TW" sz="2400" dirty="0">
              <a:solidFill>
                <a:sysClr val="windowText" lastClr="000000"/>
              </a:solidFill>
              <a:latin typeface="微软雅黑"/>
              <a:ea typeface="微软雅黑"/>
              <a:cs typeface="微软雅黑"/>
            </a:endParaRPr>
          </a:p>
          <a:p>
            <a:pPr>
              <a:defRPr/>
            </a:pPr>
            <a:endParaRPr lang="en-US" altLang="zh-TW" sz="26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基本观点：征税不能妨碍纳税人的经济活动</a:t>
            </a:r>
          </a:p>
          <a:p>
            <a:pPr>
              <a:defRPr/>
            </a:pPr>
            <a:r>
              <a:rPr lang="zh-CN" altLang="en-US" sz="2400" dirty="0">
                <a:solidFill>
                  <a:sysClr val="windowText" lastClr="000000"/>
                </a:solidFill>
                <a:latin typeface="微软雅黑"/>
                <a:ea typeface="微软雅黑"/>
                <a:cs typeface="微软雅黑"/>
              </a:rPr>
              <a:t>六大原则</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促进主动纳税</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不侵犯臣民的合理的自由和增加对产业的压迫</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平等课税</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具有明确法律依据 </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挑选征收费用最低的商品货物征税</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纳税手续简便，税款分期缴纳，时间安排得当</a:t>
            </a: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45287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23158"/>
            <a:ext cx="7340600" cy="4953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400" dirty="0">
                <a:solidFill>
                  <a:sysClr val="windowText" lastClr="000000"/>
                </a:solidFill>
                <a:latin typeface="微软雅黑"/>
                <a:ea typeface="微软雅黑"/>
                <a:cs typeface="微软雅黑"/>
              </a:rPr>
              <a:t>（</a:t>
            </a:r>
            <a:r>
              <a:rPr lang="en-US" altLang="zh-TW" sz="2400" dirty="0">
                <a:solidFill>
                  <a:sysClr val="windowText" lastClr="000000"/>
                </a:solidFill>
                <a:latin typeface="微软雅黑"/>
                <a:ea typeface="微软雅黑"/>
                <a:cs typeface="微软雅黑"/>
              </a:rPr>
              <a:t>3</a:t>
            </a:r>
            <a:r>
              <a:rPr lang="zh-TW" altLang="en-US" sz="2400" dirty="0">
                <a:solidFill>
                  <a:sysClr val="windowText" lastClr="000000"/>
                </a:solidFill>
                <a:latin typeface="微软雅黑"/>
                <a:ea typeface="微软雅黑"/>
                <a:cs typeface="微软雅黑"/>
              </a:rPr>
              <a:t>）亚当</a:t>
            </a:r>
            <a:r>
              <a:rPr lang="en-US" altLang="zh-TW" sz="2400" dirty="0">
                <a:solidFill>
                  <a:sysClr val="windowText" lastClr="000000"/>
                </a:solidFill>
                <a:latin typeface="微软雅黑"/>
                <a:ea typeface="微软雅黑"/>
                <a:cs typeface="微软雅黑"/>
              </a:rPr>
              <a:t>•</a:t>
            </a:r>
            <a:r>
              <a:rPr lang="zh-TW" altLang="en-US" sz="2400" dirty="0">
                <a:solidFill>
                  <a:sysClr val="windowText" lastClr="000000"/>
                </a:solidFill>
                <a:latin typeface="微软雅黑"/>
                <a:ea typeface="微软雅黑"/>
                <a:cs typeface="微软雅黑"/>
              </a:rPr>
              <a:t>斯密 </a:t>
            </a:r>
            <a:r>
              <a:rPr lang="en-US" altLang="zh-TW" sz="2400" dirty="0">
                <a:solidFill>
                  <a:sysClr val="windowText" lastClr="000000"/>
                </a:solidFill>
                <a:latin typeface="微软雅黑"/>
                <a:ea typeface="微软雅黑"/>
                <a:cs typeface="微软雅黑"/>
              </a:rPr>
              <a:t>Adam Smith </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1723-1790</a:t>
            </a:r>
            <a:r>
              <a:rPr lang="zh-CN" altLang="en-US" sz="2400" dirty="0">
                <a:solidFill>
                  <a:sysClr val="windowText" lastClr="000000"/>
                </a:solidFill>
                <a:latin typeface="微软雅黑"/>
                <a:ea typeface="微软雅黑"/>
                <a:cs typeface="微软雅黑"/>
              </a:rPr>
              <a:t>）</a:t>
            </a:r>
            <a:endParaRPr lang="en-US" altLang="zh-TW"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基本观点：政府少干预经济，政府职能应仅限于维护社会秩序和国家安全</a:t>
            </a:r>
          </a:p>
          <a:p>
            <a:pPr>
              <a:defRPr/>
            </a:pPr>
            <a:r>
              <a:rPr lang="zh-CN" altLang="en-US" sz="2400" dirty="0">
                <a:solidFill>
                  <a:sysClr val="windowText" lastClr="000000"/>
                </a:solidFill>
                <a:latin typeface="微软雅黑"/>
                <a:ea typeface="微软雅黑"/>
                <a:cs typeface="微软雅黑"/>
              </a:rPr>
              <a:t>四项原则：</a:t>
            </a: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平等原则</a:t>
            </a:r>
            <a:endParaRPr lang="en-US" altLang="zh-CN" sz="2400" dirty="0">
              <a:solidFill>
                <a:sysClr val="windowText" lastClr="000000"/>
              </a:solidFill>
              <a:latin typeface="微软雅黑"/>
              <a:ea typeface="微软雅黑"/>
              <a:cs typeface="微软雅黑"/>
            </a:endParaRPr>
          </a:p>
          <a:p>
            <a:pPr>
              <a:defRPr/>
            </a:pPr>
            <a:r>
              <a:rPr lang="zh-CN" altLang="en-US" sz="2200" i="1" dirty="0">
                <a:solidFill>
                  <a:sysClr val="windowText" lastClr="000000"/>
                </a:solidFill>
                <a:latin typeface="微软雅黑"/>
                <a:ea typeface="微软雅黑"/>
                <a:cs typeface="微软雅黑"/>
              </a:rPr>
              <a:t>“一切公民，都须在可能范围内，按照各自能力的比例，即按照各自在国家保护下享得收人的比例，缴纳国赋，以维持政府。“</a:t>
            </a:r>
            <a:endParaRPr lang="en-US" altLang="zh-CN" sz="2200" i="1" dirty="0">
              <a:solidFill>
                <a:sysClr val="windowText" lastClr="000000"/>
              </a:solidFill>
              <a:latin typeface="微软雅黑"/>
              <a:ea typeface="微软雅黑"/>
              <a:cs typeface="微软雅黑"/>
            </a:endParaRPr>
          </a:p>
          <a:p>
            <a:pPr>
              <a:defRPr/>
            </a:pPr>
            <a:r>
              <a:rPr lang="zh-CN" altLang="en-US" sz="2200" i="1" dirty="0">
                <a:solidFill>
                  <a:sysClr val="windowText" lastClr="000000"/>
                </a:solidFill>
                <a:latin typeface="微软雅黑"/>
                <a:ea typeface="微软雅黑"/>
                <a:cs typeface="微软雅黑"/>
              </a:rPr>
              <a:t> “一个国家的各个人须缴纳政府费用，正如一个大地产的公共租地者须按照各自在该地产上所受益的比例，提供它的管理费用一样”</a:t>
            </a: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85256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080655"/>
            <a:ext cx="7340600" cy="5096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平等原则</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要取消一切免税特权，即取消贵族僧侣的特权；</a:t>
            </a:r>
            <a:r>
              <a:rPr lang="zh-CN" altLang="en-US" sz="2200" dirty="0">
                <a:solidFill>
                  <a:srgbClr val="0070C0"/>
                </a:solidFill>
                <a:latin typeface="微软雅黑"/>
                <a:ea typeface="微软雅黑"/>
                <a:cs typeface="微软雅黑"/>
              </a:rPr>
              <a:t>税收“中立”</a:t>
            </a:r>
            <a:r>
              <a:rPr lang="zh-CN" altLang="en-US" sz="2200" dirty="0">
                <a:solidFill>
                  <a:sysClr val="windowText" lastClr="000000"/>
                </a:solidFill>
                <a:latin typeface="微软雅黑"/>
                <a:ea typeface="微软雅黑"/>
                <a:cs typeface="微软雅黑"/>
              </a:rPr>
              <a:t>，即征税尽量不使财富分配的原有比例发生变化，尽量不使经济发展受影响；税收依负担能力而课征，即依每个国民在国家保护之下所获得的收入课征。</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确实原则</a:t>
            </a:r>
          </a:p>
          <a:p>
            <a:pPr>
              <a:defRPr/>
            </a:pPr>
            <a:r>
              <a:rPr lang="zh-CN" altLang="en-US" sz="2200" dirty="0">
                <a:solidFill>
                  <a:sysClr val="windowText" lastClr="000000"/>
                </a:solidFill>
                <a:latin typeface="微软雅黑"/>
                <a:ea typeface="微软雅黑"/>
                <a:cs typeface="微软雅黑"/>
              </a:rPr>
              <a:t>课税必须以法律为依据，</a:t>
            </a:r>
            <a:r>
              <a:rPr lang="zh-CN" altLang="en-US" sz="2200" i="1" dirty="0">
                <a:solidFill>
                  <a:sysClr val="windowText" lastClr="000000"/>
                </a:solidFill>
                <a:latin typeface="微软雅黑"/>
                <a:ea typeface="微软雅黑"/>
                <a:cs typeface="微软雅黑"/>
              </a:rPr>
              <a:t>“各公民应当完纳的赋税，必须是确定的，不得随意变更。完纳的日期、完纳的方法、完纳的数额，都应当让一切纳税人及其他人了解得十分清楚明白。如果不然，每个纳税人，就多少不免为税吏的权力所左右”</a:t>
            </a:r>
            <a:r>
              <a:rPr lang="zh-CN" altLang="en-US" sz="2200" dirty="0">
                <a:solidFill>
                  <a:sysClr val="windowText" lastClr="000000"/>
                </a:solidFill>
                <a:latin typeface="微软雅黑"/>
                <a:ea typeface="微软雅黑"/>
                <a:cs typeface="微软雅黑"/>
              </a:rPr>
              <a:t>。</a:t>
            </a:r>
            <a:endParaRPr lang="en-US" altLang="zh-TW"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893475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60843" y="1039718"/>
            <a:ext cx="6726589" cy="5649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便利原则</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税收的征纳手续应尽量从简。在时间上，应在纳税人收入丰裕的时候征税；在方法上，应力求简便易行；在地点上，应将税务机关设在交通方便的场所；在形式上，应尽量采用货币形式。</a:t>
            </a:r>
            <a:endParaRPr lang="en-US" altLang="zh-CN" sz="22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最少征收费原则</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征税过程中，应尽量减少不必要的费用开支，所征税收尽量归入国库，使国库收入同人民缴纳的差额最小，征收费用最少。“</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7169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11283"/>
            <a:ext cx="7340600" cy="49656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400" dirty="0">
                <a:solidFill>
                  <a:sysClr val="windowText" lastClr="000000"/>
                </a:solidFill>
                <a:latin typeface="微软雅黑"/>
                <a:ea typeface="微软雅黑"/>
                <a:cs typeface="微软雅黑"/>
              </a:rPr>
              <a:t>（</a:t>
            </a:r>
            <a:r>
              <a:rPr lang="en-US" altLang="zh-TW" sz="2400" dirty="0">
                <a:solidFill>
                  <a:sysClr val="windowText" lastClr="000000"/>
                </a:solidFill>
                <a:latin typeface="微软雅黑"/>
                <a:ea typeface="微软雅黑"/>
                <a:cs typeface="微软雅黑"/>
              </a:rPr>
              <a:t>4</a:t>
            </a:r>
            <a:r>
              <a:rPr lang="zh-TW" altLang="en-US" sz="2400" dirty="0">
                <a:solidFill>
                  <a:sysClr val="windowText" lastClr="000000"/>
                </a:solidFill>
                <a:latin typeface="微软雅黑"/>
                <a:ea typeface="微软雅黑"/>
                <a:cs typeface="微软雅黑"/>
              </a:rPr>
              <a:t>）萨伊 </a:t>
            </a:r>
            <a:r>
              <a:rPr lang="en-US" altLang="zh-TW" sz="2400" dirty="0">
                <a:solidFill>
                  <a:sysClr val="windowText" lastClr="000000"/>
                </a:solidFill>
                <a:latin typeface="微软雅黑"/>
                <a:ea typeface="微软雅黑"/>
                <a:cs typeface="微软雅黑"/>
              </a:rPr>
              <a:t>Say</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1767-1832</a:t>
            </a:r>
            <a:r>
              <a:rPr lang="zh-CN" altLang="en-US" sz="2400" dirty="0">
                <a:solidFill>
                  <a:sysClr val="windowText" lastClr="000000"/>
                </a:solidFill>
                <a:latin typeface="微软雅黑"/>
                <a:ea typeface="微软雅黑"/>
                <a:cs typeface="微软雅黑"/>
              </a:rPr>
              <a:t>）</a:t>
            </a:r>
            <a:endParaRPr lang="en-US" altLang="zh-TW"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基本观点：政府支出不具生产性，最好的税收是税负最轻的税收</a:t>
            </a:r>
          </a:p>
          <a:p>
            <a:pPr>
              <a:defRPr/>
            </a:pPr>
            <a:r>
              <a:rPr lang="zh-CN" altLang="en-US" sz="2400" dirty="0">
                <a:solidFill>
                  <a:sysClr val="windowText" lastClr="000000"/>
                </a:solidFill>
                <a:latin typeface="微软雅黑"/>
                <a:ea typeface="微软雅黑"/>
                <a:cs typeface="微软雅黑"/>
              </a:rPr>
              <a:t>五项原则：</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税率最适度原则，税率越低，税负越轻，对纳税人的剥夺越少，对再生产的破坏作用也越小</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节约征收费用原则</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各阶层人民负担公平原则，每个纳税人承受同样</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相对的</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税收负担</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最小程度妨碍生产原则</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有利于国民道德提高原则，政府征税必须着眼于普及有益的社会习惯和增进国民道德</a:t>
            </a:r>
          </a:p>
          <a:p>
            <a:pPr>
              <a:defRPr/>
            </a:pPr>
            <a:endParaRPr lang="en-US" altLang="zh-TW"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613592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01700" y="961901"/>
            <a:ext cx="7340600" cy="5120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TW" altLang="en-US" sz="2400" dirty="0">
                <a:solidFill>
                  <a:sysClr val="windowText" lastClr="000000"/>
                </a:solidFill>
                <a:latin typeface="微软雅黑"/>
                <a:ea typeface="微软雅黑"/>
                <a:cs typeface="微软雅黑"/>
              </a:rPr>
              <a:t>（</a:t>
            </a:r>
            <a:r>
              <a:rPr lang="en-US" altLang="zh-TW" sz="2400" dirty="0">
                <a:solidFill>
                  <a:sysClr val="windowText" lastClr="000000"/>
                </a:solidFill>
                <a:latin typeface="微软雅黑"/>
                <a:ea typeface="微软雅黑"/>
                <a:cs typeface="微软雅黑"/>
              </a:rPr>
              <a:t>5</a:t>
            </a:r>
            <a:r>
              <a:rPr lang="zh-TW" altLang="en-US" sz="2400" dirty="0">
                <a:solidFill>
                  <a:sysClr val="windowText" lastClr="000000"/>
                </a:solidFill>
                <a:latin typeface="微软雅黑"/>
                <a:ea typeface="微软雅黑"/>
                <a:cs typeface="微软雅黑"/>
              </a:rPr>
              <a:t>）瓦格纳 </a:t>
            </a:r>
            <a:r>
              <a:rPr lang="en-US" altLang="zh-TW" sz="2400" dirty="0">
                <a:solidFill>
                  <a:sysClr val="windowText" lastClr="000000"/>
                </a:solidFill>
                <a:latin typeface="微软雅黑"/>
                <a:ea typeface="微软雅黑"/>
                <a:cs typeface="微软雅黑"/>
              </a:rPr>
              <a:t>Wagner</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1835-1917</a:t>
            </a:r>
            <a:r>
              <a:rPr lang="zh-CN" altLang="en-US" sz="2400" dirty="0">
                <a:solidFill>
                  <a:sysClr val="windowText" lastClr="000000"/>
                </a:solidFill>
                <a:latin typeface="微软雅黑"/>
                <a:ea typeface="微软雅黑"/>
                <a:cs typeface="微软雅黑"/>
              </a:rPr>
              <a:t>）</a:t>
            </a:r>
            <a:endParaRPr lang="en-US" altLang="zh-TW" sz="2400" dirty="0">
              <a:solidFill>
                <a:sysClr val="windowText" lastClr="000000"/>
              </a:solidFill>
              <a:latin typeface="微软雅黑"/>
              <a:ea typeface="微软雅黑"/>
              <a:cs typeface="微软雅黑"/>
            </a:endParaRPr>
          </a:p>
          <a:p>
            <a:pPr>
              <a:defRPr/>
            </a:pPr>
            <a:endParaRPr lang="en-US" altLang="zh-TW"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基本观点：以税收为手段，调节社会生活，纠正分配不公平</a:t>
            </a:r>
          </a:p>
          <a:p>
            <a:pPr>
              <a:defRPr/>
            </a:pPr>
            <a:r>
              <a:rPr lang="zh-CN" altLang="en-US" sz="2400" dirty="0">
                <a:solidFill>
                  <a:sysClr val="windowText" lastClr="000000"/>
                </a:solidFill>
                <a:latin typeface="微软雅黑"/>
                <a:ea typeface="微软雅黑"/>
                <a:cs typeface="微软雅黑"/>
              </a:rPr>
              <a:t>四项九端原则：</a:t>
            </a: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财政政策原则：</a:t>
            </a:r>
          </a:p>
          <a:p>
            <a:pPr>
              <a:defRPr/>
            </a:pPr>
            <a:r>
              <a:rPr lang="zh-CN" altLang="en-US" sz="2300" dirty="0">
                <a:solidFill>
                  <a:sysClr val="windowText" lastClr="000000"/>
                </a:solidFill>
                <a:latin typeface="微软雅黑"/>
                <a:ea typeface="微软雅黑"/>
                <a:cs typeface="微软雅黑"/>
              </a:rPr>
              <a:t>充分原则：税收的主要目的是为国家及其他公共团体筹集经费，因此，必须有充分的税收收入来保证这些支出的需要。</a:t>
            </a:r>
            <a:endParaRPr lang="en-US" altLang="zh-CN" sz="2300" dirty="0">
              <a:solidFill>
                <a:sysClr val="windowText" lastClr="000000"/>
              </a:solidFill>
              <a:latin typeface="微软雅黑"/>
              <a:ea typeface="微软雅黑"/>
              <a:cs typeface="微软雅黑"/>
            </a:endParaRPr>
          </a:p>
          <a:p>
            <a:pPr>
              <a:defRPr/>
            </a:pPr>
            <a:r>
              <a:rPr lang="zh-CN" altLang="en-US" sz="2300" dirty="0">
                <a:solidFill>
                  <a:sysClr val="windowText" lastClr="000000"/>
                </a:solidFill>
                <a:latin typeface="微软雅黑"/>
                <a:ea typeface="微软雅黑"/>
                <a:cs typeface="微软雅黑"/>
              </a:rPr>
              <a:t>弹性原则：如果政府的支出需要增加，或者政府除赋税以外的收入减少时，赋税应能依据法律或自然增加。</a:t>
            </a:r>
            <a:endParaRPr lang="en-US" altLang="zh-CN" sz="23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8516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14449" y="878774"/>
            <a:ext cx="7340600" cy="5546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国民经济原则：</a:t>
            </a:r>
          </a:p>
          <a:p>
            <a:pPr>
              <a:defRPr/>
            </a:pPr>
            <a:r>
              <a:rPr lang="zh-CN" altLang="en-US" sz="2300" dirty="0">
                <a:solidFill>
                  <a:sysClr val="windowText" lastClr="000000"/>
                </a:solidFill>
                <a:latin typeface="微软雅黑"/>
                <a:ea typeface="微软雅黑"/>
                <a:cs typeface="微软雅黑"/>
              </a:rPr>
              <a:t>税源选择原则：是指要选择有利于保护税本的税源，以发展国民经济：以国民所得为税源最好。若以资本或财产为税源，则可能伤害税本。</a:t>
            </a:r>
            <a:endParaRPr lang="en-US" altLang="zh-CN" sz="2300" dirty="0">
              <a:solidFill>
                <a:sysClr val="windowText" lastClr="000000"/>
              </a:solidFill>
              <a:latin typeface="微软雅黑"/>
              <a:ea typeface="微软雅黑"/>
              <a:cs typeface="微软雅黑"/>
            </a:endParaRPr>
          </a:p>
          <a:p>
            <a:pPr>
              <a:defRPr/>
            </a:pPr>
            <a:r>
              <a:rPr lang="zh-CN" altLang="en-US" sz="2300" dirty="0">
                <a:solidFill>
                  <a:sysClr val="windowText" lastClr="000000"/>
                </a:solidFill>
                <a:latin typeface="微软雅黑"/>
                <a:ea typeface="微软雅黑"/>
                <a:cs typeface="微软雅黑"/>
              </a:rPr>
              <a:t>税种选择原则：是指税种的选择要考虑税收负担的转嫁问题。因为它关系到国民收入的分配和税收负担的公平。尽量选择难以转嫁或转嫁方向明确的税种。</a:t>
            </a:r>
            <a:endParaRPr lang="en-US" altLang="zh-CN" sz="2300" dirty="0">
              <a:solidFill>
                <a:sysClr val="windowText" lastClr="000000"/>
              </a:solidFill>
              <a:latin typeface="微软雅黑"/>
              <a:ea typeface="微软雅黑"/>
              <a:cs typeface="微软雅黑"/>
            </a:endParaRPr>
          </a:p>
          <a:p>
            <a:pPr>
              <a:defRPr/>
            </a:pPr>
            <a:endParaRPr lang="en-US" altLang="zh-CN" sz="2300" dirty="0">
              <a:solidFill>
                <a:sysClr val="windowText" lastClr="000000"/>
              </a:solidFill>
              <a:latin typeface="微软雅黑"/>
              <a:ea typeface="微软雅黑"/>
              <a:cs typeface="微软雅黑"/>
            </a:endParaRPr>
          </a:p>
          <a:p>
            <a:pPr>
              <a:defRPr/>
            </a:pP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社会正义原则：</a:t>
            </a:r>
          </a:p>
          <a:p>
            <a:pPr>
              <a:defRPr/>
            </a:pPr>
            <a:r>
              <a:rPr lang="zh-CN" altLang="en-US" sz="2300" dirty="0">
                <a:solidFill>
                  <a:sysClr val="windowText" lastClr="000000"/>
                </a:solidFill>
                <a:latin typeface="微软雅黑"/>
                <a:ea typeface="微软雅黑"/>
                <a:cs typeface="微软雅黑"/>
              </a:rPr>
              <a:t>普遍：税收负担应遍及社会各成员。</a:t>
            </a:r>
          </a:p>
          <a:p>
            <a:pPr>
              <a:defRPr/>
            </a:pPr>
            <a:r>
              <a:rPr lang="zh-CN" altLang="en-US" sz="2300" dirty="0">
                <a:solidFill>
                  <a:sysClr val="windowText" lastClr="000000"/>
                </a:solidFill>
                <a:latin typeface="微软雅黑"/>
                <a:ea typeface="微软雅黑"/>
                <a:cs typeface="微软雅黑"/>
              </a:rPr>
              <a:t>平等：应根据纳税能力大小征税，使纳税人税收负担与其纳税能力相称。他主张采用累进税制，对高收入者税率从高，对低收入者税率从低，对贫困者免税。</a:t>
            </a:r>
            <a:endParaRPr lang="en-US" altLang="zh-CN" sz="2600" dirty="0">
              <a:solidFill>
                <a:sysClr val="windowText" lastClr="000000"/>
              </a:solidFill>
              <a:latin typeface="微软雅黑"/>
              <a:ea typeface="微软雅黑"/>
              <a:cs typeface="微软雅黑"/>
            </a:endParaRPr>
          </a:p>
          <a:p>
            <a:pPr>
              <a:defRPr/>
            </a:pPr>
            <a:endParaRPr lang="zh-CN" altLang="en-US" sz="23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95462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56267"/>
            <a:ext cx="7340600" cy="4720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税务行政原则：</a:t>
            </a:r>
          </a:p>
          <a:p>
            <a:pPr>
              <a:defRPr/>
            </a:pPr>
            <a:r>
              <a:rPr lang="zh-CN" altLang="en-US" sz="2300" dirty="0">
                <a:solidFill>
                  <a:sysClr val="windowText" lastClr="000000"/>
                </a:solidFill>
                <a:latin typeface="微软雅黑"/>
                <a:ea typeface="微软雅黑"/>
                <a:cs typeface="微软雅黑"/>
              </a:rPr>
              <a:t>确实</a:t>
            </a:r>
            <a:r>
              <a:rPr lang="zh-CN" altLang="zh-CN" sz="2300" dirty="0">
                <a:solidFill>
                  <a:sysClr val="windowText" lastClr="000000"/>
                </a:solidFill>
                <a:latin typeface="微软雅黑"/>
                <a:ea typeface="微软雅黑"/>
                <a:cs typeface="微软雅黑"/>
              </a:rPr>
              <a:t>：</a:t>
            </a:r>
            <a:r>
              <a:rPr lang="zh-CN" altLang="en-US" sz="2300" dirty="0">
                <a:solidFill>
                  <a:sysClr val="windowText" lastClr="000000"/>
                </a:solidFill>
                <a:latin typeface="微软雅黑"/>
                <a:ea typeface="微软雅黑"/>
                <a:cs typeface="微软雅黑"/>
              </a:rPr>
              <a:t>税收法令须简明确实，税务机关和税务官员不得任意行事，纳税时间、地点、方式、数量等须预先规定清楚，使纳税人有所遵循。</a:t>
            </a:r>
          </a:p>
          <a:p>
            <a:pPr>
              <a:defRPr/>
            </a:pPr>
            <a:r>
              <a:rPr lang="zh-CN" altLang="en-US" sz="2300" dirty="0">
                <a:solidFill>
                  <a:sysClr val="windowText" lastClr="000000"/>
                </a:solidFill>
                <a:latin typeface="微软雅黑"/>
                <a:ea typeface="微软雅黑"/>
                <a:cs typeface="微软雅黑"/>
              </a:rPr>
              <a:t>便利：纳税手续要简便，时间、地点、方式等尽量给纳税人以便利。</a:t>
            </a:r>
          </a:p>
          <a:p>
            <a:pPr>
              <a:defRPr/>
            </a:pPr>
            <a:r>
              <a:rPr lang="zh-CN" altLang="en-US" sz="2300" dirty="0">
                <a:solidFill>
                  <a:sysClr val="windowText" lastClr="000000"/>
                </a:solidFill>
                <a:latin typeface="微软雅黑"/>
                <a:ea typeface="微软雅黑"/>
                <a:cs typeface="微软雅黑"/>
              </a:rPr>
              <a:t>节省：税收征收管理费用应力求节省，尽量增加国库实际收入。此外，应减少纳税人因纳税而直接负担或间接负担的费用开支。</a:t>
            </a:r>
          </a:p>
        </p:txBody>
      </p:sp>
    </p:spTree>
    <p:extLst>
      <p:ext uri="{BB962C8B-B14F-4D97-AF65-F5344CB8AC3E}">
        <p14:creationId xmlns:p14="http://schemas.microsoft.com/office/powerpoint/2010/main" val="2436081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913467"/>
            <a:ext cx="7289800"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现代税收原则理论主要渊源于凯恩斯主义及福利经济学的思想</a:t>
            </a:r>
          </a:p>
          <a:p>
            <a:pPr>
              <a:defRPr/>
            </a:pPr>
            <a:r>
              <a:rPr lang="zh-CN" altLang="en-US" sz="2600" dirty="0">
                <a:solidFill>
                  <a:sysClr val="windowText" lastClr="000000"/>
                </a:solidFill>
                <a:latin typeface="微软雅黑"/>
                <a:ea typeface="微软雅黑"/>
                <a:cs typeface="微软雅黑"/>
              </a:rPr>
              <a:t>两大原则：</a:t>
            </a:r>
          </a:p>
          <a:p>
            <a:pPr>
              <a:defRPr/>
            </a:pPr>
            <a:r>
              <a:rPr lang="en-US" altLang="zh-CN" sz="2600" dirty="0">
                <a:solidFill>
                  <a:srgbClr val="0070C0"/>
                </a:solidFill>
                <a:latin typeface="微软雅黑"/>
                <a:ea typeface="微软雅黑"/>
                <a:cs typeface="微软雅黑"/>
              </a:rPr>
              <a:t>——</a:t>
            </a:r>
            <a:r>
              <a:rPr lang="zh-CN" altLang="en-US" sz="2600" dirty="0">
                <a:solidFill>
                  <a:srgbClr val="0070C0"/>
                </a:solidFill>
                <a:latin typeface="微软雅黑"/>
                <a:ea typeface="微软雅黑"/>
                <a:cs typeface="微软雅黑"/>
              </a:rPr>
              <a:t>税收公平原则</a:t>
            </a:r>
          </a:p>
          <a:p>
            <a:pPr>
              <a:defRPr/>
            </a:pPr>
            <a:r>
              <a:rPr lang="en-US" altLang="zh-CN" sz="2600" dirty="0">
                <a:solidFill>
                  <a:srgbClr val="0070C0"/>
                </a:solidFill>
                <a:latin typeface="微软雅黑"/>
                <a:ea typeface="微软雅黑"/>
                <a:cs typeface="微软雅黑"/>
              </a:rPr>
              <a:t>——</a:t>
            </a:r>
            <a:r>
              <a:rPr lang="zh-CN" altLang="en-US" sz="2600" dirty="0">
                <a:solidFill>
                  <a:srgbClr val="0070C0"/>
                </a:solidFill>
                <a:latin typeface="微软雅黑"/>
                <a:ea typeface="微软雅黑"/>
                <a:cs typeface="微软雅黑"/>
              </a:rPr>
              <a:t>税收效率原则</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173517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021278"/>
            <a:ext cx="7289800" cy="5572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（三）税收中的公平与效率</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）税收公平：</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包括</a:t>
            </a:r>
            <a:r>
              <a:rPr lang="zh-CN" altLang="en-US" sz="2400" dirty="0">
                <a:solidFill>
                  <a:srgbClr val="0070C0"/>
                </a:solidFill>
                <a:latin typeface="微软雅黑"/>
                <a:ea typeface="微软雅黑"/>
                <a:cs typeface="微软雅黑"/>
              </a:rPr>
              <a:t>普遍征税</a:t>
            </a:r>
            <a:r>
              <a:rPr lang="zh-CN" altLang="en-US" sz="2400" dirty="0">
                <a:latin typeface="微软雅黑"/>
                <a:ea typeface="微软雅黑"/>
                <a:cs typeface="微软雅黑"/>
              </a:rPr>
              <a:t>和</a:t>
            </a:r>
            <a:r>
              <a:rPr lang="zh-CN" altLang="en-US" sz="2400" dirty="0">
                <a:solidFill>
                  <a:srgbClr val="0070C0"/>
                </a:solidFill>
                <a:latin typeface="微软雅黑"/>
                <a:ea typeface="微软雅黑"/>
                <a:cs typeface="微软雅黑"/>
              </a:rPr>
              <a:t>平等征税</a:t>
            </a:r>
            <a:r>
              <a:rPr lang="zh-CN" altLang="en-US" sz="2400" dirty="0">
                <a:solidFill>
                  <a:sysClr val="windowText" lastClr="000000"/>
                </a:solidFill>
                <a:latin typeface="微软雅黑"/>
                <a:ea typeface="微软雅黑"/>
                <a:cs typeface="微软雅黑"/>
              </a:rPr>
              <a:t>，即所有有纳税能力的人都应毫无例外地纳税和所得多者多征，所得少者少征，无所得者不征 。 </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政府征税要使各个纳税人承受的负担与其经济状况相适应，并使各个纳税人之间的负担水平保持均衡。</a:t>
            </a:r>
          </a:p>
          <a:p>
            <a:pPr>
              <a:defRPr/>
            </a:pPr>
            <a:r>
              <a:rPr lang="zh-CN" altLang="en-US" sz="2400" dirty="0">
                <a:solidFill>
                  <a:sysClr val="windowText" lastClr="000000"/>
                </a:solidFill>
                <a:latin typeface="微软雅黑"/>
                <a:ea typeface="微软雅黑"/>
                <a:cs typeface="微软雅黑"/>
              </a:rPr>
              <a:t>对于维护税收制度的正常运转必不可少，对于矫正收入分配不均、维护社会稳定不可或缺。</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65765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67507" y="978183"/>
            <a:ext cx="4383276"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税收的基本属性</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(1) </a:t>
            </a:r>
            <a:r>
              <a:rPr lang="zh-CN" altLang="en-US" sz="2200" dirty="0">
                <a:solidFill>
                  <a:sysClr val="windowText" lastClr="000000"/>
                </a:solidFill>
                <a:latin typeface="微软雅黑"/>
                <a:ea typeface="微软雅黑"/>
                <a:cs typeface="微软雅黑"/>
              </a:rPr>
              <a:t>马克思主义关于税收的定义</a:t>
            </a:r>
            <a:endParaRPr lang="en-US" altLang="zh-CN" sz="2400" dirty="0">
              <a:solidFill>
                <a:sysClr val="windowText" lastClr="000000"/>
              </a:solidFill>
              <a:latin typeface="微软雅黑"/>
              <a:ea typeface="微软雅黑"/>
              <a:cs typeface="微软雅黑"/>
            </a:endParaRPr>
          </a:p>
          <a:p>
            <a:pPr>
              <a:lnSpc>
                <a:spcPct val="120000"/>
              </a:lnSpc>
            </a:pPr>
            <a:r>
              <a:rPr lang="zh-CN" altLang="en-US" sz="2000" dirty="0">
                <a:latin typeface="微软雅黑 Light" charset="0"/>
                <a:ea typeface="微软雅黑 Light" charset="0"/>
                <a:cs typeface="微软雅黑 Light" charset="0"/>
              </a:rPr>
              <a:t>“赋税是政府机器的经济基础，而不是其他任何东西。”</a:t>
            </a:r>
            <a:endParaRPr lang="en-US" altLang="zh-CN" sz="2000" dirty="0">
              <a:latin typeface="微软雅黑 Light" charset="0"/>
              <a:ea typeface="微软雅黑 Light" charset="0"/>
              <a:cs typeface="微软雅黑 Light" charset="0"/>
            </a:endParaRPr>
          </a:p>
          <a:p>
            <a:pPr>
              <a:lnSpc>
                <a:spcPct val="120000"/>
              </a:lnSpc>
            </a:pPr>
            <a:r>
              <a:rPr lang="zh-CN" altLang="en-US" sz="2000" dirty="0">
                <a:latin typeface="微软雅黑 Light" charset="0"/>
                <a:ea typeface="微软雅黑 Light" charset="0"/>
                <a:cs typeface="微软雅黑 Light" charset="0"/>
              </a:rPr>
              <a:t>“</a:t>
            </a:r>
            <a:r>
              <a:rPr lang="zh-CN" altLang="en-US" sz="2000" dirty="0">
                <a:solidFill>
                  <a:srgbClr val="0070C0"/>
                </a:solidFill>
                <a:latin typeface="微软雅黑 Light" charset="0"/>
                <a:ea typeface="微软雅黑 Light" charset="0"/>
                <a:cs typeface="微软雅黑 Light" charset="0"/>
              </a:rPr>
              <a:t>国家</a:t>
            </a:r>
            <a:r>
              <a:rPr lang="zh-CN" altLang="en-US" sz="2000" dirty="0">
                <a:latin typeface="微软雅黑 Light" charset="0"/>
                <a:ea typeface="微软雅黑 Light" charset="0"/>
                <a:cs typeface="微软雅黑 Light" charset="0"/>
              </a:rPr>
              <a:t>存在的经济体现就是捐税。”</a:t>
            </a:r>
          </a:p>
          <a:p>
            <a:pPr>
              <a:lnSpc>
                <a:spcPct val="120000"/>
              </a:lnSpc>
            </a:pPr>
            <a:endParaRPr lang="zh-CN" altLang="en-US" sz="2000" dirty="0">
              <a:latin typeface="微软雅黑 Light" charset="0"/>
              <a:ea typeface="微软雅黑 Light" charset="0"/>
              <a:cs typeface="微软雅黑 Light" charset="0"/>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pSp>
        <p:nvGrpSpPr>
          <p:cNvPr id="17" name="组合 32"/>
          <p:cNvGrpSpPr>
            <a:grpSpLocks/>
          </p:cNvGrpSpPr>
          <p:nvPr/>
        </p:nvGrpSpPr>
        <p:grpSpPr bwMode="auto">
          <a:xfrm>
            <a:off x="5469842" y="1613723"/>
            <a:ext cx="1838152" cy="2715607"/>
            <a:chOff x="-94018" y="-49076"/>
            <a:chExt cx="3461569" cy="5540188"/>
          </a:xfrm>
        </p:grpSpPr>
        <p:pic>
          <p:nvPicPr>
            <p:cNvPr id="19"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8" y="-49076"/>
              <a:ext cx="3461569" cy="554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31"/>
            <p:cNvSpPr txBox="1">
              <a:spLocks noChangeArrowheads="1"/>
            </p:cNvSpPr>
            <p:nvPr/>
          </p:nvSpPr>
          <p:spPr bwMode="auto">
            <a:xfrm>
              <a:off x="516684" y="4148093"/>
              <a:ext cx="2150236" cy="131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gn="ctr"/>
              <a:r>
                <a:rPr lang="zh-CN" altLang="en-US" sz="2000" dirty="0">
                  <a:solidFill>
                    <a:srgbClr val="000000"/>
                  </a:solidFill>
                  <a:latin typeface="宋体" charset="0"/>
                  <a:ea typeface="华文新魏" charset="0"/>
                  <a:cs typeface="华文新魏" charset="0"/>
                </a:rPr>
                <a:t>马克思</a:t>
              </a:r>
              <a:endParaRPr lang="en-US" sz="2000" dirty="0">
                <a:solidFill>
                  <a:srgbClr val="000000"/>
                </a:solidFill>
                <a:latin typeface="宋体" charset="0"/>
                <a:ea typeface="华文新魏" charset="0"/>
                <a:cs typeface="华文新魏" charset="0"/>
              </a:endParaRPr>
            </a:p>
            <a:p>
              <a:pPr algn="ctr"/>
              <a:r>
                <a:rPr lang="en-US" altLang="zh-CN" sz="1600" dirty="0">
                  <a:solidFill>
                    <a:srgbClr val="000000"/>
                  </a:solidFill>
                  <a:latin typeface="宋体" charset="0"/>
                  <a:ea typeface="华文新魏" charset="0"/>
                  <a:cs typeface="华文新魏" charset="0"/>
                </a:rPr>
                <a:t>1818-1883</a:t>
              </a:r>
              <a:endParaRPr lang="zh-CN" altLang="en-US" sz="1600" dirty="0">
                <a:solidFill>
                  <a:srgbClr val="000000"/>
                </a:solidFill>
                <a:latin typeface="宋体" charset="0"/>
                <a:ea typeface="华文新魏" charset="0"/>
                <a:cs typeface="华文新魏" charset="0"/>
              </a:endParaRPr>
            </a:p>
          </p:txBody>
        </p:sp>
      </p:grpSp>
      <p:sp>
        <p:nvSpPr>
          <p:cNvPr id="24" name="文本框 23"/>
          <p:cNvSpPr txBox="1">
            <a:spLocks noChangeArrowheads="1"/>
          </p:cNvSpPr>
          <p:nvPr/>
        </p:nvSpPr>
        <p:spPr bwMode="auto">
          <a:xfrm>
            <a:off x="4084751" y="4791010"/>
            <a:ext cx="3627490" cy="82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nSpc>
                <a:spcPct val="120000"/>
              </a:lnSpc>
            </a:pPr>
            <a:r>
              <a:rPr lang="zh-CN" altLang="en-US" sz="2000" dirty="0">
                <a:latin typeface="微软雅黑 Light" charset="0"/>
                <a:ea typeface="微软雅黑 Light" charset="0"/>
                <a:cs typeface="微软雅黑 Light" charset="0"/>
              </a:rPr>
              <a:t>•“所谓赋税，就是</a:t>
            </a:r>
            <a:r>
              <a:rPr lang="zh-CN" altLang="en-US" sz="2000" dirty="0">
                <a:solidFill>
                  <a:srgbClr val="0070C0"/>
                </a:solidFill>
                <a:latin typeface="微软雅黑 Light" charset="0"/>
                <a:ea typeface="微软雅黑 Light" charset="0"/>
                <a:cs typeface="微软雅黑 Light" charset="0"/>
              </a:rPr>
              <a:t>国家</a:t>
            </a:r>
            <a:r>
              <a:rPr lang="zh-CN" altLang="en-US" sz="2000" dirty="0">
                <a:latin typeface="微软雅黑 Light" charset="0"/>
                <a:ea typeface="微软雅黑 Light" charset="0"/>
                <a:cs typeface="微软雅黑 Light" charset="0"/>
              </a:rPr>
              <a:t>不付任何报酬而向居民取得东西。” </a:t>
            </a:r>
          </a:p>
        </p:txBody>
      </p:sp>
      <p:grpSp>
        <p:nvGrpSpPr>
          <p:cNvPr id="25" name="组合 34"/>
          <p:cNvGrpSpPr>
            <a:grpSpLocks/>
          </p:cNvGrpSpPr>
          <p:nvPr/>
        </p:nvGrpSpPr>
        <p:grpSpPr bwMode="auto">
          <a:xfrm>
            <a:off x="1694637" y="3767485"/>
            <a:ext cx="1948851" cy="2825820"/>
            <a:chOff x="918909" y="-53530"/>
            <a:chExt cx="3456912" cy="5384913"/>
          </a:xfrm>
        </p:grpSpPr>
        <p:pic>
          <p:nvPicPr>
            <p:cNvPr id="26"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909" y="-53530"/>
              <a:ext cx="3456912" cy="5340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TextBox 36"/>
            <p:cNvSpPr txBox="1">
              <a:spLocks noChangeArrowheads="1"/>
            </p:cNvSpPr>
            <p:nvPr/>
          </p:nvSpPr>
          <p:spPr bwMode="auto">
            <a:xfrm>
              <a:off x="1834976" y="4099728"/>
              <a:ext cx="1983534" cy="1231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r>
                <a:rPr lang="zh-CN" altLang="en-US" sz="2000" dirty="0">
                  <a:solidFill>
                    <a:srgbClr val="000000"/>
                  </a:solidFill>
                  <a:latin typeface="宋体" charset="0"/>
                  <a:ea typeface="华文新魏" charset="0"/>
                  <a:cs typeface="华文新魏" charset="0"/>
                </a:rPr>
                <a:t>  列宁</a:t>
              </a:r>
              <a:endParaRPr lang="en-US" sz="2000" dirty="0">
                <a:solidFill>
                  <a:srgbClr val="000000"/>
                </a:solidFill>
                <a:latin typeface="宋体" charset="0"/>
                <a:ea typeface="华文新魏" charset="0"/>
                <a:cs typeface="华文新魏" charset="0"/>
              </a:endParaRPr>
            </a:p>
            <a:p>
              <a:r>
                <a:rPr lang="en-US" altLang="zh-CN" sz="1600" dirty="0">
                  <a:solidFill>
                    <a:srgbClr val="000000"/>
                  </a:solidFill>
                  <a:latin typeface="宋体" charset="0"/>
                  <a:ea typeface="华文新魏" charset="0"/>
                  <a:cs typeface="华文新魏" charset="0"/>
                </a:rPr>
                <a:t>1870-1924</a:t>
              </a:r>
              <a:endParaRPr lang="zh-CN" altLang="en-US" sz="1600" dirty="0">
                <a:solidFill>
                  <a:srgbClr val="000000"/>
                </a:solidFill>
                <a:latin typeface="宋体" charset="0"/>
                <a:ea typeface="华文新魏" charset="0"/>
                <a:cs typeface="华文新魏" charset="0"/>
              </a:endParaRPr>
            </a:p>
          </p:txBody>
        </p:sp>
      </p:grpSp>
    </p:spTree>
    <p:extLst>
      <p:ext uri="{BB962C8B-B14F-4D97-AF65-F5344CB8AC3E}">
        <p14:creationId xmlns:p14="http://schemas.microsoft.com/office/powerpoint/2010/main" val="18296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900" decel="100000" fill="hold"/>
                                        <p:tgtEl>
                                          <p:spTgt spid="2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686296"/>
            <a:ext cx="7289800" cy="4907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两个方面：</a:t>
            </a:r>
            <a:endParaRPr lang="en-US" altLang="zh-CN" sz="26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横向公平。经济能力或纳税能力相同的人应当缴纳数额相同的税收，即以同等的方式对待条件相同的人，而不应是专断的或有差别的。又称横的公平，或水平公平。</a:t>
            </a:r>
          </a:p>
          <a:p>
            <a:pPr>
              <a:defRPr/>
            </a:pPr>
            <a:r>
              <a:rPr lang="zh-CN" altLang="en-US" sz="2400" dirty="0">
                <a:solidFill>
                  <a:sysClr val="windowText" lastClr="000000"/>
                </a:solidFill>
                <a:latin typeface="微软雅黑"/>
                <a:ea typeface="微软雅黑"/>
                <a:cs typeface="微软雅黑"/>
              </a:rPr>
              <a:t>纵向公平。经济能力或纳税能力不同的人应当缴纳数额不同的税收，即以不同的方式对待条件不同的人。又称纵的公平，或垂直公平。</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551354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913467"/>
            <a:ext cx="7289800"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）税收效率：</a:t>
            </a:r>
          </a:p>
          <a:p>
            <a:pPr>
              <a:defRPr/>
            </a:pPr>
            <a:r>
              <a:rPr lang="zh-CN" altLang="en-US" sz="2600" dirty="0">
                <a:solidFill>
                  <a:sysClr val="windowText" lastClr="000000"/>
                </a:solidFill>
                <a:latin typeface="微软雅黑"/>
                <a:ea typeface="微软雅黑"/>
                <a:cs typeface="微软雅黑"/>
              </a:rPr>
              <a:t>政府征税要有利于资源的有效配置和国民经济的有效运行，提高税务行政的管理效率。</a:t>
            </a:r>
          </a:p>
          <a:p>
            <a:pPr>
              <a:defRPr/>
            </a:pPr>
            <a:endParaRPr lang="en-US" altLang="zh-CN" sz="2600" dirty="0">
              <a:solidFill>
                <a:sysClr val="windowText" lastClr="00000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3</a:t>
            </a:r>
            <a:r>
              <a:rPr lang="zh-CN" altLang="en-US" sz="2600" dirty="0">
                <a:solidFill>
                  <a:sysClr val="windowText" lastClr="000000"/>
                </a:solidFill>
                <a:latin typeface="微软雅黑"/>
                <a:ea typeface="微软雅黑"/>
                <a:cs typeface="微软雅黑"/>
              </a:rPr>
              <a:t>）税收公平与效率的两难选择</a:t>
            </a:r>
            <a:r>
              <a:rPr lang="en-US" altLang="zh-CN" sz="2600" dirty="0">
                <a:solidFill>
                  <a:sysClr val="windowText" lastClr="000000"/>
                </a:solidFill>
                <a:latin typeface="微软雅黑"/>
                <a:ea typeface="微软雅黑"/>
                <a:cs typeface="微软雅黑"/>
              </a:rPr>
              <a:t>——</a:t>
            </a:r>
            <a:r>
              <a:rPr lang="zh-CN" altLang="en-US" sz="2600" dirty="0">
                <a:solidFill>
                  <a:sysClr val="windowText" lastClr="000000"/>
                </a:solidFill>
                <a:latin typeface="微软雅黑"/>
                <a:ea typeface="微软雅黑"/>
                <a:cs typeface="微软雅黑"/>
              </a:rPr>
              <a:t>难以兼顾。 没有效率的公平便成了无本之木，没有公平的效率也无法持续。</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641119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26533" y="1508166"/>
            <a:ext cx="7738533" cy="508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（四）公平类税收原则</a:t>
            </a:r>
            <a:endParaRPr lang="en-US" altLang="zh-CN" sz="2600" dirty="0">
              <a:solidFill>
                <a:sysClr val="windowText" lastClr="00000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受益原则，亦称“利益说”。根据纳税人从政府所提供公共物品或服务中获得效益的多少，判定其应纳多少税或其税负应为多大。该原则只能解决税收公平的一部分问题，而不能解决有关税收公平的所有问题。</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有一定的合理性</a:t>
            </a:r>
          </a:p>
          <a:p>
            <a:pPr>
              <a:defRPr/>
            </a:pPr>
            <a:r>
              <a:rPr lang="zh-CN" altLang="en-US" sz="2400" dirty="0">
                <a:solidFill>
                  <a:sysClr val="windowText" lastClr="000000"/>
                </a:solidFill>
                <a:latin typeface="微软雅黑"/>
                <a:ea typeface="微软雅黑"/>
                <a:cs typeface="微软雅黑"/>
              </a:rPr>
              <a:t>存在一定局限性：只能解释某些特定的征税范围，不能推广到所有场合</a:t>
            </a:r>
          </a:p>
          <a:p>
            <a:pPr>
              <a:defRPr/>
            </a:pPr>
            <a:r>
              <a:rPr lang="zh-CN" altLang="en-US" sz="2400" dirty="0">
                <a:solidFill>
                  <a:sysClr val="windowText" lastClr="000000"/>
                </a:solidFill>
                <a:latin typeface="微软雅黑"/>
                <a:ea typeface="微软雅黑"/>
                <a:cs typeface="微软雅黑"/>
              </a:rPr>
              <a:t>唯一办法：自己呈报，但不现实</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188943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26533" y="1913467"/>
            <a:ext cx="7738533"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支付能力原则，亦称“能力税”。根据纳税人的纳税能力，判定其应纳多少税或其税负应为多大。这就引出纳税能力的测度问题，从客观标准上测度，则为客观说；从主观标准上测度，则为主观说。</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4100178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26533" y="760022"/>
            <a:ext cx="7738533" cy="5833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客观说：主张以纳税人拥有财富多少作为测定尺度</a:t>
            </a:r>
          </a:p>
          <a:p>
            <a:pPr>
              <a:defRPr/>
            </a:pPr>
            <a:endParaRPr lang="zh-CN" altLang="en-US"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收入</a:t>
            </a: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优：最好尺度；缺：非货币收入，不劳而获的意外收入或其他收入）</a:t>
            </a:r>
          </a:p>
          <a:p>
            <a:pPr>
              <a:defRPr/>
            </a:pPr>
            <a:r>
              <a:rPr lang="en-US" altLang="zh-CN"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财产</a:t>
            </a:r>
            <a:r>
              <a:rPr lang="zh-CN" altLang="en-US" sz="2200" dirty="0">
                <a:solidFill>
                  <a:sysClr val="windowText" lastClr="000000"/>
                </a:solidFill>
                <a:latin typeface="微软雅黑"/>
                <a:ea typeface="微软雅黑"/>
                <a:cs typeface="微软雅黑"/>
              </a:rPr>
              <a:t>（优：合适尺度，独立支付的能力；缺：一是数额相等的财产并不一定会给纳税人带来相等的收益；负债者与无债者情况不同；难以查核估值）</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消费</a:t>
            </a:r>
            <a:r>
              <a:rPr lang="zh-CN" altLang="en-US" sz="2200" dirty="0">
                <a:solidFill>
                  <a:sysClr val="windowText" lastClr="000000"/>
                </a:solidFill>
                <a:latin typeface="微软雅黑"/>
                <a:ea typeface="微软雅黑"/>
                <a:cs typeface="微软雅黑"/>
              </a:rPr>
              <a:t>（优：衡量一个人实际上从经济中抽出多少资源作为个人使用的最好尺度就是消费。如果一个人对其消费能力予以节俭，即将一部分收入用作储蓄，则应在税收上予以鼓励。如果一个人的消费额度超过其收入额度，他就应该按其消费额度多缴税。</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缺：不仅按消费支出纳税会延误国家税收及时入库，而且由于不同个人、居民的消费倾向大小不尽相同。）</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278316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26533" y="673769"/>
            <a:ext cx="7738533" cy="5919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主观说：主张以纳税人因纳税而感受的牺牲程度大小作为测定其纳税能力的尺度。而牺牲程度的测定，又以纳税人纳税前后从其财富得到的满足</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或效用</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的差量为准。</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三种尺度</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均等牺牲（等量绝对牺牲）：</a:t>
            </a:r>
          </a:p>
          <a:p>
            <a:pPr>
              <a:defRPr/>
            </a:pPr>
            <a:r>
              <a:rPr lang="zh-CN" altLang="en-US" sz="2200" dirty="0">
                <a:solidFill>
                  <a:sysClr val="windowText" lastClr="000000"/>
                </a:solidFill>
                <a:latin typeface="微软雅黑"/>
                <a:ea typeface="微软雅黑"/>
                <a:cs typeface="微软雅黑"/>
              </a:rPr>
              <a:t>每一纳税人因纳税而牺牲的总效</a:t>
            </a:r>
            <a:br>
              <a:rPr lang="en-US" altLang="zh-CN" sz="2200" dirty="0">
                <a:solidFill>
                  <a:sysClr val="windowText" lastClr="000000"/>
                </a:solidFill>
                <a:latin typeface="微软雅黑"/>
                <a:ea typeface="微软雅黑"/>
                <a:cs typeface="微软雅黑"/>
              </a:rPr>
            </a:br>
            <a:r>
              <a:rPr lang="zh-CN" altLang="en-US" sz="2200" dirty="0">
                <a:solidFill>
                  <a:sysClr val="windowText" lastClr="000000"/>
                </a:solidFill>
                <a:latin typeface="微软雅黑"/>
                <a:ea typeface="微软雅黑"/>
                <a:cs typeface="微软雅黑"/>
              </a:rPr>
              <a:t>用相等，须对边际效用小的收入</a:t>
            </a:r>
            <a:br>
              <a:rPr lang="en-US" altLang="zh-CN" sz="2200" dirty="0">
                <a:solidFill>
                  <a:sysClr val="windowText" lastClr="000000"/>
                </a:solidFill>
                <a:latin typeface="微软雅黑"/>
                <a:ea typeface="微软雅黑"/>
                <a:cs typeface="微软雅黑"/>
              </a:rPr>
            </a:br>
            <a:r>
              <a:rPr lang="zh-CN" altLang="en-US" sz="2200" dirty="0">
                <a:solidFill>
                  <a:sysClr val="windowText" lastClr="000000"/>
                </a:solidFill>
                <a:latin typeface="微软雅黑"/>
                <a:ea typeface="微软雅黑"/>
                <a:cs typeface="微软雅黑"/>
              </a:rPr>
              <a:t>部分征高税，对边际效用大的收</a:t>
            </a:r>
            <a:br>
              <a:rPr lang="en-US" altLang="zh-CN" sz="2200" dirty="0">
                <a:solidFill>
                  <a:sysClr val="windowText" lastClr="000000"/>
                </a:solidFill>
                <a:latin typeface="微软雅黑"/>
                <a:ea typeface="微软雅黑"/>
                <a:cs typeface="微软雅黑"/>
              </a:rPr>
            </a:br>
            <a:r>
              <a:rPr lang="zh-CN" altLang="en-US" sz="2200" dirty="0">
                <a:solidFill>
                  <a:sysClr val="windowText" lastClr="000000"/>
                </a:solidFill>
                <a:latin typeface="微软雅黑"/>
                <a:ea typeface="微软雅黑"/>
                <a:cs typeface="微软雅黑"/>
              </a:rPr>
              <a:t>入部分征低税</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pic>
        <p:nvPicPr>
          <p:cNvPr id="15"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19" y="3088606"/>
            <a:ext cx="3671887" cy="3095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802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26533" y="1246909"/>
            <a:ext cx="7738533" cy="5346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比例牺牲（等量比例牺牲）：</a:t>
            </a:r>
          </a:p>
          <a:p>
            <a:pPr>
              <a:defRPr/>
            </a:pPr>
            <a:r>
              <a:rPr lang="zh-CN" altLang="en-US" sz="2200" dirty="0">
                <a:solidFill>
                  <a:sysClr val="windowText" lastClr="000000"/>
                </a:solidFill>
                <a:latin typeface="微软雅黑"/>
                <a:ea typeface="微软雅黑"/>
                <a:cs typeface="微软雅黑"/>
              </a:rPr>
              <a:t>每一纳税人因纳税而牺牲效用与其收入成相同比例</a:t>
            </a: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虽然与纳税人收入增加相伴随的是边际效用的减少，但高收入者的总效用总是要比低收入者的总效用大。为此，须对所获总效用大者</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即收入多者</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多征税，对所获总效用小者</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即收入少者</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少征税。</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最小牺牲（等量边际牺牲）：</a:t>
            </a:r>
          </a:p>
          <a:p>
            <a:pPr>
              <a:defRPr/>
            </a:pPr>
            <a:r>
              <a:rPr lang="zh-CN" altLang="en-US" sz="2200" dirty="0">
                <a:solidFill>
                  <a:sysClr val="windowText" lastClr="000000"/>
                </a:solidFill>
                <a:latin typeface="微软雅黑"/>
                <a:ea typeface="微软雅黑"/>
                <a:cs typeface="微软雅黑"/>
              </a:rPr>
              <a:t>要求社会全体因纳税而蒙受的总效用牺牲最小。就社会全体来说，要让每个纳税人完税后因最后</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单位税收而损失的收入边际效用彼此相等，故须从最高收入者开始递减征税，对最低收人者实行免税。</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97855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913467"/>
            <a:ext cx="7289800"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（五）效率类税收原则</a:t>
            </a:r>
          </a:p>
          <a:p>
            <a:pPr>
              <a:defRPr/>
            </a:pPr>
            <a:r>
              <a:rPr lang="zh-CN" altLang="en-US" sz="2600" dirty="0">
                <a:solidFill>
                  <a:sysClr val="windowText" lastClr="000000"/>
                </a:solidFill>
                <a:latin typeface="微软雅黑"/>
                <a:ea typeface="微软雅黑"/>
                <a:cs typeface="微软雅黑"/>
              </a:rPr>
              <a:t>促进经济发展原则：税收的额外负担最小化</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征税费用最小化和确实简化原则 </a:t>
            </a:r>
          </a:p>
          <a:p>
            <a:pPr>
              <a:defRPr/>
            </a:pPr>
            <a:endParaRPr lang="zh-CN" altLang="en-US" sz="26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866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20051"/>
            <a:ext cx="7289800" cy="46798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（六）税收中性问题</a:t>
            </a:r>
            <a:endParaRPr lang="en-US" altLang="zh-CN" sz="2600" dirty="0">
              <a:solidFill>
                <a:sysClr val="windowText" lastClr="000000"/>
              </a:solidFill>
              <a:latin typeface="微软雅黑"/>
              <a:ea typeface="微软雅黑"/>
              <a:cs typeface="微软雅黑"/>
            </a:endParaRPr>
          </a:p>
          <a:p>
            <a:pPr>
              <a:defRPr/>
            </a:pP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税收中性指政府课税不扭曲市场机制的正常运行，或者说，不影响私人部门原有的资源配置状况 。</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两层含义：一是国家征税使社会所付出的代价以税款为限；二是国家征税应避免对市场经济正常运行的干扰 。 </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特别注意，税收的中性原则，</a:t>
            </a:r>
            <a:r>
              <a:rPr lang="zh-CN" altLang="en-US" sz="2600" dirty="0">
                <a:solidFill>
                  <a:srgbClr val="0070C0"/>
                </a:solidFill>
                <a:latin typeface="微软雅黑"/>
                <a:ea typeface="微软雅黑"/>
                <a:cs typeface="微软雅黑"/>
              </a:rPr>
              <a:t>并不意味着取消或忽视税收对经济的调节作用 ，而应在市场起基础性作用的前提下，有效地发挥税收的调节作用，使税收机制与市场机制两者取得最优的结合</a:t>
            </a:r>
            <a:r>
              <a:rPr lang="zh-CN" altLang="en-US" sz="2600" dirty="0">
                <a:solidFill>
                  <a:srgbClr val="E46C0A"/>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a:t>
            </a:r>
          </a:p>
          <a:p>
            <a:pPr>
              <a:defRPr/>
            </a:pPr>
            <a:endParaRPr lang="zh-CN" altLang="en-US" sz="2600" dirty="0">
              <a:solidFill>
                <a:sysClr val="windowText" lastClr="000000"/>
              </a:solidFill>
              <a:latin typeface="微软雅黑"/>
              <a:ea typeface="微软雅黑"/>
              <a:cs typeface="微软雅黑"/>
            </a:endParaRPr>
          </a:p>
          <a:p>
            <a:pPr>
              <a:defRPr/>
            </a:pPr>
            <a:endParaRPr lang="zh-CN" altLang="en-US" sz="2600" dirty="0">
              <a:solidFill>
                <a:sysClr val="windowText" lastClr="000000"/>
              </a:solidFill>
              <a:latin typeface="微软雅黑"/>
              <a:ea typeface="微软雅黑"/>
              <a:cs typeface="微软雅黑"/>
            </a:endParaRPr>
          </a:p>
          <a:p>
            <a:pPr>
              <a:defRPr/>
            </a:pPr>
            <a:endParaRPr lang="zh-CN" altLang="en-US" sz="26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81135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84200" y="1536984"/>
            <a:ext cx="5630333"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税收超额负担或无谓负担（</a:t>
            </a:r>
            <a:r>
              <a:rPr lang="en-US" altLang="zh-CN" sz="2200" dirty="0">
                <a:solidFill>
                  <a:sysClr val="windowText" lastClr="000000"/>
                </a:solidFill>
                <a:latin typeface="微软雅黑"/>
                <a:ea typeface="微软雅黑"/>
                <a:cs typeface="微软雅黑"/>
              </a:rPr>
              <a:t>excess burden or dead burden </a:t>
            </a:r>
            <a:r>
              <a:rPr lang="zh-CN" altLang="en-US" sz="2200" dirty="0">
                <a:solidFill>
                  <a:sysClr val="windowText" lastClr="000000"/>
                </a:solidFill>
                <a:latin typeface="微软雅黑"/>
                <a:ea typeface="微软雅黑"/>
                <a:cs typeface="微软雅黑"/>
              </a:rPr>
              <a:t>）是指政府通过征税将社会资源从纳税人转向政府部门的转移过程中，给纳税人造成了相当于纳税税款以外的负担。 </a:t>
            </a:r>
          </a:p>
          <a:p>
            <a:pPr>
              <a:defRPr/>
            </a:pPr>
            <a:r>
              <a:rPr lang="zh-CN" altLang="en-US" sz="2200" dirty="0">
                <a:solidFill>
                  <a:sysClr val="windowText" lastClr="000000"/>
                </a:solidFill>
                <a:latin typeface="微软雅黑"/>
                <a:ea typeface="微软雅黑"/>
                <a:cs typeface="微软雅黑"/>
              </a:rPr>
              <a:t>两类负担：</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资源配置方面的额外负担</a:t>
            </a: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经济运行机制方面的额外负担</a:t>
            </a:r>
          </a:p>
          <a:p>
            <a:pPr>
              <a:defRPr/>
            </a:pPr>
            <a:r>
              <a:rPr lang="zh-CN" altLang="en-US" sz="2200" dirty="0">
                <a:solidFill>
                  <a:sysClr val="windowText" lastClr="000000"/>
                </a:solidFill>
                <a:latin typeface="微软雅黑"/>
                <a:ea typeface="微软雅黑"/>
                <a:cs typeface="微软雅黑"/>
              </a:rPr>
              <a:t>事例：</a:t>
            </a:r>
            <a:r>
              <a:rPr lang="en-US" altLang="zh-CN" sz="2200" dirty="0">
                <a:solidFill>
                  <a:sysClr val="windowText" lastClr="000000"/>
                </a:solidFill>
                <a:latin typeface="微软雅黑"/>
                <a:ea typeface="微软雅黑"/>
                <a:cs typeface="微软雅黑"/>
              </a:rPr>
              <a:t>18</a:t>
            </a:r>
            <a:r>
              <a:rPr lang="zh-CN" altLang="en-US" sz="2200" dirty="0">
                <a:solidFill>
                  <a:sysClr val="windowText" lastClr="000000"/>
                </a:solidFill>
                <a:latin typeface="微软雅黑"/>
                <a:ea typeface="微软雅黑"/>
                <a:cs typeface="微软雅黑"/>
              </a:rPr>
              <a:t>世纪英国“窗户税”</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pic>
        <p:nvPicPr>
          <p:cNvPr id="3" name="图片 2" descr="u=1558295121,3734857812&amp;fm=173&amp;app=25&amp;f=JPEG.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142" y="2015067"/>
            <a:ext cx="2744272" cy="3657600"/>
          </a:xfrm>
          <a:prstGeom prst="rect">
            <a:avLst/>
          </a:prstGeom>
        </p:spPr>
      </p:pic>
    </p:spTree>
    <p:extLst>
      <p:ext uri="{BB962C8B-B14F-4D97-AF65-F5344CB8AC3E}">
        <p14:creationId xmlns:p14="http://schemas.microsoft.com/office/powerpoint/2010/main" val="91086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18234" y="1557867"/>
            <a:ext cx="4851234"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a:t>
            </a:r>
            <a:r>
              <a:rPr lang="zh-CN"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）西方经济学关于税收的学说：</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利益交换说”：</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i="1" dirty="0">
                <a:solidFill>
                  <a:sysClr val="windowText" lastClr="000000"/>
                </a:solidFill>
                <a:latin typeface="微软雅黑"/>
                <a:ea typeface="微软雅黑"/>
                <a:cs typeface="微软雅黑"/>
              </a:rPr>
              <a:t>人们为公共事业缴纳的税款，无非是为了换取和平而付出的代价。</a:t>
            </a:r>
            <a:r>
              <a:rPr lang="zh-CN" altLang="en-US" sz="2200" dirty="0">
                <a:solidFill>
                  <a:sysClr val="windowText" lastClr="000000"/>
                </a:solidFill>
                <a:latin typeface="微软雅黑"/>
                <a:ea typeface="微软雅黑"/>
                <a:cs typeface="微软雅黑"/>
              </a:rPr>
              <a:t>”</a:t>
            </a: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i="1" dirty="0">
                <a:solidFill>
                  <a:sysClr val="windowText" lastClr="000000"/>
                </a:solidFill>
                <a:latin typeface="微软雅黑"/>
                <a:ea typeface="微软雅黑"/>
                <a:cs typeface="微软雅黑"/>
              </a:rPr>
              <a:t>间接税和直接税就是为不受外敌入侵，人们以自己的劳动向拿起武器监视敌人的人们提供的报酬。</a:t>
            </a:r>
            <a:r>
              <a:rPr lang="zh-CN" altLang="en-US" sz="2200" dirty="0">
                <a:solidFill>
                  <a:sysClr val="windowText" lastClr="000000"/>
                </a:solidFill>
                <a:latin typeface="微软雅黑"/>
                <a:ea typeface="微软雅黑"/>
                <a:cs typeface="微软雅黑"/>
              </a:rPr>
              <a:t>” </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15" name="组合 32"/>
          <p:cNvGrpSpPr>
            <a:grpSpLocks/>
          </p:cNvGrpSpPr>
          <p:nvPr/>
        </p:nvGrpSpPr>
        <p:grpSpPr bwMode="auto">
          <a:xfrm>
            <a:off x="5638800" y="1712996"/>
            <a:ext cx="2881843" cy="4298337"/>
            <a:chOff x="-94011" y="-47511"/>
            <a:chExt cx="3461327" cy="4814117"/>
          </a:xfrm>
        </p:grpSpPr>
        <p:pic>
          <p:nvPicPr>
            <p:cNvPr id="17"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1" y="-47511"/>
              <a:ext cx="3461327" cy="48141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Box 31"/>
            <p:cNvSpPr txBox="1">
              <a:spLocks noChangeArrowheads="1"/>
            </p:cNvSpPr>
            <p:nvPr/>
          </p:nvSpPr>
          <p:spPr bwMode="auto">
            <a:xfrm>
              <a:off x="458639" y="3681557"/>
              <a:ext cx="2356246" cy="609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lgn="ctr"/>
              <a:r>
                <a:rPr lang="zh-CN" altLang="en-US" sz="1800" dirty="0">
                  <a:solidFill>
                    <a:srgbClr val="000000"/>
                  </a:solidFill>
                  <a:latin typeface="宋体" charset="0"/>
                  <a:ea typeface="华文新魏" charset="0"/>
                  <a:cs typeface="华文新魏" charset="0"/>
                </a:rPr>
                <a:t>托马斯</a:t>
              </a:r>
              <a:r>
                <a:rPr lang="en-US" altLang="zh-CN" sz="1800" dirty="0">
                  <a:solidFill>
                    <a:srgbClr val="000000"/>
                  </a:solidFill>
                  <a:latin typeface="宋体" charset="0"/>
                  <a:ea typeface="华文新魏" charset="0"/>
                  <a:cs typeface="华文新魏" charset="0"/>
                </a:rPr>
                <a:t>•</a:t>
              </a:r>
              <a:r>
                <a:rPr lang="zh-CN" altLang="en-US" sz="1800" dirty="0">
                  <a:solidFill>
                    <a:srgbClr val="000000"/>
                  </a:solidFill>
                  <a:latin typeface="宋体" charset="0"/>
                  <a:ea typeface="华文新魏" charset="0"/>
                  <a:cs typeface="华文新魏" charset="0"/>
                </a:rPr>
                <a:t>霍布斯             </a:t>
              </a:r>
              <a:r>
                <a:rPr lang="en-US" altLang="zh-CN" sz="1800" dirty="0">
                  <a:solidFill>
                    <a:srgbClr val="000000"/>
                  </a:solidFill>
                  <a:latin typeface="宋体" charset="0"/>
                  <a:ea typeface="华文新魏" charset="0"/>
                  <a:cs typeface="华文新魏" charset="0"/>
                </a:rPr>
                <a:t>1588-1679</a:t>
              </a:r>
              <a:endParaRPr lang="zh-CN" altLang="en-US" sz="1800" dirty="0">
                <a:solidFill>
                  <a:srgbClr val="000000"/>
                </a:solidFill>
                <a:latin typeface="宋体" charset="0"/>
                <a:ea typeface="华文新魏" charset="0"/>
                <a:cs typeface="华文新魏" charset="0"/>
              </a:endParaRPr>
            </a:p>
          </p:txBody>
        </p:sp>
      </p:grpSp>
    </p:spTree>
    <p:extLst>
      <p:ext uri="{BB962C8B-B14F-4D97-AF65-F5344CB8AC3E}">
        <p14:creationId xmlns:p14="http://schemas.microsoft.com/office/powerpoint/2010/main" val="1276219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106404"/>
            <a:ext cx="7289800" cy="4679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税收的额外负担</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45" name="组合 2"/>
          <p:cNvGrpSpPr>
            <a:grpSpLocks/>
          </p:cNvGrpSpPr>
          <p:nvPr/>
        </p:nvGrpSpPr>
        <p:grpSpPr bwMode="auto">
          <a:xfrm>
            <a:off x="2167799" y="1782059"/>
            <a:ext cx="5125342" cy="4371619"/>
            <a:chOff x="6448" y="-28"/>
            <a:chExt cx="8750" cy="8025"/>
          </a:xfrm>
        </p:grpSpPr>
        <p:pic>
          <p:nvPicPr>
            <p:cNvPr id="46" name="Picture 30" descr="5F9AZ]@CFLLVWO7J(2YJ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 y="-28"/>
              <a:ext cx="8751" cy="70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Text Box 31"/>
            <p:cNvSpPr txBox="1">
              <a:spLocks noChangeArrowheads="1"/>
            </p:cNvSpPr>
            <p:nvPr/>
          </p:nvSpPr>
          <p:spPr bwMode="auto">
            <a:xfrm>
              <a:off x="8074" y="7369"/>
              <a:ext cx="5685" cy="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r>
                <a:rPr lang="zh-CN" altLang="en-US" sz="2000">
                  <a:latin typeface="微软雅黑 Light" charset="0"/>
                  <a:ea typeface="微软雅黑 Light" charset="0"/>
                  <a:cs typeface="微软雅黑 Light" charset="0"/>
                </a:rPr>
                <a:t>马歇尔</a:t>
              </a:r>
              <a:r>
                <a:rPr lang="zh-CN" altLang="en-US" sz="2000">
                  <a:latin typeface="微软雅黑 Light"/>
                  <a:ea typeface="微软雅黑 Light" charset="0"/>
                  <a:cs typeface="微软雅黑 Light" charset="0"/>
                </a:rPr>
                <a:t>•</a:t>
              </a:r>
              <a:r>
                <a:rPr lang="zh-CN" altLang="en-US" sz="2000">
                  <a:latin typeface="微软雅黑 Light" charset="0"/>
                  <a:ea typeface="微软雅黑 Light" charset="0"/>
                  <a:cs typeface="微软雅黑 Light" charset="0"/>
                </a:rPr>
                <a:t>哈伯格超额负担理论</a:t>
              </a:r>
            </a:p>
          </p:txBody>
        </p:sp>
      </p:grpSp>
    </p:spTree>
    <p:extLst>
      <p:ext uri="{BB962C8B-B14F-4D97-AF65-F5344CB8AC3E}">
        <p14:creationId xmlns:p14="http://schemas.microsoft.com/office/powerpoint/2010/main" val="2037883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43788"/>
            <a:ext cx="7289800" cy="5149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税负转嫁 </a:t>
            </a:r>
            <a:r>
              <a:rPr lang="en-US" altLang="zh-CN" sz="2200" dirty="0">
                <a:solidFill>
                  <a:sysClr val="windowText" lastClr="000000"/>
                </a:solidFill>
                <a:latin typeface="微软雅黑"/>
                <a:ea typeface="微软雅黑"/>
                <a:cs typeface="微软雅黑"/>
              </a:rPr>
              <a:t>: </a:t>
            </a:r>
          </a:p>
          <a:p>
            <a:pPr>
              <a:defRPr/>
            </a:pPr>
            <a:r>
              <a:rPr lang="zh-CN" altLang="en-US" sz="2200" dirty="0">
                <a:solidFill>
                  <a:sysClr val="windowText" lastClr="000000"/>
                </a:solidFill>
                <a:latin typeface="微软雅黑"/>
                <a:ea typeface="微软雅黑"/>
                <a:cs typeface="微软雅黑"/>
              </a:rPr>
              <a:t>是指商品交换过程中，纳税人通过提高销售价格或压低购进价格的方法，将税负转移给购买者或供应者的一种经济现象。税收归宿一般指处于转嫁中的税负的最终落脚点。 </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税负转嫁的方式：</a:t>
            </a:r>
          </a:p>
          <a:p>
            <a:pPr>
              <a:defRPr/>
            </a:pPr>
            <a:r>
              <a:rPr lang="en-US" altLang="zh-CN" sz="2200" dirty="0">
                <a:solidFill>
                  <a:sysClr val="windowText" lastClr="000000"/>
                </a:solidFill>
                <a:latin typeface="微软雅黑"/>
                <a:ea typeface="微软雅黑"/>
                <a:cs typeface="微软雅黑"/>
              </a:rPr>
              <a:t>①</a:t>
            </a:r>
            <a:r>
              <a:rPr lang="zh-CN" altLang="en-US" sz="2200" dirty="0">
                <a:solidFill>
                  <a:sysClr val="windowText" lastClr="000000"/>
                </a:solidFill>
                <a:latin typeface="微软雅黑"/>
                <a:ea typeface="微软雅黑"/>
                <a:cs typeface="微软雅黑"/>
              </a:rPr>
              <a:t>前转方式（顺转）生产企业 </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批发商 </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零售商 </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消费者</a:t>
            </a:r>
          </a:p>
          <a:p>
            <a:pPr>
              <a:defRPr/>
            </a:pPr>
            <a:r>
              <a:rPr lang="en-US" altLang="zh-CN" sz="2200" dirty="0">
                <a:solidFill>
                  <a:sysClr val="windowText" lastClr="000000"/>
                </a:solidFill>
                <a:latin typeface="微软雅黑"/>
                <a:ea typeface="微软雅黑"/>
                <a:cs typeface="微软雅黑"/>
              </a:rPr>
              <a:t>②</a:t>
            </a:r>
            <a:r>
              <a:rPr lang="zh-CN" altLang="en-US" sz="2200" dirty="0">
                <a:solidFill>
                  <a:sysClr val="windowText" lastClr="000000"/>
                </a:solidFill>
                <a:latin typeface="微软雅黑"/>
                <a:ea typeface="微软雅黑"/>
                <a:cs typeface="微软雅黑"/>
              </a:rPr>
              <a:t>后转方式（逆转）原材料生产者 </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原材料供应商 </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生产企业    </a:t>
            </a:r>
          </a:p>
          <a:p>
            <a:pPr>
              <a:defRPr/>
            </a:pPr>
            <a:r>
              <a:rPr lang="en-US" altLang="zh-CN" sz="2200" dirty="0">
                <a:solidFill>
                  <a:sysClr val="windowText" lastClr="000000"/>
                </a:solidFill>
                <a:latin typeface="微软雅黑"/>
                <a:ea typeface="微软雅黑"/>
                <a:cs typeface="微软雅黑"/>
              </a:rPr>
              <a:t>③</a:t>
            </a:r>
            <a:r>
              <a:rPr lang="zh-CN" altLang="en-US" sz="2200" dirty="0">
                <a:solidFill>
                  <a:sysClr val="windowText" lastClr="000000"/>
                </a:solidFill>
                <a:latin typeface="微软雅黑"/>
                <a:ea typeface="微软雅黑"/>
                <a:cs typeface="微软雅黑"/>
              </a:rPr>
              <a:t>其他转嫁方式（混转、消转、税收资本化）</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5" name="矩形 14">
            <a:extLst>
              <a:ext uri="{FF2B5EF4-FFF2-40B4-BE49-F238E27FC236}">
                <a16:creationId xmlns:a16="http://schemas.microsoft.com/office/drawing/2014/main" id="{C991714A-9130-5842-AE4C-5D8B912CD57B}"/>
              </a:ext>
            </a:extLst>
          </p:cNvPr>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8.4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税负的转嫁与归宿</a:t>
            </a:r>
          </a:p>
        </p:txBody>
      </p:sp>
    </p:spTree>
    <p:extLst>
      <p:ext uri="{BB962C8B-B14F-4D97-AF65-F5344CB8AC3E}">
        <p14:creationId xmlns:p14="http://schemas.microsoft.com/office/powerpoint/2010/main" val="390625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24000"/>
            <a:ext cx="7289800" cy="5069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 假设：税法规定对销售酒类征税，卖者每出售一瓶酒要纳</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元的税，在不征税时，每瓶酒的售价是</a:t>
            </a: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元，就此例来看，这</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元的税由谁来付钱？可能会出现以下几种情况：</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400" dirty="0">
                <a:solidFill>
                  <a:srgbClr val="000000"/>
                </a:solidFill>
                <a:latin typeface="微软雅黑 Light" charset="0"/>
                <a:ea typeface="微软雅黑 Light" charset="0"/>
                <a:cs typeface="微软雅黑 Light" charset="0"/>
              </a:rPr>
              <a:t>1</a:t>
            </a:r>
            <a:r>
              <a:rPr lang="zh-CN" altLang="en-US" sz="2400" dirty="0">
                <a:solidFill>
                  <a:srgbClr val="000000"/>
                </a:solidFill>
                <a:latin typeface="微软雅黑 Light" charset="0"/>
                <a:ea typeface="微软雅黑 Light" charset="0"/>
                <a:cs typeface="微软雅黑 Light" charset="0"/>
              </a:rPr>
              <a:t>、售价仍是</a:t>
            </a:r>
            <a:r>
              <a:rPr lang="en-US" altLang="zh-CN" sz="2400" dirty="0">
                <a:solidFill>
                  <a:srgbClr val="000000"/>
                </a:solidFill>
                <a:latin typeface="微软雅黑 Light" charset="0"/>
                <a:ea typeface="微软雅黑 Light" charset="0"/>
                <a:cs typeface="微软雅黑 Light" charset="0"/>
              </a:rPr>
              <a:t>4</a:t>
            </a:r>
            <a:r>
              <a:rPr lang="zh-CN" altLang="en-US" sz="2400" dirty="0">
                <a:solidFill>
                  <a:srgbClr val="000000"/>
                </a:solidFill>
                <a:latin typeface="微软雅黑 Light" charset="0"/>
                <a:ea typeface="微软雅黑 Light" charset="0"/>
                <a:cs typeface="微软雅黑 Light" charset="0"/>
              </a:rPr>
              <a:t>元，那么不管买者是谁，这时</a:t>
            </a:r>
            <a:r>
              <a:rPr lang="en-US" altLang="zh-CN" sz="2400" dirty="0">
                <a:solidFill>
                  <a:srgbClr val="000000"/>
                </a:solidFill>
                <a:latin typeface="微软雅黑 Light" charset="0"/>
                <a:ea typeface="微软雅黑 Light" charset="0"/>
                <a:cs typeface="微软雅黑 Light" charset="0"/>
              </a:rPr>
              <a:t>1</a:t>
            </a:r>
            <a:r>
              <a:rPr lang="zh-CN" altLang="en-US" sz="2400" dirty="0">
                <a:solidFill>
                  <a:srgbClr val="000000"/>
                </a:solidFill>
                <a:latin typeface="微软雅黑 Light" charset="0"/>
                <a:ea typeface="微软雅黑 Light" charset="0"/>
                <a:cs typeface="微软雅黑 Light" charset="0"/>
              </a:rPr>
              <a:t>元的税由卖者来负担。</a:t>
            </a:r>
          </a:p>
          <a:p>
            <a:pPr>
              <a:defRPr/>
            </a:pPr>
            <a:r>
              <a:rPr lang="en-US" altLang="zh-CN" sz="2400" dirty="0">
                <a:solidFill>
                  <a:srgbClr val="000000"/>
                </a:solidFill>
                <a:latin typeface="微软雅黑 Light" charset="0"/>
                <a:ea typeface="微软雅黑 Light" charset="0"/>
                <a:cs typeface="微软雅黑 Light" charset="0"/>
              </a:rPr>
              <a:t>2</a:t>
            </a:r>
            <a:r>
              <a:rPr lang="zh-CN" altLang="en-US" sz="2400" dirty="0">
                <a:solidFill>
                  <a:srgbClr val="000000"/>
                </a:solidFill>
                <a:latin typeface="微软雅黑 Light" charset="0"/>
                <a:ea typeface="微软雅黑 Light" charset="0"/>
                <a:cs typeface="微软雅黑 Light" charset="0"/>
              </a:rPr>
              <a:t>、卖者把售价提高到</a:t>
            </a:r>
            <a:r>
              <a:rPr lang="en-US" altLang="zh-CN" sz="2400" dirty="0">
                <a:solidFill>
                  <a:srgbClr val="000000"/>
                </a:solidFill>
                <a:latin typeface="微软雅黑 Light" charset="0"/>
                <a:ea typeface="微软雅黑 Light" charset="0"/>
                <a:cs typeface="微软雅黑 Light" charset="0"/>
              </a:rPr>
              <a:t>5</a:t>
            </a:r>
            <a:r>
              <a:rPr lang="zh-CN" altLang="en-US" sz="2400" dirty="0">
                <a:solidFill>
                  <a:srgbClr val="000000"/>
                </a:solidFill>
                <a:latin typeface="微软雅黑 Light" charset="0"/>
                <a:ea typeface="微软雅黑 Light" charset="0"/>
                <a:cs typeface="微软雅黑 Light" charset="0"/>
              </a:rPr>
              <a:t>元，这时</a:t>
            </a:r>
            <a:r>
              <a:rPr lang="en-US" altLang="zh-CN" sz="2400" dirty="0">
                <a:solidFill>
                  <a:srgbClr val="000000"/>
                </a:solidFill>
                <a:latin typeface="微软雅黑 Light" charset="0"/>
                <a:ea typeface="微软雅黑 Light" charset="0"/>
                <a:cs typeface="微软雅黑 Light" charset="0"/>
              </a:rPr>
              <a:t>1</a:t>
            </a:r>
            <a:r>
              <a:rPr lang="zh-CN" altLang="en-US" sz="2400" dirty="0">
                <a:solidFill>
                  <a:srgbClr val="000000"/>
                </a:solidFill>
                <a:latin typeface="微软雅黑 Light" charset="0"/>
                <a:ea typeface="微软雅黑 Light" charset="0"/>
                <a:cs typeface="微软雅黑 Light" charset="0"/>
              </a:rPr>
              <a:t>元的税由买者负担。</a:t>
            </a:r>
          </a:p>
          <a:p>
            <a:pPr>
              <a:defRPr/>
            </a:pPr>
            <a:r>
              <a:rPr lang="en-US" altLang="zh-CN" sz="2400" dirty="0">
                <a:solidFill>
                  <a:srgbClr val="000000"/>
                </a:solidFill>
                <a:latin typeface="微软雅黑 Light" charset="0"/>
                <a:ea typeface="微软雅黑 Light" charset="0"/>
                <a:cs typeface="微软雅黑 Light" charset="0"/>
              </a:rPr>
              <a:t>3</a:t>
            </a:r>
            <a:r>
              <a:rPr lang="zh-CN" altLang="en-US" sz="2400" dirty="0">
                <a:solidFill>
                  <a:srgbClr val="000000"/>
                </a:solidFill>
                <a:latin typeface="微软雅黑 Light" charset="0"/>
                <a:ea typeface="微软雅黑 Light" charset="0"/>
                <a:cs typeface="微软雅黑 Light" charset="0"/>
              </a:rPr>
              <a:t>、买者把售价提高到</a:t>
            </a:r>
            <a:r>
              <a:rPr lang="en-US" altLang="zh-CN" sz="2400" dirty="0">
                <a:solidFill>
                  <a:srgbClr val="000000"/>
                </a:solidFill>
                <a:latin typeface="微软雅黑 Light" charset="0"/>
                <a:ea typeface="微软雅黑 Light" charset="0"/>
                <a:cs typeface="微软雅黑 Light" charset="0"/>
              </a:rPr>
              <a:t>4.5</a:t>
            </a:r>
            <a:r>
              <a:rPr lang="zh-CN" altLang="en-US" sz="2400" dirty="0">
                <a:solidFill>
                  <a:srgbClr val="000000"/>
                </a:solidFill>
                <a:latin typeface="微软雅黑 Light" charset="0"/>
                <a:ea typeface="微软雅黑 Light" charset="0"/>
                <a:cs typeface="微软雅黑 Light" charset="0"/>
              </a:rPr>
              <a:t>元，这时买卖双方都负担了一部分税，买者负担</a:t>
            </a:r>
            <a:r>
              <a:rPr lang="en-US" altLang="zh-CN" sz="2400" dirty="0">
                <a:solidFill>
                  <a:srgbClr val="000000"/>
                </a:solidFill>
                <a:latin typeface="微软雅黑 Light" charset="0"/>
                <a:ea typeface="微软雅黑 Light" charset="0"/>
                <a:cs typeface="微软雅黑 Light" charset="0"/>
              </a:rPr>
              <a:t>0.5</a:t>
            </a:r>
            <a:r>
              <a:rPr lang="zh-CN" altLang="en-US" sz="2400" dirty="0">
                <a:solidFill>
                  <a:srgbClr val="000000"/>
                </a:solidFill>
                <a:latin typeface="微软雅黑 Light" charset="0"/>
                <a:ea typeface="微软雅黑 Light" charset="0"/>
                <a:cs typeface="微软雅黑 Light" charset="0"/>
              </a:rPr>
              <a:t>元，卖者负担</a:t>
            </a:r>
            <a:r>
              <a:rPr lang="en-US" altLang="zh-CN" sz="2400" dirty="0">
                <a:solidFill>
                  <a:srgbClr val="000000"/>
                </a:solidFill>
                <a:latin typeface="微软雅黑 Light" charset="0"/>
                <a:ea typeface="微软雅黑 Light" charset="0"/>
                <a:cs typeface="微软雅黑 Light" charset="0"/>
              </a:rPr>
              <a:t>0.5</a:t>
            </a:r>
            <a:r>
              <a:rPr lang="zh-CN" altLang="en-US" sz="2400" dirty="0">
                <a:solidFill>
                  <a:srgbClr val="000000"/>
                </a:solidFill>
                <a:latin typeface="微软雅黑 Light" charset="0"/>
                <a:ea typeface="微软雅黑 Light" charset="0"/>
                <a:cs typeface="微软雅黑 Light" charset="0"/>
              </a:rPr>
              <a:t>元。</a:t>
            </a: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132341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24000"/>
            <a:ext cx="7289800" cy="5069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a:latin typeface="隶书" charset="0"/>
                <a:ea typeface="隶书" charset="0"/>
                <a:cs typeface="隶书" charset="0"/>
              </a:rPr>
              <a:t>税负转嫁与归宿的一般规律</a:t>
            </a:r>
            <a:endParaRPr lang="en-US" altLang="zh-CN" sz="2400" dirty="0">
              <a:latin typeface="隶书" charset="0"/>
              <a:ea typeface="隶书" charset="0"/>
              <a:cs typeface="隶书" charset="0"/>
            </a:endParaRPr>
          </a:p>
          <a:p>
            <a:pPr>
              <a:lnSpc>
                <a:spcPct val="110000"/>
              </a:lnSpc>
            </a:pPr>
            <a:endParaRPr lang="en-US" altLang="zh-CN" sz="2400" dirty="0">
              <a:latin typeface="隶书" charset="0"/>
              <a:ea typeface="隶书" charset="0"/>
              <a:cs typeface="隶书" charset="0"/>
            </a:endParaRPr>
          </a:p>
          <a:p>
            <a:pPr>
              <a:lnSpc>
                <a:spcPct val="110000"/>
              </a:lnSpc>
            </a:pPr>
            <a:r>
              <a:rPr lang="en-US" altLang="zh-CN" sz="2400" dirty="0">
                <a:solidFill>
                  <a:srgbClr val="000000"/>
                </a:solidFill>
                <a:latin typeface="微软雅黑 Light" charset="0"/>
                <a:ea typeface="微软雅黑 Light" charset="0"/>
                <a:cs typeface="微软雅黑 Light" charset="0"/>
              </a:rPr>
              <a:t>1</a:t>
            </a:r>
            <a:r>
              <a:rPr lang="zh-CN" altLang="en-US" sz="2400" dirty="0">
                <a:solidFill>
                  <a:srgbClr val="000000"/>
                </a:solidFill>
                <a:latin typeface="微软雅黑 Light" charset="0"/>
                <a:ea typeface="微软雅黑 Light" charset="0"/>
                <a:cs typeface="微软雅黑 Light" charset="0"/>
              </a:rPr>
              <a:t>、商品课税较易转嫁，所得课税一般不易转嫁。</a:t>
            </a:r>
          </a:p>
          <a:p>
            <a:pPr>
              <a:lnSpc>
                <a:spcPct val="110000"/>
              </a:lnSpc>
            </a:pPr>
            <a:r>
              <a:rPr lang="en-US" altLang="zh-CN" sz="2400" dirty="0">
                <a:solidFill>
                  <a:srgbClr val="000000"/>
                </a:solidFill>
                <a:latin typeface="微软雅黑 Light" charset="0"/>
                <a:ea typeface="微软雅黑 Light" charset="0"/>
                <a:cs typeface="微软雅黑 Light" charset="0"/>
              </a:rPr>
              <a:t>2</a:t>
            </a:r>
            <a:r>
              <a:rPr lang="zh-CN" altLang="en-US" sz="2400" dirty="0">
                <a:solidFill>
                  <a:srgbClr val="000000"/>
                </a:solidFill>
                <a:latin typeface="微软雅黑 Light" charset="0"/>
                <a:ea typeface="微软雅黑 Light" charset="0"/>
                <a:cs typeface="微软雅黑 Light" charset="0"/>
              </a:rPr>
              <a:t>、供给弹性较大、需求弹性较小的商品的课税较易转嫁，供给弹性较小、需求弹性较大的商品的课税不易转嫁。</a:t>
            </a:r>
            <a:endParaRPr lang="en-US" altLang="zh-CN" sz="2400" dirty="0">
              <a:solidFill>
                <a:srgbClr val="000000"/>
              </a:solidFill>
              <a:latin typeface="微软雅黑 Light" charset="0"/>
              <a:ea typeface="微软雅黑 Light" charset="0"/>
              <a:cs typeface="微软雅黑 Light" charset="0"/>
            </a:endParaRPr>
          </a:p>
          <a:p>
            <a:pPr>
              <a:lnSpc>
                <a:spcPct val="110000"/>
              </a:lnSpc>
            </a:pPr>
            <a:r>
              <a:rPr lang="zh-CN" altLang="zh-CN" sz="2400" dirty="0">
                <a:solidFill>
                  <a:srgbClr val="000000"/>
                </a:solidFill>
                <a:latin typeface="微软雅黑 Light" charset="0"/>
                <a:ea typeface="微软雅黑 Light" charset="0"/>
                <a:cs typeface="微软雅黑 Light" charset="0"/>
              </a:rPr>
              <a:t> </a:t>
            </a:r>
          </a:p>
          <a:p>
            <a:pPr>
              <a:lnSpc>
                <a:spcPct val="110000"/>
              </a:lnSpc>
            </a:pPr>
            <a:endParaRPr lang="zh-CN" altLang="en-US" sz="2400" dirty="0">
              <a:latin typeface="隶书" charset="0"/>
              <a:ea typeface="隶书" charset="0"/>
              <a:cs typeface="隶书" charset="0"/>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584065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15311" y="1150635"/>
            <a:ext cx="7289800" cy="5069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a:latin typeface="隶书" charset="0"/>
                <a:ea typeface="隶书" charset="0"/>
                <a:cs typeface="隶书" charset="0"/>
              </a:rPr>
              <a:t>税负转嫁和供求弹性</a:t>
            </a:r>
          </a:p>
          <a:p>
            <a:pPr>
              <a:lnSpc>
                <a:spcPct val="110000"/>
              </a:lnSpc>
            </a:pPr>
            <a:endParaRPr lang="en-US" altLang="zh-CN" sz="2400" dirty="0">
              <a:latin typeface="隶书" charset="0"/>
              <a:ea typeface="隶书" charset="0"/>
              <a:cs typeface="隶书" charset="0"/>
            </a:endParaRPr>
          </a:p>
          <a:p>
            <a:pPr>
              <a:lnSpc>
                <a:spcPct val="110000"/>
              </a:lnSpc>
            </a:pPr>
            <a:endParaRPr lang="zh-CN" altLang="en-US" sz="2400" dirty="0">
              <a:latin typeface="隶书" charset="0"/>
              <a:ea typeface="隶书" charset="0"/>
              <a:cs typeface="隶书" charset="0"/>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15" name="组合 15"/>
          <p:cNvGrpSpPr>
            <a:grpSpLocks/>
          </p:cNvGrpSpPr>
          <p:nvPr/>
        </p:nvGrpSpPr>
        <p:grpSpPr bwMode="auto">
          <a:xfrm>
            <a:off x="269377" y="2163122"/>
            <a:ext cx="4310372" cy="3855347"/>
            <a:chOff x="610" y="1371"/>
            <a:chExt cx="7198" cy="6909"/>
          </a:xfrm>
        </p:grpSpPr>
        <p:grpSp>
          <p:nvGrpSpPr>
            <p:cNvPr id="17" name="组合 68"/>
            <p:cNvGrpSpPr>
              <a:grpSpLocks/>
            </p:cNvGrpSpPr>
            <p:nvPr/>
          </p:nvGrpSpPr>
          <p:grpSpPr bwMode="auto">
            <a:xfrm>
              <a:off x="610" y="1532"/>
              <a:ext cx="7199" cy="6748"/>
              <a:chOff x="45813" y="345578"/>
              <a:chExt cx="4250432" cy="4285201"/>
            </a:xfrm>
          </p:grpSpPr>
          <p:grpSp>
            <p:nvGrpSpPr>
              <p:cNvPr id="24" name="Group 4"/>
              <p:cNvGrpSpPr>
                <a:grpSpLocks/>
              </p:cNvGrpSpPr>
              <p:nvPr/>
            </p:nvGrpSpPr>
            <p:grpSpPr bwMode="auto">
              <a:xfrm>
                <a:off x="45813" y="345578"/>
                <a:ext cx="4250432" cy="3048000"/>
                <a:chOff x="0" y="0"/>
                <a:chExt cx="2644" cy="1920"/>
              </a:xfrm>
            </p:grpSpPr>
            <p:sp>
              <p:nvSpPr>
                <p:cNvPr id="26" name="Line 5"/>
                <p:cNvSpPr>
                  <a:spLocks noChangeShapeType="1"/>
                </p:cNvSpPr>
                <p:nvPr/>
              </p:nvSpPr>
              <p:spPr bwMode="auto">
                <a:xfrm>
                  <a:off x="241" y="15"/>
                  <a:ext cx="0" cy="190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 name="Line 6"/>
                <p:cNvSpPr>
                  <a:spLocks noChangeShapeType="1"/>
                </p:cNvSpPr>
                <p:nvPr/>
              </p:nvSpPr>
              <p:spPr bwMode="auto">
                <a:xfrm>
                  <a:off x="241" y="1920"/>
                  <a:ext cx="195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Line 7"/>
                <p:cNvSpPr>
                  <a:spLocks noChangeShapeType="1"/>
                </p:cNvSpPr>
                <p:nvPr/>
              </p:nvSpPr>
              <p:spPr bwMode="auto">
                <a:xfrm>
                  <a:off x="389" y="0"/>
                  <a:ext cx="1260" cy="1787"/>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9" name="Line 8"/>
                <p:cNvSpPr>
                  <a:spLocks noChangeShapeType="1"/>
                </p:cNvSpPr>
                <p:nvPr/>
              </p:nvSpPr>
              <p:spPr bwMode="auto">
                <a:xfrm flipV="1">
                  <a:off x="422" y="333"/>
                  <a:ext cx="1588" cy="680"/>
                </a:xfrm>
                <a:prstGeom prst="line">
                  <a:avLst/>
                </a:prstGeom>
                <a:noFill/>
                <a:ln w="2857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 name="Line 9"/>
                <p:cNvSpPr>
                  <a:spLocks noChangeShapeType="1"/>
                </p:cNvSpPr>
                <p:nvPr/>
              </p:nvSpPr>
              <p:spPr bwMode="auto">
                <a:xfrm flipV="1">
                  <a:off x="649" y="832"/>
                  <a:ext cx="1406" cy="589"/>
                </a:xfrm>
                <a:prstGeom prst="line">
                  <a:avLst/>
                </a:prstGeom>
                <a:noFill/>
                <a:ln w="28575">
                  <a:solidFill>
                    <a:schemeClr val="tx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 name="Line 10"/>
                <p:cNvSpPr>
                  <a:spLocks noChangeShapeType="1"/>
                </p:cNvSpPr>
                <p:nvPr/>
              </p:nvSpPr>
              <p:spPr bwMode="auto">
                <a:xfrm>
                  <a:off x="941" y="808"/>
                  <a:ext cx="0" cy="499"/>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Line 11"/>
                <p:cNvSpPr>
                  <a:spLocks noChangeShapeType="1"/>
                </p:cNvSpPr>
                <p:nvPr/>
              </p:nvSpPr>
              <p:spPr bwMode="auto">
                <a:xfrm flipH="1">
                  <a:off x="241" y="784"/>
                  <a:ext cx="708" cy="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3" name="Line 12"/>
                <p:cNvSpPr>
                  <a:spLocks noChangeShapeType="1"/>
                </p:cNvSpPr>
                <p:nvPr/>
              </p:nvSpPr>
              <p:spPr bwMode="auto">
                <a:xfrm flipH="1">
                  <a:off x="241" y="1296"/>
                  <a:ext cx="708" cy="1"/>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4" name="Line 13"/>
                <p:cNvSpPr>
                  <a:spLocks noChangeShapeType="1"/>
                </p:cNvSpPr>
                <p:nvPr/>
              </p:nvSpPr>
              <p:spPr bwMode="auto">
                <a:xfrm flipH="1">
                  <a:off x="239" y="1173"/>
                  <a:ext cx="998" cy="0"/>
                </a:xfrm>
                <a:prstGeom prst="line">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5" name="Text Box 14"/>
                <p:cNvSpPr txBox="1">
                  <a:spLocks noChangeArrowheads="1"/>
                </p:cNvSpPr>
                <p:nvPr/>
              </p:nvSpPr>
              <p:spPr bwMode="auto">
                <a:xfrm>
                  <a:off x="0" y="998"/>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0</a:t>
                  </a:r>
                  <a:endParaRPr lang="en-US" altLang="zh-CN" sz="2000">
                    <a:solidFill>
                      <a:srgbClr val="000000"/>
                    </a:solidFill>
                    <a:latin typeface="宋体" charset="0"/>
                  </a:endParaRPr>
                </a:p>
              </p:txBody>
            </p:sp>
            <p:sp>
              <p:nvSpPr>
                <p:cNvPr id="36" name="Text Box 15"/>
                <p:cNvSpPr txBox="1">
                  <a:spLocks noChangeArrowheads="1"/>
                </p:cNvSpPr>
                <p:nvPr/>
              </p:nvSpPr>
              <p:spPr bwMode="auto">
                <a:xfrm>
                  <a:off x="0" y="1212"/>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2</a:t>
                  </a:r>
                  <a:endParaRPr lang="en-US" altLang="zh-CN" sz="2000">
                    <a:solidFill>
                      <a:srgbClr val="000000"/>
                    </a:solidFill>
                    <a:latin typeface="宋体" charset="0"/>
                  </a:endParaRPr>
                </a:p>
              </p:txBody>
            </p:sp>
            <p:sp>
              <p:nvSpPr>
                <p:cNvPr id="37" name="Text Box 16"/>
                <p:cNvSpPr txBox="1">
                  <a:spLocks noChangeArrowheads="1"/>
                </p:cNvSpPr>
                <p:nvPr/>
              </p:nvSpPr>
              <p:spPr bwMode="auto">
                <a:xfrm>
                  <a:off x="0" y="658"/>
                  <a:ext cx="265"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1</a:t>
                  </a:r>
                  <a:endParaRPr lang="en-US" altLang="zh-CN" sz="2000">
                    <a:solidFill>
                      <a:srgbClr val="000000"/>
                    </a:solidFill>
                    <a:latin typeface="宋体" charset="0"/>
                  </a:endParaRPr>
                </a:p>
              </p:txBody>
            </p:sp>
            <p:sp>
              <p:nvSpPr>
                <p:cNvPr id="38" name="Text Box 17"/>
                <p:cNvSpPr txBox="1">
                  <a:spLocks noChangeArrowheads="1"/>
                </p:cNvSpPr>
                <p:nvPr/>
              </p:nvSpPr>
              <p:spPr bwMode="auto">
                <a:xfrm>
                  <a:off x="1693" y="1471"/>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D</a:t>
                  </a:r>
                </a:p>
              </p:txBody>
            </p:sp>
            <p:sp>
              <p:nvSpPr>
                <p:cNvPr id="39" name="Text Box 18"/>
                <p:cNvSpPr txBox="1">
                  <a:spLocks noChangeArrowheads="1"/>
                </p:cNvSpPr>
                <p:nvPr/>
              </p:nvSpPr>
              <p:spPr bwMode="auto">
                <a:xfrm>
                  <a:off x="1919" y="20"/>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S+T</a:t>
                  </a:r>
                </a:p>
              </p:txBody>
            </p:sp>
            <p:sp>
              <p:nvSpPr>
                <p:cNvPr id="40" name="Text Box 19"/>
                <p:cNvSpPr txBox="1">
                  <a:spLocks noChangeArrowheads="1"/>
                </p:cNvSpPr>
                <p:nvPr/>
              </p:nvSpPr>
              <p:spPr bwMode="auto">
                <a:xfrm>
                  <a:off x="2055" y="609"/>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S</a:t>
                  </a:r>
                </a:p>
              </p:txBody>
            </p:sp>
          </p:grpSp>
          <p:sp>
            <p:nvSpPr>
              <p:cNvPr id="25" name="矩形 47"/>
              <p:cNvSpPr>
                <a:spLocks noChangeArrowheads="1"/>
              </p:cNvSpPr>
              <p:nvPr/>
            </p:nvSpPr>
            <p:spPr bwMode="auto">
              <a:xfrm>
                <a:off x="172163" y="3432015"/>
                <a:ext cx="3906217" cy="11987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0000"/>
                    </a:solidFill>
                    <a:latin typeface="微软雅黑 Light" charset="0"/>
                    <a:ea typeface="微软雅黑 Light" charset="0"/>
                    <a:cs typeface="微软雅黑 Light" charset="0"/>
                  </a:rPr>
                  <a:t>需求弹性小于供给弹性的税负转嫁：消费者负担多，生产者负担少 。</a:t>
                </a:r>
              </a:p>
            </p:txBody>
          </p:sp>
        </p:grpSp>
        <p:sp>
          <p:nvSpPr>
            <p:cNvPr id="19" name="等腰三角形 18"/>
            <p:cNvSpPr/>
            <p:nvPr/>
          </p:nvSpPr>
          <p:spPr>
            <a:xfrm>
              <a:off x="1200" y="1371"/>
              <a:ext cx="130" cy="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0" name="等腰三角形 19"/>
            <p:cNvSpPr/>
            <p:nvPr/>
          </p:nvSpPr>
          <p:spPr>
            <a:xfrm rot="5400000">
              <a:off x="6527" y="6194"/>
              <a:ext cx="170" cy="283"/>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grpSp>
      <p:grpSp>
        <p:nvGrpSpPr>
          <p:cNvPr id="41" name="组合 20"/>
          <p:cNvGrpSpPr>
            <a:grpSpLocks/>
          </p:cNvGrpSpPr>
          <p:nvPr/>
        </p:nvGrpSpPr>
        <p:grpSpPr bwMode="auto">
          <a:xfrm>
            <a:off x="4708113" y="1949697"/>
            <a:ext cx="4345796" cy="4224794"/>
            <a:chOff x="7548" y="965"/>
            <a:chExt cx="6946" cy="7690"/>
          </a:xfrm>
        </p:grpSpPr>
        <p:grpSp>
          <p:nvGrpSpPr>
            <p:cNvPr id="42" name="组合 67"/>
            <p:cNvGrpSpPr>
              <a:grpSpLocks/>
            </p:cNvGrpSpPr>
            <p:nvPr/>
          </p:nvGrpSpPr>
          <p:grpSpPr bwMode="auto">
            <a:xfrm>
              <a:off x="7548" y="965"/>
              <a:ext cx="6946" cy="7690"/>
              <a:chOff x="0" y="0"/>
              <a:chExt cx="3886200" cy="4883125"/>
            </a:xfrm>
          </p:grpSpPr>
          <p:grpSp>
            <p:nvGrpSpPr>
              <p:cNvPr id="45" name="Group 20"/>
              <p:cNvGrpSpPr>
                <a:grpSpLocks/>
              </p:cNvGrpSpPr>
              <p:nvPr/>
            </p:nvGrpSpPr>
            <p:grpSpPr bwMode="auto">
              <a:xfrm>
                <a:off x="0" y="0"/>
                <a:ext cx="3886200" cy="3429000"/>
                <a:chOff x="0" y="0"/>
                <a:chExt cx="2448" cy="2160"/>
              </a:xfrm>
            </p:grpSpPr>
            <p:sp>
              <p:nvSpPr>
                <p:cNvPr id="47" name="Line 21"/>
                <p:cNvSpPr>
                  <a:spLocks noChangeShapeType="1"/>
                </p:cNvSpPr>
                <p:nvPr/>
              </p:nvSpPr>
              <p:spPr bwMode="auto">
                <a:xfrm>
                  <a:off x="271" y="210"/>
                  <a:ext cx="0" cy="19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22"/>
                <p:cNvSpPr>
                  <a:spLocks noChangeShapeType="1"/>
                </p:cNvSpPr>
                <p:nvPr/>
              </p:nvSpPr>
              <p:spPr bwMode="auto">
                <a:xfrm>
                  <a:off x="271" y="2160"/>
                  <a:ext cx="1861"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 name="Line 23"/>
                <p:cNvSpPr>
                  <a:spLocks noChangeShapeType="1"/>
                </p:cNvSpPr>
                <p:nvPr/>
              </p:nvSpPr>
              <p:spPr bwMode="auto">
                <a:xfrm>
                  <a:off x="453" y="845"/>
                  <a:ext cx="1723" cy="72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 name="Line 24"/>
                <p:cNvSpPr>
                  <a:spLocks noChangeShapeType="1"/>
                </p:cNvSpPr>
                <p:nvPr/>
              </p:nvSpPr>
              <p:spPr bwMode="auto">
                <a:xfrm flipH="1">
                  <a:off x="498" y="255"/>
                  <a:ext cx="635" cy="1316"/>
                </a:xfrm>
                <a:prstGeom prst="line">
                  <a:avLst/>
                </a:prstGeom>
                <a:noFill/>
                <a:ln w="2857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25"/>
                <p:cNvSpPr>
                  <a:spLocks noChangeShapeType="1"/>
                </p:cNvSpPr>
                <p:nvPr/>
              </p:nvSpPr>
              <p:spPr bwMode="auto">
                <a:xfrm flipH="1">
                  <a:off x="725" y="482"/>
                  <a:ext cx="727" cy="154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26"/>
                <p:cNvSpPr>
                  <a:spLocks noChangeShapeType="1"/>
                </p:cNvSpPr>
                <p:nvPr/>
              </p:nvSpPr>
              <p:spPr bwMode="auto">
                <a:xfrm flipH="1">
                  <a:off x="271" y="981"/>
                  <a:ext cx="499" cy="0"/>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27"/>
                <p:cNvSpPr>
                  <a:spLocks noChangeShapeType="1"/>
                </p:cNvSpPr>
                <p:nvPr/>
              </p:nvSpPr>
              <p:spPr bwMode="auto">
                <a:xfrm>
                  <a:off x="770" y="981"/>
                  <a:ext cx="0" cy="952"/>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28"/>
                <p:cNvSpPr>
                  <a:spLocks noChangeShapeType="1"/>
                </p:cNvSpPr>
                <p:nvPr/>
              </p:nvSpPr>
              <p:spPr bwMode="auto">
                <a:xfrm flipH="1">
                  <a:off x="271" y="1933"/>
                  <a:ext cx="499" cy="0"/>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29"/>
                <p:cNvSpPr>
                  <a:spLocks noChangeShapeType="1"/>
                </p:cNvSpPr>
                <p:nvPr/>
              </p:nvSpPr>
              <p:spPr bwMode="auto">
                <a:xfrm flipH="1">
                  <a:off x="271" y="1162"/>
                  <a:ext cx="862" cy="0"/>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 name="Text Box 30"/>
                <p:cNvSpPr txBox="1">
                  <a:spLocks noChangeArrowheads="1"/>
                </p:cNvSpPr>
                <p:nvPr/>
              </p:nvSpPr>
              <p:spPr bwMode="auto">
                <a:xfrm>
                  <a:off x="0" y="1072"/>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0</a:t>
                  </a:r>
                  <a:endParaRPr lang="en-US" altLang="zh-CN" sz="2000">
                    <a:solidFill>
                      <a:srgbClr val="000000"/>
                    </a:solidFill>
                    <a:latin typeface="宋体" charset="0"/>
                  </a:endParaRPr>
                </a:p>
              </p:txBody>
            </p:sp>
            <p:sp>
              <p:nvSpPr>
                <p:cNvPr id="57" name="Text Box 31"/>
                <p:cNvSpPr txBox="1">
                  <a:spLocks noChangeArrowheads="1"/>
                </p:cNvSpPr>
                <p:nvPr/>
              </p:nvSpPr>
              <p:spPr bwMode="auto">
                <a:xfrm>
                  <a:off x="0" y="845"/>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1</a:t>
                  </a:r>
                  <a:endParaRPr lang="en-US" altLang="zh-CN" sz="2000">
                    <a:solidFill>
                      <a:srgbClr val="000000"/>
                    </a:solidFill>
                    <a:latin typeface="宋体" charset="0"/>
                  </a:endParaRPr>
                </a:p>
              </p:txBody>
            </p:sp>
            <p:sp>
              <p:nvSpPr>
                <p:cNvPr id="58" name="Text Box 32"/>
                <p:cNvSpPr txBox="1">
                  <a:spLocks noChangeArrowheads="1"/>
                </p:cNvSpPr>
                <p:nvPr/>
              </p:nvSpPr>
              <p:spPr bwMode="auto">
                <a:xfrm>
                  <a:off x="0" y="1843"/>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P</a:t>
                  </a:r>
                  <a:r>
                    <a:rPr lang="en-US" altLang="zh-CN" sz="2000" baseline="-25000">
                      <a:solidFill>
                        <a:srgbClr val="000000"/>
                      </a:solidFill>
                      <a:latin typeface="宋体" charset="0"/>
                    </a:rPr>
                    <a:t>2</a:t>
                  </a:r>
                  <a:endParaRPr lang="en-US" altLang="zh-CN" sz="2000">
                    <a:solidFill>
                      <a:srgbClr val="000000"/>
                    </a:solidFill>
                    <a:latin typeface="宋体" charset="0"/>
                  </a:endParaRPr>
                </a:p>
              </p:txBody>
            </p:sp>
            <p:sp>
              <p:nvSpPr>
                <p:cNvPr id="59" name="Text Box 33"/>
                <p:cNvSpPr txBox="1">
                  <a:spLocks noChangeArrowheads="1"/>
                </p:cNvSpPr>
                <p:nvPr/>
              </p:nvSpPr>
              <p:spPr bwMode="auto">
                <a:xfrm>
                  <a:off x="1859" y="1203"/>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D</a:t>
                  </a:r>
                </a:p>
              </p:txBody>
            </p:sp>
            <p:sp>
              <p:nvSpPr>
                <p:cNvPr id="60" name="Text Box 34"/>
                <p:cNvSpPr txBox="1">
                  <a:spLocks noChangeArrowheads="1"/>
                </p:cNvSpPr>
                <p:nvPr/>
              </p:nvSpPr>
              <p:spPr bwMode="auto">
                <a:xfrm>
                  <a:off x="1134" y="0"/>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S+T</a:t>
                  </a:r>
                </a:p>
              </p:txBody>
            </p:sp>
            <p:sp>
              <p:nvSpPr>
                <p:cNvPr id="61" name="Text Box 35"/>
                <p:cNvSpPr txBox="1">
                  <a:spLocks noChangeArrowheads="1"/>
                </p:cNvSpPr>
                <p:nvPr/>
              </p:nvSpPr>
              <p:spPr bwMode="auto">
                <a:xfrm>
                  <a:off x="1451" y="272"/>
                  <a:ext cx="589"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500">
                      <a:solidFill>
                        <a:schemeClr val="tx1"/>
                      </a:solidFill>
                      <a:latin typeface="Calibri" charset="0"/>
                      <a:ea typeface="宋体" charset="0"/>
                      <a:cs typeface="宋体" charset="0"/>
                    </a:defRPr>
                  </a:lvl1pPr>
                  <a:lvl2pPr>
                    <a:defRPr kumimoji="1" sz="1500">
                      <a:solidFill>
                        <a:schemeClr val="tx1"/>
                      </a:solidFill>
                      <a:latin typeface="Calibri" charset="0"/>
                      <a:ea typeface="宋体" charset="0"/>
                      <a:cs typeface="宋体" charset="0"/>
                    </a:defRPr>
                  </a:lvl2pPr>
                  <a:lvl3pPr>
                    <a:defRPr kumimoji="1" sz="1500">
                      <a:solidFill>
                        <a:schemeClr val="tx1"/>
                      </a:solidFill>
                      <a:latin typeface="Calibri" charset="0"/>
                      <a:ea typeface="宋体" charset="0"/>
                      <a:cs typeface="宋体" charset="0"/>
                    </a:defRPr>
                  </a:lvl3pPr>
                  <a:lvl4pPr>
                    <a:defRPr kumimoji="1" sz="1500">
                      <a:solidFill>
                        <a:schemeClr val="tx1"/>
                      </a:solidFill>
                      <a:latin typeface="Calibri" charset="0"/>
                      <a:ea typeface="宋体" charset="0"/>
                      <a:cs typeface="宋体" charset="0"/>
                    </a:defRPr>
                  </a:lvl4pPr>
                  <a:lvl5pPr>
                    <a:defRPr kumimoji="1" sz="1500">
                      <a:solidFill>
                        <a:schemeClr val="tx1"/>
                      </a:solidFill>
                      <a:latin typeface="Calibri" charset="0"/>
                      <a:ea typeface="宋体" charset="0"/>
                      <a:cs typeface="宋体" charset="0"/>
                    </a:defRPr>
                  </a:lvl5pPr>
                  <a:lvl6pPr marL="20129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6pPr>
                  <a:lvl7pPr marL="24701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7pPr>
                  <a:lvl8pPr marL="29273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8pPr>
                  <a:lvl9pPr marL="3384550" defTabSz="777875" fontAlgn="base">
                    <a:spcBef>
                      <a:spcPct val="0"/>
                    </a:spcBef>
                    <a:spcAft>
                      <a:spcPct val="0"/>
                    </a:spcAft>
                    <a:buFont typeface="Arial" charset="0"/>
                    <a:defRPr kumimoji="1" sz="1500">
                      <a:solidFill>
                        <a:schemeClr val="tx1"/>
                      </a:solidFill>
                      <a:latin typeface="Calibri" charset="0"/>
                      <a:ea typeface="宋体" charset="0"/>
                      <a:cs typeface="宋体" charset="0"/>
                    </a:defRPr>
                  </a:lvl9pPr>
                </a:lstStyle>
                <a:p>
                  <a:pPr>
                    <a:spcBef>
                      <a:spcPct val="50000"/>
                    </a:spcBef>
                  </a:pPr>
                  <a:r>
                    <a:rPr lang="en-US" altLang="zh-CN" sz="2000">
                      <a:solidFill>
                        <a:srgbClr val="000000"/>
                      </a:solidFill>
                      <a:latin typeface="宋体" charset="0"/>
                    </a:rPr>
                    <a:t>S</a:t>
                  </a:r>
                </a:p>
              </p:txBody>
            </p:sp>
          </p:grpSp>
          <p:sp>
            <p:nvSpPr>
              <p:cNvPr id="46" name="矩形 65"/>
              <p:cNvSpPr>
                <a:spLocks noChangeArrowheads="1"/>
              </p:cNvSpPr>
              <p:nvPr/>
            </p:nvSpPr>
            <p:spPr bwMode="auto">
              <a:xfrm>
                <a:off x="191349" y="3495715"/>
                <a:ext cx="3684785" cy="13874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0000"/>
                    </a:solidFill>
                    <a:latin typeface="微软雅黑 Light" charset="0"/>
                    <a:ea typeface="微软雅黑 Light" charset="0"/>
                    <a:cs typeface="微软雅黑 Light" charset="0"/>
                  </a:rPr>
                  <a:t>需求弹性大于供给弹性的税负转嫁：生产者负担多，消费者负担少 。</a:t>
                </a:r>
              </a:p>
            </p:txBody>
          </p:sp>
        </p:grpSp>
        <p:sp>
          <p:nvSpPr>
            <p:cNvPr id="43" name="等腰三角形 42"/>
            <p:cNvSpPr/>
            <p:nvPr/>
          </p:nvSpPr>
          <p:spPr>
            <a:xfrm>
              <a:off x="8225" y="1290"/>
              <a:ext cx="170" cy="28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4" name="等腰三角形 43"/>
            <p:cNvSpPr/>
            <p:nvPr/>
          </p:nvSpPr>
          <p:spPr>
            <a:xfrm rot="5400000">
              <a:off x="13634" y="6253"/>
              <a:ext cx="150" cy="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grpSp>
    </p:spTree>
    <p:extLst>
      <p:ext uri="{BB962C8B-B14F-4D97-AF65-F5344CB8AC3E}">
        <p14:creationId xmlns:p14="http://schemas.microsoft.com/office/powerpoint/2010/main" val="18736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900" decel="100000" fill="hold"/>
                                        <p:tgtEl>
                                          <p:spTgt spid="41"/>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31322" y="1187115"/>
            <a:ext cx="7289800" cy="5069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US" altLang="zh-CN" sz="2400" dirty="0">
              <a:latin typeface="隶书" charset="0"/>
              <a:ea typeface="隶书" charset="0"/>
              <a:cs typeface="隶书" charset="0"/>
            </a:endParaRPr>
          </a:p>
          <a:p>
            <a:pPr>
              <a:lnSpc>
                <a:spcPct val="130000"/>
              </a:lnSpc>
            </a:pPr>
            <a:r>
              <a:rPr lang="en-US" altLang="zh-CN" sz="2400" dirty="0">
                <a:solidFill>
                  <a:srgbClr val="000000"/>
                </a:solidFill>
                <a:latin typeface="微软雅黑 Light" charset="0"/>
                <a:ea typeface="微软雅黑 Light" charset="0"/>
                <a:cs typeface="微软雅黑 Light" charset="0"/>
              </a:rPr>
              <a:t>3</a:t>
            </a:r>
            <a:r>
              <a:rPr lang="zh-CN" altLang="en-US" sz="2400" dirty="0">
                <a:solidFill>
                  <a:srgbClr val="000000"/>
                </a:solidFill>
                <a:latin typeface="微软雅黑 Light" charset="0"/>
                <a:ea typeface="微软雅黑 Light" charset="0"/>
                <a:cs typeface="微软雅黑 Light" charset="0"/>
              </a:rPr>
              <a:t>、课税范围宽广的商品税负较易转嫁，</a:t>
            </a:r>
            <a:r>
              <a:rPr lang="zh-CN" altLang="en-US" sz="2400" dirty="0">
                <a:solidFill>
                  <a:srgbClr val="000000"/>
                </a:solidFill>
                <a:latin typeface="微软雅黑 Light" charset="0"/>
                <a:ea typeface="微软雅黑 Light" charset="0"/>
                <a:cs typeface="微软雅黑 Light" charset="0"/>
                <a:sym typeface="宋体" charset="0"/>
              </a:rPr>
              <a:t>课税范围狭窄的商品税负难以转嫁。</a:t>
            </a:r>
            <a:endParaRPr lang="en-US" altLang="zh-CN" sz="2400" dirty="0">
              <a:solidFill>
                <a:srgbClr val="000000"/>
              </a:solidFill>
              <a:latin typeface="微软雅黑 Light" charset="0"/>
              <a:ea typeface="微软雅黑 Light" charset="0"/>
              <a:cs typeface="微软雅黑 Light" charset="0"/>
            </a:endParaRPr>
          </a:p>
          <a:p>
            <a:pPr>
              <a:lnSpc>
                <a:spcPct val="130000"/>
              </a:lnSpc>
            </a:pPr>
            <a:r>
              <a:rPr lang="en-US" altLang="zh-CN" sz="2400" dirty="0">
                <a:solidFill>
                  <a:srgbClr val="000000"/>
                </a:solidFill>
                <a:latin typeface="微软雅黑 Light" charset="0"/>
                <a:ea typeface="微软雅黑 Light" charset="0"/>
                <a:cs typeface="微软雅黑 Light" charset="0"/>
              </a:rPr>
              <a:t>4</a:t>
            </a:r>
            <a:r>
              <a:rPr lang="zh-CN" altLang="en-US" sz="2400" dirty="0">
                <a:solidFill>
                  <a:srgbClr val="000000"/>
                </a:solidFill>
                <a:latin typeface="微软雅黑 Light" charset="0"/>
                <a:ea typeface="微软雅黑 Light" charset="0"/>
                <a:cs typeface="微软雅黑 Light" charset="0"/>
              </a:rPr>
              <a:t>、</a:t>
            </a:r>
            <a:r>
              <a:rPr lang="zh-CN" altLang="zh-CN" sz="2400" dirty="0">
                <a:solidFill>
                  <a:srgbClr val="000000"/>
                </a:solidFill>
                <a:latin typeface="微软雅黑 Light" charset="0"/>
                <a:ea typeface="微软雅黑 Light" charset="0"/>
                <a:cs typeface="微软雅黑 Light" charset="0"/>
              </a:rPr>
              <a:t>对垄断性商品课征的税容易转嫁，</a:t>
            </a:r>
            <a:r>
              <a:rPr lang="zh-CN" altLang="zh-CN" sz="2400" dirty="0">
                <a:solidFill>
                  <a:srgbClr val="000000"/>
                </a:solidFill>
                <a:latin typeface="微软雅黑 Light" charset="0"/>
                <a:ea typeface="微软雅黑 Light" charset="0"/>
                <a:cs typeface="微软雅黑 Light" charset="0"/>
                <a:sym typeface="宋体" charset="0"/>
              </a:rPr>
              <a:t>对竞争性商品课征的税难以转嫁。</a:t>
            </a:r>
            <a:endParaRPr lang="zh-CN" altLang="zh-CN" sz="2400" dirty="0">
              <a:solidFill>
                <a:srgbClr val="000000"/>
              </a:solidFill>
              <a:latin typeface="微软雅黑 Light" charset="0"/>
              <a:ea typeface="微软雅黑 Light" charset="0"/>
              <a:cs typeface="微软雅黑 Light" charset="0"/>
            </a:endParaRPr>
          </a:p>
          <a:p>
            <a:pPr>
              <a:lnSpc>
                <a:spcPct val="130000"/>
              </a:lnSpc>
            </a:pPr>
            <a:r>
              <a:rPr lang="en-US" altLang="zh-CN" sz="2400" dirty="0">
                <a:solidFill>
                  <a:srgbClr val="000000"/>
                </a:solidFill>
                <a:latin typeface="微软雅黑 Light" charset="0"/>
                <a:ea typeface="微软雅黑 Light" charset="0"/>
                <a:cs typeface="微软雅黑 Light" charset="0"/>
              </a:rPr>
              <a:t>5</a:t>
            </a:r>
            <a:r>
              <a:rPr lang="zh-CN" altLang="en-US" sz="2400" dirty="0">
                <a:solidFill>
                  <a:srgbClr val="000000"/>
                </a:solidFill>
                <a:latin typeface="微软雅黑 Light" charset="0"/>
                <a:ea typeface="微软雅黑 Light" charset="0"/>
                <a:cs typeface="微软雅黑 Light" charset="0"/>
              </a:rPr>
              <a:t>、</a:t>
            </a:r>
            <a:r>
              <a:rPr lang="zh-CN" altLang="zh-CN" sz="2400" dirty="0">
                <a:solidFill>
                  <a:srgbClr val="000000"/>
                </a:solidFill>
                <a:latin typeface="微软雅黑 Light" charset="0"/>
                <a:ea typeface="微软雅黑 Light" charset="0"/>
                <a:cs typeface="微软雅黑 Light" charset="0"/>
              </a:rPr>
              <a:t>从价课税的</a:t>
            </a:r>
            <a:r>
              <a:rPr lang="zh-CN" altLang="zh-CN" sz="2400" dirty="0">
                <a:solidFill>
                  <a:srgbClr val="000000"/>
                </a:solidFill>
                <a:latin typeface="微软雅黑 Light" charset="0"/>
                <a:ea typeface="微软雅黑 Light" charset="0"/>
                <a:cs typeface="微软雅黑 Light" charset="0"/>
                <a:sym typeface="宋体" charset="0"/>
              </a:rPr>
              <a:t>税</a:t>
            </a:r>
            <a:r>
              <a:rPr lang="zh-CN" altLang="zh-CN" sz="2400" dirty="0">
                <a:solidFill>
                  <a:srgbClr val="000000"/>
                </a:solidFill>
                <a:latin typeface="微软雅黑 Light" charset="0"/>
                <a:ea typeface="微软雅黑 Light" charset="0"/>
                <a:cs typeface="微软雅黑 Light" charset="0"/>
              </a:rPr>
              <a:t>负容易转嫁，</a:t>
            </a:r>
            <a:r>
              <a:rPr lang="zh-CN" altLang="zh-CN" sz="2400" dirty="0">
                <a:solidFill>
                  <a:srgbClr val="000000"/>
                </a:solidFill>
                <a:latin typeface="微软雅黑 Light" charset="0"/>
                <a:ea typeface="微软雅黑 Light" charset="0"/>
                <a:cs typeface="微软雅黑 Light" charset="0"/>
                <a:sym typeface="宋体" charset="0"/>
              </a:rPr>
              <a:t>从量课税的税负不容易转嫁。</a:t>
            </a:r>
            <a:endParaRPr lang="zh-CN" altLang="zh-CN" sz="2400" dirty="0">
              <a:solidFill>
                <a:srgbClr val="000000"/>
              </a:solidFill>
              <a:latin typeface="微软雅黑 Light" charset="0"/>
              <a:ea typeface="微软雅黑 Light" charset="0"/>
              <a:cs typeface="微软雅黑 Light" charset="0"/>
            </a:endParaRPr>
          </a:p>
          <a:p>
            <a:pPr>
              <a:lnSpc>
                <a:spcPct val="110000"/>
              </a:lnSpc>
            </a:pPr>
            <a:r>
              <a:rPr lang="zh-CN" altLang="zh-CN" sz="2400" dirty="0">
                <a:solidFill>
                  <a:srgbClr val="000000"/>
                </a:solidFill>
                <a:latin typeface="微软雅黑 Light" charset="0"/>
                <a:ea typeface="微软雅黑 Light" charset="0"/>
                <a:cs typeface="微软雅黑 Light" charset="0"/>
              </a:rPr>
              <a:t> </a:t>
            </a:r>
          </a:p>
          <a:p>
            <a:pPr>
              <a:lnSpc>
                <a:spcPct val="110000"/>
              </a:lnSpc>
            </a:pPr>
            <a:endParaRPr lang="zh-CN" altLang="en-US" sz="2400" dirty="0">
              <a:latin typeface="隶书" charset="0"/>
              <a:ea typeface="隶书" charset="0"/>
              <a:cs typeface="隶书" charset="0"/>
            </a:endParaRPr>
          </a:p>
          <a:p>
            <a:pPr>
              <a:defRPr/>
            </a:pPr>
            <a:endParaRPr lang="zh-CN" altLang="en-US"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26309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18233" y="1557867"/>
            <a:ext cx="8322567"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a:t>
            </a:r>
            <a:r>
              <a:rPr lang="zh-CN"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）西方经济学关于税收的学说：</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洛克、休谟、边沁以及亚当</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斯密等人：</a:t>
            </a:r>
          </a:p>
          <a:p>
            <a:pPr>
              <a:defRPr/>
            </a:pPr>
            <a:r>
              <a:rPr lang="zh-CN" altLang="en-US" sz="2200" dirty="0">
                <a:solidFill>
                  <a:sysClr val="windowText" lastClr="000000"/>
                </a:solidFill>
                <a:latin typeface="微软雅黑"/>
                <a:ea typeface="微软雅黑"/>
                <a:cs typeface="微软雅黑"/>
              </a:rPr>
              <a:t>   社会契约说、利益原则和支付能力原则。</a:t>
            </a:r>
          </a:p>
          <a:p>
            <a:pPr>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利益交换说” 的发展</a:t>
            </a: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20</a:t>
            </a:r>
            <a:r>
              <a:rPr lang="zh-CN" altLang="en-US" sz="2200" dirty="0">
                <a:solidFill>
                  <a:sysClr val="windowText" lastClr="000000"/>
                </a:solidFill>
                <a:latin typeface="微软雅黑"/>
                <a:ea typeface="微软雅黑"/>
                <a:cs typeface="微软雅黑"/>
              </a:rPr>
              <a:t>世纪</a:t>
            </a:r>
            <a:r>
              <a:rPr lang="en-US" altLang="zh-CN" sz="2200" dirty="0">
                <a:solidFill>
                  <a:sysClr val="windowText" lastClr="000000"/>
                </a:solidFill>
                <a:latin typeface="微软雅黑"/>
                <a:ea typeface="微软雅黑"/>
                <a:cs typeface="微软雅黑"/>
              </a:rPr>
              <a:t>30</a:t>
            </a:r>
            <a:r>
              <a:rPr lang="zh-CN" altLang="en-US" sz="2200" dirty="0">
                <a:solidFill>
                  <a:sysClr val="windowText" lastClr="000000"/>
                </a:solidFill>
                <a:latin typeface="微软雅黑"/>
                <a:ea typeface="微软雅黑"/>
                <a:cs typeface="微软雅黑"/>
              </a:rPr>
              <a:t>年代以来，新的税收学说将视野转向税收的经济调节功能</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8638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18233" y="1557867"/>
            <a:ext cx="7509767"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（二）税收三性</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强制性：</a:t>
            </a:r>
            <a:r>
              <a:rPr lang="zh-CN" altLang="en-US" sz="2000" dirty="0">
                <a:latin typeface="微软雅黑 Light" charset="0"/>
                <a:ea typeface="微软雅黑 Light" charset="0"/>
                <a:cs typeface="微软雅黑 Light" charset="0"/>
              </a:rPr>
              <a:t>征税凭借国家</a:t>
            </a:r>
            <a:r>
              <a:rPr lang="zh-CN" altLang="en-US" sz="2000" dirty="0">
                <a:solidFill>
                  <a:srgbClr val="0070C0"/>
                </a:solidFill>
                <a:latin typeface="微软雅黑 Light" charset="0"/>
                <a:ea typeface="微软雅黑 Light" charset="0"/>
                <a:cs typeface="微软雅黑 Light" charset="0"/>
              </a:rPr>
              <a:t>政治权力</a:t>
            </a:r>
            <a:r>
              <a:rPr lang="zh-CN" altLang="en-US" sz="2000" dirty="0">
                <a:latin typeface="微软雅黑 Light" charset="0"/>
                <a:ea typeface="微软雅黑 Light" charset="0"/>
                <a:cs typeface="微软雅黑 Light" charset="0"/>
              </a:rPr>
              <a:t>，通常颁布法令实施，任何单位和个人都不得违抗。</a:t>
            </a:r>
          </a:p>
          <a:p>
            <a:pPr>
              <a:defRPr/>
            </a:pPr>
            <a:endParaRPr lang="zh-CN" altLang="en-US"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无偿性：</a:t>
            </a:r>
            <a:r>
              <a:rPr lang="zh-CN" altLang="en-US" sz="2000" dirty="0">
                <a:latin typeface="微软雅黑 Light" charset="0"/>
                <a:ea typeface="微软雅黑 Light" charset="0"/>
                <a:cs typeface="微软雅黑 Light" charset="0"/>
              </a:rPr>
              <a:t>国家征税以后，税款即为国家所有，既不需要偿还，也不需要对纳税人付出任何代价。税收无偿性是相对的，指的是不能直接、立即、均等获得补偿。</a:t>
            </a:r>
          </a:p>
          <a:p>
            <a:pPr marL="0" indent="0">
              <a:buNone/>
              <a:defRPr/>
            </a:pP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固定性：</a:t>
            </a:r>
            <a:r>
              <a:rPr lang="zh-CN" altLang="en-US" sz="2000" dirty="0">
                <a:latin typeface="微软雅黑 Light" charset="0"/>
                <a:ea typeface="微软雅黑 Light" charset="0"/>
                <a:cs typeface="微软雅黑 Light" charset="0"/>
              </a:rPr>
              <a:t>征税前就以法律的形式规定了征税对象以及统一的比例或数额，并只能按预定的标准征税。</a:t>
            </a:r>
            <a:r>
              <a:rPr lang="en-US" altLang="zh-CN" sz="2000" b="1" dirty="0">
                <a:latin typeface="微软雅黑 Light" charset="0"/>
                <a:ea typeface="微软雅黑 Light" charset="0"/>
                <a:cs typeface="微软雅黑 Light" charset="0"/>
              </a:rPr>
              <a:t> </a:t>
            </a:r>
            <a:r>
              <a:rPr lang="zh-CN" altLang="en-US" sz="2000" dirty="0">
                <a:latin typeface="微软雅黑 Light" charset="0"/>
                <a:ea typeface="微软雅黑 Light" charset="0"/>
                <a:cs typeface="微软雅黑 Light" charset="0"/>
              </a:rPr>
              <a:t>即征税有一定的标准，而这个标准又有相对稳定性</a:t>
            </a:r>
            <a:r>
              <a:rPr lang="zh-CN" altLang="en-US" sz="2000" b="1" dirty="0">
                <a:latin typeface="微软雅黑 Light" charset="0"/>
                <a:ea typeface="微软雅黑 Light" charset="0"/>
                <a:cs typeface="微软雅黑 Light" charset="0"/>
              </a:rPr>
              <a:t>。</a:t>
            </a:r>
            <a:endParaRPr lang="zh-CN" altLang="en-US" sz="2000" dirty="0">
              <a:latin typeface="微软雅黑 Light" charset="0"/>
              <a:ea typeface="微软雅黑 Light" charset="0"/>
              <a:cs typeface="微软雅黑 Light" charset="0"/>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44346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8.2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税收术语和税收分类</a:t>
            </a:r>
          </a:p>
        </p:txBody>
      </p:sp>
      <p:sp>
        <p:nvSpPr>
          <p:cNvPr id="15" name="内容占位符 2"/>
          <p:cNvSpPr txBox="1">
            <a:spLocks/>
          </p:cNvSpPr>
          <p:nvPr/>
        </p:nvSpPr>
        <p:spPr>
          <a:xfrm>
            <a:off x="532583" y="164624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sysClr val="windowText" lastClr="000000"/>
                </a:solidFill>
                <a:latin typeface="微软雅黑"/>
                <a:ea typeface="微软雅黑"/>
                <a:cs typeface="微软雅黑"/>
              </a:rPr>
              <a:t>税收术语：</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阿里巴巴普惠体 M" panose="00020600040101010101" pitchFamily="18" charset="-122"/>
                <a:ea typeface="阿里巴巴普惠体 M" panose="00020600040101010101" pitchFamily="18" charset="-122"/>
                <a:cs typeface="阿里巴巴普惠体 M" panose="00020600040101010101" pitchFamily="18" charset="-122"/>
              </a:rPr>
              <a:t>（一）纳税人</a:t>
            </a:r>
            <a:endParaRPr kumimoji="0" lang="en-US" altLang="zh-CN" sz="2400" b="0" i="0" u="none" strike="noStrike" kern="1200" cap="none" spc="0" normalizeH="0" baseline="0" noProof="0" dirty="0">
              <a:ln>
                <a:noFill/>
              </a:ln>
              <a:solidFill>
                <a:sysClr val="windowText" lastClr="000000"/>
              </a:solidFill>
              <a:effectLst/>
              <a:uLnTx/>
              <a:uFillTx/>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（二）课税对象</a:t>
            </a:r>
            <a:endParaRPr lang="en-US" altLang="zh-CN" sz="2400" dirty="0">
              <a:solidFill>
                <a:sysClr val="windowText" lastClr="00000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阿里巴巴普惠体 M" panose="00020600040101010101" pitchFamily="18" charset="-122"/>
                <a:ea typeface="阿里巴巴普惠体 M" panose="00020600040101010101" pitchFamily="18" charset="-122"/>
                <a:cs typeface="阿里巴巴普惠体 M" panose="00020600040101010101" pitchFamily="18" charset="-122"/>
              </a:rPr>
              <a:t>（三）课税标准</a:t>
            </a:r>
            <a:endParaRPr kumimoji="0" lang="en-US" altLang="zh-CN" sz="2400" b="0" i="0" u="none" strike="noStrike" kern="1200" cap="none" spc="0" normalizeH="0" baseline="0" noProof="0" dirty="0">
              <a:ln>
                <a:noFill/>
              </a:ln>
              <a:solidFill>
                <a:sysClr val="windowText" lastClr="000000"/>
              </a:solidFill>
              <a:effectLst/>
              <a:uLnTx/>
              <a:uFillTx/>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（四）</a:t>
            </a: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税率</a:t>
            </a:r>
            <a:endParaRPr lang="en-US" altLang="zh-CN"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五）税收能力和税收努力</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六）起征点和免征额</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七）课税对象、税基、税源的区别</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80517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29237" y="950026"/>
            <a:ext cx="8301024" cy="5402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（一）纳税人</a:t>
            </a:r>
            <a:endParaRPr kumimoji="0" lang="en-US" altLang="zh-CN" sz="24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）纳税人</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纳税主体，</a:t>
            </a:r>
            <a:r>
              <a:rPr kumimoji="0" lang="zh-CN" altLang="en-US" sz="22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直接</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负有纳税义务的单位或个人，但</a:t>
            </a:r>
            <a:r>
              <a:rPr kumimoji="0" lang="zh-CN" altLang="en-US" sz="22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不一定</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是税款的实际承担者</a:t>
            </a:r>
            <a:endPar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）负税人</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税款的实际承担者 </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税负转嫁</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err="1">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）与纳税人为同一体</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直接税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ii</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）与纳税人不为同一体</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间接税</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）扣缴义务人</a:t>
            </a:r>
            <a:r>
              <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代为扣缴税款的人（</a:t>
            </a:r>
            <a:r>
              <a:rPr kumimoji="0" lang="zh-CN" altLang="en-US" sz="2200" b="0" i="0" u="none" strike="noStrike" kern="1200" cap="none" spc="0" normalizeH="0" baseline="0" noProof="0" dirty="0">
                <a:ln>
                  <a:noFill/>
                </a:ln>
                <a:solidFill>
                  <a:srgbClr val="0070C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不是纳税人也不是负税人</a:t>
            </a:r>
            <a:r>
              <a:rPr kumimoji="0" lang="zh-CN" altLang="en-US"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kumimoji="0" lang="en-US" altLang="zh-CN" sz="2200" b="0" i="0" u="none" strike="noStrike" kern="120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98603678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13248</TotalTime>
  <Words>4418</Words>
  <Application>Microsoft Macintosh PowerPoint</Application>
  <PresentationFormat>全屏显示(4:3)</PresentationFormat>
  <Paragraphs>473</Paragraphs>
  <Slides>55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阿里巴巴普惠体 M</vt:lpstr>
      <vt:lpstr>阿里巴巴普惠体 R</vt:lpstr>
      <vt:lpstr>隶书</vt:lpstr>
      <vt:lpstr>宋体</vt:lpstr>
      <vt:lpstr>微软雅黑</vt:lpstr>
      <vt:lpstr>微软雅黑 Light</vt:lpstr>
      <vt:lpstr>Adobe 仿宋 Std R</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250</cp:revision>
  <dcterms:created xsi:type="dcterms:W3CDTF">2020-01-23T12:56:00Z</dcterms:created>
  <dcterms:modified xsi:type="dcterms:W3CDTF">2021-05-06T06:37:52Z</dcterms:modified>
</cp:coreProperties>
</file>