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audio1.bin" ContentType="audio/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311" r:id="rId3"/>
    <p:sldId id="258" r:id="rId4"/>
    <p:sldId id="309" r:id="rId5"/>
    <p:sldId id="310" r:id="rId6"/>
    <p:sldId id="312" r:id="rId7"/>
    <p:sldId id="313" r:id="rId8"/>
    <p:sldId id="325" r:id="rId9"/>
    <p:sldId id="336" r:id="rId10"/>
    <p:sldId id="337" r:id="rId11"/>
    <p:sldId id="315" r:id="rId12"/>
    <p:sldId id="316" r:id="rId13"/>
    <p:sldId id="317" r:id="rId14"/>
    <p:sldId id="318" r:id="rId15"/>
    <p:sldId id="326" r:id="rId16"/>
    <p:sldId id="338" r:id="rId17"/>
    <p:sldId id="319" r:id="rId18"/>
    <p:sldId id="320" r:id="rId19"/>
    <p:sldId id="321" r:id="rId20"/>
    <p:sldId id="341" r:id="rId21"/>
    <p:sldId id="322" r:id="rId22"/>
    <p:sldId id="323" r:id="rId23"/>
    <p:sldId id="324" r:id="rId24"/>
    <p:sldId id="327" r:id="rId25"/>
    <p:sldId id="340" r:id="rId26"/>
    <p:sldId id="329" r:id="rId27"/>
    <p:sldId id="330" r:id="rId28"/>
    <p:sldId id="339" r:id="rId29"/>
    <p:sldId id="335" r:id="rId30"/>
    <p:sldId id="347" r:id="rId31"/>
    <p:sldId id="331" r:id="rId32"/>
    <p:sldId id="332" r:id="rId33"/>
    <p:sldId id="333" r:id="rId34"/>
    <p:sldId id="346" r:id="rId35"/>
    <p:sldId id="334" r:id="rId36"/>
    <p:sldId id="342" r:id="rId37"/>
    <p:sldId id="343" r:id="rId38"/>
    <p:sldId id="344" r:id="rId39"/>
    <p:sldId id="345" r:id="rId40"/>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p:restoredTop sz="94737"/>
  </p:normalViewPr>
  <p:slideViewPr>
    <p:cSldViewPr snapToGrid="0" snapToObjects="1">
      <p:cViewPr varScale="1">
        <p:scale>
          <a:sx n="109" d="100"/>
          <a:sy n="109" d="100"/>
        </p:scale>
        <p:origin x="1960"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2021/3/30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1146348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2021/3/30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09218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2021/3/30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976363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2021/3/30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185855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2021/3/30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3512721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2DA83322-4726-A248-916D-DDF4C56692A8}" type="datetimeFigureOut">
              <a:rPr kumimoji="1" lang="zh-CN" altLang="en-US" smtClean="0"/>
              <a:t>2021/3/30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1340082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2DA83322-4726-A248-916D-DDF4C56692A8}" type="datetimeFigureOut">
              <a:rPr kumimoji="1" lang="zh-CN" altLang="en-US" smtClean="0"/>
              <a:t>2021/3/30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63322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2DA83322-4726-A248-916D-DDF4C56692A8}" type="datetimeFigureOut">
              <a:rPr kumimoji="1" lang="zh-CN" altLang="en-US" smtClean="0"/>
              <a:t>2021/3/30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3301978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A83322-4726-A248-916D-DDF4C56692A8}" type="datetimeFigureOut">
              <a:rPr kumimoji="1" lang="zh-CN" altLang="en-US" smtClean="0"/>
              <a:t>2021/3/30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32652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2DA83322-4726-A248-916D-DDF4C56692A8}" type="datetimeFigureOut">
              <a:rPr kumimoji="1" lang="zh-CN" altLang="en-US" smtClean="0"/>
              <a:t>2021/3/30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83589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2DA83322-4726-A248-916D-DDF4C56692A8}" type="datetimeFigureOut">
              <a:rPr kumimoji="1" lang="zh-CN" altLang="en-US" smtClean="0"/>
              <a:t>2021/3/30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470316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A83322-4726-A248-916D-DDF4C56692A8}" type="datetimeFigureOut">
              <a:rPr kumimoji="1" lang="zh-CN" altLang="en-US" smtClean="0"/>
              <a:t>2021/3/30</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3730227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www.zgjunshi.com/bbs/showimg.asp?BoardID=20&amp;filename=2005-10/20051010154249875.jpg"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bin"/><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12.emf"/><Relationship Id="rId4"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3" name="组合 2"/>
          <p:cNvGrpSpPr/>
          <p:nvPr/>
        </p:nvGrpSpPr>
        <p:grpSpPr>
          <a:xfrm>
            <a:off x="0" y="0"/>
            <a:ext cx="9144000" cy="6858000"/>
            <a:chOff x="0" y="0"/>
            <a:chExt cx="9144000" cy="6858000"/>
          </a:xfrm>
        </p:grpSpPr>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latin typeface="Adobe 仿宋 Std R" panose="02020400000000000000" pitchFamily="18" charset="-122"/>
                  <a:ea typeface="Adobe 仿宋 Std R" panose="02020400000000000000" pitchFamily="18" charset="-122"/>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9" name="图片 8"/>
          <p:cNvPicPr>
            <a:picLocks noChangeAspect="1"/>
          </p:cNvPicPr>
          <p:nvPr/>
        </p:nvPicPr>
        <p:blipFill>
          <a:blip r:embed="rId3"/>
          <a:stretch>
            <a:fillRect/>
          </a:stretch>
        </p:blipFill>
        <p:spPr>
          <a:xfrm>
            <a:off x="277459" y="1588169"/>
            <a:ext cx="7157324" cy="8502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文本框 1"/>
          <p:cNvSpPr txBox="1"/>
          <p:nvPr/>
        </p:nvSpPr>
        <p:spPr>
          <a:xfrm>
            <a:off x="1839910" y="1750754"/>
            <a:ext cx="4032421" cy="523220"/>
          </a:xfrm>
          <a:prstGeom prst="rect">
            <a:avLst/>
          </a:prstGeom>
          <a:noFill/>
        </p:spPr>
        <p:txBody>
          <a:bodyPr wrap="square" rtlCol="0">
            <a:spAutoFit/>
          </a:bodyPr>
          <a:lstStyle/>
          <a:p>
            <a:pPr algn="ctr"/>
            <a:r>
              <a:rPr lang="zh-CN" altLang="en-US" sz="28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民生性支出</a:t>
            </a:r>
          </a:p>
        </p:txBody>
      </p:sp>
    </p:spTree>
    <p:extLst>
      <p:ext uri="{BB962C8B-B14F-4D97-AF65-F5344CB8AC3E}">
        <p14:creationId xmlns:p14="http://schemas.microsoft.com/office/powerpoint/2010/main" val="21888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592663" y="1388531"/>
            <a:ext cx="7830801" cy="5340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（四）</a:t>
            </a:r>
            <a:r>
              <a:rPr lang="en-US" altLang="zh-CN" sz="2400" dirty="0">
                <a:solidFill>
                  <a:sysClr val="windowText" lastClr="000000"/>
                </a:solidFill>
                <a:latin typeface="微软雅黑"/>
                <a:ea typeface="微软雅黑"/>
                <a:cs typeface="微软雅黑"/>
              </a:rPr>
              <a:t>2007—2017</a:t>
            </a:r>
            <a:r>
              <a:rPr lang="zh-CN" altLang="en-US" sz="2400" dirty="0">
                <a:solidFill>
                  <a:sysClr val="windowText" lastClr="000000"/>
                </a:solidFill>
                <a:latin typeface="微软雅黑"/>
                <a:ea typeface="微软雅黑"/>
                <a:cs typeface="微软雅黑"/>
              </a:rPr>
              <a:t>年的行政管理支出</a:t>
            </a: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我国于</a:t>
            </a:r>
            <a:r>
              <a:rPr lang="en-US" altLang="zh-CN" sz="2200" dirty="0">
                <a:solidFill>
                  <a:sysClr val="windowText" lastClr="000000"/>
                </a:solidFill>
                <a:latin typeface="微软雅黑"/>
                <a:ea typeface="微软雅黑"/>
                <a:cs typeface="微软雅黑"/>
              </a:rPr>
              <a:t>2006</a:t>
            </a:r>
            <a:r>
              <a:rPr lang="zh-CN" altLang="en-US" sz="2200" dirty="0">
                <a:solidFill>
                  <a:sysClr val="windowText" lastClr="000000"/>
                </a:solidFill>
                <a:latin typeface="微软雅黑"/>
                <a:ea typeface="微软雅黑"/>
                <a:cs typeface="微软雅黑"/>
              </a:rPr>
              <a:t>年进行了一次财政收支分类科目改革，从</a:t>
            </a:r>
            <a:r>
              <a:rPr lang="en-US" altLang="zh-CN" sz="2200" dirty="0">
                <a:solidFill>
                  <a:sysClr val="windowText" lastClr="000000"/>
                </a:solidFill>
                <a:latin typeface="微软雅黑"/>
                <a:ea typeface="微软雅黑"/>
                <a:cs typeface="微软雅黑"/>
              </a:rPr>
              <a:t>2007</a:t>
            </a:r>
            <a:r>
              <a:rPr lang="zh-CN" altLang="en-US" sz="2200" dirty="0">
                <a:solidFill>
                  <a:sysClr val="windowText" lastClr="000000"/>
                </a:solidFill>
                <a:latin typeface="微软雅黑"/>
                <a:ea typeface="微软雅黑"/>
                <a:cs typeface="微软雅黑"/>
              </a:rPr>
              <a:t>年起开始执行新的科目体系。</a:t>
            </a:r>
          </a:p>
          <a:p>
            <a:pPr>
              <a:defRPr/>
            </a:pPr>
            <a:r>
              <a:rPr lang="zh-CN" altLang="en-US" sz="2200" dirty="0">
                <a:solidFill>
                  <a:sysClr val="windowText" lastClr="000000"/>
                </a:solidFill>
                <a:latin typeface="微软雅黑"/>
                <a:ea typeface="微软雅黑"/>
                <a:cs typeface="微软雅黑"/>
              </a:rPr>
              <a:t>具体到行政管理支出，在旧体系下（</a:t>
            </a:r>
            <a:r>
              <a:rPr lang="en-US" altLang="zh-CN" sz="2200" dirty="0">
                <a:solidFill>
                  <a:sysClr val="windowText" lastClr="000000"/>
                </a:solidFill>
                <a:latin typeface="微软雅黑"/>
                <a:ea typeface="微软雅黑"/>
                <a:cs typeface="微软雅黑"/>
              </a:rPr>
              <a:t>2007</a:t>
            </a:r>
            <a:r>
              <a:rPr lang="zh-CN" altLang="en-US" sz="2200" dirty="0">
                <a:solidFill>
                  <a:sysClr val="windowText" lastClr="000000"/>
                </a:solidFill>
                <a:latin typeface="微软雅黑"/>
                <a:ea typeface="微软雅黑"/>
                <a:cs typeface="微软雅黑"/>
              </a:rPr>
              <a:t>年以前），与之相对应的主要有六个支出科目，分别为“行政管理费”“公检法支出”“武警支出”“外交外事支出”“对外援助支出”“国内外债务利息支出”。而在新体系下（</a:t>
            </a:r>
            <a:r>
              <a:rPr lang="en-US" altLang="zh-CN" sz="2200" dirty="0">
                <a:solidFill>
                  <a:sysClr val="windowText" lastClr="000000"/>
                </a:solidFill>
                <a:latin typeface="微软雅黑"/>
                <a:ea typeface="微软雅黑"/>
                <a:cs typeface="微软雅黑"/>
              </a:rPr>
              <a:t>2007</a:t>
            </a:r>
            <a:r>
              <a:rPr lang="zh-CN" altLang="en-US" sz="2200" dirty="0">
                <a:solidFill>
                  <a:sysClr val="windowText" lastClr="000000"/>
                </a:solidFill>
                <a:latin typeface="微软雅黑"/>
                <a:ea typeface="微软雅黑"/>
                <a:cs typeface="微软雅黑"/>
              </a:rPr>
              <a:t>年以来）与之相对应的科目则包括三大类，分别为“一般公共服务”（含国内外债务付息）、“外交”（含对外援助）和“公共安全”（含武装警察）。</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2690349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4.1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行政管理费和国防费支出</a:t>
            </a:r>
          </a:p>
        </p:txBody>
      </p:sp>
      <p:sp>
        <p:nvSpPr>
          <p:cNvPr id="15" name="内容占位符 2"/>
          <p:cNvSpPr txBox="1">
            <a:spLocks/>
          </p:cNvSpPr>
          <p:nvPr/>
        </p:nvSpPr>
        <p:spPr>
          <a:xfrm>
            <a:off x="194443" y="1514430"/>
            <a:ext cx="375102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600" dirty="0">
                <a:solidFill>
                  <a:sysClr val="windowText" lastClr="000000"/>
                </a:solidFill>
                <a:latin typeface="微软雅黑"/>
                <a:ea typeface="微软雅黑"/>
                <a:cs typeface="微软雅黑"/>
              </a:rPr>
              <a:t>4</a:t>
            </a:r>
            <a:r>
              <a:rPr lang="en-US" altLang="zh-CN" sz="2600" dirty="0">
                <a:solidFill>
                  <a:sysClr val="windowText" lastClr="000000"/>
                </a:solidFill>
                <a:latin typeface="微软雅黑"/>
                <a:ea typeface="微软雅黑"/>
                <a:cs typeface="微软雅黑"/>
              </a:rPr>
              <a:t>.1.2 </a:t>
            </a:r>
            <a:r>
              <a:rPr lang="zh-CN" altLang="en-US" sz="2600" dirty="0">
                <a:solidFill>
                  <a:sysClr val="windowText" lastClr="000000"/>
                </a:solidFill>
                <a:latin typeface="微软雅黑"/>
                <a:ea typeface="微软雅黑"/>
                <a:cs typeface="微软雅黑"/>
              </a:rPr>
              <a:t>国防支出</a:t>
            </a:r>
          </a:p>
          <a:p>
            <a:pPr>
              <a:defRPr/>
            </a:pPr>
            <a:r>
              <a:rPr lang="zh-CN" altLang="en-US" sz="2400" dirty="0">
                <a:solidFill>
                  <a:sysClr val="windowText" lastClr="000000"/>
                </a:solidFill>
                <a:latin typeface="微软雅黑"/>
                <a:ea typeface="微软雅黑"/>
                <a:cs typeface="微软雅黑"/>
              </a:rPr>
              <a:t>（一）内容与特点</a:t>
            </a:r>
          </a:p>
          <a:p>
            <a:pPr>
              <a:defRPr/>
            </a:pPr>
            <a:r>
              <a:rPr lang="zh-CN" altLang="en-US" sz="2400" dirty="0">
                <a:solidFill>
                  <a:sysClr val="windowText" lastClr="000000"/>
                </a:solidFill>
                <a:latin typeface="微软雅黑"/>
                <a:ea typeface="微软雅黑"/>
                <a:cs typeface="微软雅黑"/>
              </a:rPr>
              <a:t>（二）影响支出的因素</a:t>
            </a:r>
          </a:p>
          <a:p>
            <a:pPr>
              <a:defRPr/>
            </a:pPr>
            <a:r>
              <a:rPr lang="zh-CN" altLang="en-US" sz="2400" dirty="0">
                <a:solidFill>
                  <a:sysClr val="windowText" lastClr="000000"/>
                </a:solidFill>
                <a:latin typeface="微软雅黑"/>
                <a:ea typeface="微软雅黑"/>
                <a:cs typeface="微软雅黑"/>
              </a:rPr>
              <a:t>（三）支出的管理</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pic>
        <p:nvPicPr>
          <p:cNvPr id="17" name="Picture 10" descr="按此在新窗口浏览图片">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3000" y="2736515"/>
            <a:ext cx="4964632" cy="337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212806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4.1.2 </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国防支出</a:t>
            </a:r>
          </a:p>
        </p:txBody>
      </p:sp>
      <p:sp>
        <p:nvSpPr>
          <p:cNvPr id="18" name="内容占位符 2"/>
          <p:cNvSpPr txBox="1">
            <a:spLocks/>
          </p:cNvSpPr>
          <p:nvPr/>
        </p:nvSpPr>
        <p:spPr>
          <a:xfrm>
            <a:off x="828721" y="1514430"/>
            <a:ext cx="7485545" cy="5006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（一）内容与特点</a:t>
            </a:r>
            <a:endParaRPr lang="en-US" altLang="zh-CN"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概念：</a:t>
            </a:r>
          </a:p>
          <a:p>
            <a:pPr>
              <a:defRPr/>
            </a:pPr>
            <a:r>
              <a:rPr lang="en-US" altLang="zh-CN" sz="2400" dirty="0">
                <a:solidFill>
                  <a:sysClr val="windowText" lastClr="000000"/>
                </a:solidFill>
                <a:latin typeface="微软雅黑"/>
                <a:ea typeface="微软雅黑"/>
                <a:cs typeface="微软雅黑"/>
              </a:rPr>
              <a:t> </a:t>
            </a:r>
            <a:r>
              <a:rPr lang="zh-CN" altLang="en-US" sz="2400" dirty="0">
                <a:solidFill>
                  <a:sysClr val="windowText" lastClr="000000"/>
                </a:solidFill>
                <a:latin typeface="微软雅黑"/>
                <a:ea typeface="微软雅黑"/>
                <a:cs typeface="微软雅黑"/>
              </a:rPr>
              <a:t>－</a:t>
            </a:r>
            <a:r>
              <a:rPr lang="en-US" altLang="zh-CN" sz="2400" dirty="0">
                <a:solidFill>
                  <a:sysClr val="windowText" lastClr="000000"/>
                </a:solidFill>
                <a:latin typeface="微软雅黑"/>
                <a:ea typeface="微软雅黑"/>
                <a:cs typeface="微软雅黑"/>
              </a:rPr>
              <a:t> </a:t>
            </a:r>
            <a:r>
              <a:rPr lang="zh-CN" altLang="en-US" sz="2400" dirty="0">
                <a:solidFill>
                  <a:sysClr val="windowText" lastClr="000000"/>
                </a:solidFill>
                <a:latin typeface="微软雅黑"/>
                <a:ea typeface="微软雅黑"/>
                <a:cs typeface="微软雅黑"/>
              </a:rPr>
              <a:t>是为</a:t>
            </a:r>
            <a:r>
              <a:rPr lang="zh-CN" altLang="en-US" sz="2400" dirty="0">
                <a:solidFill>
                  <a:srgbClr val="000090"/>
                </a:solidFill>
                <a:latin typeface="微软雅黑"/>
                <a:ea typeface="微软雅黑"/>
                <a:cs typeface="微软雅黑"/>
              </a:rPr>
              <a:t>满足全体社会成员安全需要的军费</a:t>
            </a:r>
            <a:r>
              <a:rPr lang="zh-CN" altLang="en-US" sz="2400" dirty="0">
                <a:solidFill>
                  <a:sysClr val="windowText" lastClr="000000"/>
                </a:solidFill>
                <a:latin typeface="微软雅黑"/>
                <a:ea typeface="微软雅黑"/>
                <a:cs typeface="微软雅黑"/>
              </a:rPr>
              <a:t>支出。</a:t>
            </a:r>
          </a:p>
          <a:p>
            <a:pPr>
              <a:defRPr/>
            </a:pPr>
            <a:r>
              <a:rPr lang="zh-CN" altLang="en-US" sz="2400" dirty="0">
                <a:solidFill>
                  <a:sysClr val="windowText" lastClr="000000"/>
                </a:solidFill>
                <a:latin typeface="微软雅黑"/>
                <a:ea typeface="微软雅黑"/>
                <a:cs typeface="微软雅黑"/>
              </a:rPr>
              <a:t>内容：</a:t>
            </a:r>
          </a:p>
          <a:p>
            <a:pPr>
              <a:defRPr/>
            </a:pPr>
            <a:r>
              <a:rPr lang="en-US" altLang="zh-CN" sz="2400" dirty="0">
                <a:solidFill>
                  <a:sysClr val="windowText" lastClr="000000"/>
                </a:solidFill>
                <a:latin typeface="微软雅黑"/>
                <a:ea typeface="微软雅黑"/>
                <a:cs typeface="微软雅黑"/>
              </a:rPr>
              <a:t> </a:t>
            </a:r>
            <a:r>
              <a:rPr lang="zh-CN" altLang="en-US" sz="2400" dirty="0">
                <a:solidFill>
                  <a:sysClr val="windowText" lastClr="000000"/>
                </a:solidFill>
                <a:latin typeface="微软雅黑"/>
                <a:ea typeface="微软雅黑"/>
                <a:cs typeface="微软雅黑"/>
              </a:rPr>
              <a:t>－</a:t>
            </a:r>
            <a:r>
              <a:rPr lang="en-US" altLang="zh-CN" sz="2400" dirty="0">
                <a:solidFill>
                  <a:sysClr val="windowText" lastClr="000000"/>
                </a:solidFill>
                <a:latin typeface="微软雅黑"/>
                <a:ea typeface="微软雅黑"/>
                <a:cs typeface="微软雅黑"/>
              </a:rPr>
              <a:t> </a:t>
            </a:r>
            <a:r>
              <a:rPr lang="zh-CN" altLang="en-US" sz="2400" dirty="0">
                <a:solidFill>
                  <a:sysClr val="windowText" lastClr="000000"/>
                </a:solidFill>
                <a:latin typeface="微软雅黑"/>
                <a:ea typeface="微软雅黑"/>
                <a:cs typeface="微软雅黑"/>
              </a:rPr>
              <a:t>包括军队支出、后备役支出、国防科研事业费和防空经费等。</a:t>
            </a:r>
          </a:p>
          <a:p>
            <a:pPr>
              <a:defRPr/>
            </a:pPr>
            <a:r>
              <a:rPr lang="en-US" altLang="zh-CN" sz="2400" dirty="0">
                <a:solidFill>
                  <a:sysClr val="windowText" lastClr="000000"/>
                </a:solidFill>
                <a:latin typeface="微软雅黑"/>
                <a:ea typeface="微软雅黑"/>
                <a:cs typeface="微软雅黑"/>
              </a:rPr>
              <a:t> </a:t>
            </a:r>
            <a:r>
              <a:rPr lang="zh-CN" altLang="en-US" sz="2400" dirty="0">
                <a:solidFill>
                  <a:sysClr val="windowText" lastClr="000000"/>
                </a:solidFill>
                <a:latin typeface="微软雅黑"/>
                <a:ea typeface="微软雅黑"/>
                <a:cs typeface="微软雅黑"/>
              </a:rPr>
              <a:t>－</a:t>
            </a:r>
            <a:r>
              <a:rPr lang="en-US" altLang="zh-CN" sz="2400" dirty="0">
                <a:solidFill>
                  <a:sysClr val="windowText" lastClr="000000"/>
                </a:solidFill>
                <a:latin typeface="微软雅黑"/>
                <a:ea typeface="微软雅黑"/>
                <a:cs typeface="微软雅黑"/>
              </a:rPr>
              <a:t> </a:t>
            </a:r>
            <a:r>
              <a:rPr lang="zh-CN" altLang="en-US" sz="2400" dirty="0">
                <a:solidFill>
                  <a:sysClr val="windowText" lastClr="000000"/>
                </a:solidFill>
                <a:latin typeface="微软雅黑"/>
                <a:ea typeface="微软雅黑"/>
                <a:cs typeface="微软雅黑"/>
              </a:rPr>
              <a:t>主要是直接用于军事建设的经费，包括人员经费和装备经费。</a:t>
            </a:r>
          </a:p>
          <a:p>
            <a:pPr>
              <a:defRPr/>
            </a:pPr>
            <a:r>
              <a:rPr lang="zh-CN" altLang="en-US" sz="2400" dirty="0">
                <a:solidFill>
                  <a:sysClr val="windowText" lastClr="000000"/>
                </a:solidFill>
                <a:latin typeface="微软雅黑"/>
                <a:ea typeface="微软雅黑"/>
                <a:cs typeface="微软雅黑"/>
              </a:rPr>
              <a:t>特点：</a:t>
            </a:r>
          </a:p>
          <a:p>
            <a:pPr>
              <a:defRPr/>
            </a:pPr>
            <a:r>
              <a:rPr lang="zh-CN" altLang="en-US" sz="2400" dirty="0">
                <a:solidFill>
                  <a:sysClr val="windowText" lastClr="000000"/>
                </a:solidFill>
                <a:latin typeface="微软雅黑"/>
                <a:ea typeface="微软雅黑"/>
                <a:cs typeface="微软雅黑"/>
              </a:rPr>
              <a:t> －</a:t>
            </a:r>
            <a:r>
              <a:rPr lang="en-US" altLang="zh-CN" sz="2400" dirty="0">
                <a:solidFill>
                  <a:sysClr val="windowText" lastClr="000000"/>
                </a:solidFill>
                <a:latin typeface="微软雅黑"/>
                <a:ea typeface="微软雅黑"/>
                <a:cs typeface="微软雅黑"/>
              </a:rPr>
              <a:t> </a:t>
            </a:r>
            <a:r>
              <a:rPr lang="zh-CN" altLang="en-US" sz="2400" dirty="0">
                <a:solidFill>
                  <a:sysClr val="windowText" lastClr="000000"/>
                </a:solidFill>
                <a:latin typeface="微软雅黑"/>
                <a:ea typeface="微软雅黑"/>
                <a:cs typeface="微软雅黑"/>
              </a:rPr>
              <a:t>需求的外生性与供给的内生性</a:t>
            </a:r>
          </a:p>
          <a:p>
            <a:pPr>
              <a:defRPr/>
            </a:pPr>
            <a:r>
              <a:rPr lang="en-US" altLang="zh-CN" sz="2400" dirty="0">
                <a:solidFill>
                  <a:sysClr val="windowText" lastClr="000000"/>
                </a:solidFill>
                <a:latin typeface="微软雅黑"/>
                <a:ea typeface="微软雅黑"/>
                <a:cs typeface="微软雅黑"/>
              </a:rPr>
              <a:t> </a:t>
            </a:r>
            <a:r>
              <a:rPr lang="zh-CN" altLang="en-US" sz="2400" dirty="0">
                <a:solidFill>
                  <a:sysClr val="windowText" lastClr="000000"/>
                </a:solidFill>
                <a:latin typeface="微软雅黑"/>
                <a:ea typeface="微软雅黑"/>
                <a:cs typeface="微软雅黑"/>
              </a:rPr>
              <a:t>－</a:t>
            </a:r>
            <a:r>
              <a:rPr lang="en-US" altLang="zh-CN" sz="2400" dirty="0">
                <a:solidFill>
                  <a:sysClr val="windowText" lastClr="000000"/>
                </a:solidFill>
                <a:latin typeface="微软雅黑"/>
                <a:ea typeface="微软雅黑"/>
                <a:cs typeface="微软雅黑"/>
              </a:rPr>
              <a:t> </a:t>
            </a:r>
            <a:r>
              <a:rPr lang="zh-CN" altLang="en-US" sz="2400" dirty="0">
                <a:solidFill>
                  <a:sysClr val="windowText" lastClr="000000"/>
                </a:solidFill>
                <a:latin typeface="微软雅黑"/>
                <a:ea typeface="微软雅黑"/>
                <a:cs typeface="微软雅黑"/>
              </a:rPr>
              <a:t>资本密集型</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2253769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6976" y="1345988"/>
            <a:ext cx="7485545" cy="4651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（二）国防支出的影响因素</a:t>
            </a:r>
            <a:endParaRPr lang="en-US" altLang="zh-CN"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政治因素</a:t>
            </a:r>
          </a:p>
          <a:p>
            <a:pPr>
              <a:defRPr/>
            </a:pPr>
            <a:r>
              <a:rPr lang="zh-CN" altLang="en-US" sz="2400" dirty="0">
                <a:solidFill>
                  <a:sysClr val="windowText" lastClr="000000"/>
                </a:solidFill>
                <a:latin typeface="微软雅黑"/>
                <a:ea typeface="微软雅黑"/>
                <a:cs typeface="微软雅黑"/>
              </a:rPr>
              <a:t>经济因素</a:t>
            </a:r>
          </a:p>
          <a:p>
            <a:pPr>
              <a:defRPr/>
            </a:pPr>
            <a:r>
              <a:rPr lang="zh-CN" altLang="en-US" sz="2400" dirty="0">
                <a:solidFill>
                  <a:sysClr val="windowText" lastClr="000000"/>
                </a:solidFill>
                <a:latin typeface="微软雅黑"/>
                <a:ea typeface="微软雅黑"/>
                <a:cs typeface="微软雅黑"/>
              </a:rPr>
              <a:t>经费使用效率</a:t>
            </a:r>
          </a:p>
          <a:p>
            <a:pPr>
              <a:defRPr/>
            </a:pPr>
            <a:r>
              <a:rPr lang="zh-CN" altLang="en-US" sz="2400" dirty="0">
                <a:solidFill>
                  <a:sysClr val="windowText" lastClr="000000"/>
                </a:solidFill>
                <a:latin typeface="微软雅黑"/>
                <a:ea typeface="微软雅黑"/>
                <a:cs typeface="微软雅黑"/>
              </a:rPr>
              <a:t>兵员制度</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graphicFrame>
        <p:nvGraphicFramePr>
          <p:cNvPr id="15" name="Object 4"/>
          <p:cNvGraphicFramePr>
            <a:graphicFrameLocks noChangeAspect="1"/>
          </p:cNvGraphicFramePr>
          <p:nvPr>
            <p:extLst>
              <p:ext uri="{D42A27DB-BD31-4B8C-83A1-F6EECF244321}">
                <p14:modId xmlns:p14="http://schemas.microsoft.com/office/powerpoint/2010/main" val="2817257231"/>
              </p:ext>
            </p:extLst>
          </p:nvPr>
        </p:nvGraphicFramePr>
        <p:xfrm>
          <a:off x="4004734" y="2133600"/>
          <a:ext cx="4533900" cy="3886200"/>
        </p:xfrm>
        <a:graphic>
          <a:graphicData uri="http://schemas.openxmlformats.org/presentationml/2006/ole">
            <mc:AlternateContent xmlns:mc="http://schemas.openxmlformats.org/markup-compatibility/2006">
              <mc:Choice xmlns:v="urn:schemas-microsoft-com:vml" Requires="v">
                <p:oleObj spid="_x0000_s31776" name="位图图像" r:id="rId4" imgW="5714286" imgH="4285714" progId="Paint.Picture">
                  <p:embed/>
                </p:oleObj>
              </mc:Choice>
              <mc:Fallback>
                <p:oleObj name="位图图像" r:id="rId4" imgW="5714286" imgH="428571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4734" y="2133600"/>
                        <a:ext cx="4533900" cy="3886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842355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592663" y="1388531"/>
            <a:ext cx="7958666" cy="5340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（三）国防支出的控制和管理</a:t>
            </a:r>
            <a:endParaRPr lang="en-US" altLang="zh-CN"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国防支出的控制包括宏观控制和微观控制两个方面：</a:t>
            </a:r>
          </a:p>
          <a:p>
            <a:pPr>
              <a:defRPr/>
            </a:pPr>
            <a:r>
              <a:rPr lang="zh-CN" altLang="en-US" sz="2200" dirty="0">
                <a:solidFill>
                  <a:sysClr val="windowText" lastClr="000000"/>
                </a:solidFill>
                <a:latin typeface="微软雅黑"/>
                <a:ea typeface="微软雅黑"/>
                <a:cs typeface="微软雅黑"/>
              </a:rPr>
              <a:t>宏观控制：是指预算控制，即控制国防预算的总体规模。“上兵伐谋”</a:t>
            </a:r>
            <a:endParaRPr lang="en-US" altLang="zh-CN"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防御战略、威慑战略</a:t>
            </a:r>
            <a:endParaRPr lang="en-US" altLang="zh-CN"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军民结合、平战结合、软硬结合</a:t>
            </a:r>
            <a:endParaRPr lang="en-US" altLang="zh-CN"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兵种结构、装备结构、人员结构（物尽其用，人尽其才）</a:t>
            </a:r>
          </a:p>
          <a:p>
            <a:pPr>
              <a:defRPr/>
            </a:pPr>
            <a:r>
              <a:rPr lang="zh-CN" altLang="en-US" sz="2200" dirty="0">
                <a:solidFill>
                  <a:sysClr val="windowText" lastClr="000000"/>
                </a:solidFill>
                <a:latin typeface="微软雅黑"/>
                <a:ea typeface="微软雅黑"/>
                <a:cs typeface="微软雅黑"/>
              </a:rPr>
              <a:t>微观控制：是指国防支出的经费管理。</a:t>
            </a:r>
            <a:endParaRPr lang="en-US" altLang="zh-CN"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经费管理、物资管理、项目管理</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2514518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78298" y="1084626"/>
            <a:ext cx="7958666" cy="5340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我国国防规模</a:t>
            </a:r>
          </a:p>
          <a:p>
            <a:pPr>
              <a:defRPr/>
            </a:pPr>
            <a:endParaRPr lang="en-US" altLang="zh-CN" sz="2400" dirty="0">
              <a:solidFill>
                <a:sysClr val="windowText" lastClr="000000"/>
              </a:solidFill>
              <a:latin typeface="微软雅黑"/>
              <a:ea typeface="微软雅黑"/>
              <a:cs typeface="微软雅黑"/>
            </a:endParaRP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pic>
        <p:nvPicPr>
          <p:cNvPr id="15" name="图片 2" descr="timg-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0050" y="1741102"/>
            <a:ext cx="5255161" cy="44249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689611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592667" y="777659"/>
            <a:ext cx="7958666" cy="5340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（四）最优国防支出结构的理论分析</a:t>
            </a:r>
          </a:p>
          <a:p>
            <a:pPr>
              <a:defRPr/>
            </a:pPr>
            <a:r>
              <a:rPr lang="zh-CN" altLang="en-US" sz="2000" dirty="0">
                <a:solidFill>
                  <a:sysClr val="windowText" lastClr="000000"/>
                </a:solidFill>
                <a:latin typeface="微软雅黑"/>
                <a:ea typeface="微软雅黑"/>
                <a:cs typeface="微软雅黑"/>
              </a:rPr>
              <a:t>一国生产出来的全部商品分为两大类，“黄油”（代表民用品）和“大炮”（代表军用品）。给定资源约束和不变的生产技术，可以得到一条生产可能性曲线，即著名的“大炮</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黄油转换线” 。根据大炮</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黄油转换线和社会无差异曲线的切点，理论上可以确定最优国防支出。</a:t>
            </a:r>
          </a:p>
          <a:p>
            <a:pPr>
              <a:defRPr/>
            </a:pPr>
            <a:endParaRPr lang="en-US" altLang="zh-CN" sz="2400" dirty="0">
              <a:solidFill>
                <a:sysClr val="windowText" lastClr="000000"/>
              </a:solidFill>
              <a:latin typeface="微软雅黑"/>
              <a:ea typeface="微软雅黑"/>
              <a:cs typeface="微软雅黑"/>
            </a:endParaRP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pic>
        <p:nvPicPr>
          <p:cNvPr id="17" name="图片 9" descr="3">
            <a:extLst>
              <a:ext uri="{FF2B5EF4-FFF2-40B4-BE49-F238E27FC236}">
                <a16:creationId xmlns:a16="http://schemas.microsoft.com/office/drawing/2014/main" id="{CEB89C7E-4F02-034B-856E-AA314154A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1251" y="2613030"/>
            <a:ext cx="38893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9718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第四章</a:t>
            </a: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民生性支出</a:t>
            </a:r>
          </a:p>
        </p:txBody>
      </p:sp>
      <p:sp>
        <p:nvSpPr>
          <p:cNvPr id="18" name="内容占位符 2"/>
          <p:cNvSpPr txBox="1">
            <a:spLocks/>
          </p:cNvSpPr>
          <p:nvPr/>
        </p:nvSpPr>
        <p:spPr>
          <a:xfrm>
            <a:off x="767861" y="1549989"/>
            <a:ext cx="7442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kumimoji="0" lang="zh-CN" altLang="en-US" sz="2600" b="0" i="0" u="none" strike="noStrike" kern="1200" cap="none" spc="0" normalizeH="0" baseline="0" noProof="0" dirty="0">
                <a:ln>
                  <a:noFill/>
                </a:ln>
                <a:solidFill>
                  <a:sysClr val="windowText" lastClr="000000"/>
                </a:solidFill>
                <a:effectLst/>
                <a:uLnTx/>
                <a:uFillTx/>
                <a:latin typeface="微软雅黑"/>
                <a:ea typeface="微软雅黑"/>
                <a:cs typeface="微软雅黑"/>
              </a:rPr>
              <a:t>社会性支出：</a:t>
            </a:r>
            <a:endParaRPr kumimoji="0" lang="en-US" altLang="zh-CN" sz="26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endParaRPr kumimoji="0" lang="en-US" altLang="zh-CN"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概念：</a:t>
            </a:r>
          </a:p>
          <a:p>
            <a:pPr>
              <a:defRPr/>
            </a:pPr>
            <a:r>
              <a:rPr lang="zh-CN" altLang="en-US" sz="2400" dirty="0">
                <a:solidFill>
                  <a:sysClr val="windowText" lastClr="000000"/>
                </a:solidFill>
                <a:latin typeface="微软雅黑"/>
                <a:ea typeface="微软雅黑"/>
                <a:cs typeface="微软雅黑"/>
              </a:rPr>
              <a:t>是政府为满足社会公众非物质需求而安排的用于科、教、文、卫、体、资源和环境保护等社会服务的事业性支出，也称事业支出</a:t>
            </a:r>
            <a:endParaRPr lang="en-US" altLang="zh-CN"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r>
              <a:rPr lang="zh-CN" altLang="en-US" sz="2400" dirty="0">
                <a:latin typeface="微软雅黑"/>
                <a:ea typeface="微软雅黑"/>
                <a:cs typeface="微软雅黑"/>
              </a:rPr>
              <a:t>意义：</a:t>
            </a:r>
            <a:endParaRPr lang="en-US" altLang="zh-CN" sz="2400" dirty="0">
              <a:latin typeface="微软雅黑"/>
              <a:ea typeface="微软雅黑"/>
              <a:cs typeface="微软雅黑"/>
            </a:endParaRPr>
          </a:p>
          <a:p>
            <a:r>
              <a:rPr lang="zh-CN" altLang="en-US" sz="2400" dirty="0">
                <a:latin typeface="微软雅黑"/>
                <a:ea typeface="微软雅黑"/>
                <a:cs typeface="微软雅黑"/>
              </a:rPr>
              <a:t>直接关系人类社会发展的终极目标；是构建和谐社会、实现五个统筹的重要内涵。</a:t>
            </a:r>
            <a:r>
              <a:rPr lang="zh-CN" altLang="en-US" sz="2400" dirty="0">
                <a:solidFill>
                  <a:sysClr val="windowText" lastClr="000000"/>
                </a:solidFill>
                <a:latin typeface="微软雅黑"/>
                <a:ea typeface="微软雅黑"/>
                <a:cs typeface="微软雅黑"/>
              </a:rPr>
              <a:t> </a:t>
            </a:r>
            <a:endPar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496225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453092"/>
            <a:ext cx="7442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600" dirty="0">
                <a:solidFill>
                  <a:sysClr val="windowText" lastClr="000000"/>
                </a:solidFill>
                <a:latin typeface="微软雅黑"/>
                <a:ea typeface="微软雅黑"/>
                <a:cs typeface="微软雅黑"/>
              </a:rPr>
              <a:t>行政、事业、企业的区别</a:t>
            </a:r>
            <a:endPar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graphicFrame>
        <p:nvGraphicFramePr>
          <p:cNvPr id="15" name="Group 3"/>
          <p:cNvGraphicFramePr>
            <a:graphicFrameLocks/>
          </p:cNvGraphicFramePr>
          <p:nvPr>
            <p:extLst>
              <p:ext uri="{D42A27DB-BD31-4B8C-83A1-F6EECF244321}">
                <p14:modId xmlns:p14="http://schemas.microsoft.com/office/powerpoint/2010/main" val="4106109024"/>
              </p:ext>
            </p:extLst>
          </p:nvPr>
        </p:nvGraphicFramePr>
        <p:xfrm>
          <a:off x="821267" y="2197628"/>
          <a:ext cx="7620000" cy="3657601"/>
        </p:xfrm>
        <a:graphic>
          <a:graphicData uri="http://schemas.openxmlformats.org/drawingml/2006/table">
            <a:tbl>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1009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sz="2800" b="1" i="0" u="none" strike="noStrike" cap="none" normalizeH="0" baseline="0" dirty="0">
                        <a:ln>
                          <a:noFill/>
                        </a:ln>
                        <a:solidFill>
                          <a:schemeClr val="tx1"/>
                        </a:solidFill>
                        <a:effectLst/>
                        <a:latin typeface="Times New Roman" charset="0"/>
                        <a:ea typeface="宋体" charset="0"/>
                        <a:cs typeface="宋体"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charset="0"/>
                          <a:ea typeface="宋体" charset="0"/>
                          <a:cs typeface="宋体" charset="0"/>
                        </a:rPr>
                        <a:t>行政单位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charset="0"/>
                          <a:ea typeface="宋体" charset="0"/>
                          <a:cs typeface="宋体" charset="0"/>
                        </a:rPr>
                        <a:t>事业单位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charset="0"/>
                          <a:ea typeface="宋体" charset="0"/>
                          <a:cs typeface="宋体" charset="0"/>
                        </a:rPr>
                        <a:t>企业单位</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38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charset="0"/>
                          <a:ea typeface="宋体" charset="0"/>
                          <a:cs typeface="宋体" charset="0"/>
                        </a:rPr>
                        <a:t>生产对象</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charset="0"/>
                          <a:ea typeface="宋体" charset="0"/>
                          <a:cs typeface="宋体" charset="0"/>
                        </a:rPr>
                        <a:t>公共商品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charset="0"/>
                          <a:ea typeface="宋体" charset="0"/>
                          <a:cs typeface="宋体" charset="0"/>
                        </a:rPr>
                        <a:t>混合商品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charset="0"/>
                          <a:ea typeface="宋体" charset="0"/>
                          <a:cs typeface="宋体" charset="0"/>
                        </a:rPr>
                        <a:t>私人商品</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38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charset="0"/>
                          <a:ea typeface="宋体" charset="0"/>
                          <a:cs typeface="宋体" charset="0"/>
                        </a:rPr>
                        <a:t>生产目的</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charset="0"/>
                          <a:ea typeface="宋体" charset="0"/>
                          <a:cs typeface="宋体" charset="0"/>
                        </a:rPr>
                        <a:t>非营利性</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charset="0"/>
                          <a:ea typeface="宋体" charset="0"/>
                          <a:cs typeface="宋体" charset="0"/>
                        </a:rPr>
                        <a:t>非营利性</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charset="0"/>
                          <a:ea typeface="宋体" charset="0"/>
                          <a:cs typeface="宋体" charset="0"/>
                        </a:rPr>
                        <a:t>营利性</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71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charset="0"/>
                          <a:ea typeface="宋体" charset="0"/>
                          <a:cs typeface="宋体" charset="0"/>
                        </a:rPr>
                        <a:t>资金来源</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charset="0"/>
                          <a:ea typeface="宋体" charset="0"/>
                          <a:cs typeface="宋体" charset="0"/>
                        </a:rPr>
                        <a:t>财政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charset="0"/>
                          <a:ea typeface="宋体" charset="0"/>
                          <a:cs typeface="宋体" charset="0"/>
                        </a:rPr>
                        <a:t>财政</a:t>
                      </a:r>
                      <a:r>
                        <a:rPr kumimoji="1" lang="en-US" altLang="zh-CN" sz="2800" b="0" i="0" u="none" strike="noStrike" cap="none" normalizeH="0" baseline="0">
                          <a:ln>
                            <a:noFill/>
                          </a:ln>
                          <a:solidFill>
                            <a:schemeClr val="tx1"/>
                          </a:solidFill>
                          <a:effectLst/>
                          <a:latin typeface="Times New Roman" charset="0"/>
                          <a:ea typeface="宋体" charset="0"/>
                          <a:cs typeface="宋体" charset="0"/>
                        </a:rPr>
                        <a:t>+</a:t>
                      </a:r>
                      <a:r>
                        <a:rPr kumimoji="1" lang="zh-CN" altLang="en-US" sz="2800" b="0" i="0" u="none" strike="noStrike" cap="none" normalizeH="0" baseline="0">
                          <a:ln>
                            <a:noFill/>
                          </a:ln>
                          <a:solidFill>
                            <a:schemeClr val="tx1"/>
                          </a:solidFill>
                          <a:effectLst/>
                          <a:latin typeface="Times New Roman" charset="0"/>
                          <a:ea typeface="宋体" charset="0"/>
                          <a:cs typeface="宋体" charset="0"/>
                        </a:rPr>
                        <a:t>市场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dirty="0">
                          <a:ln>
                            <a:noFill/>
                          </a:ln>
                          <a:solidFill>
                            <a:schemeClr val="tx1"/>
                          </a:solidFill>
                          <a:effectLst/>
                          <a:latin typeface="Times New Roman" charset="0"/>
                          <a:ea typeface="宋体" charset="0"/>
                          <a:cs typeface="宋体" charset="0"/>
                        </a:rPr>
                        <a:t>市场</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5635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85800" y="1075784"/>
            <a:ext cx="7442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600" dirty="0">
                <a:solidFill>
                  <a:sysClr val="windowText" lastClr="000000"/>
                </a:solidFill>
                <a:latin typeface="微软雅黑"/>
                <a:ea typeface="微软雅黑"/>
                <a:cs typeface="微软雅黑"/>
              </a:rPr>
              <a:t>事业支出的特点</a:t>
            </a:r>
            <a:endParaRPr kumimoji="0" lang="en-US" altLang="zh-CN" sz="26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是对混合商品中的公共商品部分的成本补偿</a:t>
            </a:r>
          </a:p>
          <a:p>
            <a:pPr>
              <a:defRPr/>
            </a:pPr>
            <a:r>
              <a:rPr lang="zh-CN" altLang="en-US" sz="2400" dirty="0">
                <a:solidFill>
                  <a:sysClr val="windowText" lastClr="000000"/>
                </a:solidFill>
                <a:latin typeface="微软雅黑"/>
                <a:ea typeface="微软雅黑"/>
                <a:cs typeface="微软雅黑"/>
              </a:rPr>
              <a:t>需求的收入弹性较高</a:t>
            </a:r>
          </a:p>
          <a:p>
            <a:pPr>
              <a:defRPr/>
            </a:pPr>
            <a:r>
              <a:rPr lang="zh-CN" altLang="en-US" sz="2400" dirty="0">
                <a:solidFill>
                  <a:sysClr val="windowText" lastClr="000000"/>
                </a:solidFill>
                <a:latin typeface="微软雅黑"/>
                <a:ea typeface="微软雅黑"/>
                <a:cs typeface="微软雅黑"/>
              </a:rPr>
              <a:t>具有部分的投资性质 </a:t>
            </a:r>
          </a:p>
          <a:p>
            <a:pPr>
              <a:defRPr/>
            </a:pPr>
            <a:endPar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pic>
        <p:nvPicPr>
          <p:cNvPr id="17" name="Picture 4" descr="http://www.nsy.com.cn/images/zhiliang_zizhi_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4067" y="2386058"/>
            <a:ext cx="4639733" cy="35880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025967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第四章</a:t>
            </a: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民生性支出</a:t>
            </a:r>
          </a:p>
        </p:txBody>
      </p:sp>
      <p:sp>
        <p:nvSpPr>
          <p:cNvPr id="18" name="内容占位符 2"/>
          <p:cNvSpPr txBox="1">
            <a:spLocks/>
          </p:cNvSpPr>
          <p:nvPr/>
        </p:nvSpPr>
        <p:spPr>
          <a:xfrm>
            <a:off x="838200" y="1405467"/>
            <a:ext cx="7272867" cy="51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公共消费支出</a:t>
            </a:r>
            <a:endParaRPr lang="en-US" altLang="zh-CN"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1</a:t>
            </a:r>
            <a:r>
              <a:rPr lang="zh-CN" altLang="en-US" sz="2200" dirty="0">
                <a:solidFill>
                  <a:sysClr val="windowText" lastClr="000000"/>
                </a:solidFill>
                <a:latin typeface="微软雅黑"/>
                <a:ea typeface="微软雅黑"/>
                <a:cs typeface="微软雅黑"/>
              </a:rPr>
              <a:t>）分类：</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购买性支出、经常性支出</a:t>
            </a:r>
            <a:endParaRPr lang="en-US" altLang="zh-CN"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2</a:t>
            </a:r>
            <a:r>
              <a:rPr lang="zh-CN" altLang="en-US" sz="2200" dirty="0">
                <a:solidFill>
                  <a:sysClr val="windowText" lastClr="000000"/>
                </a:solidFill>
                <a:latin typeface="微软雅黑"/>
                <a:ea typeface="微软雅黑"/>
                <a:cs typeface="微软雅黑"/>
              </a:rPr>
              <a:t>）概念：</a:t>
            </a:r>
          </a:p>
          <a:p>
            <a:pPr>
              <a:defRPr/>
            </a:pPr>
            <a:r>
              <a:rPr lang="zh-CN" altLang="en-US" sz="2200" dirty="0">
                <a:solidFill>
                  <a:sysClr val="windowText" lastClr="000000"/>
                </a:solidFill>
                <a:latin typeface="微软雅黑"/>
                <a:ea typeface="微软雅黑"/>
                <a:cs typeface="微软雅黑"/>
              </a:rPr>
              <a:t> 是指财政为满足社会公共需求用于提供公共消费性商品和劳务的支出。</a:t>
            </a:r>
          </a:p>
          <a:p>
            <a:pPr>
              <a:defRPr/>
            </a:pPr>
            <a:r>
              <a:rPr lang="en-US" altLang="zh-CN" sz="2200" dirty="0">
                <a:solidFill>
                  <a:sysClr val="windowText" lastClr="000000"/>
                </a:solidFill>
                <a:latin typeface="微软雅黑"/>
                <a:ea typeface="微软雅黑"/>
                <a:cs typeface="微软雅黑"/>
              </a:rPr>
              <a:t>3</a:t>
            </a:r>
            <a:r>
              <a:rPr lang="zh-CN" altLang="en-US" sz="2200" dirty="0">
                <a:solidFill>
                  <a:sysClr val="windowText" lastClr="000000"/>
                </a:solidFill>
                <a:latin typeface="微软雅黑"/>
                <a:ea typeface="微软雅黑"/>
                <a:cs typeface="微软雅黑"/>
              </a:rPr>
              <a:t>）特点：</a:t>
            </a:r>
          </a:p>
          <a:p>
            <a:pPr>
              <a:defRPr/>
            </a:pPr>
            <a:r>
              <a:rPr lang="zh-CN" altLang="en-US" sz="2200" dirty="0">
                <a:solidFill>
                  <a:sysClr val="windowText" lastClr="000000"/>
                </a:solidFill>
                <a:latin typeface="微软雅黑"/>
                <a:ea typeface="微软雅黑"/>
                <a:cs typeface="微软雅黑"/>
              </a:rPr>
              <a:t>消费性，公共消费支出的使用并不形成任何资产；</a:t>
            </a:r>
          </a:p>
          <a:p>
            <a:pPr>
              <a:defRPr/>
            </a:pPr>
            <a:r>
              <a:rPr lang="zh-CN" altLang="en-US" sz="2200" dirty="0">
                <a:solidFill>
                  <a:sysClr val="windowText" lastClr="000000"/>
                </a:solidFill>
                <a:latin typeface="微软雅黑"/>
                <a:ea typeface="微软雅黑"/>
                <a:cs typeface="微软雅黑"/>
              </a:rPr>
              <a:t>就其本质来说，公共消费支出满足的是纯公共需求，这既是财政产生和存在的主要依据，也是财政分配的主要内容。 </a:t>
            </a:r>
          </a:p>
        </p:txBody>
      </p:sp>
    </p:spTree>
    <p:extLst>
      <p:ext uri="{BB962C8B-B14F-4D97-AF65-F5344CB8AC3E}">
        <p14:creationId xmlns:p14="http://schemas.microsoft.com/office/powerpoint/2010/main" val="1230717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503038" y="940630"/>
            <a:ext cx="7442200" cy="61601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（二）教科文卫支出的分类</a:t>
            </a:r>
          </a:p>
          <a:p>
            <a:pPr>
              <a:defRPr/>
            </a:pPr>
            <a:r>
              <a:rPr lang="en-US" altLang="zh-CN" sz="2200" dirty="0">
                <a:solidFill>
                  <a:sysClr val="windowText" lastClr="000000"/>
                </a:solidFill>
                <a:latin typeface="微软雅黑"/>
                <a:ea typeface="微软雅黑"/>
                <a:cs typeface="微软雅黑"/>
              </a:rPr>
              <a:t>1</a:t>
            </a:r>
            <a:r>
              <a:rPr lang="zh-CN" altLang="en-US" sz="2200" dirty="0">
                <a:solidFill>
                  <a:sysClr val="windowText" lastClr="000000"/>
                </a:solidFill>
                <a:latin typeface="微软雅黑"/>
                <a:ea typeface="微软雅黑"/>
                <a:cs typeface="微软雅黑"/>
              </a:rPr>
              <a:t>．按支出部门划分</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marL="0" indent="0">
              <a:buNone/>
              <a:defRPr/>
            </a:pPr>
            <a:endParaRPr lang="en-US" altLang="zh-CN"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2.</a:t>
            </a:r>
            <a:r>
              <a:rPr lang="zh-CN" altLang="en-US" sz="2200" dirty="0">
                <a:solidFill>
                  <a:sysClr val="windowText" lastClr="000000"/>
                </a:solidFill>
                <a:latin typeface="微软雅黑"/>
                <a:ea typeface="微软雅黑"/>
                <a:cs typeface="微软雅黑"/>
              </a:rPr>
              <a:t> 按支出用途划分</a:t>
            </a:r>
          </a:p>
          <a:p>
            <a:pPr>
              <a:defRPr/>
            </a:pPr>
            <a:r>
              <a:rPr lang="zh-CN" altLang="en-US" sz="2200" dirty="0">
                <a:solidFill>
                  <a:sysClr val="windowText" lastClr="000000"/>
                </a:solidFill>
                <a:latin typeface="微软雅黑"/>
                <a:ea typeface="微软雅黑"/>
                <a:cs typeface="微软雅黑"/>
              </a:rPr>
              <a:t>人员经费支出、公用经费支出</a:t>
            </a:r>
          </a:p>
        </p:txBody>
      </p:sp>
      <p:graphicFrame>
        <p:nvGraphicFramePr>
          <p:cNvPr id="15" name="表格 14">
            <a:extLst>
              <a:ext uri="{FF2B5EF4-FFF2-40B4-BE49-F238E27FC236}">
                <a16:creationId xmlns:a16="http://schemas.microsoft.com/office/drawing/2014/main" id="{D90DCA91-240F-5A42-B0EF-4FC927B8F5D6}"/>
              </a:ext>
            </a:extLst>
          </p:cNvPr>
          <p:cNvGraphicFramePr>
            <a:graphicFrameLocks noGrp="1"/>
          </p:cNvGraphicFramePr>
          <p:nvPr>
            <p:extLst>
              <p:ext uri="{D42A27DB-BD31-4B8C-83A1-F6EECF244321}">
                <p14:modId xmlns:p14="http://schemas.microsoft.com/office/powerpoint/2010/main" val="4162946284"/>
              </p:ext>
            </p:extLst>
          </p:nvPr>
        </p:nvGraphicFramePr>
        <p:xfrm>
          <a:off x="503038" y="1811757"/>
          <a:ext cx="7900932" cy="3254734"/>
        </p:xfrm>
        <a:graphic>
          <a:graphicData uri="http://schemas.openxmlformats.org/drawingml/2006/table">
            <a:tbl>
              <a:tblPr/>
              <a:tblGrid>
                <a:gridCol w="609109">
                  <a:extLst>
                    <a:ext uri="{9D8B030D-6E8A-4147-A177-3AD203B41FA5}">
                      <a16:colId xmlns:a16="http://schemas.microsoft.com/office/drawing/2014/main" val="1056825351"/>
                    </a:ext>
                  </a:extLst>
                </a:gridCol>
                <a:gridCol w="1189593">
                  <a:extLst>
                    <a:ext uri="{9D8B030D-6E8A-4147-A177-3AD203B41FA5}">
                      <a16:colId xmlns:a16="http://schemas.microsoft.com/office/drawing/2014/main" val="3036097163"/>
                    </a:ext>
                  </a:extLst>
                </a:gridCol>
                <a:gridCol w="6102230">
                  <a:extLst>
                    <a:ext uri="{9D8B030D-6E8A-4147-A177-3AD203B41FA5}">
                      <a16:colId xmlns:a16="http://schemas.microsoft.com/office/drawing/2014/main" val="1735465103"/>
                    </a:ext>
                  </a:extLst>
                </a:gridCol>
              </a:tblGrid>
              <a:tr h="25956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zh-CN" altLang="zh-CN" sz="14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编号</a:t>
                      </a:r>
                      <a:endParaRPr kumimoji="0" lang="zh-CN" altLang="zh-CN" sz="26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zh-CN" altLang="zh-CN" sz="14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类别</a:t>
                      </a:r>
                      <a:endParaRPr kumimoji="0" lang="zh-CN" altLang="zh-CN" sz="26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zh-CN" altLang="zh-CN" sz="14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具体内容</a:t>
                      </a:r>
                      <a:endParaRPr kumimoji="0" lang="zh-CN" altLang="zh-CN" sz="26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477948297"/>
                  </a:ext>
                </a:extLst>
              </a:tr>
              <a:tr h="25956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4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6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文化事业费</a:t>
                      </a:r>
                      <a:endParaRPr kumimoji="0" lang="zh-CN" altLang="zh-CN" sz="2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0">
                        <a:lnSpc>
                          <a:spcPts val="2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包括艺术表演团体经费、图书馆经费、群众文化经费等</a:t>
                      </a:r>
                      <a:endParaRPr kumimoji="0" lang="zh-CN" altLang="zh-CN" sz="2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156560061"/>
                  </a:ext>
                </a:extLst>
              </a:tr>
              <a:tr h="73935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4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26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教育事业费</a:t>
                      </a:r>
                      <a:endParaRPr kumimoji="0" lang="zh-CN" altLang="zh-CN" sz="2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0">
                        <a:lnSpc>
                          <a:spcPts val="2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包括教育部门举办的各类中小学及幼儿教育经费、中等或职业技术教育经费、成人高等教育以及广播电视教育、特殊教育经费和经国家批准设立的全日制普通高等院校（包括研究生）经费及留学生经费等</a:t>
                      </a:r>
                      <a:endParaRPr kumimoji="0" lang="zh-CN" altLang="zh-CN" sz="2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933885433"/>
                  </a:ext>
                </a:extLst>
              </a:tr>
              <a:tr h="49237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4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26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科学事业费</a:t>
                      </a:r>
                      <a:endParaRPr kumimoji="0" lang="zh-CN" altLang="zh-CN" sz="2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0">
                        <a:lnSpc>
                          <a:spcPts val="2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包括自然科学事业费、科协事业费、社会科学事业费、高技术研究专项经费等</a:t>
                      </a:r>
                      <a:endParaRPr kumimoji="0" lang="zh-CN" altLang="zh-CN" sz="2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868393121"/>
                  </a:ext>
                </a:extLst>
              </a:tr>
              <a:tr h="49237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4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26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卫生事业费</a:t>
                      </a:r>
                      <a:endParaRPr kumimoji="0" lang="zh-CN" altLang="zh-CN" sz="2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0">
                        <a:lnSpc>
                          <a:spcPts val="2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包括医院经费、卫生院补助费、防治防疫事业费、妇幼保健经费、合作医疗补助费、中医事业费等</a:t>
                      </a:r>
                      <a:endParaRPr kumimoji="0" lang="zh-CN" altLang="zh-CN" sz="2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2127938530"/>
                  </a:ext>
                </a:extLst>
              </a:tr>
              <a:tr h="25956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4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26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体育事业费</a:t>
                      </a:r>
                      <a:endParaRPr kumimoji="0" lang="zh-CN" altLang="zh-CN" sz="2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0">
                        <a:lnSpc>
                          <a:spcPts val="2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包括体育竞赛费、优秀运动队经费、业余训练费、体育场馆补助费等</a:t>
                      </a:r>
                      <a:endParaRPr kumimoji="0" lang="zh-CN" altLang="zh-CN" sz="2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709117404"/>
                  </a:ext>
                </a:extLst>
              </a:tr>
              <a:tr h="25956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4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zh-CN" altLang="zh-CN" sz="26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通讯事业费</a:t>
                      </a:r>
                      <a:endParaRPr kumimoji="0" lang="zh-CN" altLang="zh-CN" sz="2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0">
                        <a:lnSpc>
                          <a:spcPts val="2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指新华社及专业通讯社的事业费</a:t>
                      </a:r>
                      <a:endParaRPr kumimoji="0" lang="zh-CN" altLang="zh-CN" sz="2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833247009"/>
                  </a:ext>
                </a:extLst>
              </a:tr>
              <a:tr h="49237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4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zh-CN" altLang="zh-CN" sz="26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广播电影电视事业费</a:t>
                      </a:r>
                      <a:endParaRPr kumimoji="0" lang="zh-CN" altLang="zh-CN" sz="2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0">
                        <a:lnSpc>
                          <a:spcPts val="2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包括广播电台经费、电视台经费、县广播站经费等</a:t>
                      </a:r>
                      <a:endParaRPr kumimoji="0" lang="zh-CN" altLang="zh-CN" sz="2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2208638878"/>
                  </a:ext>
                </a:extLst>
              </a:tr>
            </a:tbl>
          </a:graphicData>
        </a:graphic>
      </p:graphicFrame>
    </p:spTree>
    <p:extLst>
      <p:ext uri="{BB962C8B-B14F-4D97-AF65-F5344CB8AC3E}">
        <p14:creationId xmlns:p14="http://schemas.microsoft.com/office/powerpoint/2010/main" val="668451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4.2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教育支出</a:t>
            </a:r>
          </a:p>
        </p:txBody>
      </p:sp>
      <p:sp>
        <p:nvSpPr>
          <p:cNvPr id="18" name="内容占位符 2"/>
          <p:cNvSpPr txBox="1">
            <a:spLocks/>
          </p:cNvSpPr>
          <p:nvPr/>
        </p:nvSpPr>
        <p:spPr>
          <a:xfrm>
            <a:off x="838200" y="1693550"/>
            <a:ext cx="7442200" cy="41108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微软雅黑"/>
                <a:ea typeface="微软雅黑"/>
                <a:cs typeface="微软雅黑"/>
              </a:rPr>
              <a:t>（一）教育市场失灵</a:t>
            </a:r>
            <a:endParaRPr lang="en-US" altLang="zh-CN" sz="2400" dirty="0">
              <a:latin typeface="微软雅黑"/>
              <a:ea typeface="微软雅黑"/>
              <a:cs typeface="微软雅黑"/>
            </a:endParaRPr>
          </a:p>
          <a:p>
            <a:r>
              <a:rPr lang="zh-CN" altLang="en-US" sz="2400" dirty="0">
                <a:latin typeface="微软雅黑"/>
                <a:ea typeface="微软雅黑"/>
                <a:cs typeface="微软雅黑"/>
              </a:rPr>
              <a:t>（二）</a:t>
            </a:r>
            <a:r>
              <a:rPr lang="zh-CN" altLang="en-US" sz="2400" dirty="0">
                <a:solidFill>
                  <a:sysClr val="windowText" lastClr="000000"/>
                </a:solidFill>
                <a:latin typeface="微软雅黑"/>
                <a:ea typeface="微软雅黑"/>
                <a:cs typeface="微软雅黑"/>
              </a:rPr>
              <a:t>支出的对象</a:t>
            </a:r>
            <a:endParaRPr lang="zh-CN" altLang="en-US" sz="2400" dirty="0">
              <a:latin typeface="微软雅黑"/>
              <a:ea typeface="微软雅黑"/>
              <a:cs typeface="微软雅黑"/>
            </a:endParaRPr>
          </a:p>
          <a:p>
            <a:r>
              <a:rPr lang="zh-CN" altLang="en-US" sz="2400" dirty="0">
                <a:latin typeface="微软雅黑"/>
                <a:ea typeface="微软雅黑"/>
                <a:cs typeface="微软雅黑"/>
              </a:rPr>
              <a:t>（三）教育支出的方式</a:t>
            </a:r>
            <a:endParaRPr lang="en-US" altLang="zh-CN" sz="2400" dirty="0">
              <a:latin typeface="微软雅黑"/>
              <a:ea typeface="微软雅黑"/>
              <a:cs typeface="微软雅黑"/>
            </a:endParaRPr>
          </a:p>
          <a:p>
            <a:r>
              <a:rPr lang="zh-CN" altLang="zh-CN" sz="2400" dirty="0">
                <a:latin typeface="微软雅黑"/>
                <a:ea typeface="微软雅黑"/>
                <a:cs typeface="微软雅黑"/>
              </a:rPr>
              <a:t>（</a:t>
            </a:r>
            <a:r>
              <a:rPr lang="zh-CN" altLang="en-US" sz="2400" dirty="0">
                <a:latin typeface="微软雅黑"/>
                <a:ea typeface="微软雅黑"/>
                <a:cs typeface="微软雅黑"/>
              </a:rPr>
              <a:t>四）教育支出效率分析</a:t>
            </a:r>
          </a:p>
          <a:p>
            <a:pPr>
              <a:defRPr/>
            </a:pPr>
            <a:endPar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390952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50900" y="1277964"/>
            <a:ext cx="7442200" cy="47196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微软雅黑"/>
                <a:ea typeface="微软雅黑"/>
                <a:cs typeface="微软雅黑"/>
              </a:rPr>
              <a:t>（一）教育市场失灵</a:t>
            </a:r>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政府介入教育的根本原因不是因为教育是公共商品，而是因为教育市场的失灵</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正外部性：同代人之间、隔代人之间</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社会公平：收入差别产生教育机会不均等</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不确定性：投入与产出之间</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信息不对称：教育者与被教育者之间</a:t>
            </a:r>
            <a:endParaRPr lang="en-US" altLang="zh-CN" sz="22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r>
              <a:rPr lang="zh-CN" altLang="zh-CN" sz="2400" dirty="0">
                <a:solidFill>
                  <a:sysClr val="windowText" lastClr="000000"/>
                </a:solidFill>
                <a:latin typeface="微软雅黑"/>
                <a:ea typeface="微软雅黑"/>
                <a:cs typeface="微软雅黑"/>
              </a:rPr>
              <a:t>（</a:t>
            </a:r>
            <a:r>
              <a:rPr lang="zh-CN" altLang="en-US" sz="2400" dirty="0">
                <a:solidFill>
                  <a:sysClr val="windowText" lastClr="000000"/>
                </a:solidFill>
                <a:latin typeface="微软雅黑"/>
                <a:ea typeface="微软雅黑"/>
                <a:cs typeface="微软雅黑"/>
              </a:rPr>
              <a:t>二）支出的对象</a:t>
            </a:r>
            <a:endParaRPr lang="en-US" altLang="zh-CN" sz="2400" dirty="0">
              <a:solidFill>
                <a:sysClr val="windowText" lastClr="000000"/>
              </a:solidFill>
              <a:latin typeface="微软雅黑"/>
              <a:ea typeface="微软雅黑"/>
              <a:cs typeface="微软雅黑"/>
            </a:endParaRPr>
          </a:p>
          <a:p>
            <a:r>
              <a:rPr lang="zh-CN" altLang="en-US" sz="2200" dirty="0">
                <a:latin typeface="微软雅黑"/>
                <a:ea typeface="微软雅黑"/>
                <a:cs typeface="微软雅黑"/>
              </a:rPr>
              <a:t>义务教育、高等教育、职业教育与培训、托幼教育、文化宣传等</a:t>
            </a:r>
          </a:p>
          <a:p>
            <a:pPr>
              <a:defRPr/>
            </a:pPr>
            <a:endParaRPr lang="zh-CN" altLang="en-US" sz="2400" dirty="0">
              <a:solidFill>
                <a:sysClr val="windowText" lastClr="000000"/>
              </a:solidFill>
              <a:latin typeface="微软雅黑"/>
              <a:ea typeface="微软雅黑"/>
              <a:cs typeface="微软雅黑"/>
            </a:endParaRPr>
          </a:p>
          <a:p>
            <a:pPr>
              <a:defRPr/>
            </a:pPr>
            <a:endPar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1695448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50900" y="1261810"/>
            <a:ext cx="7442200" cy="463951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微软雅黑"/>
                <a:ea typeface="微软雅黑"/>
                <a:cs typeface="微软雅黑"/>
              </a:rPr>
              <a:t>（三）教育支出的方式</a:t>
            </a:r>
            <a:endParaRPr lang="en-US" altLang="zh-CN" sz="2400" dirty="0">
              <a:latin typeface="微软雅黑"/>
              <a:ea typeface="微软雅黑"/>
              <a:cs typeface="微软雅黑"/>
            </a:endParaRPr>
          </a:p>
          <a:p>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根据接受主体的不同，政府</a:t>
            </a:r>
            <a:r>
              <a:rPr lang="zh-CN" altLang="en-US" sz="2400" dirty="0">
                <a:latin typeface="微软雅黑"/>
                <a:ea typeface="微软雅黑"/>
                <a:cs typeface="微软雅黑"/>
              </a:rPr>
              <a:t>教育</a:t>
            </a:r>
            <a:r>
              <a:rPr lang="zh-CN" altLang="en-US" sz="2400" dirty="0">
                <a:solidFill>
                  <a:sysClr val="windowText" lastClr="000000"/>
                </a:solidFill>
                <a:latin typeface="微软雅黑"/>
                <a:ea typeface="微软雅黑"/>
                <a:cs typeface="微软雅黑"/>
              </a:rPr>
              <a:t>支出可以分为对</a:t>
            </a:r>
            <a:r>
              <a:rPr lang="zh-CN" altLang="en-US" sz="2400" dirty="0">
                <a:latin typeface="微软雅黑"/>
                <a:ea typeface="微软雅黑"/>
                <a:cs typeface="微软雅黑"/>
              </a:rPr>
              <a:t>教育</a:t>
            </a:r>
            <a:r>
              <a:rPr lang="zh-CN" altLang="en-US" sz="2400" dirty="0">
                <a:solidFill>
                  <a:sysClr val="windowText" lastClr="000000"/>
                </a:solidFill>
                <a:latin typeface="微软雅黑"/>
                <a:ea typeface="微软雅黑"/>
                <a:cs typeface="微软雅黑"/>
              </a:rPr>
              <a:t>机构的支出和对</a:t>
            </a:r>
            <a:r>
              <a:rPr lang="zh-CN" altLang="en-US" sz="2400" dirty="0">
                <a:latin typeface="微软雅黑"/>
                <a:ea typeface="微软雅黑"/>
                <a:cs typeface="微软雅黑"/>
              </a:rPr>
              <a:t>教育</a:t>
            </a:r>
            <a:r>
              <a:rPr lang="zh-CN" altLang="en-US" sz="2400" dirty="0">
                <a:solidFill>
                  <a:sysClr val="windowText" lastClr="000000"/>
                </a:solidFill>
                <a:latin typeface="微软雅黑"/>
                <a:ea typeface="微软雅黑"/>
                <a:cs typeface="微软雅黑"/>
              </a:rPr>
              <a:t>受益者的支出。</a:t>
            </a:r>
          </a:p>
          <a:p>
            <a:pPr>
              <a:defRPr/>
            </a:pPr>
            <a:r>
              <a:rPr lang="zh-CN" altLang="en-US" sz="2400" dirty="0">
                <a:solidFill>
                  <a:sysClr val="windowText" lastClr="000000"/>
                </a:solidFill>
                <a:latin typeface="微软雅黑"/>
                <a:ea typeface="微软雅黑"/>
                <a:cs typeface="微软雅黑"/>
              </a:rPr>
              <a:t>对</a:t>
            </a:r>
            <a:r>
              <a:rPr lang="zh-CN" altLang="en-US" sz="2400" dirty="0">
                <a:latin typeface="微软雅黑"/>
                <a:ea typeface="微软雅黑"/>
                <a:cs typeface="微软雅黑"/>
              </a:rPr>
              <a:t>教育</a:t>
            </a:r>
            <a:r>
              <a:rPr lang="zh-CN" altLang="en-US" sz="2400" dirty="0">
                <a:solidFill>
                  <a:sysClr val="windowText" lastClr="000000"/>
                </a:solidFill>
                <a:latin typeface="微软雅黑"/>
                <a:ea typeface="微软雅黑"/>
                <a:cs typeface="微软雅黑"/>
              </a:rPr>
              <a:t>机构的支出</a:t>
            </a:r>
          </a:p>
          <a:p>
            <a:pPr>
              <a:defRPr/>
            </a:pPr>
            <a:r>
              <a:rPr lang="en-US" altLang="zh-CN" sz="2400" dirty="0">
                <a:solidFill>
                  <a:sysClr val="windowText" lastClr="000000"/>
                </a:solidFill>
                <a:latin typeface="微软雅黑"/>
                <a:ea typeface="微软雅黑"/>
                <a:cs typeface="微软雅黑"/>
              </a:rPr>
              <a:t> </a:t>
            </a:r>
            <a:r>
              <a:rPr lang="zh-CN" altLang="en-US" sz="2400" dirty="0">
                <a:solidFill>
                  <a:sysClr val="windowText" lastClr="000000"/>
                </a:solidFill>
                <a:latin typeface="微软雅黑"/>
                <a:ea typeface="微软雅黑"/>
                <a:cs typeface="微软雅黑"/>
              </a:rPr>
              <a:t>－</a:t>
            </a:r>
            <a:r>
              <a:rPr lang="en-US" altLang="zh-CN" sz="2400" dirty="0">
                <a:solidFill>
                  <a:sysClr val="windowText" lastClr="000000"/>
                </a:solidFill>
                <a:latin typeface="微软雅黑"/>
                <a:ea typeface="微软雅黑"/>
                <a:cs typeface="微软雅黑"/>
              </a:rPr>
              <a:t> </a:t>
            </a:r>
            <a:r>
              <a:rPr lang="zh-CN" altLang="en-US" sz="2400" dirty="0">
                <a:solidFill>
                  <a:sysClr val="windowText" lastClr="000000"/>
                </a:solidFill>
                <a:latin typeface="微软雅黑"/>
                <a:ea typeface="微软雅黑"/>
                <a:cs typeface="微软雅黑"/>
              </a:rPr>
              <a:t>经费拨款 </a:t>
            </a:r>
          </a:p>
          <a:p>
            <a:pPr>
              <a:defRPr/>
            </a:pPr>
            <a:r>
              <a:rPr lang="en-US" altLang="zh-CN" sz="2400" dirty="0">
                <a:solidFill>
                  <a:sysClr val="windowText" lastClr="000000"/>
                </a:solidFill>
                <a:latin typeface="微软雅黑"/>
                <a:ea typeface="微软雅黑"/>
                <a:cs typeface="微软雅黑"/>
              </a:rPr>
              <a:t> </a:t>
            </a:r>
            <a:r>
              <a:rPr lang="zh-CN" altLang="en-US" sz="2400" dirty="0">
                <a:solidFill>
                  <a:sysClr val="windowText" lastClr="000000"/>
                </a:solidFill>
                <a:latin typeface="微软雅黑"/>
                <a:ea typeface="微软雅黑"/>
                <a:cs typeface="微软雅黑"/>
              </a:rPr>
              <a:t>－</a:t>
            </a:r>
            <a:r>
              <a:rPr lang="en-US" altLang="zh-CN" sz="2400" dirty="0">
                <a:solidFill>
                  <a:sysClr val="windowText" lastClr="000000"/>
                </a:solidFill>
                <a:latin typeface="微软雅黑"/>
                <a:ea typeface="微软雅黑"/>
                <a:cs typeface="微软雅黑"/>
              </a:rPr>
              <a:t> </a:t>
            </a:r>
            <a:r>
              <a:rPr lang="zh-CN" altLang="en-US" sz="2400" dirty="0">
                <a:solidFill>
                  <a:sysClr val="windowText" lastClr="000000"/>
                </a:solidFill>
                <a:latin typeface="微软雅黑"/>
                <a:ea typeface="微软雅黑"/>
                <a:cs typeface="微软雅黑"/>
              </a:rPr>
              <a:t>专项拨款</a:t>
            </a:r>
          </a:p>
          <a:p>
            <a:pPr>
              <a:defRPr/>
            </a:pPr>
            <a:r>
              <a:rPr lang="zh-CN" altLang="en-US" sz="2400" dirty="0">
                <a:solidFill>
                  <a:sysClr val="windowText" lastClr="000000"/>
                </a:solidFill>
                <a:latin typeface="微软雅黑"/>
                <a:ea typeface="微软雅黑"/>
                <a:cs typeface="微软雅黑"/>
              </a:rPr>
              <a:t>对</a:t>
            </a:r>
            <a:r>
              <a:rPr lang="zh-CN" altLang="en-US" sz="2400" dirty="0">
                <a:latin typeface="微软雅黑"/>
                <a:ea typeface="微软雅黑"/>
                <a:cs typeface="微软雅黑"/>
              </a:rPr>
              <a:t>教育</a:t>
            </a:r>
            <a:r>
              <a:rPr lang="zh-CN" altLang="en-US" sz="2400" dirty="0">
                <a:solidFill>
                  <a:sysClr val="windowText" lastClr="000000"/>
                </a:solidFill>
                <a:latin typeface="微软雅黑"/>
                <a:ea typeface="微软雅黑"/>
                <a:cs typeface="微软雅黑"/>
              </a:rPr>
              <a:t>受益者的支出</a:t>
            </a:r>
          </a:p>
          <a:p>
            <a:pPr>
              <a:defRPr/>
            </a:pPr>
            <a:r>
              <a:rPr lang="en-US" altLang="zh-CN" sz="2400" dirty="0">
                <a:solidFill>
                  <a:sysClr val="windowText" lastClr="000000"/>
                </a:solidFill>
                <a:latin typeface="微软雅黑"/>
                <a:ea typeface="微软雅黑"/>
                <a:cs typeface="微软雅黑"/>
              </a:rPr>
              <a:t> </a:t>
            </a:r>
            <a:r>
              <a:rPr lang="zh-CN" altLang="en-US" sz="2400" dirty="0">
                <a:solidFill>
                  <a:sysClr val="windowText" lastClr="000000"/>
                </a:solidFill>
                <a:latin typeface="微软雅黑"/>
                <a:ea typeface="微软雅黑"/>
                <a:cs typeface="微软雅黑"/>
              </a:rPr>
              <a:t>－</a:t>
            </a:r>
            <a:r>
              <a:rPr lang="en-US" altLang="zh-CN" sz="2400" dirty="0">
                <a:solidFill>
                  <a:sysClr val="windowText" lastClr="000000"/>
                </a:solidFill>
                <a:latin typeface="微软雅黑"/>
                <a:ea typeface="微软雅黑"/>
                <a:cs typeface="微软雅黑"/>
              </a:rPr>
              <a:t> </a:t>
            </a:r>
            <a:r>
              <a:rPr lang="zh-CN" altLang="en-US" sz="2400" dirty="0">
                <a:solidFill>
                  <a:sysClr val="windowText" lastClr="000000"/>
                </a:solidFill>
                <a:latin typeface="微软雅黑"/>
                <a:ea typeface="微软雅黑"/>
                <a:cs typeface="微软雅黑"/>
              </a:rPr>
              <a:t>助学金 </a:t>
            </a:r>
          </a:p>
          <a:p>
            <a:pPr>
              <a:defRPr/>
            </a:pPr>
            <a:r>
              <a:rPr lang="en-US" altLang="zh-CN" sz="2400" dirty="0">
                <a:solidFill>
                  <a:sysClr val="windowText" lastClr="000000"/>
                </a:solidFill>
                <a:latin typeface="微软雅黑"/>
                <a:ea typeface="微软雅黑"/>
                <a:cs typeface="微软雅黑"/>
              </a:rPr>
              <a:t> </a:t>
            </a:r>
            <a:r>
              <a:rPr lang="zh-CN" altLang="en-US" sz="2400" dirty="0">
                <a:solidFill>
                  <a:sysClr val="windowText" lastClr="000000"/>
                </a:solidFill>
                <a:latin typeface="微软雅黑"/>
                <a:ea typeface="微软雅黑"/>
                <a:cs typeface="微软雅黑"/>
              </a:rPr>
              <a:t>－</a:t>
            </a:r>
            <a:r>
              <a:rPr lang="en-US" altLang="zh-CN" sz="2400" dirty="0">
                <a:solidFill>
                  <a:sysClr val="windowText" lastClr="000000"/>
                </a:solidFill>
                <a:latin typeface="微软雅黑"/>
                <a:ea typeface="微软雅黑"/>
                <a:cs typeface="微软雅黑"/>
              </a:rPr>
              <a:t> </a:t>
            </a:r>
            <a:r>
              <a:rPr lang="zh-CN" altLang="en-US" sz="2400" dirty="0">
                <a:solidFill>
                  <a:sysClr val="windowText" lastClr="000000"/>
                </a:solidFill>
                <a:latin typeface="微软雅黑"/>
                <a:ea typeface="微软雅黑"/>
                <a:cs typeface="微软雅黑"/>
              </a:rPr>
              <a:t>奖学金</a:t>
            </a:r>
          </a:p>
          <a:p>
            <a:pPr>
              <a:defRPr/>
            </a:pPr>
            <a:r>
              <a:rPr lang="en-US" altLang="zh-CN" sz="2400" dirty="0">
                <a:solidFill>
                  <a:sysClr val="windowText" lastClr="000000"/>
                </a:solidFill>
                <a:latin typeface="微软雅黑"/>
                <a:ea typeface="微软雅黑"/>
                <a:cs typeface="微软雅黑"/>
              </a:rPr>
              <a:t> </a:t>
            </a:r>
            <a:r>
              <a:rPr lang="zh-CN" altLang="en-US" sz="2400" dirty="0">
                <a:solidFill>
                  <a:sysClr val="windowText" lastClr="000000"/>
                </a:solidFill>
                <a:latin typeface="微软雅黑"/>
                <a:ea typeface="微软雅黑"/>
                <a:cs typeface="微软雅黑"/>
              </a:rPr>
              <a:t>－</a:t>
            </a:r>
            <a:r>
              <a:rPr lang="en-US" altLang="zh-CN" sz="2400" dirty="0">
                <a:solidFill>
                  <a:sysClr val="windowText" lastClr="000000"/>
                </a:solidFill>
                <a:latin typeface="微软雅黑"/>
                <a:ea typeface="微软雅黑"/>
                <a:cs typeface="微软雅黑"/>
              </a:rPr>
              <a:t> </a:t>
            </a:r>
            <a:r>
              <a:rPr lang="zh-CN" altLang="en-US" sz="2400" dirty="0">
                <a:solidFill>
                  <a:sysClr val="windowText" lastClr="000000"/>
                </a:solidFill>
                <a:latin typeface="微软雅黑"/>
                <a:ea typeface="微软雅黑"/>
                <a:cs typeface="微软雅黑"/>
              </a:rPr>
              <a:t>贷学金 </a:t>
            </a:r>
          </a:p>
          <a:p>
            <a:pPr>
              <a:defRPr/>
            </a:pPr>
            <a:endPar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2740570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381000" y="552504"/>
            <a:ext cx="7442200" cy="46395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400" dirty="0">
                <a:latin typeface="微软雅黑"/>
                <a:ea typeface="微软雅黑"/>
                <a:cs typeface="微软雅黑"/>
              </a:rPr>
              <a:t>我国财政教育支出相关数据</a:t>
            </a:r>
            <a:r>
              <a:rPr lang="en-US" altLang="zh-TW" sz="2400" dirty="0">
                <a:latin typeface="微软雅黑"/>
                <a:ea typeface="微软雅黑"/>
                <a:cs typeface="微软雅黑"/>
              </a:rPr>
              <a:t>(1</a:t>
            </a:r>
            <a:r>
              <a:rPr lang="en-US" altLang="zh-CN" sz="2400" dirty="0">
                <a:latin typeface="微软雅黑"/>
                <a:ea typeface="微软雅黑"/>
                <a:cs typeface="微软雅黑"/>
              </a:rPr>
              <a:t>980</a:t>
            </a:r>
            <a:r>
              <a:rPr lang="en-US" altLang="zh-TW" sz="2400" dirty="0">
                <a:latin typeface="微软雅黑"/>
                <a:ea typeface="微软雅黑"/>
                <a:cs typeface="微软雅黑"/>
              </a:rPr>
              <a:t>-201</a:t>
            </a:r>
            <a:r>
              <a:rPr lang="en-US" altLang="zh-CN" sz="2400" dirty="0">
                <a:latin typeface="微软雅黑"/>
                <a:ea typeface="微软雅黑"/>
                <a:cs typeface="微软雅黑"/>
              </a:rPr>
              <a:t>6</a:t>
            </a:r>
            <a:r>
              <a:rPr lang="en-US" altLang="zh-TW" sz="2400" dirty="0">
                <a:latin typeface="微软雅黑"/>
                <a:ea typeface="微软雅黑"/>
                <a:cs typeface="微软雅黑"/>
              </a:rPr>
              <a:t>)</a:t>
            </a:r>
          </a:p>
          <a:p>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endPar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graphicFrame>
        <p:nvGraphicFramePr>
          <p:cNvPr id="17" name="表格 16">
            <a:extLst>
              <a:ext uri="{FF2B5EF4-FFF2-40B4-BE49-F238E27FC236}">
                <a16:creationId xmlns:a16="http://schemas.microsoft.com/office/drawing/2014/main" id="{09A26432-2E5E-2941-B2C8-3C99F85DEB2B}"/>
              </a:ext>
            </a:extLst>
          </p:cNvPr>
          <p:cNvGraphicFramePr>
            <a:graphicFrameLocks noGrp="1"/>
          </p:cNvGraphicFramePr>
          <p:nvPr>
            <p:extLst>
              <p:ext uri="{D42A27DB-BD31-4B8C-83A1-F6EECF244321}">
                <p14:modId xmlns:p14="http://schemas.microsoft.com/office/powerpoint/2010/main" val="4049096381"/>
              </p:ext>
            </p:extLst>
          </p:nvPr>
        </p:nvGraphicFramePr>
        <p:xfrm>
          <a:off x="763842" y="1112252"/>
          <a:ext cx="7631814" cy="5312611"/>
        </p:xfrm>
        <a:graphic>
          <a:graphicData uri="http://schemas.openxmlformats.org/drawingml/2006/table">
            <a:tbl>
              <a:tblPr/>
              <a:tblGrid>
                <a:gridCol w="604838">
                  <a:extLst>
                    <a:ext uri="{9D8B030D-6E8A-4147-A177-3AD203B41FA5}">
                      <a16:colId xmlns:a16="http://schemas.microsoft.com/office/drawing/2014/main" val="1096604656"/>
                    </a:ext>
                  </a:extLst>
                </a:gridCol>
                <a:gridCol w="1739900">
                  <a:extLst>
                    <a:ext uri="{9D8B030D-6E8A-4147-A177-3AD203B41FA5}">
                      <a16:colId xmlns:a16="http://schemas.microsoft.com/office/drawing/2014/main" val="3469859030"/>
                    </a:ext>
                  </a:extLst>
                </a:gridCol>
                <a:gridCol w="1211262">
                  <a:extLst>
                    <a:ext uri="{9D8B030D-6E8A-4147-A177-3AD203B41FA5}">
                      <a16:colId xmlns:a16="http://schemas.microsoft.com/office/drawing/2014/main" val="7862835"/>
                    </a:ext>
                  </a:extLst>
                </a:gridCol>
                <a:gridCol w="1058863">
                  <a:extLst>
                    <a:ext uri="{9D8B030D-6E8A-4147-A177-3AD203B41FA5}">
                      <a16:colId xmlns:a16="http://schemas.microsoft.com/office/drawing/2014/main" val="3935790168"/>
                    </a:ext>
                  </a:extLst>
                </a:gridCol>
                <a:gridCol w="1492951">
                  <a:extLst>
                    <a:ext uri="{9D8B030D-6E8A-4147-A177-3AD203B41FA5}">
                      <a16:colId xmlns:a16="http://schemas.microsoft.com/office/drawing/2014/main" val="3370036985"/>
                    </a:ext>
                  </a:extLst>
                </a:gridCol>
                <a:gridCol w="1524000">
                  <a:extLst>
                    <a:ext uri="{9D8B030D-6E8A-4147-A177-3AD203B41FA5}">
                      <a16:colId xmlns:a16="http://schemas.microsoft.com/office/drawing/2014/main" val="3687448076"/>
                    </a:ext>
                  </a:extLst>
                </a:gridCol>
              </a:tblGrid>
              <a:tr h="4603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年份</a:t>
                      </a:r>
                      <a:endParaRPr kumimoji="0" lang="zh-CN" altLang="zh-CN" sz="22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财政性教育经费／亿元</a:t>
                      </a:r>
                      <a:endParaRPr kumimoji="0" lang="zh-CN" altLang="zh-CN" sz="22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财政支出／亿元</a:t>
                      </a:r>
                      <a:endParaRPr kumimoji="0" lang="zh-CN" altLang="zh-CN" sz="22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GDP</a:t>
                      </a:r>
                      <a:r>
                        <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／亿元</a:t>
                      </a:r>
                      <a:endParaRPr kumimoji="0" lang="zh-CN" altLang="zh-CN" sz="22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财政性教育经费占财政支出的比重／</a:t>
                      </a: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a:t>
                      </a:r>
                      <a:endParaRPr kumimoji="0" lang="zh-CN" altLang="zh-CN" sz="22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财政性教育经费占</a:t>
                      </a: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GDP</a:t>
                      </a:r>
                      <a:r>
                        <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的比重／</a:t>
                      </a: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a:t>
                      </a:r>
                      <a:endParaRPr kumimoji="0" lang="zh-CN" altLang="zh-CN" sz="22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65732435"/>
                  </a:ext>
                </a:extLst>
              </a:tr>
              <a:tr h="2301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1980</a:t>
                      </a:r>
                      <a:endParaRPr kumimoji="0" lang="zh-CN" altLang="zh-CN" sz="22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114.2</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1 228.8</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4 587.6</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9.29</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2.49</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917299691"/>
                  </a:ext>
                </a:extLst>
              </a:tr>
              <a:tr h="2301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1985</a:t>
                      </a:r>
                      <a:endParaRPr kumimoji="0" lang="zh-CN" altLang="zh-CN" sz="22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226.8</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2 004.3</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9 098.9</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11.32</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2.49</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2211950535"/>
                  </a:ext>
                </a:extLst>
              </a:tr>
              <a:tr h="2301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1990</a:t>
                      </a:r>
                      <a:endParaRPr kumimoji="0" lang="zh-CN" altLang="zh-CN" sz="22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462.5</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3 083.6</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18 872.9</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15.00</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2.45</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2877020190"/>
                  </a:ext>
                </a:extLst>
              </a:tr>
              <a:tr h="2301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1995</a:t>
                      </a:r>
                      <a:endParaRPr kumimoji="0" lang="zh-CN" altLang="zh-CN" sz="22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1 196.7</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6 823.7</a:t>
                      </a:r>
                      <a:endParaRPr kumimoji="0" lang="zh-CN" altLang="zh-CN" sz="22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61 339.9</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17.51</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1.95</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1318477064"/>
                  </a:ext>
                </a:extLst>
              </a:tr>
              <a:tr h="2301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2000</a:t>
                      </a:r>
                      <a:endParaRPr kumimoji="0" lang="zh-CN" altLang="zh-CN" sz="22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2 562.6</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15 886.5</a:t>
                      </a:r>
                      <a:endParaRPr kumimoji="0" lang="zh-CN" altLang="zh-CN" sz="22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100 280.1</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16.13</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2.56</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347842501"/>
                  </a:ext>
                </a:extLst>
              </a:tr>
              <a:tr h="2301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2001</a:t>
                      </a:r>
                      <a:endParaRPr kumimoji="0" lang="zh-CN" altLang="zh-CN" sz="22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3 057.0</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18 902.6</a:t>
                      </a:r>
                      <a:endParaRPr kumimoji="0" lang="zh-CN" altLang="zh-CN" sz="22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110 863.1</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16.17</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2.76</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938322435"/>
                  </a:ext>
                </a:extLst>
              </a:tr>
              <a:tr h="2301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2002</a:t>
                      </a:r>
                      <a:endParaRPr kumimoji="0" lang="zh-CN" altLang="zh-CN" sz="22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3 573.4</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22 053.2</a:t>
                      </a:r>
                      <a:endParaRPr kumimoji="0" lang="zh-CN" altLang="zh-CN" sz="22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121 717.4</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16.20</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2.94</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441343870"/>
                  </a:ext>
                </a:extLst>
              </a:tr>
              <a:tr h="2301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2003</a:t>
                      </a:r>
                      <a:endParaRPr kumimoji="0" lang="zh-CN" altLang="zh-CN" sz="22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3 850.6</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24 650.0</a:t>
                      </a:r>
                      <a:endParaRPr kumimoji="0" lang="zh-CN" altLang="zh-CN" sz="22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137 422.0</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15.62</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2.80</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4203398792"/>
                  </a:ext>
                </a:extLst>
              </a:tr>
              <a:tr h="2301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2004</a:t>
                      </a:r>
                      <a:endParaRPr kumimoji="0" lang="zh-CN" altLang="zh-CN" sz="22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3 365.9</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28 486.9</a:t>
                      </a:r>
                      <a:endParaRPr kumimoji="0" lang="zh-CN" altLang="zh-CN" sz="22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161 840.2</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11.82</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2.08</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1070130661"/>
                  </a:ext>
                </a:extLst>
              </a:tr>
              <a:tr h="2301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2005</a:t>
                      </a:r>
                      <a:endParaRPr kumimoji="0" lang="zh-CN" altLang="zh-CN" sz="22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3 974.8</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33 930.3</a:t>
                      </a:r>
                      <a:endParaRPr kumimoji="0" lang="zh-CN" altLang="zh-CN" sz="22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187 318.9</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11.71</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2.12</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2994125450"/>
                  </a:ext>
                </a:extLst>
              </a:tr>
              <a:tr h="2301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2006</a:t>
                      </a:r>
                      <a:endParaRPr kumimoji="0" lang="zh-CN" altLang="zh-CN" sz="22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4 780.4</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40 422.7</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219 438.5</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11.83</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2.18</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1283201085"/>
                  </a:ext>
                </a:extLst>
              </a:tr>
              <a:tr h="2301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2007</a:t>
                      </a:r>
                      <a:endParaRPr kumimoji="0" lang="zh-CN" altLang="zh-CN" sz="22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7 122.3</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49 781.4</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270 232.3</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14.31</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2.64</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1919149332"/>
                  </a:ext>
                </a:extLst>
              </a:tr>
              <a:tr h="2301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2008</a:t>
                      </a:r>
                      <a:endParaRPr kumimoji="0" lang="zh-CN" altLang="zh-CN" sz="22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9 010.2</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62 592.7</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319 515.5</a:t>
                      </a:r>
                      <a:endParaRPr kumimoji="0" lang="zh-CN" altLang="zh-CN" sz="22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14.39</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2.82</a:t>
                      </a:r>
                      <a:endParaRPr kumimoji="0" lang="zh-CN" altLang="zh-CN" sz="22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2347773636"/>
                  </a:ext>
                </a:extLst>
              </a:tr>
              <a:tr h="2301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2009</a:t>
                      </a:r>
                      <a:endParaRPr kumimoji="0" lang="zh-CN" altLang="zh-CN" sz="22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10 437.5</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76 299.9</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349 081.4</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13.68</a:t>
                      </a:r>
                      <a:endParaRPr kumimoji="0" lang="zh-CN" altLang="zh-CN" sz="22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2.99</a:t>
                      </a:r>
                      <a:endParaRPr kumimoji="0" lang="zh-CN" altLang="zh-CN" sz="22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1462517058"/>
                  </a:ext>
                </a:extLst>
              </a:tr>
              <a:tr h="2301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2010</a:t>
                      </a:r>
                      <a:endParaRPr kumimoji="0" lang="zh-CN" altLang="zh-CN" sz="22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12 550.0</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89 874.2</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413 030.3</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13.96</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3.04</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2870543468"/>
                  </a:ext>
                </a:extLst>
              </a:tr>
              <a:tr h="2301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2011</a:t>
                      </a:r>
                      <a:endParaRPr kumimoji="0" lang="zh-CN" altLang="zh-CN" sz="22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16 497.3</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109 247.8</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489 300.6</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15.10</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3.37</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3249541190"/>
                  </a:ext>
                </a:extLst>
              </a:tr>
              <a:tr h="2301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2012</a:t>
                      </a:r>
                      <a:endParaRPr kumimoji="0" lang="zh-CN" altLang="zh-CN" sz="22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22 236.2</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125 953.0</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540 367.4</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17.65</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4.12</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479202432"/>
                  </a:ext>
                </a:extLst>
              </a:tr>
              <a:tr h="2301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2013</a:t>
                      </a:r>
                      <a:endParaRPr kumimoji="0" lang="zh-CN" altLang="zh-CN" sz="22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24 488.2</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140 212.1</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595 244.4</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17.47</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4.11</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4182701309"/>
                  </a:ext>
                </a:extLst>
              </a:tr>
              <a:tr h="2301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2014</a:t>
                      </a:r>
                      <a:endParaRPr kumimoji="0" lang="zh-CN" altLang="zh-CN" sz="22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26 420.6</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151 785.6</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643 974.0</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17.41</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4.10</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1201889231"/>
                  </a:ext>
                </a:extLst>
              </a:tr>
              <a:tr h="2301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2015</a:t>
                      </a:r>
                      <a:endParaRPr kumimoji="0" lang="zh-CN" altLang="zh-CN" sz="22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29 221.5</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175 877.8</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689 052.1</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16.61</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4.24</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2638728604"/>
                  </a:ext>
                </a:extLst>
              </a:tr>
              <a:tr h="2301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2016</a:t>
                      </a:r>
                      <a:endParaRPr kumimoji="0" lang="zh-CN" altLang="zh-CN" sz="22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31 396.3</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187 755.2</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744 127.2</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14.75</a:t>
                      </a:r>
                      <a:endParaRPr kumimoji="0" lang="zh-CN" altLang="zh-CN" sz="22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000"/>
                        </a:lnSpc>
                        <a:spcBef>
                          <a:spcPct val="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4.22</a:t>
                      </a:r>
                      <a:endParaRPr kumimoji="0" lang="zh-CN" altLang="zh-CN" sz="22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2061" marR="4206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4038553067"/>
                  </a:ext>
                </a:extLst>
              </a:tr>
            </a:tbl>
          </a:graphicData>
        </a:graphic>
      </p:graphicFrame>
    </p:spTree>
    <p:extLst>
      <p:ext uri="{BB962C8B-B14F-4D97-AF65-F5344CB8AC3E}">
        <p14:creationId xmlns:p14="http://schemas.microsoft.com/office/powerpoint/2010/main" val="306657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337950"/>
            <a:ext cx="7442200" cy="46395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00000"/>
              </a:lnSpc>
              <a:spcBef>
                <a:spcPct val="20000"/>
              </a:spcBef>
              <a:spcAft>
                <a:spcPct val="0"/>
              </a:spcAft>
              <a:buNone/>
            </a:pPr>
            <a:r>
              <a:rPr lang="zh-CN" altLang="zh-CN" sz="2400" dirty="0">
                <a:solidFill>
                  <a:srgbClr val="000000"/>
                </a:solidFill>
                <a:latin typeface="Microsoft YaHei" panose="020B0503020204020204" pitchFamily="34" charset="-122"/>
                <a:ea typeface="Microsoft YaHei" panose="020B0503020204020204" pitchFamily="34" charset="-122"/>
              </a:rPr>
              <a:t>（</a:t>
            </a:r>
            <a:r>
              <a:rPr lang="zh-CN" altLang="en-US" sz="2400" dirty="0">
                <a:solidFill>
                  <a:srgbClr val="000000"/>
                </a:solidFill>
                <a:latin typeface="Microsoft YaHei" panose="020B0503020204020204" pitchFamily="34" charset="-122"/>
                <a:ea typeface="Microsoft YaHei" panose="020B0503020204020204" pitchFamily="34" charset="-122"/>
              </a:rPr>
              <a:t>四</a:t>
            </a:r>
            <a:r>
              <a:rPr lang="zh-CN" altLang="zh-CN" sz="2400" dirty="0">
                <a:solidFill>
                  <a:srgbClr val="000000"/>
                </a:solidFill>
                <a:latin typeface="Microsoft YaHei" panose="020B0503020204020204" pitchFamily="34" charset="-122"/>
                <a:ea typeface="Microsoft YaHei" panose="020B0503020204020204" pitchFamily="34" charset="-122"/>
              </a:rPr>
              <a:t>）教育支出状况分析</a:t>
            </a:r>
            <a:endParaRPr lang="en-US" altLang="zh-CN" sz="2400" dirty="0">
              <a:solidFill>
                <a:srgbClr val="000000"/>
              </a:solidFill>
              <a:latin typeface="Microsoft YaHei" panose="020B0503020204020204" pitchFamily="34" charset="-122"/>
              <a:ea typeface="Microsoft YaHei" panose="020B0503020204020204" pitchFamily="34" charset="-122"/>
            </a:endParaRPr>
          </a:p>
          <a:p>
            <a:pPr marL="0" lvl="0" indent="0" eaLnBrk="0" fontAlgn="base" hangingPunct="0">
              <a:lnSpc>
                <a:spcPct val="100000"/>
              </a:lnSpc>
              <a:spcBef>
                <a:spcPct val="20000"/>
              </a:spcBef>
              <a:spcAft>
                <a:spcPct val="0"/>
              </a:spcAft>
              <a:buNone/>
            </a:pPr>
            <a:endParaRPr lang="en-US" altLang="zh-CN" sz="2400" dirty="0">
              <a:solidFill>
                <a:srgbClr val="000000"/>
              </a:solidFill>
              <a:latin typeface="Microsoft YaHei" panose="020B0503020204020204" pitchFamily="34" charset="-122"/>
              <a:ea typeface="Microsoft YaHei" panose="020B0503020204020204" pitchFamily="34" charset="-122"/>
            </a:endParaRPr>
          </a:p>
          <a:p>
            <a:pPr marL="0" lvl="0" indent="0" eaLnBrk="0" fontAlgn="base" hangingPunct="0">
              <a:lnSpc>
                <a:spcPct val="100000"/>
              </a:lnSpc>
              <a:spcBef>
                <a:spcPct val="20000"/>
              </a:spcBef>
              <a:spcAft>
                <a:spcPct val="0"/>
              </a:spcAft>
              <a:buNone/>
            </a:pPr>
            <a:r>
              <a:rPr lang="en-US" altLang="zh-CN" sz="2200" dirty="0">
                <a:solidFill>
                  <a:srgbClr val="000000"/>
                </a:solidFill>
                <a:latin typeface="Microsoft YaHei" panose="020B0503020204020204" pitchFamily="34" charset="-122"/>
                <a:ea typeface="Microsoft YaHei" panose="020B0503020204020204" pitchFamily="34" charset="-122"/>
              </a:rPr>
              <a:t>1</a:t>
            </a:r>
            <a:r>
              <a:rPr lang="zh-CN" altLang="en-US" sz="2200" dirty="0">
                <a:solidFill>
                  <a:srgbClr val="000000"/>
                </a:solidFill>
                <a:latin typeface="Microsoft YaHei" panose="020B0503020204020204" pitchFamily="34" charset="-122"/>
                <a:ea typeface="Microsoft YaHei" panose="020B0503020204020204" pitchFamily="34" charset="-122"/>
              </a:rPr>
              <a:t>．财政性教育投入不足的局面显著改观</a:t>
            </a:r>
            <a:endParaRPr lang="en-US" altLang="zh-CN" sz="2200" dirty="0">
              <a:solidFill>
                <a:srgbClr val="000000"/>
              </a:solidFill>
              <a:latin typeface="Microsoft YaHei" panose="020B0503020204020204" pitchFamily="34" charset="-122"/>
              <a:ea typeface="Microsoft YaHei" panose="020B0503020204020204" pitchFamily="34" charset="-122"/>
            </a:endParaRPr>
          </a:p>
          <a:p>
            <a:pPr marL="0" lvl="0" indent="0" eaLnBrk="0" fontAlgn="base" hangingPunct="0">
              <a:lnSpc>
                <a:spcPct val="100000"/>
              </a:lnSpc>
              <a:spcBef>
                <a:spcPct val="20000"/>
              </a:spcBef>
              <a:spcAft>
                <a:spcPct val="0"/>
              </a:spcAft>
              <a:buNone/>
            </a:pPr>
            <a:r>
              <a:rPr lang="en-US" altLang="zh-CN" sz="2200" dirty="0">
                <a:solidFill>
                  <a:srgbClr val="000000"/>
                </a:solidFill>
                <a:latin typeface="Microsoft YaHei" panose="020B0503020204020204" pitchFamily="34" charset="-122"/>
                <a:ea typeface="Microsoft YaHei" panose="020B0503020204020204" pitchFamily="34" charset="-122"/>
              </a:rPr>
              <a:t>2</a:t>
            </a:r>
            <a:r>
              <a:rPr lang="zh-CN" altLang="en-US" sz="2200" dirty="0">
                <a:solidFill>
                  <a:srgbClr val="000000"/>
                </a:solidFill>
                <a:latin typeface="Microsoft YaHei" panose="020B0503020204020204" pitchFamily="34" charset="-122"/>
                <a:ea typeface="Microsoft YaHei" panose="020B0503020204020204" pitchFamily="34" charset="-122"/>
              </a:rPr>
              <a:t>．教育投入结构和各级教育质量仍有改进提升空间</a:t>
            </a:r>
          </a:p>
          <a:p>
            <a:pPr marL="0" lvl="0" indent="0" eaLnBrk="0" fontAlgn="base" hangingPunct="0">
              <a:lnSpc>
                <a:spcPct val="100000"/>
              </a:lnSpc>
              <a:spcBef>
                <a:spcPct val="20000"/>
              </a:spcBef>
              <a:spcAft>
                <a:spcPct val="0"/>
              </a:spcAft>
              <a:buNone/>
            </a:pPr>
            <a:r>
              <a:rPr lang="zh-CN" altLang="en-US" sz="2200" dirty="0">
                <a:solidFill>
                  <a:srgbClr val="000000"/>
                </a:solidFill>
                <a:latin typeface="Microsoft YaHei" panose="020B0503020204020204" pitchFamily="34" charset="-122"/>
                <a:ea typeface="Microsoft YaHei" panose="020B0503020204020204" pitchFamily="34" charset="-122"/>
              </a:rPr>
              <a:t>我国目前教育支出中仍然存在着投资结构不合理的问题，突出表现为：教育投入结构不合理，高等教育急剧扩张，初等教育却相对萎缩；随着收入差距的加大，不同地区之间教育投入上的差距日益明显；投入经费多侧重于教学设施等硬件的建设和规模扩张，对师资队伍建设和教育质量等软件的投入远远不足等。</a:t>
            </a:r>
          </a:p>
          <a:p>
            <a:pPr marL="0" lvl="0" indent="0" eaLnBrk="0" fontAlgn="base" hangingPunct="0">
              <a:lnSpc>
                <a:spcPct val="100000"/>
              </a:lnSpc>
              <a:spcBef>
                <a:spcPct val="20000"/>
              </a:spcBef>
              <a:spcAft>
                <a:spcPct val="0"/>
              </a:spcAft>
              <a:buNone/>
            </a:pPr>
            <a:endParaRPr lang="zh-CN" altLang="en-US" sz="2400" dirty="0">
              <a:solidFill>
                <a:srgbClr val="000000"/>
              </a:solidFill>
              <a:latin typeface="Microsoft YaHei" panose="020B0503020204020204" pitchFamily="34" charset="-122"/>
              <a:ea typeface="Microsoft YaHei" panose="020B0503020204020204" pitchFamily="34" charset="-122"/>
            </a:endParaRPr>
          </a:p>
          <a:p>
            <a:pPr marL="0" lvl="0" indent="0" eaLnBrk="0" fontAlgn="base" hangingPunct="0">
              <a:lnSpc>
                <a:spcPct val="100000"/>
              </a:lnSpc>
              <a:spcBef>
                <a:spcPct val="20000"/>
              </a:spcBef>
              <a:spcAft>
                <a:spcPct val="0"/>
              </a:spcAft>
              <a:buNone/>
            </a:pPr>
            <a:endParaRPr lang="zh-CN" altLang="zh-CN" sz="2400" dirty="0">
              <a:solidFill>
                <a:srgbClr val="000000"/>
              </a:solidFill>
              <a:latin typeface="Microsoft YaHei" panose="020B0503020204020204" pitchFamily="34" charset="-122"/>
              <a:ea typeface="Microsoft YaHei" panose="020B0503020204020204" pitchFamily="34" charset="-122"/>
            </a:endParaRPr>
          </a:p>
          <a:p>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endPar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1989480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337950"/>
            <a:ext cx="7442200" cy="46395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400" dirty="0">
                <a:latin typeface="微软雅黑"/>
                <a:ea typeface="微软雅黑"/>
                <a:cs typeface="微软雅黑"/>
              </a:rPr>
              <a:t>（五）教育支出效率分析</a:t>
            </a:r>
          </a:p>
          <a:p>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endPar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
        <p:nvSpPr>
          <p:cNvPr id="17" name="矩形 4"/>
          <p:cNvSpPr>
            <a:spLocks noChangeArrowheads="1"/>
          </p:cNvSpPr>
          <p:nvPr/>
        </p:nvSpPr>
        <p:spPr bwMode="auto">
          <a:xfrm>
            <a:off x="306367" y="1843977"/>
            <a:ext cx="4922838"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200" b="1" dirty="0">
                <a:solidFill>
                  <a:srgbClr val="808080"/>
                </a:solidFill>
                <a:latin typeface="宋体" charset="0"/>
              </a:rPr>
              <a:t>对低收入家庭提供补助的经济效应</a:t>
            </a:r>
            <a:r>
              <a:rPr lang="en-US" altLang="zh-CN" sz="2200" b="1" dirty="0">
                <a:solidFill>
                  <a:srgbClr val="808080"/>
                </a:solidFill>
                <a:latin typeface="宋体" charset="0"/>
              </a:rPr>
              <a:t>:</a:t>
            </a:r>
          </a:p>
        </p:txBody>
      </p:sp>
      <p:sp>
        <p:nvSpPr>
          <p:cNvPr id="19" name="矩形 3"/>
          <p:cNvSpPr>
            <a:spLocks noChangeArrowheads="1"/>
          </p:cNvSpPr>
          <p:nvPr/>
        </p:nvSpPr>
        <p:spPr bwMode="auto">
          <a:xfrm>
            <a:off x="226992" y="2345102"/>
            <a:ext cx="4721755" cy="3331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20000"/>
              </a:lnSpc>
            </a:pPr>
            <a:r>
              <a:rPr lang="en-US" altLang="zh-CN" sz="2200" dirty="0">
                <a:solidFill>
                  <a:srgbClr val="000000"/>
                </a:solidFill>
                <a:latin typeface="微软雅黑 Light" charset="0"/>
                <a:ea typeface="微软雅黑 Light" charset="0"/>
                <a:cs typeface="微软雅黑 Light" charset="0"/>
              </a:rPr>
              <a:t>·</a:t>
            </a:r>
            <a:r>
              <a:rPr lang="zh-CN" altLang="en-US" sz="2200" dirty="0">
                <a:solidFill>
                  <a:srgbClr val="000000"/>
                </a:solidFill>
                <a:latin typeface="微软雅黑 Light" charset="0"/>
                <a:ea typeface="微软雅黑 Light" charset="0"/>
                <a:cs typeface="微软雅黑 Light" charset="0"/>
              </a:rPr>
              <a:t>家庭在获得补助前，预算线</a:t>
            </a:r>
            <a:r>
              <a:rPr lang="en-US" altLang="zh-CN" sz="2200" dirty="0">
                <a:solidFill>
                  <a:srgbClr val="000000"/>
                </a:solidFill>
                <a:latin typeface="微软雅黑 Light" charset="0"/>
                <a:ea typeface="微软雅黑 Light" charset="0"/>
                <a:cs typeface="微软雅黑 Light" charset="0"/>
              </a:rPr>
              <a:t>AB</a:t>
            </a:r>
            <a:r>
              <a:rPr lang="zh-CN" altLang="en-US" sz="2200" dirty="0">
                <a:solidFill>
                  <a:srgbClr val="000000"/>
                </a:solidFill>
                <a:latin typeface="微软雅黑 Light" charset="0"/>
                <a:ea typeface="微软雅黑 Light" charset="0"/>
                <a:cs typeface="微软雅黑 Light" charset="0"/>
              </a:rPr>
              <a:t>与无差异曲线</a:t>
            </a:r>
            <a:r>
              <a:rPr lang="en-US" altLang="zh-CN" sz="2200" dirty="0">
                <a:solidFill>
                  <a:srgbClr val="000000"/>
                </a:solidFill>
                <a:latin typeface="微软雅黑 Light" charset="0"/>
                <a:ea typeface="微软雅黑 Light" charset="0"/>
                <a:cs typeface="微软雅黑 Light" charset="0"/>
              </a:rPr>
              <a:t>I</a:t>
            </a:r>
            <a:r>
              <a:rPr lang="zh-CN" altLang="en-US" sz="2200" dirty="0">
                <a:solidFill>
                  <a:srgbClr val="000000"/>
                </a:solidFill>
                <a:latin typeface="微软雅黑 Light" charset="0"/>
                <a:ea typeface="微软雅黑 Light" charset="0"/>
                <a:cs typeface="微软雅黑 Light" charset="0"/>
              </a:rPr>
              <a:t>相切于</a:t>
            </a:r>
            <a:r>
              <a:rPr lang="en-US" altLang="zh-CN" sz="2200" dirty="0">
                <a:solidFill>
                  <a:srgbClr val="000000"/>
                </a:solidFill>
                <a:latin typeface="微软雅黑 Light" charset="0"/>
                <a:ea typeface="微软雅黑 Light" charset="0"/>
                <a:cs typeface="微软雅黑 Light" charset="0"/>
              </a:rPr>
              <a:t>E</a:t>
            </a:r>
            <a:r>
              <a:rPr lang="zh-CN" altLang="en-US" sz="2200" dirty="0">
                <a:solidFill>
                  <a:srgbClr val="000000"/>
                </a:solidFill>
                <a:latin typeface="微软雅黑 Light" charset="0"/>
                <a:ea typeface="微软雅黑 Light" charset="0"/>
                <a:cs typeface="微软雅黑 Light" charset="0"/>
              </a:rPr>
              <a:t>点，用于教育消费的数量为</a:t>
            </a:r>
            <a:r>
              <a:rPr lang="en-US" altLang="zh-CN" sz="2200" dirty="0">
                <a:solidFill>
                  <a:srgbClr val="000000"/>
                </a:solidFill>
                <a:latin typeface="微软雅黑 Light" charset="0"/>
                <a:ea typeface="微软雅黑 Light" charset="0"/>
                <a:cs typeface="微软雅黑 Light" charset="0"/>
              </a:rPr>
              <a:t>OD</a:t>
            </a:r>
            <a:r>
              <a:rPr lang="zh-CN" altLang="en-US" sz="2200" dirty="0">
                <a:solidFill>
                  <a:srgbClr val="000000"/>
                </a:solidFill>
                <a:latin typeface="微软雅黑 Light" charset="0"/>
                <a:ea typeface="微软雅黑 Light" charset="0"/>
                <a:cs typeface="微软雅黑 Light" charset="0"/>
              </a:rPr>
              <a:t>。得到补助后，家庭的预算线由</a:t>
            </a:r>
            <a:r>
              <a:rPr lang="en-US" altLang="zh-CN" sz="2200" dirty="0">
                <a:solidFill>
                  <a:srgbClr val="000000"/>
                </a:solidFill>
                <a:latin typeface="微软雅黑 Light" charset="0"/>
                <a:ea typeface="微软雅黑 Light" charset="0"/>
                <a:cs typeface="微软雅黑 Light" charset="0"/>
              </a:rPr>
              <a:t>AB</a:t>
            </a:r>
            <a:r>
              <a:rPr lang="zh-CN" altLang="en-US" sz="2200" dirty="0">
                <a:solidFill>
                  <a:srgbClr val="000000"/>
                </a:solidFill>
                <a:latin typeface="微软雅黑 Light" charset="0"/>
                <a:ea typeface="微软雅黑 Light" charset="0"/>
                <a:cs typeface="微软雅黑 Light" charset="0"/>
              </a:rPr>
              <a:t>向外平移至</a:t>
            </a:r>
            <a:r>
              <a:rPr lang="en-US" altLang="zh-CN" sz="2200" dirty="0">
                <a:solidFill>
                  <a:srgbClr val="000000"/>
                </a:solidFill>
                <a:latin typeface="微软雅黑 Light" charset="0"/>
                <a:ea typeface="微软雅黑 Light" charset="0"/>
                <a:cs typeface="微软雅黑 Light" charset="0"/>
              </a:rPr>
              <a:t>CF</a:t>
            </a:r>
            <a:r>
              <a:rPr lang="zh-CN" altLang="en-US" sz="2200" dirty="0">
                <a:solidFill>
                  <a:srgbClr val="000000"/>
                </a:solidFill>
                <a:latin typeface="微软雅黑 Light" charset="0"/>
                <a:ea typeface="微软雅黑 Light" charset="0"/>
                <a:cs typeface="微软雅黑 Light" charset="0"/>
              </a:rPr>
              <a:t>，并且与无差异曲线</a:t>
            </a:r>
            <a:r>
              <a:rPr lang="en-US" altLang="zh-CN" sz="2200" dirty="0">
                <a:solidFill>
                  <a:srgbClr val="000000"/>
                </a:solidFill>
                <a:latin typeface="微软雅黑 Light" charset="0"/>
                <a:ea typeface="微软雅黑 Light" charset="0"/>
                <a:cs typeface="微软雅黑 Light" charset="0"/>
              </a:rPr>
              <a:t>I’</a:t>
            </a:r>
            <a:r>
              <a:rPr lang="zh-CN" altLang="en-US" sz="2200" dirty="0">
                <a:solidFill>
                  <a:srgbClr val="000000"/>
                </a:solidFill>
                <a:latin typeface="微软雅黑 Light" charset="0"/>
                <a:ea typeface="微软雅黑 Light" charset="0"/>
                <a:cs typeface="微软雅黑 Light" charset="0"/>
              </a:rPr>
              <a:t>相切于</a:t>
            </a:r>
            <a:r>
              <a:rPr lang="en-US" altLang="zh-CN" sz="2200" dirty="0">
                <a:solidFill>
                  <a:srgbClr val="000000"/>
                </a:solidFill>
                <a:latin typeface="微软雅黑 Light" charset="0"/>
                <a:ea typeface="微软雅黑 Light" charset="0"/>
                <a:cs typeface="微软雅黑 Light" charset="0"/>
              </a:rPr>
              <a:t>E’</a:t>
            </a:r>
            <a:r>
              <a:rPr lang="zh-CN" altLang="en-US" sz="2200" dirty="0">
                <a:solidFill>
                  <a:srgbClr val="000000"/>
                </a:solidFill>
                <a:latin typeface="微软雅黑 Light" charset="0"/>
                <a:ea typeface="微软雅黑 Light" charset="0"/>
                <a:cs typeface="微软雅黑 Light" charset="0"/>
              </a:rPr>
              <a:t>点。可以看出，家庭用于教育消费和其他产品的消费同时增加，其中教育消费由</a:t>
            </a:r>
            <a:r>
              <a:rPr lang="en-US" altLang="zh-CN" sz="2200" dirty="0">
                <a:solidFill>
                  <a:srgbClr val="000000"/>
                </a:solidFill>
                <a:latin typeface="微软雅黑 Light" charset="0"/>
                <a:ea typeface="微软雅黑 Light" charset="0"/>
                <a:cs typeface="微软雅黑 Light" charset="0"/>
              </a:rPr>
              <a:t>OD</a:t>
            </a:r>
            <a:r>
              <a:rPr lang="zh-CN" altLang="en-US" sz="2200" dirty="0">
                <a:solidFill>
                  <a:srgbClr val="000000"/>
                </a:solidFill>
                <a:latin typeface="微软雅黑 Light" charset="0"/>
                <a:ea typeface="微软雅黑 Light" charset="0"/>
                <a:cs typeface="微软雅黑 Light" charset="0"/>
              </a:rPr>
              <a:t>增加到</a:t>
            </a:r>
            <a:r>
              <a:rPr lang="en-US" altLang="zh-CN" sz="2200" dirty="0">
                <a:solidFill>
                  <a:srgbClr val="000000"/>
                </a:solidFill>
                <a:latin typeface="微软雅黑 Light" charset="0"/>
                <a:ea typeface="微软雅黑 Light" charset="0"/>
                <a:cs typeface="微软雅黑 Light" charset="0"/>
              </a:rPr>
              <a:t>OD’</a:t>
            </a:r>
            <a:r>
              <a:rPr lang="zh-CN" altLang="en-US" sz="2200" dirty="0">
                <a:solidFill>
                  <a:srgbClr val="000000"/>
                </a:solidFill>
                <a:latin typeface="微软雅黑 Light" charset="0"/>
                <a:ea typeface="微软雅黑 Light" charset="0"/>
                <a:cs typeface="微软雅黑 Light" charset="0"/>
              </a:rPr>
              <a:t>，增加了</a:t>
            </a:r>
            <a:r>
              <a:rPr lang="en-US" altLang="zh-CN" sz="2200" dirty="0">
                <a:solidFill>
                  <a:srgbClr val="000000"/>
                </a:solidFill>
                <a:latin typeface="微软雅黑 Light" charset="0"/>
                <a:ea typeface="微软雅黑 Light" charset="0"/>
                <a:cs typeface="微软雅黑 Light" charset="0"/>
              </a:rPr>
              <a:t>DD’</a:t>
            </a:r>
            <a:r>
              <a:rPr lang="zh-CN" altLang="en-US" sz="2200" dirty="0">
                <a:solidFill>
                  <a:srgbClr val="000000"/>
                </a:solidFill>
                <a:latin typeface="微软雅黑 Light" charset="0"/>
                <a:ea typeface="微软雅黑 Light" charset="0"/>
                <a:cs typeface="微软雅黑 Light" charset="0"/>
              </a:rPr>
              <a:t>。</a:t>
            </a:r>
          </a:p>
        </p:txBody>
      </p:sp>
      <p:sp>
        <p:nvSpPr>
          <p:cNvPr id="26" name="矩形 27"/>
          <p:cNvSpPr>
            <a:spLocks noChangeArrowheads="1"/>
          </p:cNvSpPr>
          <p:nvPr/>
        </p:nvSpPr>
        <p:spPr bwMode="auto">
          <a:xfrm>
            <a:off x="5022115" y="5610655"/>
            <a:ext cx="39741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Bef>
                <a:spcPct val="50000"/>
              </a:spcBef>
            </a:pPr>
            <a:endParaRPr lang="zh-CN" altLang="en-US" sz="2000" b="1" dirty="0">
              <a:solidFill>
                <a:srgbClr val="000000"/>
              </a:solidFill>
              <a:latin typeface="宋体" charset="0"/>
            </a:endParaRPr>
          </a:p>
        </p:txBody>
      </p:sp>
      <p:grpSp>
        <p:nvGrpSpPr>
          <p:cNvPr id="27" name="组合 6"/>
          <p:cNvGrpSpPr>
            <a:grpSpLocks/>
          </p:cNvGrpSpPr>
          <p:nvPr/>
        </p:nvGrpSpPr>
        <p:grpSpPr bwMode="auto">
          <a:xfrm>
            <a:off x="4902443" y="1768962"/>
            <a:ext cx="4093807" cy="4316394"/>
            <a:chOff x="213318" y="-841372"/>
            <a:chExt cx="4997768" cy="5074371"/>
          </a:xfrm>
        </p:grpSpPr>
        <p:graphicFrame>
          <p:nvGraphicFramePr>
            <p:cNvPr id="28" name="对象 3"/>
            <p:cNvGraphicFramePr>
              <a:graphicFrameLocks noChangeAspect="1"/>
            </p:cNvGraphicFramePr>
            <p:nvPr/>
          </p:nvGraphicFramePr>
          <p:xfrm>
            <a:off x="220938" y="-841372"/>
            <a:ext cx="4990148" cy="4576429"/>
          </p:xfrm>
          <a:graphic>
            <a:graphicData uri="http://schemas.openxmlformats.org/presentationml/2006/ole">
              <mc:AlternateContent xmlns:mc="http://schemas.openxmlformats.org/markup-compatibility/2006">
                <mc:Choice xmlns:v="urn:schemas-microsoft-com:vml" Requires="v">
                  <p:oleObj spid="_x0000_s43039" r:id="rId4" imgW="3467520" imgH="2247480" progId="Word.Picture.8">
                    <p:embed/>
                  </p:oleObj>
                </mc:Choice>
                <mc:Fallback>
                  <p:oleObj r:id="rId4" imgW="3467520" imgH="224748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8443" b="2655"/>
                        <a:stretch>
                          <a:fillRect/>
                        </a:stretch>
                      </p:blipFill>
                      <p:spPr bwMode="auto">
                        <a:xfrm>
                          <a:off x="220938" y="-841372"/>
                          <a:ext cx="4990148" cy="4576429"/>
                        </a:xfrm>
                        <a:prstGeom prst="rect">
                          <a:avLst/>
                        </a:prstGeom>
                        <a:solidFill>
                          <a:schemeClr val="bg1"/>
                        </a:solidFill>
                        <a:ln>
                          <a:noFill/>
                        </a:ln>
                        <a:extLst>
                          <a:ext uri="{91240B29-F687-4f45-9708-019B960494DF}">
                            <a14:hiddenLine xmlns:a14="http://schemas.microsoft.com/office/drawing/2010/main" xmlns="" w="38100">
                              <a:solidFill>
                                <a:srgbClr val="000000"/>
                              </a:solidFill>
                              <a:miter lim="800000"/>
                              <a:headEnd/>
                              <a:tailEnd/>
                            </a14:hiddenLine>
                          </a:ext>
                        </a:extLst>
                      </p:spPr>
                    </p:pic>
                  </p:oleObj>
                </mc:Fallback>
              </mc:AlternateContent>
            </a:graphicData>
          </a:graphic>
        </p:graphicFrame>
        <p:sp>
          <p:nvSpPr>
            <p:cNvPr id="29" name="矩形 4"/>
            <p:cNvSpPr>
              <a:spLocks noChangeArrowheads="1"/>
            </p:cNvSpPr>
            <p:nvPr/>
          </p:nvSpPr>
          <p:spPr bwMode="auto">
            <a:xfrm>
              <a:off x="213318" y="3762628"/>
              <a:ext cx="4829840" cy="4703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Bef>
                  <a:spcPct val="50000"/>
                </a:spcBef>
              </a:pPr>
              <a:endParaRPr lang="zh-CN" altLang="en-US" sz="2000" b="1" dirty="0">
                <a:solidFill>
                  <a:srgbClr val="000000"/>
                </a:solidFill>
                <a:latin typeface="宋体" charset="0"/>
              </a:endParaRPr>
            </a:p>
          </p:txBody>
        </p:sp>
      </p:grpSp>
    </p:spTree>
    <p:extLst>
      <p:ext uri="{BB962C8B-B14F-4D97-AF65-F5344CB8AC3E}">
        <p14:creationId xmlns:p14="http://schemas.microsoft.com/office/powerpoint/2010/main" val="147978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1000"/>
                                        <p:tgtEl>
                                          <p:spTgt spid="27"/>
                                        </p:tgtEl>
                                      </p:cBhvr>
                                    </p:animEffect>
                                    <p:anim calcmode="lin" valueType="num">
                                      <p:cBhvr>
                                        <p:cTn id="17" dur="1000" fill="hold"/>
                                        <p:tgtEl>
                                          <p:spTgt spid="27"/>
                                        </p:tgtEl>
                                        <p:attrNameLst>
                                          <p:attrName>ppt_x</p:attrName>
                                        </p:attrNameLst>
                                      </p:cBhvr>
                                      <p:tavLst>
                                        <p:tav tm="0">
                                          <p:val>
                                            <p:strVal val="#ppt_x"/>
                                          </p:val>
                                        </p:tav>
                                        <p:tav tm="100000">
                                          <p:val>
                                            <p:strVal val="#ppt_x"/>
                                          </p:val>
                                        </p:tav>
                                      </p:tavLst>
                                    </p:anim>
                                    <p:anim calcmode="lin" valueType="num">
                                      <p:cBhvr>
                                        <p:cTn id="1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7" name="矩形 4"/>
          <p:cNvSpPr>
            <a:spLocks noChangeArrowheads="1"/>
          </p:cNvSpPr>
          <p:nvPr/>
        </p:nvSpPr>
        <p:spPr bwMode="auto">
          <a:xfrm>
            <a:off x="262748" y="1493568"/>
            <a:ext cx="4922838"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200" b="1" dirty="0">
                <a:solidFill>
                  <a:srgbClr val="808080"/>
                </a:solidFill>
                <a:latin typeface="宋体" charset="0"/>
              </a:rPr>
              <a:t>对私立学校补助的经济效应</a:t>
            </a:r>
            <a:r>
              <a:rPr lang="en-US" altLang="zh-CN" sz="2200" b="1" dirty="0">
                <a:solidFill>
                  <a:srgbClr val="808080"/>
                </a:solidFill>
                <a:latin typeface="宋体" charset="0"/>
              </a:rPr>
              <a:t>:</a:t>
            </a:r>
          </a:p>
        </p:txBody>
      </p:sp>
      <p:sp>
        <p:nvSpPr>
          <p:cNvPr id="19" name="矩形 3"/>
          <p:cNvSpPr>
            <a:spLocks noChangeArrowheads="1"/>
          </p:cNvSpPr>
          <p:nvPr/>
        </p:nvSpPr>
        <p:spPr bwMode="auto">
          <a:xfrm>
            <a:off x="183373" y="1994693"/>
            <a:ext cx="4721755" cy="1706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20000"/>
              </a:lnSpc>
            </a:pPr>
            <a:r>
              <a:rPr lang="en-US" altLang="zh-CN" sz="2200" dirty="0">
                <a:solidFill>
                  <a:srgbClr val="000000"/>
                </a:solidFill>
                <a:latin typeface="微软雅黑 Light" charset="0"/>
                <a:ea typeface="微软雅黑 Light" charset="0"/>
                <a:cs typeface="微软雅黑 Light" charset="0"/>
              </a:rPr>
              <a:t>·</a:t>
            </a:r>
            <a:r>
              <a:rPr lang="zh-CN" altLang="en-US" sz="2200" dirty="0">
                <a:solidFill>
                  <a:srgbClr val="000000"/>
                </a:solidFill>
                <a:latin typeface="微软雅黑 Light" charset="0"/>
                <a:ea typeface="微软雅黑 Light" charset="0"/>
                <a:cs typeface="微软雅黑 Light" charset="0"/>
              </a:rPr>
              <a:t>这一方式以私立学校而非学生本人为补助对象，政府部门试图通过补助，降低私立学校向学生收取的学费标准。该方式大多出于扶植私立学校的需要。</a:t>
            </a:r>
          </a:p>
        </p:txBody>
      </p:sp>
      <p:sp>
        <p:nvSpPr>
          <p:cNvPr id="26" name="矩形 27"/>
          <p:cNvSpPr>
            <a:spLocks noChangeArrowheads="1"/>
          </p:cNvSpPr>
          <p:nvPr/>
        </p:nvSpPr>
        <p:spPr bwMode="auto">
          <a:xfrm>
            <a:off x="5022115" y="5610655"/>
            <a:ext cx="39741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Bef>
                <a:spcPct val="50000"/>
              </a:spcBef>
            </a:pPr>
            <a:endParaRPr lang="zh-CN" altLang="en-US" sz="2000" b="1" dirty="0">
              <a:solidFill>
                <a:srgbClr val="000000"/>
              </a:solidFill>
              <a:latin typeface="宋体" charset="0"/>
            </a:endParaRPr>
          </a:p>
        </p:txBody>
      </p:sp>
      <p:graphicFrame>
        <p:nvGraphicFramePr>
          <p:cNvPr id="25" name="对象 2"/>
          <p:cNvGraphicFramePr>
            <a:graphicFrameLocks noChangeAspect="1"/>
          </p:cNvGraphicFramePr>
          <p:nvPr>
            <p:extLst>
              <p:ext uri="{D42A27DB-BD31-4B8C-83A1-F6EECF244321}">
                <p14:modId xmlns:p14="http://schemas.microsoft.com/office/powerpoint/2010/main" val="4188553557"/>
              </p:ext>
            </p:extLst>
          </p:nvPr>
        </p:nvGraphicFramePr>
        <p:xfrm>
          <a:off x="4948747" y="2143877"/>
          <a:ext cx="4012400" cy="3236676"/>
        </p:xfrm>
        <a:graphic>
          <a:graphicData uri="http://schemas.openxmlformats.org/presentationml/2006/ole">
            <mc:AlternateContent xmlns:mc="http://schemas.openxmlformats.org/markup-compatibility/2006">
              <mc:Choice xmlns:v="urn:schemas-microsoft-com:vml" Requires="v">
                <p:oleObj spid="_x0000_s44062" r:id="rId4" imgW="3636360" imgH="2229840" progId="Word.Picture.8">
                  <p:embed/>
                </p:oleObj>
              </mc:Choice>
              <mc:Fallback>
                <p:oleObj r:id="rId4" imgW="3636360" imgH="222984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7784" r="3737" b="2849"/>
                      <a:stretch>
                        <a:fillRect/>
                      </a:stretch>
                    </p:blipFill>
                    <p:spPr bwMode="auto">
                      <a:xfrm>
                        <a:off x="4948747" y="2143877"/>
                        <a:ext cx="4012400" cy="3236676"/>
                      </a:xfrm>
                      <a:prstGeom prst="rect">
                        <a:avLst/>
                      </a:prstGeom>
                      <a:solidFill>
                        <a:schemeClr val="bg1"/>
                      </a:solidFill>
                      <a:ln>
                        <a:noFill/>
                      </a:ln>
                    </p:spPr>
                  </p:pic>
                </p:oleObj>
              </mc:Fallback>
            </mc:AlternateContent>
          </a:graphicData>
        </a:graphic>
      </p:graphicFrame>
      <p:sp>
        <p:nvSpPr>
          <p:cNvPr id="3" name="矩形 2"/>
          <p:cNvSpPr/>
          <p:nvPr/>
        </p:nvSpPr>
        <p:spPr>
          <a:xfrm>
            <a:off x="262748" y="3850589"/>
            <a:ext cx="4572000" cy="2298065"/>
          </a:xfrm>
          <a:prstGeom prst="rect">
            <a:avLst/>
          </a:prstGeom>
        </p:spPr>
        <p:txBody>
          <a:bodyPr>
            <a:spAutoFit/>
          </a:bodyPr>
          <a:lstStyle/>
          <a:p>
            <a:pPr>
              <a:lnSpc>
                <a:spcPct val="120000"/>
              </a:lnSpc>
            </a:pPr>
            <a:r>
              <a:rPr lang="en-US" altLang="zh-CN" sz="2000" dirty="0">
                <a:solidFill>
                  <a:srgbClr val="000000"/>
                </a:solidFill>
                <a:latin typeface="微软雅黑 Light" charset="0"/>
                <a:ea typeface="微软雅黑 Light" charset="0"/>
                <a:cs typeface="微软雅黑 Light" charset="0"/>
              </a:rPr>
              <a:t>·</a:t>
            </a:r>
            <a:r>
              <a:rPr lang="zh-CN" altLang="en-US" sz="2000" dirty="0">
                <a:solidFill>
                  <a:srgbClr val="000000"/>
                </a:solidFill>
                <a:latin typeface="微软雅黑 Light" charset="0"/>
                <a:ea typeface="微软雅黑 Light" charset="0"/>
                <a:cs typeface="微软雅黑 Light" charset="0"/>
              </a:rPr>
              <a:t>在学费补助之前，预算线AB与无差异曲线I相切于E’点，个人的教育消费为OD。学费补助后，学费标准降低，个人的预算线外移成为AC，与另一条无差异曲线I’相切于E’点，个人对教育的消费为OD’，增加了DD’。</a:t>
            </a:r>
          </a:p>
        </p:txBody>
      </p:sp>
    </p:spTree>
    <p:extLst>
      <p:ext uri="{BB962C8B-B14F-4D97-AF65-F5344CB8AC3E}">
        <p14:creationId xmlns:p14="http://schemas.microsoft.com/office/powerpoint/2010/main" val="382538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4.3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科学技术支出</a:t>
            </a:r>
          </a:p>
        </p:txBody>
      </p:sp>
      <p:sp>
        <p:nvSpPr>
          <p:cNvPr id="18" name="内容占位符 2"/>
          <p:cNvSpPr txBox="1">
            <a:spLocks/>
          </p:cNvSpPr>
          <p:nvPr/>
        </p:nvSpPr>
        <p:spPr>
          <a:xfrm>
            <a:off x="697082" y="1337950"/>
            <a:ext cx="7442200" cy="5183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400" dirty="0">
                <a:latin typeface="微软雅黑"/>
                <a:ea typeface="微软雅黑"/>
                <a:cs typeface="微软雅黑"/>
              </a:rPr>
              <a:t>（一）</a:t>
            </a:r>
            <a:r>
              <a:rPr lang="zh-CN" altLang="en-US" sz="2400" dirty="0">
                <a:latin typeface="微软雅黑"/>
                <a:ea typeface="微软雅黑"/>
                <a:cs typeface="微软雅黑"/>
              </a:rPr>
              <a:t>科学技术</a:t>
            </a:r>
            <a:r>
              <a:rPr lang="zh-TW" altLang="en-US" sz="2400" dirty="0">
                <a:latin typeface="微软雅黑"/>
                <a:ea typeface="微软雅黑"/>
                <a:cs typeface="微软雅黑"/>
              </a:rPr>
              <a:t>的市场失灵</a:t>
            </a:r>
          </a:p>
          <a:p>
            <a:r>
              <a:rPr lang="zh-TW" altLang="en-US" sz="2200" dirty="0">
                <a:latin typeface="微软雅黑"/>
                <a:ea typeface="微软雅黑"/>
                <a:cs typeface="微软雅黑"/>
              </a:rPr>
              <a:t>公共商品</a:t>
            </a:r>
            <a:r>
              <a:rPr lang="zh-CN" altLang="en-US" sz="2200" dirty="0">
                <a:latin typeface="微软雅黑"/>
                <a:ea typeface="微软雅黑"/>
                <a:cs typeface="微软雅黑"/>
              </a:rPr>
              <a:t>（基础科学研究、公益事业科研等）</a:t>
            </a:r>
            <a:r>
              <a:rPr lang="zh-TW" altLang="en-US" sz="2200" dirty="0">
                <a:latin typeface="微软雅黑"/>
                <a:ea typeface="微软雅黑"/>
                <a:cs typeface="微软雅黑"/>
              </a:rPr>
              <a:t>或混合商品</a:t>
            </a:r>
          </a:p>
          <a:p>
            <a:r>
              <a:rPr lang="zh-TW" altLang="en-US" sz="2200" dirty="0">
                <a:latin typeface="微软雅黑"/>
                <a:ea typeface="微软雅黑"/>
                <a:cs typeface="微软雅黑"/>
              </a:rPr>
              <a:t>未来不确定性</a:t>
            </a:r>
          </a:p>
          <a:p>
            <a:r>
              <a:rPr lang="zh-TW" altLang="en-US" sz="2200" dirty="0">
                <a:latin typeface="微软雅黑"/>
                <a:ea typeface="微软雅黑"/>
                <a:cs typeface="微软雅黑"/>
              </a:rPr>
              <a:t>应用研究与技术开发具有外部性</a:t>
            </a:r>
            <a:endParaRPr lang="en-US" altLang="zh-TW" sz="2200" dirty="0">
              <a:latin typeface="微软雅黑"/>
              <a:ea typeface="微软雅黑"/>
              <a:cs typeface="微软雅黑"/>
            </a:endParaRPr>
          </a:p>
          <a:p>
            <a:pPr marL="0" indent="0">
              <a:buNone/>
            </a:pPr>
            <a:endParaRPr lang="zh-TW" altLang="en-US" sz="2200" dirty="0">
              <a:latin typeface="微软雅黑"/>
              <a:ea typeface="微软雅黑"/>
              <a:cs typeface="微软雅黑"/>
            </a:endParaRPr>
          </a:p>
          <a:p>
            <a:r>
              <a:rPr lang="zh-TW" altLang="en-US" sz="2400" dirty="0">
                <a:latin typeface="微软雅黑"/>
                <a:ea typeface="微软雅黑"/>
                <a:cs typeface="微软雅黑"/>
              </a:rPr>
              <a:t>（二）</a:t>
            </a:r>
            <a:r>
              <a:rPr lang="zh-CN" altLang="en-US" sz="2400" dirty="0">
                <a:latin typeface="微软雅黑"/>
                <a:ea typeface="微软雅黑"/>
                <a:cs typeface="微软雅黑"/>
              </a:rPr>
              <a:t>科学技术支出</a:t>
            </a:r>
            <a:r>
              <a:rPr lang="zh-TW" altLang="en-US" sz="2400" dirty="0">
                <a:latin typeface="微软雅黑"/>
                <a:ea typeface="微软雅黑"/>
                <a:cs typeface="微软雅黑"/>
              </a:rPr>
              <a:t>的对象和方式</a:t>
            </a:r>
          </a:p>
          <a:p>
            <a:pPr marL="342900" lvl="0" indent="-342900" fontAlgn="base">
              <a:lnSpc>
                <a:spcPct val="100000"/>
              </a:lnSpc>
              <a:spcBef>
                <a:spcPct val="20000"/>
              </a:spcBef>
              <a:spcAft>
                <a:spcPct val="0"/>
              </a:spcAft>
              <a:buFontTx/>
              <a:buChar char="•"/>
            </a:pPr>
            <a:r>
              <a:rPr kumimoji="1" lang="zh-CN" altLang="en-US" sz="2000" kern="0" dirty="0">
                <a:solidFill>
                  <a:srgbClr val="000000"/>
                </a:solidFill>
                <a:latin typeface="微软雅黑"/>
                <a:ea typeface="微软雅黑"/>
                <a:cs typeface="微软雅黑"/>
              </a:rPr>
              <a:t>科技支出对象</a:t>
            </a:r>
          </a:p>
          <a:p>
            <a:pPr marL="742950" lvl="1" indent="-285750" fontAlgn="base">
              <a:lnSpc>
                <a:spcPct val="100000"/>
              </a:lnSpc>
              <a:spcBef>
                <a:spcPct val="20000"/>
              </a:spcBef>
              <a:spcAft>
                <a:spcPct val="0"/>
              </a:spcAft>
              <a:buFontTx/>
              <a:buChar char="–"/>
            </a:pPr>
            <a:r>
              <a:rPr kumimoji="1" lang="zh-CN" altLang="en-US" sz="2000" kern="0" dirty="0">
                <a:solidFill>
                  <a:srgbClr val="000000"/>
                </a:solidFill>
                <a:latin typeface="微软雅黑"/>
                <a:ea typeface="微软雅黑"/>
                <a:cs typeface="微软雅黑"/>
              </a:rPr>
              <a:t>基础科学技术的研究和普及</a:t>
            </a:r>
          </a:p>
          <a:p>
            <a:pPr marL="742950" lvl="1" indent="-285750" fontAlgn="base">
              <a:lnSpc>
                <a:spcPct val="100000"/>
              </a:lnSpc>
              <a:spcBef>
                <a:spcPct val="20000"/>
              </a:spcBef>
              <a:spcAft>
                <a:spcPct val="0"/>
              </a:spcAft>
              <a:buFontTx/>
              <a:buChar char="–"/>
            </a:pPr>
            <a:r>
              <a:rPr kumimoji="1" lang="zh-CN" altLang="en-US" sz="2000" kern="0" dirty="0">
                <a:solidFill>
                  <a:srgbClr val="000000"/>
                </a:solidFill>
                <a:latin typeface="微软雅黑"/>
                <a:ea typeface="微软雅黑"/>
                <a:cs typeface="微软雅黑"/>
              </a:rPr>
              <a:t>应用科学技术的研发</a:t>
            </a:r>
          </a:p>
          <a:p>
            <a:pPr marL="742950" lvl="1" indent="-285750" fontAlgn="base">
              <a:lnSpc>
                <a:spcPct val="100000"/>
              </a:lnSpc>
              <a:spcBef>
                <a:spcPct val="20000"/>
              </a:spcBef>
              <a:spcAft>
                <a:spcPct val="0"/>
              </a:spcAft>
              <a:buFontTx/>
              <a:buChar char="–"/>
            </a:pPr>
            <a:r>
              <a:rPr kumimoji="1" lang="zh-CN" altLang="en-US" sz="2000" kern="0" dirty="0">
                <a:solidFill>
                  <a:srgbClr val="000000"/>
                </a:solidFill>
                <a:latin typeface="微软雅黑"/>
                <a:ea typeface="微软雅黑"/>
                <a:cs typeface="微软雅黑"/>
              </a:rPr>
              <a:t>科技市场的管理。 </a:t>
            </a:r>
          </a:p>
          <a:p>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endPar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
        <p:nvSpPr>
          <p:cNvPr id="26" name="矩形 27"/>
          <p:cNvSpPr>
            <a:spLocks noChangeArrowheads="1"/>
          </p:cNvSpPr>
          <p:nvPr/>
        </p:nvSpPr>
        <p:spPr bwMode="auto">
          <a:xfrm>
            <a:off x="5022115" y="5610655"/>
            <a:ext cx="39741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spcBef>
                <a:spcPct val="50000"/>
              </a:spcBef>
            </a:pPr>
            <a:endParaRPr lang="zh-CN" altLang="en-US" sz="2000" b="1" dirty="0">
              <a:solidFill>
                <a:srgbClr val="000000"/>
              </a:solidFill>
              <a:latin typeface="宋体" charset="0"/>
            </a:endParaRPr>
          </a:p>
        </p:txBody>
      </p:sp>
      <p:sp>
        <p:nvSpPr>
          <p:cNvPr id="3" name="文本框 2"/>
          <p:cNvSpPr txBox="1"/>
          <p:nvPr/>
        </p:nvSpPr>
        <p:spPr>
          <a:xfrm>
            <a:off x="4849203" y="3896064"/>
            <a:ext cx="3175153" cy="2154436"/>
          </a:xfrm>
          <a:prstGeom prst="rect">
            <a:avLst/>
          </a:prstGeom>
          <a:noFill/>
        </p:spPr>
        <p:txBody>
          <a:bodyPr wrap="square" rtlCol="0">
            <a:spAutoFit/>
          </a:bodyPr>
          <a:lstStyle/>
          <a:p>
            <a:pPr marL="342900" lvl="0" indent="-342900" fontAlgn="base">
              <a:lnSpc>
                <a:spcPct val="100000"/>
              </a:lnSpc>
              <a:spcBef>
                <a:spcPct val="20000"/>
              </a:spcBef>
              <a:spcAft>
                <a:spcPct val="0"/>
              </a:spcAft>
              <a:buFontTx/>
              <a:buChar char="•"/>
            </a:pPr>
            <a:r>
              <a:rPr kumimoji="1" lang="zh-CN" altLang="en-US" sz="2000" kern="0" dirty="0">
                <a:solidFill>
                  <a:srgbClr val="000000"/>
                </a:solidFill>
                <a:latin typeface="微软雅黑"/>
                <a:ea typeface="微软雅黑"/>
                <a:cs typeface="微软雅黑"/>
              </a:rPr>
              <a:t>科技支出方式</a:t>
            </a:r>
          </a:p>
          <a:p>
            <a:pPr marL="742950" lvl="1" indent="-285750" fontAlgn="base">
              <a:lnSpc>
                <a:spcPct val="100000"/>
              </a:lnSpc>
              <a:spcBef>
                <a:spcPct val="20000"/>
              </a:spcBef>
              <a:spcAft>
                <a:spcPct val="0"/>
              </a:spcAft>
              <a:buFontTx/>
              <a:buChar char="–"/>
            </a:pPr>
            <a:r>
              <a:rPr kumimoji="1" lang="zh-CN" altLang="en-US" sz="2000" kern="0" dirty="0">
                <a:solidFill>
                  <a:srgbClr val="000000"/>
                </a:solidFill>
                <a:latin typeface="微软雅黑"/>
                <a:ea typeface="微软雅黑"/>
                <a:cs typeface="微软雅黑"/>
              </a:rPr>
              <a:t>经费拨款</a:t>
            </a:r>
          </a:p>
          <a:p>
            <a:pPr marL="742950" lvl="1" indent="-285750" fontAlgn="base">
              <a:lnSpc>
                <a:spcPct val="100000"/>
              </a:lnSpc>
              <a:spcBef>
                <a:spcPct val="20000"/>
              </a:spcBef>
              <a:spcAft>
                <a:spcPct val="0"/>
              </a:spcAft>
              <a:buFontTx/>
              <a:buChar char="–"/>
            </a:pPr>
            <a:r>
              <a:rPr kumimoji="1" lang="zh-CN" altLang="en-US" sz="2000" kern="0" dirty="0">
                <a:solidFill>
                  <a:srgbClr val="000000"/>
                </a:solidFill>
                <a:latin typeface="微软雅黑"/>
                <a:ea typeface="微软雅黑"/>
                <a:cs typeface="微软雅黑"/>
              </a:rPr>
              <a:t>专项拨款</a:t>
            </a:r>
          </a:p>
          <a:p>
            <a:pPr marL="742950" lvl="1" indent="-285750" fontAlgn="base">
              <a:lnSpc>
                <a:spcPct val="100000"/>
              </a:lnSpc>
              <a:spcBef>
                <a:spcPct val="20000"/>
              </a:spcBef>
              <a:spcAft>
                <a:spcPct val="0"/>
              </a:spcAft>
              <a:buFontTx/>
              <a:buChar char="–"/>
            </a:pPr>
            <a:r>
              <a:rPr kumimoji="1" lang="zh-CN" altLang="en-US" sz="2000" kern="0" dirty="0">
                <a:solidFill>
                  <a:srgbClr val="000000"/>
                </a:solidFill>
                <a:latin typeface="微软雅黑"/>
                <a:ea typeface="微软雅黑"/>
                <a:cs typeface="微软雅黑"/>
              </a:rPr>
              <a:t>政府贷款</a:t>
            </a:r>
          </a:p>
          <a:p>
            <a:pPr marL="742950" lvl="1" indent="-285750" fontAlgn="base">
              <a:lnSpc>
                <a:spcPct val="100000"/>
              </a:lnSpc>
              <a:spcBef>
                <a:spcPct val="20000"/>
              </a:spcBef>
              <a:spcAft>
                <a:spcPct val="0"/>
              </a:spcAft>
              <a:buFontTx/>
              <a:buChar char="–"/>
            </a:pPr>
            <a:r>
              <a:rPr kumimoji="1" lang="zh-CN" altLang="en-US" sz="2000" kern="0" dirty="0">
                <a:solidFill>
                  <a:srgbClr val="000000"/>
                </a:solidFill>
                <a:latin typeface="微软雅黑"/>
                <a:ea typeface="微软雅黑"/>
                <a:cs typeface="微软雅黑"/>
              </a:rPr>
              <a:t>政府奖励补助</a:t>
            </a:r>
          </a:p>
          <a:p>
            <a:endParaRPr kumimoji="1" lang="zh-CN" altLang="en-US" dirty="0"/>
          </a:p>
        </p:txBody>
      </p:sp>
    </p:spTree>
    <p:extLst>
      <p:ext uri="{BB962C8B-B14F-4D97-AF65-F5344CB8AC3E}">
        <p14:creationId xmlns:p14="http://schemas.microsoft.com/office/powerpoint/2010/main" val="1650729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6" name="矩形 27"/>
          <p:cNvSpPr>
            <a:spLocks noChangeArrowheads="1"/>
          </p:cNvSpPr>
          <p:nvPr/>
        </p:nvSpPr>
        <p:spPr bwMode="auto">
          <a:xfrm>
            <a:off x="5022115" y="5610655"/>
            <a:ext cx="39741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Bef>
                <a:spcPct val="50000"/>
              </a:spcBef>
            </a:pPr>
            <a:endParaRPr lang="zh-CN" altLang="en-US" sz="2000" b="1" dirty="0">
              <a:solidFill>
                <a:srgbClr val="000000"/>
              </a:solidFill>
              <a:latin typeface="宋体" charset="0"/>
            </a:endParaRPr>
          </a:p>
        </p:txBody>
      </p:sp>
      <p:sp>
        <p:nvSpPr>
          <p:cNvPr id="3" name="文本框 2"/>
          <p:cNvSpPr txBox="1"/>
          <p:nvPr/>
        </p:nvSpPr>
        <p:spPr>
          <a:xfrm>
            <a:off x="4815639" y="4269154"/>
            <a:ext cx="3175153" cy="369332"/>
          </a:xfrm>
          <a:prstGeom prst="rect">
            <a:avLst/>
          </a:prstGeom>
          <a:noFill/>
        </p:spPr>
        <p:txBody>
          <a:bodyPr wrap="square" rtlCol="0">
            <a:spAutoFit/>
          </a:bodyPr>
          <a:lstStyle/>
          <a:p>
            <a:endParaRPr kumimoji="1" lang="zh-CN" altLang="en-US" dirty="0"/>
          </a:p>
        </p:txBody>
      </p:sp>
      <p:graphicFrame>
        <p:nvGraphicFramePr>
          <p:cNvPr id="19" name="表格 18">
            <a:extLst>
              <a:ext uri="{FF2B5EF4-FFF2-40B4-BE49-F238E27FC236}">
                <a16:creationId xmlns:a16="http://schemas.microsoft.com/office/drawing/2014/main" id="{8B7E3E37-F210-4444-AF8C-5813C9D8D8B3}"/>
              </a:ext>
            </a:extLst>
          </p:cNvPr>
          <p:cNvGraphicFramePr>
            <a:graphicFrameLocks noGrp="1"/>
          </p:cNvGraphicFramePr>
          <p:nvPr>
            <p:extLst>
              <p:ext uri="{D42A27DB-BD31-4B8C-83A1-F6EECF244321}">
                <p14:modId xmlns:p14="http://schemas.microsoft.com/office/powerpoint/2010/main" val="2008440728"/>
              </p:ext>
            </p:extLst>
          </p:nvPr>
        </p:nvGraphicFramePr>
        <p:xfrm>
          <a:off x="147750" y="686378"/>
          <a:ext cx="8785225" cy="5214949"/>
        </p:xfrm>
        <a:graphic>
          <a:graphicData uri="http://schemas.openxmlformats.org/drawingml/2006/table">
            <a:tbl>
              <a:tblPr/>
              <a:tblGrid>
                <a:gridCol w="823912">
                  <a:extLst>
                    <a:ext uri="{9D8B030D-6E8A-4147-A177-3AD203B41FA5}">
                      <a16:colId xmlns:a16="http://schemas.microsoft.com/office/drawing/2014/main" val="2274470906"/>
                    </a:ext>
                  </a:extLst>
                </a:gridCol>
                <a:gridCol w="1258888">
                  <a:extLst>
                    <a:ext uri="{9D8B030D-6E8A-4147-A177-3AD203B41FA5}">
                      <a16:colId xmlns:a16="http://schemas.microsoft.com/office/drawing/2014/main" val="1403912673"/>
                    </a:ext>
                  </a:extLst>
                </a:gridCol>
                <a:gridCol w="1373187">
                  <a:extLst>
                    <a:ext uri="{9D8B030D-6E8A-4147-A177-3AD203B41FA5}">
                      <a16:colId xmlns:a16="http://schemas.microsoft.com/office/drawing/2014/main" val="3735214437"/>
                    </a:ext>
                  </a:extLst>
                </a:gridCol>
                <a:gridCol w="1296988">
                  <a:extLst>
                    <a:ext uri="{9D8B030D-6E8A-4147-A177-3AD203B41FA5}">
                      <a16:colId xmlns:a16="http://schemas.microsoft.com/office/drawing/2014/main" val="3546052166"/>
                    </a:ext>
                  </a:extLst>
                </a:gridCol>
                <a:gridCol w="2211387">
                  <a:extLst>
                    <a:ext uri="{9D8B030D-6E8A-4147-A177-3AD203B41FA5}">
                      <a16:colId xmlns:a16="http://schemas.microsoft.com/office/drawing/2014/main" val="300462760"/>
                    </a:ext>
                  </a:extLst>
                </a:gridCol>
                <a:gridCol w="1820863">
                  <a:extLst>
                    <a:ext uri="{9D8B030D-6E8A-4147-A177-3AD203B41FA5}">
                      <a16:colId xmlns:a16="http://schemas.microsoft.com/office/drawing/2014/main" val="3567837590"/>
                    </a:ext>
                  </a:extLst>
                </a:gridCol>
              </a:tblGrid>
              <a:tr h="3603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600"/>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年份</a:t>
                      </a: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600"/>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科技支出</a:t>
                      </a: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a:t>
                      </a:r>
                      <a:r>
                        <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亿元</a:t>
                      </a: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600"/>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财政支出</a:t>
                      </a: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a:t>
                      </a:r>
                      <a:r>
                        <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亿元</a:t>
                      </a: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6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GDP/</a:t>
                      </a:r>
                      <a:r>
                        <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亿元</a:t>
                      </a: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600"/>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科技支出占财政支出的比重</a:t>
                      </a: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a:t>
                      </a:r>
                      <a:r>
                        <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a:t>
                      </a: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600"/>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科技支出占</a:t>
                      </a: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GDP</a:t>
                      </a:r>
                      <a:r>
                        <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的比重</a:t>
                      </a: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231143043"/>
                  </a:ext>
                </a:extLst>
              </a:tr>
              <a:tr h="2206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1980</a:t>
                      </a:r>
                      <a:endPar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64.6</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1 228.8</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45 87.6</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5.26</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1.41</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451485111"/>
                  </a:ext>
                </a:extLst>
              </a:tr>
              <a:tr h="2206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1985</a:t>
                      </a:r>
                      <a:endPar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102.6</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2 004.3</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90 98.9</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5.12</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1.13</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3622851295"/>
                  </a:ext>
                </a:extLst>
              </a:tr>
              <a:tr h="2206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1990</a:t>
                      </a:r>
                      <a:endPar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139.1</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3 083.6</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18 872.9</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4.51</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0.74</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480343923"/>
                  </a:ext>
                </a:extLst>
              </a:tr>
              <a:tr h="2206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1995</a:t>
                      </a:r>
                      <a:endPar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302.4</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6 823.7</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61 339.9</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4.43</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0.49</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744219005"/>
                  </a:ext>
                </a:extLst>
              </a:tr>
              <a:tr h="2206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2000</a:t>
                      </a:r>
                      <a:endPar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575.6</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15 886.5</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100 280.1</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3.62</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0.57</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108767995"/>
                  </a:ext>
                </a:extLst>
              </a:tr>
              <a:tr h="2206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2001</a:t>
                      </a:r>
                      <a:endPar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703.3</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18 902.6</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110 863.1</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3.72</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0.63</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3309613993"/>
                  </a:ext>
                </a:extLst>
              </a:tr>
              <a:tr h="2206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2002</a:t>
                      </a:r>
                      <a:endPar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816.2</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22 053.2</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121 717.4</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3.70</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0.67</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705855235"/>
                  </a:ext>
                </a:extLst>
              </a:tr>
              <a:tr h="2206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2003</a:t>
                      </a:r>
                      <a:endPar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975.5</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24 650.0</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137 422.0</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3.96</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0.71</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2310317950"/>
                  </a:ext>
                </a:extLst>
              </a:tr>
              <a:tr h="2206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2004</a:t>
                      </a:r>
                      <a:endPar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1 095.3</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28 486.9</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161 840.2</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3.84</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0.68</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441899391"/>
                  </a:ext>
                </a:extLst>
              </a:tr>
              <a:tr h="2206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2005</a:t>
                      </a:r>
                      <a:endPar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1 334.9</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33 930.3</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187 318.9</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3.93</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0.71</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933366875"/>
                  </a:ext>
                </a:extLst>
              </a:tr>
              <a:tr h="2206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2006</a:t>
                      </a:r>
                      <a:endPar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1 688.5</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40 422.7</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219 438.5</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4.18</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0.77</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1315579138"/>
                  </a:ext>
                </a:extLst>
              </a:tr>
              <a:tr h="2206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2007</a:t>
                      </a:r>
                      <a:endPar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1 783.0</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49 781.4</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270 232.3</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3.58</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0.66</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2880383489"/>
                  </a:ext>
                </a:extLst>
              </a:tr>
              <a:tr h="2206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2008</a:t>
                      </a:r>
                      <a:endPar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2 611.0</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62 592.7</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319 515.5</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4.17</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0.82</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2640919885"/>
                  </a:ext>
                </a:extLst>
              </a:tr>
              <a:tr h="2206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2009</a:t>
                      </a:r>
                      <a:endPar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3 276.8</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76 299.9</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349 081.4</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4.29</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0.94</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3356346893"/>
                  </a:ext>
                </a:extLst>
              </a:tr>
              <a:tr h="2206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2010</a:t>
                      </a:r>
                      <a:endPar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4 196.7</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89 874.2</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413 030.3</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4.67</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1.02</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141728029"/>
                  </a:ext>
                </a:extLst>
              </a:tr>
              <a:tr h="2206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2011</a:t>
                      </a:r>
                      <a:endPar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4 797.0</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109 247.8</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489 300.6</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4.39</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0.98</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1451015880"/>
                  </a:ext>
                </a:extLst>
              </a:tr>
              <a:tr h="2206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2012</a:t>
                      </a:r>
                      <a:endPar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4 452.6</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125 953.0</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540 367.4</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3.54</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0.82</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790741859"/>
                  </a:ext>
                </a:extLst>
              </a:tr>
              <a:tr h="2206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2013</a:t>
                      </a:r>
                      <a:endPar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5 084.3</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140 212.1</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595 244.4</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3.63</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0.85</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710783686"/>
                  </a:ext>
                </a:extLst>
              </a:tr>
              <a:tr h="2206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2014</a:t>
                      </a:r>
                      <a:endPar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5 314.5</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151 785.6</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643 974.0</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3.50</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0.83</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37578715"/>
                  </a:ext>
                </a:extLst>
              </a:tr>
              <a:tr h="2206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2015</a:t>
                      </a:r>
                      <a:endPar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5 862.6</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175 877.8</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689 052.1</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3.33</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0.85</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1305952539"/>
                  </a:ext>
                </a:extLst>
              </a:tr>
              <a:tr h="2206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2016</a:t>
                      </a:r>
                      <a:endPar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6 564.0</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187 755.2</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744 127.2</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3.50</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0.88</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1620808760"/>
                  </a:ext>
                </a:extLst>
              </a:tr>
              <a:tr h="2206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2017</a:t>
                      </a:r>
                      <a:endPar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7267.0</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203085.5</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827121.7</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3.58</a:t>
                      </a:r>
                      <a:endPar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900"/>
                        </a:lnSpc>
                        <a:spcBef>
                          <a:spcPct val="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0.88</a:t>
                      </a:r>
                      <a:endParaRPr kumimoji="0" lang="zh-CN" altLang="zh-CN" sz="11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45949" marR="4594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1623446391"/>
                  </a:ext>
                </a:extLst>
              </a:tr>
            </a:tbl>
          </a:graphicData>
        </a:graphic>
      </p:graphicFrame>
    </p:spTree>
    <p:extLst>
      <p:ext uri="{BB962C8B-B14F-4D97-AF65-F5344CB8AC3E}">
        <p14:creationId xmlns:p14="http://schemas.microsoft.com/office/powerpoint/2010/main" val="325039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第四章</a:t>
            </a: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民生性支出</a:t>
            </a:r>
          </a:p>
        </p:txBody>
      </p:sp>
      <p:sp>
        <p:nvSpPr>
          <p:cNvPr id="18" name="内容占位符 2"/>
          <p:cNvSpPr txBox="1">
            <a:spLocks/>
          </p:cNvSpPr>
          <p:nvPr/>
        </p:nvSpPr>
        <p:spPr>
          <a:xfrm>
            <a:off x="838200" y="1825625"/>
            <a:ext cx="7442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zh-CN" sz="2600" dirty="0">
                <a:solidFill>
                  <a:sysClr val="windowText" lastClr="000000"/>
                </a:solidFill>
                <a:latin typeface="微软雅黑"/>
                <a:ea typeface="微软雅黑"/>
                <a:cs typeface="微软雅黑"/>
              </a:rPr>
              <a:t>4</a:t>
            </a:r>
            <a:r>
              <a:rPr lang="en-US" altLang="zh-CN" sz="2600" dirty="0">
                <a:solidFill>
                  <a:sysClr val="windowText" lastClr="000000"/>
                </a:solidFill>
                <a:latin typeface="微软雅黑"/>
                <a:ea typeface="微软雅黑"/>
                <a:cs typeface="微软雅黑"/>
              </a:rPr>
              <a:t>.1 </a:t>
            </a:r>
            <a:r>
              <a:rPr lang="zh-CN" altLang="en-US" sz="2600" dirty="0">
                <a:solidFill>
                  <a:sysClr val="windowText" lastClr="000000"/>
                </a:solidFill>
                <a:latin typeface="微软雅黑"/>
                <a:ea typeface="微软雅黑"/>
                <a:cs typeface="微软雅黑"/>
              </a:rPr>
              <a:t>行政管理费和国防费支出</a:t>
            </a:r>
            <a:r>
              <a:rPr lang="en-US" altLang="zh-CN" sz="2600" dirty="0">
                <a:solidFill>
                  <a:sysClr val="windowText" lastClr="000000"/>
                </a:solidFill>
                <a:latin typeface="微软雅黑"/>
                <a:ea typeface="微软雅黑"/>
                <a:cs typeface="微软雅黑"/>
              </a:rPr>
              <a:t>——</a:t>
            </a:r>
            <a:r>
              <a:rPr lang="zh-CN" altLang="en-US" sz="2600" dirty="0">
                <a:solidFill>
                  <a:sysClr val="windowText" lastClr="000000"/>
                </a:solidFill>
                <a:latin typeface="微软雅黑"/>
                <a:ea typeface="微软雅黑"/>
                <a:cs typeface="微软雅黑"/>
              </a:rPr>
              <a:t>维持性支出</a:t>
            </a:r>
            <a:endParaRPr lang="en-US" altLang="zh-CN" sz="2600" dirty="0">
              <a:solidFill>
                <a:sysClr val="windowText" lastClr="000000"/>
              </a:solidFill>
              <a:latin typeface="微软雅黑"/>
              <a:ea typeface="微软雅黑"/>
              <a:cs typeface="微软雅黑"/>
            </a:endParaRPr>
          </a:p>
          <a:p>
            <a:pPr>
              <a:defRPr/>
            </a:pPr>
            <a:r>
              <a:rPr lang="zh-CN" altLang="en-US" sz="2600" dirty="0">
                <a:solidFill>
                  <a:sysClr val="windowText" lastClr="000000"/>
                </a:solidFill>
                <a:latin typeface="微软雅黑"/>
                <a:ea typeface="微软雅黑"/>
                <a:cs typeface="微软雅黑"/>
              </a:rPr>
              <a:t>4</a:t>
            </a:r>
            <a:r>
              <a:rPr lang="en-US" altLang="zh-CN" sz="2600" dirty="0">
                <a:solidFill>
                  <a:sysClr val="windowText" lastClr="000000"/>
                </a:solidFill>
                <a:latin typeface="微软雅黑"/>
                <a:ea typeface="微软雅黑"/>
                <a:cs typeface="微软雅黑"/>
              </a:rPr>
              <a:t>.2 </a:t>
            </a:r>
            <a:r>
              <a:rPr lang="zh-CN" altLang="en-US" sz="2600" dirty="0">
                <a:solidFill>
                  <a:sysClr val="windowText" lastClr="000000"/>
                </a:solidFill>
                <a:latin typeface="微软雅黑"/>
                <a:ea typeface="微软雅黑"/>
                <a:cs typeface="微软雅黑"/>
              </a:rPr>
              <a:t>教育支出</a:t>
            </a:r>
            <a:endParaRPr lang="en-US" altLang="zh-CN" sz="2600" dirty="0">
              <a:solidFill>
                <a:sysClr val="windowText" lastClr="000000"/>
              </a:solidFill>
              <a:latin typeface="微软雅黑"/>
              <a:ea typeface="微软雅黑"/>
              <a:cs typeface="微软雅黑"/>
            </a:endParaRPr>
          </a:p>
          <a:p>
            <a:pPr>
              <a:defRPr/>
            </a:pPr>
            <a:r>
              <a:rPr lang="zh-CN" altLang="en-US" sz="2600" dirty="0">
                <a:solidFill>
                  <a:sysClr val="windowText" lastClr="000000"/>
                </a:solidFill>
                <a:latin typeface="微软雅黑"/>
                <a:ea typeface="微软雅黑"/>
                <a:cs typeface="微软雅黑"/>
              </a:rPr>
              <a:t>4</a:t>
            </a:r>
            <a:r>
              <a:rPr lang="en-US" altLang="zh-CN" sz="2600" dirty="0">
                <a:solidFill>
                  <a:sysClr val="windowText" lastClr="000000"/>
                </a:solidFill>
                <a:latin typeface="微软雅黑"/>
                <a:ea typeface="微软雅黑"/>
                <a:cs typeface="微软雅黑"/>
              </a:rPr>
              <a:t>.3 </a:t>
            </a:r>
            <a:r>
              <a:rPr lang="zh-CN" altLang="en-US" sz="2600" dirty="0">
                <a:solidFill>
                  <a:sysClr val="windowText" lastClr="000000"/>
                </a:solidFill>
                <a:latin typeface="微软雅黑"/>
                <a:ea typeface="微软雅黑"/>
                <a:cs typeface="微软雅黑"/>
              </a:rPr>
              <a:t>科学技术支出</a:t>
            </a:r>
            <a:r>
              <a:rPr lang="en-US" altLang="zh-CN" sz="2600" dirty="0">
                <a:solidFill>
                  <a:sysClr val="windowText" lastClr="000000"/>
                </a:solidFill>
                <a:latin typeface="微软雅黑"/>
                <a:ea typeface="微软雅黑"/>
                <a:cs typeface="微软雅黑"/>
              </a:rPr>
              <a:t>                ——</a:t>
            </a:r>
            <a:r>
              <a:rPr lang="zh-CN" altLang="en-US" sz="2600" dirty="0">
                <a:solidFill>
                  <a:sysClr val="windowText" lastClr="000000"/>
                </a:solidFill>
                <a:latin typeface="微软雅黑"/>
                <a:ea typeface="微软雅黑"/>
                <a:cs typeface="微软雅黑"/>
              </a:rPr>
              <a:t>社会性支出</a:t>
            </a:r>
            <a:endParaRPr lang="en-US" altLang="zh-CN" sz="2600" dirty="0">
              <a:solidFill>
                <a:sysClr val="windowText" lastClr="000000"/>
              </a:solidFill>
              <a:latin typeface="微软雅黑"/>
              <a:ea typeface="微软雅黑"/>
              <a:cs typeface="微软雅黑"/>
            </a:endParaRPr>
          </a:p>
          <a:p>
            <a:pPr>
              <a:defRPr/>
            </a:pPr>
            <a:r>
              <a:rPr kumimoji="0" lang="zh-CN" altLang="zh-CN" sz="2600" b="0" i="0" u="none" strike="noStrike" kern="1200" cap="none" spc="0" normalizeH="0" baseline="0" noProof="0" dirty="0">
                <a:ln>
                  <a:noFill/>
                </a:ln>
                <a:solidFill>
                  <a:sysClr val="windowText" lastClr="000000"/>
                </a:solidFill>
                <a:effectLst/>
                <a:uLnTx/>
                <a:uFillTx/>
                <a:latin typeface="微软雅黑"/>
                <a:ea typeface="微软雅黑"/>
                <a:cs typeface="微软雅黑"/>
              </a:rPr>
              <a:t>4</a:t>
            </a:r>
            <a:r>
              <a:rPr kumimoji="0" lang="en-US" altLang="zh-CN" sz="2600" b="0" i="0" u="none" strike="noStrike" kern="1200" cap="none" spc="0" normalizeH="0" baseline="0" noProof="0" dirty="0">
                <a:ln>
                  <a:noFill/>
                </a:ln>
                <a:solidFill>
                  <a:sysClr val="windowText" lastClr="000000"/>
                </a:solidFill>
                <a:effectLst/>
                <a:uLnTx/>
                <a:uFillTx/>
                <a:latin typeface="微软雅黑"/>
                <a:ea typeface="微软雅黑"/>
                <a:cs typeface="微软雅黑"/>
              </a:rPr>
              <a:t>.4 </a:t>
            </a:r>
            <a:r>
              <a:rPr kumimoji="0" lang="zh-CN" altLang="en-US" sz="2600" b="0" i="0" u="none" strike="noStrike" kern="1200" cap="none" spc="0" normalizeH="0" baseline="0" noProof="0" dirty="0">
                <a:ln>
                  <a:noFill/>
                </a:ln>
                <a:solidFill>
                  <a:sysClr val="windowText" lastClr="000000"/>
                </a:solidFill>
                <a:effectLst/>
                <a:uLnTx/>
                <a:uFillTx/>
                <a:latin typeface="微软雅黑"/>
                <a:ea typeface="微软雅黑"/>
                <a:cs typeface="微软雅黑"/>
              </a:rPr>
              <a:t>医疗卫生支出</a:t>
            </a:r>
            <a:endParaRPr kumimoji="0" lang="en-US" altLang="zh-CN" sz="26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r>
              <a:rPr lang="en-US" altLang="zh-CN" sz="2600" dirty="0">
                <a:solidFill>
                  <a:sysClr val="windowText" lastClr="000000"/>
                </a:solidFill>
                <a:latin typeface="微软雅黑"/>
                <a:ea typeface="微软雅黑"/>
              </a:rPr>
              <a:t>4.5 </a:t>
            </a:r>
            <a:r>
              <a:rPr lang="zh-CN" altLang="en-US" sz="2600" dirty="0">
                <a:solidFill>
                  <a:sysClr val="windowText" lastClr="000000"/>
                </a:solidFill>
                <a:latin typeface="微软雅黑"/>
                <a:ea typeface="微软雅黑"/>
              </a:rPr>
              <a:t>文化支出</a:t>
            </a: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
        <p:nvSpPr>
          <p:cNvPr id="3" name="右大括号 2"/>
          <p:cNvSpPr/>
          <p:nvPr/>
        </p:nvSpPr>
        <p:spPr>
          <a:xfrm>
            <a:off x="5096933" y="2421466"/>
            <a:ext cx="119836" cy="1669888"/>
          </a:xfrm>
          <a:prstGeom prst="rightBrace">
            <a:avLst/>
          </a:prstGeom>
          <a:noFill/>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1786674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97082" y="1337950"/>
            <a:ext cx="7442200" cy="5183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400" dirty="0">
                <a:latin typeface="微软雅黑"/>
                <a:ea typeface="微软雅黑"/>
                <a:cs typeface="微软雅黑"/>
              </a:rPr>
              <a:t>我国科技支出的政策取向应包括以下几个方面：</a:t>
            </a:r>
            <a:endParaRPr lang="en-US" altLang="zh-TW" sz="2400" dirty="0">
              <a:latin typeface="微软雅黑"/>
              <a:ea typeface="微软雅黑"/>
              <a:cs typeface="微软雅黑"/>
            </a:endParaRPr>
          </a:p>
          <a:p>
            <a:endParaRPr lang="zh-TW" altLang="en-US" sz="2400" dirty="0">
              <a:latin typeface="微软雅黑"/>
              <a:ea typeface="微软雅黑"/>
              <a:cs typeface="微软雅黑"/>
            </a:endParaRPr>
          </a:p>
          <a:p>
            <a:r>
              <a:rPr lang="en-US" altLang="zh-TW" sz="2400" dirty="0">
                <a:latin typeface="微软雅黑"/>
                <a:ea typeface="微软雅黑"/>
                <a:cs typeface="微软雅黑"/>
              </a:rPr>
              <a:t>1</a:t>
            </a:r>
            <a:r>
              <a:rPr lang="zh-TW" altLang="en-US" sz="2400" dirty="0">
                <a:latin typeface="微软雅黑"/>
                <a:ea typeface="微软雅黑"/>
                <a:cs typeface="微软雅黑"/>
              </a:rPr>
              <a:t>．加大科技投入力度，引导企业科技创新</a:t>
            </a:r>
          </a:p>
          <a:p>
            <a:r>
              <a:rPr lang="en-US" altLang="zh-TW" sz="2400" dirty="0">
                <a:latin typeface="微软雅黑"/>
                <a:ea typeface="微软雅黑"/>
                <a:cs typeface="微软雅黑"/>
              </a:rPr>
              <a:t>2</a:t>
            </a:r>
            <a:r>
              <a:rPr lang="zh-TW" altLang="en-US" sz="2400" dirty="0">
                <a:latin typeface="微软雅黑"/>
                <a:ea typeface="微软雅黑"/>
                <a:cs typeface="微软雅黑"/>
              </a:rPr>
              <a:t>．扶持科技风险投资，促进科技成果转化</a:t>
            </a:r>
          </a:p>
          <a:p>
            <a:r>
              <a:rPr lang="en-US" altLang="zh-TW" sz="2400" dirty="0">
                <a:latin typeface="微软雅黑"/>
                <a:ea typeface="微软雅黑"/>
                <a:cs typeface="微软雅黑"/>
              </a:rPr>
              <a:t>3</a:t>
            </a:r>
            <a:r>
              <a:rPr lang="zh-TW" altLang="en-US" sz="2400" dirty="0">
                <a:latin typeface="微软雅黑"/>
                <a:ea typeface="微软雅黑"/>
                <a:cs typeface="微软雅黑"/>
              </a:rPr>
              <a:t>．制定税收优惠政策，赋予创新激励机制</a:t>
            </a:r>
          </a:p>
          <a:p>
            <a:r>
              <a:rPr lang="en-US" altLang="zh-TW" sz="2400" dirty="0">
                <a:latin typeface="微软雅黑"/>
                <a:ea typeface="微软雅黑"/>
                <a:cs typeface="微软雅黑"/>
              </a:rPr>
              <a:t>4</a:t>
            </a:r>
            <a:r>
              <a:rPr lang="zh-TW" altLang="en-US" sz="2400" dirty="0">
                <a:latin typeface="微软雅黑"/>
                <a:ea typeface="微软雅黑"/>
                <a:cs typeface="微软雅黑"/>
              </a:rPr>
              <a:t>．健全科技法规体系，加速科技市场进程</a:t>
            </a:r>
          </a:p>
          <a:p>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endPar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
        <p:nvSpPr>
          <p:cNvPr id="26" name="矩形 27"/>
          <p:cNvSpPr>
            <a:spLocks noChangeArrowheads="1"/>
          </p:cNvSpPr>
          <p:nvPr/>
        </p:nvSpPr>
        <p:spPr bwMode="auto">
          <a:xfrm>
            <a:off x="5022115" y="5610655"/>
            <a:ext cx="39741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Bef>
                <a:spcPct val="50000"/>
              </a:spcBef>
            </a:pPr>
            <a:endParaRPr lang="zh-CN" altLang="en-US" sz="2000" b="1" dirty="0">
              <a:solidFill>
                <a:srgbClr val="000000"/>
              </a:solidFill>
              <a:latin typeface="宋体" charset="0"/>
            </a:endParaRPr>
          </a:p>
        </p:txBody>
      </p:sp>
    </p:spTree>
    <p:extLst>
      <p:ext uri="{BB962C8B-B14F-4D97-AF65-F5344CB8AC3E}">
        <p14:creationId xmlns:p14="http://schemas.microsoft.com/office/powerpoint/2010/main" val="4059032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4.4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医疗卫生支出</a:t>
            </a:r>
          </a:p>
        </p:txBody>
      </p:sp>
      <p:sp>
        <p:nvSpPr>
          <p:cNvPr id="18" name="内容占位符 2"/>
          <p:cNvSpPr txBox="1">
            <a:spLocks/>
          </p:cNvSpPr>
          <p:nvPr/>
        </p:nvSpPr>
        <p:spPr>
          <a:xfrm>
            <a:off x="697082" y="1337950"/>
            <a:ext cx="7442200" cy="5183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400" dirty="0">
                <a:latin typeface="微软雅黑"/>
                <a:ea typeface="微软雅黑"/>
                <a:cs typeface="微软雅黑"/>
              </a:rPr>
              <a:t>（一）卫生医疗的市场失灵</a:t>
            </a:r>
          </a:p>
          <a:p>
            <a:r>
              <a:rPr lang="zh-TW" altLang="en-US" sz="2200" dirty="0">
                <a:latin typeface="微软雅黑"/>
                <a:ea typeface="微软雅黑"/>
                <a:cs typeface="微软雅黑"/>
              </a:rPr>
              <a:t>不确定性：卫生医疗投入与健康效用之间存在着一定程度的不确定性 </a:t>
            </a:r>
          </a:p>
          <a:p>
            <a:r>
              <a:rPr lang="zh-TW" altLang="en-US" sz="2200" dirty="0">
                <a:latin typeface="微软雅黑"/>
                <a:ea typeface="微软雅黑"/>
                <a:cs typeface="微软雅黑"/>
              </a:rPr>
              <a:t>信息不对称：医生与病患、投保人与承保人</a:t>
            </a:r>
          </a:p>
          <a:p>
            <a:r>
              <a:rPr lang="zh-TW" altLang="en-US" sz="2200" dirty="0">
                <a:latin typeface="微软雅黑"/>
                <a:ea typeface="微软雅黑"/>
                <a:cs typeface="微软雅黑"/>
              </a:rPr>
              <a:t>外部性：传染病</a:t>
            </a:r>
          </a:p>
          <a:p>
            <a:r>
              <a:rPr lang="zh-TW" altLang="en-US" sz="2200" dirty="0">
                <a:latin typeface="微软雅黑"/>
                <a:ea typeface="微软雅黑"/>
                <a:cs typeface="微软雅黑"/>
              </a:rPr>
              <a:t>社会公平：低收入者面临因疾病带来的生存问题 </a:t>
            </a:r>
            <a:endParaRPr lang="en-US" altLang="zh-TW" sz="2200" dirty="0">
              <a:latin typeface="微软雅黑"/>
              <a:ea typeface="微软雅黑"/>
              <a:cs typeface="微软雅黑"/>
            </a:endParaRPr>
          </a:p>
          <a:p>
            <a:endParaRPr lang="zh-TW" altLang="en-US" sz="2200" dirty="0">
              <a:latin typeface="微软雅黑"/>
              <a:ea typeface="微软雅黑"/>
              <a:cs typeface="微软雅黑"/>
            </a:endParaRPr>
          </a:p>
          <a:p>
            <a:r>
              <a:rPr lang="zh-TW" altLang="en-US" sz="2400" dirty="0">
                <a:latin typeface="微软雅黑"/>
                <a:ea typeface="微软雅黑"/>
                <a:cs typeface="微软雅黑"/>
              </a:rPr>
              <a:t>（二）卫生支出的对象和方式</a:t>
            </a:r>
          </a:p>
          <a:p>
            <a:r>
              <a:rPr lang="zh-TW" altLang="en-US" sz="2200" dirty="0">
                <a:latin typeface="微软雅黑"/>
                <a:ea typeface="微软雅黑"/>
                <a:cs typeface="微软雅黑"/>
              </a:rPr>
              <a:t>医疗机构及管理机构：人员经费和公用经费 </a:t>
            </a:r>
          </a:p>
          <a:p>
            <a:r>
              <a:rPr lang="zh-TW" altLang="en-US" sz="2200" dirty="0">
                <a:latin typeface="微软雅黑"/>
                <a:ea typeface="微软雅黑"/>
                <a:cs typeface="微软雅黑"/>
              </a:rPr>
              <a:t>个人：</a:t>
            </a:r>
            <a:r>
              <a:rPr lang="zh-CN" altLang="en-US" sz="2200" dirty="0">
                <a:latin typeface="微软雅黑"/>
                <a:ea typeface="微软雅黑"/>
                <a:cs typeface="微软雅黑"/>
              </a:rPr>
              <a:t>医疗救助、</a:t>
            </a:r>
            <a:r>
              <a:rPr lang="zh-TW" altLang="en-US" sz="2200" dirty="0">
                <a:latin typeface="微软雅黑"/>
                <a:ea typeface="微软雅黑"/>
                <a:cs typeface="微软雅黑"/>
              </a:rPr>
              <a:t>作为社会福利的卫生保健支出和作为社会保险的医疗保险支出 </a:t>
            </a:r>
          </a:p>
          <a:p>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endPar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
        <p:nvSpPr>
          <p:cNvPr id="26" name="矩形 27"/>
          <p:cNvSpPr>
            <a:spLocks noChangeArrowheads="1"/>
          </p:cNvSpPr>
          <p:nvPr/>
        </p:nvSpPr>
        <p:spPr bwMode="auto">
          <a:xfrm>
            <a:off x="5022115" y="5610655"/>
            <a:ext cx="39741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Bef>
                <a:spcPct val="50000"/>
              </a:spcBef>
            </a:pPr>
            <a:endParaRPr lang="zh-CN" altLang="en-US" sz="2000" b="1" dirty="0">
              <a:solidFill>
                <a:srgbClr val="000000"/>
              </a:solidFill>
              <a:latin typeface="宋体" charset="0"/>
            </a:endParaRPr>
          </a:p>
        </p:txBody>
      </p:sp>
    </p:spTree>
    <p:extLst>
      <p:ext uri="{BB962C8B-B14F-4D97-AF65-F5344CB8AC3E}">
        <p14:creationId xmlns:p14="http://schemas.microsoft.com/office/powerpoint/2010/main" val="2481540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97082" y="1337950"/>
            <a:ext cx="7442200" cy="5183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400" dirty="0">
                <a:latin typeface="微软雅黑"/>
                <a:ea typeface="微软雅黑"/>
                <a:cs typeface="微软雅黑"/>
              </a:rPr>
              <a:t>我国财政医疗支出相关数据</a:t>
            </a:r>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endPar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
        <p:nvSpPr>
          <p:cNvPr id="26" name="矩形 27"/>
          <p:cNvSpPr>
            <a:spLocks noChangeArrowheads="1"/>
          </p:cNvSpPr>
          <p:nvPr/>
        </p:nvSpPr>
        <p:spPr bwMode="auto">
          <a:xfrm>
            <a:off x="5022115" y="5610655"/>
            <a:ext cx="39741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Bef>
                <a:spcPct val="50000"/>
              </a:spcBef>
            </a:pPr>
            <a:endParaRPr lang="zh-CN" altLang="en-US" sz="2000" b="1" dirty="0">
              <a:solidFill>
                <a:srgbClr val="000000"/>
              </a:solidFill>
              <a:latin typeface="宋体" charset="0"/>
            </a:endParaRPr>
          </a:p>
        </p:txBody>
      </p:sp>
      <p:pic>
        <p:nvPicPr>
          <p:cNvPr id="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989" y="2461571"/>
            <a:ext cx="8294450" cy="31490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51651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97082" y="1337950"/>
            <a:ext cx="7442200" cy="5183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400" dirty="0">
                <a:latin typeface="微软雅黑"/>
                <a:ea typeface="微软雅黑"/>
                <a:cs typeface="微软雅黑"/>
              </a:rPr>
              <a:t>我国财政医疗支出相关数据</a:t>
            </a:r>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endPar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
        <p:nvSpPr>
          <p:cNvPr id="26" name="矩形 27"/>
          <p:cNvSpPr>
            <a:spLocks noChangeArrowheads="1"/>
          </p:cNvSpPr>
          <p:nvPr/>
        </p:nvSpPr>
        <p:spPr bwMode="auto">
          <a:xfrm>
            <a:off x="5022115" y="5610655"/>
            <a:ext cx="39741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Bef>
                <a:spcPct val="50000"/>
              </a:spcBef>
            </a:pPr>
            <a:endParaRPr lang="zh-CN" altLang="en-US" sz="2000" b="1" dirty="0">
              <a:solidFill>
                <a:srgbClr val="000000"/>
              </a:solidFill>
              <a:latin typeface="宋体" charset="0"/>
            </a:endParaRPr>
          </a:p>
        </p:txBody>
      </p:sp>
      <p:pic>
        <p:nvPicPr>
          <p:cNvPr id="1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78" y="2426294"/>
            <a:ext cx="8643473" cy="29708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6080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6" name="矩形 27"/>
          <p:cNvSpPr>
            <a:spLocks noChangeArrowheads="1"/>
          </p:cNvSpPr>
          <p:nvPr/>
        </p:nvSpPr>
        <p:spPr bwMode="auto">
          <a:xfrm>
            <a:off x="5022115" y="5610655"/>
            <a:ext cx="39741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spcBef>
                <a:spcPct val="50000"/>
              </a:spcBef>
            </a:pPr>
            <a:endParaRPr lang="zh-CN" altLang="en-US" sz="2000" b="1" dirty="0">
              <a:solidFill>
                <a:srgbClr val="000000"/>
              </a:solidFill>
              <a:latin typeface="宋体" charset="0"/>
            </a:endParaRPr>
          </a:p>
        </p:txBody>
      </p:sp>
      <p:graphicFrame>
        <p:nvGraphicFramePr>
          <p:cNvPr id="19" name="表格 18">
            <a:extLst>
              <a:ext uri="{FF2B5EF4-FFF2-40B4-BE49-F238E27FC236}">
                <a16:creationId xmlns:a16="http://schemas.microsoft.com/office/drawing/2014/main" id="{5E1C3FCF-761F-9649-8C99-04E44912ACC0}"/>
              </a:ext>
            </a:extLst>
          </p:cNvPr>
          <p:cNvGraphicFramePr>
            <a:graphicFrameLocks noGrp="1"/>
          </p:cNvGraphicFramePr>
          <p:nvPr>
            <p:extLst>
              <p:ext uri="{D42A27DB-BD31-4B8C-83A1-F6EECF244321}">
                <p14:modId xmlns:p14="http://schemas.microsoft.com/office/powerpoint/2010/main" val="2338685318"/>
              </p:ext>
            </p:extLst>
          </p:nvPr>
        </p:nvGraphicFramePr>
        <p:xfrm>
          <a:off x="510190" y="336885"/>
          <a:ext cx="7883503" cy="6362458"/>
        </p:xfrm>
        <a:graphic>
          <a:graphicData uri="http://schemas.openxmlformats.org/drawingml/2006/table">
            <a:tbl>
              <a:tblPr/>
              <a:tblGrid>
                <a:gridCol w="517021">
                  <a:extLst>
                    <a:ext uri="{9D8B030D-6E8A-4147-A177-3AD203B41FA5}">
                      <a16:colId xmlns:a16="http://schemas.microsoft.com/office/drawing/2014/main" val="3634133482"/>
                    </a:ext>
                  </a:extLst>
                </a:gridCol>
                <a:gridCol w="639584">
                  <a:extLst>
                    <a:ext uri="{9D8B030D-6E8A-4147-A177-3AD203B41FA5}">
                      <a16:colId xmlns:a16="http://schemas.microsoft.com/office/drawing/2014/main" val="1222012744"/>
                    </a:ext>
                  </a:extLst>
                </a:gridCol>
                <a:gridCol w="952332">
                  <a:extLst>
                    <a:ext uri="{9D8B030D-6E8A-4147-A177-3AD203B41FA5}">
                      <a16:colId xmlns:a16="http://schemas.microsoft.com/office/drawing/2014/main" val="3016292957"/>
                    </a:ext>
                  </a:extLst>
                </a:gridCol>
                <a:gridCol w="829768">
                  <a:extLst>
                    <a:ext uri="{9D8B030D-6E8A-4147-A177-3AD203B41FA5}">
                      <a16:colId xmlns:a16="http://schemas.microsoft.com/office/drawing/2014/main" val="2496943301"/>
                    </a:ext>
                  </a:extLst>
                </a:gridCol>
                <a:gridCol w="959376">
                  <a:extLst>
                    <a:ext uri="{9D8B030D-6E8A-4147-A177-3AD203B41FA5}">
                      <a16:colId xmlns:a16="http://schemas.microsoft.com/office/drawing/2014/main" val="1177074024"/>
                    </a:ext>
                  </a:extLst>
                </a:gridCol>
                <a:gridCol w="894571">
                  <a:extLst>
                    <a:ext uri="{9D8B030D-6E8A-4147-A177-3AD203B41FA5}">
                      <a16:colId xmlns:a16="http://schemas.microsoft.com/office/drawing/2014/main" val="1333638161"/>
                    </a:ext>
                  </a:extLst>
                </a:gridCol>
                <a:gridCol w="894572">
                  <a:extLst>
                    <a:ext uri="{9D8B030D-6E8A-4147-A177-3AD203B41FA5}">
                      <a16:colId xmlns:a16="http://schemas.microsoft.com/office/drawing/2014/main" val="49046881"/>
                    </a:ext>
                  </a:extLst>
                </a:gridCol>
                <a:gridCol w="1021361">
                  <a:extLst>
                    <a:ext uri="{9D8B030D-6E8A-4147-A177-3AD203B41FA5}">
                      <a16:colId xmlns:a16="http://schemas.microsoft.com/office/drawing/2014/main" val="4277067814"/>
                    </a:ext>
                  </a:extLst>
                </a:gridCol>
                <a:gridCol w="1174918">
                  <a:extLst>
                    <a:ext uri="{9D8B030D-6E8A-4147-A177-3AD203B41FA5}">
                      <a16:colId xmlns:a16="http://schemas.microsoft.com/office/drawing/2014/main" val="4237516756"/>
                    </a:ext>
                  </a:extLst>
                </a:gridCol>
              </a:tblGrid>
              <a:tr h="221742">
                <a:tc row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年份</a:t>
                      </a: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4">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卫生总费用／亿元</a:t>
                      </a: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卫生总费用构成／</a:t>
                      </a: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row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卫生总费用占</a:t>
                      </a: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GDP</a:t>
                      </a:r>
                    </a:p>
                    <a:p>
                      <a:pPr marL="0" marR="0" lvl="0" indent="0" algn="ctr" defTabSz="914400" rtl="0" eaLnBrk="1" fontAlgn="base" latinLnBrk="0" hangingPunct="0">
                        <a:lnSpc>
                          <a:spcPts val="2163"/>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的比重／</a:t>
                      </a: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021209574"/>
                  </a:ext>
                </a:extLst>
              </a:tr>
              <a:tr h="454907">
                <a:tc v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合计</a:t>
                      </a:r>
                    </a:p>
                  </a:txBody>
                  <a:tcPr marL="1266" marR="1266" marT="1146" marB="0" anchor="ct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政府卫</a:t>
                      </a:r>
                    </a:p>
                    <a:p>
                      <a:pPr marL="0" marR="0" lvl="0" indent="0" algn="ctr" defTabSz="914400" rtl="0" eaLnBrk="1" fontAlgn="base" latinLnBrk="0" hangingPunct="0">
                        <a:lnSpc>
                          <a:spcPts val="2163"/>
                        </a:lnSpc>
                        <a:spcBef>
                          <a:spcPct val="0"/>
                        </a:spcBef>
                        <a:spcAft>
                          <a:spcPct val="0"/>
                        </a:spcAft>
                        <a:buClrTx/>
                        <a:buSzTx/>
                        <a:buFontTx/>
                        <a:buNone/>
                        <a:tabLst/>
                      </a:pPr>
                      <a:r>
                        <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生支出</a:t>
                      </a: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社会卫</a:t>
                      </a:r>
                    </a:p>
                    <a:p>
                      <a:pPr marL="0" marR="0" lvl="0" indent="0" algn="ctr" defTabSz="914400" rtl="0" eaLnBrk="1" fontAlgn="base" latinLnBrk="0" hangingPunct="0">
                        <a:lnSpc>
                          <a:spcPts val="2163"/>
                        </a:lnSpc>
                        <a:spcBef>
                          <a:spcPct val="0"/>
                        </a:spcBef>
                        <a:spcAft>
                          <a:spcPct val="0"/>
                        </a:spcAft>
                        <a:buClrTx/>
                        <a:buSzTx/>
                        <a:buFontTx/>
                        <a:buNone/>
                        <a:tabLst/>
                      </a:pPr>
                      <a:r>
                        <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生支出</a:t>
                      </a: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个人卫</a:t>
                      </a:r>
                    </a:p>
                    <a:p>
                      <a:pPr marL="0" marR="0" lvl="0" indent="0" algn="ctr" defTabSz="914400" rtl="0" eaLnBrk="1" fontAlgn="base" latinLnBrk="0" hangingPunct="0">
                        <a:lnSpc>
                          <a:spcPts val="2163"/>
                        </a:lnSpc>
                        <a:spcBef>
                          <a:spcPct val="0"/>
                        </a:spcBef>
                        <a:spcAft>
                          <a:spcPct val="0"/>
                        </a:spcAft>
                        <a:buClrTx/>
                        <a:buSzTx/>
                        <a:buFontTx/>
                        <a:buNone/>
                        <a:tabLst/>
                      </a:pPr>
                      <a:r>
                        <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生支出</a:t>
                      </a: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政府卫</a:t>
                      </a:r>
                    </a:p>
                    <a:p>
                      <a:pPr marL="0" marR="0" lvl="0" indent="0" algn="ctr" defTabSz="914400" rtl="0" eaLnBrk="1" fontAlgn="base" latinLnBrk="0" hangingPunct="0">
                        <a:lnSpc>
                          <a:spcPts val="2163"/>
                        </a:lnSpc>
                        <a:spcBef>
                          <a:spcPct val="0"/>
                        </a:spcBef>
                        <a:spcAft>
                          <a:spcPct val="0"/>
                        </a:spcAft>
                        <a:buClrTx/>
                        <a:buSzTx/>
                        <a:buFontTx/>
                        <a:buNone/>
                        <a:tabLst/>
                      </a:pPr>
                      <a:r>
                        <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生支出</a:t>
                      </a: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社会卫</a:t>
                      </a:r>
                    </a:p>
                    <a:p>
                      <a:pPr marL="0" marR="0" lvl="0" indent="0" algn="ctr" defTabSz="914400" rtl="0" eaLnBrk="1" fontAlgn="base" latinLnBrk="0" hangingPunct="0">
                        <a:lnSpc>
                          <a:spcPts val="2163"/>
                        </a:lnSpc>
                        <a:spcBef>
                          <a:spcPct val="0"/>
                        </a:spcBef>
                        <a:spcAft>
                          <a:spcPct val="0"/>
                        </a:spcAft>
                        <a:buClrTx/>
                        <a:buSzTx/>
                        <a:buFontTx/>
                        <a:buNone/>
                        <a:tabLst/>
                      </a:pPr>
                      <a:r>
                        <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生支出</a:t>
                      </a: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个人卫</a:t>
                      </a:r>
                    </a:p>
                    <a:p>
                      <a:pPr marL="0" marR="0" lvl="0" indent="0" algn="ctr" defTabSz="914400" rtl="0" eaLnBrk="1" fontAlgn="base" latinLnBrk="0" hangingPunct="0">
                        <a:lnSpc>
                          <a:spcPts val="2163"/>
                        </a:lnSpc>
                        <a:spcBef>
                          <a:spcPct val="0"/>
                        </a:spcBef>
                        <a:spcAft>
                          <a:spcPct val="0"/>
                        </a:spcAft>
                        <a:buClrTx/>
                        <a:buSzTx/>
                        <a:buFontTx/>
                        <a:buNone/>
                        <a:tabLst/>
                      </a:pPr>
                      <a:r>
                        <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生支出</a:t>
                      </a:r>
                    </a:p>
                  </a:txBody>
                  <a:tcPr marL="1266" marR="1266" marT="1146" marB="0" anchor="ctr" horzOverflow="overflow">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vMerge="1">
                  <a:txBody>
                    <a:bodyPr/>
                    <a:lstStyle/>
                    <a:p>
                      <a:endParaRPr lang="zh-CN" altLang="en-US"/>
                    </a:p>
                  </a:txBody>
                  <a:tcPr/>
                </a:tc>
                <a:extLst>
                  <a:ext uri="{0D108BD9-81ED-4DB2-BD59-A6C34878D82A}">
                    <a16:rowId xmlns:a16="http://schemas.microsoft.com/office/drawing/2014/main" val="376965890"/>
                  </a:ext>
                </a:extLst>
              </a:tr>
              <a:tr h="22174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1978</a:t>
                      </a:r>
                      <a:endPar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110.21</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35.44</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52.25</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22.52</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32.2</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47.4</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20.4</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3.00</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1205544535"/>
                  </a:ext>
                </a:extLst>
              </a:tr>
              <a:tr h="22174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1980</a:t>
                      </a:r>
                      <a:endPar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143.23</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51.91</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60.97</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30.35</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36.2</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42.6</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21.2</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3.12</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170279424"/>
                  </a:ext>
                </a:extLst>
              </a:tr>
              <a:tr h="22174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1985</a:t>
                      </a:r>
                      <a:endPar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279.00</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107.65</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91.96</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79.39</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38.6</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33.0</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28.5</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3.07</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4223764848"/>
                  </a:ext>
                </a:extLst>
              </a:tr>
              <a:tr h="22174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1990</a:t>
                      </a:r>
                      <a:endPar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747.39</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187.28</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293.10</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267.01</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25.1</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39.2</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35.7</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3.96</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1867043214"/>
                  </a:ext>
                </a:extLst>
              </a:tr>
              <a:tr h="22174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1995</a:t>
                      </a:r>
                      <a:endPar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2 155.13</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387.34</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767.81</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999.98</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18.0</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35.6</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46.4</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3.51</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85170098"/>
                  </a:ext>
                </a:extLst>
              </a:tr>
              <a:tr h="22174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2000</a:t>
                      </a:r>
                      <a:endPar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4 586.63</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709.52</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1 171.94</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2 705.17</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15.5</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25.6</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59.0</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4.57</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4017851527"/>
                  </a:ext>
                </a:extLst>
              </a:tr>
              <a:tr h="22174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2001</a:t>
                      </a:r>
                      <a:endPar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5 025.93</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800.61</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1 211.43</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3 013.89</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15.9</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24.1</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60.0</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4.53</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3213043493"/>
                  </a:ext>
                </a:extLst>
              </a:tr>
              <a:tr h="22174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2002</a:t>
                      </a:r>
                      <a:endPar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5 790.03</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908.51</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1 539.38</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3 342.14</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15.7</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26.6</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57.7</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4.76</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595540384"/>
                  </a:ext>
                </a:extLst>
              </a:tr>
              <a:tr h="22174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2003</a:t>
                      </a:r>
                      <a:endPar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6 584.10</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1 116.94</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1 788.50</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3 678.66</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17.0</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27.2</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55.9</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4.79</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394238248"/>
                  </a:ext>
                </a:extLst>
              </a:tr>
              <a:tr h="22174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2004</a:t>
                      </a:r>
                      <a:endPar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7 590.28</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1 293.58</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2 225.35</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4 071.35</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17.0</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29.3</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53.6</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4.69</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14737505"/>
                  </a:ext>
                </a:extLst>
              </a:tr>
              <a:tr h="22174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2005</a:t>
                      </a:r>
                      <a:endPar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8 659.92</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1 552.53</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2 586.41</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4 520.98</a:t>
                      </a:r>
                      <a:endParaRPr kumimoji="0" lang="zh-CN" altLang="zh-CN" sz="1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17.9</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29.9</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52.2</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4.62</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172382400"/>
                  </a:ext>
                </a:extLst>
              </a:tr>
              <a:tr h="22174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2006</a:t>
                      </a:r>
                      <a:endPar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9 843.34</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1 778.86</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3 210.92</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4 853.56</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18.1</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32.6</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49.3</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4.49</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183671401"/>
                  </a:ext>
                </a:extLst>
              </a:tr>
              <a:tr h="22174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2007</a:t>
                      </a:r>
                      <a:endPar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11 573.96</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2 581.58</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3 893.72</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5 098.66</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22.3</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33.6</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44.1</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4.28</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3324952040"/>
                  </a:ext>
                </a:extLst>
              </a:tr>
              <a:tr h="22174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2008</a:t>
                      </a:r>
                      <a:endPar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14 535.40</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3 593.94</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5 065.60</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5 875.86</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24.7</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34.9</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40.4</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4.55</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1602944318"/>
                  </a:ext>
                </a:extLst>
              </a:tr>
              <a:tr h="22590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2009</a:t>
                      </a:r>
                      <a:endPar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17 541.91</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4 816.26</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6 154.49</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6 571.16</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27.5</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35.1</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37.5</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5.03</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2654936864"/>
                  </a:ext>
                </a:extLst>
              </a:tr>
              <a:tr h="22728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2010</a:t>
                      </a:r>
                      <a:endPar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19 980.39</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5 732.49</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7 196.61</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7 051.29</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28.7</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36.0</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35.3</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4.84</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077479311"/>
                  </a:ext>
                </a:extLst>
              </a:tr>
              <a:tr h="22174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2011</a:t>
                      </a:r>
                      <a:endPar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24 345.91</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7 464.18</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8 416.45</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8 465.28</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30.7</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34.6</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34.8</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4.98</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1064631877"/>
                  </a:ext>
                </a:extLst>
              </a:tr>
              <a:tr h="22174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2012</a:t>
                      </a:r>
                      <a:endPar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28 119.00</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8 431.98</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10 030.70</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9 656.32</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30.0</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35.7</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34.3</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5.20</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984380033"/>
                  </a:ext>
                </a:extLst>
              </a:tr>
              <a:tr h="22174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2013</a:t>
                      </a:r>
                      <a:endPar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31 668.94</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9 545.81</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11 393.79</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10 729.34</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30.1</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36.0</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33.9</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5.32</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967593777"/>
                  </a:ext>
                </a:extLst>
              </a:tr>
              <a:tr h="22174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2014</a:t>
                      </a:r>
                      <a:endPar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35 312.39</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10 579.23</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13 437.75</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11 295.41</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30.0</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38.1</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32.0</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5.48</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642327719"/>
                  </a:ext>
                </a:extLst>
              </a:tr>
              <a:tr h="22174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2015</a:t>
                      </a:r>
                      <a:endPar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40 974.64</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12 475.28</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16 506.71</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11 992.65</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30.4</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40.3</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29.3</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5.98</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2936166961"/>
                  </a:ext>
                </a:extLst>
              </a:tr>
              <a:tr h="22174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2016</a:t>
                      </a:r>
                      <a:endPar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46 344.88</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13 910.31</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19 096.68</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13 337.90</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30.0</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41.2</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28.8</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6.23</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1083414813"/>
                  </a:ext>
                </a:extLst>
              </a:tr>
              <a:tr h="22174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2017</a:t>
                      </a:r>
                      <a:endParaRPr kumimoji="0" lang="zh-CN" altLang="zh-CN" sz="11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52598.28</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15205.87</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22258.81</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15133.60</a:t>
                      </a:r>
                      <a:endParaRPr kumimoji="0" lang="zh-CN"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28.9</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42.3</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163"/>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28.8</a:t>
                      </a:r>
                      <a:endParaRPr kumimoji="0" lang="zh-CN" altLang="en-US" sz="1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163"/>
                        </a:lnSpc>
                        <a:spcBef>
                          <a:spcPct val="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6.36</a:t>
                      </a:r>
                      <a:endParaRPr kumimoji="0" lang="zh-CN" altLang="zh-CN" sz="1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66" marR="1266" marT="114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2233218709"/>
                  </a:ext>
                </a:extLst>
              </a:tr>
            </a:tbl>
          </a:graphicData>
        </a:graphic>
      </p:graphicFrame>
    </p:spTree>
    <p:extLst>
      <p:ext uri="{BB962C8B-B14F-4D97-AF65-F5344CB8AC3E}">
        <p14:creationId xmlns:p14="http://schemas.microsoft.com/office/powerpoint/2010/main" val="397101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4.5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文化支出</a:t>
            </a:r>
          </a:p>
        </p:txBody>
      </p:sp>
      <p:sp>
        <p:nvSpPr>
          <p:cNvPr id="18" name="内容占位符 2"/>
          <p:cNvSpPr txBox="1">
            <a:spLocks/>
          </p:cNvSpPr>
          <p:nvPr/>
        </p:nvSpPr>
        <p:spPr>
          <a:xfrm>
            <a:off x="697082" y="1337950"/>
            <a:ext cx="7442200" cy="5183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微软雅黑"/>
                <a:ea typeface="微软雅黑"/>
                <a:cs typeface="微软雅黑"/>
              </a:rPr>
              <a:t>文化支出是指财政用于发展文化艺术活动，传播科学知识，丰富人们精神生活的经费支出。</a:t>
            </a:r>
            <a:endParaRPr lang="en-US" altLang="zh-CN" sz="2400" dirty="0">
              <a:latin typeface="微软雅黑"/>
              <a:ea typeface="微软雅黑"/>
              <a:cs typeface="微软雅黑"/>
            </a:endParaRPr>
          </a:p>
          <a:p>
            <a:endParaRPr lang="en-US" altLang="zh-TW" sz="2400" dirty="0">
              <a:latin typeface="微软雅黑"/>
              <a:ea typeface="微软雅黑"/>
              <a:cs typeface="微软雅黑"/>
            </a:endParaRPr>
          </a:p>
          <a:p>
            <a:r>
              <a:rPr lang="zh-TW" altLang="en-US" sz="2400" dirty="0">
                <a:latin typeface="微软雅黑"/>
                <a:ea typeface="微软雅黑"/>
                <a:cs typeface="微软雅黑"/>
              </a:rPr>
              <a:t>（一）</a:t>
            </a:r>
            <a:r>
              <a:rPr lang="zh-CN" altLang="en-US" sz="2400" dirty="0">
                <a:latin typeface="微软雅黑"/>
                <a:ea typeface="微软雅黑"/>
                <a:cs typeface="微软雅黑"/>
              </a:rPr>
              <a:t>财政扶持文化产业的原因</a:t>
            </a:r>
            <a:endParaRPr lang="en-US" altLang="zh-CN" sz="2400" dirty="0">
              <a:latin typeface="微软雅黑"/>
              <a:ea typeface="微软雅黑"/>
              <a:cs typeface="微软雅黑"/>
            </a:endParaRPr>
          </a:p>
          <a:p>
            <a:endParaRPr lang="zh-CN" altLang="en-US" sz="2200" dirty="0">
              <a:latin typeface="微软雅黑"/>
              <a:ea typeface="微软雅黑"/>
              <a:cs typeface="微软雅黑"/>
            </a:endParaRPr>
          </a:p>
          <a:p>
            <a:r>
              <a:rPr lang="zh-CN" altLang="en-US" sz="2200" dirty="0">
                <a:latin typeface="微软雅黑"/>
                <a:ea typeface="微软雅黑"/>
                <a:cs typeface="微软雅黑"/>
              </a:rPr>
              <a:t>文化产业具有明显的效益外溢性</a:t>
            </a:r>
          </a:p>
          <a:p>
            <a:r>
              <a:rPr lang="zh-CN" altLang="en-US" sz="2200" dirty="0">
                <a:latin typeface="微软雅黑"/>
                <a:ea typeface="微软雅黑"/>
                <a:cs typeface="微软雅黑"/>
              </a:rPr>
              <a:t>大多数文化产品或服务具有纯公共产品或准公共产品特征</a:t>
            </a:r>
          </a:p>
          <a:p>
            <a:r>
              <a:rPr lang="zh-CN" altLang="en-US" sz="2200" dirty="0">
                <a:latin typeface="微软雅黑"/>
                <a:ea typeface="微软雅黑"/>
                <a:cs typeface="微软雅黑"/>
              </a:rPr>
              <a:t>部分文化产品或服务虽带有较强的私人产品特征，但往往具有弱质性</a:t>
            </a:r>
            <a:endParaRPr lang="en-US" altLang="zh-CN" sz="2200" dirty="0">
              <a:latin typeface="微软雅黑"/>
              <a:ea typeface="微软雅黑"/>
              <a:cs typeface="微软雅黑"/>
            </a:endParaRPr>
          </a:p>
          <a:p>
            <a:r>
              <a:rPr lang="zh-CN" altLang="en-US" sz="2200" dirty="0">
                <a:latin typeface="微软雅黑"/>
                <a:ea typeface="微软雅黑"/>
                <a:cs typeface="微软雅黑"/>
              </a:rPr>
              <a:t>文化产品价值的不确定性</a:t>
            </a:r>
          </a:p>
          <a:p>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endPar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
        <p:nvSpPr>
          <p:cNvPr id="26" name="矩形 27"/>
          <p:cNvSpPr>
            <a:spLocks noChangeArrowheads="1"/>
          </p:cNvSpPr>
          <p:nvPr/>
        </p:nvSpPr>
        <p:spPr bwMode="auto">
          <a:xfrm>
            <a:off x="5022115" y="5610655"/>
            <a:ext cx="39741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Bef>
                <a:spcPct val="50000"/>
              </a:spcBef>
            </a:pPr>
            <a:endParaRPr lang="zh-CN" altLang="en-US" sz="2000" b="1" dirty="0">
              <a:solidFill>
                <a:srgbClr val="000000"/>
              </a:solidFill>
              <a:latin typeface="宋体" charset="0"/>
            </a:endParaRPr>
          </a:p>
        </p:txBody>
      </p:sp>
    </p:spTree>
    <p:extLst>
      <p:ext uri="{BB962C8B-B14F-4D97-AF65-F5344CB8AC3E}">
        <p14:creationId xmlns:p14="http://schemas.microsoft.com/office/powerpoint/2010/main" val="1472315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6" name="矩形 27"/>
          <p:cNvSpPr>
            <a:spLocks noChangeArrowheads="1"/>
          </p:cNvSpPr>
          <p:nvPr/>
        </p:nvSpPr>
        <p:spPr bwMode="auto">
          <a:xfrm>
            <a:off x="5022115" y="5610655"/>
            <a:ext cx="39741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spcBef>
                <a:spcPct val="50000"/>
              </a:spcBef>
            </a:pPr>
            <a:endParaRPr lang="zh-CN" altLang="en-US" sz="2000" b="1" dirty="0">
              <a:solidFill>
                <a:srgbClr val="000000"/>
              </a:solidFill>
              <a:latin typeface="宋体" charset="0"/>
            </a:endParaRPr>
          </a:p>
        </p:txBody>
      </p:sp>
      <p:graphicFrame>
        <p:nvGraphicFramePr>
          <p:cNvPr id="17" name="表格 16">
            <a:extLst>
              <a:ext uri="{FF2B5EF4-FFF2-40B4-BE49-F238E27FC236}">
                <a16:creationId xmlns:a16="http://schemas.microsoft.com/office/drawing/2014/main" id="{D40D8BC8-03D2-1848-B524-E7128E19EA19}"/>
              </a:ext>
            </a:extLst>
          </p:cNvPr>
          <p:cNvGraphicFramePr>
            <a:graphicFrameLocks noGrp="1"/>
          </p:cNvGraphicFramePr>
          <p:nvPr>
            <p:extLst>
              <p:ext uri="{D42A27DB-BD31-4B8C-83A1-F6EECF244321}">
                <p14:modId xmlns:p14="http://schemas.microsoft.com/office/powerpoint/2010/main" val="4259849140"/>
              </p:ext>
            </p:extLst>
          </p:nvPr>
        </p:nvGraphicFramePr>
        <p:xfrm>
          <a:off x="379412" y="998532"/>
          <a:ext cx="8385175" cy="4999047"/>
        </p:xfrm>
        <a:graphic>
          <a:graphicData uri="http://schemas.openxmlformats.org/drawingml/2006/table">
            <a:tbl>
              <a:tblPr/>
              <a:tblGrid>
                <a:gridCol w="1289050">
                  <a:extLst>
                    <a:ext uri="{9D8B030D-6E8A-4147-A177-3AD203B41FA5}">
                      <a16:colId xmlns:a16="http://schemas.microsoft.com/office/drawing/2014/main" val="1781830911"/>
                    </a:ext>
                  </a:extLst>
                </a:gridCol>
                <a:gridCol w="1574800">
                  <a:extLst>
                    <a:ext uri="{9D8B030D-6E8A-4147-A177-3AD203B41FA5}">
                      <a16:colId xmlns:a16="http://schemas.microsoft.com/office/drawing/2014/main" val="2140217909"/>
                    </a:ext>
                  </a:extLst>
                </a:gridCol>
                <a:gridCol w="1574800">
                  <a:extLst>
                    <a:ext uri="{9D8B030D-6E8A-4147-A177-3AD203B41FA5}">
                      <a16:colId xmlns:a16="http://schemas.microsoft.com/office/drawing/2014/main" val="3157792634"/>
                    </a:ext>
                  </a:extLst>
                </a:gridCol>
                <a:gridCol w="2001837">
                  <a:extLst>
                    <a:ext uri="{9D8B030D-6E8A-4147-A177-3AD203B41FA5}">
                      <a16:colId xmlns:a16="http://schemas.microsoft.com/office/drawing/2014/main" val="3142267308"/>
                    </a:ext>
                  </a:extLst>
                </a:gridCol>
                <a:gridCol w="1944688">
                  <a:extLst>
                    <a:ext uri="{9D8B030D-6E8A-4147-A177-3AD203B41FA5}">
                      <a16:colId xmlns:a16="http://schemas.microsoft.com/office/drawing/2014/main" val="2077187426"/>
                    </a:ext>
                  </a:extLst>
                </a:gridCol>
              </a:tblGrid>
              <a:tr h="5048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zh-CN"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年份</a:t>
                      </a: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zh-CN"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文化事业费</a:t>
                      </a:r>
                    </a:p>
                    <a:p>
                      <a:pPr marL="0" marR="0" lvl="0" indent="0" algn="ctr" defTabSz="914400" rtl="0" eaLnBrk="1" fontAlgn="base" latinLnBrk="0" hangingPunct="0">
                        <a:lnSpc>
                          <a:spcPts val="1800"/>
                        </a:lnSpc>
                        <a:spcBef>
                          <a:spcPct val="0"/>
                        </a:spcBef>
                        <a:spcAft>
                          <a:spcPct val="0"/>
                        </a:spcAft>
                        <a:buClrTx/>
                        <a:buSzTx/>
                        <a:buFontTx/>
                        <a:buNone/>
                        <a:tabLst/>
                      </a:pPr>
                      <a:r>
                        <a:rPr kumimoji="0" lang="zh-CN"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／亿元</a:t>
                      </a: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zh-CN"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人均文化事业费</a:t>
                      </a:r>
                    </a:p>
                    <a:p>
                      <a:pPr marL="0" marR="0" lvl="0" indent="0" algn="ctr" defTabSz="914400" rtl="0" eaLnBrk="1" fontAlgn="base" latinLnBrk="0" hangingPunct="0">
                        <a:lnSpc>
                          <a:spcPts val="1800"/>
                        </a:lnSpc>
                        <a:spcBef>
                          <a:spcPct val="0"/>
                        </a:spcBef>
                        <a:spcAft>
                          <a:spcPct val="0"/>
                        </a:spcAft>
                        <a:buClrTx/>
                        <a:buSzTx/>
                        <a:buFontTx/>
                        <a:buNone/>
                        <a:tabLst/>
                      </a:pPr>
                      <a:r>
                        <a:rPr kumimoji="0" lang="zh-CN"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／元</a:t>
                      </a: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zh-CN"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财政总支出</a:t>
                      </a:r>
                    </a:p>
                    <a:p>
                      <a:pPr marL="0" marR="0" lvl="0" indent="0" algn="ctr" defTabSz="914400" rtl="0" eaLnBrk="1" fontAlgn="base" latinLnBrk="0" hangingPunct="0">
                        <a:lnSpc>
                          <a:spcPts val="1800"/>
                        </a:lnSpc>
                        <a:spcBef>
                          <a:spcPct val="0"/>
                        </a:spcBef>
                        <a:spcAft>
                          <a:spcPct val="0"/>
                        </a:spcAft>
                        <a:buClrTx/>
                        <a:buSzTx/>
                        <a:buFontTx/>
                        <a:buNone/>
                        <a:tabLst/>
                      </a:pPr>
                      <a:r>
                        <a:rPr kumimoji="0" lang="zh-CN"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／亿元</a:t>
                      </a: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zh-CN"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文化事业费占财政</a:t>
                      </a:r>
                    </a:p>
                    <a:p>
                      <a:pPr marL="0" marR="0" lvl="0" indent="0" algn="ctr" defTabSz="914400" rtl="0" eaLnBrk="1" fontAlgn="base" latinLnBrk="0" hangingPunct="0">
                        <a:lnSpc>
                          <a:spcPts val="1800"/>
                        </a:lnSpc>
                        <a:spcBef>
                          <a:spcPct val="0"/>
                        </a:spcBef>
                        <a:spcAft>
                          <a:spcPct val="0"/>
                        </a:spcAft>
                        <a:buClrTx/>
                        <a:buSzTx/>
                        <a:buFontTx/>
                        <a:buNone/>
                        <a:tabLst/>
                      </a:pPr>
                      <a:r>
                        <a:rPr kumimoji="0" lang="zh-CN"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支出的比重 ／</a:t>
                      </a:r>
                      <a:r>
                        <a:rPr kumimoji="0" lang="en-US"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716823632"/>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1978</a:t>
                      </a:r>
                      <a:endParaRPr kumimoji="0" lang="zh-CN"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4.44</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a:t>
                      </a: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1 122.1</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0.40</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1418099793"/>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1980</a:t>
                      </a:r>
                      <a:endParaRPr kumimoji="0" lang="zh-CN"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5.61</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a:t>
                      </a: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1 228.8</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0.46</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2378375142"/>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1985</a:t>
                      </a:r>
                      <a:endParaRPr kumimoji="0" lang="zh-CN"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9.32</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a:t>
                      </a: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2 004.3</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0.47</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084375661"/>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1990</a:t>
                      </a:r>
                      <a:endParaRPr kumimoji="0" lang="zh-CN"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15.19</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1.33</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3 083.6</a:t>
                      </a: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0.49</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1982992309"/>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1995</a:t>
                      </a:r>
                      <a:endParaRPr kumimoji="0" lang="zh-CN"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33.39</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2.75</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6 823.7</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0.49</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544492950"/>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2000</a:t>
                      </a:r>
                      <a:endParaRPr kumimoji="0" lang="zh-CN"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63.16</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5.11</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15 886.5</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0.40</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1109776685"/>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2005</a:t>
                      </a:r>
                      <a:endParaRPr kumimoji="0" lang="zh-CN"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133.82</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10.23</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33 930.3</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0.39</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2503344579"/>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2006</a:t>
                      </a:r>
                      <a:endParaRPr kumimoji="0" lang="zh-CN"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158.03</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11.91</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40 422.7</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0.39</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1057942068"/>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2007</a:t>
                      </a:r>
                      <a:endParaRPr kumimoji="0" lang="zh-CN"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198.96</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15.06</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49 781.4</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0.40</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1212638002"/>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2008</a:t>
                      </a:r>
                      <a:endParaRPr kumimoji="0" lang="zh-CN"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248.04</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18.68</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62 592.7</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0.40</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3277646729"/>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2009</a:t>
                      </a:r>
                      <a:endParaRPr kumimoji="0" lang="zh-CN"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292.31</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21.90</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76 299.9</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0.38</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472143704"/>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2010</a:t>
                      </a:r>
                      <a:endParaRPr kumimoji="0" lang="zh-CN"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323.06</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24.11</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89 874.2</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0.36</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3368889734"/>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2011</a:t>
                      </a:r>
                      <a:endParaRPr kumimoji="0" lang="zh-CN"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392.62</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29.14</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109 247.8</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0.36</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2945514874"/>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2012</a:t>
                      </a:r>
                      <a:endParaRPr kumimoji="0" lang="zh-CN"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480.10</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35.46</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125 953.0</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0.38</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1682955124"/>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2013</a:t>
                      </a:r>
                      <a:endParaRPr kumimoji="0" lang="zh-CN"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530.49</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38.99</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140 212.1</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0.38</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4116317186"/>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2014</a:t>
                      </a:r>
                      <a:endParaRPr kumimoji="0" lang="zh-CN"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583.44</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42.65</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151 785.6</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0.38</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420869990"/>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2015</a:t>
                      </a:r>
                      <a:endParaRPr kumimoji="0" lang="zh-CN"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682.97</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49.68</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175 877.8</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0.39</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1301505855"/>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2016</a:t>
                      </a:r>
                      <a:endParaRPr kumimoji="0" lang="zh-CN"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770.69</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55.74</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187 755.2</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0.41</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2002743626"/>
                  </a:ext>
                </a:extLst>
              </a:tr>
              <a:tr h="2365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2017</a:t>
                      </a:r>
                      <a:endParaRPr kumimoji="0" lang="zh-CN"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850.80</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61.57</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203085.5</a:t>
                      </a: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0.42</a:t>
                      </a: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51422" marR="514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4258849382"/>
                  </a:ext>
                </a:extLst>
              </a:tr>
            </a:tbl>
          </a:graphicData>
        </a:graphic>
      </p:graphicFrame>
    </p:spTree>
    <p:extLst>
      <p:ext uri="{BB962C8B-B14F-4D97-AF65-F5344CB8AC3E}">
        <p14:creationId xmlns:p14="http://schemas.microsoft.com/office/powerpoint/2010/main" val="361152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97082" y="1337950"/>
            <a:ext cx="7442200" cy="5183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微软雅黑"/>
                <a:ea typeface="微软雅黑"/>
                <a:cs typeface="微软雅黑"/>
              </a:rPr>
              <a:t>（二）文化支出状况分析</a:t>
            </a:r>
          </a:p>
          <a:p>
            <a:r>
              <a:rPr lang="en-US" altLang="zh-CN" sz="2400" dirty="0">
                <a:latin typeface="微软雅黑"/>
                <a:ea typeface="微软雅黑"/>
                <a:cs typeface="微软雅黑"/>
              </a:rPr>
              <a:t>1. </a:t>
            </a:r>
            <a:r>
              <a:rPr lang="zh-CN" altLang="en-US" sz="2400" dirty="0">
                <a:latin typeface="微软雅黑"/>
                <a:ea typeface="微软雅黑"/>
                <a:cs typeface="微软雅黑"/>
              </a:rPr>
              <a:t>文化事业费较快增长，总量和人均指标增加明显</a:t>
            </a:r>
            <a:endParaRPr lang="en-US" altLang="zh-CN" sz="2400" dirty="0">
              <a:latin typeface="微软雅黑"/>
              <a:ea typeface="微软雅黑"/>
              <a:cs typeface="微软雅黑"/>
            </a:endParaRPr>
          </a:p>
          <a:p>
            <a:r>
              <a:rPr lang="en-US" altLang="zh-CN" sz="2400" dirty="0">
                <a:latin typeface="微软雅黑"/>
                <a:ea typeface="微软雅黑"/>
                <a:cs typeface="微软雅黑"/>
              </a:rPr>
              <a:t>2. </a:t>
            </a:r>
            <a:r>
              <a:rPr lang="zh-CN" altLang="en-US" sz="2400" dirty="0">
                <a:latin typeface="微软雅黑"/>
                <a:ea typeface="微软雅黑"/>
                <a:cs typeface="微软雅黑"/>
              </a:rPr>
              <a:t>中央补贴地方专项资金快速增长，补贴领域更加合理</a:t>
            </a:r>
          </a:p>
          <a:p>
            <a:r>
              <a:rPr lang="zh-CN" altLang="en-US" sz="2400" dirty="0">
                <a:latin typeface="微软雅黑"/>
                <a:ea typeface="微软雅黑"/>
                <a:cs typeface="微软雅黑"/>
              </a:rPr>
              <a:t>中央补贴地方专项资金是文化产业财政投入的重要组成部分。在文化产业中央补贴地方专项资金快速增长的同时，补贴领域更加合理。</a:t>
            </a:r>
          </a:p>
          <a:p>
            <a:endParaRPr lang="zh-CN" altLang="en-US" sz="2400" dirty="0">
              <a:latin typeface="微软雅黑"/>
              <a:ea typeface="微软雅黑"/>
              <a:cs typeface="微软雅黑"/>
            </a:endParaRPr>
          </a:p>
          <a:p>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endPar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
        <p:nvSpPr>
          <p:cNvPr id="26" name="矩形 27"/>
          <p:cNvSpPr>
            <a:spLocks noChangeArrowheads="1"/>
          </p:cNvSpPr>
          <p:nvPr/>
        </p:nvSpPr>
        <p:spPr bwMode="auto">
          <a:xfrm>
            <a:off x="5022115" y="5610655"/>
            <a:ext cx="39741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spcBef>
                <a:spcPct val="50000"/>
              </a:spcBef>
            </a:pPr>
            <a:endParaRPr lang="zh-CN" altLang="en-US" sz="2000" b="1" dirty="0">
              <a:solidFill>
                <a:srgbClr val="000000"/>
              </a:solidFill>
              <a:latin typeface="宋体" charset="0"/>
            </a:endParaRPr>
          </a:p>
        </p:txBody>
      </p:sp>
    </p:spTree>
    <p:extLst>
      <p:ext uri="{BB962C8B-B14F-4D97-AF65-F5344CB8AC3E}">
        <p14:creationId xmlns:p14="http://schemas.microsoft.com/office/powerpoint/2010/main" val="2282446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6" name="矩形 27"/>
          <p:cNvSpPr>
            <a:spLocks noChangeArrowheads="1"/>
          </p:cNvSpPr>
          <p:nvPr/>
        </p:nvSpPr>
        <p:spPr bwMode="auto">
          <a:xfrm>
            <a:off x="5022115" y="5610655"/>
            <a:ext cx="39741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Bef>
                <a:spcPct val="50000"/>
              </a:spcBef>
            </a:pPr>
            <a:endParaRPr lang="zh-CN" altLang="en-US" sz="2000" b="1" dirty="0">
              <a:solidFill>
                <a:srgbClr val="000000"/>
              </a:solidFill>
              <a:latin typeface="宋体" charset="0"/>
            </a:endParaRPr>
          </a:p>
        </p:txBody>
      </p:sp>
      <p:graphicFrame>
        <p:nvGraphicFramePr>
          <p:cNvPr id="15" name="表格 14">
            <a:extLst>
              <a:ext uri="{FF2B5EF4-FFF2-40B4-BE49-F238E27FC236}">
                <a16:creationId xmlns:a16="http://schemas.microsoft.com/office/drawing/2014/main" id="{45305051-1FFE-284B-A310-4713F7EB4465}"/>
              </a:ext>
            </a:extLst>
          </p:cNvPr>
          <p:cNvGraphicFramePr>
            <a:graphicFrameLocks noGrp="1"/>
          </p:cNvGraphicFramePr>
          <p:nvPr>
            <p:extLst>
              <p:ext uri="{D42A27DB-BD31-4B8C-83A1-F6EECF244321}">
                <p14:modId xmlns:p14="http://schemas.microsoft.com/office/powerpoint/2010/main" val="98019261"/>
              </p:ext>
            </p:extLst>
          </p:nvPr>
        </p:nvGraphicFramePr>
        <p:xfrm>
          <a:off x="464949" y="2934958"/>
          <a:ext cx="8229600" cy="3182938"/>
        </p:xfrm>
        <a:graphic>
          <a:graphicData uri="http://schemas.openxmlformats.org/drawingml/2006/table">
            <a:tbl>
              <a:tblPr/>
              <a:tblGrid>
                <a:gridCol w="573087">
                  <a:extLst>
                    <a:ext uri="{9D8B030D-6E8A-4147-A177-3AD203B41FA5}">
                      <a16:colId xmlns:a16="http://schemas.microsoft.com/office/drawing/2014/main" val="2170553768"/>
                    </a:ext>
                  </a:extLst>
                </a:gridCol>
                <a:gridCol w="1460500">
                  <a:extLst>
                    <a:ext uri="{9D8B030D-6E8A-4147-A177-3AD203B41FA5}">
                      <a16:colId xmlns:a16="http://schemas.microsoft.com/office/drawing/2014/main" val="3426883496"/>
                    </a:ext>
                  </a:extLst>
                </a:gridCol>
                <a:gridCol w="866775">
                  <a:extLst>
                    <a:ext uri="{9D8B030D-6E8A-4147-A177-3AD203B41FA5}">
                      <a16:colId xmlns:a16="http://schemas.microsoft.com/office/drawing/2014/main" val="4247079076"/>
                    </a:ext>
                  </a:extLst>
                </a:gridCol>
                <a:gridCol w="866775">
                  <a:extLst>
                    <a:ext uri="{9D8B030D-6E8A-4147-A177-3AD203B41FA5}">
                      <a16:colId xmlns:a16="http://schemas.microsoft.com/office/drawing/2014/main" val="1331235126"/>
                    </a:ext>
                  </a:extLst>
                </a:gridCol>
                <a:gridCol w="741363">
                  <a:extLst>
                    <a:ext uri="{9D8B030D-6E8A-4147-A177-3AD203B41FA5}">
                      <a16:colId xmlns:a16="http://schemas.microsoft.com/office/drawing/2014/main" val="1869857437"/>
                    </a:ext>
                  </a:extLst>
                </a:gridCol>
                <a:gridCol w="742950">
                  <a:extLst>
                    <a:ext uri="{9D8B030D-6E8A-4147-A177-3AD203B41FA5}">
                      <a16:colId xmlns:a16="http://schemas.microsoft.com/office/drawing/2014/main" val="860915383"/>
                    </a:ext>
                  </a:extLst>
                </a:gridCol>
                <a:gridCol w="768350">
                  <a:extLst>
                    <a:ext uri="{9D8B030D-6E8A-4147-A177-3AD203B41FA5}">
                      <a16:colId xmlns:a16="http://schemas.microsoft.com/office/drawing/2014/main" val="3020679225"/>
                    </a:ext>
                  </a:extLst>
                </a:gridCol>
                <a:gridCol w="768350">
                  <a:extLst>
                    <a:ext uri="{9D8B030D-6E8A-4147-A177-3AD203B41FA5}">
                      <a16:colId xmlns:a16="http://schemas.microsoft.com/office/drawing/2014/main" val="618551249"/>
                    </a:ext>
                  </a:extLst>
                </a:gridCol>
                <a:gridCol w="720725">
                  <a:extLst>
                    <a:ext uri="{9D8B030D-6E8A-4147-A177-3AD203B41FA5}">
                      <a16:colId xmlns:a16="http://schemas.microsoft.com/office/drawing/2014/main" val="3571680248"/>
                    </a:ext>
                  </a:extLst>
                </a:gridCol>
                <a:gridCol w="720725">
                  <a:extLst>
                    <a:ext uri="{9D8B030D-6E8A-4147-A177-3AD203B41FA5}">
                      <a16:colId xmlns:a16="http://schemas.microsoft.com/office/drawing/2014/main" val="2755308304"/>
                    </a:ext>
                  </a:extLst>
                </a:gridCol>
              </a:tblGrid>
              <a:tr h="249238">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zh-CN" altLang="zh-CN" sz="12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项 </a:t>
                      </a:r>
                      <a:r>
                        <a:rPr kumimoji="0" lang="en-US" altLang="zh-CN" sz="12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2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目</a:t>
                      </a: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1995</a:t>
                      </a:r>
                      <a:r>
                        <a:rPr kumimoji="0" lang="zh-CN" altLang="zh-CN" sz="12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年</a:t>
                      </a: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2000</a:t>
                      </a:r>
                      <a:r>
                        <a:rPr kumimoji="0" lang="zh-CN" altLang="zh-CN" sz="12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年</a:t>
                      </a: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2005</a:t>
                      </a:r>
                      <a:r>
                        <a:rPr kumimoji="0" lang="zh-CN" altLang="zh-CN" sz="12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年</a:t>
                      </a: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2010</a:t>
                      </a:r>
                      <a:r>
                        <a:rPr kumimoji="0" lang="zh-CN" altLang="zh-CN" sz="12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年</a:t>
                      </a: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2014</a:t>
                      </a:r>
                      <a:r>
                        <a:rPr kumimoji="0" lang="zh-CN" altLang="zh-CN" sz="12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年</a:t>
                      </a: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2015</a:t>
                      </a:r>
                      <a:r>
                        <a:rPr kumimoji="0" lang="zh-CN" altLang="zh-CN" sz="12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年</a:t>
                      </a: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2016</a:t>
                      </a:r>
                      <a:r>
                        <a:rPr kumimoji="0" lang="zh-CN" altLang="zh-CN" sz="12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年</a:t>
                      </a: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2017</a:t>
                      </a:r>
                      <a:endParaRPr kumimoji="0" lang="zh-CN" altLang="zh-CN" sz="12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571145293"/>
                  </a:ext>
                </a:extLst>
              </a:tr>
              <a:tr h="244475">
                <a:tc rowSpan="6">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zh-CN" altLang="zh-CN" sz="12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总量</a:t>
                      </a:r>
                    </a:p>
                    <a:p>
                      <a:pPr marL="0" marR="0" lvl="0" indent="0" algn="ctr" defTabSz="914400" rtl="0" eaLnBrk="1" fontAlgn="base" latinLnBrk="0" hangingPunct="0">
                        <a:lnSpc>
                          <a:spcPts val="1800"/>
                        </a:lnSpc>
                        <a:spcBef>
                          <a:spcPct val="0"/>
                        </a:spcBef>
                        <a:spcAft>
                          <a:spcPct val="0"/>
                        </a:spcAft>
                        <a:buClrTx/>
                        <a:buSzTx/>
                        <a:buFontTx/>
                        <a:buNone/>
                        <a:tabLst/>
                      </a:pPr>
                      <a:r>
                        <a:rPr kumimoji="0" lang="zh-CN" altLang="zh-CN" sz="12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／亿元</a:t>
                      </a: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全国</a:t>
                      </a: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33. 39</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63. 16</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133. 82</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323. 06</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583. 44</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682. 97</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770. 69</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855.80</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1385258616"/>
                  </a:ext>
                </a:extLst>
              </a:tr>
              <a:tr h="244475">
                <a:tc v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县以上</a:t>
                      </a: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24. 44</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46. 33</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98. 12</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206. 65</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292.12</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352. 84</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371. 00</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398.85</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2406093144"/>
                  </a:ext>
                </a:extLst>
              </a:tr>
              <a:tr h="244475">
                <a:tc v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县及县以下</a:t>
                      </a: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8.95</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16. 87</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35. 70</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116. 41</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291.32</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330. 13</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399. 68</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457.45</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897941208"/>
                  </a:ext>
                </a:extLst>
              </a:tr>
              <a:tr h="244475">
                <a:tc v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东部地区</a:t>
                      </a: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13. 43</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28. 85</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64. 37</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143. 35</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242.98</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287. 87</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333. 62</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381.71</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3920688860"/>
                  </a:ext>
                </a:extLst>
              </a:tr>
              <a:tr h="244475">
                <a:tc v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中部地区</a:t>
                      </a: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9 .54</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15. 05</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30. 58</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78. 65</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133. 46</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164. 27</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184. 80</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213.30</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1090640315"/>
                  </a:ext>
                </a:extLst>
              </a:tr>
              <a:tr h="244475">
                <a:tc v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西部地区</a:t>
                      </a: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8. 30</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13. 70</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27. 56</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85. 78</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171.15</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193. 87</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218.17</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230.70</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3024118167"/>
                  </a:ext>
                </a:extLst>
              </a:tr>
              <a:tr h="244475">
                <a:tc rowSpan="6">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zh-CN" altLang="zh-CN" sz="12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所占</a:t>
                      </a:r>
                    </a:p>
                    <a:p>
                      <a:pPr marL="0" marR="0" lvl="0" indent="0" algn="ctr" defTabSz="914400" rtl="0" eaLnBrk="1" fontAlgn="base" latinLnBrk="0" hangingPunct="0">
                        <a:lnSpc>
                          <a:spcPts val="1800"/>
                        </a:lnSpc>
                        <a:spcBef>
                          <a:spcPct val="0"/>
                        </a:spcBef>
                        <a:spcAft>
                          <a:spcPct val="0"/>
                        </a:spcAft>
                        <a:buClrTx/>
                        <a:buSzTx/>
                        <a:buFontTx/>
                        <a:buNone/>
                        <a:tabLst/>
                      </a:pPr>
                      <a:r>
                        <a:rPr kumimoji="0" lang="zh-CN" altLang="zh-CN" sz="12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比重</a:t>
                      </a:r>
                    </a:p>
                    <a:p>
                      <a:pPr marL="0" marR="0" lvl="0" indent="0" algn="ctr" defTabSz="914400" rtl="0" eaLnBrk="1" fontAlgn="base" latinLnBrk="0" hangingPunct="0">
                        <a:lnSpc>
                          <a:spcPts val="1800"/>
                        </a:lnSpc>
                        <a:spcBef>
                          <a:spcPct val="0"/>
                        </a:spcBef>
                        <a:spcAft>
                          <a:spcPct val="0"/>
                        </a:spcAft>
                        <a:buClrTx/>
                        <a:buSzTx/>
                        <a:buFontTx/>
                        <a:buNone/>
                        <a:tabLst/>
                      </a:pPr>
                      <a:r>
                        <a:rPr kumimoji="0" lang="zh-CN" altLang="zh-CN" sz="12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2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2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全国</a:t>
                      </a: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100. 0</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100. 0</a:t>
                      </a:r>
                      <a:endParaRPr kumimoji="0" lang="zh-CN" altLang="zh-CN"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100. 0</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100. 0</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100. 0</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100. 0</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100. 0</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477735882"/>
                  </a:ext>
                </a:extLst>
              </a:tr>
              <a:tr h="244475">
                <a:tc v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县以上</a:t>
                      </a: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73.2</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73. 3</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73.3</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64. 0</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50. 1</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51. 7</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48. 1</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46.5</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3417429029"/>
                  </a:ext>
                </a:extLst>
              </a:tr>
              <a:tr h="244475">
                <a:tc v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县及县以下</a:t>
                      </a: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26. 8</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26. 7</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26. 7</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36. 0</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49. 9</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48. 3</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51. 9</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53.5</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1658617019"/>
                  </a:ext>
                </a:extLst>
              </a:tr>
              <a:tr h="244475">
                <a:tc v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东部地区</a:t>
                      </a: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40. 2</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45. 7</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48. 1</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44. 4</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41 .6</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42. 1</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43. 3</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44.6</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3252034588"/>
                  </a:ext>
                </a:extLst>
              </a:tr>
              <a:tr h="244475">
                <a:tc v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中部地区</a:t>
                      </a: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28. 6</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23. 8</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22. 9</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24. 3</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22. 9</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24. 1</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24. 0</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24.9</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257756518"/>
                  </a:ext>
                </a:extLst>
              </a:tr>
              <a:tr h="244475">
                <a:tc v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西部地区</a:t>
                      </a: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24. 9</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21 .7</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20. 6</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26. 6</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29. 3</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28. 4</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28. 3</a:t>
                      </a:r>
                      <a:endPar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8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27.0</a:t>
                      </a:r>
                      <a:endParaRPr kumimoji="0" lang="zh-CN" altLang="zh-CN"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3157344214"/>
                  </a:ext>
                </a:extLst>
              </a:tr>
            </a:tbl>
          </a:graphicData>
        </a:graphic>
      </p:graphicFrame>
      <p:sp>
        <p:nvSpPr>
          <p:cNvPr id="18" name="内容占位符 2">
            <a:extLst>
              <a:ext uri="{FF2B5EF4-FFF2-40B4-BE49-F238E27FC236}">
                <a16:creationId xmlns:a16="http://schemas.microsoft.com/office/drawing/2014/main" id="{25233895-8C43-5742-BA5A-4AD8523D51ED}"/>
              </a:ext>
            </a:extLst>
          </p:cNvPr>
          <p:cNvSpPr txBox="1">
            <a:spLocks/>
          </p:cNvSpPr>
          <p:nvPr/>
        </p:nvSpPr>
        <p:spPr>
          <a:xfrm>
            <a:off x="732251" y="1241699"/>
            <a:ext cx="7442200" cy="5183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微软雅黑"/>
                <a:ea typeface="微软雅黑"/>
                <a:cs typeface="微软雅黑"/>
              </a:rPr>
              <a:t>3. </a:t>
            </a:r>
            <a:r>
              <a:rPr lang="zh-CN" altLang="en-US" sz="2400" dirty="0">
                <a:latin typeface="微软雅黑"/>
                <a:ea typeface="微软雅黑"/>
                <a:cs typeface="微软雅黑"/>
              </a:rPr>
              <a:t>财政投入向下倾斜，县及以下文化事业费比重稳步增加</a:t>
            </a:r>
            <a:endParaRPr lang="en-US" altLang="zh-CN" sz="2400" dirty="0">
              <a:latin typeface="微软雅黑"/>
              <a:ea typeface="微软雅黑"/>
              <a:cs typeface="微软雅黑"/>
            </a:endParaRPr>
          </a:p>
          <a:p>
            <a:r>
              <a:rPr lang="en-US" altLang="zh-CN" sz="2400" dirty="0">
                <a:latin typeface="微软雅黑"/>
                <a:ea typeface="微软雅黑"/>
                <a:cs typeface="微软雅黑"/>
              </a:rPr>
              <a:t>4. </a:t>
            </a:r>
            <a:r>
              <a:rPr lang="zh-CN" altLang="en-US" sz="2400" dirty="0">
                <a:latin typeface="微软雅黑"/>
                <a:ea typeface="微软雅黑"/>
                <a:cs typeface="微软雅黑"/>
              </a:rPr>
              <a:t>财政投入注重区域均衡，西部文化事业费比重稳步增加</a:t>
            </a:r>
          </a:p>
          <a:p>
            <a:endParaRPr lang="zh-CN" altLang="en-US" sz="2400" dirty="0">
              <a:latin typeface="微软雅黑"/>
              <a:ea typeface="微软雅黑"/>
              <a:cs typeface="微软雅黑"/>
            </a:endParaRPr>
          </a:p>
          <a:p>
            <a:endParaRPr lang="zh-CN" altLang="en-US" sz="2400" dirty="0">
              <a:latin typeface="微软雅黑"/>
              <a:ea typeface="微软雅黑"/>
              <a:cs typeface="微软雅黑"/>
            </a:endParaRPr>
          </a:p>
          <a:p>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endPar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4652867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97082" y="1337950"/>
            <a:ext cx="7442200" cy="5183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微软雅黑"/>
                <a:ea typeface="微软雅黑"/>
                <a:cs typeface="微软雅黑"/>
              </a:rPr>
              <a:t>但是无论就文化产业发展整体而言，还是从财政投入规模、领域而言，还明显存在一些问题：</a:t>
            </a:r>
          </a:p>
          <a:p>
            <a:r>
              <a:rPr lang="zh-CN" altLang="en-US" sz="2400" dirty="0">
                <a:latin typeface="微软雅黑"/>
                <a:ea typeface="微软雅黑"/>
                <a:cs typeface="微软雅黑"/>
              </a:rPr>
              <a:t>第一，财政投入总量仍然不足。</a:t>
            </a:r>
          </a:p>
          <a:p>
            <a:r>
              <a:rPr lang="zh-CN" altLang="en-US" sz="2400" dirty="0">
                <a:latin typeface="微软雅黑"/>
                <a:ea typeface="微软雅黑"/>
                <a:cs typeface="微软雅黑"/>
              </a:rPr>
              <a:t>第二，财政投入结构不尽合理。</a:t>
            </a:r>
          </a:p>
          <a:p>
            <a:r>
              <a:rPr lang="zh-CN" altLang="en-US" sz="2400" dirty="0">
                <a:latin typeface="微软雅黑"/>
                <a:ea typeface="微软雅黑"/>
                <a:cs typeface="微软雅黑"/>
              </a:rPr>
              <a:t>第三，财政投入模式有待完善。</a:t>
            </a:r>
          </a:p>
          <a:p>
            <a:endParaRPr lang="zh-CN" altLang="en-US" sz="2400" dirty="0">
              <a:latin typeface="微软雅黑"/>
              <a:ea typeface="微软雅黑"/>
              <a:cs typeface="微软雅黑"/>
            </a:endParaRPr>
          </a:p>
          <a:p>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endPar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
        <p:nvSpPr>
          <p:cNvPr id="26" name="矩形 27"/>
          <p:cNvSpPr>
            <a:spLocks noChangeArrowheads="1"/>
          </p:cNvSpPr>
          <p:nvPr/>
        </p:nvSpPr>
        <p:spPr bwMode="auto">
          <a:xfrm>
            <a:off x="5022115" y="5610655"/>
            <a:ext cx="39741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Bef>
                <a:spcPct val="50000"/>
              </a:spcBef>
            </a:pPr>
            <a:endParaRPr lang="zh-CN" altLang="en-US" sz="2000" b="1" dirty="0">
              <a:solidFill>
                <a:srgbClr val="000000"/>
              </a:solidFill>
              <a:latin typeface="宋体" charset="0"/>
            </a:endParaRPr>
          </a:p>
        </p:txBody>
      </p:sp>
    </p:spTree>
    <p:extLst>
      <p:ext uri="{BB962C8B-B14F-4D97-AF65-F5344CB8AC3E}">
        <p14:creationId xmlns:p14="http://schemas.microsoft.com/office/powerpoint/2010/main" val="2070045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4.1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行政管理费和国防费支出</a:t>
            </a:r>
          </a:p>
        </p:txBody>
      </p:sp>
      <p:sp>
        <p:nvSpPr>
          <p:cNvPr id="18" name="内容占位符 2"/>
          <p:cNvSpPr txBox="1">
            <a:spLocks/>
          </p:cNvSpPr>
          <p:nvPr/>
        </p:nvSpPr>
        <p:spPr>
          <a:xfrm>
            <a:off x="194443" y="1514430"/>
            <a:ext cx="375102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600" dirty="0">
                <a:solidFill>
                  <a:sysClr val="windowText" lastClr="000000"/>
                </a:solidFill>
                <a:latin typeface="微软雅黑"/>
                <a:ea typeface="微软雅黑"/>
                <a:cs typeface="微软雅黑"/>
              </a:rPr>
              <a:t>4</a:t>
            </a:r>
            <a:r>
              <a:rPr lang="en-US" altLang="zh-CN" sz="2600" dirty="0">
                <a:solidFill>
                  <a:sysClr val="windowText" lastClr="000000"/>
                </a:solidFill>
                <a:latin typeface="微软雅黑"/>
                <a:ea typeface="微软雅黑"/>
                <a:cs typeface="微软雅黑"/>
              </a:rPr>
              <a:t>.1.1 </a:t>
            </a:r>
            <a:r>
              <a:rPr lang="zh-CN" altLang="en-US" sz="2600" dirty="0">
                <a:solidFill>
                  <a:sysClr val="windowText" lastClr="000000"/>
                </a:solidFill>
                <a:latin typeface="微软雅黑"/>
                <a:ea typeface="微软雅黑"/>
                <a:cs typeface="微软雅黑"/>
              </a:rPr>
              <a:t>行政管理费</a:t>
            </a:r>
            <a:endParaRPr lang="en-US" altLang="zh-CN" sz="26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（一）内容与特点</a:t>
            </a:r>
          </a:p>
          <a:p>
            <a:pPr>
              <a:defRPr/>
            </a:pPr>
            <a:r>
              <a:rPr lang="zh-CN" altLang="en-US" sz="2400" dirty="0">
                <a:solidFill>
                  <a:sysClr val="windowText" lastClr="000000"/>
                </a:solidFill>
                <a:latin typeface="微软雅黑"/>
                <a:ea typeface="微软雅黑"/>
                <a:cs typeface="微软雅黑"/>
              </a:rPr>
              <a:t>（二）影响支出的因素</a:t>
            </a:r>
          </a:p>
          <a:p>
            <a:pPr>
              <a:defRPr/>
            </a:pPr>
            <a:r>
              <a:rPr lang="zh-CN" altLang="en-US" sz="2400" dirty="0">
                <a:solidFill>
                  <a:sysClr val="windowText" lastClr="000000"/>
                </a:solidFill>
                <a:latin typeface="微软雅黑"/>
                <a:ea typeface="微软雅黑"/>
                <a:cs typeface="微软雅黑"/>
              </a:rPr>
              <a:t>（三）支出的控制</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pic>
        <p:nvPicPr>
          <p:cNvPr id="15" name="Picture 4" descr="http://www.caijin.net/fp/images/fp/fp11/fp1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203622"/>
            <a:ext cx="5181600" cy="396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58114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4.1.1 </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行政管理费</a:t>
            </a:r>
          </a:p>
        </p:txBody>
      </p:sp>
      <p:sp>
        <p:nvSpPr>
          <p:cNvPr id="18" name="内容占位符 2"/>
          <p:cNvSpPr txBox="1">
            <a:spLocks/>
          </p:cNvSpPr>
          <p:nvPr/>
        </p:nvSpPr>
        <p:spPr>
          <a:xfrm>
            <a:off x="828721" y="1514430"/>
            <a:ext cx="7485545" cy="500668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（一）内容与特点</a:t>
            </a:r>
            <a:endParaRPr lang="en-US" altLang="zh-CN"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概念：</a:t>
            </a:r>
          </a:p>
          <a:p>
            <a:pPr>
              <a:defRPr/>
            </a:pPr>
            <a:r>
              <a:rPr lang="zh-CN" altLang="en-US" sz="2400" dirty="0">
                <a:solidFill>
                  <a:sysClr val="windowText" lastClr="000000"/>
                </a:solidFill>
                <a:latin typeface="微软雅黑"/>
                <a:ea typeface="微软雅黑"/>
                <a:cs typeface="微软雅黑"/>
              </a:rPr>
              <a:t>－是指政府为</a:t>
            </a:r>
            <a:r>
              <a:rPr lang="zh-CN" altLang="en-US" sz="2400" dirty="0">
                <a:solidFill>
                  <a:srgbClr val="000090"/>
                </a:solidFill>
                <a:latin typeface="微软雅黑"/>
                <a:ea typeface="微软雅黑"/>
                <a:cs typeface="微软雅黑"/>
              </a:rPr>
              <a:t>维持社会秩序</a:t>
            </a:r>
            <a:r>
              <a:rPr lang="zh-CN" altLang="en-US" sz="2400" dirty="0">
                <a:solidFill>
                  <a:sysClr val="windowText" lastClr="000000"/>
                </a:solidFill>
                <a:latin typeface="微软雅黑"/>
                <a:ea typeface="微软雅黑"/>
                <a:cs typeface="微软雅黑"/>
              </a:rPr>
              <a:t>、</a:t>
            </a:r>
            <a:r>
              <a:rPr lang="zh-CN" altLang="en-US" sz="2400" dirty="0">
                <a:solidFill>
                  <a:srgbClr val="000090"/>
                </a:solidFill>
                <a:latin typeface="微软雅黑"/>
                <a:ea typeface="微软雅黑"/>
                <a:cs typeface="微软雅黑"/>
              </a:rPr>
              <a:t>从事公共管理</a:t>
            </a:r>
            <a:r>
              <a:rPr lang="zh-CN" altLang="en-US" sz="2400" dirty="0">
                <a:solidFill>
                  <a:sysClr val="windowText" lastClr="000000"/>
                </a:solidFill>
                <a:latin typeface="微软雅黑"/>
                <a:ea typeface="微软雅黑"/>
                <a:cs typeface="微软雅黑"/>
              </a:rPr>
              <a:t>而安排的支出，通常也称国家管理支出。</a:t>
            </a:r>
          </a:p>
          <a:p>
            <a:pPr>
              <a:defRPr/>
            </a:pPr>
            <a:r>
              <a:rPr lang="zh-CN" altLang="en-US" sz="2400" dirty="0">
                <a:solidFill>
                  <a:sysClr val="windowText" lastClr="000000"/>
                </a:solidFill>
                <a:latin typeface="微软雅黑"/>
                <a:ea typeface="微软雅黑"/>
                <a:cs typeface="微软雅黑"/>
              </a:rPr>
              <a:t>内容：</a:t>
            </a:r>
          </a:p>
          <a:p>
            <a:pPr>
              <a:defRPr/>
            </a:pPr>
            <a:r>
              <a:rPr lang="zh-CN" altLang="en-US" sz="2400" dirty="0">
                <a:solidFill>
                  <a:sysClr val="windowText" lastClr="000000"/>
                </a:solidFill>
                <a:latin typeface="微软雅黑"/>
                <a:ea typeface="微软雅黑"/>
                <a:cs typeface="微软雅黑"/>
              </a:rPr>
              <a:t>－广义的行政管理支出包括现行</a:t>
            </a:r>
            <a:r>
              <a:rPr lang="en-US" altLang="zh-CN" sz="2400" dirty="0">
                <a:solidFill>
                  <a:sysClr val="windowText" lastClr="000000"/>
                </a:solidFill>
                <a:latin typeface="微软雅黑"/>
                <a:ea typeface="微软雅黑"/>
                <a:cs typeface="微软雅黑"/>
              </a:rPr>
              <a:t>《</a:t>
            </a:r>
            <a:r>
              <a:rPr lang="zh-CN" altLang="en-US" sz="2400" dirty="0">
                <a:solidFill>
                  <a:sysClr val="windowText" lastClr="000000"/>
                </a:solidFill>
                <a:latin typeface="微软雅黑"/>
                <a:ea typeface="微软雅黑"/>
                <a:cs typeface="微软雅黑"/>
              </a:rPr>
              <a:t>政府收支分类科目</a:t>
            </a:r>
            <a:r>
              <a:rPr lang="en-US" altLang="zh-CN" sz="2400" dirty="0">
                <a:solidFill>
                  <a:sysClr val="windowText" lastClr="000000"/>
                </a:solidFill>
                <a:latin typeface="微软雅黑"/>
                <a:ea typeface="微软雅黑"/>
                <a:cs typeface="微软雅黑"/>
              </a:rPr>
              <a:t>》</a:t>
            </a:r>
            <a:r>
              <a:rPr lang="zh-CN" altLang="en-US" sz="2400" dirty="0">
                <a:solidFill>
                  <a:sysClr val="windowText" lastClr="000000"/>
                </a:solidFill>
                <a:latin typeface="微软雅黑"/>
                <a:ea typeface="微软雅黑"/>
                <a:cs typeface="微软雅黑"/>
              </a:rPr>
              <a:t>中的三类：一般公共服务、公共安全、外交支出。</a:t>
            </a:r>
          </a:p>
          <a:p>
            <a:pPr>
              <a:defRPr/>
            </a:pPr>
            <a:r>
              <a:rPr lang="zh-CN" altLang="en-US" sz="2400" dirty="0">
                <a:solidFill>
                  <a:sysClr val="windowText" lastClr="000000"/>
                </a:solidFill>
                <a:latin typeface="微软雅黑"/>
                <a:ea typeface="微软雅黑"/>
                <a:cs typeface="微软雅黑"/>
              </a:rPr>
              <a:t>－按最终用途，可分为人员经费与公用经费两部分。</a:t>
            </a:r>
          </a:p>
          <a:p>
            <a:pPr>
              <a:defRPr/>
            </a:pPr>
            <a:r>
              <a:rPr lang="en-US" altLang="zh-CN" sz="2400" dirty="0">
                <a:solidFill>
                  <a:sysClr val="windowText" lastClr="000000"/>
                </a:solidFill>
                <a:latin typeface="微软雅黑"/>
                <a:ea typeface="微软雅黑"/>
                <a:cs typeface="微软雅黑"/>
              </a:rPr>
              <a:t>   </a:t>
            </a:r>
            <a:r>
              <a:rPr lang="zh-CN" altLang="en-US" sz="2400" dirty="0">
                <a:solidFill>
                  <a:sysClr val="windowText" lastClr="000000"/>
                </a:solidFill>
                <a:latin typeface="微软雅黑"/>
                <a:ea typeface="微软雅黑"/>
                <a:cs typeface="微软雅黑"/>
              </a:rPr>
              <a:t>人员经费包括工资、补贴和职工福利费等；</a:t>
            </a:r>
          </a:p>
          <a:p>
            <a:pPr>
              <a:defRPr/>
            </a:pPr>
            <a:r>
              <a:rPr lang="en-US" altLang="zh-CN" sz="2400" dirty="0">
                <a:solidFill>
                  <a:sysClr val="windowText" lastClr="000000"/>
                </a:solidFill>
                <a:latin typeface="微软雅黑"/>
                <a:ea typeface="微软雅黑"/>
                <a:cs typeface="微软雅黑"/>
              </a:rPr>
              <a:t>   </a:t>
            </a:r>
            <a:r>
              <a:rPr lang="zh-CN" altLang="en-US" sz="2400" dirty="0">
                <a:solidFill>
                  <a:sysClr val="windowText" lastClr="000000"/>
                </a:solidFill>
                <a:latin typeface="微软雅黑"/>
                <a:ea typeface="微软雅黑"/>
                <a:cs typeface="微软雅黑"/>
              </a:rPr>
              <a:t>公用经费包括公务费、修缮费和业务费等。</a:t>
            </a:r>
          </a:p>
          <a:p>
            <a:pPr>
              <a:defRPr/>
            </a:pPr>
            <a:r>
              <a:rPr lang="zh-CN" altLang="en-US" sz="2400" dirty="0">
                <a:solidFill>
                  <a:sysClr val="windowText" lastClr="000000"/>
                </a:solidFill>
                <a:latin typeface="微软雅黑"/>
                <a:ea typeface="微软雅黑"/>
                <a:cs typeface="微软雅黑"/>
              </a:rPr>
              <a:t>特点：</a:t>
            </a:r>
          </a:p>
          <a:p>
            <a:pPr>
              <a:defRPr/>
            </a:pPr>
            <a:r>
              <a:rPr lang="zh-CN" altLang="en-US" sz="2400" dirty="0">
                <a:solidFill>
                  <a:sysClr val="windowText" lastClr="000000"/>
                </a:solidFill>
                <a:latin typeface="微软雅黑"/>
                <a:ea typeface="微软雅黑"/>
                <a:cs typeface="微软雅黑"/>
              </a:rPr>
              <a:t>－纯公共商品、消费性、低收入弹性、连续性、效率难以考核</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3067908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28721" y="1514430"/>
            <a:ext cx="7485545" cy="4651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（二）影响国家管理支出的因素</a:t>
            </a:r>
            <a:endParaRPr lang="en-US" altLang="zh-CN"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政府职能</a:t>
            </a:r>
          </a:p>
          <a:p>
            <a:pPr>
              <a:defRPr/>
            </a:pPr>
            <a:r>
              <a:rPr lang="zh-CN" altLang="en-US" sz="2400" dirty="0">
                <a:solidFill>
                  <a:sysClr val="windowText" lastClr="000000"/>
                </a:solidFill>
                <a:latin typeface="微软雅黑"/>
                <a:ea typeface="微软雅黑"/>
                <a:cs typeface="微软雅黑"/>
              </a:rPr>
              <a:t>机构设置</a:t>
            </a:r>
          </a:p>
          <a:p>
            <a:pPr>
              <a:defRPr/>
            </a:pPr>
            <a:r>
              <a:rPr lang="zh-CN" altLang="en-US" sz="2400" dirty="0">
                <a:solidFill>
                  <a:sysClr val="windowText" lastClr="000000"/>
                </a:solidFill>
                <a:latin typeface="微软雅黑"/>
                <a:ea typeface="微软雅黑"/>
                <a:cs typeface="微软雅黑"/>
              </a:rPr>
              <a:t>人员配备（财政供养系数）</a:t>
            </a:r>
          </a:p>
          <a:p>
            <a:pPr>
              <a:defRPr/>
            </a:pPr>
            <a:r>
              <a:rPr lang="zh-CN" altLang="en-US" sz="2400" dirty="0">
                <a:solidFill>
                  <a:sysClr val="windowText" lastClr="000000"/>
                </a:solidFill>
                <a:latin typeface="微软雅黑"/>
                <a:ea typeface="微软雅黑"/>
                <a:cs typeface="微软雅黑"/>
              </a:rPr>
              <a:t>内部的激励约束机制</a:t>
            </a:r>
            <a:endParaRPr lang="en-US" altLang="zh-CN"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外部监督体系。</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205952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98171" y="1084626"/>
            <a:ext cx="7958666" cy="5340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（三）国家管理支出的控制</a:t>
            </a:r>
            <a:endParaRPr lang="en-US" altLang="zh-CN"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合理界定政府行政职能的范围</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控制财政支出的范围</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zh-CN" altLang="en-US" sz="2200" dirty="0">
                <a:solidFill>
                  <a:srgbClr val="000090"/>
                </a:solidFill>
                <a:latin typeface="微软雅黑"/>
                <a:ea typeface="微软雅黑"/>
                <a:cs typeface="微软雅黑"/>
              </a:rPr>
              <a:t>减少行政审批、多元治理</a:t>
            </a:r>
            <a:r>
              <a:rPr lang="zh-CN" altLang="en-US" sz="2200" dirty="0">
                <a:solidFill>
                  <a:sysClr val="windowText" lastClr="000000"/>
                </a:solidFill>
                <a:latin typeface="微软雅黑"/>
                <a:ea typeface="微软雅黑"/>
                <a:cs typeface="微软雅黑"/>
              </a:rPr>
              <a:t>）</a:t>
            </a:r>
          </a:p>
          <a:p>
            <a:pPr>
              <a:defRPr/>
            </a:pPr>
            <a:r>
              <a:rPr lang="zh-CN" altLang="en-US" sz="2200" dirty="0">
                <a:solidFill>
                  <a:sysClr val="windowText" lastClr="000000"/>
                </a:solidFill>
                <a:latin typeface="微软雅黑"/>
                <a:ea typeface="微软雅黑"/>
                <a:cs typeface="微软雅黑"/>
              </a:rPr>
              <a:t>提高行政管理效率</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合理设置机构</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zh-CN" altLang="en-US" sz="2200" dirty="0">
                <a:solidFill>
                  <a:srgbClr val="000090"/>
                </a:solidFill>
                <a:latin typeface="微软雅黑"/>
                <a:ea typeface="微软雅黑"/>
                <a:cs typeface="微软雅黑"/>
              </a:rPr>
              <a:t>大部制与信息共享</a:t>
            </a:r>
            <a:r>
              <a:rPr lang="en-US" altLang="zh-CN" sz="2200" dirty="0">
                <a:solidFill>
                  <a:srgbClr val="000090"/>
                </a:solidFill>
                <a:latin typeface="微软雅黑"/>
                <a:ea typeface="微软雅黑"/>
                <a:cs typeface="微软雅黑"/>
              </a:rPr>
              <a:t>——</a:t>
            </a:r>
            <a:r>
              <a:rPr lang="zh-CN" altLang="en-US" sz="2200" dirty="0">
                <a:solidFill>
                  <a:srgbClr val="000090"/>
                </a:solidFill>
                <a:latin typeface="微软雅黑"/>
                <a:ea typeface="微软雅黑"/>
                <a:cs typeface="微软雅黑"/>
              </a:rPr>
              <a:t>分工与协作</a:t>
            </a:r>
            <a:r>
              <a:rPr lang="zh-CN" altLang="en-US" sz="2200" dirty="0">
                <a:solidFill>
                  <a:sysClr val="windowText" lastClr="000000"/>
                </a:solidFill>
                <a:latin typeface="微软雅黑"/>
                <a:ea typeface="微软雅黑"/>
                <a:cs typeface="微软雅黑"/>
              </a:rPr>
              <a:t>）</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健全内部管理与公务员制度（</a:t>
            </a:r>
            <a:r>
              <a:rPr lang="zh-CN" altLang="en-US" sz="2200" dirty="0">
                <a:solidFill>
                  <a:srgbClr val="000090"/>
                </a:solidFill>
                <a:latin typeface="微软雅黑"/>
                <a:ea typeface="微软雅黑"/>
                <a:cs typeface="微软雅黑"/>
              </a:rPr>
              <a:t>岗位责任制与问责制</a:t>
            </a:r>
            <a:r>
              <a:rPr lang="zh-CN" altLang="en-US" sz="2200" dirty="0">
                <a:solidFill>
                  <a:sysClr val="windowText" lastClr="000000"/>
                </a:solidFill>
                <a:latin typeface="微软雅黑"/>
                <a:ea typeface="微软雅黑"/>
                <a:cs typeface="微软雅黑"/>
              </a:rPr>
              <a:t>）</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有效的外部监督（</a:t>
            </a:r>
            <a:r>
              <a:rPr lang="zh-CN" altLang="en-US" sz="2200" dirty="0">
                <a:solidFill>
                  <a:srgbClr val="000090"/>
                </a:solidFill>
                <a:latin typeface="微软雅黑"/>
                <a:ea typeface="微软雅黑"/>
                <a:cs typeface="微软雅黑"/>
              </a:rPr>
              <a:t>立法、司法、大众、媒体</a:t>
            </a:r>
            <a:r>
              <a:rPr lang="zh-CN" altLang="en-US" sz="2200" dirty="0">
                <a:solidFill>
                  <a:sysClr val="windowText" lastClr="000000"/>
                </a:solidFill>
                <a:latin typeface="微软雅黑"/>
                <a:ea typeface="微软雅黑"/>
                <a:cs typeface="微软雅黑"/>
              </a:rPr>
              <a:t>）</a:t>
            </a:r>
          </a:p>
          <a:p>
            <a:pPr>
              <a:defRPr/>
            </a:pPr>
            <a:r>
              <a:rPr lang="zh-CN" altLang="en-US" sz="2200" dirty="0">
                <a:solidFill>
                  <a:sysClr val="windowText" lastClr="000000"/>
                </a:solidFill>
                <a:latin typeface="微软雅黑"/>
                <a:ea typeface="微软雅黑"/>
                <a:cs typeface="微软雅黑"/>
              </a:rPr>
              <a:t>改善支出管理</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预算管理制度（</a:t>
            </a:r>
            <a:r>
              <a:rPr lang="zh-CN" altLang="en-US" sz="2200" dirty="0">
                <a:solidFill>
                  <a:srgbClr val="000090"/>
                </a:solidFill>
                <a:latin typeface="微软雅黑"/>
                <a:ea typeface="微软雅黑"/>
                <a:cs typeface="微软雅黑"/>
              </a:rPr>
              <a:t>透明化</a:t>
            </a:r>
            <a:r>
              <a:rPr lang="zh-CN" altLang="en-US" sz="2200" dirty="0">
                <a:solidFill>
                  <a:sysClr val="windowText" lastClr="000000"/>
                </a:solidFill>
                <a:latin typeface="微软雅黑"/>
                <a:ea typeface="微软雅黑"/>
                <a:cs typeface="微软雅黑"/>
              </a:rPr>
              <a:t>）</a:t>
            </a:r>
            <a:endParaRPr lang="en-US" altLang="zh-CN"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支出方式改革（</a:t>
            </a:r>
            <a:r>
              <a:rPr lang="zh-CN" altLang="en-US" sz="2200" dirty="0">
                <a:solidFill>
                  <a:srgbClr val="000090"/>
                </a:solidFill>
                <a:latin typeface="微软雅黑"/>
                <a:ea typeface="微软雅黑"/>
                <a:cs typeface="微软雅黑"/>
              </a:rPr>
              <a:t>货币化</a:t>
            </a:r>
            <a:r>
              <a:rPr lang="en-US" altLang="zh-CN" sz="2200" dirty="0">
                <a:solidFill>
                  <a:srgbClr val="000090"/>
                </a:solidFill>
                <a:latin typeface="微软雅黑"/>
                <a:ea typeface="微软雅黑"/>
                <a:cs typeface="微软雅黑"/>
              </a:rPr>
              <a:t>—</a:t>
            </a:r>
            <a:r>
              <a:rPr lang="zh-CN" altLang="en-US" sz="2200" dirty="0">
                <a:solidFill>
                  <a:srgbClr val="000090"/>
                </a:solidFill>
                <a:latin typeface="微软雅黑"/>
                <a:ea typeface="微软雅黑"/>
                <a:cs typeface="微软雅黑"/>
              </a:rPr>
              <a:t>变公用经费为个人津贴</a:t>
            </a:r>
            <a:r>
              <a:rPr lang="zh-CN" altLang="en-US" sz="2200" dirty="0">
                <a:solidFill>
                  <a:sysClr val="windowText" lastClr="000000"/>
                </a:solidFill>
                <a:latin typeface="微软雅黑"/>
                <a:ea typeface="微软雅黑"/>
                <a:cs typeface="微软雅黑"/>
              </a:rPr>
              <a:t>）</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4289514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2741"/>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00416" y="1135493"/>
            <a:ext cx="7958666" cy="5340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下图描述了行政效率和行政支出之间的关系：当一国的行政支出为零时，行政效率也为零；随着行政支出的增加，行政效率不断提高；当行政支出超过一定界限（</a:t>
            </a:r>
            <a:r>
              <a:rPr lang="en-US" altLang="zh-CN" sz="2200" dirty="0" err="1">
                <a:solidFill>
                  <a:sysClr val="windowText" lastClr="000000"/>
                </a:solidFill>
                <a:latin typeface="微软雅黑"/>
                <a:ea typeface="微软雅黑"/>
                <a:cs typeface="微软雅黑"/>
              </a:rPr>
              <a:t>Qp</a:t>
            </a:r>
            <a:r>
              <a:rPr lang="zh-CN" altLang="en-US" sz="2200" dirty="0">
                <a:solidFill>
                  <a:sysClr val="windowText" lastClr="000000"/>
                </a:solidFill>
                <a:latin typeface="微软雅黑"/>
                <a:ea typeface="微软雅黑"/>
                <a:cs typeface="微软雅黑"/>
              </a:rPr>
              <a:t>）时，行政效率开始下降。</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pic>
        <p:nvPicPr>
          <p:cNvPr id="6" name="图片 5" descr="图表, 图示&#10;&#10;描述已自动生成">
            <a:extLst>
              <a:ext uri="{FF2B5EF4-FFF2-40B4-BE49-F238E27FC236}">
                <a16:creationId xmlns:a16="http://schemas.microsoft.com/office/drawing/2014/main" id="{D6C6C367-2E9B-7D4D-8DB4-4219288564B8}"/>
              </a:ext>
            </a:extLst>
          </p:cNvPr>
          <p:cNvPicPr>
            <a:picLocks noChangeAspect="1"/>
          </p:cNvPicPr>
          <p:nvPr/>
        </p:nvPicPr>
        <p:blipFill>
          <a:blip r:embed="rId3"/>
          <a:stretch>
            <a:fillRect/>
          </a:stretch>
        </p:blipFill>
        <p:spPr>
          <a:xfrm>
            <a:off x="2344549" y="2483020"/>
            <a:ext cx="4470400" cy="3606800"/>
          </a:xfrm>
          <a:prstGeom prst="rect">
            <a:avLst/>
          </a:prstGeom>
        </p:spPr>
      </p:pic>
    </p:spTree>
    <p:extLst>
      <p:ext uri="{BB962C8B-B14F-4D97-AF65-F5344CB8AC3E}">
        <p14:creationId xmlns:p14="http://schemas.microsoft.com/office/powerpoint/2010/main" val="511340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545239" y="1080942"/>
            <a:ext cx="7958666" cy="5340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行政管理支出的相对大小</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pic>
        <p:nvPicPr>
          <p:cNvPr id="15" name="Picture 4"/>
          <p:cNvPicPr>
            <a:picLocks noChangeAspect="1" noChangeArrowheads="1"/>
          </p:cNvPicPr>
          <p:nvPr/>
        </p:nvPicPr>
        <p:blipFill>
          <a:blip r:embed="rId3">
            <a:extLst>
              <a:ext uri="{28A0092B-C50C-407E-A947-70E740481C1C}">
                <a14:useLocalDpi xmlns:a14="http://schemas.microsoft.com/office/drawing/2010/main" val="0"/>
              </a:ext>
            </a:extLst>
          </a:blip>
          <a:srcRect l="13962" r="1074" b="4388"/>
          <a:stretch>
            <a:fillRect/>
          </a:stretch>
        </p:blipFill>
        <p:spPr bwMode="auto">
          <a:xfrm>
            <a:off x="687527" y="1600796"/>
            <a:ext cx="7911234" cy="43005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676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900" decel="100000" fill="hold"/>
                                        <p:tgtEl>
                                          <p:spTgt spid="1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4115</TotalTime>
  <Words>3430</Words>
  <Application>Microsoft Macintosh PowerPoint</Application>
  <PresentationFormat>全屏显示(4:3)</PresentationFormat>
  <Paragraphs>969</Paragraphs>
  <Slides>39</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39</vt:i4>
      </vt:variant>
    </vt:vector>
  </HeadingPairs>
  <TitlesOfParts>
    <vt:vector size="51" baseType="lpstr">
      <vt:lpstr>阿里巴巴普惠体 R</vt:lpstr>
      <vt:lpstr>宋体</vt:lpstr>
      <vt:lpstr>微软雅黑</vt:lpstr>
      <vt:lpstr>微软雅黑</vt:lpstr>
      <vt:lpstr>微软雅黑 Light</vt:lpstr>
      <vt:lpstr>Adobe 仿宋 Std R</vt:lpstr>
      <vt:lpstr>Arial</vt:lpstr>
      <vt:lpstr>Calibri</vt:lpstr>
      <vt:lpstr>Times New Roman</vt:lpstr>
      <vt:lpstr>Office 主题</vt:lpstr>
      <vt:lpstr>位图图像</vt:lpstr>
      <vt:lpstr>Word.Picture.8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Yanjun Li</dc:creator>
  <cp:lastModifiedBy>15795</cp:lastModifiedBy>
  <cp:revision>102</cp:revision>
  <dcterms:created xsi:type="dcterms:W3CDTF">2020-01-23T12:56:00Z</dcterms:created>
  <dcterms:modified xsi:type="dcterms:W3CDTF">2021-03-31T08:16:04Z</dcterms:modified>
</cp:coreProperties>
</file>