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8" r:id="rId2"/>
    <p:sldId id="257" r:id="rId3"/>
    <p:sldId id="372" r:id="rId4"/>
    <p:sldId id="311" r:id="rId5"/>
    <p:sldId id="389" r:id="rId6"/>
    <p:sldId id="336" r:id="rId7"/>
    <p:sldId id="390" r:id="rId8"/>
    <p:sldId id="337" r:id="rId9"/>
    <p:sldId id="404" r:id="rId10"/>
    <p:sldId id="373" r:id="rId11"/>
    <p:sldId id="374" r:id="rId12"/>
    <p:sldId id="391" r:id="rId13"/>
    <p:sldId id="339" r:id="rId14"/>
    <p:sldId id="360" r:id="rId15"/>
    <p:sldId id="411" r:id="rId16"/>
    <p:sldId id="412" r:id="rId17"/>
    <p:sldId id="392" r:id="rId18"/>
    <p:sldId id="310" r:id="rId19"/>
    <p:sldId id="416" r:id="rId20"/>
    <p:sldId id="385" r:id="rId21"/>
    <p:sldId id="350" r:id="rId22"/>
    <p:sldId id="377" r:id="rId23"/>
    <p:sldId id="378" r:id="rId24"/>
    <p:sldId id="379" r:id="rId25"/>
    <p:sldId id="380" r:id="rId26"/>
    <p:sldId id="393" r:id="rId27"/>
    <p:sldId id="375" r:id="rId28"/>
    <p:sldId id="395" r:id="rId29"/>
    <p:sldId id="394" r:id="rId30"/>
    <p:sldId id="405" r:id="rId31"/>
    <p:sldId id="406" r:id="rId32"/>
    <p:sldId id="407" r:id="rId33"/>
    <p:sldId id="396" r:id="rId34"/>
    <p:sldId id="397" r:id="rId35"/>
    <p:sldId id="398" r:id="rId36"/>
    <p:sldId id="399" r:id="rId37"/>
    <p:sldId id="408" r:id="rId38"/>
    <p:sldId id="413" r:id="rId39"/>
    <p:sldId id="409" r:id="rId40"/>
    <p:sldId id="414" r:id="rId41"/>
    <p:sldId id="415" r:id="rId42"/>
    <p:sldId id="400" r:id="rId43"/>
    <p:sldId id="401" r:id="rId44"/>
    <p:sldId id="402" r:id="rId45"/>
    <p:sldId id="403" r:id="rId4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5B11C-324E-C142-9C66-682AA2FA7283}" type="datetimeFigureOut">
              <a:rPr kumimoji="1" lang="zh-CN" altLang="en-US" smtClean="0"/>
              <a:t>2021/4/28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27F0BD-3310-D047-A854-1F3612D5CA0D}" type="slidenum">
              <a:rPr kumimoji="1" lang="zh-CN" altLang="en-US" smtClean="0"/>
              <a:t>‹#›</a:t>
            </a:fld>
            <a:endParaRPr kumimoji="1" lang="zh-CN" altLang="en-US"/>
          </a:p>
        </p:txBody>
      </p:sp>
    </p:spTree>
    <p:extLst>
      <p:ext uri="{BB962C8B-B14F-4D97-AF65-F5344CB8AC3E}">
        <p14:creationId xmlns:p14="http://schemas.microsoft.com/office/powerpoint/2010/main" val="36916687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14634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09218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97636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85855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51272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34008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633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30197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32652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83589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2021/4/28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47031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83322-4726-A248-916D-DDF4C56692A8}" type="datetimeFigureOut">
              <a:rPr kumimoji="1" lang="zh-CN" altLang="en-US" smtClean="0"/>
              <a:t>2021/4/28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7302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4.wdp"/></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5.wdp"/></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第三篇：财政收入篇</a:t>
            </a:r>
          </a:p>
        </p:txBody>
      </p:sp>
      <p:sp>
        <p:nvSpPr>
          <p:cNvPr id="18" name="内容占位符 2"/>
          <p:cNvSpPr txBox="1">
            <a:spLocks/>
          </p:cNvSpPr>
          <p:nvPr/>
        </p:nvSpPr>
        <p:spPr>
          <a:xfrm>
            <a:off x="838199" y="1825625"/>
            <a:ext cx="80384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第七章    财政收入总论（财政收入规模与构成分析）</a:t>
            </a:r>
          </a:p>
          <a:p>
            <a:pPr>
              <a:defRPr/>
            </a:pPr>
            <a:r>
              <a:rPr lang="zh-CN" altLang="en-US" sz="2600" dirty="0">
                <a:solidFill>
                  <a:sysClr val="windowText" lastClr="000000"/>
                </a:solidFill>
                <a:latin typeface="微软雅黑"/>
                <a:ea typeface="微软雅黑"/>
                <a:cs typeface="微软雅黑"/>
              </a:rPr>
              <a:t>第八章    税收原理</a:t>
            </a:r>
          </a:p>
          <a:p>
            <a:pPr>
              <a:defRPr/>
            </a:pPr>
            <a:r>
              <a:rPr lang="zh-CN" altLang="en-US" sz="2600" dirty="0">
                <a:solidFill>
                  <a:sysClr val="windowText" lastClr="000000"/>
                </a:solidFill>
                <a:latin typeface="微软雅黑"/>
                <a:ea typeface="微软雅黑"/>
                <a:cs typeface="微软雅黑"/>
              </a:rPr>
              <a:t>第九章    税收制度</a:t>
            </a:r>
          </a:p>
          <a:p>
            <a:pPr>
              <a:defRPr/>
            </a:pPr>
            <a:r>
              <a:rPr lang="zh-CN" altLang="en-US" sz="2600" dirty="0">
                <a:solidFill>
                  <a:sysClr val="windowText" lastClr="000000"/>
                </a:solidFill>
                <a:latin typeface="微软雅黑"/>
                <a:ea typeface="微软雅黑"/>
                <a:cs typeface="微软雅黑"/>
              </a:rPr>
              <a:t>第十章  </a:t>
            </a:r>
            <a:r>
              <a:rPr lang="en-US" altLang="zh-CN" sz="2600" dirty="0">
                <a:solidFill>
                  <a:sysClr val="windowText" lastClr="000000"/>
                </a:solidFill>
                <a:latin typeface="微软雅黑"/>
                <a:ea typeface="微软雅黑"/>
                <a:cs typeface="微软雅黑"/>
              </a:rPr>
              <a:t>  </a:t>
            </a:r>
            <a:r>
              <a:rPr lang="zh-CN" altLang="en-US" sz="2600" dirty="0">
                <a:solidFill>
                  <a:sysClr val="windowText" lastClr="000000"/>
                </a:solidFill>
                <a:latin typeface="微软雅黑"/>
                <a:ea typeface="微软雅黑"/>
                <a:cs typeface="微软雅黑"/>
              </a:rPr>
              <a:t>国债和国债市场</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graphicFrame>
        <p:nvGraphicFramePr>
          <p:cNvPr id="15" name="Object 8"/>
          <p:cNvGraphicFramePr>
            <a:graphicFrameLocks noChangeAspect="1"/>
          </p:cNvGraphicFramePr>
          <p:nvPr>
            <p:extLst>
              <p:ext uri="{D42A27DB-BD31-4B8C-83A1-F6EECF244321}">
                <p14:modId xmlns:p14="http://schemas.microsoft.com/office/powerpoint/2010/main" val="1110021929"/>
              </p:ext>
            </p:extLst>
          </p:nvPr>
        </p:nvGraphicFramePr>
        <p:xfrm>
          <a:off x="5439611" y="2874964"/>
          <a:ext cx="2840789" cy="2969808"/>
        </p:xfrm>
        <a:graphic>
          <a:graphicData uri="http://schemas.openxmlformats.org/presentationml/2006/ole">
            <mc:AlternateContent xmlns:mc="http://schemas.openxmlformats.org/markup-compatibility/2006">
              <mc:Choice xmlns:v="urn:schemas-microsoft-com:vml" Requires="v">
                <p:oleObj spid="_x0000_s1052" name="位图图像" r:id="rId4" imgW="2933333" imgH="3067478" progId="Paint.Picture">
                  <p:embed/>
                </p:oleObj>
              </mc:Choice>
              <mc:Fallback>
                <p:oleObj name="位图图像" r:id="rId4" imgW="2933333" imgH="3067478"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2987" t="14906"/>
                      <a:stretch>
                        <a:fillRect/>
                      </a:stretch>
                    </p:blipFill>
                    <p:spPr bwMode="auto">
                      <a:xfrm>
                        <a:off x="5439611" y="2874964"/>
                        <a:ext cx="2840789" cy="29698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8667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0" fill="hold"/>
                                        <p:tgtEl>
                                          <p:spTgt spid="15"/>
                                        </p:tgtEl>
                                        <p:attrNameLst>
                                          <p:attrName>ppt_x</p:attrName>
                                        </p:attrNameLst>
                                      </p:cBhvr>
                                      <p:tavLst>
                                        <p:tav tm="0">
                                          <p:val>
                                            <p:strVal val="1+#ppt_w/2"/>
                                          </p:val>
                                        </p:tav>
                                        <p:tav tm="100000">
                                          <p:val>
                                            <p:strVal val="#ppt_x"/>
                                          </p:val>
                                        </p:tav>
                                      </p:tavLst>
                                    </p:anim>
                                    <p:anim calcmode="lin" valueType="num">
                                      <p:cBhvr additive="base">
                                        <p:cTn id="8" dur="5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12076" y="978182"/>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ct val="100000"/>
              </a:lnSpc>
              <a:spcBef>
                <a:spcPts val="0"/>
              </a:spcBef>
              <a:buNone/>
              <a:defRPr/>
            </a:pPr>
            <a:endParaRPr lang="en-US" altLang="zh-CN" sz="20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 按财政收入的管理要求分类</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rgbClr val="0070C0"/>
                </a:solidFill>
                <a:latin typeface="微软雅黑"/>
                <a:ea typeface="微软雅黑"/>
                <a:cs typeface="微软雅黑"/>
              </a:rPr>
              <a:t>预算内收入</a:t>
            </a:r>
            <a:endParaRPr lang="en-US" altLang="zh-CN" sz="2200" dirty="0">
              <a:solidFill>
                <a:srgbClr val="0070C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指列入政府</a:t>
            </a:r>
            <a:r>
              <a:rPr lang="zh-CN" altLang="en-US" sz="2000" dirty="0">
                <a:solidFill>
                  <a:srgbClr val="0070C0"/>
                </a:solidFill>
                <a:latin typeface="微软雅黑"/>
                <a:ea typeface="微软雅黑"/>
                <a:cs typeface="微软雅黑"/>
              </a:rPr>
              <a:t>一般预算中</a:t>
            </a:r>
            <a:r>
              <a:rPr lang="zh-CN" altLang="en-US" sz="2000" dirty="0">
                <a:solidFill>
                  <a:sysClr val="windowText" lastClr="000000"/>
                </a:solidFill>
                <a:latin typeface="微软雅黑"/>
                <a:ea typeface="微软雅黑"/>
                <a:cs typeface="微软雅黑"/>
              </a:rPr>
              <a:t>的财政收入</a:t>
            </a:r>
          </a:p>
          <a:p>
            <a:pPr>
              <a:defRPr/>
            </a:pPr>
            <a:r>
              <a:rPr lang="zh-CN" altLang="en-US" sz="2200" dirty="0">
                <a:solidFill>
                  <a:srgbClr val="0070C0"/>
                </a:solidFill>
                <a:latin typeface="微软雅黑"/>
                <a:ea typeface="微软雅黑"/>
                <a:cs typeface="微软雅黑"/>
              </a:rPr>
              <a:t>预算外收入</a:t>
            </a:r>
            <a:endParaRPr lang="en-US" altLang="zh-CN" sz="2200" dirty="0">
              <a:solidFill>
                <a:srgbClr val="0070C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为置于政府</a:t>
            </a:r>
            <a:r>
              <a:rPr lang="zh-CN" altLang="en-US" sz="2000" dirty="0">
                <a:solidFill>
                  <a:srgbClr val="0070C0"/>
                </a:solidFill>
                <a:latin typeface="微软雅黑"/>
                <a:ea typeface="微软雅黑"/>
                <a:cs typeface="微软雅黑"/>
              </a:rPr>
              <a:t>一般预算以外</a:t>
            </a:r>
            <a:r>
              <a:rPr lang="zh-CN" altLang="en-US" sz="2000" dirty="0">
                <a:solidFill>
                  <a:sysClr val="windowText" lastClr="000000"/>
                </a:solidFill>
                <a:latin typeface="微软雅黑"/>
                <a:ea typeface="微软雅黑"/>
                <a:cs typeface="微软雅黑"/>
              </a:rPr>
              <a:t>单独管理的财政收入</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内涵和范围在各国并不完全相同。如美国的预算外（</a:t>
            </a:r>
            <a:r>
              <a:rPr lang="en-US" altLang="zh-CN" sz="2000" dirty="0">
                <a:solidFill>
                  <a:sysClr val="windowText" lastClr="000000"/>
                </a:solidFill>
                <a:latin typeface="微软雅黑"/>
                <a:ea typeface="微软雅黑"/>
                <a:cs typeface="微软雅黑"/>
              </a:rPr>
              <a:t>off-budget</a:t>
            </a:r>
            <a:r>
              <a:rPr lang="zh-CN" altLang="en-US" sz="2000" dirty="0">
                <a:solidFill>
                  <a:sysClr val="windowText" lastClr="000000"/>
                </a:solidFill>
                <a:latin typeface="微软雅黑"/>
                <a:ea typeface="微软雅黑"/>
                <a:cs typeface="微软雅黑"/>
              </a:rPr>
              <a:t>）是按法律规定的不包括在政府预算总额中的</a:t>
            </a:r>
            <a:r>
              <a:rPr lang="zh-CN" altLang="en-US" sz="2000" dirty="0">
                <a:solidFill>
                  <a:srgbClr val="0070C0"/>
                </a:solidFill>
                <a:latin typeface="微软雅黑"/>
                <a:ea typeface="微软雅黑"/>
                <a:cs typeface="微软雅黑"/>
              </a:rPr>
              <a:t>专项资金</a:t>
            </a:r>
            <a:r>
              <a:rPr lang="zh-CN" altLang="en-US" sz="2000" dirty="0">
                <a:solidFill>
                  <a:sysClr val="windowText" lastClr="000000"/>
                </a:solidFill>
                <a:latin typeface="微软雅黑"/>
                <a:ea typeface="微软雅黑"/>
                <a:cs typeface="微软雅黑"/>
              </a:rPr>
              <a:t>，如社会保障信托基金、邮政服务收支等。这些活动均限定早特定的领域，并有反映其收支状况的相对独立的预算，在必要时也可以与政府预算合并。 </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中国的预算外收入是指由各地区、各部门或单位</a:t>
            </a:r>
            <a:r>
              <a:rPr lang="zh-CN" altLang="en-US" sz="2000" dirty="0">
                <a:solidFill>
                  <a:srgbClr val="0070C0"/>
                </a:solidFill>
                <a:latin typeface="微软雅黑"/>
                <a:ea typeface="微软雅黑"/>
                <a:cs typeface="微软雅黑"/>
              </a:rPr>
              <a:t>自收自支</a:t>
            </a:r>
            <a:r>
              <a:rPr lang="zh-CN" altLang="en-US" sz="2000" dirty="0">
                <a:solidFill>
                  <a:sysClr val="windowText" lastClr="000000"/>
                </a:solidFill>
                <a:latin typeface="微软雅黑"/>
                <a:ea typeface="微软雅黑"/>
                <a:cs typeface="微软雅黑"/>
              </a:rPr>
              <a:t>，自行管理的财政资金。每个政府部门或单位几乎都掌握有一定数额的预算外资金，这不利于对政府收入的</a:t>
            </a:r>
            <a:r>
              <a:rPr lang="zh-CN" altLang="en-US" sz="2000" dirty="0">
                <a:solidFill>
                  <a:srgbClr val="0070C0"/>
                </a:solidFill>
                <a:latin typeface="微软雅黑"/>
                <a:ea typeface="微软雅黑"/>
                <a:cs typeface="微软雅黑"/>
              </a:rPr>
              <a:t>规范管理</a:t>
            </a:r>
            <a:r>
              <a:rPr lang="zh-CN" altLang="en-US" sz="2000" dirty="0">
                <a:solidFill>
                  <a:sysClr val="windowText" lastClr="000000"/>
                </a:solidFill>
                <a:latin typeface="微软雅黑"/>
                <a:ea typeface="微软雅黑"/>
                <a:cs typeface="微软雅黑"/>
              </a:rPr>
              <a:t>。</a:t>
            </a:r>
            <a:endParaRPr lang="en-US" altLang="zh-CN" sz="20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07715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7178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ct val="100000"/>
              </a:lnSpc>
              <a:spcBef>
                <a:spcPts val="0"/>
              </a:spcBef>
              <a:buNone/>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政府收入＝财政收入＋中央政府性基金收入＋预算外收入＋制度外收入 </a:t>
            </a:r>
          </a:p>
          <a:p>
            <a:pPr>
              <a:defRPr/>
            </a:pP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grpSp>
        <p:nvGrpSpPr>
          <p:cNvPr id="15" name="Group 30"/>
          <p:cNvGrpSpPr>
            <a:grpSpLocks/>
          </p:cNvGrpSpPr>
          <p:nvPr/>
        </p:nvGrpSpPr>
        <p:grpSpPr bwMode="auto">
          <a:xfrm>
            <a:off x="1810365" y="2539931"/>
            <a:ext cx="6012782" cy="3163636"/>
            <a:chOff x="1004" y="1285"/>
            <a:chExt cx="4485" cy="2451"/>
          </a:xfrm>
        </p:grpSpPr>
        <p:sp>
          <p:nvSpPr>
            <p:cNvPr id="17" name="Text Box 4"/>
            <p:cNvSpPr txBox="1">
              <a:spLocks noChangeArrowheads="1"/>
            </p:cNvSpPr>
            <p:nvPr/>
          </p:nvSpPr>
          <p:spPr bwMode="auto">
            <a:xfrm>
              <a:off x="1004" y="2005"/>
              <a:ext cx="802" cy="374"/>
            </a:xfrm>
            <a:prstGeom prst="rect">
              <a:avLst/>
            </a:prstGeom>
            <a:solidFill>
              <a:srgbClr val="CCFFCC"/>
            </a:solidFill>
            <a:ln w="9525">
              <a:solidFill>
                <a:srgbClr val="000000"/>
              </a:solidFill>
              <a:miter lim="800000"/>
              <a:headEnd/>
              <a:tailEnd/>
            </a:ln>
            <a:effectLst>
              <a:outerShdw blurRad="63500" dist="107763" dir="18900000" algn="ctr" rotWithShape="0">
                <a:srgbClr val="000000">
                  <a:alpha val="50000"/>
                </a:srgbClr>
              </a:outerShdw>
            </a:effectLst>
          </p:spPr>
          <p:txBody>
            <a:bodyPr anchor="ct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r>
                <a:rPr lang="zh-CN" altLang="en-US" sz="1800" b="1">
                  <a:solidFill>
                    <a:srgbClr val="000000"/>
                  </a:solidFill>
                </a:rPr>
                <a:t>财政收入</a:t>
              </a:r>
              <a:endParaRPr lang="zh-CN" altLang="en-US" sz="1800" b="1">
                <a:solidFill>
                  <a:srgbClr val="000000"/>
                </a:solidFill>
                <a:latin typeface="Arial" charset="0"/>
              </a:endParaRPr>
            </a:p>
          </p:txBody>
        </p:sp>
        <p:sp>
          <p:nvSpPr>
            <p:cNvPr id="19" name="Text Box 5"/>
            <p:cNvSpPr txBox="1">
              <a:spLocks noChangeArrowheads="1"/>
            </p:cNvSpPr>
            <p:nvPr/>
          </p:nvSpPr>
          <p:spPr bwMode="auto">
            <a:xfrm>
              <a:off x="1875" y="2005"/>
              <a:ext cx="1463" cy="374"/>
            </a:xfrm>
            <a:prstGeom prst="rect">
              <a:avLst/>
            </a:prstGeom>
            <a:solidFill>
              <a:srgbClr val="CCFFCC"/>
            </a:solidFill>
            <a:ln w="9525">
              <a:solidFill>
                <a:srgbClr val="000000"/>
              </a:solidFill>
              <a:miter lim="800000"/>
              <a:headEnd/>
              <a:tailEnd/>
            </a:ln>
            <a:effectLst>
              <a:outerShdw blurRad="63500" dist="107763" dir="18900000" algn="ctr" rotWithShape="0">
                <a:srgbClr val="000000">
                  <a:alpha val="50000"/>
                </a:srgbClr>
              </a:outerShdw>
            </a:effectLst>
          </p:spPr>
          <p:txBody>
            <a:bodyPr anchor="ct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r>
                <a:rPr lang="zh-CN" altLang="en-US" sz="1800" b="1" dirty="0">
                  <a:solidFill>
                    <a:srgbClr val="000000"/>
                  </a:solidFill>
                </a:rPr>
                <a:t>中央政府性基金收入</a:t>
              </a:r>
              <a:endParaRPr lang="zh-CN" altLang="en-US" sz="1800" b="1" dirty="0">
                <a:solidFill>
                  <a:srgbClr val="000000"/>
                </a:solidFill>
                <a:latin typeface="Arial" charset="0"/>
              </a:endParaRPr>
            </a:p>
          </p:txBody>
        </p:sp>
        <p:sp>
          <p:nvSpPr>
            <p:cNvPr id="20" name="Text Box 6"/>
            <p:cNvSpPr txBox="1">
              <a:spLocks noChangeArrowheads="1"/>
            </p:cNvSpPr>
            <p:nvPr/>
          </p:nvSpPr>
          <p:spPr bwMode="auto">
            <a:xfrm>
              <a:off x="3408" y="2005"/>
              <a:ext cx="1159" cy="374"/>
            </a:xfrm>
            <a:prstGeom prst="rect">
              <a:avLst/>
            </a:prstGeom>
            <a:solidFill>
              <a:srgbClr val="CCFFCC"/>
            </a:solidFill>
            <a:ln w="9525">
              <a:solidFill>
                <a:srgbClr val="000000"/>
              </a:solidFill>
              <a:miter lim="800000"/>
              <a:headEnd/>
              <a:tailEnd/>
            </a:ln>
            <a:effectLst>
              <a:outerShdw blurRad="63500" dist="107763" dir="18900000" algn="ctr" rotWithShape="0">
                <a:srgbClr val="000000">
                  <a:alpha val="50000"/>
                </a:srgbClr>
              </a:outerShdw>
            </a:effectLst>
          </p:spPr>
          <p:txBody>
            <a:bodyPr anchor="ct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r>
                <a:rPr lang="zh-CN" altLang="en-US" sz="1800" b="1">
                  <a:solidFill>
                    <a:srgbClr val="000000"/>
                  </a:solidFill>
                </a:rPr>
                <a:t>预算外资金收入</a:t>
              </a:r>
              <a:endParaRPr lang="zh-CN" altLang="en-US" sz="1800" b="1">
                <a:solidFill>
                  <a:srgbClr val="000000"/>
                </a:solidFill>
                <a:latin typeface="Arial" charset="0"/>
              </a:endParaRPr>
            </a:p>
          </p:txBody>
        </p:sp>
        <p:sp>
          <p:nvSpPr>
            <p:cNvPr id="24" name="Text Box 7"/>
            <p:cNvSpPr txBox="1">
              <a:spLocks noChangeArrowheads="1"/>
            </p:cNvSpPr>
            <p:nvPr/>
          </p:nvSpPr>
          <p:spPr bwMode="auto">
            <a:xfrm>
              <a:off x="4622" y="2005"/>
              <a:ext cx="867" cy="374"/>
            </a:xfrm>
            <a:prstGeom prst="rect">
              <a:avLst/>
            </a:prstGeom>
            <a:solidFill>
              <a:srgbClr val="CCFFCC"/>
            </a:solidFill>
            <a:ln w="9525">
              <a:solidFill>
                <a:srgbClr val="000000"/>
              </a:solidFill>
              <a:miter lim="800000"/>
              <a:headEnd/>
              <a:tailEnd/>
            </a:ln>
            <a:effectLst>
              <a:outerShdw blurRad="63500" dist="107763" dir="18900000" algn="ctr" rotWithShape="0">
                <a:srgbClr val="000000">
                  <a:alpha val="50000"/>
                </a:srgbClr>
              </a:outerShdw>
            </a:effectLst>
          </p:spPr>
          <p:txBody>
            <a:bodyPr anchor="ct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r>
                <a:rPr lang="zh-CN" altLang="en-US" sz="1800" b="1" dirty="0">
                  <a:solidFill>
                    <a:srgbClr val="000000"/>
                  </a:solidFill>
                </a:rPr>
                <a:t>制度外收入</a:t>
              </a:r>
              <a:endParaRPr lang="zh-CN" altLang="en-US" sz="1800" b="1" dirty="0">
                <a:solidFill>
                  <a:srgbClr val="000000"/>
                </a:solidFill>
                <a:latin typeface="Arial" charset="0"/>
              </a:endParaRPr>
            </a:p>
          </p:txBody>
        </p:sp>
        <p:sp>
          <p:nvSpPr>
            <p:cNvPr id="25" name="Line 8"/>
            <p:cNvSpPr>
              <a:spLocks noChangeShapeType="1"/>
            </p:cNvSpPr>
            <p:nvPr/>
          </p:nvSpPr>
          <p:spPr bwMode="auto">
            <a:xfrm flipH="1">
              <a:off x="1635" y="1548"/>
              <a:ext cx="4" cy="470"/>
            </a:xfrm>
            <a:prstGeom prst="line">
              <a:avLst/>
            </a:prstGeom>
            <a:noFill/>
            <a:ln w="9525">
              <a:solidFill>
                <a:srgbClr val="000000"/>
              </a:solidFill>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lstStyle/>
            <a:p>
              <a:endParaRPr lang="zh-CN" altLang="en-US"/>
            </a:p>
          </p:txBody>
        </p:sp>
        <p:sp>
          <p:nvSpPr>
            <p:cNvPr id="26" name="Line 9"/>
            <p:cNvSpPr>
              <a:spLocks noChangeShapeType="1"/>
            </p:cNvSpPr>
            <p:nvPr/>
          </p:nvSpPr>
          <p:spPr bwMode="auto">
            <a:xfrm>
              <a:off x="3651" y="1480"/>
              <a:ext cx="288" cy="528"/>
            </a:xfrm>
            <a:prstGeom prst="line">
              <a:avLst/>
            </a:prstGeom>
            <a:noFill/>
            <a:ln w="9525">
              <a:solidFill>
                <a:srgbClr val="000000"/>
              </a:solidFill>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lstStyle/>
            <a:p>
              <a:endParaRPr lang="zh-CN" altLang="en-US"/>
            </a:p>
          </p:txBody>
        </p:sp>
        <p:sp>
          <p:nvSpPr>
            <p:cNvPr id="27" name="Line 10"/>
            <p:cNvSpPr>
              <a:spLocks noChangeShapeType="1"/>
            </p:cNvSpPr>
            <p:nvPr/>
          </p:nvSpPr>
          <p:spPr bwMode="auto">
            <a:xfrm>
              <a:off x="3651" y="1480"/>
              <a:ext cx="1324" cy="523"/>
            </a:xfrm>
            <a:prstGeom prst="line">
              <a:avLst/>
            </a:prstGeom>
            <a:noFill/>
            <a:ln w="12700">
              <a:solidFill>
                <a:srgbClr val="000000"/>
              </a:solidFill>
              <a:prstDash val="dash"/>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lstStyle/>
            <a:p>
              <a:endParaRPr lang="zh-CN" altLang="en-US"/>
            </a:p>
          </p:txBody>
        </p:sp>
        <p:sp>
          <p:nvSpPr>
            <p:cNvPr id="28" name="Line 11"/>
            <p:cNvSpPr>
              <a:spLocks noChangeShapeType="1"/>
            </p:cNvSpPr>
            <p:nvPr/>
          </p:nvSpPr>
          <p:spPr bwMode="auto">
            <a:xfrm flipH="1">
              <a:off x="3120" y="1480"/>
              <a:ext cx="483" cy="521"/>
            </a:xfrm>
            <a:prstGeom prst="line">
              <a:avLst/>
            </a:prstGeom>
            <a:noFill/>
            <a:ln w="9525">
              <a:solidFill>
                <a:srgbClr val="000000"/>
              </a:solidFill>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lstStyle/>
            <a:p>
              <a:endParaRPr lang="zh-CN" altLang="en-US"/>
            </a:p>
          </p:txBody>
        </p:sp>
        <p:sp>
          <p:nvSpPr>
            <p:cNvPr id="29" name="Line 12"/>
            <p:cNvSpPr>
              <a:spLocks noChangeShapeType="1"/>
            </p:cNvSpPr>
            <p:nvPr/>
          </p:nvSpPr>
          <p:spPr bwMode="auto">
            <a:xfrm flipH="1">
              <a:off x="1646" y="1480"/>
              <a:ext cx="1957" cy="524"/>
            </a:xfrm>
            <a:prstGeom prst="line">
              <a:avLst/>
            </a:prstGeom>
            <a:noFill/>
            <a:ln w="9525">
              <a:solidFill>
                <a:srgbClr val="000000"/>
              </a:solidFill>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lstStyle/>
            <a:p>
              <a:endParaRPr lang="zh-CN" altLang="en-US"/>
            </a:p>
          </p:txBody>
        </p:sp>
        <p:sp>
          <p:nvSpPr>
            <p:cNvPr id="30" name="Text Box 13"/>
            <p:cNvSpPr txBox="1">
              <a:spLocks noChangeArrowheads="1"/>
            </p:cNvSpPr>
            <p:nvPr/>
          </p:nvSpPr>
          <p:spPr bwMode="auto">
            <a:xfrm>
              <a:off x="1593" y="2773"/>
              <a:ext cx="584" cy="374"/>
            </a:xfrm>
            <a:prstGeom prst="rect">
              <a:avLst/>
            </a:prstGeom>
            <a:solidFill>
              <a:srgbClr val="CCFFCC"/>
            </a:solidFill>
            <a:ln w="9525">
              <a:solidFill>
                <a:srgbClr val="000000"/>
              </a:solidFill>
              <a:miter lim="800000"/>
              <a:headEnd/>
              <a:tailEnd/>
            </a:ln>
            <a:effectLst>
              <a:outerShdw blurRad="63500" dist="107763" dir="18900000" algn="ctr" rotWithShape="0">
                <a:srgbClr val="000000">
                  <a:alpha val="50000"/>
                </a:srgbClr>
              </a:outerShdw>
            </a:effectLst>
          </p:spPr>
          <p:txBody>
            <a:bodyPr anchor="ct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r>
                <a:rPr lang="zh-CN" altLang="en-US" sz="1800" b="1">
                  <a:solidFill>
                    <a:srgbClr val="000000"/>
                  </a:solidFill>
                </a:rPr>
                <a:t>预算内</a:t>
              </a:r>
              <a:endParaRPr lang="zh-CN" altLang="en-US" sz="1800" b="1">
                <a:solidFill>
                  <a:srgbClr val="000000"/>
                </a:solidFill>
                <a:latin typeface="Arial" charset="0"/>
              </a:endParaRPr>
            </a:p>
          </p:txBody>
        </p:sp>
        <p:sp>
          <p:nvSpPr>
            <p:cNvPr id="31" name="Text Box 14"/>
            <p:cNvSpPr txBox="1">
              <a:spLocks noChangeArrowheads="1"/>
            </p:cNvSpPr>
            <p:nvPr/>
          </p:nvSpPr>
          <p:spPr bwMode="auto">
            <a:xfrm>
              <a:off x="3731" y="2761"/>
              <a:ext cx="584" cy="374"/>
            </a:xfrm>
            <a:prstGeom prst="rect">
              <a:avLst/>
            </a:prstGeom>
            <a:solidFill>
              <a:srgbClr val="CCFFCC"/>
            </a:solidFill>
            <a:ln w="9525">
              <a:solidFill>
                <a:srgbClr val="000000"/>
              </a:solidFill>
              <a:miter lim="800000"/>
              <a:headEnd/>
              <a:tailEnd/>
            </a:ln>
            <a:effectLst>
              <a:outerShdw blurRad="63500" dist="107763" dir="18900000" algn="ctr" rotWithShape="0">
                <a:srgbClr val="000000">
                  <a:alpha val="50000"/>
                </a:srgbClr>
              </a:outerShdw>
            </a:effectLst>
          </p:spPr>
          <p:txBody>
            <a:bodyPr anchor="ct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r>
                <a:rPr lang="zh-CN" altLang="en-US" sz="1800" b="1">
                  <a:solidFill>
                    <a:srgbClr val="000000"/>
                  </a:solidFill>
                </a:rPr>
                <a:t>预算外</a:t>
              </a:r>
              <a:endParaRPr lang="zh-CN" altLang="en-US" sz="1800" b="1">
                <a:solidFill>
                  <a:srgbClr val="000000"/>
                </a:solidFill>
                <a:latin typeface="Arial" charset="0"/>
              </a:endParaRPr>
            </a:p>
          </p:txBody>
        </p:sp>
        <p:sp>
          <p:nvSpPr>
            <p:cNvPr id="32" name="Line 15"/>
            <p:cNvSpPr>
              <a:spLocks noChangeShapeType="1"/>
            </p:cNvSpPr>
            <p:nvPr/>
          </p:nvSpPr>
          <p:spPr bwMode="auto">
            <a:xfrm>
              <a:off x="1730" y="2365"/>
              <a:ext cx="1" cy="414"/>
            </a:xfrm>
            <a:prstGeom prst="line">
              <a:avLst/>
            </a:prstGeom>
            <a:noFill/>
            <a:ln w="9525">
              <a:solidFill>
                <a:srgbClr val="000000"/>
              </a:solidFill>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sp>
          <p:nvSpPr>
            <p:cNvPr id="33" name="Line 16"/>
            <p:cNvSpPr>
              <a:spLocks noChangeShapeType="1"/>
            </p:cNvSpPr>
            <p:nvPr/>
          </p:nvSpPr>
          <p:spPr bwMode="auto">
            <a:xfrm>
              <a:off x="3984" y="2383"/>
              <a:ext cx="2" cy="374"/>
            </a:xfrm>
            <a:prstGeom prst="line">
              <a:avLst/>
            </a:prstGeom>
            <a:noFill/>
            <a:ln w="9525">
              <a:solidFill>
                <a:srgbClr val="000000"/>
              </a:solidFill>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sp>
          <p:nvSpPr>
            <p:cNvPr id="34" name="Line 17"/>
            <p:cNvSpPr>
              <a:spLocks noChangeShapeType="1"/>
            </p:cNvSpPr>
            <p:nvPr/>
          </p:nvSpPr>
          <p:spPr bwMode="auto">
            <a:xfrm>
              <a:off x="2592" y="2410"/>
              <a:ext cx="1208" cy="347"/>
            </a:xfrm>
            <a:prstGeom prst="line">
              <a:avLst/>
            </a:prstGeom>
            <a:noFill/>
            <a:ln w="9525">
              <a:solidFill>
                <a:srgbClr val="000000"/>
              </a:solidFill>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sp>
          <p:nvSpPr>
            <p:cNvPr id="35" name="Line 18"/>
            <p:cNvSpPr>
              <a:spLocks noChangeShapeType="1"/>
            </p:cNvSpPr>
            <p:nvPr/>
          </p:nvSpPr>
          <p:spPr bwMode="auto">
            <a:xfrm flipH="1">
              <a:off x="4087" y="2383"/>
              <a:ext cx="637" cy="374"/>
            </a:xfrm>
            <a:prstGeom prst="line">
              <a:avLst/>
            </a:prstGeom>
            <a:noFill/>
            <a:ln w="12700">
              <a:solidFill>
                <a:srgbClr val="000000"/>
              </a:solidFill>
              <a:prstDash val="dash"/>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sp>
          <p:nvSpPr>
            <p:cNvPr id="36" name="Text Box 19"/>
            <p:cNvSpPr txBox="1">
              <a:spLocks noChangeArrowheads="1"/>
            </p:cNvSpPr>
            <p:nvPr/>
          </p:nvSpPr>
          <p:spPr bwMode="auto">
            <a:xfrm>
              <a:off x="2773" y="3362"/>
              <a:ext cx="780" cy="374"/>
            </a:xfrm>
            <a:prstGeom prst="rect">
              <a:avLst/>
            </a:prstGeom>
            <a:solidFill>
              <a:srgbClr val="CCFFCC"/>
            </a:solidFill>
            <a:ln w="9525">
              <a:solidFill>
                <a:srgbClr val="000000"/>
              </a:solidFill>
              <a:miter lim="800000"/>
              <a:headEnd/>
              <a:tailEnd/>
            </a:ln>
            <a:effectLst>
              <a:outerShdw blurRad="63500" dist="107763" dir="18900000" algn="ctr" rotWithShape="0">
                <a:srgbClr val="000000">
                  <a:alpha val="50000"/>
                </a:srgbClr>
              </a:outerShdw>
            </a:effectLst>
          </p:spPr>
          <p:txBody>
            <a:bodyPr anchor="ctr"/>
            <a:lstStyle>
              <a:lvl1pPr>
                <a:defRPr sz="2400">
                  <a:solidFill>
                    <a:schemeClr val="tx1"/>
                  </a:solidFill>
                  <a:latin typeface="Times New Roman" charset="0"/>
                  <a:ea typeface="宋体" charset="0"/>
                  <a:cs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r>
                <a:rPr lang="zh-CN" altLang="en-US" sz="1800" b="1" dirty="0">
                  <a:solidFill>
                    <a:srgbClr val="000000"/>
                  </a:solidFill>
                </a:rPr>
                <a:t>政府收入</a:t>
              </a:r>
              <a:endParaRPr lang="zh-CN" altLang="en-US" sz="1800" b="1" dirty="0">
                <a:solidFill>
                  <a:srgbClr val="000000"/>
                </a:solidFill>
                <a:latin typeface="Arial" charset="0"/>
              </a:endParaRPr>
            </a:p>
          </p:txBody>
        </p:sp>
        <p:sp>
          <p:nvSpPr>
            <p:cNvPr id="37" name="Line 20"/>
            <p:cNvSpPr>
              <a:spLocks noChangeShapeType="1"/>
            </p:cNvSpPr>
            <p:nvPr/>
          </p:nvSpPr>
          <p:spPr bwMode="auto">
            <a:xfrm>
              <a:off x="2102" y="3139"/>
              <a:ext cx="2" cy="373"/>
            </a:xfrm>
            <a:prstGeom prst="line">
              <a:avLst/>
            </a:prstGeom>
            <a:noFill/>
            <a:ln w="9525">
              <a:solidFill>
                <a:srgbClr val="000000"/>
              </a:solidFill>
              <a:round/>
              <a:headEnd/>
              <a:tailEn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sp>
          <p:nvSpPr>
            <p:cNvPr id="38" name="Line 21"/>
            <p:cNvSpPr>
              <a:spLocks noChangeShapeType="1"/>
            </p:cNvSpPr>
            <p:nvPr/>
          </p:nvSpPr>
          <p:spPr bwMode="auto">
            <a:xfrm>
              <a:off x="2102" y="3516"/>
              <a:ext cx="691" cy="3"/>
            </a:xfrm>
            <a:prstGeom prst="line">
              <a:avLst/>
            </a:prstGeom>
            <a:noFill/>
            <a:ln w="9525">
              <a:solidFill>
                <a:srgbClr val="000000"/>
              </a:solidFill>
              <a:round/>
              <a:headEnd/>
              <a:tailEnd type="triangle"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sp>
          <p:nvSpPr>
            <p:cNvPr id="39" name="Line 22"/>
            <p:cNvSpPr>
              <a:spLocks noChangeShapeType="1"/>
            </p:cNvSpPr>
            <p:nvPr/>
          </p:nvSpPr>
          <p:spPr bwMode="auto">
            <a:xfrm>
              <a:off x="4035" y="3122"/>
              <a:ext cx="1" cy="373"/>
            </a:xfrm>
            <a:prstGeom prst="line">
              <a:avLst/>
            </a:prstGeom>
            <a:noFill/>
            <a:ln w="9525">
              <a:solidFill>
                <a:srgbClr val="000000"/>
              </a:solidFill>
              <a:round/>
              <a:headEnd/>
              <a:tailEn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sp>
          <p:nvSpPr>
            <p:cNvPr id="40" name="Line 23"/>
            <p:cNvSpPr>
              <a:spLocks noChangeShapeType="1"/>
            </p:cNvSpPr>
            <p:nvPr/>
          </p:nvSpPr>
          <p:spPr bwMode="auto">
            <a:xfrm>
              <a:off x="3590" y="3499"/>
              <a:ext cx="456" cy="3"/>
            </a:xfrm>
            <a:prstGeom prst="line">
              <a:avLst/>
            </a:prstGeom>
            <a:noFill/>
            <a:ln w="9525">
              <a:solidFill>
                <a:srgbClr val="000000"/>
              </a:solidFill>
              <a:round/>
              <a:headEnd type="triangle" w="med" len="med"/>
              <a:tailEn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sp>
          <p:nvSpPr>
            <p:cNvPr id="41" name="Line 24"/>
            <p:cNvSpPr>
              <a:spLocks noChangeShapeType="1"/>
            </p:cNvSpPr>
            <p:nvPr/>
          </p:nvSpPr>
          <p:spPr bwMode="auto">
            <a:xfrm>
              <a:off x="2855" y="2936"/>
              <a:ext cx="0" cy="0"/>
            </a:xfrm>
            <a:prstGeom prst="line">
              <a:avLst/>
            </a:prstGeom>
            <a:noFill/>
            <a:ln w="9525">
              <a:solidFill>
                <a:srgbClr val="000000"/>
              </a:solidFill>
              <a:round/>
              <a:headEnd/>
              <a:tailEn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sp>
          <p:nvSpPr>
            <p:cNvPr id="42" name="Rectangle 25"/>
            <p:cNvSpPr>
              <a:spLocks noChangeArrowheads="1"/>
            </p:cNvSpPr>
            <p:nvPr/>
          </p:nvSpPr>
          <p:spPr bwMode="auto">
            <a:xfrm>
              <a:off x="1443" y="1285"/>
              <a:ext cx="410" cy="237"/>
            </a:xfrm>
            <a:prstGeom prst="rect">
              <a:avLst/>
            </a:prstGeom>
            <a:solidFill>
              <a:srgbClr val="CCFFCC"/>
            </a:solidFill>
            <a:ln w="9525">
              <a:solidFill>
                <a:srgbClr val="000000"/>
              </a:solidFill>
              <a:miter lim="800000"/>
              <a:headEnd/>
              <a:tailEnd/>
            </a:ln>
            <a:effectLst>
              <a:outerShdw blurRad="63500" dist="107763" dir="18900000" algn="ctr" rotWithShape="0">
                <a:schemeClr val="bg2">
                  <a:alpha val="50000"/>
                </a:schemeClr>
              </a:outerShdw>
            </a:effectLst>
          </p:spPr>
          <p:txBody>
            <a:bodyPr wrap="none" anchor="ctr">
              <a:spAutoFit/>
            </a:bodyPr>
            <a:lstStyle/>
            <a:p>
              <a:pPr eaLnBrk="1" hangingPunct="1"/>
              <a:r>
                <a:rPr lang="zh-CN" altLang="en-US" sz="1800" b="1">
                  <a:solidFill>
                    <a:srgbClr val="000000"/>
                  </a:solidFill>
                  <a:latin typeface="Arial" charset="0"/>
                </a:rPr>
                <a:t>税收</a:t>
              </a:r>
            </a:p>
          </p:txBody>
        </p:sp>
        <p:sp>
          <p:nvSpPr>
            <p:cNvPr id="43" name="Rectangle 27"/>
            <p:cNvSpPr>
              <a:spLocks noChangeArrowheads="1"/>
            </p:cNvSpPr>
            <p:nvPr/>
          </p:nvSpPr>
          <p:spPr bwMode="auto">
            <a:xfrm>
              <a:off x="3437" y="1285"/>
              <a:ext cx="410" cy="237"/>
            </a:xfrm>
            <a:prstGeom prst="rect">
              <a:avLst/>
            </a:prstGeom>
            <a:solidFill>
              <a:srgbClr val="CCFFCC"/>
            </a:solidFill>
            <a:ln w="9525">
              <a:solidFill>
                <a:srgbClr val="000000"/>
              </a:solidFill>
              <a:miter lim="800000"/>
              <a:headEnd/>
              <a:tailEnd/>
            </a:ln>
            <a:effectLst>
              <a:outerShdw blurRad="63500" dist="107763" dir="18900000" algn="ctr" rotWithShape="0">
                <a:schemeClr val="bg2">
                  <a:alpha val="50000"/>
                </a:schemeClr>
              </a:outerShdw>
            </a:effectLst>
          </p:spPr>
          <p:txBody>
            <a:bodyPr wrap="none" anchor="ctr">
              <a:spAutoFit/>
            </a:bodyPr>
            <a:lstStyle/>
            <a:p>
              <a:pPr eaLnBrk="1" hangingPunct="1"/>
              <a:r>
                <a:rPr lang="zh-CN" altLang="en-US" sz="1800" b="1">
                  <a:solidFill>
                    <a:srgbClr val="000000"/>
                  </a:solidFill>
                  <a:latin typeface="Arial" charset="0"/>
                </a:rPr>
                <a:t>收费</a:t>
              </a:r>
            </a:p>
          </p:txBody>
        </p:sp>
        <p:sp>
          <p:nvSpPr>
            <p:cNvPr id="44" name="Line 28"/>
            <p:cNvSpPr>
              <a:spLocks noChangeShapeType="1"/>
            </p:cNvSpPr>
            <p:nvPr/>
          </p:nvSpPr>
          <p:spPr bwMode="auto">
            <a:xfrm flipH="1">
              <a:off x="1910" y="2392"/>
              <a:ext cx="637" cy="374"/>
            </a:xfrm>
            <a:prstGeom prst="line">
              <a:avLst/>
            </a:prstGeom>
            <a:noFill/>
            <a:ln w="12700">
              <a:solidFill>
                <a:srgbClr val="000000"/>
              </a:solidFill>
              <a:prstDash val="dash"/>
              <a:round/>
              <a:headEnd/>
              <a:tailEnd type="arrow" w="med" len="med"/>
            </a:ln>
            <a:effectLst>
              <a:outerShdw blurRad="63500" dist="107763" dir="18900000" algn="ctr" rotWithShape="0">
                <a:srgbClr val="000000">
                  <a:alpha val="50000"/>
                </a:srgbClr>
              </a:outerShdw>
            </a:effectLst>
            <a:extLst>
              <a:ext uri="{909E8E84-426E-40dd-AFC4-6F175D3DCCD1}">
                <a14:hiddenFill xmlns="" xmlns:a14="http://schemas.microsoft.com/office/drawing/2010/main">
                  <a:noFill/>
                </a14:hiddenFill>
              </a:ext>
            </a:extLst>
          </p:spPr>
          <p:txBody>
            <a:bodyPr anchor="ctr"/>
            <a:lstStyle/>
            <a:p>
              <a:endParaRPr lang="zh-CN" altLang="en-US"/>
            </a:p>
          </p:txBody>
        </p:sp>
      </p:grpSp>
    </p:spTree>
    <p:extLst>
      <p:ext uri="{BB962C8B-B14F-4D97-AF65-F5344CB8AC3E}">
        <p14:creationId xmlns:p14="http://schemas.microsoft.com/office/powerpoint/2010/main" val="160973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100000">
                                          <p:val>
                                            <p:strVal val="#ppt_x"/>
                                          </p:val>
                                        </p:tav>
                                      </p:tavLst>
                                    </p:anim>
                                    <p:anim calcmode="lin" valueType="num">
                                      <p:cBhvr>
                                        <p:cTn id="8" dur="500" fill="hold"/>
                                        <p:tgtEl>
                                          <p:spTgt spid="15"/>
                                        </p:tgtEl>
                                        <p:attrNameLst>
                                          <p:attrName>ppt_y</p:attrName>
                                        </p:attrNameLst>
                                      </p:cBhvr>
                                      <p:tavLst>
                                        <p:tav tm="0">
                                          <p:val>
                                            <p:strVal val="#ppt_y-#ppt_h/2"/>
                                          </p:val>
                                        </p:tav>
                                        <p:tav tm="100000">
                                          <p:val>
                                            <p:strVal val="#ppt_y"/>
                                          </p:val>
                                        </p:tav>
                                      </p:tavLst>
                                    </p:anim>
                                    <p:anim calcmode="lin" valueType="num">
                                      <p:cBhvr>
                                        <p:cTn id="9" dur="500" fill="hold"/>
                                        <p:tgtEl>
                                          <p:spTgt spid="15"/>
                                        </p:tgtEl>
                                        <p:attrNameLst>
                                          <p:attrName>ppt_w</p:attrName>
                                        </p:attrNameLst>
                                      </p:cBhvr>
                                      <p:tavLst>
                                        <p:tav tm="0">
                                          <p:val>
                                            <p:strVal val="#ppt_w"/>
                                          </p:val>
                                        </p:tav>
                                        <p:tav tm="100000">
                                          <p:val>
                                            <p:strVal val="#ppt_w"/>
                                          </p:val>
                                        </p:tav>
                                      </p:tavLst>
                                    </p:anim>
                                    <p:anim calcmode="lin" valueType="num">
                                      <p:cBhvr>
                                        <p:cTn id="10"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7178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ct val="100000"/>
              </a:lnSpc>
              <a:spcBef>
                <a:spcPts val="0"/>
              </a:spcBef>
              <a:buNone/>
              <a:defRPr/>
            </a:pPr>
            <a:endParaRPr lang="en-US" altLang="zh-CN" sz="20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 按财政收入的管理要求分类</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狭义的财政收入：仅仅指一般公共预算收入</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广义上的财政收入：</a:t>
            </a:r>
            <a:r>
              <a:rPr lang="zh-CN" altLang="en-US" sz="2000" dirty="0">
                <a:latin typeface="微软雅黑"/>
                <a:ea typeface="微软雅黑"/>
                <a:cs typeface="微软雅黑"/>
              </a:rPr>
              <a:t>包括</a:t>
            </a:r>
            <a:r>
              <a:rPr lang="zh-CN" altLang="en-US" sz="2000" dirty="0">
                <a:solidFill>
                  <a:srgbClr val="0070C0"/>
                </a:solidFill>
                <a:latin typeface="微软雅黑"/>
                <a:ea typeface="微软雅黑"/>
                <a:cs typeface="微软雅黑"/>
              </a:rPr>
              <a:t>一般公共预算收入</a:t>
            </a:r>
            <a:r>
              <a:rPr lang="zh-CN" altLang="en-US" sz="2000" dirty="0">
                <a:solidFill>
                  <a:srgbClr val="000000"/>
                </a:solidFill>
                <a:latin typeface="微软雅黑"/>
                <a:ea typeface="微软雅黑"/>
                <a:cs typeface="微软雅黑"/>
              </a:rPr>
              <a:t>、</a:t>
            </a:r>
            <a:r>
              <a:rPr lang="zh-CN" altLang="en-US" sz="2000" dirty="0">
                <a:solidFill>
                  <a:srgbClr val="0070C0"/>
                </a:solidFill>
                <a:latin typeface="微软雅黑"/>
                <a:ea typeface="微软雅黑"/>
                <a:cs typeface="微软雅黑"/>
              </a:rPr>
              <a:t>政府性基金预算收入</a:t>
            </a:r>
            <a:r>
              <a:rPr lang="zh-CN" altLang="en-US" sz="2000" dirty="0">
                <a:solidFill>
                  <a:srgbClr val="000000"/>
                </a:solidFill>
                <a:latin typeface="微软雅黑"/>
                <a:ea typeface="微软雅黑"/>
                <a:cs typeface="微软雅黑"/>
              </a:rPr>
              <a:t>、</a:t>
            </a:r>
            <a:r>
              <a:rPr lang="zh-CN" altLang="en-US" sz="2000" dirty="0">
                <a:solidFill>
                  <a:srgbClr val="0070C0"/>
                </a:solidFill>
                <a:latin typeface="微软雅黑"/>
                <a:ea typeface="微软雅黑"/>
                <a:cs typeface="微软雅黑"/>
              </a:rPr>
              <a:t>国有资本经营预算收入</a:t>
            </a:r>
            <a:r>
              <a:rPr lang="zh-CN" altLang="en-US" sz="2000" dirty="0">
                <a:solidFill>
                  <a:srgbClr val="000000"/>
                </a:solidFill>
                <a:latin typeface="微软雅黑"/>
                <a:ea typeface="微软雅黑"/>
                <a:cs typeface="微软雅黑"/>
              </a:rPr>
              <a:t>和</a:t>
            </a:r>
            <a:r>
              <a:rPr lang="zh-CN" altLang="en-US" sz="2000" dirty="0">
                <a:solidFill>
                  <a:srgbClr val="0070C0"/>
                </a:solidFill>
                <a:latin typeface="微软雅黑"/>
                <a:ea typeface="微软雅黑"/>
                <a:cs typeface="微软雅黑"/>
              </a:rPr>
              <a:t>社会保险基金预算收入</a:t>
            </a:r>
            <a:r>
              <a:rPr lang="zh-CN" altLang="en-US" sz="2000" dirty="0">
                <a:solidFill>
                  <a:srgbClr val="000000"/>
                </a:solidFill>
                <a:latin typeface="微软雅黑"/>
                <a:ea typeface="微软雅黑"/>
                <a:cs typeface="微软雅黑"/>
              </a:rPr>
              <a:t>。</a:t>
            </a:r>
            <a:endParaRPr lang="en-US" altLang="zh-CN" sz="2000" dirty="0">
              <a:solidFill>
                <a:srgbClr val="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zh-CN" altLang="en-US" sz="20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06851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7.2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财政收入规模</a:t>
            </a:r>
          </a:p>
        </p:txBody>
      </p:sp>
      <p:sp>
        <p:nvSpPr>
          <p:cNvPr id="18" name="内容占位符 2"/>
          <p:cNvSpPr txBox="1">
            <a:spLocks/>
          </p:cNvSpPr>
          <p:nvPr/>
        </p:nvSpPr>
        <p:spPr>
          <a:xfrm>
            <a:off x="838201" y="1550737"/>
            <a:ext cx="6557934" cy="5042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（一）衡量财政收入规模的指标</a:t>
            </a:r>
          </a:p>
          <a:p>
            <a:pPr>
              <a:defRPr/>
            </a:pPr>
            <a:r>
              <a:rPr lang="zh-CN" altLang="en-US" sz="2400" dirty="0">
                <a:solidFill>
                  <a:sysClr val="windowText" lastClr="000000"/>
                </a:solidFill>
                <a:latin typeface="微软雅黑"/>
                <a:ea typeface="微软雅黑"/>
                <a:cs typeface="微软雅黑"/>
              </a:rPr>
              <a:t>（二）影响财政收入规模的因素</a:t>
            </a: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89121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1" y="1405467"/>
            <a:ext cx="6741694"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（一）衡量财政收入规模的指标</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财政收入规模是一定时期内（通常为一年）财政收入来源的总量。</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绝对量</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财政总收入</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包括中央和地方财政总收入、中央本级财政收入和地方本级财政收入、中央对地方的税收返还收入、地方上解中央收入、税收收入等。</a:t>
            </a:r>
          </a:p>
          <a:p>
            <a:pPr>
              <a:defRPr/>
            </a:pPr>
            <a:endParaRPr lang="zh-CN" altLang="en-US" sz="2000" dirty="0">
              <a:solidFill>
                <a:sysClr val="windowText" lastClr="000000"/>
              </a:solidFill>
              <a:latin typeface="微软雅黑"/>
              <a:ea typeface="微软雅黑"/>
              <a:cs typeface="微软雅黑"/>
            </a:endParaRPr>
          </a:p>
          <a:p>
            <a:pPr>
              <a:defRPr/>
            </a:pPr>
            <a:endParaRPr lang="zh-CN" altLang="en-US" sz="20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34126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1" y="1405467"/>
            <a:ext cx="6741694"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zh-CN" altLang="en-US" sz="2000" dirty="0">
              <a:solidFill>
                <a:sysClr val="windowText" lastClr="000000"/>
              </a:solidFill>
              <a:latin typeface="微软雅黑"/>
              <a:ea typeface="微软雅黑"/>
              <a:cs typeface="微软雅黑"/>
            </a:endParaRPr>
          </a:p>
          <a:p>
            <a:pPr>
              <a:defRPr/>
            </a:pPr>
            <a:endParaRPr lang="zh-CN" altLang="en-US" sz="20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pic>
        <p:nvPicPr>
          <p:cNvPr id="3" name="图片 2" descr="u=2897152717,2364385000&amp;fm=26&amp;gp=0.jp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1031" t="4319" r="1351"/>
          <a:stretch/>
        </p:blipFill>
        <p:spPr>
          <a:xfrm>
            <a:off x="1481958" y="1608083"/>
            <a:ext cx="6463863" cy="3814014"/>
          </a:xfrm>
          <a:prstGeom prst="rect">
            <a:avLst/>
          </a:prstGeom>
        </p:spPr>
      </p:pic>
    </p:spTree>
    <p:extLst>
      <p:ext uri="{BB962C8B-B14F-4D97-AF65-F5344CB8AC3E}">
        <p14:creationId xmlns:p14="http://schemas.microsoft.com/office/powerpoint/2010/main" val="3785290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1" y="1405467"/>
            <a:ext cx="6741694"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zh-CN" altLang="en-US" sz="2000" dirty="0">
              <a:solidFill>
                <a:sysClr val="windowText" lastClr="000000"/>
              </a:solidFill>
              <a:latin typeface="微软雅黑"/>
              <a:ea typeface="微软雅黑"/>
              <a:cs typeface="微软雅黑"/>
            </a:endParaRPr>
          </a:p>
          <a:p>
            <a:pPr>
              <a:defRPr/>
            </a:pPr>
            <a:endParaRPr lang="zh-CN" altLang="en-US" sz="20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pic>
        <p:nvPicPr>
          <p:cNvPr id="6" name="图片 5" descr="图表, 条形图&#10;&#10;描述已自动生成">
            <a:extLst>
              <a:ext uri="{FF2B5EF4-FFF2-40B4-BE49-F238E27FC236}">
                <a16:creationId xmlns:a16="http://schemas.microsoft.com/office/drawing/2014/main" id="{A537A313-EE59-4943-A1FA-C770D40BAFD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1564105" y="1564083"/>
            <a:ext cx="5789593" cy="3729834"/>
          </a:xfrm>
          <a:prstGeom prst="rect">
            <a:avLst/>
          </a:prstGeom>
        </p:spPr>
      </p:pic>
    </p:spTree>
    <p:extLst>
      <p:ext uri="{BB962C8B-B14F-4D97-AF65-F5344CB8AC3E}">
        <p14:creationId xmlns:p14="http://schemas.microsoft.com/office/powerpoint/2010/main" val="30635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1" y="1405467"/>
            <a:ext cx="5672220"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4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相对量</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反映政府对一定时期内新创造的社会产品价值总量（即国民收入</a:t>
            </a:r>
            <a:r>
              <a:rPr lang="en-US" altLang="zh-CN" sz="2000" dirty="0" err="1">
                <a:solidFill>
                  <a:sysClr val="windowText" lastClr="000000"/>
                </a:solidFill>
                <a:latin typeface="微软雅黑"/>
                <a:ea typeface="微软雅黑"/>
                <a:cs typeface="微软雅黑"/>
              </a:rPr>
              <a:t>gdp</a:t>
            </a:r>
            <a:r>
              <a:rPr lang="zh-CN" altLang="en-US" sz="2000" dirty="0">
                <a:solidFill>
                  <a:sysClr val="windowText" lastClr="000000"/>
                </a:solidFill>
                <a:latin typeface="微软雅黑"/>
                <a:ea typeface="微软雅黑"/>
                <a:cs typeface="微软雅黑"/>
              </a:rPr>
              <a:t>）的集中程度，又称财政集中率（</a:t>
            </a:r>
            <a:r>
              <a:rPr lang="en-US" altLang="zh-CN" sz="2000" dirty="0">
                <a:solidFill>
                  <a:sysClr val="windowText" lastClr="000000"/>
                </a:solidFill>
                <a:latin typeface="微软雅黑"/>
                <a:ea typeface="微软雅黑"/>
                <a:cs typeface="微软雅黑"/>
              </a:rPr>
              <a:t>K</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a:t>
            </a: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zh-CN" altLang="en-US" sz="2000" dirty="0">
              <a:solidFill>
                <a:sysClr val="windowText" lastClr="000000"/>
              </a:solidFill>
              <a:latin typeface="微软雅黑"/>
              <a:ea typeface="微软雅黑"/>
              <a:cs typeface="微软雅黑"/>
            </a:endParaRPr>
          </a:p>
          <a:p>
            <a:pPr>
              <a:defRPr/>
            </a:pPr>
            <a:endParaRPr lang="zh-CN" altLang="en-US" sz="20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graphicFrame>
        <p:nvGraphicFramePr>
          <p:cNvPr id="15" name="Object 5"/>
          <p:cNvGraphicFramePr>
            <a:graphicFrameLocks noChangeAspect="1"/>
          </p:cNvGraphicFramePr>
          <p:nvPr>
            <p:extLst>
              <p:ext uri="{D42A27DB-BD31-4B8C-83A1-F6EECF244321}">
                <p14:modId xmlns:p14="http://schemas.microsoft.com/office/powerpoint/2010/main" val="653010899"/>
              </p:ext>
            </p:extLst>
          </p:nvPr>
        </p:nvGraphicFramePr>
        <p:xfrm>
          <a:off x="3165136" y="3513221"/>
          <a:ext cx="2126916" cy="754549"/>
        </p:xfrm>
        <a:graphic>
          <a:graphicData uri="http://schemas.openxmlformats.org/presentationml/2006/ole">
            <mc:AlternateContent xmlns:mc="http://schemas.openxmlformats.org/markup-compatibility/2006">
              <mc:Choice xmlns:v="urn:schemas-microsoft-com:vml" Requires="v">
                <p:oleObj spid="_x0000_s25622" name="Equation" r:id="rId4" imgW="1117115" imgH="393529" progId="Equation.3">
                  <p:embed/>
                </p:oleObj>
              </mc:Choice>
              <mc:Fallback>
                <p:oleObj name="Equation" r:id="rId4" imgW="1117115"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5136" y="3513221"/>
                        <a:ext cx="2126916" cy="754549"/>
                      </a:xfrm>
                      <a:prstGeom prst="rect">
                        <a:avLst/>
                      </a:prstGeom>
                      <a:noFill/>
                      <a:ln>
                        <a:noFill/>
                      </a:ln>
                      <a:effectLst/>
                    </p:spPr>
                  </p:pic>
                </p:oleObj>
              </mc:Fallback>
            </mc:AlternateContent>
          </a:graphicData>
        </a:graphic>
      </p:graphicFrame>
      <p:pic>
        <p:nvPicPr>
          <p:cNvPr id="17" name="Picture 6" descr="BD04972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2842" y="3986086"/>
            <a:ext cx="2633579" cy="1973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66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checkerboard(across)">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aphicFrame>
        <p:nvGraphicFramePr>
          <p:cNvPr id="15" name="Object 3"/>
          <p:cNvGraphicFramePr>
            <a:graphicFrameLocks noChangeAspect="1"/>
          </p:cNvGraphicFramePr>
          <p:nvPr>
            <p:extLst>
              <p:ext uri="{D42A27DB-BD31-4B8C-83A1-F6EECF244321}">
                <p14:modId xmlns:p14="http://schemas.microsoft.com/office/powerpoint/2010/main" val="1144730141"/>
              </p:ext>
            </p:extLst>
          </p:nvPr>
        </p:nvGraphicFramePr>
        <p:xfrm>
          <a:off x="1056818" y="1301301"/>
          <a:ext cx="7030364" cy="4423840"/>
        </p:xfrm>
        <a:graphic>
          <a:graphicData uri="http://schemas.openxmlformats.org/presentationml/2006/ole">
            <mc:AlternateContent xmlns:mc="http://schemas.openxmlformats.org/markup-compatibility/2006">
              <mc:Choice xmlns:v="urn:schemas-microsoft-com:vml" Requires="v">
                <p:oleObj spid="_x0000_s9245" name="Chart" r:id="rId4" imgW="5753472" imgH="3619763" progId="Excel.Chart.8">
                  <p:embed/>
                </p:oleObj>
              </mc:Choice>
              <mc:Fallback>
                <p:oleObj name="Chart" r:id="rId4" imgW="5753472" imgH="3619763"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818" y="1301301"/>
                        <a:ext cx="7030364" cy="44238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6790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Right)">
                                      <p:cBhvr>
                                        <p:cTn id="11" dur="500"/>
                                        <p:tgtEl>
                                          <p:spTgt spid="15"/>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Righ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5" grpId="0" bld="series"/>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7" name="图片 16" descr="timg (2).jpeg">
            <a:extLst>
              <a:ext uri="{FF2B5EF4-FFF2-40B4-BE49-F238E27FC236}">
                <a16:creationId xmlns:a16="http://schemas.microsoft.com/office/drawing/2014/main" id="{1100E9DD-EA43-224D-B6CD-3BBAEA51B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842" y="1755046"/>
            <a:ext cx="6927813" cy="2992815"/>
          </a:xfrm>
          <a:prstGeom prst="rect">
            <a:avLst/>
          </a:prstGeom>
        </p:spPr>
      </p:pic>
    </p:spTree>
    <p:extLst>
      <p:ext uri="{BB962C8B-B14F-4D97-AF65-F5344CB8AC3E}">
        <p14:creationId xmlns:p14="http://schemas.microsoft.com/office/powerpoint/2010/main" val="25162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12860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839910" y="1750754"/>
            <a:ext cx="4032421" cy="954107"/>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第七章 财政收入规模与构成分析</a:t>
            </a:r>
          </a:p>
        </p:txBody>
      </p:sp>
    </p:spTree>
    <p:extLst>
      <p:ext uri="{BB962C8B-B14F-4D97-AF65-F5344CB8AC3E}">
        <p14:creationId xmlns:p14="http://schemas.microsoft.com/office/powerpoint/2010/main" val="218887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12452"/>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7" name="图片 1"/>
          <p:cNvPicPr>
            <a:picLocks noChangeAspect="1" noChangeArrowheads="1"/>
          </p:cNvPicPr>
          <p:nvPr/>
        </p:nvPicPr>
        <p:blipFill>
          <a:blip r:embed="rId3">
            <a:extLst>
              <a:ext uri="{28A0092B-C50C-407E-A947-70E740481C1C}">
                <a14:useLocalDpi xmlns:a14="http://schemas.microsoft.com/office/drawing/2010/main" val="0"/>
              </a:ext>
            </a:extLst>
          </a:blip>
          <a:srcRect l="13329" t="7426" r="8815" b="65266"/>
          <a:stretch>
            <a:fillRect/>
          </a:stretch>
        </p:blipFill>
        <p:spPr bwMode="auto">
          <a:xfrm>
            <a:off x="642749" y="1947019"/>
            <a:ext cx="7874000" cy="438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矩形 1"/>
          <p:cNvSpPr>
            <a:spLocks noChangeArrowheads="1"/>
          </p:cNvSpPr>
          <p:nvPr/>
        </p:nvSpPr>
        <p:spPr bwMode="auto">
          <a:xfrm>
            <a:off x="627251" y="997259"/>
            <a:ext cx="7808786"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000000"/>
                </a:solidFill>
                <a:latin typeface="微软雅黑 Light" charset="0"/>
                <a:ea typeface="微软雅黑 Light" charset="0"/>
                <a:cs typeface="微软雅黑 Light" charset="0"/>
              </a:rPr>
              <a:t>我国财政收入增长弹性和边际倾向</a:t>
            </a:r>
            <a:endParaRPr lang="en-US" altLang="zh-CN" sz="2400" dirty="0">
              <a:solidFill>
                <a:srgbClr val="000000"/>
              </a:solidFill>
              <a:latin typeface="微软雅黑 Light" charset="0"/>
              <a:ea typeface="微软雅黑 Light" charset="0"/>
              <a:cs typeface="微软雅黑 Light" charset="0"/>
            </a:endParaRPr>
          </a:p>
          <a:p>
            <a:pPr algn="ctr"/>
            <a:r>
              <a:rPr lang="zh-CN" altLang="en-US" dirty="0">
                <a:latin typeface="微软雅黑 Light" charset="0"/>
                <a:ea typeface="微软雅黑 Light" charset="0"/>
                <a:cs typeface="微软雅黑 Light" charset="0"/>
              </a:rPr>
              <a:t>财政收入占</a:t>
            </a:r>
            <a:r>
              <a:rPr lang="en-US" altLang="zh-CN" dirty="0">
                <a:latin typeface="微软雅黑 Light" charset="0"/>
                <a:ea typeface="微软雅黑 Light" charset="0"/>
                <a:cs typeface="微软雅黑 Light" charset="0"/>
              </a:rPr>
              <a:t>GDP</a:t>
            </a:r>
            <a:r>
              <a:rPr lang="zh-CN" altLang="en-US" dirty="0">
                <a:latin typeface="微软雅黑 Light" charset="0"/>
                <a:ea typeface="微软雅黑 Light" charset="0"/>
                <a:cs typeface="微软雅黑 Light" charset="0"/>
              </a:rPr>
              <a:t>的比重</a:t>
            </a:r>
            <a:r>
              <a:rPr lang="en-US" altLang="zh-CN" dirty="0">
                <a:latin typeface="微软雅黑 Light" charset="0"/>
                <a:ea typeface="微软雅黑 Light" charset="0"/>
                <a:cs typeface="微软雅黑 Light" charset="0"/>
              </a:rPr>
              <a:t>=财政收入增长的边际倾向/财政收入增长的弹性系数</a:t>
            </a:r>
          </a:p>
          <a:p>
            <a:endParaRPr lang="zh-CN" altLang="en-US" sz="2400" dirty="0">
              <a:solidFill>
                <a:srgbClr val="000000"/>
              </a:solidFill>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1361973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（二）影响财政收入规模的因素</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1. </a:t>
            </a:r>
            <a:r>
              <a:rPr lang="zh-CN" altLang="en-US" sz="2000" dirty="0">
                <a:solidFill>
                  <a:sysClr val="windowText" lastClr="000000"/>
                </a:solidFill>
                <a:latin typeface="微软雅黑"/>
                <a:ea typeface="微软雅黑"/>
                <a:cs typeface="微软雅黑"/>
              </a:rPr>
              <a:t>经济技术因素</a:t>
            </a:r>
          </a:p>
          <a:p>
            <a:pPr>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）经济发展水平</a:t>
            </a:r>
            <a:endParaRPr lang="en-US" altLang="zh-CN" sz="2000" dirty="0">
              <a:solidFill>
                <a:sysClr val="windowText" lastClr="000000"/>
              </a:solidFill>
              <a:latin typeface="微软雅黑"/>
              <a:ea typeface="微软雅黑"/>
              <a:cs typeface="微软雅黑"/>
            </a:endParaRPr>
          </a:p>
          <a:p>
            <a:pPr>
              <a:defRPr/>
            </a:pPr>
            <a:r>
              <a:rPr lang="zh-CN" altLang="en-US" sz="2000" dirty="0">
                <a:latin typeface="微软雅黑 Light" charset="0"/>
                <a:ea typeface="微软雅黑 Light" charset="0"/>
                <a:cs typeface="微软雅黑 Light" charset="0"/>
              </a:rPr>
              <a:t>经济发展水平</a:t>
            </a:r>
            <a:r>
              <a:rPr lang="zh-CN" altLang="zh-CN" sz="2000" dirty="0">
                <a:latin typeface="微软雅黑 Light" charset="0"/>
                <a:ea typeface="微软雅黑 Light" charset="0"/>
                <a:cs typeface="微软雅黑 Light" charset="0"/>
              </a:rPr>
              <a:t>（</a:t>
            </a:r>
            <a:r>
              <a:rPr lang="zh-CN" altLang="en-US" sz="2000" dirty="0">
                <a:latin typeface="微软雅黑 Light" charset="0"/>
                <a:ea typeface="微软雅黑 Light" charset="0"/>
                <a:cs typeface="微软雅黑 Light" charset="0"/>
              </a:rPr>
              <a:t>人均占有</a:t>
            </a:r>
            <a:r>
              <a:rPr lang="en-US" altLang="zh-CN" sz="2000" dirty="0">
                <a:latin typeface="微软雅黑 Light" charset="0"/>
                <a:ea typeface="微软雅黑 Light" charset="0"/>
                <a:cs typeface="微软雅黑 Light" charset="0"/>
              </a:rPr>
              <a:t>GDP</a:t>
            </a:r>
            <a:r>
              <a:rPr lang="zh-CN" altLang="en-US" sz="2000" dirty="0">
                <a:latin typeface="微软雅黑 Light" charset="0"/>
                <a:ea typeface="微软雅黑 Light" charset="0"/>
                <a:cs typeface="微软雅黑 Light" charset="0"/>
              </a:rPr>
              <a:t>）反映一个国家的社会产品的丰富程度和经济效益的高低。</a:t>
            </a:r>
            <a:endParaRPr lang="en-US" altLang="zh-CN" sz="2000" dirty="0">
              <a:latin typeface="微软雅黑 Light" charset="0"/>
              <a:ea typeface="微软雅黑 Light" charset="0"/>
              <a:cs typeface="微软雅黑 Light" charset="0"/>
            </a:endParaRPr>
          </a:p>
          <a:p>
            <a:pPr>
              <a:defRPr/>
            </a:pPr>
            <a:r>
              <a:rPr lang="zh-CN" altLang="en-US" sz="2000" dirty="0">
                <a:latin typeface="微软雅黑 Light" charset="0"/>
                <a:ea typeface="微软雅黑 Light" charset="0"/>
                <a:cs typeface="微软雅黑 Light" charset="0"/>
              </a:rPr>
              <a:t>经济发展水平是形成财政收入的物质基础，对财政收入的影响表现为基础性的制约。</a:t>
            </a:r>
          </a:p>
          <a:p>
            <a:pPr>
              <a:defRPr/>
            </a:pPr>
            <a:r>
              <a:rPr lang="zh-CN" altLang="en-US" sz="2000" dirty="0">
                <a:latin typeface="微软雅黑 Light" charset="0"/>
                <a:ea typeface="微软雅黑 Light" charset="0"/>
                <a:cs typeface="微软雅黑 Light" charset="0"/>
              </a:rPr>
              <a:t>经济决定财政，没有经济不发达而财源可以丰裕的。</a:t>
            </a:r>
          </a:p>
          <a:p>
            <a:pPr>
              <a:defRPr/>
            </a:pPr>
            <a:endParaRPr lang="en-US" altLang="zh-CN" sz="2000" dirty="0">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2132489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26696" y="1249736"/>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000" dirty="0">
                <a:solidFill>
                  <a:sysClr val="windowText" lastClr="000000"/>
                </a:solidFill>
                <a:latin typeface="微软雅黑"/>
                <a:ea typeface="微软雅黑"/>
                <a:cs typeface="微软雅黑"/>
              </a:rPr>
              <a:t>1. </a:t>
            </a:r>
            <a:r>
              <a:rPr lang="zh-CN" altLang="en-US" sz="2000" dirty="0">
                <a:solidFill>
                  <a:sysClr val="windowText" lastClr="000000"/>
                </a:solidFill>
                <a:latin typeface="微软雅黑"/>
                <a:ea typeface="微软雅黑"/>
                <a:cs typeface="微软雅黑"/>
              </a:rPr>
              <a:t>经济技术因素</a:t>
            </a:r>
          </a:p>
          <a:p>
            <a:pPr>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）经济发展水平</a:t>
            </a:r>
            <a:endParaRPr lang="en-US" altLang="zh-CN" sz="2000" dirty="0">
              <a:solidFill>
                <a:sysClr val="windowText" lastClr="000000"/>
              </a:solidFill>
              <a:latin typeface="微软雅黑"/>
              <a:ea typeface="微软雅黑"/>
              <a:cs typeface="微软雅黑"/>
            </a:endParaRPr>
          </a:p>
          <a:p>
            <a:pPr>
              <a:defRPr/>
            </a:pPr>
            <a:endParaRPr lang="en-US" altLang="zh-CN" sz="2000" dirty="0">
              <a:latin typeface="微软雅黑 Light" charset="0"/>
              <a:ea typeface="微软雅黑 Light" charset="0"/>
              <a:cs typeface="微软雅黑 Light" charset="0"/>
            </a:endParaRPr>
          </a:p>
        </p:txBody>
      </p:sp>
      <p:pic>
        <p:nvPicPr>
          <p:cNvPr id="15" name="图片 5"/>
          <p:cNvPicPr>
            <a:picLocks noChangeAspect="1" noChangeArrowheads="1"/>
          </p:cNvPicPr>
          <p:nvPr/>
        </p:nvPicPr>
        <p:blipFill>
          <a:blip r:embed="rId3">
            <a:extLst>
              <a:ext uri="{28A0092B-C50C-407E-A947-70E740481C1C}">
                <a14:useLocalDpi xmlns:a14="http://schemas.microsoft.com/office/drawing/2010/main" val="0"/>
              </a:ext>
            </a:extLst>
          </a:blip>
          <a:srcRect l="29118" t="9227" r="11794" b="56207"/>
          <a:stretch>
            <a:fillRect/>
          </a:stretch>
        </p:blipFill>
        <p:spPr bwMode="auto">
          <a:xfrm>
            <a:off x="2851402" y="1291644"/>
            <a:ext cx="5720494" cy="48743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07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41117" y="1636999"/>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000" dirty="0">
                <a:solidFill>
                  <a:sysClr val="windowText" lastClr="000000"/>
                </a:solidFill>
                <a:latin typeface="微软雅黑"/>
                <a:ea typeface="微软雅黑"/>
                <a:cs typeface="微软雅黑"/>
              </a:rPr>
              <a:t>1. </a:t>
            </a:r>
            <a:r>
              <a:rPr lang="zh-CN" altLang="en-US" sz="2000" dirty="0">
                <a:solidFill>
                  <a:sysClr val="windowText" lastClr="000000"/>
                </a:solidFill>
                <a:latin typeface="微软雅黑"/>
                <a:ea typeface="微软雅黑"/>
                <a:cs typeface="微软雅黑"/>
              </a:rPr>
              <a:t>经济技术因素</a:t>
            </a:r>
          </a:p>
          <a:p>
            <a:pPr>
              <a:defRPr/>
            </a:pPr>
            <a:endParaRPr lang="en-US" altLang="zh-CN" sz="2000" dirty="0">
              <a:latin typeface="微软雅黑 Light" charset="0"/>
              <a:ea typeface="微软雅黑 Light" charset="0"/>
              <a:cs typeface="微软雅黑 Light" charset="0"/>
            </a:endParaRPr>
          </a:p>
        </p:txBody>
      </p:sp>
      <p:pic>
        <p:nvPicPr>
          <p:cNvPr id="17" name="图片 4"/>
          <p:cNvPicPr>
            <a:picLocks noChangeAspect="1" noChangeArrowheads="1"/>
          </p:cNvPicPr>
          <p:nvPr/>
        </p:nvPicPr>
        <p:blipFill>
          <a:blip r:embed="rId3">
            <a:extLst>
              <a:ext uri="{28A0092B-C50C-407E-A947-70E740481C1C}">
                <a14:useLocalDpi xmlns:a14="http://schemas.microsoft.com/office/drawing/2010/main" val="0"/>
              </a:ext>
            </a:extLst>
          </a:blip>
          <a:srcRect l="10280" t="31444" r="6482" b="34413"/>
          <a:stretch>
            <a:fillRect/>
          </a:stretch>
        </p:blipFill>
        <p:spPr bwMode="auto">
          <a:xfrm>
            <a:off x="34427" y="2779000"/>
            <a:ext cx="9075146" cy="20934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7768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68422" y="1596893"/>
            <a:ext cx="7217609"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a:t>
            </a:r>
            <a:r>
              <a:rPr lang="zh-CN"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）科学技术水平</a:t>
            </a:r>
            <a:endParaRPr lang="en-US" altLang="zh-CN" sz="2000" dirty="0">
              <a:solidFill>
                <a:sysClr val="windowText" lastClr="000000"/>
              </a:solidFill>
              <a:latin typeface="微软雅黑"/>
              <a:ea typeface="微软雅黑"/>
              <a:cs typeface="微软雅黑"/>
            </a:endParaRPr>
          </a:p>
          <a:p>
            <a:pPr>
              <a:defRPr/>
            </a:pPr>
            <a:r>
              <a:rPr lang="zh-CN" altLang="en-US" sz="2000" dirty="0">
                <a:ea typeface="微软雅黑 Light" charset="0"/>
                <a:cs typeface="微软雅黑 Light" charset="0"/>
              </a:rPr>
              <a:t>技术进步往往以生产速度加快、生产质量提高为结果，技术进步速度较快，</a:t>
            </a:r>
            <a:r>
              <a:rPr lang="en-US" altLang="zh-CN" sz="2000" dirty="0">
                <a:ea typeface="微软雅黑 Light" charset="0"/>
                <a:cs typeface="微软雅黑 Light" charset="0"/>
              </a:rPr>
              <a:t>GNP</a:t>
            </a:r>
            <a:r>
              <a:rPr lang="zh-CN" altLang="en-US" sz="2000" dirty="0">
                <a:ea typeface="微软雅黑 Light" charset="0"/>
                <a:cs typeface="微软雅黑 Light" charset="0"/>
              </a:rPr>
              <a:t>或</a:t>
            </a:r>
            <a:r>
              <a:rPr lang="en-US" altLang="zh-CN" sz="2000" dirty="0">
                <a:ea typeface="微软雅黑 Light" charset="0"/>
                <a:cs typeface="微软雅黑 Light" charset="0"/>
              </a:rPr>
              <a:t>GDP</a:t>
            </a:r>
            <a:r>
              <a:rPr lang="zh-CN" altLang="en-US" sz="2000" dirty="0">
                <a:ea typeface="微软雅黑 Light" charset="0"/>
                <a:cs typeface="微软雅黑 Light" charset="0"/>
              </a:rPr>
              <a:t>增长也较快，财政收入增长就有了充分的财源；</a:t>
            </a:r>
            <a:endParaRPr lang="en-US" altLang="zh-CN" sz="2000" dirty="0">
              <a:ea typeface="微软雅黑 Light" charset="0"/>
              <a:cs typeface="微软雅黑 Light" charset="0"/>
            </a:endParaRPr>
          </a:p>
          <a:p>
            <a:pPr>
              <a:defRPr/>
            </a:pPr>
            <a:r>
              <a:rPr lang="zh-CN" altLang="en-US" sz="2000" dirty="0">
                <a:latin typeface="微软雅黑 Light" charset="0"/>
                <a:ea typeface="微软雅黑 Light" charset="0"/>
                <a:cs typeface="微软雅黑 Light" charset="0"/>
              </a:rPr>
              <a:t>技术进步必然带来物耗降低，经济效益提高，产品附加值所占的比例扩大。</a:t>
            </a:r>
          </a:p>
          <a:p>
            <a:pPr>
              <a:defRPr/>
            </a:pPr>
            <a:endParaRPr lang="zh-CN" altLang="en-US" sz="2000" dirty="0">
              <a:ea typeface="微软雅黑 Light" charset="0"/>
              <a:cs typeface="微软雅黑 Light" charset="0"/>
            </a:endParaRPr>
          </a:p>
          <a:p>
            <a:pPr>
              <a:defRPr/>
            </a:pPr>
            <a:endParaRPr lang="zh-CN" altLang="en-US" sz="2000" dirty="0">
              <a:solidFill>
                <a:sysClr val="windowText" lastClr="000000"/>
              </a:solidFill>
              <a:latin typeface="微软雅黑"/>
              <a:ea typeface="微软雅黑"/>
              <a:cs typeface="微软雅黑"/>
            </a:endParaRPr>
          </a:p>
          <a:p>
            <a:pPr>
              <a:defRPr/>
            </a:pPr>
            <a:endParaRPr lang="en-US" altLang="zh-CN" sz="2000" dirty="0">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3221557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000" dirty="0">
                <a:solidFill>
                  <a:sysClr val="windowText" lastClr="000000"/>
                </a:solidFill>
                <a:latin typeface="微软雅黑"/>
                <a:ea typeface="微软雅黑"/>
                <a:cs typeface="微软雅黑"/>
              </a:rPr>
              <a:t>2. </a:t>
            </a:r>
            <a:r>
              <a:rPr lang="zh-CN" altLang="en-US" sz="2000" dirty="0">
                <a:solidFill>
                  <a:sysClr val="windowText" lastClr="000000"/>
                </a:solidFill>
                <a:latin typeface="微软雅黑"/>
                <a:ea typeface="微软雅黑"/>
                <a:cs typeface="微软雅黑"/>
              </a:rPr>
              <a:t>收入分配政策和制度因素</a:t>
            </a:r>
          </a:p>
          <a:p>
            <a:pPr>
              <a:defRPr/>
            </a:pPr>
            <a:endParaRPr lang="en-US" altLang="zh-CN" sz="2000" dirty="0">
              <a:latin typeface="微软雅黑 Light" charset="0"/>
              <a:ea typeface="微软雅黑 Light" charset="0"/>
              <a:cs typeface="微软雅黑 Light" charset="0"/>
            </a:endParaRPr>
          </a:p>
          <a:p>
            <a:pPr>
              <a:defRPr/>
            </a:pPr>
            <a:r>
              <a:rPr lang="zh-CN" altLang="en-US" sz="2000" dirty="0">
                <a:latin typeface="微软雅黑 Light" charset="0"/>
                <a:ea typeface="微软雅黑 Light" charset="0"/>
                <a:cs typeface="微软雅黑 Light" charset="0"/>
              </a:rPr>
              <a:t>制约财政收入规模的另一个重要因素是政府的分配体制和分配政策</a:t>
            </a:r>
          </a:p>
          <a:p>
            <a:pPr>
              <a:defRPr/>
            </a:pPr>
            <a:r>
              <a:rPr lang="zh-CN" altLang="en-US" sz="2000" dirty="0">
                <a:latin typeface="微软雅黑 Light" charset="0"/>
                <a:ea typeface="微软雅黑 Light" charset="0"/>
                <a:cs typeface="微软雅黑 Light" charset="0"/>
              </a:rPr>
              <a:t>经济发展水平是分配的客观条件，而在客观条件既定的条件下，还存在通过分配进行调节的可能性</a:t>
            </a:r>
            <a:endParaRPr lang="en-US" altLang="zh-CN" sz="2000" dirty="0">
              <a:latin typeface="微软雅黑 Light" charset="0"/>
              <a:ea typeface="微软雅黑 Light" charset="0"/>
              <a:cs typeface="微软雅黑 Light" charset="0"/>
            </a:endParaRPr>
          </a:p>
          <a:p>
            <a:pPr>
              <a:defRPr/>
            </a:pPr>
            <a:r>
              <a:rPr lang="zh-CN" altLang="en-US" sz="2000" dirty="0">
                <a:solidFill>
                  <a:sysClr val="windowText" lastClr="000000"/>
                </a:solidFill>
                <a:latin typeface="微软雅黑"/>
                <a:ea typeface="微软雅黑"/>
                <a:cs typeface="微软雅黑"/>
              </a:rPr>
              <a:t>收入分配政策和制度又收到政府职能和支出需求的影响：</a:t>
            </a:r>
            <a:endParaRPr lang="en-US" altLang="zh-CN" sz="2000" dirty="0">
              <a:solidFill>
                <a:sysClr val="windowText" lastClr="000000"/>
              </a:solidFill>
              <a:latin typeface="微软雅黑"/>
              <a:ea typeface="微软雅黑"/>
              <a:cs typeface="微软雅黑"/>
            </a:endParaRPr>
          </a:p>
          <a:p>
            <a:pPr>
              <a:defRPr/>
            </a:pPr>
            <a:r>
              <a:rPr lang="zh-CN" altLang="en-US" sz="2000" dirty="0">
                <a:latin typeface="微软雅黑 Light" charset="0"/>
                <a:ea typeface="微软雅黑 Light" charset="0"/>
                <a:cs typeface="微软雅黑 Light" charset="0"/>
              </a:rPr>
              <a:t>一般说来，实行计划经济体制的国家，政府在资源配置和收入分配上起主导作用，会采取相应的收入分配政策使政府在一定的国民收入中掌握和支配较大的份额；而实行市场经济体制的国家，政府活动定位于满足公共需要，市场机制在资源配置及收入决定中发挥基础性作用，收入分配政策的选择和实施以弥补市场缺陷为主。</a:t>
            </a:r>
          </a:p>
          <a:p>
            <a:pPr>
              <a:defRPr/>
            </a:pPr>
            <a:endParaRPr lang="zh-CN" altLang="en-US" sz="2000" dirty="0">
              <a:latin typeface="微软雅黑 Light" charset="0"/>
              <a:ea typeface="微软雅黑 Light" charset="0"/>
              <a:cs typeface="微软雅黑 Light" charset="0"/>
            </a:endParaRPr>
          </a:p>
          <a:p>
            <a:pPr>
              <a:defRPr/>
            </a:pPr>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295995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407486"/>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3</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价格因素</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zh-CN" altLang="en-US" sz="2000" dirty="0">
              <a:solidFill>
                <a:sysClr val="windowText" lastClr="000000"/>
              </a:solidFill>
              <a:latin typeface="微软雅黑"/>
              <a:ea typeface="微软雅黑"/>
              <a:cs typeface="微软雅黑"/>
            </a:endParaRPr>
          </a:p>
        </p:txBody>
      </p:sp>
      <p:sp>
        <p:nvSpPr>
          <p:cNvPr id="17" name="文本框 16"/>
          <p:cNvSpPr txBox="1">
            <a:spLocks noChangeArrowheads="1"/>
          </p:cNvSpPr>
          <p:nvPr/>
        </p:nvSpPr>
        <p:spPr bwMode="auto">
          <a:xfrm>
            <a:off x="828721" y="2077820"/>
            <a:ext cx="7031912" cy="820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lnSpc>
                <a:spcPct val="120000"/>
              </a:lnSpc>
            </a:pPr>
            <a:r>
              <a:rPr lang="zh-CN" altLang="en-US" sz="2000" dirty="0">
                <a:ea typeface="微软雅黑 Light" charset="0"/>
                <a:cs typeface="微软雅黑 Light" charset="0"/>
              </a:rPr>
              <a:t>•</a:t>
            </a:r>
            <a:r>
              <a:rPr lang="zh-CN" altLang="en-US" sz="2000" dirty="0">
                <a:latin typeface="微软雅黑 Light" charset="0"/>
                <a:ea typeface="微软雅黑 Light" charset="0"/>
                <a:cs typeface="微软雅黑 Light" charset="0"/>
              </a:rPr>
              <a:t>由于财政收入是在一定价格体系下形成的货币收入，</a:t>
            </a:r>
            <a:r>
              <a:rPr lang="zh-CN" altLang="en-US" sz="2000" dirty="0">
                <a:solidFill>
                  <a:srgbClr val="0070C0"/>
                </a:solidFill>
                <a:latin typeface="微软雅黑 Light" charset="0"/>
                <a:ea typeface="微软雅黑 Light" charset="0"/>
                <a:cs typeface="微软雅黑 Light" charset="0"/>
              </a:rPr>
              <a:t>价格水平及比价关系的变化会影响财政收入规模</a:t>
            </a:r>
            <a:r>
              <a:rPr lang="zh-CN" altLang="en-US" sz="2000" dirty="0">
                <a:latin typeface="微软雅黑 Light" charset="0"/>
                <a:ea typeface="微软雅黑 Light" charset="0"/>
                <a:cs typeface="微软雅黑 Light" charset="0"/>
              </a:rPr>
              <a:t>（虚增或虚减）。</a:t>
            </a:r>
          </a:p>
        </p:txBody>
      </p:sp>
      <p:sp>
        <p:nvSpPr>
          <p:cNvPr id="19" name="文本框 18"/>
          <p:cNvSpPr txBox="1">
            <a:spLocks noChangeArrowheads="1"/>
          </p:cNvSpPr>
          <p:nvPr/>
        </p:nvSpPr>
        <p:spPr bwMode="auto">
          <a:xfrm>
            <a:off x="828720" y="3005502"/>
            <a:ext cx="6604121" cy="1545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lnSpc>
                <a:spcPct val="120000"/>
              </a:lnSpc>
            </a:pPr>
            <a:r>
              <a:rPr lang="zh-CN" altLang="en-US" sz="2000" dirty="0">
                <a:ea typeface="微软雅黑 Light" charset="0"/>
                <a:cs typeface="微软雅黑 Light" charset="0"/>
              </a:rPr>
              <a:t>•价格总水平对财政收入规模的影响反映在政府的价格再分配机制上，且会通过不同的税种和不同的税制反映出来。累进税率</a:t>
            </a:r>
            <a:r>
              <a:rPr lang="en-US" altLang="zh-CN" sz="2000" dirty="0">
                <a:ea typeface="微软雅黑 Light" charset="0"/>
                <a:cs typeface="微软雅黑 Light" charset="0"/>
              </a:rPr>
              <a:t>-</a:t>
            </a:r>
            <a:r>
              <a:rPr lang="zh-CN" altLang="en-US" sz="2000" dirty="0">
                <a:ea typeface="微软雅黑 Light" charset="0"/>
                <a:cs typeface="微软雅黑 Light" charset="0"/>
              </a:rPr>
              <a:t>“档次爬升”；比例税率</a:t>
            </a:r>
            <a:r>
              <a:rPr lang="en-US" altLang="zh-CN" sz="2000" dirty="0">
                <a:ea typeface="微软雅黑 Light" charset="0"/>
                <a:cs typeface="微软雅黑 Light" charset="0"/>
              </a:rPr>
              <a:t>-</a:t>
            </a:r>
            <a:r>
              <a:rPr lang="zh-CN" altLang="en-US" sz="2000" dirty="0">
                <a:ea typeface="微软雅黑 Light" charset="0"/>
                <a:cs typeface="微软雅黑 Light" charset="0"/>
              </a:rPr>
              <a:t>财政收入无实际增长；定额税率</a:t>
            </a:r>
            <a:r>
              <a:rPr lang="en-US" altLang="zh-CN" sz="2000" dirty="0">
                <a:ea typeface="微软雅黑 Light" charset="0"/>
                <a:cs typeface="微软雅黑 Light" charset="0"/>
              </a:rPr>
              <a:t>-</a:t>
            </a:r>
            <a:r>
              <a:rPr lang="zh-CN" altLang="en-US" sz="2000" dirty="0">
                <a:ea typeface="微软雅黑 Light" charset="0"/>
                <a:cs typeface="微软雅黑 Light" charset="0"/>
              </a:rPr>
              <a:t> 名义上无增长，实际收入下降</a:t>
            </a:r>
          </a:p>
        </p:txBody>
      </p:sp>
      <p:sp>
        <p:nvSpPr>
          <p:cNvPr id="20" name="文本框 19"/>
          <p:cNvSpPr txBox="1">
            <a:spLocks noChangeArrowheads="1"/>
          </p:cNvSpPr>
          <p:nvPr/>
        </p:nvSpPr>
        <p:spPr bwMode="auto">
          <a:xfrm>
            <a:off x="834227" y="4629776"/>
            <a:ext cx="6463653" cy="820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lnSpc>
                <a:spcPct val="120000"/>
              </a:lnSpc>
            </a:pPr>
            <a:r>
              <a:rPr lang="zh-CN" altLang="en-US" sz="2000" dirty="0">
                <a:ea typeface="微软雅黑 Light" charset="0"/>
                <a:cs typeface="微软雅黑 Light" charset="0"/>
              </a:rPr>
              <a:t>•</a:t>
            </a:r>
            <a:r>
              <a:rPr lang="zh-CN" altLang="en-US" sz="2000" dirty="0">
                <a:latin typeface="微软雅黑 Light" charset="0"/>
                <a:ea typeface="微软雅黑 Light" charset="0"/>
                <a:cs typeface="微软雅黑 Light" charset="0"/>
              </a:rPr>
              <a:t>此外，当商品的比价关系向有利于高税商品变动时，财政收入会有更快的增长。</a:t>
            </a:r>
          </a:p>
        </p:txBody>
      </p:sp>
    </p:spTree>
    <p:extLst>
      <p:ext uri="{BB962C8B-B14F-4D97-AF65-F5344CB8AC3E}">
        <p14:creationId xmlns:p14="http://schemas.microsoft.com/office/powerpoint/2010/main" val="47497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407486"/>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000" dirty="0">
              <a:solidFill>
                <a:sysClr val="windowText" lastClr="000000"/>
              </a:solidFill>
              <a:latin typeface="微软雅黑"/>
              <a:ea typeface="微软雅黑"/>
              <a:cs typeface="微软雅黑"/>
            </a:endParaRPr>
          </a:p>
          <a:p>
            <a:pPr>
              <a:defRPr/>
            </a:pPr>
            <a:endParaRPr lang="zh-CN" altLang="en-US" sz="2000" dirty="0">
              <a:solidFill>
                <a:sysClr val="windowText" lastClr="000000"/>
              </a:solidFill>
              <a:latin typeface="微软雅黑"/>
              <a:ea typeface="微软雅黑"/>
              <a:cs typeface="微软雅黑"/>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l="11893" t="7048" r="15501" b="3886"/>
          <a:stretch>
            <a:fillRect/>
          </a:stretch>
        </p:blipFill>
        <p:spPr bwMode="auto">
          <a:xfrm>
            <a:off x="3720211" y="3342105"/>
            <a:ext cx="5199518" cy="272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文本框 16"/>
          <p:cNvSpPr txBox="1">
            <a:spLocks noChangeArrowheads="1"/>
          </p:cNvSpPr>
          <p:nvPr/>
        </p:nvSpPr>
        <p:spPr bwMode="auto">
          <a:xfrm>
            <a:off x="380978" y="1797092"/>
            <a:ext cx="8397541" cy="26673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lnSpc>
                <a:spcPct val="120000"/>
              </a:lnSpc>
            </a:pPr>
            <a:r>
              <a:rPr lang="zh-CN" altLang="en-US" sz="2000" dirty="0">
                <a:ea typeface="微软雅黑 Light" charset="0"/>
                <a:cs typeface="微软雅黑 Light" charset="0"/>
              </a:rPr>
              <a:t>•</a:t>
            </a:r>
            <a:r>
              <a:rPr lang="en-US" altLang="zh-TW" sz="2000" dirty="0">
                <a:latin typeface="微软雅黑 Light" charset="0"/>
                <a:ea typeface="微软雅黑 Light" charset="0"/>
                <a:cs typeface="微软雅黑 Light" charset="0"/>
              </a:rPr>
              <a:t>GDP</a:t>
            </a:r>
            <a:r>
              <a:rPr lang="zh-TW" altLang="en-US" sz="2000" dirty="0">
                <a:latin typeface="微软雅黑 Light" charset="0"/>
                <a:ea typeface="微软雅黑 Light" charset="0"/>
                <a:cs typeface="微软雅黑 Light" charset="0"/>
              </a:rPr>
              <a:t>平减价格指数</a:t>
            </a:r>
          </a:p>
          <a:p>
            <a:pPr>
              <a:lnSpc>
                <a:spcPct val="120000"/>
              </a:lnSpc>
            </a:pPr>
            <a:r>
              <a:rPr lang="zh-TW" altLang="en-US" sz="2000" dirty="0">
                <a:latin typeface="微软雅黑 Light" charset="0"/>
                <a:ea typeface="微软雅黑 Light" charset="0"/>
                <a:cs typeface="微软雅黑 Light" charset="0"/>
              </a:rPr>
              <a:t>              名义</a:t>
            </a:r>
            <a:r>
              <a:rPr lang="en-US" altLang="zh-TW" sz="2000" dirty="0">
                <a:latin typeface="微软雅黑 Light" charset="0"/>
                <a:ea typeface="微软雅黑 Light" charset="0"/>
                <a:cs typeface="微软雅黑 Light" charset="0"/>
              </a:rPr>
              <a:t>GDP</a:t>
            </a:r>
            <a:r>
              <a:rPr lang="zh-TW" altLang="en-US" sz="2000" dirty="0">
                <a:latin typeface="微软雅黑 Light" charset="0"/>
                <a:ea typeface="微软雅黑 Light" charset="0"/>
                <a:cs typeface="微软雅黑 Light" charset="0"/>
              </a:rPr>
              <a:t>（按当年价格计算）</a:t>
            </a:r>
          </a:p>
          <a:p>
            <a:pPr>
              <a:lnSpc>
                <a:spcPct val="120000"/>
              </a:lnSpc>
            </a:pPr>
            <a:r>
              <a:rPr lang="zh-TW" altLang="en-US" sz="2000" dirty="0">
                <a:latin typeface="微软雅黑 Light" charset="0"/>
                <a:ea typeface="微软雅黑 Light" charset="0"/>
                <a:cs typeface="微软雅黑 Light" charset="0"/>
              </a:rPr>
              <a:t>              实际</a:t>
            </a:r>
            <a:r>
              <a:rPr lang="en-US" altLang="zh-TW" sz="2000" dirty="0">
                <a:latin typeface="微软雅黑 Light" charset="0"/>
                <a:ea typeface="微软雅黑 Light" charset="0"/>
                <a:cs typeface="微软雅黑 Light" charset="0"/>
              </a:rPr>
              <a:t>GDP</a:t>
            </a:r>
            <a:r>
              <a:rPr lang="zh-TW" altLang="en-US" sz="2000" dirty="0">
                <a:latin typeface="微软雅黑 Light" charset="0"/>
                <a:ea typeface="微软雅黑 Light" charset="0"/>
                <a:cs typeface="微软雅黑 Light" charset="0"/>
              </a:rPr>
              <a:t>（按不变价格计算）</a:t>
            </a:r>
          </a:p>
          <a:p>
            <a:pPr>
              <a:lnSpc>
                <a:spcPct val="120000"/>
              </a:lnSpc>
            </a:pPr>
            <a:endParaRPr lang="zh-TW" altLang="en-US" sz="2000" dirty="0">
              <a:latin typeface="微软雅黑 Light" charset="0"/>
              <a:ea typeface="微软雅黑 Light" charset="0"/>
              <a:cs typeface="微软雅黑 Light" charset="0"/>
            </a:endParaRPr>
          </a:p>
          <a:p>
            <a:pPr>
              <a:lnSpc>
                <a:spcPct val="120000"/>
              </a:lnSpc>
            </a:pPr>
            <a:r>
              <a:rPr lang="zh-TW" altLang="en-US" sz="2000" dirty="0">
                <a:latin typeface="微软雅黑 Light" charset="0"/>
                <a:ea typeface="微软雅黑 Light" charset="0"/>
                <a:cs typeface="微软雅黑 Light" charset="0"/>
              </a:rPr>
              <a:t>实际财政收入＝</a:t>
            </a:r>
          </a:p>
          <a:p>
            <a:pPr>
              <a:lnSpc>
                <a:spcPct val="120000"/>
              </a:lnSpc>
            </a:pPr>
            <a:r>
              <a:rPr lang="zh-TW" altLang="en-US" sz="2000" dirty="0">
                <a:latin typeface="微软雅黑 Light" charset="0"/>
                <a:ea typeface="微软雅黑 Light" charset="0"/>
                <a:cs typeface="微软雅黑 Light" charset="0"/>
              </a:rPr>
              <a:t>                名义财政收入 </a:t>
            </a:r>
          </a:p>
          <a:p>
            <a:pPr>
              <a:lnSpc>
                <a:spcPct val="120000"/>
              </a:lnSpc>
            </a:pPr>
            <a:r>
              <a:rPr lang="zh-TW" altLang="en-US" sz="2000" dirty="0">
                <a:latin typeface="微软雅黑 Light" charset="0"/>
                <a:ea typeface="微软雅黑 Light" charset="0"/>
                <a:cs typeface="微软雅黑 Light" charset="0"/>
              </a:rPr>
              <a:t>              </a:t>
            </a:r>
            <a:r>
              <a:rPr lang="en-US" altLang="zh-TW" sz="2000" dirty="0">
                <a:latin typeface="微软雅黑 Light" charset="0"/>
                <a:ea typeface="微软雅黑 Light" charset="0"/>
                <a:cs typeface="微软雅黑 Light" charset="0"/>
              </a:rPr>
              <a:t>GDP</a:t>
            </a:r>
            <a:r>
              <a:rPr lang="zh-TW" altLang="en-US" sz="2000" dirty="0">
                <a:latin typeface="微软雅黑 Light" charset="0"/>
                <a:ea typeface="微软雅黑 Light" charset="0"/>
                <a:cs typeface="微软雅黑 Light" charset="0"/>
              </a:rPr>
              <a:t>平减价格指数</a:t>
            </a:r>
          </a:p>
        </p:txBody>
      </p:sp>
      <p:sp>
        <p:nvSpPr>
          <p:cNvPr id="24" name="Line 4"/>
          <p:cNvSpPr>
            <a:spLocks noChangeShapeType="1"/>
          </p:cNvSpPr>
          <p:nvPr/>
        </p:nvSpPr>
        <p:spPr bwMode="auto">
          <a:xfrm>
            <a:off x="1442453" y="4084052"/>
            <a:ext cx="211354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5" name="Line 4"/>
          <p:cNvSpPr>
            <a:spLocks noChangeShapeType="1"/>
          </p:cNvSpPr>
          <p:nvPr/>
        </p:nvSpPr>
        <p:spPr bwMode="auto">
          <a:xfrm>
            <a:off x="1442453" y="2618873"/>
            <a:ext cx="313729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extLst>
      <p:ext uri="{BB962C8B-B14F-4D97-AF65-F5344CB8AC3E}">
        <p14:creationId xmlns:p14="http://schemas.microsoft.com/office/powerpoint/2010/main" val="168517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3" name="图片 2" descr="timg (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842" y="2473158"/>
            <a:ext cx="6927813" cy="2992815"/>
          </a:xfrm>
          <a:prstGeom prst="rect">
            <a:avLst/>
          </a:prstGeom>
        </p:spPr>
      </p:pic>
      <p:sp>
        <p:nvSpPr>
          <p:cNvPr id="20" name="内容占位符 2"/>
          <p:cNvSpPr txBox="1">
            <a:spLocks/>
          </p:cNvSpPr>
          <p:nvPr/>
        </p:nvSpPr>
        <p:spPr>
          <a:xfrm>
            <a:off x="828721" y="1407486"/>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000" dirty="0">
                <a:solidFill>
                  <a:sysClr val="windowText" lastClr="000000"/>
                </a:solidFill>
                <a:latin typeface="微软雅黑"/>
                <a:ea typeface="微软雅黑"/>
                <a:cs typeface="微软雅黑"/>
              </a:rPr>
              <a:t>1. </a:t>
            </a:r>
            <a:r>
              <a:rPr lang="zh-CN" altLang="en-US" sz="2000" dirty="0">
                <a:solidFill>
                  <a:sysClr val="windowText" lastClr="000000"/>
                </a:solidFill>
                <a:latin typeface="微软雅黑"/>
                <a:ea typeface="微软雅黑"/>
                <a:cs typeface="微软雅黑"/>
              </a:rPr>
              <a:t>价格因素</a:t>
            </a: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2. GDP</a:t>
            </a:r>
            <a:r>
              <a:rPr lang="zh-CN" altLang="en-US" sz="2000" dirty="0">
                <a:solidFill>
                  <a:sysClr val="windowText" lastClr="000000"/>
                </a:solidFill>
                <a:latin typeface="微软雅黑"/>
                <a:ea typeface="微软雅黑"/>
                <a:cs typeface="微软雅黑"/>
              </a:rPr>
              <a:t>构成；</a:t>
            </a:r>
            <a:r>
              <a:rPr lang="en-US" altLang="zh-CN" sz="2000" dirty="0">
                <a:solidFill>
                  <a:sysClr val="windowText" lastClr="000000"/>
                </a:solidFill>
                <a:latin typeface="微软雅黑"/>
                <a:ea typeface="微软雅黑"/>
                <a:cs typeface="微软雅黑"/>
              </a:rPr>
              <a:t>3. </a:t>
            </a:r>
            <a:r>
              <a:rPr lang="zh-CN" altLang="en-US" sz="2000" dirty="0">
                <a:solidFill>
                  <a:sysClr val="windowText" lastClr="000000"/>
                </a:solidFill>
                <a:latin typeface="微软雅黑"/>
                <a:ea typeface="微软雅黑"/>
                <a:cs typeface="微软雅黑"/>
              </a:rPr>
              <a:t>征收率；</a:t>
            </a:r>
            <a:r>
              <a:rPr lang="en-US" altLang="zh-CN" sz="2000" dirty="0">
                <a:solidFill>
                  <a:sysClr val="windowText" lastClr="000000"/>
                </a:solidFill>
                <a:latin typeface="微软雅黑"/>
                <a:ea typeface="微软雅黑"/>
                <a:cs typeface="微软雅黑"/>
              </a:rPr>
              <a:t>4. </a:t>
            </a:r>
            <a:r>
              <a:rPr lang="zh-CN" altLang="en-US" sz="2000" dirty="0">
                <a:solidFill>
                  <a:sysClr val="windowText" lastClr="000000"/>
                </a:solidFill>
                <a:latin typeface="微软雅黑"/>
                <a:ea typeface="微软雅黑"/>
                <a:cs typeface="微软雅黑"/>
              </a:rPr>
              <a:t>分配制度变化</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472200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7.3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财政收入结构</a:t>
            </a:r>
          </a:p>
        </p:txBody>
      </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（一）财政收入的形式结构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（二）财政收入的部门（产业）结构 </a:t>
            </a:r>
          </a:p>
          <a:p>
            <a:pPr>
              <a:defRPr/>
            </a:pPr>
            <a:r>
              <a:rPr lang="zh-CN" altLang="en-US" sz="2200" dirty="0">
                <a:solidFill>
                  <a:sysClr val="windowText" lastClr="000000"/>
                </a:solidFill>
                <a:latin typeface="微软雅黑"/>
                <a:ea typeface="微软雅黑"/>
                <a:cs typeface="微软雅黑"/>
              </a:rPr>
              <a:t>（三）财政收入的所有制结构 </a:t>
            </a:r>
          </a:p>
          <a:p>
            <a:pPr>
              <a:defRPr/>
            </a:pPr>
            <a:r>
              <a:rPr lang="zh-CN" altLang="en-US" sz="2200" dirty="0">
                <a:solidFill>
                  <a:sysClr val="windowText" lastClr="000000"/>
                </a:solidFill>
                <a:latin typeface="微软雅黑"/>
                <a:ea typeface="微软雅黑"/>
                <a:cs typeface="微软雅黑"/>
              </a:rPr>
              <a:t>（四）财政收入的地区结构</a:t>
            </a:r>
          </a:p>
          <a:p>
            <a:pPr>
              <a:defRPr/>
            </a:pPr>
            <a:endParaRPr lang="zh-CN" altLang="en-US" sz="2000" dirty="0">
              <a:latin typeface="微软雅黑 Light" charset="0"/>
              <a:ea typeface="微软雅黑 Light" charset="0"/>
              <a:cs typeface="微软雅黑 Light" charset="0"/>
            </a:endParaRPr>
          </a:p>
          <a:p>
            <a:pPr>
              <a:defRPr/>
            </a:pPr>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58315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第七章 财政收入规模与构成分析</a:t>
            </a:r>
          </a:p>
        </p:txBody>
      </p:sp>
      <p:sp>
        <p:nvSpPr>
          <p:cNvPr id="18" name="内容占位符 2"/>
          <p:cNvSpPr txBox="1">
            <a:spLocks/>
          </p:cNvSpPr>
          <p:nvPr/>
        </p:nvSpPr>
        <p:spPr>
          <a:xfrm>
            <a:off x="838199" y="1825625"/>
            <a:ext cx="70224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600" dirty="0">
                <a:solidFill>
                  <a:sysClr val="windowText" lastClr="000000"/>
                </a:solidFill>
                <a:latin typeface="微软雅黑"/>
                <a:ea typeface="微软雅黑"/>
                <a:cs typeface="微软雅黑"/>
              </a:rPr>
              <a:t>7.1 </a:t>
            </a:r>
            <a:r>
              <a:rPr lang="zh-CN" altLang="en-US" sz="2600" dirty="0">
                <a:solidFill>
                  <a:sysClr val="windowText" lastClr="000000"/>
                </a:solidFill>
                <a:latin typeface="微软雅黑"/>
                <a:ea typeface="微软雅黑"/>
                <a:cs typeface="微软雅黑"/>
              </a:rPr>
              <a:t>财政收入概述</a:t>
            </a:r>
          </a:p>
          <a:p>
            <a:pPr>
              <a:defRPr/>
            </a:pPr>
            <a:r>
              <a:rPr lang="en-US" altLang="zh-CN" sz="2600" dirty="0">
                <a:solidFill>
                  <a:sysClr val="windowText" lastClr="000000"/>
                </a:solidFill>
                <a:latin typeface="微软雅黑"/>
                <a:ea typeface="微软雅黑"/>
                <a:cs typeface="微软雅黑"/>
              </a:rPr>
              <a:t>7.2 </a:t>
            </a:r>
            <a:r>
              <a:rPr lang="zh-CN" altLang="en-US" sz="2600" dirty="0">
                <a:solidFill>
                  <a:sysClr val="windowText" lastClr="000000"/>
                </a:solidFill>
                <a:latin typeface="微软雅黑"/>
                <a:ea typeface="微软雅黑"/>
                <a:cs typeface="微软雅黑"/>
              </a:rPr>
              <a:t>财政收入规模</a:t>
            </a:r>
          </a:p>
          <a:p>
            <a:pPr>
              <a:defRPr/>
            </a:pPr>
            <a:r>
              <a:rPr lang="en-US" altLang="zh-CN" sz="2600" dirty="0">
                <a:solidFill>
                  <a:sysClr val="windowText" lastClr="000000"/>
                </a:solidFill>
                <a:latin typeface="微软雅黑"/>
                <a:ea typeface="微软雅黑"/>
                <a:cs typeface="微软雅黑"/>
              </a:rPr>
              <a:t>7.3 </a:t>
            </a:r>
            <a:r>
              <a:rPr lang="zh-CN" altLang="en-US" sz="2600" dirty="0">
                <a:solidFill>
                  <a:sysClr val="windowText" lastClr="000000"/>
                </a:solidFill>
                <a:latin typeface="微软雅黑"/>
                <a:ea typeface="微软雅黑"/>
                <a:cs typeface="微软雅黑"/>
              </a:rPr>
              <a:t>财政收入结构</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543229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4842" y="989768"/>
            <a:ext cx="8569158" cy="517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（一）财政收入的形式结构 </a:t>
            </a: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税收</a:t>
            </a:r>
          </a:p>
          <a:p>
            <a:pPr>
              <a:defRPr/>
            </a:pPr>
            <a:r>
              <a:rPr lang="zh-CN" altLang="en-US" sz="2200" dirty="0">
                <a:solidFill>
                  <a:sysClr val="windowText" lastClr="000000"/>
                </a:solidFill>
                <a:latin typeface="微软雅黑"/>
                <a:ea typeface="微软雅黑"/>
                <a:cs typeface="微软雅黑"/>
              </a:rPr>
              <a:t>国有资产收益</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政府基金</a:t>
            </a:r>
          </a:p>
          <a:p>
            <a:pPr>
              <a:defRPr/>
            </a:pPr>
            <a:r>
              <a:rPr lang="zh-CN" altLang="en-US" sz="2200" dirty="0">
                <a:solidFill>
                  <a:sysClr val="windowText" lastClr="000000"/>
                </a:solidFill>
                <a:latin typeface="微软雅黑"/>
                <a:ea typeface="微软雅黑"/>
                <a:cs typeface="微软雅黑"/>
              </a:rPr>
              <a:t>公共收费</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罚没收入</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特许权收入</a:t>
            </a:r>
          </a:p>
          <a:p>
            <a:pPr>
              <a:defRPr/>
            </a:pPr>
            <a:r>
              <a:rPr lang="zh-CN" altLang="en-US" sz="2200" dirty="0">
                <a:solidFill>
                  <a:sysClr val="windowText" lastClr="000000"/>
                </a:solidFill>
                <a:latin typeface="微软雅黑"/>
                <a:ea typeface="微软雅黑"/>
                <a:cs typeface="微软雅黑"/>
              </a:rPr>
              <a:t>公债收入</a:t>
            </a:r>
          </a:p>
          <a:p>
            <a:pPr>
              <a:defRPr/>
            </a:pPr>
            <a:r>
              <a:rPr lang="zh-CN" altLang="en-US" sz="2200" dirty="0">
                <a:solidFill>
                  <a:sysClr val="windowText" lastClr="000000"/>
                </a:solidFill>
                <a:latin typeface="微软雅黑"/>
                <a:ea typeface="微软雅黑"/>
                <a:cs typeface="微软雅黑"/>
              </a:rPr>
              <a:t>捐赠收入</a:t>
            </a:r>
          </a:p>
          <a:p>
            <a:pPr>
              <a:defRPr/>
            </a:pPr>
            <a:r>
              <a:rPr lang="zh-CN" altLang="en-US" sz="2200" dirty="0">
                <a:solidFill>
                  <a:sysClr val="windowText" lastClr="000000"/>
                </a:solidFill>
                <a:latin typeface="微软雅黑"/>
                <a:ea typeface="微软雅黑"/>
                <a:cs typeface="微软雅黑"/>
              </a:rPr>
              <a:t>彩票公益金</a:t>
            </a:r>
            <a:endParaRPr lang="en-US" altLang="zh-CN"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pic>
        <p:nvPicPr>
          <p:cNvPr id="3" name="图片 2" descr="屏幕快照 2020-04-15 下午2.56.11.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7772"/>
          <a:stretch/>
        </p:blipFill>
        <p:spPr>
          <a:xfrm>
            <a:off x="2981158" y="2794000"/>
            <a:ext cx="5721684" cy="3372022"/>
          </a:xfrm>
          <a:prstGeom prst="rect">
            <a:avLst/>
          </a:prstGeom>
        </p:spPr>
      </p:pic>
    </p:spTree>
    <p:extLst>
      <p:ext uri="{BB962C8B-B14F-4D97-AF65-F5344CB8AC3E}">
        <p14:creationId xmlns:p14="http://schemas.microsoft.com/office/powerpoint/2010/main" val="1962010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4842" y="1417053"/>
            <a:ext cx="7402510" cy="517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200" dirty="0">
                <a:solidFill>
                  <a:sysClr val="windowText" lastClr="000000"/>
                </a:solidFill>
                <a:latin typeface="微软雅黑"/>
                <a:ea typeface="微软雅黑"/>
                <a:cs typeface="微软雅黑"/>
              </a:rPr>
              <a:t>1. </a:t>
            </a:r>
            <a:r>
              <a:rPr lang="zh-CN" altLang="en-US" sz="2200" dirty="0">
                <a:solidFill>
                  <a:sysClr val="windowText" lastClr="000000"/>
                </a:solidFill>
                <a:latin typeface="微软雅黑"/>
                <a:ea typeface="微软雅黑"/>
                <a:cs typeface="微软雅黑"/>
              </a:rPr>
              <a:t>税收</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在市场经济条件下，税收是财政收入的</a:t>
            </a:r>
            <a:r>
              <a:rPr lang="zh-CN" altLang="en-US" sz="2200" dirty="0">
                <a:solidFill>
                  <a:srgbClr val="0070C0"/>
                </a:solidFill>
                <a:latin typeface="微软雅黑"/>
                <a:ea typeface="微软雅黑"/>
                <a:cs typeface="微软雅黑"/>
              </a:rPr>
              <a:t>主要形式</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税收是政府为实现其职能需要，凭借政治权力，并按照特定的标准，强制、无偿地取得公共收入的一种形式。</a:t>
            </a:r>
          </a:p>
          <a:p>
            <a:pPr>
              <a:defRPr/>
            </a:pPr>
            <a:endParaRPr lang="zh-CN" altLang="en-US"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税收“三性”：强制性、无偿性、固定性</a:t>
            </a: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461899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3" name="图片 2" descr="屏幕快照 2020-04-15 下午3.15.01.png"/>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471187" y="1570121"/>
            <a:ext cx="6172200" cy="3886200"/>
          </a:xfrm>
          <a:prstGeom prst="rect">
            <a:avLst/>
          </a:prstGeom>
        </p:spPr>
      </p:pic>
    </p:spTree>
    <p:extLst>
      <p:ext uri="{BB962C8B-B14F-4D97-AF65-F5344CB8AC3E}">
        <p14:creationId xmlns:p14="http://schemas.microsoft.com/office/powerpoint/2010/main" val="189602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43012" y="966297"/>
            <a:ext cx="7673474" cy="517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2200" dirty="0">
                <a:solidFill>
                  <a:sysClr val="windowText" lastClr="000000"/>
                </a:solidFill>
                <a:latin typeface="微软雅黑"/>
                <a:ea typeface="微软雅黑"/>
                <a:cs typeface="微软雅黑"/>
              </a:rPr>
              <a:t>2</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国有资产收益</a:t>
            </a: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pPr marL="0" indent="0">
              <a:buNone/>
              <a:defRPr/>
            </a:pPr>
            <a:r>
              <a:rPr lang="zh-CN" altLang="en-US" sz="2000" dirty="0">
                <a:solidFill>
                  <a:sysClr val="windowText" lastClr="000000"/>
                </a:solidFill>
                <a:latin typeface="微软雅黑"/>
                <a:ea typeface="微软雅黑"/>
                <a:cs typeface="微软雅黑"/>
              </a:rPr>
              <a:t>国有资产是国家依据法律取得的，或由于资金投入、资产收益、接受馈赠而取得的财产和债权的总称。</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grpSp>
        <p:nvGrpSpPr>
          <p:cNvPr id="17" name="Group 25"/>
          <p:cNvGrpSpPr>
            <a:grpSpLocks/>
          </p:cNvGrpSpPr>
          <p:nvPr/>
        </p:nvGrpSpPr>
        <p:grpSpPr bwMode="auto">
          <a:xfrm>
            <a:off x="1436798" y="2987014"/>
            <a:ext cx="6439569" cy="3337585"/>
            <a:chOff x="480" y="1248"/>
            <a:chExt cx="4608" cy="2640"/>
          </a:xfrm>
        </p:grpSpPr>
        <p:sp>
          <p:nvSpPr>
            <p:cNvPr id="19" name="AutoShape 4"/>
            <p:cNvSpPr>
              <a:spLocks noChangeArrowheads="1"/>
            </p:cNvSpPr>
            <p:nvPr/>
          </p:nvSpPr>
          <p:spPr bwMode="auto">
            <a:xfrm>
              <a:off x="480" y="2496"/>
              <a:ext cx="960" cy="432"/>
            </a:xfrm>
            <a:prstGeom prst="flowChartProcess">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kumimoji="1" lang="zh-CN" altLang="en-US">
                  <a:solidFill>
                    <a:srgbClr val="000000"/>
                  </a:solidFill>
                </a:rPr>
                <a:t>国有资产</a:t>
              </a:r>
            </a:p>
          </p:txBody>
        </p:sp>
        <p:sp>
          <p:nvSpPr>
            <p:cNvPr id="20" name="AutoShape 5"/>
            <p:cNvSpPr>
              <a:spLocks noChangeArrowheads="1"/>
            </p:cNvSpPr>
            <p:nvPr/>
          </p:nvSpPr>
          <p:spPr bwMode="auto">
            <a:xfrm>
              <a:off x="1824" y="2064"/>
              <a:ext cx="771" cy="272"/>
            </a:xfrm>
            <a:prstGeom prst="wedgeRectCallout">
              <a:avLst>
                <a:gd name="adj1" fmla="val -100454"/>
                <a:gd name="adj2" fmla="val 110296"/>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r>
                <a:rPr kumimoji="1" lang="zh-CN" altLang="en-US">
                  <a:solidFill>
                    <a:srgbClr val="000000"/>
                  </a:solidFill>
                </a:rPr>
                <a:t>广义</a:t>
              </a:r>
            </a:p>
          </p:txBody>
        </p:sp>
        <p:sp>
          <p:nvSpPr>
            <p:cNvPr id="24" name="AutoShape 6"/>
            <p:cNvSpPr>
              <a:spLocks noChangeArrowheads="1"/>
            </p:cNvSpPr>
            <p:nvPr/>
          </p:nvSpPr>
          <p:spPr bwMode="auto">
            <a:xfrm>
              <a:off x="1824" y="3168"/>
              <a:ext cx="771" cy="272"/>
            </a:xfrm>
            <a:prstGeom prst="wedgeRectCallout">
              <a:avLst>
                <a:gd name="adj1" fmla="val -105903"/>
                <a:gd name="adj2" fmla="val -136764"/>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r>
                <a:rPr kumimoji="1" lang="zh-CN" altLang="en-US">
                  <a:solidFill>
                    <a:srgbClr val="000000"/>
                  </a:solidFill>
                </a:rPr>
                <a:t>狭义</a:t>
              </a:r>
            </a:p>
          </p:txBody>
        </p:sp>
        <p:sp>
          <p:nvSpPr>
            <p:cNvPr id="25" name="AutoShape 8"/>
            <p:cNvSpPr>
              <a:spLocks noChangeArrowheads="1"/>
            </p:cNvSpPr>
            <p:nvPr/>
          </p:nvSpPr>
          <p:spPr bwMode="auto">
            <a:xfrm>
              <a:off x="3264" y="1248"/>
              <a:ext cx="1824" cy="288"/>
            </a:xfrm>
            <a:prstGeom prst="flowChartProcess">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kumimoji="1" lang="zh-CN" altLang="en-US">
                  <a:solidFill>
                    <a:srgbClr val="000000"/>
                  </a:solidFill>
                </a:rPr>
                <a:t>国家依法取得的资产</a:t>
              </a:r>
            </a:p>
          </p:txBody>
        </p:sp>
        <p:sp>
          <p:nvSpPr>
            <p:cNvPr id="26" name="AutoShape 9"/>
            <p:cNvSpPr>
              <a:spLocks noChangeArrowheads="1"/>
            </p:cNvSpPr>
            <p:nvPr/>
          </p:nvSpPr>
          <p:spPr bwMode="auto">
            <a:xfrm>
              <a:off x="3264" y="1632"/>
              <a:ext cx="1536" cy="288"/>
            </a:xfrm>
            <a:prstGeom prst="flowChartProcess">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kumimoji="1" lang="zh-CN" altLang="en-US">
                  <a:solidFill>
                    <a:srgbClr val="000000"/>
                  </a:solidFill>
                </a:rPr>
                <a:t>经营性资产</a:t>
              </a:r>
            </a:p>
          </p:txBody>
        </p:sp>
        <p:sp>
          <p:nvSpPr>
            <p:cNvPr id="27" name="AutoShape 10"/>
            <p:cNvSpPr>
              <a:spLocks noChangeArrowheads="1"/>
            </p:cNvSpPr>
            <p:nvPr/>
          </p:nvSpPr>
          <p:spPr bwMode="auto">
            <a:xfrm>
              <a:off x="3264" y="2400"/>
              <a:ext cx="1536" cy="288"/>
            </a:xfrm>
            <a:prstGeom prst="flowChartProcess">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kumimoji="1" lang="zh-CN" altLang="en-US">
                  <a:solidFill>
                    <a:srgbClr val="000000"/>
                  </a:solidFill>
                </a:rPr>
                <a:t>资源性资产</a:t>
              </a:r>
            </a:p>
          </p:txBody>
        </p:sp>
        <p:sp>
          <p:nvSpPr>
            <p:cNvPr id="28" name="AutoShape 11"/>
            <p:cNvSpPr>
              <a:spLocks noChangeArrowheads="1"/>
            </p:cNvSpPr>
            <p:nvPr/>
          </p:nvSpPr>
          <p:spPr bwMode="auto">
            <a:xfrm>
              <a:off x="3264" y="2784"/>
              <a:ext cx="1536" cy="288"/>
            </a:xfrm>
            <a:prstGeom prst="flowChartProcess">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kumimoji="1" lang="zh-CN" altLang="en-US">
                  <a:solidFill>
                    <a:srgbClr val="000000"/>
                  </a:solidFill>
                </a:rPr>
                <a:t>各类无形资产</a:t>
              </a:r>
            </a:p>
          </p:txBody>
        </p:sp>
        <p:sp>
          <p:nvSpPr>
            <p:cNvPr id="29" name="AutoShape 16"/>
            <p:cNvSpPr>
              <a:spLocks noChangeArrowheads="1"/>
            </p:cNvSpPr>
            <p:nvPr/>
          </p:nvSpPr>
          <p:spPr bwMode="auto">
            <a:xfrm>
              <a:off x="3264" y="2016"/>
              <a:ext cx="1536" cy="288"/>
            </a:xfrm>
            <a:prstGeom prst="flowChartProcess">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kumimoji="1" lang="zh-CN" altLang="en-US">
                  <a:solidFill>
                    <a:srgbClr val="000000"/>
                  </a:solidFill>
                </a:rPr>
                <a:t>非经营性资产</a:t>
              </a:r>
            </a:p>
          </p:txBody>
        </p:sp>
        <p:sp>
          <p:nvSpPr>
            <p:cNvPr id="30" name="AutoShape 17"/>
            <p:cNvSpPr>
              <a:spLocks noChangeArrowheads="1"/>
            </p:cNvSpPr>
            <p:nvPr/>
          </p:nvSpPr>
          <p:spPr bwMode="auto">
            <a:xfrm>
              <a:off x="3264" y="3600"/>
              <a:ext cx="1536" cy="288"/>
            </a:xfrm>
            <a:prstGeom prst="flowChartProcess">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kumimoji="1" lang="zh-CN" altLang="en-US">
                  <a:solidFill>
                    <a:srgbClr val="000000"/>
                  </a:solidFill>
                </a:rPr>
                <a:t>经营性资产</a:t>
              </a:r>
            </a:p>
          </p:txBody>
        </p:sp>
        <p:sp>
          <p:nvSpPr>
            <p:cNvPr id="31" name="Line 19"/>
            <p:cNvSpPr>
              <a:spLocks noChangeShapeType="1"/>
            </p:cNvSpPr>
            <p:nvPr/>
          </p:nvSpPr>
          <p:spPr bwMode="auto">
            <a:xfrm flipV="1">
              <a:off x="2592" y="1392"/>
              <a:ext cx="672" cy="81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 name="Line 20"/>
            <p:cNvSpPr>
              <a:spLocks noChangeShapeType="1"/>
            </p:cNvSpPr>
            <p:nvPr/>
          </p:nvSpPr>
          <p:spPr bwMode="auto">
            <a:xfrm flipV="1">
              <a:off x="2592" y="1776"/>
              <a:ext cx="672" cy="43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3" name="Line 21"/>
            <p:cNvSpPr>
              <a:spLocks noChangeShapeType="1"/>
            </p:cNvSpPr>
            <p:nvPr/>
          </p:nvSpPr>
          <p:spPr bwMode="auto">
            <a:xfrm>
              <a:off x="2592" y="2208"/>
              <a:ext cx="67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 name="Line 22"/>
            <p:cNvSpPr>
              <a:spLocks noChangeShapeType="1"/>
            </p:cNvSpPr>
            <p:nvPr/>
          </p:nvSpPr>
          <p:spPr bwMode="auto">
            <a:xfrm>
              <a:off x="2592" y="2208"/>
              <a:ext cx="672" cy="33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 name="Line 23"/>
            <p:cNvSpPr>
              <a:spLocks noChangeShapeType="1"/>
            </p:cNvSpPr>
            <p:nvPr/>
          </p:nvSpPr>
          <p:spPr bwMode="auto">
            <a:xfrm>
              <a:off x="2592" y="2208"/>
              <a:ext cx="672" cy="7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 name="Line 24"/>
            <p:cNvSpPr>
              <a:spLocks noChangeShapeType="1"/>
            </p:cNvSpPr>
            <p:nvPr/>
          </p:nvSpPr>
          <p:spPr bwMode="auto">
            <a:xfrm>
              <a:off x="2592" y="3312"/>
              <a:ext cx="672" cy="43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Tree>
    <p:extLst>
      <p:ext uri="{BB962C8B-B14F-4D97-AF65-F5344CB8AC3E}">
        <p14:creationId xmlns:p14="http://schemas.microsoft.com/office/powerpoint/2010/main" val="114554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ppt_w</p:attrName>
                                        </p:attrNameLst>
                                      </p:cBhvr>
                                      <p:tavLst>
                                        <p:tav tm="0">
                                          <p:val>
                                            <p:fltVal val="0"/>
                                          </p:val>
                                        </p:tav>
                                        <p:tav tm="100000">
                                          <p:val>
                                            <p:strVal val="#ppt_w"/>
                                          </p:val>
                                        </p:tav>
                                      </p:tavLst>
                                    </p:anim>
                                    <p:anim calcmode="lin" valueType="num">
                                      <p:cBhvr>
                                        <p:cTn id="10"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4842" y="1417053"/>
            <a:ext cx="8569158" cy="517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2200" dirty="0">
                <a:solidFill>
                  <a:sysClr val="windowText" lastClr="000000"/>
                </a:solidFill>
                <a:latin typeface="微软雅黑"/>
                <a:ea typeface="微软雅黑"/>
                <a:cs typeface="微软雅黑"/>
              </a:rPr>
              <a:t>－国有资产形成途径</a:t>
            </a: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r>
              <a:rPr lang="zh-CN" altLang="en-US" sz="2000" dirty="0">
                <a:latin typeface="Times New Roman" charset="0"/>
                <a:ea typeface="宋体" charset="0"/>
              </a:rPr>
              <a:t>以全民所有制为主体由预算内和预算外资金投资形成的资产</a:t>
            </a:r>
          </a:p>
          <a:p>
            <a:pPr lvl="1"/>
            <a:r>
              <a:rPr lang="zh-CN" altLang="en-US" sz="2000" dirty="0">
                <a:latin typeface="Times New Roman" charset="0"/>
                <a:ea typeface="宋体" charset="0"/>
              </a:rPr>
              <a:t>国家对国民经济进行生产性投资及其再投资所形成的资产</a:t>
            </a:r>
          </a:p>
          <a:p>
            <a:pPr lvl="1"/>
            <a:r>
              <a:rPr lang="zh-CN" altLang="en-US" sz="2000" dirty="0">
                <a:latin typeface="Times New Roman" charset="0"/>
                <a:ea typeface="宋体" charset="0"/>
              </a:rPr>
              <a:t>以全民所有制名义负债获得的净资产</a:t>
            </a:r>
          </a:p>
          <a:p>
            <a:r>
              <a:rPr lang="zh-CN" altLang="en-US" sz="2000" dirty="0">
                <a:latin typeface="Times New Roman" charset="0"/>
                <a:ea typeface="宋体" charset="0"/>
              </a:rPr>
              <a:t>根据国家主权原则自然占有的经济资源所形成的国有资产</a:t>
            </a:r>
          </a:p>
          <a:p>
            <a:pPr lvl="1"/>
            <a:r>
              <a:rPr lang="zh-CN" altLang="en-US" sz="2000" dirty="0">
                <a:latin typeface="Times New Roman" charset="0"/>
                <a:ea typeface="宋体" charset="0"/>
              </a:rPr>
              <a:t>领土、领海、领空及其所属的一切自然资源</a:t>
            </a:r>
          </a:p>
          <a:p>
            <a:r>
              <a:rPr lang="zh-CN" altLang="en-US" sz="2000" dirty="0">
                <a:latin typeface="Times New Roman" charset="0"/>
                <a:ea typeface="宋体" charset="0"/>
              </a:rPr>
              <a:t>国家依据法律无偿占有的资产</a:t>
            </a:r>
          </a:p>
          <a:p>
            <a:pPr lvl="1"/>
            <a:r>
              <a:rPr lang="zh-CN" altLang="en-US" sz="2000" dirty="0">
                <a:latin typeface="Times New Roman" charset="0"/>
                <a:ea typeface="宋体" charset="0"/>
              </a:rPr>
              <a:t>依法取得的捐款、援助、转让等所形成的资产</a:t>
            </a:r>
          </a:p>
          <a:p>
            <a:pPr lvl="1"/>
            <a:r>
              <a:rPr lang="zh-CN" altLang="en-US" sz="2000" dirty="0">
                <a:latin typeface="Times New Roman" charset="0"/>
                <a:ea typeface="宋体" charset="0"/>
              </a:rPr>
              <a:t>没收非法所得、接管无主资产等</a:t>
            </a:r>
          </a:p>
          <a:p>
            <a:pPr lvl="1"/>
            <a:r>
              <a:rPr lang="zh-CN" altLang="en-US" sz="2000" dirty="0">
                <a:latin typeface="Times New Roman" charset="0"/>
                <a:ea typeface="宋体" charset="0"/>
              </a:rPr>
              <a:t>上述国有资产附着物</a:t>
            </a:r>
          </a:p>
          <a:p>
            <a:pPr marL="0" indent="0">
              <a:buNone/>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217969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4842" y="599090"/>
            <a:ext cx="8569158" cy="62589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2200" dirty="0">
                <a:solidFill>
                  <a:sysClr val="windowText" lastClr="000000"/>
                </a:solidFill>
                <a:latin typeface="微软雅黑"/>
                <a:ea typeface="微软雅黑"/>
                <a:cs typeface="微软雅黑"/>
              </a:rPr>
              <a:t>－国有资产收益的形式</a:t>
            </a: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r>
              <a:rPr lang="zh-CN" altLang="en-US" sz="2200" dirty="0">
                <a:latin typeface="Times New Roman" charset="0"/>
                <a:ea typeface="宋体" charset="0"/>
              </a:rPr>
              <a:t>来自国有企业和国有股权的资产收益形式（经营性、投资性）</a:t>
            </a:r>
          </a:p>
          <a:p>
            <a:pPr lvl="1"/>
            <a:r>
              <a:rPr lang="zh-CN" altLang="en-US" sz="2000" dirty="0">
                <a:latin typeface="Times New Roman" charset="0"/>
                <a:ea typeface="宋体" charset="0"/>
              </a:rPr>
              <a:t>利润上交形式</a:t>
            </a:r>
          </a:p>
          <a:p>
            <a:pPr lvl="1"/>
            <a:r>
              <a:rPr lang="zh-CN" altLang="en-US" sz="2000" dirty="0">
                <a:latin typeface="Times New Roman" charset="0"/>
                <a:ea typeface="宋体" charset="0"/>
              </a:rPr>
              <a:t>上交承包收入或资产占用费形式</a:t>
            </a:r>
          </a:p>
          <a:p>
            <a:pPr lvl="1"/>
            <a:r>
              <a:rPr lang="zh-CN" altLang="en-US" sz="2000" dirty="0">
                <a:latin typeface="Times New Roman" charset="0"/>
                <a:ea typeface="宋体" charset="0"/>
              </a:rPr>
              <a:t>租赁费形式</a:t>
            </a:r>
          </a:p>
          <a:p>
            <a:pPr lvl="1"/>
            <a:r>
              <a:rPr lang="zh-CN" altLang="en-US" sz="2000" dirty="0">
                <a:latin typeface="Times New Roman" charset="0"/>
                <a:ea typeface="宋体" charset="0"/>
              </a:rPr>
              <a:t>股利形式（主要包括股息和红利）</a:t>
            </a:r>
          </a:p>
          <a:p>
            <a:pPr lvl="1"/>
            <a:r>
              <a:rPr lang="zh-CN" altLang="en-US" sz="2000" dirty="0">
                <a:latin typeface="Times New Roman" charset="0"/>
                <a:ea typeface="宋体" charset="0"/>
              </a:rPr>
              <a:t>国有资产处置、变卖、溢价收入</a:t>
            </a:r>
          </a:p>
          <a:p>
            <a:pPr lvl="1"/>
            <a:r>
              <a:rPr lang="zh-CN" altLang="en-US" sz="2000" dirty="0">
                <a:latin typeface="Times New Roman" charset="0"/>
                <a:ea typeface="宋体" charset="0"/>
              </a:rPr>
              <a:t>国有股权转让取得的收入</a:t>
            </a:r>
          </a:p>
          <a:p>
            <a:r>
              <a:rPr lang="zh-CN" altLang="en-US" sz="2200" dirty="0">
                <a:latin typeface="Times New Roman" charset="0"/>
                <a:ea typeface="宋体" charset="0"/>
              </a:rPr>
              <a:t>来自资源性国有资产的收益形式</a:t>
            </a:r>
          </a:p>
          <a:p>
            <a:pPr lvl="1"/>
            <a:r>
              <a:rPr lang="zh-CN" altLang="en-US" sz="2000" dirty="0">
                <a:latin typeface="Times New Roman" charset="0"/>
                <a:ea typeface="宋体" charset="0"/>
              </a:rPr>
              <a:t>国有土地使用费、开发费</a:t>
            </a:r>
          </a:p>
          <a:p>
            <a:pPr lvl="1"/>
            <a:r>
              <a:rPr lang="zh-CN" altLang="en-US" sz="2000" dirty="0">
                <a:latin typeface="Times New Roman" charset="0"/>
                <a:ea typeface="宋体" charset="0"/>
              </a:rPr>
              <a:t>国家资源管理收入</a:t>
            </a:r>
          </a:p>
          <a:p>
            <a:pPr lvl="1"/>
            <a:r>
              <a:rPr lang="zh-CN" altLang="en-US" sz="2000" dirty="0">
                <a:latin typeface="Times New Roman" charset="0"/>
                <a:ea typeface="宋体" charset="0"/>
              </a:rPr>
              <a:t>中外合资企业场地使用费收入</a:t>
            </a:r>
          </a:p>
          <a:p>
            <a:r>
              <a:rPr lang="zh-CN" altLang="en-US" sz="2200" dirty="0">
                <a:latin typeface="Times New Roman" charset="0"/>
                <a:ea typeface="宋体" charset="0"/>
              </a:rPr>
              <a:t>国有资产收益的其他形式</a:t>
            </a:r>
          </a:p>
          <a:p>
            <a:pPr lvl="1"/>
            <a:r>
              <a:rPr lang="zh-CN" altLang="en-US" sz="2000" dirty="0">
                <a:latin typeface="Times New Roman" charset="0"/>
                <a:ea typeface="宋体" charset="0"/>
              </a:rPr>
              <a:t>依法没收资产收益</a:t>
            </a:r>
          </a:p>
          <a:p>
            <a:pPr lvl="1"/>
            <a:r>
              <a:rPr lang="zh-CN" altLang="en-US" sz="2000" dirty="0">
                <a:latin typeface="Times New Roman" charset="0"/>
                <a:ea typeface="宋体" charset="0"/>
              </a:rPr>
              <a:t>接收无主资产收益</a:t>
            </a:r>
          </a:p>
          <a:p>
            <a:pPr lvl="1"/>
            <a:r>
              <a:rPr lang="zh-CN" altLang="en-US" sz="2000" dirty="0">
                <a:latin typeface="Times New Roman" charset="0"/>
                <a:ea typeface="宋体" charset="0"/>
              </a:rPr>
              <a:t>接收赠予资产收益</a:t>
            </a:r>
          </a:p>
          <a:p>
            <a:pPr lvl="1"/>
            <a:r>
              <a:rPr lang="en-US" altLang="zh-CN" sz="2000" dirty="0">
                <a:latin typeface="Times New Roman" charset="0"/>
                <a:ea typeface="宋体" charset="0"/>
              </a:rPr>
              <a:t>……</a:t>
            </a:r>
          </a:p>
          <a:p>
            <a:pPr marL="0" indent="0">
              <a:buNone/>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292658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329597" y="945930"/>
            <a:ext cx="8569158" cy="59120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2200" dirty="0">
                <a:solidFill>
                  <a:sysClr val="windowText" lastClr="000000"/>
                </a:solidFill>
                <a:latin typeface="微软雅黑"/>
                <a:ea typeface="微软雅黑"/>
                <a:cs typeface="微软雅黑"/>
              </a:rPr>
              <a:t>－国有资产收益的管理</a:t>
            </a:r>
            <a:endParaRPr lang="en-US" altLang="zh-CN" sz="2200" dirty="0">
              <a:solidFill>
                <a:sysClr val="windowText" lastClr="000000"/>
              </a:solidFill>
              <a:latin typeface="微软雅黑"/>
              <a:ea typeface="微软雅黑"/>
              <a:cs typeface="微软雅黑"/>
            </a:endParaRPr>
          </a:p>
          <a:p>
            <a:pPr marL="0" indent="0">
              <a:buNone/>
              <a:defRPr/>
            </a:pPr>
            <a:r>
              <a:rPr lang="zh-CN" altLang="en-US" sz="2200" dirty="0">
                <a:solidFill>
                  <a:sysClr val="windowText" lastClr="000000"/>
                </a:solidFill>
                <a:latin typeface="微软雅黑"/>
                <a:ea typeface="微软雅黑"/>
                <a:cs typeface="微软雅黑"/>
              </a:rPr>
              <a:t>指参与国有企业交纳所得税后利润分配决策，负责监缴资产收益和管理收益的再投入；管理各类企业的国有资产收益和收益的再投资，国有资产收益管理是保证国家所有权实现、国有资产保值增值的重要环节。</a:t>
            </a: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r>
              <a:rPr lang="zh-CN" altLang="en-US" sz="2200" dirty="0">
                <a:latin typeface="Times New Roman" charset="0"/>
                <a:ea typeface="宋体" charset="0"/>
              </a:rPr>
              <a:t>收益分配</a:t>
            </a:r>
          </a:p>
          <a:p>
            <a:r>
              <a:rPr lang="zh-CN" altLang="en-US" sz="2200" dirty="0">
                <a:latin typeface="Times New Roman" charset="0"/>
                <a:ea typeface="宋体" charset="0"/>
              </a:rPr>
              <a:t>处理好国家与国有企业之间的关系</a:t>
            </a:r>
          </a:p>
          <a:p>
            <a:r>
              <a:rPr lang="zh-CN" altLang="en-US" sz="2200" dirty="0">
                <a:latin typeface="Times New Roman" charset="0"/>
                <a:ea typeface="宋体" charset="0"/>
              </a:rPr>
              <a:t>预算管理（一般预算或专用预算）</a:t>
            </a:r>
          </a:p>
          <a:p>
            <a:pPr marL="0" indent="0">
              <a:buNone/>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pic>
        <p:nvPicPr>
          <p:cNvPr id="15" name="Picture 5" descr="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713" y="3210812"/>
            <a:ext cx="3332748" cy="2955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58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3" name="图片 2" descr="图表, 条形图&#10;&#10;描述已自动生成">
            <a:extLst>
              <a:ext uri="{FF2B5EF4-FFF2-40B4-BE49-F238E27FC236}">
                <a16:creationId xmlns:a16="http://schemas.microsoft.com/office/drawing/2014/main" id="{86AB3FF3-1C29-4845-95D8-6423D0AA982F}"/>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Lst>
          </a:blip>
          <a:srcRect t="1703" r="1229"/>
          <a:stretch/>
        </p:blipFill>
        <p:spPr>
          <a:xfrm>
            <a:off x="1460937" y="1587062"/>
            <a:ext cx="6106511" cy="3724098"/>
          </a:xfrm>
          <a:prstGeom prst="rect">
            <a:avLst/>
          </a:prstGeom>
        </p:spPr>
      </p:pic>
    </p:spTree>
    <p:extLst>
      <p:ext uri="{BB962C8B-B14F-4D97-AF65-F5344CB8AC3E}">
        <p14:creationId xmlns:p14="http://schemas.microsoft.com/office/powerpoint/2010/main" val="3461178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82868" y="1417052"/>
            <a:ext cx="7111447" cy="5440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2200" dirty="0">
                <a:solidFill>
                  <a:sysClr val="windowText" lastClr="000000"/>
                </a:solidFill>
                <a:latin typeface="微软雅黑"/>
                <a:ea typeface="微软雅黑"/>
                <a:cs typeface="微软雅黑"/>
              </a:rPr>
              <a:t>3</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政府性基金</a:t>
            </a: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r>
              <a:rPr lang="zh-CN" altLang="en-US" sz="2000" dirty="0">
                <a:solidFill>
                  <a:sysClr val="windowText" lastClr="000000"/>
                </a:solidFill>
                <a:latin typeface="微软雅黑"/>
                <a:ea typeface="微软雅黑"/>
                <a:cs typeface="微软雅黑"/>
              </a:rPr>
              <a:t>指各级政府及其所属部门依据国家的法律、法规，向公民、法人和其他组织征收的为兴办、维持或发展某种事业而储备的资金款项。</a:t>
            </a:r>
            <a:endParaRPr lang="en-US" altLang="zh-CN" sz="2000" dirty="0">
              <a:solidFill>
                <a:sysClr val="windowText" lastClr="000000"/>
              </a:solidFill>
              <a:latin typeface="微软雅黑"/>
              <a:ea typeface="微软雅黑"/>
              <a:cs typeface="微软雅黑"/>
            </a:endParaRPr>
          </a:p>
          <a:p>
            <a:r>
              <a:rPr lang="zh-CN" altLang="en-US" sz="2000" dirty="0">
                <a:solidFill>
                  <a:sysClr val="windowText" lastClr="000000"/>
                </a:solidFill>
                <a:latin typeface="微软雅黑"/>
                <a:ea typeface="微软雅黑"/>
                <a:cs typeface="微软雅黑"/>
              </a:rPr>
              <a:t>例如：工业发展基金、交通建设基金、教育事业基金、城市建设基金等。</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81429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24910" y="1417052"/>
            <a:ext cx="7069406" cy="5440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2200" dirty="0">
                <a:solidFill>
                  <a:sysClr val="windowText" lastClr="000000"/>
                </a:solidFill>
                <a:latin typeface="微软雅黑"/>
                <a:ea typeface="微软雅黑"/>
                <a:cs typeface="微软雅黑"/>
              </a:rPr>
              <a:t>4</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公共收费</a:t>
            </a: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r>
              <a:rPr lang="zh-CN" altLang="en-US" sz="2000" dirty="0">
                <a:solidFill>
                  <a:sysClr val="windowText" lastClr="000000"/>
                </a:solidFill>
                <a:latin typeface="微软雅黑"/>
                <a:ea typeface="微软雅黑"/>
                <a:cs typeface="微软雅黑"/>
              </a:rPr>
              <a:t>公共收费包括</a:t>
            </a:r>
            <a:r>
              <a:rPr lang="zh-CN" altLang="en-US" sz="2000" dirty="0">
                <a:solidFill>
                  <a:srgbClr val="0070C0"/>
                </a:solidFill>
                <a:latin typeface="微软雅黑"/>
                <a:ea typeface="微软雅黑"/>
                <a:cs typeface="微软雅黑"/>
              </a:rPr>
              <a:t>规费和使用费</a:t>
            </a:r>
            <a:r>
              <a:rPr lang="zh-CN" altLang="en-US" sz="2000" dirty="0">
                <a:solidFill>
                  <a:sysClr val="windowText" lastClr="000000"/>
                </a:solidFill>
                <a:latin typeface="微软雅黑"/>
                <a:ea typeface="微软雅黑"/>
                <a:cs typeface="微软雅黑"/>
              </a:rPr>
              <a:t>两种，体现了</a:t>
            </a:r>
            <a:r>
              <a:rPr lang="zh-TW" altLang="en-US" sz="2000" dirty="0">
                <a:solidFill>
                  <a:sysClr val="windowText" lastClr="000000"/>
                </a:solidFill>
                <a:latin typeface="微软雅黑"/>
                <a:ea typeface="微软雅黑"/>
                <a:cs typeface="微软雅黑"/>
              </a:rPr>
              <a:t>受益原则</a:t>
            </a:r>
            <a:r>
              <a:rPr lang="zh-CN" altLang="en-US" sz="2000" dirty="0">
                <a:solidFill>
                  <a:sysClr val="windowText" lastClr="000000"/>
                </a:solidFill>
                <a:latin typeface="微软雅黑"/>
                <a:ea typeface="微软雅黑"/>
                <a:cs typeface="微软雅黑"/>
              </a:rPr>
              <a:t>。前者指政府部门为公民个人提供某些特定服务或是特定行政管理所收取的工本费和手续费。后者指政府部门对其所提供的公共设施的使用者按一定标准收取的费用。</a:t>
            </a:r>
          </a:p>
          <a:p>
            <a:pPr>
              <a:defRPr/>
            </a:pPr>
            <a:r>
              <a:rPr lang="zh-CN" altLang="en-US" sz="2000" dirty="0">
                <a:solidFill>
                  <a:sysClr val="windowText" lastClr="000000"/>
                </a:solidFill>
                <a:latin typeface="微软雅黑"/>
                <a:ea typeface="微软雅黑"/>
                <a:cs typeface="微软雅黑"/>
              </a:rPr>
              <a:t>在中国，反映在预算内的公共收费（包括基金收入）规模并不大，但由各种政府性收费尤其是地方政府收费组成的预算外和制度外资金规模较大。</a:t>
            </a:r>
          </a:p>
        </p:txBody>
      </p:sp>
    </p:spTree>
    <p:extLst>
      <p:ext uri="{BB962C8B-B14F-4D97-AF65-F5344CB8AC3E}">
        <p14:creationId xmlns:p14="http://schemas.microsoft.com/office/powerpoint/2010/main" val="42348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7.1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财政收入概述</a:t>
            </a:r>
          </a:p>
        </p:txBody>
      </p:sp>
      <p:sp>
        <p:nvSpPr>
          <p:cNvPr id="18" name="内容占位符 2"/>
          <p:cNvSpPr txBox="1">
            <a:spLocks/>
          </p:cNvSpPr>
          <p:nvPr/>
        </p:nvSpPr>
        <p:spPr>
          <a:xfrm>
            <a:off x="817179" y="1537815"/>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a:t>
            </a: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财政收入的含义</a:t>
            </a:r>
          </a:p>
          <a:p>
            <a:pPr>
              <a:defRPr/>
            </a:pPr>
            <a:r>
              <a:rPr lang="zh-CN" altLang="en-US" sz="2400" dirty="0">
                <a:solidFill>
                  <a:sysClr val="windowText" lastClr="000000"/>
                </a:solidFill>
                <a:latin typeface="微软雅黑"/>
                <a:ea typeface="微软雅黑"/>
                <a:cs typeface="微软雅黑"/>
              </a:rPr>
              <a:t>（二）财政收入的分类</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230717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03890" y="1417052"/>
            <a:ext cx="7090426" cy="5440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zh-CN" sz="2200" dirty="0">
                <a:solidFill>
                  <a:sysClr val="windowText" lastClr="000000"/>
                </a:solidFill>
                <a:latin typeface="微软雅黑"/>
                <a:ea typeface="微软雅黑"/>
                <a:cs typeface="微软雅黑"/>
              </a:rPr>
              <a:t>5. </a:t>
            </a:r>
            <a:r>
              <a:rPr lang="zh-CN" altLang="en-US" sz="2200" dirty="0">
                <a:solidFill>
                  <a:sysClr val="windowText" lastClr="000000"/>
                </a:solidFill>
                <a:latin typeface="微软雅黑"/>
                <a:ea typeface="微软雅黑"/>
                <a:cs typeface="微软雅黑"/>
              </a:rPr>
              <a:t>罚没收入</a:t>
            </a: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r>
              <a:rPr lang="zh-CN" altLang="en-US" sz="2000" dirty="0">
                <a:solidFill>
                  <a:sysClr val="windowText" lastClr="000000"/>
                </a:solidFill>
                <a:latin typeface="微软雅黑"/>
                <a:ea typeface="微软雅黑"/>
                <a:cs typeface="微软雅黑"/>
              </a:rPr>
              <a:t>指国家行政执法机关依据国家法律、法规及规章规定，对当事人的违法违规行为收取的罚款、罚金，以及没收非法所得、非法财物、财产、赃款赃物等所形成的收入</a:t>
            </a:r>
            <a:endParaRPr lang="en-US" altLang="zh-CN" sz="2000" dirty="0">
              <a:solidFill>
                <a:sysClr val="windowText" lastClr="000000"/>
              </a:solidFill>
              <a:latin typeface="微软雅黑"/>
              <a:ea typeface="微软雅黑"/>
              <a:cs typeface="微软雅黑"/>
            </a:endParaRPr>
          </a:p>
          <a:p>
            <a:endParaRPr lang="en-US" altLang="zh-CN" sz="2000" dirty="0">
              <a:solidFill>
                <a:sysClr val="windowText" lastClr="000000"/>
              </a:solidFill>
              <a:latin typeface="微软雅黑"/>
              <a:ea typeface="微软雅黑"/>
              <a:cs typeface="微软雅黑"/>
            </a:endParaRPr>
          </a:p>
          <a:p>
            <a:pPr marL="0" indent="0">
              <a:buNone/>
              <a:defRPr/>
            </a:pPr>
            <a:r>
              <a:rPr lang="en-US" altLang="zh-CN" sz="2200" dirty="0">
                <a:solidFill>
                  <a:sysClr val="windowText" lastClr="000000"/>
                </a:solidFill>
                <a:latin typeface="微软雅黑"/>
                <a:ea typeface="微软雅黑"/>
                <a:cs typeface="微软雅黑"/>
              </a:rPr>
              <a:t>6. </a:t>
            </a:r>
            <a:r>
              <a:rPr lang="zh-CN" altLang="en-US" sz="2200" dirty="0">
                <a:solidFill>
                  <a:sysClr val="windowText" lastClr="000000"/>
                </a:solidFill>
                <a:latin typeface="微软雅黑"/>
                <a:ea typeface="微软雅黑"/>
                <a:cs typeface="微软雅黑"/>
              </a:rPr>
              <a:t>特许权收入</a:t>
            </a: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r>
              <a:rPr lang="zh-CN" altLang="en-US" sz="2000" dirty="0">
                <a:solidFill>
                  <a:sysClr val="windowText" lastClr="000000"/>
                </a:solidFill>
                <a:latin typeface="微软雅黑"/>
                <a:ea typeface="微软雅黑"/>
                <a:cs typeface="微软雅黑"/>
              </a:rPr>
              <a:t>指国家依法特许企业、组织或个人垄断经营某种产品或服务而获得的收入，属于政府非税收入的组成部分</a:t>
            </a:r>
            <a:endParaRPr lang="en-US" altLang="zh-CN" sz="2000" dirty="0">
              <a:solidFill>
                <a:sysClr val="windowText" lastClr="000000"/>
              </a:solidFill>
              <a:latin typeface="微软雅黑"/>
              <a:ea typeface="微软雅黑"/>
              <a:cs typeface="微软雅黑"/>
            </a:endParaRPr>
          </a:p>
          <a:p>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139213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82868" y="1417052"/>
            <a:ext cx="7111447" cy="5440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a:solidFill>
                <a:sysClr val="windowText" lastClr="000000"/>
              </a:solidFill>
              <a:latin typeface="微软雅黑"/>
              <a:ea typeface="微软雅黑"/>
              <a:cs typeface="微软雅黑"/>
            </a:endParaRPr>
          </a:p>
          <a:p>
            <a:r>
              <a:rPr lang="en-US" altLang="zh-CN" sz="2200" dirty="0">
                <a:solidFill>
                  <a:sysClr val="windowText" lastClr="000000"/>
                </a:solidFill>
                <a:latin typeface="微软雅黑"/>
                <a:ea typeface="微软雅黑"/>
                <a:cs typeface="微软雅黑"/>
              </a:rPr>
              <a:t>7.</a:t>
            </a:r>
            <a:r>
              <a:rPr lang="zh-CN" altLang="en-US" sz="2200" dirty="0">
                <a:solidFill>
                  <a:sysClr val="windowText" lastClr="000000"/>
                </a:solidFill>
                <a:latin typeface="微软雅黑"/>
                <a:ea typeface="微软雅黑"/>
                <a:cs typeface="微软雅黑"/>
              </a:rPr>
              <a:t> 公债收入</a:t>
            </a:r>
            <a:endParaRPr lang="en-US" altLang="zh-CN" sz="2200" dirty="0">
              <a:solidFill>
                <a:sysClr val="windowText" lastClr="000000"/>
              </a:solidFill>
              <a:latin typeface="微软雅黑"/>
              <a:ea typeface="微软雅黑"/>
              <a:cs typeface="微软雅黑"/>
            </a:endParaRPr>
          </a:p>
          <a:p>
            <a:r>
              <a:rPr lang="zh-CN" altLang="en-US" sz="2000" dirty="0">
                <a:solidFill>
                  <a:sysClr val="windowText" lastClr="000000"/>
                </a:solidFill>
                <a:latin typeface="微软雅黑"/>
                <a:ea typeface="微软雅黑"/>
                <a:cs typeface="微软雅黑"/>
              </a:rPr>
              <a:t>通常被视为一种非经常性的财政收入，主要用于弥补财政收支的缺口。在现代经济生活中，公债发行的规模不仅取决于一般财政收支的状况，更重要的是取决于宏观经济调控的需要。</a:t>
            </a:r>
            <a:endParaRPr lang="en-US" altLang="zh-CN" sz="2000" dirty="0">
              <a:solidFill>
                <a:sysClr val="windowText" lastClr="000000"/>
              </a:solidFill>
              <a:latin typeface="微软雅黑"/>
              <a:ea typeface="微软雅黑"/>
              <a:cs typeface="微软雅黑"/>
            </a:endParaRPr>
          </a:p>
          <a:p>
            <a:endParaRPr lang="en-US" altLang="zh-CN" sz="2000" dirty="0">
              <a:solidFill>
                <a:sysClr val="windowText" lastClr="000000"/>
              </a:solidFill>
              <a:latin typeface="微软雅黑"/>
              <a:ea typeface="微软雅黑"/>
              <a:cs typeface="微软雅黑"/>
            </a:endParaRPr>
          </a:p>
          <a:p>
            <a:r>
              <a:rPr lang="en-US" altLang="zh-CN" sz="2200" dirty="0">
                <a:solidFill>
                  <a:sysClr val="windowText" lastClr="000000"/>
                </a:solidFill>
                <a:latin typeface="微软雅黑"/>
                <a:ea typeface="微软雅黑"/>
                <a:cs typeface="微软雅黑"/>
              </a:rPr>
              <a:t>8</a:t>
            </a:r>
            <a:r>
              <a:rPr lang="zh-CN" altLang="en-US" sz="2200" dirty="0">
                <a:solidFill>
                  <a:sysClr val="windowText" lastClr="000000"/>
                </a:solidFill>
                <a:latin typeface="微软雅黑"/>
                <a:ea typeface="微软雅黑"/>
                <a:cs typeface="微软雅黑"/>
              </a:rPr>
              <a:t>、彩票公益金</a:t>
            </a:r>
            <a:endParaRPr lang="en-US" altLang="zh-CN" sz="2200" dirty="0">
              <a:solidFill>
                <a:sysClr val="windowText" lastClr="000000"/>
              </a:solidFill>
              <a:latin typeface="微软雅黑"/>
              <a:ea typeface="微软雅黑"/>
              <a:cs typeface="微软雅黑"/>
            </a:endParaRPr>
          </a:p>
          <a:p>
            <a:r>
              <a:rPr lang="zh-CN" altLang="en-US" sz="2000" dirty="0">
                <a:solidFill>
                  <a:sysClr val="windowText" lastClr="000000"/>
                </a:solidFill>
                <a:latin typeface="微软雅黑"/>
                <a:ea typeface="微软雅黑"/>
                <a:cs typeface="微软雅黑"/>
              </a:rPr>
              <a:t>是指彩票销售收入扣除返奖奖金、发行经费后的净收入，是国家筹集资金发展社会公益事业的一种重要手段</a:t>
            </a:r>
          </a:p>
        </p:txBody>
      </p:sp>
    </p:spTree>
    <p:extLst>
      <p:ext uri="{BB962C8B-B14F-4D97-AF65-F5344CB8AC3E}">
        <p14:creationId xmlns:p14="http://schemas.microsoft.com/office/powerpoint/2010/main" val="2129969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29711"/>
            <a:ext cx="7272867" cy="5229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（二）财政收入的部门（产业）结构 </a:t>
            </a:r>
          </a:p>
          <a:p>
            <a:pPr marL="0" indent="0" defTabSz="457200">
              <a:lnSpc>
                <a:spcPct val="100000"/>
              </a:lnSpc>
              <a:spcBef>
                <a:spcPts val="0"/>
              </a:spcBef>
              <a:buNone/>
              <a:defRPr/>
            </a:pPr>
            <a:endParaRPr lang="en-US" altLang="zh-CN" sz="2000" dirty="0">
              <a:solidFill>
                <a:sysClr val="windowText" lastClr="000000"/>
              </a:solidFill>
              <a:latin typeface="微软雅黑"/>
              <a:ea typeface="微软雅黑"/>
              <a:cs typeface="微软雅黑"/>
            </a:endParaRPr>
          </a:p>
          <a:p>
            <a:pPr marL="0" indent="0" defTabSz="457200">
              <a:lnSpc>
                <a:spcPct val="100000"/>
              </a:lnSpc>
              <a:spcBef>
                <a:spcPts val="0"/>
              </a:spcBef>
              <a:buNone/>
              <a:defRPr/>
            </a:pPr>
            <a:endParaRPr lang="en-US" altLang="zh-CN" sz="2000" dirty="0">
              <a:solidFill>
                <a:sysClr val="windowText" lastClr="000000"/>
              </a:solidFill>
              <a:latin typeface="微软雅黑"/>
              <a:ea typeface="微软雅黑"/>
              <a:cs typeface="微软雅黑"/>
            </a:endParaRPr>
          </a:p>
          <a:p>
            <a:pPr marL="0" indent="0" defTabSz="457200">
              <a:lnSpc>
                <a:spcPct val="100000"/>
              </a:lnSpc>
              <a:spcBef>
                <a:spcPts val="0"/>
              </a:spcBef>
              <a:buNone/>
              <a:defRPr/>
            </a:pPr>
            <a:r>
              <a:rPr lang="zh-CN" altLang="en-US" sz="2000" dirty="0">
                <a:ea typeface="微软雅黑 Light" charset="0"/>
                <a:cs typeface="微软雅黑 Light" charset="0"/>
              </a:rPr>
              <a:t>•</a:t>
            </a:r>
            <a:r>
              <a:rPr lang="en-US" altLang="zh-CN" sz="2000" dirty="0">
                <a:ea typeface="微软雅黑 Light" charset="0"/>
                <a:cs typeface="微软雅黑 Light" charset="0"/>
              </a:rPr>
              <a:t> </a:t>
            </a:r>
            <a:r>
              <a:rPr lang="zh-CN" altLang="en-US" sz="2000" dirty="0">
                <a:solidFill>
                  <a:sysClr val="windowText" lastClr="000000"/>
                </a:solidFill>
                <a:latin typeface="微软雅黑"/>
                <a:ea typeface="微软雅黑"/>
                <a:cs typeface="微软雅黑"/>
              </a:rPr>
              <a:t>传统的部门结构</a:t>
            </a:r>
          </a:p>
          <a:p>
            <a:pPr marL="0" indent="0" defTabSz="457200">
              <a:lnSpc>
                <a:spcPct val="100000"/>
              </a:lnSpc>
              <a:spcBef>
                <a:spcPts val="0"/>
              </a:spcBef>
              <a:buNone/>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工业</a:t>
            </a:r>
          </a:p>
          <a:p>
            <a:pPr marL="0" indent="0" defTabSz="457200">
              <a:lnSpc>
                <a:spcPct val="100000"/>
              </a:lnSpc>
              <a:spcBef>
                <a:spcPts val="0"/>
              </a:spcBef>
              <a:buNone/>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农业</a:t>
            </a:r>
          </a:p>
          <a:p>
            <a:pPr marL="0" indent="0" defTabSz="457200">
              <a:lnSpc>
                <a:spcPct val="100000"/>
              </a:lnSpc>
              <a:spcBef>
                <a:spcPts val="0"/>
              </a:spcBef>
              <a:buNone/>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商业</a:t>
            </a:r>
          </a:p>
          <a:p>
            <a:pPr marL="0" indent="0" defTabSz="457200">
              <a:lnSpc>
                <a:spcPct val="100000"/>
              </a:lnSpc>
              <a:spcBef>
                <a:spcPts val="0"/>
              </a:spcBef>
              <a:buNone/>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交通运输业</a:t>
            </a:r>
          </a:p>
          <a:p>
            <a:pPr marL="0" indent="0" defTabSz="457200">
              <a:lnSpc>
                <a:spcPct val="100000"/>
              </a:lnSpc>
              <a:spcBef>
                <a:spcPts val="0"/>
              </a:spcBef>
              <a:buNone/>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建筑业</a:t>
            </a:r>
            <a:endParaRPr lang="en-US" altLang="zh-CN" sz="2000" dirty="0">
              <a:solidFill>
                <a:sysClr val="windowText" lastClr="000000"/>
              </a:solidFill>
              <a:latin typeface="微软雅黑"/>
              <a:ea typeface="微软雅黑"/>
              <a:cs typeface="微软雅黑"/>
            </a:endParaRPr>
          </a:p>
          <a:p>
            <a:pPr marL="0" indent="0" defTabSz="457200">
              <a:lnSpc>
                <a:spcPct val="100000"/>
              </a:lnSpc>
              <a:spcBef>
                <a:spcPts val="0"/>
              </a:spcBef>
              <a:buNone/>
              <a:defRPr/>
            </a:pPr>
            <a:endParaRPr lang="zh-CN" altLang="en-US" sz="2000" dirty="0">
              <a:solidFill>
                <a:sysClr val="windowText" lastClr="000000"/>
              </a:solidFill>
              <a:latin typeface="微软雅黑"/>
              <a:ea typeface="微软雅黑"/>
              <a:cs typeface="微软雅黑"/>
            </a:endParaRPr>
          </a:p>
          <a:p>
            <a:pPr marL="0" indent="0" defTabSz="457200">
              <a:lnSpc>
                <a:spcPct val="100000"/>
              </a:lnSpc>
              <a:spcBef>
                <a:spcPts val="0"/>
              </a:spcBef>
              <a:buNone/>
              <a:defRPr/>
            </a:pPr>
            <a:r>
              <a:rPr lang="zh-CN" altLang="en-US" sz="2000" dirty="0">
                <a:ea typeface="微软雅黑 Light" charset="0"/>
                <a:cs typeface="微软雅黑 Light" charset="0"/>
              </a:rPr>
              <a:t>•</a:t>
            </a:r>
            <a:r>
              <a:rPr lang="en-US" altLang="zh-CN" sz="2000" dirty="0">
                <a:ea typeface="微软雅黑 Light" charset="0"/>
                <a:cs typeface="微软雅黑 Light" charset="0"/>
              </a:rPr>
              <a:t> </a:t>
            </a:r>
            <a:r>
              <a:rPr lang="zh-CN" altLang="en-US" sz="2000" dirty="0">
                <a:solidFill>
                  <a:sysClr val="windowText" lastClr="000000"/>
                </a:solidFill>
                <a:latin typeface="微软雅黑"/>
                <a:ea typeface="微软雅黑"/>
                <a:cs typeface="微软雅黑"/>
              </a:rPr>
              <a:t>现代的部门结构</a:t>
            </a:r>
          </a:p>
          <a:p>
            <a:pPr marL="0" indent="0" defTabSz="457200">
              <a:lnSpc>
                <a:spcPct val="100000"/>
              </a:lnSpc>
              <a:spcBef>
                <a:spcPts val="0"/>
              </a:spcBef>
              <a:buNone/>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第一产业：财政收入的基础</a:t>
            </a:r>
          </a:p>
          <a:p>
            <a:pPr marL="0" indent="0" defTabSz="457200">
              <a:lnSpc>
                <a:spcPct val="100000"/>
              </a:lnSpc>
              <a:spcBef>
                <a:spcPts val="0"/>
              </a:spcBef>
              <a:buNone/>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第二产业：财政收入的主导</a:t>
            </a:r>
          </a:p>
          <a:p>
            <a:pPr marL="0" indent="0" defTabSz="457200">
              <a:lnSpc>
                <a:spcPct val="100000"/>
              </a:lnSpc>
              <a:spcBef>
                <a:spcPts val="0"/>
              </a:spcBef>
              <a:buNone/>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第三产业：财政收入的重要成份</a:t>
            </a:r>
          </a:p>
          <a:p>
            <a:pPr marL="0" indent="0" defTabSz="457200">
              <a:lnSpc>
                <a:spcPct val="100000"/>
              </a:lnSpc>
              <a:spcBef>
                <a:spcPts val="0"/>
              </a:spcBef>
              <a:buNone/>
              <a:defRPr/>
            </a:pPr>
            <a:endParaRPr lang="zh-CN" altLang="en-US" sz="2000" dirty="0">
              <a:solidFill>
                <a:sysClr val="windowText" lastClr="000000"/>
              </a:solidFill>
              <a:latin typeface="微软雅黑"/>
              <a:ea typeface="微软雅黑"/>
              <a:cs typeface="微软雅黑"/>
            </a:endParaRPr>
          </a:p>
          <a:p>
            <a:pPr marL="0" indent="0">
              <a:buNone/>
              <a:defRPr/>
            </a:pPr>
            <a:endParaRPr lang="zh-CN" altLang="en-US"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177553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7178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（三）财政收入的所有制结构 </a:t>
            </a:r>
          </a:p>
          <a:p>
            <a:pPr>
              <a:defRPr/>
            </a:pPr>
            <a:r>
              <a:rPr lang="zh-CN" altLang="en-US" sz="2200" dirty="0">
                <a:solidFill>
                  <a:sysClr val="windowText" lastClr="000000"/>
                </a:solidFill>
                <a:latin typeface="微软雅黑"/>
                <a:ea typeface="微软雅黑"/>
                <a:cs typeface="微软雅黑"/>
              </a:rPr>
              <a:t> </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国有经济收入</a:t>
            </a:r>
          </a:p>
          <a:p>
            <a:pPr>
              <a:defRPr/>
            </a:pPr>
            <a:r>
              <a:rPr lang="zh-CN" altLang="en-US" sz="2000" dirty="0">
                <a:solidFill>
                  <a:sysClr val="windowText" lastClr="000000"/>
                </a:solidFill>
                <a:latin typeface="微软雅黑"/>
                <a:ea typeface="微软雅黑"/>
                <a:cs typeface="微软雅黑"/>
              </a:rPr>
              <a:t>股份制经济收入</a:t>
            </a:r>
          </a:p>
          <a:p>
            <a:pPr>
              <a:defRPr/>
            </a:pPr>
            <a:r>
              <a:rPr lang="zh-CN" altLang="en-US" sz="2000" dirty="0">
                <a:solidFill>
                  <a:sysClr val="windowText" lastClr="000000"/>
                </a:solidFill>
                <a:latin typeface="微软雅黑"/>
                <a:ea typeface="微软雅黑"/>
                <a:cs typeface="微软雅黑"/>
              </a:rPr>
              <a:t>私营经济收入</a:t>
            </a:r>
          </a:p>
          <a:p>
            <a:pPr>
              <a:defRPr/>
            </a:pPr>
            <a:r>
              <a:rPr lang="zh-CN" altLang="en-US" sz="2000" dirty="0">
                <a:solidFill>
                  <a:sysClr val="windowText" lastClr="000000"/>
                </a:solidFill>
                <a:latin typeface="微软雅黑"/>
                <a:ea typeface="微软雅黑"/>
                <a:cs typeface="微软雅黑"/>
              </a:rPr>
              <a:t>个体经济收入</a:t>
            </a:r>
          </a:p>
          <a:p>
            <a:pPr>
              <a:defRPr/>
            </a:pPr>
            <a:r>
              <a:rPr lang="en-US" altLang="zh-CN" sz="2000" dirty="0">
                <a:solidFill>
                  <a:sysClr val="windowText" lastClr="000000"/>
                </a:solidFill>
                <a:latin typeface="微软雅黑"/>
                <a:ea typeface="微软雅黑"/>
                <a:cs typeface="微软雅黑"/>
              </a:rPr>
              <a:t>……</a:t>
            </a: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pic>
        <p:nvPicPr>
          <p:cNvPr id="17" name="Picture 12" descr="j02854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52004" y="2675522"/>
            <a:ext cx="2659063" cy="266065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3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upRigh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7178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（三）财政收入的所有制结构 </a:t>
            </a:r>
          </a:p>
          <a:p>
            <a:pPr>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我国财政收入所有制结构变化</a:t>
            </a:r>
          </a:p>
          <a:p>
            <a:pPr>
              <a:defRPr/>
            </a:pPr>
            <a:endParaRPr lang="zh-CN" altLang="en-US" sz="2400" dirty="0">
              <a:solidFill>
                <a:sysClr val="windowText" lastClr="000000"/>
              </a:solidFill>
              <a:latin typeface="微软雅黑"/>
              <a:ea typeface="微软雅黑"/>
              <a:cs typeface="微软雅黑"/>
            </a:endParaRPr>
          </a:p>
        </p:txBody>
      </p:sp>
      <p:graphicFrame>
        <p:nvGraphicFramePr>
          <p:cNvPr id="19" name="Object 4"/>
          <p:cNvGraphicFramePr>
            <a:graphicFrameLocks noChangeAspect="1"/>
          </p:cNvGraphicFramePr>
          <p:nvPr>
            <p:extLst>
              <p:ext uri="{D42A27DB-BD31-4B8C-83A1-F6EECF244321}">
                <p14:modId xmlns:p14="http://schemas.microsoft.com/office/powerpoint/2010/main" val="109368728"/>
              </p:ext>
            </p:extLst>
          </p:nvPr>
        </p:nvGraphicFramePr>
        <p:xfrm>
          <a:off x="1675087" y="2847475"/>
          <a:ext cx="6037154" cy="3435684"/>
        </p:xfrm>
        <a:graphic>
          <a:graphicData uri="http://schemas.openxmlformats.org/presentationml/2006/ole">
            <mc:AlternateContent xmlns:mc="http://schemas.openxmlformats.org/markup-compatibility/2006">
              <mc:Choice xmlns:v="urn:schemas-microsoft-com:vml" Requires="v">
                <p:oleObj spid="_x0000_s34835" name="Chart" r:id="rId4" imgW="5934336" imgH="2314918" progId="Excel.Chart.8">
                  <p:embed/>
                </p:oleObj>
              </mc:Choice>
              <mc:Fallback>
                <p:oleObj name="Chart" r:id="rId4" imgW="5934336" imgH="2314918"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5087" y="2847475"/>
                        <a:ext cx="6037154" cy="343568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4709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Bottom)">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7178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（四）财政收入的地区结构</a:t>
            </a:r>
          </a:p>
          <a:p>
            <a:pPr>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各行政区划提供的财政收入</a:t>
            </a:r>
          </a:p>
          <a:p>
            <a:pPr>
              <a:defRPr/>
            </a:pPr>
            <a:r>
              <a:rPr lang="zh-CN" altLang="en-US" sz="2000" dirty="0">
                <a:solidFill>
                  <a:sysClr val="windowText" lastClr="000000"/>
                </a:solidFill>
                <a:latin typeface="微软雅黑"/>
                <a:ea typeface="微软雅黑"/>
                <a:cs typeface="微软雅黑"/>
              </a:rPr>
              <a:t>各经济地带提供的财政收入</a:t>
            </a: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东部</a:t>
            </a: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中部</a:t>
            </a: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西部</a:t>
            </a:r>
          </a:p>
          <a:p>
            <a:pPr>
              <a:defRPr/>
            </a:pPr>
            <a:endParaRPr lang="zh-CN" altLang="en-US" sz="2400" dirty="0">
              <a:solidFill>
                <a:sysClr val="windowText" lastClr="000000"/>
              </a:solidFill>
              <a:latin typeface="微软雅黑"/>
              <a:ea typeface="微软雅黑"/>
              <a:cs typeface="微软雅黑"/>
            </a:endParaRPr>
          </a:p>
        </p:txBody>
      </p:sp>
      <p:pic>
        <p:nvPicPr>
          <p:cNvPr id="17" name="Picture 4" descr="CHINA"/>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8893" y="3104147"/>
            <a:ext cx="4292155" cy="3219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10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85648" y="893379"/>
            <a:ext cx="7272867" cy="5531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（一）财政收入的含义</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财政收入是政府为</a:t>
            </a:r>
            <a:r>
              <a:rPr lang="zh-CN" altLang="en-US" sz="2000" dirty="0">
                <a:solidFill>
                  <a:srgbClr val="0070C0"/>
                </a:solidFill>
                <a:latin typeface="微软雅黑"/>
                <a:ea typeface="微软雅黑"/>
                <a:cs typeface="微软雅黑"/>
              </a:rPr>
              <a:t>实现其职能的需要</a:t>
            </a:r>
            <a:r>
              <a:rPr lang="zh-CN" altLang="en-US" sz="2000" dirty="0">
                <a:solidFill>
                  <a:sysClr val="windowText" lastClr="000000"/>
                </a:solidFill>
                <a:latin typeface="微软雅黑"/>
                <a:ea typeface="微软雅黑"/>
                <a:cs typeface="微软雅黑"/>
              </a:rPr>
              <a:t>，在</a:t>
            </a:r>
            <a:r>
              <a:rPr lang="zh-CN" altLang="en-US" sz="2000" dirty="0">
                <a:solidFill>
                  <a:srgbClr val="0070C0"/>
                </a:solidFill>
                <a:latin typeface="微软雅黑"/>
                <a:ea typeface="微软雅黑"/>
                <a:cs typeface="微软雅黑"/>
              </a:rPr>
              <a:t>一定时期</a:t>
            </a:r>
            <a:r>
              <a:rPr lang="zh-CN" altLang="en-US" sz="2000" dirty="0">
                <a:solidFill>
                  <a:sysClr val="windowText" lastClr="000000"/>
                </a:solidFill>
                <a:latin typeface="微软雅黑"/>
                <a:ea typeface="微软雅黑"/>
                <a:cs typeface="微软雅黑"/>
              </a:rPr>
              <a:t>内以</a:t>
            </a:r>
            <a:r>
              <a:rPr lang="zh-CN" altLang="en-US" sz="2000" dirty="0">
                <a:solidFill>
                  <a:srgbClr val="0070C0"/>
                </a:solidFill>
                <a:latin typeface="微软雅黑"/>
                <a:ea typeface="微软雅黑"/>
                <a:cs typeface="微软雅黑"/>
              </a:rPr>
              <a:t>一定方式</a:t>
            </a:r>
            <a:r>
              <a:rPr lang="zh-CN" altLang="en-US" sz="2000" dirty="0">
                <a:solidFill>
                  <a:sysClr val="windowText" lastClr="000000"/>
                </a:solidFill>
                <a:latin typeface="微软雅黑"/>
                <a:ea typeface="微软雅黑"/>
                <a:cs typeface="微软雅黑"/>
              </a:rPr>
              <a:t>取得的</a:t>
            </a:r>
            <a:r>
              <a:rPr lang="zh-CN" altLang="en-US" sz="2000" dirty="0">
                <a:solidFill>
                  <a:srgbClr val="0070C0"/>
                </a:solidFill>
                <a:latin typeface="微软雅黑"/>
                <a:ea typeface="微软雅黑"/>
                <a:cs typeface="微软雅黑"/>
              </a:rPr>
              <a:t>可供其支配的财力</a:t>
            </a:r>
            <a:r>
              <a:rPr lang="zh-CN" altLang="en-US" sz="2000" dirty="0">
                <a:solidFill>
                  <a:sysClr val="windowText" lastClr="000000"/>
                </a:solidFill>
                <a:latin typeface="微软雅黑"/>
                <a:ea typeface="微软雅黑"/>
                <a:cs typeface="微软雅黑"/>
              </a:rPr>
              <a:t>。 </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、财政收入的</a:t>
            </a:r>
            <a:r>
              <a:rPr lang="zh-CN" altLang="en-US" sz="2000" dirty="0">
                <a:solidFill>
                  <a:srgbClr val="0070C0"/>
                </a:solidFill>
                <a:latin typeface="微软雅黑"/>
                <a:ea typeface="微软雅黑"/>
                <a:cs typeface="微软雅黑"/>
              </a:rPr>
              <a:t>形态</a:t>
            </a:r>
          </a:p>
          <a:p>
            <a:pPr>
              <a:defRPr/>
            </a:pPr>
            <a:r>
              <a:rPr lang="zh-CN" altLang="en-US" sz="2000" dirty="0">
                <a:solidFill>
                  <a:sysClr val="windowText" lastClr="000000"/>
                </a:solidFill>
                <a:latin typeface="微软雅黑"/>
                <a:ea typeface="微软雅黑"/>
                <a:cs typeface="微软雅黑"/>
              </a:rPr>
              <a:t>社会物质财富是财政收入的实质内容，但在不同的历史条件下，财政收入的</a:t>
            </a:r>
            <a:r>
              <a:rPr lang="zh-CN" altLang="en-US" sz="2000" dirty="0">
                <a:latin typeface="微软雅黑"/>
                <a:ea typeface="微软雅黑"/>
                <a:cs typeface="微软雅黑"/>
              </a:rPr>
              <a:t>形态</a:t>
            </a:r>
            <a:r>
              <a:rPr lang="zh-CN" altLang="en-US" sz="2000" dirty="0">
                <a:solidFill>
                  <a:sysClr val="windowText" lastClr="000000"/>
                </a:solidFill>
                <a:latin typeface="微软雅黑"/>
                <a:ea typeface="微软雅黑"/>
                <a:cs typeface="微软雅黑"/>
              </a:rPr>
              <a:t>存在很大的差别。在商品货币经济获得充分发展以前，财政收入主要以劳役和实物的形态存在。随着商品货币经济的发展，财政收入一般以货币形式取得。</a:t>
            </a: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graphicFrame>
        <p:nvGraphicFramePr>
          <p:cNvPr id="15" name="Object 8"/>
          <p:cNvGraphicFramePr>
            <a:graphicFrameLocks noChangeAspect="1"/>
          </p:cNvGraphicFramePr>
          <p:nvPr/>
        </p:nvGraphicFramePr>
        <p:xfrm>
          <a:off x="0" y="4459288"/>
          <a:ext cx="9144000" cy="2398712"/>
        </p:xfrm>
        <a:graphic>
          <a:graphicData uri="http://schemas.openxmlformats.org/presentationml/2006/ole">
            <mc:AlternateContent xmlns:mc="http://schemas.openxmlformats.org/markup-compatibility/2006">
              <mc:Choice xmlns:v="urn:schemas-microsoft-com:vml" Requires="v">
                <p:oleObj spid="_x0000_s22552" name="位图图像" r:id="rId4" imgW="6163535" imgH="1619476" progId="Paint.Picture">
                  <p:embed/>
                </p:oleObj>
              </mc:Choice>
              <mc:Fallback>
                <p:oleObj name="位图图像" r:id="rId4" imgW="6163535" imgH="161947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59288"/>
                        <a:ext cx="9144000" cy="2398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961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ppt_w/2"/>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ppt_w</p:attrName>
                                        </p:attrNameLst>
                                      </p:cBhvr>
                                      <p:tavLst>
                                        <p:tav tm="0">
                                          <p:val>
                                            <p:fltVal val="0"/>
                                          </p:val>
                                        </p:tav>
                                        <p:tav tm="100000">
                                          <p:val>
                                            <p:strVal val="#ppt_w"/>
                                          </p:val>
                                        </p:tav>
                                      </p:tavLst>
                                    </p:anim>
                                    <p:anim calcmode="lin" valueType="num">
                                      <p:cBhvr>
                                        <p:cTn id="10"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4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、政府取得财政收入的</a:t>
            </a:r>
            <a:r>
              <a:rPr lang="zh-CN" altLang="en-US" sz="2200" dirty="0">
                <a:solidFill>
                  <a:srgbClr val="0070C0"/>
                </a:solidFill>
                <a:latin typeface="微软雅黑"/>
                <a:ea typeface="微软雅黑"/>
                <a:cs typeface="微软雅黑"/>
              </a:rPr>
              <a:t>依据</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主要凭借公共权力，包括政治管理权、公共资产所有或占有权、有偿的公共服务、公共信用权等。</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其中政治管理权是取得财政收入最主要和最基本的形式。这决定于政府供给的公共商品性质。公共商品的供给只能凭借政府的政治管理权对社会成员课征收入，来补偿公共商品的成本。</a:t>
            </a: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08186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4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、财政收入对经济有广泛的影响：</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财政收入的规模、构成、方式、对利益分配关系、经济主体的行为选择、商品的供需结构以至经济活动的总量等，均有重要的影响。因此，政府组织财政收入应当有</a:t>
            </a:r>
            <a:r>
              <a:rPr lang="zh-CN" altLang="en-US" sz="2200" dirty="0">
                <a:solidFill>
                  <a:srgbClr val="0070C0"/>
                </a:solidFill>
                <a:latin typeface="微软雅黑"/>
                <a:ea typeface="微软雅黑"/>
                <a:cs typeface="微软雅黑"/>
              </a:rPr>
              <a:t>确定的收入政策</a:t>
            </a:r>
            <a:r>
              <a:rPr lang="zh-CN" altLang="en-US" sz="2200" dirty="0">
                <a:solidFill>
                  <a:sysClr val="windowText" lastClr="000000"/>
                </a:solidFill>
                <a:latin typeface="微软雅黑"/>
                <a:ea typeface="微软雅黑"/>
                <a:cs typeface="微软雅黑"/>
              </a:rPr>
              <a:t>，以协调各方面的利益关系，促进资源的合理配置和经济的正常发展。</a:t>
            </a: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44870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69435" y="989768"/>
            <a:ext cx="8569158" cy="517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（二）财政收入的分类</a:t>
            </a:r>
            <a:endParaRPr lang="en-US" altLang="zh-CN" sz="24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1. </a:t>
            </a:r>
            <a:r>
              <a:rPr lang="zh-CN" altLang="en-US" sz="2200" dirty="0">
                <a:latin typeface="微软雅黑"/>
                <a:ea typeface="微软雅黑"/>
                <a:cs typeface="微软雅黑"/>
              </a:rPr>
              <a:t>按财政收入的</a:t>
            </a:r>
            <a:r>
              <a:rPr lang="zh-CN" altLang="en-US" sz="2200" dirty="0">
                <a:solidFill>
                  <a:srgbClr val="0070C0"/>
                </a:solidFill>
                <a:latin typeface="微软雅黑"/>
                <a:ea typeface="微软雅黑"/>
                <a:cs typeface="微软雅黑"/>
              </a:rPr>
              <a:t>形式（形成依据）</a:t>
            </a:r>
            <a:r>
              <a:rPr lang="zh-CN" altLang="en-US" sz="2200" dirty="0">
                <a:latin typeface="微软雅黑"/>
                <a:ea typeface="微软雅黑"/>
                <a:cs typeface="微软雅黑"/>
              </a:rPr>
              <a:t>分类</a:t>
            </a:r>
          </a:p>
          <a:p>
            <a:pPr>
              <a:defRPr/>
            </a:pPr>
            <a:r>
              <a:rPr lang="zh-CN" altLang="en-US" sz="2200" dirty="0">
                <a:solidFill>
                  <a:srgbClr val="0070C0"/>
                </a:solidFill>
                <a:latin typeface="微软雅黑"/>
                <a:ea typeface="微软雅黑"/>
                <a:cs typeface="微软雅黑"/>
              </a:rPr>
              <a:t>税收</a:t>
            </a:r>
          </a:p>
          <a:p>
            <a:pPr>
              <a:defRPr/>
            </a:pPr>
            <a:r>
              <a:rPr lang="zh-CN" altLang="en-US" sz="2200" dirty="0">
                <a:solidFill>
                  <a:srgbClr val="0070C0"/>
                </a:solidFill>
                <a:latin typeface="微软雅黑"/>
                <a:ea typeface="微软雅黑"/>
                <a:cs typeface="微软雅黑"/>
              </a:rPr>
              <a:t>非税收入</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国有资产收益</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  </a:t>
            </a:r>
            <a:r>
              <a:rPr lang="zh-CN" altLang="en-US" sz="2200" dirty="0">
                <a:solidFill>
                  <a:sysClr val="windowText" lastClr="000000"/>
                </a:solidFill>
                <a:latin typeface="微软雅黑"/>
                <a:ea typeface="微软雅黑"/>
                <a:cs typeface="微软雅黑"/>
              </a:rPr>
              <a:t>政府基金</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公共收费</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债务收入</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捐赠收入</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罚没收入</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473" y="2991853"/>
            <a:ext cx="3744912" cy="2652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56703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4842" y="740429"/>
            <a:ext cx="8569158" cy="517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0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2</a:t>
            </a:r>
            <a:r>
              <a:rPr lang="en-US" altLang="zh-CN" sz="2200" dirty="0">
                <a:solidFill>
                  <a:sysClr val="windowText" lastClr="000000"/>
                </a:solidFill>
                <a:latin typeface="微软雅黑"/>
                <a:ea typeface="微软雅黑"/>
                <a:cs typeface="微软雅黑"/>
              </a:rPr>
              <a:t>. </a:t>
            </a:r>
            <a:r>
              <a:rPr lang="zh-CN" altLang="en-US" sz="2200" dirty="0">
                <a:latin typeface="微软雅黑"/>
                <a:ea typeface="微软雅黑"/>
                <a:cs typeface="微软雅黑"/>
              </a:rPr>
              <a:t>按财政收入的</a:t>
            </a:r>
            <a:r>
              <a:rPr lang="zh-CN" altLang="en-US" sz="2200" dirty="0">
                <a:solidFill>
                  <a:srgbClr val="0070C0"/>
                </a:solidFill>
                <a:latin typeface="微软雅黑"/>
                <a:ea typeface="微软雅黑"/>
                <a:cs typeface="微软雅黑"/>
              </a:rPr>
              <a:t>来源</a:t>
            </a:r>
            <a:r>
              <a:rPr lang="zh-CN" altLang="en-US" sz="2200" dirty="0">
                <a:latin typeface="微软雅黑"/>
                <a:ea typeface="微软雅黑"/>
                <a:cs typeface="微软雅黑"/>
              </a:rPr>
              <a:t>分类</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
        <p:nvSpPr>
          <p:cNvPr id="3" name="文本框 2">
            <a:extLst>
              <a:ext uri="{FF2B5EF4-FFF2-40B4-BE49-F238E27FC236}">
                <a16:creationId xmlns:a16="http://schemas.microsoft.com/office/drawing/2014/main" id="{E410869E-B904-F243-A392-5487E4220A20}"/>
              </a:ext>
            </a:extLst>
          </p:cNvPr>
          <p:cNvSpPr txBox="1"/>
          <p:nvPr/>
        </p:nvSpPr>
        <p:spPr>
          <a:xfrm>
            <a:off x="336331" y="3328555"/>
            <a:ext cx="2412758" cy="369332"/>
          </a:xfrm>
          <a:prstGeom prst="rect">
            <a:avLst/>
          </a:prstGeom>
          <a:solidFill>
            <a:schemeClr val="tx2">
              <a:lumMod val="20000"/>
              <a:lumOff val="80000"/>
            </a:schemeClr>
          </a:solid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财政收入的来源结构</a:t>
            </a:r>
          </a:p>
        </p:txBody>
      </p:sp>
      <p:cxnSp>
        <p:nvCxnSpPr>
          <p:cNvPr id="8" name="直线连接符 7">
            <a:extLst>
              <a:ext uri="{FF2B5EF4-FFF2-40B4-BE49-F238E27FC236}">
                <a16:creationId xmlns:a16="http://schemas.microsoft.com/office/drawing/2014/main" id="{ECE096D9-F396-C14D-B563-786C51F82153}"/>
              </a:ext>
            </a:extLst>
          </p:cNvPr>
          <p:cNvCxnSpPr>
            <a:cxnSpLocks/>
            <a:stCxn id="24" idx="1"/>
            <a:endCxn id="3" idx="3"/>
          </p:cNvCxnSpPr>
          <p:nvPr/>
        </p:nvCxnSpPr>
        <p:spPr>
          <a:xfrm flipH="1">
            <a:off x="2749089" y="2459935"/>
            <a:ext cx="696081" cy="10532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线连接符 9">
            <a:extLst>
              <a:ext uri="{FF2B5EF4-FFF2-40B4-BE49-F238E27FC236}">
                <a16:creationId xmlns:a16="http://schemas.microsoft.com/office/drawing/2014/main" id="{43ACE889-04F4-CF4E-A923-23A144DC8BCE}"/>
              </a:ext>
            </a:extLst>
          </p:cNvPr>
          <p:cNvCxnSpPr>
            <a:cxnSpLocks/>
          </p:cNvCxnSpPr>
          <p:nvPr/>
        </p:nvCxnSpPr>
        <p:spPr>
          <a:xfrm>
            <a:off x="2776746" y="3513221"/>
            <a:ext cx="668424"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线连接符 18">
            <a:extLst>
              <a:ext uri="{FF2B5EF4-FFF2-40B4-BE49-F238E27FC236}">
                <a16:creationId xmlns:a16="http://schemas.microsoft.com/office/drawing/2014/main" id="{CA54F908-0BFD-CF48-9AE9-46377D40E73A}"/>
              </a:ext>
            </a:extLst>
          </p:cNvPr>
          <p:cNvCxnSpPr>
            <a:cxnSpLocks/>
            <a:endCxn id="36" idx="1"/>
          </p:cNvCxnSpPr>
          <p:nvPr/>
        </p:nvCxnSpPr>
        <p:spPr>
          <a:xfrm>
            <a:off x="2776746" y="3498716"/>
            <a:ext cx="660137" cy="1949923"/>
          </a:xfrm>
          <a:prstGeom prst="line">
            <a:avLst/>
          </a:prstGeom>
        </p:spPr>
        <p:style>
          <a:lnRef idx="2">
            <a:schemeClr val="accent1"/>
          </a:lnRef>
          <a:fillRef idx="0">
            <a:schemeClr val="accent1"/>
          </a:fillRef>
          <a:effectRef idx="1">
            <a:schemeClr val="accent1"/>
          </a:effectRef>
          <a:fontRef idx="minor">
            <a:schemeClr val="tx1"/>
          </a:fontRef>
        </p:style>
      </p:cxnSp>
      <p:sp>
        <p:nvSpPr>
          <p:cNvPr id="24" name="文本框 23">
            <a:extLst>
              <a:ext uri="{FF2B5EF4-FFF2-40B4-BE49-F238E27FC236}">
                <a16:creationId xmlns:a16="http://schemas.microsoft.com/office/drawing/2014/main" id="{54526AB0-2AC3-1B46-9A21-7513D15B1081}"/>
              </a:ext>
            </a:extLst>
          </p:cNvPr>
          <p:cNvSpPr txBox="1"/>
          <p:nvPr/>
        </p:nvSpPr>
        <p:spPr>
          <a:xfrm>
            <a:off x="3445170" y="2275269"/>
            <a:ext cx="1439917" cy="369332"/>
          </a:xfrm>
          <a:prstGeom prst="rect">
            <a:avLst/>
          </a:prstGeom>
          <a:solidFill>
            <a:schemeClr val="tx2">
              <a:lumMod val="20000"/>
              <a:lumOff val="80000"/>
            </a:schemeClr>
          </a:solid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产业结构</a:t>
            </a:r>
          </a:p>
        </p:txBody>
      </p:sp>
      <p:cxnSp>
        <p:nvCxnSpPr>
          <p:cNvPr id="25" name="直线连接符 24">
            <a:extLst>
              <a:ext uri="{FF2B5EF4-FFF2-40B4-BE49-F238E27FC236}">
                <a16:creationId xmlns:a16="http://schemas.microsoft.com/office/drawing/2014/main" id="{F1AEC39A-CB1D-9A4A-87F7-DEAE730ADE47}"/>
              </a:ext>
            </a:extLst>
          </p:cNvPr>
          <p:cNvCxnSpPr>
            <a:cxnSpLocks/>
          </p:cNvCxnSpPr>
          <p:nvPr/>
        </p:nvCxnSpPr>
        <p:spPr>
          <a:xfrm flipH="1">
            <a:off x="4876800" y="1923393"/>
            <a:ext cx="430924" cy="5150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线连接符 28">
            <a:extLst>
              <a:ext uri="{FF2B5EF4-FFF2-40B4-BE49-F238E27FC236}">
                <a16:creationId xmlns:a16="http://schemas.microsoft.com/office/drawing/2014/main" id="{2FFBA421-52CA-F94C-89DF-7FA4F29CAC32}"/>
              </a:ext>
            </a:extLst>
          </p:cNvPr>
          <p:cNvCxnSpPr/>
          <p:nvPr/>
        </p:nvCxnSpPr>
        <p:spPr>
          <a:xfrm>
            <a:off x="4916617" y="2427890"/>
            <a:ext cx="3700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线连接符 30">
            <a:extLst>
              <a:ext uri="{FF2B5EF4-FFF2-40B4-BE49-F238E27FC236}">
                <a16:creationId xmlns:a16="http://schemas.microsoft.com/office/drawing/2014/main" id="{56FD93E2-CC38-FC40-848C-FACEC94933A1}"/>
              </a:ext>
            </a:extLst>
          </p:cNvPr>
          <p:cNvCxnSpPr/>
          <p:nvPr/>
        </p:nvCxnSpPr>
        <p:spPr>
          <a:xfrm>
            <a:off x="4876800" y="2438400"/>
            <a:ext cx="430924" cy="441434"/>
          </a:xfrm>
          <a:prstGeom prst="line">
            <a:avLst/>
          </a:prstGeom>
        </p:spPr>
        <p:style>
          <a:lnRef idx="2">
            <a:schemeClr val="accent1"/>
          </a:lnRef>
          <a:fillRef idx="0">
            <a:schemeClr val="accent1"/>
          </a:fillRef>
          <a:effectRef idx="1">
            <a:schemeClr val="accent1"/>
          </a:effectRef>
          <a:fontRef idx="minor">
            <a:schemeClr val="tx1"/>
          </a:fontRef>
        </p:style>
      </p:cxnSp>
      <p:sp>
        <p:nvSpPr>
          <p:cNvPr id="32" name="文本框 31">
            <a:extLst>
              <a:ext uri="{FF2B5EF4-FFF2-40B4-BE49-F238E27FC236}">
                <a16:creationId xmlns:a16="http://schemas.microsoft.com/office/drawing/2014/main" id="{57EC065F-B438-2644-B505-375034EE2795}"/>
              </a:ext>
            </a:extLst>
          </p:cNvPr>
          <p:cNvSpPr txBox="1"/>
          <p:nvPr/>
        </p:nvSpPr>
        <p:spPr>
          <a:xfrm>
            <a:off x="5307725" y="1666400"/>
            <a:ext cx="3132492" cy="369332"/>
          </a:xfrm>
          <a:prstGeom prst="rect">
            <a:avLst/>
          </a:prstGeom>
          <a:solidFill>
            <a:schemeClr val="tx2">
              <a:lumMod val="20000"/>
              <a:lumOff val="80000"/>
            </a:schemeClr>
          </a:solid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第一产业：财政收入的基础</a:t>
            </a:r>
          </a:p>
        </p:txBody>
      </p:sp>
      <p:sp>
        <p:nvSpPr>
          <p:cNvPr id="33" name="文本框 32">
            <a:extLst>
              <a:ext uri="{FF2B5EF4-FFF2-40B4-BE49-F238E27FC236}">
                <a16:creationId xmlns:a16="http://schemas.microsoft.com/office/drawing/2014/main" id="{E26E8966-F003-0840-8228-1C4C0C5883DB}"/>
              </a:ext>
            </a:extLst>
          </p:cNvPr>
          <p:cNvSpPr txBox="1"/>
          <p:nvPr/>
        </p:nvSpPr>
        <p:spPr>
          <a:xfrm>
            <a:off x="5307724" y="2227317"/>
            <a:ext cx="3132492" cy="369332"/>
          </a:xfrm>
          <a:prstGeom prst="rect">
            <a:avLst/>
          </a:prstGeom>
          <a:solidFill>
            <a:schemeClr val="tx2">
              <a:lumMod val="20000"/>
              <a:lumOff val="80000"/>
            </a:schemeClr>
          </a:solid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第二产业：财政收入的主导</a:t>
            </a:r>
          </a:p>
        </p:txBody>
      </p:sp>
      <p:sp>
        <p:nvSpPr>
          <p:cNvPr id="34" name="文本框 33">
            <a:extLst>
              <a:ext uri="{FF2B5EF4-FFF2-40B4-BE49-F238E27FC236}">
                <a16:creationId xmlns:a16="http://schemas.microsoft.com/office/drawing/2014/main" id="{4B77C604-D0AB-B34D-ABBA-CE7112DC96F1}"/>
              </a:ext>
            </a:extLst>
          </p:cNvPr>
          <p:cNvSpPr txBox="1"/>
          <p:nvPr/>
        </p:nvSpPr>
        <p:spPr>
          <a:xfrm>
            <a:off x="5307724" y="2696863"/>
            <a:ext cx="3058510" cy="646331"/>
          </a:xfrm>
          <a:prstGeom prst="rect">
            <a:avLst/>
          </a:prstGeom>
          <a:solidFill>
            <a:schemeClr val="tx2">
              <a:lumMod val="20000"/>
              <a:lumOff val="80000"/>
            </a:schemeClr>
          </a:solid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第三产业：财政收入的重要成份</a:t>
            </a:r>
          </a:p>
        </p:txBody>
      </p:sp>
      <p:sp>
        <p:nvSpPr>
          <p:cNvPr id="35" name="文本框 34">
            <a:extLst>
              <a:ext uri="{FF2B5EF4-FFF2-40B4-BE49-F238E27FC236}">
                <a16:creationId xmlns:a16="http://schemas.microsoft.com/office/drawing/2014/main" id="{5ACB52EE-2DB4-FD46-9A2E-FFB9C31BA0B9}"/>
              </a:ext>
            </a:extLst>
          </p:cNvPr>
          <p:cNvSpPr txBox="1"/>
          <p:nvPr/>
        </p:nvSpPr>
        <p:spPr>
          <a:xfrm>
            <a:off x="3445105" y="3502006"/>
            <a:ext cx="1439917" cy="369332"/>
          </a:xfrm>
          <a:prstGeom prst="rect">
            <a:avLst/>
          </a:prstGeom>
          <a:solidFill>
            <a:schemeClr val="tx2">
              <a:lumMod val="20000"/>
              <a:lumOff val="80000"/>
            </a:schemeClr>
          </a:solid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所有制结构</a:t>
            </a:r>
          </a:p>
        </p:txBody>
      </p:sp>
      <p:sp>
        <p:nvSpPr>
          <p:cNvPr id="36" name="文本框 35">
            <a:extLst>
              <a:ext uri="{FF2B5EF4-FFF2-40B4-BE49-F238E27FC236}">
                <a16:creationId xmlns:a16="http://schemas.microsoft.com/office/drawing/2014/main" id="{683EFBD9-004F-A149-AAF6-84C086D3D477}"/>
              </a:ext>
            </a:extLst>
          </p:cNvPr>
          <p:cNvSpPr txBox="1"/>
          <p:nvPr/>
        </p:nvSpPr>
        <p:spPr>
          <a:xfrm>
            <a:off x="3436883" y="5263973"/>
            <a:ext cx="1439917" cy="369332"/>
          </a:xfrm>
          <a:prstGeom prst="rect">
            <a:avLst/>
          </a:prstGeom>
          <a:solidFill>
            <a:schemeClr val="tx2">
              <a:lumMod val="20000"/>
              <a:lumOff val="80000"/>
            </a:schemeClr>
          </a:solid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地区结构</a:t>
            </a:r>
          </a:p>
        </p:txBody>
      </p:sp>
      <p:sp>
        <p:nvSpPr>
          <p:cNvPr id="42" name="文本框 41">
            <a:extLst>
              <a:ext uri="{FF2B5EF4-FFF2-40B4-BE49-F238E27FC236}">
                <a16:creationId xmlns:a16="http://schemas.microsoft.com/office/drawing/2014/main" id="{E67941D9-E568-A049-8CAC-CA89FF60466C}"/>
              </a:ext>
            </a:extLst>
          </p:cNvPr>
          <p:cNvSpPr txBox="1"/>
          <p:nvPr/>
        </p:nvSpPr>
        <p:spPr>
          <a:xfrm>
            <a:off x="5381706" y="3755245"/>
            <a:ext cx="3058510" cy="923330"/>
          </a:xfrm>
          <a:prstGeom prst="rect">
            <a:avLst/>
          </a:prstGeom>
          <a:solidFill>
            <a:schemeClr val="tx2">
              <a:lumMod val="20000"/>
              <a:lumOff val="80000"/>
            </a:schemeClr>
          </a:solid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国有经济收入、股份制经济收入、私营经济收入、个体经济收入等</a:t>
            </a:r>
          </a:p>
        </p:txBody>
      </p:sp>
      <p:cxnSp>
        <p:nvCxnSpPr>
          <p:cNvPr id="50" name="肘形连接符 49">
            <a:extLst>
              <a:ext uri="{FF2B5EF4-FFF2-40B4-BE49-F238E27FC236}">
                <a16:creationId xmlns:a16="http://schemas.microsoft.com/office/drawing/2014/main" id="{D481D44F-D459-7441-9263-29275A8184B6}"/>
              </a:ext>
            </a:extLst>
          </p:cNvPr>
          <p:cNvCxnSpPr>
            <a:cxnSpLocks/>
          </p:cNvCxnSpPr>
          <p:nvPr/>
        </p:nvCxnSpPr>
        <p:spPr>
          <a:xfrm rot="10800000">
            <a:off x="4883822" y="3685070"/>
            <a:ext cx="497885" cy="49356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4" name="直线连接符 53">
            <a:extLst>
              <a:ext uri="{FF2B5EF4-FFF2-40B4-BE49-F238E27FC236}">
                <a16:creationId xmlns:a16="http://schemas.microsoft.com/office/drawing/2014/main" id="{09CF92A6-8A18-8A44-93F6-5FCDE01B1936}"/>
              </a:ext>
            </a:extLst>
          </p:cNvPr>
          <p:cNvCxnSpPr>
            <a:stCxn id="36" idx="3"/>
          </p:cNvCxnSpPr>
          <p:nvPr/>
        </p:nvCxnSpPr>
        <p:spPr>
          <a:xfrm>
            <a:off x="4876800" y="5448639"/>
            <a:ext cx="409903" cy="0"/>
          </a:xfrm>
          <a:prstGeom prst="line">
            <a:avLst/>
          </a:prstGeom>
        </p:spPr>
        <p:style>
          <a:lnRef idx="2">
            <a:schemeClr val="accent1"/>
          </a:lnRef>
          <a:fillRef idx="0">
            <a:schemeClr val="accent1"/>
          </a:fillRef>
          <a:effectRef idx="1">
            <a:schemeClr val="accent1"/>
          </a:effectRef>
          <a:fontRef idx="minor">
            <a:schemeClr val="tx1"/>
          </a:fontRef>
        </p:style>
      </p:cxnSp>
      <p:sp>
        <p:nvSpPr>
          <p:cNvPr id="55" name="文本框 54">
            <a:extLst>
              <a:ext uri="{FF2B5EF4-FFF2-40B4-BE49-F238E27FC236}">
                <a16:creationId xmlns:a16="http://schemas.microsoft.com/office/drawing/2014/main" id="{645DD9EA-516C-9E4F-980C-1898C3BD4D55}"/>
              </a:ext>
            </a:extLst>
          </p:cNvPr>
          <p:cNvSpPr txBox="1"/>
          <p:nvPr/>
        </p:nvSpPr>
        <p:spPr>
          <a:xfrm>
            <a:off x="5304962" y="5156409"/>
            <a:ext cx="3058510" cy="646331"/>
          </a:xfrm>
          <a:prstGeom prst="rect">
            <a:avLst/>
          </a:prstGeom>
          <a:solidFill>
            <a:schemeClr val="tx2">
              <a:lumMod val="20000"/>
              <a:lumOff val="80000"/>
            </a:schemeClr>
          </a:solid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各区域或各行政区划提供的财政收入</a:t>
            </a:r>
          </a:p>
        </p:txBody>
      </p:sp>
    </p:spTree>
    <p:extLst>
      <p:ext uri="{BB962C8B-B14F-4D97-AF65-F5344CB8AC3E}">
        <p14:creationId xmlns:p14="http://schemas.microsoft.com/office/powerpoint/2010/main" val="1654365548"/>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10014</TotalTime>
  <Words>2239</Words>
  <Application>Microsoft Macintosh PowerPoint</Application>
  <PresentationFormat>全屏显示(4:3)</PresentationFormat>
  <Paragraphs>257</Paragraphs>
  <Slides>45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57" baseType="lpstr">
      <vt:lpstr>阿里巴巴普惠体 R</vt:lpstr>
      <vt:lpstr>Microsoft YaHei</vt:lpstr>
      <vt:lpstr>Microsoft YaHei</vt:lpstr>
      <vt:lpstr>微软雅黑 Light</vt:lpstr>
      <vt:lpstr>Adobe 仿宋 Std R</vt:lpstr>
      <vt:lpstr>Arial</vt:lpstr>
      <vt:lpstr>Calibri</vt:lpstr>
      <vt:lpstr>Times New Roman</vt:lpstr>
      <vt:lpstr>Office 主题</vt:lpstr>
      <vt:lpstr>位图图像</vt:lpstr>
      <vt:lpstr>Equation</vt:lpstr>
      <vt:lpstr>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229</cp:revision>
  <dcterms:created xsi:type="dcterms:W3CDTF">2020-01-23T12:56:00Z</dcterms:created>
  <dcterms:modified xsi:type="dcterms:W3CDTF">2021-04-28T10:05:47Z</dcterms:modified>
</cp:coreProperties>
</file>