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0" r:id="rId4"/>
    <p:sldId id="274" r:id="rId5"/>
    <p:sldId id="277" r:id="rId6"/>
    <p:sldId id="278" r:id="rId7"/>
    <p:sldId id="279" r:id="rId8"/>
    <p:sldId id="280" r:id="rId9"/>
    <p:sldId id="282" r:id="rId10"/>
    <p:sldId id="283" r:id="rId11"/>
    <p:sldId id="284" r:id="rId12"/>
    <p:sldId id="285" r:id="rId13"/>
    <p:sldId id="286" r:id="rId14"/>
    <p:sldId id="287" r:id="rId15"/>
    <p:sldId id="308" r:id="rId16"/>
    <p:sldId id="275" r:id="rId17"/>
    <p:sldId id="276" r:id="rId18"/>
    <p:sldId id="288" r:id="rId19"/>
    <p:sldId id="289" r:id="rId20"/>
    <p:sldId id="290" r:id="rId21"/>
    <p:sldId id="291" r:id="rId22"/>
    <p:sldId id="299" r:id="rId23"/>
    <p:sldId id="292" r:id="rId24"/>
    <p:sldId id="294" r:id="rId25"/>
    <p:sldId id="293" r:id="rId26"/>
    <p:sldId id="301" r:id="rId27"/>
    <p:sldId id="302" r:id="rId28"/>
    <p:sldId id="303" r:id="rId29"/>
    <p:sldId id="304" r:id="rId30"/>
    <p:sldId id="307" r:id="rId31"/>
    <p:sldId id="295" r:id="rId32"/>
    <p:sldId id="296" r:id="rId33"/>
    <p:sldId id="300" r:id="rId34"/>
    <p:sldId id="297" r:id="rId35"/>
    <p:sldId id="298" r:id="rId3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93826" autoAdjust="0"/>
  </p:normalViewPr>
  <p:slideViewPr>
    <p:cSldViewPr snapToGrid="0" snapToObjects="1">
      <p:cViewPr varScale="1">
        <p:scale>
          <a:sx n="63" d="100"/>
          <a:sy n="63" d="100"/>
        </p:scale>
        <p:origin x="1312" y="48"/>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2021/6/30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14634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2021/6/30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09218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2021/6/30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97636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2021/6/30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85855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2021/6/30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51272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2021/6/30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34008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2DA83322-4726-A248-916D-DDF4C56692A8}" type="datetimeFigureOut">
              <a:rPr kumimoji="1" lang="zh-CN" altLang="en-US" smtClean="0"/>
              <a:t>2021/6/30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6332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2DA83322-4726-A248-916D-DDF4C56692A8}" type="datetimeFigureOut">
              <a:rPr kumimoji="1" lang="zh-CN" altLang="en-US" smtClean="0"/>
              <a:t>2021/6/30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30197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A83322-4726-A248-916D-DDF4C56692A8}" type="datetimeFigureOut">
              <a:rPr kumimoji="1" lang="zh-CN" altLang="en-US" smtClean="0"/>
              <a:t>2021/6/30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32652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2021/6/30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83589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2021/6/30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47031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83322-4726-A248-916D-DDF4C56692A8}" type="datetimeFigureOut">
              <a:rPr kumimoji="1" lang="zh-CN" altLang="en-US" smtClean="0"/>
              <a:t>2021/6/30</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73022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18" Type="http://schemas.openxmlformats.org/officeDocument/2006/relationships/image" Target="../media/image10.wmf"/><Relationship Id="rId26" Type="http://schemas.openxmlformats.org/officeDocument/2006/relationships/image" Target="../media/image14.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image" Target="../media/image1.png"/><Relationship Id="rId16" Type="http://schemas.openxmlformats.org/officeDocument/2006/relationships/image" Target="../media/image9.wmf"/><Relationship Id="rId20" Type="http://schemas.openxmlformats.org/officeDocument/2006/relationships/image" Target="../media/image11.wmf"/><Relationship Id="rId29" Type="http://schemas.openxmlformats.org/officeDocument/2006/relationships/oleObject" Target="../embeddings/oleObject14.bin"/><Relationship Id="rId1" Type="http://schemas.openxmlformats.org/officeDocument/2006/relationships/slideLayout" Target="../slideLayouts/slideLayout1.xml"/><Relationship Id="rId6" Type="http://schemas.openxmlformats.org/officeDocument/2006/relationships/image" Target="../media/image4.wmf"/><Relationship Id="rId11" Type="http://schemas.openxmlformats.org/officeDocument/2006/relationships/oleObject" Target="../embeddings/oleObject5.bin"/><Relationship Id="rId24" Type="http://schemas.openxmlformats.org/officeDocument/2006/relationships/image" Target="../media/image13.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5.wmf"/><Relationship Id="rId10" Type="http://schemas.openxmlformats.org/officeDocument/2006/relationships/image" Target="../media/image6.wmf"/><Relationship Id="rId19" Type="http://schemas.openxmlformats.org/officeDocument/2006/relationships/oleObject" Target="../embeddings/oleObject9.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oleObject" Target="../embeddings/oleObject13.bin"/><Relationship Id="rId30" Type="http://schemas.openxmlformats.org/officeDocument/2006/relationships/image" Target="../media/image16.wmf"/></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3" name="组合 2"/>
          <p:cNvGrpSpPr/>
          <p:nvPr/>
        </p:nvGrpSpPr>
        <p:grpSpPr>
          <a:xfrm>
            <a:off x="0" y="0"/>
            <a:ext cx="9144000" cy="6858000"/>
            <a:chOff x="0" y="0"/>
            <a:chExt cx="9144000" cy="6858000"/>
          </a:xfrm>
        </p:grpSpPr>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Adobe 仿宋 Std R" panose="02020400000000000000" pitchFamily="18" charset="-122"/>
                  <a:ea typeface="Adobe 仿宋 Std R" panose="02020400000000000000" pitchFamily="18" charset="-122"/>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9" name="图片 8"/>
          <p:cNvPicPr>
            <a:picLocks noChangeAspect="1"/>
          </p:cNvPicPr>
          <p:nvPr/>
        </p:nvPicPr>
        <p:blipFill>
          <a:blip r:embed="rId3"/>
          <a:stretch>
            <a:fillRect/>
          </a:stretch>
        </p:blipFill>
        <p:spPr>
          <a:xfrm>
            <a:off x="277459" y="1744717"/>
            <a:ext cx="7157324" cy="9564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1649248" y="1904965"/>
            <a:ext cx="4413745" cy="523220"/>
          </a:xfrm>
          <a:prstGeom prst="rect">
            <a:avLst/>
          </a:prstGeom>
          <a:noFill/>
        </p:spPr>
        <p:txBody>
          <a:bodyPr wrap="square" rtlCol="0">
            <a:spAutoFit/>
          </a:bodyPr>
          <a:lstStyle/>
          <a:p>
            <a:pPr algn="ct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财政支出规模与结构分析</a:t>
            </a:r>
          </a:p>
        </p:txBody>
      </p:sp>
    </p:spTree>
    <p:extLst>
      <p:ext uri="{BB962C8B-B14F-4D97-AF65-F5344CB8AC3E}">
        <p14:creationId xmlns:p14="http://schemas.microsoft.com/office/powerpoint/2010/main" val="21888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557867"/>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altLang="zh-CN" sz="2400" dirty="0">
              <a:solidFill>
                <a:sysClr val="windowText" lastClr="000000"/>
              </a:solidFill>
              <a:latin typeface="微软雅黑"/>
              <a:ea typeface="微软雅黑"/>
              <a:cs typeface="微软雅黑"/>
            </a:endParaRPr>
          </a:p>
        </p:txBody>
      </p:sp>
      <p:graphicFrame>
        <p:nvGraphicFramePr>
          <p:cNvPr id="15" name="Group 39"/>
          <p:cNvGraphicFramePr>
            <a:graphicFrameLocks noGrp="1"/>
          </p:cNvGraphicFramePr>
          <p:nvPr>
            <p:extLst>
              <p:ext uri="{D42A27DB-BD31-4B8C-83A1-F6EECF244321}">
                <p14:modId xmlns:p14="http://schemas.microsoft.com/office/powerpoint/2010/main" val="3432300794"/>
              </p:ext>
            </p:extLst>
          </p:nvPr>
        </p:nvGraphicFramePr>
        <p:xfrm>
          <a:off x="1155430" y="2201336"/>
          <a:ext cx="6645441" cy="2082797"/>
        </p:xfrm>
        <a:graphic>
          <a:graphicData uri="http://schemas.openxmlformats.org/drawingml/2006/table">
            <a:tbl>
              <a:tblPr/>
              <a:tblGrid>
                <a:gridCol w="2215147">
                  <a:extLst>
                    <a:ext uri="{9D8B030D-6E8A-4147-A177-3AD203B41FA5}">
                      <a16:colId xmlns:a16="http://schemas.microsoft.com/office/drawing/2014/main" val="20000"/>
                    </a:ext>
                  </a:extLst>
                </a:gridCol>
                <a:gridCol w="2215147">
                  <a:extLst>
                    <a:ext uri="{9D8B030D-6E8A-4147-A177-3AD203B41FA5}">
                      <a16:colId xmlns:a16="http://schemas.microsoft.com/office/drawing/2014/main" val="20001"/>
                    </a:ext>
                  </a:extLst>
                </a:gridCol>
                <a:gridCol w="2215147">
                  <a:extLst>
                    <a:ext uri="{9D8B030D-6E8A-4147-A177-3AD203B41FA5}">
                      <a16:colId xmlns:a16="http://schemas.microsoft.com/office/drawing/2014/main" val="20002"/>
                    </a:ext>
                  </a:extLst>
                </a:gridCol>
              </a:tblGrid>
              <a:tr h="5219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200" b="0" i="0" u="none" strike="noStrike" cap="none" normalizeH="0" baseline="0" dirty="0">
                        <a:ln>
                          <a:noFill/>
                        </a:ln>
                        <a:solidFill>
                          <a:schemeClr val="tx1"/>
                        </a:solidFill>
                        <a:effectLst/>
                        <a:latin typeface="Times New Roman" charset="0"/>
                        <a:ea typeface="宋体" charset="0"/>
                        <a:cs typeface="宋体"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200" b="0" i="0" u="none" strike="noStrike" cap="none" normalizeH="0" baseline="0">
                          <a:ln>
                            <a:noFill/>
                          </a:ln>
                          <a:solidFill>
                            <a:schemeClr val="tx1"/>
                          </a:solidFill>
                          <a:effectLst/>
                          <a:latin typeface="Times New Roman" charset="0"/>
                          <a:ea typeface="宋体" charset="0"/>
                          <a:cs typeface="宋体" charset="0"/>
                        </a:rPr>
                        <a:t>购买支出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200" b="0" i="0" u="none" strike="noStrike" cap="none" normalizeH="0" baseline="0">
                          <a:ln>
                            <a:noFill/>
                          </a:ln>
                          <a:solidFill>
                            <a:schemeClr val="tx1"/>
                          </a:solidFill>
                          <a:effectLst/>
                          <a:latin typeface="Times New Roman" charset="0"/>
                          <a:ea typeface="宋体" charset="0"/>
                          <a:cs typeface="宋体" charset="0"/>
                        </a:rPr>
                        <a:t>转移支出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219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200" b="0" i="0" u="none" strike="noStrike" cap="none" normalizeH="0" baseline="0">
                          <a:ln>
                            <a:noFill/>
                          </a:ln>
                          <a:solidFill>
                            <a:schemeClr val="tx1"/>
                          </a:solidFill>
                          <a:effectLst/>
                          <a:latin typeface="Times New Roman" charset="0"/>
                          <a:ea typeface="宋体" charset="0"/>
                          <a:cs typeface="宋体" charset="0"/>
                        </a:rPr>
                        <a:t>主要功能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200" b="0" i="0" u="none" strike="noStrike" cap="none" normalizeH="0" baseline="0" dirty="0">
                          <a:ln>
                            <a:noFill/>
                          </a:ln>
                          <a:solidFill>
                            <a:schemeClr val="tx1"/>
                          </a:solidFill>
                          <a:effectLst/>
                          <a:latin typeface="Times New Roman" charset="0"/>
                          <a:ea typeface="宋体" charset="0"/>
                          <a:cs typeface="宋体" charset="0"/>
                        </a:rPr>
                        <a:t>资源配置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200" b="0" i="0" u="none" strike="noStrike" cap="none" normalizeH="0" baseline="0">
                          <a:ln>
                            <a:noFill/>
                          </a:ln>
                          <a:solidFill>
                            <a:schemeClr val="tx1"/>
                          </a:solidFill>
                          <a:effectLst/>
                          <a:latin typeface="Times New Roman" charset="0"/>
                          <a:ea typeface="宋体" charset="0"/>
                          <a:cs typeface="宋体" charset="0"/>
                        </a:rPr>
                        <a:t>收入再分配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0388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200" b="0" i="0" u="none" strike="noStrike" cap="none" normalizeH="0" baseline="0">
                          <a:ln>
                            <a:noFill/>
                          </a:ln>
                          <a:solidFill>
                            <a:schemeClr val="tx1"/>
                          </a:solidFill>
                          <a:effectLst/>
                          <a:latin typeface="Times New Roman" charset="0"/>
                          <a:ea typeface="宋体" charset="0"/>
                          <a:cs typeface="宋体" charset="0"/>
                        </a:rPr>
                        <a:t>经济效应</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200" b="0" i="0" u="none" strike="noStrike" cap="none" normalizeH="0" baseline="0" dirty="0">
                          <a:ln>
                            <a:noFill/>
                          </a:ln>
                          <a:solidFill>
                            <a:schemeClr val="tx1"/>
                          </a:solidFill>
                          <a:effectLst/>
                          <a:latin typeface="Times New Roman" charset="0"/>
                          <a:ea typeface="宋体" charset="0"/>
                          <a:cs typeface="宋体" charset="0"/>
                        </a:rPr>
                        <a:t>挤出效应</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200" b="0" i="0" u="none" strike="noStrike" cap="none" normalizeH="0" baseline="0" dirty="0">
                          <a:ln>
                            <a:noFill/>
                          </a:ln>
                          <a:solidFill>
                            <a:schemeClr val="tx1"/>
                          </a:solidFill>
                          <a:effectLst/>
                          <a:latin typeface="Times New Roman" charset="0"/>
                          <a:ea typeface="宋体" charset="0"/>
                          <a:cs typeface="宋体" charset="0"/>
                        </a:rPr>
                        <a:t>拉动效应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200" b="0" i="0" u="none" strike="noStrike" cap="none" normalizeH="0" baseline="0" dirty="0">
                          <a:ln>
                            <a:noFill/>
                          </a:ln>
                          <a:solidFill>
                            <a:schemeClr val="tx1"/>
                          </a:solidFill>
                          <a:effectLst/>
                          <a:latin typeface="Times New Roman" charset="0"/>
                          <a:ea typeface="宋体" charset="0"/>
                          <a:cs typeface="宋体" charset="0"/>
                        </a:rPr>
                        <a:t>收入效应</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200" b="0" i="0" u="none" strike="noStrike" cap="none" normalizeH="0" baseline="0" dirty="0">
                          <a:ln>
                            <a:noFill/>
                          </a:ln>
                          <a:solidFill>
                            <a:schemeClr val="tx1"/>
                          </a:solidFill>
                          <a:effectLst/>
                          <a:latin typeface="Times New Roman" charset="0"/>
                          <a:ea typeface="宋体" charset="0"/>
                          <a:cs typeface="宋体" charset="0"/>
                        </a:rPr>
                        <a:t>替代效应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7" name="Text Box 32"/>
          <p:cNvSpPr txBox="1">
            <a:spLocks noChangeArrowheads="1"/>
          </p:cNvSpPr>
          <p:nvPr/>
        </p:nvSpPr>
        <p:spPr bwMode="auto">
          <a:xfrm>
            <a:off x="1066800" y="4800600"/>
            <a:ext cx="7315200" cy="118745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zh-CN" altLang="en-US" sz="2400" dirty="0">
                <a:ea typeface="华文行楷" charset="0"/>
                <a:cs typeface="华文行楷" charset="0"/>
              </a:rPr>
              <a:t>一个推论：在财政支出总额中，购买性支出比重大，财政的资源配置功能越强，反之，转移性支出比重大，财政的收入再分配功能越强。</a:t>
            </a:r>
          </a:p>
        </p:txBody>
      </p:sp>
    </p:spTree>
    <p:extLst>
      <p:ext uri="{BB962C8B-B14F-4D97-AF65-F5344CB8AC3E}">
        <p14:creationId xmlns:p14="http://schemas.microsoft.com/office/powerpoint/2010/main" val="337098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11331"/>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挤出效应与拉动效应</a:t>
            </a:r>
            <a:endParaRPr lang="en-US" altLang="zh-CN" sz="2400" dirty="0">
              <a:solidFill>
                <a:sysClr val="windowText" lastClr="000000"/>
              </a:solidFill>
              <a:latin typeface="微软雅黑"/>
              <a:ea typeface="微软雅黑"/>
              <a:cs typeface="微软雅黑"/>
            </a:endParaRPr>
          </a:p>
        </p:txBody>
      </p:sp>
      <p:grpSp>
        <p:nvGrpSpPr>
          <p:cNvPr id="19" name="Group 41"/>
          <p:cNvGrpSpPr>
            <a:grpSpLocks/>
          </p:cNvGrpSpPr>
          <p:nvPr/>
        </p:nvGrpSpPr>
        <p:grpSpPr bwMode="auto">
          <a:xfrm>
            <a:off x="1066800" y="1828800"/>
            <a:ext cx="3917950" cy="2670175"/>
            <a:chOff x="720" y="1392"/>
            <a:chExt cx="2468" cy="1682"/>
          </a:xfrm>
        </p:grpSpPr>
        <p:sp>
          <p:nvSpPr>
            <p:cNvPr id="20" name="Line 4"/>
            <p:cNvSpPr>
              <a:spLocks noChangeShapeType="1"/>
            </p:cNvSpPr>
            <p:nvPr/>
          </p:nvSpPr>
          <p:spPr bwMode="auto">
            <a:xfrm>
              <a:off x="954" y="2760"/>
              <a:ext cx="1972"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4" name="Line 5"/>
            <p:cNvSpPr>
              <a:spLocks noChangeShapeType="1"/>
            </p:cNvSpPr>
            <p:nvPr/>
          </p:nvSpPr>
          <p:spPr bwMode="auto">
            <a:xfrm flipV="1">
              <a:off x="954" y="1436"/>
              <a:ext cx="0" cy="1324"/>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5" name="Line 6"/>
            <p:cNvSpPr>
              <a:spLocks noChangeShapeType="1"/>
            </p:cNvSpPr>
            <p:nvPr/>
          </p:nvSpPr>
          <p:spPr bwMode="auto">
            <a:xfrm>
              <a:off x="1312" y="1701"/>
              <a:ext cx="1076" cy="662"/>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6" name="Line 9"/>
            <p:cNvSpPr>
              <a:spLocks noChangeShapeType="1"/>
            </p:cNvSpPr>
            <p:nvPr/>
          </p:nvSpPr>
          <p:spPr bwMode="auto">
            <a:xfrm>
              <a:off x="954" y="1921"/>
              <a:ext cx="717"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7" name="Line 10"/>
            <p:cNvSpPr>
              <a:spLocks noChangeShapeType="1"/>
            </p:cNvSpPr>
            <p:nvPr/>
          </p:nvSpPr>
          <p:spPr bwMode="auto">
            <a:xfrm>
              <a:off x="1671" y="1921"/>
              <a:ext cx="0" cy="839"/>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 name="Line 11"/>
            <p:cNvSpPr>
              <a:spLocks noChangeShapeType="1"/>
            </p:cNvSpPr>
            <p:nvPr/>
          </p:nvSpPr>
          <p:spPr bwMode="auto">
            <a:xfrm>
              <a:off x="954" y="2230"/>
              <a:ext cx="1210"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9" name="Line 12"/>
            <p:cNvSpPr>
              <a:spLocks noChangeShapeType="1"/>
            </p:cNvSpPr>
            <p:nvPr/>
          </p:nvSpPr>
          <p:spPr bwMode="auto">
            <a:xfrm>
              <a:off x="2164" y="2230"/>
              <a:ext cx="0" cy="53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30" name="Text Box 13"/>
            <p:cNvSpPr txBox="1">
              <a:spLocks noChangeArrowheads="1"/>
            </p:cNvSpPr>
            <p:nvPr/>
          </p:nvSpPr>
          <p:spPr bwMode="auto">
            <a:xfrm>
              <a:off x="3008" y="2609"/>
              <a:ext cx="18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p>
          </p:txBody>
        </p:sp>
        <p:sp>
          <p:nvSpPr>
            <p:cNvPr id="31" name="Text Box 14"/>
            <p:cNvSpPr txBox="1">
              <a:spLocks noChangeArrowheads="1"/>
            </p:cNvSpPr>
            <p:nvPr/>
          </p:nvSpPr>
          <p:spPr bwMode="auto">
            <a:xfrm>
              <a:off x="774" y="1392"/>
              <a:ext cx="16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p>
          </p:txBody>
        </p:sp>
        <p:sp>
          <p:nvSpPr>
            <p:cNvPr id="32" name="Text Box 15"/>
            <p:cNvSpPr txBox="1">
              <a:spLocks noChangeArrowheads="1"/>
            </p:cNvSpPr>
            <p:nvPr/>
          </p:nvSpPr>
          <p:spPr bwMode="auto">
            <a:xfrm>
              <a:off x="729" y="1789"/>
              <a:ext cx="23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r>
                <a:rPr lang="en-US" altLang="zh-CN" sz="2400" baseline="-25000"/>
                <a:t>2</a:t>
              </a:r>
              <a:endParaRPr lang="en-US" altLang="zh-CN" sz="2400"/>
            </a:p>
          </p:txBody>
        </p:sp>
        <p:sp>
          <p:nvSpPr>
            <p:cNvPr id="33" name="Text Box 16"/>
            <p:cNvSpPr txBox="1">
              <a:spLocks noChangeArrowheads="1"/>
            </p:cNvSpPr>
            <p:nvPr/>
          </p:nvSpPr>
          <p:spPr bwMode="auto">
            <a:xfrm>
              <a:off x="720" y="2123"/>
              <a:ext cx="23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r>
                <a:rPr lang="en-US" altLang="zh-CN" sz="2400" baseline="-25000"/>
                <a:t>1</a:t>
              </a:r>
              <a:endParaRPr lang="en-US" altLang="zh-CN" sz="2400"/>
            </a:p>
          </p:txBody>
        </p:sp>
        <p:sp>
          <p:nvSpPr>
            <p:cNvPr id="34" name="Text Box 18"/>
            <p:cNvSpPr txBox="1">
              <a:spLocks noChangeArrowheads="1"/>
            </p:cNvSpPr>
            <p:nvPr/>
          </p:nvSpPr>
          <p:spPr bwMode="auto">
            <a:xfrm>
              <a:off x="1536" y="2786"/>
              <a:ext cx="26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r>
                <a:rPr lang="en-US" altLang="zh-CN" sz="2400" baseline="-25000"/>
                <a:t>2</a:t>
              </a:r>
              <a:endParaRPr lang="en-US" altLang="zh-CN" sz="2400"/>
            </a:p>
          </p:txBody>
        </p:sp>
        <p:sp>
          <p:nvSpPr>
            <p:cNvPr id="35" name="Text Box 19"/>
            <p:cNvSpPr txBox="1">
              <a:spLocks noChangeArrowheads="1"/>
            </p:cNvSpPr>
            <p:nvPr/>
          </p:nvSpPr>
          <p:spPr bwMode="auto">
            <a:xfrm>
              <a:off x="2074" y="2760"/>
              <a:ext cx="24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r>
                <a:rPr lang="en-US" altLang="zh-CN" sz="2400" baseline="-25000"/>
                <a:t>1</a:t>
              </a:r>
              <a:endParaRPr lang="en-US" altLang="zh-CN" sz="2400"/>
            </a:p>
          </p:txBody>
        </p:sp>
        <p:sp>
          <p:nvSpPr>
            <p:cNvPr id="36" name="Text Box 20"/>
            <p:cNvSpPr txBox="1">
              <a:spLocks noChangeArrowheads="1"/>
            </p:cNvSpPr>
            <p:nvPr/>
          </p:nvSpPr>
          <p:spPr bwMode="auto">
            <a:xfrm>
              <a:off x="765" y="2652"/>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O</a:t>
              </a:r>
            </a:p>
          </p:txBody>
        </p:sp>
        <p:sp>
          <p:nvSpPr>
            <p:cNvPr id="37" name="Text Box 21"/>
            <p:cNvSpPr txBox="1">
              <a:spLocks noChangeArrowheads="1"/>
            </p:cNvSpPr>
            <p:nvPr/>
          </p:nvSpPr>
          <p:spPr bwMode="auto">
            <a:xfrm>
              <a:off x="2245" y="1989"/>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A</a:t>
              </a:r>
            </a:p>
          </p:txBody>
        </p:sp>
        <p:sp>
          <p:nvSpPr>
            <p:cNvPr id="38" name="Text Box 22"/>
            <p:cNvSpPr txBox="1">
              <a:spLocks noChangeArrowheads="1"/>
            </p:cNvSpPr>
            <p:nvPr/>
          </p:nvSpPr>
          <p:spPr bwMode="auto">
            <a:xfrm>
              <a:off x="1663" y="1591"/>
              <a:ext cx="24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B</a:t>
              </a:r>
            </a:p>
          </p:txBody>
        </p:sp>
      </p:grpSp>
      <p:sp>
        <p:nvSpPr>
          <p:cNvPr id="39" name="Text Box 24"/>
          <p:cNvSpPr txBox="1">
            <a:spLocks noChangeArrowheads="1"/>
          </p:cNvSpPr>
          <p:nvPr/>
        </p:nvSpPr>
        <p:spPr bwMode="auto">
          <a:xfrm>
            <a:off x="762000" y="5181600"/>
            <a:ext cx="7848600" cy="119697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zh-CN" altLang="en-US" sz="2400" dirty="0"/>
              <a:t>是否存在挤出效应，关键是公共支出是否引起利率上升；是否存在拉动效应，关键是公共支出是否引起预期投资收益率上升　</a:t>
            </a:r>
          </a:p>
        </p:txBody>
      </p:sp>
      <p:grpSp>
        <p:nvGrpSpPr>
          <p:cNvPr id="40" name="Group 43"/>
          <p:cNvGrpSpPr>
            <a:grpSpLocks/>
          </p:cNvGrpSpPr>
          <p:nvPr/>
        </p:nvGrpSpPr>
        <p:grpSpPr bwMode="auto">
          <a:xfrm>
            <a:off x="5105400" y="1905000"/>
            <a:ext cx="3562350" cy="2635250"/>
            <a:chOff x="3216" y="1200"/>
            <a:chExt cx="2244" cy="1660"/>
          </a:xfrm>
        </p:grpSpPr>
        <p:sp>
          <p:nvSpPr>
            <p:cNvPr id="41" name="Line 25"/>
            <p:cNvSpPr>
              <a:spLocks noChangeShapeType="1"/>
            </p:cNvSpPr>
            <p:nvPr/>
          </p:nvSpPr>
          <p:spPr bwMode="auto">
            <a:xfrm>
              <a:off x="3504" y="2529"/>
              <a:ext cx="1728"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2" name="Line 26"/>
            <p:cNvSpPr>
              <a:spLocks noChangeShapeType="1"/>
            </p:cNvSpPr>
            <p:nvPr/>
          </p:nvSpPr>
          <p:spPr bwMode="auto">
            <a:xfrm flipV="1">
              <a:off x="3504" y="1243"/>
              <a:ext cx="0" cy="1286"/>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3" name="Text Box 27"/>
            <p:cNvSpPr txBox="1">
              <a:spLocks noChangeArrowheads="1"/>
            </p:cNvSpPr>
            <p:nvPr/>
          </p:nvSpPr>
          <p:spPr bwMode="auto">
            <a:xfrm>
              <a:off x="5280" y="2444"/>
              <a:ext cx="18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p>
          </p:txBody>
        </p:sp>
        <p:sp>
          <p:nvSpPr>
            <p:cNvPr id="44" name="Text Box 28"/>
            <p:cNvSpPr txBox="1">
              <a:spLocks noChangeArrowheads="1"/>
            </p:cNvSpPr>
            <p:nvPr/>
          </p:nvSpPr>
          <p:spPr bwMode="auto">
            <a:xfrm>
              <a:off x="3264" y="2401"/>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O</a:t>
              </a:r>
            </a:p>
          </p:txBody>
        </p:sp>
        <p:sp>
          <p:nvSpPr>
            <p:cNvPr id="45" name="Text Box 29"/>
            <p:cNvSpPr txBox="1">
              <a:spLocks noChangeArrowheads="1"/>
            </p:cNvSpPr>
            <p:nvPr/>
          </p:nvSpPr>
          <p:spPr bwMode="auto">
            <a:xfrm>
              <a:off x="3216" y="1200"/>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p</a:t>
              </a:r>
            </a:p>
          </p:txBody>
        </p:sp>
        <p:sp>
          <p:nvSpPr>
            <p:cNvPr id="46" name="Line 30"/>
            <p:cNvSpPr>
              <a:spLocks noChangeShapeType="1"/>
            </p:cNvSpPr>
            <p:nvPr/>
          </p:nvSpPr>
          <p:spPr bwMode="auto">
            <a:xfrm flipV="1">
              <a:off x="3744" y="1586"/>
              <a:ext cx="1008" cy="6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7" name="Line 31"/>
            <p:cNvSpPr>
              <a:spLocks noChangeShapeType="1"/>
            </p:cNvSpPr>
            <p:nvPr/>
          </p:nvSpPr>
          <p:spPr bwMode="auto">
            <a:xfrm>
              <a:off x="3504" y="1715"/>
              <a:ext cx="1056"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8" name="Line 32"/>
            <p:cNvSpPr>
              <a:spLocks noChangeShapeType="1"/>
            </p:cNvSpPr>
            <p:nvPr/>
          </p:nvSpPr>
          <p:spPr bwMode="auto">
            <a:xfrm>
              <a:off x="4560" y="1715"/>
              <a:ext cx="0" cy="814"/>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9" name="Line 33"/>
            <p:cNvSpPr>
              <a:spLocks noChangeShapeType="1"/>
            </p:cNvSpPr>
            <p:nvPr/>
          </p:nvSpPr>
          <p:spPr bwMode="auto">
            <a:xfrm>
              <a:off x="3504" y="2015"/>
              <a:ext cx="528" cy="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50" name="Line 34"/>
            <p:cNvSpPr>
              <a:spLocks noChangeShapeType="1"/>
            </p:cNvSpPr>
            <p:nvPr/>
          </p:nvSpPr>
          <p:spPr bwMode="auto">
            <a:xfrm>
              <a:off x="4032" y="2015"/>
              <a:ext cx="0" cy="514"/>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51" name="Text Box 35"/>
            <p:cNvSpPr txBox="1">
              <a:spLocks noChangeArrowheads="1"/>
            </p:cNvSpPr>
            <p:nvPr/>
          </p:nvSpPr>
          <p:spPr bwMode="auto">
            <a:xfrm>
              <a:off x="4032" y="1972"/>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A</a:t>
              </a:r>
            </a:p>
          </p:txBody>
        </p:sp>
        <p:sp>
          <p:nvSpPr>
            <p:cNvPr id="52" name="Text Box 36"/>
            <p:cNvSpPr txBox="1">
              <a:spLocks noChangeArrowheads="1"/>
            </p:cNvSpPr>
            <p:nvPr/>
          </p:nvSpPr>
          <p:spPr bwMode="auto">
            <a:xfrm>
              <a:off x="4656" y="1715"/>
              <a:ext cx="24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B</a:t>
              </a:r>
            </a:p>
          </p:txBody>
        </p:sp>
        <p:sp>
          <p:nvSpPr>
            <p:cNvPr id="53" name="Text Box 39"/>
            <p:cNvSpPr txBox="1">
              <a:spLocks noChangeArrowheads="1"/>
            </p:cNvSpPr>
            <p:nvPr/>
          </p:nvSpPr>
          <p:spPr bwMode="auto">
            <a:xfrm>
              <a:off x="3888" y="2572"/>
              <a:ext cx="24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r>
                <a:rPr lang="en-US" altLang="zh-CN" sz="2400" baseline="-25000"/>
                <a:t>1</a:t>
              </a:r>
              <a:endParaRPr lang="en-US" altLang="zh-CN" sz="2400"/>
            </a:p>
          </p:txBody>
        </p:sp>
        <p:sp>
          <p:nvSpPr>
            <p:cNvPr id="54" name="Text Box 40"/>
            <p:cNvSpPr txBox="1">
              <a:spLocks noChangeArrowheads="1"/>
            </p:cNvSpPr>
            <p:nvPr/>
          </p:nvSpPr>
          <p:spPr bwMode="auto">
            <a:xfrm>
              <a:off x="4416" y="2572"/>
              <a:ext cx="26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I</a:t>
              </a:r>
              <a:r>
                <a:rPr lang="en-US" altLang="zh-CN" sz="2400" baseline="-25000"/>
                <a:t>2</a:t>
              </a:r>
              <a:endParaRPr lang="en-US" altLang="zh-CN" sz="2400"/>
            </a:p>
          </p:txBody>
        </p:sp>
      </p:grpSp>
      <p:sp>
        <p:nvSpPr>
          <p:cNvPr id="55" name="Text Box 44"/>
          <p:cNvSpPr txBox="1">
            <a:spLocks noChangeArrowheads="1"/>
          </p:cNvSpPr>
          <p:nvPr/>
        </p:nvSpPr>
        <p:spPr bwMode="auto">
          <a:xfrm>
            <a:off x="1524000" y="4572000"/>
            <a:ext cx="2174875" cy="46672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zh-CN" altLang="en-US" sz="2400"/>
              <a:t>图</a:t>
            </a:r>
            <a:r>
              <a:rPr lang="en-US" altLang="zh-CN" sz="2400"/>
              <a:t>1</a:t>
            </a:r>
            <a:r>
              <a:rPr lang="zh-CN" altLang="en-US" sz="2400"/>
              <a:t>：挤出效应</a:t>
            </a:r>
          </a:p>
        </p:txBody>
      </p:sp>
      <p:sp>
        <p:nvSpPr>
          <p:cNvPr id="56" name="Text Box 45"/>
          <p:cNvSpPr txBox="1">
            <a:spLocks noChangeArrowheads="1"/>
          </p:cNvSpPr>
          <p:nvPr/>
        </p:nvSpPr>
        <p:spPr bwMode="auto">
          <a:xfrm>
            <a:off x="5334000" y="4572000"/>
            <a:ext cx="2174875" cy="46672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zh-CN" altLang="en-US" sz="2400"/>
              <a:t>图</a:t>
            </a:r>
            <a:r>
              <a:rPr lang="en-US" altLang="zh-CN" sz="2400"/>
              <a:t>2</a:t>
            </a:r>
            <a:r>
              <a:rPr lang="zh-CN" altLang="en-US" sz="2400"/>
              <a:t>：拉动效应</a:t>
            </a:r>
          </a:p>
        </p:txBody>
      </p:sp>
    </p:spTree>
    <p:extLst>
      <p:ext uri="{BB962C8B-B14F-4D97-AF65-F5344CB8AC3E}">
        <p14:creationId xmlns:p14="http://schemas.microsoft.com/office/powerpoint/2010/main" val="201447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11331"/>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收入效应与替代效应</a:t>
            </a:r>
            <a:endParaRPr lang="en-US" altLang="zh-CN" sz="2400" dirty="0">
              <a:solidFill>
                <a:sysClr val="windowText" lastClr="000000"/>
              </a:solidFill>
              <a:latin typeface="微软雅黑"/>
              <a:ea typeface="微软雅黑"/>
              <a:cs typeface="微软雅黑"/>
            </a:endParaRPr>
          </a:p>
        </p:txBody>
      </p:sp>
      <p:grpSp>
        <p:nvGrpSpPr>
          <p:cNvPr id="92" name="Group 4"/>
          <p:cNvGrpSpPr>
            <a:grpSpLocks/>
          </p:cNvGrpSpPr>
          <p:nvPr/>
        </p:nvGrpSpPr>
        <p:grpSpPr bwMode="auto">
          <a:xfrm>
            <a:off x="1828800" y="1905000"/>
            <a:ext cx="5867400" cy="3886200"/>
            <a:chOff x="1152" y="816"/>
            <a:chExt cx="3696" cy="3120"/>
          </a:xfrm>
        </p:grpSpPr>
        <p:sp>
          <p:nvSpPr>
            <p:cNvPr id="93" name="Rectangle 5"/>
            <p:cNvSpPr>
              <a:spLocks noChangeArrowheads="1"/>
            </p:cNvSpPr>
            <p:nvPr/>
          </p:nvSpPr>
          <p:spPr bwMode="auto">
            <a:xfrm>
              <a:off x="1248" y="816"/>
              <a:ext cx="384" cy="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2400">
                  <a:latin typeface="Verdana" charset="0"/>
                </a:rPr>
                <a:t>X</a:t>
              </a:r>
            </a:p>
          </p:txBody>
        </p:sp>
        <p:grpSp>
          <p:nvGrpSpPr>
            <p:cNvPr id="94" name="Group 6"/>
            <p:cNvGrpSpPr>
              <a:grpSpLocks/>
            </p:cNvGrpSpPr>
            <p:nvPr/>
          </p:nvGrpSpPr>
          <p:grpSpPr bwMode="auto">
            <a:xfrm>
              <a:off x="1152" y="1200"/>
              <a:ext cx="3696" cy="2736"/>
              <a:chOff x="1152" y="1200"/>
              <a:chExt cx="3696" cy="2736"/>
            </a:xfrm>
          </p:grpSpPr>
          <p:sp>
            <p:nvSpPr>
              <p:cNvPr id="95" name="Line 7"/>
              <p:cNvSpPr>
                <a:spLocks noChangeShapeType="1"/>
              </p:cNvSpPr>
              <p:nvPr/>
            </p:nvSpPr>
            <p:spPr bwMode="auto">
              <a:xfrm>
                <a:off x="1440" y="1728"/>
                <a:ext cx="2592" cy="187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96" name="Freeform 8"/>
              <p:cNvSpPr>
                <a:spLocks/>
              </p:cNvSpPr>
              <p:nvPr/>
            </p:nvSpPr>
            <p:spPr bwMode="auto">
              <a:xfrm>
                <a:off x="2064" y="1872"/>
                <a:ext cx="1512" cy="1040"/>
              </a:xfrm>
              <a:custGeom>
                <a:avLst/>
                <a:gdLst>
                  <a:gd name="T0" fmla="*/ 0 w 3780"/>
                  <a:gd name="T1" fmla="*/ 0 h 2600"/>
                  <a:gd name="T2" fmla="*/ 288 w 3780"/>
                  <a:gd name="T3" fmla="*/ 874 h 2600"/>
                  <a:gd name="T4" fmla="*/ 1512 w 3780"/>
                  <a:gd name="T5" fmla="*/ 998 h 2600"/>
                  <a:gd name="T6" fmla="*/ 0 60000 65536"/>
                  <a:gd name="T7" fmla="*/ 0 60000 65536"/>
                  <a:gd name="T8" fmla="*/ 0 60000 65536"/>
                </a:gdLst>
                <a:ahLst/>
                <a:cxnLst>
                  <a:cxn ang="T6">
                    <a:pos x="T0" y="T1"/>
                  </a:cxn>
                  <a:cxn ang="T7">
                    <a:pos x="T2" y="T3"/>
                  </a:cxn>
                  <a:cxn ang="T8">
                    <a:pos x="T4" y="T5"/>
                  </a:cxn>
                </a:cxnLst>
                <a:rect l="0" t="0" r="r" b="b"/>
                <a:pathLst>
                  <a:path w="3780" h="2600">
                    <a:moveTo>
                      <a:pt x="0" y="0"/>
                    </a:moveTo>
                    <a:cubicBezTo>
                      <a:pt x="45" y="884"/>
                      <a:pt x="90" y="1768"/>
                      <a:pt x="720" y="2184"/>
                    </a:cubicBezTo>
                    <a:cubicBezTo>
                      <a:pt x="1350" y="2600"/>
                      <a:pt x="2565" y="2548"/>
                      <a:pt x="3780" y="2496"/>
                    </a:cubicBezTo>
                  </a:path>
                </a:pathLst>
              </a:custGeom>
              <a:noFill/>
              <a:ln w="9525" cap="flat"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 name="Freeform 9"/>
              <p:cNvSpPr>
                <a:spLocks/>
              </p:cNvSpPr>
              <p:nvPr/>
            </p:nvSpPr>
            <p:spPr bwMode="auto">
              <a:xfrm>
                <a:off x="1872" y="2016"/>
                <a:ext cx="1008" cy="1185"/>
              </a:xfrm>
              <a:custGeom>
                <a:avLst/>
                <a:gdLst>
                  <a:gd name="T0" fmla="*/ 0 w 2520"/>
                  <a:gd name="T1" fmla="*/ 0 h 2964"/>
                  <a:gd name="T2" fmla="*/ 216 w 2520"/>
                  <a:gd name="T3" fmla="*/ 811 h 2964"/>
                  <a:gd name="T4" fmla="*/ 1008 w 2520"/>
                  <a:gd name="T5" fmla="*/ 1185 h 2964"/>
                  <a:gd name="T6" fmla="*/ 0 60000 65536"/>
                  <a:gd name="T7" fmla="*/ 0 60000 65536"/>
                  <a:gd name="T8" fmla="*/ 0 60000 65536"/>
                </a:gdLst>
                <a:ahLst/>
                <a:cxnLst>
                  <a:cxn ang="T6">
                    <a:pos x="T0" y="T1"/>
                  </a:cxn>
                  <a:cxn ang="T7">
                    <a:pos x="T2" y="T3"/>
                  </a:cxn>
                  <a:cxn ang="T8">
                    <a:pos x="T4" y="T5"/>
                  </a:cxn>
                </a:cxnLst>
                <a:rect l="0" t="0" r="r" b="b"/>
                <a:pathLst>
                  <a:path w="2520" h="2964">
                    <a:moveTo>
                      <a:pt x="0" y="0"/>
                    </a:moveTo>
                    <a:cubicBezTo>
                      <a:pt x="60" y="767"/>
                      <a:pt x="120" y="1534"/>
                      <a:pt x="540" y="2028"/>
                    </a:cubicBezTo>
                    <a:cubicBezTo>
                      <a:pt x="960" y="2522"/>
                      <a:pt x="2190" y="2808"/>
                      <a:pt x="2520" y="2964"/>
                    </a:cubicBezTo>
                  </a:path>
                </a:pathLst>
              </a:custGeom>
              <a:noFill/>
              <a:ln w="9525" cap="flat"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 name="Freeform 10"/>
              <p:cNvSpPr>
                <a:spLocks/>
              </p:cNvSpPr>
              <p:nvPr/>
            </p:nvSpPr>
            <p:spPr bwMode="auto">
              <a:xfrm>
                <a:off x="2304" y="1920"/>
                <a:ext cx="1296" cy="749"/>
              </a:xfrm>
              <a:custGeom>
                <a:avLst/>
                <a:gdLst>
                  <a:gd name="T0" fmla="*/ 0 w 3240"/>
                  <a:gd name="T1" fmla="*/ 0 h 1872"/>
                  <a:gd name="T2" fmla="*/ 288 w 3240"/>
                  <a:gd name="T3" fmla="*/ 624 h 1872"/>
                  <a:gd name="T4" fmla="*/ 1296 w 3240"/>
                  <a:gd name="T5" fmla="*/ 749 h 1872"/>
                  <a:gd name="T6" fmla="*/ 0 60000 65536"/>
                  <a:gd name="T7" fmla="*/ 0 60000 65536"/>
                  <a:gd name="T8" fmla="*/ 0 60000 65536"/>
                </a:gdLst>
                <a:ahLst/>
                <a:cxnLst>
                  <a:cxn ang="T6">
                    <a:pos x="T0" y="T1"/>
                  </a:cxn>
                  <a:cxn ang="T7">
                    <a:pos x="T2" y="T3"/>
                  </a:cxn>
                  <a:cxn ang="T8">
                    <a:pos x="T4" y="T5"/>
                  </a:cxn>
                </a:cxnLst>
                <a:rect l="0" t="0" r="r" b="b"/>
                <a:pathLst>
                  <a:path w="3240" h="1872">
                    <a:moveTo>
                      <a:pt x="0" y="0"/>
                    </a:moveTo>
                    <a:cubicBezTo>
                      <a:pt x="90" y="624"/>
                      <a:pt x="180" y="1248"/>
                      <a:pt x="720" y="1560"/>
                    </a:cubicBezTo>
                    <a:cubicBezTo>
                      <a:pt x="1260" y="1872"/>
                      <a:pt x="2820" y="1820"/>
                      <a:pt x="3240" y="1872"/>
                    </a:cubicBezTo>
                  </a:path>
                </a:pathLst>
              </a:custGeom>
              <a:noFill/>
              <a:ln w="9525" cap="flat"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9" name="Line 11"/>
              <p:cNvSpPr>
                <a:spLocks noChangeShapeType="1"/>
              </p:cNvSpPr>
              <p:nvPr/>
            </p:nvSpPr>
            <p:spPr bwMode="auto">
              <a:xfrm flipV="1">
                <a:off x="1440" y="1200"/>
                <a:ext cx="0" cy="2391"/>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100" name="Line 12"/>
              <p:cNvSpPr>
                <a:spLocks noChangeShapeType="1"/>
              </p:cNvSpPr>
              <p:nvPr/>
            </p:nvSpPr>
            <p:spPr bwMode="auto">
              <a:xfrm>
                <a:off x="1440" y="3600"/>
                <a:ext cx="2918"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1" name="Line 13"/>
              <p:cNvSpPr>
                <a:spLocks noChangeShapeType="1"/>
              </p:cNvSpPr>
              <p:nvPr/>
            </p:nvSpPr>
            <p:spPr bwMode="auto">
              <a:xfrm>
                <a:off x="1440" y="1776"/>
                <a:ext cx="1632" cy="177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2" name="Line 14"/>
              <p:cNvSpPr>
                <a:spLocks noChangeShapeType="1"/>
              </p:cNvSpPr>
              <p:nvPr/>
            </p:nvSpPr>
            <p:spPr bwMode="auto">
              <a:xfrm>
                <a:off x="1440" y="2352"/>
                <a:ext cx="1680" cy="124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3" name="Line 15"/>
              <p:cNvSpPr>
                <a:spLocks noChangeShapeType="1"/>
              </p:cNvSpPr>
              <p:nvPr/>
            </p:nvSpPr>
            <p:spPr bwMode="auto">
              <a:xfrm>
                <a:off x="2112" y="2880"/>
                <a:ext cx="0" cy="720"/>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4" name="Line 16"/>
              <p:cNvSpPr>
                <a:spLocks noChangeShapeType="1"/>
              </p:cNvSpPr>
              <p:nvPr/>
            </p:nvSpPr>
            <p:spPr bwMode="auto">
              <a:xfrm flipH="1">
                <a:off x="1440" y="2688"/>
                <a:ext cx="432" cy="0"/>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5" name="Line 17"/>
              <p:cNvSpPr>
                <a:spLocks noChangeShapeType="1"/>
              </p:cNvSpPr>
              <p:nvPr/>
            </p:nvSpPr>
            <p:spPr bwMode="auto">
              <a:xfrm>
                <a:off x="2256" y="2688"/>
                <a:ext cx="0" cy="912"/>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6" name="Line 18"/>
              <p:cNvSpPr>
                <a:spLocks noChangeShapeType="1"/>
              </p:cNvSpPr>
              <p:nvPr/>
            </p:nvSpPr>
            <p:spPr bwMode="auto">
              <a:xfrm flipH="1">
                <a:off x="1440" y="2688"/>
                <a:ext cx="816" cy="0"/>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7" name="Line 19"/>
              <p:cNvSpPr>
                <a:spLocks noChangeShapeType="1"/>
              </p:cNvSpPr>
              <p:nvPr/>
            </p:nvSpPr>
            <p:spPr bwMode="auto">
              <a:xfrm>
                <a:off x="2544" y="2544"/>
                <a:ext cx="0" cy="1056"/>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8" name="Line 20"/>
              <p:cNvSpPr>
                <a:spLocks noChangeShapeType="1"/>
              </p:cNvSpPr>
              <p:nvPr/>
            </p:nvSpPr>
            <p:spPr bwMode="auto">
              <a:xfrm flipH="1">
                <a:off x="1440" y="2544"/>
                <a:ext cx="1104" cy="0"/>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9" name="Line 21"/>
              <p:cNvSpPr>
                <a:spLocks noChangeShapeType="1"/>
              </p:cNvSpPr>
              <p:nvPr/>
            </p:nvSpPr>
            <p:spPr bwMode="auto">
              <a:xfrm flipH="1">
                <a:off x="1440" y="2880"/>
                <a:ext cx="672" cy="0"/>
              </a:xfrm>
              <a:prstGeom prst="line">
                <a:avLst/>
              </a:prstGeom>
              <a:noFill/>
              <a:ln w="9525"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aphicFrame>
            <p:nvGraphicFramePr>
              <p:cNvPr id="110" name="Object 22"/>
              <p:cNvGraphicFramePr>
                <a:graphicFrameLocks noChangeAspect="1"/>
              </p:cNvGraphicFramePr>
              <p:nvPr/>
            </p:nvGraphicFramePr>
            <p:xfrm>
              <a:off x="1152" y="1584"/>
              <a:ext cx="288" cy="288"/>
            </p:xfrm>
            <a:graphic>
              <a:graphicData uri="http://schemas.openxmlformats.org/presentationml/2006/ole">
                <mc:AlternateContent xmlns:mc="http://schemas.openxmlformats.org/markup-compatibility/2006">
                  <mc:Choice xmlns:v="urn:schemas-microsoft-com:vml" Requires="v">
                    <p:oleObj name="Equation" r:id="rId3" imgW="164885" imgH="164885" progId="Equation.3">
                      <p:embed/>
                    </p:oleObj>
                  </mc:Choice>
                  <mc:Fallback>
                    <p:oleObj name="Equation" r:id="rId3" imgW="164885" imgH="1648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1584"/>
                            <a:ext cx="288" cy="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11" name="Object 23"/>
              <p:cNvGraphicFramePr>
                <a:graphicFrameLocks noChangeAspect="1"/>
              </p:cNvGraphicFramePr>
              <p:nvPr/>
            </p:nvGraphicFramePr>
            <p:xfrm>
              <a:off x="4032" y="3648"/>
              <a:ext cx="240" cy="240"/>
            </p:xfrm>
            <a:graphic>
              <a:graphicData uri="http://schemas.openxmlformats.org/presentationml/2006/ole">
                <mc:AlternateContent xmlns:mc="http://schemas.openxmlformats.org/markup-compatibility/2006">
                  <mc:Choice xmlns:v="urn:schemas-microsoft-com:vml" Requires="v">
                    <p:oleObj name="Equation" r:id="rId5" imgW="164885" imgH="164885" progId="Equation.3">
                      <p:embed/>
                    </p:oleObj>
                  </mc:Choice>
                  <mc:Fallback>
                    <p:oleObj name="Equation" r:id="rId5" imgW="164885" imgH="1648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3648"/>
                            <a:ext cx="240" cy="24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12" name="Object 24"/>
              <p:cNvGraphicFramePr>
                <a:graphicFrameLocks noChangeAspect="1"/>
              </p:cNvGraphicFramePr>
              <p:nvPr>
                <p:extLst>
                  <p:ext uri="{D42A27DB-BD31-4B8C-83A1-F6EECF244321}">
                    <p14:modId xmlns:p14="http://schemas.microsoft.com/office/powerpoint/2010/main" val="533624779"/>
                  </p:ext>
                </p:extLst>
              </p:nvPr>
            </p:nvGraphicFramePr>
            <p:xfrm flipH="1" flipV="1">
              <a:off x="1160" y="2152"/>
              <a:ext cx="263" cy="284"/>
            </p:xfrm>
            <a:graphic>
              <a:graphicData uri="http://schemas.openxmlformats.org/presentationml/2006/ole">
                <mc:AlternateContent xmlns:mc="http://schemas.openxmlformats.org/markup-compatibility/2006">
                  <mc:Choice xmlns:v="urn:schemas-microsoft-com:vml" Requires="v">
                    <p:oleObj name="Equation" r:id="rId7" imgW="164814" imgH="177492" progId="Equation.3">
                      <p:embed/>
                    </p:oleObj>
                  </mc:Choice>
                  <mc:Fallback>
                    <p:oleObj name="Equation" r:id="rId7" imgW="164814" imgH="17749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flipV="1">
                            <a:off x="1160" y="2152"/>
                            <a:ext cx="263" cy="284"/>
                          </a:xfrm>
                          <a:prstGeom prst="rect">
                            <a:avLst/>
                          </a:prstGeom>
                          <a:noFill/>
                          <a:ln>
                            <a:noFill/>
                          </a:ln>
                          <a:effectLst/>
                        </p:spPr>
                      </p:pic>
                    </p:oleObj>
                  </mc:Fallback>
                </mc:AlternateContent>
              </a:graphicData>
            </a:graphic>
          </p:graphicFrame>
          <p:graphicFrame>
            <p:nvGraphicFramePr>
              <p:cNvPr id="113" name="Object 25"/>
              <p:cNvGraphicFramePr>
                <a:graphicFrameLocks noChangeAspect="1"/>
              </p:cNvGraphicFramePr>
              <p:nvPr/>
            </p:nvGraphicFramePr>
            <p:xfrm>
              <a:off x="3120" y="3696"/>
              <a:ext cx="240" cy="240"/>
            </p:xfrm>
            <a:graphic>
              <a:graphicData uri="http://schemas.openxmlformats.org/presentationml/2006/ole">
                <mc:AlternateContent xmlns:mc="http://schemas.openxmlformats.org/markup-compatibility/2006">
                  <mc:Choice xmlns:v="urn:schemas-microsoft-com:vml" Requires="v">
                    <p:oleObj name="Equation" r:id="rId9" imgW="164885" imgH="164885" progId="Equation.3">
                      <p:embed/>
                    </p:oleObj>
                  </mc:Choice>
                  <mc:Fallback>
                    <p:oleObj name="Equation" r:id="rId9" imgW="164885" imgH="16488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0" y="3696"/>
                            <a:ext cx="240" cy="24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14" name="Object 26"/>
              <p:cNvGraphicFramePr>
                <a:graphicFrameLocks noChangeAspect="1"/>
              </p:cNvGraphicFramePr>
              <p:nvPr/>
            </p:nvGraphicFramePr>
            <p:xfrm>
              <a:off x="1200" y="3504"/>
              <a:ext cx="267" cy="288"/>
            </p:xfrm>
            <a:graphic>
              <a:graphicData uri="http://schemas.openxmlformats.org/presentationml/2006/ole">
                <mc:AlternateContent xmlns:mc="http://schemas.openxmlformats.org/markup-compatibility/2006">
                  <mc:Choice xmlns:v="urn:schemas-microsoft-com:vml" Requires="v">
                    <p:oleObj name="Equation" r:id="rId11" imgW="164814" imgH="177492" progId="Equation.3">
                      <p:embed/>
                    </p:oleObj>
                  </mc:Choice>
                  <mc:Fallback>
                    <p:oleObj name="Equation" r:id="rId11" imgW="164814" imgH="17749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0" y="3504"/>
                            <a:ext cx="267" cy="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15" name="Object 27"/>
              <p:cNvGraphicFramePr>
                <a:graphicFrameLocks noChangeAspect="1"/>
              </p:cNvGraphicFramePr>
              <p:nvPr/>
            </p:nvGraphicFramePr>
            <p:xfrm>
              <a:off x="2496" y="2264"/>
              <a:ext cx="240" cy="240"/>
            </p:xfrm>
            <a:graphic>
              <a:graphicData uri="http://schemas.openxmlformats.org/presentationml/2006/ole">
                <mc:AlternateContent xmlns:mc="http://schemas.openxmlformats.org/markup-compatibility/2006">
                  <mc:Choice xmlns:v="urn:schemas-microsoft-com:vml" Requires="v">
                    <p:oleObj name="Equation" r:id="rId13" imgW="241195" imgH="241195" progId="Equation.3">
                      <p:embed/>
                    </p:oleObj>
                  </mc:Choice>
                  <mc:Fallback>
                    <p:oleObj name="Equation" r:id="rId13" imgW="241195" imgH="24119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6" y="2264"/>
                            <a:ext cx="240" cy="24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16" name="Object 28"/>
              <p:cNvGraphicFramePr>
                <a:graphicFrameLocks noChangeAspect="1"/>
              </p:cNvGraphicFramePr>
              <p:nvPr/>
            </p:nvGraphicFramePr>
            <p:xfrm>
              <a:off x="2256" y="2544"/>
              <a:ext cx="240" cy="228"/>
            </p:xfrm>
            <a:graphic>
              <a:graphicData uri="http://schemas.openxmlformats.org/presentationml/2006/ole">
                <mc:AlternateContent xmlns:mc="http://schemas.openxmlformats.org/markup-compatibility/2006">
                  <mc:Choice xmlns:v="urn:schemas-microsoft-com:vml" Requires="v">
                    <p:oleObj name="Equation" r:id="rId15" imgW="253890" imgH="241195" progId="Equation.3">
                      <p:embed/>
                    </p:oleObj>
                  </mc:Choice>
                  <mc:Fallback>
                    <p:oleObj name="Equation" r:id="rId15" imgW="253890" imgH="24119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56" y="2544"/>
                            <a:ext cx="240" cy="2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17" name="Object 29"/>
              <p:cNvGraphicFramePr>
                <a:graphicFrameLocks noChangeAspect="1"/>
              </p:cNvGraphicFramePr>
              <p:nvPr/>
            </p:nvGraphicFramePr>
            <p:xfrm>
              <a:off x="2064" y="2736"/>
              <a:ext cx="288" cy="274"/>
            </p:xfrm>
            <a:graphic>
              <a:graphicData uri="http://schemas.openxmlformats.org/presentationml/2006/ole">
                <mc:AlternateContent xmlns:mc="http://schemas.openxmlformats.org/markup-compatibility/2006">
                  <mc:Choice xmlns:v="urn:schemas-microsoft-com:vml" Requires="v">
                    <p:oleObj name="Equation" r:id="rId17" imgW="253890" imgH="241195" progId="Equation.3">
                      <p:embed/>
                    </p:oleObj>
                  </mc:Choice>
                  <mc:Fallback>
                    <p:oleObj name="Equation" r:id="rId17" imgW="253890" imgH="24119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64" y="2736"/>
                            <a:ext cx="288" cy="2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18" name="Object 30"/>
              <p:cNvGraphicFramePr>
                <a:graphicFrameLocks noChangeAspect="1"/>
              </p:cNvGraphicFramePr>
              <p:nvPr/>
            </p:nvGraphicFramePr>
            <p:xfrm>
              <a:off x="2256" y="1632"/>
              <a:ext cx="202" cy="240"/>
            </p:xfrm>
            <a:graphic>
              <a:graphicData uri="http://schemas.openxmlformats.org/presentationml/2006/ole">
                <mc:AlternateContent xmlns:mc="http://schemas.openxmlformats.org/markup-compatibility/2006">
                  <mc:Choice xmlns:v="urn:schemas-microsoft-com:vml" Requires="v">
                    <p:oleObj name="Equation" r:id="rId19" imgW="203112" imgH="241195" progId="Equation.3">
                      <p:embed/>
                    </p:oleObj>
                  </mc:Choice>
                  <mc:Fallback>
                    <p:oleObj name="Equation" r:id="rId19" imgW="203112" imgH="241195"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56" y="1632"/>
                            <a:ext cx="202" cy="24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19" name="Object 31"/>
              <p:cNvGraphicFramePr>
                <a:graphicFrameLocks noChangeAspect="1"/>
              </p:cNvGraphicFramePr>
              <p:nvPr/>
            </p:nvGraphicFramePr>
            <p:xfrm>
              <a:off x="2016" y="1632"/>
              <a:ext cx="179" cy="200"/>
            </p:xfrm>
            <a:graphic>
              <a:graphicData uri="http://schemas.openxmlformats.org/presentationml/2006/ole">
                <mc:AlternateContent xmlns:mc="http://schemas.openxmlformats.org/markup-compatibility/2006">
                  <mc:Choice xmlns:v="urn:schemas-microsoft-com:vml" Requires="v">
                    <p:oleObj name="Equation" r:id="rId21" imgW="215713" imgH="241091" progId="Equation.3">
                      <p:embed/>
                    </p:oleObj>
                  </mc:Choice>
                  <mc:Fallback>
                    <p:oleObj name="Equation" r:id="rId21" imgW="215713" imgH="24109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16" y="1632"/>
                            <a:ext cx="179" cy="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0" name="Object 32"/>
              <p:cNvGraphicFramePr>
                <a:graphicFrameLocks noChangeAspect="1"/>
              </p:cNvGraphicFramePr>
              <p:nvPr/>
            </p:nvGraphicFramePr>
            <p:xfrm>
              <a:off x="1728" y="1680"/>
              <a:ext cx="215" cy="240"/>
            </p:xfrm>
            <a:graphic>
              <a:graphicData uri="http://schemas.openxmlformats.org/presentationml/2006/ole">
                <mc:AlternateContent xmlns:mc="http://schemas.openxmlformats.org/markup-compatibility/2006">
                  <mc:Choice xmlns:v="urn:schemas-microsoft-com:vml" Requires="v">
                    <p:oleObj name="Equation" r:id="rId23" imgW="215713" imgH="241091" progId="Equation.3">
                      <p:embed/>
                    </p:oleObj>
                  </mc:Choice>
                  <mc:Fallback>
                    <p:oleObj name="Equation" r:id="rId23" imgW="215713" imgH="241091"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28" y="1680"/>
                            <a:ext cx="215" cy="24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1" name="Rectangle 33"/>
              <p:cNvSpPr>
                <a:spLocks noChangeArrowheads="1"/>
              </p:cNvSpPr>
              <p:nvPr/>
            </p:nvSpPr>
            <p:spPr bwMode="auto">
              <a:xfrm>
                <a:off x="4416" y="3456"/>
                <a:ext cx="432" cy="3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2400">
                    <a:latin typeface="Verdana" charset="0"/>
                  </a:rPr>
                  <a:t>Y</a:t>
                </a:r>
              </a:p>
            </p:txBody>
          </p:sp>
          <p:graphicFrame>
            <p:nvGraphicFramePr>
              <p:cNvPr id="122" name="Object 34"/>
              <p:cNvGraphicFramePr>
                <a:graphicFrameLocks noChangeAspect="1"/>
              </p:cNvGraphicFramePr>
              <p:nvPr/>
            </p:nvGraphicFramePr>
            <p:xfrm>
              <a:off x="2496" y="3600"/>
              <a:ext cx="183" cy="280"/>
            </p:xfrm>
            <a:graphic>
              <a:graphicData uri="http://schemas.openxmlformats.org/presentationml/2006/ole">
                <mc:AlternateContent xmlns:mc="http://schemas.openxmlformats.org/markup-compatibility/2006">
                  <mc:Choice xmlns:v="urn:schemas-microsoft-com:vml" Requires="v">
                    <p:oleObj name="Equation" r:id="rId25" imgW="190417" imgH="291973" progId="Equation.3">
                      <p:embed/>
                    </p:oleObj>
                  </mc:Choice>
                  <mc:Fallback>
                    <p:oleObj name="Equation" r:id="rId25" imgW="190417" imgH="291973"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96" y="3600"/>
                            <a:ext cx="183" cy="28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3" name="Object 35"/>
              <p:cNvGraphicFramePr>
                <a:graphicFrameLocks noChangeAspect="1"/>
              </p:cNvGraphicFramePr>
              <p:nvPr/>
            </p:nvGraphicFramePr>
            <p:xfrm>
              <a:off x="2208" y="3600"/>
              <a:ext cx="201" cy="288"/>
            </p:xfrm>
            <a:graphic>
              <a:graphicData uri="http://schemas.openxmlformats.org/presentationml/2006/ole">
                <mc:AlternateContent xmlns:mc="http://schemas.openxmlformats.org/markup-compatibility/2006">
                  <mc:Choice xmlns:v="urn:schemas-microsoft-com:vml" Requires="v">
                    <p:oleObj name="Equation" r:id="rId27" imgW="203112" imgH="291973" progId="Equation.3">
                      <p:embed/>
                    </p:oleObj>
                  </mc:Choice>
                  <mc:Fallback>
                    <p:oleObj name="Equation" r:id="rId27" imgW="203112" imgH="291973"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08" y="3600"/>
                            <a:ext cx="201" cy="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4" name="Object 36"/>
              <p:cNvGraphicFramePr>
                <a:graphicFrameLocks noChangeAspect="1"/>
              </p:cNvGraphicFramePr>
              <p:nvPr/>
            </p:nvGraphicFramePr>
            <p:xfrm>
              <a:off x="1944" y="3648"/>
              <a:ext cx="200" cy="288"/>
            </p:xfrm>
            <a:graphic>
              <a:graphicData uri="http://schemas.openxmlformats.org/presentationml/2006/ole">
                <mc:AlternateContent xmlns:mc="http://schemas.openxmlformats.org/markup-compatibility/2006">
                  <mc:Choice xmlns:v="urn:schemas-microsoft-com:vml" Requires="v">
                    <p:oleObj name="Equation" r:id="rId29" imgW="203112" imgH="291973" progId="Equation.3">
                      <p:embed/>
                    </p:oleObj>
                  </mc:Choice>
                  <mc:Fallback>
                    <p:oleObj name="Equation" r:id="rId29" imgW="203112" imgH="291973"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44" y="3648"/>
                            <a:ext cx="200" cy="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53167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ppt_x</p:attrName>
                                        </p:attrNameLst>
                                      </p:cBhvr>
                                      <p:tavLst>
                                        <p:tav tm="0">
                                          <p:val>
                                            <p:strVal val="#ppt_x-#ppt_w/2"/>
                                          </p:val>
                                        </p:tav>
                                        <p:tav tm="100000">
                                          <p:val>
                                            <p:strVal val="#ppt_x"/>
                                          </p:val>
                                        </p:tav>
                                      </p:tavLst>
                                    </p:anim>
                                    <p:anim calcmode="lin" valueType="num">
                                      <p:cBhvr>
                                        <p:cTn id="8" dur="500" fill="hold"/>
                                        <p:tgtEl>
                                          <p:spTgt spid="92"/>
                                        </p:tgtEl>
                                        <p:attrNameLst>
                                          <p:attrName>ppt_y</p:attrName>
                                        </p:attrNameLst>
                                      </p:cBhvr>
                                      <p:tavLst>
                                        <p:tav tm="0">
                                          <p:val>
                                            <p:strVal val="#ppt_y"/>
                                          </p:val>
                                        </p:tav>
                                        <p:tav tm="100000">
                                          <p:val>
                                            <p:strVal val="#ppt_y"/>
                                          </p:val>
                                        </p:tav>
                                      </p:tavLst>
                                    </p:anim>
                                    <p:anim calcmode="lin" valueType="num">
                                      <p:cBhvr>
                                        <p:cTn id="9" dur="500" fill="hold"/>
                                        <p:tgtEl>
                                          <p:spTgt spid="92"/>
                                        </p:tgtEl>
                                        <p:attrNameLst>
                                          <p:attrName>ppt_w</p:attrName>
                                        </p:attrNameLst>
                                      </p:cBhvr>
                                      <p:tavLst>
                                        <p:tav tm="0">
                                          <p:val>
                                            <p:fltVal val="0"/>
                                          </p:val>
                                        </p:tav>
                                        <p:tav tm="100000">
                                          <p:val>
                                            <p:strVal val="#ppt_w"/>
                                          </p:val>
                                        </p:tav>
                                      </p:tavLst>
                                    </p:anim>
                                    <p:anim calcmode="lin" valueType="num">
                                      <p:cBhvr>
                                        <p:cTn id="10" dur="500" fill="hold"/>
                                        <p:tgtEl>
                                          <p:spTgt spid="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11773" y="1220982"/>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（3）按财政支出产生效益的时间分类</a:t>
            </a: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经常性支出：</a:t>
            </a:r>
          </a:p>
          <a:p>
            <a:pPr>
              <a:defRPr/>
            </a:pPr>
            <a:r>
              <a:rPr lang="zh-CN" altLang="en-US" sz="2200" dirty="0">
                <a:solidFill>
                  <a:sysClr val="windowText" lastClr="000000"/>
                </a:solidFill>
                <a:latin typeface="微软雅黑"/>
                <a:ea typeface="微软雅黑"/>
                <a:cs typeface="微软雅黑"/>
              </a:rPr>
              <a:t>－主要包括人员经费、公用经费及社会保障支出。</a:t>
            </a:r>
          </a:p>
          <a:p>
            <a:pPr>
              <a:defRPr/>
            </a:pPr>
            <a:r>
              <a:rPr lang="zh-CN" altLang="en-US" sz="2200" dirty="0">
                <a:solidFill>
                  <a:sysClr val="windowText" lastClr="000000"/>
                </a:solidFill>
                <a:latin typeface="微软雅黑"/>
                <a:ea typeface="微软雅黑"/>
                <a:cs typeface="微软雅黑"/>
              </a:rPr>
              <a:t>资本性支出：</a:t>
            </a:r>
          </a:p>
          <a:p>
            <a:pPr>
              <a:defRPr/>
            </a:pPr>
            <a:r>
              <a:rPr lang="zh-CN" altLang="en-US" sz="2200" dirty="0">
                <a:solidFill>
                  <a:sysClr val="windowText" lastClr="000000"/>
                </a:solidFill>
                <a:latin typeface="微软雅黑"/>
                <a:ea typeface="微软雅黑"/>
                <a:cs typeface="微软雅黑"/>
              </a:rPr>
              <a:t>－用于购买或生产使用年限在一年以上的耐久品所用的支出。</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财政信贷支出（</a:t>
            </a:r>
            <a:r>
              <a:rPr lang="zh-CN" altLang="en-US" sz="2400" dirty="0">
                <a:latin typeface="微软雅黑 Light" charset="0"/>
                <a:ea typeface="微软雅黑 Light" charset="0"/>
                <a:cs typeface="微软雅黑 Light" charset="0"/>
              </a:rPr>
              <a:t>净贷款支出</a:t>
            </a:r>
            <a:r>
              <a:rPr lang="zh-CN"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是国家利用信用形式，按照信贷原则，以偿还为条件安排的财政支出。因此使用单位要还本付息，或还本不付息。</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主要用于： 投资贷款，财政小型技术措施贷款，各类财政周转金，例如支农周转金</a:t>
            </a:r>
          </a:p>
        </p:txBody>
      </p:sp>
    </p:spTree>
    <p:extLst>
      <p:ext uri="{BB962C8B-B14F-4D97-AF65-F5344CB8AC3E}">
        <p14:creationId xmlns:p14="http://schemas.microsoft.com/office/powerpoint/2010/main" val="305335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557867"/>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（4）按财政支出的受益范围分类</a:t>
            </a: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一般利益支出：</a:t>
            </a:r>
          </a:p>
          <a:p>
            <a:pPr>
              <a:defRPr/>
            </a:pPr>
            <a:r>
              <a:rPr lang="zh-CN" altLang="en-US" sz="2200" dirty="0">
                <a:solidFill>
                  <a:sysClr val="windowText" lastClr="000000"/>
                </a:solidFill>
                <a:latin typeface="微软雅黑"/>
                <a:ea typeface="微软雅黑"/>
                <a:cs typeface="微软雅黑"/>
              </a:rPr>
              <a:t>－指全体社会成员均可受益的支出，如国防、行政管理等纯公共商品支出。</a:t>
            </a:r>
          </a:p>
          <a:p>
            <a:pPr>
              <a:defRPr/>
            </a:pPr>
            <a:r>
              <a:rPr lang="zh-CN" altLang="en-US" sz="2200" dirty="0">
                <a:solidFill>
                  <a:sysClr val="windowText" lastClr="000000"/>
                </a:solidFill>
                <a:latin typeface="微软雅黑"/>
                <a:ea typeface="微软雅黑"/>
                <a:cs typeface="微软雅黑"/>
              </a:rPr>
              <a:t>特殊利益支出：</a:t>
            </a:r>
          </a:p>
          <a:p>
            <a:pPr>
              <a:defRPr/>
            </a:pPr>
            <a:r>
              <a:rPr lang="zh-CN" altLang="en-US" sz="2200" dirty="0">
                <a:solidFill>
                  <a:sysClr val="windowText" lastClr="000000"/>
                </a:solidFill>
                <a:latin typeface="微软雅黑"/>
                <a:ea typeface="微软雅黑"/>
                <a:cs typeface="微软雅黑"/>
              </a:rPr>
              <a:t>－指部分特定的社会成员受益的支出，如由文教支出、经济建设投资等形成的混合商品支出和转移支出。</a:t>
            </a:r>
          </a:p>
          <a:p>
            <a:pPr>
              <a:defRPr/>
            </a:pPr>
            <a:r>
              <a:rPr lang="zh-CN" altLang="en-US" sz="2200" dirty="0">
                <a:solidFill>
                  <a:sysClr val="windowText" lastClr="000000"/>
                </a:solidFill>
                <a:latin typeface="微软雅黑"/>
                <a:ea typeface="微软雅黑"/>
                <a:cs typeface="微软雅黑"/>
              </a:rPr>
              <a:t>这种分类，可以了解财政支出的最终归宿，从而分析财政支出在收入再分配方面的具体影响。         </a:t>
            </a:r>
          </a:p>
        </p:txBody>
      </p:sp>
    </p:spTree>
    <p:extLst>
      <p:ext uri="{BB962C8B-B14F-4D97-AF65-F5344CB8AC3E}">
        <p14:creationId xmlns:p14="http://schemas.microsoft.com/office/powerpoint/2010/main" val="60872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08130"/>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（5）我国现行支出分类采用国际通行做法（</a:t>
            </a:r>
            <a:r>
              <a:rPr lang="en-US" altLang="zh-CN" sz="2400" dirty="0">
                <a:solidFill>
                  <a:sysClr val="windowText" lastClr="000000"/>
                </a:solidFill>
                <a:latin typeface="微软雅黑"/>
                <a:ea typeface="微软雅黑"/>
                <a:cs typeface="微软雅黑"/>
              </a:rPr>
              <a:t>2007-</a:t>
            </a:r>
            <a:r>
              <a:rPr lang="zh-CN" altLang="en-US" sz="2400" dirty="0">
                <a:solidFill>
                  <a:sysClr val="windowText" lastClr="000000"/>
                </a:solidFill>
                <a:latin typeface="微软雅黑"/>
                <a:ea typeface="微软雅黑"/>
                <a:cs typeface="微软雅黑"/>
              </a:rPr>
              <a:t>），使用支出功能分类和支出经济分类</a:t>
            </a:r>
            <a:r>
              <a:rPr lang="zh-CN" altLang="en-US" sz="2200" dirty="0">
                <a:solidFill>
                  <a:sysClr val="windowText" lastClr="000000"/>
                </a:solidFill>
                <a:latin typeface="微软雅黑"/>
                <a:ea typeface="微软雅黑"/>
                <a:cs typeface="微软雅黑"/>
              </a:rPr>
              <a:t>：</a:t>
            </a:r>
            <a:endParaRPr lang="en-US" altLang="zh-CN"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－一是按支出功能分类，设置类款项三级科目，类级科目综合反映政府的职能活动</a:t>
            </a:r>
            <a:r>
              <a:rPr lang="zh-CN" altLang="en-US" sz="2000" b="1" dirty="0">
                <a:solidFill>
                  <a:srgbClr val="EB7513"/>
                </a:solidFill>
                <a:latin typeface="微软雅黑 Light" charset="0"/>
                <a:ea typeface="微软雅黑 Light" charset="0"/>
                <a:cs typeface="微软雅黑 Light" charset="0"/>
              </a:rPr>
              <a:t>（国防、外交、教育、社会保障、经济服务）</a:t>
            </a:r>
            <a:r>
              <a:rPr lang="zh-CN" altLang="en-US" sz="2000" dirty="0">
                <a:solidFill>
                  <a:sysClr val="windowText" lastClr="000000"/>
                </a:solidFill>
                <a:latin typeface="微软雅黑"/>
                <a:ea typeface="微软雅黑"/>
                <a:cs typeface="微软雅黑"/>
              </a:rPr>
              <a:t>，款级科目反映为完成政府某一项活动的某一方面的工作</a:t>
            </a:r>
            <a:r>
              <a:rPr lang="zh-CN" altLang="en-US" sz="2000" b="1" dirty="0">
                <a:solidFill>
                  <a:srgbClr val="EB7513"/>
                </a:solidFill>
                <a:latin typeface="微软雅黑 Light" charset="0"/>
                <a:ea typeface="微软雅黑 Light" charset="0"/>
                <a:cs typeface="微软雅黑 Light" charset="0"/>
              </a:rPr>
              <a:t>（“教育”类下的“普通教育” ）</a:t>
            </a:r>
            <a:r>
              <a:rPr lang="zh-CN" altLang="en-US" sz="2000" dirty="0">
                <a:solidFill>
                  <a:sysClr val="windowText" lastClr="000000"/>
                </a:solidFill>
                <a:latin typeface="微软雅黑"/>
                <a:ea typeface="微软雅黑"/>
                <a:cs typeface="微软雅黑"/>
              </a:rPr>
              <a:t>，项级科目反映为完成某一方面工作发生的具体事项</a:t>
            </a:r>
            <a:r>
              <a:rPr lang="zh-CN" altLang="en-US" sz="2000" b="1" dirty="0">
                <a:solidFill>
                  <a:srgbClr val="EB7513"/>
                </a:solidFill>
                <a:latin typeface="微软雅黑 Light" charset="0"/>
                <a:ea typeface="微软雅黑 Light" charset="0"/>
                <a:cs typeface="微软雅黑 Light" charset="0"/>
              </a:rPr>
              <a:t>（“水利”款下的“抗旱”、“水土保持”）</a:t>
            </a:r>
            <a:r>
              <a:rPr lang="zh-CN" altLang="en-US" sz="2000" dirty="0">
                <a:solidFill>
                  <a:sysClr val="windowText" lastClr="000000"/>
                </a:solidFill>
                <a:latin typeface="微软雅黑"/>
                <a:ea typeface="微软雅黑"/>
                <a:cs typeface="微软雅黑"/>
              </a:rPr>
              <a:t>。</a:t>
            </a:r>
            <a:endParaRPr lang="en-US" altLang="zh-CN" sz="2000" dirty="0">
              <a:solidFill>
                <a:sysClr val="windowText" lastClr="000000"/>
              </a:solidFill>
              <a:latin typeface="微软雅黑"/>
              <a:ea typeface="微软雅黑"/>
              <a:cs typeface="微软雅黑"/>
            </a:endParaRPr>
          </a:p>
          <a:p>
            <a:pPr>
              <a:defRPr/>
            </a:pP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二是按支出经济分类，设置类款两级科目，类级科目反映政府各项支出的经济性质和具体用途（</a:t>
            </a:r>
            <a:r>
              <a:rPr lang="zh-CN" altLang="en-US" sz="2000" dirty="0">
                <a:solidFill>
                  <a:schemeClr val="accent6">
                    <a:lumMod val="75000"/>
                  </a:schemeClr>
                </a:solidFill>
                <a:latin typeface="微软雅黑"/>
                <a:ea typeface="微软雅黑"/>
                <a:cs typeface="微软雅黑"/>
              </a:rPr>
              <a:t>商品服务支出</a:t>
            </a:r>
            <a:r>
              <a:rPr lang="en-US" altLang="zh-CN" sz="2000" dirty="0">
                <a:solidFill>
                  <a:schemeClr val="accent6">
                    <a:lumMod val="75000"/>
                  </a:schemeClr>
                </a:solidFill>
                <a:latin typeface="微软雅黑"/>
                <a:ea typeface="微软雅黑"/>
                <a:cs typeface="微软雅黑"/>
              </a:rPr>
              <a:t>(</a:t>
            </a:r>
            <a:r>
              <a:rPr lang="zh-CN" altLang="en-US" sz="2000" dirty="0">
                <a:solidFill>
                  <a:schemeClr val="accent6">
                    <a:lumMod val="75000"/>
                  </a:schemeClr>
                </a:solidFill>
                <a:latin typeface="微软雅黑"/>
                <a:ea typeface="微软雅黑"/>
                <a:cs typeface="微软雅黑"/>
              </a:rPr>
              <a:t>公用经费</a:t>
            </a:r>
            <a:r>
              <a:rPr lang="en-US" altLang="zh-CN" sz="2000" dirty="0">
                <a:solidFill>
                  <a:schemeClr val="accent6">
                    <a:lumMod val="75000"/>
                  </a:schemeClr>
                </a:solidFill>
                <a:latin typeface="微软雅黑"/>
                <a:ea typeface="微软雅黑"/>
                <a:cs typeface="微软雅黑"/>
              </a:rPr>
              <a:t>)</a:t>
            </a:r>
            <a:r>
              <a:rPr lang="zh-CN" altLang="en-US" sz="2000" dirty="0">
                <a:solidFill>
                  <a:schemeClr val="accent6">
                    <a:lumMod val="75000"/>
                  </a:schemeClr>
                </a:solidFill>
                <a:latin typeface="微软雅黑"/>
                <a:ea typeface="微软雅黑"/>
                <a:cs typeface="微软雅黑"/>
              </a:rPr>
              <a:t>、个人和家庭支出、和工资福利支出</a:t>
            </a:r>
            <a:r>
              <a:rPr lang="zh-CN" altLang="en-US" sz="2000" dirty="0">
                <a:solidFill>
                  <a:sysClr val="windowText" lastClr="000000"/>
                </a:solidFill>
                <a:latin typeface="微软雅黑"/>
                <a:ea typeface="微软雅黑"/>
                <a:cs typeface="微软雅黑"/>
              </a:rPr>
              <a:t>），款级科目是对累计科目的细化。</a:t>
            </a:r>
          </a:p>
        </p:txBody>
      </p:sp>
    </p:spTree>
    <p:extLst>
      <p:ext uri="{BB962C8B-B14F-4D97-AF65-F5344CB8AC3E}">
        <p14:creationId xmlns:p14="http://schemas.microsoft.com/office/powerpoint/2010/main" val="2310928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财政支出规模与财政支出增长理论</a:t>
            </a:r>
          </a:p>
        </p:txBody>
      </p:sp>
      <p:sp>
        <p:nvSpPr>
          <p:cNvPr id="18" name="内容占位符 2"/>
          <p:cNvSpPr txBox="1">
            <a:spLocks/>
          </p:cNvSpPr>
          <p:nvPr/>
        </p:nvSpPr>
        <p:spPr>
          <a:xfrm>
            <a:off x="838200" y="1557867"/>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lang="zh-CN" altLang="en-US" sz="2400" dirty="0">
                <a:solidFill>
                  <a:sysClr val="windowText" lastClr="000000"/>
                </a:solidFill>
                <a:latin typeface="微软雅黑"/>
                <a:ea typeface="微软雅黑"/>
                <a:cs typeface="微软雅黑"/>
              </a:rPr>
              <a:t>一</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）财</a:t>
            </a:r>
            <a:r>
              <a:rPr lang="zh-CN" altLang="en-US" sz="2400" dirty="0">
                <a:solidFill>
                  <a:sysClr val="windowText" lastClr="000000"/>
                </a:solidFill>
                <a:latin typeface="微软雅黑"/>
                <a:ea typeface="微软雅黑"/>
                <a:cs typeface="微软雅黑"/>
              </a:rPr>
              <a:t>政支出的量度指标</a:t>
            </a: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绝对指标：</a:t>
            </a:r>
          </a:p>
          <a:p>
            <a:pPr>
              <a:defRPr/>
            </a:pPr>
            <a:r>
              <a:rPr lang="zh-CN" altLang="en-US" sz="2200" dirty="0">
                <a:solidFill>
                  <a:sysClr val="windowText" lastClr="000000"/>
                </a:solidFill>
                <a:latin typeface="微软雅黑"/>
                <a:ea typeface="微软雅黑"/>
                <a:cs typeface="微软雅黑"/>
              </a:rPr>
              <a:t>－特定时期内财政支出的绝对额</a:t>
            </a:r>
          </a:p>
          <a:p>
            <a:pPr>
              <a:defRPr/>
            </a:pPr>
            <a:r>
              <a:rPr lang="zh-CN" altLang="en-US" sz="2200" dirty="0">
                <a:solidFill>
                  <a:sysClr val="windowText" lastClr="000000"/>
                </a:solidFill>
                <a:latin typeface="微软雅黑"/>
                <a:ea typeface="微软雅黑"/>
                <a:cs typeface="微软雅黑"/>
              </a:rPr>
              <a:t>相对指标：</a:t>
            </a:r>
          </a:p>
          <a:p>
            <a:pPr>
              <a:defRPr/>
            </a:pPr>
            <a:r>
              <a:rPr lang="zh-CN" altLang="en-US" sz="2200" dirty="0">
                <a:solidFill>
                  <a:sysClr val="windowText" lastClr="000000"/>
                </a:solidFill>
                <a:latin typeface="微软雅黑"/>
                <a:ea typeface="微软雅黑"/>
                <a:cs typeface="微软雅黑"/>
              </a:rPr>
              <a:t>－特定时期的财政支出绝对额与其他相关经济变量的比值</a:t>
            </a:r>
          </a:p>
          <a:p>
            <a:pPr>
              <a:defRPr/>
            </a:pPr>
            <a:r>
              <a:rPr lang="zh-CN" altLang="en-US" sz="2200" dirty="0">
                <a:solidFill>
                  <a:sysClr val="windowText" lastClr="000000"/>
                </a:solidFill>
                <a:latin typeface="微软雅黑"/>
                <a:ea typeface="微软雅黑"/>
                <a:cs typeface="微软雅黑"/>
              </a:rPr>
              <a:t>绝对指标与相对指标的比较 ：</a:t>
            </a:r>
          </a:p>
          <a:p>
            <a:pPr>
              <a:defRPr/>
            </a:pPr>
            <a:r>
              <a:rPr lang="zh-CN" altLang="en-US" sz="2200" dirty="0">
                <a:solidFill>
                  <a:sysClr val="windowText" lastClr="000000"/>
                </a:solidFill>
                <a:latin typeface="微软雅黑"/>
                <a:ea typeface="微软雅黑"/>
                <a:cs typeface="微软雅黑"/>
              </a:rPr>
              <a:t>－绝对指标比较直观，它是计算相对指标的基础。</a:t>
            </a:r>
          </a:p>
          <a:p>
            <a:pPr>
              <a:defRPr/>
            </a:pPr>
            <a:r>
              <a:rPr lang="zh-CN" altLang="en-US" sz="2200" dirty="0">
                <a:solidFill>
                  <a:sysClr val="windowText" lastClr="000000"/>
                </a:solidFill>
                <a:latin typeface="微软雅黑"/>
                <a:ea typeface="微软雅黑"/>
                <a:cs typeface="微软雅黑"/>
              </a:rPr>
              <a:t>－它不能反映财政支出与国民经济其他变量之间的变动关系。</a:t>
            </a:r>
          </a:p>
          <a:p>
            <a:pPr>
              <a:defRPr/>
            </a:pPr>
            <a:r>
              <a:rPr lang="zh-CN" altLang="en-US" sz="2200" dirty="0">
                <a:solidFill>
                  <a:sysClr val="windowText" lastClr="000000"/>
                </a:solidFill>
                <a:latin typeface="微软雅黑"/>
                <a:ea typeface="微软雅黑"/>
                <a:cs typeface="微软雅黑"/>
              </a:rPr>
              <a:t>－在进行理论分析时，人们通常更注重相对指标。</a:t>
            </a: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59553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220982"/>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相对指标的使用</a:t>
            </a: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总量分析</a:t>
            </a:r>
          </a:p>
          <a:p>
            <a:pPr>
              <a:defRPr/>
            </a:pPr>
            <a:r>
              <a:rPr lang="zh-CN" altLang="en-US" sz="2200" dirty="0">
                <a:solidFill>
                  <a:sysClr val="windowText" lastClr="000000"/>
                </a:solidFill>
                <a:latin typeface="微软雅黑"/>
                <a:ea typeface="微软雅黑"/>
                <a:cs typeface="微软雅黑"/>
              </a:rPr>
              <a:t>－财政支出率、财政支出增长率、财政支出弹性、财政支出增长边际倾向</a:t>
            </a:r>
          </a:p>
          <a:p>
            <a:pPr>
              <a:defRPr/>
            </a:pPr>
            <a:r>
              <a:rPr lang="zh-CN" altLang="en-US" sz="2200" dirty="0">
                <a:solidFill>
                  <a:sysClr val="windowText" lastClr="000000"/>
                </a:solidFill>
                <a:latin typeface="微软雅黑"/>
                <a:ea typeface="微软雅黑"/>
                <a:cs typeface="微软雅黑"/>
              </a:rPr>
              <a:t>－上述指标的横向与纵向比较</a:t>
            </a:r>
          </a:p>
          <a:p>
            <a:pPr>
              <a:defRPr/>
            </a:pPr>
            <a:r>
              <a:rPr lang="zh-CN" altLang="en-US" sz="2200" dirty="0">
                <a:solidFill>
                  <a:sysClr val="windowText" lastClr="000000"/>
                </a:solidFill>
                <a:latin typeface="微软雅黑"/>
                <a:ea typeface="微软雅黑"/>
                <a:cs typeface="微软雅黑"/>
              </a:rPr>
              <a:t>结构分析</a:t>
            </a:r>
          </a:p>
          <a:p>
            <a:pPr>
              <a:defRPr/>
            </a:pPr>
            <a:r>
              <a:rPr lang="zh-CN" altLang="en-US" sz="2200" dirty="0">
                <a:solidFill>
                  <a:sysClr val="windowText" lastClr="000000"/>
                </a:solidFill>
                <a:latin typeface="微软雅黑"/>
                <a:ea typeface="微软雅黑"/>
                <a:cs typeface="微软雅黑"/>
              </a:rPr>
              <a:t>－各类别财政支出率、各类别财政支出变动率</a:t>
            </a:r>
          </a:p>
          <a:p>
            <a:pPr>
              <a:defRPr/>
            </a:pPr>
            <a:r>
              <a:rPr lang="zh-CN" altLang="en-US" sz="2200" dirty="0">
                <a:solidFill>
                  <a:sysClr val="windowText" lastClr="000000"/>
                </a:solidFill>
                <a:latin typeface="微软雅黑"/>
                <a:ea typeface="微软雅黑"/>
                <a:cs typeface="微软雅黑"/>
              </a:rPr>
              <a:t>－财政支出结构的横向与纵向比较</a:t>
            </a:r>
          </a:p>
          <a:p>
            <a:pPr>
              <a:defRPr/>
            </a:pPr>
            <a:r>
              <a:rPr lang="zh-CN" altLang="en-US" sz="2200" dirty="0">
                <a:solidFill>
                  <a:sysClr val="windowText" lastClr="000000"/>
                </a:solidFill>
                <a:latin typeface="微软雅黑"/>
                <a:ea typeface="微软雅黑"/>
                <a:cs typeface="微软雅黑"/>
              </a:rPr>
              <a:t>效益分析</a:t>
            </a:r>
          </a:p>
          <a:p>
            <a:pPr>
              <a:defRPr/>
            </a:pPr>
            <a:r>
              <a:rPr lang="zh-CN" altLang="en-US" sz="2200" dirty="0">
                <a:solidFill>
                  <a:sysClr val="windowText" lastClr="000000"/>
                </a:solidFill>
                <a:latin typeface="微软雅黑"/>
                <a:ea typeface="微软雅黑"/>
                <a:cs typeface="微软雅黑"/>
              </a:rPr>
              <a:t>－财政支出成本－收益比</a:t>
            </a:r>
          </a:p>
          <a:p>
            <a:pPr>
              <a:defRPr/>
            </a:pPr>
            <a:r>
              <a:rPr lang="zh-CN" altLang="en-US" sz="2200" dirty="0">
                <a:solidFill>
                  <a:sysClr val="windowText" lastClr="000000"/>
                </a:solidFill>
                <a:latin typeface="微软雅黑"/>
                <a:ea typeface="微软雅黑"/>
                <a:cs typeface="微软雅黑"/>
              </a:rPr>
              <a:t>－成本－收益比的横向与纵向比较</a:t>
            </a: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1476320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47725" y="1067456"/>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（二）财政支出规模变化的一般趋势</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支出的扩张：纵横比较</a:t>
            </a:r>
            <a:endParaRPr lang="en-US" altLang="zh-CN"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aphicFrame>
        <p:nvGraphicFramePr>
          <p:cNvPr id="15" name="Group 136"/>
          <p:cNvGraphicFramePr>
            <a:graphicFrameLocks noGrp="1"/>
          </p:cNvGraphicFramePr>
          <p:nvPr>
            <p:extLst>
              <p:ext uri="{D42A27DB-BD31-4B8C-83A1-F6EECF244321}">
                <p14:modId xmlns:p14="http://schemas.microsoft.com/office/powerpoint/2010/main" val="943030686"/>
              </p:ext>
            </p:extLst>
          </p:nvPr>
        </p:nvGraphicFramePr>
        <p:xfrm>
          <a:off x="1447800" y="2496094"/>
          <a:ext cx="6705600" cy="1036638"/>
        </p:xfrm>
        <a:graphic>
          <a:graphicData uri="http://schemas.openxmlformats.org/drawingml/2006/table">
            <a:tbl>
              <a:tblPr/>
              <a:tblGrid>
                <a:gridCol w="957263">
                  <a:extLst>
                    <a:ext uri="{9D8B030D-6E8A-4147-A177-3AD203B41FA5}">
                      <a16:colId xmlns:a16="http://schemas.microsoft.com/office/drawing/2014/main" val="20000"/>
                    </a:ext>
                  </a:extLst>
                </a:gridCol>
                <a:gridCol w="958850">
                  <a:extLst>
                    <a:ext uri="{9D8B030D-6E8A-4147-A177-3AD203B41FA5}">
                      <a16:colId xmlns:a16="http://schemas.microsoft.com/office/drawing/2014/main" val="20001"/>
                    </a:ext>
                  </a:extLst>
                </a:gridCol>
                <a:gridCol w="957262">
                  <a:extLst>
                    <a:ext uri="{9D8B030D-6E8A-4147-A177-3AD203B41FA5}">
                      <a16:colId xmlns:a16="http://schemas.microsoft.com/office/drawing/2014/main" val="20002"/>
                    </a:ext>
                  </a:extLst>
                </a:gridCol>
                <a:gridCol w="958850">
                  <a:extLst>
                    <a:ext uri="{9D8B030D-6E8A-4147-A177-3AD203B41FA5}">
                      <a16:colId xmlns:a16="http://schemas.microsoft.com/office/drawing/2014/main" val="20003"/>
                    </a:ext>
                  </a:extLst>
                </a:gridCol>
                <a:gridCol w="957263">
                  <a:extLst>
                    <a:ext uri="{9D8B030D-6E8A-4147-A177-3AD203B41FA5}">
                      <a16:colId xmlns:a16="http://schemas.microsoft.com/office/drawing/2014/main" val="20004"/>
                    </a:ext>
                  </a:extLst>
                </a:gridCol>
                <a:gridCol w="958850">
                  <a:extLst>
                    <a:ext uri="{9D8B030D-6E8A-4147-A177-3AD203B41FA5}">
                      <a16:colId xmlns:a16="http://schemas.microsoft.com/office/drawing/2014/main" val="20005"/>
                    </a:ext>
                  </a:extLst>
                </a:gridCol>
                <a:gridCol w="957262">
                  <a:extLst>
                    <a:ext uri="{9D8B030D-6E8A-4147-A177-3AD203B41FA5}">
                      <a16:colId xmlns:a16="http://schemas.microsoft.com/office/drawing/2014/main" val="20006"/>
                    </a:ext>
                  </a:extLst>
                </a:gridCol>
              </a:tblGrid>
              <a:tr h="518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1890</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1913</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1940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1950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1960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1970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1980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183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6.5</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7.8</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17.6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23.1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27.0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32.2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33.1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7" name="Group 137"/>
          <p:cNvGraphicFramePr>
            <a:graphicFrameLocks noGrp="1"/>
          </p:cNvGraphicFramePr>
          <p:nvPr>
            <p:extLst>
              <p:ext uri="{D42A27DB-BD31-4B8C-83A1-F6EECF244321}">
                <p14:modId xmlns:p14="http://schemas.microsoft.com/office/powerpoint/2010/main" val="1871362474"/>
              </p:ext>
            </p:extLst>
          </p:nvPr>
        </p:nvGraphicFramePr>
        <p:xfrm>
          <a:off x="1447800" y="3867694"/>
          <a:ext cx="6705600" cy="1036638"/>
        </p:xfrm>
        <a:graphic>
          <a:graphicData uri="http://schemas.openxmlformats.org/drawingml/2006/table">
            <a:tbl>
              <a:tblPr/>
              <a:tblGrid>
                <a:gridCol w="1023938">
                  <a:extLst>
                    <a:ext uri="{9D8B030D-6E8A-4147-A177-3AD203B41FA5}">
                      <a16:colId xmlns:a16="http://schemas.microsoft.com/office/drawing/2014/main" val="20000"/>
                    </a:ext>
                  </a:extLst>
                </a:gridCol>
                <a:gridCol w="946150">
                  <a:extLst>
                    <a:ext uri="{9D8B030D-6E8A-4147-A177-3AD203B41FA5}">
                      <a16:colId xmlns:a16="http://schemas.microsoft.com/office/drawing/2014/main" val="20001"/>
                    </a:ext>
                  </a:extLst>
                </a:gridCol>
                <a:gridCol w="947737">
                  <a:extLst>
                    <a:ext uri="{9D8B030D-6E8A-4147-A177-3AD203B41FA5}">
                      <a16:colId xmlns:a16="http://schemas.microsoft.com/office/drawing/2014/main" val="20002"/>
                    </a:ext>
                  </a:extLst>
                </a:gridCol>
                <a:gridCol w="946150">
                  <a:extLst>
                    <a:ext uri="{9D8B030D-6E8A-4147-A177-3AD203B41FA5}">
                      <a16:colId xmlns:a16="http://schemas.microsoft.com/office/drawing/2014/main" val="20003"/>
                    </a:ext>
                  </a:extLst>
                </a:gridCol>
                <a:gridCol w="947738">
                  <a:extLst>
                    <a:ext uri="{9D8B030D-6E8A-4147-A177-3AD203B41FA5}">
                      <a16:colId xmlns:a16="http://schemas.microsoft.com/office/drawing/2014/main" val="20004"/>
                    </a:ext>
                  </a:extLst>
                </a:gridCol>
                <a:gridCol w="946150">
                  <a:extLst>
                    <a:ext uri="{9D8B030D-6E8A-4147-A177-3AD203B41FA5}">
                      <a16:colId xmlns:a16="http://schemas.microsoft.com/office/drawing/2014/main" val="20005"/>
                    </a:ext>
                  </a:extLst>
                </a:gridCol>
                <a:gridCol w="947737">
                  <a:extLst>
                    <a:ext uri="{9D8B030D-6E8A-4147-A177-3AD203B41FA5}">
                      <a16:colId xmlns:a16="http://schemas.microsoft.com/office/drawing/2014/main" val="20006"/>
                    </a:ext>
                  </a:extLst>
                </a:gridCol>
              </a:tblGrid>
              <a:tr h="518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1890</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1910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1932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1950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1960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1970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1980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183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8.0</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12.0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29.0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39.0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38.8</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47.2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52.0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9" name="Group 138"/>
          <p:cNvGraphicFramePr>
            <a:graphicFrameLocks noGrp="1"/>
          </p:cNvGraphicFramePr>
          <p:nvPr>
            <p:extLst>
              <p:ext uri="{D42A27DB-BD31-4B8C-83A1-F6EECF244321}">
                <p14:modId xmlns:p14="http://schemas.microsoft.com/office/powerpoint/2010/main" val="2340907858"/>
              </p:ext>
            </p:extLst>
          </p:nvPr>
        </p:nvGraphicFramePr>
        <p:xfrm>
          <a:off x="1447800" y="5086894"/>
          <a:ext cx="6705600" cy="1016000"/>
        </p:xfrm>
        <a:graphic>
          <a:graphicData uri="http://schemas.openxmlformats.org/drawingml/2006/table">
            <a:tbl>
              <a:tblPr/>
              <a:tblGrid>
                <a:gridCol w="1447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发展中</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中等发达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发达国家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福利国家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charset="0"/>
                          <a:ea typeface="宋体" charset="0"/>
                          <a:cs typeface="宋体"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0" name="Text Box 129"/>
          <p:cNvSpPr txBox="1">
            <a:spLocks noChangeArrowheads="1"/>
          </p:cNvSpPr>
          <p:nvPr/>
        </p:nvSpPr>
        <p:spPr bwMode="auto">
          <a:xfrm>
            <a:off x="838200" y="2572294"/>
            <a:ext cx="45720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zh-CN" altLang="en-US" sz="2400"/>
              <a:t>美国</a:t>
            </a:r>
          </a:p>
        </p:txBody>
      </p:sp>
      <p:sp>
        <p:nvSpPr>
          <p:cNvPr id="24" name="Text Box 130"/>
          <p:cNvSpPr txBox="1">
            <a:spLocks noChangeArrowheads="1"/>
          </p:cNvSpPr>
          <p:nvPr/>
        </p:nvSpPr>
        <p:spPr bwMode="auto">
          <a:xfrm>
            <a:off x="847725" y="4050257"/>
            <a:ext cx="549275"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zh-CN" altLang="en-US" sz="2400"/>
              <a:t>英国</a:t>
            </a:r>
          </a:p>
        </p:txBody>
      </p:sp>
      <p:sp>
        <p:nvSpPr>
          <p:cNvPr id="25" name="Text Box 131"/>
          <p:cNvSpPr txBox="1">
            <a:spLocks noChangeArrowheads="1"/>
          </p:cNvSpPr>
          <p:nvPr/>
        </p:nvSpPr>
        <p:spPr bwMode="auto">
          <a:xfrm>
            <a:off x="847725" y="5269457"/>
            <a:ext cx="549275"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zh-CN" altLang="en-US" sz="2400"/>
              <a:t>横向</a:t>
            </a:r>
          </a:p>
        </p:txBody>
      </p:sp>
    </p:spTree>
    <p:extLst>
      <p:ext uri="{BB962C8B-B14F-4D97-AF65-F5344CB8AC3E}">
        <p14:creationId xmlns:p14="http://schemas.microsoft.com/office/powerpoint/2010/main" val="456692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862436"/>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（二）财政支出规模发展变化的一般趋势</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支出的扩张：</a:t>
            </a:r>
            <a:r>
              <a:rPr lang="en-US" altLang="zh-CN" sz="2200" dirty="0">
                <a:solidFill>
                  <a:sysClr val="windowText" lastClr="000000"/>
                </a:solidFill>
                <a:latin typeface="微软雅黑"/>
                <a:ea typeface="微软雅黑"/>
                <a:cs typeface="微软雅黑"/>
              </a:rPr>
              <a:t>OECD</a:t>
            </a: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aphicFrame>
        <p:nvGraphicFramePr>
          <p:cNvPr id="26" name="Group 85"/>
          <p:cNvGraphicFramePr>
            <a:graphicFrameLocks noGrp="1"/>
          </p:cNvGraphicFramePr>
          <p:nvPr>
            <p:extLst>
              <p:ext uri="{D42A27DB-BD31-4B8C-83A1-F6EECF244321}">
                <p14:modId xmlns:p14="http://schemas.microsoft.com/office/powerpoint/2010/main" val="1561124833"/>
              </p:ext>
            </p:extLst>
          </p:nvPr>
        </p:nvGraphicFramePr>
        <p:xfrm>
          <a:off x="1620676" y="1807380"/>
          <a:ext cx="5219188" cy="4358640"/>
        </p:xfrm>
        <a:graphic>
          <a:graphicData uri="http://schemas.openxmlformats.org/drawingml/2006/table">
            <a:tbl>
              <a:tblPr/>
              <a:tblGrid>
                <a:gridCol w="1304797">
                  <a:extLst>
                    <a:ext uri="{9D8B030D-6E8A-4147-A177-3AD203B41FA5}">
                      <a16:colId xmlns:a16="http://schemas.microsoft.com/office/drawing/2014/main" val="20000"/>
                    </a:ext>
                  </a:extLst>
                </a:gridCol>
                <a:gridCol w="1304797">
                  <a:extLst>
                    <a:ext uri="{9D8B030D-6E8A-4147-A177-3AD203B41FA5}">
                      <a16:colId xmlns:a16="http://schemas.microsoft.com/office/drawing/2014/main" val="20001"/>
                    </a:ext>
                  </a:extLst>
                </a:gridCol>
                <a:gridCol w="1304797">
                  <a:extLst>
                    <a:ext uri="{9D8B030D-6E8A-4147-A177-3AD203B41FA5}">
                      <a16:colId xmlns:a16="http://schemas.microsoft.com/office/drawing/2014/main" val="20002"/>
                    </a:ext>
                  </a:extLst>
                </a:gridCol>
                <a:gridCol w="1304797">
                  <a:extLst>
                    <a:ext uri="{9D8B030D-6E8A-4147-A177-3AD203B41FA5}">
                      <a16:colId xmlns:a16="http://schemas.microsoft.com/office/drawing/2014/main" val="20003"/>
                    </a:ext>
                  </a:extLst>
                </a:gridCol>
              </a:tblGrid>
              <a:tr h="3714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国别</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1960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增长</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14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21.4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36.6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15.2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14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加</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18.1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14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34.6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52.4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17.8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14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32.4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47.2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14.8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14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30.1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58.4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28.3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714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18.3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32.7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14.4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714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西</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18.8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39.3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20.5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714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33.7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60.2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26.5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714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比</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30.3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54.4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24.1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714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瑞典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charset="0"/>
                          <a:ea typeface="宋体" charset="0"/>
                          <a:cs typeface="宋体"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64.5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charset="0"/>
                          <a:ea typeface="宋体" charset="0"/>
                          <a:cs typeface="宋体" charset="0"/>
                        </a:rPr>
                        <a:t>33.5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
        <p:nvSpPr>
          <p:cNvPr id="27" name="Text Box 79"/>
          <p:cNvSpPr txBox="1">
            <a:spLocks noChangeArrowheads="1"/>
          </p:cNvSpPr>
          <p:nvPr/>
        </p:nvSpPr>
        <p:spPr bwMode="auto">
          <a:xfrm>
            <a:off x="7258964" y="2365739"/>
            <a:ext cx="1292661" cy="326398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squar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zh-CN" altLang="en-US" sz="2400" b="1"/>
              <a:t>经合组织主要成员财政支出占</a:t>
            </a:r>
            <a:r>
              <a:rPr lang="en-US" altLang="zh-CN" sz="2400" b="1"/>
              <a:t>GDP</a:t>
            </a:r>
            <a:r>
              <a:rPr lang="zh-CN" altLang="en-US" sz="2400" b="1"/>
              <a:t>比重变化比较</a:t>
            </a:r>
          </a:p>
        </p:txBody>
      </p:sp>
    </p:spTree>
    <p:extLst>
      <p:ext uri="{BB962C8B-B14F-4D97-AF65-F5344CB8AC3E}">
        <p14:creationId xmlns:p14="http://schemas.microsoft.com/office/powerpoint/2010/main" val="61328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第三章 财政支出规模与结构分析</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zh-CN" sz="2600" dirty="0">
                <a:solidFill>
                  <a:sysClr val="windowText" lastClr="000000"/>
                </a:solidFill>
                <a:latin typeface="微软雅黑"/>
                <a:ea typeface="微软雅黑"/>
                <a:cs typeface="微软雅黑"/>
              </a:rPr>
              <a:t>3</a:t>
            </a:r>
            <a:r>
              <a:rPr lang="en-US" altLang="zh-CN" sz="2600" dirty="0">
                <a:solidFill>
                  <a:sysClr val="windowText" lastClr="000000"/>
                </a:solidFill>
                <a:latin typeface="微软雅黑"/>
                <a:ea typeface="微软雅黑"/>
                <a:cs typeface="微软雅黑"/>
              </a:rPr>
              <a:t>.1 </a:t>
            </a:r>
            <a:r>
              <a:rPr lang="zh-CN" altLang="en-US" sz="2600" dirty="0">
                <a:solidFill>
                  <a:sysClr val="windowText" lastClr="000000"/>
                </a:solidFill>
                <a:latin typeface="微软雅黑"/>
                <a:ea typeface="微软雅黑"/>
                <a:cs typeface="微软雅黑"/>
              </a:rPr>
              <a:t>财政支出的分类</a:t>
            </a:r>
          </a:p>
          <a:p>
            <a:pPr>
              <a:defRPr/>
            </a:pPr>
            <a:r>
              <a:rPr lang="zh-CN" altLang="en-US" sz="2600" dirty="0">
                <a:solidFill>
                  <a:sysClr val="windowText" lastClr="000000"/>
                </a:solidFill>
                <a:latin typeface="微软雅黑"/>
                <a:ea typeface="微软雅黑"/>
                <a:cs typeface="微软雅黑"/>
              </a:rPr>
              <a:t>3</a:t>
            </a:r>
            <a:r>
              <a:rPr lang="en-US" altLang="zh-CN" sz="2600" dirty="0">
                <a:solidFill>
                  <a:sysClr val="windowText" lastClr="000000"/>
                </a:solidFill>
                <a:latin typeface="微软雅黑"/>
                <a:ea typeface="微软雅黑"/>
                <a:cs typeface="微软雅黑"/>
              </a:rPr>
              <a:t>.2 </a:t>
            </a:r>
            <a:r>
              <a:rPr lang="zh-CN" altLang="en-US" sz="2600" dirty="0">
                <a:solidFill>
                  <a:sysClr val="windowText" lastClr="000000"/>
                </a:solidFill>
                <a:latin typeface="微软雅黑"/>
                <a:ea typeface="微软雅黑"/>
                <a:cs typeface="微软雅黑"/>
              </a:rPr>
              <a:t>财政支出规模与财政支出增长理论</a:t>
            </a:r>
            <a:endParaRPr lang="en-US" altLang="zh-CN" sz="2600" dirty="0">
              <a:solidFill>
                <a:sysClr val="windowText" lastClr="000000"/>
              </a:solidFill>
              <a:latin typeface="微软雅黑"/>
              <a:ea typeface="微软雅黑"/>
              <a:cs typeface="微软雅黑"/>
            </a:endParaRPr>
          </a:p>
          <a:p>
            <a:pPr>
              <a:defRPr/>
            </a:pPr>
            <a:r>
              <a:rPr lang="zh-CN" altLang="en-US" sz="2600" dirty="0">
                <a:solidFill>
                  <a:sysClr val="windowText" lastClr="000000"/>
                </a:solidFill>
                <a:latin typeface="微软雅黑"/>
                <a:ea typeface="微软雅黑"/>
                <a:cs typeface="微软雅黑"/>
              </a:rPr>
              <a:t>3</a:t>
            </a:r>
            <a:r>
              <a:rPr lang="en-US" altLang="zh-CN" sz="2600" dirty="0">
                <a:solidFill>
                  <a:sysClr val="windowText" lastClr="000000"/>
                </a:solidFill>
                <a:latin typeface="微软雅黑"/>
                <a:ea typeface="微软雅黑"/>
                <a:cs typeface="微软雅黑"/>
              </a:rPr>
              <a:t>.3 </a:t>
            </a:r>
            <a:r>
              <a:rPr lang="zh-CN" altLang="en-US" sz="2600" dirty="0">
                <a:solidFill>
                  <a:sysClr val="windowText" lastClr="000000"/>
                </a:solidFill>
                <a:latin typeface="微软雅黑"/>
                <a:ea typeface="微软雅黑"/>
                <a:cs typeface="微软雅黑"/>
              </a:rPr>
              <a:t>财政支出结构分析</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86674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792795" y="838275"/>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（三）财政支出增长理论</a:t>
            </a:r>
            <a:endParaRPr lang="en-US" altLang="zh-CN" sz="22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）瓦格纳法则</a:t>
            </a:r>
            <a:endParaRPr kumimoji="0" lang="zh-CN" altLang="en-US" sz="20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38" name="Text Box 16"/>
          <p:cNvSpPr txBox="1">
            <a:spLocks noChangeArrowheads="1"/>
          </p:cNvSpPr>
          <p:nvPr/>
        </p:nvSpPr>
        <p:spPr bwMode="auto">
          <a:xfrm>
            <a:off x="904875" y="5293875"/>
            <a:ext cx="4608513"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algn="ctr" eaLnBrk="1" hangingPunct="1">
              <a:spcBef>
                <a:spcPct val="50000"/>
              </a:spcBef>
            </a:pPr>
            <a:r>
              <a:rPr kumimoji="0" lang="zh-CN" altLang="en-US" sz="1800" dirty="0">
                <a:latin typeface="Verdana" charset="0"/>
              </a:rPr>
              <a:t>图</a:t>
            </a:r>
            <a:r>
              <a:rPr kumimoji="0" lang="en-US" altLang="zh-CN" sz="1800" dirty="0">
                <a:latin typeface="Verdana" charset="0"/>
              </a:rPr>
              <a:t>4-1  </a:t>
            </a:r>
            <a:r>
              <a:rPr kumimoji="0" lang="zh-CN" altLang="en-US" sz="1800" dirty="0">
                <a:latin typeface="Verdana" charset="0"/>
              </a:rPr>
              <a:t>财政支出增长趋势</a:t>
            </a:r>
          </a:p>
        </p:txBody>
      </p:sp>
      <p:sp>
        <p:nvSpPr>
          <p:cNvPr id="39" name="Text Box 18"/>
          <p:cNvSpPr txBox="1">
            <a:spLocks noChangeArrowheads="1"/>
          </p:cNvSpPr>
          <p:nvPr/>
        </p:nvSpPr>
        <p:spPr bwMode="auto">
          <a:xfrm>
            <a:off x="1841223" y="5811502"/>
            <a:ext cx="5400675" cy="9302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spcBef>
                <a:spcPct val="50000"/>
              </a:spcBef>
            </a:pPr>
            <a:r>
              <a:rPr kumimoji="0" lang="en-US" altLang="zh-CN" sz="2200" b="1" dirty="0">
                <a:latin typeface="Verdana" charset="0"/>
              </a:rPr>
              <a:t>1</a:t>
            </a:r>
            <a:r>
              <a:rPr kumimoji="0" lang="zh-CN" altLang="en-US" sz="2200" b="1" dirty="0">
                <a:latin typeface="Verdana" charset="0"/>
              </a:rPr>
              <a:t>、瓦格纳法则的解释</a:t>
            </a:r>
          </a:p>
          <a:p>
            <a:pPr eaLnBrk="1" hangingPunct="1">
              <a:spcBef>
                <a:spcPct val="50000"/>
              </a:spcBef>
            </a:pPr>
            <a:r>
              <a:rPr kumimoji="0" lang="en-US" altLang="zh-CN" sz="2200" b="1" dirty="0">
                <a:latin typeface="Verdana" charset="0"/>
              </a:rPr>
              <a:t>2</a:t>
            </a:r>
            <a:r>
              <a:rPr kumimoji="0" lang="zh-CN" altLang="en-US" sz="2200" b="1" dirty="0">
                <a:latin typeface="Verdana" charset="0"/>
              </a:rPr>
              <a:t>、瓦格纳法则的三个问题</a:t>
            </a:r>
            <a:r>
              <a:rPr kumimoji="0" lang="zh-CN" altLang="en-US" sz="1800" dirty="0">
                <a:latin typeface="Verdana" charset="0"/>
              </a:rPr>
              <a:t> </a:t>
            </a:r>
          </a:p>
        </p:txBody>
      </p:sp>
      <p:sp>
        <p:nvSpPr>
          <p:cNvPr id="40" name="Text Box 19"/>
          <p:cNvSpPr txBox="1">
            <a:spLocks noChangeArrowheads="1"/>
          </p:cNvSpPr>
          <p:nvPr/>
        </p:nvSpPr>
        <p:spPr bwMode="auto">
          <a:xfrm>
            <a:off x="6511255" y="1734207"/>
            <a:ext cx="1661993" cy="28956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zh-CN" altLang="en-US" sz="2400" b="1" dirty="0">
                <a:ea typeface="楷体_GB2312" charset="0"/>
                <a:cs typeface="楷体_GB2312" charset="0"/>
              </a:rPr>
              <a:t>随着人均收入的提高，财政支出规模（财政支出率）呈不断扩大的趋势。</a:t>
            </a:r>
          </a:p>
        </p:txBody>
      </p:sp>
      <p:sp>
        <p:nvSpPr>
          <p:cNvPr id="41" name="Text Box 3"/>
          <p:cNvSpPr>
            <a:spLocks noChangeArrowheads="1"/>
          </p:cNvSpPr>
          <p:nvPr/>
        </p:nvSpPr>
        <p:spPr bwMode="auto">
          <a:xfrm>
            <a:off x="1460223" y="2597150"/>
            <a:ext cx="762000" cy="44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a:r>
              <a:rPr lang="en-US" altLang="zh-CN" sz="2000" b="1">
                <a:solidFill>
                  <a:srgbClr val="000000"/>
                </a:solidFill>
                <a:latin typeface="宋体" charset="0"/>
                <a:sym typeface="宋体" charset="0"/>
              </a:rPr>
              <a:t>G</a:t>
            </a:r>
            <a:r>
              <a:rPr lang="en-US" altLang="zh-CN" sz="2000" b="1" baseline="-25000">
                <a:solidFill>
                  <a:srgbClr val="000000"/>
                </a:solidFill>
                <a:latin typeface="宋体" charset="0"/>
                <a:sym typeface="宋体" charset="0"/>
              </a:rPr>
              <a:t>3</a:t>
            </a:r>
            <a:endParaRPr lang="en-US" altLang="zh-CN" sz="2000" b="1">
              <a:solidFill>
                <a:srgbClr val="000000"/>
              </a:solidFill>
              <a:latin typeface="宋体" charset="0"/>
              <a:sym typeface="宋体" charset="0"/>
            </a:endParaRPr>
          </a:p>
        </p:txBody>
      </p:sp>
      <p:sp>
        <p:nvSpPr>
          <p:cNvPr id="42" name="Text Box 6"/>
          <p:cNvSpPr>
            <a:spLocks noChangeArrowheads="1"/>
          </p:cNvSpPr>
          <p:nvPr/>
        </p:nvSpPr>
        <p:spPr bwMode="auto">
          <a:xfrm>
            <a:off x="3306487" y="4781550"/>
            <a:ext cx="911225" cy="439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a:r>
              <a:rPr lang="en-US" altLang="zh-CN" sz="2000" b="1">
                <a:solidFill>
                  <a:srgbClr val="000000"/>
                </a:solidFill>
                <a:latin typeface="宋体" charset="0"/>
                <a:sym typeface="宋体" charset="0"/>
              </a:rPr>
              <a:t>Y</a:t>
            </a:r>
            <a:r>
              <a:rPr lang="en-US" altLang="zh-CN" sz="2000" b="1" baseline="-25000">
                <a:solidFill>
                  <a:srgbClr val="000000"/>
                </a:solidFill>
                <a:latin typeface="宋体" charset="0"/>
                <a:sym typeface="宋体" charset="0"/>
              </a:rPr>
              <a:t>3</a:t>
            </a:r>
            <a:endParaRPr lang="en-US" altLang="zh-CN" sz="2000" b="1">
              <a:solidFill>
                <a:srgbClr val="000000"/>
              </a:solidFill>
              <a:latin typeface="宋体" charset="0"/>
              <a:sym typeface="宋体" charset="0"/>
            </a:endParaRPr>
          </a:p>
        </p:txBody>
      </p:sp>
      <p:sp>
        <p:nvSpPr>
          <p:cNvPr id="43" name="Text Box 7"/>
          <p:cNvSpPr>
            <a:spLocks noChangeArrowheads="1"/>
          </p:cNvSpPr>
          <p:nvPr/>
        </p:nvSpPr>
        <p:spPr bwMode="auto">
          <a:xfrm>
            <a:off x="2087286" y="4781550"/>
            <a:ext cx="609600" cy="439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a:r>
              <a:rPr lang="en-US" altLang="zh-CN" sz="2000" b="1">
                <a:solidFill>
                  <a:srgbClr val="000000"/>
                </a:solidFill>
                <a:latin typeface="宋体" charset="0"/>
                <a:sym typeface="宋体" charset="0"/>
              </a:rPr>
              <a:t>Y</a:t>
            </a:r>
            <a:r>
              <a:rPr lang="en-US" altLang="zh-CN" sz="2000" b="1" baseline="-25000">
                <a:solidFill>
                  <a:srgbClr val="000000"/>
                </a:solidFill>
                <a:latin typeface="宋体" charset="0"/>
                <a:sym typeface="宋体" charset="0"/>
              </a:rPr>
              <a:t>2</a:t>
            </a:r>
            <a:endParaRPr lang="en-US" altLang="zh-CN" sz="2000" b="1">
              <a:solidFill>
                <a:srgbClr val="000000"/>
              </a:solidFill>
              <a:latin typeface="宋体" charset="0"/>
              <a:sym typeface="宋体" charset="0"/>
            </a:endParaRPr>
          </a:p>
        </p:txBody>
      </p:sp>
      <p:sp>
        <p:nvSpPr>
          <p:cNvPr id="44" name="Line 10"/>
          <p:cNvSpPr>
            <a:spLocks noChangeShapeType="1"/>
          </p:cNvSpPr>
          <p:nvPr/>
        </p:nvSpPr>
        <p:spPr bwMode="auto">
          <a:xfrm>
            <a:off x="1384024" y="4806948"/>
            <a:ext cx="3652839" cy="0"/>
          </a:xfrm>
          <a:prstGeom prst="line">
            <a:avLst/>
          </a:prstGeom>
          <a:noFill/>
          <a:ln w="2540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5" name="Line 11"/>
          <p:cNvSpPr>
            <a:spLocks noChangeShapeType="1"/>
          </p:cNvSpPr>
          <p:nvPr/>
        </p:nvSpPr>
        <p:spPr bwMode="auto">
          <a:xfrm flipV="1">
            <a:off x="1401487" y="2170110"/>
            <a:ext cx="1587" cy="2636838"/>
          </a:xfrm>
          <a:prstGeom prst="line">
            <a:avLst/>
          </a:prstGeom>
          <a:noFill/>
          <a:ln w="2540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6" name="Line 12"/>
          <p:cNvSpPr>
            <a:spLocks noChangeShapeType="1"/>
          </p:cNvSpPr>
          <p:nvPr/>
        </p:nvSpPr>
        <p:spPr bwMode="auto">
          <a:xfrm>
            <a:off x="1401488" y="4343398"/>
            <a:ext cx="446087" cy="0"/>
          </a:xfrm>
          <a:prstGeom prst="line">
            <a:avLst/>
          </a:prstGeom>
          <a:noFill/>
          <a:ln w="254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7" name="Line 13"/>
          <p:cNvSpPr>
            <a:spLocks noChangeShapeType="1"/>
          </p:cNvSpPr>
          <p:nvPr/>
        </p:nvSpPr>
        <p:spPr bwMode="auto">
          <a:xfrm>
            <a:off x="1850749" y="4368798"/>
            <a:ext cx="0" cy="438150"/>
          </a:xfrm>
          <a:prstGeom prst="line">
            <a:avLst/>
          </a:prstGeom>
          <a:noFill/>
          <a:ln w="254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 name="Line 14"/>
          <p:cNvSpPr>
            <a:spLocks noChangeShapeType="1"/>
          </p:cNvSpPr>
          <p:nvPr/>
        </p:nvSpPr>
        <p:spPr bwMode="auto">
          <a:xfrm>
            <a:off x="1401487" y="3579810"/>
            <a:ext cx="890587" cy="1588"/>
          </a:xfrm>
          <a:prstGeom prst="line">
            <a:avLst/>
          </a:prstGeom>
          <a:noFill/>
          <a:ln w="254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 name="Line 15"/>
          <p:cNvSpPr>
            <a:spLocks noChangeShapeType="1"/>
          </p:cNvSpPr>
          <p:nvPr/>
        </p:nvSpPr>
        <p:spPr bwMode="auto">
          <a:xfrm flipH="1">
            <a:off x="2293661" y="3579810"/>
            <a:ext cx="0" cy="1227138"/>
          </a:xfrm>
          <a:prstGeom prst="line">
            <a:avLst/>
          </a:prstGeom>
          <a:noFill/>
          <a:ln w="254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0" name="Line 16"/>
          <p:cNvSpPr>
            <a:spLocks noChangeShapeType="1"/>
          </p:cNvSpPr>
          <p:nvPr/>
        </p:nvSpPr>
        <p:spPr bwMode="auto">
          <a:xfrm flipV="1">
            <a:off x="1401486" y="3022600"/>
            <a:ext cx="2209800" cy="3175"/>
          </a:xfrm>
          <a:prstGeom prst="line">
            <a:avLst/>
          </a:prstGeom>
          <a:noFill/>
          <a:ln w="254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 name="Freeform 18"/>
          <p:cNvSpPr>
            <a:spLocks noChangeArrowheads="1"/>
          </p:cNvSpPr>
          <p:nvPr/>
        </p:nvSpPr>
        <p:spPr bwMode="auto">
          <a:xfrm>
            <a:off x="1401487" y="2978150"/>
            <a:ext cx="2268537" cy="1806575"/>
          </a:xfrm>
          <a:custGeom>
            <a:avLst/>
            <a:gdLst>
              <a:gd name="T0" fmla="*/ 0 w 4710"/>
              <a:gd name="T1" fmla="*/ 1924 h 1924"/>
              <a:gd name="T2" fmla="*/ 720 w 4710"/>
              <a:gd name="T3" fmla="*/ 1768 h 1924"/>
              <a:gd name="T4" fmla="*/ 1080 w 4710"/>
              <a:gd name="T5" fmla="*/ 1300 h 1924"/>
              <a:gd name="T6" fmla="*/ 2340 w 4710"/>
              <a:gd name="T7" fmla="*/ 364 h 1924"/>
              <a:gd name="T8" fmla="*/ 4320 w 4710"/>
              <a:gd name="T9" fmla="*/ 52 h 1924"/>
              <a:gd name="T10" fmla="*/ 4680 w 4710"/>
              <a:gd name="T11" fmla="*/ 52 h 1924"/>
            </a:gdLst>
            <a:ahLst/>
            <a:cxnLst>
              <a:cxn ang="0">
                <a:pos x="T0" y="T1"/>
              </a:cxn>
              <a:cxn ang="0">
                <a:pos x="T2" y="T3"/>
              </a:cxn>
              <a:cxn ang="0">
                <a:pos x="T4" y="T5"/>
              </a:cxn>
              <a:cxn ang="0">
                <a:pos x="T6" y="T7"/>
              </a:cxn>
              <a:cxn ang="0">
                <a:pos x="T8" y="T9"/>
              </a:cxn>
              <a:cxn ang="0">
                <a:pos x="T10" y="T11"/>
              </a:cxn>
            </a:cxnLst>
            <a:rect l="0" t="0" r="r" b="b"/>
            <a:pathLst>
              <a:path w="4710" h="1924">
                <a:moveTo>
                  <a:pt x="0" y="1924"/>
                </a:moveTo>
                <a:cubicBezTo>
                  <a:pt x="270" y="1898"/>
                  <a:pt x="540" y="1872"/>
                  <a:pt x="720" y="1768"/>
                </a:cubicBezTo>
                <a:cubicBezTo>
                  <a:pt x="900" y="1664"/>
                  <a:pt x="810" y="1534"/>
                  <a:pt x="1080" y="1300"/>
                </a:cubicBezTo>
                <a:cubicBezTo>
                  <a:pt x="1350" y="1066"/>
                  <a:pt x="1800" y="572"/>
                  <a:pt x="2340" y="364"/>
                </a:cubicBezTo>
                <a:cubicBezTo>
                  <a:pt x="2880" y="156"/>
                  <a:pt x="3930" y="104"/>
                  <a:pt x="4320" y="52"/>
                </a:cubicBezTo>
                <a:cubicBezTo>
                  <a:pt x="4710" y="0"/>
                  <a:pt x="4695" y="26"/>
                  <a:pt x="4680" y="52"/>
                </a:cubicBezTo>
              </a:path>
            </a:pathLst>
          </a:cu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2" name="Freeform 19"/>
          <p:cNvSpPr>
            <a:spLocks noChangeArrowheads="1"/>
          </p:cNvSpPr>
          <p:nvPr/>
        </p:nvSpPr>
        <p:spPr bwMode="auto">
          <a:xfrm>
            <a:off x="3593824" y="2825750"/>
            <a:ext cx="1073151" cy="200025"/>
          </a:xfrm>
          <a:custGeom>
            <a:avLst/>
            <a:gdLst>
              <a:gd name="T0" fmla="*/ 0 w 2184"/>
              <a:gd name="T1" fmla="*/ 192 h 236"/>
              <a:gd name="T2" fmla="*/ 156 w 2184"/>
              <a:gd name="T3" fmla="*/ 228 h 236"/>
              <a:gd name="T4" fmla="*/ 504 w 2184"/>
              <a:gd name="T5" fmla="*/ 108 h 236"/>
              <a:gd name="T6" fmla="*/ 612 w 2184"/>
              <a:gd name="T7" fmla="*/ 120 h 236"/>
              <a:gd name="T8" fmla="*/ 708 w 2184"/>
              <a:gd name="T9" fmla="*/ 144 h 236"/>
              <a:gd name="T10" fmla="*/ 720 w 2184"/>
              <a:gd name="T11" fmla="*/ 108 h 236"/>
              <a:gd name="T12" fmla="*/ 816 w 2184"/>
              <a:gd name="T13" fmla="*/ 108 h 236"/>
              <a:gd name="T14" fmla="*/ 996 w 2184"/>
              <a:gd name="T15" fmla="*/ 156 h 236"/>
              <a:gd name="T16" fmla="*/ 1308 w 2184"/>
              <a:gd name="T17" fmla="*/ 120 h 236"/>
              <a:gd name="T18" fmla="*/ 1584 w 2184"/>
              <a:gd name="T19" fmla="*/ 60 h 236"/>
              <a:gd name="T20" fmla="*/ 1944 w 2184"/>
              <a:gd name="T21" fmla="*/ 84 h 236"/>
              <a:gd name="T22" fmla="*/ 2136 w 2184"/>
              <a:gd name="T23" fmla="*/ 0 h 236"/>
              <a:gd name="T24" fmla="*/ 2184 w 2184"/>
              <a:gd name="T25" fmla="*/ 2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4" h="236">
                <a:moveTo>
                  <a:pt x="0" y="192"/>
                </a:moveTo>
                <a:cubicBezTo>
                  <a:pt x="72" y="174"/>
                  <a:pt x="92" y="196"/>
                  <a:pt x="156" y="228"/>
                </a:cubicBezTo>
                <a:cubicBezTo>
                  <a:pt x="303" y="218"/>
                  <a:pt x="419" y="236"/>
                  <a:pt x="504" y="108"/>
                </a:cubicBezTo>
                <a:cubicBezTo>
                  <a:pt x="540" y="112"/>
                  <a:pt x="576" y="114"/>
                  <a:pt x="612" y="120"/>
                </a:cubicBezTo>
                <a:cubicBezTo>
                  <a:pt x="644" y="126"/>
                  <a:pt x="708" y="144"/>
                  <a:pt x="708" y="144"/>
                </a:cubicBezTo>
                <a:cubicBezTo>
                  <a:pt x="712" y="132"/>
                  <a:pt x="710" y="116"/>
                  <a:pt x="720" y="108"/>
                </a:cubicBezTo>
                <a:cubicBezTo>
                  <a:pt x="751" y="83"/>
                  <a:pt x="785" y="101"/>
                  <a:pt x="816" y="108"/>
                </a:cubicBezTo>
                <a:cubicBezTo>
                  <a:pt x="878" y="122"/>
                  <a:pt x="935" y="136"/>
                  <a:pt x="996" y="156"/>
                </a:cubicBezTo>
                <a:cubicBezTo>
                  <a:pt x="1100" y="144"/>
                  <a:pt x="1204" y="132"/>
                  <a:pt x="1308" y="120"/>
                </a:cubicBezTo>
                <a:cubicBezTo>
                  <a:pt x="1396" y="54"/>
                  <a:pt x="1481" y="81"/>
                  <a:pt x="1584" y="60"/>
                </a:cubicBezTo>
                <a:cubicBezTo>
                  <a:pt x="1755" y="98"/>
                  <a:pt x="1728" y="96"/>
                  <a:pt x="1944" y="84"/>
                </a:cubicBezTo>
                <a:cubicBezTo>
                  <a:pt x="2006" y="37"/>
                  <a:pt x="2061" y="22"/>
                  <a:pt x="2136" y="0"/>
                </a:cubicBezTo>
                <a:cubicBezTo>
                  <a:pt x="2152" y="8"/>
                  <a:pt x="2184" y="24"/>
                  <a:pt x="2184" y="24"/>
                </a:cubicBezTo>
              </a:path>
            </a:pathLst>
          </a:cu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53" name="Text Box 20"/>
          <p:cNvSpPr>
            <a:spLocks noChangeArrowheads="1"/>
          </p:cNvSpPr>
          <p:nvPr/>
        </p:nvSpPr>
        <p:spPr bwMode="auto">
          <a:xfrm>
            <a:off x="5036863" y="4638675"/>
            <a:ext cx="1370013" cy="439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a:r>
              <a:rPr lang="zh-CN" altLang="en-US" sz="2000" b="1" dirty="0">
                <a:solidFill>
                  <a:srgbClr val="000000"/>
                </a:solidFill>
                <a:latin typeface="宋体" charset="0"/>
                <a:sym typeface="宋体" charset="0"/>
              </a:rPr>
              <a:t>人均</a:t>
            </a:r>
            <a:r>
              <a:rPr lang="en-US" altLang="zh-CN" sz="2000" b="1" dirty="0">
                <a:solidFill>
                  <a:srgbClr val="000000"/>
                </a:solidFill>
                <a:latin typeface="宋体" charset="0"/>
                <a:sym typeface="宋体" charset="0"/>
              </a:rPr>
              <a:t>GDP</a:t>
            </a:r>
            <a:endParaRPr lang="zh-CN" altLang="en-US" dirty="0">
              <a:latin typeface="Arial" charset="0"/>
            </a:endParaRPr>
          </a:p>
        </p:txBody>
      </p:sp>
      <p:sp>
        <p:nvSpPr>
          <p:cNvPr id="54" name="Text Box 21"/>
          <p:cNvSpPr>
            <a:spLocks noChangeArrowheads="1"/>
          </p:cNvSpPr>
          <p:nvPr/>
        </p:nvSpPr>
        <p:spPr bwMode="auto">
          <a:xfrm>
            <a:off x="545824" y="2019300"/>
            <a:ext cx="760413" cy="161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a:r>
              <a:rPr lang="zh-CN" altLang="en-US" sz="2000" b="1" dirty="0">
                <a:solidFill>
                  <a:srgbClr val="000000"/>
                </a:solidFill>
                <a:latin typeface="宋体" charset="0"/>
                <a:sym typeface="宋体" charset="0"/>
              </a:rPr>
              <a:t>财政支出占</a:t>
            </a:r>
            <a:r>
              <a:rPr lang="en-US" altLang="zh-CN" sz="2000" b="1" dirty="0">
                <a:solidFill>
                  <a:srgbClr val="000000"/>
                </a:solidFill>
                <a:latin typeface="宋体" charset="0"/>
                <a:sym typeface="宋体" charset="0"/>
              </a:rPr>
              <a:t>GDP</a:t>
            </a:r>
            <a:r>
              <a:rPr lang="zh-CN" altLang="en-US" sz="2000" b="1" dirty="0">
                <a:solidFill>
                  <a:srgbClr val="000000"/>
                </a:solidFill>
                <a:latin typeface="宋体" charset="0"/>
                <a:sym typeface="宋体" charset="0"/>
              </a:rPr>
              <a:t>的比重</a:t>
            </a:r>
            <a:endParaRPr lang="zh-CN" altLang="en-US" dirty="0">
              <a:latin typeface="Arial" charset="0"/>
            </a:endParaRPr>
          </a:p>
        </p:txBody>
      </p:sp>
    </p:spTree>
    <p:extLst>
      <p:ext uri="{BB962C8B-B14F-4D97-AF65-F5344CB8AC3E}">
        <p14:creationId xmlns:p14="http://schemas.microsoft.com/office/powerpoint/2010/main" val="131436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filter="strips(upRight)">
                                      <p:cBhvr>
                                        <p:cTn id="7" dur="500"/>
                                        <p:tgtEl>
                                          <p:spTgt spid="45"/>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filter="strips(upRight)">
                                      <p:cBhvr>
                                        <p:cTn id="10" dur="500"/>
                                        <p:tgtEl>
                                          <p:spTgt spid="44"/>
                                        </p:tgtEl>
                                      </p:cBhvr>
                                    </p:animEffect>
                                  </p:childTnLst>
                                </p:cTn>
                              </p:par>
                              <p:par>
                                <p:cTn id="11" presetID="18" presetClass="entr" presetSubtype="3"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filter="strips(upRight)">
                                      <p:cBhvr>
                                        <p:cTn id="13" dur="500"/>
                                        <p:tgtEl>
                                          <p:spTgt spid="53"/>
                                        </p:tgtEl>
                                      </p:cBhvr>
                                    </p:animEffect>
                                  </p:childTnLst>
                                </p:cTn>
                              </p:par>
                              <p:par>
                                <p:cTn id="14" presetID="18" presetClass="entr" presetSubtype="3"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filter="strips(upRight)">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filter="strips(upRight)">
                                      <p:cBhvr>
                                        <p:cTn id="21" dur="500"/>
                                        <p:tgtEl>
                                          <p:spTgt spid="51"/>
                                        </p:tgtEl>
                                      </p:cBhvr>
                                    </p:animEffect>
                                  </p:childTnLst>
                                </p:cTn>
                              </p:par>
                              <p:par>
                                <p:cTn id="22" presetID="18" presetClass="entr" presetSubtype="3"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filter="strips(upRight)">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filter="checkerboard(across)">
                                      <p:cBhvr>
                                        <p:cTn id="29" dur="500"/>
                                        <p:tgtEl>
                                          <p:spTgt spid="46"/>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filter="checkerboard(across)">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1"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filter="checkerboard(across)">
                                      <p:cBhvr>
                                        <p:cTn id="37" dur="500"/>
                                        <p:tgtEl>
                                          <p:spTgt spid="46"/>
                                        </p:tgtEl>
                                      </p:cBhvr>
                                    </p:animEffect>
                                  </p:childTnLst>
                                </p:cTn>
                              </p:par>
                              <p:par>
                                <p:cTn id="38" presetID="5" presetClass="entr" presetSubtype="10" fill="hold" grpId="1"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filter="checkerboard(across)">
                                      <p:cBhvr>
                                        <p:cTn id="40" dur="500"/>
                                        <p:tgtEl>
                                          <p:spTgt spid="4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filter="checkerboard(across)">
                                      <p:cBhvr>
                                        <p:cTn id="43" dur="500"/>
                                        <p:tgtEl>
                                          <p:spTgt spid="48"/>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filter="checkerboard(across)">
                                      <p:cBhvr>
                                        <p:cTn id="46" dur="500"/>
                                        <p:tgtEl>
                                          <p:spTgt spid="49"/>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filter="checkerboard(across)">
                                      <p:cBhvr>
                                        <p:cTn id="49" dur="5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2"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filter="checkerboard(across)">
                                      <p:cBhvr>
                                        <p:cTn id="54" dur="500"/>
                                        <p:tgtEl>
                                          <p:spTgt spid="46"/>
                                        </p:tgtEl>
                                      </p:cBhvr>
                                    </p:animEffect>
                                  </p:childTnLst>
                                </p:cTn>
                              </p:par>
                              <p:par>
                                <p:cTn id="55" presetID="5" presetClass="entr" presetSubtype="10" fill="hold" grpId="2"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filter="checkerboard(across)">
                                      <p:cBhvr>
                                        <p:cTn id="57" dur="500"/>
                                        <p:tgtEl>
                                          <p:spTgt spid="47"/>
                                        </p:tgtEl>
                                      </p:cBhvr>
                                    </p:animEffect>
                                  </p:childTnLst>
                                </p:cTn>
                              </p:par>
                              <p:par>
                                <p:cTn id="58" presetID="5" presetClass="entr" presetSubtype="10" fill="hold" grpId="1"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filter="checkerboard(across)">
                                      <p:cBhvr>
                                        <p:cTn id="60" dur="500"/>
                                        <p:tgtEl>
                                          <p:spTgt spid="48"/>
                                        </p:tgtEl>
                                      </p:cBhvr>
                                    </p:animEffect>
                                  </p:childTnLst>
                                </p:cTn>
                              </p:par>
                              <p:par>
                                <p:cTn id="61" presetID="5" presetClass="entr" presetSubtype="10" fill="hold" grpId="1"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filter="checkerboard(across)">
                                      <p:cBhvr>
                                        <p:cTn id="63" dur="500"/>
                                        <p:tgtEl>
                                          <p:spTgt spid="49"/>
                                        </p:tgtEl>
                                      </p:cBhvr>
                                    </p:animEffect>
                                  </p:childTnLst>
                                </p:cTn>
                              </p:par>
                              <p:par>
                                <p:cTn id="64" presetID="5" presetClass="entr" presetSubtype="10" fill="hold" grpId="1"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filter="checkerboard(across)">
                                      <p:cBhvr>
                                        <p:cTn id="66" dur="500"/>
                                        <p:tgtEl>
                                          <p:spTgt spid="43"/>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filter="checkerboard(across)">
                                      <p:cBhvr>
                                        <p:cTn id="69" dur="500"/>
                                        <p:tgtEl>
                                          <p:spTgt spid="50"/>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filter="checkerboard(across)">
                                      <p:cBhvr>
                                        <p:cTn id="72" dur="500"/>
                                        <p:tgtEl>
                                          <p:spTgt spid="41"/>
                                        </p:tgtEl>
                                      </p:cBhvr>
                                    </p:animEffect>
                                  </p:childTnLst>
                                </p:cTn>
                              </p:par>
                              <p:par>
                                <p:cTn id="73" presetID="5" presetClass="entr" presetSubtype="1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filter="checkerboard(across)">
                                      <p:cBhvr>
                                        <p:cTn id="7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p:bldP spid="42" grpId="0" bldLvl="0"/>
      <p:bldP spid="43" grpId="0" bldLvl="0"/>
      <p:bldP spid="43" grpId="1" bldLvl="0"/>
      <p:bldP spid="44" grpId="0" animBg="1"/>
      <p:bldP spid="45" grpId="0" animBg="1"/>
      <p:bldP spid="46" grpId="0" animBg="1"/>
      <p:bldP spid="46" grpId="1" animBg="1"/>
      <p:bldP spid="46" grpId="2" animBg="1"/>
      <p:bldP spid="47" grpId="0" animBg="1"/>
      <p:bldP spid="47" grpId="1" animBg="1"/>
      <p:bldP spid="47" grpId="2" animBg="1"/>
      <p:bldP spid="48" grpId="0" animBg="1"/>
      <p:bldP spid="48" grpId="1" animBg="1"/>
      <p:bldP spid="49" grpId="0" animBg="1"/>
      <p:bldP spid="49" grpId="1" animBg="1"/>
      <p:bldP spid="50" grpId="0" animBg="1"/>
      <p:bldP spid="53" grpId="0" bldLvl="0"/>
      <p:bldP spid="54"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11287"/>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（三）财政支出增长理论</a:t>
            </a:r>
            <a:endParaRPr lang="en-US" altLang="zh-CN" sz="22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）瓦格纳法则的解释</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维持性支出：</a:t>
            </a:r>
          </a:p>
          <a:p>
            <a:pPr lvl="0">
              <a:defRPr/>
            </a:pPr>
            <a:r>
              <a:rPr lang="zh-CN" altLang="en-US" sz="2000" dirty="0">
                <a:solidFill>
                  <a:sysClr val="windowText" lastClr="000000"/>
                </a:solidFill>
                <a:latin typeface="微软雅黑"/>
                <a:ea typeface="微软雅黑"/>
                <a:cs typeface="微软雅黑"/>
              </a:rPr>
              <a:t>－工业化－市场扩张－市场管理</a:t>
            </a:r>
          </a:p>
          <a:p>
            <a:pPr lvl="0">
              <a:defRPr/>
            </a:pPr>
            <a:r>
              <a:rPr lang="zh-CN" altLang="en-US" sz="2000" dirty="0">
                <a:solidFill>
                  <a:sysClr val="windowText" lastClr="000000"/>
                </a:solidFill>
                <a:latin typeface="微软雅黑"/>
                <a:ea typeface="微软雅黑"/>
                <a:cs typeface="微软雅黑"/>
              </a:rPr>
              <a:t>经济性支出：</a:t>
            </a:r>
          </a:p>
          <a:p>
            <a:pPr lvl="0">
              <a:defRPr/>
            </a:pPr>
            <a:r>
              <a:rPr lang="zh-CN" altLang="en-US" sz="2000" dirty="0">
                <a:solidFill>
                  <a:sysClr val="windowText" lastClr="000000"/>
                </a:solidFill>
                <a:latin typeface="微软雅黑"/>
                <a:ea typeface="微软雅黑"/>
                <a:cs typeface="微软雅黑"/>
              </a:rPr>
              <a:t>－工业化－外部性－政府干预</a:t>
            </a:r>
          </a:p>
          <a:p>
            <a:pPr lvl="0">
              <a:defRPr/>
            </a:pPr>
            <a:r>
              <a:rPr lang="zh-CN" altLang="en-US" sz="2000" dirty="0">
                <a:solidFill>
                  <a:sysClr val="windowText" lastClr="000000"/>
                </a:solidFill>
                <a:latin typeface="微软雅黑"/>
                <a:ea typeface="微软雅黑"/>
                <a:cs typeface="微软雅黑"/>
              </a:rPr>
              <a:t>社会性支出：</a:t>
            </a:r>
          </a:p>
          <a:p>
            <a:pPr lvl="0">
              <a:defRPr/>
            </a:pPr>
            <a:r>
              <a:rPr lang="zh-CN" altLang="en-US" sz="2000" dirty="0">
                <a:solidFill>
                  <a:sysClr val="windowText" lastClr="000000"/>
                </a:solidFill>
                <a:latin typeface="微软雅黑"/>
                <a:ea typeface="微软雅黑"/>
                <a:cs typeface="微软雅黑"/>
              </a:rPr>
              <a:t>－工业化－收入提高－需求的收入弹性（对教育、公共福利需求扩大）</a:t>
            </a:r>
          </a:p>
          <a:p>
            <a:pPr lvl="0">
              <a:defRPr/>
            </a:pPr>
            <a:endParaRPr lang="zh-CN" altLang="en-US" sz="20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298899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11287"/>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（三）财政支出增长理论</a:t>
            </a:r>
            <a:endParaRPr lang="en-US" altLang="zh-CN"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）瓦格纳法则</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三个问题</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绝对规模还是相对规模？</a:t>
            </a:r>
          </a:p>
          <a:p>
            <a:pPr lvl="0">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相对规模更有意义</a:t>
            </a:r>
          </a:p>
          <a:p>
            <a:pPr lvl="0">
              <a:defRPr/>
            </a:pPr>
            <a:r>
              <a:rPr lang="zh-CN" altLang="en-US" sz="2000" dirty="0">
                <a:solidFill>
                  <a:sysClr val="windowText" lastClr="000000"/>
                </a:solidFill>
                <a:latin typeface="微软雅黑"/>
                <a:ea typeface="微软雅黑"/>
                <a:cs typeface="微软雅黑"/>
              </a:rPr>
              <a:t>连续性还是阶段性？</a:t>
            </a:r>
          </a:p>
          <a:p>
            <a:pPr lvl="0">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适用于工业化时期还是长期趋势</a:t>
            </a:r>
          </a:p>
          <a:p>
            <a:pPr lvl="0">
              <a:defRPr/>
            </a:pPr>
            <a:r>
              <a:rPr lang="zh-CN" altLang="en-US" sz="2000" dirty="0">
                <a:solidFill>
                  <a:sysClr val="windowText" lastClr="000000"/>
                </a:solidFill>
                <a:latin typeface="微软雅黑"/>
                <a:ea typeface="微软雅黑"/>
                <a:cs typeface="微软雅黑"/>
              </a:rPr>
              <a:t>需求决定与供给决定？</a:t>
            </a:r>
          </a:p>
          <a:p>
            <a:pPr lvl="0">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瓦格纳只是从需求的角度作了一定的分析，有没有其他原因</a:t>
            </a:r>
          </a:p>
          <a:p>
            <a:pPr lvl="0">
              <a:defRPr/>
            </a:pPr>
            <a:endParaRPr lang="zh-CN" altLang="en-US" sz="20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1924216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311287"/>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（三）财政支出增长理论</a:t>
            </a:r>
            <a:endParaRPr lang="en-US" altLang="zh-CN" sz="22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a:t>
            </a:r>
            <a:r>
              <a:rPr lang="zh-CN" altLang="zh-CN" sz="2000" dirty="0">
                <a:solidFill>
                  <a:sysClr val="windowText" lastClr="000000"/>
                </a:solidFill>
                <a:latin typeface="微软雅黑"/>
                <a:ea typeface="微软雅黑"/>
                <a:cs typeface="微软雅黑"/>
              </a:rPr>
              <a:t>2</a:t>
            </a:r>
            <a:r>
              <a:rPr lang="zh-CN" altLang="en-US" sz="2000" dirty="0">
                <a:solidFill>
                  <a:sysClr val="windowText" lastClr="000000"/>
                </a:solidFill>
                <a:latin typeface="微软雅黑"/>
                <a:ea typeface="微软雅黑"/>
                <a:cs typeface="微软雅黑"/>
              </a:rPr>
              <a:t>）</a:t>
            </a:r>
            <a:r>
              <a:rPr lang="zh-CN" altLang="en-US" sz="2000" dirty="0">
                <a:latin typeface="微软雅黑"/>
                <a:ea typeface="微软雅黑"/>
                <a:cs typeface="微软雅黑"/>
              </a:rPr>
              <a:t>梯度渐进增长论：“皮考克－威斯曼”</a:t>
            </a:r>
            <a:endParaRPr lang="zh-CN" altLang="en-US" sz="20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35" name="Text Box 17"/>
          <p:cNvSpPr txBox="1">
            <a:spLocks noChangeArrowheads="1"/>
          </p:cNvSpPr>
          <p:nvPr/>
        </p:nvSpPr>
        <p:spPr bwMode="auto">
          <a:xfrm>
            <a:off x="1371600" y="5608637"/>
            <a:ext cx="2895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spcBef>
                <a:spcPct val="50000"/>
              </a:spcBef>
            </a:pPr>
            <a:r>
              <a:rPr kumimoji="0" lang="zh-CN" altLang="en-US" sz="2000" b="1" dirty="0">
                <a:latin typeface="Verdana" charset="0"/>
              </a:rPr>
              <a:t>图</a:t>
            </a:r>
            <a:r>
              <a:rPr kumimoji="0" lang="en-US" altLang="zh-CN" sz="2000" dirty="0">
                <a:latin typeface="Verdana" charset="0"/>
              </a:rPr>
              <a:t>4-2</a:t>
            </a:r>
            <a:r>
              <a:rPr kumimoji="0" lang="zh-CN" altLang="en-US" sz="2000" dirty="0">
                <a:latin typeface="Verdana" charset="0"/>
              </a:rPr>
              <a:t>　梯度渐进增长</a:t>
            </a:r>
            <a:endParaRPr kumimoji="0" lang="zh-CN" altLang="en-US" sz="2000" b="1" dirty="0">
              <a:latin typeface="Verdana" charset="0"/>
            </a:endParaRPr>
          </a:p>
        </p:txBody>
      </p:sp>
      <p:sp>
        <p:nvSpPr>
          <p:cNvPr id="36" name="Text Box 22"/>
          <p:cNvSpPr txBox="1">
            <a:spLocks noChangeArrowheads="1"/>
          </p:cNvSpPr>
          <p:nvPr/>
        </p:nvSpPr>
        <p:spPr bwMode="auto">
          <a:xfrm>
            <a:off x="5454650" y="2183006"/>
            <a:ext cx="3232150" cy="41910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spcBef>
                <a:spcPct val="50000"/>
              </a:spcBef>
            </a:pPr>
            <a:r>
              <a:rPr kumimoji="0" lang="zh-CN" altLang="en-US" sz="2000" dirty="0">
                <a:latin typeface="Verdana" charset="0"/>
              </a:rPr>
              <a:t>　</a:t>
            </a:r>
            <a:r>
              <a:rPr kumimoji="0" lang="zh-CN" altLang="en-US" sz="2000" dirty="0">
                <a:latin typeface="Verdana" charset="0"/>
                <a:ea typeface="楷体_GB2312" charset="0"/>
                <a:cs typeface="楷体_GB2312" charset="0"/>
              </a:rPr>
              <a:t>　正常时期财政支出会随收入水平的提高而增加，非常时期，人们可容忍的纳税水平提高，财政支出会跳跃性增长。恢复正常后，财政支出不会回复到战前的水平。</a:t>
            </a:r>
          </a:p>
          <a:p>
            <a:pPr eaLnBrk="1" hangingPunct="1">
              <a:spcBef>
                <a:spcPct val="50000"/>
              </a:spcBef>
            </a:pPr>
            <a:r>
              <a:rPr kumimoji="0" lang="zh-CN" altLang="en-US" sz="2000" dirty="0">
                <a:latin typeface="Verdana" charset="0"/>
                <a:ea typeface="楷体_GB2312" charset="0"/>
                <a:cs typeface="楷体_GB2312" charset="0"/>
              </a:rPr>
              <a:t>　　</a:t>
            </a:r>
            <a:r>
              <a:rPr kumimoji="0" lang="zh-CN" altLang="en-US" sz="2000" b="1" dirty="0">
                <a:latin typeface="Verdana" charset="0"/>
                <a:ea typeface="楷体_GB2312" charset="0"/>
                <a:cs typeface="楷体_GB2312" charset="0"/>
              </a:rPr>
              <a:t>审视效应：</a:t>
            </a:r>
            <a:r>
              <a:rPr kumimoji="0" lang="zh-CN" altLang="en-US" sz="2000" dirty="0">
                <a:latin typeface="Verdana" charset="0"/>
                <a:ea typeface="楷体_GB2312" charset="0"/>
                <a:cs typeface="楷体_GB2312" charset="0"/>
              </a:rPr>
              <a:t>非常时期人们对过去审视而提高可容忍纳税水平的现象；</a:t>
            </a:r>
          </a:p>
          <a:p>
            <a:pPr eaLnBrk="1" hangingPunct="1">
              <a:spcBef>
                <a:spcPct val="50000"/>
              </a:spcBef>
            </a:pPr>
            <a:r>
              <a:rPr kumimoji="0" lang="zh-CN" altLang="en-US" sz="2000" dirty="0">
                <a:latin typeface="Verdana" charset="0"/>
                <a:ea typeface="楷体_GB2312" charset="0"/>
                <a:cs typeface="楷体_GB2312" charset="0"/>
              </a:rPr>
              <a:t>　　</a:t>
            </a:r>
            <a:r>
              <a:rPr kumimoji="0" lang="zh-CN" altLang="en-US" sz="2000" b="1" dirty="0">
                <a:latin typeface="Verdana" charset="0"/>
                <a:ea typeface="楷体_GB2312" charset="0"/>
                <a:cs typeface="楷体_GB2312" charset="0"/>
              </a:rPr>
              <a:t>替代效应：</a:t>
            </a:r>
            <a:r>
              <a:rPr kumimoji="0" lang="zh-CN" altLang="en-US" sz="2000" dirty="0">
                <a:latin typeface="Verdana" charset="0"/>
                <a:ea typeface="楷体_GB2312" charset="0"/>
                <a:cs typeface="楷体_GB2312" charset="0"/>
              </a:rPr>
              <a:t>不同时期不同支出项目间的置换现象。</a:t>
            </a:r>
          </a:p>
        </p:txBody>
      </p:sp>
      <p:pic>
        <p:nvPicPr>
          <p:cNvPr id="37" name="对象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335" y="2164292"/>
            <a:ext cx="4772602" cy="30276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 name="Text Box 20"/>
          <p:cNvSpPr>
            <a:spLocks noChangeArrowheads="1"/>
          </p:cNvSpPr>
          <p:nvPr/>
        </p:nvSpPr>
        <p:spPr bwMode="auto">
          <a:xfrm>
            <a:off x="2137224" y="2342289"/>
            <a:ext cx="1731302" cy="439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a:r>
              <a:rPr lang="zh-CN" altLang="en-US" dirty="0">
                <a:latin typeface="Arial" charset="0"/>
              </a:rPr>
              <a:t>政府全部支出</a:t>
            </a:r>
          </a:p>
        </p:txBody>
      </p:sp>
      <p:sp>
        <p:nvSpPr>
          <p:cNvPr id="39" name="Text Box 20"/>
          <p:cNvSpPr>
            <a:spLocks noChangeArrowheads="1"/>
          </p:cNvSpPr>
          <p:nvPr/>
        </p:nvSpPr>
        <p:spPr bwMode="auto">
          <a:xfrm>
            <a:off x="3401549" y="3066916"/>
            <a:ext cx="1731302" cy="439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a:r>
              <a:rPr lang="zh-CN" altLang="en-US" dirty="0">
                <a:latin typeface="Arial" charset="0"/>
              </a:rPr>
              <a:t>政府民用支出</a:t>
            </a:r>
          </a:p>
        </p:txBody>
      </p:sp>
      <p:sp>
        <p:nvSpPr>
          <p:cNvPr id="40" name="Text Box 20"/>
          <p:cNvSpPr>
            <a:spLocks noChangeArrowheads="1"/>
          </p:cNvSpPr>
          <p:nvPr/>
        </p:nvSpPr>
        <p:spPr bwMode="auto">
          <a:xfrm>
            <a:off x="2137224" y="4154419"/>
            <a:ext cx="1731302" cy="439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a:r>
              <a:rPr lang="zh-CN" altLang="en-US" dirty="0">
                <a:latin typeface="Arial" charset="0"/>
              </a:rPr>
              <a:t>国防支出</a:t>
            </a:r>
          </a:p>
        </p:txBody>
      </p:sp>
      <p:sp>
        <p:nvSpPr>
          <p:cNvPr id="41" name="Text Box 20"/>
          <p:cNvSpPr>
            <a:spLocks noChangeArrowheads="1"/>
          </p:cNvSpPr>
          <p:nvPr/>
        </p:nvSpPr>
        <p:spPr bwMode="auto">
          <a:xfrm>
            <a:off x="713506" y="5122861"/>
            <a:ext cx="1731302" cy="439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a:r>
              <a:rPr lang="zh-CN" altLang="en-US" dirty="0">
                <a:latin typeface="Arial" charset="0"/>
              </a:rPr>
              <a:t>战前和平</a:t>
            </a:r>
          </a:p>
        </p:txBody>
      </p:sp>
      <p:sp>
        <p:nvSpPr>
          <p:cNvPr id="42" name="Text Box 20"/>
          <p:cNvSpPr>
            <a:spLocks noChangeArrowheads="1"/>
          </p:cNvSpPr>
          <p:nvPr/>
        </p:nvSpPr>
        <p:spPr bwMode="auto">
          <a:xfrm>
            <a:off x="2025584" y="5122862"/>
            <a:ext cx="1731302" cy="439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a:r>
              <a:rPr lang="zh-CN" altLang="en-US" dirty="0">
                <a:latin typeface="Arial" charset="0"/>
              </a:rPr>
              <a:t>战时</a:t>
            </a:r>
          </a:p>
        </p:txBody>
      </p:sp>
      <p:sp>
        <p:nvSpPr>
          <p:cNvPr id="43" name="Text Box 20"/>
          <p:cNvSpPr>
            <a:spLocks noChangeArrowheads="1"/>
          </p:cNvSpPr>
          <p:nvPr/>
        </p:nvSpPr>
        <p:spPr bwMode="auto">
          <a:xfrm>
            <a:off x="3168478" y="5122862"/>
            <a:ext cx="1731302" cy="439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just"/>
            <a:r>
              <a:rPr lang="zh-CN" altLang="en-US" dirty="0">
                <a:latin typeface="Arial" charset="0"/>
              </a:rPr>
              <a:t>战后和平</a:t>
            </a:r>
          </a:p>
        </p:txBody>
      </p:sp>
    </p:spTree>
    <p:extLst>
      <p:ext uri="{BB962C8B-B14F-4D97-AF65-F5344CB8AC3E}">
        <p14:creationId xmlns:p14="http://schemas.microsoft.com/office/powerpoint/2010/main" val="426942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900" decel="100000" fill="hold"/>
                                        <p:tgtEl>
                                          <p:spTgt spid="3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par>
                                <p:cTn id="11" presetID="18" presetClass="entr" presetSubtype="3"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filter="strips(upRight)">
                                      <p:cBhvr>
                                        <p:cTn id="13" dur="500"/>
                                        <p:tgtEl>
                                          <p:spTgt spid="38"/>
                                        </p:tgtEl>
                                      </p:cBhvr>
                                    </p:animEffect>
                                  </p:childTnLst>
                                </p:cTn>
                              </p:par>
                              <p:par>
                                <p:cTn id="14" presetID="18" presetClass="entr" presetSubtype="3"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filter="strips(upRight)">
                                      <p:cBhvr>
                                        <p:cTn id="16" dur="500"/>
                                        <p:tgtEl>
                                          <p:spTgt spid="39"/>
                                        </p:tgtEl>
                                      </p:cBhvr>
                                    </p:animEffect>
                                  </p:childTnLst>
                                </p:cTn>
                              </p:par>
                              <p:par>
                                <p:cTn id="17" presetID="18"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filter="strips(upRight)">
                                      <p:cBhvr>
                                        <p:cTn id="19" dur="500"/>
                                        <p:tgtEl>
                                          <p:spTgt spid="40"/>
                                        </p:tgtEl>
                                      </p:cBhvr>
                                    </p:animEffect>
                                  </p:childTnLst>
                                </p:cTn>
                              </p:par>
                              <p:par>
                                <p:cTn id="20" presetID="18" presetClass="entr" presetSubtype="3"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filter="strips(upRight)">
                                      <p:cBhvr>
                                        <p:cTn id="22" dur="500"/>
                                        <p:tgtEl>
                                          <p:spTgt spid="41"/>
                                        </p:tgtEl>
                                      </p:cBhvr>
                                    </p:animEffect>
                                  </p:childTnLst>
                                </p:cTn>
                              </p:par>
                              <p:par>
                                <p:cTn id="23" presetID="18" presetClass="entr" presetSubtype="3"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filter="strips(upRight)">
                                      <p:cBhvr>
                                        <p:cTn id="25" dur="500"/>
                                        <p:tgtEl>
                                          <p:spTgt spid="42"/>
                                        </p:tgtEl>
                                      </p:cBhvr>
                                    </p:animEffect>
                                  </p:childTnLst>
                                </p:cTn>
                              </p:par>
                              <p:par>
                                <p:cTn id="26" presetID="18" presetClass="entr" presetSubtype="3"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filter="strips(upRight)">
                                      <p:cBhvr>
                                        <p:cTn id="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p:bldP spid="39" grpId="0" bldLvl="0"/>
      <p:bldP spid="40" grpId="0" bldLvl="0"/>
      <p:bldP spid="41" grpId="0" bldLvl="0"/>
      <p:bldP spid="42" grpId="0" bldLvl="0"/>
      <p:bldP spid="43" grpId="0"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0244" y="1586939"/>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（四）影响财政支付规模的因素</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a:t>
            </a:r>
            <a:r>
              <a:rPr lang="zh-CN" altLang="zh-CN" sz="2000" dirty="0">
                <a:solidFill>
                  <a:sysClr val="windowText" lastClr="000000"/>
                </a:solidFill>
                <a:latin typeface="微软雅黑"/>
                <a:ea typeface="微软雅黑"/>
                <a:cs typeface="微软雅黑"/>
              </a:rPr>
              <a:t>1</a:t>
            </a:r>
            <a:r>
              <a:rPr lang="zh-CN" altLang="en-US" sz="2000" dirty="0">
                <a:solidFill>
                  <a:sysClr val="windowText" lastClr="000000"/>
                </a:solidFill>
                <a:latin typeface="微软雅黑"/>
                <a:ea typeface="微软雅黑"/>
                <a:cs typeface="微软雅黑"/>
              </a:rPr>
              <a:t>）</a:t>
            </a:r>
            <a:r>
              <a:rPr lang="zh-CN" altLang="en-US" sz="2000" dirty="0">
                <a:latin typeface="微软雅黑"/>
                <a:ea typeface="微软雅黑"/>
                <a:cs typeface="微软雅黑"/>
              </a:rPr>
              <a:t>宏观因素</a:t>
            </a:r>
            <a:endParaRPr lang="en-US" altLang="zh-CN" sz="2000" dirty="0">
              <a:latin typeface="微软雅黑"/>
              <a:ea typeface="微软雅黑"/>
              <a:cs typeface="微软雅黑"/>
            </a:endParaRPr>
          </a:p>
          <a:p>
            <a:pPr lvl="0">
              <a:defRPr/>
            </a:pPr>
            <a:r>
              <a:rPr lang="zh-CN" altLang="en-US" sz="2000" dirty="0">
                <a:latin typeface="微软雅黑"/>
                <a:ea typeface="微软雅黑"/>
                <a:cs typeface="微软雅黑"/>
              </a:rPr>
              <a:t>经济因素主要有经济水平的高低，经济体制的选择运用等；政治因素主要有政局是否稳定，政体结构及其行政效率的高低等；社会性因素体现在人口情况、文化背景、宗教信仰等方面。 </a:t>
            </a:r>
            <a:endParaRPr lang="en-US" altLang="zh-CN" sz="2000" dirty="0">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1736038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0244" y="1586939"/>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（四）影响财政支付规模的因素</a:t>
            </a:r>
            <a:endParaRPr lang="en-US" altLang="zh-CN" sz="22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2</a:t>
            </a:r>
            <a:r>
              <a:rPr lang="zh-CN" altLang="en-US" sz="2000" dirty="0">
                <a:solidFill>
                  <a:sysClr val="windowText" lastClr="000000"/>
                </a:solidFill>
                <a:latin typeface="微软雅黑"/>
                <a:ea typeface="微软雅黑"/>
                <a:cs typeface="微软雅黑"/>
              </a:rPr>
              <a:t>）微观因素</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需求</a:t>
            </a:r>
          </a:p>
          <a:p>
            <a:pPr lvl="0">
              <a:defRPr/>
            </a:pPr>
            <a:r>
              <a:rPr lang="zh-CN" altLang="en-US" sz="2000" dirty="0">
                <a:solidFill>
                  <a:sysClr val="windowText" lastClr="000000"/>
                </a:solidFill>
                <a:latin typeface="微软雅黑"/>
                <a:ea typeface="微软雅黑"/>
                <a:cs typeface="微软雅黑"/>
              </a:rPr>
              <a:t>－需求的收入弹性和价格弹性</a:t>
            </a:r>
          </a:p>
          <a:p>
            <a:pPr lvl="0">
              <a:defRPr/>
            </a:pPr>
            <a:r>
              <a:rPr lang="zh-CN" altLang="en-US" sz="2000" dirty="0">
                <a:solidFill>
                  <a:sysClr val="windowText" lastClr="000000"/>
                </a:solidFill>
                <a:latin typeface="微软雅黑"/>
                <a:ea typeface="微软雅黑"/>
                <a:cs typeface="微软雅黑"/>
              </a:rPr>
              <a:t>－对公共商品的偏好</a:t>
            </a:r>
          </a:p>
          <a:p>
            <a:pPr lvl="0">
              <a:defRPr/>
            </a:pPr>
            <a:r>
              <a:rPr lang="zh-CN" altLang="en-US" sz="2000" dirty="0">
                <a:solidFill>
                  <a:sysClr val="windowText" lastClr="000000"/>
                </a:solidFill>
                <a:latin typeface="微软雅黑"/>
                <a:ea typeface="微软雅黑"/>
                <a:cs typeface="微软雅黑"/>
              </a:rPr>
              <a:t>供给</a:t>
            </a:r>
          </a:p>
          <a:p>
            <a:pPr lvl="0">
              <a:defRPr/>
            </a:pPr>
            <a:r>
              <a:rPr lang="zh-CN" altLang="en-US" sz="2000" dirty="0">
                <a:solidFill>
                  <a:sysClr val="windowText" lastClr="000000"/>
                </a:solidFill>
                <a:latin typeface="微软雅黑"/>
                <a:ea typeface="微软雅黑"/>
                <a:cs typeface="微软雅黑"/>
              </a:rPr>
              <a:t>－服务环境</a:t>
            </a:r>
          </a:p>
          <a:p>
            <a:pPr lvl="0">
              <a:defRPr/>
            </a:pPr>
            <a:r>
              <a:rPr lang="zh-CN" altLang="en-US" sz="2000" dirty="0">
                <a:solidFill>
                  <a:sysClr val="windowText" lastClr="000000"/>
                </a:solidFill>
                <a:latin typeface="微软雅黑"/>
                <a:ea typeface="微软雅黑"/>
                <a:cs typeface="微软雅黑"/>
              </a:rPr>
              <a:t>－相对价格效应</a:t>
            </a:r>
            <a:endParaRPr lang="en-US" altLang="zh-CN" sz="2000" dirty="0">
              <a:solidFill>
                <a:sysClr val="windowText" lastClr="000000"/>
              </a:solidFill>
              <a:latin typeface="微软雅黑"/>
              <a:ea typeface="微软雅黑"/>
              <a:cs typeface="微软雅黑"/>
            </a:endParaRPr>
          </a:p>
          <a:p>
            <a:pPr lvl="0">
              <a:defRPr/>
            </a:pPr>
            <a:endParaRPr lang="en-US" altLang="zh-CN" sz="20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1779565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0244" y="1586939"/>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需求的收入弹性和价格弹性</a:t>
            </a: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aphicFrame>
        <p:nvGraphicFramePr>
          <p:cNvPr id="15" name="Group 78"/>
          <p:cNvGraphicFramePr>
            <a:graphicFrameLocks noGrp="1"/>
          </p:cNvGraphicFramePr>
          <p:nvPr>
            <p:extLst>
              <p:ext uri="{D42A27DB-BD31-4B8C-83A1-F6EECF244321}">
                <p14:modId xmlns:p14="http://schemas.microsoft.com/office/powerpoint/2010/main" val="2036360047"/>
              </p:ext>
            </p:extLst>
          </p:nvPr>
        </p:nvGraphicFramePr>
        <p:xfrm>
          <a:off x="782485" y="2102022"/>
          <a:ext cx="6781800" cy="4064000"/>
        </p:xfrm>
        <a:graphic>
          <a:graphicData uri="http://schemas.openxmlformats.org/drawingml/2006/table">
            <a:tbl>
              <a:tblPr/>
              <a:tblGrid>
                <a:gridCol w="2514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商品与服务</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价格弹性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收入弹性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全部地方支出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a:t>
                      </a:r>
                      <a:r>
                        <a:rPr kumimoji="1" lang="en-US" altLang="zh-CN" sz="2000" b="0" i="0" u="none" strike="noStrike" cap="none" normalizeH="0" baseline="0">
                          <a:ln>
                            <a:noFill/>
                          </a:ln>
                          <a:solidFill>
                            <a:schemeClr val="tx1"/>
                          </a:solidFill>
                          <a:effectLst/>
                          <a:latin typeface="Times New Roman" charset="0"/>
                          <a:ea typeface="宋体" charset="0"/>
                          <a:cs typeface="宋体" charset="0"/>
                        </a:rPr>
                        <a:t>0.25~ </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a:t>
                      </a:r>
                      <a:r>
                        <a:rPr kumimoji="1" lang="en-US" altLang="zh-CN" sz="2000" b="0" i="0" u="none" strike="noStrike" cap="none" normalizeH="0" baseline="0">
                          <a:ln>
                            <a:noFill/>
                          </a:ln>
                          <a:solidFill>
                            <a:schemeClr val="tx1"/>
                          </a:solidFill>
                          <a:effectLst/>
                          <a:latin typeface="Times New Roman" charset="0"/>
                          <a:ea typeface="宋体" charset="0"/>
                          <a:cs typeface="宋体" charset="0"/>
                        </a:rPr>
                        <a:t>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0.6 ~0.8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教育</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a:t>
                      </a:r>
                      <a:r>
                        <a:rPr kumimoji="1" lang="en-US" altLang="zh-CN" sz="2000" b="0" i="0" u="none" strike="noStrike" cap="none" normalizeH="0" baseline="0">
                          <a:ln>
                            <a:noFill/>
                          </a:ln>
                          <a:solidFill>
                            <a:schemeClr val="tx1"/>
                          </a:solidFill>
                          <a:effectLst/>
                          <a:latin typeface="Times New Roman" charset="0"/>
                          <a:ea typeface="宋体" charset="0"/>
                          <a:cs typeface="宋体" charset="0"/>
                        </a:rPr>
                        <a:t>0.15~</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r>
                        <a:rPr kumimoji="1" lang="en-US" altLang="zh-CN" sz="2000" b="0" i="0" u="none" strike="noStrike" cap="none" normalizeH="0" baseline="0">
                          <a:ln>
                            <a:noFill/>
                          </a:ln>
                          <a:solidFill>
                            <a:schemeClr val="tx1"/>
                          </a:solidFill>
                          <a:effectLst/>
                          <a:latin typeface="Times New Roman" charset="0"/>
                          <a:ea typeface="宋体" charset="0"/>
                          <a:cs typeface="宋体" charset="0"/>
                        </a:rPr>
                        <a:t>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0.40</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r>
                        <a:rPr kumimoji="1" lang="en-US" altLang="zh-CN" sz="2000" b="0" i="0" u="none" strike="noStrike" cap="none" normalizeH="0" baseline="0">
                          <a:ln>
                            <a:noFill/>
                          </a:ln>
                          <a:solidFill>
                            <a:schemeClr val="tx1"/>
                          </a:solidFill>
                          <a:effectLst/>
                          <a:latin typeface="Times New Roman" charset="0"/>
                          <a:ea typeface="宋体" charset="0"/>
                          <a:cs typeface="宋体" charset="0"/>
                        </a:rPr>
                        <a:t>~ 0.65</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警察、消防</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a:t>
                      </a:r>
                      <a:r>
                        <a:rPr kumimoji="1" lang="en-US" altLang="zh-CN" sz="2000" b="0" i="0" u="none" strike="noStrike" cap="none" normalizeH="0" baseline="0">
                          <a:ln>
                            <a:noFill/>
                          </a:ln>
                          <a:solidFill>
                            <a:schemeClr val="tx1"/>
                          </a:solidFill>
                          <a:effectLst/>
                          <a:latin typeface="Times New Roman" charset="0"/>
                          <a:ea typeface="宋体" charset="0"/>
                          <a:cs typeface="宋体" charset="0"/>
                        </a:rPr>
                        <a:t>0.20</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r>
                        <a:rPr kumimoji="1" lang="en-US" altLang="zh-CN" sz="2000" b="0" i="0" u="none" strike="noStrike" cap="none" normalizeH="0" baseline="0">
                          <a:ln>
                            <a:noFill/>
                          </a:ln>
                          <a:solidFill>
                            <a:schemeClr val="tx1"/>
                          </a:solidFill>
                          <a:effectLst/>
                          <a:latin typeface="Times New Roman" charset="0"/>
                          <a:ea typeface="宋体" charset="0"/>
                          <a:cs typeface="宋体" charset="0"/>
                        </a:rPr>
                        <a:t>~</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r>
                        <a:rPr kumimoji="1" lang="en-US" altLang="zh-CN" sz="2000" b="0" i="0" u="none" strike="noStrike" cap="none" normalizeH="0" baseline="0">
                          <a:ln>
                            <a:noFill/>
                          </a:ln>
                          <a:solidFill>
                            <a:schemeClr val="tx1"/>
                          </a:solidFill>
                          <a:effectLst/>
                          <a:latin typeface="Times New Roman" charset="0"/>
                          <a:ea typeface="宋体" charset="0"/>
                          <a:cs typeface="宋体" charset="0"/>
                        </a:rPr>
                        <a:t>0.70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0.50</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r>
                        <a:rPr kumimoji="1" lang="en-US" altLang="zh-CN" sz="2000" b="0" i="0" u="none" strike="noStrike" cap="none" normalizeH="0" baseline="0">
                          <a:ln>
                            <a:noFill/>
                          </a:ln>
                          <a:solidFill>
                            <a:schemeClr val="tx1"/>
                          </a:solidFill>
                          <a:effectLst/>
                          <a:latin typeface="Times New Roman" charset="0"/>
                          <a:ea typeface="宋体" charset="0"/>
                          <a:cs typeface="宋体" charset="0"/>
                        </a:rPr>
                        <a:t>~ 0.70</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公园、娱乐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a:t>
                      </a:r>
                      <a:r>
                        <a:rPr kumimoji="1" lang="en-US" altLang="zh-CN" sz="2000" b="0" i="0" u="none" strike="noStrike" cap="none" normalizeH="0" baseline="0">
                          <a:ln>
                            <a:noFill/>
                          </a:ln>
                          <a:solidFill>
                            <a:schemeClr val="tx1"/>
                          </a:solidFill>
                          <a:effectLst/>
                          <a:latin typeface="Times New Roman" charset="0"/>
                          <a:ea typeface="宋体" charset="0"/>
                          <a:cs typeface="宋体" charset="0"/>
                        </a:rPr>
                        <a:t>0.20</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r>
                        <a:rPr kumimoji="1" lang="en-US" altLang="zh-CN" sz="2000" b="0" i="0" u="none" strike="noStrike" cap="none" normalizeH="0" baseline="0">
                          <a:ln>
                            <a:noFill/>
                          </a:ln>
                          <a:solidFill>
                            <a:schemeClr val="tx1"/>
                          </a:solidFill>
                          <a:effectLst/>
                          <a:latin typeface="Times New Roman" charset="0"/>
                          <a:ea typeface="宋体" charset="0"/>
                          <a:cs typeface="宋体" charset="0"/>
                        </a:rPr>
                        <a:t>~</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r>
                        <a:rPr kumimoji="1" lang="en-US" altLang="zh-CN" sz="2000" b="0" i="0" u="none" strike="noStrike" cap="none" normalizeH="0" baseline="0">
                          <a:ln>
                            <a:noFill/>
                          </a:ln>
                          <a:solidFill>
                            <a:schemeClr val="tx1"/>
                          </a:solidFill>
                          <a:effectLst/>
                          <a:latin typeface="Times New Roman" charset="0"/>
                          <a:ea typeface="宋体" charset="0"/>
                          <a:cs typeface="宋体" charset="0"/>
                        </a:rPr>
                        <a:t>0.90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0.90</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r>
                        <a:rPr kumimoji="1" lang="en-US" altLang="zh-CN" sz="2000" b="0" i="0" u="none" strike="noStrike" cap="none" normalizeH="0" baseline="0">
                          <a:ln>
                            <a:noFill/>
                          </a:ln>
                          <a:solidFill>
                            <a:schemeClr val="tx1"/>
                          </a:solidFill>
                          <a:effectLst/>
                          <a:latin typeface="Times New Roman" charset="0"/>
                          <a:ea typeface="宋体" charset="0"/>
                          <a:cs typeface="宋体" charset="0"/>
                        </a:rPr>
                        <a:t>~ 1.31</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公共设施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a:t>
                      </a:r>
                      <a:r>
                        <a:rPr kumimoji="1" lang="en-US" altLang="zh-CN" sz="2000" b="0" i="0" u="none" strike="noStrike" cap="none" normalizeH="0" baseline="0">
                          <a:ln>
                            <a:noFill/>
                          </a:ln>
                          <a:solidFill>
                            <a:schemeClr val="tx1"/>
                          </a:solidFill>
                          <a:effectLst/>
                          <a:latin typeface="Times New Roman" charset="0"/>
                          <a:ea typeface="宋体" charset="0"/>
                          <a:cs typeface="宋体" charset="0"/>
                        </a:rPr>
                        <a:t>0.40</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r>
                        <a:rPr kumimoji="1" lang="en-US" altLang="zh-CN" sz="2000" b="0" i="0" u="none" strike="noStrike" cap="none" normalizeH="0" baseline="0">
                          <a:ln>
                            <a:noFill/>
                          </a:ln>
                          <a:solidFill>
                            <a:schemeClr val="tx1"/>
                          </a:solidFill>
                          <a:effectLst/>
                          <a:latin typeface="Times New Roman" charset="0"/>
                          <a:ea typeface="宋体" charset="0"/>
                          <a:cs typeface="宋体" charset="0"/>
                        </a:rPr>
                        <a:t>~</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 </a:t>
                      </a:r>
                      <a:r>
                        <a:rPr kumimoji="1" lang="en-US" altLang="zh-CN" sz="2000" b="0" i="0" u="none" strike="noStrike" cap="none" normalizeH="0" baseline="0">
                          <a:ln>
                            <a:noFill/>
                          </a:ln>
                          <a:solidFill>
                            <a:schemeClr val="tx1"/>
                          </a:solidFill>
                          <a:effectLst/>
                          <a:latin typeface="Times New Roman" charset="0"/>
                          <a:ea typeface="宋体" charset="0"/>
                          <a:cs typeface="宋体" charset="0"/>
                        </a:rPr>
                        <a:t>0.90</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0.40</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r>
                        <a:rPr kumimoji="1" lang="en-US" altLang="zh-CN" sz="2000" b="0" i="0" u="none" strike="noStrike" cap="none" normalizeH="0" baseline="0">
                          <a:ln>
                            <a:noFill/>
                          </a:ln>
                          <a:solidFill>
                            <a:schemeClr val="tx1"/>
                          </a:solidFill>
                          <a:effectLst/>
                          <a:latin typeface="Times New Roman" charset="0"/>
                          <a:ea typeface="宋体" charset="0"/>
                          <a:cs typeface="宋体" charset="0"/>
                        </a:rPr>
                        <a:t>~ 0.80</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私人商品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0"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0"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a:t>
                      </a:r>
                      <a:r>
                        <a:rPr kumimoji="1" lang="en-US" altLang="zh-CN" sz="2000" b="0" i="0" u="none" strike="noStrike" cap="none" normalizeH="0" baseline="0">
                          <a:ln>
                            <a:noFill/>
                          </a:ln>
                          <a:solidFill>
                            <a:schemeClr val="tx1"/>
                          </a:solidFill>
                          <a:effectLst/>
                          <a:latin typeface="Times New Roman" charset="0"/>
                          <a:ea typeface="宋体" charset="0"/>
                          <a:cs typeface="宋体" charset="0"/>
                        </a:rPr>
                        <a:t>0.13</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r>
                        <a:rPr kumimoji="1" lang="en-US" altLang="zh-CN" sz="2000" b="0" i="0" u="none" strike="noStrike" cap="none" normalizeH="0" baseline="0">
                          <a:ln>
                            <a:noFill/>
                          </a:ln>
                          <a:solidFill>
                            <a:schemeClr val="tx1"/>
                          </a:solidFill>
                          <a:effectLst/>
                          <a:latin typeface="Times New Roman" charset="0"/>
                          <a:ea typeface="宋体" charset="0"/>
                          <a:cs typeface="宋体" charset="0"/>
                        </a:rPr>
                        <a:t>~</a:t>
                      </a: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 -</a:t>
                      </a:r>
                      <a:endParaRPr kumimoji="1" lang="en-US" altLang="zh-CN" sz="2000" b="0" i="0" u="none" strike="noStrike" cap="none" normalizeH="0" baseline="0">
                        <a:ln>
                          <a:noFill/>
                        </a:ln>
                        <a:solidFill>
                          <a:schemeClr val="tx1"/>
                        </a:solidFill>
                        <a:effectLst/>
                        <a:latin typeface="Times New Roman"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charset="0"/>
                          <a:ea typeface="宋体" charset="0"/>
                          <a:cs typeface="宋体" charset="0"/>
                        </a:rPr>
                        <a:t>餐饮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charset="0"/>
                          <a:ea typeface="宋体" charset="0"/>
                          <a:cs typeface="Times New Roman" charset="0"/>
                        </a:rPr>
                        <a:t>-</a:t>
                      </a:r>
                      <a:r>
                        <a:rPr kumimoji="1" lang="en-US" altLang="zh-CN" sz="2000" b="0" i="0" u="none" strike="noStrike" cap="none" normalizeH="0" baseline="0" dirty="0">
                          <a:ln>
                            <a:noFill/>
                          </a:ln>
                          <a:solidFill>
                            <a:schemeClr val="tx1"/>
                          </a:solidFill>
                          <a:effectLst/>
                          <a:latin typeface="Times New Roman" charset="0"/>
                          <a:ea typeface="宋体" charset="0"/>
                          <a:cs typeface="宋体" charset="0"/>
                        </a:rPr>
                        <a:t>1.63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宋体" charset="0"/>
                        </a:rPr>
                        <a:t>1.40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charset="0"/>
                          <a:ea typeface="宋体" charset="0"/>
                          <a:cs typeface="宋体" charset="0"/>
                        </a:rPr>
                        <a:t>汽车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charset="0"/>
                          <a:ea typeface="宋体" charset="0"/>
                          <a:cs typeface="Times New Roman" charset="0"/>
                        </a:rPr>
                        <a:t>-</a:t>
                      </a:r>
                      <a:r>
                        <a:rPr kumimoji="1" lang="en-US" altLang="zh-CN" sz="2000" b="0" i="0" u="none" strike="noStrike" cap="none" normalizeH="0" baseline="0">
                          <a:ln>
                            <a:noFill/>
                          </a:ln>
                          <a:solidFill>
                            <a:schemeClr val="tx1"/>
                          </a:solidFill>
                          <a:effectLst/>
                          <a:latin typeface="Times New Roman" charset="0"/>
                          <a:ea typeface="宋体" charset="0"/>
                          <a:cs typeface="宋体" charset="0"/>
                        </a:rPr>
                        <a:t>1.35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charset="0"/>
                          <a:ea typeface="宋体" charset="0"/>
                          <a:cs typeface="宋体" charset="0"/>
                        </a:rPr>
                        <a:t>2.46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7" name="Text Box 79"/>
          <p:cNvSpPr txBox="1">
            <a:spLocks noChangeArrowheads="1"/>
          </p:cNvSpPr>
          <p:nvPr/>
        </p:nvSpPr>
        <p:spPr bwMode="auto">
          <a:xfrm>
            <a:off x="7712241" y="2102022"/>
            <a:ext cx="793750" cy="403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zh-CN" altLang="en-US" sz="2000" dirty="0"/>
              <a:t>　　</a:t>
            </a:r>
            <a:r>
              <a:rPr lang="zh-CN" altLang="en-US" sz="2000" b="1" dirty="0"/>
              <a:t>地方公共品的弹性</a:t>
            </a:r>
            <a:r>
              <a:rPr lang="zh-CN" altLang="en-US" sz="2000" dirty="0"/>
              <a:t>，资料来源费雪：</a:t>
            </a:r>
            <a:r>
              <a:rPr lang="en-US" altLang="zh-CN" sz="2000" dirty="0"/>
              <a:t>《</a:t>
            </a:r>
            <a:r>
              <a:rPr lang="zh-CN" altLang="en-US" sz="2000" dirty="0"/>
              <a:t>州和地方财政学</a:t>
            </a:r>
            <a:r>
              <a:rPr lang="en-US" altLang="zh-CN" sz="2000" dirty="0"/>
              <a:t>》</a:t>
            </a:r>
          </a:p>
        </p:txBody>
      </p:sp>
    </p:spTree>
    <p:extLst>
      <p:ext uri="{BB962C8B-B14F-4D97-AF65-F5344CB8AC3E}">
        <p14:creationId xmlns:p14="http://schemas.microsoft.com/office/powerpoint/2010/main" val="3372924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0244" y="1586939"/>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对公共商品的偏好</a:t>
            </a:r>
          </a:p>
          <a:p>
            <a:pPr lvl="0">
              <a:defRPr/>
            </a:pPr>
            <a:r>
              <a:rPr lang="zh-CN" altLang="en-US" sz="2000" dirty="0">
                <a:solidFill>
                  <a:sysClr val="windowText" lastClr="000000"/>
                </a:solidFill>
                <a:latin typeface="微软雅黑"/>
                <a:ea typeface="微软雅黑"/>
                <a:cs typeface="微软雅黑"/>
              </a:rPr>
              <a:t>人口统计特征：</a:t>
            </a:r>
          </a:p>
          <a:p>
            <a:pPr lvl="0">
              <a:defRPr/>
            </a:pPr>
            <a:r>
              <a:rPr lang="zh-CN" altLang="en-US" sz="2000" dirty="0">
                <a:solidFill>
                  <a:sysClr val="windowText" lastClr="000000"/>
                </a:solidFill>
                <a:latin typeface="微软雅黑"/>
                <a:ea typeface="微软雅黑"/>
                <a:cs typeface="微软雅黑"/>
              </a:rPr>
              <a:t>－人口规模：拥挤函数</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－人口结构：城市化、教育、医疗、养老</a:t>
            </a:r>
          </a:p>
          <a:p>
            <a:pPr lvl="0">
              <a:defRPr/>
            </a:pPr>
            <a:r>
              <a:rPr lang="zh-CN" altLang="en-US" sz="2000" dirty="0">
                <a:solidFill>
                  <a:sysClr val="windowText" lastClr="000000"/>
                </a:solidFill>
                <a:latin typeface="微软雅黑"/>
                <a:ea typeface="微软雅黑"/>
                <a:cs typeface="微软雅黑"/>
              </a:rPr>
              <a:t>技术进步：双刃剑</a:t>
            </a:r>
          </a:p>
          <a:p>
            <a:pPr lvl="0">
              <a:defRPr/>
            </a:pPr>
            <a:r>
              <a:rPr lang="zh-CN" altLang="en-US" sz="2000" dirty="0">
                <a:solidFill>
                  <a:sysClr val="windowText" lastClr="000000"/>
                </a:solidFill>
                <a:latin typeface="微软雅黑"/>
                <a:ea typeface="微软雅黑"/>
                <a:cs typeface="微软雅黑"/>
              </a:rPr>
              <a:t>－要求更多更好的公共品</a:t>
            </a:r>
          </a:p>
          <a:p>
            <a:pPr lvl="0">
              <a:defRPr/>
            </a:pPr>
            <a:r>
              <a:rPr lang="zh-CN" altLang="en-US" sz="2000" dirty="0">
                <a:solidFill>
                  <a:sysClr val="windowText" lastClr="000000"/>
                </a:solidFill>
                <a:latin typeface="微软雅黑"/>
                <a:ea typeface="微软雅黑"/>
                <a:cs typeface="微软雅黑"/>
              </a:rPr>
              <a:t>－排他技术进步缩小公共品的范围</a:t>
            </a:r>
          </a:p>
          <a:p>
            <a:pPr lvl="0">
              <a:defRPr/>
            </a:pPr>
            <a:r>
              <a:rPr lang="zh-CN" altLang="en-US" sz="2000" dirty="0">
                <a:solidFill>
                  <a:sysClr val="windowText" lastClr="000000"/>
                </a:solidFill>
                <a:latin typeface="微软雅黑"/>
                <a:ea typeface="微软雅黑"/>
                <a:cs typeface="微软雅黑"/>
              </a:rPr>
              <a:t>偏好的实现：公共选择</a:t>
            </a: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1229666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0244" y="1586939"/>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zh-CN" altLang="en-US" sz="2000" dirty="0">
                <a:solidFill>
                  <a:sysClr val="windowText" lastClr="000000"/>
                </a:solidFill>
                <a:latin typeface="微软雅黑"/>
                <a:ea typeface="微软雅黑"/>
                <a:cs typeface="微软雅黑"/>
              </a:rPr>
              <a:t>服务环境</a:t>
            </a: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aphicFrame>
        <p:nvGraphicFramePr>
          <p:cNvPr id="15" name="Object 5"/>
          <p:cNvGraphicFramePr>
            <a:graphicFrameLocks noChangeAspect="1"/>
          </p:cNvGraphicFramePr>
          <p:nvPr>
            <p:extLst>
              <p:ext uri="{D42A27DB-BD31-4B8C-83A1-F6EECF244321}">
                <p14:modId xmlns:p14="http://schemas.microsoft.com/office/powerpoint/2010/main" val="596612633"/>
              </p:ext>
            </p:extLst>
          </p:nvPr>
        </p:nvGraphicFramePr>
        <p:xfrm>
          <a:off x="1676400" y="2146300"/>
          <a:ext cx="5329238" cy="3570288"/>
        </p:xfrm>
        <a:graphic>
          <a:graphicData uri="http://schemas.openxmlformats.org/presentationml/2006/ole">
            <mc:AlternateContent xmlns:mc="http://schemas.openxmlformats.org/markup-compatibility/2006">
              <mc:Choice xmlns:v="urn:schemas-microsoft-com:vml" Requires="v">
                <p:oleObj name="位图图像" r:id="rId3" imgW="3933333" imgH="2429214" progId="Paint.Picture">
                  <p:embed/>
                </p:oleObj>
              </mc:Choice>
              <mc:Fallback>
                <p:oleObj name="位图图像" r:id="rId3" imgW="3933333" imgH="24292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146300"/>
                        <a:ext cx="5329238" cy="3570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58466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0244" y="1586939"/>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a:solidFill>
                  <a:sysClr val="windowText" lastClr="000000"/>
                </a:solidFill>
                <a:latin typeface="微软雅黑"/>
                <a:ea typeface="微软雅黑"/>
                <a:cs typeface="微软雅黑"/>
              </a:rPr>
              <a:t>相对价格效应：鲍莫尔 </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随着时间的推移，公共部门的成本相对于私人部门的成本更高。</a:t>
            </a:r>
          </a:p>
          <a:p>
            <a:pPr lvl="0">
              <a:defRPr/>
            </a:pPr>
            <a:r>
              <a:rPr lang="zh-CN" altLang="en-US" sz="2000" dirty="0">
                <a:solidFill>
                  <a:sysClr val="windowText" lastClr="000000"/>
                </a:solidFill>
                <a:latin typeface="微软雅黑"/>
                <a:ea typeface="微软雅黑"/>
                <a:cs typeface="微软雅黑"/>
              </a:rPr>
              <a:t>部门的划分：劳动是否是最终产品</a:t>
            </a:r>
          </a:p>
          <a:p>
            <a:pPr lvl="0">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进步部门：物质生产部门</a:t>
            </a:r>
          </a:p>
          <a:p>
            <a:pPr lvl="0">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非进步部门：劳务服务部门</a:t>
            </a:r>
          </a:p>
          <a:p>
            <a:pPr lvl="0">
              <a:defRPr/>
            </a:pPr>
            <a:r>
              <a:rPr lang="zh-CN" altLang="en-US" sz="2000" dirty="0">
                <a:solidFill>
                  <a:sysClr val="windowText" lastClr="000000"/>
                </a:solidFill>
                <a:latin typeface="微软雅黑"/>
                <a:ea typeface="微软雅黑"/>
                <a:cs typeface="微软雅黑"/>
              </a:rPr>
              <a:t>不同的技术进步率、劳动生产率和工资增幅</a:t>
            </a:r>
          </a:p>
          <a:p>
            <a:pPr lvl="0">
              <a:defRPr/>
            </a:pPr>
            <a:r>
              <a:rPr lang="zh-CN" altLang="en-US" sz="2000" dirty="0">
                <a:solidFill>
                  <a:sysClr val="windowText" lastClr="000000"/>
                </a:solidFill>
                <a:latin typeface="微软雅黑"/>
                <a:ea typeface="微软雅黑"/>
                <a:cs typeface="微软雅黑"/>
              </a:rPr>
              <a:t>劳动力市场均衡使非进步部门工资率提高，在生产率不变的情况下意味着单位产出劳动成本更大。</a:t>
            </a: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168646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财政支出的分类</a:t>
            </a:r>
          </a:p>
        </p:txBody>
      </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lang="zh-CN" altLang="en-US" sz="2400" dirty="0">
                <a:solidFill>
                  <a:sysClr val="windowText" lastClr="000000"/>
                </a:solidFill>
                <a:latin typeface="微软雅黑"/>
                <a:ea typeface="微软雅黑"/>
                <a:cs typeface="微软雅黑"/>
              </a:rPr>
              <a:t>一</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）财政支出的内涵</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lvl="0">
              <a:defRPr/>
            </a:pP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公共部门提供公共品和公共服务的耗费</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政府为实现其职能在一个</a:t>
            </a:r>
            <a:r>
              <a:rPr lang="zh-CN" altLang="en-US" sz="2200" dirty="0">
                <a:solidFill>
                  <a:srgbClr val="0070C0"/>
                </a:solidFill>
                <a:latin typeface="微软雅黑"/>
                <a:ea typeface="微软雅黑"/>
                <a:cs typeface="微软雅黑"/>
              </a:rPr>
              <a:t>财政年度</a:t>
            </a:r>
            <a:r>
              <a:rPr lang="zh-CN" altLang="en-US" sz="2200" dirty="0">
                <a:solidFill>
                  <a:sysClr val="windowText" lastClr="000000"/>
                </a:solidFill>
                <a:latin typeface="微软雅黑"/>
                <a:ea typeface="微软雅黑"/>
                <a:cs typeface="微软雅黑"/>
              </a:rPr>
              <a:t>内耗费的资金总和</a:t>
            </a:r>
            <a:endParaRPr lang="en-US" altLang="zh-CN" sz="2200" dirty="0">
              <a:solidFill>
                <a:sysClr val="windowText" lastClr="000000"/>
              </a:solidFill>
              <a:latin typeface="微软雅黑"/>
              <a:ea typeface="微软雅黑"/>
              <a:cs typeface="微软雅黑"/>
            </a:endParaRPr>
          </a:p>
          <a:p>
            <a:pPr lvl="0">
              <a:defRPr/>
            </a:pPr>
            <a:endParaRPr lang="zh-CN" altLang="en-US" sz="2200" dirty="0">
              <a:solidFill>
                <a:sysClr val="windowText" lastClr="000000"/>
              </a:solidFill>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外延：</a:t>
            </a:r>
          </a:p>
          <a:p>
            <a:pPr lvl="0">
              <a:defRPr/>
            </a:pPr>
            <a:r>
              <a:rPr lang="zh-CN" altLang="en-US" sz="2200" dirty="0">
                <a:solidFill>
                  <a:sysClr val="windowText" lastClr="000000"/>
                </a:solidFill>
                <a:latin typeface="微软雅黑"/>
                <a:ea typeface="微软雅黑"/>
                <a:cs typeface="微软雅黑"/>
              </a:rPr>
              <a:t>－预算内支出、预算外支出</a:t>
            </a:r>
          </a:p>
          <a:p>
            <a:pPr lvl="0">
              <a:defRPr/>
            </a:pPr>
            <a:r>
              <a:rPr lang="zh-CN" altLang="en-US" sz="2200" dirty="0">
                <a:solidFill>
                  <a:sysClr val="windowText" lastClr="000000"/>
                </a:solidFill>
                <a:latin typeface="微软雅黑"/>
                <a:ea typeface="微软雅黑"/>
                <a:cs typeface="微软雅黑"/>
              </a:rPr>
              <a:t>－一般预算支出、基金预算支出</a:t>
            </a: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903916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0244" y="1586939"/>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（四）影响财政支付规模的因素</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lvl="0">
              <a:defRPr/>
            </a:pPr>
            <a:r>
              <a:rPr lang="zh-CN" altLang="zh-CN" sz="2000" dirty="0">
                <a:solidFill>
                  <a:sysClr val="windowText" lastClr="000000"/>
                </a:solidFill>
                <a:latin typeface="微软雅黑"/>
                <a:ea typeface="微软雅黑"/>
                <a:cs typeface="微软雅黑"/>
              </a:rPr>
              <a:t>（3</a:t>
            </a:r>
            <a:r>
              <a:rPr lang="zh-CN" altLang="en-US" sz="2000" dirty="0">
                <a:solidFill>
                  <a:sysClr val="windowText" lastClr="000000"/>
                </a:solidFill>
                <a:latin typeface="微软雅黑"/>
                <a:ea typeface="微软雅黑"/>
                <a:cs typeface="微软雅黑"/>
              </a:rPr>
              <a:t>）政治决策程序</a:t>
            </a:r>
            <a:r>
              <a:rPr lang="zh-CN"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公共选择增长论</a:t>
            </a:r>
            <a:endParaRPr lang="en-US" altLang="zh-CN" sz="2000" dirty="0">
              <a:solidFill>
                <a:sysClr val="windowText" lastClr="000000"/>
              </a:solidFill>
              <a:latin typeface="微软雅黑"/>
              <a:ea typeface="微软雅黑"/>
              <a:cs typeface="微软雅黑"/>
            </a:endParaRPr>
          </a:p>
          <a:p>
            <a:pPr lvl="0">
              <a:defRPr/>
            </a:pPr>
            <a:r>
              <a:rPr lang="zh-CN" altLang="en-US" sz="2000" dirty="0">
                <a:solidFill>
                  <a:sysClr val="windowText" lastClr="000000"/>
                </a:solidFill>
                <a:latin typeface="微软雅黑"/>
                <a:ea typeface="微软雅黑"/>
                <a:cs typeface="微软雅黑"/>
              </a:rPr>
              <a:t>选民：</a:t>
            </a:r>
          </a:p>
          <a:p>
            <a:pPr lvl="0">
              <a:defRPr/>
            </a:pPr>
            <a:r>
              <a:rPr lang="zh-CN" altLang="en-US" sz="2000" dirty="0">
                <a:solidFill>
                  <a:sysClr val="windowText" lastClr="000000"/>
                </a:solidFill>
                <a:latin typeface="微软雅黑"/>
                <a:ea typeface="微软雅黑"/>
                <a:cs typeface="微软雅黑"/>
              </a:rPr>
              <a:t>－“财政幻觉”：投票人不能充分理解政府支出增长时税收的真正含义，从而将选票投给实行高支出政策的候选人。</a:t>
            </a:r>
          </a:p>
          <a:p>
            <a:pPr lvl="0">
              <a:defRPr/>
            </a:pPr>
            <a:r>
              <a:rPr lang="zh-CN" altLang="en-US" sz="2000" dirty="0">
                <a:solidFill>
                  <a:sysClr val="windowText" lastClr="000000"/>
                </a:solidFill>
                <a:latin typeface="微软雅黑"/>
                <a:ea typeface="微软雅黑"/>
                <a:cs typeface="微软雅黑"/>
              </a:rPr>
              <a:t>政党、利益集团：</a:t>
            </a:r>
          </a:p>
          <a:p>
            <a:pPr lvl="0">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选票最大化－投票交易－预算最大化</a:t>
            </a:r>
          </a:p>
          <a:p>
            <a:pPr lvl="0">
              <a:defRPr/>
            </a:pPr>
            <a:r>
              <a:rPr lang="zh-CN" altLang="en-US" sz="2000" dirty="0">
                <a:solidFill>
                  <a:sysClr val="windowText" lastClr="000000"/>
                </a:solidFill>
                <a:latin typeface="微软雅黑"/>
                <a:ea typeface="微软雅黑"/>
                <a:cs typeface="微软雅黑"/>
              </a:rPr>
              <a:t>官僚：</a:t>
            </a:r>
          </a:p>
          <a:p>
            <a:pPr lvl="0">
              <a:defRPr/>
            </a:pP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效用函数－预算最大化－“委托－代理”－信息优势与激励不足</a:t>
            </a:r>
          </a:p>
          <a:p>
            <a:pPr lvl="0">
              <a:defRPr/>
            </a:pPr>
            <a:endParaRPr lang="en-US" altLang="zh-CN" sz="20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2601467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3.3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财政支出结构分析</a:t>
            </a:r>
          </a:p>
        </p:txBody>
      </p:sp>
      <p:sp>
        <p:nvSpPr>
          <p:cNvPr id="18" name="内容占位符 2"/>
          <p:cNvSpPr txBox="1">
            <a:spLocks/>
          </p:cNvSpPr>
          <p:nvPr/>
        </p:nvSpPr>
        <p:spPr>
          <a:xfrm>
            <a:off x="690244" y="1586939"/>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（一）内生增长理论</a:t>
            </a:r>
            <a:endParaRPr lang="en-US" altLang="zh-CN"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内生增长理论是产生于</a:t>
            </a:r>
            <a:r>
              <a:rPr lang="en-US" altLang="zh-CN" sz="2000" dirty="0">
                <a:solidFill>
                  <a:sysClr val="windowText" lastClr="000000"/>
                </a:solidFill>
                <a:latin typeface="微软雅黑"/>
                <a:ea typeface="微软雅黑"/>
                <a:cs typeface="微软雅黑"/>
              </a:rPr>
              <a:t>20 </a:t>
            </a:r>
            <a:r>
              <a:rPr lang="zh-CN" altLang="en-US" sz="2000" dirty="0">
                <a:solidFill>
                  <a:sysClr val="windowText" lastClr="000000"/>
                </a:solidFill>
                <a:latin typeface="微软雅黑"/>
                <a:ea typeface="微软雅黑"/>
                <a:cs typeface="微软雅黑"/>
              </a:rPr>
              <a:t>世纪</a:t>
            </a:r>
            <a:r>
              <a:rPr lang="en-US" altLang="zh-CN" sz="2000" dirty="0">
                <a:solidFill>
                  <a:sysClr val="windowText" lastClr="000000"/>
                </a:solidFill>
                <a:latin typeface="微软雅黑"/>
                <a:ea typeface="微软雅黑"/>
                <a:cs typeface="微软雅黑"/>
              </a:rPr>
              <a:t>80 </a:t>
            </a:r>
            <a:r>
              <a:rPr lang="zh-CN" altLang="en-US" sz="2000" dirty="0">
                <a:solidFill>
                  <a:sysClr val="windowText" lastClr="000000"/>
                </a:solidFill>
                <a:latin typeface="微软雅黑"/>
                <a:ea typeface="微软雅黑"/>
                <a:cs typeface="微软雅黑"/>
              </a:rPr>
              <a:t>年代中期的一个西方宏观经济理论分支</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其</a:t>
            </a:r>
            <a:r>
              <a:rPr lang="zh-CN" altLang="en-US" sz="2000" dirty="0">
                <a:solidFill>
                  <a:srgbClr val="000090"/>
                </a:solidFill>
                <a:latin typeface="微软雅黑"/>
                <a:ea typeface="微软雅黑"/>
                <a:cs typeface="微软雅黑"/>
              </a:rPr>
              <a:t>核心思想是认为经济能够不依赖外力推动实现持续增长</a:t>
            </a:r>
            <a:r>
              <a:rPr lang="en-US" altLang="zh-CN" sz="2000" dirty="0">
                <a:solidFill>
                  <a:srgbClr val="000090"/>
                </a:solidFill>
                <a:latin typeface="微软雅黑"/>
                <a:ea typeface="微软雅黑"/>
                <a:cs typeface="微软雅黑"/>
              </a:rPr>
              <a:t>,</a:t>
            </a:r>
            <a:r>
              <a:rPr lang="zh-CN" altLang="en-US" sz="2000" dirty="0">
                <a:solidFill>
                  <a:srgbClr val="000090"/>
                </a:solidFill>
                <a:latin typeface="微软雅黑"/>
                <a:ea typeface="微软雅黑"/>
                <a:cs typeface="微软雅黑"/>
              </a:rPr>
              <a:t>内生的技术进步是保证经济持续增长的决定因素。 </a:t>
            </a:r>
            <a:endParaRPr lang="en-US" altLang="zh-CN" sz="2000" dirty="0">
              <a:solidFill>
                <a:srgbClr val="000090"/>
              </a:solidFill>
              <a:latin typeface="微软雅黑"/>
              <a:ea typeface="微软雅黑"/>
              <a:cs typeface="微软雅黑"/>
            </a:endParaRPr>
          </a:p>
          <a:p>
            <a:pPr>
              <a:defRPr/>
            </a:pPr>
            <a:endParaRPr lang="en-US" altLang="zh-CN" sz="2000" dirty="0">
              <a:solidFill>
                <a:srgbClr val="000090"/>
              </a:solidFill>
              <a:latin typeface="微软雅黑"/>
              <a:ea typeface="微软雅黑"/>
              <a:cs typeface="微软雅黑"/>
            </a:endParaRPr>
          </a:p>
          <a:p>
            <a:pPr>
              <a:defRPr/>
            </a:pPr>
            <a:r>
              <a:rPr lang="en-US" altLang="zh-CN" sz="2000" dirty="0">
                <a:latin typeface="微软雅黑"/>
                <a:ea typeface="微软雅黑"/>
                <a:cs typeface="微软雅黑"/>
              </a:rPr>
              <a:t>Y=F</a:t>
            </a:r>
            <a:r>
              <a:rPr lang="zh-CN" altLang="en-US" sz="2000" dirty="0">
                <a:latin typeface="微软雅黑"/>
                <a:ea typeface="微软雅黑"/>
                <a:cs typeface="微软雅黑"/>
              </a:rPr>
              <a:t>（</a:t>
            </a:r>
            <a:r>
              <a:rPr lang="en-US" altLang="zh-CN" sz="2000" dirty="0">
                <a:latin typeface="微软雅黑"/>
                <a:ea typeface="微软雅黑"/>
                <a:cs typeface="微软雅黑"/>
              </a:rPr>
              <a:t>L</a:t>
            </a:r>
            <a:r>
              <a:rPr lang="zh-CN" altLang="en-US" sz="2000" dirty="0">
                <a:latin typeface="微软雅黑"/>
                <a:ea typeface="微软雅黑"/>
                <a:cs typeface="微软雅黑"/>
              </a:rPr>
              <a:t>，</a:t>
            </a:r>
            <a:r>
              <a:rPr lang="en-US" altLang="zh-CN" sz="2000" dirty="0">
                <a:latin typeface="微软雅黑"/>
                <a:ea typeface="微软雅黑"/>
                <a:cs typeface="微软雅黑"/>
              </a:rPr>
              <a:t>K</a:t>
            </a:r>
            <a:r>
              <a:rPr lang="zh-CN" altLang="en-US" sz="2000" dirty="0">
                <a:latin typeface="微软雅黑"/>
                <a:ea typeface="微软雅黑"/>
                <a:cs typeface="微软雅黑"/>
              </a:rPr>
              <a:t>） </a:t>
            </a:r>
            <a:r>
              <a:rPr lang="en-US" altLang="zh-CN" sz="2000" dirty="0">
                <a:latin typeface="微软雅黑"/>
                <a:ea typeface="微软雅黑"/>
                <a:cs typeface="微软雅黑"/>
              </a:rPr>
              <a:t>L</a:t>
            </a:r>
            <a:r>
              <a:rPr lang="zh-CN" altLang="en-US" sz="2000" dirty="0">
                <a:latin typeface="微软雅黑"/>
                <a:ea typeface="微软雅黑"/>
                <a:cs typeface="微软雅黑"/>
              </a:rPr>
              <a:t>劳动和</a:t>
            </a:r>
            <a:r>
              <a:rPr lang="en-US" altLang="zh-CN" sz="2000" dirty="0">
                <a:latin typeface="微软雅黑"/>
                <a:ea typeface="微软雅黑"/>
                <a:cs typeface="微软雅黑"/>
              </a:rPr>
              <a:t>K</a:t>
            </a:r>
            <a:r>
              <a:rPr lang="zh-CN" altLang="en-US" sz="2000" dirty="0">
                <a:latin typeface="微软雅黑"/>
                <a:ea typeface="微软雅黑"/>
                <a:cs typeface="微软雅黑"/>
              </a:rPr>
              <a:t>资本是内生变量，资本和劳动都会边际产量递减。技术进步是外生变量。由于边际产量递减，导致经济增长会收敛，增长率会接近</a:t>
            </a:r>
            <a:r>
              <a:rPr lang="en-US" altLang="zh-CN" sz="2000" dirty="0">
                <a:latin typeface="微软雅黑"/>
                <a:ea typeface="微软雅黑"/>
                <a:cs typeface="微软雅黑"/>
              </a:rPr>
              <a:t>0</a:t>
            </a:r>
            <a:r>
              <a:rPr lang="zh-CN" altLang="en-US" sz="2000" dirty="0">
                <a:latin typeface="微软雅黑"/>
                <a:ea typeface="微软雅黑"/>
                <a:cs typeface="微软雅黑"/>
              </a:rPr>
              <a:t>。</a:t>
            </a:r>
          </a:p>
          <a:p>
            <a:pPr>
              <a:defRPr/>
            </a:pPr>
            <a:r>
              <a:rPr lang="zh-CN" altLang="en-US" sz="2000" dirty="0">
                <a:latin typeface="微软雅黑"/>
                <a:ea typeface="微软雅黑"/>
                <a:cs typeface="微软雅黑"/>
              </a:rPr>
              <a:t>内生增长理论把</a:t>
            </a:r>
            <a:r>
              <a:rPr lang="en-US" altLang="zh-CN" sz="2000" dirty="0">
                <a:latin typeface="微软雅黑"/>
                <a:ea typeface="微软雅黑"/>
                <a:cs typeface="微软雅黑"/>
              </a:rPr>
              <a:t>A</a:t>
            </a:r>
            <a:r>
              <a:rPr lang="zh-CN" altLang="en-US" sz="2000" dirty="0">
                <a:latin typeface="微软雅黑"/>
                <a:ea typeface="微软雅黑"/>
                <a:cs typeface="微软雅黑"/>
              </a:rPr>
              <a:t>技术写入生产函数，技术进步内生化（这就是内生这个词的由来）。技术进步的特殊意义在于，技术进步是边际产量不变乃至递增的。</a:t>
            </a:r>
          </a:p>
          <a:p>
            <a:pPr>
              <a:defRPr/>
            </a:pPr>
            <a:endParaRPr lang="zh-CN" altLang="en-US" sz="2000" dirty="0">
              <a:solidFill>
                <a:srgbClr val="00009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4250545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90244" y="1294839"/>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（二）经济发展阶段论</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发展经济学的五个阶段：</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早期阶段、起飞阶段、成熟阶段、高消费阶段和生活质量阶段</a:t>
            </a:r>
          </a:p>
          <a:p>
            <a:pPr>
              <a:defRPr/>
            </a:pPr>
            <a:r>
              <a:rPr lang="zh-CN" altLang="en-US" sz="2200" dirty="0">
                <a:solidFill>
                  <a:sysClr val="windowText" lastClr="000000"/>
                </a:solidFill>
                <a:latin typeface="微软雅黑"/>
                <a:ea typeface="微软雅黑"/>
                <a:cs typeface="微软雅黑"/>
              </a:rPr>
              <a:t>每个阶段有不断出现的新的支出需求：</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早期：基础设施投资的经济性支出</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中期：对私人投资的补充和公共消费</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成熟：社会性支出和转移支出</a:t>
            </a:r>
          </a:p>
          <a:p>
            <a:pPr>
              <a:defRPr/>
            </a:pPr>
            <a:r>
              <a:rPr lang="zh-CN" altLang="en-US" sz="2200" dirty="0">
                <a:solidFill>
                  <a:sysClr val="windowText" lastClr="000000"/>
                </a:solidFill>
                <a:latin typeface="微软雅黑"/>
                <a:ea typeface="微软雅黑"/>
                <a:cs typeface="微软雅黑"/>
              </a:rPr>
              <a:t>经济发展阶段论主要侧重于支出结构</a:t>
            </a:r>
          </a:p>
          <a:p>
            <a:pPr>
              <a:defRPr/>
            </a:pPr>
            <a:endParaRPr lang="en-US" altLang="zh-CN" sz="2200" dirty="0">
              <a:solidFill>
                <a:sysClr val="windowText" lastClr="000000"/>
              </a:solidFill>
              <a:latin typeface="微软雅黑"/>
              <a:ea typeface="微软雅黑"/>
              <a:cs typeface="微软雅黑"/>
            </a:endParaRPr>
          </a:p>
          <a:p>
            <a:pPr>
              <a:defRPr/>
            </a:pPr>
            <a:endParaRPr lang="zh-CN" altLang="en-US" sz="2000" dirty="0">
              <a:solidFill>
                <a:srgbClr val="00009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282403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68854" y="1"/>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911280"/>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（二）经济发展阶段论</a:t>
            </a:r>
            <a:endParaRPr lang="en-US" altLang="zh-CN" sz="2200" dirty="0">
              <a:solidFill>
                <a:sysClr val="windowText" lastClr="000000"/>
              </a:solidFill>
              <a:latin typeface="微软雅黑"/>
              <a:ea typeface="微软雅黑"/>
              <a:cs typeface="微软雅黑"/>
            </a:endParaRPr>
          </a:p>
          <a:p>
            <a:pPr>
              <a:defRPr/>
            </a:pPr>
            <a:endParaRPr lang="zh-CN" altLang="en-US" sz="2000" dirty="0">
              <a:solidFill>
                <a:srgbClr val="00009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aphicFrame>
        <p:nvGraphicFramePr>
          <p:cNvPr id="15" name="Group 3"/>
          <p:cNvGraphicFramePr>
            <a:graphicFrameLocks noGrp="1"/>
          </p:cNvGraphicFramePr>
          <p:nvPr>
            <p:extLst>
              <p:ext uri="{D42A27DB-BD31-4B8C-83A1-F6EECF244321}">
                <p14:modId xmlns:p14="http://schemas.microsoft.com/office/powerpoint/2010/main" val="1325609541"/>
              </p:ext>
            </p:extLst>
          </p:nvPr>
        </p:nvGraphicFramePr>
        <p:xfrm>
          <a:off x="1534511" y="1436582"/>
          <a:ext cx="6489699" cy="4729438"/>
        </p:xfrm>
        <a:graphic>
          <a:graphicData uri="http://schemas.openxmlformats.org/drawingml/2006/table">
            <a:tbl>
              <a:tblPr/>
              <a:tblGrid>
                <a:gridCol w="417575">
                  <a:extLst>
                    <a:ext uri="{9D8B030D-6E8A-4147-A177-3AD203B41FA5}">
                      <a16:colId xmlns:a16="http://schemas.microsoft.com/office/drawing/2014/main" val="20000"/>
                    </a:ext>
                  </a:extLst>
                </a:gridCol>
                <a:gridCol w="783330">
                  <a:extLst>
                    <a:ext uri="{9D8B030D-6E8A-4147-A177-3AD203B41FA5}">
                      <a16:colId xmlns:a16="http://schemas.microsoft.com/office/drawing/2014/main" val="20001"/>
                    </a:ext>
                  </a:extLst>
                </a:gridCol>
                <a:gridCol w="1720623">
                  <a:extLst>
                    <a:ext uri="{9D8B030D-6E8A-4147-A177-3AD203B41FA5}">
                      <a16:colId xmlns:a16="http://schemas.microsoft.com/office/drawing/2014/main" val="20002"/>
                    </a:ext>
                  </a:extLst>
                </a:gridCol>
                <a:gridCol w="1564032">
                  <a:extLst>
                    <a:ext uri="{9D8B030D-6E8A-4147-A177-3AD203B41FA5}">
                      <a16:colId xmlns:a16="http://schemas.microsoft.com/office/drawing/2014/main" val="20003"/>
                    </a:ext>
                  </a:extLst>
                </a:gridCol>
                <a:gridCol w="2004139">
                  <a:extLst>
                    <a:ext uri="{9D8B030D-6E8A-4147-A177-3AD203B41FA5}">
                      <a16:colId xmlns:a16="http://schemas.microsoft.com/office/drawing/2014/main" val="20004"/>
                    </a:ext>
                  </a:extLst>
                </a:gridCol>
              </a:tblGrid>
              <a:tr h="630238">
                <a:tc gridSpan="2">
                  <a:txBody>
                    <a:bodyPr/>
                    <a:lstStyle/>
                    <a:p>
                      <a:pPr marL="0" marR="0" lvl="0" indent="0" algn="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     时期</a:t>
                      </a:r>
                    </a:p>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项目</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rgbClr val="FFFFFF"/>
                      </a:solidFill>
                      <a:prstDash val="solid"/>
                      <a:miter lim="800000"/>
                      <a:headEnd type="none" w="med" len="med"/>
                      <a:tailEnd type="none" w="med" len="med"/>
                    </a:lnTlToBr>
                    <a:lnBlToTr>
                      <a:noFill/>
                    </a:lnBlToTr>
                    <a:noFill/>
                  </a:tcPr>
                </a:tc>
                <a:tc hMerge="1">
                  <a:txBody>
                    <a:bodyPr/>
                    <a:lstStyle/>
                    <a:p>
                      <a:endParaRPr lang="zh-CN"/>
                    </a:p>
                  </a:txBody>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初级阶段</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中级阶段</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成熟阶段</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64768">
                <a:tc rowSpan="4">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购买性支出</a:t>
                      </a:r>
                      <a:endParaRPr kumimoji="0" lang="zh-CN" altLang="en-US" sz="16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投资性支出</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0"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应有较大投入</a:t>
                      </a:r>
                      <a:r>
                        <a:rPr kumimoji="0" lang="zh-CN" altLang="en-US" sz="1600" b="0" i="0" u="none" strike="noStrike" cap="none" normalizeH="0" baseline="0" dirty="0">
                          <a:ln>
                            <a:noFill/>
                          </a:ln>
                          <a:solidFill>
                            <a:schemeClr val="tx1"/>
                          </a:solidFill>
                          <a:effectLst/>
                          <a:latin typeface="Tahoma" panose="020B0604030504040204" pitchFamily="34" charset="0"/>
                          <a:ea typeface="楷体_GB2312" pitchFamily="1" charset="-122"/>
                          <a:sym typeface="Tahoma" panose="020B0604030504040204" pitchFamily="34" charset="0"/>
                        </a:rPr>
                        <a:t>（用于基础设施和建设，在社会总投资中发挥主导地位）</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0"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增长减缓，投入下降</a:t>
                      </a:r>
                      <a:r>
                        <a:rPr kumimoji="0" lang="zh-CN" altLang="en-US" sz="1600" b="0" i="0" u="none" strike="noStrike" cap="none" normalizeH="0" baseline="0" dirty="0">
                          <a:ln>
                            <a:noFill/>
                          </a:ln>
                          <a:solidFill>
                            <a:schemeClr val="tx1"/>
                          </a:solidFill>
                          <a:effectLst/>
                          <a:latin typeface="Tahoma" panose="020B0604030504040204" pitchFamily="34" charset="0"/>
                          <a:ea typeface="楷体_GB2312" pitchFamily="1" charset="-122"/>
                          <a:sym typeface="Tahoma" panose="020B0604030504040204" pitchFamily="34" charset="0"/>
                        </a:rPr>
                        <a:t>（市场逐步完善，私人投资增加）</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0"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投资增长回升</a:t>
                      </a:r>
                      <a:r>
                        <a:rPr kumimoji="0" lang="zh-CN" altLang="en-US" sz="1600" b="0" i="0" u="none" strike="noStrike" cap="none" normalizeH="0" baseline="0">
                          <a:ln>
                            <a:noFill/>
                          </a:ln>
                          <a:solidFill>
                            <a:schemeClr val="tx1"/>
                          </a:solidFill>
                          <a:effectLst/>
                          <a:latin typeface="Tahoma" panose="020B0604030504040204" pitchFamily="34" charset="0"/>
                          <a:ea typeface="楷体_GB2312" pitchFamily="1" charset="-122"/>
                          <a:sym typeface="Tahoma" panose="020B0604030504040204" pitchFamily="34" charset="0"/>
                        </a:rPr>
                        <a:t>（主要用来解决市场失灵，在社会总投资中发挥补充作用）</a:t>
                      </a:r>
                      <a:endPar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482">
                <a:tc vMerge="1">
                  <a:txBody>
                    <a:bodyPr/>
                    <a:lstStyle/>
                    <a:p>
                      <a:endParaRPr lang="zh-CN"/>
                    </a:p>
                  </a:txBody>
                  <a:tcPr/>
                </a:tc>
                <a:tc vMerge="1">
                  <a:txBody>
                    <a:bodyPr/>
                    <a:lstStyle/>
                    <a:p>
                      <a:endParaRPr lang="zh-CN"/>
                    </a:p>
                  </a:txBody>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a:ln>
                            <a:noFill/>
                          </a:ln>
                          <a:solidFill>
                            <a:srgbClr val="FF0000"/>
                          </a:solidFill>
                          <a:effectLst/>
                          <a:latin typeface="Tahoma" panose="020B0604030504040204" pitchFamily="34" charset="0"/>
                          <a:ea typeface="楷体_GB2312" pitchFamily="1" charset="-122"/>
                          <a:sym typeface="Tahoma" panose="020B0604030504040204" pitchFamily="34" charset="0"/>
                        </a:rPr>
                        <a:t>高</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600" b="1" i="0" u="none" strike="noStrike" cap="none" normalizeH="0" baseline="0">
                          <a:ln>
                            <a:noFill/>
                          </a:ln>
                          <a:solidFill>
                            <a:srgbClr val="FF0000"/>
                          </a:solidFill>
                          <a:effectLst/>
                          <a:latin typeface="Tahoma" panose="020B0604030504040204" pitchFamily="34" charset="0"/>
                          <a:ea typeface="宋体" panose="02010600030101010101" pitchFamily="2" charset="-122"/>
                          <a:sym typeface="Tahoma" panose="020B0604030504040204" pitchFamily="34" charset="0"/>
                        </a:rPr>
                        <a:t>↓</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600" b="1" i="0" u="none" strike="noStrike" cap="none" normalizeH="0" baseline="0">
                          <a:ln>
                            <a:noFill/>
                          </a:ln>
                          <a:solidFill>
                            <a:srgbClr val="FF0000"/>
                          </a:solidFill>
                          <a:effectLst/>
                          <a:latin typeface="Tahoma" panose="020B0604030504040204" pitchFamily="34" charset="0"/>
                          <a:ea typeface="宋体" panose="02010600030101010101" pitchFamily="2" charset="-122"/>
                          <a:sym typeface="Tahoma" panose="020B0604030504040204" pitchFamily="34" charset="0"/>
                        </a:rPr>
                        <a:t>↑</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4697">
                <a:tc vMerge="1">
                  <a:txBody>
                    <a:bodyPr/>
                    <a:lstStyle/>
                    <a:p>
                      <a:endParaRPr lang="zh-CN"/>
                    </a:p>
                  </a:txBody>
                  <a:tcPr/>
                </a:tc>
                <a:tc rowSpan="2">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消费性支出</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0"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投入比较低</a:t>
                      </a:r>
                      <a:r>
                        <a:rPr kumimoji="0" lang="zh-CN" altLang="en-US" sz="1600" b="0" i="0" u="none" strike="noStrike" cap="none" normalizeH="0" baseline="0" dirty="0">
                          <a:ln>
                            <a:noFill/>
                          </a:ln>
                          <a:solidFill>
                            <a:schemeClr val="tx1"/>
                          </a:solidFill>
                          <a:effectLst/>
                          <a:latin typeface="Tahoma" panose="020B0604030504040204" pitchFamily="34" charset="0"/>
                          <a:ea typeface="楷体_GB2312" pitchFamily="1" charset="-122"/>
                          <a:sym typeface="Tahoma" panose="020B0604030504040204" pitchFamily="34" charset="0"/>
                        </a:rPr>
                        <a:t>（主要满足人们的吃、穿等基本生活需要）</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0"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随人们的需求层次提高而大幅增加</a:t>
                      </a:r>
                      <a:r>
                        <a:rPr kumimoji="0" lang="zh-CN" altLang="en-US" sz="1600" b="0" i="0" u="none" strike="noStrike" cap="none" normalizeH="0" baseline="0">
                          <a:ln>
                            <a:noFill/>
                          </a:ln>
                          <a:solidFill>
                            <a:schemeClr val="tx1"/>
                          </a:solidFill>
                          <a:effectLst/>
                          <a:latin typeface="楷体_GB2312" pitchFamily="1" charset="-122"/>
                          <a:ea typeface="楷体_GB2312" pitchFamily="1" charset="-122"/>
                          <a:sym typeface="楷体_GB2312" pitchFamily="1" charset="-122"/>
                        </a:rPr>
                        <a:t>（政府要为个人提供配套设施与管理，如公园、治安等；教育、卫生、福利等方面财政支出增加）</a:t>
                      </a:r>
                      <a:endPar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sym typeface="Calibri" panose="020F050202020403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3"/>
                  </a:ext>
                </a:extLst>
              </a:tr>
              <a:tr h="304482">
                <a:tc vMerge="1">
                  <a:txBody>
                    <a:bodyPr/>
                    <a:lstStyle/>
                    <a:p>
                      <a:endParaRPr lang="zh-CN"/>
                    </a:p>
                  </a:txBody>
                  <a:tcPr/>
                </a:tc>
                <a:tc vMerge="1">
                  <a:txBody>
                    <a:bodyPr/>
                    <a:lstStyle/>
                    <a:p>
                      <a:endParaRPr lang="zh-CN"/>
                    </a:p>
                  </a:txBody>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dirty="0">
                          <a:ln>
                            <a:noFill/>
                          </a:ln>
                          <a:solidFill>
                            <a:srgbClr val="FF0000"/>
                          </a:solidFill>
                          <a:effectLst/>
                          <a:latin typeface="Tahoma" panose="020B0604030504040204" pitchFamily="34" charset="0"/>
                          <a:ea typeface="宋体" panose="02010600030101010101" pitchFamily="2" charset="-122"/>
                          <a:sym typeface="Calibri" panose="020F0502020204030204" pitchFamily="34" charset="0"/>
                        </a:rPr>
                        <a:t>低</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600" b="1" i="0" u="none" strike="noStrike" cap="none" normalizeH="0" baseline="0">
                          <a:ln>
                            <a:noFill/>
                          </a:ln>
                          <a:solidFill>
                            <a:srgbClr val="FF0000"/>
                          </a:solidFill>
                          <a:effectLst/>
                          <a:latin typeface="Tahoma" panose="020B0604030504040204" pitchFamily="34" charset="0"/>
                          <a:ea typeface="宋体" panose="02010600030101010101" pitchFamily="2" charset="-122"/>
                          <a:sym typeface="Tahoma" panose="020B0604030504040204" pitchFamily="34" charset="0"/>
                        </a:rPr>
                        <a:t>↑</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4"/>
                  </a:ext>
                </a:extLst>
              </a:tr>
              <a:tr h="784625">
                <a:tc rowSpan="2" gridSpan="2">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转移性支出</a:t>
                      </a:r>
                      <a:endParaRPr kumimoji="0" lang="zh-CN" altLang="en-US" sz="16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hMerge="1">
                  <a:txBody>
                    <a:bodyPr/>
                    <a:lstStyle/>
                    <a:p>
                      <a:endParaRPr lang="zh-CN"/>
                    </a:p>
                  </a:txBody>
                  <a:tcPr/>
                </a:tc>
                <a:tc>
                  <a:txBody>
                    <a:bodyPr/>
                    <a:lstStyle/>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0" i="0" u="none" strike="noStrike" cap="none" normalizeH="0" baseline="0" dirty="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投入比较低</a:t>
                      </a:r>
                      <a:r>
                        <a:rPr kumimoji="0" lang="zh-CN" altLang="en-US" sz="1600" b="0" i="0" u="none" strike="noStrike" cap="none" normalizeH="0" baseline="0" dirty="0">
                          <a:ln>
                            <a:noFill/>
                          </a:ln>
                          <a:solidFill>
                            <a:schemeClr val="tx1"/>
                          </a:solidFill>
                          <a:effectLst/>
                          <a:latin typeface="Tahoma" panose="020B0604030504040204" pitchFamily="34" charset="0"/>
                          <a:ea typeface="楷体_GB2312" pitchFamily="1" charset="-122"/>
                          <a:sym typeface="Tahoma" panose="020B0604030504040204" pitchFamily="34" charset="0"/>
                        </a:rPr>
                        <a:t>（以确保人们的最低生活水平为目标）</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l"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0" i="0" u="none" strike="noStrike" cap="none" normalizeH="0" baseline="0">
                          <a:ln>
                            <a:noFill/>
                          </a:ln>
                          <a:solidFill>
                            <a:schemeClr val="tx1"/>
                          </a:solidFill>
                          <a:effectLst/>
                          <a:latin typeface="Tahoma" panose="020B0604030504040204" pitchFamily="34" charset="0"/>
                          <a:ea typeface="黑体" panose="02010609060101010101" pitchFamily="49" charset="-122"/>
                          <a:sym typeface="Tahoma" panose="020B0604030504040204" pitchFamily="34" charset="0"/>
                        </a:rPr>
                        <a:t>转移支出会大大增加</a:t>
                      </a:r>
                      <a:r>
                        <a:rPr kumimoji="0" lang="zh-CN" altLang="en-US" sz="1600" b="0" i="0" u="none" strike="noStrike" cap="none" normalizeH="0" baseline="0">
                          <a:ln>
                            <a:noFill/>
                          </a:ln>
                          <a:solidFill>
                            <a:schemeClr val="tx1"/>
                          </a:solidFill>
                          <a:effectLst/>
                          <a:latin typeface="Tahoma" panose="020B0604030504040204" pitchFamily="34" charset="0"/>
                          <a:ea typeface="楷体_GB2312" pitchFamily="1" charset="-122"/>
                          <a:sym typeface="Tahoma" panose="020B0604030504040204" pitchFamily="34" charset="0"/>
                        </a:rPr>
                        <a:t>（贫富差距扩大，用于社会保障和收入再分配的财政支出增加）</a:t>
                      </a:r>
                      <a:endParaRPr kumimoji="0" lang="zh-CN" altLang="en-US" sz="16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endParaRP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5"/>
                  </a:ext>
                </a:extLst>
              </a:tr>
              <a:tr h="304482">
                <a:tc gridSpan="2" vMerge="1">
                  <a:txBody>
                    <a:bodyPr/>
                    <a:lstStyle/>
                    <a:p>
                      <a:endParaRPr lang="zh-CN"/>
                    </a:p>
                  </a:txBody>
                  <a:tcPr/>
                </a:tc>
                <a:tc hMerge="1" vMerge="1">
                  <a:txBody>
                    <a:bodyPr/>
                    <a:lstStyle/>
                    <a:p>
                      <a:endParaRPr lang="zh-CN"/>
                    </a:p>
                  </a:txBody>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600" b="1" i="0" u="none" strike="noStrike" cap="none" normalizeH="0" baseline="0">
                          <a:ln>
                            <a:noFill/>
                          </a:ln>
                          <a:solidFill>
                            <a:srgbClr val="FF0000"/>
                          </a:solidFill>
                          <a:effectLst/>
                          <a:latin typeface="Tahoma" panose="020B0604030504040204" pitchFamily="34" charset="0"/>
                          <a:ea typeface="宋体" panose="02010600030101010101" pitchFamily="2" charset="-122"/>
                          <a:sym typeface="Calibri" panose="020F0502020204030204" pitchFamily="34" charset="0"/>
                        </a:rPr>
                        <a:t>低</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600" b="1" i="0" u="none" strike="noStrike" cap="none" normalizeH="0" baseline="0" dirty="0">
                          <a:ln>
                            <a:noFill/>
                          </a:ln>
                          <a:solidFill>
                            <a:srgbClr val="FF0000"/>
                          </a:solidFill>
                          <a:effectLst/>
                          <a:latin typeface="Tahoma" panose="020B0604030504040204" pitchFamily="34" charset="0"/>
                          <a:ea typeface="宋体" panose="02010600030101010101" pitchFamily="2" charset="-122"/>
                          <a:sym typeface="Calibri" panose="020F0502020204030204" pitchFamily="34" charset="0"/>
                        </a:rPr>
                        <a:t>↑</a:t>
                      </a:r>
                    </a:p>
                  </a:txBody>
                  <a:tcPr marL="70776" marR="70776" marT="36800" marB="368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7126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100000">
                                          <p:val>
                                            <p:strVal val="#ppt_x"/>
                                          </p:val>
                                        </p:tav>
                                      </p:tavLst>
                                    </p:anim>
                                    <p:anim calcmode="lin" valueType="num">
                                      <p:cBhvr>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647478" y="1113339"/>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（三）财政支出结构变化趋势</a:t>
            </a:r>
            <a:endParaRPr lang="zh-CN" altLang="en-US" sz="2000" dirty="0">
              <a:solidFill>
                <a:srgbClr val="00009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
        <p:nvSpPr>
          <p:cNvPr id="17" name="Rectangle 5"/>
          <p:cNvSpPr>
            <a:spLocks noChangeArrowheads="1"/>
          </p:cNvSpPr>
          <p:nvPr/>
        </p:nvSpPr>
        <p:spPr bwMode="auto">
          <a:xfrm>
            <a:off x="647478" y="1957934"/>
            <a:ext cx="7438344"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pPr indent="1079500"/>
            <a:r>
              <a:rPr lang="zh-CN" altLang="en-US" sz="2000" dirty="0">
                <a:solidFill>
                  <a:srgbClr val="000000"/>
                </a:solidFill>
                <a:latin typeface="宋体" charset="0"/>
                <a:sym typeface="宋体" charset="0"/>
              </a:rPr>
              <a:t>    类别           </a:t>
            </a:r>
            <a:r>
              <a:rPr lang="en-US" altLang="zh-CN" sz="2000" dirty="0">
                <a:solidFill>
                  <a:srgbClr val="000000"/>
                </a:solidFill>
                <a:latin typeface="宋体" charset="0"/>
                <a:sym typeface="宋体" charset="0"/>
              </a:rPr>
              <a:t>    </a:t>
            </a:r>
            <a:r>
              <a:rPr lang="zh-CN" altLang="en-US" sz="2000" dirty="0">
                <a:solidFill>
                  <a:srgbClr val="000000"/>
                </a:solidFill>
                <a:latin typeface="宋体" charset="0"/>
                <a:sym typeface="宋体" charset="0"/>
              </a:rPr>
              <a:t>发达国家      发展中国家</a:t>
            </a:r>
          </a:p>
          <a:p>
            <a:pPr indent="1079500" eaLnBrk="0" hangingPunct="0"/>
            <a:endParaRPr lang="zh-CN" altLang="en-US" sz="2400" dirty="0">
              <a:solidFill>
                <a:srgbClr val="000000"/>
              </a:solidFill>
              <a:latin typeface="宋体" charset="0"/>
              <a:sym typeface="宋体" charset="0"/>
            </a:endParaRPr>
          </a:p>
        </p:txBody>
      </p:sp>
      <p:sp>
        <p:nvSpPr>
          <p:cNvPr id="19" name="Rectangle 6"/>
          <p:cNvSpPr>
            <a:spLocks noChangeArrowheads="1"/>
          </p:cNvSpPr>
          <p:nvPr/>
        </p:nvSpPr>
        <p:spPr bwMode="auto">
          <a:xfrm>
            <a:off x="-1110683" y="5249548"/>
            <a:ext cx="8753474"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r>
              <a:rPr lang="en-US" altLang="zh-CN" sz="2000" dirty="0">
                <a:solidFill>
                  <a:srgbClr val="000000"/>
                </a:solidFill>
                <a:latin typeface="宋体" charset="0"/>
                <a:sym typeface="宋体" charset="0"/>
              </a:rPr>
              <a:t>                              </a:t>
            </a:r>
            <a:r>
              <a:rPr lang="zh-CN" altLang="en-US" sz="2000" dirty="0">
                <a:solidFill>
                  <a:srgbClr val="000000"/>
                </a:solidFill>
                <a:latin typeface="宋体" charset="0"/>
                <a:sym typeface="宋体" charset="0"/>
              </a:rPr>
              <a:t>合计            </a:t>
            </a:r>
            <a:r>
              <a:rPr lang="en-US" altLang="zh-CN" sz="2000" dirty="0">
                <a:solidFill>
                  <a:srgbClr val="000000"/>
                </a:solidFill>
                <a:latin typeface="宋体" charset="0"/>
                <a:sym typeface="宋体" charset="0"/>
              </a:rPr>
              <a:t>100.0          100.0</a:t>
            </a:r>
            <a:endParaRPr lang="zh-CN" altLang="en-US" sz="2000" dirty="0">
              <a:solidFill>
                <a:srgbClr val="000000"/>
              </a:solidFill>
              <a:latin typeface="宋体" charset="0"/>
              <a:sym typeface="宋体" charset="0"/>
            </a:endParaRPr>
          </a:p>
          <a:p>
            <a:pPr eaLnBrk="0" hangingPunct="0"/>
            <a:endParaRPr lang="zh-CN" altLang="en-US" sz="2000" dirty="0">
              <a:solidFill>
                <a:srgbClr val="000000"/>
              </a:solidFill>
              <a:latin typeface="宋体" charset="0"/>
              <a:sym typeface="宋体" charset="0"/>
            </a:endParaRPr>
          </a:p>
        </p:txBody>
      </p:sp>
      <p:sp>
        <p:nvSpPr>
          <p:cNvPr id="20" name="Rectangle 7"/>
          <p:cNvSpPr>
            <a:spLocks noChangeArrowheads="1"/>
          </p:cNvSpPr>
          <p:nvPr/>
        </p:nvSpPr>
        <p:spPr bwMode="auto">
          <a:xfrm>
            <a:off x="890713" y="2566762"/>
            <a:ext cx="7909797" cy="3036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pPr indent="1079500">
              <a:lnSpc>
                <a:spcPct val="120000"/>
              </a:lnSpc>
            </a:pPr>
            <a:r>
              <a:rPr lang="zh-CN" altLang="en-US" sz="2000" dirty="0">
                <a:solidFill>
                  <a:srgbClr val="000000"/>
                </a:solidFill>
                <a:latin typeface="宋体" charset="0"/>
                <a:sym typeface="宋体" charset="0"/>
              </a:rPr>
              <a:t>购买性支出             </a:t>
            </a:r>
            <a:r>
              <a:rPr lang="en-US" altLang="zh-CN" sz="2000" dirty="0">
                <a:solidFill>
                  <a:srgbClr val="000000"/>
                </a:solidFill>
                <a:latin typeface="宋体" charset="0"/>
                <a:sym typeface="宋体" charset="0"/>
              </a:rPr>
              <a:t>45.2           61.5</a:t>
            </a:r>
            <a:endParaRPr lang="zh-CN" altLang="en-US" sz="2000" dirty="0">
              <a:solidFill>
                <a:srgbClr val="000000"/>
              </a:solidFill>
              <a:latin typeface="宋体" charset="0"/>
              <a:sym typeface="宋体" charset="0"/>
            </a:endParaRPr>
          </a:p>
          <a:p>
            <a:pPr indent="1079500" eaLnBrk="0" hangingPunct="0">
              <a:lnSpc>
                <a:spcPct val="120000"/>
              </a:lnSpc>
            </a:pPr>
            <a:r>
              <a:rPr lang="en-US" altLang="zh-CN" sz="2000" dirty="0">
                <a:solidFill>
                  <a:srgbClr val="000000"/>
                </a:solidFill>
                <a:latin typeface="宋体" charset="0"/>
                <a:sym typeface="宋体" charset="0"/>
              </a:rPr>
              <a:t> </a:t>
            </a:r>
            <a:r>
              <a:rPr lang="zh-CN" altLang="en-US" sz="2000" dirty="0">
                <a:solidFill>
                  <a:srgbClr val="000000"/>
                </a:solidFill>
                <a:latin typeface="宋体" charset="0"/>
                <a:sym typeface="宋体" charset="0"/>
              </a:rPr>
              <a:t>其中：经常性支出      </a:t>
            </a:r>
            <a:r>
              <a:rPr lang="en-US" altLang="zh-CN" sz="2000" dirty="0">
                <a:solidFill>
                  <a:srgbClr val="000000"/>
                </a:solidFill>
                <a:latin typeface="宋体" charset="0"/>
                <a:sym typeface="宋体" charset="0"/>
              </a:rPr>
              <a:t>34.9           50.1</a:t>
            </a:r>
            <a:endParaRPr lang="zh-CN" altLang="en-US" sz="2000" dirty="0">
              <a:solidFill>
                <a:srgbClr val="000000"/>
              </a:solidFill>
              <a:latin typeface="宋体" charset="0"/>
              <a:sym typeface="宋体" charset="0"/>
            </a:endParaRPr>
          </a:p>
          <a:p>
            <a:pPr indent="1079500" eaLnBrk="0" hangingPunct="0">
              <a:lnSpc>
                <a:spcPct val="120000"/>
              </a:lnSpc>
            </a:pPr>
            <a:r>
              <a:rPr lang="en-US" altLang="zh-CN" sz="2000" dirty="0">
                <a:solidFill>
                  <a:srgbClr val="000000"/>
                </a:solidFill>
                <a:latin typeface="宋体" charset="0"/>
                <a:sym typeface="宋体" charset="0"/>
              </a:rPr>
              <a:t>       </a:t>
            </a:r>
            <a:r>
              <a:rPr lang="zh-CN" altLang="en-US" sz="2000" dirty="0">
                <a:solidFill>
                  <a:srgbClr val="000000"/>
                </a:solidFill>
                <a:latin typeface="宋体" charset="0"/>
                <a:sym typeface="宋体" charset="0"/>
              </a:rPr>
              <a:t>资本性支出      </a:t>
            </a:r>
            <a:r>
              <a:rPr lang="en-US" altLang="zh-CN" sz="2000" dirty="0">
                <a:solidFill>
                  <a:srgbClr val="000000"/>
                </a:solidFill>
                <a:latin typeface="宋体" charset="0"/>
                <a:sym typeface="宋体" charset="0"/>
              </a:rPr>
              <a:t>10.3           11.4</a:t>
            </a:r>
            <a:endParaRPr lang="zh-CN" altLang="en-US" sz="2000" dirty="0">
              <a:solidFill>
                <a:srgbClr val="000000"/>
              </a:solidFill>
              <a:latin typeface="宋体" charset="0"/>
              <a:sym typeface="宋体" charset="0"/>
            </a:endParaRPr>
          </a:p>
          <a:p>
            <a:pPr indent="1079500" eaLnBrk="0" hangingPunct="0">
              <a:lnSpc>
                <a:spcPct val="120000"/>
              </a:lnSpc>
            </a:pPr>
            <a:r>
              <a:rPr lang="zh-CN" altLang="en-US" sz="2000" dirty="0">
                <a:solidFill>
                  <a:srgbClr val="000000"/>
                </a:solidFill>
                <a:latin typeface="宋体" charset="0"/>
                <a:sym typeface="宋体" charset="0"/>
              </a:rPr>
              <a:t>转移性支出             </a:t>
            </a:r>
            <a:r>
              <a:rPr lang="en-US" altLang="zh-CN" sz="2000" dirty="0">
                <a:solidFill>
                  <a:srgbClr val="000000"/>
                </a:solidFill>
                <a:latin typeface="宋体" charset="0"/>
                <a:sym typeface="宋体" charset="0"/>
              </a:rPr>
              <a:t>41.0           22.5</a:t>
            </a:r>
            <a:endParaRPr lang="zh-CN" altLang="en-US" sz="2000" dirty="0">
              <a:solidFill>
                <a:srgbClr val="000000"/>
              </a:solidFill>
              <a:latin typeface="宋体" charset="0"/>
              <a:sym typeface="宋体" charset="0"/>
            </a:endParaRPr>
          </a:p>
          <a:p>
            <a:pPr indent="1079500" eaLnBrk="0" hangingPunct="0">
              <a:lnSpc>
                <a:spcPct val="120000"/>
              </a:lnSpc>
            </a:pPr>
            <a:r>
              <a:rPr lang="en-US" altLang="zh-CN" sz="2000" dirty="0">
                <a:solidFill>
                  <a:srgbClr val="000000"/>
                </a:solidFill>
                <a:latin typeface="宋体" charset="0"/>
                <a:sym typeface="宋体" charset="0"/>
              </a:rPr>
              <a:t> </a:t>
            </a:r>
            <a:r>
              <a:rPr lang="zh-CN" altLang="en-US" sz="2000" dirty="0">
                <a:solidFill>
                  <a:srgbClr val="000000"/>
                </a:solidFill>
                <a:latin typeface="宋体" charset="0"/>
                <a:sym typeface="宋体" charset="0"/>
              </a:rPr>
              <a:t>其中：公债利息         </a:t>
            </a:r>
            <a:r>
              <a:rPr lang="en-US" altLang="zh-CN" sz="2000" dirty="0">
                <a:solidFill>
                  <a:srgbClr val="000000"/>
                </a:solidFill>
                <a:latin typeface="宋体" charset="0"/>
                <a:sym typeface="宋体" charset="0"/>
              </a:rPr>
              <a:t>5.6            5.5       </a:t>
            </a:r>
            <a:endParaRPr lang="zh-CN" altLang="en-US" sz="2000" dirty="0">
              <a:solidFill>
                <a:srgbClr val="000000"/>
              </a:solidFill>
              <a:latin typeface="宋体" charset="0"/>
              <a:sym typeface="宋体" charset="0"/>
            </a:endParaRPr>
          </a:p>
          <a:p>
            <a:pPr indent="1079500" eaLnBrk="0" hangingPunct="0">
              <a:lnSpc>
                <a:spcPct val="120000"/>
              </a:lnSpc>
            </a:pPr>
            <a:r>
              <a:rPr lang="en-US" altLang="zh-CN" sz="2000" dirty="0">
                <a:solidFill>
                  <a:srgbClr val="000000"/>
                </a:solidFill>
                <a:latin typeface="宋体" charset="0"/>
                <a:sym typeface="宋体" charset="0"/>
              </a:rPr>
              <a:t>       </a:t>
            </a:r>
            <a:r>
              <a:rPr lang="zh-CN" altLang="en-US" sz="2000" dirty="0">
                <a:solidFill>
                  <a:srgbClr val="000000"/>
                </a:solidFill>
                <a:latin typeface="宋体" charset="0"/>
                <a:sym typeface="宋体" charset="0"/>
              </a:rPr>
              <a:t>补助金          </a:t>
            </a:r>
            <a:r>
              <a:rPr lang="en-US" altLang="zh-CN" sz="2000" dirty="0">
                <a:solidFill>
                  <a:srgbClr val="000000"/>
                </a:solidFill>
                <a:latin typeface="宋体" charset="0"/>
                <a:sym typeface="宋体" charset="0"/>
              </a:rPr>
              <a:t>35.4           17.0</a:t>
            </a:r>
            <a:endParaRPr lang="zh-CN" altLang="en-US" sz="2000" dirty="0">
              <a:solidFill>
                <a:srgbClr val="000000"/>
              </a:solidFill>
              <a:latin typeface="宋体" charset="0"/>
              <a:sym typeface="宋体" charset="0"/>
            </a:endParaRPr>
          </a:p>
          <a:p>
            <a:pPr indent="1079500" eaLnBrk="0" hangingPunct="0">
              <a:lnSpc>
                <a:spcPct val="120000"/>
              </a:lnSpc>
            </a:pPr>
            <a:r>
              <a:rPr lang="zh-CN" altLang="en-US" sz="2000" dirty="0">
                <a:solidFill>
                  <a:srgbClr val="000000"/>
                </a:solidFill>
                <a:latin typeface="宋体" charset="0"/>
                <a:sym typeface="宋体" charset="0"/>
              </a:rPr>
              <a:t>其他                   </a:t>
            </a:r>
            <a:r>
              <a:rPr lang="en-US" altLang="zh-CN" sz="2000" dirty="0">
                <a:solidFill>
                  <a:srgbClr val="000000"/>
                </a:solidFill>
                <a:latin typeface="宋体" charset="0"/>
                <a:sym typeface="宋体" charset="0"/>
              </a:rPr>
              <a:t>13.8           16.0</a:t>
            </a:r>
            <a:endParaRPr lang="zh-CN" altLang="en-US" sz="2000" dirty="0">
              <a:solidFill>
                <a:srgbClr val="000000"/>
              </a:solidFill>
              <a:latin typeface="宋体" charset="0"/>
              <a:sym typeface="宋体" charset="0"/>
            </a:endParaRPr>
          </a:p>
          <a:p>
            <a:pPr indent="1079500" eaLnBrk="0" hangingPunct="0">
              <a:lnSpc>
                <a:spcPct val="120000"/>
              </a:lnSpc>
            </a:pPr>
            <a:endParaRPr lang="zh-CN" altLang="en-US" sz="2000" dirty="0">
              <a:solidFill>
                <a:srgbClr val="000000"/>
              </a:solidFill>
              <a:latin typeface="宋体" charset="0"/>
              <a:sym typeface="宋体" charset="0"/>
            </a:endParaRPr>
          </a:p>
        </p:txBody>
      </p:sp>
      <p:sp>
        <p:nvSpPr>
          <p:cNvPr id="24" name="Line 8"/>
          <p:cNvSpPr>
            <a:spLocks noChangeShapeType="1"/>
          </p:cNvSpPr>
          <p:nvPr/>
        </p:nvSpPr>
        <p:spPr bwMode="auto">
          <a:xfrm flipH="1">
            <a:off x="4248458" y="2033093"/>
            <a:ext cx="22175" cy="3924341"/>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 name="Line 10"/>
          <p:cNvSpPr>
            <a:spLocks noChangeShapeType="1"/>
          </p:cNvSpPr>
          <p:nvPr/>
        </p:nvSpPr>
        <p:spPr bwMode="auto">
          <a:xfrm flipV="1">
            <a:off x="1582094" y="2543371"/>
            <a:ext cx="6157128" cy="558"/>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 name="Line 13"/>
          <p:cNvSpPr>
            <a:spLocks noChangeShapeType="1"/>
          </p:cNvSpPr>
          <p:nvPr/>
        </p:nvSpPr>
        <p:spPr bwMode="auto">
          <a:xfrm>
            <a:off x="1545138" y="2033093"/>
            <a:ext cx="6194084" cy="558"/>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8" name="Line 13"/>
          <p:cNvSpPr>
            <a:spLocks noChangeShapeType="1"/>
          </p:cNvSpPr>
          <p:nvPr/>
        </p:nvSpPr>
        <p:spPr bwMode="auto">
          <a:xfrm>
            <a:off x="1545138" y="5970669"/>
            <a:ext cx="6194084" cy="558"/>
          </a:xfrm>
          <a:prstGeom prst="line">
            <a:avLst/>
          </a:prstGeom>
          <a:noFill/>
          <a:ln w="9525">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765559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727042" y="1087735"/>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（三）财政支出结构变化趋势</a:t>
            </a:r>
            <a:endParaRPr lang="zh-CN" altLang="en-US" sz="2000" dirty="0">
              <a:solidFill>
                <a:srgbClr val="00009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graphicFrame>
        <p:nvGraphicFramePr>
          <p:cNvPr id="27" name="Group 5"/>
          <p:cNvGraphicFramePr>
            <a:graphicFrameLocks noGrp="1"/>
          </p:cNvGraphicFramePr>
          <p:nvPr>
            <p:extLst>
              <p:ext uri="{D42A27DB-BD31-4B8C-83A1-F6EECF244321}">
                <p14:modId xmlns:p14="http://schemas.microsoft.com/office/powerpoint/2010/main" val="410967887"/>
              </p:ext>
            </p:extLst>
          </p:nvPr>
        </p:nvGraphicFramePr>
        <p:xfrm>
          <a:off x="485777" y="1797050"/>
          <a:ext cx="8213724" cy="4133848"/>
        </p:xfrm>
        <a:graphic>
          <a:graphicData uri="http://schemas.openxmlformats.org/drawingml/2006/table">
            <a:tbl>
              <a:tblPr/>
              <a:tblGrid>
                <a:gridCol w="1130309">
                  <a:extLst>
                    <a:ext uri="{9D8B030D-6E8A-4147-A177-3AD203B41FA5}">
                      <a16:colId xmlns:a16="http://schemas.microsoft.com/office/drawing/2014/main" val="20000"/>
                    </a:ext>
                  </a:extLst>
                </a:gridCol>
                <a:gridCol w="1582107">
                  <a:extLst>
                    <a:ext uri="{9D8B030D-6E8A-4147-A177-3AD203B41FA5}">
                      <a16:colId xmlns:a16="http://schemas.microsoft.com/office/drawing/2014/main" val="20001"/>
                    </a:ext>
                  </a:extLst>
                </a:gridCol>
                <a:gridCol w="1355937">
                  <a:extLst>
                    <a:ext uri="{9D8B030D-6E8A-4147-A177-3AD203B41FA5}">
                      <a16:colId xmlns:a16="http://schemas.microsoft.com/office/drawing/2014/main" val="20002"/>
                    </a:ext>
                  </a:extLst>
                </a:gridCol>
                <a:gridCol w="1250717">
                  <a:extLst>
                    <a:ext uri="{9D8B030D-6E8A-4147-A177-3AD203B41FA5}">
                      <a16:colId xmlns:a16="http://schemas.microsoft.com/office/drawing/2014/main" val="20003"/>
                    </a:ext>
                  </a:extLst>
                </a:gridCol>
                <a:gridCol w="1538175">
                  <a:extLst>
                    <a:ext uri="{9D8B030D-6E8A-4147-A177-3AD203B41FA5}">
                      <a16:colId xmlns:a16="http://schemas.microsoft.com/office/drawing/2014/main" val="20004"/>
                    </a:ext>
                  </a:extLst>
                </a:gridCol>
                <a:gridCol w="1356479">
                  <a:extLst>
                    <a:ext uri="{9D8B030D-6E8A-4147-A177-3AD203B41FA5}">
                      <a16:colId xmlns:a16="http://schemas.microsoft.com/office/drawing/2014/main" val="20005"/>
                    </a:ext>
                  </a:extLst>
                </a:gridCol>
              </a:tblGrid>
              <a:tr h="980839">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endPar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endParaRPr>
                    </a:p>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rPr>
                        <a:t>年份</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endPar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endParaRPr>
                    </a:p>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rPr>
                        <a:t>政策性补贴</a:t>
                      </a:r>
                    </a:p>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800" b="0" i="0" u="none" strike="noStrike" cap="none" normalizeH="0" baseline="0" dirty="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rPr>
                        <a:t>（价格补贴）</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endPar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endParaRPr>
                    </a:p>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rPr>
                        <a:t>企业亏损补贴</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endPar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endParaRPr>
                    </a:p>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rPr>
                        <a:t>债务支出</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endPar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endParaRPr>
                    </a:p>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rPr>
                        <a:t>抚恤与社会</a:t>
                      </a:r>
                    </a:p>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rPr>
                        <a:t>福利救助费</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endPar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endParaRPr>
                    </a:p>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rPr>
                        <a:t>转移性支出</a:t>
                      </a:r>
                    </a:p>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en-US" sz="1800" b="0" i="0" u="none" strike="noStrike" cap="none" normalizeH="0" baseline="0">
                          <a:ln>
                            <a:noFill/>
                          </a:ln>
                          <a:solidFill>
                            <a:schemeClr val="tx1"/>
                          </a:solidFill>
                          <a:effectLst/>
                          <a:latin typeface="微软雅黑 Light" panose="020B0502040204020203" pitchFamily="34" charset="-122"/>
                          <a:ea typeface="微软雅黑 Light" panose="020B0502040204020203" pitchFamily="34" charset="-122"/>
                          <a:sym typeface="Tahoma" panose="020B0604030504040204" pitchFamily="34" charset="0"/>
                        </a:rPr>
                        <a:t>合计</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6017">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1978</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1.0</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1.7</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2.7</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479">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1980</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9.3</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2.3</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1.6</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13.2</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479">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1985</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10.3</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19.9</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1.6</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1.2</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33</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6017">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1990</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9.9</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15.0</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4.9</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1.4</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31.2</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6017">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1995</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4.6</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4.1</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10.9</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1.4</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21.0</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6017">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2000</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5.9</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1.6</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8.9</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1.2</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17.5</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7966">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2001</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3.9</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1.5</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10.6</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1.5</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17.5</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6017">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2002</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2.9</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1.2</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11.6</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1.7</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17.4</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7479">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2003</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2.5</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0.9</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12.0</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2.0</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17.4</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6504">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2004</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2.8</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0.8</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12.8</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2.0</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18.4</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6017">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2005</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3.0</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0.5</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14.1</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2.1</a:t>
                      </a:r>
                      <a:endParaRPr kumimoji="0" lang="zh-CN" altLang="zh-CN" sz="1800" b="0" i="0" u="none" strike="noStrike" cap="none" normalizeH="0" baseline="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Pct val="120000"/>
                        <a:buFont typeface="Arial" panose="020B0604020202020204" pitchFamily="34" charset="0"/>
                        <a:buNone/>
                      </a:pPr>
                      <a:r>
                        <a:rPr kumimoji="0" lang="zh-CN" altLang="zh-CN"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Tahoma" panose="020B0604030504040204" pitchFamily="34" charset="0"/>
                        </a:rPr>
                        <a:t>19.7</a:t>
                      </a:r>
                      <a:endParaRPr kumimoji="0" lang="zh-CN" altLang="zh-CN" sz="1800" b="0" i="0" u="none" strike="noStrike" cap="none" normalizeH="0" baseline="0" dirty="0">
                        <a:ln>
                          <a:noFill/>
                        </a:ln>
                        <a:solidFill>
                          <a:srgbClr val="969696"/>
                        </a:solidFill>
                        <a:effectLst/>
                        <a:latin typeface="Calibri" panose="020F0502020204030204" pitchFamily="34" charset="0"/>
                        <a:ea typeface="宋体" panose="02010600030101010101" pitchFamily="2" charset="-122"/>
                        <a:sym typeface="Calibri" panose="020F0502020204030204" pitchFamily="34" charset="0"/>
                      </a:endParaRP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9" name="文本框 8"/>
          <p:cNvSpPr txBox="1">
            <a:spLocks noChangeArrowheads="1"/>
          </p:cNvSpPr>
          <p:nvPr/>
        </p:nvSpPr>
        <p:spPr bwMode="auto">
          <a:xfrm>
            <a:off x="1360489" y="6016597"/>
            <a:ext cx="708121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eaLnBrk="0" hangingPunct="0">
              <a:defRPr kumimoji="1">
                <a:solidFill>
                  <a:schemeClr val="tx1"/>
                </a:solidFill>
                <a:latin typeface="Calibri" charset="0"/>
                <a:ea typeface="宋体" charset="0"/>
                <a:cs typeface="宋体" charset="0"/>
              </a:defRPr>
            </a:lvl2pPr>
            <a:lvl3pPr eaLnBrk="0" hangingPunct="0">
              <a:defRPr kumimoji="1">
                <a:solidFill>
                  <a:schemeClr val="tx1"/>
                </a:solidFill>
                <a:latin typeface="Calibri" charset="0"/>
                <a:ea typeface="宋体" charset="0"/>
                <a:cs typeface="宋体" charset="0"/>
              </a:defRPr>
            </a:lvl3pPr>
            <a:lvl4pPr eaLnBrk="0" hangingPunct="0">
              <a:defRPr kumimoji="1">
                <a:solidFill>
                  <a:schemeClr val="tx1"/>
                </a:solidFill>
                <a:latin typeface="Calibri" charset="0"/>
                <a:ea typeface="宋体" charset="0"/>
                <a:cs typeface="宋体" charset="0"/>
              </a:defRPr>
            </a:lvl4pPr>
            <a:lvl5pPr eaLnBrk="0" hangingPunct="0">
              <a:defRPr kumimoji="1">
                <a:solidFill>
                  <a:schemeClr val="tx1"/>
                </a:solidFill>
                <a:latin typeface="Calibri" charset="0"/>
                <a:ea typeface="宋体" charset="0"/>
                <a:cs typeface="宋体" charset="0"/>
              </a:defRPr>
            </a:lvl5pPr>
            <a:lvl6pPr eaLnBrk="0" fontAlgn="base" hangingPunct="0">
              <a:spcBef>
                <a:spcPct val="0"/>
              </a:spcBef>
              <a:spcAft>
                <a:spcPct val="0"/>
              </a:spcAft>
              <a:defRPr kumimoji="1">
                <a:solidFill>
                  <a:schemeClr val="tx1"/>
                </a:solidFill>
                <a:latin typeface="Calibri" charset="0"/>
                <a:ea typeface="宋体" charset="0"/>
                <a:cs typeface="宋体" charset="0"/>
              </a:defRPr>
            </a:lvl6pPr>
            <a:lvl7pPr eaLnBrk="0" fontAlgn="base" hangingPunct="0">
              <a:spcBef>
                <a:spcPct val="0"/>
              </a:spcBef>
              <a:spcAft>
                <a:spcPct val="0"/>
              </a:spcAft>
              <a:defRPr kumimoji="1">
                <a:solidFill>
                  <a:schemeClr val="tx1"/>
                </a:solidFill>
                <a:latin typeface="Calibri" charset="0"/>
                <a:ea typeface="宋体" charset="0"/>
                <a:cs typeface="宋体" charset="0"/>
              </a:defRPr>
            </a:lvl7pPr>
            <a:lvl8pPr eaLnBrk="0" fontAlgn="base" hangingPunct="0">
              <a:spcBef>
                <a:spcPct val="0"/>
              </a:spcBef>
              <a:spcAft>
                <a:spcPct val="0"/>
              </a:spcAft>
              <a:defRPr kumimoji="1">
                <a:solidFill>
                  <a:schemeClr val="tx1"/>
                </a:solidFill>
                <a:latin typeface="Calibri" charset="0"/>
                <a:ea typeface="宋体" charset="0"/>
                <a:cs typeface="宋体" charset="0"/>
              </a:defRPr>
            </a:lvl8pPr>
            <a:lvl9pPr eaLnBrk="0" fontAlgn="base" hangingPunct="0">
              <a:spcBef>
                <a:spcPct val="0"/>
              </a:spcBef>
              <a:spcAft>
                <a:spcPct val="0"/>
              </a:spcAft>
              <a:defRPr kumimoji="1">
                <a:solidFill>
                  <a:schemeClr val="tx1"/>
                </a:solidFill>
                <a:latin typeface="Calibri" charset="0"/>
                <a:ea typeface="宋体" charset="0"/>
                <a:cs typeface="宋体" charset="0"/>
              </a:defRPr>
            </a:lvl9pPr>
          </a:lstStyle>
          <a:p>
            <a:r>
              <a:rPr lang="zh-CN" altLang="en-US" sz="2000" dirty="0">
                <a:solidFill>
                  <a:srgbClr val="000000"/>
                </a:solidFill>
                <a:latin typeface="微软雅黑 Light" charset="0"/>
                <a:ea typeface="微软雅黑 Light" charset="0"/>
                <a:cs typeface="微软雅黑 Light" charset="0"/>
                <a:sym typeface="宋体" charset="0"/>
              </a:rPr>
              <a:t>我国财政支出中转移性支出的比重及其变化趋势（单位：</a:t>
            </a:r>
            <a:r>
              <a:rPr lang="en-US" altLang="zh-CN" sz="2000" dirty="0">
                <a:solidFill>
                  <a:srgbClr val="000000"/>
                </a:solidFill>
                <a:latin typeface="微软雅黑 Light" charset="0"/>
                <a:ea typeface="微软雅黑 Light" charset="0"/>
                <a:cs typeface="微软雅黑 Light" charset="0"/>
                <a:sym typeface="宋体" charset="0"/>
              </a:rPr>
              <a:t>%</a:t>
            </a:r>
            <a:r>
              <a:rPr lang="zh-CN" altLang="en-US" sz="2000" dirty="0">
                <a:solidFill>
                  <a:srgbClr val="000000"/>
                </a:solidFill>
                <a:latin typeface="微软雅黑 Light" charset="0"/>
                <a:ea typeface="微软雅黑 Light" charset="0"/>
                <a:cs typeface="微软雅黑 Light" charset="0"/>
                <a:sym typeface="宋体" charset="0"/>
              </a:rPr>
              <a:t>）</a:t>
            </a:r>
            <a:endParaRPr lang="zh-CN" altLang="en-US" sz="2000" dirty="0">
              <a:latin typeface="微软雅黑 Light" charset="0"/>
              <a:ea typeface="微软雅黑 Light" charset="0"/>
              <a:cs typeface="微软雅黑 Light" charset="0"/>
            </a:endParaRPr>
          </a:p>
        </p:txBody>
      </p:sp>
    </p:spTree>
    <p:extLst>
      <p:ext uri="{BB962C8B-B14F-4D97-AF65-F5344CB8AC3E}">
        <p14:creationId xmlns:p14="http://schemas.microsoft.com/office/powerpoint/2010/main" val="70406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825625"/>
            <a:ext cx="68740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a:t>
            </a:r>
            <a:r>
              <a:rPr lang="zh-CN" altLang="en-US" sz="2400" noProof="0" dirty="0">
                <a:solidFill>
                  <a:sysClr val="windowText" lastClr="000000"/>
                </a:solidFill>
                <a:latin typeface="微软雅黑"/>
                <a:ea typeface="微软雅黑"/>
                <a:cs typeface="微软雅黑"/>
              </a:rPr>
              <a:t>二</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微软雅黑"/>
              </a:rPr>
              <a:t>）财</a:t>
            </a:r>
            <a:r>
              <a:rPr lang="zh-CN" altLang="en-US" sz="2400" dirty="0">
                <a:solidFill>
                  <a:sysClr val="windowText" lastClr="000000"/>
                </a:solidFill>
                <a:latin typeface="微软雅黑"/>
                <a:ea typeface="微软雅黑"/>
                <a:cs typeface="微软雅黑"/>
              </a:rPr>
              <a:t>政支出的理解</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lvl="0">
              <a:defRPr/>
            </a:pPr>
            <a:r>
              <a:rPr lang="zh-CN" altLang="en-US" sz="2200" dirty="0">
                <a:solidFill>
                  <a:sysClr val="windowText" lastClr="000000"/>
                </a:solidFill>
                <a:latin typeface="微软雅黑"/>
                <a:ea typeface="微软雅黑"/>
                <a:cs typeface="微软雅黑"/>
              </a:rPr>
              <a:t>政府行为的成本</a:t>
            </a:r>
          </a:p>
          <a:p>
            <a:pPr lvl="0">
              <a:defRPr/>
            </a:pPr>
            <a:r>
              <a:rPr lang="zh-CN" altLang="en-US" sz="2200" dirty="0">
                <a:solidFill>
                  <a:sysClr val="windowText" lastClr="000000"/>
                </a:solidFill>
                <a:latin typeface="微软雅黑"/>
                <a:ea typeface="微软雅黑"/>
                <a:cs typeface="微软雅黑"/>
              </a:rPr>
              <a:t>－政府成本</a:t>
            </a:r>
          </a:p>
          <a:p>
            <a:pPr lvl="0">
              <a:defRPr/>
            </a:pPr>
            <a:r>
              <a:rPr lang="zh-CN" altLang="en-US" sz="2200" dirty="0">
                <a:solidFill>
                  <a:sysClr val="windowText" lastClr="000000"/>
                </a:solidFill>
                <a:latin typeface="微软雅黑"/>
                <a:ea typeface="微软雅黑"/>
                <a:cs typeface="微软雅黑"/>
              </a:rPr>
              <a:t>－社会成本</a:t>
            </a:r>
          </a:p>
          <a:p>
            <a:pPr lvl="0">
              <a:defRPr/>
            </a:pPr>
            <a:r>
              <a:rPr lang="zh-CN" altLang="en-US" sz="2200" dirty="0">
                <a:solidFill>
                  <a:sysClr val="windowText" lastClr="000000"/>
                </a:solidFill>
                <a:latin typeface="微软雅黑"/>
                <a:ea typeface="微软雅黑"/>
                <a:cs typeface="微软雅黑"/>
              </a:rPr>
              <a:t>政府规模的指标</a:t>
            </a:r>
          </a:p>
          <a:p>
            <a:pPr lvl="0">
              <a:defRPr/>
            </a:pPr>
            <a:r>
              <a:rPr lang="zh-CN" altLang="en-US" sz="2200" dirty="0">
                <a:solidFill>
                  <a:sysClr val="windowText" lastClr="000000"/>
                </a:solidFill>
                <a:latin typeface="微软雅黑"/>
                <a:ea typeface="微软雅黑"/>
                <a:cs typeface="微软雅黑"/>
              </a:rPr>
              <a:t>－价值指标</a:t>
            </a:r>
          </a:p>
          <a:p>
            <a:pPr lvl="0">
              <a:defRPr/>
            </a:pPr>
            <a:r>
              <a:rPr lang="zh-CN" altLang="en-US" sz="2200" dirty="0">
                <a:solidFill>
                  <a:sysClr val="windowText" lastClr="000000"/>
                </a:solidFill>
                <a:latin typeface="微软雅黑"/>
                <a:ea typeface="微软雅黑"/>
                <a:cs typeface="微软雅黑"/>
              </a:rPr>
              <a:t>－非价值指标</a:t>
            </a:r>
          </a:p>
          <a:p>
            <a:pPr lvl="0">
              <a:defRPr/>
            </a:pPr>
            <a:r>
              <a:rPr lang="zh-CN" altLang="en-US" sz="2200" dirty="0">
                <a:solidFill>
                  <a:sysClr val="windowText" lastClr="000000"/>
                </a:solidFill>
                <a:latin typeface="微软雅黑"/>
                <a:ea typeface="微软雅黑"/>
                <a:cs typeface="微软雅黑"/>
              </a:rPr>
              <a:t>政府政策的反映</a:t>
            </a: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40437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557867"/>
            <a:ext cx="7289800"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（四）财政支出的分类</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按照不同的分析目的，财政支出有不同的分类方法：</a:t>
            </a:r>
          </a:p>
          <a:p>
            <a:pPr>
              <a:defRPr/>
            </a:pPr>
            <a:r>
              <a:rPr lang="zh-CN" altLang="en-US" sz="2200" dirty="0">
                <a:solidFill>
                  <a:sysClr val="windowText" lastClr="000000"/>
                </a:solidFill>
                <a:latin typeface="微软雅黑"/>
                <a:ea typeface="微软雅黑"/>
                <a:cs typeface="微软雅黑"/>
              </a:rPr>
              <a:t>－按政府职能分类</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－按支出的经济性质分类</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－按财政支出产生效益的时间分类</a:t>
            </a:r>
          </a:p>
          <a:p>
            <a:pPr>
              <a:defRPr/>
            </a:pPr>
            <a:r>
              <a:rPr lang="zh-CN" altLang="en-US" sz="2200" dirty="0">
                <a:solidFill>
                  <a:sysClr val="windowText" lastClr="000000"/>
                </a:solidFill>
                <a:latin typeface="微软雅黑"/>
                <a:ea typeface="微软雅黑"/>
                <a:cs typeface="微软雅黑"/>
              </a:rPr>
              <a:t>－按支出受益对象分类</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－按国际通行做法，使用支出功能分类和支出经济分类</a:t>
            </a:r>
          </a:p>
          <a:p>
            <a:pPr>
              <a:defRPr/>
            </a:pPr>
            <a:endParaRPr lang="zh-CN" altLang="en-US"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lvl="0">
              <a:defRPr/>
            </a:pPr>
            <a:endParaRPr kumimoji="0" lang="zh-CN" altLang="en-US" sz="28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27838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3.1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财政支出的分类</a:t>
            </a:r>
          </a:p>
        </p:txBody>
      </p:sp>
      <p:sp>
        <p:nvSpPr>
          <p:cNvPr id="18" name="内容占位符 2"/>
          <p:cNvSpPr txBox="1">
            <a:spLocks/>
          </p:cNvSpPr>
          <p:nvPr/>
        </p:nvSpPr>
        <p:spPr>
          <a:xfrm>
            <a:off x="838200" y="1557867"/>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（1）按政府职能分类</a:t>
            </a: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政府职能包括三个方面：</a:t>
            </a:r>
          </a:p>
          <a:p>
            <a:pPr>
              <a:defRPr/>
            </a:pPr>
            <a:r>
              <a:rPr lang="zh-CN" altLang="en-US" sz="2200" dirty="0">
                <a:solidFill>
                  <a:sysClr val="windowText" lastClr="000000"/>
                </a:solidFill>
                <a:latin typeface="微软雅黑"/>
                <a:ea typeface="微软雅黑"/>
                <a:cs typeface="微软雅黑"/>
              </a:rPr>
              <a:t>－政治职能</a:t>
            </a:r>
          </a:p>
          <a:p>
            <a:pPr>
              <a:defRPr/>
            </a:pPr>
            <a:r>
              <a:rPr lang="zh-CN" altLang="en-US" sz="2200" dirty="0">
                <a:solidFill>
                  <a:sysClr val="windowText" lastClr="000000"/>
                </a:solidFill>
                <a:latin typeface="微软雅黑"/>
                <a:ea typeface="微软雅黑"/>
                <a:cs typeface="微软雅黑"/>
              </a:rPr>
              <a:t>－经济职能</a:t>
            </a:r>
          </a:p>
          <a:p>
            <a:pPr>
              <a:defRPr/>
            </a:pPr>
            <a:r>
              <a:rPr lang="zh-CN" altLang="en-US" sz="2200" dirty="0">
                <a:solidFill>
                  <a:sysClr val="windowText" lastClr="000000"/>
                </a:solidFill>
                <a:latin typeface="微软雅黑"/>
                <a:ea typeface="微软雅黑"/>
                <a:cs typeface="微软雅黑"/>
              </a:rPr>
              <a:t>－社会职能</a:t>
            </a:r>
          </a:p>
          <a:p>
            <a:pPr>
              <a:defRPr/>
            </a:pPr>
            <a:r>
              <a:rPr lang="zh-CN" altLang="en-US" sz="2200" dirty="0">
                <a:solidFill>
                  <a:sysClr val="windowText" lastClr="000000"/>
                </a:solidFill>
                <a:latin typeface="微软雅黑"/>
                <a:ea typeface="微软雅黑"/>
                <a:cs typeface="微软雅黑"/>
              </a:rPr>
              <a:t>财政支出可以分为：</a:t>
            </a:r>
          </a:p>
          <a:p>
            <a:pPr>
              <a:defRPr/>
            </a:pPr>
            <a:r>
              <a:rPr lang="zh-CN" altLang="en-US" sz="2200" dirty="0">
                <a:solidFill>
                  <a:sysClr val="windowText" lastClr="000000"/>
                </a:solidFill>
                <a:latin typeface="微软雅黑"/>
                <a:ea typeface="微软雅黑"/>
                <a:cs typeface="微软雅黑"/>
              </a:rPr>
              <a:t>－维持性支出</a:t>
            </a:r>
          </a:p>
          <a:p>
            <a:pPr>
              <a:defRPr/>
            </a:pPr>
            <a:r>
              <a:rPr lang="zh-CN" altLang="en-US" sz="2200" dirty="0">
                <a:solidFill>
                  <a:sysClr val="windowText" lastClr="000000"/>
                </a:solidFill>
                <a:latin typeface="微软雅黑"/>
                <a:ea typeface="微软雅黑"/>
                <a:cs typeface="微软雅黑"/>
              </a:rPr>
              <a:t>－经济性支出</a:t>
            </a:r>
          </a:p>
          <a:p>
            <a:pPr>
              <a:defRPr/>
            </a:pPr>
            <a:r>
              <a:rPr lang="zh-CN" altLang="en-US" sz="2200" dirty="0">
                <a:solidFill>
                  <a:sysClr val="windowText" lastClr="000000"/>
                </a:solidFill>
                <a:latin typeface="微软雅黑"/>
                <a:ea typeface="微软雅黑"/>
                <a:cs typeface="微软雅黑"/>
              </a:rPr>
              <a:t>－社会性支出</a:t>
            </a:r>
          </a:p>
          <a:p>
            <a:pPr>
              <a:defRPr/>
            </a:pPr>
            <a:r>
              <a:rPr lang="zh-CN" altLang="en-US" sz="2200" dirty="0">
                <a:solidFill>
                  <a:sysClr val="windowText" lastClr="000000"/>
                </a:solidFill>
                <a:latin typeface="微软雅黑"/>
                <a:ea typeface="微软雅黑"/>
                <a:cs typeface="微软雅黑"/>
              </a:rPr>
              <a:t>这种分类方法，有助于分析政府职能的变化</a:t>
            </a:r>
            <a:endPar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394382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557867"/>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维持性支出</a:t>
            </a:r>
          </a:p>
          <a:p>
            <a:pPr>
              <a:defRPr/>
            </a:pPr>
            <a:r>
              <a:rPr lang="zh-CN" altLang="en-US" sz="2200" dirty="0">
                <a:solidFill>
                  <a:sysClr val="windowText" lastClr="000000"/>
                </a:solidFill>
                <a:latin typeface="微软雅黑"/>
                <a:ea typeface="微软雅黑"/>
                <a:cs typeface="微软雅黑"/>
              </a:rPr>
              <a:t>－是指政府为维持公共安全和宪法秩序的支出。</a:t>
            </a:r>
          </a:p>
          <a:p>
            <a:pPr>
              <a:defRPr/>
            </a:pPr>
            <a:r>
              <a:rPr lang="zh-CN" altLang="en-US" sz="2200" dirty="0">
                <a:solidFill>
                  <a:sysClr val="windowText" lastClr="000000"/>
                </a:solidFill>
                <a:latin typeface="微软雅黑"/>
                <a:ea typeface="微软雅黑"/>
                <a:cs typeface="微软雅黑"/>
              </a:rPr>
              <a:t>经济性支出</a:t>
            </a:r>
          </a:p>
          <a:p>
            <a:pPr>
              <a:defRPr/>
            </a:pPr>
            <a:r>
              <a:rPr lang="zh-CN" altLang="en-US" sz="2200" dirty="0">
                <a:solidFill>
                  <a:sysClr val="windowText" lastClr="000000"/>
                </a:solidFill>
                <a:latin typeface="微软雅黑"/>
                <a:ea typeface="微软雅黑"/>
                <a:cs typeface="微软雅黑"/>
              </a:rPr>
              <a:t>－是指政府为提高资源配置效率和保持经济稳定用于经济发展方面的支出。</a:t>
            </a:r>
          </a:p>
          <a:p>
            <a:pPr>
              <a:defRPr/>
            </a:pPr>
            <a:r>
              <a:rPr lang="zh-CN" altLang="en-US" sz="2200" dirty="0">
                <a:solidFill>
                  <a:sysClr val="windowText" lastClr="000000"/>
                </a:solidFill>
                <a:latin typeface="微软雅黑"/>
                <a:ea typeface="微软雅黑"/>
                <a:cs typeface="微软雅黑"/>
              </a:rPr>
              <a:t>社会性支出</a:t>
            </a:r>
          </a:p>
          <a:p>
            <a:pPr>
              <a:defRPr/>
            </a:pPr>
            <a:r>
              <a:rPr lang="zh-CN" altLang="en-US" sz="2200" dirty="0">
                <a:solidFill>
                  <a:sysClr val="windowText" lastClr="000000"/>
                </a:solidFill>
                <a:latin typeface="微软雅黑"/>
                <a:ea typeface="微软雅黑"/>
                <a:cs typeface="微软雅黑"/>
              </a:rPr>
              <a:t>－是政府为满足社会公众非物质需求而安排的用于教育、科学、文化、卫生、环境保护、社会保障等社会服务的事业性支出。</a:t>
            </a:r>
          </a:p>
        </p:txBody>
      </p:sp>
    </p:spTree>
    <p:extLst>
      <p:ext uri="{BB962C8B-B14F-4D97-AF65-F5344CB8AC3E}">
        <p14:creationId xmlns:p14="http://schemas.microsoft.com/office/powerpoint/2010/main" val="283128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557867"/>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（1）按政府职能分类</a:t>
            </a:r>
            <a:endParaRPr lang="en-US" altLang="zh-CN" sz="2400" dirty="0">
              <a:solidFill>
                <a:sysClr val="windowText" lastClr="000000"/>
              </a:solidFill>
              <a:latin typeface="微软雅黑"/>
              <a:ea typeface="微软雅黑"/>
              <a:cs typeface="微软雅黑"/>
            </a:endParaRPr>
          </a:p>
        </p:txBody>
      </p:sp>
      <p:sp>
        <p:nvSpPr>
          <p:cNvPr id="15" name="Text Box 28"/>
          <p:cNvSpPr txBox="1">
            <a:spLocks noChangeArrowheads="1"/>
          </p:cNvSpPr>
          <p:nvPr/>
        </p:nvSpPr>
        <p:spPr bwMode="auto">
          <a:xfrm>
            <a:off x="6889916" y="1557867"/>
            <a:ext cx="1644650" cy="41910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spcBef>
                <a:spcPct val="20000"/>
              </a:spcBef>
            </a:pPr>
            <a:r>
              <a:rPr lang="zh-CN" altLang="en-US" sz="2400" b="1" dirty="0">
                <a:ea typeface="楷体_GB2312" charset="0"/>
                <a:cs typeface="楷体_GB2312" charset="0"/>
              </a:rPr>
              <a:t>在不同发展时期，政府职能的侧重点有所不同，从而会使按政府职能分类的财政支出结构发生变化</a:t>
            </a:r>
            <a:r>
              <a:rPr lang="zh-CN" altLang="en-US" sz="2000" b="1" dirty="0">
                <a:ea typeface="楷体_GB2312" charset="0"/>
                <a:cs typeface="楷体_GB2312" charset="0"/>
              </a:rPr>
              <a:t>。</a:t>
            </a:r>
          </a:p>
        </p:txBody>
      </p:sp>
      <p:grpSp>
        <p:nvGrpSpPr>
          <p:cNvPr id="17" name="Group 32"/>
          <p:cNvGrpSpPr>
            <a:grpSpLocks/>
          </p:cNvGrpSpPr>
          <p:nvPr/>
        </p:nvGrpSpPr>
        <p:grpSpPr bwMode="auto">
          <a:xfrm>
            <a:off x="1076325" y="2362200"/>
            <a:ext cx="5533859" cy="2933700"/>
            <a:chOff x="902" y="1152"/>
            <a:chExt cx="3637" cy="2192"/>
          </a:xfrm>
        </p:grpSpPr>
        <p:grpSp>
          <p:nvGrpSpPr>
            <p:cNvPr id="19" name="Group 15"/>
            <p:cNvGrpSpPr>
              <a:grpSpLocks/>
            </p:cNvGrpSpPr>
            <p:nvPr/>
          </p:nvGrpSpPr>
          <p:grpSpPr bwMode="auto">
            <a:xfrm>
              <a:off x="1187" y="1222"/>
              <a:ext cx="3352" cy="1898"/>
              <a:chOff x="2968" y="3054"/>
              <a:chExt cx="4246" cy="1740"/>
            </a:xfrm>
          </p:grpSpPr>
          <p:sp>
            <p:nvSpPr>
              <p:cNvPr id="26" name="Line 16"/>
              <p:cNvSpPr>
                <a:spLocks noChangeShapeType="1"/>
              </p:cNvSpPr>
              <p:nvPr/>
            </p:nvSpPr>
            <p:spPr bwMode="auto">
              <a:xfrm flipV="1">
                <a:off x="2968" y="3054"/>
                <a:ext cx="0" cy="173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zh-CN" altLang="en-US"/>
              </a:p>
            </p:txBody>
          </p:sp>
          <p:grpSp>
            <p:nvGrpSpPr>
              <p:cNvPr id="27" name="Group 17"/>
              <p:cNvGrpSpPr>
                <a:grpSpLocks/>
              </p:cNvGrpSpPr>
              <p:nvPr/>
            </p:nvGrpSpPr>
            <p:grpSpPr bwMode="auto">
              <a:xfrm>
                <a:off x="2968" y="3091"/>
                <a:ext cx="4246" cy="1703"/>
                <a:chOff x="3180" y="4285"/>
                <a:chExt cx="4246" cy="1703"/>
              </a:xfrm>
            </p:grpSpPr>
            <p:sp>
              <p:nvSpPr>
                <p:cNvPr id="28" name="Freeform 18"/>
                <p:cNvSpPr>
                  <a:spLocks/>
                </p:cNvSpPr>
                <p:nvPr/>
              </p:nvSpPr>
              <p:spPr bwMode="auto">
                <a:xfrm>
                  <a:off x="3377" y="5062"/>
                  <a:ext cx="1751" cy="590"/>
                </a:xfrm>
                <a:custGeom>
                  <a:avLst/>
                  <a:gdLst>
                    <a:gd name="T0" fmla="*/ 0 w 3240"/>
                    <a:gd name="T1" fmla="*/ 590 h 1092"/>
                    <a:gd name="T2" fmla="*/ 876 w 3240"/>
                    <a:gd name="T3" fmla="*/ 169 h 1092"/>
                    <a:gd name="T4" fmla="*/ 1751 w 3240"/>
                    <a:gd name="T5" fmla="*/ 0 h 1092"/>
                    <a:gd name="T6" fmla="*/ 0 60000 65536"/>
                    <a:gd name="T7" fmla="*/ 0 60000 65536"/>
                    <a:gd name="T8" fmla="*/ 0 60000 65536"/>
                  </a:gdLst>
                  <a:ahLst/>
                  <a:cxnLst>
                    <a:cxn ang="T6">
                      <a:pos x="T0" y="T1"/>
                    </a:cxn>
                    <a:cxn ang="T7">
                      <a:pos x="T2" y="T3"/>
                    </a:cxn>
                    <a:cxn ang="T8">
                      <a:pos x="T4" y="T5"/>
                    </a:cxn>
                  </a:cxnLst>
                  <a:rect l="0" t="0" r="r" b="b"/>
                  <a:pathLst>
                    <a:path w="3240" h="1092">
                      <a:moveTo>
                        <a:pt x="0" y="1092"/>
                      </a:moveTo>
                      <a:cubicBezTo>
                        <a:pt x="540" y="793"/>
                        <a:pt x="1080" y="494"/>
                        <a:pt x="1620" y="312"/>
                      </a:cubicBezTo>
                      <a:cubicBezTo>
                        <a:pt x="2160" y="130"/>
                        <a:pt x="2700" y="65"/>
                        <a:pt x="3240" y="0"/>
                      </a:cubicBezTo>
                    </a:path>
                  </a:pathLst>
                </a:custGeom>
                <a:noFill/>
                <a:ln w="9525">
                  <a:solidFill>
                    <a:srgbClr val="FF00FF"/>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zh-CN" altLang="en-US"/>
                </a:p>
              </p:txBody>
            </p:sp>
            <p:sp>
              <p:nvSpPr>
                <p:cNvPr id="29" name="AutoShape 19"/>
                <p:cNvSpPr>
                  <a:spLocks noChangeArrowheads="1"/>
                </p:cNvSpPr>
                <p:nvPr/>
              </p:nvSpPr>
              <p:spPr bwMode="auto">
                <a:xfrm>
                  <a:off x="5944" y="5514"/>
                  <a:ext cx="1482" cy="252"/>
                </a:xfrm>
                <a:prstGeom prst="wedgeRectCallout">
                  <a:avLst>
                    <a:gd name="adj1" fmla="val -126625"/>
                    <a:gd name="adj2" fmla="val 43806"/>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CBBD83">
                            <a:alpha val="74998"/>
                          </a:srgbClr>
                        </a:outerShdw>
                      </a:effectLst>
                    </a14:hiddenEffects>
                  </a:ext>
                </a:extLst>
              </p:spPr>
              <p:txBody>
                <a:bodyPr lIns="0" tIns="0" rIns="0" bIns="0"/>
                <a:lstStyle/>
                <a:p>
                  <a:pPr algn="ctr" eaLnBrk="0" hangingPunct="0">
                    <a:lnSpc>
                      <a:spcPct val="80000"/>
                    </a:lnSpc>
                  </a:pPr>
                  <a:r>
                    <a:rPr kumimoji="0" lang="zh-CN" altLang="en-US" b="1" dirty="0">
                      <a:solidFill>
                        <a:srgbClr val="000000"/>
                      </a:solidFill>
                    </a:rPr>
                    <a:t>维持性支出占</a:t>
                  </a:r>
                  <a:r>
                    <a:rPr kumimoji="0" lang="en-US" altLang="zh-CN" b="1" dirty="0">
                      <a:solidFill>
                        <a:srgbClr val="000000"/>
                      </a:solidFill>
                    </a:rPr>
                    <a:t>GDP</a:t>
                  </a:r>
                </a:p>
              </p:txBody>
            </p:sp>
            <p:sp>
              <p:nvSpPr>
                <p:cNvPr id="30" name="AutoShape 20"/>
                <p:cNvSpPr>
                  <a:spLocks noChangeArrowheads="1"/>
                </p:cNvSpPr>
                <p:nvPr/>
              </p:nvSpPr>
              <p:spPr bwMode="auto">
                <a:xfrm>
                  <a:off x="5944" y="4755"/>
                  <a:ext cx="1482" cy="220"/>
                </a:xfrm>
                <a:prstGeom prst="wedgeRectCallout">
                  <a:avLst>
                    <a:gd name="adj1" fmla="val -130769"/>
                    <a:gd name="adj2" fmla="val 84315"/>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CBBD83">
                            <a:alpha val="74998"/>
                          </a:srgbClr>
                        </a:outerShdw>
                      </a:effectLst>
                    </a14:hiddenEffects>
                  </a:ext>
                </a:extLst>
              </p:spPr>
              <p:txBody>
                <a:bodyPr lIns="0" tIns="0" rIns="0" bIns="0"/>
                <a:lstStyle/>
                <a:p>
                  <a:pPr algn="ctr" eaLnBrk="0" hangingPunct="0">
                    <a:lnSpc>
                      <a:spcPct val="80000"/>
                    </a:lnSpc>
                  </a:pPr>
                  <a:r>
                    <a:rPr kumimoji="0" lang="zh-CN" altLang="en-US" b="1" dirty="0">
                      <a:solidFill>
                        <a:srgbClr val="000000"/>
                      </a:solidFill>
                    </a:rPr>
                    <a:t>社会性支出占</a:t>
                  </a:r>
                  <a:r>
                    <a:rPr kumimoji="0" lang="en-US" altLang="zh-CN" b="1" dirty="0">
                      <a:solidFill>
                        <a:srgbClr val="000000"/>
                      </a:solidFill>
                    </a:rPr>
                    <a:t>GDP</a:t>
                  </a:r>
                </a:p>
              </p:txBody>
            </p:sp>
            <p:sp>
              <p:nvSpPr>
                <p:cNvPr id="31" name="AutoShape 21"/>
                <p:cNvSpPr>
                  <a:spLocks noChangeArrowheads="1"/>
                </p:cNvSpPr>
                <p:nvPr/>
              </p:nvSpPr>
              <p:spPr bwMode="auto">
                <a:xfrm>
                  <a:off x="5944" y="5062"/>
                  <a:ext cx="1482" cy="253"/>
                </a:xfrm>
                <a:prstGeom prst="wedgeRectCallout">
                  <a:avLst>
                    <a:gd name="adj1" fmla="val -128417"/>
                    <a:gd name="adj2" fmla="val 70083"/>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CBBD83">
                            <a:alpha val="74998"/>
                          </a:srgbClr>
                        </a:outerShdw>
                      </a:effectLst>
                    </a14:hiddenEffects>
                  </a:ext>
                </a:extLst>
              </p:spPr>
              <p:txBody>
                <a:bodyPr lIns="0" tIns="0" rIns="0" bIns="0"/>
                <a:lstStyle/>
                <a:p>
                  <a:pPr algn="ctr" eaLnBrk="0" hangingPunct="0">
                    <a:lnSpc>
                      <a:spcPct val="80000"/>
                    </a:lnSpc>
                  </a:pPr>
                  <a:r>
                    <a:rPr kumimoji="0" lang="zh-CN" altLang="en-US" b="1" dirty="0">
                      <a:solidFill>
                        <a:srgbClr val="000000"/>
                      </a:solidFill>
                    </a:rPr>
                    <a:t>经济性支出占</a:t>
                  </a:r>
                  <a:r>
                    <a:rPr kumimoji="0" lang="en-US" altLang="zh-CN" b="1" dirty="0">
                      <a:solidFill>
                        <a:srgbClr val="000000"/>
                      </a:solidFill>
                    </a:rPr>
                    <a:t>GDP</a:t>
                  </a:r>
                </a:p>
              </p:txBody>
            </p:sp>
            <p:sp>
              <p:nvSpPr>
                <p:cNvPr id="32" name="Line 22"/>
                <p:cNvSpPr>
                  <a:spLocks noChangeShapeType="1"/>
                </p:cNvSpPr>
                <p:nvPr/>
              </p:nvSpPr>
              <p:spPr bwMode="auto">
                <a:xfrm>
                  <a:off x="3189" y="5988"/>
                  <a:ext cx="3206"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33" name="Freeform 23"/>
                <p:cNvSpPr>
                  <a:spLocks/>
                </p:cNvSpPr>
                <p:nvPr/>
              </p:nvSpPr>
              <p:spPr bwMode="auto">
                <a:xfrm>
                  <a:off x="3221" y="5253"/>
                  <a:ext cx="1751" cy="505"/>
                </a:xfrm>
                <a:custGeom>
                  <a:avLst/>
                  <a:gdLst>
                    <a:gd name="T0" fmla="*/ 0 w 3240"/>
                    <a:gd name="T1" fmla="*/ 0 h 936"/>
                    <a:gd name="T2" fmla="*/ 486 w 3240"/>
                    <a:gd name="T3" fmla="*/ 337 h 936"/>
                    <a:gd name="T4" fmla="*/ 1751 w 3240"/>
                    <a:gd name="T5" fmla="*/ 505 h 936"/>
                    <a:gd name="T6" fmla="*/ 0 60000 65536"/>
                    <a:gd name="T7" fmla="*/ 0 60000 65536"/>
                    <a:gd name="T8" fmla="*/ 0 60000 65536"/>
                  </a:gdLst>
                  <a:ahLst/>
                  <a:cxnLst>
                    <a:cxn ang="T6">
                      <a:pos x="T0" y="T1"/>
                    </a:cxn>
                    <a:cxn ang="T7">
                      <a:pos x="T2" y="T3"/>
                    </a:cxn>
                    <a:cxn ang="T8">
                      <a:pos x="T4" y="T5"/>
                    </a:cxn>
                  </a:cxnLst>
                  <a:rect l="0" t="0" r="r" b="b"/>
                  <a:pathLst>
                    <a:path w="3240" h="936">
                      <a:moveTo>
                        <a:pt x="0" y="0"/>
                      </a:moveTo>
                      <a:cubicBezTo>
                        <a:pt x="180" y="234"/>
                        <a:pt x="360" y="468"/>
                        <a:pt x="900" y="624"/>
                      </a:cubicBezTo>
                      <a:cubicBezTo>
                        <a:pt x="1440" y="780"/>
                        <a:pt x="2340" y="858"/>
                        <a:pt x="3240" y="936"/>
                      </a:cubicBezTo>
                    </a:path>
                  </a:pathLst>
                </a:cu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zh-CN" altLang="en-US"/>
                </a:p>
              </p:txBody>
            </p:sp>
            <p:sp>
              <p:nvSpPr>
                <p:cNvPr id="34" name="Freeform 24"/>
                <p:cNvSpPr>
                  <a:spLocks/>
                </p:cNvSpPr>
                <p:nvPr/>
              </p:nvSpPr>
              <p:spPr bwMode="auto">
                <a:xfrm>
                  <a:off x="3221" y="5034"/>
                  <a:ext cx="1751" cy="534"/>
                </a:xfrm>
                <a:custGeom>
                  <a:avLst/>
                  <a:gdLst>
                    <a:gd name="T0" fmla="*/ 0 w 3240"/>
                    <a:gd name="T1" fmla="*/ 534 h 988"/>
                    <a:gd name="T2" fmla="*/ 973 w 3240"/>
                    <a:gd name="T3" fmla="*/ 28 h 988"/>
                    <a:gd name="T4" fmla="*/ 1751 w 3240"/>
                    <a:gd name="T5" fmla="*/ 365 h 988"/>
                    <a:gd name="T6" fmla="*/ 0 60000 65536"/>
                    <a:gd name="T7" fmla="*/ 0 60000 65536"/>
                    <a:gd name="T8" fmla="*/ 0 60000 65536"/>
                  </a:gdLst>
                  <a:ahLst/>
                  <a:cxnLst>
                    <a:cxn ang="T6">
                      <a:pos x="T0" y="T1"/>
                    </a:cxn>
                    <a:cxn ang="T7">
                      <a:pos x="T2" y="T3"/>
                    </a:cxn>
                    <a:cxn ang="T8">
                      <a:pos x="T4" y="T5"/>
                    </a:cxn>
                  </a:cxnLst>
                  <a:rect l="0" t="0" r="r" b="b"/>
                  <a:pathLst>
                    <a:path w="3240" h="988">
                      <a:moveTo>
                        <a:pt x="0" y="988"/>
                      </a:moveTo>
                      <a:cubicBezTo>
                        <a:pt x="630" y="546"/>
                        <a:pt x="1260" y="104"/>
                        <a:pt x="1800" y="52"/>
                      </a:cubicBezTo>
                      <a:cubicBezTo>
                        <a:pt x="2340" y="0"/>
                        <a:pt x="2790" y="338"/>
                        <a:pt x="3240" y="676"/>
                      </a:cubicBezTo>
                    </a:path>
                  </a:pathLst>
                </a:custGeom>
                <a:noFill/>
                <a:ln w="9525">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zh-CN" altLang="en-US"/>
                </a:p>
              </p:txBody>
            </p:sp>
            <p:grpSp>
              <p:nvGrpSpPr>
                <p:cNvPr id="35" name="Group 25"/>
                <p:cNvGrpSpPr>
                  <a:grpSpLocks/>
                </p:cNvGrpSpPr>
                <p:nvPr/>
              </p:nvGrpSpPr>
              <p:grpSpPr bwMode="auto">
                <a:xfrm>
                  <a:off x="3180" y="4285"/>
                  <a:ext cx="4246" cy="590"/>
                  <a:chOff x="3084" y="11570"/>
                  <a:chExt cx="7857" cy="1092"/>
                </a:xfrm>
              </p:grpSpPr>
              <p:sp>
                <p:nvSpPr>
                  <p:cNvPr id="36" name="AutoShape 26"/>
                  <p:cNvSpPr>
                    <a:spLocks noChangeArrowheads="1"/>
                  </p:cNvSpPr>
                  <p:nvPr/>
                </p:nvSpPr>
                <p:spPr bwMode="auto">
                  <a:xfrm>
                    <a:off x="8124" y="11766"/>
                    <a:ext cx="2817" cy="468"/>
                  </a:xfrm>
                  <a:prstGeom prst="wedgeRectCallout">
                    <a:avLst>
                      <a:gd name="adj1" fmla="val -119231"/>
                      <a:gd name="adj2" fmla="val -76708"/>
                    </a:avLst>
                  </a:prstGeom>
                  <a:solidFill>
                    <a:srgbClr val="FFFFFF"/>
                  </a:solidFill>
                  <a:ln w="952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CBBD83">
                              <a:alpha val="74998"/>
                            </a:srgbClr>
                          </a:outerShdw>
                        </a:effectLst>
                      </a14:hiddenEffects>
                    </a:ext>
                  </a:extLst>
                </p:spPr>
                <p:txBody>
                  <a:bodyPr lIns="0" tIns="0" rIns="0" bIns="0"/>
                  <a:lstStyle/>
                  <a:p>
                    <a:pPr algn="ctr" eaLnBrk="0" hangingPunct="0">
                      <a:lnSpc>
                        <a:spcPct val="80000"/>
                      </a:lnSpc>
                    </a:pPr>
                    <a:r>
                      <a:rPr kumimoji="0" lang="zh-CN" altLang="en-US" b="1" dirty="0">
                        <a:solidFill>
                          <a:srgbClr val="000000"/>
                        </a:solidFill>
                      </a:rPr>
                      <a:t>财政总支出占</a:t>
                    </a:r>
                    <a:r>
                      <a:rPr kumimoji="0" lang="en-US" altLang="zh-CN" b="1" dirty="0">
                        <a:solidFill>
                          <a:srgbClr val="000000"/>
                        </a:solidFill>
                      </a:rPr>
                      <a:t>GDP</a:t>
                    </a:r>
                  </a:p>
                </p:txBody>
              </p:sp>
              <p:sp>
                <p:nvSpPr>
                  <p:cNvPr id="37" name="Freeform 27"/>
                  <p:cNvSpPr>
                    <a:spLocks/>
                  </p:cNvSpPr>
                  <p:nvPr/>
                </p:nvSpPr>
                <p:spPr bwMode="auto">
                  <a:xfrm>
                    <a:off x="3084" y="11570"/>
                    <a:ext cx="3420" cy="1092"/>
                  </a:xfrm>
                  <a:custGeom>
                    <a:avLst/>
                    <a:gdLst>
                      <a:gd name="T0" fmla="*/ 0 w 3420"/>
                      <a:gd name="T1" fmla="*/ 1092 h 1092"/>
                      <a:gd name="T2" fmla="*/ 1620 w 3420"/>
                      <a:gd name="T3" fmla="*/ 312 h 1092"/>
                      <a:gd name="T4" fmla="*/ 3420 w 3420"/>
                      <a:gd name="T5" fmla="*/ 0 h 1092"/>
                      <a:gd name="T6" fmla="*/ 0 60000 65536"/>
                      <a:gd name="T7" fmla="*/ 0 60000 65536"/>
                      <a:gd name="T8" fmla="*/ 0 60000 65536"/>
                    </a:gdLst>
                    <a:ahLst/>
                    <a:cxnLst>
                      <a:cxn ang="T6">
                        <a:pos x="T0" y="T1"/>
                      </a:cxn>
                      <a:cxn ang="T7">
                        <a:pos x="T2" y="T3"/>
                      </a:cxn>
                      <a:cxn ang="T8">
                        <a:pos x="T4" y="T5"/>
                      </a:cxn>
                    </a:cxnLst>
                    <a:rect l="0" t="0" r="r" b="b"/>
                    <a:pathLst>
                      <a:path w="3420" h="1092">
                        <a:moveTo>
                          <a:pt x="0" y="1092"/>
                        </a:moveTo>
                        <a:cubicBezTo>
                          <a:pt x="525" y="793"/>
                          <a:pt x="1050" y="494"/>
                          <a:pt x="1620" y="312"/>
                        </a:cubicBezTo>
                        <a:cubicBezTo>
                          <a:pt x="2190" y="130"/>
                          <a:pt x="2805" y="65"/>
                          <a:pt x="3420" y="0"/>
                        </a:cubicBezTo>
                      </a:path>
                    </a:pathLst>
                  </a:cu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lIns="0" tIns="0" rIns="0" bIns="0"/>
                  <a:lstStyle/>
                  <a:p>
                    <a:endParaRPr lang="zh-CN" altLang="en-US"/>
                  </a:p>
                </p:txBody>
              </p:sp>
            </p:grpSp>
          </p:grpSp>
        </p:grpSp>
        <p:sp>
          <p:nvSpPr>
            <p:cNvPr id="20" name="Text Box 29"/>
            <p:cNvSpPr txBox="1">
              <a:spLocks noChangeArrowheads="1"/>
            </p:cNvSpPr>
            <p:nvPr/>
          </p:nvSpPr>
          <p:spPr bwMode="auto">
            <a:xfrm>
              <a:off x="3734" y="3003"/>
              <a:ext cx="266" cy="3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Y</a:t>
              </a:r>
            </a:p>
          </p:txBody>
        </p:sp>
        <p:sp>
          <p:nvSpPr>
            <p:cNvPr id="24" name="Text Box 30"/>
            <p:cNvSpPr txBox="1">
              <a:spLocks noChangeArrowheads="1"/>
            </p:cNvSpPr>
            <p:nvPr/>
          </p:nvSpPr>
          <p:spPr bwMode="auto">
            <a:xfrm>
              <a:off x="912" y="1152"/>
              <a:ext cx="233" cy="3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F</a:t>
              </a:r>
            </a:p>
          </p:txBody>
        </p:sp>
        <p:sp>
          <p:nvSpPr>
            <p:cNvPr id="25" name="Text Box 31"/>
            <p:cNvSpPr txBox="1">
              <a:spLocks noChangeArrowheads="1"/>
            </p:cNvSpPr>
            <p:nvPr/>
          </p:nvSpPr>
          <p:spPr bwMode="auto">
            <a:xfrm>
              <a:off x="902" y="2954"/>
              <a:ext cx="266" cy="3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1400">
                  <a:solidFill>
                    <a:schemeClr val="tx1"/>
                  </a:solidFill>
                  <a:latin typeface="Times New Roman" charset="0"/>
                  <a:ea typeface="宋体" charset="0"/>
                  <a:cs typeface="宋体" charset="0"/>
                </a:defRPr>
              </a:lvl1pPr>
              <a:lvl2pPr marL="742950" indent="-285750" eaLnBrk="0" hangingPunct="0">
                <a:defRPr kumimoji="1" sz="1400">
                  <a:solidFill>
                    <a:schemeClr val="tx1"/>
                  </a:solidFill>
                  <a:latin typeface="Times New Roman" charset="0"/>
                  <a:ea typeface="宋体" charset="0"/>
                </a:defRPr>
              </a:lvl2pPr>
              <a:lvl3pPr marL="1143000" indent="-228600" eaLnBrk="0" hangingPunct="0">
                <a:defRPr kumimoji="1" sz="1400">
                  <a:solidFill>
                    <a:schemeClr val="tx1"/>
                  </a:solidFill>
                  <a:latin typeface="Times New Roman" charset="0"/>
                  <a:ea typeface="宋体" charset="0"/>
                </a:defRPr>
              </a:lvl3pPr>
              <a:lvl4pPr marL="1600200" indent="-228600" eaLnBrk="0" hangingPunct="0">
                <a:defRPr kumimoji="1" sz="1400">
                  <a:solidFill>
                    <a:schemeClr val="tx1"/>
                  </a:solidFill>
                  <a:latin typeface="Times New Roman" charset="0"/>
                  <a:ea typeface="宋体" charset="0"/>
                </a:defRPr>
              </a:lvl4pPr>
              <a:lvl5pPr marL="2057400" indent="-228600" eaLnBrk="0" hangingPunct="0">
                <a:defRPr kumimoji="1" sz="1400">
                  <a:solidFill>
                    <a:schemeClr val="tx1"/>
                  </a:solidFill>
                  <a:latin typeface="Times New Roman" charset="0"/>
                  <a:ea typeface="宋体" charset="0"/>
                </a:defRPr>
              </a:lvl5pPr>
              <a:lvl6pPr marL="2514600" indent="-228600" eaLnBrk="0" fontAlgn="base" hangingPunct="0">
                <a:spcBef>
                  <a:spcPct val="0"/>
                </a:spcBef>
                <a:spcAft>
                  <a:spcPct val="0"/>
                </a:spcAft>
                <a:defRPr kumimoji="1" sz="1400">
                  <a:solidFill>
                    <a:schemeClr val="tx1"/>
                  </a:solidFill>
                  <a:latin typeface="Times New Roman" charset="0"/>
                  <a:ea typeface="宋体" charset="0"/>
                </a:defRPr>
              </a:lvl6pPr>
              <a:lvl7pPr marL="2971800" indent="-228600" eaLnBrk="0" fontAlgn="base" hangingPunct="0">
                <a:spcBef>
                  <a:spcPct val="0"/>
                </a:spcBef>
                <a:spcAft>
                  <a:spcPct val="0"/>
                </a:spcAft>
                <a:defRPr kumimoji="1" sz="1400">
                  <a:solidFill>
                    <a:schemeClr val="tx1"/>
                  </a:solidFill>
                  <a:latin typeface="Times New Roman" charset="0"/>
                  <a:ea typeface="宋体" charset="0"/>
                </a:defRPr>
              </a:lvl7pPr>
              <a:lvl8pPr marL="3429000" indent="-228600" eaLnBrk="0" fontAlgn="base" hangingPunct="0">
                <a:spcBef>
                  <a:spcPct val="0"/>
                </a:spcBef>
                <a:spcAft>
                  <a:spcPct val="0"/>
                </a:spcAft>
                <a:defRPr kumimoji="1" sz="1400">
                  <a:solidFill>
                    <a:schemeClr val="tx1"/>
                  </a:solidFill>
                  <a:latin typeface="Times New Roman" charset="0"/>
                  <a:ea typeface="宋体" charset="0"/>
                </a:defRPr>
              </a:lvl8pPr>
              <a:lvl9pPr marL="3886200" indent="-228600" eaLnBrk="0" fontAlgn="base" hangingPunct="0">
                <a:spcBef>
                  <a:spcPct val="0"/>
                </a:spcBef>
                <a:spcAft>
                  <a:spcPct val="0"/>
                </a:spcAft>
                <a:defRPr kumimoji="1" sz="1400">
                  <a:solidFill>
                    <a:schemeClr val="tx1"/>
                  </a:solidFill>
                  <a:latin typeface="Times New Roman" charset="0"/>
                  <a:ea typeface="宋体" charset="0"/>
                </a:defRPr>
              </a:lvl9pPr>
            </a:lstStyle>
            <a:p>
              <a:pPr eaLnBrk="1" hangingPunct="1"/>
              <a:r>
                <a:rPr lang="en-US" altLang="zh-CN" sz="2400"/>
                <a:t>O</a:t>
              </a:r>
            </a:p>
          </p:txBody>
        </p:sp>
      </p:grpSp>
    </p:spTree>
    <p:extLst>
      <p:ext uri="{BB962C8B-B14F-4D97-AF65-F5344CB8AC3E}">
        <p14:creationId xmlns:p14="http://schemas.microsoft.com/office/powerpoint/2010/main" val="4080680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557867"/>
            <a:ext cx="6874041" cy="5035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（2）按支出的经济性质分类</a:t>
            </a: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购买支出（</a:t>
            </a:r>
            <a:r>
              <a:rPr lang="zh-CN" altLang="en-US" sz="2200" dirty="0">
                <a:solidFill>
                  <a:srgbClr val="0070C0"/>
                </a:solidFill>
                <a:latin typeface="微软雅黑"/>
                <a:ea typeface="微软雅黑"/>
                <a:cs typeface="微软雅黑"/>
              </a:rPr>
              <a:t>消耗性支出</a:t>
            </a:r>
            <a:r>
              <a:rPr lang="zh-CN" altLang="en-US" sz="2200" dirty="0">
                <a:solidFill>
                  <a:sysClr val="windowText" lastClr="000000"/>
                </a:solidFill>
                <a:latin typeface="微软雅黑"/>
                <a:ea typeface="微软雅黑"/>
                <a:cs typeface="微软雅黑"/>
              </a:rPr>
              <a:t>）：</a:t>
            </a:r>
          </a:p>
          <a:p>
            <a:pPr>
              <a:defRPr/>
            </a:pPr>
            <a:r>
              <a:rPr lang="zh-CN" altLang="en-US" sz="2200" dirty="0">
                <a:solidFill>
                  <a:sysClr val="windowText" lastClr="000000"/>
                </a:solidFill>
                <a:latin typeface="微软雅黑"/>
                <a:ea typeface="微软雅黑"/>
                <a:cs typeface="微软雅黑"/>
              </a:rPr>
              <a:t>－是指政府按照</a:t>
            </a:r>
            <a:r>
              <a:rPr lang="zh-CN" altLang="en-US" sz="2200" dirty="0">
                <a:solidFill>
                  <a:srgbClr val="0070C0"/>
                </a:solidFill>
                <a:latin typeface="微软雅黑"/>
                <a:ea typeface="微软雅黑"/>
                <a:cs typeface="微软雅黑"/>
              </a:rPr>
              <a:t>有偿</a:t>
            </a:r>
            <a:r>
              <a:rPr lang="zh-CN" altLang="en-US" sz="2200" dirty="0">
                <a:solidFill>
                  <a:sysClr val="windowText" lastClr="000000"/>
                </a:solidFill>
                <a:latin typeface="微软雅黑"/>
                <a:ea typeface="微软雅黑"/>
                <a:cs typeface="微软雅黑"/>
              </a:rPr>
              <a:t>原则，在市场上购买商品和劳务的支出。包括政府部门的消费支出和投资支出。</a:t>
            </a:r>
          </a:p>
          <a:p>
            <a:pPr>
              <a:defRPr/>
            </a:pPr>
            <a:r>
              <a:rPr lang="zh-CN" altLang="en-US" sz="2200" dirty="0">
                <a:solidFill>
                  <a:sysClr val="windowText" lastClr="000000"/>
                </a:solidFill>
                <a:latin typeface="微软雅黑"/>
                <a:ea typeface="微软雅黑"/>
                <a:cs typeface="微软雅黑"/>
              </a:rPr>
              <a:t>转移支出：</a:t>
            </a:r>
          </a:p>
          <a:p>
            <a:pPr>
              <a:defRPr/>
            </a:pPr>
            <a:r>
              <a:rPr lang="zh-CN" altLang="en-US" sz="2200" dirty="0">
                <a:solidFill>
                  <a:sysClr val="windowText" lastClr="000000"/>
                </a:solidFill>
                <a:latin typeface="微软雅黑"/>
                <a:ea typeface="微软雅黑"/>
                <a:cs typeface="微软雅黑"/>
              </a:rPr>
              <a:t>－是指政府单方面地、</a:t>
            </a:r>
            <a:r>
              <a:rPr lang="zh-CN" altLang="en-US" sz="2200" dirty="0">
                <a:solidFill>
                  <a:srgbClr val="0070C0"/>
                </a:solidFill>
                <a:latin typeface="微软雅黑"/>
                <a:ea typeface="微软雅黑"/>
                <a:cs typeface="微软雅黑"/>
              </a:rPr>
              <a:t>无偿</a:t>
            </a:r>
            <a:r>
              <a:rPr lang="zh-CN" altLang="en-US" sz="2200" dirty="0">
                <a:solidFill>
                  <a:sysClr val="windowText" lastClr="000000"/>
                </a:solidFill>
                <a:latin typeface="微软雅黑"/>
                <a:ea typeface="微软雅黑"/>
                <a:cs typeface="微软雅黑"/>
              </a:rPr>
              <a:t>地支付给其他经济主体的财政资金。包括各种财政补贴支出、社会保障支出和利息支出等。</a:t>
            </a:r>
          </a:p>
          <a:p>
            <a:pPr>
              <a:defRPr/>
            </a:pPr>
            <a:r>
              <a:rPr lang="zh-CN" altLang="en-US" sz="2200" dirty="0">
                <a:solidFill>
                  <a:sysClr val="windowText" lastClr="000000"/>
                </a:solidFill>
                <a:latin typeface="微软雅黑"/>
                <a:ea typeface="微软雅黑"/>
                <a:cs typeface="微软雅黑"/>
              </a:rPr>
              <a:t>这种分类，有助于分析政府支出的经济影响。</a:t>
            </a:r>
          </a:p>
        </p:txBody>
      </p:sp>
    </p:spTree>
    <p:extLst>
      <p:ext uri="{BB962C8B-B14F-4D97-AF65-F5344CB8AC3E}">
        <p14:creationId xmlns:p14="http://schemas.microsoft.com/office/powerpoint/2010/main" val="2334109208"/>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3791</TotalTime>
  <Words>2613</Words>
  <Application>Microsoft Office PowerPoint</Application>
  <PresentationFormat>全屏显示(4:3)</PresentationFormat>
  <Paragraphs>460</Paragraphs>
  <Slides>35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49" baseType="lpstr">
      <vt:lpstr>Adobe 仿宋 Std R</vt:lpstr>
      <vt:lpstr>阿里巴巴普惠体 R</vt:lpstr>
      <vt:lpstr>楷体_GB2312</vt:lpstr>
      <vt:lpstr>宋体</vt:lpstr>
      <vt:lpstr>微软雅黑</vt:lpstr>
      <vt:lpstr>微软雅黑 Light</vt:lpstr>
      <vt:lpstr>Arial</vt:lpstr>
      <vt:lpstr>Calibri</vt:lpstr>
      <vt:lpstr>Tahoma</vt:lpstr>
      <vt:lpstr>Times New Roman</vt:lpstr>
      <vt:lpstr>Verdana</vt:lpstr>
      <vt:lpstr>Office 主题</vt:lpstr>
      <vt:lpstr>Equation</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Yanjun Li</dc:creator>
  <cp:lastModifiedBy>zhenglin xie</cp:lastModifiedBy>
  <cp:revision>66</cp:revision>
  <dcterms:created xsi:type="dcterms:W3CDTF">2020-01-23T12:56:00Z</dcterms:created>
  <dcterms:modified xsi:type="dcterms:W3CDTF">2021-06-30T08:52:46Z</dcterms:modified>
</cp:coreProperties>
</file>