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4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锐 唐" initials="锐" lastIdx="1" clrIdx="0">
    <p:extLst>
      <p:ext uri="{19B8F6BF-5375-455C-9EA6-DF929625EA0E}">
        <p15:presenceInfo xmlns:p15="http://schemas.microsoft.com/office/powerpoint/2012/main" userId="eaaf5e571a7f3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30T21:37:57.61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30T21:37:57.61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F84EE-7FBE-4E96-BF4B-63D2B88D4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6B0A23-2760-4647-9CC4-A7DFCF2A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2DF67-A47A-48F6-B914-FD1AC4C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72BC5-850B-4D67-BCF1-A28B1B2D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7CDE-09F4-446E-A482-8F9A83B9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8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B3963-37D8-490F-A7BB-6870C091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2488C-9647-4AB6-8D38-B13BA0470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29AC8-63CB-40B0-811F-B48EC51D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FE3C8-7FF1-488B-92CE-9788D89F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24355-94B6-46F7-B7D9-432FB17D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9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688A1E-752D-46E7-A9DA-23B485F4D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012D70-51B1-4AA0-A823-7879D483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58B78-2ACA-4E90-8B59-83309103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911AC-C644-4E26-B69E-174E7AE6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3F4C4-87C1-41FA-A847-0B311638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4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5861B-6E8D-47F7-BEA7-8E2AB21B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EB345-42D7-4918-9B01-1C465C96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F4F88-6E9D-4F1B-ACF9-65637084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FE4CC-280A-47A6-9A93-313AE396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19F4C-A1D7-45CE-8534-F5B9D601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150AB-FCA2-46B5-A513-5764CF76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A955A-F2CD-4BEC-89B0-EB69E537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A37A0-D0CB-4C35-A6F6-AFC7FEE8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31716-C74F-489D-BC98-B68C585B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7427E-ADF1-4285-902A-F32BD4AF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6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30DE8-1737-4AFC-BE32-D461EAB1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D0410-EA57-4229-B94A-BD8AEE285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D7D1E-5FA4-4A8D-AF49-61C477A39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A646B-1235-4637-A3BB-8CE2B2FF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F122C-BFB1-4664-8700-0C9DD92A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D5AE3-4D1C-4B2A-8B2F-B0D8E761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8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B2470-AB47-4987-A007-FA85C041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E1617-A875-4CB6-B47F-FAB57E9B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83FABF-329A-4688-A9D3-2689E270A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666E1F-8983-4459-BE5C-26B0BADFF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8AE074-B84A-49BD-A392-7967049F9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EF0DE0-B53D-4911-A26D-E9220141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51356B-0606-48AA-9CFB-5EC1D3D4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B48632-E4AF-4A7C-9F68-8073A116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2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FB6C3-80CC-46DD-AEA2-A4E5EF0C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2F842E-00DA-48C1-9E78-233426FC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C4FBF-9C6E-41EB-BF88-EAFE84EB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CFEF97-492F-4454-A0CE-2BE15FF6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7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A660B-6DE6-41E2-BB25-78C70E35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862D4E-5B39-46B3-A70C-3C33A1FC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DF3533-946B-4149-BF88-BC7AB142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9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66356-4317-425F-BB4F-14294B91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117AE-5B59-46FB-814E-57D261EF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2F182-28DC-4DB8-BFC3-594EFA09D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DF6B6-C31A-41F4-A760-44155DF6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2CDE5-4777-4828-8FCA-5F20728C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7BD13-2DA2-4D6B-BC59-771F9364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A6438-DDE0-4A2C-97C1-3CAE19B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E11A62-77D7-4D27-9AFF-108666C55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58CDE-FCFA-4C78-BB06-7FD46BF27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B495A-1F10-4CFC-8AEE-362EE7FB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0C6F9-A7F4-4878-AF49-B6A31DE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F0D24-044A-4E7C-8879-7837AE10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E5CB88-62DE-4E23-BE14-CB1AD42B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CB17B-22F7-4BF0-9330-F1811C45F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68B34-4AA6-4B8A-AE7C-9E612DC4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67E8-7821-4E9F-9CDD-50F495309C3A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25A82-9E09-4C74-B956-E22AE439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2A406-92DE-4A2A-9D6D-6295E05DB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4F4A-6227-4303-A67C-F131D6ABA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0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DFE8-DDDD-4EFE-9856-DE4BFA31D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车流检测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B053B2-E1F4-4E53-99AD-32052DB02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一种基于</a:t>
            </a:r>
            <a:r>
              <a:rPr lang="en-US" altLang="zh-CN" dirty="0"/>
              <a:t>hog</a:t>
            </a:r>
            <a:r>
              <a:rPr lang="zh-CN" altLang="en-US" dirty="0"/>
              <a:t>的特征提取方法</a:t>
            </a:r>
          </a:p>
        </p:txBody>
      </p:sp>
    </p:spTree>
    <p:extLst>
      <p:ext uri="{BB962C8B-B14F-4D97-AF65-F5344CB8AC3E}">
        <p14:creationId xmlns:p14="http://schemas.microsoft.com/office/powerpoint/2010/main" val="187832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68EE3-D684-416E-A60F-1067F675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81CD5-8E66-4910-B692-1C282E4E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随机森林算法（</a:t>
            </a:r>
            <a:r>
              <a:rPr lang="en-US" altLang="zh-CN" dirty="0"/>
              <a:t>Random Forest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包含多个决策树的分类器， 并且其输出的类别是由个别树输出的类别的众数而定。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1E2469-B941-4215-A41E-ACAF724FA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159" b="20425"/>
          <a:stretch/>
        </p:blipFill>
        <p:spPr>
          <a:xfrm>
            <a:off x="743154" y="3206469"/>
            <a:ext cx="6996252" cy="30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BFA5-DD11-472A-828D-234179CD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17F2D-8F6D-4272-81AF-93985BAF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在数据集</a:t>
            </a:r>
            <a:r>
              <a:rPr lang="en-US" altLang="zh-CN" dirty="0"/>
              <a:t>KITTI</a:t>
            </a:r>
            <a:r>
              <a:rPr lang="zh-CN" altLang="en-US" dirty="0"/>
              <a:t>的样本中，共有</a:t>
            </a:r>
            <a:r>
              <a:rPr lang="en-US" altLang="zh-CN" dirty="0"/>
              <a:t>6000+</a:t>
            </a:r>
            <a:r>
              <a:rPr lang="zh-CN" altLang="en-US" dirty="0"/>
              <a:t>的数据参与训练，有</a:t>
            </a:r>
            <a:r>
              <a:rPr lang="en-US" altLang="zh-CN" dirty="0"/>
              <a:t>2000+</a:t>
            </a:r>
            <a:r>
              <a:rPr lang="zh-CN" altLang="en-US" dirty="0"/>
              <a:t>的数据参与测试，对训练集使用了</a:t>
            </a:r>
            <a:r>
              <a:rPr lang="en-US" altLang="zh-CN" dirty="0"/>
              <a:t>Linear SVC</a:t>
            </a:r>
            <a:r>
              <a:rPr lang="zh-CN" altLang="en-US" dirty="0"/>
              <a:t>、</a:t>
            </a:r>
            <a:r>
              <a:rPr lang="en-US" altLang="zh-CN" dirty="0"/>
              <a:t>Decision Tree</a:t>
            </a:r>
            <a:r>
              <a:rPr lang="zh-CN" altLang="en-US" dirty="0"/>
              <a:t>、</a:t>
            </a:r>
            <a:r>
              <a:rPr lang="en-US" altLang="zh-CN" dirty="0"/>
              <a:t>Random Forest</a:t>
            </a:r>
            <a:r>
              <a:rPr lang="zh-CN" altLang="en-US" dirty="0"/>
              <a:t>算法，其中</a:t>
            </a:r>
            <a:r>
              <a:rPr lang="en-US" altLang="zh-CN" dirty="0" err="1"/>
              <a:t>LinearSVC</a:t>
            </a:r>
            <a:r>
              <a:rPr lang="en-US" altLang="zh-CN" dirty="0"/>
              <a:t>(SVM)</a:t>
            </a:r>
            <a:r>
              <a:rPr lang="zh-CN" altLang="en-US" dirty="0"/>
              <a:t>为原算法，测试结果如下：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AD5419-58E9-48A3-A4A2-70439F58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16168"/>
              </p:ext>
            </p:extLst>
          </p:nvPr>
        </p:nvGraphicFramePr>
        <p:xfrm>
          <a:off x="2878317" y="3381010"/>
          <a:ext cx="6096000" cy="256032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33770491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96945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778427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89190990"/>
                    </a:ext>
                  </a:extLst>
                </a:gridCol>
              </a:tblGrid>
              <a:tr h="33315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M</a:t>
                      </a:r>
                      <a:r>
                        <a:rPr lang="en-US" altLang="zh-CN" b="1" dirty="0">
                          <a:effectLst/>
                        </a:rPr>
                        <a:t>e</a:t>
                      </a:r>
                      <a:r>
                        <a:rPr lang="en-US" b="1" dirty="0">
                          <a:effectLst/>
                        </a:rPr>
                        <a:t>thod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Train </a:t>
                      </a:r>
                      <a:r>
                        <a:rPr lang="en-US" b="1" dirty="0" err="1">
                          <a:effectLst/>
                        </a:rPr>
                        <a:t>Classfier</a:t>
                      </a:r>
                      <a:r>
                        <a:rPr lang="en-US" b="1" dirty="0">
                          <a:effectLst/>
                        </a:rPr>
                        <a:t> Time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Test Accuracy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1000 Sample Predict Time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09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LinearSVC</a:t>
                      </a:r>
                      <a:endParaRPr lang="en-US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0.38s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0.9561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0.02094s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470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DecisionTreeClassifier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4.07s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0.9099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0.01297s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389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RandomForestClassifier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1.75s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0.9637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0.02294s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36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7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D5C98-D44E-49AA-A5FB-CA9CAC5D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19" y="265583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44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88EE1-3EF0-4280-ACAB-64878AD1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3A29D-D0D8-4E2E-8499-E0B560E1E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本算法数据集采用</a:t>
                </a:r>
                <a:r>
                  <a:rPr lang="en-US" altLang="zh-CN" dirty="0"/>
                  <a:t>KITTI</a:t>
                </a:r>
                <a:r>
                  <a:rPr lang="zh-CN" altLang="en-US" dirty="0"/>
                  <a:t>提取后的数据集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使用</a:t>
                </a:r>
                <a:r>
                  <a:rPr lang="en-US" altLang="zh-CN" dirty="0"/>
                  <a:t>HOG</a:t>
                </a:r>
                <a:r>
                  <a:rPr lang="zh-CN" altLang="en-US" dirty="0"/>
                  <a:t>（方向梯度直方图）进行特征提取：</a:t>
                </a:r>
                <a:endParaRPr lang="en-US" altLang="zh-CN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altLang="zh-CN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zh-CN" altLang="en-US" dirty="0"/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分别表示输入图像中像素点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处的水平方向梯度、垂直方向梯度和像素值。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3A29D-D0D8-4E2E-8499-E0B560E1E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63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88EE1-3EF0-4280-ACAB-64878AD1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3A29D-D0D8-4E2E-8499-E0B560E1E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像素点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处的梯度幅值和梯度方向分别为：</a:t>
                </a:r>
                <a:endParaRPr lang="en-US" altLang="zh-CN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b="1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b="1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endParaRPr lang="en-US" altLang="zh-CN" b="1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63A29D-D0D8-4E2E-8499-E0B560E1E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5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6EB2B-4DD3-4F10-A6BB-6C47B372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712D00-55B4-4A5C-9E55-88904B17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68" y="1825625"/>
            <a:ext cx="4100663" cy="4351338"/>
          </a:xfrm>
        </p:spPr>
      </p:pic>
    </p:spTree>
    <p:extLst>
      <p:ext uri="{BB962C8B-B14F-4D97-AF65-F5344CB8AC3E}">
        <p14:creationId xmlns:p14="http://schemas.microsoft.com/office/powerpoint/2010/main" val="165962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946FC-B64C-4C5F-BCE8-A9CCEC5A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6A8294-CB43-470C-8986-0AA09DB79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79" y="2745707"/>
            <a:ext cx="3955123" cy="3779848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F5284A2E-7A10-4946-BD99-77EEB2039E8E}"/>
              </a:ext>
            </a:extLst>
          </p:cNvPr>
          <p:cNvSpPr/>
          <p:nvPr/>
        </p:nvSpPr>
        <p:spPr>
          <a:xfrm>
            <a:off x="3827281" y="1772239"/>
            <a:ext cx="1583703" cy="9992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窗口</a:t>
            </a:r>
          </a:p>
        </p:txBody>
      </p:sp>
    </p:spTree>
    <p:extLst>
      <p:ext uri="{BB962C8B-B14F-4D97-AF65-F5344CB8AC3E}">
        <p14:creationId xmlns:p14="http://schemas.microsoft.com/office/powerpoint/2010/main" val="23984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946FC-B64C-4C5F-BCE8-A9CCEC5A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特征提取流程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C1FD76-8260-43AC-AD3A-91EF3CCF5294}"/>
              </a:ext>
            </a:extLst>
          </p:cNvPr>
          <p:cNvSpPr/>
          <p:nvPr/>
        </p:nvSpPr>
        <p:spPr>
          <a:xfrm>
            <a:off x="1781665" y="2337848"/>
            <a:ext cx="5429840" cy="3478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注: 弯曲线形(无边框) 8">
            <a:extLst>
              <a:ext uri="{FF2B5EF4-FFF2-40B4-BE49-F238E27FC236}">
                <a16:creationId xmlns:a16="http://schemas.microsoft.com/office/drawing/2014/main" id="{22111572-3BAA-4A0D-A192-C4230CC9BF8A}"/>
              </a:ext>
            </a:extLst>
          </p:cNvPr>
          <p:cNvSpPr/>
          <p:nvPr/>
        </p:nvSpPr>
        <p:spPr>
          <a:xfrm>
            <a:off x="7880808" y="1216058"/>
            <a:ext cx="1451728" cy="1008667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ADD426-DDEC-4A15-9934-D4CA1F14F5F0}"/>
              </a:ext>
            </a:extLst>
          </p:cNvPr>
          <p:cNvSpPr/>
          <p:nvPr/>
        </p:nvSpPr>
        <p:spPr>
          <a:xfrm>
            <a:off x="1800520" y="2366128"/>
            <a:ext cx="1310325" cy="11406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注: 弯曲线形(无边框) 10">
            <a:extLst>
              <a:ext uri="{FF2B5EF4-FFF2-40B4-BE49-F238E27FC236}">
                <a16:creationId xmlns:a16="http://schemas.microsoft.com/office/drawing/2014/main" id="{73CDEDDB-C4E2-4EFD-A4BE-11A1DD0D4D7E}"/>
              </a:ext>
            </a:extLst>
          </p:cNvPr>
          <p:cNvSpPr/>
          <p:nvPr/>
        </p:nvSpPr>
        <p:spPr>
          <a:xfrm>
            <a:off x="3591613" y="1904214"/>
            <a:ext cx="1046375" cy="395926"/>
          </a:xfrm>
          <a:prstGeom prst="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01393A-8D45-45E4-B7E0-CB386958D8A7}"/>
              </a:ext>
            </a:extLst>
          </p:cNvPr>
          <p:cNvSpPr/>
          <p:nvPr/>
        </p:nvSpPr>
        <p:spPr>
          <a:xfrm>
            <a:off x="2441542" y="2375555"/>
            <a:ext cx="1423448" cy="11029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D94C71-4060-4882-9FD2-B41678953A93}"/>
              </a:ext>
            </a:extLst>
          </p:cNvPr>
          <p:cNvSpPr/>
          <p:nvPr/>
        </p:nvSpPr>
        <p:spPr>
          <a:xfrm>
            <a:off x="1791093" y="2894029"/>
            <a:ext cx="1310326" cy="10180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B4B4118-489A-4EE5-AB5E-42A1EEEA9BD4}"/>
              </a:ext>
            </a:extLst>
          </p:cNvPr>
          <p:cNvSpPr/>
          <p:nvPr/>
        </p:nvSpPr>
        <p:spPr>
          <a:xfrm>
            <a:off x="1527142" y="3525625"/>
            <a:ext cx="226244" cy="3864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19EB5667-DEFB-41F9-BDD4-97182F2BF4FF}"/>
              </a:ext>
            </a:extLst>
          </p:cNvPr>
          <p:cNvSpPr/>
          <p:nvPr/>
        </p:nvSpPr>
        <p:spPr>
          <a:xfrm rot="5400000">
            <a:off x="3322142" y="3295475"/>
            <a:ext cx="325188" cy="7572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C6E8118-75FD-4753-AF71-A19A79004ADD}"/>
                  </a:ext>
                </a:extLst>
              </p:cNvPr>
              <p:cNvSpPr txBox="1"/>
              <p:nvPr/>
            </p:nvSpPr>
            <p:spPr>
              <a:xfrm>
                <a:off x="1174999" y="3510280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C6E8118-75FD-4753-AF71-A19A79004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99" y="3510280"/>
                <a:ext cx="429926" cy="369332"/>
              </a:xfrm>
              <a:prstGeom prst="rect">
                <a:avLst/>
              </a:prstGeom>
              <a:blipFill>
                <a:blip r:embed="rId2"/>
                <a:stretch>
                  <a:fillRect t="-10000" r="-114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55168E-2A98-447B-B1AB-14879F385174}"/>
                  </a:ext>
                </a:extLst>
              </p:cNvPr>
              <p:cNvSpPr txBox="1"/>
              <p:nvPr/>
            </p:nvSpPr>
            <p:spPr>
              <a:xfrm>
                <a:off x="3347720" y="377444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55168E-2A98-447B-B1AB-14879F385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720" y="3774440"/>
                <a:ext cx="423514" cy="369332"/>
              </a:xfrm>
              <a:prstGeom prst="rect">
                <a:avLst/>
              </a:prstGeom>
              <a:blipFill>
                <a:blip r:embed="rId3"/>
                <a:stretch>
                  <a:fillRect t="-8197" r="-1142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标注: 线形(无边框) 20">
            <a:extLst>
              <a:ext uri="{FF2B5EF4-FFF2-40B4-BE49-F238E27FC236}">
                <a16:creationId xmlns:a16="http://schemas.microsoft.com/office/drawing/2014/main" id="{B5BA6127-19A3-4908-BEF2-FEA5748C7C25}"/>
              </a:ext>
            </a:extLst>
          </p:cNvPr>
          <p:cNvSpPr/>
          <p:nvPr/>
        </p:nvSpPr>
        <p:spPr>
          <a:xfrm>
            <a:off x="4246880" y="2971800"/>
            <a:ext cx="1031240" cy="462280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块滑动增量</a:t>
            </a:r>
          </a:p>
        </p:txBody>
      </p:sp>
    </p:spTree>
    <p:extLst>
      <p:ext uri="{BB962C8B-B14F-4D97-AF65-F5344CB8AC3E}">
        <p14:creationId xmlns:p14="http://schemas.microsoft.com/office/powerpoint/2010/main" val="11321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  <p:bldP spid="18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946FC-B64C-4C5F-BCE8-A9CCEC5A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6A8294-CB43-470C-8986-0AA09DB79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19" y="2753327"/>
            <a:ext cx="3955123" cy="377984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BD3462-5E42-44A7-AC2F-79C4D631D6B5}"/>
              </a:ext>
            </a:extLst>
          </p:cNvPr>
          <p:cNvSpPr/>
          <p:nvPr/>
        </p:nvSpPr>
        <p:spPr>
          <a:xfrm>
            <a:off x="4246245" y="2886075"/>
            <a:ext cx="160020" cy="99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52BB2A-5EDD-4FBB-A58E-C9390210DEFF}"/>
              </a:ext>
            </a:extLst>
          </p:cNvPr>
          <p:cNvSpPr/>
          <p:nvPr/>
        </p:nvSpPr>
        <p:spPr>
          <a:xfrm>
            <a:off x="7328535" y="6193155"/>
            <a:ext cx="160020" cy="99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D1813C-C683-4562-89DF-FE173ACEB153}"/>
              </a:ext>
            </a:extLst>
          </p:cNvPr>
          <p:cNvSpPr/>
          <p:nvPr/>
        </p:nvSpPr>
        <p:spPr>
          <a:xfrm>
            <a:off x="8092440" y="4183380"/>
            <a:ext cx="922020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C9BCE7-B123-4126-B84C-2B55F4773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33" y="3245947"/>
            <a:ext cx="2452218" cy="2392853"/>
          </a:xfrm>
          <a:prstGeom prst="rect">
            <a:avLst/>
          </a:prstGeom>
        </p:spPr>
      </p:pic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E27A4ED4-DA4C-4727-8C87-CC4E2CD7E773}"/>
              </a:ext>
            </a:extLst>
          </p:cNvPr>
          <p:cNvSpPr/>
          <p:nvPr/>
        </p:nvSpPr>
        <p:spPr>
          <a:xfrm>
            <a:off x="9852660" y="2529840"/>
            <a:ext cx="1562100" cy="6172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提取成一维数组</a:t>
            </a:r>
          </a:p>
        </p:txBody>
      </p:sp>
    </p:spTree>
    <p:extLst>
      <p:ext uri="{BB962C8B-B14F-4D97-AF65-F5344CB8AC3E}">
        <p14:creationId xmlns:p14="http://schemas.microsoft.com/office/powerpoint/2010/main" val="33348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701AA-14B1-4022-8D0B-ACD56624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特征提取效果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18191C9-8AD0-4CBE-89F4-FFB0A0AB9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541"/>
            <a:ext cx="5801784" cy="4351338"/>
          </a:xfr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3AF0B791-4652-4747-A7F5-191DBDE7810B}"/>
              </a:ext>
            </a:extLst>
          </p:cNvPr>
          <p:cNvSpPr/>
          <p:nvPr/>
        </p:nvSpPr>
        <p:spPr>
          <a:xfrm>
            <a:off x="4769963" y="3148552"/>
            <a:ext cx="1442301" cy="886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4780AC-9885-46FB-BBFE-FEB62D118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25" y="14983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88F6B-F73E-4A00-9743-72FB38F7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EA7CA4-4A5C-4151-A07D-62BAE1619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404"/>
            <a:ext cx="5852172" cy="4389129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E0699629-50F9-4EA4-ADA4-6710212F6D55}"/>
              </a:ext>
            </a:extLst>
          </p:cNvPr>
          <p:cNvSpPr/>
          <p:nvPr/>
        </p:nvSpPr>
        <p:spPr>
          <a:xfrm>
            <a:off x="4873656" y="3393649"/>
            <a:ext cx="1442301" cy="886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4A07E1-397E-472F-A017-CCCA52012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75290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286</Words>
  <Application>Microsoft Office PowerPoint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车流检测</vt:lpstr>
      <vt:lpstr>算法原理</vt:lpstr>
      <vt:lpstr>算法原理</vt:lpstr>
      <vt:lpstr>特征提取流程</vt:lpstr>
      <vt:lpstr>特征提取流程</vt:lpstr>
      <vt:lpstr>特征提取流程</vt:lpstr>
      <vt:lpstr>特征提取流程</vt:lpstr>
      <vt:lpstr>特征提取效果</vt:lpstr>
      <vt:lpstr>特征提取效果</vt:lpstr>
      <vt:lpstr>训练算法</vt:lpstr>
      <vt:lpstr>测试结果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车流检测</dc:title>
  <dc:creator>锐 唐</dc:creator>
  <cp:lastModifiedBy>锐 唐</cp:lastModifiedBy>
  <cp:revision>20</cp:revision>
  <dcterms:created xsi:type="dcterms:W3CDTF">2019-06-30T06:49:37Z</dcterms:created>
  <dcterms:modified xsi:type="dcterms:W3CDTF">2019-07-01T10:48:02Z</dcterms:modified>
</cp:coreProperties>
</file>