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90" r:id="rId5"/>
    <p:sldId id="311" r:id="rId6"/>
    <p:sldId id="291" r:id="rId7"/>
    <p:sldId id="292" r:id="rId8"/>
    <p:sldId id="312" r:id="rId9"/>
    <p:sldId id="294" r:id="rId10"/>
    <p:sldId id="293" r:id="rId11"/>
    <p:sldId id="313" r:id="rId12"/>
    <p:sldId id="310" r:id="rId13"/>
    <p:sldId id="297" r:id="rId14"/>
    <p:sldId id="298" r:id="rId15"/>
    <p:sldId id="295" r:id="rId16"/>
    <p:sldId id="314" r:id="rId17"/>
    <p:sldId id="315" r:id="rId18"/>
    <p:sldId id="301" r:id="rId19"/>
    <p:sldId id="320" r:id="rId20"/>
    <p:sldId id="321" r:id="rId21"/>
    <p:sldId id="316" r:id="rId22"/>
    <p:sldId id="300" r:id="rId23"/>
    <p:sldId id="317" r:id="rId24"/>
    <p:sldId id="318" r:id="rId25"/>
    <p:sldId id="319"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9B570E1-CFFA-F280-BAED-DB325FDF417B}" name="Bridges, Jessica L" initials="BL" userId="S::bridges@uta.edu::7543e851-fc57-4885-b57d-2df771cc28b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2184"/>
    <a:srgbClr val="00599B"/>
    <a:srgbClr val="80F571"/>
    <a:srgbClr val="13409F"/>
    <a:srgbClr val="CAB447"/>
    <a:srgbClr val="FFE15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40"/>
    <p:restoredTop sz="96327"/>
  </p:normalViewPr>
  <p:slideViewPr>
    <p:cSldViewPr snapToGrid="0" snapToObjects="1">
      <p:cViewPr>
        <p:scale>
          <a:sx n="125" d="100"/>
          <a:sy n="125" d="100"/>
        </p:scale>
        <p:origin x="475" y="-413"/>
      </p:cViewPr>
      <p:guideLst/>
    </p:cSldViewPr>
  </p:slideViewPr>
  <p:outlineViewPr>
    <p:cViewPr>
      <p:scale>
        <a:sx n="33" d="100"/>
        <a:sy n="33" d="100"/>
      </p:scale>
      <p:origin x="0" y="-18704"/>
    </p:cViewPr>
  </p:outlineViewPr>
  <p:notesTextViewPr>
    <p:cViewPr>
      <p:scale>
        <a:sx n="100" d="100"/>
        <a:sy n="100" d="100"/>
      </p:scale>
      <p:origin x="0" y="0"/>
    </p:cViewPr>
  </p:notesTextViewPr>
  <p:sorterViewPr>
    <p:cViewPr>
      <p:scale>
        <a:sx n="1" d="1"/>
        <a:sy n="1" d="1"/>
      </p:scale>
      <p:origin x="0" y="0"/>
    </p:cViewPr>
  </p:sorterViewPr>
  <p:notesViewPr>
    <p:cSldViewPr snapToGrid="0" snapToObjects="1">
      <p:cViewPr varScale="1">
        <p:scale>
          <a:sx n="97" d="100"/>
          <a:sy n="97" d="100"/>
        </p:scale>
        <p:origin x="3120"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DF0ABC6-AE81-214D-B04B-F13CE22270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2823795-EAAB-8C4B-B865-8464BECAB52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1FE638-083F-2742-8710-EF25AB6A16C1}" type="datetimeFigureOut">
              <a:rPr lang="en-US" smtClean="0"/>
              <a:t>11/28/2023</a:t>
            </a:fld>
            <a:endParaRPr lang="en-US"/>
          </a:p>
        </p:txBody>
      </p:sp>
      <p:sp>
        <p:nvSpPr>
          <p:cNvPr id="4" name="Footer Placeholder 3">
            <a:extLst>
              <a:ext uri="{FF2B5EF4-FFF2-40B4-BE49-F238E27FC236}">
                <a16:creationId xmlns:a16="http://schemas.microsoft.com/office/drawing/2014/main" id="{17BECA2D-985E-8D44-A4FB-51751C64F4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D640B2F-FCD1-B940-AFB1-3C0582F356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670D12-813D-3D40-A841-271861A2D04A}" type="slidenum">
              <a:rPr lang="en-US" smtClean="0"/>
              <a:t>‹#›</a:t>
            </a:fld>
            <a:endParaRPr lang="en-US"/>
          </a:p>
        </p:txBody>
      </p:sp>
    </p:spTree>
    <p:extLst>
      <p:ext uri="{BB962C8B-B14F-4D97-AF65-F5344CB8AC3E}">
        <p14:creationId xmlns:p14="http://schemas.microsoft.com/office/powerpoint/2010/main" val="1647157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15A097-495F-854B-A9AD-402D045A3296}" type="datetimeFigureOut">
              <a:rPr lang="en-US" smtClean="0"/>
              <a:t>11/28/2023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80C5E2-78CD-F746-9BAF-2B89BCAF7EBF}" type="slidenum">
              <a:rPr lang="en-US" smtClean="0"/>
              <a:t>‹#›</a:t>
            </a:fld>
            <a:endParaRPr lang="en-US"/>
          </a:p>
        </p:txBody>
      </p:sp>
    </p:spTree>
    <p:extLst>
      <p:ext uri="{BB962C8B-B14F-4D97-AF65-F5344CB8AC3E}">
        <p14:creationId xmlns:p14="http://schemas.microsoft.com/office/powerpoint/2010/main" val="1673962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TA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pic>
        <p:nvPicPr>
          <p:cNvPr id="5" name="Picture 4" descr="Text&#10;&#10;Description automatically generated">
            <a:extLst>
              <a:ext uri="{FF2B5EF4-FFF2-40B4-BE49-F238E27FC236}">
                <a16:creationId xmlns:a16="http://schemas.microsoft.com/office/drawing/2014/main" id="{031E7C7E-200A-F626-0A3D-92CC978B8DA3}"/>
              </a:ext>
            </a:extLst>
          </p:cNvPr>
          <p:cNvPicPr>
            <a:picLocks noChangeAspect="1"/>
          </p:cNvPicPr>
          <p:nvPr userDrawn="1"/>
        </p:nvPicPr>
        <p:blipFill>
          <a:blip r:embed="rId3"/>
          <a:stretch>
            <a:fillRect/>
          </a:stretch>
        </p:blipFill>
        <p:spPr>
          <a:xfrm>
            <a:off x="1978871" y="3562708"/>
            <a:ext cx="5226218" cy="1455771"/>
          </a:xfrm>
          <a:prstGeom prst="rect">
            <a:avLst/>
          </a:prstGeom>
        </p:spPr>
      </p:pic>
    </p:spTree>
    <p:extLst>
      <p:ext uri="{BB962C8B-B14F-4D97-AF65-F5344CB8AC3E}">
        <p14:creationId xmlns:p14="http://schemas.microsoft.com/office/powerpoint/2010/main" val="1940957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ide Chart">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normAutofit/>
          </a:bodyPr>
          <a:lstStyle>
            <a:lvl1pPr>
              <a:defRPr sz="3200">
                <a:solidFill>
                  <a:srgbClr val="FF0000"/>
                </a:solidFill>
              </a:defRPr>
            </a:lvl1pPr>
          </a:lstStyle>
          <a:p>
            <a:r>
              <a:rPr lang="en-US"/>
              <a:t>Click to edit Master title style</a:t>
            </a:r>
            <a:endParaRPr lang="en-US" dirty="0"/>
          </a:p>
        </p:txBody>
      </p:sp>
      <p:sp>
        <p:nvSpPr>
          <p:cNvPr id="4" name="Wide Chart">
            <a:extLst>
              <a:ext uri="{FF2B5EF4-FFF2-40B4-BE49-F238E27FC236}">
                <a16:creationId xmlns:a16="http://schemas.microsoft.com/office/drawing/2014/main" id="{21B7D27F-640B-514B-9B11-9D1645F3F49A}"/>
              </a:ext>
            </a:extLst>
          </p:cNvPr>
          <p:cNvSpPr>
            <a:spLocks noGrp="1" noChangeAspect="1"/>
          </p:cNvSpPr>
          <p:nvPr>
            <p:ph type="chart" sz="quarter" idx="11"/>
          </p:nvPr>
        </p:nvSpPr>
        <p:spPr>
          <a:xfrm>
            <a:off x="228600" y="285750"/>
            <a:ext cx="8686800" cy="4572000"/>
          </a:xfrm>
        </p:spPr>
        <p:txBody>
          <a:bodyPr/>
          <a:lstStyle/>
          <a:p>
            <a:r>
              <a:rPr lang="en-US"/>
              <a:t>Click icon to add chart</a:t>
            </a:r>
          </a:p>
        </p:txBody>
      </p:sp>
    </p:spTree>
    <p:extLst>
      <p:ext uri="{BB962C8B-B14F-4D97-AF65-F5344CB8AC3E}">
        <p14:creationId xmlns:p14="http://schemas.microsoft.com/office/powerpoint/2010/main" val="933253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Bleed Photo">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normAutofit/>
          </a:bodyPr>
          <a:lstStyle>
            <a:lvl1pPr>
              <a:defRPr sz="3200">
                <a:solidFill>
                  <a:srgbClr val="FF0000"/>
                </a:solidFill>
              </a:defRPr>
            </a:lvl1pPr>
          </a:lstStyle>
          <a:p>
            <a:r>
              <a:rPr lang="en-US"/>
              <a:t>Click to edit Master title style</a:t>
            </a:r>
            <a:endParaRPr lang="en-US" dirty="0"/>
          </a:p>
        </p:txBody>
      </p:sp>
      <p:sp>
        <p:nvSpPr>
          <p:cNvPr id="7" name="Full Bleed Photo">
            <a:extLst>
              <a:ext uri="{FF2B5EF4-FFF2-40B4-BE49-F238E27FC236}">
                <a16:creationId xmlns:a16="http://schemas.microsoft.com/office/drawing/2014/main" id="{3D0D2707-18C2-FA48-9C1E-B114D1A3869D}"/>
              </a:ext>
            </a:extLst>
          </p:cNvPr>
          <p:cNvSpPr>
            <a:spLocks noGrp="1" noChangeAspect="1"/>
          </p:cNvSpPr>
          <p:nvPr>
            <p:ph type="pic" sz="quarter" idx="10"/>
          </p:nvPr>
        </p:nvSpPr>
        <p:spPr>
          <a:xfrm>
            <a:off x="-45720" y="-34290"/>
            <a:ext cx="9235440" cy="5212080"/>
          </a:xfrm>
        </p:spPr>
        <p:txBody>
          <a:bodyPr/>
          <a:lstStyle/>
          <a:p>
            <a:r>
              <a:rPr lang="en-US"/>
              <a:t>Click icon to add picture</a:t>
            </a:r>
          </a:p>
        </p:txBody>
      </p:sp>
    </p:spTree>
    <p:extLst>
      <p:ext uri="{BB962C8B-B14F-4D97-AF65-F5344CB8AC3E}">
        <p14:creationId xmlns:p14="http://schemas.microsoft.com/office/powerpoint/2010/main" val="3780953523"/>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Bleed Video">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normAutofit/>
          </a:bodyPr>
          <a:lstStyle>
            <a:lvl1pPr>
              <a:defRPr sz="3200">
                <a:solidFill>
                  <a:srgbClr val="FF0000"/>
                </a:solidFill>
              </a:defRPr>
            </a:lvl1pPr>
          </a:lstStyle>
          <a:p>
            <a:r>
              <a:rPr lang="en-US"/>
              <a:t>Click to edit Master title style</a:t>
            </a:r>
            <a:endParaRPr lang="en-US" dirty="0"/>
          </a:p>
        </p:txBody>
      </p:sp>
      <p:sp>
        <p:nvSpPr>
          <p:cNvPr id="5" name="Full Bleed Video">
            <a:extLst>
              <a:ext uri="{FF2B5EF4-FFF2-40B4-BE49-F238E27FC236}">
                <a16:creationId xmlns:a16="http://schemas.microsoft.com/office/drawing/2014/main" id="{E64AE5ED-FB71-2940-A0AA-8B776317FAB2}"/>
              </a:ext>
            </a:extLst>
          </p:cNvPr>
          <p:cNvSpPr>
            <a:spLocks noGrp="1"/>
          </p:cNvSpPr>
          <p:nvPr>
            <p:ph type="media" sz="quarter" idx="10"/>
          </p:nvPr>
        </p:nvSpPr>
        <p:spPr>
          <a:xfrm>
            <a:off x="-45720" y="-34290"/>
            <a:ext cx="9235440" cy="5212080"/>
          </a:xfrm>
        </p:spPr>
        <p:txBody>
          <a:bodyPr/>
          <a:lstStyle/>
          <a:p>
            <a:r>
              <a:rPr lang="en-US"/>
              <a:t>Click icon to add media</a:t>
            </a:r>
          </a:p>
        </p:txBody>
      </p:sp>
    </p:spTree>
    <p:extLst>
      <p:ext uri="{BB962C8B-B14F-4D97-AF65-F5344CB8AC3E}">
        <p14:creationId xmlns:p14="http://schemas.microsoft.com/office/powerpoint/2010/main" val="3238597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 Signatur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spTree>
    <p:extLst>
      <p:ext uri="{BB962C8B-B14F-4D97-AF65-F5344CB8AC3E}">
        <p14:creationId xmlns:p14="http://schemas.microsoft.com/office/powerpoint/2010/main" val="1750241914"/>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lt Signatur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sp>
        <p:nvSpPr>
          <p:cNvPr id="5" name="Picture Placeholder 4">
            <a:extLst>
              <a:ext uri="{FF2B5EF4-FFF2-40B4-BE49-F238E27FC236}">
                <a16:creationId xmlns:a16="http://schemas.microsoft.com/office/drawing/2014/main" id="{8516F1EA-8163-2F90-809C-BB51A31AB500}"/>
              </a:ext>
            </a:extLst>
          </p:cNvPr>
          <p:cNvSpPr>
            <a:spLocks noGrp="1"/>
          </p:cNvSpPr>
          <p:nvPr>
            <p:ph type="pic" sz="quarter" idx="13"/>
          </p:nvPr>
        </p:nvSpPr>
        <p:spPr>
          <a:xfrm>
            <a:off x="2742520" y="3884341"/>
            <a:ext cx="4581525" cy="1058862"/>
          </a:xfrm>
        </p:spPr>
        <p:txBody>
          <a:bodyPr/>
          <a:lstStyle/>
          <a:p>
            <a:endParaRPr lang="en-US"/>
          </a:p>
        </p:txBody>
      </p:sp>
    </p:spTree>
    <p:extLst>
      <p:ext uri="{BB962C8B-B14F-4D97-AF65-F5344CB8AC3E}">
        <p14:creationId xmlns:p14="http://schemas.microsoft.com/office/powerpoint/2010/main" val="399375936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Alt Signatur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sp>
        <p:nvSpPr>
          <p:cNvPr id="5" name="Picture Placeholder 4">
            <a:extLst>
              <a:ext uri="{FF2B5EF4-FFF2-40B4-BE49-F238E27FC236}">
                <a16:creationId xmlns:a16="http://schemas.microsoft.com/office/drawing/2014/main" id="{8516F1EA-8163-2F90-809C-BB51A31AB500}"/>
              </a:ext>
            </a:extLst>
          </p:cNvPr>
          <p:cNvSpPr>
            <a:spLocks noGrp="1"/>
          </p:cNvSpPr>
          <p:nvPr>
            <p:ph type="pic" sz="quarter" idx="13"/>
          </p:nvPr>
        </p:nvSpPr>
        <p:spPr>
          <a:xfrm>
            <a:off x="2742520" y="3884341"/>
            <a:ext cx="4581525" cy="1058862"/>
          </a:xfrm>
        </p:spPr>
        <p:txBody>
          <a:bodyPr/>
          <a:lstStyle/>
          <a:p>
            <a:endParaRPr lang="en-US"/>
          </a:p>
        </p:txBody>
      </p:sp>
      <p:sp>
        <p:nvSpPr>
          <p:cNvPr id="6" name="Text Placeholder 5">
            <a:extLst>
              <a:ext uri="{FF2B5EF4-FFF2-40B4-BE49-F238E27FC236}">
                <a16:creationId xmlns:a16="http://schemas.microsoft.com/office/drawing/2014/main" id="{F3255C03-226B-5FC2-208E-578716830E57}"/>
              </a:ext>
            </a:extLst>
          </p:cNvPr>
          <p:cNvSpPr>
            <a:spLocks noGrp="1"/>
          </p:cNvSpPr>
          <p:nvPr>
            <p:ph type="body" sz="quarter" idx="14"/>
          </p:nvPr>
        </p:nvSpPr>
        <p:spPr>
          <a:xfrm>
            <a:off x="5181600" y="2741663"/>
            <a:ext cx="3659188" cy="898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623788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p:cNvSpPr>
            <a:spLocks noGrp="1"/>
          </p:cNvSpPr>
          <p:nvPr>
            <p:ph type="title"/>
          </p:nvPr>
        </p:nvSpPr>
        <p:spPr>
          <a:xfrm>
            <a:off x="457200" y="1785462"/>
            <a:ext cx="8229600" cy="857253"/>
          </a:xfrm>
        </p:spPr>
        <p:txBody>
          <a:bodyPr>
            <a:normAutofit/>
          </a:bodyPr>
          <a:lstStyle>
            <a:lvl1pPr>
              <a:defRPr sz="4400" b="1" i="0">
                <a:solidFill>
                  <a:schemeClr val="bg1"/>
                </a:solidFill>
              </a:defRPr>
            </a:lvl1pPr>
          </a:lstStyle>
          <a:p>
            <a:r>
              <a:rPr lang="en-US" dirty="0"/>
              <a:t>Click to edit Master title style</a:t>
            </a:r>
          </a:p>
        </p:txBody>
      </p:sp>
      <p:sp>
        <p:nvSpPr>
          <p:cNvPr id="4" name="H2 Subtitle">
            <a:extLst>
              <a:ext uri="{FF2B5EF4-FFF2-40B4-BE49-F238E27FC236}">
                <a16:creationId xmlns:a16="http://schemas.microsoft.com/office/drawing/2014/main" id="{DB257BD6-4D9A-CD45-BCE2-728C5AB620C6}"/>
              </a:ext>
            </a:extLst>
          </p:cNvPr>
          <p:cNvSpPr>
            <a:spLocks noGrp="1"/>
          </p:cNvSpPr>
          <p:nvPr>
            <p:ph sz="quarter" idx="10" hasCustomPrompt="1"/>
          </p:nvPr>
        </p:nvSpPr>
        <p:spPr>
          <a:xfrm>
            <a:off x="457200" y="2529642"/>
            <a:ext cx="8229600" cy="679450"/>
          </a:xfrm>
        </p:spPr>
        <p:txBody>
          <a:bodyPr>
            <a:normAutofit/>
          </a:bodyPr>
          <a:lstStyle>
            <a:lvl1pPr marL="0" indent="0" algn="ctr">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spTree>
    <p:extLst>
      <p:ext uri="{BB962C8B-B14F-4D97-AF65-F5344CB8AC3E}">
        <p14:creationId xmlns:p14="http://schemas.microsoft.com/office/powerpoint/2010/main" val="245287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88B4A6B9-381D-5D40-84AC-41D60C0A034D}"/>
              </a:ext>
            </a:extLst>
          </p:cNvPr>
          <p:cNvSpPr>
            <a:spLocks noGrp="1"/>
          </p:cNvSpPr>
          <p:nvPr>
            <p:ph type="title"/>
          </p:nvPr>
        </p:nvSpPr>
        <p:spPr>
          <a:xfrm>
            <a:off x="457200" y="238999"/>
            <a:ext cx="8229600" cy="857250"/>
          </a:xfrm>
        </p:spPr>
        <p:txBody>
          <a:bodyPr>
            <a:normAutofit/>
          </a:bodyPr>
          <a:lstStyle>
            <a:lvl1pPr>
              <a:defRPr sz="3200"/>
            </a:lvl1pPr>
          </a:lstStyle>
          <a:p>
            <a:r>
              <a:rPr lang="en-US"/>
              <a:t>Click to edit Master title style</a:t>
            </a:r>
            <a:endParaRPr lang="en-US" dirty="0"/>
          </a:p>
        </p:txBody>
      </p:sp>
      <p:sp>
        <p:nvSpPr>
          <p:cNvPr id="5" name="H2 Subtitle">
            <a:extLst>
              <a:ext uri="{FF2B5EF4-FFF2-40B4-BE49-F238E27FC236}">
                <a16:creationId xmlns:a16="http://schemas.microsoft.com/office/drawing/2014/main" id="{5B196C90-74A6-5E42-A204-A1E0DBCB6799}"/>
              </a:ext>
            </a:extLst>
          </p:cNvPr>
          <p:cNvSpPr>
            <a:spLocks noGrp="1"/>
          </p:cNvSpPr>
          <p:nvPr>
            <p:ph sz="quarter" idx="10" hasCustomPrompt="1"/>
          </p:nvPr>
        </p:nvSpPr>
        <p:spPr>
          <a:xfrm>
            <a:off x="457200" y="837565"/>
            <a:ext cx="8229600" cy="338456"/>
          </a:xfrm>
        </p:spPr>
        <p:txBody>
          <a:bodyPr>
            <a:noAutofit/>
          </a:bodyPr>
          <a:lstStyle>
            <a:lvl1pPr marL="0" indent="0" algn="ctr">
              <a:buNone/>
              <a:defRPr sz="2000">
                <a:solidFill>
                  <a:srgbClr val="00599B"/>
                </a:solidFill>
              </a:defRPr>
            </a:lvl1pPr>
            <a:lvl2pPr marL="457200" indent="0">
              <a:buNone/>
              <a:defRPr sz="2400">
                <a:solidFill>
                  <a:srgbClr val="00599B"/>
                </a:solidFill>
              </a:defRPr>
            </a:lvl2pPr>
            <a:lvl3pPr marL="914400" indent="0">
              <a:buNone/>
              <a:defRPr sz="2400">
                <a:solidFill>
                  <a:srgbClr val="00599B"/>
                </a:solidFill>
              </a:defRPr>
            </a:lvl3pPr>
            <a:lvl4pPr marL="1371600" indent="0">
              <a:buNone/>
              <a:defRPr sz="2400">
                <a:solidFill>
                  <a:srgbClr val="00599B"/>
                </a:solidFill>
              </a:defRPr>
            </a:lvl4pPr>
            <a:lvl5pPr marL="1828800" indent="0">
              <a:buNone/>
              <a:defRPr sz="2400">
                <a:solidFill>
                  <a:srgbClr val="00599B"/>
                </a:solidFill>
              </a:defRPr>
            </a:lvl5pPr>
          </a:lstStyle>
          <a:p>
            <a:pPr lvl="0"/>
            <a:r>
              <a:rPr lang="en-US" dirty="0"/>
              <a:t>Subtitle</a:t>
            </a:r>
          </a:p>
        </p:txBody>
      </p:sp>
      <p:sp>
        <p:nvSpPr>
          <p:cNvPr id="6" name="Body Content">
            <a:extLst>
              <a:ext uri="{FF2B5EF4-FFF2-40B4-BE49-F238E27FC236}">
                <a16:creationId xmlns:a16="http://schemas.microsoft.com/office/drawing/2014/main" id="{4F275BD8-ECF8-F54B-B4E2-A66F7AB27D86}"/>
              </a:ext>
            </a:extLst>
          </p:cNvPr>
          <p:cNvSpPr>
            <a:spLocks noGrp="1"/>
          </p:cNvSpPr>
          <p:nvPr>
            <p:ph sz="half" idx="1"/>
          </p:nvPr>
        </p:nvSpPr>
        <p:spPr>
          <a:xfrm>
            <a:off x="457200" y="1310641"/>
            <a:ext cx="8229600" cy="3098800"/>
          </a:xfrm>
        </p:spPr>
        <p:txBody>
          <a:bodyPr>
            <a:normAutofit/>
          </a:bodyPr>
          <a:lstStyle>
            <a:lvl1pPr marL="342900" indent="-342900">
              <a:buFont typeface="Wingdings" pitchFamily="2" charset="2"/>
              <a:buChar char="§"/>
              <a:defRPr sz="1600"/>
            </a:lvl1pPr>
            <a:lvl2pPr marL="742950" indent="-285750">
              <a:buFont typeface="Wingdings" pitchFamily="2" charset="2"/>
              <a:buChar char="§"/>
              <a:defRPr sz="1600"/>
            </a:lvl2pPr>
            <a:lvl3pPr marL="1143000" indent="-228600">
              <a:buFont typeface="Wingdings" pitchFamily="2" charset="2"/>
              <a:buChar char="§"/>
              <a:defRPr sz="1600"/>
            </a:lvl3pPr>
            <a:lvl4pPr marL="1600200" indent="-228600">
              <a:buFont typeface="Wingdings" pitchFamily="2" charset="2"/>
              <a:buChar char="§"/>
              <a:defRPr sz="1600"/>
            </a:lvl4pPr>
            <a:lvl5pPr marL="2057400" indent="-228600">
              <a:buFont typeface="Wingdings" pitchFamily="2" charset="2"/>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66960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H1 Title">
            <a:extLst>
              <a:ext uri="{FF2B5EF4-FFF2-40B4-BE49-F238E27FC236}">
                <a16:creationId xmlns:a16="http://schemas.microsoft.com/office/drawing/2014/main" id="{32D9C8E5-1CF3-6F45-9C03-04506B4E541A}"/>
              </a:ext>
            </a:extLst>
          </p:cNvPr>
          <p:cNvSpPr>
            <a:spLocks noGrp="1"/>
          </p:cNvSpPr>
          <p:nvPr>
            <p:ph type="title"/>
          </p:nvPr>
        </p:nvSpPr>
        <p:spPr>
          <a:xfrm>
            <a:off x="457200" y="124699"/>
            <a:ext cx="8229600" cy="857250"/>
          </a:xfrm>
        </p:spPr>
        <p:txBody>
          <a:bodyPr>
            <a:normAutofit/>
          </a:bodyPr>
          <a:lstStyle>
            <a:lvl1pPr>
              <a:defRPr sz="32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H2 Subtitle">
            <a:extLst>
              <a:ext uri="{FF2B5EF4-FFF2-40B4-BE49-F238E27FC236}">
                <a16:creationId xmlns:a16="http://schemas.microsoft.com/office/drawing/2014/main" id="{7E449A25-5BA8-A049-892B-A920427B81BD}"/>
              </a:ext>
            </a:extLst>
          </p:cNvPr>
          <p:cNvSpPr>
            <a:spLocks noGrp="1"/>
          </p:cNvSpPr>
          <p:nvPr>
            <p:ph sz="quarter" idx="10" hasCustomPrompt="1"/>
          </p:nvPr>
        </p:nvSpPr>
        <p:spPr>
          <a:xfrm>
            <a:off x="457200" y="799465"/>
            <a:ext cx="8229600" cy="338456"/>
          </a:xfrm>
        </p:spPr>
        <p:txBody>
          <a:bodyPr>
            <a:noAutofit/>
          </a:bodyPr>
          <a:lstStyle>
            <a:lvl1pPr marL="0" indent="0" algn="ctr">
              <a:buNone/>
              <a:defRPr sz="2000">
                <a:solidFill>
                  <a:srgbClr val="00599B"/>
                </a:solidFill>
              </a:defRPr>
            </a:lvl1pPr>
            <a:lvl2pPr marL="457200" indent="0">
              <a:buNone/>
              <a:defRPr sz="2400">
                <a:solidFill>
                  <a:srgbClr val="00599B"/>
                </a:solidFill>
              </a:defRPr>
            </a:lvl2pPr>
            <a:lvl3pPr marL="914400" indent="0">
              <a:buNone/>
              <a:defRPr sz="2400">
                <a:solidFill>
                  <a:srgbClr val="00599B"/>
                </a:solidFill>
              </a:defRPr>
            </a:lvl3pPr>
            <a:lvl4pPr marL="1371600" indent="0">
              <a:buNone/>
              <a:defRPr sz="2400">
                <a:solidFill>
                  <a:srgbClr val="00599B"/>
                </a:solidFill>
              </a:defRPr>
            </a:lvl4pPr>
            <a:lvl5pPr marL="1828800" indent="0">
              <a:buNone/>
              <a:defRPr sz="2400">
                <a:solidFill>
                  <a:srgbClr val="00599B"/>
                </a:solidFill>
              </a:defRPr>
            </a:lvl5pPr>
          </a:lstStyle>
          <a:p>
            <a:pPr lvl="0"/>
            <a:r>
              <a:rPr lang="en-US" dirty="0"/>
              <a:t>Subtitle</a:t>
            </a:r>
          </a:p>
        </p:txBody>
      </p:sp>
      <p:sp>
        <p:nvSpPr>
          <p:cNvPr id="3" name="Body Content 1"/>
          <p:cNvSpPr>
            <a:spLocks noGrp="1"/>
          </p:cNvSpPr>
          <p:nvPr>
            <p:ph sz="half" idx="1"/>
          </p:nvPr>
        </p:nvSpPr>
        <p:spPr>
          <a:xfrm>
            <a:off x="457200" y="1310641"/>
            <a:ext cx="4038600" cy="3098800"/>
          </a:xfrm>
        </p:spPr>
        <p:txBody>
          <a:bodyPr>
            <a:normAutofit/>
          </a:bodyPr>
          <a:lstStyle>
            <a:lvl1pPr>
              <a:defRPr sz="16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Body Content 2"/>
          <p:cNvSpPr>
            <a:spLocks noGrp="1"/>
          </p:cNvSpPr>
          <p:nvPr>
            <p:ph sz="half" idx="2"/>
          </p:nvPr>
        </p:nvSpPr>
        <p:spPr>
          <a:xfrm>
            <a:off x="4648200" y="1310641"/>
            <a:ext cx="4038600" cy="3098800"/>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4677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H1 Title">
            <a:extLst>
              <a:ext uri="{FF2B5EF4-FFF2-40B4-BE49-F238E27FC236}">
                <a16:creationId xmlns:a16="http://schemas.microsoft.com/office/drawing/2014/main" id="{32D9C8E5-1CF3-6F45-9C03-04506B4E541A}"/>
              </a:ext>
            </a:extLst>
          </p:cNvPr>
          <p:cNvSpPr>
            <a:spLocks noGrp="1"/>
          </p:cNvSpPr>
          <p:nvPr>
            <p:ph type="title"/>
          </p:nvPr>
        </p:nvSpPr>
        <p:spPr>
          <a:xfrm>
            <a:off x="457200" y="124699"/>
            <a:ext cx="8229600" cy="857250"/>
          </a:xfrm>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p>
        </p:txBody>
      </p:sp>
      <p:sp>
        <p:nvSpPr>
          <p:cNvPr id="4" name="Body Content 2"/>
          <p:cNvSpPr>
            <a:spLocks noGrp="1"/>
          </p:cNvSpPr>
          <p:nvPr>
            <p:ph sz="half" idx="2"/>
          </p:nvPr>
        </p:nvSpPr>
        <p:spPr>
          <a:xfrm>
            <a:off x="47501" y="1111158"/>
            <a:ext cx="2721430" cy="1668483"/>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Body Content 2">
            <a:extLst>
              <a:ext uri="{FF2B5EF4-FFF2-40B4-BE49-F238E27FC236}">
                <a16:creationId xmlns:a16="http://schemas.microsoft.com/office/drawing/2014/main" id="{AF760239-E1E4-98A8-BC2A-AD64F71B7E0D}"/>
              </a:ext>
            </a:extLst>
          </p:cNvPr>
          <p:cNvSpPr>
            <a:spLocks noGrp="1"/>
          </p:cNvSpPr>
          <p:nvPr>
            <p:ph sz="half" idx="10"/>
          </p:nvPr>
        </p:nvSpPr>
        <p:spPr>
          <a:xfrm>
            <a:off x="47499" y="2856015"/>
            <a:ext cx="2721431" cy="1668483"/>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Body Content 2">
            <a:extLst>
              <a:ext uri="{FF2B5EF4-FFF2-40B4-BE49-F238E27FC236}">
                <a16:creationId xmlns:a16="http://schemas.microsoft.com/office/drawing/2014/main" id="{52458702-0A0A-743A-4663-E0EA4FBC4EB5}"/>
              </a:ext>
            </a:extLst>
          </p:cNvPr>
          <p:cNvSpPr>
            <a:spLocks noGrp="1"/>
          </p:cNvSpPr>
          <p:nvPr>
            <p:ph sz="half" idx="11"/>
          </p:nvPr>
        </p:nvSpPr>
        <p:spPr>
          <a:xfrm>
            <a:off x="2919350" y="1111158"/>
            <a:ext cx="2644240" cy="1744857"/>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Body Content 2">
            <a:extLst>
              <a:ext uri="{FF2B5EF4-FFF2-40B4-BE49-F238E27FC236}">
                <a16:creationId xmlns:a16="http://schemas.microsoft.com/office/drawing/2014/main" id="{E7DCE5C4-5A12-8BD9-2E79-6B094F4C1FDC}"/>
              </a:ext>
            </a:extLst>
          </p:cNvPr>
          <p:cNvSpPr>
            <a:spLocks noGrp="1"/>
          </p:cNvSpPr>
          <p:nvPr>
            <p:ph sz="half" idx="12"/>
          </p:nvPr>
        </p:nvSpPr>
        <p:spPr>
          <a:xfrm>
            <a:off x="2909453" y="2985224"/>
            <a:ext cx="2721431" cy="1971304"/>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Body Content 2">
            <a:extLst>
              <a:ext uri="{FF2B5EF4-FFF2-40B4-BE49-F238E27FC236}">
                <a16:creationId xmlns:a16="http://schemas.microsoft.com/office/drawing/2014/main" id="{3180402C-B205-3B02-80EC-1389CEFE02F8}"/>
              </a:ext>
            </a:extLst>
          </p:cNvPr>
          <p:cNvSpPr>
            <a:spLocks noGrp="1"/>
          </p:cNvSpPr>
          <p:nvPr>
            <p:ph sz="half" idx="13"/>
          </p:nvPr>
        </p:nvSpPr>
        <p:spPr>
          <a:xfrm>
            <a:off x="6008916" y="1117911"/>
            <a:ext cx="2933203" cy="1661730"/>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Body Content 2">
            <a:extLst>
              <a:ext uri="{FF2B5EF4-FFF2-40B4-BE49-F238E27FC236}">
                <a16:creationId xmlns:a16="http://schemas.microsoft.com/office/drawing/2014/main" id="{1D0698A4-F993-1339-EDDC-E122275B26EE}"/>
              </a:ext>
            </a:extLst>
          </p:cNvPr>
          <p:cNvSpPr>
            <a:spLocks noGrp="1"/>
          </p:cNvSpPr>
          <p:nvPr>
            <p:ph sz="half" idx="14"/>
          </p:nvPr>
        </p:nvSpPr>
        <p:spPr>
          <a:xfrm>
            <a:off x="5975267" y="2985224"/>
            <a:ext cx="2952999" cy="1959926"/>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80621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Table">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lstStyle>
            <a:lvl1pPr>
              <a:defRPr>
                <a:solidFill>
                  <a:srgbClr val="FF0000"/>
                </a:solidFill>
              </a:defRPr>
            </a:lvl1pPr>
          </a:lstStyle>
          <a:p>
            <a:r>
              <a:rPr lang="en-US"/>
              <a:t>Click to edit Master title style</a:t>
            </a:r>
            <a:endParaRPr lang="en-US" dirty="0"/>
          </a:p>
        </p:txBody>
      </p:sp>
      <p:sp>
        <p:nvSpPr>
          <p:cNvPr id="5" name="Wide Table">
            <a:extLst>
              <a:ext uri="{FF2B5EF4-FFF2-40B4-BE49-F238E27FC236}">
                <a16:creationId xmlns:a16="http://schemas.microsoft.com/office/drawing/2014/main" id="{A31F2DD0-A818-C246-A801-671F4BC29942}"/>
              </a:ext>
            </a:extLst>
          </p:cNvPr>
          <p:cNvSpPr>
            <a:spLocks noGrp="1"/>
          </p:cNvSpPr>
          <p:nvPr>
            <p:ph type="tbl" sz="quarter" idx="10"/>
          </p:nvPr>
        </p:nvSpPr>
        <p:spPr>
          <a:xfrm>
            <a:off x="228600" y="285750"/>
            <a:ext cx="8686800" cy="4572000"/>
          </a:xfrm>
        </p:spPr>
        <p:txBody>
          <a:bodyPr/>
          <a:lstStyle/>
          <a:p>
            <a:r>
              <a:rPr lang="en-US"/>
              <a:t>Click icon to add table</a:t>
            </a:r>
          </a:p>
        </p:txBody>
      </p:sp>
    </p:spTree>
    <p:extLst>
      <p:ext uri="{BB962C8B-B14F-4D97-AF65-F5344CB8AC3E}">
        <p14:creationId xmlns:p14="http://schemas.microsoft.com/office/powerpoint/2010/main" val="3181464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H1 Title"/>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Body Content"/>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84154639"/>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5" r:id="rId3"/>
    <p:sldLayoutId id="2147483666" r:id="rId4"/>
    <p:sldLayoutId id="2147483654" r:id="rId5"/>
    <p:sldLayoutId id="2147483650" r:id="rId6"/>
    <p:sldLayoutId id="2147483652" r:id="rId7"/>
    <p:sldLayoutId id="2147483664" r:id="rId8"/>
    <p:sldLayoutId id="2147483659" r:id="rId9"/>
    <p:sldLayoutId id="2147483662" r:id="rId10"/>
    <p:sldLayoutId id="2147483660" r:id="rId11"/>
    <p:sldLayoutId id="2147483661" r:id="rId12"/>
  </p:sldLayoutIdLst>
  <p:txStyles>
    <p:titleStyle>
      <a:lvl1pPr algn="ctr" defTabSz="457200" rtl="0" eaLnBrk="1" latinLnBrk="0" hangingPunct="1">
        <a:spcBef>
          <a:spcPct val="0"/>
        </a:spcBef>
        <a:buNone/>
        <a:defRPr sz="3500" b="1" i="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A86CFA-38E0-0ECA-938B-4B28158A613F}"/>
              </a:ext>
            </a:extLst>
          </p:cNvPr>
          <p:cNvPicPr>
            <a:picLocks noChangeAspect="1"/>
          </p:cNvPicPr>
          <p:nvPr/>
        </p:nvPicPr>
        <p:blipFill>
          <a:blip r:embed="rId2"/>
          <a:stretch>
            <a:fillRect/>
          </a:stretch>
        </p:blipFill>
        <p:spPr>
          <a:xfrm>
            <a:off x="-106959" y="78759"/>
            <a:ext cx="4220919" cy="4993426"/>
          </a:xfrm>
          <a:prstGeom prst="rect">
            <a:avLst/>
          </a:prstGeom>
        </p:spPr>
      </p:pic>
      <p:sp>
        <p:nvSpPr>
          <p:cNvPr id="5" name="Rectangle 4">
            <a:extLst>
              <a:ext uri="{FF2B5EF4-FFF2-40B4-BE49-F238E27FC236}">
                <a16:creationId xmlns:a16="http://schemas.microsoft.com/office/drawing/2014/main" id="{386220E8-433D-73C7-E2D4-59CF9945F1DE}"/>
              </a:ext>
            </a:extLst>
          </p:cNvPr>
          <p:cNvSpPr/>
          <p:nvPr/>
        </p:nvSpPr>
        <p:spPr>
          <a:xfrm>
            <a:off x="3168674" y="585442"/>
            <a:ext cx="6329362" cy="1143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3000" b="1" dirty="0">
                <a:latin typeface="Times New Roman" panose="02020603050405020304" pitchFamily="18" charset="0"/>
                <a:cs typeface="Times New Roman" panose="02020603050405020304" pitchFamily="18" charset="0"/>
              </a:rPr>
              <a:t>FACILITY PLANNING AND LAYOUT</a:t>
            </a:r>
          </a:p>
        </p:txBody>
      </p:sp>
      <p:sp>
        <p:nvSpPr>
          <p:cNvPr id="6" name="Rectangle 5">
            <a:extLst>
              <a:ext uri="{FF2B5EF4-FFF2-40B4-BE49-F238E27FC236}">
                <a16:creationId xmlns:a16="http://schemas.microsoft.com/office/drawing/2014/main" id="{B7416952-2E6F-98D1-8A15-86712DC8C809}"/>
              </a:ext>
            </a:extLst>
          </p:cNvPr>
          <p:cNvSpPr/>
          <p:nvPr/>
        </p:nvSpPr>
        <p:spPr>
          <a:xfrm>
            <a:off x="5036334" y="2000249"/>
            <a:ext cx="6329362" cy="1143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l"/>
            <a:r>
              <a:rPr lang="en-IN" sz="3200" b="1" i="0" dirty="0">
                <a:solidFill>
                  <a:srgbClr val="2D3B45"/>
                </a:solidFill>
                <a:effectLst/>
                <a:latin typeface="Times New Roman" panose="02020603050405020304" pitchFamily="18" charset="0"/>
                <a:cs typeface="Times New Roman" panose="02020603050405020304" pitchFamily="18" charset="0"/>
              </a:rPr>
              <a:t>Vital Vitamins co.</a:t>
            </a:r>
          </a:p>
        </p:txBody>
      </p:sp>
      <p:sp>
        <p:nvSpPr>
          <p:cNvPr id="7" name="Rectangle 6">
            <a:extLst>
              <a:ext uri="{FF2B5EF4-FFF2-40B4-BE49-F238E27FC236}">
                <a16:creationId xmlns:a16="http://schemas.microsoft.com/office/drawing/2014/main" id="{9C5A3630-186B-8F01-8363-B134D39A3C35}"/>
              </a:ext>
            </a:extLst>
          </p:cNvPr>
          <p:cNvSpPr/>
          <p:nvPr/>
        </p:nvSpPr>
        <p:spPr>
          <a:xfrm>
            <a:off x="6701444" y="3866442"/>
            <a:ext cx="6329362" cy="1143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l"/>
            <a:r>
              <a:rPr lang="en-IN" sz="2000" b="1" dirty="0">
                <a:solidFill>
                  <a:srgbClr val="2D3B45"/>
                </a:solidFill>
                <a:latin typeface="Times New Roman" panose="02020603050405020304" pitchFamily="18" charset="0"/>
                <a:cs typeface="Times New Roman" panose="02020603050405020304" pitchFamily="18" charset="0"/>
              </a:rPr>
              <a:t>BY:</a:t>
            </a:r>
          </a:p>
          <a:p>
            <a:pPr algn="l"/>
            <a:endParaRPr lang="en-IN" sz="2000" b="1" i="0" dirty="0">
              <a:solidFill>
                <a:srgbClr val="2D3B45"/>
              </a:solidFill>
              <a:effectLst/>
              <a:latin typeface="Times New Roman" panose="02020603050405020304" pitchFamily="18" charset="0"/>
              <a:cs typeface="Times New Roman" panose="02020603050405020304" pitchFamily="18" charset="0"/>
            </a:endParaRPr>
          </a:p>
          <a:p>
            <a:pPr algn="l"/>
            <a:r>
              <a:rPr lang="en-IN" sz="2000" b="1" dirty="0">
                <a:solidFill>
                  <a:srgbClr val="2D3B45"/>
                </a:solidFill>
                <a:latin typeface="Times New Roman" panose="02020603050405020304" pitchFamily="18" charset="0"/>
                <a:cs typeface="Times New Roman" panose="02020603050405020304" pitchFamily="18" charset="0"/>
              </a:rPr>
              <a:t>MUSTAFA KADRI</a:t>
            </a:r>
          </a:p>
          <a:p>
            <a:pPr algn="l"/>
            <a:r>
              <a:rPr lang="en-IN" sz="2000" b="1" i="0" dirty="0">
                <a:solidFill>
                  <a:srgbClr val="2D3B45"/>
                </a:solidFill>
                <a:effectLst/>
                <a:latin typeface="Times New Roman" panose="02020603050405020304" pitchFamily="18" charset="0"/>
                <a:cs typeface="Times New Roman" panose="02020603050405020304" pitchFamily="18" charset="0"/>
              </a:rPr>
              <a:t>JATIN</a:t>
            </a:r>
            <a:r>
              <a:rPr lang="en-IN" sz="2000" b="1" dirty="0">
                <a:solidFill>
                  <a:srgbClr val="2D3B45"/>
                </a:solidFill>
                <a:latin typeface="Times New Roman" panose="02020603050405020304" pitchFamily="18" charset="0"/>
                <a:cs typeface="Times New Roman" panose="02020603050405020304" pitchFamily="18" charset="0"/>
              </a:rPr>
              <a:t> SHARMA</a:t>
            </a:r>
            <a:endParaRPr lang="en-IN" sz="2000" b="1" i="0" dirty="0">
              <a:solidFill>
                <a:srgbClr val="2D3B45"/>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1897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CC610-4017-9056-1378-11CD6FAEEA93}"/>
              </a:ext>
            </a:extLst>
          </p:cNvPr>
          <p:cNvSpPr>
            <a:spLocks noGrp="1"/>
          </p:cNvSpPr>
          <p:nvPr>
            <p:ph type="title"/>
          </p:nvPr>
        </p:nvSpPr>
        <p:spPr>
          <a:xfrm>
            <a:off x="439580" y="1966159"/>
            <a:ext cx="3479006" cy="1211182"/>
          </a:xfrm>
        </p:spPr>
        <p:txBody>
          <a:bodyPr>
            <a:noAutofit/>
          </a:bodyPr>
          <a:lstStyle/>
          <a:p>
            <a:r>
              <a:rPr lang="en-IN" sz="2800" dirty="0">
                <a:latin typeface="Times New Roman" panose="02020603050405020304" pitchFamily="18" charset="0"/>
                <a:cs typeface="Times New Roman" panose="02020603050405020304" pitchFamily="18" charset="0"/>
              </a:rPr>
              <a:t>TOTAL SPACE REQUIREMENTS</a:t>
            </a:r>
          </a:p>
        </p:txBody>
      </p:sp>
      <p:pic>
        <p:nvPicPr>
          <p:cNvPr id="4" name="Picture 3">
            <a:extLst>
              <a:ext uri="{FF2B5EF4-FFF2-40B4-BE49-F238E27FC236}">
                <a16:creationId xmlns:a16="http://schemas.microsoft.com/office/drawing/2014/main" id="{342094FF-CE49-B8CB-5B41-B80AC8C3CE2B}"/>
              </a:ext>
            </a:extLst>
          </p:cNvPr>
          <p:cNvPicPr>
            <a:picLocks noChangeAspect="1"/>
          </p:cNvPicPr>
          <p:nvPr/>
        </p:nvPicPr>
        <p:blipFill>
          <a:blip r:embed="rId2"/>
          <a:stretch>
            <a:fillRect/>
          </a:stretch>
        </p:blipFill>
        <p:spPr>
          <a:xfrm>
            <a:off x="4504944" y="556747"/>
            <a:ext cx="4363951" cy="4405761"/>
          </a:xfrm>
          <a:prstGeom prst="rect">
            <a:avLst/>
          </a:prstGeom>
        </p:spPr>
      </p:pic>
    </p:spTree>
    <p:extLst>
      <p:ext uri="{BB962C8B-B14F-4D97-AF65-F5344CB8AC3E}">
        <p14:creationId xmlns:p14="http://schemas.microsoft.com/office/powerpoint/2010/main" val="214212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5BB0B-9567-B0A7-6927-E5A5B6E940BE}"/>
              </a:ext>
            </a:extLst>
          </p:cNvPr>
          <p:cNvSpPr>
            <a:spLocks noGrp="1"/>
          </p:cNvSpPr>
          <p:nvPr>
            <p:ph type="title"/>
          </p:nvPr>
        </p:nvSpPr>
        <p:spPr/>
        <p:txBody>
          <a:bodyPr>
            <a:normAutofit/>
          </a:bodyPr>
          <a:lstStyle/>
          <a:p>
            <a:r>
              <a:rPr lang="en-IN" sz="3000" dirty="0">
                <a:latin typeface="Times New Roman" panose="02020603050405020304" pitchFamily="18" charset="0"/>
                <a:cs typeface="Times New Roman" panose="02020603050405020304" pitchFamily="18" charset="0"/>
              </a:rPr>
              <a:t>PROPOSED TECHNOLOGY SOLUTION</a:t>
            </a:r>
          </a:p>
        </p:txBody>
      </p:sp>
      <p:pic>
        <p:nvPicPr>
          <p:cNvPr id="6" name="Picture 5">
            <a:extLst>
              <a:ext uri="{FF2B5EF4-FFF2-40B4-BE49-F238E27FC236}">
                <a16:creationId xmlns:a16="http://schemas.microsoft.com/office/drawing/2014/main" id="{638E2F76-F177-0512-75EB-BF8493515B1F}"/>
              </a:ext>
            </a:extLst>
          </p:cNvPr>
          <p:cNvPicPr>
            <a:picLocks noChangeAspect="1"/>
          </p:cNvPicPr>
          <p:nvPr/>
        </p:nvPicPr>
        <p:blipFill>
          <a:blip r:embed="rId2"/>
          <a:stretch>
            <a:fillRect/>
          </a:stretch>
        </p:blipFill>
        <p:spPr>
          <a:xfrm>
            <a:off x="164306" y="1262622"/>
            <a:ext cx="4850765" cy="2839957"/>
          </a:xfrm>
          <a:prstGeom prst="rect">
            <a:avLst/>
          </a:prstGeom>
        </p:spPr>
      </p:pic>
      <p:pic>
        <p:nvPicPr>
          <p:cNvPr id="8" name="Picture 7">
            <a:extLst>
              <a:ext uri="{FF2B5EF4-FFF2-40B4-BE49-F238E27FC236}">
                <a16:creationId xmlns:a16="http://schemas.microsoft.com/office/drawing/2014/main" id="{C8138297-FA41-541B-8C8B-5E34D0787D98}"/>
              </a:ext>
            </a:extLst>
          </p:cNvPr>
          <p:cNvPicPr>
            <a:picLocks noChangeAspect="1"/>
          </p:cNvPicPr>
          <p:nvPr/>
        </p:nvPicPr>
        <p:blipFill>
          <a:blip r:embed="rId3"/>
          <a:stretch>
            <a:fillRect/>
          </a:stretch>
        </p:blipFill>
        <p:spPr>
          <a:xfrm>
            <a:off x="5444010" y="1635919"/>
            <a:ext cx="3699990" cy="2466660"/>
          </a:xfrm>
          <a:prstGeom prst="rect">
            <a:avLst/>
          </a:prstGeom>
        </p:spPr>
      </p:pic>
      <p:cxnSp>
        <p:nvCxnSpPr>
          <p:cNvPr id="10" name="Straight Arrow Connector 9">
            <a:extLst>
              <a:ext uri="{FF2B5EF4-FFF2-40B4-BE49-F238E27FC236}">
                <a16:creationId xmlns:a16="http://schemas.microsoft.com/office/drawing/2014/main" id="{B833E857-CC6E-4172-3F94-96C8D9C9DEB0}"/>
              </a:ext>
            </a:extLst>
          </p:cNvPr>
          <p:cNvCxnSpPr/>
          <p:nvPr/>
        </p:nvCxnSpPr>
        <p:spPr>
          <a:xfrm>
            <a:off x="5015071" y="3639312"/>
            <a:ext cx="42893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09882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C426A49-183A-C808-01F4-14ECC598903B}"/>
              </a:ext>
            </a:extLst>
          </p:cNvPr>
          <p:cNvPicPr>
            <a:picLocks noGrp="1" noChangeAspect="1"/>
          </p:cNvPicPr>
          <p:nvPr>
            <p:ph sz="half" idx="1"/>
          </p:nvPr>
        </p:nvPicPr>
        <p:blipFill>
          <a:blip r:embed="rId2"/>
          <a:stretch>
            <a:fillRect/>
          </a:stretch>
        </p:blipFill>
        <p:spPr>
          <a:xfrm>
            <a:off x="971978" y="749049"/>
            <a:ext cx="7200044" cy="3645402"/>
          </a:xfrm>
        </p:spPr>
      </p:pic>
      <p:sp>
        <p:nvSpPr>
          <p:cNvPr id="2" name="Title 1">
            <a:extLst>
              <a:ext uri="{FF2B5EF4-FFF2-40B4-BE49-F238E27FC236}">
                <a16:creationId xmlns:a16="http://schemas.microsoft.com/office/drawing/2014/main" id="{755EF2C5-A0F8-C48D-C171-286806C27F93}"/>
              </a:ext>
            </a:extLst>
          </p:cNvPr>
          <p:cNvSpPr>
            <a:spLocks noGrp="1"/>
          </p:cNvSpPr>
          <p:nvPr>
            <p:ph type="title"/>
          </p:nvPr>
        </p:nvSpPr>
        <p:spPr>
          <a:xfrm>
            <a:off x="457200" y="0"/>
            <a:ext cx="8229600" cy="857250"/>
          </a:xfrm>
        </p:spPr>
        <p:txBody>
          <a:bodyPr>
            <a:normAutofit/>
          </a:bodyPr>
          <a:lstStyle/>
          <a:p>
            <a:r>
              <a:rPr lang="en-IN" sz="2500" dirty="0">
                <a:latin typeface="Times New Roman" panose="02020603050405020304" pitchFamily="18" charset="0"/>
                <a:cs typeface="Times New Roman" panose="02020603050405020304" pitchFamily="18" charset="0"/>
              </a:rPr>
              <a:t>PROPOSED DESIGN AND PRODUCT FLOW</a:t>
            </a:r>
          </a:p>
        </p:txBody>
      </p:sp>
    </p:spTree>
    <p:extLst>
      <p:ext uri="{BB962C8B-B14F-4D97-AF65-F5344CB8AC3E}">
        <p14:creationId xmlns:p14="http://schemas.microsoft.com/office/powerpoint/2010/main" val="911402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B729B-D5B1-672A-D637-C2285EB47AA4}"/>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PRODUCT FLOW WITHIN PROCESS DEPT</a:t>
            </a:r>
          </a:p>
        </p:txBody>
      </p:sp>
      <p:pic>
        <p:nvPicPr>
          <p:cNvPr id="6" name="Picture 5">
            <a:extLst>
              <a:ext uri="{FF2B5EF4-FFF2-40B4-BE49-F238E27FC236}">
                <a16:creationId xmlns:a16="http://schemas.microsoft.com/office/drawing/2014/main" id="{A99E587B-88EF-A807-A52B-9474E230EE28}"/>
              </a:ext>
            </a:extLst>
          </p:cNvPr>
          <p:cNvPicPr>
            <a:picLocks noChangeAspect="1"/>
          </p:cNvPicPr>
          <p:nvPr/>
        </p:nvPicPr>
        <p:blipFill>
          <a:blip r:embed="rId2"/>
          <a:stretch>
            <a:fillRect/>
          </a:stretch>
        </p:blipFill>
        <p:spPr>
          <a:xfrm>
            <a:off x="498643" y="1180979"/>
            <a:ext cx="8146713" cy="2912390"/>
          </a:xfrm>
          <a:prstGeom prst="rect">
            <a:avLst/>
          </a:prstGeom>
        </p:spPr>
      </p:pic>
      <p:sp>
        <p:nvSpPr>
          <p:cNvPr id="3" name="Rectangle 2">
            <a:extLst>
              <a:ext uri="{FF2B5EF4-FFF2-40B4-BE49-F238E27FC236}">
                <a16:creationId xmlns:a16="http://schemas.microsoft.com/office/drawing/2014/main" id="{D2884DDE-329B-2DEA-4C39-C3B6F20C9EF2}"/>
              </a:ext>
            </a:extLst>
          </p:cNvPr>
          <p:cNvSpPr/>
          <p:nvPr/>
        </p:nvSpPr>
        <p:spPr>
          <a:xfrm>
            <a:off x="3358895" y="3928777"/>
            <a:ext cx="2426208" cy="3291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U - FLOW</a:t>
            </a:r>
          </a:p>
        </p:txBody>
      </p:sp>
    </p:spTree>
    <p:extLst>
      <p:ext uri="{BB962C8B-B14F-4D97-AF65-F5344CB8AC3E}">
        <p14:creationId xmlns:p14="http://schemas.microsoft.com/office/powerpoint/2010/main" val="278903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AE8A6-16C0-3213-7D80-D7D805644480}"/>
              </a:ext>
            </a:extLst>
          </p:cNvPr>
          <p:cNvSpPr>
            <a:spLocks noGrp="1"/>
          </p:cNvSpPr>
          <p:nvPr>
            <p:ph type="title"/>
          </p:nvPr>
        </p:nvSpPr>
        <p:spPr/>
        <p:txBody>
          <a:bodyPr>
            <a:normAutofit/>
          </a:bodyPr>
          <a:lstStyle/>
          <a:p>
            <a:r>
              <a:rPr lang="en-IN" sz="3500" dirty="0">
                <a:latin typeface="Times New Roman" panose="02020603050405020304" pitchFamily="18" charset="0"/>
                <a:cs typeface="Times New Roman" panose="02020603050405020304" pitchFamily="18" charset="0"/>
              </a:rPr>
              <a:t>IMPLEMENTATION PLAN</a:t>
            </a:r>
          </a:p>
        </p:txBody>
      </p:sp>
      <p:pic>
        <p:nvPicPr>
          <p:cNvPr id="6" name="Picture 5">
            <a:extLst>
              <a:ext uri="{FF2B5EF4-FFF2-40B4-BE49-F238E27FC236}">
                <a16:creationId xmlns:a16="http://schemas.microsoft.com/office/drawing/2014/main" id="{6DB37500-D429-AEED-462C-29A69B5F9C36}"/>
              </a:ext>
            </a:extLst>
          </p:cNvPr>
          <p:cNvPicPr>
            <a:picLocks noChangeAspect="1"/>
          </p:cNvPicPr>
          <p:nvPr/>
        </p:nvPicPr>
        <p:blipFill>
          <a:blip r:embed="rId2"/>
          <a:stretch>
            <a:fillRect/>
          </a:stretch>
        </p:blipFill>
        <p:spPr>
          <a:xfrm>
            <a:off x="457200" y="1557149"/>
            <a:ext cx="8408330" cy="2029202"/>
          </a:xfrm>
          <a:prstGeom prst="rect">
            <a:avLst/>
          </a:prstGeom>
        </p:spPr>
      </p:pic>
    </p:spTree>
    <p:extLst>
      <p:ext uri="{BB962C8B-B14F-4D97-AF65-F5344CB8AC3E}">
        <p14:creationId xmlns:p14="http://schemas.microsoft.com/office/powerpoint/2010/main" val="3957468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2E68D-2240-51AD-B297-155BC7E2D4C2}"/>
              </a:ext>
            </a:extLst>
          </p:cNvPr>
          <p:cNvSpPr>
            <a:spLocks noGrp="1"/>
          </p:cNvSpPr>
          <p:nvPr>
            <p:ph type="title"/>
          </p:nvPr>
        </p:nvSpPr>
        <p:spPr/>
        <p:txBody>
          <a:bodyPr>
            <a:noAutofit/>
          </a:bodyPr>
          <a:lstStyle/>
          <a:p>
            <a:r>
              <a:rPr lang="en-IN" sz="3000" dirty="0">
                <a:latin typeface="Times New Roman" panose="02020603050405020304" pitchFamily="18" charset="0"/>
                <a:cs typeface="Times New Roman" panose="02020603050405020304" pitchFamily="18" charset="0"/>
              </a:rPr>
              <a:t>FTES</a:t>
            </a:r>
            <a:br>
              <a:rPr lang="en-IN" sz="3000" dirty="0">
                <a:latin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D74EA077-85DD-301A-05A3-835B36C68AB7}"/>
              </a:ext>
            </a:extLst>
          </p:cNvPr>
          <p:cNvPicPr>
            <a:picLocks noGrp="1" noChangeAspect="1"/>
          </p:cNvPicPr>
          <p:nvPr>
            <p:ph sz="quarter" idx="10"/>
          </p:nvPr>
        </p:nvPicPr>
        <p:blipFill>
          <a:blip r:embed="rId2"/>
          <a:stretch>
            <a:fillRect/>
          </a:stretch>
        </p:blipFill>
        <p:spPr>
          <a:xfrm>
            <a:off x="499072" y="966709"/>
            <a:ext cx="8145856" cy="3082462"/>
          </a:xfrm>
        </p:spPr>
      </p:pic>
    </p:spTree>
    <p:extLst>
      <p:ext uri="{BB962C8B-B14F-4D97-AF65-F5344CB8AC3E}">
        <p14:creationId xmlns:p14="http://schemas.microsoft.com/office/powerpoint/2010/main" val="1084318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43379-5037-F980-7CDF-EDE09E5457AF}"/>
              </a:ext>
            </a:extLst>
          </p:cNvPr>
          <p:cNvSpPr>
            <a:spLocks noGrp="1"/>
          </p:cNvSpPr>
          <p:nvPr>
            <p:ph type="title"/>
          </p:nvPr>
        </p:nvSpPr>
        <p:spPr/>
        <p:txBody>
          <a:bodyPr>
            <a:normAutofit/>
          </a:bodyPr>
          <a:lstStyle/>
          <a:p>
            <a:r>
              <a:rPr lang="en-IN" sz="3000" dirty="0">
                <a:latin typeface="Times New Roman" panose="02020603050405020304" pitchFamily="18" charset="0"/>
                <a:cs typeface="Times New Roman" panose="02020603050405020304" pitchFamily="18" charset="0"/>
              </a:rPr>
              <a:t>DOCK DOOR CALCULATION</a:t>
            </a:r>
          </a:p>
        </p:txBody>
      </p:sp>
      <p:pic>
        <p:nvPicPr>
          <p:cNvPr id="6" name="Content Placeholder 5">
            <a:extLst>
              <a:ext uri="{FF2B5EF4-FFF2-40B4-BE49-F238E27FC236}">
                <a16:creationId xmlns:a16="http://schemas.microsoft.com/office/drawing/2014/main" id="{4D326A2C-3FE7-0837-D6E3-53A25156D8EE}"/>
              </a:ext>
            </a:extLst>
          </p:cNvPr>
          <p:cNvPicPr>
            <a:picLocks noGrp="1" noChangeAspect="1"/>
          </p:cNvPicPr>
          <p:nvPr>
            <p:ph sz="half" idx="1"/>
          </p:nvPr>
        </p:nvPicPr>
        <p:blipFill>
          <a:blip r:embed="rId2"/>
          <a:stretch>
            <a:fillRect/>
          </a:stretch>
        </p:blipFill>
        <p:spPr>
          <a:xfrm>
            <a:off x="197524" y="1435416"/>
            <a:ext cx="8748952" cy="2149032"/>
          </a:xfrm>
        </p:spPr>
      </p:pic>
    </p:spTree>
    <p:extLst>
      <p:ext uri="{BB962C8B-B14F-4D97-AF65-F5344CB8AC3E}">
        <p14:creationId xmlns:p14="http://schemas.microsoft.com/office/powerpoint/2010/main" val="2425857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EF741-B385-FECD-81C3-C4268E73D486}"/>
              </a:ext>
            </a:extLst>
          </p:cNvPr>
          <p:cNvSpPr>
            <a:spLocks noGrp="1"/>
          </p:cNvSpPr>
          <p:nvPr>
            <p:ph type="title"/>
          </p:nvPr>
        </p:nvSpPr>
        <p:spPr>
          <a:xfrm>
            <a:off x="548640" y="-96281"/>
            <a:ext cx="8229600" cy="857250"/>
          </a:xfrm>
        </p:spPr>
        <p:txBody>
          <a:bodyPr>
            <a:normAutofit/>
          </a:bodyPr>
          <a:lstStyle/>
          <a:p>
            <a:r>
              <a:rPr lang="en-IN" sz="3000" dirty="0">
                <a:latin typeface="Times New Roman" panose="02020603050405020304" pitchFamily="18" charset="0"/>
                <a:cs typeface="Times New Roman" panose="02020603050405020304" pitchFamily="18" charset="0"/>
              </a:rPr>
              <a:t>MANUFACTURING</a:t>
            </a:r>
          </a:p>
        </p:txBody>
      </p:sp>
      <p:pic>
        <p:nvPicPr>
          <p:cNvPr id="10" name="Picture 9">
            <a:extLst>
              <a:ext uri="{FF2B5EF4-FFF2-40B4-BE49-F238E27FC236}">
                <a16:creationId xmlns:a16="http://schemas.microsoft.com/office/drawing/2014/main" id="{DF186BB3-0D79-D9AD-A2CC-DE5602845F10}"/>
              </a:ext>
            </a:extLst>
          </p:cNvPr>
          <p:cNvPicPr>
            <a:picLocks noChangeAspect="1"/>
          </p:cNvPicPr>
          <p:nvPr/>
        </p:nvPicPr>
        <p:blipFill>
          <a:blip r:embed="rId2"/>
          <a:stretch>
            <a:fillRect/>
          </a:stretch>
        </p:blipFill>
        <p:spPr>
          <a:xfrm>
            <a:off x="2237232" y="693242"/>
            <a:ext cx="4852416" cy="3649265"/>
          </a:xfrm>
          <a:prstGeom prst="rect">
            <a:avLst/>
          </a:prstGeom>
        </p:spPr>
      </p:pic>
    </p:spTree>
    <p:extLst>
      <p:ext uri="{BB962C8B-B14F-4D97-AF65-F5344CB8AC3E}">
        <p14:creationId xmlns:p14="http://schemas.microsoft.com/office/powerpoint/2010/main" val="2468199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BD5ED-6AD8-108B-FB6E-8E678E04A667}"/>
              </a:ext>
            </a:extLst>
          </p:cNvPr>
          <p:cNvSpPr>
            <a:spLocks noGrp="1"/>
          </p:cNvSpPr>
          <p:nvPr>
            <p:ph type="title"/>
          </p:nvPr>
        </p:nvSpPr>
        <p:spPr/>
        <p:txBody>
          <a:bodyPr>
            <a:normAutofit/>
          </a:bodyPr>
          <a:lstStyle/>
          <a:p>
            <a:r>
              <a:rPr lang="en-IN" sz="3000" dirty="0">
                <a:latin typeface="Times New Roman" panose="02020603050405020304" pitchFamily="18" charset="0"/>
                <a:cs typeface="Times New Roman" panose="02020603050405020304" pitchFamily="18" charset="0"/>
              </a:rPr>
              <a:t>OVERALL INTEGRATION</a:t>
            </a:r>
          </a:p>
        </p:txBody>
      </p:sp>
      <p:sp>
        <p:nvSpPr>
          <p:cNvPr id="4" name="Content Placeholder 3">
            <a:extLst>
              <a:ext uri="{FF2B5EF4-FFF2-40B4-BE49-F238E27FC236}">
                <a16:creationId xmlns:a16="http://schemas.microsoft.com/office/drawing/2014/main" id="{F4B07B58-DD78-73C8-C9A3-9A69D8E7982D}"/>
              </a:ext>
            </a:extLst>
          </p:cNvPr>
          <p:cNvSpPr>
            <a:spLocks noGrp="1"/>
          </p:cNvSpPr>
          <p:nvPr>
            <p:ph sz="half" idx="1"/>
          </p:nvPr>
        </p:nvSpPr>
        <p:spPr/>
        <p:txBody>
          <a:bodyPr>
            <a:normAutofit/>
          </a:bodyPr>
          <a:lstStyle/>
          <a:p>
            <a:r>
              <a:rPr lang="en-IN" dirty="0">
                <a:latin typeface="Times New Roman" panose="02020603050405020304" pitchFamily="18" charset="0"/>
                <a:cs typeface="Times New Roman" panose="02020603050405020304" pitchFamily="18" charset="0"/>
              </a:rPr>
              <a:t>Price Ticketing: </a:t>
            </a:r>
            <a:r>
              <a:rPr lang="en-US" b="0" i="0" dirty="0">
                <a:solidFill>
                  <a:srgbClr val="1F1F1F"/>
                </a:solidFill>
                <a:effectLst/>
                <a:latin typeface="Times New Roman" panose="02020603050405020304" pitchFamily="18" charset="0"/>
                <a:cs typeface="Times New Roman" panose="02020603050405020304" pitchFamily="18" charset="0"/>
              </a:rPr>
              <a:t>To optimize efficiency and reduce costs, we have decided to centralize price ticketing operations in the warehouse, leveraging economies of scale and streamlining the process.</a:t>
            </a:r>
          </a:p>
          <a:p>
            <a:r>
              <a:rPr lang="en-US" dirty="0">
                <a:solidFill>
                  <a:srgbClr val="1F1F1F"/>
                </a:solidFill>
                <a:latin typeface="Times New Roman" panose="02020603050405020304" pitchFamily="18" charset="0"/>
                <a:cs typeface="Times New Roman" panose="02020603050405020304" pitchFamily="18" charset="0"/>
              </a:rPr>
              <a:t>Placing </a:t>
            </a:r>
            <a:r>
              <a:rPr lang="en-US" b="0" i="0" dirty="0">
                <a:solidFill>
                  <a:srgbClr val="1F1F1F"/>
                </a:solidFill>
                <a:effectLst/>
                <a:latin typeface="Times New Roman" panose="02020603050405020304" pitchFamily="18" charset="0"/>
                <a:cs typeface="Times New Roman" panose="02020603050405020304" pitchFamily="18" charset="0"/>
              </a:rPr>
              <a:t>shipping and storage areas can significantly reduce material handling costs by minimizing the distance traveled by workers and equipment, leading to a potential reduction. </a:t>
            </a:r>
          </a:p>
          <a:p>
            <a:r>
              <a:rPr lang="en-US" b="0" i="0" dirty="0">
                <a:solidFill>
                  <a:srgbClr val="1F1F1F"/>
                </a:solidFill>
                <a:effectLst/>
                <a:latin typeface="Times New Roman" panose="02020603050405020304" pitchFamily="18" charset="0"/>
                <a:cs typeface="Times New Roman" panose="02020603050405020304" pitchFamily="18" charset="0"/>
              </a:rPr>
              <a:t>An excess of approximately 18,581 square feet of space provides the flexibility to accommodate future facility upgrades and expansions, ensuring adaptability and scalability to meet evolving business needs.</a:t>
            </a:r>
          </a:p>
          <a:p>
            <a:r>
              <a:rPr lang="en-US" dirty="0">
                <a:solidFill>
                  <a:srgbClr val="1F1F1F"/>
                </a:solidFill>
                <a:latin typeface="Times New Roman" panose="02020603050405020304" pitchFamily="18" charset="0"/>
                <a:cs typeface="Times New Roman" panose="02020603050405020304" pitchFamily="18" charset="0"/>
              </a:rPr>
              <a:t>Nearby customer parking present on the west side of the facility is used for corporate office and outlet store.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1688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41547-B216-FF28-EBA6-086ACAA4E366}"/>
              </a:ext>
            </a:extLst>
          </p:cNvPr>
          <p:cNvSpPr>
            <a:spLocks noGrp="1"/>
          </p:cNvSpPr>
          <p:nvPr>
            <p:ph type="title"/>
          </p:nvPr>
        </p:nvSpPr>
        <p:spPr>
          <a:xfrm>
            <a:off x="457200" y="74693"/>
            <a:ext cx="8229600" cy="857250"/>
          </a:xfrm>
        </p:spPr>
        <p:txBody>
          <a:bodyPr>
            <a:noAutofit/>
          </a:bodyPr>
          <a:lstStyle/>
          <a:p>
            <a:r>
              <a:rPr lang="en-IN" dirty="0">
                <a:latin typeface="Times New Roman" panose="02020603050405020304" pitchFamily="18" charset="0"/>
                <a:cs typeface="Times New Roman" panose="02020603050405020304" pitchFamily="18" charset="0"/>
              </a:rPr>
              <a:t>FACILITY LAYOUT</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1B879B5-C99C-A794-03DA-C29AA2ED82D4}"/>
              </a:ext>
            </a:extLst>
          </p:cNvPr>
          <p:cNvPicPr>
            <a:picLocks noChangeAspect="1"/>
          </p:cNvPicPr>
          <p:nvPr/>
        </p:nvPicPr>
        <p:blipFill>
          <a:blip r:embed="rId2"/>
          <a:stretch>
            <a:fillRect/>
          </a:stretch>
        </p:blipFill>
        <p:spPr>
          <a:xfrm>
            <a:off x="859214" y="676241"/>
            <a:ext cx="7425572" cy="3617154"/>
          </a:xfrm>
          <a:prstGeom prst="rect">
            <a:avLst/>
          </a:prstGeom>
        </p:spPr>
      </p:pic>
    </p:spTree>
    <p:extLst>
      <p:ext uri="{BB962C8B-B14F-4D97-AF65-F5344CB8AC3E}">
        <p14:creationId xmlns:p14="http://schemas.microsoft.com/office/powerpoint/2010/main" val="313467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3A0D3-C25A-F480-43AF-971732DB4923}"/>
              </a:ext>
            </a:extLst>
          </p:cNvPr>
          <p:cNvSpPr>
            <a:spLocks noGrp="1"/>
          </p:cNvSpPr>
          <p:nvPr>
            <p:ph type="title"/>
          </p:nvPr>
        </p:nvSpPr>
        <p:spPr>
          <a:xfrm>
            <a:off x="457200" y="109489"/>
            <a:ext cx="8229600" cy="857250"/>
          </a:xfrm>
        </p:spPr>
        <p:txBody>
          <a:bodyPr>
            <a:normAutofit/>
          </a:bodyPr>
          <a:lstStyle/>
          <a:p>
            <a:r>
              <a:rPr lang="en-IN" sz="3500" dirty="0">
                <a:latin typeface="Times New Roman" panose="02020603050405020304" pitchFamily="18" charset="0"/>
                <a:cs typeface="Times New Roman" panose="02020603050405020304" pitchFamily="18" charset="0"/>
              </a:rPr>
              <a:t>INTRODUCTION</a:t>
            </a:r>
          </a:p>
        </p:txBody>
      </p:sp>
      <p:sp>
        <p:nvSpPr>
          <p:cNvPr id="4" name="Content Placeholder 3">
            <a:extLst>
              <a:ext uri="{FF2B5EF4-FFF2-40B4-BE49-F238E27FC236}">
                <a16:creationId xmlns:a16="http://schemas.microsoft.com/office/drawing/2014/main" id="{F7B2B787-FEA0-6C46-462C-2FC40BAB69A6}"/>
              </a:ext>
            </a:extLst>
          </p:cNvPr>
          <p:cNvSpPr>
            <a:spLocks noGrp="1"/>
          </p:cNvSpPr>
          <p:nvPr>
            <p:ph sz="half" idx="1"/>
          </p:nvPr>
        </p:nvSpPr>
        <p:spPr>
          <a:xfrm>
            <a:off x="457200" y="1022350"/>
            <a:ext cx="8229600" cy="3098800"/>
          </a:xfrm>
        </p:spPr>
        <p:txBody>
          <a:bodyPr/>
          <a:lstStyle/>
          <a:p>
            <a:r>
              <a:rPr lang="en-US" b="0" i="0" dirty="0">
                <a:effectLst/>
                <a:latin typeface="Times New Roman" panose="02020603050405020304" pitchFamily="18" charset="0"/>
                <a:cs typeface="Times New Roman" panose="02020603050405020304" pitchFamily="18" charset="0"/>
              </a:rPr>
              <a:t>The new VV facility has been fully equipped to operate for the ensuing five years. The operational portion of our business consists of picking, distribution, order fulfillment, manufacturing, receiving finished goods, and price ticketing.</a:t>
            </a:r>
          </a:p>
          <a:p>
            <a:r>
              <a:rPr lang="en-US" b="0" i="0" dirty="0">
                <a:effectLst/>
                <a:latin typeface="Times New Roman" panose="02020603050405020304" pitchFamily="18" charset="0"/>
                <a:cs typeface="Times New Roman" panose="02020603050405020304" pitchFamily="18" charset="0"/>
              </a:rPr>
              <a:t>For the next five years, we are creating a facility that successfully and efficiently combines all of the operations.</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We have the projected sales for the next 5 years(including online and phone sales and store sales).</a:t>
            </a:r>
          </a:p>
          <a:p>
            <a:r>
              <a:rPr lang="en-US" dirty="0">
                <a:latin typeface="Times New Roman" panose="02020603050405020304" pitchFamily="18" charset="0"/>
                <a:cs typeface="Times New Roman" panose="02020603050405020304" pitchFamily="18" charset="0"/>
              </a:rPr>
              <a:t> The final project determines the overall size of the building required.</a:t>
            </a:r>
          </a:p>
          <a:p>
            <a:r>
              <a:rPr lang="en-US" dirty="0">
                <a:latin typeface="Times New Roman" panose="02020603050405020304" pitchFamily="18" charset="0"/>
                <a:cs typeface="Times New Roman" panose="02020603050405020304" pitchFamily="18" charset="0"/>
              </a:rPr>
              <a:t>Number of dock doors required. </a:t>
            </a:r>
          </a:p>
          <a:p>
            <a:r>
              <a:rPr lang="en-US" dirty="0">
                <a:latin typeface="Times New Roman" panose="02020603050405020304" pitchFamily="18" charset="0"/>
                <a:cs typeface="Times New Roman" panose="02020603050405020304" pitchFamily="18" charset="0"/>
              </a:rPr>
              <a:t>Number of manufacturing lines required.</a:t>
            </a:r>
          </a:p>
          <a:p>
            <a:r>
              <a:rPr lang="en-US" dirty="0">
                <a:latin typeface="Times New Roman" panose="02020603050405020304" pitchFamily="18" charset="0"/>
                <a:cs typeface="Times New Roman" panose="02020603050405020304" pitchFamily="18" charset="0"/>
              </a:rPr>
              <a:t>Storage and handling equipment and Staffing.</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3493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ABBF-B47E-A18F-93D8-95BBBB9266CF}"/>
              </a:ext>
            </a:extLst>
          </p:cNvPr>
          <p:cNvSpPr>
            <a:spLocks noGrp="1"/>
          </p:cNvSpPr>
          <p:nvPr>
            <p:ph type="title"/>
          </p:nvPr>
        </p:nvSpPr>
        <p:spPr/>
        <p:txBody>
          <a:bodyPr>
            <a:normAutofit/>
          </a:bodyPr>
          <a:lstStyle/>
          <a:p>
            <a:r>
              <a:rPr lang="en-IN" sz="3000" dirty="0">
                <a:latin typeface="Times New Roman" panose="02020603050405020304" pitchFamily="18" charset="0"/>
                <a:cs typeface="Times New Roman" panose="02020603050405020304" pitchFamily="18" charset="0"/>
              </a:rPr>
              <a:t>ECONOMIC JUSTIFICTAION</a:t>
            </a:r>
          </a:p>
        </p:txBody>
      </p:sp>
      <p:sp>
        <p:nvSpPr>
          <p:cNvPr id="4" name="Content Placeholder 3">
            <a:extLst>
              <a:ext uri="{FF2B5EF4-FFF2-40B4-BE49-F238E27FC236}">
                <a16:creationId xmlns:a16="http://schemas.microsoft.com/office/drawing/2014/main" id="{645864A9-6CE3-2A92-3007-B79F4F1810E7}"/>
              </a:ext>
            </a:extLst>
          </p:cNvPr>
          <p:cNvSpPr>
            <a:spLocks noGrp="1"/>
          </p:cNvSpPr>
          <p:nvPr>
            <p:ph sz="half" idx="1"/>
          </p:nvPr>
        </p:nvSpPr>
        <p:spPr/>
        <p:txBody>
          <a:bodyPr>
            <a:normAutofit/>
          </a:bodyPr>
          <a:lstStyle/>
          <a:p>
            <a:r>
              <a:rPr lang="en-US" sz="1400" b="1" i="0" dirty="0">
                <a:effectLst/>
                <a:latin typeface="Times New Roman" panose="02020603050405020304" pitchFamily="18" charset="0"/>
                <a:cs typeface="Times New Roman" panose="02020603050405020304" pitchFamily="18" charset="0"/>
              </a:rPr>
              <a:t>New High Speed Line</a:t>
            </a:r>
            <a:r>
              <a:rPr lang="en-US" sz="1400" b="0" i="0" dirty="0">
                <a:effectLst/>
                <a:latin typeface="Times New Roman" panose="02020603050405020304" pitchFamily="18" charset="0"/>
                <a:cs typeface="Times New Roman" panose="02020603050405020304" pitchFamily="18" charset="0"/>
              </a:rPr>
              <a:t>: Upgrading both of the current lines would not have allowed us to satisfy consumer expectations through the end of the fifth year, therefore we plan to establish a new high-speed line, costing $1 million. Given that we need 74,657 units every day. In addition to the two current lines, a new high-speed line could be added to meet this demand.</a:t>
            </a:r>
          </a:p>
          <a:p>
            <a:r>
              <a:rPr lang="en-US" sz="1400" b="1" dirty="0">
                <a:latin typeface="Times New Roman" panose="02020603050405020304" pitchFamily="18" charset="0"/>
                <a:cs typeface="Times New Roman" panose="02020603050405020304" pitchFamily="18" charset="0"/>
              </a:rPr>
              <a:t>FTEs</a:t>
            </a:r>
            <a:r>
              <a:rPr lang="en-US" sz="1400" dirty="0">
                <a:latin typeface="Times New Roman" panose="02020603050405020304" pitchFamily="18" charset="0"/>
                <a:cs typeface="Times New Roman" panose="02020603050405020304" pitchFamily="18" charset="0"/>
              </a:rPr>
              <a:t> – We need 43 FTEs and Wages of 28 employees for a year will be $21,50,000.</a:t>
            </a:r>
          </a:p>
          <a:p>
            <a:r>
              <a:rPr lang="en-US" sz="1400" b="1" i="0" dirty="0">
                <a:effectLst/>
                <a:latin typeface="Times New Roman" panose="02020603050405020304" pitchFamily="18" charset="0"/>
                <a:cs typeface="Times New Roman" panose="02020603050405020304" pitchFamily="18" charset="0"/>
              </a:rPr>
              <a:t>Total cost of equipment</a:t>
            </a:r>
            <a:r>
              <a:rPr lang="en-US" sz="1400" b="0" i="0" dirty="0">
                <a:effectLst/>
                <a:latin typeface="Times New Roman" panose="02020603050405020304" pitchFamily="18" charset="0"/>
                <a:cs typeface="Times New Roman" panose="02020603050405020304" pitchFamily="18" charset="0"/>
              </a:rPr>
              <a:t>: The total cost of equipment is $309033. If we lower the number of equipment, we would need to hire fulltime employees, which could have an impact on the company's production as efficiency varies during the day.  </a:t>
            </a:r>
          </a:p>
          <a:p>
            <a:r>
              <a:rPr lang="en-US" sz="1400" b="1" i="0" dirty="0">
                <a:effectLst/>
                <a:latin typeface="Times New Roman" panose="02020603050405020304" pitchFamily="18" charset="0"/>
                <a:cs typeface="Times New Roman" panose="02020603050405020304" pitchFamily="18" charset="0"/>
              </a:rPr>
              <a:t>Pricing Ticketing Decision</a:t>
            </a:r>
            <a:r>
              <a:rPr lang="en-US" sz="1400" b="0" i="0" dirty="0">
                <a:effectLst/>
                <a:latin typeface="Times New Roman" panose="02020603050405020304" pitchFamily="18" charset="0"/>
                <a:cs typeface="Times New Roman" panose="02020603050405020304" pitchFamily="18" charset="0"/>
              </a:rPr>
              <a:t>: Pricing and Ticketing Decision: If we operate the ticketing business out of the building, it will cost $595000, which is less than the $1 million cost of ticketing in the store. Additionally, we are presuming that tickets are sold for products that are sold directly to customers by other manufacturers. </a:t>
            </a:r>
            <a:br>
              <a:rPr lang="en-US" sz="1400"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7392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D2B3B-3316-F4B4-26A5-EB7C9C5E742D}"/>
              </a:ext>
            </a:extLst>
          </p:cNvPr>
          <p:cNvSpPr>
            <a:spLocks noGrp="1"/>
          </p:cNvSpPr>
          <p:nvPr>
            <p:ph type="title"/>
          </p:nvPr>
        </p:nvSpPr>
        <p:spPr/>
        <p:txBody>
          <a:bodyPr>
            <a:normAutofit/>
          </a:bodyPr>
          <a:lstStyle/>
          <a:p>
            <a:r>
              <a:rPr lang="en-IN" sz="3000" dirty="0">
                <a:latin typeface="Times New Roman" panose="02020603050405020304" pitchFamily="18" charset="0"/>
                <a:cs typeface="Times New Roman" panose="02020603050405020304" pitchFamily="18" charset="0"/>
              </a:rPr>
              <a:t>CONCLUSION</a:t>
            </a:r>
          </a:p>
        </p:txBody>
      </p:sp>
      <p:sp>
        <p:nvSpPr>
          <p:cNvPr id="4" name="Content Placeholder 3">
            <a:extLst>
              <a:ext uri="{FF2B5EF4-FFF2-40B4-BE49-F238E27FC236}">
                <a16:creationId xmlns:a16="http://schemas.microsoft.com/office/drawing/2014/main" id="{ECD15BA2-3B38-5FA2-A033-8A6A422EA8EF}"/>
              </a:ext>
            </a:extLst>
          </p:cNvPr>
          <p:cNvSpPr>
            <a:spLocks noGrp="1"/>
          </p:cNvSpPr>
          <p:nvPr>
            <p:ph sz="half" idx="1"/>
          </p:nvPr>
        </p:nvSpPr>
        <p:spPr/>
        <p:txBody>
          <a:bodyPr>
            <a:normAutofit/>
          </a:bodyPr>
          <a:lstStyle/>
          <a:p>
            <a:r>
              <a:rPr lang="en-US" sz="1400" b="0" i="0" dirty="0">
                <a:effectLst/>
                <a:latin typeface="Times New Roman" panose="02020603050405020304" pitchFamily="18" charset="0"/>
                <a:cs typeface="Times New Roman" panose="02020603050405020304" pitchFamily="18" charset="0"/>
              </a:rPr>
              <a:t>The entire area allotted for warehouse design is 173000 square feet; taking into account the facility's movement through 2023, the designed facility has 154419 square feet, plus an additional 10% for future development. Including the existing facility's office and tickets.</a:t>
            </a:r>
          </a:p>
          <a:p>
            <a:r>
              <a:rPr lang="en-US" sz="1400" b="0" i="0" dirty="0">
                <a:effectLst/>
                <a:latin typeface="Times New Roman" panose="02020603050405020304" pitchFamily="18" charset="0"/>
                <a:cs typeface="Times New Roman" panose="02020603050405020304" pitchFamily="18" charset="0"/>
              </a:rPr>
              <a:t>12 dock doors are required.</a:t>
            </a:r>
          </a:p>
          <a:p>
            <a:r>
              <a:rPr lang="en-US" sz="1400" dirty="0">
                <a:latin typeface="Times New Roman" panose="02020603050405020304" pitchFamily="18" charset="0"/>
                <a:cs typeface="Times New Roman" panose="02020603050405020304" pitchFamily="18" charset="0"/>
              </a:rPr>
              <a:t>we recommend adding a new highspeed line in addition to the existing 2 lines to satisfy the demand of the facility for the next 5 years.</a:t>
            </a:r>
            <a:endParaRPr lang="en-US" sz="1400" b="0" i="0" dirty="0">
              <a:effectLst/>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Price ticketing operation: </a:t>
            </a:r>
            <a:r>
              <a:rPr lang="en-US" sz="1400" b="0" i="0" dirty="0">
                <a:solidFill>
                  <a:srgbClr val="1F1F1F"/>
                </a:solidFill>
                <a:effectLst/>
                <a:latin typeface="Times New Roman" panose="02020603050405020304" pitchFamily="18" charset="0"/>
                <a:cs typeface="Times New Roman" panose="02020603050405020304" pitchFamily="18" charset="0"/>
              </a:rPr>
              <a:t>In an effort to enhance operational efficiency and achieve significant cost savings, we have decided to relocate price ticketing operations to the central facility. This strategic move is economically justifiable, considering the projected reduction in labor costs, streamlined workflows, and centralized management of pricing processes. Reduced the cost by 20%.</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207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5E30352-D47D-B0E0-656E-B48F50EB1087}"/>
              </a:ext>
            </a:extLst>
          </p:cNvPr>
          <p:cNvSpPr>
            <a:spLocks noGrp="1"/>
          </p:cNvSpPr>
          <p:nvPr>
            <p:ph sz="half" idx="1"/>
          </p:nvPr>
        </p:nvSpPr>
        <p:spPr>
          <a:xfrm>
            <a:off x="365760" y="734173"/>
            <a:ext cx="8229600" cy="3098800"/>
          </a:xfrm>
        </p:spPr>
        <p:txBody>
          <a:bodyPr>
            <a:normAutofit/>
          </a:bodyPr>
          <a:lstStyle/>
          <a:p>
            <a:pPr marL="0" indent="0" algn="ctr">
              <a:buNone/>
            </a:pPr>
            <a:endParaRPr lang="en-IN" sz="6000" dirty="0">
              <a:latin typeface="Times New Roman" panose="02020603050405020304" pitchFamily="18" charset="0"/>
              <a:cs typeface="Times New Roman" panose="02020603050405020304" pitchFamily="18" charset="0"/>
            </a:endParaRPr>
          </a:p>
          <a:p>
            <a:pPr marL="0" indent="0" algn="ctr">
              <a:buNone/>
            </a:pPr>
            <a:r>
              <a:rPr lang="en-IN" sz="6000"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1613785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4B9E4-C2CC-CF63-E0B7-9C967E80D5E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EXECUTIVE SUMMARY </a:t>
            </a:r>
          </a:p>
        </p:txBody>
      </p:sp>
      <p:sp>
        <p:nvSpPr>
          <p:cNvPr id="3" name="Content Placeholder 3">
            <a:extLst>
              <a:ext uri="{FF2B5EF4-FFF2-40B4-BE49-F238E27FC236}">
                <a16:creationId xmlns:a16="http://schemas.microsoft.com/office/drawing/2014/main" id="{70B318BC-908F-9279-4391-C983705018F2}"/>
              </a:ext>
            </a:extLst>
          </p:cNvPr>
          <p:cNvSpPr txBox="1">
            <a:spLocks/>
          </p:cNvSpPr>
          <p:nvPr/>
        </p:nvSpPr>
        <p:spPr>
          <a:xfrm>
            <a:off x="457200" y="1114538"/>
            <a:ext cx="8375904" cy="340259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Wingdings" pitchFamily="2" charset="2"/>
              <a:buChar char="§"/>
              <a:defRPr sz="1600" b="0" i="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itchFamily="2" charset="2"/>
              <a:buChar char="§"/>
              <a:defRPr sz="16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Wingdings" pitchFamily="2" charset="2"/>
              <a:buChar char="§"/>
              <a:defRPr sz="16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Wingdings" pitchFamily="2" charset="2"/>
              <a:buChar char="§"/>
              <a:defRPr sz="1600" kern="1200">
                <a:solidFill>
                  <a:schemeClr val="tx1"/>
                </a:solidFill>
                <a:latin typeface="Helvetica" pitchFamily="2" charset="0"/>
                <a:ea typeface="+mn-ea"/>
                <a:cs typeface="+mn-cs"/>
              </a:defRPr>
            </a:lvl4pPr>
            <a:lvl5pPr marL="2057400" indent="-228600" algn="l" defTabSz="457200" rtl="0" eaLnBrk="1" latinLnBrk="0" hangingPunct="1">
              <a:spcBef>
                <a:spcPct val="20000"/>
              </a:spcBef>
              <a:buFont typeface="Wingdings" pitchFamily="2" charset="2"/>
              <a:buChar char="§"/>
              <a:defRPr sz="1800" kern="1200">
                <a:solidFill>
                  <a:schemeClr val="tx1"/>
                </a:solidFill>
                <a:latin typeface="Helvetica" pitchFamily="2" charset="0"/>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lgn="just">
              <a:buNone/>
            </a:pPr>
            <a:r>
              <a:rPr lang="en-US" b="0" i="0" dirty="0">
                <a:solidFill>
                  <a:srgbClr val="1F1F1F"/>
                </a:solidFill>
                <a:effectLst/>
                <a:latin typeface="Times New Roman" panose="02020603050405020304" pitchFamily="18" charset="0"/>
                <a:cs typeface="Times New Roman" panose="02020603050405020304" pitchFamily="18" charset="0"/>
              </a:rPr>
              <a:t>To fulfill operational demand and meet the expansion projections of Vital Vitamins (VV), we suggest utilizing 173,000 square feet for the current warehouse, of which 154,419 square feet will be dedicated to warehousing and distribution operations.</a:t>
            </a:r>
          </a:p>
          <a:p>
            <a:pPr marL="0" indent="0" algn="just">
              <a:buNone/>
            </a:pPr>
            <a:endParaRPr lang="en-US" b="0" i="0" dirty="0">
              <a:solidFill>
                <a:srgbClr val="1F1F1F"/>
              </a:solidFill>
              <a:effectLst/>
              <a:latin typeface="Times New Roman" panose="02020603050405020304" pitchFamily="18" charset="0"/>
              <a:cs typeface="Times New Roman" panose="02020603050405020304" pitchFamily="18" charset="0"/>
            </a:endParaRPr>
          </a:p>
          <a:p>
            <a:pPr marL="0" indent="0" algn="just">
              <a:buNone/>
            </a:pPr>
            <a:r>
              <a:rPr lang="en-US" b="0" i="0" dirty="0">
                <a:solidFill>
                  <a:srgbClr val="1F1F1F"/>
                </a:solidFill>
                <a:effectLst/>
                <a:latin typeface="Times New Roman" panose="02020603050405020304" pitchFamily="18" charset="0"/>
                <a:cs typeface="Times New Roman" panose="02020603050405020304" pitchFamily="18" charset="0"/>
              </a:rPr>
              <a:t>We advise adding a high-speed production line to the enlarged facility to further expedite output and satisfy future demand. In addition, to maximize productivity and minimize expenses, we propose relocating the price ticketing operation to the central facility within the expanded warehouse. This strategic move would enable economies of scale and enhanced management of product pricing. This calculated action is expected to result in a 20% decrease in price ticketing costs.</a:t>
            </a:r>
          </a:p>
        </p:txBody>
      </p:sp>
    </p:spTree>
    <p:extLst>
      <p:ext uri="{BB962C8B-B14F-4D97-AF65-F5344CB8AC3E}">
        <p14:creationId xmlns:p14="http://schemas.microsoft.com/office/powerpoint/2010/main" val="4165157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37C19-21B2-5353-E559-5A9A28AE3C34}"/>
              </a:ext>
            </a:extLst>
          </p:cNvPr>
          <p:cNvSpPr>
            <a:spLocks noGrp="1"/>
          </p:cNvSpPr>
          <p:nvPr>
            <p:ph type="title"/>
          </p:nvPr>
        </p:nvSpPr>
        <p:spPr>
          <a:xfrm>
            <a:off x="457200" y="0"/>
            <a:ext cx="8229600" cy="857250"/>
          </a:xfrm>
        </p:spPr>
        <p:txBody>
          <a:bodyPr>
            <a:normAutofit/>
          </a:bodyPr>
          <a:lstStyle/>
          <a:p>
            <a:r>
              <a:rPr lang="en-IN" dirty="0">
                <a:latin typeface="Times New Roman" panose="02020603050405020304" pitchFamily="18" charset="0"/>
                <a:cs typeface="Times New Roman" panose="02020603050405020304" pitchFamily="18" charset="0"/>
              </a:rPr>
              <a:t>DATA PROFILING </a:t>
            </a:r>
          </a:p>
        </p:txBody>
      </p:sp>
      <p:sp>
        <p:nvSpPr>
          <p:cNvPr id="4" name="Content Placeholder 3">
            <a:extLst>
              <a:ext uri="{FF2B5EF4-FFF2-40B4-BE49-F238E27FC236}">
                <a16:creationId xmlns:a16="http://schemas.microsoft.com/office/drawing/2014/main" id="{63016C79-CE18-5041-4EA9-5991112F587C}"/>
              </a:ext>
            </a:extLst>
          </p:cNvPr>
          <p:cNvSpPr>
            <a:spLocks noGrp="1"/>
          </p:cNvSpPr>
          <p:nvPr>
            <p:ph sz="half" idx="1"/>
          </p:nvPr>
        </p:nvSpPr>
        <p:spPr>
          <a:xfrm>
            <a:off x="457200" y="906526"/>
            <a:ext cx="8229600" cy="3098800"/>
          </a:xfrm>
        </p:spPr>
        <p:txBody>
          <a:bodyPr>
            <a:noAutofit/>
          </a:bodyPr>
          <a:lstStyle/>
          <a:p>
            <a:pPr>
              <a:lnSpc>
                <a:spcPct val="150000"/>
              </a:lnSpc>
            </a:pPr>
            <a:r>
              <a:rPr lang="en-US" sz="1400" b="0" i="0" dirty="0">
                <a:effectLst/>
                <a:latin typeface="Times New Roman" panose="02020603050405020304" pitchFamily="18" charset="0"/>
                <a:cs typeface="Times New Roman" panose="02020603050405020304" pitchFamily="18" charset="0"/>
              </a:rPr>
              <a:t>Company Profile Summary: - Vital Vitamins (VV) is a manufacturer and distributor of vitamin supplements and sports nutrition products. - VV has product lines that include proteins, etc. - They produce both proprietary products and generic versions sold under Vital Brand™. - Distribution occurs through VV's own retail stores and direct consumer channels such as online and phone orders. </a:t>
            </a:r>
          </a:p>
          <a:p>
            <a:pPr>
              <a:lnSpc>
                <a:spcPct val="150000"/>
              </a:lnSpc>
            </a:pPr>
            <a:r>
              <a:rPr lang="en-US" sz="1400" b="0" i="0" dirty="0">
                <a:effectLst/>
                <a:latin typeface="Times New Roman" panose="02020603050405020304" pitchFamily="18" charset="0"/>
                <a:cs typeface="Times New Roman" panose="02020603050405020304" pitchFamily="18" charset="0"/>
              </a:rPr>
              <a:t>Facility Requirements: - VV is considering two new facility sizes: 173,000 ft² or 215,000 ft². - The facility will include 25,000 ft² for corporate offices, 4,000 ft² for manufacturing of Vital Brand™, and 3,000 ft² for a retail outlet store. - The remaining area will be used for warehousing and distribution: either 141,000 ft² or 183,000 ft². - The facility will have a clear stacking height of 36 ft. - There are provisions for up to 16 dock doors, but only 12 are currently proposed due to cost and city regulations.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996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691C2-3C36-9AB1-5AC4-8A40F33729F4}"/>
              </a:ext>
            </a:extLst>
          </p:cNvPr>
          <p:cNvSpPr>
            <a:spLocks noGrp="1"/>
          </p:cNvSpPr>
          <p:nvPr>
            <p:ph type="title"/>
          </p:nvPr>
        </p:nvSpPr>
        <p:spPr>
          <a:xfrm>
            <a:off x="457200" y="-10046"/>
            <a:ext cx="8229600" cy="857250"/>
          </a:xfrm>
        </p:spPr>
        <p:txBody>
          <a:bodyPr/>
          <a:lstStyle/>
          <a:p>
            <a:r>
              <a:rPr lang="en-IN" sz="3200" dirty="0">
                <a:latin typeface="Times New Roman" panose="02020603050405020304" pitchFamily="18" charset="0"/>
                <a:cs typeface="Times New Roman" panose="02020603050405020304" pitchFamily="18" charset="0"/>
              </a:rPr>
              <a:t>DATA PROFILING </a:t>
            </a:r>
            <a:endParaRPr lang="en-IN" dirty="0"/>
          </a:p>
        </p:txBody>
      </p:sp>
      <p:sp>
        <p:nvSpPr>
          <p:cNvPr id="4" name="Content Placeholder 3">
            <a:extLst>
              <a:ext uri="{FF2B5EF4-FFF2-40B4-BE49-F238E27FC236}">
                <a16:creationId xmlns:a16="http://schemas.microsoft.com/office/drawing/2014/main" id="{F79EC042-4B19-698A-B230-0A768BBACA8F}"/>
              </a:ext>
            </a:extLst>
          </p:cNvPr>
          <p:cNvSpPr>
            <a:spLocks noGrp="1"/>
          </p:cNvSpPr>
          <p:nvPr>
            <p:ph sz="half" idx="1"/>
          </p:nvPr>
        </p:nvSpPr>
        <p:spPr>
          <a:xfrm>
            <a:off x="539496" y="737476"/>
            <a:ext cx="8229600" cy="2966958"/>
          </a:xfrm>
        </p:spPr>
        <p:txBody>
          <a:bodyPr>
            <a:noAutofit/>
          </a:bodyPr>
          <a:lstStyle/>
          <a:p>
            <a:pPr algn="just">
              <a:lnSpc>
                <a:spcPct val="150000"/>
              </a:lnSpc>
            </a:pPr>
            <a:r>
              <a:rPr lang="en-US" sz="1400" b="0" i="0" dirty="0">
                <a:effectLst/>
                <a:latin typeface="Times New Roman" panose="02020603050405020304" pitchFamily="18" charset="0"/>
                <a:cs typeface="Times New Roman" panose="02020603050405020304" pitchFamily="18" charset="0"/>
              </a:rPr>
              <a:t>Operational Details: VV receives two types of raw materials: bulk vitamins in boxes on pallets and empty bottles for filling with vitamins. - The finished goods are ready for resale without further processing. - Work orders in manufacturing involve filling bottles with vitamins, labeling, and ticketing. - Shipping for store restocks is done with company trucks. Parcel shipment vehicles are used for direct-to-customer orders. - VV operates from 8 am to 8 pm with a possibility of overtime for same-day shipping orders received before 3 pm. - Customer returns are outsourced and not part of this facility's design.</a:t>
            </a:r>
          </a:p>
          <a:p>
            <a:pPr algn="just">
              <a:lnSpc>
                <a:spcPct val="150000"/>
              </a:lnSpc>
            </a:pPr>
            <a:r>
              <a:rPr lang="en-US" sz="1400" b="0" i="0" dirty="0">
                <a:effectLst/>
                <a:latin typeface="Times New Roman" panose="02020603050405020304" pitchFamily="18" charset="0"/>
                <a:cs typeface="Times New Roman" panose="02020603050405020304" pitchFamily="18" charset="0"/>
              </a:rPr>
              <a:t>Shipping includes palletized totes for store replenishment and individual cartons for direct-to-customer orders. 5. Project Objectives and Growth Projections: - Design a facility that integrates material handling, storage, and product flow for VV's future needs, including manufacturing space for Vital Brand™. - Online and phone sales are projected to grow by 20% per year, and store sales by 10% per year. - The facility should accommodate peak volume levels forecasted 5 years into the future.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1946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175CF5-BDBA-FF16-8998-54CCB2278F5B}"/>
              </a:ext>
            </a:extLst>
          </p:cNvPr>
          <p:cNvPicPr>
            <a:picLocks noChangeAspect="1"/>
          </p:cNvPicPr>
          <p:nvPr/>
        </p:nvPicPr>
        <p:blipFill>
          <a:blip r:embed="rId2"/>
          <a:stretch>
            <a:fillRect/>
          </a:stretch>
        </p:blipFill>
        <p:spPr>
          <a:xfrm>
            <a:off x="734260" y="1040601"/>
            <a:ext cx="7675480" cy="3062297"/>
          </a:xfrm>
          <a:prstGeom prst="rect">
            <a:avLst/>
          </a:prstGeom>
        </p:spPr>
      </p:pic>
      <p:sp>
        <p:nvSpPr>
          <p:cNvPr id="6" name="Rectangle 5">
            <a:extLst>
              <a:ext uri="{FF2B5EF4-FFF2-40B4-BE49-F238E27FC236}">
                <a16:creationId xmlns:a16="http://schemas.microsoft.com/office/drawing/2014/main" id="{9C0DCC96-DDFF-4736-8D62-1C6E7BCB2AB4}"/>
              </a:ext>
            </a:extLst>
          </p:cNvPr>
          <p:cNvSpPr/>
          <p:nvPr/>
        </p:nvSpPr>
        <p:spPr>
          <a:xfrm>
            <a:off x="285750" y="101441"/>
            <a:ext cx="8572500" cy="74437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3000" b="1" dirty="0">
                <a:latin typeface="Times New Roman" panose="02020603050405020304" pitchFamily="18" charset="0"/>
                <a:cs typeface="Times New Roman" panose="02020603050405020304" pitchFamily="18" charset="0"/>
              </a:rPr>
              <a:t>FINANCIAL IMPACT CONSIDERATION</a:t>
            </a:r>
          </a:p>
        </p:txBody>
      </p:sp>
    </p:spTree>
    <p:extLst>
      <p:ext uri="{BB962C8B-B14F-4D97-AF65-F5344CB8AC3E}">
        <p14:creationId xmlns:p14="http://schemas.microsoft.com/office/powerpoint/2010/main" val="5642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5FCC5-BC1D-0833-9A1A-2669FB23971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 </a:t>
            </a:r>
          </a:p>
        </p:txBody>
      </p:sp>
      <p:sp>
        <p:nvSpPr>
          <p:cNvPr id="4" name="Content Placeholder 3">
            <a:extLst>
              <a:ext uri="{FF2B5EF4-FFF2-40B4-BE49-F238E27FC236}">
                <a16:creationId xmlns:a16="http://schemas.microsoft.com/office/drawing/2014/main" id="{B6A13255-5026-B697-C74C-285F5FE635D9}"/>
              </a:ext>
            </a:extLst>
          </p:cNvPr>
          <p:cNvSpPr>
            <a:spLocks noGrp="1"/>
          </p:cNvSpPr>
          <p:nvPr>
            <p:ph sz="half" idx="1"/>
          </p:nvPr>
        </p:nvSpPr>
        <p:spPr>
          <a:xfrm>
            <a:off x="457200" y="1210629"/>
            <a:ext cx="8229600" cy="3098800"/>
          </a:xfrm>
        </p:spPr>
        <p:txBody>
          <a:bodyPr/>
          <a:lstStyle/>
          <a:p>
            <a:pPr marL="0" indent="0">
              <a:buNone/>
            </a:pPr>
            <a:r>
              <a:rPr lang="en-US" b="0" i="0" dirty="0">
                <a:solidFill>
                  <a:srgbClr val="000000"/>
                </a:solidFill>
                <a:effectLst/>
                <a:latin typeface="Times New Roman" panose="02020603050405020304" pitchFamily="18" charset="0"/>
                <a:cs typeface="Times New Roman" panose="02020603050405020304" pitchFamily="18" charset="0"/>
              </a:rPr>
              <a:t>The problem is to design a new Vital Vitamins (VV) facility that effectively integrates material handling, storage, and product flow to meet the company’s future needs. The goal is to create a facility that can accommodate the projected growth rates of online and phone sales (20% per year) and store sales (10% per year) for the next five years. The design must also consider the current inventory and sales data, order characteristics, and financial impacts. Additionally, the facility should include manufacturing space for the Vital Brand™ products. The design must be submitted to upper management for budget approval, and all significant financial impacts must be clearly documented and justified.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6805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CD3D9-2B19-AB61-DB87-83A1FD9BCD36}"/>
              </a:ext>
            </a:extLst>
          </p:cNvPr>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OPERATIONAL PLAN</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6791937-EDED-F20D-A08F-AB5F3D8AF563}"/>
              </a:ext>
            </a:extLst>
          </p:cNvPr>
          <p:cNvPicPr>
            <a:picLocks noChangeAspect="1"/>
          </p:cNvPicPr>
          <p:nvPr/>
        </p:nvPicPr>
        <p:blipFill>
          <a:blip r:embed="rId2"/>
          <a:stretch>
            <a:fillRect/>
          </a:stretch>
        </p:blipFill>
        <p:spPr>
          <a:xfrm>
            <a:off x="1018032" y="1543773"/>
            <a:ext cx="7107936" cy="2710436"/>
          </a:xfrm>
          <a:prstGeom prst="rect">
            <a:avLst/>
          </a:prstGeom>
        </p:spPr>
      </p:pic>
      <p:sp>
        <p:nvSpPr>
          <p:cNvPr id="7" name="Rectangle 6">
            <a:extLst>
              <a:ext uri="{FF2B5EF4-FFF2-40B4-BE49-F238E27FC236}">
                <a16:creationId xmlns:a16="http://schemas.microsoft.com/office/drawing/2014/main" id="{6F31C573-5D3B-FBB1-AE31-9A20AD6F5EA9}"/>
              </a:ext>
            </a:extLst>
          </p:cNvPr>
          <p:cNvSpPr/>
          <p:nvPr/>
        </p:nvSpPr>
        <p:spPr>
          <a:xfrm>
            <a:off x="1773936" y="871728"/>
            <a:ext cx="5431536" cy="4754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latin typeface="Times New Roman" panose="02020603050405020304" pitchFamily="18" charset="0"/>
                <a:cs typeface="Times New Roman" panose="02020603050405020304" pitchFamily="18" charset="0"/>
              </a:rPr>
              <a:t>DETAILED LABOR PLAN</a:t>
            </a:r>
          </a:p>
        </p:txBody>
      </p:sp>
    </p:spTree>
    <p:extLst>
      <p:ext uri="{BB962C8B-B14F-4D97-AF65-F5344CB8AC3E}">
        <p14:creationId xmlns:p14="http://schemas.microsoft.com/office/powerpoint/2010/main" val="421761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A1DF-A6FC-1CC1-0621-F6F5D04BBF4C}"/>
              </a:ext>
            </a:extLst>
          </p:cNvPr>
          <p:cNvSpPr>
            <a:spLocks noGrp="1"/>
          </p:cNvSpPr>
          <p:nvPr>
            <p:ph type="title"/>
          </p:nvPr>
        </p:nvSpPr>
        <p:spPr>
          <a:xfrm>
            <a:off x="457200" y="108671"/>
            <a:ext cx="8229600" cy="857250"/>
          </a:xfrm>
        </p:spPr>
        <p:txBody>
          <a:bodyPr/>
          <a:lstStyle/>
          <a:p>
            <a:r>
              <a:rPr lang="en-IN" dirty="0">
                <a:latin typeface="Times New Roman" panose="02020603050405020304" pitchFamily="18" charset="0"/>
                <a:cs typeface="Times New Roman" panose="02020603050405020304" pitchFamily="18" charset="0"/>
              </a:rPr>
              <a:t>EQUIPMENT SELECTION</a:t>
            </a:r>
          </a:p>
        </p:txBody>
      </p:sp>
      <p:pic>
        <p:nvPicPr>
          <p:cNvPr id="6" name="Content Placeholder 5">
            <a:extLst>
              <a:ext uri="{FF2B5EF4-FFF2-40B4-BE49-F238E27FC236}">
                <a16:creationId xmlns:a16="http://schemas.microsoft.com/office/drawing/2014/main" id="{4C72C011-F5B3-2491-2AFF-ED7FED4E2BF6}"/>
              </a:ext>
            </a:extLst>
          </p:cNvPr>
          <p:cNvPicPr>
            <a:picLocks noGrp="1" noChangeAspect="1"/>
          </p:cNvPicPr>
          <p:nvPr>
            <p:ph sz="half" idx="1"/>
          </p:nvPr>
        </p:nvPicPr>
        <p:blipFill>
          <a:blip r:embed="rId2"/>
          <a:stretch>
            <a:fillRect/>
          </a:stretch>
        </p:blipFill>
        <p:spPr>
          <a:xfrm>
            <a:off x="1051302" y="969810"/>
            <a:ext cx="7041395" cy="3203880"/>
          </a:xfrm>
        </p:spPr>
      </p:pic>
    </p:spTree>
    <p:extLst>
      <p:ext uri="{BB962C8B-B14F-4D97-AF65-F5344CB8AC3E}">
        <p14:creationId xmlns:p14="http://schemas.microsoft.com/office/powerpoint/2010/main" val="2911728129"/>
      </p:ext>
    </p:extLst>
  </p:cSld>
  <p:clrMapOvr>
    <a:masterClrMapping/>
  </p:clrMapOvr>
</p:sld>
</file>

<file path=ppt/theme/theme1.xml><?xml version="1.0" encoding="utf-8"?>
<a:theme xmlns:a="http://schemas.openxmlformats.org/drawingml/2006/main" name="UTA Accessibl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ccessible-PPT.pptx" id="{DC14534C-1046-F040-970C-D4B656BEDF73}" vid="{22719C90-FD2E-C343-B61D-D3EE9148FC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E8C2F9B7856C4FB1B45376C9CA1279" ma:contentTypeVersion="12" ma:contentTypeDescription="Create a new document." ma:contentTypeScope="" ma:versionID="47b510a268ab94799d39988294a018bf">
  <xsd:schema xmlns:xsd="http://www.w3.org/2001/XMLSchema" xmlns:xs="http://www.w3.org/2001/XMLSchema" xmlns:p="http://schemas.microsoft.com/office/2006/metadata/properties" xmlns:ns2="56169281-d10e-4687-8d86-e0ae9795bb4c" xmlns:ns3="d98033a5-711e-4d41-9a92-34dc22feb152" targetNamespace="http://schemas.microsoft.com/office/2006/metadata/properties" ma:root="true" ma:fieldsID="430f78a0ddeb4ad93cb2cb32c7d65c5c" ns2:_="" ns3:_="">
    <xsd:import namespace="56169281-d10e-4687-8d86-e0ae9795bb4c"/>
    <xsd:import namespace="d98033a5-711e-4d41-9a92-34dc22feb1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169281-d10e-4687-8d86-e0ae9795bb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98033a5-711e-4d41-9a92-34dc22feb152"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F4F739-B76C-4907-A1E7-133652B3E2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169281-d10e-4687-8d86-e0ae9795bb4c"/>
    <ds:schemaRef ds:uri="d98033a5-711e-4d41-9a92-34dc22feb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99CAED-701D-44BF-B45E-0631AD0D07E6}">
  <ds:schemaRefs>
    <ds:schemaRef ds:uri="56169281-d10e-4687-8d86-e0ae9795bb4c"/>
    <ds:schemaRef ds:uri="http://schemas.microsoft.com/office/2006/metadata/properties"/>
    <ds:schemaRef ds:uri="http://schemas.microsoft.com/office/infopath/2007/PartnerControls"/>
    <ds:schemaRef ds:uri="http://schemas.microsoft.com/office/2006/documentManagement/types"/>
    <ds:schemaRef ds:uri="http://purl.org/dc/terms/"/>
    <ds:schemaRef ds:uri="http://www.w3.org/XML/1998/namespace"/>
    <ds:schemaRef ds:uri="http://purl.org/dc/dcmitype/"/>
    <ds:schemaRef ds:uri="http://schemas.openxmlformats.org/package/2006/metadata/core-properties"/>
    <ds:schemaRef ds:uri="d98033a5-711e-4d41-9a92-34dc22feb152"/>
    <ds:schemaRef ds:uri="http://purl.org/dc/elements/1.1/"/>
  </ds:schemaRefs>
</ds:datastoreItem>
</file>

<file path=customXml/itemProps3.xml><?xml version="1.0" encoding="utf-8"?>
<ds:datastoreItem xmlns:ds="http://schemas.openxmlformats.org/officeDocument/2006/customXml" ds:itemID="{6987676A-099B-4B53-B66D-C60F83A714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UTA Accessible Template</Template>
  <TotalTime>1460</TotalTime>
  <Words>1247</Words>
  <Application>Microsoft Office PowerPoint</Application>
  <PresentationFormat>On-screen Show (16:9)</PresentationFormat>
  <Paragraphs>57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Helvetica</vt:lpstr>
      <vt:lpstr>Times New Roman</vt:lpstr>
      <vt:lpstr>Wingdings</vt:lpstr>
      <vt:lpstr>UTA Accessible Template</vt:lpstr>
      <vt:lpstr>PowerPoint Presentation</vt:lpstr>
      <vt:lpstr>INTRODUCTION</vt:lpstr>
      <vt:lpstr>EXECUTIVE SUMMARY </vt:lpstr>
      <vt:lpstr>DATA PROFILING </vt:lpstr>
      <vt:lpstr>DATA PROFILING </vt:lpstr>
      <vt:lpstr>PowerPoint Presentation</vt:lpstr>
      <vt:lpstr>PROBLEM STATEMENT </vt:lpstr>
      <vt:lpstr>OPERATIONAL PLAN </vt:lpstr>
      <vt:lpstr>EQUIPMENT SELECTION</vt:lpstr>
      <vt:lpstr>TOTAL SPACE REQUIREMENTS</vt:lpstr>
      <vt:lpstr>PROPOSED TECHNOLOGY SOLUTION</vt:lpstr>
      <vt:lpstr>PROPOSED DESIGN AND PRODUCT FLOW</vt:lpstr>
      <vt:lpstr>PRODUCT FLOW WITHIN PROCESS DEPT</vt:lpstr>
      <vt:lpstr>IMPLEMENTATION PLAN</vt:lpstr>
      <vt:lpstr>FTES </vt:lpstr>
      <vt:lpstr>DOCK DOOR CALCULATION</vt:lpstr>
      <vt:lpstr>MANUFACTURING</vt:lpstr>
      <vt:lpstr>OVERALL INTEGRATION</vt:lpstr>
      <vt:lpstr>FACILITY LAYOUT </vt:lpstr>
      <vt:lpstr>ECONOMIC JUSTIFICTAION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Melissa J</dc:creator>
  <cp:lastModifiedBy>JATIN SHARMA</cp:lastModifiedBy>
  <cp:revision>155</cp:revision>
  <dcterms:created xsi:type="dcterms:W3CDTF">2021-08-31T19:16:02Z</dcterms:created>
  <dcterms:modified xsi:type="dcterms:W3CDTF">2023-11-28T21:20:50Z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0x0101006AE8C2F9B7856C4FB1B45376C9CA1279</vt:lpwstr>
  </property>
</Properties>
</file>