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80" r:id="rId4"/>
    <p:sldId id="275" r:id="rId5"/>
    <p:sldId id="274" r:id="rId6"/>
    <p:sldId id="273" r:id="rId7"/>
    <p:sldId id="281" r:id="rId8"/>
    <p:sldId id="265" r:id="rId9"/>
    <p:sldId id="266" r:id="rId10"/>
    <p:sldId id="271" r:id="rId11"/>
    <p:sldId id="272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WordArt 2"/>
          <p:cNvSpPr>
            <a:spLocks noChangeArrowheads="1" noChangeShapeType="1" noTextEdit="1"/>
          </p:cNvSpPr>
          <p:nvPr/>
        </p:nvSpPr>
        <p:spPr bwMode="auto">
          <a:xfrm>
            <a:off x="1115616" y="357166"/>
            <a:ext cx="1241806" cy="621280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268"/>
              </a:avLst>
            </a:prstTxWarp>
          </a:bodyPr>
          <a:lstStyle/>
          <a:p>
            <a:pPr algn="ctr" rtl="0"/>
            <a:r>
              <a:rPr lang="zh-CN" altLang="en-US" sz="3600" i="1" kern="10" spc="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C000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华文彩云" pitchFamily="2" charset="-122"/>
                <a:ea typeface="华文彩云" pitchFamily="2" charset="-122"/>
              </a:rPr>
              <a:t>射</a:t>
            </a:r>
            <a:endParaRPr lang="en-US" altLang="zh-CN" sz="3600" i="1" kern="10" spc="0" dirty="0" smtClean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C000"/>
              </a:solidFill>
              <a:effectLst>
                <a:outerShdw dist="35921" dir="2700000" algn="ctr" rotWithShape="0">
                  <a:srgbClr val="808080">
                    <a:alpha val="80000"/>
                  </a:srgbClr>
                </a:outerShdw>
              </a:effectLst>
              <a:latin typeface="华文彩云" pitchFamily="2" charset="-122"/>
              <a:ea typeface="华文彩云" pitchFamily="2" charset="-122"/>
            </a:endParaRPr>
          </a:p>
          <a:p>
            <a:pPr algn="ctr" rtl="0"/>
            <a:r>
              <a:rPr lang="zh-CN" altLang="en-US" sz="3600" i="1" kern="10" spc="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C000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华文彩云" pitchFamily="2" charset="-122"/>
                <a:ea typeface="华文彩云" pitchFamily="2" charset="-122"/>
              </a:rPr>
              <a:t>雕</a:t>
            </a:r>
            <a:endParaRPr lang="en-US" altLang="zh-CN" sz="3600" i="1" kern="10" spc="0" dirty="0" smtClean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C000"/>
              </a:solidFill>
              <a:effectLst>
                <a:outerShdw dist="35921" dir="2700000" algn="ctr" rotWithShape="0">
                  <a:srgbClr val="808080">
                    <a:alpha val="80000"/>
                  </a:srgbClr>
                </a:outerShdw>
              </a:effectLst>
              <a:latin typeface="华文彩云" pitchFamily="2" charset="-122"/>
              <a:ea typeface="华文彩云" pitchFamily="2" charset="-122"/>
            </a:endParaRPr>
          </a:p>
          <a:p>
            <a:pPr algn="ctr" rtl="0"/>
            <a:r>
              <a:rPr lang="zh-CN" altLang="en-US" sz="3600" i="1" kern="10" spc="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C000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华文彩云" pitchFamily="2" charset="-122"/>
                <a:ea typeface="华文彩云" pitchFamily="2" charset="-122"/>
              </a:rPr>
              <a:t>英</a:t>
            </a:r>
            <a:endParaRPr lang="en-US" altLang="zh-CN" sz="3600" i="1" kern="10" spc="0" dirty="0" smtClean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C000"/>
              </a:solidFill>
              <a:effectLst>
                <a:outerShdw dist="35921" dir="2700000" algn="ctr" rotWithShape="0">
                  <a:srgbClr val="808080">
                    <a:alpha val="80000"/>
                  </a:srgbClr>
                </a:outerShdw>
              </a:effectLst>
              <a:latin typeface="华文彩云" pitchFamily="2" charset="-122"/>
              <a:ea typeface="华文彩云" pitchFamily="2" charset="-122"/>
            </a:endParaRPr>
          </a:p>
          <a:p>
            <a:pPr algn="ctr" rtl="0"/>
            <a:r>
              <a:rPr lang="zh-CN" altLang="en-US" sz="3600" i="1" kern="10" spc="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C000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华文彩云" pitchFamily="2" charset="-122"/>
                <a:ea typeface="华文彩云" pitchFamily="2" charset="-122"/>
              </a:rPr>
              <a:t>雄</a:t>
            </a:r>
            <a:endParaRPr lang="en-US" altLang="zh-CN" sz="3600" i="1" kern="10" spc="0" dirty="0" smtClean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C000"/>
              </a:solidFill>
              <a:effectLst>
                <a:outerShdw dist="35921" dir="2700000" algn="ctr" rotWithShape="0">
                  <a:srgbClr val="808080">
                    <a:alpha val="80000"/>
                  </a:srgbClr>
                </a:outerShdw>
              </a:effectLst>
              <a:latin typeface="华文彩云" pitchFamily="2" charset="-122"/>
              <a:ea typeface="华文彩云" pitchFamily="2" charset="-122"/>
            </a:endParaRPr>
          </a:p>
          <a:p>
            <a:pPr algn="ctr" rtl="0"/>
            <a:r>
              <a:rPr lang="zh-CN" altLang="en-US" sz="3600" i="1" kern="10" spc="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C000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华文彩云" pitchFamily="2" charset="-122"/>
                <a:ea typeface="华文彩云" pitchFamily="2" charset="-122"/>
              </a:rPr>
              <a:t>传</a:t>
            </a:r>
            <a:endParaRPr lang="zh-CN" altLang="en-US" sz="3600" i="1" kern="10" spc="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C000"/>
              </a:solidFill>
              <a:effectLst>
                <a:outerShdw dist="35921" dir="2700000" algn="ctr" rotWithShape="0">
                  <a:srgbClr val="808080">
                    <a:alpha val="80000"/>
                  </a:srgbClr>
                </a:outerShdw>
              </a:effectLst>
              <a:latin typeface="华文彩云" pitchFamily="2" charset="-122"/>
              <a:ea typeface="华文彩云" pitchFamily="2" charset="-122"/>
            </a:endParaRPr>
          </a:p>
        </p:txBody>
      </p:sp>
      <p:pic>
        <p:nvPicPr>
          <p:cNvPr id="3075" name="Picture 3" descr="C:\Users\fliu2.JMC\Desktop\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285728"/>
            <a:ext cx="5214974" cy="62721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1472" y="1142984"/>
            <a:ext cx="800105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射雕英雄传</a:t>
            </a:r>
            <a:r>
              <a:rPr lang="en-US" altLang="zh-CN" dirty="0" smtClean="0"/>
              <a:t>》</a:t>
            </a:r>
            <a:r>
              <a:rPr lang="zh-CN" altLang="en-US" dirty="0" smtClean="0"/>
              <a:t>明写一个老实而笨拙的男孩由无名小辈成长为武功高强、为国为民的大侠的传奇过程。暗写在家难和国难发生时，民族英雄的诞生和国家的重建。同时，在一定程度上反映了暴政下的平民的痛苦生活，鞭挞了贪官酷吏卖国贼的横征暴敛，讴歌了“富贵不能淫，贫贱不能移，威武不能屈”的民族气节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关于小说中的众多人物</a:t>
            </a:r>
            <a:r>
              <a:rPr lang="zh-CN" altLang="en-US" dirty="0" smtClean="0"/>
              <a:t>，</a:t>
            </a:r>
            <a:r>
              <a:rPr lang="zh-CN" altLang="en-US" dirty="0" smtClean="0"/>
              <a:t>令我</a:t>
            </a:r>
            <a:r>
              <a:rPr lang="zh-CN" altLang="en-US" dirty="0" smtClean="0"/>
              <a:t>感悟</a:t>
            </a:r>
            <a:r>
              <a:rPr lang="zh-CN" altLang="en-US" dirty="0" smtClean="0"/>
              <a:t>最深的当属郭靖。古人云：持勤补拙，与巧者俦。主人公郭靖就是这样的一位大侠。他天资愚钝，武功总不能超凡脱俗，师父们都骂他是个傻小子。但他勤奋刻苦，一套武功别人练一遍就会了，他要练上十遍，百遍，千遍；一天不行，就练十天，一个月，一年；日日练，夜夜练，直到融会贯通为止。他知道自己天资不如别人，但他坚信勤能补拙天道酬勤。正因他的傻劲而得到许许多多武学大师的嫡传。经过勤学苦练，最终武功登峰造极，孤独求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若华山脚下的你就像郭靖那样的傻小子，请不要轻言放弃，失去自信。只要肯下功夫，付出别人十倍的努力，定能超越别人，超越自己。相信天道酬勤，你也可以在华山之巅一展雄风。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5720" y="285728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zh-CN" altLang="en-US" sz="2400" b="1" cap="none" spc="0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华文彩云" pitchFamily="2" charset="-122"/>
                <a:ea typeface="华文彩云" pitchFamily="2" charset="-122"/>
              </a:rPr>
              <a:t>读后感悟</a:t>
            </a:r>
            <a:endParaRPr lang="zh-CN" altLang="en-US" sz="2400" b="1" cap="none" spc="0" dirty="0">
              <a:ln w="1905"/>
              <a:solidFill>
                <a:srgbClr val="7030A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华文彩云" pitchFamily="2" charset="-122"/>
              <a:ea typeface="华文彩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 descr="http://img5.imgtn.bdimg.com/it/u=1672074803,3452534002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6628" name="Picture 4" descr="https://timgsa.baidu.com/timg?image&amp;quality=80&amp;size=b9999_10000&amp;sec=1519490441345&amp;di=d61088d8ef3b2fd934a5caebd38b6b55&amp;imgtype=0&amp;src=http%3A%2F%2Fcimage.tianjimedia.com%2FuploadImages%2FthirdImages%2F2016%2F363%2FC1E6YM53A2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3059832" y="2564904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谢谢大家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2910" y="714356"/>
            <a:ext cx="807249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b="1" dirty="0" smtClean="0"/>
          </a:p>
          <a:p>
            <a:r>
              <a:rPr lang="zh-CN" altLang="en-US" dirty="0" smtClean="0"/>
              <a:t>        作品故事时间跨度自</a:t>
            </a:r>
            <a:r>
              <a:rPr lang="en-US" altLang="zh-CN" dirty="0" smtClean="0">
                <a:latin typeface="+mn-ea"/>
              </a:rPr>
              <a:t>1196</a:t>
            </a:r>
            <a:r>
              <a:rPr lang="zh-CN" altLang="en-US" dirty="0" smtClean="0">
                <a:latin typeface="+mn-ea"/>
              </a:rPr>
              <a:t>年始到</a:t>
            </a:r>
            <a:r>
              <a:rPr lang="en-US" altLang="zh-CN" dirty="0" smtClean="0">
                <a:latin typeface="+mn-ea"/>
              </a:rPr>
              <a:t>1221</a:t>
            </a:r>
            <a:r>
              <a:rPr lang="zh-CN" altLang="en-US" dirty="0" smtClean="0"/>
              <a:t>年结束，上至南宋朝廷、金国王族、蒙古首领，下到武林高手、江湖侠士、普通老百姓的日常生活，金庸都将其融入作品中。故事固然是虚构的，但这一段历史大环境却是真实确凿。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        公元</a:t>
            </a:r>
            <a:r>
              <a:rPr lang="en-US" altLang="zh-CN" dirty="0" smtClean="0">
                <a:latin typeface="+mn-ea"/>
              </a:rPr>
              <a:t>1127</a:t>
            </a:r>
            <a:r>
              <a:rPr lang="zh-CN" altLang="en-US" dirty="0" smtClean="0"/>
              <a:t>年，北宋灭亡之后一个月，宋徽宗第九子赵构在南京应天府即位，重建宋王朝，南宋从此开始。赵构史称宋高宗。赵构即位后贪图享乐，不思抗战。他所用非人，致使宠将杜充降敌；他激起了苗刘之变；他不思抵抗，节节败退，点燃了钟相，杨幺大起义的火种。”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      《</a:t>
            </a:r>
            <a:r>
              <a:rPr lang="zh-CN" altLang="en-US" dirty="0" smtClean="0"/>
              <a:t>射雕英雄传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中写道：郭靖深受成吉思汗赏识，做了“金刀驸马”，而后追随成吉思汗西征金国。而历史上的确有郭靖该人。据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宋史</a:t>
            </a:r>
            <a:r>
              <a:rPr lang="en-US" altLang="zh-CN" dirty="0" smtClean="0"/>
              <a:t>·</a:t>
            </a:r>
            <a:r>
              <a:rPr lang="zh-CN" altLang="en-US" dirty="0" smtClean="0"/>
              <a:t>忠义传四</a:t>
            </a:r>
            <a:r>
              <a:rPr lang="en-US" altLang="zh-CN" dirty="0" smtClean="0"/>
              <a:t>·</a:t>
            </a:r>
            <a:r>
              <a:rPr lang="zh-CN" altLang="en-US" dirty="0" smtClean="0"/>
              <a:t>郭靖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记载：郭靖是四川嘉陵江地区一个地方土豪的护卫队首领。</a:t>
            </a:r>
            <a:r>
              <a:rPr lang="en-US" altLang="zh-CN" dirty="0" smtClean="0">
                <a:latin typeface="+mn-ea"/>
              </a:rPr>
              <a:t>1207</a:t>
            </a:r>
            <a:r>
              <a:rPr lang="zh-CN" altLang="en-US" dirty="0" smtClean="0"/>
              <a:t>年，当地宋朝官员吴曦投降了金国，郭靖和当地百姓舍弃田地房屋，顺着嘉陵江迁徙。吴曦派出军队阻拦，想把这些百姓赶回家。郭靖对此悲愤异常，他对弟弟郭端说：“我们家世代都是大宋的子民。自从金人入侵我边界，我兄弟二人不能以死报国，反而避难入关。现在又被吴曦驱赶回去，我不想舍弃汉人的衣冠。我宁愿死在这里，做赵氏王朝的鬼。”于是投江自杀。而在郭靖死后十几年，成吉思汗才率军西征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5720" y="285728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zh-CN" altLang="en-US" sz="2400" b="1" cap="none" spc="0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华文彩云" pitchFamily="2" charset="-122"/>
                <a:ea typeface="华文彩云" pitchFamily="2" charset="-122"/>
              </a:rPr>
              <a:t>创作背景</a:t>
            </a:r>
            <a:endParaRPr lang="zh-CN" altLang="en-US" sz="2400" b="1" cap="none" spc="0" dirty="0">
              <a:ln w="1905"/>
              <a:solidFill>
                <a:srgbClr val="7030A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华文彩云" pitchFamily="2" charset="-122"/>
              <a:ea typeface="华文彩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5840" t="34167" r="41147" b="21666"/>
          <a:stretch>
            <a:fillRect/>
          </a:stretch>
        </p:blipFill>
        <p:spPr bwMode="auto">
          <a:xfrm>
            <a:off x="428596" y="928670"/>
            <a:ext cx="8286808" cy="5715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285720" y="285728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zh-CN" altLang="en-US" sz="2400" b="1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华文彩云" pitchFamily="2" charset="-122"/>
                <a:ea typeface="华文彩云" pitchFamily="2" charset="-122"/>
              </a:rPr>
              <a:t>时间</a:t>
            </a:r>
            <a:r>
              <a:rPr lang="zh-CN" altLang="en-US" sz="2400" b="1" cap="none" spc="0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华文彩云" pitchFamily="2" charset="-122"/>
                <a:ea typeface="华文彩云" pitchFamily="2" charset="-122"/>
              </a:rPr>
              <a:t>检索</a:t>
            </a:r>
            <a:endParaRPr lang="zh-CN" altLang="en-US" sz="2400" b="1" cap="none" spc="0" dirty="0">
              <a:ln w="1905"/>
              <a:solidFill>
                <a:srgbClr val="7030A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华文彩云" pitchFamily="2" charset="-122"/>
              <a:ea typeface="华文彩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57224" y="1357298"/>
            <a:ext cx="77153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郭杨两家指腹为婚，后为金兵所害。郭啸天死，其妻流落蒙古，诞下一子郭靖，在蒙古成长，后被江南七怪收为徒弟，并得全真教丹阳子马钰指点内功。杨铁心妻子被大金国六王爷骗婚，诞下一子杨康，却自幼被当做小王爷抚养长大。</a:t>
            </a:r>
            <a:endParaRPr lang="en-US" altLang="zh-CN" dirty="0" smtClean="0"/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        丘处机与江南七怪打赌比赛，决定分别收两家孩子为徒（郭靖随江南七怪，杨康随丘处机），十八年后在醉仙楼让两个孩子比武。日期将近，郭靖随师父来到中原，从此开始一段传奇故事。</a:t>
            </a:r>
            <a:endParaRPr lang="en-US" altLang="zh-CN" dirty="0" smtClean="0"/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        他与黄蓉一见倾心，却因已与蒙古公主华筝有婚约而犹豫不决。他心怀道义，洪七公、一灯大师均对他甚为赏识。他无意中背出九阴真经，从此摆脱不了欧阳锋的纠缠。他忠于宋朝，注定要与义弟杨康成为敌人，也注定要与他生长的蒙古翻脸成仇</a:t>
            </a:r>
            <a:r>
              <a:rPr lang="en-US" altLang="zh-CN" dirty="0" smtClean="0"/>
              <a:t>……</a:t>
            </a:r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 smtClean="0"/>
              <a:t>         “</a:t>
            </a:r>
            <a:r>
              <a:rPr lang="zh-CN" altLang="en-US" b="1" dirty="0" smtClean="0"/>
              <a:t>为国为民，侠之大者。”</a:t>
            </a:r>
            <a:r>
              <a:rPr lang="zh-CN" altLang="en-US" dirty="0" smtClean="0"/>
              <a:t>郭静怀一腔正气，命运便会还他以想不到的机缘。一路坎坷，郭靖终成一代大侠。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5720" y="285728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zh-CN" altLang="en-US" sz="2400" b="1" cap="none" spc="0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华文彩云" pitchFamily="2" charset="-122"/>
                <a:ea typeface="华文彩云" pitchFamily="2" charset="-122"/>
              </a:rPr>
              <a:t>内容梗概</a:t>
            </a:r>
            <a:endParaRPr lang="zh-CN" altLang="en-US" sz="2400" b="1" cap="none" spc="0" dirty="0">
              <a:ln w="1905"/>
              <a:solidFill>
                <a:srgbClr val="7030A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华文彩云" pitchFamily="2" charset="-122"/>
              <a:ea typeface="华文彩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3754"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285720" y="285728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zh-CN" altLang="en-US" sz="2400" b="1" cap="none" spc="0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华文彩云" pitchFamily="2" charset="-122"/>
                <a:ea typeface="华文彩云" pitchFamily="2" charset="-122"/>
              </a:rPr>
              <a:t>人物关系</a:t>
            </a:r>
            <a:endParaRPr lang="zh-CN" altLang="en-US" sz="2400" b="1" cap="none" spc="0" dirty="0">
              <a:ln w="1905"/>
              <a:solidFill>
                <a:srgbClr val="7030A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华文彩云" pitchFamily="2" charset="-122"/>
              <a:ea typeface="华文彩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928670"/>
            <a:ext cx="75260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男主人公。被誉为金庸笔下侠之大者。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生性单纯刚直，重孝义、勤奋、爱国，有民族大义， 他用一生来彻底实现了“为国为民”这一大侠的目标，他巨大的人格力量也感染了他身边的人，带领他们走向正面的人生路。 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1000108"/>
            <a:ext cx="1547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j-ea"/>
                <a:ea typeface="+mj-ea"/>
              </a:rPr>
              <a:t>郭靖</a:t>
            </a:r>
            <a:r>
              <a:rPr lang="en-US" altLang="zh-CN" sz="2000" dirty="0" smtClean="0">
                <a:latin typeface="+mj-ea"/>
                <a:ea typeface="+mj-ea"/>
              </a:rPr>
              <a:t>: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28728" y="1857364"/>
            <a:ext cx="75260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女主人公。桃花岛主“东邪”黄药师与冯蘅的女儿，精通父亲传授的桃花岛武功、五行八卦阵和奇门遁甲之术。集天地灵气而于一身，艳绝天下，冰雪聪明，玲珑剔透。多才多艺，博古通今，精通琴棋书画，厨艺了得。与郭靖不离不弃，患难与共，全心全意助旺他。婚后辅佐夫君保卫国家，竭尽所能。黄蓉在金庸笔下象征智慧和忠贞，人称“女诸葛”。</a:t>
            </a: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82238" y="1944192"/>
            <a:ext cx="1547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j-ea"/>
                <a:ea typeface="+mj-ea"/>
              </a:rPr>
              <a:t>黄蓉</a:t>
            </a:r>
            <a:r>
              <a:rPr lang="en-US" altLang="zh-CN" sz="2000" dirty="0" smtClean="0">
                <a:latin typeface="+mj-ea"/>
                <a:ea typeface="+mj-ea"/>
              </a:rPr>
              <a:t>: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28728" y="3214686"/>
            <a:ext cx="73831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杨康是杨铁心之子，完颜洪烈的养子，杨过之父。最初以“小王爷完颜康”的身份登场，此后虽然知道自己身世，但因迷恋金朝王室的富贵而继续追随完颜洪烈。在铁枪庙中被黄蓉软猬甲上的尖刺刺中，由于刺上沾有欧阳锋的蛇毒而中毒身亡。</a:t>
            </a:r>
            <a:endParaRPr lang="zh-CN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57158" y="3214686"/>
            <a:ext cx="1547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j-ea"/>
                <a:ea typeface="+mj-ea"/>
              </a:rPr>
              <a:t>杨康</a:t>
            </a:r>
            <a:r>
              <a:rPr lang="en-US" altLang="zh-CN" sz="2000" dirty="0" smtClean="0">
                <a:latin typeface="+mj-ea"/>
                <a:ea typeface="+mj-ea"/>
              </a:rPr>
              <a:t>: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28728" y="4214818"/>
            <a:ext cx="73581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她父母双亡，遇到落难的杨康之父杨铁心，被收为义女，更名穆念慈。她个性坚强，在一场比武招亲后对杨康念念不忘，后与杨康定情。后来知道了杨康认贼作父后仍是对他难以忘怀。在铁掌峰上与杨康怀有了杨过，但不愿与杨康同流合污，一度想出家为尼，后遇郭靖黄蓉开导，独自返回牛家村生下杨过，后来她一人带着杨过过活，郁郁寡欢，约十年之后染病而亡。</a:t>
            </a:r>
            <a:endParaRPr lang="zh-CN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85720" y="428625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j-ea"/>
                <a:ea typeface="+mj-ea"/>
              </a:rPr>
              <a:t>穆念慈</a:t>
            </a:r>
            <a:r>
              <a:rPr lang="en-US" altLang="zh-CN" sz="2000" dirty="0" smtClean="0">
                <a:latin typeface="+mj-ea"/>
                <a:ea typeface="+mj-ea"/>
              </a:rPr>
              <a:t>: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5720" y="285728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zh-CN" altLang="en-US" sz="2400" b="1" cap="none" spc="0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华文彩云" pitchFamily="2" charset="-122"/>
                <a:ea typeface="华文彩云" pitchFamily="2" charset="-122"/>
              </a:rPr>
              <a:t>人物介绍</a:t>
            </a:r>
            <a:endParaRPr lang="zh-CN" altLang="en-US" sz="2400" b="1" cap="none" spc="0" dirty="0">
              <a:ln w="1905"/>
              <a:solidFill>
                <a:srgbClr val="7030A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28728" y="5643578"/>
            <a:ext cx="73581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陈玄风的妻子兼师妹，本名梅若华，一身横练，练门在舌下，擅用九阴白骨爪和摧心掌，与陈玄风一起出逃蒙古，因在蒙古用活人练功，后被飞天蝙蝠柯镇恶用毒菱打瞎双眼。后收杨康为徒，最后死在欧阳锋手中。</a:t>
            </a:r>
            <a:endParaRPr lang="zh-CN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85720" y="5643578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j-ea"/>
                <a:ea typeface="+mj-ea"/>
              </a:rPr>
              <a:t>梅超风</a:t>
            </a:r>
            <a:r>
              <a:rPr lang="en-US" altLang="zh-CN" sz="2000" dirty="0" smtClean="0">
                <a:latin typeface="+mj-ea"/>
                <a:ea typeface="+mj-ea"/>
              </a:rPr>
              <a:t>: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5918" y="928670"/>
            <a:ext cx="71642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外号“东邪”，“天下五绝”之一。是金庸笔下“正中带有七分邪，邪中带有三分正”的人物，是桃花岛的岛主，亦是桃花岛派创始人。</a:t>
            </a:r>
            <a:endParaRPr lang="zh-CN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92867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j-ea"/>
                <a:ea typeface="+mj-ea"/>
              </a:rPr>
              <a:t>黄药师</a:t>
            </a:r>
            <a:r>
              <a:rPr lang="en-US" altLang="zh-CN" sz="2000" dirty="0" smtClean="0">
                <a:latin typeface="+mj-ea"/>
                <a:ea typeface="+mj-ea"/>
              </a:rPr>
              <a:t>: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557214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j-ea"/>
                <a:ea typeface="+mj-ea"/>
              </a:rPr>
              <a:t>王重阳</a:t>
            </a:r>
            <a:r>
              <a:rPr lang="en-US" altLang="zh-CN" sz="2000" dirty="0" smtClean="0">
                <a:latin typeface="+mj-ea"/>
                <a:ea typeface="+mj-ea"/>
              </a:rPr>
              <a:t>: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5918" y="1643050"/>
            <a:ext cx="70009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绰号“西毒”，是头号反派人物，系“中原五绝”之一。身材高大，身穿白衣，高鼻探目，脸须棕黄，英气勃勃，目光如电，眼神如刀似剑，甚是锋锐，语声铿铿似金属之音。武功登峰造极，心狠手辣，最后因错练</a:t>
            </a:r>
            <a:r>
              <a:rPr lang="en-US" altLang="zh-CN" sz="1600" dirty="0" smtClean="0"/>
              <a:t>《</a:t>
            </a:r>
            <a:r>
              <a:rPr lang="zh-CN" altLang="en-US" sz="1600" dirty="0" smtClean="0"/>
              <a:t>九阴真经</a:t>
            </a:r>
            <a:r>
              <a:rPr lang="en-US" altLang="zh-CN" sz="1600" dirty="0" smtClean="0"/>
              <a:t>》</a:t>
            </a:r>
            <a:r>
              <a:rPr lang="zh-CN" altLang="en-US" sz="1600" dirty="0" smtClean="0"/>
              <a:t>而发疯，与洪七公比武死于雪山上。</a:t>
            </a:r>
            <a:endParaRPr lang="zh-CN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28596" y="1785926"/>
            <a:ext cx="1500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j-ea"/>
                <a:ea typeface="+mj-ea"/>
              </a:rPr>
              <a:t>欧阳锋</a:t>
            </a:r>
            <a:r>
              <a:rPr lang="en-US" altLang="zh-CN" sz="2000" dirty="0" smtClean="0">
                <a:latin typeface="+mj-ea"/>
                <a:ea typeface="+mj-ea"/>
              </a:rPr>
              <a:t>: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5918" y="3857628"/>
            <a:ext cx="70723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“北丐”，丐帮帮主。无论黑白两道都十分敬重他。他的正式徒弟只有郭靖和黄蓉二人，不过曾花时间传武功与穆念慈和其子杨过。洪七公一生最大的敌人为“西毒”欧阳锋，曾被其暗算多次，几乎丧命。晚年与欧阳锋于华山比武，后欧阳锋恢复记忆，两人大笑，互相拥抱而逝。洪七公和蔼正义，具有一切正派人物所应具有的优点，其独门武学为“打狗棒法”及“降龙十八掌”。</a:t>
            </a:r>
            <a:endParaRPr lang="zh-CN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28596" y="4000504"/>
            <a:ext cx="212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j-ea"/>
                <a:ea typeface="+mj-ea"/>
              </a:rPr>
              <a:t>洪七公</a:t>
            </a:r>
            <a:r>
              <a:rPr lang="en-US" altLang="zh-CN" sz="2000" dirty="0" smtClean="0">
                <a:latin typeface="+mj-ea"/>
                <a:ea typeface="+mj-ea"/>
              </a:rPr>
              <a:t>: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5720" y="285728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zh-CN" altLang="en-US" sz="2400" b="1" cap="none" spc="0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华文彩云" pitchFamily="2" charset="-122"/>
                <a:ea typeface="华文彩云" pitchFamily="2" charset="-122"/>
              </a:rPr>
              <a:t>人物介绍</a:t>
            </a:r>
            <a:endParaRPr lang="zh-CN" altLang="en-US" sz="2400" b="1" cap="none" spc="0" dirty="0">
              <a:ln w="1905"/>
              <a:solidFill>
                <a:srgbClr val="7030A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85918" y="5572140"/>
            <a:ext cx="70009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全真派创派祖师，天下五绝之首的“中神通” 。身材甚高，腰悬长剑，风姿飒爽，英气勃勃，飘逸绝伦。是“老顽童”周伯通的师兄、“全真七子”的师父。王重阳也是一个独步武林的奇才，具绝代天资，武功造诣深不可测，已经达到出神入化的地步，世称“天下第一”。</a:t>
            </a:r>
            <a:endParaRPr lang="zh-CN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28596" y="2928934"/>
            <a:ext cx="1500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j-ea"/>
                <a:ea typeface="+mj-ea"/>
              </a:rPr>
              <a:t>段王爷</a:t>
            </a:r>
            <a:r>
              <a:rPr lang="en-US" altLang="zh-CN" sz="2000" dirty="0" smtClean="0">
                <a:latin typeface="+mj-ea"/>
                <a:ea typeface="+mj-ea"/>
              </a:rPr>
              <a:t>: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85918" y="2857496"/>
            <a:ext cx="70009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“南帝”段智兴。以大理“一阳指”自成一派，武学修为登峰造极，“</a:t>
            </a:r>
            <a:r>
              <a:rPr lang="en-US" sz="1600" dirty="0" err="1" smtClean="0"/>
              <a:t>天下五绝</a:t>
            </a:r>
            <a:r>
              <a:rPr lang="zh-CN" altLang="en-US" sz="1600" dirty="0" smtClean="0"/>
              <a:t>”之一。后因对刘瑛与“</a:t>
            </a:r>
            <a:r>
              <a:rPr lang="en-US" sz="1600" dirty="0" err="1" smtClean="0"/>
              <a:t>老顽童</a:t>
            </a:r>
            <a:r>
              <a:rPr lang="zh-CN" altLang="en-US" sz="1600" dirty="0" smtClean="0"/>
              <a:t>”</a:t>
            </a:r>
            <a:r>
              <a:rPr lang="en-US" sz="1600" dirty="0" err="1" smtClean="0"/>
              <a:t>周伯通</a:t>
            </a:r>
            <a:r>
              <a:rPr lang="zh-CN" altLang="en-US" sz="1600" dirty="0" smtClean="0"/>
              <a:t>的私生子周念通见死不救，心怀愧疚，于是出家为僧，法号“一灯”。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1786</TotalTime>
  <Words>1485</Words>
  <Application>Microsoft Office PowerPoint</Application>
  <PresentationFormat>全屏显示(4:3)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流畅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初二(18)班《射雕英雄传》读后交流</dc:subject>
  <dc:creator>初二(18)班</dc:creator>
  <dcterms:created xsi:type="dcterms:W3CDTF">2018-02-23T12:15:17Z</dcterms:created>
  <dcterms:modified xsi:type="dcterms:W3CDTF">2018-02-28T05:43:39Z</dcterms:modified>
</cp:coreProperties>
</file>