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2" r:id="rId8"/>
    <p:sldId id="265" r:id="rId9"/>
    <p:sldId id="273" r:id="rId10"/>
    <p:sldId id="274" r:id="rId11"/>
    <p:sldId id="266" r:id="rId12"/>
    <p:sldId id="267" r:id="rId13"/>
    <p:sldId id="268" r:id="rId14"/>
    <p:sldId id="269" r:id="rId15"/>
    <p:sldId id="270" r:id="rId16"/>
    <p:sldId id="271" r:id="rId17"/>
    <p:sldId id="264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30DC7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4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FD1">
                <a:alpha val="100000"/>
              </a:srgbClr>
            </a:gs>
            <a:gs pos="64999">
              <a:srgbClr val="F0EBD5">
                <a:alpha val="100000"/>
              </a:srgbClr>
            </a:gs>
            <a:gs pos="100000">
              <a:srgbClr val="D1C39F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jpeg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2060" descr="15ba1ac04c7a3d6bb219a87e"/>
          <p:cNvPicPr>
            <a:picLocks noChangeAspect="1"/>
          </p:cNvPicPr>
          <p:nvPr/>
        </p:nvPicPr>
        <p:blipFill>
          <a:blip r:embed="rId1"/>
          <a:srcRect l="1187" t="7623" r="-1187" b="-8337"/>
          <a:stretch>
            <a:fillRect/>
          </a:stretch>
        </p:blipFill>
        <p:spPr>
          <a:xfrm>
            <a:off x="0" y="292100"/>
            <a:ext cx="9144000" cy="656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标题 3"/>
          <p:cNvSpPr>
            <a:spLocks noGrp="1"/>
          </p:cNvSpPr>
          <p:nvPr>
            <p:ph type="title"/>
          </p:nvPr>
        </p:nvSpPr>
        <p:spPr>
          <a:xfrm>
            <a:off x="-252412" y="981075"/>
            <a:ext cx="3827462" cy="1571625"/>
          </a:xfrm>
          <a:ln/>
        </p:spPr>
        <p:txBody>
          <a:bodyPr lIns="91440" tIns="45720" rIns="91440" bIns="45720" anchor="b"/>
          <a:p>
            <a:pPr defTabSz="914400">
              <a:buNone/>
            </a:pPr>
            <a:r>
              <a:rPr lang="zh-CN" altLang="en-US" sz="4400" kern="1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        </a:t>
            </a:r>
            <a:r>
              <a:rPr lang="zh-CN" altLang="en-US" sz="4800" kern="1200" dirty="0">
                <a:solidFill>
                  <a:srgbClr val="99009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楷体" panose="02010609060101010101" pitchFamily="49" charset="-122"/>
                <a:cs typeface="+mj-cs"/>
              </a:rPr>
              <a:t>论英雄</a:t>
            </a:r>
            <a:endParaRPr lang="zh-CN" altLang="en-US" sz="4800" kern="1200" dirty="0">
              <a:solidFill>
                <a:srgbClr val="990099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楷体" panose="02010609060101010101" pitchFamily="49" charset="-122"/>
              <a:cs typeface="+mj-cs"/>
            </a:endParaRPr>
          </a:p>
        </p:txBody>
      </p:sp>
      <p:pic>
        <p:nvPicPr>
          <p:cNvPr id="3075" name="内容占位符 7" descr="91ae68c6d521cb259c163d2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963" y="981075"/>
            <a:ext cx="2590800" cy="4535488"/>
          </a:xfrm>
          <a:ln/>
        </p:spPr>
      </p:pic>
      <p:sp>
        <p:nvSpPr>
          <p:cNvPr id="3079" name="文本框 3078"/>
          <p:cNvSpPr txBox="1"/>
          <p:nvPr/>
        </p:nvSpPr>
        <p:spPr>
          <a:xfrm>
            <a:off x="684213" y="2636838"/>
            <a:ext cx="4967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Calibri" panose="020F0502020204030204" pitchFamily="34" charset="0"/>
              </a:rPr>
              <a:t>                </a:t>
            </a:r>
            <a:r>
              <a:rPr lang="en-US" altLang="zh-CN" sz="2400" b="1">
                <a:effectLst>
                  <a:outerShdw blurRad="38100" dist="38100" dir="2700000">
                    <a:srgbClr val="FFFFFF"/>
                  </a:outerShdw>
                </a:effectLst>
                <a:latin typeface="Calibri" panose="020F0502020204030204" pitchFamily="34" charset="0"/>
                <a:ea typeface="方正启体简体" pitchFamily="65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>
                    <a:srgbClr val="FFFFFF"/>
                  </a:outerShdw>
                </a:effectLst>
                <a:latin typeface="Calibri" panose="020F0502020204030204" pitchFamily="34" charset="0"/>
                <a:ea typeface="方正启体简体" pitchFamily="65" charset="-122"/>
              </a:rPr>
              <a:t>读</a:t>
            </a:r>
            <a:r>
              <a:rPr lang="en-US" altLang="zh-CN" sz="2400" b="1">
                <a:effectLst>
                  <a:outerShdw blurRad="38100" dist="38100" dir="2700000">
                    <a:srgbClr val="FFFFFF"/>
                  </a:outerShdw>
                </a:effectLst>
                <a:latin typeface="Calibri" panose="020F0502020204030204" pitchFamily="34" charset="0"/>
                <a:ea typeface="方正启体简体" pitchFamily="65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>
                    <a:srgbClr val="FFFFFF"/>
                  </a:outerShdw>
                </a:effectLst>
                <a:latin typeface="Calibri" panose="020F0502020204030204" pitchFamily="34" charset="0"/>
                <a:ea typeface="方正启体简体" pitchFamily="65" charset="-122"/>
              </a:rPr>
              <a:t>射雕英雄传</a:t>
            </a:r>
            <a:r>
              <a:rPr lang="en-US" altLang="zh-CN" sz="2400" b="1">
                <a:effectLst>
                  <a:outerShdw blurRad="38100" dist="38100" dir="2700000">
                    <a:srgbClr val="FFFFFF"/>
                  </a:outerShdw>
                </a:effectLst>
                <a:latin typeface="Calibri" panose="020F0502020204030204" pitchFamily="34" charset="0"/>
                <a:ea typeface="方正启体简体" pitchFamily="65" charset="-122"/>
              </a:rPr>
              <a:t>》</a:t>
            </a:r>
            <a:r>
              <a:rPr lang="zh-CN" altLang="en-US" sz="2400" b="1" dirty="0">
                <a:effectLst>
                  <a:outerShdw blurRad="38100" dist="38100" dir="2700000">
                    <a:srgbClr val="FFFFFF"/>
                  </a:outerShdw>
                </a:effectLst>
                <a:latin typeface="Calibri" panose="020F0502020204030204" pitchFamily="34" charset="0"/>
                <a:ea typeface="方正启体简体" pitchFamily="65" charset="-122"/>
              </a:rPr>
              <a:t>有感</a:t>
            </a:r>
            <a:endParaRPr lang="zh-CN" altLang="en-US" sz="2400" b="1" dirty="0">
              <a:effectLst>
                <a:outerShdw blurRad="38100" dist="38100" dir="2700000">
                  <a:srgbClr val="FFFFFF"/>
                </a:outerShdw>
              </a:effectLst>
              <a:latin typeface="Calibri" panose="020F0502020204030204" pitchFamily="34" charset="0"/>
              <a:ea typeface="方正启体简体" pitchFamily="65" charset="-122"/>
            </a:endParaRPr>
          </a:p>
        </p:txBody>
      </p:sp>
      <p:sp>
        <p:nvSpPr>
          <p:cNvPr id="3080" name="文本框 3079"/>
          <p:cNvSpPr txBox="1"/>
          <p:nvPr/>
        </p:nvSpPr>
        <p:spPr>
          <a:xfrm>
            <a:off x="3779838" y="4149725"/>
            <a:ext cx="1728787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>
                    <a:srgbClr val="FFFFFF"/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初二（</a:t>
            </a:r>
            <a:r>
              <a:rPr lang="en-US" altLang="zh-CN" b="1">
                <a:effectLst>
                  <a:outerShdw blurRad="38100" dist="38100" dir="2700000">
                    <a:srgbClr val="FFFFFF"/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18</a:t>
            </a:r>
            <a:r>
              <a:rPr lang="zh-CN" altLang="en-US" b="1" dirty="0">
                <a:effectLst>
                  <a:outerShdw blurRad="38100" dist="38100" dir="2700000">
                    <a:srgbClr val="FFFFFF"/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）班</a:t>
            </a:r>
            <a:endParaRPr lang="zh-CN" altLang="en-US" b="1" dirty="0">
              <a:effectLst>
                <a:outerShdw blurRad="38100" dist="38100" dir="2700000">
                  <a:srgbClr val="FFFFFF"/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>
                    <a:srgbClr val="FFFFFF"/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            陈凯欣</a:t>
            </a:r>
            <a:endParaRPr lang="zh-CN" altLang="en-US" b="1" dirty="0">
              <a:effectLst>
                <a:outerShdw blurRad="38100" dist="38100" dir="2700000">
                  <a:srgbClr val="FFFFFF"/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1823 0.00092 C 0.08715 0.00092 0.14323 0.0294 0.14323 0.06481 C 0.14323 0.1 0.08715 0.1287 0.01823 0.1287 C -0.05087 0.1287 -0.10677 0.1 -0.10677 0.06481 C -0.10677 0.0294 -0.05087 0.00092 0.01823 0.00092 Z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11269" descr="b3836cfa5c665767242df27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360987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b="1" dirty="0"/>
              <a:t>            </a:t>
            </a:r>
            <a:r>
              <a:rPr lang="zh-CN" altLang="en-US" sz="2800" b="1" dirty="0">
                <a:latin typeface="方正启体简体" pitchFamily="65" charset="-122"/>
                <a:ea typeface="方正启体简体" pitchFamily="65" charset="-122"/>
              </a:rPr>
              <a:t>拜读此书，郭靖之母自尽那一段，总是让人</a:t>
            </a:r>
            <a:endParaRPr lang="zh-CN" altLang="en-US" sz="2800" b="1" dirty="0">
              <a:latin typeface="方正启体简体" pitchFamily="65" charset="-122"/>
              <a:ea typeface="方正启体简体" pitchFamily="65" charset="-122"/>
            </a:endParaRPr>
          </a:p>
          <a:p>
            <a:pPr>
              <a:buNone/>
            </a:pPr>
            <a:r>
              <a:rPr lang="zh-CN" altLang="en-US" sz="2800" b="1" dirty="0">
                <a:latin typeface="方正启体简体" pitchFamily="65" charset="-122"/>
                <a:ea typeface="方正启体简体" pitchFamily="65" charset="-122"/>
              </a:rPr>
              <a:t>    感动。成吉思汗以郭靖之母性命威胁郭靖征宋</a:t>
            </a:r>
            <a:endParaRPr lang="zh-CN" altLang="en-US" sz="2800" b="1" dirty="0">
              <a:latin typeface="方正启体简体" pitchFamily="65" charset="-122"/>
              <a:ea typeface="方正启体简体" pitchFamily="65" charset="-122"/>
            </a:endParaRPr>
          </a:p>
          <a:p>
            <a:pPr>
              <a:buNone/>
            </a:pPr>
            <a:r>
              <a:rPr lang="zh-CN" altLang="en-US" sz="2800" b="1" dirty="0">
                <a:latin typeface="方正启体简体" pitchFamily="65" charset="-122"/>
                <a:ea typeface="方正启体简体" pitchFamily="65" charset="-122"/>
              </a:rPr>
              <a:t>    郭靖之母以死教子，临死前嘱咐郭靖：“人生百</a:t>
            </a:r>
            <a:endParaRPr lang="zh-CN" altLang="en-US" sz="2800" b="1" dirty="0">
              <a:latin typeface="方正启体简体" pitchFamily="65" charset="-122"/>
              <a:ea typeface="方正启体简体" pitchFamily="65" charset="-122"/>
            </a:endParaRPr>
          </a:p>
          <a:p>
            <a:pPr>
              <a:buNone/>
            </a:pPr>
            <a:r>
              <a:rPr lang="zh-CN" altLang="en-US" sz="2800" b="1" dirty="0">
                <a:latin typeface="方正启体简体" pitchFamily="65" charset="-122"/>
                <a:ea typeface="方正启体简体" pitchFamily="65" charset="-122"/>
              </a:rPr>
              <a:t>    年，转眼即过，生死又有什么大不了？只要一生</a:t>
            </a:r>
            <a:endParaRPr lang="zh-CN" altLang="en-US" sz="2800" b="1" dirty="0">
              <a:latin typeface="方正启体简体" pitchFamily="65" charset="-122"/>
              <a:ea typeface="方正启体简体" pitchFamily="65" charset="-122"/>
            </a:endParaRPr>
          </a:p>
          <a:p>
            <a:pPr>
              <a:buNone/>
            </a:pPr>
            <a:r>
              <a:rPr lang="zh-CN" altLang="en-US" sz="2800" b="1" dirty="0">
                <a:latin typeface="方正启体简体" pitchFamily="65" charset="-122"/>
                <a:ea typeface="方正启体简体" pitchFamily="65" charset="-122"/>
              </a:rPr>
              <a:t>    问心无愧，也就不枉了在人世走一遭。若是别人</a:t>
            </a:r>
            <a:endParaRPr lang="zh-CN" altLang="en-US" sz="2800" b="1" dirty="0">
              <a:latin typeface="方正启体简体" pitchFamily="65" charset="-122"/>
              <a:ea typeface="方正启体简体" pitchFamily="65" charset="-122"/>
            </a:endParaRPr>
          </a:p>
          <a:p>
            <a:pPr>
              <a:buNone/>
            </a:pPr>
            <a:r>
              <a:rPr lang="zh-CN" altLang="en-US" sz="2800" b="1" dirty="0">
                <a:latin typeface="方正启体简体" pitchFamily="65" charset="-122"/>
                <a:ea typeface="方正启体简体" pitchFamily="65" charset="-122"/>
              </a:rPr>
              <a:t>    负了我们，也不必念他过恶。你记住我的话吧。”</a:t>
            </a:r>
            <a:endParaRPr lang="zh-CN" altLang="en-US" sz="2800" b="1" dirty="0">
              <a:latin typeface="方正启体简体" pitchFamily="65" charset="-122"/>
              <a:ea typeface="方正启体简体" pitchFamily="65" charset="-122"/>
            </a:endParaRPr>
          </a:p>
          <a:p>
            <a:pPr>
              <a:buNone/>
            </a:pPr>
            <a:r>
              <a:rPr lang="zh-CN" altLang="en-US" sz="2800" b="1" dirty="0">
                <a:latin typeface="方正启体简体" pitchFamily="65" charset="-122"/>
                <a:ea typeface="方正启体简体" pitchFamily="65" charset="-122"/>
              </a:rPr>
              <a:t>    接着，殷殷叮咛：“孩子，你好好照顾自己。” 而</a:t>
            </a:r>
            <a:endParaRPr lang="zh-CN" altLang="en-US" sz="2800" b="1" dirty="0">
              <a:latin typeface="方正启体简体" pitchFamily="65" charset="-122"/>
              <a:ea typeface="方正启体简体" pitchFamily="65" charset="-122"/>
            </a:endParaRPr>
          </a:p>
          <a:p>
            <a:pPr>
              <a:buNone/>
            </a:pPr>
            <a:r>
              <a:rPr lang="zh-CN" altLang="en-US" sz="2800" b="1" dirty="0">
                <a:latin typeface="方正启体简体" pitchFamily="65" charset="-122"/>
                <a:ea typeface="方正启体简体" pitchFamily="65" charset="-122"/>
              </a:rPr>
              <a:t>    后自裁而死。如此一位母亲，既晓名族之大义，</a:t>
            </a:r>
            <a:endParaRPr lang="zh-CN" altLang="en-US" sz="2800" b="1" dirty="0">
              <a:latin typeface="方正启体简体" pitchFamily="65" charset="-122"/>
              <a:ea typeface="方正启体简体" pitchFamily="65" charset="-122"/>
            </a:endParaRPr>
          </a:p>
          <a:p>
            <a:pPr>
              <a:buNone/>
            </a:pPr>
            <a:r>
              <a:rPr lang="zh-CN" altLang="en-US" sz="2800" b="1" dirty="0">
                <a:latin typeface="方正启体简体" pitchFamily="65" charset="-122"/>
                <a:ea typeface="方正启体简体" pitchFamily="65" charset="-122"/>
              </a:rPr>
              <a:t>    又兼母仪之慈悲，谁不为之感叹？ </a:t>
            </a:r>
            <a:endParaRPr lang="zh-CN" altLang="en-US" sz="2800" b="1" dirty="0">
              <a:latin typeface="方正启体简体" pitchFamily="65" charset="-122"/>
              <a:ea typeface="方正启体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331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331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13314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13314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13314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13314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8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13314">
                                            <p:txEl>
                                              <p:charRg st="8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13314">
                                            <p:txEl>
                                              <p:charRg st="8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0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3314">
                                            <p:txEl>
                                              <p:charRg st="10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3314">
                                            <p:txEl>
                                              <p:charRg st="109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3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13314">
                                            <p:txEl>
                                              <p:charRg st="13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13314">
                                            <p:txEl>
                                              <p:charRg st="13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6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13314">
                                            <p:txEl>
                                              <p:charRg st="16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13314">
                                            <p:txEl>
                                              <p:charRg st="16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19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13314">
                                            <p:txEl>
                                              <p:charRg st="19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0" fill="hold"/>
                                        <p:tgtEl>
                                          <p:spTgt spid="13314">
                                            <p:txEl>
                                              <p:charRg st="190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216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0" fill="hold"/>
                                        <p:tgtEl>
                                          <p:spTgt spid="13314">
                                            <p:txEl>
                                              <p:charRg st="216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0" fill="hold"/>
                                        <p:tgtEl>
                                          <p:spTgt spid="13314">
                                            <p:txEl>
                                              <p:charRg st="216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2303" descr="db8d943c02534cd255e723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300788" y="5513388"/>
            <a:ext cx="2843212" cy="1143000"/>
          </a:xfrm>
          <a:ln/>
        </p:spPr>
        <p:txBody>
          <a:bodyPr wrap="square" lIns="91440" tIns="45720" rIns="91440" bIns="45720" anchor="ctr"/>
          <a:p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250825" y="1628775"/>
            <a:ext cx="8229600" cy="4525963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sz="2000" b="1" dirty="0"/>
              <a:t>               </a:t>
            </a:r>
            <a:r>
              <a:rPr lang="zh-CN" altLang="zh-CN" sz="2000" b="1" dirty="0">
                <a:ea typeface="方正启体简体" pitchFamily="65" charset="-122"/>
              </a:rPr>
              <a:t>有一个词叫做侠义，侠与义在此书中表现得酣畅淋漓。侠之大者，非限于路见不平拔刀相助的胆识，而是国家兴亡匹夫有责的气概。郭靖之所以被称为大侠，不是因为他盖世的武功，而是他的民族大义。再看杨康，尽管他也很强，但他见利忘义，认贼作父，不仅没有侠者风范，更丧失了做人的道义。</a:t>
            </a:r>
            <a:r>
              <a:rPr lang="zh-CN" altLang="zh-CN" sz="2000" b="1" dirty="0"/>
              <a:t> </a:t>
            </a:r>
            <a:endParaRPr lang="zh-CN" altLang="en-US" sz="2000" b="1" dirty="0"/>
          </a:p>
        </p:txBody>
      </p:sp>
      <p:pic>
        <p:nvPicPr>
          <p:cNvPr id="14340" name="图片 12292" descr="u=1156961568,776308858&amp;fm=0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63" y="3573463"/>
            <a:ext cx="2376487" cy="185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标题 1"/>
          <p:cNvSpPr/>
          <p:nvPr/>
        </p:nvSpPr>
        <p:spPr>
          <a:xfrm>
            <a:off x="684213" y="4762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3600" b="1" dirty="0">
                <a:solidFill>
                  <a:schemeClr val="folHlink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侠与义</a:t>
            </a:r>
            <a:endParaRPr lang="zh-CN" altLang="en-US" sz="3600" b="1" dirty="0">
              <a:solidFill>
                <a:schemeClr val="folHlink"/>
              </a:solidFill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sp>
        <p:nvSpPr>
          <p:cNvPr id="14342" name="标题 1"/>
          <p:cNvSpPr/>
          <p:nvPr/>
        </p:nvSpPr>
        <p:spPr>
          <a:xfrm>
            <a:off x="5219700" y="5445125"/>
            <a:ext cx="3168650" cy="7381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3200" dirty="0">
                <a:latin typeface="Calibri" panose="020F0502020204030204" pitchFamily="34" charset="0"/>
                <a:ea typeface="方正启体简体" pitchFamily="65" charset="-122"/>
              </a:rPr>
              <a:t>杨康</a:t>
            </a:r>
            <a:endParaRPr lang="zh-CN" altLang="en-US" sz="3200" dirty="0">
              <a:latin typeface="Calibri" panose="020F0502020204030204" pitchFamily="34" charset="0"/>
              <a:ea typeface="方正启体简体" pitchFamily="65" charset="-122"/>
            </a:endParaRPr>
          </a:p>
        </p:txBody>
      </p:sp>
      <p:sp>
        <p:nvSpPr>
          <p:cNvPr id="14343" name="标题 1"/>
          <p:cNvSpPr/>
          <p:nvPr/>
        </p:nvSpPr>
        <p:spPr>
          <a:xfrm>
            <a:off x="900113" y="5445125"/>
            <a:ext cx="3168650" cy="7381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3200" dirty="0">
                <a:latin typeface="Calibri" panose="020F0502020204030204" pitchFamily="34" charset="0"/>
              </a:rPr>
              <a:t>  </a:t>
            </a:r>
            <a:r>
              <a:rPr lang="zh-CN" altLang="en-US" sz="3200" dirty="0">
                <a:latin typeface="Calibri" panose="020F0502020204030204" pitchFamily="34" charset="0"/>
                <a:ea typeface="方正启体简体" pitchFamily="65" charset="-122"/>
              </a:rPr>
              <a:t>郭靖</a:t>
            </a:r>
            <a:endParaRPr lang="zh-CN" altLang="en-US" sz="3200" dirty="0">
              <a:latin typeface="Calibri" panose="020F0502020204030204" pitchFamily="34" charset="0"/>
              <a:ea typeface="方正启体简体" pitchFamily="65" charset="-122"/>
            </a:endParaRPr>
          </a:p>
        </p:txBody>
      </p:sp>
      <p:pic>
        <p:nvPicPr>
          <p:cNvPr id="14344" name="图片 12297" descr="u=3637292818,2872255043&amp;fm=9&amp;gp=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88" y="3573463"/>
            <a:ext cx="2665412" cy="188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34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34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34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39">
                                            <p:txEl>
                                              <p:charRg st="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80000">
                                          <p:val>
                                            <p:fltVal val="90.000000"/>
                                          </p:val>
                                        </p:tav>
                                        <p:tav tm="8000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39">
                                            <p:txEl>
                                              <p:charRg st="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.000000"/>
                                          </p:val>
                                        </p:tav>
                                        <p:tav tm="50000">
                                          <p:val>
                                            <p:fltVal val="0.95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>
                                            <p:txEl>
                                              <p:charRg st="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charRg st="0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3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3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3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3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3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3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3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3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3316" descr="aae60f0371590b34728da5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  <a:ln/>
        </p:spPr>
        <p:txBody>
          <a:bodyPr wrap="square" lIns="91440" tIns="45720" rIns="91440" bIns="45720" anchor="ctr"/>
          <a:p>
            <a:pPr defTabSz="914400">
              <a:buNone/>
            </a:pPr>
            <a:r>
              <a:rPr lang="zh-CN" altLang="en-US" b="1" kern="1200" dirty="0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+mj-lt"/>
                <a:ea typeface="楷体" panose="02010609060101010101" pitchFamily="49" charset="-122"/>
                <a:cs typeface="+mj-cs"/>
              </a:rPr>
              <a:t>仁者无敌</a:t>
            </a:r>
            <a:endParaRPr lang="zh-CN" altLang="en-US" b="1" kern="1200" dirty="0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+mj-lt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15363" name="内容占位符 5"/>
          <p:cNvSpPr>
            <a:spLocks noGrp="1"/>
          </p:cNvSpPr>
          <p:nvPr>
            <p:ph sz="quarter" idx="4"/>
          </p:nvPr>
        </p:nvSpPr>
        <p:spPr>
          <a:xfrm>
            <a:off x="539750" y="1484313"/>
            <a:ext cx="8075613" cy="3951287"/>
          </a:xfrm>
          <a:ln/>
        </p:spPr>
        <p:txBody>
          <a:bodyPr wrap="square" lIns="91440" tIns="45720" rIns="91440" bIns="45720" anchor="t"/>
          <a:p>
            <a:pPr defTabSz="914400">
              <a:buFont typeface="Arial" panose="020B0604020202020204" pitchFamily="34" charset="0"/>
              <a:buNone/>
            </a:pPr>
            <a:r>
              <a:rPr lang="zh-CN" altLang="en-US" b="1" kern="1200" dirty="0">
                <a:latin typeface="+mn-lt"/>
                <a:ea typeface="+mn-ea"/>
                <a:cs typeface="+mn-cs"/>
              </a:rPr>
              <a:t>             </a:t>
            </a:r>
            <a:r>
              <a:rPr lang="zh-CN" altLang="en-US" b="1" kern="1200" dirty="0">
                <a:effectLst>
                  <a:outerShdw blurRad="38100" dist="38100" dir="2700000">
                    <a:srgbClr val="FFFFFF"/>
                  </a:outerShdw>
                </a:effectLst>
                <a:latin typeface="方正启体简体" pitchFamily="65" charset="-122"/>
                <a:ea typeface="方正启体简体" pitchFamily="65" charset="-122"/>
                <a:cs typeface="+mn-cs"/>
              </a:rPr>
              <a:t>郭靖是平民英雄的代表，他一生报效国家，驱除鞑虏，死守襄阳危城，直至城破人亡。他的身上不仅具有“知其不可为而为之”的宝贵的儒家精神，更具有“为国为民，侠之大者”的崇高品格。侠在这里与英雄是等义。他考虑问题的出发点永远是人民，而不是自己。因为，他想到的始终是别人。所以，他没有过多的心计。所谓的“仁者无敌”，郭靖是也。郭靖这个人物典型给出了千古以来“侠”与“义”的最好诠释。为牺牲自我而行侠，为实现自我而行侠，为忘却自我而行侠的儒家之大侠。在他的身上，我们看到了杀身成仁的凛然正气，精忠报国的坚强信念，民族大德大义的化身。他给和平年代的我们，给出了关于做人的答案。 </a:t>
            </a:r>
            <a:endParaRPr lang="zh-CN" altLang="en-US" b="1" kern="1200" dirty="0">
              <a:effectLst>
                <a:outerShdw blurRad="38100" dist="38100" dir="2700000">
                  <a:srgbClr val="FFFFFF"/>
                </a:outerShdw>
              </a:effectLst>
              <a:latin typeface="方正启体简体" pitchFamily="65" charset="-122"/>
              <a:ea typeface="方正启体简体" pitchFamily="65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536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363">
                                            <p:txEl>
                                              <p:charRg st="0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图片 14353" descr="e17fd13f771b1f899e3d62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sz="3600" b="1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pitchFamily="49" charset="-122"/>
              </a:rPr>
              <a:t>卖国求荣</a:t>
            </a:r>
            <a:endParaRPr lang="zh-CN" altLang="en-US" sz="3600" b="1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18477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b="1" dirty="0"/>
              <a:t>         </a:t>
            </a:r>
            <a:r>
              <a:rPr lang="zh-CN" altLang="zh-CN" sz="2000" b="1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对比射雕的侠之大者，再看看自古以来那些卖国求荣的败类便更是令人发指。像把燕云十六州拱手让给契丹的儿皇帝石敬瑭；像以莫须有罪名迫害岳飞的秦桧；引清兵入关的吴三桂；投降日本谋取私利的汪精卫；出身清皇族后代却为日本做间谍的川岛芳子……他们的人格形象与郭靖产生了鲜明对比。</a:t>
            </a:r>
            <a:r>
              <a:rPr lang="zh-CN" altLang="zh-CN" sz="2000" dirty="0"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 </a:t>
            </a:r>
            <a:endParaRPr lang="en-US" altLang="zh-CN" sz="200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16388" name="图片 14340" descr="0d72994471cb860c510ffe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4868863"/>
            <a:ext cx="1303338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14341" descr="435_200909101602231Mod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868863"/>
            <a:ext cx="1295400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14342" descr="d7c9ca3f7e2b668f7c1e712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4868863"/>
            <a:ext cx="1366838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图片 14343" descr="d019d2bffb587e3718d81f3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3" y="4868863"/>
            <a:ext cx="1393825" cy="1728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图片 14344" descr="u=2266304335,145527426&amp;fm=0&amp;gp=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075" y="4868863"/>
            <a:ext cx="1439863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3" name="图片 14345" descr="u=3815414340,2567204496&amp;fm=9&amp;gp=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400" y="2852738"/>
            <a:ext cx="17780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4" name="直接连接符 14346"/>
          <p:cNvSpPr/>
          <p:nvPr/>
        </p:nvSpPr>
        <p:spPr>
          <a:xfrm flipV="1">
            <a:off x="1116013" y="3789363"/>
            <a:ext cx="2592387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5" name="直接连接符 14347"/>
          <p:cNvSpPr/>
          <p:nvPr/>
        </p:nvSpPr>
        <p:spPr>
          <a:xfrm flipV="1">
            <a:off x="2843213" y="4292600"/>
            <a:ext cx="865187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6" name="直接连接符 14348"/>
          <p:cNvSpPr/>
          <p:nvPr/>
        </p:nvSpPr>
        <p:spPr>
          <a:xfrm flipV="1">
            <a:off x="4572000" y="4292600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7" name="直接连接符 14349"/>
          <p:cNvSpPr/>
          <p:nvPr/>
        </p:nvSpPr>
        <p:spPr>
          <a:xfrm flipH="1" flipV="1">
            <a:off x="5508625" y="4292600"/>
            <a:ext cx="792163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8" name="直接连接符 14350"/>
          <p:cNvSpPr/>
          <p:nvPr/>
        </p:nvSpPr>
        <p:spPr>
          <a:xfrm flipH="1" flipV="1">
            <a:off x="5435600" y="3716338"/>
            <a:ext cx="2520950" cy="1152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399" name="椭圆 14351"/>
          <p:cNvSpPr/>
          <p:nvPr/>
        </p:nvSpPr>
        <p:spPr>
          <a:xfrm>
            <a:off x="2987675" y="4365625"/>
            <a:ext cx="3240088" cy="4318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6400" name="标题 1"/>
          <p:cNvSpPr/>
          <p:nvPr/>
        </p:nvSpPr>
        <p:spPr>
          <a:xfrm>
            <a:off x="3203575" y="4365625"/>
            <a:ext cx="2808288" cy="360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方正启体简体" pitchFamily="65" charset="-122"/>
              </a:rPr>
              <a:t>鲜明对比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ea typeface="方正启体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8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8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64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80000">
                                          <p:val>
                                            <p:fltVal val="90.000000"/>
                                          </p:val>
                                        </p:tav>
                                        <p:tav tm="8000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64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.000000"/>
                                          </p:val>
                                        </p:tav>
                                        <p:tav tm="50000">
                                          <p:val>
                                            <p:fltVal val="0.95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4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4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图片 15365" descr="200831993416491_2"/>
          <p:cNvPicPr>
            <a:picLocks noChangeAspect="1"/>
          </p:cNvPicPr>
          <p:nvPr/>
        </p:nvPicPr>
        <p:blipFill>
          <a:blip r:embed="rId1"/>
          <a:srcRect l="424" t="-648" r="-278" b="6093"/>
          <a:stretch>
            <a:fillRect/>
          </a:stretch>
        </p:blipFill>
        <p:spPr>
          <a:xfrm>
            <a:off x="0" y="0"/>
            <a:ext cx="9131300" cy="6484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143000"/>
          </a:xfrm>
          <a:ln/>
        </p:spPr>
        <p:txBody>
          <a:bodyPr wrap="square" lIns="91440" tIns="45720" rIns="91440" bIns="45720" anchor="ctr"/>
          <a:p>
            <a:r>
              <a:rPr lang="zh-CN" altLang="en-US" sz="3600" b="1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pitchFamily="49" charset="-122"/>
              </a:rPr>
              <a:t>情义无价</a:t>
            </a:r>
            <a:endParaRPr lang="zh-CN" altLang="en-US" sz="3600" b="1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23850" y="2060575"/>
            <a:ext cx="8229600" cy="5103813"/>
          </a:xfrm>
          <a:ln/>
        </p:spPr>
        <p:txBody>
          <a:bodyPr lIns="91440" tIns="45720" rIns="91440" bIns="45720" anchor="t"/>
          <a:p>
            <a:pPr>
              <a:buNone/>
            </a:pPr>
            <a:r>
              <a:rPr lang="zh-CN" altLang="en-US" sz="2400" b="1" dirty="0"/>
              <a:t>                 </a:t>
            </a:r>
            <a:r>
              <a:rPr lang="zh-CN" altLang="zh-CN" sz="2800" b="1" dirty="0">
                <a:solidFill>
                  <a:srgbClr val="30DC7E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最后看看我们身处的社会，面对摔倒的老人而不愿意或者不敢搀扶的，有濒危的孩子无人搭救的，这些冷漠和自私不免让人叹息。愿《射雕英雄传》这样的一本书，能够带给我们一些思考，让我们的世界更加美好，让我们的社会更加有情。 </a:t>
            </a:r>
            <a:endParaRPr lang="zh-CN" altLang="en-US" sz="2800" b="1" dirty="0">
              <a:solidFill>
                <a:srgbClr val="30DC7E"/>
              </a:solidFill>
              <a:effectLst>
                <a:outerShdw blurRad="38100" dist="38100" dir="2700000">
                  <a:srgbClr val="000000"/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1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16387" descr="7ba909328b3f03965fdf0e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0" y="2565400"/>
            <a:ext cx="9144000" cy="1539875"/>
          </a:xfrm>
          <a:ln/>
        </p:spPr>
        <p:txBody>
          <a:bodyPr lIns="91440" tIns="45720" rIns="91440" bIns="45720" anchor="t"/>
          <a:p>
            <a:pPr algn="ctr">
              <a:lnSpc>
                <a:spcPct val="90000"/>
              </a:lnSpc>
              <a:buNone/>
            </a:pPr>
            <a:r>
              <a:rPr lang="en-US" altLang="zh-CN" sz="9600"/>
              <a:t>THE END</a:t>
            </a:r>
            <a:endParaRPr lang="zh-CN" altLang="en-US" sz="9600" dirty="0"/>
          </a:p>
        </p:txBody>
      </p:sp>
    </p:spTree>
  </p:cSld>
  <p:clrMapOvr>
    <a:masterClrMapping/>
  </p:clrMapOvr>
  <p:transition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078" descr="35aa80d144fa4b373bf3cf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2771775" y="0"/>
            <a:ext cx="3636963" cy="1470025"/>
          </a:xfrm>
          <a:ln/>
        </p:spPr>
        <p:txBody>
          <a:bodyPr wrap="square" lIns="91440" tIns="45720" rIns="91440" bIns="45720" anchor="ctr"/>
          <a:p>
            <a:pPr/>
            <a:r>
              <a:rPr lang="zh-CN" altLang="en-US" sz="3600" b="1" dirty="0">
                <a:ea typeface="楷体" panose="02010609060101010101" pitchFamily="49" charset="-122"/>
              </a:rPr>
              <a:t>作者简介</a:t>
            </a:r>
            <a:endParaRPr lang="zh-CN" altLang="en-US" sz="3600" b="1" dirty="0"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9113" y="1412875"/>
            <a:ext cx="5292725" cy="4081463"/>
          </a:xfrm>
        </p:spPr>
        <p:txBody>
          <a:bodyPr vert="horz" lIns="91440" tIns="45720" rIns="91440" bIns="45720" rtlCol="0">
            <a:noAutofit/>
          </a:bodyPr>
          <a:p>
            <a:pPr algn="l" defTabSz="914400"/>
            <a:r>
              <a:rPr lang="zh-CN" altLang="en-US" sz="2800" b="1" kern="1200" dirty="0">
                <a:solidFill>
                  <a:srgbClr val="898989"/>
                </a:solidFill>
                <a:latin typeface="宋体" panose="02010600030101010101" pitchFamily="2" charset="-122"/>
                <a:ea typeface="+mn-ea"/>
                <a:cs typeface="+mn-cs"/>
              </a:rPr>
              <a:t>    </a:t>
            </a:r>
            <a:r>
              <a:rPr lang="zh-CN" altLang="en-US" sz="2800" b="1" kern="1200" dirty="0">
                <a:solidFill>
                  <a:srgbClr val="89898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简体" pitchFamily="65" charset="-122"/>
                <a:ea typeface="方正启体简体" pitchFamily="65" charset="-122"/>
                <a:cs typeface="+mn-cs"/>
              </a:rPr>
              <a:t>金庸，原名查良镛，华人最知名的武侠小说作家，华人作家首富。与古龙、梁羽生并称为中国武侠小说三大宗师。著有“飞雪连天射白鹿，笑书神侠倚碧鸳”等</a:t>
            </a:r>
            <a:r>
              <a:rPr lang="en-US" altLang="zh-CN" sz="2800" b="1" kern="1200">
                <a:solidFill>
                  <a:srgbClr val="89898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简体" pitchFamily="65" charset="-122"/>
                <a:ea typeface="方正启体简体" pitchFamily="65" charset="-122"/>
                <a:cs typeface="+mn-cs"/>
              </a:rPr>
              <a:t>14</a:t>
            </a:r>
            <a:r>
              <a:rPr lang="zh-CN" altLang="en-US" sz="2800" b="1" kern="1200" dirty="0">
                <a:solidFill>
                  <a:srgbClr val="89898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方正启体简体" pitchFamily="65" charset="-122"/>
                <a:ea typeface="方正启体简体" pitchFamily="65" charset="-122"/>
                <a:cs typeface="+mn-cs"/>
              </a:rPr>
              <a:t>部武侠小说，作品亦被改编成影视剧集、游戏、漫画等产品，脍炙人口。</a:t>
            </a:r>
            <a:endParaRPr lang="zh-CN" altLang="en-US" sz="2800" b="1" kern="1200" dirty="0">
              <a:solidFill>
                <a:srgbClr val="898989"/>
              </a:solidFill>
              <a:effectLst>
                <a:outerShdw blurRad="38100" dist="38100" dir="2700000">
                  <a:srgbClr val="000000"/>
                </a:outerShdw>
              </a:effectLst>
              <a:latin typeface="方正启体简体" pitchFamily="65" charset="-122"/>
              <a:ea typeface="方正启体简体" pitchFamily="65" charset="-122"/>
              <a:cs typeface="+mn-cs"/>
            </a:endParaRPr>
          </a:p>
        </p:txBody>
      </p:sp>
      <p:pic>
        <p:nvPicPr>
          <p:cNvPr id="4100" name="Picture 2" descr="金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628775"/>
            <a:ext cx="1800225" cy="2592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4106" descr="bdbf5c3c33f32cfc9e3d624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  <a:ln/>
        </p:spPr>
        <p:txBody>
          <a:bodyPr wrap="square" lIns="91440" tIns="45720" rIns="91440" bIns="45720" anchor="ctr"/>
          <a:p>
            <a:r>
              <a:rPr lang="zh-CN" altLang="en-US" sz="3600" b="1" dirty="0">
                <a:ea typeface="楷体" panose="02010609060101010101" pitchFamily="49" charset="-122"/>
              </a:rPr>
              <a:t>武侠小说至尊地位</a:t>
            </a:r>
            <a:endParaRPr lang="zh-CN" altLang="en-US" sz="3600" b="1" dirty="0">
              <a:ea typeface="楷体" panose="02010609060101010101" pitchFamily="49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en-US" altLang="zh-CN" sz="2500"/>
              <a:t>    </a:t>
            </a:r>
            <a:endParaRPr lang="zh-CN" altLang="en-US" sz="2000" dirty="0"/>
          </a:p>
        </p:txBody>
      </p:sp>
      <p:sp>
        <p:nvSpPr>
          <p:cNvPr id="6148" name="文本占位符 3"/>
          <p:cNvSpPr>
            <a:spLocks noGrp="1"/>
          </p:cNvSpPr>
          <p:nvPr>
            <p:ph type="body" sz="half"/>
          </p:nvPr>
        </p:nvSpPr>
        <p:spPr>
          <a:xfrm>
            <a:off x="250825" y="1125538"/>
            <a:ext cx="7848600" cy="3887787"/>
          </a:xfrm>
          <a:ln/>
        </p:spPr>
        <p:txBody>
          <a:bodyPr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 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《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射雕英雄传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》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又名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《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大漠英雄传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》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，是“射雕三部曲”之一，下接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《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神雕侠侣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》《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倚天屠龙记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》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。这部小说历史背景突出，场景纷繁，气势宏伟，具有鲜明的“英雄史诗”风格；在人物创造与情节安排上，它打破了传统武侠小说一味传奇，将人物作为情节附庸的模式，坚持以创造个性化的人物形象为中心，坚持人物统帅故事，按照人物性格的发展需要及其内在可能性、必然性来设置情节，从而使这部小说达到了事虽奇人却真的妙境。本书最初连载于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1957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～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1959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年的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《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香港商报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》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。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《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射雕英雄传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》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现收录在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《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金庸作品集</a:t>
            </a:r>
            <a:r>
              <a:rPr lang="en-US" altLang="zh-CN" sz="2000" b="1">
                <a:latin typeface="方正启体简体" pitchFamily="65" charset="-122"/>
                <a:ea typeface="方正启体简体" pitchFamily="65" charset="-122"/>
              </a:rPr>
              <a:t>》</a:t>
            </a:r>
            <a:r>
              <a:rPr lang="zh-CN" altLang="en-US" sz="2000" b="1" dirty="0">
                <a:latin typeface="方正启体简体" pitchFamily="65" charset="-122"/>
                <a:ea typeface="方正启体简体" pitchFamily="65" charset="-122"/>
              </a:rPr>
              <a:t>中。</a:t>
            </a:r>
            <a:r>
              <a:rPr lang="zh-CN" altLang="en-US" dirty="0">
                <a:latin typeface="方正启体简体" pitchFamily="65" charset="-122"/>
                <a:ea typeface="方正启体简体" pitchFamily="65" charset="-122"/>
              </a:rPr>
              <a:t> </a:t>
            </a:r>
            <a:endParaRPr lang="zh-CN" altLang="en-US" dirty="0">
              <a:latin typeface="方正启体简体" pitchFamily="65" charset="-122"/>
              <a:ea typeface="方正启体简体" pitchFamily="65" charset="-122"/>
            </a:endParaRPr>
          </a:p>
        </p:txBody>
      </p:sp>
      <p:pic>
        <p:nvPicPr>
          <p:cNvPr id="6149" name="图片 4102" descr="2885118511285753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3644900"/>
            <a:ext cx="2757488" cy="321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6148">
                                            <p:txEl>
                                              <p:charRg st="0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5130" descr="67dca21e0657de3d304e15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defTabSz="914400">
              <a:buNone/>
            </a:pPr>
            <a:r>
              <a:rPr lang="zh-CN" altLang="en-US" sz="3600" b="1" kern="1200" dirty="0">
                <a:effectLst>
                  <a:outerShdw blurRad="38100" dist="38100" dir="2700000">
                    <a:srgbClr val="FFFFFF"/>
                  </a:outerShdw>
                </a:effectLst>
                <a:latin typeface="+mj-lt"/>
                <a:ea typeface="楷体" panose="02010609060101010101" pitchFamily="49" charset="-122"/>
                <a:cs typeface="+mj-cs"/>
              </a:rPr>
              <a:t>开篇</a:t>
            </a:r>
            <a:r>
              <a:rPr lang="zh-CN" altLang="zh-CN" sz="3600" b="1" kern="1200" dirty="0">
                <a:effectLst>
                  <a:outerShdw blurRad="38100" dist="38100" dir="2700000">
                    <a:srgbClr val="FFFFFF"/>
                  </a:outerShdw>
                </a:effectLst>
                <a:latin typeface="+mj-lt"/>
                <a:ea typeface="楷体" panose="02010609060101010101" pitchFamily="49" charset="-122"/>
                <a:cs typeface="+mj-cs"/>
              </a:rPr>
              <a:t>：</a:t>
            </a:r>
            <a:r>
              <a:rPr lang="zh-CN" altLang="en-US" sz="3600" b="1" kern="1200" dirty="0">
                <a:effectLst>
                  <a:outerShdw blurRad="38100" dist="38100" dir="2700000">
                    <a:srgbClr val="FFFFFF"/>
                  </a:outerShdw>
                </a:effectLst>
                <a:latin typeface="+mj-lt"/>
                <a:ea typeface="楷体" panose="02010609060101010101" pitchFamily="49" charset="-122"/>
                <a:cs typeface="+mj-cs"/>
              </a:rPr>
              <a:t>风雪惊变</a:t>
            </a:r>
            <a:endParaRPr lang="zh-CN" altLang="en-US" sz="3600" b="1" kern="1200" dirty="0">
              <a:effectLst>
                <a:outerShdw blurRad="38100" dist="38100" dir="2700000">
                  <a:srgbClr val="FFFFFF"/>
                </a:outerShdw>
              </a:effectLst>
              <a:latin typeface="+mj-lt"/>
              <a:ea typeface="楷体" panose="02010609060101010101" pitchFamily="49" charset="-122"/>
              <a:cs typeface="+mj-cs"/>
            </a:endParaRPr>
          </a:p>
        </p:txBody>
      </p:sp>
      <p:sp>
        <p:nvSpPr>
          <p:cNvPr id="7171" name="文本占位符 6"/>
          <p:cNvSpPr>
            <a:spLocks noGrp="1"/>
          </p:cNvSpPr>
          <p:nvPr>
            <p:ph type="body" idx="1"/>
          </p:nvPr>
        </p:nvSpPr>
        <p:spPr>
          <a:xfrm>
            <a:off x="323850" y="1412875"/>
            <a:ext cx="8569325" cy="1657350"/>
          </a:xfrm>
          <a:ln/>
        </p:spPr>
        <p:txBody>
          <a:bodyPr lIns="91440" tIns="45720" rIns="91440" bIns="45720" anchor="b"/>
          <a:p>
            <a:pPr defTabSz="914400">
              <a:lnSpc>
                <a:spcPct val="80000"/>
              </a:lnSpc>
            </a:pPr>
            <a:r>
              <a:rPr lang="zh-CN" altLang="en-US" sz="2000" kern="1200" dirty="0">
                <a:latin typeface="+mn-lt"/>
                <a:ea typeface="+mn-ea"/>
                <a:cs typeface="+mn-cs"/>
              </a:rPr>
              <a:t>         </a:t>
            </a:r>
            <a:r>
              <a:rPr lang="zh-CN" altLang="en-US" sz="2000" kern="1200" dirty="0">
                <a:latin typeface="方正启体简体" pitchFamily="65" charset="-122"/>
                <a:ea typeface="方正启体简体" pitchFamily="65" charset="-122"/>
                <a:cs typeface="+mn-cs"/>
              </a:rPr>
              <a:t>“大漠狂风吹，黄云起。苍茫不见，青天万里。一箭冲霄落双雕，赢得可汗金刀。”当丘处机与杨铁心、郭啸天二人陌路相遇，就被彼此的豪情感动，一见如故。在杨、郭二人遇害后，丘处机与江南七怪相约，分别教养两个遗孤，并约定</a:t>
            </a:r>
            <a:r>
              <a:rPr lang="en-US" altLang="zh-CN" sz="2000" kern="1200">
                <a:latin typeface="方正启体简体" pitchFamily="65" charset="-122"/>
                <a:ea typeface="方正启体简体" pitchFamily="65" charset="-122"/>
                <a:cs typeface="+mn-cs"/>
              </a:rPr>
              <a:t>18</a:t>
            </a:r>
            <a:r>
              <a:rPr lang="zh-CN" altLang="en-US" sz="2000" kern="1200" dirty="0">
                <a:latin typeface="方正启体简体" pitchFamily="65" charset="-122"/>
                <a:ea typeface="方正启体简体" pitchFamily="65" charset="-122"/>
                <a:cs typeface="+mn-cs"/>
              </a:rPr>
              <a:t>年后让两个孩子比试武艺。</a:t>
            </a:r>
            <a:r>
              <a:rPr lang="en-US" altLang="zh-CN" sz="2000" kern="1200">
                <a:latin typeface="方正启体简体" pitchFamily="65" charset="-122"/>
                <a:ea typeface="方正启体简体" pitchFamily="65" charset="-122"/>
                <a:cs typeface="+mn-cs"/>
              </a:rPr>
              <a:t>《</a:t>
            </a:r>
            <a:r>
              <a:rPr lang="zh-CN" altLang="en-US" sz="2000" kern="1200" dirty="0">
                <a:latin typeface="方正启体简体" pitchFamily="65" charset="-122"/>
                <a:ea typeface="方正启体简体" pitchFamily="65" charset="-122"/>
                <a:cs typeface="+mn-cs"/>
              </a:rPr>
              <a:t>射雕英雄传</a:t>
            </a:r>
            <a:r>
              <a:rPr lang="en-US" altLang="zh-CN" sz="2000" kern="1200">
                <a:latin typeface="方正启体简体" pitchFamily="65" charset="-122"/>
                <a:ea typeface="方正启体简体" pitchFamily="65" charset="-122"/>
                <a:cs typeface="+mn-cs"/>
              </a:rPr>
              <a:t>》</a:t>
            </a:r>
            <a:r>
              <a:rPr lang="zh-CN" altLang="en-US" sz="2000" kern="1200" dirty="0">
                <a:latin typeface="方正启体简体" pitchFamily="65" charset="-122"/>
                <a:ea typeface="方正启体简体" pitchFamily="65" charset="-122"/>
                <a:cs typeface="+mn-cs"/>
              </a:rPr>
              <a:t>第一回</a:t>
            </a:r>
            <a:r>
              <a:rPr lang="en-US" altLang="zh-CN" sz="2000" kern="1200">
                <a:latin typeface="方正启体简体" pitchFamily="65" charset="-122"/>
                <a:ea typeface="方正启体简体" pitchFamily="65" charset="-122"/>
                <a:cs typeface="+mn-cs"/>
              </a:rPr>
              <a:t>《</a:t>
            </a:r>
            <a:r>
              <a:rPr lang="zh-CN" altLang="en-US" sz="2000" kern="1200" dirty="0">
                <a:latin typeface="方正启体简体" pitchFamily="65" charset="-122"/>
                <a:ea typeface="方正启体简体" pitchFamily="65" charset="-122"/>
                <a:cs typeface="+mn-cs"/>
              </a:rPr>
              <a:t>风雪惊变</a:t>
            </a:r>
            <a:r>
              <a:rPr lang="en-US" altLang="zh-CN" sz="2000" kern="1200">
                <a:latin typeface="方正启体简体" pitchFamily="65" charset="-122"/>
                <a:ea typeface="方正启体简体" pitchFamily="65" charset="-122"/>
                <a:cs typeface="+mn-cs"/>
              </a:rPr>
              <a:t>》</a:t>
            </a:r>
            <a:r>
              <a:rPr lang="zh-CN" altLang="en-US" sz="2000" kern="1200" dirty="0">
                <a:latin typeface="方正启体简体" pitchFamily="65" charset="-122"/>
                <a:ea typeface="方正启体简体" pitchFamily="65" charset="-122"/>
                <a:cs typeface="+mn-cs"/>
              </a:rPr>
              <a:t>，就讲述了小说中两名主人公的来历。为了让他们能记住靖康之耻，希望他们将来能成为中华民族抵御外侮的脊梁，他们分别取名郭靖、杨康。 </a:t>
            </a:r>
            <a:endParaRPr lang="zh-CN" altLang="en-US" sz="2000" kern="1200" dirty="0">
              <a:latin typeface="方正启体简体" pitchFamily="65" charset="-122"/>
              <a:ea typeface="方正启体简体" pitchFamily="65" charset="-122"/>
              <a:cs typeface="+mn-cs"/>
            </a:endParaRPr>
          </a:p>
        </p:txBody>
      </p:sp>
      <p:sp>
        <p:nvSpPr>
          <p:cNvPr id="7172" name="内容占位符 2"/>
          <p:cNvSpPr>
            <a:spLocks noGrp="1"/>
          </p:cNvSpPr>
          <p:nvPr>
            <p:ph sz="half" idx="2"/>
          </p:nvPr>
        </p:nvSpPr>
        <p:spPr>
          <a:xfrm>
            <a:off x="457200" y="4005263"/>
            <a:ext cx="3609975" cy="2519362"/>
          </a:xfrm>
          <a:ln/>
        </p:spPr>
        <p:txBody>
          <a:bodyPr wrap="square" lIns="91440" tIns="45720" rIns="91440" bIns="45720" anchor="t"/>
          <a:p>
            <a:pPr defTabSz="914400">
              <a:buFont typeface="Arial" panose="020B0604020202020204" pitchFamily="34" charset="0"/>
              <a:buNone/>
            </a:pPr>
            <a:r>
              <a:rPr lang="en-US" altLang="zh-CN" kern="1200">
                <a:latin typeface="+mn-lt"/>
                <a:ea typeface="+mn-ea"/>
                <a:cs typeface="+mn-cs"/>
              </a:rPr>
              <a:t>    </a:t>
            </a:r>
            <a:endParaRPr lang="zh-CN" altLang="zh-CN" kern="1200" dirty="0"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3" name="内容占位符 2"/>
          <p:cNvSpPr/>
          <p:nvPr/>
        </p:nvSpPr>
        <p:spPr>
          <a:xfrm>
            <a:off x="5003800" y="4149725"/>
            <a:ext cx="3609975" cy="2519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endParaRPr lang="zh-CN" altLang="en-US" sz="2400" dirty="0">
              <a:latin typeface="Calibri" panose="020F0502020204030204" pitchFamily="34" charset="0"/>
            </a:endParaRPr>
          </a:p>
        </p:txBody>
      </p:sp>
      <p:pic>
        <p:nvPicPr>
          <p:cNvPr id="7174" name="图片 5129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3068638"/>
            <a:ext cx="6673850" cy="349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0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图片 7175" descr="988891_1260270917096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343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sz="3600" b="1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pitchFamily="49" charset="-122"/>
              </a:rPr>
              <a:t>大漠射雕</a:t>
            </a:r>
            <a:endParaRPr lang="zh-CN" altLang="en-US" sz="3600" b="1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-180975" y="1052513"/>
            <a:ext cx="9324975" cy="5472112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sz="2000" dirty="0"/>
              <a:t>      </a:t>
            </a:r>
            <a:endParaRPr lang="zh-CN" altLang="en-US" sz="2000" dirty="0"/>
          </a:p>
          <a:p>
            <a:pPr>
              <a:buNone/>
            </a:pPr>
            <a:r>
              <a:rPr lang="zh-CN" altLang="en-US" sz="2000" b="1" dirty="0"/>
              <a:t>               </a:t>
            </a:r>
            <a:r>
              <a:rPr lang="zh-CN" altLang="zh-CN" sz="2000" b="1" dirty="0">
                <a:ea typeface="方正启体简体" pitchFamily="65" charset="-122"/>
              </a:rPr>
              <a:t>郭靖自幼在大漠长大，在江南七怪的精心调教下练就了一身好武艺。十八年</a:t>
            </a:r>
            <a:r>
              <a:rPr lang="zh-CN" altLang="en-US" sz="2000" b="1" dirty="0">
                <a:ea typeface="方正启体简体" pitchFamily="65" charset="-122"/>
              </a:rPr>
              <a:t>转</a:t>
            </a:r>
            <a:r>
              <a:rPr lang="zh-CN" altLang="zh-CN" sz="2000" b="1" dirty="0">
                <a:ea typeface="方正启体简体" pitchFamily="65" charset="-122"/>
              </a:rPr>
              <a:t>瞬即逝，为了赴约，郭靖踏上了前往嘉兴之路。途中，他遇上了一个小叫花子，但善良的郭靖没有排斥他，而是以诚相待。谁知这小叫花子却是东邪黄药师之女黄蓉。郭黄二人一见如故，彼此倾心。郭靖继续上路，一路南行至金国的中都北京，在城中他因不满一个轻薄王子欺负卖艺弱女与之发生恶战，后来才知道这个下流王子正是郭靖未曾见过面的杨铁心之子杨康。</a:t>
            </a:r>
            <a:endParaRPr lang="en-US" altLang="zh-CN" sz="2000" b="1">
              <a:ea typeface="方正启体简体" pitchFamily="65" charset="-122"/>
            </a:endParaRPr>
          </a:p>
          <a:p>
            <a:pPr>
              <a:buNone/>
            </a:pPr>
            <a:endParaRPr lang="zh-CN" altLang="zh-CN" sz="2000" b="1" dirty="0">
              <a:ea typeface="方正启体简体" pitchFamily="65" charset="-122"/>
            </a:endParaRPr>
          </a:p>
          <a:p>
            <a:pPr>
              <a:buNone/>
            </a:pPr>
            <a:endParaRPr lang="zh-CN" altLang="en-US" sz="2000" b="1" dirty="0"/>
          </a:p>
        </p:txBody>
      </p:sp>
      <p:pic>
        <p:nvPicPr>
          <p:cNvPr id="8196" name="图片 7173" descr="966aca07f455eaed7a8947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3287713"/>
            <a:ext cx="3095625" cy="3570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charRg st="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charRg st="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charRg st="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charRg st="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195">
                                            <p:txEl>
                                              <p:charRg st="7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9221" descr="2322413947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r>
              <a:rPr lang="zh-CN" altLang="en-US" sz="3600" b="1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pitchFamily="49" charset="-122"/>
              </a:rPr>
              <a:t>拜师洪七公</a:t>
            </a:r>
            <a:endParaRPr lang="zh-CN" altLang="en-US" sz="3600" b="1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  <a:ln/>
        </p:spPr>
        <p:txBody>
          <a:bodyPr wrap="square" lIns="91440" tIns="45720" rIns="91440" bIns="45720" anchor="t"/>
          <a:p>
            <a:pPr algn="just">
              <a:buNone/>
            </a:pPr>
            <a:r>
              <a:rPr lang="zh-CN" altLang="en-US" sz="2000" b="1" dirty="0"/>
              <a:t>                </a:t>
            </a:r>
            <a:r>
              <a:rPr lang="zh-CN" altLang="zh-CN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之后，郭靖、黄蓉相伴而行，在长江边他们与一个老丐相识，</a:t>
            </a:r>
            <a:endParaRPr lang="zh-CN" altLang="en-US" sz="2000" b="1" dirty="0">
              <a:effectLst>
                <a:outerShdw blurRad="38100" dist="38100" dir="2700000">
                  <a:srgbClr val="FFFFFF"/>
                </a:outerShdw>
              </a:effectLst>
              <a:ea typeface="方正启体简体" pitchFamily="65" charset="-122"/>
            </a:endParaRPr>
          </a:p>
          <a:p>
            <a:pPr algn="just">
              <a:buNone/>
            </a:pP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      </a:t>
            </a:r>
            <a:r>
              <a:rPr lang="zh-CN" altLang="zh-CN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这个老丐便是丐帮帮主洪七公，他喜欢郭靖朴实忠厚，更喜黄蓉伶俐</a:t>
            </a:r>
            <a:endParaRPr lang="zh-CN" altLang="en-US" sz="2000" b="1" dirty="0">
              <a:effectLst>
                <a:outerShdw blurRad="38100" dist="38100" dir="2700000">
                  <a:srgbClr val="FFFFFF"/>
                </a:outerShdw>
              </a:effectLst>
              <a:ea typeface="方正启体简体" pitchFamily="65" charset="-122"/>
            </a:endParaRPr>
          </a:p>
          <a:p>
            <a:pPr algn="just">
              <a:buNone/>
            </a:pP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      聪</a:t>
            </a:r>
            <a:r>
              <a:rPr lang="zh-CN" altLang="zh-CN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敏，遂将两人收入门下，并把毕生所研之精华的降龙十八掌授与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郭</a:t>
            </a:r>
            <a:r>
              <a:rPr lang="zh-CN" altLang="zh-CN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靖。</a:t>
            </a:r>
            <a:r>
              <a:rPr lang="zh-CN" altLang="zh-CN" sz="2000" b="1" dirty="0">
                <a:effectLst>
                  <a:outerShdw blurRad="38100" dist="38100" dir="2700000">
                    <a:srgbClr val="FFFFFF"/>
                  </a:outerShdw>
                </a:effectLst>
              </a:rPr>
              <a:t> </a:t>
            </a:r>
            <a:endParaRPr lang="zh-CN" altLang="en-US" sz="2000" b="1" dirty="0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pic>
        <p:nvPicPr>
          <p:cNvPr id="9220" name="图片 3" descr="洪七公黄蓉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38" y="2924175"/>
            <a:ext cx="2381250" cy="357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21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4" end="8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219">
                                            <p:txEl>
                                              <p:charRg st="44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8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81" end="12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8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charRg st="81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1747" descr="a35bcc28b3e710d5023bf6f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2" name="标题 317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p>
            <a:r>
              <a:rPr lang="zh-CN" altLang="en-US" sz="3600" b="1" dirty="0">
                <a:effectLst>
                  <a:outerShdw blurRad="38100" dist="38100" dir="2700000">
                    <a:srgbClr val="FFFFFF"/>
                  </a:outerShdw>
                </a:effectLst>
                <a:ea typeface="楷体" panose="02010609060101010101" pitchFamily="49" charset="-122"/>
              </a:rPr>
              <a:t>历经险阻成大器</a:t>
            </a:r>
            <a:endParaRPr lang="zh-CN" altLang="en-US" sz="3600" b="1" dirty="0">
              <a:effectLst>
                <a:outerShdw blurRad="38100" dist="38100" dir="2700000">
                  <a:srgbClr val="FFFFFF"/>
                </a:outerShdw>
              </a:effectLst>
              <a:ea typeface="楷体" panose="02010609060101010101" pitchFamily="49" charset="-122"/>
            </a:endParaRPr>
          </a:p>
        </p:txBody>
      </p:sp>
      <p:sp>
        <p:nvSpPr>
          <p:cNvPr id="10243" name="文本占位符 31746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buNone/>
            </a:pPr>
            <a:r>
              <a:rPr lang="zh-CN" altLang="en-US" sz="2800" b="1" dirty="0"/>
              <a:t>             </a:t>
            </a:r>
            <a:r>
              <a:rPr lang="zh-CN" altLang="en-US" sz="2800" b="1" dirty="0">
                <a:ea typeface="方正启体简体" pitchFamily="65" charset="-122"/>
              </a:rPr>
              <a:t>“历经险阻成大器，慑宵小，荡寇除魔，扶危济弱，一腔热血任评说。坚守襄阳不破。”为了擒杀杀父仇人完颜洪烈，郭靖助成吉思汗伐金。成吉思汗西征成功，遂产生了南下攻宋的野心，郭靖不愿与自己的父母之邦作战，抛弃了荣华富贵，决心与母连夜逃离蒙古，不料却被成吉思汗察觉，母子被擒，郭靖之母为保儿子忠义，当场自尽，郭靖逃离蒙古。第二次华山论剑后，为抵挡蒙古进犯，郭靖黄蓉赶往襄阳，选择了保家卫国的道路。</a:t>
            </a:r>
            <a:endParaRPr lang="zh-CN" altLang="en-US" sz="2800" b="1" dirty="0">
              <a:ea typeface="方正启体简体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charRg st="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">
                                            <p:txEl>
                                              <p:charRg st="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3">
                                            <p:txEl>
                                              <p:charRg st="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3">
                                            <p:txEl>
                                              <p:charRg st="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32770"/>
          <p:cNvSpPr>
            <a:spLocks noGrp="1"/>
          </p:cNvSpPr>
          <p:nvPr>
            <p:ph idx="1"/>
          </p:nvPr>
        </p:nvSpPr>
        <p:spPr>
          <a:ln/>
        </p:spPr>
        <p:txBody>
          <a:bodyPr anchor="t"/>
          <a:p>
            <a:pPr>
              <a:buNone/>
            </a:pPr>
            <a:endParaRPr lang="zh-CN" altLang="en-US" dirty="0"/>
          </a:p>
        </p:txBody>
      </p:sp>
      <p:pic>
        <p:nvPicPr>
          <p:cNvPr id="11266" name="图片 32772" descr="010000000000001190894370396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954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10246" descr="4157473ca5742aff7f1e71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832475"/>
          </a:xfrm>
          <a:ln/>
        </p:spPr>
        <p:txBody>
          <a:bodyPr wrap="square" lIns="91440" tIns="45720" rIns="91440" bIns="45720" anchor="t"/>
          <a:p>
            <a:pPr>
              <a:buNone/>
            </a:pPr>
            <a:r>
              <a:rPr lang="zh-CN" altLang="en-US" sz="2000" b="1" dirty="0"/>
              <a:t>               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整篇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《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射雕英雄传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》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读完让人欲罢不能。和旧武侠的惩恶扬善不同，这篇小说更开阔更壮烈，更能展现历史进程中“壮志饥餐胡虏肉，笑谈渴饮匈奴血”的爱国情操，这是一份民族的豪情，更是一种有希望的民族必须具备的力量。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《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射雕英雄传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》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给予人们的就是这样的一种力量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——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小说的高潮部分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——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争夺岳飞的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《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武穆遗书</a:t>
            </a:r>
            <a:r>
              <a:rPr lang="en-US" altLang="zh-CN" sz="2000" b="1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》</a:t>
            </a:r>
            <a:r>
              <a:rPr lang="zh-CN" altLang="en-US" sz="2000" b="1" dirty="0">
                <a:effectLst>
                  <a:outerShdw blurRad="38100" dist="38100" dir="2700000">
                    <a:srgbClr val="FFFFFF"/>
                  </a:outerShdw>
                </a:effectLst>
                <a:ea typeface="方正启体简体" pitchFamily="65" charset="-122"/>
              </a:rPr>
              <a:t>与郭靖拒绝成吉思汗攻打南宋，这些关键的情节都体现出了民族大义。更不消说，在这过程中为了民族的正气而献出生命的人物角色。</a:t>
            </a:r>
            <a:r>
              <a:rPr lang="zh-CN" altLang="en-US" sz="2000" dirty="0"/>
              <a:t> </a:t>
            </a:r>
            <a:endParaRPr lang="zh-CN" altLang="en-US" sz="2000" dirty="0"/>
          </a:p>
        </p:txBody>
      </p:sp>
      <p:pic>
        <p:nvPicPr>
          <p:cNvPr id="12291" name="图片 3" descr="013000002399241226584403994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3" y="3357563"/>
            <a:ext cx="5040312" cy="3017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0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2393</Words>
  <Application>WPS 演示</Application>
  <PresentationFormat>在屏幕上显示</PresentationFormat>
  <Paragraphs>79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方正启体简体</vt:lpstr>
      <vt:lpstr>楷体</vt:lpstr>
      <vt:lpstr>仿宋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2011-11-12T03:04:28Z</dcterms:created>
  <dcterms:modified xsi:type="dcterms:W3CDTF">2018-02-27T03:03:46Z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