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66" r:id="rId7"/>
    <p:sldId id="267" r:id="rId8"/>
    <p:sldId id="284" r:id="rId9"/>
    <p:sldId id="286" r:id="rId10"/>
    <p:sldId id="288" r:id="rId11"/>
    <p:sldId id="287" r:id="rId12"/>
  </p:sldIdLst>
  <p:sldSz cx="1080135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9D60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-90" y="-96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30425"/>
            <a:ext cx="9182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86200"/>
            <a:ext cx="75596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30425"/>
            <a:ext cx="9182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86200"/>
            <a:ext cx="75596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406900"/>
            <a:ext cx="9182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906713"/>
            <a:ext cx="9182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4784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600200"/>
            <a:ext cx="4784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5113"/>
            <a:ext cx="47720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4875"/>
            <a:ext cx="47720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5113"/>
            <a:ext cx="4775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4875"/>
            <a:ext cx="4775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5100"/>
            <a:ext cx="35544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800600"/>
            <a:ext cx="64801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2775"/>
            <a:ext cx="64801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67338"/>
            <a:ext cx="64801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30425"/>
            <a:ext cx="9182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86200"/>
            <a:ext cx="75596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406900"/>
            <a:ext cx="9182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906713"/>
            <a:ext cx="9182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4784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600200"/>
            <a:ext cx="4784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5113"/>
            <a:ext cx="47720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4875"/>
            <a:ext cx="47720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5113"/>
            <a:ext cx="4775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4875"/>
            <a:ext cx="4775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406900"/>
            <a:ext cx="9182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906713"/>
            <a:ext cx="9182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5100"/>
            <a:ext cx="35544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800600"/>
            <a:ext cx="64801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2775"/>
            <a:ext cx="64801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67338"/>
            <a:ext cx="64801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4784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600200"/>
            <a:ext cx="4784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5113"/>
            <a:ext cx="47720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4875"/>
            <a:ext cx="47720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5113"/>
            <a:ext cx="4775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4875"/>
            <a:ext cx="4775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5100"/>
            <a:ext cx="35544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800600"/>
            <a:ext cx="64801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2775"/>
            <a:ext cx="64801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67338"/>
            <a:ext cx="64801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5.png"/><Relationship Id="rId25" Type="http://schemas.openxmlformats.org/officeDocument/2006/relationships/image" Target="../media/image14.png"/><Relationship Id="rId24" Type="http://schemas.openxmlformats.org/officeDocument/2006/relationships/image" Target="../media/image13.png"/><Relationship Id="rId23" Type="http://schemas.openxmlformats.org/officeDocument/2006/relationships/image" Target="../media/image12.png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7" Type="http://schemas.openxmlformats.org/officeDocument/2006/relationships/theme" Target="../theme/theme3.xml"/><Relationship Id="rId26" Type="http://schemas.openxmlformats.org/officeDocument/2006/relationships/image" Target="../media/image15.png"/><Relationship Id="rId25" Type="http://schemas.openxmlformats.org/officeDocument/2006/relationships/image" Target="../media/image14.png"/><Relationship Id="rId24" Type="http://schemas.openxmlformats.org/officeDocument/2006/relationships/image" Target="../media/image13.png"/><Relationship Id="rId23" Type="http://schemas.openxmlformats.org/officeDocument/2006/relationships/image" Target="../media/image12.png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9750" y="1600200"/>
            <a:ext cx="972185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938" y="6245225"/>
            <a:ext cx="3419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5225"/>
            <a:ext cx="2520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031" name="Picture 8" descr="image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169988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9" descr="image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40888" y="0"/>
            <a:ext cx="12033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0" descr="image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427788"/>
            <a:ext cx="1080135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1" descr="image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5763" y="5284788"/>
            <a:ext cx="5378450" cy="1600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5" name="Group 11"/>
          <p:cNvGrpSpPr>
            <a:grpSpLocks noChangeAspect="1"/>
          </p:cNvGrpSpPr>
          <p:nvPr/>
        </p:nvGrpSpPr>
        <p:grpSpPr>
          <a:xfrm>
            <a:off x="-88900" y="5957888"/>
            <a:ext cx="1320800" cy="1143000"/>
            <a:chOff x="0" y="0"/>
            <a:chExt cx="708" cy="720"/>
          </a:xfrm>
        </p:grpSpPr>
        <p:pic>
          <p:nvPicPr>
            <p:cNvPr id="1046" name="Picture 13" descr="image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708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47" name="Picture 14" descr="image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04" y="164"/>
              <a:ext cx="318" cy="33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36" name="Picture 15" descr="image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3625" y="6170613"/>
            <a:ext cx="2959100" cy="6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16" descr="image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0888" y="6375400"/>
            <a:ext cx="53022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7" descr="image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35713" y="6308725"/>
            <a:ext cx="788987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Picture 18" descr="image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12063" y="6165850"/>
            <a:ext cx="865187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9" descr="image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28138" y="5876925"/>
            <a:ext cx="225425" cy="19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Picture 20" descr="image1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0463" y="5357813"/>
            <a:ext cx="12700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21" descr="image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78825" y="6308725"/>
            <a:ext cx="528638" cy="438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43" name="Group 21"/>
          <p:cNvGrpSpPr>
            <a:grpSpLocks noChangeAspect="1"/>
          </p:cNvGrpSpPr>
          <p:nvPr/>
        </p:nvGrpSpPr>
        <p:grpSpPr>
          <a:xfrm>
            <a:off x="8983663" y="6157913"/>
            <a:ext cx="1282700" cy="511175"/>
            <a:chOff x="0" y="0"/>
            <a:chExt cx="684" cy="322"/>
          </a:xfrm>
        </p:grpSpPr>
        <p:pic>
          <p:nvPicPr>
            <p:cNvPr id="1044" name="Picture 22" descr="image2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0" y="0"/>
              <a:ext cx="402" cy="3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45" name="Picture 23" descr="image1"/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402" y="46"/>
              <a:ext cx="282" cy="27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39750" y="1600200"/>
            <a:ext cx="972185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938" y="6245225"/>
            <a:ext cx="3419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5225"/>
            <a:ext cx="2520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539750" y="1600200"/>
            <a:ext cx="972185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938" y="6245225"/>
            <a:ext cx="3419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5225"/>
            <a:ext cx="2520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3079" name="Picture 8" descr="image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169988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9" descr="image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40888" y="0"/>
            <a:ext cx="12033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0" descr="image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427788"/>
            <a:ext cx="1080135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1" descr="image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5763" y="5284788"/>
            <a:ext cx="5378450" cy="1600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3" name="Group 11"/>
          <p:cNvGrpSpPr>
            <a:grpSpLocks noChangeAspect="1"/>
          </p:cNvGrpSpPr>
          <p:nvPr/>
        </p:nvGrpSpPr>
        <p:grpSpPr>
          <a:xfrm>
            <a:off x="-88900" y="5957888"/>
            <a:ext cx="1320800" cy="1143000"/>
            <a:chOff x="0" y="0"/>
            <a:chExt cx="708" cy="720"/>
          </a:xfrm>
        </p:grpSpPr>
        <p:pic>
          <p:nvPicPr>
            <p:cNvPr id="3094" name="Picture 13" descr="image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708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95" name="Picture 14" descr="image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04" y="164"/>
              <a:ext cx="318" cy="33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084" name="Picture 15" descr="image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3625" y="6170613"/>
            <a:ext cx="2959100" cy="6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16" descr="image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0888" y="6375400"/>
            <a:ext cx="53022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6" name="Picture 17" descr="image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35713" y="6308725"/>
            <a:ext cx="788987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7" name="Picture 18" descr="image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12063" y="6165850"/>
            <a:ext cx="865187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8" name="Picture 19" descr="image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28138" y="5876925"/>
            <a:ext cx="225425" cy="19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9" name="Picture 20" descr="image1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0463" y="5357813"/>
            <a:ext cx="12700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0" name="Picture 21" descr="image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78825" y="6308725"/>
            <a:ext cx="528638" cy="438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91" name="Group 21"/>
          <p:cNvGrpSpPr>
            <a:grpSpLocks noChangeAspect="1"/>
          </p:cNvGrpSpPr>
          <p:nvPr/>
        </p:nvGrpSpPr>
        <p:grpSpPr>
          <a:xfrm>
            <a:off x="8983663" y="6157913"/>
            <a:ext cx="1282700" cy="511175"/>
            <a:chOff x="0" y="0"/>
            <a:chExt cx="684" cy="322"/>
          </a:xfrm>
        </p:grpSpPr>
        <p:pic>
          <p:nvPicPr>
            <p:cNvPr id="3092" name="Picture 22" descr="image2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0" y="0"/>
              <a:ext cx="402" cy="3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93" name="Picture 23" descr="image1"/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402" y="46"/>
              <a:ext cx="282" cy="27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hyperlink" Target="https://baike.so.com/doc/5666885-5879547.html" TargetMode="External"/><Relationship Id="rId1" Type="http://schemas.openxmlformats.org/officeDocument/2006/relationships/hyperlink" Target="https://baike.so.com/doc/5337620-557305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5"/>
          <p:cNvSpPr>
            <a:spLocks noGrp="1"/>
          </p:cNvSpPr>
          <p:nvPr>
            <p:ph type="ctrTitle"/>
          </p:nvPr>
        </p:nvSpPr>
        <p:spPr>
          <a:xfrm>
            <a:off x="-1147762" y="765175"/>
            <a:ext cx="9177337" cy="1470025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zh-CN" b="1" dirty="0"/>
              <a:t>《</a:t>
            </a:r>
            <a:r>
              <a:rPr lang="zh-CN" altLang="en-US" b="1" dirty="0"/>
              <a:t>射雕英雄传</a:t>
            </a:r>
            <a:r>
              <a:rPr lang="zh-CN" altLang="zh-CN" b="1" dirty="0"/>
              <a:t>》</a:t>
            </a:r>
            <a:r>
              <a:rPr lang="zh-CN" altLang="en-US" sz="3600" b="1" dirty="0"/>
              <a:t>金庸</a:t>
            </a:r>
            <a:endParaRPr lang="zh-CN" altLang="en-US" sz="3600" b="1" dirty="0">
              <a:ea typeface="PMingLiU" panose="02020500000000000000" pitchFamily="18" charset="-120"/>
            </a:endParaRPr>
          </a:p>
        </p:txBody>
      </p:sp>
      <p:pic>
        <p:nvPicPr>
          <p:cNvPr id="4099" name="Picture 3" descr="1279784101262138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0" y="-169862"/>
            <a:ext cx="10942638" cy="725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TextBox 1"/>
          <p:cNvSpPr txBox="1"/>
          <p:nvPr/>
        </p:nvSpPr>
        <p:spPr>
          <a:xfrm>
            <a:off x="8569325" y="6021388"/>
            <a:ext cx="23510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初二十八班     戴睿航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body"/>
          </p:nvPr>
        </p:nvSpPr>
        <p:spPr>
          <a:xfrm>
            <a:off x="3529013" y="1917700"/>
            <a:ext cx="6913562" cy="36734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TW" altLang="en-US" sz="2800" b="1" dirty="0">
                <a:solidFill>
                  <a:schemeClr val="accent2"/>
                </a:solidFill>
              </a:rPr>
              <a:t>金庸</a:t>
            </a:r>
            <a:r>
              <a:rPr lang="zh-TW" altLang="en-US" sz="2800" b="1" dirty="0"/>
              <a:t>（原名查良镛，浙江海宁人，</a:t>
            </a:r>
            <a:r>
              <a:rPr lang="zh-CN" altLang="en-US" sz="2800" b="1" dirty="0">
                <a:solidFill>
                  <a:srgbClr val="333333"/>
                </a:solidFill>
              </a:rPr>
              <a:t>是新</a:t>
            </a:r>
            <a:r>
              <a:rPr lang="zh-CN" altLang="en-US" sz="2800" b="1" u="sng" dirty="0">
                <a:solidFill>
                  <a:srgbClr val="009900"/>
                </a:solidFill>
                <a:hlinkClick r:id="rId1"/>
              </a:rPr>
              <a:t>武侠小说</a:t>
            </a:r>
            <a:r>
              <a:rPr lang="zh-CN" altLang="en-US" sz="2800" b="1" dirty="0">
                <a:solidFill>
                  <a:srgbClr val="333333"/>
                </a:solidFill>
              </a:rPr>
              <a:t>的代表作家之一，被普遍誉为武侠小说作家的“武林泰斗”，著有“</a:t>
            </a:r>
            <a:r>
              <a:rPr lang="zh-CN" altLang="en-US" sz="2800" b="1" dirty="0">
                <a:solidFill>
                  <a:srgbClr val="136EC2"/>
                </a:solidFill>
                <a:hlinkClick r:id="rId2"/>
              </a:rPr>
              <a:t>飞雪连天射白鹿</a:t>
            </a:r>
            <a:r>
              <a:rPr lang="zh-CN" altLang="en-US" sz="2800" b="1" dirty="0">
                <a:solidFill>
                  <a:srgbClr val="333333"/>
                </a:solidFill>
              </a:rPr>
              <a:t>，笑书神侠倚碧鸳”，</a:t>
            </a:r>
            <a:r>
              <a:rPr lang="en-US" altLang="zh-CN" sz="2800" b="1" dirty="0">
                <a:solidFill>
                  <a:srgbClr val="333333"/>
                </a:solidFill>
              </a:rPr>
              <a:t>14</a:t>
            </a:r>
            <a:r>
              <a:rPr lang="zh-CN" altLang="en-US" sz="2800" b="1" dirty="0">
                <a:solidFill>
                  <a:srgbClr val="333333"/>
                </a:solidFill>
              </a:rPr>
              <a:t>部脍炙人口的</a:t>
            </a:r>
            <a:r>
              <a:rPr lang="zh-CN" altLang="en-US" sz="2800" b="1" dirty="0">
                <a:solidFill>
                  <a:srgbClr val="136EC2"/>
                </a:solidFill>
                <a:hlinkClick r:id="rId1"/>
              </a:rPr>
              <a:t>武侠小说</a:t>
            </a:r>
            <a:r>
              <a:rPr lang="zh-CN" altLang="en-US" sz="2800" b="1" dirty="0">
                <a:solidFill>
                  <a:srgbClr val="333333"/>
                </a:solidFill>
              </a:rPr>
              <a:t>。</a:t>
            </a:r>
            <a:endParaRPr lang="zh-TW" altLang="en-US" sz="2800" b="1" dirty="0"/>
          </a:p>
        </p:txBody>
      </p:sp>
      <p:pic>
        <p:nvPicPr>
          <p:cNvPr id="5123" name="Picture 3" descr="被去世图片_百度百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1701800"/>
            <a:ext cx="2870200" cy="338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WordArt 4" descr="weave"/>
          <p:cNvSpPr>
            <a:spLocks noChangeArrowheads="1" noChangeShapeType="1"/>
          </p:cNvSpPr>
          <p:nvPr/>
        </p:nvSpPr>
        <p:spPr bwMode="auto">
          <a:xfrm>
            <a:off x="4248150" y="477838"/>
            <a:ext cx="2665413" cy="79057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 w="9525">
                  <a:rou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金庸简介</a:t>
            </a:r>
            <a:endParaRPr kumimoji="0" lang="zh-CN" altLang="en-US" sz="3600" b="1" i="0" u="none" strike="noStrike" kern="1200" cap="none" spc="0" normalizeH="0" baseline="0" noProof="0">
              <a:ln w="9525">
                <a:rou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idx="1"/>
          </p:nvPr>
        </p:nvSpPr>
        <p:spPr>
          <a:xfrm>
            <a:off x="504825" y="1268413"/>
            <a:ext cx="9721850" cy="410527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400" b="1" dirty="0"/>
              <a:t>郭啸天和杨铁心是一对义兄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最后都牺牲在叛徒手中。郭啸天之子郭靖，杨铁心之子杨康，分别在江湖上有了不同的命运。杨康慢慢堕落，最后变得奸诈无比。而郭靖凭借他的憨厚老实，屡屡得到大侠相助。最后郭靖得到桃花岛主黄药师之女黄蓉相助，成为一代武术宗师，而杨康因为四面环敌，最后客死他乡。</a:t>
            </a:r>
            <a:endParaRPr lang="en-US" altLang="x-none" sz="2400" b="1" dirty="0"/>
          </a:p>
        </p:txBody>
      </p:sp>
      <p:sp>
        <p:nvSpPr>
          <p:cNvPr id="12291" name="WordArt 3" descr="weave"/>
          <p:cNvSpPr>
            <a:spLocks noChangeArrowheads="1" noChangeShapeType="1"/>
          </p:cNvSpPr>
          <p:nvPr/>
        </p:nvSpPr>
        <p:spPr bwMode="auto">
          <a:xfrm>
            <a:off x="3816350" y="260350"/>
            <a:ext cx="2232025" cy="79375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 w="9525"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主要内容</a:t>
            </a:r>
            <a:endParaRPr kumimoji="0" lang="zh-CN" altLang="en-US" sz="3600" b="1" i="0" u="none" strike="noStrike" kern="1200" cap="none" spc="0" normalizeH="0" baseline="0" noProof="0">
              <a:ln w="9525">
                <a:round/>
              </a:ln>
              <a:blipFill dpi="0" rotWithShape="0">
                <a:blip r:embed="rId1"/>
                <a:srcRect/>
                <a:tile tx="0" ty="0" sx="100000" sy="100000" flip="none" algn="tl"/>
              </a:blip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《</a:t>
            </a:r>
            <a:r>
              <a:rPr lang="zh-CN" altLang="en-US" sz="2400" b="1" dirty="0"/>
              <a:t>射雕英雄传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里面塑造了许多人物形象，有狡猾奸诈的欧阳峰，有认贼作父的杨康，有行侠仗义的江南七怪，有贪吃美食的洪七公，有慈悲为怀的一灯大师，有凶残成性的梅超风和陈玄风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每一个人物形象都是那么的栩栩如生，呼之欲出。其中，我最喜欢的人物是郭靖和黄蓉。</a:t>
            </a:r>
            <a:endParaRPr lang="zh-CN" altLang="en-US" sz="2400" b="1" dirty="0"/>
          </a:p>
        </p:txBody>
      </p:sp>
      <p:sp>
        <p:nvSpPr>
          <p:cNvPr id="13315" name="WordArt 3" descr="weave"/>
          <p:cNvSpPr>
            <a:spLocks noChangeArrowheads="1" noChangeShapeType="1"/>
          </p:cNvSpPr>
          <p:nvPr/>
        </p:nvSpPr>
        <p:spPr bwMode="auto">
          <a:xfrm>
            <a:off x="3816350" y="477838"/>
            <a:ext cx="3168650" cy="792162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9525"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人物形象分析</a:t>
            </a:r>
            <a:endParaRPr kumimoji="0" lang="zh-CN" altLang="en-US" sz="3600" b="1" i="0" u="none" strike="noStrike" kern="1200" cap="none" spc="0" normalizeH="0" baseline="0" noProof="0" dirty="0">
              <a:ln w="9525">
                <a:round/>
              </a:ln>
              <a:blipFill dpi="0" rotWithShape="0">
                <a:blip r:embed="rId1"/>
                <a:srcRect/>
                <a:tile tx="0" ty="0" sx="100000" sy="100000" flip="none" algn="tl"/>
              </a:blip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郭靖反应迟钝，傻里傻气。他虽然头脑不聪明，但是做任何事情都非常有恒心有毅力。他的师傅江南七怪教他练武功时，他好多招数都是起初的时候怎么学也学不会，为此没少挨师傅的责骂和痛打。师傅骂过之后，他继续练习，一遍不行两遍，两遍不行三遍……直到学会为止</a:t>
            </a:r>
            <a:r>
              <a:rPr lang="en-US" altLang="zh-CN" sz="2400" b="1" dirty="0"/>
              <a:t>.</a:t>
            </a:r>
            <a:r>
              <a:rPr lang="zh-CN" altLang="zh-CN" sz="2400" b="1" dirty="0"/>
              <a:t>他的坚韧不拔是他能成为一代大侠的重要原因</a:t>
            </a:r>
            <a:r>
              <a:rPr lang="en-US" altLang="zh-CN" sz="2400" b="1" dirty="0"/>
              <a:t>.</a:t>
            </a:r>
            <a:r>
              <a:rPr lang="zh-CN" altLang="zh-CN" sz="2400" b="1" dirty="0"/>
              <a:t>他非常热爱自己的师傅</a:t>
            </a:r>
            <a:r>
              <a:rPr lang="en-US" altLang="zh-CN" sz="2400" b="1" dirty="0"/>
              <a:t>,</a:t>
            </a:r>
            <a:r>
              <a:rPr lang="zh-CN" altLang="zh-CN" sz="2400" b="1" dirty="0"/>
              <a:t>对师傅的话言听计从</a:t>
            </a:r>
            <a:r>
              <a:rPr lang="en-US" altLang="zh-CN" sz="2400" b="1" dirty="0"/>
              <a:t>.</a:t>
            </a:r>
            <a:endParaRPr lang="zh-CN" altLang="zh-CN" sz="2400" b="1" dirty="0"/>
          </a:p>
        </p:txBody>
      </p:sp>
      <p:sp>
        <p:nvSpPr>
          <p:cNvPr id="13315" name="WordArt 3" descr="weave"/>
          <p:cNvSpPr>
            <a:spLocks noChangeArrowheads="1" noChangeShapeType="1"/>
          </p:cNvSpPr>
          <p:nvPr/>
        </p:nvSpPr>
        <p:spPr bwMode="auto">
          <a:xfrm>
            <a:off x="3816350" y="477838"/>
            <a:ext cx="3168650" cy="792162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9525"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人物形象分析</a:t>
            </a:r>
            <a:endParaRPr kumimoji="0" lang="zh-CN" altLang="en-US" sz="3600" b="1" i="0" u="none" strike="noStrike" kern="1200" cap="none" spc="0" normalizeH="0" baseline="0" noProof="0" dirty="0">
              <a:ln w="9525">
                <a:round/>
              </a:ln>
              <a:blipFill dpi="0" rotWithShape="0">
                <a:blip r:embed="rId1"/>
                <a:srcRect/>
                <a:tile tx="0" ty="0" sx="100000" sy="100000" flip="none" algn="tl"/>
              </a:blip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539750" y="1341438"/>
            <a:ext cx="9721850" cy="478472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黄蓉集天地灵气而于一身，艳绝天下、冰雪聪明、玲珑剔透，多才多艺、博古通今，精通琴棋书画、厨艺了得。与郭靖一生相恋、患难与共，全心全意助旺他，后辅佐夫君保家卫国，竭尽所能。</a:t>
            </a:r>
            <a:r>
              <a:rPr lang="zh-CN" altLang="zh-CN" sz="2400" b="1" dirty="0"/>
              <a:t>聪明伶俐</a:t>
            </a:r>
            <a:r>
              <a:rPr lang="en-US" altLang="zh-CN" sz="2400" b="1" dirty="0"/>
              <a:t>,</a:t>
            </a:r>
            <a:r>
              <a:rPr lang="zh-CN" altLang="zh-CN" sz="2400" b="1" dirty="0"/>
              <a:t>鬼点子特别多</a:t>
            </a:r>
            <a:r>
              <a:rPr lang="en-US" altLang="zh-CN" sz="2400" b="1" dirty="0"/>
              <a:t>,</a:t>
            </a:r>
            <a:r>
              <a:rPr lang="zh-CN" altLang="zh-CN" sz="2400" b="1" dirty="0"/>
              <a:t>她三捉狡诈无比的欧阳峰就是她聪明伶俐的最好体现</a:t>
            </a:r>
            <a:r>
              <a:rPr lang="en-US" altLang="zh-CN" sz="2400" b="1" dirty="0"/>
              <a:t>.</a:t>
            </a:r>
            <a:r>
              <a:rPr lang="zh-CN" altLang="zh-CN" sz="2400" b="1" dirty="0"/>
              <a:t> 对黄蓉简直是佩服得五体投地</a:t>
            </a:r>
            <a:r>
              <a:rPr lang="en-US" altLang="zh-CN" sz="2400" b="1" dirty="0"/>
              <a:t>.</a:t>
            </a:r>
            <a:r>
              <a:rPr lang="zh-CN" altLang="zh-CN" sz="2400" b="1" dirty="0"/>
              <a:t>她是那么的足智多谋</a:t>
            </a:r>
            <a:r>
              <a:rPr lang="en-US" altLang="zh-CN" sz="2400" b="1" dirty="0"/>
              <a:t>,</a:t>
            </a:r>
            <a:r>
              <a:rPr lang="zh-CN" altLang="zh-CN" sz="2400" b="1" dirty="0"/>
              <a:t>简直就是女中诸葛</a:t>
            </a:r>
            <a:endParaRPr lang="zh-CN" altLang="zh-CN" sz="2400" b="1" dirty="0"/>
          </a:p>
        </p:txBody>
      </p:sp>
      <p:sp>
        <p:nvSpPr>
          <p:cNvPr id="13315" name="WordArt 3" descr="weave"/>
          <p:cNvSpPr>
            <a:spLocks noChangeArrowheads="1" noChangeShapeType="1"/>
          </p:cNvSpPr>
          <p:nvPr/>
        </p:nvSpPr>
        <p:spPr bwMode="auto">
          <a:xfrm>
            <a:off x="3816350" y="477838"/>
            <a:ext cx="3168650" cy="792162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9525"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人物形象分析</a:t>
            </a:r>
            <a:endParaRPr kumimoji="0" lang="zh-CN" altLang="en-US" sz="3600" b="1" i="0" u="none" strike="noStrike" kern="1200" cap="none" spc="0" normalizeH="0" baseline="0" noProof="0" dirty="0">
              <a:ln w="9525">
                <a:round/>
              </a:ln>
              <a:blipFill dpi="0" rotWithShape="0">
                <a:blip r:embed="rId1"/>
                <a:srcRect/>
                <a:tile tx="0" ty="0" sx="100000" sy="100000" flip="none" algn="tl"/>
              </a:blip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idx="1"/>
          </p:nvPr>
        </p:nvSpPr>
        <p:spPr>
          <a:xfrm>
            <a:off x="539750" y="1341438"/>
            <a:ext cx="9721850" cy="478472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（一）母亲成就孩子性格。郭靖的母亲李萍，培养了郭靖很多优点：积极向上，吃苦耐劳，独立，不服输，认死理，讲信义，有责任心，有民族大义。杨康的母亲包惜弱，她没有能够培养杨康吃苦的精神，更没有培养杨康的民族大义，导致后来杨康人生的重大悲剧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（二）人生需要四种人：高人指点，贵人相助，友人欣赏，小人监督。而决定这四种人的是自己的性格。</a:t>
            </a:r>
            <a:endParaRPr lang="zh-CN" altLang="zh-CN" sz="2400" b="1" dirty="0"/>
          </a:p>
        </p:txBody>
      </p:sp>
      <p:sp>
        <p:nvSpPr>
          <p:cNvPr id="13315" name="WordArt 3" descr="weave"/>
          <p:cNvSpPr>
            <a:spLocks noChangeArrowheads="1" noChangeShapeType="1"/>
          </p:cNvSpPr>
          <p:nvPr/>
        </p:nvSpPr>
        <p:spPr bwMode="auto">
          <a:xfrm>
            <a:off x="3816350" y="477838"/>
            <a:ext cx="3168650" cy="792162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9525"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总结</a:t>
            </a:r>
            <a:endParaRPr kumimoji="0" lang="zh-CN" altLang="en-US" sz="3600" b="1" i="0" u="none" strike="noStrike" kern="1200" cap="none" spc="0" normalizeH="0" baseline="0" noProof="0" dirty="0">
              <a:ln w="9525">
                <a:round/>
              </a:ln>
              <a:blipFill dpi="0" rotWithShape="0">
                <a:blip r:embed="rId1"/>
                <a:srcRect/>
                <a:tile tx="0" ty="0" sx="100000" sy="100000" flip="none" algn="tl"/>
              </a:blip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idx="1"/>
          </p:nvPr>
        </p:nvSpPr>
        <p:spPr>
          <a:xfrm>
            <a:off x="539750" y="2781300"/>
            <a:ext cx="9721850" cy="792163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lnSpc>
                <a:spcPct val="80000"/>
              </a:lnSpc>
              <a:buNone/>
            </a:pPr>
            <a:r>
              <a:rPr lang="en-US" altLang="zh-CN" sz="4400" b="1" dirty="0"/>
              <a:t> </a:t>
            </a:r>
            <a:r>
              <a:rPr lang="zh-CN" altLang="en-US" sz="4400" b="1" dirty="0"/>
              <a:t>谢谢</a:t>
            </a:r>
            <a:endParaRPr lang="en-US" altLang="zh-CN" sz="4400" b="1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自定义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PMingLiU</vt:lpstr>
      <vt:lpstr>微软雅黑</vt:lpstr>
      <vt:lpstr>Arial Unicode MS</vt:lpstr>
      <vt:lpstr>默认设计模板</vt:lpstr>
      <vt:lpstr>默认设计模板_2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2014-10-16T14:10:25Z</dcterms:created>
  <dcterms:modified xsi:type="dcterms:W3CDTF">2018-02-28T06:19:51Z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