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9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43E8-85BF-4517-BC0E-791708CFF9B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38C-A08F-4CD6-A398-379CCE12EB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43E8-85BF-4517-BC0E-791708CFF9B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38C-A08F-4CD6-A398-379CCE12EB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43E8-85BF-4517-BC0E-791708CFF9B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38C-A08F-4CD6-A398-379CCE12EB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43E8-85BF-4517-BC0E-791708CFF9B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38C-A08F-4CD6-A398-379CCE12EB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43E8-85BF-4517-BC0E-791708CFF9B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38C-A08F-4CD6-A398-379CCE12EB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43E8-85BF-4517-BC0E-791708CFF9B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38C-A08F-4CD6-A398-379CCE12EB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43E8-85BF-4517-BC0E-791708CFF9B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38C-A08F-4CD6-A398-379CCE12EB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43E8-85BF-4517-BC0E-791708CFF9B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38C-A08F-4CD6-A398-379CCE12EB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43E8-85BF-4517-BC0E-791708CFF9B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38C-A08F-4CD6-A398-379CCE12EB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43E8-85BF-4517-BC0E-791708CFF9B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38C-A08F-4CD6-A398-379CCE12EB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43E8-85BF-4517-BC0E-791708CFF9B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38C-A08F-4CD6-A398-379CCE12EB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843E8-85BF-4517-BC0E-791708CFF9B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E38C-A08F-4CD6-A398-379CCE12EB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34.jpg"/>
          <p:cNvPicPr>
            <a:picLocks noChangeAspect="1"/>
          </p:cNvPicPr>
          <p:nvPr/>
        </p:nvPicPr>
        <p:blipFill>
          <a:blip r:embed="rId2"/>
          <a:srcRect l="20617" r="13414"/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628" y="214290"/>
            <a:ext cx="1957374" cy="1357346"/>
          </a:xfrm>
        </p:spPr>
        <p:txBody>
          <a:bodyPr>
            <a:normAutofit/>
          </a:bodyPr>
          <a:lstStyle/>
          <a:p>
            <a:r>
              <a:rPr lang="zh-CN" altLang="en-US" sz="60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楷体" pitchFamily="49" charset="-122"/>
                <a:ea typeface="楷体" pitchFamily="49" charset="-122"/>
              </a:rPr>
              <a:t>之</a:t>
            </a:r>
            <a:endParaRPr lang="zh-CN" altLang="en-US" sz="6000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15140" y="5715016"/>
            <a:ext cx="1057260" cy="614370"/>
          </a:xfrm>
        </p:spPr>
        <p:txBody>
          <a:bodyPr/>
          <a:lstStyle/>
          <a:p>
            <a:r>
              <a:rPr lang="en-US" altLang="zh-CN" dirty="0" smtClean="0"/>
              <a:t>ZYD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86394" y="1785926"/>
            <a:ext cx="1292662" cy="3357586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CN" altLang="en-US" sz="7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小细节</a:t>
            </a:r>
            <a:endParaRPr lang="zh-CN" altLang="en-US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303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52"/>
            <a:ext cx="8229600" cy="4724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sz="3500" dirty="0" smtClean="0">
                <a:latin typeface="+mn-ea"/>
              </a:rPr>
              <a:t>南山樵</a:t>
            </a:r>
            <a:r>
              <a:rPr lang="zh-CN" altLang="en-US" sz="3500" dirty="0" smtClean="0">
                <a:latin typeface="+mn-ea"/>
              </a:rPr>
              <a:t>子</a:t>
            </a:r>
            <a:r>
              <a:rPr lang="en-US" altLang="zh-CN" sz="3500" dirty="0" smtClean="0">
                <a:latin typeface="+mn-ea"/>
              </a:rPr>
              <a:t>:</a:t>
            </a:r>
            <a:r>
              <a:rPr lang="zh-CN" altLang="en-US" sz="3500" dirty="0" smtClean="0">
                <a:latin typeface="+mn-ea"/>
              </a:rPr>
              <a:t>南</a:t>
            </a:r>
            <a:r>
              <a:rPr lang="zh-CN" altLang="en-US" sz="3500" dirty="0" smtClean="0">
                <a:latin typeface="+mn-ea"/>
              </a:rPr>
              <a:t>希仁 </a:t>
            </a:r>
            <a:r>
              <a:rPr lang="zh-CN" altLang="en-US" sz="3500" dirty="0" smtClean="0">
                <a:latin typeface="+mn-ea"/>
              </a:rPr>
              <a:t>      一</a:t>
            </a:r>
            <a:r>
              <a:rPr lang="zh-CN" altLang="en-US" sz="3500" dirty="0" smtClean="0">
                <a:latin typeface="+mn-ea"/>
              </a:rPr>
              <a:t>言千金</a:t>
            </a:r>
            <a:endParaRPr lang="en-US" altLang="zh-CN" sz="3500" dirty="0" smtClean="0">
              <a:latin typeface="+mn-ea"/>
            </a:endParaRPr>
          </a:p>
          <a:p>
            <a:pPr>
              <a:buNone/>
            </a:pPr>
            <a:r>
              <a:rPr lang="en-US" altLang="zh-CN" sz="3500" dirty="0" smtClean="0">
                <a:latin typeface="+mn-ea"/>
              </a:rPr>
              <a:t>         </a:t>
            </a:r>
            <a:r>
              <a:rPr lang="en-US" altLang="zh-CN" sz="3500" dirty="0" smtClean="0">
                <a:latin typeface="+mn-ea"/>
              </a:rPr>
              <a:t>        </a:t>
            </a:r>
            <a:r>
              <a:rPr lang="zh-CN" altLang="en-US" sz="3500" dirty="0" smtClean="0">
                <a:latin typeface="+mn-ea"/>
              </a:rPr>
              <a:t>使</a:t>
            </a:r>
            <a:r>
              <a:rPr lang="zh-CN" altLang="en-US" sz="3500" dirty="0" smtClean="0">
                <a:latin typeface="+mn-ea"/>
              </a:rPr>
              <a:t>纯钢扁担，武学是南山掌法</a:t>
            </a:r>
            <a:endParaRPr lang="en-US" altLang="zh-CN" sz="3500" dirty="0" smtClean="0">
              <a:latin typeface="+mn-ea"/>
            </a:endParaRPr>
          </a:p>
          <a:p>
            <a:pPr>
              <a:buNone/>
            </a:pPr>
            <a:r>
              <a:rPr lang="zh-CN" altLang="en-US" sz="3500" dirty="0" smtClean="0">
                <a:latin typeface="+mn-ea"/>
              </a:rPr>
              <a:t>笑 弥 陀：张</a:t>
            </a:r>
            <a:r>
              <a:rPr lang="zh-CN" altLang="en-US" sz="3500" dirty="0" smtClean="0">
                <a:latin typeface="+mn-ea"/>
              </a:rPr>
              <a:t>阿生</a:t>
            </a:r>
            <a:endParaRPr lang="en-US" altLang="zh-CN" sz="3500" dirty="0" smtClean="0">
              <a:latin typeface="+mn-ea"/>
            </a:endParaRPr>
          </a:p>
          <a:p>
            <a:pPr>
              <a:buNone/>
            </a:pPr>
            <a:r>
              <a:rPr lang="en-US" altLang="zh-CN" sz="3500" dirty="0" smtClean="0">
                <a:latin typeface="+mn-ea"/>
              </a:rPr>
              <a:t>         </a:t>
            </a:r>
            <a:r>
              <a:rPr lang="en-US" altLang="zh-CN" sz="3500" dirty="0" smtClean="0">
                <a:latin typeface="+mn-ea"/>
              </a:rPr>
              <a:t>       </a:t>
            </a:r>
            <a:r>
              <a:rPr lang="zh-CN" altLang="en-US" sz="3500" dirty="0" smtClean="0">
                <a:latin typeface="+mn-ea"/>
              </a:rPr>
              <a:t>使</a:t>
            </a:r>
            <a:r>
              <a:rPr lang="zh-CN" altLang="en-US" sz="3500" dirty="0" smtClean="0">
                <a:latin typeface="+mn-ea"/>
              </a:rPr>
              <a:t>屠牛刀，硬功了得，掌法直来直往</a:t>
            </a:r>
            <a:r>
              <a:rPr lang="zh-CN" altLang="en-US" sz="3500" dirty="0" smtClean="0">
                <a:latin typeface="+mn-ea"/>
              </a:rPr>
              <a:t>，  </a:t>
            </a:r>
            <a:endParaRPr lang="en-US" altLang="zh-CN" sz="3500" dirty="0" smtClean="0">
              <a:latin typeface="+mn-ea"/>
            </a:endParaRPr>
          </a:p>
          <a:p>
            <a:pPr>
              <a:buNone/>
            </a:pPr>
            <a:r>
              <a:rPr lang="en-US" altLang="zh-CN" sz="3500" dirty="0" smtClean="0">
                <a:latin typeface="+mn-ea"/>
              </a:rPr>
              <a:t> </a:t>
            </a:r>
            <a:r>
              <a:rPr lang="en-US" altLang="zh-CN" sz="3500" dirty="0" smtClean="0">
                <a:latin typeface="+mn-ea"/>
              </a:rPr>
              <a:t>               </a:t>
            </a:r>
            <a:r>
              <a:rPr lang="zh-CN" altLang="en-US" sz="3500" dirty="0" smtClean="0">
                <a:latin typeface="+mn-ea"/>
              </a:rPr>
              <a:t>张</a:t>
            </a:r>
            <a:r>
              <a:rPr lang="zh-CN" altLang="en-US" sz="3500" dirty="0" smtClean="0">
                <a:latin typeface="+mn-ea"/>
              </a:rPr>
              <a:t>阿生是七怪中死的最早的一个。</a:t>
            </a:r>
            <a:endParaRPr lang="en-US" altLang="zh-CN" sz="3500" dirty="0" smtClean="0">
              <a:latin typeface="+mn-ea"/>
            </a:endParaRPr>
          </a:p>
          <a:p>
            <a:pPr>
              <a:buNone/>
            </a:pPr>
            <a:r>
              <a:rPr lang="zh-CN" altLang="en-US" sz="3500" dirty="0" smtClean="0">
                <a:latin typeface="+mn-ea"/>
              </a:rPr>
              <a:t>闹市</a:t>
            </a:r>
            <a:r>
              <a:rPr lang="zh-CN" altLang="en-US" sz="3500" dirty="0" smtClean="0">
                <a:latin typeface="+mn-ea"/>
              </a:rPr>
              <a:t>侠</a:t>
            </a:r>
            <a:r>
              <a:rPr lang="zh-CN" altLang="en-US" sz="3500" dirty="0" smtClean="0">
                <a:latin typeface="+mn-ea"/>
              </a:rPr>
              <a:t>隐：全</a:t>
            </a:r>
            <a:r>
              <a:rPr lang="zh-CN" altLang="en-US" sz="3500" dirty="0" smtClean="0">
                <a:latin typeface="+mn-ea"/>
              </a:rPr>
              <a:t>金发</a:t>
            </a:r>
            <a:endParaRPr lang="en-US" altLang="zh-CN" sz="3500" dirty="0" smtClean="0">
              <a:latin typeface="+mn-ea"/>
            </a:endParaRPr>
          </a:p>
          <a:p>
            <a:pPr>
              <a:buNone/>
            </a:pPr>
            <a:r>
              <a:rPr lang="en-US" altLang="zh-CN" sz="3500" dirty="0" smtClean="0">
                <a:latin typeface="+mn-ea"/>
              </a:rPr>
              <a:t>         </a:t>
            </a:r>
            <a:r>
              <a:rPr lang="en-US" altLang="zh-CN" sz="3500" dirty="0" smtClean="0">
                <a:latin typeface="+mn-ea"/>
              </a:rPr>
              <a:t>        </a:t>
            </a:r>
            <a:r>
              <a:rPr lang="zh-CN" altLang="en-US" sz="3500" dirty="0" smtClean="0">
                <a:latin typeface="+mn-ea"/>
              </a:rPr>
              <a:t>武器</a:t>
            </a:r>
            <a:r>
              <a:rPr lang="zh-CN" altLang="en-US" sz="3500" dirty="0" smtClean="0">
                <a:latin typeface="+mn-ea"/>
              </a:rPr>
              <a:t>为大杆秤，是他传授郭靖</a:t>
            </a:r>
            <a:r>
              <a:rPr lang="zh-CN" altLang="en-US" sz="3500" dirty="0" smtClean="0">
                <a:latin typeface="+mn-ea"/>
              </a:rPr>
              <a:t>呼延枪 </a:t>
            </a:r>
            <a:endParaRPr lang="en-US" altLang="zh-CN" sz="3500" dirty="0" smtClean="0">
              <a:latin typeface="+mn-ea"/>
            </a:endParaRPr>
          </a:p>
          <a:p>
            <a:pPr>
              <a:buNone/>
            </a:pPr>
            <a:r>
              <a:rPr lang="en-US" altLang="zh-CN" sz="3500" dirty="0" smtClean="0">
                <a:latin typeface="+mn-ea"/>
              </a:rPr>
              <a:t> </a:t>
            </a:r>
            <a:r>
              <a:rPr lang="en-US" altLang="zh-CN" sz="3500" dirty="0" smtClean="0">
                <a:latin typeface="+mn-ea"/>
              </a:rPr>
              <a:t>               </a:t>
            </a:r>
            <a:r>
              <a:rPr lang="zh-CN" altLang="en-US" sz="3500" dirty="0" smtClean="0">
                <a:latin typeface="+mn-ea"/>
              </a:rPr>
              <a:t>法</a:t>
            </a:r>
            <a:r>
              <a:rPr lang="zh-CN" altLang="en-US" sz="3500" dirty="0" smtClean="0">
                <a:latin typeface="+mn-ea"/>
              </a:rPr>
              <a:t>来克制杨康的杨家枪</a:t>
            </a:r>
            <a:endParaRPr lang="en-US" altLang="zh-CN" sz="3500" dirty="0" smtClean="0">
              <a:latin typeface="+mn-ea"/>
            </a:endParaRPr>
          </a:p>
          <a:p>
            <a:pPr>
              <a:buNone/>
            </a:pPr>
            <a:r>
              <a:rPr lang="zh-CN" altLang="en-US" sz="3500" dirty="0" smtClean="0">
                <a:latin typeface="+mn-ea"/>
              </a:rPr>
              <a:t>越 女 剑</a:t>
            </a:r>
            <a:r>
              <a:rPr lang="zh-CN" altLang="en-US" sz="3500" dirty="0" smtClean="0">
                <a:latin typeface="+mn-ea"/>
              </a:rPr>
              <a:t>：</a:t>
            </a:r>
            <a:r>
              <a:rPr lang="zh-CN" altLang="en-US" sz="3500" dirty="0" smtClean="0">
                <a:latin typeface="+mn-ea"/>
              </a:rPr>
              <a:t>韩</a:t>
            </a:r>
            <a:r>
              <a:rPr lang="zh-CN" altLang="en-US" sz="3500" dirty="0" smtClean="0">
                <a:latin typeface="+mn-ea"/>
              </a:rPr>
              <a:t>小莹</a:t>
            </a:r>
            <a:r>
              <a:rPr lang="en-US" altLang="zh-CN" sz="3500" dirty="0" smtClean="0">
                <a:latin typeface="+mn-ea"/>
              </a:rPr>
              <a:t>    </a:t>
            </a:r>
            <a:endParaRPr lang="en-US" altLang="zh-CN" sz="3500" dirty="0" smtClean="0">
              <a:latin typeface="+mn-ea"/>
            </a:endParaRPr>
          </a:p>
          <a:p>
            <a:pPr>
              <a:buNone/>
            </a:pPr>
            <a:r>
              <a:rPr lang="en-US" altLang="zh-CN" sz="3500" dirty="0" smtClean="0">
                <a:latin typeface="+mn-ea"/>
              </a:rPr>
              <a:t> </a:t>
            </a:r>
            <a:r>
              <a:rPr lang="en-US" altLang="zh-CN" sz="3500" dirty="0" smtClean="0">
                <a:latin typeface="+mn-ea"/>
              </a:rPr>
              <a:t>               </a:t>
            </a:r>
            <a:r>
              <a:rPr lang="zh-CN" altLang="en-US" sz="3500" dirty="0" smtClean="0">
                <a:latin typeface="+mn-ea"/>
              </a:rPr>
              <a:t>使用</a:t>
            </a:r>
            <a:r>
              <a:rPr lang="zh-CN" altLang="en-US" sz="3500" dirty="0" smtClean="0">
                <a:latin typeface="+mn-ea"/>
              </a:rPr>
              <a:t>越女剑，身法轻盈</a:t>
            </a:r>
          </a:p>
          <a:p>
            <a:endParaRPr lang="zh-CN" altLang="en-US" dirty="0"/>
          </a:p>
        </p:txBody>
      </p:sp>
      <p:sp>
        <p:nvSpPr>
          <p:cNvPr id="4098" name="AutoShape 2" descr="http://img4.imgtn.bdimg.com/it/u=1590405635,3078015255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 descr="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772" y="4714884"/>
            <a:ext cx="3627384" cy="2041679"/>
          </a:xfrm>
          <a:prstGeom prst="rect">
            <a:avLst/>
          </a:prstGeom>
        </p:spPr>
      </p:pic>
      <p:pic>
        <p:nvPicPr>
          <p:cNvPr id="6" name="图片 5" descr="3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6" y="4689452"/>
            <a:ext cx="3214678" cy="2070253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85728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黑风双煞的九阴白骨爪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</a:t>
            </a:r>
            <a:r>
              <a:rPr lang="zh-CN" altLang="en-US" dirty="0" smtClean="0">
                <a:latin typeface="+mn-ea"/>
              </a:rPr>
              <a:t>只见她身形挫动，风声虎虎，接着连发八掌，一掌快似一掌，一掌猛似一掌，那男子始终不出一声，待到第九掌发出，那女子忽然跃起，飞身半空，头下脚上，左手抓起那男子的皮帽，噗的一声，右手五指插入了那人脑门。</a:t>
            </a:r>
            <a:endParaRPr lang="zh-CN" altLang="en-US" dirty="0"/>
          </a:p>
        </p:txBody>
      </p:sp>
      <p:pic>
        <p:nvPicPr>
          <p:cNvPr id="4" name="图片 3" descr="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3952898"/>
            <a:ext cx="4572000" cy="2762250"/>
          </a:xfrm>
          <a:prstGeom prst="rect">
            <a:avLst/>
          </a:prstGeom>
        </p:spPr>
      </p:pic>
      <p:pic>
        <p:nvPicPr>
          <p:cNvPr id="5" name="图片 4" descr="19.jpg"/>
          <p:cNvPicPr>
            <a:picLocks noChangeAspect="1"/>
          </p:cNvPicPr>
          <p:nvPr/>
        </p:nvPicPr>
        <p:blipFill>
          <a:blip r:embed="rId3"/>
          <a:srcRect b="15322"/>
          <a:stretch>
            <a:fillRect/>
          </a:stretch>
        </p:blipFill>
        <p:spPr>
          <a:xfrm>
            <a:off x="6045902" y="3643314"/>
            <a:ext cx="2669502" cy="3071834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杨康的</a:t>
            </a:r>
            <a:r>
              <a:rPr lang="en-US" altLang="zh-CN" dirty="0" smtClean="0"/>
              <a:t>TWO</a:t>
            </a:r>
            <a:r>
              <a:rPr lang="zh-CN" altLang="en-US" dirty="0" smtClean="0"/>
              <a:t>门武功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九阴白骨爪：五指发劲，摧敌首脑，如穿腐土，是极为阴险的武功。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丘处机：全真剑法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全真 派剑法，变化精微，剑式厚重古朴。</a:t>
            </a:r>
          </a:p>
          <a:p>
            <a:pPr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 descr="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3514154"/>
            <a:ext cx="4500594" cy="2772366"/>
          </a:xfrm>
          <a:prstGeom prst="rect">
            <a:avLst/>
          </a:prstGeom>
        </p:spPr>
      </p:pic>
      <p:pic>
        <p:nvPicPr>
          <p:cNvPr id="5" name="图片 4" descr="2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3502830"/>
            <a:ext cx="4167200" cy="2783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1429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王处一</a:t>
            </a:r>
            <a:r>
              <a:rPr lang="en-US" altLang="zh-CN" dirty="0" smtClean="0"/>
              <a:t>VS</a:t>
            </a:r>
            <a:r>
              <a:rPr lang="zh-CN" altLang="en-US" dirty="0" smtClean="0"/>
              <a:t>马钰：全真教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马钰武功高，因为他本身年龄比王处一大的多，另一方面性格温厚，修养极高，比较对全真教武功的路子，因此也就悟到一些更深层次的武功心法，并且在江湖里人缘也较好。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王处一年轻的时候热血沸腾，到处行侠仗义，练就一身好本事，但是难免在内功修为上不及师兄马钰来得深厚，中华武功，历来讲的是后积薄发，因此，他的武功自然是较马钰逊色了。不过后中年时代的王处一，性格温和不少，想必武功也大有长进。</a:t>
            </a:r>
            <a:endParaRPr lang="zh-CN" altLang="en-US" dirty="0"/>
          </a:p>
        </p:txBody>
      </p:sp>
      <p:pic>
        <p:nvPicPr>
          <p:cNvPr id="4" name="图片 3" descr="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4762500"/>
            <a:ext cx="3429024" cy="1929374"/>
          </a:xfrm>
          <a:prstGeom prst="rect">
            <a:avLst/>
          </a:prstGeom>
        </p:spPr>
      </p:pic>
      <p:pic>
        <p:nvPicPr>
          <p:cNvPr id="5" name="图片 4" descr="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4429132"/>
            <a:ext cx="3381382" cy="225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85728"/>
            <a:ext cx="8229600" cy="4724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黄药师和他闺女黄蓉的桃花岛武功</a:t>
            </a:r>
            <a:endParaRPr lang="en-US" altLang="zh-CN" dirty="0" smtClean="0"/>
          </a:p>
          <a:p>
            <a:pPr>
              <a:buNone/>
            </a:pPr>
            <a:r>
              <a:rPr lang="zh-CN" altLang="en-US" b="1" dirty="0" smtClean="0"/>
              <a:t>兰花拂穴手</a:t>
            </a:r>
            <a:r>
              <a:rPr lang="zh-CN" altLang="en-US" dirty="0" smtClean="0"/>
              <a:t>：桃花岛绝学，拇指与食指扣起余下三指略张；手指如一枝兰花般伸出，姿势美妙之极</a:t>
            </a:r>
            <a:r>
              <a:rPr lang="en-US" altLang="zh-CN" baseline="30000" dirty="0" smtClean="0"/>
              <a:t>[3]</a:t>
            </a:r>
            <a:r>
              <a:rPr lang="zh-CN" altLang="en-US" dirty="0" smtClean="0"/>
              <a:t>  。</a:t>
            </a:r>
          </a:p>
          <a:p>
            <a:pPr>
              <a:buNone/>
            </a:pPr>
            <a:r>
              <a:rPr lang="zh-CN" altLang="en-US" b="1" dirty="0" smtClean="0"/>
              <a:t>桃华落英掌：</a:t>
            </a:r>
            <a:r>
              <a:rPr lang="zh-CN" altLang="en-US" dirty="0" smtClean="0"/>
              <a:t>又名“落英神剑掌”，是黄药师从“落英神剑”中变化所得；攻敌时双臂挥动，四面八方都是掌影；或五虚一实，或八虚一实</a:t>
            </a:r>
            <a:r>
              <a:rPr lang="en-US" altLang="zh-CN" baseline="30000" dirty="0" smtClean="0"/>
              <a:t>[3]</a:t>
            </a:r>
            <a:r>
              <a:rPr lang="zh-CN" altLang="en-US" dirty="0" smtClean="0"/>
              <a:t>  。真如桃林中狂风忽起，万花齐落一般。妙在姿态飘逸，宛若翩翩起舞。</a:t>
            </a:r>
          </a:p>
          <a:p>
            <a:pPr>
              <a:buNone/>
            </a:pPr>
            <a:r>
              <a:rPr lang="zh-CN" altLang="en-US" dirty="0" smtClean="0"/>
              <a:t>招式有春云乍展、回风拂柳、江城飞花、雨急风狂、星河在天、流华纷飞、彩云追月、天如穹庐、朝云横度、白虹经天、紫气东来、落英漫天等。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8.jpg"/>
          <p:cNvPicPr>
            <a:picLocks noChangeAspect="1"/>
          </p:cNvPicPr>
          <p:nvPr/>
        </p:nvPicPr>
        <p:blipFill>
          <a:blip r:embed="rId2"/>
          <a:srcRect l="2222" b="3846"/>
          <a:stretch>
            <a:fillRect/>
          </a:stretch>
        </p:blipFill>
        <p:spPr>
          <a:xfrm>
            <a:off x="5286379" y="4786322"/>
            <a:ext cx="3259689" cy="2000264"/>
          </a:xfrm>
          <a:prstGeom prst="rect">
            <a:avLst/>
          </a:prstGeom>
        </p:spPr>
      </p:pic>
      <p:pic>
        <p:nvPicPr>
          <p:cNvPr id="6" name="图片 5" descr="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18" y="4786322"/>
            <a:ext cx="3199954" cy="1996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0"/>
            <a:ext cx="4714908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7.</a:t>
            </a:r>
            <a:r>
              <a:rPr lang="zh-CN" altLang="en-US" dirty="0" smtClean="0"/>
              <a:t>五绝：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 中神通</a:t>
            </a:r>
            <a:r>
              <a:rPr lang="en-US" altLang="zh-CN" dirty="0" smtClean="0"/>
              <a:t>-</a:t>
            </a:r>
            <a:r>
              <a:rPr lang="zh-CN" altLang="en-US" dirty="0" smtClean="0"/>
              <a:t>王重阳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王重阳少年时先学文，再练武，是一位纵横江湖的英雄好汉。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 东邪</a:t>
            </a:r>
            <a:r>
              <a:rPr lang="en-US" altLang="zh-CN" dirty="0" smtClean="0"/>
              <a:t>-</a:t>
            </a:r>
            <a:r>
              <a:rPr lang="zh-CN" altLang="en-US" dirty="0" smtClean="0"/>
              <a:t>黄药师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 西毒</a:t>
            </a:r>
            <a:r>
              <a:rPr lang="en-US" altLang="zh-CN" dirty="0" smtClean="0"/>
              <a:t>-</a:t>
            </a:r>
            <a:r>
              <a:rPr lang="zh-CN" altLang="en-US" dirty="0" smtClean="0"/>
              <a:t>欧阳锋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发功时蹲在地下，双手弯与肩齐，嘴里发出咯咯叫声，宛似一只大青蛙作势相扑。</a:t>
            </a:r>
          </a:p>
          <a:p>
            <a:pPr>
              <a:buNone/>
            </a:pPr>
            <a:r>
              <a:rPr lang="zh-CN" altLang="en-US" dirty="0" smtClean="0"/>
              <a:t>   此功纯系以静制动，全身蓄劲涵势，蕴力不吐，只要敌人一施攻击，立时便有猛烈无比的劲道反击出来。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5" name="图片 4" descr="中神通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9" y="214290"/>
            <a:ext cx="3307809" cy="2071702"/>
          </a:xfrm>
          <a:prstGeom prst="rect">
            <a:avLst/>
          </a:prstGeom>
        </p:spPr>
      </p:pic>
      <p:pic>
        <p:nvPicPr>
          <p:cNvPr id="6" name="图片 5" descr="西毒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70" y="4500571"/>
            <a:ext cx="3357585" cy="2142568"/>
          </a:xfrm>
          <a:prstGeom prst="rect">
            <a:avLst/>
          </a:prstGeom>
        </p:spPr>
      </p:pic>
      <p:pic>
        <p:nvPicPr>
          <p:cNvPr id="7" name="图片 6" descr="2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570" y="2428868"/>
            <a:ext cx="3343300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52"/>
            <a:ext cx="5072098" cy="65722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/>
              <a:t>南帝</a:t>
            </a:r>
            <a:r>
              <a:rPr lang="en-US" altLang="zh-CN" dirty="0" smtClean="0"/>
              <a:t>-</a:t>
            </a:r>
            <a:r>
              <a:rPr lang="zh-CN" altLang="en-US" dirty="0" smtClean="0"/>
              <a:t>段智兴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运功后以右手食指点穴，出指可缓可快，缓时潇洒飘逸，快则疾如闪电，但着指之处，分毫不差。当与敌挣搏凶险之际，用此指法既可贴近径点敌人穴道，也可从远处欺近身去，一中即离，一攻而退，实为克敌保身的无上妙术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 北丐</a:t>
            </a:r>
            <a:r>
              <a:rPr lang="en-US" altLang="zh-CN" dirty="0" smtClean="0"/>
              <a:t>-</a:t>
            </a:r>
            <a:r>
              <a:rPr lang="zh-CN" altLang="en-US" dirty="0" smtClean="0"/>
              <a:t>洪七公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打狗棒法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逍遥拳</a:t>
            </a:r>
            <a:endParaRPr lang="en-US" altLang="zh-CN" dirty="0" smtClean="0"/>
          </a:p>
          <a:p>
            <a:pPr>
              <a:buNone/>
            </a:pPr>
            <a:r>
              <a:rPr lang="en-US" altLang="zh-CN" sz="4300" dirty="0" smtClean="0"/>
              <a:t>     </a:t>
            </a:r>
            <a:r>
              <a:rPr lang="zh-CN" altLang="en-US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降龙十八掌</a:t>
            </a:r>
          </a:p>
        </p:txBody>
      </p:sp>
      <p:pic>
        <p:nvPicPr>
          <p:cNvPr id="4" name="图片 3" descr="南帝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214291"/>
            <a:ext cx="3596704" cy="2071702"/>
          </a:xfrm>
          <a:prstGeom prst="rect">
            <a:avLst/>
          </a:prstGeom>
        </p:spPr>
      </p:pic>
      <p:pic>
        <p:nvPicPr>
          <p:cNvPr id="5" name="图片 4" descr="北丐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3857628"/>
            <a:ext cx="3655454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cap="none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细节五：老顽童周伯通</a:t>
            </a:r>
            <a:r>
              <a:rPr lang="en-US" altLang="zh-CN" cap="none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&amp;</a:t>
            </a:r>
            <a:r>
              <a:rPr lang="zh-CN" altLang="en-US" cap="none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鲨鱼</a:t>
            </a:r>
            <a:endParaRPr lang="zh-CN" altLang="en-US" cap="none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6302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           周伯通笑道：“</a:t>
            </a:r>
            <a:r>
              <a:rPr lang="en-US" altLang="zh-CN" dirty="0" smtClean="0"/>
              <a:t>……..</a:t>
            </a:r>
            <a:r>
              <a:rPr lang="zh-CN" altLang="en-US" dirty="0" smtClean="0"/>
              <a:t>我一下子跳上了鱼背。它猛地就钻进了海底，我只好闭住呼吸，双手牢牢抱住了它的头颈，举足乱踢它的肚皮，好容易它才钻到水面上来，没等我透两口气，这家伙又钻到水下</a:t>
            </a:r>
            <a:r>
              <a:rPr lang="en-US" altLang="zh-CN" dirty="0" smtClean="0"/>
              <a:t>……..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pic>
        <p:nvPicPr>
          <p:cNvPr id="4" name="图片 3" descr="＆.png"/>
          <p:cNvPicPr>
            <a:picLocks noChangeAspect="1"/>
          </p:cNvPicPr>
          <p:nvPr/>
        </p:nvPicPr>
        <p:blipFill>
          <a:blip r:embed="rId2"/>
          <a:srcRect l="15625" t="4222" r="41406" b="14786"/>
          <a:stretch>
            <a:fillRect/>
          </a:stretch>
        </p:blipFill>
        <p:spPr>
          <a:xfrm>
            <a:off x="2071670" y="3357562"/>
            <a:ext cx="4000528" cy="3345896"/>
          </a:xfrm>
          <a:prstGeom prst="rect">
            <a:avLst/>
          </a:prstGeom>
        </p:spPr>
      </p:pic>
      <p:pic>
        <p:nvPicPr>
          <p:cNvPr id="6" name="图片 5" descr="哈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687" t="30633" r="43750" b="32393"/>
          <a:stretch>
            <a:fillRect/>
          </a:stretch>
        </p:blipFill>
        <p:spPr>
          <a:xfrm>
            <a:off x="3643306" y="4929198"/>
            <a:ext cx="2428892" cy="1500198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10167546">
            <a:off x="6088082" y="5011785"/>
            <a:ext cx="1714512" cy="331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915185" y="4071942"/>
            <a:ext cx="800219" cy="2500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/>
              <a:t>外  挂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C -0.00868 -0.04977 -0.01736 -0.09931 -0.03385 -0.12246 C -0.05035 -0.1456 -0.0783 -0.15972 -0.09844 -0.13959 C -0.11858 -0.11945 -0.14549 -0.02477 -0.15486 -0.00209 " pathEditMode="relative" ptsTypes="aa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42" y="2214554"/>
            <a:ext cx="8229600" cy="214314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zh-CN" altLang="en-US" sz="1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谢谢大家</a:t>
            </a:r>
            <a:endParaRPr lang="zh-CN" altLang="en-US" sz="1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86" y="714356"/>
            <a:ext cx="8585378" cy="4572032"/>
          </a:xfrm>
        </p:spPr>
      </p:pic>
      <p:pic>
        <p:nvPicPr>
          <p:cNvPr id="5" name="图片 4" descr="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60" y="1285860"/>
            <a:ext cx="8242846" cy="4643470"/>
          </a:xfrm>
          <a:prstGeom prst="rect">
            <a:avLst/>
          </a:prstGeom>
        </p:spPr>
      </p:pic>
      <p:pic>
        <p:nvPicPr>
          <p:cNvPr id="6" name="图片 5" descr="2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071546"/>
            <a:ext cx="8632141" cy="3643338"/>
          </a:xfrm>
          <a:prstGeom prst="rect">
            <a:avLst/>
          </a:prstGeom>
        </p:spPr>
      </p:pic>
      <p:pic>
        <p:nvPicPr>
          <p:cNvPr id="7" name="图片 6" descr="1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571480"/>
            <a:ext cx="5233072" cy="2928958"/>
          </a:xfrm>
          <a:prstGeom prst="rect">
            <a:avLst/>
          </a:prstGeom>
        </p:spPr>
      </p:pic>
      <p:pic>
        <p:nvPicPr>
          <p:cNvPr id="8" name="图片 7" descr="19.jpg"/>
          <p:cNvPicPr>
            <a:picLocks noChangeAspect="1"/>
          </p:cNvPicPr>
          <p:nvPr/>
        </p:nvPicPr>
        <p:blipFill>
          <a:blip r:embed="rId6"/>
          <a:srcRect b="14525"/>
          <a:stretch>
            <a:fillRect/>
          </a:stretch>
        </p:blipFill>
        <p:spPr>
          <a:xfrm>
            <a:off x="4625082" y="2214554"/>
            <a:ext cx="3952446" cy="4357718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14338"/>
            <a:ext cx="8786842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cap="none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细节一：蜡油</a:t>
            </a:r>
            <a:endParaRPr lang="zh-CN" altLang="en-US" cap="none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04864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          </a:t>
            </a:r>
            <a:r>
              <a:rPr lang="zh-CN" altLang="en-US" dirty="0" smtClean="0"/>
              <a:t>包惜弱吃了一惊，举起烛台一瞧，烛光下只见这个人眉清目秀，鼻梁高耸，竟是个相貌俊美的青年男子。她脸上一热，左手微颤，晃动了烛台，几滴蜡油滴在那人脸上。</a:t>
            </a:r>
            <a:endParaRPr lang="zh-CN" altLang="en-US" dirty="0"/>
          </a:p>
        </p:txBody>
      </p:sp>
      <p:pic>
        <p:nvPicPr>
          <p:cNvPr id="4" name="图片 3" descr="无标题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375" t="42957" r="67188" b="11265"/>
          <a:stretch>
            <a:fillRect/>
          </a:stretch>
        </p:blipFill>
        <p:spPr>
          <a:xfrm>
            <a:off x="3258640" y="2571744"/>
            <a:ext cx="4863252" cy="4214818"/>
          </a:xfrm>
          <a:prstGeom prst="rect">
            <a:avLst/>
          </a:prstGeom>
        </p:spPr>
      </p:pic>
      <p:pic>
        <p:nvPicPr>
          <p:cNvPr id="5" name="图片 4" descr="00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375" t="35915" r="60156" b="48239"/>
          <a:stretch>
            <a:fillRect/>
          </a:stretch>
        </p:blipFill>
        <p:spPr>
          <a:xfrm rot="20909263">
            <a:off x="5000628" y="4000504"/>
            <a:ext cx="500066" cy="642942"/>
          </a:xfrm>
          <a:prstGeom prst="rect">
            <a:avLst/>
          </a:prstGeom>
        </p:spPr>
      </p:pic>
      <p:pic>
        <p:nvPicPr>
          <p:cNvPr id="6" name="图片 5" descr="01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235" t="15896" r="47059" b="37705"/>
          <a:stretch>
            <a:fillRect/>
          </a:stretch>
        </p:blipFill>
        <p:spPr>
          <a:xfrm rot="805759">
            <a:off x="4429124" y="4714884"/>
            <a:ext cx="408217" cy="571504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1629069">
            <a:off x="1928794" y="5214950"/>
            <a:ext cx="178595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00100" y="4000480"/>
            <a:ext cx="800219" cy="28575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/>
              <a:t>内心崩了</a:t>
            </a:r>
            <a:endParaRPr lang="zh-CN" altLang="en-US" sz="4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C -0.00209 0.00069 -0.00434 0.00116 -0.00643 0.00208 C -0.00816 0.00278 -0.01129 0.00208 -0.01129 0.0044 C -0.01129 0.00694 -0.00834 0.00926 -0.00643 0.00857 C -0.00348 0.00741 -0.00209 0.00278 5E-6 2.22222E-6 Z " pathEditMode="relative" ptsTypes="fffff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cap="none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细节二：杨氏夫妇的见面</a:t>
            </a:r>
            <a:endParaRPr lang="zh-CN" altLang="en-US" cap="none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/>
              <a:t>     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571612"/>
            <a:ext cx="81439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       </a:t>
            </a:r>
            <a:r>
              <a:rPr lang="zh-CN" altLang="en-US" sz="3200" dirty="0" smtClean="0"/>
              <a:t>这日杨氏夫妇吃过晚饭，包惜弱在灯下给丈夫缝套新衫裤。杨铁心打好了两双草鞋，把草鞋挂到墙上，记起日间耕田坏了犁头对包惜弱道：“犁头损了，明儿叫东村的张木儿加一斤半铁，打一打。”包惜弱道：“好！”杨铁心瞧着妻子，说道：“我衣衫够穿了！你身子弱，又有了孩子，好好儿多歇歇，别再给我做衣裳。”</a:t>
            </a:r>
            <a:endParaRPr lang="zh-CN" alt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28652"/>
            <a:ext cx="82296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王妃</a:t>
            </a:r>
            <a:r>
              <a:rPr lang="zh-CN" altLang="en-US" dirty="0" smtClean="0"/>
              <a:t>听了这话，全身颤动，半晌说不出话来，凝目瞧着杨铁心，道：“你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你说什么？”杨铁心缓缓的道“我说犁头损了，明儿叫东村的张木儿加一斤半铁，打一打。”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杨</a:t>
            </a:r>
            <a:r>
              <a:rPr lang="zh-CN" altLang="en-US" dirty="0" smtClean="0"/>
              <a:t>铁心不答，走到桌板旁边，拉开抽屉，只见里面放着几套男子的青布衫裤 正与他从前穿的一模一样，他取出一件布衫，往身上披了，说道：“我衣衫够穿了！你身子弱，又有了孩子，好好儿多歇歇，别再给我做衣裳。”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cap="none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细节三：陈玄风（铜尸）之死</a:t>
            </a:r>
            <a:endParaRPr lang="zh-CN" altLang="en-US" cap="none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           郭靖大叫：“放下我！”陈玄风哼了一声，这时电光又是一闪。郭靖只见抓住自己的人面色焦黄双目射出凶光，可怖至极，大骇之下，顺手拔出腰间的匕首，向他身上插落，这一下正插入陈玄风小腹的肚脐，八寸长的匕首直没至柄。</a:t>
            </a:r>
            <a:endParaRPr lang="zh-CN" altLang="en-US" dirty="0"/>
          </a:p>
        </p:txBody>
      </p:sp>
      <p:pic>
        <p:nvPicPr>
          <p:cNvPr id="5" name="图片 4" descr="15.jpg"/>
          <p:cNvPicPr>
            <a:picLocks noChangeAspect="1"/>
          </p:cNvPicPr>
          <p:nvPr/>
        </p:nvPicPr>
        <p:blipFill>
          <a:blip r:embed="rId2"/>
          <a:srcRect l="50000" b="22500"/>
          <a:stretch>
            <a:fillRect/>
          </a:stretch>
        </p:blipFill>
        <p:spPr>
          <a:xfrm>
            <a:off x="4643438" y="4572018"/>
            <a:ext cx="3700462" cy="22145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786" y="5357826"/>
            <a:ext cx="1714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/>
              <a:t>郭靖</a:t>
            </a:r>
            <a:endParaRPr lang="zh-CN" altLang="en-US" sz="54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571736" y="5715016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2571736" y="5500702"/>
            <a:ext cx="1785950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14.jpg"/>
          <p:cNvPicPr>
            <a:picLocks noGrp="1" noChangeAspect="1"/>
          </p:cNvPicPr>
          <p:nvPr>
            <p:ph idx="1"/>
          </p:nvPr>
        </p:nvPicPr>
        <p:blipFill>
          <a:blip r:embed="rId2"/>
          <a:srcRect l="11692" r="13682"/>
          <a:stretch>
            <a:fillRect/>
          </a:stretch>
        </p:blipFill>
        <p:spPr>
          <a:xfrm>
            <a:off x="4500562" y="71414"/>
            <a:ext cx="4286280" cy="3214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10.jpg"/>
          <p:cNvPicPr>
            <a:picLocks noChangeAspect="1"/>
          </p:cNvPicPr>
          <p:nvPr/>
        </p:nvPicPr>
        <p:blipFill>
          <a:blip r:embed="rId3"/>
          <a:srcRect b="13298"/>
          <a:stretch>
            <a:fillRect/>
          </a:stretch>
        </p:blipFill>
        <p:spPr>
          <a:xfrm>
            <a:off x="142844" y="434156"/>
            <a:ext cx="6858048" cy="6210362"/>
          </a:xfrm>
          <a:prstGeom prst="rect">
            <a:avLst/>
          </a:prstGeom>
        </p:spPr>
      </p:pic>
      <p:pic>
        <p:nvPicPr>
          <p:cNvPr id="5" name="图片 4" descr="6.jpg"/>
          <p:cNvPicPr>
            <a:picLocks noChangeAspect="1"/>
          </p:cNvPicPr>
          <p:nvPr/>
        </p:nvPicPr>
        <p:blipFill>
          <a:blip r:embed="rId4"/>
          <a:srcRect l="35023" t="6515" r="32143"/>
          <a:stretch>
            <a:fillRect/>
          </a:stretch>
        </p:blipFill>
        <p:spPr>
          <a:xfrm>
            <a:off x="2571736" y="1971676"/>
            <a:ext cx="1956455" cy="374334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cap="none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细节四：各种武功</a:t>
            </a:r>
            <a:r>
              <a:rPr lang="en-US" altLang="zh-CN" cap="none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……</a:t>
            </a:r>
            <a:r>
              <a:rPr lang="zh-CN" altLang="en-US" cap="none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zh-CN" altLang="en-US" cap="none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杨铁心的杨家枪法：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杨铁心使个旗鼓，，一招“毒龙出洞”枪上红缨抖动，卷起碗大枪花，往道人心口搠过去。</a:t>
            </a:r>
            <a:endParaRPr lang="zh-CN" altLang="en-US" dirty="0"/>
          </a:p>
        </p:txBody>
      </p:sp>
      <p:pic>
        <p:nvPicPr>
          <p:cNvPr id="4" name="图片 3" descr="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3194398"/>
            <a:ext cx="5286412" cy="352075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357166"/>
            <a:ext cx="8229600" cy="62865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江南七怪：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飞天蝙蝠：柯镇恶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</a:t>
            </a:r>
            <a:r>
              <a:rPr lang="zh-CN" altLang="en-US" dirty="0" smtClean="0"/>
              <a:t>兵器为降魔杖，暗器为毒菱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妙手书生：朱聪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</a:t>
            </a:r>
            <a:r>
              <a:rPr lang="zh-CN" altLang="en-US" dirty="0" smtClean="0"/>
              <a:t>使铁扇，“妙手空空”的绝技百无一失，在大漠自己研究了一套“分筋错骨手”的功夫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马王神：韩宝驹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</a:t>
            </a:r>
            <a:r>
              <a:rPr lang="zh-CN" altLang="en-US" dirty="0" smtClean="0"/>
              <a:t>使一盘龙软鞭，精擅专攻下盘的金龙鞭法，马术超群，相马之术更是举世无双。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《</a:t>
            </a:r>
            <a:r>
              <a:rPr lang="zh-CN" altLang="en-US" dirty="0" smtClean="0">
                <a:solidFill>
                  <a:srgbClr val="FF0000"/>
                </a:solidFill>
              </a:rPr>
              <a:t>射雕英雄传</a:t>
            </a:r>
            <a:r>
              <a:rPr lang="en-US" altLang="zh-CN" dirty="0" smtClean="0">
                <a:solidFill>
                  <a:srgbClr val="FF0000"/>
                </a:solidFill>
              </a:rPr>
              <a:t>》</a:t>
            </a:r>
            <a:r>
              <a:rPr lang="zh-CN" altLang="en-US" dirty="0" smtClean="0">
                <a:solidFill>
                  <a:srgbClr val="FF0000"/>
                </a:solidFill>
              </a:rPr>
              <a:t>中的每一次打斗基本都是他所挑起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 smtClean="0"/>
              <a:t>     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行云流水">
    <a:dk1>
      <a:sysClr val="windowText" lastClr="000000"/>
    </a:dk1>
    <a:lt1>
      <a:sysClr val="window" lastClr="FFFFFF"/>
    </a:lt1>
    <a:dk2>
      <a:srgbClr val="411401"/>
    </a:dk2>
    <a:lt2>
      <a:srgbClr val="FFE6E6"/>
    </a:lt2>
    <a:accent1>
      <a:srgbClr val="A24A48"/>
    </a:accent1>
    <a:accent2>
      <a:srgbClr val="B2935C"/>
    </a:accent2>
    <a:accent3>
      <a:srgbClr val="6A9A9A"/>
    </a:accent3>
    <a:accent4>
      <a:srgbClr val="B2B787"/>
    </a:accent4>
    <a:accent5>
      <a:srgbClr val="91644B"/>
    </a:accent5>
    <a:accent6>
      <a:srgbClr val="654A76"/>
    </a:accent6>
    <a:hlink>
      <a:srgbClr val="00A800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1095</Words>
  <Application>Microsoft Office PowerPoint</Application>
  <PresentationFormat>全屏显示(4:3)</PresentationFormat>
  <Paragraphs>64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行云流水</vt:lpstr>
      <vt:lpstr>之</vt:lpstr>
      <vt:lpstr>幻灯片 2</vt:lpstr>
      <vt:lpstr>细节一：蜡油</vt:lpstr>
      <vt:lpstr>细节二：杨氏夫妇的见面</vt:lpstr>
      <vt:lpstr>幻灯片 5</vt:lpstr>
      <vt:lpstr>细节三：陈玄风（铜尸）之死</vt:lpstr>
      <vt:lpstr>幻灯片 7</vt:lpstr>
      <vt:lpstr>细节四：各种武功…… 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细节五：老顽童周伯通&amp;鲨鱼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2018-02-26T13:45:34Z</dcterms:created>
  <dcterms:modified xsi:type="dcterms:W3CDTF">2018-02-27T16:07:48Z</dcterms:modified>
</cp:coreProperties>
</file>