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104380" cy="1023493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3151" cy="73151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Rot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buNone/>
            </a:pPr>
            <a:r>
              <a:rPr lang="zh-CN" altLang="en-US" sz="4400">
                <a:solidFill>
                  <a:schemeClr val="tx2"/>
                </a:solidFill>
                <a:latin typeface="Arial" panose="020B0604020202020204"/>
                <a:ea typeface="宋体" panose="02010600030101010101" pitchFamily="2" charset="-122"/>
              </a:rPr>
              <a:t>单击此处编辑母版标题样式</a:t>
            </a:r>
            <a:endParaRPr lang="zh-CN" altLang="en-US"/>
          </a:p>
        </p:txBody>
      </p:sp>
      <p:sp>
        <p:nvSpPr>
          <p:cNvPr id="5123" name="副标题 5122"/>
          <p:cNvSpPr>
            <a:spLocks noGrp="1" noRot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>
              <a:buClr>
                <a:schemeClr val="hlink"/>
              </a:buClr>
              <a:buSzPct val="75000"/>
              <a:buFont typeface="Wingdings" panose="0500000000000000000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单击此处编辑母版副标题样式</a:t>
            </a:r>
            <a:endParaRPr lang="zh-CN" altLang="en-US"/>
          </a:p>
        </p:txBody>
      </p:sp>
      <p:sp>
        <p:nvSpPr>
          <p:cNvPr id="5124" name="日期占位符 5123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algn="l" eaLnBrk="1" hangingPunct="1"/>
            <a:r>
              <a:rPr lang="zh-CN" sz="1400">
                <a:solidFill>
                  <a:schemeClr val="tx1"/>
                </a:solidFill>
                <a:ea typeface="宋体" panose="02010600030101010101" pitchFamily="2" charset="-122"/>
              </a:rPr>
              <a:t>‹</a:t>
            </a:r>
            <a:endParaRPr 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5" name="页脚占位符 512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algn="ctr" eaLnBrk="1" hangingPunct="1"/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t>‹</a:t>
            </a:r>
            <a:endParaRPr 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6" name="灯片编号占位符 512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algn="r" eaLnBrk="1" hangingPunct="1"/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t>‹#›</a:t>
            </a:r>
            <a:endParaRPr 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8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81784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84968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408" y="1905000"/>
            <a:ext cx="4184968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Rot="1"/>
          </p:cNvSpPr>
          <p:nvPr>
            <p:ph type="title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>
                <a:latin typeface="Arial" panose="020B0604020202020204"/>
                <a:ea typeface="宋体" panose="02010600030101010101" pitchFamily="2" charset="-122"/>
              </a:rPr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 noRot="1"/>
          </p:cNvSpPr>
          <p:nvPr>
            <p:ph type="body" idx="1"/>
          </p:nvPr>
        </p:nvSpPr>
        <p:spPr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>
                <a:latin typeface="Arial" panose="020B0604020202020204"/>
                <a:ea typeface="宋体" panose="02010600030101010101" pitchFamily="2" charset="-122"/>
              </a:rPr>
              <a:t>单击此处编辑母版文本样式</a:t>
            </a:r>
            <a:endParaRPr lang="zh-CN" altLang="en-US">
              <a:latin typeface="Arial" panose="020B0604020202020204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Arial" panose="020B0604020202020204"/>
                <a:ea typeface="宋体" panose="02010600030101010101" pitchFamily="2" charset="-122"/>
              </a:rPr>
              <a:t>第二级</a:t>
            </a:r>
            <a:endParaRPr lang="zh-CN" altLang="en-US">
              <a:latin typeface="Arial" panose="020B0604020202020204"/>
              <a:ea typeface="宋体" panose="02010600030101010101" pitchFamily="2" charset="-122"/>
            </a:endParaRPr>
          </a:p>
          <a:p>
            <a:pPr lvl="2"/>
            <a:r>
              <a:rPr lang="zh-CN" altLang="en-US">
                <a:latin typeface="Arial" panose="020B0604020202020204"/>
                <a:ea typeface="宋体" panose="02010600030101010101" pitchFamily="2" charset="-122"/>
              </a:rPr>
              <a:t>第三级</a:t>
            </a:r>
            <a:endParaRPr lang="zh-CN" altLang="en-US">
              <a:latin typeface="Arial" panose="020B0604020202020204"/>
              <a:ea typeface="宋体" panose="02010600030101010101" pitchFamily="2" charset="-122"/>
            </a:endParaRPr>
          </a:p>
          <a:p>
            <a:pPr lvl="3"/>
            <a:r>
              <a:rPr lang="zh-CN" altLang="en-US">
                <a:latin typeface="Arial" panose="020B0604020202020204"/>
                <a:ea typeface="宋体" panose="02010600030101010101" pitchFamily="2" charset="-122"/>
              </a:rPr>
              <a:t>第四级</a:t>
            </a:r>
            <a:endParaRPr lang="zh-CN" altLang="en-US">
              <a:latin typeface="Arial" panose="020B0604020202020204"/>
              <a:ea typeface="宋体" panose="02010600030101010101" pitchFamily="2" charset="-122"/>
            </a:endParaRPr>
          </a:p>
          <a:p>
            <a:pPr lvl="4"/>
            <a:r>
              <a:rPr lang="zh-CN" altLang="en-US">
                <a:latin typeface="Arial" panose="020B0604020202020204"/>
                <a:ea typeface="宋体" panose="02010600030101010101" pitchFamily="2" charset="-122"/>
              </a:rPr>
              <a:t>第五级</a:t>
            </a:r>
            <a:endParaRPr lang="zh-CN" altLang="en-US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r>
              <a:rPr lang="en-US" altLang="zh-CN" sz="1400">
                <a:ea typeface="Arial" panose="020B0604020202020204"/>
              </a:rPr>
              <a:t>‹</a:t>
            </a:r>
            <a:endParaRPr lang="en-US" sz="1400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r>
              <a:rPr lang="en-US" altLang="zh-CN" sz="1400">
                <a:ea typeface="Arial" panose="020B0604020202020204"/>
              </a:rPr>
              <a:t>‹#›</a:t>
            </a:r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eaLnBrk="1" hangingPunct="1">
        <a:buNone/>
        <a:defRPr sz="4400">
          <a:solidFill>
            <a:schemeClr val="tx2"/>
          </a:solidFill>
          <a:ea typeface="宋体" panose="02010600030101010101" pitchFamily="2" charset="-122"/>
        </a:defRPr>
      </a:lvl1pPr>
    </p:titleStyle>
    <p:bodyStyle>
      <a:lvl1pPr marL="342900" indent="-342265" algn="l" eaLnBrk="1" hangingPunct="1">
        <a:buClr>
          <a:schemeClr val="hlink"/>
        </a:buClr>
        <a:buSzPct val="75000"/>
        <a:buFont typeface="Wingdings" panose="05000000000000000000"/>
        <a:buChar char="v"/>
        <a:defRPr sz="3200">
          <a:solidFill>
            <a:schemeClr val="tx1"/>
          </a:solidFill>
          <a:ea typeface="宋体" panose="02010600030101010101" pitchFamily="2" charset="-122"/>
        </a:defRPr>
      </a:lvl1pPr>
      <a:lvl2pPr marL="742950" indent="-285115" algn="l" eaLnBrk="1" hangingPunct="1">
        <a:buClr>
          <a:schemeClr val="accent2"/>
        </a:buClr>
        <a:buSzPct val="85000"/>
        <a:buFont typeface="Wingdings" panose="05000000000000000000"/>
        <a:buChar char=""/>
        <a:defRPr sz="2800">
          <a:solidFill>
            <a:schemeClr val="tx1"/>
          </a:solidFill>
          <a:ea typeface="宋体" panose="02010600030101010101" pitchFamily="2" charset="-122"/>
        </a:defRPr>
      </a:lvl2pPr>
      <a:lvl3pPr marL="1143000" indent="-227965" algn="l" eaLnBrk="1" hangingPunct="1">
        <a:buClr>
          <a:schemeClr val="hlink"/>
        </a:buClr>
        <a:buSzPct val="85000"/>
        <a:buFont typeface="Wingdings" panose="05000000000000000000"/>
        <a:buChar char="v"/>
        <a:defRPr sz="2400">
          <a:solidFill>
            <a:schemeClr val="tx1"/>
          </a:solidFill>
          <a:ea typeface="宋体" panose="02010600030101010101" pitchFamily="2" charset="-122"/>
        </a:defRPr>
      </a:lvl3pPr>
      <a:lvl4pPr marL="1600200" indent="-227965" algn="l" eaLnBrk="1" hangingPunct="1">
        <a:buClr>
          <a:schemeClr val="accent2"/>
        </a:buClr>
        <a:buSzPct val="90000"/>
        <a:buFont typeface="Wingdings" panose="05000000000000000000"/>
        <a:buChar char=""/>
        <a:defRPr sz="2000">
          <a:solidFill>
            <a:schemeClr val="tx1"/>
          </a:solidFill>
          <a:ea typeface="宋体" panose="02010600030101010101" pitchFamily="2" charset="-122"/>
        </a:defRPr>
      </a:lvl4pPr>
      <a:lvl5pPr marL="2057400" indent="-227965" algn="l" eaLnBrk="1" hangingPunct="1">
        <a:buClr>
          <a:schemeClr val="hlink"/>
        </a:buClr>
        <a:buSzPct val="85000"/>
        <a:buFont typeface="Wingdings" panose="05000000000000000000"/>
        <a:buChar char="v"/>
        <a:defRPr sz="2000">
          <a:solidFill>
            <a:schemeClr val="tx1"/>
          </a:solidFill>
          <a:ea typeface="宋体" panose="02010600030101010101" pitchFamily="2" charset="-122"/>
        </a:defRPr>
      </a:lvl5pPr>
      <a:lvl6pPr>
        <a:defRPr/>
      </a:lvl6pPr>
      <a:lvl7pPr>
        <a:defRPr/>
      </a:lvl7pPr>
      <a:lvl8pPr>
        <a:defRPr/>
      </a:lvl8pPr>
      <a:lvl9pPr>
        <a:defRPr/>
      </a:lvl9pPr>
    </p:bodyStyle>
    <p:otherStyle>
      <a:lvl1pPr marL="0" algn="l" eaLnBrk="1" hangingPunct="1">
        <a:buNone/>
        <a:defRPr sz="1800">
          <a:solidFill>
            <a:schemeClr val="tx1"/>
          </a:solidFill>
          <a:ea typeface="宋体" panose="02010600030101010101" pitchFamily="2" charset="-122"/>
        </a:defRPr>
      </a:lvl1pPr>
      <a:lvl2pPr marL="457200" indent="0" eaLnBrk="1" hangingPunct="1">
        <a:defRPr>
          <a:ea typeface="宋体" panose="02010600030101010101" pitchFamily="2" charset="-122"/>
        </a:defRPr>
      </a:lvl2pPr>
      <a:lvl3pPr marL="914400" indent="0" eaLnBrk="1" hangingPunct="1">
        <a:defRPr>
          <a:ea typeface="宋体" panose="02010600030101010101" pitchFamily="2" charset="-122"/>
        </a:defRPr>
      </a:lvl3pPr>
      <a:lvl4pPr marL="1371600" indent="0" eaLnBrk="1" hangingPunct="1">
        <a:defRPr>
          <a:ea typeface="宋体" panose="02010600030101010101" pitchFamily="2" charset="-122"/>
        </a:defRPr>
      </a:lvl4pPr>
      <a:lvl5pPr marL="1828800" indent="0" eaLnBrk="1" hangingPunct="1">
        <a:defRPr>
          <a:ea typeface="宋体" panose="02010600030101010101" pitchFamily="2" charset="-122"/>
        </a:defRPr>
      </a:lvl5pPr>
      <a:lvl6pPr>
        <a:defRPr/>
      </a:lvl6pPr>
      <a:lvl7pPr>
        <a:defRPr/>
      </a:lvl7pPr>
      <a:lvl8pPr>
        <a:defRPr/>
      </a:lvl8pPr>
      <a:lvl9pPr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2195513" y="4941888"/>
            <a:ext cx="7772400" cy="1143000"/>
          </a:xfrm>
          <a:ln/>
        </p:spPr>
        <p:txBody>
          <a:bodyPr anchor="ctr"/>
          <a:p>
            <a:pPr algn="ctr" eaLnBrk="1" hangingPunct="1">
              <a:buNone/>
            </a:pPr>
            <a:r>
              <a:rPr lang="zh-CN" altLang="en-US" sz="36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初二十八班 高瑞元</a:t>
            </a:r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1763713" y="1773238"/>
            <a:ext cx="5632450" cy="1092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射雕英雄传体会</a:t>
            </a:r>
            <a:endParaRPr lang="zh-CN" altLang="en-US" sz="360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 noRot="1"/>
          </p:cNvSpPr>
          <p:nvPr>
            <p:ph type="title"/>
          </p:nvPr>
        </p:nvSpPr>
        <p:spPr>
          <a:xfrm>
            <a:off x="250825" y="549275"/>
            <a:ext cx="8540750" cy="1143000"/>
          </a:xfrm>
          <a:ln/>
        </p:spPr>
        <p:txBody>
          <a:bodyPr anchor="ctr"/>
          <a:p>
            <a:pPr algn="ctr" eaLnBrk="1" hangingPunct="1"/>
            <a:r>
              <a:rPr lang="zh-CN" altLang="en-US" sz="4400">
                <a:solidFill>
                  <a:schemeClr val="tx2"/>
                </a:solidFill>
                <a:latin typeface="Arial" panose="020B0604020202020204"/>
                <a:ea typeface="宋体" panose="02010600030101010101" pitchFamily="2" charset="-122"/>
              </a:rPr>
              <a:t>结构方面</a:t>
            </a:r>
            <a:endParaRPr lang="zh-CN" altLang="en-US"/>
          </a:p>
        </p:txBody>
      </p:sp>
      <p:sp>
        <p:nvSpPr>
          <p:cNvPr id="8195" name="文本占位符 8194"/>
          <p:cNvSpPr>
            <a:spLocks noGrp="1" noRot="1"/>
          </p:cNvSpPr>
          <p:nvPr>
            <p:ph type="body" idx="1"/>
          </p:nvPr>
        </p:nvSpPr>
        <p:spPr>
          <a:xfrm>
            <a:off x="323850" y="1700213"/>
            <a:ext cx="8540750" cy="4194175"/>
          </a:xfrm>
          <a:ln/>
        </p:spPr>
        <p:txBody>
          <a:bodyPr/>
          <a:p>
            <a:pPr marL="342900" indent="-342265" algn="l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这本小说结构严谨，故事内容层层递进，连接紧密，我认为主要是因为它围绕着三条主线进行描写。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1.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为父亲报仇雪恨	       学武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2.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成吉思汗的收留之恩，与拖雷的兄弟情义和自己精忠报国的情怀的冲突。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3.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与黄蓉，华筝的爱情纠纷。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4.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与师父们和江湖人物的侠义故事。</a:t>
            </a:r>
            <a:endParaRPr lang="zh-CN" altLang="en-US"/>
          </a:p>
        </p:txBody>
      </p:sp>
      <p:sp>
        <p:nvSpPr>
          <p:cNvPr id="8196" name="直接连接符 8195"/>
          <p:cNvSpPr/>
          <p:nvPr/>
        </p:nvSpPr>
        <p:spPr>
          <a:xfrm>
            <a:off x="4067175" y="3573463"/>
            <a:ext cx="647700" cy="0"/>
          </a:xfrm>
          <a:prstGeom prst="line">
            <a:avLst/>
          </a:prstGeom>
          <a:ln w="9525" cap="flat" cmpd="sng">
            <a:solidFill>
              <a:srgbClr val="007A77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 noRot="1"/>
          </p:cNvSpPr>
          <p:nvPr>
            <p:ph type="title"/>
          </p:nvPr>
        </p:nvSpPr>
        <p:spPr>
          <a:ln/>
        </p:spPr>
        <p:txBody>
          <a:bodyPr anchor="ctr"/>
          <a:p>
            <a:pPr algn="ctr" eaLnBrk="1" hangingPunct="1"/>
            <a:r>
              <a:rPr lang="zh-CN" altLang="en-US" sz="4400">
                <a:solidFill>
                  <a:schemeClr val="tx2"/>
                </a:solidFill>
                <a:latin typeface="Arial" panose="020B0604020202020204"/>
                <a:ea typeface="宋体" panose="02010600030101010101" pitchFamily="2" charset="-122"/>
              </a:rPr>
              <a:t>情怀方面</a:t>
            </a:r>
            <a:endParaRPr lang="zh-CN" altLang="en-US"/>
          </a:p>
        </p:txBody>
      </p:sp>
      <p:sp>
        <p:nvSpPr>
          <p:cNvPr id="7171" name="文本占位符 7170"/>
          <p:cNvSpPr>
            <a:spLocks noGrp="1" noRot="1"/>
          </p:cNvSpPr>
          <p:nvPr>
            <p:ph type="body" idx="1"/>
          </p:nvPr>
        </p:nvSpPr>
        <p:spPr>
          <a:ln/>
        </p:spPr>
        <p:txBody>
          <a:bodyPr/>
          <a:p>
            <a:pPr marL="342900" indent="-342265" algn="l" eaLnBrk="1" hangingPunct="1"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1.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爱国情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2.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兄弟情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3.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侠义之情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4.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淳朴爱情（主要反映的是一种互相尊敬爱慕的现象。）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endParaRPr 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 noRot="1"/>
          </p:cNvSpPr>
          <p:nvPr>
            <p:ph type="title"/>
          </p:nvPr>
        </p:nvSpPr>
        <p:spPr>
          <a:xfrm>
            <a:off x="250825" y="333375"/>
            <a:ext cx="8540750" cy="1143000"/>
          </a:xfrm>
          <a:ln/>
        </p:spPr>
        <p:txBody>
          <a:bodyPr anchor="ctr"/>
          <a:p>
            <a:pPr algn="ctr" eaLnBrk="1" hangingPunct="1"/>
            <a:r>
              <a:rPr lang="zh-CN" altLang="en-US" sz="4400">
                <a:solidFill>
                  <a:schemeClr val="tx2"/>
                </a:solidFill>
                <a:latin typeface="Arial" panose="020B0604020202020204"/>
                <a:ea typeface="宋体" panose="02010600030101010101" pitchFamily="2" charset="-122"/>
              </a:rPr>
              <a:t>反映出的道理</a:t>
            </a:r>
            <a:endParaRPr lang="zh-CN" altLang="en-US"/>
          </a:p>
        </p:txBody>
      </p:sp>
      <p:sp>
        <p:nvSpPr>
          <p:cNvPr id="9219" name="文本占位符 9218"/>
          <p:cNvSpPr>
            <a:spLocks noGrp="1" noRot="1"/>
          </p:cNvSpPr>
          <p:nvPr>
            <p:ph type="body" idx="1"/>
          </p:nvPr>
        </p:nvSpPr>
        <p:spPr>
          <a:xfrm>
            <a:off x="323850" y="1412875"/>
            <a:ext cx="8540750" cy="4194175"/>
          </a:xfrm>
          <a:ln/>
        </p:spPr>
        <p:txBody>
          <a:bodyPr/>
          <a:p>
            <a:pPr marL="342900" indent="-342265" algn="l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1.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英雄是造福一方百姓的人，烧杀抢掠，奴役百姓，仗势欺人的人不算英雄。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2.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正义战胜邪恶。同时要给恶人悔过的机会。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3.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要喜爱和平。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4.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仇恨要早早放下，人都是要死的，到头来只是比谁活得更长而已，为何不放宽心好好生活？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5.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不能随便许诺。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 noRot="1"/>
          </p:cNvSpPr>
          <p:nvPr>
            <p:ph type="title"/>
          </p:nvPr>
        </p:nvSpPr>
        <p:spPr>
          <a:ln/>
        </p:spPr>
        <p:txBody>
          <a:bodyPr anchor="ctr"/>
          <a:p>
            <a:endParaRPr lang="zh-CN" altLang="en-US"/>
          </a:p>
        </p:txBody>
      </p:sp>
      <p:sp>
        <p:nvSpPr>
          <p:cNvPr id="10243" name="文本占位符 10242"/>
          <p:cNvSpPr>
            <a:spLocks noGrp="1" noRot="1"/>
          </p:cNvSpPr>
          <p:nvPr>
            <p:ph type="body" idx="1"/>
          </p:nvPr>
        </p:nvSpPr>
        <p:spPr>
          <a:ln/>
        </p:spPr>
        <p:txBody>
          <a:bodyPr/>
          <a:p>
            <a:pPr marL="342900" indent="-342265" algn="l" eaLnBrk="1" hangingPunct="1"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这本小说还有很多亮点值得我们学习，如动词的使用精准到位，人物性格鲜明突出，比喻十分恰当。</a:t>
            </a:r>
            <a:endParaRPr lang="zh-CN" altLang="en-US" sz="32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265" algn="l" eaLnBrk="1" hangingPunct="1">
              <a:buClr>
                <a:schemeClr val="hlink"/>
              </a:buClr>
              <a:buSzPct val="75000"/>
              <a:buFont typeface="Wingdings" panose="05000000000000000000"/>
              <a:buChar char="v"/>
            </a:pPr>
            <a:r>
              <a:rPr lang="zh-CN" altLang="en-US" sz="32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我希望在今后的作文中将故事描写得更加连贯，将这本书读透彻。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866"/>
      </a:accent4>
      <a:accent5>
        <a:srgbClr val="F3FAFF"/>
      </a:accent5>
      <a:accent6>
        <a:srgbClr val="2D5BE5"/>
      </a:accent6>
      <a:hlink>
        <a:srgbClr val="DC5900"/>
      </a:hlink>
      <a:folHlink>
        <a:srgbClr val="7979A5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866"/>
        </a:accent4>
        <a:accent5>
          <a:srgbClr val="F3FAFF"/>
        </a:accent5>
        <a:accent6>
          <a:srgbClr val="2D5BE5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1A3"/>
        </a:accent4>
        <a:accent5>
          <a:srgbClr val="F2FAFF"/>
        </a:accent5>
        <a:accent6>
          <a:srgbClr val="DE84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9F2EB"/>
        </a:accent3>
        <a:accent4>
          <a:srgbClr val="4F4F77"/>
        </a:accent4>
        <a:accent5>
          <a:srgbClr val="FFFFEB"/>
        </a:accent5>
        <a:accent6>
          <a:srgbClr val="2D89E5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757"/>
        </a:accent4>
        <a:accent5>
          <a:srgbClr val="FFFFE2"/>
        </a:accent5>
        <a:accent6>
          <a:srgbClr val="E55B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F"/>
        </a:accent4>
        <a:accent5>
          <a:srgbClr val="E6EFEA"/>
        </a:accent5>
        <a:accent6>
          <a:srgbClr val="2D5BE5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783"/>
        </a:accent4>
        <a:accent5>
          <a:srgbClr val="EFEFEF"/>
        </a:accent5>
        <a:accent6>
          <a:srgbClr val="2D89E5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EFEFFF"/>
        </a:accent3>
        <a:accent4>
          <a:srgbClr val="AF2A00"/>
        </a:accent4>
        <a:accent5>
          <a:srgbClr val="F0EFF4"/>
        </a:accent5>
        <a:accent6>
          <a:srgbClr val="005BB7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E"/>
        </a:accent3>
        <a:accent4>
          <a:srgbClr val="000083"/>
        </a:accent4>
        <a:accent5>
          <a:srgbClr val="F2F2F2"/>
        </a:accent5>
        <a:accent6>
          <a:srgbClr val="9F62A1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演示</Application>
  <PresentationFormat>在屏幕上显示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Arial</vt:lpstr>
      <vt:lpstr>楷体</vt:lpstr>
      <vt:lpstr>Arial Unicode MS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2018-03-01T02:34:34Z</dcterms:created>
  <dcterms:modified xsi:type="dcterms:W3CDTF">2018-03-01T02:34:47Z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