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9" r:id="rId2"/>
  </p:sldMasterIdLst>
  <p:notesMasterIdLst>
    <p:notesMasterId r:id="rId16"/>
  </p:notesMasterIdLst>
  <p:sldIdLst>
    <p:sldId id="286" r:id="rId3"/>
    <p:sldId id="262" r:id="rId4"/>
    <p:sldId id="295" r:id="rId5"/>
    <p:sldId id="258" r:id="rId6"/>
    <p:sldId id="284" r:id="rId7"/>
    <p:sldId id="297" r:id="rId8"/>
    <p:sldId id="261" r:id="rId9"/>
    <p:sldId id="299" r:id="rId10"/>
    <p:sldId id="298" r:id="rId11"/>
    <p:sldId id="259" r:id="rId12"/>
    <p:sldId id="305" r:id="rId13"/>
    <p:sldId id="260" r:id="rId14"/>
    <p:sldId id="287" r:id="rId15"/>
  </p:sldIdLst>
  <p:sldSz cx="12192000" cy="6858000"/>
  <p:notesSz cx="7104063" cy="10234613"/>
  <p:embeddedFontLst>
    <p:embeddedFont>
      <p:font typeface="义启小魏楷" charset="-128"/>
      <p:regular r:id="rId17"/>
    </p:embeddedFont>
    <p:embeddedFont>
      <p:font typeface="微软雅黑" pitchFamily="34" charset="-122"/>
      <p:regular r:id="rId18"/>
      <p:bold r:id="rId19"/>
    </p:embeddedFont>
    <p:embeddedFont>
      <p:font typeface="华文细黑" pitchFamily="2" charset="-122"/>
      <p:regular r:id="rId20"/>
    </p:embeddedFont>
    <p:embeddedFont>
      <p:font typeface="Calibri Light" pitchFamily="34" charset="0"/>
      <p:regular r:id="rId21"/>
      <p:italic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黑体" pitchFamily="49" charset="-122"/>
      <p:regular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2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6766-9F3A-4E5C-B3BB-EFC12EE2CAE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6766-9F3A-4E5C-B3BB-EFC12EE2CAE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6766-9F3A-4E5C-B3BB-EFC12EE2CAE0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6766-9F3A-4E5C-B3BB-EFC12EE2CAE0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D6766-9F3A-4E5C-B3BB-EFC12EE2CAE0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187133" y="2058227"/>
            <a:ext cx="7817734" cy="2741546"/>
          </a:xfrm>
          <a:prstGeom prst="rect">
            <a:avLst/>
          </a:prstGeom>
          <a:solidFill>
            <a:schemeClr val="accent1"/>
          </a:solidFill>
          <a:ln w="101600">
            <a:solidFill>
              <a:srgbClr val="FFA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 r="61378"/>
          <a:stretch>
            <a:fillRect/>
          </a:stretch>
        </p:blipFill>
        <p:spPr>
          <a:xfrm>
            <a:off x="1842057" y="3224778"/>
            <a:ext cx="2914046" cy="3119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8715" y="545696"/>
            <a:ext cx="3617883" cy="1931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/>
          <a:srcRect l="34257"/>
          <a:stretch>
            <a:fillRect/>
          </a:stretch>
        </p:blipFill>
        <p:spPr>
          <a:xfrm>
            <a:off x="6299606" y="3291599"/>
            <a:ext cx="4960350" cy="3119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187133" y="2914075"/>
            <a:ext cx="7817734" cy="1023532"/>
          </a:xfrm>
        </p:spPr>
        <p:txBody>
          <a:bodyPr anchor="ctr" anchorCtr="0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</a:t>
            </a:r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87132" y="3983397"/>
            <a:ext cx="7817735" cy="77797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2018/2/28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2018/2/28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187133" y="2058227"/>
            <a:ext cx="7817734" cy="2741546"/>
          </a:xfrm>
          <a:prstGeom prst="rect">
            <a:avLst/>
          </a:prstGeom>
          <a:solidFill>
            <a:schemeClr val="accent1"/>
          </a:solidFill>
          <a:ln w="101600">
            <a:solidFill>
              <a:srgbClr val="FFA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/>
          <a:srcRect r="61378"/>
          <a:stretch>
            <a:fillRect/>
          </a:stretch>
        </p:blipFill>
        <p:spPr>
          <a:xfrm>
            <a:off x="1842057" y="3224778"/>
            <a:ext cx="2914046" cy="3119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8715" y="545696"/>
            <a:ext cx="3617883" cy="193192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 cstate="print"/>
          <a:srcRect l="34257"/>
          <a:stretch>
            <a:fillRect/>
          </a:stretch>
        </p:blipFill>
        <p:spPr>
          <a:xfrm>
            <a:off x="6299606" y="3291599"/>
            <a:ext cx="4960350" cy="3119173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187132" y="2045829"/>
            <a:ext cx="7817735" cy="2753944"/>
          </a:xfrm>
        </p:spPr>
        <p:txBody>
          <a:bodyPr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187133" y="2058227"/>
            <a:ext cx="7817734" cy="2741546"/>
          </a:xfrm>
          <a:prstGeom prst="rect">
            <a:avLst/>
          </a:prstGeom>
          <a:solidFill>
            <a:schemeClr val="accent1"/>
          </a:solidFill>
          <a:ln w="101600">
            <a:solidFill>
              <a:srgbClr val="FFA1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print"/>
          <a:srcRect r="61378"/>
          <a:stretch>
            <a:fillRect/>
          </a:stretch>
        </p:blipFill>
        <p:spPr>
          <a:xfrm>
            <a:off x="1842057" y="3224778"/>
            <a:ext cx="2914046" cy="311917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8715" y="545696"/>
            <a:ext cx="3617883" cy="193192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2" cstate="print"/>
          <a:srcRect l="34257"/>
          <a:stretch>
            <a:fillRect/>
          </a:stretch>
        </p:blipFill>
        <p:spPr>
          <a:xfrm>
            <a:off x="6299606" y="3291599"/>
            <a:ext cx="4960350" cy="3119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187133" y="2045525"/>
            <a:ext cx="7817734" cy="1653067"/>
          </a:xfrm>
        </p:spPr>
        <p:txBody>
          <a:bodyPr anchor="b" anchorCtr="0">
            <a:normAutofit/>
          </a:bodyPr>
          <a:lstStyle>
            <a:lvl1pPr algn="ctr">
              <a:defRPr sz="72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2187133" y="3710992"/>
            <a:ext cx="7817734" cy="108878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pPr/>
              <a:t>2018/2/28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2018/2/28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2018/2/28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603500" y="2585085"/>
            <a:ext cx="7033260" cy="102362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  <a:sym typeface="+mn-ea"/>
              </a:rPr>
              <a:t>读《射雕英雄传》有感</a:t>
            </a:r>
            <a:endParaRPr lang="zh-CN" altLang="en-US" smtClean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6992620" y="3684270"/>
            <a:ext cx="1891665" cy="777875"/>
          </a:xfrm>
          <a:ln>
            <a:solidFill>
              <a:schemeClr val="accent2"/>
            </a:solidFill>
          </a:ln>
        </p:spPr>
        <p:txBody>
          <a:bodyPr/>
          <a:lstStyle/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初二十八班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r>
              <a:rPr lang="zh-CN" altLang="en-US">
                <a:latin typeface="华文细黑" panose="02010600040101010101" charset="-122"/>
                <a:ea typeface="华文细黑" panose="02010600040101010101" charset="-122"/>
                <a:sym typeface="+mn-ea"/>
              </a:rPr>
              <a:t>徐一瑄</a:t>
            </a:r>
            <a:endParaRPr lang="zh-CN" altLang="en-US">
              <a:latin typeface="华文细黑" panose="02010600040101010101" charset="-122"/>
              <a:ea typeface="华文细黑" panose="02010600040101010101" charset="-122"/>
            </a:endParaRPr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5420"/>
            <a:ext cx="10515600" cy="4351338"/>
          </a:xfrm>
          <a:ln>
            <a:solidFill>
              <a:srgbClr val="FF7C80"/>
            </a:solidFill>
          </a:ln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而除开人物的钟爱，还有武功的精彩让我心生向往。鼎鼎大名的九阴白骨爪，天下间至阴至毒的爪功，出自于前朝武功宝典《九阴真经》，为东海桃花岛岛主黄药师之弃徒梅超风所学，并曾引起一股《九阴真经》争夺的江湖风波。更鼎鼎大名的还有降龙十八掌！天下至刚至阳的掌法，为一等一的武功，是天下第一大帮——丐帮的传承武功，与打狗棒法并立，为每代丐帮帮主所必学武功。丐帮第二十九代帮主洪七公因吃了黄蓉的菜肴上了瘾而传给郭靖，郭靖坚持不懈，日夜苦练终有所成，此功一施展起来威力无穷，确实为郭靖的杀手绝学。此外当然还有打狗棒法，一招天下无狗，震慑四方。吸毒欧阳锋的蛤蟆功，南帝一灯大师的一阳指，东邪黄药师的落英神剑掌，全真教的北斗七星阵法，都是这天下一等一的武功。而这科目繁多、林林总总的武功，金庸靠自己一人之力，诠释得完美无瑕，让人不得不佩服啊……这样的一个武侠世界是读者向往的，当你一读开书，就如身临其境，不能自已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293360" y="455295"/>
            <a:ext cx="1528445" cy="829945"/>
          </a:xfrm>
          <a:prstGeom prst="rect">
            <a:avLst/>
          </a:prstGeom>
          <a:ln>
            <a:solidFill>
              <a:srgbClr val="FF7C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感受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2310" y="665480"/>
            <a:ext cx="3167380" cy="851535"/>
          </a:xfrm>
          <a:ln>
            <a:solidFill>
              <a:srgbClr val="FF7C80"/>
            </a:solidFill>
          </a:ln>
        </p:spPr>
        <p:txBody>
          <a:bodyPr/>
          <a:lstStyle/>
          <a:p>
            <a:r>
              <a:rPr lang="zh-CN" altLang="en-US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郭靖和黄蓉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rgbClr val="FF7C8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/>
              <a:t>        </a:t>
            </a: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黄蓉为什么会爱上郭靖，对当下很多试图依靠婚姻改变自己命运的人来说是不可理解的。如此一对情侣，在今天这个物欲横流房价奇高的年代，世人眼里的他们极不相配。</a:t>
            </a:r>
          </a:p>
          <a:p>
            <a:pPr marL="0" indent="0">
              <a:buNone/>
            </a:pP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        中国向来讲究门当户对，一个是武林豪门的阳春白雪，一个是大漠草原的下里巴人，却因缘际会的相遇相爱。   </a:t>
            </a:r>
          </a:p>
          <a:p>
            <a:pPr marL="0" indent="0">
              <a:buNone/>
            </a:pP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        桃花岛上深几许，木头相伴动尘心。郭靖初次遇到黄蓉的场面在小说中有非常详细的描写，黄蓉当时是一个乞丐的身份，郭靖没有半分的看不起和嫌弃，也许这样的性格，才能有金庸笔下郭靖和黄蓉的爱情。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81985" y="635635"/>
            <a:ext cx="5828030" cy="1094105"/>
          </a:xfrm>
          <a:solidFill>
            <a:schemeClr val="bg1"/>
          </a:solidFill>
          <a:ln>
            <a:solidFill>
              <a:srgbClr val="FF7C80"/>
            </a:solidFill>
          </a:ln>
        </p:spPr>
        <p:txBody>
          <a:bodyPr>
            <a:normAutofit fontScale="90000"/>
          </a:bodyPr>
          <a:lstStyle/>
          <a:p>
            <a:r>
              <a:rPr lang="en-US" altLang="zh-CN"/>
              <a:t>     </a:t>
            </a:r>
            <a:r>
              <a:rPr lang="zh-CN" altLang="en-US" b="1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郭靖、黄蓉诗评摘录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990725"/>
            <a:ext cx="10515600" cy="4302125"/>
          </a:xfrm>
          <a:ln>
            <a:solidFill>
              <a:srgbClr val="FF7C8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义启小魏楷" panose="02010601030101010101" charset="-128"/>
                <a:ea typeface="义启小魏楷" panose="02010601030101010101" charset="-128"/>
              </a:rPr>
              <a:t>           </a:t>
            </a:r>
          </a:p>
          <a:p>
            <a:pPr marL="0" indent="0">
              <a:buNone/>
            </a:pPr>
            <a:r>
              <a:rPr lang="en-US" altLang="zh-CN">
                <a:latin typeface="义启小魏楷" panose="02010601030101010101" charset="-128"/>
                <a:ea typeface="义启小魏楷" panose="02010601030101010101" charset="-128"/>
              </a:rPr>
              <a:t> </a:t>
            </a:r>
          </a:p>
          <a:p>
            <a:pPr marL="0" indent="0">
              <a:buNone/>
            </a:pPr>
            <a:r>
              <a:rPr lang="en-US" altLang="zh-CN">
                <a:latin typeface="义启小魏楷" panose="02010601030101010101" charset="-128"/>
                <a:ea typeface="义启小魏楷" panose="02010601030101010101" charset="-128"/>
              </a:rPr>
              <a:t>          </a:t>
            </a: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郭靖：历经险阻成大器，慑宵小，荡寇除魔，扶危济弱，一腔热血任评说。坚守襄阳不破。 侠之大，为民为国。仰天长笑沙场卧，青史留名正气不落。草木悲，风云作。</a:t>
            </a:r>
          </a:p>
          <a:p>
            <a:pPr marL="0" indent="0">
              <a:buNone/>
            </a:pP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　　   黄蓉：冰纨雪柳映参差, 轻舟绰立仙人姿。 玲珑心璇玑轻巧思。 风霜剥去青颜，皓首枯心也相知。 对靖一片痴, 百计守城池, 暂缓赋诗。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>
                <a:latin typeface="义启小魏楷" panose="02010601030101010101" charset="-128"/>
                <a:ea typeface="义启小魏楷" panose="02010601030101010101" charset="-128"/>
              </a:rPr>
              <a:t>谢谢观看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smtClean="0">
                <a:latin typeface="义启小魏楷" panose="02010601030101010101" charset="-128"/>
                <a:ea typeface="义启小魏楷" panose="02010601030101010101" charset="-128"/>
              </a:rPr>
              <a:t>THANK YOU</a:t>
            </a:r>
          </a:p>
        </p:txBody>
      </p:sp>
    </p:spTree>
    <p:custDataLst>
      <p:tags r:id="rId1"/>
    </p:custData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05835" y="568325"/>
            <a:ext cx="5180330" cy="1325880"/>
          </a:xfrm>
          <a:ln>
            <a:solidFill>
              <a:srgbClr val="FF7C80"/>
            </a:solidFill>
          </a:ln>
        </p:spPr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金庸《射雕英雄传》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270760"/>
            <a:ext cx="10515600" cy="3104515"/>
          </a:xfrm>
          <a:ln>
            <a:solidFill>
              <a:srgbClr val="FF7C8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dirty="0">
              <a:latin typeface="义启小魏楷" panose="02010601030101010101" charset="-128"/>
              <a:ea typeface="义启小魏楷" panose="02010601030101010101" charset="-128"/>
            </a:endParaRPr>
          </a:p>
          <a:p>
            <a:pPr marL="0" indent="0">
              <a:buNone/>
            </a:pPr>
            <a:r>
              <a:rPr lang="zh-CN" altLang="en-US" dirty="0">
                <a:latin typeface="义启小魏楷" panose="02010601030101010101" charset="-128"/>
                <a:ea typeface="义启小魏楷" panose="02010601030101010101" charset="-128"/>
              </a:rPr>
              <a:t>              </a:t>
            </a:r>
            <a:r>
              <a:rPr lang="zh-CN" altLang="en-US" dirty="0">
                <a:latin typeface="+mn-ea"/>
              </a:rPr>
              <a:t>金庸用十四个字概括了自己的所有</a:t>
            </a:r>
            <a:r>
              <a:rPr lang="zh-CN" altLang="en-US" dirty="0">
                <a:latin typeface="+mn-ea"/>
              </a:rPr>
              <a:t>着作</a:t>
            </a:r>
            <a:r>
              <a:rPr lang="zh-CN" altLang="en-US" dirty="0" smtClean="0">
                <a:latin typeface="+mn-ea"/>
              </a:rPr>
              <a:t>，即：飞雪</a:t>
            </a:r>
            <a:r>
              <a:rPr lang="zh-CN" altLang="en-US" dirty="0">
                <a:latin typeface="+mn-ea"/>
              </a:rPr>
              <a:t>连天</a:t>
            </a:r>
            <a:r>
              <a:rPr lang="zh-CN" altLang="en-US" dirty="0">
                <a:latin typeface="+mn-ea"/>
              </a:rPr>
              <a:t>射白鹿，笑书神侠倚碧鸳。是我所知道的作品最多被转拍成电视剧电影的作家，而且开创了一个新的武侠时代，他得小说引领了中国武学作品的风潮，为无数人追捧，其中包括许许多多的同行作家，他们的作品或多或少都有受到金庸的影响。相信金庸的每一部作品说出来中国的人甚至很多华人都不会陌生，《射雕英雄传》更甚。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9600" smtClean="0">
                <a:latin typeface="义启小魏楷" panose="02010601030101010101" charset="-128"/>
                <a:ea typeface="义启小魏楷" panose="02010601030101010101" charset="-128"/>
              </a:rPr>
              <a:t>主要内容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409465" y="1340801"/>
            <a:ext cx="1410056" cy="1410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smtClean="0">
                <a:latin typeface="义启小魏楷" panose="02010601030101010101" charset="-128"/>
                <a:ea typeface="义启小魏楷" panose="02010601030101010101" charset="-128"/>
              </a:rPr>
              <a:t>1</a:t>
            </a:r>
          </a:p>
        </p:txBody>
      </p:sp>
    </p:spTree>
    <p:custDataLst>
      <p:tags r:id="rId1"/>
    </p:custData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713740"/>
            <a:ext cx="10515600" cy="5695950"/>
          </a:xfrm>
          <a:ln>
            <a:solidFill>
              <a:srgbClr val="FF7C80"/>
            </a:solidFill>
          </a:ln>
        </p:spPr>
        <p:txBody>
          <a:bodyPr>
            <a:normAutofit fontScale="77500" lnSpcReduction="10000"/>
          </a:bodyPr>
          <a:lstStyle/>
          <a:p>
            <a:pPr marL="0" indent="0">
              <a:buNone/>
            </a:pPr>
            <a:r>
              <a:rPr lang="en-US" altLang="zh-CN" sz="2000">
                <a:latin typeface="义启小魏楷" panose="02010601030101010101" charset="-128"/>
                <a:ea typeface="义启小魏楷" panose="02010601030101010101" charset="-128"/>
              </a:rPr>
              <a:t>        </a:t>
            </a:r>
            <a:r>
              <a:rPr lang="en-US" altLang="zh-CN" sz="3600">
                <a:latin typeface="义启小魏楷" panose="02010601030101010101" charset="-128"/>
                <a:ea typeface="义启小魏楷" panose="02010601030101010101" charset="-128"/>
              </a:rPr>
              <a:t> </a:t>
            </a:r>
          </a:p>
          <a:p>
            <a:pPr marL="0" indent="0">
              <a:buNone/>
            </a:pPr>
            <a:r>
              <a:rPr lang="en-US" altLang="zh-CN" sz="3600">
                <a:latin typeface="义启小魏楷" panose="02010601030101010101" charset="-128"/>
                <a:ea typeface="义启小魏楷" panose="02010601030101010101" charset="-128"/>
              </a:rPr>
              <a:t>       </a:t>
            </a:r>
            <a:r>
              <a:rPr lang="zh-CN" altLang="en-US" sz="3600">
                <a:latin typeface="义启小魏楷" panose="02010601030101010101" charset="-128"/>
                <a:ea typeface="义启小魏楷" panose="02010601030101010101" charset="-128"/>
              </a:rPr>
              <a:t>南宋庆元年间，在临安郊外的牛家村，杨铁心与郭啸天两个忠良被金国王子完颜洪烈勾结的南宋政府杀害，已怀身孕的郭夫人李萍、杨夫人包惜弱也双双失踪，他们的好友丘处机十分生气，开始追查杀手是何人。 全真弟子丘处机遇见江南七怪，双方大打出手。古人云:”不打不相识。“丘处机与江南七怪大打之后结成朋友，并约定由丘处机去救助杨铁心妻子包惜弱，江南七怪去救助郭啸天妻子李萍，各自将两家的孩子教养成人，传授武艺。十八年后重会嘉兴，由郭杨的后人代为比武再分胜负。江南七怪应允。 因为两位夫人失踪，江南七怪与丘处机的寻觅之路是很漫长的。终于，他们在一次偶然机会中找到了郭啸天的儿子郭靖，并开始传授武艺。小时候，郭靖在蒙古与拖雷结为安答。因为，他还救过大汗铁木真的女儿华筝的命，所以大汗便将华筝许配给郭靖。 十年后，郭靖已长成为一个粗壮少年，他虽天资鲁钝，但由于六怪严督紧促，再加上自己勤奋努力，后又因得全真教掌教马钰传授玄门内功，武功已经初成。这十年铁木真东征西讨，统一大漠。郭靖因颇具战功，被成吉思汗招为”金刀驸马“。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163185" y="95250"/>
            <a:ext cx="1865630" cy="52197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义启小魏楷" panose="02010601030101010101" charset="-128"/>
                <a:ea typeface="义启小魏楷" panose="02010601030101010101" charset="-128"/>
              </a:rPr>
              <a:t> </a:t>
            </a:r>
            <a:r>
              <a:rPr lang="zh-CN" altLang="en-US" sz="2800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主要内容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2865"/>
            <a:ext cx="10515600" cy="4881245"/>
          </a:xfrm>
          <a:ln>
            <a:solidFill>
              <a:srgbClr val="FF7C80"/>
            </a:solidFill>
          </a:ln>
        </p:spPr>
        <p:txBody>
          <a:bodyPr>
            <a:normAutofit fontScale="87500" lnSpcReduction="10000"/>
          </a:bodyPr>
          <a:lstStyle/>
          <a:p>
            <a:pPr marL="0" indent="0">
              <a:buNone/>
            </a:pPr>
            <a:r>
              <a:rPr lang="en-US" altLang="zh-CN">
                <a:latin typeface="义启小魏楷" panose="02010601030101010101" charset="-128"/>
                <a:ea typeface="义启小魏楷" panose="02010601030101010101" charset="-128"/>
                <a:sym typeface="+mn-ea"/>
              </a:rPr>
              <a:t>      </a:t>
            </a:r>
            <a:r>
              <a:rPr lang="en-US" altLang="zh-CN" sz="2500">
                <a:latin typeface="义启小魏楷" panose="02010601030101010101" charset="-128"/>
                <a:ea typeface="义启小魏楷" panose="02010601030101010101" charset="-128"/>
                <a:sym typeface="+mn-ea"/>
              </a:rPr>
              <a:t> </a:t>
            </a:r>
          </a:p>
          <a:p>
            <a:pPr marL="0" indent="0">
              <a:buNone/>
            </a:pPr>
            <a:r>
              <a:rPr lang="zh-CN" altLang="en-US" sz="2700">
                <a:latin typeface="义启小魏楷" panose="02010601030101010101" charset="-128"/>
                <a:ea typeface="义启小魏楷" panose="02010601030101010101" charset="-128"/>
                <a:sym typeface="+mn-ea"/>
              </a:rPr>
              <a:t>           </a:t>
            </a:r>
            <a:r>
              <a:rPr lang="zh-CN" altLang="en-US" sz="2600">
                <a:latin typeface="义启小魏楷" panose="02010601030101010101" charset="-128"/>
                <a:ea typeface="义启小魏楷" panose="02010601030101010101" charset="-128"/>
                <a:sym typeface="+mn-ea"/>
              </a:rPr>
              <a:t>十八年之约就要到了，郭靖连忙尊师父之命，赶往嘉兴，途中遇见女扮男装的少年小叫花子黄蓉，两人结为朋友。在一次游船中，他终于见到了黄蓉的”真面目“。 郭靖、黄蓉相伴而行，在长江边他们与一个举止奇异的老丐相识，这个老丐便是与黄蓉之父桃花岛主”东邪“黄药师齐名的丐帮帮主洪七公。洪七公喜欢郭靖忠厚老实，更喜黄蓉聪明伶俐，就将两人收入门下。他并将平生最强的降龙十八掌授与郭靖。 郭靖和黄蓉来到桃花岛，他不巧被桃花岛里面的八卦阵图搞晕，结识了高手周伯通这个”老顽童“。周伯通将九阴真经传授给了郭靖。 随后郭靖再次回到蒙古，铁木真逼着郭靖与华筝成婚，但郭靖已经心有所属。李氏不想看到郭靖被迫同意婚姻，便当场自刎。 郭靖因母之死，心灰意冷，想忘却一身武功。幸亏得到丘处机启发才得以振作。第二次华山论剑日期已到，东邪、西毒、北丐以及少年高手郭靖纷纷出手。最后”武功天下第一“被逆练”九阴假经“已经疯疯癫癫的”西毒“欧阳锋夺得。郭靖与因误会出走的黄蓉再次相逢，最终结为一对武林侠侣。 这部小说人物性格特点刻画得极其细腻，场景的渲染更不用说，各个武功招数名称都取得十分巧妙。金庸老先生在写书中有一个极大的特点，就是情节一环扣一环，让人爱不释手，看完了这章节，还想看下一章节，十分引人入胜。</a:t>
            </a:r>
            <a:endParaRPr lang="zh-CN" altLang="en-US" sz="2600">
              <a:latin typeface="义启小魏楷" panose="02010601030101010101" charset="-128"/>
              <a:ea typeface="义启小魏楷" panose="02010601030101010101" charset="-128"/>
            </a:endParaRPr>
          </a:p>
          <a:p>
            <a:endParaRPr lang="zh-CN" altLang="en-US" sz="2600"/>
          </a:p>
        </p:txBody>
      </p:sp>
      <p:sp>
        <p:nvSpPr>
          <p:cNvPr id="4" name="文本框 3"/>
          <p:cNvSpPr txBox="1"/>
          <p:nvPr/>
        </p:nvSpPr>
        <p:spPr>
          <a:xfrm>
            <a:off x="5163185" y="471805"/>
            <a:ext cx="1865630" cy="521970"/>
          </a:xfrm>
          <a:prstGeom prst="rect">
            <a:avLst/>
          </a:prstGeom>
          <a:noFill/>
          <a:ln>
            <a:solidFill>
              <a:srgbClr val="FF7C8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义启小魏楷" panose="02010601030101010101" charset="-128"/>
                <a:ea typeface="义启小魏楷" panose="02010601030101010101" charset="-128"/>
              </a:rPr>
              <a:t> </a:t>
            </a:r>
            <a:r>
              <a:rPr lang="zh-CN" altLang="en-US" sz="2800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主要内容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9600" smtClean="0">
                <a:latin typeface="义启小魏楷" panose="02010601030101010101" charset="-128"/>
                <a:ea typeface="义启小魏楷" panose="02010601030101010101" charset="-128"/>
              </a:rPr>
              <a:t>人物赏析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409465" y="1340801"/>
            <a:ext cx="1410056" cy="1410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smtClean="0">
                <a:latin typeface="义启小魏楷" panose="02010601030101010101" charset="-128"/>
                <a:ea typeface="义启小魏楷" panose="02010601030101010101" charset="-128"/>
              </a:rPr>
              <a:t>2</a:t>
            </a:r>
          </a:p>
        </p:txBody>
      </p:sp>
    </p:spTree>
    <p:custDataLst>
      <p:tags r:id="rId1"/>
    </p:custData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16475" y="558165"/>
            <a:ext cx="2558415" cy="949960"/>
          </a:xfrm>
          <a:ln>
            <a:solidFill>
              <a:srgbClr val="FF7C80"/>
            </a:solidFill>
          </a:ln>
        </p:spPr>
        <p:txBody>
          <a:bodyPr/>
          <a:lstStyle/>
          <a:p>
            <a:r>
              <a:rPr lang="zh-CN" altLang="en-US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人物赏析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solidFill>
              <a:srgbClr val="FF7C8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/>
              <a:t>        </a:t>
            </a:r>
          </a:p>
          <a:p>
            <a:pPr marL="0" indent="0">
              <a:buNone/>
            </a:pPr>
            <a:r>
              <a:rPr lang="en-US" altLang="zh-CN"/>
              <a:t>        </a:t>
            </a:r>
            <a:r>
              <a:rPr lang="en-US" altLang="zh-CN">
                <a:latin typeface="义启小魏楷" panose="02010601030101010101" charset="-128"/>
                <a:ea typeface="义启小魏楷" panose="02010601030101010101" charset="-128"/>
              </a:rPr>
              <a:t> </a:t>
            </a: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郭靖是个反应迟钝、傻里傻气的傻小子，他很守信。虽然他头脑不聪明，但是做什么事都非常有恒心和毅力。比如那时洪七公教他练降龙十八掌时，他起初练时不怎么样，不过他一直不泄气，每天早上天刚亮就起床练功黑了才回去，就这样直到练熟为止。这是他成为一代大侠的重要原因。他十分爱自己的师傅，有一次在密室疗伤时，听到欧阳峰要杀自己师傅，他连自己的性命都不要也要去救师傅；他是一个说话算数，一诺千金的人，答应的事永远不会反悔，真是一个言必行，行必果的大侠。</a:t>
            </a:r>
          </a:p>
          <a:p>
            <a:pPr marL="0" indent="0">
              <a:buNone/>
            </a:pP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　　黄容是一个聪明伶俐，鬼点子特别多的女诸葛，无论遇到什么困难她都有办法。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495" y="568960"/>
            <a:ext cx="2492375" cy="1036320"/>
          </a:xfrm>
          <a:ln>
            <a:solidFill>
              <a:srgbClr val="FF7C80"/>
            </a:solidFill>
          </a:ln>
        </p:spPr>
        <p:txBody>
          <a:bodyPr>
            <a:normAutofit fontScale="90000"/>
          </a:bodyPr>
          <a:lstStyle/>
          <a:p>
            <a:r>
              <a:rPr lang="zh-CN" altLang="en-US" sz="4800">
                <a:solidFill>
                  <a:srgbClr val="FF7C80"/>
                </a:solidFill>
                <a:latin typeface="义启小魏楷" panose="02010601030101010101" charset="-128"/>
                <a:ea typeface="义启小魏楷" panose="02010601030101010101" charset="-128"/>
              </a:rPr>
              <a:t>成吉思汗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77365"/>
            <a:ext cx="10515600" cy="4051935"/>
          </a:xfrm>
          <a:ln>
            <a:solidFill>
              <a:srgbClr val="FF7C80"/>
            </a:solidFill>
          </a:ln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altLang="zh-CN"/>
              <a:t>     </a:t>
            </a: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 </a:t>
            </a:r>
          </a:p>
          <a:p>
            <a:pPr marL="0" indent="0">
              <a:buNone/>
            </a:pPr>
            <a:r>
              <a:rPr lang="zh-CN" altLang="en-US">
                <a:latin typeface="义启小魏楷" panose="02010601030101010101" charset="-128"/>
                <a:ea typeface="义启小魏楷" panose="02010601030101010101" charset="-128"/>
              </a:rPr>
              <a:t>      </a:t>
            </a:r>
            <a:r>
              <a:rPr lang="en-US" altLang="zh-CN" sz="3600">
                <a:latin typeface="义启小魏楷" panose="02010601030101010101" charset="-128"/>
                <a:ea typeface="义启小魏楷" panose="02010601030101010101" charset="-128"/>
              </a:rPr>
              <a:t>“</a:t>
            </a:r>
            <a:r>
              <a:rPr lang="zh-CN" altLang="en-US" sz="3600">
                <a:latin typeface="义启小魏楷" panose="02010601030101010101" charset="-128"/>
                <a:ea typeface="义启小魏楷" panose="02010601030101010101" charset="-128"/>
              </a:rPr>
              <a:t>一代天骄，成吉思汗，只识弯弓射大雕。</a:t>
            </a:r>
            <a:r>
              <a:rPr lang="en-US" altLang="zh-CN" sz="3600">
                <a:latin typeface="义启小魏楷" panose="02010601030101010101" charset="-128"/>
                <a:ea typeface="义启小魏楷" panose="02010601030101010101" charset="-128"/>
              </a:rPr>
              <a:t>”</a:t>
            </a:r>
            <a:r>
              <a:rPr lang="zh-CN" altLang="en-US" sz="3600">
                <a:latin typeface="义启小魏楷" panose="02010601030101010101" charset="-128"/>
                <a:ea typeface="义启小魏楷" panose="02010601030101010101" charset="-128"/>
              </a:rPr>
              <a:t>他确实是个天才，军事方面的天才，也是草原人民的信仰。赞美的话到这里。但他为了统一蒙古族，发起大大小小的战争，他大肆屠城，残暴而不计后果，民不聊生。无数生命葬生在他们的马蹄下，利刃下，悲凉。他是英雄，但与其他人相比，他更像是屠夫。</a:t>
            </a:r>
          </a:p>
          <a:p>
            <a:pPr marL="0" indent="0">
              <a:buNone/>
            </a:pPr>
            <a:r>
              <a:rPr lang="en-US" altLang="zh-CN" sz="3600">
                <a:latin typeface="义启小魏楷" panose="02010601030101010101" charset="-128"/>
                <a:ea typeface="义启小魏楷" panose="02010601030101010101" charset="-128"/>
              </a:rPr>
              <a:t>     </a:t>
            </a:r>
            <a:r>
              <a:rPr lang="zh-CN" altLang="en-US" sz="3600">
                <a:latin typeface="义启小魏楷" panose="02010601030101010101" charset="-128"/>
                <a:ea typeface="义启小魏楷" panose="02010601030101010101" charset="-128"/>
              </a:rPr>
              <a:t>这仅是我眼中的成吉思汗。而《射雕》想要赞颂的也并非是英雄成吉思汗。而是普通坚韧的平民郭靖。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z="9600" smtClean="0">
                <a:latin typeface="义启小魏楷" panose="02010601030101010101" charset="-128"/>
                <a:ea typeface="义启小魏楷" panose="02010601030101010101" charset="-128"/>
              </a:rPr>
              <a:t>感受</a:t>
            </a: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409465" y="1340801"/>
            <a:ext cx="1410056" cy="14100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smtClean="0">
                <a:latin typeface="义启小魏楷" panose="02010601030101010101" charset="-128"/>
                <a:ea typeface="义启小魏楷" panose="02010601030101010101" charset="-128"/>
              </a:rPr>
              <a:t>3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5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a"/>
  <p:tag name="KSO_WM_UNIT_INDEX" val="1"/>
  <p:tag name="KSO_WM_UNIT_ID" val="custom20185053_6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e"/>
  <p:tag name="KSO_WM_UNIT_INDEX" val="1"/>
  <p:tag name="KSO_WM_UNIT_ID" val="custom20185053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TAG_VERSION" val="1.0"/>
  <p:tag name="KSO_WM_SLIDE_ID" val="custom20185053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a"/>
  <p:tag name="KSO_WM_UNIT_INDEX" val="1"/>
  <p:tag name="KSO_WM_UNIT_ID" val="custom20185053_6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e"/>
  <p:tag name="KSO_WM_UNIT_INDEX" val="1"/>
  <p:tag name="KSO_WM_UNIT_ID" val="custom20185053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TAG_VERSION" val="1.0"/>
  <p:tag name="KSO_WM_SLIDE_ID" val="custom20185053_20"/>
  <p:tag name="KSO_WM_SLIDE_INDEX" val="20"/>
  <p:tag name="KSO_WM_SLIDE_ITEM_CNT" val="2"/>
  <p:tag name="KSO_WM_SLIDE_LAYOUT" val="a_b"/>
  <p:tag name="KSO_WM_SLIDE_LAYOUT_CNT" val="1_1"/>
  <p:tag name="KSO_WM_SLIDE_TYPE" val="endPage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a"/>
  <p:tag name="KSO_WM_UNIT_INDEX" val="1"/>
  <p:tag name="KSO_WM_UNIT_ID" val="custom20185053_20*a*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谢谢观看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b"/>
  <p:tag name="KSO_WM_UNIT_INDEX" val="1"/>
  <p:tag name="KSO_WM_UNIT_ID" val="custom20185053_20*b*1"/>
  <p:tag name="KSO_WM_UNIT_LAYERLEVEL" val="1"/>
  <p:tag name="KSO_WM_UNIT_VALUE" val="4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THANK YOU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50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CATEGORY" val="custom"/>
  <p:tag name="KSO_WM_TEMPLATE_INDEX" val="20185053"/>
  <p:tag name="KSO_WM_TAG_VERSION" val="1.0"/>
  <p:tag name="KSO_WM_TEMPLATE_THUMBS_INDEX" val="1、6、4、5、9、15、2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TAG_VERSION" val="1.0"/>
  <p:tag name="KSO_WM_SLIDE_ID" val="custom20185053_1"/>
  <p:tag name="KSO_WM_SLIDE_INDEX" val="1"/>
  <p:tag name="KSO_WM_SLIDE_ITEM_CNT" val="2"/>
  <p:tag name="KSO_WM_SLIDE_LAYOUT" val="a_b"/>
  <p:tag name="KSO_WM_SLIDE_LAYOUT_CNT" val="1_1"/>
  <p:tag name="KSO_WM_SLIDE_TYPE" val="title"/>
  <p:tag name="KSO_WM_TEMPLATE_THUMBS_INDEX" val="1、6、4、5、9、15、20、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a"/>
  <p:tag name="KSO_WM_UNIT_INDEX" val="1"/>
  <p:tag name="KSO_WM_UNIT_ID" val="custom20185053_1*a*1"/>
  <p:tag name="KSO_WM_UNIT_LAYERLEVEL" val="1"/>
  <p:tag name="KSO_WM_UNIT_VALUE" val="12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红色清新通用模板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TAG_VERSION" val="1.0"/>
  <p:tag name="KSO_WM_SLIDE_ID" val="custom20185053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a"/>
  <p:tag name="KSO_WM_UNIT_INDEX" val="1"/>
  <p:tag name="KSO_WM_UNIT_ID" val="custom20185053_6*a*1"/>
  <p:tag name="KSO_WM_UNIT_LAYERLEVEL" val="1"/>
  <p:tag name="KSO_WM_UNIT_VALUE" val="18"/>
  <p:tag name="KSO_WM_UNIT_ISCONTENTSTITLE" val="0"/>
  <p:tag name="KSO_WM_UNIT_HIGHLIGHT" val="0"/>
  <p:tag name="KSO_WM_UNIT_COMPATIBLE" val="0"/>
  <p:tag name="KSO_WM_UNIT_CLEAR" val="0"/>
  <p:tag name="KSO_WM_BEAUTIFY_FLAG" val="#wm#"/>
  <p:tag name="KSO_WM_TAG_VERSION" val="1.0"/>
  <p:tag name="KSO_WM_UNIT_PRESET_TEXT" val="SECTION 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UNIT_TYPE" val="e"/>
  <p:tag name="KSO_WM_UNIT_INDEX" val="1"/>
  <p:tag name="KSO_WM_UNIT_ID" val="custom20185053_6*e*1"/>
  <p:tag name="KSO_WM_UNIT_LAYERLEVEL" val="1"/>
  <p:tag name="KSO_WM_UNIT_VALUE" val="1"/>
  <p:tag name="KSO_WM_UNIT_HIGHLIGHT" val="0"/>
  <p:tag name="KSO_WM_UNIT_COMPATIBLE" val="1"/>
  <p:tag name="KSO_WM_UNIT_CLEAR" val="0"/>
  <p:tag name="KSO_WM_BEAUTIFY_FLAG" val="#wm#"/>
  <p:tag name="KSO_WM_TAG_VERSION" val="1.0"/>
  <p:tag name="KSO_WM_UNIT_PRESET_TEX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5053"/>
  <p:tag name="KSO_WM_TAG_VERSION" val="1.0"/>
  <p:tag name="KSO_WM_SLIDE_ID" val="custom20185053_6"/>
  <p:tag name="KSO_WM_SLIDE_INDEX" val="6"/>
  <p:tag name="KSO_WM_SLIDE_ITEM_CNT" val="1"/>
  <p:tag name="KSO_WM_SLIDE_LAYOUT" val="a_e"/>
  <p:tag name="KSO_WM_SLIDE_LAYOUT_CNT" val="1_1"/>
  <p:tag name="KSO_WM_SLIDE_TYPE" val="sectionTitle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3EB"/>
      </a:lt2>
      <a:accent1>
        <a:srgbClr val="FFA1AD"/>
      </a:accent1>
      <a:accent2>
        <a:srgbClr val="FFA1AD"/>
      </a:accent2>
      <a:accent3>
        <a:srgbClr val="FFA1AD"/>
      </a:accent3>
      <a:accent4>
        <a:srgbClr val="FFA1AD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00000"/>
    </a:dk2>
    <a:lt2>
      <a:srgbClr val="FFF3EB"/>
    </a:lt2>
    <a:accent1>
      <a:srgbClr val="FFA1AD"/>
    </a:accent1>
    <a:accent2>
      <a:srgbClr val="FFA1AD"/>
    </a:accent2>
    <a:accent3>
      <a:srgbClr val="FFA1AD"/>
    </a:accent3>
    <a:accent4>
      <a:srgbClr val="FFA1AD"/>
    </a:accent4>
    <a:accent5>
      <a:srgbClr val="000000"/>
    </a:accent5>
    <a:accent6>
      <a:srgbClr val="FFFFFF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1470</Words>
  <Application>Microsoft Office PowerPoint</Application>
  <PresentationFormat>自定义</PresentationFormat>
  <Paragraphs>44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义启小魏楷</vt:lpstr>
      <vt:lpstr>微软雅黑</vt:lpstr>
      <vt:lpstr>华文细黑</vt:lpstr>
      <vt:lpstr>Calibri Light</vt:lpstr>
      <vt:lpstr>Calibri</vt:lpstr>
      <vt:lpstr>黑体</vt:lpstr>
      <vt:lpstr>Office 主题</vt:lpstr>
      <vt:lpstr>1_Office 主题</vt:lpstr>
      <vt:lpstr>读《射雕英雄传》有感</vt:lpstr>
      <vt:lpstr> 金庸《射雕英雄传》</vt:lpstr>
      <vt:lpstr>主要内容</vt:lpstr>
      <vt:lpstr>幻灯片 4</vt:lpstr>
      <vt:lpstr>幻灯片 5</vt:lpstr>
      <vt:lpstr>人物赏析</vt:lpstr>
      <vt:lpstr>人物赏析</vt:lpstr>
      <vt:lpstr>成吉思汗</vt:lpstr>
      <vt:lpstr>感受</vt:lpstr>
      <vt:lpstr>幻灯片 10</vt:lpstr>
      <vt:lpstr>郭靖和黄蓉</vt:lpstr>
      <vt:lpstr>     郭靖、黄蓉诗评摘录</vt:lpstr>
      <vt:lpstr>谢谢观看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初二(18)班《射雕英雄传》读后交流</dc:subject>
  <dc:creator>初二(18)班</dc:creator>
  <dcterms:created xsi:type="dcterms:W3CDTF">2018-02-26T05:32:00Z</dcterms:created>
  <dcterms:modified xsi:type="dcterms:W3CDTF">2018-02-28T08:09:52Z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2052-10.1.0.7224</vt:lpwstr>
  </property>
</Properties>
</file>