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96" r:id="rId6"/>
    <p:sldId id="259" r:id="rId7"/>
    <p:sldId id="269" r:id="rId8"/>
    <p:sldId id="314" r:id="rId9"/>
    <p:sldId id="260" r:id="rId10"/>
    <p:sldId id="279" r:id="rId11"/>
    <p:sldId id="315" r:id="rId12"/>
    <p:sldId id="316" r:id="rId13"/>
    <p:sldId id="317" r:id="rId14"/>
    <p:sldId id="318" r:id="rId15"/>
    <p:sldId id="320" r:id="rId16"/>
    <p:sldId id="261" r:id="rId17"/>
    <p:sldId id="273" r:id="rId18"/>
    <p:sldId id="275" r:id="rId19"/>
  </p:sldIdLst>
  <p:sldSz cx="12192000" cy="6858000"/>
  <p:notesSz cx="6858000" cy="9144000"/>
  <p:embeddedFontLst>
    <p:embeddedFont>
      <p:font typeface="等线" pitchFamily="2" charset="-122"/>
      <p:regular r:id="rId20"/>
      <p:bold r:id="rId21"/>
    </p:embeddedFont>
    <p:embeddedFont>
      <p:font typeface="微软雅黑" pitchFamily="34" charset="-122"/>
      <p:regular r:id="rId22"/>
      <p:bold r:id="rId23"/>
    </p:embeddedFont>
    <p:embeddedFont>
      <p:font typeface="锐字工房云字库行楷GBK" charset="-122"/>
      <p:regular r:id="rId24"/>
    </p:embeddedFont>
    <p:embeddedFont>
      <p:font typeface="锐字工房云字库魏体GBK" charset="-122"/>
      <p:regular r:id="rId25"/>
    </p:embeddedFont>
    <p:embeddedFont>
      <p:font typeface="字体管家娜娜体" charset="-122"/>
      <p:regular r:id="rId26"/>
    </p:embeddedFont>
    <p:embeddedFont>
      <p:font typeface="等线 Light" pitchFamily="2" charset="-122"/>
      <p:regular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B"/>
    <a:srgbClr val="F0EAD4"/>
    <a:srgbClr val="EBE6C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6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-120" y="-288"/>
      </p:cViewPr>
      <p:guideLst>
        <p:guide orient="horz" pos="2203"/>
        <p:guide orient="horz" pos="3974"/>
        <p:guide pos="3813"/>
        <p:guide pos="778"/>
        <p:guide pos="6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B2E6-9C2B-4EC9-8681-7A8062B4F1E2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83F-B2F2-48D6-8F66-16E07DC3DD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B2E6-9C2B-4EC9-8681-7A8062B4F1E2}" type="datetimeFigureOut">
              <a:rPr lang="zh-CN" altLang="en-US" smtClean="0"/>
              <a:pPr/>
              <a:t>2018-3-2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983F-B2F2-48D6-8F66-16E07DC3DD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299949" y="1354179"/>
            <a:ext cx="4384344" cy="43843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39700" dist="508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4232" y="713859"/>
            <a:ext cx="2717671" cy="5222557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7861300" y="1179195"/>
            <a:ext cx="1013460" cy="4058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b="1" dirty="0"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射雕英雄传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097182" y="3135216"/>
            <a:ext cx="644525" cy="29069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文鼎行楷碑体_B" panose="04020800000000000000" charset="-122"/>
                <a:ea typeface="文鼎行楷碑体_B" panose="04020800000000000000" charset="-122"/>
              </a:rPr>
              <a:t>制作者  韩歆琦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2621" y="0"/>
            <a:ext cx="2920982" cy="2920982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718446" y="3066932"/>
            <a:ext cx="0" cy="243650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4111624" y="539427"/>
            <a:ext cx="733426" cy="733426"/>
          </a:xfrm>
          <a:prstGeom prst="ellipse">
            <a:avLst/>
          </a:prstGeom>
          <a:solidFill>
            <a:srgbClr val="C800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219939" y="687412"/>
            <a:ext cx="624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02860" y="582930"/>
            <a:ext cx="1334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锐字工房云字库行楷GBK" panose="02010604000000000000" charset="-122"/>
                <a:ea typeface="锐字工房云字库行楷GBK" panose="02010604000000000000" charset="-122"/>
              </a:rPr>
              <a:t>郭靖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1670" y="675005"/>
            <a:ext cx="2501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锐字工房云字库魏体GBK" panose="02010604000000000000" charset="-122"/>
                <a:ea typeface="锐字工房云字库魏体GBK" panose="02010604000000000000" charset="-122"/>
              </a:rPr>
              <a:t>黄日华版郭靖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0086277" y="1624084"/>
            <a:ext cx="2355673" cy="19565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652940"/>
            <a:ext cx="12192000" cy="3810000"/>
          </a:xfrm>
          <a:prstGeom prst="rect">
            <a:avLst/>
          </a:prstGeom>
        </p:spPr>
      </p:pic>
      <p:pic>
        <p:nvPicPr>
          <p:cNvPr id="5" name="图片 4" descr="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" y="1198245"/>
            <a:ext cx="2559685" cy="42659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652520" y="1811020"/>
            <a:ext cx="48869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文鼎行楷碑体_B" panose="04020800000000000000" charset="-122"/>
                <a:ea typeface="文鼎行楷碑体_B" panose="04020800000000000000" charset="-122"/>
              </a:rPr>
              <a:t>郭靖，是《射雕英雄传》的男主角。</a:t>
            </a:r>
          </a:p>
          <a:p>
            <a:endParaRPr lang="zh-CN" altLang="en-US" sz="2400"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400">
                <a:latin typeface="文鼎行楷碑体_B" panose="04020800000000000000" charset="-122"/>
                <a:ea typeface="文鼎行楷碑体_B" panose="04020800000000000000" charset="-122"/>
              </a:rPr>
              <a:t>性格正直、善良、重孝义、爱国、初期有些傻（憨厚、老实）。他十分勤奋，再练功时，别人练习一遍，他就练习数十遍。这也奠定了他之后的盖世武功。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170295" y="257175"/>
            <a:ext cx="587946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文鼎行楷碑体_B" panose="04020800000000000000" charset="-122"/>
                <a:ea typeface="文鼎行楷碑体_B" panose="04020800000000000000" charset="-122"/>
              </a:rPr>
              <a:t>这件事发生在1207年，而《射雕英雄传》中写的就是自1196年始到1221年结束，从这一点看，时间上是符合的。只是这个侠义人物死得太早，在他死后十几年，成吉思汗才率军西征。因此，历史上真实的郭靖并不像金庸笔下的郭靖那样风光八面， 在蒙古大军西征中立下的汗马功劳更是子虚乌有， 此“郭靖”非彼“郭靖”。但可以确认的是，《宋史》中这位“郭靖”大义凛然的民族英雄形象与《射雕英雄传》中老实木讷却勇猛担当的“郭靖” 形象倒是如出一辙。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4340" y="257175"/>
            <a:ext cx="573595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atin typeface="文鼎行楷碑体_B" panose="04020800000000000000" charset="-122"/>
                <a:ea typeface="文鼎行楷碑体_B" panose="04020800000000000000" charset="-122"/>
              </a:rPr>
              <a:t>“郭靖”这一人物，历史上确有此人。据《宋史·忠义传四·郭靖》记载：有郭靖者，高桥土豪巡检也。吴曦叛，四州之民不愿臣金，弃田宅，推老稚，顺嘉陵而下。过大安军，杨震仲计口给粟，境内无馁死者。曦尽驱惊移之民使还，皆不肯行。靖时亦在遣中，至白厓关，告其弟端曰：“吾家世为王民，自金人犯边，吾兄弟不能以死报国，避难入关，金为曦所逐，吾不忍弃汉衣冠，愿死于此，为赵氏鬼。”遂赴江而死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652940"/>
            <a:ext cx="12192000" cy="381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0086277" y="1624084"/>
            <a:ext cx="2355673" cy="1956539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4111624" y="539427"/>
            <a:ext cx="733426" cy="733426"/>
          </a:xfrm>
          <a:prstGeom prst="ellipse">
            <a:avLst/>
          </a:prstGeom>
          <a:solidFill>
            <a:srgbClr val="C800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220153" y="613122"/>
            <a:ext cx="624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53025" y="613410"/>
            <a:ext cx="148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锐字工房云字库魏体GBK" panose="02010604000000000000" charset="-122"/>
                <a:ea typeface="锐字工房云字库魏体GBK" panose="02010604000000000000" charset="-122"/>
              </a:rPr>
              <a:t>黄蓉</a:t>
            </a:r>
          </a:p>
        </p:txBody>
      </p:sp>
      <p:pic>
        <p:nvPicPr>
          <p:cNvPr id="4" name="图片 3" descr="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" y="1845310"/>
            <a:ext cx="4123055" cy="3627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8245" y="1272540"/>
            <a:ext cx="2035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锐字工房云字库行楷GBK" panose="02010604000000000000" charset="-122"/>
                <a:ea typeface="锐字工房云字库行楷GBK" panose="02010604000000000000" charset="-122"/>
              </a:rPr>
              <a:t>翁美玲版黄蓉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36185" y="1272540"/>
            <a:ext cx="475297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文鼎行楷碑体_B" panose="04020800000000000000" charset="-122"/>
                <a:ea typeface="文鼎行楷碑体_B" panose="04020800000000000000" charset="-122"/>
              </a:rPr>
              <a:t>黄蓉，是桃花岛主“东邪” 黄药师与冯蘅的独生女，精通父亲传授的桃花岛武功、五行八卦阵和奇门遁甲之术。</a:t>
            </a:r>
          </a:p>
          <a:p>
            <a:endParaRPr lang="zh-CN" altLang="en-US" sz="2400">
              <a:latin typeface="文鼎行楷碑体_B" panose="04020800000000000000" charset="-122"/>
              <a:ea typeface="文鼎行楷碑体_B" panose="04020800000000000000" charset="-122"/>
            </a:endParaRPr>
          </a:p>
          <a:p>
            <a:endParaRPr lang="zh-CN" altLang="en-US" sz="2400">
              <a:latin typeface="文鼎行楷碑体_B" panose="04020800000000000000" charset="-122"/>
              <a:ea typeface="文鼎行楷碑体_B" panose="04020800000000000000" charset="-122"/>
            </a:endParaRPr>
          </a:p>
          <a:p>
            <a:endParaRPr lang="zh-CN" altLang="en-US" sz="2400">
              <a:latin typeface="文鼎行楷碑体_B" panose="04020800000000000000" charset="-122"/>
              <a:ea typeface="文鼎行楷碑体_B" panose="04020800000000000000" charset="-122"/>
            </a:endParaRPr>
          </a:p>
          <a:p>
            <a:endParaRPr lang="zh-CN" altLang="en-US" sz="2400"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400">
                <a:latin typeface="文鼎行楷碑体_B" panose="04020800000000000000" charset="-122"/>
                <a:ea typeface="文鼎行楷碑体_B" panose="04020800000000000000" charset="-122"/>
              </a:rPr>
              <a:t>她是金庸着墨最多的女性角色，亦是金庸笔下最具人气，最负盛名的女主角之一。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428999"/>
            <a:ext cx="12192000" cy="2879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4795" y="470535"/>
            <a:ext cx="82188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黄蓉集天地灵气而于一身，艳绝天下、冰雪聪明、玲珑剔透，多才多艺、博古通今，精通琴棋书画、厨艺了得。与郭靖一生相恋、患难与共。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264795" y="2517775"/>
            <a:ext cx="85223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文鼎行楷碑体_B" panose="04020800000000000000" charset="-122"/>
                <a:ea typeface="文鼎行楷碑体_B" panose="04020800000000000000" charset="-122"/>
              </a:rPr>
              <a:t>出场：</a:t>
            </a:r>
          </a:p>
          <a:p>
            <a:r>
              <a:rPr lang="zh-CN" altLang="en-US" sz="2400">
                <a:latin typeface="文鼎行楷碑体_B" panose="04020800000000000000" charset="-122"/>
                <a:ea typeface="文鼎行楷碑体_B" panose="04020800000000000000" charset="-122"/>
              </a:rPr>
              <a:t>只见船尾一个女子持浆荡舟，长发披肩，全身白衣，头发上束了条金带，白雪一映，更是灿然生光。郭靖见这少女一身装束犹如仙女一般，不禁看的呆了。那船慢慢荡近，只见这女子方当韶龄，不过十五六岁年纪，肌肤胜雪、娇美无匹；容色绝丽，不可逼视 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6168" y="470569"/>
            <a:ext cx="3925832" cy="60533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652940"/>
            <a:ext cx="12192000" cy="381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0086277" y="423299"/>
            <a:ext cx="2355673" cy="19565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11750" y="721360"/>
            <a:ext cx="1518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锐字工房云字库行楷GBK" panose="02010604000000000000" charset="-122"/>
                <a:ea typeface="锐字工房云字库行楷GBK" panose="02010604000000000000" charset="-122"/>
              </a:rPr>
              <a:t>其他人物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7525" y="2153920"/>
            <a:ext cx="10706735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zh-CN" altLang="en-US" sz="2400">
                <a:latin typeface="文鼎行楷碑体_B" panose="04020800000000000000" charset="-122"/>
                <a:ea typeface="文鼎行楷碑体_B" panose="04020800000000000000" charset="-122"/>
              </a:rPr>
              <a:t>洪七公，绰号"北丐"，武功登峰造极，乃"天下五绝"之一。他的正式徒弟只有郭靖和黄蓉二人。</a:t>
            </a:r>
          </a:p>
          <a:p>
            <a:pPr lvl="0">
              <a:lnSpc>
                <a:spcPct val="90000"/>
              </a:lnSpc>
            </a:pPr>
            <a:endParaRPr lang="zh-CN" altLang="en-US" sz="2400">
              <a:latin typeface="文鼎行楷碑体_B" panose="04020800000000000000" charset="-122"/>
              <a:ea typeface="文鼎行楷碑体_B" panose="04020800000000000000" charset="-122"/>
            </a:endParaRPr>
          </a:p>
          <a:p>
            <a:pPr lvl="0">
              <a:lnSpc>
                <a:spcPct val="90000"/>
              </a:lnSpc>
            </a:pPr>
            <a:r>
              <a:rPr lang="zh-CN" altLang="en-US" sz="2400">
                <a:latin typeface="文鼎行楷碑体_B" panose="04020800000000000000" charset="-122"/>
                <a:ea typeface="文鼎行楷碑体_B" panose="04020800000000000000" charset="-122"/>
              </a:rPr>
              <a:t>洪七公为丐帮帮主，为人正义且机智，生性贪吃，曾经因贪吃误事，自断其右手食指，故也称"九指神丐"，无论黑白两道都十分敬重他。洪七公和蔼正义，具有一切正派人物所应具有的优点，其独门武学为"打狗棒法"及"降龙十八掌"。</a:t>
            </a:r>
          </a:p>
          <a:p>
            <a:pPr lvl="0">
              <a:lnSpc>
                <a:spcPct val="90000"/>
              </a:lnSpc>
            </a:pPr>
            <a:endParaRPr lang="zh-CN" altLang="en-US" sz="2400">
              <a:latin typeface="文鼎行楷碑体_B" panose="04020800000000000000" charset="-122"/>
              <a:ea typeface="文鼎行楷碑体_B" panose="04020800000000000000" charset="-122"/>
            </a:endParaRPr>
          </a:p>
          <a:p>
            <a:pPr lvl="0">
              <a:lnSpc>
                <a:spcPct val="90000"/>
              </a:lnSpc>
            </a:pPr>
            <a:endParaRPr lang="zh-CN" altLang="en-US" sz="2400"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11624" y="539427"/>
            <a:ext cx="733426" cy="733426"/>
          </a:xfrm>
          <a:prstGeom prst="ellipse">
            <a:avLst/>
          </a:prstGeom>
          <a:solidFill>
            <a:srgbClr val="C8000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65329" y="613363"/>
            <a:ext cx="624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0355" y="1272540"/>
            <a:ext cx="2901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字体管家娜娜体" panose="00020600040101010101" charset="-122"/>
                <a:ea typeface="字体管家娜娜体" panose="00020600040101010101" charset="-122"/>
              </a:rPr>
              <a:t>北丐•洪七公</a:t>
            </a:r>
          </a:p>
        </p:txBody>
      </p:sp>
      <p:sp>
        <p:nvSpPr>
          <p:cNvPr id="7" name="矩形 6"/>
          <p:cNvSpPr/>
          <p:nvPr/>
        </p:nvSpPr>
        <p:spPr>
          <a:xfrm>
            <a:off x="300355" y="1082040"/>
            <a:ext cx="2633345" cy="965200"/>
          </a:xfrm>
          <a:prstGeom prst="rect">
            <a:avLst/>
          </a:prstGeom>
          <a:noFill/>
          <a:ln w="3175">
            <a:solidFill>
              <a:srgbClr val="C8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0495" y="1635125"/>
            <a:ext cx="115316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文鼎行楷碑体_B" panose="04020800000000000000" charset="-122"/>
                <a:ea typeface="文鼎行楷碑体_B" panose="04020800000000000000" charset="-122"/>
              </a:rPr>
              <a:t>黄药师，外号"东邪"，天下"五绝"之一，是黄蓉之父。</a:t>
            </a:r>
          </a:p>
          <a:p>
            <a:endParaRPr lang="zh-CN" altLang="en-US" sz="2400"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400">
                <a:latin typeface="文鼎行楷碑体_B" panose="04020800000000000000" charset="-122"/>
                <a:ea typeface="文鼎行楷碑体_B" panose="04020800000000000000" charset="-122"/>
              </a:rPr>
              <a:t>黄药师是金庸笔下"正中带有七分邪，邪中带有三分正"的人物，是"桃花岛"的岛主，亦是桃花岛派武学创始人。"桃花影落飞神剑，碧海潮生按玉箫"是他一生武功的写照，武功造诣非凡，已臻化境，为金庸小说中武功绝顶的高手之一。</a:t>
            </a:r>
          </a:p>
          <a:p>
            <a:endParaRPr lang="zh-CN" altLang="en-US" sz="2400"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400">
                <a:latin typeface="文鼎行楷碑体_B" panose="04020800000000000000" charset="-122"/>
                <a:ea typeface="文鼎行楷碑体_B" panose="04020800000000000000" charset="-122"/>
              </a:rPr>
              <a:t>黄药师上通天文，下通地理，五行八卦、奇门遁甲、琴棋书画，甚至农田水利、经济兵略等亦无一不晓，无一不精。</a:t>
            </a:r>
          </a:p>
          <a:p>
            <a:endParaRPr lang="zh-CN" altLang="en-US" sz="2400">
              <a:latin typeface="文鼎行楷碑体_B" panose="04020800000000000000" charset="-122"/>
              <a:ea typeface="文鼎行楷碑体_B" panose="04020800000000000000" charset="-122"/>
            </a:endParaRPr>
          </a:p>
          <a:p>
            <a:r>
              <a:rPr lang="zh-CN" altLang="en-US" sz="2400">
                <a:latin typeface="文鼎行楷碑体_B" panose="04020800000000000000" charset="-122"/>
                <a:ea typeface="文鼎行楷碑体_B" panose="04020800000000000000" charset="-122"/>
              </a:rPr>
              <a:t>个性离经叛道，狂傲不羁。性情孤僻，行动怪异，身形飘忽，有如鬼魅。黄药师漠视"传统礼教"，然却最敬重忠臣孝子个性行事潇洒。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6255" y="659765"/>
            <a:ext cx="361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字体管家娜娜体" panose="00020600040101010101" charset="-122"/>
                <a:ea typeface="字体管家娜娜体" panose="00020600040101010101" charset="-122"/>
              </a:rPr>
              <a:t>黄药师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0086277" y="423299"/>
            <a:ext cx="2355673" cy="19565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0520" y="469265"/>
            <a:ext cx="2633345" cy="965200"/>
          </a:xfrm>
          <a:prstGeom prst="rect">
            <a:avLst/>
          </a:prstGeom>
          <a:noFill/>
          <a:ln w="3175">
            <a:solidFill>
              <a:srgbClr val="C8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73695"/>
            <a:ext cx="12192000" cy="381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07776" y="2517030"/>
            <a:ext cx="67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85182" y="2855735"/>
            <a:ext cx="187423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阅读感悟</a:t>
            </a:r>
          </a:p>
        </p:txBody>
      </p:sp>
      <p:sp>
        <p:nvSpPr>
          <p:cNvPr id="10" name="矩形 9"/>
          <p:cNvSpPr/>
          <p:nvPr/>
        </p:nvSpPr>
        <p:spPr>
          <a:xfrm>
            <a:off x="4162178" y="2557643"/>
            <a:ext cx="965515" cy="965515"/>
          </a:xfrm>
          <a:prstGeom prst="rect">
            <a:avLst/>
          </a:prstGeom>
          <a:noFill/>
          <a:ln w="3175">
            <a:solidFill>
              <a:srgbClr val="C8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37647" y="2616224"/>
            <a:ext cx="785631" cy="10716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428999"/>
            <a:ext cx="12192000" cy="2879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1098" y="577657"/>
            <a:ext cx="4421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锐字工房云字库行楷GBK" panose="02010604000000000000" charset="-122"/>
                <a:ea typeface="锐字工房云字库行楷GBK" panose="02010604000000000000" charset="-122"/>
              </a:rPr>
              <a:t>阅读感悟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577" t="-1" r="-12485" b="-10102"/>
          <a:stretch>
            <a:fillRect/>
          </a:stretch>
        </p:blipFill>
        <p:spPr>
          <a:xfrm>
            <a:off x="-1" y="532262"/>
            <a:ext cx="491319" cy="7438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6168" y="470569"/>
            <a:ext cx="3925832" cy="60533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0890" y="1161415"/>
            <a:ext cx="77838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文鼎行楷碑体_B" panose="04020800000000000000" charset="-122"/>
                <a:ea typeface="文鼎行楷碑体_B" panose="04020800000000000000" charset="-122"/>
              </a:rPr>
              <a:t>金庸写武侠事实上轻武重侠崇仁，突现人生的至宝乃是一颗仁爱之心，“仁者无敌”才是宝的真谛，是无敌于天下的大秘密。江湖群雄苦苦追寻、孜孜以求的大秘密其真谛竟是普通得不能再普通的关于人性的道理，然而，真正能做到的人是凤毛麟角，正所谓大智若愚，大巧若拙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0890" y="3468370"/>
            <a:ext cx="86842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锐字工房云字库行楷GBK" panose="02010604000000000000" charset="-122"/>
                <a:ea typeface="锐字工房云字库行楷GBK" panose="02010604000000000000" charset="-122"/>
              </a:rPr>
              <a:t>在《射雕英雄传》中，金庸塑造了一系列血肉丰满的人物形象：郭靖，大智如愚，大巧为拙，淳朴忠厚，侠烈肝胆，大义磅礴，为国为民，坚毅钝讷；黄蓉，聪明伶俐，多才多艺，娇媚刁钻，老顽童周伯通，学武成痴，心无旁骛，了无心机，天真率性；北丐洪七公，豪爽热诚，全无伪饰，一副济世救民的火热心肠，心胸开朗而又光明磊落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latin typeface="锐字工房云字库行楷GBK" panose="02010604000000000000" charset="-122"/>
              <a:ea typeface="锐字工房云字库行楷GBK" panose="02010604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椭圆 35"/>
          <p:cNvSpPr/>
          <p:nvPr/>
        </p:nvSpPr>
        <p:spPr>
          <a:xfrm>
            <a:off x="1299949" y="1354179"/>
            <a:ext cx="4384344" cy="43843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39700" dist="508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4232" y="713859"/>
            <a:ext cx="2717671" cy="5222557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028305" y="1146175"/>
            <a:ext cx="1013460" cy="4072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b="1" dirty="0"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谢谢聆听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097182" y="3135216"/>
            <a:ext cx="644525" cy="29069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锐字工房云字库行楷GBK" panose="02010604000000000000" charset="-122"/>
                <a:ea typeface="锐字工房云字库行楷GBK" panose="02010604000000000000" charset="-122"/>
              </a:rPr>
              <a:t>制作人  韩歆琦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92621" y="213995"/>
            <a:ext cx="2920982" cy="2920982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718446" y="3066932"/>
            <a:ext cx="0" cy="243650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01145" y="-408924"/>
            <a:ext cx="1691679" cy="39103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52949" y="1629172"/>
            <a:ext cx="1015663" cy="1591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b="1" dirty="0"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目录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667737" y="2368353"/>
            <a:ext cx="755374" cy="2873830"/>
            <a:chOff x="6667737" y="2368353"/>
            <a:chExt cx="755374" cy="2873830"/>
          </a:xfrm>
        </p:grpSpPr>
        <p:sp>
          <p:nvSpPr>
            <p:cNvPr id="6" name="文本框 5"/>
            <p:cNvSpPr txBox="1"/>
            <p:nvPr/>
          </p:nvSpPr>
          <p:spPr>
            <a:xfrm>
              <a:off x="6741570" y="2424724"/>
              <a:ext cx="624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禹卫书法行书简体" panose="02000603000000000000" pitchFamily="2" charset="-122"/>
                  <a:ea typeface="禹卫书法行书简体" panose="02000603000000000000" pitchFamily="2" charset="-122"/>
                </a:rPr>
                <a:t>壹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667737" y="2368353"/>
              <a:ext cx="755374" cy="755374"/>
            </a:xfrm>
            <a:prstGeom prst="rect">
              <a:avLst/>
            </a:prstGeom>
            <a:noFill/>
            <a:ln w="3175">
              <a:solidFill>
                <a:srgbClr val="C8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770647" y="3294113"/>
              <a:ext cx="490220" cy="19480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作者简介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40626" y="2368353"/>
            <a:ext cx="755374" cy="2873830"/>
            <a:chOff x="6667737" y="2368353"/>
            <a:chExt cx="755374" cy="2873830"/>
          </a:xfrm>
        </p:grpSpPr>
        <p:sp>
          <p:nvSpPr>
            <p:cNvPr id="14" name="文本框 13"/>
            <p:cNvSpPr txBox="1"/>
            <p:nvPr/>
          </p:nvSpPr>
          <p:spPr>
            <a:xfrm>
              <a:off x="6741570" y="2424724"/>
              <a:ext cx="624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禹卫书法行书简体" panose="02000603000000000000" pitchFamily="2" charset="-122"/>
                  <a:ea typeface="禹卫书法行书简体" panose="02000603000000000000" pitchFamily="2" charset="-122"/>
                </a:rPr>
                <a:t>贰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667737" y="2368353"/>
              <a:ext cx="755374" cy="755374"/>
            </a:xfrm>
            <a:prstGeom prst="rect">
              <a:avLst/>
            </a:prstGeom>
            <a:noFill/>
            <a:ln w="3175">
              <a:solidFill>
                <a:srgbClr val="C8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832242" y="3294113"/>
              <a:ext cx="428625" cy="19480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书籍简介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13515" y="2368353"/>
            <a:ext cx="755374" cy="2873830"/>
            <a:chOff x="6667737" y="2368353"/>
            <a:chExt cx="755374" cy="2873830"/>
          </a:xfrm>
        </p:grpSpPr>
        <p:sp>
          <p:nvSpPr>
            <p:cNvPr id="18" name="文本框 17"/>
            <p:cNvSpPr txBox="1"/>
            <p:nvPr/>
          </p:nvSpPr>
          <p:spPr>
            <a:xfrm>
              <a:off x="6741570" y="2424724"/>
              <a:ext cx="624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禹卫书法行书简体" panose="02000603000000000000" pitchFamily="2" charset="-122"/>
                  <a:ea typeface="禹卫书法行书简体" panose="02000603000000000000" pitchFamily="2" charset="-122"/>
                </a:rPr>
                <a:t>叁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6667737" y="2368353"/>
              <a:ext cx="755374" cy="755374"/>
            </a:xfrm>
            <a:prstGeom prst="rect">
              <a:avLst/>
            </a:prstGeom>
            <a:noFill/>
            <a:ln w="3175">
              <a:solidFill>
                <a:srgbClr val="C8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32242" y="3294113"/>
              <a:ext cx="428625" cy="19480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人物简介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686404" y="2368353"/>
            <a:ext cx="755374" cy="2873830"/>
            <a:chOff x="6667737" y="2368353"/>
            <a:chExt cx="755374" cy="2873830"/>
          </a:xfrm>
        </p:grpSpPr>
        <p:sp>
          <p:nvSpPr>
            <p:cNvPr id="22" name="文本框 21"/>
            <p:cNvSpPr txBox="1"/>
            <p:nvPr/>
          </p:nvSpPr>
          <p:spPr>
            <a:xfrm>
              <a:off x="6741570" y="2424724"/>
              <a:ext cx="624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latin typeface="禹卫书法行书简体" panose="02000603000000000000" pitchFamily="2" charset="-122"/>
                  <a:ea typeface="禹卫书法行书简体" panose="02000603000000000000" pitchFamily="2" charset="-122"/>
                </a:rPr>
                <a:t>肆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667737" y="2368353"/>
              <a:ext cx="755374" cy="755374"/>
            </a:xfrm>
            <a:prstGeom prst="rect">
              <a:avLst/>
            </a:prstGeom>
            <a:noFill/>
            <a:ln w="3175">
              <a:solidFill>
                <a:srgbClr val="C8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832242" y="3294113"/>
              <a:ext cx="428625" cy="19480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阅读感悟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73695"/>
            <a:ext cx="12192000" cy="381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07776" y="2517030"/>
            <a:ext cx="67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85182" y="2855735"/>
            <a:ext cx="187423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作者简介</a:t>
            </a:r>
          </a:p>
        </p:txBody>
      </p:sp>
      <p:sp>
        <p:nvSpPr>
          <p:cNvPr id="10" name="矩形 9"/>
          <p:cNvSpPr/>
          <p:nvPr/>
        </p:nvSpPr>
        <p:spPr>
          <a:xfrm>
            <a:off x="4162178" y="2557643"/>
            <a:ext cx="965515" cy="965515"/>
          </a:xfrm>
          <a:prstGeom prst="rect">
            <a:avLst/>
          </a:prstGeom>
          <a:noFill/>
          <a:ln w="3175">
            <a:solidFill>
              <a:srgbClr val="C8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37647" y="2616224"/>
            <a:ext cx="785631" cy="10716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71098" y="577657"/>
            <a:ext cx="4421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锐字工房云字库行楷GBK" panose="02010604000000000000" charset="-122"/>
                <a:ea typeface="锐字工房云字库行楷GBK" panose="02010604000000000000" charset="-122"/>
              </a:rPr>
              <a:t>作者简介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577" t="-1" r="-12485" b="-10102"/>
          <a:stretch>
            <a:fillRect/>
          </a:stretch>
        </p:blipFill>
        <p:spPr>
          <a:xfrm>
            <a:off x="-1" y="532262"/>
            <a:ext cx="491319" cy="74380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1490" y="1834515"/>
            <a:ext cx="6095365" cy="340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</a:t>
            </a:r>
            <a:r>
              <a:rPr lang="zh-CN" altLang="en-US" sz="2800">
                <a:latin typeface="文鼎行楷碑体_B" panose="04020800000000000000" charset="-122"/>
                <a:ea typeface="文鼎行楷碑体_B" panose="04020800000000000000" charset="-122"/>
              </a:rPr>
              <a:t>金庸，本名査良镛，1924年3月10日出生于浙江省海宁县。金庸是新武侠小说的代表作家之一，被普遍誉为武侠小说作家的“武林泰斗”，更有“金迷”们尊称其为“金大侠”或“查大侠”。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文鼎行楷碑体_B" panose="04020800000000000000" charset="-122"/>
                <a:ea typeface="文鼎行楷碑体_B" panose="04020800000000000000" charset="-122"/>
              </a:rPr>
              <a:t>   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357665"/>
            <a:ext cx="12192000" cy="3810000"/>
          </a:xfrm>
          <a:prstGeom prst="rect">
            <a:avLst/>
          </a:prstGeom>
        </p:spPr>
      </p:pic>
      <p:pic>
        <p:nvPicPr>
          <p:cNvPr id="5" name="图片 4" descr="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85" y="577850"/>
            <a:ext cx="3951605" cy="3972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577" t="-1" r="-12485" b="-10102"/>
          <a:stretch>
            <a:fillRect/>
          </a:stretch>
        </p:blipFill>
        <p:spPr>
          <a:xfrm>
            <a:off x="-1" y="532262"/>
            <a:ext cx="491319" cy="7438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3428999"/>
            <a:ext cx="12192000" cy="2879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6168" y="470569"/>
            <a:ext cx="3925832" cy="6053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6445" y="1577975"/>
            <a:ext cx="7673975" cy="435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现为中国作家协会名誉副主席，《中华人民共和国香港特别行政区基本法》主要起草人之一、香港最高荣衔“大紫荆勋章” 获得者、华人作家首富。金庸著有“飞雪连天射白鹿，笑书神侠倚碧鸳”，14部脍炙人口的武侠小说。</a:t>
            </a:r>
            <a:endParaRPr lang="zh-CN" altLang="en-US" sz="2800">
              <a:latin typeface="文鼎行楷碑体_B" panose="04020800000000000000" charset="-122"/>
              <a:ea typeface="文鼎行楷碑体_B" panose="04020800000000000000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     当年金庸与梁羽生订下武侠小说之约时，曾想过笔名的问题。后来决定把自己名字的“镛”字一分为二，成为“金庸”。这就成为了他的笔名。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766653" y="611947"/>
            <a:ext cx="4421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锐字工房云字库行楷GBK" panose="02010604000000000000" charset="-122"/>
                <a:ea typeface="锐字工房云字库行楷GBK" panose="02010604000000000000" charset="-122"/>
              </a:rPr>
              <a:t>作者简介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73695"/>
            <a:ext cx="12192000" cy="381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07776" y="2517030"/>
            <a:ext cx="67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85182" y="2855735"/>
            <a:ext cx="187423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书籍简介</a:t>
            </a:r>
          </a:p>
        </p:txBody>
      </p:sp>
      <p:sp>
        <p:nvSpPr>
          <p:cNvPr id="10" name="矩形 9"/>
          <p:cNvSpPr/>
          <p:nvPr/>
        </p:nvSpPr>
        <p:spPr>
          <a:xfrm>
            <a:off x="4162178" y="2557643"/>
            <a:ext cx="965515" cy="965515"/>
          </a:xfrm>
          <a:prstGeom prst="rect">
            <a:avLst/>
          </a:prstGeom>
          <a:noFill/>
          <a:ln w="3175">
            <a:solidFill>
              <a:srgbClr val="C8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37647" y="2616224"/>
            <a:ext cx="785631" cy="10716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71098" y="577657"/>
            <a:ext cx="4421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锐字工房云字库行楷GBK" panose="02010604000000000000" charset="-122"/>
                <a:ea typeface="锐字工房云字库行楷GBK" panose="02010604000000000000" charset="-122"/>
              </a:rPr>
              <a:t>书籍简介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577" t="-1" r="-12485" b="-10102"/>
          <a:stretch>
            <a:fillRect/>
          </a:stretch>
        </p:blipFill>
        <p:spPr>
          <a:xfrm>
            <a:off x="-1" y="532262"/>
            <a:ext cx="491319" cy="743803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8576080" y="4551854"/>
            <a:ext cx="0" cy="1896903"/>
          </a:xfrm>
          <a:prstGeom prst="line">
            <a:avLst/>
          </a:prstGeom>
          <a:ln w="3175">
            <a:solidFill>
              <a:srgbClr val="C800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044056" y="5026313"/>
            <a:ext cx="1042667" cy="142225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0890" y="1444625"/>
            <a:ext cx="78054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锐字工房云字库魏体GBK" panose="02010604000000000000" charset="-122"/>
                <a:ea typeface="锐字工房云字库魏体GBK" panose="02010604000000000000" charset="-122"/>
              </a:rPr>
              <a:t>《射雕英雄传》是1957年香港《商报》出版的武侠小说，作者是金庸。该书讲述了郭靖背负着家恨国仇闯入江湖，在红颜知己黄蓉的帮助下通过无数历练，最终成长为“侠之大者”的民族英雄的武林故事。</a:t>
            </a:r>
          </a:p>
          <a:p>
            <a:endParaRPr lang="zh-CN" altLang="en-US" sz="2800">
              <a:latin typeface="锐字工房云字库魏体GBK" panose="02010604000000000000" charset="-122"/>
              <a:ea typeface="锐字工房云字库魏体GBK" panose="02010604000000000000" charset="-122"/>
            </a:endParaRPr>
          </a:p>
          <a:p>
            <a:r>
              <a:rPr lang="zh-CN" altLang="en-US" sz="2800">
                <a:latin typeface="锐字工房云字库魏体GBK" panose="02010604000000000000" charset="-122"/>
                <a:ea typeface="锐字工房云字库魏体GBK" panose="02010604000000000000" charset="-122"/>
              </a:rPr>
              <a:t>《射雕英雄传》英译本第一卷</a:t>
            </a:r>
            <a:r>
              <a:rPr lang="en-US" altLang="zh-CN" sz="2800">
                <a:latin typeface="锐字工房云字库魏体GBK" panose="02010604000000000000" charset="-122"/>
                <a:ea typeface="锐字工房云字库魏体GBK" panose="02010604000000000000" charset="-122"/>
              </a:rPr>
              <a:t>2018</a:t>
            </a:r>
            <a:r>
              <a:rPr lang="zh-CN" altLang="zh-CN" sz="2800">
                <a:latin typeface="锐字工房云字库魏体GBK" panose="02010604000000000000" charset="-122"/>
                <a:ea typeface="锐字工房云字库魏体GBK" panose="02010604000000000000" charset="-122"/>
              </a:rPr>
              <a:t>年</a:t>
            </a:r>
            <a:r>
              <a:rPr lang="zh-CN" altLang="en-US" sz="2800">
                <a:latin typeface="锐字工房云字库魏体GBK" panose="02010604000000000000" charset="-122"/>
                <a:ea typeface="锐字工房云字库魏体GBK" panose="02010604000000000000" charset="-122"/>
              </a:rPr>
              <a:t>２２日由英国麦克莱霍斯出版社面向全球发行出版。这是该书首次被译成英文出版。</a:t>
            </a:r>
          </a:p>
        </p:txBody>
      </p:sp>
      <p:pic>
        <p:nvPicPr>
          <p:cNvPr id="3" name="图片 2" descr="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550" y="577850"/>
            <a:ext cx="3216910" cy="4638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428999"/>
            <a:ext cx="12192000" cy="2879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6168" y="470569"/>
            <a:ext cx="3925832" cy="6053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9465" y="1877060"/>
            <a:ext cx="437007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金庸创作武侠小说的时候，首先会从历史中寻找重要的创作线索，因为历史题材往往拥有更多的读者，历史题材能够使得更多的人关注武侠小说。</a:t>
            </a:r>
            <a:endParaRPr lang="zh-CN" altLang="en-US" sz="2800">
              <a:latin typeface="文鼎行楷碑体_B" panose="04020800000000000000" charset="-122"/>
              <a:ea typeface="文鼎行楷碑体_B" panose="04020800000000000000" charset="-122"/>
            </a:endParaRPr>
          </a:p>
          <a:p>
            <a:endParaRPr lang="zh-CN" altLang="en-US" sz="2800">
              <a:latin typeface="文鼎行楷碑体_B" panose="04020800000000000000" charset="-122"/>
              <a:ea typeface="文鼎行楷碑体_B" panose="04020800000000000000" charset="-122"/>
              <a:sym typeface="+mn-ea"/>
            </a:endParaRPr>
          </a:p>
          <a:p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5169535" y="1877060"/>
            <a:ext cx="43529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文鼎行楷碑体_B" panose="04020800000000000000" charset="-122"/>
                <a:ea typeface="文鼎行楷碑体_B" panose="04020800000000000000" charset="-122"/>
                <a:sym typeface="+mn-ea"/>
              </a:rPr>
              <a:t>作品故事时间跨度自1196年始到1221年结束，上至南宋朝廷、金国王族、蒙古首领，下到武林高手、江湖侠士、普通老百姓的日常生活，金庸都将其融入作品中。故事固然是虚构的，但这一段历史大环境却是真实确凿。</a:t>
            </a:r>
            <a:endParaRPr lang="zh-CN" altLang="en-US" sz="2400">
              <a:latin typeface="文鼎行楷碑体_B" panose="04020800000000000000" charset="-122"/>
              <a:ea typeface="文鼎行楷碑体_B" panose="040208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73695"/>
            <a:ext cx="12192000" cy="381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07776" y="2517030"/>
            <a:ext cx="67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85182" y="2855735"/>
            <a:ext cx="187423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人物简介</a:t>
            </a:r>
          </a:p>
        </p:txBody>
      </p:sp>
      <p:sp>
        <p:nvSpPr>
          <p:cNvPr id="10" name="矩形 9"/>
          <p:cNvSpPr/>
          <p:nvPr/>
        </p:nvSpPr>
        <p:spPr>
          <a:xfrm>
            <a:off x="4162178" y="2557643"/>
            <a:ext cx="965515" cy="965515"/>
          </a:xfrm>
          <a:prstGeom prst="rect">
            <a:avLst/>
          </a:prstGeom>
          <a:noFill/>
          <a:ln w="3175">
            <a:solidFill>
              <a:srgbClr val="C8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37647" y="2616224"/>
            <a:ext cx="785631" cy="1071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1338</Words>
  <Application>WPS 演示</Application>
  <PresentationFormat>自定义</PresentationFormat>
  <Paragraphs>70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等线</vt:lpstr>
      <vt:lpstr>禹卫书法行书简体</vt:lpstr>
      <vt:lpstr>文鼎行楷碑体_B</vt:lpstr>
      <vt:lpstr>微软雅黑</vt:lpstr>
      <vt:lpstr>锐字工房云字库行楷GBK</vt:lpstr>
      <vt:lpstr>锐字工房云字库魏体GBK</vt:lpstr>
      <vt:lpstr>字体管家娜娜体</vt:lpstr>
      <vt:lpstr>等线 Light</vt:lpstr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乖小乖</dc:creator>
  <cp:lastModifiedBy>韩志宇</cp:lastModifiedBy>
  <cp:revision>32</cp:revision>
  <dcterms:created xsi:type="dcterms:W3CDTF">2018-02-11T02:07:00Z</dcterms:created>
  <dcterms:modified xsi:type="dcterms:W3CDTF">2018-03-02T04:45:34Z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