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93" d="100"/>
          <a:sy n="93" d="100"/>
        </p:scale>
        <p:origin x="-1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103" name="图片 4102" descr="21bOOOPICa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anchor="ctr"/>
          <a:p>
            <a:pPr defTabSz="914400">
              <a:buSzPct val="100000"/>
            </a:pPr>
            <a:endParaRPr sz="4400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p>
            <a:pPr defTabSz="914400">
              <a:buSzPct val="100000"/>
            </a:pPr>
            <a:endParaRPr sz="3200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0" name="矩形 4099"/>
          <p:cNvSpPr/>
          <p:nvPr/>
        </p:nvSpPr>
        <p:spPr>
          <a:xfrm>
            <a:off x="2667000" y="1371600"/>
            <a:ext cx="38862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>
                <a:ln w="12700" cap="flat" cmpd="sng">
                  <a:solidFill>
                    <a:srgbClr val="EAEAEA"/>
                  </a:solidFill>
                  <a:prstDash val="solid"/>
                  <a:headEnd type="none" w="med" len="med"/>
                  <a:tailEnd type="none" w="med" len="med"/>
                </a:ln>
                <a:gradFill rotWithShape="0">
                  <a:gsLst>
                    <a:gs pos="0">
                      <a:srgbClr val="A603AB">
                        <a:alpha val="100000"/>
                      </a:srgbClr>
                    </a:gs>
                    <a:gs pos="12000">
                      <a:srgbClr val="E81766">
                        <a:alpha val="100000"/>
                      </a:srgbClr>
                    </a:gs>
                    <a:gs pos="27000">
                      <a:srgbClr val="EE3F17">
                        <a:alpha val="100000"/>
                      </a:srgbClr>
                    </a:gs>
                    <a:gs pos="48000">
                      <a:srgbClr val="FFFF00">
                        <a:alpha val="100000"/>
                      </a:srgbClr>
                    </a:gs>
                    <a:gs pos="64999">
                      <a:srgbClr val="1A8D48">
                        <a:alpha val="100000"/>
                      </a:srgbClr>
                    </a:gs>
                    <a:gs pos="78999">
                      <a:srgbClr val="0819FB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  <a:tileRect/>
                </a:gradFill>
                <a:effectLst>
                  <a:outerShdw dist="35921" dir="2699999" sy="50000" kx="2115830" algn="bl" rotWithShape="0">
                    <a:srgbClr val="C0C0C0">
                      <a:alpha val="8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《射雕英雄传》</a:t>
            </a:r>
            <a:endParaRPr lang="zh-CN" altLang="en-US" sz="3600">
              <a:ln w="12700" cap="flat" cmpd="sng">
                <a:solidFill>
                  <a:srgbClr val="EAEAEA"/>
                </a:solidFill>
                <a:prstDash val="solid"/>
                <a:headEnd type="none" w="med" len="med"/>
                <a:tailEnd type="none" w="med" len="med"/>
              </a:ln>
              <a:gradFill rotWithShape="0">
                <a:gsLst>
                  <a:gs pos="0">
                    <a:srgbClr val="A603AB">
                      <a:alpha val="100000"/>
                    </a:srgbClr>
                  </a:gs>
                  <a:gs pos="12000">
                    <a:srgbClr val="E81766">
                      <a:alpha val="100000"/>
                    </a:srgbClr>
                  </a:gs>
                  <a:gs pos="27000">
                    <a:srgbClr val="EE3F17">
                      <a:alpha val="100000"/>
                    </a:srgbClr>
                  </a:gs>
                  <a:gs pos="48000">
                    <a:srgbClr val="FFFF00">
                      <a:alpha val="100000"/>
                    </a:srgbClr>
                  </a:gs>
                  <a:gs pos="64999">
                    <a:srgbClr val="1A8D48">
                      <a:alpha val="100000"/>
                    </a:srgbClr>
                  </a:gs>
                  <a:gs pos="78999">
                    <a:srgbClr val="0819FB">
                      <a:alpha val="100000"/>
                    </a:srgbClr>
                  </a:gs>
                  <a:gs pos="100000">
                    <a:srgbClr val="A603AB">
                      <a:alpha val="100000"/>
                    </a:srgbClr>
                  </a:gs>
                </a:gsLst>
                <a:lin ang="0" scaled="1"/>
                <a:tileRect/>
              </a:gradFill>
              <a:effectLst>
                <a:outerShdw dist="35921" dir="2699999" sy="50000" kx="2115830" algn="bl" rotWithShape="0">
                  <a:srgbClr val="C0C0C0">
                    <a:alpha val="8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01" name="矩形 4100"/>
          <p:cNvSpPr/>
          <p:nvPr/>
        </p:nvSpPr>
        <p:spPr>
          <a:xfrm>
            <a:off x="5943600" y="4191000"/>
            <a:ext cx="27432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outerShdw dist="35921" dir="2699999" algn="ctr" rotWithShape="0">
                    <a:srgbClr val="C0C0C0">
                      <a:alpha val="8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初二（18）班</a:t>
            </a:r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8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60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outerShdw dist="35921" dir="2699999" algn="ctr" rotWithShape="0">
                    <a:srgbClr val="C0C0C0">
                      <a:alpha val="8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张梓毅</a:t>
            </a:r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8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6" name="图片 5125" descr="21bOOOPICa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2" name="标题 512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endParaRPr dirty="0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en-US" altLang="zh-CN" dirty="0"/>
              <a:t>   </a:t>
            </a:r>
            <a:r>
              <a:rPr lang="zh-CN" altLang="en-US" dirty="0">
                <a:solidFill>
                  <a:srgbClr val="FF0000"/>
                </a:solidFill>
              </a:rPr>
              <a:t>主要内容相信大家阅读了，已经知晓了吧。下面我来谈谈我的读后感。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55" name="图片 6154" descr="tru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标题 614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endParaRPr dirty="0"/>
          </a:p>
        </p:txBody>
      </p:sp>
      <p:sp>
        <p:nvSpPr>
          <p:cNvPr id="6149" name="矩形 6148"/>
          <p:cNvSpPr/>
          <p:nvPr/>
        </p:nvSpPr>
        <p:spPr>
          <a:xfrm>
            <a:off x="3276600" y="533400"/>
            <a:ext cx="2590800" cy="10683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>
                <a:ln w="12700" cap="flat" cmpd="sng">
                  <a:solidFill>
                    <a:srgbClr val="EAEAEA"/>
                  </a:solidFill>
                  <a:prstDash val="solid"/>
                  <a:headEnd type="none" w="med" len="med"/>
                  <a:tailEnd type="none" w="med" len="med"/>
                </a:ln>
                <a:gradFill rotWithShape="0">
                  <a:gsLst>
                    <a:gs pos="0">
                      <a:srgbClr val="A603AB">
                        <a:alpha val="100000"/>
                      </a:srgbClr>
                    </a:gs>
                    <a:gs pos="12000">
                      <a:srgbClr val="E81766">
                        <a:alpha val="100000"/>
                      </a:srgbClr>
                    </a:gs>
                    <a:gs pos="27000">
                      <a:srgbClr val="EE3F17">
                        <a:alpha val="100000"/>
                      </a:srgbClr>
                    </a:gs>
                    <a:gs pos="48000">
                      <a:srgbClr val="FFFF00">
                        <a:alpha val="100000"/>
                      </a:srgbClr>
                    </a:gs>
                    <a:gs pos="64999">
                      <a:srgbClr val="1A8D48">
                        <a:alpha val="100000"/>
                      </a:srgbClr>
                    </a:gs>
                    <a:gs pos="78999">
                      <a:srgbClr val="0819FB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  <a:tileRect/>
                </a:gradFill>
                <a:effectLst>
                  <a:outerShdw dist="35921" dir="2699999" sy="50000" kx="2115830" algn="bl" rotWithShape="0">
                    <a:srgbClr val="C0C0C0">
                      <a:alpha val="8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读后感</a:t>
            </a:r>
            <a:endParaRPr lang="zh-CN" altLang="en-US" sz="3600">
              <a:ln w="12700" cap="flat" cmpd="sng">
                <a:solidFill>
                  <a:srgbClr val="EAEAEA"/>
                </a:solidFill>
                <a:prstDash val="solid"/>
                <a:headEnd type="none" w="med" len="med"/>
                <a:tailEnd type="none" w="med" len="med"/>
              </a:ln>
              <a:gradFill rotWithShape="0">
                <a:gsLst>
                  <a:gs pos="0">
                    <a:srgbClr val="A603AB">
                      <a:alpha val="100000"/>
                    </a:srgbClr>
                  </a:gs>
                  <a:gs pos="12000">
                    <a:srgbClr val="E81766">
                      <a:alpha val="100000"/>
                    </a:srgbClr>
                  </a:gs>
                  <a:gs pos="27000">
                    <a:srgbClr val="EE3F17">
                      <a:alpha val="100000"/>
                    </a:srgbClr>
                  </a:gs>
                  <a:gs pos="48000">
                    <a:srgbClr val="FFFF00">
                      <a:alpha val="100000"/>
                    </a:srgbClr>
                  </a:gs>
                  <a:gs pos="64999">
                    <a:srgbClr val="1A8D48">
                      <a:alpha val="100000"/>
                    </a:srgbClr>
                  </a:gs>
                  <a:gs pos="78999">
                    <a:srgbClr val="0819FB">
                      <a:alpha val="100000"/>
                    </a:srgbClr>
                  </a:gs>
                  <a:gs pos="100000">
                    <a:srgbClr val="A603AB">
                      <a:alpha val="100000"/>
                    </a:srgbClr>
                  </a:gs>
                </a:gsLst>
                <a:lin ang="0" scaled="1"/>
                <a:tileRect/>
              </a:gradFill>
              <a:effectLst>
                <a:outerShdw dist="35921" dir="2699999" sy="50000" kx="2115830" algn="bl" rotWithShape="0">
                  <a:srgbClr val="C0C0C0">
                    <a:alpha val="8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51" name="文本占位符 615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  <a:buNone/>
            </a:pPr>
            <a:r>
              <a:rPr lang="en-US" altLang="zh-CN" sz="2400" dirty="0"/>
              <a:t>            </a:t>
            </a:r>
            <a:r>
              <a:rPr lang="zh-CN" altLang="en-US" sz="2400" dirty="0">
                <a:solidFill>
                  <a:srgbClr val="0000FF"/>
                </a:solidFill>
              </a:rPr>
              <a:t>他写出了郭靖一生中的恩怨情仇和他的成长过程。在这本书里，黄蓉受到了金庸的“照顾”。她头脑聪明伶俐，但是唯一的缺点就是不好好练功。再说说郭靖吧，他虽然头脑不如黄蓉，但是他练功练得很专心。我每次考试有很多错题都是因为没看清楚题目，而写错的，就这样，我的分数每次都丢的很亏。在这点上，我应该学学郭靖，干什么都很认真。有时候我做事都不动脑子，每次都失误，在这时，我就应该学学黄蓉那种多动脑子的习惯了。</a:t>
            </a:r>
            <a:endParaRPr lang="zh-CN" altLang="en-US" sz="24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            黄蓉因为不好好学，所以最后对什么都一知半解。如果她好好练功，说不定武功比郭靖还高呢。所以，我们不仅要多动脑子，而且还要做什么事都专心。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4" name="图片 7173" descr="tru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endParaRPr dirty="0"/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  <a:buNone/>
            </a:pPr>
            <a:r>
              <a:rPr lang="en-US" altLang="zh-CN" dirty="0"/>
              <a:t>          </a:t>
            </a:r>
            <a:r>
              <a:rPr lang="zh-CN" altLang="en-US" dirty="0">
                <a:solidFill>
                  <a:srgbClr val="0000FF"/>
                </a:solidFill>
              </a:rPr>
              <a:t>书中刻画的人物各具特色，个个呼之欲出：郭靖的淳朴仁厚，黄蓉的玲珑百变，黄药师的率性孤傲，欧阳锋的心狠手辣，一灯大师的慈悲为怀，洪七公的正义宽厚，周伯通的天真烂漫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……</a:t>
            </a:r>
            <a:r>
              <a:rPr lang="zh-CN" altLang="en-US" dirty="0">
                <a:solidFill>
                  <a:srgbClr val="0000FF"/>
                </a:solidFill>
              </a:rPr>
              <a:t>就连段天德、张阿生、拖累这样的出场不多的人物也刻画得惟妙惟肖。当然，我最喜欢的还是郭靖啦，那种侠义之气，正气阳刚，一诺千金，我很崇拜 。这也是为什么最后武功登峰造极的原因之一。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172" name="矩形 7171"/>
          <p:cNvSpPr/>
          <p:nvPr/>
        </p:nvSpPr>
        <p:spPr>
          <a:xfrm>
            <a:off x="3657600" y="533400"/>
            <a:ext cx="19050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>
                <a:ln w="12700" cap="flat" cmpd="sng">
                  <a:solidFill>
                    <a:srgbClr val="3333CC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人物</a:t>
            </a:r>
            <a:endParaRPr lang="zh-CN" altLang="en-US" sz="3600">
              <a:ln w="12700" cap="flat" cmpd="sng">
                <a:solidFill>
                  <a:srgbClr val="3333CC"/>
                </a:solidFill>
                <a:prstDash val="solid"/>
                <a:headEnd type="none" w="med" len="med"/>
                <a:tailEnd type="none" w="med" len="med"/>
              </a:ln>
              <a:solidFill>
                <a:srgbClr val="B2B2B2">
                  <a:alpha val="50000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8" name="图片 8197" descr="f33bf8cajw1fcorgls22rj21hc0u00y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4" name="标题 819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endParaRPr dirty="0"/>
          </a:p>
        </p:txBody>
      </p:sp>
      <p:sp>
        <p:nvSpPr>
          <p:cNvPr id="8195" name="文本占位符 819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80000"/>
              </a:lnSpc>
              <a:buNone/>
            </a:pPr>
            <a:r>
              <a:rPr lang="en-US" altLang="zh-CN" sz="2000" dirty="0"/>
              <a:t>     </a:t>
            </a:r>
            <a:r>
              <a:rPr lang="zh-CN" altLang="en-US" sz="2000" dirty="0">
                <a:solidFill>
                  <a:srgbClr val="FF0000"/>
                </a:solidFill>
              </a:rPr>
              <a:t>郭靖傻不愣登，不提他。说说黄蓉吧。黄蓉说过：“生你背着我，死你背着我”不是在说誓同生死的承诺，她是想说郭靖就是她的全部，包括他的理想，她把他的理想视为自己的理想。抗金救国，是与她毫不相干的，可是黄蓉知道那是郭靖的责任，从此小燕再也不是无忧无虑的在柳檐下低飞了，她开始尝试向云霄中冲入，因为她背上了雄鹰的保负和理想。所以她周旋于江湖之中，而军国大事她都由他最主，武林大事都是有他决策。她听他的话，甚至以大局为重，险些丧了郭襄的性命，那是一个女人，一个母亲最为悲哀，最为心痛的决定。被骂作妖女她无所顾忌，可不能有人说他有半点瑕疵。她注重他的名，他的节，让他去蒙古成亲不是让他留下的软语而是发自肺腑的忠告，当他说留下时她还是第一想到了华筝，当他说</a:t>
            </a:r>
            <a:r>
              <a:rPr lang="en-US" altLang="zh-CN" sz="2000" dirty="0">
                <a:solidFill>
                  <a:srgbClr val="FF0000"/>
                </a:solidFill>
              </a:rPr>
              <a:t>[</a:t>
            </a:r>
            <a:r>
              <a:rPr lang="zh-CN" altLang="en-US" sz="2000" dirty="0">
                <a:solidFill>
                  <a:srgbClr val="FF0000"/>
                </a:solidFill>
              </a:rPr>
              <a:t>即使全天下的人都让我杀你，我都不会杀你</a:t>
            </a:r>
            <a:r>
              <a:rPr lang="en-US" altLang="zh-CN" sz="2000" dirty="0">
                <a:solidFill>
                  <a:srgbClr val="FF0000"/>
                </a:solidFill>
              </a:rPr>
              <a:t>]</a:t>
            </a:r>
            <a:r>
              <a:rPr lang="zh-CN" altLang="en-US" sz="2000" dirty="0">
                <a:solidFill>
                  <a:srgbClr val="FF0000"/>
                </a:solidFill>
              </a:rPr>
              <a:t>时她没有欣喜。可郭靖就是黄蓉的全部，她千辛寻他，追随他。她甘愿在郭靖帷幄对面的蒙古包中，远远望着他，她此生便知足。我想她是金庸笔下最受眷恋的女子，她貌胜施嫱，韵若仙子，她事无不精，事无不通，她不如郭襄在于她没有理想，没有抱负。因为爱已是她的全部。金庸把黄蓉勾画成完完全全痴情的人，但又不像恋爱中的人智商为零。也映衬出了三毛所说：“至拙配至巧，竟也天成！” 祝福他们！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196" name="矩形 8195"/>
          <p:cNvSpPr/>
          <p:nvPr/>
        </p:nvSpPr>
        <p:spPr>
          <a:xfrm>
            <a:off x="609600" y="685800"/>
            <a:ext cx="78486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>
                <a:ln w="12700" cap="flat" cmpd="sng">
                  <a:solidFill>
                    <a:srgbClr val="EAEAEA"/>
                  </a:solidFill>
                  <a:prstDash val="solid"/>
                  <a:headEnd type="none" w="med" len="med"/>
                  <a:tailEnd type="none" w="med" len="med"/>
                </a:ln>
                <a:gradFill rotWithShape="0">
                  <a:gsLst>
                    <a:gs pos="0">
                      <a:srgbClr val="A603AB">
                        <a:alpha val="100000"/>
                      </a:srgbClr>
                    </a:gs>
                    <a:gs pos="12000">
                      <a:srgbClr val="E81766">
                        <a:alpha val="100000"/>
                      </a:srgbClr>
                    </a:gs>
                    <a:gs pos="27000">
                      <a:srgbClr val="EE3F17">
                        <a:alpha val="100000"/>
                      </a:srgbClr>
                    </a:gs>
                    <a:gs pos="48000">
                      <a:srgbClr val="FFFF00">
                        <a:alpha val="100000"/>
                      </a:srgbClr>
                    </a:gs>
                    <a:gs pos="64999">
                      <a:srgbClr val="1A8D48">
                        <a:alpha val="100000"/>
                      </a:srgbClr>
                    </a:gs>
                    <a:gs pos="78999">
                      <a:srgbClr val="0819FB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  <a:tileRect/>
                </a:gradFill>
                <a:effectLst>
                  <a:outerShdw dist="35921" dir="2699999" sy="50000" kx="2115830" algn="bl" rotWithShape="0">
                    <a:srgbClr val="C0C0C0">
                      <a:alpha val="8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再来说说书中最主要的情感线——郭黄</a:t>
            </a:r>
            <a:endParaRPr lang="zh-CN" altLang="en-US" sz="3600">
              <a:ln w="12700" cap="flat" cmpd="sng">
                <a:solidFill>
                  <a:srgbClr val="EAEAEA"/>
                </a:solidFill>
                <a:prstDash val="solid"/>
                <a:headEnd type="none" w="med" len="med"/>
                <a:tailEnd type="none" w="med" len="med"/>
              </a:ln>
              <a:gradFill rotWithShape="0">
                <a:gsLst>
                  <a:gs pos="0">
                    <a:srgbClr val="A603AB">
                      <a:alpha val="100000"/>
                    </a:srgbClr>
                  </a:gs>
                  <a:gs pos="12000">
                    <a:srgbClr val="E81766">
                      <a:alpha val="100000"/>
                    </a:srgbClr>
                  </a:gs>
                  <a:gs pos="27000">
                    <a:srgbClr val="EE3F17">
                      <a:alpha val="100000"/>
                    </a:srgbClr>
                  </a:gs>
                  <a:gs pos="48000">
                    <a:srgbClr val="FFFF00">
                      <a:alpha val="100000"/>
                    </a:srgbClr>
                  </a:gs>
                  <a:gs pos="64999">
                    <a:srgbClr val="1A8D48">
                      <a:alpha val="100000"/>
                    </a:srgbClr>
                  </a:gs>
                  <a:gs pos="78999">
                    <a:srgbClr val="0819FB">
                      <a:alpha val="100000"/>
                    </a:srgbClr>
                  </a:gs>
                  <a:gs pos="100000">
                    <a:srgbClr val="A603AB">
                      <a:alpha val="100000"/>
                    </a:srgbClr>
                  </a:gs>
                </a:gsLst>
                <a:lin ang="0" scaled="1"/>
                <a:tileRect/>
              </a:gradFill>
              <a:effectLst>
                <a:outerShdw dist="35921" dir="2699999" sy="50000" kx="2115830" algn="bl" rotWithShape="0">
                  <a:srgbClr val="C0C0C0">
                    <a:alpha val="8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endParaRPr dirty="0"/>
          </a:p>
        </p:txBody>
      </p: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endParaRPr dirty="0"/>
          </a:p>
        </p:txBody>
      </p:sp>
      <p:sp>
        <p:nvSpPr>
          <p:cNvPr id="9220" name="矩形 9219"/>
          <p:cNvSpPr/>
          <p:nvPr/>
        </p:nvSpPr>
        <p:spPr>
          <a:xfrm>
            <a:off x="457200" y="2590800"/>
            <a:ext cx="8229600" cy="10683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>
                <a:ln w="12700" cap="flat" cmpd="sng">
                  <a:solidFill>
                    <a:srgbClr val="EAEAEA"/>
                  </a:solidFill>
                  <a:prstDash val="solid"/>
                  <a:headEnd type="none" w="med" len="med"/>
                  <a:tailEnd type="none" w="med" len="med"/>
                </a:ln>
                <a:gradFill rotWithShape="0">
                  <a:gsLst>
                    <a:gs pos="0">
                      <a:srgbClr val="A603AB">
                        <a:alpha val="100000"/>
                      </a:srgbClr>
                    </a:gs>
                    <a:gs pos="12000">
                      <a:srgbClr val="E81766">
                        <a:alpha val="100000"/>
                      </a:srgbClr>
                    </a:gs>
                    <a:gs pos="27000">
                      <a:srgbClr val="EE3F17">
                        <a:alpha val="100000"/>
                      </a:srgbClr>
                    </a:gs>
                    <a:gs pos="48000">
                      <a:srgbClr val="FFFF00">
                        <a:alpha val="100000"/>
                      </a:srgbClr>
                    </a:gs>
                    <a:gs pos="64999">
                      <a:srgbClr val="1A8D48">
                        <a:alpha val="100000"/>
                      </a:srgbClr>
                    </a:gs>
                    <a:gs pos="78999">
                      <a:srgbClr val="0819FB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  <a:tileRect/>
                </a:gradFill>
                <a:effectLst>
                  <a:outerShdw dist="35921" dir="2699999" sy="50000" kx="2115830" algn="bl" rotWithShape="0">
                    <a:srgbClr val="C0C0C0">
                      <a:alpha val="8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还会再修改的啦，这只是初稿初稿！！！</a:t>
            </a:r>
            <a:endParaRPr lang="zh-CN" altLang="en-US" sz="3600">
              <a:ln w="12700" cap="flat" cmpd="sng">
                <a:solidFill>
                  <a:srgbClr val="EAEAEA"/>
                </a:solidFill>
                <a:prstDash val="solid"/>
                <a:headEnd type="none" w="med" len="med"/>
                <a:tailEnd type="none" w="med" len="med"/>
              </a:ln>
              <a:gradFill rotWithShape="0">
                <a:gsLst>
                  <a:gs pos="0">
                    <a:srgbClr val="A603AB">
                      <a:alpha val="100000"/>
                    </a:srgbClr>
                  </a:gs>
                  <a:gs pos="12000">
                    <a:srgbClr val="E81766">
                      <a:alpha val="100000"/>
                    </a:srgbClr>
                  </a:gs>
                  <a:gs pos="27000">
                    <a:srgbClr val="EE3F17">
                      <a:alpha val="100000"/>
                    </a:srgbClr>
                  </a:gs>
                  <a:gs pos="48000">
                    <a:srgbClr val="FFFF00">
                      <a:alpha val="100000"/>
                    </a:srgbClr>
                  </a:gs>
                  <a:gs pos="64999">
                    <a:srgbClr val="1A8D48">
                      <a:alpha val="100000"/>
                    </a:srgbClr>
                  </a:gs>
                  <a:gs pos="78999">
                    <a:srgbClr val="0819FB">
                      <a:alpha val="100000"/>
                    </a:srgbClr>
                  </a:gs>
                  <a:gs pos="100000">
                    <a:srgbClr val="A603AB">
                      <a:alpha val="100000"/>
                    </a:srgbClr>
                  </a:gs>
                </a:gsLst>
                <a:lin ang="0" scaled="1"/>
                <a:tileRect/>
              </a:gradFill>
              <a:effectLst>
                <a:outerShdw dist="35921" dir="2699999" sy="50000" kx="2115830" algn="bl" rotWithShape="0">
                  <a:srgbClr val="C0C0C0">
                    <a:alpha val="8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1087</Words>
  <Application>WPS 演示</Application>
  <PresentationFormat>在屏幕上显示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初二(18)班《射雕英雄传》读后交流</dc:subject>
  <dc:creator>初二(18)班</dc:creator>
  <dcterms:created xsi:type="dcterms:W3CDTF">2018-03-01T02:33:10Z</dcterms:created>
  <dcterms:modified xsi:type="dcterms:W3CDTF">2018-03-01T02:34:01Z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2052-10.1.0.7106</vt:lpwstr>
  </property>
</Properties>
</file>