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4" r:id="rId5"/>
    <p:sldId id="277" r:id="rId6"/>
    <p:sldId id="262" r:id="rId7"/>
    <p:sldId id="266" r:id="rId8"/>
    <p:sldId id="270" r:id="rId9"/>
    <p:sldId id="263" r:id="rId10"/>
    <p:sldId id="271" r:id="rId11"/>
    <p:sldId id="272" r:id="rId12"/>
    <p:sldId id="273" r:id="rId13"/>
    <p:sldId id="274" r:id="rId14"/>
    <p:sldId id="275" r:id="rId15"/>
  </p:sldIdLst>
  <p:sldSz cx="9144000" cy="6858000" type="screen4x3"/>
  <p:notesSz cx="6858000" cy="9144000"/>
  <p:defaultTextStyle>
    <a:defPPr>
      <a:defRPr lang="fr-FR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4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984" y="-96"/>
      </p:cViewPr>
      <p:guideLst>
        <p:guide orient="horz" pos="2137"/>
        <p:guide pos="284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fontAlgn="base" hangingPunct="1"/>
            <a:endParaRPr lang="zh-CN" altLang="en-US" sz="1200" strike="noStrike" noProof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fontAlgn="base" hangingPunct="1"/>
            <a:endParaRPr lang="fr-FR" altLang="en-US" sz="1200" strike="noStrike" noProof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Espace réservé de l'image des diapositives 3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Espace réservé des commentaires 4"/>
          <p:cNvSpPr>
            <a:spLocks noGrp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fr-FR" altLang="en-US" dirty="0"/>
              <a:t>Cliquez pour modifier les styles du texte du masque</a:t>
            </a:r>
            <a:endParaRPr lang="fr-FR" altLang="en-US" dirty="0"/>
          </a:p>
          <a:p>
            <a:pPr lvl="1" indent="0"/>
            <a:r>
              <a:rPr lang="fr-FR" altLang="en-US" dirty="0"/>
              <a:t>Deuxième niveau</a:t>
            </a:r>
            <a:endParaRPr lang="fr-FR" altLang="en-US" dirty="0"/>
          </a:p>
          <a:p>
            <a:pPr lvl="2" indent="0"/>
            <a:r>
              <a:rPr lang="fr-FR" altLang="en-US" dirty="0"/>
              <a:t>Troisième niveau</a:t>
            </a:r>
            <a:endParaRPr lang="fr-FR" altLang="en-US" dirty="0"/>
          </a:p>
          <a:p>
            <a:pPr lvl="3" indent="0"/>
            <a:r>
              <a:rPr lang="fr-FR" altLang="en-US" dirty="0"/>
              <a:t>Quatrième niveau</a:t>
            </a:r>
            <a:endParaRPr lang="fr-FR" altLang="en-US" dirty="0"/>
          </a:p>
          <a:p>
            <a:pPr lvl="4" indent="0"/>
            <a:r>
              <a:rPr lang="fr-FR" altLang="en-US" dirty="0"/>
              <a:t>Cinquième niveau</a:t>
            </a:r>
            <a:endParaRPr lang="fr-FR" altLang="en-US" dirty="0"/>
          </a:p>
        </p:txBody>
      </p:sp>
      <p:sp>
        <p:nvSpPr>
          <p:cNvPr id="2054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eaLnBrk="1" fontAlgn="base" hangingPunct="1"/>
            <a:endParaRPr lang="zh-CN" altLang="en-US" sz="1200" strike="noStrike" noProof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055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fontAlgn="base" hangingPunct="1"/>
            <a:fld id="{9A0DB2DC-4C9A-4742-B13C-FB6460FD3503}" type="slidenum">
              <a:rPr lang="fr-FR" altLang="en-US" sz="1200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z="1200" strike="noStrike" noProof="1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.com.c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51ppt.com.cn/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anchor="t"/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去除</a:t>
            </a:r>
            <a:r>
              <a:rPr lang="en-US" altLang="x-none" b="1" dirty="0"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ea typeface="宋体" panose="02010600030101010101" pitchFamily="2" charset="-122"/>
              </a:rPr>
              <a:t>模板上的</a:t>
            </a:r>
            <a:r>
              <a:rPr lang="en-US" altLang="x-none" b="1" dirty="0">
                <a:ea typeface="宋体" panose="02010600030101010101" pitchFamily="2" charset="-122"/>
              </a:rPr>
              <a:t>--</a:t>
            </a:r>
            <a:r>
              <a:rPr lang="zh-CN" altLang="en-US" b="1" dirty="0">
                <a:ea typeface="宋体" panose="02010600030101010101" pitchFamily="2" charset="-122"/>
              </a:rPr>
              <a:t>无忧</a:t>
            </a:r>
            <a:r>
              <a:rPr lang="en-US" altLang="x-none" b="1" dirty="0"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ea typeface="宋体" panose="02010600030101010101" pitchFamily="2" charset="-122"/>
              </a:rPr>
              <a:t>整理发布的文字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首先打开</a:t>
            </a:r>
            <a:r>
              <a:rPr lang="en-US" altLang="x-none" b="1" dirty="0"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ea typeface="宋体" panose="02010600030101010101" pitchFamily="2" charset="-122"/>
              </a:rPr>
              <a:t>模板，选择视图，然后选择幻灯片母版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然后再在幻灯片母版视图中点击“无忧</a:t>
            </a:r>
            <a:r>
              <a:rPr lang="en-US" altLang="x-none" b="1" dirty="0"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ea typeface="宋体" panose="02010600030101010101" pitchFamily="2" charset="-122"/>
              </a:rPr>
              <a:t>整理发布”的文字文本框，删除，保存即可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更多</a:t>
            </a:r>
            <a:r>
              <a:rPr lang="en-US" altLang="x-none" b="1" dirty="0"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ea typeface="宋体" panose="02010600030101010101" pitchFamily="2" charset="-122"/>
              </a:rPr>
              <a:t>模板资源，请访问</a:t>
            </a:r>
            <a:r>
              <a:rPr lang="zh-CN" altLang="en-US" b="1" u="sng" dirty="0">
                <a:ea typeface="宋体" panose="02010600030101010101" pitchFamily="2" charset="-122"/>
                <a:hlinkClick r:id="rId3"/>
              </a:rPr>
              <a:t>无忧</a:t>
            </a:r>
            <a:r>
              <a:rPr lang="en-US" altLang="x-none" b="1" u="sng" dirty="0">
                <a:ea typeface="宋体" panose="02010600030101010101" pitchFamily="2" charset="-122"/>
                <a:hlinkClick r:id="rId3"/>
              </a:rPr>
              <a:t>PPT</a:t>
            </a:r>
            <a:r>
              <a:rPr lang="zh-CN" altLang="en-US" b="1" u="sng" dirty="0">
                <a:ea typeface="宋体" panose="02010600030101010101" pitchFamily="2" charset="-122"/>
                <a:hlinkClick r:id="rId3"/>
              </a:rPr>
              <a:t>网站</a:t>
            </a:r>
            <a:r>
              <a:rPr lang="en-US" altLang="x-none" b="1" u="sng" dirty="0">
                <a:ea typeface="宋体" panose="02010600030101010101" pitchFamily="2" charset="-122"/>
                <a:hlinkClick r:id="rId3"/>
              </a:rPr>
              <a:t>--http://www.51ppt.com.cn</a:t>
            </a:r>
            <a:r>
              <a:rPr lang="en-US" altLang="x-none" b="1" u="sng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使用时删除本备注即可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展示您的作品</a:t>
            </a:r>
            <a:r>
              <a:rPr lang="en-US" altLang="x-none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,PPT</a:t>
            </a:r>
            <a:r>
              <a:rPr lang="zh-CN" altLang="en-US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模板作品投稿绿色通道 </a:t>
            </a:r>
            <a:r>
              <a:rPr lang="en-US" altLang="x-none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:chinappt2011@gmail.com</a:t>
            </a:r>
            <a:endParaRPr lang="en-US" altLang="x-none" b="1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将此幻灯片插入到演示文稿中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将此模板作为演示文稿（</a:t>
            </a:r>
            <a:r>
              <a:rPr lang="en-US" altLang="x-none" dirty="0">
                <a:ea typeface="宋体" panose="02010600030101010101" pitchFamily="2" charset="-122"/>
              </a:rPr>
              <a:t>.ppt </a:t>
            </a:r>
            <a:r>
              <a:rPr lang="zh-CN" altLang="en-US" dirty="0">
                <a:ea typeface="宋体" panose="02010600030101010101" pitchFamily="2" charset="-122"/>
              </a:rPr>
              <a:t>文件）保存到计算机上。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打开将包含该图像幻灯片的演示文稿。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在“幻灯片”选项卡上，将插入点置于将位于该图像幻灯片之前的幻灯片之后。（确保不要选择幻灯片。插入点应位于幻灯片之间。）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在“插入”菜单上，单击“幻灯片（从文件）”。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在“幻灯片搜索器”对话框中，单击“搜索演示文稿”选项卡。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单击“浏览”，找到并选择包含该图像幻灯片的演示文稿，然后单击“打开”。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在“幻灯片（从文件）”对话框中，选择该图像幻灯片。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选中“保留源格式”复选框。如果不选中此复选框，复制的幻灯片将继承在演示文稿中位于它之前的幻灯片的设计。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单击“插入”。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单击“关闭”。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b="1" dirty="0"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ea typeface="宋体" panose="02010600030101010101" pitchFamily="2" charset="-122"/>
              </a:rPr>
              <a:t>模板来源于互联网</a:t>
            </a:r>
            <a:r>
              <a:rPr lang="en-US" altLang="x-none" b="1" dirty="0">
                <a:ea typeface="宋体" panose="02010600030101010101" pitchFamily="2" charset="-122"/>
              </a:rPr>
              <a:t>,</a:t>
            </a:r>
            <a:r>
              <a:rPr lang="zh-CN" altLang="en-US" b="1" dirty="0">
                <a:ea typeface="宋体" panose="02010600030101010101" pitchFamily="2" charset="-122"/>
              </a:rPr>
              <a:t>版权归原作者所有</a:t>
            </a:r>
            <a:r>
              <a:rPr lang="en-US" altLang="x-none" b="1" dirty="0">
                <a:ea typeface="宋体" panose="02010600030101010101" pitchFamily="2" charset="-122"/>
              </a:rPr>
              <a:t>,</a:t>
            </a:r>
            <a:r>
              <a:rPr lang="zh-CN" altLang="en-US" b="1" dirty="0">
                <a:ea typeface="宋体" panose="02010600030101010101" pitchFamily="2" charset="-122"/>
              </a:rPr>
              <a:t>如有问题请与站长联系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100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fr-FR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fr-FR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1413" y="684213"/>
            <a:ext cx="4572000" cy="3429000"/>
          </a:xfrm>
          <a:ln/>
        </p:spPr>
      </p:sp>
      <p:sp>
        <p:nvSpPr>
          <p:cNvPr id="16387" name="备注占位符 2"/>
          <p:cNvSpPr>
            <a:spLocks noGrp="1"/>
          </p:cNvSpPr>
          <p:nvPr>
            <p:ph type="body"/>
          </p:nvPr>
        </p:nvSpPr>
        <p:spPr>
          <a:xfrm>
            <a:off x="684213" y="4341813"/>
            <a:ext cx="5486400" cy="4114800"/>
          </a:xfrm>
          <a:ln/>
        </p:spPr>
        <p:txBody>
          <a:bodyPr wrap="square" anchor="t"/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去除</a:t>
            </a:r>
            <a:r>
              <a:rPr lang="en-US" altLang="x-none" b="1" dirty="0"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ea typeface="宋体" panose="02010600030101010101" pitchFamily="2" charset="-122"/>
              </a:rPr>
              <a:t>模板上的</a:t>
            </a:r>
            <a:r>
              <a:rPr lang="en-US" altLang="x-none" b="1" dirty="0">
                <a:ea typeface="宋体" panose="02010600030101010101" pitchFamily="2" charset="-122"/>
              </a:rPr>
              <a:t>--</a:t>
            </a:r>
            <a:r>
              <a:rPr lang="zh-CN" altLang="en-US" b="1" dirty="0">
                <a:ea typeface="宋体" panose="02010600030101010101" pitchFamily="2" charset="-122"/>
              </a:rPr>
              <a:t>无忧</a:t>
            </a:r>
            <a:r>
              <a:rPr lang="en-US" altLang="x-none" b="1" dirty="0"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ea typeface="宋体" panose="02010600030101010101" pitchFamily="2" charset="-122"/>
              </a:rPr>
              <a:t>整理发布的文字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首先打开</a:t>
            </a:r>
            <a:r>
              <a:rPr lang="en-US" altLang="x-none" b="1" dirty="0"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ea typeface="宋体" panose="02010600030101010101" pitchFamily="2" charset="-122"/>
              </a:rPr>
              <a:t>模板，选择视图，然后选择幻灯片母版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然后再在幻灯片母版视图中点击“无忧</a:t>
            </a:r>
            <a:r>
              <a:rPr lang="en-US" altLang="x-none" b="1" dirty="0"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ea typeface="宋体" panose="02010600030101010101" pitchFamily="2" charset="-122"/>
              </a:rPr>
              <a:t>整理发布”的文字文本框，删除，保存即可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更多</a:t>
            </a:r>
            <a:r>
              <a:rPr lang="en-US" altLang="x-none" b="1" dirty="0"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ea typeface="宋体" panose="02010600030101010101" pitchFamily="2" charset="-122"/>
              </a:rPr>
              <a:t>模板资源，请访问</a:t>
            </a:r>
            <a:r>
              <a:rPr lang="zh-CN" altLang="en-US" b="1" u="sng" dirty="0">
                <a:ea typeface="宋体" panose="02010600030101010101" pitchFamily="2" charset="-122"/>
                <a:hlinkClick r:id="rId3"/>
              </a:rPr>
              <a:t>无忧</a:t>
            </a:r>
            <a:r>
              <a:rPr lang="en-US" altLang="x-none" b="1" u="sng" dirty="0">
                <a:ea typeface="宋体" panose="02010600030101010101" pitchFamily="2" charset="-122"/>
                <a:hlinkClick r:id="rId3"/>
              </a:rPr>
              <a:t>PPT</a:t>
            </a:r>
            <a:r>
              <a:rPr lang="zh-CN" altLang="en-US" b="1" u="sng" dirty="0">
                <a:ea typeface="宋体" panose="02010600030101010101" pitchFamily="2" charset="-122"/>
                <a:hlinkClick r:id="rId3"/>
              </a:rPr>
              <a:t>网站</a:t>
            </a:r>
            <a:r>
              <a:rPr lang="en-US" altLang="x-none" b="1" u="sng" dirty="0">
                <a:ea typeface="宋体" panose="02010600030101010101" pitchFamily="2" charset="-122"/>
                <a:hlinkClick r:id="rId3"/>
              </a:rPr>
              <a:t>--http://www.51ppt.com.cn</a:t>
            </a:r>
            <a:r>
              <a:rPr lang="en-US" altLang="x-none" b="1" u="sng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使用时删除本备注即可 </a:t>
            </a:r>
            <a:endParaRPr lang="en-US" altLang="x-none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展示您的作品</a:t>
            </a:r>
            <a:r>
              <a:rPr lang="en-US" altLang="x-none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,PPT</a:t>
            </a:r>
            <a:r>
              <a:rPr lang="zh-CN" altLang="en-US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模板作品投稿绿色通道 </a:t>
            </a:r>
            <a:r>
              <a:rPr lang="en-US" altLang="x-none" b="1" dirty="0">
                <a:solidFill>
                  <a:srgbClr val="FF000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:chinappt2011@gmail.com</a:t>
            </a:r>
            <a:endParaRPr lang="en-US" altLang="x-none" b="1" dirty="0">
              <a:solidFill>
                <a:srgbClr val="FF000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b="1" dirty="0">
                <a:ea typeface="宋体" panose="02010600030101010101" pitchFamily="2" charset="-122"/>
              </a:rPr>
              <a:t>将此幻灯片插入到演示文稿中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将此模板作为演示文稿（</a:t>
            </a:r>
            <a:r>
              <a:rPr lang="en-US" altLang="x-none" dirty="0">
                <a:ea typeface="宋体" panose="02010600030101010101" pitchFamily="2" charset="-122"/>
              </a:rPr>
              <a:t>.ppt </a:t>
            </a:r>
            <a:r>
              <a:rPr lang="zh-CN" altLang="en-US" dirty="0">
                <a:ea typeface="宋体" panose="02010600030101010101" pitchFamily="2" charset="-122"/>
              </a:rPr>
              <a:t>文件）保存到计算机上。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打开将包含该图像幻灯片的演示文稿。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在“幻灯片”选项卡上，将插入点置于将位于该图像幻灯片之前的幻灯片之后。（确保不要选择幻灯片。插入点应位于幻灯片之间。）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在“插入”菜单上，单击“幻灯片（从文件）”。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在“幻灯片搜索器”对话框中，单击“搜索演示文稿”选项卡。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单击“浏览”，找到并选择包含该图像幻灯片的演示文稿，然后单击“打开”。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在“幻灯片（从文件）”对话框中，选择该图像幻灯片。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选中“保留源格式”复选框。如果不选中此复选框，复制的幻灯片将继承在演示文稿中位于它之前的幻灯片的设计。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单击“插入”。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单击“关闭”。 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  <a:spcBef>
                <a:spcPct val="0"/>
              </a:spcBef>
            </a:pPr>
            <a:r>
              <a:rPr lang="en-US" altLang="x-none" b="1" dirty="0">
                <a:ea typeface="宋体" panose="02010600030101010101" pitchFamily="2" charset="-122"/>
              </a:rPr>
              <a:t>PPT</a:t>
            </a:r>
            <a:r>
              <a:rPr lang="zh-CN" altLang="en-US" b="1" dirty="0">
                <a:ea typeface="宋体" panose="02010600030101010101" pitchFamily="2" charset="-122"/>
              </a:rPr>
              <a:t>模板来源于互联网</a:t>
            </a:r>
            <a:r>
              <a:rPr lang="en-US" altLang="x-none" b="1" dirty="0">
                <a:ea typeface="宋体" panose="02010600030101010101" pitchFamily="2" charset="-122"/>
              </a:rPr>
              <a:t>,</a:t>
            </a:r>
            <a:r>
              <a:rPr lang="zh-CN" altLang="en-US" b="1" dirty="0">
                <a:ea typeface="宋体" panose="02010600030101010101" pitchFamily="2" charset="-122"/>
              </a:rPr>
              <a:t>版权归原作者所有</a:t>
            </a:r>
            <a:r>
              <a:rPr lang="en-US" altLang="x-none" b="1" dirty="0">
                <a:ea typeface="宋体" panose="02010600030101010101" pitchFamily="2" charset="-122"/>
              </a:rPr>
              <a:t>,</a:t>
            </a:r>
            <a:r>
              <a:rPr lang="zh-CN" altLang="en-US" b="1" dirty="0">
                <a:ea typeface="宋体" panose="02010600030101010101" pitchFamily="2" charset="-122"/>
              </a:rPr>
              <a:t>如有问题请与站长联系</a:t>
            </a:r>
            <a:endParaRPr lang="zh-CN" altLang="en-US" dirty="0">
              <a:ea typeface="宋体" panose="02010600030101010101" pitchFamily="2" charset="-122"/>
            </a:endParaRPr>
          </a:p>
          <a:p>
            <a:pPr lvl="0" indent="0" eaLnBrk="1" hangingPunct="1">
              <a:lnSpc>
                <a:spcPct val="90000"/>
              </a:lnSpc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16388" name="灯片编号占位符 3"/>
          <p:cNvSpPr txBox="1">
            <a:spLocks noGrp="1"/>
          </p:cNvSpPr>
          <p:nvPr/>
        </p:nvSpPr>
        <p:spPr>
          <a:xfrm>
            <a:off x="3883025" y="86836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indent="0" algn="r"/>
            <a:fld id="{9A0DB2DC-4C9A-4742-B13C-FB6460FD3503}" type="slidenum">
              <a:rPr lang="fr-FR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fr-FR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fr-FR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fr-FR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fr-FR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fr-FR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fr-FR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fr-FR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fr-FR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fr-FR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fr-FR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fr-FR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fr-FR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fr-FR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fr-FR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fr-FR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fr-FR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fr-FR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fr-FR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fr-FR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fr-FR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fr-FR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eaLnBrk="1" fontAlgn="base" hangingPunct="1"/>
            <a:endParaRPr lang="fr-FR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fr-FR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 indent="0"/>
            <a:r>
              <a:rPr lang="fr-FR" altLang="zh-CN"/>
              <a:t>Cliquez pour modifier le style du titre</a:t>
            </a:r>
            <a:endParaRPr lang="fr-FR" altLang="zh-CN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fr-FR" altLang="zh-CN"/>
              <a:t>Cliquez pour modifier les styles du texte du masque</a:t>
            </a:r>
            <a:endParaRPr lang="fr-FR" altLang="zh-CN"/>
          </a:p>
          <a:p>
            <a:pPr lvl="1" indent="-285750"/>
            <a:r>
              <a:rPr lang="fr-FR" altLang="zh-CN"/>
              <a:t>Deuxième niveau</a:t>
            </a:r>
            <a:endParaRPr lang="fr-FR" altLang="zh-CN"/>
          </a:p>
          <a:p>
            <a:pPr lvl="2" indent="-228600"/>
            <a:r>
              <a:rPr lang="fr-FR" altLang="zh-CN"/>
              <a:t>Troisième niveau</a:t>
            </a:r>
            <a:endParaRPr lang="fr-FR" altLang="zh-CN"/>
          </a:p>
          <a:p>
            <a:pPr lvl="3" indent="-228600"/>
            <a:r>
              <a:rPr lang="fr-FR" altLang="zh-CN"/>
              <a:t>Quatrième niveau</a:t>
            </a:r>
            <a:endParaRPr lang="fr-FR" altLang="zh-CN"/>
          </a:p>
          <a:p>
            <a:pPr lvl="4" indent="-228600"/>
            <a:r>
              <a:rPr lang="fr-FR" altLang="zh-CN"/>
              <a:t>Cinquième niveau</a:t>
            </a:r>
            <a:endParaRPr lang="fr-FR" altLang="zh-CN"/>
          </a:p>
        </p:txBody>
      </p:sp>
      <p:sp>
        <p:nvSpPr>
          <p:cNvPr id="102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fr-FR" altLang="en-US" strike="noStrike" noProof="1" dirty="0"/>
          </a:p>
        </p:txBody>
      </p:sp>
      <p:sp>
        <p:nvSpPr>
          <p:cNvPr id="1029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endParaRPr lang="zh-CN" altLang="en-US" strike="noStrike" noProof="1" dirty="0"/>
          </a:p>
        </p:txBody>
      </p:sp>
      <p:sp>
        <p:nvSpPr>
          <p:cNvPr id="1030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/>
            <a:fld id="{9A0DB2DC-4C9A-4742-B13C-FB6460FD3503}" type="slidenum">
              <a:rPr lang="fr-FR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fr-FR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microsoft.com/office/2007/relationships/media" Target="file:///C:\Documents%20and%20Settings\Administrator\&#26700;&#38754;\&#23044;&#33402;&#28487;%20-%20&#23567;&#23567;&#19990;&#30028;.mp3" TargetMode="External"/><Relationship Id="rId2" Type="http://schemas.openxmlformats.org/officeDocument/2006/relationships/audio" Target="file:///C:\Documents%20and%20Settings\Administrator\&#26700;&#38754;\&#23044;&#33402;&#28487;%20-%20&#23567;&#23567;&#19990;&#30028;.mp3" TargetMode="Externa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wrap="square" anchor="ctr"/>
          <a:lstStyle>
            <a:lvl1pPr lvl="0">
              <a:defRPr/>
            </a:lvl1pPr>
          </a:lstStyle>
          <a:p>
            <a:pPr lvl="0" indent="0" eaLnBrk="1" hangingPunct="1"/>
            <a:r>
              <a:rPr lang="zh-CN" altLang="en-US" dirty="0">
                <a:ea typeface="宋体" panose="02010600030101010101" pitchFamily="2" charset="-122"/>
              </a:rPr>
              <a:t>《射雕英雄传》--郭靖与黄蓉的性格特点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075" name="Sous-titre 2"/>
          <p:cNvSpPr>
            <a:spLocks noGrp="1"/>
          </p:cNvSpPr>
          <p:nvPr>
            <p:ph type="subTitle"/>
          </p:nvPr>
        </p:nvSpPr>
        <p:spPr>
          <a:xfrm>
            <a:off x="1371600" y="3143250"/>
            <a:ext cx="6400800" cy="1752600"/>
          </a:xfrm>
          <a:ln/>
        </p:spPr>
        <p:txBody>
          <a:bodyPr wrap="square" anchor="t"/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L="0" lvl="0" indent="0" algn="ctr" eaLnBrk="1" hangingPunct="1">
              <a:buNone/>
            </a:pPr>
            <a:endParaRPr lang="zh-CN" altLang="en-US" dirty="0">
              <a:solidFill>
                <a:srgbClr val="F74EBC"/>
              </a:solidFill>
              <a:ea typeface="宋体" panose="02010600030101010101" pitchFamily="2" charset="-122"/>
            </a:endParaRPr>
          </a:p>
        </p:txBody>
      </p:sp>
      <p:pic>
        <p:nvPicPr>
          <p:cNvPr id="3076" name="娄艺潇 - 小小世界.mp3" descr="娄艺潇 - 小小世界"/>
          <p:cNvPicPr>
            <a:picLocks noRot="1"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8313" y="6165850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30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" fill="hold"/>
                                        <p:tgtEl>
                                          <p:spTgt spid="307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33" repeatCount="indefinite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76"/>
                </p:tgtEl>
              </p:cMediaNode>
            </p:audio>
          </p:childTnLst>
        </p:cTn>
      </p:par>
    </p:tnLst>
    <p:bldLst>
      <p:bldP spid="3074" grpId="0" bldLvl="0"/>
      <p:bldP spid="3075" grpId="0" rev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3314" name="Titre 1"/>
          <p:cNvSpPr>
            <a:spLocks noGrp="1"/>
          </p:cNvSpPr>
          <p:nvPr>
            <p:ph type="title"/>
          </p:nvPr>
        </p:nvSpPr>
        <p:spPr>
          <a:xfrm>
            <a:off x="2195513" y="117475"/>
            <a:ext cx="6543675" cy="1143000"/>
          </a:xfrm>
          <a:ln/>
        </p:spPr>
        <p:txBody>
          <a:bodyPr wrap="square" anchor="ctr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读后感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3315" name="Espace réservé du contenu 2"/>
          <p:cNvSpPr>
            <a:spLocks noGrp="1"/>
          </p:cNvSpPr>
          <p:nvPr>
            <p:ph idx="4294967295"/>
          </p:nvPr>
        </p:nvSpPr>
        <p:spPr>
          <a:xfrm>
            <a:off x="2195513" y="1339850"/>
            <a:ext cx="6543675" cy="4527550"/>
          </a:xfrm>
          <a:ln/>
        </p:spPr>
        <p:txBody>
          <a:bodyPr wrap="square" anchor="t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郭靖老实本分，做事踏实；黄蓉古灵精怪，聪慧机敏。他们的性格看似不太对盘，郭靖也一直被黄蓉戏弄。但是，就是这样的两个人，最终走到了一起。互补的性格，也正巧能将他们合为一体。她的靖哥哥，他的蓉儿，一个柔情似水，一个热情似火。古往今来水火不容，少有一对向像他们相处得如此融洽。但他们做到了，并且一直相亲相爱，如胶似漆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338" name="Titre 1"/>
          <p:cNvSpPr>
            <a:spLocks noGrp="1"/>
          </p:cNvSpPr>
          <p:nvPr>
            <p:ph type="title"/>
          </p:nvPr>
        </p:nvSpPr>
        <p:spPr>
          <a:xfrm>
            <a:off x="2124075" y="117475"/>
            <a:ext cx="6543675" cy="1143000"/>
          </a:xfrm>
          <a:ln/>
        </p:spPr>
        <p:txBody>
          <a:bodyPr wrap="square" anchor="ctr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小结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4339" name="Espace réservé du contenu 2"/>
          <p:cNvSpPr>
            <a:spLocks noGrp="1"/>
          </p:cNvSpPr>
          <p:nvPr>
            <p:ph idx="4294967295"/>
          </p:nvPr>
        </p:nvSpPr>
        <p:spPr>
          <a:xfrm>
            <a:off x="2195513" y="1268413"/>
            <a:ext cx="6543675" cy="4525962"/>
          </a:xfrm>
          <a:ln/>
        </p:spPr>
        <p:txBody>
          <a:bodyPr wrap="square" anchor="t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我们全组组员读这本书时，都被书中内容深深吸引，眼睛盯着书本一刻也不肯离开。我们从书中了解到，人既在世，就要有正义感和责任心，对自己的所作所为负责。靖蓉二人是本书的主要人物，他们的互相信任，互帮互助都是值得我们去学习的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6386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ln/>
        </p:spPr>
        <p:txBody>
          <a:bodyPr wrap="square" anchor="ctr"/>
          <a:lstStyle>
            <a:lvl1pPr lvl="0">
              <a:defRPr/>
            </a:lvl1pPr>
          </a:lstStyle>
          <a:p>
            <a:pPr lvl="0" indent="0" eaLnBrk="1" hangingPunct="1"/>
            <a:r>
              <a:rPr lang="zh-CN" altLang="en-US" sz="9600" dirty="0">
                <a:solidFill>
                  <a:srgbClr val="F74EBC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9600" dirty="0">
                <a:ea typeface="宋体" panose="02010600030101010101" pitchFamily="2" charset="-122"/>
              </a:rPr>
              <a:t>谢谢！</a:t>
            </a:r>
            <a:endParaRPr lang="zh-CN" altLang="en-US" sz="9600" dirty="0">
              <a:ea typeface="宋体" panose="02010600030101010101" pitchFamily="2" charset="-122"/>
            </a:endParaRPr>
          </a:p>
        </p:txBody>
      </p:sp>
      <p:sp>
        <p:nvSpPr>
          <p:cNvPr id="16387" name="Sous-titre 2"/>
          <p:cNvSpPr>
            <a:spLocks noGrp="1"/>
          </p:cNvSpPr>
          <p:nvPr>
            <p:ph type="subTitle"/>
          </p:nvPr>
        </p:nvSpPr>
        <p:spPr>
          <a:xfrm>
            <a:off x="1371600" y="3143250"/>
            <a:ext cx="6400800" cy="1752600"/>
          </a:xfrm>
          <a:ln/>
        </p:spPr>
        <p:txBody>
          <a:bodyPr wrap="square" anchor="t"/>
          <a:lstStyle>
            <a:lvl1pPr marL="0" lvl="0" indent="0" algn="ctr">
              <a:defRPr/>
            </a:lvl1pPr>
            <a:lvl2pPr marL="457200" lvl="1" indent="0" algn="ctr">
              <a:defRPr/>
            </a:lvl2pPr>
            <a:lvl3pPr marL="914400" lvl="2" indent="0" algn="ctr">
              <a:defRPr/>
            </a:lvl3pPr>
            <a:lvl4pPr marL="1371600" lvl="3" indent="0" algn="ctr">
              <a:defRPr/>
            </a:lvl4pPr>
            <a:lvl5pPr marL="1828800" lvl="4" indent="0" algn="ctr">
              <a:defRPr/>
            </a:lvl5pPr>
          </a:lstStyle>
          <a:p>
            <a:pPr marL="0" lvl="0" indent="0" algn="ctr" eaLnBrk="1" hangingPunct="1">
              <a:buNone/>
            </a:pPr>
            <a:endParaRPr lang="zh-CN" altLang="en-US" dirty="0">
              <a:solidFill>
                <a:srgbClr val="F74EBC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5000" fill="hold"/>
                                        <p:tgtEl>
                                          <p:spTgt spid="1638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5000" fill="hold"/>
                                        <p:tgtEl>
                                          <p:spTgt spid="1638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/>
      <p:bldP spid="16387" grpId="0" bldLvl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122" name="Titre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  <a:ln/>
        </p:spPr>
        <p:txBody>
          <a:bodyPr wrap="square" anchor="ctr"/>
          <a:p>
            <a:pPr eaLnBrk="1" hangingPunct="1"/>
            <a:endParaRPr lang="zh-CN" altLang="en-US" dirty="0">
              <a:solidFill>
                <a:srgbClr val="F74EBC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Espace réservé du contenu 2"/>
          <p:cNvSpPr>
            <a:spLocks noGrp="1"/>
          </p:cNvSpPr>
          <p:nvPr>
            <p:ph idx="4294967295"/>
          </p:nvPr>
        </p:nvSpPr>
        <p:spPr>
          <a:xfrm>
            <a:off x="323850" y="477838"/>
            <a:ext cx="8374063" cy="3765550"/>
          </a:xfrm>
          <a:ln/>
        </p:spPr>
        <p:txBody>
          <a:bodyPr wrap="square" anchor="t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我们选择这个主题的原因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《射雕英雄传》是金庸先生的第三部作品，金庸至此眼界始大，感慨遂深。此部文学著作当中，书中刻画的人物各具特色，个个呼之欲出：郭靖的淳朴仁厚，黄蓉的玲珑百变，黄药师的率性孤傲，欧阳锋的心狠手辣，一灯大师的慈悲为怀，洪七公的正义宽厚，周伯通的天真烂漫……就连段天德、张阿生、这样的出场不多的人物也刻画得惟妙惟肖。男女主角郭靖黄蓉两人各方面互补，在行走江湖时互帮互助，所以想深入了解他们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9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6146" name="Titre 1"/>
          <p:cNvSpPr>
            <a:spLocks noGrp="1"/>
          </p:cNvSpPr>
          <p:nvPr>
            <p:ph type="title"/>
          </p:nvPr>
        </p:nvSpPr>
        <p:spPr>
          <a:xfrm>
            <a:off x="2124075" y="188913"/>
            <a:ext cx="6543675" cy="1143000"/>
          </a:xfrm>
          <a:ln/>
        </p:spPr>
        <p:txBody>
          <a:bodyPr wrap="square" anchor="ctr"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目录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7" name="Espace réservé du contenu 2"/>
          <p:cNvSpPr>
            <a:spLocks noGrp="1"/>
          </p:cNvSpPr>
          <p:nvPr>
            <p:ph idx="1"/>
          </p:nvPr>
        </p:nvSpPr>
        <p:spPr>
          <a:xfrm>
            <a:off x="2628900" y="1270000"/>
            <a:ext cx="7631113" cy="4886325"/>
          </a:xfrm>
        </p:spPr>
        <p:txBody>
          <a:bodyPr vert="horz" wrap="square" anchor="t"/>
          <a:p>
            <a:pPr marL="0" indent="0" eaLnBrk="1" fontAlgn="base" hangingPunct="1">
              <a:buNone/>
            </a:pPr>
            <a:r>
              <a:rPr lang="en-US" altLang="zh-CN" sz="3600" strike="noStrike" noProof="1" dirty="0">
                <a:ea typeface="宋体" panose="02010600030101010101" pitchFamily="2" charset="-122"/>
              </a:rPr>
              <a:t>·</a:t>
            </a:r>
            <a:r>
              <a:rPr lang="zh-CN" altLang="en-US" sz="3600" strike="noStrike" noProof="1" dirty="0">
                <a:ea typeface="宋体" panose="02010600030101010101" pitchFamily="2" charset="-122"/>
              </a:rPr>
              <a:t>精彩片段与点评其一</a:t>
            </a:r>
            <a:endParaRPr lang="zh-CN" altLang="en-US" sz="3600" strike="noStrike" noProof="1" dirty="0">
              <a:ea typeface="宋体" panose="02010600030101010101" pitchFamily="2" charset="-122"/>
            </a:endParaRPr>
          </a:p>
          <a:p>
            <a:pPr eaLnBrk="1" fontAlgn="base" hangingPunct="1"/>
            <a:r>
              <a:rPr lang="zh-CN" altLang="en-US" sz="3600" strike="noStrike" noProof="1" dirty="0">
                <a:ea typeface="宋体" panose="02010600030101010101" pitchFamily="2" charset="-122"/>
              </a:rPr>
              <a:t>其二</a:t>
            </a:r>
            <a:endParaRPr lang="zh-CN" altLang="en-US" sz="3600" strike="noStrike" noProof="1" dirty="0">
              <a:ea typeface="宋体" panose="02010600030101010101" pitchFamily="2" charset="-122"/>
            </a:endParaRPr>
          </a:p>
          <a:p>
            <a:pPr eaLnBrk="1" fontAlgn="base" hangingPunct="1"/>
            <a:r>
              <a:rPr lang="zh-CN" altLang="en-US" sz="3600" strike="noStrike" noProof="1" dirty="0">
                <a:ea typeface="宋体" panose="02010600030101010101" pitchFamily="2" charset="-122"/>
              </a:rPr>
              <a:t>其三</a:t>
            </a:r>
            <a:endParaRPr lang="zh-CN" altLang="en-US" sz="3600" strike="noStrike" noProof="1" dirty="0">
              <a:ea typeface="宋体" panose="02010600030101010101" pitchFamily="2" charset="-122"/>
            </a:endParaRPr>
          </a:p>
          <a:p>
            <a:pPr eaLnBrk="1" fontAlgn="base" hangingPunct="1"/>
            <a:r>
              <a:rPr lang="zh-CN" altLang="en-US" sz="3600" strike="noStrike" noProof="1" dirty="0">
                <a:ea typeface="宋体" panose="02010600030101010101" pitchFamily="2" charset="-122"/>
              </a:rPr>
              <a:t>其四</a:t>
            </a:r>
            <a:endParaRPr lang="zh-CN" altLang="en-US" sz="3600" strike="noStrike" noProof="1" dirty="0">
              <a:ea typeface="宋体" panose="02010600030101010101" pitchFamily="2" charset="-122"/>
            </a:endParaRPr>
          </a:p>
          <a:p>
            <a:pPr eaLnBrk="1" fontAlgn="base" hangingPunct="1"/>
            <a:r>
              <a:rPr lang="zh-CN" altLang="en-US" sz="3600" strike="noStrike" noProof="1" dirty="0">
                <a:ea typeface="宋体" panose="02010600030101010101" pitchFamily="2" charset="-122"/>
              </a:rPr>
              <a:t>其五</a:t>
            </a:r>
            <a:endParaRPr lang="zh-CN" altLang="en-US" sz="3600" strike="noStrike" noProof="1" dirty="0">
              <a:ea typeface="宋体" panose="02010600030101010101" pitchFamily="2" charset="-122"/>
            </a:endParaRPr>
          </a:p>
          <a:p>
            <a:pPr eaLnBrk="1" fontAlgn="base" hangingPunct="1"/>
            <a:r>
              <a:rPr lang="zh-CN" altLang="en-US" sz="3600" strike="noStrike" noProof="1" dirty="0">
                <a:ea typeface="宋体" panose="02010600030101010101" pitchFamily="2" charset="-122"/>
              </a:rPr>
              <a:t>读后感</a:t>
            </a:r>
            <a:endParaRPr lang="zh-CN" altLang="en-US" sz="3600" strike="noStrike" noProof="1" dirty="0">
              <a:ea typeface="宋体" panose="02010600030101010101" pitchFamily="2" charset="-122"/>
            </a:endParaRPr>
          </a:p>
          <a:p>
            <a:pPr eaLnBrk="1" fontAlgn="base" hangingPunct="1"/>
            <a:r>
              <a:rPr lang="zh-CN" altLang="en-US" sz="3600" strike="noStrike" noProof="1" dirty="0">
                <a:ea typeface="宋体" panose="02010600030101010101" pitchFamily="2" charset="-122"/>
              </a:rPr>
              <a:t>小结</a:t>
            </a:r>
            <a:endParaRPr lang="zh-CN" altLang="en-US" sz="3600" strike="noStrike" noProof="1" dirty="0">
              <a:ea typeface="宋体" panose="02010600030101010101" pitchFamily="2" charset="-122"/>
            </a:endParaRPr>
          </a:p>
          <a:p>
            <a:pPr eaLnBrk="1" fontAlgn="base" hangingPunct="1"/>
            <a:endParaRPr lang="zh-CN" altLang="en-US" sz="3600" strike="noStrike" noProof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7170" name="Titre 1"/>
          <p:cNvSpPr>
            <a:spLocks noGrp="1"/>
          </p:cNvSpPr>
          <p:nvPr>
            <p:ph type="title"/>
          </p:nvPr>
        </p:nvSpPr>
        <p:spPr>
          <a:xfrm>
            <a:off x="2143125" y="274638"/>
            <a:ext cx="6543675" cy="1143000"/>
          </a:xfrm>
          <a:ln/>
        </p:spPr>
        <p:txBody>
          <a:bodyPr wrap="square" anchor="ctr"/>
          <a:p>
            <a:pPr eaLnBrk="1" hangingPunct="1"/>
            <a:endParaRPr lang="zh-CN" altLang="en-US" dirty="0">
              <a:solidFill>
                <a:srgbClr val="F74EBC"/>
              </a:solidFill>
              <a:ea typeface="宋体" panose="02010600030101010101" pitchFamily="2" charset="-122"/>
            </a:endParaRPr>
          </a:p>
        </p:txBody>
      </p:sp>
      <p:sp>
        <p:nvSpPr>
          <p:cNvPr id="7171" name="Espace réservé du contenu 2"/>
          <p:cNvSpPr>
            <a:spLocks noGrp="1"/>
          </p:cNvSpPr>
          <p:nvPr>
            <p:ph idx="4294967295"/>
          </p:nvPr>
        </p:nvSpPr>
        <p:spPr>
          <a:xfrm>
            <a:off x="2143125" y="1600200"/>
            <a:ext cx="6543675" cy="4525963"/>
          </a:xfrm>
          <a:ln/>
        </p:spPr>
        <p:txBody>
          <a:bodyPr wrap="square" anchor="t"/>
          <a:p>
            <a:pPr eaLnBrk="1" hangingPunct="1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7172" name="矩形 8195"/>
          <p:cNvSpPr/>
          <p:nvPr/>
        </p:nvSpPr>
        <p:spPr>
          <a:xfrm>
            <a:off x="2125663" y="2565400"/>
            <a:ext cx="6049962" cy="11255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3600">
                <a:solidFill>
                  <a:srgbClr val="336699"/>
                </a:solidFill>
                <a:effectLst>
                  <a:outerShdw dist="38100" algn="ctr" rotWithShape="0">
                    <a:srgbClr val="B2B2B2">
                      <a:alpha val="78000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精彩片段与点评</a:t>
            </a:r>
            <a:endParaRPr lang="zh-CN" altLang="en-US" sz="3600">
              <a:solidFill>
                <a:srgbClr val="336699"/>
              </a:solidFill>
              <a:effectLst>
                <a:outerShdw dist="38100" algn="ctr" rotWithShape="0">
                  <a:srgbClr val="B2B2B2">
                    <a:alpha val="78000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8194" name="Titre 1"/>
          <p:cNvSpPr>
            <a:spLocks noGrp="1"/>
          </p:cNvSpPr>
          <p:nvPr>
            <p:ph type="title"/>
          </p:nvPr>
        </p:nvSpPr>
        <p:spPr>
          <a:xfrm>
            <a:off x="2124075" y="44450"/>
            <a:ext cx="6543675" cy="1143000"/>
          </a:xfrm>
          <a:ln/>
        </p:spPr>
        <p:txBody>
          <a:bodyPr wrap="square" anchor="ctr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其一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8195" name="Espace réservé du contenu 2"/>
          <p:cNvSpPr>
            <a:spLocks noGrp="1"/>
          </p:cNvSpPr>
          <p:nvPr>
            <p:ph idx="4294967295"/>
          </p:nvPr>
        </p:nvSpPr>
        <p:spPr>
          <a:xfrm>
            <a:off x="2124075" y="1123950"/>
            <a:ext cx="6543675" cy="4527550"/>
          </a:xfrm>
          <a:ln/>
        </p:spPr>
        <p:txBody>
          <a:bodyPr wrap="square" anchor="t"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郭靖心中奇怪：“是谁给我的信？”忙撕开封皮，抽出一张白纸，见纸上写道：“我在城外向西十里的湖边等你，有要紧的事对你说，快来。”下面画着一个小叫化的图像，笑嘻嘻的正是黄蓉，形貌甚是神似。郭靖心想：“她怎么知道我在这里？”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ea typeface="宋体" panose="02010600030101010101" pitchFamily="2" charset="-122"/>
              </a:rPr>
              <a:t>郭靖没告诉黄蓉他所在的位置，黄蓉却能把书信准确无误地送到了他手上。黄蓉的古灵精怪与郭靖的过分迟钝，又形成了鲜明对比。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9218" name="Titre 1"/>
          <p:cNvSpPr>
            <a:spLocks noGrp="1"/>
          </p:cNvSpPr>
          <p:nvPr>
            <p:ph type="title"/>
          </p:nvPr>
        </p:nvSpPr>
        <p:spPr>
          <a:xfrm>
            <a:off x="2124075" y="0"/>
            <a:ext cx="6543675" cy="1143000"/>
          </a:xfrm>
          <a:ln/>
        </p:spPr>
        <p:txBody>
          <a:bodyPr wrap="square" anchor="ctr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其二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9219" name="Espace réservé du contenu 2"/>
          <p:cNvSpPr>
            <a:spLocks noGrp="1"/>
          </p:cNvSpPr>
          <p:nvPr>
            <p:ph idx="4294967295"/>
          </p:nvPr>
        </p:nvSpPr>
        <p:spPr>
          <a:xfrm>
            <a:off x="2124075" y="1123950"/>
            <a:ext cx="6543675" cy="4527550"/>
          </a:xfrm>
          <a:ln/>
        </p:spPr>
        <p:txBody>
          <a:bodyPr wrap="square" anchor="t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郭靖和黄蓉被困在不知名的岛上。黄蓉对付欧阳锋想出发炮的妙计，巧用石头与计谋，割了欧阳锋木筏的绳索，却制造出其追赶不及的假象，把欧阳峰教训了一顿。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黄蓉是一个机智聪明、貌若天仙、武功了得和刁钻古怪的少女，而这样的女孩却和郭靖走到了一起，这又体现了她的与众不同。</a:t>
            </a:r>
            <a:r>
              <a:rPr lang="zh-CN" altLang="en-US" dirty="0"/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42" name="Titre 1"/>
          <p:cNvSpPr>
            <a:spLocks noGrp="1"/>
          </p:cNvSpPr>
          <p:nvPr>
            <p:ph type="title"/>
          </p:nvPr>
        </p:nvSpPr>
        <p:spPr>
          <a:xfrm>
            <a:off x="4283075" y="188913"/>
            <a:ext cx="2428875" cy="488950"/>
          </a:xfrm>
          <a:ln/>
        </p:spPr>
        <p:txBody>
          <a:bodyPr wrap="square" anchor="ctr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其三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0243" name="Espace réservé du contenu 2"/>
          <p:cNvSpPr>
            <a:spLocks noGrp="1"/>
          </p:cNvSpPr>
          <p:nvPr>
            <p:ph idx="4294967295"/>
          </p:nvPr>
        </p:nvSpPr>
        <p:spPr>
          <a:xfrm>
            <a:off x="2124075" y="1052513"/>
            <a:ext cx="6543675" cy="4525962"/>
          </a:xfrm>
          <a:ln/>
        </p:spPr>
        <p:txBody>
          <a:bodyPr wrap="square" anchor="t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郭靖跳了起来，叫道：“我想起啦。那日在桃花岛上，周大哥给毒蛇咬了，神志迷糊，嘴里便翻来覆去地念这首词。正是，正是······四张机，鸳鸯织就······又有什么什么头先白。蓉儿，还有什么？我不记得了。”黄蓉低声念道：“四张机，鸳鸯织就欲双飞。可怜未老头先白。春波碧草，晓寒深处，相对浴红衣。”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郭靖这个四岁才会说话的蠢小子，浓眉大眼，就凭他的傻劲，不但练成了一身卓越的武功，而且还和古灵精怪至于极点的黄蓉，一见钟情，但在紧要关头，郭靖有了黄蓉就可以说什么都有了。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1266" name="Titre 1"/>
          <p:cNvSpPr>
            <a:spLocks noGrp="1"/>
          </p:cNvSpPr>
          <p:nvPr>
            <p:ph type="title"/>
          </p:nvPr>
        </p:nvSpPr>
        <p:spPr>
          <a:xfrm>
            <a:off x="2195513" y="-23812"/>
            <a:ext cx="6543675" cy="1139825"/>
          </a:xfrm>
          <a:ln/>
        </p:spPr>
        <p:txBody>
          <a:bodyPr wrap="square" anchor="ctr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其四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1267" name="Espace réservé du contenu 2"/>
          <p:cNvSpPr>
            <a:spLocks noGrp="1"/>
          </p:cNvSpPr>
          <p:nvPr>
            <p:ph idx="4294967295"/>
          </p:nvPr>
        </p:nvSpPr>
        <p:spPr>
          <a:xfrm>
            <a:off x="2124075" y="1052513"/>
            <a:ext cx="6543675" cy="4525962"/>
          </a:xfrm>
          <a:ln/>
        </p:spPr>
        <p:txBody>
          <a:bodyPr wrap="square" anchor="t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说到这里，郭靖与黄蓉同时互望了一眼，心中都想：“当我受了重伤，眼见难愈之时，你也是这样的瞧着我啊。”两人不自禁的伸出手去，握住了对方的手，两颗心勃勃跳动，感到全身温暖，当听到别人伤心欲绝的不幸之时，不自禁想到自己的幸福，因为亲爱的人就在自己身旁坐着，因为对方的伤势已经好了，不会再死。是的，不会再死。</a:t>
            </a:r>
            <a:endParaRPr lang="zh-CN" altLang="en-US" sz="24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黄蓉和郭靖他们虽然性格相反，但却又说明了他们性格互补，时常为对方着想，相亲相爱，如胶似漆。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2290" name="Titre 1"/>
          <p:cNvSpPr>
            <a:spLocks noGrp="1"/>
          </p:cNvSpPr>
          <p:nvPr>
            <p:ph type="title"/>
          </p:nvPr>
        </p:nvSpPr>
        <p:spPr>
          <a:xfrm>
            <a:off x="2195513" y="-23812"/>
            <a:ext cx="6543675" cy="1139825"/>
          </a:xfrm>
          <a:ln/>
        </p:spPr>
        <p:txBody>
          <a:bodyPr wrap="square" anchor="ctr"/>
          <a:p>
            <a:pPr eaLnBrk="1" hangingPunct="1"/>
            <a:r>
              <a:rPr lang="zh-CN" altLang="en-US" sz="2400" dirty="0">
                <a:ea typeface="宋体" panose="02010600030101010101" pitchFamily="2" charset="-122"/>
              </a:rPr>
              <a:t>其五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12291" name="Espace réservé du contenu 2"/>
          <p:cNvSpPr>
            <a:spLocks noGrp="1"/>
          </p:cNvSpPr>
          <p:nvPr>
            <p:ph idx="4294967295"/>
          </p:nvPr>
        </p:nvSpPr>
        <p:spPr>
          <a:xfrm>
            <a:off x="2124075" y="838200"/>
            <a:ext cx="6769100" cy="5111750"/>
          </a:xfrm>
          <a:ln/>
        </p:spPr>
        <p:txBody>
          <a:bodyPr wrap="square" anchor="t"/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靖蓉两人愕然相顾，不敢答应。一灯见两人不作声，又追问一句：“老僧这个恳求，两位难以答允么？”黄蓉微一犹豫，说道：“师伯既这么说，我们遵命就是。”一扯郭靖的衣袖，下拜告别。一灯又道：“你们不必和瑛姑见面，从后山下去吧。”黄蓉又答应了，牵着郭靖的手转身出门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郭靖却知黄蓉决不肯袖手不顾，必另有计谋，当下跟着她出门。走到门口，黄蓉俯口到他耳边低低说了几句话，郭靖停步迟疑，终于点头，转过身来，慢慢回房。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000" dirty="0">
                <a:ea typeface="宋体" panose="02010600030101010101" pitchFamily="2" charset="-122"/>
              </a:rPr>
              <a:t>靖蓉两人对对方所想的事都心知肚明，不管是对是错，总是共同进退，而且十分默契。这又成了他们在一起的理由。</a:t>
            </a:r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000" dirty="0">
              <a:ea typeface="宋体" panose="02010600030101010101" pitchFamily="2" charset="-122"/>
            </a:endParaRPr>
          </a:p>
          <a:p>
            <a:pPr eaLnBrk="1" hangingPunct="1"/>
            <a:endParaRPr lang="zh-CN" altLang="en-US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1507</Words>
  <Application>WPS 演示</Application>
  <PresentationFormat>在屏幕上显示</PresentationFormat>
  <Paragraphs>57</Paragraphs>
  <Slides>12</Slides>
  <Notes>2</Notes>
  <HiddenSlides>0</HiddenSlides>
  <MMClips>1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华文彩云</vt:lpstr>
      <vt:lpstr>微软雅黑</vt:lpstr>
      <vt:lpstr>Arial Unicode MS</vt:lpstr>
      <vt:lpstr>Thème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Eric</dc:creator>
  <cp:lastModifiedBy>YYH</cp:lastModifiedBy>
  <cp:revision>9</cp:revision>
  <dcterms:created xsi:type="dcterms:W3CDTF">2008-11-15T20:08:19Z</dcterms:created>
  <dcterms:modified xsi:type="dcterms:W3CDTF">2018-03-02T11:37:45Z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