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3" r:id="rId4"/>
    <p:sldId id="267" r:id="rId5"/>
    <p:sldId id="259" r:id="rId6"/>
    <p:sldId id="261" r:id="rId7"/>
    <p:sldId id="266" r:id="rId8"/>
    <p:sldId id="262" r:id="rId9"/>
    <p:sldId id="264" r:id="rId10"/>
    <p:sldId id="265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F7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 bwMode="auto">
          <a:xfrm>
            <a:off x="2687638" y="2670175"/>
            <a:ext cx="6697662" cy="73025"/>
            <a:chOff x="3503712" y="2420888"/>
            <a:chExt cx="4176464" cy="72008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3503712" y="2420888"/>
              <a:ext cx="4176464" cy="0"/>
            </a:xfrm>
            <a:prstGeom prst="line">
              <a:avLst/>
            </a:prstGeom>
            <a:ln w="57150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3503712" y="2492896"/>
              <a:ext cx="4176464" cy="0"/>
            </a:xfrm>
            <a:prstGeom prst="line">
              <a:avLst/>
            </a:prstGeom>
            <a:ln w="28575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 bwMode="auto">
          <a:xfrm>
            <a:off x="2687638" y="3678238"/>
            <a:ext cx="6697662" cy="73025"/>
            <a:chOff x="3503712" y="2420888"/>
            <a:chExt cx="4176464" cy="72008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3503712" y="2420888"/>
              <a:ext cx="4176464" cy="0"/>
            </a:xfrm>
            <a:prstGeom prst="line">
              <a:avLst/>
            </a:prstGeom>
            <a:ln w="57150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3503712" y="2492896"/>
              <a:ext cx="4176464" cy="0"/>
            </a:xfrm>
            <a:prstGeom prst="line">
              <a:avLst/>
            </a:prstGeom>
            <a:ln w="28575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448546" y="2564904"/>
            <a:ext cx="7175846" cy="1218457"/>
          </a:xfrm>
        </p:spPr>
        <p:txBody>
          <a:bodyPr anchor="b"/>
          <a:lstStyle>
            <a:lvl1pPr algn="ctr">
              <a:defRPr sz="75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48546" y="3933478"/>
            <a:ext cx="7175846" cy="784920"/>
          </a:xfrm>
        </p:spPr>
        <p:txBody>
          <a:bodyPr/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AC82ED-12CF-4543-B8C1-E820F1B93A80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5AA2A-30F6-4E88-B72A-BCFEA124BDE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29067"/>
            <a:ext cx="10515600" cy="557509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A8CF9-A5FD-41D5-975E-0AC91ECA636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939EA-4B52-49C3-A237-673582FE4E5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14223F-452D-4970-8CE4-7EAAFDEF6F6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DD8D30-E6D4-46EB-AF57-AF6EF296A04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4E4BCE-AAE6-4905-92F5-478DA530DD0B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10BA7-7A1F-4FFA-8858-6986AA97613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84482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780927"/>
            <a:ext cx="5157787" cy="3408735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84482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780927"/>
            <a:ext cx="5183188" cy="340873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52BDF6-FF74-4614-B67F-8049D08A8109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937A33-94CF-4929-BBFA-8787D08A25A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063552" y="2564904"/>
            <a:ext cx="8064896" cy="1325563"/>
          </a:xfrm>
        </p:spPr>
        <p:txBody>
          <a:bodyPr anchor="ctr"/>
          <a:lstStyle>
            <a:lvl1pPr algn="ctr">
              <a:defRPr sz="75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0441-649E-4493-B0D5-1C9820BFF659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E2CF75-EEEB-410F-896B-D5398E0C98C3}" type="slidenum">
              <a:rPr lang="zh-CN" altLang="en-US"/>
            </a:fld>
            <a:endParaRPr lang="zh-CN" altLang="en-US"/>
          </a:p>
        </p:txBody>
      </p:sp>
      <p:grpSp>
        <p:nvGrpSpPr>
          <p:cNvPr id="6" name="组合 5"/>
          <p:cNvGrpSpPr/>
          <p:nvPr/>
        </p:nvGrpSpPr>
        <p:grpSpPr bwMode="auto">
          <a:xfrm>
            <a:off x="2687638" y="2670175"/>
            <a:ext cx="6697662" cy="73025"/>
            <a:chOff x="3503712" y="2420888"/>
            <a:chExt cx="4176464" cy="72008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3503712" y="2420888"/>
              <a:ext cx="4176464" cy="0"/>
            </a:xfrm>
            <a:prstGeom prst="line">
              <a:avLst/>
            </a:prstGeom>
            <a:ln w="57150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3503712" y="2492896"/>
              <a:ext cx="4176464" cy="0"/>
            </a:xfrm>
            <a:prstGeom prst="line">
              <a:avLst/>
            </a:prstGeom>
            <a:ln w="28575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 bwMode="auto">
          <a:xfrm>
            <a:off x="2687638" y="3678238"/>
            <a:ext cx="6697662" cy="73025"/>
            <a:chOff x="3503712" y="2420888"/>
            <a:chExt cx="4176464" cy="72008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503712" y="2420888"/>
              <a:ext cx="4176464" cy="0"/>
            </a:xfrm>
            <a:prstGeom prst="line">
              <a:avLst/>
            </a:prstGeom>
            <a:ln w="57150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3503712" y="2492896"/>
              <a:ext cx="4176464" cy="0"/>
            </a:xfrm>
            <a:prstGeom prst="line">
              <a:avLst/>
            </a:prstGeom>
            <a:ln w="28575"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内容占位符 12"/>
          <p:cNvSpPr>
            <a:spLocks noGrp="1"/>
          </p:cNvSpPr>
          <p:nvPr>
            <p:ph sz="quarter" idx="13" hasCustomPrompt="1"/>
          </p:nvPr>
        </p:nvSpPr>
        <p:spPr>
          <a:xfrm>
            <a:off x="2063750" y="4005065"/>
            <a:ext cx="8064500" cy="120402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 algn="ctr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 algn="ctr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 algn="ctr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 smtClean="0"/>
              <a:t>编辑文本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ECC844-4CE7-4944-8F6D-EBF807DA8AF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1F56CC-8399-403C-900F-5D4AE22820CF}" type="slidenum">
              <a:rPr lang="zh-CN" altLang="en-US"/>
            </a:fld>
            <a:endParaRPr lang="zh-CN" altLang="en-US"/>
          </a:p>
        </p:txBody>
      </p:sp>
      <p:sp>
        <p:nvSpPr>
          <p:cNvPr id="5" name="六边形 4"/>
          <p:cNvSpPr/>
          <p:nvPr/>
        </p:nvSpPr>
        <p:spPr>
          <a:xfrm rot="1783519">
            <a:off x="339725" y="246063"/>
            <a:ext cx="427038" cy="360362"/>
          </a:xfrm>
          <a:prstGeom prst="hexagon">
            <a:avLst>
              <a:gd name="adj" fmla="val 29336"/>
              <a:gd name="vf" fmla="val 115470"/>
            </a:avLst>
          </a:prstGeom>
          <a:solidFill>
            <a:schemeClr val="bg1">
              <a:alpha val="7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029370" y="365125"/>
            <a:ext cx="1324429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8987971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290EA74-6FEA-4562-B9A5-A15000BC84F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03D9EBD-1F93-435F-ACC1-1E0BC6F57801}" type="slidenum">
              <a:rPr lang="zh-CN" altLang="en-US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7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8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9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zh-CN">
                <a:latin typeface="华文行楷" panose="02010800040101010101" charset="-122"/>
                <a:ea typeface="华文行楷" panose="02010800040101010101" charset="-122"/>
              </a:rPr>
              <a:t>射雕英雄传</a:t>
            </a:r>
            <a:endParaRPr lang="zh-CN" altLang="zh-CN"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   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840423" y="427038"/>
            <a:ext cx="2468880" cy="28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ts val="1500"/>
              </a:lnSpc>
            </a:pPr>
            <a:r>
              <a:rPr lang="zh-CN" altLang="en-US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请在此处添加标题文字</a:t>
            </a:r>
            <a:endParaRPr lang="en-US" altLang="zh-CN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68850" y="133985"/>
            <a:ext cx="7303135" cy="65544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 </a:t>
            </a:r>
            <a:r>
              <a:rPr lang="en-US" altLang="zh-CN" sz="2800">
                <a:latin typeface="华文行楷" panose="02010800040101010101" charset="-122"/>
                <a:ea typeface="华文行楷" panose="02010800040101010101" charset="-122"/>
              </a:rPr>
              <a:t> </a:t>
            </a:r>
            <a:r>
              <a:rPr lang="zh-CN" altLang="en-US" sz="2800">
                <a:solidFill>
                  <a:srgbClr val="FFFF00"/>
                </a:solidFill>
                <a:latin typeface="华文行楷" panose="02010800040101010101" charset="-122"/>
                <a:ea typeface="华文行楷" panose="02010800040101010101" charset="-122"/>
              </a:rPr>
              <a:t>南宋时期，惨遭灭门横祸的郭靖、杨康分别在江南七怪与全真教道士丘处机的教养下成人。18年后，郭靖奉师命南下。杨康却贪恋富贵，认贼作父。郭靖与黄蓉一见如故，彼此倾心，但因华筝之婚约在先，以及江南七怪的反对等多种因素，两人情感可谓一波三折。五位师父被害于桃花岛，郭靖愤而离开黄蓉。这一对两情相悦的青年，经历了坎坷磨难，才修成正果。恶言恶行的杨康，也难逃惨死在嘉兴铁枪庙中的命运。郭靖随黄蓉故国万里行，遍识天下武林高人，武功日见提升，终于得以报杀父深仇，消师门积怨，夺《武穆遗书》，率大军西征，承亡母之教，上华山论剑，救襄阳国难。这位原本纯朴憨厚、木讷愚钝的射雕英雄，变成一个为国为民、悲天悯人的侠之大者 。</a:t>
            </a:r>
            <a:endParaRPr lang="zh-CN" altLang="en-US" sz="2800">
              <a:solidFill>
                <a:srgbClr val="FFFF00"/>
              </a:solidFill>
              <a:latin typeface="华文行楷" panose="02010800040101010101" charset="-122"/>
              <a:ea typeface="华文行楷" panose="02010800040101010101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10" y="133985"/>
            <a:ext cx="4550410" cy="65551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1372553" y="427038"/>
            <a:ext cx="1404620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ts val="1500"/>
              </a:lnSpc>
            </a:pPr>
            <a:r>
              <a:rPr lang="zh-CN" altLang="en-US" sz="2400" b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作者简介</a:t>
            </a:r>
            <a:endParaRPr lang="zh-CN" altLang="en-US" sz="2400" b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algn="just" eaLnBrk="1" hangingPunct="1">
              <a:lnSpc>
                <a:spcPts val="1500"/>
              </a:lnSpc>
            </a:pPr>
            <a:endParaRPr lang="en-US" altLang="zh-CN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5965" y="1101090"/>
            <a:ext cx="3583940" cy="45059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046980" y="2437765"/>
            <a:ext cx="708088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</a:rPr>
              <a:t>原名查良镛，1924年2月出生于浙江省海宁县。大学主修英文和国际法。曾在上海《大公报》、香港《大公报》及《新晚报》任记者、翻译、编辑，1959年创办香港《明报》，任主编兼社长历35年，期间创办《明报月刊》、《明报周刊》、新加坡《新明日报》及马来西亚《新明日报》等。</a:t>
            </a:r>
            <a:endParaRPr lang="zh-CN" altLang="en-US" sz="200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</a:rPr>
              <a:t>主要作品有：《书剑恩仇录》、《碧血剑》、《射雕英雄传》、《神雕侠侣》、《雪山飞狐》、《飞狐外传》、《倚天屠龙记》、《连城诀》、《天龙八部》、《侠客行》、《笑傲江湖》、《鹿鼎记》、《白马啸西风》、《鸳鸯刀》、《越女剑》等。</a:t>
            </a:r>
            <a:endParaRPr lang="zh-CN" altLang="en-US" sz="200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46980" y="1363980"/>
            <a:ext cx="53187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</a:rPr>
              <a:t>金庸</a:t>
            </a:r>
            <a:endParaRPr lang="zh-CN" altLang="en-US" sz="4800">
              <a:solidFill>
                <a:schemeClr val="bg1"/>
              </a:solidFill>
              <a:latin typeface="华文行楷" panose="02010800040101010101" charset="-122"/>
              <a:ea typeface="华文行楷" panose="02010800040101010101" charset="-122"/>
            </a:endParaRPr>
          </a:p>
        </p:txBody>
      </p:sp>
    </p:spTree>
    <p:custDataLst>
      <p:tags r:id="rId2"/>
    </p:custDataLst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941388" y="315278"/>
            <a:ext cx="1404620" cy="28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ts val="1500"/>
              </a:lnSpc>
            </a:pPr>
            <a:r>
              <a:rPr lang="zh-CN" altLang="en-US" sz="2400" b="1">
                <a:solidFill>
                  <a:srgbClr val="FFFFFF"/>
                </a:solidFill>
                <a:latin typeface="华文行楷" panose="02010800040101010101" charset="-122"/>
                <a:ea typeface="华文行楷" panose="02010800040101010101" charset="-122"/>
              </a:rPr>
              <a:t>人物介绍</a:t>
            </a:r>
            <a:endParaRPr lang="en-US" altLang="zh-CN" sz="2400" b="1">
              <a:solidFill>
                <a:srgbClr val="FFFFFF"/>
              </a:solidFill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5" name="流程图: 手动输入 4"/>
          <p:cNvSpPr/>
          <p:nvPr/>
        </p:nvSpPr>
        <p:spPr>
          <a:xfrm>
            <a:off x="1405255" y="4183380"/>
            <a:ext cx="2962910" cy="2577465"/>
          </a:xfrm>
          <a:prstGeom prst="flowChartManualInpu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流程图: 手动输入 6"/>
          <p:cNvSpPr/>
          <p:nvPr/>
        </p:nvSpPr>
        <p:spPr>
          <a:xfrm>
            <a:off x="4542790" y="4044950"/>
            <a:ext cx="3107055" cy="2703830"/>
          </a:xfrm>
          <a:prstGeom prst="flowChartManualInpu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/>
          </a:p>
        </p:txBody>
      </p:sp>
      <p:sp>
        <p:nvSpPr>
          <p:cNvPr id="9" name="流程图: 手动输入 8"/>
          <p:cNvSpPr/>
          <p:nvPr/>
        </p:nvSpPr>
        <p:spPr>
          <a:xfrm>
            <a:off x="7896225" y="4025900"/>
            <a:ext cx="2811145" cy="2734310"/>
          </a:xfrm>
          <a:prstGeom prst="flowChartManualInpu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/>
              <a:t>丐帮帮主，外号"北丐"，武功登峰造极，乃"天下五绝"之一，其独门武学为"打狗棒法"及"降龙十八掌"。为人正义且机智，生性贪吃，曾因贪吃误事而自断其右手食指，故也称"九指神丐"。</a:t>
            </a:r>
            <a:endParaRPr lang="zh-CN" alt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2346325" y="4892675"/>
            <a:ext cx="1811338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-2048" t="-620" r="427" b="6135"/>
          <a:stretch>
            <a:fillRect/>
          </a:stretch>
        </p:blipFill>
        <p:spPr>
          <a:xfrm>
            <a:off x="1403985" y="841375"/>
            <a:ext cx="2524760" cy="334200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403985" y="4195445"/>
            <a:ext cx="2964180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solidFill>
                  <a:schemeClr val="bg1"/>
                </a:solidFill>
              </a:rPr>
              <a:t>个性忠厚、木讷愚钝、崇尚节义、爱国爱民，天生一副侠义心肠。他与黄蓉在张家口一见如故，两情相悦。但成吉思汗之女华筝许婚在先，丘处机为穆念慈保媒于后，郭靖在道德与情感的矛盾中难以抉择。在经历了三番五次的离合悲欢和坎坷磨难后，才终于与黄蓉有情人终成眷属。</a:t>
            </a:r>
            <a:endParaRPr lang="zh-CN" altLang="en-US" sz="1600">
              <a:solidFill>
                <a:schemeClr val="bg1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rcRect r="2596" b="4749"/>
          <a:stretch>
            <a:fillRect/>
          </a:stretch>
        </p:blipFill>
        <p:spPr>
          <a:xfrm>
            <a:off x="4959985" y="860425"/>
            <a:ext cx="2406015" cy="334962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4586605" y="4195445"/>
            <a:ext cx="3017520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>
                <a:solidFill>
                  <a:schemeClr val="bg1"/>
                </a:solidFill>
                <a:sym typeface="+mn-ea"/>
              </a:rPr>
              <a:t>"东邪" 黄药师与冯衡的独生女。聪明伶俐、机智过人、博古通今、多才多艺。她不仅外表骄俏可人，还有温柔婉约的一面。她是桃花岛主东邪黄药师的女儿，精通琴棋书画以及父亲传授的桃花岛武功、五行八卦阵和奇门遁甲之术。与郭靖一生相恋、患难与共，全心全意帮助他，后辅佐夫君保家卫国，竭尽所能。</a:t>
            </a:r>
            <a:endParaRPr lang="zh-CN" altLang="en-US" sz="16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1065" y="845820"/>
            <a:ext cx="2363470" cy="336423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405255" y="954405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tx1"/>
                </a:solidFill>
              </a:rPr>
              <a:t>郭靖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893310" y="954405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黄蓉</a:t>
            </a:r>
            <a:endParaRPr lang="zh-CN" altLang="en-US" sz="2400"/>
          </a:p>
        </p:txBody>
      </p:sp>
      <p:sp>
        <p:nvSpPr>
          <p:cNvPr id="22" name="文本框 21"/>
          <p:cNvSpPr txBox="1"/>
          <p:nvPr/>
        </p:nvSpPr>
        <p:spPr>
          <a:xfrm>
            <a:off x="10083800" y="954405"/>
            <a:ext cx="12598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洪七公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  <p:transition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365625"/>
            <a:ext cx="12192000" cy="1563688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1915" y="1080135"/>
            <a:ext cx="2308225" cy="328549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935" y="1080135"/>
            <a:ext cx="2310130" cy="328803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8845" y="1076960"/>
            <a:ext cx="2310130" cy="328866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840740" y="4365625"/>
            <a:ext cx="333121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solidFill>
                  <a:schemeClr val="bg1"/>
                </a:solidFill>
              </a:rPr>
              <a:t>黄蓉之父，外号"东邪"，对其妻冯氏一往情深。是"桃花岛"的岛主，亦是桃花岛派武学创始人。曾发誓不写出超过九阴真经的武学则不离开桃花岛，后为寻找黄蓉而破誓。行事不拘一格，视世俗为无物。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826000" y="4511675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头号反派人物，绰号"西毒"，系"五绝"之一，因逆练郭靖乱改的九阴真经而疯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308975" y="4364990"/>
            <a:ext cx="320992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solidFill>
                  <a:schemeClr val="bg1"/>
                </a:solidFill>
              </a:rPr>
              <a:t>桃花岛岛主黄药师的女弟子，因爱慕师兄陈玄风，二人私通后唯恐东窗事发，偷去《九阴真经》半部后逃走。二人躲在深山练功，掳去不少人作练功之用，手段凶残，滥杀无辜。</a:t>
            </a:r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40740" y="330835"/>
            <a:ext cx="1739265" cy="283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 eaLnBrk="1" hangingPunct="1">
              <a:lnSpc>
                <a:spcPts val="1500"/>
              </a:lnSpc>
            </a:pPr>
            <a:r>
              <a:rPr lang="zh-CN" altLang="en-US" sz="2400" b="1">
                <a:solidFill>
                  <a:srgbClr val="FFFFFF"/>
                </a:solidFill>
                <a:latin typeface="华文行楷" panose="02010800040101010101" charset="-122"/>
                <a:ea typeface="华文行楷" panose="02010800040101010101" charset="-122"/>
                <a:sym typeface="+mn-ea"/>
              </a:rPr>
              <a:t>人物介绍</a:t>
            </a:r>
            <a:endParaRPr lang="zh-CN" altLang="en-US" sz="2400"/>
          </a:p>
        </p:txBody>
      </p:sp>
    </p:spTree>
    <p:custDataLst>
      <p:tags r:id="rId4"/>
    </p:custDataLst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/>
          <p:nvPr/>
        </p:nvSpPr>
        <p:spPr bwMode="auto">
          <a:xfrm>
            <a:off x="4981575" y="3952875"/>
            <a:ext cx="458788" cy="142875"/>
          </a:xfrm>
          <a:custGeom>
            <a:avLst/>
            <a:gdLst>
              <a:gd name="T0" fmla="*/ 458788 w 289"/>
              <a:gd name="T1" fmla="*/ 15875 h 90"/>
              <a:gd name="T2" fmla="*/ 4763 w 289"/>
              <a:gd name="T3" fmla="*/ 142875 h 90"/>
              <a:gd name="T4" fmla="*/ 0 w 289"/>
              <a:gd name="T5" fmla="*/ 128588 h 90"/>
              <a:gd name="T6" fmla="*/ 455613 w 289"/>
              <a:gd name="T7" fmla="*/ 0 h 90"/>
              <a:gd name="T8" fmla="*/ 458788 w 289"/>
              <a:gd name="T9" fmla="*/ 15875 h 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9" h="90">
                <a:moveTo>
                  <a:pt x="289" y="10"/>
                </a:moveTo>
                <a:lnTo>
                  <a:pt x="3" y="90"/>
                </a:lnTo>
                <a:lnTo>
                  <a:pt x="0" y="81"/>
                </a:lnTo>
                <a:lnTo>
                  <a:pt x="287" y="0"/>
                </a:lnTo>
                <a:lnTo>
                  <a:pt x="289" y="10"/>
                </a:lnTo>
                <a:close/>
              </a:path>
            </a:pathLst>
          </a:custGeom>
          <a:solidFill>
            <a:schemeClr val="bg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Freeform 6"/>
          <p:cNvSpPr/>
          <p:nvPr/>
        </p:nvSpPr>
        <p:spPr bwMode="auto">
          <a:xfrm>
            <a:off x="5154613" y="2847975"/>
            <a:ext cx="387350" cy="296863"/>
          </a:xfrm>
          <a:custGeom>
            <a:avLst/>
            <a:gdLst>
              <a:gd name="T0" fmla="*/ 376238 w 244"/>
              <a:gd name="T1" fmla="*/ 296863 h 187"/>
              <a:gd name="T2" fmla="*/ 0 w 244"/>
              <a:gd name="T3" fmla="*/ 11113 h 187"/>
              <a:gd name="T4" fmla="*/ 11113 w 244"/>
              <a:gd name="T5" fmla="*/ 0 h 187"/>
              <a:gd name="T6" fmla="*/ 387350 w 244"/>
              <a:gd name="T7" fmla="*/ 282575 h 187"/>
              <a:gd name="T8" fmla="*/ 376238 w 244"/>
              <a:gd name="T9" fmla="*/ 296863 h 1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4" h="187">
                <a:moveTo>
                  <a:pt x="237" y="187"/>
                </a:moveTo>
                <a:lnTo>
                  <a:pt x="0" y="7"/>
                </a:lnTo>
                <a:lnTo>
                  <a:pt x="7" y="0"/>
                </a:lnTo>
                <a:lnTo>
                  <a:pt x="244" y="178"/>
                </a:lnTo>
                <a:lnTo>
                  <a:pt x="237" y="187"/>
                </a:lnTo>
                <a:close/>
              </a:path>
            </a:pathLst>
          </a:custGeom>
          <a:solidFill>
            <a:schemeClr val="bg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7"/>
          <p:cNvSpPr/>
          <p:nvPr/>
        </p:nvSpPr>
        <p:spPr bwMode="auto">
          <a:xfrm>
            <a:off x="7042150" y="3644900"/>
            <a:ext cx="469900" cy="79375"/>
          </a:xfrm>
          <a:custGeom>
            <a:avLst/>
            <a:gdLst>
              <a:gd name="T0" fmla="*/ 469900 w 296"/>
              <a:gd name="T1" fmla="*/ 15875 h 50"/>
              <a:gd name="T2" fmla="*/ 0 w 296"/>
              <a:gd name="T3" fmla="*/ 79375 h 50"/>
              <a:gd name="T4" fmla="*/ 0 w 296"/>
              <a:gd name="T5" fmla="*/ 60325 h 50"/>
              <a:gd name="T6" fmla="*/ 466725 w 296"/>
              <a:gd name="T7" fmla="*/ 0 h 50"/>
              <a:gd name="T8" fmla="*/ 469900 w 296"/>
              <a:gd name="T9" fmla="*/ 15875 h 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6" h="50">
                <a:moveTo>
                  <a:pt x="296" y="10"/>
                </a:moveTo>
                <a:lnTo>
                  <a:pt x="0" y="50"/>
                </a:lnTo>
                <a:lnTo>
                  <a:pt x="0" y="38"/>
                </a:lnTo>
                <a:lnTo>
                  <a:pt x="294" y="0"/>
                </a:lnTo>
                <a:lnTo>
                  <a:pt x="296" y="10"/>
                </a:lnTo>
                <a:close/>
              </a:path>
            </a:pathLst>
          </a:custGeom>
          <a:solidFill>
            <a:schemeClr val="bg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Freeform 8"/>
          <p:cNvSpPr/>
          <p:nvPr/>
        </p:nvSpPr>
        <p:spPr bwMode="auto">
          <a:xfrm>
            <a:off x="6550025" y="4483100"/>
            <a:ext cx="252413" cy="417513"/>
          </a:xfrm>
          <a:custGeom>
            <a:avLst/>
            <a:gdLst>
              <a:gd name="T0" fmla="*/ 236538 w 159"/>
              <a:gd name="T1" fmla="*/ 417513 h 263"/>
              <a:gd name="T2" fmla="*/ 0 w 159"/>
              <a:gd name="T3" fmla="*/ 11113 h 263"/>
              <a:gd name="T4" fmla="*/ 14288 w 159"/>
              <a:gd name="T5" fmla="*/ 0 h 263"/>
              <a:gd name="T6" fmla="*/ 252413 w 159"/>
              <a:gd name="T7" fmla="*/ 409575 h 263"/>
              <a:gd name="T8" fmla="*/ 236538 w 159"/>
              <a:gd name="T9" fmla="*/ 417513 h 2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9" h="263">
                <a:moveTo>
                  <a:pt x="149" y="263"/>
                </a:moveTo>
                <a:lnTo>
                  <a:pt x="0" y="7"/>
                </a:lnTo>
                <a:lnTo>
                  <a:pt x="9" y="0"/>
                </a:lnTo>
                <a:lnTo>
                  <a:pt x="159" y="258"/>
                </a:lnTo>
                <a:lnTo>
                  <a:pt x="149" y="263"/>
                </a:lnTo>
                <a:close/>
              </a:path>
            </a:pathLst>
          </a:custGeom>
          <a:solidFill>
            <a:schemeClr val="bg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Freeform 9"/>
          <p:cNvSpPr/>
          <p:nvPr/>
        </p:nvSpPr>
        <p:spPr bwMode="auto">
          <a:xfrm>
            <a:off x="6772275" y="2509838"/>
            <a:ext cx="536575" cy="604837"/>
          </a:xfrm>
          <a:custGeom>
            <a:avLst/>
            <a:gdLst>
              <a:gd name="T0" fmla="*/ 536575 w 338"/>
              <a:gd name="T1" fmla="*/ 11113 h 381"/>
              <a:gd name="T2" fmla="*/ 11113 w 338"/>
              <a:gd name="T3" fmla="*/ 604838 h 381"/>
              <a:gd name="T4" fmla="*/ 0 w 338"/>
              <a:gd name="T5" fmla="*/ 598488 h 381"/>
              <a:gd name="T6" fmla="*/ 525463 w 338"/>
              <a:gd name="T7" fmla="*/ 0 h 381"/>
              <a:gd name="T8" fmla="*/ 536575 w 338"/>
              <a:gd name="T9" fmla="*/ 11113 h 3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8" h="381">
                <a:moveTo>
                  <a:pt x="338" y="7"/>
                </a:moveTo>
                <a:lnTo>
                  <a:pt x="7" y="381"/>
                </a:lnTo>
                <a:lnTo>
                  <a:pt x="0" y="377"/>
                </a:lnTo>
                <a:lnTo>
                  <a:pt x="331" y="0"/>
                </a:lnTo>
                <a:lnTo>
                  <a:pt x="338" y="7"/>
                </a:lnTo>
                <a:close/>
              </a:path>
            </a:pathLst>
          </a:custGeom>
          <a:solidFill>
            <a:schemeClr val="bg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7159625" y="1814513"/>
            <a:ext cx="841375" cy="842962"/>
          </a:xfrm>
          <a:prstGeom prst="ellipse">
            <a:avLst/>
          </a:prstGeom>
          <a:solidFill>
            <a:schemeClr val="bg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4079875" y="1844675"/>
            <a:ext cx="1252538" cy="1247775"/>
          </a:xfrm>
          <a:prstGeom prst="ellipse">
            <a:avLst/>
          </a:prstGeom>
          <a:solidFill>
            <a:schemeClr val="bg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7396163" y="3227388"/>
            <a:ext cx="774700" cy="779462"/>
          </a:xfrm>
          <a:prstGeom prst="ellipse">
            <a:avLst/>
          </a:prstGeom>
          <a:solidFill>
            <a:schemeClr val="bg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4248150" y="3738563"/>
            <a:ext cx="854075" cy="857250"/>
          </a:xfrm>
          <a:prstGeom prst="ellipse">
            <a:avLst/>
          </a:prstGeom>
          <a:solidFill>
            <a:schemeClr val="bg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Oval 15"/>
          <p:cNvSpPr>
            <a:spLocks noChangeArrowheads="1"/>
          </p:cNvSpPr>
          <p:nvPr/>
        </p:nvSpPr>
        <p:spPr bwMode="auto">
          <a:xfrm>
            <a:off x="6415088" y="4768850"/>
            <a:ext cx="1250950" cy="1255713"/>
          </a:xfrm>
          <a:prstGeom prst="ellipse">
            <a:avLst/>
          </a:prstGeom>
          <a:solidFill>
            <a:schemeClr val="bg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4456113" y="2105025"/>
            <a:ext cx="495935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altLang="zh-CN" sz="4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4487863" y="3952875"/>
            <a:ext cx="37084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6789738" y="5145088"/>
            <a:ext cx="495935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en-US" altLang="zh-CN" sz="4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7607300" y="3414713"/>
            <a:ext cx="37084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en-US" altLang="zh-CN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7418388" y="1992313"/>
            <a:ext cx="37084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endParaRPr lang="en-US" altLang="zh-CN" sz="2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1695" y="975360"/>
            <a:ext cx="1931035" cy="274891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770" y="3738880"/>
            <a:ext cx="1965960" cy="279844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255" y="977265"/>
            <a:ext cx="1939925" cy="2761615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861695" y="1226820"/>
            <a:ext cx="2540000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</a:rPr>
              <a:t>周伯通，王重阳("中神通")的师弟，全真七子的师叔。天性纯真，爱作弄别人，故有"老顽童"之称。他不拘小节，与晚辈郭靖结拜为兄弟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769620" y="4098925"/>
            <a:ext cx="254000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</a:rPr>
              <a:t>段智兴是为"南帝"，"天下五绝"之一，以大理"一阳指"自成一派，武学修为登峰造极。因心怀愧疚，出家为僧，法号"一灯"。</a:t>
            </a:r>
            <a:endParaRPr lang="zh-CN" altLang="en-US" sz="200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521065" y="975360"/>
            <a:ext cx="3088640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</a:rPr>
              <a:t>"飞天蝙蝠"柯镇恶，江南七怪之首，郭靖的大师父，手持降魔杖，表情严肃，善于使用暗器，听风辨形。为人正直无私，光明磊落，嫉恶如仇，有时又不讲道理，性情暴躁，与江南七怪成员感情深厚。</a:t>
            </a:r>
            <a:endParaRPr lang="zh-CN" altLang="en-US" sz="200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6650" y="3738880"/>
            <a:ext cx="1969135" cy="2798445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8521065" y="4169410"/>
            <a:ext cx="3089275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</a:rPr>
              <a:t>成吉思汗铁木真之女，蒙古族人，大漠公主，英气美丽，男主角郭靖幼时的玩伴，喜欢郭靖，曾和郭靖有婚姻之约。</a:t>
            </a:r>
            <a:endParaRPr lang="zh-CN" altLang="en-US" sz="200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61695" y="281940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</a:rPr>
              <a:t>人物介绍</a:t>
            </a:r>
            <a:endParaRPr lang="zh-CN" altLang="en-US" sz="2400">
              <a:solidFill>
                <a:schemeClr val="bg1"/>
              </a:solidFill>
              <a:latin typeface="华文行楷" panose="02010800040101010101" charset="-122"/>
              <a:ea typeface="华文行楷" panose="02010800040101010101" charset="-122"/>
            </a:endParaRPr>
          </a:p>
        </p:txBody>
      </p:sp>
    </p:spTree>
    <p:custDataLst>
      <p:tags r:id="rId5"/>
    </p:custDataLst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21" grpId="0"/>
      <p:bldP spid="22" grpId="0"/>
      <p:bldP spid="23" grpId="0"/>
      <p:bldP spid="24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 bwMode="auto">
          <a:xfrm>
            <a:off x="601345" y="3036888"/>
            <a:ext cx="3879850" cy="3811587"/>
            <a:chOff x="596901" y="3036888"/>
            <a:chExt cx="3879849" cy="3811588"/>
          </a:xfrm>
        </p:grpSpPr>
        <p:sp>
          <p:nvSpPr>
            <p:cNvPr id="14344" name="Freeform 5"/>
            <p:cNvSpPr>
              <a:spLocks noEditPoints="1"/>
            </p:cNvSpPr>
            <p:nvPr/>
          </p:nvSpPr>
          <p:spPr bwMode="auto">
            <a:xfrm>
              <a:off x="596901" y="3036888"/>
              <a:ext cx="3879849" cy="3811588"/>
            </a:xfrm>
            <a:custGeom>
              <a:avLst/>
              <a:gdLst>
                <a:gd name="T0" fmla="*/ 3186697 w 431"/>
                <a:gd name="T1" fmla="*/ 2750816 h 424"/>
                <a:gd name="T2" fmla="*/ 3186697 w 431"/>
                <a:gd name="T3" fmla="*/ 2921618 h 424"/>
                <a:gd name="T4" fmla="*/ 3222705 w 431"/>
                <a:gd name="T5" fmla="*/ 3299181 h 424"/>
                <a:gd name="T6" fmla="*/ 2574563 w 431"/>
                <a:gd name="T7" fmla="*/ 3308171 h 424"/>
                <a:gd name="T8" fmla="*/ 2232489 w 431"/>
                <a:gd name="T9" fmla="*/ 3793609 h 424"/>
                <a:gd name="T10" fmla="*/ 450098 w 431"/>
                <a:gd name="T11" fmla="*/ 3811588 h 424"/>
                <a:gd name="T12" fmla="*/ 855187 w 431"/>
                <a:gd name="T13" fmla="*/ 2633951 h 424"/>
                <a:gd name="T14" fmla="*/ 801175 w 431"/>
                <a:gd name="T15" fmla="*/ 539376 h 424"/>
                <a:gd name="T16" fmla="*/ 2493546 w 431"/>
                <a:gd name="T17" fmla="*/ 242719 h 424"/>
                <a:gd name="T18" fmla="*/ 3330729 w 431"/>
                <a:gd name="T19" fmla="*/ 961887 h 424"/>
                <a:gd name="T20" fmla="*/ 3411747 w 431"/>
                <a:gd name="T21" fmla="*/ 1366418 h 424"/>
                <a:gd name="T22" fmla="*/ 3402745 w 431"/>
                <a:gd name="T23" fmla="*/ 1833877 h 424"/>
                <a:gd name="T24" fmla="*/ 3654800 w 431"/>
                <a:gd name="T25" fmla="*/ 2121544 h 424"/>
                <a:gd name="T26" fmla="*/ 3456756 w 431"/>
                <a:gd name="T27" fmla="*/ 2292347 h 424"/>
                <a:gd name="T28" fmla="*/ 3375739 w 431"/>
                <a:gd name="T29" fmla="*/ 2615972 h 424"/>
                <a:gd name="T30" fmla="*/ 3186697 w 431"/>
                <a:gd name="T31" fmla="*/ 2732837 h 424"/>
                <a:gd name="T32" fmla="*/ 3186697 w 431"/>
                <a:gd name="T33" fmla="*/ 2750816 h 424"/>
                <a:gd name="T34" fmla="*/ 1953427 w 431"/>
                <a:gd name="T35" fmla="*/ 647251 h 424"/>
                <a:gd name="T36" fmla="*/ 972213 w 431"/>
                <a:gd name="T37" fmla="*/ 1555200 h 424"/>
                <a:gd name="T38" fmla="*/ 1953427 w 431"/>
                <a:gd name="T39" fmla="*/ 2454159 h 424"/>
                <a:gd name="T40" fmla="*/ 2934642 w 431"/>
                <a:gd name="T41" fmla="*/ 1555200 h 424"/>
                <a:gd name="T42" fmla="*/ 1953427 w 431"/>
                <a:gd name="T43" fmla="*/ 647251 h 42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431" h="424">
                  <a:moveTo>
                    <a:pt x="354" y="306"/>
                  </a:moveTo>
                  <a:cubicBezTo>
                    <a:pt x="351" y="312"/>
                    <a:pt x="354" y="318"/>
                    <a:pt x="354" y="325"/>
                  </a:cubicBezTo>
                  <a:cubicBezTo>
                    <a:pt x="354" y="339"/>
                    <a:pt x="358" y="353"/>
                    <a:pt x="358" y="367"/>
                  </a:cubicBezTo>
                  <a:cubicBezTo>
                    <a:pt x="334" y="370"/>
                    <a:pt x="310" y="368"/>
                    <a:pt x="286" y="368"/>
                  </a:cubicBezTo>
                  <a:cubicBezTo>
                    <a:pt x="263" y="368"/>
                    <a:pt x="248" y="422"/>
                    <a:pt x="248" y="422"/>
                  </a:cubicBezTo>
                  <a:cubicBezTo>
                    <a:pt x="50" y="424"/>
                    <a:pt x="50" y="424"/>
                    <a:pt x="50" y="424"/>
                  </a:cubicBezTo>
                  <a:cubicBezTo>
                    <a:pt x="140" y="380"/>
                    <a:pt x="95" y="293"/>
                    <a:pt x="95" y="293"/>
                  </a:cubicBezTo>
                  <a:cubicBezTo>
                    <a:pt x="0" y="155"/>
                    <a:pt x="89" y="60"/>
                    <a:pt x="89" y="60"/>
                  </a:cubicBezTo>
                  <a:cubicBezTo>
                    <a:pt x="161" y="0"/>
                    <a:pt x="277" y="27"/>
                    <a:pt x="277" y="27"/>
                  </a:cubicBezTo>
                  <a:cubicBezTo>
                    <a:pt x="317" y="40"/>
                    <a:pt x="354" y="67"/>
                    <a:pt x="370" y="107"/>
                  </a:cubicBezTo>
                  <a:cubicBezTo>
                    <a:pt x="375" y="120"/>
                    <a:pt x="379" y="138"/>
                    <a:pt x="379" y="152"/>
                  </a:cubicBezTo>
                  <a:cubicBezTo>
                    <a:pt x="379" y="170"/>
                    <a:pt x="371" y="187"/>
                    <a:pt x="378" y="204"/>
                  </a:cubicBezTo>
                  <a:cubicBezTo>
                    <a:pt x="384" y="216"/>
                    <a:pt x="397" y="227"/>
                    <a:pt x="406" y="236"/>
                  </a:cubicBezTo>
                  <a:cubicBezTo>
                    <a:pt x="406" y="236"/>
                    <a:pt x="431" y="253"/>
                    <a:pt x="384" y="255"/>
                  </a:cubicBezTo>
                  <a:cubicBezTo>
                    <a:pt x="382" y="255"/>
                    <a:pt x="375" y="288"/>
                    <a:pt x="375" y="291"/>
                  </a:cubicBezTo>
                  <a:cubicBezTo>
                    <a:pt x="375" y="291"/>
                    <a:pt x="357" y="299"/>
                    <a:pt x="354" y="304"/>
                  </a:cubicBezTo>
                  <a:cubicBezTo>
                    <a:pt x="354" y="304"/>
                    <a:pt x="354" y="305"/>
                    <a:pt x="354" y="306"/>
                  </a:cubicBezTo>
                  <a:close/>
                  <a:moveTo>
                    <a:pt x="217" y="72"/>
                  </a:moveTo>
                  <a:cubicBezTo>
                    <a:pt x="157" y="72"/>
                    <a:pt x="108" y="117"/>
                    <a:pt x="108" y="173"/>
                  </a:cubicBezTo>
                  <a:cubicBezTo>
                    <a:pt x="108" y="228"/>
                    <a:pt x="157" y="273"/>
                    <a:pt x="217" y="273"/>
                  </a:cubicBezTo>
                  <a:cubicBezTo>
                    <a:pt x="277" y="273"/>
                    <a:pt x="326" y="228"/>
                    <a:pt x="326" y="173"/>
                  </a:cubicBezTo>
                  <a:cubicBezTo>
                    <a:pt x="326" y="117"/>
                    <a:pt x="277" y="72"/>
                    <a:pt x="217" y="72"/>
                  </a:cubicBezTo>
                  <a:close/>
                </a:path>
              </a:pathLst>
            </a:custGeom>
            <a:solidFill>
              <a:schemeClr val="bg1"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5" name="Freeform 6"/>
            <p:cNvSpPr/>
            <p:nvPr/>
          </p:nvSpPr>
          <p:spPr bwMode="auto">
            <a:xfrm>
              <a:off x="2208213" y="4043363"/>
              <a:ext cx="900112" cy="1025525"/>
            </a:xfrm>
            <a:custGeom>
              <a:avLst/>
              <a:gdLst>
                <a:gd name="T0" fmla="*/ 216027 w 100"/>
                <a:gd name="T1" fmla="*/ 1025525 h 114"/>
                <a:gd name="T2" fmla="*/ 225028 w 100"/>
                <a:gd name="T3" fmla="*/ 278871 h 114"/>
                <a:gd name="T4" fmla="*/ 900112 w 100"/>
                <a:gd name="T5" fmla="*/ 0 h 11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0" h="114">
                  <a:moveTo>
                    <a:pt x="24" y="114"/>
                  </a:moveTo>
                  <a:cubicBezTo>
                    <a:pt x="24" y="114"/>
                    <a:pt x="0" y="53"/>
                    <a:pt x="25" y="31"/>
                  </a:cubicBezTo>
                  <a:cubicBezTo>
                    <a:pt x="50" y="9"/>
                    <a:pt x="100" y="0"/>
                    <a:pt x="100" y="0"/>
                  </a:cubicBezTo>
                </a:path>
              </a:pathLst>
            </a:custGeom>
            <a:solidFill>
              <a:srgbClr val="1C8937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6" name="Freeform 7"/>
            <p:cNvSpPr/>
            <p:nvPr/>
          </p:nvSpPr>
          <p:spPr bwMode="auto">
            <a:xfrm>
              <a:off x="2424113" y="4043363"/>
              <a:ext cx="765175" cy="1025525"/>
            </a:xfrm>
            <a:custGeom>
              <a:avLst/>
              <a:gdLst>
                <a:gd name="T0" fmla="*/ 684156 w 85"/>
                <a:gd name="T1" fmla="*/ 0 h 114"/>
                <a:gd name="T2" fmla="*/ 675154 w 85"/>
                <a:gd name="T3" fmla="*/ 719667 h 114"/>
                <a:gd name="T4" fmla="*/ 0 w 85"/>
                <a:gd name="T5" fmla="*/ 1025525 h 11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5" h="114">
                  <a:moveTo>
                    <a:pt x="76" y="0"/>
                  </a:moveTo>
                  <a:cubicBezTo>
                    <a:pt x="76" y="0"/>
                    <a:pt x="85" y="48"/>
                    <a:pt x="75" y="80"/>
                  </a:cubicBezTo>
                  <a:cubicBezTo>
                    <a:pt x="64" y="111"/>
                    <a:pt x="0" y="114"/>
                    <a:pt x="0" y="114"/>
                  </a:cubicBezTo>
                </a:path>
              </a:pathLst>
            </a:custGeom>
            <a:solidFill>
              <a:srgbClr val="1C8937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7" name="Freeform 8"/>
            <p:cNvSpPr/>
            <p:nvPr/>
          </p:nvSpPr>
          <p:spPr bwMode="auto">
            <a:xfrm>
              <a:off x="2406650" y="4133850"/>
              <a:ext cx="638175" cy="962025"/>
            </a:xfrm>
            <a:custGeom>
              <a:avLst/>
              <a:gdLst>
                <a:gd name="T0" fmla="*/ 0 w 71"/>
                <a:gd name="T1" fmla="*/ 962025 h 107"/>
                <a:gd name="T2" fmla="*/ 314593 w 71"/>
                <a:gd name="T3" fmla="*/ 476517 h 107"/>
                <a:gd name="T4" fmla="*/ 467396 w 71"/>
                <a:gd name="T5" fmla="*/ 233763 h 107"/>
                <a:gd name="T6" fmla="*/ 638175 w 71"/>
                <a:gd name="T7" fmla="*/ 0 h 107"/>
                <a:gd name="T8" fmla="*/ 638175 w 71"/>
                <a:gd name="T9" fmla="*/ 0 h 107"/>
                <a:gd name="T10" fmla="*/ 494361 w 71"/>
                <a:gd name="T11" fmla="*/ 251745 h 107"/>
                <a:gd name="T12" fmla="*/ 332570 w 71"/>
                <a:gd name="T13" fmla="*/ 485508 h 107"/>
                <a:gd name="T14" fmla="*/ 0 w 71"/>
                <a:gd name="T15" fmla="*/ 962025 h 10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71" h="107">
                  <a:moveTo>
                    <a:pt x="0" y="107"/>
                  </a:moveTo>
                  <a:cubicBezTo>
                    <a:pt x="12" y="89"/>
                    <a:pt x="23" y="71"/>
                    <a:pt x="35" y="53"/>
                  </a:cubicBezTo>
                  <a:cubicBezTo>
                    <a:pt x="40" y="44"/>
                    <a:pt x="46" y="35"/>
                    <a:pt x="52" y="26"/>
                  </a:cubicBezTo>
                  <a:cubicBezTo>
                    <a:pt x="58" y="17"/>
                    <a:pt x="64" y="9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66" y="10"/>
                    <a:pt x="60" y="19"/>
                    <a:pt x="55" y="28"/>
                  </a:cubicBezTo>
                  <a:cubicBezTo>
                    <a:pt x="49" y="37"/>
                    <a:pt x="43" y="46"/>
                    <a:pt x="37" y="54"/>
                  </a:cubicBezTo>
                  <a:cubicBezTo>
                    <a:pt x="25" y="72"/>
                    <a:pt x="13" y="90"/>
                    <a:pt x="0" y="107"/>
                  </a:cubicBezTo>
                  <a:close/>
                </a:path>
              </a:pathLst>
            </a:custGeom>
            <a:solidFill>
              <a:srgbClr val="F5EB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8" name="Freeform 9"/>
            <p:cNvSpPr/>
            <p:nvPr/>
          </p:nvSpPr>
          <p:spPr bwMode="auto">
            <a:xfrm>
              <a:off x="2730500" y="4232275"/>
              <a:ext cx="331787" cy="225425"/>
            </a:xfrm>
            <a:custGeom>
              <a:avLst/>
              <a:gdLst>
                <a:gd name="T0" fmla="*/ 0 w 37"/>
                <a:gd name="T1" fmla="*/ 0 h 25"/>
                <a:gd name="T2" fmla="*/ 134508 w 37"/>
                <a:gd name="T3" fmla="*/ 189357 h 25"/>
                <a:gd name="T4" fmla="*/ 125541 w 37"/>
                <a:gd name="T5" fmla="*/ 180340 h 25"/>
                <a:gd name="T6" fmla="*/ 331787 w 37"/>
                <a:gd name="T7" fmla="*/ 225425 h 25"/>
                <a:gd name="T8" fmla="*/ 116574 w 37"/>
                <a:gd name="T9" fmla="*/ 207391 h 25"/>
                <a:gd name="T10" fmla="*/ 107607 w 37"/>
                <a:gd name="T11" fmla="*/ 207391 h 25"/>
                <a:gd name="T12" fmla="*/ 107607 w 37"/>
                <a:gd name="T13" fmla="*/ 198374 h 25"/>
                <a:gd name="T14" fmla="*/ 0 w 37"/>
                <a:gd name="T15" fmla="*/ 0 h 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7" h="25">
                  <a:moveTo>
                    <a:pt x="0" y="0"/>
                  </a:moveTo>
                  <a:cubicBezTo>
                    <a:pt x="6" y="7"/>
                    <a:pt x="10" y="14"/>
                    <a:pt x="15" y="21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22" y="21"/>
                    <a:pt x="30" y="23"/>
                    <a:pt x="37" y="25"/>
                  </a:cubicBezTo>
                  <a:cubicBezTo>
                    <a:pt x="29" y="25"/>
                    <a:pt x="21" y="24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8" y="15"/>
                    <a:pt x="3" y="8"/>
                    <a:pt x="0" y="0"/>
                  </a:cubicBezTo>
                  <a:close/>
                </a:path>
              </a:pathLst>
            </a:custGeom>
            <a:solidFill>
              <a:srgbClr val="F5EB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9" name="Freeform 10"/>
            <p:cNvSpPr/>
            <p:nvPr/>
          </p:nvSpPr>
          <p:spPr bwMode="auto">
            <a:xfrm>
              <a:off x="2622550" y="4403725"/>
              <a:ext cx="331787" cy="223838"/>
            </a:xfrm>
            <a:custGeom>
              <a:avLst/>
              <a:gdLst>
                <a:gd name="T0" fmla="*/ 0 w 37"/>
                <a:gd name="T1" fmla="*/ 0 h 25"/>
                <a:gd name="T2" fmla="*/ 125541 w 37"/>
                <a:gd name="T3" fmla="*/ 179070 h 25"/>
                <a:gd name="T4" fmla="*/ 116574 w 37"/>
                <a:gd name="T5" fmla="*/ 179070 h 25"/>
                <a:gd name="T6" fmla="*/ 331787 w 37"/>
                <a:gd name="T7" fmla="*/ 223838 h 25"/>
                <a:gd name="T8" fmla="*/ 116574 w 37"/>
                <a:gd name="T9" fmla="*/ 205931 h 25"/>
                <a:gd name="T10" fmla="*/ 107607 w 37"/>
                <a:gd name="T11" fmla="*/ 205931 h 25"/>
                <a:gd name="T12" fmla="*/ 107607 w 37"/>
                <a:gd name="T13" fmla="*/ 196977 h 25"/>
                <a:gd name="T14" fmla="*/ 0 w 37"/>
                <a:gd name="T15" fmla="*/ 0 h 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7" h="25">
                  <a:moveTo>
                    <a:pt x="0" y="0"/>
                  </a:moveTo>
                  <a:cubicBezTo>
                    <a:pt x="5" y="7"/>
                    <a:pt x="10" y="13"/>
                    <a:pt x="14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21" y="21"/>
                    <a:pt x="29" y="23"/>
                    <a:pt x="37" y="25"/>
                  </a:cubicBezTo>
                  <a:cubicBezTo>
                    <a:pt x="29" y="25"/>
                    <a:pt x="21" y="24"/>
                    <a:pt x="13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7" y="15"/>
                    <a:pt x="3" y="8"/>
                    <a:pt x="0" y="0"/>
                  </a:cubicBezTo>
                  <a:close/>
                </a:path>
              </a:pathLst>
            </a:custGeom>
            <a:solidFill>
              <a:srgbClr val="F5EB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0" name="Freeform 11"/>
            <p:cNvSpPr/>
            <p:nvPr/>
          </p:nvSpPr>
          <p:spPr bwMode="auto">
            <a:xfrm>
              <a:off x="2451100" y="4519613"/>
              <a:ext cx="476250" cy="315913"/>
            </a:xfrm>
            <a:custGeom>
              <a:avLst/>
              <a:gdLst>
                <a:gd name="T0" fmla="*/ 0 w 53"/>
                <a:gd name="T1" fmla="*/ 0 h 35"/>
                <a:gd name="T2" fmla="*/ 197689 w 53"/>
                <a:gd name="T3" fmla="*/ 225652 h 35"/>
                <a:gd name="T4" fmla="*/ 197689 w 53"/>
                <a:gd name="T5" fmla="*/ 225652 h 35"/>
                <a:gd name="T6" fmla="*/ 476250 w 53"/>
                <a:gd name="T7" fmla="*/ 315913 h 35"/>
                <a:gd name="T8" fmla="*/ 188703 w 53"/>
                <a:gd name="T9" fmla="*/ 252730 h 35"/>
                <a:gd name="T10" fmla="*/ 179717 w 53"/>
                <a:gd name="T11" fmla="*/ 252730 h 35"/>
                <a:gd name="T12" fmla="*/ 179717 w 53"/>
                <a:gd name="T13" fmla="*/ 243704 h 35"/>
                <a:gd name="T14" fmla="*/ 0 w 53"/>
                <a:gd name="T15" fmla="*/ 0 h 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3" h="35">
                  <a:moveTo>
                    <a:pt x="0" y="0"/>
                  </a:moveTo>
                  <a:cubicBezTo>
                    <a:pt x="8" y="8"/>
                    <a:pt x="15" y="17"/>
                    <a:pt x="22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32" y="28"/>
                    <a:pt x="42" y="31"/>
                    <a:pt x="53" y="35"/>
                  </a:cubicBezTo>
                  <a:cubicBezTo>
                    <a:pt x="42" y="33"/>
                    <a:pt x="31" y="31"/>
                    <a:pt x="21" y="28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13" y="19"/>
                    <a:pt x="6" y="10"/>
                    <a:pt x="0" y="0"/>
                  </a:cubicBezTo>
                  <a:close/>
                </a:path>
              </a:pathLst>
            </a:custGeom>
            <a:solidFill>
              <a:srgbClr val="F5EB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1" name="Freeform 12"/>
            <p:cNvSpPr/>
            <p:nvPr/>
          </p:nvSpPr>
          <p:spPr bwMode="auto">
            <a:xfrm>
              <a:off x="1847850" y="4573588"/>
              <a:ext cx="531812" cy="450850"/>
            </a:xfrm>
            <a:custGeom>
              <a:avLst/>
              <a:gdLst>
                <a:gd name="T0" fmla="*/ 459702 w 59"/>
                <a:gd name="T1" fmla="*/ 450850 h 50"/>
                <a:gd name="T2" fmla="*/ 387592 w 59"/>
                <a:gd name="T3" fmla="*/ 72136 h 50"/>
                <a:gd name="T4" fmla="*/ 0 w 59"/>
                <a:gd name="T5" fmla="*/ 0 h 5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9" h="50">
                  <a:moveTo>
                    <a:pt x="51" y="50"/>
                  </a:moveTo>
                  <a:cubicBezTo>
                    <a:pt x="51" y="50"/>
                    <a:pt x="59" y="16"/>
                    <a:pt x="43" y="8"/>
                  </a:cubicBezTo>
                  <a:cubicBezTo>
                    <a:pt x="27" y="0"/>
                    <a:pt x="0" y="0"/>
                    <a:pt x="0" y="0"/>
                  </a:cubicBezTo>
                </a:path>
              </a:pathLst>
            </a:custGeom>
            <a:solidFill>
              <a:srgbClr val="1C8937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2" name="Freeform 13"/>
            <p:cNvSpPr/>
            <p:nvPr/>
          </p:nvSpPr>
          <p:spPr bwMode="auto">
            <a:xfrm>
              <a:off x="1838325" y="4573588"/>
              <a:ext cx="477837" cy="495300"/>
            </a:xfrm>
            <a:custGeom>
              <a:avLst/>
              <a:gdLst>
                <a:gd name="T0" fmla="*/ 9016 w 53"/>
                <a:gd name="T1" fmla="*/ 0 h 55"/>
                <a:gd name="T2" fmla="*/ 81142 w 53"/>
                <a:gd name="T3" fmla="*/ 360218 h 55"/>
                <a:gd name="T4" fmla="*/ 477837 w 53"/>
                <a:gd name="T5" fmla="*/ 450273 h 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3" h="55">
                  <a:moveTo>
                    <a:pt x="1" y="0"/>
                  </a:moveTo>
                  <a:cubicBezTo>
                    <a:pt x="1" y="0"/>
                    <a:pt x="0" y="25"/>
                    <a:pt x="9" y="40"/>
                  </a:cubicBezTo>
                  <a:cubicBezTo>
                    <a:pt x="18" y="55"/>
                    <a:pt x="53" y="50"/>
                    <a:pt x="53" y="50"/>
                  </a:cubicBezTo>
                </a:path>
              </a:pathLst>
            </a:custGeom>
            <a:solidFill>
              <a:srgbClr val="1C8937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3" name="Freeform 14"/>
            <p:cNvSpPr/>
            <p:nvPr/>
          </p:nvSpPr>
          <p:spPr bwMode="auto">
            <a:xfrm>
              <a:off x="1884363" y="4619625"/>
              <a:ext cx="441325" cy="412750"/>
            </a:xfrm>
            <a:custGeom>
              <a:avLst/>
              <a:gdLst>
                <a:gd name="T0" fmla="*/ 441325 w 49"/>
                <a:gd name="T1" fmla="*/ 412750 h 46"/>
                <a:gd name="T2" fmla="*/ 225166 w 49"/>
                <a:gd name="T3" fmla="*/ 206375 h 46"/>
                <a:gd name="T4" fmla="*/ 117086 w 49"/>
                <a:gd name="T5" fmla="*/ 98701 h 46"/>
                <a:gd name="T6" fmla="*/ 0 w 49"/>
                <a:gd name="T7" fmla="*/ 0 h 46"/>
                <a:gd name="T8" fmla="*/ 0 w 49"/>
                <a:gd name="T9" fmla="*/ 0 h 46"/>
                <a:gd name="T10" fmla="*/ 108080 w 49"/>
                <a:gd name="T11" fmla="*/ 107674 h 46"/>
                <a:gd name="T12" fmla="*/ 216159 w 49"/>
                <a:gd name="T13" fmla="*/ 206375 h 46"/>
                <a:gd name="T14" fmla="*/ 441325 w 49"/>
                <a:gd name="T15" fmla="*/ 412750 h 4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9" h="46">
                  <a:moveTo>
                    <a:pt x="49" y="46"/>
                  </a:moveTo>
                  <a:cubicBezTo>
                    <a:pt x="41" y="38"/>
                    <a:pt x="33" y="30"/>
                    <a:pt x="25" y="23"/>
                  </a:cubicBezTo>
                  <a:cubicBezTo>
                    <a:pt x="21" y="19"/>
                    <a:pt x="17" y="15"/>
                    <a:pt x="13" y="11"/>
                  </a:cubicBezTo>
                  <a:cubicBezTo>
                    <a:pt x="9" y="7"/>
                    <a:pt x="5" y="3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4"/>
                    <a:pt x="8" y="8"/>
                    <a:pt x="12" y="12"/>
                  </a:cubicBezTo>
                  <a:cubicBezTo>
                    <a:pt x="16" y="16"/>
                    <a:pt x="20" y="20"/>
                    <a:pt x="24" y="23"/>
                  </a:cubicBezTo>
                  <a:cubicBezTo>
                    <a:pt x="32" y="31"/>
                    <a:pt x="40" y="39"/>
                    <a:pt x="49" y="46"/>
                  </a:cubicBezTo>
                  <a:close/>
                </a:path>
              </a:pathLst>
            </a:custGeom>
            <a:solidFill>
              <a:srgbClr val="F2E8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4" name="Freeform 15"/>
            <p:cNvSpPr/>
            <p:nvPr/>
          </p:nvSpPr>
          <p:spPr bwMode="auto">
            <a:xfrm>
              <a:off x="1911350" y="4637088"/>
              <a:ext cx="152400" cy="144463"/>
            </a:xfrm>
            <a:custGeom>
              <a:avLst/>
              <a:gdLst>
                <a:gd name="T0" fmla="*/ 152400 w 17"/>
                <a:gd name="T1" fmla="*/ 0 h 16"/>
                <a:gd name="T2" fmla="*/ 98612 w 17"/>
                <a:gd name="T3" fmla="*/ 99318 h 16"/>
                <a:gd name="T4" fmla="*/ 107576 w 17"/>
                <a:gd name="T5" fmla="*/ 99318 h 16"/>
                <a:gd name="T6" fmla="*/ 0 w 17"/>
                <a:gd name="T7" fmla="*/ 144463 h 16"/>
                <a:gd name="T8" fmla="*/ 107576 w 17"/>
                <a:gd name="T9" fmla="*/ 108347 h 16"/>
                <a:gd name="T10" fmla="*/ 116541 w 17"/>
                <a:gd name="T11" fmla="*/ 108347 h 16"/>
                <a:gd name="T12" fmla="*/ 116541 w 17"/>
                <a:gd name="T13" fmla="*/ 108347 h 16"/>
                <a:gd name="T14" fmla="*/ 152400 w 17"/>
                <a:gd name="T15" fmla="*/ 0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7" h="16">
                  <a:moveTo>
                    <a:pt x="17" y="0"/>
                  </a:moveTo>
                  <a:cubicBezTo>
                    <a:pt x="15" y="3"/>
                    <a:pt x="13" y="7"/>
                    <a:pt x="11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8" y="12"/>
                    <a:pt x="4" y="14"/>
                    <a:pt x="0" y="16"/>
                  </a:cubicBezTo>
                  <a:cubicBezTo>
                    <a:pt x="4" y="15"/>
                    <a:pt x="8" y="14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6" y="4"/>
                    <a:pt x="17" y="0"/>
                  </a:cubicBezTo>
                  <a:close/>
                </a:path>
              </a:pathLst>
            </a:custGeom>
            <a:solidFill>
              <a:srgbClr val="F2E8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5" name="Freeform 16"/>
            <p:cNvSpPr/>
            <p:nvPr/>
          </p:nvSpPr>
          <p:spPr bwMode="auto">
            <a:xfrm>
              <a:off x="1982788" y="4708525"/>
              <a:ext cx="161925" cy="144463"/>
            </a:xfrm>
            <a:custGeom>
              <a:avLst/>
              <a:gdLst>
                <a:gd name="T0" fmla="*/ 161925 w 18"/>
                <a:gd name="T1" fmla="*/ 0 h 16"/>
                <a:gd name="T2" fmla="*/ 107950 w 18"/>
                <a:gd name="T3" fmla="*/ 108347 h 16"/>
                <a:gd name="T4" fmla="*/ 107950 w 18"/>
                <a:gd name="T5" fmla="*/ 99318 h 16"/>
                <a:gd name="T6" fmla="*/ 0 w 18"/>
                <a:gd name="T7" fmla="*/ 144463 h 16"/>
                <a:gd name="T8" fmla="*/ 116946 w 18"/>
                <a:gd name="T9" fmla="*/ 117376 h 16"/>
                <a:gd name="T10" fmla="*/ 116946 w 18"/>
                <a:gd name="T11" fmla="*/ 117376 h 16"/>
                <a:gd name="T12" fmla="*/ 116946 w 18"/>
                <a:gd name="T13" fmla="*/ 108347 h 16"/>
                <a:gd name="T14" fmla="*/ 161925 w 18"/>
                <a:gd name="T15" fmla="*/ 0 h 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8" h="16">
                  <a:moveTo>
                    <a:pt x="18" y="0"/>
                  </a:moveTo>
                  <a:cubicBezTo>
                    <a:pt x="15" y="4"/>
                    <a:pt x="14" y="8"/>
                    <a:pt x="12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8" y="13"/>
                    <a:pt x="4" y="14"/>
                    <a:pt x="0" y="16"/>
                  </a:cubicBezTo>
                  <a:cubicBezTo>
                    <a:pt x="5" y="15"/>
                    <a:pt x="9" y="14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8"/>
                    <a:pt x="17" y="4"/>
                    <a:pt x="18" y="0"/>
                  </a:cubicBezTo>
                  <a:close/>
                </a:path>
              </a:pathLst>
            </a:custGeom>
            <a:solidFill>
              <a:srgbClr val="F2E8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6" name="Freeform 17"/>
            <p:cNvSpPr/>
            <p:nvPr/>
          </p:nvSpPr>
          <p:spPr bwMode="auto">
            <a:xfrm>
              <a:off x="2019300" y="4754563"/>
              <a:ext cx="225425" cy="206375"/>
            </a:xfrm>
            <a:custGeom>
              <a:avLst/>
              <a:gdLst>
                <a:gd name="T0" fmla="*/ 225425 w 25"/>
                <a:gd name="T1" fmla="*/ 0 h 23"/>
                <a:gd name="T2" fmla="*/ 135255 w 25"/>
                <a:gd name="T3" fmla="*/ 134592 h 23"/>
                <a:gd name="T4" fmla="*/ 144272 w 25"/>
                <a:gd name="T5" fmla="*/ 125620 h 23"/>
                <a:gd name="T6" fmla="*/ 0 w 25"/>
                <a:gd name="T7" fmla="*/ 206375 h 23"/>
                <a:gd name="T8" fmla="*/ 153289 w 25"/>
                <a:gd name="T9" fmla="*/ 143565 h 23"/>
                <a:gd name="T10" fmla="*/ 153289 w 25"/>
                <a:gd name="T11" fmla="*/ 143565 h 23"/>
                <a:gd name="T12" fmla="*/ 153289 w 25"/>
                <a:gd name="T13" fmla="*/ 134592 h 23"/>
                <a:gd name="T14" fmla="*/ 225425 w 25"/>
                <a:gd name="T15" fmla="*/ 0 h 2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5" h="23">
                  <a:moveTo>
                    <a:pt x="25" y="0"/>
                  </a:moveTo>
                  <a:cubicBezTo>
                    <a:pt x="21" y="4"/>
                    <a:pt x="18" y="10"/>
                    <a:pt x="15" y="15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1" y="17"/>
                    <a:pt x="5" y="19"/>
                    <a:pt x="0" y="23"/>
                  </a:cubicBezTo>
                  <a:cubicBezTo>
                    <a:pt x="6" y="21"/>
                    <a:pt x="11" y="18"/>
                    <a:pt x="17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20" y="10"/>
                    <a:pt x="23" y="5"/>
                    <a:pt x="25" y="0"/>
                  </a:cubicBezTo>
                  <a:close/>
                </a:path>
              </a:pathLst>
            </a:custGeom>
            <a:solidFill>
              <a:srgbClr val="F2E8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" name="圆角矩形标注 19"/>
          <p:cNvSpPr/>
          <p:nvPr/>
        </p:nvSpPr>
        <p:spPr>
          <a:xfrm>
            <a:off x="4480878" y="710248"/>
            <a:ext cx="5559425" cy="2747962"/>
          </a:xfrm>
          <a:prstGeom prst="wedgeRoundRectCallout">
            <a:avLst>
              <a:gd name="adj1" fmla="val -40614"/>
              <a:gd name="adj2" fmla="val 61302"/>
              <a:gd name="adj3" fmla="val 166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649470" y="853440"/>
            <a:ext cx="5222875" cy="2461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2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</a:rPr>
              <a:t>金庸写武侠事实上轻武重侠崇仁，突现人生的至宝乃是一颗仁爱之心，“仁者无敌”才是宝的真谛，是无敌于天下的大秘密。江湖群雄苦苦追寻、孜孜以求的大秘密其真谛竟是普通得不能再普通的关于人性的道理，然而，真正能做到的人是凤毛麟角，正所谓大智若愚，大巧若拙。</a:t>
            </a:r>
            <a:endParaRPr lang="zh-CN" altLang="en-US" sz="220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81195" y="4133850"/>
            <a:ext cx="749236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</a:rPr>
              <a:t>《射雕英雄传》在一定程度上反映了暴政下的平民的痛苦生活，鞭挞了贪官酷吏卖国贼的横征暴敛，讴歌了“富贵不能淫，贫贱不能移，威武不能屈”的民族气节。小说的开头与结尾就充满了一种“乱世之苦难”及“英雄之真义”的历史真实感及其深刻的思想性。爱民之心、丧国之耻、乱世之痛、英雄之思充斥着整部小说。</a:t>
            </a:r>
            <a:endParaRPr lang="zh-CN" altLang="en-US" sz="240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6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200"/>
                            </p:stCondLst>
                            <p:childTnLst>
                              <p:par>
                                <p:cTn id="2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5" grpId="0"/>
      <p:bldP spid="5" grpId="1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290" y="546100"/>
            <a:ext cx="12124055" cy="62471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 sz="2000">
              <a:solidFill>
                <a:srgbClr val="07F723"/>
              </a:solidFill>
              <a:latin typeface="22" charset="0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22" charset="0"/>
                <a:ea typeface="华文楷体" panose="02010600040101010101" charset="-122"/>
              </a:rPr>
              <a:t>1200年	第一次华山论剑，王重阳独夺《九阴真经》。</a:t>
            </a:r>
            <a:endParaRPr lang="zh-CN" altLang="en-US" sz="2000">
              <a:solidFill>
                <a:schemeClr val="bg1"/>
              </a:solidFill>
              <a:latin typeface="22" charset="0"/>
              <a:ea typeface="华文楷体" panose="02010600040101010101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22" charset="0"/>
                <a:ea typeface="华文楷体" panose="02010600040101010101" charset="-122"/>
              </a:rPr>
              <a:t>1201年	</a:t>
            </a:r>
            <a:endParaRPr lang="zh-CN" altLang="en-US" sz="2000">
              <a:solidFill>
                <a:schemeClr val="bg1"/>
              </a:solidFill>
              <a:latin typeface="22" charset="0"/>
              <a:ea typeface="华文楷体" panose="02010600040101010101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22" charset="0"/>
                <a:ea typeface="华文楷体" panose="02010600040101010101" charset="-122"/>
              </a:rPr>
              <a:t>王重阳拜访段智兴；瑛姑结识周伯通；王重阳仙逝；欧阳锋抢《九阴真经》；</a:t>
            </a:r>
            <a:endParaRPr lang="zh-CN" altLang="en-US" sz="2000">
              <a:solidFill>
                <a:schemeClr val="bg1"/>
              </a:solidFill>
              <a:latin typeface="22" charset="0"/>
              <a:ea typeface="华文楷体" panose="02010600040101010101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22" charset="0"/>
                <a:ea typeface="华文楷体" panose="02010600040101010101" charset="-122"/>
              </a:rPr>
              <a:t>周伯通初遇黄药师，自毁真经下册。</a:t>
            </a:r>
            <a:endParaRPr lang="zh-CN" altLang="en-US" sz="2000">
              <a:solidFill>
                <a:schemeClr val="bg1"/>
              </a:solidFill>
              <a:latin typeface="22" charset="0"/>
              <a:ea typeface="华文楷体" panose="02010600040101010101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22" charset="0"/>
                <a:ea typeface="华文楷体" panose="02010600040101010101" charset="-122"/>
              </a:rPr>
              <a:t>1202年	瑛姑生子；段智兴病倒；瑛姑1201年怀孕，十月怀胎，于1202年生子属情理之中。</a:t>
            </a:r>
            <a:endParaRPr lang="zh-CN" altLang="en-US" sz="2000">
              <a:solidFill>
                <a:schemeClr val="bg1"/>
              </a:solidFill>
              <a:latin typeface="22" charset="0"/>
              <a:ea typeface="华文楷体" panose="02010600040101010101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22" charset="0"/>
                <a:ea typeface="华文楷体" panose="02010600040101010101" charset="-122"/>
              </a:rPr>
              <a:t>1204年	裘千仞伤害瑛姑之子；两年有余，这时应该是1204年了。</a:t>
            </a:r>
            <a:endParaRPr lang="zh-CN" altLang="en-US" sz="2000">
              <a:solidFill>
                <a:schemeClr val="bg1"/>
              </a:solidFill>
              <a:latin typeface="22" charset="0"/>
              <a:ea typeface="华文楷体" panose="02010600040101010101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22" charset="0"/>
                <a:ea typeface="华文楷体" panose="02010600040101010101" charset="-122"/>
              </a:rPr>
              <a:t>1205年	</a:t>
            </a:r>
            <a:endParaRPr lang="zh-CN" altLang="en-US" sz="2000">
              <a:solidFill>
                <a:schemeClr val="bg1"/>
              </a:solidFill>
              <a:latin typeface="22" charset="0"/>
              <a:ea typeface="华文楷体" panose="02010600040101010101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22" charset="0"/>
                <a:ea typeface="华文楷体" panose="02010600040101010101" charset="-122"/>
              </a:rPr>
              <a:t>1、丘处机刺杀王道乾，结交郭、杨二位好友：射雕故事开始；</a:t>
            </a:r>
            <a:endParaRPr lang="zh-CN" altLang="en-US" sz="2000">
              <a:solidFill>
                <a:schemeClr val="bg1"/>
              </a:solidFill>
              <a:latin typeface="22" charset="0"/>
              <a:ea typeface="华文楷体" panose="02010600040101010101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22" charset="0"/>
                <a:ea typeface="华文楷体" panose="02010600040101010101" charset="-122"/>
              </a:rPr>
              <a:t>2、郭靖、杨康出生。</a:t>
            </a:r>
            <a:endParaRPr lang="zh-CN" altLang="en-US" sz="2000">
              <a:solidFill>
                <a:schemeClr val="bg1"/>
              </a:solidFill>
              <a:latin typeface="22" charset="0"/>
              <a:ea typeface="华文楷体" panose="02010600040101010101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22" charset="0"/>
                <a:ea typeface="华文楷体" panose="02010600040101010101" charset="-122"/>
              </a:rPr>
              <a:t>1208年	</a:t>
            </a:r>
            <a:endParaRPr lang="zh-CN" altLang="en-US" sz="2000">
              <a:solidFill>
                <a:schemeClr val="bg1"/>
              </a:solidFill>
              <a:latin typeface="22" charset="0"/>
              <a:ea typeface="华文楷体" panose="02010600040101010101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22" charset="0"/>
                <a:ea typeface="华文楷体" panose="02010600040101010101" charset="-122"/>
              </a:rPr>
              <a:t>1、黄蓉出生；书中交代郭靖16岁时遇见马钰，并且和他学了两年的内功，然后为了赴18年之约南下中原，于赴约年龄也相符，得出郭靖此时恰好18岁，即1223年；</a:t>
            </a:r>
            <a:endParaRPr lang="zh-CN" altLang="en-US" sz="2000">
              <a:solidFill>
                <a:schemeClr val="bg1"/>
              </a:solidFill>
              <a:latin typeface="22" charset="0"/>
              <a:ea typeface="华文楷体" panose="02010600040101010101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22" charset="0"/>
                <a:ea typeface="华文楷体" panose="02010600040101010101" charset="-122"/>
              </a:rPr>
              <a:t>2、周伯通来桃花岛索要《九阴真经》；郭靖在桃花岛初遇周伯通时为1223年，周伯通不止一次说过在桃花岛上已经住了十五年，由此可推断周伯通是1208年来到桃花岛。</a:t>
            </a:r>
            <a:endParaRPr lang="zh-CN" altLang="en-US" sz="2000">
              <a:solidFill>
                <a:schemeClr val="bg1"/>
              </a:solidFill>
              <a:latin typeface="22" charset="0"/>
              <a:ea typeface="华文楷体" panose="02010600040101010101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22" charset="0"/>
                <a:ea typeface="华文楷体" panose="02010600040101010101" charset="-122"/>
              </a:rPr>
              <a:t>1211年	江南七怪北上蒙古寻郭靖，并斗黑风双煞，陈玄风死，张阿生死，郭靖拜江南六怪为师。</a:t>
            </a:r>
            <a:endParaRPr lang="zh-CN" altLang="en-US" sz="2000">
              <a:solidFill>
                <a:schemeClr val="bg1"/>
              </a:solidFill>
              <a:latin typeface="22" charset="0"/>
              <a:ea typeface="华文楷体" panose="02010600040101010101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22" charset="0"/>
                <a:ea typeface="华文楷体" panose="02010600040101010101" charset="-122"/>
              </a:rPr>
              <a:t>1223年	射雕一书描写的重点，多数事件发生在此年。岳阳大会、铁掌峰、会一灯、烟雨楼、铁枪庙等等。杨康身死。</a:t>
            </a:r>
            <a:endParaRPr lang="zh-CN" altLang="en-US" sz="2000">
              <a:solidFill>
                <a:schemeClr val="bg1"/>
              </a:solidFill>
              <a:latin typeface="22" charset="0"/>
              <a:ea typeface="华文楷体" panose="02010600040101010101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22" charset="0"/>
                <a:ea typeface="华文楷体" panose="02010600040101010101" charset="-122"/>
              </a:rPr>
              <a:t>1224年	郭靖随成吉思汗大军西征，攻打花剌子模。杨过出生。</a:t>
            </a:r>
            <a:endParaRPr lang="zh-CN" altLang="en-US" sz="2000">
              <a:solidFill>
                <a:schemeClr val="bg1"/>
              </a:solidFill>
              <a:latin typeface="22" charset="0"/>
              <a:ea typeface="华文楷体" panose="02010600040101010101" charset="-122"/>
            </a:endParaRPr>
          </a:p>
          <a:p>
            <a:r>
              <a:rPr lang="zh-CN" altLang="en-US" sz="2000">
                <a:solidFill>
                  <a:schemeClr val="bg1"/>
                </a:solidFill>
                <a:latin typeface="22" charset="0"/>
                <a:ea typeface="华文楷体" panose="02010600040101010101" charset="-122"/>
              </a:rPr>
              <a:t>1225年	第二次华山论剑；成吉思汗逝世；射雕故事结束。</a:t>
            </a:r>
            <a:endParaRPr lang="zh-CN" altLang="en-US" sz="2000">
              <a:solidFill>
                <a:schemeClr val="bg1"/>
              </a:solidFill>
              <a:latin typeface="22" charset="0"/>
              <a:ea typeface="华文楷体" panose="02010600040101010101" charset="-122"/>
            </a:endParaRP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六边形 22"/>
          <p:cNvSpPr/>
          <p:nvPr/>
        </p:nvSpPr>
        <p:spPr>
          <a:xfrm>
            <a:off x="5545138" y="1423988"/>
            <a:ext cx="982662" cy="879475"/>
          </a:xfrm>
          <a:prstGeom prst="hexagon">
            <a:avLst>
              <a:gd name="adj" fmla="val 23268"/>
              <a:gd name="vf" fmla="val 115470"/>
            </a:avLst>
          </a:prstGeom>
          <a:solidFill>
            <a:schemeClr val="bg2">
              <a:lumMod val="10000"/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 you</a:t>
            </a:r>
            <a:endParaRPr lang="en-US" altLang="zh-CN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  </a:t>
            </a:r>
            <a:endParaRPr lang="en-US" altLang="zh-CN" dirty="0"/>
          </a:p>
          <a:p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</p:bldLst>
  </p:timing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1309"/>
</p:tagLst>
</file>

<file path=ppt/tags/tag10.xml><?xml version="1.0" encoding="utf-8"?>
<p:tagLst xmlns:p="http://schemas.openxmlformats.org/presentationml/2006/main">
  <p:tag name="KSO_WM_TEMPLATE_CATEGORY" val="basetag"/>
  <p:tag name="KSO_WM_TEMPLATE_INDEX" val="20161309"/>
  <p:tag name="KSO_WM_TAG_VERSION" val="1.0"/>
  <p:tag name="KSO_WM_SLIDE_ID" val="basetag20161309_10"/>
  <p:tag name="KSO_WM_SLIDE_INDEX" val="10"/>
  <p:tag name="KSO_WM_SLIDE_ITEM_CNT" val="0"/>
  <p:tag name="KSO_WM_SLIDE_TYPE" val="text"/>
  <p:tag name="KSO_WM_BEAUTIFY_FLAG" val="#wm#"/>
</p:tagLst>
</file>

<file path=ppt/tags/tag11.xml><?xml version="1.0" encoding="utf-8"?>
<p:tagLst xmlns:p="http://schemas.openxmlformats.org/presentationml/2006/main">
  <p:tag name="KSO_WM_TEMPLATE_CATEGORY" val="basetag"/>
  <p:tag name="KSO_WM_TEMPLATE_INDEX" val="20161309"/>
  <p:tag name="KSO_WM_TAG_VERSION" val="1.0"/>
  <p:tag name="KSO_WM_SLIDE_ID" val="basetag20161309_17"/>
  <p:tag name="KSO_WM_SLIDE_INDEX" val="17"/>
  <p:tag name="KSO_WM_SLIDE_ITEM_CNT" val="0"/>
  <p:tag name="KSO_WM_SLIDE_TYPE" val="text"/>
  <p:tag name="KSO_WM_BEAUTIFY_FLAG" val="#wm#"/>
</p:tagLst>
</file>

<file path=ppt/tags/tag12.xml><?xml version="1.0" encoding="utf-8"?>
<p:tagLst xmlns:p="http://schemas.openxmlformats.org/presentationml/2006/main">
  <p:tag name="KSO_WM_TEMPLATE_CATEGORY" val="basetag"/>
  <p:tag name="KSO_WM_TEMPLATE_INDEX" val="20161309"/>
  <p:tag name="KSO_WM_TAG_VERSION" val="1.0"/>
  <p:tag name="KSO_WM_SLIDE_ID" val="basetag20161309_18"/>
  <p:tag name="KSO_WM_SLIDE_INDEX" val="18"/>
  <p:tag name="KSO_WM_SLIDE_ITEM_CNT" val="0"/>
  <p:tag name="KSO_WM_SLIDE_TYPE" val="endPage"/>
  <p:tag name="KSO_WM_BEAUTIFY_FLAG" val="#wm#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1309"/>
</p:tagLst>
</file>

<file path=ppt/tags/tag3.xml><?xml version="1.0" encoding="utf-8"?>
<p:tagLst xmlns:p="http://schemas.openxmlformats.org/presentationml/2006/main">
  <p:tag name="KSO_WM_TEMPLATE_CATEGORY" val="basetag"/>
  <p:tag name="KSO_WM_TEMPLATE_INDEX" val="20161309"/>
  <p:tag name="KSO_WM_TAG_VERSION" val="1.0"/>
  <p:tag name="KSO_WM_TEMPLATE_THUMBS_INDEX" val="1、2、3、5、6、9、10、12、15、17、18"/>
  <p:tag name="KSO_WM_BEAUTIFY_FLAG" val="#wm#"/>
</p:tagLst>
</file>

<file path=ppt/tags/tag4.xml><?xml version="1.0" encoding="utf-8"?>
<p:tagLst xmlns:p="http://schemas.openxmlformats.org/presentationml/2006/main">
  <p:tag name="KSO_WM_TEMPLATE_CATEGORY" val="basetag"/>
  <p:tag name="KSO_WM_TEMPLATE_INDEX" val="20161309"/>
</p:tagLst>
</file>

<file path=ppt/tags/tag5.xml><?xml version="1.0" encoding="utf-8"?>
<p:tagLst xmlns:p="http://schemas.openxmlformats.org/presentationml/2006/main">
  <p:tag name="KSO_WM_TEMPLATE_CATEGORY" val="basetag"/>
  <p:tag name="KSO_WM_TEMPLATE_INDEX" val="20161309"/>
  <p:tag name="KSO_WM_TAG_VERSION" val="1.0"/>
  <p:tag name="KSO_WM_SLIDE_ID" val="basetag20161309_15"/>
  <p:tag name="KSO_WM_SLIDE_INDEX" val="15"/>
  <p:tag name="KSO_WM_SLIDE_ITEM_CNT" val="0"/>
  <p:tag name="KSO_WM_SLIDE_TYPE" val="text"/>
  <p:tag name="KSO_WM_BEAUTIFY_FLAG" val="#wm#"/>
</p:tagLst>
</file>

<file path=ppt/tags/tag6.xml><?xml version="1.0" encoding="utf-8"?>
<p:tagLst xmlns:p="http://schemas.openxmlformats.org/presentationml/2006/main">
  <p:tag name="KSO_WM_TEMPLATE_CATEGORY" val="basetag"/>
  <p:tag name="KSO_WM_TEMPLATE_INDEX" val="20161309"/>
  <p:tag name="KSO_WM_TAG_VERSION" val="1.0"/>
  <p:tag name="KSO_WM_SLIDE_ID" val="basetag20161309_15"/>
  <p:tag name="KSO_WM_SLIDE_INDEX" val="15"/>
  <p:tag name="KSO_WM_SLIDE_ITEM_CNT" val="0"/>
  <p:tag name="KSO_WM_SLIDE_TYPE" val="text"/>
  <p:tag name="KSO_WM_BEAUTIFY_FLAG" val="#wm#"/>
</p:tagLst>
</file>

<file path=ppt/tags/tag7.xml><?xml version="1.0" encoding="utf-8"?>
<p:tagLst xmlns:p="http://schemas.openxmlformats.org/presentationml/2006/main">
  <p:tag name="KSO_WM_TEMPLATE_CATEGORY" val="basetag"/>
  <p:tag name="KSO_WM_TEMPLATE_INDEX" val="20161309"/>
  <p:tag name="KSO_WM_TAG_VERSION" val="1.0"/>
  <p:tag name="KSO_WM_SLIDE_ID" val="basetag20161309_6"/>
  <p:tag name="KSO_WM_SLIDE_INDEX" val="6"/>
  <p:tag name="KSO_WM_SLIDE_ITEM_CNT" val="0"/>
  <p:tag name="KSO_WM_SLIDE_TYPE" val="text"/>
  <p:tag name="KSO_WM_BEAUTIFY_FLAG" val="#wm#"/>
</p:tagLst>
</file>

<file path=ppt/tags/tag8.xml><?xml version="1.0" encoding="utf-8"?>
<p:tagLst xmlns:p="http://schemas.openxmlformats.org/presentationml/2006/main">
  <p:tag name="KSO_WM_TEMPLATE_CATEGORY" val="basetag"/>
  <p:tag name="KSO_WM_TEMPLATE_INDEX" val="20161309"/>
  <p:tag name="KSO_WM_TAG_VERSION" val="1.0"/>
  <p:tag name="KSO_WM_SLIDE_ID" val="basetag20161309_9"/>
  <p:tag name="KSO_WM_SLIDE_INDEX" val="9"/>
  <p:tag name="KSO_WM_SLIDE_ITEM_CNT" val="0"/>
  <p:tag name="KSO_WM_SLIDE_TYPE" val="text"/>
  <p:tag name="KSO_WM_BEAUTIFY_FLAG" val="#wm#"/>
</p:tagLst>
</file>

<file path=ppt/tags/tag9.xml><?xml version="1.0" encoding="utf-8"?>
<p:tagLst xmlns:p="http://schemas.openxmlformats.org/presentationml/2006/main">
  <p:tag name="KSO_WM_TEMPLATE_CATEGORY" val="basetag"/>
  <p:tag name="KSO_WM_TEMPLATE_INDEX" val="20161309"/>
  <p:tag name="KSO_WM_TAG_VERSION" val="1.0"/>
  <p:tag name="KSO_WM_SLIDE_ID" val="basetag20161309_12"/>
  <p:tag name="KSO_WM_SLIDE_INDEX" val="12"/>
  <p:tag name="KSO_WM_SLIDE_ITEM_CNT" val="0"/>
  <p:tag name="KSO_WM_SLIDE_TYPE" val="text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2214</Words>
  <Application>WPS 演示</Application>
  <PresentationFormat>宽屏</PresentationFormat>
  <Paragraphs>87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黑体</vt:lpstr>
      <vt:lpstr>华文楷体</vt:lpstr>
      <vt:lpstr>华文行楷</vt:lpstr>
      <vt:lpstr>Algerian</vt:lpstr>
      <vt:lpstr>22</vt:lpstr>
      <vt:lpstr>Segoe Print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初二(18)班《射雕英雄传》读后交流</dc:subject>
  <dc:creator>初二(18)班</dc:creator>
  <dcterms:created xsi:type="dcterms:W3CDTF">2018-02-19T12:59:57Z</dcterms:created>
  <dcterms:modified xsi:type="dcterms:W3CDTF">2018-02-19T14:32:00Z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