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79" r:id="rId4"/>
    <p:sldId id="281" r:id="rId5"/>
    <p:sldId id="280" r:id="rId6"/>
    <p:sldId id="282" r:id="rId7"/>
    <p:sldId id="283" r:id="rId8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B102"/>
    <a:srgbClr val="D2D639"/>
    <a:srgbClr val="185601"/>
    <a:srgbClr val="9CC060"/>
    <a:srgbClr val="5C7241"/>
    <a:srgbClr val="8B432B"/>
    <a:srgbClr val="DDA596"/>
    <a:srgbClr val="EEA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1"/>
    <p:restoredTop sz="95633"/>
  </p:normalViewPr>
  <p:slideViewPr>
    <p:cSldViewPr showGuides="1">
      <p:cViewPr>
        <p:scale>
          <a:sx n="112" d="100"/>
          <a:sy n="112" d="100"/>
        </p:scale>
        <p:origin x="-157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组合 15"/>
          <p:cNvGrpSpPr/>
          <p:nvPr/>
        </p:nvGrpSpPr>
        <p:grpSpPr>
          <a:xfrm rot="5400000">
            <a:off x="-541337" y="3224213"/>
            <a:ext cx="2519362" cy="333375"/>
            <a:chOff x="1811867" y="3185013"/>
            <a:chExt cx="4035239" cy="416455"/>
          </a:xfrm>
        </p:grpSpPr>
        <p:sp>
          <p:nvSpPr>
            <p:cNvPr id="5" name="圆角矩形 4"/>
            <p:cNvSpPr/>
            <p:nvPr/>
          </p:nvSpPr>
          <p:spPr bwMode="auto">
            <a:xfrm>
              <a:off x="1835696" y="3213522"/>
              <a:ext cx="4011410" cy="387946"/>
            </a:xfrm>
            <a:prstGeom prst="roundRect">
              <a:avLst>
                <a:gd name="adj" fmla="val 4227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innerShdw blurRad="63500" dist="127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3" name="组合 106"/>
            <p:cNvGrpSpPr/>
            <p:nvPr/>
          </p:nvGrpSpPr>
          <p:grpSpPr bwMode="auto">
            <a:xfrm>
              <a:off x="1811867" y="3185013"/>
              <a:ext cx="559645" cy="416455"/>
              <a:chOff x="899592" y="2377261"/>
              <a:chExt cx="720079" cy="57461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" name="圆角矩形 6"/>
              <p:cNvSpPr/>
              <p:nvPr/>
            </p:nvSpPr>
            <p:spPr>
              <a:xfrm>
                <a:off x="899592" y="2377261"/>
                <a:ext cx="720079" cy="574619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8" name="圆角矩形 7"/>
              <p:cNvSpPr/>
              <p:nvPr/>
            </p:nvSpPr>
            <p:spPr>
              <a:xfrm>
                <a:off x="920239" y="2418360"/>
                <a:ext cx="681256" cy="533517"/>
              </a:xfrm>
              <a:prstGeom prst="roundRect">
                <a:avLst>
                  <a:gd name="adj" fmla="val 42270"/>
                </a:avLst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+mn-lt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1393825" y="1773238"/>
            <a:ext cx="800100" cy="3960813"/>
          </a:xfrm>
          <a:prstGeom prst="rect">
            <a:avLst/>
          </a:prstGeom>
          <a:noFill/>
        </p:spPr>
        <p:txBody>
          <a:bodyPr vert="eaVert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4000" b="1" kern="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信 义 行 天 下</a:t>
            </a:r>
            <a:endParaRPr kumimoji="0" lang="zh-CN" altLang="en-US" sz="40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9250" y="2420938"/>
            <a:ext cx="554038" cy="2166938"/>
          </a:xfrm>
          <a:prstGeom prst="rect">
            <a:avLst/>
          </a:prstGeom>
          <a:noFill/>
        </p:spPr>
        <p:txBody>
          <a:bodyPr vert="eaVert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zh-CN" altLang="en-US" sz="1200" kern="0" cap="none" spc="0" normalizeH="0" baseline="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 作者：    马  鲁  昱</a:t>
            </a:r>
            <a:endParaRPr kumimoji="1" lang="zh-CN" altLang="en-US" sz="1200" kern="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sz="1200" kern="1200" cap="none" spc="0" normalizeH="0" baseline="0" noProof="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053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0" y="11113"/>
            <a:ext cx="4033838" cy="1704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12"/>
          <p:cNvSpPr/>
          <p:nvPr/>
        </p:nvSpPr>
        <p:spPr>
          <a:xfrm>
            <a:off x="0" y="692150"/>
            <a:ext cx="9144000" cy="5099050"/>
          </a:xfrm>
          <a:prstGeom prst="rect">
            <a:avLst/>
          </a:prstGeom>
          <a:solidFill>
            <a:srgbClr val="D2D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5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6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7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8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33"/>
          <p:cNvGrpSpPr/>
          <p:nvPr/>
        </p:nvGrpSpPr>
        <p:grpSpPr>
          <a:xfrm>
            <a:off x="142844" y="0"/>
            <a:ext cx="551107" cy="642918"/>
            <a:chOff x="844440" y="-744"/>
            <a:chExt cx="551107" cy="1826518"/>
          </a:xfrm>
          <a:solidFill>
            <a:srgbClr val="96B102"/>
          </a:solidFill>
        </p:grpSpPr>
        <p:sp>
          <p:nvSpPr>
            <p:cNvPr id="16" name="矩形 15"/>
            <p:cNvSpPr/>
            <p:nvPr/>
          </p:nvSpPr>
          <p:spPr>
            <a:xfrm>
              <a:off x="844440" y="-744"/>
              <a:ext cx="216024" cy="1826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179523" y="912515"/>
              <a:ext cx="216024" cy="9132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080" name="TextBox 17"/>
          <p:cNvSpPr txBox="1"/>
          <p:nvPr/>
        </p:nvSpPr>
        <p:spPr>
          <a:xfrm>
            <a:off x="4067175" y="1268413"/>
            <a:ext cx="4068763" cy="3767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457200">
              <a:lnSpc>
                <a:spcPct val="150000"/>
              </a:lnSpc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真正的幸福并不是地位、不是外貌，而是赚到了多少陌生人的信任，久而久之成为朋友，并且一直信任你，支持你，选择你。堂堂正正做人，明明白白做事，永远不要丢掉别人对你的信任，因为别人信任你，是你在别人心目中存在的价值。“诚信可赢天下，守信方得人心”这也是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射雕英雄传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中的精要，值得我们学习。</a:t>
            </a:r>
            <a:endParaRPr lang="zh-CN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081" name="Picture 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92150"/>
            <a:ext cx="3587750" cy="51133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82" name="TextBox 18"/>
          <p:cNvSpPr txBox="1"/>
          <p:nvPr/>
        </p:nvSpPr>
        <p:spPr>
          <a:xfrm>
            <a:off x="1619250" y="4716463"/>
            <a:ext cx="1081088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金     庸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12"/>
          <p:cNvSpPr/>
          <p:nvPr/>
        </p:nvSpPr>
        <p:spPr>
          <a:xfrm>
            <a:off x="0" y="692150"/>
            <a:ext cx="9144000" cy="5184775"/>
          </a:xfrm>
          <a:prstGeom prst="rect">
            <a:avLst/>
          </a:prstGeom>
          <a:solidFill>
            <a:srgbClr val="D2D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9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0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1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2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33"/>
          <p:cNvGrpSpPr/>
          <p:nvPr/>
        </p:nvGrpSpPr>
        <p:grpSpPr>
          <a:xfrm>
            <a:off x="142844" y="0"/>
            <a:ext cx="551107" cy="642918"/>
            <a:chOff x="844440" y="-744"/>
            <a:chExt cx="551107" cy="1826518"/>
          </a:xfrm>
          <a:solidFill>
            <a:srgbClr val="96B102"/>
          </a:solidFill>
        </p:grpSpPr>
        <p:sp>
          <p:nvSpPr>
            <p:cNvPr id="16" name="矩形 15"/>
            <p:cNvSpPr/>
            <p:nvPr/>
          </p:nvSpPr>
          <p:spPr>
            <a:xfrm>
              <a:off x="844440" y="-744"/>
              <a:ext cx="216024" cy="1826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179523" y="912515"/>
              <a:ext cx="216024" cy="9132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104" name="TextBox 17"/>
          <p:cNvSpPr txBox="1"/>
          <p:nvPr/>
        </p:nvSpPr>
        <p:spPr>
          <a:xfrm>
            <a:off x="4500563" y="1052513"/>
            <a:ext cx="4175125" cy="4524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《射雕英雄传》讲述了丘处机与牛家村二位豪杰结义后杨夫人引来的一场祸事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而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要去救下两个结义兄弟的孩子， 在一个酒楼中与江南七怪立下约定， 分别教两个孩子比武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而后引发的一系列故事。其中，出现了许多有意思的人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有江湖上五个绝世高手华山论剑的传说，有武林江湖豪杰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侠客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的爱恨情仇，有风雨飘摇的大宋王朝， 有无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与匹敌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的蒙古铁骑，有武林与权贵的争权斗术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……</a:t>
            </a:r>
            <a:endParaRPr lang="zh-CN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10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512" y="692150"/>
            <a:ext cx="4067175" cy="5184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12"/>
          <p:cNvSpPr/>
          <p:nvPr/>
        </p:nvSpPr>
        <p:spPr>
          <a:xfrm>
            <a:off x="0" y="692150"/>
            <a:ext cx="9144000" cy="5761038"/>
          </a:xfrm>
          <a:prstGeom prst="rect">
            <a:avLst/>
          </a:prstGeom>
          <a:solidFill>
            <a:srgbClr val="D2D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3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4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5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6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33"/>
          <p:cNvGrpSpPr/>
          <p:nvPr/>
        </p:nvGrpSpPr>
        <p:grpSpPr>
          <a:xfrm>
            <a:off x="142844" y="0"/>
            <a:ext cx="551107" cy="642918"/>
            <a:chOff x="844440" y="-744"/>
            <a:chExt cx="551107" cy="1826518"/>
          </a:xfrm>
          <a:solidFill>
            <a:srgbClr val="96B102"/>
          </a:solidFill>
        </p:grpSpPr>
        <p:sp>
          <p:nvSpPr>
            <p:cNvPr id="16" name="矩形 15"/>
            <p:cNvSpPr/>
            <p:nvPr/>
          </p:nvSpPr>
          <p:spPr>
            <a:xfrm>
              <a:off x="844440" y="-744"/>
              <a:ext cx="216024" cy="1826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179523" y="912515"/>
              <a:ext cx="216024" cy="9132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128" name="TextBox 17"/>
          <p:cNvSpPr txBox="1"/>
          <p:nvPr/>
        </p:nvSpPr>
        <p:spPr>
          <a:xfrm>
            <a:off x="3924300" y="1052513"/>
            <a:ext cx="4968875" cy="51133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在金庸先生构建的江湖之中，最离不开的便是义气二字，江南七怪若是无义气，又怎么会为了一个素不相识的小鬼，而奔向苍茫的大漠教他武功 ？老顽童手持江湖上所练武者都想拥有的九阴真经，但却迟迟不练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只为向他师哥王重阳保证过的一句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承若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。郭靖有两次的大好机会将欧阳锋除掉，但是他没有，因为他答应过欧阳锋三次饶他不死。而不守信用的人最后下场悲惨，欧阳锋和欧阳克叔侄作恶多端 ，心中无江湖信义二字，虽武功高强，最后就落到一个死一个疯的下场 。</a:t>
            </a:r>
            <a:endParaRPr lang="zh-CN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29" name="TextBox 18"/>
          <p:cNvSpPr txBox="1"/>
          <p:nvPr/>
        </p:nvSpPr>
        <p:spPr>
          <a:xfrm>
            <a:off x="1619250" y="4716463"/>
            <a:ext cx="1081088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金     庸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pic>
        <p:nvPicPr>
          <p:cNvPr id="5130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92150"/>
            <a:ext cx="3662363" cy="57610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12"/>
          <p:cNvSpPr/>
          <p:nvPr/>
        </p:nvSpPr>
        <p:spPr>
          <a:xfrm>
            <a:off x="0" y="549275"/>
            <a:ext cx="9144000" cy="5903913"/>
          </a:xfrm>
          <a:prstGeom prst="rect">
            <a:avLst/>
          </a:prstGeom>
          <a:solidFill>
            <a:srgbClr val="D2D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7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8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9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50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33"/>
          <p:cNvGrpSpPr/>
          <p:nvPr/>
        </p:nvGrpSpPr>
        <p:grpSpPr>
          <a:xfrm>
            <a:off x="142844" y="0"/>
            <a:ext cx="551107" cy="642918"/>
            <a:chOff x="844440" y="-744"/>
            <a:chExt cx="551107" cy="1826518"/>
          </a:xfrm>
          <a:solidFill>
            <a:srgbClr val="96B102"/>
          </a:solidFill>
        </p:grpSpPr>
        <p:sp>
          <p:nvSpPr>
            <p:cNvPr id="16" name="矩形 15"/>
            <p:cNvSpPr/>
            <p:nvPr/>
          </p:nvSpPr>
          <p:spPr>
            <a:xfrm>
              <a:off x="844440" y="-744"/>
              <a:ext cx="216024" cy="1826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179523" y="912515"/>
              <a:ext cx="216024" cy="9132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6152" name="TextBox 17"/>
          <p:cNvSpPr txBox="1"/>
          <p:nvPr/>
        </p:nvSpPr>
        <p:spPr>
          <a:xfrm>
            <a:off x="4284663" y="692150"/>
            <a:ext cx="4067175" cy="5689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现实生活中，虽然没有什么侠义江湖，可是信义却越发重要。很多小商店因为遵守信义，不赚黑心钱， 最后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生意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越做越大，做到后来虽然没有走上人生巅峰，却也家大业大 。同时也有的厂商在名气做出来之后就偷工减料，牟取利润 欺骗消费者，这样的厂商很快就会走上破产的道路。</a:t>
            </a:r>
            <a:endParaRPr lang="zh-CN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江湖中，不管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多么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罪恶深重的人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都会以信义为先，今天的我们又何尝不可？举起你手中的信义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才能照亮前方的黑暗，踏足天下。</a:t>
            </a:r>
            <a:endParaRPr lang="zh-CN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15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49275"/>
            <a:ext cx="4090988" cy="59039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矩形 12"/>
          <p:cNvSpPr/>
          <p:nvPr/>
        </p:nvSpPr>
        <p:spPr>
          <a:xfrm>
            <a:off x="0" y="620713"/>
            <a:ext cx="9144000" cy="5099050"/>
          </a:xfrm>
          <a:prstGeom prst="rect">
            <a:avLst/>
          </a:prstGeom>
          <a:solidFill>
            <a:srgbClr val="D2D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1" name="TextBox 5" hidden="1"/>
          <p:cNvSpPr txBox="1"/>
          <p:nvPr/>
        </p:nvSpPr>
        <p:spPr>
          <a:xfrm>
            <a:off x="1939925" y="1954213"/>
            <a:ext cx="19431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2" name="矩形 6" hidden="1"/>
          <p:cNvSpPr/>
          <p:nvPr/>
        </p:nvSpPr>
        <p:spPr>
          <a:xfrm>
            <a:off x="1939925" y="3025775"/>
            <a:ext cx="1471613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3" name="矩形 7" hidden="1"/>
          <p:cNvSpPr/>
          <p:nvPr/>
        </p:nvSpPr>
        <p:spPr>
          <a:xfrm>
            <a:off x="2011363" y="4240213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4" name="矩形 8" hidden="1"/>
          <p:cNvSpPr/>
          <p:nvPr/>
        </p:nvSpPr>
        <p:spPr>
          <a:xfrm>
            <a:off x="2011363" y="5526088"/>
            <a:ext cx="1471612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点击添加文本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33"/>
          <p:cNvGrpSpPr/>
          <p:nvPr/>
        </p:nvGrpSpPr>
        <p:grpSpPr>
          <a:xfrm>
            <a:off x="142844" y="0"/>
            <a:ext cx="551107" cy="642918"/>
            <a:chOff x="844440" y="-744"/>
            <a:chExt cx="551107" cy="1826518"/>
          </a:xfrm>
          <a:solidFill>
            <a:srgbClr val="96B102"/>
          </a:solidFill>
        </p:grpSpPr>
        <p:sp>
          <p:nvSpPr>
            <p:cNvPr id="16" name="矩形 15"/>
            <p:cNvSpPr/>
            <p:nvPr/>
          </p:nvSpPr>
          <p:spPr>
            <a:xfrm>
              <a:off x="844440" y="-744"/>
              <a:ext cx="216024" cy="182651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179523" y="912515"/>
              <a:ext cx="216024" cy="91325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176" name="TextBox 17"/>
          <p:cNvSpPr txBox="1"/>
          <p:nvPr/>
        </p:nvSpPr>
        <p:spPr>
          <a:xfrm>
            <a:off x="1116013" y="981075"/>
            <a:ext cx="7307262" cy="46783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谢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谢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观 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赏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！</a:t>
            </a:r>
            <a:endParaRPr lang="zh-CN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zh-CN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929</Words>
  <Application>WPS 演示</Application>
  <PresentationFormat>全屏显示(4:3)</PresentationFormat>
  <Paragraphs>74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+mn-lt</vt:lpstr>
      <vt:lpstr>楷体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初二(18)班《射雕英雄传》读后交流</dc:subject>
  <dc:creator>初二(18)班</dc:creator>
  <dcterms:created xsi:type="dcterms:W3CDTF">2013-10-30T09:04:50Z</dcterms:created>
  <dcterms:modified xsi:type="dcterms:W3CDTF">2018-03-01T02:34:07Z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