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9" r:id="rId3"/>
    <p:sldId id="290" r:id="rId4"/>
    <p:sldId id="299" r:id="rId6"/>
    <p:sldId id="30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57" r:id="rId15"/>
    <p:sldId id="258" r:id="rId16"/>
    <p:sldId id="259" r:id="rId17"/>
    <p:sldId id="277" r:id="rId18"/>
    <p:sldId id="260" r:id="rId19"/>
    <p:sldId id="278" r:id="rId20"/>
    <p:sldId id="261" r:id="rId21"/>
    <p:sldId id="262" r:id="rId22"/>
    <p:sldId id="279" r:id="rId23"/>
    <p:sldId id="280" r:id="rId24"/>
    <p:sldId id="286" r:id="rId25"/>
    <p:sldId id="287" r:id="rId26"/>
    <p:sldId id="288" r:id="rId27"/>
    <p:sldId id="268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FF0000"/>
    <a:srgbClr val="0066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microsoft.com/office/2007/relationships/media" Target="file:///I:\QQ&#38899;&#20048;\&#38081;&#34880;&#20025;&#24515;_&#32599;&#25991;.mp3" TargetMode="External"/><Relationship Id="rId3" Type="http://schemas.openxmlformats.org/officeDocument/2006/relationships/audio" Target="file:///I:\QQ&#38899;&#20048;\&#38081;&#34880;&#20025;&#24515;_&#32599;&#25991;.mp3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microsoft.com/office/2007/relationships/media" Target="file:///I:\QQ&#38899;&#20048;\&#19990;&#38388;&#22987;&#32456;&#20320;&#22909;_&#32599;&#25991;.mp3" TargetMode="External"/><Relationship Id="rId2" Type="http://schemas.openxmlformats.org/officeDocument/2006/relationships/audio" Target="file:///I:\QQ&#38899;&#20048;\&#19990;&#38388;&#22987;&#32456;&#20320;&#22909;_&#32599;&#25991;.mp3" TargetMode="Externa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microsoft.com/office/2007/relationships/media" Target="file:///I:\QQ&#38899;&#20048;\&#19968;&#29983;&#26377;&#24847;&#20041;_&#32599;&#25991;.mp3" TargetMode="External"/><Relationship Id="rId2" Type="http://schemas.openxmlformats.org/officeDocument/2006/relationships/audio" Target="file:///I:\QQ&#38899;&#20048;\&#19968;&#29983;&#26377;&#24847;&#20041;_&#32599;&#25991;.mp3" TargetMode="Externa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Picture 13" descr="15ba1ac04c7a3d6bb219a87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6838" y="3284538"/>
            <a:ext cx="3827463" cy="1008063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介绍一本好书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内容占位符 7" descr="91ae68c6d521cb259c163d2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738" y="115888"/>
            <a:ext cx="4824412" cy="6670675"/>
          </a:xfrm>
          <a:ln/>
        </p:spPr>
      </p:pic>
      <p:pic>
        <p:nvPicPr>
          <p:cNvPr id="2" name="铁血丹心_罗文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4675" y="488950"/>
            <a:ext cx="619125" cy="61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6000" numSld="5" showWhenStopped="0">
                <p:cTn id="9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Picture 7" descr="4157473ca5742aff7f1e71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-107950" y="476250"/>
            <a:ext cx="5688013" cy="5832475"/>
          </a:xfrm>
          <a:ln/>
        </p:spPr>
        <p:txBody>
          <a:bodyPr wrap="square" lIns="91440" tIns="45720" rIns="91440" bIns="45720" anchor="t"/>
          <a:p>
            <a:pPr>
              <a:lnSpc>
                <a:spcPts val="3600"/>
              </a:lnSpc>
              <a:buNone/>
            </a:pPr>
            <a:r>
              <a:rPr lang="zh-CN" altLang="en-US" sz="2800" b="1" dirty="0"/>
              <a:t>           整篇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射雕英雄传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读完让人欲罢不能。这篇小说开阔壮烈，展现了“壮志饥餐胡虏肉，笑谈渴饮匈奴血”的爱国情操。这是一份民族的豪情，更是一种有希望的民族必须具备的力量。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射雕英雄传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给予人们的就是这样的一种力量</a:t>
            </a:r>
            <a:r>
              <a:rPr lang="en-US" altLang="zh-CN" sz="2800" b="1" dirty="0"/>
              <a:t>—</a:t>
            </a:r>
            <a:r>
              <a:rPr lang="zh-CN" altLang="en-US" sz="2800" b="1" dirty="0"/>
              <a:t>争夺岳飞的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武穆遗书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与郭靖拒绝为成吉思汗而攻打南宋，这些关键的情节都体现出了民族大义。更不消说，在这过程中为了民族的正气而献出生命的人物角色。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pic>
        <p:nvPicPr>
          <p:cNvPr id="13315" name="图片 3" descr="013000002399241226584403994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981075"/>
            <a:ext cx="3311525" cy="539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6" descr="b3836cfa5c665767242df27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250825" y="404813"/>
            <a:ext cx="8229600" cy="5360987"/>
          </a:xfrm>
          <a:ln/>
        </p:spPr>
        <p:txBody>
          <a:bodyPr wrap="square" lIns="91440" tIns="45720" rIns="91440" bIns="45720" anchor="t"/>
          <a:p>
            <a:pPr>
              <a:lnSpc>
                <a:spcPts val="5000"/>
              </a:lnSpc>
              <a:buNone/>
            </a:pPr>
            <a:r>
              <a:rPr lang="zh-CN" altLang="en-US" b="1" dirty="0"/>
              <a:t>          </a:t>
            </a:r>
            <a:r>
              <a:rPr lang="zh-CN" altLang="en-US" sz="2800" b="1" dirty="0"/>
              <a:t>拜读此书，郭靖之母自尽那一段，总是让人感动。成吉思汗以郭靖之母性命威胁郭靖征宋，郭靖之母以死教子，临死前嘱咐郭靖：“人生百年，转眼即过，生死又有什么大不了？只要一生问心无愧，也就不枉了在人世走一遭。若是别人负了我们，也不必念他过恶。你记住我的话吧。”接着，殷殷叮咛：“孩子，你好好照顾自己。” 而后自裁而死。如此一位母亲，既晓名族之大义，又兼母仪之慈悲，谁不为之感叹？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/>
          <p:nvPr/>
        </p:nvSpPr>
        <p:spPr>
          <a:xfrm>
            <a:off x="1584325" y="115888"/>
            <a:ext cx="6227763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射雕英雄传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带来的思考</a:t>
            </a:r>
            <a:r>
              <a:rPr lang="zh-CN" altLang="en-US" sz="3200" b="1" dirty="0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33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4"/>
          <p:cNvSpPr/>
          <p:nvPr/>
        </p:nvSpPr>
        <p:spPr>
          <a:xfrm>
            <a:off x="5795963" y="3429000"/>
            <a:ext cx="33480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endParaRPr lang="en-US" altLang="zh-CN" sz="2800" b="1" dirty="0">
              <a:solidFill>
                <a:srgbClr val="66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363" name="Picture 7" descr="1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765175"/>
            <a:ext cx="8713788" cy="593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世间始终你好_罗文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425" y="82550"/>
            <a:ext cx="619125" cy="61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14">
                <p:cTn id="7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2989263" y="115888"/>
            <a:ext cx="2806700" cy="865187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600" dirty="0">
                <a:solidFill>
                  <a:srgbClr val="C00000"/>
                </a:solidFill>
              </a:rPr>
              <a:t>靖、康之惑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0" y="1341438"/>
            <a:ext cx="4140200" cy="5183187"/>
          </a:xfrm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    同样是英雄的后代，为什么高智商的杨康失败了，而智力平平的郭靖却取得了巨大成功呢？</a:t>
            </a:r>
            <a:r>
              <a:rPr lang="zh-CN" altLang="en-US" sz="2000" b="1" dirty="0">
                <a:solidFill>
                  <a:srgbClr val="002060"/>
                </a:solidFill>
              </a:rPr>
              <a:t>     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endParaRPr lang="en-US" altLang="zh-CN" sz="20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endParaRPr lang="en-US" altLang="zh-CN" sz="20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 </a:t>
            </a:r>
            <a:r>
              <a:rPr lang="zh-CN" altLang="en-US" sz="2400" b="1" dirty="0">
                <a:solidFill>
                  <a:srgbClr val="002060"/>
                </a:solidFill>
              </a:rPr>
              <a:t>有人说，郭靖同学运气好，碰到的都是高手。运气真的是郭靖成功的因素吗？虽然是虚构的小说，但通过对两个人物的比较，会让我们学到很多。 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6387" name="Picture 5" descr="001d092f97b80e56aa0b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363" y="3357563"/>
            <a:ext cx="2433637" cy="3322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7" descr="013000002593821225621122855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196975"/>
            <a:ext cx="2303463" cy="3240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5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charRg st="56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charRg st="5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charRg st="5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2700338" y="115888"/>
            <a:ext cx="3683000" cy="792162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母亲成就孩子性格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250825" y="1125538"/>
            <a:ext cx="4610100" cy="532765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4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郭靖的母亲李萍，用现在的话讲是个标准的外来民工，没有文化，没有地位，遭逢家庭巨变，但她不向命运屈服，也不枉自菲薄，培养了郭靖很多优点：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积极向上，吃苦耐劳，独立，不服输，认死理，讲信义，有责任心，有民族大义。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17411" name="Picture 5" descr="a1ad16fa88cc658458ee9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063" y="2060575"/>
            <a:ext cx="3313112" cy="374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charRg st="68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char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char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473325" y="115888"/>
            <a:ext cx="4043363" cy="720725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母亲成就孩子性格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3419475" y="1052513"/>
            <a:ext cx="5256213" cy="5256212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43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杨康的母亲包惜弱，用现在的话讲是个超级白富美，有文化，有教养，有背景。但所谓慈母多败儿，她没有能够培养杨康吃苦的精神，更没有培养杨康的民族大义，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特别是对杨康的身世没有及时交代，导致后来杨康人生的重大悲剧。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43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可以说，杨康的失败，根源在于包惜弱。</a:t>
            </a:r>
            <a:r>
              <a:rPr lang="zh-CN" altLang="en-US" sz="2800" b="1" dirty="0">
                <a:solidFill>
                  <a:srgbClr val="663300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663300"/>
              </a:solidFill>
              <a:latin typeface="宋体" panose="02010600030101010101" pitchFamily="2" charset="-122"/>
            </a:endParaRPr>
          </a:p>
        </p:txBody>
      </p:sp>
      <p:pic>
        <p:nvPicPr>
          <p:cNvPr id="18435" name="Picture 5" descr="384764950a0b7c4a7e3e6f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484313"/>
            <a:ext cx="3240087" cy="3887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79">
                                            <p:txEl>
                                              <p:charRg st="0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char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char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0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charRg st="103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charRg st="10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charRg st="10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689225" y="58738"/>
            <a:ext cx="3683000" cy="706437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父亲成就孩子未来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-180975" y="838200"/>
            <a:ext cx="6011863" cy="554355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40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完颜洪烈对杨康视如已出，对杨康精心培养，寄以重望，却以失败告终。为什么？</a:t>
            </a:r>
            <a:endParaRPr lang="zh-CN" altLang="en-US" sz="2800" b="1" dirty="0">
              <a:solidFill>
                <a:srgbClr val="002060"/>
              </a:solidFill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用现在的话来讲，完颜洪烈相当于大型垄断国企的董事、副总裁，有望接任总裁，而杨康则是他培养的接班人。完颜洪烈其人才智有余，而德行不足，整天阴谋诡计，他的身边更聚集了一帮恶人，</a:t>
            </a:r>
            <a:r>
              <a:rPr lang="zh-CN" altLang="en-US" sz="2800" b="1" dirty="0">
                <a:solidFill>
                  <a:srgbClr val="FF0000"/>
                </a:solidFill>
              </a:rPr>
              <a:t>近朱者赤，近墨者黑，长期的耳濡目染造就杨康同样才智有余，德行不足。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9459" name="Picture 5" descr="web_20061106_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3049588"/>
            <a:ext cx="3135313" cy="354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3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charRg st="3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charRg st="3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charRg st="3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charRg st="37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2401888" y="115888"/>
            <a:ext cx="4114800" cy="706437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父亲成就孩子未来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2843213" y="836613"/>
            <a:ext cx="6059487" cy="554355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40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由于王爷夫妻的溺爱，王府的下人们，包括完颜洪烈的客人们，对杨康纵容无比，使杨康沾染了纨绔子弟的习气，其实杨康本性是善良的。</a:t>
            </a:r>
            <a:r>
              <a:rPr lang="zh-CN" altLang="en-US" sz="2800" b="1" dirty="0">
                <a:solidFill>
                  <a:srgbClr val="FF0000"/>
                </a:solidFill>
              </a:rPr>
              <a:t>所以有钱、有势且重点栽培孩子的父亲未必优于穷人。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反观郭靖，他是一个单亲的孩子，在他的生活中铁木真，哲别，江南七怪，马钰都充当了临时父亲的角色，而</a:t>
            </a:r>
            <a:r>
              <a:rPr lang="zh-CN" altLang="en-US" sz="2800" b="1" dirty="0">
                <a:solidFill>
                  <a:srgbClr val="FF0000"/>
                </a:solidFill>
              </a:rPr>
              <a:t>这些人有一个共同的特点</a:t>
            </a:r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</a:rPr>
              <a:t>脚踏实地。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0483" name="Picture 5" descr="17251601322601503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4005263"/>
            <a:ext cx="2663825" cy="272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Picture 7" descr="60510276d48e27b423bffd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196975"/>
            <a:ext cx="2663825" cy="271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603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8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3">
                                            <p:txEl>
                                              <p:charRg st="8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charRg st="8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603">
                                            <p:txEl>
                                              <p:charRg st="86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2905125" y="58738"/>
            <a:ext cx="3179763" cy="633412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人生需要四种人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-36512" y="3684588"/>
            <a:ext cx="8218487" cy="3128962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rgbClr val="002060"/>
                </a:solidFill>
              </a:rPr>
              <a:t>高人指点，</a:t>
            </a:r>
            <a:endParaRPr lang="zh-CN" altLang="en-US" b="1" dirty="0">
              <a:solidFill>
                <a:srgbClr val="002060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02060"/>
                </a:solidFill>
              </a:rPr>
              <a:t>贵人相助，</a:t>
            </a:r>
            <a:endParaRPr lang="zh-CN" altLang="en-US" b="1" dirty="0">
              <a:solidFill>
                <a:srgbClr val="002060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02060"/>
                </a:solidFill>
              </a:rPr>
              <a:t>友人欣赏，</a:t>
            </a:r>
            <a:endParaRPr lang="zh-CN" altLang="en-US" b="1" dirty="0">
              <a:solidFill>
                <a:srgbClr val="002060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02060"/>
                </a:solidFill>
              </a:rPr>
              <a:t>小人监督，</a:t>
            </a:r>
            <a:endParaRPr lang="zh-CN" altLang="en-US" b="1" dirty="0">
              <a:solidFill>
                <a:srgbClr val="002060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而这四种人是否会出现是自己性格决定的。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1507" name="Picture 7" descr="54102305273560777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1196975"/>
            <a:ext cx="6754812" cy="4624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charRg st="18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charRg st="1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charRg st="1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2336800" y="44450"/>
            <a:ext cx="4962525" cy="720725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当今角度郭和杨的成长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0" y="981075"/>
            <a:ext cx="5795963" cy="5876925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46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、郭靖从小善良，对英雄仰慕，认死理，小小年纪冒死保护哲别，结果哲别成为郭靖人生中的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第一个高人，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成为他的第一个师父。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46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而正是郭靖的这种性格，铁木真成为郭靖人生中的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第一个贵人。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也同样由于这种性格，拖雷、华筝成为郭靖小学、初中阶段最好的同学。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22531" name="Picture 5" descr="559624a0d29cc1d9335bddf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3284538"/>
            <a:ext cx="2952750" cy="345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charRg st="59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charRg st="5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charRg st="5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7" descr="35aa80d144fa4b373bf3cf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2771775" y="0"/>
            <a:ext cx="3636963" cy="1470025"/>
          </a:xfrm>
          <a:ln/>
        </p:spPr>
        <p:txBody>
          <a:bodyPr wrap="square" lIns="91440" tIns="45720" rIns="91440" bIns="45720" anchor="ctr"/>
          <a:p>
            <a:pPr/>
            <a:r>
              <a:rPr lang="zh-CN" altLang="en-US" sz="3600" b="1" dirty="0"/>
              <a:t>作者简介</a:t>
            </a:r>
            <a:endParaRPr lang="zh-CN" altLang="en-US" sz="3600" b="1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916238" y="1341438"/>
            <a:ext cx="5688012" cy="4081462"/>
          </a:xfrm>
          <a:ln/>
        </p:spPr>
        <p:txBody>
          <a:bodyPr wrap="square" lIns="91440" tIns="45720" rIns="91440" bIns="45720" anchor="t"/>
          <a:p>
            <a:pPr algn="l">
              <a:lnSpc>
                <a:spcPts val="5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+mn-ea"/>
                <a:cs typeface="+mn-cs"/>
              </a:rPr>
              <a:t>金庸，原名查良镛，华人最知名的武侠小说作家，华人作家首富。与古龙、梁羽生并称为中国武侠小说三大宗师。著有“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飞雪连天射白鹿，笑书神侠倚碧鸳</a:t>
            </a:r>
            <a:r>
              <a:rPr lang="zh-CN" altLang="en-US" sz="2800" b="1" dirty="0">
                <a:latin typeface="宋体" panose="02010600030101010101" pitchFamily="2" charset="-122"/>
                <a:ea typeface="+mn-ea"/>
                <a:cs typeface="+mn-cs"/>
              </a:rPr>
              <a:t>”等</a:t>
            </a:r>
            <a:r>
              <a:rPr lang="en-US" altLang="zh-CN" sz="2800" b="1" dirty="0">
                <a:latin typeface="宋体" panose="02010600030101010101" pitchFamily="2" charset="-122"/>
                <a:ea typeface="+mn-ea"/>
                <a:cs typeface="+mn-cs"/>
              </a:rPr>
              <a:t>14</a:t>
            </a:r>
            <a:r>
              <a:rPr lang="zh-CN" altLang="en-US" sz="2800" b="1" dirty="0">
                <a:latin typeface="宋体" panose="02010600030101010101" pitchFamily="2" charset="-122"/>
                <a:ea typeface="+mn-ea"/>
                <a:cs typeface="+mn-cs"/>
              </a:rPr>
              <a:t>部武侠小说，作品亦被改编成影视剧集、游戏、漫画等产品，脍炙人口。</a:t>
            </a:r>
            <a:endParaRPr lang="zh-CN" altLang="en-US" sz="2800" b="1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pic>
        <p:nvPicPr>
          <p:cNvPr id="4100" name="Picture 2" descr="金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628775"/>
            <a:ext cx="2592387" cy="374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2274888" y="58738"/>
            <a:ext cx="4738687" cy="706437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当今角度郭和杨的成长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563938" y="981075"/>
            <a:ext cx="5472112" cy="5545138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48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     2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、同样由于郭靖的性格，他天性善良，帮助穷人，不屈服于权势，结识了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他人生中最重要的贵人黄蓉，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黄蓉成为郭靖最优秀的大学同学、女朋友和资源的整合者。郭靖同学傻乎乎，不自信，但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黄蓉给了他最大程度的欣赏，让郭靖逐渐自信起来。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23555" name="Picture 5" descr="11938808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196975"/>
            <a:ext cx="3527425" cy="4824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2265363" y="44450"/>
            <a:ext cx="4324350" cy="706438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当今角度郭和杨的成长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0" y="765175"/>
            <a:ext cx="5076825" cy="5256213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4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、物以类聚，人以群分。杨康的大学同学最有名的是欧阳克，而欧阳克是典型的才学有余，道德败坏。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再看杨康的另一个大学同学兼女朋友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穆念慈，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穆念慈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在对杨康的引导上明显没有黄蓉高明，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包容性不够，一味地强调杨康要怎么怎么做，缺乏对杨康的真正理解与引导。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4579" name="Picture 5" descr="6db7e10cedf816b3f7b0259469ee3b4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9713" y="1412875"/>
            <a:ext cx="3716337" cy="459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7651">
                                            <p:txEl>
                                              <p:charRg st="47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2268538" y="115888"/>
            <a:ext cx="4402137" cy="41910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愿知、善知、乐知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500563" y="692150"/>
            <a:ext cx="4402137" cy="5761038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36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我们目前三种状态都有：</a:t>
            </a:r>
            <a:endParaRPr lang="zh-CN" altLang="en-US" sz="2800" b="1" dirty="0">
              <a:solidFill>
                <a:srgbClr val="002060"/>
              </a:solidFill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    有些知识是老师、家长要我学；有些知识，是我自己要学；有些知识，是我爱学。</a:t>
            </a:r>
            <a:endParaRPr lang="zh-CN" altLang="en-US" sz="2800" b="1" dirty="0">
              <a:solidFill>
                <a:srgbClr val="002060"/>
              </a:solidFill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    首先要全达到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</a:rPr>
              <a:t>要我学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</a:rPr>
              <a:t>，其次部分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</a:rPr>
              <a:t>要我学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</a:rPr>
              <a:t>转化为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</a:rPr>
              <a:t>我要学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</a:rPr>
              <a:t>，部分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</a:rPr>
              <a:t>我要学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</a:rPr>
              <a:t>转化为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</a:rPr>
              <a:t>我爱学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</a:rPr>
              <a:t>，循序渐进，逐步提高。</a:t>
            </a:r>
            <a:r>
              <a:rPr lang="zh-CN" altLang="en-US" sz="2800" b="1" dirty="0">
                <a:solidFill>
                  <a:srgbClr val="FF0000"/>
                </a:solidFill>
              </a:rPr>
              <a:t>争取做一个踏踏实实的郭靖。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5603" name="Picture 5" descr="18983004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3816350"/>
            <a:ext cx="4032250" cy="299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Picture 7" descr="101_13395447_866a197463147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692150"/>
            <a:ext cx="4473575" cy="326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5">
                                            <p:txEl>
                                              <p:charRg st="12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>
                                            <p:txEl>
                                              <p:charRg st="1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5">
                                            <p:txEl>
                                              <p:charRg st="1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5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795">
                                            <p:txEl>
                                              <p:charRg st="53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5">
                                            <p:txEl>
                                              <p:charRg st="5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5">
                                            <p:txEl>
                                              <p:charRg st="5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1692275" y="115888"/>
            <a:ext cx="5481638" cy="490537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读万卷书，不如读烂一本书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-107950" y="908050"/>
            <a:ext cx="4608513" cy="507365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54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古人讲：</a:t>
            </a:r>
            <a:r>
              <a:rPr lang="zh-CN" altLang="en-US" sz="2800" b="1" dirty="0">
                <a:solidFill>
                  <a:srgbClr val="FF0000"/>
                </a:solidFill>
              </a:rPr>
              <a:t>取法乎上，得乎其中。</a:t>
            </a:r>
            <a:r>
              <a:rPr lang="zh-CN" altLang="en-US" sz="2800" b="1" dirty="0">
                <a:solidFill>
                  <a:srgbClr val="002060"/>
                </a:solidFill>
              </a:rPr>
              <a:t>越是经典的书，作用越大。郭靖同学智商不高，但他认死理，将</a:t>
            </a:r>
            <a:r>
              <a:rPr lang="en-US" altLang="zh-CN" sz="2800" b="1" dirty="0">
                <a:solidFill>
                  <a:srgbClr val="002060"/>
                </a:solidFill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</a:rPr>
              <a:t>九阴真经</a:t>
            </a:r>
            <a:r>
              <a:rPr lang="en-US" altLang="zh-CN" sz="2800" b="1" dirty="0">
                <a:solidFill>
                  <a:srgbClr val="002060"/>
                </a:solidFill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</a:rPr>
              <a:t>背的滚瓜烂熟，事实上背的时候，他根本不懂是什么意思！但他终于取得了巨大成功。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26627" name="Picture 7" descr="201104110944326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663" y="836613"/>
            <a:ext cx="4859337" cy="3536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Picture 9" descr="Gucn_20120215277790130541Pi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4292600"/>
            <a:ext cx="3240088" cy="2449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71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71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71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681163" y="44450"/>
            <a:ext cx="6059487" cy="63500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读万卷书，不如读烂一本书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00563" y="765175"/>
            <a:ext cx="4464050" cy="5145088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44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人生是短暂的，书籍是知识的海洋，当你进入这个海洋，每天遨游时，你会发现人生是如此的精彩，可以上下五千年，纵横八万里。</a:t>
            </a:r>
            <a:r>
              <a:rPr lang="zh-CN" altLang="en-US" sz="2800" b="1" dirty="0">
                <a:solidFill>
                  <a:srgbClr val="FF0000"/>
                </a:solidFill>
              </a:rPr>
              <a:t>读书是福！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44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读古书，是与古人游，读名著是与高手游。读书不单单增加我们的知识，更启发我们的智慧。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27651" name="Picture 5" descr="s10679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765175"/>
            <a:ext cx="2303463" cy="315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7" descr="s29886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284288"/>
            <a:ext cx="2303463" cy="318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9" descr="20081024155964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3716338"/>
            <a:ext cx="2376487" cy="299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29800">
                                          <p:val>
                                            <p:strVal val="#ppt_h/2"/>
                                          </p:val>
                                        </p:tav>
                                        <p:tav tm="398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59700">
                                          <p:val>
                                            <p:strVal val="#ppt_h"/>
                                          </p:val>
                                        </p:tav>
                                        <p:tav tm="69800">
                                          <p:val>
                                            <p:strVal val="#ppt_h/2"/>
                                          </p:val>
                                        </p:tav>
                                        <p:tav tm="799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19900">
                                          <p:val>
                                            <p:strVal val="#ppt_y-.2"/>
                                          </p:val>
                                        </p:tav>
                                        <p:tav tm="29800">
                                          <p:val>
                                            <p:strVal val="#ppt_y"/>
                                          </p:val>
                                        </p:tav>
                                        <p:tav tm="398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597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800">
                                          <p:val>
                                            <p:strVal val="#ppt_y"/>
                                          </p:val>
                                        </p:tav>
                                        <p:tav tm="799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3276600" y="44450"/>
            <a:ext cx="2230438" cy="576263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结 论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-107950" y="1196975"/>
            <a:ext cx="3887788" cy="5040313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ts val="900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anose="02010600030101010101" pitchFamily="2" charset="-122"/>
              </a:rPr>
              <a:t>让我们做一个用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自己的魅力来吸引高人</a:t>
            </a:r>
            <a:r>
              <a:rPr lang="zh-CN" altLang="en-US" sz="3600" dirty="0">
                <a:solidFill>
                  <a:srgbClr val="002060"/>
                </a:solidFill>
                <a:latin typeface="宋体" panose="02010600030101010101" pitchFamily="2" charset="-122"/>
              </a:rPr>
              <a:t>的“笨”郭靖吧</a:t>
            </a:r>
            <a:r>
              <a:rPr lang="zh-CN" altLang="en-US" sz="4400" dirty="0">
                <a:solidFill>
                  <a:srgbClr val="002060"/>
                </a:solidFill>
                <a:latin typeface="宋体" panose="02010600030101010101" pitchFamily="2" charset="-122"/>
              </a:rPr>
              <a:t>！</a:t>
            </a:r>
            <a:endParaRPr lang="zh-CN" altLang="en-US" sz="4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pic>
        <p:nvPicPr>
          <p:cNvPr id="28675" name="Picture 5" descr="20130101_027c5753e0c8e326e886NDU40A4OoQ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0" y="836613"/>
            <a:ext cx="5435600" cy="5888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29800">
                                          <p:val>
                                            <p:strVal val="#ppt_h/2"/>
                                          </p:val>
                                        </p:tav>
                                        <p:tav tm="398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59700">
                                          <p:val>
                                            <p:strVal val="#ppt_h"/>
                                          </p:val>
                                        </p:tav>
                                        <p:tav tm="69800">
                                          <p:val>
                                            <p:strVal val="#ppt_h/2"/>
                                          </p:val>
                                        </p:tav>
                                        <p:tav tm="799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19900">
                                          <p:val>
                                            <p:strVal val="#ppt_y-.2"/>
                                          </p:val>
                                        </p:tav>
                                        <p:tav tm="29800">
                                          <p:val>
                                            <p:strVal val="#ppt_y"/>
                                          </p:val>
                                        </p:tav>
                                        <p:tav tm="398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597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800">
                                          <p:val>
                                            <p:strVal val="#ppt_y"/>
                                          </p:val>
                                        </p:tav>
                                        <p:tav tm="799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内容占位符 2"/>
          <p:cNvSpPr>
            <a:spLocks noGrp="1"/>
          </p:cNvSpPr>
          <p:nvPr>
            <p:ph idx="1"/>
          </p:nvPr>
        </p:nvSpPr>
        <p:spPr>
          <a:xfrm>
            <a:off x="250825" y="260350"/>
            <a:ext cx="8229600" cy="254952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sz="2400" b="1" dirty="0"/>
              <a:t>          金庸是新派武侠小说公认的盟主，被普遍誉为武侠小说作家的“</a:t>
            </a:r>
            <a:r>
              <a:rPr lang="zh-CN" altLang="en-US" sz="2400" b="1" dirty="0">
                <a:solidFill>
                  <a:srgbClr val="FF0000"/>
                </a:solidFill>
              </a:rPr>
              <a:t>泰山北斗</a:t>
            </a:r>
            <a:r>
              <a:rPr lang="zh-CN" altLang="en-US" sz="2400" b="1" dirty="0"/>
              <a:t>”。其作品艺术成就之高、影响力之大，至今无人能与其比肩。</a:t>
            </a:r>
            <a:r>
              <a:rPr lang="en-US" altLang="zh-CN" sz="2400" b="1" dirty="0"/>
              <a:t>1999~2005</a:t>
            </a:r>
            <a:r>
              <a:rPr lang="zh-CN" altLang="en-US" sz="2400" b="1" dirty="0"/>
              <a:t>年，金庸曾任浙江大学人文学院院长。</a:t>
            </a:r>
            <a:r>
              <a:rPr lang="en-US" altLang="zh-CN" sz="2400" b="1" dirty="0"/>
              <a:t>2010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月，</a:t>
            </a:r>
            <a:r>
              <a:rPr lang="en-US" altLang="zh-CN" sz="2400" b="1" dirty="0">
                <a:solidFill>
                  <a:srgbClr val="FF0000"/>
                </a:solidFill>
              </a:rPr>
              <a:t>86</a:t>
            </a:r>
            <a:r>
              <a:rPr lang="zh-CN" altLang="en-US" sz="2400" b="1" dirty="0">
                <a:solidFill>
                  <a:srgbClr val="FF0000"/>
                </a:solidFill>
              </a:rPr>
              <a:t>岁高龄</a:t>
            </a:r>
            <a:r>
              <a:rPr lang="zh-CN" altLang="en-US" sz="2400" b="1" dirty="0"/>
              <a:t>的金庸先生顺利完成博士论文答辩，以「唐代盛世继承皇位制度」的博士论文获得</a:t>
            </a:r>
            <a:r>
              <a:rPr lang="zh-CN" altLang="en-US" sz="2400" b="1" dirty="0">
                <a:solidFill>
                  <a:srgbClr val="FF0000"/>
                </a:solidFill>
              </a:rPr>
              <a:t>剑桥大学哲学博士学位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pic>
        <p:nvPicPr>
          <p:cNvPr id="6146" name="图片 3" descr="7aec54e736d12f2e7bcc5bc64fc2d5628435684f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2708275"/>
            <a:ext cx="6408738" cy="4033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2"/>
          <p:cNvSpPr>
            <a:spLocks noGrp="1"/>
          </p:cNvSpPr>
          <p:nvPr>
            <p:ph idx="1"/>
          </p:nvPr>
        </p:nvSpPr>
        <p:spPr>
          <a:xfrm>
            <a:off x="3851275" y="188913"/>
            <a:ext cx="4968875" cy="6553200"/>
          </a:xfrm>
          <a:ln/>
        </p:spPr>
        <p:txBody>
          <a:bodyPr wrap="square" lIns="91440" tIns="45720" rIns="91440" bIns="45720" anchor="t"/>
          <a:p>
            <a:pPr>
              <a:lnSpc>
                <a:spcPts val="3600"/>
              </a:lnSpc>
            </a:pPr>
            <a:r>
              <a:rPr lang="zh-CN" altLang="en-US" sz="2400" b="1" dirty="0"/>
              <a:t>金庸一生获颁荣衔包括：</a:t>
            </a:r>
            <a:endParaRPr lang="zh-CN" altLang="en-US" sz="2400" b="1" dirty="0"/>
          </a:p>
          <a:p>
            <a:pPr>
              <a:lnSpc>
                <a:spcPts val="3600"/>
              </a:lnSpc>
            </a:pPr>
            <a:r>
              <a:rPr lang="zh-CN" altLang="en-US" sz="2400" b="1" dirty="0"/>
              <a:t>法国“荣誉军团骑士”勋衔；英国牛津大学、剑桥大学、澳大利亚墨尔本大学、新加坡东亚研究所等校荣誉院士；香港大学、香港理工大学、香港公开大学、加拿大英属哥伦比亚大学名誉博士；浙江大学、东北师范大学、吉林大学、北京大学、日本创价大学、香港大学、南开大学、中山大学、华侨大学、四川大学、华东师范大学、苏州大学、台湾清华大学等校名誉教授。其他称号更是数不胜数。</a:t>
            </a:r>
            <a:endParaRPr lang="zh-CN" altLang="en-US" sz="2400" b="1" dirty="0"/>
          </a:p>
          <a:p>
            <a:pPr>
              <a:lnSpc>
                <a:spcPts val="3800"/>
              </a:lnSpc>
            </a:pPr>
            <a:endParaRPr lang="zh-CN" altLang="en-US" dirty="0"/>
          </a:p>
        </p:txBody>
      </p:sp>
      <p:pic>
        <p:nvPicPr>
          <p:cNvPr id="7170" name="Picture 3" descr="G:\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030288"/>
            <a:ext cx="3600450" cy="479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Picture 11" descr="bdbf5c3c33f32cfc9e3d624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2463800" y="115888"/>
            <a:ext cx="3548063" cy="649287"/>
          </a:xfrm>
          <a:ln/>
        </p:spPr>
        <p:txBody>
          <a:bodyPr wrap="square" lIns="91440" tIns="45720" rIns="91440" bIns="45720" anchor="ctr"/>
          <a:p>
            <a:r>
              <a:rPr lang="zh-CN" altLang="en-US" sz="2800" b="1" dirty="0">
                <a:solidFill>
                  <a:srgbClr val="FF0000"/>
                </a:solidFill>
              </a:rPr>
              <a:t>武侠小说至尊地位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500" dirty="0"/>
              <a:t>    </a:t>
            </a:r>
            <a:endParaRPr lang="zh-CN" altLang="en-US" sz="2000" dirty="0"/>
          </a:p>
        </p:txBody>
      </p:sp>
      <p:sp>
        <p:nvSpPr>
          <p:cNvPr id="8196" name="文本占位符 3"/>
          <p:cNvSpPr>
            <a:spLocks noGrp="1"/>
          </p:cNvSpPr>
          <p:nvPr>
            <p:ph type="body" sz="half"/>
          </p:nvPr>
        </p:nvSpPr>
        <p:spPr>
          <a:xfrm>
            <a:off x="2771775" y="765175"/>
            <a:ext cx="6192838" cy="3887788"/>
          </a:xfrm>
          <a:ln/>
        </p:spPr>
        <p:txBody>
          <a:bodyPr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>
              <a:lnSpc>
                <a:spcPts val="4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《</a:t>
            </a:r>
            <a:r>
              <a:rPr lang="zh-CN" altLang="en-US" sz="2000" b="1" dirty="0">
                <a:latin typeface="宋体" panose="02010600030101010101" pitchFamily="2" charset="-122"/>
              </a:rPr>
              <a:t>射雕英雄传</a:t>
            </a:r>
            <a:r>
              <a:rPr lang="en-US" altLang="zh-CN" sz="2000" b="1" dirty="0">
                <a:latin typeface="宋体" panose="02010600030101010101" pitchFamily="2" charset="-122"/>
              </a:rPr>
              <a:t>》</a:t>
            </a:r>
            <a:r>
              <a:rPr lang="zh-CN" altLang="en-US" sz="2000" b="1" dirty="0">
                <a:latin typeface="宋体" panose="02010600030101010101" pitchFamily="2" charset="-122"/>
              </a:rPr>
              <a:t>又名</a:t>
            </a:r>
            <a:r>
              <a:rPr lang="en-US" altLang="zh-CN" sz="2000" b="1" dirty="0">
                <a:latin typeface="宋体" panose="02010600030101010101" pitchFamily="2" charset="-122"/>
              </a:rPr>
              <a:t>《</a:t>
            </a:r>
            <a:r>
              <a:rPr lang="zh-CN" altLang="en-US" sz="2000" b="1" dirty="0">
                <a:latin typeface="宋体" panose="02010600030101010101" pitchFamily="2" charset="-122"/>
              </a:rPr>
              <a:t>大漠英雄传</a:t>
            </a:r>
            <a:r>
              <a:rPr lang="en-US" altLang="zh-CN" sz="2000" b="1" dirty="0">
                <a:latin typeface="宋体" panose="02010600030101010101" pitchFamily="2" charset="-122"/>
              </a:rPr>
              <a:t>》</a:t>
            </a:r>
            <a:r>
              <a:rPr lang="zh-CN" altLang="en-US" sz="2000" b="1" dirty="0">
                <a:latin typeface="宋体" panose="02010600030101010101" pitchFamily="2" charset="-122"/>
              </a:rPr>
              <a:t>，是“射雕三部曲”之一，下接</a:t>
            </a:r>
            <a:r>
              <a:rPr lang="en-US" altLang="zh-CN" sz="2000" b="1" dirty="0">
                <a:latin typeface="宋体" panose="02010600030101010101" pitchFamily="2" charset="-122"/>
              </a:rPr>
              <a:t>《</a:t>
            </a:r>
            <a:r>
              <a:rPr lang="zh-CN" altLang="en-US" sz="2000" b="1" dirty="0">
                <a:latin typeface="宋体" panose="02010600030101010101" pitchFamily="2" charset="-122"/>
              </a:rPr>
              <a:t>神雕侠侣</a:t>
            </a:r>
            <a:r>
              <a:rPr lang="en-US" altLang="zh-CN" sz="2000" b="1" dirty="0">
                <a:latin typeface="宋体" panose="02010600030101010101" pitchFamily="2" charset="-122"/>
              </a:rPr>
              <a:t>》《</a:t>
            </a:r>
            <a:r>
              <a:rPr lang="zh-CN" altLang="en-US" sz="2000" b="1" dirty="0">
                <a:latin typeface="宋体" panose="02010600030101010101" pitchFamily="2" charset="-122"/>
              </a:rPr>
              <a:t>倚天屠龙记</a:t>
            </a:r>
            <a:r>
              <a:rPr lang="en-US" altLang="zh-CN" sz="2000" b="1" dirty="0">
                <a:latin typeface="宋体" panose="02010600030101010101" pitchFamily="2" charset="-122"/>
              </a:rPr>
              <a:t>》</a:t>
            </a:r>
            <a:r>
              <a:rPr lang="zh-CN" altLang="en-US" sz="2000" b="1" dirty="0">
                <a:latin typeface="宋体" panose="02010600030101010101" pitchFamily="2" charset="-122"/>
              </a:rPr>
              <a:t>。这部小说历史背景突出，场景纷繁，气势宏伟，具有鲜明的“英雄史诗”风格；在人物创造与情节安排上，坚持以创造个性化的人物形象为中心，坚持人物统帅故事，按照人物性格的发展需要及其内在可能性、必然性来设置情节，从而使这部小说达到了事虽奇人却真的妙境。本书最初连载于</a:t>
            </a:r>
            <a:r>
              <a:rPr lang="en-US" altLang="zh-CN" sz="2000" b="1" dirty="0">
                <a:latin typeface="宋体" panose="02010600030101010101" pitchFamily="2" charset="-122"/>
              </a:rPr>
              <a:t>1957</a:t>
            </a:r>
            <a:r>
              <a:rPr lang="zh-CN" altLang="en-US" sz="2000" b="1" dirty="0">
                <a:latin typeface="宋体" panose="02010600030101010101" pitchFamily="2" charset="-122"/>
              </a:rPr>
              <a:t>～</a:t>
            </a:r>
            <a:r>
              <a:rPr lang="en-US" altLang="zh-CN" sz="2000" b="1" dirty="0">
                <a:latin typeface="宋体" panose="02010600030101010101" pitchFamily="2" charset="-122"/>
              </a:rPr>
              <a:t>1959</a:t>
            </a:r>
            <a:r>
              <a:rPr lang="zh-CN" altLang="en-US" sz="2000" b="1" dirty="0">
                <a:latin typeface="宋体" panose="02010600030101010101" pitchFamily="2" charset="-122"/>
              </a:rPr>
              <a:t>年的</a:t>
            </a:r>
            <a:r>
              <a:rPr lang="en-US" altLang="zh-CN" sz="2000" b="1" dirty="0">
                <a:latin typeface="宋体" panose="02010600030101010101" pitchFamily="2" charset="-122"/>
              </a:rPr>
              <a:t>《</a:t>
            </a:r>
            <a:r>
              <a:rPr lang="zh-CN" altLang="en-US" sz="2000" b="1" dirty="0">
                <a:latin typeface="宋体" panose="02010600030101010101" pitchFamily="2" charset="-122"/>
              </a:rPr>
              <a:t>香港商报</a:t>
            </a:r>
            <a:r>
              <a:rPr lang="en-US" altLang="zh-CN" sz="2000" b="1" dirty="0">
                <a:latin typeface="宋体" panose="02010600030101010101" pitchFamily="2" charset="-122"/>
              </a:rPr>
              <a:t>》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8197" name="Picture 7" descr="288511851128575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2492375"/>
            <a:ext cx="2952750" cy="422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11" descr="67dca21e0657de3d304e15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2689225" y="115888"/>
            <a:ext cx="3322638" cy="635000"/>
          </a:xfrm>
          <a:ln/>
        </p:spPr>
        <p:txBody>
          <a:bodyPr wrap="square" lIns="91440" tIns="45720" rIns="91440" bIns="45720" anchor="ctr"/>
          <a:p>
            <a:pPr/>
            <a:r>
              <a:rPr lang="zh-CN" altLang="en-US" sz="3200" b="1" dirty="0">
                <a:latin typeface="+mj-lt"/>
                <a:ea typeface="+mj-ea"/>
                <a:cs typeface="+mj-cs"/>
              </a:rPr>
              <a:t>开篇</a:t>
            </a:r>
            <a:r>
              <a:rPr lang="zh-CN" altLang="zh-CN" sz="3200" b="1" dirty="0">
                <a:latin typeface="+mj-lt"/>
                <a:ea typeface="+mj-ea"/>
                <a:cs typeface="+mj-cs"/>
              </a:rPr>
              <a:t>：</a:t>
            </a:r>
            <a:r>
              <a:rPr lang="zh-CN" altLang="en-US" sz="3200" b="1" dirty="0">
                <a:latin typeface="+mj-lt"/>
                <a:ea typeface="+mj-ea"/>
                <a:cs typeface="+mj-cs"/>
              </a:rPr>
              <a:t>风雪惊变</a:t>
            </a:r>
            <a:endParaRPr lang="zh-CN" alt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9219" name="文本占位符 6"/>
          <p:cNvSpPr>
            <a:spLocks noGrp="1"/>
          </p:cNvSpPr>
          <p:nvPr>
            <p:ph type="body" idx="1"/>
          </p:nvPr>
        </p:nvSpPr>
        <p:spPr>
          <a:xfrm>
            <a:off x="323850" y="4724400"/>
            <a:ext cx="8569325" cy="1657350"/>
          </a:xfrm>
          <a:ln/>
        </p:spPr>
        <p:txBody>
          <a:bodyPr wrap="square" lIns="91440" tIns="45720" rIns="91440" bIns="45720" anchor="b"/>
          <a:p>
            <a:pPr>
              <a:lnSpc>
                <a:spcPts val="4200"/>
              </a:lnSpc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    “大漠狂风吹，黄云起。苍茫不见，青天万里。一箭冲霄落双雕，赢得可汗金刀。”当丘处机与杨铁心、郭啸天二人陌路相遇，就被彼此的豪情感动，一见如故。在杨、郭二人遇害后，丘处机与江南七怪相约，分别教养两个遗孤，并约定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18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年后让两个孩子比试武艺。</a:t>
            </a:r>
            <a:endParaRPr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latin typeface="+mn-lt"/>
                <a:ea typeface="+mn-ea"/>
                <a:cs typeface="+mn-cs"/>
              </a:rPr>
              <a:t>    《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射雕英雄传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》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第一回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《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风雪惊变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》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，就讲述了小说中两名主人公的来历。为了让他们能记住靖康之耻，希望他们将来能成为中华民族抵御外侮的脊梁，他们分别取名郭靖、杨康。</a:t>
            </a:r>
            <a:r>
              <a:rPr lang="zh-CN" altLang="en-US" sz="2800" b="0" dirty="0">
                <a:latin typeface="+mn-lt"/>
                <a:ea typeface="+mn-ea"/>
                <a:cs typeface="+mn-cs"/>
              </a:rPr>
              <a:t> </a:t>
            </a:r>
            <a:endParaRPr lang="zh-CN" altLang="en-US" sz="2800" b="0" dirty="0">
              <a:latin typeface="+mn-lt"/>
              <a:ea typeface="+mn-ea"/>
              <a:cs typeface="+mn-cs"/>
            </a:endParaRPr>
          </a:p>
        </p:txBody>
      </p:sp>
      <p:sp>
        <p:nvSpPr>
          <p:cNvPr id="9220" name="内容占位符 2"/>
          <p:cNvSpPr/>
          <p:nvPr/>
        </p:nvSpPr>
        <p:spPr>
          <a:xfrm>
            <a:off x="5003800" y="4149725"/>
            <a:ext cx="3609975" cy="25193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一生有意义_罗文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8513" y="131763"/>
            <a:ext cx="619125" cy="61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6"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Picture 8" descr="988891_1260270917096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6987"/>
            <a:ext cx="9144000" cy="6872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276600" y="115888"/>
            <a:ext cx="2097088" cy="635000"/>
          </a:xfrm>
          <a:ln/>
        </p:spPr>
        <p:txBody>
          <a:bodyPr wrap="square" lIns="91440" tIns="45720" rIns="91440" bIns="45720" anchor="ctr"/>
          <a:p>
            <a:r>
              <a:rPr lang="zh-CN" altLang="en-US" sz="3200" b="1" dirty="0">
                <a:solidFill>
                  <a:srgbClr val="FF0000"/>
                </a:solidFill>
              </a:rPr>
              <a:t>大漠射雕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348038" y="476250"/>
            <a:ext cx="5545137" cy="5472113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sz="2000" dirty="0"/>
              <a:t>      </a:t>
            </a:r>
            <a:endParaRPr lang="zh-CN" altLang="en-US" sz="2000" dirty="0"/>
          </a:p>
          <a:p>
            <a:pPr>
              <a:lnSpc>
                <a:spcPts val="3400"/>
              </a:lnSpc>
              <a:buNone/>
            </a:pPr>
            <a:r>
              <a:rPr lang="zh-CN" altLang="en-US" sz="2000" b="1" dirty="0"/>
              <a:t>              </a:t>
            </a:r>
            <a:r>
              <a:rPr lang="zh-CN" altLang="zh-CN" sz="2400" b="1" dirty="0"/>
              <a:t>郭靖自幼在大漠长大，在江南七怪的精心调教下练就了一身好武艺。十八年</a:t>
            </a:r>
            <a:r>
              <a:rPr lang="zh-CN" altLang="en-US" sz="2400" b="1" dirty="0"/>
              <a:t>转</a:t>
            </a:r>
            <a:r>
              <a:rPr lang="zh-CN" altLang="zh-CN" sz="2400" b="1" dirty="0"/>
              <a:t>瞬即逝，为了赴约，郭靖踏上了前往嘉兴之路。途中，他遇上了一个小叫花子，但善良的郭靖没有排斥他，而是以诚相待。谁知这小叫花子却是东邪黄药师之女黄蓉。郭黄二人一见如故，彼此倾心。郭靖继续上路，一路南行至金国的中都北京，在城中他因不满一个轻薄王子欺负卖艺弱女与之发生恶战，后来才知道这个下流王子正是郭靖未曾见过面的杨铁心之子杨康。</a:t>
            </a:r>
            <a:endParaRPr lang="en-US" altLang="zh-CN" sz="2400" b="1" dirty="0"/>
          </a:p>
          <a:p>
            <a:pPr>
              <a:buNone/>
            </a:pPr>
            <a:endParaRPr lang="zh-CN" altLang="zh-CN" sz="2000" b="1" dirty="0"/>
          </a:p>
          <a:p>
            <a:pPr>
              <a:buNone/>
            </a:pPr>
            <a:endParaRPr lang="zh-CN" altLang="en-US" sz="2000" b="1" dirty="0"/>
          </a:p>
        </p:txBody>
      </p:sp>
      <p:pic>
        <p:nvPicPr>
          <p:cNvPr id="10244" name="Picture 6" descr="966aca07f455eaed7a8947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341438"/>
            <a:ext cx="3240087" cy="460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Picture 6" descr="2322413947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52413" y="1052513"/>
            <a:ext cx="2447925" cy="504825"/>
          </a:xfrm>
          <a:ln/>
        </p:spPr>
        <p:txBody>
          <a:bodyPr wrap="square" lIns="91440" tIns="45720" rIns="91440" bIns="45720" anchor="ctr"/>
          <a:p>
            <a:r>
              <a:rPr lang="zh-CN" altLang="en-US" sz="3200" b="1" dirty="0">
                <a:solidFill>
                  <a:srgbClr val="FF0000"/>
                </a:solidFill>
              </a:rPr>
              <a:t>拜师洪七公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-107950" y="4581525"/>
            <a:ext cx="8891588" cy="1871663"/>
          </a:xfrm>
          <a:ln/>
        </p:spPr>
        <p:txBody>
          <a:bodyPr wrap="square" lIns="91440" tIns="45720" rIns="91440" bIns="45720" anchor="t"/>
          <a:p>
            <a:pPr>
              <a:lnSpc>
                <a:spcPts val="4000"/>
              </a:lnSpc>
              <a:buNone/>
            </a:pPr>
            <a:r>
              <a:rPr lang="zh-CN" altLang="en-US" sz="2800" b="1" dirty="0"/>
              <a:t>             </a:t>
            </a:r>
            <a:r>
              <a:rPr lang="zh-CN" altLang="zh-CN" sz="2800" b="1" dirty="0"/>
              <a:t>之后，郭靖、黄蓉相伴而行，在长江边他们与一个老丐相识，这个老丐便是丐帮帮主洪七公</a:t>
            </a:r>
            <a:r>
              <a:rPr lang="zh-CN" altLang="en-US" sz="2800" b="1" dirty="0"/>
              <a:t>。</a:t>
            </a:r>
            <a:r>
              <a:rPr lang="zh-CN" altLang="zh-CN" sz="2800" b="1" dirty="0"/>
              <a:t>他喜欢郭靖朴实忠厚，更喜黄蓉伶俐聪敏，遂将两人收入门下，并把毕生所研之精华的降龙十八掌授与郭靖。</a:t>
            </a:r>
            <a:r>
              <a:rPr lang="zh-CN" altLang="zh-CN" sz="2800" dirty="0"/>
              <a:t> </a:t>
            </a:r>
            <a:endParaRPr lang="zh-CN" altLang="en-US" sz="2800" dirty="0"/>
          </a:p>
        </p:txBody>
      </p:sp>
      <p:pic>
        <p:nvPicPr>
          <p:cNvPr id="11268" name="图片 3" descr="洪七公黄蓉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115888"/>
            <a:ext cx="3313112" cy="4392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Picture 4" descr="a35bcc28b3e710d5023bf6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843213" y="115888"/>
            <a:ext cx="3384550" cy="649287"/>
          </a:xfrm>
          <a:ln/>
        </p:spPr>
        <p:txBody>
          <a:bodyPr wrap="square" lIns="91440" tIns="45720" rIns="91440" bIns="45720" anchor="ctr"/>
          <a:p>
            <a:r>
              <a:rPr lang="zh-CN" altLang="en-US" sz="3200" b="1" dirty="0">
                <a:solidFill>
                  <a:srgbClr val="FF0000"/>
                </a:solidFill>
              </a:rPr>
              <a:t>历经险阻成大器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900113" y="836613"/>
            <a:ext cx="8280400" cy="4929187"/>
          </a:xfrm>
          <a:ln/>
        </p:spPr>
        <p:txBody>
          <a:bodyPr wrap="square" lIns="91440" tIns="45720" rIns="91440" bIns="45720" anchor="t"/>
          <a:p>
            <a:pPr>
              <a:lnSpc>
                <a:spcPts val="4600"/>
              </a:lnSpc>
              <a:buNone/>
            </a:pPr>
            <a:r>
              <a:rPr lang="zh-CN" altLang="en-US" sz="2800" b="1" dirty="0"/>
              <a:t>           “历经险阻成大器，慑宵小，荡寇除魔，扶危济弱，一腔热血任评说。坚守襄阳不破。”为了擒杀杀父仇人完颜洪烈，郭靖助成吉思汗伐金。成吉思汗西征成功，遂产生了南下攻宋的野心，郭靖不愿与自己的父母之邦作战，抛弃了荣华富贵，决心与母连夜逃离蒙古，不料却被成吉思汗察觉，母子被擒，郭靖之母为保儿子忠义，当场自尽，郭靖逃离蒙古。第二次华山论剑后，为抵挡蒙古进犯，郭靖黄蓉赶往襄阳，选择了保家卫国的道路，</a:t>
            </a:r>
            <a:r>
              <a:rPr lang="zh-CN" altLang="en-US" sz="2800" b="1" dirty="0">
                <a:solidFill>
                  <a:srgbClr val="00B050"/>
                </a:solidFill>
              </a:rPr>
              <a:t>最终为国捐躯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3331</Words>
  <Application>WPS 演示</Application>
  <PresentationFormat>在屏幕上显示</PresentationFormat>
  <Paragraphs>114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2013-01-10T13:04:50Z</dcterms:created>
  <dcterms:modified xsi:type="dcterms:W3CDTF">2018-03-01T02:33:39Z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