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61" r:id="rId3"/>
    <p:sldId id="280" r:id="rId4"/>
    <p:sldId id="301" r:id="rId5"/>
    <p:sldId id="306" r:id="rId6"/>
    <p:sldId id="311" r:id="rId7"/>
    <p:sldId id="291" r:id="rId8"/>
    <p:sldId id="304" r:id="rId9"/>
    <p:sldId id="300" r:id="rId10"/>
    <p:sldId id="313" r:id="rId11"/>
    <p:sldId id="270" r:id="rId12"/>
    <p:sldId id="288" r:id="rId13"/>
    <p:sldId id="293" r:id="rId14"/>
    <p:sldId id="312" r:id="rId15"/>
    <p:sldId id="308" r:id="rId16"/>
    <p:sldId id="290" r:id="rId17"/>
    <p:sldId id="309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434"/>
    <a:srgbClr val="E9E6E1"/>
    <a:srgbClr val="BB2B07"/>
    <a:srgbClr val="951C3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2208" autoAdjust="0"/>
  </p:normalViewPr>
  <p:slideViewPr>
    <p:cSldViewPr snapToGrid="0">
      <p:cViewPr varScale="1">
        <p:scale>
          <a:sx n="65" d="100"/>
          <a:sy n="65" d="100"/>
        </p:scale>
        <p:origin x="-366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FB5251-0B28-45EC-81B3-FE85BD27C3BF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7390D51-DDDA-49C4-A088-2E4393832FB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0224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特殊字体：李旭科毛笔行书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68B9B0F-414C-41B4-BFD1-7B4071A856EC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1B79A700-44DE-4311-9EF7-AFFE28A83C22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1B79A700-44DE-4311-9EF7-AFFE28A83C22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97C13AED-4F7A-420F-9751-C56DFBC37135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A9430838-F667-44B6-A401-89848879DCD0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A9430838-F667-44B6-A401-89848879DCD0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A9430838-F667-44B6-A401-89848879DCD0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特殊字体：</a:t>
            </a:r>
            <a:r>
              <a:rPr lang="zh-CN" altLang="en-US" dirty="0" smtClean="0">
                <a:latin typeface="李旭科毛笔行书"/>
              </a:rPr>
              <a:t>李旭科毛笔行书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0BF469E6-B926-4F13-A0EB-1248251191BE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特殊字体：</a:t>
            </a:r>
            <a:r>
              <a:rPr lang="zh-CN" altLang="en-US" dirty="0" smtClean="0">
                <a:latin typeface="李旭科毛笔行书"/>
              </a:rPr>
              <a:t>李旭科毛笔行书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0BF469E6-B926-4F13-A0EB-1248251191BE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437882C1-AC72-47F8-9628-8EAD05F19BBD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E0A03F5A-E748-45FD-8C65-AE7D3545F32A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F4C1C075-1A57-4D06-B7EF-7C6A47A76736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A9E71CA0-2513-43D7-8993-552C3F46552B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1B79A700-44DE-4311-9EF7-AFFE28A83C22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7E223F-DBFB-4951-82EB-3D011ABE9E03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217E223F-DBFB-4951-82EB-3D011ABE9E03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BCA05B51-6631-49BB-9178-138B12D5E6F9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2465A-B8F6-4848-BEE5-0302E5981DB4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39986-64DA-408D-A9FA-A33734527B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109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8DC73-F461-4F4D-9ECE-BB67F3A8AC2E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0FBAEB-F04E-4CC7-A121-CBD62EC19A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653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226CC-9A5E-4677-89FF-361F96641103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12B53-FE00-44BF-A462-2545CFE7B1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04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31CA5-DD2F-43DE-922B-C78E8065414E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02DBF-85A6-4953-9F05-0F35DAA569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7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36480-81B5-438F-9017-57781D83061E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47237-61B5-4092-9904-B81068D1A5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8493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4820A-2101-4769-9737-3BAC5342B5C6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61FD4-945A-4E87-8DDB-03506A4742A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893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1E71E-BF4E-4DF6-A4E7-46AA900D3910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7BAA4-6F23-452A-A362-6AB1B7EC3F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79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4C648-1637-4C4D-A644-6FB5D9860EAF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03794-4491-4756-BF6E-FAB4DB00D23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435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7962D-7C73-42B5-81B2-E7E827CFB0D8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62257-86DE-483E-963B-8E7D7BCB21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499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2EE98-E708-46F6-B3AA-8CFEC039E0AC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B9F5B-4E80-43ED-8455-A83583A59D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73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7629-E65A-46A9-9DAC-49FD9A3BE320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A0A93-5BAD-4D8D-A3FE-F38782AEC8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75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CD27B5-CD67-494B-A1EA-C40DFF4A07D7}" type="datetimeFigureOut">
              <a:rPr lang="zh-CN" altLang="en-US"/>
              <a:pPr>
                <a:defRPr/>
              </a:pPr>
              <a:t>2018/3/1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9A165E4-5E5D-4A82-A695-6A31542E93B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249238" y="0"/>
            <a:ext cx="57356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图片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62688" y="5934075"/>
            <a:ext cx="17780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93863" y="2038226"/>
            <a:ext cx="7269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 smtClean="0">
                <a:latin typeface="叶根友毛笔行书2.0版" pitchFamily="2" charset="-122"/>
                <a:ea typeface="叶根友毛笔行书2.0版" pitchFamily="2" charset="-122"/>
              </a:rPr>
              <a:t>射雕英雄传</a:t>
            </a:r>
            <a:r>
              <a:rPr lang="zh-CN" altLang="en-US" dirty="0" smtClean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rPr>
              <a:t>英</a:t>
            </a:r>
            <a:endParaRPr lang="en-US" altLang="zh-CN" dirty="0" smtClean="0">
              <a:solidFill>
                <a:schemeClr val="bg1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ransition spd="med" advClick="0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94513" y="3009900"/>
            <a:ext cx="5297487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Picture 2" descr="C:\Users\Administrator\Desktop\584_2014050720515477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231" y="206477"/>
            <a:ext cx="2897904" cy="3215149"/>
          </a:xfrm>
          <a:prstGeom prst="rect">
            <a:avLst/>
          </a:prstGeom>
          <a:noFill/>
        </p:spPr>
      </p:pic>
      <p:pic>
        <p:nvPicPr>
          <p:cNvPr id="49155" name="Picture 3" descr="C:\Users\Administrator\Desktop\20131129100600-199723563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40469" y="191728"/>
            <a:ext cx="2411054" cy="3111911"/>
          </a:xfrm>
          <a:prstGeom prst="rect">
            <a:avLst/>
          </a:prstGeom>
          <a:noFill/>
        </p:spPr>
      </p:pic>
      <p:pic>
        <p:nvPicPr>
          <p:cNvPr id="49156" name="Picture 4" descr="C:\Users\Administrator\Desktop\8edf15de834e4360.jpeg!q.5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0437" y="3598606"/>
            <a:ext cx="2300750" cy="3038167"/>
          </a:xfrm>
          <a:prstGeom prst="rect">
            <a:avLst/>
          </a:prstGeom>
          <a:noFill/>
        </p:spPr>
      </p:pic>
      <p:pic>
        <p:nvPicPr>
          <p:cNvPr id="49157" name="Picture 5" descr="C:\Users\Administrator\Desktop\20130701103134_avMHW.thumb.600_0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49330" y="3699080"/>
            <a:ext cx="3539612" cy="265470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94513" y="3009900"/>
            <a:ext cx="5297487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dministrator\Desktop\fbd6923b441542fcbc4b043dba9628e7_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492" y="289437"/>
            <a:ext cx="3677660" cy="2763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 descr="C:\Users\Administrator\Desktop\ZXXKCOM2014050709533221125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936" y="376102"/>
            <a:ext cx="3716594" cy="27874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C:\Users\Administrator\Desktop\e72a4439c0b149aaa502bb0977bf2c15_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1564" y="3423054"/>
            <a:ext cx="3833812" cy="2936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Administrator\Desktop\3_141219194928_7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73040" y="3642360"/>
            <a:ext cx="3810000" cy="2866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矩形 12"/>
          <p:cNvSpPr>
            <a:spLocks noChangeArrowheads="1"/>
          </p:cNvSpPr>
          <p:nvPr/>
        </p:nvSpPr>
        <p:spPr bwMode="auto">
          <a:xfrm>
            <a:off x="0" y="2856905"/>
            <a:ext cx="10749679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atinLnBrk="0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洪七（北丐、九指神丐）</a:t>
            </a:r>
          </a:p>
          <a:p>
            <a:pPr latinLnBrk="0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 洪七一生游山玩水、神龙见首不见尾，他一生最大的嗜好便是吃。他收郭靖为徒的主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要原因便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是因为黄蓉做得一手好菜，黄蓉、郭靖与洪七的缘分便是因佳肴而产生的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!</a:t>
            </a:r>
          </a:p>
          <a:p>
            <a:pPr latinLnBrk="0"/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  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洪七一生打抱不平、为人正直、路见不平拔刀相助，黄药师过于沉醉于自我；段智兴不敢面对困难；欧阳锋为人不正；王重阳虽武功无人可敌，却在济世方面不如洪七。就连洪七的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独门功夫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降龙十八掌也是令人看了就感到一身正气。当在华山绝顶之时，裘千仞说只要有人从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未伤害过无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辜问心无愧他便让此人打、绝不还手，在场的人都沉默了！唯有洪七挺身而出确定无疑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地都承认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自己杀的都是大奸大恶之人，从未伤害过无辜。真正的天下第一也不过如此吧！天下第一不一定武功盖世，而是要为人所敬仰钦佩！</a:t>
            </a:r>
          </a:p>
          <a:p>
            <a:pPr latinLnBrk="0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 洪七的另一个魅力所在便是乐观，在他知道自己身中剧毒、武功全是之时，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非但没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有颓废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，反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而向黄蓉说想吃御膳房的鸳鸯五珍燴。不过我想，一代宗师就这样武功全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失了，他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定会伤心</a:t>
            </a:r>
            <a:r>
              <a:rPr lang="zh-CN" altLang="en-US" sz="20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，只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不过洪七不想让他人难受，宁愿自己承受痛苦。</a:t>
            </a:r>
          </a:p>
          <a:p>
            <a:pPr latinLnBrk="0"/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洪七一生光明磊落、为人正直，这才是真正的一代宗师。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" y="383424"/>
            <a:ext cx="2507226" cy="219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719187" y="383423"/>
            <a:ext cx="2485054" cy="224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95716" y="0"/>
            <a:ext cx="7241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人物性格：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、贪吃。因好吃误了一件要事，事后砍下自己一只手指表示惩罚，并不后悔。断指之后好吃如故。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、率性而为。随便把自己平生绝学换美食。一生为人“痛快”二字：吃要吃得痛快，喝要喝得痛快，骂要骂得痛快，打要打得痛快。天地之间，自在游戏。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、豁达。豁达，闲散世间，为人侠义，行事正直，嬉皮笑脸。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、不拘小节。不专横，不独裁，但大节一丝不苟，不犯大错。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、有人情味。</a:t>
            </a:r>
          </a:p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、侠义正直。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3"/>
          <p:cNvGrpSpPr>
            <a:grpSpLocks/>
          </p:cNvGrpSpPr>
          <p:nvPr/>
        </p:nvGrpSpPr>
        <p:grpSpPr bwMode="auto">
          <a:xfrm>
            <a:off x="-13191" y="0"/>
            <a:ext cx="3538056" cy="1165126"/>
            <a:chOff x="-99811" y="40265"/>
            <a:chExt cx="6026269" cy="1403283"/>
          </a:xfrm>
        </p:grpSpPr>
        <p:pic>
          <p:nvPicPr>
            <p:cNvPr id="19473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605384" y="-1877526"/>
              <a:ext cx="1116415" cy="5525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4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9811" y="40265"/>
              <a:ext cx="1278938" cy="127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5" name="TextBox 2"/>
            <p:cNvSpPr txBox="1">
              <a:spLocks noChangeArrowheads="1"/>
            </p:cNvSpPr>
            <p:nvPr/>
          </p:nvSpPr>
          <p:spPr bwMode="auto">
            <a:xfrm>
              <a:off x="1179127" y="623565"/>
              <a:ext cx="2674359" cy="630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感想</a:t>
              </a:r>
              <a:endParaRPr lang="zh-CN" altLang="en-US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11909" y="0"/>
            <a:ext cx="908009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相信每一个看书的人，在书本真正走向终点时，心里都会有种淡淡的忧伤，好像故友离别一般。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读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射雕英雄传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时，这种感觉更甚，甚至会演变成孤独。明明是个大好结局，少年郎变成天下第一，娶了天下第一的美女，战胜了异国的勇士。为什么我们还是站在旷野之中，独怆然而涕下？</a:t>
            </a:r>
            <a:endParaRPr lang="en-US" altLang="zh-CN" sz="2000" dirty="0" smtClean="0">
              <a:latin typeface="楷体" pitchFamily="49" charset="-122"/>
              <a:ea typeface="楷体" pitchFamily="49" charset="-122"/>
            </a:endParaRPr>
          </a:p>
          <a:p>
            <a:endParaRPr lang="zh-CN" altLang="en-US" dirty="0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212376" y="1839309"/>
            <a:ext cx="1124712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</a:t>
            </a:r>
            <a:r>
              <a:rPr lang="en-US" altLang="zh-CN" sz="2000" dirty="0" smtClean="0">
                <a:solidFill>
                  <a:srgbClr val="333333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金庸的大部分武侠作品，都是设定在真实历史之中。所谓时势造英雄，这种时势必定是动荡，且充满沉重的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。所以</a:t>
            </a:r>
            <a:r>
              <a:rPr lang="zh-CN" altLang="zh-CN" sz="2000" dirty="0" smtClean="0">
                <a:solidFill>
                  <a:srgbClr val="333333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《射雕》全书，本身基调就不是欢乐的。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 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全书开头，就是郭啸天和杨铁心在听说书先生讲金人的暴虐，里面穿插普通人对金人打杀汉人的调侃，“他有狼牙棒，我有天灵盖”，充满黑色幽默。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 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听完书的两个忠良，对金人暴虐，朝廷无能愤怒不已，全书的基调在这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个开头就定下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来了。不是睥睨天下，谁是大英雄的豪迈，而是“世事乱离，人不如狗”。全书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都在透着这样淡淡的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悲凉。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lvl="0"/>
            <a:r>
              <a:rPr lang="en-US" altLang="zh-CN" sz="2000" dirty="0" smtClean="0">
                <a:solidFill>
                  <a:srgbClr val="333333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   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在结尾处，郭靖黄蓉从蒙古大营回城之时，满眼所见，白骨野草，漫漫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荒烟伴冤魂。这样的情绪再次呼应了开头。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</a:t>
            </a:r>
            <a:r>
              <a:rPr lang="en-US" altLang="zh-CN" sz="20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 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黄蓉中了铁掌，郭靖带着她去找段皇爷，过樵夫那一关时，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樵夫唱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《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山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坡羊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》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，“兴，百姓苦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；亡，百姓苦。”借一个普通人的口，表达一个时代的悲凉。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  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在真实历史上，从唐末到明初，似乎整个世界都动荡不安，所有人都在玩权利的游戏。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每隔个十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几年，就是一个时代，天下易主比人换件衣服还要简单。那些手握强权的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人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为自己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追逐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权力，但受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苦的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却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是那些没有能力的普通人。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60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206478" y="326865"/>
            <a:ext cx="8598309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普通人苦，其实那些高人也未必很开心。黄药师在郭靖决定要娶华筝的时候，悲声长啸：“天地为炉兮，造化为工，阴阳为炭兮，万物为铜。”韩宝驹听了偷偷哼一声，这么大人物，还有啥不开心的。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这些个大人物，其实没一个开心。黄药师天纵奇才，却中途丧了佳偶。段皇爷出生佛性之家，却背了见死不救的债。欧阳锋本来可以做个纯粹的坏人，却跟大嫂有了私情，面对亲生儿子不能讲实情。老顽童嘻嘻哈哈，却不敢面对自己唯一爱过的女人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至于那些小一号的人物，更是如此。穆念慈所托非人，杨康一出生就没得选，认贼作父。梅超风为自己看不懂的真经瞎了眼，孤苦伶仃，还害的几个师兄弟断了腿。算来算去，也就是纯吃货兼正能量使者洪七公才满满都是开心，但他幼年之时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也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曾在金人手下为奴，过了一段悲苦的生活。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    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郭靖黄蓉的圆满爱情，在这里面显得尤为宝贵，那么多人的苦，只成就这一段佳偶。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309708" y="1125366"/>
            <a:ext cx="929148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   作者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对人对时代的悲悯，贯穿了射雕全书。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他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在写的时候，心里带着他们的努力终将被历史吞没的情绪，读者也知道南宋早晚要被元代替，襄阳城是要破的。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作者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用真实历史做背景基础，让人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不自觉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带上悲伤的情绪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。读者知道，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里面的人再强，也跳不出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历史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这个樊篱。</a:t>
            </a:r>
            <a:endParaRPr kumimoji="0" 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   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平心而论，射雕英雄传并不是经典的武侠，经典的武侠都要快意恩仇啊，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根本没有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这么沉重。但射雕英雄传真的是佳作，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它是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侠与时代融合，每个</a:t>
            </a:r>
            <a:r>
              <a:rPr kumimoji="0" lang="zh-CN" altLang="en-US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读书的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人都沉浸在这个时代里。</a:t>
            </a:r>
            <a:endParaRPr kumimoji="0" 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eiryo" pitchFamily="34" charset="-128"/>
              <a:ea typeface="Meiryo" pitchFamily="34" charset="-128"/>
              <a:cs typeface="Meiryo" pitchFamily="34" charset="-128"/>
            </a:endParaRPr>
          </a:p>
          <a:p>
            <a:pPr lvl="0"/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     </a:t>
            </a:r>
            <a:r>
              <a:rPr kumimoji="0" lang="zh-CN" sz="24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iryo" pitchFamily="34" charset="-128"/>
                <a:ea typeface="Meiryo" pitchFamily="34" charset="-128"/>
                <a:cs typeface="Meiryo" pitchFamily="34" charset="-128"/>
              </a:rPr>
              <a:t>当故事走到结局，镜头拉高，我们用上帝视角，看着眼前的广角镜头。征战之后，荒野千里，了无人烟，这种横亘于时代之上的情绪，会不由自主地留在我们身上。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249238" y="0"/>
            <a:ext cx="57356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图片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16538" y="4792663"/>
            <a:ext cx="310991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9547" y="250722"/>
            <a:ext cx="57666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latin typeface="叶根友毛笔行书2.0版" pitchFamily="2" charset="-122"/>
                <a:ea typeface="叶根友毛笔行书2.0版" pitchFamily="2" charset="-122"/>
              </a:rPr>
              <a:t>兵火有余烬</a:t>
            </a:r>
            <a:r>
              <a:rPr lang="en-US" altLang="zh-CN" sz="7200" dirty="0" smtClean="0">
                <a:latin typeface="叶根友毛笔行书2.0版" pitchFamily="2" charset="-122"/>
                <a:ea typeface="叶根友毛笔行书2.0版" pitchFamily="2" charset="-122"/>
              </a:rPr>
              <a:t>,</a:t>
            </a:r>
            <a:r>
              <a:rPr lang="zh-CN" altLang="en-US" sz="7200" dirty="0" smtClean="0">
                <a:latin typeface="叶根友毛笔行书2.0版" pitchFamily="2" charset="-122"/>
                <a:ea typeface="叶根友毛笔行书2.0版" pitchFamily="2" charset="-122"/>
              </a:rPr>
              <a:t>贫村才数家。无人争晓渡</a:t>
            </a:r>
            <a:r>
              <a:rPr lang="en-US" altLang="zh-CN" sz="7200" dirty="0" smtClean="0">
                <a:latin typeface="叶根友毛笔行书2.0版" pitchFamily="2" charset="-122"/>
                <a:ea typeface="叶根友毛笔行书2.0版" pitchFamily="2" charset="-122"/>
              </a:rPr>
              <a:t>,</a:t>
            </a:r>
            <a:r>
              <a:rPr lang="zh-CN" altLang="en-US" sz="7200" dirty="0" smtClean="0">
                <a:latin typeface="叶根友毛笔行书2.0版" pitchFamily="2" charset="-122"/>
                <a:ea typeface="叶根友毛笔行书2.0版" pitchFamily="2" charset="-122"/>
              </a:rPr>
              <a:t>残月下寒沙</a:t>
            </a:r>
            <a:r>
              <a:rPr lang="en-US" altLang="zh-CN" sz="7200" dirty="0" smtClean="0">
                <a:latin typeface="叶根友毛笔行书2.0版" pitchFamily="2" charset="-122"/>
                <a:ea typeface="叶根友毛笔行书2.0版" pitchFamily="2" charset="-122"/>
              </a:rPr>
              <a:t>!</a:t>
            </a:r>
            <a:endParaRPr lang="zh-CN" altLang="en-US" sz="7200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249238" y="0"/>
            <a:ext cx="57356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图片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16538" y="4792663"/>
            <a:ext cx="3109912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00050" y="2212257"/>
            <a:ext cx="5766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latin typeface="楷体" pitchFamily="49" charset="-122"/>
                <a:ea typeface="楷体" pitchFamily="49" charset="-122"/>
              </a:rPr>
              <a:t>谢谢大家</a:t>
            </a:r>
            <a:endParaRPr lang="zh-CN" altLang="en-US" sz="72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12072" y="2252201"/>
            <a:ext cx="4837113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7"/>
          <p:cNvSpPr>
            <a:spLocks noChangeArrowheads="1"/>
          </p:cNvSpPr>
          <p:nvPr/>
        </p:nvSpPr>
        <p:spPr bwMode="auto">
          <a:xfrm>
            <a:off x="-43744" y="298169"/>
            <a:ext cx="10279626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  <a:defRPr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该书讲述了郭靖背负着家恨国仇闯入江湖，通过无数历程和在黄蓉的帮助下，最终成长成一位“侠之大者”的武林民族英雄故事。南宋时期，惨遭灭门横祸的郭靖、杨康分别在江南七怪与全真教道士丘处机的教养下成人。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18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年后，郭靖奉师命南下。杨康却贪恋富贵，认贼作父。郭靖与黄蓉一见如故，彼此倾心，但因华筝之婚约在先，以及江南七怪的反对等多种因素，两人情感可谓一波三折。五位师父被害于桃花岛，郭靖愤而离开黄蓉。这一对两情相悦的青年，经历了坎坷磨难，才修成正果。恶言恶行的杨康，也难逃惨死在嘉兴铁枪庙中的命运。郭靖随黄蓉故国万里行，遍识天下武林高人，武功日见提升，终于得以报杀父深仇，消师门积怨，夺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武穆遗书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，率大军西征，承亡母之教，上华山论剑，救襄阳国难。这位原本纯朴憨厚、木讷愚钝的射雕英雄，变成一个为国为民、悲天悯人的侠之大者。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3"/>
          <p:cNvGrpSpPr>
            <a:grpSpLocks/>
          </p:cNvGrpSpPr>
          <p:nvPr/>
        </p:nvGrpSpPr>
        <p:grpSpPr bwMode="auto">
          <a:xfrm>
            <a:off x="181405" y="-15240"/>
            <a:ext cx="5631221" cy="1179512"/>
            <a:chOff x="193779" y="-218042"/>
            <a:chExt cx="6786382" cy="1421637"/>
          </a:xfrm>
        </p:grpSpPr>
        <p:pic>
          <p:nvPicPr>
            <p:cNvPr id="37894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136994" y="-2639572"/>
              <a:ext cx="1421637" cy="626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5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79" y="40265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6" name="TextBox 2"/>
            <p:cNvSpPr txBox="1">
              <a:spLocks noChangeArrowheads="1"/>
            </p:cNvSpPr>
            <p:nvPr/>
          </p:nvSpPr>
          <p:spPr bwMode="auto">
            <a:xfrm>
              <a:off x="1371899" y="244128"/>
              <a:ext cx="2674359" cy="779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600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作者简介</a:t>
              </a:r>
              <a:endParaRPr lang="zh-CN" altLang="en-US" sz="36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5603" name="矩形 77"/>
          <p:cNvSpPr>
            <a:spLocks noChangeArrowheads="1"/>
          </p:cNvSpPr>
          <p:nvPr/>
        </p:nvSpPr>
        <p:spPr bwMode="auto">
          <a:xfrm>
            <a:off x="412955" y="1303849"/>
            <a:ext cx="9542207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金庸，原名查良镛，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1924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月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日生于浙江省海宁市，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1948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年移居香港。当代知名武侠小说作家、新闻学家、企业家、政治评论家、社会活动家，“香港四大才子”之一 。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1944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年考入重庆中央政治大学外交系。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1946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年秋，金庸进入上海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大公报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任国际电讯翻译。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1948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年，毕业于上海东吴大学法学院 。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1952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年调入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新晚报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编辑副刊，并写出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绝代佳人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兰花花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等电影剧本。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1959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年，金庸等人于香港创办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明报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1985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年起，历任香港特别行政区基本法起草委员会委员、政治体制小组负责人之一，基本法咨询委员会执行委员会委员，以及香港特别行政区筹备委员会委员 。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2000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年，获得大紫荆勋章。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2009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年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月，被聘为中国作协第七届全国委员会名誉副主席 。同年荣获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2008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影响世界华人终身成就奖。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2010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年，获得剑桥大学哲学博士学位 。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5605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-1085850" y="1785938"/>
            <a:ext cx="6224588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组合 3"/>
          <p:cNvGrpSpPr>
            <a:grpSpLocks/>
          </p:cNvGrpSpPr>
          <p:nvPr/>
        </p:nvGrpSpPr>
        <p:grpSpPr bwMode="auto">
          <a:xfrm>
            <a:off x="0" y="0"/>
            <a:ext cx="5424742" cy="1523145"/>
            <a:chOff x="193780" y="40266"/>
            <a:chExt cx="6537547" cy="1150043"/>
          </a:xfrm>
        </p:grpSpPr>
        <p:pic>
          <p:nvPicPr>
            <p:cNvPr id="56326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149084" y="-2642188"/>
              <a:ext cx="899790" cy="626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27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80" y="185029"/>
              <a:ext cx="840584" cy="840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28" name="TextBox 2"/>
            <p:cNvSpPr txBox="1">
              <a:spLocks noChangeArrowheads="1"/>
            </p:cNvSpPr>
            <p:nvPr/>
          </p:nvSpPr>
          <p:spPr bwMode="auto">
            <a:xfrm>
              <a:off x="1585183" y="633875"/>
              <a:ext cx="2674358" cy="55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pic>
        <p:nvPicPr>
          <p:cNvPr id="36867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8675" y="2119313"/>
            <a:ext cx="299878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95007" y="1287244"/>
            <a:ext cx="890802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作品故事时间跨度自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1196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年始到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1221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年结束，上至南宋朝廷、金国王族、蒙古首领，下到武林高手、江湖侠士、普通老百姓的日常生活，金庸都将其融入作品中。故事固然是虚构的，但这一段历史大环境却是真实确凿。</a:t>
            </a:r>
          </a:p>
          <a:p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公元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1127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年，北宋灭亡之后一个月，宋徽宗第九子赵构在南京应天府即位，重建宋王朝，南宋从此开始。赵构史称宋高宗。赵构即位后贪图享乐，不思抗战。它所用非人，致使宠将杜充降敌；他激起了苗刘之变；他不思抵抗，节节败退，点燃了钟相，杨幺大起义的火种。”</a:t>
            </a:r>
          </a:p>
          <a:p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射雕英雄传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中写道：郭靖深受成吉思汗赏识，做了“金刀驸马”，而后追随成吉思汗西征金国。而历史上的确有郭靖该人。据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宋史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忠义传四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郭靖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记载：郭靖是四川嘉陵江地区一个地方土豪的护卫队首领。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1207</a:t>
            </a:r>
            <a:r>
              <a:rPr lang="zh-CN" altLang="en-US" sz="2000" dirty="0" smtClean="0">
                <a:latin typeface="楷体" pitchFamily="49" charset="-122"/>
                <a:ea typeface="楷体" pitchFamily="49" charset="-122"/>
              </a:rPr>
              <a:t>年，当地宋朝官员吴曦投降了金国，郭靖和当地百姓舍弃田地房屋，顺着嘉陵江迁徙。吴曦派出军队阻拦，想把这些百姓赶回家。郭靖对此悲愤异常，他对弟弟郭端说：“我们家世代都是大宋的子民。自从金人入侵我边界，我兄弟二人不能以死报国，反而避难入关。现在又被吴曦驱赶回去，我不想舍弃汉人的衣冠。我宁愿死在这里，做赵氏王朝的鬼。”于是投江自杀。而在郭靖死后十几年，成吉思汗才率军西征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0657" y="427704"/>
            <a:ext cx="1991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创作背景</a:t>
            </a:r>
          </a:p>
        </p:txBody>
      </p:sp>
    </p:spTree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5265738"/>
            <a:ext cx="9010650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761413" y="2066925"/>
            <a:ext cx="12192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642600" y="2927350"/>
            <a:ext cx="13112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矩形 7"/>
          <p:cNvSpPr>
            <a:spLocks noChangeArrowheads="1"/>
          </p:cNvSpPr>
          <p:nvPr/>
        </p:nvSpPr>
        <p:spPr bwMode="auto">
          <a:xfrm>
            <a:off x="1048876" y="1226677"/>
            <a:ext cx="707748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九阴真经起句为“天之道，损有余而补不足”，此句出自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道德经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第七十七章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天道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章，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道德经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为道家内练之学的根本经典，九阴真经可能即指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道德经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。九阴真经的作者姓黄名裳字元吉，此名出自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易经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中“坤”卦之爻辞，指阴柔顺美之意。在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射雕英雄传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之末，成吉思汗曾问仙道于丘处机。丘处机为王重阳门下，被称为道家之北宗，主重清修心性，近乎佛家之禅宗；而稍早前宋代之张紫阳嗣下被称为道家南宗，主重双修性命，近乎佛家之密宗，其门下更是龙象辈出，如白玉蟾等。可见其中的道家思想尤为鼎盛</a:t>
            </a:r>
            <a:r>
              <a:rPr lang="zh-CN" altLang="en-US" sz="14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14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63912" y="-83983"/>
            <a:ext cx="5365751" cy="1307743"/>
            <a:chOff x="193779" y="-372591"/>
            <a:chExt cx="6466454" cy="1576191"/>
          </a:xfrm>
        </p:grpSpPr>
        <p:pic>
          <p:nvPicPr>
            <p:cNvPr id="41993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17066" y="-2639567"/>
              <a:ext cx="1421637" cy="626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4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79" y="-372591"/>
              <a:ext cx="1398205" cy="139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5" name="TextBox 2"/>
            <p:cNvSpPr txBox="1">
              <a:spLocks noChangeArrowheads="1"/>
            </p:cNvSpPr>
            <p:nvPr/>
          </p:nvSpPr>
          <p:spPr bwMode="auto">
            <a:xfrm>
              <a:off x="1354124" y="296133"/>
              <a:ext cx="2674358" cy="630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本书思想</a:t>
              </a:r>
              <a:endParaRPr lang="zh-CN" altLang="en-US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894513" y="3009900"/>
            <a:ext cx="5297487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矩形 19"/>
          <p:cNvSpPr>
            <a:spLocks noChangeArrowheads="1"/>
          </p:cNvSpPr>
          <p:nvPr/>
        </p:nvSpPr>
        <p:spPr bwMode="auto">
          <a:xfrm>
            <a:off x="674022" y="1725561"/>
            <a:ext cx="790954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8000" dirty="0" smtClean="0">
                <a:latin typeface="叶根友毛笔行书2.0版" pitchFamily="2" charset="-122"/>
                <a:ea typeface="叶根友毛笔行书2.0版" pitchFamily="2" charset="-122"/>
              </a:rPr>
              <a:t>飞雪连天射白鹿，笑书神侠倚碧鸳。</a:t>
            </a:r>
            <a:endParaRPr lang="zh-CN" altLang="en-US" sz="8000" dirty="0">
              <a:latin typeface="叶根友毛笔行书2.0版" pitchFamily="2" charset="-122"/>
              <a:ea typeface="叶根友毛笔行书2.0版" pitchFamily="2" charset="-122"/>
            </a:endParaRP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1204963" y="553371"/>
            <a:ext cx="3789363" cy="955675"/>
            <a:chOff x="5282799" y="2848621"/>
            <a:chExt cx="3788756" cy="955148"/>
          </a:xfrm>
        </p:grpSpPr>
        <p:pic>
          <p:nvPicPr>
            <p:cNvPr id="27658" name="图片 2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799" y="2848621"/>
              <a:ext cx="3788756" cy="955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9" name="文本框 22"/>
            <p:cNvSpPr txBox="1">
              <a:spLocks noChangeArrowheads="1"/>
            </p:cNvSpPr>
            <p:nvPr/>
          </p:nvSpPr>
          <p:spPr bwMode="auto">
            <a:xfrm>
              <a:off x="5711614" y="2969989"/>
              <a:ext cx="1657350" cy="52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金庸作品</a:t>
              </a:r>
              <a:endPara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-649925">
            <a:off x="6288240" y="3692652"/>
            <a:ext cx="2854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-339428">
            <a:off x="1957654" y="3323280"/>
            <a:ext cx="28559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6137022">
            <a:off x="1128185" y="3060548"/>
            <a:ext cx="223678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599004" y="1024580"/>
            <a:ext cx="1000125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44019" y="506339"/>
            <a:ext cx="223678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-649925">
            <a:off x="4543073" y="3672989"/>
            <a:ext cx="2854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4" name="组合 12"/>
          <p:cNvGrpSpPr>
            <a:grpSpLocks/>
          </p:cNvGrpSpPr>
          <p:nvPr/>
        </p:nvGrpSpPr>
        <p:grpSpPr bwMode="auto">
          <a:xfrm>
            <a:off x="5188677" y="3415815"/>
            <a:ext cx="1511300" cy="1528763"/>
            <a:chOff x="4994630" y="4378267"/>
            <a:chExt cx="1512168" cy="1528824"/>
          </a:xfrm>
        </p:grpSpPr>
        <p:pic>
          <p:nvPicPr>
            <p:cNvPr id="13343" name="图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630" y="4378267"/>
              <a:ext cx="1512168" cy="152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4" name="文本框 14"/>
            <p:cNvSpPr txBox="1">
              <a:spLocks noChangeArrowheads="1"/>
            </p:cNvSpPr>
            <p:nvPr/>
          </p:nvSpPr>
          <p:spPr bwMode="auto">
            <a:xfrm>
              <a:off x="5231903" y="4519454"/>
              <a:ext cx="1080120" cy="1108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6600" b="1" dirty="0" smtClean="0">
                  <a:solidFill>
                    <a:schemeClr val="bg1"/>
                  </a:solidFill>
                  <a:latin typeface="叶根友毛笔行书2.0版" pitchFamily="2" charset="-122"/>
                  <a:ea typeface="叶根友毛笔行书2.0版" pitchFamily="2" charset="-122"/>
                </a:rPr>
                <a:t>白</a:t>
              </a:r>
              <a:endParaRPr lang="zh-CN" altLang="en-US" sz="66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grpSp>
        <p:nvGrpSpPr>
          <p:cNvPr id="9225" name="组合 15"/>
          <p:cNvGrpSpPr>
            <a:grpSpLocks/>
          </p:cNvGrpSpPr>
          <p:nvPr/>
        </p:nvGrpSpPr>
        <p:grpSpPr bwMode="auto">
          <a:xfrm>
            <a:off x="3422916" y="3401067"/>
            <a:ext cx="1348109" cy="1277938"/>
            <a:chOff x="3228861" y="4363518"/>
            <a:chExt cx="1348522" cy="1277960"/>
          </a:xfrm>
        </p:grpSpPr>
        <p:pic>
          <p:nvPicPr>
            <p:cNvPr id="13341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861" y="4363518"/>
              <a:ext cx="1264037" cy="127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2" name="文本框 17"/>
            <p:cNvSpPr txBox="1">
              <a:spLocks noChangeArrowheads="1"/>
            </p:cNvSpPr>
            <p:nvPr/>
          </p:nvSpPr>
          <p:spPr bwMode="auto">
            <a:xfrm>
              <a:off x="3497263" y="4569465"/>
              <a:ext cx="1080120" cy="83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 smtClean="0">
                  <a:solidFill>
                    <a:schemeClr val="bg1"/>
                  </a:solidFill>
                  <a:latin typeface="叶根友毛笔行书2.0版" pitchFamily="2" charset="-122"/>
                  <a:ea typeface="叶根友毛笔行书2.0版" pitchFamily="2" charset="-122"/>
                </a:rPr>
                <a:t>射</a:t>
              </a:r>
              <a:endParaRPr lang="zh-CN" altLang="en-US" sz="48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grpSp>
        <p:nvGrpSpPr>
          <p:cNvPr id="9226" name="组合 18"/>
          <p:cNvGrpSpPr>
            <a:grpSpLocks/>
          </p:cNvGrpSpPr>
          <p:nvPr/>
        </p:nvGrpSpPr>
        <p:grpSpPr bwMode="auto">
          <a:xfrm>
            <a:off x="1377756" y="3391542"/>
            <a:ext cx="1169987" cy="954088"/>
            <a:chOff x="1199456" y="4353700"/>
            <a:chExt cx="1168835" cy="954295"/>
          </a:xfrm>
        </p:grpSpPr>
        <p:pic>
          <p:nvPicPr>
            <p:cNvPr id="13339" name="图片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456" y="4353700"/>
              <a:ext cx="943898" cy="954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0" name="文本框 20"/>
            <p:cNvSpPr txBox="1">
              <a:spLocks noChangeArrowheads="1"/>
            </p:cNvSpPr>
            <p:nvPr/>
          </p:nvSpPr>
          <p:spPr bwMode="auto">
            <a:xfrm>
              <a:off x="1288171" y="4710165"/>
              <a:ext cx="10801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27" name="组合 21"/>
          <p:cNvGrpSpPr>
            <a:grpSpLocks/>
          </p:cNvGrpSpPr>
          <p:nvPr/>
        </p:nvGrpSpPr>
        <p:grpSpPr bwMode="auto">
          <a:xfrm>
            <a:off x="2244991" y="2065981"/>
            <a:ext cx="1155700" cy="925268"/>
            <a:chOff x="2051862" y="3027353"/>
            <a:chExt cx="1154788" cy="925656"/>
          </a:xfrm>
        </p:grpSpPr>
        <p:pic>
          <p:nvPicPr>
            <p:cNvPr id="13337" name="图片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862" y="3027353"/>
              <a:ext cx="879683" cy="889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8" name="文本框 23"/>
            <p:cNvSpPr txBox="1">
              <a:spLocks noChangeArrowheads="1"/>
            </p:cNvSpPr>
            <p:nvPr/>
          </p:nvSpPr>
          <p:spPr bwMode="auto">
            <a:xfrm>
              <a:off x="2126530" y="3306407"/>
              <a:ext cx="1080120" cy="646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6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grpSp>
        <p:nvGrpSpPr>
          <p:cNvPr id="9228" name="组合 24"/>
          <p:cNvGrpSpPr>
            <a:grpSpLocks/>
          </p:cNvGrpSpPr>
          <p:nvPr/>
        </p:nvGrpSpPr>
        <p:grpSpPr bwMode="auto">
          <a:xfrm>
            <a:off x="3099066" y="799154"/>
            <a:ext cx="1106488" cy="845978"/>
            <a:chOff x="2904825" y="1760358"/>
            <a:chExt cx="1106451" cy="847480"/>
          </a:xfrm>
        </p:grpSpPr>
        <p:pic>
          <p:nvPicPr>
            <p:cNvPr id="13335" name="图片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25" y="1760358"/>
              <a:ext cx="648072" cy="655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6" name="文本框 26"/>
            <p:cNvSpPr txBox="1">
              <a:spLocks noChangeArrowheads="1"/>
            </p:cNvSpPr>
            <p:nvPr/>
          </p:nvSpPr>
          <p:spPr bwMode="auto">
            <a:xfrm>
              <a:off x="2931156" y="1960360"/>
              <a:ext cx="1080120" cy="647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6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grpSp>
        <p:nvGrpSpPr>
          <p:cNvPr id="9229" name="组合 27"/>
          <p:cNvGrpSpPr>
            <a:grpSpLocks/>
          </p:cNvGrpSpPr>
          <p:nvPr/>
        </p:nvGrpSpPr>
        <p:grpSpPr bwMode="auto">
          <a:xfrm>
            <a:off x="1522217" y="466240"/>
            <a:ext cx="1079500" cy="820093"/>
            <a:chOff x="1343398" y="1412776"/>
            <a:chExt cx="1080120" cy="821549"/>
          </a:xfrm>
        </p:grpSpPr>
        <p:pic>
          <p:nvPicPr>
            <p:cNvPr id="13333" name="图片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69" y="1412776"/>
              <a:ext cx="648072" cy="655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4" name="文本框 29"/>
            <p:cNvSpPr txBox="1">
              <a:spLocks noChangeArrowheads="1"/>
            </p:cNvSpPr>
            <p:nvPr/>
          </p:nvSpPr>
          <p:spPr bwMode="auto">
            <a:xfrm>
              <a:off x="1343398" y="1586847"/>
              <a:ext cx="1080120" cy="647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36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489649" y="471975"/>
            <a:ext cx="89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rPr>
              <a:t>飞</a:t>
            </a:r>
            <a:endParaRPr lang="zh-CN" altLang="en-US" sz="3600" dirty="0">
              <a:solidFill>
                <a:schemeClr val="bg1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6719" y="766943"/>
            <a:ext cx="70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rPr>
              <a:t>雪</a:t>
            </a:r>
            <a:endParaRPr lang="zh-CN" altLang="en-US" sz="3600" dirty="0">
              <a:solidFill>
                <a:schemeClr val="bg1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374551" y="2153292"/>
            <a:ext cx="176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rPr>
              <a:t>连</a:t>
            </a:r>
            <a:endParaRPr lang="zh-CN" altLang="en-US" sz="3600" dirty="0">
              <a:solidFill>
                <a:schemeClr val="bg1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78139" y="3569135"/>
            <a:ext cx="246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rPr>
              <a:t>天</a:t>
            </a:r>
            <a:endParaRPr lang="zh-CN" altLang="en-US" sz="3600" dirty="0">
              <a:solidFill>
                <a:schemeClr val="bg1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grpSp>
        <p:nvGrpSpPr>
          <p:cNvPr id="48" name="组合 12"/>
          <p:cNvGrpSpPr>
            <a:grpSpLocks/>
          </p:cNvGrpSpPr>
          <p:nvPr/>
        </p:nvGrpSpPr>
        <p:grpSpPr bwMode="auto">
          <a:xfrm>
            <a:off x="7656578" y="3420731"/>
            <a:ext cx="1780595" cy="1844471"/>
            <a:chOff x="4969580" y="4378267"/>
            <a:chExt cx="1512168" cy="1528824"/>
          </a:xfrm>
        </p:grpSpPr>
        <p:pic>
          <p:nvPicPr>
            <p:cNvPr id="49" name="图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9580" y="4378267"/>
              <a:ext cx="1512168" cy="152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文本框 14"/>
            <p:cNvSpPr txBox="1">
              <a:spLocks noChangeArrowheads="1"/>
            </p:cNvSpPr>
            <p:nvPr/>
          </p:nvSpPr>
          <p:spPr bwMode="auto">
            <a:xfrm>
              <a:off x="5302953" y="4623492"/>
              <a:ext cx="1080120" cy="994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7200" b="1" dirty="0" smtClean="0">
                  <a:solidFill>
                    <a:schemeClr val="bg1"/>
                  </a:solidFill>
                  <a:latin typeface="叶根友毛笔行书2.0版" pitchFamily="2" charset="-122"/>
                  <a:ea typeface="叶根友毛笔行书2.0版" pitchFamily="2" charset="-122"/>
                </a:rPr>
                <a:t>鹿</a:t>
              </a:r>
              <a:endParaRPr lang="zh-CN" altLang="en-US" sz="72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0" y="54540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飞狐外传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2065" y="929176"/>
            <a:ext cx="21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雪山飞狐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89115" y="22709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连城诀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0" y="463070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天龙八部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555791" y="483718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射雕英雄传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54221"/>
            <a:ext cx="38472" cy="3487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19368" y="2998866"/>
            <a:ext cx="21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白马啸西风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910053" y="2954621"/>
            <a:ext cx="135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鹿鼎记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75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75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-649925">
            <a:off x="6199816" y="4017119"/>
            <a:ext cx="2854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-339428">
            <a:off x="1736434" y="3323280"/>
            <a:ext cx="2855912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6137022">
            <a:off x="906965" y="3060548"/>
            <a:ext cx="223678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77784" y="1024580"/>
            <a:ext cx="1000125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52296" y="580080"/>
            <a:ext cx="223678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-649925">
            <a:off x="3731921" y="3658242"/>
            <a:ext cx="28543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5159185" y="3563300"/>
            <a:ext cx="1511300" cy="1528763"/>
            <a:chOff x="4979874" y="4363518"/>
            <a:chExt cx="1512168" cy="1528824"/>
          </a:xfrm>
        </p:grpSpPr>
        <p:pic>
          <p:nvPicPr>
            <p:cNvPr id="13343" name="图片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874" y="4363518"/>
              <a:ext cx="1512168" cy="1528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4" name="文本框 14"/>
            <p:cNvSpPr txBox="1">
              <a:spLocks noChangeArrowheads="1"/>
            </p:cNvSpPr>
            <p:nvPr/>
          </p:nvSpPr>
          <p:spPr bwMode="auto">
            <a:xfrm>
              <a:off x="5246661" y="4622695"/>
              <a:ext cx="1080120" cy="1108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6600" b="1" dirty="0" smtClean="0">
                  <a:solidFill>
                    <a:schemeClr val="bg1"/>
                  </a:solidFill>
                  <a:latin typeface="叶根友毛笔行书2.0版" pitchFamily="2" charset="-122"/>
                  <a:ea typeface="叶根友毛笔行书2.0版" pitchFamily="2" charset="-122"/>
                </a:rPr>
                <a:t>碧</a:t>
              </a:r>
              <a:endParaRPr lang="zh-CN" altLang="en-US" sz="66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3201696" y="3401067"/>
            <a:ext cx="1348109" cy="1277938"/>
            <a:chOff x="3228861" y="4363518"/>
            <a:chExt cx="1348522" cy="1277960"/>
          </a:xfrm>
        </p:grpSpPr>
        <p:pic>
          <p:nvPicPr>
            <p:cNvPr id="13341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861" y="4363518"/>
              <a:ext cx="1264037" cy="127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2" name="文本框 17"/>
            <p:cNvSpPr txBox="1">
              <a:spLocks noChangeArrowheads="1"/>
            </p:cNvSpPr>
            <p:nvPr/>
          </p:nvSpPr>
          <p:spPr bwMode="auto">
            <a:xfrm>
              <a:off x="3497263" y="4584210"/>
              <a:ext cx="1080120" cy="92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5400" b="1" dirty="0" smtClean="0">
                  <a:solidFill>
                    <a:schemeClr val="bg1"/>
                  </a:solidFill>
                  <a:latin typeface="叶根友毛笔行书2.0版" pitchFamily="2" charset="-122"/>
                  <a:ea typeface="叶根友毛笔行书2.0版" pitchFamily="2" charset="-122"/>
                </a:rPr>
                <a:t>倚</a:t>
              </a:r>
              <a:endParaRPr lang="zh-CN" altLang="en-US" sz="54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grpSp>
        <p:nvGrpSpPr>
          <p:cNvPr id="5" name="组合 18"/>
          <p:cNvGrpSpPr>
            <a:grpSpLocks/>
          </p:cNvGrpSpPr>
          <p:nvPr/>
        </p:nvGrpSpPr>
        <p:grpSpPr bwMode="auto">
          <a:xfrm>
            <a:off x="1171284" y="3391542"/>
            <a:ext cx="1140491" cy="954088"/>
            <a:chOff x="1199456" y="4353700"/>
            <a:chExt cx="1139368" cy="954295"/>
          </a:xfrm>
        </p:grpSpPr>
        <p:pic>
          <p:nvPicPr>
            <p:cNvPr id="13339" name="图片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456" y="4353700"/>
              <a:ext cx="943898" cy="954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0" name="文本框 20"/>
            <p:cNvSpPr txBox="1">
              <a:spLocks noChangeArrowheads="1"/>
            </p:cNvSpPr>
            <p:nvPr/>
          </p:nvSpPr>
          <p:spPr bwMode="auto">
            <a:xfrm>
              <a:off x="1258703" y="4459387"/>
              <a:ext cx="1080121" cy="769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400" b="1" dirty="0" smtClean="0">
                  <a:solidFill>
                    <a:schemeClr val="bg1"/>
                  </a:solidFill>
                  <a:latin typeface="叶根友毛笔行书2.0版" pitchFamily="2" charset="-122"/>
                  <a:ea typeface="叶根友毛笔行书2.0版" pitchFamily="2" charset="-122"/>
                </a:rPr>
                <a:t>侠</a:t>
              </a:r>
              <a:endParaRPr lang="zh-CN" altLang="en-US" sz="44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2023769" y="2065980"/>
            <a:ext cx="1199945" cy="889000"/>
            <a:chOff x="2051862" y="3027353"/>
            <a:chExt cx="1198999" cy="889373"/>
          </a:xfrm>
        </p:grpSpPr>
        <p:pic>
          <p:nvPicPr>
            <p:cNvPr id="13337" name="图片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862" y="3027353"/>
              <a:ext cx="879683" cy="889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8" name="文本框 23"/>
            <p:cNvSpPr txBox="1">
              <a:spLocks noChangeArrowheads="1"/>
            </p:cNvSpPr>
            <p:nvPr/>
          </p:nvSpPr>
          <p:spPr bwMode="auto">
            <a:xfrm>
              <a:off x="2170741" y="3144106"/>
              <a:ext cx="1080120" cy="708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b="1" dirty="0" smtClean="0">
                  <a:solidFill>
                    <a:schemeClr val="bg1"/>
                  </a:solidFill>
                  <a:latin typeface="叶根友毛笔行书2.0版" pitchFamily="2" charset="-122"/>
                  <a:ea typeface="叶根友毛笔行书2.0版" pitchFamily="2" charset="-122"/>
                </a:rPr>
                <a:t>神</a:t>
              </a:r>
              <a:endParaRPr lang="zh-CN" altLang="en-US" sz="40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grpSp>
        <p:nvGrpSpPr>
          <p:cNvPr id="7" name="组合 24"/>
          <p:cNvGrpSpPr>
            <a:grpSpLocks/>
          </p:cNvGrpSpPr>
          <p:nvPr/>
        </p:nvGrpSpPr>
        <p:grpSpPr bwMode="auto">
          <a:xfrm>
            <a:off x="2877846" y="762829"/>
            <a:ext cx="1135985" cy="690373"/>
            <a:chOff x="2904825" y="1723970"/>
            <a:chExt cx="1135947" cy="691599"/>
          </a:xfrm>
        </p:grpSpPr>
        <p:pic>
          <p:nvPicPr>
            <p:cNvPr id="13335" name="图片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825" y="1760358"/>
              <a:ext cx="648072" cy="655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6" name="文本框 26"/>
            <p:cNvSpPr txBox="1">
              <a:spLocks noChangeArrowheads="1"/>
            </p:cNvSpPr>
            <p:nvPr/>
          </p:nvSpPr>
          <p:spPr bwMode="auto">
            <a:xfrm>
              <a:off x="2960652" y="1723970"/>
              <a:ext cx="1080120" cy="647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600" b="1" dirty="0" smtClean="0">
                  <a:solidFill>
                    <a:schemeClr val="bg1"/>
                  </a:solidFill>
                  <a:latin typeface="叶根友毛笔行书2.0版" pitchFamily="2" charset="-122"/>
                  <a:ea typeface="叶根友毛笔行书2.0版" pitchFamily="2" charset="-122"/>
                </a:rPr>
                <a:t>书</a:t>
              </a:r>
              <a:endParaRPr lang="zh-CN" altLang="en-US" sz="36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grpSp>
        <p:nvGrpSpPr>
          <p:cNvPr id="8" name="组合 27"/>
          <p:cNvGrpSpPr>
            <a:grpSpLocks/>
          </p:cNvGrpSpPr>
          <p:nvPr/>
        </p:nvGrpSpPr>
        <p:grpSpPr bwMode="auto">
          <a:xfrm>
            <a:off x="1300997" y="451492"/>
            <a:ext cx="1079500" cy="654050"/>
            <a:chOff x="1328641" y="1412776"/>
            <a:chExt cx="1080120" cy="655211"/>
          </a:xfrm>
        </p:grpSpPr>
        <p:pic>
          <p:nvPicPr>
            <p:cNvPr id="13333" name="图片 2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69" y="1412776"/>
              <a:ext cx="648072" cy="655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34" name="文本框 29"/>
            <p:cNvSpPr txBox="1">
              <a:spLocks noChangeArrowheads="1"/>
            </p:cNvSpPr>
            <p:nvPr/>
          </p:nvSpPr>
          <p:spPr bwMode="auto">
            <a:xfrm>
              <a:off x="1328641" y="1453876"/>
              <a:ext cx="1080120" cy="5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 smtClean="0">
                  <a:solidFill>
                    <a:schemeClr val="bg1"/>
                  </a:solidFill>
                  <a:latin typeface="叶根友毛笔行书2.0版" pitchFamily="2" charset="-122"/>
                  <a:ea typeface="叶根友毛笔行书2.0版" pitchFamily="2" charset="-122"/>
                </a:rPr>
                <a:t>笑</a:t>
              </a:r>
              <a:endParaRPr lang="zh-CN" altLang="en-US" sz="3200" b="1" dirty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endParaRPr>
            </a:p>
          </p:txBody>
        </p:sp>
      </p:grpSp>
      <p:sp>
        <p:nvSpPr>
          <p:cNvPr id="44" name="矩形 8"/>
          <p:cNvSpPr>
            <a:spLocks noChangeArrowheads="1"/>
          </p:cNvSpPr>
          <p:nvPr/>
        </p:nvSpPr>
        <p:spPr bwMode="auto">
          <a:xfrm>
            <a:off x="0" y="280243"/>
            <a:ext cx="157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笑傲江湖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184630" y="3735755"/>
            <a:ext cx="1841392" cy="186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580672" y="3937843"/>
            <a:ext cx="781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叶根友毛笔行书2.0版" pitchFamily="2" charset="-122"/>
                <a:ea typeface="叶根友毛笔行书2.0版" pitchFamily="2" charset="-122"/>
              </a:rPr>
              <a:t>鸳</a:t>
            </a:r>
            <a:endParaRPr lang="zh-CN" altLang="en-US" sz="8000" dirty="0">
              <a:solidFill>
                <a:schemeClr val="bg1"/>
              </a:solidFill>
              <a:latin typeface="叶根友毛笔行书2.0版" pitchFamily="2" charset="-122"/>
              <a:ea typeface="叶根友毛笔行书2.0版" pitchFamily="2" charset="-122"/>
            </a:endParaRPr>
          </a:p>
        </p:txBody>
      </p:sp>
      <p:sp>
        <p:nvSpPr>
          <p:cNvPr id="35" name="矩形 8"/>
          <p:cNvSpPr>
            <a:spLocks noChangeArrowheads="1"/>
          </p:cNvSpPr>
          <p:nvPr/>
        </p:nvSpPr>
        <p:spPr bwMode="auto">
          <a:xfrm>
            <a:off x="3795252" y="963585"/>
            <a:ext cx="157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书剑恩仇录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8"/>
          <p:cNvSpPr>
            <a:spLocks noChangeArrowheads="1"/>
          </p:cNvSpPr>
          <p:nvPr/>
        </p:nvSpPr>
        <p:spPr bwMode="auto">
          <a:xfrm>
            <a:off x="3062749" y="2295856"/>
            <a:ext cx="157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神雕侠侣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8"/>
          <p:cNvSpPr>
            <a:spLocks noChangeArrowheads="1"/>
          </p:cNvSpPr>
          <p:nvPr/>
        </p:nvSpPr>
        <p:spPr bwMode="auto">
          <a:xfrm>
            <a:off x="820994" y="4390127"/>
            <a:ext cx="157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侠客行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8"/>
          <p:cNvSpPr>
            <a:spLocks noChangeArrowheads="1"/>
          </p:cNvSpPr>
          <p:nvPr/>
        </p:nvSpPr>
        <p:spPr bwMode="auto">
          <a:xfrm>
            <a:off x="3136490" y="4817830"/>
            <a:ext cx="157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倚天屠龙记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5098025" y="3136515"/>
            <a:ext cx="157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碧血剑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8"/>
          <p:cNvSpPr>
            <a:spLocks noChangeArrowheads="1"/>
          </p:cNvSpPr>
          <p:nvPr/>
        </p:nvSpPr>
        <p:spPr bwMode="auto">
          <a:xfrm>
            <a:off x="7354530" y="3225005"/>
            <a:ext cx="157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鸳鸯刀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75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75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5" grpId="0"/>
      <p:bldP spid="39" grpId="0"/>
      <p:bldP spid="40" grpId="0"/>
      <p:bldP spid="42" grpId="0"/>
      <p:bldP spid="43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组合 3"/>
          <p:cNvGrpSpPr>
            <a:grpSpLocks/>
          </p:cNvGrpSpPr>
          <p:nvPr/>
        </p:nvGrpSpPr>
        <p:grpSpPr bwMode="auto">
          <a:xfrm>
            <a:off x="152400" y="2"/>
            <a:ext cx="4154129" cy="1179512"/>
            <a:chOff x="193779" y="-218039"/>
            <a:chExt cx="5006286" cy="1421637"/>
          </a:xfrm>
        </p:grpSpPr>
        <p:pic>
          <p:nvPicPr>
            <p:cNvPr id="54281" name="Picture 9" descr="F:\ppt素材\图标\我收集的图标\字体\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086982" y="-1909484"/>
              <a:ext cx="1421637" cy="4804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2" name="Picture 6" descr="F:\超棒ppt模板\中国风\中国风物件\maob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79" y="40265"/>
              <a:ext cx="985348" cy="985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3" name="TextBox 2"/>
            <p:cNvSpPr txBox="1">
              <a:spLocks noChangeArrowheads="1"/>
            </p:cNvSpPr>
            <p:nvPr/>
          </p:nvSpPr>
          <p:spPr bwMode="auto">
            <a:xfrm>
              <a:off x="998663" y="331693"/>
              <a:ext cx="2674358" cy="630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fontAlgn="base" hangingPunct="0"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bg1"/>
                  </a:solidFill>
                  <a:latin typeface="楷体" pitchFamily="49" charset="-122"/>
                  <a:ea typeface="楷体" pitchFamily="49" charset="-122"/>
                </a:rPr>
                <a:t>人物简介</a:t>
              </a:r>
              <a:endParaRPr lang="zh-CN" altLang="en-US" b="1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pic>
        <p:nvPicPr>
          <p:cNvPr id="35843" name="图片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1325" y="929027"/>
            <a:ext cx="3328988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图片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45300" y="1200247"/>
            <a:ext cx="3328987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图片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19888" y="433388"/>
            <a:ext cx="3328987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180567" y="2743200"/>
            <a:ext cx="3447537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defTabSz="1216025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atinLnBrk="0"/>
            <a:r>
              <a:rPr lang="zh-CN" altLang="en-US" sz="1800" b="1" dirty="0" smtClean="0"/>
              <a:t/>
            </a:r>
            <a:br>
              <a:rPr lang="zh-CN" altLang="en-US" sz="1800" b="1" dirty="0" smtClean="0"/>
            </a:br>
            <a:r>
              <a:rPr lang="zh-CN" altLang="en-US" sz="1800" b="1" dirty="0" smtClean="0">
                <a:latin typeface="楷体" pitchFamily="49" charset="-122"/>
                <a:ea typeface="楷体" pitchFamily="49" charset="-122"/>
              </a:rPr>
              <a:t>郭靖</a:t>
            </a:r>
          </a:p>
          <a:p>
            <a:pPr latinLnBrk="0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郭靖是武侠大家，金庸小说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射雕英雄传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的男主角，是贯通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射雕三部曲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的关键人物。他生性单纯刚直，重孝义、勤奋、爱国，具备一切金庸笔下最模范的侠义精神。他用一生来彻底实现了“为国为民”这一大侠的目标，他巨大的人格力量也感染了他身边的人，无形中带领他们走向正面的人生路、改邪归正的康庄大道。历史上的郭靖，是宋朝著名抗金义士。</a:t>
            </a:r>
            <a:endParaRPr lang="zh-CN" altLang="en-US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848" name="TextBox 13@|17FFC:16777215|FBC:16777215|LFC:16777215|LBC:16777215"/>
          <p:cNvSpPr txBox="1">
            <a:spLocks noChangeArrowheads="1"/>
          </p:cNvSpPr>
          <p:nvPr/>
        </p:nvSpPr>
        <p:spPr bwMode="auto">
          <a:xfrm>
            <a:off x="6945313" y="2501900"/>
            <a:ext cx="2333625" cy="96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defTabSz="1216025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defTabSz="1216025"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6000" b="1" dirty="0" smtClean="0">
                <a:solidFill>
                  <a:srgbClr val="445469"/>
                </a:solidFill>
                <a:latin typeface="楷体" pitchFamily="49" charset="-122"/>
                <a:ea typeface="楷体" pitchFamily="49" charset="-122"/>
                <a:cs typeface="宋体" pitchFamily="2" charset="-122"/>
                <a:sym typeface="Arial" pitchFamily="34" charset="0"/>
              </a:rPr>
              <a:t>洪七公</a:t>
            </a:r>
            <a:endParaRPr lang="en-US" altLang="zh-CN" sz="6000" b="1" dirty="0">
              <a:solidFill>
                <a:srgbClr val="445469"/>
              </a:solidFill>
              <a:latin typeface="楷体" pitchFamily="49" charset="-122"/>
              <a:ea typeface="楷体" pitchFamily="49" charset="-122"/>
              <a:cs typeface="宋体" pitchFamily="2" charset="-122"/>
              <a:sym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34581" y="3164681"/>
            <a:ext cx="33331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楷体" pitchFamily="49" charset="-122"/>
                <a:ea typeface="楷体" pitchFamily="49" charset="-122"/>
              </a:rPr>
              <a:t>黄蓉</a:t>
            </a:r>
            <a:endParaRPr lang="en-US" altLang="zh-CN" b="1" dirty="0" smtClean="0">
              <a:solidFill>
                <a:srgbClr val="333333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楷体" pitchFamily="49" charset="-122"/>
                <a:ea typeface="楷体" pitchFamily="49" charset="-122"/>
              </a:rPr>
              <a:t>女主人公。桃花岛主“东邪”黄药师与冯蘅的女儿，精通父亲传授的桃花岛武功、五行八卦阵和奇门遁甲之术。集天地灵气而于一身，艳绝天下，冰雪聪明，玲珑剔透。多才多艺，博古通今，精通琴棋书画，厨艺了得。与郭靖不离不弃，患难与共，全心全意助旺他。婚后辅佐夫君保卫国家，竭尽所能。黄蓉在金庸笔下象征智慧和忠贞，人称“女诸葛”。</a:t>
            </a:r>
            <a:endParaRPr lang="zh-CN" altLang="en-US" dirty="0">
              <a:solidFill>
                <a:srgbClr val="333333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8" grpId="0"/>
      <p:bldP spid="1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</TotalTime>
  <Words>2929</Words>
  <Application>Microsoft Office PowerPoint</Application>
  <PresentationFormat>自定义</PresentationFormat>
  <Paragraphs>100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4中国风计划书</dc:title>
  <dc:subject>12sc.taobao.com</dc:subject>
  <dc:creator>第一PPT模板网-WWW.1PPT.COM</dc:creator>
  <cp:keywords>第一PPT模板网-WWW.1PPT.COM</cp:keywords>
  <dc:description>12sc.taobao.com</dc:description>
  <cp:lastModifiedBy>Administrator</cp:lastModifiedBy>
  <cp:revision>72</cp:revision>
  <dcterms:created xsi:type="dcterms:W3CDTF">2015-07-13T02:37:50Z</dcterms:created>
  <dcterms:modified xsi:type="dcterms:W3CDTF">2018-03-01T10:03:30Z</dcterms:modified>
  <cp:category>第一PPT模板网-WWW.1PPT.COM</cp:category>
  <cp:contentStatus>第一PPT</cp:contentStatus>
</cp:coreProperties>
</file>