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84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D57B450-F710-45E3-B032-1C2435EEB0A7}" type="datetimeFigureOut">
              <a:rPr kumimoji="1" lang="ja-JP" altLang="en-US" smtClean="0"/>
              <a:pPr/>
              <a:t>2013/2/8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BAEE397-5C73-470B-8B5A-DBB03FD54CD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7B450-F710-45E3-B032-1C2435EEB0A7}" type="datetimeFigureOut">
              <a:rPr kumimoji="1" lang="ja-JP" altLang="en-US" smtClean="0"/>
              <a:pPr/>
              <a:t>2013/2/8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EE397-5C73-470B-8B5A-DBB03FD54CD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95536" y="116632"/>
            <a:ext cx="8604448" cy="6370975"/>
          </a:xfrm>
          <a:prstGeom prst="rect">
            <a:avLst/>
          </a:prstGeom>
        </p:spPr>
        <p:txBody>
          <a:bodyPr wrap="square">
            <a:spAutoFit/>
          </a:bodyPr>
          <a:lstStyle/>
          <a:p>
            <a:r>
              <a:rPr lang="en-US" altLang="ja-JP" sz="800" dirty="0" smtClean="0"/>
              <a:t>= </a:t>
            </a:r>
            <a:r>
              <a:rPr lang="ja-JP" altLang="en-US" sz="800" dirty="0" smtClean="0"/>
              <a:t>パネル「大学に取ってふさわしいクラウドコンピューティングの活用のあり方」</a:t>
            </a:r>
          </a:p>
          <a:p>
            <a:r>
              <a:rPr lang="en-US" altLang="ja-JP" sz="800" dirty="0" smtClean="0"/>
              <a:t>== </a:t>
            </a:r>
            <a:r>
              <a:rPr lang="ja-JP" altLang="en-US" sz="800" dirty="0" smtClean="0"/>
              <a:t>趣旨</a:t>
            </a:r>
          </a:p>
          <a:p>
            <a:r>
              <a:rPr lang="ja-JP" altLang="en-US" sz="800" dirty="0" smtClean="0"/>
              <a:t>「大学がクラウド使うにはこんな感じでやればいいんだ</a:t>
            </a:r>
            <a:r>
              <a:rPr lang="en-US" altLang="ja-JP" sz="800" dirty="0" smtClean="0"/>
              <a:t>!</a:t>
            </a:r>
            <a:r>
              <a:rPr lang="ja-JP" altLang="en-US" sz="800" dirty="0" smtClean="0"/>
              <a:t>」と来てくださった方たち</a:t>
            </a:r>
          </a:p>
          <a:p>
            <a:r>
              <a:rPr lang="ja-JP" altLang="en-US" sz="800" dirty="0" smtClean="0"/>
              <a:t>にイメージを持っていただく。</a:t>
            </a:r>
          </a:p>
          <a:p>
            <a:endParaRPr lang="ja-JP" altLang="en-US" sz="800" dirty="0" smtClean="0"/>
          </a:p>
          <a:p>
            <a:r>
              <a:rPr lang="en-US" altLang="ja-JP" sz="800" dirty="0" smtClean="0"/>
              <a:t>== </a:t>
            </a:r>
            <a:r>
              <a:rPr lang="ja-JP" altLang="en-US" sz="800" dirty="0" smtClean="0"/>
              <a:t>議論ポイント</a:t>
            </a:r>
          </a:p>
          <a:p>
            <a:endParaRPr lang="ja-JP" altLang="en-US" sz="800" dirty="0" smtClean="0"/>
          </a:p>
          <a:p>
            <a:r>
              <a:rPr lang="en-US" altLang="ja-JP" sz="800" dirty="0" smtClean="0"/>
              <a:t>- </a:t>
            </a:r>
            <a:r>
              <a:rPr lang="ja-JP" altLang="en-US" sz="800" dirty="0" smtClean="0"/>
              <a:t>クラウドに一番期待していた点は何でしたか？</a:t>
            </a:r>
          </a:p>
          <a:p>
            <a:r>
              <a:rPr lang="en-US" altLang="ja-JP" sz="800" dirty="0" smtClean="0"/>
              <a:t>-- </a:t>
            </a:r>
            <a:r>
              <a:rPr lang="ja-JP" altLang="en-US" sz="800" dirty="0" smtClean="0"/>
              <a:t>それは期待通りでしたか？</a:t>
            </a:r>
            <a:endParaRPr lang="en-US" altLang="ja-JP" sz="800" dirty="0" smtClean="0"/>
          </a:p>
          <a:p>
            <a:r>
              <a:rPr lang="ja-JP" altLang="en-US" sz="800" b="1" dirty="0" smtClean="0"/>
              <a:t>講義・演習の際に、作っては壊しを簡単にできる。大きなクラスタを実際に受講生に使ってもらう。　期待通り。</a:t>
            </a:r>
            <a:endParaRPr lang="en-US" altLang="ja-JP" sz="800" b="1" dirty="0" smtClean="0"/>
          </a:p>
          <a:p>
            <a:r>
              <a:rPr lang="ja-JP" altLang="en-US" sz="800" b="1" dirty="0" smtClean="0"/>
              <a:t>マシンイメージの流通についても期待していたけれど、それはまだ十分にはできていない。</a:t>
            </a:r>
            <a:endParaRPr lang="en-US" altLang="ja-JP" sz="800" b="1" dirty="0" smtClean="0"/>
          </a:p>
          <a:p>
            <a:r>
              <a:rPr lang="ja-JP" altLang="en-US" sz="800" b="1" dirty="0" smtClean="0"/>
              <a:t>講師陣が教材を作る時にも色んなバージョンを保持できる点は思っていたより便利。</a:t>
            </a:r>
            <a:endParaRPr lang="en-US" altLang="ja-JP" sz="800" b="1" dirty="0" smtClean="0"/>
          </a:p>
          <a:p>
            <a:r>
              <a:rPr lang="ja-JP" altLang="en-US" sz="800" b="1" dirty="0" smtClean="0"/>
              <a:t>基盤まで改造できる</a:t>
            </a:r>
            <a:r>
              <a:rPr lang="en-US" altLang="ja-JP" sz="800" b="1" dirty="0" smtClean="0"/>
              <a:t>OSS</a:t>
            </a:r>
            <a:r>
              <a:rPr lang="ja-JP" altLang="en-US" sz="800" b="1" dirty="0" smtClean="0"/>
              <a:t>クラウド基盤を選択。　変更はできるけれど、運用が大変なので、実際に実施した例は多くは無い。初期化ツールなどの整備が必要。</a:t>
            </a:r>
          </a:p>
          <a:p>
            <a:endParaRPr lang="ja-JP" altLang="en-US" sz="800" dirty="0" smtClean="0"/>
          </a:p>
          <a:p>
            <a:pPr>
              <a:buFontTx/>
              <a:buChar char="-"/>
            </a:pPr>
            <a:r>
              <a:rPr lang="ja-JP" altLang="en-US" sz="800" dirty="0" smtClean="0"/>
              <a:t>導入に一番苦労した点はなんですか？</a:t>
            </a:r>
            <a:endParaRPr lang="en-US" altLang="ja-JP" sz="800" dirty="0" smtClean="0"/>
          </a:p>
          <a:p>
            <a:pPr>
              <a:buFontTx/>
              <a:buChar char="-"/>
            </a:pPr>
            <a:r>
              <a:rPr lang="en-US" altLang="ja-JP" sz="800" b="1" dirty="0" smtClean="0"/>
              <a:t>OSS</a:t>
            </a:r>
            <a:r>
              <a:rPr lang="ja-JP" altLang="en-US" sz="800" b="1" dirty="0" smtClean="0"/>
              <a:t>クラウドを安定運用するのは大変。　通信ドライバのせいで過負荷時に仮想マシンが消滅。</a:t>
            </a:r>
          </a:p>
          <a:p>
            <a:r>
              <a:rPr lang="en-US" altLang="ja-JP" sz="800" dirty="0" smtClean="0"/>
              <a:t>-- </a:t>
            </a:r>
            <a:r>
              <a:rPr lang="ja-JP" altLang="en-US" sz="800" dirty="0" smtClean="0"/>
              <a:t>改善の余地はありましたか？</a:t>
            </a:r>
            <a:endParaRPr lang="en-US" altLang="ja-JP" sz="800" dirty="0" smtClean="0"/>
          </a:p>
          <a:p>
            <a:r>
              <a:rPr lang="ja-JP" altLang="en-US" sz="800" b="1" dirty="0" smtClean="0"/>
              <a:t>クラスサイズによって変更したりするので、伸縮自在のプライベートクラウドが必要。　クラウド間の引っ越し。</a:t>
            </a:r>
            <a:endParaRPr lang="en-US" altLang="ja-JP" sz="800" b="1" dirty="0" smtClean="0"/>
          </a:p>
          <a:p>
            <a:r>
              <a:rPr lang="en-US" altLang="ja-JP" sz="800" dirty="0" smtClean="0"/>
              <a:t>-- </a:t>
            </a:r>
            <a:r>
              <a:rPr lang="ja-JP" altLang="en-US" sz="800" dirty="0" smtClean="0"/>
              <a:t>一番工夫した点はなんですか？</a:t>
            </a:r>
          </a:p>
          <a:p>
            <a:r>
              <a:rPr lang="en-US" altLang="ja-JP" sz="800" b="1" dirty="0" smtClean="0"/>
              <a:t>OSS</a:t>
            </a:r>
            <a:r>
              <a:rPr lang="ja-JP" altLang="en-US" sz="800" b="1" dirty="0" smtClean="0"/>
              <a:t>による基盤改造まで出来るクラウドを作ること。　</a:t>
            </a:r>
            <a:endParaRPr lang="en-US" altLang="ja-JP" sz="800" b="1" dirty="0" smtClean="0"/>
          </a:p>
          <a:p>
            <a:endParaRPr lang="ja-JP" altLang="en-US" sz="800" dirty="0" smtClean="0"/>
          </a:p>
          <a:p>
            <a:r>
              <a:rPr lang="en-US" altLang="ja-JP" sz="800" dirty="0" smtClean="0"/>
              <a:t>- </a:t>
            </a:r>
            <a:r>
              <a:rPr lang="ja-JP" altLang="en-US" sz="800" dirty="0" smtClean="0"/>
              <a:t>その他の期待と実際のギャップは？</a:t>
            </a:r>
          </a:p>
          <a:p>
            <a:r>
              <a:rPr lang="en-US" altLang="ja-JP" sz="800" dirty="0" smtClean="0"/>
              <a:t>-- </a:t>
            </a:r>
            <a:r>
              <a:rPr lang="ja-JP" altLang="en-US" sz="800" dirty="0" smtClean="0"/>
              <a:t>意外に良かった点は？</a:t>
            </a:r>
            <a:endParaRPr lang="en-US" altLang="ja-JP" sz="800" dirty="0" smtClean="0"/>
          </a:p>
          <a:p>
            <a:r>
              <a:rPr lang="ja-JP" altLang="en-US" sz="800" b="1" dirty="0" smtClean="0"/>
              <a:t>教育クラウド　－　マシンイメージのバージョンが持てる。　研究クラウド</a:t>
            </a:r>
            <a:r>
              <a:rPr lang="en-US" altLang="ja-JP" sz="800" b="1" dirty="0" smtClean="0"/>
              <a:t>-</a:t>
            </a:r>
            <a:r>
              <a:rPr lang="ja-JP" altLang="en-US" sz="800" b="1" dirty="0" smtClean="0"/>
              <a:t>　既存クラスタの接続　</a:t>
            </a:r>
          </a:p>
          <a:p>
            <a:r>
              <a:rPr lang="en-US" altLang="ja-JP" sz="800" b="1" dirty="0" smtClean="0"/>
              <a:t>-- </a:t>
            </a:r>
            <a:r>
              <a:rPr lang="ja-JP" altLang="en-US" sz="800" b="1" dirty="0" smtClean="0"/>
              <a:t>意外に悪かった点は？つまずいた点は？</a:t>
            </a:r>
            <a:endParaRPr lang="en-US" altLang="ja-JP" sz="800" b="1" dirty="0" smtClean="0"/>
          </a:p>
          <a:p>
            <a:r>
              <a:rPr lang="ja-JP" altLang="en-US" sz="800" b="1" dirty="0" smtClean="0"/>
              <a:t>利用者導入。そもそもクラウドとは何で何のために使ってと言う部分の教育。　利用パターンの提示が大事。</a:t>
            </a:r>
          </a:p>
          <a:p>
            <a:r>
              <a:rPr lang="en-US" altLang="ja-JP" sz="800" b="1" dirty="0" smtClean="0"/>
              <a:t>-- </a:t>
            </a:r>
            <a:r>
              <a:rPr lang="ja-JP" altLang="en-US" sz="800" b="1" dirty="0" smtClean="0"/>
              <a:t>予想通りだった点は？</a:t>
            </a:r>
            <a:endParaRPr lang="en-US" altLang="ja-JP" sz="800" b="1" dirty="0" smtClean="0"/>
          </a:p>
          <a:p>
            <a:r>
              <a:rPr lang="ja-JP" altLang="en-US" sz="800" b="1" dirty="0" smtClean="0"/>
              <a:t>教育クアウド　マシンを捨てることの簡単さに起因する便利さ。クラウド自体の教育に使えること。</a:t>
            </a:r>
            <a:endParaRPr lang="en-US" altLang="ja-JP" sz="800" b="1" dirty="0" smtClean="0"/>
          </a:p>
          <a:p>
            <a:r>
              <a:rPr lang="ja-JP" altLang="en-US" sz="800" b="1" dirty="0" smtClean="0"/>
              <a:t>研究クラウド　－　ベアメタルの性能</a:t>
            </a:r>
          </a:p>
          <a:p>
            <a:endParaRPr lang="ja-JP" altLang="en-US" sz="800" dirty="0" smtClean="0"/>
          </a:p>
          <a:p>
            <a:r>
              <a:rPr lang="en-US" altLang="ja-JP" sz="800" dirty="0" smtClean="0"/>
              <a:t>- </a:t>
            </a:r>
            <a:r>
              <a:rPr lang="ja-JP" altLang="en-US" sz="800" dirty="0" smtClean="0"/>
              <a:t>残った課題はなんですか？</a:t>
            </a:r>
          </a:p>
          <a:p>
            <a:r>
              <a:rPr lang="en-US" altLang="ja-JP" sz="800" dirty="0" smtClean="0"/>
              <a:t>-- </a:t>
            </a:r>
            <a:r>
              <a:rPr lang="ja-JP" altLang="en-US" sz="800" dirty="0" smtClean="0"/>
              <a:t>技術課題ですか？運用上の課題ですか？組織的、政治的、属人的な課題ですか？</a:t>
            </a:r>
            <a:endParaRPr lang="en-US" altLang="ja-JP" sz="800" dirty="0" smtClean="0"/>
          </a:p>
          <a:p>
            <a:r>
              <a:rPr lang="ja-JP" altLang="en-US" sz="800" dirty="0" smtClean="0"/>
              <a:t>　</a:t>
            </a:r>
            <a:r>
              <a:rPr lang="ja-JP" altLang="en-US" sz="800" b="1" dirty="0" smtClean="0"/>
              <a:t>独占的に使ってしまうこと。課金？　継続的に運用する際の財源確保。　運用工数の削減</a:t>
            </a:r>
            <a:r>
              <a:rPr lang="ja-JP" altLang="en-US" sz="800" dirty="0" smtClean="0"/>
              <a:t>。　</a:t>
            </a:r>
            <a:endParaRPr lang="en-US" altLang="ja-JP" sz="800" dirty="0" smtClean="0"/>
          </a:p>
          <a:p>
            <a:endParaRPr lang="ja-JP" altLang="en-US" sz="800" dirty="0" smtClean="0"/>
          </a:p>
          <a:p>
            <a:r>
              <a:rPr lang="en-US" altLang="ja-JP" sz="800" dirty="0" smtClean="0"/>
              <a:t>-- </a:t>
            </a:r>
            <a:r>
              <a:rPr lang="ja-JP" altLang="en-US" sz="800" dirty="0" smtClean="0"/>
              <a:t>解けそうな課題ですか？</a:t>
            </a:r>
          </a:p>
          <a:p>
            <a:r>
              <a:rPr lang="en-US" altLang="ja-JP" sz="800" dirty="0" smtClean="0"/>
              <a:t>-- </a:t>
            </a:r>
            <a:r>
              <a:rPr lang="ja-JP" altLang="en-US" sz="800" dirty="0" smtClean="0"/>
              <a:t>短期の課題ですか？長期の課題ですか？</a:t>
            </a:r>
            <a:endParaRPr lang="en-US" altLang="ja-JP" sz="800" dirty="0" smtClean="0"/>
          </a:p>
          <a:p>
            <a:r>
              <a:rPr lang="ja-JP" altLang="en-US" sz="800" b="1" dirty="0" smtClean="0"/>
              <a:t>クラウド連携が必要だけれどまだ出来ていない。</a:t>
            </a:r>
          </a:p>
          <a:p>
            <a:endParaRPr lang="ja-JP" altLang="en-US" sz="800" dirty="0" smtClean="0"/>
          </a:p>
          <a:p>
            <a:r>
              <a:rPr lang="en-US" altLang="ja-JP" sz="800" dirty="0" smtClean="0"/>
              <a:t>- </a:t>
            </a:r>
            <a:r>
              <a:rPr lang="ja-JP" altLang="en-US" sz="800" dirty="0" smtClean="0"/>
              <a:t>ずばり、導入前に時間が戻ったときにまた同じことをしますか？</a:t>
            </a:r>
          </a:p>
          <a:p>
            <a:r>
              <a:rPr lang="en-US" altLang="ja-JP" sz="800" dirty="0" smtClean="0"/>
              <a:t>-- </a:t>
            </a:r>
            <a:r>
              <a:rPr lang="ja-JP" altLang="en-US" sz="800" dirty="0" smtClean="0"/>
              <a:t>もっと良い方法はありましたか？</a:t>
            </a:r>
            <a:endParaRPr lang="en-US" altLang="ja-JP" sz="800" dirty="0" smtClean="0"/>
          </a:p>
          <a:p>
            <a:r>
              <a:rPr lang="ja-JP" altLang="en-US" sz="800" b="1" dirty="0" smtClean="0"/>
              <a:t>あったでしょう。　最初から研究クラウドのようなクラウドの上に作っておけばもっと楽だった。　認証。柔軟性。ベアメタル。</a:t>
            </a:r>
            <a:r>
              <a:rPr lang="en-US" altLang="ja-JP" sz="800" b="1" dirty="0" err="1" smtClean="0"/>
              <a:t>IaaS</a:t>
            </a:r>
            <a:r>
              <a:rPr lang="ja-JP" altLang="en-US" sz="800" b="1" dirty="0" smtClean="0"/>
              <a:t>がその上で作れる。</a:t>
            </a:r>
          </a:p>
          <a:p>
            <a:endParaRPr lang="ja-JP" altLang="en-US" sz="800" dirty="0" smtClean="0"/>
          </a:p>
          <a:p>
            <a:r>
              <a:rPr lang="en-US" altLang="ja-JP" sz="800" dirty="0" smtClean="0"/>
              <a:t>- </a:t>
            </a:r>
            <a:r>
              <a:rPr lang="ja-JP" altLang="en-US" sz="800" dirty="0" smtClean="0"/>
              <a:t>大学連携の夢はありますか？</a:t>
            </a:r>
          </a:p>
          <a:p>
            <a:r>
              <a:rPr lang="en-US" altLang="ja-JP" sz="800" dirty="0" smtClean="0"/>
              <a:t>-- </a:t>
            </a:r>
            <a:r>
              <a:rPr lang="ja-JP" altLang="en-US" sz="800" dirty="0" smtClean="0"/>
              <a:t>他のクラウドと連携したいという可能性は？</a:t>
            </a:r>
            <a:endParaRPr lang="en-US" altLang="ja-JP" sz="800" dirty="0" smtClean="0"/>
          </a:p>
          <a:p>
            <a:r>
              <a:rPr lang="ja-JP" altLang="en-US" sz="800" b="1" dirty="0" smtClean="0"/>
              <a:t>実際に実験を開始しています。</a:t>
            </a:r>
          </a:p>
          <a:p>
            <a:r>
              <a:rPr lang="en-US" altLang="ja-JP" sz="800" dirty="0" smtClean="0"/>
              <a:t>-- </a:t>
            </a:r>
            <a:r>
              <a:rPr lang="ja-JP" altLang="en-US" sz="800" dirty="0" smtClean="0"/>
              <a:t>クラウドを提供したいという可能性は？</a:t>
            </a:r>
          </a:p>
          <a:p>
            <a:r>
              <a:rPr lang="ja-JP" altLang="en-US" sz="800" b="1" dirty="0" smtClean="0"/>
              <a:t>相互、フェアーな仕組みができる必要がある。</a:t>
            </a:r>
            <a:endParaRPr lang="en-US" altLang="ja-JP" sz="800" b="1" dirty="0" smtClean="0"/>
          </a:p>
          <a:p>
            <a:endParaRPr lang="ja-JP" altLang="en-US" sz="800" dirty="0" smtClean="0"/>
          </a:p>
          <a:p>
            <a:r>
              <a:rPr lang="en-US" altLang="ja-JP" sz="800" dirty="0" smtClean="0"/>
              <a:t>- </a:t>
            </a:r>
            <a:r>
              <a:rPr lang="ja-JP" altLang="en-US" sz="800" dirty="0" smtClean="0"/>
              <a:t>最後に、これから導入しようとしている大学へメッセージをどうぞ！</a:t>
            </a:r>
          </a:p>
          <a:p>
            <a:r>
              <a:rPr lang="en-US" altLang="ja-JP" sz="800" dirty="0" smtClean="0"/>
              <a:t>-- </a:t>
            </a:r>
            <a:r>
              <a:rPr lang="ja-JP" altLang="en-US" sz="800" dirty="0" smtClean="0"/>
              <a:t>他大学にもおすすめしますか？</a:t>
            </a:r>
            <a:endParaRPr lang="en-US" altLang="ja-JP" sz="800" dirty="0" smtClean="0"/>
          </a:p>
          <a:p>
            <a:r>
              <a:rPr lang="ja-JP" altLang="en-US" sz="800" b="1" dirty="0" smtClean="0"/>
              <a:t>はい。　避けて通る理由がありません。</a:t>
            </a:r>
            <a:endParaRPr lang="ja-JP" altLang="en-US" sz="800" b="1"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90</Words>
  <Application>Microsoft Office PowerPoint</Application>
  <PresentationFormat>画面に合わせる (4:3)</PresentationFormat>
  <Paragraphs>51</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スライド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yoko</dc:creator>
  <cp:lastModifiedBy>yoko</cp:lastModifiedBy>
  <cp:revision>5</cp:revision>
  <dcterms:created xsi:type="dcterms:W3CDTF">2013-02-01T09:22:48Z</dcterms:created>
  <dcterms:modified xsi:type="dcterms:W3CDTF">2013-02-08T01:59:06Z</dcterms:modified>
</cp:coreProperties>
</file>