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8" r:id="rId2"/>
    <p:sldId id="471" r:id="rId3"/>
    <p:sldId id="472" r:id="rId4"/>
    <p:sldId id="492" r:id="rId5"/>
    <p:sldId id="405" r:id="rId6"/>
    <p:sldId id="503" r:id="rId7"/>
    <p:sldId id="493" r:id="rId8"/>
    <p:sldId id="489" r:id="rId9"/>
    <p:sldId id="507" r:id="rId10"/>
    <p:sldId id="509" r:id="rId11"/>
    <p:sldId id="494" r:id="rId12"/>
    <p:sldId id="510" r:id="rId13"/>
    <p:sldId id="490" r:id="rId14"/>
    <p:sldId id="491" r:id="rId15"/>
    <p:sldId id="515" r:id="rId16"/>
    <p:sldId id="537" r:id="rId17"/>
    <p:sldId id="536" r:id="rId18"/>
    <p:sldId id="535" r:id="rId19"/>
    <p:sldId id="540" r:id="rId20"/>
    <p:sldId id="516" r:id="rId21"/>
    <p:sldId id="499" r:id="rId22"/>
    <p:sldId id="541" r:id="rId23"/>
    <p:sldId id="502" r:id="rId24"/>
    <p:sldId id="465" r:id="rId25"/>
  </p:sldIdLst>
  <p:sldSz cx="9144000" cy="6858000" type="screen4x3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99"/>
    <a:srgbClr val="00236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6" autoAdjust="0"/>
    <p:restoredTop sz="73773" autoAdjust="0"/>
  </p:normalViewPr>
  <p:slideViewPr>
    <p:cSldViewPr>
      <p:cViewPr varScale="1">
        <p:scale>
          <a:sx n="92" d="100"/>
          <a:sy n="92" d="100"/>
        </p:scale>
        <p:origin x="-25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76"/>
    </p:cViewPr>
  </p:sorterViewPr>
  <p:notesViewPr>
    <p:cSldViewPr>
      <p:cViewPr varScale="1">
        <p:scale>
          <a:sx n="54" d="100"/>
          <a:sy n="54" d="100"/>
        </p:scale>
        <p:origin x="-2634" y="-96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091B28-DD54-461E-8977-9AC249651DC5}" type="datetimeFigureOut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3E8611-1511-46D8-9231-5EA69343EC7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727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DB88A-0D2F-463E-ABAE-8A29ADA89C9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18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20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21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22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6A9CD-536E-4653-B784-7BF7B3C1EB72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E8611-1511-46D8-9231-5EA69343EC7B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262313"/>
            <a:ext cx="8208963" cy="2730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4282" y="364331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643938" y="6643688"/>
            <a:ext cx="500062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0929-1EB8-4001-A684-1BF45466AD4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CDE6-8E72-4F02-8A0A-8C5C05DE81B0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C9B3CDA-B9D0-4BBD-AA56-877E85DAA46C}" type="datetime1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90052-E728-480E-B7E5-31AF8B81F8F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 userDrawn="1"/>
        </p:nvSpPr>
        <p:spPr>
          <a:xfrm>
            <a:off x="449263" y="4929188"/>
            <a:ext cx="8229600" cy="1357312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latin typeface="+mn-lt"/>
              <a:ea typeface="+mn-ea"/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785813"/>
            <a:ext cx="9144000" cy="71437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708" y="274638"/>
            <a:ext cx="8229600" cy="439718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49708" y="857233"/>
            <a:ext cx="8229600" cy="4000528"/>
          </a:xfrm>
          <a:ln>
            <a:solidFill>
              <a:srgbClr val="00B050"/>
            </a:solidFill>
          </a:ln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596" y="4929198"/>
            <a:ext cx="8258204" cy="142876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7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774128C-31AC-4725-B377-2679491C5B2F}" type="datetime1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9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8E44-D848-4CF4-91C1-6D273DB58F35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8572500" y="6715125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07F8-E604-4B8C-9F45-9E16D479E221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ooter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29055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428868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9CAE-9642-46F0-A70E-4B6D42BF7DE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49117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6B27-3C7E-4DCE-BE43-8AF733BA025B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99D062-92BD-46AD-A228-3C5443A4233E}" type="datetime1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EEF2-E16F-4D7C-B4BD-4010FC038E7A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85725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82594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EB63-8A47-42A8-B1AF-7D6D75D2383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A8E9041-563F-483A-B604-B86AC6514484}" type="datetime1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BEC2E-001A-4021-BF87-2F45E221CF0C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D0F7F-437A-4842-96D6-8E9B490BF0B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572250"/>
            <a:ext cx="2133600" cy="1492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E45E25-3082-4598-8254-47A5EE6D4980}" type="datetime1">
              <a:rPr lang="ja-JP" altLang="en-US"/>
              <a:pPr>
                <a:defRPr/>
              </a:pPr>
              <a:t>2013/2/12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CC8E-67F7-4D24-A53C-8BA660CD5B4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2052" name="Picture 5" descr="footer_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341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フッター プレースホルダ 4"/>
          <p:cNvSpPr txBox="1">
            <a:spLocks/>
          </p:cNvSpPr>
          <p:nvPr userDrawn="1"/>
        </p:nvSpPr>
        <p:spPr>
          <a:xfrm>
            <a:off x="5214938" y="6572250"/>
            <a:ext cx="3929062" cy="28575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10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429625" y="6429375"/>
            <a:ext cx="500063" cy="142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E2F3D2-5B6F-4739-BF49-AF33124C7776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i-cloud/dodai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://www.gictf.jp/doc/GICTF_Whitepaper_20100902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ecloud.nii.ac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opencarf.org/" TargetMode="External"/><Relationship Id="rId7" Type="http://schemas.openxmlformats.org/officeDocument/2006/relationships/image" Target="../media/image32.jpeg"/><Relationship Id="rId2" Type="http://schemas.openxmlformats.org/officeDocument/2006/relationships/hyperlink" Target="http://edubase.jp/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github.com/nii-cloud/colony" TargetMode="External"/><Relationship Id="rId10" Type="http://schemas.openxmlformats.org/officeDocument/2006/relationships/hyperlink" Target="http://start.ecloud.nii.ac.jp/" TargetMode="External"/><Relationship Id="rId4" Type="http://schemas.openxmlformats.org/officeDocument/2006/relationships/hyperlink" Target="https://github.com/nii-cloud/dodai-deploy" TargetMode="External"/><Relationship Id="rId9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ce-center.jp/prj_educloud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tart.ecloud.nii.ac.j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4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7848872" cy="1224136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NII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における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クラウドへの期待とソリューション</a:t>
            </a:r>
          </a:p>
        </p:txBody>
      </p:sp>
      <p:sp>
        <p:nvSpPr>
          <p:cNvPr id="8" name="タイトル 4"/>
          <p:cNvSpPr txBox="1">
            <a:spLocks/>
          </p:cNvSpPr>
          <p:nvPr/>
        </p:nvSpPr>
        <p:spPr bwMode="auto">
          <a:xfrm>
            <a:off x="3995936" y="4005064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2013.2.8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国立情報学研究所</a:t>
            </a:r>
            <a:r>
              <a:rPr lang="en-US" altLang="ja-JP" sz="240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(NII)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横山重俊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582594"/>
          </a:xfrm>
        </p:spPr>
        <p:txBody>
          <a:bodyPr/>
          <a:lstStyle/>
          <a:p>
            <a:r>
              <a:rPr kumimoji="1" lang="en-US" altLang="ja-JP" sz="4000" dirty="0" smtClean="0">
                <a:latin typeface="HGP創英角ｺﾞｼｯｸUB" pitchFamily="50" charset="-128"/>
                <a:ea typeface="HGP創英角ｺﾞｼｯｸUB" pitchFamily="50" charset="-128"/>
              </a:rPr>
              <a:t>Cluster as a Service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の</a:t>
            </a:r>
            <a:r>
              <a:rPr kumimoji="1" lang="ja-JP" altLang="en-US" sz="4000" dirty="0" smtClean="0">
                <a:solidFill>
                  <a:schemeClr val="accent3">
                    <a:lumMod val="50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導入</a:t>
            </a:r>
            <a:endParaRPr kumimoji="1" lang="ja-JP" altLang="en-US" sz="4000" dirty="0">
              <a:solidFill>
                <a:schemeClr val="accent3">
                  <a:lumMod val="50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135" name="グループ化 134"/>
          <p:cNvGrpSpPr/>
          <p:nvPr/>
        </p:nvGrpSpPr>
        <p:grpSpPr>
          <a:xfrm>
            <a:off x="1736018" y="1484784"/>
            <a:ext cx="6004334" cy="4515018"/>
            <a:chOff x="1259632" y="1052736"/>
            <a:chExt cx="6985272" cy="5252644"/>
          </a:xfrm>
        </p:grpSpPr>
        <p:sp>
          <p:nvSpPr>
            <p:cNvPr id="96" name="角丸四角形 95"/>
            <p:cNvSpPr/>
            <p:nvPr/>
          </p:nvSpPr>
          <p:spPr>
            <a:xfrm>
              <a:off x="1259632" y="3068960"/>
              <a:ext cx="6985272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600" dirty="0" smtClean="0">
                  <a:latin typeface="HGP創英角ｺﾞｼｯｸUB" pitchFamily="50" charset="-128"/>
                  <a:ea typeface="HGP創英角ｺﾞｼｯｸUB" pitchFamily="50" charset="-128"/>
                </a:rPr>
                <a:t>Cluster as a Service (</a:t>
              </a:r>
              <a:r>
                <a:rPr lang="en-US" altLang="ja-JP" sz="1600" dirty="0" err="1" smtClean="0">
                  <a:latin typeface="HGP創英角ｺﾞｼｯｸUB" pitchFamily="50" charset="-128"/>
                  <a:ea typeface="HGP創英角ｺﾞｼｯｸUB" pitchFamily="50" charset="-128"/>
                </a:rPr>
                <a:t>CaaS</a:t>
              </a:r>
              <a:r>
                <a:rPr lang="en-US" altLang="ja-JP" sz="1600" dirty="0" smtClean="0">
                  <a:latin typeface="HGP創英角ｺﾞｼｯｸUB" pitchFamily="50" charset="-128"/>
                  <a:ea typeface="HGP創英角ｺﾞｼｯｸUB" pitchFamily="50" charset="-128"/>
                </a:rPr>
                <a:t>)</a:t>
              </a:r>
              <a:endParaRPr lang="ja-JP" altLang="en-US" sz="1600" dirty="0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79712" y="3789040"/>
              <a:ext cx="5256584" cy="2088232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553668" y="5911516"/>
              <a:ext cx="1960371" cy="39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物理サーバプール</a:t>
              </a:r>
              <a:endParaRPr kumimoji="1" lang="ja-JP" altLang="en-US" sz="16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9638" y="390663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円柱 9"/>
            <p:cNvSpPr/>
            <p:nvPr/>
          </p:nvSpPr>
          <p:spPr>
            <a:xfrm>
              <a:off x="2535662" y="426667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4758" y="408665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円柱 11"/>
            <p:cNvSpPr/>
            <p:nvPr/>
          </p:nvSpPr>
          <p:spPr>
            <a:xfrm>
              <a:off x="2800782" y="444669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702" y="397864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円柱 13"/>
            <p:cNvSpPr/>
            <p:nvPr/>
          </p:nvSpPr>
          <p:spPr>
            <a:xfrm>
              <a:off x="3111726" y="433868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grpSp>
          <p:nvGrpSpPr>
            <p:cNvPr id="2" name="グループ化 73"/>
            <p:cNvGrpSpPr/>
            <p:nvPr/>
          </p:nvGrpSpPr>
          <p:grpSpPr>
            <a:xfrm>
              <a:off x="1907704" y="1988840"/>
              <a:ext cx="1656184" cy="576064"/>
              <a:chOff x="5220072" y="1556792"/>
              <a:chExt cx="1296144" cy="576064"/>
            </a:xfrm>
          </p:grpSpPr>
          <p:pic>
            <p:nvPicPr>
              <p:cNvPr id="2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円柱 21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3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円柱 23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5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円柱 25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2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円柱 27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grpSp>
          <p:nvGrpSpPr>
            <p:cNvPr id="3" name="グループ化 74"/>
            <p:cNvGrpSpPr/>
            <p:nvPr/>
          </p:nvGrpSpPr>
          <p:grpSpPr>
            <a:xfrm>
              <a:off x="3779912" y="1988840"/>
              <a:ext cx="1656184" cy="576064"/>
              <a:chOff x="5220072" y="1556792"/>
              <a:chExt cx="1296144" cy="576064"/>
            </a:xfrm>
          </p:grpSpPr>
          <p:pic>
            <p:nvPicPr>
              <p:cNvPr id="35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円柱 35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3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円柱 37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39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円柱 39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4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円柱 41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pic>
          <p:nvPicPr>
            <p:cNvPr id="4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2038" y="494116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円柱 48"/>
            <p:cNvSpPr/>
            <p:nvPr/>
          </p:nvSpPr>
          <p:spPr>
            <a:xfrm>
              <a:off x="2688062" y="530120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7158" y="512118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円柱 50"/>
            <p:cNvSpPr/>
            <p:nvPr/>
          </p:nvSpPr>
          <p:spPr>
            <a:xfrm>
              <a:off x="2953182" y="548122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102" y="50131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円柱 52"/>
            <p:cNvSpPr/>
            <p:nvPr/>
          </p:nvSpPr>
          <p:spPr>
            <a:xfrm>
              <a:off x="3264126" y="53732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494116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円柱 54"/>
            <p:cNvSpPr/>
            <p:nvPr/>
          </p:nvSpPr>
          <p:spPr>
            <a:xfrm>
              <a:off x="3635896" y="530120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84992" y="512118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円柱 56"/>
            <p:cNvSpPr/>
            <p:nvPr/>
          </p:nvSpPr>
          <p:spPr>
            <a:xfrm>
              <a:off x="3901016" y="548122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50131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円柱 58"/>
            <p:cNvSpPr/>
            <p:nvPr/>
          </p:nvSpPr>
          <p:spPr>
            <a:xfrm>
              <a:off x="4211960" y="53732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1880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円柱 60"/>
            <p:cNvSpPr/>
            <p:nvPr/>
          </p:nvSpPr>
          <p:spPr>
            <a:xfrm>
              <a:off x="3707904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7000" y="418508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円柱 62"/>
            <p:cNvSpPr/>
            <p:nvPr/>
          </p:nvSpPr>
          <p:spPr>
            <a:xfrm>
              <a:off x="3973024" y="454512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6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07707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円柱 64"/>
            <p:cNvSpPr/>
            <p:nvPr/>
          </p:nvSpPr>
          <p:spPr>
            <a:xfrm>
              <a:off x="4396688" y="443711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cxnSp>
          <p:nvCxnSpPr>
            <p:cNvPr id="66" name="直線矢印コネクタ 65"/>
            <p:cNvCxnSpPr>
              <a:endCxn id="29" idx="2"/>
            </p:cNvCxnSpPr>
            <p:nvPr/>
          </p:nvCxnSpPr>
          <p:spPr>
            <a:xfrm flipH="1" flipV="1">
              <a:off x="2735796" y="2564904"/>
              <a:ext cx="36004" cy="1224136"/>
            </a:xfrm>
            <a:prstGeom prst="straightConnector1">
              <a:avLst/>
            </a:prstGeom>
            <a:ln w="666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105" idx="2"/>
            </p:cNvCxnSpPr>
            <p:nvPr/>
          </p:nvCxnSpPr>
          <p:spPr>
            <a:xfrm flipH="1">
              <a:off x="6516216" y="2564904"/>
              <a:ext cx="36004" cy="1224136"/>
            </a:xfrm>
            <a:prstGeom prst="straightConnector1">
              <a:avLst/>
            </a:prstGeom>
            <a:ln w="666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2712" y="393305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円柱 70"/>
            <p:cNvSpPr/>
            <p:nvPr/>
          </p:nvSpPr>
          <p:spPr>
            <a:xfrm>
              <a:off x="4828736" y="429309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7832" y="41130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円柱 72"/>
            <p:cNvSpPr/>
            <p:nvPr/>
          </p:nvSpPr>
          <p:spPr>
            <a:xfrm>
              <a:off x="5093856" y="44731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8776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円柱 74"/>
            <p:cNvSpPr/>
            <p:nvPr/>
          </p:nvSpPr>
          <p:spPr>
            <a:xfrm>
              <a:off x="5404800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65112" y="496759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円柱 76"/>
            <p:cNvSpPr/>
            <p:nvPr/>
          </p:nvSpPr>
          <p:spPr>
            <a:xfrm>
              <a:off x="4981136" y="532763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7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30232" y="514761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円柱 78"/>
            <p:cNvSpPr/>
            <p:nvPr/>
          </p:nvSpPr>
          <p:spPr>
            <a:xfrm>
              <a:off x="5246256" y="550765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1176" y="503959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円柱 80"/>
            <p:cNvSpPr/>
            <p:nvPr/>
          </p:nvSpPr>
          <p:spPr>
            <a:xfrm>
              <a:off x="5557200" y="539963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6136" y="393305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円柱 84"/>
            <p:cNvSpPr/>
            <p:nvPr/>
          </p:nvSpPr>
          <p:spPr>
            <a:xfrm>
              <a:off x="6012160" y="429309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1256" y="4113076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円柱 86"/>
            <p:cNvSpPr/>
            <p:nvPr/>
          </p:nvSpPr>
          <p:spPr>
            <a:xfrm>
              <a:off x="6277280" y="4473116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4005064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円柱 88"/>
            <p:cNvSpPr/>
            <p:nvPr/>
          </p:nvSpPr>
          <p:spPr>
            <a:xfrm>
              <a:off x="6588224" y="4365104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8536" y="496759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円柱 90"/>
            <p:cNvSpPr/>
            <p:nvPr/>
          </p:nvSpPr>
          <p:spPr>
            <a:xfrm>
              <a:off x="6164560" y="532763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13656" y="5147610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円柱 92"/>
            <p:cNvSpPr/>
            <p:nvPr/>
          </p:nvSpPr>
          <p:spPr>
            <a:xfrm>
              <a:off x="6429680" y="5507650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9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24600" y="5039598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円柱 94"/>
            <p:cNvSpPr/>
            <p:nvPr/>
          </p:nvSpPr>
          <p:spPr>
            <a:xfrm>
              <a:off x="6740624" y="5399638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40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grpSp>
          <p:nvGrpSpPr>
            <p:cNvPr id="7" name="グループ化 74"/>
            <p:cNvGrpSpPr/>
            <p:nvPr/>
          </p:nvGrpSpPr>
          <p:grpSpPr>
            <a:xfrm>
              <a:off x="5724128" y="1988840"/>
              <a:ext cx="1656184" cy="576064"/>
              <a:chOff x="5220072" y="1556792"/>
              <a:chExt cx="1296144" cy="576064"/>
            </a:xfrm>
          </p:grpSpPr>
          <p:pic>
            <p:nvPicPr>
              <p:cNvPr id="97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292080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円柱 97"/>
              <p:cNvSpPr/>
              <p:nvPr/>
            </p:nvSpPr>
            <p:spPr>
              <a:xfrm>
                <a:off x="5436096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99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580112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0" name="円柱 99"/>
              <p:cNvSpPr/>
              <p:nvPr/>
            </p:nvSpPr>
            <p:spPr>
              <a:xfrm>
                <a:off x="5724128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101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5868144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" name="円柱 101"/>
              <p:cNvSpPr/>
              <p:nvPr/>
            </p:nvSpPr>
            <p:spPr>
              <a:xfrm>
                <a:off x="6012160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pic>
            <p:nvPicPr>
              <p:cNvPr id="103" name="Picture 8" descr="MCj0428969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5000" contrast="59000"/>
              </a:blip>
              <a:srcRect/>
              <a:stretch>
                <a:fillRect/>
              </a:stretch>
            </p:blipFill>
            <p:spPr bwMode="auto">
              <a:xfrm>
                <a:off x="6156176" y="1628800"/>
                <a:ext cx="259922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円柱 103"/>
              <p:cNvSpPr/>
              <p:nvPr/>
            </p:nvSpPr>
            <p:spPr>
              <a:xfrm>
                <a:off x="6300192" y="1844824"/>
                <a:ext cx="144016" cy="144016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5220072" y="1556792"/>
                <a:ext cx="1296144" cy="576064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108" name="テキスト ボックス 107"/>
            <p:cNvSpPr txBox="1"/>
            <p:nvPr/>
          </p:nvSpPr>
          <p:spPr>
            <a:xfrm>
              <a:off x="1907704" y="1052736"/>
              <a:ext cx="1691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- A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3779912" y="1052736"/>
              <a:ext cx="16979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- B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5652120" y="1085835"/>
              <a:ext cx="18117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物理マシン</a:t>
              </a:r>
              <a:endParaRPr lang="en-US" altLang="ja-JP" sz="2000" dirty="0" smtClean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  <a:p>
              <a:r>
                <a:rPr lang="ja-JP" altLang="en-US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クラスタ</a:t>
              </a:r>
              <a:r>
                <a:rPr lang="en-US" altLang="ja-JP" sz="2000" dirty="0" smtClean="0">
                  <a:latin typeface="HGP創英角ｺﾞｼｯｸUB" pitchFamily="50" charset="-128"/>
                  <a:ea typeface="HGP創英角ｺﾞｼｯｸUB" pitchFamily="50" charset="-128"/>
                  <a:cs typeface="Times New Roman" pitchFamily="18" charset="0"/>
                </a:rPr>
                <a:t> - C</a:t>
              </a:r>
              <a:endParaRPr kumimoji="1" lang="ja-JP" altLang="en-US" sz="2000" dirty="0">
                <a:latin typeface="HGP創英角ｺﾞｼｯｸUB" pitchFamily="50" charset="-128"/>
                <a:ea typeface="HGP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1835696" y="2636912"/>
              <a:ext cx="1224136" cy="429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b="1" dirty="0" smtClean="0">
                  <a:latin typeface="HGS創英角ｺﾞｼｯｸUB" pitchFamily="50" charset="-128"/>
                  <a:ea typeface="HGS創英角ｺﾞｼｯｸUB" pitchFamily="50" charset="-128"/>
                </a:rPr>
                <a:t>貸出</a:t>
              </a:r>
              <a:endParaRPr lang="ja-JP" altLang="en-US" b="1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588224" y="2636912"/>
              <a:ext cx="864095" cy="429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b="1" dirty="0" smtClean="0">
                  <a:latin typeface="HGS創英角ｺﾞｼｯｸUB" pitchFamily="50" charset="-128"/>
                  <a:ea typeface="HGS創英角ｺﾞｼｯｸUB" pitchFamily="50" charset="-128"/>
                </a:rPr>
                <a:t>返却</a:t>
              </a:r>
              <a:endParaRPr lang="ja-JP" altLang="en-US" b="1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134" name="四角形吹き出し 133"/>
          <p:cNvSpPr/>
          <p:nvPr/>
        </p:nvSpPr>
        <p:spPr>
          <a:xfrm>
            <a:off x="179512" y="1772816"/>
            <a:ext cx="2016224" cy="864096"/>
          </a:xfrm>
          <a:prstGeom prst="wedgeRectCallout">
            <a:avLst>
              <a:gd name="adj1" fmla="val 48877"/>
              <a:gd name="adj2" fmla="val 10966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1.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ソフトウェア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構成設定機能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6" name="四角形吹き出し 135"/>
          <p:cNvSpPr/>
          <p:nvPr/>
        </p:nvSpPr>
        <p:spPr>
          <a:xfrm>
            <a:off x="107504" y="3933056"/>
            <a:ext cx="1979712" cy="864096"/>
          </a:xfrm>
          <a:prstGeom prst="wedgeRectCallout">
            <a:avLst>
              <a:gd name="adj1" fmla="val 49493"/>
              <a:gd name="adj2" fmla="val -87868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3.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342900" indent="-342900"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構築機能</a:t>
            </a:r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7" name="四角形吹き出し 136"/>
          <p:cNvSpPr/>
          <p:nvPr/>
        </p:nvSpPr>
        <p:spPr>
          <a:xfrm>
            <a:off x="7020272" y="1772816"/>
            <a:ext cx="1979712" cy="864096"/>
          </a:xfrm>
          <a:prstGeom prst="wedgeRectCallout">
            <a:avLst>
              <a:gd name="adj1" fmla="val -41653"/>
              <a:gd name="adj2" fmla="val 119542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2.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ソフトウェア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342900" indent="-342900"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インストール機能　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39" name="四角形吹き出し 138"/>
          <p:cNvSpPr/>
          <p:nvPr/>
        </p:nvSpPr>
        <p:spPr>
          <a:xfrm>
            <a:off x="7020272" y="4005064"/>
            <a:ext cx="1979712" cy="864096"/>
          </a:xfrm>
          <a:prstGeom prst="wedgeRectCallout">
            <a:avLst>
              <a:gd name="adj1" fmla="val -38573"/>
              <a:gd name="adj2" fmla="val -9774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latin typeface="HGS創英角ｺﾞｼｯｸUB" pitchFamily="50" charset="-128"/>
                <a:ea typeface="HGS創英角ｺﾞｼｯｸUB" pitchFamily="50" charset="-128"/>
              </a:rPr>
              <a:t>4. </a:t>
            </a:r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リソース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algn="ctr"/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プール管理</a:t>
            </a:r>
            <a:endParaRPr kumimoji="1" lang="ja-JP" altLang="en-US" sz="1600" b="1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7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137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85050" y="188640"/>
            <a:ext cx="8707429" cy="582594"/>
          </a:xfrm>
        </p:spPr>
        <p:txBody>
          <a:bodyPr/>
          <a:lstStyle/>
          <a:p>
            <a:r>
              <a:rPr kumimoji="1"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CaaS</a:t>
            </a:r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の実装例　</a:t>
            </a:r>
            <a:r>
              <a:rPr kumimoji="1"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33034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06683" y="4750630"/>
            <a:ext cx="3582143" cy="76660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lang="en-US" altLang="ja-JP" sz="3600" b="1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-compute</a:t>
            </a:r>
            <a:endParaRPr lang="ja-JP" altLang="en-US" sz="3600" b="1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506683" y="3571242"/>
            <a:ext cx="3582143" cy="76660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dodai</a:t>
            </a:r>
            <a:r>
              <a:rPr kumimoji="1" lang="en-US" altLang="ja-JP" sz="3600" b="1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-deploy</a:t>
            </a:r>
            <a:endParaRPr kumimoji="1" lang="ja-JP" altLang="en-US" sz="36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4463464" y="4509121"/>
            <a:ext cx="3625361" cy="6460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463465" y="3250322"/>
            <a:ext cx="3963733" cy="3466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中かっこ 10"/>
          <p:cNvSpPr/>
          <p:nvPr/>
        </p:nvSpPr>
        <p:spPr>
          <a:xfrm>
            <a:off x="8221763" y="3429000"/>
            <a:ext cx="271903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 bwMode="auto">
          <a:xfrm rot="16200000">
            <a:off x="6842777" y="3628163"/>
            <a:ext cx="3960440" cy="53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Cluster as a Service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3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503" y="1484784"/>
            <a:ext cx="1098735" cy="792088"/>
          </a:xfrm>
          <a:prstGeom prst="rect">
            <a:avLst/>
          </a:prstGeom>
          <a:noFill/>
        </p:spPr>
      </p:pic>
      <p:sp>
        <p:nvSpPr>
          <p:cNvPr id="14" name="角丸四角形 13"/>
          <p:cNvSpPr/>
          <p:nvPr/>
        </p:nvSpPr>
        <p:spPr>
          <a:xfrm>
            <a:off x="5843237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5583390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239085" y="1340768"/>
            <a:ext cx="1262910" cy="1728192"/>
          </a:xfrm>
          <a:prstGeom prst="roundRect">
            <a:avLst>
              <a:gd name="adj" fmla="val 86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 bwMode="auto">
          <a:xfrm>
            <a:off x="6979237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8" name="Picture 4" descr="https://encrypted-tbn3.google.com/images?q=tbn:ANd9GcTxmRj0BceVETzxEn9t1UcJlHGa0sOJtJNn47_pQ34LcqQMr0q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254" y="1556792"/>
            <a:ext cx="664689" cy="540060"/>
          </a:xfrm>
          <a:prstGeom prst="rect">
            <a:avLst/>
          </a:prstGeom>
          <a:noFill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3102" y="1412777"/>
            <a:ext cx="59787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タイトル 1"/>
          <p:cNvSpPr txBox="1">
            <a:spLocks/>
          </p:cNvSpPr>
          <p:nvPr/>
        </p:nvSpPr>
        <p:spPr bwMode="auto">
          <a:xfrm>
            <a:off x="4173187" y="2348880"/>
            <a:ext cx="1780305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n demand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22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2" y="3429000"/>
            <a:ext cx="1248554" cy="900094"/>
          </a:xfrm>
          <a:prstGeom prst="rect">
            <a:avLst/>
          </a:prstGeom>
          <a:noFill/>
        </p:spPr>
      </p:pic>
      <p:pic>
        <p:nvPicPr>
          <p:cNvPr id="23" name="Picture 2" descr="https://encrypted-tbn2.google.com/images?q=tbn:ANd9GcQ1OgOw6KmRSI3WnBtX4iiEi68aeKicFZu0A1h8jST1q3Wg-842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1" y="4797152"/>
            <a:ext cx="1248554" cy="900094"/>
          </a:xfrm>
          <a:prstGeom prst="rect">
            <a:avLst/>
          </a:prstGeom>
          <a:noFill/>
        </p:spPr>
      </p:pic>
      <p:sp>
        <p:nvSpPr>
          <p:cNvPr id="24" name="コンテンツ プレースホルダ 2"/>
          <p:cNvSpPr txBox="1">
            <a:spLocks/>
          </p:cNvSpPr>
          <p:nvPr/>
        </p:nvSpPr>
        <p:spPr bwMode="auto">
          <a:xfrm>
            <a:off x="1043119" y="3573016"/>
            <a:ext cx="231205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Tool</a:t>
            </a:r>
          </a:p>
        </p:txBody>
      </p:sp>
      <p:sp>
        <p:nvSpPr>
          <p:cNvPr id="25" name="コンテンツ プレースホルダ 2"/>
          <p:cNvSpPr txBox="1">
            <a:spLocks/>
          </p:cNvSpPr>
          <p:nvPr/>
        </p:nvSpPr>
        <p:spPr bwMode="auto">
          <a:xfrm>
            <a:off x="1109588" y="4869160"/>
            <a:ext cx="159525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Compute</a:t>
            </a:r>
          </a:p>
        </p:txBody>
      </p:sp>
      <p:sp>
        <p:nvSpPr>
          <p:cNvPr id="26" name="右矢印 25"/>
          <p:cNvSpPr/>
          <p:nvPr/>
        </p:nvSpPr>
        <p:spPr>
          <a:xfrm>
            <a:off x="3436001" y="3573016"/>
            <a:ext cx="73115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3436001" y="4797152"/>
            <a:ext cx="73115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/>
          <p:cNvSpPr txBox="1">
            <a:spLocks/>
          </p:cNvSpPr>
          <p:nvPr/>
        </p:nvSpPr>
        <p:spPr bwMode="auto">
          <a:xfrm>
            <a:off x="1115616" y="2996952"/>
            <a:ext cx="1944216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Based on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9" name="タイトル 1"/>
          <p:cNvSpPr txBox="1">
            <a:spLocks/>
          </p:cNvSpPr>
          <p:nvPr/>
        </p:nvSpPr>
        <p:spPr bwMode="auto">
          <a:xfrm>
            <a:off x="2771310" y="5366686"/>
            <a:ext cx="2016713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b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are metal</a:t>
            </a:r>
            <a:r>
              <a:rPr kumimoji="1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supported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 bwMode="auto">
          <a:xfrm>
            <a:off x="2704842" y="4005064"/>
            <a:ext cx="1867158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latin typeface="Arial" pitchFamily="34" charset="0"/>
                <a:ea typeface="+mj-ea"/>
                <a:cs typeface="Arial" pitchFamily="34" charset="0"/>
              </a:rPr>
              <a:t>generalized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 bwMode="auto">
          <a:xfrm>
            <a:off x="185051" y="1838294"/>
            <a:ext cx="4458957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“Elastic Private Cloud”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292080" y="332656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6"/>
              </a:rPr>
              <a:t>https://github.com/nii-cloud/dodai</a:t>
            </a:r>
            <a:endParaRPr lang="ja-JP" altLang="en-US" dirty="0"/>
          </a:p>
        </p:txBody>
      </p:sp>
      <p:sp>
        <p:nvSpPr>
          <p:cNvPr id="3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60574" y="4242959"/>
            <a:ext cx="6690493" cy="14182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30247" y="3143866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OpenStack-1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5157" y="3143866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Eucalyptus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43635" y="1821456"/>
            <a:ext cx="1227877" cy="23043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Hadoop</a:t>
            </a: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92864" y="1821456"/>
            <a:ext cx="1227877" cy="23043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SunGrid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 Engine</a:t>
            </a: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11" name="グループ化 13"/>
          <p:cNvGrpSpPr/>
          <p:nvPr/>
        </p:nvGrpSpPr>
        <p:grpSpPr>
          <a:xfrm>
            <a:off x="1430246" y="1821456"/>
            <a:ext cx="1166484" cy="1104213"/>
            <a:chOff x="1259629" y="2924944"/>
            <a:chExt cx="2987827" cy="648072"/>
          </a:xfrm>
        </p:grpSpPr>
        <p:sp>
          <p:nvSpPr>
            <p:cNvPr id="31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467545" y="4767130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C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545" y="3348841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I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2148752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P</a:t>
            </a:r>
            <a:r>
              <a:rPr kumimoji="1" lang="en-US" altLang="ja-JP" sz="2800" dirty="0" err="1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aaS</a:t>
            </a:r>
            <a:endParaRPr kumimoji="1" lang="ja-JP" altLang="en-US" sz="28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33832" y="3168858"/>
            <a:ext cx="1227877" cy="98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rPr>
              <a:t>OpenStack-2</a:t>
            </a:r>
            <a:endParaRPr kumimoji="1" lang="ja-JP" altLang="en-US" sz="1600" dirty="0">
              <a:latin typeface="HGP創英角ｺﾞｼｯｸUB" pitchFamily="50" charset="-128"/>
              <a:ea typeface="HGP創英角ｺﾞｼｯｸUB" pitchFamily="50" charset="-128"/>
              <a:cs typeface="Arial" pitchFamily="34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749380" y="1700807"/>
            <a:ext cx="4096633" cy="2570971"/>
            <a:chOff x="2749380" y="1785457"/>
            <a:chExt cx="4096633" cy="3062386"/>
          </a:xfrm>
        </p:grpSpPr>
        <p:cxnSp>
          <p:nvCxnSpPr>
            <p:cNvPr id="18" name="直線コネクタ 17"/>
            <p:cNvCxnSpPr/>
            <p:nvPr/>
          </p:nvCxnSpPr>
          <p:spPr>
            <a:xfrm rot="5400000">
              <a:off x="1221993" y="3320456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2598407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5400000">
              <a:off x="3958517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rot="5400000">
              <a:off x="5318626" y="3312844"/>
              <a:ext cx="305477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/>
          <p:cNvSpPr txBox="1"/>
          <p:nvPr/>
        </p:nvSpPr>
        <p:spPr>
          <a:xfrm>
            <a:off x="8316416" y="2636911"/>
            <a:ext cx="38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…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52478" y="4416861"/>
            <a:ext cx="6168332" cy="533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Upper layer:  Deploying software [</a:t>
            </a:r>
            <a:r>
              <a:rPr lang="en-US" altLang="ja-JP" dirty="0" err="1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dodai</a:t>
            </a:r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-deploy]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752478" y="5039055"/>
            <a:ext cx="6168332" cy="533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Lower layer:  Preparation of nodes [</a:t>
            </a:r>
            <a:r>
              <a:rPr lang="en-US" altLang="ja-JP" dirty="0" err="1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dodai</a:t>
            </a:r>
            <a:r>
              <a:rPr lang="en-US" altLang="ja-JP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-compute]</a:t>
            </a:r>
            <a:endParaRPr kumimoji="1" lang="ja-JP" altLang="en-US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38" name="グループ化 13"/>
          <p:cNvGrpSpPr/>
          <p:nvPr/>
        </p:nvGrpSpPr>
        <p:grpSpPr>
          <a:xfrm>
            <a:off x="2843808" y="1844823"/>
            <a:ext cx="1166484" cy="1104213"/>
            <a:chOff x="1259629" y="2924944"/>
            <a:chExt cx="2987827" cy="648072"/>
          </a:xfrm>
        </p:grpSpPr>
        <p:sp>
          <p:nvSpPr>
            <p:cNvPr id="39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grpSp>
        <p:nvGrpSpPr>
          <p:cNvPr id="41" name="グループ化 13"/>
          <p:cNvGrpSpPr/>
          <p:nvPr/>
        </p:nvGrpSpPr>
        <p:grpSpPr>
          <a:xfrm>
            <a:off x="4211960" y="1844823"/>
            <a:ext cx="1166484" cy="1104213"/>
            <a:chOff x="1259629" y="2924944"/>
            <a:chExt cx="2987827" cy="648072"/>
          </a:xfrm>
        </p:grpSpPr>
        <p:sp>
          <p:nvSpPr>
            <p:cNvPr id="42" name="正方形/長方形 9"/>
            <p:cNvSpPr/>
            <p:nvPr/>
          </p:nvSpPr>
          <p:spPr>
            <a:xfrm>
              <a:off x="1259629" y="2924944"/>
              <a:ext cx="1591838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err="1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Hadoop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035911" y="2924944"/>
              <a:ext cx="1211545" cy="6480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>
                  <a:latin typeface="HGP創英角ｺﾞｼｯｸUB" pitchFamily="50" charset="-128"/>
                  <a:ea typeface="HGP創英角ｺﾞｼｯｸUB" pitchFamily="50" charset="-128"/>
                  <a:cs typeface="Arial" pitchFamily="34" charset="0"/>
                </a:rPr>
                <a:t>MPI</a:t>
              </a:r>
              <a:endParaRPr lang="ja-JP" altLang="en-US" sz="1000" dirty="0">
                <a:latin typeface="HGP創英角ｺﾞｼｯｸUB" pitchFamily="50" charset="-128"/>
                <a:ea typeface="HGP創英角ｺﾞｼｯｸUB" pitchFamily="50" charset="-128"/>
                <a:cs typeface="Arial" pitchFamily="34" charset="0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23715" y="67271"/>
            <a:ext cx="3217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44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利用例</a:t>
            </a:r>
            <a:endParaRPr lang="ja-JP" altLang="en-US" sz="44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9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73"/>
          <p:cNvGrpSpPr/>
          <p:nvPr/>
        </p:nvGrpSpPr>
        <p:grpSpPr>
          <a:xfrm>
            <a:off x="3275856" y="3933056"/>
            <a:ext cx="1656184" cy="576064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15" name="グループ化 74"/>
          <p:cNvGrpSpPr/>
          <p:nvPr/>
        </p:nvGrpSpPr>
        <p:grpSpPr>
          <a:xfrm>
            <a:off x="3275856" y="2636912"/>
            <a:ext cx="1656184" cy="576064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148064" y="2514382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貸出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64768" y="1484784"/>
            <a:ext cx="6099720" cy="3888432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32040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研究クラウド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40152" y="2492896"/>
            <a:ext cx="2736304" cy="208823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4880" y="268249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円柱 29"/>
          <p:cNvSpPr/>
          <p:nvPr/>
        </p:nvSpPr>
        <p:spPr>
          <a:xfrm>
            <a:off x="6340904" y="304253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0" y="286251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円柱 31"/>
          <p:cNvSpPr/>
          <p:nvPr/>
        </p:nvSpPr>
        <p:spPr>
          <a:xfrm>
            <a:off x="6606024" y="322255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944" y="275450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円柱 33"/>
          <p:cNvSpPr/>
          <p:nvPr/>
        </p:nvSpPr>
        <p:spPr>
          <a:xfrm>
            <a:off x="6916968" y="311454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280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円柱 35"/>
          <p:cNvSpPr/>
          <p:nvPr/>
        </p:nvSpPr>
        <p:spPr>
          <a:xfrm>
            <a:off x="6493304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2400" y="389705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円柱 37"/>
          <p:cNvSpPr/>
          <p:nvPr/>
        </p:nvSpPr>
        <p:spPr>
          <a:xfrm>
            <a:off x="6758424" y="425709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3344" y="378904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円柱 39"/>
          <p:cNvSpPr/>
          <p:nvPr/>
        </p:nvSpPr>
        <p:spPr>
          <a:xfrm>
            <a:off x="7069368" y="414908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44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円柱 41"/>
          <p:cNvSpPr/>
          <p:nvPr/>
        </p:nvSpPr>
        <p:spPr>
          <a:xfrm>
            <a:off x="7503368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2464" y="382504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円柱 43"/>
          <p:cNvSpPr/>
          <p:nvPr/>
        </p:nvSpPr>
        <p:spPr>
          <a:xfrm>
            <a:off x="7768488" y="418508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408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円柱 45"/>
          <p:cNvSpPr/>
          <p:nvPr/>
        </p:nvSpPr>
        <p:spPr>
          <a:xfrm>
            <a:off x="8079432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352" y="270892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円柱 47"/>
          <p:cNvSpPr/>
          <p:nvPr/>
        </p:nvSpPr>
        <p:spPr>
          <a:xfrm>
            <a:off x="7575376" y="306896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4472" y="288894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円柱 49"/>
          <p:cNvSpPr/>
          <p:nvPr/>
        </p:nvSpPr>
        <p:spPr>
          <a:xfrm>
            <a:off x="7840496" y="324898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416" y="278092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円柱 51"/>
          <p:cNvSpPr/>
          <p:nvPr/>
        </p:nvSpPr>
        <p:spPr>
          <a:xfrm>
            <a:off x="8151440" y="314096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円柱 53"/>
          <p:cNvSpPr/>
          <p:nvPr/>
        </p:nvSpPr>
        <p:spPr>
          <a:xfrm>
            <a:off x="1043608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円柱 55"/>
          <p:cNvSpPr/>
          <p:nvPr/>
        </p:nvSpPr>
        <p:spPr>
          <a:xfrm>
            <a:off x="1691680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560" y="2492896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4932040" y="292494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2040" y="4149080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51520" y="1484784"/>
            <a:ext cx="2376264" cy="3888432"/>
          </a:xfrm>
          <a:prstGeom prst="roundRect">
            <a:avLst>
              <a:gd name="adj" fmla="val 9798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6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3305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円柱 61"/>
          <p:cNvSpPr/>
          <p:nvPr/>
        </p:nvSpPr>
        <p:spPr>
          <a:xfrm>
            <a:off x="1043608" y="429309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6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円柱 63"/>
          <p:cNvSpPr/>
          <p:nvPr/>
        </p:nvSpPr>
        <p:spPr>
          <a:xfrm>
            <a:off x="1691680" y="429309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60" y="3789040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48064" y="3738518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返却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5536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2195736" y="2924944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195736" y="4221088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941158" y="45811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物理マシンプール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左右矢印 70"/>
          <p:cNvSpPr/>
          <p:nvPr/>
        </p:nvSpPr>
        <p:spPr>
          <a:xfrm>
            <a:off x="2987824" y="1700808"/>
            <a:ext cx="2232248" cy="86409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グニー 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kumimoji="1" lang="en-US" altLang="ja-JP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gunniii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)</a:t>
            </a:r>
          </a:p>
          <a:p>
            <a:pPr algn="ctr"/>
            <a:r>
              <a:rPr kumimoji="1" lang="ja-JP" altLang="en-US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っと</a:t>
            </a:r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伸縮</a:t>
            </a:r>
            <a:endParaRPr kumimoji="1" lang="ja-JP" altLang="en-US" sz="14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63888" y="31938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63888" y="448995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1560" y="333724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3568" y="46531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4283968" y="5229200"/>
            <a:ext cx="2448272" cy="1080120"/>
          </a:xfrm>
          <a:prstGeom prst="wedgeRoundRectCallout">
            <a:avLst>
              <a:gd name="adj1" fmla="val -27998"/>
              <a:gd name="adj2" fmla="val -122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あたかも仮想マシンのごとく</a:t>
            </a:r>
            <a:r>
              <a:rPr kumimoji="1"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GUI/CLI</a:t>
            </a:r>
            <a:r>
              <a:rPr kumimoji="1"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でクラスタ構築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899592" y="5229200"/>
            <a:ext cx="2664296" cy="1080120"/>
          </a:xfrm>
          <a:prstGeom prst="wedgeRoundRectCallout">
            <a:avLst>
              <a:gd name="adj1" fmla="val 9421"/>
              <a:gd name="adj2" fmla="val -134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あたかもプロジェクトセグメントにクラスタが追加されたごとく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</a:t>
            </a:r>
            <a:r>
              <a:rPr kumimoji="1" lang="ja-JP" alt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 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(</a:t>
            </a:r>
            <a:r>
              <a:rPr lang="en-US" altLang="ja-JP" sz="3600" dirty="0" err="1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gunnii+tinii</a:t>
            </a:r>
            <a:r>
              <a:rPr lang="en-US" altLang="ja-JP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)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物理マシンも扱え，既存資産を活用できるクラウド 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611560" y="1628800"/>
            <a:ext cx="2304256" cy="792088"/>
          </a:xfrm>
          <a:prstGeom prst="wedgeRectCallout">
            <a:avLst>
              <a:gd name="adj1" fmla="val 44857"/>
              <a:gd name="adj2" fmla="val 11329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既存クラスタの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とクラウド内クラスタ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4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228184" y="1628800"/>
            <a:ext cx="1728192" cy="7560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クラスタ共有</a:t>
            </a:r>
            <a:endParaRPr lang="en-US" altLang="ja-JP" sz="11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ACERSERVER\yazawa\document\acloud\Clouds_accloud_2012062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132856"/>
            <a:ext cx="6824169" cy="4392488"/>
          </a:xfrm>
          <a:prstGeom prst="rect">
            <a:avLst/>
          </a:prstGeom>
          <a:noFill/>
        </p:spPr>
      </p:pic>
      <p:pic>
        <p:nvPicPr>
          <p:cNvPr id="5" name="Picture 3" descr="C:\Documents and Settings\test\My Documents\ecloud\Clouds_ecloud_20120621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980728"/>
            <a:ext cx="4464496" cy="282152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3707904" y="764704"/>
            <a:ext cx="2376264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(1)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仮想マシン単位ではなく、物理マシンを占有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2"/>
          </p:cNvCxnSpPr>
          <p:nvPr/>
        </p:nvCxnSpPr>
        <p:spPr>
          <a:xfrm>
            <a:off x="4896036" y="1340768"/>
            <a:ext cx="108012" cy="136815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372199" y="1124744"/>
            <a:ext cx="1999633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(2)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研究グループ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VLAN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に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直接接続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8" idx="2"/>
          </p:cNvCxnSpPr>
          <p:nvPr/>
        </p:nvCxnSpPr>
        <p:spPr>
          <a:xfrm flipH="1">
            <a:off x="6516216" y="1700808"/>
            <a:ext cx="855800" cy="9361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156176" y="3068960"/>
            <a:ext cx="1080120" cy="21602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研究グループ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A VLAN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24328" y="4581128"/>
            <a:ext cx="1080120" cy="21602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研究グループ</a:t>
            </a:r>
            <a:r>
              <a:rPr lang="en-US" altLang="ja-JP" sz="800" dirty="0">
                <a:solidFill>
                  <a:schemeClr val="tx1"/>
                </a:solidFill>
              </a:rPr>
              <a:t>B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 VLAN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80112" y="5805264"/>
            <a:ext cx="1224136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tx1"/>
                </a:solidFill>
              </a:rPr>
              <a:t>研究クラウド</a:t>
            </a:r>
            <a:r>
              <a:rPr lang="ja-JP" altLang="en-US" sz="800" dirty="0" smtClean="0">
                <a:solidFill>
                  <a:schemeClr val="tx1"/>
                </a:solidFill>
              </a:rPr>
              <a:t>共用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 VLAN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156176" y="6093296"/>
            <a:ext cx="2592288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(4)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Cluster Installer(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d</a:t>
            </a:r>
            <a:r>
              <a:rPr kumimoji="1" lang="en-US" altLang="ja-JP" sz="1400" b="1" dirty="0" err="1" smtClean="0">
                <a:solidFill>
                  <a:schemeClr val="tx1"/>
                </a:solidFill>
              </a:rPr>
              <a:t>odai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により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簡単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にグループ内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IaaS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などの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計算環境が構築可能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3" idx="0"/>
          </p:cNvCxnSpPr>
          <p:nvPr/>
        </p:nvCxnSpPr>
        <p:spPr>
          <a:xfrm flipH="1" flipV="1">
            <a:off x="6156176" y="4653136"/>
            <a:ext cx="1296144" cy="14401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95536" y="4869160"/>
            <a:ext cx="324036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(5)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教育クラウドの拡張が可能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kumimoji="1" lang="en-US" altLang="ja-JP" sz="2000" b="1" dirty="0" err="1" smtClean="0">
                <a:solidFill>
                  <a:schemeClr val="accent1">
                    <a:lumMod val="75000"/>
                  </a:schemeClr>
                </a:solidFill>
              </a:rPr>
              <a:t>edubase</a:t>
            </a:r>
            <a:r>
              <a:rPr kumimoji="1"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 Cloud #16., #17, …</a:t>
            </a:r>
          </a:p>
        </p:txBody>
      </p:sp>
      <p:cxnSp>
        <p:nvCxnSpPr>
          <p:cNvPr id="16" name="直線矢印コネクタ 15"/>
          <p:cNvCxnSpPr>
            <a:stCxn id="15" idx="0"/>
          </p:cNvCxnSpPr>
          <p:nvPr/>
        </p:nvCxnSpPr>
        <p:spPr>
          <a:xfrm flipV="1">
            <a:off x="2015716" y="4725144"/>
            <a:ext cx="1044116" cy="14401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251520" y="5949280"/>
            <a:ext cx="216024" cy="21602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51520" y="5661248"/>
            <a:ext cx="21602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2490" y="5661248"/>
            <a:ext cx="179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Machine</a:t>
            </a:r>
            <a:r>
              <a:rPr kumimoji="1" lang="en-US" altLang="ja-JP" sz="1200" dirty="0" smtClean="0"/>
              <a:t>(Physical/Virtual)</a:t>
            </a:r>
            <a:endParaRPr kumimoji="1" lang="ja-JP" altLang="en-US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4417" y="5949280"/>
            <a:ext cx="1574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Software</a:t>
            </a:r>
            <a:r>
              <a:rPr kumimoji="1" lang="en-US" altLang="ja-JP" sz="1200" dirty="0" smtClean="0"/>
              <a:t>(OS, Apps, …)</a:t>
            </a:r>
            <a:endParaRPr kumimoji="1" lang="ja-JP" altLang="en-US" sz="12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79512" y="0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研究クラウドの特徴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5536" y="3789040"/>
            <a:ext cx="1224136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(6)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学認連携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45" name="円柱 44"/>
          <p:cNvSpPr/>
          <p:nvPr/>
        </p:nvSpPr>
        <p:spPr>
          <a:xfrm>
            <a:off x="7524328" y="2888940"/>
            <a:ext cx="1368152" cy="61206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596336" y="1916832"/>
            <a:ext cx="1512168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(3)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クラスタ共有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Object Store Service</a:t>
            </a:r>
          </a:p>
        </p:txBody>
      </p:sp>
      <p:cxnSp>
        <p:nvCxnSpPr>
          <p:cNvPr id="48" name="直線矢印コネクタ 47"/>
          <p:cNvCxnSpPr>
            <a:stCxn id="47" idx="2"/>
            <a:endCxn id="45" idx="1"/>
          </p:cNvCxnSpPr>
          <p:nvPr/>
        </p:nvCxnSpPr>
        <p:spPr>
          <a:xfrm flipH="1">
            <a:off x="8208404" y="2564904"/>
            <a:ext cx="144016" cy="32403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140968"/>
            <a:ext cx="1296144" cy="80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s://upki-portal.nii.ac.jp/docs/files/image/fed/logo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780928"/>
            <a:ext cx="720080" cy="685628"/>
          </a:xfrm>
          <a:prstGeom prst="rect">
            <a:avLst/>
          </a:prstGeom>
          <a:noFill/>
        </p:spPr>
      </p:pic>
      <p:cxnSp>
        <p:nvCxnSpPr>
          <p:cNvPr id="31" name="直線矢印コネクタ 30"/>
          <p:cNvCxnSpPr>
            <a:stCxn id="30" idx="3"/>
            <a:endCxn id="20482" idx="1"/>
          </p:cNvCxnSpPr>
          <p:nvPr/>
        </p:nvCxnSpPr>
        <p:spPr>
          <a:xfrm flipV="1">
            <a:off x="1619672" y="3123742"/>
            <a:ext cx="1872208" cy="88132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endParaRPr lang="en-US" altLang="ja-JP" sz="48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8" algn="ctr"/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endParaRPr lang="en-US" altLang="ja-JP" sz="280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アカデミックコミュニティクラウドのハブ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840760" cy="582594"/>
          </a:xfrm>
        </p:spPr>
        <p:txBody>
          <a:bodyPr/>
          <a:lstStyle/>
          <a:p>
            <a:r>
              <a:rPr kumimoji="1"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インタークラウドのユースケース例</a:t>
            </a:r>
            <a:endParaRPr kumimoji="1" lang="ja-JP" altLang="en-US" sz="36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18238"/>
            <a:ext cx="3528392" cy="197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666510"/>
            <a:ext cx="2736304" cy="19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002214"/>
            <a:ext cx="3456384" cy="214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3522494"/>
            <a:ext cx="3240360" cy="187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/>
        </p:nvSpPr>
        <p:spPr>
          <a:xfrm>
            <a:off x="323528" y="6093296"/>
            <a:ext cx="3672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HGPｺﾞｼｯｸE" pitchFamily="50" charset="-128"/>
                <a:ea typeface="HGPｺﾞｼｯｸE" pitchFamily="50" charset="-128"/>
                <a:hlinkClick r:id="rId7"/>
              </a:rPr>
              <a:t>http://www.gictf.jp/doc/GICTF_Whitepaper_20100902.pdf</a:t>
            </a:r>
            <a:endParaRPr lang="ja-JP" altLang="en-US" sz="105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1520" y="5805264"/>
            <a:ext cx="554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GICTF :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インタークラウドのユースケースと機能要件より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39552" y="3183940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急激な負荷増加に対して性能を保証する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39552" y="5394702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遅延に対して性能を保証する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788024" y="3183940"/>
            <a:ext cx="3960440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災害や故障発生に対して可用性を保証する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88024" y="5394702"/>
            <a:ext cx="388843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 smtClean="0">
                <a:latin typeface="HGPｺﾞｼｯｸE" pitchFamily="50" charset="-128"/>
                <a:ea typeface="HGPｺﾞｼｯｸE" pitchFamily="50" charset="-128"/>
              </a:rPr>
              <a:t>サービスを継続する</a:t>
            </a:r>
            <a:endParaRPr lang="ja-JP" altLang="en-US" sz="16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7164288" y="44624"/>
            <a:ext cx="1728192" cy="720080"/>
          </a:xfrm>
          <a:prstGeom prst="roundRect">
            <a:avLst>
              <a:gd name="adj" fmla="val 7234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テキスト ボックス 4"/>
          <p:cNvSpPr txBox="1">
            <a:spLocks noChangeArrowheads="1"/>
          </p:cNvSpPr>
          <p:nvPr/>
        </p:nvSpPr>
        <p:spPr bwMode="auto">
          <a:xfrm flipH="1">
            <a:off x="7308304" y="44624"/>
            <a:ext cx="15841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b="1" dirty="0" smtClean="0">
                <a:solidFill>
                  <a:srgbClr val="00B0F0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クラウド連携</a:t>
            </a:r>
            <a:endParaRPr lang="en-US" altLang="ja-JP" sz="2000" b="1" dirty="0" smtClean="0">
              <a:solidFill>
                <a:srgbClr val="00B0F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からの期待</a:t>
            </a:r>
            <a:endParaRPr lang="en-US" altLang="ja-JP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3"/>
          <p:cNvGrpSpPr/>
          <p:nvPr/>
        </p:nvGrpSpPr>
        <p:grpSpPr>
          <a:xfrm>
            <a:off x="3275856" y="3861048"/>
            <a:ext cx="1656184" cy="576064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3" name="グループ化 74"/>
          <p:cNvGrpSpPr/>
          <p:nvPr/>
        </p:nvGrpSpPr>
        <p:grpSpPr>
          <a:xfrm>
            <a:off x="3275856" y="2564904"/>
            <a:ext cx="1656184" cy="576064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148064" y="2442374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貸出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64768" y="1412776"/>
            <a:ext cx="6099720" cy="3888432"/>
          </a:xfrm>
          <a:prstGeom prst="roundRect">
            <a:avLst>
              <a:gd name="adj" fmla="val 25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32040" y="9087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研究クラウド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940152" y="2420888"/>
            <a:ext cx="2736304" cy="208823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4880" y="261049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円柱 29"/>
          <p:cNvSpPr/>
          <p:nvPr/>
        </p:nvSpPr>
        <p:spPr>
          <a:xfrm>
            <a:off x="6340904" y="297053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0" y="279051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円柱 31"/>
          <p:cNvSpPr/>
          <p:nvPr/>
        </p:nvSpPr>
        <p:spPr>
          <a:xfrm>
            <a:off x="6606024" y="315055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944" y="268249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円柱 33"/>
          <p:cNvSpPr/>
          <p:nvPr/>
        </p:nvSpPr>
        <p:spPr>
          <a:xfrm>
            <a:off x="6916968" y="304253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7280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円柱 35"/>
          <p:cNvSpPr/>
          <p:nvPr/>
        </p:nvSpPr>
        <p:spPr>
          <a:xfrm>
            <a:off x="6493304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2400" y="382504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円柱 37"/>
          <p:cNvSpPr/>
          <p:nvPr/>
        </p:nvSpPr>
        <p:spPr>
          <a:xfrm>
            <a:off x="6758424" y="418508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3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3344" y="37170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円柱 39"/>
          <p:cNvSpPr/>
          <p:nvPr/>
        </p:nvSpPr>
        <p:spPr>
          <a:xfrm>
            <a:off x="7069368" y="40770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344" y="357301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円柱 41"/>
          <p:cNvSpPr/>
          <p:nvPr/>
        </p:nvSpPr>
        <p:spPr>
          <a:xfrm>
            <a:off x="7503368" y="393305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2464" y="3753036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円柱 43"/>
          <p:cNvSpPr/>
          <p:nvPr/>
        </p:nvSpPr>
        <p:spPr>
          <a:xfrm>
            <a:off x="7768488" y="4113076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408" y="364502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円柱 45"/>
          <p:cNvSpPr/>
          <p:nvPr/>
        </p:nvSpPr>
        <p:spPr>
          <a:xfrm>
            <a:off x="8079432" y="400506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352" y="263691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円柱 47"/>
          <p:cNvSpPr/>
          <p:nvPr/>
        </p:nvSpPr>
        <p:spPr>
          <a:xfrm>
            <a:off x="7575376" y="299695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4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4472" y="2816932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円柱 49"/>
          <p:cNvSpPr/>
          <p:nvPr/>
        </p:nvSpPr>
        <p:spPr>
          <a:xfrm>
            <a:off x="7840496" y="3176972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416" y="2708920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円柱 51"/>
          <p:cNvSpPr/>
          <p:nvPr/>
        </p:nvSpPr>
        <p:spPr>
          <a:xfrm>
            <a:off x="8151440" y="3068960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56490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円柱 53"/>
          <p:cNvSpPr/>
          <p:nvPr/>
        </p:nvSpPr>
        <p:spPr>
          <a:xfrm>
            <a:off x="1043608" y="292494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5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64904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円柱 55"/>
          <p:cNvSpPr/>
          <p:nvPr/>
        </p:nvSpPr>
        <p:spPr>
          <a:xfrm>
            <a:off x="1691680" y="2924944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560" y="2420888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4932040" y="2852936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93204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251520" y="1412776"/>
            <a:ext cx="2376264" cy="3888432"/>
          </a:xfrm>
          <a:prstGeom prst="roundRect">
            <a:avLst>
              <a:gd name="adj" fmla="val 6206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6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86104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円柱 61"/>
          <p:cNvSpPr/>
          <p:nvPr/>
        </p:nvSpPr>
        <p:spPr>
          <a:xfrm>
            <a:off x="1043608" y="422108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pic>
        <p:nvPicPr>
          <p:cNvPr id="6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382952" cy="53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円柱 63"/>
          <p:cNvSpPr/>
          <p:nvPr/>
        </p:nvSpPr>
        <p:spPr>
          <a:xfrm>
            <a:off x="1691680" y="4221088"/>
            <a:ext cx="144016" cy="18002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60" y="3717032"/>
            <a:ext cx="1584176" cy="8640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48064" y="3666510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HGS創英角ｺﾞｼｯｸUB" pitchFamily="50" charset="-128"/>
                <a:ea typeface="HGS創英角ｺﾞｼｯｸUB" pitchFamily="50" charset="-128"/>
                <a:cs typeface="Times New Roman" pitchFamily="18" charset="0"/>
              </a:rPr>
              <a:t>返却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  <a:cs typeface="Times New Roman" pitchFamily="18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5536" y="90872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>
                    <a:lumMod val="50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2195736" y="2852936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195736" y="4149080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5796136" y="45091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物理マシンプール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左右矢印 70"/>
          <p:cNvSpPr/>
          <p:nvPr/>
        </p:nvSpPr>
        <p:spPr>
          <a:xfrm>
            <a:off x="2987824" y="1628800"/>
            <a:ext cx="2232248" cy="86409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グニー 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kumimoji="1" lang="en-US" altLang="ja-JP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gunniii</a:t>
            </a:r>
            <a:r>
              <a:rPr kumimoji="1" lang="en-US" altLang="ja-JP" sz="1400" dirty="0" smtClean="0">
                <a:latin typeface="HGS創英角ｺﾞｼｯｸUB" pitchFamily="50" charset="-128"/>
                <a:ea typeface="HGS創英角ｺﾞｼｯｸUB" pitchFamily="50" charset="-128"/>
              </a:rPr>
              <a:t>)</a:t>
            </a:r>
          </a:p>
          <a:p>
            <a:pPr algn="ctr"/>
            <a:r>
              <a:rPr kumimoji="1" lang="ja-JP" altLang="en-US" sz="1400" dirty="0" err="1" smtClean="0">
                <a:latin typeface="HGS創英角ｺﾞｼｯｸUB" pitchFamily="50" charset="-128"/>
                <a:ea typeface="HGS創英角ｺﾞｼｯｸUB" pitchFamily="50" charset="-128"/>
              </a:rPr>
              <a:t>っと</a:t>
            </a:r>
            <a:r>
              <a:rPr kumimoji="1" lang="ja-JP" altLang="en-US" sz="1400" dirty="0" smtClean="0">
                <a:latin typeface="HGS創英角ｺﾞｼｯｸUB" pitchFamily="50" charset="-128"/>
                <a:ea typeface="HGS創英角ｺﾞｼｯｸUB" pitchFamily="50" charset="-128"/>
              </a:rPr>
              <a:t>伸縮</a:t>
            </a:r>
            <a:endParaRPr kumimoji="1" lang="ja-JP" altLang="en-US" sz="14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63888" y="31218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563888" y="441794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11560" y="326523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83568" y="45811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</a:t>
            </a:r>
            <a:r>
              <a:rPr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4283968" y="5157192"/>
            <a:ext cx="2448272" cy="1080120"/>
          </a:xfrm>
          <a:prstGeom prst="wedgeRoundRectCallout">
            <a:avLst>
              <a:gd name="adj1" fmla="val -27998"/>
              <a:gd name="adj2" fmla="val -1225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あたかも仮想マシンのごとく</a:t>
            </a:r>
            <a:r>
              <a:rPr kumimoji="1"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GUI/CLI</a:t>
            </a:r>
            <a:r>
              <a:rPr kumimoji="1"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でクラスタ構築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角丸四角形吹き出し 76"/>
          <p:cNvSpPr/>
          <p:nvPr/>
        </p:nvSpPr>
        <p:spPr>
          <a:xfrm>
            <a:off x="899592" y="5157192"/>
            <a:ext cx="2664296" cy="1080120"/>
          </a:xfrm>
          <a:prstGeom prst="wedgeRoundRectCallout">
            <a:avLst>
              <a:gd name="adj1" fmla="val 9421"/>
              <a:gd name="adj2" fmla="val -134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あたかもプロジェクトセグメントにクラスタが追加されたごとく</a:t>
            </a:r>
            <a:endParaRPr kumimoji="1"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</a:t>
            </a:r>
            <a:r>
              <a:rPr kumimoji="1" lang="ja-JP" alt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 </a:t>
            </a:r>
            <a:r>
              <a:rPr kumimoji="1" lang="en-US" altLang="ja-JP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(</a:t>
            </a:r>
            <a:r>
              <a:rPr lang="en-US" altLang="ja-JP" sz="3600" dirty="0" err="1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gunnii+tinii</a:t>
            </a:r>
            <a:r>
              <a:rPr lang="en-US" altLang="ja-JP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)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物理マシンも扱え，既存資産を活用できるクラウド 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611560" y="1556792"/>
            <a:ext cx="2304256" cy="792088"/>
          </a:xfrm>
          <a:prstGeom prst="wedgeRectCallout">
            <a:avLst>
              <a:gd name="adj1" fmla="val 44857"/>
              <a:gd name="adj2" fmla="val 11329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既存クラスタの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とクラウド内クラスタ</a:t>
            </a:r>
            <a:r>
              <a:rPr lang="en-US" altLang="ja-JP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4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228184" y="1556792"/>
            <a:ext cx="1728192" cy="75608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クラスタ共有</a:t>
            </a:r>
            <a:endParaRPr lang="en-US" altLang="ja-JP" sz="1100" dirty="0" smtClean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直線コネクタ 180"/>
          <p:cNvCxnSpPr/>
          <p:nvPr/>
        </p:nvCxnSpPr>
        <p:spPr>
          <a:xfrm flipV="1">
            <a:off x="1547664" y="5189153"/>
            <a:ext cx="1491208" cy="184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1547664" y="4365104"/>
            <a:ext cx="1491208" cy="210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53" idx="3"/>
            <a:endCxn id="14" idx="1"/>
          </p:cNvCxnSpPr>
          <p:nvPr/>
        </p:nvCxnSpPr>
        <p:spPr>
          <a:xfrm flipV="1">
            <a:off x="1547664" y="2996183"/>
            <a:ext cx="1491208" cy="184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2771800" y="1772816"/>
            <a:ext cx="3240360" cy="1944216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76110" y="1054477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</a:t>
            </a:r>
            <a:endParaRPr kumimoji="1" lang="en-US" altLang="ja-JP" dirty="0" smtClean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en-US" altLang="ja-JP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(compute)</a:t>
            </a:r>
            <a:endParaRPr kumimoji="1" lang="ja-JP" altLang="en-US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51520" y="1772816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1520" y="1126485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大学クラウド</a:t>
            </a:r>
            <a:endParaRPr kumimoji="1" lang="ja-JP" altLang="en-US" sz="2000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68" name="直線コネクタ 67"/>
          <p:cNvCxnSpPr>
            <a:stCxn id="57" idx="3"/>
            <a:endCxn id="24" idx="1"/>
          </p:cNvCxnSpPr>
          <p:nvPr/>
        </p:nvCxnSpPr>
        <p:spPr>
          <a:xfrm>
            <a:off x="1547664" y="2172134"/>
            <a:ext cx="1491208" cy="210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73"/>
          <p:cNvGrpSpPr/>
          <p:nvPr/>
        </p:nvGrpSpPr>
        <p:grpSpPr>
          <a:xfrm>
            <a:off x="3038872" y="2781744"/>
            <a:ext cx="1233023" cy="428877"/>
            <a:chOff x="5220072" y="1556792"/>
            <a:chExt cx="1296144" cy="576064"/>
          </a:xfrm>
        </p:grpSpPr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柱 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円柱 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円柱 1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柱 1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3" name="グループ化 74"/>
          <p:cNvGrpSpPr/>
          <p:nvPr/>
        </p:nvGrpSpPr>
        <p:grpSpPr>
          <a:xfrm>
            <a:off x="3038872" y="2168067"/>
            <a:ext cx="1233023" cy="428877"/>
            <a:chOff x="5220072" y="1556792"/>
            <a:chExt cx="1296144" cy="576064"/>
          </a:xfrm>
        </p:grpSpPr>
        <p:pic>
          <p:nvPicPr>
            <p:cNvPr id="1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円柱 16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円柱 18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円柱 20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柱 22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cxnSp>
        <p:nvCxnSpPr>
          <p:cNvPr id="58" name="直線矢印コネクタ 57"/>
          <p:cNvCxnSpPr/>
          <p:nvPr/>
        </p:nvCxnSpPr>
        <p:spPr>
          <a:xfrm flipH="1">
            <a:off x="4271895" y="2382506"/>
            <a:ext cx="750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283968" y="292494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4499992" y="2178238"/>
            <a:ext cx="1296130" cy="1250762"/>
            <a:chOff x="5115399" y="2564904"/>
            <a:chExt cx="2037168" cy="1965862"/>
          </a:xfrm>
        </p:grpSpPr>
        <p:sp>
          <p:nvSpPr>
            <p:cNvPr id="28" name="正方形/長方形 27"/>
            <p:cNvSpPr/>
            <p:nvPr/>
          </p:nvSpPr>
          <p:spPr>
            <a:xfrm>
              <a:off x="5115399" y="2564904"/>
              <a:ext cx="2037168" cy="155468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2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2928" y="270606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円柱 29"/>
            <p:cNvSpPr/>
            <p:nvPr/>
          </p:nvSpPr>
          <p:spPr>
            <a:xfrm>
              <a:off x="5413757" y="297411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0309" y="2840086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円柱 31"/>
            <p:cNvSpPr/>
            <p:nvPr/>
          </p:nvSpPr>
          <p:spPr>
            <a:xfrm>
              <a:off x="5611138" y="3108134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1806" y="275967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円柱 33"/>
            <p:cNvSpPr/>
            <p:nvPr/>
          </p:nvSpPr>
          <p:spPr>
            <a:xfrm>
              <a:off x="5842635" y="302772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6389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円柱 35"/>
            <p:cNvSpPr/>
            <p:nvPr/>
          </p:nvSpPr>
          <p:spPr>
            <a:xfrm>
              <a:off x="5527218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3770" y="361029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円柱 37"/>
            <p:cNvSpPr/>
            <p:nvPr/>
          </p:nvSpPr>
          <p:spPr>
            <a:xfrm>
              <a:off x="5724599" y="387834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3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5267" y="352987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円柱 39"/>
            <p:cNvSpPr/>
            <p:nvPr/>
          </p:nvSpPr>
          <p:spPr>
            <a:xfrm>
              <a:off x="5956096" y="379792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8378" y="3422659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円柱 41"/>
            <p:cNvSpPr/>
            <p:nvPr/>
          </p:nvSpPr>
          <p:spPr>
            <a:xfrm>
              <a:off x="6279207" y="369070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5759" y="355668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円柱 43"/>
            <p:cNvSpPr/>
            <p:nvPr/>
          </p:nvSpPr>
          <p:spPr>
            <a:xfrm>
              <a:off x="6476588" y="382473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47256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円柱 45"/>
            <p:cNvSpPr/>
            <p:nvPr/>
          </p:nvSpPr>
          <p:spPr>
            <a:xfrm>
              <a:off x="6708085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1988" y="272573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円柱 47"/>
            <p:cNvSpPr/>
            <p:nvPr/>
          </p:nvSpPr>
          <p:spPr>
            <a:xfrm>
              <a:off x="6332817" y="299378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4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69369" y="2859757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円柱 49"/>
            <p:cNvSpPr/>
            <p:nvPr/>
          </p:nvSpPr>
          <p:spPr>
            <a:xfrm>
              <a:off x="6530198" y="312780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5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00865" y="277934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円柱 51"/>
            <p:cNvSpPr/>
            <p:nvPr/>
          </p:nvSpPr>
          <p:spPr>
            <a:xfrm>
              <a:off x="6761695" y="304739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5116147" y="4119585"/>
              <a:ext cx="1978303" cy="411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物理マシンプール</a:t>
              </a:r>
              <a:endPara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72" name="テキスト ボックス 71"/>
          <p:cNvSpPr txBox="1"/>
          <p:nvPr/>
        </p:nvSpPr>
        <p:spPr>
          <a:xfrm>
            <a:off x="2771800" y="177281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-A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611560" y="1916832"/>
            <a:ext cx="936104" cy="698989"/>
            <a:chOff x="611560" y="2492896"/>
            <a:chExt cx="1584176" cy="1182903"/>
          </a:xfrm>
        </p:grpSpPr>
        <p:pic>
          <p:nvPicPr>
            <p:cNvPr id="5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円柱 53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5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円柱 55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-A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78" name="タイトル 1"/>
          <p:cNvSpPr txBox="1">
            <a:spLocks/>
          </p:cNvSpPr>
          <p:nvPr/>
        </p:nvSpPr>
        <p:spPr>
          <a:xfrm>
            <a:off x="467544" y="-99392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インタークラウド基盤</a:t>
            </a:r>
            <a:endParaRPr kumimoji="1" lang="ja-JP" altLang="en-US" sz="3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467544" y="449288"/>
            <a:ext cx="8229600" cy="692696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- </a:t>
            </a:r>
            <a:r>
              <a:rPr lang="ja-JP" altLang="en-US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アカデミックコミュニティクラウドの</a:t>
            </a:r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+mj-cs"/>
              </a:rPr>
              <a:t>Hub -</a:t>
            </a:r>
            <a:endParaRPr kumimoji="1" lang="ja-JP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  <p:sp>
        <p:nvSpPr>
          <p:cNvPr id="82" name="円柱 81"/>
          <p:cNvSpPr/>
          <p:nvPr/>
        </p:nvSpPr>
        <p:spPr>
          <a:xfrm>
            <a:off x="6732240" y="3068960"/>
            <a:ext cx="2160240" cy="1296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インタークラウド</a:t>
            </a:r>
            <a:endParaRPr lang="en-US" altLang="ja-JP" sz="1400" dirty="0" smtClean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Object Store 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3200" dirty="0" smtClean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colony</a:t>
            </a:r>
            <a:endParaRPr lang="ja-JP" altLang="en-US" sz="3200" dirty="0">
              <a:solidFill>
                <a:schemeClr val="bg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660486" y="1054477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</a:t>
            </a:r>
            <a:endParaRPr kumimoji="1" lang="en-US" altLang="ja-JP" dirty="0" smtClean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(storage)</a:t>
            </a:r>
            <a:endParaRPr lang="ja-JP" altLang="en-US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2771800" y="3933056"/>
            <a:ext cx="3240360" cy="1944216"/>
          </a:xfrm>
          <a:prstGeom prst="roundRect">
            <a:avLst>
              <a:gd name="adj" fmla="val 475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94" name="グループ化 73"/>
          <p:cNvGrpSpPr/>
          <p:nvPr/>
        </p:nvGrpSpPr>
        <p:grpSpPr>
          <a:xfrm>
            <a:off x="3038872" y="4941984"/>
            <a:ext cx="1233023" cy="428877"/>
            <a:chOff x="5220072" y="1556792"/>
            <a:chExt cx="1296144" cy="576064"/>
          </a:xfrm>
        </p:grpSpPr>
        <p:pic>
          <p:nvPicPr>
            <p:cNvPr id="9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円柱 95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9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円柱 97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9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円柱 99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円柱 101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grpSp>
        <p:nvGrpSpPr>
          <p:cNvPr id="104" name="グループ化 74"/>
          <p:cNvGrpSpPr/>
          <p:nvPr/>
        </p:nvGrpSpPr>
        <p:grpSpPr>
          <a:xfrm>
            <a:off x="3038872" y="4328307"/>
            <a:ext cx="1233023" cy="428877"/>
            <a:chOff x="5220072" y="1556792"/>
            <a:chExt cx="1296144" cy="576064"/>
          </a:xfrm>
        </p:grpSpPr>
        <p:pic>
          <p:nvPicPr>
            <p:cNvPr id="10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292080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円柱 105"/>
            <p:cNvSpPr/>
            <p:nvPr/>
          </p:nvSpPr>
          <p:spPr>
            <a:xfrm>
              <a:off x="5436096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580112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円柱 107"/>
            <p:cNvSpPr/>
            <p:nvPr/>
          </p:nvSpPr>
          <p:spPr>
            <a:xfrm>
              <a:off x="5724128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0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5868144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円柱 109"/>
            <p:cNvSpPr/>
            <p:nvPr/>
          </p:nvSpPr>
          <p:spPr>
            <a:xfrm>
              <a:off x="6012160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1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>
              <a:lum bright="-5000" contrast="59000"/>
            </a:blip>
            <a:srcRect/>
            <a:stretch>
              <a:fillRect/>
            </a:stretch>
          </p:blipFill>
          <p:spPr bwMode="auto">
            <a:xfrm>
              <a:off x="6156176" y="1628800"/>
              <a:ext cx="2599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円柱 111"/>
            <p:cNvSpPr/>
            <p:nvPr/>
          </p:nvSpPr>
          <p:spPr>
            <a:xfrm>
              <a:off x="6300192" y="1844824"/>
              <a:ext cx="144016" cy="14401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1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220072" y="1556792"/>
              <a:ext cx="1296144" cy="57606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</p:grpSp>
      <p:cxnSp>
        <p:nvCxnSpPr>
          <p:cNvPr id="114" name="直線矢印コネクタ 113"/>
          <p:cNvCxnSpPr/>
          <p:nvPr/>
        </p:nvCxnSpPr>
        <p:spPr>
          <a:xfrm flipH="1">
            <a:off x="4271895" y="4542746"/>
            <a:ext cx="7505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4283968" y="5085184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/>
          <p:cNvGrpSpPr/>
          <p:nvPr/>
        </p:nvGrpSpPr>
        <p:grpSpPr>
          <a:xfrm>
            <a:off x="4499992" y="4338478"/>
            <a:ext cx="1296130" cy="1250762"/>
            <a:chOff x="5115399" y="2564904"/>
            <a:chExt cx="2037168" cy="1965862"/>
          </a:xfrm>
        </p:grpSpPr>
        <p:sp>
          <p:nvSpPr>
            <p:cNvPr id="117" name="正方形/長方形 116"/>
            <p:cNvSpPr/>
            <p:nvPr/>
          </p:nvSpPr>
          <p:spPr>
            <a:xfrm>
              <a:off x="5115399" y="2564904"/>
              <a:ext cx="2037168" cy="155468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1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2928" y="270606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円柱 118"/>
            <p:cNvSpPr/>
            <p:nvPr/>
          </p:nvSpPr>
          <p:spPr>
            <a:xfrm>
              <a:off x="5413757" y="297411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0309" y="2840086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1" name="円柱 120"/>
            <p:cNvSpPr/>
            <p:nvPr/>
          </p:nvSpPr>
          <p:spPr>
            <a:xfrm>
              <a:off x="5611138" y="3108134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1806" y="2759672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円柱 122"/>
            <p:cNvSpPr/>
            <p:nvPr/>
          </p:nvSpPr>
          <p:spPr>
            <a:xfrm>
              <a:off x="5842635" y="3027720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6389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5" name="円柱 124"/>
            <p:cNvSpPr/>
            <p:nvPr/>
          </p:nvSpPr>
          <p:spPr>
            <a:xfrm>
              <a:off x="5527218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3770" y="361029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円柱 126"/>
            <p:cNvSpPr/>
            <p:nvPr/>
          </p:nvSpPr>
          <p:spPr>
            <a:xfrm>
              <a:off x="5724599" y="387834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2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5267" y="352987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円柱 128"/>
            <p:cNvSpPr/>
            <p:nvPr/>
          </p:nvSpPr>
          <p:spPr>
            <a:xfrm>
              <a:off x="5956096" y="379792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8378" y="3422659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円柱 130"/>
            <p:cNvSpPr/>
            <p:nvPr/>
          </p:nvSpPr>
          <p:spPr>
            <a:xfrm>
              <a:off x="6279207" y="369070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15759" y="355668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" name="円柱 132"/>
            <p:cNvSpPr/>
            <p:nvPr/>
          </p:nvSpPr>
          <p:spPr>
            <a:xfrm>
              <a:off x="6476588" y="382473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47256" y="3476268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円柱 134"/>
            <p:cNvSpPr/>
            <p:nvPr/>
          </p:nvSpPr>
          <p:spPr>
            <a:xfrm>
              <a:off x="6708085" y="3744317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1988" y="272573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7" name="円柱 136"/>
            <p:cNvSpPr/>
            <p:nvPr/>
          </p:nvSpPr>
          <p:spPr>
            <a:xfrm>
              <a:off x="6332817" y="299378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3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69369" y="2859757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円柱 138"/>
            <p:cNvSpPr/>
            <p:nvPr/>
          </p:nvSpPr>
          <p:spPr>
            <a:xfrm>
              <a:off x="6530198" y="3127806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4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00865" y="2779343"/>
              <a:ext cx="285106" cy="39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" name="円柱 140"/>
            <p:cNvSpPr/>
            <p:nvPr/>
          </p:nvSpPr>
          <p:spPr>
            <a:xfrm>
              <a:off x="6761695" y="3047391"/>
              <a:ext cx="107219" cy="134024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5116147" y="4119585"/>
              <a:ext cx="1978303" cy="411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物理マシンプール</a:t>
              </a:r>
              <a:endParaRPr kumimoji="1" lang="ja-JP" altLang="en-US" sz="11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86" name="円/楕円 85"/>
          <p:cNvSpPr/>
          <p:nvPr/>
        </p:nvSpPr>
        <p:spPr>
          <a:xfrm>
            <a:off x="2123728" y="1844824"/>
            <a:ext cx="504056" cy="3960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85" name="Picture 42" descr="H:\home\nobukazu\My Dropbox\dat\201103\GRC-H23-plan\SINET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1833610" y="3575103"/>
            <a:ext cx="1031259" cy="4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テキスト ボックス 145"/>
          <p:cNvSpPr txBox="1"/>
          <p:nvPr/>
        </p:nvSpPr>
        <p:spPr>
          <a:xfrm>
            <a:off x="2843808" y="321297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-B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520" y="2780928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48" name="グループ化 147"/>
          <p:cNvGrpSpPr/>
          <p:nvPr/>
        </p:nvGrpSpPr>
        <p:grpSpPr>
          <a:xfrm>
            <a:off x="611560" y="2924944"/>
            <a:ext cx="936104" cy="698989"/>
            <a:chOff x="611560" y="2492896"/>
            <a:chExt cx="1584176" cy="1182903"/>
          </a:xfrm>
        </p:grpSpPr>
        <p:pic>
          <p:nvPicPr>
            <p:cNvPr id="14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" name="円柱 149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5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" name="円柱 151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-B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cxnSp>
        <p:nvCxnSpPr>
          <p:cNvPr id="158" name="直線コネクタ 157"/>
          <p:cNvCxnSpPr>
            <a:endCxn id="82" idx="2"/>
          </p:cNvCxnSpPr>
          <p:nvPr/>
        </p:nvCxnSpPr>
        <p:spPr>
          <a:xfrm>
            <a:off x="6012160" y="2852936"/>
            <a:ext cx="720080" cy="8640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93" idx="3"/>
          </p:cNvCxnSpPr>
          <p:nvPr/>
        </p:nvCxnSpPr>
        <p:spPr>
          <a:xfrm flipV="1">
            <a:off x="6012160" y="3933056"/>
            <a:ext cx="720080" cy="9721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角丸四角形 162"/>
          <p:cNvSpPr/>
          <p:nvPr/>
        </p:nvSpPr>
        <p:spPr>
          <a:xfrm>
            <a:off x="251520" y="4005064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64" name="グループ化 163"/>
          <p:cNvGrpSpPr/>
          <p:nvPr/>
        </p:nvGrpSpPr>
        <p:grpSpPr>
          <a:xfrm>
            <a:off x="611560" y="4149080"/>
            <a:ext cx="936104" cy="698989"/>
            <a:chOff x="611560" y="2492896"/>
            <a:chExt cx="1584176" cy="1182903"/>
          </a:xfrm>
        </p:grpSpPr>
        <p:pic>
          <p:nvPicPr>
            <p:cNvPr id="16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円柱 165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6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8" name="円柱 167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-C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71" name="角丸四角形 170"/>
          <p:cNvSpPr/>
          <p:nvPr/>
        </p:nvSpPr>
        <p:spPr>
          <a:xfrm>
            <a:off x="251520" y="5013176"/>
            <a:ext cx="1728192" cy="864096"/>
          </a:xfrm>
          <a:prstGeom prst="roundRect">
            <a:avLst>
              <a:gd name="adj" fmla="val 4139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72" name="グループ化 171"/>
          <p:cNvGrpSpPr/>
          <p:nvPr/>
        </p:nvGrpSpPr>
        <p:grpSpPr>
          <a:xfrm>
            <a:off x="611560" y="5157192"/>
            <a:ext cx="936104" cy="698989"/>
            <a:chOff x="611560" y="2492896"/>
            <a:chExt cx="1584176" cy="1182903"/>
          </a:xfrm>
        </p:grpSpPr>
        <p:pic>
          <p:nvPicPr>
            <p:cNvPr id="17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" name="円柱 173"/>
            <p:cNvSpPr/>
            <p:nvPr/>
          </p:nvSpPr>
          <p:spPr>
            <a:xfrm>
              <a:off x="1043608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pic>
          <p:nvPicPr>
            <p:cNvPr id="17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636912"/>
              <a:ext cx="382952" cy="531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" name="円柱 175"/>
            <p:cNvSpPr/>
            <p:nvPr/>
          </p:nvSpPr>
          <p:spPr>
            <a:xfrm>
              <a:off x="1691680" y="2996952"/>
              <a:ext cx="144016" cy="18002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8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611560" y="2492896"/>
              <a:ext cx="1584176" cy="86409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>
                <a:latin typeface="HGPｺﾞｼｯｸE" pitchFamily="50" charset="-128"/>
                <a:ea typeface="HGPｺﾞｼｯｸE" pitchFamily="50" charset="-128"/>
                <a:cs typeface="Times New Roman" pitchFamily="18" charset="0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611560" y="3337245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大学内クラスタ</a:t>
              </a:r>
              <a:r>
                <a:rPr lang="en-US" altLang="ja-JP" sz="700" dirty="0" smtClean="0">
                  <a:solidFill>
                    <a:schemeClr val="accent1">
                      <a:lumMod val="75000"/>
                    </a:schemeClr>
                  </a:solidFill>
                  <a:latin typeface="HGPｺﾞｼｯｸE" pitchFamily="50" charset="-128"/>
                  <a:ea typeface="HGPｺﾞｼｯｸE" pitchFamily="50" charset="-128"/>
                </a:rPr>
                <a:t>-D</a:t>
              </a:r>
              <a:endPara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79" name="テキスト ボックス 178"/>
          <p:cNvSpPr txBox="1"/>
          <p:nvPr/>
        </p:nvSpPr>
        <p:spPr>
          <a:xfrm>
            <a:off x="2843808" y="393305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-C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2915816" y="5373216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インタークラウド基盤内クラスタ</a:t>
            </a:r>
            <a:r>
              <a:rPr lang="en-US" altLang="ja-JP" sz="1050" dirty="0" smtClean="0">
                <a:solidFill>
                  <a:schemeClr val="accent1">
                    <a:lumMod val="7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-D</a:t>
            </a:r>
            <a:endParaRPr kumimoji="1" lang="ja-JP" altLang="en-US" sz="1050" dirty="0">
              <a:solidFill>
                <a:schemeClr val="accent1">
                  <a:lumMod val="7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7" name="円/楕円 156"/>
          <p:cNvSpPr/>
          <p:nvPr/>
        </p:nvSpPr>
        <p:spPr>
          <a:xfrm>
            <a:off x="3203848" y="2492896"/>
            <a:ext cx="936104" cy="432048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9" name="円/楕円 158"/>
          <p:cNvSpPr/>
          <p:nvPr/>
        </p:nvSpPr>
        <p:spPr>
          <a:xfrm>
            <a:off x="3275856" y="4653136"/>
            <a:ext cx="936104" cy="432048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1" name="円/楕円 160"/>
          <p:cNvSpPr/>
          <p:nvPr/>
        </p:nvSpPr>
        <p:spPr>
          <a:xfrm>
            <a:off x="3419872" y="3140968"/>
            <a:ext cx="504056" cy="1368152"/>
          </a:xfrm>
          <a:prstGeom prst="ellipse">
            <a:avLst/>
          </a:prstGeom>
          <a:solidFill>
            <a:schemeClr val="accent3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連携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6" name="四角形吹き出し 155"/>
          <p:cNvSpPr/>
          <p:nvPr/>
        </p:nvSpPr>
        <p:spPr>
          <a:xfrm>
            <a:off x="1763688" y="908720"/>
            <a:ext cx="1584176" cy="792088"/>
          </a:xfrm>
          <a:prstGeom prst="wedgeRectCallout">
            <a:avLst>
              <a:gd name="adj1" fmla="val -12864"/>
              <a:gd name="adj2" fmla="val 73275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大学側クラスタの</a:t>
            </a:r>
            <a:r>
              <a:rPr lang="en-US" altLang="ja-JP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VLAN_ID</a:t>
            </a:r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等と</a:t>
            </a:r>
            <a:endParaRPr lang="en-US" altLang="ja-JP" sz="12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クラウド内クラスタ</a:t>
            </a:r>
            <a:r>
              <a:rPr lang="en-US" altLang="ja-JP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ID</a:t>
            </a:r>
            <a:r>
              <a:rPr lang="ja-JP" altLang="en-US" sz="12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をマッピング</a:t>
            </a:r>
            <a:endParaRPr lang="en-US" altLang="ja-JP" sz="1200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62" name="角丸四角形吹き出し 161"/>
          <p:cNvSpPr/>
          <p:nvPr/>
        </p:nvSpPr>
        <p:spPr>
          <a:xfrm>
            <a:off x="4427984" y="5733256"/>
            <a:ext cx="3384376" cy="576064"/>
          </a:xfrm>
          <a:prstGeom prst="wedgeRoundRectCallout">
            <a:avLst>
              <a:gd name="adj1" fmla="val -57347"/>
              <a:gd name="adj2" fmla="val -194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あたかも大学間が同一データ内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で直結されるがごとく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3" name="角丸四角形吹き出し 182"/>
          <p:cNvSpPr/>
          <p:nvPr/>
        </p:nvSpPr>
        <p:spPr>
          <a:xfrm>
            <a:off x="1187624" y="5705872"/>
            <a:ext cx="3024336" cy="603448"/>
          </a:xfrm>
          <a:prstGeom prst="wedgeRoundRectCallout">
            <a:avLst>
              <a:gd name="adj1" fmla="val -15854"/>
              <a:gd name="adj2" fmla="val -98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あたかも大学側クラスタに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クラスタが追加されたごとく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4" name="角丸四角形吹き出し 183"/>
          <p:cNvSpPr/>
          <p:nvPr/>
        </p:nvSpPr>
        <p:spPr>
          <a:xfrm>
            <a:off x="6084168" y="4841776"/>
            <a:ext cx="2987824" cy="675456"/>
          </a:xfrm>
          <a:prstGeom prst="wedgeRoundRectCallout">
            <a:avLst>
              <a:gd name="adj1" fmla="val -8973"/>
              <a:gd name="adj2" fmla="val -126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あたかもローカルと同一</a:t>
            </a:r>
            <a:endParaRPr lang="en-US" altLang="ja-JP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1600" dirty="0" smtClean="0">
                <a:latin typeface="HGS創英角ｺﾞｼｯｸUB" pitchFamily="50" charset="-128"/>
                <a:ea typeface="HGS創英角ｺﾞｼｯｸUB" pitchFamily="50" charset="-128"/>
              </a:rPr>
              <a:t>オブジェクトストアのごとく</a:t>
            </a:r>
            <a:endParaRPr kumimoji="1" lang="ja-JP" altLang="en-US" sz="16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5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9" grpId="0" animBg="1"/>
      <p:bldP spid="161" grpId="0" animBg="1"/>
      <p:bldP spid="1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 bwMode="auto">
          <a:xfrm>
            <a:off x="5502565" y="5301208"/>
            <a:ext cx="864096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5303158" y="3501008"/>
            <a:ext cx="3229282" cy="1512168"/>
          </a:xfrm>
          <a:prstGeom prst="roundRect">
            <a:avLst/>
          </a:prstGeom>
          <a:noFill/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99599" y="3861049"/>
            <a:ext cx="192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</a:t>
            </a:r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for </a:t>
            </a:r>
          </a:p>
          <a:p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local use</a:t>
            </a:r>
            <a:endParaRPr kumimoji="1" lang="ja-JP" altLang="en-US" sz="2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33130" y="5229201"/>
            <a:ext cx="217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1" lang="en-US" altLang="ja-JP" sz="24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intercloud</a:t>
            </a:r>
            <a:r>
              <a:rPr kumimoji="1" lang="en-US" altLang="ja-JP" sz="24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use</a:t>
            </a:r>
            <a:endParaRPr kumimoji="1" lang="ja-JP" altLang="en-US" sz="24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5303158" y="5157192"/>
            <a:ext cx="3229282" cy="936104"/>
          </a:xfrm>
          <a:prstGeom prst="roundRect">
            <a:avLst/>
          </a:prstGeom>
          <a:noFill/>
          <a:ln w="412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5502565" y="4509120"/>
            <a:ext cx="930565" cy="432048"/>
          </a:xfrm>
          <a:prstGeom prst="roundRect">
            <a:avLst/>
          </a:prstGeom>
          <a:solidFill>
            <a:srgbClr val="9DC7A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5502565" y="4077072"/>
            <a:ext cx="930565" cy="423664"/>
          </a:xfrm>
          <a:prstGeom prst="roundRect">
            <a:avLst/>
          </a:prstGeom>
          <a:solidFill>
            <a:srgbClr val="E0C17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5502565" y="3645024"/>
            <a:ext cx="930565" cy="440432"/>
          </a:xfrm>
          <a:prstGeom prst="roundRect">
            <a:avLst/>
          </a:prstGeom>
          <a:solidFill>
            <a:srgbClr val="EEF77D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44008" y="2060848"/>
            <a:ext cx="4499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OpenStack</a:t>
            </a:r>
            <a:r>
              <a:rPr kumimoji="1" lang="en-US" altLang="ja-JP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 Storage</a:t>
            </a:r>
            <a:r>
              <a:rPr kumimoji="1" lang="ja-JP" altLang="en-US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である</a:t>
            </a:r>
            <a:endParaRPr kumimoji="1" lang="en-US" altLang="ja-JP" sz="2800" dirty="0" smtClean="0">
              <a:latin typeface="HGPｺﾞｼｯｸE" pitchFamily="50" charset="-128"/>
              <a:ea typeface="HGPｺﾞｼｯｸE" pitchFamily="50" charset="-128"/>
              <a:cs typeface="Arial Unicode MS" pitchFamily="50" charset="-128"/>
            </a:endParaRPr>
          </a:p>
          <a:p>
            <a:r>
              <a:rPr lang="en-US" altLang="ja-JP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Swift</a:t>
            </a:r>
            <a:r>
              <a:rPr lang="ja-JP" altLang="en-US" sz="28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を地域分散可能に拡充</a:t>
            </a:r>
            <a:endParaRPr kumimoji="1" lang="ja-JP" altLang="en-US" sz="2800" dirty="0">
              <a:latin typeface="HGPｺﾞｼｯｸE" pitchFamily="50" charset="-128"/>
              <a:ea typeface="HGPｺﾞｼｯｸE" pitchFamily="50" charset="-128"/>
              <a:cs typeface="Arial Unicode MS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514430" y="5877272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Swift: </a:t>
            </a:r>
            <a:r>
              <a:rPr lang="en-US" altLang="ja-JP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OpenStack</a:t>
            </a:r>
            <a:r>
              <a:rPr lang="en-US" altLang="ja-JP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storage service</a:t>
            </a:r>
            <a:endParaRPr lang="ja-JP" altLang="en-US" dirty="0"/>
          </a:p>
        </p:txBody>
      </p:sp>
      <p:sp>
        <p:nvSpPr>
          <p:cNvPr id="42" name="角丸四角形 41"/>
          <p:cNvSpPr/>
          <p:nvPr/>
        </p:nvSpPr>
        <p:spPr bwMode="auto">
          <a:xfrm>
            <a:off x="1082383" y="2447758"/>
            <a:ext cx="3032380" cy="21950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3" name="角丸四角形 34"/>
          <p:cNvSpPr>
            <a:spLocks noChangeArrowheads="1"/>
          </p:cNvSpPr>
          <p:nvPr/>
        </p:nvSpPr>
        <p:spPr bwMode="auto">
          <a:xfrm>
            <a:off x="3211593" y="1235885"/>
            <a:ext cx="1290042" cy="1363774"/>
          </a:xfrm>
          <a:prstGeom prst="roundRect">
            <a:avLst>
              <a:gd name="adj" fmla="val 16667"/>
            </a:avLst>
          </a:prstGeom>
          <a:solidFill>
            <a:srgbClr val="F5FAB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4" name="角丸四角形 32"/>
          <p:cNvSpPr>
            <a:spLocks noChangeArrowheads="1"/>
          </p:cNvSpPr>
          <p:nvPr/>
        </p:nvSpPr>
        <p:spPr bwMode="auto">
          <a:xfrm>
            <a:off x="2567283" y="4265567"/>
            <a:ext cx="1290041" cy="1362106"/>
          </a:xfrm>
          <a:prstGeom prst="roundRect">
            <a:avLst>
              <a:gd name="adj" fmla="val 16667"/>
            </a:avLst>
          </a:prstGeom>
          <a:solidFill>
            <a:srgbClr val="E0C17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5" name="角丸四角形 30"/>
          <p:cNvSpPr>
            <a:spLocks noChangeArrowheads="1"/>
          </p:cNvSpPr>
          <p:nvPr/>
        </p:nvSpPr>
        <p:spPr bwMode="auto">
          <a:xfrm>
            <a:off x="115209" y="4113667"/>
            <a:ext cx="1354046" cy="1286989"/>
          </a:xfrm>
          <a:prstGeom prst="roundRect">
            <a:avLst>
              <a:gd name="adj" fmla="val 16667"/>
            </a:avLst>
          </a:prstGeom>
          <a:solidFill>
            <a:srgbClr val="9DC7A3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6" name="円/楕円 45"/>
          <p:cNvSpPr/>
          <p:nvPr/>
        </p:nvSpPr>
        <p:spPr bwMode="auto">
          <a:xfrm>
            <a:off x="3147589" y="3582846"/>
            <a:ext cx="1139188" cy="8329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8" name="円/楕円 7"/>
          <p:cNvSpPr>
            <a:spLocks noChangeArrowheads="1"/>
          </p:cNvSpPr>
          <p:nvPr/>
        </p:nvSpPr>
        <p:spPr bwMode="auto">
          <a:xfrm>
            <a:off x="2824461" y="4725145"/>
            <a:ext cx="883443" cy="45403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9" name="円/楕円 17"/>
          <p:cNvSpPr>
            <a:spLocks noChangeArrowheads="1"/>
          </p:cNvSpPr>
          <p:nvPr/>
        </p:nvSpPr>
        <p:spPr bwMode="auto">
          <a:xfrm>
            <a:off x="3422680" y="1484784"/>
            <a:ext cx="861287" cy="52915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0" name="円/楕円 18"/>
          <p:cNvSpPr>
            <a:spLocks noChangeArrowheads="1"/>
          </p:cNvSpPr>
          <p:nvPr/>
        </p:nvSpPr>
        <p:spPr bwMode="auto">
          <a:xfrm>
            <a:off x="251521" y="4509121"/>
            <a:ext cx="889794" cy="45403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r>
              <a:rPr lang="en-US" altLang="ja-JP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</a:t>
            </a:r>
            <a:endParaRPr lang="ja-JP" altLang="en-US" sz="12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1" name="円/楕円 50"/>
          <p:cNvSpPr/>
          <p:nvPr/>
        </p:nvSpPr>
        <p:spPr bwMode="auto">
          <a:xfrm>
            <a:off x="1211815" y="4188784"/>
            <a:ext cx="1096607" cy="8329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2" name="円/楕円 51"/>
          <p:cNvSpPr/>
          <p:nvPr/>
        </p:nvSpPr>
        <p:spPr bwMode="auto">
          <a:xfrm>
            <a:off x="2558584" y="2145625"/>
            <a:ext cx="1169310" cy="8329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r>
              <a:rPr kumimoji="0" lang="en-US" altLang="ja-JP" sz="105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Swift for </a:t>
            </a:r>
            <a:r>
              <a:rPr kumimoji="0" lang="en-US" altLang="ja-JP" sz="105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inter-cloud</a:t>
            </a:r>
            <a:endParaRPr lang="ja-JP" altLang="en-US" sz="105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3" name="下矢印 61"/>
          <p:cNvSpPr>
            <a:spLocks noChangeArrowheads="1"/>
          </p:cNvSpPr>
          <p:nvPr/>
        </p:nvSpPr>
        <p:spPr bwMode="auto">
          <a:xfrm rot="14827432">
            <a:off x="1051513" y="4535528"/>
            <a:ext cx="378920" cy="2062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59" name="下矢印 63"/>
          <p:cNvSpPr>
            <a:spLocks noChangeArrowheads="1"/>
          </p:cNvSpPr>
          <p:nvPr/>
        </p:nvSpPr>
        <p:spPr bwMode="auto">
          <a:xfrm rot="12877452">
            <a:off x="3366625" y="4335677"/>
            <a:ext cx="322866" cy="494097"/>
          </a:xfrm>
          <a:prstGeom prst="downArrow">
            <a:avLst>
              <a:gd name="adj1" fmla="val 50000"/>
              <a:gd name="adj2" fmla="val 49961"/>
            </a:avLst>
          </a:prstGeom>
          <a:solidFill>
            <a:srgbClr val="FF99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60" name="下矢印 65"/>
          <p:cNvSpPr>
            <a:spLocks noChangeArrowheads="1"/>
          </p:cNvSpPr>
          <p:nvPr/>
        </p:nvSpPr>
        <p:spPr bwMode="auto">
          <a:xfrm rot="1291337">
            <a:off x="3459076" y="1960338"/>
            <a:ext cx="322866" cy="418981"/>
          </a:xfrm>
          <a:prstGeom prst="downArrow">
            <a:avLst>
              <a:gd name="adj1" fmla="val 50000"/>
              <a:gd name="adj2" fmla="val 49839"/>
            </a:avLst>
          </a:prstGeom>
          <a:solidFill>
            <a:srgbClr val="FCF6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ja-JP" altLang="en-US" sz="160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68" name="直線コネクタ 67"/>
          <p:cNvCxnSpPr>
            <a:stCxn id="51" idx="7"/>
            <a:endCxn id="52" idx="3"/>
          </p:cNvCxnSpPr>
          <p:nvPr/>
        </p:nvCxnSpPr>
        <p:spPr>
          <a:xfrm flipV="1">
            <a:off x="2147828" y="2856596"/>
            <a:ext cx="581999" cy="145417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2174724" y="4113668"/>
            <a:ext cx="972865" cy="357219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46" idx="0"/>
          </p:cNvCxnSpPr>
          <p:nvPr/>
        </p:nvCxnSpPr>
        <p:spPr>
          <a:xfrm flipH="1" flipV="1">
            <a:off x="3341025" y="2901794"/>
            <a:ext cx="376158" cy="68105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3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86800" cy="582594"/>
          </a:xfrm>
        </p:spPr>
        <p:txBody>
          <a:bodyPr/>
          <a:lstStyle/>
          <a:p>
            <a:r>
              <a:rPr kumimoji="1" lang="ja-JP" altLang="en-US" sz="3600" dirty="0" smtClean="0">
                <a:latin typeface="HGP創英角ｺﾞｼｯｸUB" pitchFamily="50" charset="-128"/>
                <a:ea typeface="HGP創英角ｺﾞｼｯｸUB" pitchFamily="50" charset="-128"/>
              </a:rPr>
              <a:t>地域分散オブジェクトストレージ　（</a:t>
            </a:r>
            <a:r>
              <a:rPr kumimoji="1"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colony</a:t>
            </a:r>
            <a:r>
              <a:rPr kumimoji="1" lang="ja-JP" altLang="en-US" sz="3600" dirty="0" smtClean="0">
                <a:latin typeface="HGP創英角ｺﾞｼｯｸUB" pitchFamily="50" charset="-128"/>
                <a:ea typeface="HGP創英角ｺﾞｼｯｸUB" pitchFamily="50" charset="-128"/>
              </a:rPr>
              <a:t>）</a:t>
            </a:r>
            <a:endParaRPr kumimoji="1"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691680" y="3140968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rgbClr val="002060"/>
                </a:solidFill>
              </a:rPr>
              <a:t>colony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19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480720" cy="582594"/>
          </a:xfrm>
        </p:spPr>
        <p:txBody>
          <a:bodyPr/>
          <a:lstStyle/>
          <a:p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NII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で運用しているクラウド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2060848"/>
            <a:ext cx="8892480" cy="2880320"/>
          </a:xfrm>
        </p:spPr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教育クラウド　</a:t>
            </a:r>
            <a:r>
              <a:rPr kumimoji="1"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edubase</a:t>
            </a:r>
            <a:r>
              <a:rPr kumimoji="1"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 Cloud</a:t>
            </a:r>
            <a:r>
              <a:rPr kumimoji="1"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kumimoji="1"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実運用　</a:t>
            </a:r>
            <a:r>
              <a:rPr kumimoji="1"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2010.5 - )</a:t>
            </a:r>
            <a:endParaRPr kumimoji="1"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kumimoji="1"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研究クラウド　</a:t>
            </a:r>
            <a:r>
              <a:rPr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gunnii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+ </a:t>
            </a:r>
            <a:r>
              <a:rPr lang="en-US" altLang="ja-JP" dirty="0" err="1" smtClean="0">
                <a:latin typeface="HGP創英角ｺﾞｼｯｸUB" pitchFamily="50" charset="-128"/>
                <a:ea typeface="HGP創英角ｺﾞｼｯｸUB" pitchFamily="50" charset="-128"/>
              </a:rPr>
              <a:t>tinii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実運用　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2012.7 - )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インタークラウド基盤 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実験的運用　</a:t>
            </a:r>
            <a:r>
              <a:rPr lang="en-US" altLang="ja-JP" sz="2800" dirty="0" smtClean="0">
                <a:latin typeface="HGP創英角ｺﾞｼｯｸUB" pitchFamily="50" charset="-128"/>
                <a:ea typeface="HGP創英角ｺﾞｼｯｸUB" pitchFamily="50" charset="-128"/>
              </a:rPr>
              <a:t>2012.10 - )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2304256" cy="62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AutoShape 2" descr="Gunn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8916" name="AutoShape 4" descr="Gunn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89040"/>
            <a:ext cx="1914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fig-3.em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4" y="980728"/>
            <a:ext cx="7506686" cy="532859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19492" y="128826"/>
            <a:ext cx="256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Colony</a:t>
            </a:r>
            <a:r>
              <a:rPr lang="ja-JP" altLang="en-US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の</a:t>
            </a:r>
            <a:r>
              <a:rPr lang="en-US" altLang="ja-JP" sz="4000" dirty="0" smtClean="0">
                <a:solidFill>
                  <a:schemeClr val="tx2">
                    <a:lumMod val="50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UI</a:t>
            </a:r>
            <a:endParaRPr lang="ja-JP" altLang="en-US" sz="4000" dirty="0">
              <a:solidFill>
                <a:schemeClr val="tx2">
                  <a:lumMod val="50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2"/>
          <p:cNvGrpSpPr/>
          <p:nvPr/>
        </p:nvGrpSpPr>
        <p:grpSpPr>
          <a:xfrm>
            <a:off x="343424" y="1124744"/>
            <a:ext cx="8349650" cy="5040560"/>
            <a:chOff x="1" y="476672"/>
            <a:chExt cx="9789537" cy="6048672"/>
          </a:xfrm>
        </p:grpSpPr>
        <p:pic>
          <p:nvPicPr>
            <p:cNvPr id="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424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7043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8786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2567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8" name="円柱 7"/>
            <p:cNvSpPr/>
            <p:nvPr/>
          </p:nvSpPr>
          <p:spPr>
            <a:xfrm>
              <a:off x="3080093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130064" y="4066370"/>
              <a:ext cx="8581465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err="1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dodai</a:t>
              </a:r>
              <a:endParaRPr lang="ja-JP" altLang="en-US" sz="3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1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044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6631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角丸四角形 13"/>
            <p:cNvSpPr/>
            <p:nvPr/>
          </p:nvSpPr>
          <p:spPr>
            <a:xfrm>
              <a:off x="1052056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052405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130064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832142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2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718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3376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角丸四角形 22"/>
            <p:cNvSpPr/>
            <p:nvPr/>
          </p:nvSpPr>
          <p:spPr>
            <a:xfrm>
              <a:off x="3158801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159150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23681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938888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818541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9658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2770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1124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4905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7" name="円柱 36"/>
            <p:cNvSpPr/>
            <p:nvPr/>
          </p:nvSpPr>
          <p:spPr>
            <a:xfrm>
              <a:off x="6122431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3860879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3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891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5108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33462" y="4921920"/>
              <a:ext cx="464344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37243" y="4933032"/>
              <a:ext cx="772187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3" name="円柱 42"/>
            <p:cNvSpPr/>
            <p:nvPr/>
          </p:nvSpPr>
          <p:spPr>
            <a:xfrm>
              <a:off x="9164769" y="5066605"/>
              <a:ext cx="309565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6903217" y="4725144"/>
              <a:ext cx="2886321" cy="1008112"/>
            </a:xfrm>
            <a:prstGeom prst="roundRect">
              <a:avLst>
                <a:gd name="adj" fmla="val 71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1" y="2420889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Virtual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" y="4983560"/>
              <a:ext cx="9852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Physical</a:t>
              </a:r>
            </a:p>
            <a:p>
              <a:r>
                <a:rPr lang="en-US" altLang="ja-JP" sz="1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2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18541" y="6165304"/>
              <a:ext cx="88929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SINET (L2VPN)</a:t>
              </a:r>
              <a:endParaRPr kumimoji="1"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50" name="直線コネクタ 49"/>
            <p:cNvCxnSpPr>
              <a:stCxn id="32" idx="2"/>
            </p:cNvCxnSpPr>
            <p:nvPr/>
          </p:nvCxnSpPr>
          <p:spPr>
            <a:xfrm>
              <a:off x="2261701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382048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8346377" y="5733256"/>
              <a:ext cx="39004" cy="432048"/>
            </a:xfrm>
            <a:prstGeom prst="line">
              <a:avLst/>
            </a:prstGeom>
            <a:ln w="984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7054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43243" y="361713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角丸四角形 58"/>
            <p:cNvSpPr/>
            <p:nvPr/>
          </p:nvSpPr>
          <p:spPr>
            <a:xfrm>
              <a:off x="5858668" y="342900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5859017" y="293768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5936677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638755" y="242088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pic>
          <p:nvPicPr>
            <p:cNvPr id="63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33799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49988" y="3627364"/>
              <a:ext cx="464344" cy="59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角丸四角形 64"/>
            <p:cNvSpPr/>
            <p:nvPr/>
          </p:nvSpPr>
          <p:spPr>
            <a:xfrm>
              <a:off x="7965413" y="3439230"/>
              <a:ext cx="1512090" cy="36004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Cluster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7965763" y="2947913"/>
              <a:ext cx="1434349" cy="431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err="1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IaaS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8043422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745500" y="2431118"/>
              <a:ext cx="62406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69" name="フローチャート : 磁気ディスク 68"/>
            <p:cNvSpPr/>
            <p:nvPr/>
          </p:nvSpPr>
          <p:spPr>
            <a:xfrm>
              <a:off x="3236809" y="476672"/>
              <a:ext cx="3744415" cy="9214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32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colony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392827" y="764704"/>
              <a:ext cx="785649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5892968" y="764704"/>
              <a:ext cx="776225" cy="5040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</a:t>
              </a:r>
              <a:endParaRPr lang="ja-JP" altLang="en-US" sz="20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48111" y="563082"/>
              <a:ext cx="3221165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VMI: Virtual Machine Image</a:t>
              </a:r>
            </a:p>
            <a:p>
              <a:r>
                <a:rPr kumimoji="1"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VM: Virtual </a:t>
              </a:r>
              <a:r>
                <a:rPr lang="en-US" altLang="ja-JP" sz="16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Machines</a:t>
              </a:r>
              <a:endParaRPr kumimoji="1" lang="ja-JP" altLang="en-US" sz="16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  <p:cxnSp>
          <p:nvCxnSpPr>
            <p:cNvPr id="74" name="直線矢印コネクタ 73"/>
            <p:cNvCxnSpPr>
              <a:stCxn id="70" idx="2"/>
              <a:endCxn id="18" idx="0"/>
            </p:cNvCxnSpPr>
            <p:nvPr/>
          </p:nvCxnSpPr>
          <p:spPr>
            <a:xfrm flipH="1">
              <a:off x="1442099" y="1268761"/>
              <a:ext cx="234355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70" idx="2"/>
              <a:endCxn id="25" idx="0"/>
            </p:cNvCxnSpPr>
            <p:nvPr/>
          </p:nvCxnSpPr>
          <p:spPr>
            <a:xfrm flipH="1">
              <a:off x="3548846" y="1268761"/>
              <a:ext cx="236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70" idx="2"/>
              <a:endCxn id="61" idx="0"/>
            </p:cNvCxnSpPr>
            <p:nvPr/>
          </p:nvCxnSpPr>
          <p:spPr>
            <a:xfrm>
              <a:off x="3785652" y="1268761"/>
              <a:ext cx="246306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>
              <a:stCxn id="70" idx="2"/>
              <a:endCxn id="67" idx="0"/>
            </p:cNvCxnSpPr>
            <p:nvPr/>
          </p:nvCxnSpPr>
          <p:spPr>
            <a:xfrm>
              <a:off x="3785652" y="1268761"/>
              <a:ext cx="4569806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71" idx="2"/>
              <a:endCxn id="19" idx="0"/>
            </p:cNvCxnSpPr>
            <p:nvPr/>
          </p:nvCxnSpPr>
          <p:spPr>
            <a:xfrm flipH="1">
              <a:off x="2144178" y="1268761"/>
              <a:ext cx="4136903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1" idx="2"/>
              <a:endCxn id="26" idx="0"/>
            </p:cNvCxnSpPr>
            <p:nvPr/>
          </p:nvCxnSpPr>
          <p:spPr>
            <a:xfrm flipH="1">
              <a:off x="4250923" y="1268761"/>
              <a:ext cx="2030157" cy="11623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endCxn id="68" idx="0"/>
            </p:cNvCxnSpPr>
            <p:nvPr/>
          </p:nvCxnSpPr>
          <p:spPr>
            <a:xfrm>
              <a:off x="6435165" y="1196752"/>
              <a:ext cx="2622370" cy="12343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71" idx="2"/>
              <a:endCxn id="62" idx="0"/>
            </p:cNvCxnSpPr>
            <p:nvPr/>
          </p:nvCxnSpPr>
          <p:spPr>
            <a:xfrm>
              <a:off x="6281080" y="1268761"/>
              <a:ext cx="669710" cy="1152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/>
            <p:cNvSpPr txBox="1"/>
            <p:nvPr/>
          </p:nvSpPr>
          <p:spPr>
            <a:xfrm>
              <a:off x="2924775" y="1628800"/>
              <a:ext cx="448136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Launch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achine </a:t>
              </a:r>
              <a:r>
                <a:rPr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i</a:t>
              </a:r>
              <a:r>
                <a:rPr kumimoji="1" lang="en-US" altLang="ja-JP" sz="2400" dirty="0" smtClean="0">
                  <a:latin typeface="Arial Unicode MS" pitchFamily="50" charset="-128"/>
                  <a:ea typeface="Arial Unicode MS" pitchFamily="50" charset="-128"/>
                  <a:cs typeface="Arial Unicode MS" pitchFamily="50" charset="-128"/>
                </a:rPr>
                <a:t>mages</a:t>
              </a:r>
              <a:endParaRPr kumimoji="1" lang="ja-JP" altLang="en-US" sz="2400" dirty="0">
                <a:latin typeface="Arial Unicode MS" pitchFamily="50" charset="-128"/>
                <a:ea typeface="Arial Unicode MS" pitchFamily="50" charset="-128"/>
                <a:cs typeface="Arial Unicode MS" pitchFamily="50" charset="-128"/>
              </a:endParaRPr>
            </a:p>
          </p:txBody>
        </p:sp>
      </p:grpSp>
      <p:sp>
        <p:nvSpPr>
          <p:cNvPr id="76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07429" cy="648072"/>
          </a:xfrm>
        </p:spPr>
        <p:txBody>
          <a:bodyPr/>
          <a:lstStyle/>
          <a:p>
            <a:r>
              <a:rPr lang="en-US" altLang="ja-JP" sz="40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と</a:t>
            </a:r>
            <a:r>
              <a:rPr lang="en-US" altLang="ja-JP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colony </a:t>
            </a:r>
            <a:r>
              <a:rPr lang="ja-JP" altLang="en-US" sz="40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を使ったクラウド連携</a:t>
            </a:r>
            <a:endParaRPr lang="en-US" altLang="ja-JP" sz="40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7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912768" cy="576064"/>
          </a:xfrm>
        </p:spPr>
        <p:txBody>
          <a:bodyPr/>
          <a:lstStyle/>
          <a:p>
            <a:r>
              <a:rPr kumimoji="1"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クラウド基盤マイグレーション</a:t>
            </a:r>
            <a:r>
              <a:rPr lang="ja-JP" altLang="en-US" sz="3600" dirty="0" smtClean="0">
                <a:latin typeface="HGPｺﾞｼｯｸE" pitchFamily="50" charset="-128"/>
                <a:ea typeface="HGPｺﾞｼｯｸE" pitchFamily="50" charset="-128"/>
              </a:rPr>
              <a:t>実験</a:t>
            </a:r>
            <a:endParaRPr kumimoji="1" lang="ja-JP" altLang="en-US" sz="36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6" name="Picture 2" descr="http://itpro.nikkeibp.co.jp/article/COLUMN/20120518/397469/zu01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72961"/>
            <a:ext cx="3740674" cy="230425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sp>
        <p:nvSpPr>
          <p:cNvPr id="7" name="フローチャート : 磁気ディスク 6"/>
          <p:cNvSpPr/>
          <p:nvPr/>
        </p:nvSpPr>
        <p:spPr>
          <a:xfrm>
            <a:off x="2843808" y="4857337"/>
            <a:ext cx="3816424" cy="1271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 smtClean="0">
                <a:latin typeface="HGPｺﾞｼｯｸE" pitchFamily="50" charset="-128"/>
                <a:ea typeface="HGPｺﾞｼｯｸE" pitchFamily="50" charset="-128"/>
                <a:cs typeface="Arial Unicode MS" pitchFamily="50" charset="-128"/>
              </a:rPr>
              <a:t>colony</a:t>
            </a:r>
          </a:p>
        </p:txBody>
      </p:sp>
      <p:pic>
        <p:nvPicPr>
          <p:cNvPr id="8" name="Picture 2" descr="http://itpro.nikkeibp.co.jp/article/COLUMN/20120518/397469/zu01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72961"/>
            <a:ext cx="3740674" cy="2304256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</p:pic>
      <p:cxnSp>
        <p:nvCxnSpPr>
          <p:cNvPr id="9" name="直線矢印コネクタ 8"/>
          <p:cNvCxnSpPr>
            <a:endCxn id="7" idx="1"/>
          </p:cNvCxnSpPr>
          <p:nvPr/>
        </p:nvCxnSpPr>
        <p:spPr>
          <a:xfrm>
            <a:off x="2231740" y="3237157"/>
            <a:ext cx="2520280" cy="1620180"/>
          </a:xfrm>
          <a:prstGeom prst="straightConnector1">
            <a:avLst/>
          </a:prstGeom>
          <a:ln w="666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1"/>
          </p:cNvCxnSpPr>
          <p:nvPr/>
        </p:nvCxnSpPr>
        <p:spPr>
          <a:xfrm flipV="1">
            <a:off x="4752020" y="3237157"/>
            <a:ext cx="2088232" cy="1620180"/>
          </a:xfrm>
          <a:prstGeom prst="straightConnector1">
            <a:avLst/>
          </a:prstGeom>
          <a:ln w="66675">
            <a:solidFill>
              <a:srgbClr val="6D75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051720" y="2841113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07904" y="2697097"/>
            <a:ext cx="28803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544" y="2337057"/>
            <a:ext cx="216024" cy="9361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3528" y="3849225"/>
            <a:ext cx="792088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Proposal</a:t>
            </a:r>
            <a:endParaRPr kumimoji="1" lang="ja-JP" altLang="en-US" sz="105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7504" y="41372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（クラスタ構成情報）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2032185">
            <a:off x="3305013" y="4409573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部分を定期</a:t>
            </a:r>
            <a:endParaRPr kumimoji="1" lang="en-US" altLang="ja-JP" sz="9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バックアップ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 rot="19090459">
            <a:off x="4511381" y="41765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非常時取り出し・</a:t>
            </a:r>
            <a:endParaRPr kumimoji="1" lang="en-US" altLang="ja-JP" sz="9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kumimoji="1" lang="en-US" altLang="ja-JP" sz="900" dirty="0" smtClean="0">
                <a:latin typeface="HGPｺﾞｼｯｸE" pitchFamily="50" charset="-128"/>
                <a:ea typeface="HGPｺﾞｼｯｸE" pitchFamily="50" charset="-128"/>
              </a:rPr>
              <a:t>Cloud</a:t>
            </a:r>
            <a:r>
              <a:rPr kumimoji="1" lang="ja-JP" altLang="en-US" sz="900" dirty="0" smtClean="0">
                <a:latin typeface="HGPｺﾞｼｯｸE" pitchFamily="50" charset="-128"/>
                <a:ea typeface="HGPｺﾞｼｯｸE" pitchFamily="50" charset="-128"/>
              </a:rPr>
              <a:t>再構築</a:t>
            </a:r>
            <a:endParaRPr kumimoji="1" lang="ja-JP" altLang="en-US" sz="9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3608" y="1043444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NII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　千葉分館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@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西千葉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300192" y="1052736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北大</a:t>
            </a:r>
            <a:r>
              <a:rPr lang="en-US" altLang="ja-JP" dirty="0" smtClean="0">
                <a:latin typeface="HGPｺﾞｼｯｸE" pitchFamily="50" charset="-128"/>
                <a:ea typeface="HGPｺﾞｼｯｸE" pitchFamily="50" charset="-128"/>
              </a:rPr>
              <a:t>@</a:t>
            </a:r>
            <a:r>
              <a:rPr lang="ja-JP" altLang="en-US" dirty="0" smtClean="0">
                <a:latin typeface="HGPｺﾞｼｯｸE" pitchFamily="50" charset="-128"/>
                <a:ea typeface="HGPｺﾞｼｯｸE" pitchFamily="50" charset="-128"/>
              </a:rPr>
              <a:t>札幌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289385"/>
            <a:ext cx="178614" cy="61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5433401"/>
            <a:ext cx="4857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217377"/>
            <a:ext cx="457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793441"/>
            <a:ext cx="720080" cy="2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正方形/長方形 23"/>
          <p:cNvSpPr/>
          <p:nvPr/>
        </p:nvSpPr>
        <p:spPr>
          <a:xfrm rot="2096236">
            <a:off x="3125250" y="4112873"/>
            <a:ext cx="360040" cy="2160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51520" y="4497297"/>
            <a:ext cx="2088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全てのマシンイメージ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や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EBS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を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colony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に保存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するのではなく，災害時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などでも必要なものに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とどめる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6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3779912" cy="582594"/>
          </a:xfrm>
        </p:spPr>
        <p:txBody>
          <a:bodyPr/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まとめ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671900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611560" y="2456892"/>
            <a:ext cx="76328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正方形/長方形 25"/>
          <p:cNvSpPr/>
          <p:nvPr/>
        </p:nvSpPr>
        <p:spPr bwMode="auto">
          <a:xfrm>
            <a:off x="4103948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04048" y="1412776"/>
            <a:ext cx="36004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0" name="フローチャート : 磁気ディスク 29"/>
          <p:cNvSpPr/>
          <p:nvPr/>
        </p:nvSpPr>
        <p:spPr bwMode="auto">
          <a:xfrm>
            <a:off x="6120172" y="1376772"/>
            <a:ext cx="576064" cy="54006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 bwMode="auto">
          <a:xfrm>
            <a:off x="467544" y="1484784"/>
            <a:ext cx="2376264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教育クラウド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(e</a:t>
            </a:r>
            <a:r>
              <a:rPr kumimoji="1" lang="en-US" altLang="ja-JP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dubase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 Cloud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)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auto">
          <a:xfrm>
            <a:off x="467544" y="2954418"/>
            <a:ext cx="20882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研究クラウド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(</a:t>
            </a:r>
            <a:r>
              <a:rPr lang="en-US" altLang="ja-JP" sz="1600" kern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gunnii</a:t>
            </a:r>
            <a:r>
              <a:rPr lang="ja-JP" altLang="en-US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　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+ </a:t>
            </a:r>
            <a:r>
              <a:rPr lang="en-US" altLang="ja-JP" sz="1600" kern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tinii</a:t>
            </a:r>
            <a:r>
              <a:rPr lang="en-US" altLang="ja-JP" sz="16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)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 bwMode="auto">
          <a:xfrm>
            <a:off x="5940152" y="1952836"/>
            <a:ext cx="115212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ミニクラウド共有</a:t>
            </a:r>
            <a:endParaRPr lang="en-US" altLang="ja-JP" sz="1100" kern="0" noProof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アーカイブ</a:t>
            </a: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 bwMode="auto">
          <a:xfrm>
            <a:off x="3779912" y="1520788"/>
            <a:ext cx="1584176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ミニクラウド　</a:t>
            </a:r>
            <a:r>
              <a:rPr lang="en-US" altLang="ja-JP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#1-#15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35" name="左右矢印 34"/>
          <p:cNvSpPr/>
          <p:nvPr/>
        </p:nvSpPr>
        <p:spPr bwMode="auto">
          <a:xfrm>
            <a:off x="5508104" y="1520788"/>
            <a:ext cx="396044" cy="252028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671900" y="105273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3779912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887924" y="1160748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067944" y="105273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4175956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283968" y="1160748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004048" y="101673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112060" y="1088740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5220072" y="112474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6" name="タイトル 1"/>
          <p:cNvSpPr txBox="1">
            <a:spLocks/>
          </p:cNvSpPr>
          <p:nvPr/>
        </p:nvSpPr>
        <p:spPr bwMode="auto">
          <a:xfrm>
            <a:off x="4211960" y="980728"/>
            <a:ext cx="97210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仮想マシン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671900" y="1988840"/>
            <a:ext cx="169218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r>
              <a:rPr lang="ja-JP" altLang="en-US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物理マシン</a:t>
            </a:r>
            <a:r>
              <a:rPr lang="en-US" altLang="ja-JP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/NW</a:t>
            </a:r>
            <a:endParaRPr kumimoji="1" lang="ja-JP" altLang="en-US" sz="18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3671900" y="2960948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4427984" y="2960948"/>
            <a:ext cx="288032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20" y="2960948"/>
            <a:ext cx="61206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635896" y="3933056"/>
            <a:ext cx="169218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r>
              <a:rPr lang="ja-JP" altLang="en-US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物理マシン</a:t>
            </a:r>
            <a:r>
              <a:rPr lang="en-US" altLang="ja-JP" sz="180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/NW</a:t>
            </a:r>
            <a:endParaRPr kumimoji="1" lang="ja-JP" altLang="en-US" sz="18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635896" y="3537012"/>
            <a:ext cx="1728192" cy="324036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8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54" name="フローチャート : 磁気ディスク 53"/>
          <p:cNvSpPr/>
          <p:nvPr/>
        </p:nvSpPr>
        <p:spPr bwMode="auto">
          <a:xfrm>
            <a:off x="6084168" y="2996952"/>
            <a:ext cx="576064" cy="54006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 bwMode="auto">
          <a:xfrm>
            <a:off x="5508104" y="3501008"/>
            <a:ext cx="19802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クラスタ共有　オブジェクトストア</a:t>
            </a:r>
            <a:r>
              <a:rPr kumimoji="1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　</a:t>
            </a:r>
            <a:r>
              <a:rPr kumimoji="1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tinii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56" name="左右矢印 55"/>
          <p:cNvSpPr/>
          <p:nvPr/>
        </p:nvSpPr>
        <p:spPr bwMode="auto">
          <a:xfrm>
            <a:off x="5472100" y="3140968"/>
            <a:ext cx="396044" cy="252028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7" name="タイトル 1"/>
          <p:cNvSpPr txBox="1">
            <a:spLocks/>
          </p:cNvSpPr>
          <p:nvPr/>
        </p:nvSpPr>
        <p:spPr bwMode="auto">
          <a:xfrm>
            <a:off x="539552" y="4581128"/>
            <a:ext cx="1440160" cy="112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インター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クラウド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基盤</a:t>
            </a:r>
            <a:endParaRPr lang="en-US" altLang="ja-JP" sz="2800" kern="0" dirty="0" smtClean="0"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cxnSp>
        <p:nvCxnSpPr>
          <p:cNvPr id="58" name="直線コネクタ 57"/>
          <p:cNvCxnSpPr/>
          <p:nvPr/>
        </p:nvCxnSpPr>
        <p:spPr bwMode="auto">
          <a:xfrm>
            <a:off x="647564" y="4293096"/>
            <a:ext cx="7596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" name="タイトル 1"/>
          <p:cNvSpPr txBox="1">
            <a:spLocks/>
          </p:cNvSpPr>
          <p:nvPr/>
        </p:nvSpPr>
        <p:spPr bwMode="auto">
          <a:xfrm>
            <a:off x="3599892" y="3032956"/>
            <a:ext cx="936104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noProof="0" dirty="0" err="1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OpenStack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0" name="タイトル 1"/>
          <p:cNvSpPr txBox="1">
            <a:spLocks/>
          </p:cNvSpPr>
          <p:nvPr/>
        </p:nvSpPr>
        <p:spPr bwMode="auto">
          <a:xfrm>
            <a:off x="4391980" y="3140968"/>
            <a:ext cx="468052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noProof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#16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1" name="タイトル 1"/>
          <p:cNvSpPr txBox="1">
            <a:spLocks/>
          </p:cNvSpPr>
          <p:nvPr/>
        </p:nvSpPr>
        <p:spPr bwMode="auto">
          <a:xfrm>
            <a:off x="4716016" y="3068960"/>
            <a:ext cx="720080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Hadoop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3599892" y="256490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3707904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3815916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995936" y="2564904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4103948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4211960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427984" y="2636912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535996" y="2672916"/>
            <a:ext cx="144016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0" name="タイトル 1"/>
          <p:cNvSpPr txBox="1">
            <a:spLocks/>
          </p:cNvSpPr>
          <p:nvPr/>
        </p:nvSpPr>
        <p:spPr bwMode="auto">
          <a:xfrm>
            <a:off x="3743908" y="2528900"/>
            <a:ext cx="972108" cy="3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 smtClean="0"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仮想マシン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 bwMode="auto">
          <a:xfrm>
            <a:off x="7632340" y="1484784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運用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2010.5-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2" name="タイトル 1"/>
          <p:cNvSpPr txBox="1">
            <a:spLocks/>
          </p:cNvSpPr>
          <p:nvPr/>
        </p:nvSpPr>
        <p:spPr bwMode="auto">
          <a:xfrm>
            <a:off x="7668344" y="2990422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運用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2012.7-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7704348" y="4725144"/>
            <a:ext cx="1188132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ja-JP" altLang="en-US" sz="1600" kern="0" dirty="0" smtClean="0">
                <a:latin typeface="HGP創英角ｺﾞｼｯｸUB" pitchFamily="50" charset="-128"/>
                <a:ea typeface="HGP創英角ｺﾞｼｯｸUB" pitchFamily="50" charset="-128"/>
              </a:rPr>
              <a:t>実験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2012.10-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03748" y="5481227"/>
            <a:ext cx="5328592" cy="252029"/>
          </a:xfrm>
          <a:prstGeom prst="roundRect">
            <a:avLst>
              <a:gd name="adj" fmla="val 11768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737" y="5517232"/>
            <a:ext cx="266936" cy="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42" descr="H:\home\nobukazu\My Dropbox\dat\201103\GRC-H23-plan\SINE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801" y="5517232"/>
            <a:ext cx="32929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角丸四角形 81"/>
          <p:cNvSpPr/>
          <p:nvPr/>
        </p:nvSpPr>
        <p:spPr>
          <a:xfrm>
            <a:off x="2915816" y="5121188"/>
            <a:ext cx="1800200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@west</a:t>
            </a:r>
            <a:endParaRPr lang="ja-JP" altLang="en-US" sz="1600" b="1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4932040" y="5733256"/>
            <a:ext cx="108012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l">
              <a:spcBef>
                <a:spcPct val="0"/>
              </a:spcBef>
            </a:pPr>
            <a:endParaRPr kumimoji="1" lang="ja-JP" altLang="en-US" sz="1800" b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3275856" y="5805264"/>
            <a:ext cx="3528392" cy="3960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colony</a:t>
            </a:r>
            <a:endParaRPr lang="ja-JP" altLang="en-US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2987824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3923928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220072" y="5121188"/>
            <a:ext cx="1800200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err="1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dodai</a:t>
            </a:r>
            <a:r>
              <a:rPr lang="ja-JP" altLang="en-US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　</a:t>
            </a:r>
            <a:r>
              <a:rPr lang="en-US" altLang="ja-JP" sz="160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@east</a:t>
            </a:r>
            <a:endParaRPr lang="ja-JP" altLang="en-US" sz="1600" b="1" dirty="0"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5292080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 bwMode="auto">
          <a:xfrm>
            <a:off x="6228184" y="4509120"/>
            <a:ext cx="720080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endParaRPr kumimoji="1" lang="en-US" altLang="ja-JP" sz="1200" b="0" dirty="0" smtClean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>
              <a:spcBef>
                <a:spcPct val="0"/>
              </a:spcBef>
            </a:pPr>
            <a:r>
              <a:rPr kumimoji="1" lang="ja-JP" altLang="en-US" sz="1200" b="0" dirty="0" smtClean="0">
                <a:solidFill>
                  <a:srgbClr val="333333"/>
                </a:solidFill>
                <a:latin typeface="HGP創英角ｺﾞｼｯｸUB" pitchFamily="50" charset="-128"/>
                <a:ea typeface="HGP創英角ｺﾞｼｯｸUB" pitchFamily="50" charset="-128"/>
              </a:rPr>
              <a:t>クラスタ</a:t>
            </a:r>
            <a:endParaRPr kumimoji="1" lang="ja-JP" altLang="en-US" sz="1200" b="0" dirty="0">
              <a:solidFill>
                <a:srgbClr val="333333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87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リンク情報</a:t>
            </a: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590872" y="859160"/>
            <a:ext cx="8229600" cy="5090120"/>
          </a:xfrm>
        </p:spPr>
        <p:txBody>
          <a:bodyPr/>
          <a:lstStyle/>
          <a:p>
            <a:pPr>
              <a:buNone/>
            </a:pPr>
            <a:endParaRPr lang="en-US" altLang="ja-JP" sz="2800" dirty="0" smtClean="0"/>
          </a:p>
          <a:p>
            <a:r>
              <a:rPr kumimoji="1" lang="ja-JP" altLang="en-US" sz="2800" b="1" dirty="0" smtClean="0"/>
              <a:t>教育クラウド　</a:t>
            </a:r>
            <a:r>
              <a:rPr kumimoji="1" lang="en-US" altLang="ja-JP" sz="2800" b="1" dirty="0" err="1" smtClean="0"/>
              <a:t>edubase</a:t>
            </a:r>
            <a:r>
              <a:rPr kumimoji="1" lang="en-US" altLang="ja-JP" sz="2800" b="1" dirty="0" smtClean="0"/>
              <a:t> Cloud</a:t>
            </a:r>
          </a:p>
          <a:p>
            <a:pPr lvl="1"/>
            <a:r>
              <a:rPr lang="en-US" altLang="ja-JP" sz="2400" dirty="0" smtClean="0">
                <a:hlinkClick r:id="rId2"/>
              </a:rPr>
              <a:t>http://edubase.jp/cloud/</a:t>
            </a:r>
            <a:endParaRPr kumimoji="1" lang="en-US" altLang="ja-JP" sz="2400" dirty="0" smtClean="0"/>
          </a:p>
          <a:p>
            <a:r>
              <a:rPr lang="en-US" altLang="ja-JP" sz="2800" b="1" dirty="0" smtClean="0"/>
              <a:t>Open Cloud Architecture for Academia Forum</a:t>
            </a:r>
            <a:r>
              <a:rPr lang="ja-JP" altLang="en-US" sz="2800" b="1" dirty="0" smtClean="0"/>
              <a:t>　</a:t>
            </a:r>
            <a:r>
              <a:rPr kumimoji="1" lang="en-US" altLang="ja-JP" sz="2800" dirty="0" err="1" smtClean="0"/>
              <a:t>OpenCarf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>
                <a:hlinkClick r:id="rId3"/>
              </a:rPr>
              <a:t>http://www.opencarf.org/</a:t>
            </a:r>
            <a:endParaRPr kumimoji="1" lang="en-US" altLang="ja-JP" sz="2400" dirty="0" smtClean="0"/>
          </a:p>
          <a:p>
            <a:r>
              <a:rPr kumimoji="1" lang="en-US" altLang="ja-JP" sz="2800" b="1" dirty="0" err="1" smtClean="0"/>
              <a:t>OpenStack</a:t>
            </a:r>
            <a:r>
              <a:rPr kumimoji="1" lang="ja-JP" altLang="en-US" sz="2800" b="1" dirty="0" smtClean="0"/>
              <a:t>コミュニティ活動</a:t>
            </a:r>
            <a:endParaRPr kumimoji="1" lang="en-US" altLang="ja-JP" sz="2800" b="1" dirty="0" smtClean="0"/>
          </a:p>
          <a:p>
            <a:pPr lvl="1"/>
            <a:r>
              <a:rPr kumimoji="1" lang="en-US" altLang="ja-JP" sz="2400" dirty="0" err="1" smtClean="0"/>
              <a:t>Dodai</a:t>
            </a:r>
            <a:endParaRPr kumimoji="1" lang="en-US" altLang="ja-JP" sz="2400" dirty="0" smtClean="0"/>
          </a:p>
          <a:p>
            <a:pPr lvl="2"/>
            <a:r>
              <a:rPr lang="en-US" altLang="ja-JP" sz="2000" dirty="0" smtClean="0">
                <a:hlinkClick r:id="rId4"/>
              </a:rPr>
              <a:t>https://github.com/nii-cloud/dodai</a:t>
            </a:r>
            <a:endParaRPr lang="en-US" altLang="ja-JP" sz="2000" dirty="0" smtClean="0"/>
          </a:p>
          <a:p>
            <a:pPr lvl="1"/>
            <a:r>
              <a:rPr lang="en-US" altLang="ja-JP" sz="2400" dirty="0" smtClean="0"/>
              <a:t>Colony</a:t>
            </a:r>
          </a:p>
          <a:p>
            <a:pPr lvl="2"/>
            <a:r>
              <a:rPr lang="en-US" altLang="ja-JP" sz="2000" dirty="0" smtClean="0">
                <a:hlinkClick r:id="rId5"/>
              </a:rPr>
              <a:t>https://github.com/nii-cloud/colony</a:t>
            </a:r>
            <a:endParaRPr lang="en-US" altLang="ja-JP" sz="20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			</a:t>
            </a:r>
            <a:r>
              <a:rPr lang="ja-JP" altLang="en-US" sz="2800" dirty="0" smtClean="0"/>
              <a:t>　</a:t>
            </a:r>
            <a:endParaRPr kumimoji="1" lang="ja-JP" alt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2852936"/>
            <a:ext cx="1872208" cy="174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6" name="Picture 2" descr="OpenCar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2852936"/>
            <a:ext cx="695325" cy="6953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3906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148" name="Picture 4" descr="eduba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6096" y="1268760"/>
            <a:ext cx="3707904" cy="74158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5076056" y="191683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10"/>
              </a:rPr>
              <a:t>http://start.ecloud.nii.ac.jp/</a:t>
            </a:r>
            <a:endParaRPr lang="ja-JP" altLang="en-US" dirty="0"/>
          </a:p>
        </p:txBody>
      </p:sp>
      <p:sp>
        <p:nvSpPr>
          <p:cNvPr id="1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24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3131840" y="5013176"/>
            <a:ext cx="59046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7" descr="C:\Users\nobukazu\AppData\Local\Microsoft\Windows\Temporary Internet Files\Content.IE5\ZNO1IT8K\MP90040201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980728"/>
            <a:ext cx="2489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nobukazu\AppData\Local\Microsoft\Windows\Temporary Internet Files\Content.IE5\WL7QQAY5\MC9000460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1763" y="1498600"/>
            <a:ext cx="3683000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0350" y="3279775"/>
            <a:ext cx="81915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Users\nobukazu\AppData\Local\Microsoft\Windows\Temporary Internet Files\Content.IE5\ZNO1IT8K\MP90040201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4581128"/>
            <a:ext cx="24892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5913" y="22574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テキスト ボックス 15"/>
          <p:cNvSpPr txBox="1">
            <a:spLocks noChangeArrowheads="1"/>
          </p:cNvSpPr>
          <p:nvPr/>
        </p:nvSpPr>
        <p:spPr bwMode="auto">
          <a:xfrm>
            <a:off x="3683000" y="1512888"/>
            <a:ext cx="1630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HGP創英角ｺﾞｼｯｸUB" pitchFamily="50" charset="-128"/>
                <a:ea typeface="HGP創英角ｺﾞｼｯｸUB" pitchFamily="50" charset="-128"/>
              </a:rPr>
              <a:t>北海道クラウド</a:t>
            </a:r>
          </a:p>
        </p:txBody>
      </p:sp>
      <p:sp>
        <p:nvSpPr>
          <p:cNvPr id="14" name="テキスト ボックス 16"/>
          <p:cNvSpPr txBox="1">
            <a:spLocks noChangeArrowheads="1"/>
          </p:cNvSpPr>
          <p:nvPr/>
        </p:nvSpPr>
        <p:spPr bwMode="auto">
          <a:xfrm>
            <a:off x="395536" y="414908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九州クラウド</a:t>
            </a:r>
          </a:p>
        </p:txBody>
      </p:sp>
      <p:sp>
        <p:nvSpPr>
          <p:cNvPr id="15" name="テキスト ボックス 17"/>
          <p:cNvSpPr txBox="1">
            <a:spLocks noChangeArrowheads="1"/>
          </p:cNvSpPr>
          <p:nvPr/>
        </p:nvSpPr>
        <p:spPr bwMode="auto">
          <a:xfrm>
            <a:off x="2878138" y="40767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東海クラウド</a:t>
            </a:r>
          </a:p>
        </p:txBody>
      </p:sp>
      <p:sp>
        <p:nvSpPr>
          <p:cNvPr id="16" name="テキスト ボックス 18"/>
          <p:cNvSpPr txBox="1">
            <a:spLocks noChangeArrowheads="1"/>
          </p:cNvSpPr>
          <p:nvPr/>
        </p:nvSpPr>
        <p:spPr bwMode="auto">
          <a:xfrm>
            <a:off x="1849438" y="29972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関西クラウド</a:t>
            </a:r>
          </a:p>
        </p:txBody>
      </p:sp>
      <p:sp>
        <p:nvSpPr>
          <p:cNvPr id="17" name="テキスト ボックス 19"/>
          <p:cNvSpPr txBox="1">
            <a:spLocks noChangeArrowheads="1"/>
          </p:cNvSpPr>
          <p:nvPr/>
        </p:nvSpPr>
        <p:spPr bwMode="auto">
          <a:xfrm>
            <a:off x="2357438" y="4391025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四国クラウド</a:t>
            </a:r>
          </a:p>
        </p:txBody>
      </p:sp>
      <p:sp>
        <p:nvSpPr>
          <p:cNvPr id="18" name="テキスト ボックス 21"/>
          <p:cNvSpPr txBox="1">
            <a:spLocks noChangeArrowheads="1"/>
          </p:cNvSpPr>
          <p:nvPr/>
        </p:nvSpPr>
        <p:spPr bwMode="auto">
          <a:xfrm>
            <a:off x="2601913" y="262255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北陸クラウド</a:t>
            </a:r>
          </a:p>
        </p:txBody>
      </p:sp>
      <p:sp>
        <p:nvSpPr>
          <p:cNvPr id="19" name="テキスト ボックス 1"/>
          <p:cNvSpPr txBox="1">
            <a:spLocks noChangeArrowheads="1"/>
          </p:cNvSpPr>
          <p:nvPr/>
        </p:nvSpPr>
        <p:spPr bwMode="auto">
          <a:xfrm>
            <a:off x="3131840" y="5013176"/>
            <a:ext cx="60121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地域クラウドが普及</a:t>
            </a:r>
            <a:endParaRPr lang="en-US" altLang="ja-JP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インタークラウド基盤により連携</a:t>
            </a:r>
            <a:r>
              <a:rPr lang="en-US" altLang="ja-JP" sz="32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     </a:t>
            </a:r>
            <a:endParaRPr lang="ja-JP" altLang="en-US" sz="3200" dirty="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0" name="テキスト ボックス 20"/>
          <p:cNvSpPr txBox="1">
            <a:spLocks noChangeArrowheads="1"/>
          </p:cNvSpPr>
          <p:nvPr/>
        </p:nvSpPr>
        <p:spPr bwMode="auto">
          <a:xfrm>
            <a:off x="4479925" y="2578100"/>
            <a:ext cx="140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東北クラウド</a:t>
            </a:r>
          </a:p>
        </p:txBody>
      </p:sp>
      <p:pic>
        <p:nvPicPr>
          <p:cNvPr id="21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643313"/>
            <a:ext cx="6429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0700" y="3959225"/>
            <a:ext cx="64293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7538" y="31575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 descr="C:\Users\nobukazu\AppData\Local\Microsoft\Windows\Temporary Internet Files\Content.IE5\WL7QQAY5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6938" y="1443038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線コネクタ 24"/>
          <p:cNvCxnSpPr/>
          <p:nvPr/>
        </p:nvCxnSpPr>
        <p:spPr>
          <a:xfrm>
            <a:off x="4427538" y="2781300"/>
            <a:ext cx="52387" cy="4984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959100" y="3795713"/>
            <a:ext cx="1238250" cy="1698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578225" y="3489325"/>
            <a:ext cx="633413" cy="84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95513" y="3933825"/>
            <a:ext cx="2016125" cy="43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716463" y="1941513"/>
            <a:ext cx="1462087" cy="1487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17"/>
          <p:cNvSpPr txBox="1">
            <a:spLocks noChangeArrowheads="1"/>
          </p:cNvSpPr>
          <p:nvPr/>
        </p:nvSpPr>
        <p:spPr bwMode="auto">
          <a:xfrm>
            <a:off x="4692650" y="3962400"/>
            <a:ext cx="1400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P創英角ｺﾞｼｯｸUB" pitchFamily="50" charset="-128"/>
                <a:ea typeface="HGP創英角ｺﾞｼｯｸUB" pitchFamily="50" charset="-128"/>
              </a:rPr>
              <a:t>関東クラウド</a:t>
            </a:r>
          </a:p>
        </p:txBody>
      </p:sp>
      <p:sp>
        <p:nvSpPr>
          <p:cNvPr id="31" name="AutoShape 587"/>
          <p:cNvSpPr>
            <a:spLocks noChangeArrowheads="1"/>
          </p:cNvSpPr>
          <p:nvPr/>
        </p:nvSpPr>
        <p:spPr bwMode="auto">
          <a:xfrm rot="19517060">
            <a:off x="1847292" y="2530765"/>
            <a:ext cx="4925947" cy="1580445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2" name="テキスト ボックス 6"/>
          <p:cNvSpPr txBox="1">
            <a:spLocks noChangeArrowheads="1"/>
          </p:cNvSpPr>
          <p:nvPr/>
        </p:nvSpPr>
        <p:spPr bwMode="auto">
          <a:xfrm>
            <a:off x="4990090" y="908720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地域クラウド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3" name="AutoShape 587"/>
          <p:cNvSpPr>
            <a:spLocks noChangeArrowheads="1"/>
          </p:cNvSpPr>
          <p:nvPr/>
        </p:nvSpPr>
        <p:spPr bwMode="auto">
          <a:xfrm rot="19517060">
            <a:off x="319813" y="1344838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4" name="AutoShape 587"/>
          <p:cNvSpPr>
            <a:spLocks noChangeArrowheads="1"/>
          </p:cNvSpPr>
          <p:nvPr/>
        </p:nvSpPr>
        <p:spPr bwMode="auto">
          <a:xfrm rot="19517060">
            <a:off x="6296478" y="2689786"/>
            <a:ext cx="2618570" cy="1311207"/>
          </a:xfrm>
          <a:prstGeom prst="cloudCallout">
            <a:avLst>
              <a:gd name="adj1" fmla="val -2005"/>
              <a:gd name="adj2" fmla="val -4588"/>
            </a:avLst>
          </a:prstGeom>
          <a:solidFill>
            <a:schemeClr val="bg1">
              <a:lumMod val="85000"/>
              <a:alpha val="22000"/>
            </a:schemeClr>
          </a:solidFill>
          <a:ln>
            <a:solidFill>
              <a:schemeClr val="bg1">
                <a:lumMod val="9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23850" indent="-323850" algn="ctr" defTabSz="844550">
              <a:spcBef>
                <a:spcPct val="20000"/>
              </a:spcBef>
              <a:defRPr/>
            </a:pPr>
            <a:r>
              <a:rPr lang="ja-JP" altLang="en-US" sz="1800" dirty="0">
                <a:solidFill>
                  <a:srgbClr val="FFFFFF"/>
                </a:solidFill>
                <a:latin typeface="Verdana" pitchFamily="34" charset="0"/>
                <a:ea typeface="HGS創英角ｺﾞｼｯｸUB" pitchFamily="50" charset="-128"/>
              </a:rPr>
              <a:t>　</a:t>
            </a:r>
          </a:p>
        </p:txBody>
      </p:sp>
      <p:sp>
        <p:nvSpPr>
          <p:cNvPr id="35" name="テキスト ボックス 15"/>
          <p:cNvSpPr txBox="1">
            <a:spLocks noChangeArrowheads="1"/>
          </p:cNvSpPr>
          <p:nvPr/>
        </p:nvSpPr>
        <p:spPr bwMode="auto">
          <a:xfrm>
            <a:off x="6948264" y="3140968"/>
            <a:ext cx="11400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パブリック</a:t>
            </a:r>
            <a:endParaRPr lang="en-US" altLang="ja-JP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6" name="テキスト ボックス 15"/>
          <p:cNvSpPr txBox="1">
            <a:spLocks noChangeArrowheads="1"/>
          </p:cNvSpPr>
          <p:nvPr/>
        </p:nvSpPr>
        <p:spPr bwMode="auto">
          <a:xfrm>
            <a:off x="971600" y="1700808"/>
            <a:ext cx="1382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 smtClean="0">
                <a:latin typeface="HGP創英角ｺﾞｼｯｸUB" pitchFamily="50" charset="-128"/>
                <a:ea typeface="HGP創英角ｺﾞｼｯｸUB" pitchFamily="50" charset="-128"/>
              </a:rPr>
              <a:t>海外クラウド</a:t>
            </a:r>
            <a:endParaRPr lang="ja-JP" altLang="en-US" sz="18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2411760" y="2060848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4" idx="0"/>
          </p:cNvCxnSpPr>
          <p:nvPr/>
        </p:nvCxnSpPr>
        <p:spPr>
          <a:xfrm>
            <a:off x="5364088" y="3501008"/>
            <a:ext cx="1172134" cy="5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タイトル 1"/>
          <p:cNvSpPr txBox="1">
            <a:spLocks/>
          </p:cNvSpPr>
          <p:nvPr/>
        </p:nvSpPr>
        <p:spPr bwMode="auto">
          <a:xfrm>
            <a:off x="179512" y="188640"/>
            <a:ext cx="6984776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+mj-cs"/>
              </a:rPr>
              <a:t>アカデミックコミュニティクラウド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+mj-cs"/>
            </a:endParaRPr>
          </a:p>
        </p:txBody>
      </p:sp>
      <p:sp>
        <p:nvSpPr>
          <p:cNvPr id="42" name="テキスト ボックス 6"/>
          <p:cNvSpPr txBox="1">
            <a:spLocks noChangeArrowheads="1"/>
          </p:cNvSpPr>
          <p:nvPr/>
        </p:nvSpPr>
        <p:spPr bwMode="auto">
          <a:xfrm>
            <a:off x="3644280" y="3077344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インタークラウド基盤</a:t>
            </a:r>
            <a:endParaRPr lang="ja-JP" altLang="en-US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教育クラウド </a:t>
            </a:r>
            <a:r>
              <a:rPr lang="en-US" altLang="ja-JP" sz="48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edubase</a:t>
            </a:r>
            <a:r>
              <a:rPr lang="en-US" altLang="ja-JP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 Cloud</a:t>
            </a:r>
          </a:p>
          <a:p>
            <a:pPr algn="ctr"/>
            <a:endParaRPr lang="en-US" altLang="ja-JP" sz="24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アイデアを思い切り試せる</a:t>
            </a:r>
            <a:r>
              <a:rPr lang="en-US" altLang="ja-JP" sz="28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IT</a:t>
            </a:r>
            <a:r>
              <a:rPr lang="ja-JP" altLang="en-US" sz="2800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実験室 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1" descr="e-Cloud-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741488"/>
            <a:ext cx="5397500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428625" y="-171450"/>
            <a:ext cx="8229600" cy="1252538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latin typeface="HGP創英角ｺﾞｼｯｸUB" pitchFamily="50" charset="-128"/>
                <a:ea typeface="HGP創英角ｺﾞｼｯｸUB" pitchFamily="50" charset="-128"/>
              </a:rPr>
              <a:t>思う存分自分の</a:t>
            </a:r>
            <a:r>
              <a:rPr lang="ja-JP" altLang="en-US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アイデアを試せる</a:t>
            </a:r>
            <a:r>
              <a:rPr lang="en-US" altLang="ja-JP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IT</a:t>
            </a:r>
            <a:r>
              <a:rPr lang="ja-JP" altLang="en-US" sz="28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実験室</a:t>
            </a:r>
            <a: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ja-JP" altLang="en-US" sz="3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en-US" altLang="ja-JP" sz="3200" dirty="0" err="1" smtClean="0">
                <a:latin typeface="HGP創英角ｺﾞｼｯｸUB" pitchFamily="50" charset="-128"/>
                <a:ea typeface="HGP創英角ｺﾞｼｯｸUB" pitchFamily="50" charset="-128"/>
              </a:rPr>
              <a:t>edubase</a:t>
            </a:r>
            <a:r>
              <a:rPr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 Cloud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203575" y="2820988"/>
            <a:ext cx="792163" cy="792162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6630" name="Group 31"/>
          <p:cNvGrpSpPr>
            <a:grpSpLocks/>
          </p:cNvGrpSpPr>
          <p:nvPr/>
        </p:nvGrpSpPr>
        <p:grpSpPr bwMode="auto">
          <a:xfrm>
            <a:off x="323850" y="2749550"/>
            <a:ext cx="2063750" cy="584200"/>
            <a:chOff x="340" y="2115"/>
            <a:chExt cx="1300" cy="368"/>
          </a:xfrm>
        </p:grpSpPr>
        <p:sp>
          <p:nvSpPr>
            <p:cNvPr id="26653" name="AutoShape 6"/>
            <p:cNvSpPr>
              <a:spLocks noChangeArrowheads="1"/>
            </p:cNvSpPr>
            <p:nvPr/>
          </p:nvSpPr>
          <p:spPr bwMode="auto">
            <a:xfrm>
              <a:off x="340" y="2115"/>
              <a:ext cx="1270" cy="368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4" name="Rectangle 7"/>
            <p:cNvSpPr>
              <a:spLocks noChangeArrowheads="1"/>
            </p:cNvSpPr>
            <p:nvPr/>
          </p:nvSpPr>
          <p:spPr bwMode="auto">
            <a:xfrm>
              <a:off x="340" y="2115"/>
              <a:ext cx="130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600">
                  <a:solidFill>
                    <a:srgbClr val="000066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他への影響を恐れずのびのび実験</a:t>
              </a:r>
            </a:p>
          </p:txBody>
        </p:sp>
      </p:grp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924675" y="2405063"/>
            <a:ext cx="2111375" cy="5588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6948488" y="2389188"/>
            <a:ext cx="20875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6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基盤からアプリまですべてを改良可能</a:t>
            </a: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1590675" y="1165225"/>
            <a:ext cx="5600700" cy="4254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5084C4"/>
              </a:buClr>
              <a:buFont typeface="Wingdings" pitchFamily="2" charset="2"/>
              <a:buNone/>
            </a:pPr>
            <a:r>
              <a:rPr lang="ja-JP" altLang="en-US" sz="2400" u="sng">
                <a:latin typeface="HGP創英角ｺﾞｼｯｸUB" pitchFamily="50" charset="-128"/>
                <a:ea typeface="HGP創英角ｺﾞｼｯｸUB" pitchFamily="50" charset="-128"/>
              </a:rPr>
              <a:t>研究・教育のための</a:t>
            </a:r>
            <a:r>
              <a:rPr lang="ja-JP" altLang="en-US" sz="2400" u="sng">
                <a:solidFill>
                  <a:srgbClr val="990000"/>
                </a:solidFill>
                <a:latin typeface="HGP創英角ｺﾞｼｯｸUB" pitchFamily="50" charset="-128"/>
                <a:ea typeface="HGP創英角ｺﾞｼｯｸUB" pitchFamily="50" charset="-128"/>
              </a:rPr>
              <a:t>実験・演習環境の提供</a:t>
            </a:r>
          </a:p>
        </p:txBody>
      </p:sp>
      <p:sp>
        <p:nvSpPr>
          <p:cNvPr id="26634" name="角丸四角形吹き出し 21"/>
          <p:cNvSpPr>
            <a:spLocks noChangeArrowheads="1"/>
          </p:cNvSpPr>
          <p:nvPr/>
        </p:nvSpPr>
        <p:spPr bwMode="auto">
          <a:xfrm>
            <a:off x="1258888" y="2100263"/>
            <a:ext cx="1373187" cy="547687"/>
          </a:xfrm>
          <a:prstGeom prst="wedgeRoundRectCallout">
            <a:avLst>
              <a:gd name="adj1" fmla="val 95782"/>
              <a:gd name="adj2" fmla="val 122176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①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専有性</a:t>
            </a:r>
          </a:p>
        </p:txBody>
      </p:sp>
      <p:sp>
        <p:nvSpPr>
          <p:cNvPr id="26635" name="角丸四角形吹き出し 21"/>
          <p:cNvSpPr>
            <a:spLocks noChangeArrowheads="1"/>
          </p:cNvSpPr>
          <p:nvPr/>
        </p:nvSpPr>
        <p:spPr bwMode="auto">
          <a:xfrm>
            <a:off x="7308850" y="3036888"/>
            <a:ext cx="1373188" cy="504825"/>
          </a:xfrm>
          <a:prstGeom prst="wedgeRoundRectCallout">
            <a:avLst>
              <a:gd name="adj1" fmla="val -111505"/>
              <a:gd name="adj2" fmla="val 20755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②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改変性</a:t>
            </a:r>
          </a:p>
        </p:txBody>
      </p:sp>
      <p:sp>
        <p:nvSpPr>
          <p:cNvPr id="26636" name="角丸四角形吹き出し 21"/>
          <p:cNvSpPr>
            <a:spLocks noChangeArrowheads="1"/>
          </p:cNvSpPr>
          <p:nvPr/>
        </p:nvSpPr>
        <p:spPr bwMode="auto">
          <a:xfrm>
            <a:off x="1619250" y="4692650"/>
            <a:ext cx="1373188" cy="504825"/>
          </a:xfrm>
          <a:prstGeom prst="wedgeRoundRectCallout">
            <a:avLst>
              <a:gd name="adj1" fmla="val 25606"/>
              <a:gd name="adj2" fmla="val -142769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③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連携性</a:t>
            </a:r>
          </a:p>
        </p:txBody>
      </p:sp>
      <p:sp>
        <p:nvSpPr>
          <p:cNvPr id="26637" name="Rectangle 16"/>
          <p:cNvSpPr>
            <a:spLocks noChangeArrowheads="1"/>
          </p:cNvSpPr>
          <p:nvPr/>
        </p:nvSpPr>
        <p:spPr bwMode="auto">
          <a:xfrm>
            <a:off x="6732588" y="5197475"/>
            <a:ext cx="8636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38" name="角丸四角形吹き出し 21"/>
          <p:cNvSpPr>
            <a:spLocks noChangeArrowheads="1"/>
          </p:cNvSpPr>
          <p:nvPr/>
        </p:nvSpPr>
        <p:spPr bwMode="auto">
          <a:xfrm>
            <a:off x="7451725" y="5268913"/>
            <a:ext cx="1373188" cy="422275"/>
          </a:xfrm>
          <a:prstGeom prst="wedgeRoundRectCallout">
            <a:avLst>
              <a:gd name="adj1" fmla="val -40634"/>
              <a:gd name="adj2" fmla="val -69551"/>
              <a:gd name="adj3" fmla="val 16667"/>
            </a:avLst>
          </a:prstGeom>
          <a:solidFill>
            <a:srgbClr val="3366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④</a:t>
            </a:r>
            <a:r>
              <a:rPr lang="ja-JP" altLang="en-US">
                <a:solidFill>
                  <a:srgbClr val="FFFFFF"/>
                </a:solidFill>
                <a:latin typeface="HGP創英角ｺﾞｼｯｸUB" pitchFamily="50" charset="-128"/>
                <a:ea typeface="HGP創英角ｺﾞｼｯｸUB" pitchFamily="50" charset="-128"/>
              </a:rPr>
              <a:t>保存性</a:t>
            </a:r>
          </a:p>
        </p:txBody>
      </p:sp>
      <p:sp>
        <p:nvSpPr>
          <p:cNvPr id="26639" name="AutoShape 18"/>
          <p:cNvSpPr>
            <a:spLocks noChangeArrowheads="1"/>
          </p:cNvSpPr>
          <p:nvPr/>
        </p:nvSpPr>
        <p:spPr bwMode="auto">
          <a:xfrm>
            <a:off x="4889500" y="5661025"/>
            <a:ext cx="2562225" cy="585788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6640" name="Rectangle 19"/>
          <p:cNvSpPr>
            <a:spLocks noChangeArrowheads="1"/>
          </p:cNvSpPr>
          <p:nvPr/>
        </p:nvSpPr>
        <p:spPr bwMode="auto">
          <a:xfrm>
            <a:off x="5003800" y="5629275"/>
            <a:ext cx="2663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6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学術コミュニティ内で環境を検索・利活用</a:t>
            </a:r>
          </a:p>
        </p:txBody>
      </p:sp>
      <p:grpSp>
        <p:nvGrpSpPr>
          <p:cNvPr id="26641" name="Group 22"/>
          <p:cNvGrpSpPr>
            <a:grpSpLocks/>
          </p:cNvGrpSpPr>
          <p:nvPr/>
        </p:nvGrpSpPr>
        <p:grpSpPr bwMode="auto">
          <a:xfrm>
            <a:off x="1189038" y="3757613"/>
            <a:ext cx="1223962" cy="463550"/>
            <a:chOff x="113" y="1933"/>
            <a:chExt cx="771" cy="292"/>
          </a:xfrm>
        </p:grpSpPr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158" y="1979"/>
              <a:ext cx="91" cy="2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330" y="2042"/>
              <a:ext cx="191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0" name="Rectangle 25"/>
            <p:cNvSpPr>
              <a:spLocks noChangeArrowheads="1"/>
            </p:cNvSpPr>
            <p:nvPr/>
          </p:nvSpPr>
          <p:spPr bwMode="auto">
            <a:xfrm>
              <a:off x="599" y="2068"/>
              <a:ext cx="229" cy="1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643" y="1961"/>
              <a:ext cx="105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pic>
          <p:nvPicPr>
            <p:cNvPr id="26652" name="Picture 27" descr="build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" y="1933"/>
              <a:ext cx="77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642" name="Line 28"/>
          <p:cNvSpPr>
            <a:spLocks noChangeShapeType="1"/>
          </p:cNvSpPr>
          <p:nvPr/>
        </p:nvSpPr>
        <p:spPr bwMode="auto">
          <a:xfrm flipV="1">
            <a:off x="2411413" y="4044950"/>
            <a:ext cx="6477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6643" name="Rectangle 29"/>
          <p:cNvSpPr>
            <a:spLocks noChangeArrowheads="1"/>
          </p:cNvSpPr>
          <p:nvPr/>
        </p:nvSpPr>
        <p:spPr bwMode="auto">
          <a:xfrm>
            <a:off x="1260475" y="4171950"/>
            <a:ext cx="1223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>
                <a:solidFill>
                  <a:srgbClr val="000066"/>
                </a:solidFill>
                <a:latin typeface="HGP創英角ｺﾞｼｯｸUB" pitchFamily="50" charset="-128"/>
                <a:ea typeface="HGP創英角ｺﾞｼｯｸUB" pitchFamily="50" charset="-128"/>
              </a:rPr>
              <a:t>外部クラウド</a:t>
            </a:r>
          </a:p>
        </p:txBody>
      </p:sp>
      <p:sp>
        <p:nvSpPr>
          <p:cNvPr id="26644" name="Rectangle 30"/>
          <p:cNvSpPr>
            <a:spLocks noChangeArrowheads="1"/>
          </p:cNvSpPr>
          <p:nvPr/>
        </p:nvSpPr>
        <p:spPr bwMode="auto">
          <a:xfrm>
            <a:off x="322263" y="5416550"/>
            <a:ext cx="2593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000" dirty="0">
                <a:latin typeface="HGP創英角ｺﾞｼｯｸUB" pitchFamily="50" charset="-128"/>
                <a:ea typeface="HGP創英角ｺﾞｼｯｸUB" pitchFamily="50" charset="-128"/>
              </a:rPr>
              <a:t>参考：</a:t>
            </a:r>
          </a:p>
          <a:p>
            <a:r>
              <a:rPr lang="en-US" altLang="ja-JP" sz="1000" dirty="0" smtClean="0">
                <a:latin typeface="HGP創英角ｺﾞｼｯｸUB" pitchFamily="50" charset="-128"/>
                <a:ea typeface="HGP創英角ｺﾞｼｯｸUB" pitchFamily="50" charset="-128"/>
                <a:hlinkClick r:id="rId5"/>
              </a:rPr>
              <a:t>http</a:t>
            </a:r>
            <a:r>
              <a:rPr lang="en-US" altLang="ja-JP" sz="1000" dirty="0">
                <a:latin typeface="HGP創英角ｺﾞｼｯｸUB" pitchFamily="50" charset="-128"/>
                <a:ea typeface="HGP創英角ｺﾞｼｯｸUB" pitchFamily="50" charset="-128"/>
                <a:hlinkClick r:id="rId5"/>
              </a:rPr>
              <a:t>://grace-center.jp/prj_educloud.html</a:t>
            </a:r>
            <a:endParaRPr lang="en-US" altLang="ja-JP" sz="1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26645" name="Group 32"/>
          <p:cNvGrpSpPr>
            <a:grpSpLocks/>
          </p:cNvGrpSpPr>
          <p:nvPr/>
        </p:nvGrpSpPr>
        <p:grpSpPr bwMode="auto">
          <a:xfrm>
            <a:off x="107950" y="4797425"/>
            <a:ext cx="1471613" cy="581025"/>
            <a:chOff x="683" y="3385"/>
            <a:chExt cx="927" cy="366"/>
          </a:xfrm>
        </p:grpSpPr>
        <p:sp>
          <p:nvSpPr>
            <p:cNvPr id="26646" name="AutoShape 10"/>
            <p:cNvSpPr>
              <a:spLocks noChangeArrowheads="1"/>
            </p:cNvSpPr>
            <p:nvPr/>
          </p:nvSpPr>
          <p:spPr bwMode="auto">
            <a:xfrm>
              <a:off x="683" y="3387"/>
              <a:ext cx="882" cy="36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latin typeface="HGP創英角ｺﾞｼｯｸUB" pitchFamily="50" charset="-128"/>
                <a:ea typeface="HGP創英角ｺﾞｼｯｸUB" pitchFamily="50" charset="-128"/>
              </a:endParaRPr>
            </a:p>
          </p:txBody>
        </p:sp>
        <p:sp>
          <p:nvSpPr>
            <p:cNvPr id="26647" name="Rectangle 11"/>
            <p:cNvSpPr>
              <a:spLocks noChangeArrowheads="1"/>
            </p:cNvSpPr>
            <p:nvPr/>
          </p:nvSpPr>
          <p:spPr bwMode="auto">
            <a:xfrm>
              <a:off x="703" y="3385"/>
              <a:ext cx="90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600">
                  <a:solidFill>
                    <a:srgbClr val="000066"/>
                  </a:solidFill>
                  <a:latin typeface="HGP創英角ｺﾞｼｯｸUB" pitchFamily="50" charset="-128"/>
                  <a:ea typeface="HGP創英角ｺﾞｼｯｸUB" pitchFamily="50" charset="-128"/>
                </a:rPr>
                <a:t>他のクラウドとの連携</a:t>
              </a:r>
            </a:p>
          </p:txBody>
        </p:sp>
      </p:grpSp>
      <p:sp>
        <p:nvSpPr>
          <p:cNvPr id="3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876256" y="260648"/>
            <a:ext cx="2160240" cy="504056"/>
          </a:xfrm>
          <a:prstGeom prst="roundRect">
            <a:avLst>
              <a:gd name="adj" fmla="val 7234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テキスト ボックス 4"/>
          <p:cNvSpPr txBox="1">
            <a:spLocks noChangeArrowheads="1"/>
          </p:cNvSpPr>
          <p:nvPr/>
        </p:nvSpPr>
        <p:spPr bwMode="auto">
          <a:xfrm flipH="1">
            <a:off x="7020272" y="292586"/>
            <a:ext cx="20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HGP創英角ｺﾞｼｯｸUB" pitchFamily="50" charset="-128"/>
                <a:ea typeface="HGP創英角ｺﾞｼｯｸUB" pitchFamily="50" charset="-128"/>
              </a:rPr>
              <a:t>教育</a:t>
            </a:r>
            <a:r>
              <a:rPr lang="ja-JP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からの期待</a:t>
            </a:r>
            <a:endParaRPr lang="en-US" altLang="ja-JP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956376" cy="606425"/>
          </a:xfrm>
        </p:spPr>
        <p:txBody>
          <a:bodyPr/>
          <a:lstStyle/>
          <a:p>
            <a:pPr eaLnBrk="1" hangingPunct="1"/>
            <a:r>
              <a:rPr lang="en-US" altLang="ja-JP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OSS</a:t>
            </a:r>
            <a:r>
              <a:rPr lang="ja-JP" altLang="en-US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で構成する</a:t>
            </a:r>
            <a:r>
              <a:rPr lang="ja-JP" altLang="en-US" sz="3200" b="1" dirty="0" smtClean="0">
                <a:latin typeface="HGP創英角ｺﾞｼｯｸUB" pitchFamily="50" charset="-128"/>
                <a:ea typeface="HGP創英角ｺﾞｼｯｸUB" pitchFamily="50" charset="-128"/>
              </a:rPr>
              <a:t>マルチ</a:t>
            </a:r>
            <a:r>
              <a:rPr lang="ja-JP" altLang="en-US" sz="3200" b="1" dirty="0" smtClean="0">
                <a:effectLst/>
                <a:latin typeface="HGP創英角ｺﾞｼｯｸUB" pitchFamily="50" charset="-128"/>
                <a:ea typeface="HGP創英角ｺﾞｼｯｸUB" pitchFamily="50" charset="-128"/>
              </a:rPr>
              <a:t>クラウドと共有機能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7821488" y="1958429"/>
            <a:ext cx="1143000" cy="8382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   </a:t>
            </a:r>
            <a:r>
              <a:rPr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アーカイブ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8678" name="Picture 1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675" y="2339430"/>
            <a:ext cx="4800600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AutoShape 2541"/>
          <p:cNvSpPr>
            <a:spLocks noChangeArrowheads="1"/>
          </p:cNvSpPr>
          <p:nvPr/>
        </p:nvSpPr>
        <p:spPr bwMode="auto">
          <a:xfrm>
            <a:off x="2632075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0" name="AutoShape 2542"/>
          <p:cNvSpPr>
            <a:spLocks noChangeArrowheads="1"/>
          </p:cNvSpPr>
          <p:nvPr/>
        </p:nvSpPr>
        <p:spPr bwMode="auto">
          <a:xfrm>
            <a:off x="1581150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1" name="AutoShape 2539"/>
          <p:cNvSpPr>
            <a:spLocks noChangeArrowheads="1"/>
          </p:cNvSpPr>
          <p:nvPr/>
        </p:nvSpPr>
        <p:spPr bwMode="auto">
          <a:xfrm>
            <a:off x="5527675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2" name="AutoShape 2540"/>
          <p:cNvSpPr>
            <a:spLocks noChangeArrowheads="1"/>
          </p:cNvSpPr>
          <p:nvPr/>
        </p:nvSpPr>
        <p:spPr bwMode="auto">
          <a:xfrm>
            <a:off x="4498353" y="2263229"/>
            <a:ext cx="1004888" cy="3733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3" name="Text Box 2544"/>
          <p:cNvSpPr txBox="1">
            <a:spLocks noChangeArrowheads="1"/>
          </p:cNvSpPr>
          <p:nvPr/>
        </p:nvSpPr>
        <p:spPr bwMode="auto">
          <a:xfrm>
            <a:off x="5588001" y="1752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ja-JP" altLang="en-US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4" name="Text Box 2545"/>
          <p:cNvSpPr txBox="1">
            <a:spLocks noChangeArrowheads="1"/>
          </p:cNvSpPr>
          <p:nvPr/>
        </p:nvSpPr>
        <p:spPr bwMode="auto">
          <a:xfrm>
            <a:off x="5603876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Cloud#01</a:t>
            </a:r>
          </a:p>
        </p:txBody>
      </p:sp>
      <p:sp>
        <p:nvSpPr>
          <p:cNvPr id="28685" name="Text Box 2546"/>
          <p:cNvSpPr txBox="1">
            <a:spLocks noChangeArrowheads="1"/>
          </p:cNvSpPr>
          <p:nvPr/>
        </p:nvSpPr>
        <p:spPr bwMode="auto">
          <a:xfrm>
            <a:off x="4558679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Cloud#02</a:t>
            </a:r>
          </a:p>
        </p:txBody>
      </p:sp>
      <p:sp>
        <p:nvSpPr>
          <p:cNvPr id="28686" name="Text Box 2547"/>
          <p:cNvSpPr txBox="1">
            <a:spLocks noChangeArrowheads="1"/>
          </p:cNvSpPr>
          <p:nvPr/>
        </p:nvSpPr>
        <p:spPr bwMode="auto">
          <a:xfrm>
            <a:off x="2706688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Cloud#14</a:t>
            </a:r>
          </a:p>
        </p:txBody>
      </p:sp>
      <p:sp>
        <p:nvSpPr>
          <p:cNvPr id="28687" name="Text Box 2548"/>
          <p:cNvSpPr txBox="1">
            <a:spLocks noChangeArrowheads="1"/>
          </p:cNvSpPr>
          <p:nvPr/>
        </p:nvSpPr>
        <p:spPr bwMode="auto">
          <a:xfrm>
            <a:off x="1639888" y="1958430"/>
            <a:ext cx="861133" cy="276999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HGP創英角ｺﾞｼｯｸUB" pitchFamily="50" charset="-128"/>
                <a:ea typeface="HGP創英角ｺﾞｼｯｸUB" pitchFamily="50" charset="-128"/>
              </a:rPr>
              <a:t>Cloud#15</a:t>
            </a:r>
          </a:p>
        </p:txBody>
      </p:sp>
      <p:sp>
        <p:nvSpPr>
          <p:cNvPr id="28688" name="AutoShape 5"/>
          <p:cNvSpPr>
            <a:spLocks noChangeArrowheads="1"/>
          </p:cNvSpPr>
          <p:nvPr/>
        </p:nvSpPr>
        <p:spPr bwMode="auto">
          <a:xfrm>
            <a:off x="879475" y="3863429"/>
            <a:ext cx="1676400" cy="457200"/>
          </a:xfrm>
          <a:prstGeom prst="wedgeRoundRectCallout">
            <a:avLst>
              <a:gd name="adj1" fmla="val 67898"/>
              <a:gd name="adj2" fmla="val -14687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Projects B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8689" name="AutoShape 6"/>
          <p:cNvSpPr>
            <a:spLocks noChangeArrowheads="1"/>
          </p:cNvSpPr>
          <p:nvPr/>
        </p:nvSpPr>
        <p:spPr bwMode="auto">
          <a:xfrm>
            <a:off x="2251075" y="4396829"/>
            <a:ext cx="1676400" cy="457200"/>
          </a:xfrm>
          <a:prstGeom prst="wedgeRoundRectCallout">
            <a:avLst>
              <a:gd name="adj1" fmla="val -2083"/>
              <a:gd name="adj2" fmla="val -18055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 C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062164" y="5303292"/>
            <a:ext cx="2155825" cy="862012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200" dirty="0">
                <a:latin typeface="HGP創英角ｺﾞｼｯｸUB" pitchFamily="50" charset="-128"/>
                <a:ea typeface="HGP創英角ｺﾞｼｯｸUB" pitchFamily="50" charset="-128"/>
                <a:cs typeface="Verdana" pitchFamily="34" charset="0"/>
              </a:rPr>
              <a:t>Shared Cloud for Project B and Project C</a:t>
            </a:r>
            <a:endParaRPr lang="ja-JP" altLang="en-US" sz="1200" dirty="0">
              <a:latin typeface="HGP創英角ｺﾞｼｯｸUB" pitchFamily="50" charset="-128"/>
              <a:ea typeface="HGP創英角ｺﾞｼｯｸUB" pitchFamily="50" charset="-128"/>
              <a:cs typeface="Verdana" pitchFamily="34" charset="0"/>
            </a:endParaRP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289675" y="4773067"/>
            <a:ext cx="2590800" cy="842962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ja-JP" sz="1200" dirty="0">
                <a:latin typeface="HGP創英角ｺﾞｼｯｸUB" pitchFamily="50" charset="-128"/>
                <a:ea typeface="HGP創英角ｺﾞｼｯｸUB" pitchFamily="50" charset="-128"/>
                <a:cs typeface="Verdana" pitchFamily="34" charset="0"/>
              </a:rPr>
              <a:t>Dedicated Cloud for Project A</a:t>
            </a:r>
            <a:endParaRPr lang="ja-JP" altLang="en-US" sz="1200" dirty="0">
              <a:latin typeface="HGP創英角ｺﾞｼｯｸUB" pitchFamily="50" charset="-128"/>
              <a:ea typeface="HGP創英角ｺﾞｼｯｸUB" pitchFamily="50" charset="-128"/>
              <a:cs typeface="Verdana" pitchFamily="34" charset="0"/>
            </a:endParaRPr>
          </a:p>
        </p:txBody>
      </p:sp>
      <p:sp>
        <p:nvSpPr>
          <p:cNvPr id="28692" name="AutoShape 9"/>
          <p:cNvSpPr>
            <a:spLocks noChangeArrowheads="1"/>
          </p:cNvSpPr>
          <p:nvPr/>
        </p:nvSpPr>
        <p:spPr bwMode="auto">
          <a:xfrm>
            <a:off x="6442076" y="3558629"/>
            <a:ext cx="1135063" cy="685800"/>
          </a:xfrm>
          <a:prstGeom prst="wedgeRoundRectCallout">
            <a:avLst>
              <a:gd name="adj1" fmla="val -63352"/>
              <a:gd name="adj2" fmla="val -10787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1200">
                <a:latin typeface="HGP創英角ｺﾞｼｯｸUB" pitchFamily="50" charset="-128"/>
                <a:ea typeface="HGP創英角ｺﾞｼｯｸUB" pitchFamily="50" charset="-128"/>
              </a:rPr>
              <a:t>Project A</a:t>
            </a:r>
            <a:endParaRPr lang="ja-JP" altLang="en-US" sz="120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22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26473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下カーブ矢印 22"/>
          <p:cNvSpPr/>
          <p:nvPr/>
        </p:nvSpPr>
        <p:spPr>
          <a:xfrm>
            <a:off x="6732240" y="1988840"/>
            <a:ext cx="864096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4" name="下カーブ矢印 23"/>
          <p:cNvSpPr/>
          <p:nvPr/>
        </p:nvSpPr>
        <p:spPr>
          <a:xfrm flipH="1" flipV="1">
            <a:off x="6732240" y="2492896"/>
            <a:ext cx="864096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6804248" y="1700808"/>
            <a:ext cx="864096" cy="432048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save</a:t>
            </a:r>
            <a:endParaRPr kumimoji="1" lang="ja-JP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6732240" y="2924944"/>
            <a:ext cx="936104" cy="432048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altLang="ja-JP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restore</a:t>
            </a:r>
            <a:endParaRPr kumimoji="1" lang="ja-JP" alt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6012160" y="1556792"/>
            <a:ext cx="2483768" cy="288032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ja-JP" altLang="en-US" sz="1200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アーカイブ申請により管理者が</a:t>
            </a:r>
            <a:endParaRPr kumimoji="1" lang="ja-JP" alt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6444208" y="2780928"/>
            <a:ext cx="2483768" cy="288032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ja-JP" altLang="en-US" sz="1200" noProof="0" dirty="0" smtClean="0">
                <a:latin typeface="HGP創英角ｺﾞｼｯｸUB" pitchFamily="50" charset="-128"/>
                <a:ea typeface="HGP創英角ｺﾞｼｯｸUB" pitchFamily="50" charset="-128"/>
                <a:cs typeface="Arial Unicode MS" pitchFamily="50" charset="-128"/>
              </a:rPr>
              <a:t>必要に応じ利用者が</a:t>
            </a:r>
            <a:endParaRPr kumimoji="1" lang="ja-JP" alt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Arial Unicode MS" pitchFamily="50" charset="-128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179512" y="1988840"/>
            <a:ext cx="1152128" cy="576064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dirty="0" smtClean="0">
                <a:latin typeface="HGP創英角ｺﾞｼｯｸUB" pitchFamily="50" charset="-128"/>
                <a:ea typeface="HGP創英角ｺﾞｼｯｸUB" pitchFamily="50" charset="-128"/>
              </a:rPr>
              <a:t>LDAP</a:t>
            </a:r>
            <a:r>
              <a:rPr lang="ja-JP" altLang="en-US" sz="1400" dirty="0" smtClean="0">
                <a:latin typeface="HGP創英角ｺﾞｼｯｸUB" pitchFamily="50" charset="-128"/>
                <a:ea typeface="HGP創英角ｺﾞｼｯｸUB" pitchFamily="50" charset="-128"/>
              </a:rPr>
              <a:t>によるユーザ管理</a:t>
            </a:r>
            <a:endParaRPr lang="ja-JP" altLang="en-US" sz="14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3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9144000" cy="6453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研究クラウド </a:t>
            </a:r>
            <a:r>
              <a:rPr lang="en-US" altLang="ja-JP" sz="4800" dirty="0" err="1" smtClean="0"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gunnii</a:t>
            </a:r>
            <a:endParaRPr lang="en-US" altLang="ja-JP" sz="4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endParaRPr lang="en-US" altLang="ja-JP" sz="24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  <a:p>
            <a:pPr algn="ctr"/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今の研究環境を簡単に拡張できるクラウド </a:t>
            </a: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-</a:t>
            </a:r>
            <a:endParaRPr lang="en-US" altLang="ja-JP" sz="2800" dirty="0" smtClean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79512" y="2204864"/>
            <a:ext cx="3960440" cy="15121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・リソース共有化による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利用率向上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・運用集中化による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効率化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" name="テキスト ボックス 16"/>
          <p:cNvSpPr txBox="1">
            <a:spLocks noChangeArrowheads="1"/>
          </p:cNvSpPr>
          <p:nvPr/>
        </p:nvSpPr>
        <p:spPr bwMode="auto">
          <a:xfrm>
            <a:off x="827584" y="908720"/>
            <a:ext cx="2771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幹部側の要求：　</a:t>
            </a:r>
            <a:endParaRPr lang="en-US" altLang="ja-JP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投資対効果向上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(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より大きな研究成果）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5004048" y="2060848"/>
            <a:ext cx="3888432" cy="16561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・計算機リソースへの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投資削減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・大規模実験環境構築</a:t>
            </a:r>
            <a:r>
              <a:rPr lang="en-US" altLang="ja-JP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</a:rPr>
              <a:t>　運用の作業軽減</a:t>
            </a:r>
            <a:endParaRPr lang="en-US" altLang="ja-JP" dirty="0" smtClean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テキスト ボックス 18"/>
          <p:cNvSpPr txBox="1">
            <a:spLocks noChangeArrowheads="1"/>
          </p:cNvSpPr>
          <p:nvPr/>
        </p:nvSpPr>
        <p:spPr bwMode="auto">
          <a:xfrm>
            <a:off x="5652120" y="908720"/>
            <a:ext cx="29523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研究者側</a:t>
            </a:r>
            <a:r>
              <a:rPr lang="ja-JP" altLang="en-US" dirty="0">
                <a:latin typeface="HGS創英角ｺﾞｼｯｸUB" pitchFamily="50" charset="-128"/>
                <a:ea typeface="HGS創英角ｺﾞｼｯｸUB" pitchFamily="50" charset="-128"/>
              </a:rPr>
              <a:t>の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要求：</a:t>
            </a:r>
            <a:endParaRPr lang="en-US" altLang="ja-JP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投資対効果向上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（安くて早くて簡単）　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23728" y="5085184"/>
            <a:ext cx="5184576" cy="1179512"/>
          </a:xfrm>
          <a:prstGeom prst="roundRect">
            <a:avLst>
              <a:gd name="adj" fmla="val 12132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・物理マシン相当の安定的性能確保</a:t>
            </a:r>
            <a:endParaRPr lang="en-US" altLang="ja-JP" sz="24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・既存計算機リソースとの融合</a:t>
            </a:r>
            <a:endParaRPr lang="en-US" altLang="ja-JP" sz="24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683568" y="3789040"/>
            <a:ext cx="8229600" cy="6926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クラウドの導入により</a:t>
            </a:r>
            <a:r>
              <a:rPr lang="ja-JP" altLang="en-US" sz="3600" dirty="0" smtClean="0"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一挙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解決？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S創英角ｺﾞｼｯｸUB" pitchFamily="50" charset="-128"/>
              <a:ea typeface="HGS創英角ｺﾞｼｯｸUB" pitchFamily="50" charset="-128"/>
              <a:cs typeface="+mj-cs"/>
            </a:endParaRPr>
          </a:p>
        </p:txBody>
      </p:sp>
      <p:sp>
        <p:nvSpPr>
          <p:cNvPr id="11" name="テキスト ボックス 18"/>
          <p:cNvSpPr txBox="1">
            <a:spLocks noChangeArrowheads="1"/>
          </p:cNvSpPr>
          <p:nvPr/>
        </p:nvSpPr>
        <p:spPr bwMode="auto">
          <a:xfrm>
            <a:off x="2411760" y="4509120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いいえ、以下のような 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課題 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があります。　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79512" y="188640"/>
            <a:ext cx="5832648" cy="692696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S創英角ｺﾞｼｯｸUB" pitchFamily="50" charset="-128"/>
                <a:ea typeface="HGS創英角ｺﾞｼｯｸUB" pitchFamily="50" charset="-128"/>
                <a:cs typeface="+mj-cs"/>
              </a:rPr>
              <a:t>研究クラウド構築の背景</a:t>
            </a:r>
          </a:p>
        </p:txBody>
      </p:sp>
      <p:sp>
        <p:nvSpPr>
          <p:cNvPr id="1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6876256" y="260648"/>
            <a:ext cx="2160240" cy="504056"/>
          </a:xfrm>
          <a:prstGeom prst="roundRect">
            <a:avLst>
              <a:gd name="adj" fmla="val 7234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テキスト ボックス 4"/>
          <p:cNvSpPr txBox="1">
            <a:spLocks noChangeArrowheads="1"/>
          </p:cNvSpPr>
          <p:nvPr/>
        </p:nvSpPr>
        <p:spPr bwMode="auto">
          <a:xfrm flipH="1">
            <a:off x="7020272" y="292586"/>
            <a:ext cx="20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00B0F0"/>
                </a:solidFill>
                <a:latin typeface="HGP創英角ｺﾞｼｯｸUB" pitchFamily="50" charset="-128"/>
                <a:ea typeface="HGP創英角ｺﾞｼｯｸUB" pitchFamily="50" charset="-128"/>
              </a:rPr>
              <a:t>研究</a:t>
            </a:r>
            <a:r>
              <a:rPr lang="ja-JP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からの期待</a:t>
            </a:r>
            <a:endParaRPr lang="en-US" altLang="ja-JP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5348164" y="1268760"/>
            <a:ext cx="3688332" cy="1152128"/>
            <a:chOff x="467544" y="1628800"/>
            <a:chExt cx="3688332" cy="1152128"/>
          </a:xfrm>
        </p:grpSpPr>
        <p:sp>
          <p:nvSpPr>
            <p:cNvPr id="56" name="正方形/長方形 5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6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6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63" name="円柱 6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6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82594"/>
          </a:xfrm>
        </p:spPr>
        <p:txBody>
          <a:bodyPr/>
          <a:lstStyle/>
          <a:p>
            <a:r>
              <a:rPr kumimoji="1" lang="ja-JP" altLang="en-US" sz="4000" dirty="0" smtClean="0">
                <a:latin typeface="HGP創英角ｺﾞｼｯｸUB" pitchFamily="50" charset="-128"/>
                <a:ea typeface="HGP創英角ｺﾞｼｯｸUB" pitchFamily="50" charset="-128"/>
              </a:rPr>
              <a:t>研究環境構築ソリューションの現状</a:t>
            </a:r>
            <a:endParaRPr kumimoji="1" lang="ja-JP" altLang="en-US" sz="4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5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7530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1705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0955" y="549798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6"/>
          <p:cNvSpPr txBox="1">
            <a:spLocks noChangeArrowheads="1"/>
          </p:cNvSpPr>
          <p:nvPr/>
        </p:nvSpPr>
        <p:spPr bwMode="auto">
          <a:xfrm>
            <a:off x="4283968" y="6093296"/>
            <a:ext cx="965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 dirty="0">
                <a:latin typeface="HGS創英角ｺﾞｼｯｸUB" pitchFamily="50" charset="-128"/>
                <a:ea typeface="HGS創英角ｺﾞｼｯｸUB" pitchFamily="50" charset="-128"/>
              </a:rPr>
              <a:t>物理マシン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385215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円柱 9"/>
          <p:cNvSpPr/>
          <p:nvPr/>
        </p:nvSpPr>
        <p:spPr>
          <a:xfrm>
            <a:off x="673399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115120" y="4942303"/>
            <a:ext cx="6985272" cy="43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HGS創英角ｺﾞｼｯｸUB" pitchFamily="50" charset="-128"/>
                <a:ea typeface="HGS創英角ｺﾞｼｯｸUB" pitchFamily="50" charset="-128"/>
              </a:rPr>
              <a:t>IaaS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03648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51720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699792" y="4294652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3429000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仮想マシンクラスタ提供 </a:t>
            </a:r>
            <a:r>
              <a:rPr lang="en-US" altLang="ja-JP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by</a:t>
            </a: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en-US" altLang="ja-JP" sz="2400" b="1" dirty="0" err="1" smtClean="0">
                <a:latin typeface="HGS創英角ｺﾞｼｯｸUB" pitchFamily="50" charset="-128"/>
                <a:ea typeface="HGS創英角ｺﾞｼｯｸUB" pitchFamily="50" charset="-128"/>
              </a:rPr>
              <a:t>IaaS</a:t>
            </a:r>
            <a:endParaRPr lang="ja-JP" altLang="en-US" sz="2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307604" y="1844824"/>
            <a:ext cx="3688332" cy="1152128"/>
            <a:chOff x="467544" y="1628800"/>
            <a:chExt cx="3688332" cy="1152128"/>
          </a:xfrm>
        </p:grpSpPr>
        <p:sp>
          <p:nvSpPr>
            <p:cNvPr id="26" name="正方形/長方形 2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23" name="円柱 2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2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27" name="円柱 26"/>
          <p:cNvSpPr/>
          <p:nvPr/>
        </p:nvSpPr>
        <p:spPr>
          <a:xfrm>
            <a:off x="709403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8" name="円柱 27"/>
          <p:cNvSpPr/>
          <p:nvPr/>
        </p:nvSpPr>
        <p:spPr>
          <a:xfrm>
            <a:off x="7454079" y="5517232"/>
            <a:ext cx="285752" cy="35719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29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509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684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934" y="5477849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1637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5812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8" descr="MCj042896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062" y="5445224"/>
            <a:ext cx="428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正方形/長方形 34"/>
          <p:cNvSpPr/>
          <p:nvPr/>
        </p:nvSpPr>
        <p:spPr>
          <a:xfrm>
            <a:off x="3707904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355976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04048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012160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660232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08304" y="4293096"/>
            <a:ext cx="57606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159" y="5517232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215" y="5589240"/>
            <a:ext cx="712787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" name="テキスト ボックス 42"/>
          <p:cNvSpPr txBox="1"/>
          <p:nvPr/>
        </p:nvSpPr>
        <p:spPr>
          <a:xfrm>
            <a:off x="179512" y="908720"/>
            <a:ext cx="4896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物理マシンクラスタ提供 </a:t>
            </a:r>
            <a:r>
              <a:rPr lang="en-US" altLang="ja-JP" sz="2400" b="1" dirty="0" smtClean="0">
                <a:latin typeface="HGS創英角ｺﾞｼｯｸUB" pitchFamily="50" charset="-128"/>
                <a:ea typeface="HGS創英角ｺﾞｼｯｸUB" pitchFamily="50" charset="-128"/>
              </a:rPr>
              <a:t>by hands</a:t>
            </a:r>
            <a:endParaRPr lang="ja-JP" altLang="en-US" sz="2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259932" y="2276872"/>
            <a:ext cx="3688332" cy="1152128"/>
            <a:chOff x="467544" y="1628800"/>
            <a:chExt cx="3688332" cy="1152128"/>
          </a:xfrm>
        </p:grpSpPr>
        <p:sp>
          <p:nvSpPr>
            <p:cNvPr id="46" name="正方形/長方形 45"/>
            <p:cNvSpPr/>
            <p:nvPr/>
          </p:nvSpPr>
          <p:spPr>
            <a:xfrm>
              <a:off x="467544" y="1628800"/>
              <a:ext cx="3528392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585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8" descr="MCj0428969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5105" y="1772816"/>
              <a:ext cx="428625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テキスト ボックス 23"/>
            <p:cNvSpPr txBox="1">
              <a:spLocks noChangeArrowheads="1"/>
            </p:cNvSpPr>
            <p:nvPr/>
          </p:nvSpPr>
          <p:spPr bwMode="auto">
            <a:xfrm>
              <a:off x="1804393" y="2358603"/>
              <a:ext cx="966787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sz="1200" dirty="0">
                  <a:latin typeface="HGS創英角ｺﾞｼｯｸUB" pitchFamily="50" charset="-128"/>
                  <a:ea typeface="HGS創英角ｺﾞｼｯｸUB" pitchFamily="50" charset="-128"/>
                </a:rPr>
                <a:t>物理マシン</a:t>
              </a:r>
            </a:p>
          </p:txBody>
        </p:sp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3568" y="1700808"/>
              <a:ext cx="712788" cy="5715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2" name="テキスト ボックス 2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12953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物理スイッチ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53" name="円柱 52"/>
            <p:cNvSpPr/>
            <p:nvPr/>
          </p:nvSpPr>
          <p:spPr>
            <a:xfrm>
              <a:off x="3203848" y="1916832"/>
              <a:ext cx="285752" cy="357190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  <p:sp>
          <p:nvSpPr>
            <p:cNvPr id="54" name="テキスト ボックス 27"/>
            <p:cNvSpPr txBox="1">
              <a:spLocks noChangeArrowheads="1"/>
            </p:cNvSpPr>
            <p:nvPr/>
          </p:nvSpPr>
          <p:spPr bwMode="auto">
            <a:xfrm>
              <a:off x="2699792" y="2348880"/>
              <a:ext cx="14560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sz="1200" dirty="0" smtClean="0">
                  <a:latin typeface="HGS創英角ｺﾞｼｯｸUB" pitchFamily="50" charset="-128"/>
                  <a:ea typeface="HGS創英角ｺﾞｼｯｸUB" pitchFamily="50" charset="-128"/>
                </a:rPr>
                <a:t>物理ストレージ</a:t>
              </a:r>
              <a:endParaRPr lang="ja-JP" altLang="en-US" sz="1200" dirty="0">
                <a:latin typeface="HGS創英角ｺﾞｼｯｸUB" pitchFamily="50" charset="-128"/>
                <a:ea typeface="HGS創英角ｺﾞｼｯｸUB" pitchFamily="50" charset="-128"/>
              </a:endParaRPr>
            </a:p>
          </p:txBody>
        </p:sp>
      </p:grpSp>
      <p:sp>
        <p:nvSpPr>
          <p:cNvPr id="65" name="テキスト ボックス 25"/>
          <p:cNvSpPr txBox="1">
            <a:spLocks noChangeArrowheads="1"/>
          </p:cNvSpPr>
          <p:nvPr/>
        </p:nvSpPr>
        <p:spPr bwMode="auto">
          <a:xfrm>
            <a:off x="1547664" y="6093296"/>
            <a:ext cx="12953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S創英角ｺﾞｼｯｸUB" pitchFamily="50" charset="-128"/>
                <a:ea typeface="HGS創英角ｺﾞｼｯｸUB" pitchFamily="50" charset="-128"/>
              </a:rPr>
              <a:t>物理スイッチ</a:t>
            </a:r>
            <a:endParaRPr lang="ja-JP" altLang="en-US" sz="12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6" name="テキスト ボックス 27"/>
          <p:cNvSpPr txBox="1">
            <a:spLocks noChangeArrowheads="1"/>
          </p:cNvSpPr>
          <p:nvPr/>
        </p:nvSpPr>
        <p:spPr bwMode="auto">
          <a:xfrm>
            <a:off x="6588224" y="5949280"/>
            <a:ext cx="14560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HGS創英角ｺﾞｼｯｸUB" pitchFamily="50" charset="-128"/>
                <a:ea typeface="HGS創英角ｺﾞｼｯｸUB" pitchFamily="50" charset="-128"/>
              </a:rPr>
              <a:t>物理ストレージ</a:t>
            </a:r>
            <a:endParaRPr lang="ja-JP" altLang="en-US" sz="12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179512" y="3471391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660232" y="3573016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VM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r>
              <a:rPr lang="en-US" altLang="ja-JP" dirty="0" smtClean="0">
                <a:latin typeface="HGS創英角ｺﾞｼｯｸUB" pitchFamily="50" charset="-128"/>
                <a:ea typeface="HGS創英角ｺﾞｼｯｸUB" pitchFamily="50" charset="-128"/>
              </a:rPr>
              <a:t>: </a:t>
            </a:r>
            <a:r>
              <a:rPr lang="ja-JP" altLang="en-US" dirty="0" smtClean="0">
                <a:latin typeface="HGS創英角ｺﾞｼｯｸUB" pitchFamily="50" charset="-128"/>
                <a:ea typeface="HGS創英角ｺﾞｼｯｸUB" pitchFamily="50" charset="-128"/>
              </a:rPr>
              <a:t>仮想マシン）</a:t>
            </a:r>
            <a:endParaRPr lang="ja-JP" altLang="en-US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259632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3563888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868144" y="4221088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1520" y="148478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203848" y="1916832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76156" y="90872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b="1" dirty="0" smtClean="0">
                <a:latin typeface="HGS創英角ｺﾞｼｯｸUB" pitchFamily="50" charset="-128"/>
                <a:ea typeface="HGS創英角ｺﾞｼｯｸUB" pitchFamily="50" charset="-128"/>
              </a:rPr>
              <a:t>-C</a:t>
            </a:r>
            <a:endParaRPr lang="ja-JP" altLang="en-US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7624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-A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563888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-B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868144" y="39330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研究環境</a:t>
            </a:r>
            <a:r>
              <a:rPr lang="en-US" altLang="ja-JP" sz="1400" b="1" dirty="0" smtClean="0">
                <a:latin typeface="HGS創英角ｺﾞｼｯｸUB" pitchFamily="50" charset="-128"/>
                <a:ea typeface="HGS創英角ｺﾞｼｯｸUB" pitchFamily="50" charset="-128"/>
              </a:rPr>
              <a:t>-C</a:t>
            </a:r>
            <a:endParaRPr lang="ja-JP" altLang="en-US" sz="1400" b="1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0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72500" y="6643688"/>
            <a:ext cx="500063" cy="142875"/>
          </a:xfrm>
        </p:spPr>
        <p:txBody>
          <a:bodyPr/>
          <a:lstStyle/>
          <a:p>
            <a:pPr>
              <a:defRPr/>
            </a:pPr>
            <a:fld id="{2D49EB63-8A47-42A8-B1AF-7D6D75D2383C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15976</TotalTime>
  <Words>1141</Words>
  <Application>Microsoft Office PowerPoint</Application>
  <PresentationFormat>画面に合わせる (4:3)</PresentationFormat>
  <Paragraphs>429</Paragraphs>
  <Slides>24</Slides>
  <Notes>22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テーマ</vt:lpstr>
      <vt:lpstr>NIIにおける クラウドへの期待とソリューション</vt:lpstr>
      <vt:lpstr>NIIで運用しているクラウド</vt:lpstr>
      <vt:lpstr>スライド 3</vt:lpstr>
      <vt:lpstr>スライド 4</vt:lpstr>
      <vt:lpstr>思う存分自分のアイデアを試せるIT実験室 edubase Cloud</vt:lpstr>
      <vt:lpstr>OSSで構成するマルチクラウドと共有機能</vt:lpstr>
      <vt:lpstr>スライド 7</vt:lpstr>
      <vt:lpstr>スライド 8</vt:lpstr>
      <vt:lpstr>研究環境構築ソリューションの現状</vt:lpstr>
      <vt:lpstr>Cluster as a Serviceの導入</vt:lpstr>
      <vt:lpstr>CaaSの実装例　dodai</vt:lpstr>
      <vt:lpstr>スライド 12</vt:lpstr>
      <vt:lpstr>スライド 13</vt:lpstr>
      <vt:lpstr>スライド 14</vt:lpstr>
      <vt:lpstr>スライド 15</vt:lpstr>
      <vt:lpstr>インタークラウドのユースケース例</vt:lpstr>
      <vt:lpstr>スライド 17</vt:lpstr>
      <vt:lpstr>スライド 18</vt:lpstr>
      <vt:lpstr>地域分散オブジェクトストレージ　（colony）</vt:lpstr>
      <vt:lpstr>スライド 20</vt:lpstr>
      <vt:lpstr>dodaiとcolony を使ったクラウド連携</vt:lpstr>
      <vt:lpstr>クラウド基盤マイグレーション実験</vt:lpstr>
      <vt:lpstr>まとめ</vt:lpstr>
      <vt:lpstr>リンク情報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　セミナー資料</dc:title>
  <dc:creator>knishimura</dc:creator>
  <cp:lastModifiedBy>yoko</cp:lastModifiedBy>
  <cp:revision>289</cp:revision>
  <dcterms:created xsi:type="dcterms:W3CDTF">2010-05-06T06:02:17Z</dcterms:created>
  <dcterms:modified xsi:type="dcterms:W3CDTF">2013-02-12T08:47:48Z</dcterms:modified>
</cp:coreProperties>
</file>