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97" r:id="rId3"/>
    <p:sldId id="398" r:id="rId4"/>
    <p:sldId id="352" r:id="rId5"/>
    <p:sldId id="400" r:id="rId6"/>
    <p:sldId id="399" r:id="rId7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28" autoAdjust="0"/>
    <p:restoredTop sz="92475" autoAdjust="0"/>
  </p:normalViewPr>
  <p:slideViewPr>
    <p:cSldViewPr>
      <p:cViewPr varScale="1">
        <p:scale>
          <a:sx n="78" d="100"/>
          <a:sy n="78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356" cy="493632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835" y="0"/>
            <a:ext cx="2919356" cy="493632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AA76F4A-EFEA-4CBE-B138-BE7CF2F0010F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0775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54" tIns="45327" rIns="90654" bIns="45327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7130"/>
            <a:ext cx="5388610" cy="4439526"/>
          </a:xfrm>
          <a:prstGeom prst="rect">
            <a:avLst/>
          </a:prstGeom>
        </p:spPr>
        <p:txBody>
          <a:bodyPr vert="horz" lIns="90654" tIns="45327" rIns="90654" bIns="45327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371105"/>
            <a:ext cx="2919356" cy="493632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835" y="9371105"/>
            <a:ext cx="2919356" cy="493632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AC3DAB-6004-495E-AB5F-136886617AA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3789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7477DD-9C0E-4A34-967B-869A151A262F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D6BB4C-2910-45F0-BE95-8ECF859CDE8F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10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9073A27-E412-414C-8B3D-957A532B782F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11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9B7B0-043F-4D4E-A237-C78618B52CD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96734-7F2E-45A1-A9EE-5475C6C43C17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1DD4-EE6F-4491-9481-746BCFAA75D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二等辺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直線コネクタ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2417E-B893-42FA-B2D4-3BBB79D31B63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3D857-0562-4BF9-95A2-2C1D518F787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2201-2900-493E-9B7D-873706D84C1D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44CBD-23FD-443B-A485-EB0F4AC88AF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35A7-8D2F-47DA-BD5D-64DFFD0A3478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5EAB7-1472-4929-AC2D-893D5B20585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FBFC8-13D4-4775-B2A6-976E2C6D0C9F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6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5C1BE-183F-4465-84BD-C51D6CFA0B1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BE35B-BF6F-416D-BF31-BF866967798B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8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F8F60-5189-4288-9E3D-1F1343C1FB3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91742-2266-4F5E-9EF7-A1E51B1FBAC8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4BDBA-7376-49AC-A339-86ED265E2D5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二等辺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3D5FE-BE63-4737-8071-C7F6C6FD8585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D70B5-82FF-40F3-B3A8-E689A6D1FB6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直線コネクタ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二等辺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0697-D1C1-4B70-9D45-B5FF215D9925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81DDE-5218-4005-BCBD-536B49CBC28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3D7DD-D297-4A59-97B8-1A38102F70E9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45532-D4B9-43D5-AA6E-6D345CFE8B0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66872-906B-4734-91D8-4D9BBBE8A9A0}" type="datetimeFigureOut">
              <a:rPr lang="ja-JP" altLang="en-US"/>
              <a:pPr>
                <a:defRPr/>
              </a:pPr>
              <a:t>2011/8/24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C1D50-533D-4E82-B22D-4E0BE4EF30F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0" r:id="rId4"/>
    <p:sldLayoutId id="2147483681" r:id="rId5"/>
    <p:sldLayoutId id="2147483685" r:id="rId6"/>
    <p:sldLayoutId id="2147483686" r:id="rId7"/>
    <p:sldLayoutId id="2147483687" r:id="rId8"/>
    <p:sldLayoutId id="2147483688" r:id="rId9"/>
    <p:sldLayoutId id="2147483682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arf.org/" TargetMode="External"/><Relationship Id="rId2" Type="http://schemas.openxmlformats.org/officeDocument/2006/relationships/hyperlink" Target="http://edubase.jp/clou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openstack.org/CaaS" TargetMode="External"/><Relationship Id="rId4" Type="http://schemas.openxmlformats.org/officeDocument/2006/relationships/hyperlink" Target="http://wiki.openstack.org/NovaInstall/NovaDeploymentT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2400" b="1" dirty="0" smtClean="0">
                <a:latin typeface="HGP創英角ｺﾞｼｯｸUB" pitchFamily="50" charset="-128"/>
                <a:ea typeface="HGP創英角ｺﾞｼｯｸUB" pitchFamily="50" charset="-128"/>
              </a:rPr>
              <a:t>アカデミッククラウドの将来像</a:t>
            </a:r>
            <a:endParaRPr lang="ja-JP" altLang="en-US" sz="2400" b="1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15616" y="5013176"/>
            <a:ext cx="7097216" cy="824830"/>
          </a:xfrm>
        </p:spPr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2011.8.24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国立情報学研究所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横山重俊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メモ 3"/>
          <p:cNvSpPr/>
          <p:nvPr/>
        </p:nvSpPr>
        <p:spPr>
          <a:xfrm>
            <a:off x="4247778" y="4653136"/>
            <a:ext cx="4582790" cy="1080120"/>
          </a:xfrm>
          <a:prstGeom prst="foldedCorner">
            <a:avLst>
              <a:gd name="adj" fmla="val 999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" name="タイトル 5"/>
          <p:cNvSpPr txBox="1">
            <a:spLocks/>
          </p:cNvSpPr>
          <p:nvPr/>
        </p:nvSpPr>
        <p:spPr bwMode="auto">
          <a:xfrm>
            <a:off x="144016" y="72008"/>
            <a:ext cx="889248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地域学術コミュニティクラウド＋インタークラウド基盤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pic>
        <p:nvPicPr>
          <p:cNvPr id="6" name="Picture 3" descr="C:\Users\nobukazu\AppData\Local\Microsoft\Windows\Temporary Internet Files\Content.IE5\WL7QQAY5\MC90004606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1763" y="1498600"/>
            <a:ext cx="3683000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0350" y="3279775"/>
            <a:ext cx="81915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nobukazu\AppData\Local\Microsoft\Windows\Temporary Internet Files\Content.IE5\ZNO1IT8K\MP900402012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025" y="4760913"/>
            <a:ext cx="24892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Users\nobukazu\AppData\Local\Microsoft\Windows\Temporary Internet Files\Content.IE5\WL7QQAY5\MP900402013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4763" y="1039813"/>
            <a:ext cx="2346325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913" y="225742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6"/>
          <p:cNvSpPr txBox="1">
            <a:spLocks noChangeArrowheads="1"/>
          </p:cNvSpPr>
          <p:nvPr/>
        </p:nvSpPr>
        <p:spPr bwMode="auto">
          <a:xfrm>
            <a:off x="2987824" y="6165304"/>
            <a:ext cx="28905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地域学術コミュニティクラウド</a:t>
            </a:r>
            <a:endParaRPr lang="ja-JP" altLang="en-US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" name="テキスト ボックス 15"/>
          <p:cNvSpPr txBox="1">
            <a:spLocks noChangeArrowheads="1"/>
          </p:cNvSpPr>
          <p:nvPr/>
        </p:nvSpPr>
        <p:spPr bwMode="auto">
          <a:xfrm>
            <a:off x="3683000" y="1512888"/>
            <a:ext cx="163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 dirty="0">
                <a:latin typeface="HGP創英角ｺﾞｼｯｸUB" pitchFamily="50" charset="-128"/>
                <a:ea typeface="HGP創英角ｺﾞｼｯｸUB" pitchFamily="50" charset="-128"/>
              </a:rPr>
              <a:t>北海道クラウド</a:t>
            </a:r>
          </a:p>
        </p:txBody>
      </p:sp>
      <p:sp>
        <p:nvSpPr>
          <p:cNvPr id="13" name="テキスト ボックス 16"/>
          <p:cNvSpPr txBox="1">
            <a:spLocks noChangeArrowheads="1"/>
          </p:cNvSpPr>
          <p:nvPr/>
        </p:nvSpPr>
        <p:spPr bwMode="auto">
          <a:xfrm>
            <a:off x="428625" y="428625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九州クラウド</a:t>
            </a:r>
          </a:p>
        </p:txBody>
      </p:sp>
      <p:sp>
        <p:nvSpPr>
          <p:cNvPr id="14" name="テキスト ボックス 17"/>
          <p:cNvSpPr txBox="1">
            <a:spLocks noChangeArrowheads="1"/>
          </p:cNvSpPr>
          <p:nvPr/>
        </p:nvSpPr>
        <p:spPr bwMode="auto">
          <a:xfrm>
            <a:off x="2878138" y="407670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東海クラウド</a:t>
            </a:r>
          </a:p>
        </p:txBody>
      </p:sp>
      <p:sp>
        <p:nvSpPr>
          <p:cNvPr id="15" name="テキスト ボックス 18"/>
          <p:cNvSpPr txBox="1">
            <a:spLocks noChangeArrowheads="1"/>
          </p:cNvSpPr>
          <p:nvPr/>
        </p:nvSpPr>
        <p:spPr bwMode="auto">
          <a:xfrm>
            <a:off x="1849438" y="299720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関西クラウド</a:t>
            </a:r>
          </a:p>
        </p:txBody>
      </p:sp>
      <p:sp>
        <p:nvSpPr>
          <p:cNvPr id="16" name="テキスト ボックス 19"/>
          <p:cNvSpPr txBox="1">
            <a:spLocks noChangeArrowheads="1"/>
          </p:cNvSpPr>
          <p:nvPr/>
        </p:nvSpPr>
        <p:spPr bwMode="auto">
          <a:xfrm>
            <a:off x="2357438" y="4391025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四国クラウド</a:t>
            </a:r>
          </a:p>
        </p:txBody>
      </p:sp>
      <p:sp>
        <p:nvSpPr>
          <p:cNvPr id="17" name="テキスト ボックス 21"/>
          <p:cNvSpPr txBox="1">
            <a:spLocks noChangeArrowheads="1"/>
          </p:cNvSpPr>
          <p:nvPr/>
        </p:nvSpPr>
        <p:spPr bwMode="auto">
          <a:xfrm>
            <a:off x="2601913" y="262255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北陸クラウド</a:t>
            </a:r>
          </a:p>
        </p:txBody>
      </p:sp>
      <p:sp>
        <p:nvSpPr>
          <p:cNvPr id="18" name="テキスト ボックス 1"/>
          <p:cNvSpPr txBox="1">
            <a:spLocks noChangeArrowheads="1"/>
          </p:cNvSpPr>
          <p:nvPr/>
        </p:nvSpPr>
        <p:spPr bwMode="auto">
          <a:xfrm>
            <a:off x="4283968" y="4797152"/>
            <a:ext cx="4500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ja-JP" altLang="en-US" sz="16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地域学術コミュニティクラウド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が普及</a:t>
            </a:r>
            <a:endParaRPr lang="en-US" altLang="ja-JP" sz="16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16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インタークラウド基盤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により地域学術コミュニティクラウドが連携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     </a:t>
            </a:r>
            <a:endParaRPr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4479925" y="257810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東北クラウド</a:t>
            </a:r>
          </a:p>
        </p:txBody>
      </p:sp>
      <p:pic>
        <p:nvPicPr>
          <p:cNvPr id="20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643313"/>
            <a:ext cx="6429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700" y="3959225"/>
            <a:ext cx="64293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7538" y="3157538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938" y="1443038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直線コネクタ 30"/>
          <p:cNvCxnSpPr/>
          <p:nvPr/>
        </p:nvCxnSpPr>
        <p:spPr>
          <a:xfrm>
            <a:off x="4427538" y="2781300"/>
            <a:ext cx="52387" cy="4984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2959100" y="3795713"/>
            <a:ext cx="1238250" cy="16986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578225" y="3489325"/>
            <a:ext cx="633413" cy="84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2195513" y="3933825"/>
            <a:ext cx="2016125" cy="43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4716463" y="1941513"/>
            <a:ext cx="1462087" cy="1487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17"/>
          <p:cNvSpPr txBox="1">
            <a:spLocks noChangeArrowheads="1"/>
          </p:cNvSpPr>
          <p:nvPr/>
        </p:nvSpPr>
        <p:spPr bwMode="auto">
          <a:xfrm>
            <a:off x="4692650" y="3962400"/>
            <a:ext cx="1400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関東クラウド</a:t>
            </a:r>
          </a:p>
        </p:txBody>
      </p:sp>
      <p:sp>
        <p:nvSpPr>
          <p:cNvPr id="39" name="AutoShape 587"/>
          <p:cNvSpPr>
            <a:spLocks noChangeArrowheads="1"/>
          </p:cNvSpPr>
          <p:nvPr/>
        </p:nvSpPr>
        <p:spPr bwMode="auto">
          <a:xfrm rot="19517060">
            <a:off x="1847292" y="2530765"/>
            <a:ext cx="4925947" cy="1580445"/>
          </a:xfrm>
          <a:prstGeom prst="cloudCallout">
            <a:avLst>
              <a:gd name="adj1" fmla="val -2005"/>
              <a:gd name="adj2" fmla="val -4588"/>
            </a:avLst>
          </a:prstGeom>
          <a:solidFill>
            <a:schemeClr val="bg1">
              <a:lumMod val="85000"/>
              <a:alpha val="22000"/>
            </a:schemeClr>
          </a:solidFill>
          <a:ln>
            <a:solidFill>
              <a:schemeClr val="bg1">
                <a:lumMod val="9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23850" indent="-323850" algn="ctr" defTabSz="844550">
              <a:spcBef>
                <a:spcPct val="20000"/>
              </a:spcBef>
              <a:defRPr/>
            </a:pPr>
            <a:r>
              <a:rPr lang="ja-JP" altLang="en-US" sz="1800" dirty="0">
                <a:solidFill>
                  <a:srgbClr val="FFFFFF"/>
                </a:solidFill>
                <a:latin typeface="Verdana" pitchFamily="34" charset="0"/>
                <a:ea typeface="HGS創英角ｺﾞｼｯｸUB" pitchFamily="50" charset="-128"/>
              </a:rPr>
              <a:t>　</a:t>
            </a:r>
          </a:p>
        </p:txBody>
      </p:sp>
      <p:sp>
        <p:nvSpPr>
          <p:cNvPr id="40" name="テキスト ボックス 6"/>
          <p:cNvSpPr txBox="1">
            <a:spLocks noChangeArrowheads="1"/>
          </p:cNvSpPr>
          <p:nvPr/>
        </p:nvSpPr>
        <p:spPr bwMode="auto">
          <a:xfrm>
            <a:off x="3275856" y="2996952"/>
            <a:ext cx="2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インタークラウド基盤</a:t>
            </a:r>
            <a:endParaRPr lang="ja-JP" altLang="en-US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1" name="AutoShape 587"/>
          <p:cNvSpPr>
            <a:spLocks noChangeArrowheads="1"/>
          </p:cNvSpPr>
          <p:nvPr/>
        </p:nvSpPr>
        <p:spPr bwMode="auto">
          <a:xfrm rot="19517060">
            <a:off x="319813" y="1249627"/>
            <a:ext cx="2618570" cy="1311207"/>
          </a:xfrm>
          <a:prstGeom prst="cloudCallout">
            <a:avLst>
              <a:gd name="adj1" fmla="val -2005"/>
              <a:gd name="adj2" fmla="val -4588"/>
            </a:avLst>
          </a:prstGeom>
          <a:solidFill>
            <a:schemeClr val="bg1">
              <a:lumMod val="85000"/>
              <a:alpha val="22000"/>
            </a:schemeClr>
          </a:solidFill>
          <a:ln>
            <a:solidFill>
              <a:schemeClr val="bg1">
                <a:lumMod val="9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23850" indent="-323850" algn="ctr" defTabSz="844550">
              <a:spcBef>
                <a:spcPct val="20000"/>
              </a:spcBef>
              <a:defRPr/>
            </a:pPr>
            <a:r>
              <a:rPr lang="ja-JP" altLang="en-US" sz="1800" dirty="0">
                <a:solidFill>
                  <a:srgbClr val="FFFFFF"/>
                </a:solidFill>
                <a:latin typeface="Verdana" pitchFamily="34" charset="0"/>
                <a:ea typeface="HGS創英角ｺﾞｼｯｸUB" pitchFamily="50" charset="-128"/>
              </a:rPr>
              <a:t>　</a:t>
            </a:r>
          </a:p>
        </p:txBody>
      </p:sp>
      <p:sp>
        <p:nvSpPr>
          <p:cNvPr id="42" name="AutoShape 587"/>
          <p:cNvSpPr>
            <a:spLocks noChangeArrowheads="1"/>
          </p:cNvSpPr>
          <p:nvPr/>
        </p:nvSpPr>
        <p:spPr bwMode="auto">
          <a:xfrm rot="19517060">
            <a:off x="6296478" y="2689786"/>
            <a:ext cx="2618570" cy="1311207"/>
          </a:xfrm>
          <a:prstGeom prst="cloudCallout">
            <a:avLst>
              <a:gd name="adj1" fmla="val -2005"/>
              <a:gd name="adj2" fmla="val -4588"/>
            </a:avLst>
          </a:prstGeom>
          <a:solidFill>
            <a:schemeClr val="bg1">
              <a:lumMod val="85000"/>
              <a:alpha val="22000"/>
            </a:schemeClr>
          </a:solidFill>
          <a:ln>
            <a:solidFill>
              <a:schemeClr val="bg1">
                <a:lumMod val="9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23850" indent="-323850" algn="ctr" defTabSz="844550">
              <a:spcBef>
                <a:spcPct val="20000"/>
              </a:spcBef>
              <a:defRPr/>
            </a:pPr>
            <a:r>
              <a:rPr lang="ja-JP" altLang="en-US" sz="1800" dirty="0">
                <a:solidFill>
                  <a:srgbClr val="FFFFFF"/>
                </a:solidFill>
                <a:latin typeface="Verdana" pitchFamily="34" charset="0"/>
                <a:ea typeface="HGS創英角ｺﾞｼｯｸUB" pitchFamily="50" charset="-128"/>
              </a:rPr>
              <a:t>　</a:t>
            </a:r>
          </a:p>
        </p:txBody>
      </p:sp>
      <p:sp>
        <p:nvSpPr>
          <p:cNvPr id="44" name="テキスト ボックス 15"/>
          <p:cNvSpPr txBox="1">
            <a:spLocks noChangeArrowheads="1"/>
          </p:cNvSpPr>
          <p:nvPr/>
        </p:nvSpPr>
        <p:spPr bwMode="auto">
          <a:xfrm>
            <a:off x="6948264" y="3140968"/>
            <a:ext cx="11400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パブリック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sz="1800" dirty="0" smtClean="0">
                <a:latin typeface="HGP創英角ｺﾞｼｯｸUB" pitchFamily="50" charset="-128"/>
                <a:ea typeface="HGP創英角ｺﾞｼｯｸUB" pitchFamily="50" charset="-128"/>
              </a:rPr>
              <a:t>クラウド</a:t>
            </a:r>
            <a:endParaRPr lang="ja-JP" altLang="en-US" sz="1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5" name="テキスト ボックス 15"/>
          <p:cNvSpPr txBox="1">
            <a:spLocks noChangeArrowheads="1"/>
          </p:cNvSpPr>
          <p:nvPr/>
        </p:nvSpPr>
        <p:spPr bwMode="auto">
          <a:xfrm>
            <a:off x="971600" y="1628800"/>
            <a:ext cx="1382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latin typeface="HGP創英角ｺﾞｼｯｸUB" pitchFamily="50" charset="-128"/>
                <a:ea typeface="HGP創英角ｺﾞｼｯｸUB" pitchFamily="50" charset="-128"/>
              </a:rPr>
              <a:t>海外クラウド</a:t>
            </a:r>
            <a:endParaRPr lang="ja-JP" altLang="en-US" sz="1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>
            <a:off x="2411760" y="2060848"/>
            <a:ext cx="172819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endCxn id="42" idx="0"/>
          </p:cNvCxnSpPr>
          <p:nvPr/>
        </p:nvCxnSpPr>
        <p:spPr>
          <a:xfrm>
            <a:off x="5364088" y="3501008"/>
            <a:ext cx="1172134" cy="5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>
          <a:xfrm>
            <a:off x="6553200" y="6428358"/>
            <a:ext cx="2133600" cy="365125"/>
          </a:xfrm>
        </p:spPr>
        <p:txBody>
          <a:bodyPr/>
          <a:lstStyle/>
          <a:p>
            <a:pPr>
              <a:defRPr/>
            </a:pPr>
            <a:fld id="{B5BF8DDF-A644-430E-823E-3A2EC71A61DD}" type="slidenum">
              <a:rPr lang="en-US" altLang="ja-JP" smtClean="0">
                <a:latin typeface="HGP創英角ｺﾞｼｯｸUB" pitchFamily="50" charset="-128"/>
                <a:ea typeface="HGP創英角ｺﾞｼｯｸUB" pitchFamily="50" charset="-128"/>
              </a:rPr>
              <a:pPr>
                <a:defRPr/>
              </a:pPr>
              <a:t>3</a:t>
            </a:fld>
            <a:endParaRPr lang="en-US" altLang="ja-JP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2" name="グループ化 6"/>
          <p:cNvGrpSpPr/>
          <p:nvPr/>
        </p:nvGrpSpPr>
        <p:grpSpPr>
          <a:xfrm>
            <a:off x="2771800" y="2348880"/>
            <a:ext cx="4392488" cy="4148461"/>
            <a:chOff x="2267744" y="1772816"/>
            <a:chExt cx="5184576" cy="48965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1772816"/>
              <a:ext cx="4968552" cy="4811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正方形/長方形 4"/>
            <p:cNvSpPr/>
            <p:nvPr/>
          </p:nvSpPr>
          <p:spPr>
            <a:xfrm>
              <a:off x="2267744" y="5085184"/>
              <a:ext cx="216024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092280" y="6353944"/>
              <a:ext cx="360040" cy="315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</p:grpSp>
      <p:sp>
        <p:nvSpPr>
          <p:cNvPr id="8" name="タイトル 5"/>
          <p:cNvSpPr txBox="1">
            <a:spLocks/>
          </p:cNvSpPr>
          <p:nvPr/>
        </p:nvSpPr>
        <p:spPr bwMode="auto">
          <a:xfrm>
            <a:off x="144016" y="72008"/>
            <a:ext cx="889248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インタークラウド基盤と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SINET-4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の関係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31640" y="980728"/>
            <a:ext cx="6732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インタークラウド基盤は</a:t>
            </a: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SINET-4</a:t>
            </a: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からみると上位レイヤサービスの一つ</a:t>
            </a:r>
            <a:endParaRPr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403648" y="1412776"/>
            <a:ext cx="6480720" cy="129614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47664" y="1484784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１．共有分散ストレージサービス　</a:t>
            </a:r>
            <a:endParaRPr kumimoji="1"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２．コンピュートリソース提供サービス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３．仮想ネットワーク管理サービス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フローチャート : 磁気ディスク 91"/>
          <p:cNvSpPr/>
          <p:nvPr/>
        </p:nvSpPr>
        <p:spPr>
          <a:xfrm>
            <a:off x="3446463" y="5699125"/>
            <a:ext cx="2339975" cy="5873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インタークラウドコンテナの</a:t>
            </a:r>
            <a:endParaRPr lang="en-US" altLang="ja-JP" sz="12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原本が存在するストレージ</a:t>
            </a:r>
          </a:p>
        </p:txBody>
      </p:sp>
      <p:sp>
        <p:nvSpPr>
          <p:cNvPr id="55" name="四角形吹き出し 54"/>
          <p:cNvSpPr/>
          <p:nvPr/>
        </p:nvSpPr>
        <p:spPr>
          <a:xfrm>
            <a:off x="3059113" y="4724400"/>
            <a:ext cx="2376487" cy="865188"/>
          </a:xfrm>
          <a:prstGeom prst="wedgeRectCallout">
            <a:avLst>
              <a:gd name="adj1" fmla="val -1390"/>
              <a:gd name="adj2" fmla="val 75867"/>
            </a:avLst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580" name="タイトル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12304"/>
          </a:xfrm>
        </p:spPr>
        <p:txBody>
          <a:bodyPr/>
          <a:lstStyle/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共有分散ストレージサービスの実現イメージ</a:t>
            </a:r>
            <a:endParaRPr lang="ja-JP" altLang="en-US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33538"/>
          </a:xfrm>
        </p:spPr>
        <p:txBody>
          <a:bodyPr>
            <a:normAutofit fontScale="92500" lnSpcReduction="10000"/>
          </a:bodyPr>
          <a:lstStyle/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各クラウド内のオブジェクトストア</a:t>
            </a: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(S3</a:t>
            </a: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相当）にクラウドを跨るコンテナを設けることで、当該コンテナ配下のオブジェクトが自動的に共有される。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共有化したいマシンイメージやボリュームスナップショットは、当該コンテナに格納することで共有が可能となる。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8" name="雲形吹き出し 57"/>
          <p:cNvSpPr/>
          <p:nvPr/>
        </p:nvSpPr>
        <p:spPr>
          <a:xfrm>
            <a:off x="1370013" y="3475038"/>
            <a:ext cx="2128837" cy="796925"/>
          </a:xfrm>
          <a:prstGeom prst="cloudCallout">
            <a:avLst>
              <a:gd name="adj1" fmla="val -19525"/>
              <a:gd name="adj2" fmla="val 42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クラウド</a:t>
            </a:r>
            <a:r>
              <a:rPr lang="en-US" altLang="ja-JP" sz="1400" dirty="0">
                <a:latin typeface="HGP創英角ｺﾞｼｯｸUB" pitchFamily="50" charset="-128"/>
                <a:ea typeface="HGP創英角ｺﾞｼｯｸUB" pitchFamily="50" charset="-128"/>
              </a:rPr>
              <a:t>A</a:t>
            </a:r>
            <a:endParaRPr lang="ja-JP" altLang="en-US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9" name="フローチャート : 磁気ディスク 58"/>
          <p:cNvSpPr/>
          <p:nvPr/>
        </p:nvSpPr>
        <p:spPr>
          <a:xfrm>
            <a:off x="2116138" y="4397375"/>
            <a:ext cx="690562" cy="461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60" name="直線コネクタ 59"/>
          <p:cNvCxnSpPr>
            <a:stCxn id="58" idx="1"/>
            <a:endCxn id="59" idx="1"/>
          </p:cNvCxnSpPr>
          <p:nvPr/>
        </p:nvCxnSpPr>
        <p:spPr>
          <a:xfrm rot="16200000" flipH="1">
            <a:off x="2384425" y="4321175"/>
            <a:ext cx="1270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左中かっこ 60"/>
          <p:cNvSpPr/>
          <p:nvPr/>
        </p:nvSpPr>
        <p:spPr>
          <a:xfrm>
            <a:off x="2806700" y="4313238"/>
            <a:ext cx="212725" cy="798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19425" y="4271963"/>
            <a:ext cx="593432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A1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19425" y="4397375"/>
            <a:ext cx="593432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A2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19425" y="4524375"/>
            <a:ext cx="593432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A3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019425" y="4724400"/>
            <a:ext cx="1481138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I-1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019425" y="4859338"/>
            <a:ext cx="1624013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I-4</a:t>
            </a:r>
          </a:p>
        </p:txBody>
      </p:sp>
      <p:sp>
        <p:nvSpPr>
          <p:cNvPr id="67" name="左中かっこ 66"/>
          <p:cNvSpPr/>
          <p:nvPr/>
        </p:nvSpPr>
        <p:spPr>
          <a:xfrm>
            <a:off x="3638550" y="4244975"/>
            <a:ext cx="212725" cy="336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08413" y="4146550"/>
            <a:ext cx="83548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A1-1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808413" y="4271963"/>
            <a:ext cx="83548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A1-2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808413" y="4397375"/>
            <a:ext cx="83548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A1-3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1" name="左中かっこ 70"/>
          <p:cNvSpPr/>
          <p:nvPr/>
        </p:nvSpPr>
        <p:spPr>
          <a:xfrm>
            <a:off x="4394200" y="4819650"/>
            <a:ext cx="214313" cy="334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533900" y="4776788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I4-1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533900" y="4903788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I4-2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533900" y="5029200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I4-3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5" name="雲形吹き出し 74"/>
          <p:cNvSpPr/>
          <p:nvPr/>
        </p:nvSpPr>
        <p:spPr>
          <a:xfrm>
            <a:off x="4297363" y="2970213"/>
            <a:ext cx="2127250" cy="798512"/>
          </a:xfrm>
          <a:prstGeom prst="cloudCallout">
            <a:avLst>
              <a:gd name="adj1" fmla="val -19525"/>
              <a:gd name="adj2" fmla="val 42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クラウド</a:t>
            </a:r>
            <a:r>
              <a:rPr lang="en-US" altLang="ja-JP" sz="1400" dirty="0">
                <a:latin typeface="HGP創英角ｺﾞｼｯｸUB" pitchFamily="50" charset="-128"/>
                <a:ea typeface="HGP創英角ｺﾞｼｯｸUB" pitchFamily="50" charset="-128"/>
              </a:rPr>
              <a:t>B</a:t>
            </a:r>
            <a:endParaRPr lang="ja-JP" altLang="en-US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6" name="フローチャート : 磁気ディスク 75"/>
          <p:cNvSpPr/>
          <p:nvPr/>
        </p:nvSpPr>
        <p:spPr>
          <a:xfrm>
            <a:off x="5041900" y="3894138"/>
            <a:ext cx="692150" cy="4619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77" name="直線コネクタ 76"/>
          <p:cNvCxnSpPr>
            <a:stCxn id="75" idx="1"/>
            <a:endCxn id="76" idx="1"/>
          </p:cNvCxnSpPr>
          <p:nvPr/>
        </p:nvCxnSpPr>
        <p:spPr>
          <a:xfrm rot="16200000" flipH="1">
            <a:off x="5310982" y="3817144"/>
            <a:ext cx="127000" cy="2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中かっこ 77"/>
          <p:cNvSpPr/>
          <p:nvPr/>
        </p:nvSpPr>
        <p:spPr>
          <a:xfrm>
            <a:off x="5734050" y="3810000"/>
            <a:ext cx="212725" cy="7985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946775" y="3698875"/>
            <a:ext cx="59503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B1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46775" y="3824288"/>
            <a:ext cx="59503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B2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946775" y="3951288"/>
            <a:ext cx="59503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B3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946775" y="4273550"/>
            <a:ext cx="15049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I-1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6775" y="4408488"/>
            <a:ext cx="24415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I-8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4" name="左中かっこ 83"/>
          <p:cNvSpPr/>
          <p:nvPr/>
        </p:nvSpPr>
        <p:spPr>
          <a:xfrm>
            <a:off x="6591300" y="3614738"/>
            <a:ext cx="212725" cy="336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734175" y="3573463"/>
            <a:ext cx="83708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B1-1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734175" y="3698875"/>
            <a:ext cx="83708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B1-2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734175" y="3824288"/>
            <a:ext cx="83708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B1-3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8" name="左中かっこ 87"/>
          <p:cNvSpPr/>
          <p:nvPr/>
        </p:nvSpPr>
        <p:spPr>
          <a:xfrm>
            <a:off x="7300913" y="4192588"/>
            <a:ext cx="212725" cy="3349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413625" y="4149725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I1-1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413625" y="4276725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I1-2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413625" y="4402138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I1-3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93" name="直線コネクタ 92"/>
          <p:cNvCxnSpPr/>
          <p:nvPr/>
        </p:nvCxnSpPr>
        <p:spPr>
          <a:xfrm>
            <a:off x="1357313" y="5357813"/>
            <a:ext cx="650398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331913" y="5445125"/>
            <a:ext cx="1727200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インタークラウド基盤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331913" y="2924175"/>
            <a:ext cx="1136850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各拠点クラウド</a:t>
            </a:r>
          </a:p>
        </p:txBody>
      </p:sp>
      <p:sp>
        <p:nvSpPr>
          <p:cNvPr id="96" name="左中かっこ 95"/>
          <p:cNvSpPr/>
          <p:nvPr/>
        </p:nvSpPr>
        <p:spPr>
          <a:xfrm>
            <a:off x="5892800" y="5614988"/>
            <a:ext cx="160338" cy="630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053138" y="5562600"/>
            <a:ext cx="13991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 smtClean="0">
                <a:latin typeface="HGP創英角ｺﾞｼｯｸUB" pitchFamily="50" charset="-128"/>
                <a:ea typeface="HGP創英角ｺﾞｼｯｸUB" pitchFamily="50" charset="-128"/>
              </a:rPr>
              <a:t>I-1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053138" y="5699125"/>
            <a:ext cx="1398587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 smtClean="0">
                <a:latin typeface="HGP創英角ｺﾞｼｯｸUB" pitchFamily="50" charset="-128"/>
                <a:ea typeface="HGP創英角ｺﾞｼｯｸUB" pitchFamily="50" charset="-128"/>
              </a:rPr>
              <a:t>I-2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9" name="左中かっこ 98"/>
          <p:cNvSpPr/>
          <p:nvPr/>
        </p:nvSpPr>
        <p:spPr>
          <a:xfrm>
            <a:off x="7380288" y="5487988"/>
            <a:ext cx="212725" cy="3349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580313" y="5445125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I1-1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580313" y="5570538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I1-2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580313" y="5697538"/>
            <a:ext cx="8034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i1-3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053138" y="5857875"/>
            <a:ext cx="1398587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 smtClean="0">
                <a:latin typeface="HGP創英角ｺﾞｼｯｸUB" pitchFamily="50" charset="-128"/>
                <a:ea typeface="HGP創英角ｺﾞｼｯｸUB" pitchFamily="50" charset="-128"/>
              </a:rPr>
              <a:t>I-3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019425" y="5018088"/>
            <a:ext cx="1697038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 smtClean="0">
                <a:latin typeface="HGP創英角ｺﾞｼｯｸUB" pitchFamily="50" charset="-128"/>
                <a:ea typeface="HGP創英角ｺﾞｼｯｸUB" pitchFamily="50" charset="-128"/>
              </a:rPr>
              <a:t>I-3</a:t>
            </a:r>
            <a:endParaRPr lang="en-US" altLang="ja-JP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946775" y="4524375"/>
            <a:ext cx="15049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I-10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6053138" y="5992813"/>
            <a:ext cx="1614487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インタークラウドコンテナ</a:t>
            </a:r>
            <a:r>
              <a:rPr lang="en-US" altLang="ja-JP" sz="700" dirty="0" smtClean="0">
                <a:latin typeface="HGP創英角ｺﾞｼｯｸUB" pitchFamily="50" charset="-128"/>
                <a:ea typeface="HGP創英角ｺﾞｼｯｸUB" pitchFamily="50" charset="-128"/>
              </a:rPr>
              <a:t>I-4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7" name="角丸四角形吹き出し 106"/>
          <p:cNvSpPr/>
          <p:nvPr/>
        </p:nvSpPr>
        <p:spPr>
          <a:xfrm>
            <a:off x="1115616" y="5867401"/>
            <a:ext cx="2064147" cy="297904"/>
          </a:xfrm>
          <a:prstGeom prst="wedgeRoundRectCallout">
            <a:avLst>
              <a:gd name="adj1" fmla="val 71852"/>
              <a:gd name="adj2" fmla="val -105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ここを分散</a:t>
            </a:r>
            <a:r>
              <a:rPr lang="ja-JP" altLang="en-US" sz="11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ストレージで</a:t>
            </a:r>
            <a:r>
              <a:rPr lang="ja-JP" altLang="en-US" sz="11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実現する。</a:t>
            </a:r>
          </a:p>
        </p:txBody>
      </p:sp>
      <p:sp>
        <p:nvSpPr>
          <p:cNvPr id="108" name="角丸四角形吹き出し 107"/>
          <p:cNvSpPr/>
          <p:nvPr/>
        </p:nvSpPr>
        <p:spPr>
          <a:xfrm>
            <a:off x="6732588" y="3068638"/>
            <a:ext cx="2236787" cy="377825"/>
          </a:xfrm>
          <a:prstGeom prst="wedgeRoundRectCallout">
            <a:avLst>
              <a:gd name="adj1" fmla="val -97558"/>
              <a:gd name="adj2" fmla="val 1360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各クラウド側には</a:t>
            </a:r>
            <a:endParaRPr lang="en-US" altLang="ja-JP" sz="11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キャッシュを設置し高速化</a:t>
            </a:r>
          </a:p>
        </p:txBody>
      </p:sp>
      <p:sp>
        <p:nvSpPr>
          <p:cNvPr id="56" name="四角形吹き出し 55"/>
          <p:cNvSpPr/>
          <p:nvPr/>
        </p:nvSpPr>
        <p:spPr>
          <a:xfrm>
            <a:off x="5940425" y="4149725"/>
            <a:ext cx="2376488" cy="863600"/>
          </a:xfrm>
          <a:prstGeom prst="wedgeRectCallout">
            <a:avLst>
              <a:gd name="adj1" fmla="val -78351"/>
              <a:gd name="adj2" fmla="val 140474"/>
            </a:avLst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7" name="左中かっこ 56"/>
          <p:cNvSpPr/>
          <p:nvPr/>
        </p:nvSpPr>
        <p:spPr>
          <a:xfrm>
            <a:off x="7380312" y="5920134"/>
            <a:ext cx="214313" cy="334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520012" y="5877272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I4-1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520012" y="6004272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I4-2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520012" y="6129684"/>
            <a:ext cx="80502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latin typeface="HGP創英角ｺﾞｼｯｸUB" pitchFamily="50" charset="-128"/>
                <a:ea typeface="HGP創英角ｺﾞｼｯｸUB" pitchFamily="50" charset="-128"/>
              </a:rPr>
              <a:t>オブジェクト</a:t>
            </a:r>
            <a:r>
              <a:rPr lang="en-US" altLang="ja-JP" sz="700" dirty="0">
                <a:latin typeface="HGP創英角ｺﾞｼｯｸUB" pitchFamily="50" charset="-128"/>
                <a:ea typeface="HGP創英角ｺﾞｼｯｸUB" pitchFamily="50" charset="-128"/>
              </a:rPr>
              <a:t>I4-3</a:t>
            </a:r>
            <a:endParaRPr lang="ja-JP" altLang="en-US" sz="7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40" y="242392"/>
            <a:ext cx="8604448" cy="810344"/>
          </a:xfrm>
        </p:spPr>
        <p:txBody>
          <a:bodyPr/>
          <a:lstStyle/>
          <a:p>
            <a:r>
              <a:rPr kumimoji="1" lang="en-US" altLang="ja-JP" sz="3600" dirty="0" err="1" smtClean="0"/>
              <a:t>edubase</a:t>
            </a:r>
            <a:r>
              <a:rPr kumimoji="1" lang="en-US" altLang="ja-JP" sz="3600" dirty="0" smtClean="0"/>
              <a:t> Cloud</a:t>
            </a:r>
            <a:r>
              <a:rPr kumimoji="1" lang="ja-JP" altLang="en-US" sz="3600" dirty="0" smtClean="0"/>
              <a:t>の運用からの発想です。</a:t>
            </a:r>
            <a:endParaRPr kumimoji="1" lang="ja-JP" altLang="en-US" sz="3600" dirty="0"/>
          </a:p>
        </p:txBody>
      </p:sp>
      <p:pic>
        <p:nvPicPr>
          <p:cNvPr id="4" name="Picture 21" descr="e-Cloud-arch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427" y="1412776"/>
            <a:ext cx="6046118" cy="426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30314" y="2676972"/>
            <a:ext cx="792163" cy="792162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659327" y="5053459"/>
            <a:ext cx="8636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" name="角丸四角形吹き出し 21"/>
          <p:cNvSpPr>
            <a:spLocks noChangeArrowheads="1"/>
          </p:cNvSpPr>
          <p:nvPr/>
        </p:nvSpPr>
        <p:spPr bwMode="auto">
          <a:xfrm>
            <a:off x="6378464" y="5124897"/>
            <a:ext cx="1373188" cy="422275"/>
          </a:xfrm>
          <a:prstGeom prst="wedgeRoundRectCallout">
            <a:avLst>
              <a:gd name="adj1" fmla="val -40634"/>
              <a:gd name="adj2" fmla="val -69551"/>
              <a:gd name="adj3" fmla="val 16667"/>
            </a:avLst>
          </a:prstGeom>
          <a:solidFill>
            <a:srgbClr val="3366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④</a:t>
            </a:r>
            <a:r>
              <a:rPr lang="ja-JP" altLang="en-US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保存性</a:t>
            </a: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816239" y="5517009"/>
            <a:ext cx="2562225" cy="585788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930539" y="5485259"/>
            <a:ext cx="2663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600" dirty="0">
                <a:solidFill>
                  <a:srgbClr val="000066"/>
                </a:solidFill>
                <a:latin typeface="HGP創英角ｺﾞｼｯｸUB" pitchFamily="50" charset="-128"/>
                <a:ea typeface="HGP創英角ｺﾞｼｯｸUB" pitchFamily="50" charset="-128"/>
              </a:rPr>
              <a:t>学術コミュニティ内で環境</a:t>
            </a:r>
            <a:r>
              <a:rPr lang="ja-JP" altLang="en-US" sz="1600" dirty="0" smtClean="0">
                <a:solidFill>
                  <a:srgbClr val="000066"/>
                </a:solidFill>
                <a:latin typeface="HGP創英角ｺﾞｼｯｸUB" pitchFamily="50" charset="-128"/>
                <a:ea typeface="HGP創英角ｺﾞｼｯｸUB" pitchFamily="50" charset="-128"/>
              </a:rPr>
              <a:t>を検索</a:t>
            </a:r>
            <a:r>
              <a:rPr lang="ja-JP" altLang="en-US" sz="1600" dirty="0">
                <a:solidFill>
                  <a:srgbClr val="000066"/>
                </a:solidFill>
                <a:latin typeface="HGP創英角ｺﾞｼｯｸUB" pitchFamily="50" charset="-128"/>
                <a:ea typeface="HGP創英角ｺﾞｼｯｸUB" pitchFamily="50" charset="-128"/>
              </a:rPr>
              <a:t>・利活用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3642755" y="3717032"/>
            <a:ext cx="4320480" cy="2664296"/>
          </a:xfrm>
          <a:prstGeom prst="roundRect">
            <a:avLst>
              <a:gd name="adj" fmla="val 8888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80112" y="1268760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【</a:t>
            </a:r>
            <a:r>
              <a:rPr kumimoji="1" lang="ja-JP" altLang="en-US" sz="2400" dirty="0" smtClean="0">
                <a:latin typeface="+mj-ea"/>
                <a:ea typeface="+mj-ea"/>
              </a:rPr>
              <a:t>現在</a:t>
            </a:r>
            <a:r>
              <a:rPr kumimoji="1" lang="en-US" altLang="ja-JP" sz="2400" dirty="0" smtClean="0">
                <a:latin typeface="+mj-ea"/>
                <a:ea typeface="+mj-ea"/>
              </a:rPr>
              <a:t>】</a:t>
            </a:r>
          </a:p>
          <a:p>
            <a:r>
              <a:rPr kumimoji="1" lang="ja-JP" altLang="en-US" sz="2400" dirty="0" smtClean="0">
                <a:latin typeface="+mj-ea"/>
                <a:ea typeface="+mj-ea"/>
              </a:rPr>
              <a:t>ミニクラウド間の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r>
              <a:rPr kumimoji="1" lang="ja-JP" altLang="en-US" sz="2400" dirty="0" smtClean="0">
                <a:latin typeface="+mj-ea"/>
                <a:ea typeface="+mj-ea"/>
              </a:rPr>
              <a:t>マシンイメージ共有</a:t>
            </a:r>
            <a:r>
              <a:rPr lang="ja-JP" altLang="en-US" sz="2400" dirty="0" smtClean="0">
                <a:latin typeface="+mj-ea"/>
                <a:ea typeface="+mj-ea"/>
              </a:rPr>
              <a:t>を</a:t>
            </a:r>
            <a:endParaRPr lang="en-US" altLang="ja-JP" sz="2400" dirty="0" smtClean="0">
              <a:latin typeface="+mj-ea"/>
              <a:ea typeface="+mj-ea"/>
            </a:endParaRPr>
          </a:p>
          <a:p>
            <a:r>
              <a:rPr lang="ja-JP" altLang="en-US" sz="2400" dirty="0" smtClean="0">
                <a:latin typeface="+mj-ea"/>
                <a:ea typeface="+mj-ea"/>
              </a:rPr>
              <a:t>クラウド引越しの際に</a:t>
            </a:r>
            <a:endParaRPr lang="en-US" altLang="ja-JP" sz="2400" dirty="0" smtClean="0">
              <a:latin typeface="+mj-ea"/>
              <a:ea typeface="+mj-ea"/>
            </a:endParaRPr>
          </a:p>
          <a:p>
            <a:r>
              <a:rPr lang="ja-JP" altLang="en-US" sz="2400" dirty="0" smtClean="0">
                <a:latin typeface="+mj-ea"/>
                <a:ea typeface="+mj-ea"/>
              </a:rPr>
              <a:t>多用しています。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リンク情報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590872" y="859160"/>
            <a:ext cx="8229600" cy="5090120"/>
          </a:xfrm>
        </p:spPr>
        <p:txBody>
          <a:bodyPr/>
          <a:lstStyle/>
          <a:p>
            <a:pPr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教育クラウド　</a:t>
            </a:r>
            <a:r>
              <a:rPr kumimoji="1" lang="en-US" altLang="ja-JP" dirty="0" err="1" smtClean="0"/>
              <a:t>edubase</a:t>
            </a:r>
            <a:r>
              <a:rPr kumimoji="1" lang="en-US" altLang="ja-JP" dirty="0" smtClean="0"/>
              <a:t> Cloud</a:t>
            </a:r>
          </a:p>
          <a:p>
            <a:pPr lvl="1"/>
            <a:r>
              <a:rPr lang="en-US" altLang="ja-JP" dirty="0" smtClean="0">
                <a:hlinkClick r:id="rId2"/>
              </a:rPr>
              <a:t>http://edubase.jp/cloud/</a:t>
            </a:r>
            <a:endParaRPr kumimoji="1" lang="en-US" altLang="ja-JP" dirty="0" smtClean="0"/>
          </a:p>
          <a:p>
            <a:r>
              <a:rPr lang="en-US" altLang="ja-JP" b="1" dirty="0" smtClean="0"/>
              <a:t>Open Cloud Architecture for Academia Forum</a:t>
            </a:r>
            <a:r>
              <a:rPr lang="ja-JP" altLang="en-US" b="1" dirty="0" smtClean="0"/>
              <a:t>　</a:t>
            </a:r>
            <a:r>
              <a:rPr kumimoji="1" lang="en-US" altLang="ja-JP" dirty="0" err="1" smtClean="0"/>
              <a:t>OpenCarf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http://www.opencarf.org/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OpenStack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コミュニティ活動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Deployment Tool</a:t>
            </a:r>
          </a:p>
          <a:p>
            <a:pPr lvl="2"/>
            <a:r>
              <a:rPr lang="en-US" altLang="ja-JP" dirty="0" smtClean="0">
                <a:hlinkClick r:id="rId4"/>
              </a:rPr>
              <a:t>http://wiki.openstack.org/NovaInstall/NovaDeploymentTool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CaaS</a:t>
            </a:r>
            <a:endParaRPr kumimoji="1" lang="en-US" altLang="ja-JP" dirty="0" smtClean="0"/>
          </a:p>
          <a:p>
            <a:pPr lvl="2"/>
            <a:r>
              <a:rPr lang="en-US" altLang="ja-JP" dirty="0" smtClean="0">
                <a:hlinkClick r:id="rId5"/>
              </a:rPr>
              <a:t>http://wiki.openstack.org/CaaS</a:t>
            </a:r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	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twitter: @</a:t>
            </a:r>
            <a:r>
              <a:rPr lang="en-US" altLang="ja-JP" dirty="0" err="1" smtClean="0"/>
              <a:t>jxta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14125</TotalTime>
  <Words>275</Words>
  <Application>Microsoft Office PowerPoint</Application>
  <PresentationFormat>画面に合わせる (4:3)</PresentationFormat>
  <Paragraphs>99</Paragraphs>
  <Slides>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アース</vt:lpstr>
      <vt:lpstr>アカデミッククラウドの将来像</vt:lpstr>
      <vt:lpstr>スライド 2</vt:lpstr>
      <vt:lpstr>スライド 3</vt:lpstr>
      <vt:lpstr>共有分散ストレージサービスの実現イメージ</vt:lpstr>
      <vt:lpstr>edubase Cloudの運用からの発想です。</vt:lpstr>
      <vt:lpstr>リンク情報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ユースケース</dc:title>
  <dc:creator>shida-home</dc:creator>
  <cp:lastModifiedBy>yoko</cp:lastModifiedBy>
  <cp:revision>248</cp:revision>
  <dcterms:created xsi:type="dcterms:W3CDTF">2011-05-29T05:46:11Z</dcterms:created>
  <dcterms:modified xsi:type="dcterms:W3CDTF">2011-08-24T00:51:16Z</dcterms:modified>
</cp:coreProperties>
</file>