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2"/>
  </p:notesMasterIdLst>
  <p:sldIdLst>
    <p:sldId id="258" r:id="rId2"/>
    <p:sldId id="471" r:id="rId3"/>
    <p:sldId id="472" r:id="rId4"/>
    <p:sldId id="492" r:id="rId5"/>
    <p:sldId id="405" r:id="rId6"/>
    <p:sldId id="503" r:id="rId7"/>
    <p:sldId id="473" r:id="rId8"/>
    <p:sldId id="493" r:id="rId9"/>
    <p:sldId id="489" r:id="rId10"/>
    <p:sldId id="507" r:id="rId11"/>
    <p:sldId id="509" r:id="rId12"/>
    <p:sldId id="494" r:id="rId13"/>
    <p:sldId id="534" r:id="rId14"/>
    <p:sldId id="533" r:id="rId15"/>
    <p:sldId id="513" r:id="rId16"/>
    <p:sldId id="510" r:id="rId17"/>
    <p:sldId id="490" r:id="rId18"/>
    <p:sldId id="491" r:id="rId19"/>
    <p:sldId id="488" r:id="rId20"/>
    <p:sldId id="515" r:id="rId21"/>
    <p:sldId id="537" r:id="rId22"/>
    <p:sldId id="536" r:id="rId23"/>
    <p:sldId id="535" r:id="rId24"/>
    <p:sldId id="540" r:id="rId25"/>
    <p:sldId id="516" r:id="rId26"/>
    <p:sldId id="499" r:id="rId27"/>
    <p:sldId id="518" r:id="rId28"/>
    <p:sldId id="502" r:id="rId29"/>
    <p:sldId id="465" r:id="rId30"/>
    <p:sldId id="532" r:id="rId31"/>
  </p:sldIdLst>
  <p:sldSz cx="9144000" cy="6858000" type="screen4x3"/>
  <p:notesSz cx="6794500" cy="99314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FF99"/>
    <a:srgbClr val="00236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96" autoAdjust="0"/>
    <p:restoredTop sz="87946" autoAdjust="0"/>
  </p:normalViewPr>
  <p:slideViewPr>
    <p:cSldViewPr>
      <p:cViewPr varScale="1">
        <p:scale>
          <a:sx n="78" d="100"/>
          <a:sy n="78" d="100"/>
        </p:scale>
        <p:origin x="-72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9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87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2091B28-DD54-461E-8977-9AC249651DC5}" type="datetimeFigureOut">
              <a:rPr lang="ja-JP" altLang="en-US"/>
              <a:pPr>
                <a:defRPr/>
              </a:pPr>
              <a:t>2012/12/18</a:t>
            </a:fld>
            <a:endParaRPr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lang="ja-JP" altLang="en-US" noProof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13E8611-1511-46D8-9231-5EA69343EC7B}" type="slidenum">
              <a:rPr lang="ja-JP" altLang="en-US"/>
              <a:pPr>
                <a:defRPr/>
              </a:pPr>
              <a:t>&lt;#&gt;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7270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3DB88A-0D2F-463E-ABAE-8A29ADA89C9E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ja-JP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36A9CD-536E-4653-B784-7BF7B3C1EB72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36A9CD-536E-4653-B784-7BF7B3C1EB72}" type="slidenum">
              <a:rPr lang="en-US" altLang="ja-JP" smtClean="0"/>
              <a:pPr>
                <a:defRPr/>
              </a:pPr>
              <a:t>8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E8611-1511-46D8-9231-5EA69343EC7B}" type="slidenum">
              <a:rPr lang="ja-JP" altLang="en-US" smtClean="0"/>
              <a:pPr>
                <a:defRPr/>
              </a:pPr>
              <a:t>12</a:t>
            </a:fld>
            <a:endParaRPr lang="ja-JP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This is current plan how to implement lower layer, Open Compute Bare</a:t>
            </a:r>
            <a:r>
              <a:rPr kumimoji="1" lang="en-US" altLang="ja-JP" baseline="0" dirty="0" smtClean="0"/>
              <a:t> Metal.</a:t>
            </a:r>
          </a:p>
          <a:p>
            <a:endParaRPr kumimoji="1" lang="en-US" altLang="ja-JP" baseline="0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36A9CD-536E-4653-B784-7BF7B3C1EB72}" type="slidenum">
              <a:rPr lang="en-US" altLang="ja-JP" smtClean="0"/>
              <a:pPr>
                <a:defRPr/>
              </a:pPr>
              <a:t>13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Upper</a:t>
            </a:r>
            <a:r>
              <a:rPr kumimoji="1" lang="en-US" altLang="ja-JP" baseline="0" dirty="0" smtClean="0"/>
              <a:t> layer, deployment tool architecture is like this. It uses </a:t>
            </a:r>
            <a:r>
              <a:rPr kumimoji="1" lang="en-US" altLang="ja-JP" baseline="0" dirty="0" err="1" smtClean="0"/>
              <a:t>mcollective</a:t>
            </a:r>
            <a:r>
              <a:rPr kumimoji="1" lang="en-US" altLang="ja-JP" baseline="0" dirty="0" smtClean="0"/>
              <a:t> to control puppet clients.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36A9CD-536E-4653-B784-7BF7B3C1EB72}" type="slidenum">
              <a:rPr lang="en-US" altLang="ja-JP" smtClean="0"/>
              <a:pPr>
                <a:defRPr/>
              </a:pPr>
              <a:t>14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If possible I would like to show you the current working prototype.   Target</a:t>
            </a:r>
            <a:r>
              <a:rPr kumimoji="1" lang="en-US" altLang="ja-JP" baseline="0" dirty="0" smtClean="0"/>
              <a:t> nodes are </a:t>
            </a:r>
            <a:r>
              <a:rPr kumimoji="1" lang="en-US" altLang="ja-JP" baseline="0" dirty="0" err="1" smtClean="0"/>
              <a:t>Xen</a:t>
            </a:r>
            <a:r>
              <a:rPr kumimoji="1" lang="en-US" altLang="ja-JP" baseline="0" dirty="0" smtClean="0"/>
              <a:t> instances in </a:t>
            </a:r>
            <a:r>
              <a:rPr kumimoji="1" lang="en-US" altLang="ja-JP" baseline="0" dirty="0" err="1" smtClean="0"/>
              <a:t>edubase</a:t>
            </a:r>
            <a:r>
              <a:rPr kumimoji="1" lang="en-US" altLang="ja-JP" baseline="0" dirty="0" smtClean="0"/>
              <a:t> Cloud and deployment tools runs on another </a:t>
            </a:r>
            <a:r>
              <a:rPr kumimoji="1" lang="en-US" altLang="ja-JP" baseline="0" dirty="0" err="1" smtClean="0"/>
              <a:t>Xen</a:t>
            </a:r>
            <a:r>
              <a:rPr kumimoji="1" lang="en-US" altLang="ja-JP" baseline="0" dirty="0" smtClean="0"/>
              <a:t> instance in </a:t>
            </a:r>
            <a:r>
              <a:rPr kumimoji="1" lang="en-US" altLang="ja-JP" baseline="0" dirty="0" err="1" smtClean="0"/>
              <a:t>edubase</a:t>
            </a:r>
            <a:r>
              <a:rPr kumimoji="1" lang="en-US" altLang="ja-JP" baseline="0" dirty="0" smtClean="0"/>
              <a:t> Cloud, as well. 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36A9CD-536E-4653-B784-7BF7B3C1EB72}" type="slidenum">
              <a:rPr lang="en-US" altLang="ja-JP" smtClean="0"/>
              <a:pPr>
                <a:defRPr/>
              </a:pPr>
              <a:t>19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36A9CD-536E-4653-B784-7BF7B3C1EB72}" type="slidenum">
              <a:rPr lang="en-US" altLang="ja-JP" smtClean="0"/>
              <a:pPr>
                <a:defRPr/>
              </a:pPr>
              <a:t>20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We choose </a:t>
            </a:r>
            <a:r>
              <a:rPr kumimoji="1" lang="en-US" altLang="ja-JP" dirty="0" err="1" smtClean="0"/>
              <a:t>openstack</a:t>
            </a:r>
            <a:r>
              <a:rPr kumimoji="1" lang="en-US" altLang="ja-JP" dirty="0" smtClean="0"/>
              <a:t> swift project software code as</a:t>
            </a:r>
            <a:r>
              <a:rPr kumimoji="1" lang="en-US" altLang="ja-JP" baseline="0" dirty="0" smtClean="0"/>
              <a:t> a base of colony. 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In a sense, colony is an enhanced version of swift for wide area network.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In this example, there are three local swift and one </a:t>
            </a:r>
            <a:r>
              <a:rPr kumimoji="1" lang="en-US" altLang="ja-JP" baseline="0" dirty="0" err="1" smtClean="0"/>
              <a:t>intercloud</a:t>
            </a:r>
            <a:r>
              <a:rPr kumimoji="1" lang="en-US" altLang="ja-JP" baseline="0" dirty="0" smtClean="0"/>
              <a:t> swift, which is colony. 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The relationship colony and local swift is like my </a:t>
            </a:r>
            <a:r>
              <a:rPr kumimoji="1" lang="en-US" altLang="ja-JP" baseline="0" dirty="0" err="1" smtClean="0"/>
              <a:t>dropbox</a:t>
            </a:r>
            <a:r>
              <a:rPr kumimoji="1" lang="en-US" altLang="ja-JP" baseline="0" dirty="0" smtClean="0"/>
              <a:t> folder and other local folders.  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36A9CD-536E-4653-B784-7BF7B3C1EB72}" type="slidenum">
              <a:rPr lang="en-US" altLang="ja-JP" smtClean="0"/>
              <a:pPr>
                <a:defRPr/>
              </a:pPr>
              <a:t>24</a:t>
            </a:fld>
            <a:endParaRPr lang="en-US" altLang="ja-JP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0" y="3262313"/>
            <a:ext cx="8208963" cy="27305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>
              <a:latin typeface="+mn-lt"/>
              <a:ea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14282" y="1785926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4282" y="3643314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 サブタイトルの書式設定</a:t>
            </a:r>
            <a:endParaRPr lang="ja-JP" altLang="en-US" dirty="0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0"/>
          </p:nvPr>
        </p:nvSpPr>
        <p:spPr>
          <a:xfrm>
            <a:off x="8643938" y="6643688"/>
            <a:ext cx="500062" cy="142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B0929-1EB8-4001-A684-1BF45466AD46}" type="slidenum">
              <a:rPr lang="ja-JP" altLang="en-US"/>
              <a:pPr>
                <a:defRPr/>
              </a:pPr>
              <a:t>&lt;#&gt;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0"/>
          </p:nvPr>
        </p:nvSpPr>
        <p:spPr>
          <a:xfrm>
            <a:off x="8572500" y="6715125"/>
            <a:ext cx="500063" cy="142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3CDE6-8E72-4F02-8A0A-8C5C05DE81B0}" type="slidenum">
              <a:rPr lang="ja-JP" altLang="en-US"/>
              <a:pPr>
                <a:defRPr/>
              </a:pPr>
              <a:t>&lt;#&gt;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572250"/>
            <a:ext cx="2133600" cy="1492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C9B3CDA-B9D0-4BBD-AA56-877E85DAA46C}" type="datetime1">
              <a:rPr lang="ja-JP" altLang="en-US"/>
              <a:pPr>
                <a:defRPr/>
              </a:pPr>
              <a:t>2012/12/18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5214938" y="6572250"/>
            <a:ext cx="3929062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90052-E728-480E-B7E5-31AF8B81F8FC}" type="slidenum">
              <a:rPr lang="ja-JP" altLang="en-US"/>
              <a:pPr>
                <a:defRPr/>
              </a:pPr>
              <a:t>&lt;#&gt;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 userDrawn="1"/>
        </p:nvSpPr>
        <p:spPr>
          <a:xfrm>
            <a:off x="449263" y="4929188"/>
            <a:ext cx="8229600" cy="1357312"/>
          </a:xfrm>
          <a:prstGeom prst="rect">
            <a:avLst/>
          </a:prstGeom>
          <a:noFill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400" dirty="0">
              <a:latin typeface="+mn-lt"/>
              <a:ea typeface="+mn-ea"/>
            </a:endParaRPr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785813"/>
            <a:ext cx="9144000" cy="71437"/>
          </a:xfrm>
          <a:prstGeom prst="rect">
            <a:avLst/>
          </a:prstGeom>
          <a:gradFill flip="none" rotWithShape="1">
            <a:gsLst>
              <a:gs pos="0">
                <a:srgbClr val="33CC33">
                  <a:shade val="30000"/>
                  <a:satMod val="115000"/>
                </a:srgbClr>
              </a:gs>
              <a:gs pos="50000">
                <a:srgbClr val="33CC33">
                  <a:shade val="67500"/>
                  <a:satMod val="115000"/>
                </a:srgbClr>
              </a:gs>
              <a:gs pos="100000">
                <a:srgbClr val="33CC33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9708" y="274638"/>
            <a:ext cx="8229600" cy="439718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49708" y="857233"/>
            <a:ext cx="8229600" cy="4000528"/>
          </a:xfrm>
          <a:ln>
            <a:solidFill>
              <a:srgbClr val="00B050"/>
            </a:solidFill>
          </a:ln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8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28596" y="4929198"/>
            <a:ext cx="8258204" cy="1428760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  <p:sp>
        <p:nvSpPr>
          <p:cNvPr id="7" name="日付プレースホルダ 2"/>
          <p:cNvSpPr>
            <a:spLocks noGrp="1"/>
          </p:cNvSpPr>
          <p:nvPr>
            <p:ph type="dt" sz="half" idx="10"/>
          </p:nvPr>
        </p:nvSpPr>
        <p:spPr>
          <a:xfrm>
            <a:off x="457200" y="6572250"/>
            <a:ext cx="2133600" cy="1492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774128C-31AC-4725-B377-2679491C5B2F}" type="datetime1">
              <a:rPr lang="ja-JP" altLang="en-US"/>
              <a:pPr>
                <a:defRPr/>
              </a:pPr>
              <a:t>2012/12/18</a:t>
            </a:fld>
            <a:endParaRPr lang="ja-JP" altLang="en-US" dirty="0"/>
          </a:p>
        </p:txBody>
      </p:sp>
      <p:sp>
        <p:nvSpPr>
          <p:cNvPr id="9" name="フッター プレースホルダ 3"/>
          <p:cNvSpPr>
            <a:spLocks noGrp="1"/>
          </p:cNvSpPr>
          <p:nvPr>
            <p:ph type="ftr" sz="quarter" idx="11"/>
          </p:nvPr>
        </p:nvSpPr>
        <p:spPr>
          <a:xfrm>
            <a:off x="5214938" y="6572250"/>
            <a:ext cx="3929062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0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F8E44-D848-4CF4-91C1-6D273DB58F35}" type="slidenum">
              <a:rPr lang="ja-JP" altLang="en-US"/>
              <a:pPr>
                <a:defRPr/>
              </a:pPr>
              <a:t>&lt;#&gt;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85725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582594"/>
          </a:xfrm>
        </p:spPr>
        <p:txBody>
          <a:bodyPr/>
          <a:lstStyle/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0"/>
          </p:nvPr>
        </p:nvSpPr>
        <p:spPr>
          <a:xfrm>
            <a:off x="8572500" y="6715125"/>
            <a:ext cx="500063" cy="142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807F8-E604-4B8C-9F45-9E16D479E221}" type="slidenum">
              <a:rPr lang="ja-JP" altLang="en-US"/>
              <a:pPr>
                <a:defRPr/>
              </a:pPr>
              <a:t>&lt;#&gt;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footer_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34125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929055"/>
            <a:ext cx="7772400" cy="1362075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428868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4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29CAE-9642-46F0-A70E-4B6D42BF7DE6}" type="slidenum">
              <a:rPr lang="ja-JP" altLang="en-US"/>
              <a:pPr>
                <a:defRPr/>
              </a:pPr>
              <a:t>&lt;#&gt;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857250"/>
            <a:ext cx="9144000" cy="71438"/>
          </a:xfrm>
          <a:prstGeom prst="rect">
            <a:avLst/>
          </a:prstGeom>
          <a:gradFill flip="none" rotWithShape="1">
            <a:gsLst>
              <a:gs pos="0">
                <a:srgbClr val="33CC33">
                  <a:shade val="30000"/>
                  <a:satMod val="115000"/>
                </a:srgbClr>
              </a:gs>
              <a:gs pos="50000">
                <a:srgbClr val="33CC33">
                  <a:shade val="67500"/>
                  <a:satMod val="115000"/>
                </a:srgbClr>
              </a:gs>
              <a:gs pos="100000">
                <a:srgbClr val="33CC33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582594"/>
          </a:xfrm>
        </p:spPr>
        <p:txBody>
          <a:bodyPr/>
          <a:lstStyle/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214422"/>
            <a:ext cx="4038600" cy="49117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214422"/>
            <a:ext cx="4038600" cy="49117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8572500" y="6643688"/>
            <a:ext cx="500063" cy="142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F6B27-3C7E-4DCE-BE43-8AF733BA025B}" type="slidenum">
              <a:rPr lang="ja-JP" altLang="en-US"/>
              <a:pPr>
                <a:defRPr/>
              </a:pPr>
              <a:t>&lt;#&gt;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857250"/>
            <a:ext cx="9144000" cy="71438"/>
          </a:xfrm>
          <a:prstGeom prst="rect">
            <a:avLst/>
          </a:prstGeom>
          <a:gradFill flip="none" rotWithShape="1">
            <a:gsLst>
              <a:gs pos="0">
                <a:srgbClr val="33CC33">
                  <a:shade val="30000"/>
                  <a:satMod val="115000"/>
                </a:srgbClr>
              </a:gs>
              <a:gs pos="50000">
                <a:srgbClr val="33CC33">
                  <a:shade val="67500"/>
                  <a:satMod val="115000"/>
                </a:srgbClr>
              </a:gs>
              <a:gs pos="100000">
                <a:srgbClr val="33CC33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582594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21442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85418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21442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85418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8" name="日付プレースホルダ 6"/>
          <p:cNvSpPr>
            <a:spLocks noGrp="1"/>
          </p:cNvSpPr>
          <p:nvPr>
            <p:ph type="dt" sz="half" idx="10"/>
          </p:nvPr>
        </p:nvSpPr>
        <p:spPr>
          <a:xfrm>
            <a:off x="457200" y="6572250"/>
            <a:ext cx="2133600" cy="1492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A99D062-92BD-46AD-A228-3C5443A4233E}" type="datetime1">
              <a:rPr lang="ja-JP" altLang="en-US"/>
              <a:pPr>
                <a:defRPr/>
              </a:pPr>
              <a:t>2012/12/18</a:t>
            </a:fld>
            <a:endParaRPr lang="ja-JP" altLang="en-US" dirty="0"/>
          </a:p>
        </p:txBody>
      </p:sp>
      <p:sp>
        <p:nvSpPr>
          <p:cNvPr id="9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5214938" y="6572250"/>
            <a:ext cx="3929062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0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1EEF2-E16F-4D7C-B4BD-4010FC038E7A}" type="slidenum">
              <a:rPr lang="ja-JP" altLang="en-US"/>
              <a:pPr>
                <a:defRPr/>
              </a:pPr>
              <a:t>&lt;#&gt;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85725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582594"/>
          </a:xfrm>
        </p:spPr>
        <p:txBody>
          <a:bodyPr/>
          <a:lstStyle/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4" name="スライド番号プレースホルダ 4"/>
          <p:cNvSpPr>
            <a:spLocks noGrp="1"/>
          </p:cNvSpPr>
          <p:nvPr>
            <p:ph type="sldNum" sz="quarter" idx="10"/>
          </p:nvPr>
        </p:nvSpPr>
        <p:spPr>
          <a:xfrm>
            <a:off x="8572500" y="6643688"/>
            <a:ext cx="500063" cy="142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9EB63-8A47-42A8-B1AF-7D6D75D2383C}" type="slidenum">
              <a:rPr lang="ja-JP" altLang="en-US"/>
              <a:pPr>
                <a:defRPr/>
              </a:pPr>
              <a:t>&lt;#&gt;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>
          <a:xfrm>
            <a:off x="457200" y="6572250"/>
            <a:ext cx="2133600" cy="1492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A8E9041-563F-483A-B604-B86AC6514484}" type="datetime1">
              <a:rPr lang="ja-JP" altLang="en-US"/>
              <a:pPr>
                <a:defRPr/>
              </a:pPr>
              <a:t>2012/12/18</a:t>
            </a:fld>
            <a:endParaRPr lang="ja-JP" alt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>
          <a:xfrm>
            <a:off x="5214938" y="6572250"/>
            <a:ext cx="3929062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BEC2E-001A-4021-BF87-2F45E221CF0C}" type="slidenum">
              <a:rPr lang="ja-JP" altLang="en-US"/>
              <a:pPr>
                <a:defRPr/>
              </a:pPr>
              <a:t>&lt;#&gt;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8572500" y="6643688"/>
            <a:ext cx="500063" cy="142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D0F7F-437A-4842-96D6-8E9B490BF0BD}" type="slidenum">
              <a:rPr lang="ja-JP" altLang="en-US"/>
              <a:pPr>
                <a:defRPr/>
              </a:pPr>
              <a:t>&lt;#&gt;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6572250"/>
            <a:ext cx="2133600" cy="1492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CE45E25-3082-4598-8254-47A5EE6D4980}" type="datetime1">
              <a:rPr lang="ja-JP" altLang="en-US"/>
              <a:pPr>
                <a:defRPr/>
              </a:pPr>
              <a:t>2012/12/18</a:t>
            </a:fld>
            <a:endParaRPr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5214938" y="6572250"/>
            <a:ext cx="3929062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CCC8E-67F7-4D24-A53C-8BA660CD5B4D}" type="slidenum">
              <a:rPr lang="ja-JP" altLang="en-US"/>
              <a:pPr>
                <a:defRPr/>
              </a:pPr>
              <a:t>&lt;#&gt;</a:t>
            </a:fld>
            <a:endParaRPr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2051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pic>
        <p:nvPicPr>
          <p:cNvPr id="2052" name="Picture 5" descr="footer_e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334125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フッター プレースホルダ 4"/>
          <p:cNvSpPr txBox="1">
            <a:spLocks/>
          </p:cNvSpPr>
          <p:nvPr userDrawn="1"/>
        </p:nvSpPr>
        <p:spPr>
          <a:xfrm>
            <a:off x="5214938" y="6572250"/>
            <a:ext cx="3929062" cy="28575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>
              <a:latin typeface="+mn-lt"/>
              <a:ea typeface="+mn-ea"/>
            </a:endParaRPr>
          </a:p>
        </p:txBody>
      </p:sp>
      <p:sp>
        <p:nvSpPr>
          <p:cNvPr id="10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8429625" y="6429375"/>
            <a:ext cx="500063" cy="142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DE2F3D2-5B6F-4739-BF49-AF33124C7776}" type="slidenum">
              <a:rPr lang="ja-JP" altLang="en-US"/>
              <a:pPr>
                <a:defRPr/>
              </a:pPr>
              <a:t>&lt;#&gt;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ii-cloud/dodai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tart.ecloud.nii.ac.j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ictf.jp/doc/GICTF_Whitepaper_20100902.pdf" TargetMode="Externa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hyperlink" Target="http://www.opencarf.org/" TargetMode="External"/><Relationship Id="rId7" Type="http://schemas.openxmlformats.org/officeDocument/2006/relationships/image" Target="../media/image34.jpeg"/><Relationship Id="rId2" Type="http://schemas.openxmlformats.org/officeDocument/2006/relationships/hyperlink" Target="http://edubase.jp/cloud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hyperlink" Target="https://github.com/nii-cloud/colony" TargetMode="External"/><Relationship Id="rId10" Type="http://schemas.openxmlformats.org/officeDocument/2006/relationships/hyperlink" Target="http://start.ecloud.nii.ac.jp/" TargetMode="External"/><Relationship Id="rId4" Type="http://schemas.openxmlformats.org/officeDocument/2006/relationships/hyperlink" Target="https://github.com/nii-cloud/dodai-deploy" TargetMode="External"/><Relationship Id="rId9" Type="http://schemas.openxmlformats.org/officeDocument/2006/relationships/image" Target="../media/image3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race-center.jp/prj_educloud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tart.ecloud.nii.ac.jp/" TargetMode="Externa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タイトル 4"/>
          <p:cNvSpPr>
            <a:spLocks noGrp="1"/>
          </p:cNvSpPr>
          <p:nvPr>
            <p:ph type="ctrTitle"/>
          </p:nvPr>
        </p:nvSpPr>
        <p:spPr>
          <a:xfrm>
            <a:off x="251520" y="1844824"/>
            <a:ext cx="7848872" cy="1224136"/>
          </a:xfrm>
        </p:spPr>
        <p:txBody>
          <a:bodyPr/>
          <a:lstStyle/>
          <a:p>
            <a:pPr eaLnBrk="1" hangingPunct="1"/>
            <a:r>
              <a:rPr lang="ja-JP" altLang="en-US" dirty="0" smtClean="0">
                <a:latin typeface="HGP創英角ｺﾞｼｯｸUB" pitchFamily="50" charset="-128"/>
                <a:ea typeface="HGP創英角ｺﾞｼｯｸUB" pitchFamily="50" charset="-128"/>
              </a:rPr>
              <a:t>大学クラウドのニーズとシーズ</a:t>
            </a:r>
          </a:p>
        </p:txBody>
      </p:sp>
      <p:sp>
        <p:nvSpPr>
          <p:cNvPr id="15364" name="スライド番号プレースホルダ 7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12D0B78-93BE-4C01-B936-47C6A93E429A}" type="slidenum">
              <a:rPr lang="ja-JP" altLang="en-US" smtClean="0">
                <a:latin typeface="HGP創英角ｺﾞｼｯｸUB" pitchFamily="50" charset="-128"/>
                <a:ea typeface="HGP創英角ｺﾞｼｯｸUB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ja-JP" altLang="en-US" smtClean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8" name="タイトル 4"/>
          <p:cNvSpPr txBox="1">
            <a:spLocks/>
          </p:cNvSpPr>
          <p:nvPr/>
        </p:nvSpPr>
        <p:spPr bwMode="auto">
          <a:xfrm>
            <a:off x="3995936" y="4005064"/>
            <a:ext cx="4176464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dirty="0" smtClean="0"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2012.12.18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ja-JP" sz="2400" dirty="0" smtClean="0">
              <a:latin typeface="HGP創英角ｺﾞｼｯｸUB" pitchFamily="50" charset="-128"/>
              <a:ea typeface="HGP創英角ｺﾞｼｯｸUB" pitchFamily="50" charset="-128"/>
              <a:cs typeface="+mj-cs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dirty="0" smtClean="0"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国立情報学</a:t>
            </a:r>
            <a:r>
              <a:rPr lang="ja-JP" altLang="en-US" sz="2400" dirty="0" smtClean="0"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研究所</a:t>
            </a:r>
            <a:r>
              <a:rPr lang="en-US" altLang="ja-JP" sz="2400" dirty="0" smtClean="0"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(NII)</a:t>
            </a:r>
            <a:endParaRPr lang="en-US" altLang="ja-JP" sz="2400" dirty="0" smtClean="0">
              <a:latin typeface="HGP創英角ｺﾞｼｯｸUB" pitchFamily="50" charset="-128"/>
              <a:ea typeface="HGP創英角ｺﾞｼｯｸUB" pitchFamily="50" charset="-128"/>
              <a:cs typeface="+mj-cs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横山重俊</a:t>
            </a:r>
            <a:endParaRPr kumimoji="1" lang="en-US" altLang="ja-JP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GP創英角ｺﾞｼｯｸUB" pitchFamily="50" charset="-128"/>
              <a:ea typeface="HGP創英角ｺﾞｼｯｸUB" pitchFamily="50" charset="-128"/>
              <a:cs typeface="+mj-cs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GP創英角ｺﾞｼｯｸUB" pitchFamily="50" charset="-128"/>
              <a:ea typeface="HGP創英角ｺﾞｼｯｸUB" pitchFamily="50" charset="-128"/>
              <a:cs typeface="+mj-cs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95536" y="2708920"/>
            <a:ext cx="1082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latin typeface="HGP創英角ｺﾞｼｯｸUB" pitchFamily="50" charset="-128"/>
                <a:ea typeface="HGP創英角ｺﾞｼｯｸUB" pitchFamily="50" charset="-128"/>
              </a:rPr>
              <a:t>(NII)</a:t>
            </a:r>
            <a:endParaRPr kumimoji="1" lang="ja-JP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グループ化 54"/>
          <p:cNvGrpSpPr/>
          <p:nvPr/>
        </p:nvGrpSpPr>
        <p:grpSpPr>
          <a:xfrm>
            <a:off x="5348164" y="1268760"/>
            <a:ext cx="3688332" cy="1152128"/>
            <a:chOff x="467544" y="1628800"/>
            <a:chExt cx="3688332" cy="1152128"/>
          </a:xfrm>
        </p:grpSpPr>
        <p:sp>
          <p:nvSpPr>
            <p:cNvPr id="56" name="正方形/長方形 55"/>
            <p:cNvSpPr/>
            <p:nvPr/>
          </p:nvSpPr>
          <p:spPr>
            <a:xfrm>
              <a:off x="467544" y="1628800"/>
              <a:ext cx="3528392" cy="11521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7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91680" y="1772816"/>
              <a:ext cx="428625" cy="595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8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75855" y="1772816"/>
              <a:ext cx="428625" cy="595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9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25105" y="1772816"/>
              <a:ext cx="428625" cy="595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0" name="テキスト ボックス 23"/>
            <p:cNvSpPr txBox="1">
              <a:spLocks noChangeArrowheads="1"/>
            </p:cNvSpPr>
            <p:nvPr/>
          </p:nvSpPr>
          <p:spPr bwMode="auto">
            <a:xfrm>
              <a:off x="1804393" y="2358603"/>
              <a:ext cx="966787" cy="277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ja-JP" altLang="en-US" sz="1200" dirty="0">
                  <a:latin typeface="HGS創英角ｺﾞｼｯｸUB" pitchFamily="50" charset="-128"/>
                  <a:ea typeface="HGS創英角ｺﾞｼｯｸUB" pitchFamily="50" charset="-128"/>
                </a:rPr>
                <a:t>物理マシン</a:t>
              </a:r>
            </a:p>
          </p:txBody>
        </p:sp>
        <p:pic>
          <p:nvPicPr>
            <p:cNvPr id="6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1700808"/>
              <a:ext cx="712788" cy="5715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62" name="テキスト ボックス 25"/>
            <p:cNvSpPr txBox="1">
              <a:spLocks noChangeArrowheads="1"/>
            </p:cNvSpPr>
            <p:nvPr/>
          </p:nvSpPr>
          <p:spPr bwMode="auto">
            <a:xfrm>
              <a:off x="611560" y="2348880"/>
              <a:ext cx="129537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ja-JP" altLang="en-US" sz="1200" dirty="0" smtClean="0">
                  <a:latin typeface="HGS創英角ｺﾞｼｯｸUB" pitchFamily="50" charset="-128"/>
                  <a:ea typeface="HGS創英角ｺﾞｼｯｸUB" pitchFamily="50" charset="-128"/>
                </a:rPr>
                <a:t>物理スイッチ</a:t>
              </a:r>
              <a:endParaRPr lang="ja-JP" altLang="en-US" sz="1200" dirty="0">
                <a:latin typeface="HGS創英角ｺﾞｼｯｸUB" pitchFamily="50" charset="-128"/>
                <a:ea typeface="HGS創英角ｺﾞｼｯｸUB" pitchFamily="50" charset="-128"/>
              </a:endParaRPr>
            </a:p>
          </p:txBody>
        </p:sp>
        <p:sp>
          <p:nvSpPr>
            <p:cNvPr id="63" name="円柱 62"/>
            <p:cNvSpPr/>
            <p:nvPr/>
          </p:nvSpPr>
          <p:spPr>
            <a:xfrm>
              <a:off x="3203848" y="1916832"/>
              <a:ext cx="285752" cy="35719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>
                <a:latin typeface="HGS創英角ｺﾞｼｯｸUB" pitchFamily="50" charset="-128"/>
                <a:ea typeface="HGS創英角ｺﾞｼｯｸUB" pitchFamily="50" charset="-128"/>
              </a:endParaRPr>
            </a:p>
          </p:txBody>
        </p:sp>
        <p:sp>
          <p:nvSpPr>
            <p:cNvPr id="64" name="テキスト ボックス 27"/>
            <p:cNvSpPr txBox="1">
              <a:spLocks noChangeArrowheads="1"/>
            </p:cNvSpPr>
            <p:nvPr/>
          </p:nvSpPr>
          <p:spPr bwMode="auto">
            <a:xfrm>
              <a:off x="2699792" y="2348880"/>
              <a:ext cx="145608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ja-JP" altLang="en-US" sz="1200" dirty="0" smtClean="0">
                  <a:latin typeface="HGS創英角ｺﾞｼｯｸUB" pitchFamily="50" charset="-128"/>
                  <a:ea typeface="HGS創英角ｺﾞｼｯｸUB" pitchFamily="50" charset="-128"/>
                </a:rPr>
                <a:t>物理ストレージ</a:t>
              </a:r>
              <a:endParaRPr lang="ja-JP" altLang="en-US" sz="1200" dirty="0">
                <a:latin typeface="HGS創英角ｺﾞｼｯｸUB" pitchFamily="50" charset="-128"/>
                <a:ea typeface="HGS創英角ｺﾞｼｯｸUB" pitchFamily="50" charset="-128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582594"/>
          </a:xfrm>
        </p:spPr>
        <p:txBody>
          <a:bodyPr/>
          <a:lstStyle/>
          <a:p>
            <a:r>
              <a:rPr kumimoji="1" lang="ja-JP" altLang="en-US" sz="4000" dirty="0" smtClean="0">
                <a:latin typeface="HGP創英角ｺﾞｼｯｸUB" pitchFamily="50" charset="-128"/>
                <a:ea typeface="HGP創英角ｺﾞｼｯｸUB" pitchFamily="50" charset="-128"/>
              </a:rPr>
              <a:t>研究環境構築ソリューションの現状</a:t>
            </a:r>
            <a:endParaRPr kumimoji="1" lang="ja-JP" altLang="en-US" sz="40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pic>
        <p:nvPicPr>
          <p:cNvPr id="5" name="Picture 8" descr="MCj042896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7530" y="5497984"/>
            <a:ext cx="428625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MCj042896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1705" y="5497984"/>
            <a:ext cx="428625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MCj042896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0955" y="5497984"/>
            <a:ext cx="428625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テキスト ボックス 6"/>
          <p:cNvSpPr txBox="1">
            <a:spLocks noChangeArrowheads="1"/>
          </p:cNvSpPr>
          <p:nvPr/>
        </p:nvSpPr>
        <p:spPr bwMode="auto">
          <a:xfrm>
            <a:off x="4283968" y="6093296"/>
            <a:ext cx="9652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200" dirty="0">
                <a:latin typeface="HGS創英角ｺﾞｼｯｸUB" pitchFamily="50" charset="-128"/>
                <a:ea typeface="HGS創英角ｺﾞｼｯｸUB" pitchFamily="50" charset="-128"/>
              </a:rPr>
              <a:t>物理マシン</a:t>
            </a: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5385215"/>
            <a:ext cx="712787" cy="571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0" name="円柱 9"/>
          <p:cNvSpPr/>
          <p:nvPr/>
        </p:nvSpPr>
        <p:spPr>
          <a:xfrm>
            <a:off x="6733999" y="5517232"/>
            <a:ext cx="285752" cy="35719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1115120" y="4942303"/>
            <a:ext cx="6985272" cy="431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 err="1">
                <a:latin typeface="HGS創英角ｺﾞｼｯｸUB" pitchFamily="50" charset="-128"/>
                <a:ea typeface="HGS創英角ｺﾞｼｯｸUB" pitchFamily="50" charset="-128"/>
              </a:rPr>
              <a:t>IaaS</a:t>
            </a:r>
            <a:endParaRPr lang="ja-JP" altLang="en-US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403648" y="4294652"/>
            <a:ext cx="576064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>
                <a:latin typeface="HGS創英角ｺﾞｼｯｸUB" pitchFamily="50" charset="-128"/>
                <a:ea typeface="HGS創英角ｺﾞｼｯｸUB" pitchFamily="50" charset="-128"/>
              </a:rPr>
              <a:t>VM</a:t>
            </a:r>
            <a:endParaRPr lang="ja-JP" altLang="en-US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051720" y="4294652"/>
            <a:ext cx="576064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>
                <a:latin typeface="HGS創英角ｺﾞｼｯｸUB" pitchFamily="50" charset="-128"/>
                <a:ea typeface="HGS創英角ｺﾞｼｯｸUB" pitchFamily="50" charset="-128"/>
              </a:rPr>
              <a:t>VM</a:t>
            </a:r>
            <a:endParaRPr lang="ja-JP" altLang="en-US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699792" y="4294652"/>
            <a:ext cx="576064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>
                <a:latin typeface="HGS創英角ｺﾞｼｯｸUB" pitchFamily="50" charset="-128"/>
                <a:ea typeface="HGS創英角ｺﾞｼｯｸUB" pitchFamily="50" charset="-128"/>
              </a:rPr>
              <a:t>VM</a:t>
            </a:r>
            <a:endParaRPr lang="ja-JP" altLang="en-US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79512" y="3429000"/>
            <a:ext cx="48245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2400" b="1" dirty="0" smtClean="0">
                <a:latin typeface="HGS創英角ｺﾞｼｯｸUB" pitchFamily="50" charset="-128"/>
                <a:ea typeface="HGS創英角ｺﾞｼｯｸUB" pitchFamily="50" charset="-128"/>
              </a:rPr>
              <a:t>仮想マシンクラスタ提供 </a:t>
            </a:r>
            <a:r>
              <a:rPr lang="en-US" altLang="ja-JP" sz="2400" b="1" dirty="0" smtClean="0">
                <a:latin typeface="HGS創英角ｺﾞｼｯｸUB" pitchFamily="50" charset="-128"/>
                <a:ea typeface="HGS創英角ｺﾞｼｯｸUB" pitchFamily="50" charset="-128"/>
              </a:rPr>
              <a:t>by</a:t>
            </a:r>
            <a:r>
              <a:rPr lang="ja-JP" altLang="en-US" sz="2400" b="1" dirty="0" smtClean="0">
                <a:latin typeface="HGS創英角ｺﾞｼｯｸUB" pitchFamily="50" charset="-128"/>
                <a:ea typeface="HGS創英角ｺﾞｼｯｸUB" pitchFamily="50" charset="-128"/>
              </a:rPr>
              <a:t> </a:t>
            </a:r>
            <a:r>
              <a:rPr lang="en-US" altLang="ja-JP" sz="2400" b="1" dirty="0" err="1" smtClean="0">
                <a:latin typeface="HGS創英角ｺﾞｼｯｸUB" pitchFamily="50" charset="-128"/>
                <a:ea typeface="HGS創英角ｺﾞｼｯｸUB" pitchFamily="50" charset="-128"/>
              </a:rPr>
              <a:t>IaaS</a:t>
            </a:r>
            <a:endParaRPr lang="ja-JP" altLang="en-US" sz="2400" b="1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grpSp>
        <p:nvGrpSpPr>
          <p:cNvPr id="44" name="グループ化 43"/>
          <p:cNvGrpSpPr/>
          <p:nvPr/>
        </p:nvGrpSpPr>
        <p:grpSpPr>
          <a:xfrm>
            <a:off x="307604" y="1844824"/>
            <a:ext cx="3688332" cy="1152128"/>
            <a:chOff x="467544" y="1628800"/>
            <a:chExt cx="3688332" cy="1152128"/>
          </a:xfrm>
        </p:grpSpPr>
        <p:sp>
          <p:nvSpPr>
            <p:cNvPr id="26" name="正方形/長方形 25"/>
            <p:cNvSpPr/>
            <p:nvPr/>
          </p:nvSpPr>
          <p:spPr>
            <a:xfrm>
              <a:off x="467544" y="1628800"/>
              <a:ext cx="3528392" cy="11521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7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91680" y="1772816"/>
              <a:ext cx="428625" cy="595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75855" y="1772816"/>
              <a:ext cx="428625" cy="595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25105" y="1772816"/>
              <a:ext cx="428625" cy="595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テキスト ボックス 23"/>
            <p:cNvSpPr txBox="1">
              <a:spLocks noChangeArrowheads="1"/>
            </p:cNvSpPr>
            <p:nvPr/>
          </p:nvSpPr>
          <p:spPr bwMode="auto">
            <a:xfrm>
              <a:off x="1804393" y="2358603"/>
              <a:ext cx="966787" cy="277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ja-JP" altLang="en-US" sz="1200" dirty="0">
                  <a:latin typeface="HGS創英角ｺﾞｼｯｸUB" pitchFamily="50" charset="-128"/>
                  <a:ea typeface="HGS創英角ｺﾞｼｯｸUB" pitchFamily="50" charset="-128"/>
                </a:rPr>
                <a:t>物理マシン</a:t>
              </a:r>
            </a:p>
          </p:txBody>
        </p:sp>
        <p:pic>
          <p:nvPicPr>
            <p:cNvPr id="2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1700808"/>
              <a:ext cx="712788" cy="5715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22" name="テキスト ボックス 25"/>
            <p:cNvSpPr txBox="1">
              <a:spLocks noChangeArrowheads="1"/>
            </p:cNvSpPr>
            <p:nvPr/>
          </p:nvSpPr>
          <p:spPr bwMode="auto">
            <a:xfrm>
              <a:off x="611560" y="2348880"/>
              <a:ext cx="129537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ja-JP" altLang="en-US" sz="1200" dirty="0" smtClean="0">
                  <a:latin typeface="HGS創英角ｺﾞｼｯｸUB" pitchFamily="50" charset="-128"/>
                  <a:ea typeface="HGS創英角ｺﾞｼｯｸUB" pitchFamily="50" charset="-128"/>
                </a:rPr>
                <a:t>物理スイッチ</a:t>
              </a:r>
              <a:endParaRPr lang="ja-JP" altLang="en-US" sz="1200" dirty="0">
                <a:latin typeface="HGS創英角ｺﾞｼｯｸUB" pitchFamily="50" charset="-128"/>
                <a:ea typeface="HGS創英角ｺﾞｼｯｸUB" pitchFamily="50" charset="-128"/>
              </a:endParaRPr>
            </a:p>
          </p:txBody>
        </p:sp>
        <p:sp>
          <p:nvSpPr>
            <p:cNvPr id="23" name="円柱 22"/>
            <p:cNvSpPr/>
            <p:nvPr/>
          </p:nvSpPr>
          <p:spPr>
            <a:xfrm>
              <a:off x="3203848" y="1916832"/>
              <a:ext cx="285752" cy="35719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>
                <a:latin typeface="HGS創英角ｺﾞｼｯｸUB" pitchFamily="50" charset="-128"/>
                <a:ea typeface="HGS創英角ｺﾞｼｯｸUB" pitchFamily="50" charset="-128"/>
              </a:endParaRPr>
            </a:p>
          </p:txBody>
        </p:sp>
        <p:sp>
          <p:nvSpPr>
            <p:cNvPr id="24" name="テキスト ボックス 27"/>
            <p:cNvSpPr txBox="1">
              <a:spLocks noChangeArrowheads="1"/>
            </p:cNvSpPr>
            <p:nvPr/>
          </p:nvSpPr>
          <p:spPr bwMode="auto">
            <a:xfrm>
              <a:off x="2699792" y="2348880"/>
              <a:ext cx="145608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ja-JP" altLang="en-US" sz="1200" dirty="0" smtClean="0">
                  <a:latin typeface="HGS創英角ｺﾞｼｯｸUB" pitchFamily="50" charset="-128"/>
                  <a:ea typeface="HGS創英角ｺﾞｼｯｸUB" pitchFamily="50" charset="-128"/>
                </a:rPr>
                <a:t>物理ストレージ</a:t>
              </a:r>
              <a:endParaRPr lang="ja-JP" altLang="en-US" sz="1200" dirty="0">
                <a:latin typeface="HGS創英角ｺﾞｼｯｸUB" pitchFamily="50" charset="-128"/>
                <a:ea typeface="HGS創英角ｺﾞｼｯｸUB" pitchFamily="50" charset="-128"/>
              </a:endParaRPr>
            </a:p>
          </p:txBody>
        </p:sp>
      </p:grpSp>
      <p:sp>
        <p:nvSpPr>
          <p:cNvPr id="27" name="円柱 26"/>
          <p:cNvSpPr/>
          <p:nvPr/>
        </p:nvSpPr>
        <p:spPr>
          <a:xfrm>
            <a:off x="7094039" y="5517232"/>
            <a:ext cx="285752" cy="35719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28" name="円柱 27"/>
          <p:cNvSpPr/>
          <p:nvPr/>
        </p:nvSpPr>
        <p:spPr>
          <a:xfrm>
            <a:off x="7454079" y="5517232"/>
            <a:ext cx="285752" cy="35719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pic>
        <p:nvPicPr>
          <p:cNvPr id="29" name="Picture 8" descr="MCj042896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9509" y="5477849"/>
            <a:ext cx="428625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8" descr="MCj042896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3684" y="5477849"/>
            <a:ext cx="428625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8" descr="MCj042896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2934" y="5477849"/>
            <a:ext cx="428625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8" descr="MCj042896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1637" y="5445224"/>
            <a:ext cx="428625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8" descr="MCj042896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5812" y="5445224"/>
            <a:ext cx="428625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8" descr="MCj042896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5062" y="5445224"/>
            <a:ext cx="428625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正方形/長方形 34"/>
          <p:cNvSpPr/>
          <p:nvPr/>
        </p:nvSpPr>
        <p:spPr>
          <a:xfrm>
            <a:off x="3707904" y="4293096"/>
            <a:ext cx="576064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>
                <a:latin typeface="HGS創英角ｺﾞｼｯｸUB" pitchFamily="50" charset="-128"/>
                <a:ea typeface="HGS創英角ｺﾞｼｯｸUB" pitchFamily="50" charset="-128"/>
              </a:rPr>
              <a:t>VM</a:t>
            </a:r>
            <a:endParaRPr lang="ja-JP" altLang="en-US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4355976" y="4293096"/>
            <a:ext cx="576064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>
                <a:latin typeface="HGS創英角ｺﾞｼｯｸUB" pitchFamily="50" charset="-128"/>
                <a:ea typeface="HGS創英角ｺﾞｼｯｸUB" pitchFamily="50" charset="-128"/>
              </a:rPr>
              <a:t>VM</a:t>
            </a:r>
            <a:endParaRPr lang="ja-JP" altLang="en-US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5004048" y="4293096"/>
            <a:ext cx="576064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>
                <a:latin typeface="HGS創英角ｺﾞｼｯｸUB" pitchFamily="50" charset="-128"/>
                <a:ea typeface="HGS創英角ｺﾞｼｯｸUB" pitchFamily="50" charset="-128"/>
              </a:rPr>
              <a:t>VM</a:t>
            </a:r>
            <a:endParaRPr lang="ja-JP" altLang="en-US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6012160" y="4293096"/>
            <a:ext cx="576064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>
                <a:latin typeface="HGS創英角ｺﾞｼｯｸUB" pitchFamily="50" charset="-128"/>
                <a:ea typeface="HGS創英角ｺﾞｼｯｸUB" pitchFamily="50" charset="-128"/>
              </a:rPr>
              <a:t>VM</a:t>
            </a:r>
            <a:endParaRPr lang="ja-JP" altLang="en-US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6660232" y="4293096"/>
            <a:ext cx="576064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>
                <a:latin typeface="HGS創英角ｺﾞｼｯｸUB" pitchFamily="50" charset="-128"/>
                <a:ea typeface="HGS創英角ｺﾞｼｯｸUB" pitchFamily="50" charset="-128"/>
              </a:rPr>
              <a:t>VM</a:t>
            </a:r>
            <a:endParaRPr lang="ja-JP" altLang="en-US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7308304" y="4293096"/>
            <a:ext cx="576064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>
                <a:latin typeface="HGS創英角ｺﾞｼｯｸUB" pitchFamily="50" charset="-128"/>
                <a:ea typeface="HGS創英角ｺﾞｼｯｸUB" pitchFamily="50" charset="-128"/>
              </a:rPr>
              <a:t>VM</a:t>
            </a:r>
            <a:endParaRPr lang="ja-JP" altLang="en-US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pic>
        <p:nvPicPr>
          <p:cNvPr id="4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159" y="5517232"/>
            <a:ext cx="712787" cy="571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215" y="5589240"/>
            <a:ext cx="712787" cy="571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3" name="テキスト ボックス 42"/>
          <p:cNvSpPr txBox="1"/>
          <p:nvPr/>
        </p:nvSpPr>
        <p:spPr>
          <a:xfrm>
            <a:off x="179512" y="908720"/>
            <a:ext cx="48965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2400" b="1" dirty="0" smtClean="0">
                <a:latin typeface="HGS創英角ｺﾞｼｯｸUB" pitchFamily="50" charset="-128"/>
                <a:ea typeface="HGS創英角ｺﾞｼｯｸUB" pitchFamily="50" charset="-128"/>
              </a:rPr>
              <a:t>物理マシンクラスタ提供 </a:t>
            </a:r>
            <a:r>
              <a:rPr lang="en-US" altLang="ja-JP" sz="2400" b="1" dirty="0" smtClean="0">
                <a:latin typeface="HGS創英角ｺﾞｼｯｸUB" pitchFamily="50" charset="-128"/>
                <a:ea typeface="HGS創英角ｺﾞｼｯｸUB" pitchFamily="50" charset="-128"/>
              </a:rPr>
              <a:t>by hands</a:t>
            </a:r>
            <a:endParaRPr lang="ja-JP" altLang="en-US" sz="2400" b="1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grpSp>
        <p:nvGrpSpPr>
          <p:cNvPr id="45" name="グループ化 44"/>
          <p:cNvGrpSpPr/>
          <p:nvPr/>
        </p:nvGrpSpPr>
        <p:grpSpPr>
          <a:xfrm>
            <a:off x="3259932" y="2276872"/>
            <a:ext cx="3688332" cy="1152128"/>
            <a:chOff x="467544" y="1628800"/>
            <a:chExt cx="3688332" cy="1152128"/>
          </a:xfrm>
        </p:grpSpPr>
        <p:sp>
          <p:nvSpPr>
            <p:cNvPr id="46" name="正方形/長方形 45"/>
            <p:cNvSpPr/>
            <p:nvPr/>
          </p:nvSpPr>
          <p:spPr>
            <a:xfrm>
              <a:off x="467544" y="1628800"/>
              <a:ext cx="3528392" cy="11521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7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91680" y="1772816"/>
              <a:ext cx="428625" cy="595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75855" y="1772816"/>
              <a:ext cx="428625" cy="595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9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25105" y="1772816"/>
              <a:ext cx="428625" cy="595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" name="テキスト ボックス 23"/>
            <p:cNvSpPr txBox="1">
              <a:spLocks noChangeArrowheads="1"/>
            </p:cNvSpPr>
            <p:nvPr/>
          </p:nvSpPr>
          <p:spPr bwMode="auto">
            <a:xfrm>
              <a:off x="1804393" y="2358603"/>
              <a:ext cx="966787" cy="277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ja-JP" altLang="en-US" sz="1200" dirty="0">
                  <a:latin typeface="HGS創英角ｺﾞｼｯｸUB" pitchFamily="50" charset="-128"/>
                  <a:ea typeface="HGS創英角ｺﾞｼｯｸUB" pitchFamily="50" charset="-128"/>
                </a:rPr>
                <a:t>物理マシン</a:t>
              </a:r>
            </a:p>
          </p:txBody>
        </p:sp>
        <p:pic>
          <p:nvPicPr>
            <p:cNvPr id="5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1700808"/>
              <a:ext cx="712788" cy="5715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52" name="テキスト ボックス 25"/>
            <p:cNvSpPr txBox="1">
              <a:spLocks noChangeArrowheads="1"/>
            </p:cNvSpPr>
            <p:nvPr/>
          </p:nvSpPr>
          <p:spPr bwMode="auto">
            <a:xfrm>
              <a:off x="611560" y="2348880"/>
              <a:ext cx="129537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ja-JP" altLang="en-US" sz="1200" dirty="0" smtClean="0">
                  <a:latin typeface="HGS創英角ｺﾞｼｯｸUB" pitchFamily="50" charset="-128"/>
                  <a:ea typeface="HGS創英角ｺﾞｼｯｸUB" pitchFamily="50" charset="-128"/>
                </a:rPr>
                <a:t>物理スイッチ</a:t>
              </a:r>
              <a:endParaRPr lang="ja-JP" altLang="en-US" sz="1200" dirty="0">
                <a:latin typeface="HGS創英角ｺﾞｼｯｸUB" pitchFamily="50" charset="-128"/>
                <a:ea typeface="HGS創英角ｺﾞｼｯｸUB" pitchFamily="50" charset="-128"/>
              </a:endParaRPr>
            </a:p>
          </p:txBody>
        </p:sp>
        <p:sp>
          <p:nvSpPr>
            <p:cNvPr id="53" name="円柱 52"/>
            <p:cNvSpPr/>
            <p:nvPr/>
          </p:nvSpPr>
          <p:spPr>
            <a:xfrm>
              <a:off x="3203848" y="1916832"/>
              <a:ext cx="285752" cy="35719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>
                <a:latin typeface="HGS創英角ｺﾞｼｯｸUB" pitchFamily="50" charset="-128"/>
                <a:ea typeface="HGS創英角ｺﾞｼｯｸUB" pitchFamily="50" charset="-128"/>
              </a:endParaRPr>
            </a:p>
          </p:txBody>
        </p:sp>
        <p:sp>
          <p:nvSpPr>
            <p:cNvPr id="54" name="テキスト ボックス 27"/>
            <p:cNvSpPr txBox="1">
              <a:spLocks noChangeArrowheads="1"/>
            </p:cNvSpPr>
            <p:nvPr/>
          </p:nvSpPr>
          <p:spPr bwMode="auto">
            <a:xfrm>
              <a:off x="2699792" y="2348880"/>
              <a:ext cx="145608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ja-JP" altLang="en-US" sz="1200" dirty="0" smtClean="0">
                  <a:latin typeface="HGS創英角ｺﾞｼｯｸUB" pitchFamily="50" charset="-128"/>
                  <a:ea typeface="HGS創英角ｺﾞｼｯｸUB" pitchFamily="50" charset="-128"/>
                </a:rPr>
                <a:t>物理ストレージ</a:t>
              </a:r>
              <a:endParaRPr lang="ja-JP" altLang="en-US" sz="1200" dirty="0">
                <a:latin typeface="HGS創英角ｺﾞｼｯｸUB" pitchFamily="50" charset="-128"/>
                <a:ea typeface="HGS創英角ｺﾞｼｯｸUB" pitchFamily="50" charset="-128"/>
              </a:endParaRPr>
            </a:p>
          </p:txBody>
        </p:sp>
      </p:grpSp>
      <p:sp>
        <p:nvSpPr>
          <p:cNvPr id="65" name="テキスト ボックス 25"/>
          <p:cNvSpPr txBox="1">
            <a:spLocks noChangeArrowheads="1"/>
          </p:cNvSpPr>
          <p:nvPr/>
        </p:nvSpPr>
        <p:spPr bwMode="auto">
          <a:xfrm>
            <a:off x="1547664" y="6093296"/>
            <a:ext cx="12953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200" dirty="0" smtClean="0">
                <a:latin typeface="HGS創英角ｺﾞｼｯｸUB" pitchFamily="50" charset="-128"/>
                <a:ea typeface="HGS創英角ｺﾞｼｯｸUB" pitchFamily="50" charset="-128"/>
              </a:rPr>
              <a:t>物理スイッチ</a:t>
            </a:r>
            <a:endParaRPr lang="ja-JP" altLang="en-US" sz="1200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66" name="テキスト ボックス 27"/>
          <p:cNvSpPr txBox="1">
            <a:spLocks noChangeArrowheads="1"/>
          </p:cNvSpPr>
          <p:nvPr/>
        </p:nvSpPr>
        <p:spPr bwMode="auto">
          <a:xfrm>
            <a:off x="6588224" y="5949280"/>
            <a:ext cx="145608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200" dirty="0" smtClean="0">
                <a:latin typeface="HGS創英角ｺﾞｼｯｸUB" pitchFamily="50" charset="-128"/>
                <a:ea typeface="HGS創英角ｺﾞｼｯｸUB" pitchFamily="50" charset="-128"/>
              </a:rPr>
              <a:t>物理ストレージ</a:t>
            </a:r>
            <a:endParaRPr lang="ja-JP" altLang="en-US" sz="1200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cxnSp>
        <p:nvCxnSpPr>
          <p:cNvPr id="68" name="直線コネクタ 67"/>
          <p:cNvCxnSpPr/>
          <p:nvPr/>
        </p:nvCxnSpPr>
        <p:spPr>
          <a:xfrm>
            <a:off x="179512" y="3471391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660232" y="3573016"/>
            <a:ext cx="2308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 smtClean="0">
                <a:latin typeface="HGS創英角ｺﾞｼｯｸUB" pitchFamily="50" charset="-128"/>
                <a:ea typeface="HGS創英角ｺﾞｼｯｸUB" pitchFamily="50" charset="-128"/>
              </a:rPr>
              <a:t>（</a:t>
            </a:r>
            <a:r>
              <a:rPr lang="en-US" altLang="ja-JP" dirty="0" smtClean="0">
                <a:latin typeface="HGS創英角ｺﾞｼｯｸUB" pitchFamily="50" charset="-128"/>
                <a:ea typeface="HGS創英角ｺﾞｼｯｸUB" pitchFamily="50" charset="-128"/>
              </a:rPr>
              <a:t>VM</a:t>
            </a:r>
            <a:r>
              <a:rPr lang="ja-JP" altLang="en-US" dirty="0" smtClean="0">
                <a:latin typeface="HGS創英角ｺﾞｼｯｸUB" pitchFamily="50" charset="-128"/>
                <a:ea typeface="HGS創英角ｺﾞｼｯｸUB" pitchFamily="50" charset="-128"/>
              </a:rPr>
              <a:t> </a:t>
            </a:r>
            <a:r>
              <a:rPr lang="en-US" altLang="ja-JP" dirty="0" smtClean="0">
                <a:latin typeface="HGS創英角ｺﾞｼｯｸUB" pitchFamily="50" charset="-128"/>
                <a:ea typeface="HGS創英角ｺﾞｼｯｸUB" pitchFamily="50" charset="-128"/>
              </a:rPr>
              <a:t>: </a:t>
            </a:r>
            <a:r>
              <a:rPr lang="ja-JP" altLang="en-US" dirty="0" smtClean="0">
                <a:latin typeface="HGS創英角ｺﾞｼｯｸUB" pitchFamily="50" charset="-128"/>
                <a:ea typeface="HGS創英角ｺﾞｼｯｸUB" pitchFamily="50" charset="-128"/>
              </a:rPr>
              <a:t>仮想マシン）</a:t>
            </a:r>
            <a:endParaRPr lang="ja-JP" altLang="en-US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1259632" y="4221088"/>
            <a:ext cx="216024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>
          <a:xfrm>
            <a:off x="3563888" y="4221088"/>
            <a:ext cx="216024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/>
          <p:cNvSpPr/>
          <p:nvPr/>
        </p:nvSpPr>
        <p:spPr>
          <a:xfrm>
            <a:off x="5868144" y="4221088"/>
            <a:ext cx="216024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251520" y="1484784"/>
            <a:ext cx="1656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b="1" dirty="0" smtClean="0">
                <a:latin typeface="HGS創英角ｺﾞｼｯｸUB" pitchFamily="50" charset="-128"/>
                <a:ea typeface="HGS創英角ｺﾞｼｯｸUB" pitchFamily="50" charset="-128"/>
              </a:rPr>
              <a:t>研究環境</a:t>
            </a:r>
            <a:r>
              <a:rPr lang="en-US" altLang="ja-JP" b="1" dirty="0" smtClean="0">
                <a:latin typeface="HGS創英角ｺﾞｼｯｸUB" pitchFamily="50" charset="-128"/>
                <a:ea typeface="HGS創英角ｺﾞｼｯｸUB" pitchFamily="50" charset="-128"/>
              </a:rPr>
              <a:t>-A</a:t>
            </a:r>
            <a:endParaRPr lang="ja-JP" altLang="en-US" b="1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3203848" y="1916832"/>
            <a:ext cx="2160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b="1" dirty="0" smtClean="0">
                <a:latin typeface="HGS創英角ｺﾞｼｯｸUB" pitchFamily="50" charset="-128"/>
                <a:ea typeface="HGS創英角ｺﾞｼｯｸUB" pitchFamily="50" charset="-128"/>
              </a:rPr>
              <a:t>研究環境</a:t>
            </a:r>
            <a:r>
              <a:rPr lang="en-US" altLang="ja-JP" b="1" dirty="0" smtClean="0">
                <a:latin typeface="HGS創英角ｺﾞｼｯｸUB" pitchFamily="50" charset="-128"/>
                <a:ea typeface="HGS創英角ｺﾞｼｯｸUB" pitchFamily="50" charset="-128"/>
              </a:rPr>
              <a:t>-B</a:t>
            </a:r>
            <a:endParaRPr lang="ja-JP" altLang="en-US" b="1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276156" y="908720"/>
            <a:ext cx="2160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b="1" dirty="0" smtClean="0">
                <a:latin typeface="HGS創英角ｺﾞｼｯｸUB" pitchFamily="50" charset="-128"/>
                <a:ea typeface="HGS創英角ｺﾞｼｯｸUB" pitchFamily="50" charset="-128"/>
              </a:rPr>
              <a:t>研究環境</a:t>
            </a:r>
            <a:r>
              <a:rPr lang="en-US" altLang="ja-JP" b="1" dirty="0" smtClean="0">
                <a:latin typeface="HGS創英角ｺﾞｼｯｸUB" pitchFamily="50" charset="-128"/>
                <a:ea typeface="HGS創英角ｺﾞｼｯｸUB" pitchFamily="50" charset="-128"/>
              </a:rPr>
              <a:t>-C</a:t>
            </a:r>
            <a:endParaRPr lang="ja-JP" altLang="en-US" b="1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187624" y="3933056"/>
            <a:ext cx="16561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b="1" dirty="0" smtClean="0">
                <a:latin typeface="HGS創英角ｺﾞｼｯｸUB" pitchFamily="50" charset="-128"/>
                <a:ea typeface="HGS創英角ｺﾞｼｯｸUB" pitchFamily="50" charset="-128"/>
              </a:rPr>
              <a:t>研究環境</a:t>
            </a:r>
            <a:r>
              <a:rPr lang="en-US" altLang="ja-JP" sz="1400" b="1" dirty="0" smtClean="0">
                <a:latin typeface="HGS創英角ｺﾞｼｯｸUB" pitchFamily="50" charset="-128"/>
                <a:ea typeface="HGS創英角ｺﾞｼｯｸUB" pitchFamily="50" charset="-128"/>
              </a:rPr>
              <a:t>-A</a:t>
            </a:r>
            <a:endParaRPr lang="ja-JP" altLang="en-US" sz="1400" b="1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563888" y="3933056"/>
            <a:ext cx="16561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b="1" dirty="0" smtClean="0">
                <a:latin typeface="HGS創英角ｺﾞｼｯｸUB" pitchFamily="50" charset="-128"/>
                <a:ea typeface="HGS創英角ｺﾞｼｯｸUB" pitchFamily="50" charset="-128"/>
              </a:rPr>
              <a:t>研究環境</a:t>
            </a:r>
            <a:r>
              <a:rPr lang="en-US" altLang="ja-JP" sz="1400" b="1" dirty="0" smtClean="0">
                <a:latin typeface="HGS創英角ｺﾞｼｯｸUB" pitchFamily="50" charset="-128"/>
                <a:ea typeface="HGS創英角ｺﾞｼｯｸUB" pitchFamily="50" charset="-128"/>
              </a:rPr>
              <a:t>-B</a:t>
            </a:r>
            <a:endParaRPr lang="ja-JP" altLang="en-US" sz="1400" b="1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5868144" y="3933056"/>
            <a:ext cx="16561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b="1" dirty="0" smtClean="0">
                <a:latin typeface="HGS創英角ｺﾞｼｯｸUB" pitchFamily="50" charset="-128"/>
                <a:ea typeface="HGS創英角ｺﾞｼｯｸUB" pitchFamily="50" charset="-128"/>
              </a:rPr>
              <a:t>研究環境</a:t>
            </a:r>
            <a:r>
              <a:rPr lang="en-US" altLang="ja-JP" sz="1400" b="1" dirty="0" smtClean="0">
                <a:latin typeface="HGS創英角ｺﾞｼｯｸUB" pitchFamily="50" charset="-128"/>
                <a:ea typeface="HGS創英角ｺﾞｼｯｸUB" pitchFamily="50" charset="-128"/>
              </a:rPr>
              <a:t>-C</a:t>
            </a:r>
            <a:endParaRPr lang="ja-JP" altLang="en-US" sz="1400" b="1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80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572500" y="6643688"/>
            <a:ext cx="500063" cy="142875"/>
          </a:xfrm>
        </p:spPr>
        <p:txBody>
          <a:bodyPr/>
          <a:lstStyle/>
          <a:p>
            <a:pPr>
              <a:defRPr/>
            </a:pPr>
            <a:fld id="{2D49EB63-8A47-42A8-B1AF-7D6D75D2383C}" type="slidenum">
              <a:rPr lang="ja-JP" altLang="en-US" smtClean="0"/>
              <a:pPr>
                <a:defRPr/>
              </a:pPr>
              <a:t>10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タイトル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582594"/>
          </a:xfrm>
        </p:spPr>
        <p:txBody>
          <a:bodyPr/>
          <a:lstStyle/>
          <a:p>
            <a:r>
              <a:rPr kumimoji="1" lang="en-US" altLang="ja-JP" sz="4000" dirty="0" smtClean="0">
                <a:latin typeface="HGP創英角ｺﾞｼｯｸUB" pitchFamily="50" charset="-128"/>
                <a:ea typeface="HGP創英角ｺﾞｼｯｸUB" pitchFamily="50" charset="-128"/>
              </a:rPr>
              <a:t>Cluster as a Service</a:t>
            </a:r>
            <a:r>
              <a:rPr kumimoji="1" lang="ja-JP" altLang="en-US" sz="4000" dirty="0" smtClean="0">
                <a:latin typeface="HGP創英角ｺﾞｼｯｸUB" pitchFamily="50" charset="-128"/>
                <a:ea typeface="HGP創英角ｺﾞｼｯｸUB" pitchFamily="50" charset="-128"/>
              </a:rPr>
              <a:t>の</a:t>
            </a:r>
            <a:r>
              <a:rPr kumimoji="1" lang="ja-JP" altLang="en-US" sz="4000" dirty="0" smtClean="0">
                <a:solidFill>
                  <a:schemeClr val="accent3">
                    <a:lumMod val="50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</a:rPr>
              <a:t>導入</a:t>
            </a:r>
            <a:endParaRPr kumimoji="1" lang="ja-JP" altLang="en-US" sz="4000" dirty="0">
              <a:solidFill>
                <a:schemeClr val="accent3">
                  <a:lumMod val="50000"/>
                </a:schemeClr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grpSp>
        <p:nvGrpSpPr>
          <p:cNvPr id="135" name="グループ化 134"/>
          <p:cNvGrpSpPr/>
          <p:nvPr/>
        </p:nvGrpSpPr>
        <p:grpSpPr>
          <a:xfrm>
            <a:off x="1736018" y="1484784"/>
            <a:ext cx="6004334" cy="4515018"/>
            <a:chOff x="1259632" y="1052736"/>
            <a:chExt cx="6985272" cy="5252644"/>
          </a:xfrm>
        </p:grpSpPr>
        <p:sp>
          <p:nvSpPr>
            <p:cNvPr id="96" name="角丸四角形 95"/>
            <p:cNvSpPr/>
            <p:nvPr/>
          </p:nvSpPr>
          <p:spPr>
            <a:xfrm>
              <a:off x="1259632" y="3068960"/>
              <a:ext cx="6985272" cy="4318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600" dirty="0" smtClean="0">
                  <a:latin typeface="HGP創英角ｺﾞｼｯｸUB" pitchFamily="50" charset="-128"/>
                  <a:ea typeface="HGP創英角ｺﾞｼｯｸUB" pitchFamily="50" charset="-128"/>
                </a:rPr>
                <a:t>Cluster as a Service (</a:t>
              </a:r>
              <a:r>
                <a:rPr lang="en-US" altLang="ja-JP" sz="1600" dirty="0" err="1" smtClean="0">
                  <a:latin typeface="HGP創英角ｺﾞｼｯｸUB" pitchFamily="50" charset="-128"/>
                  <a:ea typeface="HGP創英角ｺﾞｼｯｸUB" pitchFamily="50" charset="-128"/>
                </a:rPr>
                <a:t>CaaS</a:t>
              </a:r>
              <a:r>
                <a:rPr lang="en-US" altLang="ja-JP" sz="1600" dirty="0" smtClean="0">
                  <a:latin typeface="HGP創英角ｺﾞｼｯｸUB" pitchFamily="50" charset="-128"/>
                  <a:ea typeface="HGP創英角ｺﾞｼｯｸUB" pitchFamily="50" charset="-128"/>
                </a:rPr>
                <a:t>)</a:t>
              </a:r>
              <a:endParaRPr lang="ja-JP" altLang="en-US" sz="1600" dirty="0">
                <a:latin typeface="HGP創英角ｺﾞｼｯｸUB" pitchFamily="50" charset="-128"/>
                <a:ea typeface="HGP創英角ｺﾞｼｯｸUB" pitchFamily="50" charset="-128"/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1979712" y="3789040"/>
              <a:ext cx="5256584" cy="2088232"/>
            </a:xfrm>
            <a:prstGeom prst="rect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HGP創英角ｺﾞｼｯｸUB" pitchFamily="50" charset="-128"/>
                <a:ea typeface="HGP創英角ｺﾞｼｯｸUB" pitchFamily="50" charset="-128"/>
                <a:cs typeface="Times New Roman" pitchFamily="18" charset="0"/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3553668" y="5911516"/>
              <a:ext cx="1960371" cy="393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>
                  <a:latin typeface="HGP創英角ｺﾞｼｯｸUB" pitchFamily="50" charset="-128"/>
                  <a:ea typeface="HGP創英角ｺﾞｼｯｸUB" pitchFamily="50" charset="-128"/>
                  <a:cs typeface="Times New Roman" pitchFamily="18" charset="0"/>
                </a:rPr>
                <a:t>物理サーバプール</a:t>
              </a:r>
              <a:endParaRPr kumimoji="1" lang="ja-JP" altLang="en-US" sz="1600" dirty="0">
                <a:latin typeface="HGP創英角ｺﾞｼｯｸUB" pitchFamily="50" charset="-128"/>
                <a:ea typeface="HGP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9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19638" y="3906634"/>
              <a:ext cx="382952" cy="53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円柱 9"/>
            <p:cNvSpPr/>
            <p:nvPr/>
          </p:nvSpPr>
          <p:spPr>
            <a:xfrm>
              <a:off x="2535662" y="4266674"/>
              <a:ext cx="144016" cy="18002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400">
                <a:latin typeface="HGP創英角ｺﾞｼｯｸUB" pitchFamily="50" charset="-128"/>
                <a:ea typeface="HGP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11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84758" y="4086654"/>
              <a:ext cx="382952" cy="53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円柱 11"/>
            <p:cNvSpPr/>
            <p:nvPr/>
          </p:nvSpPr>
          <p:spPr>
            <a:xfrm>
              <a:off x="2800782" y="4446694"/>
              <a:ext cx="144016" cy="18002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400">
                <a:latin typeface="HGP創英角ｺﾞｼｯｸUB" pitchFamily="50" charset="-128"/>
                <a:ea typeface="HGP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13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95702" y="3978642"/>
              <a:ext cx="382952" cy="53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円柱 13"/>
            <p:cNvSpPr/>
            <p:nvPr/>
          </p:nvSpPr>
          <p:spPr>
            <a:xfrm>
              <a:off x="3111726" y="4338682"/>
              <a:ext cx="144016" cy="18002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400">
                <a:latin typeface="HGP創英角ｺﾞｼｯｸUB" pitchFamily="50" charset="-128"/>
                <a:ea typeface="HGP創英角ｺﾞｼｯｸUB" pitchFamily="50" charset="-128"/>
                <a:cs typeface="Times New Roman" pitchFamily="18" charset="0"/>
              </a:endParaRPr>
            </a:p>
          </p:txBody>
        </p:sp>
        <p:grpSp>
          <p:nvGrpSpPr>
            <p:cNvPr id="2" name="グループ化 73"/>
            <p:cNvGrpSpPr/>
            <p:nvPr/>
          </p:nvGrpSpPr>
          <p:grpSpPr>
            <a:xfrm>
              <a:off x="1907704" y="1988840"/>
              <a:ext cx="1656184" cy="576064"/>
              <a:chOff x="5220072" y="1556792"/>
              <a:chExt cx="1296144" cy="576064"/>
            </a:xfrm>
          </p:grpSpPr>
          <p:pic>
            <p:nvPicPr>
              <p:cNvPr id="21" name="Picture 8" descr="MCj04289690000[1]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-5000" contrast="59000"/>
              </a:blip>
              <a:srcRect/>
              <a:stretch>
                <a:fillRect/>
              </a:stretch>
            </p:blipFill>
            <p:spPr bwMode="auto">
              <a:xfrm>
                <a:off x="5292080" y="1628800"/>
                <a:ext cx="259922" cy="3600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" name="円柱 21"/>
              <p:cNvSpPr/>
              <p:nvPr/>
            </p:nvSpPr>
            <p:spPr>
              <a:xfrm>
                <a:off x="5436096" y="1844824"/>
                <a:ext cx="144016" cy="144016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400">
                  <a:latin typeface="HGP創英角ｺﾞｼｯｸUB" pitchFamily="50" charset="-128"/>
                  <a:ea typeface="HGP創英角ｺﾞｼｯｸUB" pitchFamily="50" charset="-128"/>
                  <a:cs typeface="Times New Roman" pitchFamily="18" charset="0"/>
                </a:endParaRPr>
              </a:p>
            </p:txBody>
          </p:sp>
          <p:pic>
            <p:nvPicPr>
              <p:cNvPr id="23" name="Picture 8" descr="MCj04289690000[1]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-5000" contrast="59000"/>
              </a:blip>
              <a:srcRect/>
              <a:stretch>
                <a:fillRect/>
              </a:stretch>
            </p:blipFill>
            <p:spPr bwMode="auto">
              <a:xfrm>
                <a:off x="5580112" y="1628800"/>
                <a:ext cx="259922" cy="3600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4" name="円柱 23"/>
              <p:cNvSpPr/>
              <p:nvPr/>
            </p:nvSpPr>
            <p:spPr>
              <a:xfrm>
                <a:off x="5724128" y="1844824"/>
                <a:ext cx="144016" cy="144016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400">
                  <a:latin typeface="HGP創英角ｺﾞｼｯｸUB" pitchFamily="50" charset="-128"/>
                  <a:ea typeface="HGP創英角ｺﾞｼｯｸUB" pitchFamily="50" charset="-128"/>
                  <a:cs typeface="Times New Roman" pitchFamily="18" charset="0"/>
                </a:endParaRPr>
              </a:p>
            </p:txBody>
          </p:sp>
          <p:pic>
            <p:nvPicPr>
              <p:cNvPr id="25" name="Picture 8" descr="MCj04289690000[1]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-5000" contrast="59000"/>
              </a:blip>
              <a:srcRect/>
              <a:stretch>
                <a:fillRect/>
              </a:stretch>
            </p:blipFill>
            <p:spPr bwMode="auto">
              <a:xfrm>
                <a:off x="5868144" y="1628800"/>
                <a:ext cx="259922" cy="3600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6" name="円柱 25"/>
              <p:cNvSpPr/>
              <p:nvPr/>
            </p:nvSpPr>
            <p:spPr>
              <a:xfrm>
                <a:off x="6012160" y="1844824"/>
                <a:ext cx="144016" cy="144016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400">
                  <a:latin typeface="HGP創英角ｺﾞｼｯｸUB" pitchFamily="50" charset="-128"/>
                  <a:ea typeface="HGP創英角ｺﾞｼｯｸUB" pitchFamily="50" charset="-128"/>
                  <a:cs typeface="Times New Roman" pitchFamily="18" charset="0"/>
                </a:endParaRPr>
              </a:p>
            </p:txBody>
          </p:sp>
          <p:pic>
            <p:nvPicPr>
              <p:cNvPr id="27" name="Picture 8" descr="MCj04289690000[1]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-5000" contrast="59000"/>
              </a:blip>
              <a:srcRect/>
              <a:stretch>
                <a:fillRect/>
              </a:stretch>
            </p:blipFill>
            <p:spPr bwMode="auto">
              <a:xfrm>
                <a:off x="6156176" y="1628800"/>
                <a:ext cx="259922" cy="3600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円柱 27"/>
              <p:cNvSpPr/>
              <p:nvPr/>
            </p:nvSpPr>
            <p:spPr>
              <a:xfrm>
                <a:off x="6300192" y="1844824"/>
                <a:ext cx="144016" cy="144016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400">
                  <a:latin typeface="HGP創英角ｺﾞｼｯｸUB" pitchFamily="50" charset="-128"/>
                  <a:ea typeface="HGP創英角ｺﾞｼｯｸUB" pitchFamily="50" charset="-128"/>
                  <a:cs typeface="Times New Roman" pitchFamily="18" charset="0"/>
                </a:endParaRPr>
              </a:p>
            </p:txBody>
          </p:sp>
          <p:sp>
            <p:nvSpPr>
              <p:cNvPr id="29" name="正方形/長方形 28"/>
              <p:cNvSpPr/>
              <p:nvPr/>
            </p:nvSpPr>
            <p:spPr>
              <a:xfrm>
                <a:off x="5220072" y="1556792"/>
                <a:ext cx="1296144" cy="576064"/>
              </a:xfrm>
              <a:prstGeom prst="rect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>
                  <a:latin typeface="HGP創英角ｺﾞｼｯｸUB" pitchFamily="50" charset="-128"/>
                  <a:ea typeface="HGP創英角ｺﾞｼｯｸUB" pitchFamily="50" charset="-128"/>
                  <a:cs typeface="Times New Roman" pitchFamily="18" charset="0"/>
                </a:endParaRPr>
              </a:p>
            </p:txBody>
          </p:sp>
        </p:grpSp>
        <p:grpSp>
          <p:nvGrpSpPr>
            <p:cNvPr id="3" name="グループ化 74"/>
            <p:cNvGrpSpPr/>
            <p:nvPr/>
          </p:nvGrpSpPr>
          <p:grpSpPr>
            <a:xfrm>
              <a:off x="3779912" y="1988840"/>
              <a:ext cx="1656184" cy="576064"/>
              <a:chOff x="5220072" y="1556792"/>
              <a:chExt cx="1296144" cy="576064"/>
            </a:xfrm>
          </p:grpSpPr>
          <p:pic>
            <p:nvPicPr>
              <p:cNvPr id="35" name="Picture 8" descr="MCj04289690000[1]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-5000" contrast="59000"/>
              </a:blip>
              <a:srcRect/>
              <a:stretch>
                <a:fillRect/>
              </a:stretch>
            </p:blipFill>
            <p:spPr bwMode="auto">
              <a:xfrm>
                <a:off x="5292080" y="1628800"/>
                <a:ext cx="259922" cy="3600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6" name="円柱 35"/>
              <p:cNvSpPr/>
              <p:nvPr/>
            </p:nvSpPr>
            <p:spPr>
              <a:xfrm>
                <a:off x="5436096" y="1844824"/>
                <a:ext cx="144016" cy="144016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400">
                  <a:latin typeface="HGP創英角ｺﾞｼｯｸUB" pitchFamily="50" charset="-128"/>
                  <a:ea typeface="HGP創英角ｺﾞｼｯｸUB" pitchFamily="50" charset="-128"/>
                  <a:cs typeface="Times New Roman" pitchFamily="18" charset="0"/>
                </a:endParaRPr>
              </a:p>
            </p:txBody>
          </p:sp>
          <p:pic>
            <p:nvPicPr>
              <p:cNvPr id="37" name="Picture 8" descr="MCj04289690000[1]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-5000" contrast="59000"/>
              </a:blip>
              <a:srcRect/>
              <a:stretch>
                <a:fillRect/>
              </a:stretch>
            </p:blipFill>
            <p:spPr bwMode="auto">
              <a:xfrm>
                <a:off x="5580112" y="1628800"/>
                <a:ext cx="259922" cy="3600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8" name="円柱 37"/>
              <p:cNvSpPr/>
              <p:nvPr/>
            </p:nvSpPr>
            <p:spPr>
              <a:xfrm>
                <a:off x="5724128" y="1844824"/>
                <a:ext cx="144016" cy="144016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400">
                  <a:latin typeface="HGP創英角ｺﾞｼｯｸUB" pitchFamily="50" charset="-128"/>
                  <a:ea typeface="HGP創英角ｺﾞｼｯｸUB" pitchFamily="50" charset="-128"/>
                  <a:cs typeface="Times New Roman" pitchFamily="18" charset="0"/>
                </a:endParaRPr>
              </a:p>
            </p:txBody>
          </p:sp>
          <p:pic>
            <p:nvPicPr>
              <p:cNvPr id="39" name="Picture 8" descr="MCj04289690000[1]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-5000" contrast="59000"/>
              </a:blip>
              <a:srcRect/>
              <a:stretch>
                <a:fillRect/>
              </a:stretch>
            </p:blipFill>
            <p:spPr bwMode="auto">
              <a:xfrm>
                <a:off x="5868144" y="1628800"/>
                <a:ext cx="259922" cy="3600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0" name="円柱 39"/>
              <p:cNvSpPr/>
              <p:nvPr/>
            </p:nvSpPr>
            <p:spPr>
              <a:xfrm>
                <a:off x="6012160" y="1844824"/>
                <a:ext cx="144016" cy="144016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400">
                  <a:latin typeface="HGP創英角ｺﾞｼｯｸUB" pitchFamily="50" charset="-128"/>
                  <a:ea typeface="HGP創英角ｺﾞｼｯｸUB" pitchFamily="50" charset="-128"/>
                  <a:cs typeface="Times New Roman" pitchFamily="18" charset="0"/>
                </a:endParaRPr>
              </a:p>
            </p:txBody>
          </p:sp>
          <p:pic>
            <p:nvPicPr>
              <p:cNvPr id="41" name="Picture 8" descr="MCj04289690000[1]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-5000" contrast="59000"/>
              </a:blip>
              <a:srcRect/>
              <a:stretch>
                <a:fillRect/>
              </a:stretch>
            </p:blipFill>
            <p:spPr bwMode="auto">
              <a:xfrm>
                <a:off x="6156176" y="1628800"/>
                <a:ext cx="259922" cy="3600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円柱 41"/>
              <p:cNvSpPr/>
              <p:nvPr/>
            </p:nvSpPr>
            <p:spPr>
              <a:xfrm>
                <a:off x="6300192" y="1844824"/>
                <a:ext cx="144016" cy="144016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400">
                  <a:latin typeface="HGP創英角ｺﾞｼｯｸUB" pitchFamily="50" charset="-128"/>
                  <a:ea typeface="HGP創英角ｺﾞｼｯｸUB" pitchFamily="50" charset="-128"/>
                  <a:cs typeface="Times New Roman" pitchFamily="18" charset="0"/>
                </a:endParaRPr>
              </a:p>
            </p:txBody>
          </p:sp>
          <p:sp>
            <p:nvSpPr>
              <p:cNvPr id="43" name="正方形/長方形 42"/>
              <p:cNvSpPr/>
              <p:nvPr/>
            </p:nvSpPr>
            <p:spPr>
              <a:xfrm>
                <a:off x="5220072" y="1556792"/>
                <a:ext cx="1296144" cy="576064"/>
              </a:xfrm>
              <a:prstGeom prst="rect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>
                  <a:latin typeface="HGP創英角ｺﾞｼｯｸUB" pitchFamily="50" charset="-128"/>
                  <a:ea typeface="HGP創英角ｺﾞｼｯｸUB" pitchFamily="50" charset="-128"/>
                  <a:cs typeface="Times New Roman" pitchFamily="18" charset="0"/>
                </a:endParaRPr>
              </a:p>
            </p:txBody>
          </p:sp>
        </p:grpSp>
        <p:pic>
          <p:nvPicPr>
            <p:cNvPr id="48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72038" y="4941168"/>
              <a:ext cx="382952" cy="53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円柱 48"/>
            <p:cNvSpPr/>
            <p:nvPr/>
          </p:nvSpPr>
          <p:spPr>
            <a:xfrm>
              <a:off x="2688062" y="5301208"/>
              <a:ext cx="144016" cy="18002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400">
                <a:latin typeface="HGP創英角ｺﾞｼｯｸUB" pitchFamily="50" charset="-128"/>
                <a:ea typeface="HGP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50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37158" y="5121188"/>
              <a:ext cx="382952" cy="53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" name="円柱 50"/>
            <p:cNvSpPr/>
            <p:nvPr/>
          </p:nvSpPr>
          <p:spPr>
            <a:xfrm>
              <a:off x="2953182" y="5481228"/>
              <a:ext cx="144016" cy="18002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400">
                <a:latin typeface="HGP創英角ｺﾞｼｯｸUB" pitchFamily="50" charset="-128"/>
                <a:ea typeface="HGP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52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48102" y="5013176"/>
              <a:ext cx="382952" cy="53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" name="円柱 52"/>
            <p:cNvSpPr/>
            <p:nvPr/>
          </p:nvSpPr>
          <p:spPr>
            <a:xfrm>
              <a:off x="3264126" y="5373216"/>
              <a:ext cx="144016" cy="18002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400">
                <a:latin typeface="HGP創英角ｺﾞｼｯｸUB" pitchFamily="50" charset="-128"/>
                <a:ea typeface="HGP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54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19872" y="4941168"/>
              <a:ext cx="382952" cy="53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" name="円柱 54"/>
            <p:cNvSpPr/>
            <p:nvPr/>
          </p:nvSpPr>
          <p:spPr>
            <a:xfrm>
              <a:off x="3635896" y="5301208"/>
              <a:ext cx="144016" cy="18002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400">
                <a:latin typeface="HGP創英角ｺﾞｼｯｸUB" pitchFamily="50" charset="-128"/>
                <a:ea typeface="HGP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56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84992" y="5121188"/>
              <a:ext cx="382952" cy="53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" name="円柱 56"/>
            <p:cNvSpPr/>
            <p:nvPr/>
          </p:nvSpPr>
          <p:spPr>
            <a:xfrm>
              <a:off x="3901016" y="5481228"/>
              <a:ext cx="144016" cy="18002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400">
                <a:latin typeface="HGP創英角ｺﾞｼｯｸUB" pitchFamily="50" charset="-128"/>
                <a:ea typeface="HGP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58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95936" y="5013176"/>
              <a:ext cx="382952" cy="53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9" name="円柱 58"/>
            <p:cNvSpPr/>
            <p:nvPr/>
          </p:nvSpPr>
          <p:spPr>
            <a:xfrm>
              <a:off x="4211960" y="5373216"/>
              <a:ext cx="144016" cy="18002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400">
                <a:latin typeface="HGP創英角ｺﾞｼｯｸUB" pitchFamily="50" charset="-128"/>
                <a:ea typeface="HGP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60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91880" y="4005064"/>
              <a:ext cx="382952" cy="53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" name="円柱 60"/>
            <p:cNvSpPr/>
            <p:nvPr/>
          </p:nvSpPr>
          <p:spPr>
            <a:xfrm>
              <a:off x="3707904" y="4365104"/>
              <a:ext cx="144016" cy="18002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400">
                <a:latin typeface="HGP創英角ｺﾞｼｯｸUB" pitchFamily="50" charset="-128"/>
                <a:ea typeface="HGP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62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57000" y="4185084"/>
              <a:ext cx="382952" cy="53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" name="円柱 62"/>
            <p:cNvSpPr/>
            <p:nvPr/>
          </p:nvSpPr>
          <p:spPr>
            <a:xfrm>
              <a:off x="3973024" y="4545124"/>
              <a:ext cx="144016" cy="18002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400">
                <a:latin typeface="HGP創英角ｺﾞｼｯｸUB" pitchFamily="50" charset="-128"/>
                <a:ea typeface="HGP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64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67944" y="4077072"/>
              <a:ext cx="382952" cy="53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5" name="円柱 64"/>
            <p:cNvSpPr/>
            <p:nvPr/>
          </p:nvSpPr>
          <p:spPr>
            <a:xfrm>
              <a:off x="4396688" y="4437112"/>
              <a:ext cx="144016" cy="18002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400">
                <a:latin typeface="HGP創英角ｺﾞｼｯｸUB" pitchFamily="50" charset="-128"/>
                <a:ea typeface="HGP創英角ｺﾞｼｯｸUB" pitchFamily="50" charset="-128"/>
                <a:cs typeface="Times New Roman" pitchFamily="18" charset="0"/>
              </a:endParaRPr>
            </a:p>
          </p:txBody>
        </p:sp>
        <p:cxnSp>
          <p:nvCxnSpPr>
            <p:cNvPr id="66" name="直線矢印コネクタ 65"/>
            <p:cNvCxnSpPr>
              <a:endCxn id="29" idx="2"/>
            </p:cNvCxnSpPr>
            <p:nvPr/>
          </p:nvCxnSpPr>
          <p:spPr>
            <a:xfrm flipH="1" flipV="1">
              <a:off x="2735796" y="2564904"/>
              <a:ext cx="36004" cy="1224136"/>
            </a:xfrm>
            <a:prstGeom prst="straightConnector1">
              <a:avLst/>
            </a:prstGeom>
            <a:ln w="66675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矢印コネクタ 66"/>
            <p:cNvCxnSpPr>
              <a:stCxn id="105" idx="2"/>
            </p:cNvCxnSpPr>
            <p:nvPr/>
          </p:nvCxnSpPr>
          <p:spPr>
            <a:xfrm flipH="1">
              <a:off x="6516216" y="2564904"/>
              <a:ext cx="36004" cy="1224136"/>
            </a:xfrm>
            <a:prstGeom prst="straightConnector1">
              <a:avLst/>
            </a:prstGeom>
            <a:ln w="66675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12712" y="3933056"/>
              <a:ext cx="382952" cy="53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" name="円柱 70"/>
            <p:cNvSpPr/>
            <p:nvPr/>
          </p:nvSpPr>
          <p:spPr>
            <a:xfrm>
              <a:off x="4828736" y="4293096"/>
              <a:ext cx="144016" cy="18002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400">
                <a:latin typeface="HGP創英角ｺﾞｼｯｸUB" pitchFamily="50" charset="-128"/>
                <a:ea typeface="HGP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72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77832" y="4113076"/>
              <a:ext cx="382952" cy="53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3" name="円柱 72"/>
            <p:cNvSpPr/>
            <p:nvPr/>
          </p:nvSpPr>
          <p:spPr>
            <a:xfrm>
              <a:off x="5093856" y="4473116"/>
              <a:ext cx="144016" cy="18002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400">
                <a:latin typeface="HGP創英角ｺﾞｼｯｸUB" pitchFamily="50" charset="-128"/>
                <a:ea typeface="HGP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74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88776" y="4005064"/>
              <a:ext cx="382952" cy="53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5" name="円柱 74"/>
            <p:cNvSpPr/>
            <p:nvPr/>
          </p:nvSpPr>
          <p:spPr>
            <a:xfrm>
              <a:off x="5404800" y="4365104"/>
              <a:ext cx="144016" cy="18002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400">
                <a:latin typeface="HGP創英角ｺﾞｼｯｸUB" pitchFamily="50" charset="-128"/>
                <a:ea typeface="HGP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76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65112" y="4967590"/>
              <a:ext cx="382952" cy="53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7" name="円柱 76"/>
            <p:cNvSpPr/>
            <p:nvPr/>
          </p:nvSpPr>
          <p:spPr>
            <a:xfrm>
              <a:off x="4981136" y="5327630"/>
              <a:ext cx="144016" cy="18002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400">
                <a:latin typeface="HGP創英角ｺﾞｼｯｸUB" pitchFamily="50" charset="-128"/>
                <a:ea typeface="HGP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78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30232" y="5147610"/>
              <a:ext cx="382952" cy="53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9" name="円柱 78"/>
            <p:cNvSpPr/>
            <p:nvPr/>
          </p:nvSpPr>
          <p:spPr>
            <a:xfrm>
              <a:off x="5246256" y="5507650"/>
              <a:ext cx="144016" cy="18002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400">
                <a:latin typeface="HGP創英角ｺﾞｼｯｸUB" pitchFamily="50" charset="-128"/>
                <a:ea typeface="HGP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80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41176" y="5039598"/>
              <a:ext cx="382952" cy="53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1" name="円柱 80"/>
            <p:cNvSpPr/>
            <p:nvPr/>
          </p:nvSpPr>
          <p:spPr>
            <a:xfrm>
              <a:off x="5557200" y="5399638"/>
              <a:ext cx="144016" cy="18002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400">
                <a:latin typeface="HGP創英角ｺﾞｼｯｸUB" pitchFamily="50" charset="-128"/>
                <a:ea typeface="HGP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84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96136" y="3933056"/>
              <a:ext cx="382952" cy="53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5" name="円柱 84"/>
            <p:cNvSpPr/>
            <p:nvPr/>
          </p:nvSpPr>
          <p:spPr>
            <a:xfrm>
              <a:off x="6012160" y="4293096"/>
              <a:ext cx="144016" cy="18002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400">
                <a:latin typeface="HGP創英角ｺﾞｼｯｸUB" pitchFamily="50" charset="-128"/>
                <a:ea typeface="HGP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86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61256" y="4113076"/>
              <a:ext cx="382952" cy="53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7" name="円柱 86"/>
            <p:cNvSpPr/>
            <p:nvPr/>
          </p:nvSpPr>
          <p:spPr>
            <a:xfrm>
              <a:off x="6277280" y="4473116"/>
              <a:ext cx="144016" cy="18002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400">
                <a:latin typeface="HGP創英角ｺﾞｼｯｸUB" pitchFamily="50" charset="-128"/>
                <a:ea typeface="HGP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88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372200" y="4005064"/>
              <a:ext cx="382952" cy="53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9" name="円柱 88"/>
            <p:cNvSpPr/>
            <p:nvPr/>
          </p:nvSpPr>
          <p:spPr>
            <a:xfrm>
              <a:off x="6588224" y="4365104"/>
              <a:ext cx="144016" cy="18002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400">
                <a:latin typeface="HGP創英角ｺﾞｼｯｸUB" pitchFamily="50" charset="-128"/>
                <a:ea typeface="HGP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90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948536" y="4967590"/>
              <a:ext cx="382952" cy="53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1" name="円柱 90"/>
            <p:cNvSpPr/>
            <p:nvPr/>
          </p:nvSpPr>
          <p:spPr>
            <a:xfrm>
              <a:off x="6164560" y="5327630"/>
              <a:ext cx="144016" cy="18002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400">
                <a:latin typeface="HGP創英角ｺﾞｼｯｸUB" pitchFamily="50" charset="-128"/>
                <a:ea typeface="HGP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92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213656" y="5147610"/>
              <a:ext cx="382952" cy="53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3" name="円柱 92"/>
            <p:cNvSpPr/>
            <p:nvPr/>
          </p:nvSpPr>
          <p:spPr>
            <a:xfrm>
              <a:off x="6429680" y="5507650"/>
              <a:ext cx="144016" cy="18002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400">
                <a:latin typeface="HGP創英角ｺﾞｼｯｸUB" pitchFamily="50" charset="-128"/>
                <a:ea typeface="HGP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94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24600" y="5039598"/>
              <a:ext cx="382952" cy="53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5" name="円柱 94"/>
            <p:cNvSpPr/>
            <p:nvPr/>
          </p:nvSpPr>
          <p:spPr>
            <a:xfrm>
              <a:off x="6740624" y="5399638"/>
              <a:ext cx="144016" cy="18002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400">
                <a:latin typeface="HGP創英角ｺﾞｼｯｸUB" pitchFamily="50" charset="-128"/>
                <a:ea typeface="HGP創英角ｺﾞｼｯｸUB" pitchFamily="50" charset="-128"/>
                <a:cs typeface="Times New Roman" pitchFamily="18" charset="0"/>
              </a:endParaRPr>
            </a:p>
          </p:txBody>
        </p:sp>
        <p:grpSp>
          <p:nvGrpSpPr>
            <p:cNvPr id="7" name="グループ化 74"/>
            <p:cNvGrpSpPr/>
            <p:nvPr/>
          </p:nvGrpSpPr>
          <p:grpSpPr>
            <a:xfrm>
              <a:off x="5724128" y="1988840"/>
              <a:ext cx="1656184" cy="576064"/>
              <a:chOff x="5220072" y="1556792"/>
              <a:chExt cx="1296144" cy="576064"/>
            </a:xfrm>
          </p:grpSpPr>
          <p:pic>
            <p:nvPicPr>
              <p:cNvPr id="97" name="Picture 8" descr="MCj04289690000[1]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-5000" contrast="59000"/>
              </a:blip>
              <a:srcRect/>
              <a:stretch>
                <a:fillRect/>
              </a:stretch>
            </p:blipFill>
            <p:spPr bwMode="auto">
              <a:xfrm>
                <a:off x="5292080" y="1628800"/>
                <a:ext cx="259922" cy="3600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8" name="円柱 97"/>
              <p:cNvSpPr/>
              <p:nvPr/>
            </p:nvSpPr>
            <p:spPr>
              <a:xfrm>
                <a:off x="5436096" y="1844824"/>
                <a:ext cx="144016" cy="144016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400">
                  <a:latin typeface="HGP創英角ｺﾞｼｯｸUB" pitchFamily="50" charset="-128"/>
                  <a:ea typeface="HGP創英角ｺﾞｼｯｸUB" pitchFamily="50" charset="-128"/>
                  <a:cs typeface="Times New Roman" pitchFamily="18" charset="0"/>
                </a:endParaRPr>
              </a:p>
            </p:txBody>
          </p:sp>
          <p:pic>
            <p:nvPicPr>
              <p:cNvPr id="99" name="Picture 8" descr="MCj04289690000[1]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-5000" contrast="59000"/>
              </a:blip>
              <a:srcRect/>
              <a:stretch>
                <a:fillRect/>
              </a:stretch>
            </p:blipFill>
            <p:spPr bwMode="auto">
              <a:xfrm>
                <a:off x="5580112" y="1628800"/>
                <a:ext cx="259922" cy="3600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0" name="円柱 99"/>
              <p:cNvSpPr/>
              <p:nvPr/>
            </p:nvSpPr>
            <p:spPr>
              <a:xfrm>
                <a:off x="5724128" y="1844824"/>
                <a:ext cx="144016" cy="144016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400">
                  <a:latin typeface="HGP創英角ｺﾞｼｯｸUB" pitchFamily="50" charset="-128"/>
                  <a:ea typeface="HGP創英角ｺﾞｼｯｸUB" pitchFamily="50" charset="-128"/>
                  <a:cs typeface="Times New Roman" pitchFamily="18" charset="0"/>
                </a:endParaRPr>
              </a:p>
            </p:txBody>
          </p:sp>
          <p:pic>
            <p:nvPicPr>
              <p:cNvPr id="101" name="Picture 8" descr="MCj04289690000[1]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-5000" contrast="59000"/>
              </a:blip>
              <a:srcRect/>
              <a:stretch>
                <a:fillRect/>
              </a:stretch>
            </p:blipFill>
            <p:spPr bwMode="auto">
              <a:xfrm>
                <a:off x="5868144" y="1628800"/>
                <a:ext cx="259922" cy="3600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2" name="円柱 101"/>
              <p:cNvSpPr/>
              <p:nvPr/>
            </p:nvSpPr>
            <p:spPr>
              <a:xfrm>
                <a:off x="6012160" y="1844824"/>
                <a:ext cx="144016" cy="144016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400">
                  <a:latin typeface="HGP創英角ｺﾞｼｯｸUB" pitchFamily="50" charset="-128"/>
                  <a:ea typeface="HGP創英角ｺﾞｼｯｸUB" pitchFamily="50" charset="-128"/>
                  <a:cs typeface="Times New Roman" pitchFamily="18" charset="0"/>
                </a:endParaRPr>
              </a:p>
            </p:txBody>
          </p:sp>
          <p:pic>
            <p:nvPicPr>
              <p:cNvPr id="103" name="Picture 8" descr="MCj04289690000[1]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-5000" contrast="59000"/>
              </a:blip>
              <a:srcRect/>
              <a:stretch>
                <a:fillRect/>
              </a:stretch>
            </p:blipFill>
            <p:spPr bwMode="auto">
              <a:xfrm>
                <a:off x="6156176" y="1628800"/>
                <a:ext cx="259922" cy="3600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4" name="円柱 103"/>
              <p:cNvSpPr/>
              <p:nvPr/>
            </p:nvSpPr>
            <p:spPr>
              <a:xfrm>
                <a:off x="6300192" y="1844824"/>
                <a:ext cx="144016" cy="144016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400">
                  <a:latin typeface="HGP創英角ｺﾞｼｯｸUB" pitchFamily="50" charset="-128"/>
                  <a:ea typeface="HGP創英角ｺﾞｼｯｸUB" pitchFamily="50" charset="-128"/>
                  <a:cs typeface="Times New Roman" pitchFamily="18" charset="0"/>
                </a:endParaRPr>
              </a:p>
            </p:txBody>
          </p:sp>
          <p:sp>
            <p:nvSpPr>
              <p:cNvPr id="105" name="正方形/長方形 104"/>
              <p:cNvSpPr/>
              <p:nvPr/>
            </p:nvSpPr>
            <p:spPr>
              <a:xfrm>
                <a:off x="5220072" y="1556792"/>
                <a:ext cx="1296144" cy="576064"/>
              </a:xfrm>
              <a:prstGeom prst="rect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>
                  <a:latin typeface="HGP創英角ｺﾞｼｯｸUB" pitchFamily="50" charset="-128"/>
                  <a:ea typeface="HGP創英角ｺﾞｼｯｸUB" pitchFamily="50" charset="-128"/>
                  <a:cs typeface="Times New Roman" pitchFamily="18" charset="0"/>
                </a:endParaRPr>
              </a:p>
            </p:txBody>
          </p:sp>
        </p:grpSp>
        <p:sp>
          <p:nvSpPr>
            <p:cNvPr id="108" name="テキスト ボックス 107"/>
            <p:cNvSpPr txBox="1"/>
            <p:nvPr/>
          </p:nvSpPr>
          <p:spPr>
            <a:xfrm>
              <a:off x="1907704" y="1052736"/>
              <a:ext cx="169148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dirty="0" smtClean="0">
                  <a:latin typeface="HGP創英角ｺﾞｼｯｸUB" pitchFamily="50" charset="-128"/>
                  <a:ea typeface="HGP創英角ｺﾞｼｯｸUB" pitchFamily="50" charset="-128"/>
                  <a:cs typeface="Times New Roman" pitchFamily="18" charset="0"/>
                </a:rPr>
                <a:t>物理マシン</a:t>
              </a:r>
              <a:endParaRPr lang="en-US" altLang="ja-JP" sz="2000" dirty="0" smtClean="0">
                <a:latin typeface="HGP創英角ｺﾞｼｯｸUB" pitchFamily="50" charset="-128"/>
                <a:ea typeface="HGP創英角ｺﾞｼｯｸUB" pitchFamily="50" charset="-128"/>
                <a:cs typeface="Times New Roman" pitchFamily="18" charset="0"/>
              </a:endParaRPr>
            </a:p>
            <a:p>
              <a:r>
                <a:rPr lang="ja-JP" altLang="en-US" sz="2000" dirty="0" smtClean="0">
                  <a:latin typeface="HGP創英角ｺﾞｼｯｸUB" pitchFamily="50" charset="-128"/>
                  <a:ea typeface="HGP創英角ｺﾞｼｯｸUB" pitchFamily="50" charset="-128"/>
                  <a:cs typeface="Times New Roman" pitchFamily="18" charset="0"/>
                </a:rPr>
                <a:t>クラスタ</a:t>
              </a:r>
              <a:r>
                <a:rPr lang="en-US" altLang="ja-JP" sz="2000" dirty="0" smtClean="0">
                  <a:latin typeface="HGP創英角ｺﾞｼｯｸUB" pitchFamily="50" charset="-128"/>
                  <a:ea typeface="HGP創英角ｺﾞｼｯｸUB" pitchFamily="50" charset="-128"/>
                  <a:cs typeface="Times New Roman" pitchFamily="18" charset="0"/>
                </a:rPr>
                <a:t>- A</a:t>
              </a:r>
              <a:endParaRPr kumimoji="1" lang="ja-JP" altLang="en-US" sz="2000" dirty="0">
                <a:latin typeface="HGP創英角ｺﾞｼｯｸUB" pitchFamily="50" charset="-128"/>
                <a:ea typeface="HGP創英角ｺﾞｼｯｸUB" pitchFamily="50" charset="-128"/>
                <a:cs typeface="Times New Roman" pitchFamily="18" charset="0"/>
              </a:endParaRPr>
            </a:p>
          </p:txBody>
        </p:sp>
        <p:sp>
          <p:nvSpPr>
            <p:cNvPr id="109" name="テキスト ボックス 108"/>
            <p:cNvSpPr txBox="1"/>
            <p:nvPr/>
          </p:nvSpPr>
          <p:spPr>
            <a:xfrm>
              <a:off x="3779912" y="1052736"/>
              <a:ext cx="169790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dirty="0" smtClean="0">
                  <a:latin typeface="HGP創英角ｺﾞｼｯｸUB" pitchFamily="50" charset="-128"/>
                  <a:ea typeface="HGP創英角ｺﾞｼｯｸUB" pitchFamily="50" charset="-128"/>
                  <a:cs typeface="Times New Roman" pitchFamily="18" charset="0"/>
                </a:rPr>
                <a:t>物理マシン</a:t>
              </a:r>
              <a:endParaRPr lang="en-US" altLang="ja-JP" sz="2000" dirty="0" smtClean="0">
                <a:latin typeface="HGP創英角ｺﾞｼｯｸUB" pitchFamily="50" charset="-128"/>
                <a:ea typeface="HGP創英角ｺﾞｼｯｸUB" pitchFamily="50" charset="-128"/>
                <a:cs typeface="Times New Roman" pitchFamily="18" charset="0"/>
              </a:endParaRPr>
            </a:p>
            <a:p>
              <a:r>
                <a:rPr lang="ja-JP" altLang="en-US" sz="2000" dirty="0" smtClean="0">
                  <a:latin typeface="HGP創英角ｺﾞｼｯｸUB" pitchFamily="50" charset="-128"/>
                  <a:ea typeface="HGP創英角ｺﾞｼｯｸUB" pitchFamily="50" charset="-128"/>
                  <a:cs typeface="Times New Roman" pitchFamily="18" charset="0"/>
                </a:rPr>
                <a:t>クラスタ</a:t>
              </a:r>
              <a:r>
                <a:rPr lang="en-US" altLang="ja-JP" sz="2000" dirty="0" smtClean="0">
                  <a:latin typeface="HGP創英角ｺﾞｼｯｸUB" pitchFamily="50" charset="-128"/>
                  <a:ea typeface="HGP創英角ｺﾞｼｯｸUB" pitchFamily="50" charset="-128"/>
                  <a:cs typeface="Times New Roman" pitchFamily="18" charset="0"/>
                </a:rPr>
                <a:t>- B</a:t>
              </a:r>
              <a:endParaRPr kumimoji="1" lang="ja-JP" altLang="en-US" sz="2000" dirty="0">
                <a:latin typeface="HGP創英角ｺﾞｼｯｸUB" pitchFamily="50" charset="-128"/>
                <a:ea typeface="HGP創英角ｺﾞｼｯｸUB" pitchFamily="50" charset="-128"/>
                <a:cs typeface="Times New Roman" pitchFamily="18" charset="0"/>
              </a:endParaRPr>
            </a:p>
          </p:txBody>
        </p:sp>
        <p:sp>
          <p:nvSpPr>
            <p:cNvPr id="110" name="テキスト ボックス 109"/>
            <p:cNvSpPr txBox="1"/>
            <p:nvPr/>
          </p:nvSpPr>
          <p:spPr>
            <a:xfrm>
              <a:off x="5652120" y="1085835"/>
              <a:ext cx="181171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dirty="0" smtClean="0">
                  <a:latin typeface="HGP創英角ｺﾞｼｯｸUB" pitchFamily="50" charset="-128"/>
                  <a:ea typeface="HGP創英角ｺﾞｼｯｸUB" pitchFamily="50" charset="-128"/>
                  <a:cs typeface="Times New Roman" pitchFamily="18" charset="0"/>
                </a:rPr>
                <a:t>物理マシン</a:t>
              </a:r>
              <a:endParaRPr lang="en-US" altLang="ja-JP" sz="2000" dirty="0" smtClean="0">
                <a:latin typeface="HGP創英角ｺﾞｼｯｸUB" pitchFamily="50" charset="-128"/>
                <a:ea typeface="HGP創英角ｺﾞｼｯｸUB" pitchFamily="50" charset="-128"/>
                <a:cs typeface="Times New Roman" pitchFamily="18" charset="0"/>
              </a:endParaRPr>
            </a:p>
            <a:p>
              <a:r>
                <a:rPr lang="ja-JP" altLang="en-US" sz="2000" dirty="0" smtClean="0">
                  <a:latin typeface="HGP創英角ｺﾞｼｯｸUB" pitchFamily="50" charset="-128"/>
                  <a:ea typeface="HGP創英角ｺﾞｼｯｸUB" pitchFamily="50" charset="-128"/>
                  <a:cs typeface="Times New Roman" pitchFamily="18" charset="0"/>
                </a:rPr>
                <a:t>クラスタ</a:t>
              </a:r>
              <a:r>
                <a:rPr lang="en-US" altLang="ja-JP" sz="2000" dirty="0" smtClean="0">
                  <a:latin typeface="HGP創英角ｺﾞｼｯｸUB" pitchFamily="50" charset="-128"/>
                  <a:ea typeface="HGP創英角ｺﾞｼｯｸUB" pitchFamily="50" charset="-128"/>
                  <a:cs typeface="Times New Roman" pitchFamily="18" charset="0"/>
                </a:rPr>
                <a:t> - C</a:t>
              </a:r>
              <a:endParaRPr kumimoji="1" lang="ja-JP" altLang="en-US" sz="2000" dirty="0">
                <a:latin typeface="HGP創英角ｺﾞｼｯｸUB" pitchFamily="50" charset="-128"/>
                <a:ea typeface="HGP創英角ｺﾞｼｯｸUB" pitchFamily="50" charset="-128"/>
                <a:cs typeface="Times New Roman" pitchFamily="18" charset="0"/>
              </a:endParaRPr>
            </a:p>
          </p:txBody>
        </p:sp>
        <p:sp>
          <p:nvSpPr>
            <p:cNvPr id="128" name="テキスト ボックス 127"/>
            <p:cNvSpPr txBox="1"/>
            <p:nvPr/>
          </p:nvSpPr>
          <p:spPr>
            <a:xfrm>
              <a:off x="1835696" y="2636912"/>
              <a:ext cx="1224136" cy="4296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b="1" dirty="0" smtClean="0">
                  <a:latin typeface="HGS創英角ｺﾞｼｯｸUB" pitchFamily="50" charset="-128"/>
                  <a:ea typeface="HGS創英角ｺﾞｼｯｸUB" pitchFamily="50" charset="-128"/>
                </a:rPr>
                <a:t>貸出</a:t>
              </a:r>
              <a:endParaRPr lang="ja-JP" altLang="en-US" b="1" dirty="0">
                <a:latin typeface="HGS創英角ｺﾞｼｯｸUB" pitchFamily="50" charset="-128"/>
                <a:ea typeface="HGS創英角ｺﾞｼｯｸUB" pitchFamily="50" charset="-128"/>
              </a:endParaRPr>
            </a:p>
          </p:txBody>
        </p:sp>
        <p:sp>
          <p:nvSpPr>
            <p:cNvPr id="129" name="テキスト ボックス 128"/>
            <p:cNvSpPr txBox="1"/>
            <p:nvPr/>
          </p:nvSpPr>
          <p:spPr>
            <a:xfrm>
              <a:off x="6588224" y="2636912"/>
              <a:ext cx="864095" cy="4296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b="1" dirty="0" smtClean="0">
                  <a:latin typeface="HGS創英角ｺﾞｼｯｸUB" pitchFamily="50" charset="-128"/>
                  <a:ea typeface="HGS創英角ｺﾞｼｯｸUB" pitchFamily="50" charset="-128"/>
                </a:rPr>
                <a:t>返却</a:t>
              </a:r>
              <a:endParaRPr lang="ja-JP" altLang="en-US" b="1" dirty="0">
                <a:latin typeface="HGS創英角ｺﾞｼｯｸUB" pitchFamily="50" charset="-128"/>
                <a:ea typeface="HGS創英角ｺﾞｼｯｸUB" pitchFamily="50" charset="-128"/>
              </a:endParaRPr>
            </a:p>
          </p:txBody>
        </p:sp>
      </p:grpSp>
      <p:sp>
        <p:nvSpPr>
          <p:cNvPr id="134" name="四角形吹き出し 133"/>
          <p:cNvSpPr/>
          <p:nvPr/>
        </p:nvSpPr>
        <p:spPr>
          <a:xfrm>
            <a:off x="179512" y="1772816"/>
            <a:ext cx="2016224" cy="864096"/>
          </a:xfrm>
          <a:prstGeom prst="wedgeRectCallout">
            <a:avLst>
              <a:gd name="adj1" fmla="val 48877"/>
              <a:gd name="adj2" fmla="val 109665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latin typeface="HGS創英角ｺﾞｼｯｸUB" pitchFamily="50" charset="-128"/>
                <a:ea typeface="HGS創英角ｺﾞｼｯｸUB" pitchFamily="50" charset="-128"/>
              </a:rPr>
              <a:t>1. </a:t>
            </a:r>
            <a:r>
              <a:rPr lang="ja-JP" altLang="en-US" sz="1600" dirty="0" smtClean="0">
                <a:latin typeface="HGS創英角ｺﾞｼｯｸUB" pitchFamily="50" charset="-128"/>
                <a:ea typeface="HGS創英角ｺﾞｼｯｸUB" pitchFamily="50" charset="-128"/>
              </a:rPr>
              <a:t>ソフトウェア</a:t>
            </a:r>
            <a:endParaRPr lang="en-US" altLang="ja-JP" sz="1600" dirty="0" smtClean="0">
              <a:latin typeface="HGS創英角ｺﾞｼｯｸUB" pitchFamily="50" charset="-128"/>
              <a:ea typeface="HGS創英角ｺﾞｼｯｸUB" pitchFamily="50" charset="-128"/>
            </a:endParaRPr>
          </a:p>
          <a:p>
            <a:pPr algn="ctr"/>
            <a:r>
              <a:rPr lang="ja-JP" altLang="en-US" sz="1600" dirty="0" smtClean="0">
                <a:latin typeface="HGS創英角ｺﾞｼｯｸUB" pitchFamily="50" charset="-128"/>
                <a:ea typeface="HGS創英角ｺﾞｼｯｸUB" pitchFamily="50" charset="-128"/>
              </a:rPr>
              <a:t>構成設定機能　</a:t>
            </a:r>
            <a:endParaRPr kumimoji="1" lang="ja-JP" altLang="en-US" sz="1600" b="1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36" name="四角形吹き出し 135"/>
          <p:cNvSpPr/>
          <p:nvPr/>
        </p:nvSpPr>
        <p:spPr>
          <a:xfrm>
            <a:off x="107504" y="3933056"/>
            <a:ext cx="1979712" cy="864096"/>
          </a:xfrm>
          <a:prstGeom prst="wedgeRectCallout">
            <a:avLst>
              <a:gd name="adj1" fmla="val 49493"/>
              <a:gd name="adj2" fmla="val -87868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altLang="ja-JP" sz="1600" dirty="0" smtClean="0">
                <a:latin typeface="HGS創英角ｺﾞｼｯｸUB" pitchFamily="50" charset="-128"/>
                <a:ea typeface="HGS創英角ｺﾞｼｯｸUB" pitchFamily="50" charset="-128"/>
              </a:rPr>
              <a:t>3. </a:t>
            </a:r>
            <a:r>
              <a:rPr lang="ja-JP" altLang="en-US" sz="1600" dirty="0" smtClean="0">
                <a:latin typeface="HGS創英角ｺﾞｼｯｸUB" pitchFamily="50" charset="-128"/>
                <a:ea typeface="HGS創英角ｺﾞｼｯｸUB" pitchFamily="50" charset="-128"/>
              </a:rPr>
              <a:t>クラスタ</a:t>
            </a:r>
            <a:endParaRPr lang="en-US" altLang="ja-JP" sz="1600" dirty="0" smtClean="0">
              <a:latin typeface="HGS創英角ｺﾞｼｯｸUB" pitchFamily="50" charset="-128"/>
              <a:ea typeface="HGS創英角ｺﾞｼｯｸUB" pitchFamily="50" charset="-128"/>
            </a:endParaRPr>
          </a:p>
          <a:p>
            <a:pPr marL="342900" indent="-342900" algn="ctr"/>
            <a:r>
              <a:rPr lang="ja-JP" altLang="en-US" sz="1600" dirty="0" smtClean="0">
                <a:latin typeface="HGS創英角ｺﾞｼｯｸUB" pitchFamily="50" charset="-128"/>
                <a:ea typeface="HGS創英角ｺﾞｼｯｸUB" pitchFamily="50" charset="-128"/>
              </a:rPr>
              <a:t>構築機能</a:t>
            </a:r>
            <a:r>
              <a:rPr lang="en-US" altLang="ja-JP" sz="1600" dirty="0" smtClean="0">
                <a:latin typeface="HGS創英角ｺﾞｼｯｸUB" pitchFamily="50" charset="-128"/>
                <a:ea typeface="HGS創英角ｺﾞｼｯｸUB" pitchFamily="50" charset="-128"/>
              </a:rPr>
              <a:t> </a:t>
            </a:r>
            <a:r>
              <a:rPr lang="ja-JP" altLang="en-US" sz="1600" dirty="0" smtClean="0">
                <a:latin typeface="HGS創英角ｺﾞｼｯｸUB" pitchFamily="50" charset="-128"/>
                <a:ea typeface="HGS創英角ｺﾞｼｯｸUB" pitchFamily="50" charset="-128"/>
              </a:rPr>
              <a:t>　</a:t>
            </a:r>
            <a:endParaRPr kumimoji="1" lang="ja-JP" altLang="en-US" sz="1600" b="1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37" name="四角形吹き出し 136"/>
          <p:cNvSpPr/>
          <p:nvPr/>
        </p:nvSpPr>
        <p:spPr>
          <a:xfrm>
            <a:off x="7020272" y="1772816"/>
            <a:ext cx="1979712" cy="864096"/>
          </a:xfrm>
          <a:prstGeom prst="wedgeRectCallout">
            <a:avLst>
              <a:gd name="adj1" fmla="val -41653"/>
              <a:gd name="adj2" fmla="val 119542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latin typeface="HGS創英角ｺﾞｼｯｸUB" pitchFamily="50" charset="-128"/>
                <a:ea typeface="HGS創英角ｺﾞｼｯｸUB" pitchFamily="50" charset="-128"/>
              </a:rPr>
              <a:t>2. </a:t>
            </a:r>
            <a:r>
              <a:rPr lang="ja-JP" altLang="en-US" sz="1600" dirty="0" smtClean="0">
                <a:latin typeface="HGS創英角ｺﾞｼｯｸUB" pitchFamily="50" charset="-128"/>
                <a:ea typeface="HGS創英角ｺﾞｼｯｸUB" pitchFamily="50" charset="-128"/>
              </a:rPr>
              <a:t>ソフトウェア</a:t>
            </a:r>
            <a:endParaRPr lang="en-US" altLang="ja-JP" sz="1600" dirty="0" smtClean="0">
              <a:latin typeface="HGS創英角ｺﾞｼｯｸUB" pitchFamily="50" charset="-128"/>
              <a:ea typeface="HGS創英角ｺﾞｼｯｸUB" pitchFamily="50" charset="-128"/>
            </a:endParaRPr>
          </a:p>
          <a:p>
            <a:pPr marL="342900" indent="-342900" algn="ctr"/>
            <a:r>
              <a:rPr lang="ja-JP" altLang="en-US" sz="1600" dirty="0" smtClean="0">
                <a:latin typeface="HGS創英角ｺﾞｼｯｸUB" pitchFamily="50" charset="-128"/>
                <a:ea typeface="HGS創英角ｺﾞｼｯｸUB" pitchFamily="50" charset="-128"/>
              </a:rPr>
              <a:t>インストール機能　</a:t>
            </a:r>
            <a:endParaRPr kumimoji="1" lang="ja-JP" altLang="en-US" sz="1600" b="1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39" name="四角形吹き出し 138"/>
          <p:cNvSpPr/>
          <p:nvPr/>
        </p:nvSpPr>
        <p:spPr>
          <a:xfrm>
            <a:off x="7020272" y="4005064"/>
            <a:ext cx="1979712" cy="864096"/>
          </a:xfrm>
          <a:prstGeom prst="wedgeRectCallout">
            <a:avLst>
              <a:gd name="adj1" fmla="val -38573"/>
              <a:gd name="adj2" fmla="val -97745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latin typeface="HGS創英角ｺﾞｼｯｸUB" pitchFamily="50" charset="-128"/>
                <a:ea typeface="HGS創英角ｺﾞｼｯｸUB" pitchFamily="50" charset="-128"/>
              </a:rPr>
              <a:t>4. </a:t>
            </a:r>
            <a:r>
              <a:rPr lang="ja-JP" altLang="en-US" sz="1600" dirty="0" smtClean="0">
                <a:latin typeface="HGS創英角ｺﾞｼｯｸUB" pitchFamily="50" charset="-128"/>
                <a:ea typeface="HGS創英角ｺﾞｼｯｸUB" pitchFamily="50" charset="-128"/>
              </a:rPr>
              <a:t>リソース</a:t>
            </a:r>
            <a:endParaRPr lang="en-US" altLang="ja-JP" sz="1600" dirty="0" smtClean="0">
              <a:latin typeface="HGS創英角ｺﾞｼｯｸUB" pitchFamily="50" charset="-128"/>
              <a:ea typeface="HGS創英角ｺﾞｼｯｸUB" pitchFamily="50" charset="-128"/>
            </a:endParaRPr>
          </a:p>
          <a:p>
            <a:pPr algn="ctr"/>
            <a:r>
              <a:rPr lang="ja-JP" altLang="en-US" sz="1600" dirty="0" smtClean="0">
                <a:latin typeface="HGS創英角ｺﾞｼｯｸUB" pitchFamily="50" charset="-128"/>
                <a:ea typeface="HGS創英角ｺﾞｼｯｸUB" pitchFamily="50" charset="-128"/>
              </a:rPr>
              <a:t>プール管理</a:t>
            </a:r>
            <a:endParaRPr kumimoji="1" lang="ja-JP" altLang="en-US" sz="1600" b="1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07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572500" y="6643688"/>
            <a:ext cx="500063" cy="142875"/>
          </a:xfrm>
        </p:spPr>
        <p:txBody>
          <a:bodyPr/>
          <a:lstStyle/>
          <a:p>
            <a:pPr>
              <a:defRPr/>
            </a:pPr>
            <a:fld id="{2D49EB63-8A47-42A8-B1AF-7D6D75D2383C}" type="slidenum">
              <a:rPr lang="ja-JP" altLang="en-US" smtClean="0"/>
              <a:pPr>
                <a:defRPr/>
              </a:pPr>
              <a:t>11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6" grpId="0" animBg="1"/>
      <p:bldP spid="137" grpId="0" animBg="1"/>
      <p:bldP spid="1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185050" y="188640"/>
            <a:ext cx="8707429" cy="582594"/>
          </a:xfrm>
        </p:spPr>
        <p:txBody>
          <a:bodyPr/>
          <a:lstStyle/>
          <a:p>
            <a:r>
              <a:rPr kumimoji="1" lang="en-US" altLang="ja-JP" sz="4000" dirty="0" err="1" smtClean="0">
                <a:latin typeface="HGP創英角ｺﾞｼｯｸUB" pitchFamily="50" charset="-128"/>
                <a:ea typeface="HGP創英角ｺﾞｼｯｸUB" pitchFamily="50" charset="-128"/>
                <a:cs typeface="Arial Unicode MS" pitchFamily="50" charset="-128"/>
              </a:rPr>
              <a:t>CaaS</a:t>
            </a:r>
            <a:r>
              <a:rPr kumimoji="1" lang="ja-JP" altLang="en-US" sz="4000" dirty="0" smtClean="0">
                <a:latin typeface="HGP創英角ｺﾞｼｯｸUB" pitchFamily="50" charset="-128"/>
                <a:ea typeface="HGP創英角ｺﾞｼｯｸUB" pitchFamily="50" charset="-128"/>
                <a:cs typeface="Arial Unicode MS" pitchFamily="50" charset="-128"/>
              </a:rPr>
              <a:t>の実装例　</a:t>
            </a:r>
            <a:r>
              <a:rPr kumimoji="1" lang="en-US" altLang="ja-JP" sz="4000" dirty="0" err="1" smtClean="0">
                <a:latin typeface="HGP創英角ｺﾞｼｯｸUB" pitchFamily="50" charset="-128"/>
                <a:ea typeface="HGP創英角ｺﾞｼｯｸUB" pitchFamily="50" charset="-128"/>
                <a:cs typeface="Arial Unicode MS" pitchFamily="50" charset="-128"/>
              </a:rPr>
              <a:t>dodai</a:t>
            </a:r>
            <a:endParaRPr kumimoji="1" lang="ja-JP" altLang="en-US" sz="4000" dirty="0">
              <a:latin typeface="HGP創英角ｺﾞｼｯｸUB" pitchFamily="50" charset="-128"/>
              <a:ea typeface="HGP創英角ｺﾞｼｯｸUB" pitchFamily="50" charset="-128"/>
              <a:cs typeface="Arial Unicode MS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4433034" y="1340768"/>
            <a:ext cx="1262910" cy="1728192"/>
          </a:xfrm>
          <a:prstGeom prst="roundRect">
            <a:avLst>
              <a:gd name="adj" fmla="val 86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000" b="1" dirty="0"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506683" y="4750630"/>
            <a:ext cx="3582143" cy="766602"/>
          </a:xfrm>
          <a:prstGeom prst="roundRect">
            <a:avLst>
              <a:gd name="adj" fmla="val 86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 err="1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dodai</a:t>
            </a:r>
            <a:r>
              <a:rPr lang="en-US" altLang="ja-JP" sz="3600" b="1" dirty="0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-compute</a:t>
            </a:r>
            <a:endParaRPr lang="ja-JP" altLang="en-US" sz="3600" b="1" dirty="0" smtClean="0"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4506683" y="3571242"/>
            <a:ext cx="3582143" cy="766602"/>
          </a:xfrm>
          <a:prstGeom prst="roundRect">
            <a:avLst>
              <a:gd name="adj" fmla="val 86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 err="1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dodai</a:t>
            </a:r>
            <a:r>
              <a:rPr kumimoji="1" lang="en-US" altLang="ja-JP" sz="3600" b="1" dirty="0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-deploy</a:t>
            </a:r>
            <a:endParaRPr kumimoji="1" lang="ja-JP" altLang="en-US" sz="3600" b="1" dirty="0"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4463464" y="4509121"/>
            <a:ext cx="3625361" cy="64603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4463465" y="3250322"/>
            <a:ext cx="3963733" cy="34663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右中かっこ 10"/>
          <p:cNvSpPr/>
          <p:nvPr/>
        </p:nvSpPr>
        <p:spPr>
          <a:xfrm>
            <a:off x="8221763" y="3429000"/>
            <a:ext cx="271903" cy="21602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12" name="タイトル 1"/>
          <p:cNvSpPr txBox="1">
            <a:spLocks/>
          </p:cNvSpPr>
          <p:nvPr/>
        </p:nvSpPr>
        <p:spPr bwMode="auto">
          <a:xfrm rot="16200000">
            <a:off x="6842777" y="3628163"/>
            <a:ext cx="3960440" cy="537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dirty="0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Cluster as a Service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pic>
        <p:nvPicPr>
          <p:cNvPr id="13" name="Picture 2" descr="https://encrypted-tbn2.google.com/images?q=tbn:ANd9GcQ1OgOw6KmRSI3WnBtX4iiEi68aeKicFZu0A1h8jST1q3Wg-842-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503" y="1484784"/>
            <a:ext cx="1098735" cy="792088"/>
          </a:xfrm>
          <a:prstGeom prst="rect">
            <a:avLst/>
          </a:prstGeom>
          <a:noFill/>
        </p:spPr>
      </p:pic>
      <p:sp>
        <p:nvSpPr>
          <p:cNvPr id="14" name="角丸四角形 13"/>
          <p:cNvSpPr/>
          <p:nvPr/>
        </p:nvSpPr>
        <p:spPr>
          <a:xfrm>
            <a:off x="5843237" y="1340768"/>
            <a:ext cx="1262910" cy="1728192"/>
          </a:xfrm>
          <a:prstGeom prst="roundRect">
            <a:avLst>
              <a:gd name="adj" fmla="val 86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000" b="1" dirty="0"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15" name="タイトル 1"/>
          <p:cNvSpPr txBox="1">
            <a:spLocks/>
          </p:cNvSpPr>
          <p:nvPr/>
        </p:nvSpPr>
        <p:spPr bwMode="auto">
          <a:xfrm>
            <a:off x="5583390" y="2348880"/>
            <a:ext cx="1780305" cy="582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o</a:t>
            </a:r>
            <a:r>
              <a:rPr kumimoji="1" lang="en-US" altLang="ja-JP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n demand</a:t>
            </a:r>
            <a:endParaRPr kumimoji="1" lang="ja-JP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7239085" y="1340768"/>
            <a:ext cx="1262910" cy="1728192"/>
          </a:xfrm>
          <a:prstGeom prst="roundRect">
            <a:avLst>
              <a:gd name="adj" fmla="val 86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000" b="1" dirty="0"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17" name="タイトル 1"/>
          <p:cNvSpPr txBox="1">
            <a:spLocks/>
          </p:cNvSpPr>
          <p:nvPr/>
        </p:nvSpPr>
        <p:spPr bwMode="auto">
          <a:xfrm>
            <a:off x="6979237" y="2348880"/>
            <a:ext cx="1780305" cy="582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o</a:t>
            </a:r>
            <a:r>
              <a:rPr kumimoji="1" lang="en-US" altLang="ja-JP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n demand</a:t>
            </a:r>
            <a:endParaRPr kumimoji="1" lang="ja-JP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pic>
        <p:nvPicPr>
          <p:cNvPr id="18" name="Picture 4" descr="https://encrypted-tbn3.google.com/images?q=tbn:ANd9GcTxmRj0BceVETzxEn9t1UcJlHGa0sOJtJNn47_pQ34LcqQMr0q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67254" y="1556792"/>
            <a:ext cx="664689" cy="540060"/>
          </a:xfrm>
          <a:prstGeom prst="rect">
            <a:avLst/>
          </a:prstGeom>
          <a:noFill/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63102" y="1412777"/>
            <a:ext cx="59787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タイトル 1"/>
          <p:cNvSpPr txBox="1">
            <a:spLocks/>
          </p:cNvSpPr>
          <p:nvPr/>
        </p:nvSpPr>
        <p:spPr bwMode="auto">
          <a:xfrm>
            <a:off x="4173187" y="2348880"/>
            <a:ext cx="1780305" cy="582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o</a:t>
            </a:r>
            <a:r>
              <a:rPr kumimoji="1" lang="en-US" altLang="ja-JP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n demand</a:t>
            </a:r>
            <a:endParaRPr kumimoji="1" lang="ja-JP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pic>
        <p:nvPicPr>
          <p:cNvPr id="22" name="Picture 2" descr="https://encrypted-tbn2.google.com/images?q=tbn:ANd9GcQ1OgOw6KmRSI3WnBtX4iiEi68aeKicFZu0A1h8jST1q3Wg-842-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442" y="3429000"/>
            <a:ext cx="1248554" cy="900094"/>
          </a:xfrm>
          <a:prstGeom prst="rect">
            <a:avLst/>
          </a:prstGeom>
          <a:noFill/>
        </p:spPr>
      </p:pic>
      <p:pic>
        <p:nvPicPr>
          <p:cNvPr id="23" name="Picture 2" descr="https://encrypted-tbn2.google.com/images?q=tbn:ANd9GcQ1OgOw6KmRSI3WnBtX4iiEi68aeKicFZu0A1h8jST1q3Wg-842-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441" y="4797152"/>
            <a:ext cx="1248554" cy="900094"/>
          </a:xfrm>
          <a:prstGeom prst="rect">
            <a:avLst/>
          </a:prstGeom>
          <a:noFill/>
        </p:spPr>
      </p:pic>
      <p:sp>
        <p:nvSpPr>
          <p:cNvPr id="24" name="コンテンツ プレースホルダ 2"/>
          <p:cNvSpPr txBox="1">
            <a:spLocks/>
          </p:cNvSpPr>
          <p:nvPr/>
        </p:nvSpPr>
        <p:spPr bwMode="auto">
          <a:xfrm>
            <a:off x="1043119" y="3573016"/>
            <a:ext cx="231205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ja-JP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Deployment Tool</a:t>
            </a:r>
          </a:p>
        </p:txBody>
      </p:sp>
      <p:sp>
        <p:nvSpPr>
          <p:cNvPr id="25" name="コンテンツ プレースホルダ 2"/>
          <p:cNvSpPr txBox="1">
            <a:spLocks/>
          </p:cNvSpPr>
          <p:nvPr/>
        </p:nvSpPr>
        <p:spPr bwMode="auto">
          <a:xfrm>
            <a:off x="1109588" y="4869160"/>
            <a:ext cx="159525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ja-JP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Compute</a:t>
            </a:r>
          </a:p>
        </p:txBody>
      </p:sp>
      <p:sp>
        <p:nvSpPr>
          <p:cNvPr id="26" name="右矢印 25"/>
          <p:cNvSpPr/>
          <p:nvPr/>
        </p:nvSpPr>
        <p:spPr>
          <a:xfrm>
            <a:off x="3436001" y="3573016"/>
            <a:ext cx="73115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右矢印 26"/>
          <p:cNvSpPr/>
          <p:nvPr/>
        </p:nvSpPr>
        <p:spPr>
          <a:xfrm>
            <a:off x="3436001" y="4797152"/>
            <a:ext cx="73115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タイトル 1"/>
          <p:cNvSpPr txBox="1">
            <a:spLocks/>
          </p:cNvSpPr>
          <p:nvPr/>
        </p:nvSpPr>
        <p:spPr bwMode="auto">
          <a:xfrm>
            <a:off x="1115616" y="2996952"/>
            <a:ext cx="1944216" cy="582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Based on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9" name="タイトル 1"/>
          <p:cNvSpPr txBox="1">
            <a:spLocks/>
          </p:cNvSpPr>
          <p:nvPr/>
        </p:nvSpPr>
        <p:spPr bwMode="auto">
          <a:xfrm>
            <a:off x="2771310" y="5366686"/>
            <a:ext cx="2016713" cy="582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dirty="0" smtClean="0">
                <a:latin typeface="Arial" pitchFamily="34" charset="0"/>
                <a:ea typeface="+mj-ea"/>
                <a:cs typeface="Arial" pitchFamily="34" charset="0"/>
              </a:rPr>
              <a:t>b</a:t>
            </a:r>
            <a:r>
              <a:rPr kumimoji="1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are metal</a:t>
            </a:r>
            <a:r>
              <a:rPr kumimoji="1" lang="en-US" altLang="ja-JP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dirty="0" smtClean="0">
                <a:latin typeface="Arial" pitchFamily="34" charset="0"/>
                <a:ea typeface="+mj-ea"/>
                <a:cs typeface="Arial" pitchFamily="34" charset="0"/>
              </a:rPr>
              <a:t>supported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0" name="タイトル 1"/>
          <p:cNvSpPr txBox="1">
            <a:spLocks/>
          </p:cNvSpPr>
          <p:nvPr/>
        </p:nvSpPr>
        <p:spPr bwMode="auto">
          <a:xfrm>
            <a:off x="2704842" y="4005064"/>
            <a:ext cx="1867158" cy="582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dirty="0" smtClean="0">
                <a:latin typeface="Arial" pitchFamily="34" charset="0"/>
                <a:ea typeface="+mj-ea"/>
                <a:cs typeface="Arial" pitchFamily="34" charset="0"/>
              </a:rPr>
              <a:t>generalized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1" name="タイトル 1"/>
          <p:cNvSpPr txBox="1">
            <a:spLocks/>
          </p:cNvSpPr>
          <p:nvPr/>
        </p:nvSpPr>
        <p:spPr bwMode="auto">
          <a:xfrm>
            <a:off x="185051" y="1838294"/>
            <a:ext cx="4458957" cy="582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“Elastic Private Cloud”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5292080" y="332656"/>
            <a:ext cx="3557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hlinkClick r:id="rId6"/>
              </a:rPr>
              <a:t>https://github.com/nii-cloud/dodai</a:t>
            </a:r>
            <a:endParaRPr lang="ja-JP" altLang="en-US" dirty="0"/>
          </a:p>
        </p:txBody>
      </p:sp>
      <p:sp>
        <p:nvSpPr>
          <p:cNvPr id="33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572500" y="6643688"/>
            <a:ext cx="500063" cy="142875"/>
          </a:xfrm>
        </p:spPr>
        <p:txBody>
          <a:bodyPr/>
          <a:lstStyle/>
          <a:p>
            <a:pPr>
              <a:defRPr/>
            </a:pPr>
            <a:fld id="{2D49EB63-8A47-42A8-B1AF-7D6D75D2383C}" type="slidenum">
              <a:rPr lang="ja-JP" altLang="en-US" smtClean="0"/>
              <a:pPr>
                <a:defRPr/>
              </a:pPr>
              <a:t>12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角丸四角形 28"/>
          <p:cNvSpPr/>
          <p:nvPr/>
        </p:nvSpPr>
        <p:spPr>
          <a:xfrm>
            <a:off x="5170220" y="1052736"/>
            <a:ext cx="3788729" cy="5184576"/>
          </a:xfrm>
          <a:prstGeom prst="roundRect">
            <a:avLst>
              <a:gd name="adj" fmla="val 5562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4248472" cy="582594"/>
          </a:xfrm>
        </p:spPr>
        <p:txBody>
          <a:bodyPr/>
          <a:lstStyle/>
          <a:p>
            <a:r>
              <a:rPr kumimoji="1" lang="en-US" altLang="ja-JP" dirty="0" err="1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Dodai</a:t>
            </a:r>
            <a:r>
              <a:rPr kumimoji="1" lang="en-US" altLang="ja-JP" dirty="0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-compute</a:t>
            </a:r>
            <a:endParaRPr kumimoji="1" lang="ja-JP" altLang="en-US" dirty="0"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pic>
        <p:nvPicPr>
          <p:cNvPr id="12" name="Picture 8" descr="MCj042896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5503" y="1916832"/>
            <a:ext cx="593485" cy="890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8" descr="MCj042896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76180" y="2069232"/>
            <a:ext cx="593485" cy="890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8" descr="MCj042896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16857" y="2221632"/>
            <a:ext cx="593485" cy="890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8" descr="MCj042896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57534" y="2374032"/>
            <a:ext cx="593485" cy="890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8" descr="MCj04289690000[1]"/>
          <p:cNvPicPr>
            <a:picLocks noChangeAspect="1" noChangeArrowheads="1"/>
          </p:cNvPicPr>
          <p:nvPr/>
        </p:nvPicPr>
        <p:blipFill>
          <a:blip r:embed="rId3" cstate="print">
            <a:lum bright="-36000" contrast="-42000"/>
          </a:blip>
          <a:srcRect/>
          <a:stretch>
            <a:fillRect/>
          </a:stretch>
        </p:blipFill>
        <p:spPr bwMode="auto">
          <a:xfrm>
            <a:off x="7297226" y="3089684"/>
            <a:ext cx="593485" cy="890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8" descr="MCj04289690000[1]"/>
          <p:cNvPicPr>
            <a:picLocks noChangeAspect="1" noChangeArrowheads="1"/>
          </p:cNvPicPr>
          <p:nvPr/>
        </p:nvPicPr>
        <p:blipFill>
          <a:blip r:embed="rId3" cstate="print">
            <a:lum bright="-36000" contrast="-42000"/>
          </a:blip>
          <a:srcRect/>
          <a:stretch>
            <a:fillRect/>
          </a:stretch>
        </p:blipFill>
        <p:spPr bwMode="auto">
          <a:xfrm>
            <a:off x="7437903" y="3242084"/>
            <a:ext cx="593485" cy="890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8" descr="MCj04289690000[1]"/>
          <p:cNvPicPr>
            <a:picLocks noChangeAspect="1" noChangeArrowheads="1"/>
          </p:cNvPicPr>
          <p:nvPr/>
        </p:nvPicPr>
        <p:blipFill>
          <a:blip r:embed="rId3" cstate="print">
            <a:lum bright="-36000" contrast="-42000"/>
          </a:blip>
          <a:srcRect/>
          <a:stretch>
            <a:fillRect/>
          </a:stretch>
        </p:blipFill>
        <p:spPr bwMode="auto">
          <a:xfrm>
            <a:off x="7578580" y="3394484"/>
            <a:ext cx="593485" cy="890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8" descr="MCj04289690000[1]"/>
          <p:cNvPicPr>
            <a:picLocks noChangeAspect="1" noChangeArrowheads="1"/>
          </p:cNvPicPr>
          <p:nvPr/>
        </p:nvPicPr>
        <p:blipFill>
          <a:blip r:embed="rId3" cstate="print">
            <a:lum bright="-36000" contrast="-42000"/>
          </a:blip>
          <a:srcRect/>
          <a:stretch>
            <a:fillRect/>
          </a:stretch>
        </p:blipFill>
        <p:spPr bwMode="auto">
          <a:xfrm>
            <a:off x="7719257" y="3546884"/>
            <a:ext cx="593485" cy="890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テキスト ボックス 29"/>
          <p:cNvSpPr txBox="1"/>
          <p:nvPr/>
        </p:nvSpPr>
        <p:spPr>
          <a:xfrm>
            <a:off x="6499599" y="5805264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Machine Pool</a:t>
            </a:r>
            <a:endParaRPr kumimoji="1" lang="ja-JP" altLang="en-US" dirty="0"/>
          </a:p>
        </p:txBody>
      </p:sp>
      <p:pic>
        <p:nvPicPr>
          <p:cNvPr id="31" name="Picture 8" descr="MCj04289690000[1]"/>
          <p:cNvPicPr>
            <a:picLocks noChangeAspect="1" noChangeArrowheads="1"/>
          </p:cNvPicPr>
          <p:nvPr/>
        </p:nvPicPr>
        <p:blipFill>
          <a:blip r:embed="rId3" cstate="print">
            <a:lum bright="-26000" contrast="-3000"/>
          </a:blip>
          <a:srcRect/>
          <a:stretch>
            <a:fillRect/>
          </a:stretch>
        </p:blipFill>
        <p:spPr bwMode="auto">
          <a:xfrm>
            <a:off x="5701972" y="4221088"/>
            <a:ext cx="593485" cy="890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8" descr="MCj04289690000[1]"/>
          <p:cNvPicPr>
            <a:picLocks noChangeAspect="1" noChangeArrowheads="1"/>
          </p:cNvPicPr>
          <p:nvPr/>
        </p:nvPicPr>
        <p:blipFill>
          <a:blip r:embed="rId3" cstate="print">
            <a:lum bright="-26000" contrast="-3000"/>
          </a:blip>
          <a:srcRect/>
          <a:stretch>
            <a:fillRect/>
          </a:stretch>
        </p:blipFill>
        <p:spPr bwMode="auto">
          <a:xfrm>
            <a:off x="5842649" y="4373488"/>
            <a:ext cx="593485" cy="890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8" descr="MCj04289690000[1]"/>
          <p:cNvPicPr>
            <a:picLocks noChangeAspect="1" noChangeArrowheads="1"/>
          </p:cNvPicPr>
          <p:nvPr/>
        </p:nvPicPr>
        <p:blipFill>
          <a:blip r:embed="rId3" cstate="print">
            <a:lum bright="-26000" contrast="-3000"/>
          </a:blip>
          <a:srcRect/>
          <a:stretch>
            <a:fillRect/>
          </a:stretch>
        </p:blipFill>
        <p:spPr bwMode="auto">
          <a:xfrm>
            <a:off x="5983326" y="4525888"/>
            <a:ext cx="593485" cy="890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8" descr="MCj04289690000[1]"/>
          <p:cNvPicPr>
            <a:picLocks noChangeAspect="1" noChangeArrowheads="1"/>
          </p:cNvPicPr>
          <p:nvPr/>
        </p:nvPicPr>
        <p:blipFill>
          <a:blip r:embed="rId3" cstate="print">
            <a:lum bright="-26000" contrast="-3000"/>
          </a:blip>
          <a:srcRect/>
          <a:stretch>
            <a:fillRect/>
          </a:stretch>
        </p:blipFill>
        <p:spPr bwMode="auto">
          <a:xfrm>
            <a:off x="6124002" y="4678288"/>
            <a:ext cx="593485" cy="890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6" name="直線コネクタ 35"/>
          <p:cNvCxnSpPr/>
          <p:nvPr/>
        </p:nvCxnSpPr>
        <p:spPr>
          <a:xfrm>
            <a:off x="4239655" y="1052736"/>
            <a:ext cx="66469" cy="5112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8" descr="MCj042896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9147" y="1628800"/>
            <a:ext cx="593485" cy="890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テキスト ボックス 38"/>
          <p:cNvSpPr txBox="1"/>
          <p:nvPr/>
        </p:nvSpPr>
        <p:spPr>
          <a:xfrm>
            <a:off x="7764506" y="2852936"/>
            <a:ext cx="1206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Power Off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569034" y="1340768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Power On/Default OS installed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635503" y="37890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Clean up</a:t>
            </a:r>
            <a:endParaRPr kumimoji="1" lang="ja-JP" altLang="en-US" dirty="0"/>
          </a:p>
        </p:txBody>
      </p:sp>
      <p:cxnSp>
        <p:nvCxnSpPr>
          <p:cNvPr id="43" name="直線コネクタ 42"/>
          <p:cNvCxnSpPr/>
          <p:nvPr/>
        </p:nvCxnSpPr>
        <p:spPr>
          <a:xfrm>
            <a:off x="583865" y="2780928"/>
            <a:ext cx="3124039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endCxn id="37" idx="2"/>
          </p:cNvCxnSpPr>
          <p:nvPr/>
        </p:nvCxnSpPr>
        <p:spPr>
          <a:xfrm flipV="1">
            <a:off x="1315023" y="2519028"/>
            <a:ext cx="30867" cy="26190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8" descr="MCj042896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1510" y="1628800"/>
            <a:ext cx="593485" cy="890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4" name="直線コネクタ 53"/>
          <p:cNvCxnSpPr>
            <a:endCxn id="53" idx="2"/>
          </p:cNvCxnSpPr>
          <p:nvPr/>
        </p:nvCxnSpPr>
        <p:spPr>
          <a:xfrm flipV="1">
            <a:off x="2117386" y="2519028"/>
            <a:ext cx="30867" cy="26190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8" descr="MCj042896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4401" y="1628800"/>
            <a:ext cx="593485" cy="890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6" name="直線コネクタ 55"/>
          <p:cNvCxnSpPr>
            <a:endCxn id="55" idx="2"/>
          </p:cNvCxnSpPr>
          <p:nvPr/>
        </p:nvCxnSpPr>
        <p:spPr>
          <a:xfrm flipV="1">
            <a:off x="2910277" y="2519028"/>
            <a:ext cx="30867" cy="26190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右矢印 56"/>
          <p:cNvSpPr/>
          <p:nvPr/>
        </p:nvSpPr>
        <p:spPr>
          <a:xfrm flipH="1">
            <a:off x="3641435" y="2060848"/>
            <a:ext cx="1196441" cy="2880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8" name="Picture 8" descr="MCj042896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6209" y="4725144"/>
            <a:ext cx="593485" cy="890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9" name="直線コネクタ 58"/>
          <p:cNvCxnSpPr/>
          <p:nvPr/>
        </p:nvCxnSpPr>
        <p:spPr>
          <a:xfrm>
            <a:off x="450927" y="5877272"/>
            <a:ext cx="3124039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endCxn id="58" idx="2"/>
          </p:cNvCxnSpPr>
          <p:nvPr/>
        </p:nvCxnSpPr>
        <p:spPr>
          <a:xfrm flipV="1">
            <a:off x="1182085" y="5615372"/>
            <a:ext cx="30867" cy="26190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8" descr="MCj042896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8572" y="4725144"/>
            <a:ext cx="593485" cy="890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2" name="直線コネクタ 61"/>
          <p:cNvCxnSpPr>
            <a:endCxn id="61" idx="2"/>
          </p:cNvCxnSpPr>
          <p:nvPr/>
        </p:nvCxnSpPr>
        <p:spPr>
          <a:xfrm flipV="1">
            <a:off x="1984448" y="5615372"/>
            <a:ext cx="30867" cy="26190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8" descr="MCj042896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1463" y="4725144"/>
            <a:ext cx="593485" cy="890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4" name="直線コネクタ 63"/>
          <p:cNvCxnSpPr>
            <a:endCxn id="63" idx="2"/>
          </p:cNvCxnSpPr>
          <p:nvPr/>
        </p:nvCxnSpPr>
        <p:spPr>
          <a:xfrm flipV="1">
            <a:off x="2777339" y="5615372"/>
            <a:ext cx="30867" cy="26190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右矢印 64"/>
          <p:cNvSpPr/>
          <p:nvPr/>
        </p:nvSpPr>
        <p:spPr>
          <a:xfrm>
            <a:off x="3707904" y="5373216"/>
            <a:ext cx="1196441" cy="2880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曲折矢印 65"/>
          <p:cNvSpPr/>
          <p:nvPr/>
        </p:nvSpPr>
        <p:spPr>
          <a:xfrm rot="16200000" flipV="1">
            <a:off x="7034120" y="4511890"/>
            <a:ext cx="792089" cy="930566"/>
          </a:xfrm>
          <a:prstGeom prst="ben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8" name="曲折矢印 67"/>
          <p:cNvSpPr/>
          <p:nvPr/>
        </p:nvSpPr>
        <p:spPr>
          <a:xfrm rot="10800000" flipV="1">
            <a:off x="7097820" y="1844825"/>
            <a:ext cx="731159" cy="1008113"/>
          </a:xfrm>
          <a:prstGeom prst="ben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3641435" y="155679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Run instance</a:t>
            </a:r>
            <a:endParaRPr kumimoji="1" lang="ja-JP" altLang="en-US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3176153" y="4941168"/>
            <a:ext cx="2121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Terminate instance</a:t>
            </a:r>
            <a:endParaRPr kumimoji="1" lang="ja-JP" altLang="en-US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780305" y="105273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Cluster</a:t>
            </a:r>
            <a:endParaRPr kumimoji="1" lang="ja-JP" altLang="en-US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1846774" y="429309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Cluster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1187624" y="3212976"/>
            <a:ext cx="3744416" cy="707886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dirty="0" err="1" smtClean="0">
                <a:latin typeface="HGP創英角ｺﾞｼｯｸUB" pitchFamily="50" charset="-128"/>
                <a:ea typeface="HGP創英角ｺﾞｼｯｸUB" pitchFamily="50" charset="-128"/>
                <a:cs typeface="Arial Unicode MS" pitchFamily="50" charset="-128"/>
              </a:rPr>
              <a:t>OpenStack</a:t>
            </a:r>
            <a:r>
              <a:rPr lang="ja-JP" altLang="en-US" sz="2000" dirty="0" smtClean="0">
                <a:latin typeface="HGP創英角ｺﾞｼｯｸUB" pitchFamily="50" charset="-128"/>
                <a:ea typeface="HGP創英角ｺﾞｼｯｸUB" pitchFamily="50" charset="-128"/>
                <a:cs typeface="Arial Unicode MS" pitchFamily="50" charset="-128"/>
              </a:rPr>
              <a:t>　</a:t>
            </a:r>
            <a:r>
              <a:rPr lang="en-US" altLang="ja-JP" sz="2000" dirty="0" smtClean="0">
                <a:latin typeface="HGP創英角ｺﾞｼｯｸUB" pitchFamily="50" charset="-128"/>
                <a:ea typeface="HGP創英角ｺﾞｼｯｸUB" pitchFamily="50" charset="-128"/>
                <a:cs typeface="Arial Unicode MS" pitchFamily="50" charset="-128"/>
              </a:rPr>
              <a:t>Compute</a:t>
            </a:r>
            <a:r>
              <a:rPr lang="ja-JP" altLang="en-US" sz="2000" dirty="0" smtClean="0">
                <a:latin typeface="HGP創英角ｺﾞｼｯｸUB" pitchFamily="50" charset="-128"/>
                <a:ea typeface="HGP創英角ｺﾞｼｯｸUB" pitchFamily="50" charset="-128"/>
                <a:cs typeface="Arial Unicode MS" pitchFamily="50" charset="-128"/>
              </a:rPr>
              <a:t>　</a:t>
            </a:r>
            <a:r>
              <a:rPr lang="en-US" altLang="ja-JP" sz="2000" dirty="0" smtClean="0">
                <a:latin typeface="HGP創英角ｺﾞｼｯｸUB" pitchFamily="50" charset="-128"/>
                <a:ea typeface="HGP創英角ｺﾞｼｯｸUB" pitchFamily="50" charset="-128"/>
                <a:cs typeface="Arial Unicode MS" pitchFamily="50" charset="-128"/>
              </a:rPr>
              <a:t>nova </a:t>
            </a:r>
            <a:r>
              <a:rPr lang="ja-JP" altLang="en-US" sz="2000" dirty="0" smtClean="0">
                <a:latin typeface="HGP創英角ｺﾞｼｯｸUB" pitchFamily="50" charset="-128"/>
                <a:ea typeface="HGP創英角ｺﾞｼｯｸUB" pitchFamily="50" charset="-128"/>
                <a:cs typeface="Arial Unicode MS" pitchFamily="50" charset="-128"/>
              </a:rPr>
              <a:t>に</a:t>
            </a:r>
            <a:endParaRPr lang="en-US" altLang="ja-JP" sz="2000" dirty="0" smtClean="0">
              <a:latin typeface="HGP創英角ｺﾞｼｯｸUB" pitchFamily="50" charset="-128"/>
              <a:ea typeface="HGP創英角ｺﾞｼｯｸUB" pitchFamily="50" charset="-128"/>
              <a:cs typeface="Arial Unicode MS" pitchFamily="50" charset="-128"/>
            </a:endParaRPr>
          </a:p>
          <a:p>
            <a:r>
              <a:rPr lang="ja-JP" altLang="en-US" sz="2000" dirty="0" smtClean="0">
                <a:latin typeface="HGP創英角ｺﾞｼｯｸUB" pitchFamily="50" charset="-128"/>
                <a:ea typeface="HGP創英角ｺﾞｼｯｸUB" pitchFamily="50" charset="-128"/>
                <a:cs typeface="Arial Unicode MS" pitchFamily="50" charset="-128"/>
              </a:rPr>
              <a:t>ベアメタル対応部を追加</a:t>
            </a:r>
            <a:endParaRPr lang="en-US" altLang="ja-JP" sz="2000" dirty="0" smtClean="0">
              <a:latin typeface="HGP創英角ｺﾞｼｯｸUB" pitchFamily="50" charset="-128"/>
              <a:ea typeface="HGP創英角ｺﾞｼｯｸUB" pitchFamily="50" charset="-128"/>
              <a:cs typeface="Arial Unicode MS" pitchFamily="50" charset="-128"/>
            </a:endParaRPr>
          </a:p>
        </p:txBody>
      </p:sp>
      <p:sp>
        <p:nvSpPr>
          <p:cNvPr id="46" name="スライド番号プレースホルダ 2"/>
          <p:cNvSpPr txBox="1">
            <a:spLocks/>
          </p:cNvSpPr>
          <p:nvPr/>
        </p:nvSpPr>
        <p:spPr>
          <a:xfrm>
            <a:off x="8572500" y="6643688"/>
            <a:ext cx="500063" cy="14287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49EB63-8A47-42A8-B1AF-7D6D75D2383C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" descr="MCj042896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077072"/>
            <a:ext cx="857256" cy="1088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グループ化 82"/>
          <p:cNvGrpSpPr/>
          <p:nvPr/>
        </p:nvGrpSpPr>
        <p:grpSpPr>
          <a:xfrm>
            <a:off x="6034316" y="4293096"/>
            <a:ext cx="2317643" cy="1928826"/>
            <a:chOff x="7096140" y="4286256"/>
            <a:chExt cx="2510780" cy="1928826"/>
          </a:xfrm>
        </p:grpSpPr>
        <p:pic>
          <p:nvPicPr>
            <p:cNvPr id="84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079426" y="4286256"/>
              <a:ext cx="642942" cy="890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5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08054" y="4392962"/>
              <a:ext cx="642942" cy="890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6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963978" y="4562414"/>
              <a:ext cx="642942" cy="890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7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96206" y="4643446"/>
              <a:ext cx="642942" cy="890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8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024834" y="4786322"/>
              <a:ext cx="642942" cy="890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9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453462" y="4896226"/>
              <a:ext cx="642942" cy="890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0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96140" y="5039102"/>
              <a:ext cx="642942" cy="890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1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24768" y="5181978"/>
              <a:ext cx="642942" cy="890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53396" y="5324854"/>
              <a:ext cx="642942" cy="890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3" name="テキスト ボックス 92"/>
          <p:cNvSpPr txBox="1"/>
          <p:nvPr/>
        </p:nvSpPr>
        <p:spPr>
          <a:xfrm>
            <a:off x="7496633" y="4869161"/>
            <a:ext cx="1395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latin typeface="Arial" pitchFamily="34" charset="0"/>
                <a:cs typeface="Arial" pitchFamily="34" charset="0"/>
              </a:rPr>
              <a:t>Target machines</a:t>
            </a:r>
            <a:endParaRPr kumimoji="1" lang="ja-JP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角丸四角形 93"/>
          <p:cNvSpPr/>
          <p:nvPr/>
        </p:nvSpPr>
        <p:spPr>
          <a:xfrm>
            <a:off x="5582450" y="5661248"/>
            <a:ext cx="1186970" cy="35719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latin typeface="Arial" pitchFamily="34" charset="0"/>
                <a:cs typeface="Arial" pitchFamily="34" charset="0"/>
              </a:rPr>
              <a:t>Node</a:t>
            </a:r>
            <a:endParaRPr kumimoji="1"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角丸四角形 94"/>
          <p:cNvSpPr/>
          <p:nvPr/>
        </p:nvSpPr>
        <p:spPr>
          <a:xfrm>
            <a:off x="0" y="4869159"/>
            <a:ext cx="2060537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latin typeface="Arial" pitchFamily="34" charset="0"/>
                <a:cs typeface="Arial" pitchFamily="34" charset="0"/>
              </a:rPr>
              <a:t>Deployment Server</a:t>
            </a:r>
            <a:endParaRPr kumimoji="1"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円形吹き出し 95"/>
          <p:cNvSpPr/>
          <p:nvPr/>
        </p:nvSpPr>
        <p:spPr>
          <a:xfrm>
            <a:off x="1115616" y="1116764"/>
            <a:ext cx="3976034" cy="3320348"/>
          </a:xfrm>
          <a:prstGeom prst="wedgeEllipseCallout">
            <a:avLst>
              <a:gd name="adj1" fmla="val -39523"/>
              <a:gd name="adj2" fmla="val 597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角丸四角形 96"/>
          <p:cNvSpPr/>
          <p:nvPr/>
        </p:nvSpPr>
        <p:spPr>
          <a:xfrm>
            <a:off x="1381492" y="2996952"/>
            <a:ext cx="1794661" cy="35719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latin typeface="Arial" pitchFamily="34" charset="0"/>
                <a:cs typeface="Arial" pitchFamily="34" charset="0"/>
              </a:rPr>
              <a:t>MCollective</a:t>
            </a:r>
            <a:r>
              <a:rPr kumimoji="1" lang="en-US" altLang="ja-JP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1400" dirty="0" smtClean="0">
                <a:latin typeface="Arial" pitchFamily="34" charset="0"/>
                <a:cs typeface="Arial" pitchFamily="34" charset="0"/>
              </a:rPr>
              <a:t>Client</a:t>
            </a:r>
            <a:endParaRPr kumimoji="1" lang="ja-JP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3641435" y="1124744"/>
            <a:ext cx="2380780" cy="194421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400" dirty="0" smtClean="0">
                <a:latin typeface="Arial" pitchFamily="34" charset="0"/>
                <a:cs typeface="Arial" pitchFamily="34" charset="0"/>
              </a:rPr>
              <a:t>Puppet Server</a:t>
            </a:r>
            <a:endParaRPr kumimoji="1" lang="ja-JP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雲 99"/>
          <p:cNvSpPr/>
          <p:nvPr/>
        </p:nvSpPr>
        <p:spPr>
          <a:xfrm>
            <a:off x="6513015" y="1978215"/>
            <a:ext cx="2326412" cy="1158398"/>
          </a:xfrm>
          <a:prstGeom prst="cloud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角丸四角形 100"/>
          <p:cNvSpPr/>
          <p:nvPr/>
        </p:nvSpPr>
        <p:spPr>
          <a:xfrm>
            <a:off x="6729258" y="1993605"/>
            <a:ext cx="1252913" cy="42862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latin typeface="Arial" pitchFamily="34" charset="0"/>
                <a:cs typeface="Arial" pitchFamily="34" charset="0"/>
              </a:rPr>
              <a:t>PPA</a:t>
            </a:r>
            <a:endParaRPr kumimoji="1"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角丸四角形 101"/>
          <p:cNvSpPr/>
          <p:nvPr/>
        </p:nvSpPr>
        <p:spPr>
          <a:xfrm>
            <a:off x="7256800" y="2350795"/>
            <a:ext cx="989142" cy="35719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Arial" pitchFamily="34" charset="0"/>
                <a:cs typeface="Arial" pitchFamily="34" charset="0"/>
              </a:rPr>
              <a:t>package</a:t>
            </a:r>
            <a:endParaRPr kumimoji="1" lang="ja-JP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角丸四角形 102"/>
          <p:cNvSpPr/>
          <p:nvPr/>
        </p:nvSpPr>
        <p:spPr>
          <a:xfrm>
            <a:off x="7520571" y="2636547"/>
            <a:ext cx="989142" cy="35719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Arial" pitchFamily="34" charset="0"/>
                <a:cs typeface="Arial" pitchFamily="34" charset="0"/>
              </a:rPr>
              <a:t>package</a:t>
            </a:r>
            <a:endParaRPr kumimoji="1" lang="ja-JP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6645953" y="1546168"/>
            <a:ext cx="1927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Arial" pitchFamily="34" charset="0"/>
                <a:cs typeface="Arial" pitchFamily="34" charset="0"/>
              </a:rPr>
              <a:t>Repositories in Internet</a:t>
            </a:r>
            <a:endParaRPr kumimoji="1" lang="ja-JP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下矢印 104"/>
          <p:cNvSpPr/>
          <p:nvPr/>
        </p:nvSpPr>
        <p:spPr>
          <a:xfrm rot="1563418">
            <a:off x="6615786" y="3105139"/>
            <a:ext cx="593485" cy="785818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円形吹き出し 105"/>
          <p:cNvSpPr/>
          <p:nvPr/>
        </p:nvSpPr>
        <p:spPr>
          <a:xfrm>
            <a:off x="4784823" y="3651499"/>
            <a:ext cx="2373940" cy="1501338"/>
          </a:xfrm>
          <a:prstGeom prst="wedgeEllipseCallout">
            <a:avLst>
              <a:gd name="adj1" fmla="val 44993"/>
              <a:gd name="adj2" fmla="val 4589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角丸四角形 106"/>
          <p:cNvSpPr/>
          <p:nvPr/>
        </p:nvSpPr>
        <p:spPr>
          <a:xfrm>
            <a:off x="5037283" y="4587603"/>
            <a:ext cx="1841036" cy="35719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latin typeface="Arial" pitchFamily="34" charset="0"/>
                <a:cs typeface="Arial" pitchFamily="34" charset="0"/>
              </a:rPr>
              <a:t>Mcollective</a:t>
            </a:r>
            <a:r>
              <a:rPr kumimoji="1" lang="en-US" altLang="ja-JP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1400" dirty="0" smtClean="0">
                <a:latin typeface="Arial" pitchFamily="34" charset="0"/>
                <a:cs typeface="Arial" pitchFamily="34" charset="0"/>
              </a:rPr>
              <a:t>Server</a:t>
            </a:r>
            <a:endParaRPr kumimoji="1" lang="ja-JP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角丸四角形 107"/>
          <p:cNvSpPr/>
          <p:nvPr/>
        </p:nvSpPr>
        <p:spPr>
          <a:xfrm>
            <a:off x="5248791" y="3861048"/>
            <a:ext cx="1516684" cy="35719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latin typeface="Arial" pitchFamily="34" charset="0"/>
                <a:cs typeface="Arial" pitchFamily="34" charset="0"/>
              </a:rPr>
              <a:t>Puppet Client</a:t>
            </a:r>
            <a:endParaRPr kumimoji="1" lang="ja-JP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7177704" y="3280629"/>
            <a:ext cx="1781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latin typeface="Arial" pitchFamily="34" charset="0"/>
                <a:cs typeface="Arial" pitchFamily="34" charset="0"/>
              </a:rPr>
              <a:t>Download and install via Puppet</a:t>
            </a:r>
            <a:endParaRPr kumimoji="1" lang="ja-JP" alt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2" name="直線矢印コネクタ 111"/>
          <p:cNvCxnSpPr>
            <a:stCxn id="110" idx="2"/>
            <a:endCxn id="97" idx="0"/>
          </p:cNvCxnSpPr>
          <p:nvPr/>
        </p:nvCxnSpPr>
        <p:spPr>
          <a:xfrm>
            <a:off x="2278822" y="2412908"/>
            <a:ext cx="0" cy="584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3" name="角丸四角形 112"/>
          <p:cNvSpPr/>
          <p:nvPr/>
        </p:nvSpPr>
        <p:spPr>
          <a:xfrm>
            <a:off x="1514430" y="3861048"/>
            <a:ext cx="1661723" cy="35719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latin typeface="Arial" pitchFamily="34" charset="0"/>
                <a:cs typeface="Arial" pitchFamily="34" charset="0"/>
              </a:rPr>
              <a:t>ActiveMQ</a:t>
            </a:r>
            <a:r>
              <a:rPr lang="en-US" altLang="ja-JP" sz="1400" dirty="0" smtClean="0">
                <a:latin typeface="Arial" pitchFamily="34" charset="0"/>
                <a:cs typeface="Arial" pitchFamily="34" charset="0"/>
              </a:rPr>
              <a:t> Server</a:t>
            </a:r>
            <a:endParaRPr kumimoji="1" lang="ja-JP" alt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4" name="直線矢印コネクタ 113"/>
          <p:cNvCxnSpPr>
            <a:stCxn id="97" idx="2"/>
            <a:endCxn id="113" idx="0"/>
          </p:cNvCxnSpPr>
          <p:nvPr/>
        </p:nvCxnSpPr>
        <p:spPr>
          <a:xfrm>
            <a:off x="2278822" y="3354142"/>
            <a:ext cx="66469" cy="5069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5" name="直線矢印コネクタ 114"/>
          <p:cNvCxnSpPr>
            <a:stCxn id="113" idx="3"/>
            <a:endCxn id="107" idx="1"/>
          </p:cNvCxnSpPr>
          <p:nvPr/>
        </p:nvCxnSpPr>
        <p:spPr>
          <a:xfrm>
            <a:off x="3176153" y="4039644"/>
            <a:ext cx="1861130" cy="726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>
            <a:stCxn id="107" idx="0"/>
            <a:endCxn id="108" idx="2"/>
          </p:cNvCxnSpPr>
          <p:nvPr/>
        </p:nvCxnSpPr>
        <p:spPr>
          <a:xfrm flipV="1">
            <a:off x="5957801" y="4218239"/>
            <a:ext cx="49332" cy="3693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8" name="メモ 117"/>
          <p:cNvSpPr/>
          <p:nvPr/>
        </p:nvSpPr>
        <p:spPr>
          <a:xfrm>
            <a:off x="4572000" y="1556792"/>
            <a:ext cx="1186970" cy="288032"/>
          </a:xfrm>
          <a:prstGeom prst="foldedCorne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latin typeface="Arial" pitchFamily="34" charset="0"/>
                <a:cs typeface="Arial" pitchFamily="34" charset="0"/>
              </a:rPr>
              <a:t>Manifest files</a:t>
            </a:r>
            <a:endParaRPr kumimoji="1" lang="ja-JP" alt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9" name="角丸四角形 118"/>
          <p:cNvSpPr/>
          <p:nvPr/>
        </p:nvSpPr>
        <p:spPr>
          <a:xfrm>
            <a:off x="4439062" y="2276872"/>
            <a:ext cx="1528785" cy="64807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200" dirty="0" smtClean="0">
                <a:latin typeface="Arial" pitchFamily="34" charset="0"/>
                <a:cs typeface="Arial" pitchFamily="34" charset="0"/>
              </a:rPr>
              <a:t>Proposal2</a:t>
            </a:r>
            <a:endParaRPr kumimoji="1" lang="ja-JP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0" name="メモ 119"/>
          <p:cNvSpPr/>
          <p:nvPr/>
        </p:nvSpPr>
        <p:spPr>
          <a:xfrm>
            <a:off x="4505531" y="2564904"/>
            <a:ext cx="1329378" cy="288032"/>
          </a:xfrm>
          <a:prstGeom prst="foldedCorne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050" dirty="0" err="1" smtClean="0">
                <a:latin typeface="Arial" pitchFamily="34" charset="0"/>
                <a:cs typeface="Arial" pitchFamily="34" charset="0"/>
              </a:rPr>
              <a:t>Config</a:t>
            </a:r>
            <a:r>
              <a:rPr kumimoji="1" lang="en-US" altLang="ja-JP" sz="1050" dirty="0" smtClean="0">
                <a:latin typeface="Arial" pitchFamily="34" charset="0"/>
                <a:cs typeface="Arial" pitchFamily="34" charset="0"/>
              </a:rPr>
              <a:t> files</a:t>
            </a:r>
            <a:endParaRPr kumimoji="1" lang="ja-JP" alt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" name="角丸四角形 121"/>
          <p:cNvSpPr/>
          <p:nvPr/>
        </p:nvSpPr>
        <p:spPr>
          <a:xfrm>
            <a:off x="4704938" y="2564904"/>
            <a:ext cx="1528785" cy="64807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200" dirty="0" smtClean="0">
                <a:latin typeface="Arial" pitchFamily="34" charset="0"/>
                <a:cs typeface="Arial" pitchFamily="34" charset="0"/>
              </a:rPr>
              <a:t>Proposal1</a:t>
            </a:r>
            <a:endParaRPr kumimoji="1" lang="ja-JP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メモ 122"/>
          <p:cNvSpPr/>
          <p:nvPr/>
        </p:nvSpPr>
        <p:spPr>
          <a:xfrm>
            <a:off x="4771407" y="2852936"/>
            <a:ext cx="1329378" cy="288032"/>
          </a:xfrm>
          <a:prstGeom prst="foldedCorne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050" dirty="0" err="1" smtClean="0">
                <a:latin typeface="Arial" pitchFamily="34" charset="0"/>
                <a:cs typeface="Arial" pitchFamily="34" charset="0"/>
              </a:rPr>
              <a:t>Config</a:t>
            </a:r>
            <a:r>
              <a:rPr kumimoji="1" lang="en-US" altLang="ja-JP" sz="1050" dirty="0" smtClean="0">
                <a:latin typeface="Arial" pitchFamily="34" charset="0"/>
                <a:cs typeface="Arial" pitchFamily="34" charset="0"/>
              </a:rPr>
              <a:t> files</a:t>
            </a:r>
            <a:endParaRPr kumimoji="1" lang="ja-JP" alt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4" name="メモ 123"/>
          <p:cNvSpPr/>
          <p:nvPr/>
        </p:nvSpPr>
        <p:spPr>
          <a:xfrm>
            <a:off x="4647940" y="1772816"/>
            <a:ext cx="1319908" cy="432048"/>
          </a:xfrm>
          <a:prstGeom prst="foldedCorne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050" dirty="0" smtClean="0">
                <a:latin typeface="Arial" pitchFamily="34" charset="0"/>
                <a:cs typeface="Arial" pitchFamily="34" charset="0"/>
              </a:rPr>
              <a:t>Install/Uninstall/test script files</a:t>
            </a:r>
            <a:endParaRPr kumimoji="1" lang="ja-JP" alt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5" name="直線矢印コネクタ 124"/>
          <p:cNvCxnSpPr>
            <a:stCxn id="110" idx="3"/>
            <a:endCxn id="119" idx="1"/>
          </p:cNvCxnSpPr>
          <p:nvPr/>
        </p:nvCxnSpPr>
        <p:spPr>
          <a:xfrm>
            <a:off x="2910277" y="2162306"/>
            <a:ext cx="1528785" cy="4386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6" name="直線矢印コネクタ 125"/>
          <p:cNvCxnSpPr>
            <a:stCxn id="110" idx="3"/>
            <a:endCxn id="122" idx="1"/>
          </p:cNvCxnSpPr>
          <p:nvPr/>
        </p:nvCxnSpPr>
        <p:spPr>
          <a:xfrm>
            <a:off x="2910277" y="2162306"/>
            <a:ext cx="1794661" cy="726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7" name="テキスト ボックス 126"/>
          <p:cNvSpPr txBox="1"/>
          <p:nvPr/>
        </p:nvSpPr>
        <p:spPr>
          <a:xfrm>
            <a:off x="3043215" y="2420889"/>
            <a:ext cx="997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latin typeface="Arial" pitchFamily="34" charset="0"/>
                <a:cs typeface="Arial" pitchFamily="34" charset="0"/>
              </a:rPr>
              <a:t>Generate</a:t>
            </a:r>
            <a:endParaRPr kumimoji="1" lang="ja-JP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2299955" y="2609188"/>
            <a:ext cx="997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latin typeface="Arial" pitchFamily="34" charset="0"/>
                <a:cs typeface="Arial" pitchFamily="34" charset="0"/>
              </a:rPr>
              <a:t>Call</a:t>
            </a:r>
            <a:endParaRPr kumimoji="1" lang="ja-JP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1979712" y="3481264"/>
            <a:ext cx="2259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Arial" pitchFamily="34" charset="0"/>
                <a:cs typeface="Arial" pitchFamily="34" charset="0"/>
              </a:rPr>
              <a:t>Send Message :</a:t>
            </a:r>
            <a:r>
              <a:rPr lang="en-US" altLang="ja-JP" sz="1200" dirty="0" err="1" smtClean="0">
                <a:latin typeface="Arial" pitchFamily="34" charset="0"/>
                <a:cs typeface="Arial" pitchFamily="34" charset="0"/>
              </a:rPr>
              <a:t>target_node</a:t>
            </a:r>
            <a:r>
              <a:rPr lang="en-US" altLang="ja-JP" sz="1200" dirty="0" smtClean="0">
                <a:latin typeface="Arial" pitchFamily="34" charset="0"/>
                <a:cs typeface="Arial" pitchFamily="34" charset="0"/>
              </a:rPr>
              <a:t> </a:t>
            </a:r>
            <a:endParaRPr kumimoji="1" lang="ja-JP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6167254" y="4293097"/>
            <a:ext cx="584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latin typeface="Arial" pitchFamily="34" charset="0"/>
                <a:cs typeface="Arial" pitchFamily="34" charset="0"/>
              </a:rPr>
              <a:t>Call</a:t>
            </a:r>
            <a:endParaRPr kumimoji="1" lang="ja-JP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3641435" y="4057328"/>
            <a:ext cx="1329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Arial" pitchFamily="34" charset="0"/>
                <a:cs typeface="Arial" pitchFamily="34" charset="0"/>
              </a:rPr>
              <a:t>Send Message</a:t>
            </a:r>
            <a:endParaRPr kumimoji="1" lang="ja-JP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フローチャート : 磁気ディスク 57"/>
          <p:cNvSpPr/>
          <p:nvPr/>
        </p:nvSpPr>
        <p:spPr>
          <a:xfrm>
            <a:off x="1248554" y="2564904"/>
            <a:ext cx="531751" cy="432048"/>
          </a:xfrm>
          <a:prstGeom prst="flowChartMagneticDisk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Arial" pitchFamily="34" charset="0"/>
                <a:cs typeface="Arial" pitchFamily="34" charset="0"/>
              </a:rPr>
              <a:t>DB</a:t>
            </a:r>
            <a:endParaRPr kumimoji="1" lang="ja-JP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3" name="下矢印 132"/>
          <p:cNvSpPr/>
          <p:nvPr/>
        </p:nvSpPr>
        <p:spPr>
          <a:xfrm rot="20705712">
            <a:off x="5358284" y="3156045"/>
            <a:ext cx="593485" cy="779445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4784823" y="3284984"/>
            <a:ext cx="1781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latin typeface="Arial" pitchFamily="34" charset="0"/>
                <a:cs typeface="Arial" pitchFamily="34" charset="0"/>
              </a:rPr>
              <a:t>Download via Puppet</a:t>
            </a:r>
            <a:endParaRPr kumimoji="1" lang="ja-JP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514429" y="1556792"/>
            <a:ext cx="1516684" cy="108012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400" dirty="0" smtClean="0">
                <a:latin typeface="Arial" pitchFamily="34" charset="0"/>
                <a:cs typeface="Arial" pitchFamily="34" charset="0"/>
              </a:rPr>
              <a:t>Web Server</a:t>
            </a:r>
            <a:endParaRPr kumimoji="1" lang="ja-JP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角丸四角形 109"/>
          <p:cNvSpPr/>
          <p:nvPr/>
        </p:nvSpPr>
        <p:spPr>
          <a:xfrm>
            <a:off x="1647367" y="1911702"/>
            <a:ext cx="1262910" cy="501206"/>
          </a:xfrm>
          <a:prstGeom prst="roundRect">
            <a:avLst/>
          </a:prstGeom>
          <a:gradFill>
            <a:gsLst>
              <a:gs pos="0">
                <a:srgbClr val="00B0F0"/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Arial" pitchFamily="34" charset="0"/>
                <a:cs typeface="Arial" pitchFamily="34" charset="0"/>
              </a:rPr>
              <a:t>Deployment Application</a:t>
            </a: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52113" y="1722294"/>
            <a:ext cx="1846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latin typeface="Arial" pitchFamily="34" charset="0"/>
                <a:cs typeface="Arial" pitchFamily="34" charset="0"/>
              </a:rPr>
              <a:t>REST API/</a:t>
            </a:r>
            <a:r>
              <a:rPr lang="en-US" altLang="ja-JP" sz="1400" b="1" dirty="0" err="1" smtClean="0">
                <a:latin typeface="Arial" pitchFamily="34" charset="0"/>
                <a:cs typeface="Arial" pitchFamily="34" charset="0"/>
              </a:rPr>
              <a:t>WebUI</a:t>
            </a:r>
            <a:endParaRPr kumimoji="1" lang="ja-JP" alt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2" name="右矢印 131"/>
          <p:cNvSpPr/>
          <p:nvPr/>
        </p:nvSpPr>
        <p:spPr>
          <a:xfrm>
            <a:off x="118582" y="1980860"/>
            <a:ext cx="1528785" cy="432048"/>
          </a:xfrm>
          <a:prstGeom prst="rightArrow">
            <a:avLst>
              <a:gd name="adj1" fmla="val 50000"/>
              <a:gd name="adj2" fmla="val 88266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3641435" y="1700808"/>
            <a:ext cx="864096" cy="432048"/>
          </a:xfrm>
          <a:prstGeom prst="roundRect">
            <a:avLst/>
          </a:prstGeom>
          <a:gradFill>
            <a:gsLst>
              <a:gs pos="0">
                <a:srgbClr val="00B0F0"/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Arial" pitchFamily="34" charset="0"/>
                <a:cs typeface="Arial" pitchFamily="34" charset="0"/>
              </a:rPr>
              <a:t>External</a:t>
            </a:r>
          </a:p>
          <a:p>
            <a:pPr algn="ctr"/>
            <a:r>
              <a:rPr lang="en-US" altLang="ja-JP" sz="1200" dirty="0" smtClean="0">
                <a:latin typeface="Arial" pitchFamily="34" charset="0"/>
                <a:cs typeface="Arial" pitchFamily="34" charset="0"/>
              </a:rPr>
              <a:t>Nodes</a:t>
            </a:r>
            <a:endParaRPr kumimoji="1" lang="en-US" altLang="ja-JP" sz="12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8" name="図形 67"/>
          <p:cNvCxnSpPr>
            <a:stCxn id="62" idx="1"/>
            <a:endCxn id="110" idx="0"/>
          </p:cNvCxnSpPr>
          <p:nvPr/>
        </p:nvCxnSpPr>
        <p:spPr>
          <a:xfrm rot="10800000">
            <a:off x="2278822" y="1911702"/>
            <a:ext cx="1362613" cy="5130"/>
          </a:xfrm>
          <a:prstGeom prst="curvedConnector4">
            <a:avLst>
              <a:gd name="adj1" fmla="val 26829"/>
              <a:gd name="adj2" fmla="val 4556140"/>
            </a:avLst>
          </a:prstGeom>
          <a:ln w="25400">
            <a:solidFill>
              <a:srgbClr val="00B0F0"/>
            </a:solidFill>
            <a:tailEnd type="arrow"/>
          </a:ln>
          <a:effectLst>
            <a:outerShdw blurRad="40005" dist="20320" dir="5400000" algn="ctr" rotWithShape="0">
              <a:schemeClr val="tx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2245588" y="1465040"/>
            <a:ext cx="2193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latin typeface="Arial" pitchFamily="34" charset="0"/>
                <a:cs typeface="Arial" pitchFamily="34" charset="0"/>
              </a:rPr>
              <a:t>Query classes for Node</a:t>
            </a:r>
            <a:endParaRPr kumimoji="1" lang="ja-JP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61017" y="44624"/>
            <a:ext cx="35108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4400" dirty="0" err="1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Dodai</a:t>
            </a:r>
            <a:r>
              <a:rPr lang="en-US" altLang="ja-JP" sz="4400" dirty="0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-deploy</a:t>
            </a:r>
            <a:endParaRPr lang="ja-JP" altLang="en-US" sz="4400" dirty="0"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144016" y="5457418"/>
            <a:ext cx="5508104" cy="707886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dirty="0" err="1" smtClean="0">
                <a:latin typeface="HGP創英角ｺﾞｼｯｸUB" pitchFamily="50" charset="-128"/>
                <a:ea typeface="HGP創英角ｺﾞｼｯｸUB" pitchFamily="50" charset="-128"/>
                <a:cs typeface="Arial Unicode MS" pitchFamily="50" charset="-128"/>
              </a:rPr>
              <a:t>Puppet+MCollective</a:t>
            </a:r>
            <a:r>
              <a:rPr lang="ja-JP" altLang="en-US" sz="2000" dirty="0" smtClean="0">
                <a:latin typeface="HGP創英角ｺﾞｼｯｸUB" pitchFamily="50" charset="-128"/>
                <a:ea typeface="HGP創英角ｺﾞｼｯｸUB" pitchFamily="50" charset="-128"/>
                <a:cs typeface="Arial Unicode MS" pitchFamily="50" charset="-128"/>
              </a:rPr>
              <a:t>によりコンポーネントの依存性を考慮して並列実行大規模デプロイメントに対応</a:t>
            </a:r>
          </a:p>
        </p:txBody>
      </p:sp>
      <p:sp>
        <p:nvSpPr>
          <p:cNvPr id="61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572500" y="6643688"/>
            <a:ext cx="500063" cy="142875"/>
          </a:xfrm>
        </p:spPr>
        <p:txBody>
          <a:bodyPr/>
          <a:lstStyle/>
          <a:p>
            <a:pPr>
              <a:defRPr/>
            </a:pPr>
            <a:fld id="{2D49EB63-8A47-42A8-B1AF-7D6D75D2383C}" type="slidenum">
              <a:rPr lang="ja-JP" altLang="en-US" smtClean="0"/>
              <a:pPr>
                <a:defRPr/>
              </a:pPr>
              <a:t>14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628800"/>
            <a:ext cx="8592534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正方形/長方形 5"/>
          <p:cNvSpPr/>
          <p:nvPr/>
        </p:nvSpPr>
        <p:spPr>
          <a:xfrm>
            <a:off x="179512" y="116632"/>
            <a:ext cx="80297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3600" dirty="0" smtClean="0">
                <a:latin typeface="HGP創英角ｺﾞｼｯｸUB" pitchFamily="50" charset="-128"/>
                <a:ea typeface="HGP創英角ｺﾞｼｯｸUB" pitchFamily="50" charset="-128"/>
                <a:cs typeface="Arial Unicode MS" pitchFamily="50" charset="-128"/>
              </a:rPr>
              <a:t>物理・仮想マシンの統一的フレームワーク</a:t>
            </a:r>
          </a:p>
        </p:txBody>
      </p:sp>
      <p:sp>
        <p:nvSpPr>
          <p:cNvPr id="4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572500" y="6643688"/>
            <a:ext cx="500063" cy="142875"/>
          </a:xfrm>
        </p:spPr>
        <p:txBody>
          <a:bodyPr/>
          <a:lstStyle/>
          <a:p>
            <a:pPr>
              <a:defRPr/>
            </a:pPr>
            <a:fld id="{2D49EB63-8A47-42A8-B1AF-7D6D75D2383C}" type="slidenum">
              <a:rPr lang="ja-JP" altLang="en-US" smtClean="0"/>
              <a:pPr>
                <a:defRPr/>
              </a:pPr>
              <a:t>15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460574" y="4242959"/>
            <a:ext cx="6690493" cy="14182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latin typeface="HGP創英角ｺﾞｼｯｸUB" pitchFamily="50" charset="-128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430247" y="3143866"/>
            <a:ext cx="1227877" cy="9818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latin typeface="HGP創英角ｺﾞｼｯｸUB" pitchFamily="50" charset="-128"/>
                <a:ea typeface="HGP創英角ｺﾞｼｯｸUB" pitchFamily="50" charset="-128"/>
                <a:cs typeface="Arial" pitchFamily="34" charset="0"/>
              </a:rPr>
              <a:t>OpenStack-1</a:t>
            </a:r>
            <a:endParaRPr kumimoji="1" lang="ja-JP" altLang="en-US" sz="1600" dirty="0">
              <a:latin typeface="HGP創英角ｺﾞｼｯｸUB" pitchFamily="50" charset="-128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185157" y="3143866"/>
            <a:ext cx="1227877" cy="9818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latin typeface="HGP創英角ｺﾞｼｯｸUB" pitchFamily="50" charset="-128"/>
                <a:ea typeface="HGP創英角ｺﾞｼｯｸUB" pitchFamily="50" charset="-128"/>
                <a:cs typeface="Arial" pitchFamily="34" charset="0"/>
              </a:rPr>
              <a:t>Eucalyptus</a:t>
            </a:r>
            <a:endParaRPr kumimoji="1" lang="ja-JP" altLang="en-US" sz="1600" dirty="0">
              <a:latin typeface="HGP創英角ｺﾞｼｯｸUB" pitchFamily="50" charset="-128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543635" y="1821456"/>
            <a:ext cx="1227877" cy="230430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latin typeface="HGP創英角ｺﾞｼｯｸUB" pitchFamily="50" charset="-128"/>
                <a:ea typeface="HGP創英角ｺﾞｼｯｸUB" pitchFamily="50" charset="-128"/>
                <a:cs typeface="Arial" pitchFamily="34" charset="0"/>
              </a:rPr>
              <a:t>Hadoop</a:t>
            </a:r>
            <a:endParaRPr lang="ja-JP" altLang="en-US" sz="1600" dirty="0">
              <a:latin typeface="HGP創英角ｺﾞｼｯｸUB" pitchFamily="50" charset="-128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892864" y="1821456"/>
            <a:ext cx="1227877" cy="230430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latin typeface="HGP創英角ｺﾞｼｯｸUB" pitchFamily="50" charset="-128"/>
                <a:ea typeface="HGP創英角ｺﾞｼｯｸUB" pitchFamily="50" charset="-128"/>
                <a:cs typeface="Arial" pitchFamily="34" charset="0"/>
              </a:rPr>
              <a:t>SunGrid</a:t>
            </a:r>
            <a:r>
              <a:rPr lang="en-US" altLang="ja-JP" sz="1600" dirty="0" smtClean="0">
                <a:latin typeface="HGP創英角ｺﾞｼｯｸUB" pitchFamily="50" charset="-128"/>
                <a:ea typeface="HGP創英角ｺﾞｼｯｸUB" pitchFamily="50" charset="-128"/>
                <a:cs typeface="Arial" pitchFamily="34" charset="0"/>
              </a:rPr>
              <a:t> Engine</a:t>
            </a:r>
            <a:endParaRPr lang="ja-JP" altLang="en-US" sz="1600" dirty="0">
              <a:latin typeface="HGP創英角ｺﾞｼｯｸUB" pitchFamily="50" charset="-128"/>
              <a:ea typeface="HGP創英角ｺﾞｼｯｸUB" pitchFamily="50" charset="-128"/>
              <a:cs typeface="Arial" pitchFamily="34" charset="0"/>
            </a:endParaRPr>
          </a:p>
        </p:txBody>
      </p:sp>
      <p:grpSp>
        <p:nvGrpSpPr>
          <p:cNvPr id="11" name="グループ化 13"/>
          <p:cNvGrpSpPr/>
          <p:nvPr/>
        </p:nvGrpSpPr>
        <p:grpSpPr>
          <a:xfrm>
            <a:off x="1430246" y="1821456"/>
            <a:ext cx="1166484" cy="1104213"/>
            <a:chOff x="1259629" y="2924944"/>
            <a:chExt cx="2987827" cy="648072"/>
          </a:xfrm>
        </p:grpSpPr>
        <p:sp>
          <p:nvSpPr>
            <p:cNvPr id="31" name="正方形/長方形 9"/>
            <p:cNvSpPr/>
            <p:nvPr/>
          </p:nvSpPr>
          <p:spPr>
            <a:xfrm>
              <a:off x="1259629" y="2924944"/>
              <a:ext cx="1591838" cy="64807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 smtClean="0">
                  <a:latin typeface="HGP創英角ｺﾞｼｯｸUB" pitchFamily="50" charset="-128"/>
                  <a:ea typeface="HGP創英角ｺﾞｼｯｸUB" pitchFamily="50" charset="-128"/>
                  <a:cs typeface="Arial" pitchFamily="34" charset="0"/>
                </a:rPr>
                <a:t>Hadoop</a:t>
              </a:r>
              <a:endParaRPr lang="ja-JP" altLang="en-US" sz="1000" dirty="0">
                <a:latin typeface="HGP創英角ｺﾞｼｯｸUB" pitchFamily="50" charset="-128"/>
                <a:ea typeface="HGP創英角ｺﾞｼｯｸUB" pitchFamily="50" charset="-128"/>
                <a:cs typeface="Arial" pitchFamily="34" charset="0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3035911" y="2924944"/>
              <a:ext cx="1211545" cy="64807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smtClean="0">
                  <a:latin typeface="HGP創英角ｺﾞｼｯｸUB" pitchFamily="50" charset="-128"/>
                  <a:ea typeface="HGP創英角ｺﾞｼｯｸUB" pitchFamily="50" charset="-128"/>
                  <a:cs typeface="Arial" pitchFamily="34" charset="0"/>
                </a:rPr>
                <a:t>MPI</a:t>
              </a:r>
              <a:endParaRPr lang="ja-JP" altLang="en-US" sz="1000" dirty="0">
                <a:latin typeface="HGP創英角ｺﾞｼｯｸUB" pitchFamily="50" charset="-128"/>
                <a:ea typeface="HGP創英角ｺﾞｼｯｸUB" pitchFamily="50" charset="-128"/>
                <a:cs typeface="Arial" pitchFamily="34" charset="0"/>
              </a:endParaRP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467545" y="4767130"/>
            <a:ext cx="1002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err="1" smtClean="0">
                <a:latin typeface="HGP創英角ｺﾞｼｯｸUB" pitchFamily="50" charset="-128"/>
                <a:ea typeface="HGP創英角ｺﾞｼｯｸUB" pitchFamily="50" charset="-128"/>
                <a:cs typeface="Arial" pitchFamily="34" charset="0"/>
              </a:rPr>
              <a:t>C</a:t>
            </a:r>
            <a:r>
              <a:rPr kumimoji="1" lang="en-US" altLang="ja-JP" sz="2800" dirty="0" err="1" smtClean="0">
                <a:latin typeface="HGP創英角ｺﾞｼｯｸUB" pitchFamily="50" charset="-128"/>
                <a:ea typeface="HGP創英角ｺﾞｼｯｸUB" pitchFamily="50" charset="-128"/>
                <a:cs typeface="Arial" pitchFamily="34" charset="0"/>
              </a:rPr>
              <a:t>aaS</a:t>
            </a:r>
            <a:endParaRPr kumimoji="1" lang="ja-JP" altLang="en-US" sz="2800" dirty="0">
              <a:latin typeface="HGP創英角ｺﾞｼｯｸUB" pitchFamily="50" charset="-128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67545" y="3348841"/>
            <a:ext cx="854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err="1" smtClean="0">
                <a:latin typeface="HGP創英角ｺﾞｼｯｸUB" pitchFamily="50" charset="-128"/>
                <a:ea typeface="HGP創英角ｺﾞｼｯｸUB" pitchFamily="50" charset="-128"/>
                <a:cs typeface="Arial" pitchFamily="34" charset="0"/>
              </a:rPr>
              <a:t>I</a:t>
            </a:r>
            <a:r>
              <a:rPr kumimoji="1" lang="en-US" altLang="ja-JP" sz="2800" dirty="0" err="1" smtClean="0">
                <a:latin typeface="HGP創英角ｺﾞｼｯｸUB" pitchFamily="50" charset="-128"/>
                <a:ea typeface="HGP創英角ｺﾞｼｯｸUB" pitchFamily="50" charset="-128"/>
                <a:cs typeface="Arial" pitchFamily="34" charset="0"/>
              </a:rPr>
              <a:t>aaS</a:t>
            </a:r>
            <a:endParaRPr kumimoji="1" lang="ja-JP" altLang="en-US" sz="2800" dirty="0">
              <a:latin typeface="HGP創英角ｺﾞｼｯｸUB" pitchFamily="50" charset="-128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67544" y="2148752"/>
            <a:ext cx="968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err="1" smtClean="0">
                <a:latin typeface="HGP創英角ｺﾞｼｯｸUB" pitchFamily="50" charset="-128"/>
                <a:ea typeface="HGP創英角ｺﾞｼｯｸUB" pitchFamily="50" charset="-128"/>
                <a:cs typeface="Arial" pitchFamily="34" charset="0"/>
              </a:rPr>
              <a:t>P</a:t>
            </a:r>
            <a:r>
              <a:rPr kumimoji="1" lang="en-US" altLang="ja-JP" sz="2800" dirty="0" err="1" smtClean="0">
                <a:latin typeface="HGP創英角ｺﾞｼｯｸUB" pitchFamily="50" charset="-128"/>
                <a:ea typeface="HGP創英角ｺﾞｼｯｸUB" pitchFamily="50" charset="-128"/>
                <a:cs typeface="Arial" pitchFamily="34" charset="0"/>
              </a:rPr>
              <a:t>aaS</a:t>
            </a:r>
            <a:endParaRPr kumimoji="1" lang="ja-JP" altLang="en-US" sz="2800" dirty="0">
              <a:latin typeface="HGP創英角ｺﾞｼｯｸUB" pitchFamily="50" charset="-128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833832" y="3168858"/>
            <a:ext cx="1227877" cy="9818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latin typeface="HGP創英角ｺﾞｼｯｸUB" pitchFamily="50" charset="-128"/>
                <a:ea typeface="HGP創英角ｺﾞｼｯｸUB" pitchFamily="50" charset="-128"/>
                <a:cs typeface="Arial" pitchFamily="34" charset="0"/>
              </a:rPr>
              <a:t>OpenStack-2</a:t>
            </a:r>
            <a:endParaRPr kumimoji="1" lang="ja-JP" altLang="en-US" sz="1600" dirty="0">
              <a:latin typeface="HGP創英角ｺﾞｼｯｸUB" pitchFamily="50" charset="-128"/>
              <a:ea typeface="HGP創英角ｺﾞｼｯｸUB" pitchFamily="50" charset="-128"/>
              <a:cs typeface="Arial" pitchFamily="34" charset="0"/>
            </a:endParaRPr>
          </a:p>
        </p:txBody>
      </p:sp>
      <p:grpSp>
        <p:nvGrpSpPr>
          <p:cNvPr id="37" name="グループ化 36"/>
          <p:cNvGrpSpPr/>
          <p:nvPr/>
        </p:nvGrpSpPr>
        <p:grpSpPr>
          <a:xfrm>
            <a:off x="2749380" y="1700807"/>
            <a:ext cx="4096633" cy="2570971"/>
            <a:chOff x="2749380" y="1785457"/>
            <a:chExt cx="4096633" cy="3062386"/>
          </a:xfrm>
        </p:grpSpPr>
        <p:cxnSp>
          <p:nvCxnSpPr>
            <p:cNvPr id="18" name="直線コネクタ 17"/>
            <p:cNvCxnSpPr/>
            <p:nvPr/>
          </p:nvCxnSpPr>
          <p:spPr>
            <a:xfrm rot="5400000">
              <a:off x="1221993" y="3320456"/>
              <a:ext cx="3054774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 rot="5400000">
              <a:off x="2598407" y="3312844"/>
              <a:ext cx="3054774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 rot="5400000">
              <a:off x="3958517" y="3312844"/>
              <a:ext cx="3054774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rot="5400000">
              <a:off x="5318626" y="3312844"/>
              <a:ext cx="3054774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ボックス 23"/>
          <p:cNvSpPr txBox="1"/>
          <p:nvPr/>
        </p:nvSpPr>
        <p:spPr>
          <a:xfrm>
            <a:off x="8316416" y="2636911"/>
            <a:ext cx="385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HGP創英角ｺﾞｼｯｸUB" pitchFamily="50" charset="-128"/>
                <a:ea typeface="HGP創英角ｺﾞｼｯｸUB" pitchFamily="50" charset="-128"/>
              </a:rPr>
              <a:t>…</a:t>
            </a:r>
            <a:endParaRPr kumimoji="1" lang="ja-JP" altLang="en-US" sz="20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752478" y="4416861"/>
            <a:ext cx="6168332" cy="5333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Upper layer:  Deploying software [</a:t>
            </a:r>
            <a:r>
              <a:rPr lang="en-US" altLang="ja-JP" dirty="0" err="1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dodai</a:t>
            </a:r>
            <a:r>
              <a:rPr lang="en-US" altLang="ja-JP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-deploy]</a:t>
            </a:r>
            <a:endParaRPr kumimoji="1" lang="ja-JP" altLang="en-US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1752478" y="5039055"/>
            <a:ext cx="6168332" cy="5333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Lower layer:  Preparation of nodes [</a:t>
            </a:r>
            <a:r>
              <a:rPr lang="en-US" altLang="ja-JP" dirty="0" err="1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dodai</a:t>
            </a:r>
            <a:r>
              <a:rPr lang="en-US" altLang="ja-JP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-compute]</a:t>
            </a:r>
            <a:endParaRPr kumimoji="1" lang="ja-JP" altLang="en-US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grpSp>
        <p:nvGrpSpPr>
          <p:cNvPr id="38" name="グループ化 13"/>
          <p:cNvGrpSpPr/>
          <p:nvPr/>
        </p:nvGrpSpPr>
        <p:grpSpPr>
          <a:xfrm>
            <a:off x="2843808" y="1844823"/>
            <a:ext cx="1166484" cy="1104213"/>
            <a:chOff x="1259629" y="2924944"/>
            <a:chExt cx="2987827" cy="648072"/>
          </a:xfrm>
        </p:grpSpPr>
        <p:sp>
          <p:nvSpPr>
            <p:cNvPr id="39" name="正方形/長方形 9"/>
            <p:cNvSpPr/>
            <p:nvPr/>
          </p:nvSpPr>
          <p:spPr>
            <a:xfrm>
              <a:off x="1259629" y="2924944"/>
              <a:ext cx="1591838" cy="64807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 smtClean="0">
                  <a:latin typeface="HGP創英角ｺﾞｼｯｸUB" pitchFamily="50" charset="-128"/>
                  <a:ea typeface="HGP創英角ｺﾞｼｯｸUB" pitchFamily="50" charset="-128"/>
                  <a:cs typeface="Arial" pitchFamily="34" charset="0"/>
                </a:rPr>
                <a:t>Hadoop</a:t>
              </a:r>
              <a:endParaRPr lang="ja-JP" altLang="en-US" sz="1000" dirty="0">
                <a:latin typeface="HGP創英角ｺﾞｼｯｸUB" pitchFamily="50" charset="-128"/>
                <a:ea typeface="HGP創英角ｺﾞｼｯｸUB" pitchFamily="50" charset="-128"/>
                <a:cs typeface="Arial" pitchFamily="34" charset="0"/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3035911" y="2924944"/>
              <a:ext cx="1211545" cy="64807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smtClean="0">
                  <a:latin typeface="HGP創英角ｺﾞｼｯｸUB" pitchFamily="50" charset="-128"/>
                  <a:ea typeface="HGP創英角ｺﾞｼｯｸUB" pitchFamily="50" charset="-128"/>
                  <a:cs typeface="Arial" pitchFamily="34" charset="0"/>
                </a:rPr>
                <a:t>MPI</a:t>
              </a:r>
              <a:endParaRPr lang="ja-JP" altLang="en-US" sz="1000" dirty="0">
                <a:latin typeface="HGP創英角ｺﾞｼｯｸUB" pitchFamily="50" charset="-128"/>
                <a:ea typeface="HGP創英角ｺﾞｼｯｸUB" pitchFamily="50" charset="-128"/>
                <a:cs typeface="Arial" pitchFamily="34" charset="0"/>
              </a:endParaRPr>
            </a:p>
          </p:txBody>
        </p:sp>
      </p:grpSp>
      <p:grpSp>
        <p:nvGrpSpPr>
          <p:cNvPr id="41" name="グループ化 13"/>
          <p:cNvGrpSpPr/>
          <p:nvPr/>
        </p:nvGrpSpPr>
        <p:grpSpPr>
          <a:xfrm>
            <a:off x="4211960" y="1844823"/>
            <a:ext cx="1166484" cy="1104213"/>
            <a:chOff x="1259629" y="2924944"/>
            <a:chExt cx="2987827" cy="648072"/>
          </a:xfrm>
        </p:grpSpPr>
        <p:sp>
          <p:nvSpPr>
            <p:cNvPr id="42" name="正方形/長方形 9"/>
            <p:cNvSpPr/>
            <p:nvPr/>
          </p:nvSpPr>
          <p:spPr>
            <a:xfrm>
              <a:off x="1259629" y="2924944"/>
              <a:ext cx="1591838" cy="64807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 smtClean="0">
                  <a:latin typeface="HGP創英角ｺﾞｼｯｸUB" pitchFamily="50" charset="-128"/>
                  <a:ea typeface="HGP創英角ｺﾞｼｯｸUB" pitchFamily="50" charset="-128"/>
                  <a:cs typeface="Arial" pitchFamily="34" charset="0"/>
                </a:rPr>
                <a:t>Hadoop</a:t>
              </a:r>
              <a:endParaRPr lang="ja-JP" altLang="en-US" sz="1000" dirty="0">
                <a:latin typeface="HGP創英角ｺﾞｼｯｸUB" pitchFamily="50" charset="-128"/>
                <a:ea typeface="HGP創英角ｺﾞｼｯｸUB" pitchFamily="50" charset="-128"/>
                <a:cs typeface="Arial" pitchFamily="34" charset="0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3035911" y="2924944"/>
              <a:ext cx="1211545" cy="64807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smtClean="0">
                  <a:latin typeface="HGP創英角ｺﾞｼｯｸUB" pitchFamily="50" charset="-128"/>
                  <a:ea typeface="HGP創英角ｺﾞｼｯｸUB" pitchFamily="50" charset="-128"/>
                  <a:cs typeface="Arial" pitchFamily="34" charset="0"/>
                </a:rPr>
                <a:t>MPI</a:t>
              </a:r>
              <a:endParaRPr lang="ja-JP" altLang="en-US" sz="1000" dirty="0">
                <a:latin typeface="HGP創英角ｺﾞｼｯｸUB" pitchFamily="50" charset="-128"/>
                <a:ea typeface="HGP創英角ｺﾞｼｯｸUB" pitchFamily="50" charset="-128"/>
                <a:cs typeface="Arial" pitchFamily="34" charset="0"/>
              </a:endParaRPr>
            </a:p>
          </p:txBody>
        </p:sp>
      </p:grpSp>
      <p:sp>
        <p:nvSpPr>
          <p:cNvPr id="44" name="正方形/長方形 43"/>
          <p:cNvSpPr/>
          <p:nvPr/>
        </p:nvSpPr>
        <p:spPr>
          <a:xfrm>
            <a:off x="423715" y="67271"/>
            <a:ext cx="321754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4400" dirty="0" err="1" smtClean="0">
                <a:latin typeface="HGP創英角ｺﾞｼｯｸUB" pitchFamily="50" charset="-128"/>
                <a:ea typeface="HGP創英角ｺﾞｼｯｸUB" pitchFamily="50" charset="-128"/>
                <a:cs typeface="Arial Unicode MS" pitchFamily="50" charset="-128"/>
              </a:rPr>
              <a:t>dodai</a:t>
            </a:r>
            <a:r>
              <a:rPr lang="ja-JP" altLang="en-US" sz="4400" dirty="0" smtClean="0">
                <a:latin typeface="HGP創英角ｺﾞｼｯｸUB" pitchFamily="50" charset="-128"/>
                <a:ea typeface="HGP創英角ｺﾞｼｯｸUB" pitchFamily="50" charset="-128"/>
                <a:cs typeface="Arial Unicode MS" pitchFamily="50" charset="-128"/>
              </a:rPr>
              <a:t>利用例</a:t>
            </a:r>
            <a:endParaRPr lang="ja-JP" altLang="en-US" sz="4400" dirty="0">
              <a:latin typeface="HGP創英角ｺﾞｼｯｸUB" pitchFamily="50" charset="-128"/>
              <a:ea typeface="HGP創英角ｺﾞｼｯｸUB" pitchFamily="50" charset="-128"/>
              <a:cs typeface="Arial Unicode MS" pitchFamily="50" charset="-128"/>
            </a:endParaRPr>
          </a:p>
        </p:txBody>
      </p:sp>
      <p:sp>
        <p:nvSpPr>
          <p:cNvPr id="29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572500" y="6643688"/>
            <a:ext cx="500063" cy="142875"/>
          </a:xfrm>
        </p:spPr>
        <p:txBody>
          <a:bodyPr/>
          <a:lstStyle/>
          <a:p>
            <a:pPr>
              <a:defRPr/>
            </a:pPr>
            <a:fld id="{2D49EB63-8A47-42A8-B1AF-7D6D75D2383C}" type="slidenum">
              <a:rPr lang="ja-JP" altLang="en-US" smtClean="0"/>
              <a:pPr>
                <a:defRPr/>
              </a:pPr>
              <a:t>16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73"/>
          <p:cNvGrpSpPr/>
          <p:nvPr/>
        </p:nvGrpSpPr>
        <p:grpSpPr>
          <a:xfrm>
            <a:off x="3275856" y="3933056"/>
            <a:ext cx="1656184" cy="576064"/>
            <a:chOff x="5220072" y="1556792"/>
            <a:chExt cx="1296144" cy="576064"/>
          </a:xfrm>
        </p:grpSpPr>
        <p:pic>
          <p:nvPicPr>
            <p:cNvPr id="6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>
              <a:lum bright="-5000" contrast="59000"/>
            </a:blip>
            <a:srcRect/>
            <a:stretch>
              <a:fillRect/>
            </a:stretch>
          </p:blipFill>
          <p:spPr bwMode="auto">
            <a:xfrm>
              <a:off x="5292080" y="1628800"/>
              <a:ext cx="2599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円柱 6"/>
            <p:cNvSpPr/>
            <p:nvPr/>
          </p:nvSpPr>
          <p:spPr>
            <a:xfrm>
              <a:off x="5436096" y="1844824"/>
              <a:ext cx="144016" cy="14401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600">
                <a:latin typeface="HGS創英角ｺﾞｼｯｸUB" pitchFamily="50" charset="-128"/>
                <a:ea typeface="HGS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8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>
              <a:lum bright="-5000" contrast="59000"/>
            </a:blip>
            <a:srcRect/>
            <a:stretch>
              <a:fillRect/>
            </a:stretch>
          </p:blipFill>
          <p:spPr bwMode="auto">
            <a:xfrm>
              <a:off x="5580112" y="1628800"/>
              <a:ext cx="2599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円柱 8"/>
            <p:cNvSpPr/>
            <p:nvPr/>
          </p:nvSpPr>
          <p:spPr>
            <a:xfrm>
              <a:off x="5724128" y="1844824"/>
              <a:ext cx="144016" cy="14401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600">
                <a:latin typeface="HGS創英角ｺﾞｼｯｸUB" pitchFamily="50" charset="-128"/>
                <a:ea typeface="HGS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10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>
              <a:lum bright="-5000" contrast="59000"/>
            </a:blip>
            <a:srcRect/>
            <a:stretch>
              <a:fillRect/>
            </a:stretch>
          </p:blipFill>
          <p:spPr bwMode="auto">
            <a:xfrm>
              <a:off x="5868144" y="1628800"/>
              <a:ext cx="2599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円柱 10"/>
            <p:cNvSpPr/>
            <p:nvPr/>
          </p:nvSpPr>
          <p:spPr>
            <a:xfrm>
              <a:off x="6012160" y="1844824"/>
              <a:ext cx="144016" cy="14401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600">
                <a:latin typeface="HGS創英角ｺﾞｼｯｸUB" pitchFamily="50" charset="-128"/>
                <a:ea typeface="HGS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12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>
              <a:lum bright="-5000" contrast="59000"/>
            </a:blip>
            <a:srcRect/>
            <a:stretch>
              <a:fillRect/>
            </a:stretch>
          </p:blipFill>
          <p:spPr bwMode="auto">
            <a:xfrm>
              <a:off x="6156176" y="1628800"/>
              <a:ext cx="2599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円柱 12"/>
            <p:cNvSpPr/>
            <p:nvPr/>
          </p:nvSpPr>
          <p:spPr>
            <a:xfrm>
              <a:off x="6300192" y="1844824"/>
              <a:ext cx="144016" cy="14401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600">
                <a:latin typeface="HGS創英角ｺﾞｼｯｸUB" pitchFamily="50" charset="-128"/>
                <a:ea typeface="HGS創英角ｺﾞｼｯｸUB" pitchFamily="50" charset="-128"/>
                <a:cs typeface="Times New Roman" pitchFamily="18" charset="0"/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5220072" y="1556792"/>
              <a:ext cx="1296144" cy="576064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GS創英角ｺﾞｼｯｸUB" pitchFamily="50" charset="-128"/>
                <a:ea typeface="HGS創英角ｺﾞｼｯｸUB" pitchFamily="50" charset="-128"/>
                <a:cs typeface="Times New Roman" pitchFamily="18" charset="0"/>
              </a:endParaRPr>
            </a:p>
          </p:txBody>
        </p:sp>
      </p:grpSp>
      <p:grpSp>
        <p:nvGrpSpPr>
          <p:cNvPr id="15" name="グループ化 74"/>
          <p:cNvGrpSpPr/>
          <p:nvPr/>
        </p:nvGrpSpPr>
        <p:grpSpPr>
          <a:xfrm>
            <a:off x="3275856" y="2636912"/>
            <a:ext cx="1656184" cy="576064"/>
            <a:chOff x="5220072" y="1556792"/>
            <a:chExt cx="1296144" cy="576064"/>
          </a:xfrm>
        </p:grpSpPr>
        <p:pic>
          <p:nvPicPr>
            <p:cNvPr id="16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>
              <a:lum bright="-5000" contrast="59000"/>
            </a:blip>
            <a:srcRect/>
            <a:stretch>
              <a:fillRect/>
            </a:stretch>
          </p:blipFill>
          <p:spPr bwMode="auto">
            <a:xfrm>
              <a:off x="5292080" y="1628800"/>
              <a:ext cx="2599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円柱 16"/>
            <p:cNvSpPr/>
            <p:nvPr/>
          </p:nvSpPr>
          <p:spPr>
            <a:xfrm>
              <a:off x="5436096" y="1844824"/>
              <a:ext cx="144016" cy="14401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600">
                <a:latin typeface="HGS創英角ｺﾞｼｯｸUB" pitchFamily="50" charset="-128"/>
                <a:ea typeface="HGS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18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>
              <a:lum bright="-5000" contrast="59000"/>
            </a:blip>
            <a:srcRect/>
            <a:stretch>
              <a:fillRect/>
            </a:stretch>
          </p:blipFill>
          <p:spPr bwMode="auto">
            <a:xfrm>
              <a:off x="5580112" y="1628800"/>
              <a:ext cx="2599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円柱 18"/>
            <p:cNvSpPr/>
            <p:nvPr/>
          </p:nvSpPr>
          <p:spPr>
            <a:xfrm>
              <a:off x="5724128" y="1844824"/>
              <a:ext cx="144016" cy="14401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600">
                <a:latin typeface="HGS創英角ｺﾞｼｯｸUB" pitchFamily="50" charset="-128"/>
                <a:ea typeface="HGS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20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>
              <a:lum bright="-5000" contrast="59000"/>
            </a:blip>
            <a:srcRect/>
            <a:stretch>
              <a:fillRect/>
            </a:stretch>
          </p:blipFill>
          <p:spPr bwMode="auto">
            <a:xfrm>
              <a:off x="5868144" y="1628800"/>
              <a:ext cx="2599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円柱 20"/>
            <p:cNvSpPr/>
            <p:nvPr/>
          </p:nvSpPr>
          <p:spPr>
            <a:xfrm>
              <a:off x="6012160" y="1844824"/>
              <a:ext cx="144016" cy="14401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600">
                <a:latin typeface="HGS創英角ｺﾞｼｯｸUB" pitchFamily="50" charset="-128"/>
                <a:ea typeface="HGS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22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>
              <a:lum bright="-5000" contrast="59000"/>
            </a:blip>
            <a:srcRect/>
            <a:stretch>
              <a:fillRect/>
            </a:stretch>
          </p:blipFill>
          <p:spPr bwMode="auto">
            <a:xfrm>
              <a:off x="6156176" y="1628800"/>
              <a:ext cx="2599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円柱 22"/>
            <p:cNvSpPr/>
            <p:nvPr/>
          </p:nvSpPr>
          <p:spPr>
            <a:xfrm>
              <a:off x="6300192" y="1844824"/>
              <a:ext cx="144016" cy="14401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600">
                <a:latin typeface="HGS創英角ｺﾞｼｯｸUB" pitchFamily="50" charset="-128"/>
                <a:ea typeface="HGS創英角ｺﾞｼｯｸUB" pitchFamily="50" charset="-128"/>
                <a:cs typeface="Times New Roman" pitchFamily="18" charset="0"/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5220072" y="1556792"/>
              <a:ext cx="1296144" cy="576064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GS創英角ｺﾞｼｯｸUB" pitchFamily="50" charset="-128"/>
                <a:ea typeface="HGS創英角ｺﾞｼｯｸUB" pitchFamily="50" charset="-128"/>
                <a:cs typeface="Times New Roman" pitchFamily="18" charset="0"/>
              </a:endParaRPr>
            </a:p>
          </p:txBody>
        </p:sp>
      </p:grpSp>
      <p:sp>
        <p:nvSpPr>
          <p:cNvPr id="25" name="テキスト ボックス 24"/>
          <p:cNvSpPr txBox="1"/>
          <p:nvPr/>
        </p:nvSpPr>
        <p:spPr>
          <a:xfrm>
            <a:off x="5148064" y="2514382"/>
            <a:ext cx="6480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HGS創英角ｺﾞｼｯｸUB" pitchFamily="50" charset="-128"/>
                <a:ea typeface="HGS創英角ｺﾞｼｯｸUB" pitchFamily="50" charset="-128"/>
                <a:cs typeface="Times New Roman" pitchFamily="18" charset="0"/>
              </a:rPr>
              <a:t>貸出</a:t>
            </a:r>
            <a:endParaRPr kumimoji="1" lang="ja-JP" altLang="en-US" sz="1600" dirty="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2864768" y="1484784"/>
            <a:ext cx="6099720" cy="3888432"/>
          </a:xfrm>
          <a:prstGeom prst="roundRect">
            <a:avLst>
              <a:gd name="adj" fmla="val 4759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932040" y="98072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2">
                    <a:lumMod val="50000"/>
                  </a:schemeClr>
                </a:solidFill>
                <a:latin typeface="HGS創英角ｺﾞｼｯｸUB" pitchFamily="50" charset="-128"/>
                <a:ea typeface="HGS創英角ｺﾞｼｯｸUB" pitchFamily="50" charset="-128"/>
              </a:rPr>
              <a:t>研究クラウド</a:t>
            </a:r>
            <a:endParaRPr kumimoji="1" lang="ja-JP" altLang="en-US" sz="2800" dirty="0">
              <a:solidFill>
                <a:schemeClr val="tx2">
                  <a:lumMod val="50000"/>
                </a:schemeClr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5940152" y="2492896"/>
            <a:ext cx="2736304" cy="2088232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pic>
        <p:nvPicPr>
          <p:cNvPr id="29" name="Picture 8" descr="MCj042896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4880" y="2682498"/>
            <a:ext cx="382952" cy="53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円柱 29"/>
          <p:cNvSpPr/>
          <p:nvPr/>
        </p:nvSpPr>
        <p:spPr>
          <a:xfrm>
            <a:off x="6340904" y="3042538"/>
            <a:ext cx="144016" cy="18002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pic>
        <p:nvPicPr>
          <p:cNvPr id="31" name="Picture 8" descr="MCj042896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0000" y="2862518"/>
            <a:ext cx="382952" cy="53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円柱 31"/>
          <p:cNvSpPr/>
          <p:nvPr/>
        </p:nvSpPr>
        <p:spPr>
          <a:xfrm>
            <a:off x="6606024" y="3222558"/>
            <a:ext cx="144016" cy="18002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pic>
        <p:nvPicPr>
          <p:cNvPr id="33" name="Picture 8" descr="MCj042896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0944" y="2754506"/>
            <a:ext cx="382952" cy="53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円柱 33"/>
          <p:cNvSpPr/>
          <p:nvPr/>
        </p:nvSpPr>
        <p:spPr>
          <a:xfrm>
            <a:off x="6916968" y="3114546"/>
            <a:ext cx="144016" cy="18002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pic>
        <p:nvPicPr>
          <p:cNvPr id="35" name="Picture 8" descr="MCj042896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7280" y="3717032"/>
            <a:ext cx="382952" cy="53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円柱 35"/>
          <p:cNvSpPr/>
          <p:nvPr/>
        </p:nvSpPr>
        <p:spPr>
          <a:xfrm>
            <a:off x="6493304" y="4077072"/>
            <a:ext cx="144016" cy="18002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pic>
        <p:nvPicPr>
          <p:cNvPr id="37" name="Picture 8" descr="MCj042896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2400" y="3897052"/>
            <a:ext cx="382952" cy="53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円柱 37"/>
          <p:cNvSpPr/>
          <p:nvPr/>
        </p:nvSpPr>
        <p:spPr>
          <a:xfrm>
            <a:off x="6758424" y="4257092"/>
            <a:ext cx="144016" cy="18002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pic>
        <p:nvPicPr>
          <p:cNvPr id="39" name="Picture 8" descr="MCj042896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3344" y="3789040"/>
            <a:ext cx="382952" cy="53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円柱 39"/>
          <p:cNvSpPr/>
          <p:nvPr/>
        </p:nvSpPr>
        <p:spPr>
          <a:xfrm>
            <a:off x="7069368" y="4149080"/>
            <a:ext cx="144016" cy="18002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pic>
        <p:nvPicPr>
          <p:cNvPr id="41" name="Picture 8" descr="MCj042896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7344" y="3645024"/>
            <a:ext cx="382952" cy="53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円柱 41"/>
          <p:cNvSpPr/>
          <p:nvPr/>
        </p:nvSpPr>
        <p:spPr>
          <a:xfrm>
            <a:off x="7503368" y="4005064"/>
            <a:ext cx="144016" cy="18002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pic>
        <p:nvPicPr>
          <p:cNvPr id="43" name="Picture 8" descr="MCj042896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2464" y="3825044"/>
            <a:ext cx="382952" cy="53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円柱 43"/>
          <p:cNvSpPr/>
          <p:nvPr/>
        </p:nvSpPr>
        <p:spPr>
          <a:xfrm>
            <a:off x="7768488" y="4185084"/>
            <a:ext cx="144016" cy="18002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pic>
        <p:nvPicPr>
          <p:cNvPr id="45" name="Picture 8" descr="MCj042896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63408" y="3717032"/>
            <a:ext cx="382952" cy="53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円柱 45"/>
          <p:cNvSpPr/>
          <p:nvPr/>
        </p:nvSpPr>
        <p:spPr>
          <a:xfrm>
            <a:off x="8079432" y="4077072"/>
            <a:ext cx="144016" cy="18002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pic>
        <p:nvPicPr>
          <p:cNvPr id="47" name="Picture 8" descr="MCj042896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9352" y="2708920"/>
            <a:ext cx="382952" cy="53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円柱 47"/>
          <p:cNvSpPr/>
          <p:nvPr/>
        </p:nvSpPr>
        <p:spPr>
          <a:xfrm>
            <a:off x="7575376" y="3068960"/>
            <a:ext cx="144016" cy="18002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pic>
        <p:nvPicPr>
          <p:cNvPr id="49" name="Picture 8" descr="MCj042896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4472" y="2888940"/>
            <a:ext cx="382952" cy="53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円柱 49"/>
          <p:cNvSpPr/>
          <p:nvPr/>
        </p:nvSpPr>
        <p:spPr>
          <a:xfrm>
            <a:off x="7840496" y="3248980"/>
            <a:ext cx="144016" cy="18002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pic>
        <p:nvPicPr>
          <p:cNvPr id="51" name="Picture 8" descr="MCj042896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416" y="2780928"/>
            <a:ext cx="382952" cy="53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円柱 51"/>
          <p:cNvSpPr/>
          <p:nvPr/>
        </p:nvSpPr>
        <p:spPr>
          <a:xfrm>
            <a:off x="8151440" y="3140968"/>
            <a:ext cx="144016" cy="18002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pic>
        <p:nvPicPr>
          <p:cNvPr id="53" name="Picture 8" descr="MCj042896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636912"/>
            <a:ext cx="382952" cy="53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円柱 53"/>
          <p:cNvSpPr/>
          <p:nvPr/>
        </p:nvSpPr>
        <p:spPr>
          <a:xfrm>
            <a:off x="1043608" y="2996952"/>
            <a:ext cx="144016" cy="18002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pic>
        <p:nvPicPr>
          <p:cNvPr id="55" name="Picture 8" descr="MCj042896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636912"/>
            <a:ext cx="382952" cy="53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円柱 55"/>
          <p:cNvSpPr/>
          <p:nvPr/>
        </p:nvSpPr>
        <p:spPr>
          <a:xfrm>
            <a:off x="1691680" y="2996952"/>
            <a:ext cx="144016" cy="18002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560" y="2492896"/>
            <a:ext cx="1584176" cy="86409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cxnSp>
        <p:nvCxnSpPr>
          <p:cNvPr id="58" name="直線矢印コネクタ 57"/>
          <p:cNvCxnSpPr/>
          <p:nvPr/>
        </p:nvCxnSpPr>
        <p:spPr>
          <a:xfrm flipH="1">
            <a:off x="4932040" y="2924944"/>
            <a:ext cx="10081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4932040" y="4149080"/>
            <a:ext cx="10081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角丸四角形 59"/>
          <p:cNvSpPr/>
          <p:nvPr/>
        </p:nvSpPr>
        <p:spPr>
          <a:xfrm>
            <a:off x="251520" y="1484784"/>
            <a:ext cx="2376264" cy="3888432"/>
          </a:xfrm>
          <a:prstGeom prst="roundRect">
            <a:avLst>
              <a:gd name="adj" fmla="val 9798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pic>
        <p:nvPicPr>
          <p:cNvPr id="61" name="Picture 8" descr="MCj042896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933056"/>
            <a:ext cx="382952" cy="53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" name="円柱 61"/>
          <p:cNvSpPr/>
          <p:nvPr/>
        </p:nvSpPr>
        <p:spPr>
          <a:xfrm>
            <a:off x="1043608" y="4293096"/>
            <a:ext cx="144016" cy="18002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pic>
        <p:nvPicPr>
          <p:cNvPr id="63" name="Picture 8" descr="MCj042896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933056"/>
            <a:ext cx="382952" cy="53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円柱 63"/>
          <p:cNvSpPr/>
          <p:nvPr/>
        </p:nvSpPr>
        <p:spPr>
          <a:xfrm>
            <a:off x="1691680" y="4293096"/>
            <a:ext cx="144016" cy="18002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60" y="3789040"/>
            <a:ext cx="1584176" cy="86409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148064" y="3738518"/>
            <a:ext cx="6480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>
                <a:latin typeface="HGS創英角ｺﾞｼｯｸUB" pitchFamily="50" charset="-128"/>
                <a:ea typeface="HGS創英角ｺﾞｼｯｸUB" pitchFamily="50" charset="-128"/>
                <a:cs typeface="Times New Roman" pitchFamily="18" charset="0"/>
              </a:rPr>
              <a:t>返却</a:t>
            </a:r>
            <a:endParaRPr kumimoji="1" lang="ja-JP" altLang="en-US" sz="1600" dirty="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395536" y="98072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2">
                    <a:lumMod val="50000"/>
                  </a:schemeClr>
                </a:solidFill>
                <a:latin typeface="HGS創英角ｺﾞｼｯｸUB" pitchFamily="50" charset="-128"/>
                <a:ea typeface="HGS創英角ｺﾞｼｯｸUB" pitchFamily="50" charset="-128"/>
              </a:rPr>
              <a:t>既存クラスタ</a:t>
            </a:r>
            <a:endParaRPr kumimoji="1" lang="ja-JP" altLang="en-US" sz="2800" dirty="0">
              <a:solidFill>
                <a:schemeClr val="tx2">
                  <a:lumMod val="50000"/>
                </a:schemeClr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cxnSp>
        <p:nvCxnSpPr>
          <p:cNvPr id="68" name="直線コネクタ 67"/>
          <p:cNvCxnSpPr>
            <a:stCxn id="57" idx="3"/>
            <a:endCxn id="24" idx="1"/>
          </p:cNvCxnSpPr>
          <p:nvPr/>
        </p:nvCxnSpPr>
        <p:spPr>
          <a:xfrm>
            <a:off x="2195736" y="2924944"/>
            <a:ext cx="10801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>
            <a:off x="2195736" y="4221088"/>
            <a:ext cx="10801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/>
          <p:cNvSpPr txBox="1"/>
          <p:nvPr/>
        </p:nvSpPr>
        <p:spPr>
          <a:xfrm>
            <a:off x="5941158" y="458112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1">
                    <a:lumMod val="75000"/>
                  </a:schemeClr>
                </a:solidFill>
                <a:latin typeface="HGS創英角ｺﾞｼｯｸUB" pitchFamily="50" charset="-128"/>
                <a:ea typeface="HGS創英角ｺﾞｼｯｸUB" pitchFamily="50" charset="-128"/>
              </a:rPr>
              <a:t>物理マシンプール</a:t>
            </a:r>
            <a:endParaRPr kumimoji="1" lang="ja-JP" altLang="en-US" sz="2800" dirty="0">
              <a:solidFill>
                <a:schemeClr val="accent1">
                  <a:lumMod val="75000"/>
                </a:schemeClr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71" name="左右矢印 70"/>
          <p:cNvSpPr/>
          <p:nvPr/>
        </p:nvSpPr>
        <p:spPr>
          <a:xfrm>
            <a:off x="2987824" y="1700808"/>
            <a:ext cx="2232248" cy="864096"/>
          </a:xfrm>
          <a:prstGeom prst="left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HGS創英角ｺﾞｼｯｸUB" pitchFamily="50" charset="-128"/>
                <a:ea typeface="HGS創英角ｺﾞｼｯｸUB" pitchFamily="50" charset="-128"/>
              </a:rPr>
              <a:t>グニー </a:t>
            </a:r>
            <a:r>
              <a:rPr kumimoji="1" lang="en-US" altLang="ja-JP" sz="1400" dirty="0" smtClean="0">
                <a:latin typeface="HGS創英角ｺﾞｼｯｸUB" pitchFamily="50" charset="-128"/>
                <a:ea typeface="HGS創英角ｺﾞｼｯｸUB" pitchFamily="50" charset="-128"/>
              </a:rPr>
              <a:t>(</a:t>
            </a:r>
            <a:r>
              <a:rPr kumimoji="1" lang="en-US" altLang="ja-JP" sz="1400" dirty="0" err="1" smtClean="0">
                <a:latin typeface="HGS創英角ｺﾞｼｯｸUB" pitchFamily="50" charset="-128"/>
                <a:ea typeface="HGS創英角ｺﾞｼｯｸUB" pitchFamily="50" charset="-128"/>
              </a:rPr>
              <a:t>gunniii</a:t>
            </a:r>
            <a:r>
              <a:rPr kumimoji="1" lang="en-US" altLang="ja-JP" sz="1400" dirty="0" smtClean="0">
                <a:latin typeface="HGS創英角ｺﾞｼｯｸUB" pitchFamily="50" charset="-128"/>
                <a:ea typeface="HGS創英角ｺﾞｼｯｸUB" pitchFamily="50" charset="-128"/>
              </a:rPr>
              <a:t>)</a:t>
            </a:r>
          </a:p>
          <a:p>
            <a:pPr algn="ctr"/>
            <a:r>
              <a:rPr kumimoji="1" lang="ja-JP" altLang="en-US" sz="1400" dirty="0" err="1" smtClean="0">
                <a:latin typeface="HGS創英角ｺﾞｼｯｸUB" pitchFamily="50" charset="-128"/>
                <a:ea typeface="HGS創英角ｺﾞｼｯｸUB" pitchFamily="50" charset="-128"/>
              </a:rPr>
              <a:t>っと</a:t>
            </a:r>
            <a:r>
              <a:rPr kumimoji="1" lang="ja-JP" altLang="en-US" sz="1400" dirty="0" smtClean="0">
                <a:latin typeface="HGS創英角ｺﾞｼｯｸUB" pitchFamily="50" charset="-128"/>
                <a:ea typeface="HGS創英角ｺﾞｼｯｸUB" pitchFamily="50" charset="-128"/>
              </a:rPr>
              <a:t>伸縮</a:t>
            </a:r>
            <a:endParaRPr kumimoji="1" lang="ja-JP" altLang="en-US" sz="1400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3563888" y="319381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HGS創英角ｺﾞｼｯｸUB" pitchFamily="50" charset="-128"/>
                <a:ea typeface="HGS創英角ｺﾞｼｯｸUB" pitchFamily="50" charset="-128"/>
              </a:rPr>
              <a:t>クラウド内</a:t>
            </a:r>
            <a:endParaRPr lang="en-US" altLang="ja-JP" sz="1400" dirty="0" smtClean="0">
              <a:solidFill>
                <a:schemeClr val="accent1">
                  <a:lumMod val="75000"/>
                </a:schemeClr>
              </a:solidFill>
              <a:latin typeface="HGS創英角ｺﾞｼｯｸUB" pitchFamily="50" charset="-128"/>
              <a:ea typeface="HGS創英角ｺﾞｼｯｸUB" pitchFamily="50" charset="-128"/>
            </a:endParaRPr>
          </a:p>
          <a:p>
            <a:r>
              <a:rPr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HGS創英角ｺﾞｼｯｸUB" pitchFamily="50" charset="-128"/>
                <a:ea typeface="HGS創英角ｺﾞｼｯｸUB" pitchFamily="50" charset="-128"/>
              </a:rPr>
              <a:t>クラスタ</a:t>
            </a:r>
            <a:r>
              <a:rPr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HGS創英角ｺﾞｼｯｸUB" pitchFamily="50" charset="-128"/>
                <a:ea typeface="HGS創英角ｺﾞｼｯｸUB" pitchFamily="50" charset="-128"/>
              </a:rPr>
              <a:t>-A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3563888" y="4489956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HGS創英角ｺﾞｼｯｸUB" pitchFamily="50" charset="-128"/>
                <a:ea typeface="HGS創英角ｺﾞｼｯｸUB" pitchFamily="50" charset="-128"/>
              </a:rPr>
              <a:t>クラウド内</a:t>
            </a:r>
            <a:endParaRPr lang="en-US" altLang="ja-JP" sz="1400" dirty="0" smtClean="0">
              <a:solidFill>
                <a:schemeClr val="accent1">
                  <a:lumMod val="75000"/>
                </a:schemeClr>
              </a:solidFill>
              <a:latin typeface="HGS創英角ｺﾞｼｯｸUB" pitchFamily="50" charset="-128"/>
              <a:ea typeface="HGS創英角ｺﾞｼｯｸUB" pitchFamily="50" charset="-128"/>
            </a:endParaRPr>
          </a:p>
          <a:p>
            <a:r>
              <a:rPr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HGS創英角ｺﾞｼｯｸUB" pitchFamily="50" charset="-128"/>
                <a:ea typeface="HGS創英角ｺﾞｼｯｸUB" pitchFamily="50" charset="-128"/>
              </a:rPr>
              <a:t>クラスタ</a:t>
            </a:r>
            <a:r>
              <a:rPr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HGS創英角ｺﾞｼｯｸUB" pitchFamily="50" charset="-128"/>
                <a:ea typeface="HGS創英角ｺﾞｼｯｸUB" pitchFamily="50" charset="-128"/>
              </a:rPr>
              <a:t>-B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611560" y="3337247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HGS創英角ｺﾞｼｯｸUB" pitchFamily="50" charset="-128"/>
                <a:ea typeface="HGS創英角ｺﾞｼｯｸUB" pitchFamily="50" charset="-128"/>
              </a:rPr>
              <a:t>既存クラスタ</a:t>
            </a:r>
            <a:r>
              <a:rPr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HGS創英角ｺﾞｼｯｸUB" pitchFamily="50" charset="-128"/>
                <a:ea typeface="HGS創英角ｺﾞｼｯｸUB" pitchFamily="50" charset="-128"/>
              </a:rPr>
              <a:t>-A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683568" y="465313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HGS創英角ｺﾞｼｯｸUB" pitchFamily="50" charset="-128"/>
                <a:ea typeface="HGS創英角ｺﾞｼｯｸUB" pitchFamily="50" charset="-128"/>
              </a:rPr>
              <a:t>既存クラスタ</a:t>
            </a:r>
            <a:r>
              <a:rPr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HGS創英角ｺﾞｼｯｸUB" pitchFamily="50" charset="-128"/>
                <a:ea typeface="HGS創英角ｺﾞｼｯｸUB" pitchFamily="50" charset="-128"/>
              </a:rPr>
              <a:t>-B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76" name="角丸四角形吹き出し 75"/>
          <p:cNvSpPr/>
          <p:nvPr/>
        </p:nvSpPr>
        <p:spPr>
          <a:xfrm>
            <a:off x="4283968" y="5229200"/>
            <a:ext cx="2448272" cy="1080120"/>
          </a:xfrm>
          <a:prstGeom prst="wedgeRoundRectCallout">
            <a:avLst>
              <a:gd name="adj1" fmla="val -27998"/>
              <a:gd name="adj2" fmla="val -1225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latin typeface="HGS創英角ｺﾞｼｯｸUB" pitchFamily="50" charset="-128"/>
                <a:ea typeface="HGS創英角ｺﾞｼｯｸUB" pitchFamily="50" charset="-128"/>
              </a:rPr>
              <a:t>あたかも仮想マシンのごとく</a:t>
            </a:r>
            <a:r>
              <a:rPr kumimoji="1" lang="en-US" altLang="ja-JP" dirty="0" smtClean="0">
                <a:latin typeface="HGS創英角ｺﾞｼｯｸUB" pitchFamily="50" charset="-128"/>
                <a:ea typeface="HGS創英角ｺﾞｼｯｸUB" pitchFamily="50" charset="-128"/>
              </a:rPr>
              <a:t>GUI/CLI</a:t>
            </a:r>
            <a:r>
              <a:rPr kumimoji="1" lang="ja-JP" altLang="en-US" dirty="0" smtClean="0">
                <a:latin typeface="HGS創英角ｺﾞｼｯｸUB" pitchFamily="50" charset="-128"/>
                <a:ea typeface="HGS創英角ｺﾞｼｯｸUB" pitchFamily="50" charset="-128"/>
              </a:rPr>
              <a:t>でクラスタ構築</a:t>
            </a:r>
            <a:endParaRPr kumimoji="1" lang="ja-JP" altLang="en-US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77" name="角丸四角形吹き出し 76"/>
          <p:cNvSpPr/>
          <p:nvPr/>
        </p:nvSpPr>
        <p:spPr>
          <a:xfrm>
            <a:off x="899592" y="5229200"/>
            <a:ext cx="2664296" cy="1080120"/>
          </a:xfrm>
          <a:prstGeom prst="wedgeRoundRectCallout">
            <a:avLst>
              <a:gd name="adj1" fmla="val 9421"/>
              <a:gd name="adj2" fmla="val -1348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latin typeface="HGS創英角ｺﾞｼｯｸUB" pitchFamily="50" charset="-128"/>
                <a:ea typeface="HGS創英角ｺﾞｼｯｸUB" pitchFamily="50" charset="-128"/>
              </a:rPr>
              <a:t>あたかもプロジェクトセグメントにクラスタが追加されたごとく</a:t>
            </a:r>
            <a:endParaRPr kumimoji="1" lang="ja-JP" altLang="en-US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78" name="タイトル 1"/>
          <p:cNvSpPr txBox="1">
            <a:spLocks/>
          </p:cNvSpPr>
          <p:nvPr/>
        </p:nvSpPr>
        <p:spPr>
          <a:xfrm>
            <a:off x="467544" y="-99392"/>
            <a:ext cx="8229600" cy="692696"/>
          </a:xfrm>
          <a:prstGeom prst="rect">
            <a:avLst/>
          </a:prstGeom>
        </p:spPr>
        <p:txBody>
          <a:bodyPr/>
          <a:lstStyle/>
          <a:p>
            <a:pPr lvl="0" algn="ctr" eaLnBrk="0" hangingPunct="0"/>
            <a:r>
              <a:rPr kumimoji="1" lang="ja-JP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S創英角ｺﾞｼｯｸUB" pitchFamily="50" charset="-128"/>
                <a:ea typeface="HGS創英角ｺﾞｼｯｸUB" pitchFamily="50" charset="-128"/>
                <a:cs typeface="+mj-cs"/>
              </a:rPr>
              <a:t>研究クラウド</a:t>
            </a:r>
            <a:r>
              <a:rPr kumimoji="1" lang="ja-JP" alt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S創英角ｺﾞｼｯｸUB" pitchFamily="50" charset="-128"/>
                <a:ea typeface="HGS創英角ｺﾞｼｯｸUB" pitchFamily="50" charset="-128"/>
                <a:cs typeface="+mj-cs"/>
              </a:rPr>
              <a:t> </a:t>
            </a:r>
            <a:r>
              <a:rPr kumimoji="1" lang="en-US" altLang="ja-JP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S創英角ｺﾞｼｯｸUB" pitchFamily="50" charset="-128"/>
                <a:ea typeface="HGS創英角ｺﾞｼｯｸUB" pitchFamily="50" charset="-128"/>
                <a:cs typeface="+mj-cs"/>
              </a:rPr>
              <a:t>(</a:t>
            </a:r>
            <a:r>
              <a:rPr lang="en-US" altLang="ja-JP" sz="3600" dirty="0" err="1" smtClean="0">
                <a:latin typeface="HGS創英角ｺﾞｼｯｸUB" pitchFamily="50" charset="-128"/>
                <a:ea typeface="HGS創英角ｺﾞｼｯｸUB" pitchFamily="50" charset="-128"/>
                <a:cs typeface="+mj-cs"/>
              </a:rPr>
              <a:t>gunnii+tinii</a:t>
            </a:r>
            <a:r>
              <a:rPr lang="en-US" altLang="ja-JP" sz="3600" dirty="0" smtClean="0">
                <a:latin typeface="HGS創英角ｺﾞｼｯｸUB" pitchFamily="50" charset="-128"/>
                <a:ea typeface="HGS創英角ｺﾞｼｯｸUB" pitchFamily="50" charset="-128"/>
                <a:cs typeface="+mj-cs"/>
              </a:rPr>
              <a:t>)</a:t>
            </a:r>
            <a:endParaRPr kumimoji="1" lang="ja-JP" altLang="en-US" sz="3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S創英角ｺﾞｼｯｸUB" pitchFamily="50" charset="-128"/>
              <a:ea typeface="HGS創英角ｺﾞｼｯｸUB" pitchFamily="50" charset="-128"/>
              <a:cs typeface="+mj-cs"/>
            </a:endParaRPr>
          </a:p>
        </p:txBody>
      </p:sp>
      <p:sp>
        <p:nvSpPr>
          <p:cNvPr id="79" name="タイトル 1"/>
          <p:cNvSpPr txBox="1">
            <a:spLocks/>
          </p:cNvSpPr>
          <p:nvPr/>
        </p:nvSpPr>
        <p:spPr>
          <a:xfrm>
            <a:off x="467544" y="449288"/>
            <a:ext cx="8229600" cy="692696"/>
          </a:xfrm>
          <a:prstGeom prst="rect">
            <a:avLst/>
          </a:prstGeom>
        </p:spPr>
        <p:txBody>
          <a:bodyPr/>
          <a:lstStyle/>
          <a:p>
            <a:pPr lvl="0" algn="ctr" eaLnBrk="0" hangingPunct="0"/>
            <a:r>
              <a:rPr lang="en-US" altLang="ja-JP" sz="2400" dirty="0" smtClean="0">
                <a:latin typeface="HGS創英角ｺﾞｼｯｸUB" pitchFamily="50" charset="-128"/>
                <a:ea typeface="HGS創英角ｺﾞｼｯｸUB" pitchFamily="50" charset="-128"/>
                <a:cs typeface="+mj-cs"/>
              </a:rPr>
              <a:t>- </a:t>
            </a:r>
            <a:r>
              <a:rPr lang="ja-JP" altLang="en-US" sz="2400" dirty="0" smtClean="0">
                <a:latin typeface="HGS創英角ｺﾞｼｯｸUB" pitchFamily="50" charset="-128"/>
                <a:ea typeface="HGS創英角ｺﾞｼｯｸUB" pitchFamily="50" charset="-128"/>
                <a:cs typeface="+mj-cs"/>
              </a:rPr>
              <a:t>物理マシンも扱え，既存資産を活用できるクラウド </a:t>
            </a:r>
            <a:r>
              <a:rPr lang="en-US" altLang="ja-JP" sz="2400" dirty="0" smtClean="0">
                <a:latin typeface="HGS創英角ｺﾞｼｯｸUB" pitchFamily="50" charset="-128"/>
                <a:ea typeface="HGS創英角ｺﾞｼｯｸUB" pitchFamily="50" charset="-128"/>
                <a:cs typeface="+mj-cs"/>
              </a:rPr>
              <a:t>-</a:t>
            </a:r>
            <a:endParaRPr kumimoji="1" lang="ja-JP" alt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S創英角ｺﾞｼｯｸUB" pitchFamily="50" charset="-128"/>
              <a:ea typeface="HGS創英角ｺﾞｼｯｸUB" pitchFamily="50" charset="-128"/>
              <a:cs typeface="+mj-cs"/>
            </a:endParaRPr>
          </a:p>
        </p:txBody>
      </p:sp>
      <p:sp>
        <p:nvSpPr>
          <p:cNvPr id="81" name="四角形吹き出し 80"/>
          <p:cNvSpPr/>
          <p:nvPr/>
        </p:nvSpPr>
        <p:spPr>
          <a:xfrm>
            <a:off x="611560" y="1628800"/>
            <a:ext cx="2304256" cy="792088"/>
          </a:xfrm>
          <a:prstGeom prst="wedgeRectCallout">
            <a:avLst>
              <a:gd name="adj1" fmla="val 44857"/>
              <a:gd name="adj2" fmla="val 113295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既存クラスタの</a:t>
            </a:r>
            <a:r>
              <a:rPr lang="en-US" altLang="ja-JP" sz="1400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VLAN_ID</a:t>
            </a:r>
            <a:r>
              <a:rPr lang="ja-JP" altLang="en-US" sz="1400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とクラウド内クラスタ</a:t>
            </a:r>
            <a:r>
              <a:rPr lang="en-US" altLang="ja-JP" sz="1400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ID</a:t>
            </a:r>
            <a:r>
              <a:rPr lang="ja-JP" altLang="en-US" sz="1400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をマッピング</a:t>
            </a:r>
            <a:endParaRPr lang="en-US" altLang="ja-JP" sz="1400" dirty="0" smtClean="0">
              <a:solidFill>
                <a:schemeClr val="bg1"/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82" name="円柱 81"/>
          <p:cNvSpPr/>
          <p:nvPr/>
        </p:nvSpPr>
        <p:spPr>
          <a:xfrm>
            <a:off x="6228184" y="1628800"/>
            <a:ext cx="1728192" cy="756084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100" dirty="0" smtClean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クラスタ共有</a:t>
            </a:r>
            <a:endParaRPr lang="en-US" altLang="ja-JP" sz="1100" dirty="0" smtClean="0">
              <a:solidFill>
                <a:schemeClr val="bg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 smtClean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Object Store Service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 err="1" smtClean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tinii</a:t>
            </a:r>
            <a:endParaRPr lang="ja-JP" altLang="en-US" dirty="0">
              <a:solidFill>
                <a:schemeClr val="bg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80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572500" y="6643688"/>
            <a:ext cx="500063" cy="142875"/>
          </a:xfrm>
        </p:spPr>
        <p:txBody>
          <a:bodyPr/>
          <a:lstStyle/>
          <a:p>
            <a:pPr>
              <a:defRPr/>
            </a:pPr>
            <a:fld id="{2D49EB63-8A47-42A8-B1AF-7D6D75D2383C}" type="slidenum">
              <a:rPr lang="ja-JP" altLang="en-US" smtClean="0"/>
              <a:pPr>
                <a:defRPr/>
              </a:pPr>
              <a:t>17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ACERSERVER\yazawa\document\acloud\Clouds_accloud_20120621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132856"/>
            <a:ext cx="6824169" cy="4392488"/>
          </a:xfrm>
          <a:prstGeom prst="rect">
            <a:avLst/>
          </a:prstGeom>
          <a:noFill/>
        </p:spPr>
      </p:pic>
      <p:pic>
        <p:nvPicPr>
          <p:cNvPr id="5" name="Picture 3" descr="C:\Documents and Settings\test\My Documents\ecloud\Clouds_ecloud_20120621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980728"/>
            <a:ext cx="4464496" cy="2821522"/>
          </a:xfrm>
          <a:prstGeom prst="rect">
            <a:avLst/>
          </a:prstGeom>
          <a:noFill/>
        </p:spPr>
      </p:pic>
      <p:sp>
        <p:nvSpPr>
          <p:cNvPr id="6" name="正方形/長方形 5"/>
          <p:cNvSpPr/>
          <p:nvPr/>
        </p:nvSpPr>
        <p:spPr>
          <a:xfrm>
            <a:off x="3707904" y="764704"/>
            <a:ext cx="2376264" cy="576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</a:rPr>
              <a:t>(1)</a:t>
            </a:r>
            <a:r>
              <a:rPr kumimoji="1" lang="ja-JP" altLang="en-US" sz="1400" b="1" dirty="0" smtClean="0">
                <a:solidFill>
                  <a:schemeClr val="tx1"/>
                </a:solidFill>
              </a:rPr>
              <a:t>仮想マシン単位ではなく、物理マシンを占有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>
            <a:stCxn id="6" idx="2"/>
          </p:cNvCxnSpPr>
          <p:nvPr/>
        </p:nvCxnSpPr>
        <p:spPr>
          <a:xfrm>
            <a:off x="4896036" y="1340768"/>
            <a:ext cx="108012" cy="1368152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6372199" y="1124744"/>
            <a:ext cx="1999633" cy="576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</a:rPr>
              <a:t>(2)</a:t>
            </a:r>
            <a:r>
              <a:rPr kumimoji="1" lang="ja-JP" altLang="en-US" sz="1400" b="1" dirty="0" smtClean="0">
                <a:solidFill>
                  <a:schemeClr val="tx1"/>
                </a:solidFill>
              </a:rPr>
              <a:t>研究グループ</a:t>
            </a:r>
            <a:r>
              <a:rPr kumimoji="1" lang="en-US" altLang="ja-JP" sz="1400" b="1" dirty="0" smtClean="0">
                <a:solidFill>
                  <a:schemeClr val="tx1"/>
                </a:solidFill>
              </a:rPr>
              <a:t>VLAN</a:t>
            </a:r>
            <a:r>
              <a:rPr kumimoji="1" lang="ja-JP" altLang="en-US" sz="1400" b="1" dirty="0" smtClean="0">
                <a:solidFill>
                  <a:schemeClr val="tx1"/>
                </a:solidFill>
              </a:rPr>
              <a:t>に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b="1" dirty="0">
                <a:solidFill>
                  <a:schemeClr val="tx1"/>
                </a:solidFill>
              </a:rPr>
              <a:t>直接接続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>
            <a:stCxn id="8" idx="2"/>
          </p:cNvCxnSpPr>
          <p:nvPr/>
        </p:nvCxnSpPr>
        <p:spPr>
          <a:xfrm flipH="1">
            <a:off x="6516216" y="1700808"/>
            <a:ext cx="855800" cy="936104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6156176" y="3068960"/>
            <a:ext cx="1080120" cy="216024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solidFill>
                  <a:schemeClr val="tx1"/>
                </a:solidFill>
              </a:rPr>
              <a:t>研究グループ</a:t>
            </a:r>
            <a:r>
              <a:rPr kumimoji="1" lang="en-US" altLang="ja-JP" sz="800" dirty="0" smtClean="0">
                <a:solidFill>
                  <a:schemeClr val="tx1"/>
                </a:solidFill>
              </a:rPr>
              <a:t>A VLAN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7524328" y="4581128"/>
            <a:ext cx="1080120" cy="216024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solidFill>
                  <a:schemeClr val="tx1"/>
                </a:solidFill>
              </a:rPr>
              <a:t>研究グループ</a:t>
            </a:r>
            <a:r>
              <a:rPr lang="en-US" altLang="ja-JP" sz="800" dirty="0">
                <a:solidFill>
                  <a:schemeClr val="tx1"/>
                </a:solidFill>
              </a:rPr>
              <a:t>B</a:t>
            </a:r>
            <a:r>
              <a:rPr kumimoji="1" lang="en-US" altLang="ja-JP" sz="800" dirty="0" smtClean="0">
                <a:solidFill>
                  <a:schemeClr val="tx1"/>
                </a:solidFill>
              </a:rPr>
              <a:t> VLAN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5580112" y="5805264"/>
            <a:ext cx="1224136" cy="2160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solidFill>
                  <a:schemeClr val="tx1"/>
                </a:solidFill>
              </a:rPr>
              <a:t>研究クラウド</a:t>
            </a:r>
            <a:r>
              <a:rPr lang="ja-JP" altLang="en-US" sz="800" dirty="0" smtClean="0">
                <a:solidFill>
                  <a:schemeClr val="tx1"/>
                </a:solidFill>
              </a:rPr>
              <a:t>共用</a:t>
            </a:r>
            <a:r>
              <a:rPr kumimoji="1" lang="en-US" altLang="ja-JP" sz="800" dirty="0" smtClean="0">
                <a:solidFill>
                  <a:schemeClr val="tx1"/>
                </a:solidFill>
              </a:rPr>
              <a:t> VLAN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6300192" y="6093296"/>
            <a:ext cx="2592288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</a:rPr>
              <a:t>(4)</a:t>
            </a:r>
            <a:r>
              <a:rPr lang="en-US" altLang="ja-JP" sz="1400" b="1" dirty="0" smtClean="0">
                <a:solidFill>
                  <a:schemeClr val="tx1"/>
                </a:solidFill>
              </a:rPr>
              <a:t>Cluster Installer(</a:t>
            </a:r>
            <a:r>
              <a:rPr lang="en-US" altLang="ja-JP" sz="1400" b="1" dirty="0" err="1" smtClean="0">
                <a:solidFill>
                  <a:schemeClr val="tx1"/>
                </a:solidFill>
              </a:rPr>
              <a:t>d</a:t>
            </a:r>
            <a:r>
              <a:rPr kumimoji="1" lang="en-US" altLang="ja-JP" sz="1400" b="1" dirty="0" err="1" smtClean="0">
                <a:solidFill>
                  <a:schemeClr val="tx1"/>
                </a:solidFill>
              </a:rPr>
              <a:t>odai</a:t>
            </a:r>
            <a:r>
              <a:rPr kumimoji="1" lang="en-US" altLang="ja-JP" sz="1400" b="1" dirty="0" smtClean="0">
                <a:solidFill>
                  <a:schemeClr val="tx1"/>
                </a:solidFill>
              </a:rPr>
              <a:t>)</a:t>
            </a:r>
            <a:r>
              <a:rPr kumimoji="1" lang="ja-JP" altLang="en-US" sz="1400" b="1" dirty="0" smtClean="0">
                <a:solidFill>
                  <a:schemeClr val="tx1"/>
                </a:solidFill>
              </a:rPr>
              <a:t>により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b="1" dirty="0">
                <a:solidFill>
                  <a:schemeClr val="tx1"/>
                </a:solidFill>
              </a:rPr>
              <a:t>簡単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にグループ内</a:t>
            </a:r>
            <a:r>
              <a:rPr lang="en-US" altLang="ja-JP" sz="1400" b="1" dirty="0" err="1" smtClean="0">
                <a:solidFill>
                  <a:schemeClr val="tx1"/>
                </a:solidFill>
              </a:rPr>
              <a:t>IaaS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などの</a:t>
            </a:r>
            <a:endParaRPr lang="en-US" altLang="ja-JP" sz="1400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b="1" dirty="0" smtClean="0">
                <a:solidFill>
                  <a:schemeClr val="tx1"/>
                </a:solidFill>
              </a:rPr>
              <a:t>計算環境が構築可能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14" name="直線矢印コネクタ 13"/>
          <p:cNvCxnSpPr>
            <a:stCxn id="13" idx="0"/>
          </p:cNvCxnSpPr>
          <p:nvPr/>
        </p:nvCxnSpPr>
        <p:spPr>
          <a:xfrm flipH="1" flipV="1">
            <a:off x="6300192" y="4653136"/>
            <a:ext cx="1296144" cy="144016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395536" y="4869160"/>
            <a:ext cx="3240360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 smtClean="0">
                <a:solidFill>
                  <a:schemeClr val="tx1"/>
                </a:solidFill>
              </a:rPr>
              <a:t>(5)</a:t>
            </a:r>
            <a:r>
              <a:rPr kumimoji="1" lang="ja-JP" altLang="en-US" sz="1400" b="1" dirty="0" smtClean="0">
                <a:solidFill>
                  <a:schemeClr val="tx1"/>
                </a:solidFill>
              </a:rPr>
              <a:t>教育クラウドの拡張が可能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r>
              <a:rPr kumimoji="1" lang="en-US" altLang="ja-JP" sz="2000" b="1" dirty="0" err="1" smtClean="0">
                <a:solidFill>
                  <a:schemeClr val="accent1">
                    <a:lumMod val="75000"/>
                  </a:schemeClr>
                </a:solidFill>
              </a:rPr>
              <a:t>edubase</a:t>
            </a:r>
            <a:r>
              <a:rPr kumimoji="1" lang="en-US" altLang="ja-JP" sz="2000" b="1" dirty="0" smtClean="0">
                <a:solidFill>
                  <a:schemeClr val="accent1">
                    <a:lumMod val="75000"/>
                  </a:schemeClr>
                </a:solidFill>
              </a:rPr>
              <a:t> Cloud #16., #17, …</a:t>
            </a:r>
          </a:p>
        </p:txBody>
      </p:sp>
      <p:cxnSp>
        <p:nvCxnSpPr>
          <p:cNvPr id="16" name="直線矢印コネクタ 15"/>
          <p:cNvCxnSpPr>
            <a:stCxn id="15" idx="0"/>
          </p:cNvCxnSpPr>
          <p:nvPr/>
        </p:nvCxnSpPr>
        <p:spPr>
          <a:xfrm flipV="1">
            <a:off x="2015716" y="4725144"/>
            <a:ext cx="1044116" cy="14401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角丸四角形 18"/>
          <p:cNvSpPr/>
          <p:nvPr/>
        </p:nvSpPr>
        <p:spPr>
          <a:xfrm>
            <a:off x="251520" y="5949280"/>
            <a:ext cx="216024" cy="2160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251520" y="5661248"/>
            <a:ext cx="216024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82490" y="5661248"/>
            <a:ext cx="1790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Machine</a:t>
            </a:r>
            <a:r>
              <a:rPr kumimoji="1" lang="en-US" altLang="ja-JP" sz="1200" dirty="0" smtClean="0"/>
              <a:t>(Physical/Virtual)</a:t>
            </a:r>
            <a:endParaRPr kumimoji="1" lang="ja-JP" altLang="en-US" sz="12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64417" y="5949280"/>
            <a:ext cx="1574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Software</a:t>
            </a:r>
            <a:r>
              <a:rPr kumimoji="1" lang="en-US" altLang="ja-JP" sz="1200" dirty="0" smtClean="0"/>
              <a:t>(OS, Apps, …)</a:t>
            </a:r>
            <a:endParaRPr kumimoji="1" lang="ja-JP" altLang="en-US" sz="1200" dirty="0"/>
          </a:p>
        </p:txBody>
      </p:sp>
      <p:sp>
        <p:nvSpPr>
          <p:cNvPr id="24" name="タイトル 1"/>
          <p:cNvSpPr txBox="1">
            <a:spLocks/>
          </p:cNvSpPr>
          <p:nvPr/>
        </p:nvSpPr>
        <p:spPr>
          <a:xfrm>
            <a:off x="179512" y="0"/>
            <a:ext cx="8229600" cy="70609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noProof="0" dirty="0" smtClean="0"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研究クラウドの特徴</a:t>
            </a:r>
            <a:endParaRPr kumimoji="1" lang="ja-JP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P創英角ｺﾞｼｯｸUB" pitchFamily="50" charset="-128"/>
              <a:ea typeface="HGP創英角ｺﾞｼｯｸUB" pitchFamily="50" charset="-128"/>
              <a:cs typeface="+mj-cs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395536" y="3789040"/>
            <a:ext cx="1224136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 smtClean="0">
                <a:solidFill>
                  <a:schemeClr val="tx1"/>
                </a:solidFill>
              </a:rPr>
              <a:t>(6)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学認連携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</p:txBody>
      </p:sp>
      <p:sp>
        <p:nvSpPr>
          <p:cNvPr id="45" name="円柱 44"/>
          <p:cNvSpPr/>
          <p:nvPr/>
        </p:nvSpPr>
        <p:spPr>
          <a:xfrm>
            <a:off x="7524328" y="2888940"/>
            <a:ext cx="1368152" cy="612068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 smtClean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Object Store Service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 err="1" smtClean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tinii</a:t>
            </a:r>
            <a:endParaRPr lang="ja-JP" altLang="en-US" dirty="0">
              <a:solidFill>
                <a:schemeClr val="bg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7596336" y="1916832"/>
            <a:ext cx="1512168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</a:rPr>
              <a:t>(3)</a:t>
            </a:r>
            <a:r>
              <a:rPr kumimoji="1" lang="ja-JP" altLang="en-US" sz="1400" b="1" dirty="0" smtClean="0">
                <a:solidFill>
                  <a:schemeClr val="tx1"/>
                </a:solidFill>
              </a:rPr>
              <a:t>クラスタ共有</a:t>
            </a:r>
            <a:r>
              <a:rPr lang="en-US" altLang="ja-JP" sz="1400" b="1" dirty="0" smtClean="0">
                <a:solidFill>
                  <a:schemeClr val="tx1"/>
                </a:solidFill>
              </a:rPr>
              <a:t> Object Store Service</a:t>
            </a:r>
          </a:p>
        </p:txBody>
      </p:sp>
      <p:cxnSp>
        <p:nvCxnSpPr>
          <p:cNvPr id="48" name="直線矢印コネクタ 47"/>
          <p:cNvCxnSpPr>
            <a:stCxn id="47" idx="2"/>
            <a:endCxn id="45" idx="1"/>
          </p:cNvCxnSpPr>
          <p:nvPr/>
        </p:nvCxnSpPr>
        <p:spPr>
          <a:xfrm flipH="1">
            <a:off x="8208404" y="2564904"/>
            <a:ext cx="144016" cy="32403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3848" y="3140968"/>
            <a:ext cx="1296144" cy="806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2" name="Picture 2" descr="https://upki-portal.nii.ac.jp/docs/files/image/fed/logo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1880" y="2780928"/>
            <a:ext cx="720080" cy="685628"/>
          </a:xfrm>
          <a:prstGeom prst="rect">
            <a:avLst/>
          </a:prstGeom>
          <a:noFill/>
        </p:spPr>
      </p:pic>
      <p:cxnSp>
        <p:nvCxnSpPr>
          <p:cNvPr id="31" name="直線矢印コネクタ 30"/>
          <p:cNvCxnSpPr>
            <a:stCxn id="30" idx="3"/>
            <a:endCxn id="20482" idx="1"/>
          </p:cNvCxnSpPr>
          <p:nvPr/>
        </p:nvCxnSpPr>
        <p:spPr>
          <a:xfrm flipV="1">
            <a:off x="1619672" y="3123742"/>
            <a:ext cx="1872208" cy="881322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572500" y="6643688"/>
            <a:ext cx="500063" cy="142875"/>
          </a:xfrm>
        </p:spPr>
        <p:txBody>
          <a:bodyPr/>
          <a:lstStyle/>
          <a:p>
            <a:pPr>
              <a:defRPr/>
            </a:pPr>
            <a:fld id="{2D49EB63-8A47-42A8-B1AF-7D6D75D2383C}" type="slidenum">
              <a:rPr lang="ja-JP" altLang="en-US" smtClean="0"/>
              <a:pPr>
                <a:defRPr/>
              </a:pPr>
              <a:t>18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3240360" cy="582594"/>
          </a:xfrm>
        </p:spPr>
        <p:txBody>
          <a:bodyPr/>
          <a:lstStyle/>
          <a:p>
            <a:r>
              <a:rPr kumimoji="1" lang="en-US" altLang="ja-JP" sz="4400" dirty="0" err="1" smtClean="0">
                <a:latin typeface="HGP創英角ｺﾞｼｯｸUB" pitchFamily="50" charset="-128"/>
                <a:ea typeface="HGP創英角ｺﾞｼｯｸUB" pitchFamily="50" charset="-128"/>
                <a:cs typeface="Arial" pitchFamily="34" charset="0"/>
              </a:rPr>
              <a:t>gunnii</a:t>
            </a:r>
            <a:r>
              <a:rPr kumimoji="1" lang="en-US" altLang="ja-JP" sz="4400" dirty="0" smtClean="0">
                <a:latin typeface="HGP創英角ｺﾞｼｯｸUB" pitchFamily="50" charset="-128"/>
                <a:ea typeface="HGP創英角ｺﾞｼｯｸUB" pitchFamily="50" charset="-128"/>
                <a:cs typeface="Arial" pitchFamily="34" charset="0"/>
              </a:rPr>
              <a:t> GUI</a:t>
            </a:r>
            <a:endParaRPr kumimoji="1" lang="ja-JP" altLang="en-US" sz="4400" dirty="0">
              <a:latin typeface="HGP創英角ｺﾞｼｯｸUB" pitchFamily="50" charset="-128"/>
              <a:ea typeface="HGP創英角ｺﾞｼｯｸUB" pitchFamily="50" charset="-128"/>
              <a:cs typeface="Arial" pitchFamily="34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052736"/>
            <a:ext cx="8099023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https://upki-portal.nii.ac.jp/docs/files/image/fed/logo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44624"/>
            <a:ext cx="792088" cy="754191"/>
          </a:xfrm>
          <a:prstGeom prst="rect">
            <a:avLst/>
          </a:prstGeom>
          <a:noFill/>
        </p:spPr>
      </p:pic>
      <p:sp>
        <p:nvSpPr>
          <p:cNvPr id="7" name="タイトル 1"/>
          <p:cNvSpPr txBox="1">
            <a:spLocks/>
          </p:cNvSpPr>
          <p:nvPr/>
        </p:nvSpPr>
        <p:spPr bwMode="auto">
          <a:xfrm>
            <a:off x="7380312" y="0"/>
            <a:ext cx="1404664" cy="582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dirty="0" smtClean="0">
                <a:latin typeface="HGP創英角ｺﾞｼｯｸUB" pitchFamily="50" charset="-128"/>
                <a:ea typeface="HGP創英角ｺﾞｼｯｸUB" pitchFamily="50" charset="-128"/>
                <a:cs typeface="Arial" pitchFamily="34" charset="0"/>
              </a:rPr>
              <a:t>対応済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P創英角ｺﾞｼｯｸUB" pitchFamily="50" charset="-128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8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572500" y="6643688"/>
            <a:ext cx="500063" cy="142875"/>
          </a:xfrm>
        </p:spPr>
        <p:txBody>
          <a:bodyPr/>
          <a:lstStyle/>
          <a:p>
            <a:pPr>
              <a:defRPr/>
            </a:pPr>
            <a:fld id="{2D49EB63-8A47-42A8-B1AF-7D6D75D2383C}" type="slidenum">
              <a:rPr lang="ja-JP" altLang="en-US" smtClean="0"/>
              <a:pPr>
                <a:defRPr/>
              </a:pPr>
              <a:t>19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6480720" cy="582594"/>
          </a:xfrm>
        </p:spPr>
        <p:txBody>
          <a:bodyPr/>
          <a:lstStyle/>
          <a:p>
            <a:r>
              <a:rPr lang="en-US" altLang="ja-JP" dirty="0" smtClean="0">
                <a:latin typeface="HGP創英角ｺﾞｼｯｸUB" pitchFamily="50" charset="-128"/>
                <a:ea typeface="HGP創英角ｺﾞｼｯｸUB" pitchFamily="50" charset="-128"/>
              </a:rPr>
              <a:t>NII</a:t>
            </a:r>
            <a:r>
              <a:rPr lang="ja-JP" altLang="en-US" dirty="0" smtClean="0">
                <a:latin typeface="HGP創英角ｺﾞｼｯｸUB" pitchFamily="50" charset="-128"/>
                <a:ea typeface="HGP創英角ｺﾞｼｯｸUB" pitchFamily="50" charset="-128"/>
              </a:rPr>
              <a:t>で運用しているクラウド</a:t>
            </a:r>
            <a:endParaRPr kumimoji="1" lang="ja-JP" altLang="en-US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79512" y="2060848"/>
            <a:ext cx="8892480" cy="2880320"/>
          </a:xfrm>
        </p:spPr>
        <p:txBody>
          <a:bodyPr/>
          <a:lstStyle/>
          <a:p>
            <a:r>
              <a:rPr kumimoji="1" lang="ja-JP" altLang="en-US" dirty="0" smtClean="0">
                <a:latin typeface="HGP創英角ｺﾞｼｯｸUB" pitchFamily="50" charset="-128"/>
                <a:ea typeface="HGP創英角ｺﾞｼｯｸUB" pitchFamily="50" charset="-128"/>
              </a:rPr>
              <a:t>教育クラウド　</a:t>
            </a:r>
            <a:r>
              <a:rPr kumimoji="1" lang="en-US" altLang="ja-JP" dirty="0" err="1" smtClean="0">
                <a:latin typeface="HGP創英角ｺﾞｼｯｸUB" pitchFamily="50" charset="-128"/>
                <a:ea typeface="HGP創英角ｺﾞｼｯｸUB" pitchFamily="50" charset="-128"/>
              </a:rPr>
              <a:t>edubase</a:t>
            </a:r>
            <a:r>
              <a:rPr kumimoji="1" lang="en-US" altLang="ja-JP" dirty="0" smtClean="0">
                <a:latin typeface="HGP創英角ｺﾞｼｯｸUB" pitchFamily="50" charset="-128"/>
                <a:ea typeface="HGP創英角ｺﾞｼｯｸUB" pitchFamily="50" charset="-128"/>
              </a:rPr>
              <a:t> Cloud</a:t>
            </a:r>
            <a:r>
              <a:rPr kumimoji="1" lang="en-US" altLang="ja-JP" sz="2800" dirty="0" smtClean="0">
                <a:latin typeface="HGP創英角ｺﾞｼｯｸUB" pitchFamily="50" charset="-128"/>
                <a:ea typeface="HGP創英角ｺﾞｼｯｸUB" pitchFamily="50" charset="-128"/>
              </a:rPr>
              <a:t>(</a:t>
            </a:r>
            <a:r>
              <a:rPr kumimoji="1" lang="ja-JP" altLang="en-US" sz="2800" dirty="0" smtClean="0">
                <a:latin typeface="HGP創英角ｺﾞｼｯｸUB" pitchFamily="50" charset="-128"/>
                <a:ea typeface="HGP創英角ｺﾞｼｯｸUB" pitchFamily="50" charset="-128"/>
              </a:rPr>
              <a:t>実運用　</a:t>
            </a:r>
            <a:r>
              <a:rPr kumimoji="1" lang="en-US" altLang="ja-JP" sz="2800" dirty="0" smtClean="0">
                <a:latin typeface="HGP創英角ｺﾞｼｯｸUB" pitchFamily="50" charset="-128"/>
                <a:ea typeface="HGP創英角ｺﾞｼｯｸUB" pitchFamily="50" charset="-128"/>
              </a:rPr>
              <a:t>2010.5 - )</a:t>
            </a:r>
            <a:endParaRPr kumimoji="1" lang="en-US" altLang="ja-JP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endParaRPr kumimoji="1" lang="en-US" altLang="ja-JP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r>
              <a:rPr lang="ja-JP" altLang="en-US" dirty="0" smtClean="0">
                <a:latin typeface="HGP創英角ｺﾞｼｯｸUB" pitchFamily="50" charset="-128"/>
                <a:ea typeface="HGP創英角ｺﾞｼｯｸUB" pitchFamily="50" charset="-128"/>
              </a:rPr>
              <a:t>研究クラウド　</a:t>
            </a:r>
            <a:r>
              <a:rPr lang="en-US" altLang="ja-JP" dirty="0" err="1" smtClean="0">
                <a:latin typeface="HGP創英角ｺﾞｼｯｸUB" pitchFamily="50" charset="-128"/>
                <a:ea typeface="HGP創英角ｺﾞｼｯｸUB" pitchFamily="50" charset="-128"/>
              </a:rPr>
              <a:t>gunnii</a:t>
            </a:r>
            <a:r>
              <a:rPr lang="ja-JP" altLang="en-US" dirty="0" smtClean="0">
                <a:latin typeface="HGP創英角ｺﾞｼｯｸUB" pitchFamily="50" charset="-128"/>
                <a:ea typeface="HGP創英角ｺﾞｼｯｸUB" pitchFamily="50" charset="-128"/>
              </a:rPr>
              <a:t> </a:t>
            </a:r>
            <a:r>
              <a:rPr lang="en-US" altLang="ja-JP" dirty="0" smtClean="0">
                <a:latin typeface="HGP創英角ｺﾞｼｯｸUB" pitchFamily="50" charset="-128"/>
                <a:ea typeface="HGP創英角ｺﾞｼｯｸUB" pitchFamily="50" charset="-128"/>
              </a:rPr>
              <a:t>+ </a:t>
            </a:r>
            <a:r>
              <a:rPr lang="en-US" altLang="ja-JP" dirty="0" err="1" smtClean="0">
                <a:latin typeface="HGP創英角ｺﾞｼｯｸUB" pitchFamily="50" charset="-128"/>
                <a:ea typeface="HGP創英角ｺﾞｼｯｸUB" pitchFamily="50" charset="-128"/>
              </a:rPr>
              <a:t>tinii</a:t>
            </a:r>
            <a:r>
              <a:rPr lang="en-US" altLang="ja-JP" dirty="0" smtClean="0">
                <a:latin typeface="HGP創英角ｺﾞｼｯｸUB" pitchFamily="50" charset="-128"/>
                <a:ea typeface="HGP創英角ｺﾞｼｯｸUB" pitchFamily="50" charset="-128"/>
              </a:rPr>
              <a:t> </a:t>
            </a:r>
            <a:r>
              <a:rPr lang="en-US" altLang="ja-JP" sz="2800" dirty="0" smtClean="0">
                <a:latin typeface="HGP創英角ｺﾞｼｯｸUB" pitchFamily="50" charset="-128"/>
                <a:ea typeface="HGP創英角ｺﾞｼｯｸUB" pitchFamily="50" charset="-128"/>
              </a:rPr>
              <a:t>(</a:t>
            </a:r>
            <a:r>
              <a:rPr lang="ja-JP" altLang="en-US" sz="2800" dirty="0" smtClean="0">
                <a:latin typeface="HGP創英角ｺﾞｼｯｸUB" pitchFamily="50" charset="-128"/>
                <a:ea typeface="HGP創英角ｺﾞｼｯｸUB" pitchFamily="50" charset="-128"/>
              </a:rPr>
              <a:t>実運用　</a:t>
            </a:r>
            <a:r>
              <a:rPr lang="en-US" altLang="ja-JP" sz="2800" dirty="0" smtClean="0">
                <a:latin typeface="HGP創英角ｺﾞｼｯｸUB" pitchFamily="50" charset="-128"/>
                <a:ea typeface="HGP創英角ｺﾞｼｯｸUB" pitchFamily="50" charset="-128"/>
              </a:rPr>
              <a:t>2012.7 - )</a:t>
            </a:r>
            <a:endParaRPr lang="en-US" altLang="ja-JP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endParaRPr lang="en-US" altLang="ja-JP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r>
              <a:rPr lang="ja-JP" altLang="en-US" dirty="0" smtClean="0">
                <a:latin typeface="HGP創英角ｺﾞｼｯｸUB" pitchFamily="50" charset="-128"/>
                <a:ea typeface="HGP創英角ｺﾞｼｯｸUB" pitchFamily="50" charset="-128"/>
              </a:rPr>
              <a:t>インタークラウド基盤 </a:t>
            </a:r>
            <a:r>
              <a:rPr lang="en-US" altLang="ja-JP" sz="2800" dirty="0" smtClean="0">
                <a:latin typeface="HGP創英角ｺﾞｼｯｸUB" pitchFamily="50" charset="-128"/>
                <a:ea typeface="HGP創英角ｺﾞｼｯｸUB" pitchFamily="50" charset="-128"/>
              </a:rPr>
              <a:t>(</a:t>
            </a:r>
            <a:r>
              <a:rPr lang="ja-JP" altLang="en-US" sz="2800" dirty="0" smtClean="0">
                <a:latin typeface="HGP創英角ｺﾞｼｯｸUB" pitchFamily="50" charset="-128"/>
                <a:ea typeface="HGP創英角ｺﾞｼｯｸUB" pitchFamily="50" charset="-128"/>
              </a:rPr>
              <a:t>実験的運用　</a:t>
            </a:r>
            <a:r>
              <a:rPr lang="en-US" altLang="ja-JP" sz="2800" dirty="0" smtClean="0">
                <a:latin typeface="HGP創英角ｺﾞｼｯｸUB" pitchFamily="50" charset="-128"/>
                <a:ea typeface="HGP創英角ｺﾞｼｯｸUB" pitchFamily="50" charset="-128"/>
              </a:rPr>
              <a:t>2012.10 </a:t>
            </a:r>
            <a:r>
              <a:rPr lang="en-US" altLang="ja-JP" sz="2800" dirty="0" smtClean="0">
                <a:latin typeface="HGP創英角ｺﾞｼｯｸUB" pitchFamily="50" charset="-128"/>
                <a:ea typeface="HGP創英角ｺﾞｼｯｸUB" pitchFamily="50" charset="-128"/>
              </a:rPr>
              <a:t>- )</a:t>
            </a:r>
            <a:endParaRPr lang="en-US" altLang="ja-JP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endParaRPr kumimoji="1" lang="ja-JP" altLang="en-US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4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572500" y="6643688"/>
            <a:ext cx="500063" cy="142875"/>
          </a:xfrm>
        </p:spPr>
        <p:txBody>
          <a:bodyPr/>
          <a:lstStyle/>
          <a:p>
            <a:pPr>
              <a:defRPr/>
            </a:pPr>
            <a:fld id="{2D49EB63-8A47-42A8-B1AF-7D6D75D2383C}" type="slidenum">
              <a:rPr lang="ja-JP" altLang="en-US" smtClean="0"/>
              <a:pPr>
                <a:defRPr/>
              </a:pPr>
              <a:t>2</a:t>
            </a:fld>
            <a:endParaRPr lang="ja-JP" altLang="en-US" dirty="0"/>
          </a:p>
        </p:txBody>
      </p:sp>
      <p:pic>
        <p:nvPicPr>
          <p:cNvPr id="5" name="Picture 4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636912"/>
            <a:ext cx="2304256" cy="626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AutoShape 2" descr="Gunni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38916" name="AutoShape 4" descr="Gunni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3789040"/>
            <a:ext cx="1914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9144000" cy="64533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 smtClean="0">
                <a:latin typeface="HGP創英角ｺﾞｼｯｸUB" pitchFamily="50" charset="-128"/>
                <a:ea typeface="HGP創英角ｺﾞｼｯｸUB" pitchFamily="50" charset="-128"/>
              </a:rPr>
              <a:t>インタークラウド基盤</a:t>
            </a:r>
            <a:endParaRPr lang="en-US" altLang="ja-JP" sz="48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pPr lvl="8" algn="ctr"/>
            <a:r>
              <a:rPr lang="ja-JP" altLang="en-US" sz="2800" dirty="0" smtClean="0">
                <a:latin typeface="HGP創英角ｺﾞｼｯｸUB" pitchFamily="50" charset="-128"/>
                <a:ea typeface="HGP創英角ｺﾞｼｯｸUB" pitchFamily="50" charset="-128"/>
              </a:rPr>
              <a:t> </a:t>
            </a:r>
            <a:endParaRPr lang="en-US" altLang="ja-JP" sz="28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pPr algn="ctr"/>
            <a:r>
              <a:rPr lang="en-US" altLang="ja-JP" sz="2800" dirty="0" smtClean="0">
                <a:latin typeface="HGS創英角ｺﾞｼｯｸUB" pitchFamily="50" charset="-128"/>
                <a:ea typeface="HGS創英角ｺﾞｼｯｸUB" pitchFamily="50" charset="-128"/>
              </a:rPr>
              <a:t>- </a:t>
            </a:r>
            <a:r>
              <a:rPr lang="ja-JP" altLang="en-US" sz="2800" dirty="0" smtClean="0">
                <a:latin typeface="HGS創英角ｺﾞｼｯｸUB" pitchFamily="50" charset="-128"/>
                <a:ea typeface="HGS創英角ｺﾞｼｯｸUB" pitchFamily="50" charset="-128"/>
              </a:rPr>
              <a:t>アカデミックコミュニティクラウドの</a:t>
            </a:r>
            <a:r>
              <a:rPr lang="en-US" altLang="ja-JP" sz="2800" dirty="0" smtClean="0">
                <a:latin typeface="HGS創英角ｺﾞｼｯｸUB" pitchFamily="50" charset="-128"/>
                <a:ea typeface="HGS創英角ｺﾞｼｯｸUB" pitchFamily="50" charset="-128"/>
              </a:rPr>
              <a:t>Hub-</a:t>
            </a:r>
            <a:endParaRPr lang="en-US" altLang="ja-JP" sz="2800" dirty="0" smtClean="0"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572500" y="6643688"/>
            <a:ext cx="500063" cy="142875"/>
          </a:xfrm>
        </p:spPr>
        <p:txBody>
          <a:bodyPr/>
          <a:lstStyle/>
          <a:p>
            <a:pPr>
              <a:defRPr/>
            </a:pPr>
            <a:fld id="{2D49EB63-8A47-42A8-B1AF-7D6D75D2383C}" type="slidenum">
              <a:rPr lang="ja-JP" altLang="en-US" smtClean="0"/>
              <a:pPr>
                <a:defRPr/>
              </a:pPr>
              <a:t>20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6840760" cy="582594"/>
          </a:xfrm>
        </p:spPr>
        <p:txBody>
          <a:bodyPr/>
          <a:lstStyle/>
          <a:p>
            <a:r>
              <a:rPr kumimoji="1" lang="ja-JP" altLang="en-US" sz="3600" dirty="0" smtClean="0">
                <a:latin typeface="HGPｺﾞｼｯｸE" pitchFamily="50" charset="-128"/>
                <a:ea typeface="HGPｺﾞｼｯｸE" pitchFamily="50" charset="-128"/>
              </a:rPr>
              <a:t>インタークラウドのユースケース例</a:t>
            </a:r>
            <a:endParaRPr kumimoji="1" lang="ja-JP" altLang="en-US" sz="3600" dirty="0">
              <a:latin typeface="HGPｺﾞｼｯｸE" pitchFamily="50" charset="-128"/>
              <a:ea typeface="HGPｺﾞｼｯｸE" pitchFamily="50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24744"/>
            <a:ext cx="3528392" cy="197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573016"/>
            <a:ext cx="2736304" cy="1958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908720"/>
            <a:ext cx="3456384" cy="2143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3429000"/>
            <a:ext cx="3240360" cy="1875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正方形/長方形 8"/>
          <p:cNvSpPr/>
          <p:nvPr/>
        </p:nvSpPr>
        <p:spPr>
          <a:xfrm>
            <a:off x="323528" y="6093296"/>
            <a:ext cx="36724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 dirty="0" smtClean="0">
                <a:latin typeface="HGPｺﾞｼｯｸE" pitchFamily="50" charset="-128"/>
                <a:ea typeface="HGPｺﾞｼｯｸE" pitchFamily="50" charset="-128"/>
                <a:hlinkClick r:id="rId6"/>
              </a:rPr>
              <a:t>http://www.gictf.jp/doc/GICTF_Whitepaper_20100902.pdf</a:t>
            </a:r>
            <a:endParaRPr lang="ja-JP" altLang="en-US" sz="105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51520" y="5805264"/>
            <a:ext cx="5541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HGPｺﾞｼｯｸE" pitchFamily="50" charset="-128"/>
                <a:ea typeface="HGPｺﾞｼｯｸE" pitchFamily="50" charset="-128"/>
              </a:rPr>
              <a:t>GICTF :</a:t>
            </a:r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インタークラウドのユースケースと機能要件より</a:t>
            </a:r>
            <a:endParaRPr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39552" y="3090446"/>
            <a:ext cx="3888432" cy="3385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 smtClean="0">
                <a:latin typeface="HGPｺﾞｼｯｸE" pitchFamily="50" charset="-128"/>
                <a:ea typeface="HGPｺﾞｼｯｸE" pitchFamily="50" charset="-128"/>
              </a:rPr>
              <a:t>急激な負荷増加に対して性能を保証する</a:t>
            </a:r>
            <a:endParaRPr lang="ja-JP" altLang="en-US" sz="16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539552" y="5301208"/>
            <a:ext cx="3888432" cy="3385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 smtClean="0">
                <a:latin typeface="HGPｺﾞｼｯｸE" pitchFamily="50" charset="-128"/>
                <a:ea typeface="HGPｺﾞｼｯｸE" pitchFamily="50" charset="-128"/>
              </a:rPr>
              <a:t>遅延に対して性能を保証する</a:t>
            </a:r>
            <a:endParaRPr lang="ja-JP" altLang="en-US" sz="16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4788024" y="3090446"/>
            <a:ext cx="3960440" cy="3385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 smtClean="0">
                <a:latin typeface="HGPｺﾞｼｯｸE" pitchFamily="50" charset="-128"/>
                <a:ea typeface="HGPｺﾞｼｯｸE" pitchFamily="50" charset="-128"/>
              </a:rPr>
              <a:t>災害や故障発生に対して可用性を保証する</a:t>
            </a:r>
            <a:endParaRPr lang="ja-JP" altLang="en-US" sz="16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4788024" y="5301208"/>
            <a:ext cx="3888432" cy="3385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 smtClean="0">
                <a:latin typeface="HGPｺﾞｼｯｸE" pitchFamily="50" charset="-128"/>
                <a:ea typeface="HGPｺﾞｼｯｸE" pitchFamily="50" charset="-128"/>
              </a:rPr>
              <a:t>サービスを継続する</a:t>
            </a:r>
            <a:endParaRPr lang="ja-JP" altLang="en-US" sz="16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8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572500" y="6643688"/>
            <a:ext cx="500063" cy="142875"/>
          </a:xfrm>
        </p:spPr>
        <p:txBody>
          <a:bodyPr/>
          <a:lstStyle/>
          <a:p>
            <a:pPr>
              <a:defRPr/>
            </a:pPr>
            <a:fld id="{2D49EB63-8A47-42A8-B1AF-7D6D75D2383C}" type="slidenum">
              <a:rPr lang="ja-JP" altLang="en-US" smtClean="0"/>
              <a:pPr>
                <a:defRPr/>
              </a:pPr>
              <a:t>21</a:t>
            </a:fld>
            <a:endParaRPr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7162040" y="115580"/>
            <a:ext cx="1906003" cy="693837"/>
          </a:xfrm>
          <a:prstGeom prst="roundRect">
            <a:avLst>
              <a:gd name="adj" fmla="val 7234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テキスト ボックス 4"/>
          <p:cNvSpPr txBox="1">
            <a:spLocks noChangeArrowheads="1"/>
          </p:cNvSpPr>
          <p:nvPr/>
        </p:nvSpPr>
        <p:spPr bwMode="auto">
          <a:xfrm flipH="1">
            <a:off x="7218720" y="128826"/>
            <a:ext cx="196179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インタークラウド</a:t>
            </a:r>
            <a:endParaRPr lang="en-US" altLang="ja-JP" sz="20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r>
              <a:rPr lang="ja-JP" altLang="en-US" sz="2000" dirty="0" err="1" smtClean="0">
                <a:latin typeface="HGP創英角ｺﾞｼｯｸUB" pitchFamily="50" charset="-128"/>
                <a:ea typeface="HGP創英角ｺﾞｼｯｸUB" pitchFamily="50" charset="-128"/>
              </a:rPr>
              <a:t>への</a:t>
            </a:r>
            <a:r>
              <a:rPr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ニーズ</a:t>
            </a:r>
            <a:endParaRPr lang="en-US" altLang="ja-JP" sz="2000" dirty="0" smtClean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73"/>
          <p:cNvGrpSpPr/>
          <p:nvPr/>
        </p:nvGrpSpPr>
        <p:grpSpPr>
          <a:xfrm>
            <a:off x="3275856" y="3861048"/>
            <a:ext cx="1656184" cy="576064"/>
            <a:chOff x="5220072" y="1556792"/>
            <a:chExt cx="1296144" cy="576064"/>
          </a:xfrm>
        </p:grpSpPr>
        <p:pic>
          <p:nvPicPr>
            <p:cNvPr id="6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>
              <a:lum bright="-5000" contrast="59000"/>
            </a:blip>
            <a:srcRect/>
            <a:stretch>
              <a:fillRect/>
            </a:stretch>
          </p:blipFill>
          <p:spPr bwMode="auto">
            <a:xfrm>
              <a:off x="5292080" y="1628800"/>
              <a:ext cx="2599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円柱 6"/>
            <p:cNvSpPr/>
            <p:nvPr/>
          </p:nvSpPr>
          <p:spPr>
            <a:xfrm>
              <a:off x="5436096" y="1844824"/>
              <a:ext cx="144016" cy="14401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600">
                <a:latin typeface="HGS創英角ｺﾞｼｯｸUB" pitchFamily="50" charset="-128"/>
                <a:ea typeface="HGS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8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>
              <a:lum bright="-5000" contrast="59000"/>
            </a:blip>
            <a:srcRect/>
            <a:stretch>
              <a:fillRect/>
            </a:stretch>
          </p:blipFill>
          <p:spPr bwMode="auto">
            <a:xfrm>
              <a:off x="5580112" y="1628800"/>
              <a:ext cx="2599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円柱 8"/>
            <p:cNvSpPr/>
            <p:nvPr/>
          </p:nvSpPr>
          <p:spPr>
            <a:xfrm>
              <a:off x="5724128" y="1844824"/>
              <a:ext cx="144016" cy="14401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600">
                <a:latin typeface="HGS創英角ｺﾞｼｯｸUB" pitchFamily="50" charset="-128"/>
                <a:ea typeface="HGS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10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>
              <a:lum bright="-5000" contrast="59000"/>
            </a:blip>
            <a:srcRect/>
            <a:stretch>
              <a:fillRect/>
            </a:stretch>
          </p:blipFill>
          <p:spPr bwMode="auto">
            <a:xfrm>
              <a:off x="5868144" y="1628800"/>
              <a:ext cx="2599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円柱 10"/>
            <p:cNvSpPr/>
            <p:nvPr/>
          </p:nvSpPr>
          <p:spPr>
            <a:xfrm>
              <a:off x="6012160" y="1844824"/>
              <a:ext cx="144016" cy="14401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600">
                <a:latin typeface="HGS創英角ｺﾞｼｯｸUB" pitchFamily="50" charset="-128"/>
                <a:ea typeface="HGS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12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>
              <a:lum bright="-5000" contrast="59000"/>
            </a:blip>
            <a:srcRect/>
            <a:stretch>
              <a:fillRect/>
            </a:stretch>
          </p:blipFill>
          <p:spPr bwMode="auto">
            <a:xfrm>
              <a:off x="6156176" y="1628800"/>
              <a:ext cx="2599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円柱 12"/>
            <p:cNvSpPr/>
            <p:nvPr/>
          </p:nvSpPr>
          <p:spPr>
            <a:xfrm>
              <a:off x="6300192" y="1844824"/>
              <a:ext cx="144016" cy="14401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600">
                <a:latin typeface="HGS創英角ｺﾞｼｯｸUB" pitchFamily="50" charset="-128"/>
                <a:ea typeface="HGS創英角ｺﾞｼｯｸUB" pitchFamily="50" charset="-128"/>
                <a:cs typeface="Times New Roman" pitchFamily="18" charset="0"/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5220072" y="1556792"/>
              <a:ext cx="1296144" cy="576064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GS創英角ｺﾞｼｯｸUB" pitchFamily="50" charset="-128"/>
                <a:ea typeface="HGS創英角ｺﾞｼｯｸUB" pitchFamily="50" charset="-128"/>
                <a:cs typeface="Times New Roman" pitchFamily="18" charset="0"/>
              </a:endParaRPr>
            </a:p>
          </p:txBody>
        </p:sp>
      </p:grpSp>
      <p:grpSp>
        <p:nvGrpSpPr>
          <p:cNvPr id="3" name="グループ化 74"/>
          <p:cNvGrpSpPr/>
          <p:nvPr/>
        </p:nvGrpSpPr>
        <p:grpSpPr>
          <a:xfrm>
            <a:off x="3275856" y="2564904"/>
            <a:ext cx="1656184" cy="576064"/>
            <a:chOff x="5220072" y="1556792"/>
            <a:chExt cx="1296144" cy="576064"/>
          </a:xfrm>
        </p:grpSpPr>
        <p:pic>
          <p:nvPicPr>
            <p:cNvPr id="16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>
              <a:lum bright="-5000" contrast="59000"/>
            </a:blip>
            <a:srcRect/>
            <a:stretch>
              <a:fillRect/>
            </a:stretch>
          </p:blipFill>
          <p:spPr bwMode="auto">
            <a:xfrm>
              <a:off x="5292080" y="1628800"/>
              <a:ext cx="2599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円柱 16"/>
            <p:cNvSpPr/>
            <p:nvPr/>
          </p:nvSpPr>
          <p:spPr>
            <a:xfrm>
              <a:off x="5436096" y="1844824"/>
              <a:ext cx="144016" cy="14401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600">
                <a:latin typeface="HGS創英角ｺﾞｼｯｸUB" pitchFamily="50" charset="-128"/>
                <a:ea typeface="HGS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18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>
              <a:lum bright="-5000" contrast="59000"/>
            </a:blip>
            <a:srcRect/>
            <a:stretch>
              <a:fillRect/>
            </a:stretch>
          </p:blipFill>
          <p:spPr bwMode="auto">
            <a:xfrm>
              <a:off x="5580112" y="1628800"/>
              <a:ext cx="2599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円柱 18"/>
            <p:cNvSpPr/>
            <p:nvPr/>
          </p:nvSpPr>
          <p:spPr>
            <a:xfrm>
              <a:off x="5724128" y="1844824"/>
              <a:ext cx="144016" cy="14401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600">
                <a:latin typeface="HGS創英角ｺﾞｼｯｸUB" pitchFamily="50" charset="-128"/>
                <a:ea typeface="HGS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20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>
              <a:lum bright="-5000" contrast="59000"/>
            </a:blip>
            <a:srcRect/>
            <a:stretch>
              <a:fillRect/>
            </a:stretch>
          </p:blipFill>
          <p:spPr bwMode="auto">
            <a:xfrm>
              <a:off x="5868144" y="1628800"/>
              <a:ext cx="2599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円柱 20"/>
            <p:cNvSpPr/>
            <p:nvPr/>
          </p:nvSpPr>
          <p:spPr>
            <a:xfrm>
              <a:off x="6012160" y="1844824"/>
              <a:ext cx="144016" cy="14401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600">
                <a:latin typeface="HGS創英角ｺﾞｼｯｸUB" pitchFamily="50" charset="-128"/>
                <a:ea typeface="HGS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22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>
              <a:lum bright="-5000" contrast="59000"/>
            </a:blip>
            <a:srcRect/>
            <a:stretch>
              <a:fillRect/>
            </a:stretch>
          </p:blipFill>
          <p:spPr bwMode="auto">
            <a:xfrm>
              <a:off x="6156176" y="1628800"/>
              <a:ext cx="2599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円柱 22"/>
            <p:cNvSpPr/>
            <p:nvPr/>
          </p:nvSpPr>
          <p:spPr>
            <a:xfrm>
              <a:off x="6300192" y="1844824"/>
              <a:ext cx="144016" cy="14401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600">
                <a:latin typeface="HGS創英角ｺﾞｼｯｸUB" pitchFamily="50" charset="-128"/>
                <a:ea typeface="HGS創英角ｺﾞｼｯｸUB" pitchFamily="50" charset="-128"/>
                <a:cs typeface="Times New Roman" pitchFamily="18" charset="0"/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5220072" y="1556792"/>
              <a:ext cx="1296144" cy="576064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GS創英角ｺﾞｼｯｸUB" pitchFamily="50" charset="-128"/>
                <a:ea typeface="HGS創英角ｺﾞｼｯｸUB" pitchFamily="50" charset="-128"/>
                <a:cs typeface="Times New Roman" pitchFamily="18" charset="0"/>
              </a:endParaRPr>
            </a:p>
          </p:txBody>
        </p:sp>
      </p:grpSp>
      <p:sp>
        <p:nvSpPr>
          <p:cNvPr id="25" name="テキスト ボックス 24"/>
          <p:cNvSpPr txBox="1"/>
          <p:nvPr/>
        </p:nvSpPr>
        <p:spPr>
          <a:xfrm>
            <a:off x="5148064" y="2442374"/>
            <a:ext cx="6480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HGS創英角ｺﾞｼｯｸUB" pitchFamily="50" charset="-128"/>
                <a:ea typeface="HGS創英角ｺﾞｼｯｸUB" pitchFamily="50" charset="-128"/>
                <a:cs typeface="Times New Roman" pitchFamily="18" charset="0"/>
              </a:rPr>
              <a:t>貸出</a:t>
            </a:r>
            <a:endParaRPr kumimoji="1" lang="ja-JP" altLang="en-US" sz="1600" dirty="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2864768" y="1412776"/>
            <a:ext cx="6099720" cy="3888432"/>
          </a:xfrm>
          <a:prstGeom prst="roundRect">
            <a:avLst>
              <a:gd name="adj" fmla="val 25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932040" y="90872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2">
                    <a:lumMod val="50000"/>
                  </a:schemeClr>
                </a:solidFill>
                <a:latin typeface="HGS創英角ｺﾞｼｯｸUB" pitchFamily="50" charset="-128"/>
                <a:ea typeface="HGS創英角ｺﾞｼｯｸUB" pitchFamily="50" charset="-128"/>
              </a:rPr>
              <a:t>研究クラウド</a:t>
            </a:r>
            <a:endParaRPr kumimoji="1" lang="ja-JP" altLang="en-US" sz="2800" dirty="0">
              <a:solidFill>
                <a:schemeClr val="tx2">
                  <a:lumMod val="50000"/>
                </a:schemeClr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5940152" y="2420888"/>
            <a:ext cx="2736304" cy="2088232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pic>
        <p:nvPicPr>
          <p:cNvPr id="29" name="Picture 8" descr="MCj042896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4880" y="2610490"/>
            <a:ext cx="382952" cy="53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円柱 29"/>
          <p:cNvSpPr/>
          <p:nvPr/>
        </p:nvSpPr>
        <p:spPr>
          <a:xfrm>
            <a:off x="6340904" y="2970530"/>
            <a:ext cx="144016" cy="18002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pic>
        <p:nvPicPr>
          <p:cNvPr id="31" name="Picture 8" descr="MCj042896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0000" y="2790510"/>
            <a:ext cx="382952" cy="53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円柱 31"/>
          <p:cNvSpPr/>
          <p:nvPr/>
        </p:nvSpPr>
        <p:spPr>
          <a:xfrm>
            <a:off x="6606024" y="3150550"/>
            <a:ext cx="144016" cy="18002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pic>
        <p:nvPicPr>
          <p:cNvPr id="33" name="Picture 8" descr="MCj042896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0944" y="2682498"/>
            <a:ext cx="382952" cy="53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円柱 33"/>
          <p:cNvSpPr/>
          <p:nvPr/>
        </p:nvSpPr>
        <p:spPr>
          <a:xfrm>
            <a:off x="6916968" y="3042538"/>
            <a:ext cx="144016" cy="18002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pic>
        <p:nvPicPr>
          <p:cNvPr id="35" name="Picture 8" descr="MCj042896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7280" y="3645024"/>
            <a:ext cx="382952" cy="53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円柱 35"/>
          <p:cNvSpPr/>
          <p:nvPr/>
        </p:nvSpPr>
        <p:spPr>
          <a:xfrm>
            <a:off x="6493304" y="4005064"/>
            <a:ext cx="144016" cy="18002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pic>
        <p:nvPicPr>
          <p:cNvPr id="37" name="Picture 8" descr="MCj042896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2400" y="3825044"/>
            <a:ext cx="382952" cy="53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円柱 37"/>
          <p:cNvSpPr/>
          <p:nvPr/>
        </p:nvSpPr>
        <p:spPr>
          <a:xfrm>
            <a:off x="6758424" y="4185084"/>
            <a:ext cx="144016" cy="18002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pic>
        <p:nvPicPr>
          <p:cNvPr id="39" name="Picture 8" descr="MCj042896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3344" y="3717032"/>
            <a:ext cx="382952" cy="53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円柱 39"/>
          <p:cNvSpPr/>
          <p:nvPr/>
        </p:nvSpPr>
        <p:spPr>
          <a:xfrm>
            <a:off x="7069368" y="4077072"/>
            <a:ext cx="144016" cy="18002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pic>
        <p:nvPicPr>
          <p:cNvPr id="41" name="Picture 8" descr="MCj042896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7344" y="3573016"/>
            <a:ext cx="382952" cy="53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円柱 41"/>
          <p:cNvSpPr/>
          <p:nvPr/>
        </p:nvSpPr>
        <p:spPr>
          <a:xfrm>
            <a:off x="7503368" y="3933056"/>
            <a:ext cx="144016" cy="18002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pic>
        <p:nvPicPr>
          <p:cNvPr id="43" name="Picture 8" descr="MCj042896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2464" y="3753036"/>
            <a:ext cx="382952" cy="53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円柱 43"/>
          <p:cNvSpPr/>
          <p:nvPr/>
        </p:nvSpPr>
        <p:spPr>
          <a:xfrm>
            <a:off x="7768488" y="4113076"/>
            <a:ext cx="144016" cy="18002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pic>
        <p:nvPicPr>
          <p:cNvPr id="45" name="Picture 8" descr="MCj042896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63408" y="3645024"/>
            <a:ext cx="382952" cy="53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円柱 45"/>
          <p:cNvSpPr/>
          <p:nvPr/>
        </p:nvSpPr>
        <p:spPr>
          <a:xfrm>
            <a:off x="8079432" y="4005064"/>
            <a:ext cx="144016" cy="18002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pic>
        <p:nvPicPr>
          <p:cNvPr id="47" name="Picture 8" descr="MCj042896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9352" y="2636912"/>
            <a:ext cx="382952" cy="53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円柱 47"/>
          <p:cNvSpPr/>
          <p:nvPr/>
        </p:nvSpPr>
        <p:spPr>
          <a:xfrm>
            <a:off x="7575376" y="2996952"/>
            <a:ext cx="144016" cy="18002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pic>
        <p:nvPicPr>
          <p:cNvPr id="49" name="Picture 8" descr="MCj042896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4472" y="2816932"/>
            <a:ext cx="382952" cy="53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円柱 49"/>
          <p:cNvSpPr/>
          <p:nvPr/>
        </p:nvSpPr>
        <p:spPr>
          <a:xfrm>
            <a:off x="7840496" y="3176972"/>
            <a:ext cx="144016" cy="18002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pic>
        <p:nvPicPr>
          <p:cNvPr id="51" name="Picture 8" descr="MCj042896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416" y="2708920"/>
            <a:ext cx="382952" cy="53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円柱 51"/>
          <p:cNvSpPr/>
          <p:nvPr/>
        </p:nvSpPr>
        <p:spPr>
          <a:xfrm>
            <a:off x="8151440" y="3068960"/>
            <a:ext cx="144016" cy="18002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pic>
        <p:nvPicPr>
          <p:cNvPr id="53" name="Picture 8" descr="MCj042896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564904"/>
            <a:ext cx="382952" cy="53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円柱 53"/>
          <p:cNvSpPr/>
          <p:nvPr/>
        </p:nvSpPr>
        <p:spPr>
          <a:xfrm>
            <a:off x="1043608" y="2924944"/>
            <a:ext cx="144016" cy="18002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pic>
        <p:nvPicPr>
          <p:cNvPr id="55" name="Picture 8" descr="MCj042896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564904"/>
            <a:ext cx="382952" cy="53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円柱 55"/>
          <p:cNvSpPr/>
          <p:nvPr/>
        </p:nvSpPr>
        <p:spPr>
          <a:xfrm>
            <a:off x="1691680" y="2924944"/>
            <a:ext cx="144016" cy="18002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560" y="2420888"/>
            <a:ext cx="1584176" cy="86409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cxnSp>
        <p:nvCxnSpPr>
          <p:cNvPr id="58" name="直線矢印コネクタ 57"/>
          <p:cNvCxnSpPr/>
          <p:nvPr/>
        </p:nvCxnSpPr>
        <p:spPr>
          <a:xfrm flipH="1">
            <a:off x="4932040" y="2852936"/>
            <a:ext cx="10081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4932040" y="4077072"/>
            <a:ext cx="10081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角丸四角形 59"/>
          <p:cNvSpPr/>
          <p:nvPr/>
        </p:nvSpPr>
        <p:spPr>
          <a:xfrm>
            <a:off x="251520" y="1412776"/>
            <a:ext cx="2376264" cy="3888432"/>
          </a:xfrm>
          <a:prstGeom prst="roundRect">
            <a:avLst>
              <a:gd name="adj" fmla="val 6206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pic>
        <p:nvPicPr>
          <p:cNvPr id="61" name="Picture 8" descr="MCj042896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861048"/>
            <a:ext cx="382952" cy="53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" name="円柱 61"/>
          <p:cNvSpPr/>
          <p:nvPr/>
        </p:nvSpPr>
        <p:spPr>
          <a:xfrm>
            <a:off x="1043608" y="4221088"/>
            <a:ext cx="144016" cy="18002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pic>
        <p:nvPicPr>
          <p:cNvPr id="63" name="Picture 8" descr="MCj042896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861048"/>
            <a:ext cx="382952" cy="53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円柱 63"/>
          <p:cNvSpPr/>
          <p:nvPr/>
        </p:nvSpPr>
        <p:spPr>
          <a:xfrm>
            <a:off x="1691680" y="4221088"/>
            <a:ext cx="144016" cy="18002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60" y="3717032"/>
            <a:ext cx="1584176" cy="86409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148064" y="3666510"/>
            <a:ext cx="6480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>
                <a:latin typeface="HGS創英角ｺﾞｼｯｸUB" pitchFamily="50" charset="-128"/>
                <a:ea typeface="HGS創英角ｺﾞｼｯｸUB" pitchFamily="50" charset="-128"/>
                <a:cs typeface="Times New Roman" pitchFamily="18" charset="0"/>
              </a:rPr>
              <a:t>返却</a:t>
            </a:r>
            <a:endParaRPr kumimoji="1" lang="ja-JP" altLang="en-US" sz="1600" dirty="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395536" y="90872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2">
                    <a:lumMod val="50000"/>
                  </a:schemeClr>
                </a:solidFill>
                <a:latin typeface="HGS創英角ｺﾞｼｯｸUB" pitchFamily="50" charset="-128"/>
                <a:ea typeface="HGS創英角ｺﾞｼｯｸUB" pitchFamily="50" charset="-128"/>
              </a:rPr>
              <a:t>既存クラスタ</a:t>
            </a:r>
            <a:endParaRPr kumimoji="1" lang="ja-JP" altLang="en-US" sz="2800" dirty="0">
              <a:solidFill>
                <a:schemeClr val="tx2">
                  <a:lumMod val="50000"/>
                </a:schemeClr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cxnSp>
        <p:nvCxnSpPr>
          <p:cNvPr id="68" name="直線コネクタ 67"/>
          <p:cNvCxnSpPr>
            <a:stCxn id="57" idx="3"/>
            <a:endCxn id="24" idx="1"/>
          </p:cNvCxnSpPr>
          <p:nvPr/>
        </p:nvCxnSpPr>
        <p:spPr>
          <a:xfrm>
            <a:off x="2195736" y="2852936"/>
            <a:ext cx="10801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>
            <a:off x="2195736" y="4149080"/>
            <a:ext cx="10801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/>
          <p:cNvSpPr txBox="1"/>
          <p:nvPr/>
        </p:nvSpPr>
        <p:spPr>
          <a:xfrm>
            <a:off x="5796136" y="450912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1">
                    <a:lumMod val="75000"/>
                  </a:schemeClr>
                </a:solidFill>
                <a:latin typeface="HGS創英角ｺﾞｼｯｸUB" pitchFamily="50" charset="-128"/>
                <a:ea typeface="HGS創英角ｺﾞｼｯｸUB" pitchFamily="50" charset="-128"/>
              </a:rPr>
              <a:t>物理マシンプール</a:t>
            </a:r>
            <a:endParaRPr kumimoji="1" lang="ja-JP" altLang="en-US" sz="2800" dirty="0">
              <a:solidFill>
                <a:schemeClr val="accent1">
                  <a:lumMod val="75000"/>
                </a:schemeClr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71" name="左右矢印 70"/>
          <p:cNvSpPr/>
          <p:nvPr/>
        </p:nvSpPr>
        <p:spPr>
          <a:xfrm>
            <a:off x="2987824" y="1628800"/>
            <a:ext cx="2232248" cy="864096"/>
          </a:xfrm>
          <a:prstGeom prst="left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HGS創英角ｺﾞｼｯｸUB" pitchFamily="50" charset="-128"/>
                <a:ea typeface="HGS創英角ｺﾞｼｯｸUB" pitchFamily="50" charset="-128"/>
              </a:rPr>
              <a:t>グニー </a:t>
            </a:r>
            <a:r>
              <a:rPr kumimoji="1" lang="en-US" altLang="ja-JP" sz="1400" dirty="0" smtClean="0">
                <a:latin typeface="HGS創英角ｺﾞｼｯｸUB" pitchFamily="50" charset="-128"/>
                <a:ea typeface="HGS創英角ｺﾞｼｯｸUB" pitchFamily="50" charset="-128"/>
              </a:rPr>
              <a:t>(</a:t>
            </a:r>
            <a:r>
              <a:rPr kumimoji="1" lang="en-US" altLang="ja-JP" sz="1400" dirty="0" err="1" smtClean="0">
                <a:latin typeface="HGS創英角ｺﾞｼｯｸUB" pitchFamily="50" charset="-128"/>
                <a:ea typeface="HGS創英角ｺﾞｼｯｸUB" pitchFamily="50" charset="-128"/>
              </a:rPr>
              <a:t>gunniii</a:t>
            </a:r>
            <a:r>
              <a:rPr kumimoji="1" lang="en-US" altLang="ja-JP" sz="1400" dirty="0" smtClean="0">
                <a:latin typeface="HGS創英角ｺﾞｼｯｸUB" pitchFamily="50" charset="-128"/>
                <a:ea typeface="HGS創英角ｺﾞｼｯｸUB" pitchFamily="50" charset="-128"/>
              </a:rPr>
              <a:t>)</a:t>
            </a:r>
          </a:p>
          <a:p>
            <a:pPr algn="ctr"/>
            <a:r>
              <a:rPr kumimoji="1" lang="ja-JP" altLang="en-US" sz="1400" dirty="0" err="1" smtClean="0">
                <a:latin typeface="HGS創英角ｺﾞｼｯｸUB" pitchFamily="50" charset="-128"/>
                <a:ea typeface="HGS創英角ｺﾞｼｯｸUB" pitchFamily="50" charset="-128"/>
              </a:rPr>
              <a:t>っと</a:t>
            </a:r>
            <a:r>
              <a:rPr kumimoji="1" lang="ja-JP" altLang="en-US" sz="1400" dirty="0" smtClean="0">
                <a:latin typeface="HGS創英角ｺﾞｼｯｸUB" pitchFamily="50" charset="-128"/>
                <a:ea typeface="HGS創英角ｺﾞｼｯｸUB" pitchFamily="50" charset="-128"/>
              </a:rPr>
              <a:t>伸縮</a:t>
            </a:r>
            <a:endParaRPr kumimoji="1" lang="ja-JP" altLang="en-US" sz="1400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3563888" y="312180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HGS創英角ｺﾞｼｯｸUB" pitchFamily="50" charset="-128"/>
                <a:ea typeface="HGS創英角ｺﾞｼｯｸUB" pitchFamily="50" charset="-128"/>
              </a:rPr>
              <a:t>クラウド内</a:t>
            </a:r>
            <a:endParaRPr lang="en-US" altLang="ja-JP" sz="1400" dirty="0" smtClean="0">
              <a:solidFill>
                <a:schemeClr val="accent1">
                  <a:lumMod val="75000"/>
                </a:schemeClr>
              </a:solidFill>
              <a:latin typeface="HGS創英角ｺﾞｼｯｸUB" pitchFamily="50" charset="-128"/>
              <a:ea typeface="HGS創英角ｺﾞｼｯｸUB" pitchFamily="50" charset="-128"/>
            </a:endParaRPr>
          </a:p>
          <a:p>
            <a:r>
              <a:rPr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HGS創英角ｺﾞｼｯｸUB" pitchFamily="50" charset="-128"/>
                <a:ea typeface="HGS創英角ｺﾞｼｯｸUB" pitchFamily="50" charset="-128"/>
              </a:rPr>
              <a:t>クラスタ</a:t>
            </a:r>
            <a:r>
              <a:rPr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HGS創英角ｺﾞｼｯｸUB" pitchFamily="50" charset="-128"/>
                <a:ea typeface="HGS創英角ｺﾞｼｯｸUB" pitchFamily="50" charset="-128"/>
              </a:rPr>
              <a:t>-A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3563888" y="4417948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HGS創英角ｺﾞｼｯｸUB" pitchFamily="50" charset="-128"/>
                <a:ea typeface="HGS創英角ｺﾞｼｯｸUB" pitchFamily="50" charset="-128"/>
              </a:rPr>
              <a:t>クラウド内</a:t>
            </a:r>
            <a:endParaRPr lang="en-US" altLang="ja-JP" sz="1400" dirty="0" smtClean="0">
              <a:solidFill>
                <a:schemeClr val="accent1">
                  <a:lumMod val="75000"/>
                </a:schemeClr>
              </a:solidFill>
              <a:latin typeface="HGS創英角ｺﾞｼｯｸUB" pitchFamily="50" charset="-128"/>
              <a:ea typeface="HGS創英角ｺﾞｼｯｸUB" pitchFamily="50" charset="-128"/>
            </a:endParaRPr>
          </a:p>
          <a:p>
            <a:r>
              <a:rPr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HGS創英角ｺﾞｼｯｸUB" pitchFamily="50" charset="-128"/>
                <a:ea typeface="HGS創英角ｺﾞｼｯｸUB" pitchFamily="50" charset="-128"/>
              </a:rPr>
              <a:t>クラスタ</a:t>
            </a:r>
            <a:r>
              <a:rPr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HGS創英角ｺﾞｼｯｸUB" pitchFamily="50" charset="-128"/>
                <a:ea typeface="HGS創英角ｺﾞｼｯｸUB" pitchFamily="50" charset="-128"/>
              </a:rPr>
              <a:t>-B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611560" y="3265239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HGS創英角ｺﾞｼｯｸUB" pitchFamily="50" charset="-128"/>
                <a:ea typeface="HGS創英角ｺﾞｼｯｸUB" pitchFamily="50" charset="-128"/>
              </a:rPr>
              <a:t>既存クラスタ</a:t>
            </a:r>
            <a:r>
              <a:rPr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HGS創英角ｺﾞｼｯｸUB" pitchFamily="50" charset="-128"/>
                <a:ea typeface="HGS創英角ｺﾞｼｯｸUB" pitchFamily="50" charset="-128"/>
              </a:rPr>
              <a:t>-A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683568" y="4581128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HGS創英角ｺﾞｼｯｸUB" pitchFamily="50" charset="-128"/>
                <a:ea typeface="HGS創英角ｺﾞｼｯｸUB" pitchFamily="50" charset="-128"/>
              </a:rPr>
              <a:t>既存クラスタ</a:t>
            </a:r>
            <a:r>
              <a:rPr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HGS創英角ｺﾞｼｯｸUB" pitchFamily="50" charset="-128"/>
                <a:ea typeface="HGS創英角ｺﾞｼｯｸUB" pitchFamily="50" charset="-128"/>
              </a:rPr>
              <a:t>-B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76" name="角丸四角形吹き出し 75"/>
          <p:cNvSpPr/>
          <p:nvPr/>
        </p:nvSpPr>
        <p:spPr>
          <a:xfrm>
            <a:off x="4283968" y="5157192"/>
            <a:ext cx="2448272" cy="1080120"/>
          </a:xfrm>
          <a:prstGeom prst="wedgeRoundRectCallout">
            <a:avLst>
              <a:gd name="adj1" fmla="val -27998"/>
              <a:gd name="adj2" fmla="val -1225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latin typeface="HGS創英角ｺﾞｼｯｸUB" pitchFamily="50" charset="-128"/>
                <a:ea typeface="HGS創英角ｺﾞｼｯｸUB" pitchFamily="50" charset="-128"/>
              </a:rPr>
              <a:t>あたかも仮想マシンのごとく</a:t>
            </a:r>
            <a:r>
              <a:rPr kumimoji="1" lang="en-US" altLang="ja-JP" dirty="0" smtClean="0">
                <a:latin typeface="HGS創英角ｺﾞｼｯｸUB" pitchFamily="50" charset="-128"/>
                <a:ea typeface="HGS創英角ｺﾞｼｯｸUB" pitchFamily="50" charset="-128"/>
              </a:rPr>
              <a:t>GUI/CLI</a:t>
            </a:r>
            <a:r>
              <a:rPr kumimoji="1" lang="ja-JP" altLang="en-US" dirty="0" smtClean="0">
                <a:latin typeface="HGS創英角ｺﾞｼｯｸUB" pitchFamily="50" charset="-128"/>
                <a:ea typeface="HGS創英角ｺﾞｼｯｸUB" pitchFamily="50" charset="-128"/>
              </a:rPr>
              <a:t>でクラスタ構築</a:t>
            </a:r>
            <a:endParaRPr kumimoji="1" lang="ja-JP" altLang="en-US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77" name="角丸四角形吹き出し 76"/>
          <p:cNvSpPr/>
          <p:nvPr/>
        </p:nvSpPr>
        <p:spPr>
          <a:xfrm>
            <a:off x="899592" y="5157192"/>
            <a:ext cx="2664296" cy="1080120"/>
          </a:xfrm>
          <a:prstGeom prst="wedgeRoundRectCallout">
            <a:avLst>
              <a:gd name="adj1" fmla="val 9421"/>
              <a:gd name="adj2" fmla="val -1348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latin typeface="HGS創英角ｺﾞｼｯｸUB" pitchFamily="50" charset="-128"/>
                <a:ea typeface="HGS創英角ｺﾞｼｯｸUB" pitchFamily="50" charset="-128"/>
              </a:rPr>
              <a:t>あたかもプロジェクトセグメントにクラスタが追加されたごとく</a:t>
            </a:r>
            <a:endParaRPr kumimoji="1" lang="ja-JP" altLang="en-US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78" name="タイトル 1"/>
          <p:cNvSpPr txBox="1">
            <a:spLocks/>
          </p:cNvSpPr>
          <p:nvPr/>
        </p:nvSpPr>
        <p:spPr>
          <a:xfrm>
            <a:off x="467544" y="-99392"/>
            <a:ext cx="8229600" cy="692696"/>
          </a:xfrm>
          <a:prstGeom prst="rect">
            <a:avLst/>
          </a:prstGeom>
        </p:spPr>
        <p:txBody>
          <a:bodyPr/>
          <a:lstStyle/>
          <a:p>
            <a:pPr lvl="0" algn="ctr" eaLnBrk="0" hangingPunct="0"/>
            <a:r>
              <a:rPr kumimoji="1" lang="ja-JP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S創英角ｺﾞｼｯｸUB" pitchFamily="50" charset="-128"/>
                <a:ea typeface="HGS創英角ｺﾞｼｯｸUB" pitchFamily="50" charset="-128"/>
                <a:cs typeface="+mj-cs"/>
              </a:rPr>
              <a:t>研究クラウド</a:t>
            </a:r>
            <a:r>
              <a:rPr kumimoji="1" lang="ja-JP" alt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S創英角ｺﾞｼｯｸUB" pitchFamily="50" charset="-128"/>
                <a:ea typeface="HGS創英角ｺﾞｼｯｸUB" pitchFamily="50" charset="-128"/>
                <a:cs typeface="+mj-cs"/>
              </a:rPr>
              <a:t> </a:t>
            </a:r>
            <a:r>
              <a:rPr kumimoji="1" lang="en-US" altLang="ja-JP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S創英角ｺﾞｼｯｸUB" pitchFamily="50" charset="-128"/>
                <a:ea typeface="HGS創英角ｺﾞｼｯｸUB" pitchFamily="50" charset="-128"/>
                <a:cs typeface="+mj-cs"/>
              </a:rPr>
              <a:t>(</a:t>
            </a:r>
            <a:r>
              <a:rPr lang="en-US" altLang="ja-JP" sz="3600" dirty="0" err="1" smtClean="0">
                <a:latin typeface="HGS創英角ｺﾞｼｯｸUB" pitchFamily="50" charset="-128"/>
                <a:ea typeface="HGS創英角ｺﾞｼｯｸUB" pitchFamily="50" charset="-128"/>
                <a:cs typeface="+mj-cs"/>
              </a:rPr>
              <a:t>gunnii+tinii</a:t>
            </a:r>
            <a:r>
              <a:rPr lang="en-US" altLang="ja-JP" sz="3600" dirty="0" smtClean="0">
                <a:latin typeface="HGS創英角ｺﾞｼｯｸUB" pitchFamily="50" charset="-128"/>
                <a:ea typeface="HGS創英角ｺﾞｼｯｸUB" pitchFamily="50" charset="-128"/>
                <a:cs typeface="+mj-cs"/>
              </a:rPr>
              <a:t>)</a:t>
            </a:r>
            <a:endParaRPr kumimoji="1" lang="ja-JP" altLang="en-US" sz="3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S創英角ｺﾞｼｯｸUB" pitchFamily="50" charset="-128"/>
              <a:ea typeface="HGS創英角ｺﾞｼｯｸUB" pitchFamily="50" charset="-128"/>
              <a:cs typeface="+mj-cs"/>
            </a:endParaRPr>
          </a:p>
        </p:txBody>
      </p:sp>
      <p:sp>
        <p:nvSpPr>
          <p:cNvPr id="79" name="タイトル 1"/>
          <p:cNvSpPr txBox="1">
            <a:spLocks/>
          </p:cNvSpPr>
          <p:nvPr/>
        </p:nvSpPr>
        <p:spPr>
          <a:xfrm>
            <a:off x="467544" y="449288"/>
            <a:ext cx="8229600" cy="692696"/>
          </a:xfrm>
          <a:prstGeom prst="rect">
            <a:avLst/>
          </a:prstGeom>
        </p:spPr>
        <p:txBody>
          <a:bodyPr/>
          <a:lstStyle/>
          <a:p>
            <a:pPr lvl="0" algn="ctr" eaLnBrk="0" hangingPunct="0"/>
            <a:r>
              <a:rPr lang="en-US" altLang="ja-JP" sz="2400" dirty="0" smtClean="0">
                <a:latin typeface="HGS創英角ｺﾞｼｯｸUB" pitchFamily="50" charset="-128"/>
                <a:ea typeface="HGS創英角ｺﾞｼｯｸUB" pitchFamily="50" charset="-128"/>
                <a:cs typeface="+mj-cs"/>
              </a:rPr>
              <a:t>- </a:t>
            </a:r>
            <a:r>
              <a:rPr lang="ja-JP" altLang="en-US" sz="2400" dirty="0" smtClean="0">
                <a:latin typeface="HGS創英角ｺﾞｼｯｸUB" pitchFamily="50" charset="-128"/>
                <a:ea typeface="HGS創英角ｺﾞｼｯｸUB" pitchFamily="50" charset="-128"/>
                <a:cs typeface="+mj-cs"/>
              </a:rPr>
              <a:t>物理マシンも扱え，既存資産を活用できるクラウド </a:t>
            </a:r>
            <a:r>
              <a:rPr lang="en-US" altLang="ja-JP" sz="2400" dirty="0" smtClean="0">
                <a:latin typeface="HGS創英角ｺﾞｼｯｸUB" pitchFamily="50" charset="-128"/>
                <a:ea typeface="HGS創英角ｺﾞｼｯｸUB" pitchFamily="50" charset="-128"/>
                <a:cs typeface="+mj-cs"/>
              </a:rPr>
              <a:t>-</a:t>
            </a:r>
            <a:endParaRPr kumimoji="1" lang="ja-JP" alt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S創英角ｺﾞｼｯｸUB" pitchFamily="50" charset="-128"/>
              <a:ea typeface="HGS創英角ｺﾞｼｯｸUB" pitchFamily="50" charset="-128"/>
              <a:cs typeface="+mj-cs"/>
            </a:endParaRPr>
          </a:p>
        </p:txBody>
      </p:sp>
      <p:sp>
        <p:nvSpPr>
          <p:cNvPr id="81" name="四角形吹き出し 80"/>
          <p:cNvSpPr/>
          <p:nvPr/>
        </p:nvSpPr>
        <p:spPr>
          <a:xfrm>
            <a:off x="611560" y="1556792"/>
            <a:ext cx="2304256" cy="792088"/>
          </a:xfrm>
          <a:prstGeom prst="wedgeRectCallout">
            <a:avLst>
              <a:gd name="adj1" fmla="val 44857"/>
              <a:gd name="adj2" fmla="val 113295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既存クラスタの</a:t>
            </a:r>
            <a:r>
              <a:rPr lang="en-US" altLang="ja-JP" sz="1400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VLAN_ID</a:t>
            </a:r>
            <a:r>
              <a:rPr lang="ja-JP" altLang="en-US" sz="1400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とクラウド内クラスタ</a:t>
            </a:r>
            <a:r>
              <a:rPr lang="en-US" altLang="ja-JP" sz="1400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ID</a:t>
            </a:r>
            <a:r>
              <a:rPr lang="ja-JP" altLang="en-US" sz="1400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をマッピング</a:t>
            </a:r>
            <a:endParaRPr lang="en-US" altLang="ja-JP" sz="1400" dirty="0" smtClean="0">
              <a:solidFill>
                <a:schemeClr val="bg1"/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82" name="円柱 81"/>
          <p:cNvSpPr/>
          <p:nvPr/>
        </p:nvSpPr>
        <p:spPr>
          <a:xfrm>
            <a:off x="6228184" y="1556792"/>
            <a:ext cx="1728192" cy="756084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100" dirty="0" smtClean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クラスタ共有</a:t>
            </a:r>
            <a:endParaRPr lang="en-US" altLang="ja-JP" sz="1100" dirty="0" smtClean="0">
              <a:solidFill>
                <a:schemeClr val="bg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 smtClean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Object Store Service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 err="1" smtClean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tinii</a:t>
            </a:r>
            <a:endParaRPr lang="ja-JP" altLang="en-US" dirty="0">
              <a:solidFill>
                <a:schemeClr val="bg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80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572500" y="6643688"/>
            <a:ext cx="500063" cy="142875"/>
          </a:xfrm>
        </p:spPr>
        <p:txBody>
          <a:bodyPr/>
          <a:lstStyle/>
          <a:p>
            <a:pPr>
              <a:defRPr/>
            </a:pPr>
            <a:fld id="{2D49EB63-8A47-42A8-B1AF-7D6D75D2383C}" type="slidenum">
              <a:rPr lang="ja-JP" altLang="en-US" smtClean="0"/>
              <a:pPr>
                <a:defRPr/>
              </a:pPr>
              <a:t>22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直線コネクタ 180"/>
          <p:cNvCxnSpPr/>
          <p:nvPr/>
        </p:nvCxnSpPr>
        <p:spPr>
          <a:xfrm flipV="1">
            <a:off x="1547664" y="5189153"/>
            <a:ext cx="1491208" cy="18406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/>
          <p:nvPr/>
        </p:nvCxnSpPr>
        <p:spPr>
          <a:xfrm>
            <a:off x="1547664" y="4365104"/>
            <a:ext cx="1491208" cy="2103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/>
          <p:cNvCxnSpPr>
            <a:stCxn id="153" idx="3"/>
            <a:endCxn id="14" idx="1"/>
          </p:cNvCxnSpPr>
          <p:nvPr/>
        </p:nvCxnSpPr>
        <p:spPr>
          <a:xfrm flipV="1">
            <a:off x="1547664" y="2996183"/>
            <a:ext cx="1491208" cy="18406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角丸四角形 25"/>
          <p:cNvSpPr/>
          <p:nvPr/>
        </p:nvSpPr>
        <p:spPr>
          <a:xfrm>
            <a:off x="2771800" y="1772816"/>
            <a:ext cx="3240360" cy="1944216"/>
          </a:xfrm>
          <a:prstGeom prst="roundRect">
            <a:avLst>
              <a:gd name="adj" fmla="val 4759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276110" y="1054477"/>
            <a:ext cx="2204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tx2">
                    <a:lumMod val="50000"/>
                  </a:schemeClr>
                </a:solidFill>
                <a:latin typeface="HGPｺﾞｼｯｸE" pitchFamily="50" charset="-128"/>
                <a:ea typeface="HGPｺﾞｼｯｸE" pitchFamily="50" charset="-128"/>
              </a:rPr>
              <a:t>インタークラウド基盤</a:t>
            </a:r>
            <a:endParaRPr kumimoji="1" lang="en-US" altLang="ja-JP" dirty="0" smtClean="0">
              <a:solidFill>
                <a:schemeClr val="tx2">
                  <a:lumMod val="50000"/>
                </a:schemeClr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kumimoji="1" lang="en-US" altLang="ja-JP" dirty="0" smtClean="0">
                <a:solidFill>
                  <a:schemeClr val="tx2">
                    <a:lumMod val="50000"/>
                  </a:schemeClr>
                </a:solidFill>
                <a:latin typeface="HGPｺﾞｼｯｸE" pitchFamily="50" charset="-128"/>
                <a:ea typeface="HGPｺﾞｼｯｸE" pitchFamily="50" charset="-128"/>
              </a:rPr>
              <a:t>(compute)</a:t>
            </a:r>
            <a:endParaRPr kumimoji="1" lang="ja-JP" altLang="en-US" dirty="0">
              <a:solidFill>
                <a:schemeClr val="tx2">
                  <a:lumMod val="50000"/>
                </a:schemeClr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251520" y="1772816"/>
            <a:ext cx="1728192" cy="864096"/>
          </a:xfrm>
          <a:prstGeom prst="roundRect">
            <a:avLst>
              <a:gd name="adj" fmla="val 4139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51520" y="1126485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tx2">
                    <a:lumMod val="50000"/>
                  </a:schemeClr>
                </a:solidFill>
                <a:latin typeface="HGPｺﾞｼｯｸE" pitchFamily="50" charset="-128"/>
                <a:ea typeface="HGPｺﾞｼｯｸE" pitchFamily="50" charset="-128"/>
              </a:rPr>
              <a:t>大学クラウド</a:t>
            </a:r>
            <a:endParaRPr kumimoji="1" lang="ja-JP" altLang="en-US" sz="2000" dirty="0">
              <a:solidFill>
                <a:schemeClr val="tx2">
                  <a:lumMod val="50000"/>
                </a:schemeClr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cxnSp>
        <p:nvCxnSpPr>
          <p:cNvPr id="68" name="直線コネクタ 67"/>
          <p:cNvCxnSpPr>
            <a:stCxn id="57" idx="3"/>
            <a:endCxn id="24" idx="1"/>
          </p:cNvCxnSpPr>
          <p:nvPr/>
        </p:nvCxnSpPr>
        <p:spPr>
          <a:xfrm>
            <a:off x="1547664" y="2172134"/>
            <a:ext cx="1491208" cy="2103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73"/>
          <p:cNvGrpSpPr/>
          <p:nvPr/>
        </p:nvGrpSpPr>
        <p:grpSpPr>
          <a:xfrm>
            <a:off x="3038872" y="2781744"/>
            <a:ext cx="1233023" cy="428877"/>
            <a:chOff x="5220072" y="1556792"/>
            <a:chExt cx="1296144" cy="576064"/>
          </a:xfrm>
        </p:grpSpPr>
        <p:pic>
          <p:nvPicPr>
            <p:cNvPr id="6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>
              <a:lum bright="-5000" contrast="59000"/>
            </a:blip>
            <a:srcRect/>
            <a:stretch>
              <a:fillRect/>
            </a:stretch>
          </p:blipFill>
          <p:spPr bwMode="auto">
            <a:xfrm>
              <a:off x="5292080" y="1628800"/>
              <a:ext cx="2599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円柱 6"/>
            <p:cNvSpPr/>
            <p:nvPr/>
          </p:nvSpPr>
          <p:spPr>
            <a:xfrm>
              <a:off x="5436096" y="1844824"/>
              <a:ext cx="144016" cy="14401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8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>
              <a:lum bright="-5000" contrast="59000"/>
            </a:blip>
            <a:srcRect/>
            <a:stretch>
              <a:fillRect/>
            </a:stretch>
          </p:blipFill>
          <p:spPr bwMode="auto">
            <a:xfrm>
              <a:off x="5580112" y="1628800"/>
              <a:ext cx="2599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円柱 8"/>
            <p:cNvSpPr/>
            <p:nvPr/>
          </p:nvSpPr>
          <p:spPr>
            <a:xfrm>
              <a:off x="5724128" y="1844824"/>
              <a:ext cx="144016" cy="14401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10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>
              <a:lum bright="-5000" contrast="59000"/>
            </a:blip>
            <a:srcRect/>
            <a:stretch>
              <a:fillRect/>
            </a:stretch>
          </p:blipFill>
          <p:spPr bwMode="auto">
            <a:xfrm>
              <a:off x="5868144" y="1628800"/>
              <a:ext cx="2599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円柱 10"/>
            <p:cNvSpPr/>
            <p:nvPr/>
          </p:nvSpPr>
          <p:spPr>
            <a:xfrm>
              <a:off x="6012160" y="1844824"/>
              <a:ext cx="144016" cy="14401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12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>
              <a:lum bright="-5000" contrast="59000"/>
            </a:blip>
            <a:srcRect/>
            <a:stretch>
              <a:fillRect/>
            </a:stretch>
          </p:blipFill>
          <p:spPr bwMode="auto">
            <a:xfrm>
              <a:off x="6156176" y="1628800"/>
              <a:ext cx="2599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円柱 12"/>
            <p:cNvSpPr/>
            <p:nvPr/>
          </p:nvSpPr>
          <p:spPr>
            <a:xfrm>
              <a:off x="6300192" y="1844824"/>
              <a:ext cx="144016" cy="14401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5220072" y="1556792"/>
              <a:ext cx="1296144" cy="576064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</p:grpSp>
      <p:grpSp>
        <p:nvGrpSpPr>
          <p:cNvPr id="3" name="グループ化 74"/>
          <p:cNvGrpSpPr/>
          <p:nvPr/>
        </p:nvGrpSpPr>
        <p:grpSpPr>
          <a:xfrm>
            <a:off x="3038872" y="2168067"/>
            <a:ext cx="1233023" cy="428877"/>
            <a:chOff x="5220072" y="1556792"/>
            <a:chExt cx="1296144" cy="576064"/>
          </a:xfrm>
        </p:grpSpPr>
        <p:pic>
          <p:nvPicPr>
            <p:cNvPr id="16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>
              <a:lum bright="-5000" contrast="59000"/>
            </a:blip>
            <a:srcRect/>
            <a:stretch>
              <a:fillRect/>
            </a:stretch>
          </p:blipFill>
          <p:spPr bwMode="auto">
            <a:xfrm>
              <a:off x="5292080" y="1628800"/>
              <a:ext cx="2599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円柱 16"/>
            <p:cNvSpPr/>
            <p:nvPr/>
          </p:nvSpPr>
          <p:spPr>
            <a:xfrm>
              <a:off x="5436096" y="1844824"/>
              <a:ext cx="144016" cy="14401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18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>
              <a:lum bright="-5000" contrast="59000"/>
            </a:blip>
            <a:srcRect/>
            <a:stretch>
              <a:fillRect/>
            </a:stretch>
          </p:blipFill>
          <p:spPr bwMode="auto">
            <a:xfrm>
              <a:off x="5580112" y="1628800"/>
              <a:ext cx="2599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円柱 18"/>
            <p:cNvSpPr/>
            <p:nvPr/>
          </p:nvSpPr>
          <p:spPr>
            <a:xfrm>
              <a:off x="5724128" y="1844824"/>
              <a:ext cx="144016" cy="14401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20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>
              <a:lum bright="-5000" contrast="59000"/>
            </a:blip>
            <a:srcRect/>
            <a:stretch>
              <a:fillRect/>
            </a:stretch>
          </p:blipFill>
          <p:spPr bwMode="auto">
            <a:xfrm>
              <a:off x="5868144" y="1628800"/>
              <a:ext cx="2599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円柱 20"/>
            <p:cNvSpPr/>
            <p:nvPr/>
          </p:nvSpPr>
          <p:spPr>
            <a:xfrm>
              <a:off x="6012160" y="1844824"/>
              <a:ext cx="144016" cy="14401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22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>
              <a:lum bright="-5000" contrast="59000"/>
            </a:blip>
            <a:srcRect/>
            <a:stretch>
              <a:fillRect/>
            </a:stretch>
          </p:blipFill>
          <p:spPr bwMode="auto">
            <a:xfrm>
              <a:off x="6156176" y="1628800"/>
              <a:ext cx="2599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円柱 22"/>
            <p:cNvSpPr/>
            <p:nvPr/>
          </p:nvSpPr>
          <p:spPr>
            <a:xfrm>
              <a:off x="6300192" y="1844824"/>
              <a:ext cx="144016" cy="14401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5220072" y="1556792"/>
              <a:ext cx="1296144" cy="576064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</p:grpSp>
      <p:cxnSp>
        <p:nvCxnSpPr>
          <p:cNvPr id="58" name="直線矢印コネクタ 57"/>
          <p:cNvCxnSpPr/>
          <p:nvPr/>
        </p:nvCxnSpPr>
        <p:spPr>
          <a:xfrm flipH="1">
            <a:off x="4271895" y="2382506"/>
            <a:ext cx="75053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4283968" y="2924944"/>
            <a:ext cx="21602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グループ化 82"/>
          <p:cNvGrpSpPr/>
          <p:nvPr/>
        </p:nvGrpSpPr>
        <p:grpSpPr>
          <a:xfrm>
            <a:off x="4499992" y="2178238"/>
            <a:ext cx="1296130" cy="1250762"/>
            <a:chOff x="5115399" y="2564904"/>
            <a:chExt cx="2037168" cy="1965862"/>
          </a:xfrm>
        </p:grpSpPr>
        <p:sp>
          <p:nvSpPr>
            <p:cNvPr id="28" name="正方形/長方形 27"/>
            <p:cNvSpPr/>
            <p:nvPr/>
          </p:nvSpPr>
          <p:spPr>
            <a:xfrm>
              <a:off x="5115399" y="2564904"/>
              <a:ext cx="2037168" cy="1554680"/>
            </a:xfrm>
            <a:prstGeom prst="rect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29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52928" y="2706062"/>
              <a:ext cx="285106" cy="395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" name="円柱 29"/>
            <p:cNvSpPr/>
            <p:nvPr/>
          </p:nvSpPr>
          <p:spPr>
            <a:xfrm>
              <a:off x="5413757" y="2974110"/>
              <a:ext cx="107219" cy="13402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31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450309" y="2840086"/>
              <a:ext cx="285106" cy="395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" name="円柱 31"/>
            <p:cNvSpPr/>
            <p:nvPr/>
          </p:nvSpPr>
          <p:spPr>
            <a:xfrm>
              <a:off x="5611138" y="3108134"/>
              <a:ext cx="107219" cy="13402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33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81806" y="2759672"/>
              <a:ext cx="285106" cy="395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" name="円柱 33"/>
            <p:cNvSpPr/>
            <p:nvPr/>
          </p:nvSpPr>
          <p:spPr>
            <a:xfrm>
              <a:off x="5842635" y="3027720"/>
              <a:ext cx="107219" cy="13402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35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66389" y="3476268"/>
              <a:ext cx="285106" cy="395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円柱 35"/>
            <p:cNvSpPr/>
            <p:nvPr/>
          </p:nvSpPr>
          <p:spPr>
            <a:xfrm>
              <a:off x="5527218" y="3744317"/>
              <a:ext cx="107219" cy="13402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37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3770" y="3610293"/>
              <a:ext cx="285106" cy="395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" name="円柱 37"/>
            <p:cNvSpPr/>
            <p:nvPr/>
          </p:nvSpPr>
          <p:spPr>
            <a:xfrm>
              <a:off x="5724599" y="3878341"/>
              <a:ext cx="107219" cy="13402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39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95267" y="3529878"/>
              <a:ext cx="285106" cy="395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" name="円柱 39"/>
            <p:cNvSpPr/>
            <p:nvPr/>
          </p:nvSpPr>
          <p:spPr>
            <a:xfrm>
              <a:off x="5956096" y="3797926"/>
              <a:ext cx="107219" cy="13402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41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18378" y="3422659"/>
              <a:ext cx="285106" cy="395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" name="円柱 41"/>
            <p:cNvSpPr/>
            <p:nvPr/>
          </p:nvSpPr>
          <p:spPr>
            <a:xfrm>
              <a:off x="6279207" y="3690707"/>
              <a:ext cx="107219" cy="13402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43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315759" y="3556683"/>
              <a:ext cx="285106" cy="395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円柱 43"/>
            <p:cNvSpPr/>
            <p:nvPr/>
          </p:nvSpPr>
          <p:spPr>
            <a:xfrm>
              <a:off x="6476588" y="3824731"/>
              <a:ext cx="107219" cy="13402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45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47256" y="3476268"/>
              <a:ext cx="285106" cy="395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" name="円柱 45"/>
            <p:cNvSpPr/>
            <p:nvPr/>
          </p:nvSpPr>
          <p:spPr>
            <a:xfrm>
              <a:off x="6708085" y="3744317"/>
              <a:ext cx="107219" cy="13402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47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71988" y="2725733"/>
              <a:ext cx="285106" cy="395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8" name="円柱 47"/>
            <p:cNvSpPr/>
            <p:nvPr/>
          </p:nvSpPr>
          <p:spPr>
            <a:xfrm>
              <a:off x="6332817" y="2993781"/>
              <a:ext cx="107219" cy="13402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49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369369" y="2859757"/>
              <a:ext cx="285106" cy="395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" name="円柱 49"/>
            <p:cNvSpPr/>
            <p:nvPr/>
          </p:nvSpPr>
          <p:spPr>
            <a:xfrm>
              <a:off x="6530198" y="3127806"/>
              <a:ext cx="107219" cy="13402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51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600865" y="2779343"/>
              <a:ext cx="285106" cy="395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" name="円柱 51"/>
            <p:cNvSpPr/>
            <p:nvPr/>
          </p:nvSpPr>
          <p:spPr>
            <a:xfrm>
              <a:off x="6761695" y="3047391"/>
              <a:ext cx="107219" cy="13402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5116147" y="4119585"/>
              <a:ext cx="1978303" cy="4111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 smtClean="0">
                  <a:solidFill>
                    <a:schemeClr val="accent1">
                      <a:lumMod val="75000"/>
                    </a:schemeClr>
                  </a:solidFill>
                  <a:latin typeface="HGPｺﾞｼｯｸE" pitchFamily="50" charset="-128"/>
                  <a:ea typeface="HGPｺﾞｼｯｸE" pitchFamily="50" charset="-128"/>
                </a:rPr>
                <a:t>物理マシンプール</a:t>
              </a:r>
              <a:endParaRPr kumimoji="1" lang="ja-JP" altLang="en-US" sz="1100" dirty="0">
                <a:solidFill>
                  <a:schemeClr val="accent1">
                    <a:lumMod val="75000"/>
                  </a:schemeClr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sp>
        <p:nvSpPr>
          <p:cNvPr id="72" name="テキスト ボックス 71"/>
          <p:cNvSpPr txBox="1"/>
          <p:nvPr/>
        </p:nvSpPr>
        <p:spPr>
          <a:xfrm>
            <a:off x="2771800" y="1772816"/>
            <a:ext cx="1728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 dirty="0" smtClean="0">
                <a:solidFill>
                  <a:schemeClr val="accent1">
                    <a:lumMod val="75000"/>
                  </a:schemeClr>
                </a:solidFill>
                <a:latin typeface="HGPｺﾞｼｯｸE" pitchFamily="50" charset="-128"/>
                <a:ea typeface="HGPｺﾞｼｯｸE" pitchFamily="50" charset="-128"/>
              </a:rPr>
              <a:t>インタークラウド基盤内クラスタ</a:t>
            </a:r>
            <a:r>
              <a:rPr lang="en-US" altLang="ja-JP" sz="1050" dirty="0" smtClean="0">
                <a:solidFill>
                  <a:schemeClr val="accent1">
                    <a:lumMod val="75000"/>
                  </a:schemeClr>
                </a:solidFill>
                <a:latin typeface="HGPｺﾞｼｯｸE" pitchFamily="50" charset="-128"/>
                <a:ea typeface="HGPｺﾞｼｯｸE" pitchFamily="50" charset="-128"/>
              </a:rPr>
              <a:t>-A</a:t>
            </a:r>
            <a:endParaRPr kumimoji="1" lang="ja-JP" altLang="en-US" sz="1050" dirty="0">
              <a:solidFill>
                <a:schemeClr val="accent1">
                  <a:lumMod val="75000"/>
                </a:schemeClr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grpSp>
        <p:nvGrpSpPr>
          <p:cNvPr id="84" name="グループ化 83"/>
          <p:cNvGrpSpPr/>
          <p:nvPr/>
        </p:nvGrpSpPr>
        <p:grpSpPr>
          <a:xfrm>
            <a:off x="611560" y="1916832"/>
            <a:ext cx="936104" cy="698989"/>
            <a:chOff x="611560" y="2492896"/>
            <a:chExt cx="1584176" cy="1182903"/>
          </a:xfrm>
        </p:grpSpPr>
        <p:pic>
          <p:nvPicPr>
            <p:cNvPr id="53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27584" y="2636912"/>
              <a:ext cx="382952" cy="53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" name="円柱 53"/>
            <p:cNvSpPr/>
            <p:nvPr/>
          </p:nvSpPr>
          <p:spPr>
            <a:xfrm>
              <a:off x="1043608" y="2996952"/>
              <a:ext cx="144016" cy="18002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55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75656" y="2636912"/>
              <a:ext cx="382952" cy="53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" name="円柱 55"/>
            <p:cNvSpPr/>
            <p:nvPr/>
          </p:nvSpPr>
          <p:spPr>
            <a:xfrm>
              <a:off x="1691680" y="2996952"/>
              <a:ext cx="144016" cy="18002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611560" y="2492896"/>
              <a:ext cx="1584176" cy="864096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sp>
          <p:nvSpPr>
            <p:cNvPr id="74" name="テキスト ボックス 73"/>
            <p:cNvSpPr txBox="1"/>
            <p:nvPr/>
          </p:nvSpPr>
          <p:spPr>
            <a:xfrm>
              <a:off x="611560" y="3337245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700" dirty="0" smtClean="0">
                  <a:solidFill>
                    <a:schemeClr val="accent1">
                      <a:lumMod val="75000"/>
                    </a:schemeClr>
                  </a:solidFill>
                  <a:latin typeface="HGPｺﾞｼｯｸE" pitchFamily="50" charset="-128"/>
                  <a:ea typeface="HGPｺﾞｼｯｸE" pitchFamily="50" charset="-128"/>
                </a:rPr>
                <a:t>大学内クラスタ</a:t>
              </a:r>
              <a:r>
                <a:rPr lang="en-US" altLang="ja-JP" sz="700" dirty="0" smtClean="0">
                  <a:solidFill>
                    <a:schemeClr val="accent1">
                      <a:lumMod val="75000"/>
                    </a:schemeClr>
                  </a:solidFill>
                  <a:latin typeface="HGPｺﾞｼｯｸE" pitchFamily="50" charset="-128"/>
                  <a:ea typeface="HGPｺﾞｼｯｸE" pitchFamily="50" charset="-128"/>
                </a:rPr>
                <a:t>-A</a:t>
              </a:r>
              <a:endParaRPr kumimoji="1" lang="ja-JP" altLang="en-US" sz="700" dirty="0">
                <a:solidFill>
                  <a:schemeClr val="accent1">
                    <a:lumMod val="75000"/>
                  </a:schemeClr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sp>
        <p:nvSpPr>
          <p:cNvPr id="78" name="タイトル 1"/>
          <p:cNvSpPr txBox="1">
            <a:spLocks/>
          </p:cNvSpPr>
          <p:nvPr/>
        </p:nvSpPr>
        <p:spPr>
          <a:xfrm>
            <a:off x="467544" y="-99392"/>
            <a:ext cx="8229600" cy="692696"/>
          </a:xfrm>
          <a:prstGeom prst="rect">
            <a:avLst/>
          </a:prstGeom>
        </p:spPr>
        <p:txBody>
          <a:bodyPr/>
          <a:lstStyle/>
          <a:p>
            <a:pPr lvl="0" algn="ctr" eaLnBrk="0" hangingPunct="0"/>
            <a:r>
              <a:rPr lang="ja-JP" altLang="en-US" sz="3600" dirty="0" smtClean="0">
                <a:latin typeface="HGPｺﾞｼｯｸE" pitchFamily="50" charset="-128"/>
                <a:ea typeface="HGPｺﾞｼｯｸE" pitchFamily="50" charset="-128"/>
                <a:cs typeface="+mj-cs"/>
              </a:rPr>
              <a:t>インタークラウド基盤</a:t>
            </a:r>
            <a:endParaRPr kumimoji="1" lang="ja-JP" altLang="en-US" sz="3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PｺﾞｼｯｸE" pitchFamily="50" charset="-128"/>
              <a:ea typeface="HGPｺﾞｼｯｸE" pitchFamily="50" charset="-128"/>
              <a:cs typeface="+mj-cs"/>
            </a:endParaRPr>
          </a:p>
        </p:txBody>
      </p:sp>
      <p:sp>
        <p:nvSpPr>
          <p:cNvPr id="79" name="タイトル 1"/>
          <p:cNvSpPr txBox="1">
            <a:spLocks/>
          </p:cNvSpPr>
          <p:nvPr/>
        </p:nvSpPr>
        <p:spPr>
          <a:xfrm>
            <a:off x="467544" y="449288"/>
            <a:ext cx="8229600" cy="692696"/>
          </a:xfrm>
          <a:prstGeom prst="rect">
            <a:avLst/>
          </a:prstGeom>
        </p:spPr>
        <p:txBody>
          <a:bodyPr/>
          <a:lstStyle/>
          <a:p>
            <a:pPr lvl="0" algn="ctr" eaLnBrk="0" hangingPunct="0"/>
            <a:r>
              <a:rPr lang="en-US" altLang="ja-JP" sz="2400" dirty="0" smtClean="0">
                <a:latin typeface="HGPｺﾞｼｯｸE" pitchFamily="50" charset="-128"/>
                <a:ea typeface="HGPｺﾞｼｯｸE" pitchFamily="50" charset="-128"/>
                <a:cs typeface="+mj-cs"/>
              </a:rPr>
              <a:t>- </a:t>
            </a:r>
            <a:r>
              <a:rPr lang="ja-JP" altLang="en-US" sz="2400" dirty="0" smtClean="0">
                <a:latin typeface="HGPｺﾞｼｯｸE" pitchFamily="50" charset="-128"/>
                <a:ea typeface="HGPｺﾞｼｯｸE" pitchFamily="50" charset="-128"/>
                <a:cs typeface="+mj-cs"/>
              </a:rPr>
              <a:t>アカデミックコミュニティクラウドの</a:t>
            </a:r>
            <a:r>
              <a:rPr lang="en-US" altLang="ja-JP" sz="2400" dirty="0" smtClean="0">
                <a:latin typeface="HGPｺﾞｼｯｸE" pitchFamily="50" charset="-128"/>
                <a:ea typeface="HGPｺﾞｼｯｸE" pitchFamily="50" charset="-128"/>
                <a:cs typeface="+mj-cs"/>
              </a:rPr>
              <a:t>Hub -</a:t>
            </a:r>
            <a:endParaRPr kumimoji="1" lang="ja-JP" alt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PｺﾞｼｯｸE" pitchFamily="50" charset="-128"/>
              <a:ea typeface="HGPｺﾞｼｯｸE" pitchFamily="50" charset="-128"/>
              <a:cs typeface="+mj-cs"/>
            </a:endParaRPr>
          </a:p>
        </p:txBody>
      </p:sp>
      <p:sp>
        <p:nvSpPr>
          <p:cNvPr id="82" name="円柱 81"/>
          <p:cNvSpPr/>
          <p:nvPr/>
        </p:nvSpPr>
        <p:spPr>
          <a:xfrm>
            <a:off x="6732240" y="3068960"/>
            <a:ext cx="2160240" cy="1296144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 smtClean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インタークラウド</a:t>
            </a:r>
            <a:endParaRPr lang="en-US" altLang="ja-JP" sz="1400" dirty="0" smtClean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dirty="0" smtClean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Object Store Service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3200" dirty="0" smtClean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colony</a:t>
            </a:r>
            <a:endParaRPr lang="ja-JP" altLang="en-US" sz="3200" dirty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6660486" y="1054477"/>
            <a:ext cx="2204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tx2">
                    <a:lumMod val="50000"/>
                  </a:schemeClr>
                </a:solidFill>
                <a:latin typeface="HGPｺﾞｼｯｸE" pitchFamily="50" charset="-128"/>
                <a:ea typeface="HGPｺﾞｼｯｸE" pitchFamily="50" charset="-128"/>
              </a:rPr>
              <a:t>インタークラウド基盤</a:t>
            </a:r>
            <a:endParaRPr kumimoji="1" lang="en-US" altLang="ja-JP" dirty="0" smtClean="0">
              <a:solidFill>
                <a:schemeClr val="tx2">
                  <a:lumMod val="50000"/>
                </a:schemeClr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en-US" altLang="ja-JP" dirty="0" smtClean="0">
                <a:solidFill>
                  <a:schemeClr val="tx2">
                    <a:lumMod val="50000"/>
                  </a:schemeClr>
                </a:solidFill>
                <a:latin typeface="HGPｺﾞｼｯｸE" pitchFamily="50" charset="-128"/>
                <a:ea typeface="HGPｺﾞｼｯｸE" pitchFamily="50" charset="-128"/>
              </a:rPr>
              <a:t>(storage)</a:t>
            </a:r>
            <a:endParaRPr lang="ja-JP" altLang="en-US" dirty="0">
              <a:solidFill>
                <a:schemeClr val="tx2">
                  <a:lumMod val="50000"/>
                </a:schemeClr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3" name="角丸四角形 92"/>
          <p:cNvSpPr/>
          <p:nvPr/>
        </p:nvSpPr>
        <p:spPr>
          <a:xfrm>
            <a:off x="2771800" y="3933056"/>
            <a:ext cx="3240360" cy="1944216"/>
          </a:xfrm>
          <a:prstGeom prst="roundRect">
            <a:avLst>
              <a:gd name="adj" fmla="val 4759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HGPｺﾞｼｯｸE" pitchFamily="50" charset="-128"/>
              <a:ea typeface="HGPｺﾞｼｯｸE" pitchFamily="50" charset="-128"/>
            </a:endParaRPr>
          </a:p>
        </p:txBody>
      </p:sp>
      <p:grpSp>
        <p:nvGrpSpPr>
          <p:cNvPr id="94" name="グループ化 73"/>
          <p:cNvGrpSpPr/>
          <p:nvPr/>
        </p:nvGrpSpPr>
        <p:grpSpPr>
          <a:xfrm>
            <a:off x="3038872" y="4941984"/>
            <a:ext cx="1233023" cy="428877"/>
            <a:chOff x="5220072" y="1556792"/>
            <a:chExt cx="1296144" cy="576064"/>
          </a:xfrm>
        </p:grpSpPr>
        <p:pic>
          <p:nvPicPr>
            <p:cNvPr id="95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>
              <a:lum bright="-5000" contrast="59000"/>
            </a:blip>
            <a:srcRect/>
            <a:stretch>
              <a:fillRect/>
            </a:stretch>
          </p:blipFill>
          <p:spPr bwMode="auto">
            <a:xfrm>
              <a:off x="5292080" y="1628800"/>
              <a:ext cx="2599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6" name="円柱 95"/>
            <p:cNvSpPr/>
            <p:nvPr/>
          </p:nvSpPr>
          <p:spPr>
            <a:xfrm>
              <a:off x="5436096" y="1844824"/>
              <a:ext cx="144016" cy="14401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97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>
              <a:lum bright="-5000" contrast="59000"/>
            </a:blip>
            <a:srcRect/>
            <a:stretch>
              <a:fillRect/>
            </a:stretch>
          </p:blipFill>
          <p:spPr bwMode="auto">
            <a:xfrm>
              <a:off x="5580112" y="1628800"/>
              <a:ext cx="2599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8" name="円柱 97"/>
            <p:cNvSpPr/>
            <p:nvPr/>
          </p:nvSpPr>
          <p:spPr>
            <a:xfrm>
              <a:off x="5724128" y="1844824"/>
              <a:ext cx="144016" cy="14401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99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>
              <a:lum bright="-5000" contrast="59000"/>
            </a:blip>
            <a:srcRect/>
            <a:stretch>
              <a:fillRect/>
            </a:stretch>
          </p:blipFill>
          <p:spPr bwMode="auto">
            <a:xfrm>
              <a:off x="5868144" y="1628800"/>
              <a:ext cx="2599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0" name="円柱 99"/>
            <p:cNvSpPr/>
            <p:nvPr/>
          </p:nvSpPr>
          <p:spPr>
            <a:xfrm>
              <a:off x="6012160" y="1844824"/>
              <a:ext cx="144016" cy="14401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101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>
              <a:lum bright="-5000" contrast="59000"/>
            </a:blip>
            <a:srcRect/>
            <a:stretch>
              <a:fillRect/>
            </a:stretch>
          </p:blipFill>
          <p:spPr bwMode="auto">
            <a:xfrm>
              <a:off x="6156176" y="1628800"/>
              <a:ext cx="2599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" name="円柱 101"/>
            <p:cNvSpPr/>
            <p:nvPr/>
          </p:nvSpPr>
          <p:spPr>
            <a:xfrm>
              <a:off x="6300192" y="1844824"/>
              <a:ext cx="144016" cy="14401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sp>
          <p:nvSpPr>
            <p:cNvPr id="103" name="正方形/長方形 102"/>
            <p:cNvSpPr/>
            <p:nvPr/>
          </p:nvSpPr>
          <p:spPr>
            <a:xfrm>
              <a:off x="5220072" y="1556792"/>
              <a:ext cx="1296144" cy="576064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</p:grpSp>
      <p:grpSp>
        <p:nvGrpSpPr>
          <p:cNvPr id="104" name="グループ化 74"/>
          <p:cNvGrpSpPr/>
          <p:nvPr/>
        </p:nvGrpSpPr>
        <p:grpSpPr>
          <a:xfrm>
            <a:off x="3038872" y="4328307"/>
            <a:ext cx="1233023" cy="428877"/>
            <a:chOff x="5220072" y="1556792"/>
            <a:chExt cx="1296144" cy="576064"/>
          </a:xfrm>
        </p:grpSpPr>
        <p:pic>
          <p:nvPicPr>
            <p:cNvPr id="105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>
              <a:lum bright="-5000" contrast="59000"/>
            </a:blip>
            <a:srcRect/>
            <a:stretch>
              <a:fillRect/>
            </a:stretch>
          </p:blipFill>
          <p:spPr bwMode="auto">
            <a:xfrm>
              <a:off x="5292080" y="1628800"/>
              <a:ext cx="2599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6" name="円柱 105"/>
            <p:cNvSpPr/>
            <p:nvPr/>
          </p:nvSpPr>
          <p:spPr>
            <a:xfrm>
              <a:off x="5436096" y="1844824"/>
              <a:ext cx="144016" cy="14401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107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>
              <a:lum bright="-5000" contrast="59000"/>
            </a:blip>
            <a:srcRect/>
            <a:stretch>
              <a:fillRect/>
            </a:stretch>
          </p:blipFill>
          <p:spPr bwMode="auto">
            <a:xfrm>
              <a:off x="5580112" y="1628800"/>
              <a:ext cx="2599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8" name="円柱 107"/>
            <p:cNvSpPr/>
            <p:nvPr/>
          </p:nvSpPr>
          <p:spPr>
            <a:xfrm>
              <a:off x="5724128" y="1844824"/>
              <a:ext cx="144016" cy="14401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109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>
              <a:lum bright="-5000" contrast="59000"/>
            </a:blip>
            <a:srcRect/>
            <a:stretch>
              <a:fillRect/>
            </a:stretch>
          </p:blipFill>
          <p:spPr bwMode="auto">
            <a:xfrm>
              <a:off x="5868144" y="1628800"/>
              <a:ext cx="2599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" name="円柱 109"/>
            <p:cNvSpPr/>
            <p:nvPr/>
          </p:nvSpPr>
          <p:spPr>
            <a:xfrm>
              <a:off x="6012160" y="1844824"/>
              <a:ext cx="144016" cy="14401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111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>
              <a:lum bright="-5000" contrast="59000"/>
            </a:blip>
            <a:srcRect/>
            <a:stretch>
              <a:fillRect/>
            </a:stretch>
          </p:blipFill>
          <p:spPr bwMode="auto">
            <a:xfrm>
              <a:off x="6156176" y="1628800"/>
              <a:ext cx="2599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" name="円柱 111"/>
            <p:cNvSpPr/>
            <p:nvPr/>
          </p:nvSpPr>
          <p:spPr>
            <a:xfrm>
              <a:off x="6300192" y="1844824"/>
              <a:ext cx="144016" cy="14401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sp>
          <p:nvSpPr>
            <p:cNvPr id="113" name="正方形/長方形 112"/>
            <p:cNvSpPr/>
            <p:nvPr/>
          </p:nvSpPr>
          <p:spPr>
            <a:xfrm>
              <a:off x="5220072" y="1556792"/>
              <a:ext cx="1296144" cy="576064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</p:grpSp>
      <p:cxnSp>
        <p:nvCxnSpPr>
          <p:cNvPr id="114" name="直線矢印コネクタ 113"/>
          <p:cNvCxnSpPr/>
          <p:nvPr/>
        </p:nvCxnSpPr>
        <p:spPr>
          <a:xfrm flipH="1">
            <a:off x="4271895" y="4542746"/>
            <a:ext cx="75053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/>
          <p:cNvCxnSpPr/>
          <p:nvPr/>
        </p:nvCxnSpPr>
        <p:spPr>
          <a:xfrm>
            <a:off x="4283968" y="5085184"/>
            <a:ext cx="21602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グループ化 115"/>
          <p:cNvGrpSpPr/>
          <p:nvPr/>
        </p:nvGrpSpPr>
        <p:grpSpPr>
          <a:xfrm>
            <a:off x="4499992" y="4338478"/>
            <a:ext cx="1296130" cy="1250762"/>
            <a:chOff x="5115399" y="2564904"/>
            <a:chExt cx="2037168" cy="1965862"/>
          </a:xfrm>
        </p:grpSpPr>
        <p:sp>
          <p:nvSpPr>
            <p:cNvPr id="117" name="正方形/長方形 116"/>
            <p:cNvSpPr/>
            <p:nvPr/>
          </p:nvSpPr>
          <p:spPr>
            <a:xfrm>
              <a:off x="5115399" y="2564904"/>
              <a:ext cx="2037168" cy="1554680"/>
            </a:xfrm>
            <a:prstGeom prst="rect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118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52928" y="2706062"/>
              <a:ext cx="285106" cy="395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9" name="円柱 118"/>
            <p:cNvSpPr/>
            <p:nvPr/>
          </p:nvSpPr>
          <p:spPr>
            <a:xfrm>
              <a:off x="5413757" y="2974110"/>
              <a:ext cx="107219" cy="13402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120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450309" y="2840086"/>
              <a:ext cx="285106" cy="395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1" name="円柱 120"/>
            <p:cNvSpPr/>
            <p:nvPr/>
          </p:nvSpPr>
          <p:spPr>
            <a:xfrm>
              <a:off x="5611138" y="3108134"/>
              <a:ext cx="107219" cy="13402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122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81806" y="2759672"/>
              <a:ext cx="285106" cy="395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3" name="円柱 122"/>
            <p:cNvSpPr/>
            <p:nvPr/>
          </p:nvSpPr>
          <p:spPr>
            <a:xfrm>
              <a:off x="5842635" y="3027720"/>
              <a:ext cx="107219" cy="13402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124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66389" y="3476268"/>
              <a:ext cx="285106" cy="395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5" name="円柱 124"/>
            <p:cNvSpPr/>
            <p:nvPr/>
          </p:nvSpPr>
          <p:spPr>
            <a:xfrm>
              <a:off x="5527218" y="3744317"/>
              <a:ext cx="107219" cy="13402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126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3770" y="3610293"/>
              <a:ext cx="285106" cy="395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7" name="円柱 126"/>
            <p:cNvSpPr/>
            <p:nvPr/>
          </p:nvSpPr>
          <p:spPr>
            <a:xfrm>
              <a:off x="5724599" y="3878341"/>
              <a:ext cx="107219" cy="13402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128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95267" y="3529878"/>
              <a:ext cx="285106" cy="395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9" name="円柱 128"/>
            <p:cNvSpPr/>
            <p:nvPr/>
          </p:nvSpPr>
          <p:spPr>
            <a:xfrm>
              <a:off x="5956096" y="3797926"/>
              <a:ext cx="107219" cy="13402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130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18378" y="3422659"/>
              <a:ext cx="285106" cy="395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1" name="円柱 130"/>
            <p:cNvSpPr/>
            <p:nvPr/>
          </p:nvSpPr>
          <p:spPr>
            <a:xfrm>
              <a:off x="6279207" y="3690707"/>
              <a:ext cx="107219" cy="13402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132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315759" y="3556683"/>
              <a:ext cx="285106" cy="395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" name="円柱 132"/>
            <p:cNvSpPr/>
            <p:nvPr/>
          </p:nvSpPr>
          <p:spPr>
            <a:xfrm>
              <a:off x="6476588" y="3824731"/>
              <a:ext cx="107219" cy="13402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134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47256" y="3476268"/>
              <a:ext cx="285106" cy="395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5" name="円柱 134"/>
            <p:cNvSpPr/>
            <p:nvPr/>
          </p:nvSpPr>
          <p:spPr>
            <a:xfrm>
              <a:off x="6708085" y="3744317"/>
              <a:ext cx="107219" cy="13402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136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71988" y="2725733"/>
              <a:ext cx="285106" cy="395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7" name="円柱 136"/>
            <p:cNvSpPr/>
            <p:nvPr/>
          </p:nvSpPr>
          <p:spPr>
            <a:xfrm>
              <a:off x="6332817" y="2993781"/>
              <a:ext cx="107219" cy="13402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138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369369" y="2859757"/>
              <a:ext cx="285106" cy="395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9" name="円柱 138"/>
            <p:cNvSpPr/>
            <p:nvPr/>
          </p:nvSpPr>
          <p:spPr>
            <a:xfrm>
              <a:off x="6530198" y="3127806"/>
              <a:ext cx="107219" cy="13402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140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600865" y="2779343"/>
              <a:ext cx="285106" cy="395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1" name="円柱 140"/>
            <p:cNvSpPr/>
            <p:nvPr/>
          </p:nvSpPr>
          <p:spPr>
            <a:xfrm>
              <a:off x="6761695" y="3047391"/>
              <a:ext cx="107219" cy="13402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sp>
          <p:nvSpPr>
            <p:cNvPr id="142" name="テキスト ボックス 141"/>
            <p:cNvSpPr txBox="1"/>
            <p:nvPr/>
          </p:nvSpPr>
          <p:spPr>
            <a:xfrm>
              <a:off x="5116147" y="4119585"/>
              <a:ext cx="1978303" cy="4111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 smtClean="0">
                  <a:solidFill>
                    <a:schemeClr val="accent1">
                      <a:lumMod val="75000"/>
                    </a:schemeClr>
                  </a:solidFill>
                  <a:latin typeface="HGPｺﾞｼｯｸE" pitchFamily="50" charset="-128"/>
                  <a:ea typeface="HGPｺﾞｼｯｸE" pitchFamily="50" charset="-128"/>
                </a:rPr>
                <a:t>物理マシンプール</a:t>
              </a:r>
              <a:endParaRPr kumimoji="1" lang="ja-JP" altLang="en-US" sz="1100" dirty="0">
                <a:solidFill>
                  <a:schemeClr val="accent1">
                    <a:lumMod val="75000"/>
                  </a:schemeClr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sp>
        <p:nvSpPr>
          <p:cNvPr id="86" name="円/楕円 85"/>
          <p:cNvSpPr/>
          <p:nvPr/>
        </p:nvSpPr>
        <p:spPr>
          <a:xfrm>
            <a:off x="2123728" y="1844824"/>
            <a:ext cx="504056" cy="3960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GPｺﾞｼｯｸE" pitchFamily="50" charset="-128"/>
              <a:ea typeface="HGPｺﾞｼｯｸE" pitchFamily="50" charset="-128"/>
            </a:endParaRPr>
          </a:p>
        </p:txBody>
      </p:sp>
      <p:pic>
        <p:nvPicPr>
          <p:cNvPr id="85" name="Picture 42" descr="H:\home\nobukazu\My Dropbox\dat\201103\GRC-H23-plan\SINET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1833610" y="3575103"/>
            <a:ext cx="1031259" cy="451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6" name="テキスト ボックス 145"/>
          <p:cNvSpPr txBox="1"/>
          <p:nvPr/>
        </p:nvSpPr>
        <p:spPr>
          <a:xfrm>
            <a:off x="2843808" y="3212976"/>
            <a:ext cx="1728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 dirty="0" smtClean="0">
                <a:solidFill>
                  <a:schemeClr val="accent1">
                    <a:lumMod val="75000"/>
                  </a:schemeClr>
                </a:solidFill>
                <a:latin typeface="HGPｺﾞｼｯｸE" pitchFamily="50" charset="-128"/>
                <a:ea typeface="HGPｺﾞｼｯｸE" pitchFamily="50" charset="-128"/>
              </a:rPr>
              <a:t>インタークラウド基盤内クラスタ</a:t>
            </a:r>
            <a:r>
              <a:rPr lang="en-US" altLang="ja-JP" sz="1050" dirty="0" smtClean="0">
                <a:solidFill>
                  <a:schemeClr val="accent1">
                    <a:lumMod val="75000"/>
                  </a:schemeClr>
                </a:solidFill>
                <a:latin typeface="HGPｺﾞｼｯｸE" pitchFamily="50" charset="-128"/>
                <a:ea typeface="HGPｺﾞｼｯｸE" pitchFamily="50" charset="-128"/>
              </a:rPr>
              <a:t>-B</a:t>
            </a:r>
            <a:endParaRPr kumimoji="1" lang="ja-JP" altLang="en-US" sz="1050" dirty="0">
              <a:solidFill>
                <a:schemeClr val="accent1">
                  <a:lumMod val="75000"/>
                </a:schemeClr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47" name="角丸四角形 146"/>
          <p:cNvSpPr/>
          <p:nvPr/>
        </p:nvSpPr>
        <p:spPr>
          <a:xfrm>
            <a:off x="251520" y="2780928"/>
            <a:ext cx="1728192" cy="864096"/>
          </a:xfrm>
          <a:prstGeom prst="roundRect">
            <a:avLst>
              <a:gd name="adj" fmla="val 4139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HGPｺﾞｼｯｸE" pitchFamily="50" charset="-128"/>
              <a:ea typeface="HGPｺﾞｼｯｸE" pitchFamily="50" charset="-128"/>
            </a:endParaRPr>
          </a:p>
        </p:txBody>
      </p:sp>
      <p:grpSp>
        <p:nvGrpSpPr>
          <p:cNvPr id="148" name="グループ化 147"/>
          <p:cNvGrpSpPr/>
          <p:nvPr/>
        </p:nvGrpSpPr>
        <p:grpSpPr>
          <a:xfrm>
            <a:off x="611560" y="2924944"/>
            <a:ext cx="936104" cy="698989"/>
            <a:chOff x="611560" y="2492896"/>
            <a:chExt cx="1584176" cy="1182903"/>
          </a:xfrm>
        </p:grpSpPr>
        <p:pic>
          <p:nvPicPr>
            <p:cNvPr id="149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27584" y="2636912"/>
              <a:ext cx="382952" cy="53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0" name="円柱 149"/>
            <p:cNvSpPr/>
            <p:nvPr/>
          </p:nvSpPr>
          <p:spPr>
            <a:xfrm>
              <a:off x="1043608" y="2996952"/>
              <a:ext cx="144016" cy="18002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151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75656" y="2636912"/>
              <a:ext cx="382952" cy="53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2" name="円柱 151"/>
            <p:cNvSpPr/>
            <p:nvPr/>
          </p:nvSpPr>
          <p:spPr>
            <a:xfrm>
              <a:off x="1691680" y="2996952"/>
              <a:ext cx="144016" cy="18002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sp>
          <p:nvSpPr>
            <p:cNvPr id="153" name="正方形/長方形 152"/>
            <p:cNvSpPr/>
            <p:nvPr/>
          </p:nvSpPr>
          <p:spPr>
            <a:xfrm>
              <a:off x="611560" y="2492896"/>
              <a:ext cx="1584176" cy="864096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sp>
          <p:nvSpPr>
            <p:cNvPr id="154" name="テキスト ボックス 153"/>
            <p:cNvSpPr txBox="1"/>
            <p:nvPr/>
          </p:nvSpPr>
          <p:spPr>
            <a:xfrm>
              <a:off x="611560" y="3337245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700" dirty="0" smtClean="0">
                  <a:solidFill>
                    <a:schemeClr val="accent1">
                      <a:lumMod val="75000"/>
                    </a:schemeClr>
                  </a:solidFill>
                  <a:latin typeface="HGPｺﾞｼｯｸE" pitchFamily="50" charset="-128"/>
                  <a:ea typeface="HGPｺﾞｼｯｸE" pitchFamily="50" charset="-128"/>
                </a:rPr>
                <a:t>大学内クラスタ</a:t>
              </a:r>
              <a:r>
                <a:rPr lang="en-US" altLang="ja-JP" sz="700" dirty="0" smtClean="0">
                  <a:solidFill>
                    <a:schemeClr val="accent1">
                      <a:lumMod val="75000"/>
                    </a:schemeClr>
                  </a:solidFill>
                  <a:latin typeface="HGPｺﾞｼｯｸE" pitchFamily="50" charset="-128"/>
                  <a:ea typeface="HGPｺﾞｼｯｸE" pitchFamily="50" charset="-128"/>
                </a:rPr>
                <a:t>-B</a:t>
              </a:r>
              <a:endParaRPr kumimoji="1" lang="ja-JP" altLang="en-US" sz="700" dirty="0">
                <a:solidFill>
                  <a:schemeClr val="accent1">
                    <a:lumMod val="75000"/>
                  </a:schemeClr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cxnSp>
        <p:nvCxnSpPr>
          <p:cNvPr id="158" name="直線コネクタ 157"/>
          <p:cNvCxnSpPr>
            <a:endCxn id="82" idx="2"/>
          </p:cNvCxnSpPr>
          <p:nvPr/>
        </p:nvCxnSpPr>
        <p:spPr>
          <a:xfrm>
            <a:off x="6012160" y="2852936"/>
            <a:ext cx="720080" cy="8640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/>
          <p:cNvCxnSpPr>
            <a:stCxn id="93" idx="3"/>
          </p:cNvCxnSpPr>
          <p:nvPr/>
        </p:nvCxnSpPr>
        <p:spPr>
          <a:xfrm flipV="1">
            <a:off x="6012160" y="3933056"/>
            <a:ext cx="720080" cy="9721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角丸四角形 162"/>
          <p:cNvSpPr/>
          <p:nvPr/>
        </p:nvSpPr>
        <p:spPr>
          <a:xfrm>
            <a:off x="251520" y="4005064"/>
            <a:ext cx="1728192" cy="864096"/>
          </a:xfrm>
          <a:prstGeom prst="roundRect">
            <a:avLst>
              <a:gd name="adj" fmla="val 4139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HGPｺﾞｼｯｸE" pitchFamily="50" charset="-128"/>
              <a:ea typeface="HGPｺﾞｼｯｸE" pitchFamily="50" charset="-128"/>
            </a:endParaRPr>
          </a:p>
        </p:txBody>
      </p:sp>
      <p:grpSp>
        <p:nvGrpSpPr>
          <p:cNvPr id="164" name="グループ化 163"/>
          <p:cNvGrpSpPr/>
          <p:nvPr/>
        </p:nvGrpSpPr>
        <p:grpSpPr>
          <a:xfrm>
            <a:off x="611560" y="4149080"/>
            <a:ext cx="936104" cy="698989"/>
            <a:chOff x="611560" y="2492896"/>
            <a:chExt cx="1584176" cy="1182903"/>
          </a:xfrm>
        </p:grpSpPr>
        <p:pic>
          <p:nvPicPr>
            <p:cNvPr id="165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27584" y="2636912"/>
              <a:ext cx="382952" cy="53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6" name="円柱 165"/>
            <p:cNvSpPr/>
            <p:nvPr/>
          </p:nvSpPr>
          <p:spPr>
            <a:xfrm>
              <a:off x="1043608" y="2996952"/>
              <a:ext cx="144016" cy="18002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167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75656" y="2636912"/>
              <a:ext cx="382952" cy="53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8" name="円柱 167"/>
            <p:cNvSpPr/>
            <p:nvPr/>
          </p:nvSpPr>
          <p:spPr>
            <a:xfrm>
              <a:off x="1691680" y="2996952"/>
              <a:ext cx="144016" cy="18002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sp>
          <p:nvSpPr>
            <p:cNvPr id="169" name="正方形/長方形 168"/>
            <p:cNvSpPr/>
            <p:nvPr/>
          </p:nvSpPr>
          <p:spPr>
            <a:xfrm>
              <a:off x="611560" y="2492896"/>
              <a:ext cx="1584176" cy="864096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sp>
          <p:nvSpPr>
            <p:cNvPr id="170" name="テキスト ボックス 169"/>
            <p:cNvSpPr txBox="1"/>
            <p:nvPr/>
          </p:nvSpPr>
          <p:spPr>
            <a:xfrm>
              <a:off x="611560" y="3337245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700" dirty="0" smtClean="0">
                  <a:solidFill>
                    <a:schemeClr val="accent1">
                      <a:lumMod val="75000"/>
                    </a:schemeClr>
                  </a:solidFill>
                  <a:latin typeface="HGPｺﾞｼｯｸE" pitchFamily="50" charset="-128"/>
                  <a:ea typeface="HGPｺﾞｼｯｸE" pitchFamily="50" charset="-128"/>
                </a:rPr>
                <a:t>大学内クラスタ</a:t>
              </a:r>
              <a:r>
                <a:rPr lang="en-US" altLang="ja-JP" sz="700" dirty="0" smtClean="0">
                  <a:solidFill>
                    <a:schemeClr val="accent1">
                      <a:lumMod val="75000"/>
                    </a:schemeClr>
                  </a:solidFill>
                  <a:latin typeface="HGPｺﾞｼｯｸE" pitchFamily="50" charset="-128"/>
                  <a:ea typeface="HGPｺﾞｼｯｸE" pitchFamily="50" charset="-128"/>
                </a:rPr>
                <a:t>-C</a:t>
              </a:r>
              <a:endParaRPr kumimoji="1" lang="ja-JP" altLang="en-US" sz="700" dirty="0">
                <a:solidFill>
                  <a:schemeClr val="accent1">
                    <a:lumMod val="75000"/>
                  </a:schemeClr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sp>
        <p:nvSpPr>
          <p:cNvPr id="171" name="角丸四角形 170"/>
          <p:cNvSpPr/>
          <p:nvPr/>
        </p:nvSpPr>
        <p:spPr>
          <a:xfrm>
            <a:off x="251520" y="5013176"/>
            <a:ext cx="1728192" cy="864096"/>
          </a:xfrm>
          <a:prstGeom prst="roundRect">
            <a:avLst>
              <a:gd name="adj" fmla="val 4139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HGPｺﾞｼｯｸE" pitchFamily="50" charset="-128"/>
              <a:ea typeface="HGPｺﾞｼｯｸE" pitchFamily="50" charset="-128"/>
            </a:endParaRPr>
          </a:p>
        </p:txBody>
      </p:sp>
      <p:grpSp>
        <p:nvGrpSpPr>
          <p:cNvPr id="172" name="グループ化 171"/>
          <p:cNvGrpSpPr/>
          <p:nvPr/>
        </p:nvGrpSpPr>
        <p:grpSpPr>
          <a:xfrm>
            <a:off x="611560" y="5157192"/>
            <a:ext cx="936104" cy="698989"/>
            <a:chOff x="611560" y="2492896"/>
            <a:chExt cx="1584176" cy="1182903"/>
          </a:xfrm>
        </p:grpSpPr>
        <p:pic>
          <p:nvPicPr>
            <p:cNvPr id="173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27584" y="2636912"/>
              <a:ext cx="382952" cy="53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4" name="円柱 173"/>
            <p:cNvSpPr/>
            <p:nvPr/>
          </p:nvSpPr>
          <p:spPr>
            <a:xfrm>
              <a:off x="1043608" y="2996952"/>
              <a:ext cx="144016" cy="18002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175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75656" y="2636912"/>
              <a:ext cx="382952" cy="53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6" name="円柱 175"/>
            <p:cNvSpPr/>
            <p:nvPr/>
          </p:nvSpPr>
          <p:spPr>
            <a:xfrm>
              <a:off x="1691680" y="2996952"/>
              <a:ext cx="144016" cy="18002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sp>
          <p:nvSpPr>
            <p:cNvPr id="177" name="正方形/長方形 176"/>
            <p:cNvSpPr/>
            <p:nvPr/>
          </p:nvSpPr>
          <p:spPr>
            <a:xfrm>
              <a:off x="611560" y="2492896"/>
              <a:ext cx="1584176" cy="864096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sp>
          <p:nvSpPr>
            <p:cNvPr id="178" name="テキスト ボックス 177"/>
            <p:cNvSpPr txBox="1"/>
            <p:nvPr/>
          </p:nvSpPr>
          <p:spPr>
            <a:xfrm>
              <a:off x="611560" y="3337245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700" dirty="0" smtClean="0">
                  <a:solidFill>
                    <a:schemeClr val="accent1">
                      <a:lumMod val="75000"/>
                    </a:schemeClr>
                  </a:solidFill>
                  <a:latin typeface="HGPｺﾞｼｯｸE" pitchFamily="50" charset="-128"/>
                  <a:ea typeface="HGPｺﾞｼｯｸE" pitchFamily="50" charset="-128"/>
                </a:rPr>
                <a:t>大学内クラスタ</a:t>
              </a:r>
              <a:r>
                <a:rPr lang="en-US" altLang="ja-JP" sz="700" dirty="0" smtClean="0">
                  <a:solidFill>
                    <a:schemeClr val="accent1">
                      <a:lumMod val="75000"/>
                    </a:schemeClr>
                  </a:solidFill>
                  <a:latin typeface="HGPｺﾞｼｯｸE" pitchFamily="50" charset="-128"/>
                  <a:ea typeface="HGPｺﾞｼｯｸE" pitchFamily="50" charset="-128"/>
                </a:rPr>
                <a:t>-D</a:t>
              </a:r>
              <a:endParaRPr kumimoji="1" lang="ja-JP" altLang="en-US" sz="700" dirty="0">
                <a:solidFill>
                  <a:schemeClr val="accent1">
                    <a:lumMod val="75000"/>
                  </a:schemeClr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sp>
        <p:nvSpPr>
          <p:cNvPr id="179" name="テキスト ボックス 178"/>
          <p:cNvSpPr txBox="1"/>
          <p:nvPr/>
        </p:nvSpPr>
        <p:spPr>
          <a:xfrm>
            <a:off x="2843808" y="3933056"/>
            <a:ext cx="1728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 dirty="0" smtClean="0">
                <a:solidFill>
                  <a:schemeClr val="accent1">
                    <a:lumMod val="75000"/>
                  </a:schemeClr>
                </a:solidFill>
                <a:latin typeface="HGPｺﾞｼｯｸE" pitchFamily="50" charset="-128"/>
                <a:ea typeface="HGPｺﾞｼｯｸE" pitchFamily="50" charset="-128"/>
              </a:rPr>
              <a:t>インタークラウド基盤内クラスタ</a:t>
            </a:r>
            <a:r>
              <a:rPr lang="en-US" altLang="ja-JP" sz="1050" dirty="0" smtClean="0">
                <a:solidFill>
                  <a:schemeClr val="accent1">
                    <a:lumMod val="75000"/>
                  </a:schemeClr>
                </a:solidFill>
                <a:latin typeface="HGPｺﾞｼｯｸE" pitchFamily="50" charset="-128"/>
                <a:ea typeface="HGPｺﾞｼｯｸE" pitchFamily="50" charset="-128"/>
              </a:rPr>
              <a:t>-C</a:t>
            </a:r>
            <a:endParaRPr kumimoji="1" lang="ja-JP" altLang="en-US" sz="1050" dirty="0">
              <a:solidFill>
                <a:schemeClr val="accent1">
                  <a:lumMod val="75000"/>
                </a:schemeClr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80" name="テキスト ボックス 179"/>
          <p:cNvSpPr txBox="1"/>
          <p:nvPr/>
        </p:nvSpPr>
        <p:spPr>
          <a:xfrm>
            <a:off x="2915816" y="5373216"/>
            <a:ext cx="1728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 dirty="0" smtClean="0">
                <a:solidFill>
                  <a:schemeClr val="accent1">
                    <a:lumMod val="75000"/>
                  </a:schemeClr>
                </a:solidFill>
                <a:latin typeface="HGPｺﾞｼｯｸE" pitchFamily="50" charset="-128"/>
                <a:ea typeface="HGPｺﾞｼｯｸE" pitchFamily="50" charset="-128"/>
              </a:rPr>
              <a:t>インタークラウド基盤内クラスタ</a:t>
            </a:r>
            <a:r>
              <a:rPr lang="en-US" altLang="ja-JP" sz="1050" dirty="0" smtClean="0">
                <a:solidFill>
                  <a:schemeClr val="accent1">
                    <a:lumMod val="75000"/>
                  </a:schemeClr>
                </a:solidFill>
                <a:latin typeface="HGPｺﾞｼｯｸE" pitchFamily="50" charset="-128"/>
                <a:ea typeface="HGPｺﾞｼｯｸE" pitchFamily="50" charset="-128"/>
              </a:rPr>
              <a:t>-D</a:t>
            </a:r>
            <a:endParaRPr kumimoji="1" lang="ja-JP" altLang="en-US" sz="1050" dirty="0">
              <a:solidFill>
                <a:schemeClr val="accent1">
                  <a:lumMod val="75000"/>
                </a:schemeClr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57" name="円/楕円 156"/>
          <p:cNvSpPr/>
          <p:nvPr/>
        </p:nvSpPr>
        <p:spPr>
          <a:xfrm>
            <a:off x="3203848" y="2492896"/>
            <a:ext cx="936104" cy="432048"/>
          </a:xfrm>
          <a:prstGeom prst="ellipse">
            <a:avLst/>
          </a:prstGeom>
          <a:solidFill>
            <a:schemeClr val="accent3">
              <a:lumMod val="5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連携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59" name="円/楕円 158"/>
          <p:cNvSpPr/>
          <p:nvPr/>
        </p:nvSpPr>
        <p:spPr>
          <a:xfrm>
            <a:off x="3275856" y="4653136"/>
            <a:ext cx="936104" cy="432048"/>
          </a:xfrm>
          <a:prstGeom prst="ellipse">
            <a:avLst/>
          </a:prstGeom>
          <a:solidFill>
            <a:schemeClr val="accent3">
              <a:lumMod val="5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連携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61" name="円/楕円 160"/>
          <p:cNvSpPr/>
          <p:nvPr/>
        </p:nvSpPr>
        <p:spPr>
          <a:xfrm>
            <a:off x="3419872" y="3140968"/>
            <a:ext cx="504056" cy="1368152"/>
          </a:xfrm>
          <a:prstGeom prst="ellipse">
            <a:avLst/>
          </a:prstGeom>
          <a:solidFill>
            <a:schemeClr val="accent3">
              <a:lumMod val="5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連携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56" name="四角形吹き出し 155"/>
          <p:cNvSpPr/>
          <p:nvPr/>
        </p:nvSpPr>
        <p:spPr>
          <a:xfrm>
            <a:off x="1763688" y="908720"/>
            <a:ext cx="1584176" cy="792088"/>
          </a:xfrm>
          <a:prstGeom prst="wedgeRectCallout">
            <a:avLst>
              <a:gd name="adj1" fmla="val -12864"/>
              <a:gd name="adj2" fmla="val 73275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大学側クラスタの</a:t>
            </a:r>
            <a:r>
              <a:rPr lang="en-US" altLang="ja-JP" sz="1200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VLAN_ID</a:t>
            </a:r>
            <a:r>
              <a:rPr lang="ja-JP" altLang="en-US" sz="1200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等と</a:t>
            </a:r>
            <a:endParaRPr lang="en-US" altLang="ja-JP" sz="1200" dirty="0" smtClean="0">
              <a:solidFill>
                <a:schemeClr val="bg1"/>
              </a:solidFill>
              <a:latin typeface="HGS創英角ｺﾞｼｯｸUB" pitchFamily="50" charset="-128"/>
              <a:ea typeface="HGS創英角ｺﾞｼｯｸUB" pitchFamily="50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クラウド内クラスタ</a:t>
            </a:r>
            <a:r>
              <a:rPr lang="en-US" altLang="ja-JP" sz="1200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ID</a:t>
            </a:r>
            <a:r>
              <a:rPr lang="ja-JP" altLang="en-US" sz="1200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をマッピング</a:t>
            </a:r>
            <a:endParaRPr lang="en-US" altLang="ja-JP" sz="1200" dirty="0" smtClean="0">
              <a:solidFill>
                <a:schemeClr val="bg1"/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162" name="角丸四角形吹き出し 161"/>
          <p:cNvSpPr/>
          <p:nvPr/>
        </p:nvSpPr>
        <p:spPr>
          <a:xfrm>
            <a:off x="4427984" y="5733256"/>
            <a:ext cx="3384376" cy="576064"/>
          </a:xfrm>
          <a:prstGeom prst="wedgeRoundRectCallout">
            <a:avLst>
              <a:gd name="adj1" fmla="val -57347"/>
              <a:gd name="adj2" fmla="val -1942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 smtClean="0">
                <a:latin typeface="HGS創英角ｺﾞｼｯｸUB" pitchFamily="50" charset="-128"/>
                <a:ea typeface="HGS創英角ｺﾞｼｯｸUB" pitchFamily="50" charset="-128"/>
              </a:rPr>
              <a:t>あたかも大学間が同一データ内</a:t>
            </a:r>
            <a:endParaRPr lang="en-US" altLang="ja-JP" sz="1600" dirty="0" smtClean="0">
              <a:latin typeface="HGS創英角ｺﾞｼｯｸUB" pitchFamily="50" charset="-128"/>
              <a:ea typeface="HGS創英角ｺﾞｼｯｸUB" pitchFamily="50" charset="-128"/>
            </a:endParaRPr>
          </a:p>
          <a:p>
            <a:r>
              <a:rPr lang="ja-JP" altLang="en-US" sz="1600" dirty="0" smtClean="0">
                <a:latin typeface="HGS創英角ｺﾞｼｯｸUB" pitchFamily="50" charset="-128"/>
                <a:ea typeface="HGS創英角ｺﾞｼｯｸUB" pitchFamily="50" charset="-128"/>
              </a:rPr>
              <a:t>で直結されるがごとく</a:t>
            </a:r>
            <a:endParaRPr kumimoji="1" lang="ja-JP" altLang="en-US" sz="1600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183" name="角丸四角形吹き出し 182"/>
          <p:cNvSpPr/>
          <p:nvPr/>
        </p:nvSpPr>
        <p:spPr>
          <a:xfrm>
            <a:off x="1187624" y="5705872"/>
            <a:ext cx="3024336" cy="603448"/>
          </a:xfrm>
          <a:prstGeom prst="wedgeRoundRectCallout">
            <a:avLst>
              <a:gd name="adj1" fmla="val -15854"/>
              <a:gd name="adj2" fmla="val -988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 smtClean="0">
                <a:latin typeface="HGS創英角ｺﾞｼｯｸUB" pitchFamily="50" charset="-128"/>
                <a:ea typeface="HGS創英角ｺﾞｼｯｸUB" pitchFamily="50" charset="-128"/>
              </a:rPr>
              <a:t>あたかも大学側クラスタに</a:t>
            </a:r>
            <a:endParaRPr lang="en-US" altLang="ja-JP" sz="1600" dirty="0" smtClean="0">
              <a:latin typeface="HGS創英角ｺﾞｼｯｸUB" pitchFamily="50" charset="-128"/>
              <a:ea typeface="HGS創英角ｺﾞｼｯｸUB" pitchFamily="50" charset="-128"/>
            </a:endParaRPr>
          </a:p>
          <a:p>
            <a:r>
              <a:rPr lang="ja-JP" altLang="en-US" sz="1600" dirty="0" smtClean="0">
                <a:latin typeface="HGS創英角ｺﾞｼｯｸUB" pitchFamily="50" charset="-128"/>
                <a:ea typeface="HGS創英角ｺﾞｼｯｸUB" pitchFamily="50" charset="-128"/>
              </a:rPr>
              <a:t>クラスタが追加されたごとく</a:t>
            </a:r>
            <a:endParaRPr kumimoji="1" lang="ja-JP" altLang="en-US" sz="1600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184" name="角丸四角形吹き出し 183"/>
          <p:cNvSpPr/>
          <p:nvPr/>
        </p:nvSpPr>
        <p:spPr>
          <a:xfrm>
            <a:off x="6084168" y="4841776"/>
            <a:ext cx="2987824" cy="675456"/>
          </a:xfrm>
          <a:prstGeom prst="wedgeRoundRectCallout">
            <a:avLst>
              <a:gd name="adj1" fmla="val -8973"/>
              <a:gd name="adj2" fmla="val -1261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 smtClean="0">
                <a:latin typeface="HGS創英角ｺﾞｼｯｸUB" pitchFamily="50" charset="-128"/>
                <a:ea typeface="HGS創英角ｺﾞｼｯｸUB" pitchFamily="50" charset="-128"/>
              </a:rPr>
              <a:t>あたかもローカルと同一</a:t>
            </a:r>
            <a:endParaRPr lang="en-US" altLang="ja-JP" sz="1600" dirty="0" smtClean="0">
              <a:latin typeface="HGS創英角ｺﾞｼｯｸUB" pitchFamily="50" charset="-128"/>
              <a:ea typeface="HGS創英角ｺﾞｼｯｸUB" pitchFamily="50" charset="-128"/>
            </a:endParaRPr>
          </a:p>
          <a:p>
            <a:r>
              <a:rPr lang="ja-JP" altLang="en-US" sz="1600" dirty="0" smtClean="0">
                <a:latin typeface="HGS創英角ｺﾞｼｯｸUB" pitchFamily="50" charset="-128"/>
                <a:ea typeface="HGS創英角ｺﾞｼｯｸUB" pitchFamily="50" charset="-128"/>
              </a:rPr>
              <a:t>オブジェクトストアのごとく</a:t>
            </a:r>
            <a:endParaRPr kumimoji="1" lang="ja-JP" altLang="en-US" sz="1600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185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572500" y="6643688"/>
            <a:ext cx="500063" cy="142875"/>
          </a:xfrm>
        </p:spPr>
        <p:txBody>
          <a:bodyPr/>
          <a:lstStyle/>
          <a:p>
            <a:pPr>
              <a:defRPr/>
            </a:pPr>
            <a:fld id="{2D49EB63-8A47-42A8-B1AF-7D6D75D2383C}" type="slidenum">
              <a:rPr lang="ja-JP" altLang="en-US" smtClean="0"/>
              <a:pPr>
                <a:defRPr/>
              </a:pPr>
              <a:t>23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  <p:bldP spid="159" grpId="0" animBg="1"/>
      <p:bldP spid="161" grpId="0" animBg="1"/>
      <p:bldP spid="16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角丸四角形 26"/>
          <p:cNvSpPr/>
          <p:nvPr/>
        </p:nvSpPr>
        <p:spPr bwMode="auto">
          <a:xfrm>
            <a:off x="5502565" y="5301208"/>
            <a:ext cx="864096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5303158" y="3501008"/>
            <a:ext cx="3229282" cy="1512168"/>
          </a:xfrm>
          <a:prstGeom prst="roundRect">
            <a:avLst/>
          </a:prstGeom>
          <a:noFill/>
          <a:ln w="412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A85065-6A8A-468A-924C-67177CE40884}" type="slidenum">
              <a:rPr lang="en-US" altLang="ja-JP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pPr>
                <a:defRPr/>
              </a:pPr>
              <a:t>24</a:t>
            </a:fld>
            <a:endParaRPr lang="en-US" altLang="ja-JP"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499599" y="3861049"/>
            <a:ext cx="1927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Swift </a:t>
            </a:r>
            <a:r>
              <a:rPr kumimoji="1" lang="en-US" altLang="ja-JP" sz="2400" dirty="0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for </a:t>
            </a:r>
          </a:p>
          <a:p>
            <a:r>
              <a:rPr kumimoji="1" lang="en-US" altLang="ja-JP" sz="2400" dirty="0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local use</a:t>
            </a:r>
            <a:endParaRPr kumimoji="1" lang="ja-JP" altLang="en-US" sz="2400" dirty="0"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33130" y="5229201"/>
            <a:ext cx="2171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Swift for </a:t>
            </a:r>
            <a:r>
              <a:rPr kumimoji="1" lang="en-US" altLang="ja-JP" sz="2400" dirty="0" err="1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intercloud</a:t>
            </a:r>
            <a:r>
              <a:rPr kumimoji="1" lang="en-US" altLang="ja-JP" sz="2400" dirty="0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 use</a:t>
            </a:r>
            <a:endParaRPr kumimoji="1" lang="ja-JP" altLang="en-US" sz="2400" dirty="0"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30" name="角丸四角形 29"/>
          <p:cNvSpPr/>
          <p:nvPr/>
        </p:nvSpPr>
        <p:spPr bwMode="auto">
          <a:xfrm>
            <a:off x="5303158" y="5157192"/>
            <a:ext cx="3229282" cy="936104"/>
          </a:xfrm>
          <a:prstGeom prst="roundRect">
            <a:avLst/>
          </a:prstGeom>
          <a:noFill/>
          <a:ln w="412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56" name="角丸四角形 55"/>
          <p:cNvSpPr/>
          <p:nvPr/>
        </p:nvSpPr>
        <p:spPr bwMode="auto">
          <a:xfrm>
            <a:off x="5502565" y="4509120"/>
            <a:ext cx="930565" cy="432048"/>
          </a:xfrm>
          <a:prstGeom prst="roundRect">
            <a:avLst/>
          </a:prstGeom>
          <a:solidFill>
            <a:srgbClr val="9DC7A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57" name="角丸四角形 56"/>
          <p:cNvSpPr/>
          <p:nvPr/>
        </p:nvSpPr>
        <p:spPr bwMode="auto">
          <a:xfrm>
            <a:off x="5502565" y="4077072"/>
            <a:ext cx="930565" cy="423664"/>
          </a:xfrm>
          <a:prstGeom prst="roundRect">
            <a:avLst/>
          </a:prstGeom>
          <a:solidFill>
            <a:srgbClr val="E0C17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58" name="角丸四角形 57"/>
          <p:cNvSpPr/>
          <p:nvPr/>
        </p:nvSpPr>
        <p:spPr bwMode="auto">
          <a:xfrm>
            <a:off x="5502565" y="3645024"/>
            <a:ext cx="930565" cy="440432"/>
          </a:xfrm>
          <a:prstGeom prst="roundRect">
            <a:avLst/>
          </a:prstGeom>
          <a:solidFill>
            <a:srgbClr val="EEF77D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4644008" y="2060848"/>
            <a:ext cx="4499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 smtClean="0">
                <a:latin typeface="HGPｺﾞｼｯｸE" pitchFamily="50" charset="-128"/>
                <a:ea typeface="HGPｺﾞｼｯｸE" pitchFamily="50" charset="-128"/>
                <a:cs typeface="Arial Unicode MS" pitchFamily="50" charset="-128"/>
              </a:rPr>
              <a:t>OpenStack</a:t>
            </a:r>
            <a:r>
              <a:rPr kumimoji="1" lang="en-US" altLang="ja-JP" sz="2800" dirty="0" smtClean="0">
                <a:latin typeface="HGPｺﾞｼｯｸE" pitchFamily="50" charset="-128"/>
                <a:ea typeface="HGPｺﾞｼｯｸE" pitchFamily="50" charset="-128"/>
                <a:cs typeface="Arial Unicode MS" pitchFamily="50" charset="-128"/>
              </a:rPr>
              <a:t> Storage</a:t>
            </a:r>
            <a:r>
              <a:rPr kumimoji="1" lang="ja-JP" altLang="en-US" sz="2800" dirty="0" smtClean="0">
                <a:latin typeface="HGPｺﾞｼｯｸE" pitchFamily="50" charset="-128"/>
                <a:ea typeface="HGPｺﾞｼｯｸE" pitchFamily="50" charset="-128"/>
                <a:cs typeface="Arial Unicode MS" pitchFamily="50" charset="-128"/>
              </a:rPr>
              <a:t>である</a:t>
            </a:r>
            <a:endParaRPr kumimoji="1" lang="en-US" altLang="ja-JP" sz="2800" dirty="0" smtClean="0">
              <a:latin typeface="HGPｺﾞｼｯｸE" pitchFamily="50" charset="-128"/>
              <a:ea typeface="HGPｺﾞｼｯｸE" pitchFamily="50" charset="-128"/>
              <a:cs typeface="Arial Unicode MS" pitchFamily="50" charset="-128"/>
            </a:endParaRPr>
          </a:p>
          <a:p>
            <a:r>
              <a:rPr lang="en-US" altLang="ja-JP" sz="2800" dirty="0" smtClean="0">
                <a:latin typeface="HGPｺﾞｼｯｸE" pitchFamily="50" charset="-128"/>
                <a:ea typeface="HGPｺﾞｼｯｸE" pitchFamily="50" charset="-128"/>
                <a:cs typeface="Arial Unicode MS" pitchFamily="50" charset="-128"/>
              </a:rPr>
              <a:t>Swift</a:t>
            </a:r>
            <a:r>
              <a:rPr lang="ja-JP" altLang="en-US" sz="2800" dirty="0" smtClean="0">
                <a:latin typeface="HGPｺﾞｼｯｸE" pitchFamily="50" charset="-128"/>
                <a:ea typeface="HGPｺﾞｼｯｸE" pitchFamily="50" charset="-128"/>
                <a:cs typeface="Arial Unicode MS" pitchFamily="50" charset="-128"/>
              </a:rPr>
              <a:t>を地域分散可能に拡充</a:t>
            </a:r>
            <a:endParaRPr kumimoji="1" lang="ja-JP" altLang="en-US" sz="2800" dirty="0">
              <a:latin typeface="HGPｺﾞｼｯｸE" pitchFamily="50" charset="-128"/>
              <a:ea typeface="HGPｺﾞｼｯｸE" pitchFamily="50" charset="-128"/>
              <a:cs typeface="Arial Unicode MS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1514430" y="5877272"/>
            <a:ext cx="3583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Swift: </a:t>
            </a:r>
            <a:r>
              <a:rPr lang="en-US" altLang="ja-JP" dirty="0" err="1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OpenStack</a:t>
            </a:r>
            <a:r>
              <a:rPr lang="en-US" altLang="ja-JP" dirty="0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 storage service</a:t>
            </a:r>
            <a:endParaRPr lang="ja-JP" altLang="en-US" dirty="0"/>
          </a:p>
        </p:txBody>
      </p:sp>
      <p:sp>
        <p:nvSpPr>
          <p:cNvPr id="42" name="角丸四角形 41"/>
          <p:cNvSpPr/>
          <p:nvPr/>
        </p:nvSpPr>
        <p:spPr bwMode="auto">
          <a:xfrm>
            <a:off x="1082383" y="2447758"/>
            <a:ext cx="3032380" cy="21950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>
              <a:defRPr/>
            </a:pPr>
            <a:endParaRPr lang="ja-JP" altLang="en-US" sz="1600"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43" name="角丸四角形 34"/>
          <p:cNvSpPr>
            <a:spLocks noChangeArrowheads="1"/>
          </p:cNvSpPr>
          <p:nvPr/>
        </p:nvSpPr>
        <p:spPr bwMode="auto">
          <a:xfrm>
            <a:off x="3211593" y="1235885"/>
            <a:ext cx="1290042" cy="1363774"/>
          </a:xfrm>
          <a:prstGeom prst="roundRect">
            <a:avLst>
              <a:gd name="adj" fmla="val 16667"/>
            </a:avLst>
          </a:prstGeom>
          <a:solidFill>
            <a:srgbClr val="F5FAB2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defTabSz="914400"/>
            <a:endParaRPr lang="ja-JP" altLang="en-US" sz="1600"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44" name="角丸四角形 32"/>
          <p:cNvSpPr>
            <a:spLocks noChangeArrowheads="1"/>
          </p:cNvSpPr>
          <p:nvPr/>
        </p:nvSpPr>
        <p:spPr bwMode="auto">
          <a:xfrm>
            <a:off x="2567283" y="4265567"/>
            <a:ext cx="1290041" cy="1362106"/>
          </a:xfrm>
          <a:prstGeom prst="roundRect">
            <a:avLst>
              <a:gd name="adj" fmla="val 16667"/>
            </a:avLst>
          </a:prstGeom>
          <a:solidFill>
            <a:srgbClr val="E0C172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defTabSz="914400"/>
            <a:endParaRPr lang="ja-JP" altLang="en-US" sz="1600"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45" name="角丸四角形 30"/>
          <p:cNvSpPr>
            <a:spLocks noChangeArrowheads="1"/>
          </p:cNvSpPr>
          <p:nvPr/>
        </p:nvSpPr>
        <p:spPr bwMode="auto">
          <a:xfrm>
            <a:off x="115209" y="4113667"/>
            <a:ext cx="1354046" cy="1286989"/>
          </a:xfrm>
          <a:prstGeom prst="roundRect">
            <a:avLst>
              <a:gd name="adj" fmla="val 16667"/>
            </a:avLst>
          </a:prstGeom>
          <a:solidFill>
            <a:srgbClr val="9DC7A3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defTabSz="914400"/>
            <a:endParaRPr lang="ja-JP" altLang="en-US" sz="1600"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46" name="円/楕円 45"/>
          <p:cNvSpPr/>
          <p:nvPr/>
        </p:nvSpPr>
        <p:spPr bwMode="auto">
          <a:xfrm>
            <a:off x="3147589" y="3582846"/>
            <a:ext cx="1139188" cy="83295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>
              <a:defRPr/>
            </a:pPr>
            <a:r>
              <a:rPr kumimoji="0" lang="en-US" altLang="ja-JP" sz="1050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Swift for </a:t>
            </a:r>
            <a:r>
              <a:rPr kumimoji="0" lang="en-US" altLang="ja-JP" sz="1050" dirty="0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inter-cloud</a:t>
            </a:r>
            <a:endParaRPr lang="ja-JP" altLang="en-US" sz="1050" dirty="0"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48" name="円/楕円 7"/>
          <p:cNvSpPr>
            <a:spLocks noChangeArrowheads="1"/>
          </p:cNvSpPr>
          <p:nvPr/>
        </p:nvSpPr>
        <p:spPr bwMode="auto">
          <a:xfrm>
            <a:off x="2824461" y="4725145"/>
            <a:ext cx="883443" cy="454035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defTabSz="914400"/>
            <a:r>
              <a:rPr lang="en-US" altLang="ja-JP" sz="1200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Swift</a:t>
            </a:r>
            <a:endParaRPr lang="ja-JP" altLang="en-US" sz="1200" dirty="0"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49" name="円/楕円 17"/>
          <p:cNvSpPr>
            <a:spLocks noChangeArrowheads="1"/>
          </p:cNvSpPr>
          <p:nvPr/>
        </p:nvSpPr>
        <p:spPr bwMode="auto">
          <a:xfrm>
            <a:off x="3422680" y="1484784"/>
            <a:ext cx="861287" cy="529152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defTabSz="914400"/>
            <a:r>
              <a:rPr lang="en-US" altLang="ja-JP" sz="1200" dirty="0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Swift</a:t>
            </a:r>
            <a:endParaRPr lang="ja-JP" altLang="en-US" sz="1200" dirty="0"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50" name="円/楕円 18"/>
          <p:cNvSpPr>
            <a:spLocks noChangeArrowheads="1"/>
          </p:cNvSpPr>
          <p:nvPr/>
        </p:nvSpPr>
        <p:spPr bwMode="auto">
          <a:xfrm>
            <a:off x="251521" y="4509121"/>
            <a:ext cx="889794" cy="454035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defTabSz="914400"/>
            <a:r>
              <a:rPr lang="en-US" altLang="ja-JP" sz="1200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Swift</a:t>
            </a:r>
            <a:endParaRPr lang="ja-JP" altLang="en-US" sz="1200" dirty="0"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51" name="円/楕円 50"/>
          <p:cNvSpPr/>
          <p:nvPr/>
        </p:nvSpPr>
        <p:spPr bwMode="auto">
          <a:xfrm>
            <a:off x="1211815" y="4188784"/>
            <a:ext cx="1096607" cy="83295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>
              <a:defRPr/>
            </a:pPr>
            <a:r>
              <a:rPr kumimoji="0" lang="en-US" altLang="ja-JP" sz="1050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Swift for </a:t>
            </a:r>
            <a:r>
              <a:rPr kumimoji="0" lang="en-US" altLang="ja-JP" sz="1050" dirty="0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inter-cloud</a:t>
            </a:r>
            <a:endParaRPr lang="ja-JP" altLang="en-US" sz="1050" dirty="0"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52" name="円/楕円 51"/>
          <p:cNvSpPr/>
          <p:nvPr/>
        </p:nvSpPr>
        <p:spPr bwMode="auto">
          <a:xfrm>
            <a:off x="2558584" y="2145625"/>
            <a:ext cx="1169310" cy="83295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>
              <a:defRPr/>
            </a:pPr>
            <a:r>
              <a:rPr kumimoji="0" lang="en-US" altLang="ja-JP" sz="1050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Swift for </a:t>
            </a:r>
            <a:r>
              <a:rPr kumimoji="0" lang="en-US" altLang="ja-JP" sz="1050" dirty="0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inter-cloud</a:t>
            </a:r>
            <a:endParaRPr lang="ja-JP" altLang="en-US" sz="1050" dirty="0"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53" name="下矢印 61"/>
          <p:cNvSpPr>
            <a:spLocks noChangeArrowheads="1"/>
          </p:cNvSpPr>
          <p:nvPr/>
        </p:nvSpPr>
        <p:spPr bwMode="auto">
          <a:xfrm rot="14827432">
            <a:off x="1051513" y="4535528"/>
            <a:ext cx="378920" cy="2062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defTabSz="914400"/>
            <a:endParaRPr lang="ja-JP" altLang="en-US" sz="1600"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59" name="下矢印 63"/>
          <p:cNvSpPr>
            <a:spLocks noChangeArrowheads="1"/>
          </p:cNvSpPr>
          <p:nvPr/>
        </p:nvSpPr>
        <p:spPr bwMode="auto">
          <a:xfrm rot="12877452">
            <a:off x="3366625" y="4335677"/>
            <a:ext cx="322866" cy="494097"/>
          </a:xfrm>
          <a:prstGeom prst="downArrow">
            <a:avLst>
              <a:gd name="adj1" fmla="val 50000"/>
              <a:gd name="adj2" fmla="val 49961"/>
            </a:avLst>
          </a:prstGeom>
          <a:solidFill>
            <a:srgbClr val="FF9900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defTabSz="914400"/>
            <a:endParaRPr lang="ja-JP" altLang="en-US" sz="1600"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60" name="下矢印 65"/>
          <p:cNvSpPr>
            <a:spLocks noChangeArrowheads="1"/>
          </p:cNvSpPr>
          <p:nvPr/>
        </p:nvSpPr>
        <p:spPr bwMode="auto">
          <a:xfrm rot="1291337">
            <a:off x="3459076" y="1960338"/>
            <a:ext cx="322866" cy="418981"/>
          </a:xfrm>
          <a:prstGeom prst="downArrow">
            <a:avLst>
              <a:gd name="adj1" fmla="val 50000"/>
              <a:gd name="adj2" fmla="val 49839"/>
            </a:avLst>
          </a:prstGeom>
          <a:solidFill>
            <a:srgbClr val="FCF600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defTabSz="914400"/>
            <a:endParaRPr lang="ja-JP" altLang="en-US" sz="1600"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cxnSp>
        <p:nvCxnSpPr>
          <p:cNvPr id="68" name="直線コネクタ 67"/>
          <p:cNvCxnSpPr>
            <a:stCxn id="51" idx="7"/>
            <a:endCxn id="52" idx="3"/>
          </p:cNvCxnSpPr>
          <p:nvPr/>
        </p:nvCxnSpPr>
        <p:spPr>
          <a:xfrm flipV="1">
            <a:off x="2147828" y="2856596"/>
            <a:ext cx="581999" cy="1454170"/>
          </a:xfrm>
          <a:prstGeom prst="line">
            <a:avLst/>
          </a:pr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 flipV="1">
            <a:off x="2174724" y="4113668"/>
            <a:ext cx="972865" cy="357219"/>
          </a:xfrm>
          <a:prstGeom prst="line">
            <a:avLst/>
          </a:pr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>
            <a:stCxn id="46" idx="0"/>
          </p:cNvCxnSpPr>
          <p:nvPr/>
        </p:nvCxnSpPr>
        <p:spPr>
          <a:xfrm flipH="1" flipV="1">
            <a:off x="3341025" y="2901794"/>
            <a:ext cx="376158" cy="681052"/>
          </a:xfrm>
          <a:prstGeom prst="line">
            <a:avLst/>
          </a:pr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タイトル 3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86800" cy="582594"/>
          </a:xfrm>
        </p:spPr>
        <p:txBody>
          <a:bodyPr/>
          <a:lstStyle/>
          <a:p>
            <a:r>
              <a:rPr kumimoji="1" lang="ja-JP" altLang="en-US" sz="3600" dirty="0" smtClean="0">
                <a:latin typeface="HGP創英角ｺﾞｼｯｸUB" pitchFamily="50" charset="-128"/>
                <a:ea typeface="HGP創英角ｺﾞｼｯｸUB" pitchFamily="50" charset="-128"/>
              </a:rPr>
              <a:t>地域分散オブジェクトストレージ　（</a:t>
            </a:r>
            <a:r>
              <a:rPr kumimoji="1" lang="en-US" altLang="ja-JP" sz="3600" dirty="0" smtClean="0">
                <a:latin typeface="HGP創英角ｺﾞｼｯｸUB" pitchFamily="50" charset="-128"/>
                <a:ea typeface="HGP創英角ｺﾞｼｯｸUB" pitchFamily="50" charset="-128"/>
              </a:rPr>
              <a:t>colony</a:t>
            </a:r>
            <a:r>
              <a:rPr kumimoji="1" lang="ja-JP" altLang="en-US" sz="3600" dirty="0" smtClean="0">
                <a:latin typeface="HGP創英角ｺﾞｼｯｸUB" pitchFamily="50" charset="-128"/>
                <a:ea typeface="HGP創英角ｺﾞｼｯｸUB" pitchFamily="50" charset="-128"/>
              </a:rPr>
              <a:t>）</a:t>
            </a:r>
            <a:endParaRPr kumimoji="1" lang="ja-JP" altLang="en-US" sz="3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691680" y="3140968"/>
            <a:ext cx="16674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rgbClr val="002060"/>
                </a:solidFill>
              </a:rPr>
              <a:t>colony</a:t>
            </a:r>
            <a:endParaRPr kumimoji="1" lang="ja-JP" altLang="en-US" sz="4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fig-3.emf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7584" y="980728"/>
            <a:ext cx="7506686" cy="5328592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419492" y="128826"/>
            <a:ext cx="25683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000" dirty="0" smtClean="0">
                <a:solidFill>
                  <a:schemeClr val="tx2">
                    <a:lumMod val="50000"/>
                  </a:schemeClr>
                </a:solidFill>
                <a:latin typeface="HGPｺﾞｼｯｸE" pitchFamily="50" charset="-128"/>
                <a:ea typeface="HGPｺﾞｼｯｸE" pitchFamily="50" charset="-128"/>
              </a:rPr>
              <a:t>Colony</a:t>
            </a:r>
            <a:r>
              <a:rPr lang="ja-JP" altLang="en-US" sz="4000" dirty="0" smtClean="0">
                <a:solidFill>
                  <a:schemeClr val="tx2">
                    <a:lumMod val="50000"/>
                  </a:schemeClr>
                </a:solidFill>
                <a:latin typeface="HGPｺﾞｼｯｸE" pitchFamily="50" charset="-128"/>
                <a:ea typeface="HGPｺﾞｼｯｸE" pitchFamily="50" charset="-128"/>
              </a:rPr>
              <a:t>の</a:t>
            </a:r>
            <a:r>
              <a:rPr lang="en-US" altLang="ja-JP" sz="4000" dirty="0" smtClean="0">
                <a:solidFill>
                  <a:schemeClr val="tx2">
                    <a:lumMod val="50000"/>
                  </a:schemeClr>
                </a:solidFill>
                <a:latin typeface="HGPｺﾞｼｯｸE" pitchFamily="50" charset="-128"/>
                <a:ea typeface="HGPｺﾞｼｯｸE" pitchFamily="50" charset="-128"/>
              </a:rPr>
              <a:t>UI</a:t>
            </a:r>
            <a:endParaRPr lang="ja-JP" altLang="en-US" sz="4000" dirty="0">
              <a:solidFill>
                <a:schemeClr val="tx2">
                  <a:lumMod val="50000"/>
                </a:schemeClr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572500" y="6643688"/>
            <a:ext cx="500063" cy="142875"/>
          </a:xfrm>
        </p:spPr>
        <p:txBody>
          <a:bodyPr/>
          <a:lstStyle/>
          <a:p>
            <a:pPr>
              <a:defRPr/>
            </a:pPr>
            <a:fld id="{2D49EB63-8A47-42A8-B1AF-7D6D75D2383C}" type="slidenum">
              <a:rPr lang="ja-JP" altLang="en-US" smtClean="0"/>
              <a:pPr>
                <a:defRPr/>
              </a:pPr>
              <a:t>25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72"/>
          <p:cNvGrpSpPr/>
          <p:nvPr/>
        </p:nvGrpSpPr>
        <p:grpSpPr>
          <a:xfrm>
            <a:off x="343424" y="1124744"/>
            <a:ext cx="8349650" cy="5040560"/>
            <a:chOff x="1" y="476672"/>
            <a:chExt cx="9789537" cy="6048672"/>
          </a:xfrm>
        </p:grpSpPr>
        <p:pic>
          <p:nvPicPr>
            <p:cNvPr id="4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54242" y="4921920"/>
              <a:ext cx="464344" cy="595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70432" y="4921920"/>
              <a:ext cx="464344" cy="595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48786" y="4921920"/>
              <a:ext cx="464344" cy="595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52567" y="4933032"/>
              <a:ext cx="772187" cy="5715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8" name="円柱 7"/>
            <p:cNvSpPr/>
            <p:nvPr/>
          </p:nvSpPr>
          <p:spPr>
            <a:xfrm>
              <a:off x="3080093" y="5066605"/>
              <a:ext cx="309565" cy="35719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1130064" y="4066370"/>
              <a:ext cx="8581465" cy="43204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3200" dirty="0" err="1" smtClean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dodai</a:t>
              </a:r>
              <a:endParaRPr lang="ja-JP" altLang="en-US" sz="3200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pic>
          <p:nvPicPr>
            <p:cNvPr id="10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20441" y="3617134"/>
              <a:ext cx="464344" cy="593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36631" y="3617134"/>
              <a:ext cx="464344" cy="593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角丸四角形 13"/>
            <p:cNvSpPr/>
            <p:nvPr/>
          </p:nvSpPr>
          <p:spPr>
            <a:xfrm>
              <a:off x="1052056" y="3429000"/>
              <a:ext cx="1512090" cy="36004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Cluster</a:t>
              </a:r>
              <a:endParaRPr lang="ja-JP" altLang="en-US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1052405" y="2937683"/>
              <a:ext cx="1434349" cy="4318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 err="1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IaaS</a:t>
              </a:r>
              <a:endParaRPr lang="ja-JP" altLang="en-US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130064" y="2420888"/>
              <a:ext cx="624069" cy="50405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VM</a:t>
              </a:r>
              <a:endParaRPr lang="ja-JP" altLang="en-US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1832142" y="2420888"/>
              <a:ext cx="624069" cy="50405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VM</a:t>
              </a:r>
              <a:endParaRPr lang="ja-JP" altLang="en-US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pic>
          <p:nvPicPr>
            <p:cNvPr id="21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27186" y="3627364"/>
              <a:ext cx="464344" cy="593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43376" y="3627364"/>
              <a:ext cx="464344" cy="593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角丸四角形 22"/>
            <p:cNvSpPr/>
            <p:nvPr/>
          </p:nvSpPr>
          <p:spPr>
            <a:xfrm>
              <a:off x="3158801" y="3439230"/>
              <a:ext cx="1512090" cy="36004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Cluster</a:t>
              </a:r>
              <a:endParaRPr lang="ja-JP" altLang="en-US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24" name="角丸四角形 23"/>
            <p:cNvSpPr/>
            <p:nvPr/>
          </p:nvSpPr>
          <p:spPr>
            <a:xfrm>
              <a:off x="3159150" y="2947913"/>
              <a:ext cx="1434349" cy="4318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 err="1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IaaS</a:t>
              </a:r>
              <a:endParaRPr lang="ja-JP" altLang="en-US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3236810" y="2431118"/>
              <a:ext cx="624069" cy="50405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VM</a:t>
              </a:r>
              <a:endParaRPr lang="ja-JP" altLang="en-US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3938888" y="2431118"/>
              <a:ext cx="624069" cy="50405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VM</a:t>
              </a:r>
              <a:endParaRPr lang="ja-JP" altLang="en-US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32" name="角丸四角形 31"/>
            <p:cNvSpPr/>
            <p:nvPr/>
          </p:nvSpPr>
          <p:spPr>
            <a:xfrm>
              <a:off x="818541" y="4725144"/>
              <a:ext cx="2886321" cy="1008112"/>
            </a:xfrm>
            <a:prstGeom prst="roundRect">
              <a:avLst>
                <a:gd name="adj" fmla="val 711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pic>
          <p:nvPicPr>
            <p:cNvPr id="33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96580" y="4921920"/>
              <a:ext cx="464344" cy="595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12770" y="4921920"/>
              <a:ext cx="464344" cy="595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91124" y="4921920"/>
              <a:ext cx="464344" cy="595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94905" y="4933032"/>
              <a:ext cx="772187" cy="5715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7" name="円柱 36"/>
            <p:cNvSpPr/>
            <p:nvPr/>
          </p:nvSpPr>
          <p:spPr>
            <a:xfrm>
              <a:off x="6122431" y="5066605"/>
              <a:ext cx="309565" cy="35719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38" name="角丸四角形 37"/>
            <p:cNvSpPr/>
            <p:nvPr/>
          </p:nvSpPr>
          <p:spPr>
            <a:xfrm>
              <a:off x="3860879" y="4725144"/>
              <a:ext cx="2886321" cy="1008112"/>
            </a:xfrm>
            <a:prstGeom prst="roundRect">
              <a:avLst>
                <a:gd name="adj" fmla="val 711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pic>
          <p:nvPicPr>
            <p:cNvPr id="39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38918" y="4921920"/>
              <a:ext cx="464344" cy="595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255108" y="4921920"/>
              <a:ext cx="464344" cy="595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33462" y="4921920"/>
              <a:ext cx="464344" cy="595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37243" y="4933032"/>
              <a:ext cx="772187" cy="5715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43" name="円柱 42"/>
            <p:cNvSpPr/>
            <p:nvPr/>
          </p:nvSpPr>
          <p:spPr>
            <a:xfrm>
              <a:off x="9164769" y="5066605"/>
              <a:ext cx="309565" cy="35719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44" name="角丸四角形 43"/>
            <p:cNvSpPr/>
            <p:nvPr/>
          </p:nvSpPr>
          <p:spPr>
            <a:xfrm>
              <a:off x="6903217" y="4725144"/>
              <a:ext cx="2886321" cy="1008112"/>
            </a:xfrm>
            <a:prstGeom prst="roundRect">
              <a:avLst>
                <a:gd name="adj" fmla="val 711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1" y="2420889"/>
              <a:ext cx="98520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Virtual</a:t>
              </a:r>
            </a:p>
            <a:p>
              <a:r>
                <a:rPr lang="en-US" altLang="ja-JP" sz="1200" dirty="0" smtClean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Machines</a:t>
              </a:r>
              <a:endParaRPr kumimoji="1" lang="ja-JP" altLang="en-US" sz="1200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1" y="4983560"/>
              <a:ext cx="98520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Physical</a:t>
              </a:r>
            </a:p>
            <a:p>
              <a:r>
                <a:rPr lang="en-US" altLang="ja-JP" sz="1200" dirty="0" smtClean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Machines</a:t>
              </a:r>
              <a:endParaRPr kumimoji="1" lang="ja-JP" altLang="en-US" sz="1200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818541" y="6165304"/>
              <a:ext cx="889298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SINET (L2VPN)</a:t>
              </a:r>
              <a:endParaRPr kumimoji="1" lang="ja-JP" altLang="en-US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cxnSp>
          <p:nvCxnSpPr>
            <p:cNvPr id="50" name="直線コネクタ 49"/>
            <p:cNvCxnSpPr>
              <a:stCxn id="32" idx="2"/>
            </p:cNvCxnSpPr>
            <p:nvPr/>
          </p:nvCxnSpPr>
          <p:spPr>
            <a:xfrm>
              <a:off x="2261701" y="5733256"/>
              <a:ext cx="39004" cy="432048"/>
            </a:xfrm>
            <a:prstGeom prst="line">
              <a:avLst/>
            </a:prstGeom>
            <a:ln w="984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>
              <a:off x="5382048" y="5733256"/>
              <a:ext cx="39004" cy="432048"/>
            </a:xfrm>
            <a:prstGeom prst="line">
              <a:avLst/>
            </a:prstGeom>
            <a:ln w="984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>
              <a:off x="8346377" y="5733256"/>
              <a:ext cx="39004" cy="432048"/>
            </a:xfrm>
            <a:prstGeom prst="line">
              <a:avLst/>
            </a:prstGeom>
            <a:ln w="984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227054" y="3617134"/>
              <a:ext cx="464344" cy="593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8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643243" y="3617134"/>
              <a:ext cx="464344" cy="593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9" name="角丸四角形 58"/>
            <p:cNvSpPr/>
            <p:nvPr/>
          </p:nvSpPr>
          <p:spPr>
            <a:xfrm>
              <a:off x="5858668" y="3429000"/>
              <a:ext cx="1512090" cy="36004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Cluster</a:t>
              </a:r>
              <a:endParaRPr lang="ja-JP" altLang="en-US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60" name="角丸四角形 59"/>
            <p:cNvSpPr/>
            <p:nvPr/>
          </p:nvSpPr>
          <p:spPr>
            <a:xfrm>
              <a:off x="5859017" y="2937683"/>
              <a:ext cx="1434349" cy="4318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 err="1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IaaS</a:t>
              </a:r>
              <a:endParaRPr lang="ja-JP" altLang="en-US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5936677" y="2420888"/>
              <a:ext cx="624069" cy="50405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VM</a:t>
              </a:r>
              <a:endParaRPr lang="ja-JP" altLang="en-US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6638755" y="2420888"/>
              <a:ext cx="624069" cy="50405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VM</a:t>
              </a:r>
              <a:endParaRPr lang="ja-JP" altLang="en-US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pic>
          <p:nvPicPr>
            <p:cNvPr id="63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33799" y="3627364"/>
              <a:ext cx="464344" cy="593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4" name="Picture 8" descr="MCj042896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749988" y="3627364"/>
              <a:ext cx="464344" cy="593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5" name="角丸四角形 64"/>
            <p:cNvSpPr/>
            <p:nvPr/>
          </p:nvSpPr>
          <p:spPr>
            <a:xfrm>
              <a:off x="7965413" y="3439230"/>
              <a:ext cx="1512090" cy="36004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Cluster</a:t>
              </a:r>
              <a:endParaRPr lang="ja-JP" altLang="en-US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66" name="角丸四角形 65"/>
            <p:cNvSpPr/>
            <p:nvPr/>
          </p:nvSpPr>
          <p:spPr>
            <a:xfrm>
              <a:off x="7965763" y="2947913"/>
              <a:ext cx="1434349" cy="4318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 err="1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IaaS</a:t>
              </a:r>
              <a:endParaRPr lang="ja-JP" altLang="en-US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8043422" y="2431118"/>
              <a:ext cx="624069" cy="50405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VM</a:t>
              </a:r>
              <a:endParaRPr lang="ja-JP" altLang="en-US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8745500" y="2431118"/>
              <a:ext cx="624069" cy="50405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VM</a:t>
              </a:r>
              <a:endParaRPr lang="ja-JP" altLang="en-US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69" name="フローチャート : 磁気ディスク 68"/>
            <p:cNvSpPr/>
            <p:nvPr/>
          </p:nvSpPr>
          <p:spPr>
            <a:xfrm>
              <a:off x="3236809" y="476672"/>
              <a:ext cx="3744415" cy="92148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3200" dirty="0" smtClean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colony</a:t>
              </a:r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3392827" y="764704"/>
              <a:ext cx="785649" cy="50405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 smtClean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VMI</a:t>
              </a:r>
              <a:endParaRPr lang="ja-JP" altLang="en-US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71" name="正方形/長方形 70"/>
            <p:cNvSpPr/>
            <p:nvPr/>
          </p:nvSpPr>
          <p:spPr>
            <a:xfrm>
              <a:off x="5892968" y="764704"/>
              <a:ext cx="776225" cy="50405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2000" dirty="0" smtClean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VMI</a:t>
              </a:r>
              <a:endParaRPr lang="ja-JP" altLang="en-US" sz="2000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72" name="テキスト ボックス 71"/>
            <p:cNvSpPr txBox="1"/>
            <p:nvPr/>
          </p:nvSpPr>
          <p:spPr>
            <a:xfrm>
              <a:off x="48111" y="563082"/>
              <a:ext cx="3221165" cy="701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 smtClean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VMI: Virtual Machine Image</a:t>
              </a:r>
            </a:p>
            <a:p>
              <a:r>
                <a:rPr kumimoji="1" lang="en-US" altLang="ja-JP" sz="1600" dirty="0" smtClean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VM: Virtual </a:t>
              </a:r>
              <a:r>
                <a:rPr lang="en-US" altLang="ja-JP" sz="1600" dirty="0" smtClean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Machines</a:t>
              </a:r>
              <a:endParaRPr kumimoji="1" lang="ja-JP" altLang="en-US" sz="1600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cxnSp>
          <p:nvCxnSpPr>
            <p:cNvPr id="74" name="直線矢印コネクタ 73"/>
            <p:cNvCxnSpPr>
              <a:stCxn id="70" idx="2"/>
              <a:endCxn id="18" idx="0"/>
            </p:cNvCxnSpPr>
            <p:nvPr/>
          </p:nvCxnSpPr>
          <p:spPr>
            <a:xfrm flipH="1">
              <a:off x="1442099" y="1268761"/>
              <a:ext cx="2343553" cy="11521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矢印コネクタ 74"/>
            <p:cNvCxnSpPr>
              <a:stCxn id="70" idx="2"/>
              <a:endCxn id="25" idx="0"/>
            </p:cNvCxnSpPr>
            <p:nvPr/>
          </p:nvCxnSpPr>
          <p:spPr>
            <a:xfrm flipH="1">
              <a:off x="3548846" y="1268761"/>
              <a:ext cx="236806" cy="11623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矢印コネクタ 77"/>
            <p:cNvCxnSpPr>
              <a:stCxn id="70" idx="2"/>
              <a:endCxn id="61" idx="0"/>
            </p:cNvCxnSpPr>
            <p:nvPr/>
          </p:nvCxnSpPr>
          <p:spPr>
            <a:xfrm>
              <a:off x="3785652" y="1268761"/>
              <a:ext cx="2463060" cy="11521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矢印コネクタ 80"/>
            <p:cNvCxnSpPr>
              <a:stCxn id="70" idx="2"/>
              <a:endCxn id="67" idx="0"/>
            </p:cNvCxnSpPr>
            <p:nvPr/>
          </p:nvCxnSpPr>
          <p:spPr>
            <a:xfrm>
              <a:off x="3785652" y="1268761"/>
              <a:ext cx="4569806" cy="11623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矢印コネクタ 84"/>
            <p:cNvCxnSpPr>
              <a:stCxn id="71" idx="2"/>
              <a:endCxn id="19" idx="0"/>
            </p:cNvCxnSpPr>
            <p:nvPr/>
          </p:nvCxnSpPr>
          <p:spPr>
            <a:xfrm flipH="1">
              <a:off x="2144178" y="1268761"/>
              <a:ext cx="4136903" cy="11521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/>
            <p:cNvCxnSpPr>
              <a:stCxn id="71" idx="2"/>
              <a:endCxn id="26" idx="0"/>
            </p:cNvCxnSpPr>
            <p:nvPr/>
          </p:nvCxnSpPr>
          <p:spPr>
            <a:xfrm flipH="1">
              <a:off x="4250923" y="1268761"/>
              <a:ext cx="2030157" cy="11623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/>
            <p:cNvCxnSpPr>
              <a:endCxn id="68" idx="0"/>
            </p:cNvCxnSpPr>
            <p:nvPr/>
          </p:nvCxnSpPr>
          <p:spPr>
            <a:xfrm>
              <a:off x="6435165" y="1196752"/>
              <a:ext cx="2622370" cy="12343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矢印コネクタ 95"/>
            <p:cNvCxnSpPr>
              <a:stCxn id="71" idx="2"/>
              <a:endCxn id="62" idx="0"/>
            </p:cNvCxnSpPr>
            <p:nvPr/>
          </p:nvCxnSpPr>
          <p:spPr>
            <a:xfrm>
              <a:off x="6281080" y="1268761"/>
              <a:ext cx="669710" cy="11521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テキスト ボックス 98"/>
            <p:cNvSpPr txBox="1"/>
            <p:nvPr/>
          </p:nvSpPr>
          <p:spPr>
            <a:xfrm>
              <a:off x="2924775" y="1628800"/>
              <a:ext cx="4481360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 smtClean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Launch </a:t>
              </a:r>
              <a:r>
                <a:rPr lang="en-US" altLang="ja-JP" sz="2400" dirty="0" smtClean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m</a:t>
              </a:r>
              <a:r>
                <a:rPr kumimoji="1" lang="en-US" altLang="ja-JP" sz="2400" dirty="0" smtClean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achine </a:t>
              </a:r>
              <a:r>
                <a:rPr lang="en-US" altLang="ja-JP" sz="2400" dirty="0" smtClean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i</a:t>
              </a:r>
              <a:r>
                <a:rPr kumimoji="1" lang="en-US" altLang="ja-JP" sz="2400" dirty="0" smtClean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mages</a:t>
              </a:r>
              <a:endParaRPr kumimoji="1" lang="ja-JP" altLang="en-US" sz="2400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</p:grpSp>
      <p:sp>
        <p:nvSpPr>
          <p:cNvPr id="76" name="Rectangle 3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8707429" cy="648072"/>
          </a:xfrm>
        </p:spPr>
        <p:txBody>
          <a:bodyPr/>
          <a:lstStyle/>
          <a:p>
            <a:r>
              <a:rPr lang="en-US" altLang="ja-JP" sz="4000" dirty="0" err="1" smtClean="0">
                <a:latin typeface="HGP創英角ｺﾞｼｯｸUB" pitchFamily="50" charset="-128"/>
                <a:ea typeface="HGP創英角ｺﾞｼｯｸUB" pitchFamily="50" charset="-128"/>
                <a:cs typeface="Arial Unicode MS" pitchFamily="50" charset="-128"/>
              </a:rPr>
              <a:t>dodai</a:t>
            </a:r>
            <a:r>
              <a:rPr lang="ja-JP" altLang="en-US" sz="4000" dirty="0" smtClean="0">
                <a:latin typeface="HGP創英角ｺﾞｼｯｸUB" pitchFamily="50" charset="-128"/>
                <a:ea typeface="HGP創英角ｺﾞｼｯｸUB" pitchFamily="50" charset="-128"/>
                <a:cs typeface="Arial Unicode MS" pitchFamily="50" charset="-128"/>
              </a:rPr>
              <a:t>と</a:t>
            </a:r>
            <a:r>
              <a:rPr lang="en-US" altLang="ja-JP" sz="4000" dirty="0" smtClean="0">
                <a:latin typeface="HGP創英角ｺﾞｼｯｸUB" pitchFamily="50" charset="-128"/>
                <a:ea typeface="HGP創英角ｺﾞｼｯｸUB" pitchFamily="50" charset="-128"/>
                <a:cs typeface="Arial Unicode MS" pitchFamily="50" charset="-128"/>
              </a:rPr>
              <a:t>colony </a:t>
            </a:r>
            <a:r>
              <a:rPr lang="ja-JP" altLang="en-US" sz="4000" dirty="0" smtClean="0">
                <a:latin typeface="HGP創英角ｺﾞｼｯｸUB" pitchFamily="50" charset="-128"/>
                <a:ea typeface="HGP創英角ｺﾞｼｯｸUB" pitchFamily="50" charset="-128"/>
                <a:cs typeface="Arial Unicode MS" pitchFamily="50" charset="-128"/>
              </a:rPr>
              <a:t>を使ったクラウド連携</a:t>
            </a:r>
            <a:endParaRPr lang="en-US" altLang="ja-JP" sz="4000" dirty="0">
              <a:latin typeface="HGP創英角ｺﾞｼｯｸUB" pitchFamily="50" charset="-128"/>
              <a:ea typeface="HGP創英角ｺﾞｼｯｸUB" pitchFamily="50" charset="-128"/>
              <a:cs typeface="Arial Unicode MS" pitchFamily="50" charset="-128"/>
            </a:endParaRPr>
          </a:p>
        </p:txBody>
      </p:sp>
      <p:sp>
        <p:nvSpPr>
          <p:cNvPr id="73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572500" y="6643688"/>
            <a:ext cx="500063" cy="142875"/>
          </a:xfrm>
        </p:spPr>
        <p:txBody>
          <a:bodyPr/>
          <a:lstStyle/>
          <a:p>
            <a:pPr>
              <a:defRPr/>
            </a:pPr>
            <a:fld id="{2D49EB63-8A47-42A8-B1AF-7D6D75D2383C}" type="slidenum">
              <a:rPr lang="ja-JP" altLang="en-US" smtClean="0"/>
              <a:pPr>
                <a:defRPr/>
              </a:pPr>
              <a:t>26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116632"/>
            <a:ext cx="8784976" cy="576064"/>
          </a:xfrm>
        </p:spPr>
        <p:txBody>
          <a:bodyPr/>
          <a:lstStyle/>
          <a:p>
            <a:r>
              <a:rPr kumimoji="1" lang="ja-JP" altLang="en-US" sz="3600" dirty="0" smtClean="0">
                <a:latin typeface="HGPｺﾞｼｯｸE" pitchFamily="50" charset="-128"/>
                <a:ea typeface="HGPｺﾞｼｯｸE" pitchFamily="50" charset="-128"/>
              </a:rPr>
              <a:t>クラウドマイグレーション</a:t>
            </a:r>
            <a:endParaRPr kumimoji="1" lang="ja-JP" altLang="en-US" sz="3600" dirty="0">
              <a:latin typeface="HGPｺﾞｼｯｸE" pitchFamily="50" charset="-128"/>
              <a:ea typeface="HGPｺﾞｼｯｸE" pitchFamily="50" charset="-128"/>
            </a:endParaRPr>
          </a:p>
        </p:txBody>
      </p:sp>
      <p:pic>
        <p:nvPicPr>
          <p:cNvPr id="6" name="Picture 2" descr="http://itpro.nikkeibp.co.jp/article/COLUMN/20120518/397469/zu01_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72961"/>
            <a:ext cx="3740674" cy="230425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</p:pic>
      <p:sp>
        <p:nvSpPr>
          <p:cNvPr id="7" name="フローチャート : 磁気ディスク 6"/>
          <p:cNvSpPr/>
          <p:nvPr/>
        </p:nvSpPr>
        <p:spPr>
          <a:xfrm>
            <a:off x="2843808" y="4857337"/>
            <a:ext cx="3816424" cy="12719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400" dirty="0" smtClean="0">
                <a:latin typeface="HGPｺﾞｼｯｸE" pitchFamily="50" charset="-128"/>
                <a:ea typeface="HGPｺﾞｼｯｸE" pitchFamily="50" charset="-128"/>
                <a:cs typeface="Arial Unicode MS" pitchFamily="50" charset="-128"/>
              </a:rPr>
              <a:t>colony</a:t>
            </a:r>
          </a:p>
        </p:txBody>
      </p:sp>
      <p:pic>
        <p:nvPicPr>
          <p:cNvPr id="8" name="Picture 2" descr="http://itpro.nikkeibp.co.jp/article/COLUMN/20120518/397469/zu01_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1472961"/>
            <a:ext cx="3740674" cy="2304256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</p:pic>
      <p:cxnSp>
        <p:nvCxnSpPr>
          <p:cNvPr id="9" name="直線矢印コネクタ 8"/>
          <p:cNvCxnSpPr>
            <a:endCxn id="7" idx="1"/>
          </p:cNvCxnSpPr>
          <p:nvPr/>
        </p:nvCxnSpPr>
        <p:spPr>
          <a:xfrm>
            <a:off x="2231740" y="3237157"/>
            <a:ext cx="2520280" cy="1620180"/>
          </a:xfrm>
          <a:prstGeom prst="straightConnector1">
            <a:avLst/>
          </a:prstGeom>
          <a:ln w="666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7" idx="1"/>
          </p:cNvCxnSpPr>
          <p:nvPr/>
        </p:nvCxnSpPr>
        <p:spPr>
          <a:xfrm flipV="1">
            <a:off x="4752020" y="3237157"/>
            <a:ext cx="2088232" cy="1620180"/>
          </a:xfrm>
          <a:prstGeom prst="straightConnector1">
            <a:avLst/>
          </a:prstGeom>
          <a:ln w="66675">
            <a:solidFill>
              <a:srgbClr val="6D75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2051720" y="2841113"/>
            <a:ext cx="288032" cy="28803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707904" y="2697097"/>
            <a:ext cx="288032" cy="28803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67544" y="2337057"/>
            <a:ext cx="216024" cy="93610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23528" y="3849225"/>
            <a:ext cx="792088" cy="28803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Proposal</a:t>
            </a:r>
            <a:endParaRPr kumimoji="1" lang="ja-JP" altLang="en-US" sz="105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7504" y="4137257"/>
            <a:ext cx="1152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dirty="0" smtClean="0">
                <a:latin typeface="HGPｺﾞｼｯｸE" pitchFamily="50" charset="-128"/>
                <a:ea typeface="HGPｺﾞｼｯｸE" pitchFamily="50" charset="-128"/>
              </a:rPr>
              <a:t>（クラスタ構成情報）</a:t>
            </a:r>
            <a:endParaRPr kumimoji="1" lang="ja-JP" altLang="en-US" sz="9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 rot="2032185">
            <a:off x="3305013" y="4409573"/>
            <a:ext cx="102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>
                <a:latin typeface="HGPｺﾞｼｯｸE" pitchFamily="50" charset="-128"/>
                <a:ea typeface="HGPｺﾞｼｯｸE" pitchFamily="50" charset="-128"/>
              </a:rPr>
              <a:t>部分を定期</a:t>
            </a:r>
            <a:endParaRPr kumimoji="1" lang="en-US" altLang="ja-JP" sz="900" dirty="0" smtClean="0">
              <a:latin typeface="HGPｺﾞｼｯｸE" pitchFamily="50" charset="-128"/>
              <a:ea typeface="HGPｺﾞｼｯｸE" pitchFamily="50" charset="-128"/>
            </a:endParaRPr>
          </a:p>
          <a:p>
            <a:r>
              <a:rPr kumimoji="1" lang="ja-JP" altLang="en-US" sz="900" dirty="0" smtClean="0">
                <a:latin typeface="HGPｺﾞｼｯｸE" pitchFamily="50" charset="-128"/>
                <a:ea typeface="HGPｺﾞｼｯｸE" pitchFamily="50" charset="-128"/>
              </a:rPr>
              <a:t>バックアップ</a:t>
            </a:r>
            <a:endParaRPr kumimoji="1" lang="ja-JP" altLang="en-US" sz="9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 rot="19090459">
            <a:off x="4511381" y="4176525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dirty="0" smtClean="0">
                <a:latin typeface="HGPｺﾞｼｯｸE" pitchFamily="50" charset="-128"/>
                <a:ea typeface="HGPｺﾞｼｯｸE" pitchFamily="50" charset="-128"/>
              </a:rPr>
              <a:t>非常時取り出し・</a:t>
            </a:r>
            <a:endParaRPr kumimoji="1" lang="en-US" altLang="ja-JP" sz="900" dirty="0" smtClean="0">
              <a:latin typeface="HGPｺﾞｼｯｸE" pitchFamily="50" charset="-128"/>
              <a:ea typeface="HGPｺﾞｼｯｸE" pitchFamily="50" charset="-128"/>
            </a:endParaRPr>
          </a:p>
          <a:p>
            <a:r>
              <a:rPr kumimoji="1" lang="en-US" altLang="ja-JP" sz="900" dirty="0" smtClean="0">
                <a:latin typeface="HGPｺﾞｼｯｸE" pitchFamily="50" charset="-128"/>
                <a:ea typeface="HGPｺﾞｼｯｸE" pitchFamily="50" charset="-128"/>
              </a:rPr>
              <a:t>Cloud</a:t>
            </a:r>
            <a:r>
              <a:rPr kumimoji="1" lang="ja-JP" altLang="en-US" sz="900" dirty="0" smtClean="0">
                <a:latin typeface="HGPｺﾞｼｯｸE" pitchFamily="50" charset="-128"/>
                <a:ea typeface="HGPｺﾞｼｯｸE" pitchFamily="50" charset="-128"/>
              </a:rPr>
              <a:t>再構築</a:t>
            </a:r>
            <a:endParaRPr kumimoji="1" lang="ja-JP" altLang="en-US" sz="9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1835696" y="1052736"/>
            <a:ext cx="865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HGPｺﾞｼｯｸE" pitchFamily="50" charset="-128"/>
                <a:ea typeface="HGPｺﾞｼｯｸE" pitchFamily="50" charset="-128"/>
              </a:rPr>
              <a:t>SITE-A</a:t>
            </a:r>
            <a:endParaRPr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660232" y="1052736"/>
            <a:ext cx="846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HGPｺﾞｼｯｸE" pitchFamily="50" charset="-128"/>
                <a:ea typeface="HGPｺﾞｼｯｸE" pitchFamily="50" charset="-128"/>
              </a:rPr>
              <a:t>SITE-B</a:t>
            </a:r>
            <a:endParaRPr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5289385"/>
            <a:ext cx="178614" cy="619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5433401"/>
            <a:ext cx="4857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176" y="5217377"/>
            <a:ext cx="4572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63888" y="5793441"/>
            <a:ext cx="720080" cy="233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正方形/長方形 23"/>
          <p:cNvSpPr/>
          <p:nvPr/>
        </p:nvSpPr>
        <p:spPr>
          <a:xfrm rot="2096236">
            <a:off x="3125250" y="4112873"/>
            <a:ext cx="360040" cy="21602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51520" y="4497297"/>
            <a:ext cx="208823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全てのマシンイメージ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や</a:t>
            </a:r>
            <a:r>
              <a:rPr lang="en-US" altLang="ja-JP" sz="1400" dirty="0" smtClean="0">
                <a:latin typeface="HGPｺﾞｼｯｸE" pitchFamily="50" charset="-128"/>
                <a:ea typeface="HGPｺﾞｼｯｸE" pitchFamily="50" charset="-128"/>
              </a:rPr>
              <a:t>EBS</a:t>
            </a:r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を</a:t>
            </a:r>
            <a:r>
              <a:rPr lang="en-US" altLang="ja-JP" sz="1400" dirty="0" smtClean="0">
                <a:latin typeface="HGPｺﾞｼｯｸE" pitchFamily="50" charset="-128"/>
                <a:ea typeface="HGPｺﾞｼｯｸE" pitchFamily="50" charset="-128"/>
              </a:rPr>
              <a:t>colony</a:t>
            </a:r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に保存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するのではなく、災害時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などでも必要なものに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とどめる</a:t>
            </a:r>
            <a:endParaRPr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6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572500" y="6643688"/>
            <a:ext cx="500063" cy="142875"/>
          </a:xfrm>
        </p:spPr>
        <p:txBody>
          <a:bodyPr/>
          <a:lstStyle/>
          <a:p>
            <a:pPr>
              <a:defRPr/>
            </a:pPr>
            <a:fld id="{2D49EB63-8A47-42A8-B1AF-7D6D75D2383C}" type="slidenum">
              <a:rPr lang="ja-JP" altLang="en-US" smtClean="0"/>
              <a:pPr>
                <a:defRPr/>
              </a:pPr>
              <a:t>27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4" grpId="0" animBg="1"/>
      <p:bldP spid="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3779912" cy="582594"/>
          </a:xfrm>
        </p:spPr>
        <p:txBody>
          <a:bodyPr/>
          <a:lstStyle/>
          <a:p>
            <a:r>
              <a:rPr kumimoji="1" lang="ja-JP" altLang="en-US" sz="4000" dirty="0" smtClean="0">
                <a:latin typeface="HGP創英角ｺﾞｼｯｸUB" pitchFamily="50" charset="-128"/>
                <a:ea typeface="HGP創英角ｺﾞｼｯｸUB" pitchFamily="50" charset="-128"/>
              </a:rPr>
              <a:t>まとめ</a:t>
            </a:r>
            <a:endParaRPr kumimoji="1" lang="ja-JP" altLang="en-US" sz="40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3671900" y="1412776"/>
            <a:ext cx="360040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>
              <a:spcBef>
                <a:spcPct val="0"/>
              </a:spcBef>
            </a:pPr>
            <a:endParaRPr kumimoji="1" lang="ja-JP" altLang="en-US" sz="1800" b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cxnSp>
        <p:nvCxnSpPr>
          <p:cNvPr id="25" name="直線コネクタ 24"/>
          <p:cNvCxnSpPr/>
          <p:nvPr/>
        </p:nvCxnSpPr>
        <p:spPr bwMode="auto">
          <a:xfrm>
            <a:off x="611560" y="2456892"/>
            <a:ext cx="76328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6" name="正方形/長方形 25"/>
          <p:cNvSpPr/>
          <p:nvPr/>
        </p:nvSpPr>
        <p:spPr bwMode="auto">
          <a:xfrm>
            <a:off x="4103948" y="1412776"/>
            <a:ext cx="360040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>
              <a:spcBef>
                <a:spcPct val="0"/>
              </a:spcBef>
            </a:pPr>
            <a:endParaRPr kumimoji="1" lang="ja-JP" altLang="en-US" sz="1800" b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004048" y="1412776"/>
            <a:ext cx="360040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>
              <a:spcBef>
                <a:spcPct val="0"/>
              </a:spcBef>
            </a:pPr>
            <a:endParaRPr kumimoji="1" lang="ja-JP" altLang="en-US" sz="1800" b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30" name="フローチャート : 磁気ディスク 29"/>
          <p:cNvSpPr/>
          <p:nvPr/>
        </p:nvSpPr>
        <p:spPr bwMode="auto">
          <a:xfrm>
            <a:off x="6120172" y="1376772"/>
            <a:ext cx="576064" cy="54006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>
              <a:spcBef>
                <a:spcPct val="0"/>
              </a:spcBef>
            </a:pPr>
            <a:endParaRPr kumimoji="1" lang="ja-JP" altLang="en-US" sz="1800" b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31" name="タイトル 1"/>
          <p:cNvSpPr txBox="1">
            <a:spLocks/>
          </p:cNvSpPr>
          <p:nvPr/>
        </p:nvSpPr>
        <p:spPr bwMode="auto">
          <a:xfrm>
            <a:off x="467544" y="1484784"/>
            <a:ext cx="2376264" cy="582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kern="0" dirty="0" smtClean="0"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教育クラウド</a:t>
            </a:r>
            <a:endParaRPr lang="en-US" altLang="ja-JP" sz="2800" kern="0" dirty="0" smtClean="0">
              <a:latin typeface="HGP創英角ｺﾞｼｯｸUB" pitchFamily="50" charset="-128"/>
              <a:ea typeface="HGP創英角ｺﾞｼｯｸUB" pitchFamily="50" charset="-128"/>
              <a:cs typeface="+mj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600" kern="0" dirty="0" smtClean="0"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(e</a:t>
            </a:r>
            <a:r>
              <a:rPr kumimoji="1" lang="en-US" altLang="ja-JP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dubase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 Cloud</a:t>
            </a:r>
            <a:r>
              <a:rPr lang="en-US" altLang="ja-JP" sz="1600" kern="0" dirty="0" smtClean="0"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)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P創英角ｺﾞｼｯｸUB" pitchFamily="50" charset="-128"/>
              <a:ea typeface="HGP創英角ｺﾞｼｯｸUB" pitchFamily="50" charset="-128"/>
              <a:cs typeface="+mj-cs"/>
            </a:endParaRPr>
          </a:p>
        </p:txBody>
      </p:sp>
      <p:sp>
        <p:nvSpPr>
          <p:cNvPr id="32" name="タイトル 1"/>
          <p:cNvSpPr txBox="1">
            <a:spLocks/>
          </p:cNvSpPr>
          <p:nvPr/>
        </p:nvSpPr>
        <p:spPr bwMode="auto">
          <a:xfrm>
            <a:off x="467544" y="2954418"/>
            <a:ext cx="2088232" cy="582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kern="0" dirty="0" smtClean="0"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研究クラウド</a:t>
            </a:r>
            <a:endParaRPr lang="en-US" altLang="ja-JP" sz="2800" kern="0" dirty="0" smtClean="0">
              <a:latin typeface="HGP創英角ｺﾞｼｯｸUB" pitchFamily="50" charset="-128"/>
              <a:ea typeface="HGP創英角ｺﾞｼｯｸUB" pitchFamily="50" charset="-128"/>
              <a:cs typeface="+mj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600" kern="0" dirty="0" smtClean="0"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(</a:t>
            </a:r>
            <a:r>
              <a:rPr lang="en-US" altLang="ja-JP" sz="1600" kern="0" dirty="0" err="1" smtClean="0"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gunnii</a:t>
            </a:r>
            <a:r>
              <a:rPr lang="ja-JP" altLang="en-US" sz="1600" kern="0" dirty="0" smtClean="0"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　</a:t>
            </a:r>
            <a:r>
              <a:rPr lang="en-US" altLang="ja-JP" sz="1600" kern="0" dirty="0" smtClean="0"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+ </a:t>
            </a:r>
            <a:r>
              <a:rPr lang="en-US" altLang="ja-JP" sz="1600" kern="0" dirty="0" err="1" smtClean="0"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tinii</a:t>
            </a:r>
            <a:r>
              <a:rPr lang="en-US" altLang="ja-JP" sz="1600" kern="0" dirty="0" smtClean="0"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)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P創英角ｺﾞｼｯｸUB" pitchFamily="50" charset="-128"/>
              <a:ea typeface="HGP創英角ｺﾞｼｯｸUB" pitchFamily="50" charset="-128"/>
              <a:cs typeface="+mj-cs"/>
            </a:endParaRPr>
          </a:p>
        </p:txBody>
      </p:sp>
      <p:sp>
        <p:nvSpPr>
          <p:cNvPr id="33" name="タイトル 1"/>
          <p:cNvSpPr txBox="1">
            <a:spLocks/>
          </p:cNvSpPr>
          <p:nvPr/>
        </p:nvSpPr>
        <p:spPr bwMode="auto">
          <a:xfrm>
            <a:off x="5940152" y="1952836"/>
            <a:ext cx="1152128" cy="324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100" kern="0" noProof="0" dirty="0" smtClean="0"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ミニクラウド共有</a:t>
            </a:r>
            <a:endParaRPr lang="en-US" altLang="ja-JP" sz="1100" kern="0" noProof="0" dirty="0" smtClean="0">
              <a:latin typeface="HGP創英角ｺﾞｼｯｸUB" pitchFamily="50" charset="-128"/>
              <a:ea typeface="HGP創英角ｺﾞｼｯｸUB" pitchFamily="50" charset="-128"/>
              <a:cs typeface="+mj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100" kern="0" noProof="0" dirty="0" smtClean="0"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アーカイブ</a:t>
            </a:r>
            <a:endParaRPr kumimoji="1" lang="ja-JP" altLang="en-US" sz="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P創英角ｺﾞｼｯｸUB" pitchFamily="50" charset="-128"/>
              <a:ea typeface="HGP創英角ｺﾞｼｯｸUB" pitchFamily="50" charset="-128"/>
              <a:cs typeface="+mj-cs"/>
            </a:endParaRPr>
          </a:p>
        </p:txBody>
      </p:sp>
      <p:sp>
        <p:nvSpPr>
          <p:cNvPr id="34" name="タイトル 1"/>
          <p:cNvSpPr txBox="1">
            <a:spLocks/>
          </p:cNvSpPr>
          <p:nvPr/>
        </p:nvSpPr>
        <p:spPr bwMode="auto">
          <a:xfrm>
            <a:off x="3779912" y="1520788"/>
            <a:ext cx="1584176" cy="324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50" kern="0" noProof="0" dirty="0" smtClean="0"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ミニクラウド　</a:t>
            </a:r>
            <a:r>
              <a:rPr lang="en-US" altLang="ja-JP" sz="1050" kern="0" noProof="0" dirty="0" smtClean="0"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#1-#15</a:t>
            </a:r>
            <a:endParaRPr kumimoji="1" lang="ja-JP" altLang="en-US" sz="10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P創英角ｺﾞｼｯｸUB" pitchFamily="50" charset="-128"/>
              <a:ea typeface="HGP創英角ｺﾞｼｯｸUB" pitchFamily="50" charset="-128"/>
              <a:cs typeface="+mj-cs"/>
            </a:endParaRPr>
          </a:p>
        </p:txBody>
      </p:sp>
      <p:sp>
        <p:nvSpPr>
          <p:cNvPr id="35" name="左右矢印 34"/>
          <p:cNvSpPr/>
          <p:nvPr/>
        </p:nvSpPr>
        <p:spPr bwMode="auto">
          <a:xfrm>
            <a:off x="5508104" y="1520788"/>
            <a:ext cx="396044" cy="252028"/>
          </a:xfrm>
          <a:prstGeom prst="leftRightArrow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>
              <a:spcBef>
                <a:spcPct val="0"/>
              </a:spcBef>
            </a:pPr>
            <a:endParaRPr kumimoji="1" lang="ja-JP" altLang="en-US" sz="1800" b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3671900" y="1052736"/>
            <a:ext cx="144016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>
              <a:spcBef>
                <a:spcPct val="0"/>
              </a:spcBef>
            </a:pPr>
            <a:endParaRPr kumimoji="1" lang="ja-JP" altLang="en-US" sz="1800" b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3779912" y="1124744"/>
            <a:ext cx="144016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>
              <a:spcBef>
                <a:spcPct val="0"/>
              </a:spcBef>
            </a:pPr>
            <a:endParaRPr kumimoji="1" lang="ja-JP" altLang="en-US" sz="1800" b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3887924" y="1160748"/>
            <a:ext cx="144016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>
              <a:spcBef>
                <a:spcPct val="0"/>
              </a:spcBef>
            </a:pPr>
            <a:endParaRPr kumimoji="1" lang="ja-JP" altLang="en-US" sz="1800" b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 bwMode="auto">
          <a:xfrm>
            <a:off x="4067944" y="1052736"/>
            <a:ext cx="144016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>
              <a:spcBef>
                <a:spcPct val="0"/>
              </a:spcBef>
            </a:pPr>
            <a:endParaRPr kumimoji="1" lang="ja-JP" altLang="en-US" sz="1800" b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 bwMode="auto">
          <a:xfrm>
            <a:off x="4175956" y="1124744"/>
            <a:ext cx="144016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>
              <a:spcBef>
                <a:spcPct val="0"/>
              </a:spcBef>
            </a:pPr>
            <a:endParaRPr kumimoji="1" lang="ja-JP" altLang="en-US" sz="1800" b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42" name="正方形/長方形 41"/>
          <p:cNvSpPr/>
          <p:nvPr/>
        </p:nvSpPr>
        <p:spPr bwMode="auto">
          <a:xfrm>
            <a:off x="4283968" y="1160748"/>
            <a:ext cx="144016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>
              <a:spcBef>
                <a:spcPct val="0"/>
              </a:spcBef>
            </a:pPr>
            <a:endParaRPr kumimoji="1" lang="ja-JP" altLang="en-US" sz="1800" b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 bwMode="auto">
          <a:xfrm>
            <a:off x="5004048" y="1016732"/>
            <a:ext cx="144016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>
              <a:spcBef>
                <a:spcPct val="0"/>
              </a:spcBef>
            </a:pPr>
            <a:endParaRPr kumimoji="1" lang="ja-JP" altLang="en-US" sz="1800" b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 bwMode="auto">
          <a:xfrm>
            <a:off x="5112060" y="1088740"/>
            <a:ext cx="144016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>
              <a:spcBef>
                <a:spcPct val="0"/>
              </a:spcBef>
            </a:pPr>
            <a:endParaRPr kumimoji="1" lang="ja-JP" altLang="en-US" sz="1800" b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5220072" y="1124744"/>
            <a:ext cx="144016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>
              <a:spcBef>
                <a:spcPct val="0"/>
              </a:spcBef>
            </a:pPr>
            <a:endParaRPr kumimoji="1" lang="ja-JP" altLang="en-US" sz="1800" b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46" name="タイトル 1"/>
          <p:cNvSpPr txBox="1">
            <a:spLocks/>
          </p:cNvSpPr>
          <p:nvPr/>
        </p:nvSpPr>
        <p:spPr bwMode="auto">
          <a:xfrm>
            <a:off x="4211960" y="980728"/>
            <a:ext cx="972108" cy="324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50" kern="0" dirty="0" smtClean="0"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仮想マシン</a:t>
            </a:r>
            <a:endParaRPr kumimoji="1" lang="ja-JP" altLang="en-US" sz="10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P創英角ｺﾞｼｯｸUB" pitchFamily="50" charset="-128"/>
              <a:ea typeface="HGP創英角ｺﾞｼｯｸUB" pitchFamily="50" charset="-128"/>
              <a:cs typeface="+mj-cs"/>
            </a:endParaRPr>
          </a:p>
        </p:txBody>
      </p:sp>
      <p:sp>
        <p:nvSpPr>
          <p:cNvPr id="47" name="正方形/長方形 46"/>
          <p:cNvSpPr/>
          <p:nvPr/>
        </p:nvSpPr>
        <p:spPr bwMode="auto">
          <a:xfrm>
            <a:off x="3671900" y="1988840"/>
            <a:ext cx="1692188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>
              <a:spcBef>
                <a:spcPct val="0"/>
              </a:spcBef>
            </a:pPr>
            <a:r>
              <a:rPr lang="ja-JP" altLang="en-US" sz="1800" dirty="0" smtClean="0">
                <a:solidFill>
                  <a:srgbClr val="333333"/>
                </a:solidFill>
                <a:latin typeface="HGP創英角ｺﾞｼｯｸUB" pitchFamily="50" charset="-128"/>
                <a:ea typeface="HGP創英角ｺﾞｼｯｸUB" pitchFamily="50" charset="-128"/>
              </a:rPr>
              <a:t>物理マシン</a:t>
            </a:r>
            <a:r>
              <a:rPr lang="en-US" altLang="ja-JP" sz="1800" dirty="0" smtClean="0">
                <a:solidFill>
                  <a:srgbClr val="333333"/>
                </a:solidFill>
                <a:latin typeface="HGP創英角ｺﾞｼｯｸUB" pitchFamily="50" charset="-128"/>
                <a:ea typeface="HGP創英角ｺﾞｼｯｸUB" pitchFamily="50" charset="-128"/>
              </a:rPr>
              <a:t>/NW</a:t>
            </a:r>
            <a:endParaRPr kumimoji="1" lang="ja-JP" altLang="en-US" sz="1800" b="0" dirty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 bwMode="auto">
          <a:xfrm>
            <a:off x="3671900" y="2960948"/>
            <a:ext cx="720080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>
              <a:spcBef>
                <a:spcPct val="0"/>
              </a:spcBef>
            </a:pPr>
            <a:endParaRPr kumimoji="1" lang="ja-JP" altLang="en-US" sz="1800" b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 bwMode="auto">
          <a:xfrm>
            <a:off x="4427984" y="2960948"/>
            <a:ext cx="288032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>
              <a:spcBef>
                <a:spcPct val="0"/>
              </a:spcBef>
            </a:pPr>
            <a:endParaRPr kumimoji="1" lang="ja-JP" altLang="en-US" sz="1800" b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4752020" y="2960948"/>
            <a:ext cx="612068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>
              <a:spcBef>
                <a:spcPct val="0"/>
              </a:spcBef>
            </a:pPr>
            <a:endParaRPr kumimoji="1" lang="ja-JP" altLang="en-US" sz="1800" b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 bwMode="auto">
          <a:xfrm>
            <a:off x="3635896" y="3933056"/>
            <a:ext cx="1692188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>
              <a:spcBef>
                <a:spcPct val="0"/>
              </a:spcBef>
            </a:pPr>
            <a:r>
              <a:rPr lang="ja-JP" altLang="en-US" sz="1800" dirty="0" smtClean="0">
                <a:solidFill>
                  <a:srgbClr val="333333"/>
                </a:solidFill>
                <a:latin typeface="HGP創英角ｺﾞｼｯｸUB" pitchFamily="50" charset="-128"/>
                <a:ea typeface="HGP創英角ｺﾞｼｯｸUB" pitchFamily="50" charset="-128"/>
              </a:rPr>
              <a:t>物理マシン</a:t>
            </a:r>
            <a:r>
              <a:rPr lang="en-US" altLang="ja-JP" sz="1800" dirty="0" smtClean="0">
                <a:solidFill>
                  <a:srgbClr val="333333"/>
                </a:solidFill>
                <a:latin typeface="HGP創英角ｺﾞｼｯｸUB" pitchFamily="50" charset="-128"/>
                <a:ea typeface="HGP創英角ｺﾞｼｯｸUB" pitchFamily="50" charset="-128"/>
              </a:rPr>
              <a:t>/NW</a:t>
            </a:r>
            <a:endParaRPr kumimoji="1" lang="ja-JP" altLang="en-US" sz="1800" b="0" dirty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635896" y="3537012"/>
            <a:ext cx="1728192" cy="324036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800" dirty="0" err="1" smtClean="0">
                <a:latin typeface="HGP創英角ｺﾞｼｯｸUB" pitchFamily="50" charset="-128"/>
                <a:ea typeface="HGP創英角ｺﾞｼｯｸUB" pitchFamily="50" charset="-128"/>
                <a:cs typeface="Arial Unicode MS" pitchFamily="50" charset="-128"/>
              </a:rPr>
              <a:t>dodai</a:t>
            </a:r>
            <a:endParaRPr lang="ja-JP" altLang="en-US" sz="1800" dirty="0">
              <a:latin typeface="HGP創英角ｺﾞｼｯｸUB" pitchFamily="50" charset="-128"/>
              <a:ea typeface="HGP創英角ｺﾞｼｯｸUB" pitchFamily="50" charset="-128"/>
              <a:cs typeface="Arial Unicode MS" pitchFamily="50" charset="-128"/>
            </a:endParaRPr>
          </a:p>
        </p:txBody>
      </p:sp>
      <p:sp>
        <p:nvSpPr>
          <p:cNvPr id="54" name="フローチャート : 磁気ディスク 53"/>
          <p:cNvSpPr/>
          <p:nvPr/>
        </p:nvSpPr>
        <p:spPr bwMode="auto">
          <a:xfrm>
            <a:off x="6084168" y="2996952"/>
            <a:ext cx="576064" cy="54006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>
              <a:spcBef>
                <a:spcPct val="0"/>
              </a:spcBef>
            </a:pPr>
            <a:endParaRPr kumimoji="1" lang="ja-JP" altLang="en-US" sz="1800" b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55" name="タイトル 1"/>
          <p:cNvSpPr txBox="1">
            <a:spLocks/>
          </p:cNvSpPr>
          <p:nvPr/>
        </p:nvSpPr>
        <p:spPr bwMode="auto">
          <a:xfrm>
            <a:off x="5508104" y="3501008"/>
            <a:ext cx="198022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50" kern="0" dirty="0" smtClean="0"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クラスタ共有　オブジェクトストア</a:t>
            </a:r>
            <a:r>
              <a:rPr kumimoji="1" lang="ja-JP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　</a:t>
            </a:r>
            <a:r>
              <a:rPr kumimoji="1" lang="en-US" altLang="ja-JP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tinii</a:t>
            </a:r>
            <a:endParaRPr kumimoji="1" lang="ja-JP" altLang="en-US" sz="10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P創英角ｺﾞｼｯｸUB" pitchFamily="50" charset="-128"/>
              <a:ea typeface="HGP創英角ｺﾞｼｯｸUB" pitchFamily="50" charset="-128"/>
              <a:cs typeface="+mj-cs"/>
            </a:endParaRPr>
          </a:p>
        </p:txBody>
      </p:sp>
      <p:sp>
        <p:nvSpPr>
          <p:cNvPr id="56" name="左右矢印 55"/>
          <p:cNvSpPr/>
          <p:nvPr/>
        </p:nvSpPr>
        <p:spPr bwMode="auto">
          <a:xfrm>
            <a:off x="5472100" y="3140968"/>
            <a:ext cx="396044" cy="252028"/>
          </a:xfrm>
          <a:prstGeom prst="leftRightArrow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>
              <a:spcBef>
                <a:spcPct val="0"/>
              </a:spcBef>
            </a:pPr>
            <a:endParaRPr kumimoji="1" lang="ja-JP" altLang="en-US" sz="1800" b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57" name="タイトル 1"/>
          <p:cNvSpPr txBox="1">
            <a:spLocks/>
          </p:cNvSpPr>
          <p:nvPr/>
        </p:nvSpPr>
        <p:spPr bwMode="auto">
          <a:xfrm>
            <a:off x="539552" y="4581128"/>
            <a:ext cx="1440160" cy="1122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kern="0" dirty="0" smtClean="0"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インター</a:t>
            </a:r>
            <a:endParaRPr lang="en-US" altLang="ja-JP" sz="2800" kern="0" dirty="0" smtClean="0">
              <a:latin typeface="HGP創英角ｺﾞｼｯｸUB" pitchFamily="50" charset="-128"/>
              <a:ea typeface="HGP創英角ｺﾞｼｯｸUB" pitchFamily="50" charset="-128"/>
              <a:cs typeface="+mj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kern="0" dirty="0" smtClean="0"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クラウド</a:t>
            </a:r>
            <a:endParaRPr lang="en-US" altLang="ja-JP" sz="2800" kern="0" dirty="0" smtClean="0">
              <a:latin typeface="HGP創英角ｺﾞｼｯｸUB" pitchFamily="50" charset="-128"/>
              <a:ea typeface="HGP創英角ｺﾞｼｯｸUB" pitchFamily="50" charset="-128"/>
              <a:cs typeface="+mj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kern="0" dirty="0" smtClean="0"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基盤</a:t>
            </a:r>
            <a:endParaRPr lang="en-US" altLang="ja-JP" sz="2800" kern="0" dirty="0" smtClean="0">
              <a:latin typeface="HGP創英角ｺﾞｼｯｸUB" pitchFamily="50" charset="-128"/>
              <a:ea typeface="HGP創英角ｺﾞｼｯｸUB" pitchFamily="50" charset="-128"/>
              <a:cs typeface="+mj-cs"/>
            </a:endParaRPr>
          </a:p>
        </p:txBody>
      </p:sp>
      <p:cxnSp>
        <p:nvCxnSpPr>
          <p:cNvPr id="58" name="直線コネクタ 57"/>
          <p:cNvCxnSpPr/>
          <p:nvPr/>
        </p:nvCxnSpPr>
        <p:spPr bwMode="auto">
          <a:xfrm>
            <a:off x="647564" y="4293096"/>
            <a:ext cx="75968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9" name="タイトル 1"/>
          <p:cNvSpPr txBox="1">
            <a:spLocks/>
          </p:cNvSpPr>
          <p:nvPr/>
        </p:nvSpPr>
        <p:spPr bwMode="auto">
          <a:xfrm>
            <a:off x="3599892" y="3032956"/>
            <a:ext cx="936104" cy="324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50" kern="0" noProof="0" dirty="0" err="1" smtClean="0"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OpenStack</a:t>
            </a:r>
            <a:endParaRPr kumimoji="1" lang="ja-JP" altLang="en-US" sz="10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P創英角ｺﾞｼｯｸUB" pitchFamily="50" charset="-128"/>
              <a:ea typeface="HGP創英角ｺﾞｼｯｸUB" pitchFamily="50" charset="-128"/>
              <a:cs typeface="+mj-cs"/>
            </a:endParaRPr>
          </a:p>
        </p:txBody>
      </p:sp>
      <p:sp>
        <p:nvSpPr>
          <p:cNvPr id="60" name="タイトル 1"/>
          <p:cNvSpPr txBox="1">
            <a:spLocks/>
          </p:cNvSpPr>
          <p:nvPr/>
        </p:nvSpPr>
        <p:spPr bwMode="auto">
          <a:xfrm>
            <a:off x="4319972" y="3140968"/>
            <a:ext cx="468052" cy="324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50" kern="0" noProof="0" dirty="0" smtClean="0"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#16</a:t>
            </a:r>
            <a:endParaRPr kumimoji="1" lang="ja-JP" altLang="en-US" sz="10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P創英角ｺﾞｼｯｸUB" pitchFamily="50" charset="-128"/>
              <a:ea typeface="HGP創英角ｺﾞｼｯｸUB" pitchFamily="50" charset="-128"/>
              <a:cs typeface="+mj-cs"/>
            </a:endParaRPr>
          </a:p>
        </p:txBody>
      </p:sp>
      <p:sp>
        <p:nvSpPr>
          <p:cNvPr id="61" name="タイトル 1"/>
          <p:cNvSpPr txBox="1">
            <a:spLocks/>
          </p:cNvSpPr>
          <p:nvPr/>
        </p:nvSpPr>
        <p:spPr bwMode="auto">
          <a:xfrm>
            <a:off x="4716016" y="3068960"/>
            <a:ext cx="720080" cy="324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Hadoop</a:t>
            </a:r>
            <a:endParaRPr kumimoji="1" lang="ja-JP" altLang="en-US" sz="10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P創英角ｺﾞｼｯｸUB" pitchFamily="50" charset="-128"/>
              <a:ea typeface="HGP創英角ｺﾞｼｯｸUB" pitchFamily="50" charset="-128"/>
              <a:cs typeface="+mj-cs"/>
            </a:endParaRPr>
          </a:p>
        </p:txBody>
      </p:sp>
      <p:sp>
        <p:nvSpPr>
          <p:cNvPr id="62" name="正方形/長方形 61"/>
          <p:cNvSpPr/>
          <p:nvPr/>
        </p:nvSpPr>
        <p:spPr bwMode="auto">
          <a:xfrm>
            <a:off x="3599892" y="2564904"/>
            <a:ext cx="144016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>
              <a:spcBef>
                <a:spcPct val="0"/>
              </a:spcBef>
            </a:pPr>
            <a:endParaRPr kumimoji="1" lang="ja-JP" altLang="en-US" sz="1800" b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63" name="正方形/長方形 62"/>
          <p:cNvSpPr/>
          <p:nvPr/>
        </p:nvSpPr>
        <p:spPr bwMode="auto">
          <a:xfrm>
            <a:off x="3707904" y="2636912"/>
            <a:ext cx="144016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>
              <a:spcBef>
                <a:spcPct val="0"/>
              </a:spcBef>
            </a:pPr>
            <a:endParaRPr kumimoji="1" lang="ja-JP" altLang="en-US" sz="1800" b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64" name="正方形/長方形 63"/>
          <p:cNvSpPr/>
          <p:nvPr/>
        </p:nvSpPr>
        <p:spPr bwMode="auto">
          <a:xfrm>
            <a:off x="3815916" y="2672916"/>
            <a:ext cx="144016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>
              <a:spcBef>
                <a:spcPct val="0"/>
              </a:spcBef>
            </a:pPr>
            <a:endParaRPr kumimoji="1" lang="ja-JP" altLang="en-US" sz="1800" b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65" name="正方形/長方形 64"/>
          <p:cNvSpPr/>
          <p:nvPr/>
        </p:nvSpPr>
        <p:spPr bwMode="auto">
          <a:xfrm>
            <a:off x="3995936" y="2564904"/>
            <a:ext cx="144016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>
              <a:spcBef>
                <a:spcPct val="0"/>
              </a:spcBef>
            </a:pPr>
            <a:endParaRPr kumimoji="1" lang="ja-JP" altLang="en-US" sz="1800" b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66" name="正方形/長方形 65"/>
          <p:cNvSpPr/>
          <p:nvPr/>
        </p:nvSpPr>
        <p:spPr bwMode="auto">
          <a:xfrm>
            <a:off x="4103948" y="2636912"/>
            <a:ext cx="144016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>
              <a:spcBef>
                <a:spcPct val="0"/>
              </a:spcBef>
            </a:pPr>
            <a:endParaRPr kumimoji="1" lang="ja-JP" altLang="en-US" sz="1800" b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67" name="正方形/長方形 66"/>
          <p:cNvSpPr/>
          <p:nvPr/>
        </p:nvSpPr>
        <p:spPr bwMode="auto">
          <a:xfrm>
            <a:off x="4211960" y="2672916"/>
            <a:ext cx="144016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>
              <a:spcBef>
                <a:spcPct val="0"/>
              </a:spcBef>
            </a:pPr>
            <a:endParaRPr kumimoji="1" lang="ja-JP" altLang="en-US" sz="1800" b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68" name="正方形/長方形 67"/>
          <p:cNvSpPr/>
          <p:nvPr/>
        </p:nvSpPr>
        <p:spPr bwMode="auto">
          <a:xfrm>
            <a:off x="4427984" y="2636912"/>
            <a:ext cx="144016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>
              <a:spcBef>
                <a:spcPct val="0"/>
              </a:spcBef>
            </a:pPr>
            <a:endParaRPr kumimoji="1" lang="ja-JP" altLang="en-US" sz="1800" b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 bwMode="auto">
          <a:xfrm>
            <a:off x="4535996" y="2672916"/>
            <a:ext cx="144016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>
              <a:spcBef>
                <a:spcPct val="0"/>
              </a:spcBef>
            </a:pPr>
            <a:endParaRPr kumimoji="1" lang="ja-JP" altLang="en-US" sz="1800" b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70" name="タイトル 1"/>
          <p:cNvSpPr txBox="1">
            <a:spLocks/>
          </p:cNvSpPr>
          <p:nvPr/>
        </p:nvSpPr>
        <p:spPr bwMode="auto">
          <a:xfrm>
            <a:off x="3743908" y="2528900"/>
            <a:ext cx="972108" cy="324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50" kern="0" dirty="0" smtClean="0"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仮想マシン</a:t>
            </a:r>
            <a:endParaRPr kumimoji="1" lang="ja-JP" altLang="en-US" sz="10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P創英角ｺﾞｼｯｸUB" pitchFamily="50" charset="-128"/>
              <a:ea typeface="HGP創英角ｺﾞｼｯｸUB" pitchFamily="50" charset="-128"/>
              <a:cs typeface="+mj-cs"/>
            </a:endParaRPr>
          </a:p>
        </p:txBody>
      </p:sp>
      <p:sp>
        <p:nvSpPr>
          <p:cNvPr id="71" name="タイトル 1"/>
          <p:cNvSpPr txBox="1">
            <a:spLocks/>
          </p:cNvSpPr>
          <p:nvPr/>
        </p:nvSpPr>
        <p:spPr bwMode="auto">
          <a:xfrm>
            <a:off x="7632340" y="1484784"/>
            <a:ext cx="1188132" cy="582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運用</a:t>
            </a:r>
            <a:endParaRPr kumimoji="1" lang="en-US" altLang="ja-JP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P創英角ｺﾞｼｯｸUB" pitchFamily="50" charset="-128"/>
              <a:ea typeface="HGP創英角ｺﾞｼｯｸUB" pitchFamily="50" charset="-128"/>
              <a:cs typeface="+mj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2010.5-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P創英角ｺﾞｼｯｸUB" pitchFamily="50" charset="-128"/>
              <a:ea typeface="HGP創英角ｺﾞｼｯｸUB" pitchFamily="50" charset="-128"/>
              <a:cs typeface="+mj-cs"/>
            </a:endParaRPr>
          </a:p>
        </p:txBody>
      </p:sp>
      <p:sp>
        <p:nvSpPr>
          <p:cNvPr id="72" name="タイトル 1"/>
          <p:cNvSpPr txBox="1">
            <a:spLocks/>
          </p:cNvSpPr>
          <p:nvPr/>
        </p:nvSpPr>
        <p:spPr bwMode="auto">
          <a:xfrm>
            <a:off x="7668344" y="2990422"/>
            <a:ext cx="1188132" cy="582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運用</a:t>
            </a:r>
            <a:endParaRPr kumimoji="1" lang="en-US" altLang="ja-JP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P創英角ｺﾞｼｯｸUB" pitchFamily="50" charset="-128"/>
              <a:ea typeface="HGP創英角ｺﾞｼｯｸUB" pitchFamily="50" charset="-128"/>
              <a:cs typeface="+mj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2012.7-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P創英角ｺﾞｼｯｸUB" pitchFamily="50" charset="-128"/>
              <a:ea typeface="HGP創英角ｺﾞｼｯｸUB" pitchFamily="50" charset="-128"/>
              <a:cs typeface="+mj-cs"/>
            </a:endParaRPr>
          </a:p>
        </p:txBody>
      </p:sp>
      <p:sp>
        <p:nvSpPr>
          <p:cNvPr id="73" name="タイトル 1"/>
          <p:cNvSpPr txBox="1">
            <a:spLocks/>
          </p:cNvSpPr>
          <p:nvPr/>
        </p:nvSpPr>
        <p:spPr bwMode="auto">
          <a:xfrm>
            <a:off x="7704348" y="4725144"/>
            <a:ext cx="1188132" cy="582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ja-JP" altLang="en-US" sz="1600" kern="0" dirty="0" smtClean="0">
                <a:latin typeface="HGP創英角ｺﾞｼｯｸUB" pitchFamily="50" charset="-128"/>
                <a:ea typeface="HGP創英角ｺﾞｼｯｸUB" pitchFamily="50" charset="-128"/>
              </a:rPr>
              <a:t>実験</a:t>
            </a:r>
            <a:endParaRPr kumimoji="1" lang="en-US" altLang="ja-JP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P創英角ｺﾞｼｯｸUB" pitchFamily="50" charset="-128"/>
              <a:ea typeface="HGP創英角ｺﾞｼｯｸUB" pitchFamily="50" charset="-128"/>
              <a:cs typeface="+mj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2012.10-</a:t>
            </a:r>
          </a:p>
        </p:txBody>
      </p:sp>
      <p:sp>
        <p:nvSpPr>
          <p:cNvPr id="77" name="角丸四角形 76"/>
          <p:cNvSpPr/>
          <p:nvPr/>
        </p:nvSpPr>
        <p:spPr>
          <a:xfrm>
            <a:off x="2303748" y="5481227"/>
            <a:ext cx="5328592" cy="252029"/>
          </a:xfrm>
          <a:prstGeom prst="roundRect">
            <a:avLst>
              <a:gd name="adj" fmla="val 11768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 sz="1600" dirty="0">
              <a:latin typeface="HGP創英角ｺﾞｼｯｸUB" pitchFamily="50" charset="-128"/>
              <a:ea typeface="HGP創英角ｺﾞｼｯｸUB" pitchFamily="50" charset="-128"/>
              <a:cs typeface="Arial Unicode MS" pitchFamily="50" charset="-128"/>
            </a:endParaRPr>
          </a:p>
        </p:txBody>
      </p: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4737" y="5517232"/>
            <a:ext cx="266936" cy="180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" name="Picture 42" descr="H:\home\nobukazu\My Dropbox\dat\201103\GRC-H23-plan\SINET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0801" y="5517232"/>
            <a:ext cx="329291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" name="角丸四角形 81"/>
          <p:cNvSpPr/>
          <p:nvPr/>
        </p:nvSpPr>
        <p:spPr>
          <a:xfrm>
            <a:off x="2915816" y="5121188"/>
            <a:ext cx="1800200" cy="288032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 err="1" smtClean="0">
                <a:latin typeface="HGP創英角ｺﾞｼｯｸUB" pitchFamily="50" charset="-128"/>
                <a:ea typeface="HGP創英角ｺﾞｼｯｸUB" pitchFamily="50" charset="-128"/>
                <a:cs typeface="Arial Unicode MS" pitchFamily="50" charset="-128"/>
              </a:rPr>
              <a:t>dodai</a:t>
            </a:r>
            <a:r>
              <a:rPr lang="ja-JP" altLang="en-US" sz="1600" dirty="0" smtClean="0">
                <a:latin typeface="HGP創英角ｺﾞｼｯｸUB" pitchFamily="50" charset="-128"/>
                <a:ea typeface="HGP創英角ｺﾞｼｯｸUB" pitchFamily="50" charset="-128"/>
                <a:cs typeface="Arial Unicode MS" pitchFamily="50" charset="-128"/>
              </a:rPr>
              <a:t>　</a:t>
            </a:r>
            <a:r>
              <a:rPr lang="en-US" altLang="ja-JP" sz="1600" dirty="0" smtClean="0">
                <a:latin typeface="HGP創英角ｺﾞｼｯｸUB" pitchFamily="50" charset="-128"/>
                <a:ea typeface="HGP創英角ｺﾞｼｯｸUB" pitchFamily="50" charset="-128"/>
                <a:cs typeface="Arial Unicode MS" pitchFamily="50" charset="-128"/>
              </a:rPr>
              <a:t>@west</a:t>
            </a:r>
            <a:endParaRPr lang="ja-JP" altLang="en-US" sz="1600" b="1" dirty="0">
              <a:latin typeface="HGP創英角ｺﾞｼｯｸUB" pitchFamily="50" charset="-128"/>
              <a:ea typeface="HGP創英角ｺﾞｼｯｸUB" pitchFamily="50" charset="-128"/>
              <a:cs typeface="Arial Unicode MS" pitchFamily="50" charset="-128"/>
            </a:endParaRPr>
          </a:p>
        </p:txBody>
      </p:sp>
      <p:sp>
        <p:nvSpPr>
          <p:cNvPr id="97" name="正方形/長方形 96"/>
          <p:cNvSpPr/>
          <p:nvPr/>
        </p:nvSpPr>
        <p:spPr bwMode="auto">
          <a:xfrm>
            <a:off x="4932040" y="5733256"/>
            <a:ext cx="108012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l">
              <a:spcBef>
                <a:spcPct val="0"/>
              </a:spcBef>
            </a:pPr>
            <a:endParaRPr kumimoji="1" lang="ja-JP" altLang="en-US" sz="1800" b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76" name="円柱 75"/>
          <p:cNvSpPr/>
          <p:nvPr/>
        </p:nvSpPr>
        <p:spPr>
          <a:xfrm>
            <a:off x="3275856" y="5805264"/>
            <a:ext cx="3528392" cy="396044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 smtClean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colony</a:t>
            </a:r>
            <a:endParaRPr lang="ja-JP" altLang="en-US" dirty="0">
              <a:solidFill>
                <a:schemeClr val="bg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 bwMode="auto">
          <a:xfrm>
            <a:off x="2987824" y="4509120"/>
            <a:ext cx="720080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spcBef>
                <a:spcPct val="0"/>
              </a:spcBef>
            </a:pPr>
            <a:r>
              <a:rPr kumimoji="1" lang="ja-JP" altLang="en-US" sz="1200" b="0" dirty="0" smtClean="0">
                <a:solidFill>
                  <a:srgbClr val="333333"/>
                </a:solidFill>
                <a:latin typeface="HGP創英角ｺﾞｼｯｸUB" pitchFamily="50" charset="-128"/>
                <a:ea typeface="HGP創英角ｺﾞｼｯｸUB" pitchFamily="50" charset="-128"/>
              </a:rPr>
              <a:t>研究</a:t>
            </a:r>
            <a:endParaRPr kumimoji="1" lang="en-US" altLang="ja-JP" sz="1200" b="0" dirty="0" smtClean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  <a:p>
            <a:pPr algn="ctr">
              <a:spcBef>
                <a:spcPct val="0"/>
              </a:spcBef>
            </a:pPr>
            <a:r>
              <a:rPr kumimoji="1" lang="ja-JP" altLang="en-US" sz="1200" b="0" dirty="0" smtClean="0">
                <a:solidFill>
                  <a:srgbClr val="333333"/>
                </a:solidFill>
                <a:latin typeface="HGP創英角ｺﾞｼｯｸUB" pitchFamily="50" charset="-128"/>
                <a:ea typeface="HGP創英角ｺﾞｼｯｸUB" pitchFamily="50" charset="-128"/>
              </a:rPr>
              <a:t>クラスタ</a:t>
            </a:r>
            <a:endParaRPr kumimoji="1" lang="ja-JP" altLang="en-US" sz="1200" b="0" dirty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81" name="正方形/長方形 80"/>
          <p:cNvSpPr/>
          <p:nvPr/>
        </p:nvSpPr>
        <p:spPr bwMode="auto">
          <a:xfrm>
            <a:off x="3923928" y="4509120"/>
            <a:ext cx="720080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spcBef>
                <a:spcPct val="0"/>
              </a:spcBef>
            </a:pPr>
            <a:r>
              <a:rPr kumimoji="1" lang="ja-JP" altLang="en-US" sz="1200" b="0" dirty="0" smtClean="0">
                <a:solidFill>
                  <a:srgbClr val="333333"/>
                </a:solidFill>
                <a:latin typeface="HGP創英角ｺﾞｼｯｸUB" pitchFamily="50" charset="-128"/>
                <a:ea typeface="HGP創英角ｺﾞｼｯｸUB" pitchFamily="50" charset="-128"/>
              </a:rPr>
              <a:t>研究</a:t>
            </a:r>
            <a:endParaRPr kumimoji="1" lang="en-US" altLang="ja-JP" sz="1200" b="0" dirty="0" smtClean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  <a:p>
            <a:pPr algn="ctr">
              <a:spcBef>
                <a:spcPct val="0"/>
              </a:spcBef>
            </a:pPr>
            <a:r>
              <a:rPr kumimoji="1" lang="ja-JP" altLang="en-US" sz="1200" b="0" dirty="0" smtClean="0">
                <a:solidFill>
                  <a:srgbClr val="333333"/>
                </a:solidFill>
                <a:latin typeface="HGP創英角ｺﾞｼｯｸUB" pitchFamily="50" charset="-128"/>
                <a:ea typeface="HGP創英角ｺﾞｼｯｸUB" pitchFamily="50" charset="-128"/>
              </a:rPr>
              <a:t>クラスタ</a:t>
            </a:r>
            <a:endParaRPr kumimoji="1" lang="ja-JP" altLang="en-US" sz="1200" b="0" dirty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95" name="角丸四角形 94"/>
          <p:cNvSpPr/>
          <p:nvPr/>
        </p:nvSpPr>
        <p:spPr>
          <a:xfrm>
            <a:off x="5220072" y="5121188"/>
            <a:ext cx="1800200" cy="288032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 err="1" smtClean="0">
                <a:latin typeface="HGP創英角ｺﾞｼｯｸUB" pitchFamily="50" charset="-128"/>
                <a:ea typeface="HGP創英角ｺﾞｼｯｸUB" pitchFamily="50" charset="-128"/>
                <a:cs typeface="Arial Unicode MS" pitchFamily="50" charset="-128"/>
              </a:rPr>
              <a:t>dodai</a:t>
            </a:r>
            <a:r>
              <a:rPr lang="ja-JP" altLang="en-US" sz="1600" dirty="0" smtClean="0">
                <a:latin typeface="HGP創英角ｺﾞｼｯｸUB" pitchFamily="50" charset="-128"/>
                <a:ea typeface="HGP創英角ｺﾞｼｯｸUB" pitchFamily="50" charset="-128"/>
                <a:cs typeface="Arial Unicode MS" pitchFamily="50" charset="-128"/>
              </a:rPr>
              <a:t>　</a:t>
            </a:r>
            <a:r>
              <a:rPr lang="en-US" altLang="ja-JP" sz="1600" dirty="0" smtClean="0">
                <a:latin typeface="HGP創英角ｺﾞｼｯｸUB" pitchFamily="50" charset="-128"/>
                <a:ea typeface="HGP創英角ｺﾞｼｯｸUB" pitchFamily="50" charset="-128"/>
                <a:cs typeface="Arial Unicode MS" pitchFamily="50" charset="-128"/>
              </a:rPr>
              <a:t>@east</a:t>
            </a:r>
            <a:endParaRPr lang="ja-JP" altLang="en-US" sz="1600" b="1" dirty="0">
              <a:latin typeface="HGP創英角ｺﾞｼｯｸUB" pitchFamily="50" charset="-128"/>
              <a:ea typeface="HGP創英角ｺﾞｼｯｸUB" pitchFamily="50" charset="-128"/>
              <a:cs typeface="Arial Unicode MS" pitchFamily="50" charset="-128"/>
            </a:endParaRPr>
          </a:p>
        </p:txBody>
      </p:sp>
      <p:sp>
        <p:nvSpPr>
          <p:cNvPr id="96" name="正方形/長方形 95"/>
          <p:cNvSpPr/>
          <p:nvPr/>
        </p:nvSpPr>
        <p:spPr bwMode="auto">
          <a:xfrm>
            <a:off x="5292080" y="4509120"/>
            <a:ext cx="720080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spcBef>
                <a:spcPct val="0"/>
              </a:spcBef>
            </a:pPr>
            <a:r>
              <a:rPr kumimoji="1" lang="ja-JP" altLang="en-US" sz="1200" b="0" dirty="0" smtClean="0">
                <a:solidFill>
                  <a:srgbClr val="333333"/>
                </a:solidFill>
                <a:latin typeface="HGP創英角ｺﾞｼｯｸUB" pitchFamily="50" charset="-128"/>
                <a:ea typeface="HGP創英角ｺﾞｼｯｸUB" pitchFamily="50" charset="-128"/>
              </a:rPr>
              <a:t>研究</a:t>
            </a:r>
            <a:endParaRPr kumimoji="1" lang="en-US" altLang="ja-JP" sz="1200" b="0" dirty="0" smtClean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  <a:p>
            <a:pPr algn="ctr">
              <a:spcBef>
                <a:spcPct val="0"/>
              </a:spcBef>
            </a:pPr>
            <a:r>
              <a:rPr kumimoji="1" lang="ja-JP" altLang="en-US" sz="1200" b="0" dirty="0" smtClean="0">
                <a:solidFill>
                  <a:srgbClr val="333333"/>
                </a:solidFill>
                <a:latin typeface="HGP創英角ｺﾞｼｯｸUB" pitchFamily="50" charset="-128"/>
                <a:ea typeface="HGP創英角ｺﾞｼｯｸUB" pitchFamily="50" charset="-128"/>
              </a:rPr>
              <a:t>クラスタ</a:t>
            </a:r>
            <a:endParaRPr kumimoji="1" lang="ja-JP" altLang="en-US" sz="1200" b="0" dirty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98" name="正方形/長方形 97"/>
          <p:cNvSpPr/>
          <p:nvPr/>
        </p:nvSpPr>
        <p:spPr bwMode="auto">
          <a:xfrm>
            <a:off x="6228184" y="4509120"/>
            <a:ext cx="720080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spcBef>
                <a:spcPct val="0"/>
              </a:spcBef>
            </a:pPr>
            <a:r>
              <a:rPr kumimoji="1" lang="ja-JP" altLang="en-US" sz="1200" b="0" dirty="0" smtClean="0">
                <a:solidFill>
                  <a:srgbClr val="333333"/>
                </a:solidFill>
                <a:latin typeface="HGP創英角ｺﾞｼｯｸUB" pitchFamily="50" charset="-128"/>
                <a:ea typeface="HGP創英角ｺﾞｼｯｸUB" pitchFamily="50" charset="-128"/>
              </a:rPr>
              <a:t>研究</a:t>
            </a:r>
            <a:endParaRPr kumimoji="1" lang="en-US" altLang="ja-JP" sz="1200" b="0" dirty="0" smtClean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  <a:p>
            <a:pPr algn="ctr">
              <a:spcBef>
                <a:spcPct val="0"/>
              </a:spcBef>
            </a:pPr>
            <a:r>
              <a:rPr kumimoji="1" lang="ja-JP" altLang="en-US" sz="1200" b="0" dirty="0" smtClean="0">
                <a:solidFill>
                  <a:srgbClr val="333333"/>
                </a:solidFill>
                <a:latin typeface="HGP創英角ｺﾞｼｯｸUB" pitchFamily="50" charset="-128"/>
                <a:ea typeface="HGP創英角ｺﾞｼｯｸUB" pitchFamily="50" charset="-128"/>
              </a:rPr>
              <a:t>クラスタ</a:t>
            </a:r>
            <a:endParaRPr kumimoji="1" lang="ja-JP" altLang="en-US" sz="1200" b="0" dirty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74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572500" y="6643688"/>
            <a:ext cx="500063" cy="142875"/>
          </a:xfrm>
        </p:spPr>
        <p:txBody>
          <a:bodyPr/>
          <a:lstStyle/>
          <a:p>
            <a:pPr>
              <a:defRPr/>
            </a:pPr>
            <a:fld id="{2D49EB63-8A47-42A8-B1AF-7D6D75D2383C}" type="slidenum">
              <a:rPr lang="ja-JP" altLang="en-US" smtClean="0"/>
              <a:pPr>
                <a:defRPr/>
              </a:pPr>
              <a:t>28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4870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HGP創英角ｺﾞｼｯｸUB" pitchFamily="50" charset="-128"/>
                <a:ea typeface="HGP創英角ｺﾞｼｯｸUB" pitchFamily="50" charset="-128"/>
              </a:rPr>
              <a:t>リンク情報</a:t>
            </a:r>
            <a:endParaRPr kumimoji="1" lang="ja-JP" altLang="en-US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590872" y="859160"/>
            <a:ext cx="8229600" cy="5090120"/>
          </a:xfrm>
        </p:spPr>
        <p:txBody>
          <a:bodyPr/>
          <a:lstStyle/>
          <a:p>
            <a:pPr>
              <a:buNone/>
            </a:pPr>
            <a:endParaRPr lang="en-US" altLang="ja-JP" sz="2800" dirty="0" smtClean="0"/>
          </a:p>
          <a:p>
            <a:r>
              <a:rPr kumimoji="1" lang="ja-JP" altLang="en-US" sz="2800" b="1" dirty="0" smtClean="0"/>
              <a:t>教育クラウド　</a:t>
            </a:r>
            <a:r>
              <a:rPr kumimoji="1" lang="en-US" altLang="ja-JP" sz="2800" b="1" dirty="0" err="1" smtClean="0"/>
              <a:t>edubase</a:t>
            </a:r>
            <a:r>
              <a:rPr kumimoji="1" lang="en-US" altLang="ja-JP" sz="2800" b="1" dirty="0" smtClean="0"/>
              <a:t> Cloud</a:t>
            </a:r>
          </a:p>
          <a:p>
            <a:pPr lvl="1"/>
            <a:r>
              <a:rPr lang="en-US" altLang="ja-JP" sz="2400" dirty="0" smtClean="0">
                <a:hlinkClick r:id="rId2"/>
              </a:rPr>
              <a:t>http://edubase.jp/cloud/</a:t>
            </a:r>
            <a:endParaRPr kumimoji="1" lang="en-US" altLang="ja-JP" sz="2400" dirty="0" smtClean="0"/>
          </a:p>
          <a:p>
            <a:r>
              <a:rPr lang="en-US" altLang="ja-JP" sz="2800" b="1" dirty="0" smtClean="0"/>
              <a:t>Open Cloud Architecture for Academia Forum</a:t>
            </a:r>
            <a:r>
              <a:rPr lang="ja-JP" altLang="en-US" sz="2800" b="1" dirty="0" smtClean="0"/>
              <a:t>　</a:t>
            </a:r>
            <a:r>
              <a:rPr kumimoji="1" lang="en-US" altLang="ja-JP" sz="2800" dirty="0" err="1" smtClean="0"/>
              <a:t>OpenCarf</a:t>
            </a:r>
            <a:endParaRPr kumimoji="1" lang="en-US" altLang="ja-JP" sz="2800" dirty="0" smtClean="0"/>
          </a:p>
          <a:p>
            <a:pPr lvl="1"/>
            <a:r>
              <a:rPr lang="en-US" altLang="ja-JP" sz="2400" dirty="0" smtClean="0">
                <a:hlinkClick r:id="rId3"/>
              </a:rPr>
              <a:t>http://www.opencarf.org/</a:t>
            </a:r>
            <a:endParaRPr kumimoji="1" lang="en-US" altLang="ja-JP" sz="2400" dirty="0" smtClean="0"/>
          </a:p>
          <a:p>
            <a:r>
              <a:rPr kumimoji="1" lang="en-US" altLang="ja-JP" sz="2800" b="1" dirty="0" err="1" smtClean="0"/>
              <a:t>OpenStack</a:t>
            </a:r>
            <a:r>
              <a:rPr kumimoji="1" lang="en-US" altLang="ja-JP" sz="2800" b="1" dirty="0" smtClean="0"/>
              <a:t>	</a:t>
            </a:r>
            <a:r>
              <a:rPr kumimoji="1" lang="ja-JP" altLang="en-US" sz="2800" b="1" dirty="0" smtClean="0"/>
              <a:t>コミュニティ活動</a:t>
            </a:r>
            <a:endParaRPr kumimoji="1" lang="en-US" altLang="ja-JP" sz="2800" b="1" dirty="0" smtClean="0"/>
          </a:p>
          <a:p>
            <a:pPr lvl="1"/>
            <a:r>
              <a:rPr kumimoji="1" lang="en-US" altLang="ja-JP" sz="2400" dirty="0" err="1" smtClean="0"/>
              <a:t>Dodai</a:t>
            </a:r>
            <a:endParaRPr kumimoji="1" lang="en-US" altLang="ja-JP" sz="2400" dirty="0" smtClean="0"/>
          </a:p>
          <a:p>
            <a:pPr lvl="2"/>
            <a:r>
              <a:rPr lang="en-US" altLang="ja-JP" sz="2000" dirty="0" smtClean="0">
                <a:hlinkClick r:id="rId4"/>
              </a:rPr>
              <a:t>https://github.com/nii-cloud/dodai</a:t>
            </a:r>
            <a:endParaRPr lang="en-US" altLang="ja-JP" sz="2000" dirty="0" smtClean="0"/>
          </a:p>
          <a:p>
            <a:pPr lvl="1"/>
            <a:r>
              <a:rPr lang="en-US" altLang="ja-JP" sz="2400" dirty="0" smtClean="0"/>
              <a:t>Colony</a:t>
            </a:r>
          </a:p>
          <a:p>
            <a:pPr lvl="2"/>
            <a:r>
              <a:rPr lang="en-US" altLang="ja-JP" sz="2000" dirty="0" smtClean="0">
                <a:hlinkClick r:id="rId5"/>
              </a:rPr>
              <a:t>https://github.com/nii-cloud/colony</a:t>
            </a:r>
            <a:endParaRPr lang="en-US" altLang="ja-JP" sz="2000" dirty="0" smtClean="0"/>
          </a:p>
          <a:p>
            <a:pPr>
              <a:buNone/>
            </a:pPr>
            <a:endParaRPr lang="en-US" altLang="ja-JP" sz="2800" dirty="0" smtClean="0"/>
          </a:p>
          <a:p>
            <a:pPr>
              <a:buNone/>
            </a:pPr>
            <a:r>
              <a:rPr lang="en-US" altLang="ja-JP" sz="2800" dirty="0" smtClean="0"/>
              <a:t>				</a:t>
            </a:r>
            <a:r>
              <a:rPr lang="ja-JP" altLang="en-US" sz="2800" dirty="0" smtClean="0"/>
              <a:t>　</a:t>
            </a:r>
            <a:endParaRPr kumimoji="1" lang="ja-JP" altLang="en-US" sz="2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44208" y="2852936"/>
            <a:ext cx="1872208" cy="174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4146" name="Picture 2" descr="OpenCar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24128" y="2852936"/>
            <a:ext cx="695325" cy="695325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41168"/>
            <a:ext cx="1739061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148" name="Picture 4" descr="edubase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436096" y="1268760"/>
            <a:ext cx="3707904" cy="741581"/>
          </a:xfrm>
          <a:prstGeom prst="rect">
            <a:avLst/>
          </a:prstGeom>
          <a:noFill/>
        </p:spPr>
      </p:pic>
      <p:sp>
        <p:nvSpPr>
          <p:cNvPr id="9" name="正方形/長方形 8"/>
          <p:cNvSpPr/>
          <p:nvPr/>
        </p:nvSpPr>
        <p:spPr>
          <a:xfrm>
            <a:off x="5076056" y="1916832"/>
            <a:ext cx="2864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hlinkClick r:id="rId10"/>
              </a:rPr>
              <a:t>http://start.ecloud.nii.ac.jp/</a:t>
            </a:r>
            <a:endParaRPr lang="ja-JP" altLang="en-US" dirty="0"/>
          </a:p>
        </p:txBody>
      </p:sp>
      <p:sp>
        <p:nvSpPr>
          <p:cNvPr id="10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572500" y="6643688"/>
            <a:ext cx="500063" cy="142875"/>
          </a:xfrm>
        </p:spPr>
        <p:txBody>
          <a:bodyPr/>
          <a:lstStyle/>
          <a:p>
            <a:pPr>
              <a:defRPr/>
            </a:pPr>
            <a:fld id="{2D49EB63-8A47-42A8-B1AF-7D6D75D2383C}" type="slidenum">
              <a:rPr lang="ja-JP" altLang="en-US" smtClean="0"/>
              <a:pPr>
                <a:defRPr/>
              </a:pPr>
              <a:t>29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角丸四角形 40"/>
          <p:cNvSpPr/>
          <p:nvPr/>
        </p:nvSpPr>
        <p:spPr>
          <a:xfrm>
            <a:off x="3131840" y="5013176"/>
            <a:ext cx="5904656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9" name="Picture 7" descr="C:\Users\nobukazu\AppData\Local\Microsoft\Windows\Temporary Internet Files\Content.IE5\ZNO1IT8K\MP90040201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980728"/>
            <a:ext cx="2489200" cy="165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C:\Users\nobukazu\AppData\Local\Microsoft\Windows\Temporary Internet Files\Content.IE5\WL7QQAY5\MC900046062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1763" y="1498600"/>
            <a:ext cx="3683000" cy="492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C:\Users\nobukazu\AppData\Local\Microsoft\Windows\Temporary Internet Files\Content.IE5\WL7QQAY5\MC900434845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70350" y="3279775"/>
            <a:ext cx="81915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C:\Users\nobukazu\AppData\Local\Microsoft\Windows\Temporary Internet Files\Content.IE5\ZNO1IT8K\MP90040201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025" y="4581128"/>
            <a:ext cx="2489200" cy="165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 descr="C:\Users\nobukazu\AppData\Local\Microsoft\Windows\Temporary Internet Files\Content.IE5\WL7QQAY5\MC900434845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25913" y="2257425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テキスト ボックス 15"/>
          <p:cNvSpPr txBox="1">
            <a:spLocks noChangeArrowheads="1"/>
          </p:cNvSpPr>
          <p:nvPr/>
        </p:nvSpPr>
        <p:spPr bwMode="auto">
          <a:xfrm>
            <a:off x="3683000" y="1512888"/>
            <a:ext cx="16303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800" dirty="0">
                <a:latin typeface="HGP創英角ｺﾞｼｯｸUB" pitchFamily="50" charset="-128"/>
                <a:ea typeface="HGP創英角ｺﾞｼｯｸUB" pitchFamily="50" charset="-128"/>
              </a:rPr>
              <a:t>北海道クラウド</a:t>
            </a:r>
          </a:p>
        </p:txBody>
      </p:sp>
      <p:sp>
        <p:nvSpPr>
          <p:cNvPr id="14" name="テキスト ボックス 16"/>
          <p:cNvSpPr txBox="1">
            <a:spLocks noChangeArrowheads="1"/>
          </p:cNvSpPr>
          <p:nvPr/>
        </p:nvSpPr>
        <p:spPr bwMode="auto">
          <a:xfrm>
            <a:off x="395536" y="4149080"/>
            <a:ext cx="1400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800">
                <a:latin typeface="HGP創英角ｺﾞｼｯｸUB" pitchFamily="50" charset="-128"/>
                <a:ea typeface="HGP創英角ｺﾞｼｯｸUB" pitchFamily="50" charset="-128"/>
              </a:rPr>
              <a:t>九州クラウド</a:t>
            </a:r>
          </a:p>
        </p:txBody>
      </p:sp>
      <p:sp>
        <p:nvSpPr>
          <p:cNvPr id="15" name="テキスト ボックス 17"/>
          <p:cNvSpPr txBox="1">
            <a:spLocks noChangeArrowheads="1"/>
          </p:cNvSpPr>
          <p:nvPr/>
        </p:nvSpPr>
        <p:spPr bwMode="auto">
          <a:xfrm>
            <a:off x="2878138" y="4076700"/>
            <a:ext cx="1400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800">
                <a:latin typeface="HGP創英角ｺﾞｼｯｸUB" pitchFamily="50" charset="-128"/>
                <a:ea typeface="HGP創英角ｺﾞｼｯｸUB" pitchFamily="50" charset="-128"/>
              </a:rPr>
              <a:t>東海クラウド</a:t>
            </a:r>
          </a:p>
        </p:txBody>
      </p:sp>
      <p:sp>
        <p:nvSpPr>
          <p:cNvPr id="16" name="テキスト ボックス 18"/>
          <p:cNvSpPr txBox="1">
            <a:spLocks noChangeArrowheads="1"/>
          </p:cNvSpPr>
          <p:nvPr/>
        </p:nvSpPr>
        <p:spPr bwMode="auto">
          <a:xfrm>
            <a:off x="1849438" y="2997200"/>
            <a:ext cx="1400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800">
                <a:latin typeface="HGP創英角ｺﾞｼｯｸUB" pitchFamily="50" charset="-128"/>
                <a:ea typeface="HGP創英角ｺﾞｼｯｸUB" pitchFamily="50" charset="-128"/>
              </a:rPr>
              <a:t>関西クラウド</a:t>
            </a:r>
          </a:p>
        </p:txBody>
      </p:sp>
      <p:sp>
        <p:nvSpPr>
          <p:cNvPr id="17" name="テキスト ボックス 19"/>
          <p:cNvSpPr txBox="1">
            <a:spLocks noChangeArrowheads="1"/>
          </p:cNvSpPr>
          <p:nvPr/>
        </p:nvSpPr>
        <p:spPr bwMode="auto">
          <a:xfrm>
            <a:off x="2357438" y="4391025"/>
            <a:ext cx="1400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800">
                <a:latin typeface="HGP創英角ｺﾞｼｯｸUB" pitchFamily="50" charset="-128"/>
                <a:ea typeface="HGP創英角ｺﾞｼｯｸUB" pitchFamily="50" charset="-128"/>
              </a:rPr>
              <a:t>四国クラウド</a:t>
            </a:r>
          </a:p>
        </p:txBody>
      </p:sp>
      <p:sp>
        <p:nvSpPr>
          <p:cNvPr id="18" name="テキスト ボックス 21"/>
          <p:cNvSpPr txBox="1">
            <a:spLocks noChangeArrowheads="1"/>
          </p:cNvSpPr>
          <p:nvPr/>
        </p:nvSpPr>
        <p:spPr bwMode="auto">
          <a:xfrm>
            <a:off x="2601913" y="2622550"/>
            <a:ext cx="1400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800">
                <a:latin typeface="HGP創英角ｺﾞｼｯｸUB" pitchFamily="50" charset="-128"/>
                <a:ea typeface="HGP創英角ｺﾞｼｯｸUB" pitchFamily="50" charset="-128"/>
              </a:rPr>
              <a:t>北陸クラウド</a:t>
            </a:r>
          </a:p>
        </p:txBody>
      </p:sp>
      <p:sp>
        <p:nvSpPr>
          <p:cNvPr id="19" name="テキスト ボックス 1"/>
          <p:cNvSpPr txBox="1">
            <a:spLocks noChangeArrowheads="1"/>
          </p:cNvSpPr>
          <p:nvPr/>
        </p:nvSpPr>
        <p:spPr bwMode="auto">
          <a:xfrm>
            <a:off x="3131840" y="5013176"/>
            <a:ext cx="601216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ja-JP" altLang="en-US" sz="3200" dirty="0" smtClean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地域クラウドが普及</a:t>
            </a:r>
            <a:endParaRPr lang="en-US" altLang="ja-JP" sz="3200" dirty="0">
              <a:solidFill>
                <a:schemeClr val="bg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ja-JP" altLang="en-US" sz="3200" dirty="0" smtClean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インタークラウド基盤により連携</a:t>
            </a:r>
            <a:r>
              <a:rPr lang="en-US" altLang="ja-JP" sz="3200" dirty="0" smtClean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     </a:t>
            </a:r>
            <a:endParaRPr lang="ja-JP" altLang="en-US" sz="3200" dirty="0">
              <a:solidFill>
                <a:schemeClr val="bg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0" name="テキスト ボックス 20"/>
          <p:cNvSpPr txBox="1">
            <a:spLocks noChangeArrowheads="1"/>
          </p:cNvSpPr>
          <p:nvPr/>
        </p:nvSpPr>
        <p:spPr bwMode="auto">
          <a:xfrm>
            <a:off x="4479925" y="2578100"/>
            <a:ext cx="1400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800">
                <a:latin typeface="HGP創英角ｺﾞｼｯｸUB" pitchFamily="50" charset="-128"/>
                <a:ea typeface="HGP創英角ｺﾞｼｯｸUB" pitchFamily="50" charset="-128"/>
              </a:rPr>
              <a:t>東北クラウド</a:t>
            </a:r>
          </a:p>
        </p:txBody>
      </p:sp>
      <p:pic>
        <p:nvPicPr>
          <p:cNvPr id="21" name="Picture 6" descr="C:\Users\nobukazu\AppData\Local\Microsoft\Windows\Temporary Internet Files\Content.IE5\WL7QQAY5\MC900434845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3643313"/>
            <a:ext cx="642938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6" descr="C:\Users\nobukazu\AppData\Local\Microsoft\Windows\Temporary Internet Files\Content.IE5\WL7QQAY5\MC900434845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0700" y="3959225"/>
            <a:ext cx="642938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6" descr="C:\Users\nobukazu\AppData\Local\Microsoft\Windows\Temporary Internet Files\Content.IE5\WL7QQAY5\MC900434845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57538" y="3157538"/>
            <a:ext cx="642937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6" descr="C:\Users\nobukazu\AppData\Local\Microsoft\Windows\Temporary Internet Files\Content.IE5\WL7QQAY5\MC900434845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76938" y="1443038"/>
            <a:ext cx="642937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直線コネクタ 24"/>
          <p:cNvCxnSpPr/>
          <p:nvPr/>
        </p:nvCxnSpPr>
        <p:spPr>
          <a:xfrm>
            <a:off x="4427538" y="2781300"/>
            <a:ext cx="52387" cy="49847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flipH="1">
            <a:off x="2959100" y="3795713"/>
            <a:ext cx="1238250" cy="16986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3578225" y="3489325"/>
            <a:ext cx="633413" cy="841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H="1">
            <a:off x="2195513" y="3933825"/>
            <a:ext cx="2016125" cy="431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V="1">
            <a:off x="4716463" y="1941513"/>
            <a:ext cx="1462087" cy="14874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17"/>
          <p:cNvSpPr txBox="1">
            <a:spLocks noChangeArrowheads="1"/>
          </p:cNvSpPr>
          <p:nvPr/>
        </p:nvSpPr>
        <p:spPr bwMode="auto">
          <a:xfrm>
            <a:off x="4692650" y="3962400"/>
            <a:ext cx="14001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800">
                <a:latin typeface="HGP創英角ｺﾞｼｯｸUB" pitchFamily="50" charset="-128"/>
                <a:ea typeface="HGP創英角ｺﾞｼｯｸUB" pitchFamily="50" charset="-128"/>
              </a:rPr>
              <a:t>関東クラウド</a:t>
            </a:r>
          </a:p>
        </p:txBody>
      </p:sp>
      <p:sp>
        <p:nvSpPr>
          <p:cNvPr id="31" name="AutoShape 587"/>
          <p:cNvSpPr>
            <a:spLocks noChangeArrowheads="1"/>
          </p:cNvSpPr>
          <p:nvPr/>
        </p:nvSpPr>
        <p:spPr bwMode="auto">
          <a:xfrm rot="19517060">
            <a:off x="1847292" y="2530765"/>
            <a:ext cx="4925947" cy="1580445"/>
          </a:xfrm>
          <a:prstGeom prst="cloudCallout">
            <a:avLst>
              <a:gd name="adj1" fmla="val -2005"/>
              <a:gd name="adj2" fmla="val -4588"/>
            </a:avLst>
          </a:prstGeom>
          <a:solidFill>
            <a:schemeClr val="bg1">
              <a:lumMod val="85000"/>
              <a:alpha val="22000"/>
            </a:schemeClr>
          </a:solidFill>
          <a:ln>
            <a:solidFill>
              <a:schemeClr val="bg1">
                <a:lumMod val="95000"/>
              </a:schemeClr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323850" indent="-323850" algn="ctr" defTabSz="844550">
              <a:spcBef>
                <a:spcPct val="20000"/>
              </a:spcBef>
              <a:defRPr/>
            </a:pPr>
            <a:r>
              <a:rPr lang="ja-JP" altLang="en-US" sz="1800" dirty="0">
                <a:solidFill>
                  <a:srgbClr val="FFFFFF"/>
                </a:solidFill>
                <a:latin typeface="Verdana" pitchFamily="34" charset="0"/>
                <a:ea typeface="HGS創英角ｺﾞｼｯｸUB" pitchFamily="50" charset="-128"/>
              </a:rPr>
              <a:t>　</a:t>
            </a:r>
          </a:p>
        </p:txBody>
      </p:sp>
      <p:sp>
        <p:nvSpPr>
          <p:cNvPr id="32" name="テキスト ボックス 6"/>
          <p:cNvSpPr txBox="1">
            <a:spLocks noChangeArrowheads="1"/>
          </p:cNvSpPr>
          <p:nvPr/>
        </p:nvSpPr>
        <p:spPr bwMode="auto">
          <a:xfrm>
            <a:off x="4990090" y="908720"/>
            <a:ext cx="13821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  <a:latin typeface="HGP創英角ｺﾞｼｯｸUB" pitchFamily="50" charset="-128"/>
                <a:ea typeface="HGP創英角ｺﾞｼｯｸUB" pitchFamily="50" charset="-128"/>
              </a:rPr>
              <a:t>地域クラウド</a:t>
            </a:r>
            <a:endParaRPr lang="ja-JP" altLang="en-US" dirty="0">
              <a:solidFill>
                <a:srgbClr val="FF0000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33" name="AutoShape 587"/>
          <p:cNvSpPr>
            <a:spLocks noChangeArrowheads="1"/>
          </p:cNvSpPr>
          <p:nvPr/>
        </p:nvSpPr>
        <p:spPr bwMode="auto">
          <a:xfrm rot="19517060">
            <a:off x="319813" y="1344838"/>
            <a:ext cx="2618570" cy="1311207"/>
          </a:xfrm>
          <a:prstGeom prst="cloudCallout">
            <a:avLst>
              <a:gd name="adj1" fmla="val -2005"/>
              <a:gd name="adj2" fmla="val -4588"/>
            </a:avLst>
          </a:prstGeom>
          <a:solidFill>
            <a:schemeClr val="bg1">
              <a:lumMod val="85000"/>
              <a:alpha val="22000"/>
            </a:schemeClr>
          </a:solidFill>
          <a:ln>
            <a:solidFill>
              <a:schemeClr val="bg1">
                <a:lumMod val="95000"/>
              </a:schemeClr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323850" indent="-323850" algn="ctr" defTabSz="844550">
              <a:spcBef>
                <a:spcPct val="20000"/>
              </a:spcBef>
              <a:defRPr/>
            </a:pPr>
            <a:r>
              <a:rPr lang="ja-JP" altLang="en-US" sz="1800" dirty="0">
                <a:solidFill>
                  <a:srgbClr val="FFFFFF"/>
                </a:solidFill>
                <a:latin typeface="Verdana" pitchFamily="34" charset="0"/>
                <a:ea typeface="HGS創英角ｺﾞｼｯｸUB" pitchFamily="50" charset="-128"/>
              </a:rPr>
              <a:t>　</a:t>
            </a:r>
          </a:p>
        </p:txBody>
      </p:sp>
      <p:sp>
        <p:nvSpPr>
          <p:cNvPr id="34" name="AutoShape 587"/>
          <p:cNvSpPr>
            <a:spLocks noChangeArrowheads="1"/>
          </p:cNvSpPr>
          <p:nvPr/>
        </p:nvSpPr>
        <p:spPr bwMode="auto">
          <a:xfrm rot="19517060">
            <a:off x="6296478" y="2689786"/>
            <a:ext cx="2618570" cy="1311207"/>
          </a:xfrm>
          <a:prstGeom prst="cloudCallout">
            <a:avLst>
              <a:gd name="adj1" fmla="val -2005"/>
              <a:gd name="adj2" fmla="val -4588"/>
            </a:avLst>
          </a:prstGeom>
          <a:solidFill>
            <a:schemeClr val="bg1">
              <a:lumMod val="85000"/>
              <a:alpha val="22000"/>
            </a:schemeClr>
          </a:solidFill>
          <a:ln>
            <a:solidFill>
              <a:schemeClr val="bg1">
                <a:lumMod val="95000"/>
              </a:schemeClr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323850" indent="-323850" algn="ctr" defTabSz="844550">
              <a:spcBef>
                <a:spcPct val="20000"/>
              </a:spcBef>
              <a:defRPr/>
            </a:pPr>
            <a:r>
              <a:rPr lang="ja-JP" altLang="en-US" sz="1800" dirty="0">
                <a:solidFill>
                  <a:srgbClr val="FFFFFF"/>
                </a:solidFill>
                <a:latin typeface="Verdana" pitchFamily="34" charset="0"/>
                <a:ea typeface="HGS創英角ｺﾞｼｯｸUB" pitchFamily="50" charset="-128"/>
              </a:rPr>
              <a:t>　</a:t>
            </a:r>
          </a:p>
        </p:txBody>
      </p:sp>
      <p:sp>
        <p:nvSpPr>
          <p:cNvPr id="35" name="テキスト ボックス 15"/>
          <p:cNvSpPr txBox="1">
            <a:spLocks noChangeArrowheads="1"/>
          </p:cNvSpPr>
          <p:nvPr/>
        </p:nvSpPr>
        <p:spPr bwMode="auto">
          <a:xfrm>
            <a:off x="6948264" y="3140968"/>
            <a:ext cx="11400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HGP創英角ｺﾞｼｯｸUB" pitchFamily="50" charset="-128"/>
                <a:ea typeface="HGP創英角ｺﾞｼｯｸUB" pitchFamily="50" charset="-128"/>
              </a:rPr>
              <a:t>パブリック</a:t>
            </a:r>
            <a:endParaRPr lang="en-US" altLang="ja-JP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r>
              <a:rPr lang="ja-JP" altLang="en-US" sz="1800" dirty="0" smtClean="0">
                <a:latin typeface="HGP創英角ｺﾞｼｯｸUB" pitchFamily="50" charset="-128"/>
                <a:ea typeface="HGP創英角ｺﾞｼｯｸUB" pitchFamily="50" charset="-128"/>
              </a:rPr>
              <a:t>クラウド</a:t>
            </a:r>
            <a:endParaRPr lang="ja-JP" altLang="en-US" sz="18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36" name="テキスト ボックス 15"/>
          <p:cNvSpPr txBox="1">
            <a:spLocks noChangeArrowheads="1"/>
          </p:cNvSpPr>
          <p:nvPr/>
        </p:nvSpPr>
        <p:spPr bwMode="auto">
          <a:xfrm>
            <a:off x="971600" y="1700808"/>
            <a:ext cx="13821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800" dirty="0" smtClean="0">
                <a:latin typeface="HGP創英角ｺﾞｼｯｸUB" pitchFamily="50" charset="-128"/>
                <a:ea typeface="HGP創英角ｺﾞｼｯｸUB" pitchFamily="50" charset="-128"/>
              </a:rPr>
              <a:t>海外クラウド</a:t>
            </a:r>
            <a:endParaRPr lang="ja-JP" altLang="en-US" sz="18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cxnSp>
        <p:nvCxnSpPr>
          <p:cNvPr id="37" name="直線コネクタ 36"/>
          <p:cNvCxnSpPr/>
          <p:nvPr/>
        </p:nvCxnSpPr>
        <p:spPr>
          <a:xfrm>
            <a:off x="2411760" y="2060848"/>
            <a:ext cx="1728192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endCxn id="34" idx="0"/>
          </p:cNvCxnSpPr>
          <p:nvPr/>
        </p:nvCxnSpPr>
        <p:spPr>
          <a:xfrm>
            <a:off x="5364088" y="3501008"/>
            <a:ext cx="1172134" cy="58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タイトル 1"/>
          <p:cNvSpPr txBox="1">
            <a:spLocks/>
          </p:cNvSpPr>
          <p:nvPr/>
        </p:nvSpPr>
        <p:spPr bwMode="auto">
          <a:xfrm>
            <a:off x="179512" y="188640"/>
            <a:ext cx="6984776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アカデミックコミュニティクラウド</a:t>
            </a:r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P創英角ｺﾞｼｯｸUB" pitchFamily="50" charset="-128"/>
              <a:ea typeface="HGP創英角ｺﾞｼｯｸUB" pitchFamily="50" charset="-128"/>
              <a:cs typeface="+mj-cs"/>
            </a:endParaRPr>
          </a:p>
        </p:txBody>
      </p:sp>
      <p:sp>
        <p:nvSpPr>
          <p:cNvPr id="42" name="テキスト ボックス 6"/>
          <p:cNvSpPr txBox="1">
            <a:spLocks noChangeArrowheads="1"/>
          </p:cNvSpPr>
          <p:nvPr/>
        </p:nvSpPr>
        <p:spPr bwMode="auto">
          <a:xfrm>
            <a:off x="3644280" y="3077344"/>
            <a:ext cx="21435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  <a:latin typeface="HGP創英角ｺﾞｼｯｸUB" pitchFamily="50" charset="-128"/>
                <a:ea typeface="HGP創英角ｺﾞｼｯｸUB" pitchFamily="50" charset="-128"/>
              </a:rPr>
              <a:t>インタークラウド基盤</a:t>
            </a:r>
            <a:endParaRPr lang="ja-JP" altLang="en-US" dirty="0">
              <a:solidFill>
                <a:srgbClr val="FF0000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43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572500" y="6643688"/>
            <a:ext cx="500063" cy="142875"/>
          </a:xfrm>
        </p:spPr>
        <p:txBody>
          <a:bodyPr/>
          <a:lstStyle/>
          <a:p>
            <a:pPr>
              <a:defRPr/>
            </a:pPr>
            <a:fld id="{2D49EB63-8A47-42A8-B1AF-7D6D75D2383C}" type="slidenum">
              <a:rPr lang="ja-JP" altLang="en-US" smtClean="0"/>
              <a:pPr>
                <a:defRPr/>
              </a:pPr>
              <a:t>3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4848313" y="3356993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Arial" pitchFamily="34" charset="0"/>
                <a:cs typeface="Arial" pitchFamily="34" charset="0"/>
              </a:rPr>
              <a:t>Thank you</a:t>
            </a:r>
            <a:endParaRPr kumimoji="1" lang="ja-JP" alt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Wind Up Hashibiroko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4050685" y="2996952"/>
            <a:ext cx="877250" cy="950354"/>
          </a:xfrm>
          <a:prstGeom prst="rect">
            <a:avLst/>
          </a:prstGeom>
          <a:noFill/>
        </p:spPr>
      </p:pic>
      <p:sp>
        <p:nvSpPr>
          <p:cNvPr id="8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572500" y="6643688"/>
            <a:ext cx="500063" cy="142875"/>
          </a:xfrm>
        </p:spPr>
        <p:txBody>
          <a:bodyPr/>
          <a:lstStyle/>
          <a:p>
            <a:pPr>
              <a:defRPr/>
            </a:pPr>
            <a:fld id="{2D49EB63-8A47-42A8-B1AF-7D6D75D2383C}" type="slidenum">
              <a:rPr lang="ja-JP" altLang="en-US" smtClean="0"/>
              <a:pPr>
                <a:defRPr/>
              </a:pPr>
              <a:t>30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9144000" cy="64533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教育クラウド </a:t>
            </a:r>
            <a:r>
              <a:rPr lang="en-US" altLang="ja-JP" sz="4800" dirty="0" err="1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edubase</a:t>
            </a:r>
            <a:r>
              <a:rPr lang="en-US" altLang="ja-JP" sz="4800" dirty="0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 Cloud</a:t>
            </a:r>
          </a:p>
          <a:p>
            <a:pPr algn="ctr"/>
            <a:endParaRPr lang="en-US" altLang="ja-JP" sz="2400" dirty="0" smtClean="0"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  <a:p>
            <a:pPr algn="ctr"/>
            <a:r>
              <a:rPr lang="en-US" altLang="ja-JP" sz="2800" dirty="0" smtClean="0">
                <a:latin typeface="HGS創英角ｺﾞｼｯｸUB" pitchFamily="50" charset="-128"/>
                <a:ea typeface="HGS創英角ｺﾞｼｯｸUB" pitchFamily="50" charset="-128"/>
              </a:rPr>
              <a:t>- </a:t>
            </a:r>
            <a:r>
              <a:rPr lang="ja-JP" altLang="en-US" sz="2800" dirty="0" smtClean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アイデアを思い切り試せる</a:t>
            </a:r>
            <a:r>
              <a:rPr lang="en-US" altLang="ja-JP" sz="2800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IT</a:t>
            </a:r>
            <a:r>
              <a:rPr lang="ja-JP" altLang="en-US" sz="2800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実験室 </a:t>
            </a:r>
            <a:r>
              <a:rPr lang="en-US" altLang="ja-JP" sz="2800" dirty="0" smtClean="0">
                <a:latin typeface="HGS創英角ｺﾞｼｯｸUB" pitchFamily="50" charset="-128"/>
                <a:ea typeface="HGS創英角ｺﾞｼｯｸUB" pitchFamily="50" charset="-128"/>
              </a:rPr>
              <a:t>-</a:t>
            </a:r>
            <a:endParaRPr lang="en-US" altLang="ja-JP" sz="2800" dirty="0" smtClean="0"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572500" y="6643688"/>
            <a:ext cx="500063" cy="142875"/>
          </a:xfrm>
        </p:spPr>
        <p:txBody>
          <a:bodyPr/>
          <a:lstStyle/>
          <a:p>
            <a:pPr>
              <a:defRPr/>
            </a:pPr>
            <a:fld id="{2D49EB63-8A47-42A8-B1AF-7D6D75D2383C}" type="slidenum">
              <a:rPr lang="ja-JP" altLang="en-US" smtClean="0"/>
              <a:pPr>
                <a:defRPr/>
              </a:pPr>
              <a:t>4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21" descr="e-Cloud-archiv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0338" y="1741488"/>
            <a:ext cx="5397500" cy="381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Rectangle 3"/>
          <p:cNvSpPr>
            <a:spLocks noGrp="1" noChangeArrowheads="1"/>
          </p:cNvSpPr>
          <p:nvPr>
            <p:ph type="title"/>
          </p:nvPr>
        </p:nvSpPr>
        <p:spPr>
          <a:xfrm>
            <a:off x="428625" y="-171450"/>
            <a:ext cx="8229600" cy="1252538"/>
          </a:xfrm>
        </p:spPr>
        <p:txBody>
          <a:bodyPr/>
          <a:lstStyle/>
          <a:p>
            <a:pPr eaLnBrk="1" hangingPunct="1"/>
            <a:r>
              <a:rPr lang="ja-JP" altLang="en-US" sz="2800" dirty="0" smtClean="0">
                <a:latin typeface="HGP創英角ｺﾞｼｯｸUB" pitchFamily="50" charset="-128"/>
                <a:ea typeface="HGP創英角ｺﾞｼｯｸUB" pitchFamily="50" charset="-128"/>
              </a:rPr>
              <a:t>思う存分自分の</a:t>
            </a:r>
            <a:r>
              <a:rPr lang="ja-JP" altLang="en-US" sz="2800" dirty="0" smtClean="0">
                <a:solidFill>
                  <a:srgbClr val="FF0000"/>
                </a:solidFill>
                <a:latin typeface="HGP創英角ｺﾞｼｯｸUB" pitchFamily="50" charset="-128"/>
                <a:ea typeface="HGP創英角ｺﾞｼｯｸUB" pitchFamily="50" charset="-128"/>
              </a:rPr>
              <a:t>アイデアを試せる</a:t>
            </a:r>
            <a:r>
              <a:rPr lang="en-US" altLang="ja-JP" sz="2800" dirty="0" smtClean="0">
                <a:solidFill>
                  <a:srgbClr val="FF0000"/>
                </a:solidFill>
                <a:latin typeface="HGP創英角ｺﾞｼｯｸUB" pitchFamily="50" charset="-128"/>
                <a:ea typeface="HGP創英角ｺﾞｼｯｸUB" pitchFamily="50" charset="-128"/>
              </a:rPr>
              <a:t>IT</a:t>
            </a:r>
            <a:r>
              <a:rPr lang="ja-JP" altLang="en-US" sz="2800" dirty="0" smtClean="0">
                <a:solidFill>
                  <a:srgbClr val="FF0000"/>
                </a:solidFill>
                <a:latin typeface="HGP創英角ｺﾞｼｯｸUB" pitchFamily="50" charset="-128"/>
                <a:ea typeface="HGP創英角ｺﾞｼｯｸUB" pitchFamily="50" charset="-128"/>
              </a:rPr>
              <a:t>実験室</a:t>
            </a:r>
            <a:r>
              <a:rPr lang="ja-JP" altLang="en-US" sz="3200" dirty="0" smtClean="0">
                <a:latin typeface="HGP創英角ｺﾞｼｯｸUB" pitchFamily="50" charset="-128"/>
                <a:ea typeface="HGP創英角ｺﾞｼｯｸUB" pitchFamily="50" charset="-128"/>
              </a:rPr>
              <a:t/>
            </a:r>
            <a:br>
              <a:rPr lang="ja-JP" altLang="en-US" sz="3200" dirty="0" smtClean="0">
                <a:latin typeface="HGP創英角ｺﾞｼｯｸUB" pitchFamily="50" charset="-128"/>
                <a:ea typeface="HGP創英角ｺﾞｼｯｸUB" pitchFamily="50" charset="-128"/>
              </a:rPr>
            </a:br>
            <a:r>
              <a:rPr lang="en-US" altLang="ja-JP" sz="3200" dirty="0" err="1" smtClean="0">
                <a:latin typeface="HGP創英角ｺﾞｼｯｸUB" pitchFamily="50" charset="-128"/>
                <a:ea typeface="HGP創英角ｺﾞｼｯｸUB" pitchFamily="50" charset="-128"/>
              </a:rPr>
              <a:t>edubase</a:t>
            </a:r>
            <a:r>
              <a:rPr lang="en-US" altLang="ja-JP" sz="3200" dirty="0" smtClean="0">
                <a:latin typeface="HGP創英角ｺﾞｼｯｸUB" pitchFamily="50" charset="-128"/>
                <a:ea typeface="HGP創英角ｺﾞｼｯｸUB" pitchFamily="50" charset="-128"/>
              </a:rPr>
              <a:t> Cloud</a:t>
            </a:r>
          </a:p>
        </p:txBody>
      </p:sp>
      <p:sp>
        <p:nvSpPr>
          <p:cNvPr id="26629" name="Oval 4"/>
          <p:cNvSpPr>
            <a:spLocks noChangeArrowheads="1"/>
          </p:cNvSpPr>
          <p:nvPr/>
        </p:nvSpPr>
        <p:spPr bwMode="auto">
          <a:xfrm>
            <a:off x="3203575" y="2820988"/>
            <a:ext cx="792163" cy="792162"/>
          </a:xfrm>
          <a:prstGeom prst="ellips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grpSp>
        <p:nvGrpSpPr>
          <p:cNvPr id="26630" name="Group 31"/>
          <p:cNvGrpSpPr>
            <a:grpSpLocks/>
          </p:cNvGrpSpPr>
          <p:nvPr/>
        </p:nvGrpSpPr>
        <p:grpSpPr bwMode="auto">
          <a:xfrm>
            <a:off x="323850" y="2749550"/>
            <a:ext cx="2063750" cy="584200"/>
            <a:chOff x="340" y="2115"/>
            <a:chExt cx="1300" cy="368"/>
          </a:xfrm>
        </p:grpSpPr>
        <p:sp>
          <p:nvSpPr>
            <p:cNvPr id="26653" name="AutoShape 6"/>
            <p:cNvSpPr>
              <a:spLocks noChangeArrowheads="1"/>
            </p:cNvSpPr>
            <p:nvPr/>
          </p:nvSpPr>
          <p:spPr bwMode="auto">
            <a:xfrm>
              <a:off x="340" y="2115"/>
              <a:ext cx="1270" cy="368"/>
            </a:xfrm>
            <a:prstGeom prst="flowChartAlternateProcess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latin typeface="HGP創英角ｺﾞｼｯｸUB" pitchFamily="50" charset="-128"/>
                <a:ea typeface="HGP創英角ｺﾞｼｯｸUB" pitchFamily="50" charset="-128"/>
              </a:endParaRPr>
            </a:p>
          </p:txBody>
        </p:sp>
        <p:sp>
          <p:nvSpPr>
            <p:cNvPr id="26654" name="Rectangle 7"/>
            <p:cNvSpPr>
              <a:spLocks noChangeArrowheads="1"/>
            </p:cNvSpPr>
            <p:nvPr/>
          </p:nvSpPr>
          <p:spPr bwMode="auto">
            <a:xfrm>
              <a:off x="340" y="2115"/>
              <a:ext cx="130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ja-JP" altLang="en-US" sz="1600">
                  <a:solidFill>
                    <a:srgbClr val="000066"/>
                  </a:solidFill>
                  <a:latin typeface="HGP創英角ｺﾞｼｯｸUB" pitchFamily="50" charset="-128"/>
                  <a:ea typeface="HGP創英角ｺﾞｼｯｸUB" pitchFamily="50" charset="-128"/>
                </a:rPr>
                <a:t>他への影響を恐れずのびのび実験</a:t>
              </a:r>
            </a:p>
          </p:txBody>
        </p:sp>
      </p:grpSp>
      <p:sp>
        <p:nvSpPr>
          <p:cNvPr id="26631" name="AutoShape 8"/>
          <p:cNvSpPr>
            <a:spLocks noChangeArrowheads="1"/>
          </p:cNvSpPr>
          <p:nvPr/>
        </p:nvSpPr>
        <p:spPr bwMode="auto">
          <a:xfrm>
            <a:off x="6924675" y="2405063"/>
            <a:ext cx="2111375" cy="558800"/>
          </a:xfrm>
          <a:prstGeom prst="flowChartAlternateProcess">
            <a:avLst/>
          </a:prstGeom>
          <a:solidFill>
            <a:srgbClr val="CCFFFF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6632" name="Rectangle 9"/>
          <p:cNvSpPr>
            <a:spLocks noChangeArrowheads="1"/>
          </p:cNvSpPr>
          <p:nvPr/>
        </p:nvSpPr>
        <p:spPr bwMode="auto">
          <a:xfrm>
            <a:off x="6948488" y="2389188"/>
            <a:ext cx="20875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600">
                <a:solidFill>
                  <a:srgbClr val="000066"/>
                </a:solidFill>
                <a:latin typeface="HGP創英角ｺﾞｼｯｸUB" pitchFamily="50" charset="-128"/>
                <a:ea typeface="HGP創英角ｺﾞｼｯｸUB" pitchFamily="50" charset="-128"/>
              </a:rPr>
              <a:t>基盤からアプリまですべてを改良可能</a:t>
            </a:r>
          </a:p>
        </p:txBody>
      </p:sp>
      <p:sp>
        <p:nvSpPr>
          <p:cNvPr id="26633" name="Rectangle 12"/>
          <p:cNvSpPr>
            <a:spLocks noChangeArrowheads="1"/>
          </p:cNvSpPr>
          <p:nvPr/>
        </p:nvSpPr>
        <p:spPr bwMode="auto">
          <a:xfrm>
            <a:off x="1590675" y="1165225"/>
            <a:ext cx="5600700" cy="42545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5084C4"/>
              </a:buClr>
              <a:buFont typeface="Wingdings" pitchFamily="2" charset="2"/>
              <a:buNone/>
            </a:pPr>
            <a:r>
              <a:rPr lang="ja-JP" altLang="en-US" sz="2400" u="sng">
                <a:latin typeface="HGP創英角ｺﾞｼｯｸUB" pitchFamily="50" charset="-128"/>
                <a:ea typeface="HGP創英角ｺﾞｼｯｸUB" pitchFamily="50" charset="-128"/>
              </a:rPr>
              <a:t>研究・教育のための</a:t>
            </a:r>
            <a:r>
              <a:rPr lang="ja-JP" altLang="en-US" sz="2400" u="sng">
                <a:solidFill>
                  <a:srgbClr val="990000"/>
                </a:solidFill>
                <a:latin typeface="HGP創英角ｺﾞｼｯｸUB" pitchFamily="50" charset="-128"/>
                <a:ea typeface="HGP創英角ｺﾞｼｯｸUB" pitchFamily="50" charset="-128"/>
              </a:rPr>
              <a:t>実験・演習環境の提供</a:t>
            </a:r>
          </a:p>
        </p:txBody>
      </p:sp>
      <p:sp>
        <p:nvSpPr>
          <p:cNvPr id="26634" name="角丸四角形吹き出し 21"/>
          <p:cNvSpPr>
            <a:spLocks noChangeArrowheads="1"/>
          </p:cNvSpPr>
          <p:nvPr/>
        </p:nvSpPr>
        <p:spPr bwMode="auto">
          <a:xfrm>
            <a:off x="1258888" y="2100263"/>
            <a:ext cx="1373187" cy="547687"/>
          </a:xfrm>
          <a:prstGeom prst="wedgeRoundRectCallout">
            <a:avLst>
              <a:gd name="adj1" fmla="val 95782"/>
              <a:gd name="adj2" fmla="val 122176"/>
              <a:gd name="adj3" fmla="val 16667"/>
            </a:avLst>
          </a:prstGeom>
          <a:solidFill>
            <a:srgbClr val="3366FF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ja-JP">
                <a:solidFill>
                  <a:srgbClr val="FFFFFF"/>
                </a:solidFill>
                <a:latin typeface="HGP創英角ｺﾞｼｯｸUB" pitchFamily="50" charset="-128"/>
                <a:ea typeface="HGP創英角ｺﾞｼｯｸUB" pitchFamily="50" charset="-128"/>
              </a:rPr>
              <a:t>①</a:t>
            </a:r>
            <a:r>
              <a:rPr lang="ja-JP" altLang="en-US">
                <a:solidFill>
                  <a:srgbClr val="FFFFFF"/>
                </a:solidFill>
                <a:latin typeface="HGP創英角ｺﾞｼｯｸUB" pitchFamily="50" charset="-128"/>
                <a:ea typeface="HGP創英角ｺﾞｼｯｸUB" pitchFamily="50" charset="-128"/>
              </a:rPr>
              <a:t>専有性</a:t>
            </a:r>
          </a:p>
        </p:txBody>
      </p:sp>
      <p:sp>
        <p:nvSpPr>
          <p:cNvPr id="26635" name="角丸四角形吹き出し 21"/>
          <p:cNvSpPr>
            <a:spLocks noChangeArrowheads="1"/>
          </p:cNvSpPr>
          <p:nvPr/>
        </p:nvSpPr>
        <p:spPr bwMode="auto">
          <a:xfrm>
            <a:off x="7308850" y="3036888"/>
            <a:ext cx="1373188" cy="504825"/>
          </a:xfrm>
          <a:prstGeom prst="wedgeRoundRectCallout">
            <a:avLst>
              <a:gd name="adj1" fmla="val -111505"/>
              <a:gd name="adj2" fmla="val 20755"/>
              <a:gd name="adj3" fmla="val 16667"/>
            </a:avLst>
          </a:prstGeom>
          <a:solidFill>
            <a:srgbClr val="3366FF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ja-JP">
                <a:solidFill>
                  <a:srgbClr val="FFFFFF"/>
                </a:solidFill>
                <a:latin typeface="HGP創英角ｺﾞｼｯｸUB" pitchFamily="50" charset="-128"/>
                <a:ea typeface="HGP創英角ｺﾞｼｯｸUB" pitchFamily="50" charset="-128"/>
              </a:rPr>
              <a:t>②</a:t>
            </a:r>
            <a:r>
              <a:rPr lang="ja-JP" altLang="en-US">
                <a:solidFill>
                  <a:srgbClr val="FFFFFF"/>
                </a:solidFill>
                <a:latin typeface="HGP創英角ｺﾞｼｯｸUB" pitchFamily="50" charset="-128"/>
                <a:ea typeface="HGP創英角ｺﾞｼｯｸUB" pitchFamily="50" charset="-128"/>
              </a:rPr>
              <a:t>改変性</a:t>
            </a:r>
          </a:p>
        </p:txBody>
      </p:sp>
      <p:sp>
        <p:nvSpPr>
          <p:cNvPr id="26636" name="角丸四角形吹き出し 21"/>
          <p:cNvSpPr>
            <a:spLocks noChangeArrowheads="1"/>
          </p:cNvSpPr>
          <p:nvPr/>
        </p:nvSpPr>
        <p:spPr bwMode="auto">
          <a:xfrm>
            <a:off x="1619250" y="4692650"/>
            <a:ext cx="1373188" cy="504825"/>
          </a:xfrm>
          <a:prstGeom prst="wedgeRoundRectCallout">
            <a:avLst>
              <a:gd name="adj1" fmla="val 25606"/>
              <a:gd name="adj2" fmla="val -142769"/>
              <a:gd name="adj3" fmla="val 16667"/>
            </a:avLst>
          </a:prstGeom>
          <a:solidFill>
            <a:srgbClr val="3366FF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ja-JP">
                <a:solidFill>
                  <a:srgbClr val="FFFFFF"/>
                </a:solidFill>
                <a:latin typeface="HGP創英角ｺﾞｼｯｸUB" pitchFamily="50" charset="-128"/>
                <a:ea typeface="HGP創英角ｺﾞｼｯｸUB" pitchFamily="50" charset="-128"/>
              </a:rPr>
              <a:t>③</a:t>
            </a:r>
            <a:r>
              <a:rPr lang="ja-JP" altLang="en-US">
                <a:solidFill>
                  <a:srgbClr val="FFFFFF"/>
                </a:solidFill>
                <a:latin typeface="HGP創英角ｺﾞｼｯｸUB" pitchFamily="50" charset="-128"/>
                <a:ea typeface="HGP創英角ｺﾞｼｯｸUB" pitchFamily="50" charset="-128"/>
              </a:rPr>
              <a:t>連携性</a:t>
            </a:r>
          </a:p>
        </p:txBody>
      </p:sp>
      <p:sp>
        <p:nvSpPr>
          <p:cNvPr id="26637" name="Rectangle 16"/>
          <p:cNvSpPr>
            <a:spLocks noChangeArrowheads="1"/>
          </p:cNvSpPr>
          <p:nvPr/>
        </p:nvSpPr>
        <p:spPr bwMode="auto">
          <a:xfrm>
            <a:off x="6732588" y="5197475"/>
            <a:ext cx="863600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6638" name="角丸四角形吹き出し 21"/>
          <p:cNvSpPr>
            <a:spLocks noChangeArrowheads="1"/>
          </p:cNvSpPr>
          <p:nvPr/>
        </p:nvSpPr>
        <p:spPr bwMode="auto">
          <a:xfrm>
            <a:off x="7451725" y="5268913"/>
            <a:ext cx="1373188" cy="422275"/>
          </a:xfrm>
          <a:prstGeom prst="wedgeRoundRectCallout">
            <a:avLst>
              <a:gd name="adj1" fmla="val -40634"/>
              <a:gd name="adj2" fmla="val -69551"/>
              <a:gd name="adj3" fmla="val 16667"/>
            </a:avLst>
          </a:prstGeom>
          <a:solidFill>
            <a:srgbClr val="3366FF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ja-JP">
                <a:solidFill>
                  <a:srgbClr val="FFFFFF"/>
                </a:solidFill>
                <a:latin typeface="HGP創英角ｺﾞｼｯｸUB" pitchFamily="50" charset="-128"/>
                <a:ea typeface="HGP創英角ｺﾞｼｯｸUB" pitchFamily="50" charset="-128"/>
              </a:rPr>
              <a:t>④</a:t>
            </a:r>
            <a:r>
              <a:rPr lang="ja-JP" altLang="en-US">
                <a:solidFill>
                  <a:srgbClr val="FFFFFF"/>
                </a:solidFill>
                <a:latin typeface="HGP創英角ｺﾞｼｯｸUB" pitchFamily="50" charset="-128"/>
                <a:ea typeface="HGP創英角ｺﾞｼｯｸUB" pitchFamily="50" charset="-128"/>
              </a:rPr>
              <a:t>保存性</a:t>
            </a:r>
          </a:p>
        </p:txBody>
      </p:sp>
      <p:sp>
        <p:nvSpPr>
          <p:cNvPr id="26639" name="AutoShape 18"/>
          <p:cNvSpPr>
            <a:spLocks noChangeArrowheads="1"/>
          </p:cNvSpPr>
          <p:nvPr/>
        </p:nvSpPr>
        <p:spPr bwMode="auto">
          <a:xfrm>
            <a:off x="4889500" y="5661025"/>
            <a:ext cx="2562225" cy="585788"/>
          </a:xfrm>
          <a:prstGeom prst="flowChartAlternateProcess">
            <a:avLst/>
          </a:prstGeom>
          <a:solidFill>
            <a:srgbClr val="CCFFFF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6640" name="Rectangle 19"/>
          <p:cNvSpPr>
            <a:spLocks noChangeArrowheads="1"/>
          </p:cNvSpPr>
          <p:nvPr/>
        </p:nvSpPr>
        <p:spPr bwMode="auto">
          <a:xfrm>
            <a:off x="5003800" y="5629275"/>
            <a:ext cx="26638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600">
                <a:solidFill>
                  <a:srgbClr val="000066"/>
                </a:solidFill>
                <a:latin typeface="HGP創英角ｺﾞｼｯｸUB" pitchFamily="50" charset="-128"/>
                <a:ea typeface="HGP創英角ｺﾞｼｯｸUB" pitchFamily="50" charset="-128"/>
              </a:rPr>
              <a:t>学術コミュニティ内で環境を検索・利活用</a:t>
            </a:r>
          </a:p>
        </p:txBody>
      </p:sp>
      <p:grpSp>
        <p:nvGrpSpPr>
          <p:cNvPr id="26641" name="Group 22"/>
          <p:cNvGrpSpPr>
            <a:grpSpLocks/>
          </p:cNvGrpSpPr>
          <p:nvPr/>
        </p:nvGrpSpPr>
        <p:grpSpPr bwMode="auto">
          <a:xfrm>
            <a:off x="1189038" y="3757613"/>
            <a:ext cx="1223962" cy="463550"/>
            <a:chOff x="113" y="1933"/>
            <a:chExt cx="771" cy="292"/>
          </a:xfrm>
        </p:grpSpPr>
        <p:sp>
          <p:nvSpPr>
            <p:cNvPr id="26648" name="Rectangle 23"/>
            <p:cNvSpPr>
              <a:spLocks noChangeArrowheads="1"/>
            </p:cNvSpPr>
            <p:nvPr/>
          </p:nvSpPr>
          <p:spPr bwMode="auto">
            <a:xfrm>
              <a:off x="158" y="1979"/>
              <a:ext cx="91" cy="22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latin typeface="HGP創英角ｺﾞｼｯｸUB" pitchFamily="50" charset="-128"/>
                <a:ea typeface="HGP創英角ｺﾞｼｯｸUB" pitchFamily="50" charset="-128"/>
              </a:endParaRPr>
            </a:p>
          </p:txBody>
        </p:sp>
        <p:sp>
          <p:nvSpPr>
            <p:cNvPr id="26649" name="Rectangle 24"/>
            <p:cNvSpPr>
              <a:spLocks noChangeArrowheads="1"/>
            </p:cNvSpPr>
            <p:nvPr/>
          </p:nvSpPr>
          <p:spPr bwMode="auto">
            <a:xfrm>
              <a:off x="330" y="2042"/>
              <a:ext cx="191" cy="14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latin typeface="HGP創英角ｺﾞｼｯｸUB" pitchFamily="50" charset="-128"/>
                <a:ea typeface="HGP創英角ｺﾞｼｯｸUB" pitchFamily="50" charset="-128"/>
              </a:endParaRPr>
            </a:p>
          </p:txBody>
        </p:sp>
        <p:sp>
          <p:nvSpPr>
            <p:cNvPr id="26650" name="Rectangle 25"/>
            <p:cNvSpPr>
              <a:spLocks noChangeArrowheads="1"/>
            </p:cNvSpPr>
            <p:nvPr/>
          </p:nvSpPr>
          <p:spPr bwMode="auto">
            <a:xfrm>
              <a:off x="599" y="2068"/>
              <a:ext cx="229" cy="12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latin typeface="HGP創英角ｺﾞｼｯｸUB" pitchFamily="50" charset="-128"/>
                <a:ea typeface="HGP創英角ｺﾞｼｯｸUB" pitchFamily="50" charset="-128"/>
              </a:endParaRPr>
            </a:p>
          </p:txBody>
        </p:sp>
        <p:sp>
          <p:nvSpPr>
            <p:cNvPr id="26651" name="Rectangle 26"/>
            <p:cNvSpPr>
              <a:spLocks noChangeArrowheads="1"/>
            </p:cNvSpPr>
            <p:nvPr/>
          </p:nvSpPr>
          <p:spPr bwMode="auto">
            <a:xfrm>
              <a:off x="643" y="1961"/>
              <a:ext cx="105" cy="1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latin typeface="HGP創英角ｺﾞｼｯｸUB" pitchFamily="50" charset="-128"/>
                <a:ea typeface="HGP創英角ｺﾞｼｯｸUB" pitchFamily="50" charset="-128"/>
              </a:endParaRPr>
            </a:p>
          </p:txBody>
        </p:sp>
        <p:pic>
          <p:nvPicPr>
            <p:cNvPr id="26652" name="Picture 27" descr="build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3" y="1933"/>
              <a:ext cx="771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6642" name="Line 28"/>
          <p:cNvSpPr>
            <a:spLocks noChangeShapeType="1"/>
          </p:cNvSpPr>
          <p:nvPr/>
        </p:nvSpPr>
        <p:spPr bwMode="auto">
          <a:xfrm flipV="1">
            <a:off x="2411413" y="4044950"/>
            <a:ext cx="647700" cy="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6643" name="Rectangle 29"/>
          <p:cNvSpPr>
            <a:spLocks noChangeArrowheads="1"/>
          </p:cNvSpPr>
          <p:nvPr/>
        </p:nvSpPr>
        <p:spPr bwMode="auto">
          <a:xfrm>
            <a:off x="1260475" y="4171950"/>
            <a:ext cx="12239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400">
                <a:solidFill>
                  <a:srgbClr val="000066"/>
                </a:solidFill>
                <a:latin typeface="HGP創英角ｺﾞｼｯｸUB" pitchFamily="50" charset="-128"/>
                <a:ea typeface="HGP創英角ｺﾞｼｯｸUB" pitchFamily="50" charset="-128"/>
              </a:rPr>
              <a:t>外部クラウド</a:t>
            </a:r>
          </a:p>
        </p:txBody>
      </p:sp>
      <p:sp>
        <p:nvSpPr>
          <p:cNvPr id="26644" name="Rectangle 30"/>
          <p:cNvSpPr>
            <a:spLocks noChangeArrowheads="1"/>
          </p:cNvSpPr>
          <p:nvPr/>
        </p:nvSpPr>
        <p:spPr bwMode="auto">
          <a:xfrm>
            <a:off x="322263" y="5416550"/>
            <a:ext cx="25939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000" dirty="0">
                <a:latin typeface="HGP創英角ｺﾞｼｯｸUB" pitchFamily="50" charset="-128"/>
                <a:ea typeface="HGP創英角ｺﾞｼｯｸUB" pitchFamily="50" charset="-128"/>
              </a:rPr>
              <a:t>参考：</a:t>
            </a:r>
          </a:p>
          <a:p>
            <a:r>
              <a:rPr lang="en-US" altLang="ja-JP" sz="1000" dirty="0" smtClean="0">
                <a:latin typeface="HGP創英角ｺﾞｼｯｸUB" pitchFamily="50" charset="-128"/>
                <a:ea typeface="HGP創英角ｺﾞｼｯｸUB" pitchFamily="50" charset="-128"/>
                <a:hlinkClick r:id="rId4"/>
              </a:rPr>
              <a:t>http</a:t>
            </a:r>
            <a:r>
              <a:rPr lang="en-US" altLang="ja-JP" sz="1000" dirty="0">
                <a:latin typeface="HGP創英角ｺﾞｼｯｸUB" pitchFamily="50" charset="-128"/>
                <a:ea typeface="HGP創英角ｺﾞｼｯｸUB" pitchFamily="50" charset="-128"/>
                <a:hlinkClick r:id="rId4"/>
              </a:rPr>
              <a:t>://grace-center.jp/prj_educloud.html</a:t>
            </a:r>
            <a:endParaRPr lang="en-US" altLang="ja-JP" sz="10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grpSp>
        <p:nvGrpSpPr>
          <p:cNvPr id="26645" name="Group 32"/>
          <p:cNvGrpSpPr>
            <a:grpSpLocks/>
          </p:cNvGrpSpPr>
          <p:nvPr/>
        </p:nvGrpSpPr>
        <p:grpSpPr bwMode="auto">
          <a:xfrm>
            <a:off x="107950" y="4797425"/>
            <a:ext cx="1471613" cy="581025"/>
            <a:chOff x="683" y="3385"/>
            <a:chExt cx="927" cy="366"/>
          </a:xfrm>
        </p:grpSpPr>
        <p:sp>
          <p:nvSpPr>
            <p:cNvPr id="26646" name="AutoShape 10"/>
            <p:cNvSpPr>
              <a:spLocks noChangeArrowheads="1"/>
            </p:cNvSpPr>
            <p:nvPr/>
          </p:nvSpPr>
          <p:spPr bwMode="auto">
            <a:xfrm>
              <a:off x="683" y="3387"/>
              <a:ext cx="882" cy="364"/>
            </a:xfrm>
            <a:prstGeom prst="flowChartAlternateProcess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latin typeface="HGP創英角ｺﾞｼｯｸUB" pitchFamily="50" charset="-128"/>
                <a:ea typeface="HGP創英角ｺﾞｼｯｸUB" pitchFamily="50" charset="-128"/>
              </a:endParaRPr>
            </a:p>
          </p:txBody>
        </p:sp>
        <p:sp>
          <p:nvSpPr>
            <p:cNvPr id="26647" name="Rectangle 11"/>
            <p:cNvSpPr>
              <a:spLocks noChangeArrowheads="1"/>
            </p:cNvSpPr>
            <p:nvPr/>
          </p:nvSpPr>
          <p:spPr bwMode="auto">
            <a:xfrm>
              <a:off x="703" y="3385"/>
              <a:ext cx="907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ja-JP" altLang="en-US" sz="1600">
                  <a:solidFill>
                    <a:srgbClr val="000066"/>
                  </a:solidFill>
                  <a:latin typeface="HGP創英角ｺﾞｼｯｸUB" pitchFamily="50" charset="-128"/>
                  <a:ea typeface="HGP創英角ｺﾞｼｯｸUB" pitchFamily="50" charset="-128"/>
                </a:rPr>
                <a:t>他のクラウドとの連携</a:t>
              </a:r>
            </a:p>
          </p:txBody>
        </p:sp>
      </p:grpSp>
      <p:sp>
        <p:nvSpPr>
          <p:cNvPr id="30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572500" y="6643688"/>
            <a:ext cx="500063" cy="142875"/>
          </a:xfrm>
        </p:spPr>
        <p:txBody>
          <a:bodyPr/>
          <a:lstStyle/>
          <a:p>
            <a:pPr>
              <a:defRPr/>
            </a:pPr>
            <a:fld id="{2D49EB63-8A47-42A8-B1AF-7D6D75D2383C}" type="slidenum">
              <a:rPr lang="ja-JP" altLang="en-US" smtClean="0"/>
              <a:pPr>
                <a:defRPr/>
              </a:pPr>
              <a:t>5</a:t>
            </a:fld>
            <a:endParaRPr lang="ja-JP" altLang="en-US" dirty="0"/>
          </a:p>
        </p:txBody>
      </p:sp>
      <p:sp>
        <p:nvSpPr>
          <p:cNvPr id="31" name="角丸四角形 30"/>
          <p:cNvSpPr/>
          <p:nvPr/>
        </p:nvSpPr>
        <p:spPr>
          <a:xfrm>
            <a:off x="7090032" y="44624"/>
            <a:ext cx="1906003" cy="693837"/>
          </a:xfrm>
          <a:prstGeom prst="roundRect">
            <a:avLst>
              <a:gd name="adj" fmla="val 7234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2" name="テキスト ボックス 4"/>
          <p:cNvSpPr txBox="1">
            <a:spLocks noChangeArrowheads="1"/>
          </p:cNvSpPr>
          <p:nvPr/>
        </p:nvSpPr>
        <p:spPr bwMode="auto">
          <a:xfrm flipH="1">
            <a:off x="7146712" y="57870"/>
            <a:ext cx="196179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教育クラウド</a:t>
            </a:r>
            <a:endParaRPr lang="en-US" altLang="ja-JP" sz="20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r>
              <a:rPr lang="ja-JP" altLang="en-US" sz="2000" dirty="0" err="1" smtClean="0">
                <a:latin typeface="HGP創英角ｺﾞｼｯｸUB" pitchFamily="50" charset="-128"/>
                <a:ea typeface="HGP創英角ｺﾞｼｯｸUB" pitchFamily="50" charset="-128"/>
              </a:rPr>
              <a:t>への</a:t>
            </a:r>
            <a:r>
              <a:rPr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ニーズ</a:t>
            </a:r>
            <a:endParaRPr lang="en-US" altLang="ja-JP" sz="2000" dirty="0" smtClean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7956376" cy="606425"/>
          </a:xfrm>
        </p:spPr>
        <p:txBody>
          <a:bodyPr/>
          <a:lstStyle/>
          <a:p>
            <a:pPr eaLnBrk="1" hangingPunct="1"/>
            <a:r>
              <a:rPr lang="en-US" altLang="ja-JP" sz="3200" b="1" dirty="0" smtClean="0">
                <a:effectLst/>
                <a:latin typeface="HGP創英角ｺﾞｼｯｸUB" pitchFamily="50" charset="-128"/>
                <a:ea typeface="HGP創英角ｺﾞｼｯｸUB" pitchFamily="50" charset="-128"/>
              </a:rPr>
              <a:t>OSS</a:t>
            </a:r>
            <a:r>
              <a:rPr lang="ja-JP" altLang="en-US" sz="3200" b="1" dirty="0" smtClean="0">
                <a:effectLst/>
                <a:latin typeface="HGP創英角ｺﾞｼｯｸUB" pitchFamily="50" charset="-128"/>
                <a:ea typeface="HGP創英角ｺﾞｼｯｸUB" pitchFamily="50" charset="-128"/>
              </a:rPr>
              <a:t>で構成する</a:t>
            </a:r>
            <a:r>
              <a:rPr lang="ja-JP" altLang="en-US" sz="3200" b="1" dirty="0" smtClean="0">
                <a:latin typeface="HGP創英角ｺﾞｼｯｸUB" pitchFamily="50" charset="-128"/>
                <a:ea typeface="HGP創英角ｺﾞｼｯｸUB" pitchFamily="50" charset="-128"/>
              </a:rPr>
              <a:t>マルチ</a:t>
            </a:r>
            <a:r>
              <a:rPr lang="ja-JP" altLang="en-US" sz="3200" b="1" dirty="0" smtClean="0">
                <a:effectLst/>
                <a:latin typeface="HGP創英角ｺﾞｼｯｸUB" pitchFamily="50" charset="-128"/>
                <a:ea typeface="HGP創英角ｺﾞｼｯｸUB" pitchFamily="50" charset="-128"/>
              </a:rPr>
              <a:t>クラウドと共有機能</a:t>
            </a:r>
          </a:p>
        </p:txBody>
      </p:sp>
      <p:sp>
        <p:nvSpPr>
          <p:cNvPr id="28675" name="AutoShape 3"/>
          <p:cNvSpPr>
            <a:spLocks noChangeArrowheads="1"/>
          </p:cNvSpPr>
          <p:nvPr/>
        </p:nvSpPr>
        <p:spPr bwMode="auto">
          <a:xfrm>
            <a:off x="7821488" y="1958429"/>
            <a:ext cx="1143000" cy="8382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altLang="ja-JP" sz="1400" dirty="0" smtClean="0">
                <a:latin typeface="HGP創英角ｺﾞｼｯｸUB" pitchFamily="50" charset="-128"/>
                <a:ea typeface="HGP創英角ｺﾞｼｯｸUB" pitchFamily="50" charset="-128"/>
              </a:rPr>
              <a:t>   </a:t>
            </a:r>
            <a:r>
              <a:rPr lang="ja-JP" altLang="en-US" sz="1400" dirty="0" smtClean="0">
                <a:latin typeface="HGP創英角ｺﾞｼｯｸUB" pitchFamily="50" charset="-128"/>
                <a:ea typeface="HGP創英角ｺﾞｼｯｸUB" pitchFamily="50" charset="-128"/>
              </a:rPr>
              <a:t>アーカイブ</a:t>
            </a:r>
            <a:endParaRPr lang="ja-JP" altLang="en-US" sz="14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pic>
        <p:nvPicPr>
          <p:cNvPr id="28678" name="Picture 128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7675" y="2339430"/>
            <a:ext cx="4800600" cy="339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9" name="AutoShape 2541"/>
          <p:cNvSpPr>
            <a:spLocks noChangeArrowheads="1"/>
          </p:cNvSpPr>
          <p:nvPr/>
        </p:nvSpPr>
        <p:spPr bwMode="auto">
          <a:xfrm>
            <a:off x="2632075" y="2263229"/>
            <a:ext cx="1004888" cy="3733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3300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8680" name="AutoShape 2542"/>
          <p:cNvSpPr>
            <a:spLocks noChangeArrowheads="1"/>
          </p:cNvSpPr>
          <p:nvPr/>
        </p:nvSpPr>
        <p:spPr bwMode="auto">
          <a:xfrm>
            <a:off x="1581150" y="2263229"/>
            <a:ext cx="1004888" cy="3733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3300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8681" name="AutoShape 2539"/>
          <p:cNvSpPr>
            <a:spLocks noChangeArrowheads="1"/>
          </p:cNvSpPr>
          <p:nvPr/>
        </p:nvSpPr>
        <p:spPr bwMode="auto">
          <a:xfrm>
            <a:off x="5527675" y="2263229"/>
            <a:ext cx="1004888" cy="3733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3300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8682" name="AutoShape 2540"/>
          <p:cNvSpPr>
            <a:spLocks noChangeArrowheads="1"/>
          </p:cNvSpPr>
          <p:nvPr/>
        </p:nvSpPr>
        <p:spPr bwMode="auto">
          <a:xfrm>
            <a:off x="4498353" y="2263229"/>
            <a:ext cx="1004888" cy="3733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3300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8683" name="Text Box 2544"/>
          <p:cNvSpPr txBox="1">
            <a:spLocks noChangeArrowheads="1"/>
          </p:cNvSpPr>
          <p:nvPr/>
        </p:nvSpPr>
        <p:spPr bwMode="auto">
          <a:xfrm>
            <a:off x="5588001" y="175205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ja-JP" altLang="en-US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8684" name="Text Box 2545"/>
          <p:cNvSpPr txBox="1">
            <a:spLocks noChangeArrowheads="1"/>
          </p:cNvSpPr>
          <p:nvPr/>
        </p:nvSpPr>
        <p:spPr bwMode="auto">
          <a:xfrm>
            <a:off x="5603876" y="1958430"/>
            <a:ext cx="861133" cy="276999"/>
          </a:xfrm>
          <a:prstGeom prst="rect">
            <a:avLst/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200" b="1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Cloud#01</a:t>
            </a:r>
          </a:p>
        </p:txBody>
      </p:sp>
      <p:sp>
        <p:nvSpPr>
          <p:cNvPr id="28685" name="Text Box 2546"/>
          <p:cNvSpPr txBox="1">
            <a:spLocks noChangeArrowheads="1"/>
          </p:cNvSpPr>
          <p:nvPr/>
        </p:nvSpPr>
        <p:spPr bwMode="auto">
          <a:xfrm>
            <a:off x="4558679" y="1958430"/>
            <a:ext cx="861133" cy="276999"/>
          </a:xfrm>
          <a:prstGeom prst="rect">
            <a:avLst/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200" b="1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Cloud#02</a:t>
            </a:r>
          </a:p>
        </p:txBody>
      </p:sp>
      <p:sp>
        <p:nvSpPr>
          <p:cNvPr id="28686" name="Text Box 2547"/>
          <p:cNvSpPr txBox="1">
            <a:spLocks noChangeArrowheads="1"/>
          </p:cNvSpPr>
          <p:nvPr/>
        </p:nvSpPr>
        <p:spPr bwMode="auto">
          <a:xfrm>
            <a:off x="2706688" y="1958430"/>
            <a:ext cx="861133" cy="276999"/>
          </a:xfrm>
          <a:prstGeom prst="rect">
            <a:avLst/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200" b="1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Cloud#14</a:t>
            </a:r>
          </a:p>
        </p:txBody>
      </p:sp>
      <p:sp>
        <p:nvSpPr>
          <p:cNvPr id="28687" name="Text Box 2548"/>
          <p:cNvSpPr txBox="1">
            <a:spLocks noChangeArrowheads="1"/>
          </p:cNvSpPr>
          <p:nvPr/>
        </p:nvSpPr>
        <p:spPr bwMode="auto">
          <a:xfrm>
            <a:off x="1639888" y="1958430"/>
            <a:ext cx="861133" cy="276999"/>
          </a:xfrm>
          <a:prstGeom prst="rect">
            <a:avLst/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200" b="1" dirty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Cloud#15</a:t>
            </a:r>
          </a:p>
        </p:txBody>
      </p:sp>
      <p:sp>
        <p:nvSpPr>
          <p:cNvPr id="28688" name="AutoShape 5"/>
          <p:cNvSpPr>
            <a:spLocks noChangeArrowheads="1"/>
          </p:cNvSpPr>
          <p:nvPr/>
        </p:nvSpPr>
        <p:spPr bwMode="auto">
          <a:xfrm>
            <a:off x="879475" y="3863429"/>
            <a:ext cx="1676400" cy="457200"/>
          </a:xfrm>
          <a:prstGeom prst="wedgeRoundRectCallout">
            <a:avLst>
              <a:gd name="adj1" fmla="val 67898"/>
              <a:gd name="adj2" fmla="val -146875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ja-JP" sz="1200">
                <a:latin typeface="HGP創英角ｺﾞｼｯｸUB" pitchFamily="50" charset="-128"/>
                <a:ea typeface="HGP創英角ｺﾞｼｯｸUB" pitchFamily="50" charset="-128"/>
              </a:rPr>
              <a:t>Projects B</a:t>
            </a:r>
            <a:endParaRPr lang="ja-JP" altLang="en-US" sz="120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8689" name="AutoShape 6"/>
          <p:cNvSpPr>
            <a:spLocks noChangeArrowheads="1"/>
          </p:cNvSpPr>
          <p:nvPr/>
        </p:nvSpPr>
        <p:spPr bwMode="auto">
          <a:xfrm>
            <a:off x="2251075" y="4396829"/>
            <a:ext cx="1676400" cy="457200"/>
          </a:xfrm>
          <a:prstGeom prst="wedgeRoundRectCallout">
            <a:avLst>
              <a:gd name="adj1" fmla="val -2083"/>
              <a:gd name="adj2" fmla="val -180556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ja-JP" sz="1200">
                <a:latin typeface="HGP創英角ｺﾞｼｯｸUB" pitchFamily="50" charset="-128"/>
                <a:ea typeface="HGP創英角ｺﾞｼｯｸUB" pitchFamily="50" charset="-128"/>
              </a:rPr>
              <a:t>Project C</a:t>
            </a:r>
            <a:endParaRPr lang="ja-JP" altLang="en-US" sz="120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1271" name="AutoShape 7"/>
          <p:cNvSpPr>
            <a:spLocks noChangeArrowheads="1"/>
          </p:cNvSpPr>
          <p:nvPr/>
        </p:nvSpPr>
        <p:spPr bwMode="auto">
          <a:xfrm>
            <a:off x="2062164" y="5303292"/>
            <a:ext cx="2155825" cy="862012"/>
          </a:xfrm>
          <a:prstGeom prst="foldedCorner">
            <a:avLst>
              <a:gd name="adj" fmla="val 12500"/>
            </a:avLst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ja-JP" sz="1200" dirty="0">
                <a:latin typeface="HGP創英角ｺﾞｼｯｸUB" pitchFamily="50" charset="-128"/>
                <a:ea typeface="HGP創英角ｺﾞｼｯｸUB" pitchFamily="50" charset="-128"/>
                <a:cs typeface="Verdana" pitchFamily="34" charset="0"/>
              </a:rPr>
              <a:t>Shared Cloud for Project B and Project C</a:t>
            </a:r>
            <a:endParaRPr lang="ja-JP" altLang="en-US" sz="1200" dirty="0">
              <a:latin typeface="HGP創英角ｺﾞｼｯｸUB" pitchFamily="50" charset="-128"/>
              <a:ea typeface="HGP創英角ｺﾞｼｯｸUB" pitchFamily="50" charset="-128"/>
              <a:cs typeface="Verdana" pitchFamily="34" charset="0"/>
            </a:endParaRPr>
          </a:p>
        </p:txBody>
      </p:sp>
      <p:sp>
        <p:nvSpPr>
          <p:cNvPr id="11272" name="AutoShape 8"/>
          <p:cNvSpPr>
            <a:spLocks noChangeArrowheads="1"/>
          </p:cNvSpPr>
          <p:nvPr/>
        </p:nvSpPr>
        <p:spPr bwMode="auto">
          <a:xfrm>
            <a:off x="6289675" y="4773067"/>
            <a:ext cx="2590800" cy="842962"/>
          </a:xfrm>
          <a:prstGeom prst="foldedCorner">
            <a:avLst>
              <a:gd name="adj" fmla="val 12500"/>
            </a:avLst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ja-JP" sz="1200" dirty="0">
                <a:latin typeface="HGP創英角ｺﾞｼｯｸUB" pitchFamily="50" charset="-128"/>
                <a:ea typeface="HGP創英角ｺﾞｼｯｸUB" pitchFamily="50" charset="-128"/>
                <a:cs typeface="Verdana" pitchFamily="34" charset="0"/>
              </a:rPr>
              <a:t>Dedicated Cloud for Project A</a:t>
            </a:r>
            <a:endParaRPr lang="ja-JP" altLang="en-US" sz="1200" dirty="0">
              <a:latin typeface="HGP創英角ｺﾞｼｯｸUB" pitchFamily="50" charset="-128"/>
              <a:ea typeface="HGP創英角ｺﾞｼｯｸUB" pitchFamily="50" charset="-128"/>
              <a:cs typeface="Verdana" pitchFamily="34" charset="0"/>
            </a:endParaRPr>
          </a:p>
        </p:txBody>
      </p:sp>
      <p:sp>
        <p:nvSpPr>
          <p:cNvPr id="28692" name="AutoShape 9"/>
          <p:cNvSpPr>
            <a:spLocks noChangeArrowheads="1"/>
          </p:cNvSpPr>
          <p:nvPr/>
        </p:nvSpPr>
        <p:spPr bwMode="auto">
          <a:xfrm>
            <a:off x="6442076" y="3558629"/>
            <a:ext cx="1135063" cy="685800"/>
          </a:xfrm>
          <a:prstGeom prst="wedgeRoundRectCallout">
            <a:avLst>
              <a:gd name="adj1" fmla="val -63352"/>
              <a:gd name="adj2" fmla="val -107870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ja-JP" sz="1200">
                <a:latin typeface="HGP創英角ｺﾞｼｯｸUB" pitchFamily="50" charset="-128"/>
                <a:ea typeface="HGP創英角ｺﾞｼｯｸUB" pitchFamily="50" charset="-128"/>
              </a:rPr>
              <a:t>Project A</a:t>
            </a:r>
            <a:endParaRPr lang="ja-JP" altLang="en-US" sz="120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pic>
        <p:nvPicPr>
          <p:cNvPr id="22" name="Picture 4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052736"/>
            <a:ext cx="2647356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下カーブ矢印 22"/>
          <p:cNvSpPr/>
          <p:nvPr/>
        </p:nvSpPr>
        <p:spPr>
          <a:xfrm>
            <a:off x="6732240" y="1988840"/>
            <a:ext cx="864096" cy="2880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4" name="下カーブ矢印 23"/>
          <p:cNvSpPr/>
          <p:nvPr/>
        </p:nvSpPr>
        <p:spPr>
          <a:xfrm flipH="1" flipV="1">
            <a:off x="6732240" y="2492896"/>
            <a:ext cx="864096" cy="2880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5" name="タイトル 1"/>
          <p:cNvSpPr txBox="1">
            <a:spLocks/>
          </p:cNvSpPr>
          <p:nvPr/>
        </p:nvSpPr>
        <p:spPr>
          <a:xfrm>
            <a:off x="6804248" y="1700808"/>
            <a:ext cx="864096" cy="432048"/>
          </a:xfrm>
          <a:prstGeom prst="rect">
            <a:avLst/>
          </a:prstGeom>
        </p:spPr>
        <p:txBody>
          <a:bodyPr/>
          <a:lstStyle/>
          <a:p>
            <a:pPr lvl="0" eaLnBrk="0" hangingPunct="0"/>
            <a:r>
              <a:rPr lang="en-US" altLang="ja-JP" dirty="0" smtClean="0">
                <a:latin typeface="HGP創英角ｺﾞｼｯｸUB" pitchFamily="50" charset="-128"/>
                <a:ea typeface="HGP創英角ｺﾞｼｯｸUB" pitchFamily="50" charset="-128"/>
                <a:cs typeface="Arial Unicode MS" pitchFamily="50" charset="-128"/>
              </a:rPr>
              <a:t>save</a:t>
            </a:r>
            <a:endParaRPr kumimoji="1" lang="ja-JP" altLang="en-US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P創英角ｺﾞｼｯｸUB" pitchFamily="50" charset="-128"/>
              <a:ea typeface="HGP創英角ｺﾞｼｯｸUB" pitchFamily="50" charset="-128"/>
              <a:cs typeface="Arial Unicode MS" pitchFamily="50" charset="-128"/>
            </a:endParaRPr>
          </a:p>
        </p:txBody>
      </p:sp>
      <p:sp>
        <p:nvSpPr>
          <p:cNvPr id="26" name="タイトル 1"/>
          <p:cNvSpPr txBox="1">
            <a:spLocks/>
          </p:cNvSpPr>
          <p:nvPr/>
        </p:nvSpPr>
        <p:spPr>
          <a:xfrm>
            <a:off x="6732240" y="2924944"/>
            <a:ext cx="936104" cy="432048"/>
          </a:xfrm>
          <a:prstGeom prst="rect">
            <a:avLst/>
          </a:prstGeom>
        </p:spPr>
        <p:txBody>
          <a:bodyPr/>
          <a:lstStyle/>
          <a:p>
            <a:pPr lvl="0" eaLnBrk="0" hangingPunct="0"/>
            <a:r>
              <a:rPr lang="en-US" altLang="ja-JP" noProof="0" dirty="0" smtClean="0">
                <a:latin typeface="HGP創英角ｺﾞｼｯｸUB" pitchFamily="50" charset="-128"/>
                <a:ea typeface="HGP創英角ｺﾞｼｯｸUB" pitchFamily="50" charset="-128"/>
                <a:cs typeface="Arial Unicode MS" pitchFamily="50" charset="-128"/>
              </a:rPr>
              <a:t>restore</a:t>
            </a:r>
            <a:endParaRPr kumimoji="1" lang="ja-JP" altLang="en-US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P創英角ｺﾞｼｯｸUB" pitchFamily="50" charset="-128"/>
              <a:ea typeface="HGP創英角ｺﾞｼｯｸUB" pitchFamily="50" charset="-128"/>
              <a:cs typeface="Arial Unicode MS" pitchFamily="50" charset="-128"/>
            </a:endParaRPr>
          </a:p>
        </p:txBody>
      </p:sp>
      <p:sp>
        <p:nvSpPr>
          <p:cNvPr id="27" name="タイトル 1"/>
          <p:cNvSpPr txBox="1">
            <a:spLocks/>
          </p:cNvSpPr>
          <p:nvPr/>
        </p:nvSpPr>
        <p:spPr>
          <a:xfrm>
            <a:off x="6012160" y="1556792"/>
            <a:ext cx="2483768" cy="288032"/>
          </a:xfrm>
          <a:prstGeom prst="rect">
            <a:avLst/>
          </a:prstGeom>
        </p:spPr>
        <p:txBody>
          <a:bodyPr/>
          <a:lstStyle/>
          <a:p>
            <a:pPr lvl="0" eaLnBrk="0" hangingPunct="0"/>
            <a:r>
              <a:rPr lang="ja-JP" altLang="en-US" sz="1200" noProof="0" dirty="0" smtClean="0">
                <a:latin typeface="HGP創英角ｺﾞｼｯｸUB" pitchFamily="50" charset="-128"/>
                <a:ea typeface="HGP創英角ｺﾞｼｯｸUB" pitchFamily="50" charset="-128"/>
                <a:cs typeface="Arial Unicode MS" pitchFamily="50" charset="-128"/>
              </a:rPr>
              <a:t>アーカイブ申請により管理者が</a:t>
            </a:r>
            <a:endParaRPr kumimoji="1" lang="ja-JP" alt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P創英角ｺﾞｼｯｸUB" pitchFamily="50" charset="-128"/>
              <a:ea typeface="HGP創英角ｺﾞｼｯｸUB" pitchFamily="50" charset="-128"/>
              <a:cs typeface="Arial Unicode MS" pitchFamily="50" charset="-128"/>
            </a:endParaRPr>
          </a:p>
        </p:txBody>
      </p:sp>
      <p:sp>
        <p:nvSpPr>
          <p:cNvPr id="28" name="タイトル 1"/>
          <p:cNvSpPr txBox="1">
            <a:spLocks/>
          </p:cNvSpPr>
          <p:nvPr/>
        </p:nvSpPr>
        <p:spPr>
          <a:xfrm>
            <a:off x="6444208" y="2780928"/>
            <a:ext cx="2483768" cy="288032"/>
          </a:xfrm>
          <a:prstGeom prst="rect">
            <a:avLst/>
          </a:prstGeom>
        </p:spPr>
        <p:txBody>
          <a:bodyPr/>
          <a:lstStyle/>
          <a:p>
            <a:pPr lvl="0" eaLnBrk="0" hangingPunct="0"/>
            <a:r>
              <a:rPr lang="ja-JP" altLang="en-US" sz="1200" noProof="0" dirty="0" smtClean="0">
                <a:latin typeface="HGP創英角ｺﾞｼｯｸUB" pitchFamily="50" charset="-128"/>
                <a:ea typeface="HGP創英角ｺﾞｼｯｸUB" pitchFamily="50" charset="-128"/>
                <a:cs typeface="Arial Unicode MS" pitchFamily="50" charset="-128"/>
              </a:rPr>
              <a:t>必要に応じ利用者が</a:t>
            </a:r>
            <a:endParaRPr kumimoji="1" lang="ja-JP" alt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P創英角ｺﾞｼｯｸUB" pitchFamily="50" charset="-128"/>
              <a:ea typeface="HGP創英角ｺﾞｼｯｸUB" pitchFamily="50" charset="-128"/>
              <a:cs typeface="Arial Unicode MS" pitchFamily="50" charset="-128"/>
            </a:endParaRPr>
          </a:p>
        </p:txBody>
      </p:sp>
      <p:sp>
        <p:nvSpPr>
          <p:cNvPr id="29" name="AutoShape 3"/>
          <p:cNvSpPr>
            <a:spLocks noChangeArrowheads="1"/>
          </p:cNvSpPr>
          <p:nvPr/>
        </p:nvSpPr>
        <p:spPr bwMode="auto">
          <a:xfrm>
            <a:off x="179512" y="1988840"/>
            <a:ext cx="1152128" cy="576064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altLang="ja-JP" sz="1400" dirty="0" smtClean="0">
                <a:latin typeface="HGP創英角ｺﾞｼｯｸUB" pitchFamily="50" charset="-128"/>
                <a:ea typeface="HGP創英角ｺﾞｼｯｸUB" pitchFamily="50" charset="-128"/>
              </a:rPr>
              <a:t>LDAP</a:t>
            </a:r>
            <a:r>
              <a:rPr lang="ja-JP" altLang="en-US" sz="1400" dirty="0" smtClean="0">
                <a:latin typeface="HGP創英角ｺﾞｼｯｸUB" pitchFamily="50" charset="-128"/>
                <a:ea typeface="HGP創英角ｺﾞｼｯｸUB" pitchFamily="50" charset="-128"/>
              </a:rPr>
              <a:t>によるユーザ管理</a:t>
            </a:r>
            <a:endParaRPr lang="ja-JP" altLang="en-US" sz="14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30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572500" y="6643688"/>
            <a:ext cx="500063" cy="142875"/>
          </a:xfrm>
        </p:spPr>
        <p:txBody>
          <a:bodyPr/>
          <a:lstStyle/>
          <a:p>
            <a:pPr>
              <a:defRPr/>
            </a:pPr>
            <a:fld id="{2D49EB63-8A47-42A8-B1AF-7D6D75D2383C}" type="slidenum">
              <a:rPr lang="ja-JP" altLang="en-US" smtClean="0"/>
              <a:pPr>
                <a:defRPr/>
              </a:pPr>
              <a:t>6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582594"/>
          </a:xfrm>
        </p:spPr>
        <p:txBody>
          <a:bodyPr/>
          <a:lstStyle/>
          <a:p>
            <a:r>
              <a:rPr kumimoji="1" lang="ja-JP" altLang="en-US" sz="4000" dirty="0" smtClean="0">
                <a:latin typeface="HGP創英角ｺﾞｼｯｸUB" pitchFamily="50" charset="-128"/>
                <a:ea typeface="HGP創英角ｺﾞｼｯｸUB" pitchFamily="50" charset="-128"/>
              </a:rPr>
              <a:t>ＮＩＩ　クラウド</a:t>
            </a:r>
            <a:r>
              <a:rPr kumimoji="1" lang="ja-JP" altLang="en-US" sz="4000" dirty="0" smtClean="0">
                <a:latin typeface="HGP創英角ｺﾞｼｯｸUB" pitchFamily="50" charset="-128"/>
                <a:ea typeface="HGP創英角ｺﾞｼｯｸUB" pitchFamily="50" charset="-128"/>
              </a:rPr>
              <a:t>監視</a:t>
            </a:r>
            <a:r>
              <a:rPr kumimoji="1" lang="ja-JP" altLang="en-US" sz="4000" dirty="0" smtClean="0">
                <a:latin typeface="HGP創英角ｺﾞｼｯｸUB" pitchFamily="50" charset="-128"/>
                <a:ea typeface="HGP創英角ｺﾞｼｯｸUB" pitchFamily="50" charset="-128"/>
              </a:rPr>
              <a:t>画面　（一部）</a:t>
            </a:r>
            <a:endParaRPr kumimoji="1" lang="ja-JP" altLang="en-US" sz="40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9EB63-8A47-42A8-B1AF-7D6D75D2383C}" type="slidenum">
              <a:rPr lang="ja-JP" altLang="en-US" smtClean="0"/>
              <a:pPr>
                <a:defRPr/>
              </a:pPr>
              <a:t>7</a:t>
            </a:fld>
            <a:endParaRPr lang="ja-JP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96752"/>
            <a:ext cx="7630484" cy="4809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9144000" cy="64533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研究クラウド </a:t>
            </a:r>
            <a:r>
              <a:rPr lang="en-US" altLang="ja-JP" sz="4800" dirty="0" err="1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gunnii</a:t>
            </a:r>
            <a:endParaRPr lang="en-US" altLang="ja-JP" sz="4800" dirty="0" smtClean="0"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  <a:p>
            <a:pPr algn="ctr"/>
            <a:endParaRPr lang="en-US" altLang="ja-JP" sz="2400" dirty="0" smtClean="0"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  <a:p>
            <a:pPr algn="ctr"/>
            <a:r>
              <a:rPr lang="en-US" altLang="ja-JP" sz="2800" dirty="0" smtClean="0">
                <a:latin typeface="HGS創英角ｺﾞｼｯｸUB" pitchFamily="50" charset="-128"/>
                <a:ea typeface="HGS創英角ｺﾞｼｯｸUB" pitchFamily="50" charset="-128"/>
              </a:rPr>
              <a:t>- </a:t>
            </a:r>
            <a:r>
              <a:rPr lang="ja-JP" altLang="en-US" sz="2800" dirty="0" smtClean="0">
                <a:latin typeface="HGS創英角ｺﾞｼｯｸUB" pitchFamily="50" charset="-128"/>
                <a:ea typeface="HGS創英角ｺﾞｼｯｸUB" pitchFamily="50" charset="-128"/>
              </a:rPr>
              <a:t>今の研究環境を簡単に拡張できるクラウド </a:t>
            </a:r>
            <a:r>
              <a:rPr lang="en-US" altLang="ja-JP" sz="2800" dirty="0" smtClean="0">
                <a:latin typeface="HGS創英角ｺﾞｼｯｸUB" pitchFamily="50" charset="-128"/>
                <a:ea typeface="HGS創英角ｺﾞｼｯｸUB" pitchFamily="50" charset="-128"/>
              </a:rPr>
              <a:t>-</a:t>
            </a:r>
            <a:endParaRPr lang="en-US" altLang="ja-JP" sz="2800" dirty="0" smtClean="0"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572500" y="6643688"/>
            <a:ext cx="500063" cy="142875"/>
          </a:xfrm>
        </p:spPr>
        <p:txBody>
          <a:bodyPr/>
          <a:lstStyle/>
          <a:p>
            <a:pPr>
              <a:defRPr/>
            </a:pPr>
            <a:fld id="{2D49EB63-8A47-42A8-B1AF-7D6D75D2383C}" type="slidenum">
              <a:rPr lang="ja-JP" altLang="en-US" smtClean="0"/>
              <a:pPr>
                <a:defRPr/>
              </a:pPr>
              <a:t>8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179512" y="2204864"/>
            <a:ext cx="3960440" cy="151216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・リソース共有化による</a:t>
            </a:r>
            <a:endParaRPr lang="en-US" altLang="ja-JP" dirty="0" smtClean="0">
              <a:solidFill>
                <a:schemeClr val="bg1"/>
              </a:solidFill>
              <a:latin typeface="HGS創英角ｺﾞｼｯｸUB" pitchFamily="50" charset="-128"/>
              <a:ea typeface="HGS創英角ｺﾞｼｯｸUB" pitchFamily="50" charset="-128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　利用率向上</a:t>
            </a:r>
            <a:endParaRPr lang="en-US" altLang="ja-JP" dirty="0" smtClean="0">
              <a:solidFill>
                <a:schemeClr val="bg1"/>
              </a:solidFill>
              <a:latin typeface="HGS創英角ｺﾞｼｯｸUB" pitchFamily="50" charset="-128"/>
              <a:ea typeface="HGS創英角ｺﾞｼｯｸUB" pitchFamily="50" charset="-128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・運用集中化による</a:t>
            </a:r>
            <a:endParaRPr lang="en-US" altLang="ja-JP" dirty="0" smtClean="0">
              <a:solidFill>
                <a:schemeClr val="bg1"/>
              </a:solidFill>
              <a:latin typeface="HGS創英角ｺﾞｼｯｸUB" pitchFamily="50" charset="-128"/>
              <a:ea typeface="HGS創英角ｺﾞｼｯｸUB" pitchFamily="50" charset="-128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　効率化</a:t>
            </a:r>
            <a:endParaRPr lang="en-US" altLang="ja-JP" dirty="0" smtClean="0">
              <a:solidFill>
                <a:schemeClr val="bg1"/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6" name="テキスト ボックス 16"/>
          <p:cNvSpPr txBox="1">
            <a:spLocks noChangeArrowheads="1"/>
          </p:cNvSpPr>
          <p:nvPr/>
        </p:nvSpPr>
        <p:spPr bwMode="auto">
          <a:xfrm>
            <a:off x="827584" y="908720"/>
            <a:ext cx="27718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dirty="0" smtClean="0">
                <a:latin typeface="HGS創英角ｺﾞｼｯｸUB" pitchFamily="50" charset="-128"/>
                <a:ea typeface="HGS創英角ｺﾞｼｯｸUB" pitchFamily="50" charset="-128"/>
              </a:rPr>
              <a:t>幹部側の要求：　</a:t>
            </a:r>
            <a:endParaRPr lang="en-US" altLang="ja-JP" dirty="0" smtClean="0">
              <a:latin typeface="HGS創英角ｺﾞｼｯｸUB" pitchFamily="50" charset="-128"/>
              <a:ea typeface="HGS創英角ｺﾞｼｯｸUB" pitchFamily="50" charset="-128"/>
            </a:endParaRPr>
          </a:p>
          <a:p>
            <a:r>
              <a:rPr lang="ja-JP" altLang="en-US" sz="2800" dirty="0" smtClean="0">
                <a:latin typeface="HGS創英角ｺﾞｼｯｸUB" pitchFamily="50" charset="-128"/>
                <a:ea typeface="HGS創英角ｺﾞｼｯｸUB" pitchFamily="50" charset="-128"/>
              </a:rPr>
              <a:t>投資対効果向上</a:t>
            </a:r>
            <a:endParaRPr lang="en-US" altLang="ja-JP" sz="2800" dirty="0" smtClean="0">
              <a:latin typeface="HGS創英角ｺﾞｼｯｸUB" pitchFamily="50" charset="-128"/>
              <a:ea typeface="HGS創英角ｺﾞｼｯｸUB" pitchFamily="50" charset="-128"/>
            </a:endParaRPr>
          </a:p>
          <a:p>
            <a:r>
              <a:rPr lang="en-US" altLang="ja-JP" dirty="0" smtClean="0">
                <a:latin typeface="HGS創英角ｺﾞｼｯｸUB" pitchFamily="50" charset="-128"/>
                <a:ea typeface="HGS創英角ｺﾞｼｯｸUB" pitchFamily="50" charset="-128"/>
              </a:rPr>
              <a:t>(</a:t>
            </a:r>
            <a:r>
              <a:rPr lang="ja-JP" altLang="en-US" dirty="0" smtClean="0">
                <a:latin typeface="HGS創英角ｺﾞｼｯｸUB" pitchFamily="50" charset="-128"/>
                <a:ea typeface="HGS創英角ｺﾞｼｯｸUB" pitchFamily="50" charset="-128"/>
              </a:rPr>
              <a:t>より大きな研究成果）</a:t>
            </a:r>
            <a:endParaRPr lang="ja-JP" altLang="en-US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7" name="円/楕円 6"/>
          <p:cNvSpPr/>
          <p:nvPr/>
        </p:nvSpPr>
        <p:spPr bwMode="auto">
          <a:xfrm>
            <a:off x="5004048" y="2060848"/>
            <a:ext cx="3888432" cy="165618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・計算機リソースへの</a:t>
            </a:r>
            <a:endParaRPr lang="en-US" altLang="ja-JP" dirty="0" smtClean="0">
              <a:solidFill>
                <a:schemeClr val="bg1"/>
              </a:solidFill>
              <a:latin typeface="HGS創英角ｺﾞｼｯｸUB" pitchFamily="50" charset="-128"/>
              <a:ea typeface="HGS創英角ｺﾞｼｯｸUB" pitchFamily="50" charset="-128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　投資削減</a:t>
            </a:r>
            <a:endParaRPr lang="en-US" altLang="ja-JP" dirty="0" smtClean="0">
              <a:solidFill>
                <a:schemeClr val="bg1"/>
              </a:solidFill>
              <a:latin typeface="HGS創英角ｺﾞｼｯｸUB" pitchFamily="50" charset="-128"/>
              <a:ea typeface="HGS創英角ｺﾞｼｯｸUB" pitchFamily="50" charset="-128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・大規模実験環境構築</a:t>
            </a:r>
            <a:r>
              <a:rPr lang="en-US" altLang="ja-JP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　運用の作業軽減</a:t>
            </a:r>
            <a:endParaRPr lang="en-US" altLang="ja-JP" dirty="0" smtClean="0">
              <a:solidFill>
                <a:schemeClr val="bg1"/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8" name="テキスト ボックス 18"/>
          <p:cNvSpPr txBox="1">
            <a:spLocks noChangeArrowheads="1"/>
          </p:cNvSpPr>
          <p:nvPr/>
        </p:nvSpPr>
        <p:spPr bwMode="auto">
          <a:xfrm>
            <a:off x="5652120" y="908720"/>
            <a:ext cx="295232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dirty="0" smtClean="0">
                <a:latin typeface="HGS創英角ｺﾞｼｯｸUB" pitchFamily="50" charset="-128"/>
                <a:ea typeface="HGS創英角ｺﾞｼｯｸUB" pitchFamily="50" charset="-128"/>
              </a:rPr>
              <a:t>研究者側</a:t>
            </a:r>
            <a:r>
              <a:rPr lang="ja-JP" altLang="en-US" dirty="0">
                <a:latin typeface="HGS創英角ｺﾞｼｯｸUB" pitchFamily="50" charset="-128"/>
                <a:ea typeface="HGS創英角ｺﾞｼｯｸUB" pitchFamily="50" charset="-128"/>
              </a:rPr>
              <a:t>の</a:t>
            </a:r>
            <a:r>
              <a:rPr lang="ja-JP" altLang="en-US" dirty="0" smtClean="0">
                <a:latin typeface="HGS創英角ｺﾞｼｯｸUB" pitchFamily="50" charset="-128"/>
                <a:ea typeface="HGS創英角ｺﾞｼｯｸUB" pitchFamily="50" charset="-128"/>
              </a:rPr>
              <a:t>要求：</a:t>
            </a:r>
            <a:endParaRPr lang="en-US" altLang="ja-JP" dirty="0" smtClean="0">
              <a:latin typeface="HGS創英角ｺﾞｼｯｸUB" pitchFamily="50" charset="-128"/>
              <a:ea typeface="HGS創英角ｺﾞｼｯｸUB" pitchFamily="50" charset="-128"/>
            </a:endParaRPr>
          </a:p>
          <a:p>
            <a:r>
              <a:rPr lang="ja-JP" altLang="en-US" sz="2800" dirty="0" smtClean="0">
                <a:latin typeface="HGS創英角ｺﾞｼｯｸUB" pitchFamily="50" charset="-128"/>
                <a:ea typeface="HGS創英角ｺﾞｼｯｸUB" pitchFamily="50" charset="-128"/>
              </a:rPr>
              <a:t>投資対効果向上</a:t>
            </a:r>
            <a:endParaRPr lang="en-US" altLang="ja-JP" sz="2800" dirty="0" smtClean="0">
              <a:latin typeface="HGS創英角ｺﾞｼｯｸUB" pitchFamily="50" charset="-128"/>
              <a:ea typeface="HGS創英角ｺﾞｼｯｸUB" pitchFamily="50" charset="-128"/>
            </a:endParaRPr>
          </a:p>
          <a:p>
            <a:r>
              <a:rPr lang="ja-JP" altLang="en-US" dirty="0" smtClean="0">
                <a:latin typeface="HGS創英角ｺﾞｼｯｸUB" pitchFamily="50" charset="-128"/>
                <a:ea typeface="HGS創英角ｺﾞｼｯｸUB" pitchFamily="50" charset="-128"/>
              </a:rPr>
              <a:t>（安くて早くて簡単）　</a:t>
            </a:r>
            <a:endParaRPr lang="ja-JP" altLang="en-US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23728" y="5085184"/>
            <a:ext cx="5184576" cy="1179512"/>
          </a:xfrm>
          <a:prstGeom prst="roundRect">
            <a:avLst>
              <a:gd name="adj" fmla="val 12132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 smtClean="0">
                <a:latin typeface="HGS創英角ｺﾞｼｯｸUB" pitchFamily="50" charset="-128"/>
                <a:ea typeface="HGS創英角ｺﾞｼｯｸUB" pitchFamily="50" charset="-128"/>
              </a:rPr>
              <a:t>・物理マシン相当の安定的性能確保</a:t>
            </a:r>
            <a:endParaRPr lang="en-US" altLang="ja-JP" sz="2400" dirty="0" smtClean="0">
              <a:latin typeface="HGS創英角ｺﾞｼｯｸUB" pitchFamily="50" charset="-128"/>
              <a:ea typeface="HGS創英角ｺﾞｼｯｸUB" pitchFamily="50" charset="-128"/>
            </a:endParaRPr>
          </a:p>
          <a:p>
            <a:r>
              <a:rPr lang="ja-JP" altLang="en-US" sz="2400" dirty="0" smtClean="0">
                <a:latin typeface="HGS創英角ｺﾞｼｯｸUB" pitchFamily="50" charset="-128"/>
                <a:ea typeface="HGS創英角ｺﾞｼｯｸUB" pitchFamily="50" charset="-128"/>
              </a:rPr>
              <a:t>・既存計算機リソースとの融合</a:t>
            </a:r>
            <a:endParaRPr lang="en-US" altLang="ja-JP" sz="2400" dirty="0" smtClean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683568" y="3789040"/>
            <a:ext cx="8229600" cy="69269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S創英角ｺﾞｼｯｸUB" pitchFamily="50" charset="-128"/>
                <a:ea typeface="HGS創英角ｺﾞｼｯｸUB" pitchFamily="50" charset="-128"/>
                <a:cs typeface="+mj-cs"/>
              </a:rPr>
              <a:t>クラウドの導入により</a:t>
            </a:r>
            <a:r>
              <a:rPr lang="ja-JP" altLang="en-US" sz="3600" dirty="0" smtClean="0">
                <a:latin typeface="HGS創英角ｺﾞｼｯｸUB" pitchFamily="50" charset="-128"/>
                <a:ea typeface="HGS創英角ｺﾞｼｯｸUB" pitchFamily="50" charset="-128"/>
                <a:cs typeface="+mj-cs"/>
              </a:rPr>
              <a:t>一挙</a:t>
            </a:r>
            <a:r>
              <a:rPr kumimoji="1" lang="ja-JP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S創英角ｺﾞｼｯｸUB" pitchFamily="50" charset="-128"/>
                <a:ea typeface="HGS創英角ｺﾞｼｯｸUB" pitchFamily="50" charset="-128"/>
                <a:cs typeface="+mj-cs"/>
              </a:rPr>
              <a:t>解決？</a:t>
            </a:r>
            <a:endParaRPr kumimoji="1" lang="en-US" altLang="ja-JP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S創英角ｺﾞｼｯｸUB" pitchFamily="50" charset="-128"/>
              <a:ea typeface="HGS創英角ｺﾞｼｯｸUB" pitchFamily="50" charset="-128"/>
              <a:cs typeface="+mj-cs"/>
            </a:endParaRPr>
          </a:p>
        </p:txBody>
      </p:sp>
      <p:sp>
        <p:nvSpPr>
          <p:cNvPr id="11" name="テキスト ボックス 18"/>
          <p:cNvSpPr txBox="1">
            <a:spLocks noChangeArrowheads="1"/>
          </p:cNvSpPr>
          <p:nvPr/>
        </p:nvSpPr>
        <p:spPr bwMode="auto">
          <a:xfrm>
            <a:off x="2411760" y="4509120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dirty="0" smtClean="0">
                <a:latin typeface="HGS創英角ｺﾞｼｯｸUB" pitchFamily="50" charset="-128"/>
                <a:ea typeface="HGS創英角ｺﾞｼｯｸUB" pitchFamily="50" charset="-128"/>
              </a:rPr>
              <a:t>いいえ、以下のような </a:t>
            </a:r>
            <a:r>
              <a:rPr lang="ja-JP" altLang="en-US" sz="2800" dirty="0" smtClean="0">
                <a:latin typeface="HGS創英角ｺﾞｼｯｸUB" pitchFamily="50" charset="-128"/>
                <a:ea typeface="HGS創英角ｺﾞｼｯｸUB" pitchFamily="50" charset="-128"/>
              </a:rPr>
              <a:t>課題 </a:t>
            </a:r>
            <a:r>
              <a:rPr lang="ja-JP" altLang="en-US" dirty="0" smtClean="0">
                <a:latin typeface="HGS創英角ｺﾞｼｯｸUB" pitchFamily="50" charset="-128"/>
                <a:ea typeface="HGS創英角ｺﾞｼｯｸUB" pitchFamily="50" charset="-128"/>
              </a:rPr>
              <a:t>があります。　</a:t>
            </a:r>
            <a:endParaRPr lang="ja-JP" altLang="en-US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179512" y="188640"/>
            <a:ext cx="5832648" cy="692696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S創英角ｺﾞｼｯｸUB" pitchFamily="50" charset="-128"/>
                <a:ea typeface="HGS創英角ｺﾞｼｯｸUB" pitchFamily="50" charset="-128"/>
                <a:cs typeface="+mj-cs"/>
              </a:rPr>
              <a:t>研究クラウド構築の背景</a:t>
            </a:r>
          </a:p>
        </p:txBody>
      </p:sp>
      <p:sp>
        <p:nvSpPr>
          <p:cNvPr id="13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572500" y="6643688"/>
            <a:ext cx="500063" cy="142875"/>
          </a:xfrm>
        </p:spPr>
        <p:txBody>
          <a:bodyPr/>
          <a:lstStyle/>
          <a:p>
            <a:pPr>
              <a:defRPr/>
            </a:pPr>
            <a:fld id="{2D49EB63-8A47-42A8-B1AF-7D6D75D2383C}" type="slidenum">
              <a:rPr lang="ja-JP" altLang="en-US" smtClean="0"/>
              <a:pPr>
                <a:defRPr/>
              </a:pPr>
              <a:t>9</a:t>
            </a:fld>
            <a:endParaRPr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7090032" y="44624"/>
            <a:ext cx="1906003" cy="693837"/>
          </a:xfrm>
          <a:prstGeom prst="roundRect">
            <a:avLst>
              <a:gd name="adj" fmla="val 7234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テキスト ボックス 4"/>
          <p:cNvSpPr txBox="1">
            <a:spLocks noChangeArrowheads="1"/>
          </p:cNvSpPr>
          <p:nvPr/>
        </p:nvSpPr>
        <p:spPr bwMode="auto">
          <a:xfrm flipH="1">
            <a:off x="7146712" y="57870"/>
            <a:ext cx="196179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研究クラウド</a:t>
            </a:r>
            <a:endParaRPr lang="en-US" altLang="ja-JP" sz="20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r>
              <a:rPr lang="ja-JP" altLang="en-US" sz="2000" dirty="0" err="1" smtClean="0">
                <a:latin typeface="HGP創英角ｺﾞｼｯｸUB" pitchFamily="50" charset="-128"/>
                <a:ea typeface="HGP創英角ｺﾞｼｯｸUB" pitchFamily="50" charset="-128"/>
              </a:rPr>
              <a:t>への</a:t>
            </a:r>
            <a:r>
              <a:rPr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ニーズ</a:t>
            </a:r>
            <a:endParaRPr lang="en-US" altLang="ja-JP" sz="2000" dirty="0" smtClean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15877</TotalTime>
  <Words>1376</Words>
  <Application>Microsoft Office PowerPoint</Application>
  <PresentationFormat>画面に合わせる (4:3)</PresentationFormat>
  <Paragraphs>485</Paragraphs>
  <Slides>30</Slides>
  <Notes>9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1" baseType="lpstr">
      <vt:lpstr>Office テーマ</vt:lpstr>
      <vt:lpstr>大学クラウドのニーズとシーズ</vt:lpstr>
      <vt:lpstr>NIIで運用しているクラウド</vt:lpstr>
      <vt:lpstr>スライド 3</vt:lpstr>
      <vt:lpstr>スライド 4</vt:lpstr>
      <vt:lpstr>思う存分自分のアイデアを試せるIT実験室 edubase Cloud</vt:lpstr>
      <vt:lpstr>OSSで構成するマルチクラウドと共有機能</vt:lpstr>
      <vt:lpstr>ＮＩＩ　クラウド監視画面　（一部）</vt:lpstr>
      <vt:lpstr>スライド 8</vt:lpstr>
      <vt:lpstr>スライド 9</vt:lpstr>
      <vt:lpstr>研究環境構築ソリューションの現状</vt:lpstr>
      <vt:lpstr>Cluster as a Serviceの導入</vt:lpstr>
      <vt:lpstr>CaaSの実装例　dodai</vt:lpstr>
      <vt:lpstr>Dodai-compute</vt:lpstr>
      <vt:lpstr>スライド 14</vt:lpstr>
      <vt:lpstr>スライド 15</vt:lpstr>
      <vt:lpstr>スライド 16</vt:lpstr>
      <vt:lpstr>スライド 17</vt:lpstr>
      <vt:lpstr>スライド 18</vt:lpstr>
      <vt:lpstr>gunnii GUI</vt:lpstr>
      <vt:lpstr>スライド 20</vt:lpstr>
      <vt:lpstr>インタークラウドのユースケース例</vt:lpstr>
      <vt:lpstr>スライド 22</vt:lpstr>
      <vt:lpstr>スライド 23</vt:lpstr>
      <vt:lpstr>地域分散オブジェクトストレージ　（colony）</vt:lpstr>
      <vt:lpstr>スライド 25</vt:lpstr>
      <vt:lpstr>dodaiとcolony を使ったクラウド連携</vt:lpstr>
      <vt:lpstr>クラウドマイグレーション</vt:lpstr>
      <vt:lpstr>まとめ</vt:lpstr>
      <vt:lpstr>リンク情報</vt:lpstr>
      <vt:lpstr>スライド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クラウド　セミナー資料</dc:title>
  <dc:creator>knishimura</dc:creator>
  <cp:lastModifiedBy>yoko</cp:lastModifiedBy>
  <cp:revision>260</cp:revision>
  <dcterms:created xsi:type="dcterms:W3CDTF">2010-05-06T06:02:17Z</dcterms:created>
  <dcterms:modified xsi:type="dcterms:W3CDTF">2012-12-17T23:36:01Z</dcterms:modified>
</cp:coreProperties>
</file>