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0"/>
  </p:notesMasterIdLst>
  <p:sldIdLst>
    <p:sldId id="258" r:id="rId2"/>
    <p:sldId id="471" r:id="rId3"/>
    <p:sldId id="472" r:id="rId4"/>
    <p:sldId id="492" r:id="rId5"/>
    <p:sldId id="405" r:id="rId6"/>
    <p:sldId id="503" r:id="rId7"/>
    <p:sldId id="473" r:id="rId8"/>
    <p:sldId id="493" r:id="rId9"/>
    <p:sldId id="489" r:id="rId10"/>
    <p:sldId id="507" r:id="rId11"/>
    <p:sldId id="509" r:id="rId12"/>
    <p:sldId id="494" r:id="rId13"/>
    <p:sldId id="534" r:id="rId14"/>
    <p:sldId id="533" r:id="rId15"/>
    <p:sldId id="510" r:id="rId16"/>
    <p:sldId id="490" r:id="rId17"/>
    <p:sldId id="491" r:id="rId18"/>
    <p:sldId id="488" r:id="rId19"/>
    <p:sldId id="515" r:id="rId20"/>
    <p:sldId id="537" r:id="rId21"/>
    <p:sldId id="536" r:id="rId22"/>
    <p:sldId id="535" r:id="rId23"/>
    <p:sldId id="540" r:id="rId24"/>
    <p:sldId id="516" r:id="rId25"/>
    <p:sldId id="499" r:id="rId26"/>
    <p:sldId id="541" r:id="rId27"/>
    <p:sldId id="502" r:id="rId28"/>
    <p:sldId id="465" r:id="rId29"/>
  </p:sldIdLst>
  <p:sldSz cx="9144000" cy="6858000" type="screen4x3"/>
  <p:notesSz cx="6794500" cy="99314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FF99"/>
    <a:srgbClr val="00236E"/>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96" autoAdjust="0"/>
    <p:restoredTop sz="73773" autoAdjust="0"/>
  </p:normalViewPr>
  <p:slideViewPr>
    <p:cSldViewPr>
      <p:cViewPr varScale="1">
        <p:scale>
          <a:sx n="56" d="100"/>
          <a:sy n="56" d="100"/>
        </p:scale>
        <p:origin x="-1350" y="-96"/>
      </p:cViewPr>
      <p:guideLst>
        <p:guide orient="horz" pos="2160"/>
        <p:guide pos="2880"/>
      </p:guideLst>
    </p:cSldViewPr>
  </p:slideViewPr>
  <p:outlineViewPr>
    <p:cViewPr>
      <p:scale>
        <a:sx n="33" d="100"/>
        <a:sy n="33" d="100"/>
      </p:scale>
      <p:origin x="0" y="9966"/>
    </p:cViewPr>
  </p:outlineViewPr>
  <p:notesTextViewPr>
    <p:cViewPr>
      <p:scale>
        <a:sx n="100" d="100"/>
        <a:sy n="100" d="100"/>
      </p:scale>
      <p:origin x="0" y="0"/>
    </p:cViewPr>
  </p:notesTextViewPr>
  <p:sorterViewPr>
    <p:cViewPr>
      <p:scale>
        <a:sx n="100" d="100"/>
        <a:sy n="100" d="100"/>
      </p:scale>
      <p:origin x="0" y="6876"/>
    </p:cViewPr>
  </p:sorterViewPr>
  <p:notesViewPr>
    <p:cSldViewPr>
      <p:cViewPr varScale="1">
        <p:scale>
          <a:sx n="54" d="100"/>
          <a:sy n="54" d="100"/>
        </p:scale>
        <p:origin x="-2634" y="-96"/>
      </p:cViewPr>
      <p:guideLst>
        <p:guide orient="horz" pos="3128"/>
        <p:guide pos="214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4283" cy="49657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48645" y="0"/>
            <a:ext cx="2944283" cy="49657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2091B28-DD54-461E-8977-9AC249651DC5}" type="datetimeFigureOut">
              <a:rPr lang="ja-JP" altLang="en-US"/>
              <a:pPr>
                <a:defRPr/>
              </a:pPr>
              <a:t>2013/2/8</a:t>
            </a:fld>
            <a:endParaRPr lang="ja-JP" altLang="en-US" dirty="0"/>
          </a:p>
        </p:txBody>
      </p:sp>
      <p:sp>
        <p:nvSpPr>
          <p:cNvPr id="4" name="スライド イメージ プレースホルダ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 4"/>
          <p:cNvSpPr>
            <a:spLocks noGrp="1"/>
          </p:cNvSpPr>
          <p:nvPr>
            <p:ph type="body" sz="quarter" idx="3"/>
          </p:nvPr>
        </p:nvSpPr>
        <p:spPr>
          <a:xfrm>
            <a:off x="679450" y="4717415"/>
            <a:ext cx="5435600" cy="446913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E13E8611-1511-46D8-9231-5EA69343EC7B}" type="slidenum">
              <a:rPr lang="ja-JP" altLang="en-US"/>
              <a:pPr>
                <a:defRPr/>
              </a:pPr>
              <a:t>&lt;#&gt;</a:t>
            </a:fld>
            <a:endParaRPr lang="ja-JP"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74755"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ja-JP" dirty="0" smtClean="0"/>
              <a:t>NII</a:t>
            </a:r>
            <a:r>
              <a:rPr lang="ja-JP" altLang="en-US" dirty="0" err="1" smtClean="0"/>
              <a:t>での</a:t>
            </a:r>
            <a:r>
              <a:rPr lang="ja-JP" altLang="en-US" dirty="0" smtClean="0"/>
              <a:t>クラウド運用の状況を中心にこちらでのクラウドへの期待とそれに対する現状のソリューションについてお話させていただきます。</a:t>
            </a:r>
          </a:p>
        </p:txBody>
      </p:sp>
      <p:sp>
        <p:nvSpPr>
          <p:cNvPr id="72708"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3DB88A-0D2F-463E-ABAE-8A29ADA89C9E}" type="slidenum">
              <a:rPr lang="ja-JP" altLang="en-US" smtClean="0"/>
              <a:pPr fontAlgn="base">
                <a:spcBef>
                  <a:spcPct val="0"/>
                </a:spcBef>
                <a:spcAft>
                  <a:spcPct val="0"/>
                </a:spcAft>
                <a:defRPr/>
              </a:pPr>
              <a:t>1</a:t>
            </a:fld>
            <a:endParaRPr lang="ja-JP"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これが現状のアプローチでどちらでも、今いいました課題が解けないです。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10</a:t>
            </a:fld>
            <a:endParaRPr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これが現状のソリューションです。</a:t>
            </a:r>
            <a:endParaRPr kumimoji="1" lang="en-US" altLang="ja-JP" dirty="0" smtClean="0"/>
          </a:p>
          <a:p>
            <a:endParaRPr kumimoji="1" lang="en-US" altLang="ja-JP" dirty="0" smtClean="0"/>
          </a:p>
          <a:p>
            <a:r>
              <a:rPr kumimoji="1" lang="ja-JP" altLang="en-US" dirty="0" smtClean="0"/>
              <a:t>あたかも仮想マシンのように物理マシン　ベアメタルと言います、を簡単に貸し出せるサービス　</a:t>
            </a:r>
            <a:r>
              <a:rPr kumimoji="1" lang="en-US" altLang="ja-JP" dirty="0" smtClean="0"/>
              <a:t>Cluster as a Service</a:t>
            </a:r>
            <a:r>
              <a:rPr kumimoji="1" lang="ja-JP" altLang="en-US" dirty="0" smtClean="0"/>
              <a:t>という</a:t>
            </a:r>
            <a:endParaRPr kumimoji="1" lang="en-US" altLang="ja-JP" dirty="0" smtClean="0"/>
          </a:p>
          <a:p>
            <a:r>
              <a:rPr kumimoji="1" lang="ja-JP" altLang="en-US" dirty="0" smtClean="0"/>
              <a:t>ものを開発しました。</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11</a:t>
            </a:fld>
            <a:endParaRPr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err="1" smtClean="0"/>
              <a:t>Dodai</a:t>
            </a:r>
            <a:r>
              <a:rPr kumimoji="1" lang="ja-JP" altLang="en-US" dirty="0" smtClean="0"/>
              <a:t>というプロジェクトを　</a:t>
            </a:r>
            <a:r>
              <a:rPr kumimoji="1" lang="en-US" altLang="ja-JP" dirty="0" smtClean="0"/>
              <a:t>OSS</a:t>
            </a:r>
            <a:r>
              <a:rPr kumimoji="1" lang="ja-JP" altLang="en-US" dirty="0" smtClean="0"/>
              <a:t>クラウド基盤の一つである</a:t>
            </a:r>
            <a:r>
              <a:rPr kumimoji="1" lang="en-US" altLang="ja-JP" dirty="0" err="1" smtClean="0"/>
              <a:t>OpenStack</a:t>
            </a:r>
            <a:r>
              <a:rPr kumimoji="1" lang="ja-JP" altLang="en-US" dirty="0" smtClean="0"/>
              <a:t>内で立上げ</a:t>
            </a:r>
            <a:endParaRPr kumimoji="1" lang="en-US" altLang="ja-JP" dirty="0" smtClean="0"/>
          </a:p>
          <a:p>
            <a:r>
              <a:rPr kumimoji="1" lang="ja-JP" altLang="en-US" dirty="0" smtClean="0"/>
              <a:t>このソフトウェアで</a:t>
            </a:r>
            <a:r>
              <a:rPr kumimoji="1" lang="en-US" altLang="ja-JP" dirty="0" err="1" smtClean="0"/>
              <a:t>Clusete</a:t>
            </a:r>
            <a:r>
              <a:rPr kumimoji="1" lang="en-US" altLang="ja-JP" dirty="0" smtClean="0"/>
              <a:t> as s Service</a:t>
            </a:r>
            <a:r>
              <a:rPr kumimoji="1" lang="ja-JP" altLang="en-US" dirty="0" smtClean="0"/>
              <a:t>を実現できるようにしています。</a:t>
            </a:r>
            <a:endParaRPr kumimoji="1" lang="en-US" altLang="ja-JP" dirty="0" smtClean="0"/>
          </a:p>
          <a:p>
            <a:endParaRPr kumimoji="1" lang="en-US" altLang="ja-JP" dirty="0" smtClean="0"/>
          </a:p>
          <a:p>
            <a:endParaRPr kumimoji="1" lang="en-US" altLang="ja-JP" baseline="0" dirty="0" smtClean="0"/>
          </a:p>
          <a:p>
            <a:r>
              <a:rPr kumimoji="1" lang="ja-JP" altLang="en-US" baseline="0" dirty="0" smtClean="0"/>
              <a:t>複数の物理マシンを貸し出してクラスタ化する</a:t>
            </a:r>
            <a:r>
              <a:rPr kumimoji="1" lang="en-US" altLang="ja-JP" baseline="0" dirty="0" err="1" smtClean="0"/>
              <a:t>dodai</a:t>
            </a:r>
            <a:r>
              <a:rPr kumimoji="1" lang="en-US" altLang="ja-JP" baseline="0" dirty="0" smtClean="0"/>
              <a:t>-compute</a:t>
            </a:r>
            <a:r>
              <a:rPr kumimoji="1" lang="ja-JP" altLang="en-US" baseline="0" dirty="0" smtClean="0"/>
              <a:t>とそのクラスタの上に</a:t>
            </a:r>
            <a:endParaRPr kumimoji="1" lang="en-US" altLang="ja-JP" baseline="0" dirty="0" smtClean="0"/>
          </a:p>
          <a:p>
            <a:r>
              <a:rPr kumimoji="1" lang="ja-JP" altLang="en-US" dirty="0" smtClean="0"/>
              <a:t>各種クラウド基盤を作れる</a:t>
            </a:r>
            <a:r>
              <a:rPr kumimoji="1" lang="en-US" altLang="ja-JP" dirty="0" err="1" smtClean="0"/>
              <a:t>dodai</a:t>
            </a:r>
            <a:r>
              <a:rPr kumimoji="1" lang="en-US" altLang="ja-JP" dirty="0" smtClean="0"/>
              <a:t>-deploy</a:t>
            </a:r>
            <a:r>
              <a:rPr kumimoji="1" lang="ja-JP" altLang="en-US" dirty="0" smtClean="0"/>
              <a:t>からなります。</a:t>
            </a:r>
            <a:endParaRPr kumimoji="1" lang="en-US" altLang="ja-JP" dirty="0" smtClean="0"/>
          </a:p>
          <a:p>
            <a:endParaRPr kumimoji="1" lang="en-US" altLang="ja-JP" dirty="0" smtClean="0"/>
          </a:p>
          <a:p>
            <a:r>
              <a:rPr kumimoji="1" lang="ja-JP" altLang="en-US" dirty="0" smtClean="0"/>
              <a:t>これらを使うと、</a:t>
            </a:r>
            <a:r>
              <a:rPr kumimoji="1" lang="en-US" altLang="ja-JP" dirty="0" err="1" smtClean="0"/>
              <a:t>Hadoop</a:t>
            </a:r>
            <a:r>
              <a:rPr kumimoji="1" lang="en-US" altLang="ja-JP" baseline="0" dirty="0" smtClean="0"/>
              <a:t> on demand</a:t>
            </a:r>
            <a:r>
              <a:rPr kumimoji="1" lang="ja-JP" altLang="en-US" baseline="0" dirty="0" smtClean="0"/>
              <a:t>や</a:t>
            </a:r>
            <a:r>
              <a:rPr kumimoji="1" lang="en-US" altLang="ja-JP" baseline="0" dirty="0" err="1" smtClean="0"/>
              <a:t>OpenStack</a:t>
            </a:r>
            <a:r>
              <a:rPr kumimoji="1" lang="en-US" altLang="ja-JP" baseline="0" dirty="0" smtClean="0"/>
              <a:t> on demand</a:t>
            </a:r>
            <a:r>
              <a:rPr kumimoji="1" lang="ja-JP" altLang="en-US" baseline="0" dirty="0" smtClean="0"/>
              <a:t>や</a:t>
            </a:r>
            <a:r>
              <a:rPr kumimoji="1" lang="en-US" altLang="ja-JP" baseline="0" dirty="0" smtClean="0"/>
              <a:t>eucalyptus on demand</a:t>
            </a:r>
            <a:r>
              <a:rPr kumimoji="1" lang="ja-JP" altLang="en-US" baseline="0" dirty="0" smtClean="0"/>
              <a:t>など</a:t>
            </a:r>
            <a:endParaRPr kumimoji="1" lang="en-US" altLang="ja-JP" baseline="0" dirty="0" smtClean="0"/>
          </a:p>
          <a:p>
            <a:r>
              <a:rPr kumimoji="1" lang="ja-JP" altLang="en-US" baseline="0" dirty="0" smtClean="0"/>
              <a:t>ができます。</a:t>
            </a:r>
            <a:endParaRPr kumimoji="1" lang="en-US" altLang="ja-JP" baseline="0"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12</a:t>
            </a:fld>
            <a:endParaRPr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baseline="0" dirty="0" err="1" smtClean="0"/>
              <a:t>Dodai</a:t>
            </a:r>
            <a:r>
              <a:rPr kumimoji="1" lang="en-US" altLang="ja-JP" baseline="0" dirty="0" smtClean="0"/>
              <a:t>-compute</a:t>
            </a:r>
            <a:r>
              <a:rPr kumimoji="1" lang="ja-JP" altLang="en-US" baseline="0" dirty="0" smtClean="0"/>
              <a:t>は</a:t>
            </a:r>
            <a:r>
              <a:rPr kumimoji="1" lang="en-US" altLang="ja-JP" baseline="0" dirty="0" err="1" smtClean="0"/>
              <a:t>OpenStack</a:t>
            </a:r>
            <a:r>
              <a:rPr kumimoji="1" lang="en-US" altLang="ja-JP" baseline="0" dirty="0" smtClean="0"/>
              <a:t> compute</a:t>
            </a:r>
            <a:r>
              <a:rPr kumimoji="1" lang="ja-JP" altLang="en-US" baseline="0" dirty="0" smtClean="0"/>
              <a:t>の</a:t>
            </a:r>
            <a:r>
              <a:rPr kumimoji="1" lang="en-US" altLang="ja-JP" baseline="0" dirty="0" smtClean="0"/>
              <a:t>nova</a:t>
            </a:r>
            <a:r>
              <a:rPr kumimoji="1" lang="ja-JP" altLang="en-US" baseline="0" dirty="0" smtClean="0"/>
              <a:t>が仮想マシンと同様に物理マシンを扱えるように改造しました。</a:t>
            </a:r>
            <a:endParaRPr kumimoji="1" lang="en-US" altLang="ja-JP" baseline="0" dirty="0" smtClean="0"/>
          </a:p>
          <a:p>
            <a:endParaRPr kumimoji="1" lang="en-US" altLang="ja-JP" baseline="0"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7E36A9CD-536E-4653-B784-7BF7B3C1EB72}" type="slidenum">
              <a:rPr lang="en-US" altLang="ja-JP" smtClean="0"/>
              <a:pPr>
                <a:defRPr/>
              </a:pPr>
              <a:t>13</a:t>
            </a:fld>
            <a:endParaRPr lang="en-US" altLang="ja-JP"/>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err="1" smtClean="0"/>
              <a:t>Dodai</a:t>
            </a:r>
            <a:r>
              <a:rPr kumimoji="1" lang="en-US" altLang="ja-JP" dirty="0" smtClean="0"/>
              <a:t>-deploy</a:t>
            </a:r>
            <a:r>
              <a:rPr kumimoji="1" lang="ja-JP" altLang="en-US" dirty="0" smtClean="0"/>
              <a:t>は一つのマシンへのソフトの構成設定ができる</a:t>
            </a:r>
            <a:r>
              <a:rPr kumimoji="1" lang="en-US" altLang="ja-JP" dirty="0" smtClean="0"/>
              <a:t>puppet</a:t>
            </a:r>
            <a:r>
              <a:rPr kumimoji="1" lang="ja-JP" altLang="en-US" dirty="0" smtClean="0"/>
              <a:t>を使って複数マシンへのインストレーションを順序良く実施できるようにしたツールです。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7E36A9CD-536E-4653-B784-7BF7B3C1EB72}" type="slidenum">
              <a:rPr lang="en-US" altLang="ja-JP" smtClean="0"/>
              <a:pPr>
                <a:defRPr/>
              </a:pPr>
              <a:t>14</a:t>
            </a:fld>
            <a:endParaRPr lang="en-US" altLang="ja-JP"/>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実際に</a:t>
            </a:r>
            <a:r>
              <a:rPr kumimoji="1" lang="en-US" altLang="ja-JP" dirty="0" smtClean="0"/>
              <a:t>Cluster as a Service</a:t>
            </a:r>
            <a:r>
              <a:rPr kumimoji="1" lang="ja-JP" altLang="en-US" dirty="0" smtClean="0"/>
              <a:t>を使うと、この絵のような構成が柔軟性を持って実現できます。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15</a:t>
            </a:fld>
            <a:endParaRPr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この仕組みを使って二つ目のクラウド　研究クラウドを作って、運用を始めました。　</a:t>
            </a:r>
            <a:r>
              <a:rPr kumimoji="1" lang="en-US" altLang="ja-JP" dirty="0" err="1" smtClean="0"/>
              <a:t>Gunniii</a:t>
            </a:r>
            <a:r>
              <a:rPr kumimoji="1" lang="en-US" altLang="ja-JP" baseline="0" dirty="0" smtClean="0"/>
              <a:t> </a:t>
            </a:r>
            <a:r>
              <a:rPr kumimoji="1" lang="ja-JP" altLang="en-US" baseline="0" dirty="0" err="1" smtClean="0"/>
              <a:t>っと</a:t>
            </a:r>
            <a:r>
              <a:rPr kumimoji="1" lang="ja-JP" altLang="en-US" baseline="0" dirty="0" smtClean="0"/>
              <a:t>既存のクラスタをベアメタルクラウド内に拡張できます。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16</a:t>
            </a:fld>
            <a:endParaRPr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この絵が運用している教育クラウドと研究クラウドを示しています。</a:t>
            </a:r>
            <a:endParaRPr kumimoji="1" lang="en-US" altLang="ja-JP" dirty="0" smtClean="0"/>
          </a:p>
          <a:p>
            <a:endParaRPr kumimoji="1" lang="en-US" altLang="ja-JP" dirty="0" smtClean="0"/>
          </a:p>
          <a:p>
            <a:r>
              <a:rPr kumimoji="1" lang="ja-JP" altLang="en-US" dirty="0" smtClean="0"/>
              <a:t>特に申し上げたいのは左下の</a:t>
            </a:r>
            <a:r>
              <a:rPr kumimoji="1" lang="en-US" altLang="ja-JP" dirty="0" err="1" smtClean="0"/>
              <a:t>edubase</a:t>
            </a:r>
            <a:r>
              <a:rPr kumimoji="1" lang="en-US" altLang="ja-JP" baseline="0" dirty="0" smtClean="0"/>
              <a:t> Cloud</a:t>
            </a:r>
            <a:r>
              <a:rPr kumimoji="1" lang="ja-JP" altLang="en-US" baseline="0" dirty="0" smtClean="0"/>
              <a:t>　</a:t>
            </a:r>
            <a:r>
              <a:rPr kumimoji="1" lang="en-US" altLang="ja-JP" baseline="0" dirty="0" smtClean="0"/>
              <a:t>#16, #17</a:t>
            </a:r>
            <a:r>
              <a:rPr kumimoji="1" lang="ja-JP" altLang="en-US" baseline="0" dirty="0" smtClean="0"/>
              <a:t>です。</a:t>
            </a:r>
            <a:endParaRPr kumimoji="1" lang="en-US" altLang="ja-JP" baseline="0" dirty="0" smtClean="0"/>
          </a:p>
          <a:p>
            <a:endParaRPr kumimoji="1" lang="en-US" altLang="ja-JP" baseline="0" dirty="0" smtClean="0"/>
          </a:p>
          <a:p>
            <a:r>
              <a:rPr kumimoji="1" lang="ja-JP" altLang="en-US" baseline="0" dirty="0" smtClean="0"/>
              <a:t>研究クラウドの上に教育クラウドが乗ったものになっていて特に延び縮みします。</a:t>
            </a:r>
            <a:endParaRPr kumimoji="1" lang="en-US" altLang="ja-JP" baseline="0" dirty="0" smtClean="0"/>
          </a:p>
          <a:p>
            <a:endParaRPr kumimoji="1" lang="en-US" altLang="ja-JP" baseline="0" dirty="0" smtClean="0"/>
          </a:p>
          <a:p>
            <a:r>
              <a:rPr kumimoji="1" lang="en-US" altLang="ja-JP" baseline="0" dirty="0" err="1" smtClean="0"/>
              <a:t>OpenStack</a:t>
            </a:r>
            <a:r>
              <a:rPr kumimoji="1" lang="ja-JP" altLang="en-US" baseline="0" dirty="0" smtClean="0"/>
              <a:t>の上に</a:t>
            </a:r>
            <a:r>
              <a:rPr kumimoji="1" lang="en-US" altLang="ja-JP" baseline="0" dirty="0" err="1" smtClean="0"/>
              <a:t>Eucaluptus</a:t>
            </a:r>
            <a:r>
              <a:rPr kumimoji="1" lang="ja-JP" altLang="en-US" baseline="0" dirty="0" smtClean="0"/>
              <a:t>が乗っている形態ですね。　クラウド基盤を取り替えるのは</a:t>
            </a:r>
            <a:endParaRPr kumimoji="1" lang="en-US" altLang="ja-JP" baseline="0" dirty="0" smtClean="0"/>
          </a:p>
          <a:p>
            <a:r>
              <a:rPr kumimoji="1" lang="ja-JP" altLang="en-US" baseline="0" dirty="0" smtClean="0"/>
              <a:t>それ自体は比較的簡単ですけれど、実際にはマニュアル、教材、他システムとの連携、</a:t>
            </a:r>
            <a:endParaRPr kumimoji="1" lang="en-US" altLang="ja-JP" baseline="0" dirty="0" smtClean="0"/>
          </a:p>
          <a:p>
            <a:r>
              <a:rPr kumimoji="1" lang="ja-JP" altLang="en-US" baseline="0" dirty="0" smtClean="0"/>
              <a:t>ユーザ教育などエコシステムがすでに出来上がっていますので、実際には、こういうソリューション</a:t>
            </a:r>
            <a:endParaRPr kumimoji="1" lang="en-US" altLang="ja-JP" baseline="0" dirty="0" smtClean="0"/>
          </a:p>
          <a:p>
            <a:r>
              <a:rPr kumimoji="1" lang="ja-JP" altLang="en-US" baseline="0" dirty="0" smtClean="0"/>
              <a:t>もあります。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17</a:t>
            </a:fld>
            <a:endParaRPr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仮想マシンと同様に</a:t>
            </a:r>
            <a:r>
              <a:rPr kumimoji="1" lang="en-US" altLang="ja-JP" dirty="0" smtClean="0"/>
              <a:t>GUI</a:t>
            </a:r>
            <a:r>
              <a:rPr kumimoji="1" lang="ja-JP" altLang="en-US" dirty="0" err="1" smtClean="0"/>
              <a:t>での</a:t>
            </a:r>
            <a:r>
              <a:rPr kumimoji="1" lang="ja-JP" altLang="en-US" dirty="0" smtClean="0"/>
              <a:t>ベアメタルを管理できます。　</a:t>
            </a:r>
            <a:r>
              <a:rPr kumimoji="1" lang="en-US" altLang="ja-JP" dirty="0" smtClean="0"/>
              <a:t>API</a:t>
            </a:r>
            <a:r>
              <a:rPr kumimoji="1" lang="ja-JP" altLang="en-US" dirty="0" smtClean="0"/>
              <a:t>でももちろんできますので、ベアメタルのオートスケールもできます。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7E36A9CD-536E-4653-B784-7BF7B3C1EB72}" type="slidenum">
              <a:rPr lang="en-US" altLang="ja-JP" smtClean="0"/>
              <a:pPr>
                <a:defRPr/>
              </a:pPr>
              <a:t>18</a:t>
            </a:fld>
            <a:endParaRPr lang="en-US" altLang="ja-JP"/>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最後はインタークラウド基盤です。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7E36A9CD-536E-4653-B784-7BF7B3C1EB72}" type="slidenum">
              <a:rPr lang="en-US" altLang="ja-JP" smtClean="0"/>
              <a:pPr>
                <a:defRPr/>
              </a:pPr>
              <a:t>19</a:t>
            </a:fld>
            <a:endParaRPr lang="en-US" altLang="ja-JP"/>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かなり目的の特化したクラウドを３種類運用しております。</a:t>
            </a:r>
            <a:endParaRPr kumimoji="1" lang="en-US" altLang="ja-JP" dirty="0" smtClean="0"/>
          </a:p>
          <a:p>
            <a:r>
              <a:rPr kumimoji="1" lang="ja-JP" altLang="en-US" dirty="0" smtClean="0"/>
              <a:t>一つが教育クラウド　特に</a:t>
            </a:r>
            <a:r>
              <a:rPr kumimoji="1" lang="en-US" altLang="ja-JP" dirty="0" smtClean="0"/>
              <a:t>IT</a:t>
            </a:r>
            <a:r>
              <a:rPr kumimoji="1" lang="ja-JP" altLang="en-US" dirty="0" smtClean="0"/>
              <a:t>教育で使われることを目的としています。　利用者は講義や演習などでクラウドを使いたい大学の生成と学生などになります。</a:t>
            </a:r>
            <a:endParaRPr kumimoji="1" lang="en-US" altLang="ja-JP" dirty="0" smtClean="0"/>
          </a:p>
          <a:p>
            <a:r>
              <a:rPr kumimoji="1" lang="ja-JP" altLang="en-US" dirty="0" smtClean="0"/>
              <a:t>もうすぐ運用して３年が経ちます。</a:t>
            </a:r>
            <a:endParaRPr kumimoji="1" lang="en-US" altLang="ja-JP" dirty="0" smtClean="0"/>
          </a:p>
          <a:p>
            <a:r>
              <a:rPr kumimoji="1" lang="ja-JP" altLang="en-US" dirty="0" smtClean="0"/>
              <a:t>次が研究クラウド、</a:t>
            </a:r>
            <a:r>
              <a:rPr kumimoji="1" lang="en-US" altLang="ja-JP" dirty="0" smtClean="0"/>
              <a:t>NII</a:t>
            </a:r>
            <a:r>
              <a:rPr kumimoji="1" lang="ja-JP" altLang="en-US" dirty="0" smtClean="0"/>
              <a:t>の研究者を主な利用者としています。　運用して半年経ちます。</a:t>
            </a:r>
            <a:endParaRPr kumimoji="1" lang="en-US" altLang="ja-JP" dirty="0" smtClean="0"/>
          </a:p>
          <a:p>
            <a:endParaRPr kumimoji="1" lang="en-US" altLang="ja-JP" dirty="0" smtClean="0"/>
          </a:p>
          <a:p>
            <a:r>
              <a:rPr kumimoji="1" lang="ja-JP" altLang="en-US" dirty="0" smtClean="0"/>
              <a:t>もう一つがインタークラウド基盤です。こちらはまだ実験的運用になります。　名前もまだないです。</a:t>
            </a:r>
            <a:endParaRPr kumimoji="1" lang="en-US" altLang="ja-JP" dirty="0" smtClean="0"/>
          </a:p>
          <a:p>
            <a:r>
              <a:rPr kumimoji="1" lang="ja-JP" altLang="en-US" dirty="0" smtClean="0"/>
              <a:t>　</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2</a:t>
            </a:fld>
            <a:endParaRPr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インタークラウドなりクラウド連携が活用されるユースケースの代表例を上げました。</a:t>
            </a:r>
            <a:endParaRPr kumimoji="1" lang="en-US" altLang="ja-JP" dirty="0" smtClean="0"/>
          </a:p>
          <a:p>
            <a:endParaRPr kumimoji="1" lang="en-US" altLang="ja-JP" dirty="0" smtClean="0"/>
          </a:p>
          <a:p>
            <a:r>
              <a:rPr kumimoji="1" lang="ja-JP" altLang="en-US" dirty="0" smtClean="0"/>
              <a:t>リソース不足をまかなう。　災害時への対応。</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20</a:t>
            </a:fld>
            <a:endParaRPr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例えばリソース不足の時は、研究クラウドの時と同様にインタクラウド基盤に</a:t>
            </a:r>
            <a:r>
              <a:rPr kumimoji="1" lang="en-US" altLang="ja-JP" dirty="0" err="1" smtClean="0"/>
              <a:t>gunnii</a:t>
            </a:r>
            <a:r>
              <a:rPr kumimoji="1" lang="ja-JP" altLang="en-US" dirty="0" smtClean="0"/>
              <a:t>と延ばせばいいのではないか？という発想です。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21</a:t>
            </a:fld>
            <a:endParaRPr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ネットワークが　</a:t>
            </a:r>
            <a:r>
              <a:rPr kumimoji="1" lang="en-US" altLang="ja-JP" dirty="0" smtClean="0"/>
              <a:t>SINET</a:t>
            </a:r>
            <a:r>
              <a:rPr kumimoji="1" lang="ja-JP" altLang="en-US" dirty="0" smtClean="0"/>
              <a:t>にひろがり、</a:t>
            </a:r>
            <a:r>
              <a:rPr kumimoji="1" lang="en-US" altLang="ja-JP" dirty="0" smtClean="0"/>
              <a:t>SINET</a:t>
            </a:r>
            <a:r>
              <a:rPr kumimoji="1" lang="ja-JP" altLang="en-US" dirty="0" smtClean="0"/>
              <a:t>の</a:t>
            </a:r>
            <a:r>
              <a:rPr kumimoji="1" lang="en-US" altLang="ja-JP" dirty="0" smtClean="0"/>
              <a:t>L2VPN</a:t>
            </a:r>
            <a:r>
              <a:rPr kumimoji="1" lang="ja-JP" altLang="en-US" dirty="0" smtClean="0"/>
              <a:t>機能を使って各アカデミッククラウドとインタークラウド基盤を接続します。</a:t>
            </a:r>
            <a:endParaRPr kumimoji="1" lang="en-US" altLang="ja-JP" dirty="0" smtClean="0"/>
          </a:p>
          <a:p>
            <a:endParaRPr kumimoji="1" lang="en-US" altLang="ja-JP" dirty="0" smtClean="0"/>
          </a:p>
          <a:p>
            <a:r>
              <a:rPr kumimoji="1" lang="ja-JP" altLang="en-US" dirty="0" smtClean="0"/>
              <a:t>コンピュート部分は</a:t>
            </a:r>
            <a:r>
              <a:rPr kumimoji="1" lang="en-US" altLang="ja-JP" dirty="0" err="1" smtClean="0"/>
              <a:t>dodai</a:t>
            </a:r>
            <a:r>
              <a:rPr kumimoji="1" lang="ja-JP" altLang="en-US" dirty="0" smtClean="0"/>
              <a:t>で実現できています。　後は広域に分散したストレージ部分を開発しています。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22</a:t>
            </a:fld>
            <a:endParaRPr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Colony</a:t>
            </a:r>
            <a:r>
              <a:rPr kumimoji="1" lang="ja-JP" altLang="en-US" dirty="0" smtClean="0"/>
              <a:t>ということで、この図でいいますと青い部分になります。地域分散して可用性に優れたものとなることを目的にしています。</a:t>
            </a:r>
            <a:endParaRPr kumimoji="1" lang="en-US" altLang="ja-JP" dirty="0" smtClean="0"/>
          </a:p>
          <a:p>
            <a:r>
              <a:rPr kumimoji="1" lang="ja-JP" altLang="en-US" dirty="0" smtClean="0"/>
              <a:t>各アカデミッククラウドが持つローカルストレージと連携して動作するようにセってしています。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7E36A9CD-536E-4653-B784-7BF7B3C1EB72}" type="slidenum">
              <a:rPr lang="en-US" altLang="ja-JP" smtClean="0"/>
              <a:pPr>
                <a:defRPr/>
              </a:pPr>
              <a:t>23</a:t>
            </a:fld>
            <a:endParaRPr lang="en-US" altLang="ja-JP"/>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これが利用者からみたビューで、</a:t>
            </a:r>
            <a:r>
              <a:rPr kumimoji="1" lang="en-US" altLang="ja-JP" dirty="0" err="1" smtClean="0"/>
              <a:t>dropbox</a:t>
            </a:r>
            <a:r>
              <a:rPr kumimoji="1" lang="ja-JP" altLang="en-US" dirty="0" err="1" smtClean="0"/>
              <a:t>のように</a:t>
            </a:r>
            <a:r>
              <a:rPr kumimoji="1" lang="ja-JP" altLang="en-US" dirty="0" smtClean="0"/>
              <a:t>シームレスに見えるようになっています。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24</a:t>
            </a:fld>
            <a:endParaRPr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err="1" smtClean="0"/>
              <a:t>Dodai</a:t>
            </a:r>
            <a:r>
              <a:rPr kumimoji="1" lang="en-US" altLang="ja-JP" dirty="0" smtClean="0"/>
              <a:t>-</a:t>
            </a:r>
            <a:r>
              <a:rPr kumimoji="1" lang="ja-JP" altLang="en-US" dirty="0" smtClean="0"/>
              <a:t>と</a:t>
            </a:r>
            <a:r>
              <a:rPr kumimoji="1" lang="en-US" altLang="ja-JP" dirty="0" smtClean="0"/>
              <a:t>colony</a:t>
            </a:r>
            <a:r>
              <a:rPr kumimoji="1" lang="ja-JP" altLang="en-US" dirty="0" smtClean="0"/>
              <a:t>を組み合わせてクラウド連携をするための実験をしています。　各地に分散したサイトに動的</a:t>
            </a:r>
            <a:r>
              <a:rPr kumimoji="1" lang="en-US" altLang="ja-JP" dirty="0" err="1" smtClean="0"/>
              <a:t>IaaS</a:t>
            </a:r>
            <a:r>
              <a:rPr kumimoji="1" lang="ja-JP" altLang="en-US" dirty="0" smtClean="0"/>
              <a:t>をオンデマンド構築し、</a:t>
            </a:r>
            <a:r>
              <a:rPr kumimoji="1" lang="en-US" altLang="ja-JP" dirty="0" smtClean="0"/>
              <a:t>colon</a:t>
            </a:r>
            <a:r>
              <a:rPr kumimoji="1" lang="ja-JP" altLang="en-US" dirty="0" err="1" smtClean="0"/>
              <a:t>ｙ</a:t>
            </a:r>
            <a:r>
              <a:rPr kumimoji="1" lang="ja-JP" altLang="en-US" dirty="0" smtClean="0"/>
              <a:t>にあるマシンイメージを立上げるというものです</a:t>
            </a:r>
            <a:r>
              <a:rPr kumimoji="1" lang="ja-JP" altLang="en-US" dirty="0" smtClean="0"/>
              <a:t>。</a:t>
            </a:r>
            <a:endParaRPr kumimoji="1" lang="en-US" altLang="ja-JP" dirty="0" smtClean="0"/>
          </a:p>
          <a:p>
            <a:endParaRPr kumimoji="1" lang="en-US" altLang="ja-JP" dirty="0" smtClean="0"/>
          </a:p>
          <a:p>
            <a:r>
              <a:rPr kumimoji="1" lang="ja-JP" altLang="en-US" smtClean="0"/>
              <a:t>これが期待にこたえるインタークラウド基盤のソリューション案ですけれど、まだ実験段階ですし、ご批判をいただきながら育てられればと思っております。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25</a:t>
            </a:fld>
            <a:endParaRPr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ユースケースの一つになります災害対応、あるいは法定停電対策のために</a:t>
            </a:r>
            <a:r>
              <a:rPr kumimoji="1" lang="en-US" altLang="ja-JP" dirty="0" err="1" smtClean="0"/>
              <a:t>IaaS</a:t>
            </a:r>
            <a:r>
              <a:rPr kumimoji="1" lang="ja-JP" altLang="en-US" dirty="0" smtClean="0"/>
              <a:t>全体の引っ越しを試しに作ってみています。</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26</a:t>
            </a:fld>
            <a:endParaRPr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これらの教育クラウドと研究クラウドを合わせて、アカデミッククラウドと呼ぶと、</a:t>
            </a:r>
            <a:endParaRPr kumimoji="1" lang="en-US" altLang="ja-JP" dirty="0" smtClean="0"/>
          </a:p>
          <a:p>
            <a:r>
              <a:rPr kumimoji="1" lang="en-US" altLang="ja-JP" dirty="0" smtClean="0"/>
              <a:t>NII</a:t>
            </a:r>
            <a:r>
              <a:rPr kumimoji="1" lang="ja-JP" altLang="en-US" dirty="0" smtClean="0"/>
              <a:t>も含めて各大学・地域にアカデミッククラウドが構築されてきています。</a:t>
            </a:r>
            <a:endParaRPr kumimoji="1" lang="en-US" altLang="ja-JP" dirty="0" smtClean="0"/>
          </a:p>
          <a:p>
            <a:endParaRPr kumimoji="1" lang="en-US" altLang="ja-JP" dirty="0" smtClean="0"/>
          </a:p>
          <a:p>
            <a:r>
              <a:rPr kumimoji="1" lang="ja-JP" altLang="en-US" dirty="0" smtClean="0"/>
              <a:t>この絵はそれらが連携されていわゆるコミュニティクラウド化する時代が来るであろう、というイメージです。</a:t>
            </a:r>
            <a:endParaRPr kumimoji="1" lang="en-US" altLang="ja-JP" dirty="0" smtClean="0"/>
          </a:p>
          <a:p>
            <a:r>
              <a:rPr kumimoji="1" lang="ja-JP" altLang="en-US" dirty="0" smtClean="0"/>
              <a:t>アカデミックコミュニティのコミュニティクラウドですのでアカデミックコミュニティクラウドと呼んでいいと思います。</a:t>
            </a:r>
            <a:endParaRPr kumimoji="1" lang="en-US" altLang="ja-JP" dirty="0" smtClean="0"/>
          </a:p>
          <a:p>
            <a:endParaRPr kumimoji="1" lang="en-US" altLang="ja-JP" dirty="0" smtClean="0"/>
          </a:p>
          <a:p>
            <a:r>
              <a:rPr kumimoji="1" lang="ja-JP" altLang="en-US" dirty="0" smtClean="0"/>
              <a:t>この際、クラウドの連携を促進するインタークラウド基盤がハブ的に機能するのではないかと想像しています。</a:t>
            </a:r>
            <a:endParaRPr kumimoji="1" lang="en-US" altLang="ja-JP" dirty="0" smtClean="0"/>
          </a:p>
          <a:p>
            <a:endParaRPr kumimoji="1" lang="en-US" altLang="ja-JP" dirty="0" smtClean="0"/>
          </a:p>
          <a:p>
            <a:r>
              <a:rPr kumimoji="1" lang="ja-JP" altLang="en-US" dirty="0" smtClean="0"/>
              <a:t>以下、運用している三つのクラウドを順に期待とソリューションという観点から説明させていただきます。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3</a:t>
            </a:fld>
            <a:endParaRPr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教育クラウド</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7E36A9CD-536E-4653-B784-7BF7B3C1EB72}" type="slidenum">
              <a:rPr lang="en-US" altLang="ja-JP" smtClean="0"/>
              <a:pPr>
                <a:defRPr/>
              </a:pPr>
              <a:t>4</a:t>
            </a:fld>
            <a:endParaRPr lang="en-US" altLang="ja-JP"/>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IT</a:t>
            </a:r>
            <a:r>
              <a:rPr kumimoji="1" lang="ja-JP" altLang="en-US" dirty="0" smtClean="0"/>
              <a:t>実験室をうたっています。　それをクラウドで実現できるだろうというのが期待になります。</a:t>
            </a:r>
            <a:endParaRPr kumimoji="1" lang="en-US" altLang="ja-JP" dirty="0" smtClean="0"/>
          </a:p>
          <a:p>
            <a:r>
              <a:rPr kumimoji="1" lang="ja-JP" altLang="en-US" dirty="0" smtClean="0"/>
              <a:t>具体的にはこの４つの特徴を持つものを作れるだろうという期待です。</a:t>
            </a:r>
            <a:endParaRPr kumimoji="1" lang="en-US" altLang="ja-JP" dirty="0" smtClean="0"/>
          </a:p>
          <a:p>
            <a:endParaRPr kumimoji="1" lang="en-US" altLang="ja-JP" dirty="0" smtClean="0"/>
          </a:p>
          <a:p>
            <a:r>
              <a:rPr kumimoji="1" lang="ja-JP" altLang="en-US" dirty="0" smtClean="0"/>
              <a:t>クラウドに関する教育にも使えるように、このクラウド自体が教材にもなります。</a:t>
            </a:r>
            <a:endParaRPr kumimoji="1" lang="en-US" altLang="ja-JP" dirty="0" smtClean="0"/>
          </a:p>
          <a:p>
            <a:r>
              <a:rPr kumimoji="1" lang="ja-JP" altLang="en-US" dirty="0" smtClean="0"/>
              <a:t>そのためにもクラウド基盤 も改変できる必要があります。そのためにも専有できない</a:t>
            </a:r>
            <a:endParaRPr kumimoji="1" lang="en-US" altLang="ja-JP" dirty="0" smtClean="0"/>
          </a:p>
          <a:p>
            <a:r>
              <a:rPr kumimoji="1" lang="ja-JP" altLang="en-US" dirty="0" smtClean="0"/>
              <a:t>といけません。また、改変しないまでもクラウドのマシンタイプ設定などのカスタマイズ</a:t>
            </a:r>
            <a:endParaRPr kumimoji="1" lang="en-US" altLang="ja-JP" dirty="0" smtClean="0"/>
          </a:p>
          <a:p>
            <a:r>
              <a:rPr kumimoji="1" lang="ja-JP" altLang="en-US" dirty="0" smtClean="0"/>
              <a:t>が特殊な要求に合わせてできなければなりません。</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5</a:t>
            </a:fld>
            <a:endParaRPr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ホワイトボックスとするために</a:t>
            </a:r>
            <a:r>
              <a:rPr kumimoji="1" lang="en-US" altLang="ja-JP" dirty="0" smtClean="0"/>
              <a:t>OSS</a:t>
            </a:r>
            <a:r>
              <a:rPr kumimoji="1" lang="ja-JP" altLang="en-US" dirty="0" smtClean="0"/>
              <a:t>クラウド基盤　</a:t>
            </a:r>
            <a:r>
              <a:rPr kumimoji="1" lang="en-US" altLang="ja-JP" dirty="0" smtClean="0"/>
              <a:t>Eucalyptus</a:t>
            </a:r>
            <a:r>
              <a:rPr kumimoji="1" lang="ja-JP" altLang="en-US" dirty="0" smtClean="0"/>
              <a:t>を品質向上＋機能拡張をして使っています。</a:t>
            </a:r>
            <a:endParaRPr kumimoji="1" lang="en-US" altLang="ja-JP" dirty="0" smtClean="0"/>
          </a:p>
          <a:p>
            <a:endParaRPr kumimoji="1" lang="en-US" altLang="ja-JP" dirty="0" smtClean="0"/>
          </a:p>
          <a:p>
            <a:r>
              <a:rPr kumimoji="1" lang="ja-JP" altLang="en-US" dirty="0" smtClean="0"/>
              <a:t>マルチクラウドになっていました、専有もできます。</a:t>
            </a:r>
            <a:endParaRPr kumimoji="1" lang="en-US" altLang="ja-JP" dirty="0" smtClean="0"/>
          </a:p>
          <a:p>
            <a:r>
              <a:rPr kumimoji="1" lang="ja-JP" altLang="en-US" dirty="0" smtClean="0"/>
              <a:t>大事なのはお掃除です。　講義や演習やプロジェクトで使った後、きどうされたまま</a:t>
            </a:r>
            <a:endParaRPr kumimoji="1" lang="en-US" altLang="ja-JP" dirty="0" smtClean="0"/>
          </a:p>
          <a:p>
            <a:r>
              <a:rPr kumimoji="1" lang="ja-JP" altLang="en-US" dirty="0" smtClean="0"/>
              <a:t>忘れられてしまった仮想マシンやストレージ内のデータをお掃除しなければなりません。</a:t>
            </a:r>
            <a:endParaRPr kumimoji="1" lang="en-US" altLang="ja-JP" dirty="0" smtClean="0"/>
          </a:p>
          <a:p>
            <a:endParaRPr kumimoji="1" lang="en-US" altLang="ja-JP" dirty="0" smtClean="0"/>
          </a:p>
          <a:p>
            <a:r>
              <a:rPr kumimoji="1" lang="ja-JP" altLang="en-US" dirty="0" smtClean="0"/>
              <a:t>また、マルチクラウドになっていることで引っ越しもできます。</a:t>
            </a:r>
            <a:endParaRPr kumimoji="1" lang="en-US" altLang="ja-JP" dirty="0" smtClean="0"/>
          </a:p>
          <a:p>
            <a:endParaRPr kumimoji="1" lang="en-US" altLang="ja-JP" dirty="0" smtClean="0"/>
          </a:p>
          <a:p>
            <a:r>
              <a:rPr kumimoji="1" lang="en-US" altLang="ja-JP" dirty="0" smtClean="0"/>
              <a:t>OSS</a:t>
            </a:r>
            <a:r>
              <a:rPr kumimoji="1" lang="ja-JP" altLang="en-US" dirty="0" smtClean="0"/>
              <a:t>とマルチクラウドというのが、このクラウドの特徴です。</a:t>
            </a:r>
            <a:endParaRPr kumimoji="1" lang="en-US" altLang="ja-JP" dirty="0" smtClean="0"/>
          </a:p>
          <a:p>
            <a:endParaRPr kumimoji="1" lang="en-US" altLang="ja-JP" dirty="0" smtClean="0"/>
          </a:p>
          <a:p>
            <a:r>
              <a:rPr kumimoji="1" lang="ja-JP" altLang="en-US" dirty="0" smtClean="0"/>
              <a:t>後、専任のクラウド運用者をアサインできるほど予算がありませんので、運用の効率化が必要です。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6</a:t>
            </a:fld>
            <a:endParaRPr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これは運用者自らが作って日々の業務を省力化するツールの一つでクラウド全体の状況チェック用の画面です。</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7</a:t>
            </a:fld>
            <a:endParaRPr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二つ目が研究クラウドです。</a:t>
            </a:r>
            <a:endParaRPr kumimoji="1" lang="en-US" altLang="ja-JP" dirty="0" smtClean="0"/>
          </a:p>
          <a:p>
            <a:endParaRPr kumimoji="1" lang="en-US" altLang="ja-JP" dirty="0" smtClean="0"/>
          </a:p>
          <a:p>
            <a:r>
              <a:rPr kumimoji="1" lang="ja-JP" altLang="en-US" dirty="0" smtClean="0"/>
              <a:t>キャッチフレーズは研究環境を簡単に拡張できる</a:t>
            </a:r>
            <a:r>
              <a:rPr kumimoji="1" lang="ja-JP" altLang="en-US" dirty="0" err="1" smtClean="0"/>
              <a:t>、、、</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7E36A9CD-536E-4653-B784-7BF7B3C1EB72}" type="slidenum">
              <a:rPr lang="en-US" altLang="ja-JP" smtClean="0"/>
              <a:pPr>
                <a:defRPr/>
              </a:pPr>
              <a:t>8</a:t>
            </a:fld>
            <a:endParaRPr lang="en-US" altLang="ja-JP"/>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こちらが研究クラウドに対する期待です。</a:t>
            </a:r>
            <a:endParaRPr kumimoji="1" lang="en-US" altLang="ja-JP" dirty="0" smtClean="0"/>
          </a:p>
          <a:p>
            <a:endParaRPr kumimoji="1" lang="en-US" altLang="ja-JP" dirty="0" smtClean="0"/>
          </a:p>
          <a:p>
            <a:r>
              <a:rPr kumimoji="1" lang="ja-JP" altLang="en-US" dirty="0" smtClean="0"/>
              <a:t>左が研究所所長　の期待、右が　研究グループからの期待です。</a:t>
            </a:r>
            <a:endParaRPr kumimoji="1" lang="en-US" altLang="ja-JP" dirty="0" smtClean="0"/>
          </a:p>
          <a:p>
            <a:r>
              <a:rPr kumimoji="1" lang="ja-JP" altLang="en-US" dirty="0" smtClean="0"/>
              <a:t>これらを合わせて解ける解としてクラウドを使ったということで研究クラウドです。</a:t>
            </a:r>
            <a:endParaRPr kumimoji="1" lang="en-US" altLang="ja-JP" dirty="0" smtClean="0"/>
          </a:p>
          <a:p>
            <a:r>
              <a:rPr kumimoji="1" lang="ja-JP" altLang="en-US" dirty="0" smtClean="0"/>
              <a:t>教育クラウド作ったんだから同じようにこれも作って、という期待でした。</a:t>
            </a:r>
            <a:endParaRPr kumimoji="1" lang="en-US" altLang="ja-JP" dirty="0" smtClean="0"/>
          </a:p>
          <a:p>
            <a:endParaRPr kumimoji="1" lang="en-US" altLang="ja-JP" dirty="0" smtClean="0"/>
          </a:p>
          <a:p>
            <a:r>
              <a:rPr kumimoji="1" lang="ja-JP" altLang="en-US" dirty="0" smtClean="0"/>
              <a:t>でも、普通のパブリッククラウドや教育クラウドでは解けない課題があります。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E13E8611-1511-46D8-9231-5EA69343EC7B}" type="slidenum">
              <a:rPr lang="ja-JP" altLang="en-US" smtClean="0"/>
              <a:pPr>
                <a:defRPr/>
              </a:pPr>
              <a:t>9</a:t>
            </a:fld>
            <a:endParaRPr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0" y="3262313"/>
            <a:ext cx="8208963" cy="273050"/>
          </a:xfrm>
          <a:prstGeom prst="rect">
            <a:avLst/>
          </a:prstGeom>
          <a:gradFill flip="none" rotWithShape="1">
            <a:gsLst>
              <a:gs pos="0">
                <a:schemeClr val="accent1"/>
              </a:gs>
              <a:gs pos="50000">
                <a:schemeClr val="accent1"/>
              </a:gs>
              <a:gs pos="100000">
                <a:schemeClr val="tx2">
                  <a:lumMod val="60000"/>
                  <a:lumOff val="40000"/>
                </a:schemeClr>
              </a:gs>
            </a:gsLst>
            <a:lin ang="0" scaled="1"/>
            <a:tileRect/>
          </a:gradFill>
          <a:ln w="9525">
            <a:noFill/>
            <a:miter lim="800000"/>
            <a:headEnd/>
            <a:tailEnd/>
          </a:ln>
          <a:effectLst/>
        </p:spPr>
        <p:txBody>
          <a:bodyPr wrap="none" anchor="ctr"/>
          <a:lstStyle/>
          <a:p>
            <a:pPr fontAlgn="auto">
              <a:spcBef>
                <a:spcPts val="0"/>
              </a:spcBef>
              <a:spcAft>
                <a:spcPts val="0"/>
              </a:spcAft>
              <a:defRPr/>
            </a:pPr>
            <a:endParaRPr lang="ja-JP" altLang="en-US" dirty="0">
              <a:latin typeface="+mn-lt"/>
              <a:ea typeface="+mn-ea"/>
            </a:endParaRPr>
          </a:p>
        </p:txBody>
      </p:sp>
      <p:sp>
        <p:nvSpPr>
          <p:cNvPr id="2" name="タイトル 1"/>
          <p:cNvSpPr>
            <a:spLocks noGrp="1"/>
          </p:cNvSpPr>
          <p:nvPr>
            <p:ph type="ctrTitle"/>
          </p:nvPr>
        </p:nvSpPr>
        <p:spPr>
          <a:xfrm>
            <a:off x="214282" y="1785926"/>
            <a:ext cx="7772400" cy="1470025"/>
          </a:xfrm>
        </p:spPr>
        <p:txBody>
          <a:bodyPr/>
          <a:lstStyle>
            <a:lvl1pPr algn="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214282" y="3643314"/>
            <a:ext cx="64008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 サブタイトルの書式設定</a:t>
            </a:r>
            <a:endParaRPr lang="ja-JP" altLang="en-US" dirty="0"/>
          </a:p>
        </p:txBody>
      </p:sp>
      <p:sp>
        <p:nvSpPr>
          <p:cNvPr id="5" name="スライド番号プレースホルダ 5"/>
          <p:cNvSpPr>
            <a:spLocks noGrp="1"/>
          </p:cNvSpPr>
          <p:nvPr>
            <p:ph type="sldNum" sz="quarter" idx="10"/>
          </p:nvPr>
        </p:nvSpPr>
        <p:spPr>
          <a:xfrm>
            <a:off x="8643938" y="6643688"/>
            <a:ext cx="500062" cy="142875"/>
          </a:xfrm>
        </p:spPr>
        <p:txBody>
          <a:bodyPr/>
          <a:lstStyle>
            <a:lvl1pPr>
              <a:defRPr/>
            </a:lvl1pPr>
          </a:lstStyle>
          <a:p>
            <a:pPr>
              <a:defRPr/>
            </a:pPr>
            <a:fld id="{70DB0929-1EB8-4001-A684-1BF45466AD46}" type="slidenum">
              <a:rPr lang="ja-JP" altLang="en-US"/>
              <a:pPr>
                <a:defRPr/>
              </a:pPr>
              <a:t>&lt;#&gt;</a:t>
            </a:fld>
            <a:endParaRPr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 5"/>
          <p:cNvSpPr>
            <a:spLocks noGrp="1"/>
          </p:cNvSpPr>
          <p:nvPr>
            <p:ph type="sldNum" sz="quarter" idx="10"/>
          </p:nvPr>
        </p:nvSpPr>
        <p:spPr>
          <a:xfrm>
            <a:off x="8572500" y="6715125"/>
            <a:ext cx="500063" cy="142875"/>
          </a:xfrm>
        </p:spPr>
        <p:txBody>
          <a:bodyPr/>
          <a:lstStyle>
            <a:lvl1pPr>
              <a:defRPr/>
            </a:lvl1pPr>
          </a:lstStyle>
          <a:p>
            <a:pPr>
              <a:defRPr/>
            </a:pPr>
            <a:fld id="{6593CDE6-8E72-4F02-8A0A-8C5C05DE81B0}" type="slidenum">
              <a:rPr lang="ja-JP" altLang="en-US"/>
              <a:pPr>
                <a:defRPr/>
              </a:pPr>
              <a:t>&lt;#&gt;</a:t>
            </a:fld>
            <a:endParaRPr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a:xfrm>
            <a:off x="457200" y="6572250"/>
            <a:ext cx="2133600" cy="149225"/>
          </a:xfrm>
          <a:prstGeom prst="rect">
            <a:avLst/>
          </a:prstGeom>
        </p:spPr>
        <p:txBody>
          <a:bodyPr/>
          <a:lstStyle>
            <a:lvl1pPr fontAlgn="auto">
              <a:spcBef>
                <a:spcPts val="0"/>
              </a:spcBef>
              <a:spcAft>
                <a:spcPts val="0"/>
              </a:spcAft>
              <a:defRPr>
                <a:latin typeface="+mn-lt"/>
                <a:ea typeface="+mn-ea"/>
              </a:defRPr>
            </a:lvl1pPr>
          </a:lstStyle>
          <a:p>
            <a:pPr>
              <a:defRPr/>
            </a:pPr>
            <a:fld id="{1C9B3CDA-B9D0-4BBD-AA56-877E85DAA46C}" type="datetime1">
              <a:rPr lang="ja-JP" altLang="en-US"/>
              <a:pPr>
                <a:defRPr/>
              </a:pPr>
              <a:t>2013/2/8</a:t>
            </a:fld>
            <a:endParaRPr lang="ja-JP" altLang="en-US" dirty="0"/>
          </a:p>
        </p:txBody>
      </p:sp>
      <p:sp>
        <p:nvSpPr>
          <p:cNvPr id="5" name="フッター プレースホルダ 4"/>
          <p:cNvSpPr>
            <a:spLocks noGrp="1"/>
          </p:cNvSpPr>
          <p:nvPr>
            <p:ph type="ftr" sz="quarter" idx="11"/>
          </p:nvPr>
        </p:nvSpPr>
        <p:spPr>
          <a:xfrm>
            <a:off x="5214938" y="6572250"/>
            <a:ext cx="3929062" cy="285750"/>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E3890052-E728-480E-B7E5-31AF8B81F8FC}" type="slidenum">
              <a:rPr lang="ja-JP" altLang="en-US"/>
              <a:pPr>
                <a:defRPr/>
              </a:pPr>
              <a:t>&lt;#&gt;</a:t>
            </a:fld>
            <a:endParaRPr lang="ja-JP"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5" name="テキスト ボックス 4"/>
          <p:cNvSpPr txBox="1"/>
          <p:nvPr userDrawn="1"/>
        </p:nvSpPr>
        <p:spPr>
          <a:xfrm>
            <a:off x="449263" y="4929188"/>
            <a:ext cx="8229600" cy="1357312"/>
          </a:xfrm>
          <a:prstGeom prst="rect">
            <a:avLst/>
          </a:prstGeom>
          <a:noFill/>
        </p:spPr>
        <p:txBody>
          <a:bodyPr/>
          <a:lstStyle/>
          <a:p>
            <a:pPr fontAlgn="auto">
              <a:spcBef>
                <a:spcPts val="0"/>
              </a:spcBef>
              <a:spcAft>
                <a:spcPts val="0"/>
              </a:spcAft>
              <a:defRPr/>
            </a:pPr>
            <a:endParaRPr lang="ja-JP" altLang="en-US" sz="1400" dirty="0">
              <a:latin typeface="+mn-lt"/>
              <a:ea typeface="+mn-ea"/>
            </a:endParaRPr>
          </a:p>
        </p:txBody>
      </p:sp>
      <p:sp>
        <p:nvSpPr>
          <p:cNvPr id="6" name="正方形/長方形 5"/>
          <p:cNvSpPr/>
          <p:nvPr userDrawn="1"/>
        </p:nvSpPr>
        <p:spPr>
          <a:xfrm>
            <a:off x="0" y="785813"/>
            <a:ext cx="9144000" cy="71437"/>
          </a:xfrm>
          <a:prstGeom prst="rect">
            <a:avLst/>
          </a:prstGeom>
          <a:gradFill flip="none" rotWithShape="1">
            <a:gsLst>
              <a:gs pos="0">
                <a:srgbClr val="33CC33">
                  <a:shade val="30000"/>
                  <a:satMod val="115000"/>
                </a:srgbClr>
              </a:gs>
              <a:gs pos="50000">
                <a:srgbClr val="33CC33">
                  <a:shade val="67500"/>
                  <a:satMod val="115000"/>
                </a:srgbClr>
              </a:gs>
              <a:gs pos="100000">
                <a:srgbClr val="33CC33">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p>
        </p:txBody>
      </p:sp>
      <p:sp>
        <p:nvSpPr>
          <p:cNvPr id="2" name="タイトル 1"/>
          <p:cNvSpPr>
            <a:spLocks noGrp="1"/>
          </p:cNvSpPr>
          <p:nvPr>
            <p:ph type="title"/>
          </p:nvPr>
        </p:nvSpPr>
        <p:spPr>
          <a:xfrm>
            <a:off x="449708" y="274638"/>
            <a:ext cx="8229600" cy="439718"/>
          </a:xfrm>
        </p:spPr>
        <p:txBody>
          <a:bodyPr>
            <a:noAutofit/>
          </a:bodyPr>
          <a:lstStyle>
            <a:lvl1pPr>
              <a:defRPr sz="3600" b="1"/>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a:xfrm>
            <a:off x="449708" y="857233"/>
            <a:ext cx="8229600" cy="4000528"/>
          </a:xfrm>
          <a:ln>
            <a:solidFill>
              <a:srgbClr val="00B050"/>
            </a:solidFill>
          </a:ln>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テキスト プレースホルダ 3"/>
          <p:cNvSpPr>
            <a:spLocks noGrp="1"/>
          </p:cNvSpPr>
          <p:nvPr>
            <p:ph type="body" sz="half" idx="2"/>
          </p:nvPr>
        </p:nvSpPr>
        <p:spPr>
          <a:xfrm>
            <a:off x="428596" y="4929198"/>
            <a:ext cx="8258204" cy="1428760"/>
          </a:xfrm>
          <a:ln>
            <a:solidFill>
              <a:srgbClr val="00B050"/>
            </a:solidFill>
          </a:ln>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dirty="0" smtClean="0"/>
              <a:t>マスタ テキストの書式設定</a:t>
            </a:r>
          </a:p>
        </p:txBody>
      </p:sp>
      <p:sp>
        <p:nvSpPr>
          <p:cNvPr id="7" name="日付プレースホルダ 2"/>
          <p:cNvSpPr>
            <a:spLocks noGrp="1"/>
          </p:cNvSpPr>
          <p:nvPr>
            <p:ph type="dt" sz="half" idx="10"/>
          </p:nvPr>
        </p:nvSpPr>
        <p:spPr>
          <a:xfrm>
            <a:off x="457200" y="6572250"/>
            <a:ext cx="2133600" cy="149225"/>
          </a:xfrm>
          <a:prstGeom prst="rect">
            <a:avLst/>
          </a:prstGeom>
        </p:spPr>
        <p:txBody>
          <a:bodyPr/>
          <a:lstStyle>
            <a:lvl1pPr fontAlgn="auto">
              <a:spcBef>
                <a:spcPts val="0"/>
              </a:spcBef>
              <a:spcAft>
                <a:spcPts val="0"/>
              </a:spcAft>
              <a:defRPr>
                <a:latin typeface="+mn-lt"/>
                <a:ea typeface="+mn-ea"/>
              </a:defRPr>
            </a:lvl1pPr>
          </a:lstStyle>
          <a:p>
            <a:pPr>
              <a:defRPr/>
            </a:pPr>
            <a:fld id="{7774128C-31AC-4725-B377-2679491C5B2F}" type="datetime1">
              <a:rPr lang="ja-JP" altLang="en-US"/>
              <a:pPr>
                <a:defRPr/>
              </a:pPr>
              <a:t>2013/2/8</a:t>
            </a:fld>
            <a:endParaRPr lang="ja-JP" altLang="en-US" dirty="0"/>
          </a:p>
        </p:txBody>
      </p:sp>
      <p:sp>
        <p:nvSpPr>
          <p:cNvPr id="9" name="フッター プレースホルダ 3"/>
          <p:cNvSpPr>
            <a:spLocks noGrp="1"/>
          </p:cNvSpPr>
          <p:nvPr>
            <p:ph type="ftr" sz="quarter" idx="11"/>
          </p:nvPr>
        </p:nvSpPr>
        <p:spPr>
          <a:xfrm>
            <a:off x="5214938" y="6572250"/>
            <a:ext cx="3929062" cy="285750"/>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10" name="スライド番号プレースホルダ 4"/>
          <p:cNvSpPr>
            <a:spLocks noGrp="1"/>
          </p:cNvSpPr>
          <p:nvPr>
            <p:ph type="sldNum" sz="quarter" idx="12"/>
          </p:nvPr>
        </p:nvSpPr>
        <p:spPr/>
        <p:txBody>
          <a:bodyPr/>
          <a:lstStyle>
            <a:lvl1pPr>
              <a:defRPr/>
            </a:lvl1pPr>
          </a:lstStyle>
          <a:p>
            <a:pPr>
              <a:defRPr/>
            </a:pPr>
            <a:fld id="{30BF8E44-D848-4CF4-91C1-6D273DB58F35}" type="slidenum">
              <a:rPr lang="ja-JP" altLang="en-US"/>
              <a:pPr>
                <a:defRPr/>
              </a:pPr>
              <a:t>&lt;#&gt;</a:t>
            </a:fld>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正方形/長方形 3"/>
          <p:cNvSpPr/>
          <p:nvPr userDrawn="1"/>
        </p:nvSpPr>
        <p:spPr>
          <a:xfrm>
            <a:off x="0" y="857250"/>
            <a:ext cx="9144000" cy="71438"/>
          </a:xfrm>
          <a:prstGeom prst="rect">
            <a:avLst/>
          </a:prstGeom>
          <a:gradFill flip="none" rotWithShape="1">
            <a:gsLst>
              <a:gs pos="0">
                <a:schemeClr val="accent1"/>
              </a:gs>
              <a:gs pos="50000">
                <a:schemeClr val="tx2">
                  <a:lumMod val="40000"/>
                  <a:lumOff val="6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p>
        </p:txBody>
      </p:sp>
      <p:sp>
        <p:nvSpPr>
          <p:cNvPr id="2" name="タイトル 1"/>
          <p:cNvSpPr>
            <a:spLocks noGrp="1"/>
          </p:cNvSpPr>
          <p:nvPr>
            <p:ph type="title"/>
          </p:nvPr>
        </p:nvSpPr>
        <p:spPr>
          <a:xfrm>
            <a:off x="457200" y="214290"/>
            <a:ext cx="8229600" cy="582594"/>
          </a:xfrm>
        </p:spPr>
        <p:txBody>
          <a:body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 5"/>
          <p:cNvSpPr>
            <a:spLocks noGrp="1"/>
          </p:cNvSpPr>
          <p:nvPr>
            <p:ph type="sldNum" sz="quarter" idx="10"/>
          </p:nvPr>
        </p:nvSpPr>
        <p:spPr>
          <a:xfrm>
            <a:off x="8572500" y="6715125"/>
            <a:ext cx="500063" cy="142875"/>
          </a:xfrm>
        </p:spPr>
        <p:txBody>
          <a:bodyPr/>
          <a:lstStyle>
            <a:lvl1pPr>
              <a:defRPr/>
            </a:lvl1pPr>
          </a:lstStyle>
          <a:p>
            <a:pPr>
              <a:defRPr/>
            </a:pPr>
            <a:fld id="{65F807F8-E604-4B8C-9F45-9E16D479E221}" type="slidenum">
              <a:rPr lang="ja-JP" altLang="en-US"/>
              <a:pPr>
                <a:defRPr/>
              </a:pPr>
              <a:t>&lt;#&gt;</a:t>
            </a:fld>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4" name="Picture 5" descr="footer_e"/>
          <p:cNvPicPr>
            <a:picLocks noChangeAspect="1" noChangeArrowheads="1"/>
          </p:cNvPicPr>
          <p:nvPr userDrawn="1"/>
        </p:nvPicPr>
        <p:blipFill>
          <a:blip r:embed="rId2" cstate="print"/>
          <a:srcRect/>
          <a:stretch>
            <a:fillRect/>
          </a:stretch>
        </p:blipFill>
        <p:spPr bwMode="auto">
          <a:xfrm>
            <a:off x="0" y="6334125"/>
            <a:ext cx="9144000" cy="523875"/>
          </a:xfrm>
          <a:prstGeom prst="rect">
            <a:avLst/>
          </a:prstGeom>
          <a:noFill/>
          <a:ln w="9525">
            <a:noFill/>
            <a:miter lim="800000"/>
            <a:headEnd/>
            <a:tailEnd/>
          </a:ln>
        </p:spPr>
      </p:pic>
      <p:sp>
        <p:nvSpPr>
          <p:cNvPr id="2" name="タイトル 1"/>
          <p:cNvSpPr>
            <a:spLocks noGrp="1"/>
          </p:cNvSpPr>
          <p:nvPr>
            <p:ph type="title"/>
          </p:nvPr>
        </p:nvSpPr>
        <p:spPr>
          <a:xfrm>
            <a:off x="722313" y="3929055"/>
            <a:ext cx="7772400" cy="1362075"/>
          </a:xfrm>
        </p:spPr>
        <p:txBody>
          <a:bodyPr anchor="t">
            <a:normAutofit/>
          </a:bodyPr>
          <a:lstStyle>
            <a:lvl1pPr algn="l">
              <a:defRPr sz="2400" b="1" cap="all"/>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722313" y="2428868"/>
            <a:ext cx="7772400" cy="1500187"/>
          </a:xfrm>
        </p:spPr>
        <p:txBody>
          <a:bodyPr anchor="b">
            <a:normAutofit/>
          </a:bodyPr>
          <a:lstStyle>
            <a:lvl1pPr marL="0" indent="0">
              <a:buNone/>
              <a:defRPr sz="4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smtClean="0"/>
              <a:t>マスタ テキストの書式設定</a:t>
            </a:r>
          </a:p>
        </p:txBody>
      </p:sp>
      <p:sp>
        <p:nvSpPr>
          <p:cNvPr id="5" name="スライド番号プレースホルダ 5"/>
          <p:cNvSpPr>
            <a:spLocks noGrp="1"/>
          </p:cNvSpPr>
          <p:nvPr>
            <p:ph type="sldNum" sz="quarter" idx="10"/>
          </p:nvPr>
        </p:nvSpPr>
        <p:spPr/>
        <p:txBody>
          <a:bodyPr/>
          <a:lstStyle>
            <a:lvl1pPr>
              <a:defRPr/>
            </a:lvl1pPr>
          </a:lstStyle>
          <a:p>
            <a:pPr>
              <a:defRPr/>
            </a:pPr>
            <a:fld id="{60A29CAE-9642-46F0-A70E-4B6D42BF7DE6}" type="slidenum">
              <a:rPr lang="ja-JP" altLang="en-US"/>
              <a:pPr>
                <a:defRPr/>
              </a:pPr>
              <a:t>&lt;#&gt;</a:t>
            </a:fld>
            <a:endParaRPr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正方形/長方形 4"/>
          <p:cNvSpPr/>
          <p:nvPr userDrawn="1"/>
        </p:nvSpPr>
        <p:spPr>
          <a:xfrm>
            <a:off x="0" y="857250"/>
            <a:ext cx="9144000" cy="71438"/>
          </a:xfrm>
          <a:prstGeom prst="rect">
            <a:avLst/>
          </a:prstGeom>
          <a:gradFill flip="none" rotWithShape="1">
            <a:gsLst>
              <a:gs pos="0">
                <a:srgbClr val="33CC33">
                  <a:shade val="30000"/>
                  <a:satMod val="115000"/>
                </a:srgbClr>
              </a:gs>
              <a:gs pos="50000">
                <a:srgbClr val="33CC33">
                  <a:shade val="67500"/>
                  <a:satMod val="115000"/>
                </a:srgbClr>
              </a:gs>
              <a:gs pos="100000">
                <a:srgbClr val="33CC33">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p>
        </p:txBody>
      </p:sp>
      <p:sp>
        <p:nvSpPr>
          <p:cNvPr id="2" name="タイトル 1"/>
          <p:cNvSpPr>
            <a:spLocks noGrp="1"/>
          </p:cNvSpPr>
          <p:nvPr>
            <p:ph type="title"/>
          </p:nvPr>
        </p:nvSpPr>
        <p:spPr>
          <a:xfrm>
            <a:off x="457200" y="214290"/>
            <a:ext cx="8229600" cy="582594"/>
          </a:xfrm>
        </p:spPr>
        <p:txBody>
          <a:bodyPr/>
          <a:lstStyle/>
          <a:p>
            <a:r>
              <a:rPr lang="ja-JP" altLang="en-US" dirty="0" smtClean="0"/>
              <a:t>マスタ タイトルの書式設定</a:t>
            </a:r>
            <a:endParaRPr lang="ja-JP" altLang="en-US" dirty="0"/>
          </a:p>
        </p:txBody>
      </p:sp>
      <p:sp>
        <p:nvSpPr>
          <p:cNvPr id="3" name="コンテンツ プレースホルダ 2"/>
          <p:cNvSpPr>
            <a:spLocks noGrp="1"/>
          </p:cNvSpPr>
          <p:nvPr>
            <p:ph sz="half" idx="1"/>
          </p:nvPr>
        </p:nvSpPr>
        <p:spPr>
          <a:xfrm>
            <a:off x="457200" y="1214422"/>
            <a:ext cx="4038600" cy="49117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コンテンツ プレースホルダ 3"/>
          <p:cNvSpPr>
            <a:spLocks noGrp="1"/>
          </p:cNvSpPr>
          <p:nvPr>
            <p:ph sz="half" idx="2"/>
          </p:nvPr>
        </p:nvSpPr>
        <p:spPr>
          <a:xfrm>
            <a:off x="4648200" y="1214422"/>
            <a:ext cx="4038600" cy="49117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スライド番号プレースホルダ 6"/>
          <p:cNvSpPr>
            <a:spLocks noGrp="1"/>
          </p:cNvSpPr>
          <p:nvPr>
            <p:ph type="sldNum" sz="quarter" idx="10"/>
          </p:nvPr>
        </p:nvSpPr>
        <p:spPr>
          <a:xfrm>
            <a:off x="8572500" y="6643688"/>
            <a:ext cx="500063" cy="142875"/>
          </a:xfrm>
        </p:spPr>
        <p:txBody>
          <a:bodyPr/>
          <a:lstStyle>
            <a:lvl1pPr>
              <a:defRPr/>
            </a:lvl1pPr>
          </a:lstStyle>
          <a:p>
            <a:pPr>
              <a:defRPr/>
            </a:pPr>
            <a:fld id="{86EF6B27-3C7E-4DCE-BE43-8AF733BA025B}" type="slidenum">
              <a:rPr lang="ja-JP" altLang="en-US"/>
              <a:pPr>
                <a:defRPr/>
              </a:pPr>
              <a:t>&lt;#&gt;</a:t>
            </a:fld>
            <a:endParaRPr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7" name="正方形/長方形 6"/>
          <p:cNvSpPr/>
          <p:nvPr userDrawn="1"/>
        </p:nvSpPr>
        <p:spPr>
          <a:xfrm>
            <a:off x="0" y="857250"/>
            <a:ext cx="9144000" cy="71438"/>
          </a:xfrm>
          <a:prstGeom prst="rect">
            <a:avLst/>
          </a:prstGeom>
          <a:gradFill flip="none" rotWithShape="1">
            <a:gsLst>
              <a:gs pos="0">
                <a:srgbClr val="33CC33">
                  <a:shade val="30000"/>
                  <a:satMod val="115000"/>
                </a:srgbClr>
              </a:gs>
              <a:gs pos="50000">
                <a:srgbClr val="33CC33">
                  <a:shade val="67500"/>
                  <a:satMod val="115000"/>
                </a:srgbClr>
              </a:gs>
              <a:gs pos="100000">
                <a:srgbClr val="33CC33">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p>
        </p:txBody>
      </p:sp>
      <p:sp>
        <p:nvSpPr>
          <p:cNvPr id="2" name="タイトル 1"/>
          <p:cNvSpPr>
            <a:spLocks noGrp="1"/>
          </p:cNvSpPr>
          <p:nvPr>
            <p:ph type="title"/>
          </p:nvPr>
        </p:nvSpPr>
        <p:spPr>
          <a:xfrm>
            <a:off x="457200" y="214290"/>
            <a:ext cx="8229600" cy="582594"/>
          </a:xfrm>
        </p:spPr>
        <p:txBody>
          <a:bodyPr/>
          <a:lstStyle>
            <a:lvl1pPr>
              <a:defRPr/>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457200" y="121442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smtClean="0"/>
              <a:t>マスタ テキストの書式設定</a:t>
            </a:r>
          </a:p>
        </p:txBody>
      </p:sp>
      <p:sp>
        <p:nvSpPr>
          <p:cNvPr id="4" name="コンテンツ プレースホルダ 3"/>
          <p:cNvSpPr>
            <a:spLocks noGrp="1"/>
          </p:cNvSpPr>
          <p:nvPr>
            <p:ph sz="half" idx="2"/>
          </p:nvPr>
        </p:nvSpPr>
        <p:spPr>
          <a:xfrm>
            <a:off x="457200" y="185418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5" name="テキスト プレースホルダ 4"/>
          <p:cNvSpPr>
            <a:spLocks noGrp="1"/>
          </p:cNvSpPr>
          <p:nvPr>
            <p:ph type="body" sz="quarter" idx="3"/>
          </p:nvPr>
        </p:nvSpPr>
        <p:spPr>
          <a:xfrm>
            <a:off x="4645025" y="121442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185418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日付プレースホルダ 6"/>
          <p:cNvSpPr>
            <a:spLocks noGrp="1"/>
          </p:cNvSpPr>
          <p:nvPr>
            <p:ph type="dt" sz="half" idx="10"/>
          </p:nvPr>
        </p:nvSpPr>
        <p:spPr>
          <a:xfrm>
            <a:off x="457200" y="6572250"/>
            <a:ext cx="2133600" cy="149225"/>
          </a:xfrm>
          <a:prstGeom prst="rect">
            <a:avLst/>
          </a:prstGeom>
        </p:spPr>
        <p:txBody>
          <a:bodyPr/>
          <a:lstStyle>
            <a:lvl1pPr fontAlgn="auto">
              <a:spcBef>
                <a:spcPts val="0"/>
              </a:spcBef>
              <a:spcAft>
                <a:spcPts val="0"/>
              </a:spcAft>
              <a:defRPr>
                <a:latin typeface="+mn-lt"/>
                <a:ea typeface="+mn-ea"/>
              </a:defRPr>
            </a:lvl1pPr>
          </a:lstStyle>
          <a:p>
            <a:pPr>
              <a:defRPr/>
            </a:pPr>
            <a:fld id="{9A99D062-92BD-46AD-A228-3C5443A4233E}" type="datetime1">
              <a:rPr lang="ja-JP" altLang="en-US"/>
              <a:pPr>
                <a:defRPr/>
              </a:pPr>
              <a:t>2013/2/8</a:t>
            </a:fld>
            <a:endParaRPr lang="ja-JP" altLang="en-US" dirty="0"/>
          </a:p>
        </p:txBody>
      </p:sp>
      <p:sp>
        <p:nvSpPr>
          <p:cNvPr id="9" name="フッター プレースホルダ 7"/>
          <p:cNvSpPr>
            <a:spLocks noGrp="1"/>
          </p:cNvSpPr>
          <p:nvPr>
            <p:ph type="ftr" sz="quarter" idx="11"/>
          </p:nvPr>
        </p:nvSpPr>
        <p:spPr>
          <a:xfrm>
            <a:off x="5214938" y="6572250"/>
            <a:ext cx="3929062" cy="285750"/>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10" name="スライド番号プレースホルダ 8"/>
          <p:cNvSpPr>
            <a:spLocks noGrp="1"/>
          </p:cNvSpPr>
          <p:nvPr>
            <p:ph type="sldNum" sz="quarter" idx="12"/>
          </p:nvPr>
        </p:nvSpPr>
        <p:spPr/>
        <p:txBody>
          <a:bodyPr/>
          <a:lstStyle>
            <a:lvl1pPr>
              <a:defRPr/>
            </a:lvl1pPr>
          </a:lstStyle>
          <a:p>
            <a:pPr>
              <a:defRPr/>
            </a:pPr>
            <a:fld id="{4771EEF2-E16F-4D7C-B4BD-4010FC038E7A}" type="slidenum">
              <a:rPr lang="ja-JP" altLang="en-US"/>
              <a:pPr>
                <a:defRPr/>
              </a:pPr>
              <a:t>&lt;#&gt;</a:t>
            </a:fld>
            <a:endParaRPr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正方形/長方形 2"/>
          <p:cNvSpPr/>
          <p:nvPr userDrawn="1"/>
        </p:nvSpPr>
        <p:spPr>
          <a:xfrm>
            <a:off x="0" y="857250"/>
            <a:ext cx="9144000" cy="71438"/>
          </a:xfrm>
          <a:prstGeom prst="rect">
            <a:avLst/>
          </a:prstGeom>
          <a:gradFill flip="none" rotWithShape="1">
            <a:gsLst>
              <a:gs pos="0">
                <a:schemeClr val="tx2">
                  <a:lumMod val="60000"/>
                  <a:lumOff val="40000"/>
                </a:schemeClr>
              </a:gs>
              <a:gs pos="50000">
                <a:schemeClr val="tx2">
                  <a:lumMod val="40000"/>
                  <a:lumOff val="60000"/>
                </a:schemeClr>
              </a:gs>
              <a:gs pos="100000">
                <a:schemeClr val="tx2">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p>
        </p:txBody>
      </p:sp>
      <p:sp>
        <p:nvSpPr>
          <p:cNvPr id="2" name="タイトル 1"/>
          <p:cNvSpPr>
            <a:spLocks noGrp="1"/>
          </p:cNvSpPr>
          <p:nvPr>
            <p:ph type="title"/>
          </p:nvPr>
        </p:nvSpPr>
        <p:spPr>
          <a:xfrm>
            <a:off x="457200" y="214290"/>
            <a:ext cx="8229600" cy="582594"/>
          </a:xfrm>
        </p:spPr>
        <p:txBody>
          <a:bodyPr/>
          <a:lstStyle/>
          <a:p>
            <a:r>
              <a:rPr lang="ja-JP" altLang="en-US" dirty="0" smtClean="0"/>
              <a:t>マスタ タイトルの書式設定</a:t>
            </a:r>
            <a:endParaRPr lang="ja-JP" altLang="en-US" dirty="0"/>
          </a:p>
        </p:txBody>
      </p:sp>
      <p:sp>
        <p:nvSpPr>
          <p:cNvPr id="4" name="スライド番号プレースホルダ 4"/>
          <p:cNvSpPr>
            <a:spLocks noGrp="1"/>
          </p:cNvSpPr>
          <p:nvPr>
            <p:ph type="sldNum" sz="quarter" idx="10"/>
          </p:nvPr>
        </p:nvSpPr>
        <p:spPr>
          <a:xfrm>
            <a:off x="8572500" y="6643688"/>
            <a:ext cx="500063" cy="142875"/>
          </a:xfrm>
        </p:spPr>
        <p:txBody>
          <a:bodyPr/>
          <a:lstStyle>
            <a:lvl1pPr>
              <a:defRPr/>
            </a:lvl1pPr>
          </a:lstStyle>
          <a:p>
            <a:pPr>
              <a:defRPr/>
            </a:pPr>
            <a:fld id="{2D49EB63-8A47-42A8-B1AF-7D6D75D2383C}" type="slidenum">
              <a:rPr lang="ja-JP" altLang="en-US"/>
              <a:pPr>
                <a:defRPr/>
              </a:pPr>
              <a:t>&lt;#&gt;</a:t>
            </a:fld>
            <a:endParaRPr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a:xfrm>
            <a:off x="457200" y="6572250"/>
            <a:ext cx="2133600" cy="149225"/>
          </a:xfrm>
          <a:prstGeom prst="rect">
            <a:avLst/>
          </a:prstGeom>
        </p:spPr>
        <p:txBody>
          <a:bodyPr/>
          <a:lstStyle>
            <a:lvl1pPr fontAlgn="auto">
              <a:spcBef>
                <a:spcPts val="0"/>
              </a:spcBef>
              <a:spcAft>
                <a:spcPts val="0"/>
              </a:spcAft>
              <a:defRPr>
                <a:latin typeface="+mn-lt"/>
                <a:ea typeface="+mn-ea"/>
              </a:defRPr>
            </a:lvl1pPr>
          </a:lstStyle>
          <a:p>
            <a:pPr>
              <a:defRPr/>
            </a:pPr>
            <a:fld id="{2A8E9041-563F-483A-B604-B86AC6514484}" type="datetime1">
              <a:rPr lang="ja-JP" altLang="en-US"/>
              <a:pPr>
                <a:defRPr/>
              </a:pPr>
              <a:t>2013/2/8</a:t>
            </a:fld>
            <a:endParaRPr lang="ja-JP" altLang="en-US" dirty="0"/>
          </a:p>
        </p:txBody>
      </p:sp>
      <p:sp>
        <p:nvSpPr>
          <p:cNvPr id="3" name="フッター プレースホルダ 2"/>
          <p:cNvSpPr>
            <a:spLocks noGrp="1"/>
          </p:cNvSpPr>
          <p:nvPr>
            <p:ph type="ftr" sz="quarter" idx="11"/>
          </p:nvPr>
        </p:nvSpPr>
        <p:spPr>
          <a:xfrm>
            <a:off x="5214938" y="6572250"/>
            <a:ext cx="3929062" cy="285750"/>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4" name="スライド番号プレースホルダ 3"/>
          <p:cNvSpPr>
            <a:spLocks noGrp="1"/>
          </p:cNvSpPr>
          <p:nvPr>
            <p:ph type="sldNum" sz="quarter" idx="12"/>
          </p:nvPr>
        </p:nvSpPr>
        <p:spPr/>
        <p:txBody>
          <a:bodyPr/>
          <a:lstStyle>
            <a:lvl1pPr>
              <a:defRPr/>
            </a:lvl1pPr>
          </a:lstStyle>
          <a:p>
            <a:pPr>
              <a:defRPr/>
            </a:pPr>
            <a:fld id="{568BEC2E-001A-4021-BF87-2F45E221CF0C}" type="slidenum">
              <a:rPr lang="ja-JP" altLang="en-US"/>
              <a:pPr>
                <a:defRPr/>
              </a:pPr>
              <a:t>&lt;#&gt;</a:t>
            </a:fld>
            <a:endParaRPr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スライド番号プレースホルダ 6"/>
          <p:cNvSpPr>
            <a:spLocks noGrp="1"/>
          </p:cNvSpPr>
          <p:nvPr>
            <p:ph type="sldNum" sz="quarter" idx="10"/>
          </p:nvPr>
        </p:nvSpPr>
        <p:spPr>
          <a:xfrm>
            <a:off x="8572500" y="6643688"/>
            <a:ext cx="500063" cy="142875"/>
          </a:xfrm>
        </p:spPr>
        <p:txBody>
          <a:bodyPr/>
          <a:lstStyle>
            <a:lvl1pPr>
              <a:defRPr/>
            </a:lvl1pPr>
          </a:lstStyle>
          <a:p>
            <a:pPr>
              <a:defRPr/>
            </a:pPr>
            <a:fld id="{B57D0F7F-437A-4842-96D6-8E9B490BF0BD}" type="slidenum">
              <a:rPr lang="ja-JP" altLang="en-US"/>
              <a:pPr>
                <a:defRPr/>
              </a:pPr>
              <a:t>&lt;#&gt;</a:t>
            </a:fld>
            <a:endParaRPr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a:xfrm>
            <a:off x="457200" y="6572250"/>
            <a:ext cx="2133600" cy="149225"/>
          </a:xfrm>
          <a:prstGeom prst="rect">
            <a:avLst/>
          </a:prstGeom>
        </p:spPr>
        <p:txBody>
          <a:bodyPr/>
          <a:lstStyle>
            <a:lvl1pPr fontAlgn="auto">
              <a:spcBef>
                <a:spcPts val="0"/>
              </a:spcBef>
              <a:spcAft>
                <a:spcPts val="0"/>
              </a:spcAft>
              <a:defRPr>
                <a:latin typeface="+mn-lt"/>
                <a:ea typeface="+mn-ea"/>
              </a:defRPr>
            </a:lvl1pPr>
          </a:lstStyle>
          <a:p>
            <a:pPr>
              <a:defRPr/>
            </a:pPr>
            <a:fld id="{DCE45E25-3082-4598-8254-47A5EE6D4980}" type="datetime1">
              <a:rPr lang="ja-JP" altLang="en-US"/>
              <a:pPr>
                <a:defRPr/>
              </a:pPr>
              <a:t>2013/2/8</a:t>
            </a:fld>
            <a:endParaRPr lang="ja-JP" altLang="en-US" dirty="0"/>
          </a:p>
        </p:txBody>
      </p:sp>
      <p:sp>
        <p:nvSpPr>
          <p:cNvPr id="6" name="フッター プレースホルダ 5"/>
          <p:cNvSpPr>
            <a:spLocks noGrp="1"/>
          </p:cNvSpPr>
          <p:nvPr>
            <p:ph type="ftr" sz="quarter" idx="11"/>
          </p:nvPr>
        </p:nvSpPr>
        <p:spPr>
          <a:xfrm>
            <a:off x="5214938" y="6572250"/>
            <a:ext cx="3929062" cy="285750"/>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7" name="スライド番号プレースホルダ 6"/>
          <p:cNvSpPr>
            <a:spLocks noGrp="1"/>
          </p:cNvSpPr>
          <p:nvPr>
            <p:ph type="sldNum" sz="quarter" idx="12"/>
          </p:nvPr>
        </p:nvSpPr>
        <p:spPr/>
        <p:txBody>
          <a:bodyPr/>
          <a:lstStyle>
            <a:lvl1pPr>
              <a:defRPr/>
            </a:lvl1pPr>
          </a:lstStyle>
          <a:p>
            <a:pPr>
              <a:defRPr/>
            </a:pPr>
            <a:fld id="{818CCC8E-67F7-4D24-A53C-8BA660CD5B4D}" type="slidenum">
              <a:rPr lang="ja-JP" altLang="en-US"/>
              <a:pPr>
                <a:defRPr/>
              </a:pPr>
              <a:t>&lt;#&gt;</a:t>
            </a:fld>
            <a:endParaRPr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タイトル プレースホルダ 1"/>
          <p:cNvSpPr>
            <a:spLocks noGrp="1"/>
          </p:cNvSpPr>
          <p:nvPr>
            <p:ph type="title"/>
          </p:nvPr>
        </p:nvSpPr>
        <p:spPr bwMode="auto">
          <a:xfrm>
            <a:off x="457200" y="274638"/>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テキスト プレースホルダ 2"/>
          <p:cNvSpPr>
            <a:spLocks noGrp="1"/>
          </p:cNvSpPr>
          <p:nvPr>
            <p:ph type="body" idx="1"/>
          </p:nvPr>
        </p:nvSpPr>
        <p:spPr bwMode="auto">
          <a:xfrm>
            <a:off x="457200" y="1214438"/>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pic>
        <p:nvPicPr>
          <p:cNvPr id="2052" name="Picture 5" descr="footer_e"/>
          <p:cNvPicPr>
            <a:picLocks noChangeAspect="1" noChangeArrowheads="1"/>
          </p:cNvPicPr>
          <p:nvPr userDrawn="1"/>
        </p:nvPicPr>
        <p:blipFill>
          <a:blip r:embed="rId14" cstate="print"/>
          <a:srcRect/>
          <a:stretch>
            <a:fillRect/>
          </a:stretch>
        </p:blipFill>
        <p:spPr bwMode="auto">
          <a:xfrm>
            <a:off x="0" y="6334125"/>
            <a:ext cx="9144000" cy="523875"/>
          </a:xfrm>
          <a:prstGeom prst="rect">
            <a:avLst/>
          </a:prstGeom>
          <a:noFill/>
          <a:ln w="9525">
            <a:noFill/>
            <a:miter lim="800000"/>
            <a:headEnd/>
            <a:tailEnd/>
          </a:ln>
        </p:spPr>
      </p:pic>
      <p:sp>
        <p:nvSpPr>
          <p:cNvPr id="8" name="フッター プレースホルダ 4"/>
          <p:cNvSpPr txBox="1">
            <a:spLocks/>
          </p:cNvSpPr>
          <p:nvPr userDrawn="1"/>
        </p:nvSpPr>
        <p:spPr>
          <a:xfrm>
            <a:off x="5214938" y="6572250"/>
            <a:ext cx="3929062" cy="285750"/>
          </a:xfrm>
          <a:prstGeom prst="rect">
            <a:avLst/>
          </a:prstGeom>
        </p:spPr>
        <p:txBody>
          <a:bodyPr anchor="ctr"/>
          <a:lstStyle>
            <a:lvl1pPr algn="ctr">
              <a:defRPr sz="1000">
                <a:solidFill>
                  <a:schemeClr val="tx1">
                    <a:tint val="75000"/>
                  </a:schemeClr>
                </a:solidFill>
              </a:defRPr>
            </a:lvl1pPr>
          </a:lstStyle>
          <a:p>
            <a:pPr fontAlgn="auto">
              <a:spcBef>
                <a:spcPts val="0"/>
              </a:spcBef>
              <a:spcAft>
                <a:spcPts val="0"/>
              </a:spcAft>
              <a:defRPr/>
            </a:pPr>
            <a:endParaRPr lang="ja-JP" altLang="en-US" dirty="0">
              <a:latin typeface="+mn-lt"/>
              <a:ea typeface="+mn-ea"/>
            </a:endParaRPr>
          </a:p>
        </p:txBody>
      </p:sp>
      <p:sp>
        <p:nvSpPr>
          <p:cNvPr id="10" name="スライド番号プレースホルダ 5"/>
          <p:cNvSpPr>
            <a:spLocks noGrp="1"/>
          </p:cNvSpPr>
          <p:nvPr>
            <p:ph type="sldNum" sz="quarter" idx="4"/>
          </p:nvPr>
        </p:nvSpPr>
        <p:spPr>
          <a:xfrm>
            <a:off x="8429625" y="6429375"/>
            <a:ext cx="500063" cy="142875"/>
          </a:xfrm>
          <a:prstGeom prst="rect">
            <a:avLst/>
          </a:prstGeom>
        </p:spPr>
        <p:txBody>
          <a:bodyPr vert="horz" lIns="91440" tIns="45720" rIns="91440" bIns="45720" rtlCol="0" anchor="ctr"/>
          <a:lstStyle>
            <a:lvl1pPr algn="r" fontAlgn="auto">
              <a:spcBef>
                <a:spcPts val="0"/>
              </a:spcBef>
              <a:spcAft>
                <a:spcPts val="0"/>
              </a:spcAft>
              <a:defRPr sz="1000" baseline="0">
                <a:solidFill>
                  <a:schemeClr val="bg1"/>
                </a:solidFill>
                <a:latin typeface="+mn-lt"/>
                <a:ea typeface="+mn-ea"/>
              </a:defRPr>
            </a:lvl1pPr>
          </a:lstStyle>
          <a:p>
            <a:pPr>
              <a:defRPr/>
            </a:pPr>
            <a:fld id="{4DE2F3D2-5B6F-4739-BF49-AF33124C7776}" type="slidenum">
              <a:rPr lang="ja-JP" altLang="en-US"/>
              <a:pPr>
                <a:defRPr/>
              </a:pPr>
              <a:t>&lt;#&gt;</a:t>
            </a:fld>
            <a:endParaRPr lang="ja-JP" alt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hf hdr="0" dt="0"/>
  <p:txStyles>
    <p:titleStyle>
      <a:lvl1pPr algn="l" rtl="0" eaLnBrk="0" fontAlgn="base" hangingPunct="0">
        <a:spcBef>
          <a:spcPct val="0"/>
        </a:spcBef>
        <a:spcAft>
          <a:spcPct val="0"/>
        </a:spcAft>
        <a:defRPr kumimoji="1" sz="4400" kern="12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2pPr>
      <a:lvl3pPr algn="l"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3pPr>
      <a:lvl4pPr algn="l"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4pPr>
      <a:lvl5pPr algn="l" rtl="0" eaLnBrk="0" fontAlgn="base" hangingPunct="0">
        <a:spcBef>
          <a:spcPct val="0"/>
        </a:spcBef>
        <a:spcAft>
          <a:spcPct val="0"/>
        </a:spcAft>
        <a:defRPr kumimoji="1" sz="4400">
          <a:solidFill>
            <a:schemeClr val="tx1"/>
          </a:solidFill>
          <a:latin typeface="Calibri" pitchFamily="34" charset="0"/>
          <a:ea typeface="ＭＳ Ｐゴシック" pitchFamily="50" charset="-128"/>
        </a:defRPr>
      </a:lvl5pPr>
      <a:lvl6pPr marL="457200" algn="l" rtl="0" fontAlgn="base">
        <a:spcBef>
          <a:spcPct val="0"/>
        </a:spcBef>
        <a:spcAft>
          <a:spcPct val="0"/>
        </a:spcAft>
        <a:defRPr kumimoji="1" sz="4400">
          <a:solidFill>
            <a:schemeClr val="tx1"/>
          </a:solidFill>
          <a:latin typeface="Calibri" pitchFamily="34" charset="0"/>
          <a:ea typeface="ＭＳ Ｐゴシック" pitchFamily="50" charset="-128"/>
        </a:defRPr>
      </a:lvl6pPr>
      <a:lvl7pPr marL="914400" algn="l" rtl="0" fontAlgn="base">
        <a:spcBef>
          <a:spcPct val="0"/>
        </a:spcBef>
        <a:spcAft>
          <a:spcPct val="0"/>
        </a:spcAft>
        <a:defRPr kumimoji="1" sz="4400">
          <a:solidFill>
            <a:schemeClr val="tx1"/>
          </a:solidFill>
          <a:latin typeface="Calibri" pitchFamily="34" charset="0"/>
          <a:ea typeface="ＭＳ Ｐゴシック" pitchFamily="50" charset="-128"/>
        </a:defRPr>
      </a:lvl7pPr>
      <a:lvl8pPr marL="1371600" algn="l" rtl="0" fontAlgn="base">
        <a:spcBef>
          <a:spcPct val="0"/>
        </a:spcBef>
        <a:spcAft>
          <a:spcPct val="0"/>
        </a:spcAft>
        <a:defRPr kumimoji="1" sz="4400">
          <a:solidFill>
            <a:schemeClr val="tx1"/>
          </a:solidFill>
          <a:latin typeface="Calibri" pitchFamily="34" charset="0"/>
          <a:ea typeface="ＭＳ Ｐゴシック" pitchFamily="50" charset="-128"/>
        </a:defRPr>
      </a:lvl8pPr>
      <a:lvl9pPr marL="1828800" algn="l" rtl="0" fontAlgn="base">
        <a:spcBef>
          <a:spcPct val="0"/>
        </a:spcBef>
        <a:spcAft>
          <a:spcPct val="0"/>
        </a:spcAft>
        <a:defRPr kumimoji="1" sz="4400">
          <a:solidFill>
            <a:schemeClr val="tx1"/>
          </a:solidFill>
          <a:latin typeface="Calibri" pitchFamily="34" charset="0"/>
          <a:ea typeface="ＭＳ Ｐゴシック" pitchFamily="50"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ithub.com/nii-cloud/dodai" TargetMode="External"/><Relationship Id="rId5" Type="http://schemas.openxmlformats.org/officeDocument/2006/relationships/image" Target="../media/image15.pn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rt.ecloud.nii.ac.j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www.gictf.jp/doc/GICTF_Whitepaper_20100902.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5.emf"/></Relationships>
</file>

<file path=ppt/slides/_rels/slide2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http://www.opencarf.org/" TargetMode="External"/><Relationship Id="rId7" Type="http://schemas.openxmlformats.org/officeDocument/2006/relationships/image" Target="../media/image33.jpeg"/><Relationship Id="rId2" Type="http://schemas.openxmlformats.org/officeDocument/2006/relationships/hyperlink" Target="http://edubase.jp/cloud/" TargetMode="Externa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hyperlink" Target="https://github.com/nii-cloud/colony" TargetMode="External"/><Relationship Id="rId10" Type="http://schemas.openxmlformats.org/officeDocument/2006/relationships/hyperlink" Target="http://start.ecloud.nii.ac.jp/" TargetMode="External"/><Relationship Id="rId4" Type="http://schemas.openxmlformats.org/officeDocument/2006/relationships/hyperlink" Target="https://github.com/nii-cloud/dodai-deploy" TargetMode="External"/><Relationship Id="rId9" Type="http://schemas.openxmlformats.org/officeDocument/2006/relationships/image" Target="../media/image35.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grace-center.jp/prj_educloud.html"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tart.ecloud.nii.ac.j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タイトル 4"/>
          <p:cNvSpPr>
            <a:spLocks noGrp="1"/>
          </p:cNvSpPr>
          <p:nvPr>
            <p:ph type="ctrTitle"/>
          </p:nvPr>
        </p:nvSpPr>
        <p:spPr>
          <a:xfrm>
            <a:off x="251520" y="1844824"/>
            <a:ext cx="7848872" cy="1224136"/>
          </a:xfrm>
        </p:spPr>
        <p:txBody>
          <a:bodyPr/>
          <a:lstStyle/>
          <a:p>
            <a:pPr eaLnBrk="1" hangingPunct="1"/>
            <a:r>
              <a:rPr lang="en-US" altLang="ja-JP" dirty="0" smtClean="0">
                <a:latin typeface="HGP創英角ｺﾞｼｯｸUB" pitchFamily="50" charset="-128"/>
                <a:ea typeface="HGP創英角ｺﾞｼｯｸUB" pitchFamily="50" charset="-128"/>
              </a:rPr>
              <a:t>NII</a:t>
            </a:r>
            <a:r>
              <a:rPr lang="ja-JP" altLang="en-US" dirty="0" smtClean="0">
                <a:latin typeface="HGP創英角ｺﾞｼｯｸUB" pitchFamily="50" charset="-128"/>
                <a:ea typeface="HGP創英角ｺﾞｼｯｸUB" pitchFamily="50" charset="-128"/>
              </a:rPr>
              <a:t>における</a:t>
            </a:r>
            <a:r>
              <a:rPr lang="en-US" altLang="ja-JP" dirty="0" smtClean="0">
                <a:latin typeface="HGP創英角ｺﾞｼｯｸUB" pitchFamily="50" charset="-128"/>
                <a:ea typeface="HGP創英角ｺﾞｼｯｸUB" pitchFamily="50" charset="-128"/>
              </a:rPr>
              <a:t/>
            </a:r>
            <a:br>
              <a:rPr lang="en-US" altLang="ja-JP" dirty="0" smtClean="0">
                <a:latin typeface="HGP創英角ｺﾞｼｯｸUB" pitchFamily="50" charset="-128"/>
                <a:ea typeface="HGP創英角ｺﾞｼｯｸUB" pitchFamily="50" charset="-128"/>
              </a:rPr>
            </a:br>
            <a:r>
              <a:rPr lang="ja-JP" altLang="en-US" dirty="0" smtClean="0">
                <a:latin typeface="HGP創英角ｺﾞｼｯｸUB" pitchFamily="50" charset="-128"/>
                <a:ea typeface="HGP創英角ｺﾞｼｯｸUB" pitchFamily="50" charset="-128"/>
              </a:rPr>
              <a:t>クラウドへの期待とソリューション</a:t>
            </a:r>
          </a:p>
        </p:txBody>
      </p:sp>
      <p:sp>
        <p:nvSpPr>
          <p:cNvPr id="8" name="タイトル 4"/>
          <p:cNvSpPr txBox="1">
            <a:spLocks/>
          </p:cNvSpPr>
          <p:nvPr/>
        </p:nvSpPr>
        <p:spPr bwMode="auto">
          <a:xfrm>
            <a:off x="3995936" y="4005064"/>
            <a:ext cx="4176464" cy="122413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ja-JP" sz="2400" dirty="0" smtClean="0">
                <a:latin typeface="HGP創英角ｺﾞｼｯｸUB" pitchFamily="50" charset="-128"/>
                <a:ea typeface="HGP創英角ｺﾞｼｯｸUB" pitchFamily="50" charset="-128"/>
                <a:cs typeface="+mj-cs"/>
              </a:rPr>
              <a:t>2013.2.8</a:t>
            </a:r>
          </a:p>
          <a:p>
            <a:pPr marL="0" marR="0" lvl="0" indent="0" algn="r" defTabSz="914400" rtl="0" eaLnBrk="1" fontAlgn="base" latinLnBrk="0" hangingPunct="1">
              <a:lnSpc>
                <a:spcPct val="100000"/>
              </a:lnSpc>
              <a:spcBef>
                <a:spcPct val="0"/>
              </a:spcBef>
              <a:spcAft>
                <a:spcPct val="0"/>
              </a:spcAft>
              <a:buClrTx/>
              <a:buSzTx/>
              <a:buFontTx/>
              <a:buNone/>
              <a:tabLst/>
              <a:defRPr/>
            </a:pPr>
            <a:endParaRPr lang="en-US" altLang="ja-JP" sz="2400" dirty="0" smtClean="0">
              <a:latin typeface="HGP創英角ｺﾞｼｯｸUB" pitchFamily="50" charset="-128"/>
              <a:ea typeface="HGP創英角ｺﾞｼｯｸUB" pitchFamily="50" charset="-128"/>
              <a:cs typeface="+mj-cs"/>
            </a:endParaRPr>
          </a:p>
          <a:p>
            <a:pPr marL="0" marR="0" lvl="0" indent="0" algn="r" defTabSz="914400" rtl="0" eaLnBrk="1" fontAlgn="base" latinLnBrk="0" hangingPunct="1">
              <a:lnSpc>
                <a:spcPct val="100000"/>
              </a:lnSpc>
              <a:spcBef>
                <a:spcPct val="0"/>
              </a:spcBef>
              <a:spcAft>
                <a:spcPct val="0"/>
              </a:spcAft>
              <a:buClrTx/>
              <a:buSzTx/>
              <a:buFontTx/>
              <a:buNone/>
              <a:tabLst/>
              <a:defRPr/>
            </a:pPr>
            <a:r>
              <a:rPr lang="ja-JP" altLang="en-US" sz="2400" dirty="0" smtClean="0">
                <a:latin typeface="HGP創英角ｺﾞｼｯｸUB" pitchFamily="50" charset="-128"/>
                <a:ea typeface="HGP創英角ｺﾞｼｯｸUB" pitchFamily="50" charset="-128"/>
                <a:cs typeface="+mj-cs"/>
              </a:rPr>
              <a:t>国立情報学研究所</a:t>
            </a:r>
            <a:r>
              <a:rPr lang="en-US" altLang="ja-JP" sz="2400" dirty="0" smtClean="0">
                <a:latin typeface="HGP創英角ｺﾞｼｯｸUB" pitchFamily="50" charset="-128"/>
                <a:ea typeface="HGP創英角ｺﾞｼｯｸUB" pitchFamily="50" charset="-128"/>
                <a:cs typeface="+mj-cs"/>
              </a:rPr>
              <a:t>(NII)</a:t>
            </a:r>
          </a:p>
          <a:p>
            <a:pPr marL="0" marR="0" lvl="0" indent="0" algn="r" defTabSz="914400" rtl="0" eaLnBrk="1" fontAlgn="base" latinLnBrk="0" hangingPunct="1">
              <a:lnSpc>
                <a:spcPct val="100000"/>
              </a:lnSpc>
              <a:spcBef>
                <a:spcPct val="0"/>
              </a:spcBef>
              <a:spcAft>
                <a:spcPct val="0"/>
              </a:spcAft>
              <a:buClrTx/>
              <a:buSzTx/>
              <a:buFontTx/>
              <a:buNone/>
              <a:tabLst/>
              <a:defRPr/>
            </a:pPr>
            <a:r>
              <a:rPr kumimoji="1" lang="ja-JP" altLang="en-US" sz="2400" b="0" i="0" u="none" strike="noStrike" kern="1200" cap="none" spc="0" normalizeH="0" baseline="0" noProof="0" dirty="0" smtClean="0">
                <a:ln>
                  <a:noFill/>
                </a:ln>
                <a:effectLst/>
                <a:uLnTx/>
                <a:uFillTx/>
                <a:latin typeface="HGP創英角ｺﾞｼｯｸUB" pitchFamily="50" charset="-128"/>
                <a:ea typeface="HGP創英角ｺﾞｼｯｸUB" pitchFamily="50" charset="-128"/>
                <a:cs typeface="+mj-cs"/>
              </a:rPr>
              <a:t>横山重俊</a:t>
            </a:r>
            <a:endParaRPr kumimoji="1" lang="en-US" altLang="ja-JP" sz="2400" b="0" i="0" u="none" strike="noStrike" kern="1200" cap="none" spc="0" normalizeH="0" baseline="0" noProof="0" dirty="0" smtClean="0">
              <a:ln>
                <a:noFill/>
              </a:ln>
              <a:effectLst/>
              <a:uLnTx/>
              <a:uFillTx/>
              <a:latin typeface="HGP創英角ｺﾞｼｯｸUB" pitchFamily="50" charset="-128"/>
              <a:ea typeface="HGP創英角ｺﾞｼｯｸUB" pitchFamily="50" charset="-128"/>
              <a:cs typeface="+mj-cs"/>
            </a:endParaRPr>
          </a:p>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ja-JP" altLang="en-US" sz="2400" b="0" i="0" u="none" strike="noStrike" kern="1200" cap="none" spc="0" normalizeH="0" baseline="0" noProof="0" dirty="0" smtClean="0">
              <a:ln>
                <a:noFill/>
              </a:ln>
              <a:effectLst/>
              <a:uLnTx/>
              <a:uFillTx/>
              <a:latin typeface="HGP創英角ｺﾞｼｯｸUB" pitchFamily="50" charset="-128"/>
              <a:ea typeface="HGP創英角ｺﾞｼｯｸUB" pitchFamily="50" charset="-128"/>
              <a:cs typeface="+mj-cs"/>
            </a:endParaRPr>
          </a:p>
        </p:txBody>
      </p:sp>
      <p:sp>
        <p:nvSpPr>
          <p:cNvPr id="5"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1</a:t>
            </a:fld>
            <a:endParaRPr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グループ化 54"/>
          <p:cNvGrpSpPr/>
          <p:nvPr/>
        </p:nvGrpSpPr>
        <p:grpSpPr>
          <a:xfrm>
            <a:off x="5348164" y="1268760"/>
            <a:ext cx="3688332" cy="1152128"/>
            <a:chOff x="467544" y="1628800"/>
            <a:chExt cx="3688332" cy="1152128"/>
          </a:xfrm>
        </p:grpSpPr>
        <p:sp>
          <p:nvSpPr>
            <p:cNvPr id="56" name="正方形/長方形 55"/>
            <p:cNvSpPr/>
            <p:nvPr/>
          </p:nvSpPr>
          <p:spPr>
            <a:xfrm>
              <a:off x="467544" y="1628800"/>
              <a:ext cx="3528392" cy="11521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Picture 8" descr="MCj04289690000[1]"/>
            <p:cNvPicPr>
              <a:picLocks noChangeAspect="1" noChangeArrowheads="1"/>
            </p:cNvPicPr>
            <p:nvPr/>
          </p:nvPicPr>
          <p:blipFill>
            <a:blip r:embed="rId3" cstate="print"/>
            <a:srcRect/>
            <a:stretch>
              <a:fillRect/>
            </a:stretch>
          </p:blipFill>
          <p:spPr bwMode="auto">
            <a:xfrm>
              <a:off x="1691680" y="1772816"/>
              <a:ext cx="428625" cy="595312"/>
            </a:xfrm>
            <a:prstGeom prst="rect">
              <a:avLst/>
            </a:prstGeom>
            <a:noFill/>
            <a:ln w="9525">
              <a:noFill/>
              <a:miter lim="800000"/>
              <a:headEnd/>
              <a:tailEnd/>
            </a:ln>
          </p:spPr>
        </p:pic>
        <p:pic>
          <p:nvPicPr>
            <p:cNvPr id="58" name="Picture 8" descr="MCj04289690000[1]"/>
            <p:cNvPicPr>
              <a:picLocks noChangeAspect="1" noChangeArrowheads="1"/>
            </p:cNvPicPr>
            <p:nvPr/>
          </p:nvPicPr>
          <p:blipFill>
            <a:blip r:embed="rId3" cstate="print"/>
            <a:srcRect/>
            <a:stretch>
              <a:fillRect/>
            </a:stretch>
          </p:blipFill>
          <p:spPr bwMode="auto">
            <a:xfrm>
              <a:off x="2075855" y="1772816"/>
              <a:ext cx="428625" cy="595312"/>
            </a:xfrm>
            <a:prstGeom prst="rect">
              <a:avLst/>
            </a:prstGeom>
            <a:noFill/>
            <a:ln w="9525">
              <a:noFill/>
              <a:miter lim="800000"/>
              <a:headEnd/>
              <a:tailEnd/>
            </a:ln>
          </p:spPr>
        </p:pic>
        <p:pic>
          <p:nvPicPr>
            <p:cNvPr id="59" name="Picture 8" descr="MCj04289690000[1]"/>
            <p:cNvPicPr>
              <a:picLocks noChangeAspect="1" noChangeArrowheads="1"/>
            </p:cNvPicPr>
            <p:nvPr/>
          </p:nvPicPr>
          <p:blipFill>
            <a:blip r:embed="rId3" cstate="print"/>
            <a:srcRect/>
            <a:stretch>
              <a:fillRect/>
            </a:stretch>
          </p:blipFill>
          <p:spPr bwMode="auto">
            <a:xfrm>
              <a:off x="2425105" y="1772816"/>
              <a:ext cx="428625" cy="595312"/>
            </a:xfrm>
            <a:prstGeom prst="rect">
              <a:avLst/>
            </a:prstGeom>
            <a:noFill/>
            <a:ln w="9525">
              <a:noFill/>
              <a:miter lim="800000"/>
              <a:headEnd/>
              <a:tailEnd/>
            </a:ln>
          </p:spPr>
        </p:pic>
        <p:sp>
          <p:nvSpPr>
            <p:cNvPr id="60" name="テキスト ボックス 23"/>
            <p:cNvSpPr txBox="1">
              <a:spLocks noChangeArrowheads="1"/>
            </p:cNvSpPr>
            <p:nvPr/>
          </p:nvSpPr>
          <p:spPr bwMode="auto">
            <a:xfrm>
              <a:off x="1804393" y="2358603"/>
              <a:ext cx="966787" cy="277813"/>
            </a:xfrm>
            <a:prstGeom prst="rect">
              <a:avLst/>
            </a:prstGeom>
            <a:noFill/>
            <a:ln w="9525">
              <a:noFill/>
              <a:miter lim="800000"/>
              <a:headEnd/>
              <a:tailEnd/>
            </a:ln>
          </p:spPr>
          <p:txBody>
            <a:bodyPr>
              <a:spAutoFit/>
            </a:bodyPr>
            <a:lstStyle/>
            <a:p>
              <a:r>
                <a:rPr lang="ja-JP" altLang="en-US" sz="1200" dirty="0">
                  <a:latin typeface="HGS創英角ｺﾞｼｯｸUB" pitchFamily="50" charset="-128"/>
                  <a:ea typeface="HGS創英角ｺﾞｼｯｸUB" pitchFamily="50" charset="-128"/>
                </a:rPr>
                <a:t>物理マシン</a:t>
              </a:r>
            </a:p>
          </p:txBody>
        </p:sp>
        <p:pic>
          <p:nvPicPr>
            <p:cNvPr id="61" name="Picture 6"/>
            <p:cNvPicPr>
              <a:picLocks noChangeAspect="1" noChangeArrowheads="1"/>
            </p:cNvPicPr>
            <p:nvPr/>
          </p:nvPicPr>
          <p:blipFill>
            <a:blip r:embed="rId4" cstate="print"/>
            <a:srcRect/>
            <a:stretch>
              <a:fillRect/>
            </a:stretch>
          </p:blipFill>
          <p:spPr bwMode="auto">
            <a:xfrm>
              <a:off x="683568" y="1700808"/>
              <a:ext cx="712788" cy="571500"/>
            </a:xfrm>
            <a:prstGeom prst="rect">
              <a:avLst/>
            </a:prstGeom>
            <a:noFill/>
            <a:ln w="9525" algn="ctr">
              <a:noFill/>
              <a:miter lim="800000"/>
              <a:headEnd/>
              <a:tailEnd/>
            </a:ln>
          </p:spPr>
        </p:pic>
        <p:sp>
          <p:nvSpPr>
            <p:cNvPr id="62" name="テキスト ボックス 25"/>
            <p:cNvSpPr txBox="1">
              <a:spLocks noChangeArrowheads="1"/>
            </p:cNvSpPr>
            <p:nvPr/>
          </p:nvSpPr>
          <p:spPr bwMode="auto">
            <a:xfrm>
              <a:off x="611560" y="2348880"/>
              <a:ext cx="1295375" cy="276999"/>
            </a:xfrm>
            <a:prstGeom prst="rect">
              <a:avLst/>
            </a:prstGeom>
            <a:noFill/>
            <a:ln w="9525">
              <a:noFill/>
              <a:miter lim="800000"/>
              <a:headEnd/>
              <a:tailEnd/>
            </a:ln>
          </p:spPr>
          <p:txBody>
            <a:bodyPr wrap="square">
              <a:spAutoFit/>
            </a:bodyPr>
            <a:lstStyle/>
            <a:p>
              <a:r>
                <a:rPr lang="ja-JP" altLang="en-US" sz="1200" dirty="0" smtClean="0">
                  <a:latin typeface="HGS創英角ｺﾞｼｯｸUB" pitchFamily="50" charset="-128"/>
                  <a:ea typeface="HGS創英角ｺﾞｼｯｸUB" pitchFamily="50" charset="-128"/>
                </a:rPr>
                <a:t>物理スイッチ</a:t>
              </a:r>
              <a:endParaRPr lang="ja-JP" altLang="en-US" sz="1200" dirty="0">
                <a:latin typeface="HGS創英角ｺﾞｼｯｸUB" pitchFamily="50" charset="-128"/>
                <a:ea typeface="HGS創英角ｺﾞｼｯｸUB" pitchFamily="50" charset="-128"/>
              </a:endParaRPr>
            </a:p>
          </p:txBody>
        </p:sp>
        <p:sp>
          <p:nvSpPr>
            <p:cNvPr id="63" name="円柱 62"/>
            <p:cNvSpPr/>
            <p:nvPr/>
          </p:nvSpPr>
          <p:spPr>
            <a:xfrm>
              <a:off x="3203848" y="1916832"/>
              <a:ext cx="285752" cy="35719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a:latin typeface="HGS創英角ｺﾞｼｯｸUB" pitchFamily="50" charset="-128"/>
                <a:ea typeface="HGS創英角ｺﾞｼｯｸUB" pitchFamily="50" charset="-128"/>
              </a:endParaRPr>
            </a:p>
          </p:txBody>
        </p:sp>
        <p:sp>
          <p:nvSpPr>
            <p:cNvPr id="64" name="テキスト ボックス 27"/>
            <p:cNvSpPr txBox="1">
              <a:spLocks noChangeArrowheads="1"/>
            </p:cNvSpPr>
            <p:nvPr/>
          </p:nvSpPr>
          <p:spPr bwMode="auto">
            <a:xfrm>
              <a:off x="2699792" y="2348880"/>
              <a:ext cx="1456084" cy="276999"/>
            </a:xfrm>
            <a:prstGeom prst="rect">
              <a:avLst/>
            </a:prstGeom>
            <a:noFill/>
            <a:ln w="9525">
              <a:noFill/>
              <a:miter lim="800000"/>
              <a:headEnd/>
              <a:tailEnd/>
            </a:ln>
          </p:spPr>
          <p:txBody>
            <a:bodyPr wrap="square">
              <a:spAutoFit/>
            </a:bodyPr>
            <a:lstStyle/>
            <a:p>
              <a:r>
                <a:rPr lang="ja-JP" altLang="en-US" sz="1200" dirty="0" smtClean="0">
                  <a:latin typeface="HGS創英角ｺﾞｼｯｸUB" pitchFamily="50" charset="-128"/>
                  <a:ea typeface="HGS創英角ｺﾞｼｯｸUB" pitchFamily="50" charset="-128"/>
                </a:rPr>
                <a:t>物理ストレージ</a:t>
              </a:r>
              <a:endParaRPr lang="ja-JP" altLang="en-US" sz="1200" dirty="0">
                <a:latin typeface="HGS創英角ｺﾞｼｯｸUB" pitchFamily="50" charset="-128"/>
                <a:ea typeface="HGS創英角ｺﾞｼｯｸUB" pitchFamily="50" charset="-128"/>
              </a:endParaRPr>
            </a:p>
          </p:txBody>
        </p:sp>
      </p:grpSp>
      <p:sp>
        <p:nvSpPr>
          <p:cNvPr id="2" name="タイトル 1"/>
          <p:cNvSpPr>
            <a:spLocks noGrp="1"/>
          </p:cNvSpPr>
          <p:nvPr>
            <p:ph type="title"/>
          </p:nvPr>
        </p:nvSpPr>
        <p:spPr>
          <a:xfrm>
            <a:off x="179512" y="188640"/>
            <a:ext cx="8229600" cy="582594"/>
          </a:xfrm>
        </p:spPr>
        <p:txBody>
          <a:bodyPr/>
          <a:lstStyle/>
          <a:p>
            <a:r>
              <a:rPr kumimoji="1" lang="ja-JP" altLang="en-US" sz="4000" dirty="0" smtClean="0">
                <a:latin typeface="HGP創英角ｺﾞｼｯｸUB" pitchFamily="50" charset="-128"/>
                <a:ea typeface="HGP創英角ｺﾞｼｯｸUB" pitchFamily="50" charset="-128"/>
              </a:rPr>
              <a:t>研究環境構築ソリューションの現状</a:t>
            </a:r>
            <a:endParaRPr kumimoji="1" lang="ja-JP" altLang="en-US" sz="4000" dirty="0">
              <a:latin typeface="HGP創英角ｺﾞｼｯｸUB" pitchFamily="50" charset="-128"/>
              <a:ea typeface="HGP創英角ｺﾞｼｯｸUB" pitchFamily="50" charset="-128"/>
            </a:endParaRPr>
          </a:p>
        </p:txBody>
      </p:sp>
      <p:pic>
        <p:nvPicPr>
          <p:cNvPr id="5" name="Picture 8" descr="MCj04289690000[1]"/>
          <p:cNvPicPr>
            <a:picLocks noChangeAspect="1" noChangeArrowheads="1"/>
          </p:cNvPicPr>
          <p:nvPr/>
        </p:nvPicPr>
        <p:blipFill>
          <a:blip r:embed="rId3" cstate="print"/>
          <a:srcRect/>
          <a:stretch>
            <a:fillRect/>
          </a:stretch>
        </p:blipFill>
        <p:spPr bwMode="auto">
          <a:xfrm>
            <a:off x="2977530" y="5497984"/>
            <a:ext cx="428625" cy="595312"/>
          </a:xfrm>
          <a:prstGeom prst="rect">
            <a:avLst/>
          </a:prstGeom>
          <a:noFill/>
          <a:ln w="9525">
            <a:noFill/>
            <a:miter lim="800000"/>
            <a:headEnd/>
            <a:tailEnd/>
          </a:ln>
        </p:spPr>
      </p:pic>
      <p:pic>
        <p:nvPicPr>
          <p:cNvPr id="6" name="Picture 8" descr="MCj04289690000[1]"/>
          <p:cNvPicPr>
            <a:picLocks noChangeAspect="1" noChangeArrowheads="1"/>
          </p:cNvPicPr>
          <p:nvPr/>
        </p:nvPicPr>
        <p:blipFill>
          <a:blip r:embed="rId3" cstate="print"/>
          <a:srcRect/>
          <a:stretch>
            <a:fillRect/>
          </a:stretch>
        </p:blipFill>
        <p:spPr bwMode="auto">
          <a:xfrm>
            <a:off x="3361705" y="5497984"/>
            <a:ext cx="428625" cy="595312"/>
          </a:xfrm>
          <a:prstGeom prst="rect">
            <a:avLst/>
          </a:prstGeom>
          <a:noFill/>
          <a:ln w="9525">
            <a:noFill/>
            <a:miter lim="800000"/>
            <a:headEnd/>
            <a:tailEnd/>
          </a:ln>
        </p:spPr>
      </p:pic>
      <p:pic>
        <p:nvPicPr>
          <p:cNvPr id="7" name="Picture 8" descr="MCj04289690000[1]"/>
          <p:cNvPicPr>
            <a:picLocks noChangeAspect="1" noChangeArrowheads="1"/>
          </p:cNvPicPr>
          <p:nvPr/>
        </p:nvPicPr>
        <p:blipFill>
          <a:blip r:embed="rId3" cstate="print"/>
          <a:srcRect/>
          <a:stretch>
            <a:fillRect/>
          </a:stretch>
        </p:blipFill>
        <p:spPr bwMode="auto">
          <a:xfrm>
            <a:off x="3710955" y="5497984"/>
            <a:ext cx="428625" cy="595312"/>
          </a:xfrm>
          <a:prstGeom prst="rect">
            <a:avLst/>
          </a:prstGeom>
          <a:noFill/>
          <a:ln w="9525">
            <a:noFill/>
            <a:miter lim="800000"/>
            <a:headEnd/>
            <a:tailEnd/>
          </a:ln>
        </p:spPr>
      </p:pic>
      <p:sp>
        <p:nvSpPr>
          <p:cNvPr id="8" name="テキスト ボックス 6"/>
          <p:cNvSpPr txBox="1">
            <a:spLocks noChangeArrowheads="1"/>
          </p:cNvSpPr>
          <p:nvPr/>
        </p:nvSpPr>
        <p:spPr bwMode="auto">
          <a:xfrm>
            <a:off x="4283968" y="6093296"/>
            <a:ext cx="965200" cy="277813"/>
          </a:xfrm>
          <a:prstGeom prst="rect">
            <a:avLst/>
          </a:prstGeom>
          <a:noFill/>
          <a:ln w="9525">
            <a:noFill/>
            <a:miter lim="800000"/>
            <a:headEnd/>
            <a:tailEnd/>
          </a:ln>
        </p:spPr>
        <p:txBody>
          <a:bodyPr>
            <a:spAutoFit/>
          </a:bodyPr>
          <a:lstStyle/>
          <a:p>
            <a:r>
              <a:rPr lang="ja-JP" altLang="en-US" sz="1200" dirty="0">
                <a:latin typeface="HGS創英角ｺﾞｼｯｸUB" pitchFamily="50" charset="-128"/>
                <a:ea typeface="HGS創英角ｺﾞｼｯｸUB" pitchFamily="50" charset="-128"/>
              </a:rPr>
              <a:t>物理マシン</a:t>
            </a:r>
          </a:p>
        </p:txBody>
      </p:sp>
      <p:pic>
        <p:nvPicPr>
          <p:cNvPr id="9" name="Picture 6"/>
          <p:cNvPicPr>
            <a:picLocks noChangeAspect="1" noChangeArrowheads="1"/>
          </p:cNvPicPr>
          <p:nvPr/>
        </p:nvPicPr>
        <p:blipFill>
          <a:blip r:embed="rId4" cstate="print"/>
          <a:srcRect/>
          <a:stretch>
            <a:fillRect/>
          </a:stretch>
        </p:blipFill>
        <p:spPr bwMode="auto">
          <a:xfrm>
            <a:off x="1403648" y="5385215"/>
            <a:ext cx="712787" cy="571500"/>
          </a:xfrm>
          <a:prstGeom prst="rect">
            <a:avLst/>
          </a:prstGeom>
          <a:noFill/>
          <a:ln w="9525" algn="ctr">
            <a:noFill/>
            <a:miter lim="800000"/>
            <a:headEnd/>
            <a:tailEnd/>
          </a:ln>
        </p:spPr>
      </p:pic>
      <p:sp>
        <p:nvSpPr>
          <p:cNvPr id="10" name="円柱 9"/>
          <p:cNvSpPr/>
          <p:nvPr/>
        </p:nvSpPr>
        <p:spPr>
          <a:xfrm>
            <a:off x="6733999" y="5517232"/>
            <a:ext cx="285752" cy="35719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a:latin typeface="HGS創英角ｺﾞｼｯｸUB" pitchFamily="50" charset="-128"/>
              <a:ea typeface="HGS創英角ｺﾞｼｯｸUB" pitchFamily="50" charset="-128"/>
            </a:endParaRPr>
          </a:p>
        </p:txBody>
      </p:sp>
      <p:sp>
        <p:nvSpPr>
          <p:cNvPr id="11" name="角丸四角形 10"/>
          <p:cNvSpPr/>
          <p:nvPr/>
        </p:nvSpPr>
        <p:spPr>
          <a:xfrm>
            <a:off x="1115120" y="4942303"/>
            <a:ext cx="6985272" cy="431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altLang="ja-JP" dirty="0" err="1">
                <a:latin typeface="HGS創英角ｺﾞｼｯｸUB" pitchFamily="50" charset="-128"/>
                <a:ea typeface="HGS創英角ｺﾞｼｯｸUB" pitchFamily="50" charset="-128"/>
              </a:rPr>
              <a:t>IaaS</a:t>
            </a:r>
            <a:endParaRPr lang="ja-JP" altLang="en-US" dirty="0">
              <a:latin typeface="HGS創英角ｺﾞｼｯｸUB" pitchFamily="50" charset="-128"/>
              <a:ea typeface="HGS創英角ｺﾞｼｯｸUB" pitchFamily="50" charset="-128"/>
            </a:endParaRPr>
          </a:p>
        </p:txBody>
      </p:sp>
      <p:sp>
        <p:nvSpPr>
          <p:cNvPr id="12" name="正方形/長方形 11"/>
          <p:cNvSpPr/>
          <p:nvPr/>
        </p:nvSpPr>
        <p:spPr>
          <a:xfrm>
            <a:off x="1403648" y="4294652"/>
            <a:ext cx="576064"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HGS創英角ｺﾞｼｯｸUB" pitchFamily="50" charset="-128"/>
                <a:ea typeface="HGS創英角ｺﾞｼｯｸUB" pitchFamily="50" charset="-128"/>
              </a:rPr>
              <a:t>VM</a:t>
            </a:r>
            <a:endParaRPr lang="ja-JP" altLang="en-US" dirty="0">
              <a:latin typeface="HGS創英角ｺﾞｼｯｸUB" pitchFamily="50" charset="-128"/>
              <a:ea typeface="HGS創英角ｺﾞｼｯｸUB" pitchFamily="50" charset="-128"/>
            </a:endParaRPr>
          </a:p>
        </p:txBody>
      </p:sp>
      <p:sp>
        <p:nvSpPr>
          <p:cNvPr id="13" name="正方形/長方形 12"/>
          <p:cNvSpPr/>
          <p:nvPr/>
        </p:nvSpPr>
        <p:spPr>
          <a:xfrm>
            <a:off x="2051720" y="4294652"/>
            <a:ext cx="576064"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HGS創英角ｺﾞｼｯｸUB" pitchFamily="50" charset="-128"/>
                <a:ea typeface="HGS創英角ｺﾞｼｯｸUB" pitchFamily="50" charset="-128"/>
              </a:rPr>
              <a:t>VM</a:t>
            </a:r>
            <a:endParaRPr lang="ja-JP" altLang="en-US" dirty="0">
              <a:latin typeface="HGS創英角ｺﾞｼｯｸUB" pitchFamily="50" charset="-128"/>
              <a:ea typeface="HGS創英角ｺﾞｼｯｸUB" pitchFamily="50" charset="-128"/>
            </a:endParaRPr>
          </a:p>
        </p:txBody>
      </p:sp>
      <p:sp>
        <p:nvSpPr>
          <p:cNvPr id="14" name="正方形/長方形 13"/>
          <p:cNvSpPr/>
          <p:nvPr/>
        </p:nvSpPr>
        <p:spPr>
          <a:xfrm>
            <a:off x="2699792" y="4294652"/>
            <a:ext cx="576064"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HGS創英角ｺﾞｼｯｸUB" pitchFamily="50" charset="-128"/>
                <a:ea typeface="HGS創英角ｺﾞｼｯｸUB" pitchFamily="50" charset="-128"/>
              </a:rPr>
              <a:t>VM</a:t>
            </a:r>
            <a:endParaRPr lang="ja-JP" altLang="en-US" dirty="0">
              <a:latin typeface="HGS創英角ｺﾞｼｯｸUB" pitchFamily="50" charset="-128"/>
              <a:ea typeface="HGS創英角ｺﾞｼｯｸUB" pitchFamily="50" charset="-128"/>
            </a:endParaRPr>
          </a:p>
        </p:txBody>
      </p:sp>
      <p:sp>
        <p:nvSpPr>
          <p:cNvPr id="15" name="テキスト ボックス 14"/>
          <p:cNvSpPr txBox="1"/>
          <p:nvPr/>
        </p:nvSpPr>
        <p:spPr>
          <a:xfrm>
            <a:off x="179512" y="3429000"/>
            <a:ext cx="4824536" cy="461665"/>
          </a:xfrm>
          <a:prstGeom prst="rect">
            <a:avLst/>
          </a:prstGeom>
          <a:noFill/>
        </p:spPr>
        <p:txBody>
          <a:bodyPr wrap="square">
            <a:spAutoFit/>
          </a:bodyPr>
          <a:lstStyle/>
          <a:p>
            <a:pPr fontAlgn="auto">
              <a:spcBef>
                <a:spcPts val="0"/>
              </a:spcBef>
              <a:spcAft>
                <a:spcPts val="0"/>
              </a:spcAft>
              <a:defRPr/>
            </a:pPr>
            <a:r>
              <a:rPr lang="ja-JP" altLang="en-US" sz="2400" b="1" dirty="0" smtClean="0">
                <a:latin typeface="HGS創英角ｺﾞｼｯｸUB" pitchFamily="50" charset="-128"/>
                <a:ea typeface="HGS創英角ｺﾞｼｯｸUB" pitchFamily="50" charset="-128"/>
              </a:rPr>
              <a:t>仮想マシンクラスタ提供 </a:t>
            </a:r>
            <a:r>
              <a:rPr lang="en-US" altLang="ja-JP" sz="2400" b="1" dirty="0" smtClean="0">
                <a:latin typeface="HGS創英角ｺﾞｼｯｸUB" pitchFamily="50" charset="-128"/>
                <a:ea typeface="HGS創英角ｺﾞｼｯｸUB" pitchFamily="50" charset="-128"/>
              </a:rPr>
              <a:t>by</a:t>
            </a:r>
            <a:r>
              <a:rPr lang="ja-JP" altLang="en-US" sz="2400" b="1" dirty="0" smtClean="0">
                <a:latin typeface="HGS創英角ｺﾞｼｯｸUB" pitchFamily="50" charset="-128"/>
                <a:ea typeface="HGS創英角ｺﾞｼｯｸUB" pitchFamily="50" charset="-128"/>
              </a:rPr>
              <a:t> </a:t>
            </a:r>
            <a:r>
              <a:rPr lang="en-US" altLang="ja-JP" sz="2400" b="1" dirty="0" err="1" smtClean="0">
                <a:latin typeface="HGS創英角ｺﾞｼｯｸUB" pitchFamily="50" charset="-128"/>
                <a:ea typeface="HGS創英角ｺﾞｼｯｸUB" pitchFamily="50" charset="-128"/>
              </a:rPr>
              <a:t>IaaS</a:t>
            </a:r>
            <a:endParaRPr lang="ja-JP" altLang="en-US" sz="2400" b="1" dirty="0">
              <a:latin typeface="HGS創英角ｺﾞｼｯｸUB" pitchFamily="50" charset="-128"/>
              <a:ea typeface="HGS創英角ｺﾞｼｯｸUB" pitchFamily="50" charset="-128"/>
            </a:endParaRPr>
          </a:p>
        </p:txBody>
      </p:sp>
      <p:grpSp>
        <p:nvGrpSpPr>
          <p:cNvPr id="44" name="グループ化 43"/>
          <p:cNvGrpSpPr/>
          <p:nvPr/>
        </p:nvGrpSpPr>
        <p:grpSpPr>
          <a:xfrm>
            <a:off x="307604" y="1844824"/>
            <a:ext cx="3688332" cy="1152128"/>
            <a:chOff x="467544" y="1628800"/>
            <a:chExt cx="3688332" cy="1152128"/>
          </a:xfrm>
        </p:grpSpPr>
        <p:sp>
          <p:nvSpPr>
            <p:cNvPr id="26" name="正方形/長方形 25"/>
            <p:cNvSpPr/>
            <p:nvPr/>
          </p:nvSpPr>
          <p:spPr>
            <a:xfrm>
              <a:off x="467544" y="1628800"/>
              <a:ext cx="3528392" cy="11521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Picture 8" descr="MCj04289690000[1]"/>
            <p:cNvPicPr>
              <a:picLocks noChangeAspect="1" noChangeArrowheads="1"/>
            </p:cNvPicPr>
            <p:nvPr/>
          </p:nvPicPr>
          <p:blipFill>
            <a:blip r:embed="rId3" cstate="print"/>
            <a:srcRect/>
            <a:stretch>
              <a:fillRect/>
            </a:stretch>
          </p:blipFill>
          <p:spPr bwMode="auto">
            <a:xfrm>
              <a:off x="1691680" y="1772816"/>
              <a:ext cx="428625" cy="595312"/>
            </a:xfrm>
            <a:prstGeom prst="rect">
              <a:avLst/>
            </a:prstGeom>
            <a:noFill/>
            <a:ln w="9525">
              <a:noFill/>
              <a:miter lim="800000"/>
              <a:headEnd/>
              <a:tailEnd/>
            </a:ln>
          </p:spPr>
        </p:pic>
        <p:pic>
          <p:nvPicPr>
            <p:cNvPr id="18" name="Picture 8" descr="MCj04289690000[1]"/>
            <p:cNvPicPr>
              <a:picLocks noChangeAspect="1" noChangeArrowheads="1"/>
            </p:cNvPicPr>
            <p:nvPr/>
          </p:nvPicPr>
          <p:blipFill>
            <a:blip r:embed="rId3" cstate="print"/>
            <a:srcRect/>
            <a:stretch>
              <a:fillRect/>
            </a:stretch>
          </p:blipFill>
          <p:spPr bwMode="auto">
            <a:xfrm>
              <a:off x="2075855" y="1772816"/>
              <a:ext cx="428625" cy="595312"/>
            </a:xfrm>
            <a:prstGeom prst="rect">
              <a:avLst/>
            </a:prstGeom>
            <a:noFill/>
            <a:ln w="9525">
              <a:noFill/>
              <a:miter lim="800000"/>
              <a:headEnd/>
              <a:tailEnd/>
            </a:ln>
          </p:spPr>
        </p:pic>
        <p:pic>
          <p:nvPicPr>
            <p:cNvPr id="19" name="Picture 8" descr="MCj04289690000[1]"/>
            <p:cNvPicPr>
              <a:picLocks noChangeAspect="1" noChangeArrowheads="1"/>
            </p:cNvPicPr>
            <p:nvPr/>
          </p:nvPicPr>
          <p:blipFill>
            <a:blip r:embed="rId3" cstate="print"/>
            <a:srcRect/>
            <a:stretch>
              <a:fillRect/>
            </a:stretch>
          </p:blipFill>
          <p:spPr bwMode="auto">
            <a:xfrm>
              <a:off x="2425105" y="1772816"/>
              <a:ext cx="428625" cy="595312"/>
            </a:xfrm>
            <a:prstGeom prst="rect">
              <a:avLst/>
            </a:prstGeom>
            <a:noFill/>
            <a:ln w="9525">
              <a:noFill/>
              <a:miter lim="800000"/>
              <a:headEnd/>
              <a:tailEnd/>
            </a:ln>
          </p:spPr>
        </p:pic>
        <p:sp>
          <p:nvSpPr>
            <p:cNvPr id="20" name="テキスト ボックス 23"/>
            <p:cNvSpPr txBox="1">
              <a:spLocks noChangeArrowheads="1"/>
            </p:cNvSpPr>
            <p:nvPr/>
          </p:nvSpPr>
          <p:spPr bwMode="auto">
            <a:xfrm>
              <a:off x="1804393" y="2358603"/>
              <a:ext cx="966787" cy="277813"/>
            </a:xfrm>
            <a:prstGeom prst="rect">
              <a:avLst/>
            </a:prstGeom>
            <a:noFill/>
            <a:ln w="9525">
              <a:noFill/>
              <a:miter lim="800000"/>
              <a:headEnd/>
              <a:tailEnd/>
            </a:ln>
          </p:spPr>
          <p:txBody>
            <a:bodyPr>
              <a:spAutoFit/>
            </a:bodyPr>
            <a:lstStyle/>
            <a:p>
              <a:r>
                <a:rPr lang="ja-JP" altLang="en-US" sz="1200" dirty="0">
                  <a:latin typeface="HGS創英角ｺﾞｼｯｸUB" pitchFamily="50" charset="-128"/>
                  <a:ea typeface="HGS創英角ｺﾞｼｯｸUB" pitchFamily="50" charset="-128"/>
                </a:rPr>
                <a:t>物理マシン</a:t>
              </a:r>
            </a:p>
          </p:txBody>
        </p:sp>
        <p:pic>
          <p:nvPicPr>
            <p:cNvPr id="21" name="Picture 6"/>
            <p:cNvPicPr>
              <a:picLocks noChangeAspect="1" noChangeArrowheads="1"/>
            </p:cNvPicPr>
            <p:nvPr/>
          </p:nvPicPr>
          <p:blipFill>
            <a:blip r:embed="rId4" cstate="print"/>
            <a:srcRect/>
            <a:stretch>
              <a:fillRect/>
            </a:stretch>
          </p:blipFill>
          <p:spPr bwMode="auto">
            <a:xfrm>
              <a:off x="683568" y="1700808"/>
              <a:ext cx="712788" cy="571500"/>
            </a:xfrm>
            <a:prstGeom prst="rect">
              <a:avLst/>
            </a:prstGeom>
            <a:noFill/>
            <a:ln w="9525" algn="ctr">
              <a:noFill/>
              <a:miter lim="800000"/>
              <a:headEnd/>
              <a:tailEnd/>
            </a:ln>
          </p:spPr>
        </p:pic>
        <p:sp>
          <p:nvSpPr>
            <p:cNvPr id="22" name="テキスト ボックス 25"/>
            <p:cNvSpPr txBox="1">
              <a:spLocks noChangeArrowheads="1"/>
            </p:cNvSpPr>
            <p:nvPr/>
          </p:nvSpPr>
          <p:spPr bwMode="auto">
            <a:xfrm>
              <a:off x="611560" y="2348880"/>
              <a:ext cx="1295375" cy="276999"/>
            </a:xfrm>
            <a:prstGeom prst="rect">
              <a:avLst/>
            </a:prstGeom>
            <a:noFill/>
            <a:ln w="9525">
              <a:noFill/>
              <a:miter lim="800000"/>
              <a:headEnd/>
              <a:tailEnd/>
            </a:ln>
          </p:spPr>
          <p:txBody>
            <a:bodyPr wrap="square">
              <a:spAutoFit/>
            </a:bodyPr>
            <a:lstStyle/>
            <a:p>
              <a:r>
                <a:rPr lang="ja-JP" altLang="en-US" sz="1200" dirty="0" smtClean="0">
                  <a:latin typeface="HGS創英角ｺﾞｼｯｸUB" pitchFamily="50" charset="-128"/>
                  <a:ea typeface="HGS創英角ｺﾞｼｯｸUB" pitchFamily="50" charset="-128"/>
                </a:rPr>
                <a:t>物理スイッチ</a:t>
              </a:r>
              <a:endParaRPr lang="ja-JP" altLang="en-US" sz="1200" dirty="0">
                <a:latin typeface="HGS創英角ｺﾞｼｯｸUB" pitchFamily="50" charset="-128"/>
                <a:ea typeface="HGS創英角ｺﾞｼｯｸUB" pitchFamily="50" charset="-128"/>
              </a:endParaRPr>
            </a:p>
          </p:txBody>
        </p:sp>
        <p:sp>
          <p:nvSpPr>
            <p:cNvPr id="23" name="円柱 22"/>
            <p:cNvSpPr/>
            <p:nvPr/>
          </p:nvSpPr>
          <p:spPr>
            <a:xfrm>
              <a:off x="3203848" y="1916832"/>
              <a:ext cx="285752" cy="35719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a:latin typeface="HGS創英角ｺﾞｼｯｸUB" pitchFamily="50" charset="-128"/>
                <a:ea typeface="HGS創英角ｺﾞｼｯｸUB" pitchFamily="50" charset="-128"/>
              </a:endParaRPr>
            </a:p>
          </p:txBody>
        </p:sp>
        <p:sp>
          <p:nvSpPr>
            <p:cNvPr id="24" name="テキスト ボックス 27"/>
            <p:cNvSpPr txBox="1">
              <a:spLocks noChangeArrowheads="1"/>
            </p:cNvSpPr>
            <p:nvPr/>
          </p:nvSpPr>
          <p:spPr bwMode="auto">
            <a:xfrm>
              <a:off x="2699792" y="2348880"/>
              <a:ext cx="1456084" cy="276999"/>
            </a:xfrm>
            <a:prstGeom prst="rect">
              <a:avLst/>
            </a:prstGeom>
            <a:noFill/>
            <a:ln w="9525">
              <a:noFill/>
              <a:miter lim="800000"/>
              <a:headEnd/>
              <a:tailEnd/>
            </a:ln>
          </p:spPr>
          <p:txBody>
            <a:bodyPr wrap="square">
              <a:spAutoFit/>
            </a:bodyPr>
            <a:lstStyle/>
            <a:p>
              <a:r>
                <a:rPr lang="ja-JP" altLang="en-US" sz="1200" dirty="0" smtClean="0">
                  <a:latin typeface="HGS創英角ｺﾞｼｯｸUB" pitchFamily="50" charset="-128"/>
                  <a:ea typeface="HGS創英角ｺﾞｼｯｸUB" pitchFamily="50" charset="-128"/>
                </a:rPr>
                <a:t>物理ストレージ</a:t>
              </a:r>
              <a:endParaRPr lang="ja-JP" altLang="en-US" sz="1200" dirty="0">
                <a:latin typeface="HGS創英角ｺﾞｼｯｸUB" pitchFamily="50" charset="-128"/>
                <a:ea typeface="HGS創英角ｺﾞｼｯｸUB" pitchFamily="50" charset="-128"/>
              </a:endParaRPr>
            </a:p>
          </p:txBody>
        </p:sp>
      </p:grpSp>
      <p:sp>
        <p:nvSpPr>
          <p:cNvPr id="27" name="円柱 26"/>
          <p:cNvSpPr/>
          <p:nvPr/>
        </p:nvSpPr>
        <p:spPr>
          <a:xfrm>
            <a:off x="7094039" y="5517232"/>
            <a:ext cx="285752" cy="35719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a:latin typeface="HGS創英角ｺﾞｼｯｸUB" pitchFamily="50" charset="-128"/>
              <a:ea typeface="HGS創英角ｺﾞｼｯｸUB" pitchFamily="50" charset="-128"/>
            </a:endParaRPr>
          </a:p>
        </p:txBody>
      </p:sp>
      <p:sp>
        <p:nvSpPr>
          <p:cNvPr id="28" name="円柱 27"/>
          <p:cNvSpPr/>
          <p:nvPr/>
        </p:nvSpPr>
        <p:spPr>
          <a:xfrm>
            <a:off x="7454079" y="5517232"/>
            <a:ext cx="285752" cy="35719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a:latin typeface="HGS創英角ｺﾞｼｯｸUB" pitchFamily="50" charset="-128"/>
              <a:ea typeface="HGS創英角ｺﾞｼｯｸUB" pitchFamily="50" charset="-128"/>
            </a:endParaRPr>
          </a:p>
        </p:txBody>
      </p:sp>
      <p:pic>
        <p:nvPicPr>
          <p:cNvPr id="29" name="Picture 8" descr="MCj04289690000[1]"/>
          <p:cNvPicPr>
            <a:picLocks noChangeAspect="1" noChangeArrowheads="1"/>
          </p:cNvPicPr>
          <p:nvPr/>
        </p:nvPicPr>
        <p:blipFill>
          <a:blip r:embed="rId3" cstate="print"/>
          <a:srcRect/>
          <a:stretch>
            <a:fillRect/>
          </a:stretch>
        </p:blipFill>
        <p:spPr bwMode="auto">
          <a:xfrm>
            <a:off x="4129509" y="5477849"/>
            <a:ext cx="428625" cy="595312"/>
          </a:xfrm>
          <a:prstGeom prst="rect">
            <a:avLst/>
          </a:prstGeom>
          <a:noFill/>
          <a:ln w="9525">
            <a:noFill/>
            <a:miter lim="800000"/>
            <a:headEnd/>
            <a:tailEnd/>
          </a:ln>
        </p:spPr>
      </p:pic>
      <p:pic>
        <p:nvPicPr>
          <p:cNvPr id="30" name="Picture 8" descr="MCj04289690000[1]"/>
          <p:cNvPicPr>
            <a:picLocks noChangeAspect="1" noChangeArrowheads="1"/>
          </p:cNvPicPr>
          <p:nvPr/>
        </p:nvPicPr>
        <p:blipFill>
          <a:blip r:embed="rId3" cstate="print"/>
          <a:srcRect/>
          <a:stretch>
            <a:fillRect/>
          </a:stretch>
        </p:blipFill>
        <p:spPr bwMode="auto">
          <a:xfrm>
            <a:off x="4513684" y="5477849"/>
            <a:ext cx="428625" cy="595312"/>
          </a:xfrm>
          <a:prstGeom prst="rect">
            <a:avLst/>
          </a:prstGeom>
          <a:noFill/>
          <a:ln w="9525">
            <a:noFill/>
            <a:miter lim="800000"/>
            <a:headEnd/>
            <a:tailEnd/>
          </a:ln>
        </p:spPr>
      </p:pic>
      <p:pic>
        <p:nvPicPr>
          <p:cNvPr id="31" name="Picture 8" descr="MCj04289690000[1]"/>
          <p:cNvPicPr>
            <a:picLocks noChangeAspect="1" noChangeArrowheads="1"/>
          </p:cNvPicPr>
          <p:nvPr/>
        </p:nvPicPr>
        <p:blipFill>
          <a:blip r:embed="rId3" cstate="print"/>
          <a:srcRect/>
          <a:stretch>
            <a:fillRect/>
          </a:stretch>
        </p:blipFill>
        <p:spPr bwMode="auto">
          <a:xfrm>
            <a:off x="4862934" y="5477849"/>
            <a:ext cx="428625" cy="595312"/>
          </a:xfrm>
          <a:prstGeom prst="rect">
            <a:avLst/>
          </a:prstGeom>
          <a:noFill/>
          <a:ln w="9525">
            <a:noFill/>
            <a:miter lim="800000"/>
            <a:headEnd/>
            <a:tailEnd/>
          </a:ln>
        </p:spPr>
      </p:pic>
      <p:pic>
        <p:nvPicPr>
          <p:cNvPr id="32" name="Picture 8" descr="MCj04289690000[1]"/>
          <p:cNvPicPr>
            <a:picLocks noChangeAspect="1" noChangeArrowheads="1"/>
          </p:cNvPicPr>
          <p:nvPr/>
        </p:nvPicPr>
        <p:blipFill>
          <a:blip r:embed="rId3" cstate="print"/>
          <a:srcRect/>
          <a:stretch>
            <a:fillRect/>
          </a:stretch>
        </p:blipFill>
        <p:spPr bwMode="auto">
          <a:xfrm>
            <a:off x="5281637" y="5445224"/>
            <a:ext cx="428625" cy="595312"/>
          </a:xfrm>
          <a:prstGeom prst="rect">
            <a:avLst/>
          </a:prstGeom>
          <a:noFill/>
          <a:ln w="9525">
            <a:noFill/>
            <a:miter lim="800000"/>
            <a:headEnd/>
            <a:tailEnd/>
          </a:ln>
        </p:spPr>
      </p:pic>
      <p:pic>
        <p:nvPicPr>
          <p:cNvPr id="33" name="Picture 8" descr="MCj04289690000[1]"/>
          <p:cNvPicPr>
            <a:picLocks noChangeAspect="1" noChangeArrowheads="1"/>
          </p:cNvPicPr>
          <p:nvPr/>
        </p:nvPicPr>
        <p:blipFill>
          <a:blip r:embed="rId3" cstate="print"/>
          <a:srcRect/>
          <a:stretch>
            <a:fillRect/>
          </a:stretch>
        </p:blipFill>
        <p:spPr bwMode="auto">
          <a:xfrm>
            <a:off x="5665812" y="5445224"/>
            <a:ext cx="428625" cy="595312"/>
          </a:xfrm>
          <a:prstGeom prst="rect">
            <a:avLst/>
          </a:prstGeom>
          <a:noFill/>
          <a:ln w="9525">
            <a:noFill/>
            <a:miter lim="800000"/>
            <a:headEnd/>
            <a:tailEnd/>
          </a:ln>
        </p:spPr>
      </p:pic>
      <p:pic>
        <p:nvPicPr>
          <p:cNvPr id="34" name="Picture 8" descr="MCj04289690000[1]"/>
          <p:cNvPicPr>
            <a:picLocks noChangeAspect="1" noChangeArrowheads="1"/>
          </p:cNvPicPr>
          <p:nvPr/>
        </p:nvPicPr>
        <p:blipFill>
          <a:blip r:embed="rId3" cstate="print"/>
          <a:srcRect/>
          <a:stretch>
            <a:fillRect/>
          </a:stretch>
        </p:blipFill>
        <p:spPr bwMode="auto">
          <a:xfrm>
            <a:off x="6015062" y="5445224"/>
            <a:ext cx="428625" cy="595312"/>
          </a:xfrm>
          <a:prstGeom prst="rect">
            <a:avLst/>
          </a:prstGeom>
          <a:noFill/>
          <a:ln w="9525">
            <a:noFill/>
            <a:miter lim="800000"/>
            <a:headEnd/>
            <a:tailEnd/>
          </a:ln>
        </p:spPr>
      </p:pic>
      <p:sp>
        <p:nvSpPr>
          <p:cNvPr id="35" name="正方形/長方形 34"/>
          <p:cNvSpPr/>
          <p:nvPr/>
        </p:nvSpPr>
        <p:spPr>
          <a:xfrm>
            <a:off x="3707904" y="4293096"/>
            <a:ext cx="576064"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HGS創英角ｺﾞｼｯｸUB" pitchFamily="50" charset="-128"/>
                <a:ea typeface="HGS創英角ｺﾞｼｯｸUB" pitchFamily="50" charset="-128"/>
              </a:rPr>
              <a:t>VM</a:t>
            </a:r>
            <a:endParaRPr lang="ja-JP" altLang="en-US" dirty="0">
              <a:latin typeface="HGS創英角ｺﾞｼｯｸUB" pitchFamily="50" charset="-128"/>
              <a:ea typeface="HGS創英角ｺﾞｼｯｸUB" pitchFamily="50" charset="-128"/>
            </a:endParaRPr>
          </a:p>
        </p:txBody>
      </p:sp>
      <p:sp>
        <p:nvSpPr>
          <p:cNvPr id="36" name="正方形/長方形 35"/>
          <p:cNvSpPr/>
          <p:nvPr/>
        </p:nvSpPr>
        <p:spPr>
          <a:xfrm>
            <a:off x="4355976" y="4293096"/>
            <a:ext cx="576064"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HGS創英角ｺﾞｼｯｸUB" pitchFamily="50" charset="-128"/>
                <a:ea typeface="HGS創英角ｺﾞｼｯｸUB" pitchFamily="50" charset="-128"/>
              </a:rPr>
              <a:t>VM</a:t>
            </a:r>
            <a:endParaRPr lang="ja-JP" altLang="en-US" dirty="0">
              <a:latin typeface="HGS創英角ｺﾞｼｯｸUB" pitchFamily="50" charset="-128"/>
              <a:ea typeface="HGS創英角ｺﾞｼｯｸUB" pitchFamily="50" charset="-128"/>
            </a:endParaRPr>
          </a:p>
        </p:txBody>
      </p:sp>
      <p:sp>
        <p:nvSpPr>
          <p:cNvPr id="37" name="正方形/長方形 36"/>
          <p:cNvSpPr/>
          <p:nvPr/>
        </p:nvSpPr>
        <p:spPr>
          <a:xfrm>
            <a:off x="5004048" y="4293096"/>
            <a:ext cx="576064"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HGS創英角ｺﾞｼｯｸUB" pitchFamily="50" charset="-128"/>
                <a:ea typeface="HGS創英角ｺﾞｼｯｸUB" pitchFamily="50" charset="-128"/>
              </a:rPr>
              <a:t>VM</a:t>
            </a:r>
            <a:endParaRPr lang="ja-JP" altLang="en-US" dirty="0">
              <a:latin typeface="HGS創英角ｺﾞｼｯｸUB" pitchFamily="50" charset="-128"/>
              <a:ea typeface="HGS創英角ｺﾞｼｯｸUB" pitchFamily="50" charset="-128"/>
            </a:endParaRPr>
          </a:p>
        </p:txBody>
      </p:sp>
      <p:sp>
        <p:nvSpPr>
          <p:cNvPr id="38" name="正方形/長方形 37"/>
          <p:cNvSpPr/>
          <p:nvPr/>
        </p:nvSpPr>
        <p:spPr>
          <a:xfrm>
            <a:off x="6012160" y="4293096"/>
            <a:ext cx="576064"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HGS創英角ｺﾞｼｯｸUB" pitchFamily="50" charset="-128"/>
                <a:ea typeface="HGS創英角ｺﾞｼｯｸUB" pitchFamily="50" charset="-128"/>
              </a:rPr>
              <a:t>VM</a:t>
            </a:r>
            <a:endParaRPr lang="ja-JP" altLang="en-US" dirty="0">
              <a:latin typeface="HGS創英角ｺﾞｼｯｸUB" pitchFamily="50" charset="-128"/>
              <a:ea typeface="HGS創英角ｺﾞｼｯｸUB" pitchFamily="50" charset="-128"/>
            </a:endParaRPr>
          </a:p>
        </p:txBody>
      </p:sp>
      <p:sp>
        <p:nvSpPr>
          <p:cNvPr id="39" name="正方形/長方形 38"/>
          <p:cNvSpPr/>
          <p:nvPr/>
        </p:nvSpPr>
        <p:spPr>
          <a:xfrm>
            <a:off x="6660232" y="4293096"/>
            <a:ext cx="576064"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HGS創英角ｺﾞｼｯｸUB" pitchFamily="50" charset="-128"/>
                <a:ea typeface="HGS創英角ｺﾞｼｯｸUB" pitchFamily="50" charset="-128"/>
              </a:rPr>
              <a:t>VM</a:t>
            </a:r>
            <a:endParaRPr lang="ja-JP" altLang="en-US" dirty="0">
              <a:latin typeface="HGS創英角ｺﾞｼｯｸUB" pitchFamily="50" charset="-128"/>
              <a:ea typeface="HGS創英角ｺﾞｼｯｸUB" pitchFamily="50" charset="-128"/>
            </a:endParaRPr>
          </a:p>
        </p:txBody>
      </p:sp>
      <p:sp>
        <p:nvSpPr>
          <p:cNvPr id="40" name="正方形/長方形 39"/>
          <p:cNvSpPr/>
          <p:nvPr/>
        </p:nvSpPr>
        <p:spPr>
          <a:xfrm>
            <a:off x="7308304" y="4293096"/>
            <a:ext cx="576064"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HGS創英角ｺﾞｼｯｸUB" pitchFamily="50" charset="-128"/>
                <a:ea typeface="HGS創英角ｺﾞｼｯｸUB" pitchFamily="50" charset="-128"/>
              </a:rPr>
              <a:t>VM</a:t>
            </a:r>
            <a:endParaRPr lang="ja-JP" altLang="en-US" dirty="0">
              <a:latin typeface="HGS創英角ｺﾞｼｯｸUB" pitchFamily="50" charset="-128"/>
              <a:ea typeface="HGS創英角ｺﾞｼｯｸUB" pitchFamily="50" charset="-128"/>
            </a:endParaRPr>
          </a:p>
        </p:txBody>
      </p:sp>
      <p:pic>
        <p:nvPicPr>
          <p:cNvPr id="41" name="Picture 6"/>
          <p:cNvPicPr>
            <a:picLocks noChangeAspect="1" noChangeArrowheads="1"/>
          </p:cNvPicPr>
          <p:nvPr/>
        </p:nvPicPr>
        <p:blipFill>
          <a:blip r:embed="rId4" cstate="print"/>
          <a:srcRect/>
          <a:stretch>
            <a:fillRect/>
          </a:stretch>
        </p:blipFill>
        <p:spPr bwMode="auto">
          <a:xfrm>
            <a:off x="1691159" y="5517232"/>
            <a:ext cx="712787" cy="571500"/>
          </a:xfrm>
          <a:prstGeom prst="rect">
            <a:avLst/>
          </a:prstGeom>
          <a:noFill/>
          <a:ln w="9525" algn="ctr">
            <a:noFill/>
            <a:miter lim="800000"/>
            <a:headEnd/>
            <a:tailEnd/>
          </a:ln>
        </p:spPr>
      </p:pic>
      <p:pic>
        <p:nvPicPr>
          <p:cNvPr id="42" name="Picture 6"/>
          <p:cNvPicPr>
            <a:picLocks noChangeAspect="1" noChangeArrowheads="1"/>
          </p:cNvPicPr>
          <p:nvPr/>
        </p:nvPicPr>
        <p:blipFill>
          <a:blip r:embed="rId4" cstate="print"/>
          <a:srcRect/>
          <a:stretch>
            <a:fillRect/>
          </a:stretch>
        </p:blipFill>
        <p:spPr bwMode="auto">
          <a:xfrm>
            <a:off x="2195215" y="5589240"/>
            <a:ext cx="712787" cy="571500"/>
          </a:xfrm>
          <a:prstGeom prst="rect">
            <a:avLst/>
          </a:prstGeom>
          <a:noFill/>
          <a:ln w="9525" algn="ctr">
            <a:noFill/>
            <a:miter lim="800000"/>
            <a:headEnd/>
            <a:tailEnd/>
          </a:ln>
        </p:spPr>
      </p:pic>
      <p:sp>
        <p:nvSpPr>
          <p:cNvPr id="43" name="テキスト ボックス 42"/>
          <p:cNvSpPr txBox="1"/>
          <p:nvPr/>
        </p:nvSpPr>
        <p:spPr>
          <a:xfrm>
            <a:off x="179512" y="908720"/>
            <a:ext cx="4896544" cy="461665"/>
          </a:xfrm>
          <a:prstGeom prst="rect">
            <a:avLst/>
          </a:prstGeom>
          <a:noFill/>
        </p:spPr>
        <p:txBody>
          <a:bodyPr wrap="square">
            <a:spAutoFit/>
          </a:bodyPr>
          <a:lstStyle/>
          <a:p>
            <a:pPr fontAlgn="auto">
              <a:spcBef>
                <a:spcPts val="0"/>
              </a:spcBef>
              <a:spcAft>
                <a:spcPts val="0"/>
              </a:spcAft>
              <a:defRPr/>
            </a:pPr>
            <a:r>
              <a:rPr lang="ja-JP" altLang="en-US" sz="2400" b="1" dirty="0" smtClean="0">
                <a:latin typeface="HGS創英角ｺﾞｼｯｸUB" pitchFamily="50" charset="-128"/>
                <a:ea typeface="HGS創英角ｺﾞｼｯｸUB" pitchFamily="50" charset="-128"/>
              </a:rPr>
              <a:t>物理マシンクラスタ提供 </a:t>
            </a:r>
            <a:r>
              <a:rPr lang="en-US" altLang="ja-JP" sz="2400" b="1" dirty="0" smtClean="0">
                <a:latin typeface="HGS創英角ｺﾞｼｯｸUB" pitchFamily="50" charset="-128"/>
                <a:ea typeface="HGS創英角ｺﾞｼｯｸUB" pitchFamily="50" charset="-128"/>
              </a:rPr>
              <a:t>by hands</a:t>
            </a:r>
            <a:endParaRPr lang="ja-JP" altLang="en-US" sz="2400" b="1" dirty="0">
              <a:latin typeface="HGS創英角ｺﾞｼｯｸUB" pitchFamily="50" charset="-128"/>
              <a:ea typeface="HGS創英角ｺﾞｼｯｸUB" pitchFamily="50" charset="-128"/>
            </a:endParaRPr>
          </a:p>
        </p:txBody>
      </p:sp>
      <p:grpSp>
        <p:nvGrpSpPr>
          <p:cNvPr id="45" name="グループ化 44"/>
          <p:cNvGrpSpPr/>
          <p:nvPr/>
        </p:nvGrpSpPr>
        <p:grpSpPr>
          <a:xfrm>
            <a:off x="3259932" y="2276872"/>
            <a:ext cx="3688332" cy="1152128"/>
            <a:chOff x="467544" y="1628800"/>
            <a:chExt cx="3688332" cy="1152128"/>
          </a:xfrm>
        </p:grpSpPr>
        <p:sp>
          <p:nvSpPr>
            <p:cNvPr id="46" name="正方形/長方形 45"/>
            <p:cNvSpPr/>
            <p:nvPr/>
          </p:nvSpPr>
          <p:spPr>
            <a:xfrm>
              <a:off x="467544" y="1628800"/>
              <a:ext cx="3528392" cy="11521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Picture 8" descr="MCj04289690000[1]"/>
            <p:cNvPicPr>
              <a:picLocks noChangeAspect="1" noChangeArrowheads="1"/>
            </p:cNvPicPr>
            <p:nvPr/>
          </p:nvPicPr>
          <p:blipFill>
            <a:blip r:embed="rId3" cstate="print"/>
            <a:srcRect/>
            <a:stretch>
              <a:fillRect/>
            </a:stretch>
          </p:blipFill>
          <p:spPr bwMode="auto">
            <a:xfrm>
              <a:off x="1691680" y="1772816"/>
              <a:ext cx="428625" cy="595312"/>
            </a:xfrm>
            <a:prstGeom prst="rect">
              <a:avLst/>
            </a:prstGeom>
            <a:noFill/>
            <a:ln w="9525">
              <a:noFill/>
              <a:miter lim="800000"/>
              <a:headEnd/>
              <a:tailEnd/>
            </a:ln>
          </p:spPr>
        </p:pic>
        <p:pic>
          <p:nvPicPr>
            <p:cNvPr id="48" name="Picture 8" descr="MCj04289690000[1]"/>
            <p:cNvPicPr>
              <a:picLocks noChangeAspect="1" noChangeArrowheads="1"/>
            </p:cNvPicPr>
            <p:nvPr/>
          </p:nvPicPr>
          <p:blipFill>
            <a:blip r:embed="rId3" cstate="print"/>
            <a:srcRect/>
            <a:stretch>
              <a:fillRect/>
            </a:stretch>
          </p:blipFill>
          <p:spPr bwMode="auto">
            <a:xfrm>
              <a:off x="2075855" y="1772816"/>
              <a:ext cx="428625" cy="595312"/>
            </a:xfrm>
            <a:prstGeom prst="rect">
              <a:avLst/>
            </a:prstGeom>
            <a:noFill/>
            <a:ln w="9525">
              <a:noFill/>
              <a:miter lim="800000"/>
              <a:headEnd/>
              <a:tailEnd/>
            </a:ln>
          </p:spPr>
        </p:pic>
        <p:pic>
          <p:nvPicPr>
            <p:cNvPr id="49" name="Picture 8" descr="MCj04289690000[1]"/>
            <p:cNvPicPr>
              <a:picLocks noChangeAspect="1" noChangeArrowheads="1"/>
            </p:cNvPicPr>
            <p:nvPr/>
          </p:nvPicPr>
          <p:blipFill>
            <a:blip r:embed="rId3" cstate="print"/>
            <a:srcRect/>
            <a:stretch>
              <a:fillRect/>
            </a:stretch>
          </p:blipFill>
          <p:spPr bwMode="auto">
            <a:xfrm>
              <a:off x="2425105" y="1772816"/>
              <a:ext cx="428625" cy="595312"/>
            </a:xfrm>
            <a:prstGeom prst="rect">
              <a:avLst/>
            </a:prstGeom>
            <a:noFill/>
            <a:ln w="9525">
              <a:noFill/>
              <a:miter lim="800000"/>
              <a:headEnd/>
              <a:tailEnd/>
            </a:ln>
          </p:spPr>
        </p:pic>
        <p:sp>
          <p:nvSpPr>
            <p:cNvPr id="50" name="テキスト ボックス 23"/>
            <p:cNvSpPr txBox="1">
              <a:spLocks noChangeArrowheads="1"/>
            </p:cNvSpPr>
            <p:nvPr/>
          </p:nvSpPr>
          <p:spPr bwMode="auto">
            <a:xfrm>
              <a:off x="1804393" y="2358603"/>
              <a:ext cx="966787" cy="277813"/>
            </a:xfrm>
            <a:prstGeom prst="rect">
              <a:avLst/>
            </a:prstGeom>
            <a:noFill/>
            <a:ln w="9525">
              <a:noFill/>
              <a:miter lim="800000"/>
              <a:headEnd/>
              <a:tailEnd/>
            </a:ln>
          </p:spPr>
          <p:txBody>
            <a:bodyPr>
              <a:spAutoFit/>
            </a:bodyPr>
            <a:lstStyle/>
            <a:p>
              <a:r>
                <a:rPr lang="ja-JP" altLang="en-US" sz="1200" dirty="0">
                  <a:latin typeface="HGS創英角ｺﾞｼｯｸUB" pitchFamily="50" charset="-128"/>
                  <a:ea typeface="HGS創英角ｺﾞｼｯｸUB" pitchFamily="50" charset="-128"/>
                </a:rPr>
                <a:t>物理マシン</a:t>
              </a:r>
            </a:p>
          </p:txBody>
        </p:sp>
        <p:pic>
          <p:nvPicPr>
            <p:cNvPr id="51" name="Picture 6"/>
            <p:cNvPicPr>
              <a:picLocks noChangeAspect="1" noChangeArrowheads="1"/>
            </p:cNvPicPr>
            <p:nvPr/>
          </p:nvPicPr>
          <p:blipFill>
            <a:blip r:embed="rId4" cstate="print"/>
            <a:srcRect/>
            <a:stretch>
              <a:fillRect/>
            </a:stretch>
          </p:blipFill>
          <p:spPr bwMode="auto">
            <a:xfrm>
              <a:off x="683568" y="1700808"/>
              <a:ext cx="712788" cy="571500"/>
            </a:xfrm>
            <a:prstGeom prst="rect">
              <a:avLst/>
            </a:prstGeom>
            <a:noFill/>
            <a:ln w="9525" algn="ctr">
              <a:noFill/>
              <a:miter lim="800000"/>
              <a:headEnd/>
              <a:tailEnd/>
            </a:ln>
          </p:spPr>
        </p:pic>
        <p:sp>
          <p:nvSpPr>
            <p:cNvPr id="52" name="テキスト ボックス 25"/>
            <p:cNvSpPr txBox="1">
              <a:spLocks noChangeArrowheads="1"/>
            </p:cNvSpPr>
            <p:nvPr/>
          </p:nvSpPr>
          <p:spPr bwMode="auto">
            <a:xfrm>
              <a:off x="611560" y="2348880"/>
              <a:ext cx="1295375" cy="276999"/>
            </a:xfrm>
            <a:prstGeom prst="rect">
              <a:avLst/>
            </a:prstGeom>
            <a:noFill/>
            <a:ln w="9525">
              <a:noFill/>
              <a:miter lim="800000"/>
              <a:headEnd/>
              <a:tailEnd/>
            </a:ln>
          </p:spPr>
          <p:txBody>
            <a:bodyPr wrap="square">
              <a:spAutoFit/>
            </a:bodyPr>
            <a:lstStyle/>
            <a:p>
              <a:r>
                <a:rPr lang="ja-JP" altLang="en-US" sz="1200" dirty="0" smtClean="0">
                  <a:latin typeface="HGS創英角ｺﾞｼｯｸUB" pitchFamily="50" charset="-128"/>
                  <a:ea typeface="HGS創英角ｺﾞｼｯｸUB" pitchFamily="50" charset="-128"/>
                </a:rPr>
                <a:t>物理スイッチ</a:t>
              </a:r>
              <a:endParaRPr lang="ja-JP" altLang="en-US" sz="1200" dirty="0">
                <a:latin typeface="HGS創英角ｺﾞｼｯｸUB" pitchFamily="50" charset="-128"/>
                <a:ea typeface="HGS創英角ｺﾞｼｯｸUB" pitchFamily="50" charset="-128"/>
              </a:endParaRPr>
            </a:p>
          </p:txBody>
        </p:sp>
        <p:sp>
          <p:nvSpPr>
            <p:cNvPr id="53" name="円柱 52"/>
            <p:cNvSpPr/>
            <p:nvPr/>
          </p:nvSpPr>
          <p:spPr>
            <a:xfrm>
              <a:off x="3203848" y="1916832"/>
              <a:ext cx="285752" cy="35719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a:latin typeface="HGS創英角ｺﾞｼｯｸUB" pitchFamily="50" charset="-128"/>
                <a:ea typeface="HGS創英角ｺﾞｼｯｸUB" pitchFamily="50" charset="-128"/>
              </a:endParaRPr>
            </a:p>
          </p:txBody>
        </p:sp>
        <p:sp>
          <p:nvSpPr>
            <p:cNvPr id="54" name="テキスト ボックス 27"/>
            <p:cNvSpPr txBox="1">
              <a:spLocks noChangeArrowheads="1"/>
            </p:cNvSpPr>
            <p:nvPr/>
          </p:nvSpPr>
          <p:spPr bwMode="auto">
            <a:xfrm>
              <a:off x="2699792" y="2348880"/>
              <a:ext cx="1456084" cy="276999"/>
            </a:xfrm>
            <a:prstGeom prst="rect">
              <a:avLst/>
            </a:prstGeom>
            <a:noFill/>
            <a:ln w="9525">
              <a:noFill/>
              <a:miter lim="800000"/>
              <a:headEnd/>
              <a:tailEnd/>
            </a:ln>
          </p:spPr>
          <p:txBody>
            <a:bodyPr wrap="square">
              <a:spAutoFit/>
            </a:bodyPr>
            <a:lstStyle/>
            <a:p>
              <a:r>
                <a:rPr lang="ja-JP" altLang="en-US" sz="1200" dirty="0" smtClean="0">
                  <a:latin typeface="HGS創英角ｺﾞｼｯｸUB" pitchFamily="50" charset="-128"/>
                  <a:ea typeface="HGS創英角ｺﾞｼｯｸUB" pitchFamily="50" charset="-128"/>
                </a:rPr>
                <a:t>物理ストレージ</a:t>
              </a:r>
              <a:endParaRPr lang="ja-JP" altLang="en-US" sz="1200" dirty="0">
                <a:latin typeface="HGS創英角ｺﾞｼｯｸUB" pitchFamily="50" charset="-128"/>
                <a:ea typeface="HGS創英角ｺﾞｼｯｸUB" pitchFamily="50" charset="-128"/>
              </a:endParaRPr>
            </a:p>
          </p:txBody>
        </p:sp>
      </p:grpSp>
      <p:sp>
        <p:nvSpPr>
          <p:cNvPr id="65" name="テキスト ボックス 25"/>
          <p:cNvSpPr txBox="1">
            <a:spLocks noChangeArrowheads="1"/>
          </p:cNvSpPr>
          <p:nvPr/>
        </p:nvSpPr>
        <p:spPr bwMode="auto">
          <a:xfrm>
            <a:off x="1547664" y="6093296"/>
            <a:ext cx="1295375" cy="276999"/>
          </a:xfrm>
          <a:prstGeom prst="rect">
            <a:avLst/>
          </a:prstGeom>
          <a:noFill/>
          <a:ln w="9525">
            <a:noFill/>
            <a:miter lim="800000"/>
            <a:headEnd/>
            <a:tailEnd/>
          </a:ln>
        </p:spPr>
        <p:txBody>
          <a:bodyPr wrap="square">
            <a:spAutoFit/>
          </a:bodyPr>
          <a:lstStyle/>
          <a:p>
            <a:r>
              <a:rPr lang="ja-JP" altLang="en-US" sz="1200" dirty="0" smtClean="0">
                <a:latin typeface="HGS創英角ｺﾞｼｯｸUB" pitchFamily="50" charset="-128"/>
                <a:ea typeface="HGS創英角ｺﾞｼｯｸUB" pitchFamily="50" charset="-128"/>
              </a:rPr>
              <a:t>物理スイッチ</a:t>
            </a:r>
            <a:endParaRPr lang="ja-JP" altLang="en-US" sz="1200" dirty="0">
              <a:latin typeface="HGS創英角ｺﾞｼｯｸUB" pitchFamily="50" charset="-128"/>
              <a:ea typeface="HGS創英角ｺﾞｼｯｸUB" pitchFamily="50" charset="-128"/>
            </a:endParaRPr>
          </a:p>
        </p:txBody>
      </p:sp>
      <p:sp>
        <p:nvSpPr>
          <p:cNvPr id="66" name="テキスト ボックス 27"/>
          <p:cNvSpPr txBox="1">
            <a:spLocks noChangeArrowheads="1"/>
          </p:cNvSpPr>
          <p:nvPr/>
        </p:nvSpPr>
        <p:spPr bwMode="auto">
          <a:xfrm>
            <a:off x="6588224" y="5949280"/>
            <a:ext cx="1456084" cy="276999"/>
          </a:xfrm>
          <a:prstGeom prst="rect">
            <a:avLst/>
          </a:prstGeom>
          <a:noFill/>
          <a:ln w="9525">
            <a:noFill/>
            <a:miter lim="800000"/>
            <a:headEnd/>
            <a:tailEnd/>
          </a:ln>
        </p:spPr>
        <p:txBody>
          <a:bodyPr wrap="square">
            <a:spAutoFit/>
          </a:bodyPr>
          <a:lstStyle/>
          <a:p>
            <a:r>
              <a:rPr lang="ja-JP" altLang="en-US" sz="1200" dirty="0" smtClean="0">
                <a:latin typeface="HGS創英角ｺﾞｼｯｸUB" pitchFamily="50" charset="-128"/>
                <a:ea typeface="HGS創英角ｺﾞｼｯｸUB" pitchFamily="50" charset="-128"/>
              </a:rPr>
              <a:t>物理ストレージ</a:t>
            </a:r>
            <a:endParaRPr lang="ja-JP" altLang="en-US" sz="1200" dirty="0">
              <a:latin typeface="HGS創英角ｺﾞｼｯｸUB" pitchFamily="50" charset="-128"/>
              <a:ea typeface="HGS創英角ｺﾞｼｯｸUB" pitchFamily="50" charset="-128"/>
            </a:endParaRPr>
          </a:p>
        </p:txBody>
      </p:sp>
      <p:cxnSp>
        <p:nvCxnSpPr>
          <p:cNvPr id="68" name="直線コネクタ 67"/>
          <p:cNvCxnSpPr/>
          <p:nvPr/>
        </p:nvCxnSpPr>
        <p:spPr>
          <a:xfrm>
            <a:off x="179512" y="3471391"/>
            <a:ext cx="8568952"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6660232" y="3573016"/>
            <a:ext cx="2308645" cy="369332"/>
          </a:xfrm>
          <a:prstGeom prst="rect">
            <a:avLst/>
          </a:prstGeom>
        </p:spPr>
        <p:txBody>
          <a:bodyPr wrap="none">
            <a:spAutoFit/>
          </a:bodyPr>
          <a:lstStyle/>
          <a:p>
            <a:pPr algn="ctr" fontAlgn="auto">
              <a:spcBef>
                <a:spcPts val="0"/>
              </a:spcBef>
              <a:spcAft>
                <a:spcPts val="0"/>
              </a:spcAft>
              <a:defRPr/>
            </a:pPr>
            <a:r>
              <a:rPr lang="ja-JP" altLang="en-US" dirty="0" smtClean="0">
                <a:latin typeface="HGS創英角ｺﾞｼｯｸUB" pitchFamily="50" charset="-128"/>
                <a:ea typeface="HGS創英角ｺﾞｼｯｸUB" pitchFamily="50" charset="-128"/>
              </a:rPr>
              <a:t>（</a:t>
            </a:r>
            <a:r>
              <a:rPr lang="en-US" altLang="ja-JP" dirty="0" smtClean="0">
                <a:latin typeface="HGS創英角ｺﾞｼｯｸUB" pitchFamily="50" charset="-128"/>
                <a:ea typeface="HGS創英角ｺﾞｼｯｸUB" pitchFamily="50" charset="-128"/>
              </a:rPr>
              <a:t>VM</a:t>
            </a:r>
            <a:r>
              <a:rPr lang="ja-JP" altLang="en-US" dirty="0" smtClean="0">
                <a:latin typeface="HGS創英角ｺﾞｼｯｸUB" pitchFamily="50" charset="-128"/>
                <a:ea typeface="HGS創英角ｺﾞｼｯｸUB" pitchFamily="50" charset="-128"/>
              </a:rPr>
              <a:t> </a:t>
            </a:r>
            <a:r>
              <a:rPr lang="en-US" altLang="ja-JP" dirty="0" smtClean="0">
                <a:latin typeface="HGS創英角ｺﾞｼｯｸUB" pitchFamily="50" charset="-128"/>
                <a:ea typeface="HGS創英角ｺﾞｼｯｸUB" pitchFamily="50" charset="-128"/>
              </a:rPr>
              <a:t>: </a:t>
            </a:r>
            <a:r>
              <a:rPr lang="ja-JP" altLang="en-US" dirty="0" smtClean="0">
                <a:latin typeface="HGS創英角ｺﾞｼｯｸUB" pitchFamily="50" charset="-128"/>
                <a:ea typeface="HGS創英角ｺﾞｼｯｸUB" pitchFamily="50" charset="-128"/>
              </a:rPr>
              <a:t>仮想マシン）</a:t>
            </a:r>
            <a:endParaRPr lang="ja-JP" altLang="en-US" dirty="0">
              <a:latin typeface="HGS創英角ｺﾞｼｯｸUB" pitchFamily="50" charset="-128"/>
              <a:ea typeface="HGS創英角ｺﾞｼｯｸUB" pitchFamily="50" charset="-128"/>
            </a:endParaRPr>
          </a:p>
        </p:txBody>
      </p:sp>
      <p:sp>
        <p:nvSpPr>
          <p:cNvPr id="71" name="正方形/長方形 70"/>
          <p:cNvSpPr/>
          <p:nvPr/>
        </p:nvSpPr>
        <p:spPr>
          <a:xfrm>
            <a:off x="1259632" y="4221088"/>
            <a:ext cx="216024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3563888" y="4221088"/>
            <a:ext cx="216024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5868144" y="4221088"/>
            <a:ext cx="216024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251520" y="1484784"/>
            <a:ext cx="1656184" cy="369332"/>
          </a:xfrm>
          <a:prstGeom prst="rect">
            <a:avLst/>
          </a:prstGeom>
          <a:noFill/>
        </p:spPr>
        <p:txBody>
          <a:bodyPr wrap="square">
            <a:spAutoFit/>
          </a:bodyPr>
          <a:lstStyle/>
          <a:p>
            <a:pPr fontAlgn="auto">
              <a:spcBef>
                <a:spcPts val="0"/>
              </a:spcBef>
              <a:spcAft>
                <a:spcPts val="0"/>
              </a:spcAft>
              <a:defRPr/>
            </a:pPr>
            <a:r>
              <a:rPr lang="ja-JP" altLang="en-US" b="1" dirty="0" smtClean="0">
                <a:latin typeface="HGS創英角ｺﾞｼｯｸUB" pitchFamily="50" charset="-128"/>
                <a:ea typeface="HGS創英角ｺﾞｼｯｸUB" pitchFamily="50" charset="-128"/>
              </a:rPr>
              <a:t>研究環境</a:t>
            </a:r>
            <a:r>
              <a:rPr lang="en-US" altLang="ja-JP" b="1" dirty="0" smtClean="0">
                <a:latin typeface="HGS創英角ｺﾞｼｯｸUB" pitchFamily="50" charset="-128"/>
                <a:ea typeface="HGS創英角ｺﾞｼｯｸUB" pitchFamily="50" charset="-128"/>
              </a:rPr>
              <a:t>-A</a:t>
            </a:r>
            <a:endParaRPr lang="ja-JP" altLang="en-US" b="1" dirty="0">
              <a:latin typeface="HGS創英角ｺﾞｼｯｸUB" pitchFamily="50" charset="-128"/>
              <a:ea typeface="HGS創英角ｺﾞｼｯｸUB" pitchFamily="50" charset="-128"/>
            </a:endParaRPr>
          </a:p>
        </p:txBody>
      </p:sp>
      <p:sp>
        <p:nvSpPr>
          <p:cNvPr id="75" name="テキスト ボックス 74"/>
          <p:cNvSpPr txBox="1"/>
          <p:nvPr/>
        </p:nvSpPr>
        <p:spPr>
          <a:xfrm>
            <a:off x="3203848" y="1916832"/>
            <a:ext cx="2160240" cy="369332"/>
          </a:xfrm>
          <a:prstGeom prst="rect">
            <a:avLst/>
          </a:prstGeom>
          <a:noFill/>
        </p:spPr>
        <p:txBody>
          <a:bodyPr wrap="square">
            <a:spAutoFit/>
          </a:bodyPr>
          <a:lstStyle/>
          <a:p>
            <a:pPr fontAlgn="auto">
              <a:spcBef>
                <a:spcPts val="0"/>
              </a:spcBef>
              <a:spcAft>
                <a:spcPts val="0"/>
              </a:spcAft>
              <a:defRPr/>
            </a:pPr>
            <a:r>
              <a:rPr lang="ja-JP" altLang="en-US" b="1" dirty="0" smtClean="0">
                <a:latin typeface="HGS創英角ｺﾞｼｯｸUB" pitchFamily="50" charset="-128"/>
                <a:ea typeface="HGS創英角ｺﾞｼｯｸUB" pitchFamily="50" charset="-128"/>
              </a:rPr>
              <a:t>研究環境</a:t>
            </a:r>
            <a:r>
              <a:rPr lang="en-US" altLang="ja-JP" b="1" dirty="0" smtClean="0">
                <a:latin typeface="HGS創英角ｺﾞｼｯｸUB" pitchFamily="50" charset="-128"/>
                <a:ea typeface="HGS創英角ｺﾞｼｯｸUB" pitchFamily="50" charset="-128"/>
              </a:rPr>
              <a:t>-B</a:t>
            </a:r>
            <a:endParaRPr lang="ja-JP" altLang="en-US" b="1" dirty="0">
              <a:latin typeface="HGS創英角ｺﾞｼｯｸUB" pitchFamily="50" charset="-128"/>
              <a:ea typeface="HGS創英角ｺﾞｼｯｸUB" pitchFamily="50" charset="-128"/>
            </a:endParaRPr>
          </a:p>
        </p:txBody>
      </p:sp>
      <p:sp>
        <p:nvSpPr>
          <p:cNvPr id="76" name="テキスト ボックス 75"/>
          <p:cNvSpPr txBox="1"/>
          <p:nvPr/>
        </p:nvSpPr>
        <p:spPr>
          <a:xfrm>
            <a:off x="5276156" y="908720"/>
            <a:ext cx="2160240" cy="369332"/>
          </a:xfrm>
          <a:prstGeom prst="rect">
            <a:avLst/>
          </a:prstGeom>
          <a:noFill/>
        </p:spPr>
        <p:txBody>
          <a:bodyPr wrap="square">
            <a:spAutoFit/>
          </a:bodyPr>
          <a:lstStyle/>
          <a:p>
            <a:pPr fontAlgn="auto">
              <a:spcBef>
                <a:spcPts val="0"/>
              </a:spcBef>
              <a:spcAft>
                <a:spcPts val="0"/>
              </a:spcAft>
              <a:defRPr/>
            </a:pPr>
            <a:r>
              <a:rPr lang="ja-JP" altLang="en-US" b="1" dirty="0" smtClean="0">
                <a:latin typeface="HGS創英角ｺﾞｼｯｸUB" pitchFamily="50" charset="-128"/>
                <a:ea typeface="HGS創英角ｺﾞｼｯｸUB" pitchFamily="50" charset="-128"/>
              </a:rPr>
              <a:t>研究環境</a:t>
            </a:r>
            <a:r>
              <a:rPr lang="en-US" altLang="ja-JP" b="1" dirty="0" smtClean="0">
                <a:latin typeface="HGS創英角ｺﾞｼｯｸUB" pitchFamily="50" charset="-128"/>
                <a:ea typeface="HGS創英角ｺﾞｼｯｸUB" pitchFamily="50" charset="-128"/>
              </a:rPr>
              <a:t>-C</a:t>
            </a:r>
            <a:endParaRPr lang="ja-JP" altLang="en-US" b="1" dirty="0">
              <a:latin typeface="HGS創英角ｺﾞｼｯｸUB" pitchFamily="50" charset="-128"/>
              <a:ea typeface="HGS創英角ｺﾞｼｯｸUB" pitchFamily="50" charset="-128"/>
            </a:endParaRPr>
          </a:p>
        </p:txBody>
      </p:sp>
      <p:sp>
        <p:nvSpPr>
          <p:cNvPr id="77" name="テキスト ボックス 76"/>
          <p:cNvSpPr txBox="1"/>
          <p:nvPr/>
        </p:nvSpPr>
        <p:spPr>
          <a:xfrm>
            <a:off x="1187624" y="3933056"/>
            <a:ext cx="1656184" cy="307777"/>
          </a:xfrm>
          <a:prstGeom prst="rect">
            <a:avLst/>
          </a:prstGeom>
          <a:noFill/>
        </p:spPr>
        <p:txBody>
          <a:bodyPr wrap="square">
            <a:spAutoFit/>
          </a:bodyPr>
          <a:lstStyle/>
          <a:p>
            <a:pPr fontAlgn="auto">
              <a:spcBef>
                <a:spcPts val="0"/>
              </a:spcBef>
              <a:spcAft>
                <a:spcPts val="0"/>
              </a:spcAft>
              <a:defRPr/>
            </a:pPr>
            <a:r>
              <a:rPr lang="ja-JP" altLang="en-US" sz="1400" b="1" dirty="0" smtClean="0">
                <a:latin typeface="HGS創英角ｺﾞｼｯｸUB" pitchFamily="50" charset="-128"/>
                <a:ea typeface="HGS創英角ｺﾞｼｯｸUB" pitchFamily="50" charset="-128"/>
              </a:rPr>
              <a:t>研究環境</a:t>
            </a:r>
            <a:r>
              <a:rPr lang="en-US" altLang="ja-JP" sz="1400" b="1" dirty="0" smtClean="0">
                <a:latin typeface="HGS創英角ｺﾞｼｯｸUB" pitchFamily="50" charset="-128"/>
                <a:ea typeface="HGS創英角ｺﾞｼｯｸUB" pitchFamily="50" charset="-128"/>
              </a:rPr>
              <a:t>-A</a:t>
            </a:r>
            <a:endParaRPr lang="ja-JP" altLang="en-US" sz="1400" b="1" dirty="0">
              <a:latin typeface="HGS創英角ｺﾞｼｯｸUB" pitchFamily="50" charset="-128"/>
              <a:ea typeface="HGS創英角ｺﾞｼｯｸUB" pitchFamily="50" charset="-128"/>
            </a:endParaRPr>
          </a:p>
        </p:txBody>
      </p:sp>
      <p:sp>
        <p:nvSpPr>
          <p:cNvPr id="78" name="テキスト ボックス 77"/>
          <p:cNvSpPr txBox="1"/>
          <p:nvPr/>
        </p:nvSpPr>
        <p:spPr>
          <a:xfrm>
            <a:off x="3563888" y="3933056"/>
            <a:ext cx="1656184" cy="307777"/>
          </a:xfrm>
          <a:prstGeom prst="rect">
            <a:avLst/>
          </a:prstGeom>
          <a:noFill/>
        </p:spPr>
        <p:txBody>
          <a:bodyPr wrap="square">
            <a:spAutoFit/>
          </a:bodyPr>
          <a:lstStyle/>
          <a:p>
            <a:pPr fontAlgn="auto">
              <a:spcBef>
                <a:spcPts val="0"/>
              </a:spcBef>
              <a:spcAft>
                <a:spcPts val="0"/>
              </a:spcAft>
              <a:defRPr/>
            </a:pPr>
            <a:r>
              <a:rPr lang="ja-JP" altLang="en-US" sz="1400" b="1" dirty="0" smtClean="0">
                <a:latin typeface="HGS創英角ｺﾞｼｯｸUB" pitchFamily="50" charset="-128"/>
                <a:ea typeface="HGS創英角ｺﾞｼｯｸUB" pitchFamily="50" charset="-128"/>
              </a:rPr>
              <a:t>研究環境</a:t>
            </a:r>
            <a:r>
              <a:rPr lang="en-US" altLang="ja-JP" sz="1400" b="1" dirty="0" smtClean="0">
                <a:latin typeface="HGS創英角ｺﾞｼｯｸUB" pitchFamily="50" charset="-128"/>
                <a:ea typeface="HGS創英角ｺﾞｼｯｸUB" pitchFamily="50" charset="-128"/>
              </a:rPr>
              <a:t>-B</a:t>
            </a:r>
            <a:endParaRPr lang="ja-JP" altLang="en-US" sz="1400" b="1" dirty="0">
              <a:latin typeface="HGS創英角ｺﾞｼｯｸUB" pitchFamily="50" charset="-128"/>
              <a:ea typeface="HGS創英角ｺﾞｼｯｸUB" pitchFamily="50" charset="-128"/>
            </a:endParaRPr>
          </a:p>
        </p:txBody>
      </p:sp>
      <p:sp>
        <p:nvSpPr>
          <p:cNvPr id="79" name="テキスト ボックス 78"/>
          <p:cNvSpPr txBox="1"/>
          <p:nvPr/>
        </p:nvSpPr>
        <p:spPr>
          <a:xfrm>
            <a:off x="5868144" y="3933056"/>
            <a:ext cx="1656184" cy="307777"/>
          </a:xfrm>
          <a:prstGeom prst="rect">
            <a:avLst/>
          </a:prstGeom>
          <a:noFill/>
        </p:spPr>
        <p:txBody>
          <a:bodyPr wrap="square">
            <a:spAutoFit/>
          </a:bodyPr>
          <a:lstStyle/>
          <a:p>
            <a:pPr fontAlgn="auto">
              <a:spcBef>
                <a:spcPts val="0"/>
              </a:spcBef>
              <a:spcAft>
                <a:spcPts val="0"/>
              </a:spcAft>
              <a:defRPr/>
            </a:pPr>
            <a:r>
              <a:rPr lang="ja-JP" altLang="en-US" sz="1400" b="1" dirty="0" smtClean="0">
                <a:latin typeface="HGS創英角ｺﾞｼｯｸUB" pitchFamily="50" charset="-128"/>
                <a:ea typeface="HGS創英角ｺﾞｼｯｸUB" pitchFamily="50" charset="-128"/>
              </a:rPr>
              <a:t>研究環境</a:t>
            </a:r>
            <a:r>
              <a:rPr lang="en-US" altLang="ja-JP" sz="1400" b="1" dirty="0" smtClean="0">
                <a:latin typeface="HGS創英角ｺﾞｼｯｸUB" pitchFamily="50" charset="-128"/>
                <a:ea typeface="HGS創英角ｺﾞｼｯｸUB" pitchFamily="50" charset="-128"/>
              </a:rPr>
              <a:t>-C</a:t>
            </a:r>
            <a:endParaRPr lang="ja-JP" altLang="en-US" sz="1400" b="1" dirty="0">
              <a:latin typeface="HGS創英角ｺﾞｼｯｸUB" pitchFamily="50" charset="-128"/>
              <a:ea typeface="HGS創英角ｺﾞｼｯｸUB" pitchFamily="50" charset="-128"/>
            </a:endParaRPr>
          </a:p>
        </p:txBody>
      </p:sp>
      <p:sp>
        <p:nvSpPr>
          <p:cNvPr id="80"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10</a:t>
            </a:fld>
            <a:endParaRPr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タイトル 1"/>
          <p:cNvSpPr>
            <a:spLocks noGrp="1"/>
          </p:cNvSpPr>
          <p:nvPr>
            <p:ph type="title"/>
          </p:nvPr>
        </p:nvSpPr>
        <p:spPr>
          <a:xfrm>
            <a:off x="179512" y="188640"/>
            <a:ext cx="8712968" cy="582594"/>
          </a:xfrm>
        </p:spPr>
        <p:txBody>
          <a:bodyPr/>
          <a:lstStyle/>
          <a:p>
            <a:r>
              <a:rPr kumimoji="1" lang="en-US" altLang="ja-JP" sz="4000" dirty="0" smtClean="0">
                <a:latin typeface="HGP創英角ｺﾞｼｯｸUB" pitchFamily="50" charset="-128"/>
                <a:ea typeface="HGP創英角ｺﾞｼｯｸUB" pitchFamily="50" charset="-128"/>
              </a:rPr>
              <a:t>Cluster as a Service</a:t>
            </a:r>
            <a:r>
              <a:rPr kumimoji="1" lang="ja-JP" altLang="en-US" sz="4000" dirty="0" smtClean="0">
                <a:latin typeface="HGP創英角ｺﾞｼｯｸUB" pitchFamily="50" charset="-128"/>
                <a:ea typeface="HGP創英角ｺﾞｼｯｸUB" pitchFamily="50" charset="-128"/>
              </a:rPr>
              <a:t>の</a:t>
            </a:r>
            <a:r>
              <a:rPr kumimoji="1" lang="ja-JP" altLang="en-US" sz="4000" dirty="0" smtClean="0">
                <a:solidFill>
                  <a:schemeClr val="accent3">
                    <a:lumMod val="50000"/>
                  </a:schemeClr>
                </a:solidFill>
                <a:latin typeface="HGP創英角ｺﾞｼｯｸUB" pitchFamily="50" charset="-128"/>
                <a:ea typeface="HGP創英角ｺﾞｼｯｸUB" pitchFamily="50" charset="-128"/>
              </a:rPr>
              <a:t>導入</a:t>
            </a:r>
            <a:endParaRPr kumimoji="1" lang="ja-JP" altLang="en-US" sz="4000" dirty="0">
              <a:solidFill>
                <a:schemeClr val="accent3">
                  <a:lumMod val="50000"/>
                </a:schemeClr>
              </a:solidFill>
              <a:latin typeface="HGP創英角ｺﾞｼｯｸUB" pitchFamily="50" charset="-128"/>
              <a:ea typeface="HGP創英角ｺﾞｼｯｸUB" pitchFamily="50" charset="-128"/>
            </a:endParaRPr>
          </a:p>
        </p:txBody>
      </p:sp>
      <p:grpSp>
        <p:nvGrpSpPr>
          <p:cNvPr id="135" name="グループ化 134"/>
          <p:cNvGrpSpPr/>
          <p:nvPr/>
        </p:nvGrpSpPr>
        <p:grpSpPr>
          <a:xfrm>
            <a:off x="1736018" y="1484784"/>
            <a:ext cx="6004334" cy="4515018"/>
            <a:chOff x="1259632" y="1052736"/>
            <a:chExt cx="6985272" cy="5252644"/>
          </a:xfrm>
        </p:grpSpPr>
        <p:sp>
          <p:nvSpPr>
            <p:cNvPr id="96" name="角丸四角形 95"/>
            <p:cNvSpPr/>
            <p:nvPr/>
          </p:nvSpPr>
          <p:spPr>
            <a:xfrm>
              <a:off x="1259632" y="3068960"/>
              <a:ext cx="6985272" cy="431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altLang="ja-JP" sz="1600" dirty="0" smtClean="0">
                  <a:latin typeface="HGP創英角ｺﾞｼｯｸUB" pitchFamily="50" charset="-128"/>
                  <a:ea typeface="HGP創英角ｺﾞｼｯｸUB" pitchFamily="50" charset="-128"/>
                </a:rPr>
                <a:t>Cluster as a Service (</a:t>
              </a:r>
              <a:r>
                <a:rPr lang="en-US" altLang="ja-JP" sz="1600" dirty="0" err="1" smtClean="0">
                  <a:latin typeface="HGP創英角ｺﾞｼｯｸUB" pitchFamily="50" charset="-128"/>
                  <a:ea typeface="HGP創英角ｺﾞｼｯｸUB" pitchFamily="50" charset="-128"/>
                </a:rPr>
                <a:t>CaaS</a:t>
              </a:r>
              <a:r>
                <a:rPr lang="en-US" altLang="ja-JP" sz="1600" dirty="0" smtClean="0">
                  <a:latin typeface="HGP創英角ｺﾞｼｯｸUB" pitchFamily="50" charset="-128"/>
                  <a:ea typeface="HGP創英角ｺﾞｼｯｸUB" pitchFamily="50" charset="-128"/>
                </a:rPr>
                <a:t>)</a:t>
              </a:r>
              <a:endParaRPr lang="ja-JP" altLang="en-US" sz="1600" dirty="0">
                <a:latin typeface="HGP創英角ｺﾞｼｯｸUB" pitchFamily="50" charset="-128"/>
                <a:ea typeface="HGP創英角ｺﾞｼｯｸUB" pitchFamily="50" charset="-128"/>
              </a:endParaRPr>
            </a:p>
          </p:txBody>
        </p:sp>
        <p:sp>
          <p:nvSpPr>
            <p:cNvPr id="5" name="正方形/長方形 4"/>
            <p:cNvSpPr/>
            <p:nvPr/>
          </p:nvSpPr>
          <p:spPr>
            <a:xfrm>
              <a:off x="1979712" y="3789040"/>
              <a:ext cx="5256584" cy="2088232"/>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P創英角ｺﾞｼｯｸUB" pitchFamily="50" charset="-128"/>
                <a:ea typeface="HGP創英角ｺﾞｼｯｸUB" pitchFamily="50" charset="-128"/>
                <a:cs typeface="Times New Roman" pitchFamily="18" charset="0"/>
              </a:endParaRPr>
            </a:p>
          </p:txBody>
        </p:sp>
        <p:sp>
          <p:nvSpPr>
            <p:cNvPr id="6" name="テキスト ボックス 5"/>
            <p:cNvSpPr txBox="1"/>
            <p:nvPr/>
          </p:nvSpPr>
          <p:spPr>
            <a:xfrm>
              <a:off x="3553668" y="5911516"/>
              <a:ext cx="1960371" cy="393864"/>
            </a:xfrm>
            <a:prstGeom prst="rect">
              <a:avLst/>
            </a:prstGeom>
            <a:noFill/>
          </p:spPr>
          <p:txBody>
            <a:bodyPr wrap="none" rtlCol="0">
              <a:spAutoFit/>
            </a:bodyPr>
            <a:lstStyle/>
            <a:p>
              <a:r>
                <a:rPr lang="ja-JP" altLang="en-US" sz="1600" dirty="0" smtClean="0">
                  <a:latin typeface="HGP創英角ｺﾞｼｯｸUB" pitchFamily="50" charset="-128"/>
                  <a:ea typeface="HGP創英角ｺﾞｼｯｸUB" pitchFamily="50" charset="-128"/>
                  <a:cs typeface="Times New Roman" pitchFamily="18" charset="0"/>
                </a:rPr>
                <a:t>物理サーバプール</a:t>
              </a:r>
              <a:endParaRPr kumimoji="1" lang="ja-JP" altLang="en-US" sz="1600" dirty="0">
                <a:latin typeface="HGP創英角ｺﾞｼｯｸUB" pitchFamily="50" charset="-128"/>
                <a:ea typeface="HGP創英角ｺﾞｼｯｸUB" pitchFamily="50" charset="-128"/>
                <a:cs typeface="Times New Roman" pitchFamily="18" charset="0"/>
              </a:endParaRPr>
            </a:p>
          </p:txBody>
        </p:sp>
        <p:pic>
          <p:nvPicPr>
            <p:cNvPr id="9" name="Picture 8" descr="MCj04289690000[1]"/>
            <p:cNvPicPr>
              <a:picLocks noChangeAspect="1" noChangeArrowheads="1"/>
            </p:cNvPicPr>
            <p:nvPr/>
          </p:nvPicPr>
          <p:blipFill>
            <a:blip r:embed="rId3" cstate="print"/>
            <a:srcRect/>
            <a:stretch>
              <a:fillRect/>
            </a:stretch>
          </p:blipFill>
          <p:spPr bwMode="auto">
            <a:xfrm>
              <a:off x="2319638" y="3906634"/>
              <a:ext cx="382952" cy="531877"/>
            </a:xfrm>
            <a:prstGeom prst="rect">
              <a:avLst/>
            </a:prstGeom>
            <a:noFill/>
            <a:ln w="9525">
              <a:noFill/>
              <a:miter lim="800000"/>
              <a:headEnd/>
              <a:tailEnd/>
            </a:ln>
          </p:spPr>
        </p:pic>
        <p:sp>
          <p:nvSpPr>
            <p:cNvPr id="10" name="円柱 9"/>
            <p:cNvSpPr/>
            <p:nvPr/>
          </p:nvSpPr>
          <p:spPr>
            <a:xfrm>
              <a:off x="2535662" y="4266674"/>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11" name="Picture 8" descr="MCj04289690000[1]"/>
            <p:cNvPicPr>
              <a:picLocks noChangeAspect="1" noChangeArrowheads="1"/>
            </p:cNvPicPr>
            <p:nvPr/>
          </p:nvPicPr>
          <p:blipFill>
            <a:blip r:embed="rId3" cstate="print"/>
            <a:srcRect/>
            <a:stretch>
              <a:fillRect/>
            </a:stretch>
          </p:blipFill>
          <p:spPr bwMode="auto">
            <a:xfrm>
              <a:off x="2584758" y="4086654"/>
              <a:ext cx="382952" cy="531877"/>
            </a:xfrm>
            <a:prstGeom prst="rect">
              <a:avLst/>
            </a:prstGeom>
            <a:noFill/>
            <a:ln w="9525">
              <a:noFill/>
              <a:miter lim="800000"/>
              <a:headEnd/>
              <a:tailEnd/>
            </a:ln>
          </p:spPr>
        </p:pic>
        <p:sp>
          <p:nvSpPr>
            <p:cNvPr id="12" name="円柱 11"/>
            <p:cNvSpPr/>
            <p:nvPr/>
          </p:nvSpPr>
          <p:spPr>
            <a:xfrm>
              <a:off x="2800782" y="4446694"/>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13" name="Picture 8" descr="MCj04289690000[1]"/>
            <p:cNvPicPr>
              <a:picLocks noChangeAspect="1" noChangeArrowheads="1"/>
            </p:cNvPicPr>
            <p:nvPr/>
          </p:nvPicPr>
          <p:blipFill>
            <a:blip r:embed="rId3" cstate="print"/>
            <a:srcRect/>
            <a:stretch>
              <a:fillRect/>
            </a:stretch>
          </p:blipFill>
          <p:spPr bwMode="auto">
            <a:xfrm>
              <a:off x="2895702" y="3978642"/>
              <a:ext cx="382952" cy="531877"/>
            </a:xfrm>
            <a:prstGeom prst="rect">
              <a:avLst/>
            </a:prstGeom>
            <a:noFill/>
            <a:ln w="9525">
              <a:noFill/>
              <a:miter lim="800000"/>
              <a:headEnd/>
              <a:tailEnd/>
            </a:ln>
          </p:spPr>
        </p:pic>
        <p:sp>
          <p:nvSpPr>
            <p:cNvPr id="14" name="円柱 13"/>
            <p:cNvSpPr/>
            <p:nvPr/>
          </p:nvSpPr>
          <p:spPr>
            <a:xfrm>
              <a:off x="3111726" y="433868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grpSp>
          <p:nvGrpSpPr>
            <p:cNvPr id="2" name="グループ化 73"/>
            <p:cNvGrpSpPr/>
            <p:nvPr/>
          </p:nvGrpSpPr>
          <p:grpSpPr>
            <a:xfrm>
              <a:off x="1907704" y="1988840"/>
              <a:ext cx="1656184" cy="576064"/>
              <a:chOff x="5220072" y="1556792"/>
              <a:chExt cx="1296144" cy="576064"/>
            </a:xfrm>
          </p:grpSpPr>
          <p:pic>
            <p:nvPicPr>
              <p:cNvPr id="21" name="Picture 8" descr="MCj04289690000[1]"/>
              <p:cNvPicPr>
                <a:picLocks noChangeAspect="1" noChangeArrowheads="1"/>
              </p:cNvPicPr>
              <p:nvPr/>
            </p:nvPicPr>
            <p:blipFill>
              <a:blip r:embed="rId3" cstate="print">
                <a:lum bright="-5000" contrast="59000"/>
              </a:blip>
              <a:srcRect/>
              <a:stretch>
                <a:fillRect/>
              </a:stretch>
            </p:blipFill>
            <p:spPr bwMode="auto">
              <a:xfrm>
                <a:off x="5292080" y="1628800"/>
                <a:ext cx="259922" cy="360040"/>
              </a:xfrm>
              <a:prstGeom prst="rect">
                <a:avLst/>
              </a:prstGeom>
              <a:noFill/>
              <a:ln w="9525">
                <a:noFill/>
                <a:miter lim="800000"/>
                <a:headEnd/>
                <a:tailEnd/>
              </a:ln>
            </p:spPr>
          </p:pic>
          <p:sp>
            <p:nvSpPr>
              <p:cNvPr id="22" name="円柱 21"/>
              <p:cNvSpPr/>
              <p:nvPr/>
            </p:nvSpPr>
            <p:spPr>
              <a:xfrm>
                <a:off x="5436096"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23" name="Picture 8" descr="MCj04289690000[1]"/>
              <p:cNvPicPr>
                <a:picLocks noChangeAspect="1" noChangeArrowheads="1"/>
              </p:cNvPicPr>
              <p:nvPr/>
            </p:nvPicPr>
            <p:blipFill>
              <a:blip r:embed="rId3" cstate="print">
                <a:lum bright="-5000" contrast="59000"/>
              </a:blip>
              <a:srcRect/>
              <a:stretch>
                <a:fillRect/>
              </a:stretch>
            </p:blipFill>
            <p:spPr bwMode="auto">
              <a:xfrm>
                <a:off x="5580112" y="1628800"/>
                <a:ext cx="259922" cy="360040"/>
              </a:xfrm>
              <a:prstGeom prst="rect">
                <a:avLst/>
              </a:prstGeom>
              <a:noFill/>
              <a:ln w="9525">
                <a:noFill/>
                <a:miter lim="800000"/>
                <a:headEnd/>
                <a:tailEnd/>
              </a:ln>
            </p:spPr>
          </p:pic>
          <p:sp>
            <p:nvSpPr>
              <p:cNvPr id="24" name="円柱 23"/>
              <p:cNvSpPr/>
              <p:nvPr/>
            </p:nvSpPr>
            <p:spPr>
              <a:xfrm>
                <a:off x="5724128"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25" name="Picture 8" descr="MCj04289690000[1]"/>
              <p:cNvPicPr>
                <a:picLocks noChangeAspect="1" noChangeArrowheads="1"/>
              </p:cNvPicPr>
              <p:nvPr/>
            </p:nvPicPr>
            <p:blipFill>
              <a:blip r:embed="rId3" cstate="print">
                <a:lum bright="-5000" contrast="59000"/>
              </a:blip>
              <a:srcRect/>
              <a:stretch>
                <a:fillRect/>
              </a:stretch>
            </p:blipFill>
            <p:spPr bwMode="auto">
              <a:xfrm>
                <a:off x="5868144" y="1628800"/>
                <a:ext cx="259922" cy="360040"/>
              </a:xfrm>
              <a:prstGeom prst="rect">
                <a:avLst/>
              </a:prstGeom>
              <a:noFill/>
              <a:ln w="9525">
                <a:noFill/>
                <a:miter lim="800000"/>
                <a:headEnd/>
                <a:tailEnd/>
              </a:ln>
            </p:spPr>
          </p:pic>
          <p:sp>
            <p:nvSpPr>
              <p:cNvPr id="26" name="円柱 25"/>
              <p:cNvSpPr/>
              <p:nvPr/>
            </p:nvSpPr>
            <p:spPr>
              <a:xfrm>
                <a:off x="6012160"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27" name="Picture 8" descr="MCj04289690000[1]"/>
              <p:cNvPicPr>
                <a:picLocks noChangeAspect="1" noChangeArrowheads="1"/>
              </p:cNvPicPr>
              <p:nvPr/>
            </p:nvPicPr>
            <p:blipFill>
              <a:blip r:embed="rId3" cstate="print">
                <a:lum bright="-5000" contrast="59000"/>
              </a:blip>
              <a:srcRect/>
              <a:stretch>
                <a:fillRect/>
              </a:stretch>
            </p:blipFill>
            <p:spPr bwMode="auto">
              <a:xfrm>
                <a:off x="6156176" y="1628800"/>
                <a:ext cx="259922" cy="360040"/>
              </a:xfrm>
              <a:prstGeom prst="rect">
                <a:avLst/>
              </a:prstGeom>
              <a:noFill/>
              <a:ln w="9525">
                <a:noFill/>
                <a:miter lim="800000"/>
                <a:headEnd/>
                <a:tailEnd/>
              </a:ln>
            </p:spPr>
          </p:pic>
          <p:sp>
            <p:nvSpPr>
              <p:cNvPr id="28" name="円柱 27"/>
              <p:cNvSpPr/>
              <p:nvPr/>
            </p:nvSpPr>
            <p:spPr>
              <a:xfrm>
                <a:off x="6300192"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sp>
            <p:nvSpPr>
              <p:cNvPr id="29" name="正方形/長方形 28"/>
              <p:cNvSpPr/>
              <p:nvPr/>
            </p:nvSpPr>
            <p:spPr>
              <a:xfrm>
                <a:off x="5220072" y="1556792"/>
                <a:ext cx="1296144" cy="57606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P創英角ｺﾞｼｯｸUB" pitchFamily="50" charset="-128"/>
                  <a:ea typeface="HGP創英角ｺﾞｼｯｸUB" pitchFamily="50" charset="-128"/>
                  <a:cs typeface="Times New Roman" pitchFamily="18" charset="0"/>
                </a:endParaRPr>
              </a:p>
            </p:txBody>
          </p:sp>
        </p:grpSp>
        <p:grpSp>
          <p:nvGrpSpPr>
            <p:cNvPr id="3" name="グループ化 74"/>
            <p:cNvGrpSpPr/>
            <p:nvPr/>
          </p:nvGrpSpPr>
          <p:grpSpPr>
            <a:xfrm>
              <a:off x="3779912" y="1988840"/>
              <a:ext cx="1656184" cy="576064"/>
              <a:chOff x="5220072" y="1556792"/>
              <a:chExt cx="1296144" cy="576064"/>
            </a:xfrm>
          </p:grpSpPr>
          <p:pic>
            <p:nvPicPr>
              <p:cNvPr id="35" name="Picture 8" descr="MCj04289690000[1]"/>
              <p:cNvPicPr>
                <a:picLocks noChangeAspect="1" noChangeArrowheads="1"/>
              </p:cNvPicPr>
              <p:nvPr/>
            </p:nvPicPr>
            <p:blipFill>
              <a:blip r:embed="rId3" cstate="print">
                <a:lum bright="-5000" contrast="59000"/>
              </a:blip>
              <a:srcRect/>
              <a:stretch>
                <a:fillRect/>
              </a:stretch>
            </p:blipFill>
            <p:spPr bwMode="auto">
              <a:xfrm>
                <a:off x="5292080" y="1628800"/>
                <a:ext cx="259922" cy="360040"/>
              </a:xfrm>
              <a:prstGeom prst="rect">
                <a:avLst/>
              </a:prstGeom>
              <a:noFill/>
              <a:ln w="9525">
                <a:noFill/>
                <a:miter lim="800000"/>
                <a:headEnd/>
                <a:tailEnd/>
              </a:ln>
            </p:spPr>
          </p:pic>
          <p:sp>
            <p:nvSpPr>
              <p:cNvPr id="36" name="円柱 35"/>
              <p:cNvSpPr/>
              <p:nvPr/>
            </p:nvSpPr>
            <p:spPr>
              <a:xfrm>
                <a:off x="5436096"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37" name="Picture 8" descr="MCj04289690000[1]"/>
              <p:cNvPicPr>
                <a:picLocks noChangeAspect="1" noChangeArrowheads="1"/>
              </p:cNvPicPr>
              <p:nvPr/>
            </p:nvPicPr>
            <p:blipFill>
              <a:blip r:embed="rId3" cstate="print">
                <a:lum bright="-5000" contrast="59000"/>
              </a:blip>
              <a:srcRect/>
              <a:stretch>
                <a:fillRect/>
              </a:stretch>
            </p:blipFill>
            <p:spPr bwMode="auto">
              <a:xfrm>
                <a:off x="5580112" y="1628800"/>
                <a:ext cx="259922" cy="360040"/>
              </a:xfrm>
              <a:prstGeom prst="rect">
                <a:avLst/>
              </a:prstGeom>
              <a:noFill/>
              <a:ln w="9525">
                <a:noFill/>
                <a:miter lim="800000"/>
                <a:headEnd/>
                <a:tailEnd/>
              </a:ln>
            </p:spPr>
          </p:pic>
          <p:sp>
            <p:nvSpPr>
              <p:cNvPr id="38" name="円柱 37"/>
              <p:cNvSpPr/>
              <p:nvPr/>
            </p:nvSpPr>
            <p:spPr>
              <a:xfrm>
                <a:off x="5724128"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39" name="Picture 8" descr="MCj04289690000[1]"/>
              <p:cNvPicPr>
                <a:picLocks noChangeAspect="1" noChangeArrowheads="1"/>
              </p:cNvPicPr>
              <p:nvPr/>
            </p:nvPicPr>
            <p:blipFill>
              <a:blip r:embed="rId3" cstate="print">
                <a:lum bright="-5000" contrast="59000"/>
              </a:blip>
              <a:srcRect/>
              <a:stretch>
                <a:fillRect/>
              </a:stretch>
            </p:blipFill>
            <p:spPr bwMode="auto">
              <a:xfrm>
                <a:off x="5868144" y="1628800"/>
                <a:ext cx="259922" cy="360040"/>
              </a:xfrm>
              <a:prstGeom prst="rect">
                <a:avLst/>
              </a:prstGeom>
              <a:noFill/>
              <a:ln w="9525">
                <a:noFill/>
                <a:miter lim="800000"/>
                <a:headEnd/>
                <a:tailEnd/>
              </a:ln>
            </p:spPr>
          </p:pic>
          <p:sp>
            <p:nvSpPr>
              <p:cNvPr id="40" name="円柱 39"/>
              <p:cNvSpPr/>
              <p:nvPr/>
            </p:nvSpPr>
            <p:spPr>
              <a:xfrm>
                <a:off x="6012160"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41" name="Picture 8" descr="MCj04289690000[1]"/>
              <p:cNvPicPr>
                <a:picLocks noChangeAspect="1" noChangeArrowheads="1"/>
              </p:cNvPicPr>
              <p:nvPr/>
            </p:nvPicPr>
            <p:blipFill>
              <a:blip r:embed="rId3" cstate="print">
                <a:lum bright="-5000" contrast="59000"/>
              </a:blip>
              <a:srcRect/>
              <a:stretch>
                <a:fillRect/>
              </a:stretch>
            </p:blipFill>
            <p:spPr bwMode="auto">
              <a:xfrm>
                <a:off x="6156176" y="1628800"/>
                <a:ext cx="259922" cy="360040"/>
              </a:xfrm>
              <a:prstGeom prst="rect">
                <a:avLst/>
              </a:prstGeom>
              <a:noFill/>
              <a:ln w="9525">
                <a:noFill/>
                <a:miter lim="800000"/>
                <a:headEnd/>
                <a:tailEnd/>
              </a:ln>
            </p:spPr>
          </p:pic>
          <p:sp>
            <p:nvSpPr>
              <p:cNvPr id="42" name="円柱 41"/>
              <p:cNvSpPr/>
              <p:nvPr/>
            </p:nvSpPr>
            <p:spPr>
              <a:xfrm>
                <a:off x="6300192"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sp>
            <p:nvSpPr>
              <p:cNvPr id="43" name="正方形/長方形 42"/>
              <p:cNvSpPr/>
              <p:nvPr/>
            </p:nvSpPr>
            <p:spPr>
              <a:xfrm>
                <a:off x="5220072" y="1556792"/>
                <a:ext cx="1296144" cy="57606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P創英角ｺﾞｼｯｸUB" pitchFamily="50" charset="-128"/>
                  <a:ea typeface="HGP創英角ｺﾞｼｯｸUB" pitchFamily="50" charset="-128"/>
                  <a:cs typeface="Times New Roman" pitchFamily="18" charset="0"/>
                </a:endParaRPr>
              </a:p>
            </p:txBody>
          </p:sp>
        </p:grpSp>
        <p:pic>
          <p:nvPicPr>
            <p:cNvPr id="48" name="Picture 8" descr="MCj04289690000[1]"/>
            <p:cNvPicPr>
              <a:picLocks noChangeAspect="1" noChangeArrowheads="1"/>
            </p:cNvPicPr>
            <p:nvPr/>
          </p:nvPicPr>
          <p:blipFill>
            <a:blip r:embed="rId3" cstate="print"/>
            <a:srcRect/>
            <a:stretch>
              <a:fillRect/>
            </a:stretch>
          </p:blipFill>
          <p:spPr bwMode="auto">
            <a:xfrm>
              <a:off x="2472038" y="4941168"/>
              <a:ext cx="382952" cy="531877"/>
            </a:xfrm>
            <a:prstGeom prst="rect">
              <a:avLst/>
            </a:prstGeom>
            <a:noFill/>
            <a:ln w="9525">
              <a:noFill/>
              <a:miter lim="800000"/>
              <a:headEnd/>
              <a:tailEnd/>
            </a:ln>
          </p:spPr>
        </p:pic>
        <p:sp>
          <p:nvSpPr>
            <p:cNvPr id="49" name="円柱 48"/>
            <p:cNvSpPr/>
            <p:nvPr/>
          </p:nvSpPr>
          <p:spPr>
            <a:xfrm>
              <a:off x="2688062" y="5301208"/>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50" name="Picture 8" descr="MCj04289690000[1]"/>
            <p:cNvPicPr>
              <a:picLocks noChangeAspect="1" noChangeArrowheads="1"/>
            </p:cNvPicPr>
            <p:nvPr/>
          </p:nvPicPr>
          <p:blipFill>
            <a:blip r:embed="rId3" cstate="print"/>
            <a:srcRect/>
            <a:stretch>
              <a:fillRect/>
            </a:stretch>
          </p:blipFill>
          <p:spPr bwMode="auto">
            <a:xfrm>
              <a:off x="2737158" y="5121188"/>
              <a:ext cx="382952" cy="531877"/>
            </a:xfrm>
            <a:prstGeom prst="rect">
              <a:avLst/>
            </a:prstGeom>
            <a:noFill/>
            <a:ln w="9525">
              <a:noFill/>
              <a:miter lim="800000"/>
              <a:headEnd/>
              <a:tailEnd/>
            </a:ln>
          </p:spPr>
        </p:pic>
        <p:sp>
          <p:nvSpPr>
            <p:cNvPr id="51" name="円柱 50"/>
            <p:cNvSpPr/>
            <p:nvPr/>
          </p:nvSpPr>
          <p:spPr>
            <a:xfrm>
              <a:off x="2953182" y="5481228"/>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52" name="Picture 8" descr="MCj04289690000[1]"/>
            <p:cNvPicPr>
              <a:picLocks noChangeAspect="1" noChangeArrowheads="1"/>
            </p:cNvPicPr>
            <p:nvPr/>
          </p:nvPicPr>
          <p:blipFill>
            <a:blip r:embed="rId3" cstate="print"/>
            <a:srcRect/>
            <a:stretch>
              <a:fillRect/>
            </a:stretch>
          </p:blipFill>
          <p:spPr bwMode="auto">
            <a:xfrm>
              <a:off x="3048102" y="5013176"/>
              <a:ext cx="382952" cy="531877"/>
            </a:xfrm>
            <a:prstGeom prst="rect">
              <a:avLst/>
            </a:prstGeom>
            <a:noFill/>
            <a:ln w="9525">
              <a:noFill/>
              <a:miter lim="800000"/>
              <a:headEnd/>
              <a:tailEnd/>
            </a:ln>
          </p:spPr>
        </p:pic>
        <p:sp>
          <p:nvSpPr>
            <p:cNvPr id="53" name="円柱 52"/>
            <p:cNvSpPr/>
            <p:nvPr/>
          </p:nvSpPr>
          <p:spPr>
            <a:xfrm>
              <a:off x="3264126" y="5373216"/>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54" name="Picture 8" descr="MCj04289690000[1]"/>
            <p:cNvPicPr>
              <a:picLocks noChangeAspect="1" noChangeArrowheads="1"/>
            </p:cNvPicPr>
            <p:nvPr/>
          </p:nvPicPr>
          <p:blipFill>
            <a:blip r:embed="rId3" cstate="print"/>
            <a:srcRect/>
            <a:stretch>
              <a:fillRect/>
            </a:stretch>
          </p:blipFill>
          <p:spPr bwMode="auto">
            <a:xfrm>
              <a:off x="3419872" y="4941168"/>
              <a:ext cx="382952" cy="531877"/>
            </a:xfrm>
            <a:prstGeom prst="rect">
              <a:avLst/>
            </a:prstGeom>
            <a:noFill/>
            <a:ln w="9525">
              <a:noFill/>
              <a:miter lim="800000"/>
              <a:headEnd/>
              <a:tailEnd/>
            </a:ln>
          </p:spPr>
        </p:pic>
        <p:sp>
          <p:nvSpPr>
            <p:cNvPr id="55" name="円柱 54"/>
            <p:cNvSpPr/>
            <p:nvPr/>
          </p:nvSpPr>
          <p:spPr>
            <a:xfrm>
              <a:off x="3635896" y="5301208"/>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56" name="Picture 8" descr="MCj04289690000[1]"/>
            <p:cNvPicPr>
              <a:picLocks noChangeAspect="1" noChangeArrowheads="1"/>
            </p:cNvPicPr>
            <p:nvPr/>
          </p:nvPicPr>
          <p:blipFill>
            <a:blip r:embed="rId3" cstate="print"/>
            <a:srcRect/>
            <a:stretch>
              <a:fillRect/>
            </a:stretch>
          </p:blipFill>
          <p:spPr bwMode="auto">
            <a:xfrm>
              <a:off x="3684992" y="5121188"/>
              <a:ext cx="382952" cy="531877"/>
            </a:xfrm>
            <a:prstGeom prst="rect">
              <a:avLst/>
            </a:prstGeom>
            <a:noFill/>
            <a:ln w="9525">
              <a:noFill/>
              <a:miter lim="800000"/>
              <a:headEnd/>
              <a:tailEnd/>
            </a:ln>
          </p:spPr>
        </p:pic>
        <p:sp>
          <p:nvSpPr>
            <p:cNvPr id="57" name="円柱 56"/>
            <p:cNvSpPr/>
            <p:nvPr/>
          </p:nvSpPr>
          <p:spPr>
            <a:xfrm>
              <a:off x="3901016" y="5481228"/>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58" name="Picture 8" descr="MCj04289690000[1]"/>
            <p:cNvPicPr>
              <a:picLocks noChangeAspect="1" noChangeArrowheads="1"/>
            </p:cNvPicPr>
            <p:nvPr/>
          </p:nvPicPr>
          <p:blipFill>
            <a:blip r:embed="rId3" cstate="print"/>
            <a:srcRect/>
            <a:stretch>
              <a:fillRect/>
            </a:stretch>
          </p:blipFill>
          <p:spPr bwMode="auto">
            <a:xfrm>
              <a:off x="3995936" y="5013176"/>
              <a:ext cx="382952" cy="531877"/>
            </a:xfrm>
            <a:prstGeom prst="rect">
              <a:avLst/>
            </a:prstGeom>
            <a:noFill/>
            <a:ln w="9525">
              <a:noFill/>
              <a:miter lim="800000"/>
              <a:headEnd/>
              <a:tailEnd/>
            </a:ln>
          </p:spPr>
        </p:pic>
        <p:sp>
          <p:nvSpPr>
            <p:cNvPr id="59" name="円柱 58"/>
            <p:cNvSpPr/>
            <p:nvPr/>
          </p:nvSpPr>
          <p:spPr>
            <a:xfrm>
              <a:off x="4211960" y="5373216"/>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60" name="Picture 8" descr="MCj04289690000[1]"/>
            <p:cNvPicPr>
              <a:picLocks noChangeAspect="1" noChangeArrowheads="1"/>
            </p:cNvPicPr>
            <p:nvPr/>
          </p:nvPicPr>
          <p:blipFill>
            <a:blip r:embed="rId3" cstate="print"/>
            <a:srcRect/>
            <a:stretch>
              <a:fillRect/>
            </a:stretch>
          </p:blipFill>
          <p:spPr bwMode="auto">
            <a:xfrm>
              <a:off x="3491880" y="4005064"/>
              <a:ext cx="382952" cy="531877"/>
            </a:xfrm>
            <a:prstGeom prst="rect">
              <a:avLst/>
            </a:prstGeom>
            <a:noFill/>
            <a:ln w="9525">
              <a:noFill/>
              <a:miter lim="800000"/>
              <a:headEnd/>
              <a:tailEnd/>
            </a:ln>
          </p:spPr>
        </p:pic>
        <p:sp>
          <p:nvSpPr>
            <p:cNvPr id="61" name="円柱 60"/>
            <p:cNvSpPr/>
            <p:nvPr/>
          </p:nvSpPr>
          <p:spPr>
            <a:xfrm>
              <a:off x="3707904" y="4365104"/>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62" name="Picture 8" descr="MCj04289690000[1]"/>
            <p:cNvPicPr>
              <a:picLocks noChangeAspect="1" noChangeArrowheads="1"/>
            </p:cNvPicPr>
            <p:nvPr/>
          </p:nvPicPr>
          <p:blipFill>
            <a:blip r:embed="rId3" cstate="print"/>
            <a:srcRect/>
            <a:stretch>
              <a:fillRect/>
            </a:stretch>
          </p:blipFill>
          <p:spPr bwMode="auto">
            <a:xfrm>
              <a:off x="3757000" y="4185084"/>
              <a:ext cx="382952" cy="531877"/>
            </a:xfrm>
            <a:prstGeom prst="rect">
              <a:avLst/>
            </a:prstGeom>
            <a:noFill/>
            <a:ln w="9525">
              <a:noFill/>
              <a:miter lim="800000"/>
              <a:headEnd/>
              <a:tailEnd/>
            </a:ln>
          </p:spPr>
        </p:pic>
        <p:sp>
          <p:nvSpPr>
            <p:cNvPr id="63" name="円柱 62"/>
            <p:cNvSpPr/>
            <p:nvPr/>
          </p:nvSpPr>
          <p:spPr>
            <a:xfrm>
              <a:off x="3973024" y="4545124"/>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64" name="Picture 8" descr="MCj04289690000[1]"/>
            <p:cNvPicPr>
              <a:picLocks noChangeAspect="1" noChangeArrowheads="1"/>
            </p:cNvPicPr>
            <p:nvPr/>
          </p:nvPicPr>
          <p:blipFill>
            <a:blip r:embed="rId3" cstate="print"/>
            <a:srcRect/>
            <a:stretch>
              <a:fillRect/>
            </a:stretch>
          </p:blipFill>
          <p:spPr bwMode="auto">
            <a:xfrm>
              <a:off x="4067944" y="4077072"/>
              <a:ext cx="382952" cy="531877"/>
            </a:xfrm>
            <a:prstGeom prst="rect">
              <a:avLst/>
            </a:prstGeom>
            <a:noFill/>
            <a:ln w="9525">
              <a:noFill/>
              <a:miter lim="800000"/>
              <a:headEnd/>
              <a:tailEnd/>
            </a:ln>
          </p:spPr>
        </p:pic>
        <p:sp>
          <p:nvSpPr>
            <p:cNvPr id="65" name="円柱 64"/>
            <p:cNvSpPr/>
            <p:nvPr/>
          </p:nvSpPr>
          <p:spPr>
            <a:xfrm>
              <a:off x="4396688" y="443711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cxnSp>
          <p:nvCxnSpPr>
            <p:cNvPr id="66" name="直線矢印コネクタ 65"/>
            <p:cNvCxnSpPr>
              <a:endCxn id="29" idx="2"/>
            </p:cNvCxnSpPr>
            <p:nvPr/>
          </p:nvCxnSpPr>
          <p:spPr>
            <a:xfrm flipH="1" flipV="1">
              <a:off x="2735796" y="2564904"/>
              <a:ext cx="36004" cy="1224136"/>
            </a:xfrm>
            <a:prstGeom prst="straightConnector1">
              <a:avLst/>
            </a:prstGeom>
            <a:ln w="666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105" idx="2"/>
            </p:cNvCxnSpPr>
            <p:nvPr/>
          </p:nvCxnSpPr>
          <p:spPr>
            <a:xfrm flipH="1">
              <a:off x="6516216" y="2564904"/>
              <a:ext cx="36004" cy="1224136"/>
            </a:xfrm>
            <a:prstGeom prst="straightConnector1">
              <a:avLst/>
            </a:prstGeom>
            <a:ln w="666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0" name="Picture 8" descr="MCj04289690000[1]"/>
            <p:cNvPicPr>
              <a:picLocks noChangeAspect="1" noChangeArrowheads="1"/>
            </p:cNvPicPr>
            <p:nvPr/>
          </p:nvPicPr>
          <p:blipFill>
            <a:blip r:embed="rId3" cstate="print"/>
            <a:srcRect/>
            <a:stretch>
              <a:fillRect/>
            </a:stretch>
          </p:blipFill>
          <p:spPr bwMode="auto">
            <a:xfrm>
              <a:off x="4612712" y="3933056"/>
              <a:ext cx="382952" cy="531877"/>
            </a:xfrm>
            <a:prstGeom prst="rect">
              <a:avLst/>
            </a:prstGeom>
            <a:noFill/>
            <a:ln w="9525">
              <a:noFill/>
              <a:miter lim="800000"/>
              <a:headEnd/>
              <a:tailEnd/>
            </a:ln>
          </p:spPr>
        </p:pic>
        <p:sp>
          <p:nvSpPr>
            <p:cNvPr id="71" name="円柱 70"/>
            <p:cNvSpPr/>
            <p:nvPr/>
          </p:nvSpPr>
          <p:spPr>
            <a:xfrm>
              <a:off x="4828736" y="4293096"/>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72" name="Picture 8" descr="MCj04289690000[1]"/>
            <p:cNvPicPr>
              <a:picLocks noChangeAspect="1" noChangeArrowheads="1"/>
            </p:cNvPicPr>
            <p:nvPr/>
          </p:nvPicPr>
          <p:blipFill>
            <a:blip r:embed="rId3" cstate="print"/>
            <a:srcRect/>
            <a:stretch>
              <a:fillRect/>
            </a:stretch>
          </p:blipFill>
          <p:spPr bwMode="auto">
            <a:xfrm>
              <a:off x="4877832" y="4113076"/>
              <a:ext cx="382952" cy="531877"/>
            </a:xfrm>
            <a:prstGeom prst="rect">
              <a:avLst/>
            </a:prstGeom>
            <a:noFill/>
            <a:ln w="9525">
              <a:noFill/>
              <a:miter lim="800000"/>
              <a:headEnd/>
              <a:tailEnd/>
            </a:ln>
          </p:spPr>
        </p:pic>
        <p:sp>
          <p:nvSpPr>
            <p:cNvPr id="73" name="円柱 72"/>
            <p:cNvSpPr/>
            <p:nvPr/>
          </p:nvSpPr>
          <p:spPr>
            <a:xfrm>
              <a:off x="5093856" y="4473116"/>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74" name="Picture 8" descr="MCj04289690000[1]"/>
            <p:cNvPicPr>
              <a:picLocks noChangeAspect="1" noChangeArrowheads="1"/>
            </p:cNvPicPr>
            <p:nvPr/>
          </p:nvPicPr>
          <p:blipFill>
            <a:blip r:embed="rId3" cstate="print"/>
            <a:srcRect/>
            <a:stretch>
              <a:fillRect/>
            </a:stretch>
          </p:blipFill>
          <p:spPr bwMode="auto">
            <a:xfrm>
              <a:off x="5188776" y="4005064"/>
              <a:ext cx="382952" cy="531877"/>
            </a:xfrm>
            <a:prstGeom prst="rect">
              <a:avLst/>
            </a:prstGeom>
            <a:noFill/>
            <a:ln w="9525">
              <a:noFill/>
              <a:miter lim="800000"/>
              <a:headEnd/>
              <a:tailEnd/>
            </a:ln>
          </p:spPr>
        </p:pic>
        <p:sp>
          <p:nvSpPr>
            <p:cNvPr id="75" name="円柱 74"/>
            <p:cNvSpPr/>
            <p:nvPr/>
          </p:nvSpPr>
          <p:spPr>
            <a:xfrm>
              <a:off x="5404800" y="4365104"/>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76" name="Picture 8" descr="MCj04289690000[1]"/>
            <p:cNvPicPr>
              <a:picLocks noChangeAspect="1" noChangeArrowheads="1"/>
            </p:cNvPicPr>
            <p:nvPr/>
          </p:nvPicPr>
          <p:blipFill>
            <a:blip r:embed="rId3" cstate="print"/>
            <a:srcRect/>
            <a:stretch>
              <a:fillRect/>
            </a:stretch>
          </p:blipFill>
          <p:spPr bwMode="auto">
            <a:xfrm>
              <a:off x="4765112" y="4967590"/>
              <a:ext cx="382952" cy="531877"/>
            </a:xfrm>
            <a:prstGeom prst="rect">
              <a:avLst/>
            </a:prstGeom>
            <a:noFill/>
            <a:ln w="9525">
              <a:noFill/>
              <a:miter lim="800000"/>
              <a:headEnd/>
              <a:tailEnd/>
            </a:ln>
          </p:spPr>
        </p:pic>
        <p:sp>
          <p:nvSpPr>
            <p:cNvPr id="77" name="円柱 76"/>
            <p:cNvSpPr/>
            <p:nvPr/>
          </p:nvSpPr>
          <p:spPr>
            <a:xfrm>
              <a:off x="4981136" y="5327630"/>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78" name="Picture 8" descr="MCj04289690000[1]"/>
            <p:cNvPicPr>
              <a:picLocks noChangeAspect="1" noChangeArrowheads="1"/>
            </p:cNvPicPr>
            <p:nvPr/>
          </p:nvPicPr>
          <p:blipFill>
            <a:blip r:embed="rId3" cstate="print"/>
            <a:srcRect/>
            <a:stretch>
              <a:fillRect/>
            </a:stretch>
          </p:blipFill>
          <p:spPr bwMode="auto">
            <a:xfrm>
              <a:off x="5030232" y="5147610"/>
              <a:ext cx="382952" cy="531877"/>
            </a:xfrm>
            <a:prstGeom prst="rect">
              <a:avLst/>
            </a:prstGeom>
            <a:noFill/>
            <a:ln w="9525">
              <a:noFill/>
              <a:miter lim="800000"/>
              <a:headEnd/>
              <a:tailEnd/>
            </a:ln>
          </p:spPr>
        </p:pic>
        <p:sp>
          <p:nvSpPr>
            <p:cNvPr id="79" name="円柱 78"/>
            <p:cNvSpPr/>
            <p:nvPr/>
          </p:nvSpPr>
          <p:spPr>
            <a:xfrm>
              <a:off x="5246256" y="5507650"/>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80" name="Picture 8" descr="MCj04289690000[1]"/>
            <p:cNvPicPr>
              <a:picLocks noChangeAspect="1" noChangeArrowheads="1"/>
            </p:cNvPicPr>
            <p:nvPr/>
          </p:nvPicPr>
          <p:blipFill>
            <a:blip r:embed="rId3" cstate="print"/>
            <a:srcRect/>
            <a:stretch>
              <a:fillRect/>
            </a:stretch>
          </p:blipFill>
          <p:spPr bwMode="auto">
            <a:xfrm>
              <a:off x="5341176" y="5039598"/>
              <a:ext cx="382952" cy="531877"/>
            </a:xfrm>
            <a:prstGeom prst="rect">
              <a:avLst/>
            </a:prstGeom>
            <a:noFill/>
            <a:ln w="9525">
              <a:noFill/>
              <a:miter lim="800000"/>
              <a:headEnd/>
              <a:tailEnd/>
            </a:ln>
          </p:spPr>
        </p:pic>
        <p:sp>
          <p:nvSpPr>
            <p:cNvPr id="81" name="円柱 80"/>
            <p:cNvSpPr/>
            <p:nvPr/>
          </p:nvSpPr>
          <p:spPr>
            <a:xfrm>
              <a:off x="5557200" y="5399638"/>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84" name="Picture 8" descr="MCj04289690000[1]"/>
            <p:cNvPicPr>
              <a:picLocks noChangeAspect="1" noChangeArrowheads="1"/>
            </p:cNvPicPr>
            <p:nvPr/>
          </p:nvPicPr>
          <p:blipFill>
            <a:blip r:embed="rId3" cstate="print"/>
            <a:srcRect/>
            <a:stretch>
              <a:fillRect/>
            </a:stretch>
          </p:blipFill>
          <p:spPr bwMode="auto">
            <a:xfrm>
              <a:off x="5796136" y="3933056"/>
              <a:ext cx="382952" cy="531877"/>
            </a:xfrm>
            <a:prstGeom prst="rect">
              <a:avLst/>
            </a:prstGeom>
            <a:noFill/>
            <a:ln w="9525">
              <a:noFill/>
              <a:miter lim="800000"/>
              <a:headEnd/>
              <a:tailEnd/>
            </a:ln>
          </p:spPr>
        </p:pic>
        <p:sp>
          <p:nvSpPr>
            <p:cNvPr id="85" name="円柱 84"/>
            <p:cNvSpPr/>
            <p:nvPr/>
          </p:nvSpPr>
          <p:spPr>
            <a:xfrm>
              <a:off x="6012160" y="4293096"/>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86" name="Picture 8" descr="MCj04289690000[1]"/>
            <p:cNvPicPr>
              <a:picLocks noChangeAspect="1" noChangeArrowheads="1"/>
            </p:cNvPicPr>
            <p:nvPr/>
          </p:nvPicPr>
          <p:blipFill>
            <a:blip r:embed="rId3" cstate="print"/>
            <a:srcRect/>
            <a:stretch>
              <a:fillRect/>
            </a:stretch>
          </p:blipFill>
          <p:spPr bwMode="auto">
            <a:xfrm>
              <a:off x="6061256" y="4113076"/>
              <a:ext cx="382952" cy="531877"/>
            </a:xfrm>
            <a:prstGeom prst="rect">
              <a:avLst/>
            </a:prstGeom>
            <a:noFill/>
            <a:ln w="9525">
              <a:noFill/>
              <a:miter lim="800000"/>
              <a:headEnd/>
              <a:tailEnd/>
            </a:ln>
          </p:spPr>
        </p:pic>
        <p:sp>
          <p:nvSpPr>
            <p:cNvPr id="87" name="円柱 86"/>
            <p:cNvSpPr/>
            <p:nvPr/>
          </p:nvSpPr>
          <p:spPr>
            <a:xfrm>
              <a:off x="6277280" y="4473116"/>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88" name="Picture 8" descr="MCj04289690000[1]"/>
            <p:cNvPicPr>
              <a:picLocks noChangeAspect="1" noChangeArrowheads="1"/>
            </p:cNvPicPr>
            <p:nvPr/>
          </p:nvPicPr>
          <p:blipFill>
            <a:blip r:embed="rId3" cstate="print"/>
            <a:srcRect/>
            <a:stretch>
              <a:fillRect/>
            </a:stretch>
          </p:blipFill>
          <p:spPr bwMode="auto">
            <a:xfrm>
              <a:off x="6372200" y="4005064"/>
              <a:ext cx="382952" cy="531877"/>
            </a:xfrm>
            <a:prstGeom prst="rect">
              <a:avLst/>
            </a:prstGeom>
            <a:noFill/>
            <a:ln w="9525">
              <a:noFill/>
              <a:miter lim="800000"/>
              <a:headEnd/>
              <a:tailEnd/>
            </a:ln>
          </p:spPr>
        </p:pic>
        <p:sp>
          <p:nvSpPr>
            <p:cNvPr id="89" name="円柱 88"/>
            <p:cNvSpPr/>
            <p:nvPr/>
          </p:nvSpPr>
          <p:spPr>
            <a:xfrm>
              <a:off x="6588224" y="4365104"/>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90" name="Picture 8" descr="MCj04289690000[1]"/>
            <p:cNvPicPr>
              <a:picLocks noChangeAspect="1" noChangeArrowheads="1"/>
            </p:cNvPicPr>
            <p:nvPr/>
          </p:nvPicPr>
          <p:blipFill>
            <a:blip r:embed="rId3" cstate="print"/>
            <a:srcRect/>
            <a:stretch>
              <a:fillRect/>
            </a:stretch>
          </p:blipFill>
          <p:spPr bwMode="auto">
            <a:xfrm>
              <a:off x="5948536" y="4967590"/>
              <a:ext cx="382952" cy="531877"/>
            </a:xfrm>
            <a:prstGeom prst="rect">
              <a:avLst/>
            </a:prstGeom>
            <a:noFill/>
            <a:ln w="9525">
              <a:noFill/>
              <a:miter lim="800000"/>
              <a:headEnd/>
              <a:tailEnd/>
            </a:ln>
          </p:spPr>
        </p:pic>
        <p:sp>
          <p:nvSpPr>
            <p:cNvPr id="91" name="円柱 90"/>
            <p:cNvSpPr/>
            <p:nvPr/>
          </p:nvSpPr>
          <p:spPr>
            <a:xfrm>
              <a:off x="6164560" y="5327630"/>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92" name="Picture 8" descr="MCj04289690000[1]"/>
            <p:cNvPicPr>
              <a:picLocks noChangeAspect="1" noChangeArrowheads="1"/>
            </p:cNvPicPr>
            <p:nvPr/>
          </p:nvPicPr>
          <p:blipFill>
            <a:blip r:embed="rId3" cstate="print"/>
            <a:srcRect/>
            <a:stretch>
              <a:fillRect/>
            </a:stretch>
          </p:blipFill>
          <p:spPr bwMode="auto">
            <a:xfrm>
              <a:off x="6213656" y="5147610"/>
              <a:ext cx="382952" cy="531877"/>
            </a:xfrm>
            <a:prstGeom prst="rect">
              <a:avLst/>
            </a:prstGeom>
            <a:noFill/>
            <a:ln w="9525">
              <a:noFill/>
              <a:miter lim="800000"/>
              <a:headEnd/>
              <a:tailEnd/>
            </a:ln>
          </p:spPr>
        </p:pic>
        <p:sp>
          <p:nvSpPr>
            <p:cNvPr id="93" name="円柱 92"/>
            <p:cNvSpPr/>
            <p:nvPr/>
          </p:nvSpPr>
          <p:spPr>
            <a:xfrm>
              <a:off x="6429680" y="5507650"/>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94" name="Picture 8" descr="MCj04289690000[1]"/>
            <p:cNvPicPr>
              <a:picLocks noChangeAspect="1" noChangeArrowheads="1"/>
            </p:cNvPicPr>
            <p:nvPr/>
          </p:nvPicPr>
          <p:blipFill>
            <a:blip r:embed="rId3" cstate="print"/>
            <a:srcRect/>
            <a:stretch>
              <a:fillRect/>
            </a:stretch>
          </p:blipFill>
          <p:spPr bwMode="auto">
            <a:xfrm>
              <a:off x="6524600" y="5039598"/>
              <a:ext cx="382952" cy="531877"/>
            </a:xfrm>
            <a:prstGeom prst="rect">
              <a:avLst/>
            </a:prstGeom>
            <a:noFill/>
            <a:ln w="9525">
              <a:noFill/>
              <a:miter lim="800000"/>
              <a:headEnd/>
              <a:tailEnd/>
            </a:ln>
          </p:spPr>
        </p:pic>
        <p:sp>
          <p:nvSpPr>
            <p:cNvPr id="95" name="円柱 94"/>
            <p:cNvSpPr/>
            <p:nvPr/>
          </p:nvSpPr>
          <p:spPr>
            <a:xfrm>
              <a:off x="6740624" y="5399638"/>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grpSp>
          <p:nvGrpSpPr>
            <p:cNvPr id="7" name="グループ化 74"/>
            <p:cNvGrpSpPr/>
            <p:nvPr/>
          </p:nvGrpSpPr>
          <p:grpSpPr>
            <a:xfrm>
              <a:off x="5724128" y="1988840"/>
              <a:ext cx="1656184" cy="576064"/>
              <a:chOff x="5220072" y="1556792"/>
              <a:chExt cx="1296144" cy="576064"/>
            </a:xfrm>
          </p:grpSpPr>
          <p:pic>
            <p:nvPicPr>
              <p:cNvPr id="97" name="Picture 8" descr="MCj04289690000[1]"/>
              <p:cNvPicPr>
                <a:picLocks noChangeAspect="1" noChangeArrowheads="1"/>
              </p:cNvPicPr>
              <p:nvPr/>
            </p:nvPicPr>
            <p:blipFill>
              <a:blip r:embed="rId3" cstate="print">
                <a:lum bright="-5000" contrast="59000"/>
              </a:blip>
              <a:srcRect/>
              <a:stretch>
                <a:fillRect/>
              </a:stretch>
            </p:blipFill>
            <p:spPr bwMode="auto">
              <a:xfrm>
                <a:off x="5292080" y="1628800"/>
                <a:ext cx="259922" cy="360040"/>
              </a:xfrm>
              <a:prstGeom prst="rect">
                <a:avLst/>
              </a:prstGeom>
              <a:noFill/>
              <a:ln w="9525">
                <a:noFill/>
                <a:miter lim="800000"/>
                <a:headEnd/>
                <a:tailEnd/>
              </a:ln>
            </p:spPr>
          </p:pic>
          <p:sp>
            <p:nvSpPr>
              <p:cNvPr id="98" name="円柱 97"/>
              <p:cNvSpPr/>
              <p:nvPr/>
            </p:nvSpPr>
            <p:spPr>
              <a:xfrm>
                <a:off x="5436096"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99" name="Picture 8" descr="MCj04289690000[1]"/>
              <p:cNvPicPr>
                <a:picLocks noChangeAspect="1" noChangeArrowheads="1"/>
              </p:cNvPicPr>
              <p:nvPr/>
            </p:nvPicPr>
            <p:blipFill>
              <a:blip r:embed="rId3" cstate="print">
                <a:lum bright="-5000" contrast="59000"/>
              </a:blip>
              <a:srcRect/>
              <a:stretch>
                <a:fillRect/>
              </a:stretch>
            </p:blipFill>
            <p:spPr bwMode="auto">
              <a:xfrm>
                <a:off x="5580112" y="1628800"/>
                <a:ext cx="259922" cy="360040"/>
              </a:xfrm>
              <a:prstGeom prst="rect">
                <a:avLst/>
              </a:prstGeom>
              <a:noFill/>
              <a:ln w="9525">
                <a:noFill/>
                <a:miter lim="800000"/>
                <a:headEnd/>
                <a:tailEnd/>
              </a:ln>
            </p:spPr>
          </p:pic>
          <p:sp>
            <p:nvSpPr>
              <p:cNvPr id="100" name="円柱 99"/>
              <p:cNvSpPr/>
              <p:nvPr/>
            </p:nvSpPr>
            <p:spPr>
              <a:xfrm>
                <a:off x="5724128"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101" name="Picture 8" descr="MCj04289690000[1]"/>
              <p:cNvPicPr>
                <a:picLocks noChangeAspect="1" noChangeArrowheads="1"/>
              </p:cNvPicPr>
              <p:nvPr/>
            </p:nvPicPr>
            <p:blipFill>
              <a:blip r:embed="rId3" cstate="print">
                <a:lum bright="-5000" contrast="59000"/>
              </a:blip>
              <a:srcRect/>
              <a:stretch>
                <a:fillRect/>
              </a:stretch>
            </p:blipFill>
            <p:spPr bwMode="auto">
              <a:xfrm>
                <a:off x="5868144" y="1628800"/>
                <a:ext cx="259922" cy="360040"/>
              </a:xfrm>
              <a:prstGeom prst="rect">
                <a:avLst/>
              </a:prstGeom>
              <a:noFill/>
              <a:ln w="9525">
                <a:noFill/>
                <a:miter lim="800000"/>
                <a:headEnd/>
                <a:tailEnd/>
              </a:ln>
            </p:spPr>
          </p:pic>
          <p:sp>
            <p:nvSpPr>
              <p:cNvPr id="102" name="円柱 101"/>
              <p:cNvSpPr/>
              <p:nvPr/>
            </p:nvSpPr>
            <p:spPr>
              <a:xfrm>
                <a:off x="6012160"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pic>
            <p:nvPicPr>
              <p:cNvPr id="103" name="Picture 8" descr="MCj04289690000[1]"/>
              <p:cNvPicPr>
                <a:picLocks noChangeAspect="1" noChangeArrowheads="1"/>
              </p:cNvPicPr>
              <p:nvPr/>
            </p:nvPicPr>
            <p:blipFill>
              <a:blip r:embed="rId3" cstate="print">
                <a:lum bright="-5000" contrast="59000"/>
              </a:blip>
              <a:srcRect/>
              <a:stretch>
                <a:fillRect/>
              </a:stretch>
            </p:blipFill>
            <p:spPr bwMode="auto">
              <a:xfrm>
                <a:off x="6156176" y="1628800"/>
                <a:ext cx="259922" cy="360040"/>
              </a:xfrm>
              <a:prstGeom prst="rect">
                <a:avLst/>
              </a:prstGeom>
              <a:noFill/>
              <a:ln w="9525">
                <a:noFill/>
                <a:miter lim="800000"/>
                <a:headEnd/>
                <a:tailEnd/>
              </a:ln>
            </p:spPr>
          </p:pic>
          <p:sp>
            <p:nvSpPr>
              <p:cNvPr id="104" name="円柱 103"/>
              <p:cNvSpPr/>
              <p:nvPr/>
            </p:nvSpPr>
            <p:spPr>
              <a:xfrm>
                <a:off x="6300192"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400">
                  <a:latin typeface="HGP創英角ｺﾞｼｯｸUB" pitchFamily="50" charset="-128"/>
                  <a:ea typeface="HGP創英角ｺﾞｼｯｸUB" pitchFamily="50" charset="-128"/>
                  <a:cs typeface="Times New Roman" pitchFamily="18" charset="0"/>
                </a:endParaRPr>
              </a:p>
            </p:txBody>
          </p:sp>
          <p:sp>
            <p:nvSpPr>
              <p:cNvPr id="105" name="正方形/長方形 104"/>
              <p:cNvSpPr/>
              <p:nvPr/>
            </p:nvSpPr>
            <p:spPr>
              <a:xfrm>
                <a:off x="5220072" y="1556792"/>
                <a:ext cx="1296144" cy="57606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P創英角ｺﾞｼｯｸUB" pitchFamily="50" charset="-128"/>
                  <a:ea typeface="HGP創英角ｺﾞｼｯｸUB" pitchFamily="50" charset="-128"/>
                  <a:cs typeface="Times New Roman" pitchFamily="18" charset="0"/>
                </a:endParaRPr>
              </a:p>
            </p:txBody>
          </p:sp>
        </p:grpSp>
        <p:sp>
          <p:nvSpPr>
            <p:cNvPr id="108" name="テキスト ボックス 107"/>
            <p:cNvSpPr txBox="1"/>
            <p:nvPr/>
          </p:nvSpPr>
          <p:spPr>
            <a:xfrm>
              <a:off x="1907704" y="1052736"/>
              <a:ext cx="1691489" cy="830997"/>
            </a:xfrm>
            <a:prstGeom prst="rect">
              <a:avLst/>
            </a:prstGeom>
            <a:noFill/>
          </p:spPr>
          <p:txBody>
            <a:bodyPr wrap="none" rtlCol="0">
              <a:spAutoFit/>
            </a:bodyPr>
            <a:lstStyle/>
            <a:p>
              <a:r>
                <a:rPr lang="ja-JP" altLang="en-US" sz="2000" dirty="0" smtClean="0">
                  <a:latin typeface="HGP創英角ｺﾞｼｯｸUB" pitchFamily="50" charset="-128"/>
                  <a:ea typeface="HGP創英角ｺﾞｼｯｸUB" pitchFamily="50" charset="-128"/>
                  <a:cs typeface="Times New Roman" pitchFamily="18" charset="0"/>
                </a:rPr>
                <a:t>物理マシン</a:t>
              </a:r>
              <a:endParaRPr lang="en-US" altLang="ja-JP" sz="2000" dirty="0" smtClean="0">
                <a:latin typeface="HGP創英角ｺﾞｼｯｸUB" pitchFamily="50" charset="-128"/>
                <a:ea typeface="HGP創英角ｺﾞｼｯｸUB" pitchFamily="50" charset="-128"/>
                <a:cs typeface="Times New Roman" pitchFamily="18" charset="0"/>
              </a:endParaRPr>
            </a:p>
            <a:p>
              <a:r>
                <a:rPr lang="ja-JP" altLang="en-US" sz="2000" dirty="0" smtClean="0">
                  <a:latin typeface="HGP創英角ｺﾞｼｯｸUB" pitchFamily="50" charset="-128"/>
                  <a:ea typeface="HGP創英角ｺﾞｼｯｸUB" pitchFamily="50" charset="-128"/>
                  <a:cs typeface="Times New Roman" pitchFamily="18" charset="0"/>
                </a:rPr>
                <a:t>クラスタ</a:t>
              </a:r>
              <a:r>
                <a:rPr lang="en-US" altLang="ja-JP" sz="2000" dirty="0" smtClean="0">
                  <a:latin typeface="HGP創英角ｺﾞｼｯｸUB" pitchFamily="50" charset="-128"/>
                  <a:ea typeface="HGP創英角ｺﾞｼｯｸUB" pitchFamily="50" charset="-128"/>
                  <a:cs typeface="Times New Roman" pitchFamily="18" charset="0"/>
                </a:rPr>
                <a:t>- A</a:t>
              </a:r>
              <a:endParaRPr kumimoji="1" lang="ja-JP" altLang="en-US" sz="2000" dirty="0">
                <a:latin typeface="HGP創英角ｺﾞｼｯｸUB" pitchFamily="50" charset="-128"/>
                <a:ea typeface="HGP創英角ｺﾞｼｯｸUB" pitchFamily="50" charset="-128"/>
                <a:cs typeface="Times New Roman" pitchFamily="18" charset="0"/>
              </a:endParaRPr>
            </a:p>
          </p:txBody>
        </p:sp>
        <p:sp>
          <p:nvSpPr>
            <p:cNvPr id="109" name="テキスト ボックス 108"/>
            <p:cNvSpPr txBox="1"/>
            <p:nvPr/>
          </p:nvSpPr>
          <p:spPr>
            <a:xfrm>
              <a:off x="3779912" y="1052736"/>
              <a:ext cx="1697901" cy="830997"/>
            </a:xfrm>
            <a:prstGeom prst="rect">
              <a:avLst/>
            </a:prstGeom>
            <a:noFill/>
          </p:spPr>
          <p:txBody>
            <a:bodyPr wrap="none" rtlCol="0">
              <a:spAutoFit/>
            </a:bodyPr>
            <a:lstStyle/>
            <a:p>
              <a:r>
                <a:rPr lang="ja-JP" altLang="en-US" sz="2000" dirty="0" smtClean="0">
                  <a:latin typeface="HGP創英角ｺﾞｼｯｸUB" pitchFamily="50" charset="-128"/>
                  <a:ea typeface="HGP創英角ｺﾞｼｯｸUB" pitchFamily="50" charset="-128"/>
                  <a:cs typeface="Times New Roman" pitchFamily="18" charset="0"/>
                </a:rPr>
                <a:t>物理マシン</a:t>
              </a:r>
              <a:endParaRPr lang="en-US" altLang="ja-JP" sz="2000" dirty="0" smtClean="0">
                <a:latin typeface="HGP創英角ｺﾞｼｯｸUB" pitchFamily="50" charset="-128"/>
                <a:ea typeface="HGP創英角ｺﾞｼｯｸUB" pitchFamily="50" charset="-128"/>
                <a:cs typeface="Times New Roman" pitchFamily="18" charset="0"/>
              </a:endParaRPr>
            </a:p>
            <a:p>
              <a:r>
                <a:rPr lang="ja-JP" altLang="en-US" sz="2000" dirty="0" smtClean="0">
                  <a:latin typeface="HGP創英角ｺﾞｼｯｸUB" pitchFamily="50" charset="-128"/>
                  <a:ea typeface="HGP創英角ｺﾞｼｯｸUB" pitchFamily="50" charset="-128"/>
                  <a:cs typeface="Times New Roman" pitchFamily="18" charset="0"/>
                </a:rPr>
                <a:t>クラスタ</a:t>
              </a:r>
              <a:r>
                <a:rPr lang="en-US" altLang="ja-JP" sz="2000" dirty="0" smtClean="0">
                  <a:latin typeface="HGP創英角ｺﾞｼｯｸUB" pitchFamily="50" charset="-128"/>
                  <a:ea typeface="HGP創英角ｺﾞｼｯｸUB" pitchFamily="50" charset="-128"/>
                  <a:cs typeface="Times New Roman" pitchFamily="18" charset="0"/>
                </a:rPr>
                <a:t>- B</a:t>
              </a:r>
              <a:endParaRPr kumimoji="1" lang="ja-JP" altLang="en-US" sz="2000" dirty="0">
                <a:latin typeface="HGP創英角ｺﾞｼｯｸUB" pitchFamily="50" charset="-128"/>
                <a:ea typeface="HGP創英角ｺﾞｼｯｸUB" pitchFamily="50" charset="-128"/>
                <a:cs typeface="Times New Roman" pitchFamily="18" charset="0"/>
              </a:endParaRPr>
            </a:p>
          </p:txBody>
        </p:sp>
        <p:sp>
          <p:nvSpPr>
            <p:cNvPr id="110" name="テキスト ボックス 109"/>
            <p:cNvSpPr txBox="1"/>
            <p:nvPr/>
          </p:nvSpPr>
          <p:spPr>
            <a:xfrm>
              <a:off x="5652120" y="1085835"/>
              <a:ext cx="1811714" cy="830997"/>
            </a:xfrm>
            <a:prstGeom prst="rect">
              <a:avLst/>
            </a:prstGeom>
            <a:noFill/>
          </p:spPr>
          <p:txBody>
            <a:bodyPr wrap="none" rtlCol="0">
              <a:spAutoFit/>
            </a:bodyPr>
            <a:lstStyle/>
            <a:p>
              <a:r>
                <a:rPr lang="ja-JP" altLang="en-US" sz="2000" dirty="0" smtClean="0">
                  <a:latin typeface="HGP創英角ｺﾞｼｯｸUB" pitchFamily="50" charset="-128"/>
                  <a:ea typeface="HGP創英角ｺﾞｼｯｸUB" pitchFamily="50" charset="-128"/>
                  <a:cs typeface="Times New Roman" pitchFamily="18" charset="0"/>
                </a:rPr>
                <a:t>物理マシン</a:t>
              </a:r>
              <a:endParaRPr lang="en-US" altLang="ja-JP" sz="2000" dirty="0" smtClean="0">
                <a:latin typeface="HGP創英角ｺﾞｼｯｸUB" pitchFamily="50" charset="-128"/>
                <a:ea typeface="HGP創英角ｺﾞｼｯｸUB" pitchFamily="50" charset="-128"/>
                <a:cs typeface="Times New Roman" pitchFamily="18" charset="0"/>
              </a:endParaRPr>
            </a:p>
            <a:p>
              <a:r>
                <a:rPr lang="ja-JP" altLang="en-US" sz="2000" dirty="0" smtClean="0">
                  <a:latin typeface="HGP創英角ｺﾞｼｯｸUB" pitchFamily="50" charset="-128"/>
                  <a:ea typeface="HGP創英角ｺﾞｼｯｸUB" pitchFamily="50" charset="-128"/>
                  <a:cs typeface="Times New Roman" pitchFamily="18" charset="0"/>
                </a:rPr>
                <a:t>クラスタ</a:t>
              </a:r>
              <a:r>
                <a:rPr lang="en-US" altLang="ja-JP" sz="2000" dirty="0" smtClean="0">
                  <a:latin typeface="HGP創英角ｺﾞｼｯｸUB" pitchFamily="50" charset="-128"/>
                  <a:ea typeface="HGP創英角ｺﾞｼｯｸUB" pitchFamily="50" charset="-128"/>
                  <a:cs typeface="Times New Roman" pitchFamily="18" charset="0"/>
                </a:rPr>
                <a:t> - C</a:t>
              </a:r>
              <a:endParaRPr kumimoji="1" lang="ja-JP" altLang="en-US" sz="2000" dirty="0">
                <a:latin typeface="HGP創英角ｺﾞｼｯｸUB" pitchFamily="50" charset="-128"/>
                <a:ea typeface="HGP創英角ｺﾞｼｯｸUB" pitchFamily="50" charset="-128"/>
                <a:cs typeface="Times New Roman" pitchFamily="18" charset="0"/>
              </a:endParaRPr>
            </a:p>
          </p:txBody>
        </p:sp>
        <p:sp>
          <p:nvSpPr>
            <p:cNvPr id="128" name="テキスト ボックス 127"/>
            <p:cNvSpPr txBox="1"/>
            <p:nvPr/>
          </p:nvSpPr>
          <p:spPr>
            <a:xfrm>
              <a:off x="1835696" y="2636912"/>
              <a:ext cx="1224136" cy="429670"/>
            </a:xfrm>
            <a:prstGeom prst="rect">
              <a:avLst/>
            </a:prstGeom>
            <a:noFill/>
          </p:spPr>
          <p:txBody>
            <a:bodyPr wrap="square">
              <a:spAutoFit/>
            </a:bodyPr>
            <a:lstStyle/>
            <a:p>
              <a:pPr fontAlgn="auto">
                <a:spcBef>
                  <a:spcPts val="0"/>
                </a:spcBef>
                <a:spcAft>
                  <a:spcPts val="0"/>
                </a:spcAft>
                <a:defRPr/>
              </a:pPr>
              <a:r>
                <a:rPr lang="ja-JP" altLang="en-US" b="1" dirty="0" smtClean="0">
                  <a:latin typeface="HGS創英角ｺﾞｼｯｸUB" pitchFamily="50" charset="-128"/>
                  <a:ea typeface="HGS創英角ｺﾞｼｯｸUB" pitchFamily="50" charset="-128"/>
                </a:rPr>
                <a:t>貸出</a:t>
              </a:r>
              <a:endParaRPr lang="ja-JP" altLang="en-US" b="1" dirty="0">
                <a:latin typeface="HGS創英角ｺﾞｼｯｸUB" pitchFamily="50" charset="-128"/>
                <a:ea typeface="HGS創英角ｺﾞｼｯｸUB" pitchFamily="50" charset="-128"/>
              </a:endParaRPr>
            </a:p>
          </p:txBody>
        </p:sp>
        <p:sp>
          <p:nvSpPr>
            <p:cNvPr id="129" name="テキスト ボックス 128"/>
            <p:cNvSpPr txBox="1"/>
            <p:nvPr/>
          </p:nvSpPr>
          <p:spPr>
            <a:xfrm>
              <a:off x="6588224" y="2636912"/>
              <a:ext cx="864095" cy="429670"/>
            </a:xfrm>
            <a:prstGeom prst="rect">
              <a:avLst/>
            </a:prstGeom>
            <a:noFill/>
          </p:spPr>
          <p:txBody>
            <a:bodyPr wrap="square">
              <a:spAutoFit/>
            </a:bodyPr>
            <a:lstStyle/>
            <a:p>
              <a:pPr fontAlgn="auto">
                <a:spcBef>
                  <a:spcPts val="0"/>
                </a:spcBef>
                <a:spcAft>
                  <a:spcPts val="0"/>
                </a:spcAft>
                <a:defRPr/>
              </a:pPr>
              <a:r>
                <a:rPr lang="ja-JP" altLang="en-US" b="1" dirty="0" smtClean="0">
                  <a:latin typeface="HGS創英角ｺﾞｼｯｸUB" pitchFamily="50" charset="-128"/>
                  <a:ea typeface="HGS創英角ｺﾞｼｯｸUB" pitchFamily="50" charset="-128"/>
                </a:rPr>
                <a:t>返却</a:t>
              </a:r>
              <a:endParaRPr lang="ja-JP" altLang="en-US" b="1" dirty="0">
                <a:latin typeface="HGS創英角ｺﾞｼｯｸUB" pitchFamily="50" charset="-128"/>
                <a:ea typeface="HGS創英角ｺﾞｼｯｸUB" pitchFamily="50" charset="-128"/>
              </a:endParaRPr>
            </a:p>
          </p:txBody>
        </p:sp>
      </p:grpSp>
      <p:sp>
        <p:nvSpPr>
          <p:cNvPr id="134" name="四角形吹き出し 133"/>
          <p:cNvSpPr/>
          <p:nvPr/>
        </p:nvSpPr>
        <p:spPr>
          <a:xfrm>
            <a:off x="179512" y="1772816"/>
            <a:ext cx="2016224" cy="864096"/>
          </a:xfrm>
          <a:prstGeom prst="wedgeRectCallout">
            <a:avLst>
              <a:gd name="adj1" fmla="val 48877"/>
              <a:gd name="adj2" fmla="val 109665"/>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latin typeface="HGS創英角ｺﾞｼｯｸUB" pitchFamily="50" charset="-128"/>
                <a:ea typeface="HGS創英角ｺﾞｼｯｸUB" pitchFamily="50" charset="-128"/>
              </a:rPr>
              <a:t>1. </a:t>
            </a:r>
            <a:r>
              <a:rPr lang="ja-JP" altLang="en-US" sz="1600" dirty="0" smtClean="0">
                <a:latin typeface="HGS創英角ｺﾞｼｯｸUB" pitchFamily="50" charset="-128"/>
                <a:ea typeface="HGS創英角ｺﾞｼｯｸUB" pitchFamily="50" charset="-128"/>
              </a:rPr>
              <a:t>ソフトウェア</a:t>
            </a:r>
            <a:endParaRPr lang="en-US" altLang="ja-JP" sz="1600" dirty="0" smtClean="0">
              <a:latin typeface="HGS創英角ｺﾞｼｯｸUB" pitchFamily="50" charset="-128"/>
              <a:ea typeface="HGS創英角ｺﾞｼｯｸUB" pitchFamily="50" charset="-128"/>
            </a:endParaRPr>
          </a:p>
          <a:p>
            <a:pPr algn="ctr"/>
            <a:r>
              <a:rPr lang="ja-JP" altLang="en-US" sz="1600" dirty="0" smtClean="0">
                <a:latin typeface="HGS創英角ｺﾞｼｯｸUB" pitchFamily="50" charset="-128"/>
                <a:ea typeface="HGS創英角ｺﾞｼｯｸUB" pitchFamily="50" charset="-128"/>
              </a:rPr>
              <a:t>構成設定機能　</a:t>
            </a:r>
            <a:endParaRPr kumimoji="1" lang="ja-JP" altLang="en-US" sz="1600" b="1" dirty="0">
              <a:latin typeface="HGP創英角ｺﾞｼｯｸUB" pitchFamily="50" charset="-128"/>
              <a:ea typeface="HGP創英角ｺﾞｼｯｸUB" pitchFamily="50" charset="-128"/>
            </a:endParaRPr>
          </a:p>
        </p:txBody>
      </p:sp>
      <p:sp>
        <p:nvSpPr>
          <p:cNvPr id="136" name="四角形吹き出し 135"/>
          <p:cNvSpPr/>
          <p:nvPr/>
        </p:nvSpPr>
        <p:spPr>
          <a:xfrm>
            <a:off x="107504" y="3933056"/>
            <a:ext cx="1979712" cy="864096"/>
          </a:xfrm>
          <a:prstGeom prst="wedgeRectCallout">
            <a:avLst>
              <a:gd name="adj1" fmla="val 49493"/>
              <a:gd name="adj2" fmla="val -87868"/>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ja-JP" sz="1600" dirty="0" smtClean="0">
                <a:latin typeface="HGS創英角ｺﾞｼｯｸUB" pitchFamily="50" charset="-128"/>
                <a:ea typeface="HGS創英角ｺﾞｼｯｸUB" pitchFamily="50" charset="-128"/>
              </a:rPr>
              <a:t>3. </a:t>
            </a:r>
            <a:r>
              <a:rPr lang="ja-JP" altLang="en-US" sz="1600" dirty="0" smtClean="0">
                <a:latin typeface="HGS創英角ｺﾞｼｯｸUB" pitchFamily="50" charset="-128"/>
                <a:ea typeface="HGS創英角ｺﾞｼｯｸUB" pitchFamily="50" charset="-128"/>
              </a:rPr>
              <a:t>クラスタ</a:t>
            </a:r>
            <a:endParaRPr lang="en-US" altLang="ja-JP" sz="1600" dirty="0" smtClean="0">
              <a:latin typeface="HGS創英角ｺﾞｼｯｸUB" pitchFamily="50" charset="-128"/>
              <a:ea typeface="HGS創英角ｺﾞｼｯｸUB" pitchFamily="50" charset="-128"/>
            </a:endParaRPr>
          </a:p>
          <a:p>
            <a:pPr marL="342900" indent="-342900" algn="ctr"/>
            <a:r>
              <a:rPr lang="ja-JP" altLang="en-US" sz="1600" dirty="0" smtClean="0">
                <a:latin typeface="HGS創英角ｺﾞｼｯｸUB" pitchFamily="50" charset="-128"/>
                <a:ea typeface="HGS創英角ｺﾞｼｯｸUB" pitchFamily="50" charset="-128"/>
              </a:rPr>
              <a:t>構築機能</a:t>
            </a:r>
            <a:r>
              <a:rPr lang="en-US" altLang="ja-JP" sz="1600" dirty="0" smtClean="0">
                <a:latin typeface="HGS創英角ｺﾞｼｯｸUB" pitchFamily="50" charset="-128"/>
                <a:ea typeface="HGS創英角ｺﾞｼｯｸUB" pitchFamily="50" charset="-128"/>
              </a:rPr>
              <a:t> </a:t>
            </a:r>
            <a:r>
              <a:rPr lang="ja-JP" altLang="en-US" sz="1600" dirty="0" smtClean="0">
                <a:latin typeface="HGS創英角ｺﾞｼｯｸUB" pitchFamily="50" charset="-128"/>
                <a:ea typeface="HGS創英角ｺﾞｼｯｸUB" pitchFamily="50" charset="-128"/>
              </a:rPr>
              <a:t>　</a:t>
            </a:r>
            <a:endParaRPr kumimoji="1" lang="ja-JP" altLang="en-US" sz="1600" b="1" dirty="0">
              <a:latin typeface="HGP創英角ｺﾞｼｯｸUB" pitchFamily="50" charset="-128"/>
              <a:ea typeface="HGP創英角ｺﾞｼｯｸUB" pitchFamily="50" charset="-128"/>
            </a:endParaRPr>
          </a:p>
        </p:txBody>
      </p:sp>
      <p:sp>
        <p:nvSpPr>
          <p:cNvPr id="137" name="四角形吹き出し 136"/>
          <p:cNvSpPr/>
          <p:nvPr/>
        </p:nvSpPr>
        <p:spPr>
          <a:xfrm>
            <a:off x="7020272" y="1772816"/>
            <a:ext cx="1979712" cy="864096"/>
          </a:xfrm>
          <a:prstGeom prst="wedgeRectCallout">
            <a:avLst>
              <a:gd name="adj1" fmla="val -41653"/>
              <a:gd name="adj2" fmla="val 119542"/>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latin typeface="HGS創英角ｺﾞｼｯｸUB" pitchFamily="50" charset="-128"/>
                <a:ea typeface="HGS創英角ｺﾞｼｯｸUB" pitchFamily="50" charset="-128"/>
              </a:rPr>
              <a:t>2. </a:t>
            </a:r>
            <a:r>
              <a:rPr lang="ja-JP" altLang="en-US" sz="1600" dirty="0" smtClean="0">
                <a:latin typeface="HGS創英角ｺﾞｼｯｸUB" pitchFamily="50" charset="-128"/>
                <a:ea typeface="HGS創英角ｺﾞｼｯｸUB" pitchFamily="50" charset="-128"/>
              </a:rPr>
              <a:t>ソフトウェア</a:t>
            </a:r>
            <a:endParaRPr lang="en-US" altLang="ja-JP" sz="1600" dirty="0" smtClean="0">
              <a:latin typeface="HGS創英角ｺﾞｼｯｸUB" pitchFamily="50" charset="-128"/>
              <a:ea typeface="HGS創英角ｺﾞｼｯｸUB" pitchFamily="50" charset="-128"/>
            </a:endParaRPr>
          </a:p>
          <a:p>
            <a:pPr marL="342900" indent="-342900" algn="ctr"/>
            <a:r>
              <a:rPr lang="ja-JP" altLang="en-US" sz="1600" dirty="0" smtClean="0">
                <a:latin typeface="HGS創英角ｺﾞｼｯｸUB" pitchFamily="50" charset="-128"/>
                <a:ea typeface="HGS創英角ｺﾞｼｯｸUB" pitchFamily="50" charset="-128"/>
              </a:rPr>
              <a:t>インストール機能　</a:t>
            </a:r>
            <a:endParaRPr kumimoji="1" lang="ja-JP" altLang="en-US" sz="1600" b="1" dirty="0">
              <a:latin typeface="HGP創英角ｺﾞｼｯｸUB" pitchFamily="50" charset="-128"/>
              <a:ea typeface="HGP創英角ｺﾞｼｯｸUB" pitchFamily="50" charset="-128"/>
            </a:endParaRPr>
          </a:p>
        </p:txBody>
      </p:sp>
      <p:sp>
        <p:nvSpPr>
          <p:cNvPr id="139" name="四角形吹き出し 138"/>
          <p:cNvSpPr/>
          <p:nvPr/>
        </p:nvSpPr>
        <p:spPr>
          <a:xfrm>
            <a:off x="7020272" y="4005064"/>
            <a:ext cx="1979712" cy="864096"/>
          </a:xfrm>
          <a:prstGeom prst="wedgeRectCallout">
            <a:avLst>
              <a:gd name="adj1" fmla="val -38573"/>
              <a:gd name="adj2" fmla="val -97745"/>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latin typeface="HGS創英角ｺﾞｼｯｸUB" pitchFamily="50" charset="-128"/>
                <a:ea typeface="HGS創英角ｺﾞｼｯｸUB" pitchFamily="50" charset="-128"/>
              </a:rPr>
              <a:t>4. </a:t>
            </a:r>
            <a:r>
              <a:rPr lang="ja-JP" altLang="en-US" sz="1600" dirty="0" smtClean="0">
                <a:latin typeface="HGS創英角ｺﾞｼｯｸUB" pitchFamily="50" charset="-128"/>
                <a:ea typeface="HGS創英角ｺﾞｼｯｸUB" pitchFamily="50" charset="-128"/>
              </a:rPr>
              <a:t>リソース</a:t>
            </a:r>
            <a:endParaRPr lang="en-US" altLang="ja-JP" sz="1600" dirty="0" smtClean="0">
              <a:latin typeface="HGS創英角ｺﾞｼｯｸUB" pitchFamily="50" charset="-128"/>
              <a:ea typeface="HGS創英角ｺﾞｼｯｸUB" pitchFamily="50" charset="-128"/>
            </a:endParaRPr>
          </a:p>
          <a:p>
            <a:pPr algn="ctr"/>
            <a:r>
              <a:rPr lang="ja-JP" altLang="en-US" sz="1600" dirty="0" smtClean="0">
                <a:latin typeface="HGS創英角ｺﾞｼｯｸUB" pitchFamily="50" charset="-128"/>
                <a:ea typeface="HGS創英角ｺﾞｼｯｸUB" pitchFamily="50" charset="-128"/>
              </a:rPr>
              <a:t>プール管理</a:t>
            </a:r>
            <a:endParaRPr kumimoji="1" lang="ja-JP" altLang="en-US" sz="1600" b="1" dirty="0">
              <a:latin typeface="HGP創英角ｺﾞｼｯｸUB" pitchFamily="50" charset="-128"/>
              <a:ea typeface="HGP創英角ｺﾞｼｯｸUB" pitchFamily="50" charset="-128"/>
            </a:endParaRPr>
          </a:p>
        </p:txBody>
      </p:sp>
      <p:sp>
        <p:nvSpPr>
          <p:cNvPr id="107"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11</a:t>
            </a:fld>
            <a:endParaRPr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2000"/>
                                        <p:tgtEl>
                                          <p:spTgt spid="1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6"/>
                                        </p:tgtEl>
                                        <p:attrNameLst>
                                          <p:attrName>style.visibility</p:attrName>
                                        </p:attrNameLst>
                                      </p:cBhvr>
                                      <p:to>
                                        <p:strVal val="visible"/>
                                      </p:to>
                                    </p:set>
                                    <p:animEffect transition="in" filter="fade">
                                      <p:cBhvr>
                                        <p:cTn id="10" dur="2000"/>
                                        <p:tgtEl>
                                          <p:spTgt spid="1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7"/>
                                        </p:tgtEl>
                                        <p:attrNameLst>
                                          <p:attrName>style.visibility</p:attrName>
                                        </p:attrNameLst>
                                      </p:cBhvr>
                                      <p:to>
                                        <p:strVal val="visible"/>
                                      </p:to>
                                    </p:set>
                                    <p:animEffect transition="in" filter="fade">
                                      <p:cBhvr>
                                        <p:cTn id="13" dur="2000"/>
                                        <p:tgtEl>
                                          <p:spTgt spid="1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9"/>
                                        </p:tgtEl>
                                        <p:attrNameLst>
                                          <p:attrName>style.visibility</p:attrName>
                                        </p:attrNameLst>
                                      </p:cBhvr>
                                      <p:to>
                                        <p:strVal val="visible"/>
                                      </p:to>
                                    </p:set>
                                    <p:animEffect transition="in" filter="fade">
                                      <p:cBhvr>
                                        <p:cTn id="16" dur="20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37" grpId="0" animBg="1"/>
      <p:bldP spid="1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185050" y="188640"/>
            <a:ext cx="8707429" cy="582594"/>
          </a:xfrm>
        </p:spPr>
        <p:txBody>
          <a:bodyPr/>
          <a:lstStyle/>
          <a:p>
            <a:r>
              <a:rPr kumimoji="1" lang="en-US" altLang="ja-JP" sz="4000" dirty="0" err="1" smtClean="0">
                <a:latin typeface="HGP創英角ｺﾞｼｯｸUB" pitchFamily="50" charset="-128"/>
                <a:ea typeface="HGP創英角ｺﾞｼｯｸUB" pitchFamily="50" charset="-128"/>
                <a:cs typeface="Arial Unicode MS" pitchFamily="50" charset="-128"/>
              </a:rPr>
              <a:t>CaaS</a:t>
            </a:r>
            <a:r>
              <a:rPr kumimoji="1" lang="ja-JP" altLang="en-US" sz="4000" dirty="0" smtClean="0">
                <a:latin typeface="HGP創英角ｺﾞｼｯｸUB" pitchFamily="50" charset="-128"/>
                <a:ea typeface="HGP創英角ｺﾞｼｯｸUB" pitchFamily="50" charset="-128"/>
                <a:cs typeface="Arial Unicode MS" pitchFamily="50" charset="-128"/>
              </a:rPr>
              <a:t>の実装例　</a:t>
            </a:r>
            <a:r>
              <a:rPr kumimoji="1" lang="en-US" altLang="ja-JP" sz="4000" dirty="0" err="1" smtClean="0">
                <a:latin typeface="HGP創英角ｺﾞｼｯｸUB" pitchFamily="50" charset="-128"/>
                <a:ea typeface="HGP創英角ｺﾞｼｯｸUB" pitchFamily="50" charset="-128"/>
                <a:cs typeface="Arial Unicode MS" pitchFamily="50" charset="-128"/>
              </a:rPr>
              <a:t>dodai</a:t>
            </a:r>
            <a:endParaRPr kumimoji="1" lang="ja-JP" altLang="en-US" sz="4000" dirty="0">
              <a:latin typeface="HGP創英角ｺﾞｼｯｸUB" pitchFamily="50" charset="-128"/>
              <a:ea typeface="HGP創英角ｺﾞｼｯｸUB" pitchFamily="50" charset="-128"/>
              <a:cs typeface="Arial Unicode MS" pitchFamily="50" charset="-128"/>
            </a:endParaRPr>
          </a:p>
        </p:txBody>
      </p:sp>
      <p:sp>
        <p:nvSpPr>
          <p:cNvPr id="6" name="角丸四角形 5"/>
          <p:cNvSpPr/>
          <p:nvPr/>
        </p:nvSpPr>
        <p:spPr>
          <a:xfrm>
            <a:off x="4433034" y="1340768"/>
            <a:ext cx="1262910" cy="1728192"/>
          </a:xfrm>
          <a:prstGeom prst="roundRect">
            <a:avLst>
              <a:gd name="adj" fmla="val 86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4000" b="1" dirty="0">
              <a:latin typeface="Arial Unicode MS" pitchFamily="50" charset="-128"/>
              <a:ea typeface="Arial Unicode MS" pitchFamily="50" charset="-128"/>
              <a:cs typeface="Arial Unicode MS" pitchFamily="50" charset="-128"/>
            </a:endParaRPr>
          </a:p>
        </p:txBody>
      </p:sp>
      <p:sp>
        <p:nvSpPr>
          <p:cNvPr id="7" name="角丸四角形 6"/>
          <p:cNvSpPr/>
          <p:nvPr/>
        </p:nvSpPr>
        <p:spPr>
          <a:xfrm>
            <a:off x="4506683" y="4750630"/>
            <a:ext cx="3582143" cy="766602"/>
          </a:xfrm>
          <a:prstGeom prst="roundRect">
            <a:avLst>
              <a:gd name="adj" fmla="val 868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3600" b="1" dirty="0" err="1" smtClean="0">
                <a:latin typeface="Arial Unicode MS" pitchFamily="50" charset="-128"/>
                <a:ea typeface="Arial Unicode MS" pitchFamily="50" charset="-128"/>
                <a:cs typeface="Arial Unicode MS" pitchFamily="50" charset="-128"/>
              </a:rPr>
              <a:t>dodai</a:t>
            </a:r>
            <a:r>
              <a:rPr lang="en-US" altLang="ja-JP" sz="3600" b="1" dirty="0" smtClean="0">
                <a:latin typeface="Arial Unicode MS" pitchFamily="50" charset="-128"/>
                <a:ea typeface="Arial Unicode MS" pitchFamily="50" charset="-128"/>
                <a:cs typeface="Arial Unicode MS" pitchFamily="50" charset="-128"/>
              </a:rPr>
              <a:t>-compute</a:t>
            </a:r>
            <a:endParaRPr lang="ja-JP" altLang="en-US" sz="3600" b="1" dirty="0" smtClean="0">
              <a:latin typeface="Arial Unicode MS" pitchFamily="50" charset="-128"/>
              <a:ea typeface="Arial Unicode MS" pitchFamily="50" charset="-128"/>
              <a:cs typeface="Arial Unicode MS" pitchFamily="50" charset="-128"/>
            </a:endParaRPr>
          </a:p>
        </p:txBody>
      </p:sp>
      <p:sp>
        <p:nvSpPr>
          <p:cNvPr id="8" name="角丸四角形 7"/>
          <p:cNvSpPr/>
          <p:nvPr/>
        </p:nvSpPr>
        <p:spPr>
          <a:xfrm>
            <a:off x="4506683" y="3571242"/>
            <a:ext cx="3582143" cy="766602"/>
          </a:xfrm>
          <a:prstGeom prst="roundRect">
            <a:avLst>
              <a:gd name="adj" fmla="val 868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600" b="1" dirty="0" err="1" smtClean="0">
                <a:latin typeface="Arial Unicode MS" pitchFamily="50" charset="-128"/>
                <a:ea typeface="Arial Unicode MS" pitchFamily="50" charset="-128"/>
                <a:cs typeface="Arial Unicode MS" pitchFamily="50" charset="-128"/>
              </a:rPr>
              <a:t>dodai</a:t>
            </a:r>
            <a:r>
              <a:rPr kumimoji="1" lang="en-US" altLang="ja-JP" sz="3600" b="1" dirty="0" smtClean="0">
                <a:latin typeface="Arial Unicode MS" pitchFamily="50" charset="-128"/>
                <a:ea typeface="Arial Unicode MS" pitchFamily="50" charset="-128"/>
                <a:cs typeface="Arial Unicode MS" pitchFamily="50" charset="-128"/>
              </a:rPr>
              <a:t>-deploy</a:t>
            </a:r>
            <a:endParaRPr kumimoji="1" lang="ja-JP" altLang="en-US" sz="3600" b="1" dirty="0">
              <a:latin typeface="Arial Unicode MS" pitchFamily="50" charset="-128"/>
              <a:ea typeface="Arial Unicode MS" pitchFamily="50" charset="-128"/>
              <a:cs typeface="Arial Unicode MS" pitchFamily="50" charset="-128"/>
            </a:endParaRPr>
          </a:p>
        </p:txBody>
      </p:sp>
      <p:cxnSp>
        <p:nvCxnSpPr>
          <p:cNvPr id="9" name="直線コネクタ 8"/>
          <p:cNvCxnSpPr/>
          <p:nvPr/>
        </p:nvCxnSpPr>
        <p:spPr>
          <a:xfrm flipV="1">
            <a:off x="4463464" y="4509121"/>
            <a:ext cx="3625361" cy="64603"/>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4463465" y="3250322"/>
            <a:ext cx="3963733" cy="34663"/>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sp>
        <p:nvSpPr>
          <p:cNvPr id="11" name="右中かっこ 10"/>
          <p:cNvSpPr/>
          <p:nvPr/>
        </p:nvSpPr>
        <p:spPr>
          <a:xfrm>
            <a:off x="8221763" y="3429000"/>
            <a:ext cx="271903" cy="21602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Arial Unicode MS" pitchFamily="50" charset="-128"/>
              <a:ea typeface="Arial Unicode MS" pitchFamily="50" charset="-128"/>
              <a:cs typeface="Arial Unicode MS" pitchFamily="50" charset="-128"/>
            </a:endParaRPr>
          </a:p>
        </p:txBody>
      </p:sp>
      <p:sp>
        <p:nvSpPr>
          <p:cNvPr id="12" name="タイトル 1"/>
          <p:cNvSpPr txBox="1">
            <a:spLocks/>
          </p:cNvSpPr>
          <p:nvPr/>
        </p:nvSpPr>
        <p:spPr bwMode="auto">
          <a:xfrm rot="16200000">
            <a:off x="6842777" y="3628163"/>
            <a:ext cx="3960440" cy="53777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ja-JP" sz="2400" dirty="0" smtClean="0">
                <a:latin typeface="Arial Unicode MS" pitchFamily="50" charset="-128"/>
                <a:ea typeface="Arial Unicode MS" pitchFamily="50" charset="-128"/>
                <a:cs typeface="Arial Unicode MS" pitchFamily="50" charset="-128"/>
              </a:rPr>
              <a:t>Cluster as a Service</a:t>
            </a:r>
            <a:endParaRPr kumimoji="1" lang="ja-JP" altLang="en-US" sz="2400" b="0" i="0" u="none" strike="noStrike" kern="1200" cap="none" spc="0" normalizeH="0" baseline="0" noProof="0" dirty="0">
              <a:ln>
                <a:noFill/>
              </a:ln>
              <a:solidFill>
                <a:schemeClr val="tx1"/>
              </a:solidFill>
              <a:effectLst/>
              <a:uLnTx/>
              <a:uFillTx/>
              <a:latin typeface="Arial Unicode MS" pitchFamily="50" charset="-128"/>
              <a:ea typeface="Arial Unicode MS" pitchFamily="50" charset="-128"/>
              <a:cs typeface="Arial Unicode MS" pitchFamily="50" charset="-128"/>
            </a:endParaRPr>
          </a:p>
        </p:txBody>
      </p:sp>
      <p:pic>
        <p:nvPicPr>
          <p:cNvPr id="13" name="Picture 2" descr="https://encrypted-tbn2.google.com/images?q=tbn:ANd9GcQ1OgOw6KmRSI3WnBtX4iiEi68aeKicFZu0A1h8jST1q3Wg-842-A"/>
          <p:cNvPicPr>
            <a:picLocks noChangeAspect="1" noChangeArrowheads="1"/>
          </p:cNvPicPr>
          <p:nvPr/>
        </p:nvPicPr>
        <p:blipFill>
          <a:blip r:embed="rId3" cstate="print"/>
          <a:srcRect/>
          <a:stretch>
            <a:fillRect/>
          </a:stretch>
        </p:blipFill>
        <p:spPr bwMode="auto">
          <a:xfrm>
            <a:off x="4499503" y="1484784"/>
            <a:ext cx="1098735" cy="792088"/>
          </a:xfrm>
          <a:prstGeom prst="rect">
            <a:avLst/>
          </a:prstGeom>
          <a:noFill/>
        </p:spPr>
      </p:pic>
      <p:sp>
        <p:nvSpPr>
          <p:cNvPr id="14" name="角丸四角形 13"/>
          <p:cNvSpPr/>
          <p:nvPr/>
        </p:nvSpPr>
        <p:spPr>
          <a:xfrm>
            <a:off x="5843237" y="1340768"/>
            <a:ext cx="1262910" cy="1728192"/>
          </a:xfrm>
          <a:prstGeom prst="roundRect">
            <a:avLst>
              <a:gd name="adj" fmla="val 86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4000" b="1" dirty="0">
              <a:latin typeface="Arial Unicode MS" pitchFamily="50" charset="-128"/>
              <a:ea typeface="Arial Unicode MS" pitchFamily="50" charset="-128"/>
              <a:cs typeface="Arial Unicode MS" pitchFamily="50" charset="-128"/>
            </a:endParaRPr>
          </a:p>
        </p:txBody>
      </p:sp>
      <p:sp>
        <p:nvSpPr>
          <p:cNvPr id="15" name="タイトル 1"/>
          <p:cNvSpPr txBox="1">
            <a:spLocks/>
          </p:cNvSpPr>
          <p:nvPr/>
        </p:nvSpPr>
        <p:spPr bwMode="auto">
          <a:xfrm>
            <a:off x="5583390" y="2348880"/>
            <a:ext cx="1780305" cy="5825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ja-JP" dirty="0" smtClean="0">
                <a:latin typeface="Arial Unicode MS" pitchFamily="50" charset="-128"/>
                <a:ea typeface="Arial Unicode MS" pitchFamily="50" charset="-128"/>
                <a:cs typeface="Arial Unicode MS" pitchFamily="50" charset="-128"/>
              </a:rPr>
              <a:t>o</a:t>
            </a:r>
            <a:r>
              <a:rPr kumimoji="1" lang="en-US" altLang="ja-JP" b="0" i="0" u="none" strike="noStrike" kern="1200" cap="none" spc="0" normalizeH="0" baseline="0" noProof="0" dirty="0" smtClean="0">
                <a:ln>
                  <a:noFill/>
                </a:ln>
                <a:solidFill>
                  <a:schemeClr val="tx1"/>
                </a:solidFill>
                <a:effectLst/>
                <a:uLnTx/>
                <a:uFillTx/>
                <a:latin typeface="Arial Unicode MS" pitchFamily="50" charset="-128"/>
                <a:ea typeface="Arial Unicode MS" pitchFamily="50" charset="-128"/>
                <a:cs typeface="Arial Unicode MS" pitchFamily="50" charset="-128"/>
              </a:rPr>
              <a:t>n demand</a:t>
            </a:r>
            <a:endParaRPr kumimoji="1" lang="ja-JP" altLang="en-US" b="0" i="0" u="none" strike="noStrike" kern="1200" cap="none" spc="0" normalizeH="0" baseline="0" noProof="0" dirty="0">
              <a:ln>
                <a:noFill/>
              </a:ln>
              <a:solidFill>
                <a:schemeClr val="tx1"/>
              </a:solidFill>
              <a:effectLst/>
              <a:uLnTx/>
              <a:uFillTx/>
              <a:latin typeface="Arial Unicode MS" pitchFamily="50" charset="-128"/>
              <a:ea typeface="Arial Unicode MS" pitchFamily="50" charset="-128"/>
              <a:cs typeface="Arial Unicode MS" pitchFamily="50" charset="-128"/>
            </a:endParaRPr>
          </a:p>
        </p:txBody>
      </p:sp>
      <p:sp>
        <p:nvSpPr>
          <p:cNvPr id="16" name="角丸四角形 15"/>
          <p:cNvSpPr/>
          <p:nvPr/>
        </p:nvSpPr>
        <p:spPr>
          <a:xfrm>
            <a:off x="7239085" y="1340768"/>
            <a:ext cx="1262910" cy="1728192"/>
          </a:xfrm>
          <a:prstGeom prst="roundRect">
            <a:avLst>
              <a:gd name="adj" fmla="val 868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4000" b="1" dirty="0">
              <a:latin typeface="Arial Unicode MS" pitchFamily="50" charset="-128"/>
              <a:ea typeface="Arial Unicode MS" pitchFamily="50" charset="-128"/>
              <a:cs typeface="Arial Unicode MS" pitchFamily="50" charset="-128"/>
            </a:endParaRPr>
          </a:p>
        </p:txBody>
      </p:sp>
      <p:sp>
        <p:nvSpPr>
          <p:cNvPr id="17" name="タイトル 1"/>
          <p:cNvSpPr txBox="1">
            <a:spLocks/>
          </p:cNvSpPr>
          <p:nvPr/>
        </p:nvSpPr>
        <p:spPr bwMode="auto">
          <a:xfrm>
            <a:off x="6979237" y="2348880"/>
            <a:ext cx="1780305" cy="5825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ja-JP" dirty="0" smtClean="0">
                <a:latin typeface="Arial Unicode MS" pitchFamily="50" charset="-128"/>
                <a:ea typeface="Arial Unicode MS" pitchFamily="50" charset="-128"/>
                <a:cs typeface="Arial Unicode MS" pitchFamily="50" charset="-128"/>
              </a:rPr>
              <a:t>o</a:t>
            </a:r>
            <a:r>
              <a:rPr kumimoji="1" lang="en-US" altLang="ja-JP" b="0" i="0" u="none" strike="noStrike" kern="1200" cap="none" spc="0" normalizeH="0" baseline="0" noProof="0" dirty="0" smtClean="0">
                <a:ln>
                  <a:noFill/>
                </a:ln>
                <a:solidFill>
                  <a:schemeClr val="tx1"/>
                </a:solidFill>
                <a:effectLst/>
                <a:uLnTx/>
                <a:uFillTx/>
                <a:latin typeface="Arial Unicode MS" pitchFamily="50" charset="-128"/>
                <a:ea typeface="Arial Unicode MS" pitchFamily="50" charset="-128"/>
                <a:cs typeface="Arial Unicode MS" pitchFamily="50" charset="-128"/>
              </a:rPr>
              <a:t>n demand</a:t>
            </a:r>
            <a:endParaRPr kumimoji="1" lang="ja-JP" altLang="en-US" b="0" i="0" u="none" strike="noStrike" kern="1200" cap="none" spc="0" normalizeH="0" baseline="0" noProof="0" dirty="0">
              <a:ln>
                <a:noFill/>
              </a:ln>
              <a:solidFill>
                <a:schemeClr val="tx1"/>
              </a:solidFill>
              <a:effectLst/>
              <a:uLnTx/>
              <a:uFillTx/>
              <a:latin typeface="Arial Unicode MS" pitchFamily="50" charset="-128"/>
              <a:ea typeface="Arial Unicode MS" pitchFamily="50" charset="-128"/>
              <a:cs typeface="Arial Unicode MS" pitchFamily="50" charset="-128"/>
            </a:endParaRPr>
          </a:p>
        </p:txBody>
      </p:sp>
      <p:pic>
        <p:nvPicPr>
          <p:cNvPr id="18" name="Picture 4" descr="https://encrypted-tbn3.google.com/images?q=tbn:ANd9GcTxmRj0BceVETzxEn9t1UcJlHGa0sOJtJNn47_pQ34LcqQMr0qo"/>
          <p:cNvPicPr>
            <a:picLocks noChangeAspect="1" noChangeArrowheads="1"/>
          </p:cNvPicPr>
          <p:nvPr/>
        </p:nvPicPr>
        <p:blipFill>
          <a:blip r:embed="rId4" cstate="print"/>
          <a:srcRect/>
          <a:stretch>
            <a:fillRect/>
          </a:stretch>
        </p:blipFill>
        <p:spPr bwMode="auto">
          <a:xfrm>
            <a:off x="6167254" y="1556792"/>
            <a:ext cx="664689" cy="540060"/>
          </a:xfrm>
          <a:prstGeom prst="rect">
            <a:avLst/>
          </a:prstGeom>
          <a:noFill/>
        </p:spPr>
      </p:pic>
      <p:pic>
        <p:nvPicPr>
          <p:cNvPr id="19" name="Picture 7"/>
          <p:cNvPicPr>
            <a:picLocks noChangeAspect="1" noChangeArrowheads="1"/>
          </p:cNvPicPr>
          <p:nvPr/>
        </p:nvPicPr>
        <p:blipFill>
          <a:blip r:embed="rId5" cstate="print"/>
          <a:srcRect/>
          <a:stretch>
            <a:fillRect/>
          </a:stretch>
        </p:blipFill>
        <p:spPr bwMode="auto">
          <a:xfrm>
            <a:off x="7563102" y="1412777"/>
            <a:ext cx="597877" cy="847725"/>
          </a:xfrm>
          <a:prstGeom prst="rect">
            <a:avLst/>
          </a:prstGeom>
          <a:noFill/>
          <a:ln w="9525">
            <a:noFill/>
            <a:miter lim="800000"/>
            <a:headEnd/>
            <a:tailEnd/>
          </a:ln>
        </p:spPr>
      </p:pic>
      <p:sp>
        <p:nvSpPr>
          <p:cNvPr id="20" name="タイトル 1"/>
          <p:cNvSpPr txBox="1">
            <a:spLocks/>
          </p:cNvSpPr>
          <p:nvPr/>
        </p:nvSpPr>
        <p:spPr bwMode="auto">
          <a:xfrm>
            <a:off x="4173187" y="2348880"/>
            <a:ext cx="1780305" cy="5825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ja-JP" dirty="0" smtClean="0">
                <a:latin typeface="Arial Unicode MS" pitchFamily="50" charset="-128"/>
                <a:ea typeface="Arial Unicode MS" pitchFamily="50" charset="-128"/>
                <a:cs typeface="Arial Unicode MS" pitchFamily="50" charset="-128"/>
              </a:rPr>
              <a:t>o</a:t>
            </a:r>
            <a:r>
              <a:rPr kumimoji="1" lang="en-US" altLang="ja-JP" b="0" i="0" u="none" strike="noStrike" kern="1200" cap="none" spc="0" normalizeH="0" baseline="0" noProof="0" dirty="0" smtClean="0">
                <a:ln>
                  <a:noFill/>
                </a:ln>
                <a:solidFill>
                  <a:schemeClr val="tx1"/>
                </a:solidFill>
                <a:effectLst/>
                <a:uLnTx/>
                <a:uFillTx/>
                <a:latin typeface="Arial Unicode MS" pitchFamily="50" charset="-128"/>
                <a:ea typeface="Arial Unicode MS" pitchFamily="50" charset="-128"/>
                <a:cs typeface="Arial Unicode MS" pitchFamily="50" charset="-128"/>
              </a:rPr>
              <a:t>n demand</a:t>
            </a:r>
            <a:endParaRPr kumimoji="1" lang="ja-JP" altLang="en-US" b="0" i="0" u="none" strike="noStrike" kern="1200" cap="none" spc="0" normalizeH="0" baseline="0" noProof="0" dirty="0">
              <a:ln>
                <a:noFill/>
              </a:ln>
              <a:solidFill>
                <a:schemeClr val="tx1"/>
              </a:solidFill>
              <a:effectLst/>
              <a:uLnTx/>
              <a:uFillTx/>
              <a:latin typeface="Arial Unicode MS" pitchFamily="50" charset="-128"/>
              <a:ea typeface="Arial Unicode MS" pitchFamily="50" charset="-128"/>
              <a:cs typeface="Arial Unicode MS" pitchFamily="50" charset="-128"/>
            </a:endParaRPr>
          </a:p>
        </p:txBody>
      </p:sp>
      <p:pic>
        <p:nvPicPr>
          <p:cNvPr id="22" name="Picture 2" descr="https://encrypted-tbn2.google.com/images?q=tbn:ANd9GcQ1OgOw6KmRSI3WnBtX4iiEi68aeKicFZu0A1h8jST1q3Wg-842-A"/>
          <p:cNvPicPr>
            <a:picLocks noChangeAspect="1" noChangeArrowheads="1"/>
          </p:cNvPicPr>
          <p:nvPr/>
        </p:nvPicPr>
        <p:blipFill>
          <a:blip r:embed="rId3" cstate="print"/>
          <a:srcRect/>
          <a:stretch>
            <a:fillRect/>
          </a:stretch>
        </p:blipFill>
        <p:spPr bwMode="auto">
          <a:xfrm>
            <a:off x="60442" y="3429000"/>
            <a:ext cx="1248554" cy="900094"/>
          </a:xfrm>
          <a:prstGeom prst="rect">
            <a:avLst/>
          </a:prstGeom>
          <a:noFill/>
        </p:spPr>
      </p:pic>
      <p:pic>
        <p:nvPicPr>
          <p:cNvPr id="23" name="Picture 2" descr="https://encrypted-tbn2.google.com/images?q=tbn:ANd9GcQ1OgOw6KmRSI3WnBtX4iiEi68aeKicFZu0A1h8jST1q3Wg-842-A"/>
          <p:cNvPicPr>
            <a:picLocks noChangeAspect="1" noChangeArrowheads="1"/>
          </p:cNvPicPr>
          <p:nvPr/>
        </p:nvPicPr>
        <p:blipFill>
          <a:blip r:embed="rId3" cstate="print"/>
          <a:srcRect/>
          <a:stretch>
            <a:fillRect/>
          </a:stretch>
        </p:blipFill>
        <p:spPr bwMode="auto">
          <a:xfrm>
            <a:off x="60441" y="4797152"/>
            <a:ext cx="1248554" cy="900094"/>
          </a:xfrm>
          <a:prstGeom prst="rect">
            <a:avLst/>
          </a:prstGeom>
          <a:noFill/>
        </p:spPr>
      </p:pic>
      <p:sp>
        <p:nvSpPr>
          <p:cNvPr id="24" name="コンテンツ プレースホルダ 2"/>
          <p:cNvSpPr txBox="1">
            <a:spLocks/>
          </p:cNvSpPr>
          <p:nvPr/>
        </p:nvSpPr>
        <p:spPr bwMode="auto">
          <a:xfrm>
            <a:off x="1043119" y="3573016"/>
            <a:ext cx="2312057"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1" lang="en-US" altLang="ja-JP" sz="2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Deployment Tool</a:t>
            </a:r>
          </a:p>
        </p:txBody>
      </p:sp>
      <p:sp>
        <p:nvSpPr>
          <p:cNvPr id="25" name="コンテンツ プレースホルダ 2"/>
          <p:cNvSpPr txBox="1">
            <a:spLocks/>
          </p:cNvSpPr>
          <p:nvPr/>
        </p:nvSpPr>
        <p:spPr bwMode="auto">
          <a:xfrm>
            <a:off x="1109588" y="4869160"/>
            <a:ext cx="159525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1" lang="en-US" altLang="ja-JP" sz="24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Compute</a:t>
            </a:r>
          </a:p>
        </p:txBody>
      </p:sp>
      <p:sp>
        <p:nvSpPr>
          <p:cNvPr id="26" name="右矢印 25"/>
          <p:cNvSpPr/>
          <p:nvPr/>
        </p:nvSpPr>
        <p:spPr>
          <a:xfrm>
            <a:off x="3436001" y="3573016"/>
            <a:ext cx="73115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3436001" y="4797152"/>
            <a:ext cx="73115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タイトル 1"/>
          <p:cNvSpPr txBox="1">
            <a:spLocks/>
          </p:cNvSpPr>
          <p:nvPr/>
        </p:nvSpPr>
        <p:spPr bwMode="auto">
          <a:xfrm>
            <a:off x="1115616" y="2996952"/>
            <a:ext cx="1944216" cy="5825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ja-JP" sz="3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Based on</a:t>
            </a:r>
            <a:endParaRPr kumimoji="1" lang="ja-JP" altLang="en-US" sz="32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29" name="タイトル 1"/>
          <p:cNvSpPr txBox="1">
            <a:spLocks/>
          </p:cNvSpPr>
          <p:nvPr/>
        </p:nvSpPr>
        <p:spPr bwMode="auto">
          <a:xfrm>
            <a:off x="2771310" y="5366686"/>
            <a:ext cx="2016713" cy="5825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ja-JP" sz="2400" dirty="0" smtClean="0">
                <a:latin typeface="Arial" pitchFamily="34" charset="0"/>
                <a:ea typeface="+mj-ea"/>
                <a:cs typeface="Arial" pitchFamily="34" charset="0"/>
              </a:rPr>
              <a:t>b</a:t>
            </a:r>
            <a:r>
              <a:rPr kumimoji="1" lang="en-US" altLang="ja-JP" sz="2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are metal</a:t>
            </a:r>
            <a:r>
              <a:rPr kumimoji="1" lang="en-US" altLang="ja-JP" sz="2400" b="0" i="0" u="none" strike="noStrike" kern="1200" cap="none" spc="0" normalizeH="0" noProof="0" dirty="0" smtClean="0">
                <a:ln>
                  <a:noFill/>
                </a:ln>
                <a:solidFill>
                  <a:schemeClr val="tx1"/>
                </a:solidFill>
                <a:effectLst/>
                <a:uLnTx/>
                <a:uFillTx/>
                <a:latin typeface="Arial" pitchFamily="34" charset="0"/>
                <a:ea typeface="+mj-ea"/>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ja-JP" sz="2400" dirty="0" smtClean="0">
                <a:latin typeface="Arial" pitchFamily="34" charset="0"/>
                <a:ea typeface="+mj-ea"/>
                <a:cs typeface="Arial" pitchFamily="34" charset="0"/>
              </a:rPr>
              <a:t>supported</a:t>
            </a:r>
            <a:endParaRPr kumimoji="1" lang="ja-JP" altLang="en-US"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0" name="タイトル 1"/>
          <p:cNvSpPr txBox="1">
            <a:spLocks/>
          </p:cNvSpPr>
          <p:nvPr/>
        </p:nvSpPr>
        <p:spPr bwMode="auto">
          <a:xfrm>
            <a:off x="2704842" y="4005064"/>
            <a:ext cx="1867158" cy="5825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ja-JP" sz="2400" dirty="0" smtClean="0">
                <a:latin typeface="Arial" pitchFamily="34" charset="0"/>
                <a:ea typeface="+mj-ea"/>
                <a:cs typeface="Arial" pitchFamily="34" charset="0"/>
              </a:rPr>
              <a:t>generalized</a:t>
            </a:r>
            <a:endParaRPr kumimoji="1" lang="ja-JP" altLang="en-US"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1" name="タイトル 1"/>
          <p:cNvSpPr txBox="1">
            <a:spLocks/>
          </p:cNvSpPr>
          <p:nvPr/>
        </p:nvSpPr>
        <p:spPr bwMode="auto">
          <a:xfrm>
            <a:off x="185051" y="1838294"/>
            <a:ext cx="4458957" cy="5825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ja-JP" sz="3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“Elastic Private Cloud”</a:t>
            </a:r>
            <a:endParaRPr kumimoji="1" lang="ja-JP" altLang="en-US" sz="32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2" name="正方形/長方形 31"/>
          <p:cNvSpPr/>
          <p:nvPr/>
        </p:nvSpPr>
        <p:spPr>
          <a:xfrm>
            <a:off x="5292080" y="332656"/>
            <a:ext cx="3557384" cy="369332"/>
          </a:xfrm>
          <a:prstGeom prst="rect">
            <a:avLst/>
          </a:prstGeom>
        </p:spPr>
        <p:txBody>
          <a:bodyPr wrap="none">
            <a:spAutoFit/>
          </a:bodyPr>
          <a:lstStyle/>
          <a:p>
            <a:r>
              <a:rPr lang="en-US" altLang="ja-JP" dirty="0" smtClean="0">
                <a:hlinkClick r:id="rId6"/>
              </a:rPr>
              <a:t>https://github.com/nii-cloud/dodai</a:t>
            </a:r>
            <a:endParaRPr lang="ja-JP" altLang="en-US" dirty="0"/>
          </a:p>
        </p:txBody>
      </p:sp>
      <p:sp>
        <p:nvSpPr>
          <p:cNvPr id="33"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12</a:t>
            </a:fld>
            <a:endParaRPr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170220" y="1052736"/>
            <a:ext cx="3788729" cy="5184576"/>
          </a:xfrm>
          <a:prstGeom prst="roundRect">
            <a:avLst>
              <a:gd name="adj" fmla="val 5562"/>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79512" y="188640"/>
            <a:ext cx="4248472" cy="582594"/>
          </a:xfrm>
        </p:spPr>
        <p:txBody>
          <a:bodyPr/>
          <a:lstStyle/>
          <a:p>
            <a:r>
              <a:rPr kumimoji="1" lang="en-US" altLang="ja-JP" dirty="0" err="1" smtClean="0">
                <a:latin typeface="Arial Unicode MS" pitchFamily="50" charset="-128"/>
                <a:ea typeface="Arial Unicode MS" pitchFamily="50" charset="-128"/>
                <a:cs typeface="Arial Unicode MS" pitchFamily="50" charset="-128"/>
              </a:rPr>
              <a:t>Dodai</a:t>
            </a:r>
            <a:r>
              <a:rPr kumimoji="1" lang="en-US" altLang="ja-JP" dirty="0" smtClean="0">
                <a:latin typeface="Arial Unicode MS" pitchFamily="50" charset="-128"/>
                <a:ea typeface="Arial Unicode MS" pitchFamily="50" charset="-128"/>
                <a:cs typeface="Arial Unicode MS" pitchFamily="50" charset="-128"/>
              </a:rPr>
              <a:t>-compute</a:t>
            </a:r>
            <a:endParaRPr kumimoji="1" lang="ja-JP" altLang="en-US" dirty="0">
              <a:latin typeface="Arial Unicode MS" pitchFamily="50" charset="-128"/>
              <a:ea typeface="Arial Unicode MS" pitchFamily="50" charset="-128"/>
              <a:cs typeface="Arial Unicode MS" pitchFamily="50" charset="-128"/>
            </a:endParaRPr>
          </a:p>
        </p:txBody>
      </p:sp>
      <p:pic>
        <p:nvPicPr>
          <p:cNvPr id="12" name="Picture 8" descr="MCj04289690000[1]"/>
          <p:cNvPicPr>
            <a:picLocks noChangeAspect="1" noChangeArrowheads="1"/>
          </p:cNvPicPr>
          <p:nvPr/>
        </p:nvPicPr>
        <p:blipFill>
          <a:blip r:embed="rId3" cstate="print"/>
          <a:srcRect/>
          <a:stretch>
            <a:fillRect/>
          </a:stretch>
        </p:blipFill>
        <p:spPr bwMode="auto">
          <a:xfrm>
            <a:off x="5635503" y="1916832"/>
            <a:ext cx="593485" cy="890228"/>
          </a:xfrm>
          <a:prstGeom prst="rect">
            <a:avLst/>
          </a:prstGeom>
          <a:noFill/>
          <a:ln w="9525">
            <a:noFill/>
            <a:miter lim="800000"/>
            <a:headEnd/>
            <a:tailEnd/>
          </a:ln>
        </p:spPr>
      </p:pic>
      <p:pic>
        <p:nvPicPr>
          <p:cNvPr id="18" name="Picture 8" descr="MCj04289690000[1]"/>
          <p:cNvPicPr>
            <a:picLocks noChangeAspect="1" noChangeArrowheads="1"/>
          </p:cNvPicPr>
          <p:nvPr/>
        </p:nvPicPr>
        <p:blipFill>
          <a:blip r:embed="rId3" cstate="print"/>
          <a:srcRect/>
          <a:stretch>
            <a:fillRect/>
          </a:stretch>
        </p:blipFill>
        <p:spPr bwMode="auto">
          <a:xfrm>
            <a:off x="5776180" y="2069232"/>
            <a:ext cx="593485" cy="890228"/>
          </a:xfrm>
          <a:prstGeom prst="rect">
            <a:avLst/>
          </a:prstGeom>
          <a:noFill/>
          <a:ln w="9525">
            <a:noFill/>
            <a:miter lim="800000"/>
            <a:headEnd/>
            <a:tailEnd/>
          </a:ln>
        </p:spPr>
      </p:pic>
      <p:pic>
        <p:nvPicPr>
          <p:cNvPr id="19" name="Picture 8" descr="MCj04289690000[1]"/>
          <p:cNvPicPr>
            <a:picLocks noChangeAspect="1" noChangeArrowheads="1"/>
          </p:cNvPicPr>
          <p:nvPr/>
        </p:nvPicPr>
        <p:blipFill>
          <a:blip r:embed="rId3" cstate="print"/>
          <a:srcRect/>
          <a:stretch>
            <a:fillRect/>
          </a:stretch>
        </p:blipFill>
        <p:spPr bwMode="auto">
          <a:xfrm>
            <a:off x="5916857" y="2221632"/>
            <a:ext cx="593485" cy="890228"/>
          </a:xfrm>
          <a:prstGeom prst="rect">
            <a:avLst/>
          </a:prstGeom>
          <a:noFill/>
          <a:ln w="9525">
            <a:noFill/>
            <a:miter lim="800000"/>
            <a:headEnd/>
            <a:tailEnd/>
          </a:ln>
        </p:spPr>
      </p:pic>
      <p:pic>
        <p:nvPicPr>
          <p:cNvPr id="20" name="Picture 8" descr="MCj04289690000[1]"/>
          <p:cNvPicPr>
            <a:picLocks noChangeAspect="1" noChangeArrowheads="1"/>
          </p:cNvPicPr>
          <p:nvPr/>
        </p:nvPicPr>
        <p:blipFill>
          <a:blip r:embed="rId3" cstate="print"/>
          <a:srcRect/>
          <a:stretch>
            <a:fillRect/>
          </a:stretch>
        </p:blipFill>
        <p:spPr bwMode="auto">
          <a:xfrm>
            <a:off x="6057534" y="2374032"/>
            <a:ext cx="593485" cy="890228"/>
          </a:xfrm>
          <a:prstGeom prst="rect">
            <a:avLst/>
          </a:prstGeom>
          <a:noFill/>
          <a:ln w="9525">
            <a:noFill/>
            <a:miter lim="800000"/>
            <a:headEnd/>
            <a:tailEnd/>
          </a:ln>
        </p:spPr>
      </p:pic>
      <p:pic>
        <p:nvPicPr>
          <p:cNvPr id="21" name="Picture 8" descr="MCj04289690000[1]"/>
          <p:cNvPicPr>
            <a:picLocks noChangeAspect="1" noChangeArrowheads="1"/>
          </p:cNvPicPr>
          <p:nvPr/>
        </p:nvPicPr>
        <p:blipFill>
          <a:blip r:embed="rId3" cstate="print">
            <a:lum bright="-36000" contrast="-42000"/>
          </a:blip>
          <a:srcRect/>
          <a:stretch>
            <a:fillRect/>
          </a:stretch>
        </p:blipFill>
        <p:spPr bwMode="auto">
          <a:xfrm>
            <a:off x="7297226" y="3089684"/>
            <a:ext cx="593485" cy="890228"/>
          </a:xfrm>
          <a:prstGeom prst="rect">
            <a:avLst/>
          </a:prstGeom>
          <a:noFill/>
          <a:ln w="9525">
            <a:noFill/>
            <a:miter lim="800000"/>
            <a:headEnd/>
            <a:tailEnd/>
          </a:ln>
        </p:spPr>
      </p:pic>
      <p:pic>
        <p:nvPicPr>
          <p:cNvPr id="22" name="Picture 8" descr="MCj04289690000[1]"/>
          <p:cNvPicPr>
            <a:picLocks noChangeAspect="1" noChangeArrowheads="1"/>
          </p:cNvPicPr>
          <p:nvPr/>
        </p:nvPicPr>
        <p:blipFill>
          <a:blip r:embed="rId3" cstate="print">
            <a:lum bright="-36000" contrast="-42000"/>
          </a:blip>
          <a:srcRect/>
          <a:stretch>
            <a:fillRect/>
          </a:stretch>
        </p:blipFill>
        <p:spPr bwMode="auto">
          <a:xfrm>
            <a:off x="7437903" y="3242084"/>
            <a:ext cx="593485" cy="890228"/>
          </a:xfrm>
          <a:prstGeom prst="rect">
            <a:avLst/>
          </a:prstGeom>
          <a:noFill/>
          <a:ln w="9525">
            <a:noFill/>
            <a:miter lim="800000"/>
            <a:headEnd/>
            <a:tailEnd/>
          </a:ln>
        </p:spPr>
      </p:pic>
      <p:pic>
        <p:nvPicPr>
          <p:cNvPr id="23" name="Picture 8" descr="MCj04289690000[1]"/>
          <p:cNvPicPr>
            <a:picLocks noChangeAspect="1" noChangeArrowheads="1"/>
          </p:cNvPicPr>
          <p:nvPr/>
        </p:nvPicPr>
        <p:blipFill>
          <a:blip r:embed="rId3" cstate="print">
            <a:lum bright="-36000" contrast="-42000"/>
          </a:blip>
          <a:srcRect/>
          <a:stretch>
            <a:fillRect/>
          </a:stretch>
        </p:blipFill>
        <p:spPr bwMode="auto">
          <a:xfrm>
            <a:off x="7578580" y="3394484"/>
            <a:ext cx="593485" cy="890228"/>
          </a:xfrm>
          <a:prstGeom prst="rect">
            <a:avLst/>
          </a:prstGeom>
          <a:noFill/>
          <a:ln w="9525">
            <a:noFill/>
            <a:miter lim="800000"/>
            <a:headEnd/>
            <a:tailEnd/>
          </a:ln>
        </p:spPr>
      </p:pic>
      <p:pic>
        <p:nvPicPr>
          <p:cNvPr id="24" name="Picture 8" descr="MCj04289690000[1]"/>
          <p:cNvPicPr>
            <a:picLocks noChangeAspect="1" noChangeArrowheads="1"/>
          </p:cNvPicPr>
          <p:nvPr/>
        </p:nvPicPr>
        <p:blipFill>
          <a:blip r:embed="rId3" cstate="print">
            <a:lum bright="-36000" contrast="-42000"/>
          </a:blip>
          <a:srcRect/>
          <a:stretch>
            <a:fillRect/>
          </a:stretch>
        </p:blipFill>
        <p:spPr bwMode="auto">
          <a:xfrm>
            <a:off x="7719257" y="3546884"/>
            <a:ext cx="593485" cy="890228"/>
          </a:xfrm>
          <a:prstGeom prst="rect">
            <a:avLst/>
          </a:prstGeom>
          <a:noFill/>
          <a:ln w="9525">
            <a:noFill/>
            <a:miter lim="800000"/>
            <a:headEnd/>
            <a:tailEnd/>
          </a:ln>
        </p:spPr>
      </p:pic>
      <p:sp>
        <p:nvSpPr>
          <p:cNvPr id="30" name="テキスト ボックス 29"/>
          <p:cNvSpPr txBox="1"/>
          <p:nvPr/>
        </p:nvSpPr>
        <p:spPr>
          <a:xfrm>
            <a:off x="6499599" y="5805264"/>
            <a:ext cx="1582484" cy="369332"/>
          </a:xfrm>
          <a:prstGeom prst="rect">
            <a:avLst/>
          </a:prstGeom>
          <a:noFill/>
        </p:spPr>
        <p:txBody>
          <a:bodyPr wrap="none" rtlCol="0">
            <a:spAutoFit/>
          </a:bodyPr>
          <a:lstStyle/>
          <a:p>
            <a:r>
              <a:rPr kumimoji="1" lang="en-US" altLang="ja-JP" dirty="0" smtClean="0"/>
              <a:t>Machine Pool</a:t>
            </a:r>
            <a:endParaRPr kumimoji="1" lang="ja-JP" altLang="en-US" dirty="0"/>
          </a:p>
        </p:txBody>
      </p:sp>
      <p:pic>
        <p:nvPicPr>
          <p:cNvPr id="31" name="Picture 8" descr="MCj04289690000[1]"/>
          <p:cNvPicPr>
            <a:picLocks noChangeAspect="1" noChangeArrowheads="1"/>
          </p:cNvPicPr>
          <p:nvPr/>
        </p:nvPicPr>
        <p:blipFill>
          <a:blip r:embed="rId3" cstate="print">
            <a:lum bright="-26000" contrast="-3000"/>
          </a:blip>
          <a:srcRect/>
          <a:stretch>
            <a:fillRect/>
          </a:stretch>
        </p:blipFill>
        <p:spPr bwMode="auto">
          <a:xfrm>
            <a:off x="5701972" y="4221088"/>
            <a:ext cx="593485" cy="890228"/>
          </a:xfrm>
          <a:prstGeom prst="rect">
            <a:avLst/>
          </a:prstGeom>
          <a:noFill/>
          <a:ln w="9525">
            <a:noFill/>
            <a:miter lim="800000"/>
            <a:headEnd/>
            <a:tailEnd/>
          </a:ln>
        </p:spPr>
      </p:pic>
      <p:pic>
        <p:nvPicPr>
          <p:cNvPr id="32" name="Picture 8" descr="MCj04289690000[1]"/>
          <p:cNvPicPr>
            <a:picLocks noChangeAspect="1" noChangeArrowheads="1"/>
          </p:cNvPicPr>
          <p:nvPr/>
        </p:nvPicPr>
        <p:blipFill>
          <a:blip r:embed="rId3" cstate="print">
            <a:lum bright="-26000" contrast="-3000"/>
          </a:blip>
          <a:srcRect/>
          <a:stretch>
            <a:fillRect/>
          </a:stretch>
        </p:blipFill>
        <p:spPr bwMode="auto">
          <a:xfrm>
            <a:off x="5842649" y="4373488"/>
            <a:ext cx="593485" cy="890228"/>
          </a:xfrm>
          <a:prstGeom prst="rect">
            <a:avLst/>
          </a:prstGeom>
          <a:noFill/>
          <a:ln w="9525">
            <a:noFill/>
            <a:miter lim="800000"/>
            <a:headEnd/>
            <a:tailEnd/>
          </a:ln>
        </p:spPr>
      </p:pic>
      <p:pic>
        <p:nvPicPr>
          <p:cNvPr id="33" name="Picture 8" descr="MCj04289690000[1]"/>
          <p:cNvPicPr>
            <a:picLocks noChangeAspect="1" noChangeArrowheads="1"/>
          </p:cNvPicPr>
          <p:nvPr/>
        </p:nvPicPr>
        <p:blipFill>
          <a:blip r:embed="rId3" cstate="print">
            <a:lum bright="-26000" contrast="-3000"/>
          </a:blip>
          <a:srcRect/>
          <a:stretch>
            <a:fillRect/>
          </a:stretch>
        </p:blipFill>
        <p:spPr bwMode="auto">
          <a:xfrm>
            <a:off x="5983326" y="4525888"/>
            <a:ext cx="593485" cy="890228"/>
          </a:xfrm>
          <a:prstGeom prst="rect">
            <a:avLst/>
          </a:prstGeom>
          <a:noFill/>
          <a:ln w="9525">
            <a:noFill/>
            <a:miter lim="800000"/>
            <a:headEnd/>
            <a:tailEnd/>
          </a:ln>
        </p:spPr>
      </p:pic>
      <p:pic>
        <p:nvPicPr>
          <p:cNvPr id="34" name="Picture 8" descr="MCj04289690000[1]"/>
          <p:cNvPicPr>
            <a:picLocks noChangeAspect="1" noChangeArrowheads="1"/>
          </p:cNvPicPr>
          <p:nvPr/>
        </p:nvPicPr>
        <p:blipFill>
          <a:blip r:embed="rId3" cstate="print">
            <a:lum bright="-26000" contrast="-3000"/>
          </a:blip>
          <a:srcRect/>
          <a:stretch>
            <a:fillRect/>
          </a:stretch>
        </p:blipFill>
        <p:spPr bwMode="auto">
          <a:xfrm>
            <a:off x="6124002" y="4678288"/>
            <a:ext cx="593485" cy="890228"/>
          </a:xfrm>
          <a:prstGeom prst="rect">
            <a:avLst/>
          </a:prstGeom>
          <a:noFill/>
          <a:ln w="9525">
            <a:noFill/>
            <a:miter lim="800000"/>
            <a:headEnd/>
            <a:tailEnd/>
          </a:ln>
        </p:spPr>
      </p:pic>
      <p:cxnSp>
        <p:nvCxnSpPr>
          <p:cNvPr id="36" name="直線コネクタ 35"/>
          <p:cNvCxnSpPr/>
          <p:nvPr/>
        </p:nvCxnSpPr>
        <p:spPr>
          <a:xfrm>
            <a:off x="4239655" y="1052736"/>
            <a:ext cx="66469" cy="5112568"/>
          </a:xfrm>
          <a:prstGeom prst="line">
            <a:avLst/>
          </a:prstGeom>
        </p:spPr>
        <p:style>
          <a:lnRef idx="1">
            <a:schemeClr val="accent1"/>
          </a:lnRef>
          <a:fillRef idx="0">
            <a:schemeClr val="accent1"/>
          </a:fillRef>
          <a:effectRef idx="0">
            <a:schemeClr val="accent1"/>
          </a:effectRef>
          <a:fontRef idx="minor">
            <a:schemeClr val="tx1"/>
          </a:fontRef>
        </p:style>
      </p:cxnSp>
      <p:pic>
        <p:nvPicPr>
          <p:cNvPr id="37" name="Picture 8" descr="MCj04289690000[1]"/>
          <p:cNvPicPr>
            <a:picLocks noChangeAspect="1" noChangeArrowheads="1"/>
          </p:cNvPicPr>
          <p:nvPr/>
        </p:nvPicPr>
        <p:blipFill>
          <a:blip r:embed="rId3" cstate="print"/>
          <a:srcRect/>
          <a:stretch>
            <a:fillRect/>
          </a:stretch>
        </p:blipFill>
        <p:spPr bwMode="auto">
          <a:xfrm>
            <a:off x="1049147" y="1628800"/>
            <a:ext cx="593485" cy="890228"/>
          </a:xfrm>
          <a:prstGeom prst="rect">
            <a:avLst/>
          </a:prstGeom>
          <a:noFill/>
          <a:ln w="9525">
            <a:noFill/>
            <a:miter lim="800000"/>
            <a:headEnd/>
            <a:tailEnd/>
          </a:ln>
        </p:spPr>
      </p:pic>
      <p:sp>
        <p:nvSpPr>
          <p:cNvPr id="39" name="テキスト ボックス 38"/>
          <p:cNvSpPr txBox="1"/>
          <p:nvPr/>
        </p:nvSpPr>
        <p:spPr>
          <a:xfrm>
            <a:off x="7764506" y="2852936"/>
            <a:ext cx="1206421" cy="369332"/>
          </a:xfrm>
          <a:prstGeom prst="rect">
            <a:avLst/>
          </a:prstGeom>
          <a:noFill/>
        </p:spPr>
        <p:txBody>
          <a:bodyPr wrap="none" rtlCol="0">
            <a:spAutoFit/>
          </a:bodyPr>
          <a:lstStyle/>
          <a:p>
            <a:r>
              <a:rPr kumimoji="1" lang="en-US" altLang="ja-JP" dirty="0" smtClean="0"/>
              <a:t>Power Off</a:t>
            </a:r>
            <a:endParaRPr kumimoji="1" lang="ja-JP" altLang="en-US" dirty="0"/>
          </a:p>
        </p:txBody>
      </p:sp>
      <p:sp>
        <p:nvSpPr>
          <p:cNvPr id="40" name="テキスト ボックス 39"/>
          <p:cNvSpPr txBox="1"/>
          <p:nvPr/>
        </p:nvSpPr>
        <p:spPr>
          <a:xfrm>
            <a:off x="5569034" y="1340768"/>
            <a:ext cx="3313728" cy="369332"/>
          </a:xfrm>
          <a:prstGeom prst="rect">
            <a:avLst/>
          </a:prstGeom>
          <a:noFill/>
        </p:spPr>
        <p:txBody>
          <a:bodyPr wrap="none" rtlCol="0">
            <a:spAutoFit/>
          </a:bodyPr>
          <a:lstStyle/>
          <a:p>
            <a:r>
              <a:rPr kumimoji="1" lang="en-US" altLang="ja-JP" dirty="0" smtClean="0"/>
              <a:t>Power On/Default OS installed</a:t>
            </a:r>
            <a:endParaRPr kumimoji="1" lang="ja-JP" altLang="en-US" dirty="0"/>
          </a:p>
        </p:txBody>
      </p:sp>
      <p:sp>
        <p:nvSpPr>
          <p:cNvPr id="41" name="テキスト ボックス 40"/>
          <p:cNvSpPr txBox="1"/>
          <p:nvPr/>
        </p:nvSpPr>
        <p:spPr>
          <a:xfrm>
            <a:off x="5635503" y="3789040"/>
            <a:ext cx="1107996" cy="369332"/>
          </a:xfrm>
          <a:prstGeom prst="rect">
            <a:avLst/>
          </a:prstGeom>
          <a:noFill/>
        </p:spPr>
        <p:txBody>
          <a:bodyPr wrap="none" rtlCol="0">
            <a:spAutoFit/>
          </a:bodyPr>
          <a:lstStyle/>
          <a:p>
            <a:r>
              <a:rPr kumimoji="1" lang="en-US" altLang="ja-JP" dirty="0" smtClean="0"/>
              <a:t>Clean up</a:t>
            </a:r>
            <a:endParaRPr kumimoji="1" lang="ja-JP" altLang="en-US" dirty="0"/>
          </a:p>
        </p:txBody>
      </p:sp>
      <p:cxnSp>
        <p:nvCxnSpPr>
          <p:cNvPr id="43" name="直線コネクタ 42"/>
          <p:cNvCxnSpPr/>
          <p:nvPr/>
        </p:nvCxnSpPr>
        <p:spPr>
          <a:xfrm>
            <a:off x="583865" y="2780928"/>
            <a:ext cx="3124039"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37" idx="2"/>
          </p:cNvCxnSpPr>
          <p:nvPr/>
        </p:nvCxnSpPr>
        <p:spPr>
          <a:xfrm flipV="1">
            <a:off x="1315023" y="2519028"/>
            <a:ext cx="30867" cy="2619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3" name="Picture 8" descr="MCj04289690000[1]"/>
          <p:cNvPicPr>
            <a:picLocks noChangeAspect="1" noChangeArrowheads="1"/>
          </p:cNvPicPr>
          <p:nvPr/>
        </p:nvPicPr>
        <p:blipFill>
          <a:blip r:embed="rId3" cstate="print"/>
          <a:srcRect/>
          <a:stretch>
            <a:fillRect/>
          </a:stretch>
        </p:blipFill>
        <p:spPr bwMode="auto">
          <a:xfrm>
            <a:off x="1851510" y="1628800"/>
            <a:ext cx="593485" cy="890228"/>
          </a:xfrm>
          <a:prstGeom prst="rect">
            <a:avLst/>
          </a:prstGeom>
          <a:noFill/>
          <a:ln w="9525">
            <a:noFill/>
            <a:miter lim="800000"/>
            <a:headEnd/>
            <a:tailEnd/>
          </a:ln>
        </p:spPr>
      </p:pic>
      <p:cxnSp>
        <p:nvCxnSpPr>
          <p:cNvPr id="54" name="直線コネクタ 53"/>
          <p:cNvCxnSpPr>
            <a:endCxn id="53" idx="2"/>
          </p:cNvCxnSpPr>
          <p:nvPr/>
        </p:nvCxnSpPr>
        <p:spPr>
          <a:xfrm flipV="1">
            <a:off x="2117386" y="2519028"/>
            <a:ext cx="30867" cy="2619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5" name="Picture 8" descr="MCj04289690000[1]"/>
          <p:cNvPicPr>
            <a:picLocks noChangeAspect="1" noChangeArrowheads="1"/>
          </p:cNvPicPr>
          <p:nvPr/>
        </p:nvPicPr>
        <p:blipFill>
          <a:blip r:embed="rId3" cstate="print"/>
          <a:srcRect/>
          <a:stretch>
            <a:fillRect/>
          </a:stretch>
        </p:blipFill>
        <p:spPr bwMode="auto">
          <a:xfrm>
            <a:off x="2644401" y="1628800"/>
            <a:ext cx="593485" cy="890228"/>
          </a:xfrm>
          <a:prstGeom prst="rect">
            <a:avLst/>
          </a:prstGeom>
          <a:noFill/>
          <a:ln w="9525">
            <a:noFill/>
            <a:miter lim="800000"/>
            <a:headEnd/>
            <a:tailEnd/>
          </a:ln>
        </p:spPr>
      </p:pic>
      <p:cxnSp>
        <p:nvCxnSpPr>
          <p:cNvPr id="56" name="直線コネクタ 55"/>
          <p:cNvCxnSpPr>
            <a:endCxn id="55" idx="2"/>
          </p:cNvCxnSpPr>
          <p:nvPr/>
        </p:nvCxnSpPr>
        <p:spPr>
          <a:xfrm flipV="1">
            <a:off x="2910277" y="2519028"/>
            <a:ext cx="30867" cy="2619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7" name="右矢印 56"/>
          <p:cNvSpPr/>
          <p:nvPr/>
        </p:nvSpPr>
        <p:spPr>
          <a:xfrm flipH="1">
            <a:off x="3641435" y="2060848"/>
            <a:ext cx="1196441" cy="288032"/>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8" name="Picture 8" descr="MCj04289690000[1]"/>
          <p:cNvPicPr>
            <a:picLocks noChangeAspect="1" noChangeArrowheads="1"/>
          </p:cNvPicPr>
          <p:nvPr/>
        </p:nvPicPr>
        <p:blipFill>
          <a:blip r:embed="rId3" cstate="print"/>
          <a:srcRect/>
          <a:stretch>
            <a:fillRect/>
          </a:stretch>
        </p:blipFill>
        <p:spPr bwMode="auto">
          <a:xfrm>
            <a:off x="916209" y="4725144"/>
            <a:ext cx="593485" cy="890228"/>
          </a:xfrm>
          <a:prstGeom prst="rect">
            <a:avLst/>
          </a:prstGeom>
          <a:noFill/>
          <a:ln w="9525">
            <a:noFill/>
            <a:miter lim="800000"/>
            <a:headEnd/>
            <a:tailEnd/>
          </a:ln>
        </p:spPr>
      </p:pic>
      <p:cxnSp>
        <p:nvCxnSpPr>
          <p:cNvPr id="59" name="直線コネクタ 58"/>
          <p:cNvCxnSpPr/>
          <p:nvPr/>
        </p:nvCxnSpPr>
        <p:spPr>
          <a:xfrm>
            <a:off x="450927" y="5877272"/>
            <a:ext cx="3124039"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a:endCxn id="58" idx="2"/>
          </p:cNvCxnSpPr>
          <p:nvPr/>
        </p:nvCxnSpPr>
        <p:spPr>
          <a:xfrm flipV="1">
            <a:off x="1182085" y="5615372"/>
            <a:ext cx="30867" cy="2619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1" name="Picture 8" descr="MCj04289690000[1]"/>
          <p:cNvPicPr>
            <a:picLocks noChangeAspect="1" noChangeArrowheads="1"/>
          </p:cNvPicPr>
          <p:nvPr/>
        </p:nvPicPr>
        <p:blipFill>
          <a:blip r:embed="rId3" cstate="print"/>
          <a:srcRect/>
          <a:stretch>
            <a:fillRect/>
          </a:stretch>
        </p:blipFill>
        <p:spPr bwMode="auto">
          <a:xfrm>
            <a:off x="1718572" y="4725144"/>
            <a:ext cx="593485" cy="890228"/>
          </a:xfrm>
          <a:prstGeom prst="rect">
            <a:avLst/>
          </a:prstGeom>
          <a:noFill/>
          <a:ln w="9525">
            <a:noFill/>
            <a:miter lim="800000"/>
            <a:headEnd/>
            <a:tailEnd/>
          </a:ln>
        </p:spPr>
      </p:pic>
      <p:cxnSp>
        <p:nvCxnSpPr>
          <p:cNvPr id="62" name="直線コネクタ 61"/>
          <p:cNvCxnSpPr>
            <a:endCxn id="61" idx="2"/>
          </p:cNvCxnSpPr>
          <p:nvPr/>
        </p:nvCxnSpPr>
        <p:spPr>
          <a:xfrm flipV="1">
            <a:off x="1984448" y="5615372"/>
            <a:ext cx="30867" cy="2619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63" name="Picture 8" descr="MCj04289690000[1]"/>
          <p:cNvPicPr>
            <a:picLocks noChangeAspect="1" noChangeArrowheads="1"/>
          </p:cNvPicPr>
          <p:nvPr/>
        </p:nvPicPr>
        <p:blipFill>
          <a:blip r:embed="rId3" cstate="print"/>
          <a:srcRect/>
          <a:stretch>
            <a:fillRect/>
          </a:stretch>
        </p:blipFill>
        <p:spPr bwMode="auto">
          <a:xfrm>
            <a:off x="2511463" y="4725144"/>
            <a:ext cx="593485" cy="890228"/>
          </a:xfrm>
          <a:prstGeom prst="rect">
            <a:avLst/>
          </a:prstGeom>
          <a:noFill/>
          <a:ln w="9525">
            <a:noFill/>
            <a:miter lim="800000"/>
            <a:headEnd/>
            <a:tailEnd/>
          </a:ln>
        </p:spPr>
      </p:pic>
      <p:cxnSp>
        <p:nvCxnSpPr>
          <p:cNvPr id="64" name="直線コネクタ 63"/>
          <p:cNvCxnSpPr>
            <a:endCxn id="63" idx="2"/>
          </p:cNvCxnSpPr>
          <p:nvPr/>
        </p:nvCxnSpPr>
        <p:spPr>
          <a:xfrm flipV="1">
            <a:off x="2777339" y="5615372"/>
            <a:ext cx="30867" cy="26190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5" name="右矢印 64"/>
          <p:cNvSpPr/>
          <p:nvPr/>
        </p:nvSpPr>
        <p:spPr>
          <a:xfrm>
            <a:off x="3707904" y="5373216"/>
            <a:ext cx="1196441" cy="288032"/>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曲折矢印 65"/>
          <p:cNvSpPr/>
          <p:nvPr/>
        </p:nvSpPr>
        <p:spPr>
          <a:xfrm rot="16200000" flipV="1">
            <a:off x="7034120" y="4511890"/>
            <a:ext cx="792089" cy="930566"/>
          </a:xfrm>
          <a:prstGeom prst="ben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曲折矢印 67"/>
          <p:cNvSpPr/>
          <p:nvPr/>
        </p:nvSpPr>
        <p:spPr>
          <a:xfrm rot="10800000" flipV="1">
            <a:off x="7097820" y="1844825"/>
            <a:ext cx="731159" cy="1008113"/>
          </a:xfrm>
          <a:prstGeom prst="ben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p:cNvSpPr txBox="1"/>
          <p:nvPr/>
        </p:nvSpPr>
        <p:spPr>
          <a:xfrm>
            <a:off x="3641435" y="1556792"/>
            <a:ext cx="1531188" cy="369332"/>
          </a:xfrm>
          <a:prstGeom prst="rect">
            <a:avLst/>
          </a:prstGeom>
          <a:noFill/>
        </p:spPr>
        <p:txBody>
          <a:bodyPr wrap="none" rtlCol="0">
            <a:spAutoFit/>
          </a:bodyPr>
          <a:lstStyle/>
          <a:p>
            <a:r>
              <a:rPr kumimoji="1" lang="en-US" altLang="ja-JP" dirty="0" smtClean="0"/>
              <a:t>Run instance</a:t>
            </a:r>
            <a:endParaRPr kumimoji="1" lang="ja-JP" altLang="en-US" dirty="0"/>
          </a:p>
        </p:txBody>
      </p:sp>
      <p:sp>
        <p:nvSpPr>
          <p:cNvPr id="70" name="テキスト ボックス 69"/>
          <p:cNvSpPr txBox="1"/>
          <p:nvPr/>
        </p:nvSpPr>
        <p:spPr>
          <a:xfrm>
            <a:off x="3176153" y="4941168"/>
            <a:ext cx="2121158" cy="369332"/>
          </a:xfrm>
          <a:prstGeom prst="rect">
            <a:avLst/>
          </a:prstGeom>
          <a:noFill/>
        </p:spPr>
        <p:txBody>
          <a:bodyPr wrap="none" rtlCol="0">
            <a:spAutoFit/>
          </a:bodyPr>
          <a:lstStyle/>
          <a:p>
            <a:r>
              <a:rPr kumimoji="1" lang="en-US" altLang="ja-JP" dirty="0" smtClean="0"/>
              <a:t>Terminate instance</a:t>
            </a:r>
            <a:endParaRPr kumimoji="1" lang="ja-JP" altLang="en-US" dirty="0"/>
          </a:p>
        </p:txBody>
      </p:sp>
      <p:sp>
        <p:nvSpPr>
          <p:cNvPr id="71" name="テキスト ボックス 70"/>
          <p:cNvSpPr txBox="1"/>
          <p:nvPr/>
        </p:nvSpPr>
        <p:spPr>
          <a:xfrm>
            <a:off x="1780305" y="1052736"/>
            <a:ext cx="915635" cy="369332"/>
          </a:xfrm>
          <a:prstGeom prst="rect">
            <a:avLst/>
          </a:prstGeom>
          <a:noFill/>
        </p:spPr>
        <p:txBody>
          <a:bodyPr wrap="none" rtlCol="0">
            <a:spAutoFit/>
          </a:bodyPr>
          <a:lstStyle/>
          <a:p>
            <a:r>
              <a:rPr kumimoji="1" lang="en-US" altLang="ja-JP" dirty="0" smtClean="0"/>
              <a:t>Cluster</a:t>
            </a:r>
            <a:endParaRPr kumimoji="1" lang="ja-JP" altLang="en-US" dirty="0"/>
          </a:p>
        </p:txBody>
      </p:sp>
      <p:sp>
        <p:nvSpPr>
          <p:cNvPr id="72" name="テキスト ボックス 71"/>
          <p:cNvSpPr txBox="1"/>
          <p:nvPr/>
        </p:nvSpPr>
        <p:spPr>
          <a:xfrm>
            <a:off x="1846774" y="4293096"/>
            <a:ext cx="915635" cy="369332"/>
          </a:xfrm>
          <a:prstGeom prst="rect">
            <a:avLst/>
          </a:prstGeom>
          <a:noFill/>
        </p:spPr>
        <p:txBody>
          <a:bodyPr wrap="none" rtlCol="0">
            <a:spAutoFit/>
          </a:bodyPr>
          <a:lstStyle/>
          <a:p>
            <a:r>
              <a:rPr kumimoji="1" lang="en-US" altLang="ja-JP" dirty="0" smtClean="0"/>
              <a:t>Cluster</a:t>
            </a:r>
            <a:endParaRPr kumimoji="1" lang="ja-JP" altLang="en-US" dirty="0"/>
          </a:p>
        </p:txBody>
      </p:sp>
      <p:sp>
        <p:nvSpPr>
          <p:cNvPr id="45" name="正方形/長方形 44"/>
          <p:cNvSpPr/>
          <p:nvPr/>
        </p:nvSpPr>
        <p:spPr>
          <a:xfrm>
            <a:off x="1187624" y="3212976"/>
            <a:ext cx="3744416" cy="707886"/>
          </a:xfrm>
          <a:prstGeom prst="rect">
            <a:avLst/>
          </a:prstGeom>
          <a:solidFill>
            <a:schemeClr val="bg1"/>
          </a:solidFill>
          <a:ln w="34925">
            <a:solidFill>
              <a:schemeClr val="accent1"/>
            </a:solidFill>
          </a:ln>
        </p:spPr>
        <p:txBody>
          <a:bodyPr wrap="square">
            <a:spAutoFit/>
          </a:bodyPr>
          <a:lstStyle/>
          <a:p>
            <a:r>
              <a:rPr lang="en-US" altLang="ja-JP" sz="2000" dirty="0" err="1" smtClean="0">
                <a:latin typeface="HGP創英角ｺﾞｼｯｸUB" pitchFamily="50" charset="-128"/>
                <a:ea typeface="HGP創英角ｺﾞｼｯｸUB" pitchFamily="50" charset="-128"/>
                <a:cs typeface="Arial Unicode MS" pitchFamily="50" charset="-128"/>
              </a:rPr>
              <a:t>OpenStack</a:t>
            </a:r>
            <a:r>
              <a:rPr lang="ja-JP" altLang="en-US" sz="2000" dirty="0" smtClean="0">
                <a:latin typeface="HGP創英角ｺﾞｼｯｸUB" pitchFamily="50" charset="-128"/>
                <a:ea typeface="HGP創英角ｺﾞｼｯｸUB" pitchFamily="50" charset="-128"/>
                <a:cs typeface="Arial Unicode MS" pitchFamily="50" charset="-128"/>
              </a:rPr>
              <a:t>　</a:t>
            </a:r>
            <a:r>
              <a:rPr lang="en-US" altLang="ja-JP" sz="2000" dirty="0" smtClean="0">
                <a:latin typeface="HGP創英角ｺﾞｼｯｸUB" pitchFamily="50" charset="-128"/>
                <a:ea typeface="HGP創英角ｺﾞｼｯｸUB" pitchFamily="50" charset="-128"/>
                <a:cs typeface="Arial Unicode MS" pitchFamily="50" charset="-128"/>
              </a:rPr>
              <a:t>Compute</a:t>
            </a:r>
            <a:r>
              <a:rPr lang="ja-JP" altLang="en-US" sz="2000" dirty="0" smtClean="0">
                <a:latin typeface="HGP創英角ｺﾞｼｯｸUB" pitchFamily="50" charset="-128"/>
                <a:ea typeface="HGP創英角ｺﾞｼｯｸUB" pitchFamily="50" charset="-128"/>
                <a:cs typeface="Arial Unicode MS" pitchFamily="50" charset="-128"/>
              </a:rPr>
              <a:t>　</a:t>
            </a:r>
            <a:r>
              <a:rPr lang="en-US" altLang="ja-JP" sz="2000" dirty="0" smtClean="0">
                <a:latin typeface="HGP創英角ｺﾞｼｯｸUB" pitchFamily="50" charset="-128"/>
                <a:ea typeface="HGP創英角ｺﾞｼｯｸUB" pitchFamily="50" charset="-128"/>
                <a:cs typeface="Arial Unicode MS" pitchFamily="50" charset="-128"/>
              </a:rPr>
              <a:t>nova </a:t>
            </a:r>
            <a:r>
              <a:rPr lang="ja-JP" altLang="en-US" sz="2000" dirty="0" smtClean="0">
                <a:latin typeface="HGP創英角ｺﾞｼｯｸUB" pitchFamily="50" charset="-128"/>
                <a:ea typeface="HGP創英角ｺﾞｼｯｸUB" pitchFamily="50" charset="-128"/>
                <a:cs typeface="Arial Unicode MS" pitchFamily="50" charset="-128"/>
              </a:rPr>
              <a:t>に</a:t>
            </a:r>
            <a:endParaRPr lang="en-US" altLang="ja-JP" sz="2000" dirty="0" smtClean="0">
              <a:latin typeface="HGP創英角ｺﾞｼｯｸUB" pitchFamily="50" charset="-128"/>
              <a:ea typeface="HGP創英角ｺﾞｼｯｸUB" pitchFamily="50" charset="-128"/>
              <a:cs typeface="Arial Unicode MS" pitchFamily="50" charset="-128"/>
            </a:endParaRPr>
          </a:p>
          <a:p>
            <a:r>
              <a:rPr lang="ja-JP" altLang="en-US" sz="2000" dirty="0" smtClean="0">
                <a:latin typeface="HGP創英角ｺﾞｼｯｸUB" pitchFamily="50" charset="-128"/>
                <a:ea typeface="HGP創英角ｺﾞｼｯｸUB" pitchFamily="50" charset="-128"/>
                <a:cs typeface="Arial Unicode MS" pitchFamily="50" charset="-128"/>
              </a:rPr>
              <a:t>ベアメタル対応部を追加</a:t>
            </a:r>
            <a:endParaRPr lang="en-US" altLang="ja-JP" sz="2000" dirty="0" smtClean="0">
              <a:latin typeface="HGP創英角ｺﾞｼｯｸUB" pitchFamily="50" charset="-128"/>
              <a:ea typeface="HGP創英角ｺﾞｼｯｸUB" pitchFamily="50" charset="-128"/>
              <a:cs typeface="Arial Unicode MS" pitchFamily="50" charset="-128"/>
            </a:endParaRPr>
          </a:p>
        </p:txBody>
      </p:sp>
      <p:sp>
        <p:nvSpPr>
          <p:cNvPr id="46" name="スライド番号プレースホルダ 2"/>
          <p:cNvSpPr txBox="1">
            <a:spLocks/>
          </p:cNvSpPr>
          <p:nvPr/>
        </p:nvSpPr>
        <p:spPr>
          <a:xfrm>
            <a:off x="8572500" y="6643688"/>
            <a:ext cx="500063" cy="14287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2D49EB63-8A47-42A8-B1AF-7D6D75D2383C}" type="slidenum">
              <a:rPr kumimoji="1" lang="ja-JP" altLang="en-US" sz="10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8" descr="MCj04289690000[1]"/>
          <p:cNvPicPr>
            <a:picLocks noChangeAspect="1" noChangeArrowheads="1"/>
          </p:cNvPicPr>
          <p:nvPr/>
        </p:nvPicPr>
        <p:blipFill>
          <a:blip r:embed="rId3" cstate="print"/>
          <a:srcRect/>
          <a:stretch>
            <a:fillRect/>
          </a:stretch>
        </p:blipFill>
        <p:spPr bwMode="auto">
          <a:xfrm>
            <a:off x="683568" y="4077072"/>
            <a:ext cx="857256" cy="1088057"/>
          </a:xfrm>
          <a:prstGeom prst="rect">
            <a:avLst/>
          </a:prstGeom>
          <a:noFill/>
          <a:ln w="9525">
            <a:noFill/>
            <a:miter lim="800000"/>
            <a:headEnd/>
            <a:tailEnd/>
          </a:ln>
        </p:spPr>
      </p:pic>
      <p:grpSp>
        <p:nvGrpSpPr>
          <p:cNvPr id="3" name="グループ化 82"/>
          <p:cNvGrpSpPr/>
          <p:nvPr/>
        </p:nvGrpSpPr>
        <p:grpSpPr>
          <a:xfrm>
            <a:off x="6034316" y="4293096"/>
            <a:ext cx="2317643" cy="1928826"/>
            <a:chOff x="7096140" y="4286256"/>
            <a:chExt cx="2510780" cy="1928826"/>
          </a:xfrm>
        </p:grpSpPr>
        <p:pic>
          <p:nvPicPr>
            <p:cNvPr id="84" name="Picture 8" descr="MCj04289690000[1]"/>
            <p:cNvPicPr>
              <a:picLocks noChangeAspect="1" noChangeArrowheads="1"/>
            </p:cNvPicPr>
            <p:nvPr/>
          </p:nvPicPr>
          <p:blipFill>
            <a:blip r:embed="rId3" cstate="print"/>
            <a:srcRect/>
            <a:stretch>
              <a:fillRect/>
            </a:stretch>
          </p:blipFill>
          <p:spPr bwMode="auto">
            <a:xfrm>
              <a:off x="8079426" y="4286256"/>
              <a:ext cx="642942" cy="890228"/>
            </a:xfrm>
            <a:prstGeom prst="rect">
              <a:avLst/>
            </a:prstGeom>
            <a:noFill/>
            <a:ln w="9525">
              <a:noFill/>
              <a:miter lim="800000"/>
              <a:headEnd/>
              <a:tailEnd/>
            </a:ln>
          </p:spPr>
        </p:pic>
        <p:pic>
          <p:nvPicPr>
            <p:cNvPr id="85" name="Picture 8" descr="MCj04289690000[1]"/>
            <p:cNvPicPr>
              <a:picLocks noChangeAspect="1" noChangeArrowheads="1"/>
            </p:cNvPicPr>
            <p:nvPr/>
          </p:nvPicPr>
          <p:blipFill>
            <a:blip r:embed="rId3" cstate="print"/>
            <a:srcRect/>
            <a:stretch>
              <a:fillRect/>
            </a:stretch>
          </p:blipFill>
          <p:spPr bwMode="auto">
            <a:xfrm>
              <a:off x="8508054" y="4392962"/>
              <a:ext cx="642942" cy="890228"/>
            </a:xfrm>
            <a:prstGeom prst="rect">
              <a:avLst/>
            </a:prstGeom>
            <a:noFill/>
            <a:ln w="9525">
              <a:noFill/>
              <a:miter lim="800000"/>
              <a:headEnd/>
              <a:tailEnd/>
            </a:ln>
          </p:spPr>
        </p:pic>
        <p:pic>
          <p:nvPicPr>
            <p:cNvPr id="86" name="Picture 8" descr="MCj04289690000[1]"/>
            <p:cNvPicPr>
              <a:picLocks noChangeAspect="1" noChangeArrowheads="1"/>
            </p:cNvPicPr>
            <p:nvPr/>
          </p:nvPicPr>
          <p:blipFill>
            <a:blip r:embed="rId3" cstate="print"/>
            <a:srcRect/>
            <a:stretch>
              <a:fillRect/>
            </a:stretch>
          </p:blipFill>
          <p:spPr bwMode="auto">
            <a:xfrm>
              <a:off x="8963978" y="4562414"/>
              <a:ext cx="642942" cy="890228"/>
            </a:xfrm>
            <a:prstGeom prst="rect">
              <a:avLst/>
            </a:prstGeom>
            <a:noFill/>
            <a:ln w="9525">
              <a:noFill/>
              <a:miter lim="800000"/>
              <a:headEnd/>
              <a:tailEnd/>
            </a:ln>
          </p:spPr>
        </p:pic>
        <p:pic>
          <p:nvPicPr>
            <p:cNvPr id="87" name="Picture 8" descr="MCj04289690000[1]"/>
            <p:cNvPicPr>
              <a:picLocks noChangeAspect="1" noChangeArrowheads="1"/>
            </p:cNvPicPr>
            <p:nvPr/>
          </p:nvPicPr>
          <p:blipFill>
            <a:blip r:embed="rId3" cstate="print"/>
            <a:srcRect/>
            <a:stretch>
              <a:fillRect/>
            </a:stretch>
          </p:blipFill>
          <p:spPr bwMode="auto">
            <a:xfrm>
              <a:off x="7596206" y="4643446"/>
              <a:ext cx="642942" cy="890228"/>
            </a:xfrm>
            <a:prstGeom prst="rect">
              <a:avLst/>
            </a:prstGeom>
            <a:noFill/>
            <a:ln w="9525">
              <a:noFill/>
              <a:miter lim="800000"/>
              <a:headEnd/>
              <a:tailEnd/>
            </a:ln>
          </p:spPr>
        </p:pic>
        <p:pic>
          <p:nvPicPr>
            <p:cNvPr id="88" name="Picture 8" descr="MCj04289690000[1]"/>
            <p:cNvPicPr>
              <a:picLocks noChangeAspect="1" noChangeArrowheads="1"/>
            </p:cNvPicPr>
            <p:nvPr/>
          </p:nvPicPr>
          <p:blipFill>
            <a:blip r:embed="rId3" cstate="print"/>
            <a:srcRect/>
            <a:stretch>
              <a:fillRect/>
            </a:stretch>
          </p:blipFill>
          <p:spPr bwMode="auto">
            <a:xfrm>
              <a:off x="8024834" y="4786322"/>
              <a:ext cx="642942" cy="890228"/>
            </a:xfrm>
            <a:prstGeom prst="rect">
              <a:avLst/>
            </a:prstGeom>
            <a:noFill/>
            <a:ln w="9525">
              <a:noFill/>
              <a:miter lim="800000"/>
              <a:headEnd/>
              <a:tailEnd/>
            </a:ln>
          </p:spPr>
        </p:pic>
        <p:pic>
          <p:nvPicPr>
            <p:cNvPr id="89" name="Picture 8" descr="MCj04289690000[1]"/>
            <p:cNvPicPr>
              <a:picLocks noChangeAspect="1" noChangeArrowheads="1"/>
            </p:cNvPicPr>
            <p:nvPr/>
          </p:nvPicPr>
          <p:blipFill>
            <a:blip r:embed="rId3" cstate="print"/>
            <a:srcRect/>
            <a:stretch>
              <a:fillRect/>
            </a:stretch>
          </p:blipFill>
          <p:spPr bwMode="auto">
            <a:xfrm>
              <a:off x="8453462" y="4896226"/>
              <a:ext cx="642942" cy="890228"/>
            </a:xfrm>
            <a:prstGeom prst="rect">
              <a:avLst/>
            </a:prstGeom>
            <a:noFill/>
            <a:ln w="9525">
              <a:noFill/>
              <a:miter lim="800000"/>
              <a:headEnd/>
              <a:tailEnd/>
            </a:ln>
          </p:spPr>
        </p:pic>
        <p:pic>
          <p:nvPicPr>
            <p:cNvPr id="90" name="Picture 8" descr="MCj04289690000[1]"/>
            <p:cNvPicPr>
              <a:picLocks noChangeAspect="1" noChangeArrowheads="1"/>
            </p:cNvPicPr>
            <p:nvPr/>
          </p:nvPicPr>
          <p:blipFill>
            <a:blip r:embed="rId3" cstate="print"/>
            <a:srcRect/>
            <a:stretch>
              <a:fillRect/>
            </a:stretch>
          </p:blipFill>
          <p:spPr bwMode="auto">
            <a:xfrm>
              <a:off x="7096140" y="5039102"/>
              <a:ext cx="642942" cy="890228"/>
            </a:xfrm>
            <a:prstGeom prst="rect">
              <a:avLst/>
            </a:prstGeom>
            <a:noFill/>
            <a:ln w="9525">
              <a:noFill/>
              <a:miter lim="800000"/>
              <a:headEnd/>
              <a:tailEnd/>
            </a:ln>
          </p:spPr>
        </p:pic>
        <p:pic>
          <p:nvPicPr>
            <p:cNvPr id="91" name="Picture 8" descr="MCj04289690000[1]"/>
            <p:cNvPicPr>
              <a:picLocks noChangeAspect="1" noChangeArrowheads="1"/>
            </p:cNvPicPr>
            <p:nvPr/>
          </p:nvPicPr>
          <p:blipFill>
            <a:blip r:embed="rId3" cstate="print"/>
            <a:srcRect/>
            <a:stretch>
              <a:fillRect/>
            </a:stretch>
          </p:blipFill>
          <p:spPr bwMode="auto">
            <a:xfrm>
              <a:off x="7524768" y="5181978"/>
              <a:ext cx="642942" cy="890228"/>
            </a:xfrm>
            <a:prstGeom prst="rect">
              <a:avLst/>
            </a:prstGeom>
            <a:noFill/>
            <a:ln w="9525">
              <a:noFill/>
              <a:miter lim="800000"/>
              <a:headEnd/>
              <a:tailEnd/>
            </a:ln>
          </p:spPr>
        </p:pic>
        <p:pic>
          <p:nvPicPr>
            <p:cNvPr id="92" name="Picture 8" descr="MCj04289690000[1]"/>
            <p:cNvPicPr>
              <a:picLocks noChangeAspect="1" noChangeArrowheads="1"/>
            </p:cNvPicPr>
            <p:nvPr/>
          </p:nvPicPr>
          <p:blipFill>
            <a:blip r:embed="rId3" cstate="print"/>
            <a:srcRect/>
            <a:stretch>
              <a:fillRect/>
            </a:stretch>
          </p:blipFill>
          <p:spPr bwMode="auto">
            <a:xfrm>
              <a:off x="7953396" y="5324854"/>
              <a:ext cx="642942" cy="890228"/>
            </a:xfrm>
            <a:prstGeom prst="rect">
              <a:avLst/>
            </a:prstGeom>
            <a:noFill/>
            <a:ln w="9525">
              <a:noFill/>
              <a:miter lim="800000"/>
              <a:headEnd/>
              <a:tailEnd/>
            </a:ln>
          </p:spPr>
        </p:pic>
      </p:grpSp>
      <p:sp>
        <p:nvSpPr>
          <p:cNvPr id="93" name="テキスト ボックス 92"/>
          <p:cNvSpPr txBox="1"/>
          <p:nvPr/>
        </p:nvSpPr>
        <p:spPr>
          <a:xfrm>
            <a:off x="7496633" y="4869161"/>
            <a:ext cx="1395847" cy="276999"/>
          </a:xfrm>
          <a:prstGeom prst="rect">
            <a:avLst/>
          </a:prstGeom>
          <a:noFill/>
        </p:spPr>
        <p:txBody>
          <a:bodyPr wrap="square" rtlCol="0">
            <a:spAutoFit/>
          </a:bodyPr>
          <a:lstStyle/>
          <a:p>
            <a:r>
              <a:rPr kumimoji="1" lang="en-US" altLang="ja-JP" sz="1200" dirty="0" smtClean="0">
                <a:latin typeface="Arial" pitchFamily="34" charset="0"/>
                <a:cs typeface="Arial" pitchFamily="34" charset="0"/>
              </a:rPr>
              <a:t>Target machines</a:t>
            </a:r>
            <a:endParaRPr kumimoji="1" lang="ja-JP" altLang="en-US" sz="1200" dirty="0">
              <a:latin typeface="Arial" pitchFamily="34" charset="0"/>
              <a:cs typeface="Arial" pitchFamily="34" charset="0"/>
            </a:endParaRPr>
          </a:p>
        </p:txBody>
      </p:sp>
      <p:sp>
        <p:nvSpPr>
          <p:cNvPr id="94" name="角丸四角形 93"/>
          <p:cNvSpPr/>
          <p:nvPr/>
        </p:nvSpPr>
        <p:spPr>
          <a:xfrm>
            <a:off x="5582450" y="5661248"/>
            <a:ext cx="1186970" cy="35719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sz="1600" dirty="0" smtClean="0">
                <a:latin typeface="Arial" pitchFamily="34" charset="0"/>
                <a:cs typeface="Arial" pitchFamily="34" charset="0"/>
              </a:rPr>
              <a:t>Node</a:t>
            </a:r>
            <a:endParaRPr kumimoji="1" lang="ja-JP" altLang="en-US" sz="1600" dirty="0">
              <a:latin typeface="Arial" pitchFamily="34" charset="0"/>
              <a:cs typeface="Arial" pitchFamily="34" charset="0"/>
            </a:endParaRPr>
          </a:p>
        </p:txBody>
      </p:sp>
      <p:sp>
        <p:nvSpPr>
          <p:cNvPr id="95" name="角丸四角形 94"/>
          <p:cNvSpPr/>
          <p:nvPr/>
        </p:nvSpPr>
        <p:spPr>
          <a:xfrm>
            <a:off x="0" y="4869159"/>
            <a:ext cx="2060537" cy="43204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sz="1600" dirty="0" smtClean="0">
                <a:latin typeface="Arial" pitchFamily="34" charset="0"/>
                <a:cs typeface="Arial" pitchFamily="34" charset="0"/>
              </a:rPr>
              <a:t>Deployment Server</a:t>
            </a:r>
            <a:endParaRPr kumimoji="1" lang="ja-JP" altLang="en-US" sz="1600" dirty="0">
              <a:latin typeface="Arial" pitchFamily="34" charset="0"/>
              <a:cs typeface="Arial" pitchFamily="34" charset="0"/>
            </a:endParaRPr>
          </a:p>
        </p:txBody>
      </p:sp>
      <p:sp>
        <p:nvSpPr>
          <p:cNvPr id="96" name="円形吹き出し 95"/>
          <p:cNvSpPr/>
          <p:nvPr/>
        </p:nvSpPr>
        <p:spPr>
          <a:xfrm>
            <a:off x="1115616" y="1116764"/>
            <a:ext cx="3976034" cy="3320348"/>
          </a:xfrm>
          <a:prstGeom prst="wedgeEllipseCallout">
            <a:avLst>
              <a:gd name="adj1" fmla="val -39523"/>
              <a:gd name="adj2" fmla="val 597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latin typeface="Arial" pitchFamily="34" charset="0"/>
              <a:cs typeface="Arial" pitchFamily="34" charset="0"/>
            </a:endParaRPr>
          </a:p>
        </p:txBody>
      </p:sp>
      <p:sp>
        <p:nvSpPr>
          <p:cNvPr id="97" name="角丸四角形 96"/>
          <p:cNvSpPr/>
          <p:nvPr/>
        </p:nvSpPr>
        <p:spPr>
          <a:xfrm>
            <a:off x="1381492" y="2996952"/>
            <a:ext cx="1794661" cy="35719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1400" dirty="0" err="1" smtClean="0">
                <a:latin typeface="Arial" pitchFamily="34" charset="0"/>
                <a:cs typeface="Arial" pitchFamily="34" charset="0"/>
              </a:rPr>
              <a:t>MCollective</a:t>
            </a:r>
            <a:r>
              <a:rPr kumimoji="1" lang="en-US" altLang="ja-JP" sz="1400" dirty="0" smtClean="0">
                <a:latin typeface="Arial" pitchFamily="34" charset="0"/>
                <a:cs typeface="Arial" pitchFamily="34" charset="0"/>
              </a:rPr>
              <a:t> </a:t>
            </a:r>
            <a:r>
              <a:rPr lang="en-US" altLang="ja-JP" sz="1400" dirty="0" smtClean="0">
                <a:latin typeface="Arial" pitchFamily="34" charset="0"/>
                <a:cs typeface="Arial" pitchFamily="34" charset="0"/>
              </a:rPr>
              <a:t>Client</a:t>
            </a:r>
            <a:endParaRPr kumimoji="1" lang="ja-JP" altLang="en-US" sz="1400" dirty="0">
              <a:latin typeface="Arial" pitchFamily="34" charset="0"/>
              <a:cs typeface="Arial" pitchFamily="34" charset="0"/>
            </a:endParaRPr>
          </a:p>
        </p:txBody>
      </p:sp>
      <p:sp>
        <p:nvSpPr>
          <p:cNvPr id="98" name="角丸四角形 97"/>
          <p:cNvSpPr/>
          <p:nvPr/>
        </p:nvSpPr>
        <p:spPr>
          <a:xfrm>
            <a:off x="3641435" y="1124744"/>
            <a:ext cx="2380780" cy="1944216"/>
          </a:xfrm>
          <a:prstGeom prst="roundRect">
            <a:avLst/>
          </a:prstGeom>
        </p:spPr>
        <p:style>
          <a:lnRef idx="1">
            <a:schemeClr val="accent3"/>
          </a:lnRef>
          <a:fillRef idx="3">
            <a:schemeClr val="accent3"/>
          </a:fillRef>
          <a:effectRef idx="2">
            <a:schemeClr val="accent3"/>
          </a:effectRef>
          <a:fontRef idx="minor">
            <a:schemeClr val="lt1"/>
          </a:fontRef>
        </p:style>
        <p:txBody>
          <a:bodyPr rtlCol="0" anchor="t" anchorCtr="0"/>
          <a:lstStyle/>
          <a:p>
            <a:pPr algn="ctr"/>
            <a:r>
              <a:rPr lang="en-US" altLang="ja-JP" sz="1400" dirty="0" smtClean="0">
                <a:latin typeface="Arial" pitchFamily="34" charset="0"/>
                <a:cs typeface="Arial" pitchFamily="34" charset="0"/>
              </a:rPr>
              <a:t>Puppet Server</a:t>
            </a:r>
            <a:endParaRPr kumimoji="1" lang="ja-JP" altLang="en-US" sz="1400" dirty="0">
              <a:latin typeface="Arial" pitchFamily="34" charset="0"/>
              <a:cs typeface="Arial" pitchFamily="34" charset="0"/>
            </a:endParaRPr>
          </a:p>
        </p:txBody>
      </p:sp>
      <p:sp>
        <p:nvSpPr>
          <p:cNvPr id="100" name="雲 99"/>
          <p:cNvSpPr/>
          <p:nvPr/>
        </p:nvSpPr>
        <p:spPr>
          <a:xfrm>
            <a:off x="6513015" y="1978215"/>
            <a:ext cx="2326412" cy="1158398"/>
          </a:xfrm>
          <a:prstGeom prst="cloud">
            <a:avLst/>
          </a:prstGeom>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600">
              <a:latin typeface="Arial" pitchFamily="34" charset="0"/>
              <a:cs typeface="Arial" pitchFamily="34" charset="0"/>
            </a:endParaRPr>
          </a:p>
        </p:txBody>
      </p:sp>
      <p:sp>
        <p:nvSpPr>
          <p:cNvPr id="101" name="角丸四角形 100"/>
          <p:cNvSpPr/>
          <p:nvPr/>
        </p:nvSpPr>
        <p:spPr>
          <a:xfrm>
            <a:off x="6729258" y="1993605"/>
            <a:ext cx="1252913" cy="42862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600" dirty="0" smtClean="0">
                <a:latin typeface="Arial" pitchFamily="34" charset="0"/>
                <a:cs typeface="Arial" pitchFamily="34" charset="0"/>
              </a:rPr>
              <a:t>PPA</a:t>
            </a:r>
            <a:endParaRPr kumimoji="1" lang="ja-JP" altLang="en-US" sz="1600" dirty="0">
              <a:latin typeface="Arial" pitchFamily="34" charset="0"/>
              <a:cs typeface="Arial" pitchFamily="34" charset="0"/>
            </a:endParaRPr>
          </a:p>
        </p:txBody>
      </p:sp>
      <p:sp>
        <p:nvSpPr>
          <p:cNvPr id="102" name="角丸四角形 101"/>
          <p:cNvSpPr/>
          <p:nvPr/>
        </p:nvSpPr>
        <p:spPr>
          <a:xfrm>
            <a:off x="7256800" y="2350795"/>
            <a:ext cx="989142" cy="35719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latin typeface="Arial" pitchFamily="34" charset="0"/>
                <a:cs typeface="Arial" pitchFamily="34" charset="0"/>
              </a:rPr>
              <a:t>package</a:t>
            </a:r>
            <a:endParaRPr kumimoji="1" lang="ja-JP" altLang="en-US" sz="1200" dirty="0">
              <a:latin typeface="Arial" pitchFamily="34" charset="0"/>
              <a:cs typeface="Arial" pitchFamily="34" charset="0"/>
            </a:endParaRPr>
          </a:p>
        </p:txBody>
      </p:sp>
      <p:sp>
        <p:nvSpPr>
          <p:cNvPr id="103" name="角丸四角形 102"/>
          <p:cNvSpPr/>
          <p:nvPr/>
        </p:nvSpPr>
        <p:spPr>
          <a:xfrm>
            <a:off x="7520571" y="2636547"/>
            <a:ext cx="989142" cy="35719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sz="1200" dirty="0" smtClean="0">
                <a:latin typeface="Arial" pitchFamily="34" charset="0"/>
                <a:cs typeface="Arial" pitchFamily="34" charset="0"/>
              </a:rPr>
              <a:t>package</a:t>
            </a:r>
            <a:endParaRPr kumimoji="1" lang="ja-JP" altLang="en-US" sz="1200" dirty="0">
              <a:latin typeface="Arial" pitchFamily="34" charset="0"/>
              <a:cs typeface="Arial" pitchFamily="34" charset="0"/>
            </a:endParaRPr>
          </a:p>
        </p:txBody>
      </p:sp>
      <p:sp>
        <p:nvSpPr>
          <p:cNvPr id="104" name="テキスト ボックス 103"/>
          <p:cNvSpPr txBox="1"/>
          <p:nvPr/>
        </p:nvSpPr>
        <p:spPr>
          <a:xfrm>
            <a:off x="6645953" y="1546168"/>
            <a:ext cx="1927599" cy="276999"/>
          </a:xfrm>
          <a:prstGeom prst="rect">
            <a:avLst/>
          </a:prstGeom>
          <a:noFill/>
        </p:spPr>
        <p:txBody>
          <a:bodyPr wrap="square" rtlCol="0">
            <a:spAutoFit/>
          </a:bodyPr>
          <a:lstStyle/>
          <a:p>
            <a:r>
              <a:rPr lang="en-US" altLang="ja-JP" sz="1200" dirty="0" smtClean="0">
                <a:latin typeface="Arial" pitchFamily="34" charset="0"/>
                <a:cs typeface="Arial" pitchFamily="34" charset="0"/>
              </a:rPr>
              <a:t>Repositories in Internet</a:t>
            </a:r>
            <a:endParaRPr kumimoji="1" lang="ja-JP" altLang="en-US" sz="1200" dirty="0">
              <a:latin typeface="Arial" pitchFamily="34" charset="0"/>
              <a:cs typeface="Arial" pitchFamily="34" charset="0"/>
            </a:endParaRPr>
          </a:p>
        </p:txBody>
      </p:sp>
      <p:sp>
        <p:nvSpPr>
          <p:cNvPr id="105" name="下矢印 104"/>
          <p:cNvSpPr/>
          <p:nvPr/>
        </p:nvSpPr>
        <p:spPr>
          <a:xfrm rot="1563418">
            <a:off x="6615786" y="3105139"/>
            <a:ext cx="593485" cy="7858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sz="1600">
              <a:latin typeface="Arial" pitchFamily="34" charset="0"/>
              <a:cs typeface="Arial" pitchFamily="34" charset="0"/>
            </a:endParaRPr>
          </a:p>
        </p:txBody>
      </p:sp>
      <p:sp>
        <p:nvSpPr>
          <p:cNvPr id="106" name="円形吹き出し 105"/>
          <p:cNvSpPr/>
          <p:nvPr/>
        </p:nvSpPr>
        <p:spPr>
          <a:xfrm>
            <a:off x="4784823" y="3651499"/>
            <a:ext cx="2373940" cy="1501338"/>
          </a:xfrm>
          <a:prstGeom prst="wedgeEllipseCallout">
            <a:avLst>
              <a:gd name="adj1" fmla="val 44993"/>
              <a:gd name="adj2" fmla="val 4589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latin typeface="Arial" pitchFamily="34" charset="0"/>
              <a:cs typeface="Arial" pitchFamily="34" charset="0"/>
            </a:endParaRPr>
          </a:p>
        </p:txBody>
      </p:sp>
      <p:sp>
        <p:nvSpPr>
          <p:cNvPr id="107" name="角丸四角形 106"/>
          <p:cNvSpPr/>
          <p:nvPr/>
        </p:nvSpPr>
        <p:spPr>
          <a:xfrm>
            <a:off x="5037283" y="4587603"/>
            <a:ext cx="1841036" cy="35719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sz="1400" dirty="0" err="1" smtClean="0">
                <a:latin typeface="Arial" pitchFamily="34" charset="0"/>
                <a:cs typeface="Arial" pitchFamily="34" charset="0"/>
              </a:rPr>
              <a:t>Mcollective</a:t>
            </a:r>
            <a:r>
              <a:rPr kumimoji="1" lang="en-US" altLang="ja-JP" sz="1400" dirty="0" smtClean="0">
                <a:latin typeface="Arial" pitchFamily="34" charset="0"/>
                <a:cs typeface="Arial" pitchFamily="34" charset="0"/>
              </a:rPr>
              <a:t> </a:t>
            </a:r>
            <a:r>
              <a:rPr lang="en-US" altLang="ja-JP" sz="1400" dirty="0" smtClean="0">
                <a:latin typeface="Arial" pitchFamily="34" charset="0"/>
                <a:cs typeface="Arial" pitchFamily="34" charset="0"/>
              </a:rPr>
              <a:t>Server</a:t>
            </a:r>
            <a:endParaRPr kumimoji="1" lang="ja-JP" altLang="en-US" sz="1400" dirty="0">
              <a:latin typeface="Arial" pitchFamily="34" charset="0"/>
              <a:cs typeface="Arial" pitchFamily="34" charset="0"/>
            </a:endParaRPr>
          </a:p>
        </p:txBody>
      </p:sp>
      <p:sp>
        <p:nvSpPr>
          <p:cNvPr id="108" name="角丸四角形 107"/>
          <p:cNvSpPr/>
          <p:nvPr/>
        </p:nvSpPr>
        <p:spPr>
          <a:xfrm>
            <a:off x="5248791" y="3861048"/>
            <a:ext cx="1516684" cy="35719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ja-JP" sz="1400" dirty="0" smtClean="0">
                <a:latin typeface="Arial" pitchFamily="34" charset="0"/>
                <a:cs typeface="Arial" pitchFamily="34" charset="0"/>
              </a:rPr>
              <a:t>Puppet Client</a:t>
            </a:r>
            <a:endParaRPr kumimoji="1" lang="ja-JP" altLang="en-US" sz="1400" dirty="0">
              <a:latin typeface="Arial" pitchFamily="34" charset="0"/>
              <a:cs typeface="Arial" pitchFamily="34" charset="0"/>
            </a:endParaRPr>
          </a:p>
        </p:txBody>
      </p:sp>
      <p:sp>
        <p:nvSpPr>
          <p:cNvPr id="109" name="テキスト ボックス 108"/>
          <p:cNvSpPr txBox="1"/>
          <p:nvPr/>
        </p:nvSpPr>
        <p:spPr>
          <a:xfrm>
            <a:off x="7177704" y="3280629"/>
            <a:ext cx="1781245" cy="461665"/>
          </a:xfrm>
          <a:prstGeom prst="rect">
            <a:avLst/>
          </a:prstGeom>
          <a:noFill/>
        </p:spPr>
        <p:txBody>
          <a:bodyPr wrap="square" rtlCol="0">
            <a:spAutoFit/>
          </a:bodyPr>
          <a:lstStyle/>
          <a:p>
            <a:r>
              <a:rPr kumimoji="1" lang="en-US" altLang="ja-JP" sz="1200" dirty="0" smtClean="0">
                <a:latin typeface="Arial" pitchFamily="34" charset="0"/>
                <a:cs typeface="Arial" pitchFamily="34" charset="0"/>
              </a:rPr>
              <a:t>Download and install via Puppet</a:t>
            </a:r>
            <a:endParaRPr kumimoji="1" lang="ja-JP" altLang="en-US" sz="1200" dirty="0">
              <a:latin typeface="Arial" pitchFamily="34" charset="0"/>
              <a:cs typeface="Arial" pitchFamily="34" charset="0"/>
            </a:endParaRPr>
          </a:p>
        </p:txBody>
      </p:sp>
      <p:cxnSp>
        <p:nvCxnSpPr>
          <p:cNvPr id="112" name="直線矢印コネクタ 111"/>
          <p:cNvCxnSpPr>
            <a:stCxn id="110" idx="2"/>
            <a:endCxn id="97" idx="0"/>
          </p:cNvCxnSpPr>
          <p:nvPr/>
        </p:nvCxnSpPr>
        <p:spPr>
          <a:xfrm>
            <a:off x="2278822" y="2412908"/>
            <a:ext cx="0" cy="58404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13" name="角丸四角形 112"/>
          <p:cNvSpPr/>
          <p:nvPr/>
        </p:nvSpPr>
        <p:spPr>
          <a:xfrm>
            <a:off x="1514430" y="3861048"/>
            <a:ext cx="1661723" cy="35719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ja-JP" sz="1400" dirty="0" err="1" smtClean="0">
                <a:latin typeface="Arial" pitchFamily="34" charset="0"/>
                <a:cs typeface="Arial" pitchFamily="34" charset="0"/>
              </a:rPr>
              <a:t>ActiveMQ</a:t>
            </a:r>
            <a:r>
              <a:rPr lang="en-US" altLang="ja-JP" sz="1400" dirty="0" smtClean="0">
                <a:latin typeface="Arial" pitchFamily="34" charset="0"/>
                <a:cs typeface="Arial" pitchFamily="34" charset="0"/>
              </a:rPr>
              <a:t> Server</a:t>
            </a:r>
            <a:endParaRPr kumimoji="1" lang="ja-JP" altLang="en-US" sz="1400" dirty="0">
              <a:latin typeface="Arial" pitchFamily="34" charset="0"/>
              <a:cs typeface="Arial" pitchFamily="34" charset="0"/>
            </a:endParaRPr>
          </a:p>
        </p:txBody>
      </p:sp>
      <p:cxnSp>
        <p:nvCxnSpPr>
          <p:cNvPr id="114" name="直線矢印コネクタ 113"/>
          <p:cNvCxnSpPr>
            <a:stCxn id="97" idx="2"/>
            <a:endCxn id="113" idx="0"/>
          </p:cNvCxnSpPr>
          <p:nvPr/>
        </p:nvCxnSpPr>
        <p:spPr>
          <a:xfrm>
            <a:off x="2278822" y="3354142"/>
            <a:ext cx="66469" cy="50690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15" name="直線矢印コネクタ 114"/>
          <p:cNvCxnSpPr>
            <a:stCxn id="113" idx="3"/>
            <a:endCxn id="107" idx="1"/>
          </p:cNvCxnSpPr>
          <p:nvPr/>
        </p:nvCxnSpPr>
        <p:spPr>
          <a:xfrm>
            <a:off x="3176153" y="4039644"/>
            <a:ext cx="1861130" cy="72655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16" name="直線矢印コネクタ 115"/>
          <p:cNvCxnSpPr>
            <a:stCxn id="107" idx="0"/>
            <a:endCxn id="108" idx="2"/>
          </p:cNvCxnSpPr>
          <p:nvPr/>
        </p:nvCxnSpPr>
        <p:spPr>
          <a:xfrm flipV="1">
            <a:off x="5957801" y="4218239"/>
            <a:ext cx="49332" cy="36936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18" name="メモ 117"/>
          <p:cNvSpPr/>
          <p:nvPr/>
        </p:nvSpPr>
        <p:spPr>
          <a:xfrm>
            <a:off x="4572000" y="1556792"/>
            <a:ext cx="1186970" cy="288032"/>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050" dirty="0" smtClean="0">
                <a:latin typeface="Arial" pitchFamily="34" charset="0"/>
                <a:cs typeface="Arial" pitchFamily="34" charset="0"/>
              </a:rPr>
              <a:t>Manifest files</a:t>
            </a:r>
            <a:endParaRPr kumimoji="1" lang="ja-JP" altLang="en-US" sz="1050" dirty="0">
              <a:latin typeface="Arial" pitchFamily="34" charset="0"/>
              <a:cs typeface="Arial" pitchFamily="34" charset="0"/>
            </a:endParaRPr>
          </a:p>
        </p:txBody>
      </p:sp>
      <p:sp>
        <p:nvSpPr>
          <p:cNvPr id="119" name="角丸四角形 118"/>
          <p:cNvSpPr/>
          <p:nvPr/>
        </p:nvSpPr>
        <p:spPr>
          <a:xfrm>
            <a:off x="4439062" y="2276872"/>
            <a:ext cx="1528785" cy="648072"/>
          </a:xfrm>
          <a:prstGeom prst="roundRect">
            <a:avLst/>
          </a:prstGeom>
          <a:solidFill>
            <a:schemeClr val="tx2">
              <a:lumMod val="60000"/>
              <a:lumOff val="40000"/>
            </a:schemeClr>
          </a:solidFill>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en-US" altLang="ja-JP" sz="1200" dirty="0" smtClean="0">
                <a:latin typeface="Arial" pitchFamily="34" charset="0"/>
                <a:cs typeface="Arial" pitchFamily="34" charset="0"/>
              </a:rPr>
              <a:t>Proposal2</a:t>
            </a:r>
            <a:endParaRPr kumimoji="1" lang="ja-JP" altLang="en-US" sz="1200" dirty="0">
              <a:latin typeface="Arial" pitchFamily="34" charset="0"/>
              <a:cs typeface="Arial" pitchFamily="34" charset="0"/>
            </a:endParaRPr>
          </a:p>
        </p:txBody>
      </p:sp>
      <p:sp>
        <p:nvSpPr>
          <p:cNvPr id="120" name="メモ 119"/>
          <p:cNvSpPr/>
          <p:nvPr/>
        </p:nvSpPr>
        <p:spPr>
          <a:xfrm>
            <a:off x="4505531" y="2564904"/>
            <a:ext cx="1329378" cy="288032"/>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en-US" altLang="ja-JP" sz="1050" dirty="0" err="1" smtClean="0">
                <a:latin typeface="Arial" pitchFamily="34" charset="0"/>
                <a:cs typeface="Arial" pitchFamily="34" charset="0"/>
              </a:rPr>
              <a:t>Config</a:t>
            </a:r>
            <a:r>
              <a:rPr kumimoji="1" lang="en-US" altLang="ja-JP" sz="1050" dirty="0" smtClean="0">
                <a:latin typeface="Arial" pitchFamily="34" charset="0"/>
                <a:cs typeface="Arial" pitchFamily="34" charset="0"/>
              </a:rPr>
              <a:t> files</a:t>
            </a:r>
            <a:endParaRPr kumimoji="1" lang="ja-JP" altLang="en-US" sz="1050" dirty="0">
              <a:latin typeface="Arial" pitchFamily="34" charset="0"/>
              <a:cs typeface="Arial" pitchFamily="34" charset="0"/>
            </a:endParaRPr>
          </a:p>
        </p:txBody>
      </p:sp>
      <p:sp>
        <p:nvSpPr>
          <p:cNvPr id="122" name="角丸四角形 121"/>
          <p:cNvSpPr/>
          <p:nvPr/>
        </p:nvSpPr>
        <p:spPr>
          <a:xfrm>
            <a:off x="4704938" y="2564904"/>
            <a:ext cx="1528785" cy="648072"/>
          </a:xfrm>
          <a:prstGeom prst="roundRect">
            <a:avLst/>
          </a:prstGeom>
          <a:solidFill>
            <a:schemeClr val="tx2">
              <a:lumMod val="60000"/>
              <a:lumOff val="40000"/>
            </a:schemeClr>
          </a:solidFill>
        </p:spPr>
        <p:style>
          <a:lnRef idx="1">
            <a:schemeClr val="accent4"/>
          </a:lnRef>
          <a:fillRef idx="3">
            <a:schemeClr val="accent4"/>
          </a:fillRef>
          <a:effectRef idx="2">
            <a:schemeClr val="accent4"/>
          </a:effectRef>
          <a:fontRef idx="minor">
            <a:schemeClr val="lt1"/>
          </a:fontRef>
        </p:style>
        <p:txBody>
          <a:bodyPr rtlCol="0" anchor="t" anchorCtr="0"/>
          <a:lstStyle/>
          <a:p>
            <a:pPr algn="ctr"/>
            <a:r>
              <a:rPr kumimoji="1" lang="en-US" altLang="ja-JP" sz="1200" dirty="0" smtClean="0">
                <a:latin typeface="Arial" pitchFamily="34" charset="0"/>
                <a:cs typeface="Arial" pitchFamily="34" charset="0"/>
              </a:rPr>
              <a:t>Proposal1</a:t>
            </a:r>
            <a:endParaRPr kumimoji="1" lang="ja-JP" altLang="en-US" sz="1200" dirty="0">
              <a:latin typeface="Arial" pitchFamily="34" charset="0"/>
              <a:cs typeface="Arial" pitchFamily="34" charset="0"/>
            </a:endParaRPr>
          </a:p>
        </p:txBody>
      </p:sp>
      <p:sp>
        <p:nvSpPr>
          <p:cNvPr id="123" name="メモ 122"/>
          <p:cNvSpPr/>
          <p:nvPr/>
        </p:nvSpPr>
        <p:spPr>
          <a:xfrm>
            <a:off x="4771407" y="2852936"/>
            <a:ext cx="1329378" cy="288032"/>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en-US" altLang="ja-JP" sz="1050" dirty="0" err="1" smtClean="0">
                <a:latin typeface="Arial" pitchFamily="34" charset="0"/>
                <a:cs typeface="Arial" pitchFamily="34" charset="0"/>
              </a:rPr>
              <a:t>Config</a:t>
            </a:r>
            <a:r>
              <a:rPr kumimoji="1" lang="en-US" altLang="ja-JP" sz="1050" dirty="0" smtClean="0">
                <a:latin typeface="Arial" pitchFamily="34" charset="0"/>
                <a:cs typeface="Arial" pitchFamily="34" charset="0"/>
              </a:rPr>
              <a:t> files</a:t>
            </a:r>
            <a:endParaRPr kumimoji="1" lang="ja-JP" altLang="en-US" sz="1050" dirty="0">
              <a:latin typeface="Arial" pitchFamily="34" charset="0"/>
              <a:cs typeface="Arial" pitchFamily="34" charset="0"/>
            </a:endParaRPr>
          </a:p>
        </p:txBody>
      </p:sp>
      <p:sp>
        <p:nvSpPr>
          <p:cNvPr id="124" name="メモ 123"/>
          <p:cNvSpPr/>
          <p:nvPr/>
        </p:nvSpPr>
        <p:spPr>
          <a:xfrm>
            <a:off x="4647940" y="1772816"/>
            <a:ext cx="1319908" cy="432048"/>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ja-JP" sz="1050" dirty="0" smtClean="0">
                <a:latin typeface="Arial" pitchFamily="34" charset="0"/>
                <a:cs typeface="Arial" pitchFamily="34" charset="0"/>
              </a:rPr>
              <a:t>Install/Uninstall/test script files</a:t>
            </a:r>
            <a:endParaRPr kumimoji="1" lang="ja-JP" altLang="en-US" sz="1050" dirty="0">
              <a:latin typeface="Arial" pitchFamily="34" charset="0"/>
              <a:cs typeface="Arial" pitchFamily="34" charset="0"/>
            </a:endParaRPr>
          </a:p>
        </p:txBody>
      </p:sp>
      <p:cxnSp>
        <p:nvCxnSpPr>
          <p:cNvPr id="125" name="直線矢印コネクタ 124"/>
          <p:cNvCxnSpPr>
            <a:stCxn id="110" idx="3"/>
            <a:endCxn id="119" idx="1"/>
          </p:cNvCxnSpPr>
          <p:nvPr/>
        </p:nvCxnSpPr>
        <p:spPr>
          <a:xfrm>
            <a:off x="2910277" y="2162306"/>
            <a:ext cx="1528785" cy="438603"/>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26" name="直線矢印コネクタ 125"/>
          <p:cNvCxnSpPr>
            <a:stCxn id="110" idx="3"/>
            <a:endCxn id="122" idx="1"/>
          </p:cNvCxnSpPr>
          <p:nvPr/>
        </p:nvCxnSpPr>
        <p:spPr>
          <a:xfrm>
            <a:off x="2910277" y="2162306"/>
            <a:ext cx="1794661" cy="726635"/>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27" name="テキスト ボックス 126"/>
          <p:cNvSpPr txBox="1"/>
          <p:nvPr/>
        </p:nvSpPr>
        <p:spPr>
          <a:xfrm>
            <a:off x="3043215" y="2420889"/>
            <a:ext cx="997034" cy="276999"/>
          </a:xfrm>
          <a:prstGeom prst="rect">
            <a:avLst/>
          </a:prstGeom>
          <a:noFill/>
        </p:spPr>
        <p:txBody>
          <a:bodyPr wrap="square" rtlCol="0">
            <a:spAutoFit/>
          </a:bodyPr>
          <a:lstStyle/>
          <a:p>
            <a:r>
              <a:rPr kumimoji="1" lang="en-US" altLang="ja-JP" sz="1200" dirty="0" smtClean="0">
                <a:latin typeface="Arial" pitchFamily="34" charset="0"/>
                <a:cs typeface="Arial" pitchFamily="34" charset="0"/>
              </a:rPr>
              <a:t>Generate</a:t>
            </a:r>
            <a:endParaRPr kumimoji="1" lang="ja-JP" altLang="en-US" sz="1200" dirty="0">
              <a:latin typeface="Arial" pitchFamily="34" charset="0"/>
              <a:cs typeface="Arial" pitchFamily="34" charset="0"/>
            </a:endParaRPr>
          </a:p>
        </p:txBody>
      </p:sp>
      <p:sp>
        <p:nvSpPr>
          <p:cNvPr id="128" name="テキスト ボックス 127"/>
          <p:cNvSpPr txBox="1"/>
          <p:nvPr/>
        </p:nvSpPr>
        <p:spPr>
          <a:xfrm>
            <a:off x="2299955" y="2609188"/>
            <a:ext cx="997034" cy="276999"/>
          </a:xfrm>
          <a:prstGeom prst="rect">
            <a:avLst/>
          </a:prstGeom>
          <a:noFill/>
        </p:spPr>
        <p:txBody>
          <a:bodyPr wrap="square" rtlCol="0">
            <a:spAutoFit/>
          </a:bodyPr>
          <a:lstStyle/>
          <a:p>
            <a:r>
              <a:rPr kumimoji="1" lang="en-US" altLang="ja-JP" sz="1200" dirty="0" smtClean="0">
                <a:latin typeface="Arial" pitchFamily="34" charset="0"/>
                <a:cs typeface="Arial" pitchFamily="34" charset="0"/>
              </a:rPr>
              <a:t>Call</a:t>
            </a:r>
            <a:endParaRPr kumimoji="1" lang="ja-JP" altLang="en-US" sz="1200" dirty="0">
              <a:latin typeface="Arial" pitchFamily="34" charset="0"/>
              <a:cs typeface="Arial" pitchFamily="34" charset="0"/>
            </a:endParaRPr>
          </a:p>
        </p:txBody>
      </p:sp>
      <p:sp>
        <p:nvSpPr>
          <p:cNvPr id="129" name="テキスト ボックス 128"/>
          <p:cNvSpPr txBox="1"/>
          <p:nvPr/>
        </p:nvSpPr>
        <p:spPr>
          <a:xfrm>
            <a:off x="1979712" y="3481264"/>
            <a:ext cx="2259943" cy="276999"/>
          </a:xfrm>
          <a:prstGeom prst="rect">
            <a:avLst/>
          </a:prstGeom>
          <a:noFill/>
        </p:spPr>
        <p:txBody>
          <a:bodyPr wrap="square" rtlCol="0">
            <a:spAutoFit/>
          </a:bodyPr>
          <a:lstStyle/>
          <a:p>
            <a:r>
              <a:rPr lang="en-US" altLang="ja-JP" sz="1200" dirty="0" smtClean="0">
                <a:latin typeface="Arial" pitchFamily="34" charset="0"/>
                <a:cs typeface="Arial" pitchFamily="34" charset="0"/>
              </a:rPr>
              <a:t>Send Message :</a:t>
            </a:r>
            <a:r>
              <a:rPr lang="en-US" altLang="ja-JP" sz="1200" dirty="0" err="1" smtClean="0">
                <a:latin typeface="Arial" pitchFamily="34" charset="0"/>
                <a:cs typeface="Arial" pitchFamily="34" charset="0"/>
              </a:rPr>
              <a:t>target_node</a:t>
            </a:r>
            <a:r>
              <a:rPr lang="en-US" altLang="ja-JP" sz="1200" dirty="0" smtClean="0">
                <a:latin typeface="Arial" pitchFamily="34" charset="0"/>
                <a:cs typeface="Arial" pitchFamily="34" charset="0"/>
              </a:rPr>
              <a:t> </a:t>
            </a:r>
            <a:endParaRPr kumimoji="1" lang="ja-JP" altLang="en-US" sz="1200" dirty="0">
              <a:latin typeface="Arial" pitchFamily="34" charset="0"/>
              <a:cs typeface="Arial" pitchFamily="34" charset="0"/>
            </a:endParaRPr>
          </a:p>
        </p:txBody>
      </p:sp>
      <p:sp>
        <p:nvSpPr>
          <p:cNvPr id="130" name="テキスト ボックス 129"/>
          <p:cNvSpPr txBox="1"/>
          <p:nvPr/>
        </p:nvSpPr>
        <p:spPr>
          <a:xfrm>
            <a:off x="6167254" y="4293097"/>
            <a:ext cx="584804" cy="276999"/>
          </a:xfrm>
          <a:prstGeom prst="rect">
            <a:avLst/>
          </a:prstGeom>
          <a:noFill/>
        </p:spPr>
        <p:txBody>
          <a:bodyPr wrap="square" rtlCol="0">
            <a:spAutoFit/>
          </a:bodyPr>
          <a:lstStyle/>
          <a:p>
            <a:r>
              <a:rPr kumimoji="1" lang="en-US" altLang="ja-JP" sz="1200" dirty="0" smtClean="0">
                <a:latin typeface="Arial" pitchFamily="34" charset="0"/>
                <a:cs typeface="Arial" pitchFamily="34" charset="0"/>
              </a:rPr>
              <a:t>Call</a:t>
            </a:r>
            <a:endParaRPr kumimoji="1" lang="ja-JP" altLang="en-US" sz="1200" dirty="0">
              <a:latin typeface="Arial" pitchFamily="34" charset="0"/>
              <a:cs typeface="Arial" pitchFamily="34" charset="0"/>
            </a:endParaRPr>
          </a:p>
        </p:txBody>
      </p:sp>
      <p:sp>
        <p:nvSpPr>
          <p:cNvPr id="131" name="テキスト ボックス 130"/>
          <p:cNvSpPr txBox="1"/>
          <p:nvPr/>
        </p:nvSpPr>
        <p:spPr>
          <a:xfrm>
            <a:off x="3641435" y="4057328"/>
            <a:ext cx="1329378" cy="276999"/>
          </a:xfrm>
          <a:prstGeom prst="rect">
            <a:avLst/>
          </a:prstGeom>
          <a:noFill/>
        </p:spPr>
        <p:txBody>
          <a:bodyPr wrap="square" rtlCol="0">
            <a:spAutoFit/>
          </a:bodyPr>
          <a:lstStyle/>
          <a:p>
            <a:r>
              <a:rPr lang="en-US" altLang="ja-JP" sz="1200" dirty="0" smtClean="0">
                <a:latin typeface="Arial" pitchFamily="34" charset="0"/>
                <a:cs typeface="Arial" pitchFamily="34" charset="0"/>
              </a:rPr>
              <a:t>Send Message</a:t>
            </a:r>
            <a:endParaRPr kumimoji="1" lang="ja-JP" altLang="en-US" sz="1200" dirty="0">
              <a:latin typeface="Arial" pitchFamily="34" charset="0"/>
              <a:cs typeface="Arial" pitchFamily="34" charset="0"/>
            </a:endParaRPr>
          </a:p>
        </p:txBody>
      </p:sp>
      <p:sp>
        <p:nvSpPr>
          <p:cNvPr id="58" name="フローチャート : 磁気ディスク 57"/>
          <p:cNvSpPr/>
          <p:nvPr/>
        </p:nvSpPr>
        <p:spPr>
          <a:xfrm>
            <a:off x="1248554" y="2564904"/>
            <a:ext cx="531751" cy="432048"/>
          </a:xfrm>
          <a:prstGeom prst="flowChartMagneticDisk">
            <a:avLst/>
          </a:prstGeom>
          <a:gradFill>
            <a:gsLst>
              <a:gs pos="0">
                <a:srgbClr val="DDEBCF"/>
              </a:gs>
              <a:gs pos="50000">
                <a:srgbClr val="9CB86E"/>
              </a:gs>
              <a:gs pos="100000">
                <a:srgbClr val="156B13"/>
              </a:gs>
            </a:gsLst>
            <a:lin ang="5400000" scaled="0"/>
          </a:gradFill>
          <a:ln w="95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latin typeface="Arial" pitchFamily="34" charset="0"/>
                <a:cs typeface="Arial" pitchFamily="34" charset="0"/>
              </a:rPr>
              <a:t>DB</a:t>
            </a:r>
            <a:endParaRPr kumimoji="1" lang="ja-JP" altLang="en-US" sz="1400" dirty="0">
              <a:latin typeface="Arial" pitchFamily="34" charset="0"/>
              <a:cs typeface="Arial" pitchFamily="34" charset="0"/>
            </a:endParaRPr>
          </a:p>
        </p:txBody>
      </p:sp>
      <p:sp>
        <p:nvSpPr>
          <p:cNvPr id="133" name="下矢印 132"/>
          <p:cNvSpPr/>
          <p:nvPr/>
        </p:nvSpPr>
        <p:spPr>
          <a:xfrm rot="20705712">
            <a:off x="5358284" y="3156045"/>
            <a:ext cx="593485" cy="779445"/>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sz="1600">
              <a:latin typeface="Arial" pitchFamily="34" charset="0"/>
              <a:cs typeface="Arial" pitchFamily="34" charset="0"/>
            </a:endParaRPr>
          </a:p>
        </p:txBody>
      </p:sp>
      <p:sp>
        <p:nvSpPr>
          <p:cNvPr id="117" name="テキスト ボックス 116"/>
          <p:cNvSpPr txBox="1"/>
          <p:nvPr/>
        </p:nvSpPr>
        <p:spPr>
          <a:xfrm>
            <a:off x="4784823" y="3284984"/>
            <a:ext cx="1781245" cy="276999"/>
          </a:xfrm>
          <a:prstGeom prst="rect">
            <a:avLst/>
          </a:prstGeom>
          <a:noFill/>
        </p:spPr>
        <p:txBody>
          <a:bodyPr wrap="square" rtlCol="0">
            <a:spAutoFit/>
          </a:bodyPr>
          <a:lstStyle/>
          <a:p>
            <a:r>
              <a:rPr kumimoji="1" lang="en-US" altLang="ja-JP" sz="1200" dirty="0" smtClean="0">
                <a:latin typeface="Arial" pitchFamily="34" charset="0"/>
                <a:cs typeface="Arial" pitchFamily="34" charset="0"/>
              </a:rPr>
              <a:t>Download via Puppet</a:t>
            </a:r>
            <a:endParaRPr kumimoji="1" lang="ja-JP" altLang="en-US" sz="1200" dirty="0">
              <a:latin typeface="Arial" pitchFamily="34" charset="0"/>
              <a:cs typeface="Arial" pitchFamily="34" charset="0"/>
            </a:endParaRPr>
          </a:p>
        </p:txBody>
      </p:sp>
      <p:sp>
        <p:nvSpPr>
          <p:cNvPr id="99" name="角丸四角形 98"/>
          <p:cNvSpPr/>
          <p:nvPr/>
        </p:nvSpPr>
        <p:spPr>
          <a:xfrm>
            <a:off x="1514429" y="1556792"/>
            <a:ext cx="1516684" cy="1080120"/>
          </a:xfrm>
          <a:prstGeom prst="roundRect">
            <a:avLst/>
          </a:prstGeom>
        </p:spPr>
        <p:style>
          <a:lnRef idx="1">
            <a:schemeClr val="accent3"/>
          </a:lnRef>
          <a:fillRef idx="3">
            <a:schemeClr val="accent3"/>
          </a:fillRef>
          <a:effectRef idx="2">
            <a:schemeClr val="accent3"/>
          </a:effectRef>
          <a:fontRef idx="minor">
            <a:schemeClr val="lt1"/>
          </a:fontRef>
        </p:style>
        <p:txBody>
          <a:bodyPr rtlCol="0" anchor="t" anchorCtr="0"/>
          <a:lstStyle/>
          <a:p>
            <a:pPr algn="ctr"/>
            <a:r>
              <a:rPr lang="en-US" altLang="ja-JP" sz="1400" dirty="0" smtClean="0">
                <a:latin typeface="Arial" pitchFamily="34" charset="0"/>
                <a:cs typeface="Arial" pitchFamily="34" charset="0"/>
              </a:rPr>
              <a:t>Web Server</a:t>
            </a:r>
            <a:endParaRPr kumimoji="1" lang="ja-JP" altLang="en-US" sz="1400" dirty="0">
              <a:latin typeface="Arial" pitchFamily="34" charset="0"/>
              <a:cs typeface="Arial" pitchFamily="34" charset="0"/>
            </a:endParaRPr>
          </a:p>
        </p:txBody>
      </p:sp>
      <p:sp>
        <p:nvSpPr>
          <p:cNvPr id="110" name="角丸四角形 109"/>
          <p:cNvSpPr/>
          <p:nvPr/>
        </p:nvSpPr>
        <p:spPr>
          <a:xfrm>
            <a:off x="1647367" y="1911702"/>
            <a:ext cx="1262910" cy="501206"/>
          </a:xfrm>
          <a:prstGeom prst="roundRect">
            <a:avLst/>
          </a:prstGeom>
          <a:gradFill>
            <a:gsLst>
              <a:gs pos="0">
                <a:srgbClr val="00B0F0"/>
              </a:gs>
              <a:gs pos="80000">
                <a:schemeClr val="accent4">
                  <a:shade val="93000"/>
                  <a:satMod val="130000"/>
                </a:schemeClr>
              </a:gs>
              <a:gs pos="100000">
                <a:schemeClr val="accent4">
                  <a:shade val="94000"/>
                  <a:satMod val="13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sz="1400" dirty="0" smtClean="0">
                <a:latin typeface="Arial" pitchFamily="34" charset="0"/>
                <a:cs typeface="Arial" pitchFamily="34" charset="0"/>
              </a:rPr>
              <a:t>Deployment Application</a:t>
            </a:r>
          </a:p>
        </p:txBody>
      </p:sp>
      <p:sp>
        <p:nvSpPr>
          <p:cNvPr id="111" name="テキスト ボックス 110"/>
          <p:cNvSpPr txBox="1"/>
          <p:nvPr/>
        </p:nvSpPr>
        <p:spPr>
          <a:xfrm>
            <a:off x="52113" y="1722294"/>
            <a:ext cx="1846774" cy="307777"/>
          </a:xfrm>
          <a:prstGeom prst="rect">
            <a:avLst/>
          </a:prstGeom>
          <a:noFill/>
        </p:spPr>
        <p:txBody>
          <a:bodyPr wrap="square" rtlCol="0">
            <a:spAutoFit/>
          </a:bodyPr>
          <a:lstStyle/>
          <a:p>
            <a:r>
              <a:rPr lang="en-US" altLang="ja-JP" sz="1400" b="1" dirty="0" smtClean="0">
                <a:latin typeface="Arial" pitchFamily="34" charset="0"/>
                <a:cs typeface="Arial" pitchFamily="34" charset="0"/>
              </a:rPr>
              <a:t>REST API/</a:t>
            </a:r>
            <a:r>
              <a:rPr lang="en-US" altLang="ja-JP" sz="1400" b="1" dirty="0" err="1" smtClean="0">
                <a:latin typeface="Arial" pitchFamily="34" charset="0"/>
                <a:cs typeface="Arial" pitchFamily="34" charset="0"/>
              </a:rPr>
              <a:t>WebUI</a:t>
            </a:r>
            <a:endParaRPr kumimoji="1" lang="ja-JP" altLang="en-US" sz="1400" b="1" dirty="0">
              <a:latin typeface="Arial" pitchFamily="34" charset="0"/>
              <a:cs typeface="Arial" pitchFamily="34" charset="0"/>
            </a:endParaRPr>
          </a:p>
        </p:txBody>
      </p:sp>
      <p:sp>
        <p:nvSpPr>
          <p:cNvPr id="132" name="右矢印 131"/>
          <p:cNvSpPr/>
          <p:nvPr/>
        </p:nvSpPr>
        <p:spPr>
          <a:xfrm>
            <a:off x="118582" y="1980860"/>
            <a:ext cx="1528785" cy="432048"/>
          </a:xfrm>
          <a:prstGeom prst="rightArrow">
            <a:avLst>
              <a:gd name="adj1" fmla="val 50000"/>
              <a:gd name="adj2" fmla="val 88266"/>
            </a:avLst>
          </a:prstGeom>
          <a:ln>
            <a:solidFill>
              <a:schemeClr val="tx2">
                <a:lumMod val="60000"/>
                <a:lumOff val="4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r"/>
            <a:endParaRPr kumimoji="1" lang="ja-JP" altLang="en-US" sz="1600" dirty="0" smtClean="0">
              <a:latin typeface="Arial" pitchFamily="34" charset="0"/>
              <a:cs typeface="Arial" pitchFamily="34" charset="0"/>
            </a:endParaRPr>
          </a:p>
        </p:txBody>
      </p:sp>
      <p:sp>
        <p:nvSpPr>
          <p:cNvPr id="62" name="角丸四角形 61"/>
          <p:cNvSpPr/>
          <p:nvPr/>
        </p:nvSpPr>
        <p:spPr>
          <a:xfrm>
            <a:off x="3641435" y="1700808"/>
            <a:ext cx="864096" cy="432048"/>
          </a:xfrm>
          <a:prstGeom prst="roundRect">
            <a:avLst/>
          </a:prstGeom>
          <a:gradFill>
            <a:gsLst>
              <a:gs pos="0">
                <a:srgbClr val="00B0F0"/>
              </a:gs>
              <a:gs pos="80000">
                <a:schemeClr val="accent4">
                  <a:shade val="93000"/>
                  <a:satMod val="130000"/>
                </a:schemeClr>
              </a:gs>
              <a:gs pos="100000">
                <a:schemeClr val="accent4">
                  <a:shade val="94000"/>
                  <a:satMod val="135000"/>
                </a:schemeClr>
              </a:gs>
            </a:gsLst>
          </a:gradFill>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en-US" altLang="ja-JP" sz="1200" dirty="0" smtClean="0">
                <a:latin typeface="Arial" pitchFamily="34" charset="0"/>
                <a:cs typeface="Arial" pitchFamily="34" charset="0"/>
              </a:rPr>
              <a:t>External</a:t>
            </a:r>
          </a:p>
          <a:p>
            <a:pPr algn="ctr"/>
            <a:r>
              <a:rPr lang="en-US" altLang="ja-JP" sz="1200" dirty="0" smtClean="0">
                <a:latin typeface="Arial" pitchFamily="34" charset="0"/>
                <a:cs typeface="Arial" pitchFamily="34" charset="0"/>
              </a:rPr>
              <a:t>Nodes</a:t>
            </a:r>
            <a:endParaRPr kumimoji="1" lang="en-US" altLang="ja-JP" sz="1200" dirty="0" smtClean="0">
              <a:latin typeface="Arial" pitchFamily="34" charset="0"/>
              <a:cs typeface="Arial" pitchFamily="34" charset="0"/>
            </a:endParaRPr>
          </a:p>
        </p:txBody>
      </p:sp>
      <p:cxnSp>
        <p:nvCxnSpPr>
          <p:cNvPr id="68" name="図形 67"/>
          <p:cNvCxnSpPr>
            <a:stCxn id="62" idx="1"/>
            <a:endCxn id="110" idx="0"/>
          </p:cNvCxnSpPr>
          <p:nvPr/>
        </p:nvCxnSpPr>
        <p:spPr>
          <a:xfrm rot="10800000">
            <a:off x="2278822" y="1911702"/>
            <a:ext cx="1362613" cy="5130"/>
          </a:xfrm>
          <a:prstGeom prst="curvedConnector4">
            <a:avLst>
              <a:gd name="adj1" fmla="val 26829"/>
              <a:gd name="adj2" fmla="val 4556140"/>
            </a:avLst>
          </a:prstGeom>
          <a:ln w="25400">
            <a:solidFill>
              <a:srgbClr val="00B0F0"/>
            </a:solidFill>
            <a:tailEnd type="arrow"/>
          </a:ln>
          <a:effectLst>
            <a:outerShdw blurRad="40005" dist="20320" dir="5400000" algn="ctr" rotWithShape="0">
              <a:schemeClr val="tx1">
                <a:alpha val="40000"/>
              </a:schemeClr>
            </a:outerShdw>
          </a:effectLst>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2245588" y="1465040"/>
            <a:ext cx="2193474" cy="276999"/>
          </a:xfrm>
          <a:prstGeom prst="rect">
            <a:avLst/>
          </a:prstGeom>
          <a:noFill/>
        </p:spPr>
        <p:txBody>
          <a:bodyPr wrap="square" rtlCol="0">
            <a:spAutoFit/>
          </a:bodyPr>
          <a:lstStyle/>
          <a:p>
            <a:r>
              <a:rPr kumimoji="1" lang="en-US" altLang="ja-JP" sz="1200" dirty="0" smtClean="0">
                <a:latin typeface="Arial" pitchFamily="34" charset="0"/>
                <a:cs typeface="Arial" pitchFamily="34" charset="0"/>
              </a:rPr>
              <a:t>Query classes for Node</a:t>
            </a:r>
            <a:endParaRPr kumimoji="1" lang="ja-JP" altLang="en-US" sz="1200" dirty="0">
              <a:latin typeface="Arial" pitchFamily="34" charset="0"/>
              <a:cs typeface="Arial" pitchFamily="34" charset="0"/>
            </a:endParaRPr>
          </a:p>
        </p:txBody>
      </p:sp>
      <p:sp>
        <p:nvSpPr>
          <p:cNvPr id="60" name="正方形/長方形 59"/>
          <p:cNvSpPr/>
          <p:nvPr/>
        </p:nvSpPr>
        <p:spPr>
          <a:xfrm>
            <a:off x="61017" y="44624"/>
            <a:ext cx="3510898" cy="769441"/>
          </a:xfrm>
          <a:prstGeom prst="rect">
            <a:avLst/>
          </a:prstGeom>
        </p:spPr>
        <p:txBody>
          <a:bodyPr wrap="none">
            <a:spAutoFit/>
          </a:bodyPr>
          <a:lstStyle/>
          <a:p>
            <a:pPr algn="ctr"/>
            <a:r>
              <a:rPr lang="en-US" altLang="ja-JP" sz="4400" dirty="0" err="1" smtClean="0">
                <a:latin typeface="Arial Unicode MS" pitchFamily="50" charset="-128"/>
                <a:ea typeface="Arial Unicode MS" pitchFamily="50" charset="-128"/>
                <a:cs typeface="Arial Unicode MS" pitchFamily="50" charset="-128"/>
              </a:rPr>
              <a:t>Dodai</a:t>
            </a:r>
            <a:r>
              <a:rPr lang="en-US" altLang="ja-JP" sz="4400" dirty="0" smtClean="0">
                <a:latin typeface="Arial Unicode MS" pitchFamily="50" charset="-128"/>
                <a:ea typeface="Arial Unicode MS" pitchFamily="50" charset="-128"/>
                <a:cs typeface="Arial Unicode MS" pitchFamily="50" charset="-128"/>
              </a:rPr>
              <a:t>-deploy</a:t>
            </a:r>
            <a:endParaRPr lang="ja-JP" altLang="en-US" sz="4400" dirty="0">
              <a:latin typeface="Arial Unicode MS" pitchFamily="50" charset="-128"/>
              <a:ea typeface="Arial Unicode MS" pitchFamily="50" charset="-128"/>
              <a:cs typeface="Arial Unicode MS" pitchFamily="50" charset="-128"/>
            </a:endParaRPr>
          </a:p>
        </p:txBody>
      </p:sp>
      <p:sp>
        <p:nvSpPr>
          <p:cNvPr id="63" name="正方形/長方形 62"/>
          <p:cNvSpPr/>
          <p:nvPr/>
        </p:nvSpPr>
        <p:spPr>
          <a:xfrm>
            <a:off x="144016" y="5457418"/>
            <a:ext cx="5508104" cy="707886"/>
          </a:xfrm>
          <a:prstGeom prst="rect">
            <a:avLst/>
          </a:prstGeom>
          <a:solidFill>
            <a:schemeClr val="bg1"/>
          </a:solidFill>
          <a:ln w="34925">
            <a:solidFill>
              <a:schemeClr val="accent1"/>
            </a:solidFill>
          </a:ln>
        </p:spPr>
        <p:txBody>
          <a:bodyPr wrap="square">
            <a:spAutoFit/>
          </a:bodyPr>
          <a:lstStyle/>
          <a:p>
            <a:r>
              <a:rPr lang="en-US" altLang="ja-JP" sz="2000" dirty="0" err="1" smtClean="0">
                <a:latin typeface="HGP創英角ｺﾞｼｯｸUB" pitchFamily="50" charset="-128"/>
                <a:ea typeface="HGP創英角ｺﾞｼｯｸUB" pitchFamily="50" charset="-128"/>
                <a:cs typeface="Arial Unicode MS" pitchFamily="50" charset="-128"/>
              </a:rPr>
              <a:t>Puppet+MCollective</a:t>
            </a:r>
            <a:r>
              <a:rPr lang="ja-JP" altLang="en-US" sz="2000" dirty="0" smtClean="0">
                <a:latin typeface="HGP創英角ｺﾞｼｯｸUB" pitchFamily="50" charset="-128"/>
                <a:ea typeface="HGP創英角ｺﾞｼｯｸUB" pitchFamily="50" charset="-128"/>
                <a:cs typeface="Arial Unicode MS" pitchFamily="50" charset="-128"/>
              </a:rPr>
              <a:t>によりコンポーネントの依存性を考慮して並列実行大規模デプロイメントに対応</a:t>
            </a:r>
          </a:p>
        </p:txBody>
      </p:sp>
      <p:sp>
        <p:nvSpPr>
          <p:cNvPr id="61"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14</a:t>
            </a:fld>
            <a:endParaRPr lang="ja-JP"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460574" y="4242959"/>
            <a:ext cx="6690493" cy="1418289"/>
          </a:xfrm>
          <a:prstGeom prst="rect">
            <a:avLst/>
          </a:prstGeom>
          <a:solidFill>
            <a:schemeClr val="tx2">
              <a:lumMod val="40000"/>
              <a:lumOff val="6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1600" dirty="0">
              <a:latin typeface="HGP創英角ｺﾞｼｯｸUB" pitchFamily="50" charset="-128"/>
              <a:ea typeface="HGP創英角ｺﾞｼｯｸUB" pitchFamily="50" charset="-128"/>
              <a:cs typeface="Arial" pitchFamily="34" charset="0"/>
            </a:endParaRPr>
          </a:p>
        </p:txBody>
      </p:sp>
      <p:sp>
        <p:nvSpPr>
          <p:cNvPr id="7" name="正方形/長方形 6"/>
          <p:cNvSpPr/>
          <p:nvPr/>
        </p:nvSpPr>
        <p:spPr>
          <a:xfrm>
            <a:off x="1430247" y="3143866"/>
            <a:ext cx="1227877" cy="98189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600" dirty="0" smtClean="0">
                <a:latin typeface="HGP創英角ｺﾞｼｯｸUB" pitchFamily="50" charset="-128"/>
                <a:ea typeface="HGP創英角ｺﾞｼｯｸUB" pitchFamily="50" charset="-128"/>
                <a:cs typeface="Arial" pitchFamily="34" charset="0"/>
              </a:rPr>
              <a:t>OpenStack-1</a:t>
            </a:r>
            <a:endParaRPr kumimoji="1" lang="ja-JP" altLang="en-US" sz="1600" dirty="0">
              <a:latin typeface="HGP創英角ｺﾞｼｯｸUB" pitchFamily="50" charset="-128"/>
              <a:ea typeface="HGP創英角ｺﾞｼｯｸUB" pitchFamily="50" charset="-128"/>
              <a:cs typeface="Arial" pitchFamily="34" charset="0"/>
            </a:endParaRPr>
          </a:p>
        </p:txBody>
      </p:sp>
      <p:sp>
        <p:nvSpPr>
          <p:cNvPr id="8" name="正方形/長方形 7"/>
          <p:cNvSpPr/>
          <p:nvPr/>
        </p:nvSpPr>
        <p:spPr>
          <a:xfrm>
            <a:off x="4185157" y="3143866"/>
            <a:ext cx="1227877" cy="98189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600" dirty="0" smtClean="0">
                <a:latin typeface="HGP創英角ｺﾞｼｯｸUB" pitchFamily="50" charset="-128"/>
                <a:ea typeface="HGP創英角ｺﾞｼｯｸUB" pitchFamily="50" charset="-128"/>
                <a:cs typeface="Arial" pitchFamily="34" charset="0"/>
              </a:rPr>
              <a:t>Eucalyptus</a:t>
            </a:r>
            <a:endParaRPr kumimoji="1" lang="ja-JP" altLang="en-US" sz="1600" dirty="0">
              <a:latin typeface="HGP創英角ｺﾞｼｯｸUB" pitchFamily="50" charset="-128"/>
              <a:ea typeface="HGP創英角ｺﾞｼｯｸUB" pitchFamily="50" charset="-128"/>
              <a:cs typeface="Arial" pitchFamily="34" charset="0"/>
            </a:endParaRPr>
          </a:p>
        </p:txBody>
      </p:sp>
      <p:sp>
        <p:nvSpPr>
          <p:cNvPr id="9" name="正方形/長方形 8"/>
          <p:cNvSpPr/>
          <p:nvPr/>
        </p:nvSpPr>
        <p:spPr>
          <a:xfrm>
            <a:off x="5543635" y="1821456"/>
            <a:ext cx="1227877" cy="230430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600" dirty="0" err="1" smtClean="0">
                <a:latin typeface="HGP創英角ｺﾞｼｯｸUB" pitchFamily="50" charset="-128"/>
                <a:ea typeface="HGP創英角ｺﾞｼｯｸUB" pitchFamily="50" charset="-128"/>
                <a:cs typeface="Arial" pitchFamily="34" charset="0"/>
              </a:rPr>
              <a:t>Hadoop</a:t>
            </a:r>
            <a:endParaRPr lang="ja-JP" altLang="en-US" sz="1600" dirty="0">
              <a:latin typeface="HGP創英角ｺﾞｼｯｸUB" pitchFamily="50" charset="-128"/>
              <a:ea typeface="HGP創英角ｺﾞｼｯｸUB" pitchFamily="50" charset="-128"/>
              <a:cs typeface="Arial" pitchFamily="34" charset="0"/>
            </a:endParaRPr>
          </a:p>
        </p:txBody>
      </p:sp>
      <p:sp>
        <p:nvSpPr>
          <p:cNvPr id="10" name="正方形/長方形 9"/>
          <p:cNvSpPr/>
          <p:nvPr/>
        </p:nvSpPr>
        <p:spPr>
          <a:xfrm>
            <a:off x="6892864" y="1821456"/>
            <a:ext cx="1227877" cy="230430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600" dirty="0" err="1" smtClean="0">
                <a:latin typeface="HGP創英角ｺﾞｼｯｸUB" pitchFamily="50" charset="-128"/>
                <a:ea typeface="HGP創英角ｺﾞｼｯｸUB" pitchFamily="50" charset="-128"/>
                <a:cs typeface="Arial" pitchFamily="34" charset="0"/>
              </a:rPr>
              <a:t>SunGrid</a:t>
            </a:r>
            <a:r>
              <a:rPr lang="en-US" altLang="ja-JP" sz="1600" dirty="0" smtClean="0">
                <a:latin typeface="HGP創英角ｺﾞｼｯｸUB" pitchFamily="50" charset="-128"/>
                <a:ea typeface="HGP創英角ｺﾞｼｯｸUB" pitchFamily="50" charset="-128"/>
                <a:cs typeface="Arial" pitchFamily="34" charset="0"/>
              </a:rPr>
              <a:t> Engine</a:t>
            </a:r>
            <a:endParaRPr lang="ja-JP" altLang="en-US" sz="1600" dirty="0">
              <a:latin typeface="HGP創英角ｺﾞｼｯｸUB" pitchFamily="50" charset="-128"/>
              <a:ea typeface="HGP創英角ｺﾞｼｯｸUB" pitchFamily="50" charset="-128"/>
              <a:cs typeface="Arial" pitchFamily="34" charset="0"/>
            </a:endParaRPr>
          </a:p>
        </p:txBody>
      </p:sp>
      <p:grpSp>
        <p:nvGrpSpPr>
          <p:cNvPr id="11" name="グループ化 13"/>
          <p:cNvGrpSpPr/>
          <p:nvPr/>
        </p:nvGrpSpPr>
        <p:grpSpPr>
          <a:xfrm>
            <a:off x="1430246" y="1821456"/>
            <a:ext cx="1166484" cy="1104213"/>
            <a:chOff x="1259629" y="2924944"/>
            <a:chExt cx="2987827" cy="648072"/>
          </a:xfrm>
        </p:grpSpPr>
        <p:sp>
          <p:nvSpPr>
            <p:cNvPr id="31" name="正方形/長方形 9"/>
            <p:cNvSpPr/>
            <p:nvPr/>
          </p:nvSpPr>
          <p:spPr>
            <a:xfrm>
              <a:off x="1259629" y="2924944"/>
              <a:ext cx="1591838" cy="6480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00" dirty="0" err="1" smtClean="0">
                  <a:latin typeface="HGP創英角ｺﾞｼｯｸUB" pitchFamily="50" charset="-128"/>
                  <a:ea typeface="HGP創英角ｺﾞｼｯｸUB" pitchFamily="50" charset="-128"/>
                  <a:cs typeface="Arial" pitchFamily="34" charset="0"/>
                </a:rPr>
                <a:t>Hadoop</a:t>
              </a:r>
              <a:endParaRPr lang="ja-JP" altLang="en-US" sz="1000" dirty="0">
                <a:latin typeface="HGP創英角ｺﾞｼｯｸUB" pitchFamily="50" charset="-128"/>
                <a:ea typeface="HGP創英角ｺﾞｼｯｸUB" pitchFamily="50" charset="-128"/>
                <a:cs typeface="Arial" pitchFamily="34" charset="0"/>
              </a:endParaRPr>
            </a:p>
          </p:txBody>
        </p:sp>
        <p:sp>
          <p:nvSpPr>
            <p:cNvPr id="32" name="正方形/長方形 31"/>
            <p:cNvSpPr/>
            <p:nvPr/>
          </p:nvSpPr>
          <p:spPr>
            <a:xfrm>
              <a:off x="3035911" y="2924944"/>
              <a:ext cx="1211545" cy="6480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00" dirty="0" smtClean="0">
                  <a:latin typeface="HGP創英角ｺﾞｼｯｸUB" pitchFamily="50" charset="-128"/>
                  <a:ea typeface="HGP創英角ｺﾞｼｯｸUB" pitchFamily="50" charset="-128"/>
                  <a:cs typeface="Arial" pitchFamily="34" charset="0"/>
                </a:rPr>
                <a:t>MPI</a:t>
              </a:r>
              <a:endParaRPr lang="ja-JP" altLang="en-US" sz="1000" dirty="0">
                <a:latin typeface="HGP創英角ｺﾞｼｯｸUB" pitchFamily="50" charset="-128"/>
                <a:ea typeface="HGP創英角ｺﾞｼｯｸUB" pitchFamily="50" charset="-128"/>
                <a:cs typeface="Arial" pitchFamily="34" charset="0"/>
              </a:endParaRPr>
            </a:p>
          </p:txBody>
        </p:sp>
      </p:grpSp>
      <p:sp>
        <p:nvSpPr>
          <p:cNvPr id="13" name="テキスト ボックス 12"/>
          <p:cNvSpPr txBox="1"/>
          <p:nvPr/>
        </p:nvSpPr>
        <p:spPr>
          <a:xfrm>
            <a:off x="467545" y="4767130"/>
            <a:ext cx="1002197" cy="523220"/>
          </a:xfrm>
          <a:prstGeom prst="rect">
            <a:avLst/>
          </a:prstGeom>
          <a:noFill/>
        </p:spPr>
        <p:txBody>
          <a:bodyPr wrap="none" rtlCol="0">
            <a:spAutoFit/>
          </a:bodyPr>
          <a:lstStyle/>
          <a:p>
            <a:r>
              <a:rPr lang="en-US" altLang="ja-JP" sz="2800" dirty="0" err="1" smtClean="0">
                <a:latin typeface="HGP創英角ｺﾞｼｯｸUB" pitchFamily="50" charset="-128"/>
                <a:ea typeface="HGP創英角ｺﾞｼｯｸUB" pitchFamily="50" charset="-128"/>
                <a:cs typeface="Arial" pitchFamily="34" charset="0"/>
              </a:rPr>
              <a:t>C</a:t>
            </a:r>
            <a:r>
              <a:rPr kumimoji="1" lang="en-US" altLang="ja-JP" sz="2800" dirty="0" err="1" smtClean="0">
                <a:latin typeface="HGP創英角ｺﾞｼｯｸUB" pitchFamily="50" charset="-128"/>
                <a:ea typeface="HGP創英角ｺﾞｼｯｸUB" pitchFamily="50" charset="-128"/>
                <a:cs typeface="Arial" pitchFamily="34" charset="0"/>
              </a:rPr>
              <a:t>aaS</a:t>
            </a:r>
            <a:endParaRPr kumimoji="1" lang="ja-JP" altLang="en-US" sz="2800" dirty="0">
              <a:latin typeface="HGP創英角ｺﾞｼｯｸUB" pitchFamily="50" charset="-128"/>
              <a:ea typeface="HGP創英角ｺﾞｼｯｸUB" pitchFamily="50" charset="-128"/>
              <a:cs typeface="Arial" pitchFamily="34" charset="0"/>
            </a:endParaRPr>
          </a:p>
        </p:txBody>
      </p:sp>
      <p:sp>
        <p:nvSpPr>
          <p:cNvPr id="14" name="テキスト ボックス 13"/>
          <p:cNvSpPr txBox="1"/>
          <p:nvPr/>
        </p:nvSpPr>
        <p:spPr>
          <a:xfrm>
            <a:off x="467545" y="3348841"/>
            <a:ext cx="854721" cy="523220"/>
          </a:xfrm>
          <a:prstGeom prst="rect">
            <a:avLst/>
          </a:prstGeom>
          <a:noFill/>
        </p:spPr>
        <p:txBody>
          <a:bodyPr wrap="none" rtlCol="0">
            <a:spAutoFit/>
          </a:bodyPr>
          <a:lstStyle/>
          <a:p>
            <a:r>
              <a:rPr lang="en-US" altLang="ja-JP" sz="2800" dirty="0" err="1" smtClean="0">
                <a:latin typeface="HGP創英角ｺﾞｼｯｸUB" pitchFamily="50" charset="-128"/>
                <a:ea typeface="HGP創英角ｺﾞｼｯｸUB" pitchFamily="50" charset="-128"/>
                <a:cs typeface="Arial" pitchFamily="34" charset="0"/>
              </a:rPr>
              <a:t>I</a:t>
            </a:r>
            <a:r>
              <a:rPr kumimoji="1" lang="en-US" altLang="ja-JP" sz="2800" dirty="0" err="1" smtClean="0">
                <a:latin typeface="HGP創英角ｺﾞｼｯｸUB" pitchFamily="50" charset="-128"/>
                <a:ea typeface="HGP創英角ｺﾞｼｯｸUB" pitchFamily="50" charset="-128"/>
                <a:cs typeface="Arial" pitchFamily="34" charset="0"/>
              </a:rPr>
              <a:t>aaS</a:t>
            </a:r>
            <a:endParaRPr kumimoji="1" lang="ja-JP" altLang="en-US" sz="2800" dirty="0">
              <a:latin typeface="HGP創英角ｺﾞｼｯｸUB" pitchFamily="50" charset="-128"/>
              <a:ea typeface="HGP創英角ｺﾞｼｯｸUB" pitchFamily="50" charset="-128"/>
              <a:cs typeface="Arial" pitchFamily="34" charset="0"/>
            </a:endParaRPr>
          </a:p>
        </p:txBody>
      </p:sp>
      <p:sp>
        <p:nvSpPr>
          <p:cNvPr id="15" name="テキスト ボックス 14"/>
          <p:cNvSpPr txBox="1"/>
          <p:nvPr/>
        </p:nvSpPr>
        <p:spPr>
          <a:xfrm>
            <a:off x="467544" y="2148752"/>
            <a:ext cx="968535" cy="523220"/>
          </a:xfrm>
          <a:prstGeom prst="rect">
            <a:avLst/>
          </a:prstGeom>
          <a:noFill/>
        </p:spPr>
        <p:txBody>
          <a:bodyPr wrap="none" rtlCol="0">
            <a:spAutoFit/>
          </a:bodyPr>
          <a:lstStyle/>
          <a:p>
            <a:r>
              <a:rPr lang="en-US" altLang="ja-JP" sz="2800" dirty="0" err="1" smtClean="0">
                <a:latin typeface="HGP創英角ｺﾞｼｯｸUB" pitchFamily="50" charset="-128"/>
                <a:ea typeface="HGP創英角ｺﾞｼｯｸUB" pitchFamily="50" charset="-128"/>
                <a:cs typeface="Arial" pitchFamily="34" charset="0"/>
              </a:rPr>
              <a:t>P</a:t>
            </a:r>
            <a:r>
              <a:rPr kumimoji="1" lang="en-US" altLang="ja-JP" sz="2800" dirty="0" err="1" smtClean="0">
                <a:latin typeface="HGP創英角ｺﾞｼｯｸUB" pitchFamily="50" charset="-128"/>
                <a:ea typeface="HGP創英角ｺﾞｼｯｸUB" pitchFamily="50" charset="-128"/>
                <a:cs typeface="Arial" pitchFamily="34" charset="0"/>
              </a:rPr>
              <a:t>aaS</a:t>
            </a:r>
            <a:endParaRPr kumimoji="1" lang="ja-JP" altLang="en-US" sz="2800" dirty="0">
              <a:latin typeface="HGP創英角ｺﾞｼｯｸUB" pitchFamily="50" charset="-128"/>
              <a:ea typeface="HGP創英角ｺﾞｼｯｸUB" pitchFamily="50" charset="-128"/>
              <a:cs typeface="Arial" pitchFamily="34" charset="0"/>
            </a:endParaRPr>
          </a:p>
        </p:txBody>
      </p:sp>
      <p:sp>
        <p:nvSpPr>
          <p:cNvPr id="16" name="正方形/長方形 15"/>
          <p:cNvSpPr/>
          <p:nvPr/>
        </p:nvSpPr>
        <p:spPr>
          <a:xfrm>
            <a:off x="2833832" y="3168858"/>
            <a:ext cx="1227877" cy="98189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ja-JP" sz="1600" dirty="0" smtClean="0">
                <a:latin typeface="HGP創英角ｺﾞｼｯｸUB" pitchFamily="50" charset="-128"/>
                <a:ea typeface="HGP創英角ｺﾞｼｯｸUB" pitchFamily="50" charset="-128"/>
                <a:cs typeface="Arial" pitchFamily="34" charset="0"/>
              </a:rPr>
              <a:t>OpenStack-2</a:t>
            </a:r>
            <a:endParaRPr kumimoji="1" lang="ja-JP" altLang="en-US" sz="1600" dirty="0">
              <a:latin typeface="HGP創英角ｺﾞｼｯｸUB" pitchFamily="50" charset="-128"/>
              <a:ea typeface="HGP創英角ｺﾞｼｯｸUB" pitchFamily="50" charset="-128"/>
              <a:cs typeface="Arial" pitchFamily="34" charset="0"/>
            </a:endParaRPr>
          </a:p>
        </p:txBody>
      </p:sp>
      <p:grpSp>
        <p:nvGrpSpPr>
          <p:cNvPr id="37" name="グループ化 36"/>
          <p:cNvGrpSpPr/>
          <p:nvPr/>
        </p:nvGrpSpPr>
        <p:grpSpPr>
          <a:xfrm>
            <a:off x="2749380" y="1700807"/>
            <a:ext cx="4096633" cy="2570971"/>
            <a:chOff x="2749380" y="1785457"/>
            <a:chExt cx="4096633" cy="3062386"/>
          </a:xfrm>
        </p:grpSpPr>
        <p:cxnSp>
          <p:nvCxnSpPr>
            <p:cNvPr id="18" name="直線コネクタ 17"/>
            <p:cNvCxnSpPr/>
            <p:nvPr/>
          </p:nvCxnSpPr>
          <p:spPr>
            <a:xfrm rot="5400000">
              <a:off x="1221993" y="3320456"/>
              <a:ext cx="305477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rot="5400000">
              <a:off x="2598407" y="3312844"/>
              <a:ext cx="305477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rot="5400000">
              <a:off x="3958517" y="3312844"/>
              <a:ext cx="305477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rot="5400000">
              <a:off x="5318626" y="3312844"/>
              <a:ext cx="305477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4" name="テキスト ボックス 23"/>
          <p:cNvSpPr txBox="1"/>
          <p:nvPr/>
        </p:nvSpPr>
        <p:spPr>
          <a:xfrm>
            <a:off x="8316416" y="2636911"/>
            <a:ext cx="385922" cy="400110"/>
          </a:xfrm>
          <a:prstGeom prst="rect">
            <a:avLst/>
          </a:prstGeom>
          <a:noFill/>
        </p:spPr>
        <p:txBody>
          <a:bodyPr wrap="square" rtlCol="0">
            <a:spAutoFit/>
          </a:bodyPr>
          <a:lstStyle/>
          <a:p>
            <a:r>
              <a:rPr kumimoji="1" lang="en-US" altLang="ja-JP" sz="2000" dirty="0" smtClean="0">
                <a:latin typeface="HGP創英角ｺﾞｼｯｸUB" pitchFamily="50" charset="-128"/>
                <a:ea typeface="HGP創英角ｺﾞｼｯｸUB" pitchFamily="50" charset="-128"/>
              </a:rPr>
              <a:t>…</a:t>
            </a:r>
            <a:endParaRPr kumimoji="1" lang="ja-JP" altLang="en-US" sz="2000" dirty="0">
              <a:latin typeface="HGP創英角ｺﾞｼｯｸUB" pitchFamily="50" charset="-128"/>
              <a:ea typeface="HGP創英角ｺﾞｼｯｸUB" pitchFamily="50" charset="-128"/>
            </a:endParaRPr>
          </a:p>
        </p:txBody>
      </p:sp>
      <p:sp>
        <p:nvSpPr>
          <p:cNvPr id="25" name="角丸四角形 24"/>
          <p:cNvSpPr/>
          <p:nvPr/>
        </p:nvSpPr>
        <p:spPr>
          <a:xfrm>
            <a:off x="1752478" y="4416861"/>
            <a:ext cx="6168332" cy="533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HGP創英角ｺﾞｼｯｸUB" pitchFamily="50" charset="-128"/>
                <a:ea typeface="HGP創英角ｺﾞｼｯｸUB" pitchFamily="50" charset="-128"/>
              </a:rPr>
              <a:t>Upper layer:  Deploying software [</a:t>
            </a:r>
            <a:r>
              <a:rPr lang="en-US" altLang="ja-JP" dirty="0" err="1" smtClean="0">
                <a:solidFill>
                  <a:schemeClr val="tx1"/>
                </a:solidFill>
                <a:latin typeface="HGP創英角ｺﾞｼｯｸUB" pitchFamily="50" charset="-128"/>
                <a:ea typeface="HGP創英角ｺﾞｼｯｸUB" pitchFamily="50" charset="-128"/>
              </a:rPr>
              <a:t>dodai</a:t>
            </a:r>
            <a:r>
              <a:rPr lang="en-US" altLang="ja-JP" dirty="0" smtClean="0">
                <a:solidFill>
                  <a:schemeClr val="tx1"/>
                </a:solidFill>
                <a:latin typeface="HGP創英角ｺﾞｼｯｸUB" pitchFamily="50" charset="-128"/>
                <a:ea typeface="HGP創英角ｺﾞｼｯｸUB" pitchFamily="50" charset="-128"/>
              </a:rPr>
              <a:t>-deploy]</a:t>
            </a:r>
            <a:endParaRPr kumimoji="1" lang="ja-JP" altLang="en-US" dirty="0">
              <a:solidFill>
                <a:schemeClr val="tx1"/>
              </a:solidFill>
              <a:latin typeface="HGP創英角ｺﾞｼｯｸUB" pitchFamily="50" charset="-128"/>
              <a:ea typeface="HGP創英角ｺﾞｼｯｸUB" pitchFamily="50" charset="-128"/>
            </a:endParaRPr>
          </a:p>
        </p:txBody>
      </p:sp>
      <p:sp>
        <p:nvSpPr>
          <p:cNvPr id="26" name="角丸四角形 25"/>
          <p:cNvSpPr/>
          <p:nvPr/>
        </p:nvSpPr>
        <p:spPr>
          <a:xfrm>
            <a:off x="1752478" y="5039055"/>
            <a:ext cx="6168332" cy="5333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HGP創英角ｺﾞｼｯｸUB" pitchFamily="50" charset="-128"/>
                <a:ea typeface="HGP創英角ｺﾞｼｯｸUB" pitchFamily="50" charset="-128"/>
              </a:rPr>
              <a:t>Lower layer:  Preparation of nodes [</a:t>
            </a:r>
            <a:r>
              <a:rPr lang="en-US" altLang="ja-JP" dirty="0" err="1" smtClean="0">
                <a:solidFill>
                  <a:schemeClr val="tx1"/>
                </a:solidFill>
                <a:latin typeface="HGP創英角ｺﾞｼｯｸUB" pitchFamily="50" charset="-128"/>
                <a:ea typeface="HGP創英角ｺﾞｼｯｸUB" pitchFamily="50" charset="-128"/>
              </a:rPr>
              <a:t>dodai</a:t>
            </a:r>
            <a:r>
              <a:rPr lang="en-US" altLang="ja-JP" smtClean="0">
                <a:solidFill>
                  <a:schemeClr val="tx1"/>
                </a:solidFill>
                <a:latin typeface="HGP創英角ｺﾞｼｯｸUB" pitchFamily="50" charset="-128"/>
                <a:ea typeface="HGP創英角ｺﾞｼｯｸUB" pitchFamily="50" charset="-128"/>
              </a:rPr>
              <a:t>-compute]</a:t>
            </a:r>
            <a:endParaRPr kumimoji="1" lang="ja-JP" altLang="en-US" dirty="0">
              <a:solidFill>
                <a:schemeClr val="tx1"/>
              </a:solidFill>
              <a:latin typeface="HGP創英角ｺﾞｼｯｸUB" pitchFamily="50" charset="-128"/>
              <a:ea typeface="HGP創英角ｺﾞｼｯｸUB" pitchFamily="50" charset="-128"/>
            </a:endParaRPr>
          </a:p>
        </p:txBody>
      </p:sp>
      <p:grpSp>
        <p:nvGrpSpPr>
          <p:cNvPr id="38" name="グループ化 13"/>
          <p:cNvGrpSpPr/>
          <p:nvPr/>
        </p:nvGrpSpPr>
        <p:grpSpPr>
          <a:xfrm>
            <a:off x="2843808" y="1844823"/>
            <a:ext cx="1166484" cy="1104213"/>
            <a:chOff x="1259629" y="2924944"/>
            <a:chExt cx="2987827" cy="648072"/>
          </a:xfrm>
        </p:grpSpPr>
        <p:sp>
          <p:nvSpPr>
            <p:cNvPr id="39" name="正方形/長方形 9"/>
            <p:cNvSpPr/>
            <p:nvPr/>
          </p:nvSpPr>
          <p:spPr>
            <a:xfrm>
              <a:off x="1259629" y="2924944"/>
              <a:ext cx="1591838" cy="6480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00" dirty="0" err="1" smtClean="0">
                  <a:latin typeface="HGP創英角ｺﾞｼｯｸUB" pitchFamily="50" charset="-128"/>
                  <a:ea typeface="HGP創英角ｺﾞｼｯｸUB" pitchFamily="50" charset="-128"/>
                  <a:cs typeface="Arial" pitchFamily="34" charset="0"/>
                </a:rPr>
                <a:t>Hadoop</a:t>
              </a:r>
              <a:endParaRPr lang="ja-JP" altLang="en-US" sz="1000" dirty="0">
                <a:latin typeface="HGP創英角ｺﾞｼｯｸUB" pitchFamily="50" charset="-128"/>
                <a:ea typeface="HGP創英角ｺﾞｼｯｸUB" pitchFamily="50" charset="-128"/>
                <a:cs typeface="Arial" pitchFamily="34" charset="0"/>
              </a:endParaRPr>
            </a:p>
          </p:txBody>
        </p:sp>
        <p:sp>
          <p:nvSpPr>
            <p:cNvPr id="40" name="正方形/長方形 39"/>
            <p:cNvSpPr/>
            <p:nvPr/>
          </p:nvSpPr>
          <p:spPr>
            <a:xfrm>
              <a:off x="3035911" y="2924944"/>
              <a:ext cx="1211545" cy="6480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00" dirty="0" smtClean="0">
                  <a:latin typeface="HGP創英角ｺﾞｼｯｸUB" pitchFamily="50" charset="-128"/>
                  <a:ea typeface="HGP創英角ｺﾞｼｯｸUB" pitchFamily="50" charset="-128"/>
                  <a:cs typeface="Arial" pitchFamily="34" charset="0"/>
                </a:rPr>
                <a:t>MPI</a:t>
              </a:r>
              <a:endParaRPr lang="ja-JP" altLang="en-US" sz="1000" dirty="0">
                <a:latin typeface="HGP創英角ｺﾞｼｯｸUB" pitchFamily="50" charset="-128"/>
                <a:ea typeface="HGP創英角ｺﾞｼｯｸUB" pitchFamily="50" charset="-128"/>
                <a:cs typeface="Arial" pitchFamily="34" charset="0"/>
              </a:endParaRPr>
            </a:p>
          </p:txBody>
        </p:sp>
      </p:grpSp>
      <p:grpSp>
        <p:nvGrpSpPr>
          <p:cNvPr id="41" name="グループ化 13"/>
          <p:cNvGrpSpPr/>
          <p:nvPr/>
        </p:nvGrpSpPr>
        <p:grpSpPr>
          <a:xfrm>
            <a:off x="4211960" y="1844823"/>
            <a:ext cx="1166484" cy="1104213"/>
            <a:chOff x="1259629" y="2924944"/>
            <a:chExt cx="2987827" cy="648072"/>
          </a:xfrm>
        </p:grpSpPr>
        <p:sp>
          <p:nvSpPr>
            <p:cNvPr id="42" name="正方形/長方形 9"/>
            <p:cNvSpPr/>
            <p:nvPr/>
          </p:nvSpPr>
          <p:spPr>
            <a:xfrm>
              <a:off x="1259629" y="2924944"/>
              <a:ext cx="1591838" cy="6480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00" dirty="0" err="1" smtClean="0">
                  <a:latin typeface="HGP創英角ｺﾞｼｯｸUB" pitchFamily="50" charset="-128"/>
                  <a:ea typeface="HGP創英角ｺﾞｼｯｸUB" pitchFamily="50" charset="-128"/>
                  <a:cs typeface="Arial" pitchFamily="34" charset="0"/>
                </a:rPr>
                <a:t>Hadoop</a:t>
              </a:r>
              <a:endParaRPr lang="ja-JP" altLang="en-US" sz="1000" dirty="0">
                <a:latin typeface="HGP創英角ｺﾞｼｯｸUB" pitchFamily="50" charset="-128"/>
                <a:ea typeface="HGP創英角ｺﾞｼｯｸUB" pitchFamily="50" charset="-128"/>
                <a:cs typeface="Arial" pitchFamily="34" charset="0"/>
              </a:endParaRPr>
            </a:p>
          </p:txBody>
        </p:sp>
        <p:sp>
          <p:nvSpPr>
            <p:cNvPr id="43" name="正方形/長方形 42"/>
            <p:cNvSpPr/>
            <p:nvPr/>
          </p:nvSpPr>
          <p:spPr>
            <a:xfrm>
              <a:off x="3035911" y="2924944"/>
              <a:ext cx="1211545" cy="6480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1000" dirty="0" smtClean="0">
                  <a:latin typeface="HGP創英角ｺﾞｼｯｸUB" pitchFamily="50" charset="-128"/>
                  <a:ea typeface="HGP創英角ｺﾞｼｯｸUB" pitchFamily="50" charset="-128"/>
                  <a:cs typeface="Arial" pitchFamily="34" charset="0"/>
                </a:rPr>
                <a:t>MPI</a:t>
              </a:r>
              <a:endParaRPr lang="ja-JP" altLang="en-US" sz="1000" dirty="0">
                <a:latin typeface="HGP創英角ｺﾞｼｯｸUB" pitchFamily="50" charset="-128"/>
                <a:ea typeface="HGP創英角ｺﾞｼｯｸUB" pitchFamily="50" charset="-128"/>
                <a:cs typeface="Arial" pitchFamily="34" charset="0"/>
              </a:endParaRPr>
            </a:p>
          </p:txBody>
        </p:sp>
      </p:grpSp>
      <p:sp>
        <p:nvSpPr>
          <p:cNvPr id="44" name="正方形/長方形 43"/>
          <p:cNvSpPr/>
          <p:nvPr/>
        </p:nvSpPr>
        <p:spPr>
          <a:xfrm>
            <a:off x="423715" y="67271"/>
            <a:ext cx="3217547" cy="769441"/>
          </a:xfrm>
          <a:prstGeom prst="rect">
            <a:avLst/>
          </a:prstGeom>
        </p:spPr>
        <p:txBody>
          <a:bodyPr wrap="none">
            <a:spAutoFit/>
          </a:bodyPr>
          <a:lstStyle/>
          <a:p>
            <a:pPr algn="ctr"/>
            <a:r>
              <a:rPr lang="en-US" altLang="ja-JP" sz="4400" dirty="0" err="1" smtClean="0">
                <a:latin typeface="HGP創英角ｺﾞｼｯｸUB" pitchFamily="50" charset="-128"/>
                <a:ea typeface="HGP創英角ｺﾞｼｯｸUB" pitchFamily="50" charset="-128"/>
                <a:cs typeface="Arial Unicode MS" pitchFamily="50" charset="-128"/>
              </a:rPr>
              <a:t>dodai</a:t>
            </a:r>
            <a:r>
              <a:rPr lang="ja-JP" altLang="en-US" sz="4400" dirty="0" smtClean="0">
                <a:latin typeface="HGP創英角ｺﾞｼｯｸUB" pitchFamily="50" charset="-128"/>
                <a:ea typeface="HGP創英角ｺﾞｼｯｸUB" pitchFamily="50" charset="-128"/>
                <a:cs typeface="Arial Unicode MS" pitchFamily="50" charset="-128"/>
              </a:rPr>
              <a:t>利用例</a:t>
            </a:r>
            <a:endParaRPr lang="ja-JP" altLang="en-US" sz="4400" dirty="0">
              <a:latin typeface="HGP創英角ｺﾞｼｯｸUB" pitchFamily="50" charset="-128"/>
              <a:ea typeface="HGP創英角ｺﾞｼｯｸUB" pitchFamily="50" charset="-128"/>
              <a:cs typeface="Arial Unicode MS" pitchFamily="50" charset="-128"/>
            </a:endParaRPr>
          </a:p>
        </p:txBody>
      </p:sp>
      <p:sp>
        <p:nvSpPr>
          <p:cNvPr id="29"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15</a:t>
            </a:fld>
            <a:endParaRPr lang="ja-JP"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73"/>
          <p:cNvGrpSpPr/>
          <p:nvPr/>
        </p:nvGrpSpPr>
        <p:grpSpPr>
          <a:xfrm>
            <a:off x="3275856" y="3933056"/>
            <a:ext cx="1656184" cy="576064"/>
            <a:chOff x="5220072" y="1556792"/>
            <a:chExt cx="1296144" cy="576064"/>
          </a:xfrm>
        </p:grpSpPr>
        <p:pic>
          <p:nvPicPr>
            <p:cNvPr id="6" name="Picture 8" descr="MCj04289690000[1]"/>
            <p:cNvPicPr>
              <a:picLocks noChangeAspect="1" noChangeArrowheads="1"/>
            </p:cNvPicPr>
            <p:nvPr/>
          </p:nvPicPr>
          <p:blipFill>
            <a:blip r:embed="rId3" cstate="print">
              <a:lum bright="-5000" contrast="59000"/>
            </a:blip>
            <a:srcRect/>
            <a:stretch>
              <a:fillRect/>
            </a:stretch>
          </p:blipFill>
          <p:spPr bwMode="auto">
            <a:xfrm>
              <a:off x="5292080" y="1628800"/>
              <a:ext cx="259922" cy="360040"/>
            </a:xfrm>
            <a:prstGeom prst="rect">
              <a:avLst/>
            </a:prstGeom>
            <a:noFill/>
            <a:ln w="9525">
              <a:noFill/>
              <a:miter lim="800000"/>
              <a:headEnd/>
              <a:tailEnd/>
            </a:ln>
          </p:spPr>
        </p:pic>
        <p:sp>
          <p:nvSpPr>
            <p:cNvPr id="7" name="円柱 6"/>
            <p:cNvSpPr/>
            <p:nvPr/>
          </p:nvSpPr>
          <p:spPr>
            <a:xfrm>
              <a:off x="5436096"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8" name="Picture 8" descr="MCj04289690000[1]"/>
            <p:cNvPicPr>
              <a:picLocks noChangeAspect="1" noChangeArrowheads="1"/>
            </p:cNvPicPr>
            <p:nvPr/>
          </p:nvPicPr>
          <p:blipFill>
            <a:blip r:embed="rId3" cstate="print">
              <a:lum bright="-5000" contrast="59000"/>
            </a:blip>
            <a:srcRect/>
            <a:stretch>
              <a:fillRect/>
            </a:stretch>
          </p:blipFill>
          <p:spPr bwMode="auto">
            <a:xfrm>
              <a:off x="5580112" y="1628800"/>
              <a:ext cx="259922" cy="360040"/>
            </a:xfrm>
            <a:prstGeom prst="rect">
              <a:avLst/>
            </a:prstGeom>
            <a:noFill/>
            <a:ln w="9525">
              <a:noFill/>
              <a:miter lim="800000"/>
              <a:headEnd/>
              <a:tailEnd/>
            </a:ln>
          </p:spPr>
        </p:pic>
        <p:sp>
          <p:nvSpPr>
            <p:cNvPr id="9" name="円柱 8"/>
            <p:cNvSpPr/>
            <p:nvPr/>
          </p:nvSpPr>
          <p:spPr>
            <a:xfrm>
              <a:off x="5724128"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10" name="Picture 8" descr="MCj04289690000[1]"/>
            <p:cNvPicPr>
              <a:picLocks noChangeAspect="1" noChangeArrowheads="1"/>
            </p:cNvPicPr>
            <p:nvPr/>
          </p:nvPicPr>
          <p:blipFill>
            <a:blip r:embed="rId3" cstate="print">
              <a:lum bright="-5000" contrast="59000"/>
            </a:blip>
            <a:srcRect/>
            <a:stretch>
              <a:fillRect/>
            </a:stretch>
          </p:blipFill>
          <p:spPr bwMode="auto">
            <a:xfrm>
              <a:off x="5868144" y="1628800"/>
              <a:ext cx="259922" cy="360040"/>
            </a:xfrm>
            <a:prstGeom prst="rect">
              <a:avLst/>
            </a:prstGeom>
            <a:noFill/>
            <a:ln w="9525">
              <a:noFill/>
              <a:miter lim="800000"/>
              <a:headEnd/>
              <a:tailEnd/>
            </a:ln>
          </p:spPr>
        </p:pic>
        <p:sp>
          <p:nvSpPr>
            <p:cNvPr id="11" name="円柱 10"/>
            <p:cNvSpPr/>
            <p:nvPr/>
          </p:nvSpPr>
          <p:spPr>
            <a:xfrm>
              <a:off x="6012160"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12" name="Picture 8" descr="MCj04289690000[1]"/>
            <p:cNvPicPr>
              <a:picLocks noChangeAspect="1" noChangeArrowheads="1"/>
            </p:cNvPicPr>
            <p:nvPr/>
          </p:nvPicPr>
          <p:blipFill>
            <a:blip r:embed="rId3" cstate="print">
              <a:lum bright="-5000" contrast="59000"/>
            </a:blip>
            <a:srcRect/>
            <a:stretch>
              <a:fillRect/>
            </a:stretch>
          </p:blipFill>
          <p:spPr bwMode="auto">
            <a:xfrm>
              <a:off x="6156176" y="1628800"/>
              <a:ext cx="259922" cy="360040"/>
            </a:xfrm>
            <a:prstGeom prst="rect">
              <a:avLst/>
            </a:prstGeom>
            <a:noFill/>
            <a:ln w="9525">
              <a:noFill/>
              <a:miter lim="800000"/>
              <a:headEnd/>
              <a:tailEnd/>
            </a:ln>
          </p:spPr>
        </p:pic>
        <p:sp>
          <p:nvSpPr>
            <p:cNvPr id="13" name="円柱 12"/>
            <p:cNvSpPr/>
            <p:nvPr/>
          </p:nvSpPr>
          <p:spPr>
            <a:xfrm>
              <a:off x="6300192"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sp>
          <p:nvSpPr>
            <p:cNvPr id="14" name="正方形/長方形 13"/>
            <p:cNvSpPr/>
            <p:nvPr/>
          </p:nvSpPr>
          <p:spPr>
            <a:xfrm>
              <a:off x="5220072" y="1556792"/>
              <a:ext cx="1296144" cy="57606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S創英角ｺﾞｼｯｸUB" pitchFamily="50" charset="-128"/>
                <a:ea typeface="HGS創英角ｺﾞｼｯｸUB" pitchFamily="50" charset="-128"/>
                <a:cs typeface="Times New Roman" pitchFamily="18" charset="0"/>
              </a:endParaRPr>
            </a:p>
          </p:txBody>
        </p:sp>
      </p:grpSp>
      <p:grpSp>
        <p:nvGrpSpPr>
          <p:cNvPr id="15" name="グループ化 74"/>
          <p:cNvGrpSpPr/>
          <p:nvPr/>
        </p:nvGrpSpPr>
        <p:grpSpPr>
          <a:xfrm>
            <a:off x="3275856" y="2636912"/>
            <a:ext cx="1656184" cy="576064"/>
            <a:chOff x="5220072" y="1556792"/>
            <a:chExt cx="1296144" cy="576064"/>
          </a:xfrm>
        </p:grpSpPr>
        <p:pic>
          <p:nvPicPr>
            <p:cNvPr id="16" name="Picture 8" descr="MCj04289690000[1]"/>
            <p:cNvPicPr>
              <a:picLocks noChangeAspect="1" noChangeArrowheads="1"/>
            </p:cNvPicPr>
            <p:nvPr/>
          </p:nvPicPr>
          <p:blipFill>
            <a:blip r:embed="rId3" cstate="print">
              <a:lum bright="-5000" contrast="59000"/>
            </a:blip>
            <a:srcRect/>
            <a:stretch>
              <a:fillRect/>
            </a:stretch>
          </p:blipFill>
          <p:spPr bwMode="auto">
            <a:xfrm>
              <a:off x="5292080" y="1628800"/>
              <a:ext cx="259922" cy="360040"/>
            </a:xfrm>
            <a:prstGeom prst="rect">
              <a:avLst/>
            </a:prstGeom>
            <a:noFill/>
            <a:ln w="9525">
              <a:noFill/>
              <a:miter lim="800000"/>
              <a:headEnd/>
              <a:tailEnd/>
            </a:ln>
          </p:spPr>
        </p:pic>
        <p:sp>
          <p:nvSpPr>
            <p:cNvPr id="17" name="円柱 16"/>
            <p:cNvSpPr/>
            <p:nvPr/>
          </p:nvSpPr>
          <p:spPr>
            <a:xfrm>
              <a:off x="5436096"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18" name="Picture 8" descr="MCj04289690000[1]"/>
            <p:cNvPicPr>
              <a:picLocks noChangeAspect="1" noChangeArrowheads="1"/>
            </p:cNvPicPr>
            <p:nvPr/>
          </p:nvPicPr>
          <p:blipFill>
            <a:blip r:embed="rId3" cstate="print">
              <a:lum bright="-5000" contrast="59000"/>
            </a:blip>
            <a:srcRect/>
            <a:stretch>
              <a:fillRect/>
            </a:stretch>
          </p:blipFill>
          <p:spPr bwMode="auto">
            <a:xfrm>
              <a:off x="5580112" y="1628800"/>
              <a:ext cx="259922" cy="360040"/>
            </a:xfrm>
            <a:prstGeom prst="rect">
              <a:avLst/>
            </a:prstGeom>
            <a:noFill/>
            <a:ln w="9525">
              <a:noFill/>
              <a:miter lim="800000"/>
              <a:headEnd/>
              <a:tailEnd/>
            </a:ln>
          </p:spPr>
        </p:pic>
        <p:sp>
          <p:nvSpPr>
            <p:cNvPr id="19" name="円柱 18"/>
            <p:cNvSpPr/>
            <p:nvPr/>
          </p:nvSpPr>
          <p:spPr>
            <a:xfrm>
              <a:off x="5724128"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20" name="Picture 8" descr="MCj04289690000[1]"/>
            <p:cNvPicPr>
              <a:picLocks noChangeAspect="1" noChangeArrowheads="1"/>
            </p:cNvPicPr>
            <p:nvPr/>
          </p:nvPicPr>
          <p:blipFill>
            <a:blip r:embed="rId3" cstate="print">
              <a:lum bright="-5000" contrast="59000"/>
            </a:blip>
            <a:srcRect/>
            <a:stretch>
              <a:fillRect/>
            </a:stretch>
          </p:blipFill>
          <p:spPr bwMode="auto">
            <a:xfrm>
              <a:off x="5868144" y="1628800"/>
              <a:ext cx="259922" cy="360040"/>
            </a:xfrm>
            <a:prstGeom prst="rect">
              <a:avLst/>
            </a:prstGeom>
            <a:noFill/>
            <a:ln w="9525">
              <a:noFill/>
              <a:miter lim="800000"/>
              <a:headEnd/>
              <a:tailEnd/>
            </a:ln>
          </p:spPr>
        </p:pic>
        <p:sp>
          <p:nvSpPr>
            <p:cNvPr id="21" name="円柱 20"/>
            <p:cNvSpPr/>
            <p:nvPr/>
          </p:nvSpPr>
          <p:spPr>
            <a:xfrm>
              <a:off x="6012160"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22" name="Picture 8" descr="MCj04289690000[1]"/>
            <p:cNvPicPr>
              <a:picLocks noChangeAspect="1" noChangeArrowheads="1"/>
            </p:cNvPicPr>
            <p:nvPr/>
          </p:nvPicPr>
          <p:blipFill>
            <a:blip r:embed="rId3" cstate="print">
              <a:lum bright="-5000" contrast="59000"/>
            </a:blip>
            <a:srcRect/>
            <a:stretch>
              <a:fillRect/>
            </a:stretch>
          </p:blipFill>
          <p:spPr bwMode="auto">
            <a:xfrm>
              <a:off x="6156176" y="1628800"/>
              <a:ext cx="259922" cy="360040"/>
            </a:xfrm>
            <a:prstGeom prst="rect">
              <a:avLst/>
            </a:prstGeom>
            <a:noFill/>
            <a:ln w="9525">
              <a:noFill/>
              <a:miter lim="800000"/>
              <a:headEnd/>
              <a:tailEnd/>
            </a:ln>
          </p:spPr>
        </p:pic>
        <p:sp>
          <p:nvSpPr>
            <p:cNvPr id="23" name="円柱 22"/>
            <p:cNvSpPr/>
            <p:nvPr/>
          </p:nvSpPr>
          <p:spPr>
            <a:xfrm>
              <a:off x="6300192"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sp>
          <p:nvSpPr>
            <p:cNvPr id="24" name="正方形/長方形 23"/>
            <p:cNvSpPr/>
            <p:nvPr/>
          </p:nvSpPr>
          <p:spPr>
            <a:xfrm>
              <a:off x="5220072" y="1556792"/>
              <a:ext cx="1296144" cy="57606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S創英角ｺﾞｼｯｸUB" pitchFamily="50" charset="-128"/>
                <a:ea typeface="HGS創英角ｺﾞｼｯｸUB" pitchFamily="50" charset="-128"/>
                <a:cs typeface="Times New Roman" pitchFamily="18" charset="0"/>
              </a:endParaRPr>
            </a:p>
          </p:txBody>
        </p:sp>
      </p:grpSp>
      <p:sp>
        <p:nvSpPr>
          <p:cNvPr id="25" name="テキスト ボックス 24"/>
          <p:cNvSpPr txBox="1"/>
          <p:nvPr/>
        </p:nvSpPr>
        <p:spPr>
          <a:xfrm>
            <a:off x="5148064" y="2514382"/>
            <a:ext cx="648072" cy="338554"/>
          </a:xfrm>
          <a:prstGeom prst="rect">
            <a:avLst/>
          </a:prstGeom>
          <a:solidFill>
            <a:schemeClr val="bg1"/>
          </a:solidFill>
        </p:spPr>
        <p:txBody>
          <a:bodyPr wrap="square" rtlCol="0">
            <a:spAutoFit/>
          </a:bodyPr>
          <a:lstStyle/>
          <a:p>
            <a:r>
              <a:rPr lang="ja-JP" altLang="en-US" sz="1600" dirty="0" smtClean="0">
                <a:latin typeface="HGS創英角ｺﾞｼｯｸUB" pitchFamily="50" charset="-128"/>
                <a:ea typeface="HGS創英角ｺﾞｼｯｸUB" pitchFamily="50" charset="-128"/>
                <a:cs typeface="Times New Roman" pitchFamily="18" charset="0"/>
              </a:rPr>
              <a:t>貸出</a:t>
            </a:r>
            <a:endParaRPr kumimoji="1" lang="ja-JP" altLang="en-US" sz="1600" dirty="0">
              <a:latin typeface="HGS創英角ｺﾞｼｯｸUB" pitchFamily="50" charset="-128"/>
              <a:ea typeface="HGS創英角ｺﾞｼｯｸUB" pitchFamily="50" charset="-128"/>
              <a:cs typeface="Times New Roman" pitchFamily="18" charset="0"/>
            </a:endParaRPr>
          </a:p>
        </p:txBody>
      </p:sp>
      <p:sp>
        <p:nvSpPr>
          <p:cNvPr id="26" name="角丸四角形 25"/>
          <p:cNvSpPr/>
          <p:nvPr/>
        </p:nvSpPr>
        <p:spPr>
          <a:xfrm>
            <a:off x="2864768" y="1484784"/>
            <a:ext cx="6099720" cy="3888432"/>
          </a:xfrm>
          <a:prstGeom prst="roundRect">
            <a:avLst>
              <a:gd name="adj" fmla="val 4759"/>
            </a:avLst>
          </a:prstGeom>
          <a:noFill/>
          <a:ln>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HGS創英角ｺﾞｼｯｸUB" pitchFamily="50" charset="-128"/>
              <a:ea typeface="HGS創英角ｺﾞｼｯｸUB" pitchFamily="50" charset="-128"/>
            </a:endParaRPr>
          </a:p>
        </p:txBody>
      </p:sp>
      <p:sp>
        <p:nvSpPr>
          <p:cNvPr id="27" name="テキスト ボックス 26"/>
          <p:cNvSpPr txBox="1"/>
          <p:nvPr/>
        </p:nvSpPr>
        <p:spPr>
          <a:xfrm>
            <a:off x="4932040" y="980728"/>
            <a:ext cx="2339102" cy="523220"/>
          </a:xfrm>
          <a:prstGeom prst="rect">
            <a:avLst/>
          </a:prstGeom>
          <a:noFill/>
        </p:spPr>
        <p:txBody>
          <a:bodyPr wrap="none" rtlCol="0">
            <a:spAutoFit/>
          </a:bodyPr>
          <a:lstStyle/>
          <a:p>
            <a:r>
              <a:rPr kumimoji="1" lang="ja-JP" altLang="en-US" sz="2800" dirty="0" smtClean="0">
                <a:solidFill>
                  <a:schemeClr val="tx2">
                    <a:lumMod val="50000"/>
                  </a:schemeClr>
                </a:solidFill>
                <a:latin typeface="HGS創英角ｺﾞｼｯｸUB" pitchFamily="50" charset="-128"/>
                <a:ea typeface="HGS創英角ｺﾞｼｯｸUB" pitchFamily="50" charset="-128"/>
              </a:rPr>
              <a:t>研究クラウド</a:t>
            </a:r>
            <a:endParaRPr kumimoji="1" lang="ja-JP" altLang="en-US" sz="2800" dirty="0">
              <a:solidFill>
                <a:schemeClr val="tx2">
                  <a:lumMod val="50000"/>
                </a:schemeClr>
              </a:solidFill>
              <a:latin typeface="HGS創英角ｺﾞｼｯｸUB" pitchFamily="50" charset="-128"/>
              <a:ea typeface="HGS創英角ｺﾞｼｯｸUB" pitchFamily="50" charset="-128"/>
            </a:endParaRPr>
          </a:p>
        </p:txBody>
      </p:sp>
      <p:sp>
        <p:nvSpPr>
          <p:cNvPr id="28" name="正方形/長方形 27"/>
          <p:cNvSpPr/>
          <p:nvPr/>
        </p:nvSpPr>
        <p:spPr>
          <a:xfrm>
            <a:off x="5940152" y="2492896"/>
            <a:ext cx="2736304" cy="2088232"/>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S創英角ｺﾞｼｯｸUB" pitchFamily="50" charset="-128"/>
              <a:ea typeface="HGS創英角ｺﾞｼｯｸUB" pitchFamily="50" charset="-128"/>
              <a:cs typeface="Times New Roman" pitchFamily="18" charset="0"/>
            </a:endParaRPr>
          </a:p>
        </p:txBody>
      </p:sp>
      <p:pic>
        <p:nvPicPr>
          <p:cNvPr id="29" name="Picture 8" descr="MCj04289690000[1]"/>
          <p:cNvPicPr>
            <a:picLocks noChangeAspect="1" noChangeArrowheads="1"/>
          </p:cNvPicPr>
          <p:nvPr/>
        </p:nvPicPr>
        <p:blipFill>
          <a:blip r:embed="rId3" cstate="print"/>
          <a:srcRect/>
          <a:stretch>
            <a:fillRect/>
          </a:stretch>
        </p:blipFill>
        <p:spPr bwMode="auto">
          <a:xfrm>
            <a:off x="6124880" y="2682498"/>
            <a:ext cx="382952" cy="531877"/>
          </a:xfrm>
          <a:prstGeom prst="rect">
            <a:avLst/>
          </a:prstGeom>
          <a:noFill/>
          <a:ln w="9525">
            <a:noFill/>
            <a:miter lim="800000"/>
            <a:headEnd/>
            <a:tailEnd/>
          </a:ln>
        </p:spPr>
      </p:pic>
      <p:sp>
        <p:nvSpPr>
          <p:cNvPr id="30" name="円柱 29"/>
          <p:cNvSpPr/>
          <p:nvPr/>
        </p:nvSpPr>
        <p:spPr>
          <a:xfrm>
            <a:off x="6340904" y="3042538"/>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31" name="Picture 8" descr="MCj04289690000[1]"/>
          <p:cNvPicPr>
            <a:picLocks noChangeAspect="1" noChangeArrowheads="1"/>
          </p:cNvPicPr>
          <p:nvPr/>
        </p:nvPicPr>
        <p:blipFill>
          <a:blip r:embed="rId3" cstate="print"/>
          <a:srcRect/>
          <a:stretch>
            <a:fillRect/>
          </a:stretch>
        </p:blipFill>
        <p:spPr bwMode="auto">
          <a:xfrm>
            <a:off x="6390000" y="2862518"/>
            <a:ext cx="382952" cy="531877"/>
          </a:xfrm>
          <a:prstGeom prst="rect">
            <a:avLst/>
          </a:prstGeom>
          <a:noFill/>
          <a:ln w="9525">
            <a:noFill/>
            <a:miter lim="800000"/>
            <a:headEnd/>
            <a:tailEnd/>
          </a:ln>
        </p:spPr>
      </p:pic>
      <p:sp>
        <p:nvSpPr>
          <p:cNvPr id="32" name="円柱 31"/>
          <p:cNvSpPr/>
          <p:nvPr/>
        </p:nvSpPr>
        <p:spPr>
          <a:xfrm>
            <a:off x="6606024" y="3222558"/>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33" name="Picture 8" descr="MCj04289690000[1]"/>
          <p:cNvPicPr>
            <a:picLocks noChangeAspect="1" noChangeArrowheads="1"/>
          </p:cNvPicPr>
          <p:nvPr/>
        </p:nvPicPr>
        <p:blipFill>
          <a:blip r:embed="rId3" cstate="print"/>
          <a:srcRect/>
          <a:stretch>
            <a:fillRect/>
          </a:stretch>
        </p:blipFill>
        <p:spPr bwMode="auto">
          <a:xfrm>
            <a:off x="6700944" y="2754506"/>
            <a:ext cx="382952" cy="531877"/>
          </a:xfrm>
          <a:prstGeom prst="rect">
            <a:avLst/>
          </a:prstGeom>
          <a:noFill/>
          <a:ln w="9525">
            <a:noFill/>
            <a:miter lim="800000"/>
            <a:headEnd/>
            <a:tailEnd/>
          </a:ln>
        </p:spPr>
      </p:pic>
      <p:sp>
        <p:nvSpPr>
          <p:cNvPr id="34" name="円柱 33"/>
          <p:cNvSpPr/>
          <p:nvPr/>
        </p:nvSpPr>
        <p:spPr>
          <a:xfrm>
            <a:off x="6916968" y="3114546"/>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35" name="Picture 8" descr="MCj04289690000[1]"/>
          <p:cNvPicPr>
            <a:picLocks noChangeAspect="1" noChangeArrowheads="1"/>
          </p:cNvPicPr>
          <p:nvPr/>
        </p:nvPicPr>
        <p:blipFill>
          <a:blip r:embed="rId3" cstate="print"/>
          <a:srcRect/>
          <a:stretch>
            <a:fillRect/>
          </a:stretch>
        </p:blipFill>
        <p:spPr bwMode="auto">
          <a:xfrm>
            <a:off x="6277280" y="3717032"/>
            <a:ext cx="382952" cy="531877"/>
          </a:xfrm>
          <a:prstGeom prst="rect">
            <a:avLst/>
          </a:prstGeom>
          <a:noFill/>
          <a:ln w="9525">
            <a:noFill/>
            <a:miter lim="800000"/>
            <a:headEnd/>
            <a:tailEnd/>
          </a:ln>
        </p:spPr>
      </p:pic>
      <p:sp>
        <p:nvSpPr>
          <p:cNvPr id="36" name="円柱 35"/>
          <p:cNvSpPr/>
          <p:nvPr/>
        </p:nvSpPr>
        <p:spPr>
          <a:xfrm>
            <a:off x="6493304" y="407707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37" name="Picture 8" descr="MCj04289690000[1]"/>
          <p:cNvPicPr>
            <a:picLocks noChangeAspect="1" noChangeArrowheads="1"/>
          </p:cNvPicPr>
          <p:nvPr/>
        </p:nvPicPr>
        <p:blipFill>
          <a:blip r:embed="rId3" cstate="print"/>
          <a:srcRect/>
          <a:stretch>
            <a:fillRect/>
          </a:stretch>
        </p:blipFill>
        <p:spPr bwMode="auto">
          <a:xfrm>
            <a:off x="6542400" y="3897052"/>
            <a:ext cx="382952" cy="531877"/>
          </a:xfrm>
          <a:prstGeom prst="rect">
            <a:avLst/>
          </a:prstGeom>
          <a:noFill/>
          <a:ln w="9525">
            <a:noFill/>
            <a:miter lim="800000"/>
            <a:headEnd/>
            <a:tailEnd/>
          </a:ln>
        </p:spPr>
      </p:pic>
      <p:sp>
        <p:nvSpPr>
          <p:cNvPr id="38" name="円柱 37"/>
          <p:cNvSpPr/>
          <p:nvPr/>
        </p:nvSpPr>
        <p:spPr>
          <a:xfrm>
            <a:off x="6758424" y="425709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39" name="Picture 8" descr="MCj04289690000[1]"/>
          <p:cNvPicPr>
            <a:picLocks noChangeAspect="1" noChangeArrowheads="1"/>
          </p:cNvPicPr>
          <p:nvPr/>
        </p:nvPicPr>
        <p:blipFill>
          <a:blip r:embed="rId3" cstate="print"/>
          <a:srcRect/>
          <a:stretch>
            <a:fillRect/>
          </a:stretch>
        </p:blipFill>
        <p:spPr bwMode="auto">
          <a:xfrm>
            <a:off x="6853344" y="3789040"/>
            <a:ext cx="382952" cy="531877"/>
          </a:xfrm>
          <a:prstGeom prst="rect">
            <a:avLst/>
          </a:prstGeom>
          <a:noFill/>
          <a:ln w="9525">
            <a:noFill/>
            <a:miter lim="800000"/>
            <a:headEnd/>
            <a:tailEnd/>
          </a:ln>
        </p:spPr>
      </p:pic>
      <p:sp>
        <p:nvSpPr>
          <p:cNvPr id="40" name="円柱 39"/>
          <p:cNvSpPr/>
          <p:nvPr/>
        </p:nvSpPr>
        <p:spPr>
          <a:xfrm>
            <a:off x="7069368" y="4149080"/>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41" name="Picture 8" descr="MCj04289690000[1]"/>
          <p:cNvPicPr>
            <a:picLocks noChangeAspect="1" noChangeArrowheads="1"/>
          </p:cNvPicPr>
          <p:nvPr/>
        </p:nvPicPr>
        <p:blipFill>
          <a:blip r:embed="rId3" cstate="print"/>
          <a:srcRect/>
          <a:stretch>
            <a:fillRect/>
          </a:stretch>
        </p:blipFill>
        <p:spPr bwMode="auto">
          <a:xfrm>
            <a:off x="7287344" y="3645024"/>
            <a:ext cx="382952" cy="531877"/>
          </a:xfrm>
          <a:prstGeom prst="rect">
            <a:avLst/>
          </a:prstGeom>
          <a:noFill/>
          <a:ln w="9525">
            <a:noFill/>
            <a:miter lim="800000"/>
            <a:headEnd/>
            <a:tailEnd/>
          </a:ln>
        </p:spPr>
      </p:pic>
      <p:sp>
        <p:nvSpPr>
          <p:cNvPr id="42" name="円柱 41"/>
          <p:cNvSpPr/>
          <p:nvPr/>
        </p:nvSpPr>
        <p:spPr>
          <a:xfrm>
            <a:off x="7503368" y="4005064"/>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43" name="Picture 8" descr="MCj04289690000[1]"/>
          <p:cNvPicPr>
            <a:picLocks noChangeAspect="1" noChangeArrowheads="1"/>
          </p:cNvPicPr>
          <p:nvPr/>
        </p:nvPicPr>
        <p:blipFill>
          <a:blip r:embed="rId3" cstate="print"/>
          <a:srcRect/>
          <a:stretch>
            <a:fillRect/>
          </a:stretch>
        </p:blipFill>
        <p:spPr bwMode="auto">
          <a:xfrm>
            <a:off x="7552464" y="3825044"/>
            <a:ext cx="382952" cy="531877"/>
          </a:xfrm>
          <a:prstGeom prst="rect">
            <a:avLst/>
          </a:prstGeom>
          <a:noFill/>
          <a:ln w="9525">
            <a:noFill/>
            <a:miter lim="800000"/>
            <a:headEnd/>
            <a:tailEnd/>
          </a:ln>
        </p:spPr>
      </p:pic>
      <p:sp>
        <p:nvSpPr>
          <p:cNvPr id="44" name="円柱 43"/>
          <p:cNvSpPr/>
          <p:nvPr/>
        </p:nvSpPr>
        <p:spPr>
          <a:xfrm>
            <a:off x="7768488" y="4185084"/>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45" name="Picture 8" descr="MCj04289690000[1]"/>
          <p:cNvPicPr>
            <a:picLocks noChangeAspect="1" noChangeArrowheads="1"/>
          </p:cNvPicPr>
          <p:nvPr/>
        </p:nvPicPr>
        <p:blipFill>
          <a:blip r:embed="rId3" cstate="print"/>
          <a:srcRect/>
          <a:stretch>
            <a:fillRect/>
          </a:stretch>
        </p:blipFill>
        <p:spPr bwMode="auto">
          <a:xfrm>
            <a:off x="7863408" y="3717032"/>
            <a:ext cx="382952" cy="531877"/>
          </a:xfrm>
          <a:prstGeom prst="rect">
            <a:avLst/>
          </a:prstGeom>
          <a:noFill/>
          <a:ln w="9525">
            <a:noFill/>
            <a:miter lim="800000"/>
            <a:headEnd/>
            <a:tailEnd/>
          </a:ln>
        </p:spPr>
      </p:pic>
      <p:sp>
        <p:nvSpPr>
          <p:cNvPr id="46" name="円柱 45"/>
          <p:cNvSpPr/>
          <p:nvPr/>
        </p:nvSpPr>
        <p:spPr>
          <a:xfrm>
            <a:off x="8079432" y="407707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47" name="Picture 8" descr="MCj04289690000[1]"/>
          <p:cNvPicPr>
            <a:picLocks noChangeAspect="1" noChangeArrowheads="1"/>
          </p:cNvPicPr>
          <p:nvPr/>
        </p:nvPicPr>
        <p:blipFill>
          <a:blip r:embed="rId3" cstate="print"/>
          <a:srcRect/>
          <a:stretch>
            <a:fillRect/>
          </a:stretch>
        </p:blipFill>
        <p:spPr bwMode="auto">
          <a:xfrm>
            <a:off x="7359352" y="2708920"/>
            <a:ext cx="382952" cy="531877"/>
          </a:xfrm>
          <a:prstGeom prst="rect">
            <a:avLst/>
          </a:prstGeom>
          <a:noFill/>
          <a:ln w="9525">
            <a:noFill/>
            <a:miter lim="800000"/>
            <a:headEnd/>
            <a:tailEnd/>
          </a:ln>
        </p:spPr>
      </p:pic>
      <p:sp>
        <p:nvSpPr>
          <p:cNvPr id="48" name="円柱 47"/>
          <p:cNvSpPr/>
          <p:nvPr/>
        </p:nvSpPr>
        <p:spPr>
          <a:xfrm>
            <a:off x="7575376" y="3068960"/>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49" name="Picture 8" descr="MCj04289690000[1]"/>
          <p:cNvPicPr>
            <a:picLocks noChangeAspect="1" noChangeArrowheads="1"/>
          </p:cNvPicPr>
          <p:nvPr/>
        </p:nvPicPr>
        <p:blipFill>
          <a:blip r:embed="rId3" cstate="print"/>
          <a:srcRect/>
          <a:stretch>
            <a:fillRect/>
          </a:stretch>
        </p:blipFill>
        <p:spPr bwMode="auto">
          <a:xfrm>
            <a:off x="7624472" y="2888940"/>
            <a:ext cx="382952" cy="531877"/>
          </a:xfrm>
          <a:prstGeom prst="rect">
            <a:avLst/>
          </a:prstGeom>
          <a:noFill/>
          <a:ln w="9525">
            <a:noFill/>
            <a:miter lim="800000"/>
            <a:headEnd/>
            <a:tailEnd/>
          </a:ln>
        </p:spPr>
      </p:pic>
      <p:sp>
        <p:nvSpPr>
          <p:cNvPr id="50" name="円柱 49"/>
          <p:cNvSpPr/>
          <p:nvPr/>
        </p:nvSpPr>
        <p:spPr>
          <a:xfrm>
            <a:off x="7840496" y="3248980"/>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51" name="Picture 8" descr="MCj04289690000[1]"/>
          <p:cNvPicPr>
            <a:picLocks noChangeAspect="1" noChangeArrowheads="1"/>
          </p:cNvPicPr>
          <p:nvPr/>
        </p:nvPicPr>
        <p:blipFill>
          <a:blip r:embed="rId3" cstate="print"/>
          <a:srcRect/>
          <a:stretch>
            <a:fillRect/>
          </a:stretch>
        </p:blipFill>
        <p:spPr bwMode="auto">
          <a:xfrm>
            <a:off x="7935416" y="2780928"/>
            <a:ext cx="382952" cy="531877"/>
          </a:xfrm>
          <a:prstGeom prst="rect">
            <a:avLst/>
          </a:prstGeom>
          <a:noFill/>
          <a:ln w="9525">
            <a:noFill/>
            <a:miter lim="800000"/>
            <a:headEnd/>
            <a:tailEnd/>
          </a:ln>
        </p:spPr>
      </p:pic>
      <p:sp>
        <p:nvSpPr>
          <p:cNvPr id="52" name="円柱 51"/>
          <p:cNvSpPr/>
          <p:nvPr/>
        </p:nvSpPr>
        <p:spPr>
          <a:xfrm>
            <a:off x="8151440" y="3140968"/>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53" name="Picture 8" descr="MCj04289690000[1]"/>
          <p:cNvPicPr>
            <a:picLocks noChangeAspect="1" noChangeArrowheads="1"/>
          </p:cNvPicPr>
          <p:nvPr/>
        </p:nvPicPr>
        <p:blipFill>
          <a:blip r:embed="rId3" cstate="print"/>
          <a:srcRect/>
          <a:stretch>
            <a:fillRect/>
          </a:stretch>
        </p:blipFill>
        <p:spPr bwMode="auto">
          <a:xfrm>
            <a:off x="827584" y="2636912"/>
            <a:ext cx="382952" cy="531877"/>
          </a:xfrm>
          <a:prstGeom prst="rect">
            <a:avLst/>
          </a:prstGeom>
          <a:noFill/>
          <a:ln w="9525">
            <a:noFill/>
            <a:miter lim="800000"/>
            <a:headEnd/>
            <a:tailEnd/>
          </a:ln>
        </p:spPr>
      </p:pic>
      <p:sp>
        <p:nvSpPr>
          <p:cNvPr id="54" name="円柱 53"/>
          <p:cNvSpPr/>
          <p:nvPr/>
        </p:nvSpPr>
        <p:spPr>
          <a:xfrm>
            <a:off x="1043608" y="299695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55" name="Picture 8" descr="MCj04289690000[1]"/>
          <p:cNvPicPr>
            <a:picLocks noChangeAspect="1" noChangeArrowheads="1"/>
          </p:cNvPicPr>
          <p:nvPr/>
        </p:nvPicPr>
        <p:blipFill>
          <a:blip r:embed="rId3" cstate="print"/>
          <a:srcRect/>
          <a:stretch>
            <a:fillRect/>
          </a:stretch>
        </p:blipFill>
        <p:spPr bwMode="auto">
          <a:xfrm>
            <a:off x="1475656" y="2636912"/>
            <a:ext cx="382952" cy="531877"/>
          </a:xfrm>
          <a:prstGeom prst="rect">
            <a:avLst/>
          </a:prstGeom>
          <a:noFill/>
          <a:ln w="9525">
            <a:noFill/>
            <a:miter lim="800000"/>
            <a:headEnd/>
            <a:tailEnd/>
          </a:ln>
        </p:spPr>
      </p:pic>
      <p:sp>
        <p:nvSpPr>
          <p:cNvPr id="56" name="円柱 55"/>
          <p:cNvSpPr/>
          <p:nvPr/>
        </p:nvSpPr>
        <p:spPr>
          <a:xfrm>
            <a:off x="1691680" y="299695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sp>
        <p:nvSpPr>
          <p:cNvPr id="57" name="正方形/長方形 56"/>
          <p:cNvSpPr/>
          <p:nvPr/>
        </p:nvSpPr>
        <p:spPr>
          <a:xfrm>
            <a:off x="611560" y="2492896"/>
            <a:ext cx="1584176" cy="86409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S創英角ｺﾞｼｯｸUB" pitchFamily="50" charset="-128"/>
              <a:ea typeface="HGS創英角ｺﾞｼｯｸUB" pitchFamily="50" charset="-128"/>
              <a:cs typeface="Times New Roman" pitchFamily="18" charset="0"/>
            </a:endParaRPr>
          </a:p>
        </p:txBody>
      </p:sp>
      <p:cxnSp>
        <p:nvCxnSpPr>
          <p:cNvPr id="58" name="直線矢印コネクタ 57"/>
          <p:cNvCxnSpPr/>
          <p:nvPr/>
        </p:nvCxnSpPr>
        <p:spPr>
          <a:xfrm flipH="1">
            <a:off x="4932040" y="2924944"/>
            <a:ext cx="100811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4932040" y="4149080"/>
            <a:ext cx="100811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0" name="角丸四角形 59"/>
          <p:cNvSpPr/>
          <p:nvPr/>
        </p:nvSpPr>
        <p:spPr>
          <a:xfrm>
            <a:off x="251520" y="1484784"/>
            <a:ext cx="2376264" cy="3888432"/>
          </a:xfrm>
          <a:prstGeom prst="roundRect">
            <a:avLst>
              <a:gd name="adj" fmla="val 9798"/>
            </a:avLst>
          </a:prstGeom>
          <a:noFill/>
          <a:ln>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HGS創英角ｺﾞｼｯｸUB" pitchFamily="50" charset="-128"/>
              <a:ea typeface="HGS創英角ｺﾞｼｯｸUB" pitchFamily="50" charset="-128"/>
            </a:endParaRPr>
          </a:p>
        </p:txBody>
      </p:sp>
      <p:pic>
        <p:nvPicPr>
          <p:cNvPr id="61" name="Picture 8" descr="MCj04289690000[1]"/>
          <p:cNvPicPr>
            <a:picLocks noChangeAspect="1" noChangeArrowheads="1"/>
          </p:cNvPicPr>
          <p:nvPr/>
        </p:nvPicPr>
        <p:blipFill>
          <a:blip r:embed="rId3" cstate="print"/>
          <a:srcRect/>
          <a:stretch>
            <a:fillRect/>
          </a:stretch>
        </p:blipFill>
        <p:spPr bwMode="auto">
          <a:xfrm>
            <a:off x="827584" y="3933056"/>
            <a:ext cx="382952" cy="531877"/>
          </a:xfrm>
          <a:prstGeom prst="rect">
            <a:avLst/>
          </a:prstGeom>
          <a:noFill/>
          <a:ln w="9525">
            <a:noFill/>
            <a:miter lim="800000"/>
            <a:headEnd/>
            <a:tailEnd/>
          </a:ln>
        </p:spPr>
      </p:pic>
      <p:sp>
        <p:nvSpPr>
          <p:cNvPr id="62" name="円柱 61"/>
          <p:cNvSpPr/>
          <p:nvPr/>
        </p:nvSpPr>
        <p:spPr>
          <a:xfrm>
            <a:off x="1043608" y="4293096"/>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63" name="Picture 8" descr="MCj04289690000[1]"/>
          <p:cNvPicPr>
            <a:picLocks noChangeAspect="1" noChangeArrowheads="1"/>
          </p:cNvPicPr>
          <p:nvPr/>
        </p:nvPicPr>
        <p:blipFill>
          <a:blip r:embed="rId3" cstate="print"/>
          <a:srcRect/>
          <a:stretch>
            <a:fillRect/>
          </a:stretch>
        </p:blipFill>
        <p:spPr bwMode="auto">
          <a:xfrm>
            <a:off x="1475656" y="3933056"/>
            <a:ext cx="382952" cy="531877"/>
          </a:xfrm>
          <a:prstGeom prst="rect">
            <a:avLst/>
          </a:prstGeom>
          <a:noFill/>
          <a:ln w="9525">
            <a:noFill/>
            <a:miter lim="800000"/>
            <a:headEnd/>
            <a:tailEnd/>
          </a:ln>
        </p:spPr>
      </p:pic>
      <p:sp>
        <p:nvSpPr>
          <p:cNvPr id="64" name="円柱 63"/>
          <p:cNvSpPr/>
          <p:nvPr/>
        </p:nvSpPr>
        <p:spPr>
          <a:xfrm>
            <a:off x="1691680" y="4293096"/>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sp>
        <p:nvSpPr>
          <p:cNvPr id="65" name="正方形/長方形 64"/>
          <p:cNvSpPr/>
          <p:nvPr/>
        </p:nvSpPr>
        <p:spPr>
          <a:xfrm>
            <a:off x="611560" y="3789040"/>
            <a:ext cx="1584176" cy="86409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S創英角ｺﾞｼｯｸUB" pitchFamily="50" charset="-128"/>
              <a:ea typeface="HGS創英角ｺﾞｼｯｸUB" pitchFamily="50" charset="-128"/>
              <a:cs typeface="Times New Roman" pitchFamily="18" charset="0"/>
            </a:endParaRPr>
          </a:p>
        </p:txBody>
      </p:sp>
      <p:sp>
        <p:nvSpPr>
          <p:cNvPr id="66" name="テキスト ボックス 65"/>
          <p:cNvSpPr txBox="1"/>
          <p:nvPr/>
        </p:nvSpPr>
        <p:spPr>
          <a:xfrm>
            <a:off x="5148064" y="3738518"/>
            <a:ext cx="648072" cy="338554"/>
          </a:xfrm>
          <a:prstGeom prst="rect">
            <a:avLst/>
          </a:prstGeom>
          <a:solidFill>
            <a:schemeClr val="bg1"/>
          </a:solidFill>
        </p:spPr>
        <p:txBody>
          <a:bodyPr wrap="square" rtlCol="0">
            <a:spAutoFit/>
          </a:bodyPr>
          <a:lstStyle/>
          <a:p>
            <a:r>
              <a:rPr kumimoji="1" lang="ja-JP" altLang="en-US" sz="1600" dirty="0" smtClean="0">
                <a:latin typeface="HGS創英角ｺﾞｼｯｸUB" pitchFamily="50" charset="-128"/>
                <a:ea typeface="HGS創英角ｺﾞｼｯｸUB" pitchFamily="50" charset="-128"/>
                <a:cs typeface="Times New Roman" pitchFamily="18" charset="0"/>
              </a:rPr>
              <a:t>返却</a:t>
            </a:r>
            <a:endParaRPr kumimoji="1" lang="ja-JP" altLang="en-US" sz="1600" dirty="0">
              <a:latin typeface="HGS創英角ｺﾞｼｯｸUB" pitchFamily="50" charset="-128"/>
              <a:ea typeface="HGS創英角ｺﾞｼｯｸUB" pitchFamily="50" charset="-128"/>
              <a:cs typeface="Times New Roman" pitchFamily="18" charset="0"/>
            </a:endParaRPr>
          </a:p>
        </p:txBody>
      </p:sp>
      <p:sp>
        <p:nvSpPr>
          <p:cNvPr id="67" name="テキスト ボックス 66"/>
          <p:cNvSpPr txBox="1"/>
          <p:nvPr/>
        </p:nvSpPr>
        <p:spPr>
          <a:xfrm>
            <a:off x="395536" y="980728"/>
            <a:ext cx="2339102" cy="523220"/>
          </a:xfrm>
          <a:prstGeom prst="rect">
            <a:avLst/>
          </a:prstGeom>
          <a:noFill/>
        </p:spPr>
        <p:txBody>
          <a:bodyPr wrap="none" rtlCol="0">
            <a:spAutoFit/>
          </a:bodyPr>
          <a:lstStyle/>
          <a:p>
            <a:r>
              <a:rPr kumimoji="1" lang="ja-JP" altLang="en-US" sz="2800" dirty="0" smtClean="0">
                <a:solidFill>
                  <a:schemeClr val="tx2">
                    <a:lumMod val="50000"/>
                  </a:schemeClr>
                </a:solidFill>
                <a:latin typeface="HGS創英角ｺﾞｼｯｸUB" pitchFamily="50" charset="-128"/>
                <a:ea typeface="HGS創英角ｺﾞｼｯｸUB" pitchFamily="50" charset="-128"/>
              </a:rPr>
              <a:t>既存クラスタ</a:t>
            </a:r>
            <a:endParaRPr kumimoji="1" lang="ja-JP" altLang="en-US" sz="2800" dirty="0">
              <a:solidFill>
                <a:schemeClr val="tx2">
                  <a:lumMod val="50000"/>
                </a:schemeClr>
              </a:solidFill>
              <a:latin typeface="HGS創英角ｺﾞｼｯｸUB" pitchFamily="50" charset="-128"/>
              <a:ea typeface="HGS創英角ｺﾞｼｯｸUB" pitchFamily="50" charset="-128"/>
            </a:endParaRPr>
          </a:p>
        </p:txBody>
      </p:sp>
      <p:cxnSp>
        <p:nvCxnSpPr>
          <p:cNvPr id="68" name="直線コネクタ 67"/>
          <p:cNvCxnSpPr>
            <a:stCxn id="57" idx="3"/>
            <a:endCxn id="24" idx="1"/>
          </p:cNvCxnSpPr>
          <p:nvPr/>
        </p:nvCxnSpPr>
        <p:spPr>
          <a:xfrm>
            <a:off x="2195736" y="2924944"/>
            <a:ext cx="108012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2195736" y="4221088"/>
            <a:ext cx="108012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5941158" y="4581128"/>
            <a:ext cx="3057247" cy="523220"/>
          </a:xfrm>
          <a:prstGeom prst="rect">
            <a:avLst/>
          </a:prstGeom>
          <a:noFill/>
        </p:spPr>
        <p:txBody>
          <a:bodyPr wrap="none" rtlCol="0">
            <a:spAutoFit/>
          </a:bodyPr>
          <a:lstStyle/>
          <a:p>
            <a:r>
              <a:rPr kumimoji="1" lang="ja-JP" altLang="en-US" sz="2800" dirty="0" smtClean="0">
                <a:solidFill>
                  <a:schemeClr val="accent1">
                    <a:lumMod val="75000"/>
                  </a:schemeClr>
                </a:solidFill>
                <a:latin typeface="HGS創英角ｺﾞｼｯｸUB" pitchFamily="50" charset="-128"/>
                <a:ea typeface="HGS創英角ｺﾞｼｯｸUB" pitchFamily="50" charset="-128"/>
              </a:rPr>
              <a:t>物理マシンプール</a:t>
            </a:r>
            <a:endParaRPr kumimoji="1" lang="ja-JP" altLang="en-US" sz="2800" dirty="0">
              <a:solidFill>
                <a:schemeClr val="accent1">
                  <a:lumMod val="75000"/>
                </a:schemeClr>
              </a:solidFill>
              <a:latin typeface="HGS創英角ｺﾞｼｯｸUB" pitchFamily="50" charset="-128"/>
              <a:ea typeface="HGS創英角ｺﾞｼｯｸUB" pitchFamily="50" charset="-128"/>
            </a:endParaRPr>
          </a:p>
        </p:txBody>
      </p:sp>
      <p:sp>
        <p:nvSpPr>
          <p:cNvPr id="71" name="左右矢印 70"/>
          <p:cNvSpPr/>
          <p:nvPr/>
        </p:nvSpPr>
        <p:spPr>
          <a:xfrm>
            <a:off x="2987824" y="1700808"/>
            <a:ext cx="2232248" cy="864096"/>
          </a:xfrm>
          <a:prstGeom prst="lef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HGS創英角ｺﾞｼｯｸUB" pitchFamily="50" charset="-128"/>
                <a:ea typeface="HGS創英角ｺﾞｼｯｸUB" pitchFamily="50" charset="-128"/>
              </a:rPr>
              <a:t>グニー </a:t>
            </a:r>
            <a:r>
              <a:rPr kumimoji="1" lang="en-US" altLang="ja-JP" sz="1400" dirty="0" smtClean="0">
                <a:latin typeface="HGS創英角ｺﾞｼｯｸUB" pitchFamily="50" charset="-128"/>
                <a:ea typeface="HGS創英角ｺﾞｼｯｸUB" pitchFamily="50" charset="-128"/>
              </a:rPr>
              <a:t>(</a:t>
            </a:r>
            <a:r>
              <a:rPr kumimoji="1" lang="en-US" altLang="ja-JP" sz="1400" dirty="0" err="1" smtClean="0">
                <a:latin typeface="HGS創英角ｺﾞｼｯｸUB" pitchFamily="50" charset="-128"/>
                <a:ea typeface="HGS創英角ｺﾞｼｯｸUB" pitchFamily="50" charset="-128"/>
              </a:rPr>
              <a:t>gunniii</a:t>
            </a:r>
            <a:r>
              <a:rPr kumimoji="1" lang="en-US" altLang="ja-JP" sz="1400" dirty="0" smtClean="0">
                <a:latin typeface="HGS創英角ｺﾞｼｯｸUB" pitchFamily="50" charset="-128"/>
                <a:ea typeface="HGS創英角ｺﾞｼｯｸUB" pitchFamily="50" charset="-128"/>
              </a:rPr>
              <a:t>)</a:t>
            </a:r>
          </a:p>
          <a:p>
            <a:pPr algn="ctr"/>
            <a:r>
              <a:rPr kumimoji="1" lang="ja-JP" altLang="en-US" sz="1400" dirty="0" err="1" smtClean="0">
                <a:latin typeface="HGS創英角ｺﾞｼｯｸUB" pitchFamily="50" charset="-128"/>
                <a:ea typeface="HGS創英角ｺﾞｼｯｸUB" pitchFamily="50" charset="-128"/>
              </a:rPr>
              <a:t>っと</a:t>
            </a:r>
            <a:r>
              <a:rPr kumimoji="1" lang="ja-JP" altLang="en-US" sz="1400" dirty="0" smtClean="0">
                <a:latin typeface="HGS創英角ｺﾞｼｯｸUB" pitchFamily="50" charset="-128"/>
                <a:ea typeface="HGS創英角ｺﾞｼｯｸUB" pitchFamily="50" charset="-128"/>
              </a:rPr>
              <a:t>伸縮</a:t>
            </a:r>
            <a:endParaRPr kumimoji="1" lang="ja-JP" altLang="en-US" sz="1400" dirty="0">
              <a:latin typeface="HGS創英角ｺﾞｼｯｸUB" pitchFamily="50" charset="-128"/>
              <a:ea typeface="HGS創英角ｺﾞｼｯｸUB" pitchFamily="50" charset="-128"/>
            </a:endParaRPr>
          </a:p>
        </p:txBody>
      </p:sp>
      <p:sp>
        <p:nvSpPr>
          <p:cNvPr id="72" name="テキスト ボックス 71"/>
          <p:cNvSpPr txBox="1"/>
          <p:nvPr/>
        </p:nvSpPr>
        <p:spPr>
          <a:xfrm>
            <a:off x="3563888" y="3193812"/>
            <a:ext cx="1296144" cy="523220"/>
          </a:xfrm>
          <a:prstGeom prst="rect">
            <a:avLst/>
          </a:prstGeom>
          <a:noFill/>
        </p:spPr>
        <p:txBody>
          <a:bodyPr wrap="square" rtlCol="0">
            <a:spAutoFit/>
          </a:bodyPr>
          <a:lstStyle/>
          <a:p>
            <a:r>
              <a:rPr lang="ja-JP" altLang="en-US" sz="1400" dirty="0" smtClean="0">
                <a:solidFill>
                  <a:schemeClr val="accent1">
                    <a:lumMod val="75000"/>
                  </a:schemeClr>
                </a:solidFill>
                <a:latin typeface="HGS創英角ｺﾞｼｯｸUB" pitchFamily="50" charset="-128"/>
                <a:ea typeface="HGS創英角ｺﾞｼｯｸUB" pitchFamily="50" charset="-128"/>
              </a:rPr>
              <a:t>クラウド内</a:t>
            </a:r>
            <a:endParaRPr lang="en-US" altLang="ja-JP" sz="1400" dirty="0" smtClean="0">
              <a:solidFill>
                <a:schemeClr val="accent1">
                  <a:lumMod val="75000"/>
                </a:schemeClr>
              </a:solidFill>
              <a:latin typeface="HGS創英角ｺﾞｼｯｸUB" pitchFamily="50" charset="-128"/>
              <a:ea typeface="HGS創英角ｺﾞｼｯｸUB" pitchFamily="50" charset="-128"/>
            </a:endParaRPr>
          </a:p>
          <a:p>
            <a:r>
              <a:rPr lang="ja-JP" altLang="en-US" sz="1400" dirty="0" smtClean="0">
                <a:solidFill>
                  <a:schemeClr val="accent1">
                    <a:lumMod val="75000"/>
                  </a:schemeClr>
                </a:solidFill>
                <a:latin typeface="HGS創英角ｺﾞｼｯｸUB" pitchFamily="50" charset="-128"/>
                <a:ea typeface="HGS創英角ｺﾞｼｯｸUB" pitchFamily="50" charset="-128"/>
              </a:rPr>
              <a:t>クラスタ</a:t>
            </a:r>
            <a:r>
              <a:rPr lang="en-US" altLang="ja-JP" sz="1400" dirty="0" smtClean="0">
                <a:solidFill>
                  <a:schemeClr val="accent1">
                    <a:lumMod val="75000"/>
                  </a:schemeClr>
                </a:solidFill>
                <a:latin typeface="HGS創英角ｺﾞｼｯｸUB" pitchFamily="50" charset="-128"/>
                <a:ea typeface="HGS創英角ｺﾞｼｯｸUB" pitchFamily="50" charset="-128"/>
              </a:rPr>
              <a:t>-A</a:t>
            </a:r>
            <a:endParaRPr kumimoji="1" lang="ja-JP" altLang="en-US" sz="1400" dirty="0">
              <a:solidFill>
                <a:schemeClr val="accent1">
                  <a:lumMod val="75000"/>
                </a:schemeClr>
              </a:solidFill>
              <a:latin typeface="HGS創英角ｺﾞｼｯｸUB" pitchFamily="50" charset="-128"/>
              <a:ea typeface="HGS創英角ｺﾞｼｯｸUB" pitchFamily="50" charset="-128"/>
            </a:endParaRPr>
          </a:p>
        </p:txBody>
      </p:sp>
      <p:sp>
        <p:nvSpPr>
          <p:cNvPr id="73" name="テキスト ボックス 72"/>
          <p:cNvSpPr txBox="1"/>
          <p:nvPr/>
        </p:nvSpPr>
        <p:spPr>
          <a:xfrm>
            <a:off x="3563888" y="4489956"/>
            <a:ext cx="1296144" cy="523220"/>
          </a:xfrm>
          <a:prstGeom prst="rect">
            <a:avLst/>
          </a:prstGeom>
          <a:noFill/>
        </p:spPr>
        <p:txBody>
          <a:bodyPr wrap="square" rtlCol="0">
            <a:spAutoFit/>
          </a:bodyPr>
          <a:lstStyle/>
          <a:p>
            <a:r>
              <a:rPr lang="ja-JP" altLang="en-US" sz="1400" dirty="0" smtClean="0">
                <a:solidFill>
                  <a:schemeClr val="accent1">
                    <a:lumMod val="75000"/>
                  </a:schemeClr>
                </a:solidFill>
                <a:latin typeface="HGS創英角ｺﾞｼｯｸUB" pitchFamily="50" charset="-128"/>
                <a:ea typeface="HGS創英角ｺﾞｼｯｸUB" pitchFamily="50" charset="-128"/>
              </a:rPr>
              <a:t>クラウド内</a:t>
            </a:r>
            <a:endParaRPr lang="en-US" altLang="ja-JP" sz="1400" dirty="0" smtClean="0">
              <a:solidFill>
                <a:schemeClr val="accent1">
                  <a:lumMod val="75000"/>
                </a:schemeClr>
              </a:solidFill>
              <a:latin typeface="HGS創英角ｺﾞｼｯｸUB" pitchFamily="50" charset="-128"/>
              <a:ea typeface="HGS創英角ｺﾞｼｯｸUB" pitchFamily="50" charset="-128"/>
            </a:endParaRPr>
          </a:p>
          <a:p>
            <a:r>
              <a:rPr lang="ja-JP" altLang="en-US" sz="1400" dirty="0" smtClean="0">
                <a:solidFill>
                  <a:schemeClr val="accent1">
                    <a:lumMod val="75000"/>
                  </a:schemeClr>
                </a:solidFill>
                <a:latin typeface="HGS創英角ｺﾞｼｯｸUB" pitchFamily="50" charset="-128"/>
                <a:ea typeface="HGS創英角ｺﾞｼｯｸUB" pitchFamily="50" charset="-128"/>
              </a:rPr>
              <a:t>クラスタ</a:t>
            </a:r>
            <a:r>
              <a:rPr lang="en-US" altLang="ja-JP" sz="1400" dirty="0" smtClean="0">
                <a:solidFill>
                  <a:schemeClr val="accent1">
                    <a:lumMod val="75000"/>
                  </a:schemeClr>
                </a:solidFill>
                <a:latin typeface="HGS創英角ｺﾞｼｯｸUB" pitchFamily="50" charset="-128"/>
                <a:ea typeface="HGS創英角ｺﾞｼｯｸUB" pitchFamily="50" charset="-128"/>
              </a:rPr>
              <a:t>-B</a:t>
            </a:r>
            <a:endParaRPr kumimoji="1" lang="ja-JP" altLang="en-US" sz="1400" dirty="0">
              <a:solidFill>
                <a:schemeClr val="accent1">
                  <a:lumMod val="75000"/>
                </a:schemeClr>
              </a:solidFill>
              <a:latin typeface="HGS創英角ｺﾞｼｯｸUB" pitchFamily="50" charset="-128"/>
              <a:ea typeface="HGS創英角ｺﾞｼｯｸUB" pitchFamily="50" charset="-128"/>
            </a:endParaRPr>
          </a:p>
        </p:txBody>
      </p:sp>
      <p:sp>
        <p:nvSpPr>
          <p:cNvPr id="74" name="テキスト ボックス 73"/>
          <p:cNvSpPr txBox="1"/>
          <p:nvPr/>
        </p:nvSpPr>
        <p:spPr>
          <a:xfrm>
            <a:off x="611560" y="3337247"/>
            <a:ext cx="1512168" cy="307777"/>
          </a:xfrm>
          <a:prstGeom prst="rect">
            <a:avLst/>
          </a:prstGeom>
          <a:noFill/>
        </p:spPr>
        <p:txBody>
          <a:bodyPr wrap="square" rtlCol="0">
            <a:spAutoFit/>
          </a:bodyPr>
          <a:lstStyle/>
          <a:p>
            <a:r>
              <a:rPr lang="ja-JP" altLang="en-US" sz="1400" dirty="0" smtClean="0">
                <a:solidFill>
                  <a:schemeClr val="accent1">
                    <a:lumMod val="75000"/>
                  </a:schemeClr>
                </a:solidFill>
                <a:latin typeface="HGS創英角ｺﾞｼｯｸUB" pitchFamily="50" charset="-128"/>
                <a:ea typeface="HGS創英角ｺﾞｼｯｸUB" pitchFamily="50" charset="-128"/>
              </a:rPr>
              <a:t>既存クラスタ</a:t>
            </a:r>
            <a:r>
              <a:rPr lang="en-US" altLang="ja-JP" sz="1400" dirty="0" smtClean="0">
                <a:solidFill>
                  <a:schemeClr val="accent1">
                    <a:lumMod val="75000"/>
                  </a:schemeClr>
                </a:solidFill>
                <a:latin typeface="HGS創英角ｺﾞｼｯｸUB" pitchFamily="50" charset="-128"/>
                <a:ea typeface="HGS創英角ｺﾞｼｯｸUB" pitchFamily="50" charset="-128"/>
              </a:rPr>
              <a:t>-A</a:t>
            </a:r>
            <a:endParaRPr kumimoji="1" lang="ja-JP" altLang="en-US" sz="1400" dirty="0">
              <a:solidFill>
                <a:schemeClr val="accent1">
                  <a:lumMod val="75000"/>
                </a:schemeClr>
              </a:solidFill>
              <a:latin typeface="HGS創英角ｺﾞｼｯｸUB" pitchFamily="50" charset="-128"/>
              <a:ea typeface="HGS創英角ｺﾞｼｯｸUB" pitchFamily="50" charset="-128"/>
            </a:endParaRPr>
          </a:p>
        </p:txBody>
      </p:sp>
      <p:sp>
        <p:nvSpPr>
          <p:cNvPr id="75" name="テキスト ボックス 74"/>
          <p:cNvSpPr txBox="1"/>
          <p:nvPr/>
        </p:nvSpPr>
        <p:spPr>
          <a:xfrm>
            <a:off x="683568" y="4653136"/>
            <a:ext cx="1512168" cy="307777"/>
          </a:xfrm>
          <a:prstGeom prst="rect">
            <a:avLst/>
          </a:prstGeom>
          <a:noFill/>
        </p:spPr>
        <p:txBody>
          <a:bodyPr wrap="square" rtlCol="0">
            <a:spAutoFit/>
          </a:bodyPr>
          <a:lstStyle/>
          <a:p>
            <a:r>
              <a:rPr lang="ja-JP" altLang="en-US" sz="1400" dirty="0" smtClean="0">
                <a:solidFill>
                  <a:schemeClr val="accent1">
                    <a:lumMod val="75000"/>
                  </a:schemeClr>
                </a:solidFill>
                <a:latin typeface="HGS創英角ｺﾞｼｯｸUB" pitchFamily="50" charset="-128"/>
                <a:ea typeface="HGS創英角ｺﾞｼｯｸUB" pitchFamily="50" charset="-128"/>
              </a:rPr>
              <a:t>既存クラスタ</a:t>
            </a:r>
            <a:r>
              <a:rPr lang="en-US" altLang="ja-JP" sz="1400" dirty="0" smtClean="0">
                <a:solidFill>
                  <a:schemeClr val="accent1">
                    <a:lumMod val="75000"/>
                  </a:schemeClr>
                </a:solidFill>
                <a:latin typeface="HGS創英角ｺﾞｼｯｸUB" pitchFamily="50" charset="-128"/>
                <a:ea typeface="HGS創英角ｺﾞｼｯｸUB" pitchFamily="50" charset="-128"/>
              </a:rPr>
              <a:t>-B</a:t>
            </a:r>
            <a:endParaRPr kumimoji="1" lang="ja-JP" altLang="en-US" sz="1400" dirty="0">
              <a:solidFill>
                <a:schemeClr val="accent1">
                  <a:lumMod val="75000"/>
                </a:schemeClr>
              </a:solidFill>
              <a:latin typeface="HGS創英角ｺﾞｼｯｸUB" pitchFamily="50" charset="-128"/>
              <a:ea typeface="HGS創英角ｺﾞｼｯｸUB" pitchFamily="50" charset="-128"/>
            </a:endParaRPr>
          </a:p>
        </p:txBody>
      </p:sp>
      <p:sp>
        <p:nvSpPr>
          <p:cNvPr id="76" name="角丸四角形吹き出し 75"/>
          <p:cNvSpPr/>
          <p:nvPr/>
        </p:nvSpPr>
        <p:spPr>
          <a:xfrm>
            <a:off x="4283968" y="5229200"/>
            <a:ext cx="2448272" cy="1080120"/>
          </a:xfrm>
          <a:prstGeom prst="wedgeRoundRectCallout">
            <a:avLst>
              <a:gd name="adj1" fmla="val -27998"/>
              <a:gd name="adj2" fmla="val -1225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latin typeface="HGS創英角ｺﾞｼｯｸUB" pitchFamily="50" charset="-128"/>
                <a:ea typeface="HGS創英角ｺﾞｼｯｸUB" pitchFamily="50" charset="-128"/>
              </a:rPr>
              <a:t>あたかも仮想マシンのごとく</a:t>
            </a:r>
            <a:r>
              <a:rPr kumimoji="1" lang="en-US" altLang="ja-JP" dirty="0" smtClean="0">
                <a:latin typeface="HGS創英角ｺﾞｼｯｸUB" pitchFamily="50" charset="-128"/>
                <a:ea typeface="HGS創英角ｺﾞｼｯｸUB" pitchFamily="50" charset="-128"/>
              </a:rPr>
              <a:t>GUI/CLI</a:t>
            </a:r>
            <a:r>
              <a:rPr kumimoji="1" lang="ja-JP" altLang="en-US" dirty="0" smtClean="0">
                <a:latin typeface="HGS創英角ｺﾞｼｯｸUB" pitchFamily="50" charset="-128"/>
                <a:ea typeface="HGS創英角ｺﾞｼｯｸUB" pitchFamily="50" charset="-128"/>
              </a:rPr>
              <a:t>でクラスタ構築</a:t>
            </a:r>
            <a:endParaRPr kumimoji="1" lang="ja-JP" altLang="en-US" dirty="0">
              <a:latin typeface="HGS創英角ｺﾞｼｯｸUB" pitchFamily="50" charset="-128"/>
              <a:ea typeface="HGS創英角ｺﾞｼｯｸUB" pitchFamily="50" charset="-128"/>
            </a:endParaRPr>
          </a:p>
        </p:txBody>
      </p:sp>
      <p:sp>
        <p:nvSpPr>
          <p:cNvPr id="77" name="角丸四角形吹き出し 76"/>
          <p:cNvSpPr/>
          <p:nvPr/>
        </p:nvSpPr>
        <p:spPr>
          <a:xfrm>
            <a:off x="899592" y="5229200"/>
            <a:ext cx="2664296" cy="1080120"/>
          </a:xfrm>
          <a:prstGeom prst="wedgeRoundRectCallout">
            <a:avLst>
              <a:gd name="adj1" fmla="val 9421"/>
              <a:gd name="adj2" fmla="val -1348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latin typeface="HGS創英角ｺﾞｼｯｸUB" pitchFamily="50" charset="-128"/>
                <a:ea typeface="HGS創英角ｺﾞｼｯｸUB" pitchFamily="50" charset="-128"/>
              </a:rPr>
              <a:t>あたかもプロジェクトセグメントにクラスタが追加されたごとく</a:t>
            </a:r>
            <a:endParaRPr kumimoji="1" lang="ja-JP" altLang="en-US" dirty="0">
              <a:latin typeface="HGS創英角ｺﾞｼｯｸUB" pitchFamily="50" charset="-128"/>
              <a:ea typeface="HGS創英角ｺﾞｼｯｸUB" pitchFamily="50" charset="-128"/>
            </a:endParaRPr>
          </a:p>
        </p:txBody>
      </p:sp>
      <p:sp>
        <p:nvSpPr>
          <p:cNvPr id="78" name="タイトル 1"/>
          <p:cNvSpPr txBox="1">
            <a:spLocks/>
          </p:cNvSpPr>
          <p:nvPr/>
        </p:nvSpPr>
        <p:spPr>
          <a:xfrm>
            <a:off x="467544" y="-99392"/>
            <a:ext cx="8229600" cy="692696"/>
          </a:xfrm>
          <a:prstGeom prst="rect">
            <a:avLst/>
          </a:prstGeom>
        </p:spPr>
        <p:txBody>
          <a:bodyPr/>
          <a:lstStyle/>
          <a:p>
            <a:pPr lvl="0" algn="ctr" eaLnBrk="0" hangingPunct="0"/>
            <a:r>
              <a:rPr kumimoji="1" lang="ja-JP" altLang="en-US" sz="3600" b="0" i="0" u="none" strike="noStrike" kern="1200" cap="none" spc="0" normalizeH="0" baseline="0" noProof="0" dirty="0" smtClean="0">
                <a:ln>
                  <a:noFill/>
                </a:ln>
                <a:solidFill>
                  <a:schemeClr val="tx1"/>
                </a:solidFill>
                <a:effectLst/>
                <a:uLnTx/>
                <a:uFillTx/>
                <a:latin typeface="HGS創英角ｺﾞｼｯｸUB" pitchFamily="50" charset="-128"/>
                <a:ea typeface="HGS創英角ｺﾞｼｯｸUB" pitchFamily="50" charset="-128"/>
                <a:cs typeface="+mj-cs"/>
              </a:rPr>
              <a:t>研究クラウド</a:t>
            </a:r>
            <a:r>
              <a:rPr kumimoji="1" lang="ja-JP" altLang="en-US" sz="3600" b="0" i="0" u="none" strike="noStrike" kern="1200" cap="none" spc="0" normalizeH="0" noProof="0" dirty="0" smtClean="0">
                <a:ln>
                  <a:noFill/>
                </a:ln>
                <a:solidFill>
                  <a:schemeClr val="tx1"/>
                </a:solidFill>
                <a:effectLst/>
                <a:uLnTx/>
                <a:uFillTx/>
                <a:latin typeface="HGS創英角ｺﾞｼｯｸUB" pitchFamily="50" charset="-128"/>
                <a:ea typeface="HGS創英角ｺﾞｼｯｸUB" pitchFamily="50" charset="-128"/>
                <a:cs typeface="+mj-cs"/>
              </a:rPr>
              <a:t> </a:t>
            </a:r>
            <a:r>
              <a:rPr kumimoji="1" lang="en-US" altLang="ja-JP" sz="3600" b="0" i="0" u="none" strike="noStrike" kern="1200" cap="none" spc="0" normalizeH="0" noProof="0" dirty="0" smtClean="0">
                <a:ln>
                  <a:noFill/>
                </a:ln>
                <a:solidFill>
                  <a:schemeClr val="tx1"/>
                </a:solidFill>
                <a:effectLst/>
                <a:uLnTx/>
                <a:uFillTx/>
                <a:latin typeface="HGS創英角ｺﾞｼｯｸUB" pitchFamily="50" charset="-128"/>
                <a:ea typeface="HGS創英角ｺﾞｼｯｸUB" pitchFamily="50" charset="-128"/>
                <a:cs typeface="+mj-cs"/>
              </a:rPr>
              <a:t>(</a:t>
            </a:r>
            <a:r>
              <a:rPr lang="en-US" altLang="ja-JP" sz="3600" dirty="0" err="1" smtClean="0">
                <a:latin typeface="HGS創英角ｺﾞｼｯｸUB" pitchFamily="50" charset="-128"/>
                <a:ea typeface="HGS創英角ｺﾞｼｯｸUB" pitchFamily="50" charset="-128"/>
                <a:cs typeface="+mj-cs"/>
              </a:rPr>
              <a:t>gunnii+tinii</a:t>
            </a:r>
            <a:r>
              <a:rPr lang="en-US" altLang="ja-JP" sz="3600" dirty="0" smtClean="0">
                <a:latin typeface="HGS創英角ｺﾞｼｯｸUB" pitchFamily="50" charset="-128"/>
                <a:ea typeface="HGS創英角ｺﾞｼｯｸUB" pitchFamily="50" charset="-128"/>
                <a:cs typeface="+mj-cs"/>
              </a:rPr>
              <a:t>)</a:t>
            </a:r>
            <a:endParaRPr kumimoji="1" lang="ja-JP" altLang="en-US" sz="3600" i="0" u="none" strike="noStrike" kern="1200" cap="none" spc="0" normalizeH="0" baseline="0" noProof="0" dirty="0" smtClean="0">
              <a:ln>
                <a:noFill/>
              </a:ln>
              <a:solidFill>
                <a:schemeClr val="tx1"/>
              </a:solidFill>
              <a:effectLst/>
              <a:uLnTx/>
              <a:uFillTx/>
              <a:latin typeface="HGS創英角ｺﾞｼｯｸUB" pitchFamily="50" charset="-128"/>
              <a:ea typeface="HGS創英角ｺﾞｼｯｸUB" pitchFamily="50" charset="-128"/>
              <a:cs typeface="+mj-cs"/>
            </a:endParaRPr>
          </a:p>
        </p:txBody>
      </p:sp>
      <p:sp>
        <p:nvSpPr>
          <p:cNvPr id="79" name="タイトル 1"/>
          <p:cNvSpPr txBox="1">
            <a:spLocks/>
          </p:cNvSpPr>
          <p:nvPr/>
        </p:nvSpPr>
        <p:spPr>
          <a:xfrm>
            <a:off x="467544" y="449288"/>
            <a:ext cx="8229600" cy="692696"/>
          </a:xfrm>
          <a:prstGeom prst="rect">
            <a:avLst/>
          </a:prstGeom>
        </p:spPr>
        <p:txBody>
          <a:bodyPr/>
          <a:lstStyle/>
          <a:p>
            <a:pPr lvl="0" algn="ctr" eaLnBrk="0" hangingPunct="0"/>
            <a:r>
              <a:rPr lang="en-US" altLang="ja-JP" sz="2400" dirty="0" smtClean="0">
                <a:latin typeface="HGS創英角ｺﾞｼｯｸUB" pitchFamily="50" charset="-128"/>
                <a:ea typeface="HGS創英角ｺﾞｼｯｸUB" pitchFamily="50" charset="-128"/>
                <a:cs typeface="+mj-cs"/>
              </a:rPr>
              <a:t>- </a:t>
            </a:r>
            <a:r>
              <a:rPr lang="ja-JP" altLang="en-US" sz="2400" dirty="0" smtClean="0">
                <a:latin typeface="HGS創英角ｺﾞｼｯｸUB" pitchFamily="50" charset="-128"/>
                <a:ea typeface="HGS創英角ｺﾞｼｯｸUB" pitchFamily="50" charset="-128"/>
                <a:cs typeface="+mj-cs"/>
              </a:rPr>
              <a:t>物理マシンも扱え，既存資産を活用できるクラウド </a:t>
            </a:r>
            <a:r>
              <a:rPr lang="en-US" altLang="ja-JP" sz="2400" dirty="0" smtClean="0">
                <a:latin typeface="HGS創英角ｺﾞｼｯｸUB" pitchFamily="50" charset="-128"/>
                <a:ea typeface="HGS創英角ｺﾞｼｯｸUB" pitchFamily="50" charset="-128"/>
                <a:cs typeface="+mj-cs"/>
              </a:rPr>
              <a:t>-</a:t>
            </a:r>
            <a:endParaRPr kumimoji="1" lang="ja-JP" altLang="en-US" sz="2400" i="0" u="none" strike="noStrike" kern="1200" cap="none" spc="0" normalizeH="0" baseline="0" noProof="0" dirty="0" smtClean="0">
              <a:ln>
                <a:noFill/>
              </a:ln>
              <a:solidFill>
                <a:schemeClr val="tx1"/>
              </a:solidFill>
              <a:effectLst/>
              <a:uLnTx/>
              <a:uFillTx/>
              <a:latin typeface="HGS創英角ｺﾞｼｯｸUB" pitchFamily="50" charset="-128"/>
              <a:ea typeface="HGS創英角ｺﾞｼｯｸUB" pitchFamily="50" charset="-128"/>
              <a:cs typeface="+mj-cs"/>
            </a:endParaRPr>
          </a:p>
        </p:txBody>
      </p:sp>
      <p:sp>
        <p:nvSpPr>
          <p:cNvPr id="81" name="四角形吹き出し 80"/>
          <p:cNvSpPr/>
          <p:nvPr/>
        </p:nvSpPr>
        <p:spPr>
          <a:xfrm>
            <a:off x="611560" y="1628800"/>
            <a:ext cx="2304256" cy="792088"/>
          </a:xfrm>
          <a:prstGeom prst="wedgeRectCallout">
            <a:avLst>
              <a:gd name="adj1" fmla="val 44857"/>
              <a:gd name="adj2" fmla="val 113295"/>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bg1"/>
                </a:solidFill>
                <a:latin typeface="HGS創英角ｺﾞｼｯｸUB" pitchFamily="50" charset="-128"/>
                <a:ea typeface="HGS創英角ｺﾞｼｯｸUB" pitchFamily="50" charset="-128"/>
              </a:rPr>
              <a:t>既存クラスタの</a:t>
            </a:r>
            <a:r>
              <a:rPr lang="en-US" altLang="ja-JP" sz="1400" dirty="0" smtClean="0">
                <a:solidFill>
                  <a:schemeClr val="bg1"/>
                </a:solidFill>
                <a:latin typeface="HGS創英角ｺﾞｼｯｸUB" pitchFamily="50" charset="-128"/>
                <a:ea typeface="HGS創英角ｺﾞｼｯｸUB" pitchFamily="50" charset="-128"/>
              </a:rPr>
              <a:t>VLAN_ID</a:t>
            </a:r>
            <a:r>
              <a:rPr lang="ja-JP" altLang="en-US" sz="1400" dirty="0" smtClean="0">
                <a:solidFill>
                  <a:schemeClr val="bg1"/>
                </a:solidFill>
                <a:latin typeface="HGS創英角ｺﾞｼｯｸUB" pitchFamily="50" charset="-128"/>
                <a:ea typeface="HGS創英角ｺﾞｼｯｸUB" pitchFamily="50" charset="-128"/>
              </a:rPr>
              <a:t>とクラウド内クラスタ</a:t>
            </a:r>
            <a:r>
              <a:rPr lang="en-US" altLang="ja-JP" sz="1400" dirty="0" smtClean="0">
                <a:solidFill>
                  <a:schemeClr val="bg1"/>
                </a:solidFill>
                <a:latin typeface="HGS創英角ｺﾞｼｯｸUB" pitchFamily="50" charset="-128"/>
                <a:ea typeface="HGS創英角ｺﾞｼｯｸUB" pitchFamily="50" charset="-128"/>
              </a:rPr>
              <a:t>ID</a:t>
            </a:r>
            <a:r>
              <a:rPr lang="ja-JP" altLang="en-US" sz="1400" dirty="0" smtClean="0">
                <a:solidFill>
                  <a:schemeClr val="bg1"/>
                </a:solidFill>
                <a:latin typeface="HGS創英角ｺﾞｼｯｸUB" pitchFamily="50" charset="-128"/>
                <a:ea typeface="HGS創英角ｺﾞｼｯｸUB" pitchFamily="50" charset="-128"/>
              </a:rPr>
              <a:t>をマッピング</a:t>
            </a:r>
            <a:endParaRPr lang="en-US" altLang="ja-JP" sz="1400" dirty="0" smtClean="0">
              <a:solidFill>
                <a:schemeClr val="bg1"/>
              </a:solidFill>
              <a:latin typeface="HGS創英角ｺﾞｼｯｸUB" pitchFamily="50" charset="-128"/>
              <a:ea typeface="HGS創英角ｺﾞｼｯｸUB" pitchFamily="50" charset="-128"/>
            </a:endParaRPr>
          </a:p>
        </p:txBody>
      </p:sp>
      <p:sp>
        <p:nvSpPr>
          <p:cNvPr id="82" name="円柱 81"/>
          <p:cNvSpPr/>
          <p:nvPr/>
        </p:nvSpPr>
        <p:spPr>
          <a:xfrm>
            <a:off x="6228184" y="1628800"/>
            <a:ext cx="1728192" cy="75608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ja-JP" altLang="en-US" sz="1100" dirty="0" smtClean="0">
                <a:solidFill>
                  <a:schemeClr val="bg1"/>
                </a:solidFill>
                <a:latin typeface="HGP創英角ｺﾞｼｯｸUB" pitchFamily="50" charset="-128"/>
                <a:ea typeface="HGP創英角ｺﾞｼｯｸUB" pitchFamily="50" charset="-128"/>
              </a:rPr>
              <a:t>クラスタ共有</a:t>
            </a:r>
            <a:endParaRPr lang="en-US" altLang="ja-JP" sz="1100" dirty="0" smtClean="0">
              <a:solidFill>
                <a:schemeClr val="bg1"/>
              </a:solidFill>
              <a:latin typeface="HGP創英角ｺﾞｼｯｸUB" pitchFamily="50" charset="-128"/>
              <a:ea typeface="HGP創英角ｺﾞｼｯｸUB" pitchFamily="50" charset="-128"/>
            </a:endParaRPr>
          </a:p>
          <a:p>
            <a:pPr algn="ctr" fontAlgn="auto">
              <a:spcBef>
                <a:spcPts val="0"/>
              </a:spcBef>
              <a:spcAft>
                <a:spcPts val="0"/>
              </a:spcAft>
              <a:defRPr/>
            </a:pPr>
            <a:r>
              <a:rPr lang="en-US" altLang="ja-JP" sz="1100" dirty="0" smtClean="0">
                <a:solidFill>
                  <a:schemeClr val="bg1"/>
                </a:solidFill>
                <a:latin typeface="HGP創英角ｺﾞｼｯｸUB" pitchFamily="50" charset="-128"/>
                <a:ea typeface="HGP創英角ｺﾞｼｯｸUB" pitchFamily="50" charset="-128"/>
              </a:rPr>
              <a:t>Object Store Service</a:t>
            </a:r>
          </a:p>
          <a:p>
            <a:pPr algn="ctr" fontAlgn="auto">
              <a:spcBef>
                <a:spcPts val="0"/>
              </a:spcBef>
              <a:spcAft>
                <a:spcPts val="0"/>
              </a:spcAft>
              <a:defRPr/>
            </a:pPr>
            <a:r>
              <a:rPr lang="en-US" altLang="ja-JP" dirty="0" err="1" smtClean="0">
                <a:solidFill>
                  <a:schemeClr val="bg1"/>
                </a:solidFill>
                <a:latin typeface="HGP創英角ｺﾞｼｯｸUB" pitchFamily="50" charset="-128"/>
                <a:ea typeface="HGP創英角ｺﾞｼｯｸUB" pitchFamily="50" charset="-128"/>
              </a:rPr>
              <a:t>tinii</a:t>
            </a:r>
            <a:endParaRPr lang="ja-JP" altLang="en-US" dirty="0">
              <a:solidFill>
                <a:schemeClr val="bg1"/>
              </a:solidFill>
              <a:latin typeface="HGP創英角ｺﾞｼｯｸUB" pitchFamily="50" charset="-128"/>
              <a:ea typeface="HGP創英角ｺﾞｼｯｸUB" pitchFamily="50" charset="-128"/>
            </a:endParaRPr>
          </a:p>
        </p:txBody>
      </p:sp>
      <p:sp>
        <p:nvSpPr>
          <p:cNvPr id="80"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16</a:t>
            </a:fld>
            <a:endParaRPr lang="ja-JP"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CERSERVER\yazawa\document\acloud\Clouds_accloud_20120621.emf"/>
          <p:cNvPicPr>
            <a:picLocks noChangeAspect="1" noChangeArrowheads="1"/>
          </p:cNvPicPr>
          <p:nvPr/>
        </p:nvPicPr>
        <p:blipFill>
          <a:blip r:embed="rId3" cstate="print"/>
          <a:srcRect/>
          <a:stretch>
            <a:fillRect/>
          </a:stretch>
        </p:blipFill>
        <p:spPr bwMode="auto">
          <a:xfrm>
            <a:off x="1547664" y="2132856"/>
            <a:ext cx="6824169" cy="4392488"/>
          </a:xfrm>
          <a:prstGeom prst="rect">
            <a:avLst/>
          </a:prstGeom>
          <a:noFill/>
        </p:spPr>
      </p:pic>
      <p:pic>
        <p:nvPicPr>
          <p:cNvPr id="5" name="Picture 3" descr="C:\Documents and Settings\test\My Documents\ecloud\Clouds_ecloud_20120621.emf"/>
          <p:cNvPicPr>
            <a:picLocks noChangeAspect="1" noChangeArrowheads="1"/>
          </p:cNvPicPr>
          <p:nvPr/>
        </p:nvPicPr>
        <p:blipFill>
          <a:blip r:embed="rId4" cstate="print"/>
          <a:srcRect/>
          <a:stretch>
            <a:fillRect/>
          </a:stretch>
        </p:blipFill>
        <p:spPr bwMode="auto">
          <a:xfrm>
            <a:off x="251520" y="980728"/>
            <a:ext cx="4464496" cy="2821522"/>
          </a:xfrm>
          <a:prstGeom prst="rect">
            <a:avLst/>
          </a:prstGeom>
          <a:noFill/>
        </p:spPr>
      </p:pic>
      <p:sp>
        <p:nvSpPr>
          <p:cNvPr id="6" name="正方形/長方形 5"/>
          <p:cNvSpPr/>
          <p:nvPr/>
        </p:nvSpPr>
        <p:spPr>
          <a:xfrm>
            <a:off x="3707904" y="764704"/>
            <a:ext cx="2376264" cy="576064"/>
          </a:xfrm>
          <a:prstGeom prst="rect">
            <a:avLst/>
          </a:prstGeom>
          <a:solidFill>
            <a:schemeClr val="accent6">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smtClean="0">
                <a:solidFill>
                  <a:schemeClr val="tx1"/>
                </a:solidFill>
              </a:rPr>
              <a:t>(1)</a:t>
            </a:r>
            <a:r>
              <a:rPr kumimoji="1" lang="ja-JP" altLang="en-US" sz="1400" b="1" dirty="0" smtClean="0">
                <a:solidFill>
                  <a:schemeClr val="tx1"/>
                </a:solidFill>
              </a:rPr>
              <a:t>仮想マシン単位ではなく、物理マシンを占有</a:t>
            </a:r>
            <a:endParaRPr kumimoji="1" lang="en-US" altLang="ja-JP" sz="1400" b="1" dirty="0" smtClean="0">
              <a:solidFill>
                <a:schemeClr val="tx1"/>
              </a:solidFill>
            </a:endParaRPr>
          </a:p>
        </p:txBody>
      </p:sp>
      <p:cxnSp>
        <p:nvCxnSpPr>
          <p:cNvPr id="7" name="直線矢印コネクタ 6"/>
          <p:cNvCxnSpPr>
            <a:stCxn id="6" idx="2"/>
          </p:cNvCxnSpPr>
          <p:nvPr/>
        </p:nvCxnSpPr>
        <p:spPr>
          <a:xfrm>
            <a:off x="4896036" y="1340768"/>
            <a:ext cx="108012" cy="1368152"/>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6372199" y="1124744"/>
            <a:ext cx="1999633" cy="576064"/>
          </a:xfrm>
          <a:prstGeom prst="rect">
            <a:avLst/>
          </a:prstGeom>
          <a:solidFill>
            <a:schemeClr val="accent6">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smtClean="0">
                <a:solidFill>
                  <a:schemeClr val="tx1"/>
                </a:solidFill>
              </a:rPr>
              <a:t>(2)</a:t>
            </a:r>
            <a:r>
              <a:rPr kumimoji="1" lang="ja-JP" altLang="en-US" sz="1400" b="1" dirty="0" smtClean="0">
                <a:solidFill>
                  <a:schemeClr val="tx1"/>
                </a:solidFill>
              </a:rPr>
              <a:t>研究グループ</a:t>
            </a:r>
            <a:r>
              <a:rPr kumimoji="1" lang="en-US" altLang="ja-JP" sz="1400" b="1" dirty="0" smtClean="0">
                <a:solidFill>
                  <a:schemeClr val="tx1"/>
                </a:solidFill>
              </a:rPr>
              <a:t>VLAN</a:t>
            </a:r>
            <a:r>
              <a:rPr kumimoji="1" lang="ja-JP" altLang="en-US" sz="1400" b="1" dirty="0" smtClean="0">
                <a:solidFill>
                  <a:schemeClr val="tx1"/>
                </a:solidFill>
              </a:rPr>
              <a:t>に</a:t>
            </a:r>
            <a:endParaRPr kumimoji="1" lang="en-US" altLang="ja-JP" sz="1400" b="1" dirty="0" smtClean="0">
              <a:solidFill>
                <a:schemeClr val="tx1"/>
              </a:solidFill>
            </a:endParaRPr>
          </a:p>
          <a:p>
            <a:pPr algn="ctr"/>
            <a:r>
              <a:rPr lang="ja-JP" altLang="en-US" sz="1400" b="1" dirty="0">
                <a:solidFill>
                  <a:schemeClr val="tx1"/>
                </a:solidFill>
              </a:rPr>
              <a:t>直接接続</a:t>
            </a:r>
            <a:endParaRPr kumimoji="1" lang="en-US" altLang="ja-JP" sz="1400" b="1" dirty="0" smtClean="0">
              <a:solidFill>
                <a:schemeClr val="tx1"/>
              </a:solidFill>
            </a:endParaRPr>
          </a:p>
        </p:txBody>
      </p:sp>
      <p:cxnSp>
        <p:nvCxnSpPr>
          <p:cNvPr id="9" name="直線矢印コネクタ 8"/>
          <p:cNvCxnSpPr>
            <a:stCxn id="8" idx="2"/>
          </p:cNvCxnSpPr>
          <p:nvPr/>
        </p:nvCxnSpPr>
        <p:spPr>
          <a:xfrm flipH="1">
            <a:off x="6516216" y="1700808"/>
            <a:ext cx="855800" cy="936104"/>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6156176" y="3068960"/>
            <a:ext cx="1080120" cy="216024"/>
          </a:xfrm>
          <a:prstGeom prst="rect">
            <a:avLst/>
          </a:prstGeom>
          <a:solidFill>
            <a:srgbClr val="FFFF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研究グループ</a:t>
            </a:r>
            <a:r>
              <a:rPr kumimoji="1" lang="en-US" altLang="ja-JP" sz="800" dirty="0" smtClean="0">
                <a:solidFill>
                  <a:schemeClr val="tx1"/>
                </a:solidFill>
              </a:rPr>
              <a:t>A VLAN</a:t>
            </a:r>
          </a:p>
        </p:txBody>
      </p:sp>
      <p:sp>
        <p:nvSpPr>
          <p:cNvPr id="11" name="正方形/長方形 10"/>
          <p:cNvSpPr/>
          <p:nvPr/>
        </p:nvSpPr>
        <p:spPr>
          <a:xfrm>
            <a:off x="7524328" y="4581128"/>
            <a:ext cx="1080120" cy="216024"/>
          </a:xfrm>
          <a:prstGeom prst="rect">
            <a:avLst/>
          </a:prstGeom>
          <a:solidFill>
            <a:srgbClr val="92D05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研究グループ</a:t>
            </a:r>
            <a:r>
              <a:rPr lang="en-US" altLang="ja-JP" sz="800" dirty="0">
                <a:solidFill>
                  <a:schemeClr val="tx1"/>
                </a:solidFill>
              </a:rPr>
              <a:t>B</a:t>
            </a:r>
            <a:r>
              <a:rPr kumimoji="1" lang="en-US" altLang="ja-JP" sz="800" dirty="0" smtClean="0">
                <a:solidFill>
                  <a:schemeClr val="tx1"/>
                </a:solidFill>
              </a:rPr>
              <a:t> VLAN</a:t>
            </a:r>
          </a:p>
        </p:txBody>
      </p:sp>
      <p:sp>
        <p:nvSpPr>
          <p:cNvPr id="12" name="正方形/長方形 11"/>
          <p:cNvSpPr/>
          <p:nvPr/>
        </p:nvSpPr>
        <p:spPr>
          <a:xfrm>
            <a:off x="5580112" y="5805264"/>
            <a:ext cx="1224136" cy="216024"/>
          </a:xfrm>
          <a:prstGeom prst="rect">
            <a:avLst/>
          </a:prstGeom>
          <a:solidFill>
            <a:schemeClr val="tx2">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研究クラウド</a:t>
            </a:r>
            <a:r>
              <a:rPr lang="ja-JP" altLang="en-US" sz="800" dirty="0" smtClean="0">
                <a:solidFill>
                  <a:schemeClr val="tx1"/>
                </a:solidFill>
              </a:rPr>
              <a:t>共用</a:t>
            </a:r>
            <a:r>
              <a:rPr kumimoji="1" lang="en-US" altLang="ja-JP" sz="800" dirty="0" smtClean="0">
                <a:solidFill>
                  <a:schemeClr val="tx1"/>
                </a:solidFill>
              </a:rPr>
              <a:t> VLAN</a:t>
            </a:r>
          </a:p>
        </p:txBody>
      </p:sp>
      <p:sp>
        <p:nvSpPr>
          <p:cNvPr id="13" name="正方形/長方形 12"/>
          <p:cNvSpPr/>
          <p:nvPr/>
        </p:nvSpPr>
        <p:spPr>
          <a:xfrm>
            <a:off x="6156176" y="6093296"/>
            <a:ext cx="2592288" cy="648072"/>
          </a:xfrm>
          <a:prstGeom prst="rect">
            <a:avLst/>
          </a:prstGeom>
          <a:solidFill>
            <a:schemeClr val="accent5">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smtClean="0">
                <a:solidFill>
                  <a:schemeClr val="tx1"/>
                </a:solidFill>
              </a:rPr>
              <a:t>(4)</a:t>
            </a:r>
            <a:r>
              <a:rPr lang="en-US" altLang="ja-JP" sz="1400" b="1" dirty="0" smtClean="0">
                <a:solidFill>
                  <a:schemeClr val="tx1"/>
                </a:solidFill>
              </a:rPr>
              <a:t>Cluster Installer(</a:t>
            </a:r>
            <a:r>
              <a:rPr lang="en-US" altLang="ja-JP" sz="1400" b="1" dirty="0" err="1" smtClean="0">
                <a:solidFill>
                  <a:schemeClr val="tx1"/>
                </a:solidFill>
              </a:rPr>
              <a:t>d</a:t>
            </a:r>
            <a:r>
              <a:rPr kumimoji="1" lang="en-US" altLang="ja-JP" sz="1400" b="1" dirty="0" err="1" smtClean="0">
                <a:solidFill>
                  <a:schemeClr val="tx1"/>
                </a:solidFill>
              </a:rPr>
              <a:t>odai</a:t>
            </a:r>
            <a:r>
              <a:rPr kumimoji="1" lang="en-US" altLang="ja-JP" sz="1400" b="1" dirty="0" smtClean="0">
                <a:solidFill>
                  <a:schemeClr val="tx1"/>
                </a:solidFill>
              </a:rPr>
              <a:t>)</a:t>
            </a:r>
            <a:r>
              <a:rPr kumimoji="1" lang="ja-JP" altLang="en-US" sz="1400" b="1" dirty="0" smtClean="0">
                <a:solidFill>
                  <a:schemeClr val="tx1"/>
                </a:solidFill>
              </a:rPr>
              <a:t>により</a:t>
            </a:r>
            <a:endParaRPr kumimoji="1" lang="en-US" altLang="ja-JP" sz="1400" b="1" dirty="0" smtClean="0">
              <a:solidFill>
                <a:schemeClr val="tx1"/>
              </a:solidFill>
            </a:endParaRPr>
          </a:p>
          <a:p>
            <a:pPr algn="ctr"/>
            <a:r>
              <a:rPr lang="ja-JP" altLang="en-US" sz="1400" b="1" dirty="0">
                <a:solidFill>
                  <a:schemeClr val="tx1"/>
                </a:solidFill>
              </a:rPr>
              <a:t>簡単</a:t>
            </a:r>
            <a:r>
              <a:rPr lang="ja-JP" altLang="en-US" sz="1400" b="1" dirty="0" smtClean="0">
                <a:solidFill>
                  <a:schemeClr val="tx1"/>
                </a:solidFill>
              </a:rPr>
              <a:t>にグループ内</a:t>
            </a:r>
            <a:r>
              <a:rPr lang="en-US" altLang="ja-JP" sz="1400" b="1" dirty="0" err="1" smtClean="0">
                <a:solidFill>
                  <a:schemeClr val="tx1"/>
                </a:solidFill>
              </a:rPr>
              <a:t>IaaS</a:t>
            </a:r>
            <a:r>
              <a:rPr lang="ja-JP" altLang="en-US" sz="1400" b="1" dirty="0" smtClean="0">
                <a:solidFill>
                  <a:schemeClr val="tx1"/>
                </a:solidFill>
              </a:rPr>
              <a:t>などの</a:t>
            </a:r>
            <a:endParaRPr lang="en-US" altLang="ja-JP" sz="1400" b="1" dirty="0" smtClean="0">
              <a:solidFill>
                <a:schemeClr val="tx1"/>
              </a:solidFill>
            </a:endParaRPr>
          </a:p>
          <a:p>
            <a:pPr algn="ctr"/>
            <a:r>
              <a:rPr lang="ja-JP" altLang="en-US" sz="1400" b="1" dirty="0" smtClean="0">
                <a:solidFill>
                  <a:schemeClr val="tx1"/>
                </a:solidFill>
              </a:rPr>
              <a:t>計算環境が構築可能</a:t>
            </a:r>
            <a:endParaRPr kumimoji="1" lang="en-US" altLang="ja-JP" sz="1400" b="1" dirty="0" smtClean="0">
              <a:solidFill>
                <a:schemeClr val="tx1"/>
              </a:solidFill>
            </a:endParaRPr>
          </a:p>
        </p:txBody>
      </p:sp>
      <p:cxnSp>
        <p:nvCxnSpPr>
          <p:cNvPr id="14" name="直線矢印コネクタ 13"/>
          <p:cNvCxnSpPr>
            <a:stCxn id="13" idx="0"/>
          </p:cNvCxnSpPr>
          <p:nvPr/>
        </p:nvCxnSpPr>
        <p:spPr>
          <a:xfrm flipH="1" flipV="1">
            <a:off x="6156176" y="4653136"/>
            <a:ext cx="1296144" cy="1440160"/>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395536" y="4869160"/>
            <a:ext cx="3240360" cy="648072"/>
          </a:xfrm>
          <a:prstGeom prst="rect">
            <a:avLst/>
          </a:prstGeom>
          <a:solidFill>
            <a:schemeClr val="accent5">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b="1" dirty="0" smtClean="0">
                <a:solidFill>
                  <a:schemeClr val="tx1"/>
                </a:solidFill>
              </a:rPr>
              <a:t>(5)</a:t>
            </a:r>
            <a:r>
              <a:rPr kumimoji="1" lang="ja-JP" altLang="en-US" sz="1400" b="1" dirty="0" smtClean="0">
                <a:solidFill>
                  <a:schemeClr val="tx1"/>
                </a:solidFill>
              </a:rPr>
              <a:t>教育クラウドの拡張が可能</a:t>
            </a:r>
            <a:endParaRPr kumimoji="1" lang="en-US" altLang="ja-JP" sz="1400" b="1" dirty="0" smtClean="0">
              <a:solidFill>
                <a:schemeClr val="tx1"/>
              </a:solidFill>
            </a:endParaRPr>
          </a:p>
          <a:p>
            <a:r>
              <a:rPr kumimoji="1" lang="en-US" altLang="ja-JP" sz="2000" b="1" dirty="0" err="1" smtClean="0">
                <a:solidFill>
                  <a:schemeClr val="accent1">
                    <a:lumMod val="75000"/>
                  </a:schemeClr>
                </a:solidFill>
              </a:rPr>
              <a:t>edubase</a:t>
            </a:r>
            <a:r>
              <a:rPr kumimoji="1" lang="en-US" altLang="ja-JP" sz="2000" b="1" dirty="0" smtClean="0">
                <a:solidFill>
                  <a:schemeClr val="accent1">
                    <a:lumMod val="75000"/>
                  </a:schemeClr>
                </a:solidFill>
              </a:rPr>
              <a:t> Cloud #16., #17, …</a:t>
            </a:r>
          </a:p>
        </p:txBody>
      </p:sp>
      <p:cxnSp>
        <p:nvCxnSpPr>
          <p:cNvPr id="16" name="直線矢印コネクタ 15"/>
          <p:cNvCxnSpPr>
            <a:stCxn id="15" idx="0"/>
          </p:cNvCxnSpPr>
          <p:nvPr/>
        </p:nvCxnSpPr>
        <p:spPr>
          <a:xfrm flipV="1">
            <a:off x="2015716" y="4725144"/>
            <a:ext cx="1044116" cy="144016"/>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9" name="角丸四角形 18"/>
          <p:cNvSpPr/>
          <p:nvPr/>
        </p:nvSpPr>
        <p:spPr>
          <a:xfrm>
            <a:off x="251520" y="5949280"/>
            <a:ext cx="216024" cy="216024"/>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251520" y="5661248"/>
            <a:ext cx="216024" cy="2160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482490" y="5661248"/>
            <a:ext cx="1790105" cy="276999"/>
          </a:xfrm>
          <a:prstGeom prst="rect">
            <a:avLst/>
          </a:prstGeom>
          <a:noFill/>
        </p:spPr>
        <p:txBody>
          <a:bodyPr wrap="none" rtlCol="0">
            <a:spAutoFit/>
          </a:bodyPr>
          <a:lstStyle/>
          <a:p>
            <a:r>
              <a:rPr lang="en-US" altLang="ja-JP" sz="1200" dirty="0" smtClean="0"/>
              <a:t>Machine</a:t>
            </a:r>
            <a:r>
              <a:rPr kumimoji="1" lang="en-US" altLang="ja-JP" sz="1200" dirty="0" smtClean="0"/>
              <a:t>(Physical/Virtual)</a:t>
            </a:r>
            <a:endParaRPr kumimoji="1" lang="ja-JP" altLang="en-US" sz="1200" dirty="0"/>
          </a:p>
        </p:txBody>
      </p:sp>
      <p:sp>
        <p:nvSpPr>
          <p:cNvPr id="22" name="テキスト ボックス 21"/>
          <p:cNvSpPr txBox="1"/>
          <p:nvPr/>
        </p:nvSpPr>
        <p:spPr>
          <a:xfrm>
            <a:off x="464417" y="5949280"/>
            <a:ext cx="1574726" cy="276999"/>
          </a:xfrm>
          <a:prstGeom prst="rect">
            <a:avLst/>
          </a:prstGeom>
          <a:noFill/>
        </p:spPr>
        <p:txBody>
          <a:bodyPr wrap="none" rtlCol="0">
            <a:spAutoFit/>
          </a:bodyPr>
          <a:lstStyle/>
          <a:p>
            <a:r>
              <a:rPr lang="en-US" altLang="ja-JP" sz="1200" dirty="0" smtClean="0"/>
              <a:t>Software</a:t>
            </a:r>
            <a:r>
              <a:rPr kumimoji="1" lang="en-US" altLang="ja-JP" sz="1200" dirty="0" smtClean="0"/>
              <a:t>(OS, Apps, …)</a:t>
            </a:r>
            <a:endParaRPr kumimoji="1" lang="ja-JP" altLang="en-US" sz="1200" dirty="0"/>
          </a:p>
        </p:txBody>
      </p:sp>
      <p:sp>
        <p:nvSpPr>
          <p:cNvPr id="24" name="タイトル 1"/>
          <p:cNvSpPr txBox="1">
            <a:spLocks/>
          </p:cNvSpPr>
          <p:nvPr/>
        </p:nvSpPr>
        <p:spPr>
          <a:xfrm>
            <a:off x="179512" y="0"/>
            <a:ext cx="8229600" cy="706090"/>
          </a:xfrm>
          <a:prstGeom prst="rect">
            <a:avLst/>
          </a:prstGeom>
        </p:spPr>
        <p:txBody>
          <a:bodyPr/>
          <a:lstStyle/>
          <a:p>
            <a:pPr marL="0" marR="0" lvl="0" indent="0" defTabSz="914400" rtl="0" eaLnBrk="0" fontAlgn="base" latinLnBrk="0" hangingPunct="0">
              <a:lnSpc>
                <a:spcPct val="100000"/>
              </a:lnSpc>
              <a:spcBef>
                <a:spcPct val="0"/>
              </a:spcBef>
              <a:spcAft>
                <a:spcPct val="0"/>
              </a:spcAft>
              <a:buClrTx/>
              <a:buSzTx/>
              <a:buFontTx/>
              <a:buNone/>
              <a:tabLst/>
              <a:defRPr/>
            </a:pPr>
            <a:r>
              <a:rPr lang="ja-JP" altLang="en-US" sz="4400" noProof="0" dirty="0" smtClean="0">
                <a:latin typeface="HGP創英角ｺﾞｼｯｸUB" pitchFamily="50" charset="-128"/>
                <a:ea typeface="HGP創英角ｺﾞｼｯｸUB" pitchFamily="50" charset="-128"/>
                <a:cs typeface="+mj-cs"/>
              </a:rPr>
              <a:t>研究クラウドの特徴</a:t>
            </a:r>
            <a:endParaRPr kumimoji="1" lang="ja-JP" altLang="en-US" sz="4400" b="0" i="0" u="none" strike="noStrike" kern="120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mj-cs"/>
            </a:endParaRPr>
          </a:p>
        </p:txBody>
      </p:sp>
      <p:sp>
        <p:nvSpPr>
          <p:cNvPr id="30" name="正方形/長方形 29"/>
          <p:cNvSpPr/>
          <p:nvPr/>
        </p:nvSpPr>
        <p:spPr>
          <a:xfrm>
            <a:off x="395536" y="3789040"/>
            <a:ext cx="1224136" cy="432048"/>
          </a:xfrm>
          <a:prstGeom prst="rect">
            <a:avLst/>
          </a:prstGeom>
          <a:solidFill>
            <a:schemeClr val="accent5">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b="1" dirty="0" smtClean="0">
                <a:solidFill>
                  <a:schemeClr val="tx1"/>
                </a:solidFill>
              </a:rPr>
              <a:t>(6)</a:t>
            </a:r>
            <a:r>
              <a:rPr lang="ja-JP" altLang="en-US" sz="1400" b="1" dirty="0" smtClean="0">
                <a:solidFill>
                  <a:schemeClr val="tx1"/>
                </a:solidFill>
              </a:rPr>
              <a:t>学認連携</a:t>
            </a:r>
            <a:endParaRPr kumimoji="1" lang="en-US" altLang="ja-JP" sz="1400" b="1" dirty="0" smtClean="0">
              <a:solidFill>
                <a:schemeClr val="tx1"/>
              </a:solidFill>
            </a:endParaRPr>
          </a:p>
        </p:txBody>
      </p:sp>
      <p:sp>
        <p:nvSpPr>
          <p:cNvPr id="45" name="円柱 44"/>
          <p:cNvSpPr/>
          <p:nvPr/>
        </p:nvSpPr>
        <p:spPr>
          <a:xfrm>
            <a:off x="7524328" y="2888940"/>
            <a:ext cx="1368152" cy="612068"/>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sz="1100" dirty="0" smtClean="0">
                <a:solidFill>
                  <a:schemeClr val="bg1"/>
                </a:solidFill>
                <a:latin typeface="HGP創英角ｺﾞｼｯｸUB" pitchFamily="50" charset="-128"/>
                <a:ea typeface="HGP創英角ｺﾞｼｯｸUB" pitchFamily="50" charset="-128"/>
              </a:rPr>
              <a:t>Object Store Service</a:t>
            </a:r>
          </a:p>
          <a:p>
            <a:pPr algn="ctr" fontAlgn="auto">
              <a:spcBef>
                <a:spcPts val="0"/>
              </a:spcBef>
              <a:spcAft>
                <a:spcPts val="0"/>
              </a:spcAft>
              <a:defRPr/>
            </a:pPr>
            <a:r>
              <a:rPr lang="en-US" altLang="ja-JP" dirty="0" err="1" smtClean="0">
                <a:solidFill>
                  <a:schemeClr val="bg1"/>
                </a:solidFill>
                <a:latin typeface="HGP創英角ｺﾞｼｯｸUB" pitchFamily="50" charset="-128"/>
                <a:ea typeface="HGP創英角ｺﾞｼｯｸUB" pitchFamily="50" charset="-128"/>
              </a:rPr>
              <a:t>tinii</a:t>
            </a:r>
            <a:endParaRPr lang="ja-JP" altLang="en-US" dirty="0">
              <a:solidFill>
                <a:schemeClr val="bg1"/>
              </a:solidFill>
              <a:latin typeface="HGP創英角ｺﾞｼｯｸUB" pitchFamily="50" charset="-128"/>
              <a:ea typeface="HGP創英角ｺﾞｼｯｸUB" pitchFamily="50" charset="-128"/>
            </a:endParaRPr>
          </a:p>
        </p:txBody>
      </p:sp>
      <p:sp>
        <p:nvSpPr>
          <p:cNvPr id="47" name="正方形/長方形 46"/>
          <p:cNvSpPr/>
          <p:nvPr/>
        </p:nvSpPr>
        <p:spPr>
          <a:xfrm>
            <a:off x="7596336" y="1916832"/>
            <a:ext cx="1512168" cy="648072"/>
          </a:xfrm>
          <a:prstGeom prst="rect">
            <a:avLst/>
          </a:prstGeom>
          <a:solidFill>
            <a:schemeClr val="accent5">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smtClean="0">
                <a:solidFill>
                  <a:schemeClr val="tx1"/>
                </a:solidFill>
              </a:rPr>
              <a:t>(3)</a:t>
            </a:r>
            <a:r>
              <a:rPr kumimoji="1" lang="ja-JP" altLang="en-US" sz="1400" b="1" dirty="0" smtClean="0">
                <a:solidFill>
                  <a:schemeClr val="tx1"/>
                </a:solidFill>
              </a:rPr>
              <a:t>クラスタ共有</a:t>
            </a:r>
            <a:r>
              <a:rPr lang="en-US" altLang="ja-JP" sz="1400" b="1" dirty="0" smtClean="0">
                <a:solidFill>
                  <a:schemeClr val="tx1"/>
                </a:solidFill>
              </a:rPr>
              <a:t> Object Store Service</a:t>
            </a:r>
          </a:p>
        </p:txBody>
      </p:sp>
      <p:cxnSp>
        <p:nvCxnSpPr>
          <p:cNvPr id="48" name="直線矢印コネクタ 47"/>
          <p:cNvCxnSpPr>
            <a:stCxn id="47" idx="2"/>
            <a:endCxn id="45" idx="1"/>
          </p:cNvCxnSpPr>
          <p:nvPr/>
        </p:nvCxnSpPr>
        <p:spPr>
          <a:xfrm flipH="1">
            <a:off x="8208404" y="2564904"/>
            <a:ext cx="144016" cy="324036"/>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pic>
        <p:nvPicPr>
          <p:cNvPr id="26" name="Picture 2"/>
          <p:cNvPicPr>
            <a:picLocks noChangeAspect="1" noChangeArrowheads="1"/>
          </p:cNvPicPr>
          <p:nvPr/>
        </p:nvPicPr>
        <p:blipFill>
          <a:blip r:embed="rId5" cstate="print"/>
          <a:srcRect/>
          <a:stretch>
            <a:fillRect/>
          </a:stretch>
        </p:blipFill>
        <p:spPr bwMode="auto">
          <a:xfrm>
            <a:off x="3203848" y="3140968"/>
            <a:ext cx="1296144" cy="806677"/>
          </a:xfrm>
          <a:prstGeom prst="rect">
            <a:avLst/>
          </a:prstGeom>
          <a:noFill/>
          <a:ln w="9525">
            <a:noFill/>
            <a:miter lim="800000"/>
            <a:headEnd/>
            <a:tailEnd/>
          </a:ln>
        </p:spPr>
      </p:pic>
      <p:pic>
        <p:nvPicPr>
          <p:cNvPr id="20482" name="Picture 2" descr="https://upki-portal.nii.ac.jp/docs/files/image/fed/logo2.png"/>
          <p:cNvPicPr>
            <a:picLocks noChangeAspect="1" noChangeArrowheads="1"/>
          </p:cNvPicPr>
          <p:nvPr/>
        </p:nvPicPr>
        <p:blipFill>
          <a:blip r:embed="rId6" cstate="print"/>
          <a:srcRect/>
          <a:stretch>
            <a:fillRect/>
          </a:stretch>
        </p:blipFill>
        <p:spPr bwMode="auto">
          <a:xfrm>
            <a:off x="3491880" y="2780928"/>
            <a:ext cx="720080" cy="685628"/>
          </a:xfrm>
          <a:prstGeom prst="rect">
            <a:avLst/>
          </a:prstGeom>
          <a:noFill/>
        </p:spPr>
      </p:pic>
      <p:cxnSp>
        <p:nvCxnSpPr>
          <p:cNvPr id="31" name="直線矢印コネクタ 30"/>
          <p:cNvCxnSpPr>
            <a:stCxn id="30" idx="3"/>
            <a:endCxn id="20482" idx="1"/>
          </p:cNvCxnSpPr>
          <p:nvPr/>
        </p:nvCxnSpPr>
        <p:spPr>
          <a:xfrm flipV="1">
            <a:off x="1619672" y="3123742"/>
            <a:ext cx="1872208" cy="881322"/>
          </a:xfrm>
          <a:prstGeom prst="straightConnector1">
            <a:avLst/>
          </a:prstGeom>
          <a:ln w="38100">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7"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17</a:t>
            </a:fld>
            <a:endParaRPr lang="ja-JP"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188640"/>
            <a:ext cx="3240360" cy="582594"/>
          </a:xfrm>
        </p:spPr>
        <p:txBody>
          <a:bodyPr/>
          <a:lstStyle/>
          <a:p>
            <a:r>
              <a:rPr kumimoji="1" lang="en-US" altLang="ja-JP" sz="4400" dirty="0" err="1" smtClean="0">
                <a:latin typeface="HGP創英角ｺﾞｼｯｸUB" pitchFamily="50" charset="-128"/>
                <a:ea typeface="HGP創英角ｺﾞｼｯｸUB" pitchFamily="50" charset="-128"/>
                <a:cs typeface="Arial" pitchFamily="34" charset="0"/>
              </a:rPr>
              <a:t>gunnii</a:t>
            </a:r>
            <a:r>
              <a:rPr kumimoji="1" lang="en-US" altLang="ja-JP" sz="4400" dirty="0" smtClean="0">
                <a:latin typeface="HGP創英角ｺﾞｼｯｸUB" pitchFamily="50" charset="-128"/>
                <a:ea typeface="HGP創英角ｺﾞｼｯｸUB" pitchFamily="50" charset="-128"/>
                <a:cs typeface="Arial" pitchFamily="34" charset="0"/>
              </a:rPr>
              <a:t> GUI</a:t>
            </a:r>
            <a:endParaRPr kumimoji="1" lang="ja-JP" altLang="en-US" sz="4400" dirty="0">
              <a:latin typeface="HGP創英角ｺﾞｼｯｸUB" pitchFamily="50" charset="-128"/>
              <a:ea typeface="HGP創英角ｺﾞｼｯｸUB" pitchFamily="50" charset="-128"/>
              <a:cs typeface="Arial" pitchFamily="34" charset="0"/>
            </a:endParaRPr>
          </a:p>
        </p:txBody>
      </p:sp>
      <p:pic>
        <p:nvPicPr>
          <p:cNvPr id="17410" name="Picture 2"/>
          <p:cNvPicPr>
            <a:picLocks noChangeAspect="1" noChangeArrowheads="1"/>
          </p:cNvPicPr>
          <p:nvPr/>
        </p:nvPicPr>
        <p:blipFill>
          <a:blip r:embed="rId3" cstate="print"/>
          <a:srcRect/>
          <a:stretch>
            <a:fillRect/>
          </a:stretch>
        </p:blipFill>
        <p:spPr bwMode="auto">
          <a:xfrm>
            <a:off x="611560" y="1052736"/>
            <a:ext cx="8099023" cy="5040560"/>
          </a:xfrm>
          <a:prstGeom prst="rect">
            <a:avLst/>
          </a:prstGeom>
          <a:noFill/>
          <a:ln w="9525">
            <a:noFill/>
            <a:miter lim="800000"/>
            <a:headEnd/>
            <a:tailEnd/>
          </a:ln>
        </p:spPr>
      </p:pic>
      <p:pic>
        <p:nvPicPr>
          <p:cNvPr id="6" name="Picture 2" descr="https://upki-portal.nii.ac.jp/docs/files/image/fed/logo2.png"/>
          <p:cNvPicPr>
            <a:picLocks noChangeAspect="1" noChangeArrowheads="1"/>
          </p:cNvPicPr>
          <p:nvPr/>
        </p:nvPicPr>
        <p:blipFill>
          <a:blip r:embed="rId4" cstate="print"/>
          <a:srcRect/>
          <a:stretch>
            <a:fillRect/>
          </a:stretch>
        </p:blipFill>
        <p:spPr bwMode="auto">
          <a:xfrm>
            <a:off x="6660232" y="44624"/>
            <a:ext cx="792088" cy="754191"/>
          </a:xfrm>
          <a:prstGeom prst="rect">
            <a:avLst/>
          </a:prstGeom>
          <a:noFill/>
        </p:spPr>
      </p:pic>
      <p:sp>
        <p:nvSpPr>
          <p:cNvPr id="7" name="タイトル 1"/>
          <p:cNvSpPr txBox="1">
            <a:spLocks/>
          </p:cNvSpPr>
          <p:nvPr/>
        </p:nvSpPr>
        <p:spPr bwMode="auto">
          <a:xfrm>
            <a:off x="7380312" y="0"/>
            <a:ext cx="1404664" cy="5825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ja-JP" altLang="en-US" sz="2800" dirty="0" smtClean="0">
                <a:latin typeface="HGP創英角ｺﾞｼｯｸUB" pitchFamily="50" charset="-128"/>
                <a:ea typeface="HGP創英角ｺﾞｼｯｸUB" pitchFamily="50" charset="-128"/>
                <a:cs typeface="Arial" pitchFamily="34" charset="0"/>
              </a:rPr>
              <a:t>対応済</a:t>
            </a:r>
            <a:endParaRPr kumimoji="1" lang="ja-JP" altLang="en-US" sz="2800" b="0" i="0" u="none" strike="noStrike" kern="120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Arial" pitchFamily="34" charset="0"/>
            </a:endParaRPr>
          </a:p>
        </p:txBody>
      </p:sp>
      <p:sp>
        <p:nvSpPr>
          <p:cNvPr id="8"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18</a:t>
            </a:fld>
            <a:endParaRPr lang="ja-JP"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0" y="0"/>
            <a:ext cx="9144000" cy="645333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smtClean="0">
                <a:latin typeface="HGP創英角ｺﾞｼｯｸUB" pitchFamily="50" charset="-128"/>
                <a:ea typeface="HGP創英角ｺﾞｼｯｸUB" pitchFamily="50" charset="-128"/>
              </a:rPr>
              <a:t>インタークラウド基盤</a:t>
            </a:r>
            <a:endParaRPr lang="en-US" altLang="ja-JP" sz="4800" dirty="0" smtClean="0">
              <a:latin typeface="HGP創英角ｺﾞｼｯｸUB" pitchFamily="50" charset="-128"/>
              <a:ea typeface="HGP創英角ｺﾞｼｯｸUB" pitchFamily="50" charset="-128"/>
            </a:endParaRPr>
          </a:p>
          <a:p>
            <a:pPr lvl="8" algn="ctr"/>
            <a:r>
              <a:rPr lang="ja-JP" altLang="en-US" sz="2800" dirty="0" smtClean="0">
                <a:latin typeface="HGP創英角ｺﾞｼｯｸUB" pitchFamily="50" charset="-128"/>
                <a:ea typeface="HGP創英角ｺﾞｼｯｸUB" pitchFamily="50" charset="-128"/>
              </a:rPr>
              <a:t> </a:t>
            </a:r>
            <a:endParaRPr lang="en-US" altLang="ja-JP" sz="2800" dirty="0" smtClean="0">
              <a:latin typeface="HGP創英角ｺﾞｼｯｸUB" pitchFamily="50" charset="-128"/>
              <a:ea typeface="HGP創英角ｺﾞｼｯｸUB" pitchFamily="50" charset="-128"/>
            </a:endParaRPr>
          </a:p>
          <a:p>
            <a:pPr algn="ctr"/>
            <a:r>
              <a:rPr lang="en-US" altLang="ja-JP" sz="2800" dirty="0" smtClean="0">
                <a:latin typeface="HGS創英角ｺﾞｼｯｸUB" pitchFamily="50" charset="-128"/>
                <a:ea typeface="HGS創英角ｺﾞｼｯｸUB" pitchFamily="50" charset="-128"/>
              </a:rPr>
              <a:t>- </a:t>
            </a:r>
            <a:r>
              <a:rPr lang="ja-JP" altLang="en-US" sz="2800" dirty="0" smtClean="0">
                <a:latin typeface="HGS創英角ｺﾞｼｯｸUB" pitchFamily="50" charset="-128"/>
                <a:ea typeface="HGS創英角ｺﾞｼｯｸUB" pitchFamily="50" charset="-128"/>
              </a:rPr>
              <a:t>アカデミックコミュニティクラウドのハブ</a:t>
            </a:r>
            <a:r>
              <a:rPr lang="en-US" altLang="ja-JP" sz="2800" dirty="0" smtClean="0">
                <a:latin typeface="HGS創英角ｺﾞｼｯｸUB" pitchFamily="50" charset="-128"/>
                <a:ea typeface="HGS創英角ｺﾞｼｯｸUB" pitchFamily="50" charset="-128"/>
              </a:rPr>
              <a:t>-</a:t>
            </a:r>
            <a:endParaRPr lang="en-US" altLang="ja-JP" sz="2800" dirty="0" smtClean="0">
              <a:latin typeface="Arial Unicode MS" pitchFamily="50" charset="-128"/>
              <a:ea typeface="Arial Unicode MS" pitchFamily="50" charset="-128"/>
              <a:cs typeface="Arial Unicode MS" pitchFamily="50" charset="-128"/>
            </a:endParaRPr>
          </a:p>
        </p:txBody>
      </p:sp>
      <p:sp>
        <p:nvSpPr>
          <p:cNvPr id="3"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19</a:t>
            </a:fld>
            <a:endParaRPr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88640"/>
            <a:ext cx="6480720" cy="582594"/>
          </a:xfrm>
        </p:spPr>
        <p:txBody>
          <a:bodyPr/>
          <a:lstStyle/>
          <a:p>
            <a:r>
              <a:rPr lang="en-US" altLang="ja-JP" dirty="0" smtClean="0">
                <a:latin typeface="HGP創英角ｺﾞｼｯｸUB" pitchFamily="50" charset="-128"/>
                <a:ea typeface="HGP創英角ｺﾞｼｯｸUB" pitchFamily="50" charset="-128"/>
              </a:rPr>
              <a:t>NII</a:t>
            </a:r>
            <a:r>
              <a:rPr lang="ja-JP" altLang="en-US" dirty="0" smtClean="0">
                <a:latin typeface="HGP創英角ｺﾞｼｯｸUB" pitchFamily="50" charset="-128"/>
                <a:ea typeface="HGP創英角ｺﾞｼｯｸUB" pitchFamily="50" charset="-128"/>
              </a:rPr>
              <a:t>で運用しているクラウド</a:t>
            </a:r>
            <a:endParaRPr kumimoji="1" lang="ja-JP" altLang="en-US" dirty="0">
              <a:latin typeface="HGP創英角ｺﾞｼｯｸUB" pitchFamily="50" charset="-128"/>
              <a:ea typeface="HGP創英角ｺﾞｼｯｸUB" pitchFamily="50" charset="-128"/>
            </a:endParaRPr>
          </a:p>
        </p:txBody>
      </p:sp>
      <p:sp>
        <p:nvSpPr>
          <p:cNvPr id="3" name="コンテンツ プレースホルダ 2"/>
          <p:cNvSpPr>
            <a:spLocks noGrp="1"/>
          </p:cNvSpPr>
          <p:nvPr>
            <p:ph idx="1"/>
          </p:nvPr>
        </p:nvSpPr>
        <p:spPr>
          <a:xfrm>
            <a:off x="179512" y="2060848"/>
            <a:ext cx="8892480" cy="2880320"/>
          </a:xfrm>
        </p:spPr>
        <p:txBody>
          <a:bodyPr/>
          <a:lstStyle/>
          <a:p>
            <a:r>
              <a:rPr kumimoji="1" lang="ja-JP" altLang="en-US" dirty="0" smtClean="0">
                <a:latin typeface="HGP創英角ｺﾞｼｯｸUB" pitchFamily="50" charset="-128"/>
                <a:ea typeface="HGP創英角ｺﾞｼｯｸUB" pitchFamily="50" charset="-128"/>
              </a:rPr>
              <a:t>教育クラウド　</a:t>
            </a:r>
            <a:r>
              <a:rPr kumimoji="1" lang="en-US" altLang="ja-JP" dirty="0" err="1" smtClean="0">
                <a:latin typeface="HGP創英角ｺﾞｼｯｸUB" pitchFamily="50" charset="-128"/>
                <a:ea typeface="HGP創英角ｺﾞｼｯｸUB" pitchFamily="50" charset="-128"/>
              </a:rPr>
              <a:t>edubase</a:t>
            </a:r>
            <a:r>
              <a:rPr kumimoji="1" lang="en-US" altLang="ja-JP" dirty="0" smtClean="0">
                <a:latin typeface="HGP創英角ｺﾞｼｯｸUB" pitchFamily="50" charset="-128"/>
                <a:ea typeface="HGP創英角ｺﾞｼｯｸUB" pitchFamily="50" charset="-128"/>
              </a:rPr>
              <a:t> Cloud</a:t>
            </a:r>
            <a:r>
              <a:rPr kumimoji="1" lang="en-US" altLang="ja-JP" sz="2800" dirty="0" smtClean="0">
                <a:latin typeface="HGP創英角ｺﾞｼｯｸUB" pitchFamily="50" charset="-128"/>
                <a:ea typeface="HGP創英角ｺﾞｼｯｸUB" pitchFamily="50" charset="-128"/>
              </a:rPr>
              <a:t>(</a:t>
            </a:r>
            <a:r>
              <a:rPr kumimoji="1" lang="ja-JP" altLang="en-US" sz="2800" dirty="0" smtClean="0">
                <a:latin typeface="HGP創英角ｺﾞｼｯｸUB" pitchFamily="50" charset="-128"/>
                <a:ea typeface="HGP創英角ｺﾞｼｯｸUB" pitchFamily="50" charset="-128"/>
              </a:rPr>
              <a:t>実運用　</a:t>
            </a:r>
            <a:r>
              <a:rPr kumimoji="1" lang="en-US" altLang="ja-JP" sz="2800" dirty="0" smtClean="0">
                <a:latin typeface="HGP創英角ｺﾞｼｯｸUB" pitchFamily="50" charset="-128"/>
                <a:ea typeface="HGP創英角ｺﾞｼｯｸUB" pitchFamily="50" charset="-128"/>
              </a:rPr>
              <a:t>2010.5 - )</a:t>
            </a:r>
            <a:endParaRPr kumimoji="1" lang="en-US" altLang="ja-JP" dirty="0" smtClean="0">
              <a:latin typeface="HGP創英角ｺﾞｼｯｸUB" pitchFamily="50" charset="-128"/>
              <a:ea typeface="HGP創英角ｺﾞｼｯｸUB" pitchFamily="50" charset="-128"/>
            </a:endParaRPr>
          </a:p>
          <a:p>
            <a:endParaRPr kumimoji="1" lang="en-US" altLang="ja-JP" dirty="0" smtClean="0">
              <a:latin typeface="HGP創英角ｺﾞｼｯｸUB" pitchFamily="50" charset="-128"/>
              <a:ea typeface="HGP創英角ｺﾞｼｯｸUB" pitchFamily="50" charset="-128"/>
            </a:endParaRPr>
          </a:p>
          <a:p>
            <a:r>
              <a:rPr lang="ja-JP" altLang="en-US" dirty="0" smtClean="0">
                <a:latin typeface="HGP創英角ｺﾞｼｯｸUB" pitchFamily="50" charset="-128"/>
                <a:ea typeface="HGP創英角ｺﾞｼｯｸUB" pitchFamily="50" charset="-128"/>
              </a:rPr>
              <a:t>研究クラウド　</a:t>
            </a:r>
            <a:r>
              <a:rPr lang="en-US" altLang="ja-JP" dirty="0" err="1" smtClean="0">
                <a:latin typeface="HGP創英角ｺﾞｼｯｸUB" pitchFamily="50" charset="-128"/>
                <a:ea typeface="HGP創英角ｺﾞｼｯｸUB" pitchFamily="50" charset="-128"/>
              </a:rPr>
              <a:t>gunnii</a:t>
            </a:r>
            <a:r>
              <a:rPr lang="ja-JP" altLang="en-US" dirty="0" smtClean="0">
                <a:latin typeface="HGP創英角ｺﾞｼｯｸUB" pitchFamily="50" charset="-128"/>
                <a:ea typeface="HGP創英角ｺﾞｼｯｸUB" pitchFamily="50" charset="-128"/>
              </a:rPr>
              <a:t> </a:t>
            </a:r>
            <a:r>
              <a:rPr lang="en-US" altLang="ja-JP" dirty="0" smtClean="0">
                <a:latin typeface="HGP創英角ｺﾞｼｯｸUB" pitchFamily="50" charset="-128"/>
                <a:ea typeface="HGP創英角ｺﾞｼｯｸUB" pitchFamily="50" charset="-128"/>
              </a:rPr>
              <a:t>+ </a:t>
            </a:r>
            <a:r>
              <a:rPr lang="en-US" altLang="ja-JP" dirty="0" err="1" smtClean="0">
                <a:latin typeface="HGP創英角ｺﾞｼｯｸUB" pitchFamily="50" charset="-128"/>
                <a:ea typeface="HGP創英角ｺﾞｼｯｸUB" pitchFamily="50" charset="-128"/>
              </a:rPr>
              <a:t>tinii</a:t>
            </a:r>
            <a:r>
              <a:rPr lang="en-US" altLang="ja-JP" dirty="0" smtClean="0">
                <a:latin typeface="HGP創英角ｺﾞｼｯｸUB" pitchFamily="50" charset="-128"/>
                <a:ea typeface="HGP創英角ｺﾞｼｯｸUB" pitchFamily="50" charset="-128"/>
              </a:rPr>
              <a:t> </a:t>
            </a:r>
            <a:r>
              <a:rPr lang="en-US" altLang="ja-JP" sz="2800" dirty="0" smtClean="0">
                <a:latin typeface="HGP創英角ｺﾞｼｯｸUB" pitchFamily="50" charset="-128"/>
                <a:ea typeface="HGP創英角ｺﾞｼｯｸUB" pitchFamily="50" charset="-128"/>
              </a:rPr>
              <a:t>(</a:t>
            </a:r>
            <a:r>
              <a:rPr lang="ja-JP" altLang="en-US" sz="2800" dirty="0" smtClean="0">
                <a:latin typeface="HGP創英角ｺﾞｼｯｸUB" pitchFamily="50" charset="-128"/>
                <a:ea typeface="HGP創英角ｺﾞｼｯｸUB" pitchFamily="50" charset="-128"/>
              </a:rPr>
              <a:t>実運用　</a:t>
            </a:r>
            <a:r>
              <a:rPr lang="en-US" altLang="ja-JP" sz="2800" dirty="0" smtClean="0">
                <a:latin typeface="HGP創英角ｺﾞｼｯｸUB" pitchFamily="50" charset="-128"/>
                <a:ea typeface="HGP創英角ｺﾞｼｯｸUB" pitchFamily="50" charset="-128"/>
              </a:rPr>
              <a:t>2012.7 - )</a:t>
            </a:r>
            <a:endParaRPr lang="en-US" altLang="ja-JP" dirty="0" smtClean="0">
              <a:latin typeface="HGP創英角ｺﾞｼｯｸUB" pitchFamily="50" charset="-128"/>
              <a:ea typeface="HGP創英角ｺﾞｼｯｸUB" pitchFamily="50" charset="-128"/>
            </a:endParaRPr>
          </a:p>
          <a:p>
            <a:endParaRPr lang="en-US" altLang="ja-JP" dirty="0" smtClean="0">
              <a:latin typeface="HGP創英角ｺﾞｼｯｸUB" pitchFamily="50" charset="-128"/>
              <a:ea typeface="HGP創英角ｺﾞｼｯｸUB" pitchFamily="50" charset="-128"/>
            </a:endParaRPr>
          </a:p>
          <a:p>
            <a:r>
              <a:rPr lang="ja-JP" altLang="en-US" dirty="0" smtClean="0">
                <a:latin typeface="HGP創英角ｺﾞｼｯｸUB" pitchFamily="50" charset="-128"/>
                <a:ea typeface="HGP創英角ｺﾞｼｯｸUB" pitchFamily="50" charset="-128"/>
              </a:rPr>
              <a:t>インタークラウド基盤 </a:t>
            </a:r>
            <a:r>
              <a:rPr lang="en-US" altLang="ja-JP" sz="2800" dirty="0" smtClean="0">
                <a:latin typeface="HGP創英角ｺﾞｼｯｸUB" pitchFamily="50" charset="-128"/>
                <a:ea typeface="HGP創英角ｺﾞｼｯｸUB" pitchFamily="50" charset="-128"/>
              </a:rPr>
              <a:t>(</a:t>
            </a:r>
            <a:r>
              <a:rPr lang="ja-JP" altLang="en-US" sz="2800" dirty="0" smtClean="0">
                <a:latin typeface="HGP創英角ｺﾞｼｯｸUB" pitchFamily="50" charset="-128"/>
                <a:ea typeface="HGP創英角ｺﾞｼｯｸUB" pitchFamily="50" charset="-128"/>
              </a:rPr>
              <a:t>実験的運用　</a:t>
            </a:r>
            <a:r>
              <a:rPr lang="en-US" altLang="ja-JP" sz="2800" dirty="0" smtClean="0">
                <a:latin typeface="HGP創英角ｺﾞｼｯｸUB" pitchFamily="50" charset="-128"/>
                <a:ea typeface="HGP創英角ｺﾞｼｯｸUB" pitchFamily="50" charset="-128"/>
              </a:rPr>
              <a:t>2012.10 - )</a:t>
            </a:r>
            <a:endParaRPr lang="en-US" altLang="ja-JP" dirty="0" smtClean="0">
              <a:latin typeface="HGP創英角ｺﾞｼｯｸUB" pitchFamily="50" charset="-128"/>
              <a:ea typeface="HGP創英角ｺﾞｼｯｸUB" pitchFamily="50" charset="-128"/>
            </a:endParaRPr>
          </a:p>
          <a:p>
            <a:endParaRPr kumimoji="1" lang="ja-JP" altLang="en-US" dirty="0">
              <a:latin typeface="HGP創英角ｺﾞｼｯｸUB" pitchFamily="50" charset="-128"/>
              <a:ea typeface="HGP創英角ｺﾞｼｯｸUB" pitchFamily="50" charset="-128"/>
            </a:endParaRPr>
          </a:p>
        </p:txBody>
      </p:sp>
      <p:sp>
        <p:nvSpPr>
          <p:cNvPr id="4"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2</a:t>
            </a:fld>
            <a:endParaRPr lang="ja-JP" altLang="en-US" dirty="0"/>
          </a:p>
        </p:txBody>
      </p:sp>
      <p:pic>
        <p:nvPicPr>
          <p:cNvPr id="5" name="Picture 4">
            <a:hlinkClick r:id="rId3"/>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28184" y="2636912"/>
            <a:ext cx="2304256" cy="6267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8914" name="AutoShape 2" descr="Gunn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sp>
        <p:nvSpPr>
          <p:cNvPr id="38916" name="AutoShape 4" descr="Gunn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ja-JP" altLang="en-US"/>
          </a:p>
        </p:txBody>
      </p:sp>
      <p:pic>
        <p:nvPicPr>
          <p:cNvPr id="38917" name="Picture 5"/>
          <p:cNvPicPr>
            <a:picLocks noChangeAspect="1" noChangeArrowheads="1"/>
          </p:cNvPicPr>
          <p:nvPr/>
        </p:nvPicPr>
        <p:blipFill>
          <a:blip r:embed="rId5" cstate="print"/>
          <a:srcRect/>
          <a:stretch>
            <a:fillRect/>
          </a:stretch>
        </p:blipFill>
        <p:spPr bwMode="auto">
          <a:xfrm>
            <a:off x="6300192" y="3789040"/>
            <a:ext cx="1914525"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504" y="116632"/>
            <a:ext cx="6840760" cy="582594"/>
          </a:xfrm>
        </p:spPr>
        <p:txBody>
          <a:bodyPr/>
          <a:lstStyle/>
          <a:p>
            <a:r>
              <a:rPr kumimoji="1" lang="ja-JP" altLang="en-US" sz="3600" dirty="0" smtClean="0">
                <a:latin typeface="HGPｺﾞｼｯｸE" pitchFamily="50" charset="-128"/>
                <a:ea typeface="HGPｺﾞｼｯｸE" pitchFamily="50" charset="-128"/>
              </a:rPr>
              <a:t>インタークラウドのユースケース例</a:t>
            </a:r>
            <a:endParaRPr kumimoji="1" lang="ja-JP" altLang="en-US" sz="3600" dirty="0">
              <a:latin typeface="HGPｺﾞｼｯｸE" pitchFamily="50" charset="-128"/>
              <a:ea typeface="HGPｺﾞｼｯｸE" pitchFamily="50" charset="-128"/>
            </a:endParaRPr>
          </a:p>
        </p:txBody>
      </p:sp>
      <p:pic>
        <p:nvPicPr>
          <p:cNvPr id="1026" name="Picture 2"/>
          <p:cNvPicPr>
            <a:picLocks noChangeAspect="1" noChangeArrowheads="1"/>
          </p:cNvPicPr>
          <p:nvPr/>
        </p:nvPicPr>
        <p:blipFill>
          <a:blip r:embed="rId3" cstate="print"/>
          <a:srcRect/>
          <a:stretch>
            <a:fillRect/>
          </a:stretch>
        </p:blipFill>
        <p:spPr bwMode="auto">
          <a:xfrm>
            <a:off x="683568" y="1218238"/>
            <a:ext cx="3528392" cy="197004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71600" y="3666510"/>
            <a:ext cx="2736304" cy="1958384"/>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4860032" y="1002214"/>
            <a:ext cx="3456384" cy="2143539"/>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5148064" y="3522494"/>
            <a:ext cx="3240360" cy="1875571"/>
          </a:xfrm>
          <a:prstGeom prst="rect">
            <a:avLst/>
          </a:prstGeom>
          <a:noFill/>
          <a:ln w="9525">
            <a:noFill/>
            <a:miter lim="800000"/>
            <a:headEnd/>
            <a:tailEnd/>
          </a:ln>
        </p:spPr>
      </p:pic>
      <p:sp>
        <p:nvSpPr>
          <p:cNvPr id="9" name="正方形/長方形 8"/>
          <p:cNvSpPr/>
          <p:nvPr/>
        </p:nvSpPr>
        <p:spPr>
          <a:xfrm>
            <a:off x="323528" y="6093296"/>
            <a:ext cx="3672408" cy="261610"/>
          </a:xfrm>
          <a:prstGeom prst="rect">
            <a:avLst/>
          </a:prstGeom>
        </p:spPr>
        <p:txBody>
          <a:bodyPr wrap="square">
            <a:spAutoFit/>
          </a:bodyPr>
          <a:lstStyle/>
          <a:p>
            <a:r>
              <a:rPr lang="en-US" altLang="ja-JP" sz="1050" dirty="0" smtClean="0">
                <a:latin typeface="HGPｺﾞｼｯｸE" pitchFamily="50" charset="-128"/>
                <a:ea typeface="HGPｺﾞｼｯｸE" pitchFamily="50" charset="-128"/>
                <a:hlinkClick r:id="rId7"/>
              </a:rPr>
              <a:t>http://www.gictf.jp/doc/GICTF_Whitepaper_20100902.pdf</a:t>
            </a:r>
            <a:endParaRPr lang="ja-JP" altLang="en-US" sz="1050" dirty="0">
              <a:latin typeface="HGPｺﾞｼｯｸE" pitchFamily="50" charset="-128"/>
              <a:ea typeface="HGPｺﾞｼｯｸE" pitchFamily="50" charset="-128"/>
            </a:endParaRPr>
          </a:p>
        </p:txBody>
      </p:sp>
      <p:sp>
        <p:nvSpPr>
          <p:cNvPr id="13" name="正方形/長方形 12"/>
          <p:cNvSpPr/>
          <p:nvPr/>
        </p:nvSpPr>
        <p:spPr>
          <a:xfrm>
            <a:off x="251520" y="5805264"/>
            <a:ext cx="5541902" cy="369332"/>
          </a:xfrm>
          <a:prstGeom prst="rect">
            <a:avLst/>
          </a:prstGeom>
        </p:spPr>
        <p:txBody>
          <a:bodyPr wrap="none">
            <a:spAutoFit/>
          </a:bodyPr>
          <a:lstStyle/>
          <a:p>
            <a:r>
              <a:rPr lang="en-US" altLang="ja-JP" dirty="0" smtClean="0">
                <a:latin typeface="HGPｺﾞｼｯｸE" pitchFamily="50" charset="-128"/>
                <a:ea typeface="HGPｺﾞｼｯｸE" pitchFamily="50" charset="-128"/>
              </a:rPr>
              <a:t>GICTF :</a:t>
            </a:r>
            <a:r>
              <a:rPr lang="ja-JP" altLang="en-US" dirty="0" smtClean="0">
                <a:latin typeface="HGPｺﾞｼｯｸE" pitchFamily="50" charset="-128"/>
                <a:ea typeface="HGPｺﾞｼｯｸE" pitchFamily="50" charset="-128"/>
              </a:rPr>
              <a:t>インタークラウドのユースケースと機能要件より</a:t>
            </a:r>
            <a:endParaRPr lang="ja-JP" altLang="en-US" dirty="0">
              <a:latin typeface="HGPｺﾞｼｯｸE" pitchFamily="50" charset="-128"/>
              <a:ea typeface="HGPｺﾞｼｯｸE" pitchFamily="50" charset="-128"/>
            </a:endParaRPr>
          </a:p>
        </p:txBody>
      </p:sp>
      <p:sp>
        <p:nvSpPr>
          <p:cNvPr id="14" name="正方形/長方形 13"/>
          <p:cNvSpPr/>
          <p:nvPr/>
        </p:nvSpPr>
        <p:spPr>
          <a:xfrm>
            <a:off x="539552" y="3183940"/>
            <a:ext cx="3888432" cy="338554"/>
          </a:xfrm>
          <a:prstGeom prst="rect">
            <a:avLst/>
          </a:prstGeom>
          <a:solidFill>
            <a:schemeClr val="bg1"/>
          </a:solidFill>
          <a:ln w="28575">
            <a:solidFill>
              <a:schemeClr val="accent1"/>
            </a:solidFill>
          </a:ln>
        </p:spPr>
        <p:txBody>
          <a:bodyPr wrap="square">
            <a:spAutoFit/>
          </a:bodyPr>
          <a:lstStyle/>
          <a:p>
            <a:pPr algn="ctr"/>
            <a:r>
              <a:rPr lang="ja-JP" altLang="en-US" sz="1600" dirty="0" smtClean="0">
                <a:latin typeface="HGPｺﾞｼｯｸE" pitchFamily="50" charset="-128"/>
                <a:ea typeface="HGPｺﾞｼｯｸE" pitchFamily="50" charset="-128"/>
              </a:rPr>
              <a:t>急激な負荷増加に対して性能を保証する</a:t>
            </a:r>
            <a:endParaRPr lang="ja-JP" altLang="en-US" sz="1600" dirty="0">
              <a:latin typeface="HGPｺﾞｼｯｸE" pitchFamily="50" charset="-128"/>
              <a:ea typeface="HGPｺﾞｼｯｸE" pitchFamily="50" charset="-128"/>
            </a:endParaRPr>
          </a:p>
        </p:txBody>
      </p:sp>
      <p:sp>
        <p:nvSpPr>
          <p:cNvPr id="15" name="正方形/長方形 14"/>
          <p:cNvSpPr/>
          <p:nvPr/>
        </p:nvSpPr>
        <p:spPr>
          <a:xfrm>
            <a:off x="539552" y="5394702"/>
            <a:ext cx="3888432" cy="338554"/>
          </a:xfrm>
          <a:prstGeom prst="rect">
            <a:avLst/>
          </a:prstGeom>
          <a:solidFill>
            <a:schemeClr val="bg1"/>
          </a:solidFill>
          <a:ln w="28575">
            <a:solidFill>
              <a:schemeClr val="accent1"/>
            </a:solidFill>
          </a:ln>
        </p:spPr>
        <p:txBody>
          <a:bodyPr wrap="square">
            <a:spAutoFit/>
          </a:bodyPr>
          <a:lstStyle/>
          <a:p>
            <a:pPr algn="ctr"/>
            <a:r>
              <a:rPr lang="ja-JP" altLang="en-US" sz="1600" dirty="0" smtClean="0">
                <a:latin typeface="HGPｺﾞｼｯｸE" pitchFamily="50" charset="-128"/>
                <a:ea typeface="HGPｺﾞｼｯｸE" pitchFamily="50" charset="-128"/>
              </a:rPr>
              <a:t>遅延に対して性能を保証する</a:t>
            </a:r>
            <a:endParaRPr lang="ja-JP" altLang="en-US" sz="1600" dirty="0">
              <a:latin typeface="HGPｺﾞｼｯｸE" pitchFamily="50" charset="-128"/>
              <a:ea typeface="HGPｺﾞｼｯｸE" pitchFamily="50" charset="-128"/>
            </a:endParaRPr>
          </a:p>
        </p:txBody>
      </p:sp>
      <p:sp>
        <p:nvSpPr>
          <p:cNvPr id="16" name="正方形/長方形 15"/>
          <p:cNvSpPr/>
          <p:nvPr/>
        </p:nvSpPr>
        <p:spPr>
          <a:xfrm>
            <a:off x="4788024" y="3183940"/>
            <a:ext cx="3960440" cy="338554"/>
          </a:xfrm>
          <a:prstGeom prst="rect">
            <a:avLst/>
          </a:prstGeom>
          <a:solidFill>
            <a:schemeClr val="bg1"/>
          </a:solidFill>
          <a:ln w="28575">
            <a:solidFill>
              <a:schemeClr val="accent1"/>
            </a:solidFill>
          </a:ln>
        </p:spPr>
        <p:txBody>
          <a:bodyPr wrap="square">
            <a:spAutoFit/>
          </a:bodyPr>
          <a:lstStyle/>
          <a:p>
            <a:pPr algn="ctr"/>
            <a:r>
              <a:rPr lang="ja-JP" altLang="en-US" sz="1600" dirty="0" smtClean="0">
                <a:latin typeface="HGPｺﾞｼｯｸE" pitchFamily="50" charset="-128"/>
                <a:ea typeface="HGPｺﾞｼｯｸE" pitchFamily="50" charset="-128"/>
              </a:rPr>
              <a:t>災害や故障発生に対して可用性を保証する</a:t>
            </a:r>
            <a:endParaRPr lang="ja-JP" altLang="en-US" sz="1600" dirty="0">
              <a:latin typeface="HGPｺﾞｼｯｸE" pitchFamily="50" charset="-128"/>
              <a:ea typeface="HGPｺﾞｼｯｸE" pitchFamily="50" charset="-128"/>
            </a:endParaRPr>
          </a:p>
        </p:txBody>
      </p:sp>
      <p:sp>
        <p:nvSpPr>
          <p:cNvPr id="17" name="正方形/長方形 16"/>
          <p:cNvSpPr/>
          <p:nvPr/>
        </p:nvSpPr>
        <p:spPr>
          <a:xfrm>
            <a:off x="4788024" y="5394702"/>
            <a:ext cx="3888432" cy="338554"/>
          </a:xfrm>
          <a:prstGeom prst="rect">
            <a:avLst/>
          </a:prstGeom>
          <a:solidFill>
            <a:schemeClr val="bg1"/>
          </a:solidFill>
          <a:ln w="28575">
            <a:solidFill>
              <a:schemeClr val="accent1"/>
            </a:solidFill>
          </a:ln>
        </p:spPr>
        <p:txBody>
          <a:bodyPr wrap="square">
            <a:spAutoFit/>
          </a:bodyPr>
          <a:lstStyle/>
          <a:p>
            <a:pPr algn="ctr"/>
            <a:r>
              <a:rPr lang="ja-JP" altLang="en-US" sz="1600" dirty="0" smtClean="0">
                <a:latin typeface="HGPｺﾞｼｯｸE" pitchFamily="50" charset="-128"/>
                <a:ea typeface="HGPｺﾞｼｯｸE" pitchFamily="50" charset="-128"/>
              </a:rPr>
              <a:t>サービスを継続する</a:t>
            </a:r>
            <a:endParaRPr lang="ja-JP" altLang="en-US" sz="1600" dirty="0">
              <a:latin typeface="HGPｺﾞｼｯｸE" pitchFamily="50" charset="-128"/>
              <a:ea typeface="HGPｺﾞｼｯｸE" pitchFamily="50" charset="-128"/>
            </a:endParaRPr>
          </a:p>
        </p:txBody>
      </p:sp>
      <p:sp>
        <p:nvSpPr>
          <p:cNvPr id="18"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20</a:t>
            </a:fld>
            <a:endParaRPr lang="ja-JP" altLang="en-US" dirty="0"/>
          </a:p>
        </p:txBody>
      </p:sp>
      <p:sp>
        <p:nvSpPr>
          <p:cNvPr id="21" name="角丸四角形 20"/>
          <p:cNvSpPr/>
          <p:nvPr/>
        </p:nvSpPr>
        <p:spPr>
          <a:xfrm>
            <a:off x="7164288" y="44624"/>
            <a:ext cx="1728192" cy="720080"/>
          </a:xfrm>
          <a:prstGeom prst="roundRect">
            <a:avLst>
              <a:gd name="adj" fmla="val 7234"/>
            </a:avLst>
          </a:prstGeom>
          <a:ln w="50800">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solidFill>
                <a:schemeClr val="tx2">
                  <a:lumMod val="60000"/>
                  <a:lumOff val="40000"/>
                </a:schemeClr>
              </a:solidFill>
            </a:endParaRPr>
          </a:p>
        </p:txBody>
      </p:sp>
      <p:sp>
        <p:nvSpPr>
          <p:cNvPr id="22" name="テキスト ボックス 4"/>
          <p:cNvSpPr txBox="1">
            <a:spLocks noChangeArrowheads="1"/>
          </p:cNvSpPr>
          <p:nvPr/>
        </p:nvSpPr>
        <p:spPr bwMode="auto">
          <a:xfrm flipH="1">
            <a:off x="7308304" y="44624"/>
            <a:ext cx="1584176" cy="707886"/>
          </a:xfrm>
          <a:prstGeom prst="rect">
            <a:avLst/>
          </a:prstGeom>
          <a:noFill/>
          <a:ln w="9525">
            <a:noFill/>
            <a:miter lim="800000"/>
            <a:headEnd/>
            <a:tailEnd/>
          </a:ln>
        </p:spPr>
        <p:txBody>
          <a:bodyPr wrap="square">
            <a:spAutoFit/>
          </a:bodyPr>
          <a:lstStyle/>
          <a:p>
            <a:r>
              <a:rPr lang="ja-JP" altLang="en-US" sz="2000" b="1" dirty="0" smtClean="0">
                <a:solidFill>
                  <a:srgbClr val="00B0F0"/>
                </a:solidFill>
                <a:latin typeface="HGP創英角ｺﾞｼｯｸUB" pitchFamily="50" charset="-128"/>
                <a:ea typeface="HGP創英角ｺﾞｼｯｸUB" pitchFamily="50" charset="-128"/>
              </a:rPr>
              <a:t>クラウド連携</a:t>
            </a:r>
            <a:endParaRPr lang="en-US" altLang="ja-JP" sz="2000" b="1" dirty="0" smtClean="0">
              <a:solidFill>
                <a:srgbClr val="00B0F0"/>
              </a:solidFill>
              <a:latin typeface="HGP創英角ｺﾞｼｯｸUB" pitchFamily="50" charset="-128"/>
              <a:ea typeface="HGP創英角ｺﾞｼｯｸUB" pitchFamily="50" charset="-128"/>
            </a:endParaRPr>
          </a:p>
          <a:p>
            <a:r>
              <a:rPr lang="ja-JP" altLang="en-US" sz="2000" dirty="0" smtClean="0">
                <a:solidFill>
                  <a:schemeClr val="tx2">
                    <a:lumMod val="60000"/>
                    <a:lumOff val="40000"/>
                  </a:schemeClr>
                </a:solidFill>
                <a:latin typeface="HGP創英角ｺﾞｼｯｸUB" pitchFamily="50" charset="-128"/>
                <a:ea typeface="HGP創英角ｺﾞｼｯｸUB" pitchFamily="50" charset="-128"/>
              </a:rPr>
              <a:t>からの期待</a:t>
            </a:r>
            <a:endParaRPr lang="en-US" altLang="ja-JP" sz="2000" dirty="0" smtClean="0">
              <a:solidFill>
                <a:schemeClr val="tx2">
                  <a:lumMod val="60000"/>
                  <a:lumOff val="40000"/>
                </a:schemeClr>
              </a:solidFill>
              <a:latin typeface="HGP創英角ｺﾞｼｯｸUB" pitchFamily="50" charset="-128"/>
              <a:ea typeface="HGP創英角ｺﾞｼｯｸUB" pitchFamily="50" charset="-128"/>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73"/>
          <p:cNvGrpSpPr/>
          <p:nvPr/>
        </p:nvGrpSpPr>
        <p:grpSpPr>
          <a:xfrm>
            <a:off x="3275856" y="3861048"/>
            <a:ext cx="1656184" cy="576064"/>
            <a:chOff x="5220072" y="1556792"/>
            <a:chExt cx="1296144" cy="576064"/>
          </a:xfrm>
        </p:grpSpPr>
        <p:pic>
          <p:nvPicPr>
            <p:cNvPr id="6" name="Picture 8" descr="MCj04289690000[1]"/>
            <p:cNvPicPr>
              <a:picLocks noChangeAspect="1" noChangeArrowheads="1"/>
            </p:cNvPicPr>
            <p:nvPr/>
          </p:nvPicPr>
          <p:blipFill>
            <a:blip r:embed="rId3" cstate="print">
              <a:lum bright="-5000" contrast="59000"/>
            </a:blip>
            <a:srcRect/>
            <a:stretch>
              <a:fillRect/>
            </a:stretch>
          </p:blipFill>
          <p:spPr bwMode="auto">
            <a:xfrm>
              <a:off x="5292080" y="1628800"/>
              <a:ext cx="259922" cy="360040"/>
            </a:xfrm>
            <a:prstGeom prst="rect">
              <a:avLst/>
            </a:prstGeom>
            <a:noFill/>
            <a:ln w="9525">
              <a:noFill/>
              <a:miter lim="800000"/>
              <a:headEnd/>
              <a:tailEnd/>
            </a:ln>
          </p:spPr>
        </p:pic>
        <p:sp>
          <p:nvSpPr>
            <p:cNvPr id="7" name="円柱 6"/>
            <p:cNvSpPr/>
            <p:nvPr/>
          </p:nvSpPr>
          <p:spPr>
            <a:xfrm>
              <a:off x="5436096"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8" name="Picture 8" descr="MCj04289690000[1]"/>
            <p:cNvPicPr>
              <a:picLocks noChangeAspect="1" noChangeArrowheads="1"/>
            </p:cNvPicPr>
            <p:nvPr/>
          </p:nvPicPr>
          <p:blipFill>
            <a:blip r:embed="rId3" cstate="print">
              <a:lum bright="-5000" contrast="59000"/>
            </a:blip>
            <a:srcRect/>
            <a:stretch>
              <a:fillRect/>
            </a:stretch>
          </p:blipFill>
          <p:spPr bwMode="auto">
            <a:xfrm>
              <a:off x="5580112" y="1628800"/>
              <a:ext cx="259922" cy="360040"/>
            </a:xfrm>
            <a:prstGeom prst="rect">
              <a:avLst/>
            </a:prstGeom>
            <a:noFill/>
            <a:ln w="9525">
              <a:noFill/>
              <a:miter lim="800000"/>
              <a:headEnd/>
              <a:tailEnd/>
            </a:ln>
          </p:spPr>
        </p:pic>
        <p:sp>
          <p:nvSpPr>
            <p:cNvPr id="9" name="円柱 8"/>
            <p:cNvSpPr/>
            <p:nvPr/>
          </p:nvSpPr>
          <p:spPr>
            <a:xfrm>
              <a:off x="5724128"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10" name="Picture 8" descr="MCj04289690000[1]"/>
            <p:cNvPicPr>
              <a:picLocks noChangeAspect="1" noChangeArrowheads="1"/>
            </p:cNvPicPr>
            <p:nvPr/>
          </p:nvPicPr>
          <p:blipFill>
            <a:blip r:embed="rId3" cstate="print">
              <a:lum bright="-5000" contrast="59000"/>
            </a:blip>
            <a:srcRect/>
            <a:stretch>
              <a:fillRect/>
            </a:stretch>
          </p:blipFill>
          <p:spPr bwMode="auto">
            <a:xfrm>
              <a:off x="5868144" y="1628800"/>
              <a:ext cx="259922" cy="360040"/>
            </a:xfrm>
            <a:prstGeom prst="rect">
              <a:avLst/>
            </a:prstGeom>
            <a:noFill/>
            <a:ln w="9525">
              <a:noFill/>
              <a:miter lim="800000"/>
              <a:headEnd/>
              <a:tailEnd/>
            </a:ln>
          </p:spPr>
        </p:pic>
        <p:sp>
          <p:nvSpPr>
            <p:cNvPr id="11" name="円柱 10"/>
            <p:cNvSpPr/>
            <p:nvPr/>
          </p:nvSpPr>
          <p:spPr>
            <a:xfrm>
              <a:off x="6012160"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12" name="Picture 8" descr="MCj04289690000[1]"/>
            <p:cNvPicPr>
              <a:picLocks noChangeAspect="1" noChangeArrowheads="1"/>
            </p:cNvPicPr>
            <p:nvPr/>
          </p:nvPicPr>
          <p:blipFill>
            <a:blip r:embed="rId3" cstate="print">
              <a:lum bright="-5000" contrast="59000"/>
            </a:blip>
            <a:srcRect/>
            <a:stretch>
              <a:fillRect/>
            </a:stretch>
          </p:blipFill>
          <p:spPr bwMode="auto">
            <a:xfrm>
              <a:off x="6156176" y="1628800"/>
              <a:ext cx="259922" cy="360040"/>
            </a:xfrm>
            <a:prstGeom prst="rect">
              <a:avLst/>
            </a:prstGeom>
            <a:noFill/>
            <a:ln w="9525">
              <a:noFill/>
              <a:miter lim="800000"/>
              <a:headEnd/>
              <a:tailEnd/>
            </a:ln>
          </p:spPr>
        </p:pic>
        <p:sp>
          <p:nvSpPr>
            <p:cNvPr id="13" name="円柱 12"/>
            <p:cNvSpPr/>
            <p:nvPr/>
          </p:nvSpPr>
          <p:spPr>
            <a:xfrm>
              <a:off x="6300192"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sp>
          <p:nvSpPr>
            <p:cNvPr id="14" name="正方形/長方形 13"/>
            <p:cNvSpPr/>
            <p:nvPr/>
          </p:nvSpPr>
          <p:spPr>
            <a:xfrm>
              <a:off x="5220072" y="1556792"/>
              <a:ext cx="1296144" cy="57606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S創英角ｺﾞｼｯｸUB" pitchFamily="50" charset="-128"/>
                <a:ea typeface="HGS創英角ｺﾞｼｯｸUB" pitchFamily="50" charset="-128"/>
                <a:cs typeface="Times New Roman" pitchFamily="18" charset="0"/>
              </a:endParaRPr>
            </a:p>
          </p:txBody>
        </p:sp>
      </p:grpSp>
      <p:grpSp>
        <p:nvGrpSpPr>
          <p:cNvPr id="3" name="グループ化 74"/>
          <p:cNvGrpSpPr/>
          <p:nvPr/>
        </p:nvGrpSpPr>
        <p:grpSpPr>
          <a:xfrm>
            <a:off x="3275856" y="2564904"/>
            <a:ext cx="1656184" cy="576064"/>
            <a:chOff x="5220072" y="1556792"/>
            <a:chExt cx="1296144" cy="576064"/>
          </a:xfrm>
        </p:grpSpPr>
        <p:pic>
          <p:nvPicPr>
            <p:cNvPr id="16" name="Picture 8" descr="MCj04289690000[1]"/>
            <p:cNvPicPr>
              <a:picLocks noChangeAspect="1" noChangeArrowheads="1"/>
            </p:cNvPicPr>
            <p:nvPr/>
          </p:nvPicPr>
          <p:blipFill>
            <a:blip r:embed="rId3" cstate="print">
              <a:lum bright="-5000" contrast="59000"/>
            </a:blip>
            <a:srcRect/>
            <a:stretch>
              <a:fillRect/>
            </a:stretch>
          </p:blipFill>
          <p:spPr bwMode="auto">
            <a:xfrm>
              <a:off x="5292080" y="1628800"/>
              <a:ext cx="259922" cy="360040"/>
            </a:xfrm>
            <a:prstGeom prst="rect">
              <a:avLst/>
            </a:prstGeom>
            <a:noFill/>
            <a:ln w="9525">
              <a:noFill/>
              <a:miter lim="800000"/>
              <a:headEnd/>
              <a:tailEnd/>
            </a:ln>
          </p:spPr>
        </p:pic>
        <p:sp>
          <p:nvSpPr>
            <p:cNvPr id="17" name="円柱 16"/>
            <p:cNvSpPr/>
            <p:nvPr/>
          </p:nvSpPr>
          <p:spPr>
            <a:xfrm>
              <a:off x="5436096"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18" name="Picture 8" descr="MCj04289690000[1]"/>
            <p:cNvPicPr>
              <a:picLocks noChangeAspect="1" noChangeArrowheads="1"/>
            </p:cNvPicPr>
            <p:nvPr/>
          </p:nvPicPr>
          <p:blipFill>
            <a:blip r:embed="rId3" cstate="print">
              <a:lum bright="-5000" contrast="59000"/>
            </a:blip>
            <a:srcRect/>
            <a:stretch>
              <a:fillRect/>
            </a:stretch>
          </p:blipFill>
          <p:spPr bwMode="auto">
            <a:xfrm>
              <a:off x="5580112" y="1628800"/>
              <a:ext cx="259922" cy="360040"/>
            </a:xfrm>
            <a:prstGeom prst="rect">
              <a:avLst/>
            </a:prstGeom>
            <a:noFill/>
            <a:ln w="9525">
              <a:noFill/>
              <a:miter lim="800000"/>
              <a:headEnd/>
              <a:tailEnd/>
            </a:ln>
          </p:spPr>
        </p:pic>
        <p:sp>
          <p:nvSpPr>
            <p:cNvPr id="19" name="円柱 18"/>
            <p:cNvSpPr/>
            <p:nvPr/>
          </p:nvSpPr>
          <p:spPr>
            <a:xfrm>
              <a:off x="5724128"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20" name="Picture 8" descr="MCj04289690000[1]"/>
            <p:cNvPicPr>
              <a:picLocks noChangeAspect="1" noChangeArrowheads="1"/>
            </p:cNvPicPr>
            <p:nvPr/>
          </p:nvPicPr>
          <p:blipFill>
            <a:blip r:embed="rId3" cstate="print">
              <a:lum bright="-5000" contrast="59000"/>
            </a:blip>
            <a:srcRect/>
            <a:stretch>
              <a:fillRect/>
            </a:stretch>
          </p:blipFill>
          <p:spPr bwMode="auto">
            <a:xfrm>
              <a:off x="5868144" y="1628800"/>
              <a:ext cx="259922" cy="360040"/>
            </a:xfrm>
            <a:prstGeom prst="rect">
              <a:avLst/>
            </a:prstGeom>
            <a:noFill/>
            <a:ln w="9525">
              <a:noFill/>
              <a:miter lim="800000"/>
              <a:headEnd/>
              <a:tailEnd/>
            </a:ln>
          </p:spPr>
        </p:pic>
        <p:sp>
          <p:nvSpPr>
            <p:cNvPr id="21" name="円柱 20"/>
            <p:cNvSpPr/>
            <p:nvPr/>
          </p:nvSpPr>
          <p:spPr>
            <a:xfrm>
              <a:off x="6012160"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22" name="Picture 8" descr="MCj04289690000[1]"/>
            <p:cNvPicPr>
              <a:picLocks noChangeAspect="1" noChangeArrowheads="1"/>
            </p:cNvPicPr>
            <p:nvPr/>
          </p:nvPicPr>
          <p:blipFill>
            <a:blip r:embed="rId3" cstate="print">
              <a:lum bright="-5000" contrast="59000"/>
            </a:blip>
            <a:srcRect/>
            <a:stretch>
              <a:fillRect/>
            </a:stretch>
          </p:blipFill>
          <p:spPr bwMode="auto">
            <a:xfrm>
              <a:off x="6156176" y="1628800"/>
              <a:ext cx="259922" cy="360040"/>
            </a:xfrm>
            <a:prstGeom prst="rect">
              <a:avLst/>
            </a:prstGeom>
            <a:noFill/>
            <a:ln w="9525">
              <a:noFill/>
              <a:miter lim="800000"/>
              <a:headEnd/>
              <a:tailEnd/>
            </a:ln>
          </p:spPr>
        </p:pic>
        <p:sp>
          <p:nvSpPr>
            <p:cNvPr id="23" name="円柱 22"/>
            <p:cNvSpPr/>
            <p:nvPr/>
          </p:nvSpPr>
          <p:spPr>
            <a:xfrm>
              <a:off x="6300192"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sp>
          <p:nvSpPr>
            <p:cNvPr id="24" name="正方形/長方形 23"/>
            <p:cNvSpPr/>
            <p:nvPr/>
          </p:nvSpPr>
          <p:spPr>
            <a:xfrm>
              <a:off x="5220072" y="1556792"/>
              <a:ext cx="1296144" cy="57606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S創英角ｺﾞｼｯｸUB" pitchFamily="50" charset="-128"/>
                <a:ea typeface="HGS創英角ｺﾞｼｯｸUB" pitchFamily="50" charset="-128"/>
                <a:cs typeface="Times New Roman" pitchFamily="18" charset="0"/>
              </a:endParaRPr>
            </a:p>
          </p:txBody>
        </p:sp>
      </p:grpSp>
      <p:sp>
        <p:nvSpPr>
          <p:cNvPr id="25" name="テキスト ボックス 24"/>
          <p:cNvSpPr txBox="1"/>
          <p:nvPr/>
        </p:nvSpPr>
        <p:spPr>
          <a:xfrm>
            <a:off x="5148064" y="2442374"/>
            <a:ext cx="648072" cy="338554"/>
          </a:xfrm>
          <a:prstGeom prst="rect">
            <a:avLst/>
          </a:prstGeom>
          <a:solidFill>
            <a:schemeClr val="bg1"/>
          </a:solidFill>
        </p:spPr>
        <p:txBody>
          <a:bodyPr wrap="square" rtlCol="0">
            <a:spAutoFit/>
          </a:bodyPr>
          <a:lstStyle/>
          <a:p>
            <a:r>
              <a:rPr lang="ja-JP" altLang="en-US" sz="1600" dirty="0" smtClean="0">
                <a:latin typeface="HGS創英角ｺﾞｼｯｸUB" pitchFamily="50" charset="-128"/>
                <a:ea typeface="HGS創英角ｺﾞｼｯｸUB" pitchFamily="50" charset="-128"/>
                <a:cs typeface="Times New Roman" pitchFamily="18" charset="0"/>
              </a:rPr>
              <a:t>貸出</a:t>
            </a:r>
            <a:endParaRPr kumimoji="1" lang="ja-JP" altLang="en-US" sz="1600" dirty="0">
              <a:latin typeface="HGS創英角ｺﾞｼｯｸUB" pitchFamily="50" charset="-128"/>
              <a:ea typeface="HGS創英角ｺﾞｼｯｸUB" pitchFamily="50" charset="-128"/>
              <a:cs typeface="Times New Roman" pitchFamily="18" charset="0"/>
            </a:endParaRPr>
          </a:p>
        </p:txBody>
      </p:sp>
      <p:sp>
        <p:nvSpPr>
          <p:cNvPr id="26" name="角丸四角形 25"/>
          <p:cNvSpPr/>
          <p:nvPr/>
        </p:nvSpPr>
        <p:spPr>
          <a:xfrm>
            <a:off x="2864768" y="1412776"/>
            <a:ext cx="6099720" cy="3888432"/>
          </a:xfrm>
          <a:prstGeom prst="roundRect">
            <a:avLst>
              <a:gd name="adj" fmla="val 2564"/>
            </a:avLst>
          </a:prstGeom>
          <a:noFill/>
          <a:ln>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HGS創英角ｺﾞｼｯｸUB" pitchFamily="50" charset="-128"/>
              <a:ea typeface="HGS創英角ｺﾞｼｯｸUB" pitchFamily="50" charset="-128"/>
            </a:endParaRPr>
          </a:p>
        </p:txBody>
      </p:sp>
      <p:sp>
        <p:nvSpPr>
          <p:cNvPr id="27" name="テキスト ボックス 26"/>
          <p:cNvSpPr txBox="1"/>
          <p:nvPr/>
        </p:nvSpPr>
        <p:spPr>
          <a:xfrm>
            <a:off x="4932040" y="908720"/>
            <a:ext cx="2339102" cy="523220"/>
          </a:xfrm>
          <a:prstGeom prst="rect">
            <a:avLst/>
          </a:prstGeom>
          <a:noFill/>
        </p:spPr>
        <p:txBody>
          <a:bodyPr wrap="none" rtlCol="0">
            <a:spAutoFit/>
          </a:bodyPr>
          <a:lstStyle/>
          <a:p>
            <a:r>
              <a:rPr kumimoji="1" lang="ja-JP" altLang="en-US" sz="2800" dirty="0" smtClean="0">
                <a:solidFill>
                  <a:schemeClr val="tx2">
                    <a:lumMod val="50000"/>
                  </a:schemeClr>
                </a:solidFill>
                <a:latin typeface="HGS創英角ｺﾞｼｯｸUB" pitchFamily="50" charset="-128"/>
                <a:ea typeface="HGS創英角ｺﾞｼｯｸUB" pitchFamily="50" charset="-128"/>
              </a:rPr>
              <a:t>研究クラウド</a:t>
            </a:r>
            <a:endParaRPr kumimoji="1" lang="ja-JP" altLang="en-US" sz="2800" dirty="0">
              <a:solidFill>
                <a:schemeClr val="tx2">
                  <a:lumMod val="50000"/>
                </a:schemeClr>
              </a:solidFill>
              <a:latin typeface="HGS創英角ｺﾞｼｯｸUB" pitchFamily="50" charset="-128"/>
              <a:ea typeface="HGS創英角ｺﾞｼｯｸUB" pitchFamily="50" charset="-128"/>
            </a:endParaRPr>
          </a:p>
        </p:txBody>
      </p:sp>
      <p:sp>
        <p:nvSpPr>
          <p:cNvPr id="28" name="正方形/長方形 27"/>
          <p:cNvSpPr/>
          <p:nvPr/>
        </p:nvSpPr>
        <p:spPr>
          <a:xfrm>
            <a:off x="5940152" y="2420888"/>
            <a:ext cx="2736304" cy="2088232"/>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S創英角ｺﾞｼｯｸUB" pitchFamily="50" charset="-128"/>
              <a:ea typeface="HGS創英角ｺﾞｼｯｸUB" pitchFamily="50" charset="-128"/>
              <a:cs typeface="Times New Roman" pitchFamily="18" charset="0"/>
            </a:endParaRPr>
          </a:p>
        </p:txBody>
      </p:sp>
      <p:pic>
        <p:nvPicPr>
          <p:cNvPr id="29" name="Picture 8" descr="MCj04289690000[1]"/>
          <p:cNvPicPr>
            <a:picLocks noChangeAspect="1" noChangeArrowheads="1"/>
          </p:cNvPicPr>
          <p:nvPr/>
        </p:nvPicPr>
        <p:blipFill>
          <a:blip r:embed="rId3" cstate="print"/>
          <a:srcRect/>
          <a:stretch>
            <a:fillRect/>
          </a:stretch>
        </p:blipFill>
        <p:spPr bwMode="auto">
          <a:xfrm>
            <a:off x="6124880" y="2610490"/>
            <a:ext cx="382952" cy="531877"/>
          </a:xfrm>
          <a:prstGeom prst="rect">
            <a:avLst/>
          </a:prstGeom>
          <a:noFill/>
          <a:ln w="9525">
            <a:noFill/>
            <a:miter lim="800000"/>
            <a:headEnd/>
            <a:tailEnd/>
          </a:ln>
        </p:spPr>
      </p:pic>
      <p:sp>
        <p:nvSpPr>
          <p:cNvPr id="30" name="円柱 29"/>
          <p:cNvSpPr/>
          <p:nvPr/>
        </p:nvSpPr>
        <p:spPr>
          <a:xfrm>
            <a:off x="6340904" y="2970530"/>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31" name="Picture 8" descr="MCj04289690000[1]"/>
          <p:cNvPicPr>
            <a:picLocks noChangeAspect="1" noChangeArrowheads="1"/>
          </p:cNvPicPr>
          <p:nvPr/>
        </p:nvPicPr>
        <p:blipFill>
          <a:blip r:embed="rId3" cstate="print"/>
          <a:srcRect/>
          <a:stretch>
            <a:fillRect/>
          </a:stretch>
        </p:blipFill>
        <p:spPr bwMode="auto">
          <a:xfrm>
            <a:off x="6390000" y="2790510"/>
            <a:ext cx="382952" cy="531877"/>
          </a:xfrm>
          <a:prstGeom prst="rect">
            <a:avLst/>
          </a:prstGeom>
          <a:noFill/>
          <a:ln w="9525">
            <a:noFill/>
            <a:miter lim="800000"/>
            <a:headEnd/>
            <a:tailEnd/>
          </a:ln>
        </p:spPr>
      </p:pic>
      <p:sp>
        <p:nvSpPr>
          <p:cNvPr id="32" name="円柱 31"/>
          <p:cNvSpPr/>
          <p:nvPr/>
        </p:nvSpPr>
        <p:spPr>
          <a:xfrm>
            <a:off x="6606024" y="3150550"/>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33" name="Picture 8" descr="MCj04289690000[1]"/>
          <p:cNvPicPr>
            <a:picLocks noChangeAspect="1" noChangeArrowheads="1"/>
          </p:cNvPicPr>
          <p:nvPr/>
        </p:nvPicPr>
        <p:blipFill>
          <a:blip r:embed="rId3" cstate="print"/>
          <a:srcRect/>
          <a:stretch>
            <a:fillRect/>
          </a:stretch>
        </p:blipFill>
        <p:spPr bwMode="auto">
          <a:xfrm>
            <a:off x="6700944" y="2682498"/>
            <a:ext cx="382952" cy="531877"/>
          </a:xfrm>
          <a:prstGeom prst="rect">
            <a:avLst/>
          </a:prstGeom>
          <a:noFill/>
          <a:ln w="9525">
            <a:noFill/>
            <a:miter lim="800000"/>
            <a:headEnd/>
            <a:tailEnd/>
          </a:ln>
        </p:spPr>
      </p:pic>
      <p:sp>
        <p:nvSpPr>
          <p:cNvPr id="34" name="円柱 33"/>
          <p:cNvSpPr/>
          <p:nvPr/>
        </p:nvSpPr>
        <p:spPr>
          <a:xfrm>
            <a:off x="6916968" y="3042538"/>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35" name="Picture 8" descr="MCj04289690000[1]"/>
          <p:cNvPicPr>
            <a:picLocks noChangeAspect="1" noChangeArrowheads="1"/>
          </p:cNvPicPr>
          <p:nvPr/>
        </p:nvPicPr>
        <p:blipFill>
          <a:blip r:embed="rId3" cstate="print"/>
          <a:srcRect/>
          <a:stretch>
            <a:fillRect/>
          </a:stretch>
        </p:blipFill>
        <p:spPr bwMode="auto">
          <a:xfrm>
            <a:off x="6277280" y="3645024"/>
            <a:ext cx="382952" cy="531877"/>
          </a:xfrm>
          <a:prstGeom prst="rect">
            <a:avLst/>
          </a:prstGeom>
          <a:noFill/>
          <a:ln w="9525">
            <a:noFill/>
            <a:miter lim="800000"/>
            <a:headEnd/>
            <a:tailEnd/>
          </a:ln>
        </p:spPr>
      </p:pic>
      <p:sp>
        <p:nvSpPr>
          <p:cNvPr id="36" name="円柱 35"/>
          <p:cNvSpPr/>
          <p:nvPr/>
        </p:nvSpPr>
        <p:spPr>
          <a:xfrm>
            <a:off x="6493304" y="4005064"/>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37" name="Picture 8" descr="MCj04289690000[1]"/>
          <p:cNvPicPr>
            <a:picLocks noChangeAspect="1" noChangeArrowheads="1"/>
          </p:cNvPicPr>
          <p:nvPr/>
        </p:nvPicPr>
        <p:blipFill>
          <a:blip r:embed="rId3" cstate="print"/>
          <a:srcRect/>
          <a:stretch>
            <a:fillRect/>
          </a:stretch>
        </p:blipFill>
        <p:spPr bwMode="auto">
          <a:xfrm>
            <a:off x="6542400" y="3825044"/>
            <a:ext cx="382952" cy="531877"/>
          </a:xfrm>
          <a:prstGeom prst="rect">
            <a:avLst/>
          </a:prstGeom>
          <a:noFill/>
          <a:ln w="9525">
            <a:noFill/>
            <a:miter lim="800000"/>
            <a:headEnd/>
            <a:tailEnd/>
          </a:ln>
        </p:spPr>
      </p:pic>
      <p:sp>
        <p:nvSpPr>
          <p:cNvPr id="38" name="円柱 37"/>
          <p:cNvSpPr/>
          <p:nvPr/>
        </p:nvSpPr>
        <p:spPr>
          <a:xfrm>
            <a:off x="6758424" y="4185084"/>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39" name="Picture 8" descr="MCj04289690000[1]"/>
          <p:cNvPicPr>
            <a:picLocks noChangeAspect="1" noChangeArrowheads="1"/>
          </p:cNvPicPr>
          <p:nvPr/>
        </p:nvPicPr>
        <p:blipFill>
          <a:blip r:embed="rId3" cstate="print"/>
          <a:srcRect/>
          <a:stretch>
            <a:fillRect/>
          </a:stretch>
        </p:blipFill>
        <p:spPr bwMode="auto">
          <a:xfrm>
            <a:off x="6853344" y="3717032"/>
            <a:ext cx="382952" cy="531877"/>
          </a:xfrm>
          <a:prstGeom prst="rect">
            <a:avLst/>
          </a:prstGeom>
          <a:noFill/>
          <a:ln w="9525">
            <a:noFill/>
            <a:miter lim="800000"/>
            <a:headEnd/>
            <a:tailEnd/>
          </a:ln>
        </p:spPr>
      </p:pic>
      <p:sp>
        <p:nvSpPr>
          <p:cNvPr id="40" name="円柱 39"/>
          <p:cNvSpPr/>
          <p:nvPr/>
        </p:nvSpPr>
        <p:spPr>
          <a:xfrm>
            <a:off x="7069368" y="407707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41" name="Picture 8" descr="MCj04289690000[1]"/>
          <p:cNvPicPr>
            <a:picLocks noChangeAspect="1" noChangeArrowheads="1"/>
          </p:cNvPicPr>
          <p:nvPr/>
        </p:nvPicPr>
        <p:blipFill>
          <a:blip r:embed="rId3" cstate="print"/>
          <a:srcRect/>
          <a:stretch>
            <a:fillRect/>
          </a:stretch>
        </p:blipFill>
        <p:spPr bwMode="auto">
          <a:xfrm>
            <a:off x="7287344" y="3573016"/>
            <a:ext cx="382952" cy="531877"/>
          </a:xfrm>
          <a:prstGeom prst="rect">
            <a:avLst/>
          </a:prstGeom>
          <a:noFill/>
          <a:ln w="9525">
            <a:noFill/>
            <a:miter lim="800000"/>
            <a:headEnd/>
            <a:tailEnd/>
          </a:ln>
        </p:spPr>
      </p:pic>
      <p:sp>
        <p:nvSpPr>
          <p:cNvPr id="42" name="円柱 41"/>
          <p:cNvSpPr/>
          <p:nvPr/>
        </p:nvSpPr>
        <p:spPr>
          <a:xfrm>
            <a:off x="7503368" y="3933056"/>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43" name="Picture 8" descr="MCj04289690000[1]"/>
          <p:cNvPicPr>
            <a:picLocks noChangeAspect="1" noChangeArrowheads="1"/>
          </p:cNvPicPr>
          <p:nvPr/>
        </p:nvPicPr>
        <p:blipFill>
          <a:blip r:embed="rId3" cstate="print"/>
          <a:srcRect/>
          <a:stretch>
            <a:fillRect/>
          </a:stretch>
        </p:blipFill>
        <p:spPr bwMode="auto">
          <a:xfrm>
            <a:off x="7552464" y="3753036"/>
            <a:ext cx="382952" cy="531877"/>
          </a:xfrm>
          <a:prstGeom prst="rect">
            <a:avLst/>
          </a:prstGeom>
          <a:noFill/>
          <a:ln w="9525">
            <a:noFill/>
            <a:miter lim="800000"/>
            <a:headEnd/>
            <a:tailEnd/>
          </a:ln>
        </p:spPr>
      </p:pic>
      <p:sp>
        <p:nvSpPr>
          <p:cNvPr id="44" name="円柱 43"/>
          <p:cNvSpPr/>
          <p:nvPr/>
        </p:nvSpPr>
        <p:spPr>
          <a:xfrm>
            <a:off x="7768488" y="4113076"/>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45" name="Picture 8" descr="MCj04289690000[1]"/>
          <p:cNvPicPr>
            <a:picLocks noChangeAspect="1" noChangeArrowheads="1"/>
          </p:cNvPicPr>
          <p:nvPr/>
        </p:nvPicPr>
        <p:blipFill>
          <a:blip r:embed="rId3" cstate="print"/>
          <a:srcRect/>
          <a:stretch>
            <a:fillRect/>
          </a:stretch>
        </p:blipFill>
        <p:spPr bwMode="auto">
          <a:xfrm>
            <a:off x="7863408" y="3645024"/>
            <a:ext cx="382952" cy="531877"/>
          </a:xfrm>
          <a:prstGeom prst="rect">
            <a:avLst/>
          </a:prstGeom>
          <a:noFill/>
          <a:ln w="9525">
            <a:noFill/>
            <a:miter lim="800000"/>
            <a:headEnd/>
            <a:tailEnd/>
          </a:ln>
        </p:spPr>
      </p:pic>
      <p:sp>
        <p:nvSpPr>
          <p:cNvPr id="46" name="円柱 45"/>
          <p:cNvSpPr/>
          <p:nvPr/>
        </p:nvSpPr>
        <p:spPr>
          <a:xfrm>
            <a:off x="8079432" y="4005064"/>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47" name="Picture 8" descr="MCj04289690000[1]"/>
          <p:cNvPicPr>
            <a:picLocks noChangeAspect="1" noChangeArrowheads="1"/>
          </p:cNvPicPr>
          <p:nvPr/>
        </p:nvPicPr>
        <p:blipFill>
          <a:blip r:embed="rId3" cstate="print"/>
          <a:srcRect/>
          <a:stretch>
            <a:fillRect/>
          </a:stretch>
        </p:blipFill>
        <p:spPr bwMode="auto">
          <a:xfrm>
            <a:off x="7359352" y="2636912"/>
            <a:ext cx="382952" cy="531877"/>
          </a:xfrm>
          <a:prstGeom prst="rect">
            <a:avLst/>
          </a:prstGeom>
          <a:noFill/>
          <a:ln w="9525">
            <a:noFill/>
            <a:miter lim="800000"/>
            <a:headEnd/>
            <a:tailEnd/>
          </a:ln>
        </p:spPr>
      </p:pic>
      <p:sp>
        <p:nvSpPr>
          <p:cNvPr id="48" name="円柱 47"/>
          <p:cNvSpPr/>
          <p:nvPr/>
        </p:nvSpPr>
        <p:spPr>
          <a:xfrm>
            <a:off x="7575376" y="299695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49" name="Picture 8" descr="MCj04289690000[1]"/>
          <p:cNvPicPr>
            <a:picLocks noChangeAspect="1" noChangeArrowheads="1"/>
          </p:cNvPicPr>
          <p:nvPr/>
        </p:nvPicPr>
        <p:blipFill>
          <a:blip r:embed="rId3" cstate="print"/>
          <a:srcRect/>
          <a:stretch>
            <a:fillRect/>
          </a:stretch>
        </p:blipFill>
        <p:spPr bwMode="auto">
          <a:xfrm>
            <a:off x="7624472" y="2816932"/>
            <a:ext cx="382952" cy="531877"/>
          </a:xfrm>
          <a:prstGeom prst="rect">
            <a:avLst/>
          </a:prstGeom>
          <a:noFill/>
          <a:ln w="9525">
            <a:noFill/>
            <a:miter lim="800000"/>
            <a:headEnd/>
            <a:tailEnd/>
          </a:ln>
        </p:spPr>
      </p:pic>
      <p:sp>
        <p:nvSpPr>
          <p:cNvPr id="50" name="円柱 49"/>
          <p:cNvSpPr/>
          <p:nvPr/>
        </p:nvSpPr>
        <p:spPr>
          <a:xfrm>
            <a:off x="7840496" y="317697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51" name="Picture 8" descr="MCj04289690000[1]"/>
          <p:cNvPicPr>
            <a:picLocks noChangeAspect="1" noChangeArrowheads="1"/>
          </p:cNvPicPr>
          <p:nvPr/>
        </p:nvPicPr>
        <p:blipFill>
          <a:blip r:embed="rId3" cstate="print"/>
          <a:srcRect/>
          <a:stretch>
            <a:fillRect/>
          </a:stretch>
        </p:blipFill>
        <p:spPr bwMode="auto">
          <a:xfrm>
            <a:off x="7935416" y="2708920"/>
            <a:ext cx="382952" cy="531877"/>
          </a:xfrm>
          <a:prstGeom prst="rect">
            <a:avLst/>
          </a:prstGeom>
          <a:noFill/>
          <a:ln w="9525">
            <a:noFill/>
            <a:miter lim="800000"/>
            <a:headEnd/>
            <a:tailEnd/>
          </a:ln>
        </p:spPr>
      </p:pic>
      <p:sp>
        <p:nvSpPr>
          <p:cNvPr id="52" name="円柱 51"/>
          <p:cNvSpPr/>
          <p:nvPr/>
        </p:nvSpPr>
        <p:spPr>
          <a:xfrm>
            <a:off x="8151440" y="3068960"/>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53" name="Picture 8" descr="MCj04289690000[1]"/>
          <p:cNvPicPr>
            <a:picLocks noChangeAspect="1" noChangeArrowheads="1"/>
          </p:cNvPicPr>
          <p:nvPr/>
        </p:nvPicPr>
        <p:blipFill>
          <a:blip r:embed="rId3" cstate="print"/>
          <a:srcRect/>
          <a:stretch>
            <a:fillRect/>
          </a:stretch>
        </p:blipFill>
        <p:spPr bwMode="auto">
          <a:xfrm>
            <a:off x="827584" y="2564904"/>
            <a:ext cx="382952" cy="531877"/>
          </a:xfrm>
          <a:prstGeom prst="rect">
            <a:avLst/>
          </a:prstGeom>
          <a:noFill/>
          <a:ln w="9525">
            <a:noFill/>
            <a:miter lim="800000"/>
            <a:headEnd/>
            <a:tailEnd/>
          </a:ln>
        </p:spPr>
      </p:pic>
      <p:sp>
        <p:nvSpPr>
          <p:cNvPr id="54" name="円柱 53"/>
          <p:cNvSpPr/>
          <p:nvPr/>
        </p:nvSpPr>
        <p:spPr>
          <a:xfrm>
            <a:off x="1043608" y="2924944"/>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55" name="Picture 8" descr="MCj04289690000[1]"/>
          <p:cNvPicPr>
            <a:picLocks noChangeAspect="1" noChangeArrowheads="1"/>
          </p:cNvPicPr>
          <p:nvPr/>
        </p:nvPicPr>
        <p:blipFill>
          <a:blip r:embed="rId3" cstate="print"/>
          <a:srcRect/>
          <a:stretch>
            <a:fillRect/>
          </a:stretch>
        </p:blipFill>
        <p:spPr bwMode="auto">
          <a:xfrm>
            <a:off x="1475656" y="2564904"/>
            <a:ext cx="382952" cy="531877"/>
          </a:xfrm>
          <a:prstGeom prst="rect">
            <a:avLst/>
          </a:prstGeom>
          <a:noFill/>
          <a:ln w="9525">
            <a:noFill/>
            <a:miter lim="800000"/>
            <a:headEnd/>
            <a:tailEnd/>
          </a:ln>
        </p:spPr>
      </p:pic>
      <p:sp>
        <p:nvSpPr>
          <p:cNvPr id="56" name="円柱 55"/>
          <p:cNvSpPr/>
          <p:nvPr/>
        </p:nvSpPr>
        <p:spPr>
          <a:xfrm>
            <a:off x="1691680" y="2924944"/>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sp>
        <p:nvSpPr>
          <p:cNvPr id="57" name="正方形/長方形 56"/>
          <p:cNvSpPr/>
          <p:nvPr/>
        </p:nvSpPr>
        <p:spPr>
          <a:xfrm>
            <a:off x="611560" y="2420888"/>
            <a:ext cx="1584176" cy="86409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S創英角ｺﾞｼｯｸUB" pitchFamily="50" charset="-128"/>
              <a:ea typeface="HGS創英角ｺﾞｼｯｸUB" pitchFamily="50" charset="-128"/>
              <a:cs typeface="Times New Roman" pitchFamily="18" charset="0"/>
            </a:endParaRPr>
          </a:p>
        </p:txBody>
      </p:sp>
      <p:cxnSp>
        <p:nvCxnSpPr>
          <p:cNvPr id="58" name="直線矢印コネクタ 57"/>
          <p:cNvCxnSpPr/>
          <p:nvPr/>
        </p:nvCxnSpPr>
        <p:spPr>
          <a:xfrm flipH="1">
            <a:off x="4932040" y="2852936"/>
            <a:ext cx="100811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4932040" y="4077072"/>
            <a:ext cx="100811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0" name="角丸四角形 59"/>
          <p:cNvSpPr/>
          <p:nvPr/>
        </p:nvSpPr>
        <p:spPr>
          <a:xfrm>
            <a:off x="251520" y="1412776"/>
            <a:ext cx="2376264" cy="3888432"/>
          </a:xfrm>
          <a:prstGeom prst="roundRect">
            <a:avLst>
              <a:gd name="adj" fmla="val 6206"/>
            </a:avLst>
          </a:prstGeom>
          <a:noFill/>
          <a:ln>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HGS創英角ｺﾞｼｯｸUB" pitchFamily="50" charset="-128"/>
              <a:ea typeface="HGS創英角ｺﾞｼｯｸUB" pitchFamily="50" charset="-128"/>
            </a:endParaRPr>
          </a:p>
        </p:txBody>
      </p:sp>
      <p:pic>
        <p:nvPicPr>
          <p:cNvPr id="61" name="Picture 8" descr="MCj04289690000[1]"/>
          <p:cNvPicPr>
            <a:picLocks noChangeAspect="1" noChangeArrowheads="1"/>
          </p:cNvPicPr>
          <p:nvPr/>
        </p:nvPicPr>
        <p:blipFill>
          <a:blip r:embed="rId3" cstate="print"/>
          <a:srcRect/>
          <a:stretch>
            <a:fillRect/>
          </a:stretch>
        </p:blipFill>
        <p:spPr bwMode="auto">
          <a:xfrm>
            <a:off x="827584" y="3861048"/>
            <a:ext cx="382952" cy="531877"/>
          </a:xfrm>
          <a:prstGeom prst="rect">
            <a:avLst/>
          </a:prstGeom>
          <a:noFill/>
          <a:ln w="9525">
            <a:noFill/>
            <a:miter lim="800000"/>
            <a:headEnd/>
            <a:tailEnd/>
          </a:ln>
        </p:spPr>
      </p:pic>
      <p:sp>
        <p:nvSpPr>
          <p:cNvPr id="62" name="円柱 61"/>
          <p:cNvSpPr/>
          <p:nvPr/>
        </p:nvSpPr>
        <p:spPr>
          <a:xfrm>
            <a:off x="1043608" y="4221088"/>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pic>
        <p:nvPicPr>
          <p:cNvPr id="63" name="Picture 8" descr="MCj04289690000[1]"/>
          <p:cNvPicPr>
            <a:picLocks noChangeAspect="1" noChangeArrowheads="1"/>
          </p:cNvPicPr>
          <p:nvPr/>
        </p:nvPicPr>
        <p:blipFill>
          <a:blip r:embed="rId3" cstate="print"/>
          <a:srcRect/>
          <a:stretch>
            <a:fillRect/>
          </a:stretch>
        </p:blipFill>
        <p:spPr bwMode="auto">
          <a:xfrm>
            <a:off x="1475656" y="3861048"/>
            <a:ext cx="382952" cy="531877"/>
          </a:xfrm>
          <a:prstGeom prst="rect">
            <a:avLst/>
          </a:prstGeom>
          <a:noFill/>
          <a:ln w="9525">
            <a:noFill/>
            <a:miter lim="800000"/>
            <a:headEnd/>
            <a:tailEnd/>
          </a:ln>
        </p:spPr>
      </p:pic>
      <p:sp>
        <p:nvSpPr>
          <p:cNvPr id="64" name="円柱 63"/>
          <p:cNvSpPr/>
          <p:nvPr/>
        </p:nvSpPr>
        <p:spPr>
          <a:xfrm>
            <a:off x="1691680" y="4221088"/>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600">
              <a:latin typeface="HGS創英角ｺﾞｼｯｸUB" pitchFamily="50" charset="-128"/>
              <a:ea typeface="HGS創英角ｺﾞｼｯｸUB" pitchFamily="50" charset="-128"/>
              <a:cs typeface="Times New Roman" pitchFamily="18" charset="0"/>
            </a:endParaRPr>
          </a:p>
        </p:txBody>
      </p:sp>
      <p:sp>
        <p:nvSpPr>
          <p:cNvPr id="65" name="正方形/長方形 64"/>
          <p:cNvSpPr/>
          <p:nvPr/>
        </p:nvSpPr>
        <p:spPr>
          <a:xfrm>
            <a:off x="611560" y="3717032"/>
            <a:ext cx="1584176" cy="86409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S創英角ｺﾞｼｯｸUB" pitchFamily="50" charset="-128"/>
              <a:ea typeface="HGS創英角ｺﾞｼｯｸUB" pitchFamily="50" charset="-128"/>
              <a:cs typeface="Times New Roman" pitchFamily="18" charset="0"/>
            </a:endParaRPr>
          </a:p>
        </p:txBody>
      </p:sp>
      <p:sp>
        <p:nvSpPr>
          <p:cNvPr id="66" name="テキスト ボックス 65"/>
          <p:cNvSpPr txBox="1"/>
          <p:nvPr/>
        </p:nvSpPr>
        <p:spPr>
          <a:xfrm>
            <a:off x="5148064" y="3666510"/>
            <a:ext cx="648072" cy="338554"/>
          </a:xfrm>
          <a:prstGeom prst="rect">
            <a:avLst/>
          </a:prstGeom>
          <a:solidFill>
            <a:schemeClr val="bg1"/>
          </a:solidFill>
        </p:spPr>
        <p:txBody>
          <a:bodyPr wrap="square" rtlCol="0">
            <a:spAutoFit/>
          </a:bodyPr>
          <a:lstStyle/>
          <a:p>
            <a:r>
              <a:rPr kumimoji="1" lang="ja-JP" altLang="en-US" sz="1600" dirty="0" smtClean="0">
                <a:latin typeface="HGS創英角ｺﾞｼｯｸUB" pitchFamily="50" charset="-128"/>
                <a:ea typeface="HGS創英角ｺﾞｼｯｸUB" pitchFamily="50" charset="-128"/>
                <a:cs typeface="Times New Roman" pitchFamily="18" charset="0"/>
              </a:rPr>
              <a:t>返却</a:t>
            </a:r>
            <a:endParaRPr kumimoji="1" lang="ja-JP" altLang="en-US" sz="1600" dirty="0">
              <a:latin typeface="HGS創英角ｺﾞｼｯｸUB" pitchFamily="50" charset="-128"/>
              <a:ea typeface="HGS創英角ｺﾞｼｯｸUB" pitchFamily="50" charset="-128"/>
              <a:cs typeface="Times New Roman" pitchFamily="18" charset="0"/>
            </a:endParaRPr>
          </a:p>
        </p:txBody>
      </p:sp>
      <p:sp>
        <p:nvSpPr>
          <p:cNvPr id="67" name="テキスト ボックス 66"/>
          <p:cNvSpPr txBox="1"/>
          <p:nvPr/>
        </p:nvSpPr>
        <p:spPr>
          <a:xfrm>
            <a:off x="395536" y="908720"/>
            <a:ext cx="2339102" cy="523220"/>
          </a:xfrm>
          <a:prstGeom prst="rect">
            <a:avLst/>
          </a:prstGeom>
          <a:noFill/>
        </p:spPr>
        <p:txBody>
          <a:bodyPr wrap="none" rtlCol="0">
            <a:spAutoFit/>
          </a:bodyPr>
          <a:lstStyle/>
          <a:p>
            <a:r>
              <a:rPr kumimoji="1" lang="ja-JP" altLang="en-US" sz="2800" dirty="0" smtClean="0">
                <a:solidFill>
                  <a:schemeClr val="tx2">
                    <a:lumMod val="50000"/>
                  </a:schemeClr>
                </a:solidFill>
                <a:latin typeface="HGS創英角ｺﾞｼｯｸUB" pitchFamily="50" charset="-128"/>
                <a:ea typeface="HGS創英角ｺﾞｼｯｸUB" pitchFamily="50" charset="-128"/>
              </a:rPr>
              <a:t>既存クラスタ</a:t>
            </a:r>
            <a:endParaRPr kumimoji="1" lang="ja-JP" altLang="en-US" sz="2800" dirty="0">
              <a:solidFill>
                <a:schemeClr val="tx2">
                  <a:lumMod val="50000"/>
                </a:schemeClr>
              </a:solidFill>
              <a:latin typeface="HGS創英角ｺﾞｼｯｸUB" pitchFamily="50" charset="-128"/>
              <a:ea typeface="HGS創英角ｺﾞｼｯｸUB" pitchFamily="50" charset="-128"/>
            </a:endParaRPr>
          </a:p>
        </p:txBody>
      </p:sp>
      <p:cxnSp>
        <p:nvCxnSpPr>
          <p:cNvPr id="68" name="直線コネクタ 67"/>
          <p:cNvCxnSpPr>
            <a:stCxn id="57" idx="3"/>
            <a:endCxn id="24" idx="1"/>
          </p:cNvCxnSpPr>
          <p:nvPr/>
        </p:nvCxnSpPr>
        <p:spPr>
          <a:xfrm>
            <a:off x="2195736" y="2852936"/>
            <a:ext cx="108012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2195736" y="4149080"/>
            <a:ext cx="108012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5796136" y="4509120"/>
            <a:ext cx="3057247" cy="523220"/>
          </a:xfrm>
          <a:prstGeom prst="rect">
            <a:avLst/>
          </a:prstGeom>
          <a:noFill/>
        </p:spPr>
        <p:txBody>
          <a:bodyPr wrap="none" rtlCol="0">
            <a:spAutoFit/>
          </a:bodyPr>
          <a:lstStyle/>
          <a:p>
            <a:r>
              <a:rPr kumimoji="1" lang="ja-JP" altLang="en-US" sz="2800" dirty="0" smtClean="0">
                <a:solidFill>
                  <a:schemeClr val="accent1">
                    <a:lumMod val="75000"/>
                  </a:schemeClr>
                </a:solidFill>
                <a:latin typeface="HGS創英角ｺﾞｼｯｸUB" pitchFamily="50" charset="-128"/>
                <a:ea typeface="HGS創英角ｺﾞｼｯｸUB" pitchFamily="50" charset="-128"/>
              </a:rPr>
              <a:t>物理マシンプール</a:t>
            </a:r>
            <a:endParaRPr kumimoji="1" lang="ja-JP" altLang="en-US" sz="2800" dirty="0">
              <a:solidFill>
                <a:schemeClr val="accent1">
                  <a:lumMod val="75000"/>
                </a:schemeClr>
              </a:solidFill>
              <a:latin typeface="HGS創英角ｺﾞｼｯｸUB" pitchFamily="50" charset="-128"/>
              <a:ea typeface="HGS創英角ｺﾞｼｯｸUB" pitchFamily="50" charset="-128"/>
            </a:endParaRPr>
          </a:p>
        </p:txBody>
      </p:sp>
      <p:sp>
        <p:nvSpPr>
          <p:cNvPr id="71" name="左右矢印 70"/>
          <p:cNvSpPr/>
          <p:nvPr/>
        </p:nvSpPr>
        <p:spPr>
          <a:xfrm>
            <a:off x="2987824" y="1628800"/>
            <a:ext cx="2232248" cy="864096"/>
          </a:xfrm>
          <a:prstGeom prst="lef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latin typeface="HGS創英角ｺﾞｼｯｸUB" pitchFamily="50" charset="-128"/>
                <a:ea typeface="HGS創英角ｺﾞｼｯｸUB" pitchFamily="50" charset="-128"/>
              </a:rPr>
              <a:t>グニー </a:t>
            </a:r>
            <a:r>
              <a:rPr kumimoji="1" lang="en-US" altLang="ja-JP" sz="1400" dirty="0" smtClean="0">
                <a:latin typeface="HGS創英角ｺﾞｼｯｸUB" pitchFamily="50" charset="-128"/>
                <a:ea typeface="HGS創英角ｺﾞｼｯｸUB" pitchFamily="50" charset="-128"/>
              </a:rPr>
              <a:t>(</a:t>
            </a:r>
            <a:r>
              <a:rPr kumimoji="1" lang="en-US" altLang="ja-JP" sz="1400" dirty="0" err="1" smtClean="0">
                <a:latin typeface="HGS創英角ｺﾞｼｯｸUB" pitchFamily="50" charset="-128"/>
                <a:ea typeface="HGS創英角ｺﾞｼｯｸUB" pitchFamily="50" charset="-128"/>
              </a:rPr>
              <a:t>gunniii</a:t>
            </a:r>
            <a:r>
              <a:rPr kumimoji="1" lang="en-US" altLang="ja-JP" sz="1400" dirty="0" smtClean="0">
                <a:latin typeface="HGS創英角ｺﾞｼｯｸUB" pitchFamily="50" charset="-128"/>
                <a:ea typeface="HGS創英角ｺﾞｼｯｸUB" pitchFamily="50" charset="-128"/>
              </a:rPr>
              <a:t>)</a:t>
            </a:r>
          </a:p>
          <a:p>
            <a:pPr algn="ctr"/>
            <a:r>
              <a:rPr kumimoji="1" lang="ja-JP" altLang="en-US" sz="1400" dirty="0" err="1" smtClean="0">
                <a:latin typeface="HGS創英角ｺﾞｼｯｸUB" pitchFamily="50" charset="-128"/>
                <a:ea typeface="HGS創英角ｺﾞｼｯｸUB" pitchFamily="50" charset="-128"/>
              </a:rPr>
              <a:t>っと</a:t>
            </a:r>
            <a:r>
              <a:rPr kumimoji="1" lang="ja-JP" altLang="en-US" sz="1400" dirty="0" smtClean="0">
                <a:latin typeface="HGS創英角ｺﾞｼｯｸUB" pitchFamily="50" charset="-128"/>
                <a:ea typeface="HGS創英角ｺﾞｼｯｸUB" pitchFamily="50" charset="-128"/>
              </a:rPr>
              <a:t>伸縮</a:t>
            </a:r>
            <a:endParaRPr kumimoji="1" lang="ja-JP" altLang="en-US" sz="1400" dirty="0">
              <a:latin typeface="HGS創英角ｺﾞｼｯｸUB" pitchFamily="50" charset="-128"/>
              <a:ea typeface="HGS創英角ｺﾞｼｯｸUB" pitchFamily="50" charset="-128"/>
            </a:endParaRPr>
          </a:p>
        </p:txBody>
      </p:sp>
      <p:sp>
        <p:nvSpPr>
          <p:cNvPr id="72" name="テキスト ボックス 71"/>
          <p:cNvSpPr txBox="1"/>
          <p:nvPr/>
        </p:nvSpPr>
        <p:spPr>
          <a:xfrm>
            <a:off x="3563888" y="3121804"/>
            <a:ext cx="1296144" cy="523220"/>
          </a:xfrm>
          <a:prstGeom prst="rect">
            <a:avLst/>
          </a:prstGeom>
          <a:noFill/>
        </p:spPr>
        <p:txBody>
          <a:bodyPr wrap="square" rtlCol="0">
            <a:spAutoFit/>
          </a:bodyPr>
          <a:lstStyle/>
          <a:p>
            <a:r>
              <a:rPr lang="ja-JP" altLang="en-US" sz="1400" dirty="0" smtClean="0">
                <a:solidFill>
                  <a:schemeClr val="accent1">
                    <a:lumMod val="75000"/>
                  </a:schemeClr>
                </a:solidFill>
                <a:latin typeface="HGS創英角ｺﾞｼｯｸUB" pitchFamily="50" charset="-128"/>
                <a:ea typeface="HGS創英角ｺﾞｼｯｸUB" pitchFamily="50" charset="-128"/>
              </a:rPr>
              <a:t>クラウド内</a:t>
            </a:r>
            <a:endParaRPr lang="en-US" altLang="ja-JP" sz="1400" dirty="0" smtClean="0">
              <a:solidFill>
                <a:schemeClr val="accent1">
                  <a:lumMod val="75000"/>
                </a:schemeClr>
              </a:solidFill>
              <a:latin typeface="HGS創英角ｺﾞｼｯｸUB" pitchFamily="50" charset="-128"/>
              <a:ea typeface="HGS創英角ｺﾞｼｯｸUB" pitchFamily="50" charset="-128"/>
            </a:endParaRPr>
          </a:p>
          <a:p>
            <a:r>
              <a:rPr lang="ja-JP" altLang="en-US" sz="1400" dirty="0" smtClean="0">
                <a:solidFill>
                  <a:schemeClr val="accent1">
                    <a:lumMod val="75000"/>
                  </a:schemeClr>
                </a:solidFill>
                <a:latin typeface="HGS創英角ｺﾞｼｯｸUB" pitchFamily="50" charset="-128"/>
                <a:ea typeface="HGS創英角ｺﾞｼｯｸUB" pitchFamily="50" charset="-128"/>
              </a:rPr>
              <a:t>クラスタ</a:t>
            </a:r>
            <a:r>
              <a:rPr lang="en-US" altLang="ja-JP" sz="1400" dirty="0" smtClean="0">
                <a:solidFill>
                  <a:schemeClr val="accent1">
                    <a:lumMod val="75000"/>
                  </a:schemeClr>
                </a:solidFill>
                <a:latin typeface="HGS創英角ｺﾞｼｯｸUB" pitchFamily="50" charset="-128"/>
                <a:ea typeface="HGS創英角ｺﾞｼｯｸUB" pitchFamily="50" charset="-128"/>
              </a:rPr>
              <a:t>-A</a:t>
            </a:r>
            <a:endParaRPr kumimoji="1" lang="ja-JP" altLang="en-US" sz="1400" dirty="0">
              <a:solidFill>
                <a:schemeClr val="accent1">
                  <a:lumMod val="75000"/>
                </a:schemeClr>
              </a:solidFill>
              <a:latin typeface="HGS創英角ｺﾞｼｯｸUB" pitchFamily="50" charset="-128"/>
              <a:ea typeface="HGS創英角ｺﾞｼｯｸUB" pitchFamily="50" charset="-128"/>
            </a:endParaRPr>
          </a:p>
        </p:txBody>
      </p:sp>
      <p:sp>
        <p:nvSpPr>
          <p:cNvPr id="73" name="テキスト ボックス 72"/>
          <p:cNvSpPr txBox="1"/>
          <p:nvPr/>
        </p:nvSpPr>
        <p:spPr>
          <a:xfrm>
            <a:off x="3563888" y="4417948"/>
            <a:ext cx="1296144" cy="523220"/>
          </a:xfrm>
          <a:prstGeom prst="rect">
            <a:avLst/>
          </a:prstGeom>
          <a:noFill/>
        </p:spPr>
        <p:txBody>
          <a:bodyPr wrap="square" rtlCol="0">
            <a:spAutoFit/>
          </a:bodyPr>
          <a:lstStyle/>
          <a:p>
            <a:r>
              <a:rPr lang="ja-JP" altLang="en-US" sz="1400" dirty="0" smtClean="0">
                <a:solidFill>
                  <a:schemeClr val="accent1">
                    <a:lumMod val="75000"/>
                  </a:schemeClr>
                </a:solidFill>
                <a:latin typeface="HGS創英角ｺﾞｼｯｸUB" pitchFamily="50" charset="-128"/>
                <a:ea typeface="HGS創英角ｺﾞｼｯｸUB" pitchFamily="50" charset="-128"/>
              </a:rPr>
              <a:t>クラウド内</a:t>
            </a:r>
            <a:endParaRPr lang="en-US" altLang="ja-JP" sz="1400" dirty="0" smtClean="0">
              <a:solidFill>
                <a:schemeClr val="accent1">
                  <a:lumMod val="75000"/>
                </a:schemeClr>
              </a:solidFill>
              <a:latin typeface="HGS創英角ｺﾞｼｯｸUB" pitchFamily="50" charset="-128"/>
              <a:ea typeface="HGS創英角ｺﾞｼｯｸUB" pitchFamily="50" charset="-128"/>
            </a:endParaRPr>
          </a:p>
          <a:p>
            <a:r>
              <a:rPr lang="ja-JP" altLang="en-US" sz="1400" dirty="0" smtClean="0">
                <a:solidFill>
                  <a:schemeClr val="accent1">
                    <a:lumMod val="75000"/>
                  </a:schemeClr>
                </a:solidFill>
                <a:latin typeface="HGS創英角ｺﾞｼｯｸUB" pitchFamily="50" charset="-128"/>
                <a:ea typeface="HGS創英角ｺﾞｼｯｸUB" pitchFamily="50" charset="-128"/>
              </a:rPr>
              <a:t>クラスタ</a:t>
            </a:r>
            <a:r>
              <a:rPr lang="en-US" altLang="ja-JP" sz="1400" dirty="0" smtClean="0">
                <a:solidFill>
                  <a:schemeClr val="accent1">
                    <a:lumMod val="75000"/>
                  </a:schemeClr>
                </a:solidFill>
                <a:latin typeface="HGS創英角ｺﾞｼｯｸUB" pitchFamily="50" charset="-128"/>
                <a:ea typeface="HGS創英角ｺﾞｼｯｸUB" pitchFamily="50" charset="-128"/>
              </a:rPr>
              <a:t>-B</a:t>
            </a:r>
            <a:endParaRPr kumimoji="1" lang="ja-JP" altLang="en-US" sz="1400" dirty="0">
              <a:solidFill>
                <a:schemeClr val="accent1">
                  <a:lumMod val="75000"/>
                </a:schemeClr>
              </a:solidFill>
              <a:latin typeface="HGS創英角ｺﾞｼｯｸUB" pitchFamily="50" charset="-128"/>
              <a:ea typeface="HGS創英角ｺﾞｼｯｸUB" pitchFamily="50" charset="-128"/>
            </a:endParaRPr>
          </a:p>
        </p:txBody>
      </p:sp>
      <p:sp>
        <p:nvSpPr>
          <p:cNvPr id="74" name="テキスト ボックス 73"/>
          <p:cNvSpPr txBox="1"/>
          <p:nvPr/>
        </p:nvSpPr>
        <p:spPr>
          <a:xfrm>
            <a:off x="611560" y="3265239"/>
            <a:ext cx="1512168" cy="307777"/>
          </a:xfrm>
          <a:prstGeom prst="rect">
            <a:avLst/>
          </a:prstGeom>
          <a:noFill/>
        </p:spPr>
        <p:txBody>
          <a:bodyPr wrap="square" rtlCol="0">
            <a:spAutoFit/>
          </a:bodyPr>
          <a:lstStyle/>
          <a:p>
            <a:r>
              <a:rPr lang="ja-JP" altLang="en-US" sz="1400" dirty="0" smtClean="0">
                <a:solidFill>
                  <a:schemeClr val="accent1">
                    <a:lumMod val="75000"/>
                  </a:schemeClr>
                </a:solidFill>
                <a:latin typeface="HGS創英角ｺﾞｼｯｸUB" pitchFamily="50" charset="-128"/>
                <a:ea typeface="HGS創英角ｺﾞｼｯｸUB" pitchFamily="50" charset="-128"/>
              </a:rPr>
              <a:t>既存クラスタ</a:t>
            </a:r>
            <a:r>
              <a:rPr lang="en-US" altLang="ja-JP" sz="1400" dirty="0" smtClean="0">
                <a:solidFill>
                  <a:schemeClr val="accent1">
                    <a:lumMod val="75000"/>
                  </a:schemeClr>
                </a:solidFill>
                <a:latin typeface="HGS創英角ｺﾞｼｯｸUB" pitchFamily="50" charset="-128"/>
                <a:ea typeface="HGS創英角ｺﾞｼｯｸUB" pitchFamily="50" charset="-128"/>
              </a:rPr>
              <a:t>-A</a:t>
            </a:r>
            <a:endParaRPr kumimoji="1" lang="ja-JP" altLang="en-US" sz="1400" dirty="0">
              <a:solidFill>
                <a:schemeClr val="accent1">
                  <a:lumMod val="75000"/>
                </a:schemeClr>
              </a:solidFill>
              <a:latin typeface="HGS創英角ｺﾞｼｯｸUB" pitchFamily="50" charset="-128"/>
              <a:ea typeface="HGS創英角ｺﾞｼｯｸUB" pitchFamily="50" charset="-128"/>
            </a:endParaRPr>
          </a:p>
        </p:txBody>
      </p:sp>
      <p:sp>
        <p:nvSpPr>
          <p:cNvPr id="75" name="テキスト ボックス 74"/>
          <p:cNvSpPr txBox="1"/>
          <p:nvPr/>
        </p:nvSpPr>
        <p:spPr>
          <a:xfrm>
            <a:off x="683568" y="4581128"/>
            <a:ext cx="1512168" cy="307777"/>
          </a:xfrm>
          <a:prstGeom prst="rect">
            <a:avLst/>
          </a:prstGeom>
          <a:noFill/>
        </p:spPr>
        <p:txBody>
          <a:bodyPr wrap="square" rtlCol="0">
            <a:spAutoFit/>
          </a:bodyPr>
          <a:lstStyle/>
          <a:p>
            <a:r>
              <a:rPr lang="ja-JP" altLang="en-US" sz="1400" dirty="0" smtClean="0">
                <a:solidFill>
                  <a:schemeClr val="accent1">
                    <a:lumMod val="75000"/>
                  </a:schemeClr>
                </a:solidFill>
                <a:latin typeface="HGS創英角ｺﾞｼｯｸUB" pitchFamily="50" charset="-128"/>
                <a:ea typeface="HGS創英角ｺﾞｼｯｸUB" pitchFamily="50" charset="-128"/>
              </a:rPr>
              <a:t>既存クラスタ</a:t>
            </a:r>
            <a:r>
              <a:rPr lang="en-US" altLang="ja-JP" sz="1400" dirty="0" smtClean="0">
                <a:solidFill>
                  <a:schemeClr val="accent1">
                    <a:lumMod val="75000"/>
                  </a:schemeClr>
                </a:solidFill>
                <a:latin typeface="HGS創英角ｺﾞｼｯｸUB" pitchFamily="50" charset="-128"/>
                <a:ea typeface="HGS創英角ｺﾞｼｯｸUB" pitchFamily="50" charset="-128"/>
              </a:rPr>
              <a:t>-B</a:t>
            </a:r>
            <a:endParaRPr kumimoji="1" lang="ja-JP" altLang="en-US" sz="1400" dirty="0">
              <a:solidFill>
                <a:schemeClr val="accent1">
                  <a:lumMod val="75000"/>
                </a:schemeClr>
              </a:solidFill>
              <a:latin typeface="HGS創英角ｺﾞｼｯｸUB" pitchFamily="50" charset="-128"/>
              <a:ea typeface="HGS創英角ｺﾞｼｯｸUB" pitchFamily="50" charset="-128"/>
            </a:endParaRPr>
          </a:p>
        </p:txBody>
      </p:sp>
      <p:sp>
        <p:nvSpPr>
          <p:cNvPr id="76" name="角丸四角形吹き出し 75"/>
          <p:cNvSpPr/>
          <p:nvPr/>
        </p:nvSpPr>
        <p:spPr>
          <a:xfrm>
            <a:off x="4283968" y="5157192"/>
            <a:ext cx="2448272" cy="1080120"/>
          </a:xfrm>
          <a:prstGeom prst="wedgeRoundRectCallout">
            <a:avLst>
              <a:gd name="adj1" fmla="val -27998"/>
              <a:gd name="adj2" fmla="val -1225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latin typeface="HGS創英角ｺﾞｼｯｸUB" pitchFamily="50" charset="-128"/>
                <a:ea typeface="HGS創英角ｺﾞｼｯｸUB" pitchFamily="50" charset="-128"/>
              </a:rPr>
              <a:t>あたかも仮想マシンのごとく</a:t>
            </a:r>
            <a:r>
              <a:rPr kumimoji="1" lang="en-US" altLang="ja-JP" dirty="0" smtClean="0">
                <a:latin typeface="HGS創英角ｺﾞｼｯｸUB" pitchFamily="50" charset="-128"/>
                <a:ea typeface="HGS創英角ｺﾞｼｯｸUB" pitchFamily="50" charset="-128"/>
              </a:rPr>
              <a:t>GUI/CLI</a:t>
            </a:r>
            <a:r>
              <a:rPr kumimoji="1" lang="ja-JP" altLang="en-US" dirty="0" smtClean="0">
                <a:latin typeface="HGS創英角ｺﾞｼｯｸUB" pitchFamily="50" charset="-128"/>
                <a:ea typeface="HGS創英角ｺﾞｼｯｸUB" pitchFamily="50" charset="-128"/>
              </a:rPr>
              <a:t>でクラスタ構築</a:t>
            </a:r>
            <a:endParaRPr kumimoji="1" lang="ja-JP" altLang="en-US" dirty="0">
              <a:latin typeface="HGS創英角ｺﾞｼｯｸUB" pitchFamily="50" charset="-128"/>
              <a:ea typeface="HGS創英角ｺﾞｼｯｸUB" pitchFamily="50" charset="-128"/>
            </a:endParaRPr>
          </a:p>
        </p:txBody>
      </p:sp>
      <p:sp>
        <p:nvSpPr>
          <p:cNvPr id="77" name="角丸四角形吹き出し 76"/>
          <p:cNvSpPr/>
          <p:nvPr/>
        </p:nvSpPr>
        <p:spPr>
          <a:xfrm>
            <a:off x="899592" y="5157192"/>
            <a:ext cx="2664296" cy="1080120"/>
          </a:xfrm>
          <a:prstGeom prst="wedgeRoundRectCallout">
            <a:avLst>
              <a:gd name="adj1" fmla="val 9421"/>
              <a:gd name="adj2" fmla="val -1348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latin typeface="HGS創英角ｺﾞｼｯｸUB" pitchFamily="50" charset="-128"/>
                <a:ea typeface="HGS創英角ｺﾞｼｯｸUB" pitchFamily="50" charset="-128"/>
              </a:rPr>
              <a:t>あたかもプロジェクトセグメントにクラスタが追加されたごとく</a:t>
            </a:r>
            <a:endParaRPr kumimoji="1" lang="ja-JP" altLang="en-US" dirty="0">
              <a:latin typeface="HGS創英角ｺﾞｼｯｸUB" pitchFamily="50" charset="-128"/>
              <a:ea typeface="HGS創英角ｺﾞｼｯｸUB" pitchFamily="50" charset="-128"/>
            </a:endParaRPr>
          </a:p>
        </p:txBody>
      </p:sp>
      <p:sp>
        <p:nvSpPr>
          <p:cNvPr id="78" name="タイトル 1"/>
          <p:cNvSpPr txBox="1">
            <a:spLocks/>
          </p:cNvSpPr>
          <p:nvPr/>
        </p:nvSpPr>
        <p:spPr>
          <a:xfrm>
            <a:off x="467544" y="-99392"/>
            <a:ext cx="8229600" cy="692696"/>
          </a:xfrm>
          <a:prstGeom prst="rect">
            <a:avLst/>
          </a:prstGeom>
        </p:spPr>
        <p:txBody>
          <a:bodyPr/>
          <a:lstStyle/>
          <a:p>
            <a:pPr lvl="0" algn="ctr" eaLnBrk="0" hangingPunct="0"/>
            <a:r>
              <a:rPr kumimoji="1" lang="ja-JP" altLang="en-US" sz="3600" b="0" i="0" u="none" strike="noStrike" kern="1200" cap="none" spc="0" normalizeH="0" baseline="0" noProof="0" dirty="0" smtClean="0">
                <a:ln>
                  <a:noFill/>
                </a:ln>
                <a:solidFill>
                  <a:schemeClr val="tx1"/>
                </a:solidFill>
                <a:effectLst/>
                <a:uLnTx/>
                <a:uFillTx/>
                <a:latin typeface="HGS創英角ｺﾞｼｯｸUB" pitchFamily="50" charset="-128"/>
                <a:ea typeface="HGS創英角ｺﾞｼｯｸUB" pitchFamily="50" charset="-128"/>
                <a:cs typeface="+mj-cs"/>
              </a:rPr>
              <a:t>研究クラウド</a:t>
            </a:r>
            <a:r>
              <a:rPr kumimoji="1" lang="ja-JP" altLang="en-US" sz="3600" b="0" i="0" u="none" strike="noStrike" kern="1200" cap="none" spc="0" normalizeH="0" noProof="0" dirty="0" smtClean="0">
                <a:ln>
                  <a:noFill/>
                </a:ln>
                <a:solidFill>
                  <a:schemeClr val="tx1"/>
                </a:solidFill>
                <a:effectLst/>
                <a:uLnTx/>
                <a:uFillTx/>
                <a:latin typeface="HGS創英角ｺﾞｼｯｸUB" pitchFamily="50" charset="-128"/>
                <a:ea typeface="HGS創英角ｺﾞｼｯｸUB" pitchFamily="50" charset="-128"/>
                <a:cs typeface="+mj-cs"/>
              </a:rPr>
              <a:t> </a:t>
            </a:r>
            <a:r>
              <a:rPr kumimoji="1" lang="en-US" altLang="ja-JP" sz="3600" b="0" i="0" u="none" strike="noStrike" kern="1200" cap="none" spc="0" normalizeH="0" noProof="0" dirty="0" smtClean="0">
                <a:ln>
                  <a:noFill/>
                </a:ln>
                <a:solidFill>
                  <a:schemeClr val="tx1"/>
                </a:solidFill>
                <a:effectLst/>
                <a:uLnTx/>
                <a:uFillTx/>
                <a:latin typeface="HGS創英角ｺﾞｼｯｸUB" pitchFamily="50" charset="-128"/>
                <a:ea typeface="HGS創英角ｺﾞｼｯｸUB" pitchFamily="50" charset="-128"/>
                <a:cs typeface="+mj-cs"/>
              </a:rPr>
              <a:t>(</a:t>
            </a:r>
            <a:r>
              <a:rPr lang="en-US" altLang="ja-JP" sz="3600" dirty="0" err="1" smtClean="0">
                <a:latin typeface="HGS創英角ｺﾞｼｯｸUB" pitchFamily="50" charset="-128"/>
                <a:ea typeface="HGS創英角ｺﾞｼｯｸUB" pitchFamily="50" charset="-128"/>
                <a:cs typeface="+mj-cs"/>
              </a:rPr>
              <a:t>gunnii+tinii</a:t>
            </a:r>
            <a:r>
              <a:rPr lang="en-US" altLang="ja-JP" sz="3600" dirty="0" smtClean="0">
                <a:latin typeface="HGS創英角ｺﾞｼｯｸUB" pitchFamily="50" charset="-128"/>
                <a:ea typeface="HGS創英角ｺﾞｼｯｸUB" pitchFamily="50" charset="-128"/>
                <a:cs typeface="+mj-cs"/>
              </a:rPr>
              <a:t>)</a:t>
            </a:r>
            <a:endParaRPr kumimoji="1" lang="ja-JP" altLang="en-US" sz="3600" i="0" u="none" strike="noStrike" kern="1200" cap="none" spc="0" normalizeH="0" baseline="0" noProof="0" dirty="0" smtClean="0">
              <a:ln>
                <a:noFill/>
              </a:ln>
              <a:solidFill>
                <a:schemeClr val="tx1"/>
              </a:solidFill>
              <a:effectLst/>
              <a:uLnTx/>
              <a:uFillTx/>
              <a:latin typeface="HGS創英角ｺﾞｼｯｸUB" pitchFamily="50" charset="-128"/>
              <a:ea typeface="HGS創英角ｺﾞｼｯｸUB" pitchFamily="50" charset="-128"/>
              <a:cs typeface="+mj-cs"/>
            </a:endParaRPr>
          </a:p>
        </p:txBody>
      </p:sp>
      <p:sp>
        <p:nvSpPr>
          <p:cNvPr id="79" name="タイトル 1"/>
          <p:cNvSpPr txBox="1">
            <a:spLocks/>
          </p:cNvSpPr>
          <p:nvPr/>
        </p:nvSpPr>
        <p:spPr>
          <a:xfrm>
            <a:off x="467544" y="449288"/>
            <a:ext cx="8229600" cy="692696"/>
          </a:xfrm>
          <a:prstGeom prst="rect">
            <a:avLst/>
          </a:prstGeom>
        </p:spPr>
        <p:txBody>
          <a:bodyPr/>
          <a:lstStyle/>
          <a:p>
            <a:pPr lvl="0" algn="ctr" eaLnBrk="0" hangingPunct="0"/>
            <a:r>
              <a:rPr lang="en-US" altLang="ja-JP" sz="2400" dirty="0" smtClean="0">
                <a:latin typeface="HGS創英角ｺﾞｼｯｸUB" pitchFamily="50" charset="-128"/>
                <a:ea typeface="HGS創英角ｺﾞｼｯｸUB" pitchFamily="50" charset="-128"/>
                <a:cs typeface="+mj-cs"/>
              </a:rPr>
              <a:t>- </a:t>
            </a:r>
            <a:r>
              <a:rPr lang="ja-JP" altLang="en-US" sz="2400" dirty="0" smtClean="0">
                <a:latin typeface="HGS創英角ｺﾞｼｯｸUB" pitchFamily="50" charset="-128"/>
                <a:ea typeface="HGS創英角ｺﾞｼｯｸUB" pitchFamily="50" charset="-128"/>
                <a:cs typeface="+mj-cs"/>
              </a:rPr>
              <a:t>物理マシンも扱え，既存資産を活用できるクラウド </a:t>
            </a:r>
            <a:r>
              <a:rPr lang="en-US" altLang="ja-JP" sz="2400" dirty="0" smtClean="0">
                <a:latin typeface="HGS創英角ｺﾞｼｯｸUB" pitchFamily="50" charset="-128"/>
                <a:ea typeface="HGS創英角ｺﾞｼｯｸUB" pitchFamily="50" charset="-128"/>
                <a:cs typeface="+mj-cs"/>
              </a:rPr>
              <a:t>-</a:t>
            </a:r>
            <a:endParaRPr kumimoji="1" lang="ja-JP" altLang="en-US" sz="2400" i="0" u="none" strike="noStrike" kern="1200" cap="none" spc="0" normalizeH="0" baseline="0" noProof="0" dirty="0" smtClean="0">
              <a:ln>
                <a:noFill/>
              </a:ln>
              <a:solidFill>
                <a:schemeClr val="tx1"/>
              </a:solidFill>
              <a:effectLst/>
              <a:uLnTx/>
              <a:uFillTx/>
              <a:latin typeface="HGS創英角ｺﾞｼｯｸUB" pitchFamily="50" charset="-128"/>
              <a:ea typeface="HGS創英角ｺﾞｼｯｸUB" pitchFamily="50" charset="-128"/>
              <a:cs typeface="+mj-cs"/>
            </a:endParaRPr>
          </a:p>
        </p:txBody>
      </p:sp>
      <p:sp>
        <p:nvSpPr>
          <p:cNvPr id="81" name="四角形吹き出し 80"/>
          <p:cNvSpPr/>
          <p:nvPr/>
        </p:nvSpPr>
        <p:spPr>
          <a:xfrm>
            <a:off x="611560" y="1556792"/>
            <a:ext cx="2304256" cy="792088"/>
          </a:xfrm>
          <a:prstGeom prst="wedgeRectCallout">
            <a:avLst>
              <a:gd name="adj1" fmla="val 44857"/>
              <a:gd name="adj2" fmla="val 113295"/>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bg1"/>
                </a:solidFill>
                <a:latin typeface="HGS創英角ｺﾞｼｯｸUB" pitchFamily="50" charset="-128"/>
                <a:ea typeface="HGS創英角ｺﾞｼｯｸUB" pitchFamily="50" charset="-128"/>
              </a:rPr>
              <a:t>既存クラスタの</a:t>
            </a:r>
            <a:r>
              <a:rPr lang="en-US" altLang="ja-JP" sz="1400" dirty="0" smtClean="0">
                <a:solidFill>
                  <a:schemeClr val="bg1"/>
                </a:solidFill>
                <a:latin typeface="HGS創英角ｺﾞｼｯｸUB" pitchFamily="50" charset="-128"/>
                <a:ea typeface="HGS創英角ｺﾞｼｯｸUB" pitchFamily="50" charset="-128"/>
              </a:rPr>
              <a:t>VLAN_ID</a:t>
            </a:r>
            <a:r>
              <a:rPr lang="ja-JP" altLang="en-US" sz="1400" dirty="0" smtClean="0">
                <a:solidFill>
                  <a:schemeClr val="bg1"/>
                </a:solidFill>
                <a:latin typeface="HGS創英角ｺﾞｼｯｸUB" pitchFamily="50" charset="-128"/>
                <a:ea typeface="HGS創英角ｺﾞｼｯｸUB" pitchFamily="50" charset="-128"/>
              </a:rPr>
              <a:t>とクラウド内クラスタ</a:t>
            </a:r>
            <a:r>
              <a:rPr lang="en-US" altLang="ja-JP" sz="1400" dirty="0" smtClean="0">
                <a:solidFill>
                  <a:schemeClr val="bg1"/>
                </a:solidFill>
                <a:latin typeface="HGS創英角ｺﾞｼｯｸUB" pitchFamily="50" charset="-128"/>
                <a:ea typeface="HGS創英角ｺﾞｼｯｸUB" pitchFamily="50" charset="-128"/>
              </a:rPr>
              <a:t>ID</a:t>
            </a:r>
            <a:r>
              <a:rPr lang="ja-JP" altLang="en-US" sz="1400" dirty="0" smtClean="0">
                <a:solidFill>
                  <a:schemeClr val="bg1"/>
                </a:solidFill>
                <a:latin typeface="HGS創英角ｺﾞｼｯｸUB" pitchFamily="50" charset="-128"/>
                <a:ea typeface="HGS創英角ｺﾞｼｯｸUB" pitchFamily="50" charset="-128"/>
              </a:rPr>
              <a:t>をマッピング</a:t>
            </a:r>
            <a:endParaRPr lang="en-US" altLang="ja-JP" sz="1400" dirty="0" smtClean="0">
              <a:solidFill>
                <a:schemeClr val="bg1"/>
              </a:solidFill>
              <a:latin typeface="HGS創英角ｺﾞｼｯｸUB" pitchFamily="50" charset="-128"/>
              <a:ea typeface="HGS創英角ｺﾞｼｯｸUB" pitchFamily="50" charset="-128"/>
            </a:endParaRPr>
          </a:p>
        </p:txBody>
      </p:sp>
      <p:sp>
        <p:nvSpPr>
          <p:cNvPr id="82" name="円柱 81"/>
          <p:cNvSpPr/>
          <p:nvPr/>
        </p:nvSpPr>
        <p:spPr>
          <a:xfrm>
            <a:off x="6228184" y="1556792"/>
            <a:ext cx="1728192" cy="75608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ja-JP" altLang="en-US" sz="1100" dirty="0" smtClean="0">
                <a:solidFill>
                  <a:schemeClr val="bg1"/>
                </a:solidFill>
                <a:latin typeface="HGP創英角ｺﾞｼｯｸUB" pitchFamily="50" charset="-128"/>
                <a:ea typeface="HGP創英角ｺﾞｼｯｸUB" pitchFamily="50" charset="-128"/>
              </a:rPr>
              <a:t>クラスタ共有</a:t>
            </a:r>
            <a:endParaRPr lang="en-US" altLang="ja-JP" sz="1100" dirty="0" smtClean="0">
              <a:solidFill>
                <a:schemeClr val="bg1"/>
              </a:solidFill>
              <a:latin typeface="HGP創英角ｺﾞｼｯｸUB" pitchFamily="50" charset="-128"/>
              <a:ea typeface="HGP創英角ｺﾞｼｯｸUB" pitchFamily="50" charset="-128"/>
            </a:endParaRPr>
          </a:p>
          <a:p>
            <a:pPr algn="ctr" fontAlgn="auto">
              <a:spcBef>
                <a:spcPts val="0"/>
              </a:spcBef>
              <a:spcAft>
                <a:spcPts val="0"/>
              </a:spcAft>
              <a:defRPr/>
            </a:pPr>
            <a:r>
              <a:rPr lang="en-US" altLang="ja-JP" sz="1100" dirty="0" smtClean="0">
                <a:solidFill>
                  <a:schemeClr val="bg1"/>
                </a:solidFill>
                <a:latin typeface="HGP創英角ｺﾞｼｯｸUB" pitchFamily="50" charset="-128"/>
                <a:ea typeface="HGP創英角ｺﾞｼｯｸUB" pitchFamily="50" charset="-128"/>
              </a:rPr>
              <a:t>Object Store Service</a:t>
            </a:r>
          </a:p>
          <a:p>
            <a:pPr algn="ctr" fontAlgn="auto">
              <a:spcBef>
                <a:spcPts val="0"/>
              </a:spcBef>
              <a:spcAft>
                <a:spcPts val="0"/>
              </a:spcAft>
              <a:defRPr/>
            </a:pPr>
            <a:r>
              <a:rPr lang="en-US" altLang="ja-JP" dirty="0" err="1" smtClean="0">
                <a:solidFill>
                  <a:schemeClr val="bg1"/>
                </a:solidFill>
                <a:latin typeface="HGP創英角ｺﾞｼｯｸUB" pitchFamily="50" charset="-128"/>
                <a:ea typeface="HGP創英角ｺﾞｼｯｸUB" pitchFamily="50" charset="-128"/>
              </a:rPr>
              <a:t>tinii</a:t>
            </a:r>
            <a:endParaRPr lang="ja-JP" altLang="en-US" dirty="0">
              <a:solidFill>
                <a:schemeClr val="bg1"/>
              </a:solidFill>
              <a:latin typeface="HGP創英角ｺﾞｼｯｸUB" pitchFamily="50" charset="-128"/>
              <a:ea typeface="HGP創英角ｺﾞｼｯｸUB" pitchFamily="50" charset="-128"/>
            </a:endParaRPr>
          </a:p>
        </p:txBody>
      </p:sp>
      <p:sp>
        <p:nvSpPr>
          <p:cNvPr id="80"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21</a:t>
            </a:fld>
            <a:endParaRPr lang="ja-JP"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1" name="直線コネクタ 180"/>
          <p:cNvCxnSpPr/>
          <p:nvPr/>
        </p:nvCxnSpPr>
        <p:spPr>
          <a:xfrm flipV="1">
            <a:off x="1547664" y="5189153"/>
            <a:ext cx="1491208" cy="18406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1547664" y="4365104"/>
            <a:ext cx="1491208" cy="21037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5" name="直線コネクタ 154"/>
          <p:cNvCxnSpPr>
            <a:stCxn id="153" idx="3"/>
            <a:endCxn id="14" idx="1"/>
          </p:cNvCxnSpPr>
          <p:nvPr/>
        </p:nvCxnSpPr>
        <p:spPr>
          <a:xfrm flipV="1">
            <a:off x="1547664" y="2996183"/>
            <a:ext cx="1491208" cy="18406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6" name="角丸四角形 25"/>
          <p:cNvSpPr/>
          <p:nvPr/>
        </p:nvSpPr>
        <p:spPr>
          <a:xfrm>
            <a:off x="2771800" y="1772816"/>
            <a:ext cx="3240360" cy="1944216"/>
          </a:xfrm>
          <a:prstGeom prst="roundRect">
            <a:avLst>
              <a:gd name="adj" fmla="val 4759"/>
            </a:avLst>
          </a:prstGeom>
          <a:noFill/>
          <a:ln>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HGPｺﾞｼｯｸE" pitchFamily="50" charset="-128"/>
              <a:ea typeface="HGPｺﾞｼｯｸE" pitchFamily="50" charset="-128"/>
            </a:endParaRPr>
          </a:p>
        </p:txBody>
      </p:sp>
      <p:sp>
        <p:nvSpPr>
          <p:cNvPr id="27" name="テキスト ボックス 26"/>
          <p:cNvSpPr txBox="1"/>
          <p:nvPr/>
        </p:nvSpPr>
        <p:spPr>
          <a:xfrm>
            <a:off x="3276110" y="1054477"/>
            <a:ext cx="2204450" cy="646331"/>
          </a:xfrm>
          <a:prstGeom prst="rect">
            <a:avLst/>
          </a:prstGeom>
          <a:noFill/>
        </p:spPr>
        <p:txBody>
          <a:bodyPr wrap="none" rtlCol="0">
            <a:spAutoFit/>
          </a:bodyPr>
          <a:lstStyle/>
          <a:p>
            <a:pPr algn="ctr"/>
            <a:r>
              <a:rPr kumimoji="1" lang="ja-JP" altLang="en-US" dirty="0" smtClean="0">
                <a:solidFill>
                  <a:schemeClr val="tx2">
                    <a:lumMod val="50000"/>
                  </a:schemeClr>
                </a:solidFill>
                <a:latin typeface="HGPｺﾞｼｯｸE" pitchFamily="50" charset="-128"/>
                <a:ea typeface="HGPｺﾞｼｯｸE" pitchFamily="50" charset="-128"/>
              </a:rPr>
              <a:t>インタークラウド基盤</a:t>
            </a:r>
            <a:endParaRPr kumimoji="1" lang="en-US" altLang="ja-JP" dirty="0" smtClean="0">
              <a:solidFill>
                <a:schemeClr val="tx2">
                  <a:lumMod val="50000"/>
                </a:schemeClr>
              </a:solidFill>
              <a:latin typeface="HGPｺﾞｼｯｸE" pitchFamily="50" charset="-128"/>
              <a:ea typeface="HGPｺﾞｼｯｸE" pitchFamily="50" charset="-128"/>
            </a:endParaRPr>
          </a:p>
          <a:p>
            <a:pPr algn="ctr"/>
            <a:r>
              <a:rPr kumimoji="1" lang="en-US" altLang="ja-JP" dirty="0" smtClean="0">
                <a:solidFill>
                  <a:schemeClr val="tx2">
                    <a:lumMod val="50000"/>
                  </a:schemeClr>
                </a:solidFill>
                <a:latin typeface="HGPｺﾞｼｯｸE" pitchFamily="50" charset="-128"/>
                <a:ea typeface="HGPｺﾞｼｯｸE" pitchFamily="50" charset="-128"/>
              </a:rPr>
              <a:t>(compute)</a:t>
            </a:r>
            <a:endParaRPr kumimoji="1" lang="ja-JP" altLang="en-US" dirty="0">
              <a:solidFill>
                <a:schemeClr val="tx2">
                  <a:lumMod val="50000"/>
                </a:schemeClr>
              </a:solidFill>
              <a:latin typeface="HGPｺﾞｼｯｸE" pitchFamily="50" charset="-128"/>
              <a:ea typeface="HGPｺﾞｼｯｸE" pitchFamily="50" charset="-128"/>
            </a:endParaRPr>
          </a:p>
        </p:txBody>
      </p:sp>
      <p:sp>
        <p:nvSpPr>
          <p:cNvPr id="60" name="角丸四角形 59"/>
          <p:cNvSpPr/>
          <p:nvPr/>
        </p:nvSpPr>
        <p:spPr>
          <a:xfrm>
            <a:off x="251520" y="1772816"/>
            <a:ext cx="1728192" cy="864096"/>
          </a:xfrm>
          <a:prstGeom prst="roundRect">
            <a:avLst>
              <a:gd name="adj" fmla="val 4139"/>
            </a:avLst>
          </a:prstGeom>
          <a:noFill/>
          <a:ln>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HGPｺﾞｼｯｸE" pitchFamily="50" charset="-128"/>
              <a:ea typeface="HGPｺﾞｼｯｸE" pitchFamily="50" charset="-128"/>
            </a:endParaRPr>
          </a:p>
        </p:txBody>
      </p:sp>
      <p:sp>
        <p:nvSpPr>
          <p:cNvPr id="67" name="テキスト ボックス 66"/>
          <p:cNvSpPr txBox="1"/>
          <p:nvPr/>
        </p:nvSpPr>
        <p:spPr>
          <a:xfrm>
            <a:off x="251520" y="1126485"/>
            <a:ext cx="1544012" cy="400110"/>
          </a:xfrm>
          <a:prstGeom prst="rect">
            <a:avLst/>
          </a:prstGeom>
          <a:noFill/>
        </p:spPr>
        <p:txBody>
          <a:bodyPr wrap="none" rtlCol="0">
            <a:spAutoFit/>
          </a:bodyPr>
          <a:lstStyle/>
          <a:p>
            <a:r>
              <a:rPr kumimoji="1" lang="ja-JP" altLang="en-US" sz="2000" dirty="0" smtClean="0">
                <a:solidFill>
                  <a:schemeClr val="tx2">
                    <a:lumMod val="50000"/>
                  </a:schemeClr>
                </a:solidFill>
                <a:latin typeface="HGPｺﾞｼｯｸE" pitchFamily="50" charset="-128"/>
                <a:ea typeface="HGPｺﾞｼｯｸE" pitchFamily="50" charset="-128"/>
              </a:rPr>
              <a:t>大学クラウド</a:t>
            </a:r>
            <a:endParaRPr kumimoji="1" lang="ja-JP" altLang="en-US" sz="2000" dirty="0">
              <a:solidFill>
                <a:schemeClr val="tx2">
                  <a:lumMod val="50000"/>
                </a:schemeClr>
              </a:solidFill>
              <a:latin typeface="HGPｺﾞｼｯｸE" pitchFamily="50" charset="-128"/>
              <a:ea typeface="HGPｺﾞｼｯｸE" pitchFamily="50" charset="-128"/>
            </a:endParaRPr>
          </a:p>
        </p:txBody>
      </p:sp>
      <p:cxnSp>
        <p:nvCxnSpPr>
          <p:cNvPr id="68" name="直線コネクタ 67"/>
          <p:cNvCxnSpPr>
            <a:stCxn id="57" idx="3"/>
            <a:endCxn id="24" idx="1"/>
          </p:cNvCxnSpPr>
          <p:nvPr/>
        </p:nvCxnSpPr>
        <p:spPr>
          <a:xfrm>
            <a:off x="1547664" y="2172134"/>
            <a:ext cx="1491208" cy="210372"/>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2" name="グループ化 73"/>
          <p:cNvGrpSpPr/>
          <p:nvPr/>
        </p:nvGrpSpPr>
        <p:grpSpPr>
          <a:xfrm>
            <a:off x="3038872" y="2781744"/>
            <a:ext cx="1233023" cy="428877"/>
            <a:chOff x="5220072" y="1556792"/>
            <a:chExt cx="1296144" cy="576064"/>
          </a:xfrm>
        </p:grpSpPr>
        <p:pic>
          <p:nvPicPr>
            <p:cNvPr id="6" name="Picture 8" descr="MCj04289690000[1]"/>
            <p:cNvPicPr>
              <a:picLocks noChangeAspect="1" noChangeArrowheads="1"/>
            </p:cNvPicPr>
            <p:nvPr/>
          </p:nvPicPr>
          <p:blipFill>
            <a:blip r:embed="rId3" cstate="print">
              <a:lum bright="-5000" contrast="59000"/>
            </a:blip>
            <a:srcRect/>
            <a:stretch>
              <a:fillRect/>
            </a:stretch>
          </p:blipFill>
          <p:spPr bwMode="auto">
            <a:xfrm>
              <a:off x="5292080" y="1628800"/>
              <a:ext cx="259922" cy="360040"/>
            </a:xfrm>
            <a:prstGeom prst="rect">
              <a:avLst/>
            </a:prstGeom>
            <a:noFill/>
            <a:ln w="9525">
              <a:noFill/>
              <a:miter lim="800000"/>
              <a:headEnd/>
              <a:tailEnd/>
            </a:ln>
          </p:spPr>
        </p:pic>
        <p:sp>
          <p:nvSpPr>
            <p:cNvPr id="7" name="円柱 6"/>
            <p:cNvSpPr/>
            <p:nvPr/>
          </p:nvSpPr>
          <p:spPr>
            <a:xfrm>
              <a:off x="5436096"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pic>
          <p:nvPicPr>
            <p:cNvPr id="8" name="Picture 8" descr="MCj04289690000[1]"/>
            <p:cNvPicPr>
              <a:picLocks noChangeAspect="1" noChangeArrowheads="1"/>
            </p:cNvPicPr>
            <p:nvPr/>
          </p:nvPicPr>
          <p:blipFill>
            <a:blip r:embed="rId3" cstate="print">
              <a:lum bright="-5000" contrast="59000"/>
            </a:blip>
            <a:srcRect/>
            <a:stretch>
              <a:fillRect/>
            </a:stretch>
          </p:blipFill>
          <p:spPr bwMode="auto">
            <a:xfrm>
              <a:off x="5580112" y="1628800"/>
              <a:ext cx="259922" cy="360040"/>
            </a:xfrm>
            <a:prstGeom prst="rect">
              <a:avLst/>
            </a:prstGeom>
            <a:noFill/>
            <a:ln w="9525">
              <a:noFill/>
              <a:miter lim="800000"/>
              <a:headEnd/>
              <a:tailEnd/>
            </a:ln>
          </p:spPr>
        </p:pic>
        <p:sp>
          <p:nvSpPr>
            <p:cNvPr id="9" name="円柱 8"/>
            <p:cNvSpPr/>
            <p:nvPr/>
          </p:nvSpPr>
          <p:spPr>
            <a:xfrm>
              <a:off x="5724128"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pic>
          <p:nvPicPr>
            <p:cNvPr id="10" name="Picture 8" descr="MCj04289690000[1]"/>
            <p:cNvPicPr>
              <a:picLocks noChangeAspect="1" noChangeArrowheads="1"/>
            </p:cNvPicPr>
            <p:nvPr/>
          </p:nvPicPr>
          <p:blipFill>
            <a:blip r:embed="rId3" cstate="print">
              <a:lum bright="-5000" contrast="59000"/>
            </a:blip>
            <a:srcRect/>
            <a:stretch>
              <a:fillRect/>
            </a:stretch>
          </p:blipFill>
          <p:spPr bwMode="auto">
            <a:xfrm>
              <a:off x="5868144" y="1628800"/>
              <a:ext cx="259922" cy="360040"/>
            </a:xfrm>
            <a:prstGeom prst="rect">
              <a:avLst/>
            </a:prstGeom>
            <a:noFill/>
            <a:ln w="9525">
              <a:noFill/>
              <a:miter lim="800000"/>
              <a:headEnd/>
              <a:tailEnd/>
            </a:ln>
          </p:spPr>
        </p:pic>
        <p:sp>
          <p:nvSpPr>
            <p:cNvPr id="11" name="円柱 10"/>
            <p:cNvSpPr/>
            <p:nvPr/>
          </p:nvSpPr>
          <p:spPr>
            <a:xfrm>
              <a:off x="6012160"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pic>
          <p:nvPicPr>
            <p:cNvPr id="12" name="Picture 8" descr="MCj04289690000[1]"/>
            <p:cNvPicPr>
              <a:picLocks noChangeAspect="1" noChangeArrowheads="1"/>
            </p:cNvPicPr>
            <p:nvPr/>
          </p:nvPicPr>
          <p:blipFill>
            <a:blip r:embed="rId3" cstate="print">
              <a:lum bright="-5000" contrast="59000"/>
            </a:blip>
            <a:srcRect/>
            <a:stretch>
              <a:fillRect/>
            </a:stretch>
          </p:blipFill>
          <p:spPr bwMode="auto">
            <a:xfrm>
              <a:off x="6156176" y="1628800"/>
              <a:ext cx="259922" cy="360040"/>
            </a:xfrm>
            <a:prstGeom prst="rect">
              <a:avLst/>
            </a:prstGeom>
            <a:noFill/>
            <a:ln w="9525">
              <a:noFill/>
              <a:miter lim="800000"/>
              <a:headEnd/>
              <a:tailEnd/>
            </a:ln>
          </p:spPr>
        </p:pic>
        <p:sp>
          <p:nvSpPr>
            <p:cNvPr id="13" name="円柱 12"/>
            <p:cNvSpPr/>
            <p:nvPr/>
          </p:nvSpPr>
          <p:spPr>
            <a:xfrm>
              <a:off x="6300192"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sp>
          <p:nvSpPr>
            <p:cNvPr id="14" name="正方形/長方形 13"/>
            <p:cNvSpPr/>
            <p:nvPr/>
          </p:nvSpPr>
          <p:spPr>
            <a:xfrm>
              <a:off x="5220072" y="1556792"/>
              <a:ext cx="1296144" cy="57606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PｺﾞｼｯｸE" pitchFamily="50" charset="-128"/>
                <a:ea typeface="HGPｺﾞｼｯｸE" pitchFamily="50" charset="-128"/>
                <a:cs typeface="Times New Roman" pitchFamily="18" charset="0"/>
              </a:endParaRPr>
            </a:p>
          </p:txBody>
        </p:sp>
      </p:grpSp>
      <p:grpSp>
        <p:nvGrpSpPr>
          <p:cNvPr id="3" name="グループ化 74"/>
          <p:cNvGrpSpPr/>
          <p:nvPr/>
        </p:nvGrpSpPr>
        <p:grpSpPr>
          <a:xfrm>
            <a:off x="3038872" y="2168067"/>
            <a:ext cx="1233023" cy="428877"/>
            <a:chOff x="5220072" y="1556792"/>
            <a:chExt cx="1296144" cy="576064"/>
          </a:xfrm>
        </p:grpSpPr>
        <p:pic>
          <p:nvPicPr>
            <p:cNvPr id="16" name="Picture 8" descr="MCj04289690000[1]"/>
            <p:cNvPicPr>
              <a:picLocks noChangeAspect="1" noChangeArrowheads="1"/>
            </p:cNvPicPr>
            <p:nvPr/>
          </p:nvPicPr>
          <p:blipFill>
            <a:blip r:embed="rId3" cstate="print">
              <a:lum bright="-5000" contrast="59000"/>
            </a:blip>
            <a:srcRect/>
            <a:stretch>
              <a:fillRect/>
            </a:stretch>
          </p:blipFill>
          <p:spPr bwMode="auto">
            <a:xfrm>
              <a:off x="5292080" y="1628800"/>
              <a:ext cx="259922" cy="360040"/>
            </a:xfrm>
            <a:prstGeom prst="rect">
              <a:avLst/>
            </a:prstGeom>
            <a:noFill/>
            <a:ln w="9525">
              <a:noFill/>
              <a:miter lim="800000"/>
              <a:headEnd/>
              <a:tailEnd/>
            </a:ln>
          </p:spPr>
        </p:pic>
        <p:sp>
          <p:nvSpPr>
            <p:cNvPr id="17" name="円柱 16"/>
            <p:cNvSpPr/>
            <p:nvPr/>
          </p:nvSpPr>
          <p:spPr>
            <a:xfrm>
              <a:off x="5436096"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pic>
          <p:nvPicPr>
            <p:cNvPr id="18" name="Picture 8" descr="MCj04289690000[1]"/>
            <p:cNvPicPr>
              <a:picLocks noChangeAspect="1" noChangeArrowheads="1"/>
            </p:cNvPicPr>
            <p:nvPr/>
          </p:nvPicPr>
          <p:blipFill>
            <a:blip r:embed="rId3" cstate="print">
              <a:lum bright="-5000" contrast="59000"/>
            </a:blip>
            <a:srcRect/>
            <a:stretch>
              <a:fillRect/>
            </a:stretch>
          </p:blipFill>
          <p:spPr bwMode="auto">
            <a:xfrm>
              <a:off x="5580112" y="1628800"/>
              <a:ext cx="259922" cy="360040"/>
            </a:xfrm>
            <a:prstGeom prst="rect">
              <a:avLst/>
            </a:prstGeom>
            <a:noFill/>
            <a:ln w="9525">
              <a:noFill/>
              <a:miter lim="800000"/>
              <a:headEnd/>
              <a:tailEnd/>
            </a:ln>
          </p:spPr>
        </p:pic>
        <p:sp>
          <p:nvSpPr>
            <p:cNvPr id="19" name="円柱 18"/>
            <p:cNvSpPr/>
            <p:nvPr/>
          </p:nvSpPr>
          <p:spPr>
            <a:xfrm>
              <a:off x="5724128"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pic>
          <p:nvPicPr>
            <p:cNvPr id="20" name="Picture 8" descr="MCj04289690000[1]"/>
            <p:cNvPicPr>
              <a:picLocks noChangeAspect="1" noChangeArrowheads="1"/>
            </p:cNvPicPr>
            <p:nvPr/>
          </p:nvPicPr>
          <p:blipFill>
            <a:blip r:embed="rId3" cstate="print">
              <a:lum bright="-5000" contrast="59000"/>
            </a:blip>
            <a:srcRect/>
            <a:stretch>
              <a:fillRect/>
            </a:stretch>
          </p:blipFill>
          <p:spPr bwMode="auto">
            <a:xfrm>
              <a:off x="5868144" y="1628800"/>
              <a:ext cx="259922" cy="360040"/>
            </a:xfrm>
            <a:prstGeom prst="rect">
              <a:avLst/>
            </a:prstGeom>
            <a:noFill/>
            <a:ln w="9525">
              <a:noFill/>
              <a:miter lim="800000"/>
              <a:headEnd/>
              <a:tailEnd/>
            </a:ln>
          </p:spPr>
        </p:pic>
        <p:sp>
          <p:nvSpPr>
            <p:cNvPr id="21" name="円柱 20"/>
            <p:cNvSpPr/>
            <p:nvPr/>
          </p:nvSpPr>
          <p:spPr>
            <a:xfrm>
              <a:off x="6012160"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pic>
          <p:nvPicPr>
            <p:cNvPr id="22" name="Picture 8" descr="MCj04289690000[1]"/>
            <p:cNvPicPr>
              <a:picLocks noChangeAspect="1" noChangeArrowheads="1"/>
            </p:cNvPicPr>
            <p:nvPr/>
          </p:nvPicPr>
          <p:blipFill>
            <a:blip r:embed="rId3" cstate="print">
              <a:lum bright="-5000" contrast="59000"/>
            </a:blip>
            <a:srcRect/>
            <a:stretch>
              <a:fillRect/>
            </a:stretch>
          </p:blipFill>
          <p:spPr bwMode="auto">
            <a:xfrm>
              <a:off x="6156176" y="1628800"/>
              <a:ext cx="259922" cy="360040"/>
            </a:xfrm>
            <a:prstGeom prst="rect">
              <a:avLst/>
            </a:prstGeom>
            <a:noFill/>
            <a:ln w="9525">
              <a:noFill/>
              <a:miter lim="800000"/>
              <a:headEnd/>
              <a:tailEnd/>
            </a:ln>
          </p:spPr>
        </p:pic>
        <p:sp>
          <p:nvSpPr>
            <p:cNvPr id="23" name="円柱 22"/>
            <p:cNvSpPr/>
            <p:nvPr/>
          </p:nvSpPr>
          <p:spPr>
            <a:xfrm>
              <a:off x="6300192"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sp>
          <p:nvSpPr>
            <p:cNvPr id="24" name="正方形/長方形 23"/>
            <p:cNvSpPr/>
            <p:nvPr/>
          </p:nvSpPr>
          <p:spPr>
            <a:xfrm>
              <a:off x="5220072" y="1556792"/>
              <a:ext cx="1296144" cy="57606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PｺﾞｼｯｸE" pitchFamily="50" charset="-128"/>
                <a:ea typeface="HGPｺﾞｼｯｸE" pitchFamily="50" charset="-128"/>
                <a:cs typeface="Times New Roman" pitchFamily="18" charset="0"/>
              </a:endParaRPr>
            </a:p>
          </p:txBody>
        </p:sp>
      </p:grpSp>
      <p:cxnSp>
        <p:nvCxnSpPr>
          <p:cNvPr id="58" name="直線矢印コネクタ 57"/>
          <p:cNvCxnSpPr/>
          <p:nvPr/>
        </p:nvCxnSpPr>
        <p:spPr>
          <a:xfrm flipH="1">
            <a:off x="4271895" y="2382506"/>
            <a:ext cx="75053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4283968" y="2924944"/>
            <a:ext cx="21602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83" name="グループ化 82"/>
          <p:cNvGrpSpPr/>
          <p:nvPr/>
        </p:nvGrpSpPr>
        <p:grpSpPr>
          <a:xfrm>
            <a:off x="4499992" y="2178238"/>
            <a:ext cx="1296130" cy="1250762"/>
            <a:chOff x="5115399" y="2564904"/>
            <a:chExt cx="2037168" cy="1965862"/>
          </a:xfrm>
        </p:grpSpPr>
        <p:sp>
          <p:nvSpPr>
            <p:cNvPr id="28" name="正方形/長方形 27"/>
            <p:cNvSpPr/>
            <p:nvPr/>
          </p:nvSpPr>
          <p:spPr>
            <a:xfrm>
              <a:off x="5115399" y="2564904"/>
              <a:ext cx="2037168" cy="155468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latin typeface="HGPｺﾞｼｯｸE" pitchFamily="50" charset="-128"/>
                <a:ea typeface="HGPｺﾞｼｯｸE" pitchFamily="50" charset="-128"/>
                <a:cs typeface="Times New Roman" pitchFamily="18" charset="0"/>
              </a:endParaRPr>
            </a:p>
          </p:txBody>
        </p:sp>
        <p:pic>
          <p:nvPicPr>
            <p:cNvPr id="29" name="Picture 8" descr="MCj04289690000[1]"/>
            <p:cNvPicPr>
              <a:picLocks noChangeAspect="1" noChangeArrowheads="1"/>
            </p:cNvPicPr>
            <p:nvPr/>
          </p:nvPicPr>
          <p:blipFill>
            <a:blip r:embed="rId3" cstate="print"/>
            <a:srcRect/>
            <a:stretch>
              <a:fillRect/>
            </a:stretch>
          </p:blipFill>
          <p:spPr bwMode="auto">
            <a:xfrm>
              <a:off x="5252928" y="2706062"/>
              <a:ext cx="285106" cy="395980"/>
            </a:xfrm>
            <a:prstGeom prst="rect">
              <a:avLst/>
            </a:prstGeom>
            <a:noFill/>
            <a:ln w="9525">
              <a:noFill/>
              <a:miter lim="800000"/>
              <a:headEnd/>
              <a:tailEnd/>
            </a:ln>
          </p:spPr>
        </p:pic>
        <p:sp>
          <p:nvSpPr>
            <p:cNvPr id="30" name="円柱 29"/>
            <p:cNvSpPr/>
            <p:nvPr/>
          </p:nvSpPr>
          <p:spPr>
            <a:xfrm>
              <a:off x="5413757" y="2974110"/>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31" name="Picture 8" descr="MCj04289690000[1]"/>
            <p:cNvPicPr>
              <a:picLocks noChangeAspect="1" noChangeArrowheads="1"/>
            </p:cNvPicPr>
            <p:nvPr/>
          </p:nvPicPr>
          <p:blipFill>
            <a:blip r:embed="rId3" cstate="print"/>
            <a:srcRect/>
            <a:stretch>
              <a:fillRect/>
            </a:stretch>
          </p:blipFill>
          <p:spPr bwMode="auto">
            <a:xfrm>
              <a:off x="5450309" y="2840086"/>
              <a:ext cx="285106" cy="395980"/>
            </a:xfrm>
            <a:prstGeom prst="rect">
              <a:avLst/>
            </a:prstGeom>
            <a:noFill/>
            <a:ln w="9525">
              <a:noFill/>
              <a:miter lim="800000"/>
              <a:headEnd/>
              <a:tailEnd/>
            </a:ln>
          </p:spPr>
        </p:pic>
        <p:sp>
          <p:nvSpPr>
            <p:cNvPr id="32" name="円柱 31"/>
            <p:cNvSpPr/>
            <p:nvPr/>
          </p:nvSpPr>
          <p:spPr>
            <a:xfrm>
              <a:off x="5611138" y="3108134"/>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33" name="Picture 8" descr="MCj04289690000[1]"/>
            <p:cNvPicPr>
              <a:picLocks noChangeAspect="1" noChangeArrowheads="1"/>
            </p:cNvPicPr>
            <p:nvPr/>
          </p:nvPicPr>
          <p:blipFill>
            <a:blip r:embed="rId3" cstate="print"/>
            <a:srcRect/>
            <a:stretch>
              <a:fillRect/>
            </a:stretch>
          </p:blipFill>
          <p:spPr bwMode="auto">
            <a:xfrm>
              <a:off x="5681806" y="2759672"/>
              <a:ext cx="285106" cy="395980"/>
            </a:xfrm>
            <a:prstGeom prst="rect">
              <a:avLst/>
            </a:prstGeom>
            <a:noFill/>
            <a:ln w="9525">
              <a:noFill/>
              <a:miter lim="800000"/>
              <a:headEnd/>
              <a:tailEnd/>
            </a:ln>
          </p:spPr>
        </p:pic>
        <p:sp>
          <p:nvSpPr>
            <p:cNvPr id="34" name="円柱 33"/>
            <p:cNvSpPr/>
            <p:nvPr/>
          </p:nvSpPr>
          <p:spPr>
            <a:xfrm>
              <a:off x="5842635" y="3027720"/>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35" name="Picture 8" descr="MCj04289690000[1]"/>
            <p:cNvPicPr>
              <a:picLocks noChangeAspect="1" noChangeArrowheads="1"/>
            </p:cNvPicPr>
            <p:nvPr/>
          </p:nvPicPr>
          <p:blipFill>
            <a:blip r:embed="rId3" cstate="print"/>
            <a:srcRect/>
            <a:stretch>
              <a:fillRect/>
            </a:stretch>
          </p:blipFill>
          <p:spPr bwMode="auto">
            <a:xfrm>
              <a:off x="5366389" y="3476268"/>
              <a:ext cx="285106" cy="395980"/>
            </a:xfrm>
            <a:prstGeom prst="rect">
              <a:avLst/>
            </a:prstGeom>
            <a:noFill/>
            <a:ln w="9525">
              <a:noFill/>
              <a:miter lim="800000"/>
              <a:headEnd/>
              <a:tailEnd/>
            </a:ln>
          </p:spPr>
        </p:pic>
        <p:sp>
          <p:nvSpPr>
            <p:cNvPr id="36" name="円柱 35"/>
            <p:cNvSpPr/>
            <p:nvPr/>
          </p:nvSpPr>
          <p:spPr>
            <a:xfrm>
              <a:off x="5527218" y="3744317"/>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37" name="Picture 8" descr="MCj04289690000[1]"/>
            <p:cNvPicPr>
              <a:picLocks noChangeAspect="1" noChangeArrowheads="1"/>
            </p:cNvPicPr>
            <p:nvPr/>
          </p:nvPicPr>
          <p:blipFill>
            <a:blip r:embed="rId3" cstate="print"/>
            <a:srcRect/>
            <a:stretch>
              <a:fillRect/>
            </a:stretch>
          </p:blipFill>
          <p:spPr bwMode="auto">
            <a:xfrm>
              <a:off x="5563770" y="3610293"/>
              <a:ext cx="285106" cy="395980"/>
            </a:xfrm>
            <a:prstGeom prst="rect">
              <a:avLst/>
            </a:prstGeom>
            <a:noFill/>
            <a:ln w="9525">
              <a:noFill/>
              <a:miter lim="800000"/>
              <a:headEnd/>
              <a:tailEnd/>
            </a:ln>
          </p:spPr>
        </p:pic>
        <p:sp>
          <p:nvSpPr>
            <p:cNvPr id="38" name="円柱 37"/>
            <p:cNvSpPr/>
            <p:nvPr/>
          </p:nvSpPr>
          <p:spPr>
            <a:xfrm>
              <a:off x="5724599" y="3878341"/>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39" name="Picture 8" descr="MCj04289690000[1]"/>
            <p:cNvPicPr>
              <a:picLocks noChangeAspect="1" noChangeArrowheads="1"/>
            </p:cNvPicPr>
            <p:nvPr/>
          </p:nvPicPr>
          <p:blipFill>
            <a:blip r:embed="rId3" cstate="print"/>
            <a:srcRect/>
            <a:stretch>
              <a:fillRect/>
            </a:stretch>
          </p:blipFill>
          <p:spPr bwMode="auto">
            <a:xfrm>
              <a:off x="5795267" y="3529878"/>
              <a:ext cx="285106" cy="395980"/>
            </a:xfrm>
            <a:prstGeom prst="rect">
              <a:avLst/>
            </a:prstGeom>
            <a:noFill/>
            <a:ln w="9525">
              <a:noFill/>
              <a:miter lim="800000"/>
              <a:headEnd/>
              <a:tailEnd/>
            </a:ln>
          </p:spPr>
        </p:pic>
        <p:sp>
          <p:nvSpPr>
            <p:cNvPr id="40" name="円柱 39"/>
            <p:cNvSpPr/>
            <p:nvPr/>
          </p:nvSpPr>
          <p:spPr>
            <a:xfrm>
              <a:off x="5956096" y="3797926"/>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41" name="Picture 8" descr="MCj04289690000[1]"/>
            <p:cNvPicPr>
              <a:picLocks noChangeAspect="1" noChangeArrowheads="1"/>
            </p:cNvPicPr>
            <p:nvPr/>
          </p:nvPicPr>
          <p:blipFill>
            <a:blip r:embed="rId3" cstate="print"/>
            <a:srcRect/>
            <a:stretch>
              <a:fillRect/>
            </a:stretch>
          </p:blipFill>
          <p:spPr bwMode="auto">
            <a:xfrm>
              <a:off x="6118378" y="3422659"/>
              <a:ext cx="285106" cy="395980"/>
            </a:xfrm>
            <a:prstGeom prst="rect">
              <a:avLst/>
            </a:prstGeom>
            <a:noFill/>
            <a:ln w="9525">
              <a:noFill/>
              <a:miter lim="800000"/>
              <a:headEnd/>
              <a:tailEnd/>
            </a:ln>
          </p:spPr>
        </p:pic>
        <p:sp>
          <p:nvSpPr>
            <p:cNvPr id="42" name="円柱 41"/>
            <p:cNvSpPr/>
            <p:nvPr/>
          </p:nvSpPr>
          <p:spPr>
            <a:xfrm>
              <a:off x="6279207" y="3690707"/>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43" name="Picture 8" descr="MCj04289690000[1]"/>
            <p:cNvPicPr>
              <a:picLocks noChangeAspect="1" noChangeArrowheads="1"/>
            </p:cNvPicPr>
            <p:nvPr/>
          </p:nvPicPr>
          <p:blipFill>
            <a:blip r:embed="rId3" cstate="print"/>
            <a:srcRect/>
            <a:stretch>
              <a:fillRect/>
            </a:stretch>
          </p:blipFill>
          <p:spPr bwMode="auto">
            <a:xfrm>
              <a:off x="6315759" y="3556683"/>
              <a:ext cx="285106" cy="395980"/>
            </a:xfrm>
            <a:prstGeom prst="rect">
              <a:avLst/>
            </a:prstGeom>
            <a:noFill/>
            <a:ln w="9525">
              <a:noFill/>
              <a:miter lim="800000"/>
              <a:headEnd/>
              <a:tailEnd/>
            </a:ln>
          </p:spPr>
        </p:pic>
        <p:sp>
          <p:nvSpPr>
            <p:cNvPr id="44" name="円柱 43"/>
            <p:cNvSpPr/>
            <p:nvPr/>
          </p:nvSpPr>
          <p:spPr>
            <a:xfrm>
              <a:off x="6476588" y="3824731"/>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45" name="Picture 8" descr="MCj04289690000[1]"/>
            <p:cNvPicPr>
              <a:picLocks noChangeAspect="1" noChangeArrowheads="1"/>
            </p:cNvPicPr>
            <p:nvPr/>
          </p:nvPicPr>
          <p:blipFill>
            <a:blip r:embed="rId3" cstate="print"/>
            <a:srcRect/>
            <a:stretch>
              <a:fillRect/>
            </a:stretch>
          </p:blipFill>
          <p:spPr bwMode="auto">
            <a:xfrm>
              <a:off x="6547256" y="3476268"/>
              <a:ext cx="285106" cy="395980"/>
            </a:xfrm>
            <a:prstGeom prst="rect">
              <a:avLst/>
            </a:prstGeom>
            <a:noFill/>
            <a:ln w="9525">
              <a:noFill/>
              <a:miter lim="800000"/>
              <a:headEnd/>
              <a:tailEnd/>
            </a:ln>
          </p:spPr>
        </p:pic>
        <p:sp>
          <p:nvSpPr>
            <p:cNvPr id="46" name="円柱 45"/>
            <p:cNvSpPr/>
            <p:nvPr/>
          </p:nvSpPr>
          <p:spPr>
            <a:xfrm>
              <a:off x="6708085" y="3744317"/>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47" name="Picture 8" descr="MCj04289690000[1]"/>
            <p:cNvPicPr>
              <a:picLocks noChangeAspect="1" noChangeArrowheads="1"/>
            </p:cNvPicPr>
            <p:nvPr/>
          </p:nvPicPr>
          <p:blipFill>
            <a:blip r:embed="rId3" cstate="print"/>
            <a:srcRect/>
            <a:stretch>
              <a:fillRect/>
            </a:stretch>
          </p:blipFill>
          <p:spPr bwMode="auto">
            <a:xfrm>
              <a:off x="6171988" y="2725733"/>
              <a:ext cx="285106" cy="395980"/>
            </a:xfrm>
            <a:prstGeom prst="rect">
              <a:avLst/>
            </a:prstGeom>
            <a:noFill/>
            <a:ln w="9525">
              <a:noFill/>
              <a:miter lim="800000"/>
              <a:headEnd/>
              <a:tailEnd/>
            </a:ln>
          </p:spPr>
        </p:pic>
        <p:sp>
          <p:nvSpPr>
            <p:cNvPr id="48" name="円柱 47"/>
            <p:cNvSpPr/>
            <p:nvPr/>
          </p:nvSpPr>
          <p:spPr>
            <a:xfrm>
              <a:off x="6332817" y="2993781"/>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49" name="Picture 8" descr="MCj04289690000[1]"/>
            <p:cNvPicPr>
              <a:picLocks noChangeAspect="1" noChangeArrowheads="1"/>
            </p:cNvPicPr>
            <p:nvPr/>
          </p:nvPicPr>
          <p:blipFill>
            <a:blip r:embed="rId3" cstate="print"/>
            <a:srcRect/>
            <a:stretch>
              <a:fillRect/>
            </a:stretch>
          </p:blipFill>
          <p:spPr bwMode="auto">
            <a:xfrm>
              <a:off x="6369369" y="2859757"/>
              <a:ext cx="285106" cy="395980"/>
            </a:xfrm>
            <a:prstGeom prst="rect">
              <a:avLst/>
            </a:prstGeom>
            <a:noFill/>
            <a:ln w="9525">
              <a:noFill/>
              <a:miter lim="800000"/>
              <a:headEnd/>
              <a:tailEnd/>
            </a:ln>
          </p:spPr>
        </p:pic>
        <p:sp>
          <p:nvSpPr>
            <p:cNvPr id="50" name="円柱 49"/>
            <p:cNvSpPr/>
            <p:nvPr/>
          </p:nvSpPr>
          <p:spPr>
            <a:xfrm>
              <a:off x="6530198" y="3127806"/>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51" name="Picture 8" descr="MCj04289690000[1]"/>
            <p:cNvPicPr>
              <a:picLocks noChangeAspect="1" noChangeArrowheads="1"/>
            </p:cNvPicPr>
            <p:nvPr/>
          </p:nvPicPr>
          <p:blipFill>
            <a:blip r:embed="rId3" cstate="print"/>
            <a:srcRect/>
            <a:stretch>
              <a:fillRect/>
            </a:stretch>
          </p:blipFill>
          <p:spPr bwMode="auto">
            <a:xfrm>
              <a:off x="6600865" y="2779343"/>
              <a:ext cx="285106" cy="395980"/>
            </a:xfrm>
            <a:prstGeom prst="rect">
              <a:avLst/>
            </a:prstGeom>
            <a:noFill/>
            <a:ln w="9525">
              <a:noFill/>
              <a:miter lim="800000"/>
              <a:headEnd/>
              <a:tailEnd/>
            </a:ln>
          </p:spPr>
        </p:pic>
        <p:sp>
          <p:nvSpPr>
            <p:cNvPr id="52" name="円柱 51"/>
            <p:cNvSpPr/>
            <p:nvPr/>
          </p:nvSpPr>
          <p:spPr>
            <a:xfrm>
              <a:off x="6761695" y="3047391"/>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sp>
          <p:nvSpPr>
            <p:cNvPr id="70" name="テキスト ボックス 69"/>
            <p:cNvSpPr txBox="1"/>
            <p:nvPr/>
          </p:nvSpPr>
          <p:spPr>
            <a:xfrm>
              <a:off x="5116147" y="4119585"/>
              <a:ext cx="1978303" cy="411181"/>
            </a:xfrm>
            <a:prstGeom prst="rect">
              <a:avLst/>
            </a:prstGeom>
            <a:noFill/>
          </p:spPr>
          <p:txBody>
            <a:bodyPr wrap="none" rtlCol="0">
              <a:spAutoFit/>
            </a:bodyPr>
            <a:lstStyle/>
            <a:p>
              <a:r>
                <a:rPr kumimoji="1" lang="ja-JP" altLang="en-US" sz="1100" dirty="0" smtClean="0">
                  <a:solidFill>
                    <a:schemeClr val="accent1">
                      <a:lumMod val="75000"/>
                    </a:schemeClr>
                  </a:solidFill>
                  <a:latin typeface="HGPｺﾞｼｯｸE" pitchFamily="50" charset="-128"/>
                  <a:ea typeface="HGPｺﾞｼｯｸE" pitchFamily="50" charset="-128"/>
                </a:rPr>
                <a:t>物理マシンプール</a:t>
              </a:r>
              <a:endParaRPr kumimoji="1" lang="ja-JP" altLang="en-US" sz="1100" dirty="0">
                <a:solidFill>
                  <a:schemeClr val="accent1">
                    <a:lumMod val="75000"/>
                  </a:schemeClr>
                </a:solidFill>
                <a:latin typeface="HGPｺﾞｼｯｸE" pitchFamily="50" charset="-128"/>
                <a:ea typeface="HGPｺﾞｼｯｸE" pitchFamily="50" charset="-128"/>
              </a:endParaRPr>
            </a:p>
          </p:txBody>
        </p:sp>
      </p:grpSp>
      <p:sp>
        <p:nvSpPr>
          <p:cNvPr id="72" name="テキスト ボックス 71"/>
          <p:cNvSpPr txBox="1"/>
          <p:nvPr/>
        </p:nvSpPr>
        <p:spPr>
          <a:xfrm>
            <a:off x="2771800" y="1772816"/>
            <a:ext cx="1728192" cy="415498"/>
          </a:xfrm>
          <a:prstGeom prst="rect">
            <a:avLst/>
          </a:prstGeom>
          <a:noFill/>
        </p:spPr>
        <p:txBody>
          <a:bodyPr wrap="square" rtlCol="0">
            <a:spAutoFit/>
          </a:bodyPr>
          <a:lstStyle/>
          <a:p>
            <a:pPr algn="ctr"/>
            <a:r>
              <a:rPr lang="ja-JP" altLang="en-US" sz="1050" dirty="0" smtClean="0">
                <a:solidFill>
                  <a:schemeClr val="accent1">
                    <a:lumMod val="75000"/>
                  </a:schemeClr>
                </a:solidFill>
                <a:latin typeface="HGPｺﾞｼｯｸE" pitchFamily="50" charset="-128"/>
                <a:ea typeface="HGPｺﾞｼｯｸE" pitchFamily="50" charset="-128"/>
              </a:rPr>
              <a:t>インタークラウド基盤内クラスタ</a:t>
            </a:r>
            <a:r>
              <a:rPr lang="en-US" altLang="ja-JP" sz="1050" dirty="0" smtClean="0">
                <a:solidFill>
                  <a:schemeClr val="accent1">
                    <a:lumMod val="75000"/>
                  </a:schemeClr>
                </a:solidFill>
                <a:latin typeface="HGPｺﾞｼｯｸE" pitchFamily="50" charset="-128"/>
                <a:ea typeface="HGPｺﾞｼｯｸE" pitchFamily="50" charset="-128"/>
              </a:rPr>
              <a:t>-A</a:t>
            </a:r>
            <a:endParaRPr kumimoji="1" lang="ja-JP" altLang="en-US" sz="1050" dirty="0">
              <a:solidFill>
                <a:schemeClr val="accent1">
                  <a:lumMod val="75000"/>
                </a:schemeClr>
              </a:solidFill>
              <a:latin typeface="HGPｺﾞｼｯｸE" pitchFamily="50" charset="-128"/>
              <a:ea typeface="HGPｺﾞｼｯｸE" pitchFamily="50" charset="-128"/>
            </a:endParaRPr>
          </a:p>
        </p:txBody>
      </p:sp>
      <p:grpSp>
        <p:nvGrpSpPr>
          <p:cNvPr id="84" name="グループ化 83"/>
          <p:cNvGrpSpPr/>
          <p:nvPr/>
        </p:nvGrpSpPr>
        <p:grpSpPr>
          <a:xfrm>
            <a:off x="611560" y="1916832"/>
            <a:ext cx="936104" cy="698989"/>
            <a:chOff x="611560" y="2492896"/>
            <a:chExt cx="1584176" cy="1182903"/>
          </a:xfrm>
        </p:grpSpPr>
        <p:pic>
          <p:nvPicPr>
            <p:cNvPr id="53" name="Picture 8" descr="MCj04289690000[1]"/>
            <p:cNvPicPr>
              <a:picLocks noChangeAspect="1" noChangeArrowheads="1"/>
            </p:cNvPicPr>
            <p:nvPr/>
          </p:nvPicPr>
          <p:blipFill>
            <a:blip r:embed="rId3" cstate="print"/>
            <a:srcRect/>
            <a:stretch>
              <a:fillRect/>
            </a:stretch>
          </p:blipFill>
          <p:spPr bwMode="auto">
            <a:xfrm>
              <a:off x="827584" y="2636912"/>
              <a:ext cx="382952" cy="531877"/>
            </a:xfrm>
            <a:prstGeom prst="rect">
              <a:avLst/>
            </a:prstGeom>
            <a:noFill/>
            <a:ln w="9525">
              <a:noFill/>
              <a:miter lim="800000"/>
              <a:headEnd/>
              <a:tailEnd/>
            </a:ln>
          </p:spPr>
        </p:pic>
        <p:sp>
          <p:nvSpPr>
            <p:cNvPr id="54" name="円柱 53"/>
            <p:cNvSpPr/>
            <p:nvPr/>
          </p:nvSpPr>
          <p:spPr>
            <a:xfrm>
              <a:off x="1043608" y="299695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55" name="Picture 8" descr="MCj04289690000[1]"/>
            <p:cNvPicPr>
              <a:picLocks noChangeAspect="1" noChangeArrowheads="1"/>
            </p:cNvPicPr>
            <p:nvPr/>
          </p:nvPicPr>
          <p:blipFill>
            <a:blip r:embed="rId3" cstate="print"/>
            <a:srcRect/>
            <a:stretch>
              <a:fillRect/>
            </a:stretch>
          </p:blipFill>
          <p:spPr bwMode="auto">
            <a:xfrm>
              <a:off x="1475656" y="2636912"/>
              <a:ext cx="382952" cy="531877"/>
            </a:xfrm>
            <a:prstGeom prst="rect">
              <a:avLst/>
            </a:prstGeom>
            <a:noFill/>
            <a:ln w="9525">
              <a:noFill/>
              <a:miter lim="800000"/>
              <a:headEnd/>
              <a:tailEnd/>
            </a:ln>
          </p:spPr>
        </p:pic>
        <p:sp>
          <p:nvSpPr>
            <p:cNvPr id="56" name="円柱 55"/>
            <p:cNvSpPr/>
            <p:nvPr/>
          </p:nvSpPr>
          <p:spPr>
            <a:xfrm>
              <a:off x="1691680" y="299695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sp>
          <p:nvSpPr>
            <p:cNvPr id="57" name="正方形/長方形 56"/>
            <p:cNvSpPr/>
            <p:nvPr/>
          </p:nvSpPr>
          <p:spPr>
            <a:xfrm>
              <a:off x="611560" y="2492896"/>
              <a:ext cx="1584176" cy="86409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latin typeface="HGPｺﾞｼｯｸE" pitchFamily="50" charset="-128"/>
                <a:ea typeface="HGPｺﾞｼｯｸE" pitchFamily="50" charset="-128"/>
                <a:cs typeface="Times New Roman" pitchFamily="18" charset="0"/>
              </a:endParaRPr>
            </a:p>
          </p:txBody>
        </p:sp>
        <p:sp>
          <p:nvSpPr>
            <p:cNvPr id="74" name="テキスト ボックス 73"/>
            <p:cNvSpPr txBox="1"/>
            <p:nvPr/>
          </p:nvSpPr>
          <p:spPr>
            <a:xfrm>
              <a:off x="611560" y="3337245"/>
              <a:ext cx="1584176" cy="338554"/>
            </a:xfrm>
            <a:prstGeom prst="rect">
              <a:avLst/>
            </a:prstGeom>
            <a:noFill/>
          </p:spPr>
          <p:txBody>
            <a:bodyPr wrap="square" rtlCol="0">
              <a:spAutoFit/>
            </a:bodyPr>
            <a:lstStyle/>
            <a:p>
              <a:r>
                <a:rPr lang="ja-JP" altLang="en-US" sz="700" dirty="0" smtClean="0">
                  <a:solidFill>
                    <a:schemeClr val="accent1">
                      <a:lumMod val="75000"/>
                    </a:schemeClr>
                  </a:solidFill>
                  <a:latin typeface="HGPｺﾞｼｯｸE" pitchFamily="50" charset="-128"/>
                  <a:ea typeface="HGPｺﾞｼｯｸE" pitchFamily="50" charset="-128"/>
                </a:rPr>
                <a:t>大学内クラスタ</a:t>
              </a:r>
              <a:r>
                <a:rPr lang="en-US" altLang="ja-JP" sz="700" dirty="0" smtClean="0">
                  <a:solidFill>
                    <a:schemeClr val="accent1">
                      <a:lumMod val="75000"/>
                    </a:schemeClr>
                  </a:solidFill>
                  <a:latin typeface="HGPｺﾞｼｯｸE" pitchFamily="50" charset="-128"/>
                  <a:ea typeface="HGPｺﾞｼｯｸE" pitchFamily="50" charset="-128"/>
                </a:rPr>
                <a:t>-A</a:t>
              </a:r>
              <a:endParaRPr kumimoji="1" lang="ja-JP" altLang="en-US" sz="700" dirty="0">
                <a:solidFill>
                  <a:schemeClr val="accent1">
                    <a:lumMod val="75000"/>
                  </a:schemeClr>
                </a:solidFill>
                <a:latin typeface="HGPｺﾞｼｯｸE" pitchFamily="50" charset="-128"/>
                <a:ea typeface="HGPｺﾞｼｯｸE" pitchFamily="50" charset="-128"/>
              </a:endParaRPr>
            </a:p>
          </p:txBody>
        </p:sp>
      </p:grpSp>
      <p:sp>
        <p:nvSpPr>
          <p:cNvPr id="78" name="タイトル 1"/>
          <p:cNvSpPr txBox="1">
            <a:spLocks/>
          </p:cNvSpPr>
          <p:nvPr/>
        </p:nvSpPr>
        <p:spPr>
          <a:xfrm>
            <a:off x="467544" y="-99392"/>
            <a:ext cx="8229600" cy="692696"/>
          </a:xfrm>
          <a:prstGeom prst="rect">
            <a:avLst/>
          </a:prstGeom>
        </p:spPr>
        <p:txBody>
          <a:bodyPr/>
          <a:lstStyle/>
          <a:p>
            <a:pPr lvl="0" algn="ctr" eaLnBrk="0" hangingPunct="0"/>
            <a:r>
              <a:rPr lang="ja-JP" altLang="en-US" sz="3600" dirty="0" smtClean="0">
                <a:latin typeface="HGPｺﾞｼｯｸE" pitchFamily="50" charset="-128"/>
                <a:ea typeface="HGPｺﾞｼｯｸE" pitchFamily="50" charset="-128"/>
                <a:cs typeface="+mj-cs"/>
              </a:rPr>
              <a:t>インタークラウド基盤</a:t>
            </a:r>
            <a:endParaRPr kumimoji="1" lang="ja-JP" altLang="en-US" sz="360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j-cs"/>
            </a:endParaRPr>
          </a:p>
        </p:txBody>
      </p:sp>
      <p:sp>
        <p:nvSpPr>
          <p:cNvPr id="79" name="タイトル 1"/>
          <p:cNvSpPr txBox="1">
            <a:spLocks/>
          </p:cNvSpPr>
          <p:nvPr/>
        </p:nvSpPr>
        <p:spPr>
          <a:xfrm>
            <a:off x="467544" y="449288"/>
            <a:ext cx="8229600" cy="692696"/>
          </a:xfrm>
          <a:prstGeom prst="rect">
            <a:avLst/>
          </a:prstGeom>
        </p:spPr>
        <p:txBody>
          <a:bodyPr/>
          <a:lstStyle/>
          <a:p>
            <a:pPr lvl="0" algn="ctr" eaLnBrk="0" hangingPunct="0"/>
            <a:r>
              <a:rPr lang="en-US" altLang="ja-JP" sz="2400" dirty="0" smtClean="0">
                <a:latin typeface="HGPｺﾞｼｯｸE" pitchFamily="50" charset="-128"/>
                <a:ea typeface="HGPｺﾞｼｯｸE" pitchFamily="50" charset="-128"/>
                <a:cs typeface="+mj-cs"/>
              </a:rPr>
              <a:t>- </a:t>
            </a:r>
            <a:r>
              <a:rPr lang="ja-JP" altLang="en-US" sz="2400" dirty="0" smtClean="0">
                <a:latin typeface="HGPｺﾞｼｯｸE" pitchFamily="50" charset="-128"/>
                <a:ea typeface="HGPｺﾞｼｯｸE" pitchFamily="50" charset="-128"/>
                <a:cs typeface="+mj-cs"/>
              </a:rPr>
              <a:t>アカデミックコミュニティクラウドの</a:t>
            </a:r>
            <a:r>
              <a:rPr lang="en-US" altLang="ja-JP" sz="2400" dirty="0" smtClean="0">
                <a:latin typeface="HGPｺﾞｼｯｸE" pitchFamily="50" charset="-128"/>
                <a:ea typeface="HGPｺﾞｼｯｸE" pitchFamily="50" charset="-128"/>
                <a:cs typeface="+mj-cs"/>
              </a:rPr>
              <a:t>Hub -</a:t>
            </a:r>
            <a:endParaRPr kumimoji="1" lang="ja-JP" altLang="en-US" sz="2400" i="0" u="none" strike="noStrike" kern="1200" cap="none" spc="0" normalizeH="0" baseline="0" noProof="0" dirty="0" smtClean="0">
              <a:ln>
                <a:noFill/>
              </a:ln>
              <a:solidFill>
                <a:schemeClr val="tx1"/>
              </a:solidFill>
              <a:effectLst/>
              <a:uLnTx/>
              <a:uFillTx/>
              <a:latin typeface="HGPｺﾞｼｯｸE" pitchFamily="50" charset="-128"/>
              <a:ea typeface="HGPｺﾞｼｯｸE" pitchFamily="50" charset="-128"/>
              <a:cs typeface="+mj-cs"/>
            </a:endParaRPr>
          </a:p>
        </p:txBody>
      </p:sp>
      <p:sp>
        <p:nvSpPr>
          <p:cNvPr id="82" name="円柱 81"/>
          <p:cNvSpPr/>
          <p:nvPr/>
        </p:nvSpPr>
        <p:spPr>
          <a:xfrm>
            <a:off x="6732240" y="3068960"/>
            <a:ext cx="2160240" cy="129614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ja-JP" altLang="en-US" sz="1400" dirty="0" smtClean="0">
                <a:solidFill>
                  <a:schemeClr val="bg1"/>
                </a:solidFill>
                <a:latin typeface="HGPｺﾞｼｯｸE" pitchFamily="50" charset="-128"/>
                <a:ea typeface="HGPｺﾞｼｯｸE" pitchFamily="50" charset="-128"/>
              </a:rPr>
              <a:t>インタークラウド</a:t>
            </a:r>
            <a:endParaRPr lang="en-US" altLang="ja-JP" sz="1400" dirty="0" smtClean="0">
              <a:solidFill>
                <a:schemeClr val="bg1"/>
              </a:solidFill>
              <a:latin typeface="HGPｺﾞｼｯｸE" pitchFamily="50" charset="-128"/>
              <a:ea typeface="HGPｺﾞｼｯｸE" pitchFamily="50" charset="-128"/>
            </a:endParaRPr>
          </a:p>
          <a:p>
            <a:pPr algn="ctr" fontAlgn="auto">
              <a:spcBef>
                <a:spcPts val="0"/>
              </a:spcBef>
              <a:spcAft>
                <a:spcPts val="0"/>
              </a:spcAft>
              <a:defRPr/>
            </a:pPr>
            <a:r>
              <a:rPr lang="en-US" altLang="ja-JP" sz="1400" dirty="0" smtClean="0">
                <a:solidFill>
                  <a:schemeClr val="bg1"/>
                </a:solidFill>
                <a:latin typeface="HGPｺﾞｼｯｸE" pitchFamily="50" charset="-128"/>
                <a:ea typeface="HGPｺﾞｼｯｸE" pitchFamily="50" charset="-128"/>
              </a:rPr>
              <a:t>Object Store Service</a:t>
            </a:r>
          </a:p>
          <a:p>
            <a:pPr algn="ctr" fontAlgn="auto">
              <a:spcBef>
                <a:spcPts val="0"/>
              </a:spcBef>
              <a:spcAft>
                <a:spcPts val="0"/>
              </a:spcAft>
              <a:defRPr/>
            </a:pPr>
            <a:r>
              <a:rPr lang="en-US" altLang="ja-JP" sz="3200" dirty="0" smtClean="0">
                <a:solidFill>
                  <a:schemeClr val="bg1"/>
                </a:solidFill>
                <a:latin typeface="HGPｺﾞｼｯｸE" pitchFamily="50" charset="-128"/>
                <a:ea typeface="HGPｺﾞｼｯｸE" pitchFamily="50" charset="-128"/>
              </a:rPr>
              <a:t>colony</a:t>
            </a:r>
            <a:endParaRPr lang="ja-JP" altLang="en-US" sz="3200" dirty="0">
              <a:solidFill>
                <a:schemeClr val="bg1"/>
              </a:solidFill>
              <a:latin typeface="HGPｺﾞｼｯｸE" pitchFamily="50" charset="-128"/>
              <a:ea typeface="HGPｺﾞｼｯｸE" pitchFamily="50" charset="-128"/>
            </a:endParaRPr>
          </a:p>
        </p:txBody>
      </p:sp>
      <p:sp>
        <p:nvSpPr>
          <p:cNvPr id="92" name="テキスト ボックス 91"/>
          <p:cNvSpPr txBox="1"/>
          <p:nvPr/>
        </p:nvSpPr>
        <p:spPr>
          <a:xfrm>
            <a:off x="6660486" y="1054477"/>
            <a:ext cx="2204450" cy="646331"/>
          </a:xfrm>
          <a:prstGeom prst="rect">
            <a:avLst/>
          </a:prstGeom>
          <a:noFill/>
        </p:spPr>
        <p:txBody>
          <a:bodyPr wrap="none" rtlCol="0">
            <a:spAutoFit/>
          </a:bodyPr>
          <a:lstStyle/>
          <a:p>
            <a:pPr algn="ctr"/>
            <a:r>
              <a:rPr kumimoji="1" lang="ja-JP" altLang="en-US" dirty="0" smtClean="0">
                <a:solidFill>
                  <a:schemeClr val="tx2">
                    <a:lumMod val="50000"/>
                  </a:schemeClr>
                </a:solidFill>
                <a:latin typeface="HGPｺﾞｼｯｸE" pitchFamily="50" charset="-128"/>
                <a:ea typeface="HGPｺﾞｼｯｸE" pitchFamily="50" charset="-128"/>
              </a:rPr>
              <a:t>インタークラウド基盤</a:t>
            </a:r>
            <a:endParaRPr kumimoji="1" lang="en-US" altLang="ja-JP" dirty="0" smtClean="0">
              <a:solidFill>
                <a:schemeClr val="tx2">
                  <a:lumMod val="50000"/>
                </a:schemeClr>
              </a:solidFill>
              <a:latin typeface="HGPｺﾞｼｯｸE" pitchFamily="50" charset="-128"/>
              <a:ea typeface="HGPｺﾞｼｯｸE" pitchFamily="50" charset="-128"/>
            </a:endParaRPr>
          </a:p>
          <a:p>
            <a:pPr algn="ctr"/>
            <a:r>
              <a:rPr lang="en-US" altLang="ja-JP" dirty="0" smtClean="0">
                <a:solidFill>
                  <a:schemeClr val="tx2">
                    <a:lumMod val="50000"/>
                  </a:schemeClr>
                </a:solidFill>
                <a:latin typeface="HGPｺﾞｼｯｸE" pitchFamily="50" charset="-128"/>
                <a:ea typeface="HGPｺﾞｼｯｸE" pitchFamily="50" charset="-128"/>
              </a:rPr>
              <a:t>(storage)</a:t>
            </a:r>
            <a:endParaRPr lang="ja-JP" altLang="en-US" dirty="0">
              <a:solidFill>
                <a:schemeClr val="tx2">
                  <a:lumMod val="50000"/>
                </a:schemeClr>
              </a:solidFill>
              <a:latin typeface="HGPｺﾞｼｯｸE" pitchFamily="50" charset="-128"/>
              <a:ea typeface="HGPｺﾞｼｯｸE" pitchFamily="50" charset="-128"/>
            </a:endParaRPr>
          </a:p>
        </p:txBody>
      </p:sp>
      <p:sp>
        <p:nvSpPr>
          <p:cNvPr id="93" name="角丸四角形 92"/>
          <p:cNvSpPr/>
          <p:nvPr/>
        </p:nvSpPr>
        <p:spPr>
          <a:xfrm>
            <a:off x="2771800" y="3933056"/>
            <a:ext cx="3240360" cy="1944216"/>
          </a:xfrm>
          <a:prstGeom prst="roundRect">
            <a:avLst>
              <a:gd name="adj" fmla="val 4759"/>
            </a:avLst>
          </a:prstGeom>
          <a:noFill/>
          <a:ln>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HGPｺﾞｼｯｸE" pitchFamily="50" charset="-128"/>
              <a:ea typeface="HGPｺﾞｼｯｸE" pitchFamily="50" charset="-128"/>
            </a:endParaRPr>
          </a:p>
        </p:txBody>
      </p:sp>
      <p:grpSp>
        <p:nvGrpSpPr>
          <p:cNvPr id="94" name="グループ化 73"/>
          <p:cNvGrpSpPr/>
          <p:nvPr/>
        </p:nvGrpSpPr>
        <p:grpSpPr>
          <a:xfrm>
            <a:off x="3038872" y="4941984"/>
            <a:ext cx="1233023" cy="428877"/>
            <a:chOff x="5220072" y="1556792"/>
            <a:chExt cx="1296144" cy="576064"/>
          </a:xfrm>
        </p:grpSpPr>
        <p:pic>
          <p:nvPicPr>
            <p:cNvPr id="95" name="Picture 8" descr="MCj04289690000[1]"/>
            <p:cNvPicPr>
              <a:picLocks noChangeAspect="1" noChangeArrowheads="1"/>
            </p:cNvPicPr>
            <p:nvPr/>
          </p:nvPicPr>
          <p:blipFill>
            <a:blip r:embed="rId3" cstate="print">
              <a:lum bright="-5000" contrast="59000"/>
            </a:blip>
            <a:srcRect/>
            <a:stretch>
              <a:fillRect/>
            </a:stretch>
          </p:blipFill>
          <p:spPr bwMode="auto">
            <a:xfrm>
              <a:off x="5292080" y="1628800"/>
              <a:ext cx="259922" cy="360040"/>
            </a:xfrm>
            <a:prstGeom prst="rect">
              <a:avLst/>
            </a:prstGeom>
            <a:noFill/>
            <a:ln w="9525">
              <a:noFill/>
              <a:miter lim="800000"/>
              <a:headEnd/>
              <a:tailEnd/>
            </a:ln>
          </p:spPr>
        </p:pic>
        <p:sp>
          <p:nvSpPr>
            <p:cNvPr id="96" name="円柱 95"/>
            <p:cNvSpPr/>
            <p:nvPr/>
          </p:nvSpPr>
          <p:spPr>
            <a:xfrm>
              <a:off x="5436096"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pic>
          <p:nvPicPr>
            <p:cNvPr id="97" name="Picture 8" descr="MCj04289690000[1]"/>
            <p:cNvPicPr>
              <a:picLocks noChangeAspect="1" noChangeArrowheads="1"/>
            </p:cNvPicPr>
            <p:nvPr/>
          </p:nvPicPr>
          <p:blipFill>
            <a:blip r:embed="rId3" cstate="print">
              <a:lum bright="-5000" contrast="59000"/>
            </a:blip>
            <a:srcRect/>
            <a:stretch>
              <a:fillRect/>
            </a:stretch>
          </p:blipFill>
          <p:spPr bwMode="auto">
            <a:xfrm>
              <a:off x="5580112" y="1628800"/>
              <a:ext cx="259922" cy="360040"/>
            </a:xfrm>
            <a:prstGeom prst="rect">
              <a:avLst/>
            </a:prstGeom>
            <a:noFill/>
            <a:ln w="9525">
              <a:noFill/>
              <a:miter lim="800000"/>
              <a:headEnd/>
              <a:tailEnd/>
            </a:ln>
          </p:spPr>
        </p:pic>
        <p:sp>
          <p:nvSpPr>
            <p:cNvPr id="98" name="円柱 97"/>
            <p:cNvSpPr/>
            <p:nvPr/>
          </p:nvSpPr>
          <p:spPr>
            <a:xfrm>
              <a:off x="5724128"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pic>
          <p:nvPicPr>
            <p:cNvPr id="99" name="Picture 8" descr="MCj04289690000[1]"/>
            <p:cNvPicPr>
              <a:picLocks noChangeAspect="1" noChangeArrowheads="1"/>
            </p:cNvPicPr>
            <p:nvPr/>
          </p:nvPicPr>
          <p:blipFill>
            <a:blip r:embed="rId3" cstate="print">
              <a:lum bright="-5000" contrast="59000"/>
            </a:blip>
            <a:srcRect/>
            <a:stretch>
              <a:fillRect/>
            </a:stretch>
          </p:blipFill>
          <p:spPr bwMode="auto">
            <a:xfrm>
              <a:off x="5868144" y="1628800"/>
              <a:ext cx="259922" cy="360040"/>
            </a:xfrm>
            <a:prstGeom prst="rect">
              <a:avLst/>
            </a:prstGeom>
            <a:noFill/>
            <a:ln w="9525">
              <a:noFill/>
              <a:miter lim="800000"/>
              <a:headEnd/>
              <a:tailEnd/>
            </a:ln>
          </p:spPr>
        </p:pic>
        <p:sp>
          <p:nvSpPr>
            <p:cNvPr id="100" name="円柱 99"/>
            <p:cNvSpPr/>
            <p:nvPr/>
          </p:nvSpPr>
          <p:spPr>
            <a:xfrm>
              <a:off x="6012160"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pic>
          <p:nvPicPr>
            <p:cNvPr id="101" name="Picture 8" descr="MCj04289690000[1]"/>
            <p:cNvPicPr>
              <a:picLocks noChangeAspect="1" noChangeArrowheads="1"/>
            </p:cNvPicPr>
            <p:nvPr/>
          </p:nvPicPr>
          <p:blipFill>
            <a:blip r:embed="rId3" cstate="print">
              <a:lum bright="-5000" contrast="59000"/>
            </a:blip>
            <a:srcRect/>
            <a:stretch>
              <a:fillRect/>
            </a:stretch>
          </p:blipFill>
          <p:spPr bwMode="auto">
            <a:xfrm>
              <a:off x="6156176" y="1628800"/>
              <a:ext cx="259922" cy="360040"/>
            </a:xfrm>
            <a:prstGeom prst="rect">
              <a:avLst/>
            </a:prstGeom>
            <a:noFill/>
            <a:ln w="9525">
              <a:noFill/>
              <a:miter lim="800000"/>
              <a:headEnd/>
              <a:tailEnd/>
            </a:ln>
          </p:spPr>
        </p:pic>
        <p:sp>
          <p:nvSpPr>
            <p:cNvPr id="102" name="円柱 101"/>
            <p:cNvSpPr/>
            <p:nvPr/>
          </p:nvSpPr>
          <p:spPr>
            <a:xfrm>
              <a:off x="6300192"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sp>
          <p:nvSpPr>
            <p:cNvPr id="103" name="正方形/長方形 102"/>
            <p:cNvSpPr/>
            <p:nvPr/>
          </p:nvSpPr>
          <p:spPr>
            <a:xfrm>
              <a:off x="5220072" y="1556792"/>
              <a:ext cx="1296144" cy="57606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PｺﾞｼｯｸE" pitchFamily="50" charset="-128"/>
                <a:ea typeface="HGPｺﾞｼｯｸE" pitchFamily="50" charset="-128"/>
                <a:cs typeface="Times New Roman" pitchFamily="18" charset="0"/>
              </a:endParaRPr>
            </a:p>
          </p:txBody>
        </p:sp>
      </p:grpSp>
      <p:grpSp>
        <p:nvGrpSpPr>
          <p:cNvPr id="104" name="グループ化 74"/>
          <p:cNvGrpSpPr/>
          <p:nvPr/>
        </p:nvGrpSpPr>
        <p:grpSpPr>
          <a:xfrm>
            <a:off x="3038872" y="4328307"/>
            <a:ext cx="1233023" cy="428877"/>
            <a:chOff x="5220072" y="1556792"/>
            <a:chExt cx="1296144" cy="576064"/>
          </a:xfrm>
        </p:grpSpPr>
        <p:pic>
          <p:nvPicPr>
            <p:cNvPr id="105" name="Picture 8" descr="MCj04289690000[1]"/>
            <p:cNvPicPr>
              <a:picLocks noChangeAspect="1" noChangeArrowheads="1"/>
            </p:cNvPicPr>
            <p:nvPr/>
          </p:nvPicPr>
          <p:blipFill>
            <a:blip r:embed="rId3" cstate="print">
              <a:lum bright="-5000" contrast="59000"/>
            </a:blip>
            <a:srcRect/>
            <a:stretch>
              <a:fillRect/>
            </a:stretch>
          </p:blipFill>
          <p:spPr bwMode="auto">
            <a:xfrm>
              <a:off x="5292080" y="1628800"/>
              <a:ext cx="259922" cy="360040"/>
            </a:xfrm>
            <a:prstGeom prst="rect">
              <a:avLst/>
            </a:prstGeom>
            <a:noFill/>
            <a:ln w="9525">
              <a:noFill/>
              <a:miter lim="800000"/>
              <a:headEnd/>
              <a:tailEnd/>
            </a:ln>
          </p:spPr>
        </p:pic>
        <p:sp>
          <p:nvSpPr>
            <p:cNvPr id="106" name="円柱 105"/>
            <p:cNvSpPr/>
            <p:nvPr/>
          </p:nvSpPr>
          <p:spPr>
            <a:xfrm>
              <a:off x="5436096"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pic>
          <p:nvPicPr>
            <p:cNvPr id="107" name="Picture 8" descr="MCj04289690000[1]"/>
            <p:cNvPicPr>
              <a:picLocks noChangeAspect="1" noChangeArrowheads="1"/>
            </p:cNvPicPr>
            <p:nvPr/>
          </p:nvPicPr>
          <p:blipFill>
            <a:blip r:embed="rId3" cstate="print">
              <a:lum bright="-5000" contrast="59000"/>
            </a:blip>
            <a:srcRect/>
            <a:stretch>
              <a:fillRect/>
            </a:stretch>
          </p:blipFill>
          <p:spPr bwMode="auto">
            <a:xfrm>
              <a:off x="5580112" y="1628800"/>
              <a:ext cx="259922" cy="360040"/>
            </a:xfrm>
            <a:prstGeom prst="rect">
              <a:avLst/>
            </a:prstGeom>
            <a:noFill/>
            <a:ln w="9525">
              <a:noFill/>
              <a:miter lim="800000"/>
              <a:headEnd/>
              <a:tailEnd/>
            </a:ln>
          </p:spPr>
        </p:pic>
        <p:sp>
          <p:nvSpPr>
            <p:cNvPr id="108" name="円柱 107"/>
            <p:cNvSpPr/>
            <p:nvPr/>
          </p:nvSpPr>
          <p:spPr>
            <a:xfrm>
              <a:off x="5724128"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pic>
          <p:nvPicPr>
            <p:cNvPr id="109" name="Picture 8" descr="MCj04289690000[1]"/>
            <p:cNvPicPr>
              <a:picLocks noChangeAspect="1" noChangeArrowheads="1"/>
            </p:cNvPicPr>
            <p:nvPr/>
          </p:nvPicPr>
          <p:blipFill>
            <a:blip r:embed="rId3" cstate="print">
              <a:lum bright="-5000" contrast="59000"/>
            </a:blip>
            <a:srcRect/>
            <a:stretch>
              <a:fillRect/>
            </a:stretch>
          </p:blipFill>
          <p:spPr bwMode="auto">
            <a:xfrm>
              <a:off x="5868144" y="1628800"/>
              <a:ext cx="259922" cy="360040"/>
            </a:xfrm>
            <a:prstGeom prst="rect">
              <a:avLst/>
            </a:prstGeom>
            <a:noFill/>
            <a:ln w="9525">
              <a:noFill/>
              <a:miter lim="800000"/>
              <a:headEnd/>
              <a:tailEnd/>
            </a:ln>
          </p:spPr>
        </p:pic>
        <p:sp>
          <p:nvSpPr>
            <p:cNvPr id="110" name="円柱 109"/>
            <p:cNvSpPr/>
            <p:nvPr/>
          </p:nvSpPr>
          <p:spPr>
            <a:xfrm>
              <a:off x="6012160"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pic>
          <p:nvPicPr>
            <p:cNvPr id="111" name="Picture 8" descr="MCj04289690000[1]"/>
            <p:cNvPicPr>
              <a:picLocks noChangeAspect="1" noChangeArrowheads="1"/>
            </p:cNvPicPr>
            <p:nvPr/>
          </p:nvPicPr>
          <p:blipFill>
            <a:blip r:embed="rId3" cstate="print">
              <a:lum bright="-5000" contrast="59000"/>
            </a:blip>
            <a:srcRect/>
            <a:stretch>
              <a:fillRect/>
            </a:stretch>
          </p:blipFill>
          <p:spPr bwMode="auto">
            <a:xfrm>
              <a:off x="6156176" y="1628800"/>
              <a:ext cx="259922" cy="360040"/>
            </a:xfrm>
            <a:prstGeom prst="rect">
              <a:avLst/>
            </a:prstGeom>
            <a:noFill/>
            <a:ln w="9525">
              <a:noFill/>
              <a:miter lim="800000"/>
              <a:headEnd/>
              <a:tailEnd/>
            </a:ln>
          </p:spPr>
        </p:pic>
        <p:sp>
          <p:nvSpPr>
            <p:cNvPr id="112" name="円柱 111"/>
            <p:cNvSpPr/>
            <p:nvPr/>
          </p:nvSpPr>
          <p:spPr>
            <a:xfrm>
              <a:off x="6300192" y="1844824"/>
              <a:ext cx="144016" cy="144016"/>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1100">
                <a:latin typeface="HGPｺﾞｼｯｸE" pitchFamily="50" charset="-128"/>
                <a:ea typeface="HGPｺﾞｼｯｸE" pitchFamily="50" charset="-128"/>
                <a:cs typeface="Times New Roman" pitchFamily="18" charset="0"/>
              </a:endParaRPr>
            </a:p>
          </p:txBody>
        </p:sp>
        <p:sp>
          <p:nvSpPr>
            <p:cNvPr id="113" name="正方形/長方形 112"/>
            <p:cNvSpPr/>
            <p:nvPr/>
          </p:nvSpPr>
          <p:spPr>
            <a:xfrm>
              <a:off x="5220072" y="1556792"/>
              <a:ext cx="1296144" cy="57606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PｺﾞｼｯｸE" pitchFamily="50" charset="-128"/>
                <a:ea typeface="HGPｺﾞｼｯｸE" pitchFamily="50" charset="-128"/>
                <a:cs typeface="Times New Roman" pitchFamily="18" charset="0"/>
              </a:endParaRPr>
            </a:p>
          </p:txBody>
        </p:sp>
      </p:grpSp>
      <p:cxnSp>
        <p:nvCxnSpPr>
          <p:cNvPr id="114" name="直線矢印コネクタ 113"/>
          <p:cNvCxnSpPr/>
          <p:nvPr/>
        </p:nvCxnSpPr>
        <p:spPr>
          <a:xfrm flipH="1">
            <a:off x="4271895" y="4542746"/>
            <a:ext cx="75053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a:off x="4283968" y="5085184"/>
            <a:ext cx="21602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116" name="グループ化 115"/>
          <p:cNvGrpSpPr/>
          <p:nvPr/>
        </p:nvGrpSpPr>
        <p:grpSpPr>
          <a:xfrm>
            <a:off x="4499992" y="4338478"/>
            <a:ext cx="1296130" cy="1250762"/>
            <a:chOff x="5115399" y="2564904"/>
            <a:chExt cx="2037168" cy="1965862"/>
          </a:xfrm>
        </p:grpSpPr>
        <p:sp>
          <p:nvSpPr>
            <p:cNvPr id="117" name="正方形/長方形 116"/>
            <p:cNvSpPr/>
            <p:nvPr/>
          </p:nvSpPr>
          <p:spPr>
            <a:xfrm>
              <a:off x="5115399" y="2564904"/>
              <a:ext cx="2037168" cy="1554680"/>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latin typeface="HGPｺﾞｼｯｸE" pitchFamily="50" charset="-128"/>
                <a:ea typeface="HGPｺﾞｼｯｸE" pitchFamily="50" charset="-128"/>
                <a:cs typeface="Times New Roman" pitchFamily="18" charset="0"/>
              </a:endParaRPr>
            </a:p>
          </p:txBody>
        </p:sp>
        <p:pic>
          <p:nvPicPr>
            <p:cNvPr id="118" name="Picture 8" descr="MCj04289690000[1]"/>
            <p:cNvPicPr>
              <a:picLocks noChangeAspect="1" noChangeArrowheads="1"/>
            </p:cNvPicPr>
            <p:nvPr/>
          </p:nvPicPr>
          <p:blipFill>
            <a:blip r:embed="rId3" cstate="print"/>
            <a:srcRect/>
            <a:stretch>
              <a:fillRect/>
            </a:stretch>
          </p:blipFill>
          <p:spPr bwMode="auto">
            <a:xfrm>
              <a:off x="5252928" y="2706062"/>
              <a:ext cx="285106" cy="395980"/>
            </a:xfrm>
            <a:prstGeom prst="rect">
              <a:avLst/>
            </a:prstGeom>
            <a:noFill/>
            <a:ln w="9525">
              <a:noFill/>
              <a:miter lim="800000"/>
              <a:headEnd/>
              <a:tailEnd/>
            </a:ln>
          </p:spPr>
        </p:pic>
        <p:sp>
          <p:nvSpPr>
            <p:cNvPr id="119" name="円柱 118"/>
            <p:cNvSpPr/>
            <p:nvPr/>
          </p:nvSpPr>
          <p:spPr>
            <a:xfrm>
              <a:off x="5413757" y="2974110"/>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120" name="Picture 8" descr="MCj04289690000[1]"/>
            <p:cNvPicPr>
              <a:picLocks noChangeAspect="1" noChangeArrowheads="1"/>
            </p:cNvPicPr>
            <p:nvPr/>
          </p:nvPicPr>
          <p:blipFill>
            <a:blip r:embed="rId3" cstate="print"/>
            <a:srcRect/>
            <a:stretch>
              <a:fillRect/>
            </a:stretch>
          </p:blipFill>
          <p:spPr bwMode="auto">
            <a:xfrm>
              <a:off x="5450309" y="2840086"/>
              <a:ext cx="285106" cy="395980"/>
            </a:xfrm>
            <a:prstGeom prst="rect">
              <a:avLst/>
            </a:prstGeom>
            <a:noFill/>
            <a:ln w="9525">
              <a:noFill/>
              <a:miter lim="800000"/>
              <a:headEnd/>
              <a:tailEnd/>
            </a:ln>
          </p:spPr>
        </p:pic>
        <p:sp>
          <p:nvSpPr>
            <p:cNvPr id="121" name="円柱 120"/>
            <p:cNvSpPr/>
            <p:nvPr/>
          </p:nvSpPr>
          <p:spPr>
            <a:xfrm>
              <a:off x="5611138" y="3108134"/>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122" name="Picture 8" descr="MCj04289690000[1]"/>
            <p:cNvPicPr>
              <a:picLocks noChangeAspect="1" noChangeArrowheads="1"/>
            </p:cNvPicPr>
            <p:nvPr/>
          </p:nvPicPr>
          <p:blipFill>
            <a:blip r:embed="rId3" cstate="print"/>
            <a:srcRect/>
            <a:stretch>
              <a:fillRect/>
            </a:stretch>
          </p:blipFill>
          <p:spPr bwMode="auto">
            <a:xfrm>
              <a:off x="5681806" y="2759672"/>
              <a:ext cx="285106" cy="395980"/>
            </a:xfrm>
            <a:prstGeom prst="rect">
              <a:avLst/>
            </a:prstGeom>
            <a:noFill/>
            <a:ln w="9525">
              <a:noFill/>
              <a:miter lim="800000"/>
              <a:headEnd/>
              <a:tailEnd/>
            </a:ln>
          </p:spPr>
        </p:pic>
        <p:sp>
          <p:nvSpPr>
            <p:cNvPr id="123" name="円柱 122"/>
            <p:cNvSpPr/>
            <p:nvPr/>
          </p:nvSpPr>
          <p:spPr>
            <a:xfrm>
              <a:off x="5842635" y="3027720"/>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124" name="Picture 8" descr="MCj04289690000[1]"/>
            <p:cNvPicPr>
              <a:picLocks noChangeAspect="1" noChangeArrowheads="1"/>
            </p:cNvPicPr>
            <p:nvPr/>
          </p:nvPicPr>
          <p:blipFill>
            <a:blip r:embed="rId3" cstate="print"/>
            <a:srcRect/>
            <a:stretch>
              <a:fillRect/>
            </a:stretch>
          </p:blipFill>
          <p:spPr bwMode="auto">
            <a:xfrm>
              <a:off x="5366389" y="3476268"/>
              <a:ext cx="285106" cy="395980"/>
            </a:xfrm>
            <a:prstGeom prst="rect">
              <a:avLst/>
            </a:prstGeom>
            <a:noFill/>
            <a:ln w="9525">
              <a:noFill/>
              <a:miter lim="800000"/>
              <a:headEnd/>
              <a:tailEnd/>
            </a:ln>
          </p:spPr>
        </p:pic>
        <p:sp>
          <p:nvSpPr>
            <p:cNvPr id="125" name="円柱 124"/>
            <p:cNvSpPr/>
            <p:nvPr/>
          </p:nvSpPr>
          <p:spPr>
            <a:xfrm>
              <a:off x="5527218" y="3744317"/>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126" name="Picture 8" descr="MCj04289690000[1]"/>
            <p:cNvPicPr>
              <a:picLocks noChangeAspect="1" noChangeArrowheads="1"/>
            </p:cNvPicPr>
            <p:nvPr/>
          </p:nvPicPr>
          <p:blipFill>
            <a:blip r:embed="rId3" cstate="print"/>
            <a:srcRect/>
            <a:stretch>
              <a:fillRect/>
            </a:stretch>
          </p:blipFill>
          <p:spPr bwMode="auto">
            <a:xfrm>
              <a:off x="5563770" y="3610293"/>
              <a:ext cx="285106" cy="395980"/>
            </a:xfrm>
            <a:prstGeom prst="rect">
              <a:avLst/>
            </a:prstGeom>
            <a:noFill/>
            <a:ln w="9525">
              <a:noFill/>
              <a:miter lim="800000"/>
              <a:headEnd/>
              <a:tailEnd/>
            </a:ln>
          </p:spPr>
        </p:pic>
        <p:sp>
          <p:nvSpPr>
            <p:cNvPr id="127" name="円柱 126"/>
            <p:cNvSpPr/>
            <p:nvPr/>
          </p:nvSpPr>
          <p:spPr>
            <a:xfrm>
              <a:off x="5724599" y="3878341"/>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128" name="Picture 8" descr="MCj04289690000[1]"/>
            <p:cNvPicPr>
              <a:picLocks noChangeAspect="1" noChangeArrowheads="1"/>
            </p:cNvPicPr>
            <p:nvPr/>
          </p:nvPicPr>
          <p:blipFill>
            <a:blip r:embed="rId3" cstate="print"/>
            <a:srcRect/>
            <a:stretch>
              <a:fillRect/>
            </a:stretch>
          </p:blipFill>
          <p:spPr bwMode="auto">
            <a:xfrm>
              <a:off x="5795267" y="3529878"/>
              <a:ext cx="285106" cy="395980"/>
            </a:xfrm>
            <a:prstGeom prst="rect">
              <a:avLst/>
            </a:prstGeom>
            <a:noFill/>
            <a:ln w="9525">
              <a:noFill/>
              <a:miter lim="800000"/>
              <a:headEnd/>
              <a:tailEnd/>
            </a:ln>
          </p:spPr>
        </p:pic>
        <p:sp>
          <p:nvSpPr>
            <p:cNvPr id="129" name="円柱 128"/>
            <p:cNvSpPr/>
            <p:nvPr/>
          </p:nvSpPr>
          <p:spPr>
            <a:xfrm>
              <a:off x="5956096" y="3797926"/>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130" name="Picture 8" descr="MCj04289690000[1]"/>
            <p:cNvPicPr>
              <a:picLocks noChangeAspect="1" noChangeArrowheads="1"/>
            </p:cNvPicPr>
            <p:nvPr/>
          </p:nvPicPr>
          <p:blipFill>
            <a:blip r:embed="rId3" cstate="print"/>
            <a:srcRect/>
            <a:stretch>
              <a:fillRect/>
            </a:stretch>
          </p:blipFill>
          <p:spPr bwMode="auto">
            <a:xfrm>
              <a:off x="6118378" y="3422659"/>
              <a:ext cx="285106" cy="395980"/>
            </a:xfrm>
            <a:prstGeom prst="rect">
              <a:avLst/>
            </a:prstGeom>
            <a:noFill/>
            <a:ln w="9525">
              <a:noFill/>
              <a:miter lim="800000"/>
              <a:headEnd/>
              <a:tailEnd/>
            </a:ln>
          </p:spPr>
        </p:pic>
        <p:sp>
          <p:nvSpPr>
            <p:cNvPr id="131" name="円柱 130"/>
            <p:cNvSpPr/>
            <p:nvPr/>
          </p:nvSpPr>
          <p:spPr>
            <a:xfrm>
              <a:off x="6279207" y="3690707"/>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132" name="Picture 8" descr="MCj04289690000[1]"/>
            <p:cNvPicPr>
              <a:picLocks noChangeAspect="1" noChangeArrowheads="1"/>
            </p:cNvPicPr>
            <p:nvPr/>
          </p:nvPicPr>
          <p:blipFill>
            <a:blip r:embed="rId3" cstate="print"/>
            <a:srcRect/>
            <a:stretch>
              <a:fillRect/>
            </a:stretch>
          </p:blipFill>
          <p:spPr bwMode="auto">
            <a:xfrm>
              <a:off x="6315759" y="3556683"/>
              <a:ext cx="285106" cy="395980"/>
            </a:xfrm>
            <a:prstGeom prst="rect">
              <a:avLst/>
            </a:prstGeom>
            <a:noFill/>
            <a:ln w="9525">
              <a:noFill/>
              <a:miter lim="800000"/>
              <a:headEnd/>
              <a:tailEnd/>
            </a:ln>
          </p:spPr>
        </p:pic>
        <p:sp>
          <p:nvSpPr>
            <p:cNvPr id="133" name="円柱 132"/>
            <p:cNvSpPr/>
            <p:nvPr/>
          </p:nvSpPr>
          <p:spPr>
            <a:xfrm>
              <a:off x="6476588" y="3824731"/>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134" name="Picture 8" descr="MCj04289690000[1]"/>
            <p:cNvPicPr>
              <a:picLocks noChangeAspect="1" noChangeArrowheads="1"/>
            </p:cNvPicPr>
            <p:nvPr/>
          </p:nvPicPr>
          <p:blipFill>
            <a:blip r:embed="rId3" cstate="print"/>
            <a:srcRect/>
            <a:stretch>
              <a:fillRect/>
            </a:stretch>
          </p:blipFill>
          <p:spPr bwMode="auto">
            <a:xfrm>
              <a:off x="6547256" y="3476268"/>
              <a:ext cx="285106" cy="395980"/>
            </a:xfrm>
            <a:prstGeom prst="rect">
              <a:avLst/>
            </a:prstGeom>
            <a:noFill/>
            <a:ln w="9525">
              <a:noFill/>
              <a:miter lim="800000"/>
              <a:headEnd/>
              <a:tailEnd/>
            </a:ln>
          </p:spPr>
        </p:pic>
        <p:sp>
          <p:nvSpPr>
            <p:cNvPr id="135" name="円柱 134"/>
            <p:cNvSpPr/>
            <p:nvPr/>
          </p:nvSpPr>
          <p:spPr>
            <a:xfrm>
              <a:off x="6708085" y="3744317"/>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136" name="Picture 8" descr="MCj04289690000[1]"/>
            <p:cNvPicPr>
              <a:picLocks noChangeAspect="1" noChangeArrowheads="1"/>
            </p:cNvPicPr>
            <p:nvPr/>
          </p:nvPicPr>
          <p:blipFill>
            <a:blip r:embed="rId3" cstate="print"/>
            <a:srcRect/>
            <a:stretch>
              <a:fillRect/>
            </a:stretch>
          </p:blipFill>
          <p:spPr bwMode="auto">
            <a:xfrm>
              <a:off x="6171988" y="2725733"/>
              <a:ext cx="285106" cy="395980"/>
            </a:xfrm>
            <a:prstGeom prst="rect">
              <a:avLst/>
            </a:prstGeom>
            <a:noFill/>
            <a:ln w="9525">
              <a:noFill/>
              <a:miter lim="800000"/>
              <a:headEnd/>
              <a:tailEnd/>
            </a:ln>
          </p:spPr>
        </p:pic>
        <p:sp>
          <p:nvSpPr>
            <p:cNvPr id="137" name="円柱 136"/>
            <p:cNvSpPr/>
            <p:nvPr/>
          </p:nvSpPr>
          <p:spPr>
            <a:xfrm>
              <a:off x="6332817" y="2993781"/>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138" name="Picture 8" descr="MCj04289690000[1]"/>
            <p:cNvPicPr>
              <a:picLocks noChangeAspect="1" noChangeArrowheads="1"/>
            </p:cNvPicPr>
            <p:nvPr/>
          </p:nvPicPr>
          <p:blipFill>
            <a:blip r:embed="rId3" cstate="print"/>
            <a:srcRect/>
            <a:stretch>
              <a:fillRect/>
            </a:stretch>
          </p:blipFill>
          <p:spPr bwMode="auto">
            <a:xfrm>
              <a:off x="6369369" y="2859757"/>
              <a:ext cx="285106" cy="395980"/>
            </a:xfrm>
            <a:prstGeom prst="rect">
              <a:avLst/>
            </a:prstGeom>
            <a:noFill/>
            <a:ln w="9525">
              <a:noFill/>
              <a:miter lim="800000"/>
              <a:headEnd/>
              <a:tailEnd/>
            </a:ln>
          </p:spPr>
        </p:pic>
        <p:sp>
          <p:nvSpPr>
            <p:cNvPr id="139" name="円柱 138"/>
            <p:cNvSpPr/>
            <p:nvPr/>
          </p:nvSpPr>
          <p:spPr>
            <a:xfrm>
              <a:off x="6530198" y="3127806"/>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140" name="Picture 8" descr="MCj04289690000[1]"/>
            <p:cNvPicPr>
              <a:picLocks noChangeAspect="1" noChangeArrowheads="1"/>
            </p:cNvPicPr>
            <p:nvPr/>
          </p:nvPicPr>
          <p:blipFill>
            <a:blip r:embed="rId3" cstate="print"/>
            <a:srcRect/>
            <a:stretch>
              <a:fillRect/>
            </a:stretch>
          </p:blipFill>
          <p:spPr bwMode="auto">
            <a:xfrm>
              <a:off x="6600865" y="2779343"/>
              <a:ext cx="285106" cy="395980"/>
            </a:xfrm>
            <a:prstGeom prst="rect">
              <a:avLst/>
            </a:prstGeom>
            <a:noFill/>
            <a:ln w="9525">
              <a:noFill/>
              <a:miter lim="800000"/>
              <a:headEnd/>
              <a:tailEnd/>
            </a:ln>
          </p:spPr>
        </p:pic>
        <p:sp>
          <p:nvSpPr>
            <p:cNvPr id="141" name="円柱 140"/>
            <p:cNvSpPr/>
            <p:nvPr/>
          </p:nvSpPr>
          <p:spPr>
            <a:xfrm>
              <a:off x="6761695" y="3047391"/>
              <a:ext cx="107219" cy="13402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sp>
          <p:nvSpPr>
            <p:cNvPr id="142" name="テキスト ボックス 141"/>
            <p:cNvSpPr txBox="1"/>
            <p:nvPr/>
          </p:nvSpPr>
          <p:spPr>
            <a:xfrm>
              <a:off x="5116147" y="4119585"/>
              <a:ext cx="1978303" cy="411181"/>
            </a:xfrm>
            <a:prstGeom prst="rect">
              <a:avLst/>
            </a:prstGeom>
            <a:noFill/>
          </p:spPr>
          <p:txBody>
            <a:bodyPr wrap="none" rtlCol="0">
              <a:spAutoFit/>
            </a:bodyPr>
            <a:lstStyle/>
            <a:p>
              <a:r>
                <a:rPr kumimoji="1" lang="ja-JP" altLang="en-US" sz="1100" dirty="0" smtClean="0">
                  <a:solidFill>
                    <a:schemeClr val="accent1">
                      <a:lumMod val="75000"/>
                    </a:schemeClr>
                  </a:solidFill>
                  <a:latin typeface="HGPｺﾞｼｯｸE" pitchFamily="50" charset="-128"/>
                  <a:ea typeface="HGPｺﾞｼｯｸE" pitchFamily="50" charset="-128"/>
                </a:rPr>
                <a:t>物理マシンプール</a:t>
              </a:r>
              <a:endParaRPr kumimoji="1" lang="ja-JP" altLang="en-US" sz="1100" dirty="0">
                <a:solidFill>
                  <a:schemeClr val="accent1">
                    <a:lumMod val="75000"/>
                  </a:schemeClr>
                </a:solidFill>
                <a:latin typeface="HGPｺﾞｼｯｸE" pitchFamily="50" charset="-128"/>
                <a:ea typeface="HGPｺﾞｼｯｸE" pitchFamily="50" charset="-128"/>
              </a:endParaRPr>
            </a:p>
          </p:txBody>
        </p:sp>
      </p:grpSp>
      <p:sp>
        <p:nvSpPr>
          <p:cNvPr id="86" name="円/楕円 85"/>
          <p:cNvSpPr/>
          <p:nvPr/>
        </p:nvSpPr>
        <p:spPr>
          <a:xfrm>
            <a:off x="2123728" y="1844824"/>
            <a:ext cx="504056" cy="3960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PｺﾞｼｯｸE" pitchFamily="50" charset="-128"/>
              <a:ea typeface="HGPｺﾞｼｯｸE" pitchFamily="50" charset="-128"/>
            </a:endParaRPr>
          </a:p>
        </p:txBody>
      </p:sp>
      <p:pic>
        <p:nvPicPr>
          <p:cNvPr id="85" name="Picture 42" descr="H:\home\nobukazu\My Dropbox\dat\201103\GRC-H23-plan\SINET4.png"/>
          <p:cNvPicPr>
            <a:picLocks noChangeAspect="1" noChangeArrowheads="1"/>
          </p:cNvPicPr>
          <p:nvPr/>
        </p:nvPicPr>
        <p:blipFill>
          <a:blip r:embed="rId4" cstate="print"/>
          <a:srcRect/>
          <a:stretch>
            <a:fillRect/>
          </a:stretch>
        </p:blipFill>
        <p:spPr bwMode="auto">
          <a:xfrm rot="16200000">
            <a:off x="1833610" y="3575103"/>
            <a:ext cx="1031259" cy="451022"/>
          </a:xfrm>
          <a:prstGeom prst="rect">
            <a:avLst/>
          </a:prstGeom>
          <a:noFill/>
          <a:ln w="9525">
            <a:noFill/>
            <a:miter lim="800000"/>
            <a:headEnd/>
            <a:tailEnd/>
          </a:ln>
        </p:spPr>
      </p:pic>
      <p:sp>
        <p:nvSpPr>
          <p:cNvPr id="146" name="テキスト ボックス 145"/>
          <p:cNvSpPr txBox="1"/>
          <p:nvPr/>
        </p:nvSpPr>
        <p:spPr>
          <a:xfrm>
            <a:off x="2843808" y="3212976"/>
            <a:ext cx="1728192" cy="415498"/>
          </a:xfrm>
          <a:prstGeom prst="rect">
            <a:avLst/>
          </a:prstGeom>
          <a:noFill/>
        </p:spPr>
        <p:txBody>
          <a:bodyPr wrap="square" rtlCol="0">
            <a:spAutoFit/>
          </a:bodyPr>
          <a:lstStyle/>
          <a:p>
            <a:pPr algn="ctr"/>
            <a:r>
              <a:rPr lang="ja-JP" altLang="en-US" sz="1050" dirty="0" smtClean="0">
                <a:solidFill>
                  <a:schemeClr val="accent1">
                    <a:lumMod val="75000"/>
                  </a:schemeClr>
                </a:solidFill>
                <a:latin typeface="HGPｺﾞｼｯｸE" pitchFamily="50" charset="-128"/>
                <a:ea typeface="HGPｺﾞｼｯｸE" pitchFamily="50" charset="-128"/>
              </a:rPr>
              <a:t>インタークラウド基盤内クラスタ</a:t>
            </a:r>
            <a:r>
              <a:rPr lang="en-US" altLang="ja-JP" sz="1050" dirty="0" smtClean="0">
                <a:solidFill>
                  <a:schemeClr val="accent1">
                    <a:lumMod val="75000"/>
                  </a:schemeClr>
                </a:solidFill>
                <a:latin typeface="HGPｺﾞｼｯｸE" pitchFamily="50" charset="-128"/>
                <a:ea typeface="HGPｺﾞｼｯｸE" pitchFamily="50" charset="-128"/>
              </a:rPr>
              <a:t>-B</a:t>
            </a:r>
            <a:endParaRPr kumimoji="1" lang="ja-JP" altLang="en-US" sz="1050" dirty="0">
              <a:solidFill>
                <a:schemeClr val="accent1">
                  <a:lumMod val="75000"/>
                </a:schemeClr>
              </a:solidFill>
              <a:latin typeface="HGPｺﾞｼｯｸE" pitchFamily="50" charset="-128"/>
              <a:ea typeface="HGPｺﾞｼｯｸE" pitchFamily="50" charset="-128"/>
            </a:endParaRPr>
          </a:p>
        </p:txBody>
      </p:sp>
      <p:sp>
        <p:nvSpPr>
          <p:cNvPr id="147" name="角丸四角形 146"/>
          <p:cNvSpPr/>
          <p:nvPr/>
        </p:nvSpPr>
        <p:spPr>
          <a:xfrm>
            <a:off x="251520" y="2780928"/>
            <a:ext cx="1728192" cy="864096"/>
          </a:xfrm>
          <a:prstGeom prst="roundRect">
            <a:avLst>
              <a:gd name="adj" fmla="val 4139"/>
            </a:avLst>
          </a:prstGeom>
          <a:noFill/>
          <a:ln>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HGPｺﾞｼｯｸE" pitchFamily="50" charset="-128"/>
              <a:ea typeface="HGPｺﾞｼｯｸE" pitchFamily="50" charset="-128"/>
            </a:endParaRPr>
          </a:p>
        </p:txBody>
      </p:sp>
      <p:grpSp>
        <p:nvGrpSpPr>
          <p:cNvPr id="148" name="グループ化 147"/>
          <p:cNvGrpSpPr/>
          <p:nvPr/>
        </p:nvGrpSpPr>
        <p:grpSpPr>
          <a:xfrm>
            <a:off x="611560" y="2924944"/>
            <a:ext cx="936104" cy="698989"/>
            <a:chOff x="611560" y="2492896"/>
            <a:chExt cx="1584176" cy="1182903"/>
          </a:xfrm>
        </p:grpSpPr>
        <p:pic>
          <p:nvPicPr>
            <p:cNvPr id="149" name="Picture 8" descr="MCj04289690000[1]"/>
            <p:cNvPicPr>
              <a:picLocks noChangeAspect="1" noChangeArrowheads="1"/>
            </p:cNvPicPr>
            <p:nvPr/>
          </p:nvPicPr>
          <p:blipFill>
            <a:blip r:embed="rId3" cstate="print"/>
            <a:srcRect/>
            <a:stretch>
              <a:fillRect/>
            </a:stretch>
          </p:blipFill>
          <p:spPr bwMode="auto">
            <a:xfrm>
              <a:off x="827584" y="2636912"/>
              <a:ext cx="382952" cy="531877"/>
            </a:xfrm>
            <a:prstGeom prst="rect">
              <a:avLst/>
            </a:prstGeom>
            <a:noFill/>
            <a:ln w="9525">
              <a:noFill/>
              <a:miter lim="800000"/>
              <a:headEnd/>
              <a:tailEnd/>
            </a:ln>
          </p:spPr>
        </p:pic>
        <p:sp>
          <p:nvSpPr>
            <p:cNvPr id="150" name="円柱 149"/>
            <p:cNvSpPr/>
            <p:nvPr/>
          </p:nvSpPr>
          <p:spPr>
            <a:xfrm>
              <a:off x="1043608" y="299695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151" name="Picture 8" descr="MCj04289690000[1]"/>
            <p:cNvPicPr>
              <a:picLocks noChangeAspect="1" noChangeArrowheads="1"/>
            </p:cNvPicPr>
            <p:nvPr/>
          </p:nvPicPr>
          <p:blipFill>
            <a:blip r:embed="rId3" cstate="print"/>
            <a:srcRect/>
            <a:stretch>
              <a:fillRect/>
            </a:stretch>
          </p:blipFill>
          <p:spPr bwMode="auto">
            <a:xfrm>
              <a:off x="1475656" y="2636912"/>
              <a:ext cx="382952" cy="531877"/>
            </a:xfrm>
            <a:prstGeom prst="rect">
              <a:avLst/>
            </a:prstGeom>
            <a:noFill/>
            <a:ln w="9525">
              <a:noFill/>
              <a:miter lim="800000"/>
              <a:headEnd/>
              <a:tailEnd/>
            </a:ln>
          </p:spPr>
        </p:pic>
        <p:sp>
          <p:nvSpPr>
            <p:cNvPr id="152" name="円柱 151"/>
            <p:cNvSpPr/>
            <p:nvPr/>
          </p:nvSpPr>
          <p:spPr>
            <a:xfrm>
              <a:off x="1691680" y="299695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sp>
          <p:nvSpPr>
            <p:cNvPr id="153" name="正方形/長方形 152"/>
            <p:cNvSpPr/>
            <p:nvPr/>
          </p:nvSpPr>
          <p:spPr>
            <a:xfrm>
              <a:off x="611560" y="2492896"/>
              <a:ext cx="1584176" cy="86409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latin typeface="HGPｺﾞｼｯｸE" pitchFamily="50" charset="-128"/>
                <a:ea typeface="HGPｺﾞｼｯｸE" pitchFamily="50" charset="-128"/>
                <a:cs typeface="Times New Roman" pitchFamily="18" charset="0"/>
              </a:endParaRPr>
            </a:p>
          </p:txBody>
        </p:sp>
        <p:sp>
          <p:nvSpPr>
            <p:cNvPr id="154" name="テキスト ボックス 153"/>
            <p:cNvSpPr txBox="1"/>
            <p:nvPr/>
          </p:nvSpPr>
          <p:spPr>
            <a:xfrm>
              <a:off x="611560" y="3337245"/>
              <a:ext cx="1584176" cy="338554"/>
            </a:xfrm>
            <a:prstGeom prst="rect">
              <a:avLst/>
            </a:prstGeom>
            <a:noFill/>
          </p:spPr>
          <p:txBody>
            <a:bodyPr wrap="square" rtlCol="0">
              <a:spAutoFit/>
            </a:bodyPr>
            <a:lstStyle/>
            <a:p>
              <a:r>
                <a:rPr lang="ja-JP" altLang="en-US" sz="700" dirty="0" smtClean="0">
                  <a:solidFill>
                    <a:schemeClr val="accent1">
                      <a:lumMod val="75000"/>
                    </a:schemeClr>
                  </a:solidFill>
                  <a:latin typeface="HGPｺﾞｼｯｸE" pitchFamily="50" charset="-128"/>
                  <a:ea typeface="HGPｺﾞｼｯｸE" pitchFamily="50" charset="-128"/>
                </a:rPr>
                <a:t>大学内クラスタ</a:t>
              </a:r>
              <a:r>
                <a:rPr lang="en-US" altLang="ja-JP" sz="700" dirty="0" smtClean="0">
                  <a:solidFill>
                    <a:schemeClr val="accent1">
                      <a:lumMod val="75000"/>
                    </a:schemeClr>
                  </a:solidFill>
                  <a:latin typeface="HGPｺﾞｼｯｸE" pitchFamily="50" charset="-128"/>
                  <a:ea typeface="HGPｺﾞｼｯｸE" pitchFamily="50" charset="-128"/>
                </a:rPr>
                <a:t>-B</a:t>
              </a:r>
              <a:endParaRPr kumimoji="1" lang="ja-JP" altLang="en-US" sz="700" dirty="0">
                <a:solidFill>
                  <a:schemeClr val="accent1">
                    <a:lumMod val="75000"/>
                  </a:schemeClr>
                </a:solidFill>
                <a:latin typeface="HGPｺﾞｼｯｸE" pitchFamily="50" charset="-128"/>
                <a:ea typeface="HGPｺﾞｼｯｸE" pitchFamily="50" charset="-128"/>
              </a:endParaRPr>
            </a:p>
          </p:txBody>
        </p:sp>
      </p:grpSp>
      <p:cxnSp>
        <p:nvCxnSpPr>
          <p:cNvPr id="158" name="直線コネクタ 157"/>
          <p:cNvCxnSpPr>
            <a:endCxn id="82" idx="2"/>
          </p:cNvCxnSpPr>
          <p:nvPr/>
        </p:nvCxnSpPr>
        <p:spPr>
          <a:xfrm>
            <a:off x="6012160" y="2852936"/>
            <a:ext cx="720080" cy="8640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60" name="直線コネクタ 159"/>
          <p:cNvCxnSpPr>
            <a:stCxn id="93" idx="3"/>
          </p:cNvCxnSpPr>
          <p:nvPr/>
        </p:nvCxnSpPr>
        <p:spPr>
          <a:xfrm flipV="1">
            <a:off x="6012160" y="3933056"/>
            <a:ext cx="720080" cy="97210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3" name="角丸四角形 162"/>
          <p:cNvSpPr/>
          <p:nvPr/>
        </p:nvSpPr>
        <p:spPr>
          <a:xfrm>
            <a:off x="251520" y="4005064"/>
            <a:ext cx="1728192" cy="864096"/>
          </a:xfrm>
          <a:prstGeom prst="roundRect">
            <a:avLst>
              <a:gd name="adj" fmla="val 4139"/>
            </a:avLst>
          </a:prstGeom>
          <a:noFill/>
          <a:ln>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HGPｺﾞｼｯｸE" pitchFamily="50" charset="-128"/>
              <a:ea typeface="HGPｺﾞｼｯｸE" pitchFamily="50" charset="-128"/>
            </a:endParaRPr>
          </a:p>
        </p:txBody>
      </p:sp>
      <p:grpSp>
        <p:nvGrpSpPr>
          <p:cNvPr id="164" name="グループ化 163"/>
          <p:cNvGrpSpPr/>
          <p:nvPr/>
        </p:nvGrpSpPr>
        <p:grpSpPr>
          <a:xfrm>
            <a:off x="611560" y="4149080"/>
            <a:ext cx="936104" cy="698989"/>
            <a:chOff x="611560" y="2492896"/>
            <a:chExt cx="1584176" cy="1182903"/>
          </a:xfrm>
        </p:grpSpPr>
        <p:pic>
          <p:nvPicPr>
            <p:cNvPr id="165" name="Picture 8" descr="MCj04289690000[1]"/>
            <p:cNvPicPr>
              <a:picLocks noChangeAspect="1" noChangeArrowheads="1"/>
            </p:cNvPicPr>
            <p:nvPr/>
          </p:nvPicPr>
          <p:blipFill>
            <a:blip r:embed="rId3" cstate="print"/>
            <a:srcRect/>
            <a:stretch>
              <a:fillRect/>
            </a:stretch>
          </p:blipFill>
          <p:spPr bwMode="auto">
            <a:xfrm>
              <a:off x="827584" y="2636912"/>
              <a:ext cx="382952" cy="531877"/>
            </a:xfrm>
            <a:prstGeom prst="rect">
              <a:avLst/>
            </a:prstGeom>
            <a:noFill/>
            <a:ln w="9525">
              <a:noFill/>
              <a:miter lim="800000"/>
              <a:headEnd/>
              <a:tailEnd/>
            </a:ln>
          </p:spPr>
        </p:pic>
        <p:sp>
          <p:nvSpPr>
            <p:cNvPr id="166" name="円柱 165"/>
            <p:cNvSpPr/>
            <p:nvPr/>
          </p:nvSpPr>
          <p:spPr>
            <a:xfrm>
              <a:off x="1043608" y="299695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167" name="Picture 8" descr="MCj04289690000[1]"/>
            <p:cNvPicPr>
              <a:picLocks noChangeAspect="1" noChangeArrowheads="1"/>
            </p:cNvPicPr>
            <p:nvPr/>
          </p:nvPicPr>
          <p:blipFill>
            <a:blip r:embed="rId3" cstate="print"/>
            <a:srcRect/>
            <a:stretch>
              <a:fillRect/>
            </a:stretch>
          </p:blipFill>
          <p:spPr bwMode="auto">
            <a:xfrm>
              <a:off x="1475656" y="2636912"/>
              <a:ext cx="382952" cy="531877"/>
            </a:xfrm>
            <a:prstGeom prst="rect">
              <a:avLst/>
            </a:prstGeom>
            <a:noFill/>
            <a:ln w="9525">
              <a:noFill/>
              <a:miter lim="800000"/>
              <a:headEnd/>
              <a:tailEnd/>
            </a:ln>
          </p:spPr>
        </p:pic>
        <p:sp>
          <p:nvSpPr>
            <p:cNvPr id="168" name="円柱 167"/>
            <p:cNvSpPr/>
            <p:nvPr/>
          </p:nvSpPr>
          <p:spPr>
            <a:xfrm>
              <a:off x="1691680" y="299695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sp>
          <p:nvSpPr>
            <p:cNvPr id="169" name="正方形/長方形 168"/>
            <p:cNvSpPr/>
            <p:nvPr/>
          </p:nvSpPr>
          <p:spPr>
            <a:xfrm>
              <a:off x="611560" y="2492896"/>
              <a:ext cx="1584176" cy="86409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latin typeface="HGPｺﾞｼｯｸE" pitchFamily="50" charset="-128"/>
                <a:ea typeface="HGPｺﾞｼｯｸE" pitchFamily="50" charset="-128"/>
                <a:cs typeface="Times New Roman" pitchFamily="18" charset="0"/>
              </a:endParaRPr>
            </a:p>
          </p:txBody>
        </p:sp>
        <p:sp>
          <p:nvSpPr>
            <p:cNvPr id="170" name="テキスト ボックス 169"/>
            <p:cNvSpPr txBox="1"/>
            <p:nvPr/>
          </p:nvSpPr>
          <p:spPr>
            <a:xfrm>
              <a:off x="611560" y="3337245"/>
              <a:ext cx="1584176" cy="338554"/>
            </a:xfrm>
            <a:prstGeom prst="rect">
              <a:avLst/>
            </a:prstGeom>
            <a:noFill/>
          </p:spPr>
          <p:txBody>
            <a:bodyPr wrap="square" rtlCol="0">
              <a:spAutoFit/>
            </a:bodyPr>
            <a:lstStyle/>
            <a:p>
              <a:r>
                <a:rPr lang="ja-JP" altLang="en-US" sz="700" dirty="0" smtClean="0">
                  <a:solidFill>
                    <a:schemeClr val="accent1">
                      <a:lumMod val="75000"/>
                    </a:schemeClr>
                  </a:solidFill>
                  <a:latin typeface="HGPｺﾞｼｯｸE" pitchFamily="50" charset="-128"/>
                  <a:ea typeface="HGPｺﾞｼｯｸE" pitchFamily="50" charset="-128"/>
                </a:rPr>
                <a:t>大学内クラスタ</a:t>
              </a:r>
              <a:r>
                <a:rPr lang="en-US" altLang="ja-JP" sz="700" dirty="0" smtClean="0">
                  <a:solidFill>
                    <a:schemeClr val="accent1">
                      <a:lumMod val="75000"/>
                    </a:schemeClr>
                  </a:solidFill>
                  <a:latin typeface="HGPｺﾞｼｯｸE" pitchFamily="50" charset="-128"/>
                  <a:ea typeface="HGPｺﾞｼｯｸE" pitchFamily="50" charset="-128"/>
                </a:rPr>
                <a:t>-C</a:t>
              </a:r>
              <a:endParaRPr kumimoji="1" lang="ja-JP" altLang="en-US" sz="700" dirty="0">
                <a:solidFill>
                  <a:schemeClr val="accent1">
                    <a:lumMod val="75000"/>
                  </a:schemeClr>
                </a:solidFill>
                <a:latin typeface="HGPｺﾞｼｯｸE" pitchFamily="50" charset="-128"/>
                <a:ea typeface="HGPｺﾞｼｯｸE" pitchFamily="50" charset="-128"/>
              </a:endParaRPr>
            </a:p>
          </p:txBody>
        </p:sp>
      </p:grpSp>
      <p:sp>
        <p:nvSpPr>
          <p:cNvPr id="171" name="角丸四角形 170"/>
          <p:cNvSpPr/>
          <p:nvPr/>
        </p:nvSpPr>
        <p:spPr>
          <a:xfrm>
            <a:off x="251520" y="5013176"/>
            <a:ext cx="1728192" cy="864096"/>
          </a:xfrm>
          <a:prstGeom prst="roundRect">
            <a:avLst>
              <a:gd name="adj" fmla="val 4139"/>
            </a:avLst>
          </a:prstGeom>
          <a:noFill/>
          <a:ln>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HGPｺﾞｼｯｸE" pitchFamily="50" charset="-128"/>
              <a:ea typeface="HGPｺﾞｼｯｸE" pitchFamily="50" charset="-128"/>
            </a:endParaRPr>
          </a:p>
        </p:txBody>
      </p:sp>
      <p:grpSp>
        <p:nvGrpSpPr>
          <p:cNvPr id="172" name="グループ化 171"/>
          <p:cNvGrpSpPr/>
          <p:nvPr/>
        </p:nvGrpSpPr>
        <p:grpSpPr>
          <a:xfrm>
            <a:off x="611560" y="5157192"/>
            <a:ext cx="936104" cy="698989"/>
            <a:chOff x="611560" y="2492896"/>
            <a:chExt cx="1584176" cy="1182903"/>
          </a:xfrm>
        </p:grpSpPr>
        <p:pic>
          <p:nvPicPr>
            <p:cNvPr id="173" name="Picture 8" descr="MCj04289690000[1]"/>
            <p:cNvPicPr>
              <a:picLocks noChangeAspect="1" noChangeArrowheads="1"/>
            </p:cNvPicPr>
            <p:nvPr/>
          </p:nvPicPr>
          <p:blipFill>
            <a:blip r:embed="rId3" cstate="print"/>
            <a:srcRect/>
            <a:stretch>
              <a:fillRect/>
            </a:stretch>
          </p:blipFill>
          <p:spPr bwMode="auto">
            <a:xfrm>
              <a:off x="827584" y="2636912"/>
              <a:ext cx="382952" cy="531877"/>
            </a:xfrm>
            <a:prstGeom prst="rect">
              <a:avLst/>
            </a:prstGeom>
            <a:noFill/>
            <a:ln w="9525">
              <a:noFill/>
              <a:miter lim="800000"/>
              <a:headEnd/>
              <a:tailEnd/>
            </a:ln>
          </p:spPr>
        </p:pic>
        <p:sp>
          <p:nvSpPr>
            <p:cNvPr id="174" name="円柱 173"/>
            <p:cNvSpPr/>
            <p:nvPr/>
          </p:nvSpPr>
          <p:spPr>
            <a:xfrm>
              <a:off x="1043608" y="299695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pic>
          <p:nvPicPr>
            <p:cNvPr id="175" name="Picture 8" descr="MCj04289690000[1]"/>
            <p:cNvPicPr>
              <a:picLocks noChangeAspect="1" noChangeArrowheads="1"/>
            </p:cNvPicPr>
            <p:nvPr/>
          </p:nvPicPr>
          <p:blipFill>
            <a:blip r:embed="rId3" cstate="print"/>
            <a:srcRect/>
            <a:stretch>
              <a:fillRect/>
            </a:stretch>
          </p:blipFill>
          <p:spPr bwMode="auto">
            <a:xfrm>
              <a:off x="1475656" y="2636912"/>
              <a:ext cx="382952" cy="531877"/>
            </a:xfrm>
            <a:prstGeom prst="rect">
              <a:avLst/>
            </a:prstGeom>
            <a:noFill/>
            <a:ln w="9525">
              <a:noFill/>
              <a:miter lim="800000"/>
              <a:headEnd/>
              <a:tailEnd/>
            </a:ln>
          </p:spPr>
        </p:pic>
        <p:sp>
          <p:nvSpPr>
            <p:cNvPr id="176" name="円柱 175"/>
            <p:cNvSpPr/>
            <p:nvPr/>
          </p:nvSpPr>
          <p:spPr>
            <a:xfrm>
              <a:off x="1691680" y="2996952"/>
              <a:ext cx="144016" cy="18002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sz="800">
                <a:latin typeface="HGPｺﾞｼｯｸE" pitchFamily="50" charset="-128"/>
                <a:ea typeface="HGPｺﾞｼｯｸE" pitchFamily="50" charset="-128"/>
                <a:cs typeface="Times New Roman" pitchFamily="18" charset="0"/>
              </a:endParaRPr>
            </a:p>
          </p:txBody>
        </p:sp>
        <p:sp>
          <p:nvSpPr>
            <p:cNvPr id="177" name="正方形/長方形 176"/>
            <p:cNvSpPr/>
            <p:nvPr/>
          </p:nvSpPr>
          <p:spPr>
            <a:xfrm>
              <a:off x="611560" y="2492896"/>
              <a:ext cx="1584176" cy="86409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latin typeface="HGPｺﾞｼｯｸE" pitchFamily="50" charset="-128"/>
                <a:ea typeface="HGPｺﾞｼｯｸE" pitchFamily="50" charset="-128"/>
                <a:cs typeface="Times New Roman" pitchFamily="18" charset="0"/>
              </a:endParaRPr>
            </a:p>
          </p:txBody>
        </p:sp>
        <p:sp>
          <p:nvSpPr>
            <p:cNvPr id="178" name="テキスト ボックス 177"/>
            <p:cNvSpPr txBox="1"/>
            <p:nvPr/>
          </p:nvSpPr>
          <p:spPr>
            <a:xfrm>
              <a:off x="611560" y="3337245"/>
              <a:ext cx="1584176" cy="338554"/>
            </a:xfrm>
            <a:prstGeom prst="rect">
              <a:avLst/>
            </a:prstGeom>
            <a:noFill/>
          </p:spPr>
          <p:txBody>
            <a:bodyPr wrap="square" rtlCol="0">
              <a:spAutoFit/>
            </a:bodyPr>
            <a:lstStyle/>
            <a:p>
              <a:r>
                <a:rPr lang="ja-JP" altLang="en-US" sz="700" dirty="0" smtClean="0">
                  <a:solidFill>
                    <a:schemeClr val="accent1">
                      <a:lumMod val="75000"/>
                    </a:schemeClr>
                  </a:solidFill>
                  <a:latin typeface="HGPｺﾞｼｯｸE" pitchFamily="50" charset="-128"/>
                  <a:ea typeface="HGPｺﾞｼｯｸE" pitchFamily="50" charset="-128"/>
                </a:rPr>
                <a:t>大学内クラスタ</a:t>
              </a:r>
              <a:r>
                <a:rPr lang="en-US" altLang="ja-JP" sz="700" dirty="0" smtClean="0">
                  <a:solidFill>
                    <a:schemeClr val="accent1">
                      <a:lumMod val="75000"/>
                    </a:schemeClr>
                  </a:solidFill>
                  <a:latin typeface="HGPｺﾞｼｯｸE" pitchFamily="50" charset="-128"/>
                  <a:ea typeface="HGPｺﾞｼｯｸE" pitchFamily="50" charset="-128"/>
                </a:rPr>
                <a:t>-D</a:t>
              </a:r>
              <a:endParaRPr kumimoji="1" lang="ja-JP" altLang="en-US" sz="700" dirty="0">
                <a:solidFill>
                  <a:schemeClr val="accent1">
                    <a:lumMod val="75000"/>
                  </a:schemeClr>
                </a:solidFill>
                <a:latin typeface="HGPｺﾞｼｯｸE" pitchFamily="50" charset="-128"/>
                <a:ea typeface="HGPｺﾞｼｯｸE" pitchFamily="50" charset="-128"/>
              </a:endParaRPr>
            </a:p>
          </p:txBody>
        </p:sp>
      </p:grpSp>
      <p:sp>
        <p:nvSpPr>
          <p:cNvPr id="179" name="テキスト ボックス 178"/>
          <p:cNvSpPr txBox="1"/>
          <p:nvPr/>
        </p:nvSpPr>
        <p:spPr>
          <a:xfrm>
            <a:off x="2843808" y="3933056"/>
            <a:ext cx="1728192" cy="415498"/>
          </a:xfrm>
          <a:prstGeom prst="rect">
            <a:avLst/>
          </a:prstGeom>
          <a:noFill/>
        </p:spPr>
        <p:txBody>
          <a:bodyPr wrap="square" rtlCol="0">
            <a:spAutoFit/>
          </a:bodyPr>
          <a:lstStyle/>
          <a:p>
            <a:pPr algn="ctr"/>
            <a:r>
              <a:rPr lang="ja-JP" altLang="en-US" sz="1050" dirty="0" smtClean="0">
                <a:solidFill>
                  <a:schemeClr val="accent1">
                    <a:lumMod val="75000"/>
                  </a:schemeClr>
                </a:solidFill>
                <a:latin typeface="HGPｺﾞｼｯｸE" pitchFamily="50" charset="-128"/>
                <a:ea typeface="HGPｺﾞｼｯｸE" pitchFamily="50" charset="-128"/>
              </a:rPr>
              <a:t>インタークラウド基盤内クラスタ</a:t>
            </a:r>
            <a:r>
              <a:rPr lang="en-US" altLang="ja-JP" sz="1050" dirty="0" smtClean="0">
                <a:solidFill>
                  <a:schemeClr val="accent1">
                    <a:lumMod val="75000"/>
                  </a:schemeClr>
                </a:solidFill>
                <a:latin typeface="HGPｺﾞｼｯｸE" pitchFamily="50" charset="-128"/>
                <a:ea typeface="HGPｺﾞｼｯｸE" pitchFamily="50" charset="-128"/>
              </a:rPr>
              <a:t>-C</a:t>
            </a:r>
            <a:endParaRPr kumimoji="1" lang="ja-JP" altLang="en-US" sz="1050" dirty="0">
              <a:solidFill>
                <a:schemeClr val="accent1">
                  <a:lumMod val="75000"/>
                </a:schemeClr>
              </a:solidFill>
              <a:latin typeface="HGPｺﾞｼｯｸE" pitchFamily="50" charset="-128"/>
              <a:ea typeface="HGPｺﾞｼｯｸE" pitchFamily="50" charset="-128"/>
            </a:endParaRPr>
          </a:p>
        </p:txBody>
      </p:sp>
      <p:sp>
        <p:nvSpPr>
          <p:cNvPr id="180" name="テキスト ボックス 179"/>
          <p:cNvSpPr txBox="1"/>
          <p:nvPr/>
        </p:nvSpPr>
        <p:spPr>
          <a:xfrm>
            <a:off x="2915816" y="5373216"/>
            <a:ext cx="1728192" cy="415498"/>
          </a:xfrm>
          <a:prstGeom prst="rect">
            <a:avLst/>
          </a:prstGeom>
          <a:noFill/>
        </p:spPr>
        <p:txBody>
          <a:bodyPr wrap="square" rtlCol="0">
            <a:spAutoFit/>
          </a:bodyPr>
          <a:lstStyle/>
          <a:p>
            <a:pPr algn="ctr"/>
            <a:r>
              <a:rPr lang="ja-JP" altLang="en-US" sz="1050" dirty="0" smtClean="0">
                <a:solidFill>
                  <a:schemeClr val="accent1">
                    <a:lumMod val="75000"/>
                  </a:schemeClr>
                </a:solidFill>
                <a:latin typeface="HGPｺﾞｼｯｸE" pitchFamily="50" charset="-128"/>
                <a:ea typeface="HGPｺﾞｼｯｸE" pitchFamily="50" charset="-128"/>
              </a:rPr>
              <a:t>インタークラウド基盤内クラスタ</a:t>
            </a:r>
            <a:r>
              <a:rPr lang="en-US" altLang="ja-JP" sz="1050" dirty="0" smtClean="0">
                <a:solidFill>
                  <a:schemeClr val="accent1">
                    <a:lumMod val="75000"/>
                  </a:schemeClr>
                </a:solidFill>
                <a:latin typeface="HGPｺﾞｼｯｸE" pitchFamily="50" charset="-128"/>
                <a:ea typeface="HGPｺﾞｼｯｸE" pitchFamily="50" charset="-128"/>
              </a:rPr>
              <a:t>-D</a:t>
            </a:r>
            <a:endParaRPr kumimoji="1" lang="ja-JP" altLang="en-US" sz="1050" dirty="0">
              <a:solidFill>
                <a:schemeClr val="accent1">
                  <a:lumMod val="75000"/>
                </a:schemeClr>
              </a:solidFill>
              <a:latin typeface="HGPｺﾞｼｯｸE" pitchFamily="50" charset="-128"/>
              <a:ea typeface="HGPｺﾞｼｯｸE" pitchFamily="50" charset="-128"/>
            </a:endParaRPr>
          </a:p>
        </p:txBody>
      </p:sp>
      <p:sp>
        <p:nvSpPr>
          <p:cNvPr id="157" name="円/楕円 156"/>
          <p:cNvSpPr/>
          <p:nvPr/>
        </p:nvSpPr>
        <p:spPr>
          <a:xfrm>
            <a:off x="3203848" y="2492896"/>
            <a:ext cx="936104" cy="432048"/>
          </a:xfrm>
          <a:prstGeom prst="ellipse">
            <a:avLst/>
          </a:prstGeom>
          <a:solidFill>
            <a:schemeClr val="accent3">
              <a:lumMod val="5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latin typeface="HGPｺﾞｼｯｸE" pitchFamily="50" charset="-128"/>
                <a:ea typeface="HGPｺﾞｼｯｸE" pitchFamily="50" charset="-128"/>
              </a:rPr>
              <a:t>連携</a:t>
            </a:r>
            <a:endParaRPr kumimoji="1" lang="ja-JP" altLang="en-US" dirty="0">
              <a:latin typeface="HGPｺﾞｼｯｸE" pitchFamily="50" charset="-128"/>
              <a:ea typeface="HGPｺﾞｼｯｸE" pitchFamily="50" charset="-128"/>
            </a:endParaRPr>
          </a:p>
        </p:txBody>
      </p:sp>
      <p:sp>
        <p:nvSpPr>
          <p:cNvPr id="159" name="円/楕円 158"/>
          <p:cNvSpPr/>
          <p:nvPr/>
        </p:nvSpPr>
        <p:spPr>
          <a:xfrm>
            <a:off x="3275856" y="4653136"/>
            <a:ext cx="936104" cy="432048"/>
          </a:xfrm>
          <a:prstGeom prst="ellipse">
            <a:avLst/>
          </a:prstGeom>
          <a:solidFill>
            <a:schemeClr val="accent3">
              <a:lumMod val="5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latin typeface="HGPｺﾞｼｯｸE" pitchFamily="50" charset="-128"/>
                <a:ea typeface="HGPｺﾞｼｯｸE" pitchFamily="50" charset="-128"/>
              </a:rPr>
              <a:t>連携</a:t>
            </a:r>
            <a:endParaRPr kumimoji="1" lang="ja-JP" altLang="en-US" dirty="0">
              <a:latin typeface="HGPｺﾞｼｯｸE" pitchFamily="50" charset="-128"/>
              <a:ea typeface="HGPｺﾞｼｯｸE" pitchFamily="50" charset="-128"/>
            </a:endParaRPr>
          </a:p>
        </p:txBody>
      </p:sp>
      <p:sp>
        <p:nvSpPr>
          <p:cNvPr id="161" name="円/楕円 160"/>
          <p:cNvSpPr/>
          <p:nvPr/>
        </p:nvSpPr>
        <p:spPr>
          <a:xfrm>
            <a:off x="3419872" y="3140968"/>
            <a:ext cx="504056" cy="1368152"/>
          </a:xfrm>
          <a:prstGeom prst="ellipse">
            <a:avLst/>
          </a:prstGeom>
          <a:solidFill>
            <a:schemeClr val="accent3">
              <a:lumMod val="5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latin typeface="HGPｺﾞｼｯｸE" pitchFamily="50" charset="-128"/>
                <a:ea typeface="HGPｺﾞｼｯｸE" pitchFamily="50" charset="-128"/>
              </a:rPr>
              <a:t>連携</a:t>
            </a:r>
            <a:endParaRPr kumimoji="1" lang="ja-JP" altLang="en-US" dirty="0">
              <a:latin typeface="HGPｺﾞｼｯｸE" pitchFamily="50" charset="-128"/>
              <a:ea typeface="HGPｺﾞｼｯｸE" pitchFamily="50" charset="-128"/>
            </a:endParaRPr>
          </a:p>
        </p:txBody>
      </p:sp>
      <p:sp>
        <p:nvSpPr>
          <p:cNvPr id="156" name="四角形吹き出し 155"/>
          <p:cNvSpPr/>
          <p:nvPr/>
        </p:nvSpPr>
        <p:spPr>
          <a:xfrm>
            <a:off x="1763688" y="908720"/>
            <a:ext cx="1584176" cy="792088"/>
          </a:xfrm>
          <a:prstGeom prst="wedgeRectCallout">
            <a:avLst>
              <a:gd name="adj1" fmla="val -12864"/>
              <a:gd name="adj2" fmla="val 73275"/>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bg1"/>
                </a:solidFill>
                <a:latin typeface="HGS創英角ｺﾞｼｯｸUB" pitchFamily="50" charset="-128"/>
                <a:ea typeface="HGS創英角ｺﾞｼｯｸUB" pitchFamily="50" charset="-128"/>
              </a:rPr>
              <a:t>大学側クラスタの</a:t>
            </a:r>
            <a:r>
              <a:rPr lang="en-US" altLang="ja-JP" sz="1200" dirty="0" smtClean="0">
                <a:solidFill>
                  <a:schemeClr val="bg1"/>
                </a:solidFill>
                <a:latin typeface="HGS創英角ｺﾞｼｯｸUB" pitchFamily="50" charset="-128"/>
                <a:ea typeface="HGS創英角ｺﾞｼｯｸUB" pitchFamily="50" charset="-128"/>
              </a:rPr>
              <a:t>VLAN_ID</a:t>
            </a:r>
            <a:r>
              <a:rPr lang="ja-JP" altLang="en-US" sz="1200" dirty="0" smtClean="0">
                <a:solidFill>
                  <a:schemeClr val="bg1"/>
                </a:solidFill>
                <a:latin typeface="HGS創英角ｺﾞｼｯｸUB" pitchFamily="50" charset="-128"/>
                <a:ea typeface="HGS創英角ｺﾞｼｯｸUB" pitchFamily="50" charset="-128"/>
              </a:rPr>
              <a:t>等と</a:t>
            </a:r>
            <a:endParaRPr lang="en-US" altLang="ja-JP" sz="1200" dirty="0" smtClean="0">
              <a:solidFill>
                <a:schemeClr val="bg1"/>
              </a:solidFill>
              <a:latin typeface="HGS創英角ｺﾞｼｯｸUB" pitchFamily="50" charset="-128"/>
              <a:ea typeface="HGS創英角ｺﾞｼｯｸUB" pitchFamily="50" charset="-128"/>
            </a:endParaRPr>
          </a:p>
          <a:p>
            <a:r>
              <a:rPr lang="ja-JP" altLang="en-US" sz="1200" dirty="0" smtClean="0">
                <a:solidFill>
                  <a:schemeClr val="bg1"/>
                </a:solidFill>
                <a:latin typeface="HGS創英角ｺﾞｼｯｸUB" pitchFamily="50" charset="-128"/>
                <a:ea typeface="HGS創英角ｺﾞｼｯｸUB" pitchFamily="50" charset="-128"/>
              </a:rPr>
              <a:t>クラウド内クラスタ</a:t>
            </a:r>
            <a:r>
              <a:rPr lang="en-US" altLang="ja-JP" sz="1200" dirty="0" smtClean="0">
                <a:solidFill>
                  <a:schemeClr val="bg1"/>
                </a:solidFill>
                <a:latin typeface="HGS創英角ｺﾞｼｯｸUB" pitchFamily="50" charset="-128"/>
                <a:ea typeface="HGS創英角ｺﾞｼｯｸUB" pitchFamily="50" charset="-128"/>
              </a:rPr>
              <a:t>ID</a:t>
            </a:r>
            <a:r>
              <a:rPr lang="ja-JP" altLang="en-US" sz="1200" dirty="0" smtClean="0">
                <a:solidFill>
                  <a:schemeClr val="bg1"/>
                </a:solidFill>
                <a:latin typeface="HGS創英角ｺﾞｼｯｸUB" pitchFamily="50" charset="-128"/>
                <a:ea typeface="HGS創英角ｺﾞｼｯｸUB" pitchFamily="50" charset="-128"/>
              </a:rPr>
              <a:t>をマッピング</a:t>
            </a:r>
            <a:endParaRPr lang="en-US" altLang="ja-JP" sz="1200" dirty="0" smtClean="0">
              <a:solidFill>
                <a:schemeClr val="bg1"/>
              </a:solidFill>
              <a:latin typeface="HGS創英角ｺﾞｼｯｸUB" pitchFamily="50" charset="-128"/>
              <a:ea typeface="HGS創英角ｺﾞｼｯｸUB" pitchFamily="50" charset="-128"/>
            </a:endParaRPr>
          </a:p>
        </p:txBody>
      </p:sp>
      <p:sp>
        <p:nvSpPr>
          <p:cNvPr id="162" name="角丸四角形吹き出し 161"/>
          <p:cNvSpPr/>
          <p:nvPr/>
        </p:nvSpPr>
        <p:spPr>
          <a:xfrm>
            <a:off x="4427984" y="5733256"/>
            <a:ext cx="3384376" cy="576064"/>
          </a:xfrm>
          <a:prstGeom prst="wedgeRoundRectCallout">
            <a:avLst>
              <a:gd name="adj1" fmla="val -57347"/>
              <a:gd name="adj2" fmla="val -1942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HGS創英角ｺﾞｼｯｸUB" pitchFamily="50" charset="-128"/>
                <a:ea typeface="HGS創英角ｺﾞｼｯｸUB" pitchFamily="50" charset="-128"/>
              </a:rPr>
              <a:t>あたかも大学間が同一データ内</a:t>
            </a:r>
            <a:endParaRPr lang="en-US" altLang="ja-JP" sz="1600" dirty="0" smtClean="0">
              <a:latin typeface="HGS創英角ｺﾞｼｯｸUB" pitchFamily="50" charset="-128"/>
              <a:ea typeface="HGS創英角ｺﾞｼｯｸUB" pitchFamily="50" charset="-128"/>
            </a:endParaRPr>
          </a:p>
          <a:p>
            <a:r>
              <a:rPr lang="ja-JP" altLang="en-US" sz="1600" dirty="0" smtClean="0">
                <a:latin typeface="HGS創英角ｺﾞｼｯｸUB" pitchFamily="50" charset="-128"/>
                <a:ea typeface="HGS創英角ｺﾞｼｯｸUB" pitchFamily="50" charset="-128"/>
              </a:rPr>
              <a:t>で直結されるがごとく</a:t>
            </a:r>
            <a:endParaRPr kumimoji="1" lang="ja-JP" altLang="en-US" sz="1600" dirty="0">
              <a:latin typeface="HGS創英角ｺﾞｼｯｸUB" pitchFamily="50" charset="-128"/>
              <a:ea typeface="HGS創英角ｺﾞｼｯｸUB" pitchFamily="50" charset="-128"/>
            </a:endParaRPr>
          </a:p>
        </p:txBody>
      </p:sp>
      <p:sp>
        <p:nvSpPr>
          <p:cNvPr id="183" name="角丸四角形吹き出し 182"/>
          <p:cNvSpPr/>
          <p:nvPr/>
        </p:nvSpPr>
        <p:spPr>
          <a:xfrm>
            <a:off x="1187624" y="5705872"/>
            <a:ext cx="3024336" cy="603448"/>
          </a:xfrm>
          <a:prstGeom prst="wedgeRoundRectCallout">
            <a:avLst>
              <a:gd name="adj1" fmla="val -15854"/>
              <a:gd name="adj2" fmla="val -988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HGS創英角ｺﾞｼｯｸUB" pitchFamily="50" charset="-128"/>
                <a:ea typeface="HGS創英角ｺﾞｼｯｸUB" pitchFamily="50" charset="-128"/>
              </a:rPr>
              <a:t>あたかも大学側クラスタに</a:t>
            </a:r>
            <a:endParaRPr lang="en-US" altLang="ja-JP" sz="1600" dirty="0" smtClean="0">
              <a:latin typeface="HGS創英角ｺﾞｼｯｸUB" pitchFamily="50" charset="-128"/>
              <a:ea typeface="HGS創英角ｺﾞｼｯｸUB" pitchFamily="50" charset="-128"/>
            </a:endParaRPr>
          </a:p>
          <a:p>
            <a:r>
              <a:rPr lang="ja-JP" altLang="en-US" sz="1600" dirty="0" smtClean="0">
                <a:latin typeface="HGS創英角ｺﾞｼｯｸUB" pitchFamily="50" charset="-128"/>
                <a:ea typeface="HGS創英角ｺﾞｼｯｸUB" pitchFamily="50" charset="-128"/>
              </a:rPr>
              <a:t>クラスタが追加されたごとく</a:t>
            </a:r>
            <a:endParaRPr kumimoji="1" lang="ja-JP" altLang="en-US" sz="1600" dirty="0">
              <a:latin typeface="HGS創英角ｺﾞｼｯｸUB" pitchFamily="50" charset="-128"/>
              <a:ea typeface="HGS創英角ｺﾞｼｯｸUB" pitchFamily="50" charset="-128"/>
            </a:endParaRPr>
          </a:p>
        </p:txBody>
      </p:sp>
      <p:sp>
        <p:nvSpPr>
          <p:cNvPr id="184" name="角丸四角形吹き出し 183"/>
          <p:cNvSpPr/>
          <p:nvPr/>
        </p:nvSpPr>
        <p:spPr>
          <a:xfrm>
            <a:off x="6084168" y="4841776"/>
            <a:ext cx="2987824" cy="675456"/>
          </a:xfrm>
          <a:prstGeom prst="wedgeRoundRectCallout">
            <a:avLst>
              <a:gd name="adj1" fmla="val -8973"/>
              <a:gd name="adj2" fmla="val -1261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HGS創英角ｺﾞｼｯｸUB" pitchFamily="50" charset="-128"/>
                <a:ea typeface="HGS創英角ｺﾞｼｯｸUB" pitchFamily="50" charset="-128"/>
              </a:rPr>
              <a:t>あたかもローカルと同一</a:t>
            </a:r>
            <a:endParaRPr lang="en-US" altLang="ja-JP" sz="1600" dirty="0" smtClean="0">
              <a:latin typeface="HGS創英角ｺﾞｼｯｸUB" pitchFamily="50" charset="-128"/>
              <a:ea typeface="HGS創英角ｺﾞｼｯｸUB" pitchFamily="50" charset="-128"/>
            </a:endParaRPr>
          </a:p>
          <a:p>
            <a:r>
              <a:rPr lang="ja-JP" altLang="en-US" sz="1600" dirty="0" smtClean="0">
                <a:latin typeface="HGS創英角ｺﾞｼｯｸUB" pitchFamily="50" charset="-128"/>
                <a:ea typeface="HGS創英角ｺﾞｼｯｸUB" pitchFamily="50" charset="-128"/>
              </a:rPr>
              <a:t>オブジェクトストアのごとく</a:t>
            </a:r>
            <a:endParaRPr kumimoji="1" lang="ja-JP" altLang="en-US" sz="1600" dirty="0">
              <a:latin typeface="HGS創英角ｺﾞｼｯｸUB" pitchFamily="50" charset="-128"/>
              <a:ea typeface="HGS創英角ｺﾞｼｯｸUB" pitchFamily="50" charset="-128"/>
            </a:endParaRPr>
          </a:p>
        </p:txBody>
      </p:sp>
      <p:sp>
        <p:nvSpPr>
          <p:cNvPr id="185"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22</a:t>
            </a:fld>
            <a:endParaRPr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2000"/>
                                        <p:tgtEl>
                                          <p:spTgt spid="1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fade">
                                      <p:cBhvr>
                                        <p:cTn id="10" dur="2000"/>
                                        <p:tgtEl>
                                          <p:spTgt spid="1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2"/>
                                        </p:tgtEl>
                                        <p:attrNameLst>
                                          <p:attrName>style.visibility</p:attrName>
                                        </p:attrNameLst>
                                      </p:cBhvr>
                                      <p:to>
                                        <p:strVal val="visible"/>
                                      </p:to>
                                    </p:set>
                                    <p:animEffect transition="in" filter="fade">
                                      <p:cBhvr>
                                        <p:cTn id="13" dur="2000"/>
                                        <p:tgtEl>
                                          <p:spTgt spid="16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1"/>
                                        </p:tgtEl>
                                        <p:attrNameLst>
                                          <p:attrName>style.visibility</p:attrName>
                                        </p:attrNameLst>
                                      </p:cBhvr>
                                      <p:to>
                                        <p:strVal val="visible"/>
                                      </p:to>
                                    </p:set>
                                    <p:animEffect transition="in" filter="fade">
                                      <p:cBhvr>
                                        <p:cTn id="18" dur="2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59" grpId="0" animBg="1"/>
      <p:bldP spid="161" grpId="0" animBg="1"/>
      <p:bldP spid="16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bwMode="auto">
          <a:xfrm>
            <a:off x="5502565" y="5301208"/>
            <a:ext cx="864096" cy="648072"/>
          </a:xfrm>
          <a:prstGeom prst="roundRect">
            <a:avLst/>
          </a:prstGeom>
          <a:solidFill>
            <a:schemeClr val="accent1">
              <a:lumMod val="40000"/>
              <a:lumOff val="60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Arial Unicode MS" pitchFamily="50" charset="-128"/>
              <a:ea typeface="Arial Unicode MS" pitchFamily="50" charset="-128"/>
              <a:cs typeface="Arial Unicode MS" pitchFamily="50" charset="-128"/>
            </a:endParaRPr>
          </a:p>
        </p:txBody>
      </p:sp>
      <p:sp>
        <p:nvSpPr>
          <p:cNvPr id="29" name="角丸四角形 28"/>
          <p:cNvSpPr/>
          <p:nvPr/>
        </p:nvSpPr>
        <p:spPr bwMode="auto">
          <a:xfrm>
            <a:off x="5303158" y="3501008"/>
            <a:ext cx="3229282" cy="1512168"/>
          </a:xfrm>
          <a:prstGeom prst="roundRect">
            <a:avLst/>
          </a:prstGeom>
          <a:noFill/>
          <a:ln w="412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Arial Unicode MS" pitchFamily="50" charset="-128"/>
              <a:ea typeface="Arial Unicode MS" pitchFamily="50" charset="-128"/>
              <a:cs typeface="Arial Unicode MS" pitchFamily="50" charset="-128"/>
            </a:endParaRPr>
          </a:p>
        </p:txBody>
      </p:sp>
      <p:sp>
        <p:nvSpPr>
          <p:cNvPr id="26" name="テキスト ボックス 25"/>
          <p:cNvSpPr txBox="1"/>
          <p:nvPr/>
        </p:nvSpPr>
        <p:spPr>
          <a:xfrm>
            <a:off x="6499599" y="3861049"/>
            <a:ext cx="1927599" cy="830997"/>
          </a:xfrm>
          <a:prstGeom prst="rect">
            <a:avLst/>
          </a:prstGeom>
          <a:noFill/>
        </p:spPr>
        <p:txBody>
          <a:bodyPr wrap="square" rtlCol="0">
            <a:spAutoFit/>
          </a:bodyPr>
          <a:lstStyle/>
          <a:p>
            <a:r>
              <a:rPr lang="en-US" altLang="ja-JP" sz="2400" dirty="0" smtClean="0">
                <a:latin typeface="Arial Unicode MS" pitchFamily="50" charset="-128"/>
                <a:ea typeface="Arial Unicode MS" pitchFamily="50" charset="-128"/>
                <a:cs typeface="Arial Unicode MS" pitchFamily="50" charset="-128"/>
              </a:rPr>
              <a:t>Swift </a:t>
            </a:r>
            <a:r>
              <a:rPr kumimoji="1" lang="en-US" altLang="ja-JP" sz="2400" dirty="0" smtClean="0">
                <a:latin typeface="Arial Unicode MS" pitchFamily="50" charset="-128"/>
                <a:ea typeface="Arial Unicode MS" pitchFamily="50" charset="-128"/>
                <a:cs typeface="Arial Unicode MS" pitchFamily="50" charset="-128"/>
              </a:rPr>
              <a:t>for </a:t>
            </a:r>
          </a:p>
          <a:p>
            <a:r>
              <a:rPr kumimoji="1" lang="en-US" altLang="ja-JP" sz="2400" dirty="0" smtClean="0">
                <a:latin typeface="Arial Unicode MS" pitchFamily="50" charset="-128"/>
                <a:ea typeface="Arial Unicode MS" pitchFamily="50" charset="-128"/>
                <a:cs typeface="Arial Unicode MS" pitchFamily="50" charset="-128"/>
              </a:rPr>
              <a:t>local use</a:t>
            </a:r>
            <a:endParaRPr kumimoji="1" lang="ja-JP" altLang="en-US" sz="2400" dirty="0">
              <a:latin typeface="Arial Unicode MS" pitchFamily="50" charset="-128"/>
              <a:ea typeface="Arial Unicode MS" pitchFamily="50" charset="-128"/>
              <a:cs typeface="Arial Unicode MS" pitchFamily="50" charset="-128"/>
            </a:endParaRPr>
          </a:p>
        </p:txBody>
      </p:sp>
      <p:sp>
        <p:nvSpPr>
          <p:cNvPr id="28" name="テキスト ボックス 27"/>
          <p:cNvSpPr txBox="1"/>
          <p:nvPr/>
        </p:nvSpPr>
        <p:spPr>
          <a:xfrm>
            <a:off x="6433130" y="5229201"/>
            <a:ext cx="2171318" cy="830997"/>
          </a:xfrm>
          <a:prstGeom prst="rect">
            <a:avLst/>
          </a:prstGeom>
          <a:noFill/>
        </p:spPr>
        <p:txBody>
          <a:bodyPr wrap="square" rtlCol="0">
            <a:spAutoFit/>
          </a:bodyPr>
          <a:lstStyle/>
          <a:p>
            <a:r>
              <a:rPr kumimoji="1" lang="en-US" altLang="ja-JP" sz="2400" dirty="0" smtClean="0">
                <a:latin typeface="Arial Unicode MS" pitchFamily="50" charset="-128"/>
                <a:ea typeface="Arial Unicode MS" pitchFamily="50" charset="-128"/>
                <a:cs typeface="Arial Unicode MS" pitchFamily="50" charset="-128"/>
              </a:rPr>
              <a:t>Swift for </a:t>
            </a:r>
            <a:r>
              <a:rPr kumimoji="1" lang="en-US" altLang="ja-JP" sz="2400" dirty="0" err="1" smtClean="0">
                <a:latin typeface="Arial Unicode MS" pitchFamily="50" charset="-128"/>
                <a:ea typeface="Arial Unicode MS" pitchFamily="50" charset="-128"/>
                <a:cs typeface="Arial Unicode MS" pitchFamily="50" charset="-128"/>
              </a:rPr>
              <a:t>intercloud</a:t>
            </a:r>
            <a:r>
              <a:rPr kumimoji="1" lang="en-US" altLang="ja-JP" sz="2400" dirty="0" smtClean="0">
                <a:latin typeface="Arial Unicode MS" pitchFamily="50" charset="-128"/>
                <a:ea typeface="Arial Unicode MS" pitchFamily="50" charset="-128"/>
                <a:cs typeface="Arial Unicode MS" pitchFamily="50" charset="-128"/>
              </a:rPr>
              <a:t> use</a:t>
            </a:r>
            <a:endParaRPr kumimoji="1" lang="ja-JP" altLang="en-US" sz="2400" dirty="0">
              <a:latin typeface="Arial Unicode MS" pitchFamily="50" charset="-128"/>
              <a:ea typeface="Arial Unicode MS" pitchFamily="50" charset="-128"/>
              <a:cs typeface="Arial Unicode MS" pitchFamily="50" charset="-128"/>
            </a:endParaRPr>
          </a:p>
        </p:txBody>
      </p:sp>
      <p:sp>
        <p:nvSpPr>
          <p:cNvPr id="30" name="角丸四角形 29"/>
          <p:cNvSpPr/>
          <p:nvPr/>
        </p:nvSpPr>
        <p:spPr bwMode="auto">
          <a:xfrm>
            <a:off x="5303158" y="5157192"/>
            <a:ext cx="3229282" cy="936104"/>
          </a:xfrm>
          <a:prstGeom prst="roundRect">
            <a:avLst/>
          </a:prstGeom>
          <a:noFill/>
          <a:ln w="412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Arial Unicode MS" pitchFamily="50" charset="-128"/>
              <a:ea typeface="Arial Unicode MS" pitchFamily="50" charset="-128"/>
              <a:cs typeface="Arial Unicode MS" pitchFamily="50" charset="-128"/>
            </a:endParaRPr>
          </a:p>
        </p:txBody>
      </p:sp>
      <p:sp>
        <p:nvSpPr>
          <p:cNvPr id="56" name="角丸四角形 55"/>
          <p:cNvSpPr/>
          <p:nvPr/>
        </p:nvSpPr>
        <p:spPr bwMode="auto">
          <a:xfrm>
            <a:off x="5502565" y="4509120"/>
            <a:ext cx="930565" cy="432048"/>
          </a:xfrm>
          <a:prstGeom prst="roundRect">
            <a:avLst/>
          </a:prstGeom>
          <a:solidFill>
            <a:srgbClr val="9DC7A3"/>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Arial Unicode MS" pitchFamily="50" charset="-128"/>
              <a:ea typeface="Arial Unicode MS" pitchFamily="50" charset="-128"/>
              <a:cs typeface="Arial Unicode MS" pitchFamily="50" charset="-128"/>
            </a:endParaRPr>
          </a:p>
        </p:txBody>
      </p:sp>
      <p:sp>
        <p:nvSpPr>
          <p:cNvPr id="57" name="角丸四角形 56"/>
          <p:cNvSpPr/>
          <p:nvPr/>
        </p:nvSpPr>
        <p:spPr bwMode="auto">
          <a:xfrm>
            <a:off x="5502565" y="4077072"/>
            <a:ext cx="930565" cy="423664"/>
          </a:xfrm>
          <a:prstGeom prst="roundRect">
            <a:avLst/>
          </a:prstGeom>
          <a:solidFill>
            <a:srgbClr val="E0C17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Arial Unicode MS" pitchFamily="50" charset="-128"/>
              <a:ea typeface="Arial Unicode MS" pitchFamily="50" charset="-128"/>
              <a:cs typeface="Arial Unicode MS" pitchFamily="50" charset="-128"/>
            </a:endParaRPr>
          </a:p>
        </p:txBody>
      </p:sp>
      <p:sp>
        <p:nvSpPr>
          <p:cNvPr id="58" name="角丸四角形 57"/>
          <p:cNvSpPr/>
          <p:nvPr/>
        </p:nvSpPr>
        <p:spPr bwMode="auto">
          <a:xfrm>
            <a:off x="5502565" y="3645024"/>
            <a:ext cx="930565" cy="440432"/>
          </a:xfrm>
          <a:prstGeom prst="roundRect">
            <a:avLst/>
          </a:prstGeom>
          <a:solidFill>
            <a:srgbClr val="EEF77D"/>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600" b="0" i="0" u="none" strike="noStrike" cap="none" normalizeH="0" baseline="0" smtClean="0">
              <a:ln>
                <a:noFill/>
              </a:ln>
              <a:solidFill>
                <a:schemeClr val="tx1"/>
              </a:solidFill>
              <a:effectLst/>
              <a:latin typeface="Arial Unicode MS" pitchFamily="50" charset="-128"/>
              <a:ea typeface="Arial Unicode MS" pitchFamily="50" charset="-128"/>
              <a:cs typeface="Arial Unicode MS" pitchFamily="50" charset="-128"/>
            </a:endParaRPr>
          </a:p>
        </p:txBody>
      </p:sp>
      <p:sp>
        <p:nvSpPr>
          <p:cNvPr id="67" name="テキスト ボックス 66"/>
          <p:cNvSpPr txBox="1"/>
          <p:nvPr/>
        </p:nvSpPr>
        <p:spPr>
          <a:xfrm>
            <a:off x="4644008" y="2060848"/>
            <a:ext cx="4499992" cy="954107"/>
          </a:xfrm>
          <a:prstGeom prst="rect">
            <a:avLst/>
          </a:prstGeom>
          <a:noFill/>
        </p:spPr>
        <p:txBody>
          <a:bodyPr wrap="square" rtlCol="0">
            <a:spAutoFit/>
          </a:bodyPr>
          <a:lstStyle/>
          <a:p>
            <a:r>
              <a:rPr kumimoji="1" lang="en-US" altLang="ja-JP" sz="2800" dirty="0" err="1" smtClean="0">
                <a:latin typeface="HGPｺﾞｼｯｸE" pitchFamily="50" charset="-128"/>
                <a:ea typeface="HGPｺﾞｼｯｸE" pitchFamily="50" charset="-128"/>
                <a:cs typeface="Arial Unicode MS" pitchFamily="50" charset="-128"/>
              </a:rPr>
              <a:t>OpenStack</a:t>
            </a:r>
            <a:r>
              <a:rPr kumimoji="1" lang="en-US" altLang="ja-JP" sz="2800" dirty="0" smtClean="0">
                <a:latin typeface="HGPｺﾞｼｯｸE" pitchFamily="50" charset="-128"/>
                <a:ea typeface="HGPｺﾞｼｯｸE" pitchFamily="50" charset="-128"/>
                <a:cs typeface="Arial Unicode MS" pitchFamily="50" charset="-128"/>
              </a:rPr>
              <a:t> Storage</a:t>
            </a:r>
            <a:r>
              <a:rPr kumimoji="1" lang="ja-JP" altLang="en-US" sz="2800" dirty="0" smtClean="0">
                <a:latin typeface="HGPｺﾞｼｯｸE" pitchFamily="50" charset="-128"/>
                <a:ea typeface="HGPｺﾞｼｯｸE" pitchFamily="50" charset="-128"/>
                <a:cs typeface="Arial Unicode MS" pitchFamily="50" charset="-128"/>
              </a:rPr>
              <a:t>である</a:t>
            </a:r>
            <a:endParaRPr kumimoji="1" lang="en-US" altLang="ja-JP" sz="2800" dirty="0" smtClean="0">
              <a:latin typeface="HGPｺﾞｼｯｸE" pitchFamily="50" charset="-128"/>
              <a:ea typeface="HGPｺﾞｼｯｸE" pitchFamily="50" charset="-128"/>
              <a:cs typeface="Arial Unicode MS" pitchFamily="50" charset="-128"/>
            </a:endParaRPr>
          </a:p>
          <a:p>
            <a:r>
              <a:rPr lang="en-US" altLang="ja-JP" sz="2800" dirty="0" smtClean="0">
                <a:latin typeface="HGPｺﾞｼｯｸE" pitchFamily="50" charset="-128"/>
                <a:ea typeface="HGPｺﾞｼｯｸE" pitchFamily="50" charset="-128"/>
                <a:cs typeface="Arial Unicode MS" pitchFamily="50" charset="-128"/>
              </a:rPr>
              <a:t>Swift</a:t>
            </a:r>
            <a:r>
              <a:rPr lang="ja-JP" altLang="en-US" sz="2800" dirty="0" smtClean="0">
                <a:latin typeface="HGPｺﾞｼｯｸE" pitchFamily="50" charset="-128"/>
                <a:ea typeface="HGPｺﾞｼｯｸE" pitchFamily="50" charset="-128"/>
                <a:cs typeface="Arial Unicode MS" pitchFamily="50" charset="-128"/>
              </a:rPr>
              <a:t>を地域分散可能に拡充</a:t>
            </a:r>
            <a:endParaRPr kumimoji="1" lang="ja-JP" altLang="en-US" sz="2800" dirty="0">
              <a:latin typeface="HGPｺﾞｼｯｸE" pitchFamily="50" charset="-128"/>
              <a:ea typeface="HGPｺﾞｼｯｸE" pitchFamily="50" charset="-128"/>
              <a:cs typeface="Arial Unicode MS" pitchFamily="50" charset="-128"/>
            </a:endParaRPr>
          </a:p>
        </p:txBody>
      </p:sp>
      <p:sp>
        <p:nvSpPr>
          <p:cNvPr id="40" name="正方形/長方形 39"/>
          <p:cNvSpPr/>
          <p:nvPr/>
        </p:nvSpPr>
        <p:spPr>
          <a:xfrm>
            <a:off x="1514430" y="5877272"/>
            <a:ext cx="3583032" cy="369332"/>
          </a:xfrm>
          <a:prstGeom prst="rect">
            <a:avLst/>
          </a:prstGeom>
        </p:spPr>
        <p:txBody>
          <a:bodyPr wrap="none">
            <a:spAutoFit/>
          </a:bodyPr>
          <a:lstStyle/>
          <a:p>
            <a:r>
              <a:rPr lang="en-US" altLang="ja-JP" dirty="0" smtClean="0">
                <a:latin typeface="Arial Unicode MS" pitchFamily="50" charset="-128"/>
                <a:ea typeface="Arial Unicode MS" pitchFamily="50" charset="-128"/>
                <a:cs typeface="Arial Unicode MS" pitchFamily="50" charset="-128"/>
              </a:rPr>
              <a:t>Swift: </a:t>
            </a:r>
            <a:r>
              <a:rPr lang="en-US" altLang="ja-JP" dirty="0" err="1" smtClean="0">
                <a:latin typeface="Arial Unicode MS" pitchFamily="50" charset="-128"/>
                <a:ea typeface="Arial Unicode MS" pitchFamily="50" charset="-128"/>
                <a:cs typeface="Arial Unicode MS" pitchFamily="50" charset="-128"/>
              </a:rPr>
              <a:t>OpenStack</a:t>
            </a:r>
            <a:r>
              <a:rPr lang="en-US" altLang="ja-JP" dirty="0" smtClean="0">
                <a:latin typeface="Arial Unicode MS" pitchFamily="50" charset="-128"/>
                <a:ea typeface="Arial Unicode MS" pitchFamily="50" charset="-128"/>
                <a:cs typeface="Arial Unicode MS" pitchFamily="50" charset="-128"/>
              </a:rPr>
              <a:t> storage service</a:t>
            </a:r>
            <a:endParaRPr lang="ja-JP" altLang="en-US" dirty="0"/>
          </a:p>
        </p:txBody>
      </p:sp>
      <p:sp>
        <p:nvSpPr>
          <p:cNvPr id="42" name="角丸四角形 41"/>
          <p:cNvSpPr/>
          <p:nvPr/>
        </p:nvSpPr>
        <p:spPr bwMode="auto">
          <a:xfrm>
            <a:off x="1082383" y="2447758"/>
            <a:ext cx="3032380" cy="2195060"/>
          </a:xfrm>
          <a:prstGeom prst="roundRect">
            <a:avLst/>
          </a:prstGeom>
          <a:solidFill>
            <a:schemeClr val="accent1">
              <a:lumMod val="40000"/>
              <a:lumOff val="60000"/>
            </a:schemeClr>
          </a:solidFill>
          <a:ln w="9525" cap="flat" cmpd="sng" algn="ctr">
            <a:solidFill>
              <a:schemeClr val="bg2"/>
            </a:solidFill>
            <a:prstDash val="solid"/>
            <a:round/>
            <a:headEnd type="none" w="med" len="med"/>
            <a:tailEnd type="none" w="med" len="med"/>
          </a:ln>
          <a:effectLst/>
        </p:spPr>
        <p:txBody>
          <a:bodyPr/>
          <a:lstStyle/>
          <a:p>
            <a:pPr defTabSz="914400">
              <a:defRPr/>
            </a:pPr>
            <a:endParaRPr lang="ja-JP" altLang="en-US" sz="1600">
              <a:latin typeface="Arial Unicode MS" pitchFamily="50" charset="-128"/>
              <a:ea typeface="Arial Unicode MS" pitchFamily="50" charset="-128"/>
              <a:cs typeface="Arial Unicode MS" pitchFamily="50" charset="-128"/>
            </a:endParaRPr>
          </a:p>
        </p:txBody>
      </p:sp>
      <p:sp>
        <p:nvSpPr>
          <p:cNvPr id="43" name="角丸四角形 34"/>
          <p:cNvSpPr>
            <a:spLocks noChangeArrowheads="1"/>
          </p:cNvSpPr>
          <p:nvPr/>
        </p:nvSpPr>
        <p:spPr bwMode="auto">
          <a:xfrm>
            <a:off x="3211593" y="1235885"/>
            <a:ext cx="1290042" cy="1363774"/>
          </a:xfrm>
          <a:prstGeom prst="roundRect">
            <a:avLst>
              <a:gd name="adj" fmla="val 16667"/>
            </a:avLst>
          </a:prstGeom>
          <a:solidFill>
            <a:srgbClr val="F5FAB2"/>
          </a:solidFill>
          <a:ln w="9525" algn="ctr">
            <a:solidFill>
              <a:schemeClr val="bg2"/>
            </a:solidFill>
            <a:round/>
            <a:headEnd/>
            <a:tailEnd/>
          </a:ln>
        </p:spPr>
        <p:txBody>
          <a:bodyPr/>
          <a:lstStyle/>
          <a:p>
            <a:pPr defTabSz="914400"/>
            <a:endParaRPr lang="ja-JP" altLang="en-US" sz="1600">
              <a:latin typeface="Arial Unicode MS" pitchFamily="50" charset="-128"/>
              <a:ea typeface="Arial Unicode MS" pitchFamily="50" charset="-128"/>
              <a:cs typeface="Arial Unicode MS" pitchFamily="50" charset="-128"/>
            </a:endParaRPr>
          </a:p>
        </p:txBody>
      </p:sp>
      <p:sp>
        <p:nvSpPr>
          <p:cNvPr id="44" name="角丸四角形 32"/>
          <p:cNvSpPr>
            <a:spLocks noChangeArrowheads="1"/>
          </p:cNvSpPr>
          <p:nvPr/>
        </p:nvSpPr>
        <p:spPr bwMode="auto">
          <a:xfrm>
            <a:off x="2567283" y="4265567"/>
            <a:ext cx="1290041" cy="1362106"/>
          </a:xfrm>
          <a:prstGeom prst="roundRect">
            <a:avLst>
              <a:gd name="adj" fmla="val 16667"/>
            </a:avLst>
          </a:prstGeom>
          <a:solidFill>
            <a:srgbClr val="E0C172"/>
          </a:solidFill>
          <a:ln w="9525" algn="ctr">
            <a:solidFill>
              <a:schemeClr val="bg2"/>
            </a:solidFill>
            <a:round/>
            <a:headEnd/>
            <a:tailEnd/>
          </a:ln>
        </p:spPr>
        <p:txBody>
          <a:bodyPr/>
          <a:lstStyle/>
          <a:p>
            <a:pPr defTabSz="914400"/>
            <a:endParaRPr lang="ja-JP" altLang="en-US" sz="1600">
              <a:latin typeface="Arial Unicode MS" pitchFamily="50" charset="-128"/>
              <a:ea typeface="Arial Unicode MS" pitchFamily="50" charset="-128"/>
              <a:cs typeface="Arial Unicode MS" pitchFamily="50" charset="-128"/>
            </a:endParaRPr>
          </a:p>
        </p:txBody>
      </p:sp>
      <p:sp>
        <p:nvSpPr>
          <p:cNvPr id="45" name="角丸四角形 30"/>
          <p:cNvSpPr>
            <a:spLocks noChangeArrowheads="1"/>
          </p:cNvSpPr>
          <p:nvPr/>
        </p:nvSpPr>
        <p:spPr bwMode="auto">
          <a:xfrm>
            <a:off x="115209" y="4113667"/>
            <a:ext cx="1354046" cy="1286989"/>
          </a:xfrm>
          <a:prstGeom prst="roundRect">
            <a:avLst>
              <a:gd name="adj" fmla="val 16667"/>
            </a:avLst>
          </a:prstGeom>
          <a:solidFill>
            <a:srgbClr val="9DC7A3"/>
          </a:solidFill>
          <a:ln w="9525" algn="ctr">
            <a:solidFill>
              <a:schemeClr val="bg2"/>
            </a:solidFill>
            <a:round/>
            <a:headEnd/>
            <a:tailEnd/>
          </a:ln>
        </p:spPr>
        <p:txBody>
          <a:bodyPr/>
          <a:lstStyle/>
          <a:p>
            <a:pPr defTabSz="914400"/>
            <a:endParaRPr lang="ja-JP" altLang="en-US" sz="1600">
              <a:latin typeface="Arial Unicode MS" pitchFamily="50" charset="-128"/>
              <a:ea typeface="Arial Unicode MS" pitchFamily="50" charset="-128"/>
              <a:cs typeface="Arial Unicode MS" pitchFamily="50" charset="-128"/>
            </a:endParaRPr>
          </a:p>
        </p:txBody>
      </p:sp>
      <p:sp>
        <p:nvSpPr>
          <p:cNvPr id="46" name="円/楕円 45"/>
          <p:cNvSpPr/>
          <p:nvPr/>
        </p:nvSpPr>
        <p:spPr bwMode="auto">
          <a:xfrm>
            <a:off x="3147589" y="3582846"/>
            <a:ext cx="1139188" cy="832954"/>
          </a:xfrm>
          <a:prstGeom prst="ellipse">
            <a:avLst/>
          </a:prstGeom>
          <a:solidFill>
            <a:schemeClr val="tx2">
              <a:lumMod val="60000"/>
              <a:lumOff val="40000"/>
            </a:schemeClr>
          </a:solidFill>
          <a:ln w="9525" cap="flat" cmpd="sng" algn="ctr">
            <a:solidFill>
              <a:schemeClr val="bg2"/>
            </a:solidFill>
            <a:prstDash val="solid"/>
            <a:round/>
            <a:headEnd type="none" w="med" len="med"/>
            <a:tailEnd type="none" w="med" len="med"/>
          </a:ln>
          <a:effectLst/>
        </p:spPr>
        <p:txBody>
          <a:bodyPr/>
          <a:lstStyle/>
          <a:p>
            <a:pPr defTabSz="914400">
              <a:defRPr/>
            </a:pPr>
            <a:r>
              <a:rPr kumimoji="0" lang="en-US" altLang="ja-JP" sz="1050" dirty="0">
                <a:latin typeface="Arial Unicode MS" pitchFamily="50" charset="-128"/>
                <a:ea typeface="Arial Unicode MS" pitchFamily="50" charset="-128"/>
                <a:cs typeface="Arial Unicode MS" pitchFamily="50" charset="-128"/>
              </a:rPr>
              <a:t>Swift for </a:t>
            </a:r>
            <a:r>
              <a:rPr kumimoji="0" lang="en-US" altLang="ja-JP" sz="1050" dirty="0" smtClean="0">
                <a:latin typeface="Arial Unicode MS" pitchFamily="50" charset="-128"/>
                <a:ea typeface="Arial Unicode MS" pitchFamily="50" charset="-128"/>
                <a:cs typeface="Arial Unicode MS" pitchFamily="50" charset="-128"/>
              </a:rPr>
              <a:t>inter-cloud</a:t>
            </a:r>
            <a:endParaRPr lang="ja-JP" altLang="en-US" sz="1050" dirty="0">
              <a:latin typeface="Arial Unicode MS" pitchFamily="50" charset="-128"/>
              <a:ea typeface="Arial Unicode MS" pitchFamily="50" charset="-128"/>
              <a:cs typeface="Arial Unicode MS" pitchFamily="50" charset="-128"/>
            </a:endParaRPr>
          </a:p>
        </p:txBody>
      </p:sp>
      <p:sp>
        <p:nvSpPr>
          <p:cNvPr id="48" name="円/楕円 7"/>
          <p:cNvSpPr>
            <a:spLocks noChangeArrowheads="1"/>
          </p:cNvSpPr>
          <p:nvPr/>
        </p:nvSpPr>
        <p:spPr bwMode="auto">
          <a:xfrm>
            <a:off x="2824461" y="4725145"/>
            <a:ext cx="883443" cy="454035"/>
          </a:xfrm>
          <a:prstGeom prst="ellipse">
            <a:avLst/>
          </a:prstGeom>
          <a:solidFill>
            <a:srgbClr val="FFC000"/>
          </a:solidFill>
          <a:ln w="9525" algn="ctr">
            <a:solidFill>
              <a:schemeClr val="bg2"/>
            </a:solidFill>
            <a:round/>
            <a:headEnd/>
            <a:tailEnd/>
          </a:ln>
        </p:spPr>
        <p:txBody>
          <a:bodyPr/>
          <a:lstStyle/>
          <a:p>
            <a:pPr defTabSz="914400"/>
            <a:r>
              <a:rPr lang="en-US" altLang="ja-JP" sz="1200" dirty="0">
                <a:latin typeface="Arial Unicode MS" pitchFamily="50" charset="-128"/>
                <a:ea typeface="Arial Unicode MS" pitchFamily="50" charset="-128"/>
                <a:cs typeface="Arial Unicode MS" pitchFamily="50" charset="-128"/>
              </a:rPr>
              <a:t>Swift</a:t>
            </a:r>
            <a:endParaRPr lang="ja-JP" altLang="en-US" sz="1200" dirty="0">
              <a:latin typeface="Arial Unicode MS" pitchFamily="50" charset="-128"/>
              <a:ea typeface="Arial Unicode MS" pitchFamily="50" charset="-128"/>
              <a:cs typeface="Arial Unicode MS" pitchFamily="50" charset="-128"/>
            </a:endParaRPr>
          </a:p>
        </p:txBody>
      </p:sp>
      <p:sp>
        <p:nvSpPr>
          <p:cNvPr id="49" name="円/楕円 17"/>
          <p:cNvSpPr>
            <a:spLocks noChangeArrowheads="1"/>
          </p:cNvSpPr>
          <p:nvPr/>
        </p:nvSpPr>
        <p:spPr bwMode="auto">
          <a:xfrm>
            <a:off x="3422680" y="1484784"/>
            <a:ext cx="861287" cy="529152"/>
          </a:xfrm>
          <a:prstGeom prst="ellipse">
            <a:avLst/>
          </a:prstGeom>
          <a:solidFill>
            <a:srgbClr val="FFFF00"/>
          </a:solidFill>
          <a:ln w="9525" algn="ctr">
            <a:solidFill>
              <a:schemeClr val="bg2"/>
            </a:solidFill>
            <a:round/>
            <a:headEnd/>
            <a:tailEnd/>
          </a:ln>
        </p:spPr>
        <p:txBody>
          <a:bodyPr/>
          <a:lstStyle/>
          <a:p>
            <a:pPr defTabSz="914400"/>
            <a:r>
              <a:rPr lang="en-US" altLang="ja-JP" sz="1200" dirty="0" smtClean="0">
                <a:latin typeface="Arial Unicode MS" pitchFamily="50" charset="-128"/>
                <a:ea typeface="Arial Unicode MS" pitchFamily="50" charset="-128"/>
                <a:cs typeface="Arial Unicode MS" pitchFamily="50" charset="-128"/>
              </a:rPr>
              <a:t>Swift</a:t>
            </a:r>
            <a:endParaRPr lang="ja-JP" altLang="en-US" sz="1200" dirty="0">
              <a:latin typeface="Arial Unicode MS" pitchFamily="50" charset="-128"/>
              <a:ea typeface="Arial Unicode MS" pitchFamily="50" charset="-128"/>
              <a:cs typeface="Arial Unicode MS" pitchFamily="50" charset="-128"/>
            </a:endParaRPr>
          </a:p>
        </p:txBody>
      </p:sp>
      <p:sp>
        <p:nvSpPr>
          <p:cNvPr id="50" name="円/楕円 18"/>
          <p:cNvSpPr>
            <a:spLocks noChangeArrowheads="1"/>
          </p:cNvSpPr>
          <p:nvPr/>
        </p:nvSpPr>
        <p:spPr bwMode="auto">
          <a:xfrm>
            <a:off x="251521" y="4509121"/>
            <a:ext cx="889794" cy="454035"/>
          </a:xfrm>
          <a:prstGeom prst="ellipse">
            <a:avLst/>
          </a:prstGeom>
          <a:solidFill>
            <a:srgbClr val="92D050"/>
          </a:solidFill>
          <a:ln w="9525" algn="ctr">
            <a:solidFill>
              <a:schemeClr val="bg2"/>
            </a:solidFill>
            <a:round/>
            <a:headEnd/>
            <a:tailEnd/>
          </a:ln>
        </p:spPr>
        <p:txBody>
          <a:bodyPr/>
          <a:lstStyle/>
          <a:p>
            <a:pPr defTabSz="914400"/>
            <a:r>
              <a:rPr lang="en-US" altLang="ja-JP" sz="1200" dirty="0">
                <a:latin typeface="Arial Unicode MS" pitchFamily="50" charset="-128"/>
                <a:ea typeface="Arial Unicode MS" pitchFamily="50" charset="-128"/>
                <a:cs typeface="Arial Unicode MS" pitchFamily="50" charset="-128"/>
              </a:rPr>
              <a:t>Swift</a:t>
            </a:r>
            <a:endParaRPr lang="ja-JP" altLang="en-US" sz="1200" dirty="0">
              <a:latin typeface="Arial Unicode MS" pitchFamily="50" charset="-128"/>
              <a:ea typeface="Arial Unicode MS" pitchFamily="50" charset="-128"/>
              <a:cs typeface="Arial Unicode MS" pitchFamily="50" charset="-128"/>
            </a:endParaRPr>
          </a:p>
        </p:txBody>
      </p:sp>
      <p:sp>
        <p:nvSpPr>
          <p:cNvPr id="51" name="円/楕円 50"/>
          <p:cNvSpPr/>
          <p:nvPr/>
        </p:nvSpPr>
        <p:spPr bwMode="auto">
          <a:xfrm>
            <a:off x="1211815" y="4188784"/>
            <a:ext cx="1096607" cy="832955"/>
          </a:xfrm>
          <a:prstGeom prst="ellipse">
            <a:avLst/>
          </a:prstGeom>
          <a:solidFill>
            <a:schemeClr val="tx2">
              <a:lumMod val="60000"/>
              <a:lumOff val="40000"/>
            </a:schemeClr>
          </a:solidFill>
          <a:ln w="9525" cap="flat" cmpd="sng" algn="ctr">
            <a:solidFill>
              <a:schemeClr val="bg2"/>
            </a:solidFill>
            <a:prstDash val="solid"/>
            <a:round/>
            <a:headEnd type="none" w="med" len="med"/>
            <a:tailEnd type="none" w="med" len="med"/>
          </a:ln>
          <a:effectLst/>
        </p:spPr>
        <p:txBody>
          <a:bodyPr/>
          <a:lstStyle/>
          <a:p>
            <a:pPr defTabSz="914400">
              <a:defRPr/>
            </a:pPr>
            <a:r>
              <a:rPr kumimoji="0" lang="en-US" altLang="ja-JP" sz="1050" dirty="0">
                <a:latin typeface="Arial Unicode MS" pitchFamily="50" charset="-128"/>
                <a:ea typeface="Arial Unicode MS" pitchFamily="50" charset="-128"/>
                <a:cs typeface="Arial Unicode MS" pitchFamily="50" charset="-128"/>
              </a:rPr>
              <a:t>Swift for </a:t>
            </a:r>
            <a:r>
              <a:rPr kumimoji="0" lang="en-US" altLang="ja-JP" sz="1050" dirty="0" smtClean="0">
                <a:latin typeface="Arial Unicode MS" pitchFamily="50" charset="-128"/>
                <a:ea typeface="Arial Unicode MS" pitchFamily="50" charset="-128"/>
                <a:cs typeface="Arial Unicode MS" pitchFamily="50" charset="-128"/>
              </a:rPr>
              <a:t>inter-cloud</a:t>
            </a:r>
            <a:endParaRPr lang="ja-JP" altLang="en-US" sz="1050" dirty="0">
              <a:latin typeface="Arial Unicode MS" pitchFamily="50" charset="-128"/>
              <a:ea typeface="Arial Unicode MS" pitchFamily="50" charset="-128"/>
              <a:cs typeface="Arial Unicode MS" pitchFamily="50" charset="-128"/>
            </a:endParaRPr>
          </a:p>
        </p:txBody>
      </p:sp>
      <p:sp>
        <p:nvSpPr>
          <p:cNvPr id="52" name="円/楕円 51"/>
          <p:cNvSpPr/>
          <p:nvPr/>
        </p:nvSpPr>
        <p:spPr bwMode="auto">
          <a:xfrm>
            <a:off x="2558584" y="2145625"/>
            <a:ext cx="1169310" cy="832955"/>
          </a:xfrm>
          <a:prstGeom prst="ellipse">
            <a:avLst/>
          </a:prstGeom>
          <a:solidFill>
            <a:schemeClr val="tx2">
              <a:lumMod val="60000"/>
              <a:lumOff val="40000"/>
            </a:schemeClr>
          </a:solidFill>
          <a:ln w="9525" cap="flat" cmpd="sng" algn="ctr">
            <a:solidFill>
              <a:schemeClr val="bg2"/>
            </a:solidFill>
            <a:prstDash val="solid"/>
            <a:round/>
            <a:headEnd type="none" w="med" len="med"/>
            <a:tailEnd type="none" w="med" len="med"/>
          </a:ln>
          <a:effectLst/>
        </p:spPr>
        <p:txBody>
          <a:bodyPr/>
          <a:lstStyle/>
          <a:p>
            <a:pPr defTabSz="914400">
              <a:defRPr/>
            </a:pPr>
            <a:r>
              <a:rPr kumimoji="0" lang="en-US" altLang="ja-JP" sz="1050" dirty="0">
                <a:latin typeface="Arial Unicode MS" pitchFamily="50" charset="-128"/>
                <a:ea typeface="Arial Unicode MS" pitchFamily="50" charset="-128"/>
                <a:cs typeface="Arial Unicode MS" pitchFamily="50" charset="-128"/>
              </a:rPr>
              <a:t>Swift for </a:t>
            </a:r>
            <a:r>
              <a:rPr kumimoji="0" lang="en-US" altLang="ja-JP" sz="1050" dirty="0" smtClean="0">
                <a:latin typeface="Arial Unicode MS" pitchFamily="50" charset="-128"/>
                <a:ea typeface="Arial Unicode MS" pitchFamily="50" charset="-128"/>
                <a:cs typeface="Arial Unicode MS" pitchFamily="50" charset="-128"/>
              </a:rPr>
              <a:t>inter-cloud</a:t>
            </a:r>
            <a:endParaRPr lang="ja-JP" altLang="en-US" sz="1050" dirty="0">
              <a:latin typeface="Arial Unicode MS" pitchFamily="50" charset="-128"/>
              <a:ea typeface="Arial Unicode MS" pitchFamily="50" charset="-128"/>
              <a:cs typeface="Arial Unicode MS" pitchFamily="50" charset="-128"/>
            </a:endParaRPr>
          </a:p>
        </p:txBody>
      </p:sp>
      <p:sp>
        <p:nvSpPr>
          <p:cNvPr id="53" name="下矢印 61"/>
          <p:cNvSpPr>
            <a:spLocks noChangeArrowheads="1"/>
          </p:cNvSpPr>
          <p:nvPr/>
        </p:nvSpPr>
        <p:spPr bwMode="auto">
          <a:xfrm rot="14827432">
            <a:off x="1051513" y="4535528"/>
            <a:ext cx="378920" cy="206237"/>
          </a:xfrm>
          <a:prstGeom prst="downArrow">
            <a:avLst>
              <a:gd name="adj1" fmla="val 50000"/>
              <a:gd name="adj2" fmla="val 50000"/>
            </a:avLst>
          </a:prstGeom>
          <a:solidFill>
            <a:srgbClr val="00B050"/>
          </a:solidFill>
          <a:ln w="9525" algn="ctr">
            <a:solidFill>
              <a:schemeClr val="bg2"/>
            </a:solidFill>
            <a:round/>
            <a:headEnd/>
            <a:tailEnd/>
          </a:ln>
        </p:spPr>
        <p:txBody>
          <a:bodyPr/>
          <a:lstStyle/>
          <a:p>
            <a:pPr defTabSz="914400"/>
            <a:endParaRPr lang="ja-JP" altLang="en-US" sz="1600">
              <a:latin typeface="Arial Unicode MS" pitchFamily="50" charset="-128"/>
              <a:ea typeface="Arial Unicode MS" pitchFamily="50" charset="-128"/>
              <a:cs typeface="Arial Unicode MS" pitchFamily="50" charset="-128"/>
            </a:endParaRPr>
          </a:p>
        </p:txBody>
      </p:sp>
      <p:sp>
        <p:nvSpPr>
          <p:cNvPr id="59" name="下矢印 63"/>
          <p:cNvSpPr>
            <a:spLocks noChangeArrowheads="1"/>
          </p:cNvSpPr>
          <p:nvPr/>
        </p:nvSpPr>
        <p:spPr bwMode="auto">
          <a:xfrm rot="12877452">
            <a:off x="3366625" y="4335677"/>
            <a:ext cx="322866" cy="494097"/>
          </a:xfrm>
          <a:prstGeom prst="downArrow">
            <a:avLst>
              <a:gd name="adj1" fmla="val 50000"/>
              <a:gd name="adj2" fmla="val 49961"/>
            </a:avLst>
          </a:prstGeom>
          <a:solidFill>
            <a:srgbClr val="FF9900"/>
          </a:solidFill>
          <a:ln w="9525" algn="ctr">
            <a:solidFill>
              <a:schemeClr val="bg2"/>
            </a:solidFill>
            <a:round/>
            <a:headEnd/>
            <a:tailEnd/>
          </a:ln>
        </p:spPr>
        <p:txBody>
          <a:bodyPr/>
          <a:lstStyle/>
          <a:p>
            <a:pPr defTabSz="914400"/>
            <a:endParaRPr lang="ja-JP" altLang="en-US" sz="1600">
              <a:latin typeface="Arial Unicode MS" pitchFamily="50" charset="-128"/>
              <a:ea typeface="Arial Unicode MS" pitchFamily="50" charset="-128"/>
              <a:cs typeface="Arial Unicode MS" pitchFamily="50" charset="-128"/>
            </a:endParaRPr>
          </a:p>
        </p:txBody>
      </p:sp>
      <p:sp>
        <p:nvSpPr>
          <p:cNvPr id="60" name="下矢印 65"/>
          <p:cNvSpPr>
            <a:spLocks noChangeArrowheads="1"/>
          </p:cNvSpPr>
          <p:nvPr/>
        </p:nvSpPr>
        <p:spPr bwMode="auto">
          <a:xfrm rot="1291337">
            <a:off x="3459076" y="1960338"/>
            <a:ext cx="322866" cy="418981"/>
          </a:xfrm>
          <a:prstGeom prst="downArrow">
            <a:avLst>
              <a:gd name="adj1" fmla="val 50000"/>
              <a:gd name="adj2" fmla="val 49839"/>
            </a:avLst>
          </a:prstGeom>
          <a:solidFill>
            <a:srgbClr val="FCF600"/>
          </a:solidFill>
          <a:ln w="9525" algn="ctr">
            <a:solidFill>
              <a:schemeClr val="bg2"/>
            </a:solidFill>
            <a:round/>
            <a:headEnd/>
            <a:tailEnd/>
          </a:ln>
        </p:spPr>
        <p:txBody>
          <a:bodyPr/>
          <a:lstStyle/>
          <a:p>
            <a:pPr defTabSz="914400"/>
            <a:endParaRPr lang="ja-JP" altLang="en-US" sz="1600">
              <a:latin typeface="Arial Unicode MS" pitchFamily="50" charset="-128"/>
              <a:ea typeface="Arial Unicode MS" pitchFamily="50" charset="-128"/>
              <a:cs typeface="Arial Unicode MS" pitchFamily="50" charset="-128"/>
            </a:endParaRPr>
          </a:p>
        </p:txBody>
      </p:sp>
      <p:cxnSp>
        <p:nvCxnSpPr>
          <p:cNvPr id="68" name="直線コネクタ 67"/>
          <p:cNvCxnSpPr>
            <a:stCxn id="51" idx="7"/>
            <a:endCxn id="52" idx="3"/>
          </p:cNvCxnSpPr>
          <p:nvPr/>
        </p:nvCxnSpPr>
        <p:spPr>
          <a:xfrm flipV="1">
            <a:off x="2147828" y="2856596"/>
            <a:ext cx="581999" cy="1454170"/>
          </a:xfrm>
          <a:prstGeom prst="line">
            <a:avLst/>
          </a:prstGeom>
          <a:ln w="73025"/>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V="1">
            <a:off x="2174724" y="4113668"/>
            <a:ext cx="972865" cy="357219"/>
          </a:xfrm>
          <a:prstGeom prst="line">
            <a:avLst/>
          </a:prstGeom>
          <a:ln w="73025"/>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46" idx="0"/>
          </p:cNvCxnSpPr>
          <p:nvPr/>
        </p:nvCxnSpPr>
        <p:spPr>
          <a:xfrm flipH="1" flipV="1">
            <a:off x="3341025" y="2901794"/>
            <a:ext cx="376158" cy="681052"/>
          </a:xfrm>
          <a:prstGeom prst="line">
            <a:avLst/>
          </a:prstGeom>
          <a:ln w="73025"/>
        </p:spPr>
        <p:style>
          <a:lnRef idx="1">
            <a:schemeClr val="accent1"/>
          </a:lnRef>
          <a:fillRef idx="0">
            <a:schemeClr val="accent1"/>
          </a:fillRef>
          <a:effectRef idx="0">
            <a:schemeClr val="accent1"/>
          </a:effectRef>
          <a:fontRef idx="minor">
            <a:schemeClr val="tx1"/>
          </a:fontRef>
        </p:style>
      </p:cxnSp>
      <p:sp>
        <p:nvSpPr>
          <p:cNvPr id="34" name="タイトル 33"/>
          <p:cNvSpPr>
            <a:spLocks noGrp="1"/>
          </p:cNvSpPr>
          <p:nvPr>
            <p:ph type="title"/>
          </p:nvPr>
        </p:nvSpPr>
        <p:spPr>
          <a:xfrm>
            <a:off x="251520" y="188640"/>
            <a:ext cx="8686800" cy="582594"/>
          </a:xfrm>
        </p:spPr>
        <p:txBody>
          <a:bodyPr/>
          <a:lstStyle/>
          <a:p>
            <a:r>
              <a:rPr kumimoji="1" lang="ja-JP" altLang="en-US" sz="3600" dirty="0" smtClean="0">
                <a:latin typeface="HGP創英角ｺﾞｼｯｸUB" pitchFamily="50" charset="-128"/>
                <a:ea typeface="HGP創英角ｺﾞｼｯｸUB" pitchFamily="50" charset="-128"/>
              </a:rPr>
              <a:t>地域分散オブジェクトストレージ　（</a:t>
            </a:r>
            <a:r>
              <a:rPr kumimoji="1" lang="en-US" altLang="ja-JP" sz="3600" dirty="0" smtClean="0">
                <a:latin typeface="HGP創英角ｺﾞｼｯｸUB" pitchFamily="50" charset="-128"/>
                <a:ea typeface="HGP創英角ｺﾞｼｯｸUB" pitchFamily="50" charset="-128"/>
              </a:rPr>
              <a:t>colony</a:t>
            </a:r>
            <a:r>
              <a:rPr kumimoji="1" lang="ja-JP" altLang="en-US" sz="3600" dirty="0" smtClean="0">
                <a:latin typeface="HGP創英角ｺﾞｼｯｸUB" pitchFamily="50" charset="-128"/>
                <a:ea typeface="HGP創英角ｺﾞｼｯｸUB" pitchFamily="50" charset="-128"/>
              </a:rPr>
              <a:t>）</a:t>
            </a:r>
            <a:endParaRPr kumimoji="1" lang="ja-JP" altLang="en-US" sz="3600" dirty="0">
              <a:latin typeface="HGP創英角ｺﾞｼｯｸUB" pitchFamily="50" charset="-128"/>
              <a:ea typeface="HGP創英角ｺﾞｼｯｸUB" pitchFamily="50" charset="-128"/>
            </a:endParaRPr>
          </a:p>
        </p:txBody>
      </p:sp>
      <p:sp>
        <p:nvSpPr>
          <p:cNvPr id="31" name="テキスト ボックス 30"/>
          <p:cNvSpPr txBox="1"/>
          <p:nvPr/>
        </p:nvSpPr>
        <p:spPr>
          <a:xfrm>
            <a:off x="1691680" y="3140968"/>
            <a:ext cx="1667444" cy="707886"/>
          </a:xfrm>
          <a:prstGeom prst="rect">
            <a:avLst/>
          </a:prstGeom>
          <a:noFill/>
        </p:spPr>
        <p:txBody>
          <a:bodyPr wrap="none" rtlCol="0">
            <a:spAutoFit/>
          </a:bodyPr>
          <a:lstStyle/>
          <a:p>
            <a:r>
              <a:rPr kumimoji="1" lang="en-US" altLang="ja-JP" sz="4000" dirty="0" smtClean="0">
                <a:solidFill>
                  <a:srgbClr val="002060"/>
                </a:solidFill>
              </a:rPr>
              <a:t>colony</a:t>
            </a:r>
            <a:endParaRPr kumimoji="1" lang="ja-JP" altLang="en-US" sz="4000" dirty="0">
              <a:solidFill>
                <a:srgbClr val="002060"/>
              </a:solidFill>
            </a:endParaRPr>
          </a:p>
        </p:txBody>
      </p:sp>
      <p:sp>
        <p:nvSpPr>
          <p:cNvPr id="32"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23</a:t>
            </a:fld>
            <a:endParaRPr lang="ja-JP"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fig-3.emf"/>
          <p:cNvPicPr/>
          <p:nvPr/>
        </p:nvPicPr>
        <p:blipFill>
          <a:blip r:embed="rId4" cstate="print"/>
          <a:stretch>
            <a:fillRect/>
          </a:stretch>
        </p:blipFill>
        <p:spPr>
          <a:xfrm>
            <a:off x="827584" y="980728"/>
            <a:ext cx="7506686" cy="5328592"/>
          </a:xfrm>
          <a:prstGeom prst="rect">
            <a:avLst/>
          </a:prstGeom>
        </p:spPr>
      </p:pic>
      <p:sp>
        <p:nvSpPr>
          <p:cNvPr id="3" name="テキスト ボックス 2"/>
          <p:cNvSpPr txBox="1"/>
          <p:nvPr/>
        </p:nvSpPr>
        <p:spPr>
          <a:xfrm>
            <a:off x="419492" y="128826"/>
            <a:ext cx="2568332" cy="707886"/>
          </a:xfrm>
          <a:prstGeom prst="rect">
            <a:avLst/>
          </a:prstGeom>
          <a:noFill/>
        </p:spPr>
        <p:txBody>
          <a:bodyPr wrap="none" rtlCol="0">
            <a:spAutoFit/>
          </a:bodyPr>
          <a:lstStyle/>
          <a:p>
            <a:pPr algn="ctr"/>
            <a:r>
              <a:rPr lang="en-US" altLang="ja-JP" sz="4000" dirty="0" smtClean="0">
                <a:solidFill>
                  <a:schemeClr val="tx2">
                    <a:lumMod val="50000"/>
                  </a:schemeClr>
                </a:solidFill>
                <a:latin typeface="HGPｺﾞｼｯｸE" pitchFamily="50" charset="-128"/>
                <a:ea typeface="HGPｺﾞｼｯｸE" pitchFamily="50" charset="-128"/>
              </a:rPr>
              <a:t>Colony</a:t>
            </a:r>
            <a:r>
              <a:rPr lang="ja-JP" altLang="en-US" sz="4000" dirty="0" smtClean="0">
                <a:solidFill>
                  <a:schemeClr val="tx2">
                    <a:lumMod val="50000"/>
                  </a:schemeClr>
                </a:solidFill>
                <a:latin typeface="HGPｺﾞｼｯｸE" pitchFamily="50" charset="-128"/>
                <a:ea typeface="HGPｺﾞｼｯｸE" pitchFamily="50" charset="-128"/>
              </a:rPr>
              <a:t>の</a:t>
            </a:r>
            <a:r>
              <a:rPr lang="en-US" altLang="ja-JP" sz="4000" dirty="0" smtClean="0">
                <a:solidFill>
                  <a:schemeClr val="tx2">
                    <a:lumMod val="50000"/>
                  </a:schemeClr>
                </a:solidFill>
                <a:latin typeface="HGPｺﾞｼｯｸE" pitchFamily="50" charset="-128"/>
                <a:ea typeface="HGPｺﾞｼｯｸE" pitchFamily="50" charset="-128"/>
              </a:rPr>
              <a:t>UI</a:t>
            </a:r>
            <a:endParaRPr lang="ja-JP" altLang="en-US" sz="4000" dirty="0">
              <a:solidFill>
                <a:schemeClr val="tx2">
                  <a:lumMod val="50000"/>
                </a:schemeClr>
              </a:solidFill>
              <a:latin typeface="HGPｺﾞｼｯｸE" pitchFamily="50" charset="-128"/>
              <a:ea typeface="HGPｺﾞｼｯｸE" pitchFamily="50" charset="-128"/>
            </a:endParaRPr>
          </a:p>
        </p:txBody>
      </p:sp>
      <p:sp>
        <p:nvSpPr>
          <p:cNvPr id="4"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24</a:t>
            </a:fld>
            <a:endParaRPr lang="ja-JP"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72"/>
          <p:cNvGrpSpPr/>
          <p:nvPr/>
        </p:nvGrpSpPr>
        <p:grpSpPr>
          <a:xfrm>
            <a:off x="343424" y="1124744"/>
            <a:ext cx="8349650" cy="5040560"/>
            <a:chOff x="1" y="476672"/>
            <a:chExt cx="9789537" cy="6048672"/>
          </a:xfrm>
        </p:grpSpPr>
        <p:pic>
          <p:nvPicPr>
            <p:cNvPr id="4" name="Picture 8" descr="MCj04289690000[1]"/>
            <p:cNvPicPr>
              <a:picLocks noChangeAspect="1" noChangeArrowheads="1"/>
            </p:cNvPicPr>
            <p:nvPr/>
          </p:nvPicPr>
          <p:blipFill>
            <a:blip r:embed="rId3" cstate="print"/>
            <a:srcRect/>
            <a:stretch>
              <a:fillRect/>
            </a:stretch>
          </p:blipFill>
          <p:spPr bwMode="auto">
            <a:xfrm>
              <a:off x="1754242" y="4921920"/>
              <a:ext cx="464344" cy="595312"/>
            </a:xfrm>
            <a:prstGeom prst="rect">
              <a:avLst/>
            </a:prstGeom>
            <a:noFill/>
            <a:ln w="9525">
              <a:noFill/>
              <a:miter lim="800000"/>
              <a:headEnd/>
              <a:tailEnd/>
            </a:ln>
          </p:spPr>
        </p:pic>
        <p:pic>
          <p:nvPicPr>
            <p:cNvPr id="5" name="Picture 8" descr="MCj04289690000[1]"/>
            <p:cNvPicPr>
              <a:picLocks noChangeAspect="1" noChangeArrowheads="1"/>
            </p:cNvPicPr>
            <p:nvPr/>
          </p:nvPicPr>
          <p:blipFill>
            <a:blip r:embed="rId3" cstate="print"/>
            <a:srcRect/>
            <a:stretch>
              <a:fillRect/>
            </a:stretch>
          </p:blipFill>
          <p:spPr bwMode="auto">
            <a:xfrm>
              <a:off x="2170432" y="4921920"/>
              <a:ext cx="464344" cy="595312"/>
            </a:xfrm>
            <a:prstGeom prst="rect">
              <a:avLst/>
            </a:prstGeom>
            <a:noFill/>
            <a:ln w="9525">
              <a:noFill/>
              <a:miter lim="800000"/>
              <a:headEnd/>
              <a:tailEnd/>
            </a:ln>
          </p:spPr>
        </p:pic>
        <p:pic>
          <p:nvPicPr>
            <p:cNvPr id="6" name="Picture 8" descr="MCj04289690000[1]"/>
            <p:cNvPicPr>
              <a:picLocks noChangeAspect="1" noChangeArrowheads="1"/>
            </p:cNvPicPr>
            <p:nvPr/>
          </p:nvPicPr>
          <p:blipFill>
            <a:blip r:embed="rId3" cstate="print"/>
            <a:srcRect/>
            <a:stretch>
              <a:fillRect/>
            </a:stretch>
          </p:blipFill>
          <p:spPr bwMode="auto">
            <a:xfrm>
              <a:off x="2548786" y="4921920"/>
              <a:ext cx="464344" cy="595312"/>
            </a:xfrm>
            <a:prstGeom prst="rect">
              <a:avLst/>
            </a:prstGeom>
            <a:noFill/>
            <a:ln w="9525">
              <a:noFill/>
              <a:miter lim="800000"/>
              <a:headEnd/>
              <a:tailEnd/>
            </a:ln>
          </p:spPr>
        </p:pic>
        <p:pic>
          <p:nvPicPr>
            <p:cNvPr id="7" name="Picture 6"/>
            <p:cNvPicPr>
              <a:picLocks noChangeAspect="1" noChangeArrowheads="1"/>
            </p:cNvPicPr>
            <p:nvPr/>
          </p:nvPicPr>
          <p:blipFill>
            <a:blip r:embed="rId4" cstate="print"/>
            <a:srcRect/>
            <a:stretch>
              <a:fillRect/>
            </a:stretch>
          </p:blipFill>
          <p:spPr bwMode="auto">
            <a:xfrm>
              <a:off x="1052567" y="4933032"/>
              <a:ext cx="772187" cy="571500"/>
            </a:xfrm>
            <a:prstGeom prst="rect">
              <a:avLst/>
            </a:prstGeom>
            <a:noFill/>
            <a:ln w="9525" algn="ctr">
              <a:noFill/>
              <a:miter lim="800000"/>
              <a:headEnd/>
              <a:tailEnd/>
            </a:ln>
          </p:spPr>
        </p:pic>
        <p:sp>
          <p:nvSpPr>
            <p:cNvPr id="8" name="円柱 7"/>
            <p:cNvSpPr/>
            <p:nvPr/>
          </p:nvSpPr>
          <p:spPr>
            <a:xfrm>
              <a:off x="3080093" y="5066605"/>
              <a:ext cx="309565" cy="35719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a:latin typeface="Arial Unicode MS" pitchFamily="50" charset="-128"/>
                <a:ea typeface="Arial Unicode MS" pitchFamily="50" charset="-128"/>
                <a:cs typeface="Arial Unicode MS" pitchFamily="50" charset="-128"/>
              </a:endParaRPr>
            </a:p>
          </p:txBody>
        </p:sp>
        <p:sp>
          <p:nvSpPr>
            <p:cNvPr id="9" name="角丸四角形 8"/>
            <p:cNvSpPr/>
            <p:nvPr/>
          </p:nvSpPr>
          <p:spPr>
            <a:xfrm>
              <a:off x="1130064" y="4066370"/>
              <a:ext cx="8581465" cy="432048"/>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altLang="ja-JP" sz="3200" dirty="0" err="1" smtClean="0">
                  <a:latin typeface="Arial Unicode MS" pitchFamily="50" charset="-128"/>
                  <a:ea typeface="Arial Unicode MS" pitchFamily="50" charset="-128"/>
                  <a:cs typeface="Arial Unicode MS" pitchFamily="50" charset="-128"/>
                </a:rPr>
                <a:t>dodai</a:t>
              </a:r>
              <a:endParaRPr lang="ja-JP" altLang="en-US" sz="3200" dirty="0">
                <a:latin typeface="Arial Unicode MS" pitchFamily="50" charset="-128"/>
                <a:ea typeface="Arial Unicode MS" pitchFamily="50" charset="-128"/>
                <a:cs typeface="Arial Unicode MS" pitchFamily="50" charset="-128"/>
              </a:endParaRPr>
            </a:p>
          </p:txBody>
        </p:sp>
        <p:pic>
          <p:nvPicPr>
            <p:cNvPr id="10" name="Picture 8" descr="MCj04289690000[1]"/>
            <p:cNvPicPr>
              <a:picLocks noChangeAspect="1" noChangeArrowheads="1"/>
            </p:cNvPicPr>
            <p:nvPr/>
          </p:nvPicPr>
          <p:blipFill>
            <a:blip r:embed="rId3" cstate="print"/>
            <a:srcRect/>
            <a:stretch>
              <a:fillRect/>
            </a:stretch>
          </p:blipFill>
          <p:spPr bwMode="auto">
            <a:xfrm>
              <a:off x="1420441" y="3617134"/>
              <a:ext cx="464344" cy="593725"/>
            </a:xfrm>
            <a:prstGeom prst="rect">
              <a:avLst/>
            </a:prstGeom>
            <a:noFill/>
            <a:ln w="9525">
              <a:noFill/>
              <a:miter lim="800000"/>
              <a:headEnd/>
              <a:tailEnd/>
            </a:ln>
          </p:spPr>
        </p:pic>
        <p:pic>
          <p:nvPicPr>
            <p:cNvPr id="11" name="Picture 8" descr="MCj04289690000[1]"/>
            <p:cNvPicPr>
              <a:picLocks noChangeAspect="1" noChangeArrowheads="1"/>
            </p:cNvPicPr>
            <p:nvPr/>
          </p:nvPicPr>
          <p:blipFill>
            <a:blip r:embed="rId3" cstate="print"/>
            <a:srcRect/>
            <a:stretch>
              <a:fillRect/>
            </a:stretch>
          </p:blipFill>
          <p:spPr bwMode="auto">
            <a:xfrm>
              <a:off x="1836631" y="3617134"/>
              <a:ext cx="464344" cy="593725"/>
            </a:xfrm>
            <a:prstGeom prst="rect">
              <a:avLst/>
            </a:prstGeom>
            <a:noFill/>
            <a:ln w="9525">
              <a:noFill/>
              <a:miter lim="800000"/>
              <a:headEnd/>
              <a:tailEnd/>
            </a:ln>
          </p:spPr>
        </p:pic>
        <p:sp>
          <p:nvSpPr>
            <p:cNvPr id="14" name="角丸四角形 13"/>
            <p:cNvSpPr/>
            <p:nvPr/>
          </p:nvSpPr>
          <p:spPr>
            <a:xfrm>
              <a:off x="1052056" y="3429000"/>
              <a:ext cx="1512090" cy="3600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altLang="ja-JP" dirty="0">
                  <a:latin typeface="Arial Unicode MS" pitchFamily="50" charset="-128"/>
                  <a:ea typeface="Arial Unicode MS" pitchFamily="50" charset="-128"/>
                  <a:cs typeface="Arial Unicode MS" pitchFamily="50" charset="-128"/>
                </a:rPr>
                <a:t>Cluster</a:t>
              </a:r>
              <a:endParaRPr lang="ja-JP" altLang="en-US" dirty="0">
                <a:latin typeface="Arial Unicode MS" pitchFamily="50" charset="-128"/>
                <a:ea typeface="Arial Unicode MS" pitchFamily="50" charset="-128"/>
                <a:cs typeface="Arial Unicode MS" pitchFamily="50" charset="-128"/>
              </a:endParaRPr>
            </a:p>
          </p:txBody>
        </p:sp>
        <p:sp>
          <p:nvSpPr>
            <p:cNvPr id="16" name="角丸四角形 15"/>
            <p:cNvSpPr/>
            <p:nvPr/>
          </p:nvSpPr>
          <p:spPr>
            <a:xfrm>
              <a:off x="1052405" y="2937683"/>
              <a:ext cx="1434349" cy="431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altLang="ja-JP" dirty="0" err="1">
                  <a:latin typeface="Arial Unicode MS" pitchFamily="50" charset="-128"/>
                  <a:ea typeface="Arial Unicode MS" pitchFamily="50" charset="-128"/>
                  <a:cs typeface="Arial Unicode MS" pitchFamily="50" charset="-128"/>
                </a:rPr>
                <a:t>IaaS</a:t>
              </a:r>
              <a:endParaRPr lang="ja-JP" altLang="en-US" dirty="0">
                <a:latin typeface="Arial Unicode MS" pitchFamily="50" charset="-128"/>
                <a:ea typeface="Arial Unicode MS" pitchFamily="50" charset="-128"/>
                <a:cs typeface="Arial Unicode MS" pitchFamily="50" charset="-128"/>
              </a:endParaRPr>
            </a:p>
          </p:txBody>
        </p:sp>
        <p:sp>
          <p:nvSpPr>
            <p:cNvPr id="18" name="正方形/長方形 17"/>
            <p:cNvSpPr/>
            <p:nvPr/>
          </p:nvSpPr>
          <p:spPr>
            <a:xfrm>
              <a:off x="1130064" y="2420888"/>
              <a:ext cx="624069"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Arial Unicode MS" pitchFamily="50" charset="-128"/>
                  <a:ea typeface="Arial Unicode MS" pitchFamily="50" charset="-128"/>
                  <a:cs typeface="Arial Unicode MS" pitchFamily="50" charset="-128"/>
                </a:rPr>
                <a:t>VM</a:t>
              </a:r>
              <a:endParaRPr lang="ja-JP" altLang="en-US" dirty="0">
                <a:latin typeface="Arial Unicode MS" pitchFamily="50" charset="-128"/>
                <a:ea typeface="Arial Unicode MS" pitchFamily="50" charset="-128"/>
                <a:cs typeface="Arial Unicode MS" pitchFamily="50" charset="-128"/>
              </a:endParaRPr>
            </a:p>
          </p:txBody>
        </p:sp>
        <p:sp>
          <p:nvSpPr>
            <p:cNvPr id="19" name="正方形/長方形 18"/>
            <p:cNvSpPr/>
            <p:nvPr/>
          </p:nvSpPr>
          <p:spPr>
            <a:xfrm>
              <a:off x="1832142" y="2420888"/>
              <a:ext cx="624069"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Arial Unicode MS" pitchFamily="50" charset="-128"/>
                  <a:ea typeface="Arial Unicode MS" pitchFamily="50" charset="-128"/>
                  <a:cs typeface="Arial Unicode MS" pitchFamily="50" charset="-128"/>
                </a:rPr>
                <a:t>VM</a:t>
              </a:r>
              <a:endParaRPr lang="ja-JP" altLang="en-US" dirty="0">
                <a:latin typeface="Arial Unicode MS" pitchFamily="50" charset="-128"/>
                <a:ea typeface="Arial Unicode MS" pitchFamily="50" charset="-128"/>
                <a:cs typeface="Arial Unicode MS" pitchFamily="50" charset="-128"/>
              </a:endParaRPr>
            </a:p>
          </p:txBody>
        </p:sp>
        <p:pic>
          <p:nvPicPr>
            <p:cNvPr id="21" name="Picture 8" descr="MCj04289690000[1]"/>
            <p:cNvPicPr>
              <a:picLocks noChangeAspect="1" noChangeArrowheads="1"/>
            </p:cNvPicPr>
            <p:nvPr/>
          </p:nvPicPr>
          <p:blipFill>
            <a:blip r:embed="rId3" cstate="print"/>
            <a:srcRect/>
            <a:stretch>
              <a:fillRect/>
            </a:stretch>
          </p:blipFill>
          <p:spPr bwMode="auto">
            <a:xfrm>
              <a:off x="3527186" y="3627364"/>
              <a:ext cx="464344" cy="593725"/>
            </a:xfrm>
            <a:prstGeom prst="rect">
              <a:avLst/>
            </a:prstGeom>
            <a:noFill/>
            <a:ln w="9525">
              <a:noFill/>
              <a:miter lim="800000"/>
              <a:headEnd/>
              <a:tailEnd/>
            </a:ln>
          </p:spPr>
        </p:pic>
        <p:pic>
          <p:nvPicPr>
            <p:cNvPr id="22" name="Picture 8" descr="MCj04289690000[1]"/>
            <p:cNvPicPr>
              <a:picLocks noChangeAspect="1" noChangeArrowheads="1"/>
            </p:cNvPicPr>
            <p:nvPr/>
          </p:nvPicPr>
          <p:blipFill>
            <a:blip r:embed="rId3" cstate="print"/>
            <a:srcRect/>
            <a:stretch>
              <a:fillRect/>
            </a:stretch>
          </p:blipFill>
          <p:spPr bwMode="auto">
            <a:xfrm>
              <a:off x="3943376" y="3627364"/>
              <a:ext cx="464344" cy="593725"/>
            </a:xfrm>
            <a:prstGeom prst="rect">
              <a:avLst/>
            </a:prstGeom>
            <a:noFill/>
            <a:ln w="9525">
              <a:noFill/>
              <a:miter lim="800000"/>
              <a:headEnd/>
              <a:tailEnd/>
            </a:ln>
          </p:spPr>
        </p:pic>
        <p:sp>
          <p:nvSpPr>
            <p:cNvPr id="23" name="角丸四角形 22"/>
            <p:cNvSpPr/>
            <p:nvPr/>
          </p:nvSpPr>
          <p:spPr>
            <a:xfrm>
              <a:off x="3158801" y="3439230"/>
              <a:ext cx="1512090" cy="3600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altLang="ja-JP" dirty="0">
                  <a:latin typeface="Arial Unicode MS" pitchFamily="50" charset="-128"/>
                  <a:ea typeface="Arial Unicode MS" pitchFamily="50" charset="-128"/>
                  <a:cs typeface="Arial Unicode MS" pitchFamily="50" charset="-128"/>
                </a:rPr>
                <a:t>Cluster</a:t>
              </a:r>
              <a:endParaRPr lang="ja-JP" altLang="en-US" dirty="0">
                <a:latin typeface="Arial Unicode MS" pitchFamily="50" charset="-128"/>
                <a:ea typeface="Arial Unicode MS" pitchFamily="50" charset="-128"/>
                <a:cs typeface="Arial Unicode MS" pitchFamily="50" charset="-128"/>
              </a:endParaRPr>
            </a:p>
          </p:txBody>
        </p:sp>
        <p:sp>
          <p:nvSpPr>
            <p:cNvPr id="24" name="角丸四角形 23"/>
            <p:cNvSpPr/>
            <p:nvPr/>
          </p:nvSpPr>
          <p:spPr>
            <a:xfrm>
              <a:off x="3159150" y="2947913"/>
              <a:ext cx="1434349" cy="431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altLang="ja-JP" dirty="0" err="1">
                  <a:latin typeface="Arial Unicode MS" pitchFamily="50" charset="-128"/>
                  <a:ea typeface="Arial Unicode MS" pitchFamily="50" charset="-128"/>
                  <a:cs typeface="Arial Unicode MS" pitchFamily="50" charset="-128"/>
                </a:rPr>
                <a:t>IaaS</a:t>
              </a:r>
              <a:endParaRPr lang="ja-JP" altLang="en-US" dirty="0">
                <a:latin typeface="Arial Unicode MS" pitchFamily="50" charset="-128"/>
                <a:ea typeface="Arial Unicode MS" pitchFamily="50" charset="-128"/>
                <a:cs typeface="Arial Unicode MS" pitchFamily="50" charset="-128"/>
              </a:endParaRPr>
            </a:p>
          </p:txBody>
        </p:sp>
        <p:sp>
          <p:nvSpPr>
            <p:cNvPr id="25" name="正方形/長方形 24"/>
            <p:cNvSpPr/>
            <p:nvPr/>
          </p:nvSpPr>
          <p:spPr>
            <a:xfrm>
              <a:off x="3236810" y="2431118"/>
              <a:ext cx="624069"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Arial Unicode MS" pitchFamily="50" charset="-128"/>
                  <a:ea typeface="Arial Unicode MS" pitchFamily="50" charset="-128"/>
                  <a:cs typeface="Arial Unicode MS" pitchFamily="50" charset="-128"/>
                </a:rPr>
                <a:t>VM</a:t>
              </a:r>
              <a:endParaRPr lang="ja-JP" altLang="en-US" dirty="0">
                <a:latin typeface="Arial Unicode MS" pitchFamily="50" charset="-128"/>
                <a:ea typeface="Arial Unicode MS" pitchFamily="50" charset="-128"/>
                <a:cs typeface="Arial Unicode MS" pitchFamily="50" charset="-128"/>
              </a:endParaRPr>
            </a:p>
          </p:txBody>
        </p:sp>
        <p:sp>
          <p:nvSpPr>
            <p:cNvPr id="26" name="正方形/長方形 25"/>
            <p:cNvSpPr/>
            <p:nvPr/>
          </p:nvSpPr>
          <p:spPr>
            <a:xfrm>
              <a:off x="3938888" y="2431118"/>
              <a:ext cx="624069"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Arial Unicode MS" pitchFamily="50" charset="-128"/>
                  <a:ea typeface="Arial Unicode MS" pitchFamily="50" charset="-128"/>
                  <a:cs typeface="Arial Unicode MS" pitchFamily="50" charset="-128"/>
                </a:rPr>
                <a:t>VM</a:t>
              </a:r>
              <a:endParaRPr lang="ja-JP" altLang="en-US" dirty="0">
                <a:latin typeface="Arial Unicode MS" pitchFamily="50" charset="-128"/>
                <a:ea typeface="Arial Unicode MS" pitchFamily="50" charset="-128"/>
                <a:cs typeface="Arial Unicode MS" pitchFamily="50" charset="-128"/>
              </a:endParaRPr>
            </a:p>
          </p:txBody>
        </p:sp>
        <p:sp>
          <p:nvSpPr>
            <p:cNvPr id="32" name="角丸四角形 31"/>
            <p:cNvSpPr/>
            <p:nvPr/>
          </p:nvSpPr>
          <p:spPr>
            <a:xfrm>
              <a:off x="818541" y="4725144"/>
              <a:ext cx="2886321" cy="1008112"/>
            </a:xfrm>
            <a:prstGeom prst="roundRect">
              <a:avLst>
                <a:gd name="adj" fmla="val 71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Unicode MS" pitchFamily="50" charset="-128"/>
                <a:ea typeface="Arial Unicode MS" pitchFamily="50" charset="-128"/>
                <a:cs typeface="Arial Unicode MS" pitchFamily="50" charset="-128"/>
              </a:endParaRPr>
            </a:p>
          </p:txBody>
        </p:sp>
        <p:pic>
          <p:nvPicPr>
            <p:cNvPr id="33" name="Picture 8" descr="MCj04289690000[1]"/>
            <p:cNvPicPr>
              <a:picLocks noChangeAspect="1" noChangeArrowheads="1"/>
            </p:cNvPicPr>
            <p:nvPr/>
          </p:nvPicPr>
          <p:blipFill>
            <a:blip r:embed="rId3" cstate="print"/>
            <a:srcRect/>
            <a:stretch>
              <a:fillRect/>
            </a:stretch>
          </p:blipFill>
          <p:spPr bwMode="auto">
            <a:xfrm>
              <a:off x="4796580" y="4921920"/>
              <a:ext cx="464344" cy="595312"/>
            </a:xfrm>
            <a:prstGeom prst="rect">
              <a:avLst/>
            </a:prstGeom>
            <a:noFill/>
            <a:ln w="9525">
              <a:noFill/>
              <a:miter lim="800000"/>
              <a:headEnd/>
              <a:tailEnd/>
            </a:ln>
          </p:spPr>
        </p:pic>
        <p:pic>
          <p:nvPicPr>
            <p:cNvPr id="34" name="Picture 8" descr="MCj04289690000[1]"/>
            <p:cNvPicPr>
              <a:picLocks noChangeAspect="1" noChangeArrowheads="1"/>
            </p:cNvPicPr>
            <p:nvPr/>
          </p:nvPicPr>
          <p:blipFill>
            <a:blip r:embed="rId3" cstate="print"/>
            <a:srcRect/>
            <a:stretch>
              <a:fillRect/>
            </a:stretch>
          </p:blipFill>
          <p:spPr bwMode="auto">
            <a:xfrm>
              <a:off x="5212770" y="4921920"/>
              <a:ext cx="464344" cy="595312"/>
            </a:xfrm>
            <a:prstGeom prst="rect">
              <a:avLst/>
            </a:prstGeom>
            <a:noFill/>
            <a:ln w="9525">
              <a:noFill/>
              <a:miter lim="800000"/>
              <a:headEnd/>
              <a:tailEnd/>
            </a:ln>
          </p:spPr>
        </p:pic>
        <p:pic>
          <p:nvPicPr>
            <p:cNvPr id="35" name="Picture 8" descr="MCj04289690000[1]"/>
            <p:cNvPicPr>
              <a:picLocks noChangeAspect="1" noChangeArrowheads="1"/>
            </p:cNvPicPr>
            <p:nvPr/>
          </p:nvPicPr>
          <p:blipFill>
            <a:blip r:embed="rId3" cstate="print"/>
            <a:srcRect/>
            <a:stretch>
              <a:fillRect/>
            </a:stretch>
          </p:blipFill>
          <p:spPr bwMode="auto">
            <a:xfrm>
              <a:off x="5591124" y="4921920"/>
              <a:ext cx="464344" cy="595312"/>
            </a:xfrm>
            <a:prstGeom prst="rect">
              <a:avLst/>
            </a:prstGeom>
            <a:noFill/>
            <a:ln w="9525">
              <a:noFill/>
              <a:miter lim="800000"/>
              <a:headEnd/>
              <a:tailEnd/>
            </a:ln>
          </p:spPr>
        </p:pic>
        <p:pic>
          <p:nvPicPr>
            <p:cNvPr id="36" name="Picture 6"/>
            <p:cNvPicPr>
              <a:picLocks noChangeAspect="1" noChangeArrowheads="1"/>
            </p:cNvPicPr>
            <p:nvPr/>
          </p:nvPicPr>
          <p:blipFill>
            <a:blip r:embed="rId4" cstate="print"/>
            <a:srcRect/>
            <a:stretch>
              <a:fillRect/>
            </a:stretch>
          </p:blipFill>
          <p:spPr bwMode="auto">
            <a:xfrm>
              <a:off x="4094905" y="4933032"/>
              <a:ext cx="772187" cy="571500"/>
            </a:xfrm>
            <a:prstGeom prst="rect">
              <a:avLst/>
            </a:prstGeom>
            <a:noFill/>
            <a:ln w="9525" algn="ctr">
              <a:noFill/>
              <a:miter lim="800000"/>
              <a:headEnd/>
              <a:tailEnd/>
            </a:ln>
          </p:spPr>
        </p:pic>
        <p:sp>
          <p:nvSpPr>
            <p:cNvPr id="37" name="円柱 36"/>
            <p:cNvSpPr/>
            <p:nvPr/>
          </p:nvSpPr>
          <p:spPr>
            <a:xfrm>
              <a:off x="6122431" y="5066605"/>
              <a:ext cx="309565" cy="35719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a:latin typeface="Arial Unicode MS" pitchFamily="50" charset="-128"/>
                <a:ea typeface="Arial Unicode MS" pitchFamily="50" charset="-128"/>
                <a:cs typeface="Arial Unicode MS" pitchFamily="50" charset="-128"/>
              </a:endParaRPr>
            </a:p>
          </p:txBody>
        </p:sp>
        <p:sp>
          <p:nvSpPr>
            <p:cNvPr id="38" name="角丸四角形 37"/>
            <p:cNvSpPr/>
            <p:nvPr/>
          </p:nvSpPr>
          <p:spPr>
            <a:xfrm>
              <a:off x="3860879" y="4725144"/>
              <a:ext cx="2886321" cy="1008112"/>
            </a:xfrm>
            <a:prstGeom prst="roundRect">
              <a:avLst>
                <a:gd name="adj" fmla="val 71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Unicode MS" pitchFamily="50" charset="-128"/>
                <a:ea typeface="Arial Unicode MS" pitchFamily="50" charset="-128"/>
                <a:cs typeface="Arial Unicode MS" pitchFamily="50" charset="-128"/>
              </a:endParaRPr>
            </a:p>
          </p:txBody>
        </p:sp>
        <p:pic>
          <p:nvPicPr>
            <p:cNvPr id="39" name="Picture 8" descr="MCj04289690000[1]"/>
            <p:cNvPicPr>
              <a:picLocks noChangeAspect="1" noChangeArrowheads="1"/>
            </p:cNvPicPr>
            <p:nvPr/>
          </p:nvPicPr>
          <p:blipFill>
            <a:blip r:embed="rId3" cstate="print"/>
            <a:srcRect/>
            <a:stretch>
              <a:fillRect/>
            </a:stretch>
          </p:blipFill>
          <p:spPr bwMode="auto">
            <a:xfrm>
              <a:off x="7838918" y="4921920"/>
              <a:ext cx="464344" cy="595312"/>
            </a:xfrm>
            <a:prstGeom prst="rect">
              <a:avLst/>
            </a:prstGeom>
            <a:noFill/>
            <a:ln w="9525">
              <a:noFill/>
              <a:miter lim="800000"/>
              <a:headEnd/>
              <a:tailEnd/>
            </a:ln>
          </p:spPr>
        </p:pic>
        <p:pic>
          <p:nvPicPr>
            <p:cNvPr id="40" name="Picture 8" descr="MCj04289690000[1]"/>
            <p:cNvPicPr>
              <a:picLocks noChangeAspect="1" noChangeArrowheads="1"/>
            </p:cNvPicPr>
            <p:nvPr/>
          </p:nvPicPr>
          <p:blipFill>
            <a:blip r:embed="rId3" cstate="print"/>
            <a:srcRect/>
            <a:stretch>
              <a:fillRect/>
            </a:stretch>
          </p:blipFill>
          <p:spPr bwMode="auto">
            <a:xfrm>
              <a:off x="8255108" y="4921920"/>
              <a:ext cx="464344" cy="595312"/>
            </a:xfrm>
            <a:prstGeom prst="rect">
              <a:avLst/>
            </a:prstGeom>
            <a:noFill/>
            <a:ln w="9525">
              <a:noFill/>
              <a:miter lim="800000"/>
              <a:headEnd/>
              <a:tailEnd/>
            </a:ln>
          </p:spPr>
        </p:pic>
        <p:pic>
          <p:nvPicPr>
            <p:cNvPr id="41" name="Picture 8" descr="MCj04289690000[1]"/>
            <p:cNvPicPr>
              <a:picLocks noChangeAspect="1" noChangeArrowheads="1"/>
            </p:cNvPicPr>
            <p:nvPr/>
          </p:nvPicPr>
          <p:blipFill>
            <a:blip r:embed="rId3" cstate="print"/>
            <a:srcRect/>
            <a:stretch>
              <a:fillRect/>
            </a:stretch>
          </p:blipFill>
          <p:spPr bwMode="auto">
            <a:xfrm>
              <a:off x="8633462" y="4921920"/>
              <a:ext cx="464344" cy="595312"/>
            </a:xfrm>
            <a:prstGeom prst="rect">
              <a:avLst/>
            </a:prstGeom>
            <a:noFill/>
            <a:ln w="9525">
              <a:noFill/>
              <a:miter lim="800000"/>
              <a:headEnd/>
              <a:tailEnd/>
            </a:ln>
          </p:spPr>
        </p:pic>
        <p:pic>
          <p:nvPicPr>
            <p:cNvPr id="42" name="Picture 6"/>
            <p:cNvPicPr>
              <a:picLocks noChangeAspect="1" noChangeArrowheads="1"/>
            </p:cNvPicPr>
            <p:nvPr/>
          </p:nvPicPr>
          <p:blipFill>
            <a:blip r:embed="rId4" cstate="print"/>
            <a:srcRect/>
            <a:stretch>
              <a:fillRect/>
            </a:stretch>
          </p:blipFill>
          <p:spPr bwMode="auto">
            <a:xfrm>
              <a:off x="7137243" y="4933032"/>
              <a:ext cx="772187" cy="571500"/>
            </a:xfrm>
            <a:prstGeom prst="rect">
              <a:avLst/>
            </a:prstGeom>
            <a:noFill/>
            <a:ln w="9525" algn="ctr">
              <a:noFill/>
              <a:miter lim="800000"/>
              <a:headEnd/>
              <a:tailEnd/>
            </a:ln>
          </p:spPr>
        </p:pic>
        <p:sp>
          <p:nvSpPr>
            <p:cNvPr id="43" name="円柱 42"/>
            <p:cNvSpPr/>
            <p:nvPr/>
          </p:nvSpPr>
          <p:spPr>
            <a:xfrm>
              <a:off x="9164769" y="5066605"/>
              <a:ext cx="309565" cy="35719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ja-JP" altLang="en-US">
                <a:latin typeface="Arial Unicode MS" pitchFamily="50" charset="-128"/>
                <a:ea typeface="Arial Unicode MS" pitchFamily="50" charset="-128"/>
                <a:cs typeface="Arial Unicode MS" pitchFamily="50" charset="-128"/>
              </a:endParaRPr>
            </a:p>
          </p:txBody>
        </p:sp>
        <p:sp>
          <p:nvSpPr>
            <p:cNvPr id="44" name="角丸四角形 43"/>
            <p:cNvSpPr/>
            <p:nvPr/>
          </p:nvSpPr>
          <p:spPr>
            <a:xfrm>
              <a:off x="6903217" y="4725144"/>
              <a:ext cx="2886321" cy="1008112"/>
            </a:xfrm>
            <a:prstGeom prst="roundRect">
              <a:avLst>
                <a:gd name="adj" fmla="val 71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Arial Unicode MS" pitchFamily="50" charset="-128"/>
                <a:ea typeface="Arial Unicode MS" pitchFamily="50" charset="-128"/>
                <a:cs typeface="Arial Unicode MS" pitchFamily="50" charset="-128"/>
              </a:endParaRPr>
            </a:p>
          </p:txBody>
        </p:sp>
        <p:sp>
          <p:nvSpPr>
            <p:cNvPr id="45" name="テキスト ボックス 44"/>
            <p:cNvSpPr txBox="1"/>
            <p:nvPr/>
          </p:nvSpPr>
          <p:spPr>
            <a:xfrm>
              <a:off x="1" y="2420889"/>
              <a:ext cx="985203" cy="553998"/>
            </a:xfrm>
            <a:prstGeom prst="rect">
              <a:avLst/>
            </a:prstGeom>
            <a:noFill/>
          </p:spPr>
          <p:txBody>
            <a:bodyPr wrap="none" rtlCol="0">
              <a:spAutoFit/>
            </a:bodyPr>
            <a:lstStyle/>
            <a:p>
              <a:r>
                <a:rPr kumimoji="1" lang="en-US" altLang="ja-JP" sz="1200" dirty="0" smtClean="0">
                  <a:latin typeface="Arial Unicode MS" pitchFamily="50" charset="-128"/>
                  <a:ea typeface="Arial Unicode MS" pitchFamily="50" charset="-128"/>
                  <a:cs typeface="Arial Unicode MS" pitchFamily="50" charset="-128"/>
                </a:rPr>
                <a:t>Virtual</a:t>
              </a:r>
            </a:p>
            <a:p>
              <a:r>
                <a:rPr lang="en-US" altLang="ja-JP" sz="1200" dirty="0" smtClean="0">
                  <a:latin typeface="Arial Unicode MS" pitchFamily="50" charset="-128"/>
                  <a:ea typeface="Arial Unicode MS" pitchFamily="50" charset="-128"/>
                  <a:cs typeface="Arial Unicode MS" pitchFamily="50" charset="-128"/>
                </a:rPr>
                <a:t>Machines</a:t>
              </a:r>
              <a:endParaRPr kumimoji="1" lang="ja-JP" altLang="en-US" sz="1200" dirty="0">
                <a:latin typeface="Arial Unicode MS" pitchFamily="50" charset="-128"/>
                <a:ea typeface="Arial Unicode MS" pitchFamily="50" charset="-128"/>
                <a:cs typeface="Arial Unicode MS" pitchFamily="50" charset="-128"/>
              </a:endParaRPr>
            </a:p>
          </p:txBody>
        </p:sp>
        <p:sp>
          <p:nvSpPr>
            <p:cNvPr id="46" name="テキスト ボックス 45"/>
            <p:cNvSpPr txBox="1"/>
            <p:nvPr/>
          </p:nvSpPr>
          <p:spPr>
            <a:xfrm>
              <a:off x="1" y="4983560"/>
              <a:ext cx="985203" cy="553998"/>
            </a:xfrm>
            <a:prstGeom prst="rect">
              <a:avLst/>
            </a:prstGeom>
            <a:noFill/>
          </p:spPr>
          <p:txBody>
            <a:bodyPr wrap="none" rtlCol="0">
              <a:spAutoFit/>
            </a:bodyPr>
            <a:lstStyle/>
            <a:p>
              <a:r>
                <a:rPr kumimoji="1" lang="en-US" altLang="ja-JP" sz="1200" dirty="0" smtClean="0">
                  <a:latin typeface="Arial Unicode MS" pitchFamily="50" charset="-128"/>
                  <a:ea typeface="Arial Unicode MS" pitchFamily="50" charset="-128"/>
                  <a:cs typeface="Arial Unicode MS" pitchFamily="50" charset="-128"/>
                </a:rPr>
                <a:t>Physical</a:t>
              </a:r>
            </a:p>
            <a:p>
              <a:r>
                <a:rPr lang="en-US" altLang="ja-JP" sz="1200" dirty="0" smtClean="0">
                  <a:latin typeface="Arial Unicode MS" pitchFamily="50" charset="-128"/>
                  <a:ea typeface="Arial Unicode MS" pitchFamily="50" charset="-128"/>
                  <a:cs typeface="Arial Unicode MS" pitchFamily="50" charset="-128"/>
                </a:rPr>
                <a:t>Machines</a:t>
              </a:r>
              <a:endParaRPr kumimoji="1" lang="ja-JP" altLang="en-US" sz="1200" dirty="0">
                <a:latin typeface="Arial Unicode MS" pitchFamily="50" charset="-128"/>
                <a:ea typeface="Arial Unicode MS" pitchFamily="50" charset="-128"/>
                <a:cs typeface="Arial Unicode MS" pitchFamily="50" charset="-128"/>
              </a:endParaRPr>
            </a:p>
          </p:txBody>
        </p:sp>
        <p:sp>
          <p:nvSpPr>
            <p:cNvPr id="48" name="正方形/長方形 47"/>
            <p:cNvSpPr/>
            <p:nvPr/>
          </p:nvSpPr>
          <p:spPr>
            <a:xfrm>
              <a:off x="818541" y="6165304"/>
              <a:ext cx="88929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Arial Unicode MS" pitchFamily="50" charset="-128"/>
                  <a:ea typeface="Arial Unicode MS" pitchFamily="50" charset="-128"/>
                  <a:cs typeface="Arial Unicode MS" pitchFamily="50" charset="-128"/>
                </a:rPr>
                <a:t>SINET (L2VPN)</a:t>
              </a:r>
              <a:endParaRPr kumimoji="1" lang="ja-JP" altLang="en-US" dirty="0">
                <a:latin typeface="Arial Unicode MS" pitchFamily="50" charset="-128"/>
                <a:ea typeface="Arial Unicode MS" pitchFamily="50" charset="-128"/>
                <a:cs typeface="Arial Unicode MS" pitchFamily="50" charset="-128"/>
              </a:endParaRPr>
            </a:p>
          </p:txBody>
        </p:sp>
        <p:cxnSp>
          <p:nvCxnSpPr>
            <p:cNvPr id="50" name="直線コネクタ 49"/>
            <p:cNvCxnSpPr>
              <a:stCxn id="32" idx="2"/>
            </p:cNvCxnSpPr>
            <p:nvPr/>
          </p:nvCxnSpPr>
          <p:spPr>
            <a:xfrm>
              <a:off x="2261701" y="5733256"/>
              <a:ext cx="39004" cy="432048"/>
            </a:xfrm>
            <a:prstGeom prst="line">
              <a:avLst/>
            </a:prstGeom>
            <a:ln w="98425"/>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a:off x="5382048" y="5733256"/>
              <a:ext cx="39004" cy="432048"/>
            </a:xfrm>
            <a:prstGeom prst="line">
              <a:avLst/>
            </a:prstGeom>
            <a:ln w="98425"/>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8346377" y="5733256"/>
              <a:ext cx="39004" cy="432048"/>
            </a:xfrm>
            <a:prstGeom prst="line">
              <a:avLst/>
            </a:prstGeom>
            <a:ln w="98425"/>
          </p:spPr>
          <p:style>
            <a:lnRef idx="1">
              <a:schemeClr val="accent1"/>
            </a:lnRef>
            <a:fillRef idx="0">
              <a:schemeClr val="accent1"/>
            </a:fillRef>
            <a:effectRef idx="0">
              <a:schemeClr val="accent1"/>
            </a:effectRef>
            <a:fontRef idx="minor">
              <a:schemeClr val="tx1"/>
            </a:fontRef>
          </p:style>
        </p:cxnSp>
        <p:pic>
          <p:nvPicPr>
            <p:cNvPr id="57" name="Picture 8" descr="MCj04289690000[1]"/>
            <p:cNvPicPr>
              <a:picLocks noChangeAspect="1" noChangeArrowheads="1"/>
            </p:cNvPicPr>
            <p:nvPr/>
          </p:nvPicPr>
          <p:blipFill>
            <a:blip r:embed="rId3" cstate="print"/>
            <a:srcRect/>
            <a:stretch>
              <a:fillRect/>
            </a:stretch>
          </p:blipFill>
          <p:spPr bwMode="auto">
            <a:xfrm>
              <a:off x="6227054" y="3617134"/>
              <a:ext cx="464344" cy="593725"/>
            </a:xfrm>
            <a:prstGeom prst="rect">
              <a:avLst/>
            </a:prstGeom>
            <a:noFill/>
            <a:ln w="9525">
              <a:noFill/>
              <a:miter lim="800000"/>
              <a:headEnd/>
              <a:tailEnd/>
            </a:ln>
          </p:spPr>
        </p:pic>
        <p:pic>
          <p:nvPicPr>
            <p:cNvPr id="58" name="Picture 8" descr="MCj04289690000[1]"/>
            <p:cNvPicPr>
              <a:picLocks noChangeAspect="1" noChangeArrowheads="1"/>
            </p:cNvPicPr>
            <p:nvPr/>
          </p:nvPicPr>
          <p:blipFill>
            <a:blip r:embed="rId3" cstate="print"/>
            <a:srcRect/>
            <a:stretch>
              <a:fillRect/>
            </a:stretch>
          </p:blipFill>
          <p:spPr bwMode="auto">
            <a:xfrm>
              <a:off x="6643243" y="3617134"/>
              <a:ext cx="464344" cy="593725"/>
            </a:xfrm>
            <a:prstGeom prst="rect">
              <a:avLst/>
            </a:prstGeom>
            <a:noFill/>
            <a:ln w="9525">
              <a:noFill/>
              <a:miter lim="800000"/>
              <a:headEnd/>
              <a:tailEnd/>
            </a:ln>
          </p:spPr>
        </p:pic>
        <p:sp>
          <p:nvSpPr>
            <p:cNvPr id="59" name="角丸四角形 58"/>
            <p:cNvSpPr/>
            <p:nvPr/>
          </p:nvSpPr>
          <p:spPr>
            <a:xfrm>
              <a:off x="5858668" y="3429000"/>
              <a:ext cx="1512090" cy="3600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altLang="ja-JP" dirty="0">
                  <a:latin typeface="Arial Unicode MS" pitchFamily="50" charset="-128"/>
                  <a:ea typeface="Arial Unicode MS" pitchFamily="50" charset="-128"/>
                  <a:cs typeface="Arial Unicode MS" pitchFamily="50" charset="-128"/>
                </a:rPr>
                <a:t>Cluster</a:t>
              </a:r>
              <a:endParaRPr lang="ja-JP" altLang="en-US" dirty="0">
                <a:latin typeface="Arial Unicode MS" pitchFamily="50" charset="-128"/>
                <a:ea typeface="Arial Unicode MS" pitchFamily="50" charset="-128"/>
                <a:cs typeface="Arial Unicode MS" pitchFamily="50" charset="-128"/>
              </a:endParaRPr>
            </a:p>
          </p:txBody>
        </p:sp>
        <p:sp>
          <p:nvSpPr>
            <p:cNvPr id="60" name="角丸四角形 59"/>
            <p:cNvSpPr/>
            <p:nvPr/>
          </p:nvSpPr>
          <p:spPr>
            <a:xfrm>
              <a:off x="5859017" y="2937683"/>
              <a:ext cx="1434349" cy="431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altLang="ja-JP" dirty="0" err="1">
                  <a:latin typeface="Arial Unicode MS" pitchFamily="50" charset="-128"/>
                  <a:ea typeface="Arial Unicode MS" pitchFamily="50" charset="-128"/>
                  <a:cs typeface="Arial Unicode MS" pitchFamily="50" charset="-128"/>
                </a:rPr>
                <a:t>IaaS</a:t>
              </a:r>
              <a:endParaRPr lang="ja-JP" altLang="en-US" dirty="0">
                <a:latin typeface="Arial Unicode MS" pitchFamily="50" charset="-128"/>
                <a:ea typeface="Arial Unicode MS" pitchFamily="50" charset="-128"/>
                <a:cs typeface="Arial Unicode MS" pitchFamily="50" charset="-128"/>
              </a:endParaRPr>
            </a:p>
          </p:txBody>
        </p:sp>
        <p:sp>
          <p:nvSpPr>
            <p:cNvPr id="61" name="正方形/長方形 60"/>
            <p:cNvSpPr/>
            <p:nvPr/>
          </p:nvSpPr>
          <p:spPr>
            <a:xfrm>
              <a:off x="5936677" y="2420888"/>
              <a:ext cx="624069"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Arial Unicode MS" pitchFamily="50" charset="-128"/>
                  <a:ea typeface="Arial Unicode MS" pitchFamily="50" charset="-128"/>
                  <a:cs typeface="Arial Unicode MS" pitchFamily="50" charset="-128"/>
                </a:rPr>
                <a:t>VM</a:t>
              </a:r>
              <a:endParaRPr lang="ja-JP" altLang="en-US" dirty="0">
                <a:latin typeface="Arial Unicode MS" pitchFamily="50" charset="-128"/>
                <a:ea typeface="Arial Unicode MS" pitchFamily="50" charset="-128"/>
                <a:cs typeface="Arial Unicode MS" pitchFamily="50" charset="-128"/>
              </a:endParaRPr>
            </a:p>
          </p:txBody>
        </p:sp>
        <p:sp>
          <p:nvSpPr>
            <p:cNvPr id="62" name="正方形/長方形 61"/>
            <p:cNvSpPr/>
            <p:nvPr/>
          </p:nvSpPr>
          <p:spPr>
            <a:xfrm>
              <a:off x="6638755" y="2420888"/>
              <a:ext cx="624069"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Arial Unicode MS" pitchFamily="50" charset="-128"/>
                  <a:ea typeface="Arial Unicode MS" pitchFamily="50" charset="-128"/>
                  <a:cs typeface="Arial Unicode MS" pitchFamily="50" charset="-128"/>
                </a:rPr>
                <a:t>VM</a:t>
              </a:r>
              <a:endParaRPr lang="ja-JP" altLang="en-US" dirty="0">
                <a:latin typeface="Arial Unicode MS" pitchFamily="50" charset="-128"/>
                <a:ea typeface="Arial Unicode MS" pitchFamily="50" charset="-128"/>
                <a:cs typeface="Arial Unicode MS" pitchFamily="50" charset="-128"/>
              </a:endParaRPr>
            </a:p>
          </p:txBody>
        </p:sp>
        <p:pic>
          <p:nvPicPr>
            <p:cNvPr id="63" name="Picture 8" descr="MCj04289690000[1]"/>
            <p:cNvPicPr>
              <a:picLocks noChangeAspect="1" noChangeArrowheads="1"/>
            </p:cNvPicPr>
            <p:nvPr/>
          </p:nvPicPr>
          <p:blipFill>
            <a:blip r:embed="rId3" cstate="print"/>
            <a:srcRect/>
            <a:stretch>
              <a:fillRect/>
            </a:stretch>
          </p:blipFill>
          <p:spPr bwMode="auto">
            <a:xfrm>
              <a:off x="8333799" y="3627364"/>
              <a:ext cx="464344" cy="593725"/>
            </a:xfrm>
            <a:prstGeom prst="rect">
              <a:avLst/>
            </a:prstGeom>
            <a:noFill/>
            <a:ln w="9525">
              <a:noFill/>
              <a:miter lim="800000"/>
              <a:headEnd/>
              <a:tailEnd/>
            </a:ln>
          </p:spPr>
        </p:pic>
        <p:pic>
          <p:nvPicPr>
            <p:cNvPr id="64" name="Picture 8" descr="MCj04289690000[1]"/>
            <p:cNvPicPr>
              <a:picLocks noChangeAspect="1" noChangeArrowheads="1"/>
            </p:cNvPicPr>
            <p:nvPr/>
          </p:nvPicPr>
          <p:blipFill>
            <a:blip r:embed="rId3" cstate="print"/>
            <a:srcRect/>
            <a:stretch>
              <a:fillRect/>
            </a:stretch>
          </p:blipFill>
          <p:spPr bwMode="auto">
            <a:xfrm>
              <a:off x="8749988" y="3627364"/>
              <a:ext cx="464344" cy="593725"/>
            </a:xfrm>
            <a:prstGeom prst="rect">
              <a:avLst/>
            </a:prstGeom>
            <a:noFill/>
            <a:ln w="9525">
              <a:noFill/>
              <a:miter lim="800000"/>
              <a:headEnd/>
              <a:tailEnd/>
            </a:ln>
          </p:spPr>
        </p:pic>
        <p:sp>
          <p:nvSpPr>
            <p:cNvPr id="65" name="角丸四角形 64"/>
            <p:cNvSpPr/>
            <p:nvPr/>
          </p:nvSpPr>
          <p:spPr>
            <a:xfrm>
              <a:off x="7965413" y="3439230"/>
              <a:ext cx="1512090" cy="3600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altLang="ja-JP" dirty="0">
                  <a:latin typeface="Arial Unicode MS" pitchFamily="50" charset="-128"/>
                  <a:ea typeface="Arial Unicode MS" pitchFamily="50" charset="-128"/>
                  <a:cs typeface="Arial Unicode MS" pitchFamily="50" charset="-128"/>
                </a:rPr>
                <a:t>Cluster</a:t>
              </a:r>
              <a:endParaRPr lang="ja-JP" altLang="en-US" dirty="0">
                <a:latin typeface="Arial Unicode MS" pitchFamily="50" charset="-128"/>
                <a:ea typeface="Arial Unicode MS" pitchFamily="50" charset="-128"/>
                <a:cs typeface="Arial Unicode MS" pitchFamily="50" charset="-128"/>
              </a:endParaRPr>
            </a:p>
          </p:txBody>
        </p:sp>
        <p:sp>
          <p:nvSpPr>
            <p:cNvPr id="66" name="角丸四角形 65"/>
            <p:cNvSpPr/>
            <p:nvPr/>
          </p:nvSpPr>
          <p:spPr>
            <a:xfrm>
              <a:off x="7965763" y="2947913"/>
              <a:ext cx="1434349" cy="431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altLang="ja-JP" dirty="0" err="1">
                  <a:latin typeface="Arial Unicode MS" pitchFamily="50" charset="-128"/>
                  <a:ea typeface="Arial Unicode MS" pitchFamily="50" charset="-128"/>
                  <a:cs typeface="Arial Unicode MS" pitchFamily="50" charset="-128"/>
                </a:rPr>
                <a:t>IaaS</a:t>
              </a:r>
              <a:endParaRPr lang="ja-JP" altLang="en-US" dirty="0">
                <a:latin typeface="Arial Unicode MS" pitchFamily="50" charset="-128"/>
                <a:ea typeface="Arial Unicode MS" pitchFamily="50" charset="-128"/>
                <a:cs typeface="Arial Unicode MS" pitchFamily="50" charset="-128"/>
              </a:endParaRPr>
            </a:p>
          </p:txBody>
        </p:sp>
        <p:sp>
          <p:nvSpPr>
            <p:cNvPr id="67" name="正方形/長方形 66"/>
            <p:cNvSpPr/>
            <p:nvPr/>
          </p:nvSpPr>
          <p:spPr>
            <a:xfrm>
              <a:off x="8043422" y="2431118"/>
              <a:ext cx="624069"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Arial Unicode MS" pitchFamily="50" charset="-128"/>
                  <a:ea typeface="Arial Unicode MS" pitchFamily="50" charset="-128"/>
                  <a:cs typeface="Arial Unicode MS" pitchFamily="50" charset="-128"/>
                </a:rPr>
                <a:t>VM</a:t>
              </a:r>
              <a:endParaRPr lang="ja-JP" altLang="en-US" dirty="0">
                <a:latin typeface="Arial Unicode MS" pitchFamily="50" charset="-128"/>
                <a:ea typeface="Arial Unicode MS" pitchFamily="50" charset="-128"/>
                <a:cs typeface="Arial Unicode MS" pitchFamily="50" charset="-128"/>
              </a:endParaRPr>
            </a:p>
          </p:txBody>
        </p:sp>
        <p:sp>
          <p:nvSpPr>
            <p:cNvPr id="68" name="正方形/長方形 67"/>
            <p:cNvSpPr/>
            <p:nvPr/>
          </p:nvSpPr>
          <p:spPr>
            <a:xfrm>
              <a:off x="8745500" y="2431118"/>
              <a:ext cx="624069"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a:latin typeface="Arial Unicode MS" pitchFamily="50" charset="-128"/>
                  <a:ea typeface="Arial Unicode MS" pitchFamily="50" charset="-128"/>
                  <a:cs typeface="Arial Unicode MS" pitchFamily="50" charset="-128"/>
                </a:rPr>
                <a:t>VM</a:t>
              </a:r>
              <a:endParaRPr lang="ja-JP" altLang="en-US" dirty="0">
                <a:latin typeface="Arial Unicode MS" pitchFamily="50" charset="-128"/>
                <a:ea typeface="Arial Unicode MS" pitchFamily="50" charset="-128"/>
                <a:cs typeface="Arial Unicode MS" pitchFamily="50" charset="-128"/>
              </a:endParaRPr>
            </a:p>
          </p:txBody>
        </p:sp>
        <p:sp>
          <p:nvSpPr>
            <p:cNvPr id="69" name="フローチャート : 磁気ディスク 68"/>
            <p:cNvSpPr/>
            <p:nvPr/>
          </p:nvSpPr>
          <p:spPr>
            <a:xfrm>
              <a:off x="3236809" y="476672"/>
              <a:ext cx="3744415" cy="9214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3200" dirty="0" smtClean="0">
                  <a:latin typeface="Arial Unicode MS" pitchFamily="50" charset="-128"/>
                  <a:ea typeface="Arial Unicode MS" pitchFamily="50" charset="-128"/>
                  <a:cs typeface="Arial Unicode MS" pitchFamily="50" charset="-128"/>
                </a:rPr>
                <a:t>colony</a:t>
              </a:r>
            </a:p>
          </p:txBody>
        </p:sp>
        <p:sp>
          <p:nvSpPr>
            <p:cNvPr id="70" name="正方形/長方形 69"/>
            <p:cNvSpPr/>
            <p:nvPr/>
          </p:nvSpPr>
          <p:spPr>
            <a:xfrm>
              <a:off x="3392827" y="764704"/>
              <a:ext cx="785649"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smtClean="0">
                  <a:latin typeface="Arial Unicode MS" pitchFamily="50" charset="-128"/>
                  <a:ea typeface="Arial Unicode MS" pitchFamily="50" charset="-128"/>
                  <a:cs typeface="Arial Unicode MS" pitchFamily="50" charset="-128"/>
                </a:rPr>
                <a:t>VMI</a:t>
              </a:r>
              <a:endParaRPr lang="ja-JP" altLang="en-US" dirty="0">
                <a:latin typeface="Arial Unicode MS" pitchFamily="50" charset="-128"/>
                <a:ea typeface="Arial Unicode MS" pitchFamily="50" charset="-128"/>
                <a:cs typeface="Arial Unicode MS" pitchFamily="50" charset="-128"/>
              </a:endParaRPr>
            </a:p>
          </p:txBody>
        </p:sp>
        <p:sp>
          <p:nvSpPr>
            <p:cNvPr id="71" name="正方形/長方形 70"/>
            <p:cNvSpPr/>
            <p:nvPr/>
          </p:nvSpPr>
          <p:spPr>
            <a:xfrm>
              <a:off x="5892968" y="764704"/>
              <a:ext cx="776225" cy="504056"/>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sz="2000" dirty="0" smtClean="0">
                  <a:latin typeface="Arial Unicode MS" pitchFamily="50" charset="-128"/>
                  <a:ea typeface="Arial Unicode MS" pitchFamily="50" charset="-128"/>
                  <a:cs typeface="Arial Unicode MS" pitchFamily="50" charset="-128"/>
                </a:rPr>
                <a:t>VMI</a:t>
              </a:r>
              <a:endParaRPr lang="ja-JP" altLang="en-US" sz="2000" dirty="0">
                <a:latin typeface="Arial Unicode MS" pitchFamily="50" charset="-128"/>
                <a:ea typeface="Arial Unicode MS" pitchFamily="50" charset="-128"/>
                <a:cs typeface="Arial Unicode MS" pitchFamily="50" charset="-128"/>
              </a:endParaRPr>
            </a:p>
          </p:txBody>
        </p:sp>
        <p:sp>
          <p:nvSpPr>
            <p:cNvPr id="72" name="テキスト ボックス 71"/>
            <p:cNvSpPr txBox="1"/>
            <p:nvPr/>
          </p:nvSpPr>
          <p:spPr>
            <a:xfrm>
              <a:off x="48111" y="563082"/>
              <a:ext cx="3221165" cy="701730"/>
            </a:xfrm>
            <a:prstGeom prst="rect">
              <a:avLst/>
            </a:prstGeom>
            <a:noFill/>
          </p:spPr>
          <p:txBody>
            <a:bodyPr wrap="square" rtlCol="0">
              <a:spAutoFit/>
            </a:bodyPr>
            <a:lstStyle/>
            <a:p>
              <a:r>
                <a:rPr kumimoji="1" lang="en-US" altLang="ja-JP" sz="1600" dirty="0" smtClean="0">
                  <a:latin typeface="Arial Unicode MS" pitchFamily="50" charset="-128"/>
                  <a:ea typeface="Arial Unicode MS" pitchFamily="50" charset="-128"/>
                  <a:cs typeface="Arial Unicode MS" pitchFamily="50" charset="-128"/>
                </a:rPr>
                <a:t>VMI: Virtual Machine Image</a:t>
              </a:r>
            </a:p>
            <a:p>
              <a:r>
                <a:rPr kumimoji="1" lang="en-US" altLang="ja-JP" sz="1600" dirty="0" smtClean="0">
                  <a:latin typeface="Arial Unicode MS" pitchFamily="50" charset="-128"/>
                  <a:ea typeface="Arial Unicode MS" pitchFamily="50" charset="-128"/>
                  <a:cs typeface="Arial Unicode MS" pitchFamily="50" charset="-128"/>
                </a:rPr>
                <a:t>VM: Virtual </a:t>
              </a:r>
              <a:r>
                <a:rPr lang="en-US" altLang="ja-JP" sz="1600" dirty="0" smtClean="0">
                  <a:latin typeface="Arial Unicode MS" pitchFamily="50" charset="-128"/>
                  <a:ea typeface="Arial Unicode MS" pitchFamily="50" charset="-128"/>
                  <a:cs typeface="Arial Unicode MS" pitchFamily="50" charset="-128"/>
                </a:rPr>
                <a:t>Machines</a:t>
              </a:r>
              <a:endParaRPr kumimoji="1" lang="ja-JP" altLang="en-US" sz="1600" dirty="0">
                <a:latin typeface="Arial Unicode MS" pitchFamily="50" charset="-128"/>
                <a:ea typeface="Arial Unicode MS" pitchFamily="50" charset="-128"/>
                <a:cs typeface="Arial Unicode MS" pitchFamily="50" charset="-128"/>
              </a:endParaRPr>
            </a:p>
          </p:txBody>
        </p:sp>
        <p:cxnSp>
          <p:nvCxnSpPr>
            <p:cNvPr id="74" name="直線矢印コネクタ 73"/>
            <p:cNvCxnSpPr>
              <a:stCxn id="70" idx="2"/>
              <a:endCxn id="18" idx="0"/>
            </p:cNvCxnSpPr>
            <p:nvPr/>
          </p:nvCxnSpPr>
          <p:spPr>
            <a:xfrm flipH="1">
              <a:off x="1442099" y="1268761"/>
              <a:ext cx="2343553" cy="1152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70" idx="2"/>
              <a:endCxn id="25" idx="0"/>
            </p:cNvCxnSpPr>
            <p:nvPr/>
          </p:nvCxnSpPr>
          <p:spPr>
            <a:xfrm flipH="1">
              <a:off x="3548846" y="1268761"/>
              <a:ext cx="236806" cy="1162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stCxn id="70" idx="2"/>
              <a:endCxn id="61" idx="0"/>
            </p:cNvCxnSpPr>
            <p:nvPr/>
          </p:nvCxnSpPr>
          <p:spPr>
            <a:xfrm>
              <a:off x="3785652" y="1268761"/>
              <a:ext cx="2463060" cy="1152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0" idx="2"/>
              <a:endCxn id="67" idx="0"/>
            </p:cNvCxnSpPr>
            <p:nvPr/>
          </p:nvCxnSpPr>
          <p:spPr>
            <a:xfrm>
              <a:off x="3785652" y="1268761"/>
              <a:ext cx="4569806" cy="1162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71" idx="2"/>
              <a:endCxn id="19" idx="0"/>
            </p:cNvCxnSpPr>
            <p:nvPr/>
          </p:nvCxnSpPr>
          <p:spPr>
            <a:xfrm flipH="1">
              <a:off x="2144178" y="1268761"/>
              <a:ext cx="4136903" cy="1152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71" idx="2"/>
              <a:endCxn id="26" idx="0"/>
            </p:cNvCxnSpPr>
            <p:nvPr/>
          </p:nvCxnSpPr>
          <p:spPr>
            <a:xfrm flipH="1">
              <a:off x="4250923" y="1268761"/>
              <a:ext cx="2030157" cy="1162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endCxn id="68" idx="0"/>
            </p:cNvCxnSpPr>
            <p:nvPr/>
          </p:nvCxnSpPr>
          <p:spPr>
            <a:xfrm>
              <a:off x="6435165" y="1196752"/>
              <a:ext cx="2622370" cy="1234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1" idx="2"/>
              <a:endCxn id="62" idx="0"/>
            </p:cNvCxnSpPr>
            <p:nvPr/>
          </p:nvCxnSpPr>
          <p:spPr>
            <a:xfrm>
              <a:off x="6281080" y="1268761"/>
              <a:ext cx="669710" cy="1152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9" name="テキスト ボックス 98"/>
            <p:cNvSpPr txBox="1"/>
            <p:nvPr/>
          </p:nvSpPr>
          <p:spPr>
            <a:xfrm>
              <a:off x="2924775" y="1628800"/>
              <a:ext cx="4481360" cy="553998"/>
            </a:xfrm>
            <a:prstGeom prst="rect">
              <a:avLst/>
            </a:prstGeom>
            <a:solidFill>
              <a:schemeClr val="bg1"/>
            </a:solidFill>
          </p:spPr>
          <p:txBody>
            <a:bodyPr wrap="square" rtlCol="0">
              <a:spAutoFit/>
            </a:bodyPr>
            <a:lstStyle/>
            <a:p>
              <a:r>
                <a:rPr kumimoji="1" lang="en-US" altLang="ja-JP" sz="2400" dirty="0" smtClean="0">
                  <a:latin typeface="Arial Unicode MS" pitchFamily="50" charset="-128"/>
                  <a:ea typeface="Arial Unicode MS" pitchFamily="50" charset="-128"/>
                  <a:cs typeface="Arial Unicode MS" pitchFamily="50" charset="-128"/>
                </a:rPr>
                <a:t>Launch </a:t>
              </a:r>
              <a:r>
                <a:rPr lang="en-US" altLang="ja-JP" sz="2400" dirty="0" smtClean="0">
                  <a:latin typeface="Arial Unicode MS" pitchFamily="50" charset="-128"/>
                  <a:ea typeface="Arial Unicode MS" pitchFamily="50" charset="-128"/>
                  <a:cs typeface="Arial Unicode MS" pitchFamily="50" charset="-128"/>
                </a:rPr>
                <a:t>m</a:t>
              </a:r>
              <a:r>
                <a:rPr kumimoji="1" lang="en-US" altLang="ja-JP" sz="2400" dirty="0" smtClean="0">
                  <a:latin typeface="Arial Unicode MS" pitchFamily="50" charset="-128"/>
                  <a:ea typeface="Arial Unicode MS" pitchFamily="50" charset="-128"/>
                  <a:cs typeface="Arial Unicode MS" pitchFamily="50" charset="-128"/>
                </a:rPr>
                <a:t>achine </a:t>
              </a:r>
              <a:r>
                <a:rPr lang="en-US" altLang="ja-JP" sz="2400" dirty="0" smtClean="0">
                  <a:latin typeface="Arial Unicode MS" pitchFamily="50" charset="-128"/>
                  <a:ea typeface="Arial Unicode MS" pitchFamily="50" charset="-128"/>
                  <a:cs typeface="Arial Unicode MS" pitchFamily="50" charset="-128"/>
                </a:rPr>
                <a:t>i</a:t>
              </a:r>
              <a:r>
                <a:rPr kumimoji="1" lang="en-US" altLang="ja-JP" sz="2400" dirty="0" smtClean="0">
                  <a:latin typeface="Arial Unicode MS" pitchFamily="50" charset="-128"/>
                  <a:ea typeface="Arial Unicode MS" pitchFamily="50" charset="-128"/>
                  <a:cs typeface="Arial Unicode MS" pitchFamily="50" charset="-128"/>
                </a:rPr>
                <a:t>mages</a:t>
              </a:r>
              <a:endParaRPr kumimoji="1" lang="ja-JP" altLang="en-US" sz="2400" dirty="0">
                <a:latin typeface="Arial Unicode MS" pitchFamily="50" charset="-128"/>
                <a:ea typeface="Arial Unicode MS" pitchFamily="50" charset="-128"/>
                <a:cs typeface="Arial Unicode MS" pitchFamily="50" charset="-128"/>
              </a:endParaRPr>
            </a:p>
          </p:txBody>
        </p:sp>
      </p:grpSp>
      <p:sp>
        <p:nvSpPr>
          <p:cNvPr id="76" name="Rectangle 3"/>
          <p:cNvSpPr>
            <a:spLocks noGrp="1" noChangeArrowheads="1"/>
          </p:cNvSpPr>
          <p:nvPr>
            <p:ph type="title"/>
          </p:nvPr>
        </p:nvSpPr>
        <p:spPr>
          <a:xfrm>
            <a:off x="251520" y="116632"/>
            <a:ext cx="8707429" cy="648072"/>
          </a:xfrm>
        </p:spPr>
        <p:txBody>
          <a:bodyPr/>
          <a:lstStyle/>
          <a:p>
            <a:r>
              <a:rPr lang="en-US" altLang="ja-JP" sz="4000" dirty="0" err="1" smtClean="0">
                <a:latin typeface="HGP創英角ｺﾞｼｯｸUB" pitchFamily="50" charset="-128"/>
                <a:ea typeface="HGP創英角ｺﾞｼｯｸUB" pitchFamily="50" charset="-128"/>
                <a:cs typeface="Arial Unicode MS" pitchFamily="50" charset="-128"/>
              </a:rPr>
              <a:t>dodai</a:t>
            </a:r>
            <a:r>
              <a:rPr lang="ja-JP" altLang="en-US" sz="4000" dirty="0" smtClean="0">
                <a:latin typeface="HGP創英角ｺﾞｼｯｸUB" pitchFamily="50" charset="-128"/>
                <a:ea typeface="HGP創英角ｺﾞｼｯｸUB" pitchFamily="50" charset="-128"/>
                <a:cs typeface="Arial Unicode MS" pitchFamily="50" charset="-128"/>
              </a:rPr>
              <a:t>と</a:t>
            </a:r>
            <a:r>
              <a:rPr lang="en-US" altLang="ja-JP" sz="4000" dirty="0" smtClean="0">
                <a:latin typeface="HGP創英角ｺﾞｼｯｸUB" pitchFamily="50" charset="-128"/>
                <a:ea typeface="HGP創英角ｺﾞｼｯｸUB" pitchFamily="50" charset="-128"/>
                <a:cs typeface="Arial Unicode MS" pitchFamily="50" charset="-128"/>
              </a:rPr>
              <a:t>colony </a:t>
            </a:r>
            <a:r>
              <a:rPr lang="ja-JP" altLang="en-US" sz="4000" dirty="0" smtClean="0">
                <a:latin typeface="HGP創英角ｺﾞｼｯｸUB" pitchFamily="50" charset="-128"/>
                <a:ea typeface="HGP創英角ｺﾞｼｯｸUB" pitchFamily="50" charset="-128"/>
                <a:cs typeface="Arial Unicode MS" pitchFamily="50" charset="-128"/>
              </a:rPr>
              <a:t>を使ったクラウド連携</a:t>
            </a:r>
            <a:endParaRPr lang="en-US" altLang="ja-JP" sz="4000" dirty="0">
              <a:latin typeface="HGP創英角ｺﾞｼｯｸUB" pitchFamily="50" charset="-128"/>
              <a:ea typeface="HGP創英角ｺﾞｼｯｸUB" pitchFamily="50" charset="-128"/>
              <a:cs typeface="Arial Unicode MS" pitchFamily="50" charset="-128"/>
            </a:endParaRPr>
          </a:p>
        </p:txBody>
      </p:sp>
      <p:sp>
        <p:nvSpPr>
          <p:cNvPr id="73"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25</a:t>
            </a:fld>
            <a:endParaRPr lang="ja-JP"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251520" y="116632"/>
            <a:ext cx="6912768" cy="576064"/>
          </a:xfrm>
        </p:spPr>
        <p:txBody>
          <a:bodyPr/>
          <a:lstStyle/>
          <a:p>
            <a:r>
              <a:rPr kumimoji="1" lang="ja-JP" altLang="en-US" sz="3600" dirty="0" smtClean="0">
                <a:latin typeface="HGPｺﾞｼｯｸE" pitchFamily="50" charset="-128"/>
                <a:ea typeface="HGPｺﾞｼｯｸE" pitchFamily="50" charset="-128"/>
              </a:rPr>
              <a:t>クラウド基盤マイグレーション</a:t>
            </a:r>
            <a:r>
              <a:rPr lang="ja-JP" altLang="en-US" sz="3600" dirty="0" smtClean="0">
                <a:latin typeface="HGPｺﾞｼｯｸE" pitchFamily="50" charset="-128"/>
                <a:ea typeface="HGPｺﾞｼｯｸE" pitchFamily="50" charset="-128"/>
              </a:rPr>
              <a:t>実験</a:t>
            </a:r>
            <a:endParaRPr kumimoji="1" lang="ja-JP" altLang="en-US" sz="3600" dirty="0">
              <a:latin typeface="HGPｺﾞｼｯｸE" pitchFamily="50" charset="-128"/>
              <a:ea typeface="HGPｺﾞｼｯｸE" pitchFamily="50" charset="-128"/>
            </a:endParaRPr>
          </a:p>
        </p:txBody>
      </p:sp>
      <p:pic>
        <p:nvPicPr>
          <p:cNvPr id="6" name="Picture 2" descr="http://itpro.nikkeibp.co.jp/article/COLUMN/20120518/397469/zu01_s.jpg"/>
          <p:cNvPicPr>
            <a:picLocks noChangeAspect="1" noChangeArrowheads="1"/>
          </p:cNvPicPr>
          <p:nvPr/>
        </p:nvPicPr>
        <p:blipFill>
          <a:blip r:embed="rId3" cstate="print"/>
          <a:srcRect/>
          <a:stretch>
            <a:fillRect/>
          </a:stretch>
        </p:blipFill>
        <p:spPr bwMode="auto">
          <a:xfrm>
            <a:off x="395536" y="1472961"/>
            <a:ext cx="3740674" cy="2304256"/>
          </a:xfrm>
          <a:prstGeom prst="rect">
            <a:avLst/>
          </a:prstGeom>
          <a:noFill/>
          <a:ln w="57150">
            <a:solidFill>
              <a:schemeClr val="accent1"/>
            </a:solidFill>
          </a:ln>
        </p:spPr>
      </p:pic>
      <p:sp>
        <p:nvSpPr>
          <p:cNvPr id="7" name="フローチャート : 磁気ディスク 6"/>
          <p:cNvSpPr/>
          <p:nvPr/>
        </p:nvSpPr>
        <p:spPr>
          <a:xfrm>
            <a:off x="2843808" y="4857337"/>
            <a:ext cx="3816424" cy="12719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sz="2400" dirty="0" smtClean="0">
                <a:latin typeface="HGPｺﾞｼｯｸE" pitchFamily="50" charset="-128"/>
                <a:ea typeface="HGPｺﾞｼｯｸE" pitchFamily="50" charset="-128"/>
                <a:cs typeface="Arial Unicode MS" pitchFamily="50" charset="-128"/>
              </a:rPr>
              <a:t>colony</a:t>
            </a:r>
          </a:p>
        </p:txBody>
      </p:sp>
      <p:pic>
        <p:nvPicPr>
          <p:cNvPr id="8" name="Picture 2" descr="http://itpro.nikkeibp.co.jp/article/COLUMN/20120518/397469/zu01_s.jpg"/>
          <p:cNvPicPr>
            <a:picLocks noChangeAspect="1" noChangeArrowheads="1"/>
          </p:cNvPicPr>
          <p:nvPr/>
        </p:nvPicPr>
        <p:blipFill>
          <a:blip r:embed="rId3" cstate="print"/>
          <a:srcRect/>
          <a:stretch>
            <a:fillRect/>
          </a:stretch>
        </p:blipFill>
        <p:spPr bwMode="auto">
          <a:xfrm>
            <a:off x="5148064" y="1472961"/>
            <a:ext cx="3740674" cy="2304256"/>
          </a:xfrm>
          <a:prstGeom prst="rect">
            <a:avLst/>
          </a:prstGeom>
          <a:noFill/>
          <a:ln w="57150">
            <a:solidFill>
              <a:schemeClr val="accent3">
                <a:lumMod val="50000"/>
              </a:schemeClr>
            </a:solidFill>
          </a:ln>
        </p:spPr>
      </p:pic>
      <p:cxnSp>
        <p:nvCxnSpPr>
          <p:cNvPr id="9" name="直線矢印コネクタ 8"/>
          <p:cNvCxnSpPr>
            <a:endCxn id="7" idx="1"/>
          </p:cNvCxnSpPr>
          <p:nvPr/>
        </p:nvCxnSpPr>
        <p:spPr>
          <a:xfrm>
            <a:off x="2231740" y="3237157"/>
            <a:ext cx="2520280" cy="1620180"/>
          </a:xfrm>
          <a:prstGeom prst="straightConnector1">
            <a:avLst/>
          </a:prstGeom>
          <a:ln w="666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7" idx="1"/>
          </p:cNvCxnSpPr>
          <p:nvPr/>
        </p:nvCxnSpPr>
        <p:spPr>
          <a:xfrm flipV="1">
            <a:off x="4752020" y="3237157"/>
            <a:ext cx="2088232" cy="1620180"/>
          </a:xfrm>
          <a:prstGeom prst="straightConnector1">
            <a:avLst/>
          </a:prstGeom>
          <a:ln w="66675">
            <a:solidFill>
              <a:srgbClr val="6D7521"/>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2051720" y="2841113"/>
            <a:ext cx="288032" cy="288032"/>
          </a:xfrm>
          <a:prstGeom prst="rect">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PｺﾞｼｯｸE" pitchFamily="50" charset="-128"/>
              <a:ea typeface="HGPｺﾞｼｯｸE" pitchFamily="50" charset="-128"/>
            </a:endParaRPr>
          </a:p>
        </p:txBody>
      </p:sp>
      <p:sp>
        <p:nvSpPr>
          <p:cNvPr id="12" name="正方形/長方形 11"/>
          <p:cNvSpPr/>
          <p:nvPr/>
        </p:nvSpPr>
        <p:spPr>
          <a:xfrm>
            <a:off x="3707904" y="2697097"/>
            <a:ext cx="288032" cy="288032"/>
          </a:xfrm>
          <a:prstGeom prst="rect">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PｺﾞｼｯｸE" pitchFamily="50" charset="-128"/>
              <a:ea typeface="HGPｺﾞｼｯｸE" pitchFamily="50" charset="-128"/>
            </a:endParaRPr>
          </a:p>
        </p:txBody>
      </p:sp>
      <p:sp>
        <p:nvSpPr>
          <p:cNvPr id="13" name="正方形/長方形 12"/>
          <p:cNvSpPr/>
          <p:nvPr/>
        </p:nvSpPr>
        <p:spPr>
          <a:xfrm>
            <a:off x="467544" y="2337057"/>
            <a:ext cx="216024" cy="936104"/>
          </a:xfrm>
          <a:prstGeom prst="rect">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PｺﾞｼｯｸE" pitchFamily="50" charset="-128"/>
              <a:ea typeface="HGPｺﾞｼｯｸE" pitchFamily="50" charset="-128"/>
            </a:endParaRPr>
          </a:p>
        </p:txBody>
      </p:sp>
      <p:sp>
        <p:nvSpPr>
          <p:cNvPr id="14" name="正方形/長方形 13"/>
          <p:cNvSpPr/>
          <p:nvPr/>
        </p:nvSpPr>
        <p:spPr>
          <a:xfrm>
            <a:off x="323528" y="3849225"/>
            <a:ext cx="792088" cy="288032"/>
          </a:xfrm>
          <a:prstGeom prst="rect">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smtClean="0">
                <a:solidFill>
                  <a:schemeClr val="tx1"/>
                </a:solidFill>
                <a:latin typeface="HGPｺﾞｼｯｸE" pitchFamily="50" charset="-128"/>
                <a:ea typeface="HGPｺﾞｼｯｸE" pitchFamily="50" charset="-128"/>
              </a:rPr>
              <a:t>Proposal</a:t>
            </a:r>
            <a:endParaRPr kumimoji="1" lang="ja-JP" altLang="en-US" sz="1050" dirty="0">
              <a:solidFill>
                <a:schemeClr val="tx1"/>
              </a:solidFill>
              <a:latin typeface="HGPｺﾞｼｯｸE" pitchFamily="50" charset="-128"/>
              <a:ea typeface="HGPｺﾞｼｯｸE" pitchFamily="50" charset="-128"/>
            </a:endParaRPr>
          </a:p>
        </p:txBody>
      </p:sp>
      <p:sp>
        <p:nvSpPr>
          <p:cNvPr id="15" name="テキスト ボックス 14"/>
          <p:cNvSpPr txBox="1"/>
          <p:nvPr/>
        </p:nvSpPr>
        <p:spPr>
          <a:xfrm>
            <a:off x="107504" y="4137257"/>
            <a:ext cx="1152880" cy="230832"/>
          </a:xfrm>
          <a:prstGeom prst="rect">
            <a:avLst/>
          </a:prstGeom>
          <a:noFill/>
        </p:spPr>
        <p:txBody>
          <a:bodyPr wrap="none" rtlCol="0">
            <a:spAutoFit/>
          </a:bodyPr>
          <a:lstStyle/>
          <a:p>
            <a:r>
              <a:rPr lang="ja-JP" altLang="en-US" sz="900" dirty="0" smtClean="0">
                <a:latin typeface="HGPｺﾞｼｯｸE" pitchFamily="50" charset="-128"/>
                <a:ea typeface="HGPｺﾞｼｯｸE" pitchFamily="50" charset="-128"/>
              </a:rPr>
              <a:t>（クラスタ構成情報）</a:t>
            </a:r>
            <a:endParaRPr kumimoji="1" lang="ja-JP" altLang="en-US" sz="900" dirty="0">
              <a:latin typeface="HGPｺﾞｼｯｸE" pitchFamily="50" charset="-128"/>
              <a:ea typeface="HGPｺﾞｼｯｸE" pitchFamily="50" charset="-128"/>
            </a:endParaRPr>
          </a:p>
        </p:txBody>
      </p:sp>
      <p:sp>
        <p:nvSpPr>
          <p:cNvPr id="16" name="テキスト ボックス 15"/>
          <p:cNvSpPr txBox="1"/>
          <p:nvPr/>
        </p:nvSpPr>
        <p:spPr>
          <a:xfrm rot="2032185">
            <a:off x="3305013" y="4409573"/>
            <a:ext cx="1020932" cy="369332"/>
          </a:xfrm>
          <a:prstGeom prst="rect">
            <a:avLst/>
          </a:prstGeom>
          <a:noFill/>
        </p:spPr>
        <p:txBody>
          <a:bodyPr wrap="square" rtlCol="0">
            <a:spAutoFit/>
          </a:bodyPr>
          <a:lstStyle/>
          <a:p>
            <a:r>
              <a:rPr kumimoji="1" lang="ja-JP" altLang="en-US" sz="900" dirty="0" smtClean="0">
                <a:latin typeface="HGPｺﾞｼｯｸE" pitchFamily="50" charset="-128"/>
                <a:ea typeface="HGPｺﾞｼｯｸE" pitchFamily="50" charset="-128"/>
              </a:rPr>
              <a:t>部分を定期</a:t>
            </a:r>
            <a:endParaRPr kumimoji="1" lang="en-US" altLang="ja-JP" sz="900" dirty="0" smtClean="0">
              <a:latin typeface="HGPｺﾞｼｯｸE" pitchFamily="50" charset="-128"/>
              <a:ea typeface="HGPｺﾞｼｯｸE" pitchFamily="50" charset="-128"/>
            </a:endParaRPr>
          </a:p>
          <a:p>
            <a:r>
              <a:rPr kumimoji="1" lang="ja-JP" altLang="en-US" sz="900" dirty="0" smtClean="0">
                <a:latin typeface="HGPｺﾞｼｯｸE" pitchFamily="50" charset="-128"/>
                <a:ea typeface="HGPｺﾞｼｯｸE" pitchFamily="50" charset="-128"/>
              </a:rPr>
              <a:t>バックアップ</a:t>
            </a:r>
            <a:endParaRPr kumimoji="1" lang="ja-JP" altLang="en-US" sz="900" dirty="0">
              <a:latin typeface="HGPｺﾞｼｯｸE" pitchFamily="50" charset="-128"/>
              <a:ea typeface="HGPｺﾞｼｯｸE" pitchFamily="50" charset="-128"/>
            </a:endParaRPr>
          </a:p>
        </p:txBody>
      </p:sp>
      <p:sp>
        <p:nvSpPr>
          <p:cNvPr id="17" name="テキスト ボックス 16"/>
          <p:cNvSpPr txBox="1"/>
          <p:nvPr/>
        </p:nvSpPr>
        <p:spPr>
          <a:xfrm rot="19090459">
            <a:off x="4511381" y="4176525"/>
            <a:ext cx="994183" cy="369332"/>
          </a:xfrm>
          <a:prstGeom prst="rect">
            <a:avLst/>
          </a:prstGeom>
          <a:noFill/>
        </p:spPr>
        <p:txBody>
          <a:bodyPr wrap="none" rtlCol="0">
            <a:spAutoFit/>
          </a:bodyPr>
          <a:lstStyle/>
          <a:p>
            <a:r>
              <a:rPr kumimoji="1" lang="ja-JP" altLang="en-US" sz="900" dirty="0" smtClean="0">
                <a:latin typeface="HGPｺﾞｼｯｸE" pitchFamily="50" charset="-128"/>
                <a:ea typeface="HGPｺﾞｼｯｸE" pitchFamily="50" charset="-128"/>
              </a:rPr>
              <a:t>非常時取り出し・</a:t>
            </a:r>
            <a:endParaRPr kumimoji="1" lang="en-US" altLang="ja-JP" sz="900" dirty="0" smtClean="0">
              <a:latin typeface="HGPｺﾞｼｯｸE" pitchFamily="50" charset="-128"/>
              <a:ea typeface="HGPｺﾞｼｯｸE" pitchFamily="50" charset="-128"/>
            </a:endParaRPr>
          </a:p>
          <a:p>
            <a:r>
              <a:rPr kumimoji="1" lang="en-US" altLang="ja-JP" sz="900" dirty="0" smtClean="0">
                <a:latin typeface="HGPｺﾞｼｯｸE" pitchFamily="50" charset="-128"/>
                <a:ea typeface="HGPｺﾞｼｯｸE" pitchFamily="50" charset="-128"/>
              </a:rPr>
              <a:t>Cloud</a:t>
            </a:r>
            <a:r>
              <a:rPr kumimoji="1" lang="ja-JP" altLang="en-US" sz="900" dirty="0" smtClean="0">
                <a:latin typeface="HGPｺﾞｼｯｸE" pitchFamily="50" charset="-128"/>
                <a:ea typeface="HGPｺﾞｼｯｸE" pitchFamily="50" charset="-128"/>
              </a:rPr>
              <a:t>再構築</a:t>
            </a:r>
            <a:endParaRPr kumimoji="1" lang="ja-JP" altLang="en-US" sz="900" dirty="0">
              <a:latin typeface="HGPｺﾞｼｯｸE" pitchFamily="50" charset="-128"/>
              <a:ea typeface="HGPｺﾞｼｯｸE" pitchFamily="50" charset="-128"/>
            </a:endParaRPr>
          </a:p>
        </p:txBody>
      </p:sp>
      <p:sp>
        <p:nvSpPr>
          <p:cNvPr id="18" name="正方形/長方形 17"/>
          <p:cNvSpPr/>
          <p:nvPr/>
        </p:nvSpPr>
        <p:spPr>
          <a:xfrm>
            <a:off x="1043608" y="1043444"/>
            <a:ext cx="2369559" cy="369332"/>
          </a:xfrm>
          <a:prstGeom prst="rect">
            <a:avLst/>
          </a:prstGeom>
        </p:spPr>
        <p:txBody>
          <a:bodyPr wrap="none">
            <a:spAutoFit/>
          </a:bodyPr>
          <a:lstStyle/>
          <a:p>
            <a:r>
              <a:rPr lang="en-US" altLang="ja-JP" dirty="0" smtClean="0">
                <a:latin typeface="HGPｺﾞｼｯｸE" pitchFamily="50" charset="-128"/>
                <a:ea typeface="HGPｺﾞｼｯｸE" pitchFamily="50" charset="-128"/>
              </a:rPr>
              <a:t>NII</a:t>
            </a:r>
            <a:r>
              <a:rPr lang="ja-JP" altLang="en-US" dirty="0" smtClean="0">
                <a:latin typeface="HGPｺﾞｼｯｸE" pitchFamily="50" charset="-128"/>
                <a:ea typeface="HGPｺﾞｼｯｸE" pitchFamily="50" charset="-128"/>
              </a:rPr>
              <a:t>　千葉分館</a:t>
            </a:r>
            <a:r>
              <a:rPr lang="en-US" altLang="ja-JP" dirty="0" smtClean="0">
                <a:latin typeface="HGPｺﾞｼｯｸE" pitchFamily="50" charset="-128"/>
                <a:ea typeface="HGPｺﾞｼｯｸE" pitchFamily="50" charset="-128"/>
              </a:rPr>
              <a:t>@</a:t>
            </a:r>
            <a:r>
              <a:rPr lang="ja-JP" altLang="en-US" dirty="0" smtClean="0">
                <a:latin typeface="HGPｺﾞｼｯｸE" pitchFamily="50" charset="-128"/>
                <a:ea typeface="HGPｺﾞｼｯｸE" pitchFamily="50" charset="-128"/>
              </a:rPr>
              <a:t>西千葉</a:t>
            </a:r>
            <a:endParaRPr lang="ja-JP" altLang="en-US" dirty="0">
              <a:latin typeface="HGPｺﾞｼｯｸE" pitchFamily="50" charset="-128"/>
              <a:ea typeface="HGPｺﾞｼｯｸE" pitchFamily="50" charset="-128"/>
            </a:endParaRPr>
          </a:p>
        </p:txBody>
      </p:sp>
      <p:sp>
        <p:nvSpPr>
          <p:cNvPr id="19" name="正方形/長方形 18"/>
          <p:cNvSpPr/>
          <p:nvPr/>
        </p:nvSpPr>
        <p:spPr>
          <a:xfrm>
            <a:off x="6300192" y="1052736"/>
            <a:ext cx="1282723" cy="369332"/>
          </a:xfrm>
          <a:prstGeom prst="rect">
            <a:avLst/>
          </a:prstGeom>
        </p:spPr>
        <p:txBody>
          <a:bodyPr wrap="none">
            <a:spAutoFit/>
          </a:bodyPr>
          <a:lstStyle/>
          <a:p>
            <a:r>
              <a:rPr lang="ja-JP" altLang="en-US" dirty="0" smtClean="0">
                <a:latin typeface="HGPｺﾞｼｯｸE" pitchFamily="50" charset="-128"/>
                <a:ea typeface="HGPｺﾞｼｯｸE" pitchFamily="50" charset="-128"/>
              </a:rPr>
              <a:t>北大</a:t>
            </a:r>
            <a:r>
              <a:rPr lang="en-US" altLang="ja-JP" dirty="0" smtClean="0">
                <a:latin typeface="HGPｺﾞｼｯｸE" pitchFamily="50" charset="-128"/>
                <a:ea typeface="HGPｺﾞｼｯｸE" pitchFamily="50" charset="-128"/>
              </a:rPr>
              <a:t>@</a:t>
            </a:r>
            <a:r>
              <a:rPr lang="ja-JP" altLang="en-US" dirty="0" smtClean="0">
                <a:latin typeface="HGPｺﾞｼｯｸE" pitchFamily="50" charset="-128"/>
                <a:ea typeface="HGPｺﾞｼｯｸE" pitchFamily="50" charset="-128"/>
              </a:rPr>
              <a:t>札幌</a:t>
            </a:r>
            <a:endParaRPr lang="ja-JP" altLang="en-US" dirty="0">
              <a:latin typeface="HGPｺﾞｼｯｸE" pitchFamily="50" charset="-128"/>
              <a:ea typeface="HGPｺﾞｼｯｸE" pitchFamily="50" charset="-128"/>
            </a:endParaRPr>
          </a:p>
        </p:txBody>
      </p:sp>
      <p:pic>
        <p:nvPicPr>
          <p:cNvPr id="20" name="Picture 3"/>
          <p:cNvPicPr>
            <a:picLocks noChangeAspect="1" noChangeArrowheads="1"/>
          </p:cNvPicPr>
          <p:nvPr/>
        </p:nvPicPr>
        <p:blipFill>
          <a:blip r:embed="rId4" cstate="print"/>
          <a:srcRect/>
          <a:stretch>
            <a:fillRect/>
          </a:stretch>
        </p:blipFill>
        <p:spPr bwMode="auto">
          <a:xfrm>
            <a:off x="3275856" y="5289385"/>
            <a:ext cx="178614" cy="619894"/>
          </a:xfrm>
          <a:prstGeom prst="rect">
            <a:avLst/>
          </a:prstGeom>
          <a:noFill/>
          <a:ln w="9525">
            <a:noFill/>
            <a:miter lim="800000"/>
            <a:headEnd/>
            <a:tailEnd/>
          </a:ln>
        </p:spPr>
      </p:pic>
      <p:pic>
        <p:nvPicPr>
          <p:cNvPr id="21" name="Picture 5"/>
          <p:cNvPicPr>
            <a:picLocks noChangeAspect="1" noChangeArrowheads="1"/>
          </p:cNvPicPr>
          <p:nvPr/>
        </p:nvPicPr>
        <p:blipFill>
          <a:blip r:embed="rId5" cstate="print"/>
          <a:srcRect/>
          <a:stretch>
            <a:fillRect/>
          </a:stretch>
        </p:blipFill>
        <p:spPr bwMode="auto">
          <a:xfrm>
            <a:off x="5508104" y="5433401"/>
            <a:ext cx="485775" cy="466725"/>
          </a:xfrm>
          <a:prstGeom prst="rect">
            <a:avLst/>
          </a:prstGeom>
          <a:noFill/>
          <a:ln w="9525">
            <a:noFill/>
            <a:miter lim="800000"/>
            <a:headEnd/>
            <a:tailEnd/>
          </a:ln>
        </p:spPr>
      </p:pic>
      <p:pic>
        <p:nvPicPr>
          <p:cNvPr id="22" name="Picture 6"/>
          <p:cNvPicPr>
            <a:picLocks noChangeAspect="1" noChangeArrowheads="1"/>
          </p:cNvPicPr>
          <p:nvPr/>
        </p:nvPicPr>
        <p:blipFill>
          <a:blip r:embed="rId6" cstate="print"/>
          <a:srcRect/>
          <a:stretch>
            <a:fillRect/>
          </a:stretch>
        </p:blipFill>
        <p:spPr bwMode="auto">
          <a:xfrm>
            <a:off x="6156176" y="5217377"/>
            <a:ext cx="457200" cy="647700"/>
          </a:xfrm>
          <a:prstGeom prst="rect">
            <a:avLst/>
          </a:prstGeom>
          <a:noFill/>
          <a:ln w="9525">
            <a:noFill/>
            <a:miter lim="800000"/>
            <a:headEnd/>
            <a:tailEnd/>
          </a:ln>
        </p:spPr>
      </p:pic>
      <p:pic>
        <p:nvPicPr>
          <p:cNvPr id="23" name="Picture 7"/>
          <p:cNvPicPr>
            <a:picLocks noChangeAspect="1" noChangeArrowheads="1"/>
          </p:cNvPicPr>
          <p:nvPr/>
        </p:nvPicPr>
        <p:blipFill>
          <a:blip r:embed="rId7" cstate="print"/>
          <a:srcRect/>
          <a:stretch>
            <a:fillRect/>
          </a:stretch>
        </p:blipFill>
        <p:spPr bwMode="auto">
          <a:xfrm>
            <a:off x="3563888" y="5793441"/>
            <a:ext cx="720080" cy="233539"/>
          </a:xfrm>
          <a:prstGeom prst="rect">
            <a:avLst/>
          </a:prstGeom>
          <a:noFill/>
          <a:ln w="9525">
            <a:noFill/>
            <a:miter lim="800000"/>
            <a:headEnd/>
            <a:tailEnd/>
          </a:ln>
        </p:spPr>
      </p:pic>
      <p:sp>
        <p:nvSpPr>
          <p:cNvPr id="24" name="正方形/長方形 23"/>
          <p:cNvSpPr/>
          <p:nvPr/>
        </p:nvSpPr>
        <p:spPr>
          <a:xfrm rot="2096236">
            <a:off x="3125250" y="4112873"/>
            <a:ext cx="360040" cy="216024"/>
          </a:xfrm>
          <a:prstGeom prst="rect">
            <a:avLst/>
          </a:prstGeom>
          <a:no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dirty="0">
              <a:solidFill>
                <a:schemeClr val="tx1"/>
              </a:solidFill>
              <a:latin typeface="HGPｺﾞｼｯｸE" pitchFamily="50" charset="-128"/>
              <a:ea typeface="HGPｺﾞｼｯｸE" pitchFamily="50" charset="-128"/>
            </a:endParaRPr>
          </a:p>
        </p:txBody>
      </p:sp>
      <p:sp>
        <p:nvSpPr>
          <p:cNvPr id="25" name="正方形/長方形 24"/>
          <p:cNvSpPr/>
          <p:nvPr/>
        </p:nvSpPr>
        <p:spPr>
          <a:xfrm>
            <a:off x="251520" y="4497297"/>
            <a:ext cx="2088232" cy="1169551"/>
          </a:xfrm>
          <a:prstGeom prst="rect">
            <a:avLst/>
          </a:prstGeom>
        </p:spPr>
        <p:txBody>
          <a:bodyPr wrap="square">
            <a:spAutoFit/>
          </a:bodyPr>
          <a:lstStyle/>
          <a:p>
            <a:r>
              <a:rPr lang="ja-JP" altLang="en-US" sz="1400" dirty="0" smtClean="0">
                <a:latin typeface="HGPｺﾞｼｯｸE" pitchFamily="50" charset="-128"/>
                <a:ea typeface="HGPｺﾞｼｯｸE" pitchFamily="50" charset="-128"/>
              </a:rPr>
              <a:t>全てのマシンイメージ</a:t>
            </a:r>
            <a:endParaRPr lang="en-US" altLang="ja-JP" sz="1400" dirty="0" smtClean="0">
              <a:latin typeface="HGPｺﾞｼｯｸE" pitchFamily="50" charset="-128"/>
              <a:ea typeface="HGPｺﾞｼｯｸE" pitchFamily="50" charset="-128"/>
            </a:endParaRPr>
          </a:p>
          <a:p>
            <a:r>
              <a:rPr lang="ja-JP" altLang="en-US" sz="1400" dirty="0" smtClean="0">
                <a:latin typeface="HGPｺﾞｼｯｸE" pitchFamily="50" charset="-128"/>
                <a:ea typeface="HGPｺﾞｼｯｸE" pitchFamily="50" charset="-128"/>
              </a:rPr>
              <a:t>や</a:t>
            </a:r>
            <a:r>
              <a:rPr lang="en-US" altLang="ja-JP" sz="1400" dirty="0" smtClean="0">
                <a:latin typeface="HGPｺﾞｼｯｸE" pitchFamily="50" charset="-128"/>
                <a:ea typeface="HGPｺﾞｼｯｸE" pitchFamily="50" charset="-128"/>
              </a:rPr>
              <a:t>EBS</a:t>
            </a:r>
            <a:r>
              <a:rPr lang="ja-JP" altLang="en-US" sz="1400" dirty="0" smtClean="0">
                <a:latin typeface="HGPｺﾞｼｯｸE" pitchFamily="50" charset="-128"/>
                <a:ea typeface="HGPｺﾞｼｯｸE" pitchFamily="50" charset="-128"/>
              </a:rPr>
              <a:t>を</a:t>
            </a:r>
            <a:r>
              <a:rPr lang="en-US" altLang="ja-JP" sz="1400" dirty="0" smtClean="0">
                <a:latin typeface="HGPｺﾞｼｯｸE" pitchFamily="50" charset="-128"/>
                <a:ea typeface="HGPｺﾞｼｯｸE" pitchFamily="50" charset="-128"/>
              </a:rPr>
              <a:t>colony</a:t>
            </a:r>
            <a:r>
              <a:rPr lang="ja-JP" altLang="en-US" sz="1400" dirty="0" smtClean="0">
                <a:latin typeface="HGPｺﾞｼｯｸE" pitchFamily="50" charset="-128"/>
                <a:ea typeface="HGPｺﾞｼｯｸE" pitchFamily="50" charset="-128"/>
              </a:rPr>
              <a:t>に保存</a:t>
            </a:r>
            <a:endParaRPr lang="en-US" altLang="ja-JP" sz="1400" dirty="0" smtClean="0">
              <a:latin typeface="HGPｺﾞｼｯｸE" pitchFamily="50" charset="-128"/>
              <a:ea typeface="HGPｺﾞｼｯｸE" pitchFamily="50" charset="-128"/>
            </a:endParaRPr>
          </a:p>
          <a:p>
            <a:r>
              <a:rPr lang="ja-JP" altLang="en-US" sz="1400" dirty="0" smtClean="0">
                <a:latin typeface="HGPｺﾞｼｯｸE" pitchFamily="50" charset="-128"/>
                <a:ea typeface="HGPｺﾞｼｯｸE" pitchFamily="50" charset="-128"/>
              </a:rPr>
              <a:t>するのではなく，災害時</a:t>
            </a:r>
            <a:endParaRPr lang="en-US" altLang="ja-JP" sz="1400" dirty="0" smtClean="0">
              <a:latin typeface="HGPｺﾞｼｯｸE" pitchFamily="50" charset="-128"/>
              <a:ea typeface="HGPｺﾞｼｯｸE" pitchFamily="50" charset="-128"/>
            </a:endParaRPr>
          </a:p>
          <a:p>
            <a:r>
              <a:rPr lang="ja-JP" altLang="en-US" sz="1400" dirty="0" smtClean="0">
                <a:latin typeface="HGPｺﾞｼｯｸE" pitchFamily="50" charset="-128"/>
                <a:ea typeface="HGPｺﾞｼｯｸE" pitchFamily="50" charset="-128"/>
              </a:rPr>
              <a:t>などでも必要なものに</a:t>
            </a:r>
            <a:endParaRPr lang="en-US" altLang="ja-JP" sz="1400" dirty="0" smtClean="0">
              <a:latin typeface="HGPｺﾞｼｯｸE" pitchFamily="50" charset="-128"/>
              <a:ea typeface="HGPｺﾞｼｯｸE" pitchFamily="50" charset="-128"/>
            </a:endParaRPr>
          </a:p>
          <a:p>
            <a:r>
              <a:rPr lang="ja-JP" altLang="en-US" sz="1400" dirty="0" smtClean="0">
                <a:latin typeface="HGPｺﾞｼｯｸE" pitchFamily="50" charset="-128"/>
                <a:ea typeface="HGPｺﾞｼｯｸE" pitchFamily="50" charset="-128"/>
              </a:rPr>
              <a:t>とどめる</a:t>
            </a:r>
            <a:endParaRPr lang="ja-JP" altLang="en-US" sz="1400" dirty="0">
              <a:latin typeface="HGPｺﾞｼｯｸE" pitchFamily="50" charset="-128"/>
              <a:ea typeface="HGPｺﾞｼｯｸE" pitchFamily="50" charset="-128"/>
            </a:endParaRPr>
          </a:p>
        </p:txBody>
      </p:sp>
      <p:sp>
        <p:nvSpPr>
          <p:cNvPr id="26"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26</a:t>
            </a:fld>
            <a:endParaRPr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20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20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20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20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0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2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0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116632"/>
            <a:ext cx="3779912" cy="582594"/>
          </a:xfrm>
        </p:spPr>
        <p:txBody>
          <a:bodyPr/>
          <a:lstStyle/>
          <a:p>
            <a:r>
              <a:rPr kumimoji="1" lang="ja-JP" altLang="en-US" sz="4000" dirty="0" smtClean="0">
                <a:latin typeface="HGP創英角ｺﾞｼｯｸUB" pitchFamily="50" charset="-128"/>
                <a:ea typeface="HGP創英角ｺﾞｼｯｸUB" pitchFamily="50" charset="-128"/>
              </a:rPr>
              <a:t>まとめ</a:t>
            </a:r>
            <a:endParaRPr kumimoji="1" lang="ja-JP" altLang="en-US" sz="4000" dirty="0">
              <a:latin typeface="HGP創英角ｺﾞｼｯｸUB" pitchFamily="50" charset="-128"/>
              <a:ea typeface="HGP創英角ｺﾞｼｯｸUB" pitchFamily="50" charset="-128"/>
            </a:endParaRPr>
          </a:p>
        </p:txBody>
      </p:sp>
      <p:sp>
        <p:nvSpPr>
          <p:cNvPr id="21" name="正方形/長方形 20"/>
          <p:cNvSpPr/>
          <p:nvPr/>
        </p:nvSpPr>
        <p:spPr bwMode="auto">
          <a:xfrm>
            <a:off x="3671900" y="1412776"/>
            <a:ext cx="360040" cy="504056"/>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cxnSp>
        <p:nvCxnSpPr>
          <p:cNvPr id="25" name="直線コネクタ 24"/>
          <p:cNvCxnSpPr/>
          <p:nvPr/>
        </p:nvCxnSpPr>
        <p:spPr bwMode="auto">
          <a:xfrm>
            <a:off x="611560" y="2456892"/>
            <a:ext cx="7632848" cy="0"/>
          </a:xfrm>
          <a:prstGeom prst="line">
            <a:avLst/>
          </a:prstGeom>
          <a:solidFill>
            <a:schemeClr val="accent1"/>
          </a:solidFill>
          <a:ln w="9525" cap="flat" cmpd="sng" algn="ctr">
            <a:solidFill>
              <a:schemeClr val="tx1"/>
            </a:solidFill>
            <a:prstDash val="sysDash"/>
            <a:miter lim="800000"/>
            <a:headEnd type="none" w="med" len="med"/>
            <a:tailEnd type="none" w="med" len="med"/>
          </a:ln>
          <a:effectLst/>
        </p:spPr>
      </p:cxnSp>
      <p:sp>
        <p:nvSpPr>
          <p:cNvPr id="26" name="正方形/長方形 25"/>
          <p:cNvSpPr/>
          <p:nvPr/>
        </p:nvSpPr>
        <p:spPr bwMode="auto">
          <a:xfrm>
            <a:off x="4103948" y="1412776"/>
            <a:ext cx="360040" cy="504056"/>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27" name="正方形/長方形 26"/>
          <p:cNvSpPr/>
          <p:nvPr/>
        </p:nvSpPr>
        <p:spPr bwMode="auto">
          <a:xfrm>
            <a:off x="5004048" y="1412776"/>
            <a:ext cx="360040" cy="504056"/>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30" name="フローチャート : 磁気ディスク 29"/>
          <p:cNvSpPr/>
          <p:nvPr/>
        </p:nvSpPr>
        <p:spPr bwMode="auto">
          <a:xfrm>
            <a:off x="6120172" y="1376772"/>
            <a:ext cx="576064" cy="540060"/>
          </a:xfrm>
          <a:prstGeom prst="flowChartMagneticDisk">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31" name="タイトル 1"/>
          <p:cNvSpPr txBox="1">
            <a:spLocks/>
          </p:cNvSpPr>
          <p:nvPr/>
        </p:nvSpPr>
        <p:spPr bwMode="auto">
          <a:xfrm>
            <a:off x="467544" y="1484784"/>
            <a:ext cx="2376264" cy="5825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lang="ja-JP" altLang="en-US" sz="2800" kern="0" dirty="0" smtClean="0">
                <a:latin typeface="HGP創英角ｺﾞｼｯｸUB" pitchFamily="50" charset="-128"/>
                <a:ea typeface="HGP創英角ｺﾞｼｯｸUB" pitchFamily="50" charset="-128"/>
                <a:cs typeface="+mj-cs"/>
              </a:rPr>
              <a:t>教育クラウド</a:t>
            </a:r>
            <a:endParaRPr lang="en-US" altLang="ja-JP" sz="2800" kern="0" dirty="0" smtClean="0">
              <a:latin typeface="HGP創英角ｺﾞｼｯｸUB" pitchFamily="50" charset="-128"/>
              <a:ea typeface="HGP創英角ｺﾞｼｯｸUB" pitchFamily="50" charset="-128"/>
              <a:cs typeface="+mj-cs"/>
            </a:endParaRPr>
          </a:p>
          <a:p>
            <a:pPr marL="0" marR="0" lvl="0" indent="0" defTabSz="914400" rtl="0" eaLnBrk="0" fontAlgn="base" latinLnBrk="0" hangingPunct="0">
              <a:lnSpc>
                <a:spcPct val="100000"/>
              </a:lnSpc>
              <a:spcBef>
                <a:spcPct val="0"/>
              </a:spcBef>
              <a:spcAft>
                <a:spcPct val="0"/>
              </a:spcAft>
              <a:buClrTx/>
              <a:buSzTx/>
              <a:buFontTx/>
              <a:buNone/>
              <a:tabLst/>
              <a:defRPr/>
            </a:pPr>
            <a:r>
              <a:rPr lang="en-US" altLang="ja-JP" sz="1600" kern="0" dirty="0" smtClean="0">
                <a:latin typeface="HGP創英角ｺﾞｼｯｸUB" pitchFamily="50" charset="-128"/>
                <a:ea typeface="HGP創英角ｺﾞｼｯｸUB" pitchFamily="50" charset="-128"/>
                <a:cs typeface="+mj-cs"/>
              </a:rPr>
              <a:t>(e</a:t>
            </a:r>
            <a:r>
              <a:rPr kumimoji="1" lang="en-US" altLang="ja-JP" sz="1600" b="0" i="0" u="none" strike="noStrike" kern="0" cap="none" spc="0" normalizeH="0" baseline="0" noProof="0" dirty="0" err="1" smtClean="0">
                <a:ln>
                  <a:noFill/>
                </a:ln>
                <a:solidFill>
                  <a:schemeClr val="tx1"/>
                </a:solidFill>
                <a:effectLst/>
                <a:uLnTx/>
                <a:uFillTx/>
                <a:latin typeface="HGP創英角ｺﾞｼｯｸUB" pitchFamily="50" charset="-128"/>
                <a:ea typeface="HGP創英角ｺﾞｼｯｸUB" pitchFamily="50" charset="-128"/>
                <a:cs typeface="+mj-cs"/>
              </a:rPr>
              <a:t>dubase</a:t>
            </a:r>
            <a:r>
              <a:rPr kumimoji="1" lang="en-US" altLang="ja-JP" sz="1600" b="0" i="0" u="none" strike="noStrike" kern="0" cap="none" spc="0" normalizeH="0" baseline="0" noProof="0" dirty="0" smtClean="0">
                <a:ln>
                  <a:noFill/>
                </a:ln>
                <a:solidFill>
                  <a:schemeClr val="tx1"/>
                </a:solidFill>
                <a:effectLst/>
                <a:uLnTx/>
                <a:uFillTx/>
                <a:latin typeface="HGP創英角ｺﾞｼｯｸUB" pitchFamily="50" charset="-128"/>
                <a:ea typeface="HGP創英角ｺﾞｼｯｸUB" pitchFamily="50" charset="-128"/>
                <a:cs typeface="+mj-cs"/>
              </a:rPr>
              <a:t> Cloud</a:t>
            </a:r>
            <a:r>
              <a:rPr lang="en-US" altLang="ja-JP" sz="1600" kern="0" dirty="0" smtClean="0">
                <a:latin typeface="HGP創英角ｺﾞｼｯｸUB" pitchFamily="50" charset="-128"/>
                <a:ea typeface="HGP創英角ｺﾞｼｯｸUB" pitchFamily="50" charset="-128"/>
                <a:cs typeface="+mj-cs"/>
              </a:rPr>
              <a:t>)</a:t>
            </a:r>
            <a:endParaRPr kumimoji="1" lang="ja-JP" altLang="en-US" sz="1600" b="0" i="0" u="none" strike="noStrike" kern="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mj-cs"/>
            </a:endParaRPr>
          </a:p>
        </p:txBody>
      </p:sp>
      <p:sp>
        <p:nvSpPr>
          <p:cNvPr id="32" name="タイトル 1"/>
          <p:cNvSpPr txBox="1">
            <a:spLocks/>
          </p:cNvSpPr>
          <p:nvPr/>
        </p:nvSpPr>
        <p:spPr bwMode="auto">
          <a:xfrm>
            <a:off x="467544" y="2954418"/>
            <a:ext cx="2088232" cy="5825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lang="ja-JP" altLang="en-US" sz="2800" kern="0" dirty="0" smtClean="0">
                <a:latin typeface="HGP創英角ｺﾞｼｯｸUB" pitchFamily="50" charset="-128"/>
                <a:ea typeface="HGP創英角ｺﾞｼｯｸUB" pitchFamily="50" charset="-128"/>
                <a:cs typeface="+mj-cs"/>
              </a:rPr>
              <a:t>研究クラウド</a:t>
            </a:r>
            <a:endParaRPr lang="en-US" altLang="ja-JP" sz="2800" kern="0" dirty="0" smtClean="0">
              <a:latin typeface="HGP創英角ｺﾞｼｯｸUB" pitchFamily="50" charset="-128"/>
              <a:ea typeface="HGP創英角ｺﾞｼｯｸUB" pitchFamily="50" charset="-128"/>
              <a:cs typeface="+mj-cs"/>
            </a:endParaRPr>
          </a:p>
          <a:p>
            <a:pPr marL="0" marR="0" lvl="0" indent="0" defTabSz="914400" rtl="0" eaLnBrk="0" fontAlgn="base" latinLnBrk="0" hangingPunct="0">
              <a:lnSpc>
                <a:spcPct val="100000"/>
              </a:lnSpc>
              <a:spcBef>
                <a:spcPct val="0"/>
              </a:spcBef>
              <a:spcAft>
                <a:spcPct val="0"/>
              </a:spcAft>
              <a:buClrTx/>
              <a:buSzTx/>
              <a:buFontTx/>
              <a:buNone/>
              <a:tabLst/>
              <a:defRPr/>
            </a:pPr>
            <a:r>
              <a:rPr lang="en-US" altLang="ja-JP" sz="1600" kern="0" dirty="0" smtClean="0">
                <a:latin typeface="HGP創英角ｺﾞｼｯｸUB" pitchFamily="50" charset="-128"/>
                <a:ea typeface="HGP創英角ｺﾞｼｯｸUB" pitchFamily="50" charset="-128"/>
                <a:cs typeface="+mj-cs"/>
              </a:rPr>
              <a:t>(</a:t>
            </a:r>
            <a:r>
              <a:rPr lang="en-US" altLang="ja-JP" sz="1600" kern="0" dirty="0" err="1" smtClean="0">
                <a:latin typeface="HGP創英角ｺﾞｼｯｸUB" pitchFamily="50" charset="-128"/>
                <a:ea typeface="HGP創英角ｺﾞｼｯｸUB" pitchFamily="50" charset="-128"/>
                <a:cs typeface="+mj-cs"/>
              </a:rPr>
              <a:t>gunnii</a:t>
            </a:r>
            <a:r>
              <a:rPr lang="ja-JP" altLang="en-US" sz="1600" kern="0" dirty="0" smtClean="0">
                <a:latin typeface="HGP創英角ｺﾞｼｯｸUB" pitchFamily="50" charset="-128"/>
                <a:ea typeface="HGP創英角ｺﾞｼｯｸUB" pitchFamily="50" charset="-128"/>
                <a:cs typeface="+mj-cs"/>
              </a:rPr>
              <a:t>　</a:t>
            </a:r>
            <a:r>
              <a:rPr lang="en-US" altLang="ja-JP" sz="1600" kern="0" dirty="0" smtClean="0">
                <a:latin typeface="HGP創英角ｺﾞｼｯｸUB" pitchFamily="50" charset="-128"/>
                <a:ea typeface="HGP創英角ｺﾞｼｯｸUB" pitchFamily="50" charset="-128"/>
                <a:cs typeface="+mj-cs"/>
              </a:rPr>
              <a:t>+ </a:t>
            </a:r>
            <a:r>
              <a:rPr lang="en-US" altLang="ja-JP" sz="1600" kern="0" dirty="0" err="1" smtClean="0">
                <a:latin typeface="HGP創英角ｺﾞｼｯｸUB" pitchFamily="50" charset="-128"/>
                <a:ea typeface="HGP創英角ｺﾞｼｯｸUB" pitchFamily="50" charset="-128"/>
                <a:cs typeface="+mj-cs"/>
              </a:rPr>
              <a:t>tinii</a:t>
            </a:r>
            <a:r>
              <a:rPr lang="en-US" altLang="ja-JP" sz="1600" kern="0" dirty="0" smtClean="0">
                <a:latin typeface="HGP創英角ｺﾞｼｯｸUB" pitchFamily="50" charset="-128"/>
                <a:ea typeface="HGP創英角ｺﾞｼｯｸUB" pitchFamily="50" charset="-128"/>
                <a:cs typeface="+mj-cs"/>
              </a:rPr>
              <a:t>)</a:t>
            </a:r>
            <a:endParaRPr kumimoji="1" lang="ja-JP" altLang="en-US" sz="1600" b="0" i="0" u="none" strike="noStrike" kern="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mj-cs"/>
            </a:endParaRPr>
          </a:p>
        </p:txBody>
      </p:sp>
      <p:sp>
        <p:nvSpPr>
          <p:cNvPr id="33" name="タイトル 1"/>
          <p:cNvSpPr txBox="1">
            <a:spLocks/>
          </p:cNvSpPr>
          <p:nvPr/>
        </p:nvSpPr>
        <p:spPr bwMode="auto">
          <a:xfrm>
            <a:off x="5940152" y="1952836"/>
            <a:ext cx="1152128" cy="32403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lang="ja-JP" altLang="en-US" sz="1100" kern="0" noProof="0" dirty="0" smtClean="0">
                <a:latin typeface="HGP創英角ｺﾞｼｯｸUB" pitchFamily="50" charset="-128"/>
                <a:ea typeface="HGP創英角ｺﾞｼｯｸUB" pitchFamily="50" charset="-128"/>
                <a:cs typeface="+mj-cs"/>
              </a:rPr>
              <a:t>ミニクラウド共有</a:t>
            </a:r>
            <a:endParaRPr lang="en-US" altLang="ja-JP" sz="1100" kern="0" noProof="0" dirty="0" smtClean="0">
              <a:latin typeface="HGP創英角ｺﾞｼｯｸUB" pitchFamily="50" charset="-128"/>
              <a:ea typeface="HGP創英角ｺﾞｼｯｸUB" pitchFamily="50" charset="-128"/>
              <a:cs typeface="+mj-cs"/>
            </a:endParaRPr>
          </a:p>
          <a:p>
            <a:pPr marL="0" marR="0" lvl="0" indent="0" defTabSz="914400" rtl="0" eaLnBrk="0" fontAlgn="base" latinLnBrk="0" hangingPunct="0">
              <a:lnSpc>
                <a:spcPct val="100000"/>
              </a:lnSpc>
              <a:spcBef>
                <a:spcPct val="0"/>
              </a:spcBef>
              <a:spcAft>
                <a:spcPct val="0"/>
              </a:spcAft>
              <a:buClrTx/>
              <a:buSzTx/>
              <a:buFontTx/>
              <a:buNone/>
              <a:tabLst/>
              <a:defRPr/>
            </a:pPr>
            <a:r>
              <a:rPr lang="ja-JP" altLang="en-US" sz="1100" kern="0" noProof="0" dirty="0" smtClean="0">
                <a:latin typeface="HGP創英角ｺﾞｼｯｸUB" pitchFamily="50" charset="-128"/>
                <a:ea typeface="HGP創英角ｺﾞｼｯｸUB" pitchFamily="50" charset="-128"/>
                <a:cs typeface="+mj-cs"/>
              </a:rPr>
              <a:t>アーカイブ</a:t>
            </a:r>
            <a:endParaRPr kumimoji="1" lang="ja-JP" altLang="en-US" sz="800" b="0" i="0" u="none" strike="noStrike" kern="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mj-cs"/>
            </a:endParaRPr>
          </a:p>
        </p:txBody>
      </p:sp>
      <p:sp>
        <p:nvSpPr>
          <p:cNvPr id="34" name="タイトル 1"/>
          <p:cNvSpPr txBox="1">
            <a:spLocks/>
          </p:cNvSpPr>
          <p:nvPr/>
        </p:nvSpPr>
        <p:spPr bwMode="auto">
          <a:xfrm>
            <a:off x="3779912" y="1520788"/>
            <a:ext cx="1584176" cy="32403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lang="ja-JP" altLang="en-US" sz="1050" kern="0" noProof="0" dirty="0" smtClean="0">
                <a:latin typeface="HGP創英角ｺﾞｼｯｸUB" pitchFamily="50" charset="-128"/>
                <a:ea typeface="HGP創英角ｺﾞｼｯｸUB" pitchFamily="50" charset="-128"/>
                <a:cs typeface="+mj-cs"/>
              </a:rPr>
              <a:t>ミニクラウド　</a:t>
            </a:r>
            <a:r>
              <a:rPr lang="en-US" altLang="ja-JP" sz="1050" kern="0" noProof="0" dirty="0" smtClean="0">
                <a:latin typeface="HGP創英角ｺﾞｼｯｸUB" pitchFamily="50" charset="-128"/>
                <a:ea typeface="HGP創英角ｺﾞｼｯｸUB" pitchFamily="50" charset="-128"/>
                <a:cs typeface="+mj-cs"/>
              </a:rPr>
              <a:t>#1-#15</a:t>
            </a:r>
            <a:endParaRPr kumimoji="1" lang="ja-JP" altLang="en-US" sz="1050" b="0" i="0" u="none" strike="noStrike" kern="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mj-cs"/>
            </a:endParaRPr>
          </a:p>
        </p:txBody>
      </p:sp>
      <p:sp>
        <p:nvSpPr>
          <p:cNvPr id="35" name="左右矢印 34"/>
          <p:cNvSpPr/>
          <p:nvPr/>
        </p:nvSpPr>
        <p:spPr bwMode="auto">
          <a:xfrm>
            <a:off x="5508104" y="1520788"/>
            <a:ext cx="396044" cy="252028"/>
          </a:xfrm>
          <a:prstGeom prst="leftRightArrow">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37" name="正方形/長方形 36"/>
          <p:cNvSpPr/>
          <p:nvPr/>
        </p:nvSpPr>
        <p:spPr bwMode="auto">
          <a:xfrm>
            <a:off x="3671900" y="1052736"/>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38" name="正方形/長方形 37"/>
          <p:cNvSpPr/>
          <p:nvPr/>
        </p:nvSpPr>
        <p:spPr bwMode="auto">
          <a:xfrm>
            <a:off x="3779912" y="1124744"/>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39" name="正方形/長方形 38"/>
          <p:cNvSpPr/>
          <p:nvPr/>
        </p:nvSpPr>
        <p:spPr bwMode="auto">
          <a:xfrm>
            <a:off x="3887924" y="1160748"/>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40" name="正方形/長方形 39"/>
          <p:cNvSpPr/>
          <p:nvPr/>
        </p:nvSpPr>
        <p:spPr bwMode="auto">
          <a:xfrm>
            <a:off x="4067944" y="1052736"/>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41" name="正方形/長方形 40"/>
          <p:cNvSpPr/>
          <p:nvPr/>
        </p:nvSpPr>
        <p:spPr bwMode="auto">
          <a:xfrm>
            <a:off x="4175956" y="1124744"/>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42" name="正方形/長方形 41"/>
          <p:cNvSpPr/>
          <p:nvPr/>
        </p:nvSpPr>
        <p:spPr bwMode="auto">
          <a:xfrm>
            <a:off x="4283968" y="1160748"/>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43" name="正方形/長方形 42"/>
          <p:cNvSpPr/>
          <p:nvPr/>
        </p:nvSpPr>
        <p:spPr bwMode="auto">
          <a:xfrm>
            <a:off x="5004048" y="1016732"/>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44" name="正方形/長方形 43"/>
          <p:cNvSpPr/>
          <p:nvPr/>
        </p:nvSpPr>
        <p:spPr bwMode="auto">
          <a:xfrm>
            <a:off x="5112060" y="1088740"/>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45" name="正方形/長方形 44"/>
          <p:cNvSpPr/>
          <p:nvPr/>
        </p:nvSpPr>
        <p:spPr bwMode="auto">
          <a:xfrm>
            <a:off x="5220072" y="1124744"/>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46" name="タイトル 1"/>
          <p:cNvSpPr txBox="1">
            <a:spLocks/>
          </p:cNvSpPr>
          <p:nvPr/>
        </p:nvSpPr>
        <p:spPr bwMode="auto">
          <a:xfrm>
            <a:off x="4211960" y="980728"/>
            <a:ext cx="972108" cy="32403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lang="ja-JP" altLang="en-US" sz="1050" kern="0" dirty="0" smtClean="0">
                <a:latin typeface="HGP創英角ｺﾞｼｯｸUB" pitchFamily="50" charset="-128"/>
                <a:ea typeface="HGP創英角ｺﾞｼｯｸUB" pitchFamily="50" charset="-128"/>
                <a:cs typeface="+mj-cs"/>
              </a:rPr>
              <a:t>仮想マシン</a:t>
            </a:r>
            <a:endParaRPr kumimoji="1" lang="ja-JP" altLang="en-US" sz="1050" b="0" i="0" u="none" strike="noStrike" kern="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mj-cs"/>
            </a:endParaRPr>
          </a:p>
        </p:txBody>
      </p:sp>
      <p:sp>
        <p:nvSpPr>
          <p:cNvPr id="47" name="正方形/長方形 46"/>
          <p:cNvSpPr/>
          <p:nvPr/>
        </p:nvSpPr>
        <p:spPr bwMode="auto">
          <a:xfrm>
            <a:off x="3671900" y="1988840"/>
            <a:ext cx="1692188" cy="288032"/>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r>
              <a:rPr lang="ja-JP" altLang="en-US" sz="1800" dirty="0" smtClean="0">
                <a:solidFill>
                  <a:srgbClr val="333333"/>
                </a:solidFill>
                <a:latin typeface="HGP創英角ｺﾞｼｯｸUB" pitchFamily="50" charset="-128"/>
                <a:ea typeface="HGP創英角ｺﾞｼｯｸUB" pitchFamily="50" charset="-128"/>
              </a:rPr>
              <a:t>物理マシン</a:t>
            </a:r>
            <a:r>
              <a:rPr lang="en-US" altLang="ja-JP" sz="1800" dirty="0" smtClean="0">
                <a:solidFill>
                  <a:srgbClr val="333333"/>
                </a:solidFill>
                <a:latin typeface="HGP創英角ｺﾞｼｯｸUB" pitchFamily="50" charset="-128"/>
                <a:ea typeface="HGP創英角ｺﾞｼｯｸUB" pitchFamily="50" charset="-128"/>
              </a:rPr>
              <a:t>/NW</a:t>
            </a:r>
            <a:endParaRPr kumimoji="1" lang="ja-JP" altLang="en-US" sz="1800" b="0" dirty="0">
              <a:solidFill>
                <a:srgbClr val="333333"/>
              </a:solidFill>
              <a:latin typeface="HGP創英角ｺﾞｼｯｸUB" pitchFamily="50" charset="-128"/>
              <a:ea typeface="HGP創英角ｺﾞｼｯｸUB" pitchFamily="50" charset="-128"/>
            </a:endParaRPr>
          </a:p>
        </p:txBody>
      </p:sp>
      <p:sp>
        <p:nvSpPr>
          <p:cNvPr id="48" name="正方形/長方形 47"/>
          <p:cNvSpPr/>
          <p:nvPr/>
        </p:nvSpPr>
        <p:spPr bwMode="auto">
          <a:xfrm>
            <a:off x="3671900" y="2960948"/>
            <a:ext cx="720080" cy="504056"/>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49" name="正方形/長方形 48"/>
          <p:cNvSpPr/>
          <p:nvPr/>
        </p:nvSpPr>
        <p:spPr bwMode="auto">
          <a:xfrm>
            <a:off x="4427984" y="2960948"/>
            <a:ext cx="288032" cy="504056"/>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50" name="正方形/長方形 49"/>
          <p:cNvSpPr/>
          <p:nvPr/>
        </p:nvSpPr>
        <p:spPr bwMode="auto">
          <a:xfrm>
            <a:off x="4752020" y="2960948"/>
            <a:ext cx="612068" cy="504056"/>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52" name="正方形/長方形 51"/>
          <p:cNvSpPr/>
          <p:nvPr/>
        </p:nvSpPr>
        <p:spPr bwMode="auto">
          <a:xfrm>
            <a:off x="3635896" y="3933056"/>
            <a:ext cx="1692188" cy="288032"/>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r>
              <a:rPr lang="ja-JP" altLang="en-US" sz="1800" dirty="0" smtClean="0">
                <a:solidFill>
                  <a:srgbClr val="333333"/>
                </a:solidFill>
                <a:latin typeface="HGP創英角ｺﾞｼｯｸUB" pitchFamily="50" charset="-128"/>
                <a:ea typeface="HGP創英角ｺﾞｼｯｸUB" pitchFamily="50" charset="-128"/>
              </a:rPr>
              <a:t>物理マシン</a:t>
            </a:r>
            <a:r>
              <a:rPr lang="en-US" altLang="ja-JP" sz="1800" dirty="0" smtClean="0">
                <a:solidFill>
                  <a:srgbClr val="333333"/>
                </a:solidFill>
                <a:latin typeface="HGP創英角ｺﾞｼｯｸUB" pitchFamily="50" charset="-128"/>
                <a:ea typeface="HGP創英角ｺﾞｼｯｸUB" pitchFamily="50" charset="-128"/>
              </a:rPr>
              <a:t>/NW</a:t>
            </a:r>
            <a:endParaRPr kumimoji="1" lang="ja-JP" altLang="en-US" sz="1800" b="0" dirty="0">
              <a:solidFill>
                <a:srgbClr val="333333"/>
              </a:solidFill>
              <a:latin typeface="HGP創英角ｺﾞｼｯｸUB" pitchFamily="50" charset="-128"/>
              <a:ea typeface="HGP創英角ｺﾞｼｯｸUB" pitchFamily="50" charset="-128"/>
            </a:endParaRPr>
          </a:p>
        </p:txBody>
      </p:sp>
      <p:sp>
        <p:nvSpPr>
          <p:cNvPr id="53" name="角丸四角形 52"/>
          <p:cNvSpPr/>
          <p:nvPr/>
        </p:nvSpPr>
        <p:spPr>
          <a:xfrm>
            <a:off x="3635896" y="3537012"/>
            <a:ext cx="1728192" cy="324036"/>
          </a:xfrm>
          <a:prstGeom prst="roundRect">
            <a:avLst/>
          </a:prstGeom>
          <a:solidFill>
            <a:srgbClr val="0070C0"/>
          </a:solidFill>
          <a:ln>
            <a:solidFill>
              <a:schemeClr val="accent1"/>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altLang="ja-JP" sz="1800" dirty="0" err="1" smtClean="0">
                <a:latin typeface="HGP創英角ｺﾞｼｯｸUB" pitchFamily="50" charset="-128"/>
                <a:ea typeface="HGP創英角ｺﾞｼｯｸUB" pitchFamily="50" charset="-128"/>
                <a:cs typeface="Arial Unicode MS" pitchFamily="50" charset="-128"/>
              </a:rPr>
              <a:t>dodai</a:t>
            </a:r>
            <a:endParaRPr lang="ja-JP" altLang="en-US" sz="1800" dirty="0">
              <a:latin typeface="HGP創英角ｺﾞｼｯｸUB" pitchFamily="50" charset="-128"/>
              <a:ea typeface="HGP創英角ｺﾞｼｯｸUB" pitchFamily="50" charset="-128"/>
              <a:cs typeface="Arial Unicode MS" pitchFamily="50" charset="-128"/>
            </a:endParaRPr>
          </a:p>
        </p:txBody>
      </p:sp>
      <p:sp>
        <p:nvSpPr>
          <p:cNvPr id="54" name="フローチャート : 磁気ディスク 53"/>
          <p:cNvSpPr/>
          <p:nvPr/>
        </p:nvSpPr>
        <p:spPr bwMode="auto">
          <a:xfrm>
            <a:off x="6084168" y="2996952"/>
            <a:ext cx="576064" cy="540060"/>
          </a:xfrm>
          <a:prstGeom prst="flowChartMagneticDisk">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55" name="タイトル 1"/>
          <p:cNvSpPr txBox="1">
            <a:spLocks/>
          </p:cNvSpPr>
          <p:nvPr/>
        </p:nvSpPr>
        <p:spPr bwMode="auto">
          <a:xfrm>
            <a:off x="5508104" y="3501008"/>
            <a:ext cx="1980220" cy="57606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ja-JP" altLang="en-US" sz="1050" kern="0" dirty="0" smtClean="0">
                <a:latin typeface="HGP創英角ｺﾞｼｯｸUB" pitchFamily="50" charset="-128"/>
                <a:ea typeface="HGP創英角ｺﾞｼｯｸUB" pitchFamily="50" charset="-128"/>
                <a:cs typeface="+mj-cs"/>
              </a:rPr>
              <a:t>クラスタ共有　オブジェクトストア</a:t>
            </a:r>
            <a:r>
              <a:rPr kumimoji="1" lang="ja-JP" altLang="en-US" sz="1050" b="0" i="0" u="none" strike="noStrike" kern="0" cap="none" spc="0" normalizeH="0" baseline="0" noProof="0" dirty="0" smtClean="0">
                <a:ln>
                  <a:noFill/>
                </a:ln>
                <a:solidFill>
                  <a:schemeClr val="tx1"/>
                </a:solidFill>
                <a:effectLst/>
                <a:uLnTx/>
                <a:uFillTx/>
                <a:latin typeface="HGP創英角ｺﾞｼｯｸUB" pitchFamily="50" charset="-128"/>
                <a:ea typeface="HGP創英角ｺﾞｼｯｸUB" pitchFamily="50" charset="-128"/>
                <a:cs typeface="+mj-cs"/>
              </a:rPr>
              <a:t>　</a:t>
            </a:r>
            <a:r>
              <a:rPr kumimoji="1" lang="en-US" altLang="ja-JP" sz="1050" b="0" i="0" u="none" strike="noStrike" kern="0" cap="none" spc="0" normalizeH="0" baseline="0" noProof="0" dirty="0" err="1" smtClean="0">
                <a:ln>
                  <a:noFill/>
                </a:ln>
                <a:solidFill>
                  <a:schemeClr val="tx1"/>
                </a:solidFill>
                <a:effectLst/>
                <a:uLnTx/>
                <a:uFillTx/>
                <a:latin typeface="HGP創英角ｺﾞｼｯｸUB" pitchFamily="50" charset="-128"/>
                <a:ea typeface="HGP創英角ｺﾞｼｯｸUB" pitchFamily="50" charset="-128"/>
                <a:cs typeface="+mj-cs"/>
              </a:rPr>
              <a:t>tinii</a:t>
            </a:r>
            <a:endParaRPr kumimoji="1" lang="ja-JP" altLang="en-US" sz="1050" b="0" i="0" u="none" strike="noStrike" kern="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mj-cs"/>
            </a:endParaRPr>
          </a:p>
        </p:txBody>
      </p:sp>
      <p:sp>
        <p:nvSpPr>
          <p:cNvPr id="56" name="左右矢印 55"/>
          <p:cNvSpPr/>
          <p:nvPr/>
        </p:nvSpPr>
        <p:spPr bwMode="auto">
          <a:xfrm>
            <a:off x="5472100" y="3140968"/>
            <a:ext cx="396044" cy="252028"/>
          </a:xfrm>
          <a:prstGeom prst="leftRightArrow">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57" name="タイトル 1"/>
          <p:cNvSpPr txBox="1">
            <a:spLocks/>
          </p:cNvSpPr>
          <p:nvPr/>
        </p:nvSpPr>
        <p:spPr bwMode="auto">
          <a:xfrm>
            <a:off x="539552" y="4581128"/>
            <a:ext cx="1440160" cy="11226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lang="ja-JP" altLang="en-US" sz="2800" kern="0" dirty="0" smtClean="0">
                <a:latin typeface="HGP創英角ｺﾞｼｯｸUB" pitchFamily="50" charset="-128"/>
                <a:ea typeface="HGP創英角ｺﾞｼｯｸUB" pitchFamily="50" charset="-128"/>
                <a:cs typeface="+mj-cs"/>
              </a:rPr>
              <a:t>インター</a:t>
            </a:r>
            <a:endParaRPr lang="en-US" altLang="ja-JP" sz="2800" kern="0" dirty="0" smtClean="0">
              <a:latin typeface="HGP創英角ｺﾞｼｯｸUB" pitchFamily="50" charset="-128"/>
              <a:ea typeface="HGP創英角ｺﾞｼｯｸUB" pitchFamily="50" charset="-128"/>
              <a:cs typeface="+mj-cs"/>
            </a:endParaRPr>
          </a:p>
          <a:p>
            <a:pPr marL="0" marR="0" lvl="0" indent="0" defTabSz="914400" rtl="0" eaLnBrk="0" fontAlgn="base" latinLnBrk="0" hangingPunct="0">
              <a:lnSpc>
                <a:spcPct val="100000"/>
              </a:lnSpc>
              <a:spcBef>
                <a:spcPct val="0"/>
              </a:spcBef>
              <a:spcAft>
                <a:spcPct val="0"/>
              </a:spcAft>
              <a:buClrTx/>
              <a:buSzTx/>
              <a:buFontTx/>
              <a:buNone/>
              <a:tabLst/>
              <a:defRPr/>
            </a:pPr>
            <a:r>
              <a:rPr lang="ja-JP" altLang="en-US" sz="2800" kern="0" dirty="0" smtClean="0">
                <a:latin typeface="HGP創英角ｺﾞｼｯｸUB" pitchFamily="50" charset="-128"/>
                <a:ea typeface="HGP創英角ｺﾞｼｯｸUB" pitchFamily="50" charset="-128"/>
                <a:cs typeface="+mj-cs"/>
              </a:rPr>
              <a:t>クラウド</a:t>
            </a:r>
            <a:endParaRPr lang="en-US" altLang="ja-JP" sz="2800" kern="0" dirty="0" smtClean="0">
              <a:latin typeface="HGP創英角ｺﾞｼｯｸUB" pitchFamily="50" charset="-128"/>
              <a:ea typeface="HGP創英角ｺﾞｼｯｸUB" pitchFamily="50" charset="-128"/>
              <a:cs typeface="+mj-cs"/>
            </a:endParaRPr>
          </a:p>
          <a:p>
            <a:pPr marL="0" marR="0" lvl="0" indent="0" defTabSz="914400" rtl="0" eaLnBrk="0" fontAlgn="base" latinLnBrk="0" hangingPunct="0">
              <a:lnSpc>
                <a:spcPct val="100000"/>
              </a:lnSpc>
              <a:spcBef>
                <a:spcPct val="0"/>
              </a:spcBef>
              <a:spcAft>
                <a:spcPct val="0"/>
              </a:spcAft>
              <a:buClrTx/>
              <a:buSzTx/>
              <a:buFontTx/>
              <a:buNone/>
              <a:tabLst/>
              <a:defRPr/>
            </a:pPr>
            <a:r>
              <a:rPr lang="ja-JP" altLang="en-US" sz="2800" kern="0" dirty="0" smtClean="0">
                <a:latin typeface="HGP創英角ｺﾞｼｯｸUB" pitchFamily="50" charset="-128"/>
                <a:ea typeface="HGP創英角ｺﾞｼｯｸUB" pitchFamily="50" charset="-128"/>
                <a:cs typeface="+mj-cs"/>
              </a:rPr>
              <a:t>基盤</a:t>
            </a:r>
            <a:endParaRPr lang="en-US" altLang="ja-JP" sz="2800" kern="0" dirty="0" smtClean="0">
              <a:latin typeface="HGP創英角ｺﾞｼｯｸUB" pitchFamily="50" charset="-128"/>
              <a:ea typeface="HGP創英角ｺﾞｼｯｸUB" pitchFamily="50" charset="-128"/>
              <a:cs typeface="+mj-cs"/>
            </a:endParaRPr>
          </a:p>
        </p:txBody>
      </p:sp>
      <p:cxnSp>
        <p:nvCxnSpPr>
          <p:cNvPr id="58" name="直線コネクタ 57"/>
          <p:cNvCxnSpPr/>
          <p:nvPr/>
        </p:nvCxnSpPr>
        <p:spPr bwMode="auto">
          <a:xfrm>
            <a:off x="647564" y="4293096"/>
            <a:ext cx="7596844" cy="0"/>
          </a:xfrm>
          <a:prstGeom prst="line">
            <a:avLst/>
          </a:prstGeom>
          <a:solidFill>
            <a:schemeClr val="accent1"/>
          </a:solidFill>
          <a:ln w="9525" cap="flat" cmpd="sng" algn="ctr">
            <a:solidFill>
              <a:schemeClr val="tx1"/>
            </a:solidFill>
            <a:prstDash val="sysDash"/>
            <a:miter lim="800000"/>
            <a:headEnd type="none" w="med" len="med"/>
            <a:tailEnd type="none" w="med" len="med"/>
          </a:ln>
          <a:effectLst/>
        </p:spPr>
      </p:cxnSp>
      <p:sp>
        <p:nvSpPr>
          <p:cNvPr id="59" name="タイトル 1"/>
          <p:cNvSpPr txBox="1">
            <a:spLocks/>
          </p:cNvSpPr>
          <p:nvPr/>
        </p:nvSpPr>
        <p:spPr bwMode="auto">
          <a:xfrm>
            <a:off x="3599892" y="3032956"/>
            <a:ext cx="936104" cy="32403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lang="en-US" altLang="ja-JP" sz="1050" kern="0" noProof="0" dirty="0" err="1" smtClean="0">
                <a:latin typeface="HGP創英角ｺﾞｼｯｸUB" pitchFamily="50" charset="-128"/>
                <a:ea typeface="HGP創英角ｺﾞｼｯｸUB" pitchFamily="50" charset="-128"/>
                <a:cs typeface="+mj-cs"/>
              </a:rPr>
              <a:t>OpenStack</a:t>
            </a:r>
            <a:endParaRPr kumimoji="1" lang="ja-JP" altLang="en-US" sz="1050" b="0" i="0" u="none" strike="noStrike" kern="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mj-cs"/>
            </a:endParaRPr>
          </a:p>
        </p:txBody>
      </p:sp>
      <p:sp>
        <p:nvSpPr>
          <p:cNvPr id="60" name="タイトル 1"/>
          <p:cNvSpPr txBox="1">
            <a:spLocks/>
          </p:cNvSpPr>
          <p:nvPr/>
        </p:nvSpPr>
        <p:spPr bwMode="auto">
          <a:xfrm>
            <a:off x="4391980" y="3140968"/>
            <a:ext cx="468052" cy="32403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lang="en-US" altLang="ja-JP" sz="1050" kern="0" noProof="0" dirty="0" smtClean="0">
                <a:latin typeface="HGP創英角ｺﾞｼｯｸUB" pitchFamily="50" charset="-128"/>
                <a:ea typeface="HGP創英角ｺﾞｼｯｸUB" pitchFamily="50" charset="-128"/>
                <a:cs typeface="+mj-cs"/>
              </a:rPr>
              <a:t>#16</a:t>
            </a:r>
            <a:endParaRPr kumimoji="1" lang="ja-JP" altLang="en-US" sz="1050" b="0" i="0" u="none" strike="noStrike" kern="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mj-cs"/>
            </a:endParaRPr>
          </a:p>
        </p:txBody>
      </p:sp>
      <p:sp>
        <p:nvSpPr>
          <p:cNvPr id="61" name="タイトル 1"/>
          <p:cNvSpPr txBox="1">
            <a:spLocks/>
          </p:cNvSpPr>
          <p:nvPr/>
        </p:nvSpPr>
        <p:spPr bwMode="auto">
          <a:xfrm>
            <a:off x="4716016" y="3068960"/>
            <a:ext cx="720080" cy="32403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1" lang="en-US" altLang="ja-JP" sz="1050" b="0" i="0" u="none" strike="noStrike" kern="0" cap="none" spc="0" normalizeH="0" baseline="0" noProof="0" dirty="0" err="1" smtClean="0">
                <a:ln>
                  <a:noFill/>
                </a:ln>
                <a:solidFill>
                  <a:schemeClr val="tx1"/>
                </a:solidFill>
                <a:effectLst/>
                <a:uLnTx/>
                <a:uFillTx/>
                <a:latin typeface="HGP創英角ｺﾞｼｯｸUB" pitchFamily="50" charset="-128"/>
                <a:ea typeface="HGP創英角ｺﾞｼｯｸUB" pitchFamily="50" charset="-128"/>
                <a:cs typeface="+mj-cs"/>
              </a:rPr>
              <a:t>Hadoop</a:t>
            </a:r>
            <a:endParaRPr kumimoji="1" lang="ja-JP" altLang="en-US" sz="1050" b="0" i="0" u="none" strike="noStrike" kern="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mj-cs"/>
            </a:endParaRPr>
          </a:p>
        </p:txBody>
      </p:sp>
      <p:sp>
        <p:nvSpPr>
          <p:cNvPr id="62" name="正方形/長方形 61"/>
          <p:cNvSpPr/>
          <p:nvPr/>
        </p:nvSpPr>
        <p:spPr bwMode="auto">
          <a:xfrm>
            <a:off x="3599892" y="2564904"/>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63" name="正方形/長方形 62"/>
          <p:cNvSpPr/>
          <p:nvPr/>
        </p:nvSpPr>
        <p:spPr bwMode="auto">
          <a:xfrm>
            <a:off x="3707904" y="2636912"/>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64" name="正方形/長方形 63"/>
          <p:cNvSpPr/>
          <p:nvPr/>
        </p:nvSpPr>
        <p:spPr bwMode="auto">
          <a:xfrm>
            <a:off x="3815916" y="2672916"/>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65" name="正方形/長方形 64"/>
          <p:cNvSpPr/>
          <p:nvPr/>
        </p:nvSpPr>
        <p:spPr bwMode="auto">
          <a:xfrm>
            <a:off x="3995936" y="2564904"/>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66" name="正方形/長方形 65"/>
          <p:cNvSpPr/>
          <p:nvPr/>
        </p:nvSpPr>
        <p:spPr bwMode="auto">
          <a:xfrm>
            <a:off x="4103948" y="2636912"/>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67" name="正方形/長方形 66"/>
          <p:cNvSpPr/>
          <p:nvPr/>
        </p:nvSpPr>
        <p:spPr bwMode="auto">
          <a:xfrm>
            <a:off x="4211960" y="2672916"/>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68" name="正方形/長方形 67"/>
          <p:cNvSpPr/>
          <p:nvPr/>
        </p:nvSpPr>
        <p:spPr bwMode="auto">
          <a:xfrm>
            <a:off x="4427984" y="2636912"/>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69" name="正方形/長方形 68"/>
          <p:cNvSpPr/>
          <p:nvPr/>
        </p:nvSpPr>
        <p:spPr bwMode="auto">
          <a:xfrm>
            <a:off x="4535996" y="2672916"/>
            <a:ext cx="144016" cy="216024"/>
          </a:xfrm>
          <a:prstGeom prst="rect">
            <a:avLst/>
          </a:prstGeom>
          <a:solidFill>
            <a:schemeClr val="bg1"/>
          </a:solidFill>
          <a:ln w="9525">
            <a:solidFill>
              <a:schemeClr val="accent1">
                <a:lumMod val="25000"/>
              </a:schemeClr>
            </a:solid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70" name="タイトル 1"/>
          <p:cNvSpPr txBox="1">
            <a:spLocks/>
          </p:cNvSpPr>
          <p:nvPr/>
        </p:nvSpPr>
        <p:spPr bwMode="auto">
          <a:xfrm>
            <a:off x="3743908" y="2528900"/>
            <a:ext cx="972108" cy="32403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lang="ja-JP" altLang="en-US" sz="1050" kern="0" dirty="0" smtClean="0">
                <a:latin typeface="HGP創英角ｺﾞｼｯｸUB" pitchFamily="50" charset="-128"/>
                <a:ea typeface="HGP創英角ｺﾞｼｯｸUB" pitchFamily="50" charset="-128"/>
                <a:cs typeface="+mj-cs"/>
              </a:rPr>
              <a:t>仮想マシン</a:t>
            </a:r>
            <a:endParaRPr kumimoji="1" lang="ja-JP" altLang="en-US" sz="1050" b="0" i="0" u="none" strike="noStrike" kern="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mj-cs"/>
            </a:endParaRPr>
          </a:p>
        </p:txBody>
      </p:sp>
      <p:sp>
        <p:nvSpPr>
          <p:cNvPr id="71" name="タイトル 1"/>
          <p:cNvSpPr txBox="1">
            <a:spLocks/>
          </p:cNvSpPr>
          <p:nvPr/>
        </p:nvSpPr>
        <p:spPr bwMode="auto">
          <a:xfrm>
            <a:off x="7632340" y="1484784"/>
            <a:ext cx="1188132" cy="5825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1" lang="ja-JP" altLang="en-US" sz="1600" b="0" i="0" u="none" strike="noStrike" kern="0" cap="none" spc="0" normalizeH="0" baseline="0" noProof="0" dirty="0" smtClean="0">
                <a:ln>
                  <a:noFill/>
                </a:ln>
                <a:solidFill>
                  <a:schemeClr val="tx1"/>
                </a:solidFill>
                <a:effectLst/>
                <a:uLnTx/>
                <a:uFillTx/>
                <a:latin typeface="HGP創英角ｺﾞｼｯｸUB" pitchFamily="50" charset="-128"/>
                <a:ea typeface="HGP創英角ｺﾞｼｯｸUB" pitchFamily="50" charset="-128"/>
                <a:cs typeface="+mj-cs"/>
              </a:rPr>
              <a:t>運用</a:t>
            </a:r>
            <a:endParaRPr kumimoji="1" lang="en-US" altLang="ja-JP" sz="1600" b="0" i="0" u="none" strike="noStrike" kern="0" cap="none" spc="0" normalizeH="0" baseline="0" noProof="0" dirty="0" smtClean="0">
              <a:ln>
                <a:noFill/>
              </a:ln>
              <a:solidFill>
                <a:schemeClr val="tx1"/>
              </a:solidFill>
              <a:effectLst/>
              <a:uLnTx/>
              <a:uFillTx/>
              <a:latin typeface="HGP創英角ｺﾞｼｯｸUB" pitchFamily="50" charset="-128"/>
              <a:ea typeface="HGP創英角ｺﾞｼｯｸUB" pitchFamily="50" charset="-128"/>
              <a:cs typeface="+mj-cs"/>
            </a:endParaRPr>
          </a:p>
          <a:p>
            <a:pPr marL="0" marR="0" lvl="0" indent="0" defTabSz="914400" rtl="0" eaLnBrk="0" fontAlgn="base" latinLnBrk="0" hangingPunct="0">
              <a:lnSpc>
                <a:spcPct val="100000"/>
              </a:lnSpc>
              <a:spcBef>
                <a:spcPct val="0"/>
              </a:spcBef>
              <a:spcAft>
                <a:spcPct val="0"/>
              </a:spcAft>
              <a:buClrTx/>
              <a:buSzTx/>
              <a:buFontTx/>
              <a:buNone/>
              <a:tabLst/>
              <a:defRPr/>
            </a:pPr>
            <a:r>
              <a:rPr kumimoji="1" lang="en-US" altLang="ja-JP" sz="1600" b="0" i="0" u="none" strike="noStrike" kern="0" cap="none" spc="0" normalizeH="0" baseline="0" noProof="0" dirty="0" smtClean="0">
                <a:ln>
                  <a:noFill/>
                </a:ln>
                <a:solidFill>
                  <a:schemeClr val="tx1"/>
                </a:solidFill>
                <a:effectLst/>
                <a:uLnTx/>
                <a:uFillTx/>
                <a:latin typeface="HGP創英角ｺﾞｼｯｸUB" pitchFamily="50" charset="-128"/>
                <a:ea typeface="HGP創英角ｺﾞｼｯｸUB" pitchFamily="50" charset="-128"/>
                <a:cs typeface="+mj-cs"/>
              </a:rPr>
              <a:t>2010.5-</a:t>
            </a:r>
            <a:endParaRPr kumimoji="1" lang="ja-JP" altLang="en-US" sz="1600" b="0" i="0" u="none" strike="noStrike" kern="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mj-cs"/>
            </a:endParaRPr>
          </a:p>
        </p:txBody>
      </p:sp>
      <p:sp>
        <p:nvSpPr>
          <p:cNvPr id="72" name="タイトル 1"/>
          <p:cNvSpPr txBox="1">
            <a:spLocks/>
          </p:cNvSpPr>
          <p:nvPr/>
        </p:nvSpPr>
        <p:spPr bwMode="auto">
          <a:xfrm>
            <a:off x="7668344" y="2990422"/>
            <a:ext cx="1188132" cy="5825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1" lang="ja-JP" altLang="en-US" sz="1600" b="0" i="0" u="none" strike="noStrike" kern="0" cap="none" spc="0" normalizeH="0" baseline="0" noProof="0" dirty="0" smtClean="0">
                <a:ln>
                  <a:noFill/>
                </a:ln>
                <a:solidFill>
                  <a:schemeClr val="tx1"/>
                </a:solidFill>
                <a:effectLst/>
                <a:uLnTx/>
                <a:uFillTx/>
                <a:latin typeface="HGP創英角ｺﾞｼｯｸUB" pitchFamily="50" charset="-128"/>
                <a:ea typeface="HGP創英角ｺﾞｼｯｸUB" pitchFamily="50" charset="-128"/>
                <a:cs typeface="+mj-cs"/>
              </a:rPr>
              <a:t>運用</a:t>
            </a:r>
            <a:endParaRPr kumimoji="1" lang="en-US" altLang="ja-JP" sz="1600" b="0" i="0" u="none" strike="noStrike" kern="0" cap="none" spc="0" normalizeH="0" baseline="0" noProof="0" dirty="0" smtClean="0">
              <a:ln>
                <a:noFill/>
              </a:ln>
              <a:solidFill>
                <a:schemeClr val="tx1"/>
              </a:solidFill>
              <a:effectLst/>
              <a:uLnTx/>
              <a:uFillTx/>
              <a:latin typeface="HGP創英角ｺﾞｼｯｸUB" pitchFamily="50" charset="-128"/>
              <a:ea typeface="HGP創英角ｺﾞｼｯｸUB" pitchFamily="50" charset="-128"/>
              <a:cs typeface="+mj-cs"/>
            </a:endParaRPr>
          </a:p>
          <a:p>
            <a:pPr marL="0" marR="0" lvl="0" indent="0" defTabSz="914400" rtl="0" eaLnBrk="0" fontAlgn="base" latinLnBrk="0" hangingPunct="0">
              <a:lnSpc>
                <a:spcPct val="100000"/>
              </a:lnSpc>
              <a:spcBef>
                <a:spcPct val="0"/>
              </a:spcBef>
              <a:spcAft>
                <a:spcPct val="0"/>
              </a:spcAft>
              <a:buClrTx/>
              <a:buSzTx/>
              <a:buFontTx/>
              <a:buNone/>
              <a:tabLst/>
              <a:defRPr/>
            </a:pPr>
            <a:r>
              <a:rPr kumimoji="1" lang="en-US" altLang="ja-JP" sz="1600" b="0" i="0" u="none" strike="noStrike" kern="0" cap="none" spc="0" normalizeH="0" baseline="0" noProof="0" dirty="0" smtClean="0">
                <a:ln>
                  <a:noFill/>
                </a:ln>
                <a:solidFill>
                  <a:schemeClr val="tx1"/>
                </a:solidFill>
                <a:effectLst/>
                <a:uLnTx/>
                <a:uFillTx/>
                <a:latin typeface="HGP創英角ｺﾞｼｯｸUB" pitchFamily="50" charset="-128"/>
                <a:ea typeface="HGP創英角ｺﾞｼｯｸUB" pitchFamily="50" charset="-128"/>
                <a:cs typeface="+mj-cs"/>
              </a:rPr>
              <a:t>2012.7-</a:t>
            </a:r>
            <a:endParaRPr kumimoji="1" lang="ja-JP" altLang="en-US" sz="1600" b="0" i="0" u="none" strike="noStrike" kern="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mj-cs"/>
            </a:endParaRPr>
          </a:p>
        </p:txBody>
      </p:sp>
      <p:sp>
        <p:nvSpPr>
          <p:cNvPr id="73" name="タイトル 1"/>
          <p:cNvSpPr txBox="1">
            <a:spLocks/>
          </p:cNvSpPr>
          <p:nvPr/>
        </p:nvSpPr>
        <p:spPr bwMode="auto">
          <a:xfrm>
            <a:off x="7704348" y="4725144"/>
            <a:ext cx="1188132" cy="58259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hangingPunct="0">
              <a:defRPr/>
            </a:pPr>
            <a:r>
              <a:rPr lang="ja-JP" altLang="en-US" sz="1600" kern="0" dirty="0" smtClean="0">
                <a:latin typeface="HGP創英角ｺﾞｼｯｸUB" pitchFamily="50" charset="-128"/>
                <a:ea typeface="HGP創英角ｺﾞｼｯｸUB" pitchFamily="50" charset="-128"/>
              </a:rPr>
              <a:t>実験</a:t>
            </a:r>
            <a:endParaRPr kumimoji="1" lang="en-US" altLang="ja-JP" sz="1600" b="0" i="0" u="none" strike="noStrike" kern="0" cap="none" spc="0" normalizeH="0" baseline="0" noProof="0" dirty="0" smtClean="0">
              <a:ln>
                <a:noFill/>
              </a:ln>
              <a:solidFill>
                <a:schemeClr val="tx1"/>
              </a:solidFill>
              <a:effectLst/>
              <a:uLnTx/>
              <a:uFillTx/>
              <a:latin typeface="HGP創英角ｺﾞｼｯｸUB" pitchFamily="50" charset="-128"/>
              <a:ea typeface="HGP創英角ｺﾞｼｯｸUB" pitchFamily="50" charset="-128"/>
              <a:cs typeface="+mj-cs"/>
            </a:endParaRPr>
          </a:p>
          <a:p>
            <a:pPr marL="0" marR="0" lvl="0" indent="0" defTabSz="914400" rtl="0" eaLnBrk="0" fontAlgn="base" latinLnBrk="0" hangingPunct="0">
              <a:lnSpc>
                <a:spcPct val="100000"/>
              </a:lnSpc>
              <a:spcBef>
                <a:spcPct val="0"/>
              </a:spcBef>
              <a:spcAft>
                <a:spcPct val="0"/>
              </a:spcAft>
              <a:buClrTx/>
              <a:buSzTx/>
              <a:buFontTx/>
              <a:buNone/>
              <a:tabLst/>
              <a:defRPr/>
            </a:pPr>
            <a:r>
              <a:rPr kumimoji="1" lang="en-US" altLang="ja-JP" sz="1600" b="0" i="0" u="none" strike="noStrike" kern="0" cap="none" spc="0" normalizeH="0" baseline="0" noProof="0" dirty="0" smtClean="0">
                <a:ln>
                  <a:noFill/>
                </a:ln>
                <a:solidFill>
                  <a:schemeClr val="tx1"/>
                </a:solidFill>
                <a:effectLst/>
                <a:uLnTx/>
                <a:uFillTx/>
                <a:latin typeface="HGP創英角ｺﾞｼｯｸUB" pitchFamily="50" charset="-128"/>
                <a:ea typeface="HGP創英角ｺﾞｼｯｸUB" pitchFamily="50" charset="-128"/>
                <a:cs typeface="+mj-cs"/>
              </a:rPr>
              <a:t>2012.10-</a:t>
            </a:r>
          </a:p>
        </p:txBody>
      </p:sp>
      <p:sp>
        <p:nvSpPr>
          <p:cNvPr id="77" name="角丸四角形 76"/>
          <p:cNvSpPr/>
          <p:nvPr/>
        </p:nvSpPr>
        <p:spPr>
          <a:xfrm>
            <a:off x="2303748" y="5481227"/>
            <a:ext cx="5328592" cy="252029"/>
          </a:xfrm>
          <a:prstGeom prst="roundRect">
            <a:avLst>
              <a:gd name="adj" fmla="val 11768"/>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ja-JP" altLang="en-US" sz="1600" dirty="0">
              <a:latin typeface="HGP創英角ｺﾞｼｯｸUB" pitchFamily="50" charset="-128"/>
              <a:ea typeface="HGP創英角ｺﾞｼｯｸUB" pitchFamily="50" charset="-128"/>
              <a:cs typeface="Arial Unicode MS" pitchFamily="50" charset="-128"/>
            </a:endParaRPr>
          </a:p>
        </p:txBody>
      </p:sp>
      <p:pic>
        <p:nvPicPr>
          <p:cNvPr id="79" name="Picture 2"/>
          <p:cNvPicPr>
            <a:picLocks noChangeAspect="1" noChangeArrowheads="1"/>
          </p:cNvPicPr>
          <p:nvPr/>
        </p:nvPicPr>
        <p:blipFill>
          <a:blip r:embed="rId2" cstate="print"/>
          <a:srcRect/>
          <a:stretch>
            <a:fillRect/>
          </a:stretch>
        </p:blipFill>
        <p:spPr bwMode="auto">
          <a:xfrm>
            <a:off x="4494737" y="5517232"/>
            <a:ext cx="266936" cy="180020"/>
          </a:xfrm>
          <a:prstGeom prst="rect">
            <a:avLst/>
          </a:prstGeom>
          <a:noFill/>
          <a:ln w="9525">
            <a:noFill/>
            <a:miter lim="800000"/>
            <a:headEnd/>
            <a:tailEnd/>
          </a:ln>
        </p:spPr>
      </p:pic>
      <p:pic>
        <p:nvPicPr>
          <p:cNvPr id="75" name="Picture 42" descr="H:\home\nobukazu\My Dropbox\dat\201103\GRC-H23-plan\SINET4.png"/>
          <p:cNvPicPr>
            <a:picLocks noChangeAspect="1" noChangeArrowheads="1"/>
          </p:cNvPicPr>
          <p:nvPr/>
        </p:nvPicPr>
        <p:blipFill>
          <a:blip r:embed="rId3" cstate="print"/>
          <a:srcRect/>
          <a:stretch>
            <a:fillRect/>
          </a:stretch>
        </p:blipFill>
        <p:spPr bwMode="auto">
          <a:xfrm>
            <a:off x="5070801" y="5517232"/>
            <a:ext cx="329291" cy="144016"/>
          </a:xfrm>
          <a:prstGeom prst="rect">
            <a:avLst/>
          </a:prstGeom>
          <a:noFill/>
          <a:ln w="9525">
            <a:noFill/>
            <a:miter lim="800000"/>
            <a:headEnd/>
            <a:tailEnd/>
          </a:ln>
        </p:spPr>
      </p:pic>
      <p:sp>
        <p:nvSpPr>
          <p:cNvPr id="82" name="角丸四角形 81"/>
          <p:cNvSpPr/>
          <p:nvPr/>
        </p:nvSpPr>
        <p:spPr>
          <a:xfrm>
            <a:off x="2915816" y="5121188"/>
            <a:ext cx="1800200" cy="288032"/>
          </a:xfrm>
          <a:prstGeom prst="roundRect">
            <a:avLst/>
          </a:prstGeom>
          <a:solidFill>
            <a:srgbClr val="0070C0"/>
          </a:solidFill>
          <a:ln>
            <a:solidFill>
              <a:schemeClr val="accent1">
                <a:lumMod val="75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altLang="ja-JP" sz="1600" dirty="0" err="1" smtClean="0">
                <a:latin typeface="HGP創英角ｺﾞｼｯｸUB" pitchFamily="50" charset="-128"/>
                <a:ea typeface="HGP創英角ｺﾞｼｯｸUB" pitchFamily="50" charset="-128"/>
                <a:cs typeface="Arial Unicode MS" pitchFamily="50" charset="-128"/>
              </a:rPr>
              <a:t>dodai</a:t>
            </a:r>
            <a:r>
              <a:rPr lang="ja-JP" altLang="en-US" sz="1600" dirty="0" smtClean="0">
                <a:latin typeface="HGP創英角ｺﾞｼｯｸUB" pitchFamily="50" charset="-128"/>
                <a:ea typeface="HGP創英角ｺﾞｼｯｸUB" pitchFamily="50" charset="-128"/>
                <a:cs typeface="Arial Unicode MS" pitchFamily="50" charset="-128"/>
              </a:rPr>
              <a:t>　</a:t>
            </a:r>
            <a:r>
              <a:rPr lang="en-US" altLang="ja-JP" sz="1600" dirty="0" smtClean="0">
                <a:latin typeface="HGP創英角ｺﾞｼｯｸUB" pitchFamily="50" charset="-128"/>
                <a:ea typeface="HGP創英角ｺﾞｼｯｸUB" pitchFamily="50" charset="-128"/>
                <a:cs typeface="Arial Unicode MS" pitchFamily="50" charset="-128"/>
              </a:rPr>
              <a:t>@west</a:t>
            </a:r>
            <a:endParaRPr lang="ja-JP" altLang="en-US" sz="1600" b="1" dirty="0">
              <a:latin typeface="HGP創英角ｺﾞｼｯｸUB" pitchFamily="50" charset="-128"/>
              <a:ea typeface="HGP創英角ｺﾞｼｯｸUB" pitchFamily="50" charset="-128"/>
              <a:cs typeface="Arial Unicode MS" pitchFamily="50" charset="-128"/>
            </a:endParaRPr>
          </a:p>
        </p:txBody>
      </p:sp>
      <p:sp>
        <p:nvSpPr>
          <p:cNvPr id="97" name="正方形/長方形 96"/>
          <p:cNvSpPr/>
          <p:nvPr/>
        </p:nvSpPr>
        <p:spPr bwMode="auto">
          <a:xfrm>
            <a:off x="4932040" y="5733256"/>
            <a:ext cx="108012" cy="180020"/>
          </a:xfrm>
          <a:prstGeom prst="rect">
            <a:avLst/>
          </a:prstGeom>
          <a:solidFill>
            <a:schemeClr val="accent1">
              <a:lumMod val="50000"/>
            </a:schemeClr>
          </a:solidFill>
          <a:ln w="9525">
            <a:noFill/>
            <a:miter lim="800000"/>
            <a:headEnd/>
            <a:tailEnd/>
          </a:ln>
        </p:spPr>
        <p:txBody>
          <a:bodyPr wrap="none" rtlCol="0" anchor="ctr"/>
          <a:lstStyle/>
          <a:p>
            <a:pPr algn="l">
              <a:spcBef>
                <a:spcPct val="0"/>
              </a:spcBef>
            </a:pPr>
            <a:endParaRPr kumimoji="1" lang="ja-JP" altLang="en-US" sz="1800" b="0">
              <a:solidFill>
                <a:srgbClr val="333333"/>
              </a:solidFill>
              <a:latin typeface="HGP創英角ｺﾞｼｯｸUB" pitchFamily="50" charset="-128"/>
              <a:ea typeface="HGP創英角ｺﾞｼｯｸUB" pitchFamily="50" charset="-128"/>
            </a:endParaRPr>
          </a:p>
        </p:txBody>
      </p:sp>
      <p:sp>
        <p:nvSpPr>
          <p:cNvPr id="76" name="円柱 75"/>
          <p:cNvSpPr/>
          <p:nvPr/>
        </p:nvSpPr>
        <p:spPr>
          <a:xfrm>
            <a:off x="3275856" y="5805264"/>
            <a:ext cx="3528392" cy="396044"/>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r>
              <a:rPr lang="en-US" altLang="ja-JP" dirty="0" smtClean="0">
                <a:solidFill>
                  <a:schemeClr val="bg1"/>
                </a:solidFill>
                <a:latin typeface="HGP創英角ｺﾞｼｯｸUB" pitchFamily="50" charset="-128"/>
                <a:ea typeface="HGP創英角ｺﾞｼｯｸUB" pitchFamily="50" charset="-128"/>
              </a:rPr>
              <a:t>colony</a:t>
            </a:r>
            <a:endParaRPr lang="ja-JP" altLang="en-US" dirty="0">
              <a:solidFill>
                <a:schemeClr val="bg1"/>
              </a:solidFill>
              <a:latin typeface="HGP創英角ｺﾞｼｯｸUB" pitchFamily="50" charset="-128"/>
              <a:ea typeface="HGP創英角ｺﾞｼｯｸUB" pitchFamily="50" charset="-128"/>
            </a:endParaRPr>
          </a:p>
        </p:txBody>
      </p:sp>
      <p:sp>
        <p:nvSpPr>
          <p:cNvPr id="80" name="正方形/長方形 79"/>
          <p:cNvSpPr/>
          <p:nvPr/>
        </p:nvSpPr>
        <p:spPr bwMode="auto">
          <a:xfrm>
            <a:off x="2987824" y="4509120"/>
            <a:ext cx="720080" cy="504056"/>
          </a:xfrm>
          <a:prstGeom prst="rect">
            <a:avLst/>
          </a:prstGeom>
          <a:solidFill>
            <a:schemeClr val="bg1"/>
          </a:solidFill>
          <a:ln w="9525">
            <a:solidFill>
              <a:schemeClr val="accent1">
                <a:lumMod val="25000"/>
              </a:schemeClr>
            </a:solidFill>
            <a:miter lim="800000"/>
            <a:headEnd/>
            <a:tailEnd/>
          </a:ln>
        </p:spPr>
        <p:txBody>
          <a:bodyPr wrap="none" rtlCol="0" anchor="ctr"/>
          <a:lstStyle/>
          <a:p>
            <a:pPr algn="ctr">
              <a:spcBef>
                <a:spcPct val="0"/>
              </a:spcBef>
            </a:pPr>
            <a:r>
              <a:rPr kumimoji="1" lang="ja-JP" altLang="en-US" sz="1200" b="0" dirty="0" smtClean="0">
                <a:solidFill>
                  <a:srgbClr val="333333"/>
                </a:solidFill>
                <a:latin typeface="HGP創英角ｺﾞｼｯｸUB" pitchFamily="50" charset="-128"/>
                <a:ea typeface="HGP創英角ｺﾞｼｯｸUB" pitchFamily="50" charset="-128"/>
              </a:rPr>
              <a:t>研究</a:t>
            </a:r>
            <a:endParaRPr kumimoji="1" lang="en-US" altLang="ja-JP" sz="1200" b="0" dirty="0" smtClean="0">
              <a:solidFill>
                <a:srgbClr val="333333"/>
              </a:solidFill>
              <a:latin typeface="HGP創英角ｺﾞｼｯｸUB" pitchFamily="50" charset="-128"/>
              <a:ea typeface="HGP創英角ｺﾞｼｯｸUB" pitchFamily="50" charset="-128"/>
            </a:endParaRPr>
          </a:p>
          <a:p>
            <a:pPr algn="ctr">
              <a:spcBef>
                <a:spcPct val="0"/>
              </a:spcBef>
            </a:pPr>
            <a:r>
              <a:rPr kumimoji="1" lang="ja-JP" altLang="en-US" sz="1200" b="0" dirty="0" smtClean="0">
                <a:solidFill>
                  <a:srgbClr val="333333"/>
                </a:solidFill>
                <a:latin typeface="HGP創英角ｺﾞｼｯｸUB" pitchFamily="50" charset="-128"/>
                <a:ea typeface="HGP創英角ｺﾞｼｯｸUB" pitchFamily="50" charset="-128"/>
              </a:rPr>
              <a:t>クラスタ</a:t>
            </a:r>
            <a:endParaRPr kumimoji="1" lang="ja-JP" altLang="en-US" sz="1200" b="0" dirty="0">
              <a:solidFill>
                <a:srgbClr val="333333"/>
              </a:solidFill>
              <a:latin typeface="HGP創英角ｺﾞｼｯｸUB" pitchFamily="50" charset="-128"/>
              <a:ea typeface="HGP創英角ｺﾞｼｯｸUB" pitchFamily="50" charset="-128"/>
            </a:endParaRPr>
          </a:p>
        </p:txBody>
      </p:sp>
      <p:sp>
        <p:nvSpPr>
          <p:cNvPr id="81" name="正方形/長方形 80"/>
          <p:cNvSpPr/>
          <p:nvPr/>
        </p:nvSpPr>
        <p:spPr bwMode="auto">
          <a:xfrm>
            <a:off x="3923928" y="4509120"/>
            <a:ext cx="720080" cy="504056"/>
          </a:xfrm>
          <a:prstGeom prst="rect">
            <a:avLst/>
          </a:prstGeom>
          <a:solidFill>
            <a:schemeClr val="bg1"/>
          </a:solidFill>
          <a:ln w="9525">
            <a:solidFill>
              <a:schemeClr val="accent1">
                <a:lumMod val="25000"/>
              </a:schemeClr>
            </a:solidFill>
            <a:miter lim="800000"/>
            <a:headEnd/>
            <a:tailEnd/>
          </a:ln>
        </p:spPr>
        <p:txBody>
          <a:bodyPr wrap="none" rtlCol="0" anchor="ctr"/>
          <a:lstStyle/>
          <a:p>
            <a:pPr algn="ctr">
              <a:spcBef>
                <a:spcPct val="0"/>
              </a:spcBef>
            </a:pPr>
            <a:r>
              <a:rPr kumimoji="1" lang="ja-JP" altLang="en-US" sz="1200" b="0" dirty="0" smtClean="0">
                <a:solidFill>
                  <a:srgbClr val="333333"/>
                </a:solidFill>
                <a:latin typeface="HGP創英角ｺﾞｼｯｸUB" pitchFamily="50" charset="-128"/>
                <a:ea typeface="HGP創英角ｺﾞｼｯｸUB" pitchFamily="50" charset="-128"/>
              </a:rPr>
              <a:t>研究</a:t>
            </a:r>
            <a:endParaRPr kumimoji="1" lang="en-US" altLang="ja-JP" sz="1200" b="0" dirty="0" smtClean="0">
              <a:solidFill>
                <a:srgbClr val="333333"/>
              </a:solidFill>
              <a:latin typeface="HGP創英角ｺﾞｼｯｸUB" pitchFamily="50" charset="-128"/>
              <a:ea typeface="HGP創英角ｺﾞｼｯｸUB" pitchFamily="50" charset="-128"/>
            </a:endParaRPr>
          </a:p>
          <a:p>
            <a:pPr algn="ctr">
              <a:spcBef>
                <a:spcPct val="0"/>
              </a:spcBef>
            </a:pPr>
            <a:r>
              <a:rPr kumimoji="1" lang="ja-JP" altLang="en-US" sz="1200" b="0" dirty="0" smtClean="0">
                <a:solidFill>
                  <a:srgbClr val="333333"/>
                </a:solidFill>
                <a:latin typeface="HGP創英角ｺﾞｼｯｸUB" pitchFamily="50" charset="-128"/>
                <a:ea typeface="HGP創英角ｺﾞｼｯｸUB" pitchFamily="50" charset="-128"/>
              </a:rPr>
              <a:t>クラスタ</a:t>
            </a:r>
            <a:endParaRPr kumimoji="1" lang="ja-JP" altLang="en-US" sz="1200" b="0" dirty="0">
              <a:solidFill>
                <a:srgbClr val="333333"/>
              </a:solidFill>
              <a:latin typeface="HGP創英角ｺﾞｼｯｸUB" pitchFamily="50" charset="-128"/>
              <a:ea typeface="HGP創英角ｺﾞｼｯｸUB" pitchFamily="50" charset="-128"/>
            </a:endParaRPr>
          </a:p>
        </p:txBody>
      </p:sp>
      <p:sp>
        <p:nvSpPr>
          <p:cNvPr id="95" name="角丸四角形 94"/>
          <p:cNvSpPr/>
          <p:nvPr/>
        </p:nvSpPr>
        <p:spPr>
          <a:xfrm>
            <a:off x="5220072" y="5121188"/>
            <a:ext cx="1800200" cy="288032"/>
          </a:xfrm>
          <a:prstGeom prst="roundRect">
            <a:avLst/>
          </a:prstGeom>
          <a:solidFill>
            <a:srgbClr val="0070C0"/>
          </a:solidFill>
          <a:ln>
            <a:solidFill>
              <a:schemeClr val="accent1">
                <a:lumMod val="75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r>
              <a:rPr lang="en-US" altLang="ja-JP" sz="1600" dirty="0" err="1" smtClean="0">
                <a:latin typeface="HGP創英角ｺﾞｼｯｸUB" pitchFamily="50" charset="-128"/>
                <a:ea typeface="HGP創英角ｺﾞｼｯｸUB" pitchFamily="50" charset="-128"/>
                <a:cs typeface="Arial Unicode MS" pitchFamily="50" charset="-128"/>
              </a:rPr>
              <a:t>dodai</a:t>
            </a:r>
            <a:r>
              <a:rPr lang="ja-JP" altLang="en-US" sz="1600" dirty="0" smtClean="0">
                <a:latin typeface="HGP創英角ｺﾞｼｯｸUB" pitchFamily="50" charset="-128"/>
                <a:ea typeface="HGP創英角ｺﾞｼｯｸUB" pitchFamily="50" charset="-128"/>
                <a:cs typeface="Arial Unicode MS" pitchFamily="50" charset="-128"/>
              </a:rPr>
              <a:t>　</a:t>
            </a:r>
            <a:r>
              <a:rPr lang="en-US" altLang="ja-JP" sz="1600" dirty="0" smtClean="0">
                <a:latin typeface="HGP創英角ｺﾞｼｯｸUB" pitchFamily="50" charset="-128"/>
                <a:ea typeface="HGP創英角ｺﾞｼｯｸUB" pitchFamily="50" charset="-128"/>
                <a:cs typeface="Arial Unicode MS" pitchFamily="50" charset="-128"/>
              </a:rPr>
              <a:t>@east</a:t>
            </a:r>
            <a:endParaRPr lang="ja-JP" altLang="en-US" sz="1600" b="1" dirty="0">
              <a:latin typeface="HGP創英角ｺﾞｼｯｸUB" pitchFamily="50" charset="-128"/>
              <a:ea typeface="HGP創英角ｺﾞｼｯｸUB" pitchFamily="50" charset="-128"/>
              <a:cs typeface="Arial Unicode MS" pitchFamily="50" charset="-128"/>
            </a:endParaRPr>
          </a:p>
        </p:txBody>
      </p:sp>
      <p:sp>
        <p:nvSpPr>
          <p:cNvPr id="96" name="正方形/長方形 95"/>
          <p:cNvSpPr/>
          <p:nvPr/>
        </p:nvSpPr>
        <p:spPr bwMode="auto">
          <a:xfrm>
            <a:off x="5292080" y="4509120"/>
            <a:ext cx="720080" cy="504056"/>
          </a:xfrm>
          <a:prstGeom prst="rect">
            <a:avLst/>
          </a:prstGeom>
          <a:solidFill>
            <a:schemeClr val="bg1"/>
          </a:solidFill>
          <a:ln w="9525">
            <a:solidFill>
              <a:schemeClr val="accent1">
                <a:lumMod val="25000"/>
              </a:schemeClr>
            </a:solidFill>
            <a:miter lim="800000"/>
            <a:headEnd/>
            <a:tailEnd/>
          </a:ln>
        </p:spPr>
        <p:txBody>
          <a:bodyPr wrap="none" rtlCol="0" anchor="ctr"/>
          <a:lstStyle/>
          <a:p>
            <a:pPr algn="ctr">
              <a:spcBef>
                <a:spcPct val="0"/>
              </a:spcBef>
            </a:pPr>
            <a:r>
              <a:rPr kumimoji="1" lang="ja-JP" altLang="en-US" sz="1200" b="0" dirty="0" smtClean="0">
                <a:solidFill>
                  <a:srgbClr val="333333"/>
                </a:solidFill>
                <a:latin typeface="HGP創英角ｺﾞｼｯｸUB" pitchFamily="50" charset="-128"/>
                <a:ea typeface="HGP創英角ｺﾞｼｯｸUB" pitchFamily="50" charset="-128"/>
              </a:rPr>
              <a:t>研究</a:t>
            </a:r>
            <a:endParaRPr kumimoji="1" lang="en-US" altLang="ja-JP" sz="1200" b="0" dirty="0" smtClean="0">
              <a:solidFill>
                <a:srgbClr val="333333"/>
              </a:solidFill>
              <a:latin typeface="HGP創英角ｺﾞｼｯｸUB" pitchFamily="50" charset="-128"/>
              <a:ea typeface="HGP創英角ｺﾞｼｯｸUB" pitchFamily="50" charset="-128"/>
            </a:endParaRPr>
          </a:p>
          <a:p>
            <a:pPr algn="ctr">
              <a:spcBef>
                <a:spcPct val="0"/>
              </a:spcBef>
            </a:pPr>
            <a:r>
              <a:rPr kumimoji="1" lang="ja-JP" altLang="en-US" sz="1200" b="0" dirty="0" smtClean="0">
                <a:solidFill>
                  <a:srgbClr val="333333"/>
                </a:solidFill>
                <a:latin typeface="HGP創英角ｺﾞｼｯｸUB" pitchFamily="50" charset="-128"/>
                <a:ea typeface="HGP創英角ｺﾞｼｯｸUB" pitchFamily="50" charset="-128"/>
              </a:rPr>
              <a:t>クラスタ</a:t>
            </a:r>
            <a:endParaRPr kumimoji="1" lang="ja-JP" altLang="en-US" sz="1200" b="0" dirty="0">
              <a:solidFill>
                <a:srgbClr val="333333"/>
              </a:solidFill>
              <a:latin typeface="HGP創英角ｺﾞｼｯｸUB" pitchFamily="50" charset="-128"/>
              <a:ea typeface="HGP創英角ｺﾞｼｯｸUB" pitchFamily="50" charset="-128"/>
            </a:endParaRPr>
          </a:p>
        </p:txBody>
      </p:sp>
      <p:sp>
        <p:nvSpPr>
          <p:cNvPr id="98" name="正方形/長方形 97"/>
          <p:cNvSpPr/>
          <p:nvPr/>
        </p:nvSpPr>
        <p:spPr bwMode="auto">
          <a:xfrm>
            <a:off x="6228184" y="4509120"/>
            <a:ext cx="720080" cy="504056"/>
          </a:xfrm>
          <a:prstGeom prst="rect">
            <a:avLst/>
          </a:prstGeom>
          <a:solidFill>
            <a:schemeClr val="bg1"/>
          </a:solidFill>
          <a:ln w="9525">
            <a:solidFill>
              <a:schemeClr val="accent1">
                <a:lumMod val="25000"/>
              </a:schemeClr>
            </a:solidFill>
            <a:miter lim="800000"/>
            <a:headEnd/>
            <a:tailEnd/>
          </a:ln>
        </p:spPr>
        <p:txBody>
          <a:bodyPr wrap="none" rtlCol="0" anchor="ctr"/>
          <a:lstStyle/>
          <a:p>
            <a:pPr algn="ctr">
              <a:spcBef>
                <a:spcPct val="0"/>
              </a:spcBef>
            </a:pPr>
            <a:r>
              <a:rPr kumimoji="1" lang="ja-JP" altLang="en-US" sz="1200" b="0" dirty="0" smtClean="0">
                <a:solidFill>
                  <a:srgbClr val="333333"/>
                </a:solidFill>
                <a:latin typeface="HGP創英角ｺﾞｼｯｸUB" pitchFamily="50" charset="-128"/>
                <a:ea typeface="HGP創英角ｺﾞｼｯｸUB" pitchFamily="50" charset="-128"/>
              </a:rPr>
              <a:t>研究</a:t>
            </a:r>
            <a:endParaRPr kumimoji="1" lang="en-US" altLang="ja-JP" sz="1200" b="0" dirty="0" smtClean="0">
              <a:solidFill>
                <a:srgbClr val="333333"/>
              </a:solidFill>
              <a:latin typeface="HGP創英角ｺﾞｼｯｸUB" pitchFamily="50" charset="-128"/>
              <a:ea typeface="HGP創英角ｺﾞｼｯｸUB" pitchFamily="50" charset="-128"/>
            </a:endParaRPr>
          </a:p>
          <a:p>
            <a:pPr algn="ctr">
              <a:spcBef>
                <a:spcPct val="0"/>
              </a:spcBef>
            </a:pPr>
            <a:r>
              <a:rPr kumimoji="1" lang="ja-JP" altLang="en-US" sz="1200" b="0" dirty="0" smtClean="0">
                <a:solidFill>
                  <a:srgbClr val="333333"/>
                </a:solidFill>
                <a:latin typeface="HGP創英角ｺﾞｼｯｸUB" pitchFamily="50" charset="-128"/>
                <a:ea typeface="HGP創英角ｺﾞｼｯｸUB" pitchFamily="50" charset="-128"/>
              </a:rPr>
              <a:t>クラスタ</a:t>
            </a:r>
            <a:endParaRPr kumimoji="1" lang="ja-JP" altLang="en-US" sz="1200" b="0" dirty="0">
              <a:solidFill>
                <a:srgbClr val="333333"/>
              </a:solidFill>
              <a:latin typeface="HGP創英角ｺﾞｼｯｸUB" pitchFamily="50" charset="-128"/>
              <a:ea typeface="HGP創英角ｺﾞｼｯｸUB" pitchFamily="50" charset="-128"/>
            </a:endParaRPr>
          </a:p>
        </p:txBody>
      </p:sp>
      <p:sp>
        <p:nvSpPr>
          <p:cNvPr id="74"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27</a:t>
            </a:fld>
            <a:endParaRPr lang="ja-JP" altLang="en-US" dirty="0"/>
          </a:p>
        </p:txBody>
      </p:sp>
      <p:sp>
        <p:nvSpPr>
          <p:cNvPr id="78" name="正方形/長方形 77"/>
          <p:cNvSpPr/>
          <p:nvPr/>
        </p:nvSpPr>
        <p:spPr>
          <a:xfrm>
            <a:off x="0" y="0"/>
            <a:ext cx="9144000" cy="645333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smtClean="0">
                <a:latin typeface="HGP創英角ｺﾞｼｯｸUB" pitchFamily="50" charset="-128"/>
                <a:ea typeface="HGP創英角ｺﾞｼｯｸUB" pitchFamily="50" charset="-128"/>
              </a:rPr>
              <a:t>ベアメタルクラウドは使える</a:t>
            </a:r>
            <a:endParaRPr lang="en-US" altLang="ja-JP" sz="4800" dirty="0" smtClean="0">
              <a:latin typeface="HGP創英角ｺﾞｼｯｸUB" pitchFamily="50" charset="-128"/>
              <a:ea typeface="HGP創英角ｺﾞｼｯｸUB" pitchFamily="50" charset="-128"/>
            </a:endParaRPr>
          </a:p>
          <a:p>
            <a:pPr algn="ctr"/>
            <a:endParaRPr lang="en-US" altLang="ja-JP" sz="4800" dirty="0" smtClean="0">
              <a:latin typeface="HGP創英角ｺﾞｼｯｸUB" pitchFamily="50" charset="-128"/>
              <a:ea typeface="HGP創英角ｺﾞｼｯｸUB" pitchFamily="50" charset="-128"/>
            </a:endParaRPr>
          </a:p>
          <a:p>
            <a:pPr>
              <a:buFont typeface="Arial" pitchFamily="34" charset="0"/>
              <a:buChar char="•"/>
            </a:pPr>
            <a:r>
              <a:rPr lang="ja-JP" altLang="en-US" sz="4000" dirty="0" smtClean="0">
                <a:latin typeface="HGP創英角ｺﾞｼｯｸUB" pitchFamily="50" charset="-128"/>
                <a:ea typeface="HGP創英角ｺﾞｼｯｸUB" pitchFamily="50" charset="-128"/>
                <a:cs typeface="Arial Unicode MS" pitchFamily="50" charset="-128"/>
              </a:rPr>
              <a:t>　研究向けクラウドとして</a:t>
            </a:r>
            <a:endParaRPr lang="en-US" altLang="ja-JP" sz="4000" dirty="0" smtClean="0">
              <a:latin typeface="HGP創英角ｺﾞｼｯｸUB" pitchFamily="50" charset="-128"/>
              <a:ea typeface="HGP創英角ｺﾞｼｯｸUB" pitchFamily="50" charset="-128"/>
              <a:cs typeface="Arial Unicode MS" pitchFamily="50" charset="-128"/>
            </a:endParaRPr>
          </a:p>
          <a:p>
            <a:pPr>
              <a:buFont typeface="Arial" pitchFamily="34" charset="0"/>
              <a:buChar char="•"/>
            </a:pPr>
            <a:r>
              <a:rPr lang="ja-JP" altLang="en-US" sz="4000" dirty="0" smtClean="0">
                <a:latin typeface="HGP創英角ｺﾞｼｯｸUB" pitchFamily="50" charset="-128"/>
                <a:ea typeface="HGP創英角ｺﾞｼｯｸUB" pitchFamily="50" charset="-128"/>
                <a:cs typeface="Arial Unicode MS" pitchFamily="50" charset="-128"/>
              </a:rPr>
              <a:t>　</a:t>
            </a:r>
            <a:r>
              <a:rPr lang="en-US" altLang="ja-JP" sz="4000" dirty="0" smtClean="0">
                <a:latin typeface="HGP創英角ｺﾞｼｯｸUB" pitchFamily="50" charset="-128"/>
                <a:ea typeface="HGP創英角ｺﾞｼｯｸUB" pitchFamily="50" charset="-128"/>
                <a:cs typeface="Arial Unicode MS" pitchFamily="50" charset="-128"/>
              </a:rPr>
              <a:t>Elastic</a:t>
            </a:r>
            <a:r>
              <a:rPr lang="ja-JP" altLang="en-US" sz="4000" dirty="0" smtClean="0">
                <a:latin typeface="HGP創英角ｺﾞｼｯｸUB" pitchFamily="50" charset="-128"/>
                <a:ea typeface="HGP創英角ｺﾞｼｯｸUB" pitchFamily="50" charset="-128"/>
                <a:cs typeface="Arial Unicode MS" pitchFamily="50" charset="-128"/>
              </a:rPr>
              <a:t>なプライベートクラウドとして</a:t>
            </a:r>
            <a:endParaRPr lang="en-US" altLang="ja-JP" sz="4000" dirty="0" smtClean="0">
              <a:latin typeface="HGP創英角ｺﾞｼｯｸUB" pitchFamily="50" charset="-128"/>
              <a:ea typeface="HGP創英角ｺﾞｼｯｸUB" pitchFamily="50" charset="-128"/>
              <a:cs typeface="Arial Unicode MS" pitchFamily="50" charset="-128"/>
            </a:endParaRPr>
          </a:p>
          <a:p>
            <a:pPr>
              <a:buFont typeface="Arial" pitchFamily="34" charset="0"/>
              <a:buChar char="•"/>
            </a:pPr>
            <a:r>
              <a:rPr lang="ja-JP" altLang="en-US" sz="4000" dirty="0" smtClean="0">
                <a:latin typeface="HGP創英角ｺﾞｼｯｸUB" pitchFamily="50" charset="-128"/>
                <a:ea typeface="HGP創英角ｺﾞｼｯｸUB" pitchFamily="50" charset="-128"/>
                <a:cs typeface="Arial Unicode MS" pitchFamily="50" charset="-128"/>
              </a:rPr>
              <a:t>　運用が楽なクラウド基盤として</a:t>
            </a:r>
            <a:endParaRPr lang="en-US" altLang="ja-JP" sz="4000" dirty="0" smtClean="0">
              <a:latin typeface="HGP創英角ｺﾞｼｯｸUB" pitchFamily="50" charset="-128"/>
              <a:ea typeface="HGP創英角ｺﾞｼｯｸUB" pitchFamily="50" charset="-128"/>
              <a:cs typeface="Arial Unicode MS" pitchFamily="50" charset="-128"/>
            </a:endParaRPr>
          </a:p>
          <a:p>
            <a:pPr>
              <a:buFont typeface="Arial" pitchFamily="34" charset="0"/>
              <a:buChar char="•"/>
            </a:pPr>
            <a:endParaRPr lang="en-US" altLang="ja-JP" sz="2800" dirty="0" smtClean="0">
              <a:latin typeface="Arial Unicode MS" pitchFamily="50" charset="-128"/>
              <a:ea typeface="Arial Unicode MS" pitchFamily="50" charset="-128"/>
              <a:cs typeface="Arial Unicode MS" pitchFamily="50" charset="-128"/>
            </a:endParaRPr>
          </a:p>
        </p:txBody>
      </p:sp>
      <p:sp>
        <p:nvSpPr>
          <p:cNvPr id="83" name="テキスト ボックス 82"/>
          <p:cNvSpPr txBox="1"/>
          <p:nvPr/>
        </p:nvSpPr>
        <p:spPr>
          <a:xfrm>
            <a:off x="1403648" y="5229200"/>
            <a:ext cx="6686446" cy="830997"/>
          </a:xfrm>
          <a:prstGeom prst="rect">
            <a:avLst/>
          </a:prstGeom>
          <a:noFill/>
        </p:spPr>
        <p:txBody>
          <a:bodyPr wrap="none" rtlCol="0">
            <a:spAutoFit/>
          </a:bodyPr>
          <a:lstStyle/>
          <a:p>
            <a:r>
              <a:rPr kumimoji="1" lang="ja-JP" altLang="en-US" sz="4800" dirty="0" smtClean="0">
                <a:solidFill>
                  <a:schemeClr val="accent1">
                    <a:lumMod val="40000"/>
                    <a:lumOff val="60000"/>
                  </a:schemeClr>
                </a:solidFill>
                <a:latin typeface="HGP創英角ｺﾞｼｯｸUB" pitchFamily="50" charset="-128"/>
                <a:ea typeface="HGP創英角ｺﾞｼｯｸUB" pitchFamily="50" charset="-128"/>
              </a:rPr>
              <a:t>クラウド連携の手段として</a:t>
            </a:r>
            <a:endParaRPr kumimoji="1" lang="ja-JP" altLang="en-US" sz="4800" dirty="0">
              <a:solidFill>
                <a:schemeClr val="accent1">
                  <a:lumMod val="40000"/>
                  <a:lumOff val="60000"/>
                </a:schemeClr>
              </a:solidFill>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xmlns="" val="304870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20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2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P創英角ｺﾞｼｯｸUB" pitchFamily="50" charset="-128"/>
                <a:ea typeface="HGP創英角ｺﾞｼｯｸUB" pitchFamily="50" charset="-128"/>
              </a:rPr>
              <a:t>リンク情報</a:t>
            </a:r>
            <a:endParaRPr kumimoji="1" lang="ja-JP" altLang="en-US" dirty="0">
              <a:latin typeface="HGP創英角ｺﾞｼｯｸUB" pitchFamily="50" charset="-128"/>
              <a:ea typeface="HGP創英角ｺﾞｼｯｸUB" pitchFamily="50" charset="-128"/>
            </a:endParaRPr>
          </a:p>
        </p:txBody>
      </p:sp>
      <p:sp>
        <p:nvSpPr>
          <p:cNvPr id="3" name="コンテンツ プレースホルダ 2"/>
          <p:cNvSpPr>
            <a:spLocks noGrp="1"/>
          </p:cNvSpPr>
          <p:nvPr>
            <p:ph sz="quarter" idx="1"/>
          </p:nvPr>
        </p:nvSpPr>
        <p:spPr>
          <a:xfrm>
            <a:off x="590872" y="859160"/>
            <a:ext cx="8229600" cy="5090120"/>
          </a:xfrm>
        </p:spPr>
        <p:txBody>
          <a:bodyPr/>
          <a:lstStyle/>
          <a:p>
            <a:pPr>
              <a:buNone/>
            </a:pPr>
            <a:endParaRPr lang="en-US" altLang="ja-JP" sz="2800" dirty="0" smtClean="0"/>
          </a:p>
          <a:p>
            <a:r>
              <a:rPr kumimoji="1" lang="ja-JP" altLang="en-US" sz="2800" b="1" dirty="0" smtClean="0"/>
              <a:t>教育クラウド　</a:t>
            </a:r>
            <a:r>
              <a:rPr kumimoji="1" lang="en-US" altLang="ja-JP" sz="2800" b="1" dirty="0" err="1" smtClean="0"/>
              <a:t>edubase</a:t>
            </a:r>
            <a:r>
              <a:rPr kumimoji="1" lang="en-US" altLang="ja-JP" sz="2800" b="1" dirty="0" smtClean="0"/>
              <a:t> Cloud</a:t>
            </a:r>
          </a:p>
          <a:p>
            <a:pPr lvl="1"/>
            <a:r>
              <a:rPr lang="en-US" altLang="ja-JP" sz="2400" dirty="0" smtClean="0">
                <a:hlinkClick r:id="rId2"/>
              </a:rPr>
              <a:t>http://edubase.jp/cloud/</a:t>
            </a:r>
            <a:endParaRPr kumimoji="1" lang="en-US" altLang="ja-JP" sz="2400" dirty="0" smtClean="0"/>
          </a:p>
          <a:p>
            <a:r>
              <a:rPr lang="en-US" altLang="ja-JP" sz="2800" b="1" dirty="0" smtClean="0"/>
              <a:t>Open Cloud Architecture for Academia Forum</a:t>
            </a:r>
            <a:r>
              <a:rPr lang="ja-JP" altLang="en-US" sz="2800" b="1" dirty="0" smtClean="0"/>
              <a:t>　</a:t>
            </a:r>
            <a:r>
              <a:rPr kumimoji="1" lang="en-US" altLang="ja-JP" sz="2800" dirty="0" err="1" smtClean="0"/>
              <a:t>OpenCarf</a:t>
            </a:r>
            <a:endParaRPr kumimoji="1" lang="en-US" altLang="ja-JP" sz="2800" dirty="0" smtClean="0"/>
          </a:p>
          <a:p>
            <a:pPr lvl="1"/>
            <a:r>
              <a:rPr lang="en-US" altLang="ja-JP" sz="2400" dirty="0" smtClean="0">
                <a:hlinkClick r:id="rId3"/>
              </a:rPr>
              <a:t>http://www.opencarf.org/</a:t>
            </a:r>
            <a:endParaRPr kumimoji="1" lang="en-US" altLang="ja-JP" sz="2400" dirty="0" smtClean="0"/>
          </a:p>
          <a:p>
            <a:r>
              <a:rPr kumimoji="1" lang="en-US" altLang="ja-JP" sz="2800" b="1" dirty="0" err="1" smtClean="0"/>
              <a:t>OpenStack</a:t>
            </a:r>
            <a:r>
              <a:rPr kumimoji="1" lang="ja-JP" altLang="en-US" sz="2800" b="1" dirty="0" smtClean="0"/>
              <a:t>コミュニティ活動</a:t>
            </a:r>
            <a:endParaRPr kumimoji="1" lang="en-US" altLang="ja-JP" sz="2800" b="1" dirty="0" smtClean="0"/>
          </a:p>
          <a:p>
            <a:pPr lvl="1"/>
            <a:r>
              <a:rPr kumimoji="1" lang="en-US" altLang="ja-JP" sz="2400" dirty="0" err="1" smtClean="0"/>
              <a:t>Dodai</a:t>
            </a:r>
            <a:endParaRPr kumimoji="1" lang="en-US" altLang="ja-JP" sz="2400" dirty="0" smtClean="0"/>
          </a:p>
          <a:p>
            <a:pPr lvl="2"/>
            <a:r>
              <a:rPr lang="en-US" altLang="ja-JP" sz="2000" dirty="0" smtClean="0">
                <a:hlinkClick r:id="rId4"/>
              </a:rPr>
              <a:t>https://github.com/nii-cloud/dodai</a:t>
            </a:r>
            <a:endParaRPr lang="en-US" altLang="ja-JP" sz="2000" dirty="0" smtClean="0"/>
          </a:p>
          <a:p>
            <a:pPr lvl="1"/>
            <a:r>
              <a:rPr lang="en-US" altLang="ja-JP" sz="2400" dirty="0" smtClean="0"/>
              <a:t>Colony</a:t>
            </a:r>
          </a:p>
          <a:p>
            <a:pPr lvl="2"/>
            <a:r>
              <a:rPr lang="en-US" altLang="ja-JP" sz="2000" dirty="0" smtClean="0">
                <a:hlinkClick r:id="rId5"/>
              </a:rPr>
              <a:t>https://github.com/nii-cloud/colony</a:t>
            </a:r>
            <a:endParaRPr lang="en-US" altLang="ja-JP" sz="2000" dirty="0" smtClean="0"/>
          </a:p>
          <a:p>
            <a:pPr>
              <a:buNone/>
            </a:pPr>
            <a:endParaRPr lang="en-US" altLang="ja-JP" sz="2800" dirty="0" smtClean="0"/>
          </a:p>
          <a:p>
            <a:pPr>
              <a:buNone/>
            </a:pPr>
            <a:r>
              <a:rPr lang="en-US" altLang="ja-JP" sz="2800" dirty="0" smtClean="0"/>
              <a:t>				</a:t>
            </a:r>
            <a:r>
              <a:rPr lang="ja-JP" altLang="en-US" sz="2800" dirty="0" smtClean="0"/>
              <a:t>　</a:t>
            </a:r>
            <a:endParaRPr kumimoji="1" lang="ja-JP" altLang="en-US" sz="2800" dirty="0"/>
          </a:p>
        </p:txBody>
      </p:sp>
      <p:pic>
        <p:nvPicPr>
          <p:cNvPr id="4" name="Picture 3"/>
          <p:cNvPicPr>
            <a:picLocks noChangeAspect="1" noChangeArrowheads="1"/>
          </p:cNvPicPr>
          <p:nvPr/>
        </p:nvPicPr>
        <p:blipFill>
          <a:blip r:embed="rId6" cstate="print"/>
          <a:srcRect/>
          <a:stretch>
            <a:fillRect/>
          </a:stretch>
        </p:blipFill>
        <p:spPr bwMode="auto">
          <a:xfrm>
            <a:off x="6444208" y="2852936"/>
            <a:ext cx="1872208" cy="1740999"/>
          </a:xfrm>
          <a:prstGeom prst="rect">
            <a:avLst/>
          </a:prstGeom>
          <a:noFill/>
          <a:ln w="9525">
            <a:noFill/>
            <a:miter lim="800000"/>
            <a:headEnd/>
            <a:tailEnd/>
          </a:ln>
        </p:spPr>
      </p:pic>
      <p:pic>
        <p:nvPicPr>
          <p:cNvPr id="134146" name="Picture 2" descr="OpenCarf"/>
          <p:cNvPicPr>
            <a:picLocks noChangeAspect="1" noChangeArrowheads="1"/>
          </p:cNvPicPr>
          <p:nvPr/>
        </p:nvPicPr>
        <p:blipFill>
          <a:blip r:embed="rId7" cstate="print"/>
          <a:srcRect/>
          <a:stretch>
            <a:fillRect/>
          </a:stretch>
        </p:blipFill>
        <p:spPr bwMode="auto">
          <a:xfrm>
            <a:off x="5724128" y="2852936"/>
            <a:ext cx="695325" cy="695325"/>
          </a:xfrm>
          <a:prstGeom prst="rect">
            <a:avLst/>
          </a:prstGeom>
          <a:noFill/>
        </p:spPr>
      </p:pic>
      <p:pic>
        <p:nvPicPr>
          <p:cNvPr id="6" name="Picture 5"/>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796136" y="4941168"/>
            <a:ext cx="1739061" cy="5760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4148" name="Picture 4" descr="edubase"/>
          <p:cNvPicPr>
            <a:picLocks noChangeAspect="1" noChangeArrowheads="1"/>
          </p:cNvPicPr>
          <p:nvPr/>
        </p:nvPicPr>
        <p:blipFill>
          <a:blip r:embed="rId9" cstate="print"/>
          <a:srcRect/>
          <a:stretch>
            <a:fillRect/>
          </a:stretch>
        </p:blipFill>
        <p:spPr bwMode="auto">
          <a:xfrm>
            <a:off x="5436096" y="1268760"/>
            <a:ext cx="3707904" cy="741581"/>
          </a:xfrm>
          <a:prstGeom prst="rect">
            <a:avLst/>
          </a:prstGeom>
          <a:noFill/>
        </p:spPr>
      </p:pic>
      <p:sp>
        <p:nvSpPr>
          <p:cNvPr id="9" name="正方形/長方形 8"/>
          <p:cNvSpPr/>
          <p:nvPr/>
        </p:nvSpPr>
        <p:spPr>
          <a:xfrm>
            <a:off x="5076056" y="1916832"/>
            <a:ext cx="2864887" cy="369332"/>
          </a:xfrm>
          <a:prstGeom prst="rect">
            <a:avLst/>
          </a:prstGeom>
        </p:spPr>
        <p:txBody>
          <a:bodyPr wrap="none">
            <a:spAutoFit/>
          </a:bodyPr>
          <a:lstStyle/>
          <a:p>
            <a:r>
              <a:rPr lang="en-US" altLang="ja-JP" dirty="0" smtClean="0">
                <a:hlinkClick r:id="rId10"/>
              </a:rPr>
              <a:t>http://start.ecloud.nii.ac.jp/</a:t>
            </a:r>
            <a:endParaRPr lang="ja-JP" altLang="en-US" dirty="0"/>
          </a:p>
        </p:txBody>
      </p:sp>
      <p:sp>
        <p:nvSpPr>
          <p:cNvPr id="10"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28</a:t>
            </a:fld>
            <a:endParaRPr lang="ja-JP" altLang="en-US" dirty="0"/>
          </a:p>
        </p:txBody>
      </p:sp>
      <p:sp>
        <p:nvSpPr>
          <p:cNvPr id="11" name="テキスト ボックス 10"/>
          <p:cNvSpPr txBox="1"/>
          <p:nvPr/>
        </p:nvSpPr>
        <p:spPr>
          <a:xfrm>
            <a:off x="2411760" y="6012577"/>
            <a:ext cx="4307589" cy="584775"/>
          </a:xfrm>
          <a:prstGeom prst="rect">
            <a:avLst/>
          </a:prstGeom>
          <a:solidFill>
            <a:schemeClr val="bg1"/>
          </a:solidFill>
          <a:ln w="38100">
            <a:solidFill>
              <a:schemeClr val="accent1"/>
            </a:solidFill>
          </a:ln>
        </p:spPr>
        <p:txBody>
          <a:bodyPr wrap="none" rtlCol="0">
            <a:spAutoFit/>
          </a:bodyPr>
          <a:lstStyle/>
          <a:p>
            <a:r>
              <a:rPr kumimoji="1" lang="ja-JP" altLang="en-US" sz="3200" dirty="0" smtClean="0">
                <a:solidFill>
                  <a:schemeClr val="tx2">
                    <a:lumMod val="75000"/>
                  </a:schemeClr>
                </a:solidFill>
                <a:latin typeface="HGP創英角ｺﾞｼｯｸUB" pitchFamily="50" charset="-128"/>
                <a:ea typeface="HGP創英角ｺﾞｼｯｸUB" pitchFamily="50" charset="-128"/>
              </a:rPr>
              <a:t>ありがとうございました。</a:t>
            </a:r>
            <a:endParaRPr kumimoji="1" lang="ja-JP" altLang="en-US" sz="3200" dirty="0">
              <a:solidFill>
                <a:schemeClr val="tx2">
                  <a:lumMod val="75000"/>
                </a:schemeClr>
              </a:solidFill>
              <a:latin typeface="HGP創英角ｺﾞｼｯｸUB" pitchFamily="50" charset="-128"/>
              <a:ea typeface="HGP創英角ｺﾞｼｯｸUB"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角丸四角形 40"/>
          <p:cNvSpPr/>
          <p:nvPr/>
        </p:nvSpPr>
        <p:spPr>
          <a:xfrm>
            <a:off x="3131840" y="5013176"/>
            <a:ext cx="5904656"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Picture 7" descr="C:\Users\nobukazu\AppData\Local\Microsoft\Windows\Temporary Internet Files\Content.IE5\ZNO1IT8K\MP900402012[1].jpg"/>
          <p:cNvPicPr>
            <a:picLocks noChangeAspect="1" noChangeArrowheads="1"/>
          </p:cNvPicPr>
          <p:nvPr/>
        </p:nvPicPr>
        <p:blipFill>
          <a:blip r:embed="rId3" cstate="print"/>
          <a:srcRect/>
          <a:stretch>
            <a:fillRect/>
          </a:stretch>
        </p:blipFill>
        <p:spPr bwMode="auto">
          <a:xfrm>
            <a:off x="5076056" y="980728"/>
            <a:ext cx="2489200" cy="1658937"/>
          </a:xfrm>
          <a:prstGeom prst="rect">
            <a:avLst/>
          </a:prstGeom>
          <a:noFill/>
          <a:ln w="9525">
            <a:noFill/>
            <a:miter lim="800000"/>
            <a:headEnd/>
            <a:tailEnd/>
          </a:ln>
        </p:spPr>
      </p:pic>
      <p:pic>
        <p:nvPicPr>
          <p:cNvPr id="7" name="Picture 3" descr="C:\Users\nobukazu\AppData\Local\Microsoft\Windows\Temporary Internet Files\Content.IE5\WL7QQAY5\MC900046062[1].wmf"/>
          <p:cNvPicPr>
            <a:picLocks noChangeAspect="1" noChangeArrowheads="1"/>
          </p:cNvPicPr>
          <p:nvPr/>
        </p:nvPicPr>
        <p:blipFill>
          <a:blip r:embed="rId4" cstate="print"/>
          <a:srcRect/>
          <a:stretch>
            <a:fillRect/>
          </a:stretch>
        </p:blipFill>
        <p:spPr bwMode="auto">
          <a:xfrm>
            <a:off x="1401763" y="1498600"/>
            <a:ext cx="3683000" cy="4921250"/>
          </a:xfrm>
          <a:prstGeom prst="rect">
            <a:avLst/>
          </a:prstGeom>
          <a:noFill/>
          <a:ln w="9525">
            <a:noFill/>
            <a:miter lim="800000"/>
            <a:headEnd/>
            <a:tailEnd/>
          </a:ln>
        </p:spPr>
      </p:pic>
      <p:pic>
        <p:nvPicPr>
          <p:cNvPr id="8" name="Picture 6" descr="C:\Users\nobukazu\AppData\Local\Microsoft\Windows\Temporary Internet Files\Content.IE5\WL7QQAY5\MC900434845[1].png"/>
          <p:cNvPicPr>
            <a:picLocks noChangeAspect="1" noChangeArrowheads="1"/>
          </p:cNvPicPr>
          <p:nvPr/>
        </p:nvPicPr>
        <p:blipFill>
          <a:blip r:embed="rId5" cstate="print"/>
          <a:srcRect/>
          <a:stretch>
            <a:fillRect/>
          </a:stretch>
        </p:blipFill>
        <p:spPr bwMode="auto">
          <a:xfrm>
            <a:off x="4070350" y="3279775"/>
            <a:ext cx="819150" cy="820738"/>
          </a:xfrm>
          <a:prstGeom prst="rect">
            <a:avLst/>
          </a:prstGeom>
          <a:noFill/>
          <a:ln w="9525">
            <a:noFill/>
            <a:miter lim="800000"/>
            <a:headEnd/>
            <a:tailEnd/>
          </a:ln>
        </p:spPr>
      </p:pic>
      <p:pic>
        <p:nvPicPr>
          <p:cNvPr id="9" name="Picture 7" descr="C:\Users\nobukazu\AppData\Local\Microsoft\Windows\Temporary Internet Files\Content.IE5\ZNO1IT8K\MP900402012[1].jpg"/>
          <p:cNvPicPr>
            <a:picLocks noChangeAspect="1" noChangeArrowheads="1"/>
          </p:cNvPicPr>
          <p:nvPr/>
        </p:nvPicPr>
        <p:blipFill>
          <a:blip r:embed="rId3" cstate="print"/>
          <a:srcRect/>
          <a:stretch>
            <a:fillRect/>
          </a:stretch>
        </p:blipFill>
        <p:spPr bwMode="auto">
          <a:xfrm>
            <a:off x="454025" y="4581128"/>
            <a:ext cx="2489200" cy="1658937"/>
          </a:xfrm>
          <a:prstGeom prst="rect">
            <a:avLst/>
          </a:prstGeom>
          <a:noFill/>
          <a:ln w="9525">
            <a:noFill/>
            <a:miter lim="800000"/>
            <a:headEnd/>
            <a:tailEnd/>
          </a:ln>
        </p:spPr>
      </p:pic>
      <p:pic>
        <p:nvPicPr>
          <p:cNvPr id="11" name="Picture 6" descr="C:\Users\nobukazu\AppData\Local\Microsoft\Windows\Temporary Internet Files\Content.IE5\WL7QQAY5\MC900434845[1].png"/>
          <p:cNvPicPr>
            <a:picLocks noChangeAspect="1" noChangeArrowheads="1"/>
          </p:cNvPicPr>
          <p:nvPr/>
        </p:nvPicPr>
        <p:blipFill>
          <a:blip r:embed="rId5" cstate="print"/>
          <a:srcRect/>
          <a:stretch>
            <a:fillRect/>
          </a:stretch>
        </p:blipFill>
        <p:spPr bwMode="auto">
          <a:xfrm>
            <a:off x="4125913" y="2257425"/>
            <a:ext cx="641350" cy="641350"/>
          </a:xfrm>
          <a:prstGeom prst="rect">
            <a:avLst/>
          </a:prstGeom>
          <a:noFill/>
          <a:ln w="9525">
            <a:noFill/>
            <a:miter lim="800000"/>
            <a:headEnd/>
            <a:tailEnd/>
          </a:ln>
        </p:spPr>
      </p:pic>
      <p:sp>
        <p:nvSpPr>
          <p:cNvPr id="13" name="テキスト ボックス 15"/>
          <p:cNvSpPr txBox="1">
            <a:spLocks noChangeArrowheads="1"/>
          </p:cNvSpPr>
          <p:nvPr/>
        </p:nvSpPr>
        <p:spPr bwMode="auto">
          <a:xfrm>
            <a:off x="3683000" y="1512888"/>
            <a:ext cx="1630363" cy="368300"/>
          </a:xfrm>
          <a:prstGeom prst="rect">
            <a:avLst/>
          </a:prstGeom>
          <a:noFill/>
          <a:ln w="9525">
            <a:noFill/>
            <a:miter lim="800000"/>
            <a:headEnd/>
            <a:tailEnd/>
          </a:ln>
        </p:spPr>
        <p:txBody>
          <a:bodyPr wrap="none">
            <a:spAutoFit/>
          </a:bodyPr>
          <a:lstStyle/>
          <a:p>
            <a:r>
              <a:rPr lang="ja-JP" altLang="en-US" sz="1800" dirty="0">
                <a:latin typeface="HGP創英角ｺﾞｼｯｸUB" pitchFamily="50" charset="-128"/>
                <a:ea typeface="HGP創英角ｺﾞｼｯｸUB" pitchFamily="50" charset="-128"/>
              </a:rPr>
              <a:t>北海道クラウド</a:t>
            </a:r>
          </a:p>
        </p:txBody>
      </p:sp>
      <p:sp>
        <p:nvSpPr>
          <p:cNvPr id="14" name="テキスト ボックス 16"/>
          <p:cNvSpPr txBox="1">
            <a:spLocks noChangeArrowheads="1"/>
          </p:cNvSpPr>
          <p:nvPr/>
        </p:nvSpPr>
        <p:spPr bwMode="auto">
          <a:xfrm>
            <a:off x="395536" y="4149080"/>
            <a:ext cx="1400175" cy="369888"/>
          </a:xfrm>
          <a:prstGeom prst="rect">
            <a:avLst/>
          </a:prstGeom>
          <a:noFill/>
          <a:ln w="9525">
            <a:noFill/>
            <a:miter lim="800000"/>
            <a:headEnd/>
            <a:tailEnd/>
          </a:ln>
        </p:spPr>
        <p:txBody>
          <a:bodyPr wrap="none">
            <a:spAutoFit/>
          </a:bodyPr>
          <a:lstStyle/>
          <a:p>
            <a:r>
              <a:rPr lang="ja-JP" altLang="en-US" sz="1800">
                <a:latin typeface="HGP創英角ｺﾞｼｯｸUB" pitchFamily="50" charset="-128"/>
                <a:ea typeface="HGP創英角ｺﾞｼｯｸUB" pitchFamily="50" charset="-128"/>
              </a:rPr>
              <a:t>九州クラウド</a:t>
            </a:r>
          </a:p>
        </p:txBody>
      </p:sp>
      <p:sp>
        <p:nvSpPr>
          <p:cNvPr id="15" name="テキスト ボックス 17"/>
          <p:cNvSpPr txBox="1">
            <a:spLocks noChangeArrowheads="1"/>
          </p:cNvSpPr>
          <p:nvPr/>
        </p:nvSpPr>
        <p:spPr bwMode="auto">
          <a:xfrm>
            <a:off x="2878138" y="4076700"/>
            <a:ext cx="1400175" cy="369888"/>
          </a:xfrm>
          <a:prstGeom prst="rect">
            <a:avLst/>
          </a:prstGeom>
          <a:noFill/>
          <a:ln w="9525">
            <a:noFill/>
            <a:miter lim="800000"/>
            <a:headEnd/>
            <a:tailEnd/>
          </a:ln>
        </p:spPr>
        <p:txBody>
          <a:bodyPr wrap="none">
            <a:spAutoFit/>
          </a:bodyPr>
          <a:lstStyle/>
          <a:p>
            <a:r>
              <a:rPr lang="ja-JP" altLang="en-US" sz="1800">
                <a:latin typeface="HGP創英角ｺﾞｼｯｸUB" pitchFamily="50" charset="-128"/>
                <a:ea typeface="HGP創英角ｺﾞｼｯｸUB" pitchFamily="50" charset="-128"/>
              </a:rPr>
              <a:t>東海クラウド</a:t>
            </a:r>
          </a:p>
        </p:txBody>
      </p:sp>
      <p:sp>
        <p:nvSpPr>
          <p:cNvPr id="16" name="テキスト ボックス 18"/>
          <p:cNvSpPr txBox="1">
            <a:spLocks noChangeArrowheads="1"/>
          </p:cNvSpPr>
          <p:nvPr/>
        </p:nvSpPr>
        <p:spPr bwMode="auto">
          <a:xfrm>
            <a:off x="1849438" y="2997200"/>
            <a:ext cx="1400175" cy="369888"/>
          </a:xfrm>
          <a:prstGeom prst="rect">
            <a:avLst/>
          </a:prstGeom>
          <a:noFill/>
          <a:ln w="9525">
            <a:noFill/>
            <a:miter lim="800000"/>
            <a:headEnd/>
            <a:tailEnd/>
          </a:ln>
        </p:spPr>
        <p:txBody>
          <a:bodyPr wrap="none">
            <a:spAutoFit/>
          </a:bodyPr>
          <a:lstStyle/>
          <a:p>
            <a:r>
              <a:rPr lang="ja-JP" altLang="en-US" sz="1800">
                <a:latin typeface="HGP創英角ｺﾞｼｯｸUB" pitchFamily="50" charset="-128"/>
                <a:ea typeface="HGP創英角ｺﾞｼｯｸUB" pitchFamily="50" charset="-128"/>
              </a:rPr>
              <a:t>関西クラウド</a:t>
            </a:r>
          </a:p>
        </p:txBody>
      </p:sp>
      <p:sp>
        <p:nvSpPr>
          <p:cNvPr id="17" name="テキスト ボックス 19"/>
          <p:cNvSpPr txBox="1">
            <a:spLocks noChangeArrowheads="1"/>
          </p:cNvSpPr>
          <p:nvPr/>
        </p:nvSpPr>
        <p:spPr bwMode="auto">
          <a:xfrm>
            <a:off x="2357438" y="4391025"/>
            <a:ext cx="1400175" cy="369888"/>
          </a:xfrm>
          <a:prstGeom prst="rect">
            <a:avLst/>
          </a:prstGeom>
          <a:noFill/>
          <a:ln w="9525">
            <a:noFill/>
            <a:miter lim="800000"/>
            <a:headEnd/>
            <a:tailEnd/>
          </a:ln>
        </p:spPr>
        <p:txBody>
          <a:bodyPr wrap="none">
            <a:spAutoFit/>
          </a:bodyPr>
          <a:lstStyle/>
          <a:p>
            <a:r>
              <a:rPr lang="ja-JP" altLang="en-US" sz="1800">
                <a:latin typeface="HGP創英角ｺﾞｼｯｸUB" pitchFamily="50" charset="-128"/>
                <a:ea typeface="HGP創英角ｺﾞｼｯｸUB" pitchFamily="50" charset="-128"/>
              </a:rPr>
              <a:t>四国クラウド</a:t>
            </a:r>
          </a:p>
        </p:txBody>
      </p:sp>
      <p:sp>
        <p:nvSpPr>
          <p:cNvPr id="18" name="テキスト ボックス 21"/>
          <p:cNvSpPr txBox="1">
            <a:spLocks noChangeArrowheads="1"/>
          </p:cNvSpPr>
          <p:nvPr/>
        </p:nvSpPr>
        <p:spPr bwMode="auto">
          <a:xfrm>
            <a:off x="2601913" y="2622550"/>
            <a:ext cx="1400175" cy="369888"/>
          </a:xfrm>
          <a:prstGeom prst="rect">
            <a:avLst/>
          </a:prstGeom>
          <a:noFill/>
          <a:ln w="9525">
            <a:noFill/>
            <a:miter lim="800000"/>
            <a:headEnd/>
            <a:tailEnd/>
          </a:ln>
        </p:spPr>
        <p:txBody>
          <a:bodyPr wrap="none">
            <a:spAutoFit/>
          </a:bodyPr>
          <a:lstStyle/>
          <a:p>
            <a:r>
              <a:rPr lang="ja-JP" altLang="en-US" sz="1800">
                <a:latin typeface="HGP創英角ｺﾞｼｯｸUB" pitchFamily="50" charset="-128"/>
                <a:ea typeface="HGP創英角ｺﾞｼｯｸUB" pitchFamily="50" charset="-128"/>
              </a:rPr>
              <a:t>北陸クラウド</a:t>
            </a:r>
          </a:p>
        </p:txBody>
      </p:sp>
      <p:sp>
        <p:nvSpPr>
          <p:cNvPr id="19" name="テキスト ボックス 1"/>
          <p:cNvSpPr txBox="1">
            <a:spLocks noChangeArrowheads="1"/>
          </p:cNvSpPr>
          <p:nvPr/>
        </p:nvSpPr>
        <p:spPr bwMode="auto">
          <a:xfrm>
            <a:off x="3131840" y="5013176"/>
            <a:ext cx="6012160" cy="1077218"/>
          </a:xfrm>
          <a:prstGeom prst="rect">
            <a:avLst/>
          </a:prstGeom>
          <a:noFill/>
          <a:ln w="9525">
            <a:noFill/>
            <a:miter lim="800000"/>
            <a:headEnd/>
            <a:tailEnd/>
          </a:ln>
        </p:spPr>
        <p:txBody>
          <a:bodyPr wrap="square">
            <a:spAutoFit/>
          </a:bodyPr>
          <a:lstStyle/>
          <a:p>
            <a:pPr marL="342900" indent="-342900">
              <a:buFont typeface="Arial" pitchFamily="34" charset="0"/>
              <a:buChar char="•"/>
            </a:pPr>
            <a:r>
              <a:rPr lang="ja-JP" altLang="en-US" sz="3200" dirty="0" smtClean="0">
                <a:solidFill>
                  <a:schemeClr val="bg1"/>
                </a:solidFill>
                <a:latin typeface="HGP創英角ｺﾞｼｯｸUB" pitchFamily="50" charset="-128"/>
                <a:ea typeface="HGP創英角ｺﾞｼｯｸUB" pitchFamily="50" charset="-128"/>
              </a:rPr>
              <a:t>地域クラウドが普及</a:t>
            </a:r>
            <a:endParaRPr lang="en-US" altLang="ja-JP" sz="3200" dirty="0">
              <a:solidFill>
                <a:schemeClr val="bg1"/>
              </a:solidFill>
              <a:latin typeface="HGP創英角ｺﾞｼｯｸUB" pitchFamily="50" charset="-128"/>
              <a:ea typeface="HGP創英角ｺﾞｼｯｸUB" pitchFamily="50" charset="-128"/>
            </a:endParaRPr>
          </a:p>
          <a:p>
            <a:pPr marL="342900" indent="-342900">
              <a:buFont typeface="Arial" pitchFamily="34" charset="0"/>
              <a:buChar char="•"/>
            </a:pPr>
            <a:r>
              <a:rPr lang="ja-JP" altLang="en-US" sz="3200" dirty="0" smtClean="0">
                <a:solidFill>
                  <a:schemeClr val="bg1"/>
                </a:solidFill>
                <a:latin typeface="HGP創英角ｺﾞｼｯｸUB" pitchFamily="50" charset="-128"/>
                <a:ea typeface="HGP創英角ｺﾞｼｯｸUB" pitchFamily="50" charset="-128"/>
              </a:rPr>
              <a:t>インタークラウド基盤により連携</a:t>
            </a:r>
            <a:r>
              <a:rPr lang="en-US" altLang="ja-JP" sz="3200" dirty="0" smtClean="0">
                <a:solidFill>
                  <a:schemeClr val="bg1"/>
                </a:solidFill>
                <a:latin typeface="HGP創英角ｺﾞｼｯｸUB" pitchFamily="50" charset="-128"/>
                <a:ea typeface="HGP創英角ｺﾞｼｯｸUB" pitchFamily="50" charset="-128"/>
              </a:rPr>
              <a:t>     </a:t>
            </a:r>
            <a:endParaRPr lang="ja-JP" altLang="en-US" sz="3200" dirty="0">
              <a:solidFill>
                <a:schemeClr val="bg1"/>
              </a:solidFill>
              <a:latin typeface="HGP創英角ｺﾞｼｯｸUB" pitchFamily="50" charset="-128"/>
              <a:ea typeface="HGP創英角ｺﾞｼｯｸUB" pitchFamily="50" charset="-128"/>
            </a:endParaRPr>
          </a:p>
        </p:txBody>
      </p:sp>
      <p:sp>
        <p:nvSpPr>
          <p:cNvPr id="20" name="テキスト ボックス 20"/>
          <p:cNvSpPr txBox="1">
            <a:spLocks noChangeArrowheads="1"/>
          </p:cNvSpPr>
          <p:nvPr/>
        </p:nvSpPr>
        <p:spPr bwMode="auto">
          <a:xfrm>
            <a:off x="4479925" y="2578100"/>
            <a:ext cx="1400175" cy="369888"/>
          </a:xfrm>
          <a:prstGeom prst="rect">
            <a:avLst/>
          </a:prstGeom>
          <a:noFill/>
          <a:ln w="9525">
            <a:noFill/>
            <a:miter lim="800000"/>
            <a:headEnd/>
            <a:tailEnd/>
          </a:ln>
        </p:spPr>
        <p:txBody>
          <a:bodyPr wrap="none">
            <a:spAutoFit/>
          </a:bodyPr>
          <a:lstStyle/>
          <a:p>
            <a:r>
              <a:rPr lang="ja-JP" altLang="en-US" sz="1800">
                <a:latin typeface="HGP創英角ｺﾞｼｯｸUB" pitchFamily="50" charset="-128"/>
                <a:ea typeface="HGP創英角ｺﾞｼｯｸUB" pitchFamily="50" charset="-128"/>
              </a:rPr>
              <a:t>東北クラウド</a:t>
            </a:r>
          </a:p>
        </p:txBody>
      </p:sp>
      <p:pic>
        <p:nvPicPr>
          <p:cNvPr id="21" name="Picture 6" descr="C:\Users\nobukazu\AppData\Local\Microsoft\Windows\Temporary Internet Files\Content.IE5\WL7QQAY5\MC900434845[1].png"/>
          <p:cNvPicPr>
            <a:picLocks noChangeAspect="1" noChangeArrowheads="1"/>
          </p:cNvPicPr>
          <p:nvPr/>
        </p:nvPicPr>
        <p:blipFill>
          <a:blip r:embed="rId5" cstate="print"/>
          <a:srcRect/>
          <a:stretch>
            <a:fillRect/>
          </a:stretch>
        </p:blipFill>
        <p:spPr bwMode="auto">
          <a:xfrm>
            <a:off x="2514600" y="3643313"/>
            <a:ext cx="642938" cy="642937"/>
          </a:xfrm>
          <a:prstGeom prst="rect">
            <a:avLst/>
          </a:prstGeom>
          <a:noFill/>
          <a:ln w="9525">
            <a:noFill/>
            <a:miter lim="800000"/>
            <a:headEnd/>
            <a:tailEnd/>
          </a:ln>
        </p:spPr>
      </p:pic>
      <p:pic>
        <p:nvPicPr>
          <p:cNvPr id="22" name="Picture 6" descr="C:\Users\nobukazu\AppData\Local\Microsoft\Windows\Temporary Internet Files\Content.IE5\WL7QQAY5\MC900434845[1].png"/>
          <p:cNvPicPr>
            <a:picLocks noChangeAspect="1" noChangeArrowheads="1"/>
          </p:cNvPicPr>
          <p:nvPr/>
        </p:nvPicPr>
        <p:blipFill>
          <a:blip r:embed="rId5" cstate="print"/>
          <a:srcRect/>
          <a:stretch>
            <a:fillRect/>
          </a:stretch>
        </p:blipFill>
        <p:spPr bwMode="auto">
          <a:xfrm>
            <a:off x="1790700" y="3959225"/>
            <a:ext cx="642938" cy="642938"/>
          </a:xfrm>
          <a:prstGeom prst="rect">
            <a:avLst/>
          </a:prstGeom>
          <a:noFill/>
          <a:ln w="9525">
            <a:noFill/>
            <a:miter lim="800000"/>
            <a:headEnd/>
            <a:tailEnd/>
          </a:ln>
        </p:spPr>
      </p:pic>
      <p:pic>
        <p:nvPicPr>
          <p:cNvPr id="23" name="Picture 6" descr="C:\Users\nobukazu\AppData\Local\Microsoft\Windows\Temporary Internet Files\Content.IE5\WL7QQAY5\MC900434845[1].png"/>
          <p:cNvPicPr>
            <a:picLocks noChangeAspect="1" noChangeArrowheads="1"/>
          </p:cNvPicPr>
          <p:nvPr/>
        </p:nvPicPr>
        <p:blipFill>
          <a:blip r:embed="rId5" cstate="print"/>
          <a:srcRect/>
          <a:stretch>
            <a:fillRect/>
          </a:stretch>
        </p:blipFill>
        <p:spPr bwMode="auto">
          <a:xfrm>
            <a:off x="3157538" y="3157538"/>
            <a:ext cx="642937" cy="642937"/>
          </a:xfrm>
          <a:prstGeom prst="rect">
            <a:avLst/>
          </a:prstGeom>
          <a:noFill/>
          <a:ln w="9525">
            <a:noFill/>
            <a:miter lim="800000"/>
            <a:headEnd/>
            <a:tailEnd/>
          </a:ln>
        </p:spPr>
      </p:pic>
      <p:pic>
        <p:nvPicPr>
          <p:cNvPr id="24" name="Picture 6" descr="C:\Users\nobukazu\AppData\Local\Microsoft\Windows\Temporary Internet Files\Content.IE5\WL7QQAY5\MC900434845[1].png"/>
          <p:cNvPicPr>
            <a:picLocks noChangeAspect="1" noChangeArrowheads="1"/>
          </p:cNvPicPr>
          <p:nvPr/>
        </p:nvPicPr>
        <p:blipFill>
          <a:blip r:embed="rId5" cstate="print"/>
          <a:srcRect/>
          <a:stretch>
            <a:fillRect/>
          </a:stretch>
        </p:blipFill>
        <p:spPr bwMode="auto">
          <a:xfrm>
            <a:off x="5976938" y="1443038"/>
            <a:ext cx="642937" cy="642937"/>
          </a:xfrm>
          <a:prstGeom prst="rect">
            <a:avLst/>
          </a:prstGeom>
          <a:noFill/>
          <a:ln w="9525">
            <a:noFill/>
            <a:miter lim="800000"/>
            <a:headEnd/>
            <a:tailEnd/>
          </a:ln>
        </p:spPr>
      </p:pic>
      <p:cxnSp>
        <p:nvCxnSpPr>
          <p:cNvPr id="25" name="直線コネクタ 24"/>
          <p:cNvCxnSpPr/>
          <p:nvPr/>
        </p:nvCxnSpPr>
        <p:spPr>
          <a:xfrm>
            <a:off x="4427538" y="2781300"/>
            <a:ext cx="52387" cy="498475"/>
          </a:xfrm>
          <a:prstGeom prst="line">
            <a:avLst/>
          </a:prstGeom>
          <a:ln w="38100"/>
        </p:spPr>
        <p:style>
          <a:lnRef idx="2">
            <a:schemeClr val="dk1"/>
          </a:lnRef>
          <a:fillRef idx="0">
            <a:schemeClr val="dk1"/>
          </a:fillRef>
          <a:effectRef idx="1">
            <a:schemeClr val="dk1"/>
          </a:effectRef>
          <a:fontRef idx="minor">
            <a:schemeClr val="tx1"/>
          </a:fontRef>
        </p:style>
      </p:cxnSp>
      <p:cxnSp>
        <p:nvCxnSpPr>
          <p:cNvPr id="26" name="直線コネクタ 25"/>
          <p:cNvCxnSpPr/>
          <p:nvPr/>
        </p:nvCxnSpPr>
        <p:spPr>
          <a:xfrm flipH="1">
            <a:off x="2959100" y="3795713"/>
            <a:ext cx="1238250" cy="169862"/>
          </a:xfrm>
          <a:prstGeom prst="line">
            <a:avLst/>
          </a:prstGeom>
          <a:ln w="38100"/>
        </p:spPr>
        <p:style>
          <a:lnRef idx="2">
            <a:schemeClr val="dk1"/>
          </a:lnRef>
          <a:fillRef idx="0">
            <a:schemeClr val="dk1"/>
          </a:fillRef>
          <a:effectRef idx="1">
            <a:schemeClr val="dk1"/>
          </a:effectRef>
          <a:fontRef idx="minor">
            <a:schemeClr val="tx1"/>
          </a:fontRef>
        </p:style>
      </p:cxnSp>
      <p:cxnSp>
        <p:nvCxnSpPr>
          <p:cNvPr id="27" name="直線コネクタ 26"/>
          <p:cNvCxnSpPr/>
          <p:nvPr/>
        </p:nvCxnSpPr>
        <p:spPr>
          <a:xfrm>
            <a:off x="3578225" y="3489325"/>
            <a:ext cx="633413" cy="84138"/>
          </a:xfrm>
          <a:prstGeom prst="line">
            <a:avLst/>
          </a:prstGeom>
        </p:spPr>
        <p:style>
          <a:lnRef idx="2">
            <a:schemeClr val="dk1"/>
          </a:lnRef>
          <a:fillRef idx="0">
            <a:schemeClr val="dk1"/>
          </a:fillRef>
          <a:effectRef idx="1">
            <a:schemeClr val="dk1"/>
          </a:effectRef>
          <a:fontRef idx="minor">
            <a:schemeClr val="tx1"/>
          </a:fontRef>
        </p:style>
      </p:cxnSp>
      <p:cxnSp>
        <p:nvCxnSpPr>
          <p:cNvPr id="28" name="直線コネクタ 27"/>
          <p:cNvCxnSpPr/>
          <p:nvPr/>
        </p:nvCxnSpPr>
        <p:spPr>
          <a:xfrm flipH="1">
            <a:off x="2195513" y="3933825"/>
            <a:ext cx="2016125" cy="431800"/>
          </a:xfrm>
          <a:prstGeom prst="line">
            <a:avLst/>
          </a:prstGeom>
        </p:spPr>
        <p:style>
          <a:lnRef idx="2">
            <a:schemeClr val="dk1"/>
          </a:lnRef>
          <a:fillRef idx="0">
            <a:schemeClr val="dk1"/>
          </a:fillRef>
          <a:effectRef idx="1">
            <a:schemeClr val="dk1"/>
          </a:effectRef>
          <a:fontRef idx="minor">
            <a:schemeClr val="tx1"/>
          </a:fontRef>
        </p:style>
      </p:cxnSp>
      <p:cxnSp>
        <p:nvCxnSpPr>
          <p:cNvPr id="29" name="直線コネクタ 28"/>
          <p:cNvCxnSpPr/>
          <p:nvPr/>
        </p:nvCxnSpPr>
        <p:spPr>
          <a:xfrm flipV="1">
            <a:off x="4716463" y="1941513"/>
            <a:ext cx="1462087" cy="1487487"/>
          </a:xfrm>
          <a:prstGeom prst="line">
            <a:avLst/>
          </a:prstGeom>
        </p:spPr>
        <p:style>
          <a:lnRef idx="2">
            <a:schemeClr val="dk1"/>
          </a:lnRef>
          <a:fillRef idx="0">
            <a:schemeClr val="dk1"/>
          </a:fillRef>
          <a:effectRef idx="1">
            <a:schemeClr val="dk1"/>
          </a:effectRef>
          <a:fontRef idx="minor">
            <a:schemeClr val="tx1"/>
          </a:fontRef>
        </p:style>
      </p:cxnSp>
      <p:sp>
        <p:nvSpPr>
          <p:cNvPr id="30" name="テキスト ボックス 17"/>
          <p:cNvSpPr txBox="1">
            <a:spLocks noChangeArrowheads="1"/>
          </p:cNvSpPr>
          <p:nvPr/>
        </p:nvSpPr>
        <p:spPr bwMode="auto">
          <a:xfrm>
            <a:off x="4692650" y="3962400"/>
            <a:ext cx="1400175" cy="368300"/>
          </a:xfrm>
          <a:prstGeom prst="rect">
            <a:avLst/>
          </a:prstGeom>
          <a:noFill/>
          <a:ln w="9525">
            <a:noFill/>
            <a:miter lim="800000"/>
            <a:headEnd/>
            <a:tailEnd/>
          </a:ln>
        </p:spPr>
        <p:txBody>
          <a:bodyPr wrap="none">
            <a:spAutoFit/>
          </a:bodyPr>
          <a:lstStyle/>
          <a:p>
            <a:r>
              <a:rPr lang="ja-JP" altLang="en-US" sz="1800">
                <a:latin typeface="HGP創英角ｺﾞｼｯｸUB" pitchFamily="50" charset="-128"/>
                <a:ea typeface="HGP創英角ｺﾞｼｯｸUB" pitchFamily="50" charset="-128"/>
              </a:rPr>
              <a:t>関東クラウド</a:t>
            </a:r>
          </a:p>
        </p:txBody>
      </p:sp>
      <p:sp>
        <p:nvSpPr>
          <p:cNvPr id="31" name="AutoShape 587"/>
          <p:cNvSpPr>
            <a:spLocks noChangeArrowheads="1"/>
          </p:cNvSpPr>
          <p:nvPr/>
        </p:nvSpPr>
        <p:spPr bwMode="auto">
          <a:xfrm rot="19517060">
            <a:off x="1847292" y="2530765"/>
            <a:ext cx="4925947" cy="1580445"/>
          </a:xfrm>
          <a:prstGeom prst="cloudCallout">
            <a:avLst>
              <a:gd name="adj1" fmla="val -2005"/>
              <a:gd name="adj2" fmla="val -4588"/>
            </a:avLst>
          </a:prstGeom>
          <a:solidFill>
            <a:schemeClr val="bg1">
              <a:lumMod val="85000"/>
              <a:alpha val="22000"/>
            </a:schemeClr>
          </a:solidFill>
          <a:ln>
            <a:solidFill>
              <a:schemeClr val="bg1">
                <a:lumMod val="9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marL="323850" indent="-323850" algn="ctr" defTabSz="844550">
              <a:spcBef>
                <a:spcPct val="20000"/>
              </a:spcBef>
              <a:defRPr/>
            </a:pPr>
            <a:r>
              <a:rPr lang="ja-JP" altLang="en-US" sz="1800" dirty="0">
                <a:solidFill>
                  <a:srgbClr val="FFFFFF"/>
                </a:solidFill>
                <a:latin typeface="Verdana" pitchFamily="34" charset="0"/>
                <a:ea typeface="HGS創英角ｺﾞｼｯｸUB" pitchFamily="50" charset="-128"/>
              </a:rPr>
              <a:t>　</a:t>
            </a:r>
          </a:p>
        </p:txBody>
      </p:sp>
      <p:sp>
        <p:nvSpPr>
          <p:cNvPr id="32" name="テキスト ボックス 6"/>
          <p:cNvSpPr txBox="1">
            <a:spLocks noChangeArrowheads="1"/>
          </p:cNvSpPr>
          <p:nvPr/>
        </p:nvSpPr>
        <p:spPr bwMode="auto">
          <a:xfrm>
            <a:off x="4990090" y="908720"/>
            <a:ext cx="1382110" cy="369332"/>
          </a:xfrm>
          <a:prstGeom prst="rect">
            <a:avLst/>
          </a:prstGeom>
          <a:noFill/>
          <a:ln w="9525">
            <a:noFill/>
            <a:miter lim="800000"/>
            <a:headEnd/>
            <a:tailEnd/>
          </a:ln>
        </p:spPr>
        <p:txBody>
          <a:bodyPr wrap="none">
            <a:spAutoFit/>
          </a:bodyPr>
          <a:lstStyle/>
          <a:p>
            <a:r>
              <a:rPr lang="ja-JP" altLang="en-US" dirty="0" smtClean="0">
                <a:solidFill>
                  <a:srgbClr val="FF0000"/>
                </a:solidFill>
                <a:latin typeface="HGP創英角ｺﾞｼｯｸUB" pitchFamily="50" charset="-128"/>
                <a:ea typeface="HGP創英角ｺﾞｼｯｸUB" pitchFamily="50" charset="-128"/>
              </a:rPr>
              <a:t>地域クラウド</a:t>
            </a:r>
            <a:endParaRPr lang="ja-JP" altLang="en-US" dirty="0">
              <a:solidFill>
                <a:srgbClr val="FF0000"/>
              </a:solidFill>
              <a:latin typeface="HGP創英角ｺﾞｼｯｸUB" pitchFamily="50" charset="-128"/>
              <a:ea typeface="HGP創英角ｺﾞｼｯｸUB" pitchFamily="50" charset="-128"/>
            </a:endParaRPr>
          </a:p>
        </p:txBody>
      </p:sp>
      <p:sp>
        <p:nvSpPr>
          <p:cNvPr id="33" name="AutoShape 587"/>
          <p:cNvSpPr>
            <a:spLocks noChangeArrowheads="1"/>
          </p:cNvSpPr>
          <p:nvPr/>
        </p:nvSpPr>
        <p:spPr bwMode="auto">
          <a:xfrm rot="19517060">
            <a:off x="319813" y="1344838"/>
            <a:ext cx="2618570" cy="1311207"/>
          </a:xfrm>
          <a:prstGeom prst="cloudCallout">
            <a:avLst>
              <a:gd name="adj1" fmla="val -2005"/>
              <a:gd name="adj2" fmla="val -4588"/>
            </a:avLst>
          </a:prstGeom>
          <a:solidFill>
            <a:schemeClr val="bg1">
              <a:lumMod val="85000"/>
              <a:alpha val="22000"/>
            </a:schemeClr>
          </a:solidFill>
          <a:ln>
            <a:solidFill>
              <a:schemeClr val="bg1">
                <a:lumMod val="9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marL="323850" indent="-323850" algn="ctr" defTabSz="844550">
              <a:spcBef>
                <a:spcPct val="20000"/>
              </a:spcBef>
              <a:defRPr/>
            </a:pPr>
            <a:r>
              <a:rPr lang="ja-JP" altLang="en-US" sz="1800" dirty="0">
                <a:solidFill>
                  <a:srgbClr val="FFFFFF"/>
                </a:solidFill>
                <a:latin typeface="Verdana" pitchFamily="34" charset="0"/>
                <a:ea typeface="HGS創英角ｺﾞｼｯｸUB" pitchFamily="50" charset="-128"/>
              </a:rPr>
              <a:t>　</a:t>
            </a:r>
          </a:p>
        </p:txBody>
      </p:sp>
      <p:sp>
        <p:nvSpPr>
          <p:cNvPr id="34" name="AutoShape 587"/>
          <p:cNvSpPr>
            <a:spLocks noChangeArrowheads="1"/>
          </p:cNvSpPr>
          <p:nvPr/>
        </p:nvSpPr>
        <p:spPr bwMode="auto">
          <a:xfrm rot="19517060">
            <a:off x="6296478" y="2689786"/>
            <a:ext cx="2618570" cy="1311207"/>
          </a:xfrm>
          <a:prstGeom prst="cloudCallout">
            <a:avLst>
              <a:gd name="adj1" fmla="val -2005"/>
              <a:gd name="adj2" fmla="val -4588"/>
            </a:avLst>
          </a:prstGeom>
          <a:solidFill>
            <a:schemeClr val="bg1">
              <a:lumMod val="85000"/>
              <a:alpha val="22000"/>
            </a:schemeClr>
          </a:solidFill>
          <a:ln>
            <a:solidFill>
              <a:schemeClr val="bg1">
                <a:lumMod val="95000"/>
              </a:schemeClr>
            </a:solidFill>
            <a:headEnd/>
            <a:tailEnd/>
          </a:ln>
        </p:spPr>
        <p:style>
          <a:lnRef idx="1">
            <a:schemeClr val="accent2"/>
          </a:lnRef>
          <a:fillRef idx="2">
            <a:schemeClr val="accent2"/>
          </a:fillRef>
          <a:effectRef idx="1">
            <a:schemeClr val="accent2"/>
          </a:effectRef>
          <a:fontRef idx="minor">
            <a:schemeClr val="dk1"/>
          </a:fontRef>
        </p:style>
        <p:txBody>
          <a:bodyPr anchor="ctr"/>
          <a:lstStyle/>
          <a:p>
            <a:pPr marL="323850" indent="-323850" algn="ctr" defTabSz="844550">
              <a:spcBef>
                <a:spcPct val="20000"/>
              </a:spcBef>
              <a:defRPr/>
            </a:pPr>
            <a:r>
              <a:rPr lang="ja-JP" altLang="en-US" sz="1800" dirty="0">
                <a:solidFill>
                  <a:srgbClr val="FFFFFF"/>
                </a:solidFill>
                <a:latin typeface="Verdana" pitchFamily="34" charset="0"/>
                <a:ea typeface="HGS創英角ｺﾞｼｯｸUB" pitchFamily="50" charset="-128"/>
              </a:rPr>
              <a:t>　</a:t>
            </a:r>
          </a:p>
        </p:txBody>
      </p:sp>
      <p:sp>
        <p:nvSpPr>
          <p:cNvPr id="35" name="テキスト ボックス 15"/>
          <p:cNvSpPr txBox="1">
            <a:spLocks noChangeArrowheads="1"/>
          </p:cNvSpPr>
          <p:nvPr/>
        </p:nvSpPr>
        <p:spPr bwMode="auto">
          <a:xfrm>
            <a:off x="6948264" y="3140968"/>
            <a:ext cx="1140056" cy="646331"/>
          </a:xfrm>
          <a:prstGeom prst="rect">
            <a:avLst/>
          </a:prstGeom>
          <a:noFill/>
          <a:ln w="9525">
            <a:noFill/>
            <a:miter lim="800000"/>
            <a:headEnd/>
            <a:tailEnd/>
          </a:ln>
        </p:spPr>
        <p:txBody>
          <a:bodyPr wrap="none">
            <a:spAutoFit/>
          </a:bodyPr>
          <a:lstStyle/>
          <a:p>
            <a:r>
              <a:rPr lang="ja-JP" altLang="en-US" dirty="0" smtClean="0">
                <a:latin typeface="HGP創英角ｺﾞｼｯｸUB" pitchFamily="50" charset="-128"/>
                <a:ea typeface="HGP創英角ｺﾞｼｯｸUB" pitchFamily="50" charset="-128"/>
              </a:rPr>
              <a:t>パブリック</a:t>
            </a:r>
            <a:endParaRPr lang="en-US" altLang="ja-JP" dirty="0" smtClean="0">
              <a:latin typeface="HGP創英角ｺﾞｼｯｸUB" pitchFamily="50" charset="-128"/>
              <a:ea typeface="HGP創英角ｺﾞｼｯｸUB" pitchFamily="50" charset="-128"/>
            </a:endParaRPr>
          </a:p>
          <a:p>
            <a:r>
              <a:rPr lang="ja-JP" altLang="en-US" sz="1800" dirty="0" smtClean="0">
                <a:latin typeface="HGP創英角ｺﾞｼｯｸUB" pitchFamily="50" charset="-128"/>
                <a:ea typeface="HGP創英角ｺﾞｼｯｸUB" pitchFamily="50" charset="-128"/>
              </a:rPr>
              <a:t>クラウド</a:t>
            </a:r>
            <a:endParaRPr lang="ja-JP" altLang="en-US" sz="1800" dirty="0">
              <a:latin typeface="HGP創英角ｺﾞｼｯｸUB" pitchFamily="50" charset="-128"/>
              <a:ea typeface="HGP創英角ｺﾞｼｯｸUB" pitchFamily="50" charset="-128"/>
            </a:endParaRPr>
          </a:p>
        </p:txBody>
      </p:sp>
      <p:sp>
        <p:nvSpPr>
          <p:cNvPr id="36" name="テキスト ボックス 15"/>
          <p:cNvSpPr txBox="1">
            <a:spLocks noChangeArrowheads="1"/>
          </p:cNvSpPr>
          <p:nvPr/>
        </p:nvSpPr>
        <p:spPr bwMode="auto">
          <a:xfrm>
            <a:off x="971600" y="1700808"/>
            <a:ext cx="1382110" cy="369332"/>
          </a:xfrm>
          <a:prstGeom prst="rect">
            <a:avLst/>
          </a:prstGeom>
          <a:noFill/>
          <a:ln w="9525">
            <a:noFill/>
            <a:miter lim="800000"/>
            <a:headEnd/>
            <a:tailEnd/>
          </a:ln>
        </p:spPr>
        <p:txBody>
          <a:bodyPr wrap="none">
            <a:spAutoFit/>
          </a:bodyPr>
          <a:lstStyle/>
          <a:p>
            <a:r>
              <a:rPr lang="ja-JP" altLang="en-US" sz="1800" dirty="0" smtClean="0">
                <a:latin typeface="HGP創英角ｺﾞｼｯｸUB" pitchFamily="50" charset="-128"/>
                <a:ea typeface="HGP創英角ｺﾞｼｯｸUB" pitchFamily="50" charset="-128"/>
              </a:rPr>
              <a:t>海外クラウド</a:t>
            </a:r>
            <a:endParaRPr lang="ja-JP" altLang="en-US" sz="1800" dirty="0">
              <a:latin typeface="HGP創英角ｺﾞｼｯｸUB" pitchFamily="50" charset="-128"/>
              <a:ea typeface="HGP創英角ｺﾞｼｯｸUB" pitchFamily="50" charset="-128"/>
            </a:endParaRPr>
          </a:p>
        </p:txBody>
      </p:sp>
      <p:cxnSp>
        <p:nvCxnSpPr>
          <p:cNvPr id="37" name="直線コネクタ 36"/>
          <p:cNvCxnSpPr/>
          <p:nvPr/>
        </p:nvCxnSpPr>
        <p:spPr>
          <a:xfrm>
            <a:off x="2411760" y="2060848"/>
            <a:ext cx="1728192" cy="936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p:cNvCxnSpPr>
            <a:endCxn id="34" idx="0"/>
          </p:cNvCxnSpPr>
          <p:nvPr/>
        </p:nvCxnSpPr>
        <p:spPr>
          <a:xfrm>
            <a:off x="5364088" y="3501008"/>
            <a:ext cx="1172134" cy="5854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タイトル 1"/>
          <p:cNvSpPr txBox="1">
            <a:spLocks/>
          </p:cNvSpPr>
          <p:nvPr/>
        </p:nvSpPr>
        <p:spPr bwMode="auto">
          <a:xfrm>
            <a:off x="179512" y="188640"/>
            <a:ext cx="6984776" cy="6064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ja-JP" altLang="en-US" sz="4000" b="0" i="0" u="none" strike="noStrike" kern="1200" cap="none" spc="0" normalizeH="0" baseline="0" noProof="0" dirty="0" smtClean="0">
                <a:ln>
                  <a:noFill/>
                </a:ln>
                <a:solidFill>
                  <a:schemeClr val="tx1"/>
                </a:solidFill>
                <a:effectLst/>
                <a:uLnTx/>
                <a:uFillTx/>
                <a:latin typeface="HGP創英角ｺﾞｼｯｸUB" pitchFamily="50" charset="-128"/>
                <a:ea typeface="HGP創英角ｺﾞｼｯｸUB" pitchFamily="50" charset="-128"/>
                <a:cs typeface="+mj-cs"/>
              </a:rPr>
              <a:t>アカデミックコミュニティクラウド</a:t>
            </a:r>
            <a:endParaRPr kumimoji="1" lang="ja-JP" altLang="en-US" sz="4000" b="0" i="0" u="none" strike="noStrike" kern="1200" cap="none" spc="0" normalizeH="0" baseline="0" noProof="0" dirty="0">
              <a:ln>
                <a:noFill/>
              </a:ln>
              <a:solidFill>
                <a:schemeClr val="tx1"/>
              </a:solidFill>
              <a:effectLst/>
              <a:uLnTx/>
              <a:uFillTx/>
              <a:latin typeface="HGP創英角ｺﾞｼｯｸUB" pitchFamily="50" charset="-128"/>
              <a:ea typeface="HGP創英角ｺﾞｼｯｸUB" pitchFamily="50" charset="-128"/>
              <a:cs typeface="+mj-cs"/>
            </a:endParaRPr>
          </a:p>
        </p:txBody>
      </p:sp>
      <p:sp>
        <p:nvSpPr>
          <p:cNvPr id="42" name="テキスト ボックス 6"/>
          <p:cNvSpPr txBox="1">
            <a:spLocks noChangeArrowheads="1"/>
          </p:cNvSpPr>
          <p:nvPr/>
        </p:nvSpPr>
        <p:spPr bwMode="auto">
          <a:xfrm>
            <a:off x="3644280" y="3077344"/>
            <a:ext cx="2143536" cy="369332"/>
          </a:xfrm>
          <a:prstGeom prst="rect">
            <a:avLst/>
          </a:prstGeom>
          <a:noFill/>
          <a:ln w="9525">
            <a:noFill/>
            <a:miter lim="800000"/>
            <a:headEnd/>
            <a:tailEnd/>
          </a:ln>
        </p:spPr>
        <p:txBody>
          <a:bodyPr wrap="none">
            <a:spAutoFit/>
          </a:bodyPr>
          <a:lstStyle/>
          <a:p>
            <a:r>
              <a:rPr lang="ja-JP" altLang="en-US" dirty="0" smtClean="0">
                <a:solidFill>
                  <a:srgbClr val="FF0000"/>
                </a:solidFill>
                <a:latin typeface="HGP創英角ｺﾞｼｯｸUB" pitchFamily="50" charset="-128"/>
                <a:ea typeface="HGP創英角ｺﾞｼｯｸUB" pitchFamily="50" charset="-128"/>
              </a:rPr>
              <a:t>インタークラウド基盤</a:t>
            </a:r>
            <a:endParaRPr lang="ja-JP" altLang="en-US" dirty="0">
              <a:solidFill>
                <a:srgbClr val="FF0000"/>
              </a:solidFill>
              <a:latin typeface="HGP創英角ｺﾞｼｯｸUB" pitchFamily="50" charset="-128"/>
              <a:ea typeface="HGP創英角ｺﾞｼｯｸUB" pitchFamily="50" charset="-128"/>
            </a:endParaRPr>
          </a:p>
        </p:txBody>
      </p:sp>
      <p:sp>
        <p:nvSpPr>
          <p:cNvPr id="43"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3</a:t>
            </a:fld>
            <a:endParaRPr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0" y="0"/>
            <a:ext cx="9144000" cy="645333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smtClean="0">
                <a:latin typeface="Arial Unicode MS" pitchFamily="50" charset="-128"/>
                <a:ea typeface="Arial Unicode MS" pitchFamily="50" charset="-128"/>
                <a:cs typeface="Arial Unicode MS" pitchFamily="50" charset="-128"/>
              </a:rPr>
              <a:t>教育クラウド </a:t>
            </a:r>
            <a:r>
              <a:rPr lang="en-US" altLang="ja-JP" sz="4800" dirty="0" err="1" smtClean="0">
                <a:latin typeface="Arial Unicode MS" pitchFamily="50" charset="-128"/>
                <a:ea typeface="Arial Unicode MS" pitchFamily="50" charset="-128"/>
                <a:cs typeface="Arial Unicode MS" pitchFamily="50" charset="-128"/>
              </a:rPr>
              <a:t>edubase</a:t>
            </a:r>
            <a:r>
              <a:rPr lang="en-US" altLang="ja-JP" sz="4800" dirty="0" smtClean="0">
                <a:latin typeface="Arial Unicode MS" pitchFamily="50" charset="-128"/>
                <a:ea typeface="Arial Unicode MS" pitchFamily="50" charset="-128"/>
                <a:cs typeface="Arial Unicode MS" pitchFamily="50" charset="-128"/>
              </a:rPr>
              <a:t> Cloud</a:t>
            </a:r>
          </a:p>
          <a:p>
            <a:pPr algn="ctr"/>
            <a:endParaRPr lang="en-US" altLang="ja-JP" sz="2400" dirty="0" smtClean="0">
              <a:latin typeface="Arial Unicode MS" pitchFamily="50" charset="-128"/>
              <a:ea typeface="Arial Unicode MS" pitchFamily="50" charset="-128"/>
              <a:cs typeface="Arial Unicode MS" pitchFamily="50" charset="-128"/>
            </a:endParaRPr>
          </a:p>
          <a:p>
            <a:pPr algn="ctr"/>
            <a:r>
              <a:rPr lang="en-US" altLang="ja-JP" sz="2800" dirty="0" smtClean="0">
                <a:latin typeface="HGS創英角ｺﾞｼｯｸUB" pitchFamily="50" charset="-128"/>
                <a:ea typeface="HGS創英角ｺﾞｼｯｸUB" pitchFamily="50" charset="-128"/>
              </a:rPr>
              <a:t>- </a:t>
            </a:r>
            <a:r>
              <a:rPr lang="ja-JP" altLang="en-US" sz="2800" dirty="0" smtClean="0">
                <a:solidFill>
                  <a:schemeClr val="bg1"/>
                </a:solidFill>
                <a:latin typeface="HGP創英角ｺﾞｼｯｸUB" pitchFamily="50" charset="-128"/>
                <a:ea typeface="HGP創英角ｺﾞｼｯｸUB" pitchFamily="50" charset="-128"/>
              </a:rPr>
              <a:t>アイデアを思い切り試せる</a:t>
            </a:r>
            <a:r>
              <a:rPr lang="en-US" altLang="ja-JP" sz="2800" dirty="0" smtClean="0">
                <a:solidFill>
                  <a:schemeClr val="bg1"/>
                </a:solidFill>
                <a:latin typeface="HGS創英角ｺﾞｼｯｸUB" pitchFamily="50" charset="-128"/>
                <a:ea typeface="HGS創英角ｺﾞｼｯｸUB" pitchFamily="50" charset="-128"/>
              </a:rPr>
              <a:t>IT</a:t>
            </a:r>
            <a:r>
              <a:rPr lang="ja-JP" altLang="en-US" sz="2800" dirty="0" smtClean="0">
                <a:solidFill>
                  <a:schemeClr val="bg1"/>
                </a:solidFill>
                <a:latin typeface="HGS創英角ｺﾞｼｯｸUB" pitchFamily="50" charset="-128"/>
                <a:ea typeface="HGS創英角ｺﾞｼｯｸUB" pitchFamily="50" charset="-128"/>
              </a:rPr>
              <a:t>実験室 </a:t>
            </a:r>
            <a:r>
              <a:rPr lang="en-US" altLang="ja-JP" sz="2800" dirty="0" smtClean="0">
                <a:latin typeface="HGS創英角ｺﾞｼｯｸUB" pitchFamily="50" charset="-128"/>
                <a:ea typeface="HGS創英角ｺﾞｼｯｸUB" pitchFamily="50" charset="-128"/>
              </a:rPr>
              <a:t>-</a:t>
            </a:r>
            <a:endParaRPr lang="en-US" altLang="ja-JP" sz="2800" dirty="0" smtClean="0">
              <a:latin typeface="Arial Unicode MS" pitchFamily="50" charset="-128"/>
              <a:ea typeface="Arial Unicode MS" pitchFamily="50" charset="-128"/>
              <a:cs typeface="Arial Unicode MS" pitchFamily="50" charset="-128"/>
            </a:endParaRPr>
          </a:p>
        </p:txBody>
      </p:sp>
      <p:sp>
        <p:nvSpPr>
          <p:cNvPr id="3"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4</a:t>
            </a:fld>
            <a:endParaRPr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21" descr="e-Cloud-archive"/>
          <p:cNvPicPr>
            <a:picLocks noChangeAspect="1" noChangeArrowheads="1"/>
          </p:cNvPicPr>
          <p:nvPr/>
        </p:nvPicPr>
        <p:blipFill>
          <a:blip r:embed="rId3" cstate="print"/>
          <a:srcRect/>
          <a:stretch>
            <a:fillRect/>
          </a:stretch>
        </p:blipFill>
        <p:spPr bwMode="auto">
          <a:xfrm>
            <a:off x="2700338" y="1741488"/>
            <a:ext cx="5397500" cy="3811587"/>
          </a:xfrm>
          <a:prstGeom prst="rect">
            <a:avLst/>
          </a:prstGeom>
          <a:noFill/>
          <a:ln w="9525">
            <a:noFill/>
            <a:miter lim="800000"/>
            <a:headEnd/>
            <a:tailEnd/>
          </a:ln>
        </p:spPr>
      </p:pic>
      <p:sp>
        <p:nvSpPr>
          <p:cNvPr id="26628" name="Rectangle 3"/>
          <p:cNvSpPr>
            <a:spLocks noGrp="1" noChangeArrowheads="1"/>
          </p:cNvSpPr>
          <p:nvPr>
            <p:ph type="title"/>
          </p:nvPr>
        </p:nvSpPr>
        <p:spPr>
          <a:xfrm>
            <a:off x="428625" y="-171450"/>
            <a:ext cx="8229600" cy="1252538"/>
          </a:xfrm>
        </p:spPr>
        <p:txBody>
          <a:bodyPr/>
          <a:lstStyle/>
          <a:p>
            <a:pPr eaLnBrk="1" hangingPunct="1"/>
            <a:r>
              <a:rPr lang="ja-JP" altLang="en-US" sz="2800" dirty="0" smtClean="0">
                <a:latin typeface="HGP創英角ｺﾞｼｯｸUB" pitchFamily="50" charset="-128"/>
                <a:ea typeface="HGP創英角ｺﾞｼｯｸUB" pitchFamily="50" charset="-128"/>
              </a:rPr>
              <a:t>思う存分自分の</a:t>
            </a:r>
            <a:r>
              <a:rPr lang="ja-JP" altLang="en-US" sz="2800" dirty="0" smtClean="0">
                <a:solidFill>
                  <a:srgbClr val="FF0000"/>
                </a:solidFill>
                <a:latin typeface="HGP創英角ｺﾞｼｯｸUB" pitchFamily="50" charset="-128"/>
                <a:ea typeface="HGP創英角ｺﾞｼｯｸUB" pitchFamily="50" charset="-128"/>
              </a:rPr>
              <a:t>アイデアを試せる</a:t>
            </a:r>
            <a:r>
              <a:rPr lang="en-US" altLang="ja-JP" sz="2800" dirty="0" smtClean="0">
                <a:solidFill>
                  <a:srgbClr val="FF0000"/>
                </a:solidFill>
                <a:latin typeface="HGP創英角ｺﾞｼｯｸUB" pitchFamily="50" charset="-128"/>
                <a:ea typeface="HGP創英角ｺﾞｼｯｸUB" pitchFamily="50" charset="-128"/>
              </a:rPr>
              <a:t>IT</a:t>
            </a:r>
            <a:r>
              <a:rPr lang="ja-JP" altLang="en-US" sz="2800" dirty="0" smtClean="0">
                <a:solidFill>
                  <a:srgbClr val="FF0000"/>
                </a:solidFill>
                <a:latin typeface="HGP創英角ｺﾞｼｯｸUB" pitchFamily="50" charset="-128"/>
                <a:ea typeface="HGP創英角ｺﾞｼｯｸUB" pitchFamily="50" charset="-128"/>
              </a:rPr>
              <a:t>実験室</a:t>
            </a:r>
            <a:r>
              <a:rPr lang="ja-JP" altLang="en-US" sz="3200" dirty="0" smtClean="0">
                <a:latin typeface="HGP創英角ｺﾞｼｯｸUB" pitchFamily="50" charset="-128"/>
                <a:ea typeface="HGP創英角ｺﾞｼｯｸUB" pitchFamily="50" charset="-128"/>
              </a:rPr>
              <a:t/>
            </a:r>
            <a:br>
              <a:rPr lang="ja-JP" altLang="en-US" sz="3200" dirty="0" smtClean="0">
                <a:latin typeface="HGP創英角ｺﾞｼｯｸUB" pitchFamily="50" charset="-128"/>
                <a:ea typeface="HGP創英角ｺﾞｼｯｸUB" pitchFamily="50" charset="-128"/>
              </a:rPr>
            </a:br>
            <a:r>
              <a:rPr lang="en-US" altLang="ja-JP" sz="3200" dirty="0" err="1" smtClean="0">
                <a:latin typeface="HGP創英角ｺﾞｼｯｸUB" pitchFamily="50" charset="-128"/>
                <a:ea typeface="HGP創英角ｺﾞｼｯｸUB" pitchFamily="50" charset="-128"/>
              </a:rPr>
              <a:t>edubase</a:t>
            </a:r>
            <a:r>
              <a:rPr lang="en-US" altLang="ja-JP" sz="3200" dirty="0" smtClean="0">
                <a:latin typeface="HGP創英角ｺﾞｼｯｸUB" pitchFamily="50" charset="-128"/>
                <a:ea typeface="HGP創英角ｺﾞｼｯｸUB" pitchFamily="50" charset="-128"/>
              </a:rPr>
              <a:t> Cloud</a:t>
            </a:r>
          </a:p>
        </p:txBody>
      </p:sp>
      <p:sp>
        <p:nvSpPr>
          <p:cNvPr id="26629" name="Oval 4"/>
          <p:cNvSpPr>
            <a:spLocks noChangeArrowheads="1"/>
          </p:cNvSpPr>
          <p:nvPr/>
        </p:nvSpPr>
        <p:spPr bwMode="auto">
          <a:xfrm>
            <a:off x="3203575" y="2820988"/>
            <a:ext cx="792163" cy="792162"/>
          </a:xfrm>
          <a:prstGeom prst="ellipse">
            <a:avLst/>
          </a:prstGeom>
          <a:noFill/>
          <a:ln w="19050">
            <a:solidFill>
              <a:srgbClr val="FF6600"/>
            </a:solidFill>
            <a:round/>
            <a:headEnd/>
            <a:tailEnd/>
          </a:ln>
        </p:spPr>
        <p:txBody>
          <a:bodyPr wrap="none" anchor="ctr"/>
          <a:lstStyle/>
          <a:p>
            <a:endParaRPr lang="ja-JP" altLang="en-US">
              <a:latin typeface="HGP創英角ｺﾞｼｯｸUB" pitchFamily="50" charset="-128"/>
              <a:ea typeface="HGP創英角ｺﾞｼｯｸUB" pitchFamily="50" charset="-128"/>
            </a:endParaRPr>
          </a:p>
        </p:txBody>
      </p:sp>
      <p:grpSp>
        <p:nvGrpSpPr>
          <p:cNvPr id="26630" name="Group 31"/>
          <p:cNvGrpSpPr>
            <a:grpSpLocks/>
          </p:cNvGrpSpPr>
          <p:nvPr/>
        </p:nvGrpSpPr>
        <p:grpSpPr bwMode="auto">
          <a:xfrm>
            <a:off x="323850" y="2749550"/>
            <a:ext cx="2063750" cy="584200"/>
            <a:chOff x="340" y="2115"/>
            <a:chExt cx="1300" cy="368"/>
          </a:xfrm>
        </p:grpSpPr>
        <p:sp>
          <p:nvSpPr>
            <p:cNvPr id="26653" name="AutoShape 6"/>
            <p:cNvSpPr>
              <a:spLocks noChangeArrowheads="1"/>
            </p:cNvSpPr>
            <p:nvPr/>
          </p:nvSpPr>
          <p:spPr bwMode="auto">
            <a:xfrm>
              <a:off x="340" y="2115"/>
              <a:ext cx="1270" cy="368"/>
            </a:xfrm>
            <a:prstGeom prst="flowChartAlternateProcess">
              <a:avLst/>
            </a:prstGeom>
            <a:solidFill>
              <a:srgbClr val="CCFFFF"/>
            </a:solidFill>
            <a:ln w="9525">
              <a:solidFill>
                <a:srgbClr val="003366"/>
              </a:solidFill>
              <a:miter lim="800000"/>
              <a:headEnd/>
              <a:tailEnd/>
            </a:ln>
          </p:spPr>
          <p:txBody>
            <a:bodyPr wrap="none" anchor="ctr"/>
            <a:lstStyle/>
            <a:p>
              <a:endParaRPr lang="ja-JP" altLang="en-US">
                <a:latin typeface="HGP創英角ｺﾞｼｯｸUB" pitchFamily="50" charset="-128"/>
                <a:ea typeface="HGP創英角ｺﾞｼｯｸUB" pitchFamily="50" charset="-128"/>
              </a:endParaRPr>
            </a:p>
          </p:txBody>
        </p:sp>
        <p:sp>
          <p:nvSpPr>
            <p:cNvPr id="26654" name="Rectangle 7"/>
            <p:cNvSpPr>
              <a:spLocks noChangeArrowheads="1"/>
            </p:cNvSpPr>
            <p:nvPr/>
          </p:nvSpPr>
          <p:spPr bwMode="auto">
            <a:xfrm>
              <a:off x="340" y="2115"/>
              <a:ext cx="1300" cy="366"/>
            </a:xfrm>
            <a:prstGeom prst="rect">
              <a:avLst/>
            </a:prstGeom>
            <a:noFill/>
            <a:ln w="9525">
              <a:noFill/>
              <a:miter lim="800000"/>
              <a:headEnd/>
              <a:tailEnd/>
            </a:ln>
          </p:spPr>
          <p:txBody>
            <a:bodyPr>
              <a:spAutoFit/>
            </a:bodyPr>
            <a:lstStyle/>
            <a:p>
              <a:r>
                <a:rPr lang="ja-JP" altLang="en-US" sz="1600">
                  <a:solidFill>
                    <a:srgbClr val="000066"/>
                  </a:solidFill>
                  <a:latin typeface="HGP創英角ｺﾞｼｯｸUB" pitchFamily="50" charset="-128"/>
                  <a:ea typeface="HGP創英角ｺﾞｼｯｸUB" pitchFamily="50" charset="-128"/>
                </a:rPr>
                <a:t>他への影響を恐れずのびのび実験</a:t>
              </a:r>
            </a:p>
          </p:txBody>
        </p:sp>
      </p:grpSp>
      <p:sp>
        <p:nvSpPr>
          <p:cNvPr id="26631" name="AutoShape 8"/>
          <p:cNvSpPr>
            <a:spLocks noChangeArrowheads="1"/>
          </p:cNvSpPr>
          <p:nvPr/>
        </p:nvSpPr>
        <p:spPr bwMode="auto">
          <a:xfrm>
            <a:off x="6924675" y="2405063"/>
            <a:ext cx="2111375" cy="558800"/>
          </a:xfrm>
          <a:prstGeom prst="flowChartAlternateProcess">
            <a:avLst/>
          </a:prstGeom>
          <a:solidFill>
            <a:srgbClr val="CCFFFF"/>
          </a:solidFill>
          <a:ln w="9525">
            <a:solidFill>
              <a:srgbClr val="003366"/>
            </a:solidFill>
            <a:miter lim="800000"/>
            <a:headEnd/>
            <a:tailEnd/>
          </a:ln>
        </p:spPr>
        <p:txBody>
          <a:bodyPr wrap="none" anchor="ctr"/>
          <a:lstStyle/>
          <a:p>
            <a:endParaRPr lang="ja-JP" altLang="en-US">
              <a:latin typeface="HGP創英角ｺﾞｼｯｸUB" pitchFamily="50" charset="-128"/>
              <a:ea typeface="HGP創英角ｺﾞｼｯｸUB" pitchFamily="50" charset="-128"/>
            </a:endParaRPr>
          </a:p>
        </p:txBody>
      </p:sp>
      <p:sp>
        <p:nvSpPr>
          <p:cNvPr id="26632" name="Rectangle 9"/>
          <p:cNvSpPr>
            <a:spLocks noChangeArrowheads="1"/>
          </p:cNvSpPr>
          <p:nvPr/>
        </p:nvSpPr>
        <p:spPr bwMode="auto">
          <a:xfrm>
            <a:off x="6948488" y="2389188"/>
            <a:ext cx="2087562" cy="581025"/>
          </a:xfrm>
          <a:prstGeom prst="rect">
            <a:avLst/>
          </a:prstGeom>
          <a:noFill/>
          <a:ln w="9525">
            <a:noFill/>
            <a:miter lim="800000"/>
            <a:headEnd/>
            <a:tailEnd/>
          </a:ln>
        </p:spPr>
        <p:txBody>
          <a:bodyPr>
            <a:spAutoFit/>
          </a:bodyPr>
          <a:lstStyle/>
          <a:p>
            <a:r>
              <a:rPr lang="ja-JP" altLang="en-US" sz="1600">
                <a:solidFill>
                  <a:srgbClr val="000066"/>
                </a:solidFill>
                <a:latin typeface="HGP創英角ｺﾞｼｯｸUB" pitchFamily="50" charset="-128"/>
                <a:ea typeface="HGP創英角ｺﾞｼｯｸUB" pitchFamily="50" charset="-128"/>
              </a:rPr>
              <a:t>基盤からアプリまですべてを改良可能</a:t>
            </a:r>
          </a:p>
        </p:txBody>
      </p:sp>
      <p:sp>
        <p:nvSpPr>
          <p:cNvPr id="26633" name="Rectangle 12"/>
          <p:cNvSpPr>
            <a:spLocks noChangeArrowheads="1"/>
          </p:cNvSpPr>
          <p:nvPr/>
        </p:nvSpPr>
        <p:spPr bwMode="auto">
          <a:xfrm>
            <a:off x="1590675" y="1165225"/>
            <a:ext cx="5600700" cy="425450"/>
          </a:xfrm>
          <a:prstGeom prst="rect">
            <a:avLst/>
          </a:prstGeom>
          <a:solidFill>
            <a:srgbClr val="CCECFF"/>
          </a:solidFill>
          <a:ln w="9525">
            <a:noFill/>
            <a:miter lim="800000"/>
            <a:headEnd/>
            <a:tailEnd/>
          </a:ln>
        </p:spPr>
        <p:txBody>
          <a:bodyPr wrap="none">
            <a:spAutoFit/>
          </a:bodyPr>
          <a:lstStyle/>
          <a:p>
            <a:pPr>
              <a:lnSpc>
                <a:spcPct val="90000"/>
              </a:lnSpc>
              <a:spcBef>
                <a:spcPct val="20000"/>
              </a:spcBef>
              <a:buClr>
                <a:srgbClr val="5084C4"/>
              </a:buClr>
              <a:buFont typeface="Wingdings" pitchFamily="2" charset="2"/>
              <a:buNone/>
            </a:pPr>
            <a:r>
              <a:rPr lang="ja-JP" altLang="en-US" sz="2400" u="sng">
                <a:latin typeface="HGP創英角ｺﾞｼｯｸUB" pitchFamily="50" charset="-128"/>
                <a:ea typeface="HGP創英角ｺﾞｼｯｸUB" pitchFamily="50" charset="-128"/>
              </a:rPr>
              <a:t>研究・教育のための</a:t>
            </a:r>
            <a:r>
              <a:rPr lang="ja-JP" altLang="en-US" sz="2400" u="sng">
                <a:solidFill>
                  <a:srgbClr val="990000"/>
                </a:solidFill>
                <a:latin typeface="HGP創英角ｺﾞｼｯｸUB" pitchFamily="50" charset="-128"/>
                <a:ea typeface="HGP創英角ｺﾞｼｯｸUB" pitchFamily="50" charset="-128"/>
              </a:rPr>
              <a:t>実験・演習環境の提供</a:t>
            </a:r>
          </a:p>
        </p:txBody>
      </p:sp>
      <p:sp>
        <p:nvSpPr>
          <p:cNvPr id="26634" name="角丸四角形吹き出し 21"/>
          <p:cNvSpPr>
            <a:spLocks noChangeArrowheads="1"/>
          </p:cNvSpPr>
          <p:nvPr/>
        </p:nvSpPr>
        <p:spPr bwMode="auto">
          <a:xfrm>
            <a:off x="1258888" y="2100263"/>
            <a:ext cx="1373187" cy="547687"/>
          </a:xfrm>
          <a:prstGeom prst="wedgeRoundRectCallout">
            <a:avLst>
              <a:gd name="adj1" fmla="val 95782"/>
              <a:gd name="adj2" fmla="val 122176"/>
              <a:gd name="adj3" fmla="val 16667"/>
            </a:avLst>
          </a:prstGeom>
          <a:solidFill>
            <a:srgbClr val="3366FF"/>
          </a:solidFill>
          <a:ln w="25400" algn="ctr">
            <a:solidFill>
              <a:srgbClr val="385D8A"/>
            </a:solidFill>
            <a:miter lim="800000"/>
            <a:headEnd/>
            <a:tailEnd/>
          </a:ln>
        </p:spPr>
        <p:txBody>
          <a:bodyPr anchor="ctr"/>
          <a:lstStyle/>
          <a:p>
            <a:pPr algn="ctr"/>
            <a:r>
              <a:rPr lang="en-US" altLang="ja-JP">
                <a:solidFill>
                  <a:srgbClr val="FFFFFF"/>
                </a:solidFill>
                <a:latin typeface="HGP創英角ｺﾞｼｯｸUB" pitchFamily="50" charset="-128"/>
                <a:ea typeface="HGP創英角ｺﾞｼｯｸUB" pitchFamily="50" charset="-128"/>
              </a:rPr>
              <a:t>①</a:t>
            </a:r>
            <a:r>
              <a:rPr lang="ja-JP" altLang="en-US">
                <a:solidFill>
                  <a:srgbClr val="FFFFFF"/>
                </a:solidFill>
                <a:latin typeface="HGP創英角ｺﾞｼｯｸUB" pitchFamily="50" charset="-128"/>
                <a:ea typeface="HGP創英角ｺﾞｼｯｸUB" pitchFamily="50" charset="-128"/>
              </a:rPr>
              <a:t>専有性</a:t>
            </a:r>
          </a:p>
        </p:txBody>
      </p:sp>
      <p:sp>
        <p:nvSpPr>
          <p:cNvPr id="26635" name="角丸四角形吹き出し 21"/>
          <p:cNvSpPr>
            <a:spLocks noChangeArrowheads="1"/>
          </p:cNvSpPr>
          <p:nvPr/>
        </p:nvSpPr>
        <p:spPr bwMode="auto">
          <a:xfrm>
            <a:off x="7308850" y="3036888"/>
            <a:ext cx="1373188" cy="504825"/>
          </a:xfrm>
          <a:prstGeom prst="wedgeRoundRectCallout">
            <a:avLst>
              <a:gd name="adj1" fmla="val -111505"/>
              <a:gd name="adj2" fmla="val 20755"/>
              <a:gd name="adj3" fmla="val 16667"/>
            </a:avLst>
          </a:prstGeom>
          <a:solidFill>
            <a:srgbClr val="3366FF"/>
          </a:solidFill>
          <a:ln w="25400" algn="ctr">
            <a:solidFill>
              <a:srgbClr val="385D8A"/>
            </a:solidFill>
            <a:miter lim="800000"/>
            <a:headEnd/>
            <a:tailEnd/>
          </a:ln>
        </p:spPr>
        <p:txBody>
          <a:bodyPr anchor="ctr"/>
          <a:lstStyle/>
          <a:p>
            <a:pPr algn="ctr"/>
            <a:r>
              <a:rPr lang="en-US" altLang="ja-JP">
                <a:solidFill>
                  <a:srgbClr val="FFFFFF"/>
                </a:solidFill>
                <a:latin typeface="HGP創英角ｺﾞｼｯｸUB" pitchFamily="50" charset="-128"/>
                <a:ea typeface="HGP創英角ｺﾞｼｯｸUB" pitchFamily="50" charset="-128"/>
              </a:rPr>
              <a:t>②</a:t>
            </a:r>
            <a:r>
              <a:rPr lang="ja-JP" altLang="en-US">
                <a:solidFill>
                  <a:srgbClr val="FFFFFF"/>
                </a:solidFill>
                <a:latin typeface="HGP創英角ｺﾞｼｯｸUB" pitchFamily="50" charset="-128"/>
                <a:ea typeface="HGP創英角ｺﾞｼｯｸUB" pitchFamily="50" charset="-128"/>
              </a:rPr>
              <a:t>改変性</a:t>
            </a:r>
          </a:p>
        </p:txBody>
      </p:sp>
      <p:sp>
        <p:nvSpPr>
          <p:cNvPr id="26636" name="角丸四角形吹き出し 21"/>
          <p:cNvSpPr>
            <a:spLocks noChangeArrowheads="1"/>
          </p:cNvSpPr>
          <p:nvPr/>
        </p:nvSpPr>
        <p:spPr bwMode="auto">
          <a:xfrm>
            <a:off x="1619250" y="4692650"/>
            <a:ext cx="1373188" cy="504825"/>
          </a:xfrm>
          <a:prstGeom prst="wedgeRoundRectCallout">
            <a:avLst>
              <a:gd name="adj1" fmla="val 25606"/>
              <a:gd name="adj2" fmla="val -142769"/>
              <a:gd name="adj3" fmla="val 16667"/>
            </a:avLst>
          </a:prstGeom>
          <a:solidFill>
            <a:srgbClr val="3366FF"/>
          </a:solidFill>
          <a:ln w="25400" algn="ctr">
            <a:solidFill>
              <a:srgbClr val="385D8A"/>
            </a:solidFill>
            <a:miter lim="800000"/>
            <a:headEnd/>
            <a:tailEnd/>
          </a:ln>
        </p:spPr>
        <p:txBody>
          <a:bodyPr anchor="ctr"/>
          <a:lstStyle/>
          <a:p>
            <a:pPr algn="ctr"/>
            <a:r>
              <a:rPr lang="en-US" altLang="ja-JP">
                <a:solidFill>
                  <a:srgbClr val="FFFFFF"/>
                </a:solidFill>
                <a:latin typeface="HGP創英角ｺﾞｼｯｸUB" pitchFamily="50" charset="-128"/>
                <a:ea typeface="HGP創英角ｺﾞｼｯｸUB" pitchFamily="50" charset="-128"/>
              </a:rPr>
              <a:t>③</a:t>
            </a:r>
            <a:r>
              <a:rPr lang="ja-JP" altLang="en-US">
                <a:solidFill>
                  <a:srgbClr val="FFFFFF"/>
                </a:solidFill>
                <a:latin typeface="HGP創英角ｺﾞｼｯｸUB" pitchFamily="50" charset="-128"/>
                <a:ea typeface="HGP創英角ｺﾞｼｯｸUB" pitchFamily="50" charset="-128"/>
              </a:rPr>
              <a:t>連携性</a:t>
            </a:r>
          </a:p>
        </p:txBody>
      </p:sp>
      <p:sp>
        <p:nvSpPr>
          <p:cNvPr id="26637" name="Rectangle 16"/>
          <p:cNvSpPr>
            <a:spLocks noChangeArrowheads="1"/>
          </p:cNvSpPr>
          <p:nvPr/>
        </p:nvSpPr>
        <p:spPr bwMode="auto">
          <a:xfrm>
            <a:off x="6732588" y="5197475"/>
            <a:ext cx="863600" cy="360363"/>
          </a:xfrm>
          <a:prstGeom prst="rect">
            <a:avLst/>
          </a:prstGeom>
          <a:solidFill>
            <a:schemeClr val="bg1"/>
          </a:solidFill>
          <a:ln w="9525">
            <a:noFill/>
            <a:miter lim="800000"/>
            <a:headEnd/>
            <a:tailEnd/>
          </a:ln>
        </p:spPr>
        <p:txBody>
          <a:bodyPr wrap="none" anchor="ctr"/>
          <a:lstStyle/>
          <a:p>
            <a:endParaRPr lang="ja-JP" altLang="en-US">
              <a:latin typeface="HGP創英角ｺﾞｼｯｸUB" pitchFamily="50" charset="-128"/>
              <a:ea typeface="HGP創英角ｺﾞｼｯｸUB" pitchFamily="50" charset="-128"/>
            </a:endParaRPr>
          </a:p>
        </p:txBody>
      </p:sp>
      <p:sp>
        <p:nvSpPr>
          <p:cNvPr id="26638" name="角丸四角形吹き出し 21"/>
          <p:cNvSpPr>
            <a:spLocks noChangeArrowheads="1"/>
          </p:cNvSpPr>
          <p:nvPr/>
        </p:nvSpPr>
        <p:spPr bwMode="auto">
          <a:xfrm>
            <a:off x="7451725" y="5268913"/>
            <a:ext cx="1373188" cy="422275"/>
          </a:xfrm>
          <a:prstGeom prst="wedgeRoundRectCallout">
            <a:avLst>
              <a:gd name="adj1" fmla="val -40634"/>
              <a:gd name="adj2" fmla="val -69551"/>
              <a:gd name="adj3" fmla="val 16667"/>
            </a:avLst>
          </a:prstGeom>
          <a:solidFill>
            <a:srgbClr val="3366FF"/>
          </a:solidFill>
          <a:ln w="25400" algn="ctr">
            <a:solidFill>
              <a:srgbClr val="385D8A"/>
            </a:solidFill>
            <a:miter lim="800000"/>
            <a:headEnd/>
            <a:tailEnd/>
          </a:ln>
        </p:spPr>
        <p:txBody>
          <a:bodyPr anchor="ctr"/>
          <a:lstStyle/>
          <a:p>
            <a:pPr algn="ctr"/>
            <a:r>
              <a:rPr lang="en-US" altLang="ja-JP">
                <a:solidFill>
                  <a:srgbClr val="FFFFFF"/>
                </a:solidFill>
                <a:latin typeface="HGP創英角ｺﾞｼｯｸUB" pitchFamily="50" charset="-128"/>
                <a:ea typeface="HGP創英角ｺﾞｼｯｸUB" pitchFamily="50" charset="-128"/>
              </a:rPr>
              <a:t>④</a:t>
            </a:r>
            <a:r>
              <a:rPr lang="ja-JP" altLang="en-US">
                <a:solidFill>
                  <a:srgbClr val="FFFFFF"/>
                </a:solidFill>
                <a:latin typeface="HGP創英角ｺﾞｼｯｸUB" pitchFamily="50" charset="-128"/>
                <a:ea typeface="HGP創英角ｺﾞｼｯｸUB" pitchFamily="50" charset="-128"/>
              </a:rPr>
              <a:t>保存性</a:t>
            </a:r>
          </a:p>
        </p:txBody>
      </p:sp>
      <p:sp>
        <p:nvSpPr>
          <p:cNvPr id="26639" name="AutoShape 18"/>
          <p:cNvSpPr>
            <a:spLocks noChangeArrowheads="1"/>
          </p:cNvSpPr>
          <p:nvPr/>
        </p:nvSpPr>
        <p:spPr bwMode="auto">
          <a:xfrm>
            <a:off x="4889500" y="5661025"/>
            <a:ext cx="2562225" cy="585788"/>
          </a:xfrm>
          <a:prstGeom prst="flowChartAlternateProcess">
            <a:avLst/>
          </a:prstGeom>
          <a:solidFill>
            <a:srgbClr val="CCFFFF"/>
          </a:solidFill>
          <a:ln w="9525">
            <a:solidFill>
              <a:srgbClr val="003366"/>
            </a:solidFill>
            <a:miter lim="800000"/>
            <a:headEnd/>
            <a:tailEnd/>
          </a:ln>
        </p:spPr>
        <p:txBody>
          <a:bodyPr wrap="none" anchor="ctr"/>
          <a:lstStyle/>
          <a:p>
            <a:endParaRPr lang="ja-JP" altLang="en-US">
              <a:latin typeface="HGP創英角ｺﾞｼｯｸUB" pitchFamily="50" charset="-128"/>
              <a:ea typeface="HGP創英角ｺﾞｼｯｸUB" pitchFamily="50" charset="-128"/>
            </a:endParaRPr>
          </a:p>
        </p:txBody>
      </p:sp>
      <p:sp>
        <p:nvSpPr>
          <p:cNvPr id="26640" name="Rectangle 19"/>
          <p:cNvSpPr>
            <a:spLocks noChangeArrowheads="1"/>
          </p:cNvSpPr>
          <p:nvPr/>
        </p:nvSpPr>
        <p:spPr bwMode="auto">
          <a:xfrm>
            <a:off x="5003800" y="5629275"/>
            <a:ext cx="2663825" cy="581025"/>
          </a:xfrm>
          <a:prstGeom prst="rect">
            <a:avLst/>
          </a:prstGeom>
          <a:noFill/>
          <a:ln w="9525">
            <a:noFill/>
            <a:miter lim="800000"/>
            <a:headEnd/>
            <a:tailEnd/>
          </a:ln>
        </p:spPr>
        <p:txBody>
          <a:bodyPr>
            <a:spAutoFit/>
          </a:bodyPr>
          <a:lstStyle/>
          <a:p>
            <a:r>
              <a:rPr lang="ja-JP" altLang="en-US" sz="1600">
                <a:solidFill>
                  <a:srgbClr val="000066"/>
                </a:solidFill>
                <a:latin typeface="HGP創英角ｺﾞｼｯｸUB" pitchFamily="50" charset="-128"/>
                <a:ea typeface="HGP創英角ｺﾞｼｯｸUB" pitchFamily="50" charset="-128"/>
              </a:rPr>
              <a:t>学術コミュニティ内で環境を検索・利活用</a:t>
            </a:r>
          </a:p>
        </p:txBody>
      </p:sp>
      <p:grpSp>
        <p:nvGrpSpPr>
          <p:cNvPr id="26641" name="Group 22"/>
          <p:cNvGrpSpPr>
            <a:grpSpLocks/>
          </p:cNvGrpSpPr>
          <p:nvPr/>
        </p:nvGrpSpPr>
        <p:grpSpPr bwMode="auto">
          <a:xfrm>
            <a:off x="1189038" y="3757613"/>
            <a:ext cx="1223962" cy="463550"/>
            <a:chOff x="113" y="1933"/>
            <a:chExt cx="771" cy="292"/>
          </a:xfrm>
        </p:grpSpPr>
        <p:sp>
          <p:nvSpPr>
            <p:cNvPr id="26648" name="Rectangle 23"/>
            <p:cNvSpPr>
              <a:spLocks noChangeArrowheads="1"/>
            </p:cNvSpPr>
            <p:nvPr/>
          </p:nvSpPr>
          <p:spPr bwMode="auto">
            <a:xfrm>
              <a:off x="158" y="1979"/>
              <a:ext cx="91" cy="226"/>
            </a:xfrm>
            <a:prstGeom prst="rect">
              <a:avLst/>
            </a:prstGeom>
            <a:solidFill>
              <a:schemeClr val="bg1"/>
            </a:solidFill>
            <a:ln w="9525">
              <a:noFill/>
              <a:miter lim="800000"/>
              <a:headEnd/>
              <a:tailEnd/>
            </a:ln>
          </p:spPr>
          <p:txBody>
            <a:bodyPr wrap="none" anchor="ctr"/>
            <a:lstStyle/>
            <a:p>
              <a:endParaRPr lang="ja-JP" altLang="en-US">
                <a:latin typeface="HGP創英角ｺﾞｼｯｸUB" pitchFamily="50" charset="-128"/>
                <a:ea typeface="HGP創英角ｺﾞｼｯｸUB" pitchFamily="50" charset="-128"/>
              </a:endParaRPr>
            </a:p>
          </p:txBody>
        </p:sp>
        <p:sp>
          <p:nvSpPr>
            <p:cNvPr id="26649" name="Rectangle 24"/>
            <p:cNvSpPr>
              <a:spLocks noChangeArrowheads="1"/>
            </p:cNvSpPr>
            <p:nvPr/>
          </p:nvSpPr>
          <p:spPr bwMode="auto">
            <a:xfrm>
              <a:off x="330" y="2042"/>
              <a:ext cx="191" cy="146"/>
            </a:xfrm>
            <a:prstGeom prst="rect">
              <a:avLst/>
            </a:prstGeom>
            <a:solidFill>
              <a:schemeClr val="bg1"/>
            </a:solidFill>
            <a:ln w="9525">
              <a:noFill/>
              <a:miter lim="800000"/>
              <a:headEnd/>
              <a:tailEnd/>
            </a:ln>
          </p:spPr>
          <p:txBody>
            <a:bodyPr wrap="none" anchor="ctr"/>
            <a:lstStyle/>
            <a:p>
              <a:endParaRPr lang="ja-JP" altLang="en-US">
                <a:latin typeface="HGP創英角ｺﾞｼｯｸUB" pitchFamily="50" charset="-128"/>
                <a:ea typeface="HGP創英角ｺﾞｼｯｸUB" pitchFamily="50" charset="-128"/>
              </a:endParaRPr>
            </a:p>
          </p:txBody>
        </p:sp>
        <p:sp>
          <p:nvSpPr>
            <p:cNvPr id="26650" name="Rectangle 25"/>
            <p:cNvSpPr>
              <a:spLocks noChangeArrowheads="1"/>
            </p:cNvSpPr>
            <p:nvPr/>
          </p:nvSpPr>
          <p:spPr bwMode="auto">
            <a:xfrm>
              <a:off x="599" y="2068"/>
              <a:ext cx="229" cy="124"/>
            </a:xfrm>
            <a:prstGeom prst="rect">
              <a:avLst/>
            </a:prstGeom>
            <a:solidFill>
              <a:schemeClr val="bg1"/>
            </a:solidFill>
            <a:ln w="9525">
              <a:noFill/>
              <a:miter lim="800000"/>
              <a:headEnd/>
              <a:tailEnd/>
            </a:ln>
          </p:spPr>
          <p:txBody>
            <a:bodyPr wrap="none" anchor="ctr"/>
            <a:lstStyle/>
            <a:p>
              <a:endParaRPr lang="ja-JP" altLang="en-US">
                <a:latin typeface="HGP創英角ｺﾞｼｯｸUB" pitchFamily="50" charset="-128"/>
                <a:ea typeface="HGP創英角ｺﾞｼｯｸUB" pitchFamily="50" charset="-128"/>
              </a:endParaRPr>
            </a:p>
          </p:txBody>
        </p:sp>
        <p:sp>
          <p:nvSpPr>
            <p:cNvPr id="26651" name="Rectangle 26"/>
            <p:cNvSpPr>
              <a:spLocks noChangeArrowheads="1"/>
            </p:cNvSpPr>
            <p:nvPr/>
          </p:nvSpPr>
          <p:spPr bwMode="auto">
            <a:xfrm>
              <a:off x="643" y="1961"/>
              <a:ext cx="105" cy="154"/>
            </a:xfrm>
            <a:prstGeom prst="rect">
              <a:avLst/>
            </a:prstGeom>
            <a:solidFill>
              <a:schemeClr val="bg1"/>
            </a:solidFill>
            <a:ln w="9525">
              <a:noFill/>
              <a:miter lim="800000"/>
              <a:headEnd/>
              <a:tailEnd/>
            </a:ln>
          </p:spPr>
          <p:txBody>
            <a:bodyPr wrap="none" anchor="ctr"/>
            <a:lstStyle/>
            <a:p>
              <a:endParaRPr lang="ja-JP" altLang="en-US">
                <a:latin typeface="HGP創英角ｺﾞｼｯｸUB" pitchFamily="50" charset="-128"/>
                <a:ea typeface="HGP創英角ｺﾞｼｯｸUB" pitchFamily="50" charset="-128"/>
              </a:endParaRPr>
            </a:p>
          </p:txBody>
        </p:sp>
        <p:pic>
          <p:nvPicPr>
            <p:cNvPr id="26652" name="Picture 27" descr="build1"/>
            <p:cNvPicPr>
              <a:picLocks noChangeAspect="1" noChangeArrowheads="1"/>
            </p:cNvPicPr>
            <p:nvPr/>
          </p:nvPicPr>
          <p:blipFill>
            <a:blip r:embed="rId4" cstate="print"/>
            <a:srcRect/>
            <a:stretch>
              <a:fillRect/>
            </a:stretch>
          </p:blipFill>
          <p:spPr bwMode="auto">
            <a:xfrm>
              <a:off x="113" y="1933"/>
              <a:ext cx="771" cy="292"/>
            </a:xfrm>
            <a:prstGeom prst="rect">
              <a:avLst/>
            </a:prstGeom>
            <a:noFill/>
            <a:ln w="9525">
              <a:noFill/>
              <a:miter lim="800000"/>
              <a:headEnd/>
              <a:tailEnd/>
            </a:ln>
          </p:spPr>
        </p:pic>
      </p:grpSp>
      <p:sp>
        <p:nvSpPr>
          <p:cNvPr id="26642" name="Line 28"/>
          <p:cNvSpPr>
            <a:spLocks noChangeShapeType="1"/>
          </p:cNvSpPr>
          <p:nvPr/>
        </p:nvSpPr>
        <p:spPr bwMode="auto">
          <a:xfrm flipV="1">
            <a:off x="2411413" y="4044950"/>
            <a:ext cx="647700" cy="0"/>
          </a:xfrm>
          <a:prstGeom prst="line">
            <a:avLst/>
          </a:prstGeom>
          <a:noFill/>
          <a:ln w="57150">
            <a:solidFill>
              <a:srgbClr val="FF6600"/>
            </a:solidFill>
            <a:round/>
            <a:headEnd type="triangle" w="med" len="med"/>
            <a:tailEnd type="triangle" w="med" len="med"/>
          </a:ln>
        </p:spPr>
        <p:txBody>
          <a:bodyPr/>
          <a:lstStyle/>
          <a:p>
            <a:endParaRPr lang="ja-JP" altLang="en-US"/>
          </a:p>
        </p:txBody>
      </p:sp>
      <p:sp>
        <p:nvSpPr>
          <p:cNvPr id="26643" name="Rectangle 29"/>
          <p:cNvSpPr>
            <a:spLocks noChangeArrowheads="1"/>
          </p:cNvSpPr>
          <p:nvPr/>
        </p:nvSpPr>
        <p:spPr bwMode="auto">
          <a:xfrm>
            <a:off x="1260475" y="4171950"/>
            <a:ext cx="1223963" cy="304800"/>
          </a:xfrm>
          <a:prstGeom prst="rect">
            <a:avLst/>
          </a:prstGeom>
          <a:noFill/>
          <a:ln w="9525">
            <a:noFill/>
            <a:miter lim="800000"/>
            <a:headEnd/>
            <a:tailEnd/>
          </a:ln>
        </p:spPr>
        <p:txBody>
          <a:bodyPr>
            <a:spAutoFit/>
          </a:bodyPr>
          <a:lstStyle/>
          <a:p>
            <a:r>
              <a:rPr lang="ja-JP" altLang="en-US" sz="1400">
                <a:solidFill>
                  <a:srgbClr val="000066"/>
                </a:solidFill>
                <a:latin typeface="HGP創英角ｺﾞｼｯｸUB" pitchFamily="50" charset="-128"/>
                <a:ea typeface="HGP創英角ｺﾞｼｯｸUB" pitchFamily="50" charset="-128"/>
              </a:rPr>
              <a:t>外部クラウド</a:t>
            </a:r>
          </a:p>
        </p:txBody>
      </p:sp>
      <p:sp>
        <p:nvSpPr>
          <p:cNvPr id="26644" name="Rectangle 30"/>
          <p:cNvSpPr>
            <a:spLocks noChangeArrowheads="1"/>
          </p:cNvSpPr>
          <p:nvPr/>
        </p:nvSpPr>
        <p:spPr bwMode="auto">
          <a:xfrm>
            <a:off x="322263" y="5416550"/>
            <a:ext cx="2593975" cy="400110"/>
          </a:xfrm>
          <a:prstGeom prst="rect">
            <a:avLst/>
          </a:prstGeom>
          <a:noFill/>
          <a:ln w="9525">
            <a:noFill/>
            <a:miter lim="800000"/>
            <a:headEnd/>
            <a:tailEnd/>
          </a:ln>
        </p:spPr>
        <p:txBody>
          <a:bodyPr>
            <a:spAutoFit/>
          </a:bodyPr>
          <a:lstStyle/>
          <a:p>
            <a:r>
              <a:rPr lang="ja-JP" altLang="en-US" sz="1000" dirty="0">
                <a:latin typeface="HGP創英角ｺﾞｼｯｸUB" pitchFamily="50" charset="-128"/>
                <a:ea typeface="HGP創英角ｺﾞｼｯｸUB" pitchFamily="50" charset="-128"/>
              </a:rPr>
              <a:t>参考：</a:t>
            </a:r>
          </a:p>
          <a:p>
            <a:r>
              <a:rPr lang="en-US" altLang="ja-JP" sz="1000" dirty="0" smtClean="0">
                <a:latin typeface="HGP創英角ｺﾞｼｯｸUB" pitchFamily="50" charset="-128"/>
                <a:ea typeface="HGP創英角ｺﾞｼｯｸUB" pitchFamily="50" charset="-128"/>
                <a:hlinkClick r:id="rId5"/>
              </a:rPr>
              <a:t>http</a:t>
            </a:r>
            <a:r>
              <a:rPr lang="en-US" altLang="ja-JP" sz="1000" dirty="0">
                <a:latin typeface="HGP創英角ｺﾞｼｯｸUB" pitchFamily="50" charset="-128"/>
                <a:ea typeface="HGP創英角ｺﾞｼｯｸUB" pitchFamily="50" charset="-128"/>
                <a:hlinkClick r:id="rId5"/>
              </a:rPr>
              <a:t>://grace-center.jp/prj_educloud.html</a:t>
            </a:r>
            <a:endParaRPr lang="en-US" altLang="ja-JP" sz="1000" dirty="0">
              <a:latin typeface="HGP創英角ｺﾞｼｯｸUB" pitchFamily="50" charset="-128"/>
              <a:ea typeface="HGP創英角ｺﾞｼｯｸUB" pitchFamily="50" charset="-128"/>
            </a:endParaRPr>
          </a:p>
        </p:txBody>
      </p:sp>
      <p:grpSp>
        <p:nvGrpSpPr>
          <p:cNvPr id="26645" name="Group 32"/>
          <p:cNvGrpSpPr>
            <a:grpSpLocks/>
          </p:cNvGrpSpPr>
          <p:nvPr/>
        </p:nvGrpSpPr>
        <p:grpSpPr bwMode="auto">
          <a:xfrm>
            <a:off x="107950" y="4797425"/>
            <a:ext cx="1471613" cy="581025"/>
            <a:chOff x="683" y="3385"/>
            <a:chExt cx="927" cy="366"/>
          </a:xfrm>
        </p:grpSpPr>
        <p:sp>
          <p:nvSpPr>
            <p:cNvPr id="26646" name="AutoShape 10"/>
            <p:cNvSpPr>
              <a:spLocks noChangeArrowheads="1"/>
            </p:cNvSpPr>
            <p:nvPr/>
          </p:nvSpPr>
          <p:spPr bwMode="auto">
            <a:xfrm>
              <a:off x="683" y="3387"/>
              <a:ext cx="882" cy="364"/>
            </a:xfrm>
            <a:prstGeom prst="flowChartAlternateProcess">
              <a:avLst/>
            </a:prstGeom>
            <a:solidFill>
              <a:srgbClr val="CCFFFF"/>
            </a:solidFill>
            <a:ln w="9525">
              <a:solidFill>
                <a:srgbClr val="003366"/>
              </a:solidFill>
              <a:miter lim="800000"/>
              <a:headEnd/>
              <a:tailEnd/>
            </a:ln>
          </p:spPr>
          <p:txBody>
            <a:bodyPr wrap="none" anchor="ctr"/>
            <a:lstStyle/>
            <a:p>
              <a:endParaRPr lang="ja-JP" altLang="en-US">
                <a:latin typeface="HGP創英角ｺﾞｼｯｸUB" pitchFamily="50" charset="-128"/>
                <a:ea typeface="HGP創英角ｺﾞｼｯｸUB" pitchFamily="50" charset="-128"/>
              </a:endParaRPr>
            </a:p>
          </p:txBody>
        </p:sp>
        <p:sp>
          <p:nvSpPr>
            <p:cNvPr id="26647" name="Rectangle 11"/>
            <p:cNvSpPr>
              <a:spLocks noChangeArrowheads="1"/>
            </p:cNvSpPr>
            <p:nvPr/>
          </p:nvSpPr>
          <p:spPr bwMode="auto">
            <a:xfrm>
              <a:off x="703" y="3385"/>
              <a:ext cx="907" cy="366"/>
            </a:xfrm>
            <a:prstGeom prst="rect">
              <a:avLst/>
            </a:prstGeom>
            <a:noFill/>
            <a:ln w="9525">
              <a:noFill/>
              <a:miter lim="800000"/>
              <a:headEnd/>
              <a:tailEnd/>
            </a:ln>
          </p:spPr>
          <p:txBody>
            <a:bodyPr>
              <a:spAutoFit/>
            </a:bodyPr>
            <a:lstStyle/>
            <a:p>
              <a:r>
                <a:rPr lang="ja-JP" altLang="en-US" sz="1600">
                  <a:solidFill>
                    <a:srgbClr val="000066"/>
                  </a:solidFill>
                  <a:latin typeface="HGP創英角ｺﾞｼｯｸUB" pitchFamily="50" charset="-128"/>
                  <a:ea typeface="HGP創英角ｺﾞｼｯｸUB" pitchFamily="50" charset="-128"/>
                </a:rPr>
                <a:t>他のクラウドとの連携</a:t>
              </a:r>
            </a:p>
          </p:txBody>
        </p:sp>
      </p:grpSp>
      <p:sp>
        <p:nvSpPr>
          <p:cNvPr id="30"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5</a:t>
            </a:fld>
            <a:endParaRPr lang="ja-JP" altLang="en-US" dirty="0"/>
          </a:p>
        </p:txBody>
      </p:sp>
      <p:sp>
        <p:nvSpPr>
          <p:cNvPr id="31" name="角丸四角形 30"/>
          <p:cNvSpPr/>
          <p:nvPr/>
        </p:nvSpPr>
        <p:spPr>
          <a:xfrm>
            <a:off x="6876256" y="260648"/>
            <a:ext cx="2160240" cy="504056"/>
          </a:xfrm>
          <a:prstGeom prst="roundRect">
            <a:avLst>
              <a:gd name="adj" fmla="val 7234"/>
            </a:avLst>
          </a:prstGeom>
          <a:ln w="50800">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solidFill>
                <a:schemeClr val="tx2">
                  <a:lumMod val="60000"/>
                  <a:lumOff val="40000"/>
                </a:schemeClr>
              </a:solidFill>
            </a:endParaRPr>
          </a:p>
        </p:txBody>
      </p:sp>
      <p:sp>
        <p:nvSpPr>
          <p:cNvPr id="32" name="テキスト ボックス 4"/>
          <p:cNvSpPr txBox="1">
            <a:spLocks noChangeArrowheads="1"/>
          </p:cNvSpPr>
          <p:nvPr/>
        </p:nvSpPr>
        <p:spPr bwMode="auto">
          <a:xfrm flipH="1">
            <a:off x="7020272" y="292586"/>
            <a:ext cx="2016224" cy="400110"/>
          </a:xfrm>
          <a:prstGeom prst="rect">
            <a:avLst/>
          </a:prstGeom>
          <a:noFill/>
          <a:ln w="9525">
            <a:noFill/>
            <a:miter lim="800000"/>
            <a:headEnd/>
            <a:tailEnd/>
          </a:ln>
        </p:spPr>
        <p:txBody>
          <a:bodyPr wrap="square">
            <a:spAutoFit/>
          </a:bodyPr>
          <a:lstStyle/>
          <a:p>
            <a:r>
              <a:rPr lang="ja-JP" altLang="en-US" sz="2000" dirty="0" smtClean="0">
                <a:solidFill>
                  <a:srgbClr val="00B0F0"/>
                </a:solidFill>
                <a:latin typeface="HGP創英角ｺﾞｼｯｸUB" pitchFamily="50" charset="-128"/>
                <a:ea typeface="HGP創英角ｺﾞｼｯｸUB" pitchFamily="50" charset="-128"/>
              </a:rPr>
              <a:t>教育</a:t>
            </a:r>
            <a:r>
              <a:rPr lang="ja-JP" altLang="en-US" sz="2000" dirty="0" smtClean="0">
                <a:solidFill>
                  <a:schemeClr val="tx2">
                    <a:lumMod val="60000"/>
                    <a:lumOff val="40000"/>
                  </a:schemeClr>
                </a:solidFill>
                <a:latin typeface="HGP創英角ｺﾞｼｯｸUB" pitchFamily="50" charset="-128"/>
                <a:ea typeface="HGP創英角ｺﾞｼｯｸUB" pitchFamily="50" charset="-128"/>
              </a:rPr>
              <a:t>からの期待</a:t>
            </a:r>
            <a:endParaRPr lang="en-US" altLang="ja-JP" sz="2000" dirty="0" smtClean="0">
              <a:solidFill>
                <a:schemeClr val="tx2">
                  <a:lumMod val="60000"/>
                  <a:lumOff val="40000"/>
                </a:schemeClr>
              </a:solidFill>
              <a:latin typeface="HGP創英角ｺﾞｼｯｸUB" pitchFamily="50" charset="-128"/>
              <a:ea typeface="HGP創英角ｺﾞｼｯｸUB" pitchFamily="50"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251520" y="188640"/>
            <a:ext cx="7956376" cy="606425"/>
          </a:xfrm>
        </p:spPr>
        <p:txBody>
          <a:bodyPr/>
          <a:lstStyle/>
          <a:p>
            <a:pPr eaLnBrk="1" hangingPunct="1"/>
            <a:r>
              <a:rPr lang="en-US" altLang="ja-JP" sz="3200" b="1" dirty="0" smtClean="0">
                <a:effectLst/>
                <a:latin typeface="HGP創英角ｺﾞｼｯｸUB" pitchFamily="50" charset="-128"/>
                <a:ea typeface="HGP創英角ｺﾞｼｯｸUB" pitchFamily="50" charset="-128"/>
              </a:rPr>
              <a:t>OSS</a:t>
            </a:r>
            <a:r>
              <a:rPr lang="ja-JP" altLang="en-US" sz="3200" b="1" dirty="0" smtClean="0">
                <a:effectLst/>
                <a:latin typeface="HGP創英角ｺﾞｼｯｸUB" pitchFamily="50" charset="-128"/>
                <a:ea typeface="HGP創英角ｺﾞｼｯｸUB" pitchFamily="50" charset="-128"/>
              </a:rPr>
              <a:t>で構成する</a:t>
            </a:r>
            <a:r>
              <a:rPr lang="ja-JP" altLang="en-US" sz="3200" b="1" dirty="0" smtClean="0">
                <a:latin typeface="HGP創英角ｺﾞｼｯｸUB" pitchFamily="50" charset="-128"/>
                <a:ea typeface="HGP創英角ｺﾞｼｯｸUB" pitchFamily="50" charset="-128"/>
              </a:rPr>
              <a:t>マルチ</a:t>
            </a:r>
            <a:r>
              <a:rPr lang="ja-JP" altLang="en-US" sz="3200" b="1" dirty="0" smtClean="0">
                <a:effectLst/>
                <a:latin typeface="HGP創英角ｺﾞｼｯｸUB" pitchFamily="50" charset="-128"/>
                <a:ea typeface="HGP創英角ｺﾞｼｯｸUB" pitchFamily="50" charset="-128"/>
              </a:rPr>
              <a:t>クラウドと共有機能</a:t>
            </a:r>
          </a:p>
        </p:txBody>
      </p:sp>
      <p:sp>
        <p:nvSpPr>
          <p:cNvPr id="28675" name="AutoShape 3"/>
          <p:cNvSpPr>
            <a:spLocks noChangeArrowheads="1"/>
          </p:cNvSpPr>
          <p:nvPr/>
        </p:nvSpPr>
        <p:spPr bwMode="auto">
          <a:xfrm>
            <a:off x="7821488" y="1958429"/>
            <a:ext cx="1143000" cy="838200"/>
          </a:xfrm>
          <a:prstGeom prst="can">
            <a:avLst>
              <a:gd name="adj" fmla="val 25000"/>
            </a:avLst>
          </a:prstGeom>
          <a:solidFill>
            <a:srgbClr val="FFFFFF"/>
          </a:solidFill>
          <a:ln w="9525">
            <a:solidFill>
              <a:schemeClr val="tx1"/>
            </a:solidFill>
            <a:round/>
            <a:headEnd/>
            <a:tailEnd/>
          </a:ln>
        </p:spPr>
        <p:txBody>
          <a:bodyPr anchor="ctr"/>
          <a:lstStyle/>
          <a:p>
            <a:r>
              <a:rPr lang="en-US" altLang="ja-JP" sz="1400" dirty="0" smtClean="0">
                <a:latin typeface="HGP創英角ｺﾞｼｯｸUB" pitchFamily="50" charset="-128"/>
                <a:ea typeface="HGP創英角ｺﾞｼｯｸUB" pitchFamily="50" charset="-128"/>
              </a:rPr>
              <a:t>   </a:t>
            </a:r>
            <a:r>
              <a:rPr lang="ja-JP" altLang="en-US" sz="1400" dirty="0" smtClean="0">
                <a:latin typeface="HGP創英角ｺﾞｼｯｸUB" pitchFamily="50" charset="-128"/>
                <a:ea typeface="HGP創英角ｺﾞｼｯｸUB" pitchFamily="50" charset="-128"/>
              </a:rPr>
              <a:t>アーカイブ</a:t>
            </a:r>
            <a:endParaRPr lang="ja-JP" altLang="en-US" sz="1400" dirty="0">
              <a:latin typeface="HGP創英角ｺﾞｼｯｸUB" pitchFamily="50" charset="-128"/>
              <a:ea typeface="HGP創英角ｺﾞｼｯｸUB" pitchFamily="50" charset="-128"/>
            </a:endParaRPr>
          </a:p>
        </p:txBody>
      </p:sp>
      <p:pic>
        <p:nvPicPr>
          <p:cNvPr id="28678" name="Picture 1288"/>
          <p:cNvPicPr>
            <a:picLocks noChangeAspect="1" noChangeArrowheads="1"/>
          </p:cNvPicPr>
          <p:nvPr/>
        </p:nvPicPr>
        <p:blipFill>
          <a:blip r:embed="rId3" cstate="print"/>
          <a:srcRect/>
          <a:stretch>
            <a:fillRect/>
          </a:stretch>
        </p:blipFill>
        <p:spPr bwMode="auto">
          <a:xfrm>
            <a:off x="1717675" y="2339430"/>
            <a:ext cx="4800600" cy="3395663"/>
          </a:xfrm>
          <a:prstGeom prst="rect">
            <a:avLst/>
          </a:prstGeom>
          <a:noFill/>
          <a:ln w="9525">
            <a:noFill/>
            <a:miter lim="800000"/>
            <a:headEnd/>
            <a:tailEnd/>
          </a:ln>
        </p:spPr>
      </p:pic>
      <p:sp>
        <p:nvSpPr>
          <p:cNvPr id="28679" name="AutoShape 2541"/>
          <p:cNvSpPr>
            <a:spLocks noChangeArrowheads="1"/>
          </p:cNvSpPr>
          <p:nvPr/>
        </p:nvSpPr>
        <p:spPr bwMode="auto">
          <a:xfrm>
            <a:off x="2632075" y="2263229"/>
            <a:ext cx="1004888" cy="3733800"/>
          </a:xfrm>
          <a:prstGeom prst="roundRect">
            <a:avLst>
              <a:gd name="adj" fmla="val 16667"/>
            </a:avLst>
          </a:prstGeom>
          <a:noFill/>
          <a:ln w="38100">
            <a:solidFill>
              <a:srgbClr val="FF3300"/>
            </a:solidFill>
            <a:prstDash val="sysDash"/>
            <a:round/>
            <a:headEnd/>
            <a:tailEnd/>
          </a:ln>
        </p:spPr>
        <p:txBody>
          <a:bodyPr wrap="none" anchor="ctr"/>
          <a:lstStyle/>
          <a:p>
            <a:endParaRPr lang="ja-JP" altLang="en-US">
              <a:latin typeface="HGP創英角ｺﾞｼｯｸUB" pitchFamily="50" charset="-128"/>
              <a:ea typeface="HGP創英角ｺﾞｼｯｸUB" pitchFamily="50" charset="-128"/>
            </a:endParaRPr>
          </a:p>
        </p:txBody>
      </p:sp>
      <p:sp>
        <p:nvSpPr>
          <p:cNvPr id="28680" name="AutoShape 2542"/>
          <p:cNvSpPr>
            <a:spLocks noChangeArrowheads="1"/>
          </p:cNvSpPr>
          <p:nvPr/>
        </p:nvSpPr>
        <p:spPr bwMode="auto">
          <a:xfrm>
            <a:off x="1581150" y="2263229"/>
            <a:ext cx="1004888" cy="3733800"/>
          </a:xfrm>
          <a:prstGeom prst="roundRect">
            <a:avLst>
              <a:gd name="adj" fmla="val 16667"/>
            </a:avLst>
          </a:prstGeom>
          <a:noFill/>
          <a:ln w="38100">
            <a:solidFill>
              <a:srgbClr val="FF3300"/>
            </a:solidFill>
            <a:prstDash val="sysDash"/>
            <a:round/>
            <a:headEnd/>
            <a:tailEnd/>
          </a:ln>
        </p:spPr>
        <p:txBody>
          <a:bodyPr wrap="none" anchor="ctr"/>
          <a:lstStyle/>
          <a:p>
            <a:endParaRPr lang="ja-JP" altLang="en-US">
              <a:latin typeface="HGP創英角ｺﾞｼｯｸUB" pitchFamily="50" charset="-128"/>
              <a:ea typeface="HGP創英角ｺﾞｼｯｸUB" pitchFamily="50" charset="-128"/>
            </a:endParaRPr>
          </a:p>
        </p:txBody>
      </p:sp>
      <p:sp>
        <p:nvSpPr>
          <p:cNvPr id="28681" name="AutoShape 2539"/>
          <p:cNvSpPr>
            <a:spLocks noChangeArrowheads="1"/>
          </p:cNvSpPr>
          <p:nvPr/>
        </p:nvSpPr>
        <p:spPr bwMode="auto">
          <a:xfrm>
            <a:off x="5527675" y="2263229"/>
            <a:ext cx="1004888" cy="3733800"/>
          </a:xfrm>
          <a:prstGeom prst="roundRect">
            <a:avLst>
              <a:gd name="adj" fmla="val 16667"/>
            </a:avLst>
          </a:prstGeom>
          <a:noFill/>
          <a:ln w="38100">
            <a:solidFill>
              <a:srgbClr val="FF3300"/>
            </a:solidFill>
            <a:prstDash val="sysDash"/>
            <a:round/>
            <a:headEnd/>
            <a:tailEnd/>
          </a:ln>
        </p:spPr>
        <p:txBody>
          <a:bodyPr wrap="none" anchor="ctr"/>
          <a:lstStyle/>
          <a:p>
            <a:endParaRPr lang="ja-JP" altLang="en-US">
              <a:latin typeface="HGP創英角ｺﾞｼｯｸUB" pitchFamily="50" charset="-128"/>
              <a:ea typeface="HGP創英角ｺﾞｼｯｸUB" pitchFamily="50" charset="-128"/>
            </a:endParaRPr>
          </a:p>
        </p:txBody>
      </p:sp>
      <p:sp>
        <p:nvSpPr>
          <p:cNvPr id="28682" name="AutoShape 2540"/>
          <p:cNvSpPr>
            <a:spLocks noChangeArrowheads="1"/>
          </p:cNvSpPr>
          <p:nvPr/>
        </p:nvSpPr>
        <p:spPr bwMode="auto">
          <a:xfrm>
            <a:off x="4498353" y="2263229"/>
            <a:ext cx="1004888" cy="3733800"/>
          </a:xfrm>
          <a:prstGeom prst="roundRect">
            <a:avLst>
              <a:gd name="adj" fmla="val 16667"/>
            </a:avLst>
          </a:prstGeom>
          <a:noFill/>
          <a:ln w="38100">
            <a:solidFill>
              <a:srgbClr val="FF3300"/>
            </a:solidFill>
            <a:prstDash val="sysDash"/>
            <a:round/>
            <a:headEnd/>
            <a:tailEnd/>
          </a:ln>
        </p:spPr>
        <p:txBody>
          <a:bodyPr wrap="none" anchor="ctr"/>
          <a:lstStyle/>
          <a:p>
            <a:endParaRPr lang="ja-JP" altLang="en-US">
              <a:latin typeface="HGP創英角ｺﾞｼｯｸUB" pitchFamily="50" charset="-128"/>
              <a:ea typeface="HGP創英角ｺﾞｼｯｸUB" pitchFamily="50" charset="-128"/>
            </a:endParaRPr>
          </a:p>
        </p:txBody>
      </p:sp>
      <p:sp>
        <p:nvSpPr>
          <p:cNvPr id="28683" name="Text Box 2544"/>
          <p:cNvSpPr txBox="1">
            <a:spLocks noChangeArrowheads="1"/>
          </p:cNvSpPr>
          <p:nvPr/>
        </p:nvSpPr>
        <p:spPr bwMode="auto">
          <a:xfrm>
            <a:off x="5588001" y="1752054"/>
            <a:ext cx="184731" cy="369332"/>
          </a:xfrm>
          <a:prstGeom prst="rect">
            <a:avLst/>
          </a:prstGeom>
          <a:noFill/>
          <a:ln w="9525">
            <a:noFill/>
            <a:miter lim="800000"/>
            <a:headEnd/>
            <a:tailEnd/>
          </a:ln>
        </p:spPr>
        <p:txBody>
          <a:bodyPr wrap="none">
            <a:spAutoFit/>
          </a:bodyPr>
          <a:lstStyle/>
          <a:p>
            <a:endParaRPr lang="ja-JP" altLang="en-US">
              <a:latin typeface="HGP創英角ｺﾞｼｯｸUB" pitchFamily="50" charset="-128"/>
              <a:ea typeface="HGP創英角ｺﾞｼｯｸUB" pitchFamily="50" charset="-128"/>
            </a:endParaRPr>
          </a:p>
        </p:txBody>
      </p:sp>
      <p:sp>
        <p:nvSpPr>
          <p:cNvPr id="28684" name="Text Box 2545"/>
          <p:cNvSpPr txBox="1">
            <a:spLocks noChangeArrowheads="1"/>
          </p:cNvSpPr>
          <p:nvPr/>
        </p:nvSpPr>
        <p:spPr bwMode="auto">
          <a:xfrm>
            <a:off x="5603876" y="1958430"/>
            <a:ext cx="861133" cy="276999"/>
          </a:xfrm>
          <a:prstGeom prst="rect">
            <a:avLst/>
          </a:prstGeom>
          <a:solidFill>
            <a:srgbClr val="FF3300"/>
          </a:solidFill>
          <a:ln w="9525">
            <a:solidFill>
              <a:srgbClr val="FF3300"/>
            </a:solidFill>
            <a:miter lim="800000"/>
            <a:headEnd/>
            <a:tailEnd/>
          </a:ln>
        </p:spPr>
        <p:txBody>
          <a:bodyPr wrap="none">
            <a:spAutoFit/>
          </a:bodyPr>
          <a:lstStyle/>
          <a:p>
            <a:r>
              <a:rPr lang="en-US" altLang="ja-JP" sz="1200" b="1">
                <a:solidFill>
                  <a:schemeClr val="bg1"/>
                </a:solidFill>
                <a:latin typeface="HGP創英角ｺﾞｼｯｸUB" pitchFamily="50" charset="-128"/>
                <a:ea typeface="HGP創英角ｺﾞｼｯｸUB" pitchFamily="50" charset="-128"/>
              </a:rPr>
              <a:t>Cloud#01</a:t>
            </a:r>
          </a:p>
        </p:txBody>
      </p:sp>
      <p:sp>
        <p:nvSpPr>
          <p:cNvPr id="28685" name="Text Box 2546"/>
          <p:cNvSpPr txBox="1">
            <a:spLocks noChangeArrowheads="1"/>
          </p:cNvSpPr>
          <p:nvPr/>
        </p:nvSpPr>
        <p:spPr bwMode="auto">
          <a:xfrm>
            <a:off x="4558679" y="1958430"/>
            <a:ext cx="861133" cy="276999"/>
          </a:xfrm>
          <a:prstGeom prst="rect">
            <a:avLst/>
          </a:prstGeom>
          <a:solidFill>
            <a:srgbClr val="FF3300"/>
          </a:solidFill>
          <a:ln w="9525">
            <a:solidFill>
              <a:srgbClr val="FF3300"/>
            </a:solidFill>
            <a:miter lim="800000"/>
            <a:headEnd/>
            <a:tailEnd/>
          </a:ln>
        </p:spPr>
        <p:txBody>
          <a:bodyPr wrap="none">
            <a:spAutoFit/>
          </a:bodyPr>
          <a:lstStyle/>
          <a:p>
            <a:r>
              <a:rPr lang="en-US" altLang="ja-JP" sz="1200" b="1">
                <a:solidFill>
                  <a:schemeClr val="bg1"/>
                </a:solidFill>
                <a:latin typeface="HGP創英角ｺﾞｼｯｸUB" pitchFamily="50" charset="-128"/>
                <a:ea typeface="HGP創英角ｺﾞｼｯｸUB" pitchFamily="50" charset="-128"/>
              </a:rPr>
              <a:t>Cloud#02</a:t>
            </a:r>
          </a:p>
        </p:txBody>
      </p:sp>
      <p:sp>
        <p:nvSpPr>
          <p:cNvPr id="28686" name="Text Box 2547"/>
          <p:cNvSpPr txBox="1">
            <a:spLocks noChangeArrowheads="1"/>
          </p:cNvSpPr>
          <p:nvPr/>
        </p:nvSpPr>
        <p:spPr bwMode="auto">
          <a:xfrm>
            <a:off x="2706688" y="1958430"/>
            <a:ext cx="861133" cy="276999"/>
          </a:xfrm>
          <a:prstGeom prst="rect">
            <a:avLst/>
          </a:prstGeom>
          <a:solidFill>
            <a:srgbClr val="FF3300"/>
          </a:solidFill>
          <a:ln w="9525">
            <a:solidFill>
              <a:srgbClr val="FF3300"/>
            </a:solidFill>
            <a:miter lim="800000"/>
            <a:headEnd/>
            <a:tailEnd/>
          </a:ln>
        </p:spPr>
        <p:txBody>
          <a:bodyPr wrap="none">
            <a:spAutoFit/>
          </a:bodyPr>
          <a:lstStyle/>
          <a:p>
            <a:r>
              <a:rPr lang="en-US" altLang="ja-JP" sz="1200" b="1">
                <a:solidFill>
                  <a:schemeClr val="bg1"/>
                </a:solidFill>
                <a:latin typeface="HGP創英角ｺﾞｼｯｸUB" pitchFamily="50" charset="-128"/>
                <a:ea typeface="HGP創英角ｺﾞｼｯｸUB" pitchFamily="50" charset="-128"/>
              </a:rPr>
              <a:t>Cloud#14</a:t>
            </a:r>
          </a:p>
        </p:txBody>
      </p:sp>
      <p:sp>
        <p:nvSpPr>
          <p:cNvPr id="28687" name="Text Box 2548"/>
          <p:cNvSpPr txBox="1">
            <a:spLocks noChangeArrowheads="1"/>
          </p:cNvSpPr>
          <p:nvPr/>
        </p:nvSpPr>
        <p:spPr bwMode="auto">
          <a:xfrm>
            <a:off x="1639888" y="1958430"/>
            <a:ext cx="861133" cy="276999"/>
          </a:xfrm>
          <a:prstGeom prst="rect">
            <a:avLst/>
          </a:prstGeom>
          <a:solidFill>
            <a:srgbClr val="FF3300"/>
          </a:solidFill>
          <a:ln w="9525">
            <a:solidFill>
              <a:srgbClr val="FF3300"/>
            </a:solidFill>
            <a:miter lim="800000"/>
            <a:headEnd/>
            <a:tailEnd/>
          </a:ln>
        </p:spPr>
        <p:txBody>
          <a:bodyPr wrap="none">
            <a:spAutoFit/>
          </a:bodyPr>
          <a:lstStyle/>
          <a:p>
            <a:r>
              <a:rPr lang="en-US" altLang="ja-JP" sz="1200" b="1" dirty="0">
                <a:solidFill>
                  <a:schemeClr val="bg1"/>
                </a:solidFill>
                <a:latin typeface="HGP創英角ｺﾞｼｯｸUB" pitchFamily="50" charset="-128"/>
                <a:ea typeface="HGP創英角ｺﾞｼｯｸUB" pitchFamily="50" charset="-128"/>
              </a:rPr>
              <a:t>Cloud#15</a:t>
            </a:r>
          </a:p>
        </p:txBody>
      </p:sp>
      <p:sp>
        <p:nvSpPr>
          <p:cNvPr id="28688" name="AutoShape 5"/>
          <p:cNvSpPr>
            <a:spLocks noChangeArrowheads="1"/>
          </p:cNvSpPr>
          <p:nvPr/>
        </p:nvSpPr>
        <p:spPr bwMode="auto">
          <a:xfrm>
            <a:off x="879475" y="3863429"/>
            <a:ext cx="1676400" cy="457200"/>
          </a:xfrm>
          <a:prstGeom prst="wedgeRoundRectCallout">
            <a:avLst>
              <a:gd name="adj1" fmla="val 67898"/>
              <a:gd name="adj2" fmla="val -146875"/>
              <a:gd name="adj3" fmla="val 16667"/>
            </a:avLst>
          </a:prstGeom>
          <a:solidFill>
            <a:srgbClr val="FFFFCC"/>
          </a:solidFill>
          <a:ln w="9525">
            <a:solidFill>
              <a:schemeClr val="tx1"/>
            </a:solidFill>
            <a:miter lim="800000"/>
            <a:headEnd/>
            <a:tailEnd/>
          </a:ln>
        </p:spPr>
        <p:txBody>
          <a:bodyPr anchor="ctr"/>
          <a:lstStyle/>
          <a:p>
            <a:r>
              <a:rPr lang="en-US" altLang="ja-JP" sz="1200">
                <a:latin typeface="HGP創英角ｺﾞｼｯｸUB" pitchFamily="50" charset="-128"/>
                <a:ea typeface="HGP創英角ｺﾞｼｯｸUB" pitchFamily="50" charset="-128"/>
              </a:rPr>
              <a:t>Projects B</a:t>
            </a:r>
            <a:endParaRPr lang="ja-JP" altLang="en-US" sz="1200">
              <a:latin typeface="HGP創英角ｺﾞｼｯｸUB" pitchFamily="50" charset="-128"/>
              <a:ea typeface="HGP創英角ｺﾞｼｯｸUB" pitchFamily="50" charset="-128"/>
            </a:endParaRPr>
          </a:p>
        </p:txBody>
      </p:sp>
      <p:sp>
        <p:nvSpPr>
          <p:cNvPr id="28689" name="AutoShape 6"/>
          <p:cNvSpPr>
            <a:spLocks noChangeArrowheads="1"/>
          </p:cNvSpPr>
          <p:nvPr/>
        </p:nvSpPr>
        <p:spPr bwMode="auto">
          <a:xfrm>
            <a:off x="2251075" y="4396829"/>
            <a:ext cx="1676400" cy="457200"/>
          </a:xfrm>
          <a:prstGeom prst="wedgeRoundRectCallout">
            <a:avLst>
              <a:gd name="adj1" fmla="val -2083"/>
              <a:gd name="adj2" fmla="val -180556"/>
              <a:gd name="adj3" fmla="val 16667"/>
            </a:avLst>
          </a:prstGeom>
          <a:solidFill>
            <a:srgbClr val="FFFFCC"/>
          </a:solidFill>
          <a:ln w="9525">
            <a:solidFill>
              <a:schemeClr val="tx1"/>
            </a:solidFill>
            <a:miter lim="800000"/>
            <a:headEnd/>
            <a:tailEnd/>
          </a:ln>
        </p:spPr>
        <p:txBody>
          <a:bodyPr anchor="ctr"/>
          <a:lstStyle/>
          <a:p>
            <a:r>
              <a:rPr lang="en-US" altLang="ja-JP" sz="1200">
                <a:latin typeface="HGP創英角ｺﾞｼｯｸUB" pitchFamily="50" charset="-128"/>
                <a:ea typeface="HGP創英角ｺﾞｼｯｸUB" pitchFamily="50" charset="-128"/>
              </a:rPr>
              <a:t>Project C</a:t>
            </a:r>
            <a:endParaRPr lang="ja-JP" altLang="en-US" sz="1200">
              <a:latin typeface="HGP創英角ｺﾞｼｯｸUB" pitchFamily="50" charset="-128"/>
              <a:ea typeface="HGP創英角ｺﾞｼｯｸUB" pitchFamily="50" charset="-128"/>
            </a:endParaRPr>
          </a:p>
        </p:txBody>
      </p:sp>
      <p:sp>
        <p:nvSpPr>
          <p:cNvPr id="11271" name="AutoShape 7"/>
          <p:cNvSpPr>
            <a:spLocks noChangeArrowheads="1"/>
          </p:cNvSpPr>
          <p:nvPr/>
        </p:nvSpPr>
        <p:spPr bwMode="auto">
          <a:xfrm>
            <a:off x="2062164" y="5303292"/>
            <a:ext cx="2155825" cy="862012"/>
          </a:xfrm>
          <a:prstGeom prst="foldedCorner">
            <a:avLst>
              <a:gd name="adj" fmla="val 12500"/>
            </a:avLst>
          </a:prstGeom>
          <a:solidFill>
            <a:srgbClr val="FFCCFF"/>
          </a:solidFill>
          <a:ln w="9525">
            <a:solidFill>
              <a:schemeClr val="tx1"/>
            </a:solidFill>
            <a:round/>
            <a:headEnd/>
            <a:tailEnd/>
          </a:ln>
          <a:effectLst>
            <a:outerShdw blurRad="63500" dist="107763" dir="2700000" algn="ctr" rotWithShape="0">
              <a:schemeClr val="bg2">
                <a:alpha val="50000"/>
              </a:schemeClr>
            </a:outerShdw>
          </a:effectLst>
        </p:spPr>
        <p:txBody>
          <a:bodyPr anchor="ctr"/>
          <a:lstStyle/>
          <a:p>
            <a:pPr>
              <a:defRPr/>
            </a:pPr>
            <a:r>
              <a:rPr lang="en-US" altLang="ja-JP" sz="1200" dirty="0">
                <a:latin typeface="HGP創英角ｺﾞｼｯｸUB" pitchFamily="50" charset="-128"/>
                <a:ea typeface="HGP創英角ｺﾞｼｯｸUB" pitchFamily="50" charset="-128"/>
                <a:cs typeface="Verdana" pitchFamily="34" charset="0"/>
              </a:rPr>
              <a:t>Shared Cloud for Project B and Project C</a:t>
            </a:r>
            <a:endParaRPr lang="ja-JP" altLang="en-US" sz="1200" dirty="0">
              <a:latin typeface="HGP創英角ｺﾞｼｯｸUB" pitchFamily="50" charset="-128"/>
              <a:ea typeface="HGP創英角ｺﾞｼｯｸUB" pitchFamily="50" charset="-128"/>
              <a:cs typeface="Verdana" pitchFamily="34" charset="0"/>
            </a:endParaRPr>
          </a:p>
        </p:txBody>
      </p:sp>
      <p:sp>
        <p:nvSpPr>
          <p:cNvPr id="11272" name="AutoShape 8"/>
          <p:cNvSpPr>
            <a:spLocks noChangeArrowheads="1"/>
          </p:cNvSpPr>
          <p:nvPr/>
        </p:nvSpPr>
        <p:spPr bwMode="auto">
          <a:xfrm>
            <a:off x="6289675" y="4773067"/>
            <a:ext cx="2590800" cy="842962"/>
          </a:xfrm>
          <a:prstGeom prst="foldedCorner">
            <a:avLst>
              <a:gd name="adj" fmla="val 12500"/>
            </a:avLst>
          </a:prstGeom>
          <a:solidFill>
            <a:srgbClr val="FFCCFF"/>
          </a:solidFill>
          <a:ln w="9525">
            <a:solidFill>
              <a:schemeClr val="tx1"/>
            </a:solidFill>
            <a:round/>
            <a:headEnd/>
            <a:tailEnd/>
          </a:ln>
          <a:effectLst>
            <a:outerShdw blurRad="63500" dist="107763" dir="2700000" algn="ctr" rotWithShape="0">
              <a:schemeClr val="bg2">
                <a:alpha val="50000"/>
              </a:schemeClr>
            </a:outerShdw>
          </a:effectLst>
        </p:spPr>
        <p:txBody>
          <a:bodyPr anchor="ctr"/>
          <a:lstStyle/>
          <a:p>
            <a:pPr>
              <a:defRPr/>
            </a:pPr>
            <a:r>
              <a:rPr lang="en-US" altLang="ja-JP" sz="1200" dirty="0">
                <a:latin typeface="HGP創英角ｺﾞｼｯｸUB" pitchFamily="50" charset="-128"/>
                <a:ea typeface="HGP創英角ｺﾞｼｯｸUB" pitchFamily="50" charset="-128"/>
                <a:cs typeface="Verdana" pitchFamily="34" charset="0"/>
              </a:rPr>
              <a:t>Dedicated Cloud for Project A</a:t>
            </a:r>
            <a:endParaRPr lang="ja-JP" altLang="en-US" sz="1200" dirty="0">
              <a:latin typeface="HGP創英角ｺﾞｼｯｸUB" pitchFamily="50" charset="-128"/>
              <a:ea typeface="HGP創英角ｺﾞｼｯｸUB" pitchFamily="50" charset="-128"/>
              <a:cs typeface="Verdana" pitchFamily="34" charset="0"/>
            </a:endParaRPr>
          </a:p>
        </p:txBody>
      </p:sp>
      <p:sp>
        <p:nvSpPr>
          <p:cNvPr id="28692" name="AutoShape 9"/>
          <p:cNvSpPr>
            <a:spLocks noChangeArrowheads="1"/>
          </p:cNvSpPr>
          <p:nvPr/>
        </p:nvSpPr>
        <p:spPr bwMode="auto">
          <a:xfrm>
            <a:off x="6442076" y="3558629"/>
            <a:ext cx="1135063" cy="685800"/>
          </a:xfrm>
          <a:prstGeom prst="wedgeRoundRectCallout">
            <a:avLst>
              <a:gd name="adj1" fmla="val -63352"/>
              <a:gd name="adj2" fmla="val -107870"/>
              <a:gd name="adj3" fmla="val 16667"/>
            </a:avLst>
          </a:prstGeom>
          <a:solidFill>
            <a:srgbClr val="FFFFCC"/>
          </a:solidFill>
          <a:ln w="9525">
            <a:solidFill>
              <a:schemeClr val="tx1"/>
            </a:solidFill>
            <a:miter lim="800000"/>
            <a:headEnd/>
            <a:tailEnd/>
          </a:ln>
        </p:spPr>
        <p:txBody>
          <a:bodyPr anchor="ctr"/>
          <a:lstStyle/>
          <a:p>
            <a:r>
              <a:rPr lang="en-US" altLang="ja-JP" sz="1200">
                <a:latin typeface="HGP創英角ｺﾞｼｯｸUB" pitchFamily="50" charset="-128"/>
                <a:ea typeface="HGP創英角ｺﾞｼｯｸUB" pitchFamily="50" charset="-128"/>
              </a:rPr>
              <a:t>Project A</a:t>
            </a:r>
            <a:endParaRPr lang="ja-JP" altLang="en-US" sz="1200">
              <a:latin typeface="HGP創英角ｺﾞｼｯｸUB" pitchFamily="50" charset="-128"/>
              <a:ea typeface="HGP創英角ｺﾞｼｯｸUB" pitchFamily="50" charset="-128"/>
            </a:endParaRPr>
          </a:p>
        </p:txBody>
      </p:sp>
      <p:pic>
        <p:nvPicPr>
          <p:cNvPr id="22" name="Picture 4">
            <a:hlinkClick r:id="rId4"/>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275856" y="1052736"/>
            <a:ext cx="2647356" cy="7200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3" name="下カーブ矢印 22"/>
          <p:cNvSpPr/>
          <p:nvPr/>
        </p:nvSpPr>
        <p:spPr>
          <a:xfrm>
            <a:off x="6732240" y="1988840"/>
            <a:ext cx="864096" cy="28803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HGP創英角ｺﾞｼｯｸUB" pitchFamily="50" charset="-128"/>
              <a:ea typeface="HGP創英角ｺﾞｼｯｸUB" pitchFamily="50" charset="-128"/>
            </a:endParaRPr>
          </a:p>
        </p:txBody>
      </p:sp>
      <p:sp>
        <p:nvSpPr>
          <p:cNvPr id="24" name="下カーブ矢印 23"/>
          <p:cNvSpPr/>
          <p:nvPr/>
        </p:nvSpPr>
        <p:spPr>
          <a:xfrm flipH="1" flipV="1">
            <a:off x="6732240" y="2492896"/>
            <a:ext cx="864096" cy="28803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HGP創英角ｺﾞｼｯｸUB" pitchFamily="50" charset="-128"/>
              <a:ea typeface="HGP創英角ｺﾞｼｯｸUB" pitchFamily="50" charset="-128"/>
            </a:endParaRPr>
          </a:p>
        </p:txBody>
      </p:sp>
      <p:sp>
        <p:nvSpPr>
          <p:cNvPr id="25" name="タイトル 1"/>
          <p:cNvSpPr txBox="1">
            <a:spLocks/>
          </p:cNvSpPr>
          <p:nvPr/>
        </p:nvSpPr>
        <p:spPr>
          <a:xfrm>
            <a:off x="6804248" y="1700808"/>
            <a:ext cx="864096" cy="432048"/>
          </a:xfrm>
          <a:prstGeom prst="rect">
            <a:avLst/>
          </a:prstGeom>
        </p:spPr>
        <p:txBody>
          <a:bodyPr/>
          <a:lstStyle/>
          <a:p>
            <a:pPr lvl="0" eaLnBrk="0" hangingPunct="0"/>
            <a:r>
              <a:rPr lang="en-US" altLang="ja-JP" dirty="0" smtClean="0">
                <a:latin typeface="HGP創英角ｺﾞｼｯｸUB" pitchFamily="50" charset="-128"/>
                <a:ea typeface="HGP創英角ｺﾞｼｯｸUB" pitchFamily="50" charset="-128"/>
                <a:cs typeface="Arial Unicode MS" pitchFamily="50" charset="-128"/>
              </a:rPr>
              <a:t>save</a:t>
            </a:r>
            <a:endParaRPr kumimoji="1" lang="ja-JP" altLang="en-US" i="0" u="none" strike="noStrike" kern="1200" cap="none" spc="0" normalizeH="0" baseline="0" noProof="0" dirty="0" smtClean="0">
              <a:ln>
                <a:noFill/>
              </a:ln>
              <a:solidFill>
                <a:schemeClr val="tx1"/>
              </a:solidFill>
              <a:effectLst/>
              <a:uLnTx/>
              <a:uFillTx/>
              <a:latin typeface="HGP創英角ｺﾞｼｯｸUB" pitchFamily="50" charset="-128"/>
              <a:ea typeface="HGP創英角ｺﾞｼｯｸUB" pitchFamily="50" charset="-128"/>
              <a:cs typeface="Arial Unicode MS" pitchFamily="50" charset="-128"/>
            </a:endParaRPr>
          </a:p>
        </p:txBody>
      </p:sp>
      <p:sp>
        <p:nvSpPr>
          <p:cNvPr id="26" name="タイトル 1"/>
          <p:cNvSpPr txBox="1">
            <a:spLocks/>
          </p:cNvSpPr>
          <p:nvPr/>
        </p:nvSpPr>
        <p:spPr>
          <a:xfrm>
            <a:off x="6732240" y="2924944"/>
            <a:ext cx="936104" cy="432048"/>
          </a:xfrm>
          <a:prstGeom prst="rect">
            <a:avLst/>
          </a:prstGeom>
        </p:spPr>
        <p:txBody>
          <a:bodyPr/>
          <a:lstStyle/>
          <a:p>
            <a:pPr lvl="0" eaLnBrk="0" hangingPunct="0"/>
            <a:r>
              <a:rPr lang="en-US" altLang="ja-JP" noProof="0" dirty="0" smtClean="0">
                <a:latin typeface="HGP創英角ｺﾞｼｯｸUB" pitchFamily="50" charset="-128"/>
                <a:ea typeface="HGP創英角ｺﾞｼｯｸUB" pitchFamily="50" charset="-128"/>
                <a:cs typeface="Arial Unicode MS" pitchFamily="50" charset="-128"/>
              </a:rPr>
              <a:t>restore</a:t>
            </a:r>
            <a:endParaRPr kumimoji="1" lang="ja-JP" altLang="en-US" i="0" u="none" strike="noStrike" kern="1200" cap="none" spc="0" normalizeH="0" baseline="0" noProof="0" dirty="0" smtClean="0">
              <a:ln>
                <a:noFill/>
              </a:ln>
              <a:solidFill>
                <a:schemeClr val="tx1"/>
              </a:solidFill>
              <a:effectLst/>
              <a:uLnTx/>
              <a:uFillTx/>
              <a:latin typeface="HGP創英角ｺﾞｼｯｸUB" pitchFamily="50" charset="-128"/>
              <a:ea typeface="HGP創英角ｺﾞｼｯｸUB" pitchFamily="50" charset="-128"/>
              <a:cs typeface="Arial Unicode MS" pitchFamily="50" charset="-128"/>
            </a:endParaRPr>
          </a:p>
        </p:txBody>
      </p:sp>
      <p:sp>
        <p:nvSpPr>
          <p:cNvPr id="27" name="タイトル 1"/>
          <p:cNvSpPr txBox="1">
            <a:spLocks/>
          </p:cNvSpPr>
          <p:nvPr/>
        </p:nvSpPr>
        <p:spPr>
          <a:xfrm>
            <a:off x="6012160" y="1556792"/>
            <a:ext cx="2483768" cy="288032"/>
          </a:xfrm>
          <a:prstGeom prst="rect">
            <a:avLst/>
          </a:prstGeom>
        </p:spPr>
        <p:txBody>
          <a:bodyPr/>
          <a:lstStyle/>
          <a:p>
            <a:pPr lvl="0" eaLnBrk="0" hangingPunct="0"/>
            <a:r>
              <a:rPr lang="ja-JP" altLang="en-US" sz="1200" noProof="0" dirty="0" smtClean="0">
                <a:latin typeface="HGP創英角ｺﾞｼｯｸUB" pitchFamily="50" charset="-128"/>
                <a:ea typeface="HGP創英角ｺﾞｼｯｸUB" pitchFamily="50" charset="-128"/>
                <a:cs typeface="Arial Unicode MS" pitchFamily="50" charset="-128"/>
              </a:rPr>
              <a:t>アーカイブ申請により管理者が</a:t>
            </a:r>
            <a:endParaRPr kumimoji="1" lang="ja-JP" altLang="en-US" sz="1200" i="0" u="none" strike="noStrike" kern="1200" cap="none" spc="0" normalizeH="0" baseline="0" noProof="0" dirty="0" smtClean="0">
              <a:ln>
                <a:noFill/>
              </a:ln>
              <a:solidFill>
                <a:schemeClr val="tx1"/>
              </a:solidFill>
              <a:effectLst/>
              <a:uLnTx/>
              <a:uFillTx/>
              <a:latin typeface="HGP創英角ｺﾞｼｯｸUB" pitchFamily="50" charset="-128"/>
              <a:ea typeface="HGP創英角ｺﾞｼｯｸUB" pitchFamily="50" charset="-128"/>
              <a:cs typeface="Arial Unicode MS" pitchFamily="50" charset="-128"/>
            </a:endParaRPr>
          </a:p>
        </p:txBody>
      </p:sp>
      <p:sp>
        <p:nvSpPr>
          <p:cNvPr id="28" name="タイトル 1"/>
          <p:cNvSpPr txBox="1">
            <a:spLocks/>
          </p:cNvSpPr>
          <p:nvPr/>
        </p:nvSpPr>
        <p:spPr>
          <a:xfrm>
            <a:off x="6444208" y="2780928"/>
            <a:ext cx="2483768" cy="288032"/>
          </a:xfrm>
          <a:prstGeom prst="rect">
            <a:avLst/>
          </a:prstGeom>
        </p:spPr>
        <p:txBody>
          <a:bodyPr/>
          <a:lstStyle/>
          <a:p>
            <a:pPr lvl="0" eaLnBrk="0" hangingPunct="0"/>
            <a:r>
              <a:rPr lang="ja-JP" altLang="en-US" sz="1200" noProof="0" dirty="0" smtClean="0">
                <a:latin typeface="HGP創英角ｺﾞｼｯｸUB" pitchFamily="50" charset="-128"/>
                <a:ea typeface="HGP創英角ｺﾞｼｯｸUB" pitchFamily="50" charset="-128"/>
                <a:cs typeface="Arial Unicode MS" pitchFamily="50" charset="-128"/>
              </a:rPr>
              <a:t>必要に応じ利用者が</a:t>
            </a:r>
            <a:endParaRPr kumimoji="1" lang="ja-JP" altLang="en-US" sz="1200" i="0" u="none" strike="noStrike" kern="1200" cap="none" spc="0" normalizeH="0" baseline="0" noProof="0" dirty="0" smtClean="0">
              <a:ln>
                <a:noFill/>
              </a:ln>
              <a:solidFill>
                <a:schemeClr val="tx1"/>
              </a:solidFill>
              <a:effectLst/>
              <a:uLnTx/>
              <a:uFillTx/>
              <a:latin typeface="HGP創英角ｺﾞｼｯｸUB" pitchFamily="50" charset="-128"/>
              <a:ea typeface="HGP創英角ｺﾞｼｯｸUB" pitchFamily="50" charset="-128"/>
              <a:cs typeface="Arial Unicode MS" pitchFamily="50" charset="-128"/>
            </a:endParaRPr>
          </a:p>
        </p:txBody>
      </p:sp>
      <p:sp>
        <p:nvSpPr>
          <p:cNvPr id="29" name="AutoShape 3"/>
          <p:cNvSpPr>
            <a:spLocks noChangeArrowheads="1"/>
          </p:cNvSpPr>
          <p:nvPr/>
        </p:nvSpPr>
        <p:spPr bwMode="auto">
          <a:xfrm>
            <a:off x="179512" y="1988840"/>
            <a:ext cx="1152128" cy="576064"/>
          </a:xfrm>
          <a:prstGeom prst="can">
            <a:avLst>
              <a:gd name="adj" fmla="val 25000"/>
            </a:avLst>
          </a:prstGeom>
          <a:solidFill>
            <a:srgbClr val="FFFFFF"/>
          </a:solidFill>
          <a:ln w="9525">
            <a:solidFill>
              <a:schemeClr val="tx1"/>
            </a:solidFill>
            <a:round/>
            <a:headEnd/>
            <a:tailEnd/>
          </a:ln>
        </p:spPr>
        <p:txBody>
          <a:bodyPr anchor="ctr"/>
          <a:lstStyle/>
          <a:p>
            <a:r>
              <a:rPr lang="en-US" altLang="ja-JP" sz="1400" dirty="0" smtClean="0">
                <a:latin typeface="HGP創英角ｺﾞｼｯｸUB" pitchFamily="50" charset="-128"/>
                <a:ea typeface="HGP創英角ｺﾞｼｯｸUB" pitchFamily="50" charset="-128"/>
              </a:rPr>
              <a:t>LDAP</a:t>
            </a:r>
            <a:r>
              <a:rPr lang="ja-JP" altLang="en-US" sz="1400" dirty="0" smtClean="0">
                <a:latin typeface="HGP創英角ｺﾞｼｯｸUB" pitchFamily="50" charset="-128"/>
                <a:ea typeface="HGP創英角ｺﾞｼｯｸUB" pitchFamily="50" charset="-128"/>
              </a:rPr>
              <a:t>によるユーザ管理</a:t>
            </a:r>
            <a:endParaRPr lang="ja-JP" altLang="en-US" sz="1400" dirty="0">
              <a:latin typeface="HGP創英角ｺﾞｼｯｸUB" pitchFamily="50" charset="-128"/>
              <a:ea typeface="HGP創英角ｺﾞｼｯｸUB" pitchFamily="50" charset="-128"/>
            </a:endParaRPr>
          </a:p>
        </p:txBody>
      </p:sp>
      <p:sp>
        <p:nvSpPr>
          <p:cNvPr id="30"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6</a:t>
            </a:fld>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188640"/>
            <a:ext cx="8229600" cy="582594"/>
          </a:xfrm>
        </p:spPr>
        <p:txBody>
          <a:bodyPr/>
          <a:lstStyle/>
          <a:p>
            <a:r>
              <a:rPr kumimoji="1" lang="ja-JP" altLang="en-US" sz="4000" dirty="0" smtClean="0">
                <a:latin typeface="HGP創英角ｺﾞｼｯｸUB" pitchFamily="50" charset="-128"/>
                <a:ea typeface="HGP創英角ｺﾞｼｯｸUB" pitchFamily="50" charset="-128"/>
              </a:rPr>
              <a:t>ＮＩＩ　クラウド監視画面　（一部）</a:t>
            </a:r>
            <a:endParaRPr kumimoji="1" lang="ja-JP" altLang="en-US" sz="4000" dirty="0">
              <a:latin typeface="HGP創英角ｺﾞｼｯｸUB" pitchFamily="50" charset="-128"/>
              <a:ea typeface="HGP創英角ｺﾞｼｯｸUB" pitchFamily="50" charset="-128"/>
            </a:endParaRPr>
          </a:p>
        </p:txBody>
      </p:sp>
      <p:sp>
        <p:nvSpPr>
          <p:cNvPr id="3" name="スライド番号プレースホルダ 2"/>
          <p:cNvSpPr>
            <a:spLocks noGrp="1"/>
          </p:cNvSpPr>
          <p:nvPr>
            <p:ph type="sldNum" sz="quarter" idx="10"/>
          </p:nvPr>
        </p:nvSpPr>
        <p:spPr/>
        <p:txBody>
          <a:bodyPr/>
          <a:lstStyle/>
          <a:p>
            <a:pPr>
              <a:defRPr/>
            </a:pPr>
            <a:fld id="{2D49EB63-8A47-42A8-B1AF-7D6D75D2383C}" type="slidenum">
              <a:rPr lang="ja-JP" altLang="en-US" smtClean="0"/>
              <a:pPr>
                <a:defRPr/>
              </a:pPr>
              <a:t>7</a:t>
            </a:fld>
            <a:endParaRPr lang="ja-JP" altLang="en-US" dirty="0"/>
          </a:p>
        </p:txBody>
      </p:sp>
      <p:pic>
        <p:nvPicPr>
          <p:cNvPr id="4" name="Picture 2"/>
          <p:cNvPicPr>
            <a:picLocks noChangeAspect="1" noChangeArrowheads="1"/>
          </p:cNvPicPr>
          <p:nvPr/>
        </p:nvPicPr>
        <p:blipFill>
          <a:blip r:embed="rId3" cstate="print"/>
          <a:srcRect/>
          <a:stretch>
            <a:fillRect/>
          </a:stretch>
        </p:blipFill>
        <p:spPr bwMode="auto">
          <a:xfrm>
            <a:off x="755576" y="1196752"/>
            <a:ext cx="7630484" cy="48093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0" y="0"/>
            <a:ext cx="9144000" cy="645333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smtClean="0">
                <a:latin typeface="Arial Unicode MS" pitchFamily="50" charset="-128"/>
                <a:ea typeface="Arial Unicode MS" pitchFamily="50" charset="-128"/>
                <a:cs typeface="Arial Unicode MS" pitchFamily="50" charset="-128"/>
              </a:rPr>
              <a:t>研究クラウド </a:t>
            </a:r>
            <a:r>
              <a:rPr lang="en-US" altLang="ja-JP" sz="4800" dirty="0" err="1" smtClean="0">
                <a:latin typeface="Arial Unicode MS" pitchFamily="50" charset="-128"/>
                <a:ea typeface="Arial Unicode MS" pitchFamily="50" charset="-128"/>
                <a:cs typeface="Arial Unicode MS" pitchFamily="50" charset="-128"/>
              </a:rPr>
              <a:t>gunnii</a:t>
            </a:r>
            <a:endParaRPr lang="en-US" altLang="ja-JP" sz="4800" dirty="0" smtClean="0">
              <a:latin typeface="Arial Unicode MS" pitchFamily="50" charset="-128"/>
              <a:ea typeface="Arial Unicode MS" pitchFamily="50" charset="-128"/>
              <a:cs typeface="Arial Unicode MS" pitchFamily="50" charset="-128"/>
            </a:endParaRPr>
          </a:p>
          <a:p>
            <a:pPr algn="ctr"/>
            <a:endParaRPr lang="en-US" altLang="ja-JP" sz="2400" dirty="0" smtClean="0">
              <a:latin typeface="Arial Unicode MS" pitchFamily="50" charset="-128"/>
              <a:ea typeface="Arial Unicode MS" pitchFamily="50" charset="-128"/>
              <a:cs typeface="Arial Unicode MS" pitchFamily="50" charset="-128"/>
            </a:endParaRPr>
          </a:p>
          <a:p>
            <a:pPr algn="ctr"/>
            <a:r>
              <a:rPr lang="en-US" altLang="ja-JP" sz="2800" dirty="0" smtClean="0">
                <a:latin typeface="HGS創英角ｺﾞｼｯｸUB" pitchFamily="50" charset="-128"/>
                <a:ea typeface="HGS創英角ｺﾞｼｯｸUB" pitchFamily="50" charset="-128"/>
              </a:rPr>
              <a:t>- </a:t>
            </a:r>
            <a:r>
              <a:rPr lang="ja-JP" altLang="en-US" sz="2800" dirty="0" smtClean="0">
                <a:latin typeface="HGS創英角ｺﾞｼｯｸUB" pitchFamily="50" charset="-128"/>
                <a:ea typeface="HGS創英角ｺﾞｼｯｸUB" pitchFamily="50" charset="-128"/>
              </a:rPr>
              <a:t>今の研究環境を簡単に拡張できるクラウド </a:t>
            </a:r>
            <a:r>
              <a:rPr lang="en-US" altLang="ja-JP" sz="2800" dirty="0" smtClean="0">
                <a:latin typeface="HGS創英角ｺﾞｼｯｸUB" pitchFamily="50" charset="-128"/>
                <a:ea typeface="HGS創英角ｺﾞｼｯｸUB" pitchFamily="50" charset="-128"/>
              </a:rPr>
              <a:t>-</a:t>
            </a:r>
            <a:endParaRPr lang="en-US" altLang="ja-JP" sz="2800" dirty="0" smtClean="0">
              <a:latin typeface="Arial Unicode MS" pitchFamily="50" charset="-128"/>
              <a:ea typeface="Arial Unicode MS" pitchFamily="50" charset="-128"/>
              <a:cs typeface="Arial Unicode MS" pitchFamily="50" charset="-128"/>
            </a:endParaRPr>
          </a:p>
        </p:txBody>
      </p:sp>
      <p:sp>
        <p:nvSpPr>
          <p:cNvPr id="3"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8</a:t>
            </a:fld>
            <a:endParaRPr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a:off x="179512" y="2204864"/>
            <a:ext cx="3960440" cy="1512168"/>
          </a:xfrm>
          <a:prstGeom prst="ellipse">
            <a:avLst/>
          </a:prstGeom>
        </p:spPr>
        <p:style>
          <a:lnRef idx="0">
            <a:schemeClr val="accent4"/>
          </a:lnRef>
          <a:fillRef idx="3">
            <a:schemeClr val="accent4"/>
          </a:fillRef>
          <a:effectRef idx="3">
            <a:schemeClr val="accent4"/>
          </a:effectRef>
          <a:fontRef idx="minor">
            <a:schemeClr val="lt1"/>
          </a:fontRef>
        </p:style>
        <p:txBody>
          <a:bodyPr anchor="ctr"/>
          <a:lstStyle/>
          <a:p>
            <a:pPr fontAlgn="auto">
              <a:spcBef>
                <a:spcPts val="0"/>
              </a:spcBef>
              <a:spcAft>
                <a:spcPts val="0"/>
              </a:spcAft>
              <a:defRPr/>
            </a:pPr>
            <a:r>
              <a:rPr lang="ja-JP" altLang="en-US" dirty="0" smtClean="0">
                <a:solidFill>
                  <a:schemeClr val="bg1"/>
                </a:solidFill>
                <a:latin typeface="HGS創英角ｺﾞｼｯｸUB" pitchFamily="50" charset="-128"/>
                <a:ea typeface="HGS創英角ｺﾞｼｯｸUB" pitchFamily="50" charset="-128"/>
              </a:rPr>
              <a:t>・リソース共有化による</a:t>
            </a:r>
            <a:endParaRPr lang="en-US" altLang="ja-JP" dirty="0" smtClean="0">
              <a:solidFill>
                <a:schemeClr val="bg1"/>
              </a:solidFill>
              <a:latin typeface="HGS創英角ｺﾞｼｯｸUB" pitchFamily="50" charset="-128"/>
              <a:ea typeface="HGS創英角ｺﾞｼｯｸUB" pitchFamily="50" charset="-128"/>
            </a:endParaRPr>
          </a:p>
          <a:p>
            <a:pPr fontAlgn="auto">
              <a:spcBef>
                <a:spcPts val="0"/>
              </a:spcBef>
              <a:spcAft>
                <a:spcPts val="0"/>
              </a:spcAft>
              <a:defRPr/>
            </a:pPr>
            <a:r>
              <a:rPr lang="ja-JP" altLang="en-US" dirty="0" smtClean="0">
                <a:solidFill>
                  <a:schemeClr val="bg1"/>
                </a:solidFill>
                <a:latin typeface="HGS創英角ｺﾞｼｯｸUB" pitchFamily="50" charset="-128"/>
                <a:ea typeface="HGS創英角ｺﾞｼｯｸUB" pitchFamily="50" charset="-128"/>
              </a:rPr>
              <a:t>　利用率向上</a:t>
            </a:r>
            <a:endParaRPr lang="en-US" altLang="ja-JP" dirty="0" smtClean="0">
              <a:solidFill>
                <a:schemeClr val="bg1"/>
              </a:solidFill>
              <a:latin typeface="HGS創英角ｺﾞｼｯｸUB" pitchFamily="50" charset="-128"/>
              <a:ea typeface="HGS創英角ｺﾞｼｯｸUB" pitchFamily="50" charset="-128"/>
            </a:endParaRPr>
          </a:p>
          <a:p>
            <a:pPr fontAlgn="auto">
              <a:spcBef>
                <a:spcPts val="0"/>
              </a:spcBef>
              <a:spcAft>
                <a:spcPts val="0"/>
              </a:spcAft>
              <a:defRPr/>
            </a:pPr>
            <a:r>
              <a:rPr lang="ja-JP" altLang="en-US" dirty="0" smtClean="0">
                <a:solidFill>
                  <a:schemeClr val="bg1"/>
                </a:solidFill>
                <a:latin typeface="HGS創英角ｺﾞｼｯｸUB" pitchFamily="50" charset="-128"/>
                <a:ea typeface="HGS創英角ｺﾞｼｯｸUB" pitchFamily="50" charset="-128"/>
              </a:rPr>
              <a:t>・運用集中化による</a:t>
            </a:r>
            <a:endParaRPr lang="en-US" altLang="ja-JP" dirty="0" smtClean="0">
              <a:solidFill>
                <a:schemeClr val="bg1"/>
              </a:solidFill>
              <a:latin typeface="HGS創英角ｺﾞｼｯｸUB" pitchFamily="50" charset="-128"/>
              <a:ea typeface="HGS創英角ｺﾞｼｯｸUB" pitchFamily="50" charset="-128"/>
            </a:endParaRPr>
          </a:p>
          <a:p>
            <a:pPr fontAlgn="auto">
              <a:spcBef>
                <a:spcPts val="0"/>
              </a:spcBef>
              <a:spcAft>
                <a:spcPts val="0"/>
              </a:spcAft>
              <a:defRPr/>
            </a:pPr>
            <a:r>
              <a:rPr lang="ja-JP" altLang="en-US" dirty="0" smtClean="0">
                <a:solidFill>
                  <a:schemeClr val="bg1"/>
                </a:solidFill>
                <a:latin typeface="HGS創英角ｺﾞｼｯｸUB" pitchFamily="50" charset="-128"/>
                <a:ea typeface="HGS創英角ｺﾞｼｯｸUB" pitchFamily="50" charset="-128"/>
              </a:rPr>
              <a:t>　効率化</a:t>
            </a:r>
            <a:endParaRPr lang="en-US" altLang="ja-JP" dirty="0" smtClean="0">
              <a:solidFill>
                <a:schemeClr val="bg1"/>
              </a:solidFill>
              <a:latin typeface="HGS創英角ｺﾞｼｯｸUB" pitchFamily="50" charset="-128"/>
              <a:ea typeface="HGS創英角ｺﾞｼｯｸUB" pitchFamily="50" charset="-128"/>
            </a:endParaRPr>
          </a:p>
        </p:txBody>
      </p:sp>
      <p:sp>
        <p:nvSpPr>
          <p:cNvPr id="6" name="テキスト ボックス 16"/>
          <p:cNvSpPr txBox="1">
            <a:spLocks noChangeArrowheads="1"/>
          </p:cNvSpPr>
          <p:nvPr/>
        </p:nvSpPr>
        <p:spPr bwMode="auto">
          <a:xfrm>
            <a:off x="827584" y="908720"/>
            <a:ext cx="2771800" cy="1077218"/>
          </a:xfrm>
          <a:prstGeom prst="rect">
            <a:avLst/>
          </a:prstGeom>
          <a:noFill/>
          <a:ln w="9525">
            <a:noFill/>
            <a:miter lim="800000"/>
            <a:headEnd/>
            <a:tailEnd/>
          </a:ln>
        </p:spPr>
        <p:txBody>
          <a:bodyPr wrap="square">
            <a:spAutoFit/>
          </a:bodyPr>
          <a:lstStyle/>
          <a:p>
            <a:r>
              <a:rPr lang="ja-JP" altLang="en-US" dirty="0" smtClean="0">
                <a:latin typeface="HGS創英角ｺﾞｼｯｸUB" pitchFamily="50" charset="-128"/>
                <a:ea typeface="HGS創英角ｺﾞｼｯｸUB" pitchFamily="50" charset="-128"/>
              </a:rPr>
              <a:t>幹部側の要求：　</a:t>
            </a:r>
            <a:endParaRPr lang="en-US" altLang="ja-JP" dirty="0" smtClean="0">
              <a:latin typeface="HGS創英角ｺﾞｼｯｸUB" pitchFamily="50" charset="-128"/>
              <a:ea typeface="HGS創英角ｺﾞｼｯｸUB" pitchFamily="50" charset="-128"/>
            </a:endParaRPr>
          </a:p>
          <a:p>
            <a:r>
              <a:rPr lang="ja-JP" altLang="en-US" sz="2800" dirty="0" smtClean="0">
                <a:latin typeface="HGS創英角ｺﾞｼｯｸUB" pitchFamily="50" charset="-128"/>
                <a:ea typeface="HGS創英角ｺﾞｼｯｸUB" pitchFamily="50" charset="-128"/>
              </a:rPr>
              <a:t>投資対効果向上</a:t>
            </a:r>
            <a:endParaRPr lang="en-US" altLang="ja-JP" sz="2800" dirty="0" smtClean="0">
              <a:latin typeface="HGS創英角ｺﾞｼｯｸUB" pitchFamily="50" charset="-128"/>
              <a:ea typeface="HGS創英角ｺﾞｼｯｸUB" pitchFamily="50" charset="-128"/>
            </a:endParaRPr>
          </a:p>
          <a:p>
            <a:r>
              <a:rPr lang="en-US" altLang="ja-JP" dirty="0" smtClean="0">
                <a:latin typeface="HGS創英角ｺﾞｼｯｸUB" pitchFamily="50" charset="-128"/>
                <a:ea typeface="HGS創英角ｺﾞｼｯｸUB" pitchFamily="50" charset="-128"/>
              </a:rPr>
              <a:t>(</a:t>
            </a:r>
            <a:r>
              <a:rPr lang="ja-JP" altLang="en-US" dirty="0" smtClean="0">
                <a:latin typeface="HGS創英角ｺﾞｼｯｸUB" pitchFamily="50" charset="-128"/>
                <a:ea typeface="HGS創英角ｺﾞｼｯｸUB" pitchFamily="50" charset="-128"/>
              </a:rPr>
              <a:t>より大きな研究成果）</a:t>
            </a:r>
            <a:endParaRPr lang="ja-JP" altLang="en-US" dirty="0">
              <a:latin typeface="HGS創英角ｺﾞｼｯｸUB" pitchFamily="50" charset="-128"/>
              <a:ea typeface="HGS創英角ｺﾞｼｯｸUB" pitchFamily="50" charset="-128"/>
            </a:endParaRPr>
          </a:p>
        </p:txBody>
      </p:sp>
      <p:sp>
        <p:nvSpPr>
          <p:cNvPr id="7" name="円/楕円 6"/>
          <p:cNvSpPr/>
          <p:nvPr/>
        </p:nvSpPr>
        <p:spPr bwMode="auto">
          <a:xfrm>
            <a:off x="5004048" y="2060848"/>
            <a:ext cx="3888432" cy="1656184"/>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fontAlgn="auto">
              <a:spcBef>
                <a:spcPts val="0"/>
              </a:spcBef>
              <a:spcAft>
                <a:spcPts val="0"/>
              </a:spcAft>
              <a:defRPr/>
            </a:pPr>
            <a:r>
              <a:rPr lang="ja-JP" altLang="en-US" dirty="0" smtClean="0">
                <a:solidFill>
                  <a:schemeClr val="bg1"/>
                </a:solidFill>
                <a:latin typeface="HGS創英角ｺﾞｼｯｸUB" pitchFamily="50" charset="-128"/>
                <a:ea typeface="HGS創英角ｺﾞｼｯｸUB" pitchFamily="50" charset="-128"/>
              </a:rPr>
              <a:t>・計算機リソースへの</a:t>
            </a:r>
            <a:endParaRPr lang="en-US" altLang="ja-JP" dirty="0" smtClean="0">
              <a:solidFill>
                <a:schemeClr val="bg1"/>
              </a:solidFill>
              <a:latin typeface="HGS創英角ｺﾞｼｯｸUB" pitchFamily="50" charset="-128"/>
              <a:ea typeface="HGS創英角ｺﾞｼｯｸUB" pitchFamily="50" charset="-128"/>
            </a:endParaRPr>
          </a:p>
          <a:p>
            <a:pPr fontAlgn="auto">
              <a:spcBef>
                <a:spcPts val="0"/>
              </a:spcBef>
              <a:spcAft>
                <a:spcPts val="0"/>
              </a:spcAft>
              <a:defRPr/>
            </a:pPr>
            <a:r>
              <a:rPr lang="ja-JP" altLang="en-US" dirty="0" smtClean="0">
                <a:solidFill>
                  <a:schemeClr val="bg1"/>
                </a:solidFill>
                <a:latin typeface="HGS創英角ｺﾞｼｯｸUB" pitchFamily="50" charset="-128"/>
                <a:ea typeface="HGS創英角ｺﾞｼｯｸUB" pitchFamily="50" charset="-128"/>
              </a:rPr>
              <a:t>　投資削減</a:t>
            </a:r>
            <a:endParaRPr lang="en-US" altLang="ja-JP" dirty="0" smtClean="0">
              <a:solidFill>
                <a:schemeClr val="bg1"/>
              </a:solidFill>
              <a:latin typeface="HGS創英角ｺﾞｼｯｸUB" pitchFamily="50" charset="-128"/>
              <a:ea typeface="HGS創英角ｺﾞｼｯｸUB" pitchFamily="50" charset="-128"/>
            </a:endParaRPr>
          </a:p>
          <a:p>
            <a:pPr fontAlgn="auto">
              <a:spcBef>
                <a:spcPts val="0"/>
              </a:spcBef>
              <a:spcAft>
                <a:spcPts val="0"/>
              </a:spcAft>
              <a:defRPr/>
            </a:pPr>
            <a:r>
              <a:rPr lang="ja-JP" altLang="en-US" dirty="0" smtClean="0">
                <a:solidFill>
                  <a:schemeClr val="bg1"/>
                </a:solidFill>
                <a:latin typeface="HGS創英角ｺﾞｼｯｸUB" pitchFamily="50" charset="-128"/>
                <a:ea typeface="HGS創英角ｺﾞｼｯｸUB" pitchFamily="50" charset="-128"/>
              </a:rPr>
              <a:t>・大規模実験環境構築</a:t>
            </a:r>
            <a:r>
              <a:rPr lang="en-US" altLang="ja-JP" dirty="0" smtClean="0">
                <a:solidFill>
                  <a:schemeClr val="bg1"/>
                </a:solidFill>
                <a:latin typeface="HGS創英角ｺﾞｼｯｸUB" pitchFamily="50" charset="-128"/>
                <a:ea typeface="HGS創英角ｺﾞｼｯｸUB" pitchFamily="50" charset="-128"/>
              </a:rPr>
              <a:t>/</a:t>
            </a:r>
          </a:p>
          <a:p>
            <a:pPr fontAlgn="auto">
              <a:spcBef>
                <a:spcPts val="0"/>
              </a:spcBef>
              <a:spcAft>
                <a:spcPts val="0"/>
              </a:spcAft>
              <a:defRPr/>
            </a:pPr>
            <a:r>
              <a:rPr lang="ja-JP" altLang="en-US" dirty="0" smtClean="0">
                <a:solidFill>
                  <a:schemeClr val="bg1"/>
                </a:solidFill>
                <a:latin typeface="HGS創英角ｺﾞｼｯｸUB" pitchFamily="50" charset="-128"/>
                <a:ea typeface="HGS創英角ｺﾞｼｯｸUB" pitchFamily="50" charset="-128"/>
              </a:rPr>
              <a:t>　運用の作業軽減</a:t>
            </a:r>
            <a:endParaRPr lang="en-US" altLang="ja-JP" dirty="0" smtClean="0">
              <a:solidFill>
                <a:schemeClr val="bg1"/>
              </a:solidFill>
              <a:latin typeface="HGS創英角ｺﾞｼｯｸUB" pitchFamily="50" charset="-128"/>
              <a:ea typeface="HGS創英角ｺﾞｼｯｸUB" pitchFamily="50" charset="-128"/>
            </a:endParaRPr>
          </a:p>
        </p:txBody>
      </p:sp>
      <p:sp>
        <p:nvSpPr>
          <p:cNvPr id="8" name="テキスト ボックス 18"/>
          <p:cNvSpPr txBox="1">
            <a:spLocks noChangeArrowheads="1"/>
          </p:cNvSpPr>
          <p:nvPr/>
        </p:nvSpPr>
        <p:spPr bwMode="auto">
          <a:xfrm>
            <a:off x="5652120" y="908720"/>
            <a:ext cx="2952328" cy="1077218"/>
          </a:xfrm>
          <a:prstGeom prst="rect">
            <a:avLst/>
          </a:prstGeom>
          <a:noFill/>
          <a:ln w="9525">
            <a:noFill/>
            <a:miter lim="800000"/>
            <a:headEnd/>
            <a:tailEnd/>
          </a:ln>
        </p:spPr>
        <p:txBody>
          <a:bodyPr wrap="square">
            <a:spAutoFit/>
          </a:bodyPr>
          <a:lstStyle/>
          <a:p>
            <a:r>
              <a:rPr lang="ja-JP" altLang="en-US" dirty="0" smtClean="0">
                <a:latin typeface="HGS創英角ｺﾞｼｯｸUB" pitchFamily="50" charset="-128"/>
                <a:ea typeface="HGS創英角ｺﾞｼｯｸUB" pitchFamily="50" charset="-128"/>
              </a:rPr>
              <a:t>研究者側</a:t>
            </a:r>
            <a:r>
              <a:rPr lang="ja-JP" altLang="en-US" dirty="0">
                <a:latin typeface="HGS創英角ｺﾞｼｯｸUB" pitchFamily="50" charset="-128"/>
                <a:ea typeface="HGS創英角ｺﾞｼｯｸUB" pitchFamily="50" charset="-128"/>
              </a:rPr>
              <a:t>の</a:t>
            </a:r>
            <a:r>
              <a:rPr lang="ja-JP" altLang="en-US" dirty="0" smtClean="0">
                <a:latin typeface="HGS創英角ｺﾞｼｯｸUB" pitchFamily="50" charset="-128"/>
                <a:ea typeface="HGS創英角ｺﾞｼｯｸUB" pitchFamily="50" charset="-128"/>
              </a:rPr>
              <a:t>要求：</a:t>
            </a:r>
            <a:endParaRPr lang="en-US" altLang="ja-JP" dirty="0" smtClean="0">
              <a:latin typeface="HGS創英角ｺﾞｼｯｸUB" pitchFamily="50" charset="-128"/>
              <a:ea typeface="HGS創英角ｺﾞｼｯｸUB" pitchFamily="50" charset="-128"/>
            </a:endParaRPr>
          </a:p>
          <a:p>
            <a:r>
              <a:rPr lang="ja-JP" altLang="en-US" sz="2800" dirty="0" smtClean="0">
                <a:latin typeface="HGS創英角ｺﾞｼｯｸUB" pitchFamily="50" charset="-128"/>
                <a:ea typeface="HGS創英角ｺﾞｼｯｸUB" pitchFamily="50" charset="-128"/>
              </a:rPr>
              <a:t>投資対効果向上</a:t>
            </a:r>
            <a:endParaRPr lang="en-US" altLang="ja-JP" sz="2800" dirty="0" smtClean="0">
              <a:latin typeface="HGS創英角ｺﾞｼｯｸUB" pitchFamily="50" charset="-128"/>
              <a:ea typeface="HGS創英角ｺﾞｼｯｸUB" pitchFamily="50" charset="-128"/>
            </a:endParaRPr>
          </a:p>
          <a:p>
            <a:r>
              <a:rPr lang="ja-JP" altLang="en-US" dirty="0" smtClean="0">
                <a:latin typeface="HGS創英角ｺﾞｼｯｸUB" pitchFamily="50" charset="-128"/>
                <a:ea typeface="HGS創英角ｺﾞｼｯｸUB" pitchFamily="50" charset="-128"/>
              </a:rPr>
              <a:t>（安くて早くて簡単）　</a:t>
            </a:r>
            <a:endParaRPr lang="ja-JP" altLang="en-US" dirty="0">
              <a:latin typeface="HGS創英角ｺﾞｼｯｸUB" pitchFamily="50" charset="-128"/>
              <a:ea typeface="HGS創英角ｺﾞｼｯｸUB" pitchFamily="50" charset="-128"/>
            </a:endParaRPr>
          </a:p>
        </p:txBody>
      </p:sp>
      <p:sp>
        <p:nvSpPr>
          <p:cNvPr id="9" name="角丸四角形 8"/>
          <p:cNvSpPr/>
          <p:nvPr/>
        </p:nvSpPr>
        <p:spPr>
          <a:xfrm>
            <a:off x="2123728" y="5085184"/>
            <a:ext cx="5184576" cy="1179512"/>
          </a:xfrm>
          <a:prstGeom prst="roundRect">
            <a:avLst>
              <a:gd name="adj" fmla="val 12132"/>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smtClean="0">
                <a:latin typeface="HGS創英角ｺﾞｼｯｸUB" pitchFamily="50" charset="-128"/>
                <a:ea typeface="HGS創英角ｺﾞｼｯｸUB" pitchFamily="50" charset="-128"/>
              </a:rPr>
              <a:t>・物理マシン相当の安定的性能確保</a:t>
            </a:r>
            <a:endParaRPr lang="en-US" altLang="ja-JP" sz="2400" dirty="0" smtClean="0">
              <a:latin typeface="HGS創英角ｺﾞｼｯｸUB" pitchFamily="50" charset="-128"/>
              <a:ea typeface="HGS創英角ｺﾞｼｯｸUB" pitchFamily="50" charset="-128"/>
            </a:endParaRPr>
          </a:p>
          <a:p>
            <a:r>
              <a:rPr lang="ja-JP" altLang="en-US" sz="2400" dirty="0" smtClean="0">
                <a:latin typeface="HGS創英角ｺﾞｼｯｸUB" pitchFamily="50" charset="-128"/>
                <a:ea typeface="HGS創英角ｺﾞｼｯｸUB" pitchFamily="50" charset="-128"/>
              </a:rPr>
              <a:t>・既存計算機リソースとの融合</a:t>
            </a:r>
            <a:endParaRPr lang="en-US" altLang="ja-JP" sz="2400" dirty="0" smtClean="0">
              <a:latin typeface="HGS創英角ｺﾞｼｯｸUB" pitchFamily="50" charset="-128"/>
              <a:ea typeface="HGS創英角ｺﾞｼｯｸUB" pitchFamily="50" charset="-128"/>
            </a:endParaRPr>
          </a:p>
        </p:txBody>
      </p:sp>
      <p:sp>
        <p:nvSpPr>
          <p:cNvPr id="10" name="タイトル 1"/>
          <p:cNvSpPr txBox="1">
            <a:spLocks/>
          </p:cNvSpPr>
          <p:nvPr/>
        </p:nvSpPr>
        <p:spPr>
          <a:xfrm>
            <a:off x="683568" y="3789040"/>
            <a:ext cx="8229600" cy="692696"/>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ja-JP" altLang="en-US" sz="3600" b="0" i="0" u="none" strike="noStrike" kern="1200" cap="none" spc="0" normalizeH="0" baseline="0" noProof="0" dirty="0" smtClean="0">
                <a:ln>
                  <a:noFill/>
                </a:ln>
                <a:solidFill>
                  <a:schemeClr val="tx1"/>
                </a:solidFill>
                <a:effectLst/>
                <a:uLnTx/>
                <a:uFillTx/>
                <a:latin typeface="HGS創英角ｺﾞｼｯｸUB" pitchFamily="50" charset="-128"/>
                <a:ea typeface="HGS創英角ｺﾞｼｯｸUB" pitchFamily="50" charset="-128"/>
                <a:cs typeface="+mj-cs"/>
              </a:rPr>
              <a:t>クラウドの導入により</a:t>
            </a:r>
            <a:r>
              <a:rPr lang="ja-JP" altLang="en-US" sz="3600" dirty="0" smtClean="0">
                <a:latin typeface="HGS創英角ｺﾞｼｯｸUB" pitchFamily="50" charset="-128"/>
                <a:ea typeface="HGS創英角ｺﾞｼｯｸUB" pitchFamily="50" charset="-128"/>
                <a:cs typeface="+mj-cs"/>
              </a:rPr>
              <a:t>一挙</a:t>
            </a:r>
            <a:r>
              <a:rPr kumimoji="1" lang="ja-JP" altLang="en-US" sz="3600" b="0" i="0" u="none" strike="noStrike" kern="1200" cap="none" spc="0" normalizeH="0" baseline="0" noProof="0" dirty="0" smtClean="0">
                <a:ln>
                  <a:noFill/>
                </a:ln>
                <a:solidFill>
                  <a:schemeClr val="tx1"/>
                </a:solidFill>
                <a:effectLst/>
                <a:uLnTx/>
                <a:uFillTx/>
                <a:latin typeface="HGS創英角ｺﾞｼｯｸUB" pitchFamily="50" charset="-128"/>
                <a:ea typeface="HGS創英角ｺﾞｼｯｸUB" pitchFamily="50" charset="-128"/>
                <a:cs typeface="+mj-cs"/>
              </a:rPr>
              <a:t>解決？</a:t>
            </a:r>
            <a:endParaRPr kumimoji="1" lang="en-US" altLang="ja-JP" sz="3600" b="0" i="0" u="none" strike="noStrike" kern="1200" cap="none" spc="0" normalizeH="0" baseline="0" noProof="0" dirty="0" smtClean="0">
              <a:ln>
                <a:noFill/>
              </a:ln>
              <a:solidFill>
                <a:schemeClr val="tx1"/>
              </a:solidFill>
              <a:effectLst/>
              <a:uLnTx/>
              <a:uFillTx/>
              <a:latin typeface="HGS創英角ｺﾞｼｯｸUB" pitchFamily="50" charset="-128"/>
              <a:ea typeface="HGS創英角ｺﾞｼｯｸUB" pitchFamily="50" charset="-128"/>
              <a:cs typeface="+mj-cs"/>
            </a:endParaRPr>
          </a:p>
        </p:txBody>
      </p:sp>
      <p:sp>
        <p:nvSpPr>
          <p:cNvPr id="11" name="テキスト ボックス 18"/>
          <p:cNvSpPr txBox="1">
            <a:spLocks noChangeArrowheads="1"/>
          </p:cNvSpPr>
          <p:nvPr/>
        </p:nvSpPr>
        <p:spPr bwMode="auto">
          <a:xfrm>
            <a:off x="2411760" y="4509120"/>
            <a:ext cx="5184576" cy="523220"/>
          </a:xfrm>
          <a:prstGeom prst="rect">
            <a:avLst/>
          </a:prstGeom>
          <a:noFill/>
          <a:ln w="9525">
            <a:noFill/>
            <a:miter lim="800000"/>
            <a:headEnd/>
            <a:tailEnd/>
          </a:ln>
        </p:spPr>
        <p:txBody>
          <a:bodyPr wrap="square">
            <a:spAutoFit/>
          </a:bodyPr>
          <a:lstStyle/>
          <a:p>
            <a:r>
              <a:rPr lang="ja-JP" altLang="en-US" dirty="0" smtClean="0">
                <a:latin typeface="HGS創英角ｺﾞｼｯｸUB" pitchFamily="50" charset="-128"/>
                <a:ea typeface="HGS創英角ｺﾞｼｯｸUB" pitchFamily="50" charset="-128"/>
              </a:rPr>
              <a:t>いいえ、以下のような </a:t>
            </a:r>
            <a:r>
              <a:rPr lang="ja-JP" altLang="en-US" sz="2800" dirty="0" smtClean="0">
                <a:latin typeface="HGS創英角ｺﾞｼｯｸUB" pitchFamily="50" charset="-128"/>
                <a:ea typeface="HGS創英角ｺﾞｼｯｸUB" pitchFamily="50" charset="-128"/>
              </a:rPr>
              <a:t>課題 </a:t>
            </a:r>
            <a:r>
              <a:rPr lang="ja-JP" altLang="en-US" dirty="0" smtClean="0">
                <a:latin typeface="HGS創英角ｺﾞｼｯｸUB" pitchFamily="50" charset="-128"/>
                <a:ea typeface="HGS創英角ｺﾞｼｯｸUB" pitchFamily="50" charset="-128"/>
              </a:rPr>
              <a:t>があります。　</a:t>
            </a:r>
            <a:endParaRPr lang="ja-JP" altLang="en-US" dirty="0">
              <a:latin typeface="HGS創英角ｺﾞｼｯｸUB" pitchFamily="50" charset="-128"/>
              <a:ea typeface="HGS創英角ｺﾞｼｯｸUB" pitchFamily="50" charset="-128"/>
            </a:endParaRPr>
          </a:p>
        </p:txBody>
      </p:sp>
      <p:sp>
        <p:nvSpPr>
          <p:cNvPr id="12" name="タイトル 1"/>
          <p:cNvSpPr txBox="1">
            <a:spLocks/>
          </p:cNvSpPr>
          <p:nvPr/>
        </p:nvSpPr>
        <p:spPr>
          <a:xfrm>
            <a:off x="179512" y="188640"/>
            <a:ext cx="5832648" cy="692696"/>
          </a:xfrm>
          <a:prstGeom prst="rect">
            <a:avLst/>
          </a:prstGeom>
        </p:spPr>
        <p:txBody>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1" lang="ja-JP" altLang="en-US" sz="3600" b="0" i="0" u="none" strike="noStrike" kern="1200" cap="none" spc="0" normalizeH="0" baseline="0" noProof="0" dirty="0" smtClean="0">
                <a:ln>
                  <a:noFill/>
                </a:ln>
                <a:solidFill>
                  <a:schemeClr val="tx1"/>
                </a:solidFill>
                <a:effectLst/>
                <a:uLnTx/>
                <a:uFillTx/>
                <a:latin typeface="HGS創英角ｺﾞｼｯｸUB" pitchFamily="50" charset="-128"/>
                <a:ea typeface="HGS創英角ｺﾞｼｯｸUB" pitchFamily="50" charset="-128"/>
                <a:cs typeface="+mj-cs"/>
              </a:rPr>
              <a:t>研究クラウド構築の背景</a:t>
            </a:r>
          </a:p>
        </p:txBody>
      </p:sp>
      <p:sp>
        <p:nvSpPr>
          <p:cNvPr id="13" name="スライド番号プレースホルダ 2"/>
          <p:cNvSpPr>
            <a:spLocks noGrp="1"/>
          </p:cNvSpPr>
          <p:nvPr>
            <p:ph type="sldNum" sz="quarter" idx="10"/>
          </p:nvPr>
        </p:nvSpPr>
        <p:spPr>
          <a:xfrm>
            <a:off x="8572500" y="6643688"/>
            <a:ext cx="500063" cy="142875"/>
          </a:xfrm>
        </p:spPr>
        <p:txBody>
          <a:bodyPr/>
          <a:lstStyle/>
          <a:p>
            <a:pPr>
              <a:defRPr/>
            </a:pPr>
            <a:fld id="{2D49EB63-8A47-42A8-B1AF-7D6D75D2383C}" type="slidenum">
              <a:rPr lang="ja-JP" altLang="en-US" smtClean="0"/>
              <a:pPr>
                <a:defRPr/>
              </a:pPr>
              <a:t>9</a:t>
            </a:fld>
            <a:endParaRPr lang="ja-JP" altLang="en-US" dirty="0"/>
          </a:p>
        </p:txBody>
      </p:sp>
      <p:sp>
        <p:nvSpPr>
          <p:cNvPr id="16" name="角丸四角形 15"/>
          <p:cNvSpPr/>
          <p:nvPr/>
        </p:nvSpPr>
        <p:spPr>
          <a:xfrm>
            <a:off x="6876256" y="260648"/>
            <a:ext cx="2160240" cy="504056"/>
          </a:xfrm>
          <a:prstGeom prst="roundRect">
            <a:avLst>
              <a:gd name="adj" fmla="val 7234"/>
            </a:avLst>
          </a:prstGeom>
          <a:ln w="50800">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a:solidFill>
                <a:schemeClr val="tx2">
                  <a:lumMod val="60000"/>
                  <a:lumOff val="40000"/>
                </a:schemeClr>
              </a:solidFill>
            </a:endParaRPr>
          </a:p>
        </p:txBody>
      </p:sp>
      <p:sp>
        <p:nvSpPr>
          <p:cNvPr id="17" name="テキスト ボックス 4"/>
          <p:cNvSpPr txBox="1">
            <a:spLocks noChangeArrowheads="1"/>
          </p:cNvSpPr>
          <p:nvPr/>
        </p:nvSpPr>
        <p:spPr bwMode="auto">
          <a:xfrm flipH="1">
            <a:off x="7020272" y="292586"/>
            <a:ext cx="2016224" cy="400110"/>
          </a:xfrm>
          <a:prstGeom prst="rect">
            <a:avLst/>
          </a:prstGeom>
          <a:noFill/>
          <a:ln w="9525">
            <a:noFill/>
            <a:miter lim="800000"/>
            <a:headEnd/>
            <a:tailEnd/>
          </a:ln>
        </p:spPr>
        <p:txBody>
          <a:bodyPr wrap="square">
            <a:spAutoFit/>
          </a:bodyPr>
          <a:lstStyle/>
          <a:p>
            <a:r>
              <a:rPr lang="ja-JP" altLang="en-US" sz="2000" dirty="0" smtClean="0">
                <a:solidFill>
                  <a:srgbClr val="00B0F0"/>
                </a:solidFill>
                <a:latin typeface="HGP創英角ｺﾞｼｯｸUB" pitchFamily="50" charset="-128"/>
                <a:ea typeface="HGP創英角ｺﾞｼｯｸUB" pitchFamily="50" charset="-128"/>
              </a:rPr>
              <a:t>研究</a:t>
            </a:r>
            <a:r>
              <a:rPr lang="ja-JP" altLang="en-US" sz="2000" dirty="0" smtClean="0">
                <a:solidFill>
                  <a:schemeClr val="tx2">
                    <a:lumMod val="60000"/>
                    <a:lumOff val="40000"/>
                  </a:schemeClr>
                </a:solidFill>
                <a:latin typeface="HGP創英角ｺﾞｼｯｸUB" pitchFamily="50" charset="-128"/>
                <a:ea typeface="HGP創英角ｺﾞｼｯｸUB" pitchFamily="50" charset="-128"/>
              </a:rPr>
              <a:t>からの期待</a:t>
            </a:r>
            <a:endParaRPr lang="en-US" altLang="ja-JP" sz="2000" dirty="0" smtClean="0">
              <a:solidFill>
                <a:schemeClr val="tx2">
                  <a:lumMod val="60000"/>
                  <a:lumOff val="40000"/>
                </a:schemeClr>
              </a:solidFill>
              <a:latin typeface="HGP創英角ｺﾞｼｯｸUB" pitchFamily="50" charset="-128"/>
              <a:ea typeface="HGP創英角ｺﾞｼｯｸUB" pitchFamily="50"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15973</TotalTime>
  <Words>1809</Words>
  <Application>Microsoft Office PowerPoint</Application>
  <PresentationFormat>画面に合わせる (4:3)</PresentationFormat>
  <Paragraphs>583</Paragraphs>
  <Slides>28</Slides>
  <Notes>26</Notes>
  <HiddenSlides>0</HiddenSlides>
  <MMClips>0</MMClips>
  <ScaleCrop>false</ScaleCrop>
  <HeadingPairs>
    <vt:vector size="4" baseType="variant">
      <vt:variant>
        <vt:lpstr>テーマ</vt:lpstr>
      </vt:variant>
      <vt:variant>
        <vt:i4>1</vt:i4>
      </vt:variant>
      <vt:variant>
        <vt:lpstr>スライド タイトル</vt:lpstr>
      </vt:variant>
      <vt:variant>
        <vt:i4>28</vt:i4>
      </vt:variant>
    </vt:vector>
  </HeadingPairs>
  <TitlesOfParts>
    <vt:vector size="29" baseType="lpstr">
      <vt:lpstr>Office テーマ</vt:lpstr>
      <vt:lpstr>NIIにおける クラウドへの期待とソリューション</vt:lpstr>
      <vt:lpstr>NIIで運用しているクラウド</vt:lpstr>
      <vt:lpstr>スライド 3</vt:lpstr>
      <vt:lpstr>スライド 4</vt:lpstr>
      <vt:lpstr>思う存分自分のアイデアを試せるIT実験室 edubase Cloud</vt:lpstr>
      <vt:lpstr>OSSで構成するマルチクラウドと共有機能</vt:lpstr>
      <vt:lpstr>ＮＩＩ　クラウド監視画面　（一部）</vt:lpstr>
      <vt:lpstr>スライド 8</vt:lpstr>
      <vt:lpstr>スライド 9</vt:lpstr>
      <vt:lpstr>研究環境構築ソリューションの現状</vt:lpstr>
      <vt:lpstr>Cluster as a Serviceの導入</vt:lpstr>
      <vt:lpstr>CaaSの実装例　dodai</vt:lpstr>
      <vt:lpstr>Dodai-compute</vt:lpstr>
      <vt:lpstr>スライド 14</vt:lpstr>
      <vt:lpstr>スライド 15</vt:lpstr>
      <vt:lpstr>スライド 16</vt:lpstr>
      <vt:lpstr>スライド 17</vt:lpstr>
      <vt:lpstr>gunnii GUI</vt:lpstr>
      <vt:lpstr>スライド 19</vt:lpstr>
      <vt:lpstr>インタークラウドのユースケース例</vt:lpstr>
      <vt:lpstr>スライド 21</vt:lpstr>
      <vt:lpstr>スライド 22</vt:lpstr>
      <vt:lpstr>地域分散オブジェクトストレージ　（colony）</vt:lpstr>
      <vt:lpstr>スライド 24</vt:lpstr>
      <vt:lpstr>dodaiとcolony を使ったクラウド連携</vt:lpstr>
      <vt:lpstr>クラウド基盤マイグレーション実験</vt:lpstr>
      <vt:lpstr>まとめ</vt:lpstr>
      <vt:lpstr>リンク情報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クラウド　セミナー資料</dc:title>
  <dc:creator>knishimura</dc:creator>
  <cp:lastModifiedBy>yoko</cp:lastModifiedBy>
  <cp:revision>286</cp:revision>
  <dcterms:created xsi:type="dcterms:W3CDTF">2010-05-06T06:02:17Z</dcterms:created>
  <dcterms:modified xsi:type="dcterms:W3CDTF">2013-02-08T06:09:10Z</dcterms:modified>
</cp:coreProperties>
</file>