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50" r:id="rId2"/>
  </p:sldMasterIdLst>
  <p:notesMasterIdLst>
    <p:notesMasterId r:id="rId4"/>
  </p:notesMasterIdLst>
  <p:handoutMasterIdLst>
    <p:handoutMasterId r:id="rId5"/>
  </p:handoutMasterIdLst>
  <p:sldIdLst>
    <p:sldId id="433" r:id="rId3"/>
  </p:sldIdLst>
  <p:sldSz cx="9906000" cy="6858000" type="A4"/>
  <p:notesSz cx="6805613" cy="9939338"/>
  <p:defaultTextStyle>
    <a:defPPr>
      <a:defRPr lang="ja-JP"/>
    </a:defPPr>
    <a:lvl1pPr algn="ctr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MS UI Gothic" pitchFamily="50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MS UI Gothic" pitchFamily="50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MS UI Gothic" pitchFamily="50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MS UI Gothic" pitchFamily="50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MS UI Gothic" pitchFamily="50" charset="-128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MS UI Gothic" pitchFamily="50" charset="-128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MS UI Gothic" pitchFamily="50" charset="-128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MS UI Gothic" pitchFamily="50" charset="-128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MS UI Gothic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FE9"/>
    <a:srgbClr val="0000FF"/>
    <a:srgbClr val="F39BE9"/>
    <a:srgbClr val="23C132"/>
    <a:srgbClr val="CC18B7"/>
    <a:srgbClr val="C81CC0"/>
    <a:srgbClr val="D5E6D4"/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20"/>
    <p:restoredTop sz="83010" autoAdjust="0"/>
  </p:normalViewPr>
  <p:slideViewPr>
    <p:cSldViewPr snapToGrid="0">
      <p:cViewPr varScale="1">
        <p:scale>
          <a:sx n="113" d="100"/>
          <a:sy n="113" d="100"/>
        </p:scale>
        <p:origin x="-1464" y="-10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321" tIns="44161" rIns="88321" bIns="44161" numCol="1" anchor="t" anchorCtr="0" compatLnSpc="1">
            <a:prstTxWarp prst="textNoShape">
              <a:avLst/>
            </a:prstTxWarp>
          </a:bodyPr>
          <a:lstStyle>
            <a:lvl1pPr algn="l" defTabSz="882650">
              <a:defRPr sz="1200" b="0" smtClean="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321" tIns="44161" rIns="88321" bIns="44161" numCol="1" anchor="t" anchorCtr="0" compatLnSpc="1">
            <a:prstTxWarp prst="textNoShape">
              <a:avLst/>
            </a:prstTxWarp>
          </a:bodyPr>
          <a:lstStyle>
            <a:lvl1pPr algn="r" defTabSz="882650">
              <a:defRPr sz="1200" b="0" smtClean="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04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321" tIns="44161" rIns="88321" bIns="44161" numCol="1" anchor="b" anchorCtr="0" compatLnSpc="1">
            <a:prstTxWarp prst="textNoShape">
              <a:avLst/>
            </a:prstTxWarp>
          </a:bodyPr>
          <a:lstStyle>
            <a:lvl1pPr algn="l" defTabSz="882650">
              <a:defRPr sz="1200" b="0" smtClean="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04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321" tIns="44161" rIns="88321" bIns="44161" numCol="1" anchor="b" anchorCtr="0" compatLnSpc="1">
            <a:prstTxWarp prst="textNoShape">
              <a:avLst/>
            </a:prstTxWarp>
          </a:bodyPr>
          <a:lstStyle>
            <a:lvl1pPr algn="r" defTabSz="882650">
              <a:defRPr sz="1200" b="0" smtClean="0">
                <a:ea typeface="ＭＳ Ｐゴシック" pitchFamily="50" charset="-128"/>
              </a:defRPr>
            </a:lvl1pPr>
          </a:lstStyle>
          <a:p>
            <a:pPr>
              <a:defRPr/>
            </a:pPr>
            <a:fld id="{C68E6BCB-55A4-443C-8300-01F7C913071F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07" tIns="46104" rIns="92207" bIns="46104" numCol="1" anchor="t" anchorCtr="0" compatLnSpc="1">
            <a:prstTxWarp prst="textNoShape">
              <a:avLst/>
            </a:prstTxWarp>
          </a:bodyPr>
          <a:lstStyle>
            <a:lvl1pPr algn="l" defTabSz="922338">
              <a:defRPr sz="1200" b="0" smtClean="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07" tIns="46104" rIns="92207" bIns="46104" numCol="1" anchor="t" anchorCtr="0" compatLnSpc="1">
            <a:prstTxWarp prst="textNoShape">
              <a:avLst/>
            </a:prstTxWarp>
          </a:bodyPr>
          <a:lstStyle>
            <a:lvl1pPr algn="r" defTabSz="922338">
              <a:defRPr sz="1200" b="0" smtClean="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018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86387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21225"/>
            <a:ext cx="544671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07" tIns="46104" rIns="92207" bIns="461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07" tIns="46104" rIns="92207" bIns="46104" numCol="1" anchor="b" anchorCtr="0" compatLnSpc="1">
            <a:prstTxWarp prst="textNoShape">
              <a:avLst/>
            </a:prstTxWarp>
          </a:bodyPr>
          <a:lstStyle>
            <a:lvl1pPr algn="l" defTabSz="922338">
              <a:defRPr sz="1200" b="0" smtClean="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07" tIns="46104" rIns="92207" bIns="46104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 b="0" smtClean="0">
                <a:ea typeface="ＭＳ Ｐゴシック" pitchFamily="50" charset="-128"/>
              </a:defRPr>
            </a:lvl1pPr>
          </a:lstStyle>
          <a:p>
            <a:pPr>
              <a:defRPr/>
            </a:pPr>
            <a:fld id="{D35D731A-FAC1-4FEB-A7D8-83E77447F81E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6673F7-1BAD-4205-ACFA-A5F4663F8F70}" type="slidenum">
              <a:rPr lang="en-US" altLang="ja-JP"/>
              <a:pPr/>
              <a:t>0</a:t>
            </a:fld>
            <a:endParaRPr lang="en-US" altLang="ja-JP"/>
          </a:p>
        </p:txBody>
      </p:sp>
      <p:sp>
        <p:nvSpPr>
          <p:cNvPr id="778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ja-JP" smtClean="0">
                <a:latin typeface="メイリオ" pitchFamily="50" charset="-128"/>
                <a:ea typeface="メイリオ" pitchFamily="50" charset="-128"/>
              </a:rPr>
              <a:t>★☆★☆★</a:t>
            </a:r>
          </a:p>
          <a:p>
            <a:pPr eaLnBrk="1" hangingPunct="1"/>
            <a:r>
              <a:rPr lang="ja-JP" altLang="en-US" smtClean="0">
                <a:latin typeface="メイリオ" pitchFamily="50" charset="-128"/>
                <a:ea typeface="メイリオ" pitchFamily="50" charset="-128"/>
              </a:rPr>
              <a:t>ポイント：</a:t>
            </a:r>
          </a:p>
          <a:p>
            <a:pPr eaLnBrk="1" hangingPunct="1">
              <a:buFontTx/>
              <a:buChar char="•"/>
            </a:pPr>
            <a:r>
              <a:rPr lang="ja-JP" altLang="en-US" smtClean="0">
                <a:latin typeface="メイリオ" pitchFamily="50" charset="-128"/>
                <a:ea typeface="メイリオ" pitchFamily="50" charset="-128"/>
              </a:rPr>
              <a:t>今後は、</a:t>
            </a:r>
            <a:r>
              <a:rPr lang="en-US" altLang="ja-JP" smtClean="0">
                <a:latin typeface="メイリオ" pitchFamily="50" charset="-128"/>
                <a:ea typeface="メイリオ" pitchFamily="50" charset="-128"/>
              </a:rPr>
              <a:t>IT </a:t>
            </a:r>
            <a:r>
              <a:rPr lang="ja-JP" altLang="en-US" smtClean="0">
                <a:latin typeface="メイリオ" pitchFamily="50" charset="-128"/>
                <a:ea typeface="メイリオ" pitchFamily="50" charset="-128"/>
              </a:rPr>
              <a:t>資産を全て企業で所有するのではなく、コモディティ化した部分は社外・社内の</a:t>
            </a:r>
            <a:r>
              <a:rPr lang="en-US" altLang="ja-JP" smtClean="0">
                <a:latin typeface="メイリオ" pitchFamily="50" charset="-128"/>
                <a:ea typeface="メイリオ" pitchFamily="50" charset="-128"/>
              </a:rPr>
              <a:t>IT </a:t>
            </a:r>
            <a:r>
              <a:rPr lang="ja-JP" altLang="en-US" smtClean="0">
                <a:latin typeface="メイリオ" pitchFamily="50" charset="-128"/>
                <a:ea typeface="メイリオ" pitchFamily="50" charset="-128"/>
              </a:rPr>
              <a:t>サービスをうまく組み合わせて最適化することが必須となる。</a:t>
            </a:r>
          </a:p>
          <a:p>
            <a:pPr eaLnBrk="1" hangingPunct="1">
              <a:buFontTx/>
              <a:buChar char="•"/>
            </a:pPr>
            <a:r>
              <a:rPr lang="ja-JP" altLang="en-US" smtClean="0">
                <a:latin typeface="メイリオ" pitchFamily="50" charset="-128"/>
                <a:ea typeface="メイリオ" pitchFamily="50" charset="-128"/>
              </a:rPr>
              <a:t>一方、企業の競争力の根幹に関わる部分については、投資を集中した</a:t>
            </a:r>
            <a:r>
              <a:rPr lang="en-US" altLang="ja-JP" smtClean="0">
                <a:latin typeface="メイリオ" pitchFamily="50" charset="-128"/>
                <a:ea typeface="メイリオ" pitchFamily="50" charset="-128"/>
              </a:rPr>
              <a:t>IT</a:t>
            </a:r>
            <a:r>
              <a:rPr lang="ja-JP" altLang="en-US" smtClean="0">
                <a:latin typeface="メイリオ" pitchFamily="50" charset="-128"/>
                <a:ea typeface="メイリオ" pitchFamily="50" charset="-128"/>
              </a:rPr>
              <a:t>システムの構築が求められる。</a:t>
            </a:r>
          </a:p>
          <a:p>
            <a:pPr eaLnBrk="1" hangingPunct="1">
              <a:buFontTx/>
              <a:buChar char="•"/>
            </a:pPr>
            <a:r>
              <a:rPr lang="ja-JP" altLang="en-US" smtClean="0">
                <a:latin typeface="メイリオ" pitchFamily="50" charset="-128"/>
                <a:ea typeface="メイリオ" pitchFamily="50" charset="-128"/>
              </a:rPr>
              <a:t>さらには、競争力のある</a:t>
            </a:r>
            <a:r>
              <a:rPr lang="en-US" altLang="ja-JP" smtClean="0">
                <a:latin typeface="メイリオ" pitchFamily="50" charset="-128"/>
                <a:ea typeface="メイリオ" pitchFamily="50" charset="-128"/>
              </a:rPr>
              <a:t>IT</a:t>
            </a:r>
            <a:r>
              <a:rPr lang="ja-JP" altLang="en-US" smtClean="0">
                <a:latin typeface="メイリオ" pitchFamily="50" charset="-128"/>
                <a:ea typeface="メイリオ" pitchFamily="50" charset="-128"/>
              </a:rPr>
              <a:t>システム・サービスを外部へ提供するということもどんどん増えてくる。</a:t>
            </a:r>
          </a:p>
          <a:p>
            <a:pPr eaLnBrk="1" hangingPunct="1"/>
            <a:endParaRPr lang="en-US" altLang="ja-JP" smtClean="0">
              <a:latin typeface="メイリオ" pitchFamily="50" charset="-128"/>
              <a:ea typeface="メイリオ" pitchFamily="50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blipFill dpi="0" rotWithShape="0">
          <a:blip r:embed="rId2" cstate="print"/>
          <a:srcRect/>
          <a:stretch>
            <a:fillRect b="-8484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1x2カラー小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8" y="12700"/>
            <a:ext cx="1382712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white">
          <a:xfrm>
            <a:off x="3813175" y="6572250"/>
            <a:ext cx="2484438" cy="3175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wrap="none" tIns="118800" anchor="ctr">
            <a:spAutoFit/>
          </a:bodyPr>
          <a:lstStyle/>
          <a:p>
            <a:pPr algn="r">
              <a:defRPr/>
            </a:pPr>
            <a:r>
              <a:rPr lang="en-US" altLang="ja-JP" sz="1000" b="0">
                <a:solidFill>
                  <a:srgbClr val="000066"/>
                </a:solidFill>
                <a:ea typeface="明朝" pitchFamily="17" charset="-128"/>
              </a:rPr>
              <a:t>Copyright ©2009 NTT DATA Corporation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5025" y="5467350"/>
            <a:ext cx="615950" cy="98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184400"/>
            <a:ext cx="8420100" cy="500063"/>
          </a:xfrm>
          <a:effectLst>
            <a:outerShdw dist="35921" dir="2700000" algn="ctr" rotWithShape="0">
              <a:srgbClr val="000066"/>
            </a:outerShdw>
          </a:effectLst>
        </p:spPr>
        <p:txBody>
          <a:bodyPr anchor="t"/>
          <a:lstStyle>
            <a:lvl1pPr algn="ctr">
              <a:defRPr sz="40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560388"/>
          </a:xfrm>
          <a:effectLst>
            <a:outerShdw dist="35921" dir="2700000" algn="ctr" rotWithShape="0">
              <a:srgbClr val="000066"/>
            </a:outerShdw>
          </a:effectLst>
        </p:spPr>
        <p:txBody>
          <a:bodyPr>
            <a:spAutoFit/>
          </a:bodyPr>
          <a:lstStyle>
            <a:lvl1pPr marL="0" indent="0" algn="ctr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37450" y="6629400"/>
            <a:ext cx="2311400" cy="255588"/>
          </a:xfrm>
          <a:effectLst>
            <a:outerShdw dist="35921" dir="2700000" algn="ctr" rotWithShape="0">
              <a:schemeClr val="bg1"/>
            </a:outerShdw>
          </a:effec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B49690-5341-40CD-A6F4-454A783DB690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7E42A-AC6B-4EDD-B563-31E59495DCA8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402513" y="115888"/>
            <a:ext cx="2374900" cy="53181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73050" y="115888"/>
            <a:ext cx="6977063" cy="53181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C2176-08F2-4366-A771-75BB043B4B01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B9DCB-9A9C-4112-9D41-6AC372D6C243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ACBBB-80F4-4E21-98F2-F021086D38C1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73050" y="908050"/>
            <a:ext cx="46037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60533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3B5B0-05E0-4EC0-A748-FAD76555C271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FB166-95D9-4008-976B-B7178C20064E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0317A-E55A-4D68-9C0C-D3BA4D490B98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CB73B-7F6A-4011-BEF8-374EC9764E7F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1680E-8F78-4BA6-B52C-68C46140EACA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DEFA7-9414-48BC-AA11-25C7DDB9B046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0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2238" y="5903913"/>
            <a:ext cx="4937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38275" y="115888"/>
            <a:ext cx="8339138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rgbClr val="000066"/>
            </a:outerShdw>
          </a:effec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908050"/>
            <a:ext cx="93614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4600" y="6602413"/>
            <a:ext cx="231140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 b="0" smtClean="0">
                <a:solidFill>
                  <a:srgbClr val="000066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fld id="{D453324A-9BFD-4A3D-8CDB-52EBA9892CFF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  <p:pic>
        <p:nvPicPr>
          <p:cNvPr id="1030" name="Picture 9" descr="1x2カラー小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4288" y="12700"/>
            <a:ext cx="1382712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0" name="Text Box 16"/>
          <p:cNvSpPr txBox="1">
            <a:spLocks noChangeArrowheads="1"/>
          </p:cNvSpPr>
          <p:nvPr/>
        </p:nvSpPr>
        <p:spPr bwMode="white">
          <a:xfrm>
            <a:off x="3813175" y="6572250"/>
            <a:ext cx="2484438" cy="3175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wrap="none" tIns="118800" anchor="ctr">
            <a:spAutoFit/>
          </a:bodyPr>
          <a:lstStyle/>
          <a:p>
            <a:pPr algn="r">
              <a:defRPr/>
            </a:pPr>
            <a:r>
              <a:rPr lang="en-US" altLang="ja-JP" sz="1000" b="0">
                <a:solidFill>
                  <a:srgbClr val="000066"/>
                </a:solidFill>
                <a:ea typeface="明朝" pitchFamily="17" charset="-128"/>
              </a:rPr>
              <a:t>Copyright ©2009 NTT DATA Corporation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3525" indent="-263525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Blip>
          <a:blip r:embed="rId16"/>
        </a:buBlip>
        <a:defRPr kumimoji="1" sz="3200">
          <a:solidFill>
            <a:srgbClr val="000000"/>
          </a:solidFill>
          <a:latin typeface="+mn-lt"/>
          <a:ea typeface="+mn-ea"/>
          <a:cs typeface="+mn-cs"/>
        </a:defRPr>
      </a:lvl1pPr>
      <a:lvl2pPr marL="628650" indent="-185738" algn="l" rtl="0" eaLnBrk="0" fontAlgn="base" hangingPunct="0">
        <a:spcBef>
          <a:spcPct val="0"/>
        </a:spcBef>
        <a:spcAft>
          <a:spcPct val="0"/>
        </a:spcAft>
        <a:buSzPct val="90000"/>
        <a:buBlip>
          <a:blip r:embed="rId17"/>
        </a:buBlip>
        <a:defRPr kumimoji="1" sz="2800">
          <a:solidFill>
            <a:srgbClr val="000000"/>
          </a:solidFill>
          <a:latin typeface="+mn-lt"/>
          <a:ea typeface="+mn-ea"/>
        </a:defRPr>
      </a:lvl2pPr>
      <a:lvl3pPr marL="979488" indent="-171450" algn="l" rtl="0" eaLnBrk="0" fontAlgn="base" hangingPunct="0">
        <a:spcBef>
          <a:spcPct val="0"/>
        </a:spcBef>
        <a:spcAft>
          <a:spcPct val="0"/>
        </a:spcAft>
        <a:buSzPct val="60000"/>
        <a:buBlip>
          <a:blip r:embed="rId18"/>
        </a:buBlip>
        <a:defRPr kumimoji="1" sz="2400">
          <a:solidFill>
            <a:srgbClr val="000000"/>
          </a:solidFill>
          <a:latin typeface="+mn-lt"/>
          <a:ea typeface="+mn-ea"/>
        </a:defRPr>
      </a:lvl3pPr>
      <a:lvl4pPr marL="1344613" indent="-185738" algn="l" rtl="0" eaLnBrk="0" fontAlgn="base" hangingPunct="0">
        <a:spcBef>
          <a:spcPct val="0"/>
        </a:spcBef>
        <a:spcAft>
          <a:spcPct val="0"/>
        </a:spcAft>
        <a:buSzPct val="60000"/>
        <a:buBlip>
          <a:blip r:embed="rId19"/>
        </a:buBlip>
        <a:defRPr kumimoji="1" sz="2200">
          <a:solidFill>
            <a:srgbClr val="000000"/>
          </a:solidFill>
          <a:latin typeface="+mn-lt"/>
          <a:ea typeface="+mn-ea"/>
        </a:defRPr>
      </a:lvl4pPr>
      <a:lvl5pPr marL="1701800" indent="-174625" algn="l" rtl="0" eaLnBrk="0" fontAlgn="base" hangingPunct="0">
        <a:spcBef>
          <a:spcPct val="0"/>
        </a:spcBef>
        <a:spcAft>
          <a:spcPct val="0"/>
        </a:spcAft>
        <a:buSzPct val="50000"/>
        <a:buBlip>
          <a:blip r:embed="rId20"/>
        </a:buBlip>
        <a:defRPr kumimoji="1" sz="2000">
          <a:solidFill>
            <a:srgbClr val="000000"/>
          </a:solidFill>
          <a:latin typeface="+mn-lt"/>
          <a:ea typeface="+mn-ea"/>
        </a:defRPr>
      </a:lvl5pPr>
      <a:lvl6pPr marL="2159000" indent="-174625" algn="l" rtl="0" fontAlgn="base">
        <a:spcBef>
          <a:spcPct val="0"/>
        </a:spcBef>
        <a:spcAft>
          <a:spcPct val="0"/>
        </a:spcAft>
        <a:buSzPct val="50000"/>
        <a:buBlip>
          <a:blip r:embed="rId20"/>
        </a:buBlip>
        <a:defRPr kumimoji="1" sz="2000">
          <a:solidFill>
            <a:srgbClr val="000000"/>
          </a:solidFill>
          <a:latin typeface="+mn-lt"/>
          <a:ea typeface="+mn-ea"/>
        </a:defRPr>
      </a:lvl6pPr>
      <a:lvl7pPr marL="2616200" indent="-174625" algn="l" rtl="0" fontAlgn="base">
        <a:spcBef>
          <a:spcPct val="0"/>
        </a:spcBef>
        <a:spcAft>
          <a:spcPct val="0"/>
        </a:spcAft>
        <a:buSzPct val="50000"/>
        <a:buBlip>
          <a:blip r:embed="rId20"/>
        </a:buBlip>
        <a:defRPr kumimoji="1" sz="2000">
          <a:solidFill>
            <a:srgbClr val="000000"/>
          </a:solidFill>
          <a:latin typeface="+mn-lt"/>
          <a:ea typeface="+mn-ea"/>
        </a:defRPr>
      </a:lvl7pPr>
      <a:lvl8pPr marL="3073400" indent="-174625" algn="l" rtl="0" fontAlgn="base">
        <a:spcBef>
          <a:spcPct val="0"/>
        </a:spcBef>
        <a:spcAft>
          <a:spcPct val="0"/>
        </a:spcAft>
        <a:buSzPct val="50000"/>
        <a:buBlip>
          <a:blip r:embed="rId20"/>
        </a:buBlip>
        <a:defRPr kumimoji="1" sz="2000">
          <a:solidFill>
            <a:srgbClr val="000000"/>
          </a:solidFill>
          <a:latin typeface="+mn-lt"/>
          <a:ea typeface="+mn-ea"/>
        </a:defRPr>
      </a:lvl8pPr>
      <a:lvl9pPr marL="3530600" indent="-174625" algn="l" rtl="0" fontAlgn="base">
        <a:spcBef>
          <a:spcPct val="0"/>
        </a:spcBef>
        <a:spcAft>
          <a:spcPct val="0"/>
        </a:spcAft>
        <a:buSzPct val="50000"/>
        <a:buBlip>
          <a:blip r:embed="rId20"/>
        </a:buBlip>
        <a:defRPr kumimoji="1"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45025" y="5467350"/>
            <a:ext cx="615950" cy="98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8" descr="和文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61988" y="2155825"/>
            <a:ext cx="86677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スライド番号プレースホル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2B01582-E28D-4A92-B08A-00A00028BBFE}" type="slidenum">
              <a:rPr lang="en-US" altLang="ja-JP"/>
              <a:pPr/>
              <a:t>0</a:t>
            </a:fld>
            <a:endParaRPr lang="en-US" altLang="ja-JP"/>
          </a:p>
        </p:txBody>
      </p:sp>
      <p:sp>
        <p:nvSpPr>
          <p:cNvPr id="34819" name="AutoShape 85"/>
          <p:cNvSpPr>
            <a:spLocks noChangeArrowheads="1"/>
          </p:cNvSpPr>
          <p:nvPr/>
        </p:nvSpPr>
        <p:spPr bwMode="auto">
          <a:xfrm rot="16200000" flipH="1">
            <a:off x="6612731" y="3340894"/>
            <a:ext cx="3043238" cy="2012950"/>
          </a:xfrm>
          <a:prstGeom prst="roundRect">
            <a:avLst>
              <a:gd name="adj" fmla="val 8356"/>
            </a:avLst>
          </a:prstGeom>
          <a:gradFill rotWithShape="1">
            <a:gsLst>
              <a:gs pos="0">
                <a:srgbClr val="FFCCCC"/>
              </a:gs>
              <a:gs pos="100000">
                <a:srgbClr val="C29B9B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4820" name="AutoShape 82"/>
          <p:cNvSpPr>
            <a:spLocks noChangeArrowheads="1"/>
          </p:cNvSpPr>
          <p:nvPr/>
        </p:nvSpPr>
        <p:spPr bwMode="auto">
          <a:xfrm rot="16200000" flipH="1">
            <a:off x="-88900" y="3119438"/>
            <a:ext cx="3043237" cy="2452688"/>
          </a:xfrm>
          <a:prstGeom prst="roundRect">
            <a:avLst>
              <a:gd name="adj" fmla="val 8356"/>
            </a:avLst>
          </a:prstGeom>
          <a:gradFill rotWithShape="1">
            <a:gsLst>
              <a:gs pos="0">
                <a:srgbClr val="CCECFF"/>
              </a:gs>
              <a:gs pos="100000">
                <a:srgbClr val="9BB4C2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4821" name="AutoShape 10"/>
          <p:cNvSpPr>
            <a:spLocks noChangeArrowheads="1"/>
          </p:cNvSpPr>
          <p:nvPr/>
        </p:nvSpPr>
        <p:spPr bwMode="auto">
          <a:xfrm>
            <a:off x="7245350" y="2927350"/>
            <a:ext cx="1800225" cy="874713"/>
          </a:xfrm>
          <a:prstGeom prst="roundRect">
            <a:avLst>
              <a:gd name="adj" fmla="val 17773"/>
            </a:avLst>
          </a:prstGeom>
          <a:gradFill rotWithShape="1">
            <a:gsLst>
              <a:gs pos="0">
                <a:srgbClr val="3366FF">
                  <a:alpha val="60001"/>
                </a:srgbClr>
              </a:gs>
              <a:gs pos="100000">
                <a:srgbClr val="0033CC">
                  <a:alpha val="59000"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ja-JP" altLang="en-US" sz="2400" b="0">
                <a:ea typeface="HGP創英角ｺﾞｼｯｸUB" pitchFamily="50" charset="-128"/>
              </a:rPr>
              <a:t>リソース</a:t>
            </a:r>
          </a:p>
          <a:p>
            <a:pPr algn="l"/>
            <a:r>
              <a:rPr lang="ja-JP" altLang="en-US" b="0">
                <a:ea typeface="HGP創英角ｺﾞｼｯｸUB" pitchFamily="50" charset="-128"/>
              </a:rPr>
              <a:t>（人・コンピュータ）</a:t>
            </a:r>
          </a:p>
        </p:txBody>
      </p:sp>
      <p:sp>
        <p:nvSpPr>
          <p:cNvPr id="34822" name="AutoShape 11"/>
          <p:cNvSpPr>
            <a:spLocks noChangeArrowheads="1"/>
          </p:cNvSpPr>
          <p:nvPr/>
        </p:nvSpPr>
        <p:spPr bwMode="auto">
          <a:xfrm>
            <a:off x="7242175" y="3894138"/>
            <a:ext cx="1800225" cy="863600"/>
          </a:xfrm>
          <a:prstGeom prst="roundRect">
            <a:avLst>
              <a:gd name="adj" fmla="val 17773"/>
            </a:avLst>
          </a:prstGeom>
          <a:gradFill rotWithShape="1">
            <a:gsLst>
              <a:gs pos="0">
                <a:srgbClr val="3366FF">
                  <a:alpha val="60001"/>
                </a:srgbClr>
              </a:gs>
              <a:gs pos="100000">
                <a:srgbClr val="0033CC">
                  <a:alpha val="59000"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lIns="0" tIns="18000" rIns="0" anchor="ctr"/>
          <a:lstStyle/>
          <a:p>
            <a:endParaRPr lang="ja-JP" altLang="ja-JP" sz="2000" b="0">
              <a:ea typeface="HGP創英角ｺﾞｼｯｸUB" pitchFamily="50" charset="-128"/>
            </a:endParaRPr>
          </a:p>
        </p:txBody>
      </p:sp>
      <p:sp>
        <p:nvSpPr>
          <p:cNvPr id="34823" name="AutoShape 12"/>
          <p:cNvSpPr>
            <a:spLocks noChangeArrowheads="1"/>
          </p:cNvSpPr>
          <p:nvPr/>
        </p:nvSpPr>
        <p:spPr bwMode="auto">
          <a:xfrm>
            <a:off x="7242175" y="4862513"/>
            <a:ext cx="1800225" cy="874712"/>
          </a:xfrm>
          <a:prstGeom prst="roundRect">
            <a:avLst>
              <a:gd name="adj" fmla="val 17773"/>
            </a:avLst>
          </a:prstGeom>
          <a:gradFill rotWithShape="1">
            <a:gsLst>
              <a:gs pos="0">
                <a:srgbClr val="3366FF">
                  <a:alpha val="60001"/>
                </a:srgbClr>
              </a:gs>
              <a:gs pos="100000">
                <a:srgbClr val="0033CC">
                  <a:alpha val="59000"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lIns="0" tIns="18000" rIns="0" anchor="ctr"/>
          <a:lstStyle/>
          <a:p>
            <a:r>
              <a:rPr lang="ja-JP" altLang="en-US" sz="2400" b="0">
                <a:ea typeface="HGP創英角ｺﾞｼｯｸUB" pitchFamily="50" charset="-128"/>
              </a:rPr>
              <a:t>知恵</a:t>
            </a:r>
          </a:p>
          <a:p>
            <a:r>
              <a:rPr lang="ja-JP" altLang="en-US" b="0">
                <a:ea typeface="HGP創英角ｺﾞｼｯｸUB" pitchFamily="50" charset="-128"/>
              </a:rPr>
              <a:t>（分折・検索・</a:t>
            </a:r>
          </a:p>
          <a:p>
            <a:r>
              <a:rPr lang="ja-JP" altLang="en-US" b="0">
                <a:ea typeface="HGP創英角ｺﾞｼｯｸUB" pitchFamily="50" charset="-128"/>
              </a:rPr>
              <a:t>プロセス）</a:t>
            </a:r>
          </a:p>
        </p:txBody>
      </p:sp>
      <p:sp>
        <p:nvSpPr>
          <p:cNvPr id="366612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ja-JP" altLang="en-US" smtClean="0"/>
              <a:t>まとめ：　これからの企業</a:t>
            </a:r>
            <a:r>
              <a:rPr lang="en-US" altLang="ja-JP" smtClean="0"/>
              <a:t>IT</a:t>
            </a:r>
            <a:r>
              <a:rPr lang="ja-JP" altLang="en-US" smtClean="0"/>
              <a:t>システム</a:t>
            </a:r>
          </a:p>
        </p:txBody>
      </p:sp>
      <p:sp>
        <p:nvSpPr>
          <p:cNvPr id="34825" name="AutoShape 21"/>
          <p:cNvSpPr>
            <a:spLocks noChangeArrowheads="1"/>
          </p:cNvSpPr>
          <p:nvPr/>
        </p:nvSpPr>
        <p:spPr bwMode="auto">
          <a:xfrm>
            <a:off x="455613" y="766763"/>
            <a:ext cx="9117012" cy="1465262"/>
          </a:xfrm>
          <a:prstGeom prst="roundRect">
            <a:avLst>
              <a:gd name="adj" fmla="val 16250"/>
            </a:avLst>
          </a:prstGeom>
          <a:gradFill rotWithShape="1">
            <a:gsLst>
              <a:gs pos="0">
                <a:srgbClr val="5F91DB">
                  <a:alpha val="32999"/>
                </a:srgbClr>
              </a:gs>
              <a:gs pos="100000">
                <a:srgbClr val="0066CC">
                  <a:alpha val="32999"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</p:spPr>
        <p:txBody>
          <a:bodyPr lIns="72000" tIns="36000" rIns="54000" bIns="36000"/>
          <a:lstStyle/>
          <a:p>
            <a:pPr algn="l" defTabSz="99060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tabLst>
                <a:tab pos="0" algn="l"/>
                <a:tab pos="990600" algn="l"/>
                <a:tab pos="1981200" algn="l"/>
                <a:tab pos="2971800" algn="l"/>
                <a:tab pos="3962400" algn="l"/>
                <a:tab pos="4953000" algn="l"/>
                <a:tab pos="5943600" algn="l"/>
                <a:tab pos="6934200" algn="l"/>
                <a:tab pos="7924800" algn="l"/>
                <a:tab pos="8915400" algn="l"/>
                <a:tab pos="9906000" algn="l"/>
                <a:tab pos="10896600" algn="l"/>
              </a:tabLst>
            </a:pPr>
            <a:r>
              <a:rPr kumimoji="0" lang="en-US" altLang="ja-JP" sz="2800" b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『</a:t>
            </a:r>
            <a:r>
              <a:rPr kumimoji="0" lang="ja-JP" altLang="en-US" sz="2800" b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所有から利用、利用から提供へ</a:t>
            </a:r>
            <a:r>
              <a:rPr kumimoji="0" lang="en-US" altLang="ja-JP" sz="2800" b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』</a:t>
            </a:r>
          </a:p>
          <a:p>
            <a:pPr algn="l" defTabSz="99060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tabLst>
                <a:tab pos="0" algn="l"/>
                <a:tab pos="990600" algn="l"/>
                <a:tab pos="1981200" algn="l"/>
                <a:tab pos="2971800" algn="l"/>
                <a:tab pos="3962400" algn="l"/>
                <a:tab pos="4953000" algn="l"/>
                <a:tab pos="5943600" algn="l"/>
                <a:tab pos="6934200" algn="l"/>
                <a:tab pos="7924800" algn="l"/>
                <a:tab pos="8915400" algn="l"/>
                <a:tab pos="9906000" algn="l"/>
                <a:tab pos="10896600" algn="l"/>
              </a:tabLst>
            </a:pPr>
            <a:r>
              <a:rPr kumimoji="0" lang="en-US" altLang="ja-JP" sz="2400" b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①</a:t>
            </a:r>
            <a:r>
              <a:rPr kumimoji="0" lang="ja-JP" altLang="en-US" sz="2400" b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所有から利用へ：コモディティ化された機能は外部利用</a:t>
            </a:r>
          </a:p>
          <a:p>
            <a:pPr algn="l" defTabSz="99060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tabLst>
                <a:tab pos="0" algn="l"/>
                <a:tab pos="990600" algn="l"/>
                <a:tab pos="1981200" algn="l"/>
                <a:tab pos="2971800" algn="l"/>
                <a:tab pos="3962400" algn="l"/>
                <a:tab pos="4953000" algn="l"/>
                <a:tab pos="5943600" algn="l"/>
                <a:tab pos="6934200" algn="l"/>
                <a:tab pos="7924800" algn="l"/>
                <a:tab pos="8915400" algn="l"/>
                <a:tab pos="9906000" algn="l"/>
                <a:tab pos="10896600" algn="l"/>
              </a:tabLst>
            </a:pPr>
            <a:r>
              <a:rPr kumimoji="0" lang="ja-JP" altLang="en-US" sz="2400" b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②利用から提供へ：価値・競争力のあるサービスは外部にも提供</a:t>
            </a:r>
          </a:p>
        </p:txBody>
      </p:sp>
      <p:sp>
        <p:nvSpPr>
          <p:cNvPr id="34826" name="AutoShape 22"/>
          <p:cNvSpPr>
            <a:spLocks noChangeArrowheads="1"/>
          </p:cNvSpPr>
          <p:nvPr/>
        </p:nvSpPr>
        <p:spPr bwMode="auto">
          <a:xfrm rot="16200000" flipH="1">
            <a:off x="3433763" y="3271838"/>
            <a:ext cx="2895600" cy="2235200"/>
          </a:xfrm>
          <a:prstGeom prst="roundRect">
            <a:avLst>
              <a:gd name="adj" fmla="val 8356"/>
            </a:avLst>
          </a:prstGeom>
          <a:gradFill rotWithShape="1">
            <a:gsLst>
              <a:gs pos="0">
                <a:srgbClr val="CCFFCC"/>
              </a:gs>
              <a:gs pos="100000">
                <a:srgbClr val="9BC29B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4827" name="Oval 23"/>
          <p:cNvSpPr>
            <a:spLocks noChangeArrowheads="1"/>
          </p:cNvSpPr>
          <p:nvPr/>
        </p:nvSpPr>
        <p:spPr bwMode="auto">
          <a:xfrm>
            <a:off x="455613" y="3171825"/>
            <a:ext cx="2022475" cy="550863"/>
          </a:xfrm>
          <a:prstGeom prst="ellipse">
            <a:avLst/>
          </a:prstGeom>
          <a:gradFill rotWithShape="1">
            <a:gsLst>
              <a:gs pos="0">
                <a:srgbClr val="FFCC00"/>
              </a:gs>
              <a:gs pos="100000">
                <a:srgbClr val="FF9900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4828" name="Rectangle 24"/>
          <p:cNvSpPr>
            <a:spLocks noChangeArrowheads="1"/>
          </p:cNvSpPr>
          <p:nvPr/>
        </p:nvSpPr>
        <p:spPr bwMode="auto">
          <a:xfrm>
            <a:off x="307975" y="2947988"/>
            <a:ext cx="24130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ja-JP" altLang="en-US" sz="1600" b="0">
                <a:latin typeface="HGP創英角ｺﾞｼｯｸUB" pitchFamily="50" charset="-128"/>
                <a:ea typeface="HGP創英角ｺﾞｼｯｸUB" pitchFamily="50" charset="-128"/>
              </a:rPr>
              <a:t>ビジネスプロセス</a:t>
            </a:r>
          </a:p>
          <a:p>
            <a:pPr>
              <a:lnSpc>
                <a:spcPct val="85000"/>
              </a:lnSpc>
            </a:pPr>
            <a:r>
              <a:rPr lang="ja-JP" altLang="en-US" sz="1600" b="0">
                <a:latin typeface="HGP創英角ｺﾞｼｯｸUB" pitchFamily="50" charset="-128"/>
                <a:ea typeface="HGP創英角ｺﾞｼｯｸUB" pitchFamily="50" charset="-128"/>
              </a:rPr>
              <a:t>アウトソーシング</a:t>
            </a:r>
          </a:p>
          <a:p>
            <a:pPr>
              <a:lnSpc>
                <a:spcPct val="85000"/>
              </a:lnSpc>
            </a:pPr>
            <a:r>
              <a:rPr lang="ja-JP" altLang="en-US" sz="1600" b="0">
                <a:latin typeface="HGP創英角ｺﾞｼｯｸUB" pitchFamily="50" charset="-128"/>
                <a:ea typeface="HGP創英角ｺﾞｼｯｸUB" pitchFamily="50" charset="-128"/>
              </a:rPr>
              <a:t>（ＢＰＯ）事業者</a:t>
            </a:r>
          </a:p>
        </p:txBody>
      </p:sp>
      <p:sp>
        <p:nvSpPr>
          <p:cNvPr id="34829" name="Oval 46"/>
          <p:cNvSpPr>
            <a:spLocks noChangeArrowheads="1"/>
          </p:cNvSpPr>
          <p:nvPr/>
        </p:nvSpPr>
        <p:spPr bwMode="auto">
          <a:xfrm>
            <a:off x="431800" y="5392738"/>
            <a:ext cx="2022475" cy="460375"/>
          </a:xfrm>
          <a:prstGeom prst="ellipse">
            <a:avLst/>
          </a:prstGeom>
          <a:gradFill rotWithShape="1">
            <a:gsLst>
              <a:gs pos="0">
                <a:srgbClr val="FFCC00"/>
              </a:gs>
              <a:gs pos="100000">
                <a:srgbClr val="FF9900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4830" name="Rectangle 47"/>
          <p:cNvSpPr>
            <a:spLocks noChangeArrowheads="1"/>
          </p:cNvSpPr>
          <p:nvPr/>
        </p:nvSpPr>
        <p:spPr bwMode="auto">
          <a:xfrm>
            <a:off x="252413" y="5367338"/>
            <a:ext cx="2413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ja-JP" altLang="en-US" sz="1600" b="0">
                <a:latin typeface="HGP創英角ｺﾞｼｯｸUB" pitchFamily="50" charset="-128"/>
                <a:ea typeface="HGP創英角ｺﾞｼｯｸUB" pitchFamily="50" charset="-128"/>
              </a:rPr>
              <a:t>データセンタ</a:t>
            </a:r>
          </a:p>
          <a:p>
            <a:pPr>
              <a:lnSpc>
                <a:spcPct val="85000"/>
              </a:lnSpc>
            </a:pPr>
            <a:r>
              <a:rPr lang="ja-JP" altLang="en-US" sz="1600" b="0">
                <a:latin typeface="HGP創英角ｺﾞｼｯｸUB" pitchFamily="50" charset="-128"/>
                <a:ea typeface="HGP創英角ｺﾞｼｯｸUB" pitchFamily="50" charset="-128"/>
              </a:rPr>
              <a:t>事業者</a:t>
            </a:r>
          </a:p>
        </p:txBody>
      </p:sp>
      <p:sp>
        <p:nvSpPr>
          <p:cNvPr id="34831" name="AutoShape 57"/>
          <p:cNvSpPr>
            <a:spLocks noChangeArrowheads="1"/>
          </p:cNvSpPr>
          <p:nvPr/>
        </p:nvSpPr>
        <p:spPr bwMode="auto">
          <a:xfrm>
            <a:off x="3206750" y="2352675"/>
            <a:ext cx="3282950" cy="517525"/>
          </a:xfrm>
          <a:prstGeom prst="roundRect">
            <a:avLst>
              <a:gd name="adj" fmla="val 49486"/>
            </a:avLst>
          </a:prstGeom>
          <a:gradFill rotWithShape="1">
            <a:gsLst>
              <a:gs pos="0">
                <a:srgbClr val="FF0000"/>
              </a:gs>
              <a:gs pos="100000">
                <a:srgbClr val="990000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4832" name="Rectangle 58"/>
          <p:cNvSpPr>
            <a:spLocks noChangeArrowheads="1"/>
          </p:cNvSpPr>
          <p:nvPr/>
        </p:nvSpPr>
        <p:spPr bwMode="auto">
          <a:xfrm>
            <a:off x="3244850" y="2355850"/>
            <a:ext cx="3152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ja-JP" altLang="en-US" sz="2400" b="0">
                <a:solidFill>
                  <a:schemeClr val="bg1"/>
                </a:solidFill>
                <a:ea typeface="HGP創英角ｺﾞｼｯｸUB" pitchFamily="50" charset="-128"/>
              </a:rPr>
              <a:t>従来は全て企業が所有</a:t>
            </a:r>
          </a:p>
        </p:txBody>
      </p:sp>
      <p:sp>
        <p:nvSpPr>
          <p:cNvPr id="34833" name="AutoShape 59"/>
          <p:cNvSpPr>
            <a:spLocks noChangeArrowheads="1"/>
          </p:cNvSpPr>
          <p:nvPr/>
        </p:nvSpPr>
        <p:spPr bwMode="auto">
          <a:xfrm>
            <a:off x="176213" y="2362200"/>
            <a:ext cx="2628900" cy="517525"/>
          </a:xfrm>
          <a:prstGeom prst="roundRect">
            <a:avLst>
              <a:gd name="adj" fmla="val 49486"/>
            </a:avLst>
          </a:prstGeom>
          <a:gradFill rotWithShape="1">
            <a:gsLst>
              <a:gs pos="0">
                <a:srgbClr val="FF0000"/>
              </a:gs>
              <a:gs pos="100000">
                <a:srgbClr val="990000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4834" name="Rectangle 60"/>
          <p:cNvSpPr>
            <a:spLocks noChangeArrowheads="1"/>
          </p:cNvSpPr>
          <p:nvPr/>
        </p:nvSpPr>
        <p:spPr bwMode="auto">
          <a:xfrm>
            <a:off x="214313" y="2365375"/>
            <a:ext cx="2536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ja-JP" sz="2400" b="0">
                <a:solidFill>
                  <a:schemeClr val="bg1"/>
                </a:solidFill>
                <a:ea typeface="HGP創英角ｺﾞｼｯｸUB" pitchFamily="50" charset="-128"/>
              </a:rPr>
              <a:t>①</a:t>
            </a:r>
            <a:r>
              <a:rPr lang="ja-JP" altLang="en-US" sz="2400" b="0">
                <a:solidFill>
                  <a:schemeClr val="bg1"/>
                </a:solidFill>
                <a:ea typeface="HGP創英角ｺﾞｼｯｸUB" pitchFamily="50" charset="-128"/>
              </a:rPr>
              <a:t>所有から利用へ</a:t>
            </a:r>
          </a:p>
        </p:txBody>
      </p:sp>
      <p:sp>
        <p:nvSpPr>
          <p:cNvPr id="34835" name="Rectangle 61"/>
          <p:cNvSpPr>
            <a:spLocks noChangeArrowheads="1"/>
          </p:cNvSpPr>
          <p:nvPr/>
        </p:nvSpPr>
        <p:spPr bwMode="auto">
          <a:xfrm>
            <a:off x="3865563" y="3173413"/>
            <a:ext cx="2043112" cy="1006475"/>
          </a:xfrm>
          <a:prstGeom prst="rect">
            <a:avLst/>
          </a:prstGeom>
          <a:gradFill rotWithShape="1">
            <a:gsLst>
              <a:gs pos="0">
                <a:srgbClr val="33CCFF"/>
              </a:gs>
              <a:gs pos="100000">
                <a:srgbClr val="639DEB"/>
              </a:gs>
            </a:gsLst>
            <a:lin ang="2700000" scaled="1"/>
          </a:gradFill>
          <a:ln w="76200">
            <a:solidFill>
              <a:schemeClr val="bg1"/>
            </a:solidFill>
            <a:miter lim="800000"/>
            <a:headEnd/>
            <a:tailEnd/>
          </a:ln>
        </p:spPr>
        <p:txBody>
          <a:bodyPr lIns="18000" tIns="18000" rIns="18000" anchor="ctr"/>
          <a:lstStyle/>
          <a:p>
            <a:pPr>
              <a:lnSpc>
                <a:spcPct val="90000"/>
              </a:lnSpc>
            </a:pPr>
            <a:r>
              <a:rPr lang="ja-JP" altLang="en-US" sz="2000" b="0">
                <a:ea typeface="HGP創英角ｺﾞｼｯｸUB" pitchFamily="50" charset="-128"/>
              </a:rPr>
              <a:t>コア事業・価値の高いデータ・</a:t>
            </a:r>
          </a:p>
          <a:p>
            <a:pPr>
              <a:lnSpc>
                <a:spcPct val="90000"/>
              </a:lnSpc>
            </a:pPr>
            <a:r>
              <a:rPr lang="ja-JP" altLang="en-US" sz="2000" b="0">
                <a:ea typeface="HGP創英角ｺﾞｼｯｸUB" pitchFamily="50" charset="-128"/>
              </a:rPr>
              <a:t>プロセス</a:t>
            </a:r>
          </a:p>
        </p:txBody>
      </p:sp>
      <p:sp>
        <p:nvSpPr>
          <p:cNvPr id="34836" name="Rectangle 62"/>
          <p:cNvSpPr>
            <a:spLocks noChangeArrowheads="1"/>
          </p:cNvSpPr>
          <p:nvPr/>
        </p:nvSpPr>
        <p:spPr bwMode="auto">
          <a:xfrm>
            <a:off x="3865563" y="4613275"/>
            <a:ext cx="2043112" cy="1006475"/>
          </a:xfrm>
          <a:prstGeom prst="rect">
            <a:avLst/>
          </a:prstGeom>
          <a:gradFill rotWithShape="1">
            <a:gsLst>
              <a:gs pos="0">
                <a:srgbClr val="33CCFF"/>
              </a:gs>
              <a:gs pos="100000">
                <a:srgbClr val="639DEB"/>
              </a:gs>
            </a:gsLst>
            <a:lin ang="2700000" scaled="1"/>
          </a:gradFill>
          <a:ln w="76200">
            <a:solidFill>
              <a:schemeClr val="bg1"/>
            </a:solidFill>
            <a:miter lim="800000"/>
            <a:headEnd/>
            <a:tailEnd/>
          </a:ln>
        </p:spPr>
        <p:txBody>
          <a:bodyPr lIns="18000" tIns="18000" rIns="18000" anchor="ctr"/>
          <a:lstStyle/>
          <a:p>
            <a:pPr>
              <a:lnSpc>
                <a:spcPct val="90000"/>
              </a:lnSpc>
            </a:pPr>
            <a:r>
              <a:rPr lang="ja-JP" altLang="en-US" sz="2000" b="0">
                <a:ea typeface="HGP創英角ｺﾞｼｯｸUB" pitchFamily="50" charset="-128"/>
              </a:rPr>
              <a:t>間接業務・</a:t>
            </a:r>
          </a:p>
          <a:p>
            <a:pPr>
              <a:lnSpc>
                <a:spcPct val="90000"/>
              </a:lnSpc>
            </a:pPr>
            <a:r>
              <a:rPr lang="ja-JP" altLang="en-US" sz="2000" b="0">
                <a:ea typeface="HGP創英角ｺﾞｼｯｸUB" pitchFamily="50" charset="-128"/>
              </a:rPr>
              <a:t>クリディカルでないデータ</a:t>
            </a:r>
          </a:p>
        </p:txBody>
      </p:sp>
      <p:grpSp>
        <p:nvGrpSpPr>
          <p:cNvPr id="34837" name="Group 63"/>
          <p:cNvGrpSpPr>
            <a:grpSpLocks/>
          </p:cNvGrpSpPr>
          <p:nvPr/>
        </p:nvGrpSpPr>
        <p:grpSpPr bwMode="auto">
          <a:xfrm>
            <a:off x="4186238" y="4027488"/>
            <a:ext cx="625475" cy="504825"/>
            <a:chOff x="5295" y="2649"/>
            <a:chExt cx="312" cy="454"/>
          </a:xfrm>
        </p:grpSpPr>
        <p:sp>
          <p:nvSpPr>
            <p:cNvPr id="34891" name="Freeform 64"/>
            <p:cNvSpPr>
              <a:spLocks/>
            </p:cNvSpPr>
            <p:nvPr/>
          </p:nvSpPr>
          <p:spPr bwMode="auto">
            <a:xfrm>
              <a:off x="5295" y="2649"/>
              <a:ext cx="312" cy="454"/>
            </a:xfrm>
            <a:custGeom>
              <a:avLst/>
              <a:gdLst>
                <a:gd name="T0" fmla="*/ 156 w 312"/>
                <a:gd name="T1" fmla="*/ 0 h 454"/>
                <a:gd name="T2" fmla="*/ 156 w 312"/>
                <a:gd name="T3" fmla="*/ 0 h 454"/>
                <a:gd name="T4" fmla="*/ 124 w 312"/>
                <a:gd name="T5" fmla="*/ 2 h 454"/>
                <a:gd name="T6" fmla="*/ 96 w 312"/>
                <a:gd name="T7" fmla="*/ 6 h 454"/>
                <a:gd name="T8" fmla="*/ 68 w 312"/>
                <a:gd name="T9" fmla="*/ 14 h 454"/>
                <a:gd name="T10" fmla="*/ 46 w 312"/>
                <a:gd name="T11" fmla="*/ 22 h 454"/>
                <a:gd name="T12" fmla="*/ 26 w 312"/>
                <a:gd name="T13" fmla="*/ 32 h 454"/>
                <a:gd name="T14" fmla="*/ 12 w 312"/>
                <a:gd name="T15" fmla="*/ 44 h 454"/>
                <a:gd name="T16" fmla="*/ 8 w 312"/>
                <a:gd name="T17" fmla="*/ 52 h 454"/>
                <a:gd name="T18" fmla="*/ 4 w 312"/>
                <a:gd name="T19" fmla="*/ 58 h 454"/>
                <a:gd name="T20" fmla="*/ 0 w 312"/>
                <a:gd name="T21" fmla="*/ 66 h 454"/>
                <a:gd name="T22" fmla="*/ 0 w 312"/>
                <a:gd name="T23" fmla="*/ 72 h 454"/>
                <a:gd name="T24" fmla="*/ 0 w 312"/>
                <a:gd name="T25" fmla="*/ 382 h 454"/>
                <a:gd name="T26" fmla="*/ 0 w 312"/>
                <a:gd name="T27" fmla="*/ 382 h 454"/>
                <a:gd name="T28" fmla="*/ 0 w 312"/>
                <a:gd name="T29" fmla="*/ 390 h 454"/>
                <a:gd name="T30" fmla="*/ 4 w 312"/>
                <a:gd name="T31" fmla="*/ 396 h 454"/>
                <a:gd name="T32" fmla="*/ 8 w 312"/>
                <a:gd name="T33" fmla="*/ 404 h 454"/>
                <a:gd name="T34" fmla="*/ 12 w 312"/>
                <a:gd name="T35" fmla="*/ 410 h 454"/>
                <a:gd name="T36" fmla="*/ 26 w 312"/>
                <a:gd name="T37" fmla="*/ 422 h 454"/>
                <a:gd name="T38" fmla="*/ 46 w 312"/>
                <a:gd name="T39" fmla="*/ 434 h 454"/>
                <a:gd name="T40" fmla="*/ 68 w 312"/>
                <a:gd name="T41" fmla="*/ 442 h 454"/>
                <a:gd name="T42" fmla="*/ 96 w 312"/>
                <a:gd name="T43" fmla="*/ 448 h 454"/>
                <a:gd name="T44" fmla="*/ 124 w 312"/>
                <a:gd name="T45" fmla="*/ 452 h 454"/>
                <a:gd name="T46" fmla="*/ 156 w 312"/>
                <a:gd name="T47" fmla="*/ 454 h 454"/>
                <a:gd name="T48" fmla="*/ 156 w 312"/>
                <a:gd name="T49" fmla="*/ 454 h 454"/>
                <a:gd name="T50" fmla="*/ 188 w 312"/>
                <a:gd name="T51" fmla="*/ 452 h 454"/>
                <a:gd name="T52" fmla="*/ 216 w 312"/>
                <a:gd name="T53" fmla="*/ 448 h 454"/>
                <a:gd name="T54" fmla="*/ 244 w 312"/>
                <a:gd name="T55" fmla="*/ 442 h 454"/>
                <a:gd name="T56" fmla="*/ 266 w 312"/>
                <a:gd name="T57" fmla="*/ 434 h 454"/>
                <a:gd name="T58" fmla="*/ 286 w 312"/>
                <a:gd name="T59" fmla="*/ 422 h 454"/>
                <a:gd name="T60" fmla="*/ 300 w 312"/>
                <a:gd name="T61" fmla="*/ 410 h 454"/>
                <a:gd name="T62" fmla="*/ 304 w 312"/>
                <a:gd name="T63" fmla="*/ 404 h 454"/>
                <a:gd name="T64" fmla="*/ 308 w 312"/>
                <a:gd name="T65" fmla="*/ 396 h 454"/>
                <a:gd name="T66" fmla="*/ 312 w 312"/>
                <a:gd name="T67" fmla="*/ 390 h 454"/>
                <a:gd name="T68" fmla="*/ 312 w 312"/>
                <a:gd name="T69" fmla="*/ 382 h 454"/>
                <a:gd name="T70" fmla="*/ 312 w 312"/>
                <a:gd name="T71" fmla="*/ 72 h 454"/>
                <a:gd name="T72" fmla="*/ 312 w 312"/>
                <a:gd name="T73" fmla="*/ 72 h 454"/>
                <a:gd name="T74" fmla="*/ 312 w 312"/>
                <a:gd name="T75" fmla="*/ 66 h 454"/>
                <a:gd name="T76" fmla="*/ 308 w 312"/>
                <a:gd name="T77" fmla="*/ 58 h 454"/>
                <a:gd name="T78" fmla="*/ 304 w 312"/>
                <a:gd name="T79" fmla="*/ 52 h 454"/>
                <a:gd name="T80" fmla="*/ 300 w 312"/>
                <a:gd name="T81" fmla="*/ 44 h 454"/>
                <a:gd name="T82" fmla="*/ 286 w 312"/>
                <a:gd name="T83" fmla="*/ 32 h 454"/>
                <a:gd name="T84" fmla="*/ 266 w 312"/>
                <a:gd name="T85" fmla="*/ 22 h 454"/>
                <a:gd name="T86" fmla="*/ 244 w 312"/>
                <a:gd name="T87" fmla="*/ 14 h 454"/>
                <a:gd name="T88" fmla="*/ 216 w 312"/>
                <a:gd name="T89" fmla="*/ 6 h 454"/>
                <a:gd name="T90" fmla="*/ 188 w 312"/>
                <a:gd name="T91" fmla="*/ 2 h 454"/>
                <a:gd name="T92" fmla="*/ 156 w 312"/>
                <a:gd name="T93" fmla="*/ 0 h 454"/>
                <a:gd name="T94" fmla="*/ 156 w 312"/>
                <a:gd name="T95" fmla="*/ 0 h 45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2"/>
                <a:gd name="T145" fmla="*/ 0 h 454"/>
                <a:gd name="T146" fmla="*/ 312 w 312"/>
                <a:gd name="T147" fmla="*/ 454 h 45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2" h="454">
                  <a:moveTo>
                    <a:pt x="156" y="0"/>
                  </a:moveTo>
                  <a:lnTo>
                    <a:pt x="156" y="0"/>
                  </a:lnTo>
                  <a:lnTo>
                    <a:pt x="124" y="2"/>
                  </a:lnTo>
                  <a:lnTo>
                    <a:pt x="96" y="6"/>
                  </a:lnTo>
                  <a:lnTo>
                    <a:pt x="68" y="14"/>
                  </a:lnTo>
                  <a:lnTo>
                    <a:pt x="46" y="22"/>
                  </a:lnTo>
                  <a:lnTo>
                    <a:pt x="26" y="32"/>
                  </a:lnTo>
                  <a:lnTo>
                    <a:pt x="12" y="44"/>
                  </a:lnTo>
                  <a:lnTo>
                    <a:pt x="8" y="52"/>
                  </a:lnTo>
                  <a:lnTo>
                    <a:pt x="4" y="58"/>
                  </a:lnTo>
                  <a:lnTo>
                    <a:pt x="0" y="66"/>
                  </a:lnTo>
                  <a:lnTo>
                    <a:pt x="0" y="72"/>
                  </a:lnTo>
                  <a:lnTo>
                    <a:pt x="0" y="382"/>
                  </a:lnTo>
                  <a:lnTo>
                    <a:pt x="0" y="390"/>
                  </a:lnTo>
                  <a:lnTo>
                    <a:pt x="4" y="396"/>
                  </a:lnTo>
                  <a:lnTo>
                    <a:pt x="8" y="404"/>
                  </a:lnTo>
                  <a:lnTo>
                    <a:pt x="12" y="410"/>
                  </a:lnTo>
                  <a:lnTo>
                    <a:pt x="26" y="422"/>
                  </a:lnTo>
                  <a:lnTo>
                    <a:pt x="46" y="434"/>
                  </a:lnTo>
                  <a:lnTo>
                    <a:pt x="68" y="442"/>
                  </a:lnTo>
                  <a:lnTo>
                    <a:pt x="96" y="448"/>
                  </a:lnTo>
                  <a:lnTo>
                    <a:pt x="124" y="452"/>
                  </a:lnTo>
                  <a:lnTo>
                    <a:pt x="156" y="454"/>
                  </a:lnTo>
                  <a:lnTo>
                    <a:pt x="188" y="452"/>
                  </a:lnTo>
                  <a:lnTo>
                    <a:pt x="216" y="448"/>
                  </a:lnTo>
                  <a:lnTo>
                    <a:pt x="244" y="442"/>
                  </a:lnTo>
                  <a:lnTo>
                    <a:pt x="266" y="434"/>
                  </a:lnTo>
                  <a:lnTo>
                    <a:pt x="286" y="422"/>
                  </a:lnTo>
                  <a:lnTo>
                    <a:pt x="300" y="410"/>
                  </a:lnTo>
                  <a:lnTo>
                    <a:pt x="304" y="404"/>
                  </a:lnTo>
                  <a:lnTo>
                    <a:pt x="308" y="396"/>
                  </a:lnTo>
                  <a:lnTo>
                    <a:pt x="312" y="390"/>
                  </a:lnTo>
                  <a:lnTo>
                    <a:pt x="312" y="382"/>
                  </a:lnTo>
                  <a:lnTo>
                    <a:pt x="312" y="72"/>
                  </a:lnTo>
                  <a:lnTo>
                    <a:pt x="312" y="66"/>
                  </a:lnTo>
                  <a:lnTo>
                    <a:pt x="308" y="58"/>
                  </a:lnTo>
                  <a:lnTo>
                    <a:pt x="304" y="52"/>
                  </a:lnTo>
                  <a:lnTo>
                    <a:pt x="300" y="44"/>
                  </a:lnTo>
                  <a:lnTo>
                    <a:pt x="286" y="32"/>
                  </a:lnTo>
                  <a:lnTo>
                    <a:pt x="266" y="22"/>
                  </a:lnTo>
                  <a:lnTo>
                    <a:pt x="244" y="14"/>
                  </a:lnTo>
                  <a:lnTo>
                    <a:pt x="216" y="6"/>
                  </a:lnTo>
                  <a:lnTo>
                    <a:pt x="188" y="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34892" name="Group 65"/>
            <p:cNvGrpSpPr>
              <a:grpSpLocks/>
            </p:cNvGrpSpPr>
            <p:nvPr/>
          </p:nvGrpSpPr>
          <p:grpSpPr bwMode="auto">
            <a:xfrm>
              <a:off x="5295" y="2649"/>
              <a:ext cx="312" cy="454"/>
              <a:chOff x="2073" y="2937"/>
              <a:chExt cx="312" cy="454"/>
            </a:xfrm>
          </p:grpSpPr>
          <p:sp>
            <p:nvSpPr>
              <p:cNvPr id="34893" name="Freeform 66"/>
              <p:cNvSpPr>
                <a:spLocks/>
              </p:cNvSpPr>
              <p:nvPr/>
            </p:nvSpPr>
            <p:spPr bwMode="auto">
              <a:xfrm>
                <a:off x="2073" y="3009"/>
                <a:ext cx="312" cy="382"/>
              </a:xfrm>
              <a:custGeom>
                <a:avLst/>
                <a:gdLst>
                  <a:gd name="T0" fmla="*/ 312 w 312"/>
                  <a:gd name="T1" fmla="*/ 0 h 382"/>
                  <a:gd name="T2" fmla="*/ 312 w 312"/>
                  <a:gd name="T3" fmla="*/ 310 h 382"/>
                  <a:gd name="T4" fmla="*/ 312 w 312"/>
                  <a:gd name="T5" fmla="*/ 310 h 382"/>
                  <a:gd name="T6" fmla="*/ 312 w 312"/>
                  <a:gd name="T7" fmla="*/ 318 h 382"/>
                  <a:gd name="T8" fmla="*/ 308 w 312"/>
                  <a:gd name="T9" fmla="*/ 324 h 382"/>
                  <a:gd name="T10" fmla="*/ 304 w 312"/>
                  <a:gd name="T11" fmla="*/ 332 h 382"/>
                  <a:gd name="T12" fmla="*/ 300 w 312"/>
                  <a:gd name="T13" fmla="*/ 338 h 382"/>
                  <a:gd name="T14" fmla="*/ 286 w 312"/>
                  <a:gd name="T15" fmla="*/ 350 h 382"/>
                  <a:gd name="T16" fmla="*/ 266 w 312"/>
                  <a:gd name="T17" fmla="*/ 362 h 382"/>
                  <a:gd name="T18" fmla="*/ 244 w 312"/>
                  <a:gd name="T19" fmla="*/ 370 h 382"/>
                  <a:gd name="T20" fmla="*/ 216 w 312"/>
                  <a:gd name="T21" fmla="*/ 376 h 382"/>
                  <a:gd name="T22" fmla="*/ 188 w 312"/>
                  <a:gd name="T23" fmla="*/ 380 h 382"/>
                  <a:gd name="T24" fmla="*/ 156 w 312"/>
                  <a:gd name="T25" fmla="*/ 382 h 382"/>
                  <a:gd name="T26" fmla="*/ 156 w 312"/>
                  <a:gd name="T27" fmla="*/ 382 h 382"/>
                  <a:gd name="T28" fmla="*/ 124 w 312"/>
                  <a:gd name="T29" fmla="*/ 380 h 382"/>
                  <a:gd name="T30" fmla="*/ 96 w 312"/>
                  <a:gd name="T31" fmla="*/ 376 h 382"/>
                  <a:gd name="T32" fmla="*/ 68 w 312"/>
                  <a:gd name="T33" fmla="*/ 370 h 382"/>
                  <a:gd name="T34" fmla="*/ 46 w 312"/>
                  <a:gd name="T35" fmla="*/ 362 h 382"/>
                  <a:gd name="T36" fmla="*/ 26 w 312"/>
                  <a:gd name="T37" fmla="*/ 350 h 382"/>
                  <a:gd name="T38" fmla="*/ 12 w 312"/>
                  <a:gd name="T39" fmla="*/ 338 h 382"/>
                  <a:gd name="T40" fmla="*/ 8 w 312"/>
                  <a:gd name="T41" fmla="*/ 332 h 382"/>
                  <a:gd name="T42" fmla="*/ 4 w 312"/>
                  <a:gd name="T43" fmla="*/ 324 h 382"/>
                  <a:gd name="T44" fmla="*/ 0 w 312"/>
                  <a:gd name="T45" fmla="*/ 318 h 382"/>
                  <a:gd name="T46" fmla="*/ 0 w 312"/>
                  <a:gd name="T47" fmla="*/ 310 h 382"/>
                  <a:gd name="T48" fmla="*/ 0 w 312"/>
                  <a:gd name="T49" fmla="*/ 0 h 382"/>
                  <a:gd name="T50" fmla="*/ 312 w 312"/>
                  <a:gd name="T51" fmla="*/ 0 h 38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312"/>
                  <a:gd name="T79" fmla="*/ 0 h 382"/>
                  <a:gd name="T80" fmla="*/ 312 w 312"/>
                  <a:gd name="T81" fmla="*/ 382 h 38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312" h="382">
                    <a:moveTo>
                      <a:pt x="312" y="0"/>
                    </a:moveTo>
                    <a:lnTo>
                      <a:pt x="312" y="310"/>
                    </a:lnTo>
                    <a:lnTo>
                      <a:pt x="312" y="318"/>
                    </a:lnTo>
                    <a:lnTo>
                      <a:pt x="308" y="324"/>
                    </a:lnTo>
                    <a:lnTo>
                      <a:pt x="304" y="332"/>
                    </a:lnTo>
                    <a:lnTo>
                      <a:pt x="300" y="338"/>
                    </a:lnTo>
                    <a:lnTo>
                      <a:pt x="286" y="350"/>
                    </a:lnTo>
                    <a:lnTo>
                      <a:pt x="266" y="362"/>
                    </a:lnTo>
                    <a:lnTo>
                      <a:pt x="244" y="370"/>
                    </a:lnTo>
                    <a:lnTo>
                      <a:pt x="216" y="376"/>
                    </a:lnTo>
                    <a:lnTo>
                      <a:pt x="188" y="380"/>
                    </a:lnTo>
                    <a:lnTo>
                      <a:pt x="156" y="382"/>
                    </a:lnTo>
                    <a:lnTo>
                      <a:pt x="124" y="380"/>
                    </a:lnTo>
                    <a:lnTo>
                      <a:pt x="96" y="376"/>
                    </a:lnTo>
                    <a:lnTo>
                      <a:pt x="68" y="370"/>
                    </a:lnTo>
                    <a:lnTo>
                      <a:pt x="46" y="362"/>
                    </a:lnTo>
                    <a:lnTo>
                      <a:pt x="26" y="350"/>
                    </a:lnTo>
                    <a:lnTo>
                      <a:pt x="12" y="338"/>
                    </a:lnTo>
                    <a:lnTo>
                      <a:pt x="8" y="332"/>
                    </a:lnTo>
                    <a:lnTo>
                      <a:pt x="4" y="324"/>
                    </a:lnTo>
                    <a:lnTo>
                      <a:pt x="0" y="318"/>
                    </a:lnTo>
                    <a:lnTo>
                      <a:pt x="0" y="310"/>
                    </a:lnTo>
                    <a:lnTo>
                      <a:pt x="0" y="0"/>
                    </a:lnTo>
                    <a:lnTo>
                      <a:pt x="31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D8105"/>
                  </a:gs>
                  <a:gs pos="50000">
                    <a:srgbClr val="FFA600"/>
                  </a:gs>
                  <a:gs pos="100000">
                    <a:srgbClr val="FD8105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4894" name="Freeform 67"/>
              <p:cNvSpPr>
                <a:spLocks/>
              </p:cNvSpPr>
              <p:nvPr/>
            </p:nvSpPr>
            <p:spPr bwMode="auto">
              <a:xfrm>
                <a:off x="2073" y="2937"/>
                <a:ext cx="312" cy="144"/>
              </a:xfrm>
              <a:custGeom>
                <a:avLst/>
                <a:gdLst>
                  <a:gd name="T0" fmla="*/ 312 w 312"/>
                  <a:gd name="T1" fmla="*/ 72 h 144"/>
                  <a:gd name="T2" fmla="*/ 312 w 312"/>
                  <a:gd name="T3" fmla="*/ 72 h 144"/>
                  <a:gd name="T4" fmla="*/ 312 w 312"/>
                  <a:gd name="T5" fmla="*/ 80 h 144"/>
                  <a:gd name="T6" fmla="*/ 308 w 312"/>
                  <a:gd name="T7" fmla="*/ 88 h 144"/>
                  <a:gd name="T8" fmla="*/ 304 w 312"/>
                  <a:gd name="T9" fmla="*/ 94 h 144"/>
                  <a:gd name="T10" fmla="*/ 300 w 312"/>
                  <a:gd name="T11" fmla="*/ 100 h 144"/>
                  <a:gd name="T12" fmla="*/ 286 w 312"/>
                  <a:gd name="T13" fmla="*/ 114 h 144"/>
                  <a:gd name="T14" fmla="*/ 266 w 312"/>
                  <a:gd name="T15" fmla="*/ 124 h 144"/>
                  <a:gd name="T16" fmla="*/ 244 w 312"/>
                  <a:gd name="T17" fmla="*/ 132 h 144"/>
                  <a:gd name="T18" fmla="*/ 216 w 312"/>
                  <a:gd name="T19" fmla="*/ 140 h 144"/>
                  <a:gd name="T20" fmla="*/ 188 w 312"/>
                  <a:gd name="T21" fmla="*/ 144 h 144"/>
                  <a:gd name="T22" fmla="*/ 156 w 312"/>
                  <a:gd name="T23" fmla="*/ 144 h 144"/>
                  <a:gd name="T24" fmla="*/ 156 w 312"/>
                  <a:gd name="T25" fmla="*/ 144 h 144"/>
                  <a:gd name="T26" fmla="*/ 124 w 312"/>
                  <a:gd name="T27" fmla="*/ 144 h 144"/>
                  <a:gd name="T28" fmla="*/ 96 w 312"/>
                  <a:gd name="T29" fmla="*/ 140 h 144"/>
                  <a:gd name="T30" fmla="*/ 68 w 312"/>
                  <a:gd name="T31" fmla="*/ 132 h 144"/>
                  <a:gd name="T32" fmla="*/ 46 w 312"/>
                  <a:gd name="T33" fmla="*/ 124 h 144"/>
                  <a:gd name="T34" fmla="*/ 26 w 312"/>
                  <a:gd name="T35" fmla="*/ 114 h 144"/>
                  <a:gd name="T36" fmla="*/ 12 w 312"/>
                  <a:gd name="T37" fmla="*/ 100 h 144"/>
                  <a:gd name="T38" fmla="*/ 8 w 312"/>
                  <a:gd name="T39" fmla="*/ 94 h 144"/>
                  <a:gd name="T40" fmla="*/ 4 w 312"/>
                  <a:gd name="T41" fmla="*/ 88 h 144"/>
                  <a:gd name="T42" fmla="*/ 0 w 312"/>
                  <a:gd name="T43" fmla="*/ 80 h 144"/>
                  <a:gd name="T44" fmla="*/ 0 w 312"/>
                  <a:gd name="T45" fmla="*/ 72 h 144"/>
                  <a:gd name="T46" fmla="*/ 0 w 312"/>
                  <a:gd name="T47" fmla="*/ 72 h 144"/>
                  <a:gd name="T48" fmla="*/ 0 w 312"/>
                  <a:gd name="T49" fmla="*/ 66 h 144"/>
                  <a:gd name="T50" fmla="*/ 4 w 312"/>
                  <a:gd name="T51" fmla="*/ 58 h 144"/>
                  <a:gd name="T52" fmla="*/ 8 w 312"/>
                  <a:gd name="T53" fmla="*/ 52 h 144"/>
                  <a:gd name="T54" fmla="*/ 12 w 312"/>
                  <a:gd name="T55" fmla="*/ 44 h 144"/>
                  <a:gd name="T56" fmla="*/ 26 w 312"/>
                  <a:gd name="T57" fmla="*/ 32 h 144"/>
                  <a:gd name="T58" fmla="*/ 46 w 312"/>
                  <a:gd name="T59" fmla="*/ 22 h 144"/>
                  <a:gd name="T60" fmla="*/ 68 w 312"/>
                  <a:gd name="T61" fmla="*/ 14 h 144"/>
                  <a:gd name="T62" fmla="*/ 96 w 312"/>
                  <a:gd name="T63" fmla="*/ 6 h 144"/>
                  <a:gd name="T64" fmla="*/ 124 w 312"/>
                  <a:gd name="T65" fmla="*/ 2 h 144"/>
                  <a:gd name="T66" fmla="*/ 156 w 312"/>
                  <a:gd name="T67" fmla="*/ 0 h 144"/>
                  <a:gd name="T68" fmla="*/ 156 w 312"/>
                  <a:gd name="T69" fmla="*/ 0 h 144"/>
                  <a:gd name="T70" fmla="*/ 188 w 312"/>
                  <a:gd name="T71" fmla="*/ 2 h 144"/>
                  <a:gd name="T72" fmla="*/ 216 w 312"/>
                  <a:gd name="T73" fmla="*/ 6 h 144"/>
                  <a:gd name="T74" fmla="*/ 244 w 312"/>
                  <a:gd name="T75" fmla="*/ 14 h 144"/>
                  <a:gd name="T76" fmla="*/ 266 w 312"/>
                  <a:gd name="T77" fmla="*/ 22 h 144"/>
                  <a:gd name="T78" fmla="*/ 286 w 312"/>
                  <a:gd name="T79" fmla="*/ 32 h 144"/>
                  <a:gd name="T80" fmla="*/ 300 w 312"/>
                  <a:gd name="T81" fmla="*/ 44 h 144"/>
                  <a:gd name="T82" fmla="*/ 304 w 312"/>
                  <a:gd name="T83" fmla="*/ 52 h 144"/>
                  <a:gd name="T84" fmla="*/ 308 w 312"/>
                  <a:gd name="T85" fmla="*/ 58 h 144"/>
                  <a:gd name="T86" fmla="*/ 312 w 312"/>
                  <a:gd name="T87" fmla="*/ 66 h 144"/>
                  <a:gd name="T88" fmla="*/ 312 w 312"/>
                  <a:gd name="T89" fmla="*/ 72 h 144"/>
                  <a:gd name="T90" fmla="*/ 312 w 312"/>
                  <a:gd name="T91" fmla="*/ 72 h 14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12"/>
                  <a:gd name="T139" fmla="*/ 0 h 144"/>
                  <a:gd name="T140" fmla="*/ 312 w 312"/>
                  <a:gd name="T141" fmla="*/ 144 h 14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12" h="144">
                    <a:moveTo>
                      <a:pt x="312" y="72"/>
                    </a:moveTo>
                    <a:lnTo>
                      <a:pt x="312" y="72"/>
                    </a:lnTo>
                    <a:lnTo>
                      <a:pt x="312" y="80"/>
                    </a:lnTo>
                    <a:lnTo>
                      <a:pt x="308" y="88"/>
                    </a:lnTo>
                    <a:lnTo>
                      <a:pt x="304" y="94"/>
                    </a:lnTo>
                    <a:lnTo>
                      <a:pt x="300" y="100"/>
                    </a:lnTo>
                    <a:lnTo>
                      <a:pt x="286" y="114"/>
                    </a:lnTo>
                    <a:lnTo>
                      <a:pt x="266" y="124"/>
                    </a:lnTo>
                    <a:lnTo>
                      <a:pt x="244" y="132"/>
                    </a:lnTo>
                    <a:lnTo>
                      <a:pt x="216" y="140"/>
                    </a:lnTo>
                    <a:lnTo>
                      <a:pt x="188" y="144"/>
                    </a:lnTo>
                    <a:lnTo>
                      <a:pt x="156" y="144"/>
                    </a:lnTo>
                    <a:lnTo>
                      <a:pt x="124" y="144"/>
                    </a:lnTo>
                    <a:lnTo>
                      <a:pt x="96" y="140"/>
                    </a:lnTo>
                    <a:lnTo>
                      <a:pt x="68" y="132"/>
                    </a:lnTo>
                    <a:lnTo>
                      <a:pt x="46" y="124"/>
                    </a:lnTo>
                    <a:lnTo>
                      <a:pt x="26" y="114"/>
                    </a:lnTo>
                    <a:lnTo>
                      <a:pt x="12" y="100"/>
                    </a:lnTo>
                    <a:lnTo>
                      <a:pt x="8" y="94"/>
                    </a:lnTo>
                    <a:lnTo>
                      <a:pt x="4" y="88"/>
                    </a:lnTo>
                    <a:lnTo>
                      <a:pt x="0" y="80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4" y="58"/>
                    </a:lnTo>
                    <a:lnTo>
                      <a:pt x="8" y="52"/>
                    </a:lnTo>
                    <a:lnTo>
                      <a:pt x="12" y="44"/>
                    </a:lnTo>
                    <a:lnTo>
                      <a:pt x="26" y="32"/>
                    </a:lnTo>
                    <a:lnTo>
                      <a:pt x="46" y="22"/>
                    </a:lnTo>
                    <a:lnTo>
                      <a:pt x="68" y="14"/>
                    </a:lnTo>
                    <a:lnTo>
                      <a:pt x="96" y="6"/>
                    </a:lnTo>
                    <a:lnTo>
                      <a:pt x="124" y="2"/>
                    </a:lnTo>
                    <a:lnTo>
                      <a:pt x="156" y="0"/>
                    </a:lnTo>
                    <a:lnTo>
                      <a:pt x="188" y="2"/>
                    </a:lnTo>
                    <a:lnTo>
                      <a:pt x="216" y="6"/>
                    </a:lnTo>
                    <a:lnTo>
                      <a:pt x="244" y="14"/>
                    </a:lnTo>
                    <a:lnTo>
                      <a:pt x="266" y="22"/>
                    </a:lnTo>
                    <a:lnTo>
                      <a:pt x="286" y="32"/>
                    </a:lnTo>
                    <a:lnTo>
                      <a:pt x="300" y="44"/>
                    </a:lnTo>
                    <a:lnTo>
                      <a:pt x="304" y="52"/>
                    </a:lnTo>
                    <a:lnTo>
                      <a:pt x="308" y="58"/>
                    </a:lnTo>
                    <a:lnTo>
                      <a:pt x="312" y="66"/>
                    </a:lnTo>
                    <a:lnTo>
                      <a:pt x="312" y="72"/>
                    </a:lnTo>
                    <a:close/>
                  </a:path>
                </a:pathLst>
              </a:custGeom>
              <a:solidFill>
                <a:srgbClr val="FFFF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  <p:grpSp>
        <p:nvGrpSpPr>
          <p:cNvPr id="34838" name="Group 68"/>
          <p:cNvGrpSpPr>
            <a:grpSpLocks/>
          </p:cNvGrpSpPr>
          <p:nvPr/>
        </p:nvGrpSpPr>
        <p:grpSpPr bwMode="auto">
          <a:xfrm>
            <a:off x="3863975" y="4208463"/>
            <a:ext cx="625475" cy="504825"/>
            <a:chOff x="5295" y="2649"/>
            <a:chExt cx="312" cy="454"/>
          </a:xfrm>
        </p:grpSpPr>
        <p:sp>
          <p:nvSpPr>
            <p:cNvPr id="34887" name="Freeform 69"/>
            <p:cNvSpPr>
              <a:spLocks/>
            </p:cNvSpPr>
            <p:nvPr/>
          </p:nvSpPr>
          <p:spPr bwMode="auto">
            <a:xfrm>
              <a:off x="5295" y="2649"/>
              <a:ext cx="312" cy="454"/>
            </a:xfrm>
            <a:custGeom>
              <a:avLst/>
              <a:gdLst>
                <a:gd name="T0" fmla="*/ 156 w 312"/>
                <a:gd name="T1" fmla="*/ 0 h 454"/>
                <a:gd name="T2" fmla="*/ 156 w 312"/>
                <a:gd name="T3" fmla="*/ 0 h 454"/>
                <a:gd name="T4" fmla="*/ 124 w 312"/>
                <a:gd name="T5" fmla="*/ 2 h 454"/>
                <a:gd name="T6" fmla="*/ 96 w 312"/>
                <a:gd name="T7" fmla="*/ 6 h 454"/>
                <a:gd name="T8" fmla="*/ 68 w 312"/>
                <a:gd name="T9" fmla="*/ 14 h 454"/>
                <a:gd name="T10" fmla="*/ 46 w 312"/>
                <a:gd name="T11" fmla="*/ 22 h 454"/>
                <a:gd name="T12" fmla="*/ 26 w 312"/>
                <a:gd name="T13" fmla="*/ 32 h 454"/>
                <a:gd name="T14" fmla="*/ 12 w 312"/>
                <a:gd name="T15" fmla="*/ 44 h 454"/>
                <a:gd name="T16" fmla="*/ 8 w 312"/>
                <a:gd name="T17" fmla="*/ 52 h 454"/>
                <a:gd name="T18" fmla="*/ 4 w 312"/>
                <a:gd name="T19" fmla="*/ 58 h 454"/>
                <a:gd name="T20" fmla="*/ 0 w 312"/>
                <a:gd name="T21" fmla="*/ 66 h 454"/>
                <a:gd name="T22" fmla="*/ 0 w 312"/>
                <a:gd name="T23" fmla="*/ 72 h 454"/>
                <a:gd name="T24" fmla="*/ 0 w 312"/>
                <a:gd name="T25" fmla="*/ 382 h 454"/>
                <a:gd name="T26" fmla="*/ 0 w 312"/>
                <a:gd name="T27" fmla="*/ 382 h 454"/>
                <a:gd name="T28" fmla="*/ 0 w 312"/>
                <a:gd name="T29" fmla="*/ 390 h 454"/>
                <a:gd name="T30" fmla="*/ 4 w 312"/>
                <a:gd name="T31" fmla="*/ 396 h 454"/>
                <a:gd name="T32" fmla="*/ 8 w 312"/>
                <a:gd name="T33" fmla="*/ 404 h 454"/>
                <a:gd name="T34" fmla="*/ 12 w 312"/>
                <a:gd name="T35" fmla="*/ 410 h 454"/>
                <a:gd name="T36" fmla="*/ 26 w 312"/>
                <a:gd name="T37" fmla="*/ 422 h 454"/>
                <a:gd name="T38" fmla="*/ 46 w 312"/>
                <a:gd name="T39" fmla="*/ 434 h 454"/>
                <a:gd name="T40" fmla="*/ 68 w 312"/>
                <a:gd name="T41" fmla="*/ 442 h 454"/>
                <a:gd name="T42" fmla="*/ 96 w 312"/>
                <a:gd name="T43" fmla="*/ 448 h 454"/>
                <a:gd name="T44" fmla="*/ 124 w 312"/>
                <a:gd name="T45" fmla="*/ 452 h 454"/>
                <a:gd name="T46" fmla="*/ 156 w 312"/>
                <a:gd name="T47" fmla="*/ 454 h 454"/>
                <a:gd name="T48" fmla="*/ 156 w 312"/>
                <a:gd name="T49" fmla="*/ 454 h 454"/>
                <a:gd name="T50" fmla="*/ 188 w 312"/>
                <a:gd name="T51" fmla="*/ 452 h 454"/>
                <a:gd name="T52" fmla="*/ 216 w 312"/>
                <a:gd name="T53" fmla="*/ 448 h 454"/>
                <a:gd name="T54" fmla="*/ 244 w 312"/>
                <a:gd name="T55" fmla="*/ 442 h 454"/>
                <a:gd name="T56" fmla="*/ 266 w 312"/>
                <a:gd name="T57" fmla="*/ 434 h 454"/>
                <a:gd name="T58" fmla="*/ 286 w 312"/>
                <a:gd name="T59" fmla="*/ 422 h 454"/>
                <a:gd name="T60" fmla="*/ 300 w 312"/>
                <a:gd name="T61" fmla="*/ 410 h 454"/>
                <a:gd name="T62" fmla="*/ 304 w 312"/>
                <a:gd name="T63" fmla="*/ 404 h 454"/>
                <a:gd name="T64" fmla="*/ 308 w 312"/>
                <a:gd name="T65" fmla="*/ 396 h 454"/>
                <a:gd name="T66" fmla="*/ 312 w 312"/>
                <a:gd name="T67" fmla="*/ 390 h 454"/>
                <a:gd name="T68" fmla="*/ 312 w 312"/>
                <a:gd name="T69" fmla="*/ 382 h 454"/>
                <a:gd name="T70" fmla="*/ 312 w 312"/>
                <a:gd name="T71" fmla="*/ 72 h 454"/>
                <a:gd name="T72" fmla="*/ 312 w 312"/>
                <a:gd name="T73" fmla="*/ 72 h 454"/>
                <a:gd name="T74" fmla="*/ 312 w 312"/>
                <a:gd name="T75" fmla="*/ 66 h 454"/>
                <a:gd name="T76" fmla="*/ 308 w 312"/>
                <a:gd name="T77" fmla="*/ 58 h 454"/>
                <a:gd name="T78" fmla="*/ 304 w 312"/>
                <a:gd name="T79" fmla="*/ 52 h 454"/>
                <a:gd name="T80" fmla="*/ 300 w 312"/>
                <a:gd name="T81" fmla="*/ 44 h 454"/>
                <a:gd name="T82" fmla="*/ 286 w 312"/>
                <a:gd name="T83" fmla="*/ 32 h 454"/>
                <a:gd name="T84" fmla="*/ 266 w 312"/>
                <a:gd name="T85" fmla="*/ 22 h 454"/>
                <a:gd name="T86" fmla="*/ 244 w 312"/>
                <a:gd name="T87" fmla="*/ 14 h 454"/>
                <a:gd name="T88" fmla="*/ 216 w 312"/>
                <a:gd name="T89" fmla="*/ 6 h 454"/>
                <a:gd name="T90" fmla="*/ 188 w 312"/>
                <a:gd name="T91" fmla="*/ 2 h 454"/>
                <a:gd name="T92" fmla="*/ 156 w 312"/>
                <a:gd name="T93" fmla="*/ 0 h 454"/>
                <a:gd name="T94" fmla="*/ 156 w 312"/>
                <a:gd name="T95" fmla="*/ 0 h 45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2"/>
                <a:gd name="T145" fmla="*/ 0 h 454"/>
                <a:gd name="T146" fmla="*/ 312 w 312"/>
                <a:gd name="T147" fmla="*/ 454 h 45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2" h="454">
                  <a:moveTo>
                    <a:pt x="156" y="0"/>
                  </a:moveTo>
                  <a:lnTo>
                    <a:pt x="156" y="0"/>
                  </a:lnTo>
                  <a:lnTo>
                    <a:pt x="124" y="2"/>
                  </a:lnTo>
                  <a:lnTo>
                    <a:pt x="96" y="6"/>
                  </a:lnTo>
                  <a:lnTo>
                    <a:pt x="68" y="14"/>
                  </a:lnTo>
                  <a:lnTo>
                    <a:pt x="46" y="22"/>
                  </a:lnTo>
                  <a:lnTo>
                    <a:pt x="26" y="32"/>
                  </a:lnTo>
                  <a:lnTo>
                    <a:pt x="12" y="44"/>
                  </a:lnTo>
                  <a:lnTo>
                    <a:pt x="8" y="52"/>
                  </a:lnTo>
                  <a:lnTo>
                    <a:pt x="4" y="58"/>
                  </a:lnTo>
                  <a:lnTo>
                    <a:pt x="0" y="66"/>
                  </a:lnTo>
                  <a:lnTo>
                    <a:pt x="0" y="72"/>
                  </a:lnTo>
                  <a:lnTo>
                    <a:pt x="0" y="382"/>
                  </a:lnTo>
                  <a:lnTo>
                    <a:pt x="0" y="390"/>
                  </a:lnTo>
                  <a:lnTo>
                    <a:pt x="4" y="396"/>
                  </a:lnTo>
                  <a:lnTo>
                    <a:pt x="8" y="404"/>
                  </a:lnTo>
                  <a:lnTo>
                    <a:pt x="12" y="410"/>
                  </a:lnTo>
                  <a:lnTo>
                    <a:pt x="26" y="422"/>
                  </a:lnTo>
                  <a:lnTo>
                    <a:pt x="46" y="434"/>
                  </a:lnTo>
                  <a:lnTo>
                    <a:pt x="68" y="442"/>
                  </a:lnTo>
                  <a:lnTo>
                    <a:pt x="96" y="448"/>
                  </a:lnTo>
                  <a:lnTo>
                    <a:pt x="124" y="452"/>
                  </a:lnTo>
                  <a:lnTo>
                    <a:pt x="156" y="454"/>
                  </a:lnTo>
                  <a:lnTo>
                    <a:pt x="188" y="452"/>
                  </a:lnTo>
                  <a:lnTo>
                    <a:pt x="216" y="448"/>
                  </a:lnTo>
                  <a:lnTo>
                    <a:pt x="244" y="442"/>
                  </a:lnTo>
                  <a:lnTo>
                    <a:pt x="266" y="434"/>
                  </a:lnTo>
                  <a:lnTo>
                    <a:pt x="286" y="422"/>
                  </a:lnTo>
                  <a:lnTo>
                    <a:pt x="300" y="410"/>
                  </a:lnTo>
                  <a:lnTo>
                    <a:pt x="304" y="404"/>
                  </a:lnTo>
                  <a:lnTo>
                    <a:pt x="308" y="396"/>
                  </a:lnTo>
                  <a:lnTo>
                    <a:pt x="312" y="390"/>
                  </a:lnTo>
                  <a:lnTo>
                    <a:pt x="312" y="382"/>
                  </a:lnTo>
                  <a:lnTo>
                    <a:pt x="312" y="72"/>
                  </a:lnTo>
                  <a:lnTo>
                    <a:pt x="312" y="66"/>
                  </a:lnTo>
                  <a:lnTo>
                    <a:pt x="308" y="58"/>
                  </a:lnTo>
                  <a:lnTo>
                    <a:pt x="304" y="52"/>
                  </a:lnTo>
                  <a:lnTo>
                    <a:pt x="300" y="44"/>
                  </a:lnTo>
                  <a:lnTo>
                    <a:pt x="286" y="32"/>
                  </a:lnTo>
                  <a:lnTo>
                    <a:pt x="266" y="22"/>
                  </a:lnTo>
                  <a:lnTo>
                    <a:pt x="244" y="14"/>
                  </a:lnTo>
                  <a:lnTo>
                    <a:pt x="216" y="6"/>
                  </a:lnTo>
                  <a:lnTo>
                    <a:pt x="188" y="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34888" name="Group 70"/>
            <p:cNvGrpSpPr>
              <a:grpSpLocks/>
            </p:cNvGrpSpPr>
            <p:nvPr/>
          </p:nvGrpSpPr>
          <p:grpSpPr bwMode="auto">
            <a:xfrm>
              <a:off x="5295" y="2649"/>
              <a:ext cx="312" cy="454"/>
              <a:chOff x="2073" y="2937"/>
              <a:chExt cx="312" cy="454"/>
            </a:xfrm>
          </p:grpSpPr>
          <p:sp>
            <p:nvSpPr>
              <p:cNvPr id="34889" name="Freeform 71"/>
              <p:cNvSpPr>
                <a:spLocks/>
              </p:cNvSpPr>
              <p:nvPr/>
            </p:nvSpPr>
            <p:spPr bwMode="auto">
              <a:xfrm>
                <a:off x="2073" y="3009"/>
                <a:ext cx="312" cy="382"/>
              </a:xfrm>
              <a:custGeom>
                <a:avLst/>
                <a:gdLst>
                  <a:gd name="T0" fmla="*/ 312 w 312"/>
                  <a:gd name="T1" fmla="*/ 0 h 382"/>
                  <a:gd name="T2" fmla="*/ 312 w 312"/>
                  <a:gd name="T3" fmla="*/ 310 h 382"/>
                  <a:gd name="T4" fmla="*/ 312 w 312"/>
                  <a:gd name="T5" fmla="*/ 310 h 382"/>
                  <a:gd name="T6" fmla="*/ 312 w 312"/>
                  <a:gd name="T7" fmla="*/ 318 h 382"/>
                  <a:gd name="T8" fmla="*/ 308 w 312"/>
                  <a:gd name="T9" fmla="*/ 324 h 382"/>
                  <a:gd name="T10" fmla="*/ 304 w 312"/>
                  <a:gd name="T11" fmla="*/ 332 h 382"/>
                  <a:gd name="T12" fmla="*/ 300 w 312"/>
                  <a:gd name="T13" fmla="*/ 338 h 382"/>
                  <a:gd name="T14" fmla="*/ 286 w 312"/>
                  <a:gd name="T15" fmla="*/ 350 h 382"/>
                  <a:gd name="T16" fmla="*/ 266 w 312"/>
                  <a:gd name="T17" fmla="*/ 362 h 382"/>
                  <a:gd name="T18" fmla="*/ 244 w 312"/>
                  <a:gd name="T19" fmla="*/ 370 h 382"/>
                  <a:gd name="T20" fmla="*/ 216 w 312"/>
                  <a:gd name="T21" fmla="*/ 376 h 382"/>
                  <a:gd name="T22" fmla="*/ 188 w 312"/>
                  <a:gd name="T23" fmla="*/ 380 h 382"/>
                  <a:gd name="T24" fmla="*/ 156 w 312"/>
                  <a:gd name="T25" fmla="*/ 382 h 382"/>
                  <a:gd name="T26" fmla="*/ 156 w 312"/>
                  <a:gd name="T27" fmla="*/ 382 h 382"/>
                  <a:gd name="T28" fmla="*/ 124 w 312"/>
                  <a:gd name="T29" fmla="*/ 380 h 382"/>
                  <a:gd name="T30" fmla="*/ 96 w 312"/>
                  <a:gd name="T31" fmla="*/ 376 h 382"/>
                  <a:gd name="T32" fmla="*/ 68 w 312"/>
                  <a:gd name="T33" fmla="*/ 370 h 382"/>
                  <a:gd name="T34" fmla="*/ 46 w 312"/>
                  <a:gd name="T35" fmla="*/ 362 h 382"/>
                  <a:gd name="T36" fmla="*/ 26 w 312"/>
                  <a:gd name="T37" fmla="*/ 350 h 382"/>
                  <a:gd name="T38" fmla="*/ 12 w 312"/>
                  <a:gd name="T39" fmla="*/ 338 h 382"/>
                  <a:gd name="T40" fmla="*/ 8 w 312"/>
                  <a:gd name="T41" fmla="*/ 332 h 382"/>
                  <a:gd name="T42" fmla="*/ 4 w 312"/>
                  <a:gd name="T43" fmla="*/ 324 h 382"/>
                  <a:gd name="T44" fmla="*/ 0 w 312"/>
                  <a:gd name="T45" fmla="*/ 318 h 382"/>
                  <a:gd name="T46" fmla="*/ 0 w 312"/>
                  <a:gd name="T47" fmla="*/ 310 h 382"/>
                  <a:gd name="T48" fmla="*/ 0 w 312"/>
                  <a:gd name="T49" fmla="*/ 0 h 382"/>
                  <a:gd name="T50" fmla="*/ 312 w 312"/>
                  <a:gd name="T51" fmla="*/ 0 h 38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312"/>
                  <a:gd name="T79" fmla="*/ 0 h 382"/>
                  <a:gd name="T80" fmla="*/ 312 w 312"/>
                  <a:gd name="T81" fmla="*/ 382 h 38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312" h="382">
                    <a:moveTo>
                      <a:pt x="312" y="0"/>
                    </a:moveTo>
                    <a:lnTo>
                      <a:pt x="312" y="310"/>
                    </a:lnTo>
                    <a:lnTo>
                      <a:pt x="312" y="318"/>
                    </a:lnTo>
                    <a:lnTo>
                      <a:pt x="308" y="324"/>
                    </a:lnTo>
                    <a:lnTo>
                      <a:pt x="304" y="332"/>
                    </a:lnTo>
                    <a:lnTo>
                      <a:pt x="300" y="338"/>
                    </a:lnTo>
                    <a:lnTo>
                      <a:pt x="286" y="350"/>
                    </a:lnTo>
                    <a:lnTo>
                      <a:pt x="266" y="362"/>
                    </a:lnTo>
                    <a:lnTo>
                      <a:pt x="244" y="370"/>
                    </a:lnTo>
                    <a:lnTo>
                      <a:pt x="216" y="376"/>
                    </a:lnTo>
                    <a:lnTo>
                      <a:pt x="188" y="380"/>
                    </a:lnTo>
                    <a:lnTo>
                      <a:pt x="156" y="382"/>
                    </a:lnTo>
                    <a:lnTo>
                      <a:pt x="124" y="380"/>
                    </a:lnTo>
                    <a:lnTo>
                      <a:pt x="96" y="376"/>
                    </a:lnTo>
                    <a:lnTo>
                      <a:pt x="68" y="370"/>
                    </a:lnTo>
                    <a:lnTo>
                      <a:pt x="46" y="362"/>
                    </a:lnTo>
                    <a:lnTo>
                      <a:pt x="26" y="350"/>
                    </a:lnTo>
                    <a:lnTo>
                      <a:pt x="12" y="338"/>
                    </a:lnTo>
                    <a:lnTo>
                      <a:pt x="8" y="332"/>
                    </a:lnTo>
                    <a:lnTo>
                      <a:pt x="4" y="324"/>
                    </a:lnTo>
                    <a:lnTo>
                      <a:pt x="0" y="318"/>
                    </a:lnTo>
                    <a:lnTo>
                      <a:pt x="0" y="310"/>
                    </a:lnTo>
                    <a:lnTo>
                      <a:pt x="0" y="0"/>
                    </a:lnTo>
                    <a:lnTo>
                      <a:pt x="31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D8105"/>
                  </a:gs>
                  <a:gs pos="50000">
                    <a:srgbClr val="FFA600"/>
                  </a:gs>
                  <a:gs pos="100000">
                    <a:srgbClr val="FD8105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4890" name="Freeform 72"/>
              <p:cNvSpPr>
                <a:spLocks/>
              </p:cNvSpPr>
              <p:nvPr/>
            </p:nvSpPr>
            <p:spPr bwMode="auto">
              <a:xfrm>
                <a:off x="2073" y="2937"/>
                <a:ext cx="312" cy="144"/>
              </a:xfrm>
              <a:custGeom>
                <a:avLst/>
                <a:gdLst>
                  <a:gd name="T0" fmla="*/ 312 w 312"/>
                  <a:gd name="T1" fmla="*/ 72 h 144"/>
                  <a:gd name="T2" fmla="*/ 312 w 312"/>
                  <a:gd name="T3" fmla="*/ 72 h 144"/>
                  <a:gd name="T4" fmla="*/ 312 w 312"/>
                  <a:gd name="T5" fmla="*/ 80 h 144"/>
                  <a:gd name="T6" fmla="*/ 308 w 312"/>
                  <a:gd name="T7" fmla="*/ 88 h 144"/>
                  <a:gd name="T8" fmla="*/ 304 w 312"/>
                  <a:gd name="T9" fmla="*/ 94 h 144"/>
                  <a:gd name="T10" fmla="*/ 300 w 312"/>
                  <a:gd name="T11" fmla="*/ 100 h 144"/>
                  <a:gd name="T12" fmla="*/ 286 w 312"/>
                  <a:gd name="T13" fmla="*/ 114 h 144"/>
                  <a:gd name="T14" fmla="*/ 266 w 312"/>
                  <a:gd name="T15" fmla="*/ 124 h 144"/>
                  <a:gd name="T16" fmla="*/ 244 w 312"/>
                  <a:gd name="T17" fmla="*/ 132 h 144"/>
                  <a:gd name="T18" fmla="*/ 216 w 312"/>
                  <a:gd name="T19" fmla="*/ 140 h 144"/>
                  <a:gd name="T20" fmla="*/ 188 w 312"/>
                  <a:gd name="T21" fmla="*/ 144 h 144"/>
                  <a:gd name="T22" fmla="*/ 156 w 312"/>
                  <a:gd name="T23" fmla="*/ 144 h 144"/>
                  <a:gd name="T24" fmla="*/ 156 w 312"/>
                  <a:gd name="T25" fmla="*/ 144 h 144"/>
                  <a:gd name="T26" fmla="*/ 124 w 312"/>
                  <a:gd name="T27" fmla="*/ 144 h 144"/>
                  <a:gd name="T28" fmla="*/ 96 w 312"/>
                  <a:gd name="T29" fmla="*/ 140 h 144"/>
                  <a:gd name="T30" fmla="*/ 68 w 312"/>
                  <a:gd name="T31" fmla="*/ 132 h 144"/>
                  <a:gd name="T32" fmla="*/ 46 w 312"/>
                  <a:gd name="T33" fmla="*/ 124 h 144"/>
                  <a:gd name="T34" fmla="*/ 26 w 312"/>
                  <a:gd name="T35" fmla="*/ 114 h 144"/>
                  <a:gd name="T36" fmla="*/ 12 w 312"/>
                  <a:gd name="T37" fmla="*/ 100 h 144"/>
                  <a:gd name="T38" fmla="*/ 8 w 312"/>
                  <a:gd name="T39" fmla="*/ 94 h 144"/>
                  <a:gd name="T40" fmla="*/ 4 w 312"/>
                  <a:gd name="T41" fmla="*/ 88 h 144"/>
                  <a:gd name="T42" fmla="*/ 0 w 312"/>
                  <a:gd name="T43" fmla="*/ 80 h 144"/>
                  <a:gd name="T44" fmla="*/ 0 w 312"/>
                  <a:gd name="T45" fmla="*/ 72 h 144"/>
                  <a:gd name="T46" fmla="*/ 0 w 312"/>
                  <a:gd name="T47" fmla="*/ 72 h 144"/>
                  <a:gd name="T48" fmla="*/ 0 w 312"/>
                  <a:gd name="T49" fmla="*/ 66 h 144"/>
                  <a:gd name="T50" fmla="*/ 4 w 312"/>
                  <a:gd name="T51" fmla="*/ 58 h 144"/>
                  <a:gd name="T52" fmla="*/ 8 w 312"/>
                  <a:gd name="T53" fmla="*/ 52 h 144"/>
                  <a:gd name="T54" fmla="*/ 12 w 312"/>
                  <a:gd name="T55" fmla="*/ 44 h 144"/>
                  <a:gd name="T56" fmla="*/ 26 w 312"/>
                  <a:gd name="T57" fmla="*/ 32 h 144"/>
                  <a:gd name="T58" fmla="*/ 46 w 312"/>
                  <a:gd name="T59" fmla="*/ 22 h 144"/>
                  <a:gd name="T60" fmla="*/ 68 w 312"/>
                  <a:gd name="T61" fmla="*/ 14 h 144"/>
                  <a:gd name="T62" fmla="*/ 96 w 312"/>
                  <a:gd name="T63" fmla="*/ 6 h 144"/>
                  <a:gd name="T64" fmla="*/ 124 w 312"/>
                  <a:gd name="T65" fmla="*/ 2 h 144"/>
                  <a:gd name="T66" fmla="*/ 156 w 312"/>
                  <a:gd name="T67" fmla="*/ 0 h 144"/>
                  <a:gd name="T68" fmla="*/ 156 w 312"/>
                  <a:gd name="T69" fmla="*/ 0 h 144"/>
                  <a:gd name="T70" fmla="*/ 188 w 312"/>
                  <a:gd name="T71" fmla="*/ 2 h 144"/>
                  <a:gd name="T72" fmla="*/ 216 w 312"/>
                  <a:gd name="T73" fmla="*/ 6 h 144"/>
                  <a:gd name="T74" fmla="*/ 244 w 312"/>
                  <a:gd name="T75" fmla="*/ 14 h 144"/>
                  <a:gd name="T76" fmla="*/ 266 w 312"/>
                  <a:gd name="T77" fmla="*/ 22 h 144"/>
                  <a:gd name="T78" fmla="*/ 286 w 312"/>
                  <a:gd name="T79" fmla="*/ 32 h 144"/>
                  <a:gd name="T80" fmla="*/ 300 w 312"/>
                  <a:gd name="T81" fmla="*/ 44 h 144"/>
                  <a:gd name="T82" fmla="*/ 304 w 312"/>
                  <a:gd name="T83" fmla="*/ 52 h 144"/>
                  <a:gd name="T84" fmla="*/ 308 w 312"/>
                  <a:gd name="T85" fmla="*/ 58 h 144"/>
                  <a:gd name="T86" fmla="*/ 312 w 312"/>
                  <a:gd name="T87" fmla="*/ 66 h 144"/>
                  <a:gd name="T88" fmla="*/ 312 w 312"/>
                  <a:gd name="T89" fmla="*/ 72 h 144"/>
                  <a:gd name="T90" fmla="*/ 312 w 312"/>
                  <a:gd name="T91" fmla="*/ 72 h 14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12"/>
                  <a:gd name="T139" fmla="*/ 0 h 144"/>
                  <a:gd name="T140" fmla="*/ 312 w 312"/>
                  <a:gd name="T141" fmla="*/ 144 h 14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12" h="144">
                    <a:moveTo>
                      <a:pt x="312" y="72"/>
                    </a:moveTo>
                    <a:lnTo>
                      <a:pt x="312" y="72"/>
                    </a:lnTo>
                    <a:lnTo>
                      <a:pt x="312" y="80"/>
                    </a:lnTo>
                    <a:lnTo>
                      <a:pt x="308" y="88"/>
                    </a:lnTo>
                    <a:lnTo>
                      <a:pt x="304" y="94"/>
                    </a:lnTo>
                    <a:lnTo>
                      <a:pt x="300" y="100"/>
                    </a:lnTo>
                    <a:lnTo>
                      <a:pt x="286" y="114"/>
                    </a:lnTo>
                    <a:lnTo>
                      <a:pt x="266" y="124"/>
                    </a:lnTo>
                    <a:lnTo>
                      <a:pt x="244" y="132"/>
                    </a:lnTo>
                    <a:lnTo>
                      <a:pt x="216" y="140"/>
                    </a:lnTo>
                    <a:lnTo>
                      <a:pt x="188" y="144"/>
                    </a:lnTo>
                    <a:lnTo>
                      <a:pt x="156" y="144"/>
                    </a:lnTo>
                    <a:lnTo>
                      <a:pt x="124" y="144"/>
                    </a:lnTo>
                    <a:lnTo>
                      <a:pt x="96" y="140"/>
                    </a:lnTo>
                    <a:lnTo>
                      <a:pt x="68" y="132"/>
                    </a:lnTo>
                    <a:lnTo>
                      <a:pt x="46" y="124"/>
                    </a:lnTo>
                    <a:lnTo>
                      <a:pt x="26" y="114"/>
                    </a:lnTo>
                    <a:lnTo>
                      <a:pt x="12" y="100"/>
                    </a:lnTo>
                    <a:lnTo>
                      <a:pt x="8" y="94"/>
                    </a:lnTo>
                    <a:lnTo>
                      <a:pt x="4" y="88"/>
                    </a:lnTo>
                    <a:lnTo>
                      <a:pt x="0" y="80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4" y="58"/>
                    </a:lnTo>
                    <a:lnTo>
                      <a:pt x="8" y="52"/>
                    </a:lnTo>
                    <a:lnTo>
                      <a:pt x="12" y="44"/>
                    </a:lnTo>
                    <a:lnTo>
                      <a:pt x="26" y="32"/>
                    </a:lnTo>
                    <a:lnTo>
                      <a:pt x="46" y="22"/>
                    </a:lnTo>
                    <a:lnTo>
                      <a:pt x="68" y="14"/>
                    </a:lnTo>
                    <a:lnTo>
                      <a:pt x="96" y="6"/>
                    </a:lnTo>
                    <a:lnTo>
                      <a:pt x="124" y="2"/>
                    </a:lnTo>
                    <a:lnTo>
                      <a:pt x="156" y="0"/>
                    </a:lnTo>
                    <a:lnTo>
                      <a:pt x="188" y="2"/>
                    </a:lnTo>
                    <a:lnTo>
                      <a:pt x="216" y="6"/>
                    </a:lnTo>
                    <a:lnTo>
                      <a:pt x="244" y="14"/>
                    </a:lnTo>
                    <a:lnTo>
                      <a:pt x="266" y="22"/>
                    </a:lnTo>
                    <a:lnTo>
                      <a:pt x="286" y="32"/>
                    </a:lnTo>
                    <a:lnTo>
                      <a:pt x="300" y="44"/>
                    </a:lnTo>
                    <a:lnTo>
                      <a:pt x="304" y="52"/>
                    </a:lnTo>
                    <a:lnTo>
                      <a:pt x="308" y="58"/>
                    </a:lnTo>
                    <a:lnTo>
                      <a:pt x="312" y="66"/>
                    </a:lnTo>
                    <a:lnTo>
                      <a:pt x="312" y="72"/>
                    </a:lnTo>
                    <a:close/>
                  </a:path>
                </a:pathLst>
              </a:custGeom>
              <a:solidFill>
                <a:srgbClr val="FFFF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  <p:sp>
        <p:nvSpPr>
          <p:cNvPr id="34839" name="Rectangle 73"/>
          <p:cNvSpPr>
            <a:spLocks noChangeArrowheads="1"/>
          </p:cNvSpPr>
          <p:nvPr/>
        </p:nvSpPr>
        <p:spPr bwMode="auto">
          <a:xfrm>
            <a:off x="4903788" y="4144963"/>
            <a:ext cx="1095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ja-JP" altLang="en-US" sz="2400" b="0">
                <a:solidFill>
                  <a:srgbClr val="0000FF"/>
                </a:solidFill>
                <a:latin typeface="HGP創英角ｺﾞｼｯｸUB" pitchFamily="50" charset="-128"/>
                <a:ea typeface="HGP創英角ｺﾞｼｯｸUB" pitchFamily="50" charset="-128"/>
              </a:rPr>
              <a:t>ＩＴ資産</a:t>
            </a:r>
          </a:p>
        </p:txBody>
      </p:sp>
      <p:sp>
        <p:nvSpPr>
          <p:cNvPr id="34840" name="Rectangle 76"/>
          <p:cNvSpPr>
            <a:spLocks noChangeArrowheads="1"/>
          </p:cNvSpPr>
          <p:nvPr/>
        </p:nvSpPr>
        <p:spPr bwMode="auto">
          <a:xfrm>
            <a:off x="7161213" y="3937000"/>
            <a:ext cx="194627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 b="0">
                <a:ea typeface="HGP創英角ｺﾞｼｯｸUB" pitchFamily="50" charset="-128"/>
              </a:rPr>
              <a:t>知識</a:t>
            </a:r>
          </a:p>
          <a:p>
            <a:r>
              <a:rPr lang="ja-JP" altLang="en-US" b="0">
                <a:ea typeface="HGP創英角ｺﾞｼｯｸUB" pitchFamily="50" charset="-128"/>
              </a:rPr>
              <a:t>（膨大なデータ）</a:t>
            </a:r>
          </a:p>
        </p:txBody>
      </p:sp>
      <p:sp>
        <p:nvSpPr>
          <p:cNvPr id="34841" name="AutoShape 77"/>
          <p:cNvSpPr>
            <a:spLocks noChangeArrowheads="1"/>
          </p:cNvSpPr>
          <p:nvPr/>
        </p:nvSpPr>
        <p:spPr bwMode="auto">
          <a:xfrm>
            <a:off x="6969125" y="2338388"/>
            <a:ext cx="2628900" cy="517525"/>
          </a:xfrm>
          <a:prstGeom prst="roundRect">
            <a:avLst>
              <a:gd name="adj" fmla="val 49486"/>
            </a:avLst>
          </a:prstGeom>
          <a:gradFill rotWithShape="1">
            <a:gsLst>
              <a:gs pos="0">
                <a:srgbClr val="FF0000"/>
              </a:gs>
              <a:gs pos="100000">
                <a:srgbClr val="990000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4842" name="Rectangle 78"/>
          <p:cNvSpPr>
            <a:spLocks noChangeArrowheads="1"/>
          </p:cNvSpPr>
          <p:nvPr/>
        </p:nvSpPr>
        <p:spPr bwMode="auto">
          <a:xfrm>
            <a:off x="7016750" y="2352675"/>
            <a:ext cx="2536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ja-JP" sz="2400" b="0">
                <a:solidFill>
                  <a:schemeClr val="bg1"/>
                </a:solidFill>
                <a:ea typeface="HGP創英角ｺﾞｼｯｸUB" pitchFamily="50" charset="-128"/>
              </a:rPr>
              <a:t>②</a:t>
            </a:r>
            <a:r>
              <a:rPr lang="ja-JP" altLang="en-US" sz="2400" b="0">
                <a:solidFill>
                  <a:schemeClr val="bg1"/>
                </a:solidFill>
                <a:ea typeface="HGP創英角ｺﾞｼｯｸUB" pitchFamily="50" charset="-128"/>
              </a:rPr>
              <a:t>利用から提供へ</a:t>
            </a:r>
          </a:p>
        </p:txBody>
      </p:sp>
      <p:sp>
        <p:nvSpPr>
          <p:cNvPr id="34843" name="Rectangle 79"/>
          <p:cNvSpPr>
            <a:spLocks noChangeArrowheads="1"/>
          </p:cNvSpPr>
          <p:nvPr/>
        </p:nvSpPr>
        <p:spPr bwMode="auto">
          <a:xfrm>
            <a:off x="9126538" y="2944813"/>
            <a:ext cx="701675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>
              <a:lnSpc>
                <a:spcPct val="85000"/>
              </a:lnSpc>
            </a:pPr>
            <a:r>
              <a:rPr lang="ja-JP" altLang="en-US" sz="2000" b="0">
                <a:solidFill>
                  <a:srgbClr val="FF3300"/>
                </a:solidFill>
                <a:ea typeface="HGP創英角ｺﾞｼｯｸUB" pitchFamily="50" charset="-128"/>
              </a:rPr>
              <a:t>インターネットの世界での</a:t>
            </a:r>
            <a:br>
              <a:rPr lang="ja-JP" altLang="en-US" sz="2000" b="0">
                <a:solidFill>
                  <a:srgbClr val="FF3300"/>
                </a:solidFill>
                <a:ea typeface="HGP創英角ｺﾞｼｯｸUB" pitchFamily="50" charset="-128"/>
              </a:rPr>
            </a:br>
            <a:r>
              <a:rPr lang="ja-JP" altLang="en-US" sz="2000" b="0">
                <a:solidFill>
                  <a:srgbClr val="FF3300"/>
                </a:solidFill>
                <a:ea typeface="HGP創英角ｺﾞｼｯｸUB" pitchFamily="50" charset="-128"/>
              </a:rPr>
              <a:t>競争力のあるサービス提供へ</a:t>
            </a:r>
          </a:p>
        </p:txBody>
      </p:sp>
      <p:sp>
        <p:nvSpPr>
          <p:cNvPr id="34844" name="AutoShape 74"/>
          <p:cNvSpPr>
            <a:spLocks noChangeArrowheads="1"/>
          </p:cNvSpPr>
          <p:nvPr/>
        </p:nvSpPr>
        <p:spPr bwMode="auto">
          <a:xfrm rot="10800000">
            <a:off x="5827713" y="3125788"/>
            <a:ext cx="1447800" cy="1146175"/>
          </a:xfrm>
          <a:prstGeom prst="leftArrow">
            <a:avLst>
              <a:gd name="adj1" fmla="val 56519"/>
              <a:gd name="adj2" fmla="val 42795"/>
            </a:avLst>
          </a:prstGeom>
          <a:gradFill rotWithShape="1">
            <a:gsLst>
              <a:gs pos="0">
                <a:srgbClr val="FF0000"/>
              </a:gs>
              <a:gs pos="100000">
                <a:srgbClr val="95D7B4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4845" name="Rectangle 75"/>
          <p:cNvSpPr>
            <a:spLocks noChangeArrowheads="1"/>
          </p:cNvSpPr>
          <p:nvPr/>
        </p:nvSpPr>
        <p:spPr bwMode="auto">
          <a:xfrm>
            <a:off x="5943600" y="3368675"/>
            <a:ext cx="11906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lang="ja-JP" altLang="en-US" sz="2000" b="0">
                <a:ea typeface="HGP創英角ｺﾞｼｯｸUB" pitchFamily="50" charset="-128"/>
              </a:rPr>
              <a:t>外部にも提供</a:t>
            </a:r>
          </a:p>
        </p:txBody>
      </p:sp>
      <p:sp>
        <p:nvSpPr>
          <p:cNvPr id="34846" name="Freeform 94"/>
          <p:cNvSpPr>
            <a:spLocks/>
          </p:cNvSpPr>
          <p:nvPr/>
        </p:nvSpPr>
        <p:spPr bwMode="auto">
          <a:xfrm rot="-339185">
            <a:off x="169863" y="3668713"/>
            <a:ext cx="2674937" cy="1720850"/>
          </a:xfrm>
          <a:custGeom>
            <a:avLst/>
            <a:gdLst>
              <a:gd name="T0" fmla="*/ 2240 w 2418"/>
              <a:gd name="T1" fmla="*/ 1578 h 2590"/>
              <a:gd name="T2" fmla="*/ 2348 w 2418"/>
              <a:gd name="T3" fmla="*/ 1414 h 2590"/>
              <a:gd name="T4" fmla="*/ 2408 w 2418"/>
              <a:gd name="T5" fmla="*/ 1224 h 2590"/>
              <a:gd name="T6" fmla="*/ 2418 w 2418"/>
              <a:gd name="T7" fmla="*/ 1064 h 2590"/>
              <a:gd name="T8" fmla="*/ 2386 w 2418"/>
              <a:gd name="T9" fmla="*/ 886 h 2590"/>
              <a:gd name="T10" fmla="*/ 2312 w 2418"/>
              <a:gd name="T11" fmla="*/ 726 h 2590"/>
              <a:gd name="T12" fmla="*/ 2204 w 2418"/>
              <a:gd name="T13" fmla="*/ 590 h 2590"/>
              <a:gd name="T14" fmla="*/ 2066 w 2418"/>
              <a:gd name="T15" fmla="*/ 480 h 2590"/>
              <a:gd name="T16" fmla="*/ 1904 w 2418"/>
              <a:gd name="T17" fmla="*/ 406 h 2590"/>
              <a:gd name="T18" fmla="*/ 1724 w 2418"/>
              <a:gd name="T19" fmla="*/ 370 h 2590"/>
              <a:gd name="T20" fmla="*/ 1654 w 2418"/>
              <a:gd name="T21" fmla="*/ 302 h 2590"/>
              <a:gd name="T22" fmla="*/ 1570 w 2418"/>
              <a:gd name="T23" fmla="*/ 214 h 2590"/>
              <a:gd name="T24" fmla="*/ 1458 w 2418"/>
              <a:gd name="T25" fmla="*/ 164 h 2590"/>
              <a:gd name="T26" fmla="*/ 1352 w 2418"/>
              <a:gd name="T27" fmla="*/ 156 h 2590"/>
              <a:gd name="T28" fmla="*/ 1246 w 2418"/>
              <a:gd name="T29" fmla="*/ 154 h 2590"/>
              <a:gd name="T30" fmla="*/ 1110 w 2418"/>
              <a:gd name="T31" fmla="*/ 70 h 2590"/>
              <a:gd name="T32" fmla="*/ 954 w 2418"/>
              <a:gd name="T33" fmla="*/ 18 h 2590"/>
              <a:gd name="T34" fmla="*/ 786 w 2418"/>
              <a:gd name="T35" fmla="*/ 0 h 2590"/>
              <a:gd name="T36" fmla="*/ 634 w 2418"/>
              <a:gd name="T37" fmla="*/ 14 h 2590"/>
              <a:gd name="T38" fmla="*/ 460 w 2418"/>
              <a:gd name="T39" fmla="*/ 72 h 2590"/>
              <a:gd name="T40" fmla="*/ 308 w 2418"/>
              <a:gd name="T41" fmla="*/ 168 h 2590"/>
              <a:gd name="T42" fmla="*/ 182 w 2418"/>
              <a:gd name="T43" fmla="*/ 294 h 2590"/>
              <a:gd name="T44" fmla="*/ 92 w 2418"/>
              <a:gd name="T45" fmla="*/ 448 h 2590"/>
              <a:gd name="T46" fmla="*/ 42 w 2418"/>
              <a:gd name="T47" fmla="*/ 622 h 2590"/>
              <a:gd name="T48" fmla="*/ 36 w 2418"/>
              <a:gd name="T49" fmla="*/ 786 h 2590"/>
              <a:gd name="T50" fmla="*/ 16 w 2418"/>
              <a:gd name="T51" fmla="*/ 892 h 2590"/>
              <a:gd name="T52" fmla="*/ 0 w 2418"/>
              <a:gd name="T53" fmla="*/ 990 h 2590"/>
              <a:gd name="T54" fmla="*/ 18 w 2418"/>
              <a:gd name="T55" fmla="*/ 1096 h 2590"/>
              <a:gd name="T56" fmla="*/ 70 w 2418"/>
              <a:gd name="T57" fmla="*/ 1186 h 2590"/>
              <a:gd name="T58" fmla="*/ 10 w 2418"/>
              <a:gd name="T59" fmla="*/ 1358 h 2590"/>
              <a:gd name="T60" fmla="*/ 2 w 2418"/>
              <a:gd name="T61" fmla="*/ 1510 h 2590"/>
              <a:gd name="T62" fmla="*/ 42 w 2418"/>
              <a:gd name="T63" fmla="*/ 1694 h 2590"/>
              <a:gd name="T64" fmla="*/ 42 w 2418"/>
              <a:gd name="T65" fmla="*/ 1804 h 2590"/>
              <a:gd name="T66" fmla="*/ 2 w 2418"/>
              <a:gd name="T67" fmla="*/ 1930 h 2590"/>
              <a:gd name="T68" fmla="*/ 14 w 2418"/>
              <a:gd name="T69" fmla="*/ 2052 h 2590"/>
              <a:gd name="T70" fmla="*/ 94 w 2418"/>
              <a:gd name="T71" fmla="*/ 2182 h 2590"/>
              <a:gd name="T72" fmla="*/ 228 w 2418"/>
              <a:gd name="T73" fmla="*/ 2260 h 2590"/>
              <a:gd name="T74" fmla="*/ 348 w 2418"/>
              <a:gd name="T75" fmla="*/ 2274 h 2590"/>
              <a:gd name="T76" fmla="*/ 444 w 2418"/>
              <a:gd name="T77" fmla="*/ 2290 h 2590"/>
              <a:gd name="T78" fmla="*/ 598 w 2418"/>
              <a:gd name="T79" fmla="*/ 2410 h 2590"/>
              <a:gd name="T80" fmla="*/ 780 w 2418"/>
              <a:gd name="T81" fmla="*/ 2488 h 2590"/>
              <a:gd name="T82" fmla="*/ 986 w 2418"/>
              <a:gd name="T83" fmla="*/ 2516 h 2590"/>
              <a:gd name="T84" fmla="*/ 1148 w 2418"/>
              <a:gd name="T85" fmla="*/ 2498 h 2590"/>
              <a:gd name="T86" fmla="*/ 1288 w 2418"/>
              <a:gd name="T87" fmla="*/ 2566 h 2590"/>
              <a:gd name="T88" fmla="*/ 1448 w 2418"/>
              <a:gd name="T89" fmla="*/ 2590 h 2590"/>
              <a:gd name="T90" fmla="*/ 1670 w 2418"/>
              <a:gd name="T91" fmla="*/ 2542 h 2590"/>
              <a:gd name="T92" fmla="*/ 1810 w 2418"/>
              <a:gd name="T93" fmla="*/ 2480 h 2590"/>
              <a:gd name="T94" fmla="*/ 1926 w 2418"/>
              <a:gd name="T95" fmla="*/ 2490 h 2590"/>
              <a:gd name="T96" fmla="*/ 2074 w 2418"/>
              <a:gd name="T97" fmla="*/ 2436 h 2590"/>
              <a:gd name="T98" fmla="*/ 2176 w 2418"/>
              <a:gd name="T99" fmla="*/ 2326 h 2590"/>
              <a:gd name="T100" fmla="*/ 2216 w 2418"/>
              <a:gd name="T101" fmla="*/ 2174 h 2590"/>
              <a:gd name="T102" fmla="*/ 2206 w 2418"/>
              <a:gd name="T103" fmla="*/ 2094 h 2590"/>
              <a:gd name="T104" fmla="*/ 2176 w 2418"/>
              <a:gd name="T105" fmla="*/ 2022 h 2590"/>
              <a:gd name="T106" fmla="*/ 2216 w 2418"/>
              <a:gd name="T107" fmla="*/ 1922 h 2590"/>
              <a:gd name="T108" fmla="*/ 2222 w 2418"/>
              <a:gd name="T109" fmla="*/ 1828 h 2590"/>
              <a:gd name="T110" fmla="*/ 2184 w 2418"/>
              <a:gd name="T111" fmla="*/ 1702 h 259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418"/>
              <a:gd name="T169" fmla="*/ 0 h 2590"/>
              <a:gd name="T170" fmla="*/ 2418 w 2418"/>
              <a:gd name="T171" fmla="*/ 2590 h 2590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418" h="2590">
                <a:moveTo>
                  <a:pt x="2154" y="1660"/>
                </a:moveTo>
                <a:lnTo>
                  <a:pt x="2154" y="1660"/>
                </a:lnTo>
                <a:lnTo>
                  <a:pt x="2184" y="1634"/>
                </a:lnTo>
                <a:lnTo>
                  <a:pt x="2212" y="1606"/>
                </a:lnTo>
                <a:lnTo>
                  <a:pt x="2240" y="1578"/>
                </a:lnTo>
                <a:lnTo>
                  <a:pt x="2264" y="1548"/>
                </a:lnTo>
                <a:lnTo>
                  <a:pt x="2288" y="1516"/>
                </a:lnTo>
                <a:lnTo>
                  <a:pt x="2310" y="1482"/>
                </a:lnTo>
                <a:lnTo>
                  <a:pt x="2330" y="1448"/>
                </a:lnTo>
                <a:lnTo>
                  <a:pt x="2348" y="1414"/>
                </a:lnTo>
                <a:lnTo>
                  <a:pt x="2364" y="1378"/>
                </a:lnTo>
                <a:lnTo>
                  <a:pt x="2378" y="1340"/>
                </a:lnTo>
                <a:lnTo>
                  <a:pt x="2390" y="1302"/>
                </a:lnTo>
                <a:lnTo>
                  <a:pt x="2400" y="1264"/>
                </a:lnTo>
                <a:lnTo>
                  <a:pt x="2408" y="1224"/>
                </a:lnTo>
                <a:lnTo>
                  <a:pt x="2414" y="1184"/>
                </a:lnTo>
                <a:lnTo>
                  <a:pt x="2418" y="1144"/>
                </a:lnTo>
                <a:lnTo>
                  <a:pt x="2418" y="1102"/>
                </a:lnTo>
                <a:lnTo>
                  <a:pt x="2418" y="1064"/>
                </a:lnTo>
                <a:lnTo>
                  <a:pt x="2414" y="1028"/>
                </a:lnTo>
                <a:lnTo>
                  <a:pt x="2410" y="992"/>
                </a:lnTo>
                <a:lnTo>
                  <a:pt x="2404" y="956"/>
                </a:lnTo>
                <a:lnTo>
                  <a:pt x="2396" y="920"/>
                </a:lnTo>
                <a:lnTo>
                  <a:pt x="2386" y="886"/>
                </a:lnTo>
                <a:lnTo>
                  <a:pt x="2374" y="852"/>
                </a:lnTo>
                <a:lnTo>
                  <a:pt x="2362" y="820"/>
                </a:lnTo>
                <a:lnTo>
                  <a:pt x="2346" y="788"/>
                </a:lnTo>
                <a:lnTo>
                  <a:pt x="2330" y="756"/>
                </a:lnTo>
                <a:lnTo>
                  <a:pt x="2312" y="726"/>
                </a:lnTo>
                <a:lnTo>
                  <a:pt x="2294" y="696"/>
                </a:lnTo>
                <a:lnTo>
                  <a:pt x="2274" y="668"/>
                </a:lnTo>
                <a:lnTo>
                  <a:pt x="2252" y="640"/>
                </a:lnTo>
                <a:lnTo>
                  <a:pt x="2228" y="614"/>
                </a:lnTo>
                <a:lnTo>
                  <a:pt x="2204" y="590"/>
                </a:lnTo>
                <a:lnTo>
                  <a:pt x="2180" y="564"/>
                </a:lnTo>
                <a:lnTo>
                  <a:pt x="2152" y="542"/>
                </a:lnTo>
                <a:lnTo>
                  <a:pt x="2126" y="520"/>
                </a:lnTo>
                <a:lnTo>
                  <a:pt x="2096" y="500"/>
                </a:lnTo>
                <a:lnTo>
                  <a:pt x="2066" y="480"/>
                </a:lnTo>
                <a:lnTo>
                  <a:pt x="2036" y="462"/>
                </a:lnTo>
                <a:lnTo>
                  <a:pt x="2004" y="446"/>
                </a:lnTo>
                <a:lnTo>
                  <a:pt x="1972" y="430"/>
                </a:lnTo>
                <a:lnTo>
                  <a:pt x="1938" y="418"/>
                </a:lnTo>
                <a:lnTo>
                  <a:pt x="1904" y="406"/>
                </a:lnTo>
                <a:lnTo>
                  <a:pt x="1870" y="394"/>
                </a:lnTo>
                <a:lnTo>
                  <a:pt x="1834" y="386"/>
                </a:lnTo>
                <a:lnTo>
                  <a:pt x="1798" y="378"/>
                </a:lnTo>
                <a:lnTo>
                  <a:pt x="1762" y="374"/>
                </a:lnTo>
                <a:lnTo>
                  <a:pt x="1724" y="370"/>
                </a:lnTo>
                <a:lnTo>
                  <a:pt x="1686" y="368"/>
                </a:lnTo>
                <a:lnTo>
                  <a:pt x="1678" y="344"/>
                </a:lnTo>
                <a:lnTo>
                  <a:pt x="1666" y="324"/>
                </a:lnTo>
                <a:lnTo>
                  <a:pt x="1654" y="302"/>
                </a:lnTo>
                <a:lnTo>
                  <a:pt x="1640" y="282"/>
                </a:lnTo>
                <a:lnTo>
                  <a:pt x="1624" y="264"/>
                </a:lnTo>
                <a:lnTo>
                  <a:pt x="1608" y="246"/>
                </a:lnTo>
                <a:lnTo>
                  <a:pt x="1590" y="230"/>
                </a:lnTo>
                <a:lnTo>
                  <a:pt x="1570" y="214"/>
                </a:lnTo>
                <a:lnTo>
                  <a:pt x="1550" y="202"/>
                </a:lnTo>
                <a:lnTo>
                  <a:pt x="1528" y="190"/>
                </a:lnTo>
                <a:lnTo>
                  <a:pt x="1506" y="180"/>
                </a:lnTo>
                <a:lnTo>
                  <a:pt x="1482" y="170"/>
                </a:lnTo>
                <a:lnTo>
                  <a:pt x="1458" y="164"/>
                </a:lnTo>
                <a:lnTo>
                  <a:pt x="1432" y="158"/>
                </a:lnTo>
                <a:lnTo>
                  <a:pt x="1406" y="156"/>
                </a:lnTo>
                <a:lnTo>
                  <a:pt x="1380" y="154"/>
                </a:lnTo>
                <a:lnTo>
                  <a:pt x="1352" y="156"/>
                </a:lnTo>
                <a:lnTo>
                  <a:pt x="1324" y="160"/>
                </a:lnTo>
                <a:lnTo>
                  <a:pt x="1298" y="166"/>
                </a:lnTo>
                <a:lnTo>
                  <a:pt x="1272" y="172"/>
                </a:lnTo>
                <a:lnTo>
                  <a:pt x="1246" y="154"/>
                </a:lnTo>
                <a:lnTo>
                  <a:pt x="1220" y="134"/>
                </a:lnTo>
                <a:lnTo>
                  <a:pt x="1194" y="116"/>
                </a:lnTo>
                <a:lnTo>
                  <a:pt x="1166" y="100"/>
                </a:lnTo>
                <a:lnTo>
                  <a:pt x="1138" y="84"/>
                </a:lnTo>
                <a:lnTo>
                  <a:pt x="1110" y="70"/>
                </a:lnTo>
                <a:lnTo>
                  <a:pt x="1080" y="58"/>
                </a:lnTo>
                <a:lnTo>
                  <a:pt x="1050" y="46"/>
                </a:lnTo>
                <a:lnTo>
                  <a:pt x="1018" y="36"/>
                </a:lnTo>
                <a:lnTo>
                  <a:pt x="986" y="26"/>
                </a:lnTo>
                <a:lnTo>
                  <a:pt x="954" y="18"/>
                </a:lnTo>
                <a:lnTo>
                  <a:pt x="922" y="12"/>
                </a:lnTo>
                <a:lnTo>
                  <a:pt x="888" y="6"/>
                </a:lnTo>
                <a:lnTo>
                  <a:pt x="854" y="2"/>
                </a:lnTo>
                <a:lnTo>
                  <a:pt x="820" y="0"/>
                </a:lnTo>
                <a:lnTo>
                  <a:pt x="786" y="0"/>
                </a:lnTo>
                <a:lnTo>
                  <a:pt x="748" y="0"/>
                </a:lnTo>
                <a:lnTo>
                  <a:pt x="710" y="4"/>
                </a:lnTo>
                <a:lnTo>
                  <a:pt x="672" y="8"/>
                </a:lnTo>
                <a:lnTo>
                  <a:pt x="634" y="14"/>
                </a:lnTo>
                <a:lnTo>
                  <a:pt x="598" y="22"/>
                </a:lnTo>
                <a:lnTo>
                  <a:pt x="562" y="32"/>
                </a:lnTo>
                <a:lnTo>
                  <a:pt x="528" y="44"/>
                </a:lnTo>
                <a:lnTo>
                  <a:pt x="494" y="58"/>
                </a:lnTo>
                <a:lnTo>
                  <a:pt x="460" y="72"/>
                </a:lnTo>
                <a:lnTo>
                  <a:pt x="428" y="88"/>
                </a:lnTo>
                <a:lnTo>
                  <a:pt x="396" y="106"/>
                </a:lnTo>
                <a:lnTo>
                  <a:pt x="366" y="124"/>
                </a:lnTo>
                <a:lnTo>
                  <a:pt x="336" y="146"/>
                </a:lnTo>
                <a:lnTo>
                  <a:pt x="308" y="168"/>
                </a:lnTo>
                <a:lnTo>
                  <a:pt x="280" y="190"/>
                </a:lnTo>
                <a:lnTo>
                  <a:pt x="254" y="214"/>
                </a:lnTo>
                <a:lnTo>
                  <a:pt x="228" y="240"/>
                </a:lnTo>
                <a:lnTo>
                  <a:pt x="206" y="266"/>
                </a:lnTo>
                <a:lnTo>
                  <a:pt x="182" y="294"/>
                </a:lnTo>
                <a:lnTo>
                  <a:pt x="162" y="324"/>
                </a:lnTo>
                <a:lnTo>
                  <a:pt x="142" y="352"/>
                </a:lnTo>
                <a:lnTo>
                  <a:pt x="124" y="384"/>
                </a:lnTo>
                <a:lnTo>
                  <a:pt x="108" y="416"/>
                </a:lnTo>
                <a:lnTo>
                  <a:pt x="92" y="448"/>
                </a:lnTo>
                <a:lnTo>
                  <a:pt x="80" y="482"/>
                </a:lnTo>
                <a:lnTo>
                  <a:pt x="68" y="516"/>
                </a:lnTo>
                <a:lnTo>
                  <a:pt x="58" y="550"/>
                </a:lnTo>
                <a:lnTo>
                  <a:pt x="48" y="586"/>
                </a:lnTo>
                <a:lnTo>
                  <a:pt x="42" y="622"/>
                </a:lnTo>
                <a:lnTo>
                  <a:pt x="38" y="658"/>
                </a:lnTo>
                <a:lnTo>
                  <a:pt x="34" y="696"/>
                </a:lnTo>
                <a:lnTo>
                  <a:pt x="34" y="734"/>
                </a:lnTo>
                <a:lnTo>
                  <a:pt x="36" y="786"/>
                </a:lnTo>
                <a:lnTo>
                  <a:pt x="40" y="838"/>
                </a:lnTo>
                <a:lnTo>
                  <a:pt x="32" y="854"/>
                </a:lnTo>
                <a:lnTo>
                  <a:pt x="24" y="872"/>
                </a:lnTo>
                <a:lnTo>
                  <a:pt x="16" y="892"/>
                </a:lnTo>
                <a:lnTo>
                  <a:pt x="10" y="910"/>
                </a:lnTo>
                <a:lnTo>
                  <a:pt x="6" y="930"/>
                </a:lnTo>
                <a:lnTo>
                  <a:pt x="2" y="950"/>
                </a:lnTo>
                <a:lnTo>
                  <a:pt x="0" y="970"/>
                </a:lnTo>
                <a:lnTo>
                  <a:pt x="0" y="990"/>
                </a:lnTo>
                <a:lnTo>
                  <a:pt x="2" y="1018"/>
                </a:lnTo>
                <a:lnTo>
                  <a:pt x="4" y="1044"/>
                </a:lnTo>
                <a:lnTo>
                  <a:pt x="10" y="1070"/>
                </a:lnTo>
                <a:lnTo>
                  <a:pt x="18" y="1096"/>
                </a:lnTo>
                <a:lnTo>
                  <a:pt x="28" y="1120"/>
                </a:lnTo>
                <a:lnTo>
                  <a:pt x="40" y="1144"/>
                </a:lnTo>
                <a:lnTo>
                  <a:pt x="54" y="1166"/>
                </a:lnTo>
                <a:lnTo>
                  <a:pt x="70" y="1186"/>
                </a:lnTo>
                <a:lnTo>
                  <a:pt x="54" y="1218"/>
                </a:lnTo>
                <a:lnTo>
                  <a:pt x="40" y="1252"/>
                </a:lnTo>
                <a:lnTo>
                  <a:pt x="28" y="1286"/>
                </a:lnTo>
                <a:lnTo>
                  <a:pt x="18" y="1322"/>
                </a:lnTo>
                <a:lnTo>
                  <a:pt x="10" y="1358"/>
                </a:lnTo>
                <a:lnTo>
                  <a:pt x="4" y="1394"/>
                </a:lnTo>
                <a:lnTo>
                  <a:pt x="2" y="1432"/>
                </a:lnTo>
                <a:lnTo>
                  <a:pt x="0" y="1470"/>
                </a:lnTo>
                <a:lnTo>
                  <a:pt x="2" y="1510"/>
                </a:lnTo>
                <a:lnTo>
                  <a:pt x="4" y="1548"/>
                </a:lnTo>
                <a:lnTo>
                  <a:pt x="10" y="1586"/>
                </a:lnTo>
                <a:lnTo>
                  <a:pt x="18" y="1622"/>
                </a:lnTo>
                <a:lnTo>
                  <a:pt x="30" y="1658"/>
                </a:lnTo>
                <a:lnTo>
                  <a:pt x="42" y="1694"/>
                </a:lnTo>
                <a:lnTo>
                  <a:pt x="56" y="1728"/>
                </a:lnTo>
                <a:lnTo>
                  <a:pt x="72" y="1760"/>
                </a:lnTo>
                <a:lnTo>
                  <a:pt x="56" y="1782"/>
                </a:lnTo>
                <a:lnTo>
                  <a:pt x="42" y="1804"/>
                </a:lnTo>
                <a:lnTo>
                  <a:pt x="30" y="1828"/>
                </a:lnTo>
                <a:lnTo>
                  <a:pt x="20" y="1852"/>
                </a:lnTo>
                <a:lnTo>
                  <a:pt x="10" y="1878"/>
                </a:lnTo>
                <a:lnTo>
                  <a:pt x="4" y="1904"/>
                </a:lnTo>
                <a:lnTo>
                  <a:pt x="2" y="1930"/>
                </a:lnTo>
                <a:lnTo>
                  <a:pt x="0" y="1958"/>
                </a:lnTo>
                <a:lnTo>
                  <a:pt x="2" y="1992"/>
                </a:lnTo>
                <a:lnTo>
                  <a:pt x="6" y="2022"/>
                </a:lnTo>
                <a:lnTo>
                  <a:pt x="14" y="2052"/>
                </a:lnTo>
                <a:lnTo>
                  <a:pt x="26" y="2082"/>
                </a:lnTo>
                <a:lnTo>
                  <a:pt x="40" y="2110"/>
                </a:lnTo>
                <a:lnTo>
                  <a:pt x="56" y="2136"/>
                </a:lnTo>
                <a:lnTo>
                  <a:pt x="74" y="2160"/>
                </a:lnTo>
                <a:lnTo>
                  <a:pt x="94" y="2182"/>
                </a:lnTo>
                <a:lnTo>
                  <a:pt x="118" y="2202"/>
                </a:lnTo>
                <a:lnTo>
                  <a:pt x="142" y="2220"/>
                </a:lnTo>
                <a:lnTo>
                  <a:pt x="170" y="2236"/>
                </a:lnTo>
                <a:lnTo>
                  <a:pt x="198" y="2250"/>
                </a:lnTo>
                <a:lnTo>
                  <a:pt x="228" y="2260"/>
                </a:lnTo>
                <a:lnTo>
                  <a:pt x="258" y="2268"/>
                </a:lnTo>
                <a:lnTo>
                  <a:pt x="290" y="2274"/>
                </a:lnTo>
                <a:lnTo>
                  <a:pt x="324" y="2274"/>
                </a:lnTo>
                <a:lnTo>
                  <a:pt x="348" y="2274"/>
                </a:lnTo>
                <a:lnTo>
                  <a:pt x="372" y="2272"/>
                </a:lnTo>
                <a:lnTo>
                  <a:pt x="394" y="2268"/>
                </a:lnTo>
                <a:lnTo>
                  <a:pt x="416" y="2262"/>
                </a:lnTo>
                <a:lnTo>
                  <a:pt x="444" y="2290"/>
                </a:lnTo>
                <a:lnTo>
                  <a:pt x="472" y="2318"/>
                </a:lnTo>
                <a:lnTo>
                  <a:pt x="502" y="2342"/>
                </a:lnTo>
                <a:lnTo>
                  <a:pt x="532" y="2366"/>
                </a:lnTo>
                <a:lnTo>
                  <a:pt x="564" y="2390"/>
                </a:lnTo>
                <a:lnTo>
                  <a:pt x="598" y="2410"/>
                </a:lnTo>
                <a:lnTo>
                  <a:pt x="632" y="2430"/>
                </a:lnTo>
                <a:lnTo>
                  <a:pt x="668" y="2446"/>
                </a:lnTo>
                <a:lnTo>
                  <a:pt x="704" y="2462"/>
                </a:lnTo>
                <a:lnTo>
                  <a:pt x="742" y="2476"/>
                </a:lnTo>
                <a:lnTo>
                  <a:pt x="780" y="2488"/>
                </a:lnTo>
                <a:lnTo>
                  <a:pt x="820" y="2498"/>
                </a:lnTo>
                <a:lnTo>
                  <a:pt x="860" y="2506"/>
                </a:lnTo>
                <a:lnTo>
                  <a:pt x="902" y="2512"/>
                </a:lnTo>
                <a:lnTo>
                  <a:pt x="944" y="2514"/>
                </a:lnTo>
                <a:lnTo>
                  <a:pt x="986" y="2516"/>
                </a:lnTo>
                <a:lnTo>
                  <a:pt x="1028" y="2514"/>
                </a:lnTo>
                <a:lnTo>
                  <a:pt x="1068" y="2512"/>
                </a:lnTo>
                <a:lnTo>
                  <a:pt x="1110" y="2506"/>
                </a:lnTo>
                <a:lnTo>
                  <a:pt x="1148" y="2498"/>
                </a:lnTo>
                <a:lnTo>
                  <a:pt x="1182" y="2518"/>
                </a:lnTo>
                <a:lnTo>
                  <a:pt x="1216" y="2536"/>
                </a:lnTo>
                <a:lnTo>
                  <a:pt x="1252" y="2552"/>
                </a:lnTo>
                <a:lnTo>
                  <a:pt x="1288" y="2566"/>
                </a:lnTo>
                <a:lnTo>
                  <a:pt x="1328" y="2576"/>
                </a:lnTo>
                <a:lnTo>
                  <a:pt x="1366" y="2584"/>
                </a:lnTo>
                <a:lnTo>
                  <a:pt x="1408" y="2588"/>
                </a:lnTo>
                <a:lnTo>
                  <a:pt x="1448" y="2590"/>
                </a:lnTo>
                <a:lnTo>
                  <a:pt x="1496" y="2588"/>
                </a:lnTo>
                <a:lnTo>
                  <a:pt x="1542" y="2582"/>
                </a:lnTo>
                <a:lnTo>
                  <a:pt x="1586" y="2572"/>
                </a:lnTo>
                <a:lnTo>
                  <a:pt x="1630" y="2558"/>
                </a:lnTo>
                <a:lnTo>
                  <a:pt x="1670" y="2542"/>
                </a:lnTo>
                <a:lnTo>
                  <a:pt x="1710" y="2522"/>
                </a:lnTo>
                <a:lnTo>
                  <a:pt x="1748" y="2498"/>
                </a:lnTo>
                <a:lnTo>
                  <a:pt x="1784" y="2472"/>
                </a:lnTo>
                <a:lnTo>
                  <a:pt x="1810" y="2480"/>
                </a:lnTo>
                <a:lnTo>
                  <a:pt x="1836" y="2486"/>
                </a:lnTo>
                <a:lnTo>
                  <a:pt x="1864" y="2490"/>
                </a:lnTo>
                <a:lnTo>
                  <a:pt x="1892" y="2490"/>
                </a:lnTo>
                <a:lnTo>
                  <a:pt x="1926" y="2490"/>
                </a:lnTo>
                <a:lnTo>
                  <a:pt x="1958" y="2484"/>
                </a:lnTo>
                <a:lnTo>
                  <a:pt x="1988" y="2476"/>
                </a:lnTo>
                <a:lnTo>
                  <a:pt x="2018" y="2466"/>
                </a:lnTo>
                <a:lnTo>
                  <a:pt x="2046" y="2452"/>
                </a:lnTo>
                <a:lnTo>
                  <a:pt x="2074" y="2436"/>
                </a:lnTo>
                <a:lnTo>
                  <a:pt x="2098" y="2418"/>
                </a:lnTo>
                <a:lnTo>
                  <a:pt x="2122" y="2398"/>
                </a:lnTo>
                <a:lnTo>
                  <a:pt x="2142" y="2376"/>
                </a:lnTo>
                <a:lnTo>
                  <a:pt x="2160" y="2352"/>
                </a:lnTo>
                <a:lnTo>
                  <a:pt x="2176" y="2326"/>
                </a:lnTo>
                <a:lnTo>
                  <a:pt x="2190" y="2298"/>
                </a:lnTo>
                <a:lnTo>
                  <a:pt x="2202" y="2268"/>
                </a:lnTo>
                <a:lnTo>
                  <a:pt x="2210" y="2238"/>
                </a:lnTo>
                <a:lnTo>
                  <a:pt x="2214" y="2208"/>
                </a:lnTo>
                <a:lnTo>
                  <a:pt x="2216" y="2174"/>
                </a:lnTo>
                <a:lnTo>
                  <a:pt x="2216" y="2154"/>
                </a:lnTo>
                <a:lnTo>
                  <a:pt x="2214" y="2134"/>
                </a:lnTo>
                <a:lnTo>
                  <a:pt x="2210" y="2114"/>
                </a:lnTo>
                <a:lnTo>
                  <a:pt x="2206" y="2094"/>
                </a:lnTo>
                <a:lnTo>
                  <a:pt x="2200" y="2076"/>
                </a:lnTo>
                <a:lnTo>
                  <a:pt x="2192" y="2056"/>
                </a:lnTo>
                <a:lnTo>
                  <a:pt x="2184" y="2038"/>
                </a:lnTo>
                <a:lnTo>
                  <a:pt x="2176" y="2022"/>
                </a:lnTo>
                <a:lnTo>
                  <a:pt x="2186" y="2002"/>
                </a:lnTo>
                <a:lnTo>
                  <a:pt x="2196" y="1984"/>
                </a:lnTo>
                <a:lnTo>
                  <a:pt x="2204" y="1964"/>
                </a:lnTo>
                <a:lnTo>
                  <a:pt x="2212" y="1942"/>
                </a:lnTo>
                <a:lnTo>
                  <a:pt x="2216" y="1922"/>
                </a:lnTo>
                <a:lnTo>
                  <a:pt x="2220" y="1900"/>
                </a:lnTo>
                <a:lnTo>
                  <a:pt x="2224" y="1878"/>
                </a:lnTo>
                <a:lnTo>
                  <a:pt x="2224" y="1854"/>
                </a:lnTo>
                <a:lnTo>
                  <a:pt x="2222" y="1828"/>
                </a:lnTo>
                <a:lnTo>
                  <a:pt x="2220" y="1800"/>
                </a:lnTo>
                <a:lnTo>
                  <a:pt x="2214" y="1774"/>
                </a:lnTo>
                <a:lnTo>
                  <a:pt x="2206" y="1750"/>
                </a:lnTo>
                <a:lnTo>
                  <a:pt x="2196" y="1726"/>
                </a:lnTo>
                <a:lnTo>
                  <a:pt x="2184" y="1702"/>
                </a:lnTo>
                <a:lnTo>
                  <a:pt x="2170" y="1680"/>
                </a:lnTo>
                <a:lnTo>
                  <a:pt x="2154" y="1660"/>
                </a:lnTo>
                <a:close/>
              </a:path>
            </a:pathLst>
          </a:custGeom>
          <a:gradFill rotWithShape="1">
            <a:gsLst>
              <a:gs pos="0">
                <a:srgbClr val="000080">
                  <a:alpha val="40999"/>
                </a:srgbClr>
              </a:gs>
              <a:gs pos="100000">
                <a:srgbClr val="3366CC">
                  <a:alpha val="39998"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grpSp>
        <p:nvGrpSpPr>
          <p:cNvPr id="34847" name="Group 87"/>
          <p:cNvGrpSpPr>
            <a:grpSpLocks/>
          </p:cNvGrpSpPr>
          <p:nvPr/>
        </p:nvGrpSpPr>
        <p:grpSpPr bwMode="auto">
          <a:xfrm>
            <a:off x="446088" y="4627563"/>
            <a:ext cx="2038350" cy="504825"/>
            <a:chOff x="2349" y="4712"/>
            <a:chExt cx="298" cy="433"/>
          </a:xfrm>
        </p:grpSpPr>
        <p:grpSp>
          <p:nvGrpSpPr>
            <p:cNvPr id="34881" name="Group 88"/>
            <p:cNvGrpSpPr>
              <a:grpSpLocks/>
            </p:cNvGrpSpPr>
            <p:nvPr/>
          </p:nvGrpSpPr>
          <p:grpSpPr bwMode="auto">
            <a:xfrm>
              <a:off x="2349" y="4712"/>
              <a:ext cx="298" cy="433"/>
              <a:chOff x="5295" y="2649"/>
              <a:chExt cx="312" cy="454"/>
            </a:xfrm>
          </p:grpSpPr>
          <p:sp>
            <p:nvSpPr>
              <p:cNvPr id="34883" name="Freeform 89"/>
              <p:cNvSpPr>
                <a:spLocks/>
              </p:cNvSpPr>
              <p:nvPr/>
            </p:nvSpPr>
            <p:spPr bwMode="auto">
              <a:xfrm>
                <a:off x="5295" y="2649"/>
                <a:ext cx="312" cy="454"/>
              </a:xfrm>
              <a:custGeom>
                <a:avLst/>
                <a:gdLst>
                  <a:gd name="T0" fmla="*/ 156 w 312"/>
                  <a:gd name="T1" fmla="*/ 0 h 454"/>
                  <a:gd name="T2" fmla="*/ 156 w 312"/>
                  <a:gd name="T3" fmla="*/ 0 h 454"/>
                  <a:gd name="T4" fmla="*/ 124 w 312"/>
                  <a:gd name="T5" fmla="*/ 2 h 454"/>
                  <a:gd name="T6" fmla="*/ 96 w 312"/>
                  <a:gd name="T7" fmla="*/ 6 h 454"/>
                  <a:gd name="T8" fmla="*/ 68 w 312"/>
                  <a:gd name="T9" fmla="*/ 14 h 454"/>
                  <a:gd name="T10" fmla="*/ 46 w 312"/>
                  <a:gd name="T11" fmla="*/ 22 h 454"/>
                  <a:gd name="T12" fmla="*/ 26 w 312"/>
                  <a:gd name="T13" fmla="*/ 32 h 454"/>
                  <a:gd name="T14" fmla="*/ 12 w 312"/>
                  <a:gd name="T15" fmla="*/ 44 h 454"/>
                  <a:gd name="T16" fmla="*/ 8 w 312"/>
                  <a:gd name="T17" fmla="*/ 52 h 454"/>
                  <a:gd name="T18" fmla="*/ 4 w 312"/>
                  <a:gd name="T19" fmla="*/ 58 h 454"/>
                  <a:gd name="T20" fmla="*/ 0 w 312"/>
                  <a:gd name="T21" fmla="*/ 66 h 454"/>
                  <a:gd name="T22" fmla="*/ 0 w 312"/>
                  <a:gd name="T23" fmla="*/ 72 h 454"/>
                  <a:gd name="T24" fmla="*/ 0 w 312"/>
                  <a:gd name="T25" fmla="*/ 382 h 454"/>
                  <a:gd name="T26" fmla="*/ 0 w 312"/>
                  <a:gd name="T27" fmla="*/ 382 h 454"/>
                  <a:gd name="T28" fmla="*/ 0 w 312"/>
                  <a:gd name="T29" fmla="*/ 390 h 454"/>
                  <a:gd name="T30" fmla="*/ 4 w 312"/>
                  <a:gd name="T31" fmla="*/ 396 h 454"/>
                  <a:gd name="T32" fmla="*/ 8 w 312"/>
                  <a:gd name="T33" fmla="*/ 404 h 454"/>
                  <a:gd name="T34" fmla="*/ 12 w 312"/>
                  <a:gd name="T35" fmla="*/ 410 h 454"/>
                  <a:gd name="T36" fmla="*/ 26 w 312"/>
                  <a:gd name="T37" fmla="*/ 422 h 454"/>
                  <a:gd name="T38" fmla="*/ 46 w 312"/>
                  <a:gd name="T39" fmla="*/ 434 h 454"/>
                  <a:gd name="T40" fmla="*/ 68 w 312"/>
                  <a:gd name="T41" fmla="*/ 442 h 454"/>
                  <a:gd name="T42" fmla="*/ 96 w 312"/>
                  <a:gd name="T43" fmla="*/ 448 h 454"/>
                  <a:gd name="T44" fmla="*/ 124 w 312"/>
                  <a:gd name="T45" fmla="*/ 452 h 454"/>
                  <a:gd name="T46" fmla="*/ 156 w 312"/>
                  <a:gd name="T47" fmla="*/ 454 h 454"/>
                  <a:gd name="T48" fmla="*/ 156 w 312"/>
                  <a:gd name="T49" fmla="*/ 454 h 454"/>
                  <a:gd name="T50" fmla="*/ 188 w 312"/>
                  <a:gd name="T51" fmla="*/ 452 h 454"/>
                  <a:gd name="T52" fmla="*/ 216 w 312"/>
                  <a:gd name="T53" fmla="*/ 448 h 454"/>
                  <a:gd name="T54" fmla="*/ 244 w 312"/>
                  <a:gd name="T55" fmla="*/ 442 h 454"/>
                  <a:gd name="T56" fmla="*/ 266 w 312"/>
                  <a:gd name="T57" fmla="*/ 434 h 454"/>
                  <a:gd name="T58" fmla="*/ 286 w 312"/>
                  <a:gd name="T59" fmla="*/ 422 h 454"/>
                  <a:gd name="T60" fmla="*/ 300 w 312"/>
                  <a:gd name="T61" fmla="*/ 410 h 454"/>
                  <a:gd name="T62" fmla="*/ 304 w 312"/>
                  <a:gd name="T63" fmla="*/ 404 h 454"/>
                  <a:gd name="T64" fmla="*/ 308 w 312"/>
                  <a:gd name="T65" fmla="*/ 396 h 454"/>
                  <a:gd name="T66" fmla="*/ 312 w 312"/>
                  <a:gd name="T67" fmla="*/ 390 h 454"/>
                  <a:gd name="T68" fmla="*/ 312 w 312"/>
                  <a:gd name="T69" fmla="*/ 382 h 454"/>
                  <a:gd name="T70" fmla="*/ 312 w 312"/>
                  <a:gd name="T71" fmla="*/ 72 h 454"/>
                  <a:gd name="T72" fmla="*/ 312 w 312"/>
                  <a:gd name="T73" fmla="*/ 72 h 454"/>
                  <a:gd name="T74" fmla="*/ 312 w 312"/>
                  <a:gd name="T75" fmla="*/ 66 h 454"/>
                  <a:gd name="T76" fmla="*/ 308 w 312"/>
                  <a:gd name="T77" fmla="*/ 58 h 454"/>
                  <a:gd name="T78" fmla="*/ 304 w 312"/>
                  <a:gd name="T79" fmla="*/ 52 h 454"/>
                  <a:gd name="T80" fmla="*/ 300 w 312"/>
                  <a:gd name="T81" fmla="*/ 44 h 454"/>
                  <a:gd name="T82" fmla="*/ 286 w 312"/>
                  <a:gd name="T83" fmla="*/ 32 h 454"/>
                  <a:gd name="T84" fmla="*/ 266 w 312"/>
                  <a:gd name="T85" fmla="*/ 22 h 454"/>
                  <a:gd name="T86" fmla="*/ 244 w 312"/>
                  <a:gd name="T87" fmla="*/ 14 h 454"/>
                  <a:gd name="T88" fmla="*/ 216 w 312"/>
                  <a:gd name="T89" fmla="*/ 6 h 454"/>
                  <a:gd name="T90" fmla="*/ 188 w 312"/>
                  <a:gd name="T91" fmla="*/ 2 h 454"/>
                  <a:gd name="T92" fmla="*/ 156 w 312"/>
                  <a:gd name="T93" fmla="*/ 0 h 454"/>
                  <a:gd name="T94" fmla="*/ 156 w 312"/>
                  <a:gd name="T95" fmla="*/ 0 h 45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312"/>
                  <a:gd name="T145" fmla="*/ 0 h 454"/>
                  <a:gd name="T146" fmla="*/ 312 w 312"/>
                  <a:gd name="T147" fmla="*/ 454 h 454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312" h="454">
                    <a:moveTo>
                      <a:pt x="156" y="0"/>
                    </a:moveTo>
                    <a:lnTo>
                      <a:pt x="156" y="0"/>
                    </a:lnTo>
                    <a:lnTo>
                      <a:pt x="124" y="2"/>
                    </a:lnTo>
                    <a:lnTo>
                      <a:pt x="96" y="6"/>
                    </a:lnTo>
                    <a:lnTo>
                      <a:pt x="68" y="14"/>
                    </a:lnTo>
                    <a:lnTo>
                      <a:pt x="46" y="22"/>
                    </a:lnTo>
                    <a:lnTo>
                      <a:pt x="26" y="32"/>
                    </a:lnTo>
                    <a:lnTo>
                      <a:pt x="12" y="44"/>
                    </a:lnTo>
                    <a:lnTo>
                      <a:pt x="8" y="52"/>
                    </a:lnTo>
                    <a:lnTo>
                      <a:pt x="4" y="58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0" y="382"/>
                    </a:lnTo>
                    <a:lnTo>
                      <a:pt x="0" y="390"/>
                    </a:lnTo>
                    <a:lnTo>
                      <a:pt x="4" y="396"/>
                    </a:lnTo>
                    <a:lnTo>
                      <a:pt x="8" y="404"/>
                    </a:lnTo>
                    <a:lnTo>
                      <a:pt x="12" y="410"/>
                    </a:lnTo>
                    <a:lnTo>
                      <a:pt x="26" y="422"/>
                    </a:lnTo>
                    <a:lnTo>
                      <a:pt x="46" y="434"/>
                    </a:lnTo>
                    <a:lnTo>
                      <a:pt x="68" y="442"/>
                    </a:lnTo>
                    <a:lnTo>
                      <a:pt x="96" y="448"/>
                    </a:lnTo>
                    <a:lnTo>
                      <a:pt x="124" y="452"/>
                    </a:lnTo>
                    <a:lnTo>
                      <a:pt x="156" y="454"/>
                    </a:lnTo>
                    <a:lnTo>
                      <a:pt x="188" y="452"/>
                    </a:lnTo>
                    <a:lnTo>
                      <a:pt x="216" y="448"/>
                    </a:lnTo>
                    <a:lnTo>
                      <a:pt x="244" y="442"/>
                    </a:lnTo>
                    <a:lnTo>
                      <a:pt x="266" y="434"/>
                    </a:lnTo>
                    <a:lnTo>
                      <a:pt x="286" y="422"/>
                    </a:lnTo>
                    <a:lnTo>
                      <a:pt x="300" y="410"/>
                    </a:lnTo>
                    <a:lnTo>
                      <a:pt x="304" y="404"/>
                    </a:lnTo>
                    <a:lnTo>
                      <a:pt x="308" y="396"/>
                    </a:lnTo>
                    <a:lnTo>
                      <a:pt x="312" y="390"/>
                    </a:lnTo>
                    <a:lnTo>
                      <a:pt x="312" y="382"/>
                    </a:lnTo>
                    <a:lnTo>
                      <a:pt x="312" y="72"/>
                    </a:lnTo>
                    <a:lnTo>
                      <a:pt x="312" y="66"/>
                    </a:lnTo>
                    <a:lnTo>
                      <a:pt x="308" y="58"/>
                    </a:lnTo>
                    <a:lnTo>
                      <a:pt x="304" y="52"/>
                    </a:lnTo>
                    <a:lnTo>
                      <a:pt x="300" y="44"/>
                    </a:lnTo>
                    <a:lnTo>
                      <a:pt x="286" y="32"/>
                    </a:lnTo>
                    <a:lnTo>
                      <a:pt x="266" y="22"/>
                    </a:lnTo>
                    <a:lnTo>
                      <a:pt x="244" y="14"/>
                    </a:lnTo>
                    <a:lnTo>
                      <a:pt x="216" y="6"/>
                    </a:lnTo>
                    <a:lnTo>
                      <a:pt x="188" y="2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000000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grpSp>
            <p:nvGrpSpPr>
              <p:cNvPr id="34884" name="Group 90"/>
              <p:cNvGrpSpPr>
                <a:grpSpLocks/>
              </p:cNvGrpSpPr>
              <p:nvPr/>
            </p:nvGrpSpPr>
            <p:grpSpPr bwMode="auto">
              <a:xfrm>
                <a:off x="5295" y="2649"/>
                <a:ext cx="312" cy="454"/>
                <a:chOff x="2073" y="2937"/>
                <a:chExt cx="312" cy="454"/>
              </a:xfrm>
            </p:grpSpPr>
            <p:sp>
              <p:nvSpPr>
                <p:cNvPr id="34885" name="Freeform 91"/>
                <p:cNvSpPr>
                  <a:spLocks/>
                </p:cNvSpPr>
                <p:nvPr/>
              </p:nvSpPr>
              <p:spPr bwMode="auto">
                <a:xfrm>
                  <a:off x="2073" y="3009"/>
                  <a:ext cx="312" cy="382"/>
                </a:xfrm>
                <a:custGeom>
                  <a:avLst/>
                  <a:gdLst>
                    <a:gd name="T0" fmla="*/ 312 w 312"/>
                    <a:gd name="T1" fmla="*/ 0 h 382"/>
                    <a:gd name="T2" fmla="*/ 312 w 312"/>
                    <a:gd name="T3" fmla="*/ 310 h 382"/>
                    <a:gd name="T4" fmla="*/ 312 w 312"/>
                    <a:gd name="T5" fmla="*/ 310 h 382"/>
                    <a:gd name="T6" fmla="*/ 312 w 312"/>
                    <a:gd name="T7" fmla="*/ 318 h 382"/>
                    <a:gd name="T8" fmla="*/ 308 w 312"/>
                    <a:gd name="T9" fmla="*/ 324 h 382"/>
                    <a:gd name="T10" fmla="*/ 304 w 312"/>
                    <a:gd name="T11" fmla="*/ 332 h 382"/>
                    <a:gd name="T12" fmla="*/ 300 w 312"/>
                    <a:gd name="T13" fmla="*/ 338 h 382"/>
                    <a:gd name="T14" fmla="*/ 286 w 312"/>
                    <a:gd name="T15" fmla="*/ 350 h 382"/>
                    <a:gd name="T16" fmla="*/ 266 w 312"/>
                    <a:gd name="T17" fmla="*/ 362 h 382"/>
                    <a:gd name="T18" fmla="*/ 244 w 312"/>
                    <a:gd name="T19" fmla="*/ 370 h 382"/>
                    <a:gd name="T20" fmla="*/ 216 w 312"/>
                    <a:gd name="T21" fmla="*/ 376 h 382"/>
                    <a:gd name="T22" fmla="*/ 188 w 312"/>
                    <a:gd name="T23" fmla="*/ 380 h 382"/>
                    <a:gd name="T24" fmla="*/ 156 w 312"/>
                    <a:gd name="T25" fmla="*/ 382 h 382"/>
                    <a:gd name="T26" fmla="*/ 156 w 312"/>
                    <a:gd name="T27" fmla="*/ 382 h 382"/>
                    <a:gd name="T28" fmla="*/ 124 w 312"/>
                    <a:gd name="T29" fmla="*/ 380 h 382"/>
                    <a:gd name="T30" fmla="*/ 96 w 312"/>
                    <a:gd name="T31" fmla="*/ 376 h 382"/>
                    <a:gd name="T32" fmla="*/ 68 w 312"/>
                    <a:gd name="T33" fmla="*/ 370 h 382"/>
                    <a:gd name="T34" fmla="*/ 46 w 312"/>
                    <a:gd name="T35" fmla="*/ 362 h 382"/>
                    <a:gd name="T36" fmla="*/ 26 w 312"/>
                    <a:gd name="T37" fmla="*/ 350 h 382"/>
                    <a:gd name="T38" fmla="*/ 12 w 312"/>
                    <a:gd name="T39" fmla="*/ 338 h 382"/>
                    <a:gd name="T40" fmla="*/ 8 w 312"/>
                    <a:gd name="T41" fmla="*/ 332 h 382"/>
                    <a:gd name="T42" fmla="*/ 4 w 312"/>
                    <a:gd name="T43" fmla="*/ 324 h 382"/>
                    <a:gd name="T44" fmla="*/ 0 w 312"/>
                    <a:gd name="T45" fmla="*/ 318 h 382"/>
                    <a:gd name="T46" fmla="*/ 0 w 312"/>
                    <a:gd name="T47" fmla="*/ 310 h 382"/>
                    <a:gd name="T48" fmla="*/ 0 w 312"/>
                    <a:gd name="T49" fmla="*/ 0 h 382"/>
                    <a:gd name="T50" fmla="*/ 312 w 312"/>
                    <a:gd name="T51" fmla="*/ 0 h 382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312"/>
                    <a:gd name="T79" fmla="*/ 0 h 382"/>
                    <a:gd name="T80" fmla="*/ 312 w 312"/>
                    <a:gd name="T81" fmla="*/ 382 h 382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312" h="382">
                      <a:moveTo>
                        <a:pt x="312" y="0"/>
                      </a:moveTo>
                      <a:lnTo>
                        <a:pt x="312" y="310"/>
                      </a:lnTo>
                      <a:lnTo>
                        <a:pt x="312" y="318"/>
                      </a:lnTo>
                      <a:lnTo>
                        <a:pt x="308" y="324"/>
                      </a:lnTo>
                      <a:lnTo>
                        <a:pt x="304" y="332"/>
                      </a:lnTo>
                      <a:lnTo>
                        <a:pt x="300" y="338"/>
                      </a:lnTo>
                      <a:lnTo>
                        <a:pt x="286" y="350"/>
                      </a:lnTo>
                      <a:lnTo>
                        <a:pt x="266" y="362"/>
                      </a:lnTo>
                      <a:lnTo>
                        <a:pt x="244" y="370"/>
                      </a:lnTo>
                      <a:lnTo>
                        <a:pt x="216" y="376"/>
                      </a:lnTo>
                      <a:lnTo>
                        <a:pt x="188" y="380"/>
                      </a:lnTo>
                      <a:lnTo>
                        <a:pt x="156" y="382"/>
                      </a:lnTo>
                      <a:lnTo>
                        <a:pt x="124" y="380"/>
                      </a:lnTo>
                      <a:lnTo>
                        <a:pt x="96" y="376"/>
                      </a:lnTo>
                      <a:lnTo>
                        <a:pt x="68" y="370"/>
                      </a:lnTo>
                      <a:lnTo>
                        <a:pt x="46" y="362"/>
                      </a:lnTo>
                      <a:lnTo>
                        <a:pt x="26" y="350"/>
                      </a:lnTo>
                      <a:lnTo>
                        <a:pt x="12" y="338"/>
                      </a:lnTo>
                      <a:lnTo>
                        <a:pt x="8" y="332"/>
                      </a:lnTo>
                      <a:lnTo>
                        <a:pt x="4" y="324"/>
                      </a:lnTo>
                      <a:lnTo>
                        <a:pt x="0" y="318"/>
                      </a:lnTo>
                      <a:lnTo>
                        <a:pt x="0" y="310"/>
                      </a:lnTo>
                      <a:lnTo>
                        <a:pt x="0" y="0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D8105"/>
                    </a:gs>
                    <a:gs pos="50000">
                      <a:srgbClr val="FFA600"/>
                    </a:gs>
                    <a:gs pos="100000">
                      <a:srgbClr val="FD8105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34886" name="Freeform 92"/>
                <p:cNvSpPr>
                  <a:spLocks/>
                </p:cNvSpPr>
                <p:nvPr/>
              </p:nvSpPr>
              <p:spPr bwMode="auto">
                <a:xfrm>
                  <a:off x="2073" y="2937"/>
                  <a:ext cx="312" cy="144"/>
                </a:xfrm>
                <a:custGeom>
                  <a:avLst/>
                  <a:gdLst>
                    <a:gd name="T0" fmla="*/ 312 w 312"/>
                    <a:gd name="T1" fmla="*/ 72 h 144"/>
                    <a:gd name="T2" fmla="*/ 312 w 312"/>
                    <a:gd name="T3" fmla="*/ 72 h 144"/>
                    <a:gd name="T4" fmla="*/ 312 w 312"/>
                    <a:gd name="T5" fmla="*/ 80 h 144"/>
                    <a:gd name="T6" fmla="*/ 308 w 312"/>
                    <a:gd name="T7" fmla="*/ 88 h 144"/>
                    <a:gd name="T8" fmla="*/ 304 w 312"/>
                    <a:gd name="T9" fmla="*/ 94 h 144"/>
                    <a:gd name="T10" fmla="*/ 300 w 312"/>
                    <a:gd name="T11" fmla="*/ 100 h 144"/>
                    <a:gd name="T12" fmla="*/ 286 w 312"/>
                    <a:gd name="T13" fmla="*/ 114 h 144"/>
                    <a:gd name="T14" fmla="*/ 266 w 312"/>
                    <a:gd name="T15" fmla="*/ 124 h 144"/>
                    <a:gd name="T16" fmla="*/ 244 w 312"/>
                    <a:gd name="T17" fmla="*/ 132 h 144"/>
                    <a:gd name="T18" fmla="*/ 216 w 312"/>
                    <a:gd name="T19" fmla="*/ 140 h 144"/>
                    <a:gd name="T20" fmla="*/ 188 w 312"/>
                    <a:gd name="T21" fmla="*/ 144 h 144"/>
                    <a:gd name="T22" fmla="*/ 156 w 312"/>
                    <a:gd name="T23" fmla="*/ 144 h 144"/>
                    <a:gd name="T24" fmla="*/ 156 w 312"/>
                    <a:gd name="T25" fmla="*/ 144 h 144"/>
                    <a:gd name="T26" fmla="*/ 124 w 312"/>
                    <a:gd name="T27" fmla="*/ 144 h 144"/>
                    <a:gd name="T28" fmla="*/ 96 w 312"/>
                    <a:gd name="T29" fmla="*/ 140 h 144"/>
                    <a:gd name="T30" fmla="*/ 68 w 312"/>
                    <a:gd name="T31" fmla="*/ 132 h 144"/>
                    <a:gd name="T32" fmla="*/ 46 w 312"/>
                    <a:gd name="T33" fmla="*/ 124 h 144"/>
                    <a:gd name="T34" fmla="*/ 26 w 312"/>
                    <a:gd name="T35" fmla="*/ 114 h 144"/>
                    <a:gd name="T36" fmla="*/ 12 w 312"/>
                    <a:gd name="T37" fmla="*/ 100 h 144"/>
                    <a:gd name="T38" fmla="*/ 8 w 312"/>
                    <a:gd name="T39" fmla="*/ 94 h 144"/>
                    <a:gd name="T40" fmla="*/ 4 w 312"/>
                    <a:gd name="T41" fmla="*/ 88 h 144"/>
                    <a:gd name="T42" fmla="*/ 0 w 312"/>
                    <a:gd name="T43" fmla="*/ 80 h 144"/>
                    <a:gd name="T44" fmla="*/ 0 w 312"/>
                    <a:gd name="T45" fmla="*/ 72 h 144"/>
                    <a:gd name="T46" fmla="*/ 0 w 312"/>
                    <a:gd name="T47" fmla="*/ 72 h 144"/>
                    <a:gd name="T48" fmla="*/ 0 w 312"/>
                    <a:gd name="T49" fmla="*/ 66 h 144"/>
                    <a:gd name="T50" fmla="*/ 4 w 312"/>
                    <a:gd name="T51" fmla="*/ 58 h 144"/>
                    <a:gd name="T52" fmla="*/ 8 w 312"/>
                    <a:gd name="T53" fmla="*/ 52 h 144"/>
                    <a:gd name="T54" fmla="*/ 12 w 312"/>
                    <a:gd name="T55" fmla="*/ 44 h 144"/>
                    <a:gd name="T56" fmla="*/ 26 w 312"/>
                    <a:gd name="T57" fmla="*/ 32 h 144"/>
                    <a:gd name="T58" fmla="*/ 46 w 312"/>
                    <a:gd name="T59" fmla="*/ 22 h 144"/>
                    <a:gd name="T60" fmla="*/ 68 w 312"/>
                    <a:gd name="T61" fmla="*/ 14 h 144"/>
                    <a:gd name="T62" fmla="*/ 96 w 312"/>
                    <a:gd name="T63" fmla="*/ 6 h 144"/>
                    <a:gd name="T64" fmla="*/ 124 w 312"/>
                    <a:gd name="T65" fmla="*/ 2 h 144"/>
                    <a:gd name="T66" fmla="*/ 156 w 312"/>
                    <a:gd name="T67" fmla="*/ 0 h 144"/>
                    <a:gd name="T68" fmla="*/ 156 w 312"/>
                    <a:gd name="T69" fmla="*/ 0 h 144"/>
                    <a:gd name="T70" fmla="*/ 188 w 312"/>
                    <a:gd name="T71" fmla="*/ 2 h 144"/>
                    <a:gd name="T72" fmla="*/ 216 w 312"/>
                    <a:gd name="T73" fmla="*/ 6 h 144"/>
                    <a:gd name="T74" fmla="*/ 244 w 312"/>
                    <a:gd name="T75" fmla="*/ 14 h 144"/>
                    <a:gd name="T76" fmla="*/ 266 w 312"/>
                    <a:gd name="T77" fmla="*/ 22 h 144"/>
                    <a:gd name="T78" fmla="*/ 286 w 312"/>
                    <a:gd name="T79" fmla="*/ 32 h 144"/>
                    <a:gd name="T80" fmla="*/ 300 w 312"/>
                    <a:gd name="T81" fmla="*/ 44 h 144"/>
                    <a:gd name="T82" fmla="*/ 304 w 312"/>
                    <a:gd name="T83" fmla="*/ 52 h 144"/>
                    <a:gd name="T84" fmla="*/ 308 w 312"/>
                    <a:gd name="T85" fmla="*/ 58 h 144"/>
                    <a:gd name="T86" fmla="*/ 312 w 312"/>
                    <a:gd name="T87" fmla="*/ 66 h 144"/>
                    <a:gd name="T88" fmla="*/ 312 w 312"/>
                    <a:gd name="T89" fmla="*/ 72 h 144"/>
                    <a:gd name="T90" fmla="*/ 312 w 312"/>
                    <a:gd name="T91" fmla="*/ 72 h 144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312"/>
                    <a:gd name="T139" fmla="*/ 0 h 144"/>
                    <a:gd name="T140" fmla="*/ 312 w 312"/>
                    <a:gd name="T141" fmla="*/ 144 h 144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312" h="144">
                      <a:moveTo>
                        <a:pt x="312" y="72"/>
                      </a:moveTo>
                      <a:lnTo>
                        <a:pt x="312" y="72"/>
                      </a:lnTo>
                      <a:lnTo>
                        <a:pt x="312" y="80"/>
                      </a:lnTo>
                      <a:lnTo>
                        <a:pt x="308" y="88"/>
                      </a:lnTo>
                      <a:lnTo>
                        <a:pt x="304" y="94"/>
                      </a:lnTo>
                      <a:lnTo>
                        <a:pt x="300" y="100"/>
                      </a:lnTo>
                      <a:lnTo>
                        <a:pt x="286" y="114"/>
                      </a:lnTo>
                      <a:lnTo>
                        <a:pt x="266" y="124"/>
                      </a:lnTo>
                      <a:lnTo>
                        <a:pt x="244" y="132"/>
                      </a:lnTo>
                      <a:lnTo>
                        <a:pt x="216" y="140"/>
                      </a:lnTo>
                      <a:lnTo>
                        <a:pt x="188" y="144"/>
                      </a:lnTo>
                      <a:lnTo>
                        <a:pt x="156" y="144"/>
                      </a:lnTo>
                      <a:lnTo>
                        <a:pt x="124" y="144"/>
                      </a:lnTo>
                      <a:lnTo>
                        <a:pt x="96" y="140"/>
                      </a:lnTo>
                      <a:lnTo>
                        <a:pt x="68" y="132"/>
                      </a:lnTo>
                      <a:lnTo>
                        <a:pt x="46" y="124"/>
                      </a:lnTo>
                      <a:lnTo>
                        <a:pt x="26" y="114"/>
                      </a:lnTo>
                      <a:lnTo>
                        <a:pt x="12" y="100"/>
                      </a:lnTo>
                      <a:lnTo>
                        <a:pt x="8" y="94"/>
                      </a:lnTo>
                      <a:lnTo>
                        <a:pt x="4" y="88"/>
                      </a:lnTo>
                      <a:lnTo>
                        <a:pt x="0" y="80"/>
                      </a:lnTo>
                      <a:lnTo>
                        <a:pt x="0" y="72"/>
                      </a:lnTo>
                      <a:lnTo>
                        <a:pt x="0" y="66"/>
                      </a:lnTo>
                      <a:lnTo>
                        <a:pt x="4" y="58"/>
                      </a:lnTo>
                      <a:lnTo>
                        <a:pt x="8" y="52"/>
                      </a:lnTo>
                      <a:lnTo>
                        <a:pt x="12" y="44"/>
                      </a:lnTo>
                      <a:lnTo>
                        <a:pt x="26" y="32"/>
                      </a:lnTo>
                      <a:lnTo>
                        <a:pt x="46" y="22"/>
                      </a:lnTo>
                      <a:lnTo>
                        <a:pt x="68" y="14"/>
                      </a:lnTo>
                      <a:lnTo>
                        <a:pt x="96" y="6"/>
                      </a:lnTo>
                      <a:lnTo>
                        <a:pt x="124" y="2"/>
                      </a:lnTo>
                      <a:lnTo>
                        <a:pt x="156" y="0"/>
                      </a:lnTo>
                      <a:lnTo>
                        <a:pt x="188" y="2"/>
                      </a:lnTo>
                      <a:lnTo>
                        <a:pt x="216" y="6"/>
                      </a:lnTo>
                      <a:lnTo>
                        <a:pt x="244" y="14"/>
                      </a:lnTo>
                      <a:lnTo>
                        <a:pt x="266" y="22"/>
                      </a:lnTo>
                      <a:lnTo>
                        <a:pt x="286" y="32"/>
                      </a:lnTo>
                      <a:lnTo>
                        <a:pt x="300" y="44"/>
                      </a:lnTo>
                      <a:lnTo>
                        <a:pt x="304" y="52"/>
                      </a:lnTo>
                      <a:lnTo>
                        <a:pt x="308" y="58"/>
                      </a:lnTo>
                      <a:lnTo>
                        <a:pt x="312" y="66"/>
                      </a:lnTo>
                      <a:lnTo>
                        <a:pt x="312" y="72"/>
                      </a:lnTo>
                      <a:close/>
                    </a:path>
                  </a:pathLst>
                </a:custGeom>
                <a:solidFill>
                  <a:srgbClr val="FFFF7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</p:grpSp>
        </p:grpSp>
        <p:sp>
          <p:nvSpPr>
            <p:cNvPr id="34882" name="Rectangle 93"/>
            <p:cNvSpPr>
              <a:spLocks noChangeArrowheads="1"/>
            </p:cNvSpPr>
            <p:nvPr/>
          </p:nvSpPr>
          <p:spPr bwMode="auto">
            <a:xfrm>
              <a:off x="2360" y="4820"/>
              <a:ext cx="2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 b="0">
                  <a:latin typeface="HGP創英角ｺﾞｼｯｸUB" pitchFamily="50" charset="-128"/>
                  <a:ea typeface="HGP創英角ｺﾞｼｯｸUB" pitchFamily="50" charset="-128"/>
                </a:rPr>
                <a:t>PaaS/HaaS</a:t>
              </a:r>
              <a:r>
                <a:rPr lang="ja-JP" altLang="en-US" sz="1600" b="0">
                  <a:latin typeface="HGP創英角ｺﾞｼｯｸUB" pitchFamily="50" charset="-128"/>
                  <a:ea typeface="HGP創英角ｺﾞｼｯｸUB" pitchFamily="50" charset="-128"/>
                </a:rPr>
                <a:t>事業者</a:t>
              </a:r>
            </a:p>
          </p:txBody>
        </p:sp>
      </p:grpSp>
      <p:grpSp>
        <p:nvGrpSpPr>
          <p:cNvPr id="34848" name="Group 13"/>
          <p:cNvGrpSpPr>
            <a:grpSpLocks/>
          </p:cNvGrpSpPr>
          <p:nvPr/>
        </p:nvGrpSpPr>
        <p:grpSpPr bwMode="auto">
          <a:xfrm>
            <a:off x="458788" y="4195763"/>
            <a:ext cx="2038350" cy="504825"/>
            <a:chOff x="2349" y="4712"/>
            <a:chExt cx="298" cy="433"/>
          </a:xfrm>
        </p:grpSpPr>
        <p:grpSp>
          <p:nvGrpSpPr>
            <p:cNvPr id="34875" name="Group 14"/>
            <p:cNvGrpSpPr>
              <a:grpSpLocks/>
            </p:cNvGrpSpPr>
            <p:nvPr/>
          </p:nvGrpSpPr>
          <p:grpSpPr bwMode="auto">
            <a:xfrm>
              <a:off x="2349" y="4712"/>
              <a:ext cx="298" cy="433"/>
              <a:chOff x="5295" y="2649"/>
              <a:chExt cx="312" cy="454"/>
            </a:xfrm>
          </p:grpSpPr>
          <p:sp>
            <p:nvSpPr>
              <p:cNvPr id="34877" name="Freeform 15"/>
              <p:cNvSpPr>
                <a:spLocks/>
              </p:cNvSpPr>
              <p:nvPr/>
            </p:nvSpPr>
            <p:spPr bwMode="auto">
              <a:xfrm>
                <a:off x="5295" y="2649"/>
                <a:ext cx="312" cy="454"/>
              </a:xfrm>
              <a:custGeom>
                <a:avLst/>
                <a:gdLst>
                  <a:gd name="T0" fmla="*/ 156 w 312"/>
                  <a:gd name="T1" fmla="*/ 0 h 454"/>
                  <a:gd name="T2" fmla="*/ 156 w 312"/>
                  <a:gd name="T3" fmla="*/ 0 h 454"/>
                  <a:gd name="T4" fmla="*/ 124 w 312"/>
                  <a:gd name="T5" fmla="*/ 2 h 454"/>
                  <a:gd name="T6" fmla="*/ 96 w 312"/>
                  <a:gd name="T7" fmla="*/ 6 h 454"/>
                  <a:gd name="T8" fmla="*/ 68 w 312"/>
                  <a:gd name="T9" fmla="*/ 14 h 454"/>
                  <a:gd name="T10" fmla="*/ 46 w 312"/>
                  <a:gd name="T11" fmla="*/ 22 h 454"/>
                  <a:gd name="T12" fmla="*/ 26 w 312"/>
                  <a:gd name="T13" fmla="*/ 32 h 454"/>
                  <a:gd name="T14" fmla="*/ 12 w 312"/>
                  <a:gd name="T15" fmla="*/ 44 h 454"/>
                  <a:gd name="T16" fmla="*/ 8 w 312"/>
                  <a:gd name="T17" fmla="*/ 52 h 454"/>
                  <a:gd name="T18" fmla="*/ 4 w 312"/>
                  <a:gd name="T19" fmla="*/ 58 h 454"/>
                  <a:gd name="T20" fmla="*/ 0 w 312"/>
                  <a:gd name="T21" fmla="*/ 66 h 454"/>
                  <a:gd name="T22" fmla="*/ 0 w 312"/>
                  <a:gd name="T23" fmla="*/ 72 h 454"/>
                  <a:gd name="T24" fmla="*/ 0 w 312"/>
                  <a:gd name="T25" fmla="*/ 382 h 454"/>
                  <a:gd name="T26" fmla="*/ 0 w 312"/>
                  <a:gd name="T27" fmla="*/ 382 h 454"/>
                  <a:gd name="T28" fmla="*/ 0 w 312"/>
                  <a:gd name="T29" fmla="*/ 390 h 454"/>
                  <a:gd name="T30" fmla="*/ 4 w 312"/>
                  <a:gd name="T31" fmla="*/ 396 h 454"/>
                  <a:gd name="T32" fmla="*/ 8 w 312"/>
                  <a:gd name="T33" fmla="*/ 404 h 454"/>
                  <a:gd name="T34" fmla="*/ 12 w 312"/>
                  <a:gd name="T35" fmla="*/ 410 h 454"/>
                  <a:gd name="T36" fmla="*/ 26 w 312"/>
                  <a:gd name="T37" fmla="*/ 422 h 454"/>
                  <a:gd name="T38" fmla="*/ 46 w 312"/>
                  <a:gd name="T39" fmla="*/ 434 h 454"/>
                  <a:gd name="T40" fmla="*/ 68 w 312"/>
                  <a:gd name="T41" fmla="*/ 442 h 454"/>
                  <a:gd name="T42" fmla="*/ 96 w 312"/>
                  <a:gd name="T43" fmla="*/ 448 h 454"/>
                  <a:gd name="T44" fmla="*/ 124 w 312"/>
                  <a:gd name="T45" fmla="*/ 452 h 454"/>
                  <a:gd name="T46" fmla="*/ 156 w 312"/>
                  <a:gd name="T47" fmla="*/ 454 h 454"/>
                  <a:gd name="T48" fmla="*/ 156 w 312"/>
                  <a:gd name="T49" fmla="*/ 454 h 454"/>
                  <a:gd name="T50" fmla="*/ 188 w 312"/>
                  <a:gd name="T51" fmla="*/ 452 h 454"/>
                  <a:gd name="T52" fmla="*/ 216 w 312"/>
                  <a:gd name="T53" fmla="*/ 448 h 454"/>
                  <a:gd name="T54" fmla="*/ 244 w 312"/>
                  <a:gd name="T55" fmla="*/ 442 h 454"/>
                  <a:gd name="T56" fmla="*/ 266 w 312"/>
                  <a:gd name="T57" fmla="*/ 434 h 454"/>
                  <a:gd name="T58" fmla="*/ 286 w 312"/>
                  <a:gd name="T59" fmla="*/ 422 h 454"/>
                  <a:gd name="T60" fmla="*/ 300 w 312"/>
                  <a:gd name="T61" fmla="*/ 410 h 454"/>
                  <a:gd name="T62" fmla="*/ 304 w 312"/>
                  <a:gd name="T63" fmla="*/ 404 h 454"/>
                  <a:gd name="T64" fmla="*/ 308 w 312"/>
                  <a:gd name="T65" fmla="*/ 396 h 454"/>
                  <a:gd name="T66" fmla="*/ 312 w 312"/>
                  <a:gd name="T67" fmla="*/ 390 h 454"/>
                  <a:gd name="T68" fmla="*/ 312 w 312"/>
                  <a:gd name="T69" fmla="*/ 382 h 454"/>
                  <a:gd name="T70" fmla="*/ 312 w 312"/>
                  <a:gd name="T71" fmla="*/ 72 h 454"/>
                  <a:gd name="T72" fmla="*/ 312 w 312"/>
                  <a:gd name="T73" fmla="*/ 72 h 454"/>
                  <a:gd name="T74" fmla="*/ 312 w 312"/>
                  <a:gd name="T75" fmla="*/ 66 h 454"/>
                  <a:gd name="T76" fmla="*/ 308 w 312"/>
                  <a:gd name="T77" fmla="*/ 58 h 454"/>
                  <a:gd name="T78" fmla="*/ 304 w 312"/>
                  <a:gd name="T79" fmla="*/ 52 h 454"/>
                  <a:gd name="T80" fmla="*/ 300 w 312"/>
                  <a:gd name="T81" fmla="*/ 44 h 454"/>
                  <a:gd name="T82" fmla="*/ 286 w 312"/>
                  <a:gd name="T83" fmla="*/ 32 h 454"/>
                  <a:gd name="T84" fmla="*/ 266 w 312"/>
                  <a:gd name="T85" fmla="*/ 22 h 454"/>
                  <a:gd name="T86" fmla="*/ 244 w 312"/>
                  <a:gd name="T87" fmla="*/ 14 h 454"/>
                  <a:gd name="T88" fmla="*/ 216 w 312"/>
                  <a:gd name="T89" fmla="*/ 6 h 454"/>
                  <a:gd name="T90" fmla="*/ 188 w 312"/>
                  <a:gd name="T91" fmla="*/ 2 h 454"/>
                  <a:gd name="T92" fmla="*/ 156 w 312"/>
                  <a:gd name="T93" fmla="*/ 0 h 454"/>
                  <a:gd name="T94" fmla="*/ 156 w 312"/>
                  <a:gd name="T95" fmla="*/ 0 h 45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312"/>
                  <a:gd name="T145" fmla="*/ 0 h 454"/>
                  <a:gd name="T146" fmla="*/ 312 w 312"/>
                  <a:gd name="T147" fmla="*/ 454 h 454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312" h="454">
                    <a:moveTo>
                      <a:pt x="156" y="0"/>
                    </a:moveTo>
                    <a:lnTo>
                      <a:pt x="156" y="0"/>
                    </a:lnTo>
                    <a:lnTo>
                      <a:pt x="124" y="2"/>
                    </a:lnTo>
                    <a:lnTo>
                      <a:pt x="96" y="6"/>
                    </a:lnTo>
                    <a:lnTo>
                      <a:pt x="68" y="14"/>
                    </a:lnTo>
                    <a:lnTo>
                      <a:pt x="46" y="22"/>
                    </a:lnTo>
                    <a:lnTo>
                      <a:pt x="26" y="32"/>
                    </a:lnTo>
                    <a:lnTo>
                      <a:pt x="12" y="44"/>
                    </a:lnTo>
                    <a:lnTo>
                      <a:pt x="8" y="52"/>
                    </a:lnTo>
                    <a:lnTo>
                      <a:pt x="4" y="58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0" y="382"/>
                    </a:lnTo>
                    <a:lnTo>
                      <a:pt x="0" y="390"/>
                    </a:lnTo>
                    <a:lnTo>
                      <a:pt x="4" y="396"/>
                    </a:lnTo>
                    <a:lnTo>
                      <a:pt x="8" y="404"/>
                    </a:lnTo>
                    <a:lnTo>
                      <a:pt x="12" y="410"/>
                    </a:lnTo>
                    <a:lnTo>
                      <a:pt x="26" y="422"/>
                    </a:lnTo>
                    <a:lnTo>
                      <a:pt x="46" y="434"/>
                    </a:lnTo>
                    <a:lnTo>
                      <a:pt x="68" y="442"/>
                    </a:lnTo>
                    <a:lnTo>
                      <a:pt x="96" y="448"/>
                    </a:lnTo>
                    <a:lnTo>
                      <a:pt x="124" y="452"/>
                    </a:lnTo>
                    <a:lnTo>
                      <a:pt x="156" y="454"/>
                    </a:lnTo>
                    <a:lnTo>
                      <a:pt x="188" y="452"/>
                    </a:lnTo>
                    <a:lnTo>
                      <a:pt x="216" y="448"/>
                    </a:lnTo>
                    <a:lnTo>
                      <a:pt x="244" y="442"/>
                    </a:lnTo>
                    <a:lnTo>
                      <a:pt x="266" y="434"/>
                    </a:lnTo>
                    <a:lnTo>
                      <a:pt x="286" y="422"/>
                    </a:lnTo>
                    <a:lnTo>
                      <a:pt x="300" y="410"/>
                    </a:lnTo>
                    <a:lnTo>
                      <a:pt x="304" y="404"/>
                    </a:lnTo>
                    <a:lnTo>
                      <a:pt x="308" y="396"/>
                    </a:lnTo>
                    <a:lnTo>
                      <a:pt x="312" y="390"/>
                    </a:lnTo>
                    <a:lnTo>
                      <a:pt x="312" y="382"/>
                    </a:lnTo>
                    <a:lnTo>
                      <a:pt x="312" y="72"/>
                    </a:lnTo>
                    <a:lnTo>
                      <a:pt x="312" y="66"/>
                    </a:lnTo>
                    <a:lnTo>
                      <a:pt x="308" y="58"/>
                    </a:lnTo>
                    <a:lnTo>
                      <a:pt x="304" y="52"/>
                    </a:lnTo>
                    <a:lnTo>
                      <a:pt x="300" y="44"/>
                    </a:lnTo>
                    <a:lnTo>
                      <a:pt x="286" y="32"/>
                    </a:lnTo>
                    <a:lnTo>
                      <a:pt x="266" y="22"/>
                    </a:lnTo>
                    <a:lnTo>
                      <a:pt x="244" y="14"/>
                    </a:lnTo>
                    <a:lnTo>
                      <a:pt x="216" y="6"/>
                    </a:lnTo>
                    <a:lnTo>
                      <a:pt x="188" y="2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000000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grpSp>
            <p:nvGrpSpPr>
              <p:cNvPr id="34878" name="Group 16"/>
              <p:cNvGrpSpPr>
                <a:grpSpLocks/>
              </p:cNvGrpSpPr>
              <p:nvPr/>
            </p:nvGrpSpPr>
            <p:grpSpPr bwMode="auto">
              <a:xfrm>
                <a:off x="5295" y="2649"/>
                <a:ext cx="312" cy="454"/>
                <a:chOff x="2073" y="2937"/>
                <a:chExt cx="312" cy="454"/>
              </a:xfrm>
            </p:grpSpPr>
            <p:sp>
              <p:nvSpPr>
                <p:cNvPr id="34879" name="Freeform 17"/>
                <p:cNvSpPr>
                  <a:spLocks/>
                </p:cNvSpPr>
                <p:nvPr/>
              </p:nvSpPr>
              <p:spPr bwMode="auto">
                <a:xfrm>
                  <a:off x="2073" y="3009"/>
                  <a:ext cx="312" cy="382"/>
                </a:xfrm>
                <a:custGeom>
                  <a:avLst/>
                  <a:gdLst>
                    <a:gd name="T0" fmla="*/ 312 w 312"/>
                    <a:gd name="T1" fmla="*/ 0 h 382"/>
                    <a:gd name="T2" fmla="*/ 312 w 312"/>
                    <a:gd name="T3" fmla="*/ 310 h 382"/>
                    <a:gd name="T4" fmla="*/ 312 w 312"/>
                    <a:gd name="T5" fmla="*/ 310 h 382"/>
                    <a:gd name="T6" fmla="*/ 312 w 312"/>
                    <a:gd name="T7" fmla="*/ 318 h 382"/>
                    <a:gd name="T8" fmla="*/ 308 w 312"/>
                    <a:gd name="T9" fmla="*/ 324 h 382"/>
                    <a:gd name="T10" fmla="*/ 304 w 312"/>
                    <a:gd name="T11" fmla="*/ 332 h 382"/>
                    <a:gd name="T12" fmla="*/ 300 w 312"/>
                    <a:gd name="T13" fmla="*/ 338 h 382"/>
                    <a:gd name="T14" fmla="*/ 286 w 312"/>
                    <a:gd name="T15" fmla="*/ 350 h 382"/>
                    <a:gd name="T16" fmla="*/ 266 w 312"/>
                    <a:gd name="T17" fmla="*/ 362 h 382"/>
                    <a:gd name="T18" fmla="*/ 244 w 312"/>
                    <a:gd name="T19" fmla="*/ 370 h 382"/>
                    <a:gd name="T20" fmla="*/ 216 w 312"/>
                    <a:gd name="T21" fmla="*/ 376 h 382"/>
                    <a:gd name="T22" fmla="*/ 188 w 312"/>
                    <a:gd name="T23" fmla="*/ 380 h 382"/>
                    <a:gd name="T24" fmla="*/ 156 w 312"/>
                    <a:gd name="T25" fmla="*/ 382 h 382"/>
                    <a:gd name="T26" fmla="*/ 156 w 312"/>
                    <a:gd name="T27" fmla="*/ 382 h 382"/>
                    <a:gd name="T28" fmla="*/ 124 w 312"/>
                    <a:gd name="T29" fmla="*/ 380 h 382"/>
                    <a:gd name="T30" fmla="*/ 96 w 312"/>
                    <a:gd name="T31" fmla="*/ 376 h 382"/>
                    <a:gd name="T32" fmla="*/ 68 w 312"/>
                    <a:gd name="T33" fmla="*/ 370 h 382"/>
                    <a:gd name="T34" fmla="*/ 46 w 312"/>
                    <a:gd name="T35" fmla="*/ 362 h 382"/>
                    <a:gd name="T36" fmla="*/ 26 w 312"/>
                    <a:gd name="T37" fmla="*/ 350 h 382"/>
                    <a:gd name="T38" fmla="*/ 12 w 312"/>
                    <a:gd name="T39" fmla="*/ 338 h 382"/>
                    <a:gd name="T40" fmla="*/ 8 w 312"/>
                    <a:gd name="T41" fmla="*/ 332 h 382"/>
                    <a:gd name="T42" fmla="*/ 4 w 312"/>
                    <a:gd name="T43" fmla="*/ 324 h 382"/>
                    <a:gd name="T44" fmla="*/ 0 w 312"/>
                    <a:gd name="T45" fmla="*/ 318 h 382"/>
                    <a:gd name="T46" fmla="*/ 0 w 312"/>
                    <a:gd name="T47" fmla="*/ 310 h 382"/>
                    <a:gd name="T48" fmla="*/ 0 w 312"/>
                    <a:gd name="T49" fmla="*/ 0 h 382"/>
                    <a:gd name="T50" fmla="*/ 312 w 312"/>
                    <a:gd name="T51" fmla="*/ 0 h 382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312"/>
                    <a:gd name="T79" fmla="*/ 0 h 382"/>
                    <a:gd name="T80" fmla="*/ 312 w 312"/>
                    <a:gd name="T81" fmla="*/ 382 h 382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312" h="382">
                      <a:moveTo>
                        <a:pt x="312" y="0"/>
                      </a:moveTo>
                      <a:lnTo>
                        <a:pt x="312" y="310"/>
                      </a:lnTo>
                      <a:lnTo>
                        <a:pt x="312" y="318"/>
                      </a:lnTo>
                      <a:lnTo>
                        <a:pt x="308" y="324"/>
                      </a:lnTo>
                      <a:lnTo>
                        <a:pt x="304" y="332"/>
                      </a:lnTo>
                      <a:lnTo>
                        <a:pt x="300" y="338"/>
                      </a:lnTo>
                      <a:lnTo>
                        <a:pt x="286" y="350"/>
                      </a:lnTo>
                      <a:lnTo>
                        <a:pt x="266" y="362"/>
                      </a:lnTo>
                      <a:lnTo>
                        <a:pt x="244" y="370"/>
                      </a:lnTo>
                      <a:lnTo>
                        <a:pt x="216" y="376"/>
                      </a:lnTo>
                      <a:lnTo>
                        <a:pt x="188" y="380"/>
                      </a:lnTo>
                      <a:lnTo>
                        <a:pt x="156" y="382"/>
                      </a:lnTo>
                      <a:lnTo>
                        <a:pt x="124" y="380"/>
                      </a:lnTo>
                      <a:lnTo>
                        <a:pt x="96" y="376"/>
                      </a:lnTo>
                      <a:lnTo>
                        <a:pt x="68" y="370"/>
                      </a:lnTo>
                      <a:lnTo>
                        <a:pt x="46" y="362"/>
                      </a:lnTo>
                      <a:lnTo>
                        <a:pt x="26" y="350"/>
                      </a:lnTo>
                      <a:lnTo>
                        <a:pt x="12" y="338"/>
                      </a:lnTo>
                      <a:lnTo>
                        <a:pt x="8" y="332"/>
                      </a:lnTo>
                      <a:lnTo>
                        <a:pt x="4" y="324"/>
                      </a:lnTo>
                      <a:lnTo>
                        <a:pt x="0" y="318"/>
                      </a:lnTo>
                      <a:lnTo>
                        <a:pt x="0" y="310"/>
                      </a:lnTo>
                      <a:lnTo>
                        <a:pt x="0" y="0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D8105"/>
                    </a:gs>
                    <a:gs pos="50000">
                      <a:srgbClr val="FFA600"/>
                    </a:gs>
                    <a:gs pos="100000">
                      <a:srgbClr val="FD8105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34880" name="Freeform 18"/>
                <p:cNvSpPr>
                  <a:spLocks/>
                </p:cNvSpPr>
                <p:nvPr/>
              </p:nvSpPr>
              <p:spPr bwMode="auto">
                <a:xfrm>
                  <a:off x="2073" y="2937"/>
                  <a:ext cx="312" cy="144"/>
                </a:xfrm>
                <a:custGeom>
                  <a:avLst/>
                  <a:gdLst>
                    <a:gd name="T0" fmla="*/ 312 w 312"/>
                    <a:gd name="T1" fmla="*/ 72 h 144"/>
                    <a:gd name="T2" fmla="*/ 312 w 312"/>
                    <a:gd name="T3" fmla="*/ 72 h 144"/>
                    <a:gd name="T4" fmla="*/ 312 w 312"/>
                    <a:gd name="T5" fmla="*/ 80 h 144"/>
                    <a:gd name="T6" fmla="*/ 308 w 312"/>
                    <a:gd name="T7" fmla="*/ 88 h 144"/>
                    <a:gd name="T8" fmla="*/ 304 w 312"/>
                    <a:gd name="T9" fmla="*/ 94 h 144"/>
                    <a:gd name="T10" fmla="*/ 300 w 312"/>
                    <a:gd name="T11" fmla="*/ 100 h 144"/>
                    <a:gd name="T12" fmla="*/ 286 w 312"/>
                    <a:gd name="T13" fmla="*/ 114 h 144"/>
                    <a:gd name="T14" fmla="*/ 266 w 312"/>
                    <a:gd name="T15" fmla="*/ 124 h 144"/>
                    <a:gd name="T16" fmla="*/ 244 w 312"/>
                    <a:gd name="T17" fmla="*/ 132 h 144"/>
                    <a:gd name="T18" fmla="*/ 216 w 312"/>
                    <a:gd name="T19" fmla="*/ 140 h 144"/>
                    <a:gd name="T20" fmla="*/ 188 w 312"/>
                    <a:gd name="T21" fmla="*/ 144 h 144"/>
                    <a:gd name="T22" fmla="*/ 156 w 312"/>
                    <a:gd name="T23" fmla="*/ 144 h 144"/>
                    <a:gd name="T24" fmla="*/ 156 w 312"/>
                    <a:gd name="T25" fmla="*/ 144 h 144"/>
                    <a:gd name="T26" fmla="*/ 124 w 312"/>
                    <a:gd name="T27" fmla="*/ 144 h 144"/>
                    <a:gd name="T28" fmla="*/ 96 w 312"/>
                    <a:gd name="T29" fmla="*/ 140 h 144"/>
                    <a:gd name="T30" fmla="*/ 68 w 312"/>
                    <a:gd name="T31" fmla="*/ 132 h 144"/>
                    <a:gd name="T32" fmla="*/ 46 w 312"/>
                    <a:gd name="T33" fmla="*/ 124 h 144"/>
                    <a:gd name="T34" fmla="*/ 26 w 312"/>
                    <a:gd name="T35" fmla="*/ 114 h 144"/>
                    <a:gd name="T36" fmla="*/ 12 w 312"/>
                    <a:gd name="T37" fmla="*/ 100 h 144"/>
                    <a:gd name="T38" fmla="*/ 8 w 312"/>
                    <a:gd name="T39" fmla="*/ 94 h 144"/>
                    <a:gd name="T40" fmla="*/ 4 w 312"/>
                    <a:gd name="T41" fmla="*/ 88 h 144"/>
                    <a:gd name="T42" fmla="*/ 0 w 312"/>
                    <a:gd name="T43" fmla="*/ 80 h 144"/>
                    <a:gd name="T44" fmla="*/ 0 w 312"/>
                    <a:gd name="T45" fmla="*/ 72 h 144"/>
                    <a:gd name="T46" fmla="*/ 0 w 312"/>
                    <a:gd name="T47" fmla="*/ 72 h 144"/>
                    <a:gd name="T48" fmla="*/ 0 w 312"/>
                    <a:gd name="T49" fmla="*/ 66 h 144"/>
                    <a:gd name="T50" fmla="*/ 4 w 312"/>
                    <a:gd name="T51" fmla="*/ 58 h 144"/>
                    <a:gd name="T52" fmla="*/ 8 w 312"/>
                    <a:gd name="T53" fmla="*/ 52 h 144"/>
                    <a:gd name="T54" fmla="*/ 12 w 312"/>
                    <a:gd name="T55" fmla="*/ 44 h 144"/>
                    <a:gd name="T56" fmla="*/ 26 w 312"/>
                    <a:gd name="T57" fmla="*/ 32 h 144"/>
                    <a:gd name="T58" fmla="*/ 46 w 312"/>
                    <a:gd name="T59" fmla="*/ 22 h 144"/>
                    <a:gd name="T60" fmla="*/ 68 w 312"/>
                    <a:gd name="T61" fmla="*/ 14 h 144"/>
                    <a:gd name="T62" fmla="*/ 96 w 312"/>
                    <a:gd name="T63" fmla="*/ 6 h 144"/>
                    <a:gd name="T64" fmla="*/ 124 w 312"/>
                    <a:gd name="T65" fmla="*/ 2 h 144"/>
                    <a:gd name="T66" fmla="*/ 156 w 312"/>
                    <a:gd name="T67" fmla="*/ 0 h 144"/>
                    <a:gd name="T68" fmla="*/ 156 w 312"/>
                    <a:gd name="T69" fmla="*/ 0 h 144"/>
                    <a:gd name="T70" fmla="*/ 188 w 312"/>
                    <a:gd name="T71" fmla="*/ 2 h 144"/>
                    <a:gd name="T72" fmla="*/ 216 w 312"/>
                    <a:gd name="T73" fmla="*/ 6 h 144"/>
                    <a:gd name="T74" fmla="*/ 244 w 312"/>
                    <a:gd name="T75" fmla="*/ 14 h 144"/>
                    <a:gd name="T76" fmla="*/ 266 w 312"/>
                    <a:gd name="T77" fmla="*/ 22 h 144"/>
                    <a:gd name="T78" fmla="*/ 286 w 312"/>
                    <a:gd name="T79" fmla="*/ 32 h 144"/>
                    <a:gd name="T80" fmla="*/ 300 w 312"/>
                    <a:gd name="T81" fmla="*/ 44 h 144"/>
                    <a:gd name="T82" fmla="*/ 304 w 312"/>
                    <a:gd name="T83" fmla="*/ 52 h 144"/>
                    <a:gd name="T84" fmla="*/ 308 w 312"/>
                    <a:gd name="T85" fmla="*/ 58 h 144"/>
                    <a:gd name="T86" fmla="*/ 312 w 312"/>
                    <a:gd name="T87" fmla="*/ 66 h 144"/>
                    <a:gd name="T88" fmla="*/ 312 w 312"/>
                    <a:gd name="T89" fmla="*/ 72 h 144"/>
                    <a:gd name="T90" fmla="*/ 312 w 312"/>
                    <a:gd name="T91" fmla="*/ 72 h 144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312"/>
                    <a:gd name="T139" fmla="*/ 0 h 144"/>
                    <a:gd name="T140" fmla="*/ 312 w 312"/>
                    <a:gd name="T141" fmla="*/ 144 h 144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312" h="144">
                      <a:moveTo>
                        <a:pt x="312" y="72"/>
                      </a:moveTo>
                      <a:lnTo>
                        <a:pt x="312" y="72"/>
                      </a:lnTo>
                      <a:lnTo>
                        <a:pt x="312" y="80"/>
                      </a:lnTo>
                      <a:lnTo>
                        <a:pt x="308" y="88"/>
                      </a:lnTo>
                      <a:lnTo>
                        <a:pt x="304" y="94"/>
                      </a:lnTo>
                      <a:lnTo>
                        <a:pt x="300" y="100"/>
                      </a:lnTo>
                      <a:lnTo>
                        <a:pt x="286" y="114"/>
                      </a:lnTo>
                      <a:lnTo>
                        <a:pt x="266" y="124"/>
                      </a:lnTo>
                      <a:lnTo>
                        <a:pt x="244" y="132"/>
                      </a:lnTo>
                      <a:lnTo>
                        <a:pt x="216" y="140"/>
                      </a:lnTo>
                      <a:lnTo>
                        <a:pt x="188" y="144"/>
                      </a:lnTo>
                      <a:lnTo>
                        <a:pt x="156" y="144"/>
                      </a:lnTo>
                      <a:lnTo>
                        <a:pt x="124" y="144"/>
                      </a:lnTo>
                      <a:lnTo>
                        <a:pt x="96" y="140"/>
                      </a:lnTo>
                      <a:lnTo>
                        <a:pt x="68" y="132"/>
                      </a:lnTo>
                      <a:lnTo>
                        <a:pt x="46" y="124"/>
                      </a:lnTo>
                      <a:lnTo>
                        <a:pt x="26" y="114"/>
                      </a:lnTo>
                      <a:lnTo>
                        <a:pt x="12" y="100"/>
                      </a:lnTo>
                      <a:lnTo>
                        <a:pt x="8" y="94"/>
                      </a:lnTo>
                      <a:lnTo>
                        <a:pt x="4" y="88"/>
                      </a:lnTo>
                      <a:lnTo>
                        <a:pt x="0" y="80"/>
                      </a:lnTo>
                      <a:lnTo>
                        <a:pt x="0" y="72"/>
                      </a:lnTo>
                      <a:lnTo>
                        <a:pt x="0" y="66"/>
                      </a:lnTo>
                      <a:lnTo>
                        <a:pt x="4" y="58"/>
                      </a:lnTo>
                      <a:lnTo>
                        <a:pt x="8" y="52"/>
                      </a:lnTo>
                      <a:lnTo>
                        <a:pt x="12" y="44"/>
                      </a:lnTo>
                      <a:lnTo>
                        <a:pt x="26" y="32"/>
                      </a:lnTo>
                      <a:lnTo>
                        <a:pt x="46" y="22"/>
                      </a:lnTo>
                      <a:lnTo>
                        <a:pt x="68" y="14"/>
                      </a:lnTo>
                      <a:lnTo>
                        <a:pt x="96" y="6"/>
                      </a:lnTo>
                      <a:lnTo>
                        <a:pt x="124" y="2"/>
                      </a:lnTo>
                      <a:lnTo>
                        <a:pt x="156" y="0"/>
                      </a:lnTo>
                      <a:lnTo>
                        <a:pt x="188" y="2"/>
                      </a:lnTo>
                      <a:lnTo>
                        <a:pt x="216" y="6"/>
                      </a:lnTo>
                      <a:lnTo>
                        <a:pt x="244" y="14"/>
                      </a:lnTo>
                      <a:lnTo>
                        <a:pt x="266" y="22"/>
                      </a:lnTo>
                      <a:lnTo>
                        <a:pt x="286" y="32"/>
                      </a:lnTo>
                      <a:lnTo>
                        <a:pt x="300" y="44"/>
                      </a:lnTo>
                      <a:lnTo>
                        <a:pt x="304" y="52"/>
                      </a:lnTo>
                      <a:lnTo>
                        <a:pt x="308" y="58"/>
                      </a:lnTo>
                      <a:lnTo>
                        <a:pt x="312" y="66"/>
                      </a:lnTo>
                      <a:lnTo>
                        <a:pt x="312" y="72"/>
                      </a:lnTo>
                      <a:close/>
                    </a:path>
                  </a:pathLst>
                </a:custGeom>
                <a:solidFill>
                  <a:srgbClr val="FFFF7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</p:grpSp>
        </p:grpSp>
        <p:sp>
          <p:nvSpPr>
            <p:cNvPr id="34876" name="Rectangle 19"/>
            <p:cNvSpPr>
              <a:spLocks noChangeArrowheads="1"/>
            </p:cNvSpPr>
            <p:nvPr/>
          </p:nvSpPr>
          <p:spPr bwMode="auto">
            <a:xfrm>
              <a:off x="2401" y="4820"/>
              <a:ext cx="1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ja-JP" sz="1600" b="0">
                  <a:latin typeface="HGP創英角ｺﾞｼｯｸUB" pitchFamily="50" charset="-128"/>
                  <a:ea typeface="HGP創英角ｺﾞｼｯｸUB" pitchFamily="50" charset="-128"/>
                </a:rPr>
                <a:t>SaaS事業者</a:t>
              </a:r>
              <a:endParaRPr lang="ja-JP" altLang="en-US" sz="1600" b="0">
                <a:latin typeface="HGP創英角ｺﾞｼｯｸUB" pitchFamily="50" charset="-128"/>
                <a:ea typeface="HGP創英角ｺﾞｼｯｸUB" pitchFamily="50" charset="-128"/>
              </a:endParaRPr>
            </a:p>
          </p:txBody>
        </p:sp>
      </p:grpSp>
      <p:grpSp>
        <p:nvGrpSpPr>
          <p:cNvPr id="34849" name="Group 25"/>
          <p:cNvGrpSpPr>
            <a:grpSpLocks/>
          </p:cNvGrpSpPr>
          <p:nvPr/>
        </p:nvGrpSpPr>
        <p:grpSpPr bwMode="auto">
          <a:xfrm>
            <a:off x="463550" y="3744913"/>
            <a:ext cx="625475" cy="504825"/>
            <a:chOff x="2349" y="4712"/>
            <a:chExt cx="298" cy="433"/>
          </a:xfrm>
        </p:grpSpPr>
        <p:grpSp>
          <p:nvGrpSpPr>
            <p:cNvPr id="34869" name="Group 26"/>
            <p:cNvGrpSpPr>
              <a:grpSpLocks/>
            </p:cNvGrpSpPr>
            <p:nvPr/>
          </p:nvGrpSpPr>
          <p:grpSpPr bwMode="auto">
            <a:xfrm>
              <a:off x="2349" y="4712"/>
              <a:ext cx="298" cy="433"/>
              <a:chOff x="5295" y="2649"/>
              <a:chExt cx="312" cy="454"/>
            </a:xfrm>
          </p:grpSpPr>
          <p:sp>
            <p:nvSpPr>
              <p:cNvPr id="34871" name="Freeform 27"/>
              <p:cNvSpPr>
                <a:spLocks/>
              </p:cNvSpPr>
              <p:nvPr/>
            </p:nvSpPr>
            <p:spPr bwMode="auto">
              <a:xfrm>
                <a:off x="5295" y="2649"/>
                <a:ext cx="312" cy="454"/>
              </a:xfrm>
              <a:custGeom>
                <a:avLst/>
                <a:gdLst>
                  <a:gd name="T0" fmla="*/ 156 w 312"/>
                  <a:gd name="T1" fmla="*/ 0 h 454"/>
                  <a:gd name="T2" fmla="*/ 156 w 312"/>
                  <a:gd name="T3" fmla="*/ 0 h 454"/>
                  <a:gd name="T4" fmla="*/ 124 w 312"/>
                  <a:gd name="T5" fmla="*/ 2 h 454"/>
                  <a:gd name="T6" fmla="*/ 96 w 312"/>
                  <a:gd name="T7" fmla="*/ 6 h 454"/>
                  <a:gd name="T8" fmla="*/ 68 w 312"/>
                  <a:gd name="T9" fmla="*/ 14 h 454"/>
                  <a:gd name="T10" fmla="*/ 46 w 312"/>
                  <a:gd name="T11" fmla="*/ 22 h 454"/>
                  <a:gd name="T12" fmla="*/ 26 w 312"/>
                  <a:gd name="T13" fmla="*/ 32 h 454"/>
                  <a:gd name="T14" fmla="*/ 12 w 312"/>
                  <a:gd name="T15" fmla="*/ 44 h 454"/>
                  <a:gd name="T16" fmla="*/ 8 w 312"/>
                  <a:gd name="T17" fmla="*/ 52 h 454"/>
                  <a:gd name="T18" fmla="*/ 4 w 312"/>
                  <a:gd name="T19" fmla="*/ 58 h 454"/>
                  <a:gd name="T20" fmla="*/ 0 w 312"/>
                  <a:gd name="T21" fmla="*/ 66 h 454"/>
                  <a:gd name="T22" fmla="*/ 0 w 312"/>
                  <a:gd name="T23" fmla="*/ 72 h 454"/>
                  <a:gd name="T24" fmla="*/ 0 w 312"/>
                  <a:gd name="T25" fmla="*/ 382 h 454"/>
                  <a:gd name="T26" fmla="*/ 0 w 312"/>
                  <a:gd name="T27" fmla="*/ 382 h 454"/>
                  <a:gd name="T28" fmla="*/ 0 w 312"/>
                  <a:gd name="T29" fmla="*/ 390 h 454"/>
                  <a:gd name="T30" fmla="*/ 4 w 312"/>
                  <a:gd name="T31" fmla="*/ 396 h 454"/>
                  <a:gd name="T32" fmla="*/ 8 w 312"/>
                  <a:gd name="T33" fmla="*/ 404 h 454"/>
                  <a:gd name="T34" fmla="*/ 12 w 312"/>
                  <a:gd name="T35" fmla="*/ 410 h 454"/>
                  <a:gd name="T36" fmla="*/ 26 w 312"/>
                  <a:gd name="T37" fmla="*/ 422 h 454"/>
                  <a:gd name="T38" fmla="*/ 46 w 312"/>
                  <a:gd name="T39" fmla="*/ 434 h 454"/>
                  <a:gd name="T40" fmla="*/ 68 w 312"/>
                  <a:gd name="T41" fmla="*/ 442 h 454"/>
                  <a:gd name="T42" fmla="*/ 96 w 312"/>
                  <a:gd name="T43" fmla="*/ 448 h 454"/>
                  <a:gd name="T44" fmla="*/ 124 w 312"/>
                  <a:gd name="T45" fmla="*/ 452 h 454"/>
                  <a:gd name="T46" fmla="*/ 156 w 312"/>
                  <a:gd name="T47" fmla="*/ 454 h 454"/>
                  <a:gd name="T48" fmla="*/ 156 w 312"/>
                  <a:gd name="T49" fmla="*/ 454 h 454"/>
                  <a:gd name="T50" fmla="*/ 188 w 312"/>
                  <a:gd name="T51" fmla="*/ 452 h 454"/>
                  <a:gd name="T52" fmla="*/ 216 w 312"/>
                  <a:gd name="T53" fmla="*/ 448 h 454"/>
                  <a:gd name="T54" fmla="*/ 244 w 312"/>
                  <a:gd name="T55" fmla="*/ 442 h 454"/>
                  <a:gd name="T56" fmla="*/ 266 w 312"/>
                  <a:gd name="T57" fmla="*/ 434 h 454"/>
                  <a:gd name="T58" fmla="*/ 286 w 312"/>
                  <a:gd name="T59" fmla="*/ 422 h 454"/>
                  <a:gd name="T60" fmla="*/ 300 w 312"/>
                  <a:gd name="T61" fmla="*/ 410 h 454"/>
                  <a:gd name="T62" fmla="*/ 304 w 312"/>
                  <a:gd name="T63" fmla="*/ 404 h 454"/>
                  <a:gd name="T64" fmla="*/ 308 w 312"/>
                  <a:gd name="T65" fmla="*/ 396 h 454"/>
                  <a:gd name="T66" fmla="*/ 312 w 312"/>
                  <a:gd name="T67" fmla="*/ 390 h 454"/>
                  <a:gd name="T68" fmla="*/ 312 w 312"/>
                  <a:gd name="T69" fmla="*/ 382 h 454"/>
                  <a:gd name="T70" fmla="*/ 312 w 312"/>
                  <a:gd name="T71" fmla="*/ 72 h 454"/>
                  <a:gd name="T72" fmla="*/ 312 w 312"/>
                  <a:gd name="T73" fmla="*/ 72 h 454"/>
                  <a:gd name="T74" fmla="*/ 312 w 312"/>
                  <a:gd name="T75" fmla="*/ 66 h 454"/>
                  <a:gd name="T76" fmla="*/ 308 w 312"/>
                  <a:gd name="T77" fmla="*/ 58 h 454"/>
                  <a:gd name="T78" fmla="*/ 304 w 312"/>
                  <a:gd name="T79" fmla="*/ 52 h 454"/>
                  <a:gd name="T80" fmla="*/ 300 w 312"/>
                  <a:gd name="T81" fmla="*/ 44 h 454"/>
                  <a:gd name="T82" fmla="*/ 286 w 312"/>
                  <a:gd name="T83" fmla="*/ 32 h 454"/>
                  <a:gd name="T84" fmla="*/ 266 w 312"/>
                  <a:gd name="T85" fmla="*/ 22 h 454"/>
                  <a:gd name="T86" fmla="*/ 244 w 312"/>
                  <a:gd name="T87" fmla="*/ 14 h 454"/>
                  <a:gd name="T88" fmla="*/ 216 w 312"/>
                  <a:gd name="T89" fmla="*/ 6 h 454"/>
                  <a:gd name="T90" fmla="*/ 188 w 312"/>
                  <a:gd name="T91" fmla="*/ 2 h 454"/>
                  <a:gd name="T92" fmla="*/ 156 w 312"/>
                  <a:gd name="T93" fmla="*/ 0 h 454"/>
                  <a:gd name="T94" fmla="*/ 156 w 312"/>
                  <a:gd name="T95" fmla="*/ 0 h 45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312"/>
                  <a:gd name="T145" fmla="*/ 0 h 454"/>
                  <a:gd name="T146" fmla="*/ 312 w 312"/>
                  <a:gd name="T147" fmla="*/ 454 h 454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312" h="454">
                    <a:moveTo>
                      <a:pt x="156" y="0"/>
                    </a:moveTo>
                    <a:lnTo>
                      <a:pt x="156" y="0"/>
                    </a:lnTo>
                    <a:lnTo>
                      <a:pt x="124" y="2"/>
                    </a:lnTo>
                    <a:lnTo>
                      <a:pt x="96" y="6"/>
                    </a:lnTo>
                    <a:lnTo>
                      <a:pt x="68" y="14"/>
                    </a:lnTo>
                    <a:lnTo>
                      <a:pt x="46" y="22"/>
                    </a:lnTo>
                    <a:lnTo>
                      <a:pt x="26" y="32"/>
                    </a:lnTo>
                    <a:lnTo>
                      <a:pt x="12" y="44"/>
                    </a:lnTo>
                    <a:lnTo>
                      <a:pt x="8" y="52"/>
                    </a:lnTo>
                    <a:lnTo>
                      <a:pt x="4" y="58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0" y="382"/>
                    </a:lnTo>
                    <a:lnTo>
                      <a:pt x="0" y="390"/>
                    </a:lnTo>
                    <a:lnTo>
                      <a:pt x="4" y="396"/>
                    </a:lnTo>
                    <a:lnTo>
                      <a:pt x="8" y="404"/>
                    </a:lnTo>
                    <a:lnTo>
                      <a:pt x="12" y="410"/>
                    </a:lnTo>
                    <a:lnTo>
                      <a:pt x="26" y="422"/>
                    </a:lnTo>
                    <a:lnTo>
                      <a:pt x="46" y="434"/>
                    </a:lnTo>
                    <a:lnTo>
                      <a:pt x="68" y="442"/>
                    </a:lnTo>
                    <a:lnTo>
                      <a:pt x="96" y="448"/>
                    </a:lnTo>
                    <a:lnTo>
                      <a:pt x="124" y="452"/>
                    </a:lnTo>
                    <a:lnTo>
                      <a:pt x="156" y="454"/>
                    </a:lnTo>
                    <a:lnTo>
                      <a:pt x="188" y="452"/>
                    </a:lnTo>
                    <a:lnTo>
                      <a:pt x="216" y="448"/>
                    </a:lnTo>
                    <a:lnTo>
                      <a:pt x="244" y="442"/>
                    </a:lnTo>
                    <a:lnTo>
                      <a:pt x="266" y="434"/>
                    </a:lnTo>
                    <a:lnTo>
                      <a:pt x="286" y="422"/>
                    </a:lnTo>
                    <a:lnTo>
                      <a:pt x="300" y="410"/>
                    </a:lnTo>
                    <a:lnTo>
                      <a:pt x="304" y="404"/>
                    </a:lnTo>
                    <a:lnTo>
                      <a:pt x="308" y="396"/>
                    </a:lnTo>
                    <a:lnTo>
                      <a:pt x="312" y="390"/>
                    </a:lnTo>
                    <a:lnTo>
                      <a:pt x="312" y="382"/>
                    </a:lnTo>
                    <a:lnTo>
                      <a:pt x="312" y="72"/>
                    </a:lnTo>
                    <a:lnTo>
                      <a:pt x="312" y="66"/>
                    </a:lnTo>
                    <a:lnTo>
                      <a:pt x="308" y="58"/>
                    </a:lnTo>
                    <a:lnTo>
                      <a:pt x="304" y="52"/>
                    </a:lnTo>
                    <a:lnTo>
                      <a:pt x="300" y="44"/>
                    </a:lnTo>
                    <a:lnTo>
                      <a:pt x="286" y="32"/>
                    </a:lnTo>
                    <a:lnTo>
                      <a:pt x="266" y="22"/>
                    </a:lnTo>
                    <a:lnTo>
                      <a:pt x="244" y="14"/>
                    </a:lnTo>
                    <a:lnTo>
                      <a:pt x="216" y="6"/>
                    </a:lnTo>
                    <a:lnTo>
                      <a:pt x="188" y="2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000000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grpSp>
            <p:nvGrpSpPr>
              <p:cNvPr id="34872" name="Group 28"/>
              <p:cNvGrpSpPr>
                <a:grpSpLocks/>
              </p:cNvGrpSpPr>
              <p:nvPr/>
            </p:nvGrpSpPr>
            <p:grpSpPr bwMode="auto">
              <a:xfrm>
                <a:off x="5295" y="2649"/>
                <a:ext cx="312" cy="454"/>
                <a:chOff x="2073" y="2937"/>
                <a:chExt cx="312" cy="454"/>
              </a:xfrm>
            </p:grpSpPr>
            <p:sp>
              <p:nvSpPr>
                <p:cNvPr id="34873" name="Freeform 29"/>
                <p:cNvSpPr>
                  <a:spLocks/>
                </p:cNvSpPr>
                <p:nvPr/>
              </p:nvSpPr>
              <p:spPr bwMode="auto">
                <a:xfrm>
                  <a:off x="2073" y="3009"/>
                  <a:ext cx="312" cy="382"/>
                </a:xfrm>
                <a:custGeom>
                  <a:avLst/>
                  <a:gdLst>
                    <a:gd name="T0" fmla="*/ 312 w 312"/>
                    <a:gd name="T1" fmla="*/ 0 h 382"/>
                    <a:gd name="T2" fmla="*/ 312 w 312"/>
                    <a:gd name="T3" fmla="*/ 310 h 382"/>
                    <a:gd name="T4" fmla="*/ 312 w 312"/>
                    <a:gd name="T5" fmla="*/ 310 h 382"/>
                    <a:gd name="T6" fmla="*/ 312 w 312"/>
                    <a:gd name="T7" fmla="*/ 318 h 382"/>
                    <a:gd name="T8" fmla="*/ 308 w 312"/>
                    <a:gd name="T9" fmla="*/ 324 h 382"/>
                    <a:gd name="T10" fmla="*/ 304 w 312"/>
                    <a:gd name="T11" fmla="*/ 332 h 382"/>
                    <a:gd name="T12" fmla="*/ 300 w 312"/>
                    <a:gd name="T13" fmla="*/ 338 h 382"/>
                    <a:gd name="T14" fmla="*/ 286 w 312"/>
                    <a:gd name="T15" fmla="*/ 350 h 382"/>
                    <a:gd name="T16" fmla="*/ 266 w 312"/>
                    <a:gd name="T17" fmla="*/ 362 h 382"/>
                    <a:gd name="T18" fmla="*/ 244 w 312"/>
                    <a:gd name="T19" fmla="*/ 370 h 382"/>
                    <a:gd name="T20" fmla="*/ 216 w 312"/>
                    <a:gd name="T21" fmla="*/ 376 h 382"/>
                    <a:gd name="T22" fmla="*/ 188 w 312"/>
                    <a:gd name="T23" fmla="*/ 380 h 382"/>
                    <a:gd name="T24" fmla="*/ 156 w 312"/>
                    <a:gd name="T25" fmla="*/ 382 h 382"/>
                    <a:gd name="T26" fmla="*/ 156 w 312"/>
                    <a:gd name="T27" fmla="*/ 382 h 382"/>
                    <a:gd name="T28" fmla="*/ 124 w 312"/>
                    <a:gd name="T29" fmla="*/ 380 h 382"/>
                    <a:gd name="T30" fmla="*/ 96 w 312"/>
                    <a:gd name="T31" fmla="*/ 376 h 382"/>
                    <a:gd name="T32" fmla="*/ 68 w 312"/>
                    <a:gd name="T33" fmla="*/ 370 h 382"/>
                    <a:gd name="T34" fmla="*/ 46 w 312"/>
                    <a:gd name="T35" fmla="*/ 362 h 382"/>
                    <a:gd name="T36" fmla="*/ 26 w 312"/>
                    <a:gd name="T37" fmla="*/ 350 h 382"/>
                    <a:gd name="T38" fmla="*/ 12 w 312"/>
                    <a:gd name="T39" fmla="*/ 338 h 382"/>
                    <a:gd name="T40" fmla="*/ 8 w 312"/>
                    <a:gd name="T41" fmla="*/ 332 h 382"/>
                    <a:gd name="T42" fmla="*/ 4 w 312"/>
                    <a:gd name="T43" fmla="*/ 324 h 382"/>
                    <a:gd name="T44" fmla="*/ 0 w 312"/>
                    <a:gd name="T45" fmla="*/ 318 h 382"/>
                    <a:gd name="T46" fmla="*/ 0 w 312"/>
                    <a:gd name="T47" fmla="*/ 310 h 382"/>
                    <a:gd name="T48" fmla="*/ 0 w 312"/>
                    <a:gd name="T49" fmla="*/ 0 h 382"/>
                    <a:gd name="T50" fmla="*/ 312 w 312"/>
                    <a:gd name="T51" fmla="*/ 0 h 382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312"/>
                    <a:gd name="T79" fmla="*/ 0 h 382"/>
                    <a:gd name="T80" fmla="*/ 312 w 312"/>
                    <a:gd name="T81" fmla="*/ 382 h 382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312" h="382">
                      <a:moveTo>
                        <a:pt x="312" y="0"/>
                      </a:moveTo>
                      <a:lnTo>
                        <a:pt x="312" y="310"/>
                      </a:lnTo>
                      <a:lnTo>
                        <a:pt x="312" y="318"/>
                      </a:lnTo>
                      <a:lnTo>
                        <a:pt x="308" y="324"/>
                      </a:lnTo>
                      <a:lnTo>
                        <a:pt x="304" y="332"/>
                      </a:lnTo>
                      <a:lnTo>
                        <a:pt x="300" y="338"/>
                      </a:lnTo>
                      <a:lnTo>
                        <a:pt x="286" y="350"/>
                      </a:lnTo>
                      <a:lnTo>
                        <a:pt x="266" y="362"/>
                      </a:lnTo>
                      <a:lnTo>
                        <a:pt x="244" y="370"/>
                      </a:lnTo>
                      <a:lnTo>
                        <a:pt x="216" y="376"/>
                      </a:lnTo>
                      <a:lnTo>
                        <a:pt x="188" y="380"/>
                      </a:lnTo>
                      <a:lnTo>
                        <a:pt x="156" y="382"/>
                      </a:lnTo>
                      <a:lnTo>
                        <a:pt x="124" y="380"/>
                      </a:lnTo>
                      <a:lnTo>
                        <a:pt x="96" y="376"/>
                      </a:lnTo>
                      <a:lnTo>
                        <a:pt x="68" y="370"/>
                      </a:lnTo>
                      <a:lnTo>
                        <a:pt x="46" y="362"/>
                      </a:lnTo>
                      <a:lnTo>
                        <a:pt x="26" y="350"/>
                      </a:lnTo>
                      <a:lnTo>
                        <a:pt x="12" y="338"/>
                      </a:lnTo>
                      <a:lnTo>
                        <a:pt x="8" y="332"/>
                      </a:lnTo>
                      <a:lnTo>
                        <a:pt x="4" y="324"/>
                      </a:lnTo>
                      <a:lnTo>
                        <a:pt x="0" y="318"/>
                      </a:lnTo>
                      <a:lnTo>
                        <a:pt x="0" y="310"/>
                      </a:lnTo>
                      <a:lnTo>
                        <a:pt x="0" y="0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D8105"/>
                    </a:gs>
                    <a:gs pos="50000">
                      <a:srgbClr val="FFA600"/>
                    </a:gs>
                    <a:gs pos="100000">
                      <a:srgbClr val="FD8105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34874" name="Freeform 30"/>
                <p:cNvSpPr>
                  <a:spLocks/>
                </p:cNvSpPr>
                <p:nvPr/>
              </p:nvSpPr>
              <p:spPr bwMode="auto">
                <a:xfrm>
                  <a:off x="2073" y="2937"/>
                  <a:ext cx="312" cy="144"/>
                </a:xfrm>
                <a:custGeom>
                  <a:avLst/>
                  <a:gdLst>
                    <a:gd name="T0" fmla="*/ 312 w 312"/>
                    <a:gd name="T1" fmla="*/ 72 h 144"/>
                    <a:gd name="T2" fmla="*/ 312 w 312"/>
                    <a:gd name="T3" fmla="*/ 72 h 144"/>
                    <a:gd name="T4" fmla="*/ 312 w 312"/>
                    <a:gd name="T5" fmla="*/ 80 h 144"/>
                    <a:gd name="T6" fmla="*/ 308 w 312"/>
                    <a:gd name="T7" fmla="*/ 88 h 144"/>
                    <a:gd name="T8" fmla="*/ 304 w 312"/>
                    <a:gd name="T9" fmla="*/ 94 h 144"/>
                    <a:gd name="T10" fmla="*/ 300 w 312"/>
                    <a:gd name="T11" fmla="*/ 100 h 144"/>
                    <a:gd name="T12" fmla="*/ 286 w 312"/>
                    <a:gd name="T13" fmla="*/ 114 h 144"/>
                    <a:gd name="T14" fmla="*/ 266 w 312"/>
                    <a:gd name="T15" fmla="*/ 124 h 144"/>
                    <a:gd name="T16" fmla="*/ 244 w 312"/>
                    <a:gd name="T17" fmla="*/ 132 h 144"/>
                    <a:gd name="T18" fmla="*/ 216 w 312"/>
                    <a:gd name="T19" fmla="*/ 140 h 144"/>
                    <a:gd name="T20" fmla="*/ 188 w 312"/>
                    <a:gd name="T21" fmla="*/ 144 h 144"/>
                    <a:gd name="T22" fmla="*/ 156 w 312"/>
                    <a:gd name="T23" fmla="*/ 144 h 144"/>
                    <a:gd name="T24" fmla="*/ 156 w 312"/>
                    <a:gd name="T25" fmla="*/ 144 h 144"/>
                    <a:gd name="T26" fmla="*/ 124 w 312"/>
                    <a:gd name="T27" fmla="*/ 144 h 144"/>
                    <a:gd name="T28" fmla="*/ 96 w 312"/>
                    <a:gd name="T29" fmla="*/ 140 h 144"/>
                    <a:gd name="T30" fmla="*/ 68 w 312"/>
                    <a:gd name="T31" fmla="*/ 132 h 144"/>
                    <a:gd name="T32" fmla="*/ 46 w 312"/>
                    <a:gd name="T33" fmla="*/ 124 h 144"/>
                    <a:gd name="T34" fmla="*/ 26 w 312"/>
                    <a:gd name="T35" fmla="*/ 114 h 144"/>
                    <a:gd name="T36" fmla="*/ 12 w 312"/>
                    <a:gd name="T37" fmla="*/ 100 h 144"/>
                    <a:gd name="T38" fmla="*/ 8 w 312"/>
                    <a:gd name="T39" fmla="*/ 94 h 144"/>
                    <a:gd name="T40" fmla="*/ 4 w 312"/>
                    <a:gd name="T41" fmla="*/ 88 h 144"/>
                    <a:gd name="T42" fmla="*/ 0 w 312"/>
                    <a:gd name="T43" fmla="*/ 80 h 144"/>
                    <a:gd name="T44" fmla="*/ 0 w 312"/>
                    <a:gd name="T45" fmla="*/ 72 h 144"/>
                    <a:gd name="T46" fmla="*/ 0 w 312"/>
                    <a:gd name="T47" fmla="*/ 72 h 144"/>
                    <a:gd name="T48" fmla="*/ 0 w 312"/>
                    <a:gd name="T49" fmla="*/ 66 h 144"/>
                    <a:gd name="T50" fmla="*/ 4 w 312"/>
                    <a:gd name="T51" fmla="*/ 58 h 144"/>
                    <a:gd name="T52" fmla="*/ 8 w 312"/>
                    <a:gd name="T53" fmla="*/ 52 h 144"/>
                    <a:gd name="T54" fmla="*/ 12 w 312"/>
                    <a:gd name="T55" fmla="*/ 44 h 144"/>
                    <a:gd name="T56" fmla="*/ 26 w 312"/>
                    <a:gd name="T57" fmla="*/ 32 h 144"/>
                    <a:gd name="T58" fmla="*/ 46 w 312"/>
                    <a:gd name="T59" fmla="*/ 22 h 144"/>
                    <a:gd name="T60" fmla="*/ 68 w 312"/>
                    <a:gd name="T61" fmla="*/ 14 h 144"/>
                    <a:gd name="T62" fmla="*/ 96 w 312"/>
                    <a:gd name="T63" fmla="*/ 6 h 144"/>
                    <a:gd name="T64" fmla="*/ 124 w 312"/>
                    <a:gd name="T65" fmla="*/ 2 h 144"/>
                    <a:gd name="T66" fmla="*/ 156 w 312"/>
                    <a:gd name="T67" fmla="*/ 0 h 144"/>
                    <a:gd name="T68" fmla="*/ 156 w 312"/>
                    <a:gd name="T69" fmla="*/ 0 h 144"/>
                    <a:gd name="T70" fmla="*/ 188 w 312"/>
                    <a:gd name="T71" fmla="*/ 2 h 144"/>
                    <a:gd name="T72" fmla="*/ 216 w 312"/>
                    <a:gd name="T73" fmla="*/ 6 h 144"/>
                    <a:gd name="T74" fmla="*/ 244 w 312"/>
                    <a:gd name="T75" fmla="*/ 14 h 144"/>
                    <a:gd name="T76" fmla="*/ 266 w 312"/>
                    <a:gd name="T77" fmla="*/ 22 h 144"/>
                    <a:gd name="T78" fmla="*/ 286 w 312"/>
                    <a:gd name="T79" fmla="*/ 32 h 144"/>
                    <a:gd name="T80" fmla="*/ 300 w 312"/>
                    <a:gd name="T81" fmla="*/ 44 h 144"/>
                    <a:gd name="T82" fmla="*/ 304 w 312"/>
                    <a:gd name="T83" fmla="*/ 52 h 144"/>
                    <a:gd name="T84" fmla="*/ 308 w 312"/>
                    <a:gd name="T85" fmla="*/ 58 h 144"/>
                    <a:gd name="T86" fmla="*/ 312 w 312"/>
                    <a:gd name="T87" fmla="*/ 66 h 144"/>
                    <a:gd name="T88" fmla="*/ 312 w 312"/>
                    <a:gd name="T89" fmla="*/ 72 h 144"/>
                    <a:gd name="T90" fmla="*/ 312 w 312"/>
                    <a:gd name="T91" fmla="*/ 72 h 144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312"/>
                    <a:gd name="T139" fmla="*/ 0 h 144"/>
                    <a:gd name="T140" fmla="*/ 312 w 312"/>
                    <a:gd name="T141" fmla="*/ 144 h 144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312" h="144">
                      <a:moveTo>
                        <a:pt x="312" y="72"/>
                      </a:moveTo>
                      <a:lnTo>
                        <a:pt x="312" y="72"/>
                      </a:lnTo>
                      <a:lnTo>
                        <a:pt x="312" y="80"/>
                      </a:lnTo>
                      <a:lnTo>
                        <a:pt x="308" y="88"/>
                      </a:lnTo>
                      <a:lnTo>
                        <a:pt x="304" y="94"/>
                      </a:lnTo>
                      <a:lnTo>
                        <a:pt x="300" y="100"/>
                      </a:lnTo>
                      <a:lnTo>
                        <a:pt x="286" y="114"/>
                      </a:lnTo>
                      <a:lnTo>
                        <a:pt x="266" y="124"/>
                      </a:lnTo>
                      <a:lnTo>
                        <a:pt x="244" y="132"/>
                      </a:lnTo>
                      <a:lnTo>
                        <a:pt x="216" y="140"/>
                      </a:lnTo>
                      <a:lnTo>
                        <a:pt x="188" y="144"/>
                      </a:lnTo>
                      <a:lnTo>
                        <a:pt x="156" y="144"/>
                      </a:lnTo>
                      <a:lnTo>
                        <a:pt x="124" y="144"/>
                      </a:lnTo>
                      <a:lnTo>
                        <a:pt x="96" y="140"/>
                      </a:lnTo>
                      <a:lnTo>
                        <a:pt x="68" y="132"/>
                      </a:lnTo>
                      <a:lnTo>
                        <a:pt x="46" y="124"/>
                      </a:lnTo>
                      <a:lnTo>
                        <a:pt x="26" y="114"/>
                      </a:lnTo>
                      <a:lnTo>
                        <a:pt x="12" y="100"/>
                      </a:lnTo>
                      <a:lnTo>
                        <a:pt x="8" y="94"/>
                      </a:lnTo>
                      <a:lnTo>
                        <a:pt x="4" y="88"/>
                      </a:lnTo>
                      <a:lnTo>
                        <a:pt x="0" y="80"/>
                      </a:lnTo>
                      <a:lnTo>
                        <a:pt x="0" y="72"/>
                      </a:lnTo>
                      <a:lnTo>
                        <a:pt x="0" y="66"/>
                      </a:lnTo>
                      <a:lnTo>
                        <a:pt x="4" y="58"/>
                      </a:lnTo>
                      <a:lnTo>
                        <a:pt x="8" y="52"/>
                      </a:lnTo>
                      <a:lnTo>
                        <a:pt x="12" y="44"/>
                      </a:lnTo>
                      <a:lnTo>
                        <a:pt x="26" y="32"/>
                      </a:lnTo>
                      <a:lnTo>
                        <a:pt x="46" y="22"/>
                      </a:lnTo>
                      <a:lnTo>
                        <a:pt x="68" y="14"/>
                      </a:lnTo>
                      <a:lnTo>
                        <a:pt x="96" y="6"/>
                      </a:lnTo>
                      <a:lnTo>
                        <a:pt x="124" y="2"/>
                      </a:lnTo>
                      <a:lnTo>
                        <a:pt x="156" y="0"/>
                      </a:lnTo>
                      <a:lnTo>
                        <a:pt x="188" y="2"/>
                      </a:lnTo>
                      <a:lnTo>
                        <a:pt x="216" y="6"/>
                      </a:lnTo>
                      <a:lnTo>
                        <a:pt x="244" y="14"/>
                      </a:lnTo>
                      <a:lnTo>
                        <a:pt x="266" y="22"/>
                      </a:lnTo>
                      <a:lnTo>
                        <a:pt x="286" y="32"/>
                      </a:lnTo>
                      <a:lnTo>
                        <a:pt x="300" y="44"/>
                      </a:lnTo>
                      <a:lnTo>
                        <a:pt x="304" y="52"/>
                      </a:lnTo>
                      <a:lnTo>
                        <a:pt x="308" y="58"/>
                      </a:lnTo>
                      <a:lnTo>
                        <a:pt x="312" y="66"/>
                      </a:lnTo>
                      <a:lnTo>
                        <a:pt x="312" y="72"/>
                      </a:lnTo>
                      <a:close/>
                    </a:path>
                  </a:pathLst>
                </a:custGeom>
                <a:solidFill>
                  <a:srgbClr val="FFFF7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</p:grpSp>
        </p:grpSp>
        <p:sp>
          <p:nvSpPr>
            <p:cNvPr id="34870" name="Rectangle 31"/>
            <p:cNvSpPr>
              <a:spLocks noChangeArrowheads="1"/>
            </p:cNvSpPr>
            <p:nvPr/>
          </p:nvSpPr>
          <p:spPr bwMode="auto">
            <a:xfrm>
              <a:off x="2378" y="4820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1600" b="0">
                  <a:solidFill>
                    <a:schemeClr val="bg1"/>
                  </a:solidFill>
                  <a:latin typeface="HGP創英角ｺﾞｼｯｸUB" pitchFamily="50" charset="-128"/>
                  <a:ea typeface="HGP創英角ｺﾞｼｯｸUB" pitchFamily="50" charset="-128"/>
                </a:rPr>
                <a:t>ＡＰ</a:t>
              </a:r>
            </a:p>
          </p:txBody>
        </p:sp>
      </p:grpSp>
      <p:grpSp>
        <p:nvGrpSpPr>
          <p:cNvPr id="34850" name="Group 32"/>
          <p:cNvGrpSpPr>
            <a:grpSpLocks/>
          </p:cNvGrpSpPr>
          <p:nvPr/>
        </p:nvGrpSpPr>
        <p:grpSpPr bwMode="auto">
          <a:xfrm>
            <a:off x="1169988" y="3744913"/>
            <a:ext cx="625475" cy="504825"/>
            <a:chOff x="2349" y="4712"/>
            <a:chExt cx="298" cy="433"/>
          </a:xfrm>
        </p:grpSpPr>
        <p:grpSp>
          <p:nvGrpSpPr>
            <p:cNvPr id="34863" name="Group 33"/>
            <p:cNvGrpSpPr>
              <a:grpSpLocks/>
            </p:cNvGrpSpPr>
            <p:nvPr/>
          </p:nvGrpSpPr>
          <p:grpSpPr bwMode="auto">
            <a:xfrm>
              <a:off x="2349" y="4712"/>
              <a:ext cx="298" cy="433"/>
              <a:chOff x="5295" y="2649"/>
              <a:chExt cx="312" cy="454"/>
            </a:xfrm>
          </p:grpSpPr>
          <p:sp>
            <p:nvSpPr>
              <p:cNvPr id="34865" name="Freeform 34"/>
              <p:cNvSpPr>
                <a:spLocks/>
              </p:cNvSpPr>
              <p:nvPr/>
            </p:nvSpPr>
            <p:spPr bwMode="auto">
              <a:xfrm>
                <a:off x="5295" y="2649"/>
                <a:ext cx="312" cy="454"/>
              </a:xfrm>
              <a:custGeom>
                <a:avLst/>
                <a:gdLst>
                  <a:gd name="T0" fmla="*/ 156 w 312"/>
                  <a:gd name="T1" fmla="*/ 0 h 454"/>
                  <a:gd name="T2" fmla="*/ 156 w 312"/>
                  <a:gd name="T3" fmla="*/ 0 h 454"/>
                  <a:gd name="T4" fmla="*/ 124 w 312"/>
                  <a:gd name="T5" fmla="*/ 2 h 454"/>
                  <a:gd name="T6" fmla="*/ 96 w 312"/>
                  <a:gd name="T7" fmla="*/ 6 h 454"/>
                  <a:gd name="T8" fmla="*/ 68 w 312"/>
                  <a:gd name="T9" fmla="*/ 14 h 454"/>
                  <a:gd name="T10" fmla="*/ 46 w 312"/>
                  <a:gd name="T11" fmla="*/ 22 h 454"/>
                  <a:gd name="T12" fmla="*/ 26 w 312"/>
                  <a:gd name="T13" fmla="*/ 32 h 454"/>
                  <a:gd name="T14" fmla="*/ 12 w 312"/>
                  <a:gd name="T15" fmla="*/ 44 h 454"/>
                  <a:gd name="T16" fmla="*/ 8 w 312"/>
                  <a:gd name="T17" fmla="*/ 52 h 454"/>
                  <a:gd name="T18" fmla="*/ 4 w 312"/>
                  <a:gd name="T19" fmla="*/ 58 h 454"/>
                  <a:gd name="T20" fmla="*/ 0 w 312"/>
                  <a:gd name="T21" fmla="*/ 66 h 454"/>
                  <a:gd name="T22" fmla="*/ 0 w 312"/>
                  <a:gd name="T23" fmla="*/ 72 h 454"/>
                  <a:gd name="T24" fmla="*/ 0 w 312"/>
                  <a:gd name="T25" fmla="*/ 382 h 454"/>
                  <a:gd name="T26" fmla="*/ 0 w 312"/>
                  <a:gd name="T27" fmla="*/ 382 h 454"/>
                  <a:gd name="T28" fmla="*/ 0 w 312"/>
                  <a:gd name="T29" fmla="*/ 390 h 454"/>
                  <a:gd name="T30" fmla="*/ 4 w 312"/>
                  <a:gd name="T31" fmla="*/ 396 h 454"/>
                  <a:gd name="T32" fmla="*/ 8 w 312"/>
                  <a:gd name="T33" fmla="*/ 404 h 454"/>
                  <a:gd name="T34" fmla="*/ 12 w 312"/>
                  <a:gd name="T35" fmla="*/ 410 h 454"/>
                  <a:gd name="T36" fmla="*/ 26 w 312"/>
                  <a:gd name="T37" fmla="*/ 422 h 454"/>
                  <a:gd name="T38" fmla="*/ 46 w 312"/>
                  <a:gd name="T39" fmla="*/ 434 h 454"/>
                  <a:gd name="T40" fmla="*/ 68 w 312"/>
                  <a:gd name="T41" fmla="*/ 442 h 454"/>
                  <a:gd name="T42" fmla="*/ 96 w 312"/>
                  <a:gd name="T43" fmla="*/ 448 h 454"/>
                  <a:gd name="T44" fmla="*/ 124 w 312"/>
                  <a:gd name="T45" fmla="*/ 452 h 454"/>
                  <a:gd name="T46" fmla="*/ 156 w 312"/>
                  <a:gd name="T47" fmla="*/ 454 h 454"/>
                  <a:gd name="T48" fmla="*/ 156 w 312"/>
                  <a:gd name="T49" fmla="*/ 454 h 454"/>
                  <a:gd name="T50" fmla="*/ 188 w 312"/>
                  <a:gd name="T51" fmla="*/ 452 h 454"/>
                  <a:gd name="T52" fmla="*/ 216 w 312"/>
                  <a:gd name="T53" fmla="*/ 448 h 454"/>
                  <a:gd name="T54" fmla="*/ 244 w 312"/>
                  <a:gd name="T55" fmla="*/ 442 h 454"/>
                  <a:gd name="T56" fmla="*/ 266 w 312"/>
                  <a:gd name="T57" fmla="*/ 434 h 454"/>
                  <a:gd name="T58" fmla="*/ 286 w 312"/>
                  <a:gd name="T59" fmla="*/ 422 h 454"/>
                  <a:gd name="T60" fmla="*/ 300 w 312"/>
                  <a:gd name="T61" fmla="*/ 410 h 454"/>
                  <a:gd name="T62" fmla="*/ 304 w 312"/>
                  <a:gd name="T63" fmla="*/ 404 h 454"/>
                  <a:gd name="T64" fmla="*/ 308 w 312"/>
                  <a:gd name="T65" fmla="*/ 396 h 454"/>
                  <a:gd name="T66" fmla="*/ 312 w 312"/>
                  <a:gd name="T67" fmla="*/ 390 h 454"/>
                  <a:gd name="T68" fmla="*/ 312 w 312"/>
                  <a:gd name="T69" fmla="*/ 382 h 454"/>
                  <a:gd name="T70" fmla="*/ 312 w 312"/>
                  <a:gd name="T71" fmla="*/ 72 h 454"/>
                  <a:gd name="T72" fmla="*/ 312 w 312"/>
                  <a:gd name="T73" fmla="*/ 72 h 454"/>
                  <a:gd name="T74" fmla="*/ 312 w 312"/>
                  <a:gd name="T75" fmla="*/ 66 h 454"/>
                  <a:gd name="T76" fmla="*/ 308 w 312"/>
                  <a:gd name="T77" fmla="*/ 58 h 454"/>
                  <a:gd name="T78" fmla="*/ 304 w 312"/>
                  <a:gd name="T79" fmla="*/ 52 h 454"/>
                  <a:gd name="T80" fmla="*/ 300 w 312"/>
                  <a:gd name="T81" fmla="*/ 44 h 454"/>
                  <a:gd name="T82" fmla="*/ 286 w 312"/>
                  <a:gd name="T83" fmla="*/ 32 h 454"/>
                  <a:gd name="T84" fmla="*/ 266 w 312"/>
                  <a:gd name="T85" fmla="*/ 22 h 454"/>
                  <a:gd name="T86" fmla="*/ 244 w 312"/>
                  <a:gd name="T87" fmla="*/ 14 h 454"/>
                  <a:gd name="T88" fmla="*/ 216 w 312"/>
                  <a:gd name="T89" fmla="*/ 6 h 454"/>
                  <a:gd name="T90" fmla="*/ 188 w 312"/>
                  <a:gd name="T91" fmla="*/ 2 h 454"/>
                  <a:gd name="T92" fmla="*/ 156 w 312"/>
                  <a:gd name="T93" fmla="*/ 0 h 454"/>
                  <a:gd name="T94" fmla="*/ 156 w 312"/>
                  <a:gd name="T95" fmla="*/ 0 h 45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312"/>
                  <a:gd name="T145" fmla="*/ 0 h 454"/>
                  <a:gd name="T146" fmla="*/ 312 w 312"/>
                  <a:gd name="T147" fmla="*/ 454 h 454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312" h="454">
                    <a:moveTo>
                      <a:pt x="156" y="0"/>
                    </a:moveTo>
                    <a:lnTo>
                      <a:pt x="156" y="0"/>
                    </a:lnTo>
                    <a:lnTo>
                      <a:pt x="124" y="2"/>
                    </a:lnTo>
                    <a:lnTo>
                      <a:pt x="96" y="6"/>
                    </a:lnTo>
                    <a:lnTo>
                      <a:pt x="68" y="14"/>
                    </a:lnTo>
                    <a:lnTo>
                      <a:pt x="46" y="22"/>
                    </a:lnTo>
                    <a:lnTo>
                      <a:pt x="26" y="32"/>
                    </a:lnTo>
                    <a:lnTo>
                      <a:pt x="12" y="44"/>
                    </a:lnTo>
                    <a:lnTo>
                      <a:pt x="8" y="52"/>
                    </a:lnTo>
                    <a:lnTo>
                      <a:pt x="4" y="58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0" y="382"/>
                    </a:lnTo>
                    <a:lnTo>
                      <a:pt x="0" y="390"/>
                    </a:lnTo>
                    <a:lnTo>
                      <a:pt x="4" y="396"/>
                    </a:lnTo>
                    <a:lnTo>
                      <a:pt x="8" y="404"/>
                    </a:lnTo>
                    <a:lnTo>
                      <a:pt x="12" y="410"/>
                    </a:lnTo>
                    <a:lnTo>
                      <a:pt x="26" y="422"/>
                    </a:lnTo>
                    <a:lnTo>
                      <a:pt x="46" y="434"/>
                    </a:lnTo>
                    <a:lnTo>
                      <a:pt x="68" y="442"/>
                    </a:lnTo>
                    <a:lnTo>
                      <a:pt x="96" y="448"/>
                    </a:lnTo>
                    <a:lnTo>
                      <a:pt x="124" y="452"/>
                    </a:lnTo>
                    <a:lnTo>
                      <a:pt x="156" y="454"/>
                    </a:lnTo>
                    <a:lnTo>
                      <a:pt x="188" y="452"/>
                    </a:lnTo>
                    <a:lnTo>
                      <a:pt x="216" y="448"/>
                    </a:lnTo>
                    <a:lnTo>
                      <a:pt x="244" y="442"/>
                    </a:lnTo>
                    <a:lnTo>
                      <a:pt x="266" y="434"/>
                    </a:lnTo>
                    <a:lnTo>
                      <a:pt x="286" y="422"/>
                    </a:lnTo>
                    <a:lnTo>
                      <a:pt x="300" y="410"/>
                    </a:lnTo>
                    <a:lnTo>
                      <a:pt x="304" y="404"/>
                    </a:lnTo>
                    <a:lnTo>
                      <a:pt x="308" y="396"/>
                    </a:lnTo>
                    <a:lnTo>
                      <a:pt x="312" y="390"/>
                    </a:lnTo>
                    <a:lnTo>
                      <a:pt x="312" y="382"/>
                    </a:lnTo>
                    <a:lnTo>
                      <a:pt x="312" y="72"/>
                    </a:lnTo>
                    <a:lnTo>
                      <a:pt x="312" y="66"/>
                    </a:lnTo>
                    <a:lnTo>
                      <a:pt x="308" y="58"/>
                    </a:lnTo>
                    <a:lnTo>
                      <a:pt x="304" y="52"/>
                    </a:lnTo>
                    <a:lnTo>
                      <a:pt x="300" y="44"/>
                    </a:lnTo>
                    <a:lnTo>
                      <a:pt x="286" y="32"/>
                    </a:lnTo>
                    <a:lnTo>
                      <a:pt x="266" y="22"/>
                    </a:lnTo>
                    <a:lnTo>
                      <a:pt x="244" y="14"/>
                    </a:lnTo>
                    <a:lnTo>
                      <a:pt x="216" y="6"/>
                    </a:lnTo>
                    <a:lnTo>
                      <a:pt x="188" y="2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000000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grpSp>
            <p:nvGrpSpPr>
              <p:cNvPr id="34866" name="Group 35"/>
              <p:cNvGrpSpPr>
                <a:grpSpLocks/>
              </p:cNvGrpSpPr>
              <p:nvPr/>
            </p:nvGrpSpPr>
            <p:grpSpPr bwMode="auto">
              <a:xfrm>
                <a:off x="5295" y="2649"/>
                <a:ext cx="312" cy="454"/>
                <a:chOff x="2073" y="2937"/>
                <a:chExt cx="312" cy="454"/>
              </a:xfrm>
            </p:grpSpPr>
            <p:sp>
              <p:nvSpPr>
                <p:cNvPr id="34867" name="Freeform 36"/>
                <p:cNvSpPr>
                  <a:spLocks/>
                </p:cNvSpPr>
                <p:nvPr/>
              </p:nvSpPr>
              <p:spPr bwMode="auto">
                <a:xfrm>
                  <a:off x="2073" y="3009"/>
                  <a:ext cx="312" cy="382"/>
                </a:xfrm>
                <a:custGeom>
                  <a:avLst/>
                  <a:gdLst>
                    <a:gd name="T0" fmla="*/ 312 w 312"/>
                    <a:gd name="T1" fmla="*/ 0 h 382"/>
                    <a:gd name="T2" fmla="*/ 312 w 312"/>
                    <a:gd name="T3" fmla="*/ 310 h 382"/>
                    <a:gd name="T4" fmla="*/ 312 w 312"/>
                    <a:gd name="T5" fmla="*/ 310 h 382"/>
                    <a:gd name="T6" fmla="*/ 312 w 312"/>
                    <a:gd name="T7" fmla="*/ 318 h 382"/>
                    <a:gd name="T8" fmla="*/ 308 w 312"/>
                    <a:gd name="T9" fmla="*/ 324 h 382"/>
                    <a:gd name="T10" fmla="*/ 304 w 312"/>
                    <a:gd name="T11" fmla="*/ 332 h 382"/>
                    <a:gd name="T12" fmla="*/ 300 w 312"/>
                    <a:gd name="T13" fmla="*/ 338 h 382"/>
                    <a:gd name="T14" fmla="*/ 286 w 312"/>
                    <a:gd name="T15" fmla="*/ 350 h 382"/>
                    <a:gd name="T16" fmla="*/ 266 w 312"/>
                    <a:gd name="T17" fmla="*/ 362 h 382"/>
                    <a:gd name="T18" fmla="*/ 244 w 312"/>
                    <a:gd name="T19" fmla="*/ 370 h 382"/>
                    <a:gd name="T20" fmla="*/ 216 w 312"/>
                    <a:gd name="T21" fmla="*/ 376 h 382"/>
                    <a:gd name="T22" fmla="*/ 188 w 312"/>
                    <a:gd name="T23" fmla="*/ 380 h 382"/>
                    <a:gd name="T24" fmla="*/ 156 w 312"/>
                    <a:gd name="T25" fmla="*/ 382 h 382"/>
                    <a:gd name="T26" fmla="*/ 156 w 312"/>
                    <a:gd name="T27" fmla="*/ 382 h 382"/>
                    <a:gd name="T28" fmla="*/ 124 w 312"/>
                    <a:gd name="T29" fmla="*/ 380 h 382"/>
                    <a:gd name="T30" fmla="*/ 96 w 312"/>
                    <a:gd name="T31" fmla="*/ 376 h 382"/>
                    <a:gd name="T32" fmla="*/ 68 w 312"/>
                    <a:gd name="T33" fmla="*/ 370 h 382"/>
                    <a:gd name="T34" fmla="*/ 46 w 312"/>
                    <a:gd name="T35" fmla="*/ 362 h 382"/>
                    <a:gd name="T36" fmla="*/ 26 w 312"/>
                    <a:gd name="T37" fmla="*/ 350 h 382"/>
                    <a:gd name="T38" fmla="*/ 12 w 312"/>
                    <a:gd name="T39" fmla="*/ 338 h 382"/>
                    <a:gd name="T40" fmla="*/ 8 w 312"/>
                    <a:gd name="T41" fmla="*/ 332 h 382"/>
                    <a:gd name="T42" fmla="*/ 4 w 312"/>
                    <a:gd name="T43" fmla="*/ 324 h 382"/>
                    <a:gd name="T44" fmla="*/ 0 w 312"/>
                    <a:gd name="T45" fmla="*/ 318 h 382"/>
                    <a:gd name="T46" fmla="*/ 0 w 312"/>
                    <a:gd name="T47" fmla="*/ 310 h 382"/>
                    <a:gd name="T48" fmla="*/ 0 w 312"/>
                    <a:gd name="T49" fmla="*/ 0 h 382"/>
                    <a:gd name="T50" fmla="*/ 312 w 312"/>
                    <a:gd name="T51" fmla="*/ 0 h 382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312"/>
                    <a:gd name="T79" fmla="*/ 0 h 382"/>
                    <a:gd name="T80" fmla="*/ 312 w 312"/>
                    <a:gd name="T81" fmla="*/ 382 h 382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312" h="382">
                      <a:moveTo>
                        <a:pt x="312" y="0"/>
                      </a:moveTo>
                      <a:lnTo>
                        <a:pt x="312" y="310"/>
                      </a:lnTo>
                      <a:lnTo>
                        <a:pt x="312" y="318"/>
                      </a:lnTo>
                      <a:lnTo>
                        <a:pt x="308" y="324"/>
                      </a:lnTo>
                      <a:lnTo>
                        <a:pt x="304" y="332"/>
                      </a:lnTo>
                      <a:lnTo>
                        <a:pt x="300" y="338"/>
                      </a:lnTo>
                      <a:lnTo>
                        <a:pt x="286" y="350"/>
                      </a:lnTo>
                      <a:lnTo>
                        <a:pt x="266" y="362"/>
                      </a:lnTo>
                      <a:lnTo>
                        <a:pt x="244" y="370"/>
                      </a:lnTo>
                      <a:lnTo>
                        <a:pt x="216" y="376"/>
                      </a:lnTo>
                      <a:lnTo>
                        <a:pt x="188" y="380"/>
                      </a:lnTo>
                      <a:lnTo>
                        <a:pt x="156" y="382"/>
                      </a:lnTo>
                      <a:lnTo>
                        <a:pt x="124" y="380"/>
                      </a:lnTo>
                      <a:lnTo>
                        <a:pt x="96" y="376"/>
                      </a:lnTo>
                      <a:lnTo>
                        <a:pt x="68" y="370"/>
                      </a:lnTo>
                      <a:lnTo>
                        <a:pt x="46" y="362"/>
                      </a:lnTo>
                      <a:lnTo>
                        <a:pt x="26" y="350"/>
                      </a:lnTo>
                      <a:lnTo>
                        <a:pt x="12" y="338"/>
                      </a:lnTo>
                      <a:lnTo>
                        <a:pt x="8" y="332"/>
                      </a:lnTo>
                      <a:lnTo>
                        <a:pt x="4" y="324"/>
                      </a:lnTo>
                      <a:lnTo>
                        <a:pt x="0" y="318"/>
                      </a:lnTo>
                      <a:lnTo>
                        <a:pt x="0" y="310"/>
                      </a:lnTo>
                      <a:lnTo>
                        <a:pt x="0" y="0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D8105"/>
                    </a:gs>
                    <a:gs pos="50000">
                      <a:srgbClr val="FFA600"/>
                    </a:gs>
                    <a:gs pos="100000">
                      <a:srgbClr val="FD8105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34868" name="Freeform 37"/>
                <p:cNvSpPr>
                  <a:spLocks/>
                </p:cNvSpPr>
                <p:nvPr/>
              </p:nvSpPr>
              <p:spPr bwMode="auto">
                <a:xfrm>
                  <a:off x="2073" y="2937"/>
                  <a:ext cx="312" cy="144"/>
                </a:xfrm>
                <a:custGeom>
                  <a:avLst/>
                  <a:gdLst>
                    <a:gd name="T0" fmla="*/ 312 w 312"/>
                    <a:gd name="T1" fmla="*/ 72 h 144"/>
                    <a:gd name="T2" fmla="*/ 312 w 312"/>
                    <a:gd name="T3" fmla="*/ 72 h 144"/>
                    <a:gd name="T4" fmla="*/ 312 w 312"/>
                    <a:gd name="T5" fmla="*/ 80 h 144"/>
                    <a:gd name="T6" fmla="*/ 308 w 312"/>
                    <a:gd name="T7" fmla="*/ 88 h 144"/>
                    <a:gd name="T8" fmla="*/ 304 w 312"/>
                    <a:gd name="T9" fmla="*/ 94 h 144"/>
                    <a:gd name="T10" fmla="*/ 300 w 312"/>
                    <a:gd name="T11" fmla="*/ 100 h 144"/>
                    <a:gd name="T12" fmla="*/ 286 w 312"/>
                    <a:gd name="T13" fmla="*/ 114 h 144"/>
                    <a:gd name="T14" fmla="*/ 266 w 312"/>
                    <a:gd name="T15" fmla="*/ 124 h 144"/>
                    <a:gd name="T16" fmla="*/ 244 w 312"/>
                    <a:gd name="T17" fmla="*/ 132 h 144"/>
                    <a:gd name="T18" fmla="*/ 216 w 312"/>
                    <a:gd name="T19" fmla="*/ 140 h 144"/>
                    <a:gd name="T20" fmla="*/ 188 w 312"/>
                    <a:gd name="T21" fmla="*/ 144 h 144"/>
                    <a:gd name="T22" fmla="*/ 156 w 312"/>
                    <a:gd name="T23" fmla="*/ 144 h 144"/>
                    <a:gd name="T24" fmla="*/ 156 w 312"/>
                    <a:gd name="T25" fmla="*/ 144 h 144"/>
                    <a:gd name="T26" fmla="*/ 124 w 312"/>
                    <a:gd name="T27" fmla="*/ 144 h 144"/>
                    <a:gd name="T28" fmla="*/ 96 w 312"/>
                    <a:gd name="T29" fmla="*/ 140 h 144"/>
                    <a:gd name="T30" fmla="*/ 68 w 312"/>
                    <a:gd name="T31" fmla="*/ 132 h 144"/>
                    <a:gd name="T32" fmla="*/ 46 w 312"/>
                    <a:gd name="T33" fmla="*/ 124 h 144"/>
                    <a:gd name="T34" fmla="*/ 26 w 312"/>
                    <a:gd name="T35" fmla="*/ 114 h 144"/>
                    <a:gd name="T36" fmla="*/ 12 w 312"/>
                    <a:gd name="T37" fmla="*/ 100 h 144"/>
                    <a:gd name="T38" fmla="*/ 8 w 312"/>
                    <a:gd name="T39" fmla="*/ 94 h 144"/>
                    <a:gd name="T40" fmla="*/ 4 w 312"/>
                    <a:gd name="T41" fmla="*/ 88 h 144"/>
                    <a:gd name="T42" fmla="*/ 0 w 312"/>
                    <a:gd name="T43" fmla="*/ 80 h 144"/>
                    <a:gd name="T44" fmla="*/ 0 w 312"/>
                    <a:gd name="T45" fmla="*/ 72 h 144"/>
                    <a:gd name="T46" fmla="*/ 0 w 312"/>
                    <a:gd name="T47" fmla="*/ 72 h 144"/>
                    <a:gd name="T48" fmla="*/ 0 w 312"/>
                    <a:gd name="T49" fmla="*/ 66 h 144"/>
                    <a:gd name="T50" fmla="*/ 4 w 312"/>
                    <a:gd name="T51" fmla="*/ 58 h 144"/>
                    <a:gd name="T52" fmla="*/ 8 w 312"/>
                    <a:gd name="T53" fmla="*/ 52 h 144"/>
                    <a:gd name="T54" fmla="*/ 12 w 312"/>
                    <a:gd name="T55" fmla="*/ 44 h 144"/>
                    <a:gd name="T56" fmla="*/ 26 w 312"/>
                    <a:gd name="T57" fmla="*/ 32 h 144"/>
                    <a:gd name="T58" fmla="*/ 46 w 312"/>
                    <a:gd name="T59" fmla="*/ 22 h 144"/>
                    <a:gd name="T60" fmla="*/ 68 w 312"/>
                    <a:gd name="T61" fmla="*/ 14 h 144"/>
                    <a:gd name="T62" fmla="*/ 96 w 312"/>
                    <a:gd name="T63" fmla="*/ 6 h 144"/>
                    <a:gd name="T64" fmla="*/ 124 w 312"/>
                    <a:gd name="T65" fmla="*/ 2 h 144"/>
                    <a:gd name="T66" fmla="*/ 156 w 312"/>
                    <a:gd name="T67" fmla="*/ 0 h 144"/>
                    <a:gd name="T68" fmla="*/ 156 w 312"/>
                    <a:gd name="T69" fmla="*/ 0 h 144"/>
                    <a:gd name="T70" fmla="*/ 188 w 312"/>
                    <a:gd name="T71" fmla="*/ 2 h 144"/>
                    <a:gd name="T72" fmla="*/ 216 w 312"/>
                    <a:gd name="T73" fmla="*/ 6 h 144"/>
                    <a:gd name="T74" fmla="*/ 244 w 312"/>
                    <a:gd name="T75" fmla="*/ 14 h 144"/>
                    <a:gd name="T76" fmla="*/ 266 w 312"/>
                    <a:gd name="T77" fmla="*/ 22 h 144"/>
                    <a:gd name="T78" fmla="*/ 286 w 312"/>
                    <a:gd name="T79" fmla="*/ 32 h 144"/>
                    <a:gd name="T80" fmla="*/ 300 w 312"/>
                    <a:gd name="T81" fmla="*/ 44 h 144"/>
                    <a:gd name="T82" fmla="*/ 304 w 312"/>
                    <a:gd name="T83" fmla="*/ 52 h 144"/>
                    <a:gd name="T84" fmla="*/ 308 w 312"/>
                    <a:gd name="T85" fmla="*/ 58 h 144"/>
                    <a:gd name="T86" fmla="*/ 312 w 312"/>
                    <a:gd name="T87" fmla="*/ 66 h 144"/>
                    <a:gd name="T88" fmla="*/ 312 w 312"/>
                    <a:gd name="T89" fmla="*/ 72 h 144"/>
                    <a:gd name="T90" fmla="*/ 312 w 312"/>
                    <a:gd name="T91" fmla="*/ 72 h 144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312"/>
                    <a:gd name="T139" fmla="*/ 0 h 144"/>
                    <a:gd name="T140" fmla="*/ 312 w 312"/>
                    <a:gd name="T141" fmla="*/ 144 h 144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312" h="144">
                      <a:moveTo>
                        <a:pt x="312" y="72"/>
                      </a:moveTo>
                      <a:lnTo>
                        <a:pt x="312" y="72"/>
                      </a:lnTo>
                      <a:lnTo>
                        <a:pt x="312" y="80"/>
                      </a:lnTo>
                      <a:lnTo>
                        <a:pt x="308" y="88"/>
                      </a:lnTo>
                      <a:lnTo>
                        <a:pt x="304" y="94"/>
                      </a:lnTo>
                      <a:lnTo>
                        <a:pt x="300" y="100"/>
                      </a:lnTo>
                      <a:lnTo>
                        <a:pt x="286" y="114"/>
                      </a:lnTo>
                      <a:lnTo>
                        <a:pt x="266" y="124"/>
                      </a:lnTo>
                      <a:lnTo>
                        <a:pt x="244" y="132"/>
                      </a:lnTo>
                      <a:lnTo>
                        <a:pt x="216" y="140"/>
                      </a:lnTo>
                      <a:lnTo>
                        <a:pt x="188" y="144"/>
                      </a:lnTo>
                      <a:lnTo>
                        <a:pt x="156" y="144"/>
                      </a:lnTo>
                      <a:lnTo>
                        <a:pt x="124" y="144"/>
                      </a:lnTo>
                      <a:lnTo>
                        <a:pt x="96" y="140"/>
                      </a:lnTo>
                      <a:lnTo>
                        <a:pt x="68" y="132"/>
                      </a:lnTo>
                      <a:lnTo>
                        <a:pt x="46" y="124"/>
                      </a:lnTo>
                      <a:lnTo>
                        <a:pt x="26" y="114"/>
                      </a:lnTo>
                      <a:lnTo>
                        <a:pt x="12" y="100"/>
                      </a:lnTo>
                      <a:lnTo>
                        <a:pt x="8" y="94"/>
                      </a:lnTo>
                      <a:lnTo>
                        <a:pt x="4" y="88"/>
                      </a:lnTo>
                      <a:lnTo>
                        <a:pt x="0" y="80"/>
                      </a:lnTo>
                      <a:lnTo>
                        <a:pt x="0" y="72"/>
                      </a:lnTo>
                      <a:lnTo>
                        <a:pt x="0" y="66"/>
                      </a:lnTo>
                      <a:lnTo>
                        <a:pt x="4" y="58"/>
                      </a:lnTo>
                      <a:lnTo>
                        <a:pt x="8" y="52"/>
                      </a:lnTo>
                      <a:lnTo>
                        <a:pt x="12" y="44"/>
                      </a:lnTo>
                      <a:lnTo>
                        <a:pt x="26" y="32"/>
                      </a:lnTo>
                      <a:lnTo>
                        <a:pt x="46" y="22"/>
                      </a:lnTo>
                      <a:lnTo>
                        <a:pt x="68" y="14"/>
                      </a:lnTo>
                      <a:lnTo>
                        <a:pt x="96" y="6"/>
                      </a:lnTo>
                      <a:lnTo>
                        <a:pt x="124" y="2"/>
                      </a:lnTo>
                      <a:lnTo>
                        <a:pt x="156" y="0"/>
                      </a:lnTo>
                      <a:lnTo>
                        <a:pt x="188" y="2"/>
                      </a:lnTo>
                      <a:lnTo>
                        <a:pt x="216" y="6"/>
                      </a:lnTo>
                      <a:lnTo>
                        <a:pt x="244" y="14"/>
                      </a:lnTo>
                      <a:lnTo>
                        <a:pt x="266" y="22"/>
                      </a:lnTo>
                      <a:lnTo>
                        <a:pt x="286" y="32"/>
                      </a:lnTo>
                      <a:lnTo>
                        <a:pt x="300" y="44"/>
                      </a:lnTo>
                      <a:lnTo>
                        <a:pt x="304" y="52"/>
                      </a:lnTo>
                      <a:lnTo>
                        <a:pt x="308" y="58"/>
                      </a:lnTo>
                      <a:lnTo>
                        <a:pt x="312" y="66"/>
                      </a:lnTo>
                      <a:lnTo>
                        <a:pt x="312" y="72"/>
                      </a:lnTo>
                      <a:close/>
                    </a:path>
                  </a:pathLst>
                </a:custGeom>
                <a:solidFill>
                  <a:srgbClr val="FFFF7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</p:grpSp>
        </p:grpSp>
        <p:sp>
          <p:nvSpPr>
            <p:cNvPr id="34864" name="Rectangle 38"/>
            <p:cNvSpPr>
              <a:spLocks noChangeArrowheads="1"/>
            </p:cNvSpPr>
            <p:nvPr/>
          </p:nvSpPr>
          <p:spPr bwMode="auto">
            <a:xfrm>
              <a:off x="2378" y="4820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1600" b="0">
                  <a:solidFill>
                    <a:schemeClr val="bg1"/>
                  </a:solidFill>
                  <a:latin typeface="HGP創英角ｺﾞｼｯｸUB" pitchFamily="50" charset="-128"/>
                  <a:ea typeface="HGP創英角ｺﾞｼｯｸUB" pitchFamily="50" charset="-128"/>
                </a:rPr>
                <a:t>ＡＰ</a:t>
              </a:r>
            </a:p>
          </p:txBody>
        </p:sp>
      </p:grpSp>
      <p:grpSp>
        <p:nvGrpSpPr>
          <p:cNvPr id="34851" name="Group 39"/>
          <p:cNvGrpSpPr>
            <a:grpSpLocks/>
          </p:cNvGrpSpPr>
          <p:nvPr/>
        </p:nvGrpSpPr>
        <p:grpSpPr bwMode="auto">
          <a:xfrm>
            <a:off x="1870075" y="3744913"/>
            <a:ext cx="625475" cy="504825"/>
            <a:chOff x="2349" y="4712"/>
            <a:chExt cx="298" cy="433"/>
          </a:xfrm>
        </p:grpSpPr>
        <p:grpSp>
          <p:nvGrpSpPr>
            <p:cNvPr id="34857" name="Group 40"/>
            <p:cNvGrpSpPr>
              <a:grpSpLocks/>
            </p:cNvGrpSpPr>
            <p:nvPr/>
          </p:nvGrpSpPr>
          <p:grpSpPr bwMode="auto">
            <a:xfrm>
              <a:off x="2349" y="4712"/>
              <a:ext cx="298" cy="433"/>
              <a:chOff x="5295" y="2649"/>
              <a:chExt cx="312" cy="454"/>
            </a:xfrm>
          </p:grpSpPr>
          <p:sp>
            <p:nvSpPr>
              <p:cNvPr id="34859" name="Freeform 41"/>
              <p:cNvSpPr>
                <a:spLocks/>
              </p:cNvSpPr>
              <p:nvPr/>
            </p:nvSpPr>
            <p:spPr bwMode="auto">
              <a:xfrm>
                <a:off x="5295" y="2649"/>
                <a:ext cx="312" cy="454"/>
              </a:xfrm>
              <a:custGeom>
                <a:avLst/>
                <a:gdLst>
                  <a:gd name="T0" fmla="*/ 156 w 312"/>
                  <a:gd name="T1" fmla="*/ 0 h 454"/>
                  <a:gd name="T2" fmla="*/ 156 w 312"/>
                  <a:gd name="T3" fmla="*/ 0 h 454"/>
                  <a:gd name="T4" fmla="*/ 124 w 312"/>
                  <a:gd name="T5" fmla="*/ 2 h 454"/>
                  <a:gd name="T6" fmla="*/ 96 w 312"/>
                  <a:gd name="T7" fmla="*/ 6 h 454"/>
                  <a:gd name="T8" fmla="*/ 68 w 312"/>
                  <a:gd name="T9" fmla="*/ 14 h 454"/>
                  <a:gd name="T10" fmla="*/ 46 w 312"/>
                  <a:gd name="T11" fmla="*/ 22 h 454"/>
                  <a:gd name="T12" fmla="*/ 26 w 312"/>
                  <a:gd name="T13" fmla="*/ 32 h 454"/>
                  <a:gd name="T14" fmla="*/ 12 w 312"/>
                  <a:gd name="T15" fmla="*/ 44 h 454"/>
                  <a:gd name="T16" fmla="*/ 8 w 312"/>
                  <a:gd name="T17" fmla="*/ 52 h 454"/>
                  <a:gd name="T18" fmla="*/ 4 w 312"/>
                  <a:gd name="T19" fmla="*/ 58 h 454"/>
                  <a:gd name="T20" fmla="*/ 0 w 312"/>
                  <a:gd name="T21" fmla="*/ 66 h 454"/>
                  <a:gd name="T22" fmla="*/ 0 w 312"/>
                  <a:gd name="T23" fmla="*/ 72 h 454"/>
                  <a:gd name="T24" fmla="*/ 0 w 312"/>
                  <a:gd name="T25" fmla="*/ 382 h 454"/>
                  <a:gd name="T26" fmla="*/ 0 w 312"/>
                  <a:gd name="T27" fmla="*/ 382 h 454"/>
                  <a:gd name="T28" fmla="*/ 0 w 312"/>
                  <a:gd name="T29" fmla="*/ 390 h 454"/>
                  <a:gd name="T30" fmla="*/ 4 w 312"/>
                  <a:gd name="T31" fmla="*/ 396 h 454"/>
                  <a:gd name="T32" fmla="*/ 8 w 312"/>
                  <a:gd name="T33" fmla="*/ 404 h 454"/>
                  <a:gd name="T34" fmla="*/ 12 w 312"/>
                  <a:gd name="T35" fmla="*/ 410 h 454"/>
                  <a:gd name="T36" fmla="*/ 26 w 312"/>
                  <a:gd name="T37" fmla="*/ 422 h 454"/>
                  <a:gd name="T38" fmla="*/ 46 w 312"/>
                  <a:gd name="T39" fmla="*/ 434 h 454"/>
                  <a:gd name="T40" fmla="*/ 68 w 312"/>
                  <a:gd name="T41" fmla="*/ 442 h 454"/>
                  <a:gd name="T42" fmla="*/ 96 w 312"/>
                  <a:gd name="T43" fmla="*/ 448 h 454"/>
                  <a:gd name="T44" fmla="*/ 124 w 312"/>
                  <a:gd name="T45" fmla="*/ 452 h 454"/>
                  <a:gd name="T46" fmla="*/ 156 w 312"/>
                  <a:gd name="T47" fmla="*/ 454 h 454"/>
                  <a:gd name="T48" fmla="*/ 156 w 312"/>
                  <a:gd name="T49" fmla="*/ 454 h 454"/>
                  <a:gd name="T50" fmla="*/ 188 w 312"/>
                  <a:gd name="T51" fmla="*/ 452 h 454"/>
                  <a:gd name="T52" fmla="*/ 216 w 312"/>
                  <a:gd name="T53" fmla="*/ 448 h 454"/>
                  <a:gd name="T54" fmla="*/ 244 w 312"/>
                  <a:gd name="T55" fmla="*/ 442 h 454"/>
                  <a:gd name="T56" fmla="*/ 266 w 312"/>
                  <a:gd name="T57" fmla="*/ 434 h 454"/>
                  <a:gd name="T58" fmla="*/ 286 w 312"/>
                  <a:gd name="T59" fmla="*/ 422 h 454"/>
                  <a:gd name="T60" fmla="*/ 300 w 312"/>
                  <a:gd name="T61" fmla="*/ 410 h 454"/>
                  <a:gd name="T62" fmla="*/ 304 w 312"/>
                  <a:gd name="T63" fmla="*/ 404 h 454"/>
                  <a:gd name="T64" fmla="*/ 308 w 312"/>
                  <a:gd name="T65" fmla="*/ 396 h 454"/>
                  <a:gd name="T66" fmla="*/ 312 w 312"/>
                  <a:gd name="T67" fmla="*/ 390 h 454"/>
                  <a:gd name="T68" fmla="*/ 312 w 312"/>
                  <a:gd name="T69" fmla="*/ 382 h 454"/>
                  <a:gd name="T70" fmla="*/ 312 w 312"/>
                  <a:gd name="T71" fmla="*/ 72 h 454"/>
                  <a:gd name="T72" fmla="*/ 312 w 312"/>
                  <a:gd name="T73" fmla="*/ 72 h 454"/>
                  <a:gd name="T74" fmla="*/ 312 w 312"/>
                  <a:gd name="T75" fmla="*/ 66 h 454"/>
                  <a:gd name="T76" fmla="*/ 308 w 312"/>
                  <a:gd name="T77" fmla="*/ 58 h 454"/>
                  <a:gd name="T78" fmla="*/ 304 w 312"/>
                  <a:gd name="T79" fmla="*/ 52 h 454"/>
                  <a:gd name="T80" fmla="*/ 300 w 312"/>
                  <a:gd name="T81" fmla="*/ 44 h 454"/>
                  <a:gd name="T82" fmla="*/ 286 w 312"/>
                  <a:gd name="T83" fmla="*/ 32 h 454"/>
                  <a:gd name="T84" fmla="*/ 266 w 312"/>
                  <a:gd name="T85" fmla="*/ 22 h 454"/>
                  <a:gd name="T86" fmla="*/ 244 w 312"/>
                  <a:gd name="T87" fmla="*/ 14 h 454"/>
                  <a:gd name="T88" fmla="*/ 216 w 312"/>
                  <a:gd name="T89" fmla="*/ 6 h 454"/>
                  <a:gd name="T90" fmla="*/ 188 w 312"/>
                  <a:gd name="T91" fmla="*/ 2 h 454"/>
                  <a:gd name="T92" fmla="*/ 156 w 312"/>
                  <a:gd name="T93" fmla="*/ 0 h 454"/>
                  <a:gd name="T94" fmla="*/ 156 w 312"/>
                  <a:gd name="T95" fmla="*/ 0 h 45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312"/>
                  <a:gd name="T145" fmla="*/ 0 h 454"/>
                  <a:gd name="T146" fmla="*/ 312 w 312"/>
                  <a:gd name="T147" fmla="*/ 454 h 454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312" h="454">
                    <a:moveTo>
                      <a:pt x="156" y="0"/>
                    </a:moveTo>
                    <a:lnTo>
                      <a:pt x="156" y="0"/>
                    </a:lnTo>
                    <a:lnTo>
                      <a:pt x="124" y="2"/>
                    </a:lnTo>
                    <a:lnTo>
                      <a:pt x="96" y="6"/>
                    </a:lnTo>
                    <a:lnTo>
                      <a:pt x="68" y="14"/>
                    </a:lnTo>
                    <a:lnTo>
                      <a:pt x="46" y="22"/>
                    </a:lnTo>
                    <a:lnTo>
                      <a:pt x="26" y="32"/>
                    </a:lnTo>
                    <a:lnTo>
                      <a:pt x="12" y="44"/>
                    </a:lnTo>
                    <a:lnTo>
                      <a:pt x="8" y="52"/>
                    </a:lnTo>
                    <a:lnTo>
                      <a:pt x="4" y="58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0" y="382"/>
                    </a:lnTo>
                    <a:lnTo>
                      <a:pt x="0" y="390"/>
                    </a:lnTo>
                    <a:lnTo>
                      <a:pt x="4" y="396"/>
                    </a:lnTo>
                    <a:lnTo>
                      <a:pt x="8" y="404"/>
                    </a:lnTo>
                    <a:lnTo>
                      <a:pt x="12" y="410"/>
                    </a:lnTo>
                    <a:lnTo>
                      <a:pt x="26" y="422"/>
                    </a:lnTo>
                    <a:lnTo>
                      <a:pt x="46" y="434"/>
                    </a:lnTo>
                    <a:lnTo>
                      <a:pt x="68" y="442"/>
                    </a:lnTo>
                    <a:lnTo>
                      <a:pt x="96" y="448"/>
                    </a:lnTo>
                    <a:lnTo>
                      <a:pt x="124" y="452"/>
                    </a:lnTo>
                    <a:lnTo>
                      <a:pt x="156" y="454"/>
                    </a:lnTo>
                    <a:lnTo>
                      <a:pt x="188" y="452"/>
                    </a:lnTo>
                    <a:lnTo>
                      <a:pt x="216" y="448"/>
                    </a:lnTo>
                    <a:lnTo>
                      <a:pt x="244" y="442"/>
                    </a:lnTo>
                    <a:lnTo>
                      <a:pt x="266" y="434"/>
                    </a:lnTo>
                    <a:lnTo>
                      <a:pt x="286" y="422"/>
                    </a:lnTo>
                    <a:lnTo>
                      <a:pt x="300" y="410"/>
                    </a:lnTo>
                    <a:lnTo>
                      <a:pt x="304" y="404"/>
                    </a:lnTo>
                    <a:lnTo>
                      <a:pt x="308" y="396"/>
                    </a:lnTo>
                    <a:lnTo>
                      <a:pt x="312" y="390"/>
                    </a:lnTo>
                    <a:lnTo>
                      <a:pt x="312" y="382"/>
                    </a:lnTo>
                    <a:lnTo>
                      <a:pt x="312" y="72"/>
                    </a:lnTo>
                    <a:lnTo>
                      <a:pt x="312" y="66"/>
                    </a:lnTo>
                    <a:lnTo>
                      <a:pt x="308" y="58"/>
                    </a:lnTo>
                    <a:lnTo>
                      <a:pt x="304" y="52"/>
                    </a:lnTo>
                    <a:lnTo>
                      <a:pt x="300" y="44"/>
                    </a:lnTo>
                    <a:lnTo>
                      <a:pt x="286" y="32"/>
                    </a:lnTo>
                    <a:lnTo>
                      <a:pt x="266" y="22"/>
                    </a:lnTo>
                    <a:lnTo>
                      <a:pt x="244" y="14"/>
                    </a:lnTo>
                    <a:lnTo>
                      <a:pt x="216" y="6"/>
                    </a:lnTo>
                    <a:lnTo>
                      <a:pt x="188" y="2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000000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grpSp>
            <p:nvGrpSpPr>
              <p:cNvPr id="34860" name="Group 42"/>
              <p:cNvGrpSpPr>
                <a:grpSpLocks/>
              </p:cNvGrpSpPr>
              <p:nvPr/>
            </p:nvGrpSpPr>
            <p:grpSpPr bwMode="auto">
              <a:xfrm>
                <a:off x="5295" y="2649"/>
                <a:ext cx="312" cy="454"/>
                <a:chOff x="2073" y="2937"/>
                <a:chExt cx="312" cy="454"/>
              </a:xfrm>
            </p:grpSpPr>
            <p:sp>
              <p:nvSpPr>
                <p:cNvPr id="34861" name="Freeform 43"/>
                <p:cNvSpPr>
                  <a:spLocks/>
                </p:cNvSpPr>
                <p:nvPr/>
              </p:nvSpPr>
              <p:spPr bwMode="auto">
                <a:xfrm>
                  <a:off x="2073" y="3009"/>
                  <a:ext cx="312" cy="382"/>
                </a:xfrm>
                <a:custGeom>
                  <a:avLst/>
                  <a:gdLst>
                    <a:gd name="T0" fmla="*/ 312 w 312"/>
                    <a:gd name="T1" fmla="*/ 0 h 382"/>
                    <a:gd name="T2" fmla="*/ 312 w 312"/>
                    <a:gd name="T3" fmla="*/ 310 h 382"/>
                    <a:gd name="T4" fmla="*/ 312 w 312"/>
                    <a:gd name="T5" fmla="*/ 310 h 382"/>
                    <a:gd name="T6" fmla="*/ 312 w 312"/>
                    <a:gd name="T7" fmla="*/ 318 h 382"/>
                    <a:gd name="T8" fmla="*/ 308 w 312"/>
                    <a:gd name="T9" fmla="*/ 324 h 382"/>
                    <a:gd name="T10" fmla="*/ 304 w 312"/>
                    <a:gd name="T11" fmla="*/ 332 h 382"/>
                    <a:gd name="T12" fmla="*/ 300 w 312"/>
                    <a:gd name="T13" fmla="*/ 338 h 382"/>
                    <a:gd name="T14" fmla="*/ 286 w 312"/>
                    <a:gd name="T15" fmla="*/ 350 h 382"/>
                    <a:gd name="T16" fmla="*/ 266 w 312"/>
                    <a:gd name="T17" fmla="*/ 362 h 382"/>
                    <a:gd name="T18" fmla="*/ 244 w 312"/>
                    <a:gd name="T19" fmla="*/ 370 h 382"/>
                    <a:gd name="T20" fmla="*/ 216 w 312"/>
                    <a:gd name="T21" fmla="*/ 376 h 382"/>
                    <a:gd name="T22" fmla="*/ 188 w 312"/>
                    <a:gd name="T23" fmla="*/ 380 h 382"/>
                    <a:gd name="T24" fmla="*/ 156 w 312"/>
                    <a:gd name="T25" fmla="*/ 382 h 382"/>
                    <a:gd name="T26" fmla="*/ 156 w 312"/>
                    <a:gd name="T27" fmla="*/ 382 h 382"/>
                    <a:gd name="T28" fmla="*/ 124 w 312"/>
                    <a:gd name="T29" fmla="*/ 380 h 382"/>
                    <a:gd name="T30" fmla="*/ 96 w 312"/>
                    <a:gd name="T31" fmla="*/ 376 h 382"/>
                    <a:gd name="T32" fmla="*/ 68 w 312"/>
                    <a:gd name="T33" fmla="*/ 370 h 382"/>
                    <a:gd name="T34" fmla="*/ 46 w 312"/>
                    <a:gd name="T35" fmla="*/ 362 h 382"/>
                    <a:gd name="T36" fmla="*/ 26 w 312"/>
                    <a:gd name="T37" fmla="*/ 350 h 382"/>
                    <a:gd name="T38" fmla="*/ 12 w 312"/>
                    <a:gd name="T39" fmla="*/ 338 h 382"/>
                    <a:gd name="T40" fmla="*/ 8 w 312"/>
                    <a:gd name="T41" fmla="*/ 332 h 382"/>
                    <a:gd name="T42" fmla="*/ 4 w 312"/>
                    <a:gd name="T43" fmla="*/ 324 h 382"/>
                    <a:gd name="T44" fmla="*/ 0 w 312"/>
                    <a:gd name="T45" fmla="*/ 318 h 382"/>
                    <a:gd name="T46" fmla="*/ 0 w 312"/>
                    <a:gd name="T47" fmla="*/ 310 h 382"/>
                    <a:gd name="T48" fmla="*/ 0 w 312"/>
                    <a:gd name="T49" fmla="*/ 0 h 382"/>
                    <a:gd name="T50" fmla="*/ 312 w 312"/>
                    <a:gd name="T51" fmla="*/ 0 h 382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312"/>
                    <a:gd name="T79" fmla="*/ 0 h 382"/>
                    <a:gd name="T80" fmla="*/ 312 w 312"/>
                    <a:gd name="T81" fmla="*/ 382 h 382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312" h="382">
                      <a:moveTo>
                        <a:pt x="312" y="0"/>
                      </a:moveTo>
                      <a:lnTo>
                        <a:pt x="312" y="310"/>
                      </a:lnTo>
                      <a:lnTo>
                        <a:pt x="312" y="318"/>
                      </a:lnTo>
                      <a:lnTo>
                        <a:pt x="308" y="324"/>
                      </a:lnTo>
                      <a:lnTo>
                        <a:pt x="304" y="332"/>
                      </a:lnTo>
                      <a:lnTo>
                        <a:pt x="300" y="338"/>
                      </a:lnTo>
                      <a:lnTo>
                        <a:pt x="286" y="350"/>
                      </a:lnTo>
                      <a:lnTo>
                        <a:pt x="266" y="362"/>
                      </a:lnTo>
                      <a:lnTo>
                        <a:pt x="244" y="370"/>
                      </a:lnTo>
                      <a:lnTo>
                        <a:pt x="216" y="376"/>
                      </a:lnTo>
                      <a:lnTo>
                        <a:pt x="188" y="380"/>
                      </a:lnTo>
                      <a:lnTo>
                        <a:pt x="156" y="382"/>
                      </a:lnTo>
                      <a:lnTo>
                        <a:pt x="124" y="380"/>
                      </a:lnTo>
                      <a:lnTo>
                        <a:pt x="96" y="376"/>
                      </a:lnTo>
                      <a:lnTo>
                        <a:pt x="68" y="370"/>
                      </a:lnTo>
                      <a:lnTo>
                        <a:pt x="46" y="362"/>
                      </a:lnTo>
                      <a:lnTo>
                        <a:pt x="26" y="350"/>
                      </a:lnTo>
                      <a:lnTo>
                        <a:pt x="12" y="338"/>
                      </a:lnTo>
                      <a:lnTo>
                        <a:pt x="8" y="332"/>
                      </a:lnTo>
                      <a:lnTo>
                        <a:pt x="4" y="324"/>
                      </a:lnTo>
                      <a:lnTo>
                        <a:pt x="0" y="318"/>
                      </a:lnTo>
                      <a:lnTo>
                        <a:pt x="0" y="310"/>
                      </a:lnTo>
                      <a:lnTo>
                        <a:pt x="0" y="0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D8105"/>
                    </a:gs>
                    <a:gs pos="50000">
                      <a:srgbClr val="FFA600"/>
                    </a:gs>
                    <a:gs pos="100000">
                      <a:srgbClr val="FD8105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34862" name="Freeform 44"/>
                <p:cNvSpPr>
                  <a:spLocks/>
                </p:cNvSpPr>
                <p:nvPr/>
              </p:nvSpPr>
              <p:spPr bwMode="auto">
                <a:xfrm>
                  <a:off x="2073" y="2937"/>
                  <a:ext cx="312" cy="144"/>
                </a:xfrm>
                <a:custGeom>
                  <a:avLst/>
                  <a:gdLst>
                    <a:gd name="T0" fmla="*/ 312 w 312"/>
                    <a:gd name="T1" fmla="*/ 72 h 144"/>
                    <a:gd name="T2" fmla="*/ 312 w 312"/>
                    <a:gd name="T3" fmla="*/ 72 h 144"/>
                    <a:gd name="T4" fmla="*/ 312 w 312"/>
                    <a:gd name="T5" fmla="*/ 80 h 144"/>
                    <a:gd name="T6" fmla="*/ 308 w 312"/>
                    <a:gd name="T7" fmla="*/ 88 h 144"/>
                    <a:gd name="T8" fmla="*/ 304 w 312"/>
                    <a:gd name="T9" fmla="*/ 94 h 144"/>
                    <a:gd name="T10" fmla="*/ 300 w 312"/>
                    <a:gd name="T11" fmla="*/ 100 h 144"/>
                    <a:gd name="T12" fmla="*/ 286 w 312"/>
                    <a:gd name="T13" fmla="*/ 114 h 144"/>
                    <a:gd name="T14" fmla="*/ 266 w 312"/>
                    <a:gd name="T15" fmla="*/ 124 h 144"/>
                    <a:gd name="T16" fmla="*/ 244 w 312"/>
                    <a:gd name="T17" fmla="*/ 132 h 144"/>
                    <a:gd name="T18" fmla="*/ 216 w 312"/>
                    <a:gd name="T19" fmla="*/ 140 h 144"/>
                    <a:gd name="T20" fmla="*/ 188 w 312"/>
                    <a:gd name="T21" fmla="*/ 144 h 144"/>
                    <a:gd name="T22" fmla="*/ 156 w 312"/>
                    <a:gd name="T23" fmla="*/ 144 h 144"/>
                    <a:gd name="T24" fmla="*/ 156 w 312"/>
                    <a:gd name="T25" fmla="*/ 144 h 144"/>
                    <a:gd name="T26" fmla="*/ 124 w 312"/>
                    <a:gd name="T27" fmla="*/ 144 h 144"/>
                    <a:gd name="T28" fmla="*/ 96 w 312"/>
                    <a:gd name="T29" fmla="*/ 140 h 144"/>
                    <a:gd name="T30" fmla="*/ 68 w 312"/>
                    <a:gd name="T31" fmla="*/ 132 h 144"/>
                    <a:gd name="T32" fmla="*/ 46 w 312"/>
                    <a:gd name="T33" fmla="*/ 124 h 144"/>
                    <a:gd name="T34" fmla="*/ 26 w 312"/>
                    <a:gd name="T35" fmla="*/ 114 h 144"/>
                    <a:gd name="T36" fmla="*/ 12 w 312"/>
                    <a:gd name="T37" fmla="*/ 100 h 144"/>
                    <a:gd name="T38" fmla="*/ 8 w 312"/>
                    <a:gd name="T39" fmla="*/ 94 h 144"/>
                    <a:gd name="T40" fmla="*/ 4 w 312"/>
                    <a:gd name="T41" fmla="*/ 88 h 144"/>
                    <a:gd name="T42" fmla="*/ 0 w 312"/>
                    <a:gd name="T43" fmla="*/ 80 h 144"/>
                    <a:gd name="T44" fmla="*/ 0 w 312"/>
                    <a:gd name="T45" fmla="*/ 72 h 144"/>
                    <a:gd name="T46" fmla="*/ 0 w 312"/>
                    <a:gd name="T47" fmla="*/ 72 h 144"/>
                    <a:gd name="T48" fmla="*/ 0 w 312"/>
                    <a:gd name="T49" fmla="*/ 66 h 144"/>
                    <a:gd name="T50" fmla="*/ 4 w 312"/>
                    <a:gd name="T51" fmla="*/ 58 h 144"/>
                    <a:gd name="T52" fmla="*/ 8 w 312"/>
                    <a:gd name="T53" fmla="*/ 52 h 144"/>
                    <a:gd name="T54" fmla="*/ 12 w 312"/>
                    <a:gd name="T55" fmla="*/ 44 h 144"/>
                    <a:gd name="T56" fmla="*/ 26 w 312"/>
                    <a:gd name="T57" fmla="*/ 32 h 144"/>
                    <a:gd name="T58" fmla="*/ 46 w 312"/>
                    <a:gd name="T59" fmla="*/ 22 h 144"/>
                    <a:gd name="T60" fmla="*/ 68 w 312"/>
                    <a:gd name="T61" fmla="*/ 14 h 144"/>
                    <a:gd name="T62" fmla="*/ 96 w 312"/>
                    <a:gd name="T63" fmla="*/ 6 h 144"/>
                    <a:gd name="T64" fmla="*/ 124 w 312"/>
                    <a:gd name="T65" fmla="*/ 2 h 144"/>
                    <a:gd name="T66" fmla="*/ 156 w 312"/>
                    <a:gd name="T67" fmla="*/ 0 h 144"/>
                    <a:gd name="T68" fmla="*/ 156 w 312"/>
                    <a:gd name="T69" fmla="*/ 0 h 144"/>
                    <a:gd name="T70" fmla="*/ 188 w 312"/>
                    <a:gd name="T71" fmla="*/ 2 h 144"/>
                    <a:gd name="T72" fmla="*/ 216 w 312"/>
                    <a:gd name="T73" fmla="*/ 6 h 144"/>
                    <a:gd name="T74" fmla="*/ 244 w 312"/>
                    <a:gd name="T75" fmla="*/ 14 h 144"/>
                    <a:gd name="T76" fmla="*/ 266 w 312"/>
                    <a:gd name="T77" fmla="*/ 22 h 144"/>
                    <a:gd name="T78" fmla="*/ 286 w 312"/>
                    <a:gd name="T79" fmla="*/ 32 h 144"/>
                    <a:gd name="T80" fmla="*/ 300 w 312"/>
                    <a:gd name="T81" fmla="*/ 44 h 144"/>
                    <a:gd name="T82" fmla="*/ 304 w 312"/>
                    <a:gd name="T83" fmla="*/ 52 h 144"/>
                    <a:gd name="T84" fmla="*/ 308 w 312"/>
                    <a:gd name="T85" fmla="*/ 58 h 144"/>
                    <a:gd name="T86" fmla="*/ 312 w 312"/>
                    <a:gd name="T87" fmla="*/ 66 h 144"/>
                    <a:gd name="T88" fmla="*/ 312 w 312"/>
                    <a:gd name="T89" fmla="*/ 72 h 144"/>
                    <a:gd name="T90" fmla="*/ 312 w 312"/>
                    <a:gd name="T91" fmla="*/ 72 h 144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312"/>
                    <a:gd name="T139" fmla="*/ 0 h 144"/>
                    <a:gd name="T140" fmla="*/ 312 w 312"/>
                    <a:gd name="T141" fmla="*/ 144 h 144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312" h="144">
                      <a:moveTo>
                        <a:pt x="312" y="72"/>
                      </a:moveTo>
                      <a:lnTo>
                        <a:pt x="312" y="72"/>
                      </a:lnTo>
                      <a:lnTo>
                        <a:pt x="312" y="80"/>
                      </a:lnTo>
                      <a:lnTo>
                        <a:pt x="308" y="88"/>
                      </a:lnTo>
                      <a:lnTo>
                        <a:pt x="304" y="94"/>
                      </a:lnTo>
                      <a:lnTo>
                        <a:pt x="300" y="100"/>
                      </a:lnTo>
                      <a:lnTo>
                        <a:pt x="286" y="114"/>
                      </a:lnTo>
                      <a:lnTo>
                        <a:pt x="266" y="124"/>
                      </a:lnTo>
                      <a:lnTo>
                        <a:pt x="244" y="132"/>
                      </a:lnTo>
                      <a:lnTo>
                        <a:pt x="216" y="140"/>
                      </a:lnTo>
                      <a:lnTo>
                        <a:pt x="188" y="144"/>
                      </a:lnTo>
                      <a:lnTo>
                        <a:pt x="156" y="144"/>
                      </a:lnTo>
                      <a:lnTo>
                        <a:pt x="124" y="144"/>
                      </a:lnTo>
                      <a:lnTo>
                        <a:pt x="96" y="140"/>
                      </a:lnTo>
                      <a:lnTo>
                        <a:pt x="68" y="132"/>
                      </a:lnTo>
                      <a:lnTo>
                        <a:pt x="46" y="124"/>
                      </a:lnTo>
                      <a:lnTo>
                        <a:pt x="26" y="114"/>
                      </a:lnTo>
                      <a:lnTo>
                        <a:pt x="12" y="100"/>
                      </a:lnTo>
                      <a:lnTo>
                        <a:pt x="8" y="94"/>
                      </a:lnTo>
                      <a:lnTo>
                        <a:pt x="4" y="88"/>
                      </a:lnTo>
                      <a:lnTo>
                        <a:pt x="0" y="80"/>
                      </a:lnTo>
                      <a:lnTo>
                        <a:pt x="0" y="72"/>
                      </a:lnTo>
                      <a:lnTo>
                        <a:pt x="0" y="66"/>
                      </a:lnTo>
                      <a:lnTo>
                        <a:pt x="4" y="58"/>
                      </a:lnTo>
                      <a:lnTo>
                        <a:pt x="8" y="52"/>
                      </a:lnTo>
                      <a:lnTo>
                        <a:pt x="12" y="44"/>
                      </a:lnTo>
                      <a:lnTo>
                        <a:pt x="26" y="32"/>
                      </a:lnTo>
                      <a:lnTo>
                        <a:pt x="46" y="22"/>
                      </a:lnTo>
                      <a:lnTo>
                        <a:pt x="68" y="14"/>
                      </a:lnTo>
                      <a:lnTo>
                        <a:pt x="96" y="6"/>
                      </a:lnTo>
                      <a:lnTo>
                        <a:pt x="124" y="2"/>
                      </a:lnTo>
                      <a:lnTo>
                        <a:pt x="156" y="0"/>
                      </a:lnTo>
                      <a:lnTo>
                        <a:pt x="188" y="2"/>
                      </a:lnTo>
                      <a:lnTo>
                        <a:pt x="216" y="6"/>
                      </a:lnTo>
                      <a:lnTo>
                        <a:pt x="244" y="14"/>
                      </a:lnTo>
                      <a:lnTo>
                        <a:pt x="266" y="22"/>
                      </a:lnTo>
                      <a:lnTo>
                        <a:pt x="286" y="32"/>
                      </a:lnTo>
                      <a:lnTo>
                        <a:pt x="300" y="44"/>
                      </a:lnTo>
                      <a:lnTo>
                        <a:pt x="304" y="52"/>
                      </a:lnTo>
                      <a:lnTo>
                        <a:pt x="308" y="58"/>
                      </a:lnTo>
                      <a:lnTo>
                        <a:pt x="312" y="66"/>
                      </a:lnTo>
                      <a:lnTo>
                        <a:pt x="312" y="72"/>
                      </a:lnTo>
                      <a:close/>
                    </a:path>
                  </a:pathLst>
                </a:custGeom>
                <a:solidFill>
                  <a:srgbClr val="FFFF7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</p:grpSp>
        </p:grpSp>
        <p:sp>
          <p:nvSpPr>
            <p:cNvPr id="34858" name="Rectangle 45"/>
            <p:cNvSpPr>
              <a:spLocks noChangeArrowheads="1"/>
            </p:cNvSpPr>
            <p:nvPr/>
          </p:nvSpPr>
          <p:spPr bwMode="auto">
            <a:xfrm>
              <a:off x="2378" y="4820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1600" b="0">
                  <a:solidFill>
                    <a:schemeClr val="bg1"/>
                  </a:solidFill>
                  <a:latin typeface="HGP創英角ｺﾞｼｯｸUB" pitchFamily="50" charset="-128"/>
                  <a:ea typeface="HGP創英角ｺﾞｼｯｸUB" pitchFamily="50" charset="-128"/>
                </a:rPr>
                <a:t>ＡＰ</a:t>
              </a:r>
            </a:p>
          </p:txBody>
        </p:sp>
      </p:grpSp>
      <p:sp>
        <p:nvSpPr>
          <p:cNvPr id="34852" name="Rectangle 54"/>
          <p:cNvSpPr>
            <a:spLocks noChangeArrowheads="1"/>
          </p:cNvSpPr>
          <p:nvPr/>
        </p:nvSpPr>
        <p:spPr bwMode="auto">
          <a:xfrm>
            <a:off x="595313" y="5116513"/>
            <a:ext cx="17272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ja-JP" altLang="en-US" sz="1600" b="0">
                <a:latin typeface="HGP創英角ｺﾞｼｯｸUB" pitchFamily="50" charset="-128"/>
                <a:ea typeface="HGP創英角ｺﾞｼｯｸUB" pitchFamily="50" charset="-128"/>
              </a:rPr>
              <a:t>クラウドサービス</a:t>
            </a:r>
          </a:p>
        </p:txBody>
      </p:sp>
      <p:sp>
        <p:nvSpPr>
          <p:cNvPr id="34853" name="AutoShape 55"/>
          <p:cNvSpPr>
            <a:spLocks noChangeArrowheads="1"/>
          </p:cNvSpPr>
          <p:nvPr/>
        </p:nvSpPr>
        <p:spPr bwMode="auto">
          <a:xfrm>
            <a:off x="2233613" y="4573588"/>
            <a:ext cx="1722437" cy="1077912"/>
          </a:xfrm>
          <a:prstGeom prst="leftArrow">
            <a:avLst>
              <a:gd name="adj1" fmla="val 60824"/>
              <a:gd name="adj2" fmla="val 56350"/>
            </a:avLst>
          </a:prstGeom>
          <a:gradFill rotWithShape="1">
            <a:gsLst>
              <a:gs pos="0">
                <a:srgbClr val="FF0000"/>
              </a:gs>
              <a:gs pos="100000">
                <a:srgbClr val="CCFFCC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4854" name="Rectangle 56"/>
          <p:cNvSpPr>
            <a:spLocks noChangeArrowheads="1"/>
          </p:cNvSpPr>
          <p:nvPr/>
        </p:nvSpPr>
        <p:spPr bwMode="auto">
          <a:xfrm>
            <a:off x="2595563" y="4902200"/>
            <a:ext cx="1376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ja-JP" altLang="en-US" sz="2000" b="0">
                <a:ea typeface="HGP創英角ｺﾞｼｯｸUB" pitchFamily="50" charset="-128"/>
              </a:rPr>
              <a:t>外部利用</a:t>
            </a:r>
          </a:p>
        </p:txBody>
      </p:sp>
      <p:sp>
        <p:nvSpPr>
          <p:cNvPr id="34855" name="Rectangle 95"/>
          <p:cNvSpPr>
            <a:spLocks noChangeArrowheads="1"/>
          </p:cNvSpPr>
          <p:nvPr/>
        </p:nvSpPr>
        <p:spPr bwMode="auto">
          <a:xfrm>
            <a:off x="2700338" y="6373813"/>
            <a:ext cx="702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ja-JP" altLang="en-US" sz="1400" b="0">
                <a:latin typeface="HGP創英角ｺﾞｼｯｸUB" pitchFamily="50" charset="-128"/>
                <a:ea typeface="HGP創英角ｺﾞｼｯｸUB" pitchFamily="50" charset="-128"/>
              </a:rPr>
              <a:t>出典：</a:t>
            </a:r>
            <a:r>
              <a:rPr lang="en-US" altLang="ja-JP" sz="1400" b="0">
                <a:latin typeface="HGP創英角ｺﾞｼｯｸUB" pitchFamily="50" charset="-128"/>
                <a:ea typeface="HGP創英角ｺﾞｼｯｸUB" pitchFamily="50" charset="-128"/>
              </a:rPr>
              <a:t>『IT </a:t>
            </a:r>
            <a:r>
              <a:rPr lang="ja-JP" altLang="en-US" sz="1400" b="0">
                <a:latin typeface="HGP創英角ｺﾞｼｯｸUB" pitchFamily="50" charset="-128"/>
                <a:ea typeface="HGP創英角ｺﾞｼｯｸUB" pitchFamily="50" charset="-128"/>
              </a:rPr>
              <a:t>のサービス化</a:t>
            </a:r>
            <a:r>
              <a:rPr lang="en-US" altLang="ja-JP" sz="1400" b="0">
                <a:latin typeface="HGP創英角ｺﾞｼｯｸUB" pitchFamily="50" charset="-128"/>
                <a:ea typeface="HGP創英角ｺﾞｼｯｸUB" pitchFamily="50" charset="-128"/>
              </a:rPr>
              <a:t>』, USInsight Vol.37 Fall 2008 (NTT DATA Agilenet)</a:t>
            </a:r>
            <a:r>
              <a:rPr lang="ja-JP" altLang="en-US" sz="1400" b="0">
                <a:latin typeface="HGP創英角ｺﾞｼｯｸUB" pitchFamily="50" charset="-128"/>
                <a:ea typeface="HGP創英角ｺﾞｼｯｸUB" pitchFamily="50" charset="-128"/>
              </a:rPr>
              <a:t>から一部修正 </a:t>
            </a:r>
          </a:p>
        </p:txBody>
      </p:sp>
      <p:sp>
        <p:nvSpPr>
          <p:cNvPr id="34856" name="AutoShape 86"/>
          <p:cNvSpPr>
            <a:spLocks noChangeArrowheads="1"/>
          </p:cNvSpPr>
          <p:nvPr/>
        </p:nvSpPr>
        <p:spPr bwMode="auto">
          <a:xfrm>
            <a:off x="2179638" y="5503863"/>
            <a:ext cx="3455987" cy="814387"/>
          </a:xfrm>
          <a:prstGeom prst="wedgeRectCallout">
            <a:avLst>
              <a:gd name="adj1" fmla="val -51287"/>
              <a:gd name="adj2" fmla="val -79824"/>
            </a:avLst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ja-JP" altLang="en-US" sz="2400" b="0">
                <a:solidFill>
                  <a:schemeClr val="bg1"/>
                </a:solidFill>
                <a:ea typeface="HGP創英角ｺﾞｼｯｸUB" pitchFamily="50" charset="-128"/>
              </a:rPr>
              <a:t>クラウドコンピューティングは１つの選択肢である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UI Gothic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UI Gothic" pitchFamily="50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デザインの設定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UI Gothic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UI Gothic" pitchFamily="50" charset="-128"/>
          </a:defRPr>
        </a:defPPr>
      </a:lstStyle>
    </a:lnDef>
  </a:objectDefaults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9282</TotalTime>
  <Words>242</Words>
  <Application>Microsoft Office PowerPoint</Application>
  <PresentationFormat>A4 210 x 297 mm</PresentationFormat>
  <Paragraphs>42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17" baseType="lpstr">
      <vt:lpstr>Arial</vt:lpstr>
      <vt:lpstr>MS UI Gothic</vt:lpstr>
      <vt:lpstr>HGP創英角ｺﾞｼｯｸUB</vt:lpstr>
      <vt:lpstr>Wingdings</vt:lpstr>
      <vt:lpstr>ＭＳ Ｐ明朝</vt:lpstr>
      <vt:lpstr>ＭＳ Ｐゴシック</vt:lpstr>
      <vt:lpstr>明朝</vt:lpstr>
      <vt:lpstr>Verdana</vt:lpstr>
      <vt:lpstr>Times New Roman</vt:lpstr>
      <vt:lpstr>Angsana New</vt:lpstr>
      <vt:lpstr>MingLiU</vt:lpstr>
      <vt:lpstr>FederationWide</vt:lpstr>
      <vt:lpstr>HG創英角ｺﾞｼｯｸUB</vt:lpstr>
      <vt:lpstr>メイリオ</vt:lpstr>
      <vt:lpstr>標準デザイン</vt:lpstr>
      <vt:lpstr>デザインの設定</vt:lpstr>
      <vt:lpstr>まとめ：　これからの企業ITシステム</vt:lpstr>
    </vt:vector>
  </TitlesOfParts>
  <Company>クリエイション　パドレ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0</dc:title>
  <dc:creator>亀井　佑子</dc:creator>
  <cp:lastModifiedBy>yokoyamasgt</cp:lastModifiedBy>
  <cp:revision>473</cp:revision>
  <dcterms:created xsi:type="dcterms:W3CDTF">2008-04-10T01:10:14Z</dcterms:created>
  <dcterms:modified xsi:type="dcterms:W3CDTF">2010-01-14T03:43:12Z</dcterms:modified>
</cp:coreProperties>
</file>