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21" d="100"/>
          <a:sy n="21" d="100"/>
        </p:scale>
        <p:origin x="968"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smtClean="0"/>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366670-BBE1-46F4-AC58-5C6B85189093}"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830ED-7007-482B-B5FC-5E003100858C}" type="slidenum">
              <a:rPr lang="en-US" smtClean="0"/>
              <a:t>‹#›</a:t>
            </a:fld>
            <a:endParaRPr lang="en-US"/>
          </a:p>
        </p:txBody>
      </p:sp>
    </p:spTree>
    <p:extLst>
      <p:ext uri="{BB962C8B-B14F-4D97-AF65-F5344CB8AC3E}">
        <p14:creationId xmlns:p14="http://schemas.microsoft.com/office/powerpoint/2010/main" val="1861233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366670-BBE1-46F4-AC58-5C6B85189093}"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830ED-7007-482B-B5FC-5E003100858C}" type="slidenum">
              <a:rPr lang="en-US" smtClean="0"/>
              <a:t>‹#›</a:t>
            </a:fld>
            <a:endParaRPr lang="en-US"/>
          </a:p>
        </p:txBody>
      </p:sp>
    </p:spTree>
    <p:extLst>
      <p:ext uri="{BB962C8B-B14F-4D97-AF65-F5344CB8AC3E}">
        <p14:creationId xmlns:p14="http://schemas.microsoft.com/office/powerpoint/2010/main" val="320921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366670-BBE1-46F4-AC58-5C6B85189093}"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830ED-7007-482B-B5FC-5E003100858C}" type="slidenum">
              <a:rPr lang="en-US" smtClean="0"/>
              <a:t>‹#›</a:t>
            </a:fld>
            <a:endParaRPr lang="en-US"/>
          </a:p>
        </p:txBody>
      </p:sp>
    </p:spTree>
    <p:extLst>
      <p:ext uri="{BB962C8B-B14F-4D97-AF65-F5344CB8AC3E}">
        <p14:creationId xmlns:p14="http://schemas.microsoft.com/office/powerpoint/2010/main" val="1680063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366670-BBE1-46F4-AC58-5C6B85189093}"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830ED-7007-482B-B5FC-5E003100858C}" type="slidenum">
              <a:rPr lang="en-US" smtClean="0"/>
              <a:t>‹#›</a:t>
            </a:fld>
            <a:endParaRPr lang="en-US"/>
          </a:p>
        </p:txBody>
      </p:sp>
    </p:spTree>
    <p:extLst>
      <p:ext uri="{BB962C8B-B14F-4D97-AF65-F5344CB8AC3E}">
        <p14:creationId xmlns:p14="http://schemas.microsoft.com/office/powerpoint/2010/main" val="347301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366670-BBE1-46F4-AC58-5C6B85189093}"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830ED-7007-482B-B5FC-5E003100858C}" type="slidenum">
              <a:rPr lang="en-US" smtClean="0"/>
              <a:t>‹#›</a:t>
            </a:fld>
            <a:endParaRPr lang="en-US"/>
          </a:p>
        </p:txBody>
      </p:sp>
    </p:spTree>
    <p:extLst>
      <p:ext uri="{BB962C8B-B14F-4D97-AF65-F5344CB8AC3E}">
        <p14:creationId xmlns:p14="http://schemas.microsoft.com/office/powerpoint/2010/main" val="177769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366670-BBE1-46F4-AC58-5C6B85189093}"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830ED-7007-482B-B5FC-5E003100858C}" type="slidenum">
              <a:rPr lang="en-US" smtClean="0"/>
              <a:t>‹#›</a:t>
            </a:fld>
            <a:endParaRPr lang="en-US"/>
          </a:p>
        </p:txBody>
      </p:sp>
    </p:spTree>
    <p:extLst>
      <p:ext uri="{BB962C8B-B14F-4D97-AF65-F5344CB8AC3E}">
        <p14:creationId xmlns:p14="http://schemas.microsoft.com/office/powerpoint/2010/main" val="235708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366670-BBE1-46F4-AC58-5C6B85189093}" type="datetimeFigureOut">
              <a:rPr lang="en-US" smtClean="0"/>
              <a:t>12/11/2017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2830ED-7007-482B-B5FC-5E003100858C}" type="slidenum">
              <a:rPr lang="en-US" smtClean="0"/>
              <a:t>‹#›</a:t>
            </a:fld>
            <a:endParaRPr lang="en-US"/>
          </a:p>
        </p:txBody>
      </p:sp>
    </p:spTree>
    <p:extLst>
      <p:ext uri="{BB962C8B-B14F-4D97-AF65-F5344CB8AC3E}">
        <p14:creationId xmlns:p14="http://schemas.microsoft.com/office/powerpoint/2010/main" val="414987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366670-BBE1-46F4-AC58-5C6B85189093}" type="datetimeFigureOut">
              <a:rPr lang="en-US" smtClean="0"/>
              <a:t>12/11/2017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2830ED-7007-482B-B5FC-5E003100858C}" type="slidenum">
              <a:rPr lang="en-US" smtClean="0"/>
              <a:t>‹#›</a:t>
            </a:fld>
            <a:endParaRPr lang="en-US"/>
          </a:p>
        </p:txBody>
      </p:sp>
    </p:spTree>
    <p:extLst>
      <p:ext uri="{BB962C8B-B14F-4D97-AF65-F5344CB8AC3E}">
        <p14:creationId xmlns:p14="http://schemas.microsoft.com/office/powerpoint/2010/main" val="3637171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366670-BBE1-46F4-AC58-5C6B85189093}" type="datetimeFigureOut">
              <a:rPr lang="en-US" smtClean="0"/>
              <a:t>12/11/2017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2830ED-7007-482B-B5FC-5E003100858C}" type="slidenum">
              <a:rPr lang="en-US" smtClean="0"/>
              <a:t>‹#›</a:t>
            </a:fld>
            <a:endParaRPr lang="en-US"/>
          </a:p>
        </p:txBody>
      </p:sp>
    </p:spTree>
    <p:extLst>
      <p:ext uri="{BB962C8B-B14F-4D97-AF65-F5344CB8AC3E}">
        <p14:creationId xmlns:p14="http://schemas.microsoft.com/office/powerpoint/2010/main" val="248180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Edit Master text styles</a:t>
            </a:r>
          </a:p>
        </p:txBody>
      </p:sp>
      <p:sp>
        <p:nvSpPr>
          <p:cNvPr id="5" name="Date Placeholder 4"/>
          <p:cNvSpPr>
            <a:spLocks noGrp="1"/>
          </p:cNvSpPr>
          <p:nvPr>
            <p:ph type="dt" sz="half" idx="10"/>
          </p:nvPr>
        </p:nvSpPr>
        <p:spPr/>
        <p:txBody>
          <a:bodyPr/>
          <a:lstStyle/>
          <a:p>
            <a:fld id="{A4366670-BBE1-46F4-AC58-5C6B85189093}"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830ED-7007-482B-B5FC-5E003100858C}" type="slidenum">
              <a:rPr lang="en-US" smtClean="0"/>
              <a:t>‹#›</a:t>
            </a:fld>
            <a:endParaRPr lang="en-US"/>
          </a:p>
        </p:txBody>
      </p:sp>
    </p:spTree>
    <p:extLst>
      <p:ext uri="{BB962C8B-B14F-4D97-AF65-F5344CB8AC3E}">
        <p14:creationId xmlns:p14="http://schemas.microsoft.com/office/powerpoint/2010/main" val="415914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smtClean="0"/>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Edit Master text styles</a:t>
            </a:r>
          </a:p>
        </p:txBody>
      </p:sp>
      <p:sp>
        <p:nvSpPr>
          <p:cNvPr id="5" name="Date Placeholder 4"/>
          <p:cNvSpPr>
            <a:spLocks noGrp="1"/>
          </p:cNvSpPr>
          <p:nvPr>
            <p:ph type="dt" sz="half" idx="10"/>
          </p:nvPr>
        </p:nvSpPr>
        <p:spPr/>
        <p:txBody>
          <a:bodyPr/>
          <a:lstStyle/>
          <a:p>
            <a:fld id="{A4366670-BBE1-46F4-AC58-5C6B85189093}"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830ED-7007-482B-B5FC-5E003100858C}" type="slidenum">
              <a:rPr lang="en-US" smtClean="0"/>
              <a:t>‹#›</a:t>
            </a:fld>
            <a:endParaRPr lang="en-US"/>
          </a:p>
        </p:txBody>
      </p:sp>
    </p:spTree>
    <p:extLst>
      <p:ext uri="{BB962C8B-B14F-4D97-AF65-F5344CB8AC3E}">
        <p14:creationId xmlns:p14="http://schemas.microsoft.com/office/powerpoint/2010/main" val="209586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A4366670-BBE1-46F4-AC58-5C6B85189093}" type="datetimeFigureOut">
              <a:rPr lang="en-US" smtClean="0"/>
              <a:t>12/11/2017</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DB2830ED-7007-482B-B5FC-5E003100858C}" type="slidenum">
              <a:rPr lang="en-US" smtClean="0"/>
              <a:t>‹#›</a:t>
            </a:fld>
            <a:endParaRPr lang="en-US"/>
          </a:p>
        </p:txBody>
      </p:sp>
    </p:spTree>
    <p:extLst>
      <p:ext uri="{BB962C8B-B14F-4D97-AF65-F5344CB8AC3E}">
        <p14:creationId xmlns:p14="http://schemas.microsoft.com/office/powerpoint/2010/main" val="2013862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2.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slideLayout" Target="../slideLayouts/slideLayout7.xml"/><Relationship Id="rId16" Type="http://schemas.openxmlformats.org/officeDocument/2006/relationships/image" Target="../media/image12.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png"/><Relationship Id="rId5" Type="http://schemas.openxmlformats.org/officeDocument/2006/relationships/image" Target="../media/image1.png"/><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oleObject" Target="../embeddings/oleObject1.bin"/><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5" name="TextBox 4"/>
          <p:cNvSpPr txBox="1"/>
          <p:nvPr/>
        </p:nvSpPr>
        <p:spPr>
          <a:xfrm>
            <a:off x="0" y="-546092"/>
            <a:ext cx="32918400" cy="3631763"/>
          </a:xfrm>
          <a:prstGeom prst="rect">
            <a:avLst/>
          </a:prstGeom>
          <a:solidFill>
            <a:schemeClr val="accent5">
              <a:lumMod val="75000"/>
            </a:schemeClr>
          </a:solidFill>
        </p:spPr>
        <p:txBody>
          <a:bodyPr wrap="square" rtlCol="0">
            <a:spAutoFit/>
          </a:bodyPr>
          <a:lstStyle/>
          <a:p>
            <a:pPr algn="ctr"/>
            <a:endParaRPr lang="en-US" sz="4400" b="1" dirty="0" smtClean="0">
              <a:solidFill>
                <a:schemeClr val="bg1"/>
              </a:solidFill>
              <a:latin typeface="Arial" panose="020B0604020202020204" pitchFamily="34" charset="0"/>
              <a:cs typeface="Arial" panose="020B0604020202020204" pitchFamily="34" charset="0"/>
            </a:endParaRPr>
          </a:p>
          <a:p>
            <a:pPr algn="ctr"/>
            <a:r>
              <a:rPr lang="en-US" sz="4400" b="1" dirty="0" smtClean="0">
                <a:solidFill>
                  <a:schemeClr val="bg1"/>
                </a:solidFill>
                <a:latin typeface="Arial" panose="020B0604020202020204" pitchFamily="34" charset="0"/>
                <a:cs typeface="Arial" panose="020B0604020202020204" pitchFamily="34" charset="0"/>
              </a:rPr>
              <a:t>Classification </a:t>
            </a:r>
            <a:r>
              <a:rPr lang="en-US" sz="4400" b="1" dirty="0">
                <a:solidFill>
                  <a:schemeClr val="bg1"/>
                </a:solidFill>
                <a:latin typeface="Arial" panose="020B0604020202020204" pitchFamily="34" charset="0"/>
                <a:cs typeface="Arial" panose="020B0604020202020204" pitchFamily="34" charset="0"/>
              </a:rPr>
              <a:t>of </a:t>
            </a:r>
            <a:r>
              <a:rPr lang="en-US" sz="4400" b="1" dirty="0" smtClean="0">
                <a:solidFill>
                  <a:schemeClr val="bg1"/>
                </a:solidFill>
                <a:latin typeface="Arial" panose="020B0604020202020204" pitchFamily="34" charset="0"/>
                <a:cs typeface="Arial" panose="020B0604020202020204" pitchFamily="34" charset="0"/>
              </a:rPr>
              <a:t>Cancer Causing Genetic </a:t>
            </a:r>
            <a:r>
              <a:rPr lang="en-US" sz="4400" b="1" dirty="0">
                <a:solidFill>
                  <a:schemeClr val="bg1"/>
                </a:solidFill>
                <a:latin typeface="Arial" panose="020B0604020202020204" pitchFamily="34" charset="0"/>
                <a:cs typeface="Arial" panose="020B0604020202020204" pitchFamily="34" charset="0"/>
              </a:rPr>
              <a:t>M</a:t>
            </a:r>
            <a:r>
              <a:rPr lang="en-US" sz="4400" b="1" dirty="0" smtClean="0">
                <a:solidFill>
                  <a:schemeClr val="bg1"/>
                </a:solidFill>
                <a:latin typeface="Arial" panose="020B0604020202020204" pitchFamily="34" charset="0"/>
                <a:cs typeface="Arial" panose="020B0604020202020204" pitchFamily="34" charset="0"/>
              </a:rPr>
              <a:t>utations</a:t>
            </a:r>
          </a:p>
          <a:p>
            <a:pPr algn="ctr"/>
            <a:endParaRPr lang="en-US" sz="2600" b="1" dirty="0" smtClean="0">
              <a:solidFill>
                <a:schemeClr val="bg1"/>
              </a:solidFill>
              <a:latin typeface="Arial" panose="020B0604020202020204" pitchFamily="34" charset="0"/>
              <a:cs typeface="Arial" panose="020B0604020202020204" pitchFamily="34" charset="0"/>
            </a:endParaRPr>
          </a:p>
          <a:p>
            <a:pPr algn="ctr"/>
            <a:r>
              <a:rPr lang="en-US" sz="3000" dirty="0" err="1">
                <a:solidFill>
                  <a:schemeClr val="bg1"/>
                </a:solidFill>
                <a:latin typeface="Arial" panose="020B0604020202020204" pitchFamily="34" charset="0"/>
                <a:cs typeface="Arial" panose="020B0604020202020204" pitchFamily="34" charset="0"/>
              </a:rPr>
              <a:t>Liyi</a:t>
            </a:r>
            <a:r>
              <a:rPr lang="en-US" sz="3000" dirty="0">
                <a:solidFill>
                  <a:schemeClr val="bg1"/>
                </a:solidFill>
                <a:latin typeface="Arial" panose="020B0604020202020204" pitchFamily="34" charset="0"/>
                <a:cs typeface="Arial" panose="020B0604020202020204" pitchFamily="34" charset="0"/>
              </a:rPr>
              <a:t> Cao</a:t>
            </a:r>
            <a:r>
              <a:rPr lang="en-US" sz="3000" baseline="30000" dirty="0">
                <a:solidFill>
                  <a:schemeClr val="bg1"/>
                </a:solidFill>
                <a:latin typeface="Arial" panose="020B0604020202020204" pitchFamily="34" charset="0"/>
                <a:cs typeface="Arial" panose="020B0604020202020204" pitchFamily="34" charset="0"/>
              </a:rPr>
              <a:t>1a</a:t>
            </a:r>
            <a:r>
              <a:rPr lang="en-US" sz="3000" dirty="0">
                <a:solidFill>
                  <a:schemeClr val="bg1"/>
                </a:solidFill>
                <a:latin typeface="Arial" panose="020B0604020202020204" pitchFamily="34" charset="0"/>
                <a:cs typeface="Arial" panose="020B0604020202020204" pitchFamily="34" charset="0"/>
              </a:rPr>
              <a:t>, </a:t>
            </a:r>
            <a:r>
              <a:rPr lang="en-US" sz="3000" dirty="0" err="1">
                <a:solidFill>
                  <a:schemeClr val="bg1"/>
                </a:solidFill>
                <a:latin typeface="Arial" panose="020B0604020202020204" pitchFamily="34" charset="0"/>
                <a:cs typeface="Arial" panose="020B0604020202020204" pitchFamily="34" charset="0"/>
              </a:rPr>
              <a:t>Jiaxin</a:t>
            </a:r>
            <a:r>
              <a:rPr lang="en-US" sz="3000" dirty="0">
                <a:solidFill>
                  <a:schemeClr val="bg1"/>
                </a:solidFill>
                <a:latin typeface="Arial" panose="020B0604020202020204" pitchFamily="34" charset="0"/>
                <a:cs typeface="Arial" panose="020B0604020202020204" pitchFamily="34" charset="0"/>
              </a:rPr>
              <a:t> Tang</a:t>
            </a:r>
            <a:r>
              <a:rPr lang="en-US" sz="3000" baseline="30000" dirty="0">
                <a:solidFill>
                  <a:schemeClr val="bg1"/>
                </a:solidFill>
                <a:latin typeface="Arial" panose="020B0604020202020204" pitchFamily="34" charset="0"/>
                <a:cs typeface="Arial" panose="020B0604020202020204" pitchFamily="34" charset="0"/>
              </a:rPr>
              <a:t>1b</a:t>
            </a:r>
            <a:r>
              <a:rPr lang="en-US" sz="3000" dirty="0">
                <a:solidFill>
                  <a:schemeClr val="bg1"/>
                </a:solidFill>
                <a:latin typeface="Arial" panose="020B0604020202020204" pitchFamily="34" charset="0"/>
                <a:cs typeface="Arial" panose="020B0604020202020204" pitchFamily="34" charset="0"/>
              </a:rPr>
              <a:t>, </a:t>
            </a:r>
            <a:r>
              <a:rPr lang="en-US" sz="3000" dirty="0" err="1">
                <a:solidFill>
                  <a:schemeClr val="bg1"/>
                </a:solidFill>
                <a:latin typeface="Arial" panose="020B0604020202020204" pitchFamily="34" charset="0"/>
                <a:cs typeface="Arial" panose="020B0604020202020204" pitchFamily="34" charset="0"/>
              </a:rPr>
              <a:t>Zisen</a:t>
            </a:r>
            <a:r>
              <a:rPr lang="en-US" sz="3000" dirty="0">
                <a:solidFill>
                  <a:schemeClr val="bg1"/>
                </a:solidFill>
                <a:latin typeface="Arial" panose="020B0604020202020204" pitchFamily="34" charset="0"/>
                <a:cs typeface="Arial" panose="020B0604020202020204" pitchFamily="34" charset="0"/>
              </a:rPr>
              <a:t> Zhou</a:t>
            </a:r>
            <a:r>
              <a:rPr lang="en-US" sz="3000" baseline="30000" dirty="0">
                <a:solidFill>
                  <a:schemeClr val="bg1"/>
                </a:solidFill>
                <a:latin typeface="Arial" panose="020B0604020202020204" pitchFamily="34" charset="0"/>
                <a:cs typeface="Arial" panose="020B0604020202020204" pitchFamily="34" charset="0"/>
              </a:rPr>
              <a:t>1c</a:t>
            </a:r>
            <a:r>
              <a:rPr lang="en-US" sz="3000" dirty="0">
                <a:solidFill>
                  <a:schemeClr val="bg1"/>
                </a:solidFill>
                <a:latin typeface="Arial" panose="020B0604020202020204" pitchFamily="34" charset="0"/>
                <a:cs typeface="Arial" panose="020B0604020202020204" pitchFamily="34" charset="0"/>
              </a:rPr>
              <a:t>, Shachi </a:t>
            </a:r>
            <a:r>
              <a:rPr lang="en-US" sz="3000" dirty="0" err="1">
                <a:solidFill>
                  <a:schemeClr val="bg1"/>
                </a:solidFill>
                <a:latin typeface="Arial" panose="020B0604020202020204" pitchFamily="34" charset="0"/>
                <a:cs typeface="Arial" panose="020B0604020202020204" pitchFamily="34" charset="0"/>
              </a:rPr>
              <a:t>Vaman</a:t>
            </a:r>
            <a:r>
              <a:rPr lang="en-US" sz="3000" dirty="0">
                <a:solidFill>
                  <a:schemeClr val="bg1"/>
                </a:solidFill>
                <a:latin typeface="Arial" panose="020B0604020202020204" pitchFamily="34" charset="0"/>
                <a:cs typeface="Arial" panose="020B0604020202020204" pitchFamily="34" charset="0"/>
              </a:rPr>
              <a:t> </a:t>
            </a:r>
            <a:r>
              <a:rPr lang="en-US" sz="3000" dirty="0" smtClean="0">
                <a:solidFill>
                  <a:schemeClr val="bg1"/>
                </a:solidFill>
                <a:latin typeface="Arial" panose="020B0604020202020204" pitchFamily="34" charset="0"/>
                <a:cs typeface="Arial" panose="020B0604020202020204" pitchFamily="34" charset="0"/>
              </a:rPr>
              <a:t>Khadilkar</a:t>
            </a:r>
            <a:r>
              <a:rPr lang="en-US" sz="3000" baseline="30000" dirty="0" smtClean="0">
                <a:solidFill>
                  <a:schemeClr val="bg1"/>
                </a:solidFill>
                <a:latin typeface="Arial" panose="020B0604020202020204" pitchFamily="34" charset="0"/>
                <a:cs typeface="Arial" panose="020B0604020202020204" pitchFamily="34" charset="0"/>
              </a:rPr>
              <a:t>1d</a:t>
            </a:r>
          </a:p>
          <a:p>
            <a:pPr algn="ctr"/>
            <a:r>
              <a:rPr lang="en-US" sz="3000" baseline="30000" dirty="0">
                <a:solidFill>
                  <a:schemeClr val="bg1"/>
                </a:solidFill>
                <a:latin typeface="Arial" panose="020B0604020202020204" pitchFamily="34" charset="0"/>
                <a:cs typeface="Arial" panose="020B0604020202020204" pitchFamily="34" charset="0"/>
              </a:rPr>
              <a:t>1</a:t>
            </a:r>
            <a:r>
              <a:rPr lang="en-US" sz="3000" dirty="0">
                <a:solidFill>
                  <a:schemeClr val="bg1"/>
                </a:solidFill>
                <a:latin typeface="Arial" panose="020B0604020202020204" pitchFamily="34" charset="0"/>
                <a:cs typeface="Arial" panose="020B0604020202020204" pitchFamily="34" charset="0"/>
              </a:rPr>
              <a:t>Department of Electrical and Computer Engineering, Boston University, Boston, </a:t>
            </a:r>
            <a:r>
              <a:rPr lang="en-US" sz="3000" dirty="0" smtClean="0">
                <a:solidFill>
                  <a:schemeClr val="bg1"/>
                </a:solidFill>
                <a:latin typeface="Arial" panose="020B0604020202020204" pitchFamily="34" charset="0"/>
                <a:cs typeface="Arial" panose="020B0604020202020204" pitchFamily="34" charset="0"/>
              </a:rPr>
              <a:t>MA</a:t>
            </a:r>
          </a:p>
          <a:p>
            <a:pPr algn="ctr"/>
            <a:r>
              <a:rPr lang="en-US" sz="3000" baseline="30000" dirty="0">
                <a:solidFill>
                  <a:schemeClr val="bg1"/>
                </a:solidFill>
                <a:latin typeface="Arial" panose="020B0604020202020204" pitchFamily="34" charset="0"/>
                <a:cs typeface="Arial" panose="020B0604020202020204" pitchFamily="34" charset="0"/>
              </a:rPr>
              <a:t>a</a:t>
            </a:r>
            <a:r>
              <a:rPr lang="en-US" sz="3000" dirty="0">
                <a:solidFill>
                  <a:schemeClr val="bg1"/>
                </a:solidFill>
                <a:latin typeface="Arial" panose="020B0604020202020204" pitchFamily="34" charset="0"/>
                <a:cs typeface="Arial" panose="020B0604020202020204" pitchFamily="34" charset="0"/>
              </a:rPr>
              <a:t>caoliyi@bu.edu, </a:t>
            </a:r>
            <a:r>
              <a:rPr lang="en-US" sz="3000" baseline="30000" dirty="0">
                <a:solidFill>
                  <a:schemeClr val="bg1"/>
                </a:solidFill>
                <a:latin typeface="Arial" panose="020B0604020202020204" pitchFamily="34" charset="0"/>
                <a:cs typeface="Arial" panose="020B0604020202020204" pitchFamily="34" charset="0"/>
              </a:rPr>
              <a:t>b</a:t>
            </a:r>
            <a:r>
              <a:rPr lang="en-US" sz="3000" dirty="0">
                <a:solidFill>
                  <a:schemeClr val="bg1"/>
                </a:solidFill>
                <a:latin typeface="Arial" panose="020B0604020202020204" pitchFamily="34" charset="0"/>
                <a:cs typeface="Arial" panose="020B0604020202020204" pitchFamily="34" charset="0"/>
              </a:rPr>
              <a:t>jxtang@bu.edu</a:t>
            </a:r>
            <a:r>
              <a:rPr lang="en-US" sz="3000" dirty="0" smtClean="0">
                <a:solidFill>
                  <a:schemeClr val="bg1"/>
                </a:solidFill>
                <a:effectLst/>
                <a:latin typeface="Arial" panose="020B0604020202020204" pitchFamily="34" charset="0"/>
                <a:cs typeface="Arial" panose="020B0604020202020204" pitchFamily="34" charset="0"/>
              </a:rPr>
              <a:t>, </a:t>
            </a:r>
            <a:r>
              <a:rPr lang="en-US" sz="3000" baseline="30000" dirty="0" smtClean="0">
                <a:solidFill>
                  <a:schemeClr val="bg1"/>
                </a:solidFill>
                <a:effectLst/>
                <a:latin typeface="Arial" panose="020B0604020202020204" pitchFamily="34" charset="0"/>
                <a:cs typeface="Arial" panose="020B0604020202020204" pitchFamily="34" charset="0"/>
              </a:rPr>
              <a:t>c</a:t>
            </a:r>
            <a:r>
              <a:rPr lang="en-US" sz="3000" dirty="0">
                <a:solidFill>
                  <a:schemeClr val="bg1"/>
                </a:solidFill>
                <a:latin typeface="Arial" panose="020B0604020202020204" pitchFamily="34" charset="0"/>
                <a:cs typeface="Arial" panose="020B0604020202020204" pitchFamily="34" charset="0"/>
              </a:rPr>
              <a:t>jason826@bu.edu</a:t>
            </a:r>
            <a:r>
              <a:rPr lang="en-US" sz="3000" dirty="0" smtClean="0">
                <a:solidFill>
                  <a:schemeClr val="bg1"/>
                </a:solidFill>
                <a:effectLst/>
                <a:latin typeface="Arial" panose="020B0604020202020204" pitchFamily="34" charset="0"/>
                <a:cs typeface="Arial" panose="020B0604020202020204" pitchFamily="34" charset="0"/>
              </a:rPr>
              <a:t>, </a:t>
            </a:r>
            <a:r>
              <a:rPr lang="en-US" sz="3000" baseline="30000" dirty="0" smtClean="0">
                <a:solidFill>
                  <a:schemeClr val="bg1"/>
                </a:solidFill>
                <a:effectLst/>
                <a:latin typeface="Arial" panose="020B0604020202020204" pitchFamily="34" charset="0"/>
                <a:cs typeface="Arial" panose="020B0604020202020204" pitchFamily="34" charset="0"/>
              </a:rPr>
              <a:t>d</a:t>
            </a:r>
            <a:r>
              <a:rPr lang="en-US" sz="3000" dirty="0" smtClean="0">
                <a:solidFill>
                  <a:schemeClr val="bg1"/>
                </a:solidFill>
                <a:effectLst/>
                <a:latin typeface="Arial" panose="020B0604020202020204" pitchFamily="34" charset="0"/>
                <a:cs typeface="Arial" panose="020B0604020202020204" pitchFamily="34" charset="0"/>
              </a:rPr>
              <a:t>shachivk@bu.edu</a:t>
            </a:r>
          </a:p>
          <a:p>
            <a:pPr algn="ctr"/>
            <a:endParaRPr lang="en-US" sz="2600" b="1"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1500015" y="633884"/>
            <a:ext cx="3323869" cy="1485964"/>
          </a:xfrm>
          <a:prstGeom prst="rect">
            <a:avLst/>
          </a:prstGeom>
        </p:spPr>
      </p:pic>
      <p:sp>
        <p:nvSpPr>
          <p:cNvPr id="8" name="TextBox 7"/>
          <p:cNvSpPr txBox="1"/>
          <p:nvPr/>
        </p:nvSpPr>
        <p:spPr>
          <a:xfrm>
            <a:off x="914400" y="3504334"/>
            <a:ext cx="8808720" cy="707886"/>
          </a:xfrm>
          <a:prstGeom prst="rect">
            <a:avLst/>
          </a:prstGeom>
          <a:solidFill>
            <a:schemeClr val="accent5">
              <a:lumMod val="75000"/>
            </a:schemeClr>
          </a:solidFill>
        </p:spPr>
        <p:txBody>
          <a:bodyPr wrap="square" rtlCol="0">
            <a:spAutoFit/>
          </a:bodyPr>
          <a:lstStyle/>
          <a:p>
            <a:r>
              <a:rPr lang="en-US" sz="4000" b="1" dirty="0" smtClean="0">
                <a:solidFill>
                  <a:schemeClr val="bg1"/>
                </a:solidFill>
                <a:latin typeface="Arial" panose="020B0604020202020204" pitchFamily="34" charset="0"/>
                <a:cs typeface="Arial" panose="020B0604020202020204" pitchFamily="34" charset="0"/>
              </a:rPr>
              <a:t>Introduction</a:t>
            </a:r>
            <a:endParaRPr lang="en-US" sz="4000" b="1"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914400" y="4212220"/>
            <a:ext cx="8808720" cy="4893647"/>
          </a:xfrm>
          <a:prstGeom prst="rect">
            <a:avLst/>
          </a:prstGeom>
          <a:solidFill>
            <a:schemeClr val="bg1"/>
          </a:solidFill>
        </p:spPr>
        <p:txBody>
          <a:bodyPr wrap="square" rtlCol="0">
            <a:spAutoFit/>
          </a:bodyPr>
          <a:lstStyle/>
          <a:p>
            <a:pPr marL="457200" indent="-457200">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Cancer </a:t>
            </a:r>
            <a:r>
              <a:rPr lang="en-US" sz="2600" dirty="0">
                <a:latin typeface="Arial" panose="020B0604020202020204" pitchFamily="34" charset="0"/>
                <a:cs typeface="Arial" panose="020B0604020202020204" pitchFamily="34" charset="0"/>
              </a:rPr>
              <a:t>is caused by mutations in the genes of a cell. A cancer tumor can have thousands of genetic mutations of which some contribute to growth of the tumor and others do not</a:t>
            </a:r>
            <a:r>
              <a:rPr lang="en-US" sz="2600" dirty="0" smtClean="0">
                <a:latin typeface="Arial" panose="020B0604020202020204" pitchFamily="34" charset="0"/>
                <a:cs typeface="Arial" panose="020B0604020202020204" pitchFamily="34" charset="0"/>
              </a:rPr>
              <a:t>.</a:t>
            </a:r>
          </a:p>
          <a:p>
            <a:pPr marL="457200" indent="-457200">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Clinicians interpret the genetic mutations and manually classify them on the basis of evidence from clinical literature which is extremely time consuming</a:t>
            </a:r>
            <a:r>
              <a:rPr lang="en-US" sz="2600" dirty="0" smtClean="0">
                <a:latin typeface="Arial" panose="020B0604020202020204" pitchFamily="34" charset="0"/>
                <a:cs typeface="Arial" panose="020B0604020202020204" pitchFamily="34" charset="0"/>
              </a:rPr>
              <a:t>.</a:t>
            </a:r>
          </a:p>
          <a:p>
            <a:pPr marL="457200" indent="-457200">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We have developed a data learning algorithm using data which contains thousands of mutations manually annotated by researchers and oncologists which classifies genetic variations into nine categories</a:t>
            </a:r>
            <a:r>
              <a:rPr lang="en-US" sz="2600" dirty="0" smtClean="0">
                <a:latin typeface="Arial" panose="020B0604020202020204" pitchFamily="34" charset="0"/>
                <a:cs typeface="Arial" panose="020B0604020202020204" pitchFamily="34" charset="0"/>
              </a:rPr>
              <a:t>.</a:t>
            </a:r>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p:txBody>
      </p:sp>
      <p:sp>
        <p:nvSpPr>
          <p:cNvPr id="10" name="TextBox 9"/>
          <p:cNvSpPr txBox="1"/>
          <p:nvPr/>
        </p:nvSpPr>
        <p:spPr>
          <a:xfrm>
            <a:off x="10789920" y="3504334"/>
            <a:ext cx="12374880" cy="707886"/>
          </a:xfrm>
          <a:prstGeom prst="rect">
            <a:avLst/>
          </a:prstGeom>
          <a:solidFill>
            <a:schemeClr val="accent5">
              <a:lumMod val="75000"/>
            </a:schemeClr>
          </a:solidFill>
        </p:spPr>
        <p:txBody>
          <a:bodyPr wrap="square" rtlCol="0">
            <a:spAutoFit/>
          </a:bodyPr>
          <a:lstStyle/>
          <a:p>
            <a:r>
              <a:rPr lang="en-US" sz="4000" b="1" dirty="0" smtClean="0">
                <a:solidFill>
                  <a:schemeClr val="bg1"/>
                </a:solidFill>
                <a:latin typeface="Arial" panose="020B0604020202020204" pitchFamily="34" charset="0"/>
                <a:cs typeface="Arial" panose="020B0604020202020204" pitchFamily="34" charset="0"/>
              </a:rPr>
              <a:t>Data Analysis</a:t>
            </a:r>
            <a:endParaRPr lang="en-US" sz="4000" b="1"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10789918" y="4212220"/>
            <a:ext cx="12374882" cy="17173423"/>
          </a:xfrm>
          <a:prstGeom prst="rect">
            <a:avLst/>
          </a:prstGeom>
          <a:solidFill>
            <a:schemeClr val="bg1"/>
          </a:solidFill>
        </p:spPr>
        <p:txBody>
          <a:bodyPr wrap="square" rtlCol="0">
            <a:spAutoFit/>
          </a:bodyPr>
          <a:lstStyle/>
          <a:p>
            <a:pPr marL="457200" indent="-457200">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The gene data consists of four parts: ID, gene, variation and text.</a:t>
            </a:r>
          </a:p>
          <a:p>
            <a:endParaRPr lang="en-US" sz="2600" dirty="0" smtClean="0">
              <a:latin typeface="Arial" panose="020B0604020202020204" pitchFamily="34" charset="0"/>
              <a:cs typeface="Arial" panose="020B0604020202020204" pitchFamily="34" charset="0"/>
            </a:endParaRPr>
          </a:p>
          <a:p>
            <a:endParaRPr lang="en-US" sz="2600" dirty="0" smtClean="0">
              <a:latin typeface="Arial" panose="020B0604020202020204" pitchFamily="34" charset="0"/>
              <a:cs typeface="Arial" panose="020B0604020202020204" pitchFamily="34" charset="0"/>
            </a:endParaRPr>
          </a:p>
          <a:p>
            <a:endParaRPr lang="en-US" sz="2600" dirty="0" smtClean="0">
              <a:latin typeface="Arial" panose="020B0604020202020204" pitchFamily="34" charset="0"/>
              <a:cs typeface="Arial" panose="020B0604020202020204" pitchFamily="34" charset="0"/>
            </a:endParaRPr>
          </a:p>
          <a:p>
            <a:endParaRPr lang="en-US" sz="2600" dirty="0" smtClean="0">
              <a:latin typeface="Arial" panose="020B0604020202020204" pitchFamily="34" charset="0"/>
              <a:cs typeface="Arial" panose="020B0604020202020204" pitchFamily="34" charset="0"/>
            </a:endParaRPr>
          </a:p>
          <a:p>
            <a:endParaRPr lang="en-US" sz="26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en-US" sz="2600" dirty="0">
                <a:latin typeface="Arial" panose="020B0604020202020204" pitchFamily="34" charset="0"/>
                <a:cs typeface="Arial" panose="020B0604020202020204" pitchFamily="34" charset="0"/>
              </a:rPr>
              <a:t>The gene and variation parts are not very relevant with respect to the result, so we only take the text into consideration. </a:t>
            </a:r>
          </a:p>
          <a:p>
            <a:pPr marL="457200" indent="-457200">
              <a:buFont typeface="Wingdings" panose="05000000000000000000" pitchFamily="2" charset="2"/>
              <a:buChar char="Ø"/>
            </a:pPr>
            <a:r>
              <a:rPr lang="en-US" sz="2600" dirty="0">
                <a:latin typeface="Arial" panose="020B0604020202020204" pitchFamily="34" charset="0"/>
                <a:cs typeface="Arial" panose="020B0604020202020204" pitchFamily="34" charset="0"/>
              </a:rPr>
              <a:t>In program 1, we used the text part of raw data and applied text cleaning techniques to them. For example, change the uppercase letters to lower case, wipe out punctuations, </a:t>
            </a:r>
            <a:r>
              <a:rPr lang="en-US" sz="2600" dirty="0" smtClean="0">
                <a:latin typeface="Arial" panose="020B0604020202020204" pitchFamily="34" charset="0"/>
                <a:cs typeface="Arial" panose="020B0604020202020204" pitchFamily="34" charset="0"/>
              </a:rPr>
              <a:t>etc. Then </a:t>
            </a:r>
            <a:r>
              <a:rPr lang="en-US" sz="2600" dirty="0">
                <a:latin typeface="Arial" panose="020B0604020202020204" pitchFamily="34" charset="0"/>
                <a:cs typeface="Arial" panose="020B0604020202020204" pitchFamily="34" charset="0"/>
              </a:rPr>
              <a:t>we trained doc2vec model to get features. As the Doc2Vec model is unsupervised, we combined the train and test data to train the model. Then we set the dimension of features to be 300 and used the features to train the model.</a:t>
            </a:r>
          </a:p>
          <a:p>
            <a:pPr marL="457200" indent="-457200">
              <a:buFont typeface="Wingdings" panose="05000000000000000000" pitchFamily="2" charset="2"/>
              <a:buChar char="Ø"/>
            </a:pPr>
            <a:r>
              <a:rPr lang="en-US" sz="2600" dirty="0">
                <a:latin typeface="Arial" panose="020B0604020202020204" pitchFamily="34" charset="0"/>
                <a:cs typeface="Arial" panose="020B0604020202020204" pitchFamily="34" charset="0"/>
              </a:rPr>
              <a:t>In program 2 which is deployed in the database, we get the input text uploaded by the doctor, use data cleaning and doc2vec, then load the classification model to get the result</a:t>
            </a:r>
            <a:r>
              <a:rPr lang="en-US" sz="2600" dirty="0" smtClean="0">
                <a:latin typeface="Arial" panose="020B0604020202020204" pitchFamily="34" charset="0"/>
                <a:cs typeface="Arial" panose="020B0604020202020204" pitchFamily="34" charset="0"/>
              </a:rPr>
              <a:t>.</a:t>
            </a:r>
          </a:p>
          <a:p>
            <a:endParaRPr lang="en-US" sz="26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en-US" sz="2600" dirty="0">
                <a:latin typeface="Arial" panose="020B0604020202020204" pitchFamily="34" charset="0"/>
                <a:cs typeface="Arial" panose="020B0604020202020204" pitchFamily="34" charset="0"/>
              </a:rPr>
              <a:t>Some comparisons </a:t>
            </a:r>
            <a:r>
              <a:rPr lang="en-US" sz="2600" dirty="0" smtClean="0">
                <a:latin typeface="Arial" panose="020B0604020202020204" pitchFamily="34" charset="0"/>
                <a:cs typeface="Arial" panose="020B0604020202020204" pitchFamily="34" charset="0"/>
              </a:rPr>
              <a:t>between models:</a:t>
            </a:r>
          </a:p>
          <a:p>
            <a:r>
              <a:rPr lang="en-US" sz="2600" dirty="0" smtClean="0">
                <a:latin typeface="Arial" panose="020B0604020202020204" pitchFamily="34" charset="0"/>
                <a:cs typeface="Arial" panose="020B0604020202020204" pitchFamily="34" charset="0"/>
              </a:rPr>
              <a:t>     Logistic Regression  SVC                </a:t>
            </a:r>
            <a:r>
              <a:rPr lang="en-US" sz="2600" dirty="0" err="1" smtClean="0">
                <a:latin typeface="Arial" panose="020B0604020202020204" pitchFamily="34" charset="0"/>
                <a:cs typeface="Arial" panose="020B0604020202020204" pitchFamily="34" charset="0"/>
              </a:rPr>
              <a:t>RandomforestClassifier</a:t>
            </a:r>
            <a:r>
              <a:rPr lang="en-US" sz="2600" dirty="0" smtClean="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XGBClassifier</a:t>
            </a:r>
            <a:r>
              <a:rPr lang="en-US" sz="2600" dirty="0">
                <a:latin typeface="Arial" panose="020B0604020202020204" pitchFamily="34" charset="0"/>
                <a:cs typeface="Arial" panose="020B0604020202020204" pitchFamily="34" charset="0"/>
              </a:rPr>
              <a:t>:</a:t>
            </a:r>
          </a:p>
          <a:p>
            <a:endParaRPr lang="en-US" sz="26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 </a:t>
            </a:r>
          </a:p>
          <a:p>
            <a:endParaRPr lang="en-US" sz="2600" dirty="0" smtClean="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en-US" sz="2600" dirty="0">
                <a:latin typeface="Arial" panose="020B0604020202020204" pitchFamily="34" charset="0"/>
                <a:cs typeface="Arial" panose="020B0604020202020204" pitchFamily="34" charset="0"/>
              </a:rPr>
              <a:t>We made some comparisons of </a:t>
            </a:r>
            <a:r>
              <a:rPr lang="en-US" sz="2600" dirty="0" err="1">
                <a:latin typeface="Arial" panose="020B0604020202020204" pitchFamily="34" charset="0"/>
                <a:cs typeface="Arial" panose="020B0604020202020204" pitchFamily="34" charset="0"/>
              </a:rPr>
              <a:t>Randomforest</a:t>
            </a:r>
            <a:r>
              <a:rPr lang="en-US" sz="2600" dirty="0">
                <a:latin typeface="Arial" panose="020B0604020202020204" pitchFamily="34" charset="0"/>
                <a:cs typeface="Arial" panose="020B0604020202020204" pitchFamily="34" charset="0"/>
              </a:rPr>
              <a:t> Classifier and XGB Classifier, and finally decided to use </a:t>
            </a:r>
            <a:r>
              <a:rPr lang="en-US" sz="2600" dirty="0" err="1">
                <a:latin typeface="Arial" panose="020B0604020202020204" pitchFamily="34" charset="0"/>
                <a:cs typeface="Arial" panose="020B0604020202020204" pitchFamily="34" charset="0"/>
              </a:rPr>
              <a:t>Randomforest</a:t>
            </a:r>
            <a:r>
              <a:rPr lang="en-US" sz="2600" dirty="0">
                <a:latin typeface="Arial" panose="020B0604020202020204" pitchFamily="34" charset="0"/>
                <a:cs typeface="Arial" panose="020B0604020202020204" pitchFamily="34" charset="0"/>
              </a:rPr>
              <a:t> as it’s accuracy is close to XGB Classifier, and has lower log-loss. Besides, it’s faster.</a:t>
            </a:r>
          </a:p>
          <a:p>
            <a:endParaRPr lang="en-US" sz="26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smtClean="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p:txBody>
      </p:sp>
      <p:sp>
        <p:nvSpPr>
          <p:cNvPr id="12" name="Rectangle 2"/>
          <p:cNvSpPr>
            <a:spLocks noChangeArrowheads="1"/>
          </p:cNvSpPr>
          <p:nvPr/>
        </p:nvSpPr>
        <p:spPr bwMode="auto">
          <a:xfrm>
            <a:off x="0" y="0"/>
            <a:ext cx="32918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p:cNvGraphicFramePr>
          <p:nvPr>
            <p:extLst>
              <p:ext uri="{D42A27DB-BD31-4B8C-83A1-F6EECF244321}">
                <p14:modId xmlns:p14="http://schemas.microsoft.com/office/powerpoint/2010/main" val="3485563179"/>
              </p:ext>
            </p:extLst>
          </p:nvPr>
        </p:nvGraphicFramePr>
        <p:xfrm>
          <a:off x="13060774" y="4934163"/>
          <a:ext cx="7645400" cy="1403350"/>
        </p:xfrm>
        <a:graphic>
          <a:graphicData uri="http://schemas.openxmlformats.org/presentationml/2006/ole">
            <mc:AlternateContent xmlns:mc="http://schemas.openxmlformats.org/markup-compatibility/2006">
              <mc:Choice xmlns:v="urn:schemas-microsoft-com:vml" Requires="v">
                <p:oleObj spid="_x0000_s1110" name="Picture" r:id="rId4" imgW="0" imgH="0" progId="StaticMetafile">
                  <p:embed/>
                </p:oleObj>
              </mc:Choice>
              <mc:Fallback>
                <p:oleObj name="Picture" r:id="rId4" imgW="0" imgH="0" progId="StaticMetafile">
                  <p:embed/>
                  <p:pic>
                    <p:nvPicPr>
                      <p:cNvPr id="0" name="rectole000000000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60774" y="4934163"/>
                        <a:ext cx="7645400" cy="1403350"/>
                      </a:xfrm>
                      <a:prstGeom prst="rect">
                        <a:avLst/>
                      </a:prstGeom>
                      <a:solidFill>
                        <a:srgbClr val="FFFFFF"/>
                      </a:solidFill>
                      <a:ln>
                        <a:noFill/>
                      </a:ln>
                    </p:spPr>
                  </p:pic>
                </p:oleObj>
              </mc:Fallback>
            </mc:AlternateContent>
          </a:graphicData>
        </a:graphic>
      </p:graphicFrame>
      <p:sp>
        <p:nvSpPr>
          <p:cNvPr id="14" name="Rectangle 5"/>
          <p:cNvSpPr>
            <a:spLocks noChangeArrowheads="1"/>
          </p:cNvSpPr>
          <p:nvPr/>
        </p:nvSpPr>
        <p:spPr bwMode="auto">
          <a:xfrm>
            <a:off x="18336260" y="13404308"/>
            <a:ext cx="32918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7"/>
          <p:cNvSpPr>
            <a:spLocks noChangeArrowheads="1"/>
          </p:cNvSpPr>
          <p:nvPr/>
        </p:nvSpPr>
        <p:spPr bwMode="auto">
          <a:xfrm>
            <a:off x="0" y="0"/>
            <a:ext cx="32918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p:cNvGraphicFramePr>
          <p:nvPr>
            <p:extLst>
              <p:ext uri="{D42A27DB-BD31-4B8C-83A1-F6EECF244321}">
                <p14:modId xmlns:p14="http://schemas.microsoft.com/office/powerpoint/2010/main" val="2045158133"/>
              </p:ext>
            </p:extLst>
          </p:nvPr>
        </p:nvGraphicFramePr>
        <p:xfrm>
          <a:off x="13060774" y="11518994"/>
          <a:ext cx="6857812" cy="2696858"/>
        </p:xfrm>
        <a:graphic>
          <a:graphicData uri="http://schemas.openxmlformats.org/presentationml/2006/ole">
            <mc:AlternateContent xmlns:mc="http://schemas.openxmlformats.org/markup-compatibility/2006">
              <mc:Choice xmlns:v="urn:schemas-microsoft-com:vml" Requires="v">
                <p:oleObj spid="_x0000_s1111" name="Picture" r:id="rId6" imgW="0" imgH="0" progId="StaticMetafile">
                  <p:embed/>
                </p:oleObj>
              </mc:Choice>
              <mc:Fallback>
                <p:oleObj name="Picture" r:id="rId6" imgW="0" imgH="0" progId="StaticMetafile">
                  <p:embed/>
                  <p:pic>
                    <p:nvPicPr>
                      <p:cNvPr id="0" name="rectole0000000001"/>
                      <p:cNvPicPr>
                        <a:picLocks noChangeArrowheads="1"/>
                      </p:cNvPicPr>
                      <p:nvPr/>
                    </p:nvPicPr>
                    <p:blipFill>
                      <a:blip r:embed="rId7">
                        <a:extLst>
                          <a:ext uri="{28A0092B-C50C-407E-A947-70E740481C1C}">
                            <a14:useLocalDpi xmlns:a14="http://schemas.microsoft.com/office/drawing/2010/main" val="0"/>
                          </a:ext>
                        </a:extLst>
                      </a:blip>
                      <a:srcRect b="14909"/>
                      <a:stretch>
                        <a:fillRect/>
                      </a:stretch>
                    </p:blipFill>
                    <p:spPr bwMode="auto">
                      <a:xfrm>
                        <a:off x="13060774" y="11518994"/>
                        <a:ext cx="6857812" cy="2696858"/>
                      </a:xfrm>
                      <a:prstGeom prst="rect">
                        <a:avLst/>
                      </a:prstGeom>
                      <a:solidFill>
                        <a:srgbClr val="FFFFFF"/>
                      </a:solidFill>
                      <a:ln>
                        <a:noFill/>
                      </a:ln>
                    </p:spPr>
                  </p:pic>
                </p:oleObj>
              </mc:Fallback>
            </mc:AlternateContent>
          </a:graphicData>
        </a:graphic>
      </p:graphicFrame>
      <p:pic>
        <p:nvPicPr>
          <p:cNvPr id="18" name="Picture 17"/>
          <p:cNvPicPr>
            <a:picLocks noChangeAspect="1"/>
          </p:cNvPicPr>
          <p:nvPr/>
        </p:nvPicPr>
        <p:blipFill>
          <a:blip r:embed="rId8"/>
          <a:stretch>
            <a:fillRect/>
          </a:stretch>
        </p:blipFill>
        <p:spPr>
          <a:xfrm>
            <a:off x="11277005" y="15419787"/>
            <a:ext cx="2370560" cy="2523285"/>
          </a:xfrm>
          <a:prstGeom prst="rect">
            <a:avLst/>
          </a:prstGeom>
        </p:spPr>
      </p:pic>
      <p:pic>
        <p:nvPicPr>
          <p:cNvPr id="19" name="Picture 18"/>
          <p:cNvPicPr>
            <a:picLocks noChangeAspect="1"/>
          </p:cNvPicPr>
          <p:nvPr/>
        </p:nvPicPr>
        <p:blipFill>
          <a:blip r:embed="rId9"/>
          <a:stretch>
            <a:fillRect/>
          </a:stretch>
        </p:blipFill>
        <p:spPr>
          <a:xfrm>
            <a:off x="14134650" y="15485313"/>
            <a:ext cx="2331720" cy="2457759"/>
          </a:xfrm>
          <a:prstGeom prst="rect">
            <a:avLst/>
          </a:prstGeom>
        </p:spPr>
      </p:pic>
      <p:pic>
        <p:nvPicPr>
          <p:cNvPr id="20" name="Picture 19"/>
          <p:cNvPicPr>
            <a:picLocks noChangeAspect="1"/>
          </p:cNvPicPr>
          <p:nvPr/>
        </p:nvPicPr>
        <p:blipFill>
          <a:blip r:embed="rId10"/>
          <a:stretch>
            <a:fillRect/>
          </a:stretch>
        </p:blipFill>
        <p:spPr>
          <a:xfrm>
            <a:off x="17029679" y="15561749"/>
            <a:ext cx="2355789" cy="2398182"/>
          </a:xfrm>
          <a:prstGeom prst="rect">
            <a:avLst/>
          </a:prstGeom>
        </p:spPr>
      </p:pic>
      <p:pic>
        <p:nvPicPr>
          <p:cNvPr id="21" name="Picture 20"/>
          <p:cNvPicPr>
            <a:picLocks noChangeAspect="1"/>
          </p:cNvPicPr>
          <p:nvPr/>
        </p:nvPicPr>
        <p:blipFill>
          <a:blip r:embed="rId11"/>
          <a:stretch>
            <a:fillRect/>
          </a:stretch>
        </p:blipFill>
        <p:spPr>
          <a:xfrm>
            <a:off x="19948777" y="15529601"/>
            <a:ext cx="2423066" cy="2524027"/>
          </a:xfrm>
          <a:prstGeom prst="rect">
            <a:avLst/>
          </a:prstGeom>
        </p:spPr>
      </p:pic>
      <p:pic>
        <p:nvPicPr>
          <p:cNvPr id="24" name="Picture 23"/>
          <p:cNvPicPr>
            <a:picLocks noChangeAspect="1"/>
          </p:cNvPicPr>
          <p:nvPr/>
        </p:nvPicPr>
        <p:blipFill>
          <a:blip r:embed="rId12"/>
          <a:stretch>
            <a:fillRect/>
          </a:stretch>
        </p:blipFill>
        <p:spPr>
          <a:xfrm>
            <a:off x="11451220" y="18094870"/>
            <a:ext cx="2571429" cy="371429"/>
          </a:xfrm>
          <a:prstGeom prst="rect">
            <a:avLst/>
          </a:prstGeom>
        </p:spPr>
      </p:pic>
      <p:sp>
        <p:nvSpPr>
          <p:cNvPr id="25" name="TextBox 24"/>
          <p:cNvSpPr txBox="1"/>
          <p:nvPr/>
        </p:nvSpPr>
        <p:spPr>
          <a:xfrm>
            <a:off x="24231600" y="3504334"/>
            <a:ext cx="7711440" cy="707886"/>
          </a:xfrm>
          <a:prstGeom prst="rect">
            <a:avLst/>
          </a:prstGeom>
          <a:solidFill>
            <a:schemeClr val="accent5">
              <a:lumMod val="75000"/>
            </a:schemeClr>
          </a:solidFill>
          <a:ln>
            <a:solidFill>
              <a:schemeClr val="accent5">
                <a:lumMod val="75000"/>
              </a:schemeClr>
            </a:solidFill>
          </a:ln>
        </p:spPr>
        <p:txBody>
          <a:bodyPr wrap="square" rtlCol="0">
            <a:spAutoFit/>
          </a:bodyPr>
          <a:lstStyle/>
          <a:p>
            <a:r>
              <a:rPr lang="en-US" sz="4000" b="1" dirty="0" smtClean="0">
                <a:solidFill>
                  <a:schemeClr val="bg1"/>
                </a:solidFill>
                <a:latin typeface="Arial" panose="020B0604020202020204" pitchFamily="34" charset="0"/>
                <a:cs typeface="Arial" panose="020B0604020202020204" pitchFamily="34" charset="0"/>
              </a:rPr>
              <a:t>Interface</a:t>
            </a:r>
            <a:endParaRPr lang="en-US" sz="40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flipH="1">
            <a:off x="24231597" y="4212221"/>
            <a:ext cx="7711439" cy="13295948"/>
          </a:xfrm>
          <a:prstGeom prst="rect">
            <a:avLst/>
          </a:prstGeom>
          <a:solidFill>
            <a:schemeClr val="bg1"/>
          </a:solidFill>
        </p:spPr>
        <p:txBody>
          <a:bodyPr wrap="square" rtlCol="0">
            <a:spAutoFit/>
          </a:bodyPr>
          <a:lstStyle/>
          <a:p>
            <a:pPr marL="457200" lvl="0" indent="-457200">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Let’s try our website:</a:t>
            </a:r>
          </a:p>
          <a:p>
            <a:pPr marL="457200" lvl="0" indent="-457200">
              <a:buFont typeface="Wingdings" panose="05000000000000000000" pitchFamily="2" charset="2"/>
              <a:buChar char="Ø"/>
            </a:pPr>
            <a:endParaRPr lang="en-US" sz="2600" dirty="0" smtClean="0">
              <a:latin typeface="Arial" panose="020B0604020202020204" pitchFamily="34" charset="0"/>
              <a:cs typeface="Arial" panose="020B0604020202020204" pitchFamily="34" charset="0"/>
            </a:endParaRPr>
          </a:p>
          <a:p>
            <a:pPr marL="457200" lvl="0" indent="-457200">
              <a:buFont typeface="Wingdings" panose="05000000000000000000" pitchFamily="2" charset="2"/>
              <a:buChar char="Ø"/>
            </a:pPr>
            <a:endParaRPr lang="en-US" sz="2600" dirty="0" smtClean="0">
              <a:latin typeface="Arial" panose="020B0604020202020204" pitchFamily="34" charset="0"/>
              <a:cs typeface="Arial" panose="020B0604020202020204" pitchFamily="34" charset="0"/>
            </a:endParaRPr>
          </a:p>
          <a:p>
            <a:pPr marL="457200" lvl="0" indent="-457200">
              <a:buFont typeface="Wingdings" panose="05000000000000000000" pitchFamily="2" charset="2"/>
              <a:buChar char="Ø"/>
            </a:pPr>
            <a:endParaRPr lang="en-US" sz="2600" dirty="0" smtClean="0">
              <a:latin typeface="Arial" panose="020B0604020202020204" pitchFamily="34" charset="0"/>
              <a:cs typeface="Arial" panose="020B0604020202020204" pitchFamily="34" charset="0"/>
            </a:endParaRPr>
          </a:p>
          <a:p>
            <a:pPr marL="457200" lvl="0" indent="-457200">
              <a:buFont typeface="Wingdings" panose="05000000000000000000" pitchFamily="2" charset="2"/>
              <a:buChar char="Ø"/>
            </a:pPr>
            <a:endParaRPr lang="en-US" sz="2600" dirty="0" smtClean="0">
              <a:latin typeface="Arial" panose="020B0604020202020204" pitchFamily="34" charset="0"/>
              <a:cs typeface="Arial" panose="020B0604020202020204" pitchFamily="34" charset="0"/>
            </a:endParaRPr>
          </a:p>
          <a:p>
            <a:pPr lvl="0"/>
            <a:r>
              <a:rPr lang="en-US" sz="2600" dirty="0" smtClean="0">
                <a:latin typeface="Arial" panose="020B0604020202020204" pitchFamily="34" charset="0"/>
                <a:cs typeface="Arial" panose="020B0604020202020204" pitchFamily="34" charset="0"/>
              </a:rPr>
              <a:t> </a:t>
            </a:r>
          </a:p>
          <a:p>
            <a:pPr lvl="0"/>
            <a:endParaRPr lang="en-US" sz="26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en-US" sz="2600" dirty="0">
                <a:latin typeface="Arial" panose="020B0604020202020204" pitchFamily="34" charset="0"/>
                <a:cs typeface="Arial" panose="020B0604020202020204" pitchFamily="34" charset="0"/>
              </a:rPr>
              <a:t>Click </a:t>
            </a:r>
            <a:r>
              <a:rPr lang="en-US" sz="2600" dirty="0" smtClean="0">
                <a:latin typeface="Arial" panose="020B0604020202020204" pitchFamily="34" charset="0"/>
                <a:cs typeface="Arial" panose="020B0604020202020204" pitchFamily="34" charset="0"/>
              </a:rPr>
              <a:t>‘Sign up’ or ‘Let’s Start’ </a:t>
            </a:r>
            <a:r>
              <a:rPr lang="en-US" sz="2600" dirty="0">
                <a:latin typeface="Arial" panose="020B0604020202020204" pitchFamily="34" charset="0"/>
                <a:cs typeface="Arial" panose="020B0604020202020204" pitchFamily="34" charset="0"/>
              </a:rPr>
              <a:t>to begin </a:t>
            </a:r>
            <a:r>
              <a:rPr lang="en-US" sz="2600" dirty="0" smtClean="0">
                <a:latin typeface="Arial" panose="020B0604020202020204" pitchFamily="34" charset="0"/>
                <a:cs typeface="Arial" panose="020B0604020202020204" pitchFamily="34" charset="0"/>
              </a:rPr>
              <a:t>the cancer classification.</a:t>
            </a:r>
          </a:p>
          <a:p>
            <a:pPr marL="457200" indent="-457200">
              <a:buFont typeface="Wingdings" panose="05000000000000000000" pitchFamily="2" charset="2"/>
              <a:buChar char="Ø"/>
            </a:pPr>
            <a:endParaRPr lang="en-US" sz="26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a:latin typeface="Arial" panose="020B0604020202020204" pitchFamily="34" charset="0"/>
              <a:cs typeface="Arial" panose="020B0604020202020204" pitchFamily="34" charset="0"/>
            </a:endParaRPr>
          </a:p>
          <a:p>
            <a:pPr lvl="0"/>
            <a:endParaRPr lang="en-US" sz="2600" dirty="0" smtClean="0">
              <a:latin typeface="Arial" panose="020B0604020202020204" pitchFamily="34" charset="0"/>
              <a:cs typeface="Arial" panose="020B0604020202020204" pitchFamily="34" charset="0"/>
            </a:endParaRPr>
          </a:p>
          <a:p>
            <a:pPr marL="457200" lvl="0" indent="-457200">
              <a:buFont typeface="Wingdings" panose="05000000000000000000" pitchFamily="2" charset="2"/>
              <a:buChar char="Ø"/>
            </a:pPr>
            <a:r>
              <a:rPr lang="en-US" sz="2600" dirty="0">
                <a:latin typeface="Arial" panose="020B0604020202020204" pitchFamily="34" charset="0"/>
                <a:cs typeface="Arial" panose="020B0604020202020204" pitchFamily="34" charset="0"/>
              </a:rPr>
              <a:t>After </a:t>
            </a:r>
            <a:r>
              <a:rPr lang="en-US" sz="2600" dirty="0" smtClean="0">
                <a:latin typeface="Arial" panose="020B0604020202020204" pitchFamily="34" charset="0"/>
                <a:cs typeface="Arial" panose="020B0604020202020204" pitchFamily="34" charset="0"/>
              </a:rPr>
              <a:t>signing up and logging in, you </a:t>
            </a:r>
            <a:r>
              <a:rPr lang="en-US" sz="2600" dirty="0">
                <a:latin typeface="Arial" panose="020B0604020202020204" pitchFamily="34" charset="0"/>
                <a:cs typeface="Arial" panose="020B0604020202020204" pitchFamily="34" charset="0"/>
              </a:rPr>
              <a:t>can go to the classification </a:t>
            </a:r>
            <a:r>
              <a:rPr lang="en-US" sz="2600" dirty="0" smtClean="0">
                <a:latin typeface="Arial" panose="020B0604020202020204" pitchFamily="34" charset="0"/>
                <a:cs typeface="Arial" panose="020B0604020202020204" pitchFamily="34" charset="0"/>
              </a:rPr>
              <a:t>page and upload </a:t>
            </a:r>
            <a:r>
              <a:rPr lang="en-US" sz="2600" dirty="0">
                <a:latin typeface="Arial" panose="020B0604020202020204" pitchFamily="34" charset="0"/>
                <a:cs typeface="Arial" panose="020B0604020202020204" pitchFamily="34" charset="0"/>
              </a:rPr>
              <a:t>your </a:t>
            </a:r>
            <a:r>
              <a:rPr lang="en-US" sz="2600" dirty="0" smtClean="0">
                <a:latin typeface="Arial" panose="020B0604020202020204" pitchFamily="34" charset="0"/>
                <a:cs typeface="Arial" panose="020B0604020202020204" pitchFamily="34" charset="0"/>
              </a:rPr>
              <a:t>file. </a:t>
            </a:r>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pPr lvl="0"/>
            <a:endParaRPr lang="en-US" sz="2600" dirty="0" smtClean="0">
              <a:latin typeface="Arial" panose="020B0604020202020204" pitchFamily="34" charset="0"/>
              <a:cs typeface="Arial" panose="020B0604020202020204" pitchFamily="34" charset="0"/>
            </a:endParaRPr>
          </a:p>
          <a:p>
            <a:pPr lvl="0"/>
            <a:endParaRPr lang="en-US" sz="2600" dirty="0">
              <a:latin typeface="Arial" panose="020B0604020202020204" pitchFamily="34" charset="0"/>
              <a:cs typeface="Arial" panose="020B0604020202020204" pitchFamily="34" charset="0"/>
            </a:endParaRPr>
          </a:p>
          <a:p>
            <a:pPr lvl="0"/>
            <a:endParaRPr lang="en-US" sz="2600" dirty="0" smtClean="0">
              <a:latin typeface="Arial" panose="020B0604020202020204" pitchFamily="34" charset="0"/>
              <a:cs typeface="Arial" panose="020B0604020202020204" pitchFamily="34" charset="0"/>
            </a:endParaRPr>
          </a:p>
          <a:p>
            <a:pPr lvl="0"/>
            <a:endParaRPr lang="en-US" sz="2600" dirty="0">
              <a:latin typeface="Arial" panose="020B0604020202020204" pitchFamily="34" charset="0"/>
              <a:cs typeface="Arial" panose="020B0604020202020204" pitchFamily="34" charset="0"/>
            </a:endParaRPr>
          </a:p>
          <a:p>
            <a:pPr lvl="0"/>
            <a:endParaRPr lang="en-US" sz="2600" dirty="0" smtClean="0">
              <a:latin typeface="Arial" panose="020B0604020202020204" pitchFamily="34" charset="0"/>
              <a:cs typeface="Arial" panose="020B0604020202020204" pitchFamily="34" charset="0"/>
            </a:endParaRPr>
          </a:p>
          <a:p>
            <a:pPr lvl="0"/>
            <a:endParaRPr lang="en-US" sz="2600" dirty="0" smtClean="0">
              <a:latin typeface="Arial" panose="020B0604020202020204" pitchFamily="34" charset="0"/>
              <a:cs typeface="Arial" panose="020B0604020202020204" pitchFamily="34" charset="0"/>
            </a:endParaRPr>
          </a:p>
          <a:p>
            <a:pPr marL="457200" lvl="0" indent="-457200">
              <a:buFont typeface="Wingdings" panose="05000000000000000000" pitchFamily="2" charset="2"/>
              <a:buChar char="Ø"/>
            </a:pPr>
            <a:r>
              <a:rPr lang="en-US" sz="2600" dirty="0" smtClean="0">
                <a:latin typeface="Arial" panose="020B0604020202020204" pitchFamily="34" charset="0"/>
                <a:cs typeface="Arial" panose="020B0604020202020204" pitchFamily="34" charset="0"/>
              </a:rPr>
              <a:t>You can then see the classification result.</a:t>
            </a:r>
            <a:endParaRPr lang="en-US" sz="2600" dirty="0">
              <a:latin typeface="Arial" panose="020B0604020202020204" pitchFamily="34" charset="0"/>
              <a:cs typeface="Arial" panose="020B0604020202020204" pitchFamily="34" charset="0"/>
            </a:endParaRPr>
          </a:p>
          <a:p>
            <a:pPr lvl="0"/>
            <a:endParaRPr lang="en-US" sz="2600" dirty="0" smtClean="0">
              <a:latin typeface="Arial" panose="020B0604020202020204" pitchFamily="34" charset="0"/>
              <a:cs typeface="Arial" panose="020B0604020202020204" pitchFamily="34" charset="0"/>
            </a:endParaRPr>
          </a:p>
          <a:p>
            <a:pPr lvl="0"/>
            <a:endParaRPr lang="en-US" sz="2600" dirty="0">
              <a:latin typeface="Arial" panose="020B0604020202020204" pitchFamily="34" charset="0"/>
              <a:cs typeface="Arial" panose="020B0604020202020204" pitchFamily="34" charset="0"/>
            </a:endParaRPr>
          </a:p>
          <a:p>
            <a:pPr lvl="0"/>
            <a:endParaRPr lang="en-US" sz="2600" dirty="0" smtClean="0">
              <a:latin typeface="Arial" panose="020B0604020202020204" pitchFamily="34" charset="0"/>
              <a:cs typeface="Arial" panose="020B0604020202020204" pitchFamily="34" charset="0"/>
            </a:endParaRPr>
          </a:p>
          <a:p>
            <a:pPr lvl="0"/>
            <a:endParaRPr lang="en-US" sz="2600" dirty="0">
              <a:latin typeface="Arial" panose="020B0604020202020204" pitchFamily="34" charset="0"/>
              <a:cs typeface="Arial" panose="020B0604020202020204" pitchFamily="34" charset="0"/>
            </a:endParaRPr>
          </a:p>
          <a:p>
            <a:pPr lvl="0"/>
            <a:endParaRPr lang="en-US" sz="2600" dirty="0">
              <a:latin typeface="Arial" panose="020B0604020202020204" pitchFamily="34" charset="0"/>
              <a:cs typeface="Arial" panose="020B0604020202020204" pitchFamily="34" charset="0"/>
            </a:endParaRPr>
          </a:p>
          <a:p>
            <a:pPr lvl="0"/>
            <a:endParaRPr lang="en-US" sz="2600" dirty="0" smtClean="0">
              <a:latin typeface="Arial" panose="020B0604020202020204" pitchFamily="34" charset="0"/>
              <a:cs typeface="Arial" panose="020B0604020202020204" pitchFamily="34" charset="0"/>
            </a:endParaRPr>
          </a:p>
          <a:p>
            <a:pPr lvl="0"/>
            <a:endParaRPr lang="en-US" sz="2600" dirty="0" smtClean="0">
              <a:latin typeface="Arial" panose="020B0604020202020204" pitchFamily="34" charset="0"/>
              <a:cs typeface="Arial" panose="020B0604020202020204" pitchFamily="34" charset="0"/>
            </a:endParaRPr>
          </a:p>
        </p:txBody>
      </p:sp>
      <p:pic>
        <p:nvPicPr>
          <p:cNvPr id="29" name="Picture 28"/>
          <p:cNvPicPr>
            <a:picLocks noChangeAspect="1"/>
          </p:cNvPicPr>
          <p:nvPr/>
        </p:nvPicPr>
        <p:blipFill>
          <a:blip r:embed="rId13"/>
          <a:stretch>
            <a:fillRect/>
          </a:stretch>
        </p:blipFill>
        <p:spPr>
          <a:xfrm>
            <a:off x="24714861" y="4674219"/>
            <a:ext cx="4088739" cy="2303016"/>
          </a:xfrm>
          <a:prstGeom prst="rect">
            <a:avLst/>
          </a:prstGeom>
        </p:spPr>
      </p:pic>
      <p:pic>
        <p:nvPicPr>
          <p:cNvPr id="30" name="Picture 29"/>
          <p:cNvPicPr>
            <a:picLocks noChangeAspect="1"/>
          </p:cNvPicPr>
          <p:nvPr/>
        </p:nvPicPr>
        <p:blipFill>
          <a:blip r:embed="rId14"/>
          <a:stretch>
            <a:fillRect/>
          </a:stretch>
        </p:blipFill>
        <p:spPr>
          <a:xfrm>
            <a:off x="24714861" y="8040581"/>
            <a:ext cx="4088739" cy="2303016"/>
          </a:xfrm>
          <a:prstGeom prst="rect">
            <a:avLst/>
          </a:prstGeom>
        </p:spPr>
      </p:pic>
      <p:pic>
        <p:nvPicPr>
          <p:cNvPr id="32" name="Picture 31"/>
          <p:cNvPicPr>
            <a:picLocks noChangeAspect="1"/>
          </p:cNvPicPr>
          <p:nvPr/>
        </p:nvPicPr>
        <p:blipFill>
          <a:blip r:embed="rId15"/>
          <a:stretch>
            <a:fillRect/>
          </a:stretch>
        </p:blipFill>
        <p:spPr>
          <a:xfrm>
            <a:off x="24714861" y="14786490"/>
            <a:ext cx="4088739" cy="2303016"/>
          </a:xfrm>
          <a:prstGeom prst="rect">
            <a:avLst/>
          </a:prstGeom>
        </p:spPr>
      </p:pic>
      <p:sp>
        <p:nvSpPr>
          <p:cNvPr id="34" name="TextBox 33"/>
          <p:cNvSpPr txBox="1"/>
          <p:nvPr/>
        </p:nvSpPr>
        <p:spPr>
          <a:xfrm>
            <a:off x="24262078" y="18240693"/>
            <a:ext cx="7711439" cy="707886"/>
          </a:xfrm>
          <a:prstGeom prst="rect">
            <a:avLst/>
          </a:prstGeom>
          <a:solidFill>
            <a:schemeClr val="accent5">
              <a:lumMod val="75000"/>
            </a:schemeClr>
          </a:solidFill>
        </p:spPr>
        <p:txBody>
          <a:bodyPr wrap="square" rtlCol="0">
            <a:spAutoFit/>
          </a:bodyPr>
          <a:lstStyle/>
          <a:p>
            <a:r>
              <a:rPr lang="en-US" sz="4000" b="1" dirty="0" smtClean="0">
                <a:solidFill>
                  <a:schemeClr val="bg1"/>
                </a:solidFill>
                <a:latin typeface="Arial" panose="020B0604020202020204" pitchFamily="34" charset="0"/>
                <a:cs typeface="Arial" panose="020B0604020202020204" pitchFamily="34" charset="0"/>
              </a:rPr>
              <a:t>Acknowledgements</a:t>
            </a:r>
            <a:endParaRPr lang="en-US" sz="4000" b="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24231598" y="18948579"/>
            <a:ext cx="7741919" cy="2492990"/>
          </a:xfrm>
          <a:prstGeom prst="rect">
            <a:avLst/>
          </a:prstGeom>
          <a:solidFill>
            <a:schemeClr val="bg1"/>
          </a:solidFill>
        </p:spPr>
        <p:txBody>
          <a:bodyPr wrap="square" rtlCol="0">
            <a:spAutoFit/>
          </a:bodyPr>
          <a:lstStyle/>
          <a:p>
            <a:pPr marL="457200" indent="-457200">
              <a:buFont typeface="Wingdings" panose="05000000000000000000" pitchFamily="2" charset="2"/>
              <a:buChar char="Ø"/>
            </a:pPr>
            <a:r>
              <a:rPr lang="en-US" sz="2600" dirty="0">
                <a:latin typeface="Arial" panose="020B0604020202020204" pitchFamily="34" charset="0"/>
                <a:cs typeface="Arial" panose="020B0604020202020204" pitchFamily="34" charset="0"/>
              </a:rPr>
              <a:t>We would like to thank Prof. Osama </a:t>
            </a:r>
            <a:r>
              <a:rPr lang="en-US" sz="2600" dirty="0" err="1">
                <a:latin typeface="Arial" panose="020B0604020202020204" pitchFamily="34" charset="0"/>
                <a:cs typeface="Arial" panose="020B0604020202020204" pitchFamily="34" charset="0"/>
              </a:rPr>
              <a:t>Alshaykh</a:t>
            </a:r>
            <a:r>
              <a:rPr lang="en-US" sz="2600" dirty="0">
                <a:latin typeface="Arial" panose="020B0604020202020204" pitchFamily="34" charset="0"/>
                <a:cs typeface="Arial" panose="020B0604020202020204" pitchFamily="34" charset="0"/>
              </a:rPr>
              <a:t> for </a:t>
            </a:r>
            <a:r>
              <a:rPr lang="en-US" sz="2600" dirty="0" smtClean="0">
                <a:latin typeface="Arial" panose="020B0604020202020204" pitchFamily="34" charset="0"/>
                <a:cs typeface="Arial" panose="020B0604020202020204" pitchFamily="34" charset="0"/>
              </a:rPr>
              <a:t>his </a:t>
            </a:r>
            <a:r>
              <a:rPr lang="en-US" sz="2600" dirty="0">
                <a:latin typeface="Arial" panose="020B0604020202020204" pitchFamily="34" charset="0"/>
                <a:cs typeface="Arial" panose="020B0604020202020204" pitchFamily="34" charset="0"/>
              </a:rPr>
              <a:t>guidance, advice and support </a:t>
            </a:r>
            <a:r>
              <a:rPr lang="en-US" sz="2600" dirty="0" smtClean="0">
                <a:latin typeface="Arial" panose="020B0604020202020204" pitchFamily="34" charset="0"/>
                <a:cs typeface="Arial" panose="020B0604020202020204" pitchFamily="34" charset="0"/>
              </a:rPr>
              <a:t>throughout and </a:t>
            </a:r>
            <a:r>
              <a:rPr lang="en-US" sz="2600" dirty="0">
                <a:latin typeface="Arial" panose="020B0604020202020204" pitchFamily="34" charset="0"/>
                <a:cs typeface="Arial" panose="020B0604020202020204" pitchFamily="34" charset="0"/>
              </a:rPr>
              <a:t>also Graduate Teaching Assistants </a:t>
            </a:r>
            <a:r>
              <a:rPr lang="en-US" sz="2600" dirty="0" err="1">
                <a:latin typeface="Arial" panose="020B0604020202020204" pitchFamily="34" charset="0"/>
                <a:cs typeface="Arial" panose="020B0604020202020204" pitchFamily="34" charset="0"/>
              </a:rPr>
              <a:t>Rishab</a:t>
            </a:r>
            <a:r>
              <a:rPr lang="en-US" sz="2600" dirty="0">
                <a:latin typeface="Arial" panose="020B0604020202020204" pitchFamily="34" charset="0"/>
                <a:cs typeface="Arial" panose="020B0604020202020204" pitchFamily="34" charset="0"/>
              </a:rPr>
              <a:t> Shah, Abdullah </a:t>
            </a:r>
            <a:r>
              <a:rPr lang="en-US" sz="2600" dirty="0" err="1">
                <a:latin typeface="Arial" panose="020B0604020202020204" pitchFamily="34" charset="0"/>
                <a:cs typeface="Arial" panose="020B0604020202020204" pitchFamily="34" charset="0"/>
              </a:rPr>
              <a:t>Gok</a:t>
            </a:r>
            <a:r>
              <a:rPr lang="en-US" sz="2600" dirty="0">
                <a:latin typeface="Arial" panose="020B0604020202020204" pitchFamily="34" charset="0"/>
                <a:cs typeface="Arial" panose="020B0604020202020204" pitchFamily="34" charset="0"/>
              </a:rPr>
              <a:t>, Sherman Sze and </a:t>
            </a:r>
            <a:r>
              <a:rPr lang="en-US" sz="2600" dirty="0" err="1">
                <a:latin typeface="Arial" panose="020B0604020202020204" pitchFamily="34" charset="0"/>
                <a:cs typeface="Arial" panose="020B0604020202020204" pitchFamily="34" charset="0"/>
              </a:rPr>
              <a:t>Jinyuan</a:t>
            </a:r>
            <a:r>
              <a:rPr lang="en-US" sz="2600" dirty="0">
                <a:latin typeface="Arial" panose="020B0604020202020204" pitchFamily="34" charset="0"/>
                <a:cs typeface="Arial" panose="020B0604020202020204" pitchFamily="34" charset="0"/>
              </a:rPr>
              <a:t> Zhao for their help and guidance</a:t>
            </a:r>
            <a:r>
              <a:rPr lang="en-US" sz="2600" dirty="0" smtClean="0">
                <a:latin typeface="Arial" panose="020B0604020202020204" pitchFamily="34" charset="0"/>
                <a:cs typeface="Arial" panose="020B0604020202020204" pitchFamily="34" charset="0"/>
              </a:rPr>
              <a:t>.</a:t>
            </a:r>
          </a:p>
          <a:p>
            <a:endParaRPr lang="en-US" sz="2600" dirty="0">
              <a:latin typeface="Arial" panose="020B0604020202020204" pitchFamily="34" charset="0"/>
              <a:cs typeface="Arial" panose="020B0604020202020204" pitchFamily="34" charset="0"/>
            </a:endParaRPr>
          </a:p>
        </p:txBody>
      </p:sp>
      <p:sp>
        <p:nvSpPr>
          <p:cNvPr id="36" name="TextBox 35"/>
          <p:cNvSpPr txBox="1"/>
          <p:nvPr/>
        </p:nvSpPr>
        <p:spPr>
          <a:xfrm>
            <a:off x="883922" y="9782466"/>
            <a:ext cx="8808720" cy="707886"/>
          </a:xfrm>
          <a:prstGeom prst="rect">
            <a:avLst/>
          </a:prstGeom>
          <a:solidFill>
            <a:schemeClr val="accent5">
              <a:lumMod val="75000"/>
            </a:schemeClr>
          </a:solidFill>
        </p:spPr>
        <p:txBody>
          <a:bodyPr wrap="square" rtlCol="0">
            <a:spAutoFit/>
          </a:bodyPr>
          <a:lstStyle/>
          <a:p>
            <a:r>
              <a:rPr lang="en-US" sz="4000" b="1" dirty="0" smtClean="0">
                <a:solidFill>
                  <a:schemeClr val="bg1"/>
                </a:solidFill>
                <a:latin typeface="Arial" panose="020B0604020202020204" pitchFamily="34" charset="0"/>
                <a:cs typeface="Arial" panose="020B0604020202020204" pitchFamily="34" charset="0"/>
              </a:rPr>
              <a:t>Django Framework</a:t>
            </a:r>
            <a:endParaRPr lang="en-US" sz="4000" b="1" dirty="0">
              <a:solidFill>
                <a:schemeClr val="bg1"/>
              </a:solidFill>
              <a:latin typeface="Arial" panose="020B0604020202020204" pitchFamily="34" charset="0"/>
              <a:cs typeface="Arial" panose="020B0604020202020204" pitchFamily="34" charset="0"/>
            </a:endParaRPr>
          </a:p>
        </p:txBody>
      </p:sp>
      <p:sp>
        <p:nvSpPr>
          <p:cNvPr id="38" name="TextBox 37"/>
          <p:cNvSpPr txBox="1"/>
          <p:nvPr/>
        </p:nvSpPr>
        <p:spPr>
          <a:xfrm>
            <a:off x="883922" y="10490353"/>
            <a:ext cx="8808720" cy="9294852"/>
          </a:xfrm>
          <a:prstGeom prst="rect">
            <a:avLst/>
          </a:prstGeom>
          <a:solidFill>
            <a:schemeClr val="bg1"/>
          </a:solidFill>
        </p:spPr>
        <p:txBody>
          <a:bodyPr wrap="square" rtlCol="0">
            <a:spAutoFit/>
          </a:bodyPr>
          <a:lstStyle/>
          <a:p>
            <a:pPr marL="457200" indent="-457200">
              <a:buFont typeface="Wingdings" panose="05000000000000000000" pitchFamily="2" charset="2"/>
              <a:buChar char="Ø"/>
            </a:pPr>
            <a:r>
              <a:rPr lang="en-US" sz="2600" dirty="0">
                <a:latin typeface="Arial" panose="020B0604020202020204" pitchFamily="34" charset="0"/>
                <a:cs typeface="Arial" panose="020B0604020202020204" pitchFamily="34" charset="0"/>
              </a:rPr>
              <a:t>Django is a high-level Python Web framework that encourages rapid development and clean, pragmatic design. </a:t>
            </a:r>
          </a:p>
          <a:p>
            <a:pPr marL="457200" indent="-457200">
              <a:buFont typeface="Wingdings" panose="05000000000000000000" pitchFamily="2" charset="2"/>
              <a:buChar char="Ø"/>
            </a:pPr>
            <a:r>
              <a:rPr lang="en-US" sz="2600" dirty="0">
                <a:latin typeface="Arial" panose="020B0604020202020204" pitchFamily="34" charset="0"/>
                <a:cs typeface="Arial" panose="020B0604020202020204" pitchFamily="34" charset="0"/>
              </a:rPr>
              <a:t>The model part of Django is done by model.py and the Database. By using the SQLite database, the username and password can be saved for user to login. T</a:t>
            </a:r>
            <a:r>
              <a:rPr lang="en-US" sz="2600" dirty="0" smtClean="0">
                <a:latin typeface="Arial" panose="020B0604020202020204" pitchFamily="34" charset="0"/>
                <a:cs typeface="Arial" panose="020B0604020202020204" pitchFamily="34" charset="0"/>
              </a:rPr>
              <a:t>he </a:t>
            </a:r>
            <a:r>
              <a:rPr lang="en-US" sz="2600" dirty="0">
                <a:latin typeface="Arial" panose="020B0604020202020204" pitchFamily="34" charset="0"/>
                <a:cs typeface="Arial" panose="020B0604020202020204" pitchFamily="34" charset="0"/>
              </a:rPr>
              <a:t>result of the classification will be saved for each user as well.</a:t>
            </a:r>
          </a:p>
          <a:p>
            <a:pPr marL="457200" indent="-457200">
              <a:buFont typeface="Wingdings" panose="05000000000000000000" pitchFamily="2" charset="2"/>
              <a:buChar char="Ø"/>
            </a:pPr>
            <a:r>
              <a:rPr lang="en-US" sz="2600" dirty="0">
                <a:latin typeface="Arial" panose="020B0604020202020204" pitchFamily="34" charset="0"/>
                <a:cs typeface="Arial" panose="020B0604020202020204" pitchFamily="34" charset="0"/>
              </a:rPr>
              <a:t>The view part in Django is the views.py </a:t>
            </a:r>
            <a:r>
              <a:rPr lang="en-US" sz="2600" dirty="0" smtClean="0">
                <a:latin typeface="Arial" panose="020B0604020202020204" pitchFamily="34" charset="0"/>
                <a:cs typeface="Arial" panose="020B0604020202020204" pitchFamily="34" charset="0"/>
              </a:rPr>
              <a:t>and the </a:t>
            </a:r>
            <a:r>
              <a:rPr lang="en-US" sz="2600" dirty="0">
                <a:latin typeface="Arial" panose="020B0604020202020204" pitchFamily="34" charset="0"/>
                <a:cs typeface="Arial" panose="020B0604020202020204" pitchFamily="34" charset="0"/>
              </a:rPr>
              <a:t>webpage templates. Cancer gene mutations are classified in the views.py. The imported trained model is used to do the classification. The webpage follows the DRY principle.</a:t>
            </a:r>
          </a:p>
          <a:p>
            <a:pPr marL="457200" indent="-457200">
              <a:buFont typeface="Wingdings" panose="05000000000000000000" pitchFamily="2" charset="2"/>
              <a:buChar char="Ø"/>
            </a:pPr>
            <a:r>
              <a:rPr lang="en-US" sz="2600" dirty="0">
                <a:latin typeface="Arial" panose="020B0604020202020204" pitchFamily="34" charset="0"/>
                <a:cs typeface="Arial" panose="020B0604020202020204" pitchFamily="34" charset="0"/>
              </a:rPr>
              <a:t>The control part is the Django framework itself</a:t>
            </a:r>
            <a:r>
              <a:rPr lang="en-US" sz="2600" dirty="0" smtClean="0">
                <a:latin typeface="Arial" panose="020B0604020202020204" pitchFamily="34" charset="0"/>
                <a:cs typeface="Arial" panose="020B0604020202020204" pitchFamily="34" charset="0"/>
              </a:rPr>
              <a:t>.</a:t>
            </a:r>
          </a:p>
          <a:p>
            <a:endParaRPr lang="en-US" sz="2600" dirty="0" smtClean="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      MVC </a:t>
            </a:r>
            <a:r>
              <a:rPr lang="en-US" sz="2600" dirty="0">
                <a:latin typeface="Arial" panose="020B0604020202020204" pitchFamily="34" charset="0"/>
                <a:cs typeface="Arial" panose="020B0604020202020204" pitchFamily="34" charset="0"/>
              </a:rPr>
              <a:t>&amp; Web </a:t>
            </a:r>
            <a:r>
              <a:rPr lang="en-US" sz="2600" dirty="0" smtClean="0">
                <a:latin typeface="Arial" panose="020B0604020202020204" pitchFamily="34" charset="0"/>
                <a:cs typeface="Arial" panose="020B0604020202020204" pitchFamily="34" charset="0"/>
              </a:rPr>
              <a:t>Apps              </a:t>
            </a:r>
            <a:r>
              <a:rPr lang="en-US" sz="2600" dirty="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 MVC </a:t>
            </a:r>
            <a:r>
              <a:rPr lang="en-US" sz="2600" dirty="0">
                <a:latin typeface="Arial" panose="020B0604020202020204" pitchFamily="34" charset="0"/>
                <a:cs typeface="Arial" panose="020B0604020202020204" pitchFamily="34" charset="0"/>
              </a:rPr>
              <a:t>for </a:t>
            </a:r>
            <a:r>
              <a:rPr lang="en-US" sz="2600" dirty="0" smtClean="0">
                <a:latin typeface="Arial" panose="020B0604020202020204" pitchFamily="34" charset="0"/>
                <a:cs typeface="Arial" panose="020B0604020202020204" pitchFamily="34" charset="0"/>
              </a:rPr>
              <a:t>Django</a:t>
            </a:r>
            <a:endParaRPr lang="en-US" sz="2600" dirty="0">
              <a:latin typeface="Arial" panose="020B0604020202020204" pitchFamily="34" charset="0"/>
              <a:cs typeface="Arial" panose="020B0604020202020204" pitchFamily="34" charset="0"/>
            </a:endParaRPr>
          </a:p>
          <a:p>
            <a:endParaRPr lang="en-US" sz="26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600" dirty="0" smtClean="0">
              <a:latin typeface="Arial" panose="020B0604020202020204" pitchFamily="34" charset="0"/>
              <a:cs typeface="Arial" panose="020B0604020202020204" pitchFamily="34" charset="0"/>
            </a:endParaRPr>
          </a:p>
        </p:txBody>
      </p:sp>
      <p:pic>
        <p:nvPicPr>
          <p:cNvPr id="39" name="Picture 38"/>
          <p:cNvPicPr>
            <a:picLocks noChangeAspect="1"/>
          </p:cNvPicPr>
          <p:nvPr/>
        </p:nvPicPr>
        <p:blipFill>
          <a:blip r:embed="rId16"/>
          <a:stretch>
            <a:fillRect/>
          </a:stretch>
        </p:blipFill>
        <p:spPr>
          <a:xfrm>
            <a:off x="963492" y="17008031"/>
            <a:ext cx="4396916" cy="2465323"/>
          </a:xfrm>
          <a:prstGeom prst="rect">
            <a:avLst/>
          </a:prstGeom>
        </p:spPr>
      </p:pic>
      <p:pic>
        <p:nvPicPr>
          <p:cNvPr id="40" name="Picture 39"/>
          <p:cNvPicPr>
            <a:picLocks noChangeAspect="1"/>
          </p:cNvPicPr>
          <p:nvPr/>
        </p:nvPicPr>
        <p:blipFill>
          <a:blip r:embed="rId17"/>
          <a:stretch>
            <a:fillRect/>
          </a:stretch>
        </p:blipFill>
        <p:spPr>
          <a:xfrm>
            <a:off x="5439978" y="17008032"/>
            <a:ext cx="4100968" cy="2465322"/>
          </a:xfrm>
          <a:prstGeom prst="rect">
            <a:avLst/>
          </a:prstGeom>
        </p:spPr>
      </p:pic>
      <p:pic>
        <p:nvPicPr>
          <p:cNvPr id="43" name="Picture 42"/>
          <p:cNvPicPr>
            <a:picLocks noChangeAspect="1"/>
          </p:cNvPicPr>
          <p:nvPr/>
        </p:nvPicPr>
        <p:blipFill>
          <a:blip r:embed="rId18"/>
          <a:stretch>
            <a:fillRect/>
          </a:stretch>
        </p:blipFill>
        <p:spPr>
          <a:xfrm>
            <a:off x="24714861" y="11518994"/>
            <a:ext cx="4088739" cy="2303016"/>
          </a:xfrm>
          <a:prstGeom prst="rect">
            <a:avLst/>
          </a:prstGeom>
        </p:spPr>
      </p:pic>
      <p:sp>
        <p:nvSpPr>
          <p:cNvPr id="2" name="TextBox 1"/>
          <p:cNvSpPr txBox="1"/>
          <p:nvPr/>
        </p:nvSpPr>
        <p:spPr>
          <a:xfrm>
            <a:off x="914400" y="20195074"/>
            <a:ext cx="8626546" cy="707886"/>
          </a:xfrm>
          <a:prstGeom prst="rect">
            <a:avLst/>
          </a:prstGeom>
          <a:solidFill>
            <a:schemeClr val="accent5">
              <a:lumMod val="75000"/>
            </a:schemeClr>
          </a:solidFill>
        </p:spPr>
        <p:txBody>
          <a:bodyPr wrap="square" rtlCol="0">
            <a:spAutoFit/>
          </a:bodyPr>
          <a:lstStyle/>
          <a:p>
            <a:r>
              <a:rPr lang="en-US" sz="4000" dirty="0" smtClean="0">
                <a:solidFill>
                  <a:schemeClr val="bg1"/>
                </a:solidFill>
                <a:latin typeface="Arial" panose="020B0604020202020204" pitchFamily="34" charset="0"/>
                <a:cs typeface="Arial" panose="020B0604020202020204" pitchFamily="34" charset="0"/>
              </a:rPr>
              <a:t>GitHub Link</a:t>
            </a: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883922" y="20902960"/>
            <a:ext cx="8657024" cy="492443"/>
          </a:xfrm>
          <a:prstGeom prst="rect">
            <a:avLst/>
          </a:prstGeom>
          <a:solidFill>
            <a:schemeClr val="bg1"/>
          </a:solidFill>
        </p:spPr>
        <p:txBody>
          <a:bodyPr wrap="square" rtlCol="0">
            <a:spAutoFit/>
          </a:bodyPr>
          <a:lstStyle/>
          <a:p>
            <a:pPr lvl="0"/>
            <a:r>
              <a:rPr lang="en-US" sz="2600" dirty="0">
                <a:latin typeface="Arial" panose="020B0604020202020204" pitchFamily="34" charset="0"/>
                <a:cs typeface="Arial" panose="020B0604020202020204" pitchFamily="34" charset="0"/>
              </a:rPr>
              <a:t>https://github.com/jxtang0920/EC601cancer_detection </a:t>
            </a:r>
          </a:p>
        </p:txBody>
      </p:sp>
    </p:spTree>
    <p:extLst>
      <p:ext uri="{BB962C8B-B14F-4D97-AF65-F5344CB8AC3E}">
        <p14:creationId xmlns:p14="http://schemas.microsoft.com/office/powerpoint/2010/main" val="4246748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1118</TotalTime>
  <Words>452</Words>
  <Application>Microsoft Office PowerPoint</Application>
  <PresentationFormat>Custom</PresentationFormat>
  <Paragraphs>88</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Wingdings</vt:lpstr>
      <vt:lpstr>Office Theme</vt:lpstr>
      <vt:lpstr>Picture</vt:lpstr>
      <vt:lpstr>PowerPoint Presentation</vt:lpstr>
    </vt:vector>
  </TitlesOfParts>
  <Company>Boston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Shachi</dc:creator>
  <cp:lastModifiedBy>Shachi</cp:lastModifiedBy>
  <cp:revision>32</cp:revision>
  <dcterms:created xsi:type="dcterms:W3CDTF">2017-12-11T00:00:42Z</dcterms:created>
  <dcterms:modified xsi:type="dcterms:W3CDTF">2017-12-11T18:44:32Z</dcterms:modified>
</cp:coreProperties>
</file>