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8716" r:id="rId2"/>
    <p:sldId id="8731" r:id="rId3"/>
    <p:sldId id="8717" r:id="rId4"/>
    <p:sldId id="8718" r:id="rId5"/>
    <p:sldId id="8732" r:id="rId6"/>
    <p:sldId id="8664" r:id="rId7"/>
    <p:sldId id="8720" r:id="rId8"/>
    <p:sldId id="8735" r:id="rId9"/>
    <p:sldId id="8736" r:id="rId10"/>
    <p:sldId id="8730" r:id="rId11"/>
    <p:sldId id="8739" r:id="rId12"/>
    <p:sldId id="8740" r:id="rId13"/>
    <p:sldId id="8722" r:id="rId14"/>
    <p:sldId id="8723" r:id="rId15"/>
    <p:sldId id="8741" r:id="rId16"/>
    <p:sldId id="8743" r:id="rId17"/>
    <p:sldId id="8724" r:id="rId18"/>
    <p:sldId id="8744" r:id="rId19"/>
    <p:sldId id="8725" r:id="rId20"/>
    <p:sldId id="8726" r:id="rId21"/>
    <p:sldId id="8727" r:id="rId22"/>
    <p:sldId id="8728" r:id="rId23"/>
    <p:sldId id="8746" r:id="rId24"/>
    <p:sldId id="8745" r:id="rId25"/>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y" initials="cy" lastIdx="1" clrIdx="0">
    <p:extLst>
      <p:ext uri="{19B8F6BF-5375-455C-9EA6-DF929625EA0E}">
        <p15:presenceInfo xmlns:p15="http://schemas.microsoft.com/office/powerpoint/2012/main" userId="4d6cd58c98a1b7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7B9BA"/>
    <a:srgbClr val="D2691D"/>
    <a:srgbClr val="008000"/>
    <a:srgbClr val="008200"/>
    <a:srgbClr val="00B2A3"/>
    <a:srgbClr val="00B050"/>
    <a:srgbClr val="A6A6A6"/>
    <a:srgbClr val="41AFB0"/>
    <a:srgbClr val="10B7A9"/>
    <a:srgbClr val="008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02" autoAdjust="0"/>
    <p:restoredTop sz="85819" autoAdjust="0"/>
  </p:normalViewPr>
  <p:slideViewPr>
    <p:cSldViewPr snapToGrid="0" showGuides="1">
      <p:cViewPr varScale="1">
        <p:scale>
          <a:sx n="109" d="100"/>
          <a:sy n="109" d="100"/>
        </p:scale>
        <p:origin x="208" y="192"/>
      </p:cViewPr>
      <p:guideLst>
        <p:guide orient="horz" pos="2160"/>
        <p:guide pos="3817"/>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1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8A171-40FD-4CB5-9CC6-7B3DE660ABF2}" type="datetimeFigureOut">
              <a:rPr lang="zh-CN" altLang="en-US" smtClean="0"/>
              <a:t>2020/3/17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6F7A3-80E8-4B44-8318-0B9D1CC5B633}" type="slidenum">
              <a:rPr lang="zh-CN" altLang="en-US" smtClean="0"/>
              <a:t>‹#›</a:t>
            </a:fld>
            <a:endParaRPr lang="zh-CN" altLang="en-US"/>
          </a:p>
        </p:txBody>
      </p:sp>
    </p:spTree>
    <p:extLst>
      <p:ext uri="{BB962C8B-B14F-4D97-AF65-F5344CB8AC3E}">
        <p14:creationId xmlns:p14="http://schemas.microsoft.com/office/powerpoint/2010/main" val="174633862"/>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6462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我们在</a:t>
            </a:r>
            <a:r>
              <a:rPr lang="en-US" altLang="zh-CN" sz="1200" kern="1200" dirty="0" err="1">
                <a:solidFill>
                  <a:schemeClr val="tx1"/>
                </a:solidFill>
                <a:effectLst/>
                <a:latin typeface="+mn-lt"/>
                <a:ea typeface="+mn-ea"/>
                <a:cs typeface="+mn-cs"/>
              </a:rPr>
              <a:t>jenkins</a:t>
            </a:r>
            <a:r>
              <a:rPr lang="zh-CN" altLang="zh-CN" sz="1200" kern="1200" dirty="0">
                <a:solidFill>
                  <a:schemeClr val="tx1"/>
                </a:solidFill>
                <a:effectLst/>
                <a:latin typeface="+mn-lt"/>
                <a:ea typeface="+mn-ea"/>
                <a:cs typeface="+mn-cs"/>
              </a:rPr>
              <a:t>上分别为这</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个流程建立了相关的工程，一个叫</a:t>
            </a:r>
            <a:r>
              <a:rPr lang="en-US" altLang="zh-CN" sz="1200" kern="1200" dirty="0">
                <a:solidFill>
                  <a:schemeClr val="tx1"/>
                </a:solidFill>
                <a:effectLst/>
                <a:latin typeface="+mn-lt"/>
                <a:ea typeface="+mn-ea"/>
                <a:cs typeface="+mn-cs"/>
              </a:rPr>
              <a:t>UL DP Clean Data Daily, </a:t>
            </a:r>
            <a:r>
              <a:rPr lang="zh-CN" altLang="zh-CN" sz="1200" kern="1200" dirty="0">
                <a:solidFill>
                  <a:schemeClr val="tx1"/>
                </a:solidFill>
                <a:effectLst/>
                <a:latin typeface="+mn-lt"/>
                <a:ea typeface="+mn-ea"/>
                <a:cs typeface="+mn-cs"/>
              </a:rPr>
              <a:t>另外一个流程因为我们目前支持</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brand</a:t>
            </a:r>
            <a:r>
              <a:rPr lang="zh-CN" altLang="zh-CN" sz="1200" kern="1200" dirty="0">
                <a:solidFill>
                  <a:schemeClr val="tx1"/>
                </a:solidFill>
                <a:effectLst/>
                <a:latin typeface="+mn-lt"/>
                <a:ea typeface="+mn-ea"/>
                <a:cs typeface="+mn-cs"/>
              </a:rPr>
              <a:t>，所以对每一个</a:t>
            </a:r>
            <a:r>
              <a:rPr lang="en-US" altLang="zh-CN" sz="1200" kern="1200" dirty="0">
                <a:solidFill>
                  <a:schemeClr val="tx1"/>
                </a:solidFill>
                <a:effectLst/>
                <a:latin typeface="+mn-lt"/>
                <a:ea typeface="+mn-ea"/>
                <a:cs typeface="+mn-cs"/>
              </a:rPr>
              <a:t>brand</a:t>
            </a:r>
            <a:r>
              <a:rPr lang="zh-CN" altLang="zh-CN" sz="1200" kern="1200" dirty="0">
                <a:solidFill>
                  <a:schemeClr val="tx1"/>
                </a:solidFill>
                <a:effectLst/>
                <a:latin typeface="+mn-lt"/>
                <a:ea typeface="+mn-ea"/>
                <a:cs typeface="+mn-cs"/>
              </a:rPr>
              <a:t>设置了一个</a:t>
            </a:r>
            <a:r>
              <a:rPr lang="en-US" altLang="zh-CN" sz="1200" kern="1200" dirty="0">
                <a:solidFill>
                  <a:schemeClr val="tx1"/>
                </a:solidFill>
                <a:effectLst/>
                <a:latin typeface="+mn-lt"/>
                <a:ea typeface="+mn-ea"/>
                <a:cs typeface="+mn-cs"/>
              </a:rPr>
              <a:t>pipeline</a:t>
            </a:r>
            <a:r>
              <a:rPr lang="zh-CN" altLang="zh-CN" sz="1200" kern="1200" dirty="0">
                <a:solidFill>
                  <a:schemeClr val="tx1"/>
                </a:solidFill>
                <a:effectLst/>
                <a:latin typeface="+mn-lt"/>
                <a:ea typeface="+mn-ea"/>
                <a:cs typeface="+mn-cs"/>
              </a:rPr>
              <a:t>工程。</a:t>
            </a:r>
          </a:p>
          <a:p>
            <a:endParaRPr lang="en-US" dirty="0"/>
          </a:p>
        </p:txBody>
      </p:sp>
    </p:spTree>
    <p:extLst>
      <p:ext uri="{BB962C8B-B14F-4D97-AF65-F5344CB8AC3E}">
        <p14:creationId xmlns:p14="http://schemas.microsoft.com/office/powerpoint/2010/main" val="1479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358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537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790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906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293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8304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0837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7732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02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4328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r>
              <a:rPr lang="zh-CN" altLang="en-US" dirty="0"/>
              <a:t>在</a:t>
            </a:r>
            <a:r>
              <a:rPr lang="en-US" altLang="zh-CN" dirty="0"/>
              <a:t>build</a:t>
            </a:r>
            <a:r>
              <a:rPr lang="zh-CN" altLang="en-US" dirty="0"/>
              <a:t> 期间，设置更新</a:t>
            </a:r>
            <a:r>
              <a:rPr lang="en-US" altLang="zh-CN" dirty="0" err="1"/>
              <a:t>github</a:t>
            </a:r>
            <a:r>
              <a:rPr lang="zh-CN" altLang="en-US" dirty="0"/>
              <a:t>上对应</a:t>
            </a:r>
            <a:r>
              <a:rPr lang="en-US" altLang="zh-CN" dirty="0"/>
              <a:t>commit</a:t>
            </a:r>
            <a:r>
              <a:rPr lang="zh-CN" altLang="en-US" dirty="0"/>
              <a:t>的</a:t>
            </a:r>
            <a:r>
              <a:rPr lang="en-US" altLang="zh-CN" dirty="0"/>
              <a:t>status</a:t>
            </a:r>
            <a:endParaRPr lang="en-US" dirty="0"/>
          </a:p>
        </p:txBody>
      </p:sp>
    </p:spTree>
    <p:extLst>
      <p:ext uri="{BB962C8B-B14F-4D97-AF65-F5344CB8AC3E}">
        <p14:creationId xmlns:p14="http://schemas.microsoft.com/office/powerpoint/2010/main" val="4135758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4462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9582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806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7274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993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2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9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072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478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32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FEF4A96-4CCD-EE47-AAA7-ED0B0713CC2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0041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单标题-28字体">
    <p:spTree>
      <p:nvGrpSpPr>
        <p:cNvPr id="1" name=""/>
        <p:cNvGrpSpPr/>
        <p:nvPr/>
      </p:nvGrpSpPr>
      <p:grpSpPr>
        <a:xfrm>
          <a:off x="0" y="0"/>
          <a:ext cx="0" cy="0"/>
          <a:chOff x="0" y="0"/>
          <a:chExt cx="0" cy="0"/>
        </a:xfrm>
      </p:grpSpPr>
      <p:sp>
        <p:nvSpPr>
          <p:cNvPr id="7" name="矩形 6"/>
          <p:cNvSpPr/>
          <p:nvPr userDrawn="1"/>
        </p:nvSpPr>
        <p:spPr>
          <a:xfrm>
            <a:off x="1" y="429369"/>
            <a:ext cx="620203"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 name="矩形 7"/>
          <p:cNvSpPr/>
          <p:nvPr userDrawn="1"/>
        </p:nvSpPr>
        <p:spPr>
          <a:xfrm>
            <a:off x="666225" y="429369"/>
            <a:ext cx="163001"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矩形 8"/>
          <p:cNvSpPr/>
          <p:nvPr userDrawn="1"/>
        </p:nvSpPr>
        <p:spPr>
          <a:xfrm>
            <a:off x="875244" y="429369"/>
            <a:ext cx="69619"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 name="矩形 9"/>
          <p:cNvSpPr/>
          <p:nvPr userDrawn="1"/>
        </p:nvSpPr>
        <p:spPr>
          <a:xfrm>
            <a:off x="990883" y="429369"/>
            <a:ext cx="45719"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pic>
        <p:nvPicPr>
          <p:cNvPr id="198" name="图片 19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00470" y="6330464"/>
            <a:ext cx="1248404" cy="453965"/>
          </a:xfrm>
          <a:prstGeom prst="rect">
            <a:avLst/>
          </a:prstGeom>
        </p:spPr>
      </p:pic>
      <p:sp>
        <p:nvSpPr>
          <p:cNvPr id="199" name="标题 198"/>
          <p:cNvSpPr>
            <a:spLocks noGrp="1"/>
          </p:cNvSpPr>
          <p:nvPr>
            <p:ph type="title"/>
          </p:nvPr>
        </p:nvSpPr>
        <p:spPr>
          <a:xfrm>
            <a:off x="1233727" y="495817"/>
            <a:ext cx="10515600" cy="487313"/>
          </a:xfrm>
          <a:noFill/>
        </p:spPr>
        <p:txBody>
          <a:bodyPr wrap="square" rtlCol="0">
            <a:spAutoFit/>
          </a:bodyPr>
          <a:lstStyle>
            <a:lvl1pPr>
              <a:defRPr lang="zh-CN" altLang="en-US" sz="2800">
                <a:solidFill>
                  <a:srgbClr val="41AFB0"/>
                </a:solidFill>
                <a:latin typeface="华文细黑" panose="02010600040101010101" pitchFamily="2" charset="-122"/>
                <a:ea typeface="华文细黑" panose="02010600040101010101" pitchFamily="2" charset="-122"/>
                <a:cs typeface="+mn-cs"/>
              </a:defRPr>
            </a:lvl1pPr>
          </a:lstStyle>
          <a:p>
            <a:pPr marL="0" lvl="0"/>
            <a:r>
              <a:rPr kumimoji="1" lang="zh-CN" altLang="en-US" dirty="0"/>
              <a:t>单击此处编辑母版标题样式</a:t>
            </a:r>
          </a:p>
        </p:txBody>
      </p:sp>
    </p:spTree>
    <p:extLst>
      <p:ext uri="{BB962C8B-B14F-4D97-AF65-F5344CB8AC3E}">
        <p14:creationId xmlns:p14="http://schemas.microsoft.com/office/powerpoint/2010/main" val="4142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单标题-36字体">
    <p:spTree>
      <p:nvGrpSpPr>
        <p:cNvPr id="1" name=""/>
        <p:cNvGrpSpPr/>
        <p:nvPr/>
      </p:nvGrpSpPr>
      <p:grpSpPr>
        <a:xfrm>
          <a:off x="0" y="0"/>
          <a:ext cx="0" cy="0"/>
          <a:chOff x="0" y="0"/>
          <a:chExt cx="0" cy="0"/>
        </a:xfrm>
      </p:grpSpPr>
      <p:sp>
        <p:nvSpPr>
          <p:cNvPr id="7" name="矩形 6"/>
          <p:cNvSpPr/>
          <p:nvPr userDrawn="1"/>
        </p:nvSpPr>
        <p:spPr>
          <a:xfrm>
            <a:off x="1" y="429369"/>
            <a:ext cx="620203"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 name="矩形 7"/>
          <p:cNvSpPr/>
          <p:nvPr userDrawn="1"/>
        </p:nvSpPr>
        <p:spPr>
          <a:xfrm>
            <a:off x="666225" y="429369"/>
            <a:ext cx="163001"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9" name="矩形 8"/>
          <p:cNvSpPr/>
          <p:nvPr userDrawn="1"/>
        </p:nvSpPr>
        <p:spPr>
          <a:xfrm>
            <a:off x="875244" y="429369"/>
            <a:ext cx="69619"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0" name="矩形 9"/>
          <p:cNvSpPr/>
          <p:nvPr userDrawn="1"/>
        </p:nvSpPr>
        <p:spPr>
          <a:xfrm>
            <a:off x="990883" y="429369"/>
            <a:ext cx="45719" cy="620203"/>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2" name="标题 198">
            <a:extLst>
              <a:ext uri="{FF2B5EF4-FFF2-40B4-BE49-F238E27FC236}">
                <a16:creationId xmlns:a16="http://schemas.microsoft.com/office/drawing/2014/main" id="{814048FD-CB7E-44E9-A577-3320589FF3A8}"/>
              </a:ext>
            </a:extLst>
          </p:cNvPr>
          <p:cNvSpPr>
            <a:spLocks noGrp="1"/>
          </p:cNvSpPr>
          <p:nvPr>
            <p:ph type="title"/>
          </p:nvPr>
        </p:nvSpPr>
        <p:spPr>
          <a:xfrm>
            <a:off x="1233727" y="495817"/>
            <a:ext cx="10515600" cy="487313"/>
          </a:xfrm>
          <a:noFill/>
        </p:spPr>
        <p:txBody>
          <a:bodyPr wrap="square" rtlCol="0">
            <a:spAutoFit/>
          </a:bodyPr>
          <a:lstStyle>
            <a:lvl1pPr>
              <a:defRPr lang="zh-CN" altLang="en-US" sz="2800">
                <a:solidFill>
                  <a:srgbClr val="41AFB0"/>
                </a:solidFill>
                <a:latin typeface="华文细黑" panose="02010600040101010101" pitchFamily="2" charset="-122"/>
                <a:ea typeface="华文细黑" panose="02010600040101010101" pitchFamily="2" charset="-122"/>
                <a:cs typeface="+mn-cs"/>
              </a:defRPr>
            </a:lvl1pPr>
          </a:lstStyle>
          <a:p>
            <a:pPr marL="0" lvl="0"/>
            <a:r>
              <a:rPr kumimoji="1" lang="zh-CN" altLang="en-US" dirty="0"/>
              <a:t>单击此处编辑母版标题样式</a:t>
            </a:r>
          </a:p>
        </p:txBody>
      </p:sp>
      <p:pic>
        <p:nvPicPr>
          <p:cNvPr id="13" name="图片 12">
            <a:extLst>
              <a:ext uri="{FF2B5EF4-FFF2-40B4-BE49-F238E27FC236}">
                <a16:creationId xmlns:a16="http://schemas.microsoft.com/office/drawing/2014/main" id="{A74EAC85-73FF-4539-8FBD-9D7BC74C86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00470" y="6330464"/>
            <a:ext cx="1248404" cy="4539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F5DF96-B975-4F87-A0BA-997EA4D524EC}" type="datetimeFigureOut">
              <a:rPr lang="zh-CN" altLang="en-US" smtClean="0"/>
              <a:t>2020/3/17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3E6B02-2F27-49E8-B560-9FD4AC909254}" type="slidenum">
              <a:rPr lang="zh-CN" altLang="en-US" smtClean="0"/>
              <a:t>‹#›</a:t>
            </a:fld>
            <a:endParaRPr lang="zh-CN" altLang="en-US"/>
          </a:p>
        </p:txBody>
      </p:sp>
    </p:spTree>
    <p:extLst>
      <p:ext uri="{BB962C8B-B14F-4D97-AF65-F5344CB8AC3E}">
        <p14:creationId xmlns:p14="http://schemas.microsoft.com/office/powerpoint/2010/main" val="27050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标题 198"/>
          <p:cNvSpPr>
            <a:spLocks noGrp="1"/>
          </p:cNvSpPr>
          <p:nvPr>
            <p:ph type="title" hasCustomPrompt="1"/>
          </p:nvPr>
        </p:nvSpPr>
        <p:spPr>
          <a:xfrm>
            <a:off x="1101167" y="296635"/>
            <a:ext cx="10515600" cy="480131"/>
          </a:xfrm>
          <a:noFill/>
        </p:spPr>
        <p:txBody>
          <a:bodyPr wrap="square" rtlCol="0">
            <a:spAutoFit/>
          </a:bodyPr>
          <a:lstStyle>
            <a:lvl1pPr>
              <a:defRPr lang="zh-CN" altLang="en-US" sz="2800">
                <a:solidFill>
                  <a:srgbClr val="41AFB0"/>
                </a:solidFill>
                <a:latin typeface="Microsoft YaHei" charset="-122"/>
                <a:ea typeface="Microsoft YaHei" charset="-122"/>
                <a:cs typeface="Microsoft YaHei" charset="-122"/>
              </a:defRPr>
            </a:lvl1pPr>
          </a:lstStyle>
          <a:p>
            <a:pPr marL="0" lvl="0"/>
            <a:r>
              <a:rPr kumimoji="1" lang="zh-CN" altLang="en-US" dirty="0"/>
              <a:t>这里输入你的标题</a:t>
            </a:r>
          </a:p>
        </p:txBody>
      </p:sp>
      <p:sp>
        <p:nvSpPr>
          <p:cNvPr id="8" name="矩形 7"/>
          <p:cNvSpPr/>
          <p:nvPr userDrawn="1"/>
        </p:nvSpPr>
        <p:spPr>
          <a:xfrm>
            <a:off x="0" y="334370"/>
            <a:ext cx="620202" cy="428949"/>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66222" y="334370"/>
            <a:ext cx="163001" cy="428949"/>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75243" y="334370"/>
            <a:ext cx="69618" cy="428949"/>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990881" y="334370"/>
            <a:ext cx="45719" cy="428949"/>
          </a:xfrm>
          <a:prstGeom prst="rect">
            <a:avLst/>
          </a:prstGeom>
          <a:solidFill>
            <a:srgbClr val="41A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2" cstate="screen"/>
          <a:stretch>
            <a:fillRect/>
          </a:stretch>
        </p:blipFill>
        <p:spPr>
          <a:xfrm>
            <a:off x="10529441" y="240654"/>
            <a:ext cx="1327200" cy="504000"/>
          </a:xfrm>
          <a:prstGeom prst="rect">
            <a:avLst/>
          </a:prstGeom>
        </p:spPr>
      </p:pic>
    </p:spTree>
    <p:extLst>
      <p:ext uri="{BB962C8B-B14F-4D97-AF65-F5344CB8AC3E}">
        <p14:creationId xmlns:p14="http://schemas.microsoft.com/office/powerpoint/2010/main" val="46289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F7D11-5A70-4D25-A885-FD71A007C0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7ED0F89-7573-4910-A1D8-3273B41681E7}"/>
              </a:ext>
            </a:extLst>
          </p:cNvPr>
          <p:cNvSpPr>
            <a:spLocks noGrp="1"/>
          </p:cNvSpPr>
          <p:nvPr>
            <p:ph type="dt" sz="half" idx="10"/>
          </p:nvPr>
        </p:nvSpPr>
        <p:spPr/>
        <p:txBody>
          <a:bodyPr/>
          <a:lstStyle/>
          <a:p>
            <a:fld id="{E5F5DF96-B975-4F87-A0BA-997EA4D524EC}" type="datetimeFigureOut">
              <a:rPr lang="zh-CN" altLang="en-US" smtClean="0"/>
              <a:t>2020/3/17</a:t>
            </a:fld>
            <a:endParaRPr lang="zh-CN" altLang="en-US"/>
          </a:p>
        </p:txBody>
      </p:sp>
      <p:sp>
        <p:nvSpPr>
          <p:cNvPr id="4" name="页脚占位符 3">
            <a:extLst>
              <a:ext uri="{FF2B5EF4-FFF2-40B4-BE49-F238E27FC236}">
                <a16:creationId xmlns:a16="http://schemas.microsoft.com/office/drawing/2014/main" id="{907273E3-DA8E-4144-B333-D8B174ACBC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0B326B-4085-4A52-AD0A-EC8393AC0865}"/>
              </a:ext>
            </a:extLst>
          </p:cNvPr>
          <p:cNvSpPr>
            <a:spLocks noGrp="1"/>
          </p:cNvSpPr>
          <p:nvPr>
            <p:ph type="sldNum" sz="quarter" idx="12"/>
          </p:nvPr>
        </p:nvSpPr>
        <p:spPr/>
        <p:txBody>
          <a:bodyPr/>
          <a:lstStyle/>
          <a:p>
            <a:fld id="{283E6B02-2F27-49E8-B560-9FD4AC909254}" type="slidenum">
              <a:rPr lang="zh-CN" altLang="en-US" smtClean="0"/>
              <a:t>‹#›</a:t>
            </a:fld>
            <a:endParaRPr lang="zh-CN" altLang="en-US"/>
          </a:p>
        </p:txBody>
      </p:sp>
    </p:spTree>
    <p:extLst>
      <p:ext uri="{BB962C8B-B14F-4D97-AF65-F5344CB8AC3E}">
        <p14:creationId xmlns:p14="http://schemas.microsoft.com/office/powerpoint/2010/main" val="550990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E5F5DF96-B975-4F87-A0BA-997EA4D524EC}" type="datetimeFigureOut">
              <a:rPr lang="zh-CN" altLang="en-US" smtClean="0"/>
              <a:t>2020/3/17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283E6B02-2F27-49E8-B560-9FD4AC909254}" type="slidenum">
              <a:rPr lang="zh-CN" altLang="en-US" smtClean="0"/>
              <a:t>‹#›</a:t>
            </a:fld>
            <a:endParaRPr lang="zh-CN" altLang="en-US"/>
          </a:p>
        </p:txBody>
      </p:sp>
    </p:spTree>
    <p:extLst>
      <p:ext uri="{BB962C8B-B14F-4D97-AF65-F5344CB8AC3E}">
        <p14:creationId xmlns:p14="http://schemas.microsoft.com/office/powerpoint/2010/main" val="2799342735"/>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5" r:id="rId3"/>
    <p:sldLayoutId id="2147483717" r:id="rId4"/>
    <p:sldLayoutId id="2147483718" r:id="rId5"/>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endParaRPr kumimoji="1" lang="zh-CN" altLang="en-US" dirty="0">
              <a:latin typeface="+mn-lt"/>
              <a:ea typeface="+mn-ea"/>
              <a:cs typeface="+mn-ea"/>
              <a:sym typeface="+mn-lt"/>
            </a:endParaRPr>
          </a:p>
        </p:txBody>
      </p:sp>
      <p:sp>
        <p:nvSpPr>
          <p:cNvPr id="134" name="文本框 133">
            <a:extLst>
              <a:ext uri="{FF2B5EF4-FFF2-40B4-BE49-F238E27FC236}">
                <a16:creationId xmlns:a16="http://schemas.microsoft.com/office/drawing/2014/main" id="{687F7A59-F27D-524A-89B0-42BACE23F3B7}"/>
              </a:ext>
            </a:extLst>
          </p:cNvPr>
          <p:cNvSpPr txBox="1"/>
          <p:nvPr/>
        </p:nvSpPr>
        <p:spPr>
          <a:xfrm>
            <a:off x="1101166" y="1152077"/>
            <a:ext cx="9916603" cy="1200329"/>
          </a:xfrm>
          <a:prstGeom prst="rect">
            <a:avLst/>
          </a:prstGeom>
          <a:noFill/>
        </p:spPr>
        <p:txBody>
          <a:bodyPr wrap="square" rtlCol="0">
            <a:spAutoFit/>
          </a:bodyPr>
          <a:lstStyle/>
          <a:p>
            <a:endParaRPr kumimoji="1" lang="en-US" altLang="zh-CN" sz="1800" dirty="0">
              <a:cs typeface="+mn-ea"/>
              <a:sym typeface="+mn-lt"/>
            </a:endParaRPr>
          </a:p>
          <a:p>
            <a:pPr marL="285750" indent="-285750">
              <a:buFont typeface="Arial" panose="020B0604020202020204" pitchFamily="34" charset="0"/>
              <a:buChar char="•"/>
            </a:pPr>
            <a:endParaRPr kumimoji="1" lang="en-US" altLang="zh-CN" sz="1800" dirty="0">
              <a:cs typeface="+mn-ea"/>
              <a:sym typeface="+mn-lt"/>
            </a:endParaRPr>
          </a:p>
          <a:p>
            <a:pPr marL="285750" indent="-285750">
              <a:buFont typeface="Arial" panose="020B0604020202020204" pitchFamily="34" charset="0"/>
              <a:buChar char="•"/>
            </a:pPr>
            <a:endParaRPr kumimoji="1" lang="en-US" altLang="zh-CN" sz="1800" dirty="0">
              <a:cs typeface="+mn-ea"/>
              <a:sym typeface="+mn-lt"/>
            </a:endParaRPr>
          </a:p>
          <a:p>
            <a:pPr marL="285750" indent="-285750">
              <a:buFont typeface="Arial" panose="020B0604020202020204" pitchFamily="34" charset="0"/>
              <a:buChar char="•"/>
            </a:pPr>
            <a:endParaRPr kumimoji="1" lang="zh-CN" altLang="en-US" sz="1800" dirty="0">
              <a:cs typeface="+mn-ea"/>
              <a:sym typeface="+mn-lt"/>
            </a:endParaRPr>
          </a:p>
        </p:txBody>
      </p:sp>
      <p:pic>
        <p:nvPicPr>
          <p:cNvPr id="5" name="图片 4">
            <a:extLst>
              <a:ext uri="{FF2B5EF4-FFF2-40B4-BE49-F238E27FC236}">
                <a16:creationId xmlns:a16="http://schemas.microsoft.com/office/drawing/2014/main" id="{4C0A24A9-574F-654E-BA1D-F1219F7E8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951" y="1890056"/>
            <a:ext cx="1206500" cy="1676400"/>
          </a:xfrm>
          <a:prstGeom prst="rect">
            <a:avLst/>
          </a:prstGeom>
        </p:spPr>
      </p:pic>
      <p:sp>
        <p:nvSpPr>
          <p:cNvPr id="6" name="文本框 5">
            <a:extLst>
              <a:ext uri="{FF2B5EF4-FFF2-40B4-BE49-F238E27FC236}">
                <a16:creationId xmlns:a16="http://schemas.microsoft.com/office/drawing/2014/main" id="{561E22F5-6509-6B47-93C9-89C23F87F18C}"/>
              </a:ext>
            </a:extLst>
          </p:cNvPr>
          <p:cNvSpPr txBox="1"/>
          <p:nvPr/>
        </p:nvSpPr>
        <p:spPr>
          <a:xfrm flipH="1">
            <a:off x="3991011" y="2336924"/>
            <a:ext cx="7687158" cy="584775"/>
          </a:xfrm>
          <a:prstGeom prst="rect">
            <a:avLst/>
          </a:prstGeom>
          <a:noFill/>
        </p:spPr>
        <p:txBody>
          <a:bodyPr wrap="square" rtlCol="0">
            <a:spAutoFit/>
          </a:bodyPr>
          <a:lstStyle/>
          <a:p>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Jenkins</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初体验以及应用</a:t>
            </a:r>
          </a:p>
        </p:txBody>
      </p:sp>
      <p:sp>
        <p:nvSpPr>
          <p:cNvPr id="3" name="文本框 2">
            <a:extLst>
              <a:ext uri="{FF2B5EF4-FFF2-40B4-BE49-F238E27FC236}">
                <a16:creationId xmlns:a16="http://schemas.microsoft.com/office/drawing/2014/main" id="{C0728E2C-55C9-D94D-AFBA-37352EBA6903}"/>
              </a:ext>
            </a:extLst>
          </p:cNvPr>
          <p:cNvSpPr txBox="1"/>
          <p:nvPr/>
        </p:nvSpPr>
        <p:spPr>
          <a:xfrm>
            <a:off x="7616142" y="4106546"/>
            <a:ext cx="1008609" cy="523220"/>
          </a:xfrm>
          <a:prstGeom prst="rect">
            <a:avLst/>
          </a:prstGeom>
          <a:noFill/>
        </p:spPr>
        <p:txBody>
          <a:bodyPr wrap="none" rtlCol="0">
            <a:spAutoFit/>
          </a:bodyPr>
          <a:lstStyle/>
          <a:p>
            <a:r>
              <a:rPr kumimoji="1" lang="en-US" altLang="zh-CN" sz="1400" dirty="0">
                <a:latin typeface="LingWai SC Medium" panose="03050602040302020204" pitchFamily="66" charset="-122"/>
                <a:ea typeface="LingWai SC Medium" panose="03050602040302020204" pitchFamily="66" charset="-122"/>
                <a:cs typeface="LingWai SC Medium" panose="03050602040302020204" pitchFamily="66" charset="-122"/>
              </a:rPr>
              <a:t>Presented by:</a:t>
            </a:r>
          </a:p>
          <a:p>
            <a:r>
              <a:rPr kumimoji="1" lang="en-US" altLang="zh-CN" sz="1400" dirty="0" err="1">
                <a:latin typeface="LingWai SC Medium" panose="03050602040302020204" pitchFamily="66" charset="-122"/>
                <a:ea typeface="LingWai SC Medium" panose="03050602040302020204" pitchFamily="66" charset="-122"/>
                <a:cs typeface="LingWai SC Medium" panose="03050602040302020204" pitchFamily="66" charset="-122"/>
              </a:rPr>
              <a:t>Jiaqi</a:t>
            </a:r>
            <a:r>
              <a:rPr kumimoji="1" lang="en-US" altLang="zh-CN" sz="1400" dirty="0">
                <a:latin typeface="LingWai SC Medium" panose="03050602040302020204" pitchFamily="66" charset="-122"/>
                <a:ea typeface="LingWai SC Medium" panose="03050602040302020204" pitchFamily="66" charset="-122"/>
                <a:cs typeface="LingWai SC Medium" panose="03050602040302020204" pitchFamily="66" charset="-122"/>
              </a:rPr>
              <a:t> XU</a:t>
            </a:r>
          </a:p>
        </p:txBody>
      </p:sp>
    </p:spTree>
    <p:extLst>
      <p:ext uri="{BB962C8B-B14F-4D97-AF65-F5344CB8AC3E}">
        <p14:creationId xmlns:p14="http://schemas.microsoft.com/office/powerpoint/2010/main" val="161880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UL DP</a:t>
            </a:r>
            <a:r>
              <a:rPr kumimoji="1" lang="zh-CN" altLang="en-US" dirty="0">
                <a:latin typeface="+mn-lt"/>
                <a:ea typeface="+mn-ea"/>
                <a:cs typeface="+mn-ea"/>
                <a:sym typeface="+mn-lt"/>
              </a:rPr>
              <a:t>应用</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143631"/>
            <a:ext cx="7743465" cy="3539430"/>
          </a:xfrm>
          <a:prstGeom prst="rect">
            <a:avLst/>
          </a:prstGeom>
          <a:noFill/>
        </p:spPr>
        <p:txBody>
          <a:bodyPr wrap="square" rtlCol="0">
            <a:spAutoFit/>
          </a:bodyPr>
          <a:lstStyle/>
          <a:p>
            <a:r>
              <a:rPr kumimoji="1" lang="en-US" altLang="zh-CN" sz="1600" dirty="0">
                <a:ea typeface="华文细黑" panose="02010600040101010101" pitchFamily="2" charset="-122"/>
                <a:cs typeface="Arial Unicode MS" panose="020B0604020202020204" pitchFamily="34" charset="-122"/>
              </a:rPr>
              <a:t>UL DP</a:t>
            </a:r>
            <a:r>
              <a:rPr kumimoji="1" lang="zh-CN" altLang="en-US" sz="1600" dirty="0">
                <a:ea typeface="华文细黑" panose="02010600040101010101" pitchFamily="2" charset="-122"/>
                <a:cs typeface="Arial Unicode MS" panose="020B0604020202020204" pitchFamily="34" charset="-122"/>
              </a:rPr>
              <a:t>项目从代码角度可以分为两个流程</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数据清洗流程 </a:t>
            </a:r>
            <a:r>
              <a:rPr kumimoji="1" lang="en-US" altLang="zh-CN" sz="1600" dirty="0" err="1">
                <a:ea typeface="华文细黑" panose="02010600040101010101" pitchFamily="2" charset="-122"/>
                <a:cs typeface="Arial Unicode MS" panose="020B0604020202020204" pitchFamily="34" charset="-122"/>
              </a:rPr>
              <a:t>clean_data</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特征工程、模型训练、跑模型出预测  </a:t>
            </a:r>
            <a:r>
              <a:rPr kumimoji="1" lang="en-US" altLang="zh-CN" sz="1600" dirty="0">
                <a:ea typeface="华文细黑" panose="02010600040101010101" pitchFamily="2" charset="-122"/>
                <a:cs typeface="Arial Unicode MS" panose="020B0604020202020204" pitchFamily="34" charset="-122"/>
              </a:rPr>
              <a:t>pipeline</a:t>
            </a:r>
          </a:p>
          <a:p>
            <a:pPr lvl="1"/>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在</a:t>
            </a:r>
            <a:r>
              <a:rPr kumimoji="1" lang="en-US" altLang="zh-CN" sz="1600" dirty="0">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设置对应的工程</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6" name="图片 5">
            <a:extLst>
              <a:ext uri="{FF2B5EF4-FFF2-40B4-BE49-F238E27FC236}">
                <a16:creationId xmlns:a16="http://schemas.microsoft.com/office/drawing/2014/main" id="{05DC481F-A3B5-6B4E-AE83-9A07EDE8E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484" y="3429000"/>
            <a:ext cx="6580683" cy="3132362"/>
          </a:xfrm>
          <a:prstGeom prst="rect">
            <a:avLst/>
          </a:prstGeom>
        </p:spPr>
      </p:pic>
    </p:spTree>
    <p:extLst>
      <p:ext uri="{BB962C8B-B14F-4D97-AF65-F5344CB8AC3E}">
        <p14:creationId xmlns:p14="http://schemas.microsoft.com/office/powerpoint/2010/main" val="174904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UL DP</a:t>
            </a:r>
            <a:r>
              <a:rPr kumimoji="1" lang="zh-CN" altLang="en-US" dirty="0">
                <a:latin typeface="+mn-lt"/>
                <a:ea typeface="+mn-ea"/>
                <a:cs typeface="+mn-ea"/>
                <a:sym typeface="+mn-lt"/>
              </a:rPr>
              <a:t>应用</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143631"/>
            <a:ext cx="7743465" cy="5755422"/>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具体构建设置</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定时构建</a:t>
            </a:r>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每天凌晨</a:t>
            </a:r>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点</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清洗数据流程稳定构建后，触发其他</a:t>
            </a:r>
            <a:r>
              <a:rPr kumimoji="1" lang="en-US" altLang="zh-CN" sz="1600" dirty="0">
                <a:ea typeface="华文细黑" panose="02010600040101010101" pitchFamily="2" charset="-122"/>
                <a:cs typeface="Arial Unicode MS" panose="020B0604020202020204" pitchFamily="34" charset="-122"/>
              </a:rPr>
              <a:t>6</a:t>
            </a:r>
            <a:r>
              <a:rPr kumimoji="1" lang="zh-CN" altLang="en-US" sz="1600" dirty="0">
                <a:ea typeface="华文细黑" panose="02010600040101010101" pitchFamily="2" charset="-122"/>
                <a:cs typeface="Arial Unicode MS" panose="020B0604020202020204" pitchFamily="34" charset="-122"/>
              </a:rPr>
              <a:t>个品类对应的</a:t>
            </a:r>
            <a:r>
              <a:rPr kumimoji="1" lang="en-US" altLang="zh-CN" sz="1600" dirty="0">
                <a:ea typeface="华文细黑" panose="02010600040101010101" pitchFamily="2" charset="-122"/>
                <a:cs typeface="Arial Unicode MS" panose="020B0604020202020204" pitchFamily="34" charset="-122"/>
              </a:rPr>
              <a:t>pipeline</a:t>
            </a:r>
            <a:r>
              <a:rPr kumimoji="1" lang="zh-CN" altLang="en-US" sz="1600" dirty="0">
                <a:ea typeface="华文细黑" panose="02010600040101010101" pitchFamily="2" charset="-122"/>
                <a:cs typeface="Arial Unicode MS" panose="020B0604020202020204" pitchFamily="34" charset="-122"/>
              </a:rPr>
              <a:t>的构建</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构建失败发送</a:t>
            </a:r>
            <a:r>
              <a:rPr kumimoji="1" lang="en-US" altLang="zh-CN" sz="1600" dirty="0">
                <a:ea typeface="华文细黑" panose="02010600040101010101" pitchFamily="2" charset="-122"/>
                <a:cs typeface="Arial Unicode MS" panose="020B0604020202020204" pitchFamily="34" charset="-122"/>
              </a:rPr>
              <a:t>EMAIL</a:t>
            </a:r>
            <a:r>
              <a:rPr kumimoji="1" lang="zh-CN" altLang="en-US" sz="1600" dirty="0">
                <a:ea typeface="华文细黑" panose="02010600040101010101" pitchFamily="2" charset="-122"/>
                <a:cs typeface="Arial Unicode MS" panose="020B0604020202020204" pitchFamily="34" charset="-122"/>
              </a:rPr>
              <a:t>通知管理员</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作用</a:t>
            </a: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尽早发现集成后代码中存在的问题</a:t>
            </a: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可以知道每个</a:t>
            </a:r>
            <a:r>
              <a:rPr kumimoji="1" lang="en-US" altLang="zh-CN" sz="1600" dirty="0">
                <a:ea typeface="华文细黑" panose="02010600040101010101" pitchFamily="2" charset="-122"/>
                <a:cs typeface="Arial Unicode MS" panose="020B0604020202020204" pitchFamily="34" charset="-122"/>
              </a:rPr>
              <a:t>pipeline</a:t>
            </a:r>
            <a:r>
              <a:rPr kumimoji="1" lang="zh-CN" altLang="en-US" sz="1600" dirty="0">
                <a:ea typeface="华文细黑" panose="02010600040101010101" pitchFamily="2" charset="-122"/>
                <a:cs typeface="Arial Unicode MS" panose="020B0604020202020204" pitchFamily="34" charset="-122"/>
              </a:rPr>
              <a:t>的运行时长，并且根据日志调查具体是哪个阶段用时较长，进行相应的优化</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289252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UL DP</a:t>
            </a:r>
            <a:r>
              <a:rPr kumimoji="1" lang="zh-CN" altLang="en-US" dirty="0">
                <a:latin typeface="+mn-lt"/>
                <a:ea typeface="+mn-ea"/>
                <a:cs typeface="+mn-ea"/>
                <a:sym typeface="+mn-lt"/>
              </a:rPr>
              <a:t>应用</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143631"/>
            <a:ext cx="7743465" cy="1569660"/>
          </a:xfrm>
          <a:prstGeom prst="rect">
            <a:avLst/>
          </a:prstGeom>
          <a:noFill/>
        </p:spPr>
        <p:txBody>
          <a:bodyPr wrap="square" rtlCol="0">
            <a:spAutoFit/>
          </a:bodyPr>
          <a:lstStyle/>
          <a:p>
            <a:r>
              <a:rPr kumimoji="1" lang="en-US" altLang="zh-CN" sz="1600" dirty="0">
                <a:ea typeface="华文细黑" panose="02010600040101010101" pitchFamily="2" charset="-122"/>
                <a:cs typeface="Arial Unicode MS" panose="020B0604020202020204" pitchFamily="34" charset="-122"/>
              </a:rPr>
              <a:t>EMAIL</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NOFITICATION</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SETTING</a:t>
            </a:r>
          </a:p>
          <a:p>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4" name="图片 3">
            <a:extLst>
              <a:ext uri="{FF2B5EF4-FFF2-40B4-BE49-F238E27FC236}">
                <a16:creationId xmlns:a16="http://schemas.microsoft.com/office/drawing/2014/main" id="{A5C7DA6C-3C5C-6D4C-BC1F-7A1B1DCB2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028" y="1535709"/>
            <a:ext cx="7332090" cy="3725840"/>
          </a:xfrm>
          <a:prstGeom prst="rect">
            <a:avLst/>
          </a:prstGeom>
        </p:spPr>
      </p:pic>
      <p:sp>
        <p:nvSpPr>
          <p:cNvPr id="9" name="文本框 8">
            <a:extLst>
              <a:ext uri="{FF2B5EF4-FFF2-40B4-BE49-F238E27FC236}">
                <a16:creationId xmlns:a16="http://schemas.microsoft.com/office/drawing/2014/main" id="{7D322054-82D8-434D-B2E0-196B1FE98B55}"/>
              </a:ext>
            </a:extLst>
          </p:cNvPr>
          <p:cNvSpPr txBox="1"/>
          <p:nvPr/>
        </p:nvSpPr>
        <p:spPr>
          <a:xfrm>
            <a:off x="1709480" y="5264668"/>
            <a:ext cx="7743465" cy="2554545"/>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可能会遇到的报错：</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530 5.7.57 SMTP; Client was not authenticated to send anonymous mail during MAIL FROM </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解决方法：配置文件</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etc</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sysconfig</a:t>
            </a:r>
            <a:r>
              <a:rPr kumimoji="1" lang="en-US" altLang="zh-CN" sz="1600" dirty="0">
                <a:ea typeface="华文细黑" panose="02010600040101010101" pitchFamily="2" charset="-122"/>
                <a:cs typeface="Arial Unicode MS" panose="020B0604020202020204" pitchFamily="34" charset="-122"/>
              </a:rPr>
              <a:t>/Jenkins, </a:t>
            </a:r>
            <a:r>
              <a:rPr kumimoji="1" lang="zh-CN" altLang="en-US" sz="1600" dirty="0">
                <a:ea typeface="华文细黑" panose="02010600040101010101" pitchFamily="2" charset="-122"/>
                <a:cs typeface="Arial Unicode MS" panose="020B0604020202020204" pitchFamily="34" charset="-122"/>
              </a:rPr>
              <a:t>为</a:t>
            </a:r>
            <a:r>
              <a:rPr kumimoji="1" lang="en" altLang="zh-CN" sz="1600" dirty="0">
                <a:ea typeface="华文细黑" panose="02010600040101010101" pitchFamily="2" charset="-122"/>
                <a:cs typeface="Arial Unicode MS" panose="020B0604020202020204" pitchFamily="34" charset="-122"/>
              </a:rPr>
              <a:t>JENKINS_JAVA_OPTIONS</a:t>
            </a:r>
            <a:r>
              <a:rPr kumimoji="1" lang="zh-CN" altLang="en-US" sz="1600" dirty="0">
                <a:ea typeface="华文细黑" panose="02010600040101010101" pitchFamily="2" charset="-122"/>
                <a:cs typeface="Arial Unicode MS" panose="020B0604020202020204" pitchFamily="34" charset="-122"/>
              </a:rPr>
              <a:t>加上</a:t>
            </a:r>
            <a:r>
              <a:rPr kumimoji="1" lang="en-US" altLang="zh-CN" sz="1600" dirty="0">
                <a:ea typeface="华文细黑" panose="02010600040101010101" pitchFamily="2" charset="-122"/>
                <a:cs typeface="Arial Unicode MS" panose="020B0604020202020204" pitchFamily="34" charset="-122"/>
              </a:rPr>
              <a:t>-</a:t>
            </a:r>
            <a:r>
              <a:rPr kumimoji="1" lang="en" altLang="zh-CN" sz="1600" dirty="0" err="1">
                <a:ea typeface="华文细黑" panose="02010600040101010101" pitchFamily="2" charset="-122"/>
                <a:cs typeface="Arial Unicode MS" panose="020B0604020202020204" pitchFamily="34" charset="-122"/>
              </a:rPr>
              <a:t>Dmail.smtp.starttls.enable</a:t>
            </a:r>
            <a:r>
              <a:rPr kumimoji="1" lang="en" altLang="zh-CN" sz="1600" dirty="0">
                <a:ea typeface="华文细黑" panose="02010600040101010101" pitchFamily="2" charset="-122"/>
                <a:cs typeface="Arial Unicode MS" panose="020B0604020202020204" pitchFamily="34" charset="-122"/>
              </a:rPr>
              <a:t>=true</a:t>
            </a:r>
            <a:r>
              <a:rPr kumimoji="1" lang="zh-CN" altLang="en-US" sz="1600" dirty="0">
                <a:ea typeface="华文细黑" panose="02010600040101010101" pitchFamily="2" charset="-122"/>
                <a:cs typeface="Arial Unicode MS" panose="020B0604020202020204" pitchFamily="34" charset="-122"/>
              </a:rPr>
              <a:t>； 启动</a:t>
            </a:r>
            <a:r>
              <a:rPr kumimoji="1" lang="en-US" altLang="zh-CN" sz="1600" dirty="0">
                <a:ea typeface="华文细黑" panose="02010600040101010101" pitchFamily="2" charset="-122"/>
                <a:cs typeface="Arial Unicode MS" panose="020B0604020202020204" pitchFamily="34" charset="-122"/>
              </a:rPr>
              <a:t>TLS(</a:t>
            </a:r>
            <a:r>
              <a:rPr kumimoji="1" lang="zh-CN" altLang="en-US" sz="1600" dirty="0">
                <a:ea typeface="华文细黑" panose="02010600040101010101" pitchFamily="2" charset="-122"/>
                <a:cs typeface="Arial Unicode MS" panose="020B0604020202020204" pitchFamily="34" charset="-122"/>
              </a:rPr>
              <a:t>传输层安全协议</a:t>
            </a:r>
            <a:r>
              <a:rPr kumimoji="1" lang="en-US" altLang="zh-CN" sz="1600" dirty="0">
                <a:ea typeface="华文细黑" panose="02010600040101010101" pitchFamily="2" charset="-122"/>
                <a:cs typeface="Arial Unicode MS" panose="020B0604020202020204" pitchFamily="34" charset="-122"/>
              </a:rPr>
              <a:t>)</a:t>
            </a:r>
            <a:endParaRPr kumimoji="1" lang="en"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239522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zh-CN" altLang="en-US" dirty="0">
                <a:latin typeface="+mn-lt"/>
                <a:ea typeface="+mn-ea"/>
                <a:cs typeface="+mn-ea"/>
                <a:sym typeface="+mn-lt"/>
              </a:rPr>
              <a:t>插件</a:t>
            </a:r>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8642272" cy="5509200"/>
          </a:xfrm>
          <a:prstGeom prst="rect">
            <a:avLst/>
          </a:prstGeom>
          <a:noFill/>
        </p:spPr>
        <p:txBody>
          <a:bodyPr wrap="square" rtlCol="0">
            <a:spAutoFit/>
          </a:bodyPr>
          <a:lstStyle/>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背景</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在开发代码过程中，都会经历这样一个流程，首先在自己的分支上进行开发，开发完毕后，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会进行测试，测试通过后会进行</a:t>
            </a:r>
            <a:r>
              <a:rPr kumimoji="1" lang="en-US" altLang="zh-CN" sz="1600" dirty="0">
                <a:ea typeface="华文细黑" panose="02010600040101010101" pitchFamily="2" charset="-122"/>
                <a:cs typeface="Arial Unicode MS" panose="020B0604020202020204" pitchFamily="34" charset="-122"/>
              </a:rPr>
              <a:t>pull request</a:t>
            </a:r>
            <a:r>
              <a:rPr kumimoji="1" lang="zh-CN" altLang="en-US" sz="1600" dirty="0">
                <a:ea typeface="华文细黑" panose="02010600040101010101" pitchFamily="2" charset="-122"/>
                <a:cs typeface="Arial Unicode MS" panose="020B0604020202020204" pitchFamily="34" charset="-122"/>
              </a:rPr>
              <a:t>，然后由同事</a:t>
            </a:r>
            <a:r>
              <a:rPr kumimoji="1" lang="en-US" altLang="zh-CN" sz="1600" dirty="0">
                <a:ea typeface="华文细黑" panose="02010600040101010101" pitchFamily="2" charset="-122"/>
                <a:cs typeface="Arial Unicode MS" panose="020B0604020202020204" pitchFamily="34" charset="-122"/>
              </a:rPr>
              <a:t>review</a:t>
            </a:r>
            <a:r>
              <a:rPr kumimoji="1" lang="zh-CN" altLang="en-US" sz="1600" dirty="0">
                <a:ea typeface="华文细黑" panose="02010600040101010101" pitchFamily="2" charset="-122"/>
                <a:cs typeface="Arial Unicode MS" panose="020B0604020202020204" pitchFamily="34" charset="-122"/>
              </a:rPr>
              <a:t>代码，没有问题后将会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把本次</a:t>
            </a:r>
            <a:r>
              <a:rPr kumimoji="1" lang="en-US" altLang="zh-CN" sz="1600" dirty="0" err="1">
                <a:ea typeface="华文细黑" panose="02010600040101010101" pitchFamily="2" charset="-122"/>
                <a:cs typeface="Arial Unicode MS" panose="020B0604020202020204" pitchFamily="34" charset="-122"/>
              </a:rPr>
              <a:t>pr</a:t>
            </a:r>
            <a:r>
              <a:rPr kumimoji="1" lang="zh-CN" altLang="en-US" sz="1600" dirty="0">
                <a:ea typeface="华文细黑" panose="02010600040101010101" pitchFamily="2" charset="-122"/>
                <a:cs typeface="Arial Unicode MS" panose="020B0604020202020204" pitchFamily="34" charset="-122"/>
              </a:rPr>
              <a:t>合并到主分支当中去。</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点击</a:t>
            </a:r>
            <a:r>
              <a:rPr kumimoji="1" lang="en-US" altLang="zh-CN" sz="1600" dirty="0">
                <a:ea typeface="华文细黑" panose="02010600040101010101" pitchFamily="2" charset="-122"/>
                <a:cs typeface="Arial Unicode MS" panose="020B0604020202020204" pitchFamily="34" charset="-122"/>
              </a:rPr>
              <a:t>merge</a:t>
            </a:r>
            <a:r>
              <a:rPr kumimoji="1" lang="zh-CN" altLang="en-US" sz="1600" dirty="0">
                <a:ea typeface="华文细黑" panose="02010600040101010101" pitchFamily="2" charset="-122"/>
                <a:cs typeface="Arial Unicode MS" panose="020B0604020202020204" pitchFamily="34" charset="-122"/>
              </a:rPr>
              <a:t>时，表面很淡定，内心其实很慌，没有安全保障</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原因：没有一个标志性，值得信赖的结果能够告诉我</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1.</a:t>
            </a:r>
            <a:r>
              <a:rPr kumimoji="1" lang="zh-CN" altLang="en-US" sz="1600" dirty="0">
                <a:ea typeface="华文细黑" panose="02010600040101010101" pitchFamily="2" charset="-122"/>
                <a:cs typeface="Arial Unicode MS" panose="020B0604020202020204" pitchFamily="34" charset="-122"/>
              </a:rPr>
              <a:t> 集成之后的代码不会有</a:t>
            </a:r>
            <a:r>
              <a:rPr kumimoji="1" lang="en-US" altLang="zh-CN" sz="1600" dirty="0">
                <a:ea typeface="华文细黑" panose="02010600040101010101" pitchFamily="2" charset="-122"/>
                <a:cs typeface="Arial Unicode MS" panose="020B0604020202020204" pitchFamily="34" charset="-122"/>
              </a:rPr>
              <a:t>bug</a:t>
            </a:r>
          </a:p>
          <a:p>
            <a:r>
              <a:rPr kumimoji="1" lang="en-US" altLang="zh-CN" sz="1600" dirty="0">
                <a:ea typeface="华文细黑" panose="02010600040101010101" pitchFamily="2" charset="-122"/>
                <a:cs typeface="Arial Unicode MS" panose="020B0604020202020204" pitchFamily="34" charset="-122"/>
              </a:rPr>
              <a:t>             2.</a:t>
            </a:r>
            <a:r>
              <a:rPr kumimoji="1" lang="zh-CN" altLang="en-US" sz="1600" dirty="0">
                <a:ea typeface="华文细黑" panose="02010600040101010101" pitchFamily="2" charset="-122"/>
                <a:cs typeface="Arial Unicode MS" panose="020B0604020202020204" pitchFamily="34" charset="-122"/>
              </a:rPr>
              <a:t> 所有的测试都能通过或者是</a:t>
            </a:r>
            <a:r>
              <a:rPr kumimoji="1" lang="en-US" altLang="zh-CN" sz="1600" dirty="0">
                <a:ea typeface="华文细黑" panose="02010600040101010101" pitchFamily="2" charset="-122"/>
                <a:cs typeface="Arial Unicode MS" panose="020B0604020202020204" pitchFamily="34" charset="-122"/>
              </a:rPr>
              <a:t>pipeline</a:t>
            </a:r>
            <a:r>
              <a:rPr kumimoji="1" lang="zh-CN" altLang="en-US" sz="1600" dirty="0">
                <a:ea typeface="华文细黑" panose="02010600040101010101" pitchFamily="2" charset="-122"/>
                <a:cs typeface="Arial Unicode MS" panose="020B0604020202020204" pitchFamily="34" charset="-122"/>
              </a:rPr>
              <a:t>能跑通，预测的结果也符合预期</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err="1">
                <a:ea typeface="华文细黑" panose="02010600040101010101" pitchFamily="2" charset="-122"/>
                <a:cs typeface="Arial Unicode MS" panose="020B0604020202020204" pitchFamily="34" charset="-122"/>
              </a:rPr>
              <a:t>Jenkinks</a:t>
            </a:r>
            <a:r>
              <a:rPr kumimoji="1" lang="zh-CN" altLang="en-US" sz="1600" dirty="0">
                <a:ea typeface="华文细黑" panose="02010600040101010101" pitchFamily="2" charset="-122"/>
                <a:cs typeface="Arial Unicode MS" panose="020B0604020202020204" pitchFamily="34" charset="-122"/>
              </a:rPr>
              <a:t>支持的</a:t>
            </a:r>
            <a:r>
              <a:rPr kumimoji="1" lang="en-US" altLang="zh-CN" sz="1600" dirty="0" err="1">
                <a:ea typeface="华文细黑" panose="02010600040101010101" pitchFamily="2" charset="-122"/>
                <a:cs typeface="Arial Unicode MS" panose="020B0604020202020204" pitchFamily="34" charset="-122"/>
              </a:rPr>
              <a:t>Github</a:t>
            </a:r>
            <a:r>
              <a:rPr kumimoji="1" lang="en-US" altLang="zh-CN" sz="1600" dirty="0">
                <a:ea typeface="华文细黑" panose="02010600040101010101" pitchFamily="2" charset="-122"/>
                <a:cs typeface="Arial Unicode MS" panose="020B0604020202020204" pitchFamily="34" charset="-122"/>
              </a:rPr>
              <a:t> Pull request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builder</a:t>
            </a:r>
            <a:r>
              <a:rPr kumimoji="1" lang="zh-CN" altLang="en-US" sz="1600" dirty="0">
                <a:ea typeface="华文细黑" panose="02010600040101010101" pitchFamily="2" charset="-122"/>
                <a:cs typeface="Arial Unicode MS" panose="020B0604020202020204" pitchFamily="34" charset="-122"/>
              </a:rPr>
              <a:t>插件可以满足我们的需求，实现：</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每当有</a:t>
            </a:r>
            <a:r>
              <a:rPr kumimoji="1" lang="en-US" altLang="zh-CN" sz="1600" dirty="0">
                <a:ea typeface="华文细黑" panose="02010600040101010101" pitchFamily="2" charset="-122"/>
                <a:cs typeface="Arial Unicode MS" panose="020B0604020202020204" pitchFamily="34" charset="-122"/>
              </a:rPr>
              <a:t>pull request</a:t>
            </a:r>
            <a:r>
              <a:rPr kumimoji="1" lang="zh-CN" altLang="en-US" sz="1600" dirty="0">
                <a:ea typeface="华文细黑" panose="02010600040101010101" pitchFamily="2" charset="-122"/>
                <a:cs typeface="Arial Unicode MS" panose="020B0604020202020204" pitchFamily="34" charset="-122"/>
              </a:rPr>
              <a:t>时，通知</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去触发相应工程的构建，这个构建的执行过程可以</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是将这个</a:t>
            </a:r>
            <a:r>
              <a:rPr kumimoji="1" lang="en-US" altLang="zh-CN" sz="1600" dirty="0" err="1">
                <a:ea typeface="华文细黑" panose="02010600040101010101" pitchFamily="2" charset="-122"/>
                <a:cs typeface="Arial Unicode MS" panose="020B0604020202020204" pitchFamily="34" charset="-122"/>
              </a:rPr>
              <a:t>pr</a:t>
            </a:r>
            <a:r>
              <a:rPr kumimoji="1" lang="zh-CN" altLang="en-US" sz="1600" dirty="0">
                <a:ea typeface="华文细黑" panose="02010600040101010101" pitchFamily="2" charset="-122"/>
                <a:cs typeface="Arial Unicode MS" panose="020B0604020202020204" pitchFamily="34" charset="-122"/>
              </a:rPr>
              <a:t>和主分支拉取到</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的</a:t>
            </a:r>
            <a:r>
              <a:rPr kumimoji="1" lang="en-US" altLang="zh-CN" sz="1600" dirty="0">
                <a:ea typeface="华文细黑" panose="02010600040101010101" pitchFamily="2" charset="-122"/>
                <a:cs typeface="Arial Unicode MS" panose="020B0604020202020204" pitchFamily="34" charset="-122"/>
              </a:rPr>
              <a:t>workspace</a:t>
            </a:r>
            <a:r>
              <a:rPr kumimoji="1" lang="zh-CN" altLang="en-US" sz="1600" dirty="0">
                <a:ea typeface="华文细黑" panose="02010600040101010101" pitchFamily="2" charset="-122"/>
                <a:cs typeface="Arial Unicode MS" panose="020B0604020202020204" pitchFamily="34" charset="-122"/>
              </a:rPr>
              <a:t>下，进行集成，并且在类生产环境下跑</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测试用例，或者是跑</a:t>
            </a:r>
            <a:r>
              <a:rPr kumimoji="1" lang="en-US" altLang="zh-CN" sz="1600" dirty="0">
                <a:ea typeface="华文细黑" panose="02010600040101010101" pitchFamily="2" charset="-122"/>
                <a:cs typeface="Arial Unicode MS" panose="020B0604020202020204" pitchFamily="34" charset="-122"/>
              </a:rPr>
              <a:t>pipeline, </a:t>
            </a:r>
            <a:r>
              <a:rPr kumimoji="1" lang="zh-CN" altLang="en-US" sz="1600" dirty="0">
                <a:ea typeface="华文细黑" panose="02010600040101010101" pitchFamily="2" charset="-122"/>
                <a:cs typeface="Arial Unicode MS" panose="020B0604020202020204" pitchFamily="34" charset="-122"/>
              </a:rPr>
              <a:t>并将结果反馈在</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涉及</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repo</a:t>
            </a:r>
            <a:r>
              <a:rPr kumimoji="1" lang="zh-CN" altLang="en-US" sz="1600" dirty="0">
                <a:ea typeface="华文细黑" panose="02010600040101010101" pitchFamily="2" charset="-122"/>
                <a:cs typeface="Arial Unicode MS" panose="020B0604020202020204" pitchFamily="34" charset="-122"/>
              </a:rPr>
              <a:t>与</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的交互，需要同时对</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上对应的</a:t>
            </a:r>
            <a:r>
              <a:rPr kumimoji="1" lang="en-US" altLang="zh-CN" sz="1600" dirty="0">
                <a:ea typeface="华文细黑" panose="02010600040101010101" pitchFamily="2" charset="-122"/>
                <a:cs typeface="Arial Unicode MS" panose="020B0604020202020204" pitchFamily="34" charset="-122"/>
              </a:rPr>
              <a:t>repo</a:t>
            </a:r>
            <a:r>
              <a:rPr kumimoji="1" lang="zh-CN" altLang="en-US" sz="1600" dirty="0">
                <a:ea typeface="华文细黑" panose="02010600040101010101" pitchFamily="2" charset="-122"/>
                <a:cs typeface="Arial Unicode MS" panose="020B0604020202020204" pitchFamily="34" charset="-122"/>
              </a:rPr>
              <a:t>和对</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进行相关配置</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以</a:t>
            </a:r>
            <a:r>
              <a:rPr kumimoji="1" lang="en-US" altLang="zh-CN" sz="1600" dirty="0" err="1">
                <a:ea typeface="华文细黑" panose="02010600040101010101" pitchFamily="2" charset="-122"/>
                <a:cs typeface="Arial Unicode MS" panose="020B0604020202020204" pitchFamily="34" charset="-122"/>
              </a:rPr>
              <a:t>jenkins-github</a:t>
            </a:r>
            <a:r>
              <a:rPr kumimoji="1" lang="zh-CN" altLang="en-US" sz="1600" dirty="0">
                <a:ea typeface="华文细黑" panose="02010600040101010101" pitchFamily="2" charset="-122"/>
                <a:cs typeface="Arial Unicode MS" panose="020B0604020202020204" pitchFamily="34" charset="-122"/>
              </a:rPr>
              <a:t>项目为例，对两者进行配置，从而使当一个新的</a:t>
            </a:r>
            <a:r>
              <a:rPr kumimoji="1" lang="en-US" altLang="zh-CN" sz="1600" dirty="0">
                <a:ea typeface="华文细黑" panose="02010600040101010101" pitchFamily="2" charset="-122"/>
                <a:cs typeface="Arial Unicode MS" panose="020B0604020202020204" pitchFamily="34" charset="-122"/>
              </a:rPr>
              <a:t>PR</a:t>
            </a:r>
            <a:r>
              <a:rPr kumimoji="1" lang="zh-CN" altLang="en-US" sz="1600" dirty="0">
                <a:ea typeface="华文细黑" panose="02010600040101010101" pitchFamily="2" charset="-122"/>
                <a:cs typeface="Arial Unicode MS" panose="020B0604020202020204" pitchFamily="34" charset="-122"/>
              </a:rPr>
              <a:t>来时，让</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通知</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自动触发集成，并执行相关的构建脚本，并且在构建过程中以及结束后都将构建结果及时反馈到</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a:t>
            </a: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414406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1077218"/>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在</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上进行相关配置</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全局配置</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4" name="图片 3">
            <a:extLst>
              <a:ext uri="{FF2B5EF4-FFF2-40B4-BE49-F238E27FC236}">
                <a16:creationId xmlns:a16="http://schemas.microsoft.com/office/drawing/2014/main" id="{B6706F3E-84C1-F641-ABAE-F4AED905D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711" y="1978702"/>
            <a:ext cx="8596261" cy="4402318"/>
          </a:xfrm>
          <a:prstGeom prst="rect">
            <a:avLst/>
          </a:prstGeom>
        </p:spPr>
      </p:pic>
    </p:spTree>
    <p:extLst>
      <p:ext uri="{BB962C8B-B14F-4D97-AF65-F5344CB8AC3E}">
        <p14:creationId xmlns:p14="http://schemas.microsoft.com/office/powerpoint/2010/main" val="389865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956472" cy="3539430"/>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全局配置说明</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Server</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API</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因为用的个人的</a:t>
            </a:r>
            <a:r>
              <a:rPr kumimoji="1" lang="en-US" altLang="zh-CN" sz="1600" dirty="0" err="1">
                <a:ea typeface="华文细黑" panose="02010600040101010101" pitchFamily="2" charset="-122"/>
                <a:cs typeface="Arial Unicode MS" panose="020B0604020202020204" pitchFamily="34" charset="-122"/>
              </a:rPr>
              <a:t>github</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所以直接设置</a:t>
            </a:r>
            <a:r>
              <a:rPr kumimoji="1" lang="en-US" altLang="zh-CN" sz="1600" dirty="0">
                <a:ea typeface="华文细黑" panose="02010600040101010101" pitchFamily="2" charset="-122"/>
                <a:cs typeface="Arial Unicode MS" panose="020B0604020202020204" pitchFamily="34" charset="-122"/>
              </a:rPr>
              <a:t>server </a:t>
            </a:r>
            <a:r>
              <a:rPr kumimoji="1" lang="en-US" altLang="zh-CN" sz="1600" dirty="0" err="1">
                <a:ea typeface="华文细黑" panose="02010600040101010101" pitchFamily="2" charset="-122"/>
                <a:cs typeface="Arial Unicode MS" panose="020B0604020202020204" pitchFamily="34" charset="-122"/>
              </a:rPr>
              <a:t>api</a:t>
            </a:r>
            <a:r>
              <a:rPr kumimoji="1" lang="en-US" altLang="zh-CN" sz="1600" dirty="0">
                <a:ea typeface="华文细黑" panose="02010600040101010101" pitchFamily="2" charset="-122"/>
                <a:cs typeface="Arial Unicode MS" panose="020B0604020202020204" pitchFamily="34" charset="-122"/>
              </a:rPr>
              <a:t> URL</a:t>
            </a:r>
            <a:r>
              <a:rPr kumimoji="1" lang="zh-CN" altLang="en-US" sz="1600" dirty="0">
                <a:ea typeface="华文细黑" panose="02010600040101010101" pitchFamily="2" charset="-122"/>
                <a:cs typeface="Arial Unicode MS" panose="020B0604020202020204" pitchFamily="34" charset="-122"/>
              </a:rPr>
              <a:t>为</a:t>
            </a:r>
            <a:r>
              <a:rPr kumimoji="1" lang="en" altLang="zh-CN" sz="1600" dirty="0">
                <a:ea typeface="华文细黑" panose="02010600040101010101" pitchFamily="2" charset="-122"/>
                <a:cs typeface="Arial Unicode MS" panose="020B0604020202020204" pitchFamily="34" charset="-122"/>
              </a:rPr>
              <a:t>https://</a:t>
            </a:r>
            <a:r>
              <a:rPr kumimoji="1" lang="en" altLang="zh-CN" sz="1600" dirty="0" err="1">
                <a:ea typeface="华文细黑" panose="02010600040101010101" pitchFamily="2" charset="-122"/>
                <a:cs typeface="Arial Unicode MS" panose="020B0604020202020204" pitchFamily="34" charset="-122"/>
              </a:rPr>
              <a:t>api.github.com</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Shared secret</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当不为空的时候，</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发送的</a:t>
            </a:r>
            <a:r>
              <a:rPr kumimoji="1" lang="en-US" altLang="zh-CN" sz="1600" dirty="0">
                <a:ea typeface="华文细黑" panose="02010600040101010101" pitchFamily="2" charset="-122"/>
                <a:cs typeface="Arial Unicode MS" panose="020B0604020202020204" pitchFamily="34" charset="-122"/>
              </a:rPr>
              <a:t>webhook</a:t>
            </a:r>
            <a:r>
              <a:rPr kumimoji="1" lang="zh-CN" altLang="en-US" sz="1600" dirty="0">
                <a:ea typeface="华文细黑" panose="02010600040101010101" pitchFamily="2" charset="-122"/>
                <a:cs typeface="Arial Unicode MS" panose="020B0604020202020204" pitchFamily="34" charset="-122"/>
              </a:rPr>
              <a:t>都要验证这个密钥</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所以在</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上设置</a:t>
            </a:r>
            <a:r>
              <a:rPr kumimoji="1" lang="en-US" altLang="zh-CN" sz="1600" dirty="0">
                <a:ea typeface="华文细黑" panose="02010600040101010101" pitchFamily="2" charset="-122"/>
                <a:cs typeface="Arial Unicode MS" panose="020B0604020202020204" pitchFamily="34" charset="-122"/>
              </a:rPr>
              <a:t>webhook</a:t>
            </a:r>
            <a:r>
              <a:rPr kumimoji="1" lang="zh-CN" altLang="en-US" sz="1600" dirty="0">
                <a:ea typeface="华文细黑" panose="02010600040101010101" pitchFamily="2" charset="-122"/>
                <a:cs typeface="Arial Unicode MS" panose="020B0604020202020204" pitchFamily="34" charset="-122"/>
              </a:rPr>
              <a:t>的时候也需要设置对应的</a:t>
            </a:r>
            <a:r>
              <a:rPr kumimoji="1" lang="en-US" altLang="zh-CN" sz="1600" dirty="0">
                <a:ea typeface="华文细黑" panose="02010600040101010101" pitchFamily="2" charset="-122"/>
                <a:cs typeface="Arial Unicode MS" panose="020B0604020202020204" pitchFamily="34" charset="-122"/>
              </a:rPr>
              <a:t>secret</a:t>
            </a:r>
            <a:r>
              <a:rPr kumimoji="1" lang="zh-CN" altLang="en-US" sz="1600" dirty="0">
                <a:ea typeface="华文细黑" panose="02010600040101010101" pitchFamily="2" charset="-122"/>
                <a:cs typeface="Arial Unicode MS" panose="020B0604020202020204" pitchFamily="34" charset="-122"/>
              </a:rPr>
              <a:t>，否则</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收到</a:t>
            </a:r>
            <a:r>
              <a:rPr kumimoji="1" lang="en-US" altLang="zh-CN" sz="1600" dirty="0">
                <a:ea typeface="华文细黑" panose="02010600040101010101" pitchFamily="2" charset="-122"/>
                <a:cs typeface="Arial Unicode MS" panose="020B0604020202020204" pitchFamily="34" charset="-122"/>
              </a:rPr>
              <a:t>webhook</a:t>
            </a:r>
            <a:r>
              <a:rPr kumimoji="1" lang="zh-CN" altLang="en-US" sz="1600" dirty="0">
                <a:ea typeface="华文细黑" panose="02010600040101010101" pitchFamily="2" charset="-122"/>
                <a:cs typeface="Arial Unicode MS" panose="020B0604020202020204" pitchFamily="34" charset="-122"/>
              </a:rPr>
              <a:t>通知后，验证不通过，就不会做出相应的回应。</a:t>
            </a:r>
            <a:br>
              <a:rPr kumimoji="1" lang="en-US" altLang="zh-CN" sz="1600" dirty="0">
                <a:ea typeface="华文细黑" panose="02010600040101010101" pitchFamily="2" charset="-122"/>
                <a:cs typeface="Arial Unicode MS" panose="020B0604020202020204" pitchFamily="34" charset="-122"/>
              </a:rPr>
            </a:br>
            <a:endParaRPr kumimoji="1" lang="zh-CN" altLang="en-US"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6" name="图片 1">
            <a:extLst>
              <a:ext uri="{FF2B5EF4-FFF2-40B4-BE49-F238E27FC236}">
                <a16:creationId xmlns:a16="http://schemas.microsoft.com/office/drawing/2014/main" id="{C4594C5B-6441-8847-BEC9-09AC233849C9}"/>
              </a:ext>
            </a:extLst>
          </p:cNvPr>
          <p:cNvPicPr/>
          <p:nvPr/>
        </p:nvPicPr>
        <p:blipFill>
          <a:blip r:embed="rId3"/>
          <a:stretch>
            <a:fillRect/>
          </a:stretch>
        </p:blipFill>
        <p:spPr>
          <a:xfrm>
            <a:off x="1898650" y="3713797"/>
            <a:ext cx="4197350" cy="1487805"/>
          </a:xfrm>
          <a:prstGeom prst="rect">
            <a:avLst/>
          </a:prstGeom>
        </p:spPr>
      </p:pic>
      <p:sp>
        <p:nvSpPr>
          <p:cNvPr id="3" name="TextBox 2">
            <a:extLst>
              <a:ext uri="{FF2B5EF4-FFF2-40B4-BE49-F238E27FC236}">
                <a16:creationId xmlns:a16="http://schemas.microsoft.com/office/drawing/2014/main" id="{E769D5F7-85E1-E84D-8C62-1C67EB5E1EBD}"/>
              </a:ext>
            </a:extLst>
          </p:cNvPr>
          <p:cNvSpPr txBox="1"/>
          <p:nvPr/>
        </p:nvSpPr>
        <p:spPr>
          <a:xfrm>
            <a:off x="2479279" y="5422900"/>
            <a:ext cx="3130985" cy="261610"/>
          </a:xfrm>
          <a:prstGeom prst="rect">
            <a:avLst/>
          </a:prstGeom>
          <a:noFill/>
        </p:spPr>
        <p:txBody>
          <a:bodyPr wrap="square" rtlCol="0">
            <a:spAutoFit/>
          </a:bodyPr>
          <a:lstStyle/>
          <a:p>
            <a:r>
              <a:rPr lang="en-US" altLang="zh-CN" sz="1100" dirty="0">
                <a:latin typeface="华文细黑" panose="02010600040101010101" pitchFamily="2" charset="-122"/>
                <a:ea typeface="华文细黑" panose="02010600040101010101" pitchFamily="2" charset="-122"/>
                <a:cs typeface="Arial Unicode MS" panose="020B0604020202020204" pitchFamily="34" charset="-122"/>
              </a:rPr>
              <a:t>webhook</a:t>
            </a:r>
            <a:r>
              <a:rPr lang="zh-CN" altLang="en-US" sz="1100" dirty="0">
                <a:latin typeface="华文细黑" panose="02010600040101010101" pitchFamily="2" charset="-122"/>
                <a:ea typeface="华文细黑" panose="02010600040101010101" pitchFamily="2" charset="-122"/>
                <a:cs typeface="Arial Unicode MS" panose="020B0604020202020204" pitchFamily="34" charset="-122"/>
              </a:rPr>
              <a:t>未设置</a:t>
            </a:r>
            <a:r>
              <a:rPr lang="en-US" altLang="zh-CN" sz="1100" dirty="0">
                <a:latin typeface="华文细黑" panose="02010600040101010101" pitchFamily="2" charset="-122"/>
                <a:ea typeface="华文细黑" panose="02010600040101010101" pitchFamily="2" charset="-122"/>
                <a:cs typeface="Arial Unicode MS" panose="020B0604020202020204" pitchFamily="34" charset="-122"/>
              </a:rPr>
              <a:t>secret</a:t>
            </a:r>
            <a:r>
              <a:rPr lang="zh-CN" altLang="en-US" sz="1100" dirty="0">
                <a:latin typeface="华文细黑" panose="02010600040101010101" pitchFamily="2" charset="-122"/>
                <a:ea typeface="华文细黑" panose="02010600040101010101" pitchFamily="2" charset="-122"/>
                <a:cs typeface="Arial Unicode MS" panose="020B0604020202020204" pitchFamily="34" charset="-122"/>
              </a:rPr>
              <a:t>时</a:t>
            </a:r>
            <a:endParaRPr lang="en-CN" sz="11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9" name="TextBox 8">
            <a:extLst>
              <a:ext uri="{FF2B5EF4-FFF2-40B4-BE49-F238E27FC236}">
                <a16:creationId xmlns:a16="http://schemas.microsoft.com/office/drawing/2014/main" id="{C1CC9F76-BC6B-EE44-BA14-A3EADA7DFF12}"/>
              </a:ext>
            </a:extLst>
          </p:cNvPr>
          <p:cNvSpPr txBox="1"/>
          <p:nvPr/>
        </p:nvSpPr>
        <p:spPr>
          <a:xfrm>
            <a:off x="7581900" y="5515317"/>
            <a:ext cx="1183337" cy="261610"/>
          </a:xfrm>
          <a:prstGeom prst="rect">
            <a:avLst/>
          </a:prstGeom>
          <a:noFill/>
        </p:spPr>
        <p:txBody>
          <a:bodyPr wrap="none" rtlCol="0">
            <a:spAutoFit/>
          </a:bodyPr>
          <a:lstStyle/>
          <a:p>
            <a:r>
              <a:rPr lang="en-US" sz="1100" dirty="0">
                <a:latin typeface="华文细黑" panose="02010600040101010101" pitchFamily="2" charset="-122"/>
                <a:ea typeface="华文细黑" panose="02010600040101010101" pitchFamily="2" charset="-122"/>
                <a:cs typeface="Arial Unicode MS" panose="020B0604020202020204" pitchFamily="34" charset="-122"/>
              </a:rPr>
              <a:t>S</a:t>
            </a:r>
            <a:r>
              <a:rPr lang="en-CN" sz="1100" dirty="0">
                <a:latin typeface="华文细黑" panose="02010600040101010101" pitchFamily="2" charset="-122"/>
                <a:ea typeface="华文细黑" panose="02010600040101010101" pitchFamily="2" charset="-122"/>
                <a:cs typeface="Arial Unicode MS" panose="020B0604020202020204" pitchFamily="34" charset="-122"/>
              </a:rPr>
              <a:t>ecret</a:t>
            </a:r>
            <a:r>
              <a:rPr lang="zh-CN" altLang="en-CN" sz="1100" dirty="0">
                <a:latin typeface="华文细黑" panose="02010600040101010101" pitchFamily="2" charset="-122"/>
                <a:ea typeface="华文细黑" panose="02010600040101010101" pitchFamily="2" charset="-122"/>
                <a:cs typeface="Arial Unicode MS" panose="020B0604020202020204" pitchFamily="34" charset="-122"/>
              </a:rPr>
              <a:t>不</a:t>
            </a:r>
            <a:r>
              <a:rPr lang="zh-CN" altLang="en-US" sz="1100" dirty="0">
                <a:latin typeface="华文细黑" panose="02010600040101010101" pitchFamily="2" charset="-122"/>
                <a:ea typeface="华文细黑" panose="02010600040101010101" pitchFamily="2" charset="-122"/>
                <a:cs typeface="Arial Unicode MS" panose="020B0604020202020204" pitchFamily="34" charset="-122"/>
              </a:rPr>
              <a:t>匹配时</a:t>
            </a:r>
            <a:endParaRPr lang="en-CN" sz="1100" dirty="0">
              <a:latin typeface="华文细黑" panose="02010600040101010101" pitchFamily="2" charset="-122"/>
              <a:ea typeface="华文细黑" panose="02010600040101010101" pitchFamily="2" charset="-122"/>
              <a:cs typeface="Arial Unicode MS" panose="020B0604020202020204" pitchFamily="34" charset="-122"/>
            </a:endParaRPr>
          </a:p>
        </p:txBody>
      </p:sp>
      <p:pic>
        <p:nvPicPr>
          <p:cNvPr id="11" name="图片 10">
            <a:extLst>
              <a:ext uri="{FF2B5EF4-FFF2-40B4-BE49-F238E27FC236}">
                <a16:creationId xmlns:a16="http://schemas.microsoft.com/office/drawing/2014/main" id="{D535A78C-5B2F-364B-ACB6-F7862AC7D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019" y="3846453"/>
            <a:ext cx="5070436" cy="977900"/>
          </a:xfrm>
          <a:prstGeom prst="rect">
            <a:avLst/>
          </a:prstGeom>
        </p:spPr>
      </p:pic>
    </p:spTree>
    <p:extLst>
      <p:ext uri="{BB962C8B-B14F-4D97-AF65-F5344CB8AC3E}">
        <p14:creationId xmlns:p14="http://schemas.microsoft.com/office/powerpoint/2010/main" val="152478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956472" cy="5262979"/>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全局配置说明</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Credential</a:t>
            </a: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三种类型的</a:t>
            </a:r>
            <a:r>
              <a:rPr kumimoji="1" lang="en-US" altLang="zh-CN" sz="1600" dirty="0">
                <a:ea typeface="华文细黑" panose="02010600040101010101" pitchFamily="2" charset="-122"/>
                <a:cs typeface="Arial Unicode MS" panose="020B0604020202020204" pitchFamily="34" charset="-122"/>
              </a:rPr>
              <a:t>credential</a:t>
            </a:r>
          </a:p>
          <a:p>
            <a:pPr marL="1257254" lvl="2" indent="-342900">
              <a:buFont typeface="+mj-lt"/>
              <a:buAutoNum type="arabicPeriod"/>
            </a:pPr>
            <a:r>
              <a:rPr kumimoji="1" lang="en-US" altLang="zh-CN" sz="1600" dirty="0">
                <a:ea typeface="华文细黑" panose="02010600040101010101" pitchFamily="2" charset="-122"/>
                <a:cs typeface="Arial Unicode MS" panose="020B0604020202020204" pitchFamily="34" charset="-122"/>
              </a:rPr>
              <a:t>username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with</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password</a:t>
            </a:r>
          </a:p>
          <a:p>
            <a:pPr marL="1257254" lvl="2" indent="-342900">
              <a:buFont typeface="+mj-lt"/>
              <a:buAutoNum type="arabicPeriod"/>
            </a:pPr>
            <a:r>
              <a:rPr kumimoji="1" lang="en-US" altLang="zh-CN" sz="1600" dirty="0" err="1">
                <a:ea typeface="华文细黑" panose="02010600040101010101" pitchFamily="2" charset="-122"/>
                <a:cs typeface="Arial Unicode MS" panose="020B0604020202020204" pitchFamily="34" charset="-122"/>
              </a:rPr>
              <a:t>ssh</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username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with</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private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key</a:t>
            </a:r>
          </a:p>
          <a:p>
            <a:pPr marL="1257254" lvl="2" indent="-342900">
              <a:buFont typeface="+mj-lt"/>
              <a:buAutoNum type="arabicPeriod"/>
            </a:pPr>
            <a:r>
              <a:rPr kumimoji="1" lang="en-US" altLang="zh-CN" sz="1600" dirty="0">
                <a:ea typeface="华文细黑" panose="02010600040101010101" pitchFamily="2" charset="-122"/>
                <a:cs typeface="Arial Unicode MS" panose="020B0604020202020204" pitchFamily="34" charset="-122"/>
              </a:rPr>
              <a:t>secret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text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(personal</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access</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token,OAuth</a:t>
            </a:r>
            <a:r>
              <a:rPr kumimoji="1" lang="en-US" altLang="zh-CN" sz="1600" dirty="0">
                <a:ea typeface="华文细黑" panose="02010600040101010101" pitchFamily="2" charset="-122"/>
                <a:cs typeface="Arial Unicode MS" panose="020B0604020202020204" pitchFamily="34" charset="-122"/>
              </a:rPr>
              <a:t>)</a:t>
            </a: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lvl="2"/>
            <a:r>
              <a:rPr kumimoji="1" lang="zh-CN" altLang="en-US" sz="1600" dirty="0">
                <a:ea typeface="华文细黑" panose="02010600040101010101" pitchFamily="2" charset="-122"/>
                <a:cs typeface="Arial Unicode MS" panose="020B0604020202020204" pitchFamily="34" charset="-122"/>
              </a:rPr>
              <a:t>设置</a:t>
            </a:r>
            <a:r>
              <a:rPr kumimoji="1" lang="en-US" altLang="zh-CN" sz="1600" dirty="0">
                <a:ea typeface="华文细黑" panose="02010600040101010101" pitchFamily="2" charset="-122"/>
                <a:cs typeface="Arial Unicode MS" panose="020B0604020202020204" pitchFamily="34" charset="-122"/>
              </a:rPr>
              <a:t>credential</a:t>
            </a:r>
            <a:r>
              <a:rPr kumimoji="1" lang="zh-CN" altLang="en-US" sz="1600" dirty="0">
                <a:ea typeface="华文细黑" panose="02010600040101010101" pitchFamily="2" charset="-122"/>
                <a:cs typeface="Arial Unicode MS" panose="020B0604020202020204" pitchFamily="34" charset="-122"/>
              </a:rPr>
              <a:t>目的是让</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有权限使用</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server</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API</a:t>
            </a:r>
            <a:r>
              <a:rPr kumimoji="1" lang="zh-CN" altLang="en-US" sz="1600" dirty="0">
                <a:ea typeface="华文细黑" panose="02010600040101010101" pitchFamily="2" charset="-122"/>
                <a:cs typeface="Arial Unicode MS" panose="020B0604020202020204" pitchFamily="34" charset="-122"/>
              </a:rPr>
              <a:t>或者从对应的</a:t>
            </a:r>
            <a:r>
              <a:rPr kumimoji="1" lang="en-US" altLang="zh-CN" sz="1600" dirty="0">
                <a:ea typeface="华文细黑" panose="02010600040101010101" pitchFamily="2" charset="-122"/>
                <a:cs typeface="Arial Unicode MS" panose="020B0604020202020204" pitchFamily="34" charset="-122"/>
              </a:rPr>
              <a:t>repo</a:t>
            </a:r>
            <a:r>
              <a:rPr kumimoji="1" lang="zh-CN" altLang="en-US" sz="1600" dirty="0">
                <a:ea typeface="华文细黑" panose="02010600040101010101" pitchFamily="2" charset="-122"/>
                <a:cs typeface="Arial Unicode MS" panose="020B0604020202020204" pitchFamily="34" charset="-122"/>
              </a:rPr>
              <a:t>上拉取代码到自己的分支，也可以发送请求将某些数据信息传回给对应的</a:t>
            </a:r>
            <a:r>
              <a:rPr kumimoji="1" lang="en-US" altLang="zh-CN" sz="1600" dirty="0">
                <a:ea typeface="华文细黑" panose="02010600040101010101" pitchFamily="2" charset="-122"/>
                <a:cs typeface="Arial Unicode MS" panose="020B0604020202020204" pitchFamily="34" charset="-122"/>
              </a:rPr>
              <a:t>repo</a:t>
            </a:r>
            <a:r>
              <a:rPr kumimoji="1" lang="zh-CN" altLang="en-US" sz="1600" dirty="0">
                <a:ea typeface="华文细黑" panose="02010600040101010101" pitchFamily="2" charset="-122"/>
                <a:cs typeface="Arial Unicode MS" panose="020B0604020202020204" pitchFamily="34" charset="-122"/>
              </a:rPr>
              <a:t>等等</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Test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basic</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connection</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to</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github</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Test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permission</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to</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repository</a:t>
            </a:r>
          </a:p>
          <a:p>
            <a:endParaRPr kumimoji="1" lang="en-US" altLang="zh-CN" sz="1600" dirty="0">
              <a:ea typeface="华文细黑" panose="02010600040101010101" pitchFamily="2" charset="-122"/>
              <a:cs typeface="Arial Unicode MS" panose="020B0604020202020204" pitchFamily="34" charset="-122"/>
            </a:endParaRPr>
          </a:p>
          <a:p>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7" name="Picture 6">
            <a:extLst>
              <a:ext uri="{FF2B5EF4-FFF2-40B4-BE49-F238E27FC236}">
                <a16:creationId xmlns:a16="http://schemas.microsoft.com/office/drawing/2014/main" id="{FE536663-77D5-A043-96D5-E97A4BC39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264" y="5092700"/>
            <a:ext cx="4756150" cy="1765300"/>
          </a:xfrm>
          <a:prstGeom prst="rect">
            <a:avLst/>
          </a:prstGeom>
        </p:spPr>
      </p:pic>
      <p:pic>
        <p:nvPicPr>
          <p:cNvPr id="11" name="Picture 10">
            <a:extLst>
              <a:ext uri="{FF2B5EF4-FFF2-40B4-BE49-F238E27FC236}">
                <a16:creationId xmlns:a16="http://schemas.microsoft.com/office/drawing/2014/main" id="{0E40F001-611B-5347-B28C-5F0018FF9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900" y="3510311"/>
            <a:ext cx="5137072" cy="1231900"/>
          </a:xfrm>
          <a:prstGeom prst="rect">
            <a:avLst/>
          </a:prstGeom>
        </p:spPr>
      </p:pic>
    </p:spTree>
    <p:extLst>
      <p:ext uri="{BB962C8B-B14F-4D97-AF65-F5344CB8AC3E}">
        <p14:creationId xmlns:p14="http://schemas.microsoft.com/office/powerpoint/2010/main" val="3673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zh-CN" altLang="en-US" dirty="0">
                <a:latin typeface="+mn-lt"/>
                <a:ea typeface="+mn-ea"/>
                <a:cs typeface="+mn-ea"/>
                <a:sym typeface="+mn-lt"/>
              </a:rPr>
              <a:t>插件</a:t>
            </a:r>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5509200"/>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在</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上进行相关配置</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Webhooks</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1.</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上对</a:t>
            </a:r>
            <a:r>
              <a:rPr kumimoji="1" lang="en-US" altLang="zh-CN" sz="1600" dirty="0">
                <a:ea typeface="华文细黑" panose="02010600040101010101" pitchFamily="2" charset="-122"/>
                <a:cs typeface="Arial Unicode MS" panose="020B0604020202020204" pitchFamily="34" charset="-122"/>
              </a:rPr>
              <a:t>webhooks</a:t>
            </a:r>
            <a:r>
              <a:rPr kumimoji="1" lang="zh-CN" altLang="en-US" sz="1600" dirty="0">
                <a:ea typeface="华文细黑" panose="02010600040101010101" pitchFamily="2" charset="-122"/>
                <a:cs typeface="Arial Unicode MS" panose="020B0604020202020204" pitchFamily="34" charset="-122"/>
              </a:rPr>
              <a:t>的简述</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Webhooks allow external services to be notified when certain </a:t>
            </a: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events happen. </a:t>
            </a: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When the specified events happen, we’ll send a POST request to </a:t>
            </a: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each of the URLs you provide </a:t>
            </a: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 配置</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payload(hook</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url</a:t>
            </a:r>
            <a:r>
              <a:rPr kumimoji="1" lang="en-US" altLang="zh-CN" sz="1600" dirty="0">
                <a:ea typeface="华文细黑" panose="02010600040101010101" pitchFamily="2" charset="-122"/>
                <a:cs typeface="Arial Unicode MS" panose="020B0604020202020204" pitchFamily="34" charset="-122"/>
              </a:rPr>
              <a:t>)</a:t>
            </a: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这里需要填写一个</a:t>
            </a:r>
            <a:r>
              <a:rPr kumimoji="1" lang="en-US" altLang="zh-CN" sz="1600" dirty="0" err="1">
                <a:ea typeface="华文细黑" panose="02010600040101010101" pitchFamily="2" charset="-122"/>
                <a:cs typeface="Arial Unicode MS" panose="020B0604020202020204" pitchFamily="34" charset="-122"/>
              </a:rPr>
              <a:t>jenkins</a:t>
            </a:r>
            <a:r>
              <a:rPr kumimoji="1" lang="en-US" altLang="zh-CN" sz="1600" dirty="0">
                <a:ea typeface="华文细黑" panose="02010600040101010101" pitchFamily="2" charset="-122"/>
                <a:cs typeface="Arial Unicode MS" panose="020B0604020202020204" pitchFamily="34" charset="-122"/>
              </a:rPr>
              <a:t> server</a:t>
            </a:r>
            <a:r>
              <a:rPr kumimoji="1" lang="zh-CN" altLang="en-US" sz="1600" dirty="0">
                <a:ea typeface="华文细黑" panose="02010600040101010101" pitchFamily="2" charset="-122"/>
                <a:cs typeface="Arial Unicode MS" panose="020B0604020202020204" pitchFamily="34" charset="-122"/>
              </a:rPr>
              <a:t>所在服务器端口的公网</a:t>
            </a:r>
            <a:r>
              <a:rPr kumimoji="1" lang="en-US" altLang="zh-CN" sz="1600" dirty="0">
                <a:ea typeface="华文细黑" panose="02010600040101010101" pitchFamily="2" charset="-122"/>
                <a:cs typeface="Arial Unicode MS" panose="020B0604020202020204" pitchFamily="34" charset="-122"/>
              </a:rPr>
              <a:t>IP</a:t>
            </a:r>
            <a:r>
              <a:rPr kumimoji="1" lang="zh-CN" altLang="en-US" sz="1600" dirty="0">
                <a:ea typeface="华文细黑" panose="02010600040101010101" pitchFamily="2" charset="-122"/>
                <a:cs typeface="Arial Unicode MS" panose="020B0604020202020204" pitchFamily="34" charset="-122"/>
              </a:rPr>
              <a:t>或者域名并加</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上</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ghprbhook</a:t>
            </a:r>
            <a:r>
              <a:rPr kumimoji="1" lang="en-US" altLang="zh-CN" sz="1600" dirty="0">
                <a:ea typeface="华文细黑" panose="02010600040101010101" pitchFamily="2" charset="-122"/>
                <a:cs typeface="Arial Unicode MS" panose="020B0604020202020204" pitchFamily="34" charset="-122"/>
              </a:rPr>
              <a:t>/</a:t>
            </a:r>
          </a:p>
          <a:p>
            <a:r>
              <a:rPr kumimoji="1" lang="en-US" altLang="zh-CN" sz="1600" dirty="0">
                <a:ea typeface="华文细黑" panose="02010600040101010101" pitchFamily="2" charset="-122"/>
                <a:cs typeface="Arial Unicode MS" panose="020B0604020202020204" pitchFamily="34" charset="-122"/>
              </a:rPr>
              <a:t>	</a:t>
            </a: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遇到问题：</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服务是运行在</a:t>
            </a:r>
            <a:r>
              <a:rPr kumimoji="1" lang="en-US" altLang="zh-CN" sz="1600" dirty="0">
                <a:ea typeface="华文细黑" panose="02010600040101010101" pitchFamily="2" charset="-122"/>
                <a:cs typeface="Arial Unicode MS" panose="020B0604020202020204" pitchFamily="34" charset="-122"/>
              </a:rPr>
              <a:t>ai8</a:t>
            </a:r>
            <a:r>
              <a:rPr kumimoji="1" lang="zh-CN" altLang="en-US" sz="1600" dirty="0">
                <a:ea typeface="华文细黑" panose="02010600040101010101" pitchFamily="2" charset="-122"/>
                <a:cs typeface="Arial Unicode MS" panose="020B0604020202020204" pitchFamily="34" charset="-122"/>
              </a:rPr>
              <a:t>服务器</a:t>
            </a:r>
            <a:r>
              <a:rPr kumimoji="1" lang="en-US" altLang="zh-CN" sz="1600" dirty="0">
                <a:ea typeface="华文细黑" panose="02010600040101010101" pitchFamily="2" charset="-122"/>
                <a:cs typeface="Arial Unicode MS" panose="020B0604020202020204" pitchFamily="34" charset="-122"/>
              </a:rPr>
              <a:t>8080</a:t>
            </a:r>
            <a:r>
              <a:rPr kumimoji="1" lang="zh-CN" altLang="en-US" sz="1600" dirty="0">
                <a:ea typeface="华文细黑" panose="02010600040101010101" pitchFamily="2" charset="-122"/>
                <a:cs typeface="Arial Unicode MS" panose="020B0604020202020204" pitchFamily="34" charset="-122"/>
              </a:rPr>
              <a:t>端口的，</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但是由于一些原因我们可能暂时不能为其开放公网域名以供访问 </a:t>
            </a:r>
            <a:br>
              <a:rPr kumimoji="1" lang="en-US" altLang="zh-CN" sz="1600" dirty="0">
                <a:ea typeface="华文细黑" panose="02010600040101010101" pitchFamily="2" charset="-122"/>
                <a:cs typeface="Arial Unicode MS" panose="020B0604020202020204" pitchFamily="34" charset="-122"/>
              </a:rPr>
            </a:b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解决方式：</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ngrok</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tunnel</a:t>
            </a:r>
            <a:r>
              <a:rPr kumimoji="1" lang="zh-CN" altLang="en-US" sz="1600" dirty="0">
                <a:ea typeface="华文细黑" panose="02010600040101010101" pitchFamily="2" charset="-122"/>
                <a:cs typeface="Arial Unicode MS" panose="020B0604020202020204" pitchFamily="34" charset="-122"/>
              </a:rPr>
              <a:t>工具，反向代理将</a:t>
            </a:r>
            <a:r>
              <a:rPr kumimoji="1" lang="en-US" altLang="zh-CN" sz="1600" dirty="0">
                <a:ea typeface="华文细黑" panose="02010600040101010101" pitchFamily="2" charset="-122"/>
                <a:cs typeface="Arial Unicode MS" panose="020B0604020202020204" pitchFamily="34" charset="-122"/>
              </a:rPr>
              <a:t>127.0.0.1:8080</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=&gt;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public</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domain</a:t>
            </a: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p>
        </p:txBody>
      </p:sp>
    </p:spTree>
    <p:extLst>
      <p:ext uri="{BB962C8B-B14F-4D97-AF65-F5344CB8AC3E}">
        <p14:creationId xmlns:p14="http://schemas.microsoft.com/office/powerpoint/2010/main" val="185112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zh-CN" altLang="en-US" dirty="0">
                <a:latin typeface="+mn-lt"/>
                <a:ea typeface="+mn-ea"/>
                <a:cs typeface="+mn-ea"/>
                <a:sym typeface="+mn-lt"/>
              </a:rPr>
              <a:t>插件</a:t>
            </a:r>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3785652"/>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在</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上进行相关配置</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 配置</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	</a:t>
            </a:r>
            <a:r>
              <a:rPr kumimoji="1" lang="en-CN" altLang="zh-CN" sz="1600" dirty="0">
                <a:ea typeface="华文细黑" panose="02010600040101010101" pitchFamily="2" charset="-122"/>
                <a:cs typeface="Arial Unicode MS" panose="020B0604020202020204" pitchFamily="34" charset="-122"/>
              </a:rPr>
              <a:t>b</a:t>
            </a:r>
            <a:r>
              <a:rPr kumimoji="1" lang="en-US" altLang="zh-CN" sz="1600" dirty="0">
                <a:ea typeface="华文细黑" panose="02010600040101010101" pitchFamily="2" charset="-122"/>
                <a:cs typeface="Arial Unicode MS" panose="020B0604020202020204" pitchFamily="34" charset="-122"/>
              </a:rPr>
              <a: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content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type</a:t>
            </a:r>
          </a:p>
          <a:p>
            <a:r>
              <a:rPr kumimoji="1" lang="en-US" altLang="zh-CN" sz="1600" dirty="0">
                <a:ea typeface="华文细黑" panose="02010600040101010101" pitchFamily="2" charset="-122"/>
                <a:cs typeface="Arial Unicode MS" panose="020B0604020202020204" pitchFamily="34" charset="-122"/>
              </a:rPr>
              <a:t>	 Content-type</a:t>
            </a:r>
            <a:r>
              <a:rPr kumimoji="1" lang="zh-CN" altLang="en-US" sz="1600" dirty="0">
                <a:ea typeface="华文细黑" panose="02010600040101010101" pitchFamily="2" charset="-122"/>
                <a:cs typeface="Arial Unicode MS" panose="020B0604020202020204" pitchFamily="34" charset="-122"/>
              </a:rPr>
              <a:t>定义了数据被发送到服务器的格式，有</a:t>
            </a:r>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种选择，以</a:t>
            </a:r>
            <a:r>
              <a:rPr kumimoji="1" lang="en-US" altLang="zh-CN" sz="1600" dirty="0">
                <a:ea typeface="华文细黑" panose="02010600040101010101" pitchFamily="2" charset="-122"/>
                <a:cs typeface="Arial Unicode MS" panose="020B0604020202020204" pitchFamily="34" charset="-122"/>
              </a:rPr>
              <a:t>json</a:t>
            </a:r>
            <a:r>
              <a:rPr kumimoji="1" lang="zh-CN" altLang="en-US" sz="1600" dirty="0">
                <a:ea typeface="华文细黑" panose="02010600040101010101" pitchFamily="2" charset="-122"/>
                <a:cs typeface="Arial Unicode MS" panose="020B0604020202020204" pitchFamily="34" charset="-122"/>
              </a:rPr>
              <a:t>的</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格式发送到服务器；另外一个是被编码为</a:t>
            </a:r>
            <a:r>
              <a:rPr kumimoji="1" lang="en-US" altLang="zh-CN" sz="1600" dirty="0">
                <a:ea typeface="华文细黑" panose="02010600040101010101" pitchFamily="2" charset="-122"/>
                <a:cs typeface="Arial Unicode MS" panose="020B0604020202020204" pitchFamily="34" charset="-122"/>
              </a:rPr>
              <a:t>key/value</a:t>
            </a:r>
            <a:r>
              <a:rPr kumimoji="1" lang="zh-CN" altLang="en-US" sz="1600" dirty="0">
                <a:ea typeface="华文细黑" panose="02010600040101010101" pitchFamily="2" charset="-122"/>
                <a:cs typeface="Arial Unicode MS" panose="020B0604020202020204" pitchFamily="34" charset="-122"/>
              </a:rPr>
              <a:t>的格式发送到服务器。</a:t>
            </a:r>
          </a:p>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c.</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secret</a:t>
            </a:r>
            <a:r>
              <a:rPr kumimoji="1" lang="zh-CN" altLang="en-US"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根据</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那边的对</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pull</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request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builder</a:t>
            </a:r>
            <a:r>
              <a:rPr kumimoji="1" lang="zh-CN" altLang="en-US" sz="1600" dirty="0">
                <a:ea typeface="华文细黑" panose="02010600040101010101" pitchFamily="2" charset="-122"/>
                <a:cs typeface="Arial Unicode MS" panose="020B0604020202020204" pitchFamily="34" charset="-122"/>
              </a:rPr>
              <a:t>全局配置来填写</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en-CN" altLang="zh-CN" sz="1600" dirty="0">
                <a:ea typeface="华文细黑" panose="02010600040101010101" pitchFamily="2" charset="-122"/>
                <a:cs typeface="Arial Unicode MS" panose="020B0604020202020204" pitchFamily="34" charset="-122"/>
              </a:rPr>
              <a:t>d</a:t>
            </a:r>
            <a:r>
              <a:rPr kumimoji="1" lang="en-US" altLang="zh-CN" sz="1600" dirty="0">
                <a:ea typeface="华文细黑" panose="02010600040101010101" pitchFamily="2" charset="-122"/>
                <a:cs typeface="Arial Unicode MS" panose="020B0604020202020204" pitchFamily="34" charset="-122"/>
              </a:rPr>
              <a:t>.</a:t>
            </a:r>
            <a:r>
              <a:rPr kumimoji="1" lang="zh-CN" altLang="en-US" sz="1600" dirty="0">
                <a:ea typeface="华文细黑" panose="02010600040101010101" pitchFamily="2" charset="-122"/>
                <a:cs typeface="Arial Unicode MS" panose="020B0604020202020204" pitchFamily="34" charset="-122"/>
              </a:rPr>
              <a:t> 设置触发事件</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3.</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Recent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delievery</a:t>
            </a:r>
            <a:r>
              <a:rPr kumimoji="1" lang="zh-CN" altLang="en-US" sz="1600" dirty="0">
                <a:ea typeface="华文细黑" panose="02010600040101010101" pitchFamily="2" charset="-122"/>
                <a:cs typeface="Arial Unicode MS" panose="020B0604020202020204" pitchFamily="34" charset="-122"/>
              </a:rPr>
              <a:t> 可以查看具体发的请求细节</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p>
        </p:txBody>
      </p:sp>
    </p:spTree>
    <p:extLst>
      <p:ext uri="{BB962C8B-B14F-4D97-AF65-F5344CB8AC3E}">
        <p14:creationId xmlns:p14="http://schemas.microsoft.com/office/powerpoint/2010/main" val="352564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1323439"/>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构建任务</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源码管理，高级设置</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6" name="图片 5">
            <a:extLst>
              <a:ext uri="{FF2B5EF4-FFF2-40B4-BE49-F238E27FC236}">
                <a16:creationId xmlns:a16="http://schemas.microsoft.com/office/drawing/2014/main" id="{058C4C56-4420-F04B-AC04-9EC5A2FA4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617" y="2039431"/>
            <a:ext cx="8166100" cy="3340100"/>
          </a:xfrm>
          <a:prstGeom prst="rect">
            <a:avLst/>
          </a:prstGeom>
        </p:spPr>
      </p:pic>
    </p:spTree>
    <p:extLst>
      <p:ext uri="{BB962C8B-B14F-4D97-AF65-F5344CB8AC3E}">
        <p14:creationId xmlns:p14="http://schemas.microsoft.com/office/powerpoint/2010/main" val="293508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zh-CN" altLang="en-US" dirty="0">
                <a:latin typeface="+mn-lt"/>
                <a:ea typeface="+mn-ea"/>
                <a:cs typeface="+mn-ea"/>
                <a:sym typeface="+mn-lt"/>
              </a:rPr>
              <a:t>互联网产品从规划到落地</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20455" y="1362792"/>
            <a:ext cx="7743464" cy="3631763"/>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互联网产品从规划到落地</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根据顾客需求将产品设计成型</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开发人员开发代码</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测试团队测试功能</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运维人员发布上线</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过程中会遇到的问题</a:t>
            </a:r>
            <a:endParaRPr kumimoji="1" lang="en-US" altLang="zh-CN" sz="1600" dirty="0">
              <a:ea typeface="华文细黑" panose="02010600040101010101" pitchFamily="2" charset="-122"/>
              <a:cs typeface="Arial Unicode MS" panose="020B0604020202020204" pitchFamily="34" charset="-122"/>
            </a:endParaRPr>
          </a:p>
          <a:p>
            <a:pPr lvl="1"/>
            <a:r>
              <a:rPr kumimoji="1" lang="zh-CN" altLang="en-US" sz="1600" dirty="0">
                <a:ea typeface="华文细黑" panose="02010600040101010101" pitchFamily="2" charset="-122"/>
                <a:cs typeface="Arial Unicode MS" panose="020B0604020202020204" pitchFamily="34" charset="-122"/>
              </a:rPr>
              <a:t>不同开发人员负责不同的功能模块的开发，开发完毕后模块独立测试虽然通过，但是上线前将所有模块整合到一起进行集成测试的时候却发现很多问题，想要解决就需要把很多代码返工重写，但是有可能时间不够了。</a:t>
            </a:r>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思考：如何避免，该怎么做？</a:t>
            </a:r>
            <a:endParaRPr kumimoji="1" lang="en-US" altLang="zh-CN" sz="1600" dirty="0">
              <a:ea typeface="华文细黑" panose="02010600040101010101" pitchFamily="2" charset="-122"/>
              <a:cs typeface="Arial Unicode MS" panose="020B0604020202020204" pitchFamily="34" charset="-122"/>
            </a:endParaRPr>
          </a:p>
          <a:p>
            <a:r>
              <a:rPr lang="en-US" altLang="zh-CN" dirty="0"/>
              <a:t>	</a:t>
            </a:r>
            <a:r>
              <a:rPr kumimoji="1" lang="zh-CN" altLang="zh-CN" sz="1600" dirty="0">
                <a:ea typeface="华文细黑" panose="02010600040101010101" pitchFamily="2" charset="-122"/>
                <a:cs typeface="Arial Unicode MS" panose="020B0604020202020204" pitchFamily="34" charset="-122"/>
              </a:rPr>
              <a:t>我们可以尝试经常性地，频繁</a:t>
            </a:r>
            <a:r>
              <a:rPr kumimoji="1" lang="zh-CN" altLang="en-US" sz="1600" dirty="0">
                <a:ea typeface="华文细黑" panose="02010600040101010101" pitchFamily="2" charset="-122"/>
                <a:cs typeface="Arial Unicode MS" panose="020B0604020202020204" pitchFamily="34" charset="-122"/>
              </a:rPr>
              <a:t>地</a:t>
            </a:r>
            <a:r>
              <a:rPr kumimoji="1" lang="zh-CN" altLang="zh-CN" sz="1600" dirty="0">
                <a:ea typeface="华文细黑" panose="02010600040101010101" pitchFamily="2" charset="-122"/>
                <a:cs typeface="Arial Unicode MS" panose="020B0604020202020204" pitchFamily="34" charset="-122"/>
              </a:rPr>
              <a:t>把所有模块集成在一起进行测试，</a:t>
            </a:r>
            <a:r>
              <a:rPr kumimoji="1" lang="en-US" altLang="zh-CN" sz="1600" dirty="0">
                <a:ea typeface="华文细黑" panose="02010600040101010101" pitchFamily="2" charset="-122"/>
                <a:cs typeface="Arial Unicode MS" panose="020B0604020202020204" pitchFamily="34" charset="-122"/>
              </a:rPr>
              <a:t>	</a:t>
            </a:r>
          </a:p>
          <a:p>
            <a:r>
              <a:rPr kumimoji="1" lang="en-US" altLang="zh-CN" sz="1600" dirty="0">
                <a:ea typeface="华文细黑" panose="02010600040101010101" pitchFamily="2" charset="-122"/>
                <a:cs typeface="Arial Unicode MS" panose="020B0604020202020204" pitchFamily="34" charset="-122"/>
              </a:rPr>
              <a:t>	</a:t>
            </a:r>
            <a:r>
              <a:rPr kumimoji="1" lang="zh-CN" altLang="zh-CN" sz="1600" dirty="0">
                <a:ea typeface="华文细黑" panose="02010600040101010101" pitchFamily="2" charset="-122"/>
                <a:cs typeface="Arial Unicode MS" panose="020B0604020202020204" pitchFamily="34" charset="-122"/>
              </a:rPr>
              <a:t>有问题尽早发现，尽早解决</a:t>
            </a: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27931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2062103"/>
          </a:xfrm>
          <a:prstGeom prst="rect">
            <a:avLst/>
          </a:prstGeom>
          <a:noFill/>
        </p:spPr>
        <p:txBody>
          <a:bodyPr wrap="square" rtlCol="0">
            <a:spAutoFit/>
          </a:bodyPr>
          <a:lstStyle/>
          <a:p>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  构建触发器</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lvl="1"/>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 </a:t>
            </a:r>
            <a:r>
              <a:rPr kumimoji="1" lang="zh-CN" altLang="en-US" sz="1600" dirty="0">
                <a:ea typeface="华文细黑" panose="02010600040101010101" pitchFamily="2" charset="-122"/>
                <a:cs typeface="Arial Unicode MS" panose="020B0604020202020204" pitchFamily="34" charset="-122"/>
              </a:rPr>
              <a:t>勾选</a:t>
            </a:r>
            <a:r>
              <a:rPr kumimoji="1" lang="en-US" altLang="zh-CN" sz="1600" dirty="0" err="1">
                <a:ea typeface="华文细黑" panose="02010600040101010101" pitchFamily="2" charset="-122"/>
                <a:cs typeface="Arial Unicode MS" panose="020B0604020202020204" pitchFamily="34" charset="-122"/>
              </a:rPr>
              <a:t>Github</a:t>
            </a:r>
            <a:r>
              <a:rPr kumimoji="1" lang="en-US" altLang="zh-CN" sz="1600" dirty="0">
                <a:ea typeface="华文细黑" panose="02010600040101010101" pitchFamily="2" charset="-122"/>
                <a:cs typeface="Arial Unicode MS" panose="020B0604020202020204" pitchFamily="34" charset="-122"/>
              </a:rPr>
              <a:t> Pull Request Builder</a:t>
            </a:r>
          </a:p>
          <a:p>
            <a:pPr lvl="1"/>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4" name="图片 3">
            <a:extLst>
              <a:ext uri="{FF2B5EF4-FFF2-40B4-BE49-F238E27FC236}">
                <a16:creationId xmlns:a16="http://schemas.microsoft.com/office/drawing/2014/main" id="{BA26640B-60AE-4F4F-A844-77D2091DB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416" y="2203554"/>
            <a:ext cx="7743465" cy="3615745"/>
          </a:xfrm>
          <a:prstGeom prst="rect">
            <a:avLst/>
          </a:prstGeom>
        </p:spPr>
      </p:pic>
      <p:sp>
        <p:nvSpPr>
          <p:cNvPr id="9" name="矩形 8">
            <a:extLst>
              <a:ext uri="{FF2B5EF4-FFF2-40B4-BE49-F238E27FC236}">
                <a16:creationId xmlns:a16="http://schemas.microsoft.com/office/drawing/2014/main" id="{31B8BAF0-3611-B146-8365-7D4075CC1899}"/>
              </a:ext>
            </a:extLst>
          </p:cNvPr>
          <p:cNvSpPr/>
          <p:nvPr/>
        </p:nvSpPr>
        <p:spPr>
          <a:xfrm>
            <a:off x="1868828" y="5952988"/>
            <a:ext cx="4497963" cy="338554"/>
          </a:xfrm>
          <a:prstGeom prst="rect">
            <a:avLst/>
          </a:prstGeom>
        </p:spPr>
        <p:txBody>
          <a:bodyPr wrap="none">
            <a:spAutoFit/>
          </a:bodyPr>
          <a:lstStyle/>
          <a:p>
            <a:pPr lvl="1"/>
            <a:r>
              <a:rPr kumimoji="1" lang="en-US" altLang="zh-CN" sz="1600" dirty="0">
                <a:ea typeface="华文细黑" panose="02010600040101010101" pitchFamily="2" charset="-122"/>
                <a:cs typeface="Arial Unicode MS" panose="020B0604020202020204" pitchFamily="34" charset="-122"/>
              </a:rPr>
              <a:t>b. Update commit status during build</a:t>
            </a:r>
          </a:p>
        </p:txBody>
      </p:sp>
    </p:spTree>
    <p:extLst>
      <p:ext uri="{BB962C8B-B14F-4D97-AF65-F5344CB8AC3E}">
        <p14:creationId xmlns:p14="http://schemas.microsoft.com/office/powerpoint/2010/main" val="136485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102201"/>
            <a:ext cx="7743465" cy="1815882"/>
          </a:xfrm>
          <a:prstGeom prst="rect">
            <a:avLst/>
          </a:prstGeom>
          <a:noFill/>
        </p:spPr>
        <p:txBody>
          <a:bodyPr wrap="square" rtlCol="0">
            <a:spAutoFit/>
          </a:bodyPr>
          <a:lstStyle/>
          <a:p>
            <a:pPr lvl="1"/>
            <a:r>
              <a:rPr kumimoji="1" lang="zh-CN" altLang="en-US" sz="1600" dirty="0">
                <a:ea typeface="华文细黑" panose="02010600040101010101" pitchFamily="2" charset="-122"/>
                <a:cs typeface="Arial Unicode MS" panose="020B0604020202020204" pitchFamily="34" charset="-122"/>
              </a:rPr>
              <a:t>测试：</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1.</a:t>
            </a:r>
            <a:r>
              <a:rPr kumimoji="1" lang="zh-CN" altLang="en-US" sz="1600" dirty="0">
                <a:ea typeface="华文细黑" panose="02010600040101010101" pitchFamily="2" charset="-122"/>
                <a:cs typeface="Arial Unicode MS" panose="020B0604020202020204" pitchFamily="34" charset="-122"/>
              </a:rPr>
              <a:t> 提交一个</a:t>
            </a:r>
            <a:r>
              <a:rPr kumimoji="1" lang="en-US" altLang="zh-CN" sz="1600" dirty="0">
                <a:ea typeface="华文细黑" panose="02010600040101010101" pitchFamily="2" charset="-122"/>
                <a:cs typeface="Arial Unicode MS" panose="020B0604020202020204" pitchFamily="34" charset="-122"/>
              </a:rPr>
              <a:t>pull request</a:t>
            </a:r>
            <a:r>
              <a:rPr kumimoji="1" lang="zh-CN" altLang="en-US" sz="1600" dirty="0">
                <a:ea typeface="华文细黑" panose="02010600040101010101" pitchFamily="2" charset="-122"/>
                <a:cs typeface="Arial Unicode MS" panose="020B0604020202020204" pitchFamily="34" charset="-122"/>
              </a:rPr>
              <a:t>， 可以通过查看日志文件了解</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和</a:t>
            </a:r>
            <a:r>
              <a:rPr kumimoji="1" lang="en-US" altLang="zh-CN" sz="1600" dirty="0" err="1">
                <a:ea typeface="华文细黑" panose="02010600040101010101" pitchFamily="2" charset="-122"/>
                <a:cs typeface="Arial Unicode MS" panose="020B0604020202020204" pitchFamily="34" charset="-122"/>
              </a:rPr>
              <a:t>github</a:t>
            </a:r>
            <a:r>
              <a:rPr kumimoji="1" lang="zh-CN" altLang="en-US" sz="1600" dirty="0">
                <a:ea typeface="华文细黑" panose="02010600040101010101" pitchFamily="2" charset="-122"/>
                <a:cs typeface="Arial Unicode MS" panose="020B0604020202020204" pitchFamily="34" charset="-122"/>
              </a:rPr>
              <a:t>之间是如何交互的</a:t>
            </a: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sp>
        <p:nvSpPr>
          <p:cNvPr id="10" name="文本框 9">
            <a:extLst>
              <a:ext uri="{FF2B5EF4-FFF2-40B4-BE49-F238E27FC236}">
                <a16:creationId xmlns:a16="http://schemas.microsoft.com/office/drawing/2014/main" id="{8C27A44F-5207-BE46-87D5-C0CAB90D21BA}"/>
              </a:ext>
            </a:extLst>
          </p:cNvPr>
          <p:cNvSpPr txBox="1"/>
          <p:nvPr/>
        </p:nvSpPr>
        <p:spPr>
          <a:xfrm>
            <a:off x="1589558" y="4878681"/>
            <a:ext cx="7743465" cy="1077218"/>
          </a:xfrm>
          <a:prstGeom prst="rect">
            <a:avLst/>
          </a:prstGeom>
          <a:noFill/>
        </p:spPr>
        <p:txBody>
          <a:bodyPr wrap="square" rtlCol="0">
            <a:spAutoFit/>
          </a:bodyPr>
          <a:lstStyle/>
          <a:p>
            <a:pPr lvl="1"/>
            <a:r>
              <a:rPr kumimoji="1" lang="en-US" altLang="zh-CN" sz="1600" dirty="0">
                <a:ea typeface="华文细黑" panose="02010600040101010101" pitchFamily="2" charset="-122"/>
                <a:cs typeface="Arial Unicode MS" panose="020B0604020202020204" pitchFamily="34" charset="-122"/>
              </a:rPr>
              <a:t>2.</a:t>
            </a:r>
            <a:r>
              <a:rPr kumimoji="1" lang="zh-CN" altLang="en-US" sz="1600" dirty="0">
                <a:ea typeface="华文细黑" panose="02010600040101010101" pitchFamily="2" charset="-122"/>
                <a:cs typeface="Arial Unicode MS" panose="020B0604020202020204" pitchFamily="34" charset="-122"/>
              </a:rPr>
              <a:t> 查看对应</a:t>
            </a:r>
            <a:r>
              <a:rPr kumimoji="1" lang="en-US" altLang="zh-CN" sz="1600" dirty="0">
                <a:ea typeface="华文细黑" panose="02010600040101010101" pitchFamily="2" charset="-122"/>
                <a:cs typeface="Arial Unicode MS" panose="020B0604020202020204" pitchFamily="34" charset="-122"/>
              </a:rPr>
              <a:t>build</a:t>
            </a:r>
            <a:r>
              <a:rPr kumimoji="1" lang="zh-CN" altLang="en-US" sz="1600" dirty="0">
                <a:ea typeface="华文细黑" panose="02010600040101010101" pitchFamily="2" charset="-122"/>
                <a:cs typeface="Arial Unicode MS" panose="020B0604020202020204" pitchFamily="34" charset="-122"/>
              </a:rPr>
              <a:t>的控制台输出，了解</a:t>
            </a:r>
            <a:r>
              <a:rPr kumimoji="1" lang="en-US" altLang="zh-CN" sz="1600" dirty="0">
                <a:ea typeface="华文细黑" panose="02010600040101010101" pitchFamily="2" charset="-122"/>
                <a:cs typeface="Arial Unicode MS" panose="020B0604020202020204" pitchFamily="34" charset="-122"/>
              </a:rPr>
              <a:t>build</a:t>
            </a:r>
            <a:r>
              <a:rPr kumimoji="1" lang="zh-CN" altLang="en-US" sz="1600" dirty="0">
                <a:ea typeface="华文细黑" panose="02010600040101010101" pitchFamily="2" charset="-122"/>
                <a:cs typeface="Arial Unicode MS" panose="020B0604020202020204" pitchFamily="34" charset="-122"/>
              </a:rPr>
              <a:t>执行的具体过程</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6" name="Picture 5">
            <a:extLst>
              <a:ext uri="{FF2B5EF4-FFF2-40B4-BE49-F238E27FC236}">
                <a16:creationId xmlns:a16="http://schemas.microsoft.com/office/drawing/2014/main" id="{1CE566AA-7CB2-8046-89A7-AE614817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203668"/>
            <a:ext cx="8077200" cy="2393732"/>
          </a:xfrm>
          <a:prstGeom prst="rect">
            <a:avLst/>
          </a:prstGeom>
        </p:spPr>
      </p:pic>
    </p:spTree>
    <p:extLst>
      <p:ext uri="{BB962C8B-B14F-4D97-AF65-F5344CB8AC3E}">
        <p14:creationId xmlns:p14="http://schemas.microsoft.com/office/powerpoint/2010/main" val="65393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err="1">
                <a:latin typeface="+mn-lt"/>
                <a:ea typeface="+mn-ea"/>
                <a:cs typeface="+mn-ea"/>
                <a:sym typeface="+mn-lt"/>
              </a:rPr>
              <a:t>Github</a:t>
            </a:r>
            <a:r>
              <a:rPr kumimoji="1" lang="en-US" altLang="zh-CN" dirty="0">
                <a:latin typeface="+mn-lt"/>
                <a:ea typeface="+mn-ea"/>
                <a:cs typeface="+mn-ea"/>
                <a:sym typeface="+mn-lt"/>
              </a:rPr>
              <a:t> pull request builder</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1077218"/>
          </a:xfrm>
          <a:prstGeom prst="rect">
            <a:avLst/>
          </a:prstGeom>
          <a:noFill/>
        </p:spPr>
        <p:txBody>
          <a:bodyPr wrap="square" rtlCol="0">
            <a:spAutoFit/>
          </a:bodyPr>
          <a:lstStyle/>
          <a:p>
            <a:pPr lvl="1"/>
            <a:r>
              <a:rPr kumimoji="1" lang="zh-CN" altLang="en-US" sz="1600" dirty="0">
                <a:ea typeface="华文细黑" panose="02010600040101010101" pitchFamily="2" charset="-122"/>
                <a:cs typeface="Arial Unicode MS" panose="020B0604020202020204" pitchFamily="34" charset="-122"/>
              </a:rPr>
              <a:t>构建结果展示</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pic>
        <p:nvPicPr>
          <p:cNvPr id="7" name="图片 6">
            <a:extLst>
              <a:ext uri="{FF2B5EF4-FFF2-40B4-BE49-F238E27FC236}">
                <a16:creationId xmlns:a16="http://schemas.microsoft.com/office/drawing/2014/main" id="{AE573151-2013-7743-89AB-ADBFC041F0C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48721" y="1633929"/>
            <a:ext cx="7743465" cy="3567659"/>
          </a:xfrm>
          <a:prstGeom prst="rect">
            <a:avLst/>
          </a:prstGeom>
        </p:spPr>
      </p:pic>
    </p:spTree>
    <p:extLst>
      <p:ext uri="{BB962C8B-B14F-4D97-AF65-F5344CB8AC3E}">
        <p14:creationId xmlns:p14="http://schemas.microsoft.com/office/powerpoint/2010/main" val="68425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zh-CN" altLang="en-US" dirty="0">
                <a:latin typeface="+mn-lt"/>
                <a:ea typeface="+mn-ea"/>
                <a:cs typeface="+mn-ea"/>
                <a:sym typeface="+mn-lt"/>
              </a:rPr>
              <a:t>总结</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9202519"/>
          </a:xfrm>
          <a:prstGeom prst="rect">
            <a:avLst/>
          </a:prstGeom>
          <a:noFill/>
        </p:spPr>
        <p:txBody>
          <a:bodyPr wrap="square" rtlCol="0">
            <a:spAutoFit/>
          </a:bodyPr>
          <a:lstStyle/>
          <a:p>
            <a:pPr marL="742928" lvl="1"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DONE</a:t>
            </a:r>
          </a:p>
          <a:p>
            <a:pPr lvl="1"/>
            <a:r>
              <a:rPr kumimoji="1" lang="en-US" altLang="zh-CN" sz="1600" dirty="0">
                <a:ea typeface="华文细黑" panose="02010600040101010101" pitchFamily="2" charset="-122"/>
                <a:cs typeface="Arial Unicode MS" panose="020B0604020202020204" pitchFamily="34" charset="-122"/>
              </a:rPr>
              <a:t>	crontab </a:t>
            </a:r>
            <a:r>
              <a:rPr kumimoji="1" lang="en-US" altLang="zh-CN" sz="1600" dirty="0" err="1">
                <a:ea typeface="华文细黑" panose="02010600040101010101" pitchFamily="2" charset="-122"/>
                <a:cs typeface="Arial Unicode MS" panose="020B0604020202020204" pitchFamily="34" charset="-122"/>
              </a:rPr>
              <a:t>clean_data</a:t>
            </a:r>
            <a:r>
              <a:rPr kumimoji="1" lang="en-US" altLang="zh-CN" sz="1600" dirty="0">
                <a:ea typeface="华文细黑" panose="02010600040101010101" pitchFamily="2" charset="-122"/>
                <a:cs typeface="Arial Unicode MS" panose="020B0604020202020204" pitchFamily="34" charset="-122"/>
              </a:rPr>
              <a:t> + pipeline</a:t>
            </a:r>
          </a:p>
          <a:p>
            <a:pPr lvl="1"/>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TODO</a:t>
            </a:r>
          </a:p>
          <a:p>
            <a:pPr marL="1257254" lvl="2"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测试模型预测结果</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是否有负数；箱数的预测结果是否为小数；预测文件的个数</a:t>
            </a: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r>
              <a:rPr kumimoji="1" lang="en-US" altLang="zh-CN" sz="1600" dirty="0">
                <a:ea typeface="华文细黑" panose="02010600040101010101" pitchFamily="2" charset="-122"/>
                <a:cs typeface="Arial Unicode MS" panose="020B0604020202020204" pitchFamily="34" charset="-122"/>
              </a:rPr>
              <a:t>KPI</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test</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将模型的预测结果与设定的</a:t>
            </a:r>
            <a:r>
              <a:rPr kumimoji="1" lang="en-US" altLang="zh-CN" sz="1600" dirty="0">
                <a:ea typeface="华文细黑" panose="02010600040101010101" pitchFamily="2" charset="-122"/>
                <a:cs typeface="Arial Unicode MS" panose="020B0604020202020204" pitchFamily="34" charset="-122"/>
              </a:rPr>
              <a:t>baseline</a:t>
            </a:r>
            <a:r>
              <a:rPr kumimoji="1" lang="zh-CN" altLang="en-US" sz="1600" dirty="0">
                <a:ea typeface="华文细黑" panose="02010600040101010101" pitchFamily="2" charset="-122"/>
                <a:cs typeface="Arial Unicode MS" panose="020B0604020202020204" pitchFamily="34" charset="-122"/>
              </a:rPr>
              <a:t>比较看是否达标</a:t>
            </a: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r>
              <a:rPr kumimoji="1" lang="en-US" altLang="zh-CN" sz="1600" dirty="0">
                <a:ea typeface="华文细黑" panose="02010600040101010101" pitchFamily="2" charset="-122"/>
                <a:cs typeface="Arial Unicode MS" panose="020B0604020202020204" pitchFamily="34" charset="-122"/>
              </a:rPr>
              <a:t>Code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pep8</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check</a:t>
            </a: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现状</a:t>
            </a:r>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目前这个主分支的代码，还没有直接让客户来使用，是我们自己的工程师</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执行出预测的，所以可以短暂容忍一直有报错；将来一旦代码产品</a:t>
            </a:r>
            <a:r>
              <a:rPr kumimoji="1" lang="en-US" altLang="zh-CN" sz="1600" dirty="0">
                <a:ea typeface="华文细黑" panose="02010600040101010101" pitchFamily="2" charset="-122"/>
                <a:cs typeface="Arial Unicode MS" panose="020B0604020202020204" pitchFamily="34" charset="-122"/>
              </a:rPr>
              <a:t>release	</a:t>
            </a:r>
            <a:r>
              <a:rPr kumimoji="1" lang="zh-CN" altLang="en-US" sz="1600" dirty="0">
                <a:ea typeface="华文细黑" panose="02010600040101010101" pitchFamily="2" charset="-122"/>
                <a:cs typeface="Arial Unicode MS" panose="020B0604020202020204" pitchFamily="34" charset="-122"/>
              </a:rPr>
              <a:t>出去了，可能就不能容忍代码中断报错了。</a:t>
            </a:r>
          </a:p>
          <a:p>
            <a:pPr lvl="2"/>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发展</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自动化</a:t>
            </a:r>
            <a:r>
              <a:rPr kumimoji="1" lang="en-US" altLang="zh-CN" sz="1600" dirty="0">
                <a:ea typeface="华文细黑" panose="02010600040101010101" pitchFamily="2" charset="-122"/>
                <a:cs typeface="Arial Unicode MS" panose="020B0604020202020204" pitchFamily="34" charset="-122"/>
              </a:rPr>
              <a:t>CI/CD</a:t>
            </a:r>
            <a:r>
              <a:rPr kumimoji="1" lang="zh-CN" altLang="en-US" sz="1600" dirty="0">
                <a:ea typeface="华文细黑" panose="02010600040101010101" pitchFamily="2" charset="-122"/>
                <a:cs typeface="Arial Unicode MS" panose="020B0604020202020204" pitchFamily="34" charset="-122"/>
              </a:rPr>
              <a:t>需要跟上项目发展的步伐，并且十分地重要；一个成熟的项目需要一套成熟的自动化</a:t>
            </a:r>
            <a:r>
              <a:rPr kumimoji="1" lang="en-US" altLang="zh-CN" sz="1600" dirty="0">
                <a:ea typeface="华文细黑" panose="02010600040101010101" pitchFamily="2" charset="-122"/>
                <a:cs typeface="Arial Unicode MS" panose="020B0604020202020204" pitchFamily="34" charset="-122"/>
              </a:rPr>
              <a:t>CI/CD</a:t>
            </a:r>
            <a:r>
              <a:rPr kumimoji="1" lang="zh-CN" altLang="en-US" sz="1600">
                <a:ea typeface="华文细黑" panose="02010600040101010101" pitchFamily="2" charset="-122"/>
                <a:cs typeface="Arial Unicode MS" panose="020B0604020202020204" pitchFamily="34" charset="-122"/>
              </a:rPr>
              <a:t>流水线来</a:t>
            </a:r>
            <a:r>
              <a:rPr kumimoji="1" lang="zh-CN" altLang="en-US" sz="1600" dirty="0">
                <a:ea typeface="华文细黑" panose="02010600040101010101" pitchFamily="2" charset="-122"/>
                <a:cs typeface="Arial Unicode MS" panose="020B0604020202020204" pitchFamily="34" charset="-122"/>
              </a:rPr>
              <a:t>支持，希望未来我们也有这样一套流水线来支持自动化持续集成，持续</a:t>
            </a:r>
            <a:r>
              <a:rPr kumimoji="1" lang="zh-CN" altLang="en-US" sz="1600">
                <a:ea typeface="华文细黑" panose="02010600040101010101" pitchFamily="2" charset="-122"/>
                <a:cs typeface="Arial Unicode MS" panose="020B0604020202020204" pitchFamily="34" charset="-122"/>
              </a:rPr>
              <a:t>交付，一键部署。</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	</a:t>
            </a:r>
          </a:p>
          <a:p>
            <a:pPr lvl="1"/>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pPr lvl="2"/>
            <a:endParaRPr kumimoji="1" lang="en-US" altLang="zh-CN" sz="1600" dirty="0">
              <a:ea typeface="华文细黑" panose="02010600040101010101" pitchFamily="2" charset="-122"/>
              <a:cs typeface="Arial Unicode MS" panose="020B0604020202020204" pitchFamily="34" charset="-122"/>
            </a:endParaRPr>
          </a:p>
          <a:p>
            <a:pPr lvl="2"/>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lvl="2"/>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1257254" lvl="2"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lvl="3"/>
            <a:r>
              <a:rPr kumimoji="1" lang="en-US" altLang="zh-CN" sz="1600" dirty="0">
                <a:ea typeface="华文细黑" panose="02010600040101010101" pitchFamily="2" charset="-122"/>
                <a:cs typeface="Arial Unicode MS" panose="020B0604020202020204" pitchFamily="34" charset="-122"/>
              </a:rPr>
              <a:t>	</a:t>
            </a:r>
          </a:p>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93813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584775"/>
          </a:xfrm>
          <a:prstGeom prst="rect">
            <a:avLst/>
          </a:prstGeom>
          <a:noFill/>
        </p:spPr>
        <p:txBody>
          <a:bodyPr wrap="square" rtlCol="0">
            <a:spAutoFit/>
          </a:bodyPr>
          <a:lstStyle/>
          <a:p>
            <a:pPr lvl="1"/>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p:txBody>
      </p:sp>
      <p:sp>
        <p:nvSpPr>
          <p:cNvPr id="3" name="文本框 2">
            <a:extLst>
              <a:ext uri="{FF2B5EF4-FFF2-40B4-BE49-F238E27FC236}">
                <a16:creationId xmlns:a16="http://schemas.microsoft.com/office/drawing/2014/main" id="{C3DBA537-88B8-1D4B-803F-203079BFFC18}"/>
              </a:ext>
            </a:extLst>
          </p:cNvPr>
          <p:cNvSpPr txBox="1"/>
          <p:nvPr/>
        </p:nvSpPr>
        <p:spPr>
          <a:xfrm>
            <a:off x="2770909" y="2216727"/>
            <a:ext cx="3995004" cy="584775"/>
          </a:xfrm>
          <a:prstGeom prst="rect">
            <a:avLst/>
          </a:prstGeom>
          <a:noFill/>
        </p:spPr>
        <p:txBody>
          <a:bodyPr wrap="none" rtlCol="0">
            <a:spAutoFit/>
          </a:bodyPr>
          <a:lstStyle/>
          <a:p>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Thank</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 </a:t>
            </a:r>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you</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 </a:t>
            </a:r>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for</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 </a:t>
            </a:r>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your</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 </a:t>
            </a:r>
            <a:r>
              <a:rPr kumimoji="1" lang="en-US" altLang="zh-CN" sz="3200" dirty="0">
                <a:latin typeface="LingWai SC Medium" panose="03050602040302020204" pitchFamily="66" charset="-122"/>
                <a:ea typeface="LingWai SC Medium" panose="03050602040302020204" pitchFamily="66" charset="-122"/>
                <a:cs typeface="LingWai SC Medium" panose="03050602040302020204" pitchFamily="66" charset="-122"/>
              </a:rPr>
              <a:t>time</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rPr>
              <a:t> </a:t>
            </a:r>
            <a:r>
              <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sym typeface="Wingdings" pitchFamily="2" charset="2"/>
              </a:rPr>
              <a:t></a:t>
            </a:r>
            <a:endParaRPr kumimoji="1" lang="zh-CN" altLang="en-US" sz="3200" dirty="0">
              <a:latin typeface="LingWai SC Medium" panose="03050602040302020204" pitchFamily="66" charset="-122"/>
              <a:ea typeface="LingWai SC Medium" panose="03050602040302020204" pitchFamily="66" charset="-122"/>
              <a:cs typeface="LingWai SC Medium" panose="03050602040302020204" pitchFamily="66" charset="-122"/>
            </a:endParaRPr>
          </a:p>
        </p:txBody>
      </p:sp>
    </p:spTree>
    <p:extLst>
      <p:ext uri="{BB962C8B-B14F-4D97-AF65-F5344CB8AC3E}">
        <p14:creationId xmlns:p14="http://schemas.microsoft.com/office/powerpoint/2010/main" val="103341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CI/CD</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20455" y="1362792"/>
            <a:ext cx="7743464" cy="3046988"/>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持续集成</a:t>
            </a:r>
            <a:r>
              <a:rPr kumimoji="1" lang="en-US" altLang="zh-CN" sz="1600" dirty="0">
                <a:ea typeface="华文细黑" panose="02010600040101010101" pitchFamily="2" charset="-122"/>
                <a:cs typeface="Arial Unicode MS" panose="020B0604020202020204" pitchFamily="34" charset="-122"/>
              </a:rPr>
              <a:t>(Continuous Integration)</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概念：经常性地，频繁地把所有模块</a:t>
            </a:r>
            <a:r>
              <a:rPr kumimoji="1" lang="en-US" altLang="zh-CN" sz="1600" dirty="0">
                <a:ea typeface="华文细黑" panose="02010600040101010101" pitchFamily="2" charset="-122"/>
                <a:cs typeface="Arial Unicode MS" panose="020B0604020202020204" pitchFamily="34" charset="-122"/>
              </a:rPr>
              <a:t>(</a:t>
            </a:r>
            <a:r>
              <a:rPr kumimoji="1" lang="zh-CN" altLang="en-US" sz="1600" dirty="0">
                <a:ea typeface="华文细黑" panose="02010600040101010101" pitchFamily="2" charset="-122"/>
                <a:cs typeface="Arial Unicode MS" panose="020B0604020202020204" pitchFamily="34" charset="-122"/>
              </a:rPr>
              <a:t>分支</a:t>
            </a:r>
            <a:r>
              <a:rPr kumimoji="1" lang="en-US" altLang="zh-CN" sz="1600" dirty="0">
                <a:ea typeface="华文细黑" panose="02010600040101010101" pitchFamily="2" charset="-122"/>
                <a:cs typeface="Arial Unicode MS" panose="020B0604020202020204" pitchFamily="34" charset="-122"/>
              </a:rPr>
              <a:t>)</a:t>
            </a:r>
            <a:r>
              <a:rPr kumimoji="1" lang="zh-CN" altLang="en-US" sz="1600" dirty="0">
                <a:ea typeface="华文细黑" panose="02010600040101010101" pitchFamily="2" charset="-122"/>
                <a:cs typeface="Arial Unicode MS" panose="020B0604020202020204" pitchFamily="34" charset="-122"/>
              </a:rPr>
              <a:t>集成在一起进行测试，有问题</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        尽早发现、解决</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好处：有利于快速发现错误；防止分支大幅度偏离主干</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r>
              <a:rPr kumimoji="1" lang="en-US" altLang="zh-CN" sz="1600" i="1" dirty="0">
                <a:latin typeface="KaiTi" panose="02010609060101010101" pitchFamily="49" charset="-122"/>
                <a:ea typeface="KaiTi" panose="02010609060101010101" pitchFamily="49" charset="-122"/>
                <a:cs typeface="LingWai SC Medium" panose="03050602040302020204" pitchFamily="66" charset="-122"/>
              </a:rPr>
              <a:t>Continuous Integrations doesn't get rid of bugs, but it does make them dramatically easier to find and remove. </a:t>
            </a:r>
          </a:p>
          <a:p>
            <a:r>
              <a:rPr kumimoji="1" lang="en-US" altLang="zh-CN" sz="1600" dirty="0">
                <a:ea typeface="华文细黑" panose="02010600040101010101" pitchFamily="2" charset="-122"/>
                <a:cs typeface="Arial Unicode MS" panose="020B0604020202020204" pitchFamily="34" charset="-122"/>
              </a:rPr>
              <a:t>				</a:t>
            </a:r>
            <a:r>
              <a:rPr kumimoji="1" lang="zh-CN" altLang="en-US" sz="1600" i="1" dirty="0">
                <a:latin typeface="KaiTi" panose="02010609060101010101" pitchFamily="49" charset="-122"/>
                <a:ea typeface="KaiTi" panose="02010609060101010101" pitchFamily="49" charset="-122"/>
                <a:cs typeface="Arial Unicode MS" panose="020B0604020202020204" pitchFamily="34" charset="-122"/>
              </a:rPr>
              <a:t> </a:t>
            </a:r>
            <a:r>
              <a:rPr kumimoji="1" lang="en-US" altLang="zh-CN" sz="1600" i="1" dirty="0">
                <a:latin typeface="KaiTi" panose="02010609060101010101" pitchFamily="49" charset="-122"/>
                <a:ea typeface="KaiTi" panose="02010609060101010101" pitchFamily="49" charset="-122"/>
                <a:cs typeface="Arial Unicode MS" panose="020B0604020202020204" pitchFamily="34" charset="-122"/>
              </a:rPr>
              <a:t>	</a:t>
            </a:r>
            <a:r>
              <a:rPr lang="en-US" altLang="zh-CN" sz="1400" i="1" dirty="0">
                <a:latin typeface="KaiTi" panose="02010609060101010101" pitchFamily="49" charset="-122"/>
                <a:ea typeface="KaiTi" panose="02010609060101010101" pitchFamily="49" charset="-122"/>
              </a:rPr>
              <a:t>---- Martin Fowler</a:t>
            </a:r>
            <a:endParaRPr lang="zh-CN" altLang="zh-CN" sz="1400" i="1" dirty="0">
              <a:latin typeface="KaiTi" panose="02010609060101010101" pitchFamily="49" charset="-122"/>
              <a:ea typeface="KaiTi" panose="02010609060101010101" pitchFamily="49" charset="-122"/>
            </a:endParaRPr>
          </a:p>
          <a:p>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目的：让产品快速迭代，同时还能保持高质量</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9317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CI/CD</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20455" y="1362792"/>
            <a:ext cx="7743464" cy="353943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持续交付</a:t>
            </a:r>
            <a:r>
              <a:rPr kumimoji="1" lang="en-US" altLang="zh-CN" sz="1600" dirty="0">
                <a:ea typeface="华文细黑" panose="02010600040101010101" pitchFamily="2" charset="-122"/>
                <a:cs typeface="Arial Unicode MS" panose="020B0604020202020204" pitchFamily="34" charset="-122"/>
              </a:rPr>
              <a:t>(Continuous</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Delivery)</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概念：频繁地将软件的新版本，交付给质量团队或者用户，以供评审。</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如果评审通过，代码就进入生产阶段 </a:t>
            </a:r>
            <a:r>
              <a:rPr kumimoji="1" lang="en-US" altLang="zh-CN" sz="1600" dirty="0">
                <a:ea typeface="华文细黑" panose="02010600040101010101" pitchFamily="2" charset="-122"/>
                <a:cs typeface="Arial Unicode MS" panose="020B0604020202020204" pitchFamily="34" charset="-122"/>
              </a:rPr>
              <a:t>	</a:t>
            </a:r>
          </a:p>
          <a:p>
            <a:pPr lvl="2"/>
            <a:r>
              <a:rPr kumimoji="1" lang="zh-CN" altLang="en-US" sz="1600" dirty="0">
                <a:ea typeface="华文细黑" panose="02010600040101010101" pitchFamily="2" charset="-122"/>
                <a:cs typeface="Arial Unicode MS" panose="020B0604020202020204" pitchFamily="34" charset="-122"/>
              </a:rPr>
              <a:t>        用小版本不断进行快速迭代，不断收集用户反馈信息，用最快的速     </a:t>
            </a:r>
            <a:endParaRPr kumimoji="1" lang="en-US" altLang="zh-CN" sz="1600" dirty="0">
              <a:ea typeface="华文细黑" panose="02010600040101010101" pitchFamily="2" charset="-122"/>
              <a:cs typeface="Arial Unicode MS" panose="020B0604020202020204" pitchFamily="34" charset="-122"/>
            </a:endParaRPr>
          </a:p>
          <a:p>
            <a:pPr lvl="2"/>
            <a:r>
              <a:rPr kumimoji="1" lang="zh-CN" altLang="en-US" sz="1600" dirty="0">
                <a:ea typeface="华文细黑" panose="02010600040101010101" pitchFamily="2" charset="-122"/>
                <a:cs typeface="Arial Unicode MS" panose="020B0604020202020204" pitchFamily="34" charset="-122"/>
              </a:rPr>
              <a:t>        度改进优化。这样对双方都有保证，我们开发的效果能让顾客马上   </a:t>
            </a:r>
            <a:endParaRPr kumimoji="1" lang="en-US" altLang="zh-CN" sz="1600" dirty="0">
              <a:ea typeface="华文细黑" panose="02010600040101010101" pitchFamily="2" charset="-122"/>
              <a:cs typeface="Arial Unicode MS" panose="020B0604020202020204" pitchFamily="34" charset="-122"/>
            </a:endParaRPr>
          </a:p>
          <a:p>
            <a:pPr lvl="2"/>
            <a:r>
              <a:rPr kumimoji="1" lang="zh-CN" altLang="en-US" sz="1600" dirty="0">
                <a:ea typeface="华文细黑" panose="02010600040101010101" pitchFamily="2" charset="-122"/>
                <a:cs typeface="Arial Unicode MS" panose="020B0604020202020204" pitchFamily="34" charset="-122"/>
              </a:rPr>
              <a:t>        看到，也可以根据顾客的反馈做出及时的优化调整。</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目的：研发团队的最新代码能够尽快让最终用户体验；强调不管怎么更新，  </a:t>
            </a:r>
            <a:endParaRPr kumimoji="1" lang="en-US" altLang="zh-CN" sz="1600" dirty="0">
              <a:ea typeface="华文细黑" panose="02010600040101010101" pitchFamily="2" charset="-122"/>
              <a:cs typeface="Arial Unicode MS" panose="020B0604020202020204" pitchFamily="34" charset="-122"/>
            </a:endParaRPr>
          </a:p>
          <a:p>
            <a:pPr lvl="2"/>
            <a:r>
              <a:rPr kumimoji="1" lang="zh-CN" altLang="en-US" sz="1600" dirty="0">
                <a:ea typeface="华文细黑" panose="02010600040101010101" pitchFamily="2" charset="-122"/>
                <a:cs typeface="Arial Unicode MS" panose="020B0604020202020204" pitchFamily="34" charset="-122"/>
              </a:rPr>
              <a:t>         软件是随时随地可以交付的。</a:t>
            </a:r>
            <a:br>
              <a:rPr kumimoji="1" lang="zh-CN" altLang="en-US"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lvl="2"/>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持续部署</a:t>
            </a:r>
            <a:r>
              <a:rPr kumimoji="1" lang="en-US" altLang="zh-CN" sz="1600" dirty="0">
                <a:ea typeface="华文细黑" panose="02010600040101010101" pitchFamily="2" charset="-122"/>
                <a:cs typeface="Arial Unicode MS" panose="020B0604020202020204" pitchFamily="34" charset="-122"/>
              </a:rPr>
              <a:t>(Continuous Deployment)</a:t>
            </a: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概念：代码通过评审以后，自动化部署到生产环境</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目的：代码在任何时刻都是可部署的，随时可以进入生产阶段</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366003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CI/CD</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20455" y="1362792"/>
            <a:ext cx="7743464" cy="2800767"/>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集成，交付，部署有一定的工作量</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持续地集成，交付，部署很重要，但又会加大工作量  </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=&gt;</a:t>
            </a:r>
            <a:r>
              <a:rPr kumimoji="1" lang="zh-CN" altLang="en-US" sz="1600" dirty="0">
                <a:ea typeface="华文细黑" panose="02010600040101010101" pitchFamily="2" charset="-122"/>
                <a:cs typeface="Arial Unicode MS" panose="020B0604020202020204" pitchFamily="34" charset="-122"/>
              </a:rPr>
              <a:t> 影响项目进度和效率</a:t>
            </a:r>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自动化</a:t>
            </a:r>
            <a:r>
              <a:rPr kumimoji="1" lang="en-US" altLang="zh-CN" sz="1600" dirty="0">
                <a:ea typeface="华文细黑" panose="02010600040101010101" pitchFamily="2" charset="-122"/>
                <a:cs typeface="Arial Unicode MS" panose="020B0604020202020204" pitchFamily="34" charset="-122"/>
              </a:rPr>
              <a:t>CI/CD</a:t>
            </a:r>
            <a:r>
              <a:rPr kumimoji="1" lang="zh-CN" altLang="en-US" sz="1600" dirty="0">
                <a:ea typeface="华文细黑" panose="02010600040101010101" pitchFamily="2" charset="-122"/>
                <a:cs typeface="Arial Unicode MS" panose="020B0604020202020204" pitchFamily="34" charset="-122"/>
              </a:rPr>
              <a:t>，在后台不断地去集成，不断地交付，不断地部署 </a:t>
            </a: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=&gt;</a:t>
            </a:r>
            <a:r>
              <a:rPr kumimoji="1" lang="zh-CN" altLang="en-US" sz="1600" dirty="0">
                <a:ea typeface="华文细黑" panose="02010600040101010101" pitchFamily="2" charset="-122"/>
                <a:cs typeface="Arial Unicode MS" panose="020B0604020202020204" pitchFamily="34" charset="-122"/>
              </a:rPr>
              <a:t> 提高效率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=&gt;</a:t>
            </a:r>
            <a:r>
              <a:rPr kumimoji="1" lang="zh-CN" altLang="en-US" sz="1600" dirty="0">
                <a:ea typeface="华文细黑" panose="02010600040101010101" pitchFamily="2" charset="-122"/>
                <a:cs typeface="Arial Unicode MS" panose="020B0604020202020204" pitchFamily="34" charset="-122"/>
              </a:rPr>
              <a:t> 使大家专注到项目开发本身</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自动化</a:t>
            </a:r>
            <a:r>
              <a:rPr kumimoji="1" lang="en-US" altLang="zh-CN" sz="1600" dirty="0">
                <a:ea typeface="华文细黑" panose="02010600040101010101" pitchFamily="2" charset="-122"/>
                <a:cs typeface="Arial Unicode MS" panose="020B0604020202020204" pitchFamily="34" charset="-122"/>
              </a:rPr>
              <a:t>CI/CD</a:t>
            </a:r>
            <a:r>
              <a:rPr kumimoji="1" lang="zh-CN" altLang="en-US" sz="1600" dirty="0">
                <a:ea typeface="华文细黑" panose="02010600040101010101" pitchFamily="2" charset="-122"/>
                <a:cs typeface="Arial Unicode MS" panose="020B0604020202020204" pitchFamily="34" charset="-122"/>
              </a:rPr>
              <a:t>工具</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p>
          <a:p>
            <a:pPr marL="285750"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p:txBody>
      </p:sp>
      <p:pic>
        <p:nvPicPr>
          <p:cNvPr id="4" name="图片 3">
            <a:extLst>
              <a:ext uri="{FF2B5EF4-FFF2-40B4-BE49-F238E27FC236}">
                <a16:creationId xmlns:a16="http://schemas.microsoft.com/office/drawing/2014/main" id="{23C4785F-3663-E146-9290-3B25D6E5C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167" y="3470565"/>
            <a:ext cx="2230583" cy="1320586"/>
          </a:xfrm>
          <a:prstGeom prst="rect">
            <a:avLst/>
          </a:prstGeom>
        </p:spPr>
      </p:pic>
      <p:pic>
        <p:nvPicPr>
          <p:cNvPr id="7" name="图片 6">
            <a:extLst>
              <a:ext uri="{FF2B5EF4-FFF2-40B4-BE49-F238E27FC236}">
                <a16:creationId xmlns:a16="http://schemas.microsoft.com/office/drawing/2014/main" id="{CA822879-3B90-3F47-81C1-D8EF39E75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55" y="3354132"/>
            <a:ext cx="2067236" cy="1685208"/>
          </a:xfrm>
          <a:prstGeom prst="rect">
            <a:avLst/>
          </a:prstGeom>
        </p:spPr>
      </p:pic>
      <p:pic>
        <p:nvPicPr>
          <p:cNvPr id="9" name="图片 8">
            <a:extLst>
              <a:ext uri="{FF2B5EF4-FFF2-40B4-BE49-F238E27FC236}">
                <a16:creationId xmlns:a16="http://schemas.microsoft.com/office/drawing/2014/main" id="{FE0254A3-06C9-8940-8451-FD4E9EFED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0987" y="3452359"/>
            <a:ext cx="1124484" cy="1297227"/>
          </a:xfrm>
          <a:prstGeom prst="rect">
            <a:avLst/>
          </a:prstGeom>
        </p:spPr>
      </p:pic>
      <p:pic>
        <p:nvPicPr>
          <p:cNvPr id="11" name="图片 10">
            <a:extLst>
              <a:ext uri="{FF2B5EF4-FFF2-40B4-BE49-F238E27FC236}">
                <a16:creationId xmlns:a16="http://schemas.microsoft.com/office/drawing/2014/main" id="{388627F3-C839-9348-BAE9-CE6DEB3F9C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8967" y="3429000"/>
            <a:ext cx="1534988" cy="1514576"/>
          </a:xfrm>
          <a:prstGeom prst="rect">
            <a:avLst/>
          </a:prstGeom>
        </p:spPr>
      </p:pic>
      <p:pic>
        <p:nvPicPr>
          <p:cNvPr id="13" name="图片 12">
            <a:extLst>
              <a:ext uri="{FF2B5EF4-FFF2-40B4-BE49-F238E27FC236}">
                <a16:creationId xmlns:a16="http://schemas.microsoft.com/office/drawing/2014/main" id="{34D49D11-1852-BB40-B788-D8B537F4A3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4364" y="3496809"/>
            <a:ext cx="1524000" cy="1333500"/>
          </a:xfrm>
          <a:prstGeom prst="rect">
            <a:avLst/>
          </a:prstGeom>
        </p:spPr>
      </p:pic>
    </p:spTree>
    <p:extLst>
      <p:ext uri="{BB962C8B-B14F-4D97-AF65-F5344CB8AC3E}">
        <p14:creationId xmlns:p14="http://schemas.microsoft.com/office/powerpoint/2010/main" val="26321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Jenkins</a:t>
            </a:r>
            <a:r>
              <a:rPr kumimoji="1" lang="zh-CN" altLang="en-US" dirty="0">
                <a:latin typeface="+mn-lt"/>
                <a:ea typeface="+mn-ea"/>
                <a:cs typeface="+mn-ea"/>
                <a:sym typeface="+mn-lt"/>
              </a:rPr>
              <a:t> </a:t>
            </a:r>
            <a:r>
              <a:rPr kumimoji="1" lang="en-US" altLang="zh-CN" dirty="0">
                <a:latin typeface="+mn-lt"/>
                <a:ea typeface="+mn-ea"/>
                <a:cs typeface="+mn-ea"/>
                <a:sym typeface="+mn-lt"/>
              </a:rPr>
              <a:t>Intro</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871868" y="818782"/>
            <a:ext cx="7743465" cy="5509200"/>
          </a:xfrm>
          <a:prstGeom prst="rect">
            <a:avLst/>
          </a:prstGeom>
          <a:noFill/>
        </p:spPr>
        <p:txBody>
          <a:bodyPr wrap="square" rtlCol="0">
            <a:spAutoFit/>
          </a:bodyPr>
          <a:lstStyle/>
          <a:p>
            <a:pPr marL="285750" indent="-285750">
              <a:buFont typeface="Arial" panose="020B0604020202020204" pitchFamily="34" charset="0"/>
              <a:buChar char="•"/>
            </a:pPr>
            <a:r>
              <a:rPr kumimoji="1" lang="zh-CN" altLang="en" sz="1600" dirty="0">
                <a:ea typeface="华文细黑" panose="02010600040101010101" pitchFamily="2" charset="-122"/>
                <a:cs typeface="Arial Unicode MS" panose="020B0604020202020204" pitchFamily="34" charset="-122"/>
              </a:rPr>
              <a:t>简介</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是开源</a:t>
            </a:r>
            <a:r>
              <a:rPr kumimoji="1" lang="en-US" altLang="zh-CN" sz="1600" dirty="0">
                <a:ea typeface="华文细黑" panose="02010600040101010101" pitchFamily="2" charset="-122"/>
                <a:cs typeface="Arial Unicode MS" panose="020B0604020202020204" pitchFamily="34" charset="-122"/>
              </a:rPr>
              <a:t>CI&amp;CD</a:t>
            </a:r>
            <a:r>
              <a:rPr kumimoji="1" lang="zh-CN" altLang="en-US" sz="1600" dirty="0">
                <a:ea typeface="华文细黑" panose="02010600040101010101" pitchFamily="2" charset="-122"/>
                <a:cs typeface="Arial Unicode MS" panose="020B0604020202020204" pitchFamily="34" charset="-122"/>
              </a:rPr>
              <a:t>软件领导者， 提供超过</a:t>
            </a:r>
            <a:r>
              <a:rPr kumimoji="1" lang="en-US" altLang="zh-CN" sz="1600" dirty="0">
                <a:ea typeface="华文细黑" panose="02010600040101010101" pitchFamily="2" charset="-122"/>
                <a:cs typeface="Arial Unicode MS" panose="020B0604020202020204" pitchFamily="34" charset="-122"/>
              </a:rPr>
              <a:t>1000</a:t>
            </a:r>
            <a:r>
              <a:rPr kumimoji="1" lang="zh-CN" altLang="en-US" sz="1600" dirty="0">
                <a:ea typeface="华文细黑" panose="02010600040101010101" pitchFamily="2" charset="-122"/>
                <a:cs typeface="Arial Unicode MS" panose="020B0604020202020204" pitchFamily="34" charset="-122"/>
              </a:rPr>
              <a:t>个插件来支持构建、      </a:t>
            </a:r>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    部署、自动化， 满足任何项目的需要</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285750"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特点</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持续集成和持续交付</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简易安装</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基于</a:t>
            </a:r>
            <a:r>
              <a:rPr kumimoji="1" lang="en-US" altLang="zh-CN" sz="1600" dirty="0">
                <a:ea typeface="华文细黑" panose="02010600040101010101" pitchFamily="2" charset="-122"/>
                <a:cs typeface="Arial Unicode MS" panose="020B0604020202020204" pitchFamily="34" charset="-122"/>
              </a:rPr>
              <a:t>java</a:t>
            </a:r>
            <a:r>
              <a:rPr kumimoji="1" lang="zh-CN" altLang="en-US" sz="1600" dirty="0">
                <a:ea typeface="华文细黑" panose="02010600040101010101" pitchFamily="2" charset="-122"/>
                <a:cs typeface="Arial Unicode MS" panose="020B0604020202020204" pitchFamily="34" charset="-122"/>
              </a:rPr>
              <a:t>语言开发，需要安装</a:t>
            </a:r>
            <a:r>
              <a:rPr kumimoji="1" lang="en-US" altLang="zh-CN" sz="1600" dirty="0">
                <a:ea typeface="华文细黑" panose="02010600040101010101" pitchFamily="2" charset="-122"/>
                <a:cs typeface="Arial Unicode MS" panose="020B0604020202020204" pitchFamily="34" charset="-122"/>
              </a:rPr>
              <a:t>JDK</a:t>
            </a: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配置简单</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相对友好，在图形化界面下进行配置</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插件</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支持超过</a:t>
            </a:r>
            <a:r>
              <a:rPr kumimoji="1" lang="en-US" altLang="zh-CN" sz="1600" dirty="0">
                <a:ea typeface="华文细黑" panose="02010600040101010101" pitchFamily="2" charset="-122"/>
                <a:cs typeface="Arial Unicode MS" panose="020B0604020202020204" pitchFamily="34" charset="-122"/>
              </a:rPr>
              <a:t>1000</a:t>
            </a:r>
            <a:r>
              <a:rPr kumimoji="1" lang="zh-CN" altLang="en-US" sz="1600" dirty="0">
                <a:ea typeface="华文细黑" panose="02010600040101010101" pitchFamily="2" charset="-122"/>
                <a:cs typeface="Arial Unicode MS" panose="020B0604020202020204" pitchFamily="34" charset="-122"/>
              </a:rPr>
              <a:t>个插件，</a:t>
            </a:r>
            <a:r>
              <a:rPr kumimoji="1" lang="en-US" altLang="zh-CN" sz="1600" dirty="0">
                <a:ea typeface="华文细黑" panose="02010600040101010101" pitchFamily="2" charset="-122"/>
                <a:cs typeface="Arial Unicode MS" panose="020B0604020202020204" pitchFamily="34" charset="-122"/>
              </a:rPr>
              <a:t>e.g.</a:t>
            </a:r>
            <a:r>
              <a:rPr kumimoji="1" lang="zh-CN" altLang="en-US" sz="1600" dirty="0">
                <a:ea typeface="华文细黑" panose="02010600040101010101" pitchFamily="2" charset="-122"/>
                <a:cs typeface="Arial Unicode MS" panose="020B0604020202020204" pitchFamily="34" charset="-122"/>
              </a:rPr>
              <a:t>用户权限相关插件，</a:t>
            </a:r>
            <a:r>
              <a:rPr kumimoji="1" lang="en-US" altLang="zh-CN" sz="1600" dirty="0" err="1">
                <a:ea typeface="华文细黑" panose="02010600040101010101" pitchFamily="2" charset="-122"/>
                <a:cs typeface="Arial Unicode MS" panose="020B0604020202020204" pitchFamily="34" charset="-122"/>
              </a:rPr>
              <a:t>ssh</a:t>
            </a:r>
            <a:r>
              <a:rPr kumimoji="1" lang="zh-CN" altLang="en-US" sz="1600" dirty="0">
                <a:ea typeface="华文细黑" panose="02010600040101010101" pitchFamily="2" charset="-122"/>
                <a:cs typeface="Arial Unicode MS" panose="020B0604020202020204" pitchFamily="34" charset="-122"/>
              </a:rPr>
              <a:t>相关插件，</a:t>
            </a:r>
            <a:r>
              <a:rPr kumimoji="1" lang="en-US" altLang="zh-CN" sz="1600" dirty="0">
                <a:ea typeface="华文细黑" panose="02010600040101010101" pitchFamily="2" charset="-122"/>
                <a:cs typeface="Arial Unicode MS" panose="020B0604020202020204" pitchFamily="34" charset="-122"/>
              </a:rPr>
              <a:t>git</a:t>
            </a:r>
            <a:r>
              <a:rPr kumimoji="1" lang="zh-CN" altLang="en-US" sz="1600" dirty="0">
                <a:ea typeface="华文细黑" panose="02010600040101010101" pitchFamily="2" charset="-122"/>
                <a:cs typeface="Arial Unicode MS" panose="020B0604020202020204" pitchFamily="34" charset="-122"/>
              </a:rPr>
              <a:t>相关插件</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扩展</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可以通过其插件架构进行扩展，从而提供其他更多可能的功能 </a:t>
            </a: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分布式</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支持分布式，可以配置主从</a:t>
            </a:r>
            <a:r>
              <a:rPr kumimoji="1" lang="en-US" altLang="zh-CN" sz="1600" dirty="0">
                <a:ea typeface="华文细黑" panose="02010600040101010101" pitchFamily="2" charset="-122"/>
                <a:cs typeface="Arial Unicode MS" panose="020B0604020202020204" pitchFamily="34" charset="-122"/>
              </a:rPr>
              <a:t>(master/slave)</a:t>
            </a:r>
            <a:r>
              <a:rPr kumimoji="1" lang="zh-CN" altLang="en-US" sz="1600" dirty="0">
                <a:ea typeface="华文细黑" panose="02010600040101010101" pitchFamily="2" charset="-122"/>
                <a:cs typeface="Arial Unicode MS" panose="020B0604020202020204" pitchFamily="34" charset="-122"/>
              </a:rPr>
              <a:t>从而支持多个不同的机器去协作工作</a:t>
            </a:r>
          </a:p>
          <a:p>
            <a:pPr marL="800078" lvl="1" indent="-34290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pPr marL="514350" indent="-514350">
              <a:buFont typeface="+mj-lt"/>
              <a:buAutoNum type="arabicPeriod"/>
            </a:pP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p:txBody>
      </p:sp>
      <p:pic>
        <p:nvPicPr>
          <p:cNvPr id="7" name="图片 6">
            <a:extLst>
              <a:ext uri="{FF2B5EF4-FFF2-40B4-BE49-F238E27FC236}">
                <a16:creationId xmlns:a16="http://schemas.microsoft.com/office/drawing/2014/main" id="{4DA53046-C839-5A46-AA8A-9E75DA011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28" y="818782"/>
            <a:ext cx="1206500" cy="1676400"/>
          </a:xfrm>
          <a:prstGeom prst="rect">
            <a:avLst/>
          </a:prstGeom>
        </p:spPr>
      </p:pic>
    </p:spTree>
    <p:extLst>
      <p:ext uri="{BB962C8B-B14F-4D97-AF65-F5344CB8AC3E}">
        <p14:creationId xmlns:p14="http://schemas.microsoft.com/office/powerpoint/2010/main" val="392355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Jenkins</a:t>
            </a:r>
            <a:r>
              <a:rPr kumimoji="1" lang="zh-CN" altLang="en-US" dirty="0">
                <a:latin typeface="+mn-lt"/>
                <a:ea typeface="+mn-ea"/>
                <a:cs typeface="+mn-ea"/>
                <a:sym typeface="+mn-lt"/>
              </a:rPr>
              <a:t> </a:t>
            </a:r>
            <a:r>
              <a:rPr kumimoji="1" lang="en-US" altLang="zh-CN" dirty="0">
                <a:latin typeface="+mn-lt"/>
                <a:ea typeface="+mn-ea"/>
                <a:cs typeface="+mn-ea"/>
                <a:sym typeface="+mn-lt"/>
              </a:rPr>
              <a:t>Intro</a:t>
            </a:r>
            <a:endParaRPr kumimoji="1" lang="zh-CN" altLang="en-US" dirty="0">
              <a:latin typeface="+mn-lt"/>
              <a:ea typeface="+mn-ea"/>
              <a:cs typeface="+mn-ea"/>
              <a:sym typeface="+mn-lt"/>
            </a:endParaRP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6001643"/>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1600" dirty="0">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在服务器上相关目录结构</a:t>
            </a:r>
            <a:r>
              <a:rPr kumimoji="1" lang="en-US" altLang="zh-CN" sz="1600" dirty="0">
                <a:ea typeface="华文细黑" panose="02010600040101010101" pitchFamily="2" charset="-122"/>
                <a:cs typeface="Arial Unicode MS" panose="020B0604020202020204" pitchFamily="34" charset="-122"/>
              </a:rPr>
              <a:t>(</a:t>
            </a:r>
            <a:r>
              <a:rPr kumimoji="1" lang="zh-CN" altLang="en-US" sz="1600" dirty="0">
                <a:ea typeface="华文细黑" panose="02010600040101010101" pitchFamily="2" charset="-122"/>
                <a:cs typeface="Arial Unicode MS" panose="020B0604020202020204" pitchFamily="34" charset="-122"/>
              </a:rPr>
              <a:t>以</a:t>
            </a:r>
            <a:r>
              <a:rPr kumimoji="1" lang="en-US" altLang="zh-CN" sz="1600" dirty="0">
                <a:ea typeface="华文细黑" panose="02010600040101010101" pitchFamily="2" charset="-122"/>
                <a:cs typeface="Arial Unicode MS" panose="020B0604020202020204" pitchFamily="34" charset="-122"/>
              </a:rPr>
              <a:t>ai8</a:t>
            </a:r>
            <a:r>
              <a:rPr kumimoji="1" lang="zh-CN" altLang="en-US" sz="1600" dirty="0">
                <a:ea typeface="华文细黑" panose="02010600040101010101" pitchFamily="2" charset="-122"/>
                <a:cs typeface="Arial Unicode MS" panose="020B0604020202020204" pitchFamily="34" charset="-122"/>
              </a:rPr>
              <a:t>为例</a:t>
            </a:r>
            <a:r>
              <a:rPr kumimoji="1" lang="en-US" altLang="zh-CN" sz="1600" dirty="0">
                <a:ea typeface="华文细黑" panose="02010600040101010101" pitchFamily="2" charset="-122"/>
                <a:cs typeface="Arial Unicode MS" panose="020B0604020202020204" pitchFamily="34" charset="-122"/>
              </a:rPr>
              <a:t>)</a:t>
            </a: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配置文件： </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etc</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sysconfig</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jenkins</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包含了一些</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相关的环境变量</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e.g.</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JENKINS_HOME: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主目录，包含了很多配置文件和项目相关的文</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           件</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JENKINS_PORT:</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服务的监听端口，默认</a:t>
            </a:r>
            <a:r>
              <a:rPr kumimoji="1" lang="en-US" altLang="zh-CN" sz="1600" dirty="0">
                <a:ea typeface="华文细黑" panose="02010600040101010101" pitchFamily="2" charset="-122"/>
                <a:cs typeface="Arial Unicode MS" panose="020B0604020202020204" pitchFamily="34" charset="-122"/>
              </a:rPr>
              <a:t>8080</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JENKINS_USER:</a:t>
            </a:r>
            <a:r>
              <a:rPr kumimoji="1" lang="zh-CN" altLang="en-US" sz="1600" dirty="0">
                <a:ea typeface="华文细黑" panose="02010600040101010101" pitchFamily="2" charset="-122"/>
                <a:cs typeface="Arial Unicode MS" panose="020B0604020202020204" pitchFamily="34" charset="-122"/>
              </a:rPr>
              <a:t> 运行</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守护进程的用户，拥有一些特定的权限，修</a:t>
            </a:r>
            <a:r>
              <a:rPr kumimoji="1" lang="en-US" altLang="zh-CN" sz="1600" dirty="0">
                <a:ea typeface="华文细黑" panose="02010600040101010101" pitchFamily="2" charset="-122"/>
                <a:cs typeface="Arial Unicode MS" panose="020B0604020202020204" pitchFamily="34" charset="-122"/>
              </a:rPr>
              <a:t>		</a:t>
            </a:r>
            <a:r>
              <a:rPr kumimoji="1" lang="zh-CN" altLang="en-US" sz="1600" dirty="0">
                <a:ea typeface="华文细黑" panose="02010600040101010101" pitchFamily="2" charset="-122"/>
                <a:cs typeface="Arial Unicode MS" panose="020B0604020202020204" pitchFamily="34" charset="-122"/>
              </a:rPr>
              <a:t>          改时需要注意</a:t>
            </a:r>
            <a:br>
              <a:rPr kumimoji="1" lang="en-US" altLang="zh-CN" sz="1600" dirty="0">
                <a:ea typeface="华文细黑" panose="02010600040101010101" pitchFamily="2" charset="-122"/>
                <a:cs typeface="Arial Unicode MS" panose="020B0604020202020204" pitchFamily="34" charset="-122"/>
              </a:rPr>
            </a:br>
            <a:endParaRPr kumimoji="1" lang="en-US" altLang="zh-CN" sz="1600" dirty="0">
              <a:ea typeface="华文细黑" panose="02010600040101010101" pitchFamily="2" charset="-122"/>
              <a:cs typeface="Arial Unicode MS" panose="020B0604020202020204" pitchFamily="34" charset="-122"/>
            </a:endParaRPr>
          </a:p>
          <a:p>
            <a:pPr marL="800078" lvl="1" indent="-342900">
              <a:buFont typeface="+mj-lt"/>
              <a:buAutoNum type="arabicPeriod"/>
            </a:pPr>
            <a:r>
              <a:rPr kumimoji="1" lang="zh-CN" altLang="en-US" sz="1600" dirty="0">
                <a:ea typeface="华文细黑" panose="02010600040101010101" pitchFamily="2" charset="-122"/>
                <a:cs typeface="Arial Unicode MS" panose="020B0604020202020204" pitchFamily="34" charset="-122"/>
              </a:rPr>
              <a:t>程序主目录</a:t>
            </a:r>
            <a:r>
              <a:rPr kumimoji="1" lang="en-US" altLang="zh-CN" sz="1600" dirty="0">
                <a:ea typeface="华文细黑" panose="02010600040101010101" pitchFamily="2" charset="-122"/>
                <a:cs typeface="Arial Unicode MS" panose="020B0604020202020204" pitchFamily="34" charset="-122"/>
              </a:rPr>
              <a:t> JENKINS_HOME</a:t>
            </a:r>
            <a:r>
              <a:rPr kumimoji="1" lang="zh-CN" altLang="en-US" sz="1600" dirty="0">
                <a:ea typeface="华文细黑" panose="02010600040101010101" pitchFamily="2" charset="-122"/>
                <a:cs typeface="Arial Unicode MS" panose="020B0604020202020204" pitchFamily="34" charset="-122"/>
              </a:rPr>
              <a:t>： </a:t>
            </a:r>
            <a:r>
              <a:rPr kumimoji="1" lang="en" altLang="zh-CN" sz="1600" dirty="0">
                <a:ea typeface="华文细黑" panose="02010600040101010101" pitchFamily="2" charset="-122"/>
                <a:cs typeface="Arial Unicode MS" panose="020B0604020202020204" pitchFamily="34" charset="-122"/>
              </a:rPr>
              <a:t>/data/</a:t>
            </a:r>
            <a:r>
              <a:rPr kumimoji="1" lang="en" altLang="zh-CN" sz="1600" dirty="0" err="1">
                <a:ea typeface="华文细黑" panose="02010600040101010101" pitchFamily="2" charset="-122"/>
                <a:cs typeface="Arial Unicode MS" panose="020B0604020202020204" pitchFamily="34" charset="-122"/>
              </a:rPr>
              <a:t>jenkins</a:t>
            </a:r>
            <a:r>
              <a:rPr kumimoji="1" lang="en" altLang="zh-CN" sz="1600" dirty="0">
                <a:ea typeface="华文细黑" panose="02010600040101010101" pitchFamily="2" charset="-122"/>
                <a:cs typeface="Arial Unicode MS" panose="020B0604020202020204" pitchFamily="34" charset="-122"/>
              </a:rPr>
              <a:t>/</a:t>
            </a:r>
            <a:r>
              <a:rPr kumimoji="1" lang="en" altLang="zh-CN" sz="1600" dirty="0" err="1">
                <a:ea typeface="华文细黑" panose="02010600040101010101" pitchFamily="2" charset="-122"/>
                <a:cs typeface="Arial Unicode MS" panose="020B0604020202020204" pitchFamily="34" charset="-122"/>
              </a:rPr>
              <a:t>jenkins_home</a:t>
            </a:r>
            <a:r>
              <a:rPr kumimoji="1" lang="zh-CN" altLang="en-US"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(ai8)</a:t>
            </a:r>
            <a:r>
              <a:rPr kumimoji="1" lang="en" altLang="zh-CN" sz="1600" dirty="0">
                <a:ea typeface="华文细黑" panose="02010600040101010101" pitchFamily="2" charset="-122"/>
                <a:cs typeface="Arial Unicode MS" panose="020B0604020202020204" pitchFamily="34" charset="-122"/>
              </a:rPr>
              <a:t> </a:t>
            </a:r>
          </a:p>
          <a:p>
            <a:pPr lvl="1"/>
            <a:r>
              <a:rPr kumimoji="1" lang="en" altLang="zh-CN" sz="1600" dirty="0">
                <a:ea typeface="华文细黑" panose="02010600040101010101" pitchFamily="2" charset="-122"/>
                <a:cs typeface="Arial Unicode MS" panose="020B0604020202020204" pitchFamily="34" charset="-122"/>
              </a:rPr>
              <a:t>     </a:t>
            </a:r>
            <a:r>
              <a:rPr kumimoji="1" lang="en-US" altLang="zh-CN" sz="1600" dirty="0">
                <a:ea typeface="华文细黑" panose="02010600040101010101" pitchFamily="2" charset="-122"/>
                <a:cs typeface="Arial Unicode MS" panose="020B0604020202020204" pitchFamily="34" charset="-122"/>
              </a:rPr>
              <a:t>e.g.</a:t>
            </a:r>
            <a:r>
              <a:rPr kumimoji="1" lang="zh-CN" altLang="en-US" sz="1600" dirty="0">
                <a:ea typeface="华文细黑" panose="02010600040101010101" pitchFamily="2" charset="-122"/>
                <a:cs typeface="Arial Unicode MS" panose="020B0604020202020204" pitchFamily="34" charset="-122"/>
              </a:rPr>
              <a:t> </a:t>
            </a:r>
            <a:endParaRPr kumimoji="1" lang="en-US" altLang="zh-CN" sz="1600" dirty="0">
              <a:ea typeface="华文细黑" panose="02010600040101010101" pitchFamily="2" charset="-122"/>
              <a:cs typeface="Arial Unicode MS" panose="020B0604020202020204" pitchFamily="34" charset="-122"/>
            </a:endParaRPr>
          </a:p>
          <a:p>
            <a:pPr lvl="1"/>
            <a:r>
              <a:rPr kumimoji="1" lang="zh-CN" altLang="en-US" sz="1600" dirty="0">
                <a:ea typeface="华文细黑" panose="02010600040101010101" pitchFamily="2" charset="-122"/>
                <a:cs typeface="Arial Unicode MS" panose="020B0604020202020204" pitchFamily="34" charset="-122"/>
              </a:rPr>
              <a:t>     包含的文件夹：</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jobs: </a:t>
            </a:r>
            <a:r>
              <a:rPr kumimoji="1" lang="zh-CN" altLang="en-US" sz="1600" dirty="0">
                <a:ea typeface="华文细黑" panose="02010600040101010101" pitchFamily="2" charset="-122"/>
                <a:cs typeface="Arial Unicode MS" panose="020B0604020202020204" pitchFamily="34" charset="-122"/>
              </a:rPr>
              <a:t>包含已经建立的项目</a:t>
            </a:r>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     		workspace</a:t>
            </a:r>
            <a:r>
              <a:rPr kumimoji="1" lang="zh-CN" altLang="en-US" sz="1600" dirty="0">
                <a:ea typeface="华文细黑" panose="02010600040101010101" pitchFamily="2" charset="-122"/>
                <a:cs typeface="Arial Unicode MS" panose="020B0604020202020204" pitchFamily="34" charset="-122"/>
              </a:rPr>
              <a:t>：已经建立项目的工作空间</a:t>
            </a:r>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     		plugins</a:t>
            </a:r>
            <a:r>
              <a:rPr kumimoji="1" lang="zh-CN" altLang="en-US" sz="1600" dirty="0">
                <a:ea typeface="华文细黑" panose="02010600040101010101" pitchFamily="2" charset="-122"/>
                <a:cs typeface="Arial Unicode MS" panose="020B0604020202020204" pitchFamily="34" charset="-122"/>
              </a:rPr>
              <a:t>：安装的插件</a:t>
            </a:r>
            <a:endParaRPr kumimoji="1" lang="en-US" altLang="zh-CN" sz="1600" dirty="0">
              <a:ea typeface="华文细黑" panose="02010600040101010101" pitchFamily="2" charset="-122"/>
              <a:cs typeface="Arial Unicode MS" panose="020B0604020202020204" pitchFamily="34" charset="-122"/>
            </a:endParaRPr>
          </a:p>
          <a:p>
            <a:pPr lvl="1"/>
            <a:r>
              <a:rPr kumimoji="1" lang="en-US" altLang="zh-CN" sz="1600" dirty="0">
                <a:ea typeface="华文细黑" panose="02010600040101010101" pitchFamily="2" charset="-122"/>
                <a:cs typeface="Arial Unicode MS" panose="020B0604020202020204" pitchFamily="34" charset="-122"/>
              </a:rPr>
              <a:t>     		users</a:t>
            </a:r>
            <a:r>
              <a:rPr kumimoji="1" lang="zh-CN" altLang="en-US" sz="1600" dirty="0">
                <a:ea typeface="华文细黑" panose="02010600040101010101" pitchFamily="2" charset="-122"/>
                <a:cs typeface="Arial Unicode MS" panose="020B0604020202020204" pitchFamily="34" charset="-122"/>
              </a:rPr>
              <a:t>： 注册的用户</a:t>
            </a:r>
            <a:endParaRPr kumimoji="1" lang="en-US" altLang="zh-CN" sz="1600" dirty="0">
              <a:ea typeface="华文细黑" panose="02010600040101010101" pitchFamily="2" charset="-122"/>
              <a:cs typeface="Arial Unicode MS" panose="020B0604020202020204" pitchFamily="34" charset="-122"/>
            </a:endParaRPr>
          </a:p>
          <a:p>
            <a:pPr lvl="1"/>
            <a:endParaRPr kumimoji="1" lang="en-US" altLang="zh-CN" sz="1600" dirty="0">
              <a:ea typeface="华文细黑" panose="02010600040101010101" pitchFamily="2" charset="-122"/>
              <a:cs typeface="Arial Unicode MS" panose="020B0604020202020204" pitchFamily="34" charset="-122"/>
            </a:endParaRPr>
          </a:p>
          <a:p>
            <a:pPr marL="800078" lvl="1" indent="-342900">
              <a:buAutoNum type="arabicPeriod" startAt="3"/>
            </a:pPr>
            <a:r>
              <a:rPr kumimoji="1" lang="zh-CN" altLang="en-US" sz="1600" dirty="0">
                <a:ea typeface="华文细黑" panose="02010600040101010101" pitchFamily="2" charset="-122"/>
                <a:cs typeface="Arial Unicode MS" panose="020B0604020202020204" pitchFamily="34" charset="-122"/>
              </a:rPr>
              <a:t>日志  </a:t>
            </a:r>
            <a:r>
              <a:rPr kumimoji="1" lang="en-US" altLang="zh-CN" sz="1600" dirty="0">
                <a:ea typeface="华文细黑" panose="02010600040101010101" pitchFamily="2" charset="-122"/>
                <a:cs typeface="Arial Unicode MS" panose="020B0604020202020204" pitchFamily="34" charset="-122"/>
              </a:rPr>
              <a:t>/var/log/</a:t>
            </a:r>
            <a:r>
              <a:rPr kumimoji="1" lang="en-US" altLang="zh-CN" sz="1600" dirty="0" err="1">
                <a:ea typeface="华文细黑" panose="02010600040101010101" pitchFamily="2" charset="-122"/>
                <a:cs typeface="Arial Unicode MS" panose="020B0604020202020204" pitchFamily="34" charset="-122"/>
              </a:rPr>
              <a:t>jenkins</a:t>
            </a:r>
            <a:r>
              <a:rPr kumimoji="1" lang="en-US" altLang="zh-CN" sz="1600" dirty="0">
                <a:ea typeface="华文细黑" panose="02010600040101010101" pitchFamily="2" charset="-122"/>
                <a:cs typeface="Arial Unicode MS" panose="020B0604020202020204" pitchFamily="34" charset="-122"/>
              </a:rPr>
              <a:t>/</a:t>
            </a:r>
            <a:r>
              <a:rPr kumimoji="1" lang="en-US" altLang="zh-CN" sz="1600" dirty="0" err="1">
                <a:ea typeface="华文细黑" panose="02010600040101010101" pitchFamily="2" charset="-122"/>
                <a:cs typeface="Arial Unicode MS" panose="020B0604020202020204" pitchFamily="34" charset="-122"/>
              </a:rPr>
              <a:t>jenkins.log</a:t>
            </a:r>
            <a:br>
              <a:rPr kumimoji="1" lang="en-US" altLang="zh-CN" sz="1600" dirty="0">
                <a:ea typeface="华文细黑" panose="02010600040101010101" pitchFamily="2" charset="-122"/>
                <a:cs typeface="Arial Unicode MS" panose="020B0604020202020204" pitchFamily="34" charset="-122"/>
              </a:rPr>
            </a:br>
            <a:r>
              <a:rPr kumimoji="1" lang="zh-CN" altLang="en-US" sz="1600" dirty="0">
                <a:ea typeface="华文细黑" panose="02010600040101010101" pitchFamily="2" charset="-122"/>
                <a:cs typeface="Arial Unicode MS" panose="020B0604020202020204" pitchFamily="34" charset="-122"/>
              </a:rPr>
              <a:t>可以用于了解</a:t>
            </a:r>
            <a:r>
              <a:rPr kumimoji="1" lang="en-US" altLang="zh-CN" sz="1600" dirty="0" err="1">
                <a:ea typeface="华文细黑" panose="02010600040101010101" pitchFamily="2" charset="-122"/>
                <a:cs typeface="Arial Unicode MS" panose="020B0604020202020204" pitchFamily="34" charset="-122"/>
              </a:rPr>
              <a:t>jenkins</a:t>
            </a:r>
            <a:r>
              <a:rPr kumimoji="1" lang="zh-CN" altLang="en-US" sz="1600" dirty="0">
                <a:ea typeface="华文细黑" panose="02010600040101010101" pitchFamily="2" charset="-122"/>
                <a:cs typeface="Arial Unicode MS" panose="020B0604020202020204" pitchFamily="34" charset="-122"/>
              </a:rPr>
              <a:t>是怎么工作，怎么与别的应用进行交互</a:t>
            </a:r>
            <a:endParaRPr kumimoji="1" lang="en-US" altLang="zh-CN" sz="1600" dirty="0">
              <a:ea typeface="华文细黑" panose="02010600040101010101" pitchFamily="2" charset="-122"/>
              <a:cs typeface="Arial Unicode MS" panose="020B0604020202020204" pitchFamily="34" charset="-122"/>
            </a:endParaRPr>
          </a:p>
          <a:p>
            <a:pPr lvl="1"/>
            <a:r>
              <a:rPr kumimoji="1" lang="zh-CN" altLang="en-US" sz="1600" dirty="0">
                <a:ea typeface="华文细黑" panose="02010600040101010101" pitchFamily="2" charset="-122"/>
                <a:cs typeface="Arial Unicode MS" panose="020B0604020202020204" pitchFamily="34" charset="-122"/>
              </a:rPr>
              <a:t>     也可以在进行相关配置时候用于</a:t>
            </a:r>
            <a:r>
              <a:rPr kumimoji="1" lang="en-US" altLang="zh-CN" sz="1600" dirty="0">
                <a:ea typeface="华文细黑" panose="02010600040101010101" pitchFamily="2" charset="-122"/>
                <a:cs typeface="Arial Unicode MS" panose="020B0604020202020204" pitchFamily="34" charset="-122"/>
              </a:rPr>
              <a:t>DEBUG</a:t>
            </a:r>
          </a:p>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p>
        </p:txBody>
      </p:sp>
    </p:spTree>
    <p:extLst>
      <p:ext uri="{BB962C8B-B14F-4D97-AF65-F5344CB8AC3E}">
        <p14:creationId xmlns:p14="http://schemas.microsoft.com/office/powerpoint/2010/main" val="10255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Jenkins</a:t>
            </a:r>
            <a:r>
              <a:rPr kumimoji="1" lang="zh-CN" altLang="en-US" dirty="0">
                <a:latin typeface="+mn-lt"/>
                <a:ea typeface="+mn-ea"/>
                <a:cs typeface="+mn-ea"/>
                <a:sym typeface="+mn-lt"/>
              </a:rPr>
              <a:t>图形化界面</a:t>
            </a:r>
          </a:p>
        </p:txBody>
      </p:sp>
      <p:sp>
        <p:nvSpPr>
          <p:cNvPr id="5" name="文本框 4">
            <a:extLst>
              <a:ext uri="{FF2B5EF4-FFF2-40B4-BE49-F238E27FC236}">
                <a16:creationId xmlns:a16="http://schemas.microsoft.com/office/drawing/2014/main" id="{D26D09BC-AA7C-6549-B4C4-77A9329C6172}"/>
              </a:ext>
            </a:extLst>
          </p:cNvPr>
          <p:cNvSpPr txBox="1"/>
          <p:nvPr/>
        </p:nvSpPr>
        <p:spPr>
          <a:xfrm>
            <a:off x="1632028" y="1038701"/>
            <a:ext cx="7743465" cy="830997"/>
          </a:xfrm>
          <a:prstGeom prst="rect">
            <a:avLst/>
          </a:prstGeom>
          <a:noFill/>
        </p:spPr>
        <p:txBody>
          <a:bodyPr wrap="square" rtlCol="0">
            <a:spAutoFit/>
          </a:bodyPr>
          <a:lstStyle/>
          <a:p>
            <a:endParaRPr kumimoji="1" lang="en-US" altLang="zh-CN" sz="1600" dirty="0">
              <a:ea typeface="华文细黑" panose="02010600040101010101" pitchFamily="2" charset="-122"/>
              <a:cs typeface="Arial Unicode MS" panose="020B0604020202020204" pitchFamily="34" charset="-122"/>
            </a:endParaRPr>
          </a:p>
          <a:p>
            <a:r>
              <a:rPr kumimoji="1" lang="en-US" altLang="zh-CN" sz="1600" dirty="0">
                <a:ea typeface="华文细黑" panose="02010600040101010101" pitchFamily="2" charset="-122"/>
                <a:cs typeface="Arial Unicode MS" panose="020B0604020202020204" pitchFamily="34" charset="-122"/>
              </a:rPr>
              <a:t>	</a:t>
            </a:r>
            <a:br>
              <a:rPr kumimoji="1" lang="en-US" altLang="zh-CN" sz="1600" dirty="0">
                <a:ea typeface="华文细黑" panose="02010600040101010101" pitchFamily="2" charset="-122"/>
                <a:cs typeface="Arial Unicode MS" panose="020B0604020202020204" pitchFamily="34" charset="-122"/>
              </a:rPr>
            </a:br>
            <a:r>
              <a:rPr kumimoji="1" lang="en-US" altLang="zh-CN" sz="1600" dirty="0">
                <a:ea typeface="华文细黑" panose="02010600040101010101" pitchFamily="2" charset="-122"/>
                <a:cs typeface="Arial Unicode MS" panose="020B0604020202020204" pitchFamily="34" charset="-122"/>
              </a:rPr>
              <a:t>		</a:t>
            </a:r>
          </a:p>
        </p:txBody>
      </p:sp>
      <p:pic>
        <p:nvPicPr>
          <p:cNvPr id="4" name="图片 3">
            <a:extLst>
              <a:ext uri="{FF2B5EF4-FFF2-40B4-BE49-F238E27FC236}">
                <a16:creationId xmlns:a16="http://schemas.microsoft.com/office/drawing/2014/main" id="{153175F5-3A09-4C40-AF5B-10551D2C3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208" y="881165"/>
            <a:ext cx="7211104" cy="3927270"/>
          </a:xfrm>
          <a:prstGeom prst="rect">
            <a:avLst/>
          </a:prstGeom>
        </p:spPr>
      </p:pic>
    </p:spTree>
    <p:extLst>
      <p:ext uri="{BB962C8B-B14F-4D97-AF65-F5344CB8AC3E}">
        <p14:creationId xmlns:p14="http://schemas.microsoft.com/office/powerpoint/2010/main" val="400036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1167" y="296638"/>
            <a:ext cx="10515600" cy="480127"/>
          </a:xfrm>
          <a:noFill/>
        </p:spPr>
        <p:txBody>
          <a:bodyPr vert="horz" wrap="square" lIns="91436" tIns="45718" rIns="91436" bIns="45718" rtlCol="0" anchor="ctr">
            <a:spAutoFit/>
          </a:bodyPr>
          <a:lstStyle/>
          <a:p>
            <a:r>
              <a:rPr kumimoji="1" lang="en-US" altLang="zh-CN" dirty="0">
                <a:latin typeface="+mn-lt"/>
                <a:ea typeface="+mn-ea"/>
                <a:cs typeface="+mn-ea"/>
                <a:sym typeface="+mn-lt"/>
              </a:rPr>
              <a:t>Jenkins</a:t>
            </a:r>
            <a:r>
              <a:rPr kumimoji="1" lang="zh-CN" altLang="en-US" dirty="0">
                <a:latin typeface="+mn-lt"/>
                <a:ea typeface="+mn-ea"/>
                <a:cs typeface="+mn-ea"/>
                <a:sym typeface="+mn-lt"/>
              </a:rPr>
              <a:t>图形化界面</a:t>
            </a:r>
          </a:p>
        </p:txBody>
      </p:sp>
      <p:sp>
        <p:nvSpPr>
          <p:cNvPr id="6" name="文本框 5">
            <a:extLst>
              <a:ext uri="{FF2B5EF4-FFF2-40B4-BE49-F238E27FC236}">
                <a16:creationId xmlns:a16="http://schemas.microsoft.com/office/drawing/2014/main" id="{7B5BC572-CD58-2545-8216-555D32671E35}"/>
              </a:ext>
            </a:extLst>
          </p:cNvPr>
          <p:cNvSpPr txBox="1"/>
          <p:nvPr/>
        </p:nvSpPr>
        <p:spPr>
          <a:xfrm>
            <a:off x="1632028" y="1503394"/>
            <a:ext cx="7743465" cy="4278094"/>
          </a:xfrm>
          <a:prstGeom prst="rect">
            <a:avLst/>
          </a:prstGeom>
          <a:noFill/>
        </p:spPr>
        <p:txBody>
          <a:bodyPr wrap="square" rtlCol="0">
            <a:spAutoFit/>
          </a:bodyPr>
          <a:lstStyle/>
          <a:p>
            <a:r>
              <a:rPr kumimoji="1" lang="zh-CN" altLang="en-US" sz="1600" dirty="0">
                <a:ea typeface="华文细黑" panose="02010600040101010101" pitchFamily="2" charset="-122"/>
                <a:cs typeface="Arial Unicode MS" panose="020B0604020202020204" pitchFamily="34" charset="-122"/>
              </a:rPr>
              <a:t>新建任务</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通用</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源码管理</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构建触发器</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构建环境</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构建后操作</a:t>
            </a:r>
            <a:r>
              <a:rPr kumimoji="1" lang="en-US" altLang="zh-CN" sz="1600" dirty="0">
                <a:ea typeface="华文细黑" panose="02010600040101010101" pitchFamily="2" charset="-122"/>
                <a:cs typeface="Arial Unicode MS" panose="020B0604020202020204" pitchFamily="34" charset="-122"/>
              </a:rPr>
              <a:t>	</a:t>
            </a:r>
          </a:p>
          <a:p>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r>
              <a:rPr kumimoji="1" lang="zh-CN" altLang="en-US" sz="1600" dirty="0">
                <a:ea typeface="华文细黑" panose="02010600040101010101" pitchFamily="2" charset="-122"/>
                <a:cs typeface="Arial Unicode MS" panose="020B0604020202020204" pitchFamily="34" charset="-122"/>
              </a:rPr>
              <a:t>系统管理</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系统配置</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全局安全配置</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插件配置</a:t>
            </a:r>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r>
              <a:rPr kumimoji="1" lang="zh-CN" altLang="en-US" sz="1600" dirty="0">
                <a:ea typeface="华文细黑" panose="02010600040101010101" pitchFamily="2" charset="-122"/>
                <a:cs typeface="Arial Unicode MS" panose="020B0604020202020204" pitchFamily="34" charset="-122"/>
              </a:rPr>
              <a:t>管理用户</a:t>
            </a:r>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endParaRPr kumimoji="1" lang="en-US" altLang="zh-CN" sz="1600" dirty="0">
              <a:ea typeface="华文细黑" panose="02010600040101010101" pitchFamily="2" charset="-122"/>
              <a:cs typeface="Arial Unicode MS" panose="020B0604020202020204" pitchFamily="34" charset="-122"/>
            </a:endParaRPr>
          </a:p>
          <a:p>
            <a:pPr marL="742928" lvl="1" indent="-285750">
              <a:buFont typeface="Arial" panose="020B0604020202020204" pitchFamily="34" charset="0"/>
              <a:buChar char="•"/>
            </a:pPr>
            <a:endParaRPr kumimoji="1" lang="en-US" altLang="zh-CN" sz="1600" dirty="0">
              <a:ea typeface="华文细黑" panose="02010600040101010101" pitchFamily="2" charset="-122"/>
              <a:cs typeface="Arial Unicode MS" panose="020B0604020202020204" pitchFamily="34" charset="-122"/>
            </a:endParaRPr>
          </a:p>
        </p:txBody>
      </p:sp>
    </p:spTree>
    <p:extLst>
      <p:ext uri="{BB962C8B-B14F-4D97-AF65-F5344CB8AC3E}">
        <p14:creationId xmlns:p14="http://schemas.microsoft.com/office/powerpoint/2010/main" val="3122424929"/>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68394"/>
      </a:dk2>
      <a:lt2>
        <a:srgbClr val="F0F0F0"/>
      </a:lt2>
      <a:accent1>
        <a:srgbClr val="00B2A3"/>
      </a:accent1>
      <a:accent2>
        <a:srgbClr val="F37700"/>
      </a:accent2>
      <a:accent3>
        <a:srgbClr val="00B1D8"/>
      </a:accent3>
      <a:accent4>
        <a:srgbClr val="00C784"/>
      </a:accent4>
      <a:accent5>
        <a:srgbClr val="54C4F2"/>
      </a:accent5>
      <a:accent6>
        <a:srgbClr val="BEBEBE"/>
      </a:accent6>
      <a:hlink>
        <a:srgbClr val="4472C4"/>
      </a:hlink>
      <a:folHlink>
        <a:srgbClr val="BFBFBF"/>
      </a:folHlink>
    </a:clrScheme>
    <a:fontScheme name="cexbdbz2">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242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3200" dirty="0" smtClean="0">
            <a:latin typeface="华文细黑" panose="02010600040101010101" pitchFamily="2" charset="-122"/>
            <a:ea typeface="华文细黑" panose="02010600040101010101" pitchFamily="2" charset="-122"/>
            <a:cs typeface="Arial Unicode MS" panose="020B0604020202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41438</TotalTime>
  <Words>2136</Words>
  <Application>Microsoft Macintosh PowerPoint</Application>
  <PresentationFormat>宽屏</PresentationFormat>
  <Paragraphs>271</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华文细黑</vt:lpstr>
      <vt:lpstr>Microsoft YaHei</vt:lpstr>
      <vt:lpstr>KaiTi</vt:lpstr>
      <vt:lpstr>LingWai SC Medium</vt:lpstr>
      <vt:lpstr>Arial</vt:lpstr>
      <vt:lpstr>Calibri</vt:lpstr>
      <vt:lpstr>Verdana</vt:lpstr>
      <vt:lpstr>Office 主题</vt:lpstr>
      <vt:lpstr>PowerPoint 演示文稿</vt:lpstr>
      <vt:lpstr>互联网产品从规划到落地</vt:lpstr>
      <vt:lpstr>CI/CD</vt:lpstr>
      <vt:lpstr>CI/CD</vt:lpstr>
      <vt:lpstr>CI/CD</vt:lpstr>
      <vt:lpstr>Jenkins Intro</vt:lpstr>
      <vt:lpstr>Jenkins Intro</vt:lpstr>
      <vt:lpstr>Jenkins图形化界面</vt:lpstr>
      <vt:lpstr>Jenkins图形化界面</vt:lpstr>
      <vt:lpstr>UL DP应用</vt:lpstr>
      <vt:lpstr>UL DP应用</vt:lpstr>
      <vt:lpstr>UL DP应用</vt:lpstr>
      <vt:lpstr>插件Github pull request builder</vt:lpstr>
      <vt:lpstr>Github pull request builder</vt:lpstr>
      <vt:lpstr>Github pull request builder</vt:lpstr>
      <vt:lpstr>Github pull request builder</vt:lpstr>
      <vt:lpstr>插件Github pull request builder</vt:lpstr>
      <vt:lpstr>插件Github pull request builder</vt:lpstr>
      <vt:lpstr>Github pull request builder</vt:lpstr>
      <vt:lpstr>Github pull request builder</vt:lpstr>
      <vt:lpstr>Github pull request builder</vt:lpstr>
      <vt:lpstr>Github pull request builder</vt:lpstr>
      <vt:lpstr>总结</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观远数据</dc:creator>
  <cp:keywords/>
  <dc:description/>
  <cp:lastModifiedBy>Microsoft Office User</cp:lastModifiedBy>
  <cp:revision>3935</cp:revision>
  <cp:lastPrinted>2018-10-30T03:45:47Z</cp:lastPrinted>
  <dcterms:created xsi:type="dcterms:W3CDTF">2016-02-18T13:23:50Z</dcterms:created>
  <dcterms:modified xsi:type="dcterms:W3CDTF">2020-03-18T10:37:56Z</dcterms:modified>
  <cp:category/>
</cp:coreProperties>
</file>