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Old Standard TT" pitchFamily="2" charset="77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6"/>
  </p:normalViewPr>
  <p:slideViewPr>
    <p:cSldViewPr snapToGrid="0">
      <p:cViewPr varScale="1">
        <p:scale>
          <a:sx n="145" d="100"/>
          <a:sy n="145" d="100"/>
        </p:scale>
        <p:origin x="192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2f1c5f4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2f1c5f4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f1c5f4d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f1c5f4d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62f1c5f4d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62f1c5f4d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f1c5f4d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f1c5f4d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f1c5f4d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f1c5f4d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2f1c5f4d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2f1c5f4d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2f1c5f4d0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2f1c5f4d0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inwen626.shinyapps.io/STAT628Yel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2480075"/>
            <a:ext cx="8520600" cy="17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 628 - Module 3</a:t>
            </a:r>
            <a:endParaRPr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7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Jinwen Xu, Yu Luan, Ruotong Zhang</a:t>
            </a:r>
            <a:endParaRPr sz="17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66325" y="1011650"/>
            <a:ext cx="9350700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Key Drivers of Restaurant Success in Santa Barbara: 2019-2021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96500" y="491350"/>
            <a:ext cx="66882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1.</a:t>
            </a:r>
            <a:r>
              <a:rPr lang="en-GB" sz="1500">
                <a:solidFill>
                  <a:srgbClr val="000000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Distribution </a:t>
            </a:r>
            <a:r>
              <a:rPr lang="en-GB" sz="1500"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of </a:t>
            </a:r>
            <a:r>
              <a:rPr lang="en-GB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average star rating and review count for each restaurant annually</a:t>
            </a:r>
            <a:endParaRPr sz="1500">
              <a:solidFill>
                <a:srgbClr val="000000"/>
              </a:solidFill>
              <a:latin typeface="Old Standard TT" panose="00000500000000000000"/>
              <a:ea typeface="Old Standard TT" panose="00000500000000000000"/>
              <a:cs typeface="Old Standard TT" panose="00000500000000000000"/>
              <a:sym typeface="Old Standard TT" panose="00000500000000000000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96715" y="4225375"/>
            <a:ext cx="83763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Conditions: Star Rating  &gt; Median Star Rating    &amp;   Review Count  &gt; Median Review Count</a:t>
            </a:r>
            <a:r>
              <a:rPr lang="en-US" altLang="en-GB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(</a:t>
            </a:r>
            <a:r>
              <a:rPr lang="en-GB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annual</a:t>
            </a:r>
            <a:r>
              <a:rPr lang="en-US" altLang="en-GB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r>
              <a:rPr lang="en-GB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en-GB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</a:t>
            </a:r>
            <a:endParaRPr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Old Standard TT" panose="00000500000000000000"/>
              <a:ea typeface="Old Standard TT" panose="00000500000000000000"/>
              <a:cs typeface="Old Standard TT" panose="00000500000000000000"/>
              <a:sym typeface="Old Standard TT" panose="00000500000000000000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3450" y="73150"/>
            <a:ext cx="76317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Constructing Metrics to Assess Business Success</a:t>
            </a:r>
            <a:endParaRPr sz="2200">
              <a:solidFill>
                <a:srgbClr val="000000"/>
              </a:solidFill>
              <a:latin typeface="Old Standard TT" panose="00000500000000000000"/>
              <a:ea typeface="Old Standard TT" panose="00000500000000000000"/>
              <a:cs typeface="Old Standard TT" panose="00000500000000000000"/>
              <a:sym typeface="Old Standard TT" panose="00000500000000000000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205300" y="836325"/>
            <a:ext cx="6688200" cy="298500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96500" y="3821325"/>
            <a:ext cx="5634900" cy="5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GB" sz="1800">
                <a:solidFill>
                  <a:schemeClr val="dk2"/>
                </a:solidFill>
              </a:rPr>
              <a:t>.</a:t>
            </a:r>
            <a:r>
              <a:rPr lang="en-GB">
                <a:solidFill>
                  <a:srgbClr val="0F0F0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Creating clear metrics to define successful restaurants.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05300" y="4643950"/>
            <a:ext cx="639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source: business.json,review.json from Yelp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2656500" y="79175"/>
            <a:ext cx="9350700" cy="13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Selection of Predictors</a:t>
            </a:r>
            <a:endParaRPr sz="22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07975" y="54567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1.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Selection Criteria</a:t>
            </a:r>
            <a:endParaRPr sz="17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96300" y="1040450"/>
            <a:ext cx="8490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(</a:t>
            </a: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1). Variables should not have a high number of missing values, which reduces the amount of effective information and leads to significant analysis errors. 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(2). The values of the variables should be as balanced as possible; if most of a variable's values belong to one category, it can lead to sample imbalance and large analysis errors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07975" y="24689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2.</a:t>
            </a:r>
            <a:r>
              <a:rPr lang="en-GB" sz="1500">
                <a:solidFill>
                  <a:srgbClr val="37415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Selection Outcomes</a:t>
            </a:r>
            <a:endParaRPr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196300" y="3050850"/>
            <a:ext cx="7793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(1) Average annual household income after normalization.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(2)Restaurant price range (ranges from 0 to 4, with larger values representing a wider price range)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(3)Restaurant table service (Binary data, with 1 representing the presence of restaurant service)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(4)Quiet Level (ranges from 0 to 3, with higher values indicating a quieter environment)</a:t>
            </a:r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2925125" y="22577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Model Construction</a:t>
            </a:r>
          </a:p>
        </p:txBody>
      </p:sp>
      <p:sp>
        <p:nvSpPr>
          <p:cNvPr id="80" name="Google Shape;80;p16"/>
          <p:cNvSpPr txBox="1"/>
          <p:nvPr/>
        </p:nvSpPr>
        <p:spPr>
          <a:xfrm>
            <a:off x="108000" y="844175"/>
            <a:ext cx="5261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Old Standard TT" panose="00000500000000000000"/>
                <a:ea typeface="Old Standard TT" panose="00000500000000000000"/>
                <a:cs typeface="Old Standard TT" panose="00000500000000000000"/>
                <a:sym typeface="Old Standard TT" panose="00000500000000000000"/>
              </a:rPr>
              <a:t>1.</a:t>
            </a:r>
            <a:r>
              <a:rPr lang="en-GB" sz="15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Multivariate Logistic Regression Model</a:t>
            </a: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09450" y="1354875"/>
            <a:ext cx="2615675" cy="4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323925" y="1894450"/>
            <a:ext cx="35925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23925" y="1928075"/>
            <a:ext cx="91974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Where Y=1 means that the restaurant was successful that year,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=0.136*Income + 0.467* RastaurantsPriceRange +0.563*RastaurantsTableService +0.183 *QuietLevel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46900" y="2269825"/>
            <a:ext cx="374900" cy="229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117275" y="2762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Coefficient Analysis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52400" y="3162350"/>
            <a:ext cx="4961649" cy="18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28075" y="408925"/>
            <a:ext cx="8520600" cy="17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700" u="sng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Shiny App</a:t>
            </a:r>
            <a:endParaRPr sz="17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95325" y="1105525"/>
            <a:ext cx="7744800" cy="10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link:https</a:t>
            </a:r>
            <a:r>
              <a:rPr lang="en-GB" sz="1500" dirty="0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://jinwen626.shinyapps.io/STAT628Yelp/</a:t>
            </a:r>
            <a:endParaRPr sz="1500" dirty="0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2365650" y="883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Strengths and Limitations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0" y="1049700"/>
            <a:ext cx="9285900" cy="23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(1). We used data from multiple sources to explore the factors contributing to restaurant success from various perspectives, including the restaurant’s own attributes and economic impacts. 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(2). Based on previous analyses, we observed significant temporal variations in the data. Therefore, we analyzed annual average and total data, rather than averaging over the three years.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(3). By effectively filtering and encoding variables, we reduced the number of variables before building the model, greatly facilitating subsequent modeling.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(4). We established an appropriate model based on the nature of the data, and the p-values indicate that the chosen independent variables have a significant impact on the dependent 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73875" y="58095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1.Strengths</a:t>
            </a:r>
            <a:endParaRPr sz="1500"/>
          </a:p>
        </p:txBody>
      </p:sp>
      <p:sp>
        <p:nvSpPr>
          <p:cNvPr id="100" name="Google Shape;100;p18"/>
          <p:cNvSpPr txBox="1"/>
          <p:nvPr/>
        </p:nvSpPr>
        <p:spPr>
          <a:xfrm>
            <a:off x="73875" y="3195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sz="1500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Limitations</a:t>
            </a:r>
            <a:endParaRPr sz="1500"/>
          </a:p>
        </p:txBody>
      </p:sp>
      <p:sp>
        <p:nvSpPr>
          <p:cNvPr id="101" name="Google Shape;101;p18"/>
          <p:cNvSpPr txBox="1"/>
          <p:nvPr/>
        </p:nvSpPr>
        <p:spPr>
          <a:xfrm>
            <a:off x="73875" y="3756925"/>
            <a:ext cx="83631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analyzing the key drivers of Santa’s restaurant success, we utilized data from multiple sources. Consequently, we filtered out data common to these sources, thereby reducing the overall amount of data.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2122950" y="0"/>
            <a:ext cx="48981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Suggestions and Conclusions</a:t>
            </a:r>
          </a:p>
        </p:txBody>
      </p:sp>
      <p:sp>
        <p:nvSpPr>
          <p:cNvPr id="107" name="Google Shape;107;p19"/>
          <p:cNvSpPr txBox="1"/>
          <p:nvPr/>
        </p:nvSpPr>
        <p:spPr>
          <a:xfrm>
            <a:off x="186500" y="1197525"/>
            <a:ext cx="84516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  Operate in High-Income Areas: Focus on establishing and operating your restaurant in high-level-income areas. 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   Expand price range and offer more choices: In order to achieve higher ratings and attract more people to your restaurant, consider expanding your pricing strategy to offer more choices.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GB" sz="16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   Improve the quality of table service and create a quiet dining environment: Improving the quality of table service is critical to increasing customer satisfaction. It's also beneficial to ensure a quiet dining environment, as our modeling shows that restaurants with higher levels of quiet tend to be more successful.</a:t>
            </a:r>
            <a:endParaRPr sz="16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Macintosh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Times New Roman</vt:lpstr>
      <vt:lpstr>Old Standard TT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JINWEN XU</cp:lastModifiedBy>
  <cp:revision>6</cp:revision>
  <dcterms:created xsi:type="dcterms:W3CDTF">2023-12-06T01:43:46Z</dcterms:created>
  <dcterms:modified xsi:type="dcterms:W3CDTF">2023-12-06T01:44:20Z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FF1FA0916E3FF9AE90D16F658537F751</vt:lpwstr>
  </property>
  <property fmtid="{D5CDD505-2E9C-101B-9397-08002B2CF9AE}" pid="3" name="KSOProductBuildVer">
    <vt:lpwstr>1033-5.1.0.7655</vt:lpwstr>
  </property>
</Properties>
</file>