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54a59993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54a59993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54a59993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654a59993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806d64624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806d64624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0701778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80701778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c056f34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c056f34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54a59993e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54a59993e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54a59993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54a59993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e1b860f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7e1b860f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7e1b860fe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7e1b860fe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7e63f742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7e63f742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7cd4e259e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7cd4e259e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cd4e259e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7cd4e259e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marketplace.visualstudio.com/items?itemName=golang.go" TargetMode="External"/><Relationship Id="rId4" Type="http://schemas.openxmlformats.org/officeDocument/2006/relationships/hyperlink" Target="https://www.jetbrains.com/go" TargetMode="External"/><Relationship Id="rId5" Type="http://schemas.openxmlformats.org/officeDocument/2006/relationships/hyperlink" Target="https://github.com/fatih/vim-g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3"/>
          <p:cNvPicPr preferRelativeResize="0"/>
          <p:nvPr/>
        </p:nvPicPr>
        <p:blipFill>
          <a:blip r:embed="rId3">
            <a:alphaModFix/>
          </a:blip>
          <a:stretch>
            <a:fillRect/>
          </a:stretch>
        </p:blipFill>
        <p:spPr>
          <a:xfrm>
            <a:off x="105821" y="883074"/>
            <a:ext cx="3820226" cy="3377375"/>
          </a:xfrm>
          <a:prstGeom prst="rect">
            <a:avLst/>
          </a:prstGeom>
          <a:noFill/>
          <a:ln>
            <a:noFill/>
          </a:ln>
        </p:spPr>
      </p:pic>
      <p:sp>
        <p:nvSpPr>
          <p:cNvPr id="86" name="Google Shape;86;p13"/>
          <p:cNvSpPr txBox="1"/>
          <p:nvPr>
            <p:ph idx="1" type="subTitle"/>
          </p:nvPr>
        </p:nvSpPr>
        <p:spPr>
          <a:xfrm>
            <a:off x="92563" y="4710588"/>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Nathaniel Rivera, Asim Razzaq, Joel Rodriguez</a:t>
            </a:r>
            <a:endParaRPr/>
          </a:p>
        </p:txBody>
      </p:sp>
      <p:pic>
        <p:nvPicPr>
          <p:cNvPr id="87" name="Google Shape;87;p13"/>
          <p:cNvPicPr preferRelativeResize="0"/>
          <p:nvPr/>
        </p:nvPicPr>
        <p:blipFill>
          <a:blip r:embed="rId4">
            <a:alphaModFix/>
          </a:blip>
          <a:stretch>
            <a:fillRect/>
          </a:stretch>
        </p:blipFill>
        <p:spPr>
          <a:xfrm>
            <a:off x="5560225" y="2064150"/>
            <a:ext cx="3126150" cy="3079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idx="1" type="body"/>
          </p:nvPr>
        </p:nvSpPr>
        <p:spPr>
          <a:xfrm>
            <a:off x="319500" y="4386875"/>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Companies that currently use Go</a:t>
            </a:r>
            <a:endParaRPr/>
          </a:p>
        </p:txBody>
      </p:sp>
      <p:pic>
        <p:nvPicPr>
          <p:cNvPr id="144" name="Google Shape;144;p22"/>
          <p:cNvPicPr preferRelativeResize="0"/>
          <p:nvPr/>
        </p:nvPicPr>
        <p:blipFill>
          <a:blip r:embed="rId3">
            <a:alphaModFix/>
          </a:blip>
          <a:stretch>
            <a:fillRect/>
          </a:stretch>
        </p:blipFill>
        <p:spPr>
          <a:xfrm>
            <a:off x="3730613" y="858205"/>
            <a:ext cx="1682775" cy="589934"/>
          </a:xfrm>
          <a:prstGeom prst="rect">
            <a:avLst/>
          </a:prstGeom>
          <a:noFill/>
          <a:ln>
            <a:noFill/>
          </a:ln>
        </p:spPr>
      </p:pic>
      <p:pic>
        <p:nvPicPr>
          <p:cNvPr id="145" name="Google Shape;145;p22"/>
          <p:cNvPicPr preferRelativeResize="0"/>
          <p:nvPr/>
        </p:nvPicPr>
        <p:blipFill rotWithShape="1">
          <a:blip r:embed="rId4">
            <a:alphaModFix/>
          </a:blip>
          <a:srcRect b="30290" l="0" r="0" t="30290"/>
          <a:stretch/>
        </p:blipFill>
        <p:spPr>
          <a:xfrm>
            <a:off x="193550" y="753490"/>
            <a:ext cx="3041850" cy="799348"/>
          </a:xfrm>
          <a:prstGeom prst="rect">
            <a:avLst/>
          </a:prstGeom>
          <a:noFill/>
          <a:ln>
            <a:noFill/>
          </a:ln>
        </p:spPr>
      </p:pic>
      <p:pic>
        <p:nvPicPr>
          <p:cNvPr id="146" name="Google Shape;146;p22"/>
          <p:cNvPicPr preferRelativeResize="0"/>
          <p:nvPr/>
        </p:nvPicPr>
        <p:blipFill>
          <a:blip r:embed="rId5">
            <a:alphaModFix/>
          </a:blip>
          <a:stretch>
            <a:fillRect/>
          </a:stretch>
        </p:blipFill>
        <p:spPr>
          <a:xfrm>
            <a:off x="6371692" y="341763"/>
            <a:ext cx="1904724" cy="1176174"/>
          </a:xfrm>
          <a:prstGeom prst="rect">
            <a:avLst/>
          </a:prstGeom>
          <a:noFill/>
          <a:ln>
            <a:noFill/>
          </a:ln>
        </p:spPr>
      </p:pic>
      <p:pic>
        <p:nvPicPr>
          <p:cNvPr id="147" name="Google Shape;147;p22"/>
          <p:cNvPicPr preferRelativeResize="0"/>
          <p:nvPr/>
        </p:nvPicPr>
        <p:blipFill>
          <a:blip r:embed="rId6">
            <a:alphaModFix/>
          </a:blip>
          <a:stretch>
            <a:fillRect/>
          </a:stretch>
        </p:blipFill>
        <p:spPr>
          <a:xfrm>
            <a:off x="6482676" y="2307500"/>
            <a:ext cx="1682775" cy="1682775"/>
          </a:xfrm>
          <a:prstGeom prst="rect">
            <a:avLst/>
          </a:prstGeom>
          <a:noFill/>
          <a:ln>
            <a:noFill/>
          </a:ln>
        </p:spPr>
      </p:pic>
      <p:pic>
        <p:nvPicPr>
          <p:cNvPr id="148" name="Google Shape;148;p22"/>
          <p:cNvPicPr preferRelativeResize="0"/>
          <p:nvPr/>
        </p:nvPicPr>
        <p:blipFill>
          <a:blip r:embed="rId7">
            <a:alphaModFix/>
          </a:blip>
          <a:stretch>
            <a:fillRect/>
          </a:stretch>
        </p:blipFill>
        <p:spPr>
          <a:xfrm>
            <a:off x="3309609" y="2276300"/>
            <a:ext cx="2524790" cy="1682775"/>
          </a:xfrm>
          <a:prstGeom prst="rect">
            <a:avLst/>
          </a:prstGeom>
          <a:noFill/>
          <a:ln>
            <a:noFill/>
          </a:ln>
        </p:spPr>
      </p:pic>
      <p:pic>
        <p:nvPicPr>
          <p:cNvPr id="149" name="Google Shape;149;p22"/>
          <p:cNvPicPr preferRelativeResize="0"/>
          <p:nvPr/>
        </p:nvPicPr>
        <p:blipFill>
          <a:blip r:embed="rId8">
            <a:alphaModFix/>
          </a:blip>
          <a:stretch>
            <a:fillRect/>
          </a:stretch>
        </p:blipFill>
        <p:spPr>
          <a:xfrm>
            <a:off x="403837" y="2244150"/>
            <a:ext cx="2621276" cy="1747074"/>
          </a:xfrm>
          <a:prstGeom prst="rect">
            <a:avLst/>
          </a:prstGeom>
          <a:noFill/>
          <a:ln>
            <a:noFill/>
          </a:ln>
        </p:spPr>
      </p:pic>
      <p:sp>
        <p:nvSpPr>
          <p:cNvPr id="150" name="Google Shape;150;p22"/>
          <p:cNvSpPr txBox="1"/>
          <p:nvPr/>
        </p:nvSpPr>
        <p:spPr>
          <a:xfrm>
            <a:off x="789025" y="3788775"/>
            <a:ext cx="1904700" cy="6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For payments and rewards</a:t>
            </a:r>
            <a:endParaRPr sz="1200">
              <a:solidFill>
                <a:schemeClr val="dk2"/>
              </a:solidFill>
              <a:latin typeface="Roboto"/>
              <a:ea typeface="Roboto"/>
              <a:cs typeface="Roboto"/>
              <a:sym typeface="Roboto"/>
            </a:endParaRPr>
          </a:p>
        </p:txBody>
      </p:sp>
      <p:sp>
        <p:nvSpPr>
          <p:cNvPr id="151" name="Google Shape;151;p22"/>
          <p:cNvSpPr txBox="1"/>
          <p:nvPr/>
        </p:nvSpPr>
        <p:spPr>
          <a:xfrm>
            <a:off x="607475" y="1637600"/>
            <a:ext cx="2214000" cy="6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Major parts of infrastructure consists of Go</a:t>
            </a:r>
            <a:endParaRPr sz="1200">
              <a:solidFill>
                <a:schemeClr val="dk2"/>
              </a:solidFill>
              <a:latin typeface="Roboto"/>
              <a:ea typeface="Roboto"/>
              <a:cs typeface="Roboto"/>
              <a:sym typeface="Roboto"/>
            </a:endParaRPr>
          </a:p>
        </p:txBody>
      </p:sp>
      <p:sp>
        <p:nvSpPr>
          <p:cNvPr id="152" name="Google Shape;152;p22"/>
          <p:cNvSpPr txBox="1"/>
          <p:nvPr/>
        </p:nvSpPr>
        <p:spPr>
          <a:xfrm>
            <a:off x="3619650" y="1637600"/>
            <a:ext cx="1904700" cy="6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GPU-power analytics engine in Go</a:t>
            </a:r>
            <a:endParaRPr sz="1200">
              <a:solidFill>
                <a:schemeClr val="dk2"/>
              </a:solidFill>
              <a:latin typeface="Roboto"/>
              <a:ea typeface="Roboto"/>
              <a:cs typeface="Roboto"/>
              <a:sym typeface="Roboto"/>
            </a:endParaRPr>
          </a:p>
        </p:txBody>
      </p:sp>
      <p:sp>
        <p:nvSpPr>
          <p:cNvPr id="153" name="Google Shape;153;p22"/>
          <p:cNvSpPr txBox="1"/>
          <p:nvPr/>
        </p:nvSpPr>
        <p:spPr>
          <a:xfrm>
            <a:off x="3635850" y="3788775"/>
            <a:ext cx="1904700" cy="6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Game development and operations</a:t>
            </a:r>
            <a:endParaRPr sz="1200">
              <a:solidFill>
                <a:schemeClr val="dk2"/>
              </a:solidFill>
              <a:latin typeface="Roboto"/>
              <a:ea typeface="Roboto"/>
              <a:cs typeface="Roboto"/>
              <a:sym typeface="Roboto"/>
            </a:endParaRPr>
          </a:p>
        </p:txBody>
      </p:sp>
      <p:sp>
        <p:nvSpPr>
          <p:cNvPr id="154" name="Google Shape;154;p22"/>
          <p:cNvSpPr txBox="1"/>
          <p:nvPr/>
        </p:nvSpPr>
        <p:spPr>
          <a:xfrm>
            <a:off x="6371713" y="3788775"/>
            <a:ext cx="1904700" cy="6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Backend Operations</a:t>
            </a:r>
            <a:endParaRPr sz="1200">
              <a:solidFill>
                <a:schemeClr val="dk2"/>
              </a:solidFill>
              <a:latin typeface="Roboto"/>
              <a:ea typeface="Roboto"/>
              <a:cs typeface="Roboto"/>
              <a:sym typeface="Roboto"/>
            </a:endParaRPr>
          </a:p>
        </p:txBody>
      </p:sp>
      <p:sp>
        <p:nvSpPr>
          <p:cNvPr id="155" name="Google Shape;155;p22"/>
          <p:cNvSpPr txBox="1"/>
          <p:nvPr/>
        </p:nvSpPr>
        <p:spPr>
          <a:xfrm>
            <a:off x="6371700" y="1637600"/>
            <a:ext cx="1904700" cy="66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Roboto"/>
                <a:ea typeface="Roboto"/>
                <a:cs typeface="Roboto"/>
                <a:sym typeface="Roboto"/>
              </a:rPr>
              <a:t>Business systems</a:t>
            </a:r>
            <a:endParaRPr sz="12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218504" y="450325"/>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Why should you learn </a:t>
            </a:r>
            <a:endParaRPr/>
          </a:p>
        </p:txBody>
      </p:sp>
      <p:sp>
        <p:nvSpPr>
          <p:cNvPr id="161" name="Google Shape;161;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0"/>
              </a:spcAft>
              <a:buSzPts val="1018"/>
              <a:buNone/>
            </a:pPr>
            <a:r>
              <a:rPr b="1" lang="en" sz="1217"/>
              <a:t>High Demand:</a:t>
            </a:r>
            <a:r>
              <a:rPr lang="en" sz="1217"/>
              <a:t> Go developers are in high demand, particularly in the cloud computing and backend development spaces. Companies like Google, Uber, and Twitch rely on Go for their core infrastructure, which creates a steady stream of job opportunities.</a:t>
            </a:r>
            <a:endParaRPr sz="1217"/>
          </a:p>
          <a:p>
            <a:pPr indent="0" lvl="0" marL="0" rtl="0" algn="l">
              <a:lnSpc>
                <a:spcPct val="105000"/>
              </a:lnSpc>
              <a:spcBef>
                <a:spcPts val="1200"/>
              </a:spcBef>
              <a:spcAft>
                <a:spcPts val="0"/>
              </a:spcAft>
              <a:buSzPts val="1018"/>
              <a:buNone/>
            </a:pPr>
            <a:r>
              <a:rPr b="1" lang="en" sz="1217"/>
              <a:t>Competitive Compensation:</a:t>
            </a:r>
            <a:r>
              <a:rPr lang="en" sz="1217"/>
              <a:t> Due to the high demand and the specialized nature of Go's applications, Go developers are among the highest-paid in the industry.</a:t>
            </a:r>
            <a:endParaRPr sz="1217"/>
          </a:p>
          <a:p>
            <a:pPr indent="0" lvl="0" marL="0" rtl="0" algn="l">
              <a:lnSpc>
                <a:spcPct val="105000"/>
              </a:lnSpc>
              <a:spcBef>
                <a:spcPts val="1200"/>
              </a:spcBef>
              <a:spcAft>
                <a:spcPts val="0"/>
              </a:spcAft>
              <a:buSzPts val="1018"/>
              <a:buNone/>
            </a:pPr>
            <a:r>
              <a:rPr b="1" lang="en" sz="1217"/>
              <a:t>Cloud-Native Development:</a:t>
            </a:r>
            <a:r>
              <a:rPr lang="en" sz="1217"/>
              <a:t> Go is considered the "language of the cloud." Many of the fundamental tools of modern cloud computing—like </a:t>
            </a:r>
            <a:r>
              <a:rPr b="1" lang="en" sz="1217"/>
              <a:t>Docker</a:t>
            </a:r>
            <a:r>
              <a:rPr lang="en" sz="1217"/>
              <a:t> and </a:t>
            </a:r>
            <a:r>
              <a:rPr b="1" lang="en" sz="1217"/>
              <a:t>Kubernetes</a:t>
            </a:r>
            <a:r>
              <a:rPr lang="en" sz="1217"/>
              <a:t>—are written in Go. If you want a career in DevOps, cloud infrastructure, or backend services, Go is an essential language to know.</a:t>
            </a:r>
            <a:endParaRPr sz="1217"/>
          </a:p>
          <a:p>
            <a:pPr indent="0" lvl="0" marL="0" rtl="0" algn="l">
              <a:lnSpc>
                <a:spcPct val="105000"/>
              </a:lnSpc>
              <a:spcBef>
                <a:spcPts val="1200"/>
              </a:spcBef>
              <a:spcAft>
                <a:spcPts val="1200"/>
              </a:spcAft>
              <a:buSzPts val="1018"/>
              <a:buNone/>
            </a:pPr>
            <a:r>
              <a:rPr b="1" lang="en" sz="1217"/>
              <a:t>The Future:</a:t>
            </a:r>
            <a:r>
              <a:rPr lang="en" sz="1217"/>
              <a:t> Go is an evolving language with a bright future. Upcoming versions and community development are focused on improving areas like generics and error handling, making it even more powerful and versatile. It's also gaining traction in emerging fields like machine learning and IoT.</a:t>
            </a:r>
            <a:endParaRPr sz="1865"/>
          </a:p>
        </p:txBody>
      </p:sp>
      <p:pic>
        <p:nvPicPr>
          <p:cNvPr id="162" name="Google Shape;162;p23" title="download.png"/>
          <p:cNvPicPr preferRelativeResize="0"/>
          <p:nvPr/>
        </p:nvPicPr>
        <p:blipFill rotWithShape="1">
          <a:blip r:embed="rId3">
            <a:alphaModFix/>
          </a:blip>
          <a:srcRect b="0" l="0" r="0" t="0"/>
          <a:stretch/>
        </p:blipFill>
        <p:spPr>
          <a:xfrm>
            <a:off x="483738" y="2178638"/>
            <a:ext cx="3514725" cy="1304925"/>
          </a:xfrm>
          <a:prstGeom prst="rect">
            <a:avLst/>
          </a:prstGeom>
          <a:noFill/>
          <a:ln>
            <a:noFill/>
          </a:ln>
        </p:spPr>
      </p:pic>
      <p:sp>
        <p:nvSpPr>
          <p:cNvPr id="163" name="Google Shape;163;p23"/>
          <p:cNvSpPr txBox="1"/>
          <p:nvPr/>
        </p:nvSpPr>
        <p:spPr>
          <a:xfrm>
            <a:off x="741088" y="3647375"/>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200">
                <a:solidFill>
                  <a:schemeClr val="dk1"/>
                </a:solidFill>
                <a:latin typeface="Roboto"/>
                <a:ea typeface="Roboto"/>
                <a:cs typeface="Roboto"/>
                <a:sym typeface="Roboto"/>
              </a:rP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755000" y="1191300"/>
            <a:ext cx="4206000" cy="647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en" sz="2780">
                <a:solidFill>
                  <a:schemeClr val="lt1"/>
                </a:solidFill>
              </a:rPr>
              <a:t>4 Operator Calculator</a:t>
            </a:r>
            <a:endParaRPr sz="2780">
              <a:solidFill>
                <a:schemeClr val="lt1"/>
              </a:solidFill>
            </a:endParaRPr>
          </a:p>
        </p:txBody>
      </p:sp>
      <p:sp>
        <p:nvSpPr>
          <p:cNvPr id="169" name="Google Shape;169;p24"/>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70" name="Google Shape;170;p24"/>
          <p:cNvSpPr txBox="1"/>
          <p:nvPr>
            <p:ph idx="2" type="body"/>
          </p:nvPr>
        </p:nvSpPr>
        <p:spPr>
          <a:xfrm>
            <a:off x="4939500" y="1666200"/>
            <a:ext cx="3837000" cy="2890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171" name="Google Shape;171;p24" title="Screenshot 2025-09-06 at 6.19.28 PM.png"/>
          <p:cNvPicPr preferRelativeResize="0"/>
          <p:nvPr/>
        </p:nvPicPr>
        <p:blipFill rotWithShape="1">
          <a:blip r:embed="rId3">
            <a:alphaModFix/>
          </a:blip>
          <a:srcRect b="13629" l="0" r="0" t="0"/>
          <a:stretch/>
        </p:blipFill>
        <p:spPr>
          <a:xfrm>
            <a:off x="265500" y="-5425"/>
            <a:ext cx="3606200" cy="5186202"/>
          </a:xfrm>
          <a:prstGeom prst="rect">
            <a:avLst/>
          </a:prstGeom>
          <a:noFill/>
          <a:ln>
            <a:noFill/>
          </a:ln>
        </p:spPr>
      </p:pic>
      <p:pic>
        <p:nvPicPr>
          <p:cNvPr id="172" name="Google Shape;172;p24" title="Screenshot 2025-09-06 at 6.21.47 PM.png"/>
          <p:cNvPicPr preferRelativeResize="0"/>
          <p:nvPr/>
        </p:nvPicPr>
        <p:blipFill>
          <a:blip r:embed="rId4">
            <a:alphaModFix/>
          </a:blip>
          <a:stretch>
            <a:fillRect/>
          </a:stretch>
        </p:blipFill>
        <p:spPr>
          <a:xfrm>
            <a:off x="4602237" y="2390674"/>
            <a:ext cx="4511526" cy="150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311700" y="1204225"/>
            <a:ext cx="8520600" cy="203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6000"/>
              <a:t>Thanks for Listening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Go?</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Go (or Golang) is a statically-typed, compiled programming language designed at Google to improve developer productivity in an era of multicore processors, networked machines, and large, complex codebases. Go was created by Robert Griesmer, Rob Pike and Ken Thomson in 2007. As Google’s </a:t>
            </a:r>
            <a:r>
              <a:rPr lang="en"/>
              <a:t>infrastructure</a:t>
            </a:r>
            <a:r>
              <a:rPr lang="en"/>
              <a:t> </a:t>
            </a:r>
            <a:r>
              <a:rPr lang="en"/>
              <a:t>continued</a:t>
            </a:r>
            <a:r>
              <a:rPr lang="en"/>
              <a:t> to grow, Google’s cloud </a:t>
            </a:r>
            <a:r>
              <a:rPr lang="en"/>
              <a:t>engineers felt the large infrastructure was slowing down production. As a solution to this they created Go. Go was designed to improve readability, speed, security and ease of deployment compared to existing languages such as Java, C++ and Python.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 of Go</a:t>
            </a:r>
            <a:endParaRPr/>
          </a:p>
          <a:p>
            <a:pPr indent="0" lvl="0" marL="0" rtl="0" algn="l">
              <a:spcBef>
                <a:spcPts val="0"/>
              </a:spcBef>
              <a:spcAft>
                <a:spcPts val="0"/>
              </a:spcAft>
              <a:buNone/>
            </a:pPr>
            <a:r>
              <a:t/>
            </a:r>
            <a:endParaRPr/>
          </a:p>
        </p:txBody>
      </p:sp>
      <p:sp>
        <p:nvSpPr>
          <p:cNvPr id="99" name="Google Shape;99;p15"/>
          <p:cNvSpPr txBox="1"/>
          <p:nvPr>
            <p:ph idx="4294967295"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2007 - Google developers </a:t>
            </a:r>
            <a:r>
              <a:rPr lang="en"/>
              <a:t>Robert Griesmer, Rob Pike and Ken Thomson begin developing a language to fix the issues they have with Google’s cloud infrastructure.</a:t>
            </a:r>
            <a:endParaRPr/>
          </a:p>
          <a:p>
            <a:pPr indent="-342900" lvl="0" marL="457200" rtl="0" algn="l">
              <a:spcBef>
                <a:spcPts val="0"/>
              </a:spcBef>
              <a:spcAft>
                <a:spcPts val="0"/>
              </a:spcAft>
              <a:buSzPts val="1800"/>
              <a:buChar char="●"/>
            </a:pPr>
            <a:r>
              <a:rPr lang="en"/>
              <a:t>2009 - Go is officially launched by Google</a:t>
            </a:r>
            <a:endParaRPr/>
          </a:p>
          <a:p>
            <a:pPr indent="-342900" lvl="0" marL="457200" rtl="0" algn="l">
              <a:spcBef>
                <a:spcPts val="0"/>
              </a:spcBef>
              <a:spcAft>
                <a:spcPts val="0"/>
              </a:spcAft>
              <a:buSzPts val="1800"/>
              <a:buChar char="●"/>
            </a:pPr>
            <a:r>
              <a:rPr lang="en"/>
              <a:t>2012: The release of Go 1.0 marks the first stable, production-ready version of the language.</a:t>
            </a:r>
            <a:endParaRPr/>
          </a:p>
          <a:p>
            <a:pPr indent="-342900" lvl="0" marL="457200" rtl="0" algn="l">
              <a:spcBef>
                <a:spcPts val="0"/>
              </a:spcBef>
              <a:spcAft>
                <a:spcPts val="0"/>
              </a:spcAft>
              <a:buSzPts val="1800"/>
              <a:buChar char="●"/>
            </a:pPr>
            <a:r>
              <a:rPr lang="en"/>
              <a:t>2018 - Go introduces Go Modules system for dependency management</a:t>
            </a:r>
            <a:endParaRPr/>
          </a:p>
          <a:p>
            <a:pPr indent="-342900" lvl="0" marL="457200" rtl="0" algn="l">
              <a:spcBef>
                <a:spcPts val="0"/>
              </a:spcBef>
              <a:spcAft>
                <a:spcPts val="0"/>
              </a:spcAft>
              <a:buSzPts val="1800"/>
              <a:buChar char="●"/>
            </a:pPr>
            <a:r>
              <a:rPr lang="en"/>
              <a:t>2022 - Generics were added to Go in Go1.18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Features of Go</a:t>
            </a:r>
            <a:endParaRPr/>
          </a:p>
        </p:txBody>
      </p:sp>
      <p:sp>
        <p:nvSpPr>
          <p:cNvPr id="105" name="Google Shape;105;p16"/>
          <p:cNvSpPr txBox="1"/>
          <p:nvPr>
            <p:ph idx="1" type="body"/>
          </p:nvPr>
        </p:nvSpPr>
        <p:spPr>
          <a:xfrm>
            <a:off x="311700" y="1229975"/>
            <a:ext cx="3777300" cy="3339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a:t>S</a:t>
            </a:r>
            <a:r>
              <a:rPr lang="en"/>
              <a:t>tatically-typed, compiled programming language</a:t>
            </a:r>
            <a:endParaRPr/>
          </a:p>
          <a:p>
            <a:pPr indent="-317500" lvl="0" marL="457200" rtl="0" algn="l">
              <a:spcBef>
                <a:spcPts val="0"/>
              </a:spcBef>
              <a:spcAft>
                <a:spcPts val="0"/>
              </a:spcAft>
              <a:buSzPts val="1400"/>
              <a:buChar char="●"/>
            </a:pPr>
            <a:r>
              <a:rPr lang="en"/>
              <a:t>Clean easy syntax, while </a:t>
            </a:r>
            <a:r>
              <a:rPr lang="en"/>
              <a:t>remaining</a:t>
            </a:r>
            <a:r>
              <a:rPr lang="en"/>
              <a:t> reliable for higher level systems.</a:t>
            </a:r>
            <a:endParaRPr/>
          </a:p>
          <a:p>
            <a:pPr indent="-317500" lvl="0" marL="457200" rtl="0" algn="l">
              <a:spcBef>
                <a:spcPts val="0"/>
              </a:spcBef>
              <a:spcAft>
                <a:spcPts val="0"/>
              </a:spcAft>
              <a:buSzPts val="1400"/>
              <a:buChar char="●"/>
            </a:pPr>
            <a:r>
              <a:rPr lang="en"/>
              <a:t>Automated </a:t>
            </a:r>
            <a:r>
              <a:rPr lang="en"/>
              <a:t>memory</a:t>
            </a:r>
            <a:r>
              <a:rPr lang="en"/>
              <a:t> </a:t>
            </a:r>
            <a:r>
              <a:rPr lang="en"/>
              <a:t>management</a:t>
            </a:r>
            <a:r>
              <a:rPr lang="en"/>
              <a:t> with built in garbage collection.</a:t>
            </a:r>
            <a:endParaRPr/>
          </a:p>
          <a:p>
            <a:pPr indent="-317500" lvl="0" marL="457200" rtl="0" algn="l">
              <a:spcBef>
                <a:spcPts val="0"/>
              </a:spcBef>
              <a:spcAft>
                <a:spcPts val="0"/>
              </a:spcAft>
              <a:buSzPts val="1400"/>
              <a:buChar char="●"/>
            </a:pPr>
            <a:r>
              <a:rPr lang="en"/>
              <a:t>Provides</a:t>
            </a:r>
            <a:r>
              <a:rPr lang="en"/>
              <a:t> multithreading and </a:t>
            </a:r>
            <a:r>
              <a:rPr lang="en"/>
              <a:t>concurrency</a:t>
            </a:r>
            <a:r>
              <a:rPr lang="en"/>
              <a:t> support built in as well as light weighted threads called goroutines.</a:t>
            </a:r>
            <a:endParaRPr/>
          </a:p>
          <a:p>
            <a:pPr indent="-317500" lvl="0" marL="457200" rtl="0" algn="l">
              <a:spcBef>
                <a:spcPts val="0"/>
              </a:spcBef>
              <a:spcAft>
                <a:spcPts val="0"/>
              </a:spcAft>
              <a:buSzPts val="1400"/>
              <a:buChar char="●"/>
            </a:pPr>
            <a:r>
              <a:rPr lang="en"/>
              <a:t>Catches errors at compile time. </a:t>
            </a:r>
            <a:endParaRPr/>
          </a:p>
          <a:p>
            <a:pPr indent="-317500" lvl="0" marL="457200" rtl="0" algn="l">
              <a:spcBef>
                <a:spcPts val="0"/>
              </a:spcBef>
              <a:spcAft>
                <a:spcPts val="0"/>
              </a:spcAft>
              <a:buSzPts val="1400"/>
              <a:buChar char="●"/>
            </a:pPr>
            <a:r>
              <a:rPr lang="en"/>
              <a:t>Supports high-performance networking</a:t>
            </a:r>
            <a:endParaRPr/>
          </a:p>
          <a:p>
            <a:pPr indent="-317500" lvl="0" marL="457200" rtl="0" algn="l">
              <a:spcBef>
                <a:spcPts val="0"/>
              </a:spcBef>
              <a:spcAft>
                <a:spcPts val="0"/>
              </a:spcAft>
              <a:buSzPts val="1400"/>
              <a:buChar char="●"/>
            </a:pPr>
            <a:r>
              <a:rPr lang="en"/>
              <a:t>Can handle</a:t>
            </a:r>
            <a:r>
              <a:rPr lang="en"/>
              <a:t> large-scale, distributed systems</a:t>
            </a:r>
            <a:endParaRPr/>
          </a:p>
        </p:txBody>
      </p:sp>
      <p:pic>
        <p:nvPicPr>
          <p:cNvPr id="106" name="Google Shape;106;p16"/>
          <p:cNvPicPr preferRelativeResize="0"/>
          <p:nvPr/>
        </p:nvPicPr>
        <p:blipFill rotWithShape="1">
          <a:blip r:embed="rId3">
            <a:alphaModFix/>
          </a:blip>
          <a:srcRect b="5697" l="0" r="0" t="6912"/>
          <a:stretch/>
        </p:blipFill>
        <p:spPr>
          <a:xfrm>
            <a:off x="5511700" y="1366275"/>
            <a:ext cx="2865675" cy="333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Structure of Go</a:t>
            </a:r>
            <a:endParaRPr/>
          </a:p>
        </p:txBody>
      </p:sp>
      <p:sp>
        <p:nvSpPr>
          <p:cNvPr id="112" name="Google Shape;112;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 is a </a:t>
            </a:r>
            <a:r>
              <a:rPr b="1" lang="en"/>
              <a:t>structured </a:t>
            </a:r>
            <a:r>
              <a:rPr lang="en"/>
              <a:t>language.</a:t>
            </a:r>
            <a:endParaRPr/>
          </a:p>
          <a:p>
            <a:pPr indent="-342900" lvl="0" marL="457200" rtl="0" algn="l">
              <a:spcBef>
                <a:spcPts val="0"/>
              </a:spcBef>
              <a:spcAft>
                <a:spcPts val="0"/>
              </a:spcAft>
              <a:buSzPts val="1800"/>
              <a:buChar char="●"/>
            </a:pPr>
            <a:r>
              <a:rPr lang="en"/>
              <a:t>Go is not considered a </a:t>
            </a:r>
            <a:r>
              <a:rPr b="1" lang="en"/>
              <a:t>functional </a:t>
            </a:r>
            <a:r>
              <a:rPr lang="en"/>
              <a:t>language, </a:t>
            </a:r>
            <a:r>
              <a:rPr b="1" lang="en"/>
              <a:t>logic </a:t>
            </a:r>
            <a:r>
              <a:rPr lang="en"/>
              <a:t>language</a:t>
            </a:r>
            <a:r>
              <a:rPr lang="en"/>
              <a:t>, or an </a:t>
            </a:r>
            <a:r>
              <a:rPr b="1" lang="en"/>
              <a:t>object oriented</a:t>
            </a:r>
            <a:r>
              <a:rPr lang="en"/>
              <a:t> language, but contains feature from both functional and object oriented languages.</a:t>
            </a:r>
            <a:endParaRPr/>
          </a:p>
          <a:p>
            <a:pPr indent="-342900" lvl="0" marL="457200" rtl="0" algn="l">
              <a:spcBef>
                <a:spcPts val="0"/>
              </a:spcBef>
              <a:spcAft>
                <a:spcPts val="0"/>
              </a:spcAft>
              <a:buSzPts val="1800"/>
              <a:buChar char="●"/>
            </a:pPr>
            <a:r>
              <a:rPr lang="en"/>
              <a:t>While Go has objects and interfaces it does not have </a:t>
            </a:r>
            <a:r>
              <a:rPr lang="en"/>
              <a:t>inheritance. </a:t>
            </a:r>
            <a:r>
              <a:rPr lang="en"/>
              <a:t> </a:t>
            </a:r>
            <a:endParaRPr/>
          </a:p>
          <a:p>
            <a:pPr indent="-342900" lvl="0" marL="457200" rtl="0" algn="l">
              <a:spcBef>
                <a:spcPts val="0"/>
              </a:spcBef>
              <a:spcAft>
                <a:spcPts val="0"/>
              </a:spcAft>
              <a:buSzPts val="1800"/>
              <a:buChar char="●"/>
            </a:pPr>
            <a:r>
              <a:rPr lang="en"/>
              <a:t>Go is a </a:t>
            </a:r>
            <a:r>
              <a:rPr b="1" lang="en"/>
              <a:t>imperative </a:t>
            </a:r>
            <a:r>
              <a:rPr lang="en"/>
              <a:t>language.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Formatting of Go</a:t>
            </a:r>
            <a:endParaRPr/>
          </a:p>
        </p:txBody>
      </p:sp>
      <p:sp>
        <p:nvSpPr>
          <p:cNvPr id="118" name="Google Shape;118;p1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Similar</a:t>
            </a:r>
            <a:r>
              <a:rPr lang="en"/>
              <a:t> to </a:t>
            </a:r>
            <a:r>
              <a:rPr lang="en"/>
              <a:t>languages</a:t>
            </a:r>
            <a:r>
              <a:rPr lang="en"/>
              <a:t> such as C and Java, lines in Go end in </a:t>
            </a:r>
            <a:r>
              <a:rPr b="1" lang="en">
                <a:solidFill>
                  <a:schemeClr val="dk1"/>
                </a:solidFill>
              </a:rPr>
              <a:t>semicolons</a:t>
            </a:r>
            <a:r>
              <a:rPr lang="en"/>
              <a:t>, however Go’s lexer can add them in for the user making </a:t>
            </a:r>
            <a:r>
              <a:rPr lang="en"/>
              <a:t>them not required. </a:t>
            </a:r>
            <a:endParaRPr/>
          </a:p>
          <a:p>
            <a:pPr indent="-317500" lvl="0" marL="457200" rtl="0" algn="l">
              <a:spcBef>
                <a:spcPts val="0"/>
              </a:spcBef>
              <a:spcAft>
                <a:spcPts val="0"/>
              </a:spcAft>
              <a:buSzPts val="1400"/>
              <a:buChar char="●"/>
            </a:pPr>
            <a:r>
              <a:rPr lang="en"/>
              <a:t>The types of Go are as</a:t>
            </a:r>
            <a:r>
              <a:rPr b="1" lang="en"/>
              <a:t> </a:t>
            </a:r>
            <a:r>
              <a:rPr b="1" lang="en">
                <a:solidFill>
                  <a:schemeClr val="dk1"/>
                </a:solidFill>
              </a:rPr>
              <a:t>follows</a:t>
            </a:r>
            <a:r>
              <a:rPr lang="en"/>
              <a:t>,</a:t>
            </a:r>
            <a:r>
              <a:rPr b="1" lang="en">
                <a:solidFill>
                  <a:schemeClr val="dk1"/>
                </a:solidFill>
              </a:rPr>
              <a:t> boolean</a:t>
            </a:r>
            <a:r>
              <a:rPr lang="en"/>
              <a:t>,</a:t>
            </a:r>
            <a:r>
              <a:rPr b="1" lang="en">
                <a:solidFill>
                  <a:schemeClr val="dk1"/>
                </a:solidFill>
              </a:rPr>
              <a:t> numeric</a:t>
            </a:r>
            <a:r>
              <a:rPr lang="en"/>
              <a:t>,</a:t>
            </a:r>
            <a:r>
              <a:rPr b="1" lang="en">
                <a:solidFill>
                  <a:schemeClr val="dk1"/>
                </a:solidFill>
              </a:rPr>
              <a:t> strings</a:t>
            </a:r>
            <a:r>
              <a:rPr lang="en"/>
              <a:t>,</a:t>
            </a:r>
            <a:r>
              <a:rPr b="1" lang="en">
                <a:solidFill>
                  <a:schemeClr val="dk1"/>
                </a:solidFill>
              </a:rPr>
              <a:t> arrays</a:t>
            </a:r>
            <a:r>
              <a:rPr lang="en"/>
              <a:t>,</a:t>
            </a:r>
            <a:r>
              <a:rPr b="1" lang="en">
                <a:solidFill>
                  <a:schemeClr val="dk1"/>
                </a:solidFill>
              </a:rPr>
              <a:t> slices</a:t>
            </a:r>
            <a:r>
              <a:rPr lang="en"/>
              <a:t>, </a:t>
            </a:r>
            <a:r>
              <a:rPr b="1" lang="en">
                <a:solidFill>
                  <a:schemeClr val="dk1"/>
                </a:solidFill>
              </a:rPr>
              <a:t>structs</a:t>
            </a:r>
            <a:r>
              <a:rPr lang="en"/>
              <a:t>,</a:t>
            </a:r>
            <a:r>
              <a:rPr b="1" lang="en">
                <a:solidFill>
                  <a:schemeClr val="dk1"/>
                </a:solidFill>
              </a:rPr>
              <a:t> pointers</a:t>
            </a:r>
            <a:r>
              <a:rPr lang="en"/>
              <a:t>,</a:t>
            </a:r>
            <a:r>
              <a:rPr b="1" lang="en">
                <a:solidFill>
                  <a:schemeClr val="dk1"/>
                </a:solidFill>
              </a:rPr>
              <a:t> functions</a:t>
            </a:r>
            <a:r>
              <a:rPr lang="en"/>
              <a:t>,</a:t>
            </a:r>
            <a:r>
              <a:rPr b="1" lang="en">
                <a:solidFill>
                  <a:schemeClr val="dk1"/>
                </a:solidFill>
              </a:rPr>
              <a:t> interfaces</a:t>
            </a:r>
            <a:r>
              <a:rPr lang="en"/>
              <a:t>,</a:t>
            </a:r>
            <a:r>
              <a:rPr b="1" lang="en">
                <a:solidFill>
                  <a:schemeClr val="dk1"/>
                </a:solidFill>
              </a:rPr>
              <a:t> maps </a:t>
            </a:r>
            <a:r>
              <a:rPr lang="en"/>
              <a:t>and </a:t>
            </a:r>
            <a:r>
              <a:rPr b="1" lang="en">
                <a:solidFill>
                  <a:schemeClr val="dk1"/>
                </a:solidFill>
              </a:rPr>
              <a:t>channels</a:t>
            </a:r>
            <a:r>
              <a:rPr lang="en"/>
              <a:t>.</a:t>
            </a:r>
            <a:endParaRPr/>
          </a:p>
        </p:txBody>
      </p:sp>
      <p:sp>
        <p:nvSpPr>
          <p:cNvPr id="119" name="Google Shape;119;p18"/>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Loops are written similar to those in Java, but the parentheses are unnecessary in Go, such as, </a:t>
            </a:r>
            <a:r>
              <a:rPr b="1" lang="en">
                <a:solidFill>
                  <a:schemeClr val="dk1"/>
                </a:solidFill>
              </a:rPr>
              <a:t>for int i = 0; i &lt; 5 i ++ {}</a:t>
            </a:r>
            <a:endParaRPr b="1">
              <a:solidFill>
                <a:schemeClr val="dk1"/>
              </a:solidFill>
            </a:endParaRPr>
          </a:p>
          <a:p>
            <a:pPr indent="-317500" lvl="0" marL="457200" rtl="0" algn="l">
              <a:spcBef>
                <a:spcPts val="0"/>
              </a:spcBef>
              <a:spcAft>
                <a:spcPts val="0"/>
              </a:spcAft>
              <a:buSzPts val="1400"/>
              <a:buChar char="●"/>
            </a:pPr>
            <a:r>
              <a:rPr lang="en"/>
              <a:t>To declare an Array in Go the following format is used,                                 </a:t>
            </a:r>
            <a:r>
              <a:rPr b="1" lang="en"/>
              <a:t>ArrayName = [Size]ElementType</a:t>
            </a:r>
            <a:r>
              <a:rPr lang="en"/>
              <a:t> such as,                     </a:t>
            </a:r>
            <a:r>
              <a:rPr b="1" lang="en">
                <a:solidFill>
                  <a:schemeClr val="dk1"/>
                </a:solidFill>
              </a:rPr>
              <a:t>Array = [5]String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IDEs</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 supports </a:t>
            </a:r>
            <a:r>
              <a:rPr lang="en"/>
              <a:t>multiple</a:t>
            </a:r>
            <a:r>
              <a:rPr lang="en"/>
              <a:t> IDEs, the following are those that </a:t>
            </a:r>
            <a:r>
              <a:rPr lang="en"/>
              <a:t>are directly linked on Go’s official website</a:t>
            </a:r>
            <a:r>
              <a:rPr lang="en"/>
              <a:t>.</a:t>
            </a:r>
            <a:endParaRPr/>
          </a:p>
          <a:p>
            <a:pPr indent="-342900" lvl="0" marL="457200" rtl="0" algn="l">
              <a:spcBef>
                <a:spcPts val="1200"/>
              </a:spcBef>
              <a:spcAft>
                <a:spcPts val="0"/>
              </a:spcAft>
              <a:buSzPts val="1800"/>
              <a:buChar char="●"/>
            </a:pPr>
            <a:r>
              <a:rPr lang="en" u="sng">
                <a:solidFill>
                  <a:schemeClr val="hlink"/>
                </a:solidFill>
                <a:hlinkClick r:id="rId3"/>
              </a:rPr>
              <a:t>Visual Studio Code </a:t>
            </a:r>
            <a:endParaRPr/>
          </a:p>
          <a:p>
            <a:pPr indent="-342900" lvl="0" marL="457200" rtl="0" algn="l">
              <a:spcBef>
                <a:spcPts val="0"/>
              </a:spcBef>
              <a:spcAft>
                <a:spcPts val="0"/>
              </a:spcAft>
              <a:buSzPts val="1800"/>
              <a:buChar char="●"/>
            </a:pPr>
            <a:r>
              <a:rPr lang="en" u="sng">
                <a:solidFill>
                  <a:schemeClr val="hlink"/>
                </a:solidFill>
                <a:hlinkClick r:id="rId4"/>
              </a:rPr>
              <a:t>GoLand</a:t>
            </a:r>
            <a:endParaRPr/>
          </a:p>
          <a:p>
            <a:pPr indent="-342900" lvl="0" marL="457200" rtl="0" algn="l">
              <a:spcBef>
                <a:spcPts val="0"/>
              </a:spcBef>
              <a:spcAft>
                <a:spcPts val="0"/>
              </a:spcAft>
              <a:buSzPts val="1800"/>
              <a:buChar char="●"/>
            </a:pPr>
            <a:r>
              <a:rPr lang="en" u="sng">
                <a:solidFill>
                  <a:schemeClr val="hlink"/>
                </a:solidFill>
                <a:hlinkClick r:id="rId5"/>
              </a:rPr>
              <a:t>Vim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It's For &amp; Who Uses It</a:t>
            </a:r>
            <a:endParaRPr/>
          </a:p>
        </p:txBody>
      </p:sp>
      <p:sp>
        <p:nvSpPr>
          <p:cNvPr id="131" name="Google Shape;131;p20"/>
          <p:cNvSpPr txBox="1"/>
          <p:nvPr/>
        </p:nvSpPr>
        <p:spPr>
          <a:xfrm>
            <a:off x="436225" y="1010571"/>
            <a:ext cx="8161500" cy="31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latin typeface="Roboto"/>
                <a:ea typeface="Roboto"/>
                <a:cs typeface="Roboto"/>
                <a:sym typeface="Roboto"/>
              </a:rPr>
              <a:t>Go is primarily used by developers who are building </a:t>
            </a:r>
            <a:r>
              <a:rPr b="1" lang="en">
                <a:latin typeface="Roboto"/>
                <a:ea typeface="Roboto"/>
                <a:cs typeface="Roboto"/>
                <a:sym typeface="Roboto"/>
              </a:rPr>
              <a:t>backend systems</a:t>
            </a:r>
            <a:r>
              <a:rPr lang="en">
                <a:latin typeface="Roboto"/>
                <a:ea typeface="Roboto"/>
                <a:cs typeface="Roboto"/>
                <a:sym typeface="Roboto"/>
              </a:rPr>
              <a:t>, </a:t>
            </a:r>
            <a:r>
              <a:rPr b="1" lang="en">
                <a:latin typeface="Roboto"/>
                <a:ea typeface="Roboto"/>
                <a:cs typeface="Roboto"/>
                <a:sym typeface="Roboto"/>
              </a:rPr>
              <a:t>cloud infrastructure</a:t>
            </a:r>
            <a:r>
              <a:rPr lang="en">
                <a:latin typeface="Roboto"/>
                <a:ea typeface="Roboto"/>
                <a:cs typeface="Roboto"/>
                <a:sym typeface="Roboto"/>
              </a:rPr>
              <a:t>, and </a:t>
            </a:r>
            <a:r>
              <a:rPr b="1" lang="en">
                <a:latin typeface="Roboto"/>
                <a:ea typeface="Roboto"/>
                <a:cs typeface="Roboto"/>
                <a:sym typeface="Roboto"/>
              </a:rPr>
              <a:t>networking tools</a:t>
            </a:r>
            <a:r>
              <a:rPr lang="en">
                <a:latin typeface="Roboto"/>
                <a:ea typeface="Roboto"/>
                <a:cs typeface="Roboto"/>
                <a:sym typeface="Roboto"/>
              </a:rPr>
              <a:t>. It's not a general-purpose language like Python or Java for things like web front-ends or data analysis, but it excels in its niche.</a:t>
            </a:r>
            <a:endParaRPr>
              <a:latin typeface="Roboto"/>
              <a:ea typeface="Roboto"/>
              <a:cs typeface="Roboto"/>
              <a:sym typeface="Roboto"/>
            </a:endParaRPr>
          </a:p>
          <a:p>
            <a:pPr indent="0" lvl="0" marL="0" rtl="0" algn="l">
              <a:lnSpc>
                <a:spcPct val="115000"/>
              </a:lnSpc>
              <a:spcBef>
                <a:spcPts val="1200"/>
              </a:spcBef>
              <a:spcAft>
                <a:spcPts val="0"/>
              </a:spcAft>
              <a:buNone/>
            </a:pPr>
            <a:r>
              <a:rPr lang="en">
                <a:latin typeface="Roboto"/>
                <a:ea typeface="Roboto"/>
                <a:cs typeface="Roboto"/>
                <a:sym typeface="Roboto"/>
              </a:rPr>
              <a:t>The language is popular with:</a:t>
            </a:r>
            <a:endParaRPr>
              <a:latin typeface="Roboto"/>
              <a:ea typeface="Roboto"/>
              <a:cs typeface="Roboto"/>
              <a:sym typeface="Roboto"/>
            </a:endParaRPr>
          </a:p>
          <a:p>
            <a:pPr indent="-317500" lvl="0" marL="457200" rtl="0" algn="l">
              <a:lnSpc>
                <a:spcPct val="115000"/>
              </a:lnSpc>
              <a:spcBef>
                <a:spcPts val="1200"/>
              </a:spcBef>
              <a:spcAft>
                <a:spcPts val="0"/>
              </a:spcAft>
              <a:buSzPts val="1400"/>
              <a:buChar char="●"/>
            </a:pPr>
            <a:r>
              <a:rPr b="1" lang="en">
                <a:latin typeface="Roboto"/>
                <a:ea typeface="Roboto"/>
                <a:cs typeface="Roboto"/>
                <a:sym typeface="Roboto"/>
              </a:rPr>
              <a:t>DevOps and Site Reliability Engineers (SREs):</a:t>
            </a:r>
            <a:r>
              <a:rPr lang="en">
                <a:latin typeface="Roboto"/>
                <a:ea typeface="Roboto"/>
                <a:cs typeface="Roboto"/>
                <a:sym typeface="Roboto"/>
              </a:rPr>
              <a:t> Go is used for creating command-line tools, automation scripts, and monitoring systems.</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Backend Developers:</a:t>
            </a:r>
            <a:r>
              <a:rPr lang="en">
                <a:latin typeface="Roboto"/>
                <a:ea typeface="Roboto"/>
                <a:cs typeface="Roboto"/>
                <a:sym typeface="Roboto"/>
              </a:rPr>
              <a:t> Go's concurrency features make it perfect for building APIs, microservices, and web services that handle heavy traffic.</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Cloud Infrastructure Developers:</a:t>
            </a:r>
            <a:r>
              <a:rPr lang="en">
                <a:latin typeface="Roboto"/>
                <a:ea typeface="Roboto"/>
                <a:cs typeface="Roboto"/>
                <a:sym typeface="Roboto"/>
              </a:rPr>
              <a:t> Many of the fundamental tools of modern cloud computing are written in Go.</a:t>
            </a:r>
            <a:endParaRPr>
              <a:latin typeface="Roboto"/>
              <a:ea typeface="Roboto"/>
              <a:cs typeface="Roboto"/>
              <a:sym typeface="Roboto"/>
            </a:endParaRPr>
          </a:p>
          <a:p>
            <a:pPr indent="0" lvl="0" marL="0" rtl="0" algn="l">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Rise of Go during the Cloud Era </a:t>
            </a:r>
            <a:endParaRPr/>
          </a:p>
        </p:txBody>
      </p:sp>
      <p:sp>
        <p:nvSpPr>
          <p:cNvPr id="137" name="Google Shape;137;p21"/>
          <p:cNvSpPr txBox="1"/>
          <p:nvPr/>
        </p:nvSpPr>
        <p:spPr>
          <a:xfrm>
            <a:off x="238425" y="1055075"/>
            <a:ext cx="8790600" cy="388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latin typeface="Roboto"/>
                <a:ea typeface="Roboto"/>
                <a:cs typeface="Roboto"/>
                <a:sym typeface="Roboto"/>
              </a:rPr>
              <a:t>Go's growth in popularity coincided perfectly with the rise of modern cloud computing. Its design philosophy made it a natural fit for building the tools that would define this new era. </a:t>
            </a:r>
            <a:endParaRPr>
              <a:latin typeface="Roboto"/>
              <a:ea typeface="Roboto"/>
              <a:cs typeface="Roboto"/>
              <a:sym typeface="Roboto"/>
            </a:endParaRPr>
          </a:p>
          <a:p>
            <a:pPr indent="-317500" lvl="0" marL="457200" rtl="0" algn="l">
              <a:lnSpc>
                <a:spcPct val="115000"/>
              </a:lnSpc>
              <a:spcBef>
                <a:spcPts val="1200"/>
              </a:spcBef>
              <a:spcAft>
                <a:spcPts val="0"/>
              </a:spcAft>
              <a:buSzPts val="1400"/>
              <a:buChar char="●"/>
            </a:pPr>
            <a:r>
              <a:rPr b="1" lang="en">
                <a:latin typeface="Roboto"/>
                <a:ea typeface="Roboto"/>
                <a:cs typeface="Roboto"/>
                <a:sym typeface="Roboto"/>
              </a:rPr>
              <a:t>Docker:</a:t>
            </a:r>
            <a:r>
              <a:rPr lang="en">
                <a:latin typeface="Roboto"/>
                <a:ea typeface="Roboto"/>
                <a:cs typeface="Roboto"/>
                <a:sym typeface="Roboto"/>
              </a:rPr>
              <a:t> The containerization platform that has transformed software deployment was written in Go. Its simplicity and ability to create single, self-contained binaries were perfect for this use case.</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Kubernetes:</a:t>
            </a:r>
            <a:r>
              <a:rPr lang="en">
                <a:latin typeface="Roboto"/>
                <a:ea typeface="Roboto"/>
                <a:cs typeface="Roboto"/>
                <a:sym typeface="Roboto"/>
              </a:rPr>
              <a:t> The container orchestration system, also born at Google, was built with Go. Its concurrency and networking capabilities were essential for managing large clusters of containers.</a:t>
            </a:r>
            <a:endParaRPr>
              <a:latin typeface="Roboto"/>
              <a:ea typeface="Roboto"/>
              <a:cs typeface="Roboto"/>
              <a:sym typeface="Roboto"/>
            </a:endParaRPr>
          </a:p>
          <a:p>
            <a:pPr indent="-317500" lvl="0" marL="457200" rtl="0" algn="l">
              <a:lnSpc>
                <a:spcPct val="115000"/>
              </a:lnSpc>
              <a:spcBef>
                <a:spcPts val="0"/>
              </a:spcBef>
              <a:spcAft>
                <a:spcPts val="0"/>
              </a:spcAft>
              <a:buSzPts val="1400"/>
              <a:buChar char="●"/>
            </a:pPr>
            <a:r>
              <a:rPr b="1" lang="en">
                <a:latin typeface="Roboto"/>
                <a:ea typeface="Roboto"/>
                <a:cs typeface="Roboto"/>
                <a:sym typeface="Roboto"/>
              </a:rPr>
              <a:t>Terraform and Prometheus:</a:t>
            </a:r>
            <a:r>
              <a:rPr lang="en">
                <a:latin typeface="Roboto"/>
                <a:ea typeface="Roboto"/>
                <a:cs typeface="Roboto"/>
                <a:sym typeface="Roboto"/>
              </a:rPr>
              <a:t> Other essential tools in the DevOps and cloud-native landscape, such as the infrastructure-as-code tool Terraform and the monitoring system Prometheus, were also built using Go.</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b="1" lang="en">
                <a:latin typeface="Roboto"/>
                <a:ea typeface="Roboto"/>
                <a:cs typeface="Roboto"/>
                <a:sym typeface="Roboto"/>
              </a:rPr>
              <a:t>PayPal:</a:t>
            </a:r>
            <a:r>
              <a:rPr lang="en">
                <a:latin typeface="Roboto"/>
                <a:ea typeface="Roboto"/>
                <a:cs typeface="Roboto"/>
                <a:sym typeface="Roboto"/>
              </a:rPr>
              <a:t> The payment giant uses Go for its fraud detection and risk modeling systems, where low-latency and high-throughput are non-negotiable.</a:t>
            </a:r>
            <a:endParaRPr sz="1700">
              <a:latin typeface="Roboto"/>
              <a:ea typeface="Roboto"/>
              <a:cs typeface="Roboto"/>
              <a:sym typeface="Roboto"/>
            </a:endParaRPr>
          </a:p>
          <a:p>
            <a:pPr indent="0" lvl="0" marL="0" rtl="0" algn="l">
              <a:lnSpc>
                <a:spcPct val="115000"/>
              </a:lnSpc>
              <a:spcBef>
                <a:spcPts val="1200"/>
              </a:spcBef>
              <a:spcAft>
                <a:spcPts val="1200"/>
              </a:spcAft>
              <a:buNone/>
            </a:pPr>
            <a:r>
              <a:rPr lang="en">
                <a:latin typeface="Roboto"/>
                <a:ea typeface="Roboto"/>
                <a:cs typeface="Roboto"/>
                <a:sym typeface="Roboto"/>
              </a:rPr>
              <a:t>Go went from an internal Google project to “THE” language for cloud infrastructure, cementing its place as a modern, high-performance tool for a new generation of software development.</a:t>
            </a:r>
            <a:endParaRPr>
              <a:latin typeface="Roboto"/>
              <a:ea typeface="Roboto"/>
              <a:cs typeface="Roboto"/>
              <a:sym typeface="Roboto"/>
            </a:endParaRPr>
          </a:p>
        </p:txBody>
      </p:sp>
      <p:pic>
        <p:nvPicPr>
          <p:cNvPr id="138" name="Google Shape;138;p21"/>
          <p:cNvPicPr preferRelativeResize="0"/>
          <p:nvPr/>
        </p:nvPicPr>
        <p:blipFill>
          <a:blip r:embed="rId3">
            <a:alphaModFix/>
          </a:blip>
          <a:stretch>
            <a:fillRect/>
          </a:stretch>
        </p:blipFill>
        <p:spPr>
          <a:xfrm>
            <a:off x="6469324" y="199419"/>
            <a:ext cx="1762350" cy="953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