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326" r:id="rId3"/>
    <p:sldId id="327" r:id="rId4"/>
    <p:sldId id="329" r:id="rId5"/>
    <p:sldId id="328" r:id="rId6"/>
    <p:sldId id="318" r:id="rId7"/>
    <p:sldId id="320" r:id="rId8"/>
    <p:sldId id="28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ABC1B07-BF9D-4F26-9B19-476356369ACB}" type="datetime1">
              <a:rPr lang="zh-CN" altLang="en-US"/>
              <a:pPr>
                <a:defRPr/>
              </a:pPr>
              <a:t>2016/5/18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smtClean="0"/>
              <a:t>单击此处编辑母版文本样式</a:t>
            </a:r>
          </a:p>
          <a:p>
            <a:pPr>
              <a:defRPr/>
            </a:pPr>
            <a:r>
              <a:rPr lang="zh-CN" smtClean="0"/>
              <a:t>第二级</a:t>
            </a:r>
          </a:p>
          <a:p>
            <a:pPr>
              <a:defRPr/>
            </a:pPr>
            <a:r>
              <a:rPr lang="zh-CN" smtClean="0"/>
              <a:t>第三级</a:t>
            </a:r>
          </a:p>
          <a:p>
            <a:pPr>
              <a:defRPr/>
            </a:pPr>
            <a:r>
              <a:rPr lang="zh-CN" smtClean="0"/>
              <a:t>第四级</a:t>
            </a:r>
          </a:p>
          <a:p>
            <a:pPr>
              <a:defRPr/>
            </a:pPr>
            <a:r>
              <a:rPr 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D25D777-AA0F-4B27-87AB-D85F7F7DC164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340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E9F3-AF56-4232-A95B-82136A598AA5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66F8C-B1F7-4A20-9215-C5AC68B0F7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6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FE36F-34BC-4C37-BEB6-6BDE00ECC873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8D12-4A5F-4598-B585-D2C1296D2F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A9AB4-ACAA-40C5-98F8-B9F11D57940D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F3EB-CBD0-466E-9CC4-4E1B07BEFB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AFDFC-74AF-4843-9D83-156EAD435C4A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CAD1E-0139-4EA7-818C-27A3C97F8E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9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D5F-B0C3-4F27-9405-94B9137399F9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E5A2-66C7-4C0F-B9C8-1274847D64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3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9B47-24BB-4D0F-A062-05AC79C4806D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EAEC-F867-4BE7-B338-5693E24A33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AB37-40AB-4658-A971-44BB479390B3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2E8D-41F6-40EB-BB92-0256221E81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38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B330-A39F-48D6-AD4B-C99FF5292284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9E0B9-620E-45E8-854C-EB4AB48776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31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1D07-AF72-4757-A169-EDEE5BAF6A25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4A07-F128-45E7-9814-03E89CE34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4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98DE-5C6E-4370-BC90-31E894704A6C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603BB-92BA-42BB-B208-4C7875481F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5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F0FA-9619-4E91-8088-82CE84F2C7BC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809B-8ACF-415A-989C-02B82B2387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792C9823-717B-4B09-96E4-B8852E5683FC}" type="datetime1">
              <a:rPr lang="zh-CN" altLang="en-US"/>
              <a:pPr>
                <a:defRPr/>
              </a:pPr>
              <a:t>2016/5/18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53D346CA-46F8-44D0-8949-2490920E79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-2519363"/>
            <a:ext cx="9144000" cy="6480176"/>
            <a:chOff x="0" y="0"/>
            <a:chExt cx="9144000" cy="6482614"/>
          </a:xfrm>
        </p:grpSpPr>
        <p:grpSp>
          <p:nvGrpSpPr>
            <p:cNvPr id="3083" name="Group 4"/>
            <p:cNvGrpSpPr>
              <a:grpSpLocks/>
            </p:cNvGrpSpPr>
            <p:nvPr/>
          </p:nvGrpSpPr>
          <p:grpSpPr bwMode="auto"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85" name="矩形 254"/>
              <p:cNvSpPr>
                <a:spLocks noChangeArrowheads="1"/>
              </p:cNvSpPr>
              <p:nvPr/>
            </p:nvSpPr>
            <p:spPr bwMode="auto">
              <a:xfrm>
                <a:off x="0" y="113953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86" name="矩形 2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6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4" name="任意多边形 62"/>
            <p:cNvSpPr>
              <a:spLocks noChangeArrowheads="1"/>
            </p:cNvSpPr>
            <p:nvPr/>
          </p:nvSpPr>
          <p:spPr bwMode="auto">
            <a:xfrm rot="-2700000">
              <a:off x="2043905" y="0"/>
              <a:ext cx="5045292" cy="5045292"/>
            </a:xfrm>
            <a:custGeom>
              <a:avLst/>
              <a:gdLst>
                <a:gd name="T0" fmla="*/ 0 w 4624012"/>
                <a:gd name="T1" fmla="*/ 0 h 4624012"/>
                <a:gd name="T2" fmla="*/ 5504954 w 4624012"/>
                <a:gd name="T3" fmla="*/ 5504954 h 4624012"/>
                <a:gd name="T4" fmla="*/ 0 w 4624012"/>
                <a:gd name="T5" fmla="*/ 5504954 h 4624012"/>
                <a:gd name="T6" fmla="*/ 0 60000 65536"/>
                <a:gd name="T7" fmla="*/ 0 60000 65536"/>
                <a:gd name="T8" fmla="*/ 0 60000 65536"/>
                <a:gd name="T9" fmla="*/ 0 w 4624012"/>
                <a:gd name="T10" fmla="*/ 0 h 4624012"/>
                <a:gd name="T11" fmla="*/ 4624012 w 4624012"/>
                <a:gd name="T12" fmla="*/ 4624012 h 4624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6" name="矩形 258"/>
          <p:cNvSpPr>
            <a:spLocks noChangeArrowheads="1"/>
          </p:cNvSpPr>
          <p:nvPr/>
        </p:nvSpPr>
        <p:spPr bwMode="auto">
          <a:xfrm>
            <a:off x="0" y="1314450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C467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C467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1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8646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082" name="矩形 9"/>
            <p:cNvSpPr>
              <a:spLocks noChangeArrowheads="1"/>
            </p:cNvSpPr>
            <p:nvPr/>
          </p:nvSpPr>
          <p:spPr bwMode="auto">
            <a:xfrm>
              <a:off x="0" y="31358"/>
              <a:ext cx="62646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FFAF57"/>
                  </a:solidFill>
                  <a:sym typeface="微软雅黑" panose="020B0503020204020204" pitchFamily="34" charset="-122"/>
                </a:rPr>
                <a:t>Words and Phrases</a:t>
              </a:r>
              <a:endParaRPr lang="zh-CN" altLang="en-US" sz="1800" dirty="0">
                <a:solidFill>
                  <a:srgbClr val="FFAF57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3080" name="落款标题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Group Six: </a:t>
            </a:r>
            <a:r>
              <a:rPr lang="en-US" altLang="zh-CN" sz="1800" dirty="0" err="1" smtClean="0">
                <a:solidFill>
                  <a:srgbClr val="777777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777777"/>
              </a:solidFill>
              <a:sym typeface="微软雅黑" panose="020B0503020204020204" pitchFamily="34" charset="-122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0" y="1222375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accept  sb. /sth.as  </a:t>
            </a:r>
            <a:r>
              <a:rPr lang="en-US" altLang="zh-CN" sz="1800" b="1" dirty="0" smtClean="0"/>
              <a:t>…(P1L6) </a:t>
            </a:r>
            <a:endParaRPr lang="zh-CN" altLang="en-US" sz="1800" b="1" dirty="0"/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349375"/>
            <a:ext cx="7705187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think of sb./ </a:t>
            </a:r>
            <a:r>
              <a:rPr lang="en-US" altLang="zh-CN" sz="1800" dirty="0" err="1">
                <a:solidFill>
                  <a:srgbClr val="FF0000"/>
                </a:solidFill>
              </a:rPr>
              <a:t>sth</a:t>
            </a:r>
            <a:r>
              <a:rPr lang="en-US" altLang="zh-CN" sz="1800" dirty="0">
                <a:solidFill>
                  <a:srgbClr val="FF0000"/>
                </a:solidFill>
              </a:rPr>
              <a:t>. in a particular way 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认为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以为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觉得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/>
              <a:t>Thesaurus</a:t>
            </a:r>
            <a:r>
              <a:rPr lang="el-GR" altLang="zh-CN" sz="1800" dirty="0"/>
              <a:t>  [ θ</a:t>
            </a:r>
            <a:r>
              <a:rPr lang="en-US" altLang="zh-CN" sz="1800" dirty="0" err="1"/>
              <a:t>ɪˈsɔ:rəs</a:t>
            </a:r>
            <a:r>
              <a:rPr lang="en-US" altLang="zh-CN" sz="1800" dirty="0"/>
              <a:t> ](</a:t>
            </a:r>
            <a:r>
              <a:rPr lang="zh-CN" altLang="en-US" sz="1800" dirty="0"/>
              <a:t>同义词词典</a:t>
            </a:r>
            <a:r>
              <a:rPr lang="en-US" altLang="zh-CN" sz="1800" dirty="0"/>
              <a:t>)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consider 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see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regard/view … as …(a little more formal than see)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perceive … as …(formal) </a:t>
            </a:r>
          </a:p>
          <a:p>
            <a:pPr>
              <a:buNone/>
            </a:pPr>
            <a:r>
              <a:rPr lang="en-US" altLang="zh-CN" sz="1800" dirty="0"/>
              <a:t>= think of … as…</a:t>
            </a:r>
            <a:endParaRPr lang="zh-CN" altLang="en-US" sz="1800" dirty="0"/>
          </a:p>
          <a:p>
            <a:pPr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7553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Stay/be in (out of) tune with</a:t>
            </a:r>
            <a:r>
              <a:rPr lang="zh-CN" altLang="en-US" sz="1800" b="1" dirty="0"/>
              <a:t> </a:t>
            </a:r>
            <a:r>
              <a:rPr lang="en-US" altLang="zh-CN" sz="1800" b="1" dirty="0" smtClean="0"/>
              <a:t>(P5L35)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476490"/>
            <a:ext cx="77051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(not) in </a:t>
            </a:r>
            <a:r>
              <a:rPr lang="en-US" altLang="zh-CN" sz="1800" dirty="0">
                <a:solidFill>
                  <a:srgbClr val="FF0000"/>
                </a:solidFill>
              </a:rPr>
              <a:t>agreement or sympathy </a:t>
            </a:r>
            <a:r>
              <a:rPr lang="en-US" altLang="zh-CN" sz="1800" dirty="0" smtClean="0">
                <a:solidFill>
                  <a:srgbClr val="FF0000"/>
                </a:solidFill>
              </a:rPr>
              <a:t>with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一致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;(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赞同”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Today, his change of direction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seems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more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times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今天，他方向的改变似乎更与时代合拍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peace campaigners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probably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 of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most Britons.</a:t>
            </a: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和平倡导者可能不被大部分英国人认同。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文本框 5"/>
          <p:cNvSpPr txBox="1">
            <a:spLocks noChangeArrowheads="1"/>
          </p:cNvSpPr>
          <p:nvPr/>
        </p:nvSpPr>
        <p:spPr bwMode="auto">
          <a:xfrm>
            <a:off x="817563" y="3675581"/>
            <a:ext cx="7272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mean that you are </a:t>
            </a:r>
            <a:r>
              <a:rPr lang="en-US" altLang="zh-CN" sz="1800" dirty="0">
                <a:solidFill>
                  <a:srgbClr val="FF0000"/>
                </a:solidFill>
              </a:rPr>
              <a:t>sure</a:t>
            </a:r>
            <a:r>
              <a:rPr lang="en-US" altLang="zh-CN" sz="1800" dirty="0"/>
              <a:t> it will happen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“一定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会；必然会；注定会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There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 bound to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be price increases next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year.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明年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物价一定会上涨。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8311" y="32104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be </a:t>
            </a:r>
            <a:r>
              <a:rPr lang="en-US" altLang="zh-CN" sz="1800" b="1" dirty="0"/>
              <a:t>bound </a:t>
            </a:r>
            <a:r>
              <a:rPr lang="en-US" altLang="zh-CN" sz="1800" b="1" dirty="0" smtClean="0"/>
              <a:t>to (</a:t>
            </a:r>
            <a:r>
              <a:rPr lang="en-US" altLang="zh-CN" sz="1800" b="1" dirty="0"/>
              <a:t>P6L49</a:t>
            </a:r>
            <a:r>
              <a:rPr lang="en-US" altLang="zh-CN" sz="1800" b="1" dirty="0" smtClean="0"/>
              <a:t>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7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4644005" y="2614167"/>
            <a:ext cx="3500438" cy="1649822"/>
            <a:chOff x="0" y="0"/>
            <a:chExt cx="3499817" cy="1441752"/>
          </a:xfrm>
        </p:grpSpPr>
        <p:sp>
          <p:nvSpPr>
            <p:cNvPr id="54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329168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gadget</a:t>
              </a:r>
              <a:r>
                <a:rPr lang="en-US" altLang="zh-CN" sz="4000" b="1" baseline="-25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(P1L10)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703660"/>
              <a:chOff x="10693" y="-47246"/>
              <a:chExt cx="3459738" cy="703660"/>
            </a:xfrm>
          </p:grpSpPr>
          <p:sp>
            <p:nvSpPr>
              <p:cNvPr id="57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小玩意，小器具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417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a small machine or device which does something useful 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4669662" y="976730"/>
            <a:ext cx="3486150" cy="1376363"/>
            <a:chOff x="0" y="0"/>
            <a:chExt cx="3485956" cy="1376702"/>
          </a:xfrm>
        </p:grpSpPr>
        <p:sp>
          <p:nvSpPr>
            <p:cNvPr id="60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" name="TextBox 44"/>
            <p:cNvSpPr>
              <a:spLocks noChangeArrowheads="1"/>
            </p:cNvSpPr>
            <p:nvPr/>
          </p:nvSpPr>
          <p:spPr bwMode="auto">
            <a:xfrm>
              <a:off x="0" y="0"/>
              <a:ext cx="2712451" cy="70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bulky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(P1L3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2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084"/>
              <a:chOff x="3703" y="-65120"/>
              <a:chExt cx="3466728" cy="610084"/>
            </a:xfrm>
          </p:grpSpPr>
          <p:sp>
            <p:nvSpPr>
              <p:cNvPr id="63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庞大</a:t>
                </a:r>
                <a:r>
                  <a:rPr lang="zh-CN" altLang="en-US" sz="1600" b="1" dirty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的；笨重的</a:t>
                </a:r>
              </a:p>
            </p:txBody>
          </p:sp>
          <p:sp>
            <p:nvSpPr>
              <p:cNvPr id="64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4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large and heavy</a:t>
                </a:r>
                <a:endParaRPr lang="zh-CN" altLang="en-US" sz="10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4600575" y="915988"/>
            <a:ext cx="3650358" cy="1842182"/>
            <a:chOff x="0" y="0"/>
            <a:chExt cx="3649711" cy="1609852"/>
          </a:xfrm>
        </p:grpSpPr>
        <p:sp>
          <p:nvSpPr>
            <p:cNvPr id="36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7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649711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envision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(P4L29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871760"/>
              <a:chOff x="10693" y="-47246"/>
              <a:chExt cx="3459738" cy="871760"/>
            </a:xfrm>
          </p:grpSpPr>
          <p:sp>
            <p:nvSpPr>
              <p:cNvPr id="39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设想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想象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预想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585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to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think of (something that you believe might exist or happen in the future)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4614863" y="2670175"/>
            <a:ext cx="3486150" cy="1377051"/>
            <a:chOff x="0" y="0"/>
            <a:chExt cx="3485956" cy="1377391"/>
          </a:xfrm>
        </p:grpSpPr>
        <p:sp>
          <p:nvSpPr>
            <p:cNvPr id="42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" name="TextBox 44"/>
            <p:cNvSpPr>
              <a:spLocks noChangeArrowheads="1"/>
            </p:cNvSpPr>
            <p:nvPr/>
          </p:nvSpPr>
          <p:spPr bwMode="auto">
            <a:xfrm>
              <a:off x="0" y="0"/>
              <a:ext cx="3148444" cy="70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b</a:t>
              </a:r>
              <a:r>
                <a:rPr lang="en-US" altLang="zh-CN" sz="4000" b="1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uddy</a:t>
              </a:r>
              <a:r>
                <a:rPr lang="en-US" altLang="zh-CN" sz="4000" b="1" baseline="-25000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(P4L29)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773"/>
              <a:chOff x="3703" y="-65120"/>
              <a:chExt cx="3466728" cy="610773"/>
            </a:xfrm>
          </p:grpSpPr>
          <p:sp>
            <p:nvSpPr>
              <p:cNvPr id="45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【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非正式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】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朋友，伙伴：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5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friend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41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15215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Nerd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34050" y="2877096"/>
            <a:ext cx="1924094" cy="552802"/>
            <a:chOff x="382108" y="2679211"/>
            <a:chExt cx="3114374" cy="578052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793176"/>
              <a:ext cx="3096215" cy="38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“nerd” is </a:t>
              </a: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 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noun.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6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u="sng" dirty="0" smtClean="0">
                <a:solidFill>
                  <a:srgbClr val="FFFFFF"/>
                </a:solidFill>
              </a:rPr>
              <a:t>He </a:t>
            </a:r>
            <a:r>
              <a:rPr lang="en-US" altLang="zh-CN" sz="1600" u="sng" dirty="0">
                <a:solidFill>
                  <a:srgbClr val="FFFFFF"/>
                </a:solidFill>
              </a:rPr>
              <a:t>would strap a shoe box of electronics to his waist and a small keyboard to his wrist and then put on a bulky headset with a small display monitor suspended  in front of his left eye. </a:t>
            </a:r>
            <a:r>
              <a:rPr lang="en-US" altLang="zh-CN" sz="1600" dirty="0">
                <a:solidFill>
                  <a:srgbClr val="FFFFFF"/>
                </a:solidFill>
              </a:rPr>
              <a:t>… the other students … stopped </a:t>
            </a:r>
            <a:r>
              <a:rPr lang="en-US" altLang="zh-CN" sz="1600" dirty="0">
                <a:solidFill>
                  <a:srgbClr val="0070C0"/>
                </a:solidFill>
              </a:rPr>
              <a:t>staring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at</a:t>
            </a:r>
            <a:r>
              <a:rPr lang="en-US" altLang="zh-CN" sz="1600" dirty="0">
                <a:solidFill>
                  <a:srgbClr val="FFFFFF"/>
                </a:solidFill>
              </a:rPr>
              <a:t> him and accepted him as </a:t>
            </a:r>
            <a:r>
              <a:rPr lang="en-US" altLang="zh-CN" sz="1600" dirty="0" smtClean="0">
                <a:solidFill>
                  <a:srgbClr val="FFFFFF"/>
                </a:solidFill>
              </a:rPr>
              <a:t>just </a:t>
            </a:r>
            <a:r>
              <a:rPr lang="en-US" altLang="zh-CN" sz="1600" dirty="0">
                <a:solidFill>
                  <a:srgbClr val="FFFFFF"/>
                </a:solidFill>
              </a:rPr>
              <a:t>another </a:t>
            </a:r>
            <a:r>
              <a:rPr lang="en-US" altLang="zh-CN" sz="1600" dirty="0">
                <a:solidFill>
                  <a:srgbClr val="FF0000"/>
                </a:solidFill>
              </a:rPr>
              <a:t>nerd</a:t>
            </a:r>
            <a:r>
              <a:rPr lang="en-US" altLang="zh-CN" sz="1600" dirty="0" smtClean="0">
                <a:solidFill>
                  <a:srgbClr val="FFFFFF"/>
                </a:solidFill>
              </a:rPr>
              <a:t>.</a:t>
            </a:r>
            <a:r>
              <a:rPr lang="zh-CN" altLang="en-US" sz="1600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dirty="0" smtClean="0">
                <a:solidFill>
                  <a:srgbClr val="FFFFFF"/>
                </a:solidFill>
              </a:rPr>
              <a:t>P1L6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zh-CN" altLang="en-US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36933" y="2868052"/>
            <a:ext cx="2683362" cy="587375"/>
            <a:chOff x="4572000" y="2670553"/>
            <a:chExt cx="3403470" cy="586709"/>
          </a:xfrm>
        </p:grpSpPr>
        <p:pic>
          <p:nvPicPr>
            <p:cNvPr id="4107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70553"/>
              <a:ext cx="3403470" cy="58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文本框 3"/>
            <p:cNvSpPr txBox="1">
              <a:spLocks noChangeArrowheads="1"/>
            </p:cNvSpPr>
            <p:nvPr/>
          </p:nvSpPr>
          <p:spPr bwMode="auto">
            <a:xfrm>
              <a:off x="5341092" y="2788450"/>
              <a:ext cx="1865285" cy="36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“staring at”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4139970" y="3503850"/>
            <a:ext cx="431800" cy="291985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07940" y="3795835"/>
            <a:ext cx="1584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Nerd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≈ Geek.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07527" y="2878198"/>
            <a:ext cx="1704323" cy="551812"/>
            <a:chOff x="430187" y="2679211"/>
            <a:chExt cx="3066295" cy="578052"/>
          </a:xfrm>
        </p:grpSpPr>
        <p:pic>
          <p:nvPicPr>
            <p:cNvPr id="17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285647" y="2774154"/>
              <a:ext cx="1355373" cy="38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Geek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下箭头 18"/>
          <p:cNvSpPr>
            <a:spLocks noChangeArrowheads="1"/>
          </p:cNvSpPr>
          <p:nvPr/>
        </p:nvSpPr>
        <p:spPr bwMode="auto">
          <a:xfrm rot="-2700000">
            <a:off x="1567573" y="3515432"/>
            <a:ext cx="431800" cy="358951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下箭头 19"/>
          <p:cNvSpPr>
            <a:spLocks noChangeArrowheads="1"/>
          </p:cNvSpPr>
          <p:nvPr/>
        </p:nvSpPr>
        <p:spPr bwMode="auto">
          <a:xfrm rot="2700000">
            <a:off x="7460530" y="3537126"/>
            <a:ext cx="431800" cy="280778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331775" y="4295387"/>
            <a:ext cx="7205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Nerd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someone who is a technological expert but is socially unskilled.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6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8" grpId="0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29482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Miniature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59770" y="2445774"/>
            <a:ext cx="1147028" cy="443885"/>
            <a:chOff x="382108" y="2663112"/>
            <a:chExt cx="3114374" cy="594151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663112"/>
              <a:ext cx="3096215" cy="4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iniature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1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 smtClean="0">
                <a:solidFill>
                  <a:srgbClr val="FFFFFF"/>
                </a:solidFill>
              </a:rPr>
              <a:t>What </a:t>
            </a:r>
            <a:r>
              <a:rPr lang="en-US" altLang="zh-CN" sz="1600" u="sng" dirty="0">
                <a:solidFill>
                  <a:srgbClr val="00B0F0"/>
                </a:solidFill>
              </a:rPr>
              <a:t>used to </a:t>
            </a:r>
            <a:r>
              <a:rPr lang="en-US" altLang="zh-CN" sz="1600" dirty="0">
                <a:solidFill>
                  <a:srgbClr val="FFFFFF"/>
                </a:solidFill>
              </a:rPr>
              <a:t>be </a:t>
            </a:r>
            <a:r>
              <a:rPr lang="en-US" altLang="zh-CN" sz="1600" dirty="0">
                <a:solidFill>
                  <a:srgbClr val="0070C0"/>
                </a:solidFill>
              </a:rPr>
              <a:t>big clunky </a:t>
            </a:r>
            <a:r>
              <a:rPr lang="en-US" altLang="zh-CN" sz="1600" dirty="0">
                <a:solidFill>
                  <a:srgbClr val="FFFFFF"/>
                </a:solidFill>
              </a:rPr>
              <a:t>devices only a nerd could love have </a:t>
            </a:r>
            <a:r>
              <a:rPr lang="en-US" altLang="zh-CN" sz="1600" u="sng" dirty="0">
                <a:solidFill>
                  <a:srgbClr val="C00000"/>
                </a:solidFill>
              </a:rPr>
              <a:t>now</a:t>
            </a:r>
            <a:r>
              <a:rPr lang="en-US" altLang="zh-CN" sz="1600" dirty="0">
                <a:solidFill>
                  <a:srgbClr val="FFFFFF"/>
                </a:solidFill>
              </a:rPr>
              <a:t> become </a:t>
            </a:r>
            <a:r>
              <a:rPr lang="en-US" altLang="zh-CN" sz="1600" dirty="0">
                <a:solidFill>
                  <a:srgbClr val="FF0000"/>
                </a:solidFill>
              </a:rPr>
              <a:t>miniature</a:t>
            </a:r>
            <a:r>
              <a:rPr lang="en-US" altLang="zh-CN" sz="1600" dirty="0">
                <a:solidFill>
                  <a:srgbClr val="FFFFFF"/>
                </a:solidFill>
              </a:rPr>
              <a:t> in size</a:t>
            </a:r>
            <a:r>
              <a:rPr lang="en-US" altLang="zh-CN" sz="1600" dirty="0" smtClean="0">
                <a:solidFill>
                  <a:srgbClr val="FFFFFF"/>
                </a:solidFill>
              </a:rPr>
              <a:t>.(P2L12)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3881328" y="3003780"/>
            <a:ext cx="275033" cy="206648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5710" y="3147790"/>
            <a:ext cx="4968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very small or short, compared with others of the same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kind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435329" y="2427740"/>
            <a:ext cx="1568701" cy="461920"/>
            <a:chOff x="382108" y="2663110"/>
            <a:chExt cx="3114374" cy="594153"/>
          </a:xfrm>
        </p:grpSpPr>
        <p:pic>
          <p:nvPicPr>
            <p:cNvPr id="16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4" cy="47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mini (prefix) 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371213" y="2445774"/>
            <a:ext cx="936978" cy="443885"/>
            <a:chOff x="382108" y="2663110"/>
            <a:chExt cx="3114374" cy="594153"/>
          </a:xfrm>
        </p:grpSpPr>
        <p:pic>
          <p:nvPicPr>
            <p:cNvPr id="1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6" cy="49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771854" y="2484000"/>
            <a:ext cx="336353" cy="369332"/>
            <a:chOff x="382108" y="2518306"/>
            <a:chExt cx="3114374" cy="860166"/>
          </a:xfrm>
        </p:grpSpPr>
        <p:pic>
          <p:nvPicPr>
            <p:cNvPr id="22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382108" y="2518306"/>
              <a:ext cx="3096217" cy="86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562243" y="2484000"/>
            <a:ext cx="336352" cy="369332"/>
            <a:chOff x="382113" y="2538732"/>
            <a:chExt cx="3114369" cy="860166"/>
          </a:xfrm>
        </p:grpSpPr>
        <p:pic>
          <p:nvPicPr>
            <p:cNvPr id="25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"/>
            <p:cNvSpPr txBox="1">
              <a:spLocks noChangeArrowheads="1"/>
            </p:cNvSpPr>
            <p:nvPr/>
          </p:nvSpPr>
          <p:spPr bwMode="auto">
            <a:xfrm>
              <a:off x="382113" y="2538732"/>
              <a:ext cx="3096221" cy="86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96636" y="3291800"/>
            <a:ext cx="30676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war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小规模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战争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的，减少的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fy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395710" y="3723830"/>
            <a:ext cx="49683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miniature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describe something which is very small, especially a smaller version of something which is normally much bigger.</a:t>
            </a:r>
            <a:endParaRPr lang="zh-CN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393298" y="3134277"/>
            <a:ext cx="4968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guess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iniature: small and lightweight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0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7" grpId="1" animBg="1"/>
      <p:bldP spid="8" grpId="0"/>
      <p:bldP spid="8" grpId="1"/>
      <p:bldP spid="27" grpId="0"/>
      <p:bldP spid="27" grpId="1"/>
      <p:bldP spid="29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2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40968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69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64" name="矩形 258"/>
          <p:cNvSpPr>
            <a:spLocks noChangeArrowheads="1"/>
          </p:cNvSpPr>
          <p:nvPr/>
        </p:nvSpPr>
        <p:spPr bwMode="auto">
          <a:xfrm>
            <a:off x="0" y="17716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5" name="矩形 259"/>
          <p:cNvSpPr>
            <a:spLocks noChangeArrowheads="1"/>
          </p:cNvSpPr>
          <p:nvPr/>
        </p:nvSpPr>
        <p:spPr bwMode="auto">
          <a:xfrm>
            <a:off x="0" y="1681163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2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7" name="矩形 29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err="1" smtClean="0">
                <a:solidFill>
                  <a:srgbClr val="8C4306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8C4306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8C4306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Pages>0</Pages>
  <Words>358</Words>
  <Characters>0</Characters>
  <Application>Microsoft Office PowerPoint</Application>
  <DocSecurity>0</DocSecurity>
  <PresentationFormat>全屏显示(16:9)</PresentationFormat>
  <Lines>0</Lines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B907-LGH</cp:lastModifiedBy>
  <cp:revision>339</cp:revision>
  <dcterms:created xsi:type="dcterms:W3CDTF">2014-02-20T03:23:00Z</dcterms:created>
  <dcterms:modified xsi:type="dcterms:W3CDTF">2016-05-18T10:39:52Z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