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9" r:id="rId2"/>
    <p:sldId id="326" r:id="rId3"/>
    <p:sldId id="327" r:id="rId4"/>
    <p:sldId id="329" r:id="rId5"/>
    <p:sldId id="328" r:id="rId6"/>
    <p:sldId id="318" r:id="rId7"/>
    <p:sldId id="320" r:id="rId8"/>
    <p:sldId id="289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ABC1B07-BF9D-4F26-9B19-476356369ACB}" type="datetime1">
              <a:rPr lang="zh-CN" altLang="en-US"/>
              <a:pPr>
                <a:defRPr/>
              </a:pPr>
              <a:t>2016/5/15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smtClean="0"/>
              <a:t>单击此处编辑母版文本样式</a:t>
            </a:r>
          </a:p>
          <a:p>
            <a:pPr>
              <a:defRPr/>
            </a:pPr>
            <a:r>
              <a:rPr lang="zh-CN" smtClean="0"/>
              <a:t>第二级</a:t>
            </a:r>
          </a:p>
          <a:p>
            <a:pPr>
              <a:defRPr/>
            </a:pPr>
            <a:r>
              <a:rPr lang="zh-CN" smtClean="0"/>
              <a:t>第三级</a:t>
            </a:r>
          </a:p>
          <a:p>
            <a:pPr>
              <a:defRPr/>
            </a:pPr>
            <a:r>
              <a:rPr lang="zh-CN" smtClean="0"/>
              <a:t>第四级</a:t>
            </a:r>
          </a:p>
          <a:p>
            <a:pPr>
              <a:defRPr/>
            </a:pPr>
            <a:r>
              <a:rPr lang="zh-CN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D25D777-AA0F-4B27-87AB-D85F7F7DC164}" type="slidenum">
              <a:rPr lang="zh-CN" altLang="en-US"/>
              <a:pPr>
                <a:defRPr/>
              </a:pPr>
              <a:t>‹#›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33400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CE9F3-AF56-4232-A95B-82136A598AA5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66F8C-B1F7-4A20-9215-C5AC68B0F79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68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FE36F-34BC-4C37-BEB6-6BDE00ECC873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38D12-4A5F-4598-B585-D2C1296D2F5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A9AB4-ACAA-40C5-98F8-B9F11D57940D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1F3EB-CBD0-466E-9CC4-4E1B07BEFB6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18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AFDFC-74AF-4843-9D83-156EAD435C4A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CAD1E-0139-4EA7-818C-27A3C97F8E3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99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D5F-B0C3-4F27-9405-94B9137399F9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6E5A2-66C7-4C0F-B9C8-1274847D64D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35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99B47-24BB-4D0F-A062-05AC79C4806D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BEAEC-F867-4BE7-B338-5693E24A339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58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CAB37-40AB-4658-A971-44BB479390B3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32E8D-41F6-40EB-BB92-0256221E811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38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FB330-A39F-48D6-AD4B-C99FF5292284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9E0B9-620E-45E8-854C-EB4AB487761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31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C1D07-AF72-4757-A169-EDEE5BAF6A25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E4A07-F128-45E7-9814-03E89CE34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45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098DE-5C6E-4370-BC90-31E894704A6C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603BB-92BA-42BB-B208-4C7875481F9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52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0F0FA-9619-4E91-8088-82CE84F2C7BC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6809B-8ACF-415A-989C-02B82B2387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86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fld id="{792C9823-717B-4B09-96E4-B8852E5683FC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fld id="{53D346CA-46F8-44D0-8949-2490920E795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0" y="-2519363"/>
            <a:ext cx="9144000" cy="6480176"/>
            <a:chOff x="0" y="0"/>
            <a:chExt cx="9144000" cy="6482614"/>
          </a:xfrm>
        </p:grpSpPr>
        <p:grpSp>
          <p:nvGrpSpPr>
            <p:cNvPr id="3083" name="Group 4"/>
            <p:cNvGrpSpPr>
              <a:grpSpLocks/>
            </p:cNvGrpSpPr>
            <p:nvPr/>
          </p:nvGrpSpPr>
          <p:grpSpPr bwMode="auto"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85" name="矩形 254"/>
              <p:cNvSpPr>
                <a:spLocks noChangeArrowheads="1"/>
              </p:cNvSpPr>
              <p:nvPr/>
            </p:nvSpPr>
            <p:spPr bwMode="auto">
              <a:xfrm>
                <a:off x="0" y="113953"/>
                <a:ext cx="9144000" cy="3846015"/>
              </a:xfrm>
              <a:custGeom>
                <a:avLst/>
                <a:gdLst>
                  <a:gd name="T0" fmla="*/ 0 w 9144000"/>
                  <a:gd name="T1" fmla="*/ 0 h 3846015"/>
                  <a:gd name="T2" fmla="*/ 9144000 w 9144000"/>
                  <a:gd name="T3" fmla="*/ 0 h 3846015"/>
                  <a:gd name="T4" fmla="*/ 9144000 w 9144000"/>
                  <a:gd name="T5" fmla="*/ 3651870 h 3846015"/>
                  <a:gd name="T6" fmla="*/ 4766144 w 9144000"/>
                  <a:gd name="T7" fmla="*/ 3651870 h 3846015"/>
                  <a:gd name="T8" fmla="*/ 4571999 w 9144000"/>
                  <a:gd name="T9" fmla="*/ 3846015 h 3846015"/>
                  <a:gd name="T10" fmla="*/ 4377855 w 9144000"/>
                  <a:gd name="T11" fmla="*/ 3651870 h 3846015"/>
                  <a:gd name="T12" fmla="*/ 0 w 9144000"/>
                  <a:gd name="T13" fmla="*/ 3651870 h 3846015"/>
                  <a:gd name="T14" fmla="*/ 0 w 9144000"/>
                  <a:gd name="T15" fmla="*/ 0 h 38460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44000"/>
                  <a:gd name="T25" fmla="*/ 0 h 3846015"/>
                  <a:gd name="T26" fmla="*/ 9144000 w 9144000"/>
                  <a:gd name="T27" fmla="*/ 3846015 h 38460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086" name="矩形 2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44000" cy="3846015"/>
              </a:xfrm>
              <a:custGeom>
                <a:avLst/>
                <a:gdLst>
                  <a:gd name="T0" fmla="*/ 0 w 9144000"/>
                  <a:gd name="T1" fmla="*/ 0 h 3846015"/>
                  <a:gd name="T2" fmla="*/ 9144000 w 9144000"/>
                  <a:gd name="T3" fmla="*/ 0 h 3846015"/>
                  <a:gd name="T4" fmla="*/ 9144000 w 9144000"/>
                  <a:gd name="T5" fmla="*/ 3651870 h 3846015"/>
                  <a:gd name="T6" fmla="*/ 4766144 w 9144000"/>
                  <a:gd name="T7" fmla="*/ 3651870 h 3846015"/>
                  <a:gd name="T8" fmla="*/ 4571999 w 9144000"/>
                  <a:gd name="T9" fmla="*/ 3846015 h 3846015"/>
                  <a:gd name="T10" fmla="*/ 4377855 w 9144000"/>
                  <a:gd name="T11" fmla="*/ 3651870 h 3846015"/>
                  <a:gd name="T12" fmla="*/ 0 w 9144000"/>
                  <a:gd name="T13" fmla="*/ 3651870 h 3846015"/>
                  <a:gd name="T14" fmla="*/ 0 w 9144000"/>
                  <a:gd name="T15" fmla="*/ 0 h 38460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44000"/>
                  <a:gd name="T25" fmla="*/ 0 h 3846015"/>
                  <a:gd name="T26" fmla="*/ 9144000 w 9144000"/>
                  <a:gd name="T27" fmla="*/ 3846015 h 38460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6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084" name="任意多边形 62"/>
            <p:cNvSpPr>
              <a:spLocks noChangeArrowheads="1"/>
            </p:cNvSpPr>
            <p:nvPr/>
          </p:nvSpPr>
          <p:spPr bwMode="auto">
            <a:xfrm rot="-2700000">
              <a:off x="2043905" y="0"/>
              <a:ext cx="5045292" cy="5045292"/>
            </a:xfrm>
            <a:custGeom>
              <a:avLst/>
              <a:gdLst>
                <a:gd name="T0" fmla="*/ 0 w 4624012"/>
                <a:gd name="T1" fmla="*/ 0 h 4624012"/>
                <a:gd name="T2" fmla="*/ 5504954 w 4624012"/>
                <a:gd name="T3" fmla="*/ 5504954 h 4624012"/>
                <a:gd name="T4" fmla="*/ 0 w 4624012"/>
                <a:gd name="T5" fmla="*/ 5504954 h 4624012"/>
                <a:gd name="T6" fmla="*/ 0 60000 65536"/>
                <a:gd name="T7" fmla="*/ 0 60000 65536"/>
                <a:gd name="T8" fmla="*/ 0 60000 65536"/>
                <a:gd name="T9" fmla="*/ 0 w 4624012"/>
                <a:gd name="T10" fmla="*/ 0 h 4624012"/>
                <a:gd name="T11" fmla="*/ 4624012 w 4624012"/>
                <a:gd name="T12" fmla="*/ 4624012 h 46240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6" name="矩形 258"/>
          <p:cNvSpPr>
            <a:spLocks noChangeArrowheads="1"/>
          </p:cNvSpPr>
          <p:nvPr/>
        </p:nvSpPr>
        <p:spPr bwMode="auto">
          <a:xfrm>
            <a:off x="0" y="1314450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C467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WIRELESS WEARABLES</a:t>
            </a:r>
            <a:endParaRPr lang="zh-CN" altLang="en-US" sz="6000" dirty="0">
              <a:solidFill>
                <a:srgbClr val="C467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3078" name="Group 10"/>
          <p:cNvGrpSpPr>
            <a:grpSpLocks/>
          </p:cNvGrpSpPr>
          <p:nvPr/>
        </p:nvGrpSpPr>
        <p:grpSpPr bwMode="auto"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1" name="矩形 1"/>
            <p:cNvSpPr>
              <a:spLocks noChangeArrowheads="1"/>
            </p:cNvSpPr>
            <p:nvPr/>
          </p:nvSpPr>
          <p:spPr bwMode="auto"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864600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082" name="矩形 9"/>
            <p:cNvSpPr>
              <a:spLocks noChangeArrowheads="1"/>
            </p:cNvSpPr>
            <p:nvPr/>
          </p:nvSpPr>
          <p:spPr bwMode="auto">
            <a:xfrm>
              <a:off x="0" y="31358"/>
              <a:ext cx="62646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 smtClean="0">
                  <a:solidFill>
                    <a:srgbClr val="FFAF57"/>
                  </a:solidFill>
                  <a:sym typeface="微软雅黑" panose="020B0503020204020204" pitchFamily="34" charset="-122"/>
                </a:rPr>
                <a:t>Words and Phrases</a:t>
              </a:r>
              <a:endParaRPr lang="zh-CN" altLang="en-US" sz="1800" dirty="0">
                <a:solidFill>
                  <a:srgbClr val="FFAF57"/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3079" name="logo"/>
          <p:cNvSpPr>
            <a:spLocks noChangeArrowheads="1"/>
          </p:cNvSpPr>
          <p:nvPr/>
        </p:nvSpPr>
        <p:spPr bwMode="auto">
          <a:xfrm>
            <a:off x="4146550" y="523875"/>
            <a:ext cx="841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FFFFFF"/>
                </a:solidFill>
                <a:sym typeface="微软雅黑" panose="020B0503020204020204" pitchFamily="34" charset="-122"/>
              </a:rPr>
              <a:t>LOGO</a:t>
            </a:r>
            <a:endParaRPr lang="zh-CN" altLang="en-US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080" name="落款标题"/>
          <p:cNvSpPr>
            <a:spLocks noChangeArrowheads="1"/>
          </p:cNvSpPr>
          <p:nvPr/>
        </p:nvSpPr>
        <p:spPr bwMode="auto">
          <a:xfrm>
            <a:off x="0" y="4219575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777777"/>
                </a:solidFill>
                <a:sym typeface="微软雅黑" panose="020B0503020204020204" pitchFamily="34" charset="-122"/>
              </a:rPr>
              <a:t>Group Six: </a:t>
            </a:r>
            <a:r>
              <a:rPr lang="en-US" altLang="zh-CN" sz="1800" dirty="0" err="1" smtClean="0">
                <a:solidFill>
                  <a:srgbClr val="777777"/>
                </a:solidFill>
                <a:sym typeface="微软雅黑" panose="020B0503020204020204" pitchFamily="34" charset="-122"/>
              </a:rPr>
              <a:t>Guanghe</a:t>
            </a:r>
            <a:r>
              <a:rPr lang="en-US" altLang="zh-CN" sz="1800" dirty="0" smtClean="0">
                <a:solidFill>
                  <a:srgbClr val="777777"/>
                </a:solidFill>
                <a:sym typeface="微软雅黑" panose="020B0503020204020204" pitchFamily="34" charset="-122"/>
              </a:rPr>
              <a:t> Lin</a:t>
            </a:r>
            <a:endParaRPr lang="en-US" altLang="zh-CN" sz="1800" dirty="0">
              <a:solidFill>
                <a:srgbClr val="777777"/>
              </a:solidFill>
              <a:sym typeface="微软雅黑" panose="020B0503020204020204" pitchFamily="34" charset="-122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0" y="1222375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WIRELESS WEARABLES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黑色背景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219" name="矩形 254"/>
          <p:cNvSpPr>
            <a:spLocks noChangeArrowheads="1"/>
          </p:cNvSpPr>
          <p:nvPr/>
        </p:nvSpPr>
        <p:spPr bwMode="auto">
          <a:xfrm rot="10800000" flipV="1">
            <a:off x="0" y="784225"/>
            <a:ext cx="9144000" cy="3895725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220" name="文本框 1"/>
          <p:cNvSpPr txBox="1">
            <a:spLocks noChangeArrowheads="1"/>
          </p:cNvSpPr>
          <p:nvPr/>
        </p:nvSpPr>
        <p:spPr bwMode="auto">
          <a:xfrm>
            <a:off x="468313" y="96838"/>
            <a:ext cx="33829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phrases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文本框 2"/>
          <p:cNvSpPr txBox="1">
            <a:spLocks noChangeArrowheads="1"/>
          </p:cNvSpPr>
          <p:nvPr/>
        </p:nvSpPr>
        <p:spPr bwMode="auto">
          <a:xfrm>
            <a:off x="468312" y="954088"/>
            <a:ext cx="45357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accept  sb. /sth.as  </a:t>
            </a:r>
            <a:r>
              <a:rPr lang="en-US" altLang="zh-CN" sz="1800" b="1" dirty="0" smtClean="0"/>
              <a:t>…(P1L6) </a:t>
            </a:r>
            <a:endParaRPr lang="zh-CN" altLang="en-US" sz="1800" b="1" dirty="0"/>
          </a:p>
        </p:txBody>
      </p:sp>
      <p:sp>
        <p:nvSpPr>
          <p:cNvPr id="9222" name="文本框 3"/>
          <p:cNvSpPr txBox="1">
            <a:spLocks noChangeArrowheads="1"/>
          </p:cNvSpPr>
          <p:nvPr/>
        </p:nvSpPr>
        <p:spPr bwMode="auto">
          <a:xfrm>
            <a:off x="827088" y="1349375"/>
            <a:ext cx="7705187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to </a:t>
            </a:r>
            <a:r>
              <a:rPr lang="en-US" altLang="zh-CN" sz="1800" dirty="0">
                <a:solidFill>
                  <a:srgbClr val="FF0000"/>
                </a:solidFill>
              </a:rPr>
              <a:t>think of sb./ </a:t>
            </a:r>
            <a:r>
              <a:rPr lang="en-US" altLang="zh-CN" sz="1800" dirty="0" err="1">
                <a:solidFill>
                  <a:srgbClr val="FF0000"/>
                </a:solidFill>
              </a:rPr>
              <a:t>sth</a:t>
            </a:r>
            <a:r>
              <a:rPr lang="en-US" altLang="zh-CN" sz="1800" dirty="0">
                <a:solidFill>
                  <a:srgbClr val="FF0000"/>
                </a:solidFill>
              </a:rPr>
              <a:t>. in a particular way 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认为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以为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觉得</a:t>
            </a:r>
            <a:endParaRPr lang="en-US" altLang="zh-CN" sz="18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/>
              <a:t>Thesaurus</a:t>
            </a:r>
            <a:r>
              <a:rPr lang="el-GR" altLang="zh-CN" sz="1800" dirty="0"/>
              <a:t>  [ θ</a:t>
            </a:r>
            <a:r>
              <a:rPr lang="en-US" altLang="zh-CN" sz="1800" dirty="0" err="1"/>
              <a:t>ɪˈsɔ:rəs</a:t>
            </a:r>
            <a:r>
              <a:rPr lang="en-US" altLang="zh-CN" sz="1800" dirty="0"/>
              <a:t> ](</a:t>
            </a:r>
            <a:r>
              <a:rPr lang="zh-CN" altLang="en-US" sz="1800" dirty="0"/>
              <a:t>同义词词典</a:t>
            </a:r>
            <a:r>
              <a:rPr lang="en-US" altLang="zh-CN" sz="1800" dirty="0"/>
              <a:t>)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consider  sb./</a:t>
            </a:r>
            <a:r>
              <a:rPr lang="en-US" altLang="zh-CN" sz="1800" dirty="0" err="1"/>
              <a:t>sth</a:t>
            </a:r>
            <a:r>
              <a:rPr lang="en-US" altLang="zh-CN" sz="1800" dirty="0"/>
              <a:t>. as… </a:t>
            </a:r>
          </a:p>
          <a:p>
            <a:pPr>
              <a:buNone/>
            </a:pP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see sb./</a:t>
            </a:r>
            <a:r>
              <a:rPr lang="en-US" altLang="zh-CN" sz="1800" dirty="0" err="1"/>
              <a:t>sth</a:t>
            </a:r>
            <a:r>
              <a:rPr lang="en-US" altLang="zh-CN" sz="1800" dirty="0"/>
              <a:t>. as… 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regard/view … as …(a little more formal than see) </a:t>
            </a:r>
          </a:p>
          <a:p>
            <a:pPr>
              <a:buNone/>
            </a:pP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perceive … as …(formal) </a:t>
            </a:r>
          </a:p>
          <a:p>
            <a:pPr>
              <a:buNone/>
            </a:pPr>
            <a:r>
              <a:rPr lang="en-US" altLang="zh-CN" sz="1800" dirty="0"/>
              <a:t>= think of … as…</a:t>
            </a:r>
            <a:endParaRPr lang="zh-CN" altLang="en-US" sz="1800" dirty="0"/>
          </a:p>
          <a:p>
            <a:pPr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7553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黑色背景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219" name="矩形 254"/>
          <p:cNvSpPr>
            <a:spLocks noChangeArrowheads="1"/>
          </p:cNvSpPr>
          <p:nvPr/>
        </p:nvSpPr>
        <p:spPr bwMode="auto">
          <a:xfrm rot="10800000" flipV="1">
            <a:off x="0" y="784225"/>
            <a:ext cx="9144000" cy="3895725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220" name="文本框 1"/>
          <p:cNvSpPr txBox="1">
            <a:spLocks noChangeArrowheads="1"/>
          </p:cNvSpPr>
          <p:nvPr/>
        </p:nvSpPr>
        <p:spPr bwMode="auto">
          <a:xfrm>
            <a:off x="468313" y="96838"/>
            <a:ext cx="33829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phrases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文本框 2"/>
          <p:cNvSpPr txBox="1">
            <a:spLocks noChangeArrowheads="1"/>
          </p:cNvSpPr>
          <p:nvPr/>
        </p:nvSpPr>
        <p:spPr bwMode="auto">
          <a:xfrm>
            <a:off x="468312" y="954088"/>
            <a:ext cx="45357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/>
              <a:t>Stay/be in (out of) tune with</a:t>
            </a:r>
            <a:r>
              <a:rPr lang="zh-CN" altLang="en-US" sz="1800" b="1" dirty="0"/>
              <a:t> </a:t>
            </a:r>
            <a:r>
              <a:rPr lang="en-US" altLang="zh-CN" sz="1800" b="1" dirty="0" smtClean="0"/>
              <a:t>(P5L35)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2" name="文本框 3"/>
          <p:cNvSpPr txBox="1">
            <a:spLocks noChangeArrowheads="1"/>
          </p:cNvSpPr>
          <p:nvPr/>
        </p:nvSpPr>
        <p:spPr bwMode="auto">
          <a:xfrm>
            <a:off x="827088" y="1476490"/>
            <a:ext cx="770518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(not) in </a:t>
            </a:r>
            <a:r>
              <a:rPr lang="en-US" altLang="zh-CN" sz="1800" dirty="0">
                <a:solidFill>
                  <a:srgbClr val="FF0000"/>
                </a:solidFill>
              </a:rPr>
              <a:t>agreement or sympathy </a:t>
            </a:r>
            <a:r>
              <a:rPr lang="en-US" altLang="zh-CN" sz="1800" dirty="0" smtClean="0">
                <a:solidFill>
                  <a:srgbClr val="FF0000"/>
                </a:solidFill>
              </a:rPr>
              <a:t>with</a:t>
            </a:r>
            <a:r>
              <a:rPr lang="en-US" altLang="zh-CN" sz="1800" dirty="0" smtClean="0"/>
              <a:t> 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不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一致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;(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不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赞同”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Today, his change of direction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seems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more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 tune with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the times...</a:t>
            </a:r>
          </a:p>
          <a:p>
            <a:pPr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今天，他方向的改变似乎更与时代合拍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The peace campaigners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were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probably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 of tune with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most Britons.</a:t>
            </a:r>
          </a:p>
          <a:p>
            <a:pPr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和平倡导者可能不被大部分英国人认同。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文本框 5"/>
          <p:cNvSpPr txBox="1">
            <a:spLocks noChangeArrowheads="1"/>
          </p:cNvSpPr>
          <p:nvPr/>
        </p:nvSpPr>
        <p:spPr bwMode="auto">
          <a:xfrm>
            <a:off x="817563" y="3675581"/>
            <a:ext cx="72723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mean that you are </a:t>
            </a:r>
            <a:r>
              <a:rPr lang="en-US" altLang="zh-CN" sz="1800" dirty="0">
                <a:solidFill>
                  <a:srgbClr val="FF0000"/>
                </a:solidFill>
              </a:rPr>
              <a:t>sure</a:t>
            </a:r>
            <a:r>
              <a:rPr lang="en-US" altLang="zh-CN" sz="1800" dirty="0"/>
              <a:t> it will happen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“一定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会；必然会；注定会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There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are bound to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be price increases next 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year.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明年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物价一定会上涨。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68311" y="3210488"/>
            <a:ext cx="45357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/>
              <a:t>be </a:t>
            </a:r>
            <a:r>
              <a:rPr lang="en-US" altLang="zh-CN" sz="1800" b="1" dirty="0"/>
              <a:t>bound </a:t>
            </a:r>
            <a:r>
              <a:rPr lang="en-US" altLang="zh-CN" sz="1800" b="1" dirty="0" smtClean="0"/>
              <a:t>to (</a:t>
            </a:r>
            <a:r>
              <a:rPr lang="en-US" altLang="zh-CN" sz="1800" b="1" dirty="0"/>
              <a:t>P6L49</a:t>
            </a:r>
            <a:r>
              <a:rPr lang="en-US" altLang="zh-CN" sz="1800" b="1" dirty="0" smtClean="0"/>
              <a:t>)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078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476250" y="177800"/>
            <a:ext cx="2384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New words</a:t>
            </a:r>
            <a:endParaRPr lang="zh-CN" altLang="en-US"/>
          </a:p>
        </p:txBody>
      </p:sp>
      <p:sp>
        <p:nvSpPr>
          <p:cNvPr id="6147" name="等腰三角形 4"/>
          <p:cNvSpPr>
            <a:spLocks noChangeArrowheads="1"/>
          </p:cNvSpPr>
          <p:nvPr/>
        </p:nvSpPr>
        <p:spPr bwMode="auto">
          <a:xfrm rot="5400000">
            <a:off x="-39688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6148" name="直接连接符 35"/>
          <p:cNvCxnSpPr>
            <a:cxnSpLocks noChangeShapeType="1"/>
            <a:stCxn id="6155" idx="7"/>
          </p:cNvCxnSpPr>
          <p:nvPr/>
        </p:nvCxnSpPr>
        <p:spPr bwMode="auto">
          <a:xfrm flipV="1">
            <a:off x="3619500" y="1682750"/>
            <a:ext cx="1096963" cy="534988"/>
          </a:xfrm>
          <a:prstGeom prst="line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直接连接符 48"/>
          <p:cNvCxnSpPr>
            <a:cxnSpLocks noChangeShapeType="1"/>
            <a:stCxn id="6156" idx="7"/>
          </p:cNvCxnSpPr>
          <p:nvPr/>
        </p:nvCxnSpPr>
        <p:spPr bwMode="auto">
          <a:xfrm flipV="1">
            <a:off x="3560763" y="3386138"/>
            <a:ext cx="1155700" cy="509587"/>
          </a:xfrm>
          <a:prstGeom prst="line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椭圆 55"/>
          <p:cNvSpPr>
            <a:spLocks noChangeArrowheads="1"/>
          </p:cNvSpPr>
          <p:nvPr/>
        </p:nvSpPr>
        <p:spPr bwMode="auto">
          <a:xfrm>
            <a:off x="1300163" y="1878013"/>
            <a:ext cx="2411412" cy="2411412"/>
          </a:xfrm>
          <a:prstGeom prst="ellipse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6153" name="Group 19"/>
          <p:cNvGrpSpPr>
            <a:grpSpLocks/>
          </p:cNvGrpSpPr>
          <p:nvPr/>
        </p:nvGrpSpPr>
        <p:grpSpPr bwMode="auto">
          <a:xfrm>
            <a:off x="1300163" y="1878013"/>
            <a:ext cx="2422525" cy="2411412"/>
            <a:chOff x="0" y="0"/>
            <a:chExt cx="2422693" cy="2412000"/>
          </a:xfrm>
        </p:grpSpPr>
        <p:sp>
          <p:nvSpPr>
            <p:cNvPr id="6162" name="椭圆 31"/>
            <p:cNvSpPr>
              <a:spLocks noChangeArrowheads="1"/>
            </p:cNvSpPr>
            <p:nvPr/>
          </p:nvSpPr>
          <p:spPr bwMode="auto">
            <a:xfrm>
              <a:off x="10693" y="0"/>
              <a:ext cx="2412000" cy="2412000"/>
            </a:xfrm>
            <a:prstGeom prst="ellipse">
              <a:avLst/>
            </a:prstGeom>
            <a:solidFill>
              <a:srgbClr val="282828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54" name="Group 22"/>
          <p:cNvGrpSpPr>
            <a:grpSpLocks/>
          </p:cNvGrpSpPr>
          <p:nvPr/>
        </p:nvGrpSpPr>
        <p:grpSpPr bwMode="auto">
          <a:xfrm>
            <a:off x="1165225" y="1196975"/>
            <a:ext cx="2663825" cy="3219450"/>
            <a:chOff x="0" y="0"/>
            <a:chExt cx="2664000" cy="3219880"/>
          </a:xfrm>
        </p:grpSpPr>
        <p:sp>
          <p:nvSpPr>
            <p:cNvPr id="6157" name="椭圆 56"/>
            <p:cNvSpPr>
              <a:spLocks noChangeArrowheads="1"/>
            </p:cNvSpPr>
            <p:nvPr/>
          </p:nvSpPr>
          <p:spPr bwMode="auto">
            <a:xfrm>
              <a:off x="0" y="555880"/>
              <a:ext cx="2664000" cy="2664000"/>
            </a:xfrm>
            <a:prstGeom prst="ellipse">
              <a:avLst/>
            </a:prstGeom>
            <a:noFill/>
            <a:ln w="76200">
              <a:solidFill>
                <a:srgbClr val="90909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58" name="椭圆 58"/>
            <p:cNvSpPr>
              <a:spLocks noChangeArrowheads="1"/>
            </p:cNvSpPr>
            <p:nvPr/>
          </p:nvSpPr>
          <p:spPr bwMode="auto">
            <a:xfrm>
              <a:off x="1160761" y="1707860"/>
              <a:ext cx="360040" cy="360040"/>
            </a:xfrm>
            <a:prstGeom prst="ellipse">
              <a:avLst/>
            </a:prstGeom>
            <a:solidFill>
              <a:srgbClr val="282828"/>
            </a:solidFill>
            <a:ln w="381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59" name="圆角矩形 59"/>
            <p:cNvSpPr>
              <a:spLocks noChangeArrowheads="1"/>
            </p:cNvSpPr>
            <p:nvPr/>
          </p:nvSpPr>
          <p:spPr bwMode="auto">
            <a:xfrm>
              <a:off x="1206000" y="195880"/>
              <a:ext cx="252000" cy="360000"/>
            </a:xfrm>
            <a:prstGeom prst="roundRect">
              <a:avLst>
                <a:gd name="adj" fmla="val 50000"/>
              </a:avLst>
            </a:prstGeom>
            <a:solidFill>
              <a:srgbClr val="909090"/>
            </a:solidFill>
            <a:ln w="254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60" name="椭圆 60"/>
            <p:cNvSpPr>
              <a:spLocks noChangeArrowheads="1"/>
            </p:cNvSpPr>
            <p:nvPr/>
          </p:nvSpPr>
          <p:spPr bwMode="auto">
            <a:xfrm>
              <a:off x="1097999" y="0"/>
              <a:ext cx="468000" cy="468000"/>
            </a:xfrm>
            <a:prstGeom prst="ellipse">
              <a:avLst/>
            </a:prstGeom>
            <a:noFill/>
            <a:ln w="57150">
              <a:solidFill>
                <a:srgbClr val="90909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61" name="矩形 61"/>
            <p:cNvSpPr>
              <a:spLocks noChangeArrowheads="1"/>
            </p:cNvSpPr>
            <p:nvPr/>
          </p:nvSpPr>
          <p:spPr bwMode="auto">
            <a:xfrm>
              <a:off x="1205999" y="368504"/>
              <a:ext cx="252000" cy="198992"/>
            </a:xfrm>
            <a:prstGeom prst="rect">
              <a:avLst/>
            </a:prstGeom>
            <a:solidFill>
              <a:srgbClr val="909090"/>
            </a:solidFill>
            <a:ln w="254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6155" name="椭圆 51"/>
          <p:cNvSpPr>
            <a:spLocks noChangeArrowheads="1"/>
          </p:cNvSpPr>
          <p:nvPr/>
        </p:nvSpPr>
        <p:spPr bwMode="auto">
          <a:xfrm>
            <a:off x="3471863" y="2192338"/>
            <a:ext cx="173037" cy="173037"/>
          </a:xfrm>
          <a:prstGeom prst="ellipse">
            <a:avLst/>
          </a:prstGeom>
          <a:solidFill>
            <a:srgbClr val="FF8607"/>
          </a:solidFill>
          <a:ln w="57150">
            <a:solidFill>
              <a:srgbClr val="90909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156" name="椭圆 52"/>
          <p:cNvSpPr>
            <a:spLocks noChangeArrowheads="1"/>
          </p:cNvSpPr>
          <p:nvPr/>
        </p:nvSpPr>
        <p:spPr bwMode="auto">
          <a:xfrm>
            <a:off x="3413125" y="3870325"/>
            <a:ext cx="173038" cy="173038"/>
          </a:xfrm>
          <a:prstGeom prst="ellipse">
            <a:avLst/>
          </a:prstGeom>
          <a:solidFill>
            <a:srgbClr val="282828"/>
          </a:solidFill>
          <a:ln w="57150">
            <a:solidFill>
              <a:srgbClr val="90909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4644005" y="2614167"/>
            <a:ext cx="3500438" cy="1649822"/>
            <a:chOff x="0" y="0"/>
            <a:chExt cx="3499817" cy="1441752"/>
          </a:xfrm>
        </p:grpSpPr>
        <p:sp>
          <p:nvSpPr>
            <p:cNvPr id="54" name="矩形 37"/>
            <p:cNvSpPr>
              <a:spLocks noChangeArrowheads="1"/>
            </p:cNvSpPr>
            <p:nvPr/>
          </p:nvSpPr>
          <p:spPr bwMode="auto">
            <a:xfrm>
              <a:off x="115441" y="646911"/>
              <a:ext cx="3384376" cy="45719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55" name="TextBox 38"/>
            <p:cNvSpPr>
              <a:spLocks noChangeArrowheads="1"/>
            </p:cNvSpPr>
            <p:nvPr/>
          </p:nvSpPr>
          <p:spPr bwMode="auto">
            <a:xfrm>
              <a:off x="0" y="0"/>
              <a:ext cx="3329168" cy="61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5F5F5F"/>
                  </a:solidFill>
                  <a:sym typeface="微软雅黑" panose="020B0503020204020204" pitchFamily="34" charset="-122"/>
                </a:rPr>
                <a:t>gadget</a:t>
              </a:r>
              <a:r>
                <a:rPr lang="en-US" altLang="zh-CN" sz="4000" b="1" baseline="-25000" dirty="0">
                  <a:solidFill>
                    <a:srgbClr val="5F5F5F"/>
                  </a:solidFill>
                  <a:sym typeface="微软雅黑" panose="020B0503020204020204" pitchFamily="34" charset="-122"/>
                </a:rPr>
                <a:t>(P1L10)</a:t>
              </a:r>
              <a:endParaRPr lang="zh-CN" altLang="en-US" sz="4000" b="1" baseline="-25000" dirty="0">
                <a:solidFill>
                  <a:srgbClr val="5F5F5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56" name="Group 8"/>
            <p:cNvGrpSpPr>
              <a:grpSpLocks/>
            </p:cNvGrpSpPr>
            <p:nvPr/>
          </p:nvGrpSpPr>
          <p:grpSpPr bwMode="auto">
            <a:xfrm>
              <a:off x="40079" y="738092"/>
              <a:ext cx="3459738" cy="703660"/>
              <a:chOff x="10693" y="-47246"/>
              <a:chExt cx="3459738" cy="703660"/>
            </a:xfrm>
          </p:grpSpPr>
          <p:sp>
            <p:nvSpPr>
              <p:cNvPr id="57" name="TextBox 40"/>
              <p:cNvSpPr>
                <a:spLocks noChangeArrowheads="1"/>
              </p:cNvSpPr>
              <p:nvPr/>
            </p:nvSpPr>
            <p:spPr bwMode="auto">
              <a:xfrm>
                <a:off x="10693" y="-47246"/>
                <a:ext cx="3112542" cy="295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1600" b="1" dirty="0" smtClean="0">
                    <a:solidFill>
                      <a:srgbClr val="000000"/>
                    </a:solidFill>
                    <a:sym typeface="微软雅黑" panose="020B0503020204020204" pitchFamily="34" charset="-122"/>
                  </a:rPr>
                  <a:t>小玩意，小器具</a:t>
                </a:r>
                <a:endParaRPr lang="zh-CN" altLang="en-US" sz="1600" b="1" dirty="0">
                  <a:solidFill>
                    <a:srgbClr val="000000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58" name="TextBox 41"/>
              <p:cNvSpPr>
                <a:spLocks noChangeArrowheads="1"/>
              </p:cNvSpPr>
              <p:nvPr/>
            </p:nvSpPr>
            <p:spPr bwMode="auto">
              <a:xfrm>
                <a:off x="10693" y="238852"/>
                <a:ext cx="3459738" cy="417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ts val="1500"/>
                  </a:lnSpc>
                  <a:spcBef>
                    <a:spcPct val="0"/>
                  </a:spcBef>
                  <a:buNone/>
                </a:pPr>
                <a:r>
                  <a:rPr lang="en-US" altLang="zh-CN" sz="1600" dirty="0" smtClean="0">
                    <a:solidFill>
                      <a:srgbClr val="5F5F5F"/>
                    </a:solidFill>
                    <a:sym typeface="微软雅黑" panose="020B0503020204020204" pitchFamily="34" charset="-122"/>
                  </a:rPr>
                  <a:t>a small machine or device which does something useful </a:t>
                </a:r>
                <a:endParaRPr lang="zh-CN" altLang="en-US" sz="1600" dirty="0">
                  <a:solidFill>
                    <a:srgbClr val="5F5F5F"/>
                  </a:solidFill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9" name="Group 11"/>
          <p:cNvGrpSpPr>
            <a:grpSpLocks/>
          </p:cNvGrpSpPr>
          <p:nvPr/>
        </p:nvGrpSpPr>
        <p:grpSpPr bwMode="auto">
          <a:xfrm>
            <a:off x="4669662" y="976730"/>
            <a:ext cx="3486150" cy="1376363"/>
            <a:chOff x="0" y="0"/>
            <a:chExt cx="3485956" cy="1376702"/>
          </a:xfrm>
        </p:grpSpPr>
        <p:sp>
          <p:nvSpPr>
            <p:cNvPr id="60" name="矩形 43"/>
            <p:cNvSpPr>
              <a:spLocks noChangeArrowheads="1"/>
            </p:cNvSpPr>
            <p:nvPr/>
          </p:nvSpPr>
          <p:spPr bwMode="auto">
            <a:xfrm>
              <a:off x="101580" y="693311"/>
              <a:ext cx="3384376" cy="45719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" name="TextBox 44"/>
            <p:cNvSpPr>
              <a:spLocks noChangeArrowheads="1"/>
            </p:cNvSpPr>
            <p:nvPr/>
          </p:nvSpPr>
          <p:spPr bwMode="auto">
            <a:xfrm>
              <a:off x="0" y="0"/>
              <a:ext cx="2712451" cy="70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 smtClean="0">
                  <a:solidFill>
                    <a:srgbClr val="FF8607"/>
                  </a:solidFill>
                  <a:sym typeface="微软雅黑" panose="020B0503020204020204" pitchFamily="34" charset="-122"/>
                </a:rPr>
                <a:t>bulky</a:t>
              </a:r>
              <a:r>
                <a:rPr lang="en-US" altLang="zh-CN" sz="4000" b="1" baseline="-25000" dirty="0" smtClean="0">
                  <a:solidFill>
                    <a:srgbClr val="FF8607"/>
                  </a:solidFill>
                  <a:sym typeface="微软雅黑" panose="020B0503020204020204" pitchFamily="34" charset="-122"/>
                </a:rPr>
                <a:t>(P1L3</a:t>
              </a:r>
              <a:r>
                <a:rPr lang="en-US" altLang="zh-CN" sz="4000" b="1" baseline="-25000" dirty="0">
                  <a:solidFill>
                    <a:srgbClr val="FF8607"/>
                  </a:solidFill>
                  <a:sym typeface="微软雅黑" panose="020B0503020204020204" pitchFamily="34" charset="-122"/>
                </a:rPr>
                <a:t>)</a:t>
              </a:r>
              <a:endParaRPr lang="zh-CN" altLang="en-US" sz="4000" b="1" baseline="-25000" dirty="0">
                <a:solidFill>
                  <a:srgbClr val="FF8607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62" name="Group 14"/>
            <p:cNvGrpSpPr>
              <a:grpSpLocks/>
            </p:cNvGrpSpPr>
            <p:nvPr/>
          </p:nvGrpSpPr>
          <p:grpSpPr bwMode="auto">
            <a:xfrm>
              <a:off x="19228" y="766618"/>
              <a:ext cx="3466728" cy="610084"/>
              <a:chOff x="3703" y="-65120"/>
              <a:chExt cx="3466728" cy="610084"/>
            </a:xfrm>
          </p:grpSpPr>
          <p:sp>
            <p:nvSpPr>
              <p:cNvPr id="63" name="TextBox 46"/>
              <p:cNvSpPr>
                <a:spLocks noChangeArrowheads="1"/>
              </p:cNvSpPr>
              <p:nvPr/>
            </p:nvSpPr>
            <p:spPr bwMode="auto">
              <a:xfrm>
                <a:off x="3703" y="-65120"/>
                <a:ext cx="3112542" cy="338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zh-CN" altLang="en-US" sz="1600" b="1" dirty="0" smtClean="0">
                    <a:solidFill>
                      <a:srgbClr val="000000"/>
                    </a:solidFill>
                    <a:sym typeface="微软雅黑" panose="020B0503020204020204" pitchFamily="34" charset="-122"/>
                  </a:rPr>
                  <a:t>庞大</a:t>
                </a:r>
                <a:r>
                  <a:rPr lang="zh-CN" altLang="en-US" sz="1600" b="1" dirty="0">
                    <a:solidFill>
                      <a:srgbClr val="000000"/>
                    </a:solidFill>
                    <a:sym typeface="微软雅黑" panose="020B0503020204020204" pitchFamily="34" charset="-122"/>
                  </a:rPr>
                  <a:t>的；笨重的</a:t>
                </a:r>
              </a:p>
            </p:txBody>
          </p:sp>
          <p:sp>
            <p:nvSpPr>
              <p:cNvPr id="64" name="TextBox 47"/>
              <p:cNvSpPr>
                <a:spLocks noChangeArrowheads="1"/>
              </p:cNvSpPr>
              <p:nvPr/>
            </p:nvSpPr>
            <p:spPr bwMode="auto">
              <a:xfrm>
                <a:off x="10693" y="260120"/>
                <a:ext cx="3459738" cy="284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ts val="1500"/>
                  </a:lnSpc>
                  <a:spcBef>
                    <a:spcPct val="0"/>
                  </a:spcBef>
                  <a:buNone/>
                </a:pPr>
                <a:r>
                  <a:rPr lang="en-US" altLang="zh-CN" sz="1600" dirty="0" smtClean="0">
                    <a:solidFill>
                      <a:srgbClr val="5F5F5F"/>
                    </a:solidFill>
                    <a:sym typeface="微软雅黑" panose="020B0503020204020204" pitchFamily="34" charset="-122"/>
                  </a:rPr>
                  <a:t>large and heavy</a:t>
                </a:r>
                <a:endParaRPr lang="zh-CN" altLang="en-US" sz="1000" dirty="0">
                  <a:solidFill>
                    <a:srgbClr val="5F5F5F"/>
                  </a:solidFill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57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476250" y="177800"/>
            <a:ext cx="2384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New words</a:t>
            </a:r>
            <a:endParaRPr lang="zh-CN" altLang="en-US"/>
          </a:p>
        </p:txBody>
      </p:sp>
      <p:sp>
        <p:nvSpPr>
          <p:cNvPr id="6147" name="等腰三角形 4"/>
          <p:cNvSpPr>
            <a:spLocks noChangeArrowheads="1"/>
          </p:cNvSpPr>
          <p:nvPr/>
        </p:nvSpPr>
        <p:spPr bwMode="auto">
          <a:xfrm rot="5400000">
            <a:off x="-39688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6148" name="直接连接符 35"/>
          <p:cNvCxnSpPr>
            <a:cxnSpLocks noChangeShapeType="1"/>
            <a:stCxn id="6155" idx="7"/>
          </p:cNvCxnSpPr>
          <p:nvPr/>
        </p:nvCxnSpPr>
        <p:spPr bwMode="auto">
          <a:xfrm flipV="1">
            <a:off x="3619500" y="1682750"/>
            <a:ext cx="1096963" cy="534988"/>
          </a:xfrm>
          <a:prstGeom prst="line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直接连接符 48"/>
          <p:cNvCxnSpPr>
            <a:cxnSpLocks noChangeShapeType="1"/>
            <a:stCxn id="6156" idx="7"/>
          </p:cNvCxnSpPr>
          <p:nvPr/>
        </p:nvCxnSpPr>
        <p:spPr bwMode="auto">
          <a:xfrm flipV="1">
            <a:off x="3560763" y="3386138"/>
            <a:ext cx="1155700" cy="509587"/>
          </a:xfrm>
          <a:prstGeom prst="line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椭圆 55"/>
          <p:cNvSpPr>
            <a:spLocks noChangeArrowheads="1"/>
          </p:cNvSpPr>
          <p:nvPr/>
        </p:nvSpPr>
        <p:spPr bwMode="auto">
          <a:xfrm>
            <a:off x="1300163" y="1878013"/>
            <a:ext cx="2411412" cy="2411412"/>
          </a:xfrm>
          <a:prstGeom prst="ellipse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6153" name="Group 19"/>
          <p:cNvGrpSpPr>
            <a:grpSpLocks/>
          </p:cNvGrpSpPr>
          <p:nvPr/>
        </p:nvGrpSpPr>
        <p:grpSpPr bwMode="auto">
          <a:xfrm>
            <a:off x="1300163" y="1878013"/>
            <a:ext cx="2422525" cy="2411412"/>
            <a:chOff x="0" y="0"/>
            <a:chExt cx="2422693" cy="2412000"/>
          </a:xfrm>
        </p:grpSpPr>
        <p:sp>
          <p:nvSpPr>
            <p:cNvPr id="6162" name="椭圆 31"/>
            <p:cNvSpPr>
              <a:spLocks noChangeArrowheads="1"/>
            </p:cNvSpPr>
            <p:nvPr/>
          </p:nvSpPr>
          <p:spPr bwMode="auto">
            <a:xfrm>
              <a:off x="10693" y="0"/>
              <a:ext cx="2412000" cy="2412000"/>
            </a:xfrm>
            <a:prstGeom prst="ellipse">
              <a:avLst/>
            </a:prstGeom>
            <a:solidFill>
              <a:srgbClr val="282828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54" name="Group 22"/>
          <p:cNvGrpSpPr>
            <a:grpSpLocks/>
          </p:cNvGrpSpPr>
          <p:nvPr/>
        </p:nvGrpSpPr>
        <p:grpSpPr bwMode="auto">
          <a:xfrm>
            <a:off x="1165225" y="1196975"/>
            <a:ext cx="2663825" cy="3219450"/>
            <a:chOff x="0" y="0"/>
            <a:chExt cx="2664000" cy="3219880"/>
          </a:xfrm>
        </p:grpSpPr>
        <p:sp>
          <p:nvSpPr>
            <p:cNvPr id="6157" name="椭圆 56"/>
            <p:cNvSpPr>
              <a:spLocks noChangeArrowheads="1"/>
            </p:cNvSpPr>
            <p:nvPr/>
          </p:nvSpPr>
          <p:spPr bwMode="auto">
            <a:xfrm>
              <a:off x="0" y="555880"/>
              <a:ext cx="2664000" cy="2664000"/>
            </a:xfrm>
            <a:prstGeom prst="ellipse">
              <a:avLst/>
            </a:prstGeom>
            <a:noFill/>
            <a:ln w="76200">
              <a:solidFill>
                <a:srgbClr val="90909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58" name="椭圆 58"/>
            <p:cNvSpPr>
              <a:spLocks noChangeArrowheads="1"/>
            </p:cNvSpPr>
            <p:nvPr/>
          </p:nvSpPr>
          <p:spPr bwMode="auto">
            <a:xfrm>
              <a:off x="1160761" y="1707860"/>
              <a:ext cx="360040" cy="360040"/>
            </a:xfrm>
            <a:prstGeom prst="ellipse">
              <a:avLst/>
            </a:prstGeom>
            <a:solidFill>
              <a:srgbClr val="282828"/>
            </a:solidFill>
            <a:ln w="381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59" name="圆角矩形 59"/>
            <p:cNvSpPr>
              <a:spLocks noChangeArrowheads="1"/>
            </p:cNvSpPr>
            <p:nvPr/>
          </p:nvSpPr>
          <p:spPr bwMode="auto">
            <a:xfrm>
              <a:off x="1206000" y="195880"/>
              <a:ext cx="252000" cy="360000"/>
            </a:xfrm>
            <a:prstGeom prst="roundRect">
              <a:avLst>
                <a:gd name="adj" fmla="val 50000"/>
              </a:avLst>
            </a:prstGeom>
            <a:solidFill>
              <a:srgbClr val="909090"/>
            </a:solidFill>
            <a:ln w="254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60" name="椭圆 60"/>
            <p:cNvSpPr>
              <a:spLocks noChangeArrowheads="1"/>
            </p:cNvSpPr>
            <p:nvPr/>
          </p:nvSpPr>
          <p:spPr bwMode="auto">
            <a:xfrm>
              <a:off x="1097999" y="0"/>
              <a:ext cx="468000" cy="468000"/>
            </a:xfrm>
            <a:prstGeom prst="ellipse">
              <a:avLst/>
            </a:prstGeom>
            <a:noFill/>
            <a:ln w="57150">
              <a:solidFill>
                <a:srgbClr val="90909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61" name="矩形 61"/>
            <p:cNvSpPr>
              <a:spLocks noChangeArrowheads="1"/>
            </p:cNvSpPr>
            <p:nvPr/>
          </p:nvSpPr>
          <p:spPr bwMode="auto">
            <a:xfrm>
              <a:off x="1205999" y="368504"/>
              <a:ext cx="252000" cy="198992"/>
            </a:xfrm>
            <a:prstGeom prst="rect">
              <a:avLst/>
            </a:prstGeom>
            <a:solidFill>
              <a:srgbClr val="909090"/>
            </a:solidFill>
            <a:ln w="254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6155" name="椭圆 51"/>
          <p:cNvSpPr>
            <a:spLocks noChangeArrowheads="1"/>
          </p:cNvSpPr>
          <p:nvPr/>
        </p:nvSpPr>
        <p:spPr bwMode="auto">
          <a:xfrm>
            <a:off x="3471863" y="2192338"/>
            <a:ext cx="173037" cy="173037"/>
          </a:xfrm>
          <a:prstGeom prst="ellipse">
            <a:avLst/>
          </a:prstGeom>
          <a:solidFill>
            <a:srgbClr val="FF8607"/>
          </a:solidFill>
          <a:ln w="57150">
            <a:solidFill>
              <a:srgbClr val="90909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156" name="椭圆 52"/>
          <p:cNvSpPr>
            <a:spLocks noChangeArrowheads="1"/>
          </p:cNvSpPr>
          <p:nvPr/>
        </p:nvSpPr>
        <p:spPr bwMode="auto">
          <a:xfrm>
            <a:off x="3413125" y="3870325"/>
            <a:ext cx="173038" cy="173038"/>
          </a:xfrm>
          <a:prstGeom prst="ellipse">
            <a:avLst/>
          </a:prstGeom>
          <a:solidFill>
            <a:srgbClr val="282828"/>
          </a:solidFill>
          <a:ln w="57150">
            <a:solidFill>
              <a:srgbClr val="90909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4600575" y="915988"/>
            <a:ext cx="3650358" cy="1842182"/>
            <a:chOff x="0" y="0"/>
            <a:chExt cx="3649711" cy="1609852"/>
          </a:xfrm>
        </p:grpSpPr>
        <p:sp>
          <p:nvSpPr>
            <p:cNvPr id="36" name="矩形 37"/>
            <p:cNvSpPr>
              <a:spLocks noChangeArrowheads="1"/>
            </p:cNvSpPr>
            <p:nvPr/>
          </p:nvSpPr>
          <p:spPr bwMode="auto">
            <a:xfrm>
              <a:off x="115441" y="646911"/>
              <a:ext cx="3384376" cy="45719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7" name="TextBox 38"/>
            <p:cNvSpPr>
              <a:spLocks noChangeArrowheads="1"/>
            </p:cNvSpPr>
            <p:nvPr/>
          </p:nvSpPr>
          <p:spPr bwMode="auto">
            <a:xfrm>
              <a:off x="0" y="0"/>
              <a:ext cx="3649711" cy="61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4000" b="1" dirty="0" smtClean="0">
                  <a:solidFill>
                    <a:srgbClr val="FF8607"/>
                  </a:solidFill>
                  <a:sym typeface="微软雅黑" panose="020B0503020204020204" pitchFamily="34" charset="-122"/>
                </a:rPr>
                <a:t>envision</a:t>
              </a:r>
              <a:r>
                <a:rPr lang="en-US" altLang="zh-CN" sz="4000" b="1" baseline="-25000" dirty="0" smtClean="0">
                  <a:solidFill>
                    <a:srgbClr val="FF8607"/>
                  </a:solidFill>
                  <a:sym typeface="微软雅黑" panose="020B0503020204020204" pitchFamily="34" charset="-122"/>
                </a:rPr>
                <a:t>(P4L29</a:t>
              </a:r>
              <a:r>
                <a:rPr lang="en-US" altLang="zh-CN" sz="4000" b="1" baseline="-25000" dirty="0">
                  <a:solidFill>
                    <a:srgbClr val="FF8607"/>
                  </a:solidFill>
                  <a:sym typeface="微软雅黑" panose="020B0503020204020204" pitchFamily="34" charset="-122"/>
                </a:rPr>
                <a:t>)</a:t>
              </a:r>
              <a:endParaRPr lang="zh-CN" altLang="en-US" sz="4000" b="1" baseline="-25000" dirty="0">
                <a:solidFill>
                  <a:srgbClr val="FF8607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8" name="Group 8"/>
            <p:cNvGrpSpPr>
              <a:grpSpLocks/>
            </p:cNvGrpSpPr>
            <p:nvPr/>
          </p:nvGrpSpPr>
          <p:grpSpPr bwMode="auto">
            <a:xfrm>
              <a:off x="40079" y="738092"/>
              <a:ext cx="3459738" cy="871760"/>
              <a:chOff x="10693" y="-47246"/>
              <a:chExt cx="3459738" cy="871760"/>
            </a:xfrm>
          </p:grpSpPr>
          <p:sp>
            <p:nvSpPr>
              <p:cNvPr id="39" name="TextBox 40"/>
              <p:cNvSpPr>
                <a:spLocks noChangeArrowheads="1"/>
              </p:cNvSpPr>
              <p:nvPr/>
            </p:nvSpPr>
            <p:spPr bwMode="auto">
              <a:xfrm>
                <a:off x="10693" y="-47246"/>
                <a:ext cx="3112542" cy="295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设想</a:t>
                </a:r>
                <a:r>
                  <a:rPr lang="en-US" altLang="zh-CN" sz="1600" b="1" dirty="0">
                    <a:solidFill>
                      <a:srgbClr val="000000"/>
                    </a:solidFill>
                  </a:rPr>
                  <a:t>;</a:t>
                </a:r>
                <a:r>
                  <a:rPr lang="zh-CN" altLang="en-US" sz="1600" b="1" dirty="0">
                    <a:solidFill>
                      <a:srgbClr val="000000"/>
                    </a:solidFill>
                  </a:rPr>
                  <a:t>想象</a:t>
                </a:r>
                <a:r>
                  <a:rPr lang="en-US" altLang="zh-CN" sz="1600" b="1" dirty="0">
                    <a:solidFill>
                      <a:srgbClr val="000000"/>
                    </a:solidFill>
                  </a:rPr>
                  <a:t>;</a:t>
                </a:r>
                <a:r>
                  <a:rPr lang="zh-CN" altLang="en-US" sz="1600" b="1" dirty="0">
                    <a:solidFill>
                      <a:srgbClr val="000000"/>
                    </a:solidFill>
                  </a:rPr>
                  <a:t>预想</a:t>
                </a:r>
                <a:endParaRPr lang="zh-CN" altLang="en-US" sz="1600" b="1" dirty="0">
                  <a:solidFill>
                    <a:srgbClr val="000000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40" name="TextBox 41"/>
              <p:cNvSpPr>
                <a:spLocks noChangeArrowheads="1"/>
              </p:cNvSpPr>
              <p:nvPr/>
            </p:nvSpPr>
            <p:spPr bwMode="auto">
              <a:xfrm>
                <a:off x="10693" y="238852"/>
                <a:ext cx="3459738" cy="585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ts val="1500"/>
                  </a:lnSpc>
                  <a:spcBef>
                    <a:spcPct val="0"/>
                  </a:spcBef>
                  <a:buNone/>
                </a:pPr>
                <a:r>
                  <a:rPr lang="en-US" altLang="zh-CN" sz="1600" dirty="0" smtClean="0">
                    <a:solidFill>
                      <a:srgbClr val="5F5F5F"/>
                    </a:solidFill>
                  </a:rPr>
                  <a:t>to </a:t>
                </a:r>
                <a:r>
                  <a:rPr lang="en-US" altLang="zh-CN" sz="1600" dirty="0">
                    <a:solidFill>
                      <a:srgbClr val="5F5F5F"/>
                    </a:solidFill>
                  </a:rPr>
                  <a:t>think of (something that you believe might exist or happen in the future) </a:t>
                </a:r>
                <a:endParaRPr lang="zh-CN" altLang="en-US" sz="1600" dirty="0">
                  <a:solidFill>
                    <a:srgbClr val="5F5F5F"/>
                  </a:solidFill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4614863" y="2670175"/>
            <a:ext cx="3486150" cy="1377051"/>
            <a:chOff x="0" y="0"/>
            <a:chExt cx="3485956" cy="1377391"/>
          </a:xfrm>
        </p:grpSpPr>
        <p:sp>
          <p:nvSpPr>
            <p:cNvPr id="42" name="矩形 43"/>
            <p:cNvSpPr>
              <a:spLocks noChangeArrowheads="1"/>
            </p:cNvSpPr>
            <p:nvPr/>
          </p:nvSpPr>
          <p:spPr bwMode="auto">
            <a:xfrm>
              <a:off x="101580" y="693311"/>
              <a:ext cx="3384376" cy="45719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3" name="TextBox 44"/>
            <p:cNvSpPr>
              <a:spLocks noChangeArrowheads="1"/>
            </p:cNvSpPr>
            <p:nvPr/>
          </p:nvSpPr>
          <p:spPr bwMode="auto">
            <a:xfrm>
              <a:off x="0" y="0"/>
              <a:ext cx="3148444" cy="708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5F5F5F"/>
                  </a:solidFill>
                  <a:sym typeface="微软雅黑" panose="020B0503020204020204" pitchFamily="34" charset="-122"/>
                </a:rPr>
                <a:t>b</a:t>
              </a:r>
              <a:r>
                <a:rPr lang="en-US" altLang="zh-CN" sz="4000" b="1" dirty="0" smtClean="0">
                  <a:solidFill>
                    <a:srgbClr val="5F5F5F"/>
                  </a:solidFill>
                  <a:sym typeface="微软雅黑" panose="020B0503020204020204" pitchFamily="34" charset="-122"/>
                </a:rPr>
                <a:t>uddy</a:t>
              </a:r>
              <a:r>
                <a:rPr lang="en-US" altLang="zh-CN" sz="4000" b="1" baseline="-25000" dirty="0" smtClean="0">
                  <a:solidFill>
                    <a:srgbClr val="5F5F5F"/>
                  </a:solidFill>
                  <a:sym typeface="微软雅黑" panose="020B0503020204020204" pitchFamily="34" charset="-122"/>
                </a:rPr>
                <a:t>(P4L29)</a:t>
              </a:r>
              <a:endParaRPr lang="zh-CN" altLang="en-US" sz="4000" b="1" baseline="-25000" dirty="0">
                <a:solidFill>
                  <a:srgbClr val="5F5F5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44" name="Group 14"/>
            <p:cNvGrpSpPr>
              <a:grpSpLocks/>
            </p:cNvGrpSpPr>
            <p:nvPr/>
          </p:nvGrpSpPr>
          <p:grpSpPr bwMode="auto">
            <a:xfrm>
              <a:off x="19228" y="766618"/>
              <a:ext cx="3466728" cy="610773"/>
              <a:chOff x="3703" y="-65120"/>
              <a:chExt cx="3466728" cy="610773"/>
            </a:xfrm>
          </p:grpSpPr>
          <p:sp>
            <p:nvSpPr>
              <p:cNvPr id="45" name="TextBox 46"/>
              <p:cNvSpPr>
                <a:spLocks noChangeArrowheads="1"/>
              </p:cNvSpPr>
              <p:nvPr/>
            </p:nvSpPr>
            <p:spPr bwMode="auto">
              <a:xfrm>
                <a:off x="3703" y="-65120"/>
                <a:ext cx="3112542" cy="338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en-US" altLang="zh-CN" sz="1600" b="1" dirty="0" smtClean="0">
                    <a:solidFill>
                      <a:srgbClr val="000000"/>
                    </a:solidFill>
                  </a:rPr>
                  <a:t>【</a:t>
                </a:r>
                <a:r>
                  <a:rPr lang="zh-CN" altLang="en-US" sz="1600" b="1" dirty="0">
                    <a:solidFill>
                      <a:srgbClr val="000000"/>
                    </a:solidFill>
                  </a:rPr>
                  <a:t>非正式</a:t>
                </a:r>
                <a:r>
                  <a:rPr lang="en-US" altLang="zh-CN" sz="1600" b="1" dirty="0">
                    <a:solidFill>
                      <a:srgbClr val="000000"/>
                    </a:solidFill>
                  </a:rPr>
                  <a:t>】</a:t>
                </a:r>
                <a:r>
                  <a:rPr lang="zh-CN" altLang="en-US" sz="1600" b="1" dirty="0">
                    <a:solidFill>
                      <a:srgbClr val="000000"/>
                    </a:solidFill>
                  </a:rPr>
                  <a:t>朋友，伙伴：</a:t>
                </a:r>
                <a:endParaRPr lang="zh-CN" altLang="en-US" sz="1600" b="1" dirty="0">
                  <a:solidFill>
                    <a:srgbClr val="000000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TextBox 47"/>
              <p:cNvSpPr>
                <a:spLocks noChangeArrowheads="1"/>
              </p:cNvSpPr>
              <p:nvPr/>
            </p:nvSpPr>
            <p:spPr bwMode="auto">
              <a:xfrm>
                <a:off x="10693" y="260120"/>
                <a:ext cx="3459738" cy="285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ts val="1500"/>
                  </a:lnSpc>
                  <a:spcBef>
                    <a:spcPct val="0"/>
                  </a:spcBef>
                  <a:buNone/>
                </a:pPr>
                <a:r>
                  <a:rPr lang="en-US" altLang="zh-CN" sz="1600" dirty="0" smtClean="0">
                    <a:solidFill>
                      <a:srgbClr val="5F5F5F"/>
                    </a:solidFill>
                  </a:rPr>
                  <a:t>a </a:t>
                </a:r>
                <a:r>
                  <a:rPr lang="en-US" altLang="zh-CN" sz="1600" dirty="0">
                    <a:solidFill>
                      <a:srgbClr val="5F5F5F"/>
                    </a:solidFill>
                  </a:rPr>
                  <a:t>friend </a:t>
                </a:r>
                <a:endParaRPr lang="zh-CN" altLang="en-US" sz="1600" dirty="0">
                  <a:solidFill>
                    <a:srgbClr val="5F5F5F"/>
                  </a:solidFill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5411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黑色背景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099" name="前言"/>
          <p:cNvSpPr>
            <a:spLocks noChangeArrowheads="1"/>
          </p:cNvSpPr>
          <p:nvPr/>
        </p:nvSpPr>
        <p:spPr bwMode="auto">
          <a:xfrm>
            <a:off x="1403350" y="79375"/>
            <a:ext cx="15215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dirty="0" smtClean="0">
                <a:solidFill>
                  <a:srgbClr val="FF8607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Nerd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100" name="矩形 254"/>
          <p:cNvSpPr>
            <a:spLocks noChangeArrowheads="1"/>
          </p:cNvSpPr>
          <p:nvPr/>
        </p:nvSpPr>
        <p:spPr bwMode="auto">
          <a:xfrm rot="10800000" flipV="1">
            <a:off x="0" y="1096963"/>
            <a:ext cx="9144000" cy="3582987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935926" y="2847584"/>
            <a:ext cx="2788154" cy="646331"/>
            <a:chOff x="382108" y="2648351"/>
            <a:chExt cx="3114374" cy="675853"/>
          </a:xfrm>
        </p:grpSpPr>
        <p:pic>
          <p:nvPicPr>
            <p:cNvPr id="410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0" name="文本框 2"/>
            <p:cNvSpPr txBox="1">
              <a:spLocks noChangeArrowheads="1"/>
            </p:cNvSpPr>
            <p:nvPr/>
          </p:nvSpPr>
          <p:spPr bwMode="auto">
            <a:xfrm>
              <a:off x="382108" y="2648351"/>
              <a:ext cx="3096215" cy="675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“as just another nerd” we can </a:t>
              </a:r>
              <a:r>
                <a:rPr lang="en-US" altLang="zh-CN" sz="1800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know it is a </a:t>
              </a: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noun.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8" name="前言正文"/>
          <p:cNvSpPr>
            <a:spLocks noChangeArrowheads="1"/>
          </p:cNvSpPr>
          <p:nvPr/>
        </p:nvSpPr>
        <p:spPr bwMode="auto">
          <a:xfrm>
            <a:off x="1041400" y="1692275"/>
            <a:ext cx="7562850" cy="160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u="sng" dirty="0" smtClean="0">
                <a:solidFill>
                  <a:srgbClr val="FFFFFF"/>
                </a:solidFill>
              </a:rPr>
              <a:t>He </a:t>
            </a:r>
            <a:r>
              <a:rPr lang="en-US" altLang="zh-CN" sz="1600" u="sng" dirty="0">
                <a:solidFill>
                  <a:srgbClr val="FFFFFF"/>
                </a:solidFill>
              </a:rPr>
              <a:t>would strap a shoe box of electronics to his waist and a small keyboard to his wrist and then put on a bulky headset with a small display monitor suspended  in front of his left eye. </a:t>
            </a:r>
            <a:r>
              <a:rPr lang="en-US" altLang="zh-CN" sz="1600" dirty="0">
                <a:solidFill>
                  <a:srgbClr val="FFFFFF"/>
                </a:solidFill>
              </a:rPr>
              <a:t>… the other students … stopped </a:t>
            </a:r>
            <a:r>
              <a:rPr lang="en-US" altLang="zh-CN" sz="1600" dirty="0">
                <a:solidFill>
                  <a:srgbClr val="0070C0"/>
                </a:solidFill>
              </a:rPr>
              <a:t>staring</a:t>
            </a:r>
            <a:r>
              <a:rPr lang="en-US" altLang="zh-CN" sz="1600" dirty="0">
                <a:solidFill>
                  <a:srgbClr val="FFFFFF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at</a:t>
            </a:r>
            <a:r>
              <a:rPr lang="en-US" altLang="zh-CN" sz="1600" dirty="0">
                <a:solidFill>
                  <a:srgbClr val="FFFFFF"/>
                </a:solidFill>
              </a:rPr>
              <a:t> him and accepted him as </a:t>
            </a:r>
            <a:r>
              <a:rPr lang="en-US" altLang="zh-CN" sz="1600" dirty="0" smtClean="0">
                <a:solidFill>
                  <a:srgbClr val="FFFFFF"/>
                </a:solidFill>
              </a:rPr>
              <a:t>just </a:t>
            </a:r>
            <a:r>
              <a:rPr lang="en-US" altLang="zh-CN" sz="1600" dirty="0">
                <a:solidFill>
                  <a:srgbClr val="FFFFFF"/>
                </a:solidFill>
              </a:rPr>
              <a:t>another </a:t>
            </a:r>
            <a:r>
              <a:rPr lang="en-US" altLang="zh-CN" sz="1600" dirty="0">
                <a:solidFill>
                  <a:srgbClr val="FF0000"/>
                </a:solidFill>
              </a:rPr>
              <a:t>nerd</a:t>
            </a:r>
            <a:r>
              <a:rPr lang="en-US" altLang="zh-CN" sz="1600" dirty="0" smtClean="0">
                <a:solidFill>
                  <a:srgbClr val="FFFFFF"/>
                </a:solidFill>
              </a:rPr>
              <a:t>.</a:t>
            </a:r>
            <a:r>
              <a:rPr lang="zh-CN" altLang="en-US" sz="1600" dirty="0" smtClean="0">
                <a:solidFill>
                  <a:srgbClr val="FFFFFF"/>
                </a:solidFill>
              </a:rPr>
              <a:t>（</a:t>
            </a:r>
            <a:r>
              <a:rPr lang="en-US" altLang="zh-CN" sz="1600" dirty="0" smtClean="0">
                <a:solidFill>
                  <a:srgbClr val="FFFFFF"/>
                </a:solidFill>
              </a:rPr>
              <a:t>P1L6</a:t>
            </a:r>
            <a:r>
              <a:rPr lang="zh-CN" altLang="en-US" sz="1600" dirty="0" smtClean="0">
                <a:solidFill>
                  <a:srgbClr val="FFFFFF"/>
                </a:solidFill>
              </a:rPr>
              <a:t>）</a:t>
            </a:r>
            <a:endParaRPr lang="zh-CN" altLang="en-US" sz="16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zh-CN" sz="1600" dirty="0">
              <a:solidFill>
                <a:srgbClr val="FFFFFF"/>
              </a:solidFill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前言标题"/>
          <p:cNvSpPr>
            <a:spLocks noChangeArrowheads="1"/>
          </p:cNvSpPr>
          <p:nvPr/>
        </p:nvSpPr>
        <p:spPr bwMode="auto">
          <a:xfrm>
            <a:off x="323850" y="1289050"/>
            <a:ext cx="287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</a:rPr>
              <a:t>Position in the original text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136933" y="2868052"/>
            <a:ext cx="2683362" cy="587375"/>
            <a:chOff x="4572000" y="2670553"/>
            <a:chExt cx="3403470" cy="586709"/>
          </a:xfrm>
        </p:grpSpPr>
        <p:pic>
          <p:nvPicPr>
            <p:cNvPr id="4107" name="图片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670553"/>
              <a:ext cx="3403470" cy="586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8" name="文本框 3"/>
            <p:cNvSpPr txBox="1">
              <a:spLocks noChangeArrowheads="1"/>
            </p:cNvSpPr>
            <p:nvPr/>
          </p:nvSpPr>
          <p:spPr bwMode="auto">
            <a:xfrm>
              <a:off x="5341092" y="2788450"/>
              <a:ext cx="1865285" cy="36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“staring at”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" name="下箭头 6"/>
          <p:cNvSpPr>
            <a:spLocks noChangeArrowheads="1"/>
          </p:cNvSpPr>
          <p:nvPr/>
        </p:nvSpPr>
        <p:spPr bwMode="auto">
          <a:xfrm>
            <a:off x="4500225" y="3503850"/>
            <a:ext cx="431800" cy="508000"/>
          </a:xfrm>
          <a:prstGeom prst="downArrow">
            <a:avLst>
              <a:gd name="adj1" fmla="val 50000"/>
              <a:gd name="adj2" fmla="val 500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83014" y="4096590"/>
            <a:ext cx="72052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Nerd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someone who is a technological expert but is socially unskilled.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707527" y="2878198"/>
            <a:ext cx="1704323" cy="551812"/>
            <a:chOff x="430187" y="2679211"/>
            <a:chExt cx="3066295" cy="578052"/>
          </a:xfrm>
        </p:grpSpPr>
        <p:pic>
          <p:nvPicPr>
            <p:cNvPr id="17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2"/>
            <p:cNvSpPr txBox="1">
              <a:spLocks noChangeArrowheads="1"/>
            </p:cNvSpPr>
            <p:nvPr/>
          </p:nvSpPr>
          <p:spPr bwMode="auto">
            <a:xfrm>
              <a:off x="1285647" y="2774154"/>
              <a:ext cx="1355373" cy="38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Geek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" name="下箭头 18"/>
          <p:cNvSpPr>
            <a:spLocks noChangeArrowheads="1"/>
          </p:cNvSpPr>
          <p:nvPr/>
        </p:nvSpPr>
        <p:spPr bwMode="auto">
          <a:xfrm rot="-2700000">
            <a:off x="1620269" y="3493605"/>
            <a:ext cx="431800" cy="508000"/>
          </a:xfrm>
          <a:prstGeom prst="downArrow">
            <a:avLst>
              <a:gd name="adj1" fmla="val 50000"/>
              <a:gd name="adj2" fmla="val 500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下箭头 19"/>
          <p:cNvSpPr>
            <a:spLocks noChangeArrowheads="1"/>
          </p:cNvSpPr>
          <p:nvPr/>
        </p:nvSpPr>
        <p:spPr bwMode="auto">
          <a:xfrm rot="2700000">
            <a:off x="7380195" y="3503850"/>
            <a:ext cx="431800" cy="508000"/>
          </a:xfrm>
          <a:prstGeom prst="downArrow">
            <a:avLst>
              <a:gd name="adj1" fmla="val 50000"/>
              <a:gd name="adj2" fmla="val 500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965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30" grpId="0"/>
      <p:bldP spid="7" grpId="0" animBg="1"/>
      <p:bldP spid="8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黑色背景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099" name="前言"/>
          <p:cNvSpPr>
            <a:spLocks noChangeArrowheads="1"/>
          </p:cNvSpPr>
          <p:nvPr/>
        </p:nvSpPr>
        <p:spPr bwMode="auto">
          <a:xfrm>
            <a:off x="1403350" y="79375"/>
            <a:ext cx="29482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dirty="0" smtClean="0">
                <a:solidFill>
                  <a:srgbClr val="FF8607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Miniature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100" name="矩形 254"/>
          <p:cNvSpPr>
            <a:spLocks noChangeArrowheads="1"/>
          </p:cNvSpPr>
          <p:nvPr/>
        </p:nvSpPr>
        <p:spPr bwMode="auto">
          <a:xfrm rot="10800000" flipV="1">
            <a:off x="0" y="1096963"/>
            <a:ext cx="9144000" cy="3582987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259770" y="2600941"/>
            <a:ext cx="1147028" cy="443885"/>
            <a:chOff x="382108" y="2663112"/>
            <a:chExt cx="3114374" cy="594151"/>
          </a:xfrm>
        </p:grpSpPr>
        <p:pic>
          <p:nvPicPr>
            <p:cNvPr id="410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0" name="文本框 2"/>
            <p:cNvSpPr txBox="1">
              <a:spLocks noChangeArrowheads="1"/>
            </p:cNvSpPr>
            <p:nvPr/>
          </p:nvSpPr>
          <p:spPr bwMode="auto">
            <a:xfrm>
              <a:off x="382108" y="2663112"/>
              <a:ext cx="3096215" cy="4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iniature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8" name="前言正文"/>
          <p:cNvSpPr>
            <a:spLocks noChangeArrowheads="1"/>
          </p:cNvSpPr>
          <p:nvPr/>
        </p:nvSpPr>
        <p:spPr bwMode="auto">
          <a:xfrm>
            <a:off x="1041400" y="1692275"/>
            <a:ext cx="7562850" cy="111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 smtClean="0">
                <a:solidFill>
                  <a:srgbClr val="FFFFFF"/>
                </a:solidFill>
              </a:rPr>
              <a:t>What </a:t>
            </a:r>
            <a:r>
              <a:rPr lang="en-US" altLang="zh-CN" sz="1600" dirty="0">
                <a:solidFill>
                  <a:srgbClr val="FFFFFF"/>
                </a:solidFill>
              </a:rPr>
              <a:t>used to be big clunky devices only a nerd could love have now become </a:t>
            </a:r>
            <a:r>
              <a:rPr lang="en-US" altLang="zh-CN" sz="1600" dirty="0">
                <a:solidFill>
                  <a:srgbClr val="FF0000"/>
                </a:solidFill>
              </a:rPr>
              <a:t>miniature</a:t>
            </a:r>
            <a:r>
              <a:rPr lang="en-US" altLang="zh-CN" sz="1600" dirty="0">
                <a:solidFill>
                  <a:srgbClr val="FFFFFF"/>
                </a:solidFill>
              </a:rPr>
              <a:t> in size</a:t>
            </a:r>
            <a:r>
              <a:rPr lang="en-US" altLang="zh-CN" sz="1600" dirty="0" smtClean="0">
                <a:solidFill>
                  <a:srgbClr val="FFFFFF"/>
                </a:solidFill>
              </a:rPr>
              <a:t>.(P2L12)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zh-CN" sz="1600" dirty="0">
              <a:solidFill>
                <a:srgbClr val="FFFFFF"/>
              </a:solidFill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前言标题"/>
          <p:cNvSpPr>
            <a:spLocks noChangeArrowheads="1"/>
          </p:cNvSpPr>
          <p:nvPr/>
        </p:nvSpPr>
        <p:spPr bwMode="auto">
          <a:xfrm>
            <a:off x="323850" y="1289050"/>
            <a:ext cx="287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</a:rPr>
              <a:t>Position in the original text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7" name="下箭头 6"/>
          <p:cNvSpPr>
            <a:spLocks noChangeArrowheads="1"/>
          </p:cNvSpPr>
          <p:nvPr/>
        </p:nvSpPr>
        <p:spPr bwMode="auto">
          <a:xfrm rot="2700000">
            <a:off x="3798888" y="3217863"/>
            <a:ext cx="431800" cy="508000"/>
          </a:xfrm>
          <a:prstGeom prst="downArrow">
            <a:avLst>
              <a:gd name="adj1" fmla="val 50000"/>
              <a:gd name="adj2" fmla="val 500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47019" y="3741242"/>
            <a:ext cx="5013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mini-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very small or short, compared with others of the same kind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435329" y="2582907"/>
            <a:ext cx="1568701" cy="461920"/>
            <a:chOff x="382108" y="2663110"/>
            <a:chExt cx="3114374" cy="594153"/>
          </a:xfrm>
        </p:grpSpPr>
        <p:pic>
          <p:nvPicPr>
            <p:cNvPr id="16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本框 2"/>
            <p:cNvSpPr txBox="1">
              <a:spLocks noChangeArrowheads="1"/>
            </p:cNvSpPr>
            <p:nvPr/>
          </p:nvSpPr>
          <p:spPr bwMode="auto">
            <a:xfrm>
              <a:off x="382108" y="2663110"/>
              <a:ext cx="3096214" cy="475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mini (prefix) 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371213" y="2600941"/>
            <a:ext cx="936978" cy="443885"/>
            <a:chOff x="382108" y="2663110"/>
            <a:chExt cx="3114374" cy="594153"/>
          </a:xfrm>
        </p:grpSpPr>
        <p:pic>
          <p:nvPicPr>
            <p:cNvPr id="1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2"/>
            <p:cNvSpPr txBox="1">
              <a:spLocks noChangeArrowheads="1"/>
            </p:cNvSpPr>
            <p:nvPr/>
          </p:nvSpPr>
          <p:spPr bwMode="auto">
            <a:xfrm>
              <a:off x="382108" y="2663110"/>
              <a:ext cx="3096216" cy="49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 err="1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ature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771854" y="2595993"/>
            <a:ext cx="336353" cy="369332"/>
            <a:chOff x="382108" y="2417759"/>
            <a:chExt cx="3114374" cy="860167"/>
          </a:xfrm>
        </p:grpSpPr>
        <p:pic>
          <p:nvPicPr>
            <p:cNvPr id="22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文本框 2"/>
            <p:cNvSpPr txBox="1">
              <a:spLocks noChangeArrowheads="1"/>
            </p:cNvSpPr>
            <p:nvPr/>
          </p:nvSpPr>
          <p:spPr bwMode="auto">
            <a:xfrm>
              <a:off x="382108" y="2417759"/>
              <a:ext cx="3096217" cy="86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562243" y="2692571"/>
            <a:ext cx="336353" cy="369332"/>
            <a:chOff x="382108" y="2663112"/>
            <a:chExt cx="3114374" cy="860167"/>
          </a:xfrm>
        </p:grpSpPr>
        <p:pic>
          <p:nvPicPr>
            <p:cNvPr id="25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文本框 2"/>
            <p:cNvSpPr txBox="1">
              <a:spLocks noChangeArrowheads="1"/>
            </p:cNvSpPr>
            <p:nvPr/>
          </p:nvSpPr>
          <p:spPr bwMode="auto">
            <a:xfrm>
              <a:off x="382108" y="2663112"/>
              <a:ext cx="3096217" cy="86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5896636" y="3291800"/>
            <a:ext cx="30676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mini-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war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小规模</a:t>
            </a: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战争</a:t>
            </a:r>
            <a:endParaRPr lang="en-US" altLang="zh-CN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</a:t>
            </a: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缩小</a:t>
            </a: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的，减少的</a:t>
            </a:r>
            <a:endParaRPr lang="en-US" altLang="zh-CN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fy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缩小</a:t>
            </a:r>
          </a:p>
        </p:txBody>
      </p:sp>
    </p:spTree>
    <p:extLst>
      <p:ext uri="{BB962C8B-B14F-4D97-AF65-F5344CB8AC3E}">
        <p14:creationId xmlns:p14="http://schemas.microsoft.com/office/powerpoint/2010/main" val="4175600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30" grpId="0"/>
      <p:bldP spid="7" grpId="0" animBg="1"/>
      <p:bldP spid="8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2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40968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0 h 3846015"/>
                <a:gd name="T4" fmla="*/ 9144000 w 9144000"/>
                <a:gd name="T5" fmla="*/ 3651870 h 3846015"/>
                <a:gd name="T6" fmla="*/ 4766144 w 9144000"/>
                <a:gd name="T7" fmla="*/ 3651870 h 3846015"/>
                <a:gd name="T8" fmla="*/ 4571999 w 9144000"/>
                <a:gd name="T9" fmla="*/ 3846015 h 3846015"/>
                <a:gd name="T10" fmla="*/ 4377855 w 9144000"/>
                <a:gd name="T11" fmla="*/ 3651870 h 3846015"/>
                <a:gd name="T12" fmla="*/ 0 w 9144000"/>
                <a:gd name="T13" fmla="*/ 3651870 h 3846015"/>
                <a:gd name="T14" fmla="*/ 0 w 9144000"/>
                <a:gd name="T15" fmla="*/ 0 h 38460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44000"/>
                <a:gd name="T25" fmla="*/ 0 h 3846015"/>
                <a:gd name="T26" fmla="*/ 9144000 w 9144000"/>
                <a:gd name="T27" fmla="*/ 3846015 h 38460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929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969" name="矩形 254"/>
            <p:cNvSpPr>
              <a:spLocks noChangeArrowheads="1"/>
            </p:cNvSpPr>
            <p:nvPr/>
          </p:nvSpPr>
          <p:spPr bwMode="auto">
            <a:xfrm>
              <a:off x="0" y="0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0 h 3846015"/>
                <a:gd name="T4" fmla="*/ 9144000 w 9144000"/>
                <a:gd name="T5" fmla="*/ 3651870 h 3846015"/>
                <a:gd name="T6" fmla="*/ 4766144 w 9144000"/>
                <a:gd name="T7" fmla="*/ 3651870 h 3846015"/>
                <a:gd name="T8" fmla="*/ 4571999 w 9144000"/>
                <a:gd name="T9" fmla="*/ 3846015 h 3846015"/>
                <a:gd name="T10" fmla="*/ 4377855 w 9144000"/>
                <a:gd name="T11" fmla="*/ 3651870 h 3846015"/>
                <a:gd name="T12" fmla="*/ 0 w 9144000"/>
                <a:gd name="T13" fmla="*/ 3651870 h 3846015"/>
                <a:gd name="T14" fmla="*/ 0 w 9144000"/>
                <a:gd name="T15" fmla="*/ 0 h 38460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44000"/>
                <a:gd name="T25" fmla="*/ 0 h 3846015"/>
                <a:gd name="T26" fmla="*/ 9144000 w 9144000"/>
                <a:gd name="T27" fmla="*/ 3846015 h 38460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0964" name="矩形 258"/>
          <p:cNvSpPr>
            <a:spLocks noChangeArrowheads="1"/>
          </p:cNvSpPr>
          <p:nvPr/>
        </p:nvSpPr>
        <p:spPr bwMode="auto">
          <a:xfrm>
            <a:off x="0" y="1771650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rgbClr val="0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 YOU</a:t>
            </a:r>
            <a:endParaRPr lang="zh-CN" altLang="en-US" sz="6000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0965" name="矩形 259"/>
          <p:cNvSpPr>
            <a:spLocks noChangeArrowheads="1"/>
          </p:cNvSpPr>
          <p:nvPr/>
        </p:nvSpPr>
        <p:spPr bwMode="auto">
          <a:xfrm>
            <a:off x="0" y="1681163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lvl="2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 YOU</a:t>
            </a:r>
            <a:endParaRPr lang="zh-CN" altLang="en-US" sz="600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0966" name="文本框 223"/>
          <p:cNvSpPr>
            <a:spLocks noChangeArrowheads="1"/>
          </p:cNvSpPr>
          <p:nvPr/>
        </p:nvSpPr>
        <p:spPr bwMode="auto">
          <a:xfrm>
            <a:off x="4146550" y="835025"/>
            <a:ext cx="841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7F7F7F"/>
                </a:solidFill>
                <a:sym typeface="微软雅黑" panose="020B0503020204020204" pitchFamily="34" charset="-122"/>
              </a:rPr>
              <a:t>LOGO</a:t>
            </a:r>
            <a:endParaRPr lang="zh-CN" altLang="en-US" sz="1800" dirty="0">
              <a:solidFill>
                <a:srgbClr val="7F7F7F"/>
              </a:solidFill>
              <a:sym typeface="微软雅黑" panose="020B0503020204020204" pitchFamily="34" charset="-122"/>
            </a:endParaRPr>
          </a:p>
        </p:txBody>
      </p:sp>
      <p:sp>
        <p:nvSpPr>
          <p:cNvPr id="40967" name="矩形 29"/>
          <p:cNvSpPr>
            <a:spLocks noChangeArrowheads="1"/>
          </p:cNvSpPr>
          <p:nvPr/>
        </p:nvSpPr>
        <p:spPr bwMode="auto">
          <a:xfrm>
            <a:off x="0" y="4219575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err="1" smtClean="0">
                <a:solidFill>
                  <a:srgbClr val="8C4306"/>
                </a:solidFill>
                <a:sym typeface="微软雅黑" panose="020B0503020204020204" pitchFamily="34" charset="-122"/>
              </a:rPr>
              <a:t>Guanghe</a:t>
            </a:r>
            <a:r>
              <a:rPr lang="en-US" altLang="zh-CN" sz="1800" dirty="0" smtClean="0">
                <a:solidFill>
                  <a:srgbClr val="8C4306"/>
                </a:solidFill>
                <a:sym typeface="微软雅黑" panose="020B0503020204020204" pitchFamily="34" charset="-122"/>
              </a:rPr>
              <a:t> Lin</a:t>
            </a:r>
            <a:endParaRPr lang="en-US" altLang="zh-CN" sz="1800" dirty="0">
              <a:solidFill>
                <a:srgbClr val="8C4306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Pages>0</Pages>
  <Words>334</Words>
  <Characters>0</Characters>
  <Application>Microsoft Office PowerPoint</Application>
  <DocSecurity>0</DocSecurity>
  <PresentationFormat>全屏显示(16:9)</PresentationFormat>
  <Lines>0</Lines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Windows 用户</dc:creator>
  <cp:keywords/>
  <dc:description/>
  <cp:lastModifiedBy>B907-LGH</cp:lastModifiedBy>
  <cp:revision>313</cp:revision>
  <dcterms:created xsi:type="dcterms:W3CDTF">2014-02-20T03:23:00Z</dcterms:created>
  <dcterms:modified xsi:type="dcterms:W3CDTF">2016-05-15T05:37:44Z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