
<file path=[Content_Types].xml><?xml version="1.0" encoding="utf-8"?>
<Types xmlns="http://schemas.openxmlformats.org/package/2006/content-types">
  <Default Extension="bin" ContentType="application/vnd.openxmlformats-officedocument.oleObject"/>
  <Default Extension="vsd" ContentType="application/vnd.visio"/>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25" r:id="rId2"/>
  </p:sldMasterIdLst>
  <p:notesMasterIdLst>
    <p:notesMasterId r:id="rId26"/>
  </p:notesMasterIdLst>
  <p:sldIdLst>
    <p:sldId id="339" r:id="rId3"/>
    <p:sldId id="257" r:id="rId4"/>
    <p:sldId id="337" r:id="rId5"/>
    <p:sldId id="310" r:id="rId6"/>
    <p:sldId id="309" r:id="rId7"/>
    <p:sldId id="338" r:id="rId8"/>
    <p:sldId id="312" r:id="rId9"/>
    <p:sldId id="314" r:id="rId10"/>
    <p:sldId id="329" r:id="rId11"/>
    <p:sldId id="341" r:id="rId12"/>
    <p:sldId id="328" r:id="rId13"/>
    <p:sldId id="342" r:id="rId14"/>
    <p:sldId id="340" r:id="rId15"/>
    <p:sldId id="315" r:id="rId16"/>
    <p:sldId id="343" r:id="rId17"/>
    <p:sldId id="332" r:id="rId18"/>
    <p:sldId id="333" r:id="rId19"/>
    <p:sldId id="335" r:id="rId20"/>
    <p:sldId id="317" r:id="rId21"/>
    <p:sldId id="345" r:id="rId22"/>
    <p:sldId id="326" r:id="rId23"/>
    <p:sldId id="344" r:id="rId24"/>
    <p:sldId id="300" r:id="rId25"/>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Constantia" panose="02030602050306030303"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Constantia" panose="02030602050306030303"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Constantia" panose="02030602050306030303"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Constantia" panose="02030602050306030303"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Constantia" panose="02030602050306030303"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00CC"/>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41" autoAdjust="0"/>
    <p:restoredTop sz="83058" autoAdjust="0"/>
  </p:normalViewPr>
  <p:slideViewPr>
    <p:cSldViewPr>
      <p:cViewPr varScale="1">
        <p:scale>
          <a:sx n="73" d="100"/>
          <a:sy n="73" d="100"/>
        </p:scale>
        <p:origin x="54" y="228"/>
      </p:cViewPr>
      <p:guideLst>
        <p:guide orient="horz" pos="2160"/>
        <p:guide pos="2880"/>
      </p:guideLst>
    </p:cSldViewPr>
  </p:slideViewPr>
  <p:notesTextViewPr>
    <p:cViewPr>
      <p:scale>
        <a:sx n="75" d="100"/>
        <a:sy n="75"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smtClean="0">
                <a:latin typeface="+mn-lt"/>
                <a:ea typeface="+mn-ea"/>
              </a:defRPr>
            </a:lvl1pPr>
          </a:lstStyle>
          <a:p>
            <a:pPr>
              <a:defRPr/>
            </a:pPr>
            <a:fld id="{90482911-B54E-4D5F-BBED-DE2FA5AF295F}" type="datetimeFigureOut">
              <a:rPr lang="zh-CN" altLang="en-US"/>
              <a:pPr>
                <a:defRPr/>
              </a:pPr>
              <a:t>2017/7/9</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eaLnBrk="1" fontAlgn="auto" hangingPunct="1">
              <a:spcBef>
                <a:spcPts val="0"/>
              </a:spcBef>
              <a:spcAft>
                <a:spcPts val="0"/>
              </a:spcAft>
              <a:defRPr sz="1300" smtClean="0">
                <a:latin typeface="+mn-lt"/>
                <a:ea typeface="+mn-ea"/>
              </a:defRPr>
            </a:lvl1pPr>
          </a:lstStyle>
          <a:p>
            <a:pPr>
              <a:defRPr/>
            </a:pPr>
            <a:fld id="{2C7CF4E2-887E-451F-A18A-57E4D18E2B39}" type="slidenum">
              <a:rPr lang="zh-CN" altLang="en-US"/>
              <a:pPr>
                <a:defRPr/>
              </a:pPr>
              <a:t>‹#›</a:t>
            </a:fld>
            <a:endParaRPr lang="zh-CN" altLang="en-US"/>
          </a:p>
        </p:txBody>
      </p:sp>
    </p:spTree>
    <p:extLst>
      <p:ext uri="{BB962C8B-B14F-4D97-AF65-F5344CB8AC3E}">
        <p14:creationId xmlns:p14="http://schemas.microsoft.com/office/powerpoint/2010/main" val="29282476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53FF5A-9725-4C02-BDE8-F0DC74A199BC}"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112840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anose="02030602050306030303" pitchFamily="18" charset="0"/>
                <a:ea typeface="宋体" panose="02010600030101010101" pitchFamily="2" charset="-122"/>
              </a:defRPr>
            </a:lvl1pPr>
            <a:lvl2pPr marL="742950" indent="-285750">
              <a:defRPr>
                <a:solidFill>
                  <a:schemeClr val="tx1"/>
                </a:solidFill>
                <a:latin typeface="Constantia" panose="02030602050306030303" pitchFamily="18" charset="0"/>
                <a:ea typeface="宋体" panose="02010600030101010101" pitchFamily="2" charset="-122"/>
              </a:defRPr>
            </a:lvl2pPr>
            <a:lvl3pPr marL="1143000" indent="-228600">
              <a:defRPr>
                <a:solidFill>
                  <a:schemeClr val="tx1"/>
                </a:solidFill>
                <a:latin typeface="Constantia" panose="02030602050306030303" pitchFamily="18" charset="0"/>
                <a:ea typeface="宋体" panose="02010600030101010101" pitchFamily="2" charset="-122"/>
              </a:defRPr>
            </a:lvl3pPr>
            <a:lvl4pPr marL="1600200" indent="-228600">
              <a:defRPr>
                <a:solidFill>
                  <a:schemeClr val="tx1"/>
                </a:solidFill>
                <a:latin typeface="Constantia" panose="02030602050306030303" pitchFamily="18" charset="0"/>
                <a:ea typeface="宋体" panose="02010600030101010101" pitchFamily="2" charset="-122"/>
              </a:defRPr>
            </a:lvl4pPr>
            <a:lvl5pPr marL="2057400" indent="-228600">
              <a:defRPr>
                <a:solidFill>
                  <a:schemeClr val="tx1"/>
                </a:solidFill>
                <a:latin typeface="Constantia" panose="02030602050306030303" pitchFamily="18" charset="0"/>
                <a:ea typeface="宋体" panose="02010600030101010101" pitchFamily="2" charset="-122"/>
              </a:defRPr>
            </a:lvl5pPr>
            <a:lvl6pPr marL="25146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6pPr>
            <a:lvl7pPr marL="29718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7pPr>
            <a:lvl8pPr marL="34290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8pPr>
            <a:lvl9pPr marL="38862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pPr>
            <a:fld id="{F15EE162-F1E2-4506-83DE-76948547E131}" type="slidenum">
              <a:rPr lang="zh-CN" altLang="en-US">
                <a:latin typeface="Calibri" panose="020F0502020204030204" pitchFamily="34" charset="0"/>
              </a:rPr>
              <a:pPr fontAlgn="base">
                <a:spcBef>
                  <a:spcPct val="0"/>
                </a:spcBef>
                <a:spcAft>
                  <a:spcPct val="0"/>
                </a:spcAft>
              </a:pPr>
              <a:t>16</a:t>
            </a:fld>
            <a:endParaRPr lang="zh-CN" altLang="en-US">
              <a:latin typeface="Calibri" panose="020F0502020204030204" pitchFamily="34" charset="0"/>
            </a:endParaRPr>
          </a:p>
        </p:txBody>
      </p:sp>
    </p:spTree>
    <p:extLst>
      <p:ext uri="{BB962C8B-B14F-4D97-AF65-F5344CB8AC3E}">
        <p14:creationId xmlns:p14="http://schemas.microsoft.com/office/powerpoint/2010/main" val="2004644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anose="02030602050306030303" pitchFamily="18" charset="0"/>
                <a:ea typeface="宋体" panose="02010600030101010101" pitchFamily="2" charset="-122"/>
              </a:defRPr>
            </a:lvl1pPr>
            <a:lvl2pPr marL="742950" indent="-285750">
              <a:defRPr>
                <a:solidFill>
                  <a:schemeClr val="tx1"/>
                </a:solidFill>
                <a:latin typeface="Constantia" panose="02030602050306030303" pitchFamily="18" charset="0"/>
                <a:ea typeface="宋体" panose="02010600030101010101" pitchFamily="2" charset="-122"/>
              </a:defRPr>
            </a:lvl2pPr>
            <a:lvl3pPr marL="1143000" indent="-228600">
              <a:defRPr>
                <a:solidFill>
                  <a:schemeClr val="tx1"/>
                </a:solidFill>
                <a:latin typeface="Constantia" panose="02030602050306030303" pitchFamily="18" charset="0"/>
                <a:ea typeface="宋体" panose="02010600030101010101" pitchFamily="2" charset="-122"/>
              </a:defRPr>
            </a:lvl3pPr>
            <a:lvl4pPr marL="1600200" indent="-228600">
              <a:defRPr>
                <a:solidFill>
                  <a:schemeClr val="tx1"/>
                </a:solidFill>
                <a:latin typeface="Constantia" panose="02030602050306030303" pitchFamily="18" charset="0"/>
                <a:ea typeface="宋体" panose="02010600030101010101" pitchFamily="2" charset="-122"/>
              </a:defRPr>
            </a:lvl4pPr>
            <a:lvl5pPr marL="2057400" indent="-228600">
              <a:defRPr>
                <a:solidFill>
                  <a:schemeClr val="tx1"/>
                </a:solidFill>
                <a:latin typeface="Constantia" panose="02030602050306030303" pitchFamily="18" charset="0"/>
                <a:ea typeface="宋体" panose="02010600030101010101" pitchFamily="2" charset="-122"/>
              </a:defRPr>
            </a:lvl5pPr>
            <a:lvl6pPr marL="25146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6pPr>
            <a:lvl7pPr marL="29718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7pPr>
            <a:lvl8pPr marL="34290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8pPr>
            <a:lvl9pPr marL="38862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pPr>
            <a:fld id="{20693254-DC24-4874-9809-E868E211ED87}" type="slidenum">
              <a:rPr lang="zh-CN" altLang="en-US">
                <a:latin typeface="Calibri" panose="020F0502020204030204" pitchFamily="34" charset="0"/>
              </a:rPr>
              <a:pPr fontAlgn="base">
                <a:spcBef>
                  <a:spcPct val="0"/>
                </a:spcBef>
                <a:spcAft>
                  <a:spcPct val="0"/>
                </a:spcAft>
              </a:pPr>
              <a:t>17</a:t>
            </a:fld>
            <a:endParaRPr lang="zh-CN" altLang="en-US">
              <a:latin typeface="Calibri" panose="020F0502020204030204" pitchFamily="34" charset="0"/>
            </a:endParaRPr>
          </a:p>
        </p:txBody>
      </p:sp>
    </p:spTree>
    <p:extLst>
      <p:ext uri="{BB962C8B-B14F-4D97-AF65-F5344CB8AC3E}">
        <p14:creationId xmlns:p14="http://schemas.microsoft.com/office/powerpoint/2010/main" val="1847445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anose="02030602050306030303" pitchFamily="18" charset="0"/>
                <a:ea typeface="宋体" panose="02010600030101010101" pitchFamily="2" charset="-122"/>
              </a:defRPr>
            </a:lvl1pPr>
            <a:lvl2pPr marL="742950" indent="-285750">
              <a:defRPr>
                <a:solidFill>
                  <a:schemeClr val="tx1"/>
                </a:solidFill>
                <a:latin typeface="Constantia" panose="02030602050306030303" pitchFamily="18" charset="0"/>
                <a:ea typeface="宋体" panose="02010600030101010101" pitchFamily="2" charset="-122"/>
              </a:defRPr>
            </a:lvl2pPr>
            <a:lvl3pPr marL="1143000" indent="-228600">
              <a:defRPr>
                <a:solidFill>
                  <a:schemeClr val="tx1"/>
                </a:solidFill>
                <a:latin typeface="Constantia" panose="02030602050306030303" pitchFamily="18" charset="0"/>
                <a:ea typeface="宋体" panose="02010600030101010101" pitchFamily="2" charset="-122"/>
              </a:defRPr>
            </a:lvl3pPr>
            <a:lvl4pPr marL="1600200" indent="-228600">
              <a:defRPr>
                <a:solidFill>
                  <a:schemeClr val="tx1"/>
                </a:solidFill>
                <a:latin typeface="Constantia" panose="02030602050306030303" pitchFamily="18" charset="0"/>
                <a:ea typeface="宋体" panose="02010600030101010101" pitchFamily="2" charset="-122"/>
              </a:defRPr>
            </a:lvl4pPr>
            <a:lvl5pPr marL="2057400" indent="-228600">
              <a:defRPr>
                <a:solidFill>
                  <a:schemeClr val="tx1"/>
                </a:solidFill>
                <a:latin typeface="Constantia" panose="02030602050306030303" pitchFamily="18" charset="0"/>
                <a:ea typeface="宋体" panose="02010600030101010101" pitchFamily="2" charset="-122"/>
              </a:defRPr>
            </a:lvl5pPr>
            <a:lvl6pPr marL="25146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6pPr>
            <a:lvl7pPr marL="29718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7pPr>
            <a:lvl8pPr marL="34290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8pPr>
            <a:lvl9pPr marL="38862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pPr>
            <a:fld id="{19341733-5A41-4A5B-B91D-5AFE269AAE95}" type="slidenum">
              <a:rPr lang="zh-CN" altLang="en-US">
                <a:latin typeface="Calibri" panose="020F0502020204030204" pitchFamily="34" charset="0"/>
              </a:rPr>
              <a:pPr fontAlgn="base">
                <a:spcBef>
                  <a:spcPct val="0"/>
                </a:spcBef>
                <a:spcAft>
                  <a:spcPct val="0"/>
                </a:spcAft>
              </a:pPr>
              <a:t>2</a:t>
            </a:fld>
            <a:endParaRPr lang="zh-CN" altLang="en-US">
              <a:latin typeface="Calibri" panose="020F0502020204030204" pitchFamily="34" charset="0"/>
            </a:endParaRPr>
          </a:p>
        </p:txBody>
      </p:sp>
    </p:spTree>
    <p:extLst>
      <p:ext uri="{BB962C8B-B14F-4D97-AF65-F5344CB8AC3E}">
        <p14:creationId xmlns:p14="http://schemas.microsoft.com/office/powerpoint/2010/main" val="112037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53FF5A-9725-4C02-BDE8-F0DC74A199BC}" type="slidenum">
              <a:rPr lang="zh-CN" altLang="en-US" smtClean="0"/>
              <a:pPr/>
              <a:t>3</a:t>
            </a:fld>
            <a:endParaRPr lang="zh-CN" altLang="en-US"/>
          </a:p>
        </p:txBody>
      </p:sp>
    </p:spTree>
    <p:extLst>
      <p:ext uri="{BB962C8B-B14F-4D97-AF65-F5344CB8AC3E}">
        <p14:creationId xmlns:p14="http://schemas.microsoft.com/office/powerpoint/2010/main" val="2604789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anose="02030602050306030303" pitchFamily="18" charset="0"/>
                <a:ea typeface="宋体" panose="02010600030101010101" pitchFamily="2" charset="-122"/>
              </a:defRPr>
            </a:lvl1pPr>
            <a:lvl2pPr marL="742950" indent="-285750">
              <a:defRPr>
                <a:solidFill>
                  <a:schemeClr val="tx1"/>
                </a:solidFill>
                <a:latin typeface="Constantia" panose="02030602050306030303" pitchFamily="18" charset="0"/>
                <a:ea typeface="宋体" panose="02010600030101010101" pitchFamily="2" charset="-122"/>
              </a:defRPr>
            </a:lvl2pPr>
            <a:lvl3pPr marL="1143000" indent="-228600">
              <a:defRPr>
                <a:solidFill>
                  <a:schemeClr val="tx1"/>
                </a:solidFill>
                <a:latin typeface="Constantia" panose="02030602050306030303" pitchFamily="18" charset="0"/>
                <a:ea typeface="宋体" panose="02010600030101010101" pitchFamily="2" charset="-122"/>
              </a:defRPr>
            </a:lvl3pPr>
            <a:lvl4pPr marL="1600200" indent="-228600">
              <a:defRPr>
                <a:solidFill>
                  <a:schemeClr val="tx1"/>
                </a:solidFill>
                <a:latin typeface="Constantia" panose="02030602050306030303" pitchFamily="18" charset="0"/>
                <a:ea typeface="宋体" panose="02010600030101010101" pitchFamily="2" charset="-122"/>
              </a:defRPr>
            </a:lvl4pPr>
            <a:lvl5pPr marL="2057400" indent="-228600">
              <a:defRPr>
                <a:solidFill>
                  <a:schemeClr val="tx1"/>
                </a:solidFill>
                <a:latin typeface="Constantia" panose="02030602050306030303" pitchFamily="18" charset="0"/>
                <a:ea typeface="宋体" panose="02010600030101010101" pitchFamily="2" charset="-122"/>
              </a:defRPr>
            </a:lvl5pPr>
            <a:lvl6pPr marL="25146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6pPr>
            <a:lvl7pPr marL="29718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7pPr>
            <a:lvl8pPr marL="34290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8pPr>
            <a:lvl9pPr marL="38862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pPr>
            <a:fld id="{EA688316-C84F-4CAB-9634-EDC9D0B4E6EF}" type="slidenum">
              <a:rPr lang="zh-CN" altLang="en-US">
                <a:latin typeface="Calibri" panose="020F0502020204030204" pitchFamily="34" charset="0"/>
              </a:rPr>
              <a:pPr fontAlgn="base">
                <a:spcBef>
                  <a:spcPct val="0"/>
                </a:spcBef>
                <a:spcAft>
                  <a:spcPct val="0"/>
                </a:spcAft>
              </a:pPr>
              <a:t>4</a:t>
            </a:fld>
            <a:endParaRPr lang="zh-CN" altLang="en-US">
              <a:latin typeface="Calibri" panose="020F0502020204030204" pitchFamily="34" charset="0"/>
            </a:endParaRPr>
          </a:p>
        </p:txBody>
      </p:sp>
    </p:spTree>
    <p:extLst>
      <p:ext uri="{BB962C8B-B14F-4D97-AF65-F5344CB8AC3E}">
        <p14:creationId xmlns:p14="http://schemas.microsoft.com/office/powerpoint/2010/main" val="3113628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anose="02030602050306030303" pitchFamily="18" charset="0"/>
                <a:ea typeface="宋体" panose="02010600030101010101" pitchFamily="2" charset="-122"/>
              </a:defRPr>
            </a:lvl1pPr>
            <a:lvl2pPr marL="742950" indent="-285750">
              <a:defRPr>
                <a:solidFill>
                  <a:schemeClr val="tx1"/>
                </a:solidFill>
                <a:latin typeface="Constantia" panose="02030602050306030303" pitchFamily="18" charset="0"/>
                <a:ea typeface="宋体" panose="02010600030101010101" pitchFamily="2" charset="-122"/>
              </a:defRPr>
            </a:lvl2pPr>
            <a:lvl3pPr marL="1143000" indent="-228600">
              <a:defRPr>
                <a:solidFill>
                  <a:schemeClr val="tx1"/>
                </a:solidFill>
                <a:latin typeface="Constantia" panose="02030602050306030303" pitchFamily="18" charset="0"/>
                <a:ea typeface="宋体" panose="02010600030101010101" pitchFamily="2" charset="-122"/>
              </a:defRPr>
            </a:lvl3pPr>
            <a:lvl4pPr marL="1600200" indent="-228600">
              <a:defRPr>
                <a:solidFill>
                  <a:schemeClr val="tx1"/>
                </a:solidFill>
                <a:latin typeface="Constantia" panose="02030602050306030303" pitchFamily="18" charset="0"/>
                <a:ea typeface="宋体" panose="02010600030101010101" pitchFamily="2" charset="-122"/>
              </a:defRPr>
            </a:lvl4pPr>
            <a:lvl5pPr marL="2057400" indent="-228600">
              <a:defRPr>
                <a:solidFill>
                  <a:schemeClr val="tx1"/>
                </a:solidFill>
                <a:latin typeface="Constantia" panose="02030602050306030303" pitchFamily="18" charset="0"/>
                <a:ea typeface="宋体" panose="02010600030101010101" pitchFamily="2" charset="-122"/>
              </a:defRPr>
            </a:lvl5pPr>
            <a:lvl6pPr marL="25146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6pPr>
            <a:lvl7pPr marL="29718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7pPr>
            <a:lvl8pPr marL="34290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8pPr>
            <a:lvl9pPr marL="38862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pPr>
            <a:fld id="{9E89B5F9-E75C-4F00-860F-5FAB8BC37B7B}" type="slidenum">
              <a:rPr lang="zh-CN" altLang="en-US">
                <a:latin typeface="Calibri" panose="020F0502020204030204" pitchFamily="34" charset="0"/>
              </a:rPr>
              <a:pPr fontAlgn="base">
                <a:spcBef>
                  <a:spcPct val="0"/>
                </a:spcBef>
                <a:spcAft>
                  <a:spcPct val="0"/>
                </a:spcAft>
              </a:pPr>
              <a:t>5</a:t>
            </a:fld>
            <a:endParaRPr lang="zh-CN" altLang="en-US">
              <a:latin typeface="Calibri" panose="020F0502020204030204" pitchFamily="34" charset="0"/>
            </a:endParaRPr>
          </a:p>
        </p:txBody>
      </p:sp>
    </p:spTree>
    <p:extLst>
      <p:ext uri="{BB962C8B-B14F-4D97-AF65-F5344CB8AC3E}">
        <p14:creationId xmlns:p14="http://schemas.microsoft.com/office/powerpoint/2010/main" val="42723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anose="02030602050306030303" pitchFamily="18" charset="0"/>
                <a:ea typeface="宋体" panose="02010600030101010101" pitchFamily="2" charset="-122"/>
              </a:defRPr>
            </a:lvl1pPr>
            <a:lvl2pPr marL="742950" indent="-285750">
              <a:defRPr>
                <a:solidFill>
                  <a:schemeClr val="tx1"/>
                </a:solidFill>
                <a:latin typeface="Constantia" panose="02030602050306030303" pitchFamily="18" charset="0"/>
                <a:ea typeface="宋体" panose="02010600030101010101" pitchFamily="2" charset="-122"/>
              </a:defRPr>
            </a:lvl2pPr>
            <a:lvl3pPr marL="1143000" indent="-228600">
              <a:defRPr>
                <a:solidFill>
                  <a:schemeClr val="tx1"/>
                </a:solidFill>
                <a:latin typeface="Constantia" panose="02030602050306030303" pitchFamily="18" charset="0"/>
                <a:ea typeface="宋体" panose="02010600030101010101" pitchFamily="2" charset="-122"/>
              </a:defRPr>
            </a:lvl3pPr>
            <a:lvl4pPr marL="1600200" indent="-228600">
              <a:defRPr>
                <a:solidFill>
                  <a:schemeClr val="tx1"/>
                </a:solidFill>
                <a:latin typeface="Constantia" panose="02030602050306030303" pitchFamily="18" charset="0"/>
                <a:ea typeface="宋体" panose="02010600030101010101" pitchFamily="2" charset="-122"/>
              </a:defRPr>
            </a:lvl4pPr>
            <a:lvl5pPr marL="2057400" indent="-228600">
              <a:defRPr>
                <a:solidFill>
                  <a:schemeClr val="tx1"/>
                </a:solidFill>
                <a:latin typeface="Constantia" panose="02030602050306030303" pitchFamily="18" charset="0"/>
                <a:ea typeface="宋体" panose="02010600030101010101" pitchFamily="2" charset="-122"/>
              </a:defRPr>
            </a:lvl5pPr>
            <a:lvl6pPr marL="25146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6pPr>
            <a:lvl7pPr marL="29718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7pPr>
            <a:lvl8pPr marL="34290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8pPr>
            <a:lvl9pPr marL="38862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pPr>
            <a:fld id="{9E89B5F9-E75C-4F00-860F-5FAB8BC37B7B}" type="slidenum">
              <a:rPr lang="zh-CN" altLang="en-US">
                <a:latin typeface="Calibri" panose="020F0502020204030204" pitchFamily="34" charset="0"/>
              </a:rPr>
              <a:pPr fontAlgn="base">
                <a:spcBef>
                  <a:spcPct val="0"/>
                </a:spcBef>
                <a:spcAft>
                  <a:spcPct val="0"/>
                </a:spcAft>
              </a:pPr>
              <a:t>6</a:t>
            </a:fld>
            <a:endParaRPr lang="zh-CN" altLang="en-US">
              <a:latin typeface="Calibri" panose="020F0502020204030204" pitchFamily="34" charset="0"/>
            </a:endParaRPr>
          </a:p>
        </p:txBody>
      </p:sp>
    </p:spTree>
    <p:extLst>
      <p:ext uri="{BB962C8B-B14F-4D97-AF65-F5344CB8AC3E}">
        <p14:creationId xmlns:p14="http://schemas.microsoft.com/office/powerpoint/2010/main" val="3801999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dirty="0" smtClean="0">
                <a:latin typeface="楷体" panose="02010609060101010101" pitchFamily="49" charset="-122"/>
                <a:ea typeface="楷体" panose="02010609060101010101" pitchFamily="49" charset="-122"/>
              </a:rPr>
              <a:t>例如单词“</a:t>
            </a:r>
            <a:r>
              <a:rPr lang="en-US" altLang="zh-CN" sz="1200" dirty="0" smtClean="0">
                <a:latin typeface="楷体" panose="02010609060101010101" pitchFamily="49" charset="-122"/>
                <a:ea typeface="楷体" panose="02010609060101010101" pitchFamily="49" charset="-122"/>
              </a:rPr>
              <a:t>caused</a:t>
            </a:r>
            <a:r>
              <a:rPr lang="zh-CN" altLang="en-US" sz="1200" dirty="0" smtClean="0">
                <a:latin typeface="楷体" panose="02010609060101010101" pitchFamily="49" charset="-122"/>
                <a:ea typeface="楷体" panose="02010609060101010101" pitchFamily="49" charset="-122"/>
              </a:rPr>
              <a:t>”距离实体“</a:t>
            </a:r>
            <a:r>
              <a:rPr lang="en-US" altLang="zh-CN" sz="1200" dirty="0" smtClean="0">
                <a:latin typeface="楷体" panose="02010609060101010101" pitchFamily="49" charset="-122"/>
                <a:ea typeface="楷体" panose="02010609060101010101" pitchFamily="49" charset="-122"/>
              </a:rPr>
              <a:t>lithium</a:t>
            </a:r>
            <a:r>
              <a:rPr lang="zh-CN" altLang="en-US" sz="1200" dirty="0" smtClean="0">
                <a:latin typeface="楷体" panose="02010609060101010101" pitchFamily="49" charset="-122"/>
                <a:ea typeface="楷体" panose="02010609060101010101" pitchFamily="49" charset="-122"/>
              </a:rPr>
              <a:t>”和“</a:t>
            </a:r>
            <a:r>
              <a:rPr lang="en-US" altLang="zh-CN" sz="1200" dirty="0" smtClean="0">
                <a:latin typeface="楷体" panose="02010609060101010101" pitchFamily="49" charset="-122"/>
                <a:ea typeface="楷体" panose="02010609060101010101" pitchFamily="49" charset="-122"/>
              </a:rPr>
              <a:t>hypertension</a:t>
            </a:r>
            <a:r>
              <a:rPr lang="zh-CN" altLang="en-US" sz="1200" dirty="0" smtClean="0">
                <a:latin typeface="楷体" panose="02010609060101010101" pitchFamily="49" charset="-122"/>
                <a:ea typeface="楷体" panose="02010609060101010101" pitchFamily="49" charset="-122"/>
              </a:rPr>
              <a:t>”的距离分别为</a:t>
            </a:r>
            <a:r>
              <a:rPr lang="en-US" altLang="zh-CN" sz="1200" dirty="0" smtClean="0">
                <a:latin typeface="楷体" panose="02010609060101010101" pitchFamily="49" charset="-122"/>
                <a:ea typeface="楷体" panose="02010609060101010101" pitchFamily="49" charset="-122"/>
              </a:rPr>
              <a:t>2</a:t>
            </a:r>
            <a:r>
              <a:rPr lang="zh-CN" altLang="en-US" sz="1200" dirty="0" smtClean="0">
                <a:latin typeface="楷体" panose="02010609060101010101" pitchFamily="49" charset="-122"/>
                <a:ea typeface="楷体" panose="02010609060101010101" pitchFamily="49" charset="-122"/>
              </a:rPr>
              <a:t>和</a:t>
            </a:r>
            <a:r>
              <a:rPr lang="en-US" altLang="zh-CN" sz="1200" dirty="0" smtClean="0">
                <a:latin typeface="楷体" panose="02010609060101010101" pitchFamily="49" charset="-122"/>
                <a:ea typeface="楷体" panose="02010609060101010101" pitchFamily="49" charset="-122"/>
              </a:rPr>
              <a:t>-4</a:t>
            </a:r>
            <a:r>
              <a:rPr lang="zh-CN" altLang="en-US" sz="1200" dirty="0" smtClean="0">
                <a:latin typeface="楷体" panose="02010609060101010101" pitchFamily="49" charset="-122"/>
                <a:ea typeface="楷体" panose="02010609060101010101" pitchFamily="49" charset="-122"/>
              </a:rPr>
              <a:t>。</a:t>
            </a:r>
            <a:endParaRPr lang="en-US" altLang="zh-CN" sz="1200" dirty="0" smtClean="0">
              <a:latin typeface="楷体" panose="02010609060101010101" pitchFamily="49" charset="-122"/>
              <a:ea typeface="楷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2C7CF4E2-887E-451F-A18A-57E4D18E2B39}" type="slidenum">
              <a:rPr lang="zh-CN" altLang="en-US" smtClean="0"/>
              <a:pPr>
                <a:defRPr/>
              </a:pPr>
              <a:t>9</a:t>
            </a:fld>
            <a:endParaRPr lang="zh-CN" altLang="en-US"/>
          </a:p>
        </p:txBody>
      </p:sp>
    </p:spTree>
    <p:extLst>
      <p:ext uri="{BB962C8B-B14F-4D97-AF65-F5344CB8AC3E}">
        <p14:creationId xmlns:p14="http://schemas.microsoft.com/office/powerpoint/2010/main" val="3905329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anose="02030602050306030303" pitchFamily="18" charset="0"/>
                <a:ea typeface="宋体" panose="02010600030101010101" pitchFamily="2" charset="-122"/>
              </a:defRPr>
            </a:lvl1pPr>
            <a:lvl2pPr marL="742950" indent="-285750">
              <a:defRPr>
                <a:solidFill>
                  <a:schemeClr val="tx1"/>
                </a:solidFill>
                <a:latin typeface="Constantia" panose="02030602050306030303" pitchFamily="18" charset="0"/>
                <a:ea typeface="宋体" panose="02010600030101010101" pitchFamily="2" charset="-122"/>
              </a:defRPr>
            </a:lvl2pPr>
            <a:lvl3pPr marL="1143000" indent="-228600">
              <a:defRPr>
                <a:solidFill>
                  <a:schemeClr val="tx1"/>
                </a:solidFill>
                <a:latin typeface="Constantia" panose="02030602050306030303" pitchFamily="18" charset="0"/>
                <a:ea typeface="宋体" panose="02010600030101010101" pitchFamily="2" charset="-122"/>
              </a:defRPr>
            </a:lvl3pPr>
            <a:lvl4pPr marL="1600200" indent="-228600">
              <a:defRPr>
                <a:solidFill>
                  <a:schemeClr val="tx1"/>
                </a:solidFill>
                <a:latin typeface="Constantia" panose="02030602050306030303" pitchFamily="18" charset="0"/>
                <a:ea typeface="宋体" panose="02010600030101010101" pitchFamily="2" charset="-122"/>
              </a:defRPr>
            </a:lvl4pPr>
            <a:lvl5pPr marL="2057400" indent="-228600">
              <a:defRPr>
                <a:solidFill>
                  <a:schemeClr val="tx1"/>
                </a:solidFill>
                <a:latin typeface="Constantia" panose="02030602050306030303" pitchFamily="18" charset="0"/>
                <a:ea typeface="宋体" panose="02010600030101010101" pitchFamily="2" charset="-122"/>
              </a:defRPr>
            </a:lvl5pPr>
            <a:lvl6pPr marL="25146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6pPr>
            <a:lvl7pPr marL="29718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7pPr>
            <a:lvl8pPr marL="34290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8pPr>
            <a:lvl9pPr marL="38862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pPr>
            <a:fld id="{C82798AC-867C-495E-84C6-575C09017E04}" type="slidenum">
              <a:rPr lang="zh-CN" altLang="en-US">
                <a:latin typeface="Calibri" panose="020F0502020204030204" pitchFamily="34" charset="0"/>
              </a:rPr>
              <a:pPr fontAlgn="base">
                <a:spcBef>
                  <a:spcPct val="0"/>
                </a:spcBef>
                <a:spcAft>
                  <a:spcPct val="0"/>
                </a:spcAft>
              </a:pPr>
              <a:t>14</a:t>
            </a:fld>
            <a:endParaRPr lang="zh-CN" altLang="en-US">
              <a:latin typeface="Calibri" panose="020F0502020204030204" pitchFamily="34" charset="0"/>
            </a:endParaRPr>
          </a:p>
        </p:txBody>
      </p:sp>
    </p:spTree>
    <p:extLst>
      <p:ext uri="{BB962C8B-B14F-4D97-AF65-F5344CB8AC3E}">
        <p14:creationId xmlns:p14="http://schemas.microsoft.com/office/powerpoint/2010/main" val="3463117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anose="02030602050306030303" pitchFamily="18" charset="0"/>
                <a:ea typeface="宋体" panose="02010600030101010101" pitchFamily="2" charset="-122"/>
              </a:defRPr>
            </a:lvl1pPr>
            <a:lvl2pPr marL="742950" indent="-285750">
              <a:defRPr>
                <a:solidFill>
                  <a:schemeClr val="tx1"/>
                </a:solidFill>
                <a:latin typeface="Constantia" panose="02030602050306030303" pitchFamily="18" charset="0"/>
                <a:ea typeface="宋体" panose="02010600030101010101" pitchFamily="2" charset="-122"/>
              </a:defRPr>
            </a:lvl2pPr>
            <a:lvl3pPr marL="1143000" indent="-228600">
              <a:defRPr>
                <a:solidFill>
                  <a:schemeClr val="tx1"/>
                </a:solidFill>
                <a:latin typeface="Constantia" panose="02030602050306030303" pitchFamily="18" charset="0"/>
                <a:ea typeface="宋体" panose="02010600030101010101" pitchFamily="2" charset="-122"/>
              </a:defRPr>
            </a:lvl3pPr>
            <a:lvl4pPr marL="1600200" indent="-228600">
              <a:defRPr>
                <a:solidFill>
                  <a:schemeClr val="tx1"/>
                </a:solidFill>
                <a:latin typeface="Constantia" panose="02030602050306030303" pitchFamily="18" charset="0"/>
                <a:ea typeface="宋体" panose="02010600030101010101" pitchFamily="2" charset="-122"/>
              </a:defRPr>
            </a:lvl4pPr>
            <a:lvl5pPr marL="2057400" indent="-228600">
              <a:defRPr>
                <a:solidFill>
                  <a:schemeClr val="tx1"/>
                </a:solidFill>
                <a:latin typeface="Constantia" panose="02030602050306030303" pitchFamily="18" charset="0"/>
                <a:ea typeface="宋体" panose="02010600030101010101" pitchFamily="2" charset="-122"/>
              </a:defRPr>
            </a:lvl5pPr>
            <a:lvl6pPr marL="25146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6pPr>
            <a:lvl7pPr marL="29718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7pPr>
            <a:lvl8pPr marL="34290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8pPr>
            <a:lvl9pPr marL="38862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pPr>
            <a:fld id="{C82798AC-867C-495E-84C6-575C09017E04}" type="slidenum">
              <a:rPr lang="zh-CN" altLang="en-US">
                <a:latin typeface="Calibri" panose="020F0502020204030204" pitchFamily="34" charset="0"/>
              </a:rPr>
              <a:pPr fontAlgn="base">
                <a:spcBef>
                  <a:spcPct val="0"/>
                </a:spcBef>
                <a:spcAft>
                  <a:spcPct val="0"/>
                </a:spcAft>
              </a:pPr>
              <a:t>15</a:t>
            </a:fld>
            <a:endParaRPr lang="zh-CN" altLang="en-US">
              <a:latin typeface="Calibri" panose="020F0502020204030204" pitchFamily="34" charset="0"/>
            </a:endParaRPr>
          </a:p>
        </p:txBody>
      </p:sp>
    </p:spTree>
    <p:extLst>
      <p:ext uri="{BB962C8B-B14F-4D97-AF65-F5344CB8AC3E}">
        <p14:creationId xmlns:p14="http://schemas.microsoft.com/office/powerpoint/2010/main" val="3141362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sp>
        <p:nvSpPr>
          <p:cNvPr id="4" name="矩形 22"/>
          <p:cNvSpPr>
            <a:spLocks noChangeArrowheads="1"/>
          </p:cNvSpPr>
          <p:nvPr userDrawn="1"/>
        </p:nvSpPr>
        <p:spPr bwMode="auto">
          <a:xfrm>
            <a:off x="2357438" y="5880100"/>
            <a:ext cx="45720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ea typeface="宋体" panose="02010600030101010101" pitchFamily="2" charset="-122"/>
              </a:defRPr>
            </a:lvl1pPr>
            <a:lvl2pPr marL="742950" indent="-285750">
              <a:defRPr>
                <a:solidFill>
                  <a:schemeClr val="tx1"/>
                </a:solidFill>
                <a:latin typeface="Constantia" panose="02030602050306030303" pitchFamily="18" charset="0"/>
                <a:ea typeface="宋体" panose="02010600030101010101" pitchFamily="2" charset="-122"/>
              </a:defRPr>
            </a:lvl2pPr>
            <a:lvl3pPr marL="1143000" indent="-228600">
              <a:defRPr>
                <a:solidFill>
                  <a:schemeClr val="tx1"/>
                </a:solidFill>
                <a:latin typeface="Constantia" panose="02030602050306030303" pitchFamily="18" charset="0"/>
                <a:ea typeface="宋体" panose="02010600030101010101" pitchFamily="2" charset="-122"/>
              </a:defRPr>
            </a:lvl3pPr>
            <a:lvl4pPr marL="1600200" indent="-228600">
              <a:defRPr>
                <a:solidFill>
                  <a:schemeClr val="tx1"/>
                </a:solidFill>
                <a:latin typeface="Constantia" panose="02030602050306030303" pitchFamily="18" charset="0"/>
                <a:ea typeface="宋体" panose="02010600030101010101" pitchFamily="2" charset="-122"/>
              </a:defRPr>
            </a:lvl4pPr>
            <a:lvl5pPr marL="2057400" indent="-228600">
              <a:defRPr>
                <a:solidFill>
                  <a:schemeClr val="tx1"/>
                </a:solidFill>
                <a:latin typeface="Constantia" panose="02030602050306030303" pitchFamily="18" charset="0"/>
                <a:ea typeface="宋体" panose="02010600030101010101" pitchFamily="2" charset="-122"/>
              </a:defRPr>
            </a:lvl5pPr>
            <a:lvl6pPr marL="25146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6pPr>
            <a:lvl7pPr marL="29718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7pPr>
            <a:lvl8pPr marL="34290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8pPr>
            <a:lvl9pPr marL="38862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9pPr>
          </a:lstStyle>
          <a:p>
            <a:pPr algn="ctr" eaLnBrk="1" hangingPunct="1">
              <a:lnSpc>
                <a:spcPct val="125000"/>
              </a:lnSpc>
            </a:pPr>
            <a:r>
              <a:rPr lang="zh-CN" altLang="en-US" sz="2800">
                <a:latin typeface="华文行楷" panose="02010800040101010101" pitchFamily="2" charset="-122"/>
                <a:ea typeface="华文行楷" panose="02010800040101010101" pitchFamily="2" charset="-122"/>
                <a:cs typeface="Times New Roman" panose="02020603050405020304" pitchFamily="18" charset="0"/>
              </a:rPr>
              <a:t>大连理工大学</a:t>
            </a:r>
          </a:p>
          <a:p>
            <a:pPr algn="ctr" eaLnBrk="1" hangingPunct="1">
              <a:lnSpc>
                <a:spcPct val="125000"/>
              </a:lnSpc>
            </a:pPr>
            <a:r>
              <a:rPr lang="en-US" altLang="zh-CN">
                <a:latin typeface="Times New Roman" panose="02020603050405020304" pitchFamily="18" charset="0"/>
                <a:cs typeface="Times New Roman" panose="02020603050405020304" pitchFamily="18" charset="0"/>
              </a:rPr>
              <a:t>Dalian University of Technology</a:t>
            </a:r>
            <a:endParaRPr lang="zh-CN" altLang="zh-CN">
              <a:latin typeface="Times New Roman" panose="02020603050405020304" pitchFamily="18" charset="0"/>
              <a:cs typeface="Times New Roman" panose="02020603050405020304" pitchFamily="18" charset="0"/>
            </a:endParaRPr>
          </a:p>
        </p:txBody>
      </p:sp>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dirty="0" smtClean="0"/>
              <a:t>单击此处编辑母版标题样式</a:t>
            </a:r>
            <a:endParaRPr lang="en-US" dirty="0"/>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smtClean="0"/>
              <a:t>单击此处编辑母版副标题样式</a:t>
            </a:r>
            <a:endParaRPr lang="en-US" dirty="0"/>
          </a:p>
        </p:txBody>
      </p:sp>
      <p:sp>
        <p:nvSpPr>
          <p:cNvPr id="5" name="日期占位符 29"/>
          <p:cNvSpPr>
            <a:spLocks noGrp="1"/>
          </p:cNvSpPr>
          <p:nvPr>
            <p:ph type="dt" sz="half" idx="10"/>
          </p:nvPr>
        </p:nvSpPr>
        <p:spPr/>
        <p:txBody>
          <a:bodyPr/>
          <a:lstStyle>
            <a:lvl1pPr>
              <a:defRPr/>
            </a:lvl1pPr>
          </a:lstStyle>
          <a:p>
            <a:pPr>
              <a:defRPr/>
            </a:pPr>
            <a:fld id="{AA5400CF-0251-42BF-9E30-6A7720248FEE}" type="datetimeFigureOut">
              <a:rPr lang="zh-CN" altLang="en-US"/>
              <a:pPr>
                <a:defRPr/>
              </a:pPr>
              <a:t>2017/7/9</a:t>
            </a:fld>
            <a:endParaRPr lang="zh-CN" altLang="en-US"/>
          </a:p>
        </p:txBody>
      </p:sp>
      <p:sp>
        <p:nvSpPr>
          <p:cNvPr id="6" name="页脚占位符 18"/>
          <p:cNvSpPr>
            <a:spLocks noGrp="1"/>
          </p:cNvSpPr>
          <p:nvPr>
            <p:ph type="ftr" sz="quarter" idx="11"/>
          </p:nvPr>
        </p:nvSpPr>
        <p:spPr/>
        <p:txBody>
          <a:bodyPr/>
          <a:lstStyle>
            <a:lvl1pPr>
              <a:defRPr/>
            </a:lvl1pPr>
          </a:lstStyle>
          <a:p>
            <a:pPr>
              <a:defRPr/>
            </a:pPr>
            <a:endParaRPr lang="zh-CN" altLang="en-US"/>
          </a:p>
        </p:txBody>
      </p:sp>
      <p:sp>
        <p:nvSpPr>
          <p:cNvPr id="7" name="灯片编号占位符 26"/>
          <p:cNvSpPr>
            <a:spLocks noGrp="1"/>
          </p:cNvSpPr>
          <p:nvPr>
            <p:ph type="sldNum" sz="quarter" idx="12"/>
          </p:nvPr>
        </p:nvSpPr>
        <p:spPr/>
        <p:txBody>
          <a:bodyPr/>
          <a:lstStyle>
            <a:lvl1pPr>
              <a:defRPr/>
            </a:lvl1pPr>
          </a:lstStyle>
          <a:p>
            <a:pPr>
              <a:defRPr/>
            </a:pPr>
            <a:fld id="{CEA20B91-9A44-4F27-9A2A-717F8AA91CE3}" type="slidenum">
              <a:rPr lang="zh-CN" altLang="en-US"/>
              <a:pPr>
                <a:defRPr/>
              </a:pPr>
              <a:t>‹#›</a:t>
            </a:fld>
            <a:endParaRPr lang="zh-CN" altLang="en-US"/>
          </a:p>
        </p:txBody>
      </p:sp>
    </p:spTree>
    <p:extLst>
      <p:ext uri="{BB962C8B-B14F-4D97-AF65-F5344CB8AC3E}">
        <p14:creationId xmlns:p14="http://schemas.microsoft.com/office/powerpoint/2010/main" val="20601933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D8851E68-9343-426B-890B-83D1D4B9DDAA}" type="datetimeFigureOut">
              <a:rPr lang="zh-CN" altLang="en-US"/>
              <a:pPr>
                <a:defRPr/>
              </a:pPr>
              <a:t>2017/7/9</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D15C1732-6327-4108-9EF1-3C11E543640C}" type="slidenum">
              <a:rPr lang="zh-CN" altLang="en-US"/>
              <a:pPr>
                <a:defRPr/>
              </a:pPr>
              <a:t>‹#›</a:t>
            </a:fld>
            <a:endParaRPr lang="zh-CN" altLang="en-US"/>
          </a:p>
        </p:txBody>
      </p:sp>
    </p:spTree>
    <p:extLst>
      <p:ext uri="{BB962C8B-B14F-4D97-AF65-F5344CB8AC3E}">
        <p14:creationId xmlns:p14="http://schemas.microsoft.com/office/powerpoint/2010/main" val="390833325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4F652D33-F68A-440F-B5E9-EA418C513D8E}" type="datetimeFigureOut">
              <a:rPr lang="zh-CN" altLang="en-US"/>
              <a:pPr>
                <a:defRPr/>
              </a:pPr>
              <a:t>2017/7/9</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E6BC78F7-BCA9-4562-A185-0233DE2400A1}" type="slidenum">
              <a:rPr lang="zh-CN" altLang="en-US"/>
              <a:pPr>
                <a:defRPr/>
              </a:pPr>
              <a:t>‹#›</a:t>
            </a:fld>
            <a:endParaRPr lang="zh-CN" altLang="en-US"/>
          </a:p>
        </p:txBody>
      </p:sp>
    </p:spTree>
    <p:extLst>
      <p:ext uri="{BB962C8B-B14F-4D97-AF65-F5344CB8AC3E}">
        <p14:creationId xmlns:p14="http://schemas.microsoft.com/office/powerpoint/2010/main" val="6865381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sp>
        <p:nvSpPr>
          <p:cNvPr id="4" name="直角三角形 3"/>
          <p:cNvSpPr>
            <a:spLocks/>
          </p:cNvSpPr>
          <p:nvPr userDrawn="1"/>
        </p:nvSpPr>
        <p:spPr bwMode="auto">
          <a:xfrm>
            <a:off x="-6042" y="6000767"/>
            <a:ext cx="9150042" cy="871353"/>
          </a:xfrm>
          <a:prstGeom prst="rtTriangle">
            <a:avLst/>
          </a:prstGeom>
          <a:solidFill>
            <a:srgbClr val="00B0F0"/>
          </a:solid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5" name="矩形 4"/>
          <p:cNvSpPr/>
          <p:nvPr userDrawn="1"/>
        </p:nvSpPr>
        <p:spPr>
          <a:xfrm>
            <a:off x="0" y="1357313"/>
            <a:ext cx="9144000" cy="714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25" name="标题 24"/>
          <p:cNvSpPr>
            <a:spLocks noGrp="1"/>
          </p:cNvSpPr>
          <p:nvPr>
            <p:ph type="title"/>
          </p:nvPr>
        </p:nvSpPr>
        <p:spPr/>
        <p:txBody>
          <a:bodyPr/>
          <a:lstStyle/>
          <a:p>
            <a:r>
              <a:rPr lang="zh-CN" altLang="en-US" smtClean="0"/>
              <a:t>单击此处编辑母版标题样式</a:t>
            </a:r>
            <a:endParaRPr lang="zh-CN" altLang="en-US"/>
          </a:p>
        </p:txBody>
      </p:sp>
      <p:sp>
        <p:nvSpPr>
          <p:cNvPr id="6" name="日期占位符 20"/>
          <p:cNvSpPr>
            <a:spLocks noGrp="1"/>
          </p:cNvSpPr>
          <p:nvPr>
            <p:ph type="dt" sz="half" idx="10"/>
          </p:nvPr>
        </p:nvSpPr>
        <p:spPr/>
        <p:txBody>
          <a:bodyPr/>
          <a:lstStyle>
            <a:lvl1pPr>
              <a:defRPr/>
            </a:lvl1pPr>
          </a:lstStyle>
          <a:p>
            <a:pPr>
              <a:defRPr/>
            </a:pPr>
            <a:fld id="{066D2A8B-435E-49CA-888C-CB3C4FDC21F1}" type="datetimeFigureOut">
              <a:rPr lang="zh-CN" altLang="en-US"/>
              <a:pPr>
                <a:defRPr/>
              </a:pPr>
              <a:t>2017/7/9</a:t>
            </a:fld>
            <a:endParaRPr lang="zh-CN" altLang="en-US"/>
          </a:p>
        </p:txBody>
      </p:sp>
      <p:sp>
        <p:nvSpPr>
          <p:cNvPr id="7" name="灯片编号占位符 21"/>
          <p:cNvSpPr>
            <a:spLocks noGrp="1"/>
          </p:cNvSpPr>
          <p:nvPr>
            <p:ph type="sldNum" sz="quarter" idx="11"/>
          </p:nvPr>
        </p:nvSpPr>
        <p:spPr/>
        <p:txBody>
          <a:bodyPr/>
          <a:lstStyle>
            <a:lvl1pPr>
              <a:defRPr/>
            </a:lvl1pPr>
          </a:lstStyle>
          <a:p>
            <a:pPr>
              <a:defRPr/>
            </a:pPr>
            <a:fld id="{CCB64228-A1D5-4E68-93C6-E308AB12E236}" type="slidenum">
              <a:rPr lang="zh-CN" altLang="en-US"/>
              <a:pPr>
                <a:defRPr/>
              </a:pPr>
              <a:t>‹#›</a:t>
            </a:fld>
            <a:endParaRPr lang="zh-CN" altLang="en-US"/>
          </a:p>
        </p:txBody>
      </p:sp>
      <p:sp>
        <p:nvSpPr>
          <p:cNvPr id="8" name="页脚占位符 22"/>
          <p:cNvSpPr>
            <a:spLocks noGrp="1"/>
          </p:cNvSpPr>
          <p:nvPr>
            <p:ph type="ftr" sz="quarter" idx="12"/>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373054709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dirty="0" smtClean="0"/>
              <a:t>单击此处编辑母版标题样式</a:t>
            </a:r>
            <a:endParaRPr kumimoji="0" lang="en-US" dirty="0"/>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dirty="0" smtClean="0"/>
              <a:t>单击此处编辑母版副标题样式</a:t>
            </a:r>
            <a:endParaRPr kumimoji="0" lang="en-US" dirty="0"/>
          </a:p>
        </p:txBody>
      </p:sp>
      <p:sp>
        <p:nvSpPr>
          <p:cNvPr id="30" name="日期占位符 29"/>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2017/7/9</a:t>
            </a:fld>
            <a:endParaRPr lang="zh-CN" altLang="en-US">
              <a:solidFill>
                <a:srgbClr val="04617B">
                  <a:shade val="90000"/>
                </a:srgbClr>
              </a:solidFill>
            </a:endParaRPr>
          </a:p>
        </p:txBody>
      </p:sp>
      <p:sp>
        <p:nvSpPr>
          <p:cNvPr id="19" name="页脚占位符 18"/>
          <p:cNvSpPr>
            <a:spLocks noGrp="1"/>
          </p:cNvSpPr>
          <p:nvPr>
            <p:ph type="ftr" sz="quarter" idx="11"/>
          </p:nvPr>
        </p:nvSpPr>
        <p:spPr/>
        <p:txBody>
          <a:bodyPr/>
          <a:lstStyle/>
          <a:p>
            <a:endParaRPr lang="zh-CN" altLang="en-US">
              <a:solidFill>
                <a:srgbClr val="04617B">
                  <a:shade val="90000"/>
                </a:srgbClr>
              </a:solidFill>
            </a:endParaRPr>
          </a:p>
        </p:txBody>
      </p:sp>
      <p:sp>
        <p:nvSpPr>
          <p:cNvPr id="27" name="灯片编号占位符 26"/>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
        <p:nvSpPr>
          <p:cNvPr id="8" name="矩形 7"/>
          <p:cNvSpPr/>
          <p:nvPr userDrawn="1"/>
        </p:nvSpPr>
        <p:spPr>
          <a:xfrm>
            <a:off x="2357422" y="5880809"/>
            <a:ext cx="4572000" cy="977191"/>
          </a:xfrm>
          <a:prstGeom prst="rect">
            <a:avLst/>
          </a:prstGeom>
        </p:spPr>
        <p:txBody>
          <a:bodyPr>
            <a:spAutoFit/>
          </a:bodyPr>
          <a:lstStyle/>
          <a:p>
            <a:pPr algn="ctr" eaLnBrk="1" fontAlgn="auto" hangingPunct="1">
              <a:lnSpc>
                <a:spcPct val="125000"/>
              </a:lnSpc>
              <a:spcBef>
                <a:spcPts val="0"/>
              </a:spcBef>
              <a:spcAft>
                <a:spcPts val="0"/>
              </a:spcAft>
            </a:pPr>
            <a:r>
              <a:rPr lang="zh-CN" altLang="en-US" sz="2800" dirty="0" smtClean="0">
                <a:solidFill>
                  <a:prstClr val="black"/>
                </a:solidFill>
                <a:latin typeface="华文行楷" pitchFamily="2" charset="-122"/>
                <a:ea typeface="华文行楷" pitchFamily="2" charset="-122"/>
                <a:cs typeface="Times New Roman"/>
              </a:rPr>
              <a:t>大连理工大学</a:t>
            </a:r>
          </a:p>
          <a:p>
            <a:pPr algn="ctr" eaLnBrk="1" fontAlgn="auto" hangingPunct="1">
              <a:lnSpc>
                <a:spcPct val="125000"/>
              </a:lnSpc>
              <a:spcBef>
                <a:spcPts val="0"/>
              </a:spcBef>
              <a:spcAft>
                <a:spcPts val="0"/>
              </a:spcAft>
            </a:pPr>
            <a:r>
              <a:rPr lang="en-US" dirty="0" smtClean="0">
                <a:solidFill>
                  <a:prstClr val="black"/>
                </a:solidFill>
                <a:latin typeface="Times New Roman"/>
                <a:ea typeface="宋体"/>
              </a:rPr>
              <a:t>Dalian University of Technology</a:t>
            </a:r>
            <a:endParaRPr lang="zh-CN" altLang="en-US" dirty="0">
              <a:solidFill>
                <a:prstClr val="black"/>
              </a:solidFill>
              <a:latin typeface="Times New Roman"/>
              <a:ea typeface="宋体"/>
            </a:endParaRPr>
          </a:p>
        </p:txBody>
      </p:sp>
    </p:spTree>
    <p:extLst>
      <p:ext uri="{BB962C8B-B14F-4D97-AF65-F5344CB8AC3E}">
        <p14:creationId xmlns:p14="http://schemas.microsoft.com/office/powerpoint/2010/main" val="381697462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57174"/>
            <a:ext cx="8229600" cy="1143000"/>
          </a:xfrm>
        </p:spPr>
        <p:txBody>
          <a:bodyPr/>
          <a:lstStyle/>
          <a:p>
            <a:r>
              <a:rPr kumimoji="0" lang="zh-CN" altLang="en-US" dirty="0" smtClean="0"/>
              <a:t>单击此处编辑母版标题样式</a:t>
            </a:r>
            <a:endParaRPr kumimoji="0" lang="en-US" dirty="0"/>
          </a:p>
        </p:txBody>
      </p:sp>
      <p:sp>
        <p:nvSpPr>
          <p:cNvPr id="3" name="内容占位符 2"/>
          <p:cNvSpPr>
            <a:spLocks noGrp="1"/>
          </p:cNvSpPr>
          <p:nvPr>
            <p:ph idx="1"/>
          </p:nvPr>
        </p:nvSpPr>
        <p:spPr>
          <a:xfrm>
            <a:off x="457200" y="1611648"/>
            <a:ext cx="8229600" cy="4389120"/>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2017/7/9</a:t>
            </a:fld>
            <a:endParaRPr lang="zh-CN" altLang="en-US">
              <a:solidFill>
                <a:srgbClr val="04617B">
                  <a:shade val="90000"/>
                </a:srgbClr>
              </a:solidFill>
            </a:endParaRPr>
          </a:p>
        </p:txBody>
      </p:sp>
      <p:sp>
        <p:nvSpPr>
          <p:cNvPr id="5" name="页脚占位符 4"/>
          <p:cNvSpPr>
            <a:spLocks noGrp="1"/>
          </p:cNvSpPr>
          <p:nvPr>
            <p:ph type="ftr" sz="quarter" idx="11"/>
          </p:nvPr>
        </p:nvSpPr>
        <p:spPr/>
        <p:txBody>
          <a:bodyPr/>
          <a:lstStyle/>
          <a:p>
            <a:endParaRPr lang="zh-CN" altLang="en-US" dirty="0">
              <a:solidFill>
                <a:srgbClr val="04617B">
                  <a:shade val="90000"/>
                </a:srgb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
        <p:nvSpPr>
          <p:cNvPr id="8" name="矩形 7"/>
          <p:cNvSpPr/>
          <p:nvPr userDrawn="1"/>
        </p:nvSpPr>
        <p:spPr>
          <a:xfrm>
            <a:off x="0" y="1428736"/>
            <a:ext cx="9144000" cy="7143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Tree>
    <p:extLst>
      <p:ext uri="{BB962C8B-B14F-4D97-AF65-F5344CB8AC3E}">
        <p14:creationId xmlns:p14="http://schemas.microsoft.com/office/powerpoint/2010/main" val="305465284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DBF5F9">
                    <a:shade val="90000"/>
                  </a:srgbClr>
                </a:solidFill>
              </a:rPr>
              <a:pPr/>
              <a:t>2017/7/9</a:t>
            </a:fld>
            <a:endParaRPr lang="zh-CN" altLang="en-US">
              <a:solidFill>
                <a:srgbClr val="DBF5F9">
                  <a:shade val="90000"/>
                </a:srgbClr>
              </a:solidFill>
            </a:endParaRPr>
          </a:p>
        </p:txBody>
      </p:sp>
      <p:sp>
        <p:nvSpPr>
          <p:cNvPr id="5" name="页脚占位符 4"/>
          <p:cNvSpPr>
            <a:spLocks noGrp="1"/>
          </p:cNvSpPr>
          <p:nvPr>
            <p:ph type="ftr" sz="quarter" idx="11"/>
          </p:nvPr>
        </p:nvSpPr>
        <p:spPr/>
        <p:txBody>
          <a:bodyPr/>
          <a:lstStyle/>
          <a:p>
            <a:endParaRPr lang="zh-CN" altLang="en-US">
              <a:solidFill>
                <a:srgbClr val="DBF5F9">
                  <a:shade val="90000"/>
                </a:srgb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rgbClr val="DBF5F9">
                    <a:shade val="90000"/>
                  </a:srgbClr>
                </a:solidFill>
              </a:rPr>
              <a:pPr/>
              <a:t>‹#›</a:t>
            </a:fld>
            <a:endParaRPr lang="zh-CN" altLang="en-US">
              <a:solidFill>
                <a:srgbClr val="DBF5F9">
                  <a:shade val="90000"/>
                </a:srgbClr>
              </a:solidFill>
            </a:endParaRPr>
          </a:p>
        </p:txBody>
      </p:sp>
    </p:spTree>
    <p:extLst>
      <p:ext uri="{BB962C8B-B14F-4D97-AF65-F5344CB8AC3E}">
        <p14:creationId xmlns:p14="http://schemas.microsoft.com/office/powerpoint/2010/main" val="126828565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2017/7/9</a:t>
            </a:fld>
            <a:endParaRPr lang="zh-CN" altLang="en-US">
              <a:solidFill>
                <a:srgbClr val="04617B">
                  <a:shade val="90000"/>
                </a:srgbClr>
              </a:solidFill>
            </a:endParaRPr>
          </a:p>
        </p:txBody>
      </p:sp>
      <p:sp>
        <p:nvSpPr>
          <p:cNvPr id="6" name="页脚占位符 5"/>
          <p:cNvSpPr>
            <a:spLocks noGrp="1"/>
          </p:cNvSpPr>
          <p:nvPr>
            <p:ph type="ftr" sz="quarter" idx="11"/>
          </p:nvPr>
        </p:nvSpPr>
        <p:spPr/>
        <p:txBody>
          <a:bodyPr/>
          <a:lstStyle/>
          <a:p>
            <a:endParaRPr lang="zh-CN" altLang="en-US">
              <a:solidFill>
                <a:srgbClr val="04617B">
                  <a:shade val="90000"/>
                </a:srgb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292110028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2017/7/9</a:t>
            </a:fld>
            <a:endParaRPr lang="zh-CN" altLang="en-US">
              <a:solidFill>
                <a:srgbClr val="04617B">
                  <a:shade val="90000"/>
                </a:srgbClr>
              </a:solidFill>
            </a:endParaRPr>
          </a:p>
        </p:txBody>
      </p:sp>
      <p:sp>
        <p:nvSpPr>
          <p:cNvPr id="8" name="页脚占位符 7"/>
          <p:cNvSpPr>
            <a:spLocks noGrp="1"/>
          </p:cNvSpPr>
          <p:nvPr>
            <p:ph type="ftr" sz="quarter" idx="11"/>
          </p:nvPr>
        </p:nvSpPr>
        <p:spPr/>
        <p:txBody>
          <a:bodyPr/>
          <a:lstStyle/>
          <a:p>
            <a:endParaRPr lang="zh-CN" altLang="en-US">
              <a:solidFill>
                <a:srgbClr val="04617B">
                  <a:shade val="90000"/>
                </a:srgb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74781159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2017/7/9</a:t>
            </a:fld>
            <a:endParaRPr lang="zh-CN" altLang="en-US">
              <a:solidFill>
                <a:srgbClr val="04617B">
                  <a:shade val="90000"/>
                </a:srgbClr>
              </a:solidFill>
            </a:endParaRPr>
          </a:p>
        </p:txBody>
      </p:sp>
      <p:sp>
        <p:nvSpPr>
          <p:cNvPr id="4" name="页脚占位符 3"/>
          <p:cNvSpPr>
            <a:spLocks noGrp="1"/>
          </p:cNvSpPr>
          <p:nvPr>
            <p:ph type="ftr" sz="quarter" idx="11"/>
          </p:nvPr>
        </p:nvSpPr>
        <p:spPr/>
        <p:txBody>
          <a:bodyPr/>
          <a:lstStyle/>
          <a:p>
            <a:endParaRPr lang="zh-CN" altLang="en-US">
              <a:solidFill>
                <a:srgbClr val="04617B">
                  <a:shade val="90000"/>
                </a:srgb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29632450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2017/7/9</a:t>
            </a:fld>
            <a:endParaRPr lang="zh-CN" altLang="en-US">
              <a:solidFill>
                <a:srgbClr val="04617B">
                  <a:shade val="90000"/>
                </a:srgbClr>
              </a:solidFill>
            </a:endParaRPr>
          </a:p>
        </p:txBody>
      </p:sp>
      <p:sp>
        <p:nvSpPr>
          <p:cNvPr id="3" name="页脚占位符 2"/>
          <p:cNvSpPr>
            <a:spLocks noGrp="1"/>
          </p:cNvSpPr>
          <p:nvPr>
            <p:ph type="ftr" sz="quarter" idx="11"/>
          </p:nvPr>
        </p:nvSpPr>
        <p:spPr/>
        <p:txBody>
          <a:bodyPr/>
          <a:lstStyle/>
          <a:p>
            <a:endParaRPr lang="zh-CN" altLang="en-US">
              <a:solidFill>
                <a:srgbClr val="04617B">
                  <a:shade val="90000"/>
                </a:srgb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22233335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userDrawn="1"/>
        </p:nvSpPr>
        <p:spPr>
          <a:xfrm>
            <a:off x="0" y="1428750"/>
            <a:ext cx="9144000" cy="7143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a:xfrm>
            <a:off x="457200" y="357174"/>
            <a:ext cx="8229600" cy="1143000"/>
          </a:xfrm>
        </p:spPr>
        <p:txBody>
          <a:bodyPr/>
          <a:lstStyle/>
          <a:p>
            <a:r>
              <a:rPr lang="zh-CN" altLang="en-US" dirty="0" smtClean="0"/>
              <a:t>单击此处编辑母版标题样式</a:t>
            </a:r>
            <a:endParaRPr lang="en-US" dirty="0"/>
          </a:p>
        </p:txBody>
      </p:sp>
      <p:sp>
        <p:nvSpPr>
          <p:cNvPr id="3" name="内容占位符 2"/>
          <p:cNvSpPr>
            <a:spLocks noGrp="1"/>
          </p:cNvSpPr>
          <p:nvPr>
            <p:ph idx="1"/>
          </p:nvPr>
        </p:nvSpPr>
        <p:spPr>
          <a:xfrm>
            <a:off x="457200" y="1611648"/>
            <a:ext cx="8229600" cy="438912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日期占位符 3"/>
          <p:cNvSpPr>
            <a:spLocks noGrp="1"/>
          </p:cNvSpPr>
          <p:nvPr>
            <p:ph type="dt" sz="half" idx="10"/>
          </p:nvPr>
        </p:nvSpPr>
        <p:spPr/>
        <p:txBody>
          <a:bodyPr/>
          <a:lstStyle>
            <a:lvl1pPr>
              <a:defRPr/>
            </a:lvl1pPr>
          </a:lstStyle>
          <a:p>
            <a:pPr>
              <a:defRPr/>
            </a:pPr>
            <a:fld id="{8AAF7F37-FAE2-4C13-A75C-3360C093DB6D}" type="datetimeFigureOut">
              <a:rPr lang="zh-CN" altLang="en-US"/>
              <a:pPr>
                <a:defRPr/>
              </a:pPr>
              <a:t>2017/7/9</a:t>
            </a:fld>
            <a:endParaRPr lang="zh-CN" altLang="en-US"/>
          </a:p>
        </p:txBody>
      </p:sp>
      <p:sp>
        <p:nvSpPr>
          <p:cNvPr id="6" name="页脚占位符 4"/>
          <p:cNvSpPr>
            <a:spLocks noGrp="1"/>
          </p:cNvSpPr>
          <p:nvPr>
            <p:ph type="ftr" sz="quarter" idx="11"/>
          </p:nvPr>
        </p:nvSpPr>
        <p:spPr/>
        <p:txBody>
          <a:bodyPr/>
          <a:lstStyle>
            <a:lvl1pPr>
              <a:defRPr dirty="0"/>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4FD2C82-D3A9-4E5B-BA14-4CB9F998A2D7}" type="slidenum">
              <a:rPr lang="zh-CN" altLang="en-US"/>
              <a:pPr>
                <a:defRPr/>
              </a:pPr>
              <a:t>‹#›</a:t>
            </a:fld>
            <a:endParaRPr lang="zh-CN" altLang="en-US"/>
          </a:p>
        </p:txBody>
      </p:sp>
    </p:spTree>
    <p:extLst>
      <p:ext uri="{BB962C8B-B14F-4D97-AF65-F5344CB8AC3E}">
        <p14:creationId xmlns:p14="http://schemas.microsoft.com/office/powerpoint/2010/main" val="361997622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2017/7/9</a:t>
            </a:fld>
            <a:endParaRPr lang="zh-CN" altLang="en-US">
              <a:solidFill>
                <a:srgbClr val="04617B">
                  <a:shade val="90000"/>
                </a:srgbClr>
              </a:solidFill>
            </a:endParaRPr>
          </a:p>
        </p:txBody>
      </p:sp>
      <p:sp>
        <p:nvSpPr>
          <p:cNvPr id="6" name="页脚占位符 5"/>
          <p:cNvSpPr>
            <a:spLocks noGrp="1"/>
          </p:cNvSpPr>
          <p:nvPr>
            <p:ph type="ftr" sz="quarter" idx="11"/>
          </p:nvPr>
        </p:nvSpPr>
        <p:spPr/>
        <p:txBody>
          <a:bodyPr/>
          <a:lstStyle/>
          <a:p>
            <a:endParaRPr lang="zh-CN" altLang="en-US">
              <a:solidFill>
                <a:srgbClr val="04617B">
                  <a:shade val="90000"/>
                </a:srgb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30685685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prstClr val="white"/>
              </a:solidFill>
            </a:endParaRPr>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prstClr val="white"/>
              </a:solidFill>
            </a:endParaRPr>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2017/7/9</a:t>
            </a:fld>
            <a:endParaRPr lang="zh-CN" altLang="en-US">
              <a:solidFill>
                <a:srgbClr val="04617B">
                  <a:shade val="90000"/>
                </a:srgbClr>
              </a:solidFill>
            </a:endParaRPr>
          </a:p>
        </p:txBody>
      </p:sp>
      <p:sp>
        <p:nvSpPr>
          <p:cNvPr id="6" name="页脚占位符 5"/>
          <p:cNvSpPr>
            <a:spLocks noGrp="1"/>
          </p:cNvSpPr>
          <p:nvPr>
            <p:ph type="ftr" sz="quarter" idx="11"/>
          </p:nvPr>
        </p:nvSpPr>
        <p:spPr/>
        <p:txBody>
          <a:bodyPr/>
          <a:lstStyle/>
          <a:p>
            <a:endParaRPr lang="zh-CN" altLang="en-US">
              <a:solidFill>
                <a:srgbClr val="04617B">
                  <a:shade val="90000"/>
                </a:srgbClr>
              </a:solidFill>
            </a:endParaRPr>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onstantia"/>
              <a:ea typeface="+mn-ea"/>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onstantia"/>
              <a:ea typeface="+mn-ea"/>
            </a:endParaRPr>
          </a:p>
        </p:txBody>
      </p:sp>
    </p:spTree>
    <p:extLst>
      <p:ext uri="{BB962C8B-B14F-4D97-AF65-F5344CB8AC3E}">
        <p14:creationId xmlns:p14="http://schemas.microsoft.com/office/powerpoint/2010/main" val="221739324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2017/7/9</a:t>
            </a:fld>
            <a:endParaRPr lang="zh-CN" altLang="en-US">
              <a:solidFill>
                <a:srgbClr val="04617B">
                  <a:shade val="90000"/>
                </a:srgbClr>
              </a:solidFill>
            </a:endParaRPr>
          </a:p>
        </p:txBody>
      </p:sp>
      <p:sp>
        <p:nvSpPr>
          <p:cNvPr id="5" name="页脚占位符 4"/>
          <p:cNvSpPr>
            <a:spLocks noGrp="1"/>
          </p:cNvSpPr>
          <p:nvPr>
            <p:ph type="ftr" sz="quarter" idx="11"/>
          </p:nvPr>
        </p:nvSpPr>
        <p:spPr/>
        <p:txBody>
          <a:bodyPr/>
          <a:lstStyle/>
          <a:p>
            <a:endParaRPr lang="zh-CN" altLang="en-US">
              <a:solidFill>
                <a:srgbClr val="04617B">
                  <a:shade val="90000"/>
                </a:srgb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410099295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2017/7/9</a:t>
            </a:fld>
            <a:endParaRPr lang="zh-CN" altLang="en-US">
              <a:solidFill>
                <a:srgbClr val="04617B">
                  <a:shade val="90000"/>
                </a:srgbClr>
              </a:solidFill>
            </a:endParaRPr>
          </a:p>
        </p:txBody>
      </p:sp>
      <p:sp>
        <p:nvSpPr>
          <p:cNvPr id="5" name="页脚占位符 4"/>
          <p:cNvSpPr>
            <a:spLocks noGrp="1"/>
          </p:cNvSpPr>
          <p:nvPr>
            <p:ph type="ftr" sz="quarter" idx="11"/>
          </p:nvPr>
        </p:nvSpPr>
        <p:spPr/>
        <p:txBody>
          <a:bodyPr/>
          <a:lstStyle/>
          <a:p>
            <a:endParaRPr lang="zh-CN" altLang="en-US">
              <a:solidFill>
                <a:srgbClr val="04617B">
                  <a:shade val="90000"/>
                </a:srgb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114966530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直角三角形 10"/>
          <p:cNvSpPr>
            <a:spLocks/>
          </p:cNvSpPr>
          <p:nvPr userDrawn="1"/>
        </p:nvSpPr>
        <p:spPr bwMode="auto">
          <a:xfrm>
            <a:off x="-6042" y="6000767"/>
            <a:ext cx="9150042" cy="871353"/>
          </a:xfrm>
          <a:prstGeom prst="rtTriangle">
            <a:avLst/>
          </a:prstGeom>
          <a:solidFill>
            <a:srgbClr val="00B0F0"/>
          </a:solid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fontAlgn="auto" hangingPunct="1">
              <a:spcBef>
                <a:spcPts val="0"/>
              </a:spcBef>
              <a:spcAft>
                <a:spcPts val="0"/>
              </a:spcAft>
            </a:pPr>
            <a:endParaRPr lang="en-US">
              <a:solidFill>
                <a:prstClr val="white"/>
              </a:solidFill>
            </a:endParaRPr>
          </a:p>
        </p:txBody>
      </p:sp>
      <p:sp>
        <p:nvSpPr>
          <p:cNvPr id="14" name="矩形 13"/>
          <p:cNvSpPr/>
          <p:nvPr userDrawn="1"/>
        </p:nvSpPr>
        <p:spPr>
          <a:xfrm>
            <a:off x="0" y="1357298"/>
            <a:ext cx="9144000" cy="7143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21" name="日期占位符 20"/>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2017/7/9</a:t>
            </a:fld>
            <a:endParaRPr lang="zh-CN" altLang="en-US">
              <a:solidFill>
                <a:srgbClr val="04617B">
                  <a:shade val="90000"/>
                </a:srgbClr>
              </a:solidFill>
            </a:endParaRPr>
          </a:p>
        </p:txBody>
      </p:sp>
      <p:sp>
        <p:nvSpPr>
          <p:cNvPr id="22" name="灯片编号占位符 21"/>
          <p:cNvSpPr>
            <a:spLocks noGrp="1"/>
          </p:cNvSpPr>
          <p:nvPr>
            <p:ph type="sldNum" sz="quarter" idx="11"/>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
        <p:nvSpPr>
          <p:cNvPr id="23" name="页脚占位符 22"/>
          <p:cNvSpPr>
            <a:spLocks noGrp="1"/>
          </p:cNvSpPr>
          <p:nvPr>
            <p:ph type="ftr" sz="quarter" idx="12"/>
          </p:nvPr>
        </p:nvSpPr>
        <p:spPr/>
        <p:txBody>
          <a:bodyPr/>
          <a:lstStyle/>
          <a:p>
            <a:endParaRPr lang="zh-CN" altLang="en-US">
              <a:solidFill>
                <a:srgbClr val="04617B">
                  <a:shade val="90000"/>
                </a:srgbClr>
              </a:solidFill>
            </a:endParaRPr>
          </a:p>
        </p:txBody>
      </p:sp>
      <p:sp>
        <p:nvSpPr>
          <p:cNvPr id="25" name="标题 24"/>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1196077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C1E749E-6E08-44DB-B6F5-BD0196DB0138}" type="datetimeFigureOut">
              <a:rPr lang="zh-CN" altLang="en-US"/>
              <a:pPr>
                <a:defRPr/>
              </a:pPr>
              <a:t>2017/7/9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A8D3C70-1488-4951-8EE6-ED0A76C53355}" type="slidenum">
              <a:rPr lang="zh-CN" altLang="en-US"/>
              <a:pPr>
                <a:defRPr/>
              </a:pPr>
              <a:t>‹#›</a:t>
            </a:fld>
            <a:endParaRPr lang="zh-CN" altLang="en-US"/>
          </a:p>
        </p:txBody>
      </p:sp>
    </p:spTree>
    <p:extLst>
      <p:ext uri="{BB962C8B-B14F-4D97-AF65-F5344CB8AC3E}">
        <p14:creationId xmlns:p14="http://schemas.microsoft.com/office/powerpoint/2010/main" val="3647830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fld id="{919250CF-8798-443E-A7D6-FB16D2F2F43F}" type="datetimeFigureOut">
              <a:rPr lang="zh-CN" altLang="en-US"/>
              <a:pPr>
                <a:defRPr/>
              </a:pPr>
              <a:t>2017/7/9</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B8509120-DE3D-477B-ABB6-C5F984A4F6D5}" type="slidenum">
              <a:rPr lang="zh-CN" altLang="en-US"/>
              <a:pPr>
                <a:defRPr/>
              </a:pPr>
              <a:t>‹#›</a:t>
            </a:fld>
            <a:endParaRPr lang="zh-CN" altLang="en-US"/>
          </a:p>
        </p:txBody>
      </p:sp>
    </p:spTree>
    <p:extLst>
      <p:ext uri="{BB962C8B-B14F-4D97-AF65-F5344CB8AC3E}">
        <p14:creationId xmlns:p14="http://schemas.microsoft.com/office/powerpoint/2010/main" val="30815231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9"/>
          <p:cNvSpPr>
            <a:spLocks noGrp="1"/>
          </p:cNvSpPr>
          <p:nvPr>
            <p:ph type="dt" sz="half" idx="10"/>
          </p:nvPr>
        </p:nvSpPr>
        <p:spPr/>
        <p:txBody>
          <a:bodyPr/>
          <a:lstStyle>
            <a:lvl1pPr>
              <a:defRPr/>
            </a:lvl1pPr>
          </a:lstStyle>
          <a:p>
            <a:pPr>
              <a:defRPr/>
            </a:pPr>
            <a:fld id="{9789A6A0-AB22-4397-89EA-9EC36EBEF124}" type="datetimeFigureOut">
              <a:rPr lang="zh-CN" altLang="en-US"/>
              <a:pPr>
                <a:defRPr/>
              </a:pPr>
              <a:t>2017/7/9</a:t>
            </a:fld>
            <a:endParaRPr lang="zh-CN" altLang="en-US"/>
          </a:p>
        </p:txBody>
      </p:sp>
      <p:sp>
        <p:nvSpPr>
          <p:cNvPr id="8" name="页脚占位符 21"/>
          <p:cNvSpPr>
            <a:spLocks noGrp="1"/>
          </p:cNvSpPr>
          <p:nvPr>
            <p:ph type="ftr" sz="quarter" idx="11"/>
          </p:nvPr>
        </p:nvSpPr>
        <p:spPr/>
        <p:txBody>
          <a:bodyPr/>
          <a:lstStyle>
            <a:lvl1pPr>
              <a:defRPr/>
            </a:lvl1pPr>
          </a:lstStyle>
          <a:p>
            <a:pPr>
              <a:defRPr/>
            </a:pPr>
            <a:endParaRPr lang="zh-CN" altLang="en-US"/>
          </a:p>
        </p:txBody>
      </p:sp>
      <p:sp>
        <p:nvSpPr>
          <p:cNvPr id="9" name="灯片编号占位符 17"/>
          <p:cNvSpPr>
            <a:spLocks noGrp="1"/>
          </p:cNvSpPr>
          <p:nvPr>
            <p:ph type="sldNum" sz="quarter" idx="12"/>
          </p:nvPr>
        </p:nvSpPr>
        <p:spPr/>
        <p:txBody>
          <a:bodyPr/>
          <a:lstStyle>
            <a:lvl1pPr>
              <a:defRPr/>
            </a:lvl1pPr>
          </a:lstStyle>
          <a:p>
            <a:pPr>
              <a:defRPr/>
            </a:pPr>
            <a:fld id="{D2833C2A-AC3A-4D64-AE94-DCF0EA22E5B9}" type="slidenum">
              <a:rPr lang="zh-CN" altLang="en-US"/>
              <a:pPr>
                <a:defRPr/>
              </a:pPr>
              <a:t>‹#›</a:t>
            </a:fld>
            <a:endParaRPr lang="zh-CN" altLang="en-US"/>
          </a:p>
        </p:txBody>
      </p:sp>
    </p:spTree>
    <p:extLst>
      <p:ext uri="{BB962C8B-B14F-4D97-AF65-F5344CB8AC3E}">
        <p14:creationId xmlns:p14="http://schemas.microsoft.com/office/powerpoint/2010/main" val="313761214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fld id="{3BDD7DD9-B68D-4BF9-9227-773CC0907CD9}" type="datetimeFigureOut">
              <a:rPr lang="zh-CN" altLang="en-US"/>
              <a:pPr>
                <a:defRPr/>
              </a:pPr>
              <a:t>2017/7/9</a:t>
            </a:fld>
            <a:endParaRPr lang="zh-CN" altLang="en-US"/>
          </a:p>
        </p:txBody>
      </p:sp>
      <p:sp>
        <p:nvSpPr>
          <p:cNvPr id="4" name="页脚占位符 21"/>
          <p:cNvSpPr>
            <a:spLocks noGrp="1"/>
          </p:cNvSpPr>
          <p:nvPr>
            <p:ph type="ftr" sz="quarter" idx="11"/>
          </p:nvPr>
        </p:nvSpPr>
        <p:spPr/>
        <p:txBody>
          <a:bodyPr/>
          <a:lstStyle>
            <a:lvl1pPr>
              <a:defRPr/>
            </a:lvl1pPr>
          </a:lstStyle>
          <a:p>
            <a:pPr>
              <a:defRPr/>
            </a:pPr>
            <a:endParaRPr lang="zh-CN" altLang="en-US"/>
          </a:p>
        </p:txBody>
      </p:sp>
      <p:sp>
        <p:nvSpPr>
          <p:cNvPr id="5" name="灯片编号占位符 17"/>
          <p:cNvSpPr>
            <a:spLocks noGrp="1"/>
          </p:cNvSpPr>
          <p:nvPr>
            <p:ph type="sldNum" sz="quarter" idx="12"/>
          </p:nvPr>
        </p:nvSpPr>
        <p:spPr/>
        <p:txBody>
          <a:bodyPr/>
          <a:lstStyle>
            <a:lvl1pPr>
              <a:defRPr/>
            </a:lvl1pPr>
          </a:lstStyle>
          <a:p>
            <a:pPr>
              <a:defRPr/>
            </a:pPr>
            <a:fld id="{3CC3FA56-E5BB-4309-A15C-C36F34EED475}" type="slidenum">
              <a:rPr lang="zh-CN" altLang="en-US"/>
              <a:pPr>
                <a:defRPr/>
              </a:pPr>
              <a:t>‹#›</a:t>
            </a:fld>
            <a:endParaRPr lang="zh-CN" altLang="en-US"/>
          </a:p>
        </p:txBody>
      </p:sp>
    </p:spTree>
    <p:extLst>
      <p:ext uri="{BB962C8B-B14F-4D97-AF65-F5344CB8AC3E}">
        <p14:creationId xmlns:p14="http://schemas.microsoft.com/office/powerpoint/2010/main" val="417977898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A3DFE58A-3A2E-49C4-AFAD-06F7C83A9401}" type="datetimeFigureOut">
              <a:rPr lang="zh-CN" altLang="en-US"/>
              <a:pPr>
                <a:defRPr/>
              </a:pPr>
              <a:t>2017/7/9</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F93DF042-8B12-4EE1-8A71-BC45353E079F}" type="slidenum">
              <a:rPr lang="zh-CN" altLang="en-US"/>
              <a:pPr>
                <a:defRPr/>
              </a:pPr>
              <a:t>‹#›</a:t>
            </a:fld>
            <a:endParaRPr lang="zh-CN" altLang="en-US"/>
          </a:p>
        </p:txBody>
      </p:sp>
    </p:spTree>
    <p:extLst>
      <p:ext uri="{BB962C8B-B14F-4D97-AF65-F5344CB8AC3E}">
        <p14:creationId xmlns:p14="http://schemas.microsoft.com/office/powerpoint/2010/main" val="22249944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fld id="{34D474A8-249E-4C8B-9DDE-48C23623EDF1}" type="datetimeFigureOut">
              <a:rPr lang="zh-CN" altLang="en-US"/>
              <a:pPr>
                <a:defRPr/>
              </a:pPr>
              <a:t>2017/7/9</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1C201302-F82D-440F-BC9F-61C68AF7E142}" type="slidenum">
              <a:rPr lang="zh-CN" altLang="en-US"/>
              <a:pPr>
                <a:defRPr/>
              </a:pPr>
              <a:t>‹#›</a:t>
            </a:fld>
            <a:endParaRPr lang="zh-CN" altLang="en-US"/>
          </a:p>
        </p:txBody>
      </p:sp>
    </p:spTree>
    <p:extLst>
      <p:ext uri="{BB962C8B-B14F-4D97-AF65-F5344CB8AC3E}">
        <p14:creationId xmlns:p14="http://schemas.microsoft.com/office/powerpoint/2010/main" val="9038944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fld id="{5AFFB09E-24BF-40D3-B3F5-59E1337D3D64}" type="datetimeFigureOut">
              <a:rPr lang="zh-CN" altLang="en-US"/>
              <a:pPr>
                <a:defRPr/>
              </a:pPr>
              <a:t>2017/7/9</a:t>
            </a:fld>
            <a:endParaRPr lang="zh-CN" altLang="en-US"/>
          </a:p>
        </p:txBody>
      </p:sp>
      <p:sp>
        <p:nvSpPr>
          <p:cNvPr id="10" name="页脚占位符 5"/>
          <p:cNvSpPr>
            <a:spLocks noGrp="1"/>
          </p:cNvSpPr>
          <p:nvPr>
            <p:ph type="ftr" sz="quarter" idx="11"/>
          </p:nvPr>
        </p:nvSpPr>
        <p:spPr/>
        <p:txBody>
          <a:bodyPr/>
          <a:lstStyle>
            <a:lvl1pPr>
              <a:defRPr/>
            </a:lvl1pPr>
          </a:lstStyle>
          <a:p>
            <a:pPr>
              <a:defRPr/>
            </a:pPr>
            <a:endParaRPr lang="zh-CN" altLang="en-US"/>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1F2E904F-E0E0-46C2-B71E-B5A2C8B84D45}" type="slidenum">
              <a:rPr lang="zh-CN" altLang="en-US"/>
              <a:pPr>
                <a:defRPr/>
              </a:pPr>
              <a:t>‹#›</a:t>
            </a:fld>
            <a:endParaRPr lang="zh-CN" altLang="en-US"/>
          </a:p>
        </p:txBody>
      </p:sp>
    </p:spTree>
    <p:extLst>
      <p:ext uri="{BB962C8B-B14F-4D97-AF65-F5344CB8AC3E}">
        <p14:creationId xmlns:p14="http://schemas.microsoft.com/office/powerpoint/2010/main" val="31720316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26" name="标题占位符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zh-CN" altLang="en-US" smtClean="0"/>
              <a:t>单击此处编辑母版标题样式</a:t>
            </a:r>
            <a:endParaRPr lang="en-US" smtClean="0"/>
          </a:p>
        </p:txBody>
      </p:sp>
      <p:sp>
        <p:nvSpPr>
          <p:cNvPr id="1027" name="文本占位符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ea typeface="+mn-ea"/>
              </a:defRPr>
            </a:lvl1pPr>
          </a:lstStyle>
          <a:p>
            <a:pPr>
              <a:defRPr/>
            </a:pPr>
            <a:fld id="{6C49F8DE-E77E-4F39-9AB0-2FFD63EAC883}" type="datetimeFigureOut">
              <a:rPr lang="zh-CN" altLang="en-US"/>
              <a:pPr>
                <a:defRPr/>
              </a:pPr>
              <a:t>2017/7/9</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ea typeface="+mn-ea"/>
              </a:defRPr>
            </a:lvl1pPr>
          </a:lstStyle>
          <a:p>
            <a:pPr>
              <a:defRPr/>
            </a:pPr>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mn-lt"/>
                <a:ea typeface="+mn-ea"/>
              </a:defRPr>
            </a:lvl1pPr>
          </a:lstStyle>
          <a:p>
            <a:pPr>
              <a:defRPr/>
            </a:pPr>
            <a:fld id="{978F8739-45C5-4244-AD55-9134880D1CFA}" type="slidenum">
              <a:rPr lang="zh-CN" altLang="en-US"/>
              <a:pPr>
                <a:defRPr/>
              </a:pPr>
              <a:t>‹#›</a:t>
            </a:fld>
            <a:endParaRPr lang="zh-CN" altLang="en-US"/>
          </a:p>
        </p:txBody>
      </p:sp>
      <p:grpSp>
        <p:nvGrpSpPr>
          <p:cNvPr id="1031" name="组合 13"/>
          <p:cNvGrpSpPr>
            <a:grpSpLocks/>
          </p:cNvGrpSpPr>
          <p:nvPr/>
        </p:nvGrpSpPr>
        <p:grpSpPr bwMode="auto">
          <a:xfrm>
            <a:off x="-19050" y="0"/>
            <a:ext cx="9180513" cy="1041400"/>
            <a:chOff x="-19017" y="-7144"/>
            <a:chExt cx="9180548" cy="1041400"/>
          </a:xfrm>
        </p:grpSpPr>
        <p:sp>
          <p:nvSpPr>
            <p:cNvPr id="7" name="任意多边形 6"/>
            <p:cNvSpPr>
              <a:spLocks/>
            </p:cNvSpPr>
            <p:nvPr/>
          </p:nvSpPr>
          <p:spPr bwMode="auto">
            <a:xfrm>
              <a:off x="-9492" y="-7144"/>
              <a:ext cx="9163085"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8" name="任意多边形 7"/>
            <p:cNvSpPr>
              <a:spLocks/>
            </p:cNvSpPr>
            <p:nvPr/>
          </p:nvSpPr>
          <p:spPr bwMode="auto">
            <a:xfrm>
              <a:off x="4381550" y="-7144"/>
              <a:ext cx="4762518"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grpSp>
          <p:nvGrpSpPr>
            <p:cNvPr id="1044" name="组合 1"/>
            <p:cNvGrpSpPr>
              <a:grpSpLocks/>
            </p:cNvGrpSpPr>
            <p:nvPr/>
          </p:nvGrpSpPr>
          <p:grpSpPr bwMode="auto">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grpSp>
      </p:grpSp>
      <p:grpSp>
        <p:nvGrpSpPr>
          <p:cNvPr id="1032" name="组合 14"/>
          <p:cNvGrpSpPr>
            <a:grpSpLocks/>
          </p:cNvGrpSpPr>
          <p:nvPr/>
        </p:nvGrpSpPr>
        <p:grpSpPr bwMode="auto">
          <a:xfrm rot="10800000">
            <a:off x="0" y="5816600"/>
            <a:ext cx="9180513" cy="1041400"/>
            <a:chOff x="-19017" y="-7144"/>
            <a:chExt cx="9180548" cy="1041400"/>
          </a:xfrm>
        </p:grpSpPr>
        <p:sp>
          <p:nvSpPr>
            <p:cNvPr id="16" name="任意多边形 15"/>
            <p:cNvSpPr>
              <a:spLocks/>
            </p:cNvSpPr>
            <p:nvPr/>
          </p:nvSpPr>
          <p:spPr bwMode="auto">
            <a:xfrm>
              <a:off x="-11079" y="-7144"/>
              <a:ext cx="9163085"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17" name="任意多边形 16"/>
            <p:cNvSpPr>
              <a:spLocks/>
            </p:cNvSpPr>
            <p:nvPr/>
          </p:nvSpPr>
          <p:spPr bwMode="auto">
            <a:xfrm>
              <a:off x="4381550" y="-7144"/>
              <a:ext cx="4762518"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grpSp>
          <p:nvGrpSpPr>
            <p:cNvPr id="1035" name="组合 1"/>
            <p:cNvGrpSpPr>
              <a:grpSpLocks/>
            </p:cNvGrpSpPr>
            <p:nvPr/>
          </p:nvGrpSpPr>
          <p:grpSpPr bwMode="auto">
            <a:xfrm>
              <a:off x="-19017" y="202408"/>
              <a:ext cx="9180548" cy="649224"/>
              <a:chOff x="-19045" y="216550"/>
              <a:chExt cx="9180548" cy="649224"/>
            </a:xfrm>
          </p:grpSpPr>
          <p:sp>
            <p:nvSpPr>
              <p:cNvPr id="20" name="任意多边形 19"/>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21" name="任意多边形 20"/>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grpSp>
      </p:gr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13" r:id="rId4"/>
    <p:sldLayoutId id="2147483714" r:id="rId5"/>
    <p:sldLayoutId id="2147483715" r:id="rId6"/>
    <p:sldLayoutId id="2147483716" r:id="rId7"/>
    <p:sldLayoutId id="2147483717" r:id="rId8"/>
    <p:sldLayoutId id="2147483723" r:id="rId9"/>
    <p:sldLayoutId id="2147483718" r:id="rId10"/>
    <p:sldLayoutId id="2147483719" r:id="rId11"/>
    <p:sldLayoutId id="2147483724" r:id="rId12"/>
  </p:sldLayoutIdLst>
  <p:transition>
    <p:fade/>
  </p:transition>
  <p:timing>
    <p:tnLst>
      <p:par>
        <p:cTn id="1" dur="indefinite" restart="never" nodeType="tmRoot"/>
      </p:par>
    </p:tnLst>
  </p:timing>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2pPr>
      <a:lvl3pPr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3pPr>
      <a:lvl4pPr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4pPr>
      <a:lvl5pPr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5pPr>
      <a:lvl6pPr marL="4572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6pPr>
      <a:lvl7pPr marL="9144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7pPr>
      <a:lvl8pPr marL="13716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8pPr>
      <a:lvl9pPr marL="18288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9pPr>
    </p:titleStyle>
    <p:bodyStyle>
      <a:lvl1pPr marL="273050" indent="-273050" algn="l" rtl="0" fontAlgn="base">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fontAlgn="auto">
              <a:spcBef>
                <a:spcPts val="0"/>
              </a:spcBef>
              <a:spcAft>
                <a:spcPts val="0"/>
              </a:spcAft>
            </a:pPr>
            <a:fld id="{530820CF-B880-4189-942D-D702A7CBA730}" type="datetimeFigureOut">
              <a:rPr lang="zh-CN" altLang="en-US" smtClean="0">
                <a:solidFill>
                  <a:srgbClr val="04617B">
                    <a:shade val="90000"/>
                  </a:srgbClr>
                </a:solidFill>
                <a:latin typeface="Constantia"/>
              </a:rPr>
              <a:pPr fontAlgn="auto">
                <a:spcBef>
                  <a:spcPts val="0"/>
                </a:spcBef>
                <a:spcAft>
                  <a:spcPts val="0"/>
                </a:spcAft>
              </a:pPr>
              <a:t>2017/7/9</a:t>
            </a:fld>
            <a:endParaRPr lang="zh-CN" altLang="en-US">
              <a:solidFill>
                <a:srgbClr val="04617B">
                  <a:shade val="90000"/>
                </a:srgbClr>
              </a:solidFill>
              <a:latin typeface="Constantia"/>
            </a:endParaRPr>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fontAlgn="auto">
              <a:spcBef>
                <a:spcPts val="0"/>
              </a:spcBef>
              <a:spcAft>
                <a:spcPts val="0"/>
              </a:spcAft>
            </a:pPr>
            <a:endParaRPr lang="zh-CN" altLang="en-US">
              <a:solidFill>
                <a:srgbClr val="04617B">
                  <a:shade val="90000"/>
                </a:srgbClr>
              </a:solidFill>
              <a:latin typeface="Constantia"/>
            </a:endParaRPr>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fontAlgn="auto">
              <a:spcBef>
                <a:spcPts val="0"/>
              </a:spcBef>
              <a:spcAft>
                <a:spcPts val="0"/>
              </a:spcAft>
            </a:pPr>
            <a:fld id="{0C913308-F349-4B6D-A68A-DD1791B4A57B}" type="slidenum">
              <a:rPr lang="zh-CN" altLang="en-US" smtClean="0">
                <a:solidFill>
                  <a:srgbClr val="04617B">
                    <a:shade val="90000"/>
                  </a:srgbClr>
                </a:solidFill>
                <a:latin typeface="Constantia"/>
              </a:rPr>
              <a:pPr fontAlgn="auto">
                <a:spcBef>
                  <a:spcPts val="0"/>
                </a:spcBef>
                <a:spcAft>
                  <a:spcPts val="0"/>
                </a:spcAft>
              </a:pPr>
              <a:t>‹#›</a:t>
            </a:fld>
            <a:endParaRPr lang="zh-CN" altLang="en-US">
              <a:solidFill>
                <a:srgbClr val="04617B">
                  <a:shade val="90000"/>
                </a:srgbClr>
              </a:solidFill>
              <a:latin typeface="Constantia"/>
            </a:endParaRPr>
          </a:p>
        </p:txBody>
      </p:sp>
      <p:grpSp>
        <p:nvGrpSpPr>
          <p:cNvPr id="14" name="组合 13"/>
          <p:cNvGrpSpPr/>
          <p:nvPr/>
        </p:nvGrpSpPr>
        <p:grpSpPr>
          <a:xfrm>
            <a:off x="-19017" y="-24"/>
            <a:ext cx="9180548" cy="1041400"/>
            <a:chOff x="-19017" y="-7144"/>
            <a:chExt cx="9180548" cy="104140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onstantia"/>
                <a:ea typeface="+mn-ea"/>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onstantia"/>
                <a:ea typeface="+mn-ea"/>
              </a:endParaRPr>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onstantia"/>
                  <a:ea typeface="+mn-ea"/>
                </a:endParaRPr>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onstantia"/>
                  <a:ea typeface="+mn-ea"/>
                </a:endParaRPr>
              </a:p>
            </p:txBody>
          </p:sp>
        </p:grpSp>
      </p:grpSp>
      <p:grpSp>
        <p:nvGrpSpPr>
          <p:cNvPr id="15" name="组合 14"/>
          <p:cNvGrpSpPr/>
          <p:nvPr/>
        </p:nvGrpSpPr>
        <p:grpSpPr>
          <a:xfrm rot="10800000">
            <a:off x="0" y="5816623"/>
            <a:ext cx="9180548" cy="1041400"/>
            <a:chOff x="-19017" y="-7144"/>
            <a:chExt cx="9180548" cy="1041400"/>
          </a:xfrm>
        </p:grpSpPr>
        <p:sp>
          <p:nvSpPr>
            <p:cNvPr id="16" name="任意多边形 15"/>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onstantia"/>
                <a:ea typeface="+mn-ea"/>
              </a:endParaRPr>
            </a:p>
          </p:txBody>
        </p:sp>
        <p:sp>
          <p:nvSpPr>
            <p:cNvPr id="17" name="任意多边形 16"/>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onstantia"/>
                <a:ea typeface="+mn-ea"/>
              </a:endParaRPr>
            </a:p>
          </p:txBody>
        </p:sp>
        <p:grpSp>
          <p:nvGrpSpPr>
            <p:cNvPr id="19" name="组合 1"/>
            <p:cNvGrpSpPr/>
            <p:nvPr/>
          </p:nvGrpSpPr>
          <p:grpSpPr>
            <a:xfrm>
              <a:off x="-19017" y="202408"/>
              <a:ext cx="9180548" cy="649224"/>
              <a:chOff x="-19045" y="216550"/>
              <a:chExt cx="9180548" cy="649224"/>
            </a:xfrm>
          </p:grpSpPr>
          <p:sp>
            <p:nvSpPr>
              <p:cNvPr id="20" name="任意多边形 19"/>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onstantia"/>
                  <a:ea typeface="+mn-ea"/>
                </a:endParaRPr>
              </a:p>
            </p:txBody>
          </p:sp>
          <p:sp>
            <p:nvSpPr>
              <p:cNvPr id="21" name="任意多边形 20"/>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onstantia"/>
                  <a:ea typeface="+mn-ea"/>
                </a:endParaRPr>
              </a:p>
            </p:txBody>
          </p:sp>
        </p:grpSp>
      </p:grpSp>
    </p:spTree>
    <p:extLst>
      <p:ext uri="{BB962C8B-B14F-4D97-AF65-F5344CB8AC3E}">
        <p14:creationId xmlns:p14="http://schemas.microsoft.com/office/powerpoint/2010/main" val="284537868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fade/>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__11.vsd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Visio_2003-2010___11.vsd"/><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217312" y="1340768"/>
            <a:ext cx="6486872" cy="1828800"/>
          </a:xfrm>
        </p:spPr>
        <p:txBody>
          <a:bodyPr/>
          <a:lstStyle/>
          <a:p>
            <a:r>
              <a:rPr lang="zh-CN" altLang="en-US" dirty="0" smtClean="0"/>
              <a:t>基于深度神经网络的实体关系抽取研究</a:t>
            </a:r>
            <a:endParaRPr lang="zh-CN" altLang="en-US" dirty="0"/>
          </a:p>
        </p:txBody>
      </p:sp>
      <p:sp>
        <p:nvSpPr>
          <p:cNvPr id="5" name="副标题 4"/>
          <p:cNvSpPr>
            <a:spLocks noGrp="1"/>
          </p:cNvSpPr>
          <p:nvPr>
            <p:ph type="subTitle" idx="1"/>
          </p:nvPr>
        </p:nvSpPr>
        <p:spPr>
          <a:xfrm>
            <a:off x="2153416" y="3861048"/>
            <a:ext cx="4938864" cy="1752600"/>
          </a:xfrm>
        </p:spPr>
        <p:txBody>
          <a:bodyPr>
            <a:normAutofit fontScale="77500" lnSpcReduction="20000"/>
          </a:bodyPr>
          <a:lstStyle/>
          <a:p>
            <a:pPr algn="l">
              <a:lnSpc>
                <a:spcPct val="110000"/>
              </a:lnSpc>
              <a:spcAft>
                <a:spcPts val="400"/>
              </a:spcAft>
            </a:pPr>
            <a:r>
              <a:rPr lang="zh-CN" altLang="en-US" sz="2800" dirty="0" smtClean="0">
                <a:latin typeface="华文隶书" pitchFamily="2" charset="-122"/>
                <a:ea typeface="华文隶书" pitchFamily="2" charset="-122"/>
              </a:rPr>
              <a:t>                答  辩  人  ：</a:t>
            </a:r>
            <a:r>
              <a:rPr lang="zh-CN" altLang="en-US" sz="2800" dirty="0">
                <a:latin typeface="华文隶书" pitchFamily="2" charset="-122"/>
                <a:ea typeface="华文隶书" pitchFamily="2" charset="-122"/>
              </a:rPr>
              <a:t>杨云龙</a:t>
            </a:r>
            <a:endParaRPr lang="en-US" altLang="zh-CN" sz="2800" dirty="0" smtClean="0">
              <a:latin typeface="华文隶书" pitchFamily="2" charset="-122"/>
              <a:ea typeface="华文隶书" pitchFamily="2" charset="-122"/>
            </a:endParaRPr>
          </a:p>
          <a:p>
            <a:pPr algn="l">
              <a:lnSpc>
                <a:spcPct val="110000"/>
              </a:lnSpc>
              <a:spcAft>
                <a:spcPts val="400"/>
              </a:spcAft>
            </a:pPr>
            <a:r>
              <a:rPr lang="zh-CN" altLang="en-US" sz="2800" dirty="0" smtClean="0">
                <a:latin typeface="华文隶书" pitchFamily="2" charset="-122"/>
                <a:ea typeface="华文隶书" pitchFamily="2" charset="-122"/>
              </a:rPr>
              <a:t>                指导教师  ：周惠巍  副教授</a:t>
            </a:r>
            <a:endParaRPr lang="en-US" altLang="zh-CN" sz="2800" dirty="0" smtClean="0">
              <a:latin typeface="华文隶书" pitchFamily="2" charset="-122"/>
              <a:ea typeface="华文隶书" pitchFamily="2" charset="-122"/>
            </a:endParaRPr>
          </a:p>
          <a:p>
            <a:pPr algn="ctr">
              <a:lnSpc>
                <a:spcPct val="110000"/>
              </a:lnSpc>
              <a:spcAft>
                <a:spcPts val="400"/>
              </a:spcAft>
            </a:pPr>
            <a:r>
              <a:rPr lang="zh-CN" altLang="en-US" sz="2800" dirty="0" smtClean="0">
                <a:latin typeface="华文隶书" pitchFamily="2" charset="-122"/>
                <a:ea typeface="华文隶书" pitchFamily="2" charset="-122"/>
              </a:rPr>
              <a:t>                专       业   ：计算机科学与技术</a:t>
            </a:r>
            <a:endParaRPr lang="en-US" altLang="zh-CN" sz="2800" dirty="0" smtClean="0">
              <a:latin typeface="华文隶书" pitchFamily="2" charset="-122"/>
              <a:ea typeface="华文隶书" pitchFamily="2" charset="-122"/>
            </a:endParaRPr>
          </a:p>
          <a:p>
            <a:pPr algn="l">
              <a:lnSpc>
                <a:spcPct val="110000"/>
              </a:lnSpc>
              <a:spcAft>
                <a:spcPts val="400"/>
              </a:spcAft>
            </a:pPr>
            <a:r>
              <a:rPr lang="zh-CN" altLang="en-US" sz="2800" dirty="0" smtClean="0">
                <a:latin typeface="华文隶书" pitchFamily="2" charset="-122"/>
                <a:ea typeface="华文隶书" pitchFamily="2" charset="-122"/>
              </a:rPr>
              <a:t>                学       号   ：</a:t>
            </a:r>
            <a:r>
              <a:rPr lang="en-US" altLang="zh-CN" sz="2800" dirty="0" smtClean="0">
                <a:latin typeface="华文隶书" pitchFamily="2" charset="-122"/>
                <a:ea typeface="华文隶书" pitchFamily="2" charset="-122"/>
              </a:rPr>
              <a:t>21509179  </a:t>
            </a:r>
            <a:endParaRPr lang="zh-CN" altLang="en-US" sz="2800" dirty="0" smtClean="0">
              <a:latin typeface="华文隶书" pitchFamily="2" charset="-122"/>
              <a:ea typeface="华文隶书" pitchFamily="2" charset="-122"/>
            </a:endParaRPr>
          </a:p>
        </p:txBody>
      </p:sp>
    </p:spTree>
    <p:extLst>
      <p:ext uri="{BB962C8B-B14F-4D97-AF65-F5344CB8AC3E}">
        <p14:creationId xmlns:p14="http://schemas.microsoft.com/office/powerpoint/2010/main" val="1109488560"/>
      </p:ext>
    </p:extLst>
  </p:cSld>
  <p:clrMapOvr>
    <a:masterClrMapping/>
  </p:clrMapOvr>
  <p:transition advTm="15273">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基于权重的扩展上下文序列</a:t>
            </a:r>
            <a:endParaRPr lang="zh-CN" altLang="en-US" dirty="0"/>
          </a:p>
        </p:txBody>
      </p:sp>
      <p:pic>
        <p:nvPicPr>
          <p:cNvPr id="4" name="图片 3"/>
          <p:cNvPicPr>
            <a:picLocks noChangeAspect="1"/>
          </p:cNvPicPr>
          <p:nvPr/>
        </p:nvPicPr>
        <p:blipFill>
          <a:blip r:embed="rId3"/>
          <a:stretch>
            <a:fillRect/>
          </a:stretch>
        </p:blipFill>
        <p:spPr>
          <a:xfrm>
            <a:off x="200741" y="1960436"/>
            <a:ext cx="4784269" cy="4040332"/>
          </a:xfrm>
          <a:prstGeom prst="rect">
            <a:avLst/>
          </a:prstGeom>
        </p:spPr>
      </p:pic>
      <p:sp>
        <p:nvSpPr>
          <p:cNvPr id="7" name="文本框 6"/>
          <p:cNvSpPr txBox="1"/>
          <p:nvPr/>
        </p:nvSpPr>
        <p:spPr>
          <a:xfrm>
            <a:off x="5508104" y="2132856"/>
            <a:ext cx="3312368" cy="64633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Word-weighted-context</a:t>
            </a:r>
            <a:r>
              <a:rPr lang="en-US" altLang="zh-CN" dirty="0" smtClean="0"/>
              <a:t> </a:t>
            </a:r>
            <a:r>
              <a:rPr lang="zh-CN" altLang="en-US" dirty="0" smtClean="0"/>
              <a:t>对获取的向量语义表示进行权重调整</a:t>
            </a:r>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1680847451"/>
              </p:ext>
            </p:extLst>
          </p:nvPr>
        </p:nvGraphicFramePr>
        <p:xfrm>
          <a:off x="5358101" y="3212976"/>
          <a:ext cx="3612374" cy="647501"/>
        </p:xfrm>
        <a:graphic>
          <a:graphicData uri="http://schemas.openxmlformats.org/presentationml/2006/ole">
            <mc:AlternateContent xmlns:mc="http://schemas.openxmlformats.org/markup-compatibility/2006">
              <mc:Choice xmlns:v="urn:schemas-microsoft-com:vml" Requires="v">
                <p:oleObj spid="_x0000_s23617" name="Equation" r:id="rId4" imgW="1346040" imgH="241200" progId="Equation.DSMT4">
                  <p:embed/>
                </p:oleObj>
              </mc:Choice>
              <mc:Fallback>
                <p:oleObj name="Equation" r:id="rId4" imgW="1346040" imgH="241200" progId="Equation.DSMT4">
                  <p:embed/>
                  <p:pic>
                    <p:nvPicPr>
                      <p:cNvPr id="0" name=""/>
                      <p:cNvPicPr/>
                      <p:nvPr/>
                    </p:nvPicPr>
                    <p:blipFill>
                      <a:blip r:embed="rId5"/>
                      <a:stretch>
                        <a:fillRect/>
                      </a:stretch>
                    </p:blipFill>
                    <p:spPr>
                      <a:xfrm>
                        <a:off x="5358101" y="3212976"/>
                        <a:ext cx="3612374" cy="647501"/>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64263061"/>
              </p:ext>
            </p:extLst>
          </p:nvPr>
        </p:nvGraphicFramePr>
        <p:xfrm>
          <a:off x="5425173" y="4054880"/>
          <a:ext cx="3261627" cy="478771"/>
        </p:xfrm>
        <a:graphic>
          <a:graphicData uri="http://schemas.openxmlformats.org/presentationml/2006/ole">
            <mc:AlternateContent xmlns:mc="http://schemas.openxmlformats.org/markup-compatibility/2006">
              <mc:Choice xmlns:v="urn:schemas-microsoft-com:vml" Requires="v">
                <p:oleObj spid="_x0000_s23618" name="Equation" r:id="rId6" imgW="1384200" imgH="203040" progId="Equation.DSMT4">
                  <p:embed/>
                </p:oleObj>
              </mc:Choice>
              <mc:Fallback>
                <p:oleObj name="Equation" r:id="rId6" imgW="1384200" imgH="203040" progId="Equation.DSMT4">
                  <p:embed/>
                  <p:pic>
                    <p:nvPicPr>
                      <p:cNvPr id="0" name=""/>
                      <p:cNvPicPr/>
                      <p:nvPr/>
                    </p:nvPicPr>
                    <p:blipFill>
                      <a:blip r:embed="rId7"/>
                      <a:stretch>
                        <a:fillRect/>
                      </a:stretch>
                    </p:blipFill>
                    <p:spPr>
                      <a:xfrm>
                        <a:off x="5425173" y="4054880"/>
                        <a:ext cx="3261627" cy="478771"/>
                      </a:xfrm>
                      <a:prstGeom prst="rect">
                        <a:avLst/>
                      </a:prstGeom>
                    </p:spPr>
                  </p:pic>
                </p:oleObj>
              </mc:Fallback>
            </mc:AlternateContent>
          </a:graphicData>
        </a:graphic>
      </p:graphicFrame>
    </p:spTree>
    <p:extLst>
      <p:ext uri="{BB962C8B-B14F-4D97-AF65-F5344CB8AC3E}">
        <p14:creationId xmlns:p14="http://schemas.microsoft.com/office/powerpoint/2010/main" val="29226804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251520" y="764704"/>
            <a:ext cx="8064896" cy="590550"/>
          </a:xfrm>
        </p:spPr>
        <p:txBody>
          <a:bodyPr/>
          <a:lstStyle/>
          <a:p>
            <a:r>
              <a:rPr lang="zh-CN" altLang="en-US" sz="4000" dirty="0" smtClean="0"/>
              <a:t>句法结构信息</a:t>
            </a:r>
          </a:p>
        </p:txBody>
      </p:sp>
      <p:sp>
        <p:nvSpPr>
          <p:cNvPr id="2" name="Rectangle 57"/>
          <p:cNvSpPr>
            <a:spLocks noChangeArrowheads="1"/>
          </p:cNvSpPr>
          <p:nvPr/>
        </p:nvSpPr>
        <p:spPr bwMode="auto">
          <a:xfrm>
            <a:off x="0" y="-1"/>
            <a:ext cx="1133259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539552" y="4725144"/>
            <a:ext cx="8208912" cy="1338828"/>
          </a:xfrm>
          <a:prstGeom prst="rect">
            <a:avLst/>
          </a:prstGeom>
        </p:spPr>
        <p:txBody>
          <a:bodyPr wrap="square">
            <a:spAutoFit/>
          </a:bodyPr>
          <a:lstStyle/>
          <a:p>
            <a:pPr indent="304800" algn="just">
              <a:lnSpc>
                <a:spcPct val="125000"/>
              </a:lnSpc>
              <a:spcAft>
                <a:spcPts val="0"/>
              </a:spcAft>
            </a:pPr>
            <a:r>
              <a:rPr lang="zh-CN" altLang="zh-CN" kern="100" dirty="0">
                <a:solidFill>
                  <a:srgbClr val="000000"/>
                </a:solidFill>
                <a:latin typeface="楷体" panose="02010609060101010101" pitchFamily="49" charset="-122"/>
                <a:ea typeface="楷体" panose="02010609060101010101" pitchFamily="49" charset="-122"/>
              </a:rPr>
              <a:t>句子</a:t>
            </a:r>
            <a:r>
              <a:rPr lang="en-US" altLang="zh-CN" kern="100" dirty="0">
                <a:solidFill>
                  <a:srgbClr val="000000"/>
                </a:solidFill>
                <a:latin typeface="楷体" panose="02010609060101010101" pitchFamily="49" charset="-122"/>
                <a:ea typeface="楷体" panose="02010609060101010101" pitchFamily="49" charset="-122"/>
              </a:rPr>
              <a:t>1</a:t>
            </a:r>
            <a:r>
              <a:rPr lang="en-US" altLang="zh-CN" kern="100" dirty="0">
                <a:solidFill>
                  <a:srgbClr val="000000"/>
                </a:solidFill>
                <a:latin typeface="Times New Roman" panose="02020603050405020304" pitchFamily="18" charset="0"/>
              </a:rPr>
              <a:t>: </a:t>
            </a:r>
            <a:r>
              <a:rPr lang="en-US" altLang="zh-CN" i="1" u="wavy" kern="100" dirty="0">
                <a:solidFill>
                  <a:srgbClr val="000000"/>
                </a:solidFill>
                <a:latin typeface="Times New Roman" panose="02020603050405020304" pitchFamily="18" charset="0"/>
              </a:rPr>
              <a:t>Lithium</a:t>
            </a:r>
            <a:r>
              <a:rPr lang="en-US" altLang="zh-CN" i="1" kern="100" dirty="0">
                <a:solidFill>
                  <a:srgbClr val="000000"/>
                </a:solidFill>
                <a:latin typeface="Times New Roman" panose="02020603050405020304" pitchFamily="18" charset="0"/>
              </a:rPr>
              <a:t> also caused </a:t>
            </a:r>
            <a:r>
              <a:rPr lang="en-US" altLang="zh-CN" i="1" u="sng" kern="100" dirty="0">
                <a:solidFill>
                  <a:srgbClr val="000000"/>
                </a:solidFill>
                <a:latin typeface="Times New Roman" panose="02020603050405020304" pitchFamily="18" charset="0"/>
              </a:rPr>
              <a:t>proteinuria</a:t>
            </a:r>
            <a:r>
              <a:rPr lang="en-US" altLang="zh-CN" i="1" kern="100" dirty="0">
                <a:solidFill>
                  <a:srgbClr val="000000"/>
                </a:solidFill>
                <a:latin typeface="Times New Roman" panose="02020603050405020304" pitchFamily="18" charset="0"/>
              </a:rPr>
              <a:t> and systolic </a:t>
            </a:r>
            <a:r>
              <a:rPr lang="en-US" altLang="zh-CN" i="1" u="sng" kern="100" dirty="0">
                <a:solidFill>
                  <a:srgbClr val="000000"/>
                </a:solidFill>
                <a:latin typeface="Times New Roman" panose="02020603050405020304" pitchFamily="18" charset="0"/>
              </a:rPr>
              <a:t>hypertension</a:t>
            </a:r>
            <a:r>
              <a:rPr lang="en-US" altLang="zh-CN" i="1" kern="100" dirty="0">
                <a:solidFill>
                  <a:srgbClr val="000000"/>
                </a:solidFill>
                <a:latin typeface="Times New Roman" panose="02020603050405020304" pitchFamily="18" charset="0"/>
              </a:rPr>
              <a:t> in absence of </a:t>
            </a:r>
            <a:r>
              <a:rPr lang="en-US" altLang="zh-CN" i="1" u="sng" kern="100" dirty="0">
                <a:solidFill>
                  <a:srgbClr val="000000"/>
                </a:solidFill>
                <a:latin typeface="Times New Roman" panose="02020603050405020304" pitchFamily="18" charset="0"/>
              </a:rPr>
              <a:t>glomerulosclerosis.</a:t>
            </a:r>
            <a:endParaRPr lang="zh-CN" altLang="zh-CN" sz="1400" kern="100" dirty="0">
              <a:latin typeface="Times New Roman" panose="02020603050405020304" pitchFamily="18" charset="0"/>
            </a:endParaRPr>
          </a:p>
          <a:p>
            <a:r>
              <a:rPr lang="zh-CN" altLang="zh-CN"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其中标注为波浪线的是药物的实体，下划线标注的是疾病的实体。在这个句子中一共三个疾病的实体，一个药物的实体</a:t>
            </a:r>
            <a:endParaRPr lang="zh-CN" altLang="en-US" dirty="0">
              <a:latin typeface="楷体" panose="02010609060101010101" pitchFamily="49" charset="-122"/>
              <a:ea typeface="楷体"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436346852"/>
              </p:ext>
            </p:extLst>
          </p:nvPr>
        </p:nvGraphicFramePr>
        <p:xfrm>
          <a:off x="153327" y="1772816"/>
          <a:ext cx="8837346" cy="2808312"/>
        </p:xfrm>
        <a:graphic>
          <a:graphicData uri="http://schemas.openxmlformats.org/presentationml/2006/ole">
            <mc:AlternateContent xmlns:mc="http://schemas.openxmlformats.org/markup-compatibility/2006">
              <mc:Choice xmlns:v="urn:schemas-microsoft-com:vml" Requires="v">
                <p:oleObj spid="_x0000_s20567" name="Visio" r:id="rId3" imgW="4279716" imgH="1360800" progId="Visio.Drawing.11">
                  <p:embed/>
                </p:oleObj>
              </mc:Choice>
              <mc:Fallback>
                <p:oleObj name="Visio" r:id="rId3" imgW="4279716" imgH="136080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327" y="1772816"/>
                        <a:ext cx="8837346" cy="2808312"/>
                      </a:xfrm>
                      <a:prstGeom prst="rect">
                        <a:avLst/>
                      </a:prstGeom>
                      <a:noFill/>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句法结构信息</a:t>
            </a:r>
            <a:endParaRPr lang="zh-CN" altLang="en-US" dirty="0"/>
          </a:p>
        </p:txBody>
      </p:sp>
      <p:sp>
        <p:nvSpPr>
          <p:cNvPr id="3" name="内容占位符 2"/>
          <p:cNvSpPr>
            <a:spLocks noGrp="1"/>
          </p:cNvSpPr>
          <p:nvPr>
            <p:ph idx="1"/>
          </p:nvPr>
        </p:nvSpPr>
        <p:spPr>
          <a:xfrm>
            <a:off x="286834" y="4261143"/>
            <a:ext cx="7381510" cy="2522053"/>
          </a:xfrm>
        </p:spPr>
        <p:txBody>
          <a:bodyPr/>
          <a:lstStyle/>
          <a:p>
            <a:pPr>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SDP-word </a:t>
            </a:r>
            <a:r>
              <a:rPr lang="zh-CN" altLang="en-US" dirty="0" smtClean="0">
                <a:latin typeface="Times New Roman" panose="02020603050405020304" pitchFamily="18" charset="0"/>
                <a:cs typeface="Times New Roman" panose="02020603050405020304" pitchFamily="18" charset="0"/>
              </a:rPr>
              <a:t>最短依存路径序列</a:t>
            </a:r>
            <a:endParaRPr lang="en-US" altLang="zh-C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SDP-dep (A)</a:t>
            </a:r>
            <a:r>
              <a:rPr lang="zh-CN" altLang="en-US" dirty="0" smtClean="0">
                <a:latin typeface="Times New Roman" panose="02020603050405020304" pitchFamily="18" charset="0"/>
                <a:cs typeface="Times New Roman" panose="02020603050405020304" pitchFamily="18" charset="0"/>
              </a:rPr>
              <a:t>基础上添加依存类型</a:t>
            </a:r>
            <a:endParaRPr lang="en-US" altLang="zh-C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SDPSeq-word </a:t>
            </a:r>
            <a:r>
              <a:rPr lang="zh-CN" altLang="en-US" dirty="0" smtClean="0">
                <a:latin typeface="Times New Roman" panose="02020603050405020304" pitchFamily="18" charset="0"/>
                <a:cs typeface="Times New Roman" panose="02020603050405020304" pitchFamily="18" charset="0"/>
              </a:rPr>
              <a:t>按句子顺序的依存路径序列</a:t>
            </a:r>
            <a:endParaRPr lang="en-US" altLang="zh-C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SDPSeq-dep (C)</a:t>
            </a:r>
            <a:r>
              <a:rPr lang="zh-CN" altLang="en-US" dirty="0" smtClean="0">
                <a:latin typeface="Times New Roman" panose="02020603050405020304" pitchFamily="18" charset="0"/>
                <a:cs typeface="Times New Roman" panose="02020603050405020304" pitchFamily="18" charset="0"/>
              </a:rPr>
              <a:t>基础上添加依存类型</a:t>
            </a:r>
            <a:endParaRPr lang="zh-CN" altLang="en-US"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457200" y="18893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75567092"/>
              </p:ext>
            </p:extLst>
          </p:nvPr>
        </p:nvGraphicFramePr>
        <p:xfrm>
          <a:off x="1403648" y="1735128"/>
          <a:ext cx="5834025" cy="2492384"/>
        </p:xfrm>
        <a:graphic>
          <a:graphicData uri="http://schemas.openxmlformats.org/presentationml/2006/ole">
            <mc:AlternateContent xmlns:mc="http://schemas.openxmlformats.org/markup-compatibility/2006">
              <mc:Choice xmlns:v="urn:schemas-microsoft-com:vml" Requires="v">
                <p:oleObj spid="_x0000_s24607" name="Visio" r:id="rId3" imgW="3009887" imgH="1285836" progId="Visio.Drawing.15">
                  <p:embed/>
                </p:oleObj>
              </mc:Choice>
              <mc:Fallback>
                <p:oleObj name="Visio" r:id="rId3" imgW="3009887" imgH="128583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735128"/>
                        <a:ext cx="5834025" cy="2492384"/>
                      </a:xfrm>
                      <a:prstGeom prst="rect">
                        <a:avLst/>
                      </a:prstGeom>
                      <a:noFill/>
                    </p:spPr>
                  </p:pic>
                </p:oleObj>
              </mc:Fallback>
            </mc:AlternateContent>
          </a:graphicData>
        </a:graphic>
      </p:graphicFrame>
    </p:spTree>
    <p:extLst>
      <p:ext uri="{BB962C8B-B14F-4D97-AF65-F5344CB8AC3E}">
        <p14:creationId xmlns:p14="http://schemas.microsoft.com/office/powerpoint/2010/main" val="144317610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实验评价</a:t>
            </a:r>
            <a:endParaRPr lang="zh-CN" altLang="en-US" dirty="0"/>
          </a:p>
        </p:txBody>
      </p:sp>
      <p:sp>
        <p:nvSpPr>
          <p:cNvPr id="3" name="内容占位符 2"/>
          <p:cNvSpPr>
            <a:spLocks noGrp="1"/>
          </p:cNvSpPr>
          <p:nvPr>
            <p:ph idx="1"/>
          </p:nvPr>
        </p:nvSpPr>
        <p:spPr>
          <a:xfrm>
            <a:off x="138336" y="1988840"/>
            <a:ext cx="8867328" cy="2880320"/>
          </a:xfrm>
        </p:spPr>
        <p:txBody>
          <a:bodyPr>
            <a:noAutofit/>
          </a:bodyPr>
          <a:lstStyle/>
          <a:p>
            <a:pPr>
              <a:buFont typeface="Wingdings" panose="05000000000000000000" pitchFamily="2" charset="2"/>
              <a:buChar char="Ø"/>
            </a:pP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BioCreative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V </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task</a:t>
            </a:r>
            <a:r>
              <a:rPr lang="zh-CN" altLang="zh-CN" sz="2800" dirty="0" smtClean="0">
                <a:latin typeface="Times New Roman" panose="02020603050405020304" pitchFamily="18" charset="0"/>
                <a:ea typeface="楷体" panose="02010609060101010101" pitchFamily="49" charset="-122"/>
                <a:cs typeface="Times New Roman" panose="02020603050405020304" pitchFamily="18" charset="0"/>
              </a:rPr>
              <a:t>的</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CDR</a:t>
            </a:r>
            <a:r>
              <a:rPr lang="zh-CN" altLang="zh-CN" sz="2800" dirty="0" smtClean="0">
                <a:latin typeface="Times New Roman" panose="02020603050405020304" pitchFamily="18" charset="0"/>
                <a:ea typeface="楷体" panose="02010609060101010101" pitchFamily="49" charset="-122"/>
                <a:cs typeface="Times New Roman" panose="02020603050405020304" pitchFamily="18" charset="0"/>
              </a:rPr>
              <a:t>评测语料库</a:t>
            </a:r>
            <a:endPar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endParaRPr>
          </a:p>
          <a:p>
            <a:pPr>
              <a:buFont typeface="Wingdings" panose="05000000000000000000" pitchFamily="2" charset="2"/>
              <a:buChar char="Ø"/>
            </a:pP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训练集和发展集合并，取</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80%</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做为新的训练集</a:t>
            </a:r>
            <a:endPar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endParaRPr>
          </a:p>
          <a:p>
            <a:pPr>
              <a:buFont typeface="Wingdings" panose="05000000000000000000" pitchFamily="2" charset="2"/>
              <a:buChar char="Ø"/>
            </a:pP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100</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个窗口大小分别为</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3,4,5</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的特征图用于</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CNN</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模型</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pPr>
              <a:buFont typeface="Wingdings" panose="05000000000000000000" pitchFamily="2" charset="2"/>
              <a:buChar char="Ø"/>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词向量、依存类型向量为</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100</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维，位置向量</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30</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维</a:t>
            </a:r>
            <a:endPar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endParaRPr>
          </a:p>
          <a:p>
            <a:pPr>
              <a:buFont typeface="Wingdings" panose="05000000000000000000" pitchFamily="2" charset="2"/>
              <a:buChar char="Ø"/>
            </a:pPr>
            <a:r>
              <a:rPr lang="zh-CN" altLang="zh-CN" sz="2800" dirty="0" smtClean="0">
                <a:latin typeface="Times New Roman" panose="02020603050405020304" pitchFamily="18" charset="0"/>
                <a:ea typeface="楷体" panose="02010609060101010101" pitchFamily="49" charset="-122"/>
                <a:cs typeface="Times New Roman" panose="02020603050405020304" pitchFamily="18" charset="0"/>
              </a:rPr>
              <a:t>最终</a:t>
            </a:r>
            <a:r>
              <a:rPr lang="zh-CN" altLang="zh-CN" sz="2800" dirty="0">
                <a:latin typeface="Times New Roman" panose="02020603050405020304" pitchFamily="18" charset="0"/>
                <a:ea typeface="楷体" panose="02010609060101010101" pitchFamily="49" charset="-122"/>
                <a:cs typeface="Times New Roman" panose="02020603050405020304" pitchFamily="18" charset="0"/>
              </a:rPr>
              <a:t>结果用精确率（</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Precision</a:t>
            </a:r>
            <a:r>
              <a:rPr lang="zh-CN" altLang="zh-CN" sz="2800" dirty="0">
                <a:latin typeface="Times New Roman" panose="02020603050405020304" pitchFamily="18" charset="0"/>
                <a:ea typeface="楷体" panose="02010609060101010101" pitchFamily="49" charset="-122"/>
                <a:cs typeface="Times New Roman" panose="02020603050405020304" pitchFamily="18" charset="0"/>
              </a:rPr>
              <a:t>）、召回率（</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Recall</a:t>
            </a:r>
            <a:r>
              <a:rPr lang="zh-CN" altLang="zh-CN" sz="2800"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F</a:t>
            </a:r>
            <a:r>
              <a:rPr lang="zh-CN" altLang="zh-CN" sz="2800" dirty="0">
                <a:latin typeface="Times New Roman" panose="02020603050405020304" pitchFamily="18" charset="0"/>
                <a:ea typeface="楷体" panose="02010609060101010101" pitchFamily="49" charset="-122"/>
                <a:cs typeface="Times New Roman" panose="02020603050405020304" pitchFamily="18" charset="0"/>
              </a:rPr>
              <a:t>值（</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F-score</a:t>
            </a:r>
            <a:r>
              <a:rPr lang="zh-CN" altLang="zh-CN" sz="2800" dirty="0">
                <a:latin typeface="Times New Roman" panose="02020603050405020304" pitchFamily="18" charset="0"/>
                <a:ea typeface="楷体" panose="02010609060101010101" pitchFamily="49" charset="-122"/>
                <a:cs typeface="Times New Roman" panose="02020603050405020304" pitchFamily="18" charset="0"/>
              </a:rPr>
              <a:t>）来进行</a:t>
            </a:r>
            <a:r>
              <a:rPr lang="zh-CN" altLang="zh-CN" sz="2800" dirty="0" smtClean="0">
                <a:latin typeface="Times New Roman" panose="02020603050405020304" pitchFamily="18" charset="0"/>
                <a:ea typeface="楷体" panose="02010609060101010101" pitchFamily="49" charset="-122"/>
                <a:cs typeface="Times New Roman" panose="02020603050405020304" pitchFamily="18" charset="0"/>
              </a:rPr>
              <a:t>表示</a:t>
            </a:r>
            <a:endPar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9454581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249238" y="317500"/>
            <a:ext cx="8229600" cy="1143000"/>
          </a:xfrm>
        </p:spPr>
        <p:txBody>
          <a:bodyPr/>
          <a:lstStyle/>
          <a:p>
            <a:r>
              <a:rPr lang="zh-CN" altLang="en-US" sz="4000" dirty="0" smtClean="0"/>
              <a:t>基于语义信息的句内关系抽取</a:t>
            </a:r>
          </a:p>
        </p:txBody>
      </p:sp>
      <p:sp>
        <p:nvSpPr>
          <p:cNvPr id="25603" name="Rectangle 2"/>
          <p:cNvSpPr>
            <a:spLocks noChangeArrowheads="1"/>
          </p:cNvSpPr>
          <p:nvPr/>
        </p:nvSpPr>
        <p:spPr bwMode="auto">
          <a:xfrm>
            <a:off x="1547813" y="1700213"/>
            <a:ext cx="9499600"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onstantia" panose="02030602050306030303" pitchFamily="18" charset="0"/>
                <a:ea typeface="宋体" panose="02010600030101010101" pitchFamily="2" charset="-122"/>
              </a:defRPr>
            </a:lvl1pPr>
            <a:lvl2pPr marL="742950" indent="-285750">
              <a:defRPr>
                <a:solidFill>
                  <a:schemeClr val="tx1"/>
                </a:solidFill>
                <a:latin typeface="Constantia" panose="02030602050306030303" pitchFamily="18" charset="0"/>
                <a:ea typeface="宋体" panose="02010600030101010101" pitchFamily="2" charset="-122"/>
              </a:defRPr>
            </a:lvl2pPr>
            <a:lvl3pPr marL="1143000" indent="-228600">
              <a:defRPr>
                <a:solidFill>
                  <a:schemeClr val="tx1"/>
                </a:solidFill>
                <a:latin typeface="Constantia" panose="02030602050306030303" pitchFamily="18" charset="0"/>
                <a:ea typeface="宋体" panose="02010600030101010101" pitchFamily="2" charset="-122"/>
              </a:defRPr>
            </a:lvl3pPr>
            <a:lvl4pPr marL="1600200" indent="-228600">
              <a:defRPr>
                <a:solidFill>
                  <a:schemeClr val="tx1"/>
                </a:solidFill>
                <a:latin typeface="Constantia" panose="02030602050306030303" pitchFamily="18" charset="0"/>
                <a:ea typeface="宋体" panose="02010600030101010101" pitchFamily="2" charset="-122"/>
              </a:defRPr>
            </a:lvl4pPr>
            <a:lvl5pPr marL="2057400" indent="-228600">
              <a:defRPr>
                <a:solidFill>
                  <a:schemeClr val="tx1"/>
                </a:solidFill>
                <a:latin typeface="Constantia" panose="02030602050306030303" pitchFamily="18" charset="0"/>
                <a:ea typeface="宋体" panose="02010600030101010101" pitchFamily="2" charset="-122"/>
              </a:defRPr>
            </a:lvl5pPr>
            <a:lvl6pPr marL="25146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6pPr>
            <a:lvl7pPr marL="29718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7pPr>
            <a:lvl8pPr marL="34290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8pPr>
            <a:lvl9pPr marL="38862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9pPr>
          </a:lstStyle>
          <a:p>
            <a:pPr eaLnBrk="1" hangingPunct="1"/>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1761585341"/>
              </p:ext>
            </p:extLst>
          </p:nvPr>
        </p:nvGraphicFramePr>
        <p:xfrm>
          <a:off x="1043608" y="1916832"/>
          <a:ext cx="6660551" cy="2664295"/>
        </p:xfrm>
        <a:graphic>
          <a:graphicData uri="http://schemas.openxmlformats.org/drawingml/2006/table">
            <a:tbl>
              <a:tblPr firstRow="1" firstCol="1" bandRow="1">
                <a:tableStyleId>{85BE263C-DBD7-4A20-BB59-AAB30ACAA65A}</a:tableStyleId>
              </a:tblPr>
              <a:tblGrid>
                <a:gridCol w="2728913"/>
                <a:gridCol w="1310546"/>
                <a:gridCol w="1310546"/>
                <a:gridCol w="1310546"/>
              </a:tblGrid>
              <a:tr h="444049">
                <a:tc>
                  <a:txBody>
                    <a:bodyPr/>
                    <a:lstStyle/>
                    <a:p>
                      <a:pPr algn="ctr">
                        <a:spcAft>
                          <a:spcPts val="0"/>
                        </a:spcAft>
                      </a:pPr>
                      <a:r>
                        <a:rPr lang="zh-CN" sz="1800" kern="100" dirty="0">
                          <a:solidFill>
                            <a:sysClr val="windowText" lastClr="000000"/>
                          </a:solidFill>
                          <a:effectLst/>
                          <a:latin typeface="楷体" panose="02010609060101010101" pitchFamily="49" charset="-122"/>
                          <a:ea typeface="楷体" panose="02010609060101010101" pitchFamily="49" charset="-122"/>
                        </a:rPr>
                        <a:t>实验方法</a:t>
                      </a: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P(%)</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R(%)</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F(%)</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r>
              <a:tr h="444049">
                <a:tc>
                  <a:txBody>
                    <a:bodyPr/>
                    <a:lstStyle/>
                    <a:p>
                      <a:pPr algn="l">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Word</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49.78</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54.50</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52.04</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r>
              <a:tr h="444049">
                <a:tc>
                  <a:txBody>
                    <a:bodyPr/>
                    <a:lstStyle/>
                    <a:p>
                      <a:pPr algn="l">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Word-position</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55.19</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49.81</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a:spcAft>
                          <a:spcPts val="0"/>
                        </a:spcAft>
                      </a:pPr>
                      <a:r>
                        <a:rPr lang="en-US" sz="1800" kern="100">
                          <a:solidFill>
                            <a:sysClr val="windowText" lastClr="000000"/>
                          </a:solidFill>
                          <a:effectLst/>
                          <a:latin typeface="Times New Roman" panose="02020603050405020304" pitchFamily="18" charset="0"/>
                          <a:cs typeface="Times New Roman" panose="02020603050405020304" pitchFamily="18" charset="0"/>
                        </a:rPr>
                        <a:t>52.36</a:t>
                      </a:r>
                      <a:endParaRPr lang="zh-CN" sz="1800" kern="10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r>
              <a:tr h="444049">
                <a:tc>
                  <a:txBody>
                    <a:bodyPr/>
                    <a:lstStyle/>
                    <a:p>
                      <a:pPr algn="l">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Word-context</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57.40</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50.18</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53.55</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r>
              <a:tr h="888099">
                <a:tc>
                  <a:txBody>
                    <a:bodyPr/>
                    <a:lstStyle/>
                    <a:p>
                      <a:pPr algn="l">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Word-weighted-context</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53.98</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53.47</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100" dirty="0">
                          <a:solidFill>
                            <a:sysClr val="windowText" lastClr="000000"/>
                          </a:solidFill>
                          <a:effectLst/>
                          <a:latin typeface="Times New Roman" panose="02020603050405020304" pitchFamily="18" charset="0"/>
                          <a:cs typeface="Times New Roman" panose="02020603050405020304" pitchFamily="18" charset="0"/>
                        </a:rPr>
                        <a:t>53.72</a:t>
                      </a:r>
                      <a:endParaRPr lang="zh-CN" sz="1800" b="1"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249238" y="317500"/>
            <a:ext cx="8229600" cy="1143000"/>
          </a:xfrm>
        </p:spPr>
        <p:txBody>
          <a:bodyPr/>
          <a:lstStyle/>
          <a:p>
            <a:r>
              <a:rPr lang="zh-CN" altLang="en-US" sz="4000" dirty="0" smtClean="0"/>
              <a:t>基于语义信息的跨句关系抽取</a:t>
            </a:r>
          </a:p>
        </p:txBody>
      </p:sp>
      <p:sp>
        <p:nvSpPr>
          <p:cNvPr id="25603" name="Rectangle 2"/>
          <p:cNvSpPr>
            <a:spLocks noChangeArrowheads="1"/>
          </p:cNvSpPr>
          <p:nvPr/>
        </p:nvSpPr>
        <p:spPr bwMode="auto">
          <a:xfrm>
            <a:off x="1547813" y="1700213"/>
            <a:ext cx="9499600"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onstantia" panose="02030602050306030303" pitchFamily="18" charset="0"/>
                <a:ea typeface="宋体" panose="02010600030101010101" pitchFamily="2" charset="-122"/>
              </a:defRPr>
            </a:lvl1pPr>
            <a:lvl2pPr marL="742950" indent="-285750">
              <a:defRPr>
                <a:solidFill>
                  <a:schemeClr val="tx1"/>
                </a:solidFill>
                <a:latin typeface="Constantia" panose="02030602050306030303" pitchFamily="18" charset="0"/>
                <a:ea typeface="宋体" panose="02010600030101010101" pitchFamily="2" charset="-122"/>
              </a:defRPr>
            </a:lvl2pPr>
            <a:lvl3pPr marL="1143000" indent="-228600">
              <a:defRPr>
                <a:solidFill>
                  <a:schemeClr val="tx1"/>
                </a:solidFill>
                <a:latin typeface="Constantia" panose="02030602050306030303" pitchFamily="18" charset="0"/>
                <a:ea typeface="宋体" panose="02010600030101010101" pitchFamily="2" charset="-122"/>
              </a:defRPr>
            </a:lvl3pPr>
            <a:lvl4pPr marL="1600200" indent="-228600">
              <a:defRPr>
                <a:solidFill>
                  <a:schemeClr val="tx1"/>
                </a:solidFill>
                <a:latin typeface="Constantia" panose="02030602050306030303" pitchFamily="18" charset="0"/>
                <a:ea typeface="宋体" panose="02010600030101010101" pitchFamily="2" charset="-122"/>
              </a:defRPr>
            </a:lvl4pPr>
            <a:lvl5pPr marL="2057400" indent="-228600">
              <a:defRPr>
                <a:solidFill>
                  <a:schemeClr val="tx1"/>
                </a:solidFill>
                <a:latin typeface="Constantia" panose="02030602050306030303" pitchFamily="18" charset="0"/>
                <a:ea typeface="宋体" panose="02010600030101010101" pitchFamily="2" charset="-122"/>
              </a:defRPr>
            </a:lvl5pPr>
            <a:lvl6pPr marL="25146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6pPr>
            <a:lvl7pPr marL="29718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7pPr>
            <a:lvl8pPr marL="34290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8pPr>
            <a:lvl9pPr marL="38862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9pPr>
          </a:lstStyle>
          <a:p>
            <a:pPr eaLnBrk="1" hangingPunct="1"/>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3218388821"/>
              </p:ext>
            </p:extLst>
          </p:nvPr>
        </p:nvGraphicFramePr>
        <p:xfrm>
          <a:off x="1259632" y="2137575"/>
          <a:ext cx="6660551" cy="1332147"/>
        </p:xfrm>
        <a:graphic>
          <a:graphicData uri="http://schemas.openxmlformats.org/drawingml/2006/table">
            <a:tbl>
              <a:tblPr firstRow="1" firstCol="1" bandRow="1">
                <a:tableStyleId>{85BE263C-DBD7-4A20-BB59-AAB30ACAA65A}</a:tableStyleId>
              </a:tblPr>
              <a:tblGrid>
                <a:gridCol w="2728913"/>
                <a:gridCol w="1310546"/>
                <a:gridCol w="1310546"/>
                <a:gridCol w="1310546"/>
              </a:tblGrid>
              <a:tr h="444049">
                <a:tc>
                  <a:txBody>
                    <a:bodyPr/>
                    <a:lstStyle/>
                    <a:p>
                      <a:pPr algn="ctr">
                        <a:spcAft>
                          <a:spcPts val="0"/>
                        </a:spcAft>
                      </a:pPr>
                      <a:r>
                        <a:rPr lang="zh-CN" sz="1800" kern="100" dirty="0">
                          <a:solidFill>
                            <a:sysClr val="windowText" lastClr="000000"/>
                          </a:solidFill>
                          <a:effectLst/>
                          <a:latin typeface="楷体" panose="02010609060101010101" pitchFamily="49" charset="-122"/>
                          <a:ea typeface="楷体" panose="02010609060101010101" pitchFamily="49" charset="-122"/>
                        </a:rPr>
                        <a:t>实验方法</a:t>
                      </a: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P(%)</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R(%)</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F(%)</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r>
              <a:tr h="444049">
                <a:tc>
                  <a:txBody>
                    <a:bodyPr/>
                    <a:lstStyle/>
                    <a:p>
                      <a:pPr algn="l">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Word</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rPr>
                        <a:t>24.80</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rPr>
                        <a:t>14.16</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rPr>
                        <a:t>18.03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r>
              <a:tr h="444049">
                <a:tc>
                  <a:txBody>
                    <a:bodyPr/>
                    <a:lstStyle/>
                    <a:p>
                      <a:pPr algn="l">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Word-position</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a:spcAft>
                          <a:spcPts val="0"/>
                        </a:spcAft>
                      </a:pPr>
                      <a:r>
                        <a:rPr lang="en-US" sz="1800" kern="100">
                          <a:effectLst/>
                          <a:latin typeface="Times New Roman" panose="02020603050405020304" pitchFamily="18" charset="0"/>
                          <a:ea typeface="宋体" panose="02010600030101010101" pitchFamily="2" charset="-122"/>
                        </a:rPr>
                        <a:t>33.49</a:t>
                      </a:r>
                      <a:endParaRPr lang="zh-CN" sz="1800" kern="100">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rPr>
                        <a:t>13.79</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c>
                  <a:txBody>
                    <a:bodyPr/>
                    <a:lstStyle/>
                    <a:p>
                      <a:pPr algn="ctr">
                        <a:spcAft>
                          <a:spcPts val="0"/>
                        </a:spcAft>
                      </a:pPr>
                      <a:r>
                        <a:rPr lang="en-US" sz="1800" b="1" kern="100" dirty="0">
                          <a:effectLst/>
                          <a:latin typeface="Times New Roman" panose="02020603050405020304" pitchFamily="18" charset="0"/>
                          <a:ea typeface="宋体" panose="02010600030101010101" pitchFamily="2" charset="-122"/>
                        </a:rPr>
                        <a:t>19.53</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r>
            </a:tbl>
          </a:graphicData>
        </a:graphic>
      </p:graphicFrame>
      <p:sp>
        <p:nvSpPr>
          <p:cNvPr id="5" name="内容占位符 2"/>
          <p:cNvSpPr>
            <a:spLocks noGrp="1"/>
          </p:cNvSpPr>
          <p:nvPr>
            <p:ph idx="1"/>
          </p:nvPr>
        </p:nvSpPr>
        <p:spPr>
          <a:xfrm>
            <a:off x="683568" y="3861048"/>
            <a:ext cx="7203082" cy="2088232"/>
          </a:xfrm>
        </p:spPr>
        <p:txBody>
          <a:bodyPr>
            <a:noAutofit/>
          </a:bodyPr>
          <a:lstStyle/>
          <a:p>
            <a:pPr>
              <a:buFont typeface="Wingdings" panose="05000000000000000000" pitchFamily="2" charset="2"/>
              <a:buChar char="Ø"/>
            </a:pP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跨句关系需要更复杂的特征和信息</a:t>
            </a:r>
            <a:endPar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endParaRPr>
          </a:p>
          <a:p>
            <a:pPr>
              <a:buFont typeface="Wingdings" panose="05000000000000000000" pitchFamily="2" charset="2"/>
              <a:buChar char="Ø"/>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跨</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句的语义表示学习会引入噪音数据</a:t>
            </a:r>
            <a:endPar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endParaRPr>
          </a:p>
          <a:p>
            <a:pPr>
              <a:buFont typeface="Wingdings" panose="05000000000000000000" pitchFamily="2" charset="2"/>
              <a:buChar char="Ø"/>
            </a:pP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官方评测工具计算的是文档级别的</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F</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值</a:t>
            </a:r>
            <a:endPar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5272951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457200" y="357188"/>
            <a:ext cx="8229600" cy="1143000"/>
          </a:xfrm>
        </p:spPr>
        <p:txBody>
          <a:bodyPr/>
          <a:lstStyle/>
          <a:p>
            <a:r>
              <a:rPr lang="zh-CN" altLang="en-US" sz="3600" dirty="0" smtClean="0"/>
              <a:t>基于句法结构信息的关系抽取结果</a:t>
            </a:r>
          </a:p>
        </p:txBody>
      </p:sp>
      <p:sp>
        <p:nvSpPr>
          <p:cNvPr id="27651" name="Rectangle 2"/>
          <p:cNvSpPr>
            <a:spLocks noChangeArrowheads="1"/>
          </p:cNvSpPr>
          <p:nvPr/>
        </p:nvSpPr>
        <p:spPr bwMode="auto">
          <a:xfrm>
            <a:off x="1547813" y="1700213"/>
            <a:ext cx="9499600"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onstantia" panose="02030602050306030303" pitchFamily="18" charset="0"/>
                <a:ea typeface="宋体" panose="02010600030101010101" pitchFamily="2" charset="-122"/>
              </a:defRPr>
            </a:lvl1pPr>
            <a:lvl2pPr marL="742950" indent="-285750">
              <a:defRPr>
                <a:solidFill>
                  <a:schemeClr val="tx1"/>
                </a:solidFill>
                <a:latin typeface="Constantia" panose="02030602050306030303" pitchFamily="18" charset="0"/>
                <a:ea typeface="宋体" panose="02010600030101010101" pitchFamily="2" charset="-122"/>
              </a:defRPr>
            </a:lvl2pPr>
            <a:lvl3pPr marL="1143000" indent="-228600">
              <a:defRPr>
                <a:solidFill>
                  <a:schemeClr val="tx1"/>
                </a:solidFill>
                <a:latin typeface="Constantia" panose="02030602050306030303" pitchFamily="18" charset="0"/>
                <a:ea typeface="宋体" panose="02010600030101010101" pitchFamily="2" charset="-122"/>
              </a:defRPr>
            </a:lvl3pPr>
            <a:lvl4pPr marL="1600200" indent="-228600">
              <a:defRPr>
                <a:solidFill>
                  <a:schemeClr val="tx1"/>
                </a:solidFill>
                <a:latin typeface="Constantia" panose="02030602050306030303" pitchFamily="18" charset="0"/>
                <a:ea typeface="宋体" panose="02010600030101010101" pitchFamily="2" charset="-122"/>
              </a:defRPr>
            </a:lvl4pPr>
            <a:lvl5pPr marL="2057400" indent="-228600">
              <a:defRPr>
                <a:solidFill>
                  <a:schemeClr val="tx1"/>
                </a:solidFill>
                <a:latin typeface="Constantia" panose="02030602050306030303" pitchFamily="18" charset="0"/>
                <a:ea typeface="宋体" panose="02010600030101010101" pitchFamily="2" charset="-122"/>
              </a:defRPr>
            </a:lvl5pPr>
            <a:lvl6pPr marL="25146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6pPr>
            <a:lvl7pPr marL="29718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7pPr>
            <a:lvl8pPr marL="34290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8pPr>
            <a:lvl9pPr marL="38862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9pPr>
          </a:lstStyle>
          <a:p>
            <a:pPr eaLnBrk="1" hangingPunct="1"/>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870779388"/>
              </p:ext>
            </p:extLst>
          </p:nvPr>
        </p:nvGraphicFramePr>
        <p:xfrm>
          <a:off x="1259632" y="2276872"/>
          <a:ext cx="6660551" cy="2220245"/>
        </p:xfrm>
        <a:graphic>
          <a:graphicData uri="http://schemas.openxmlformats.org/drawingml/2006/table">
            <a:tbl>
              <a:tblPr firstRow="1" firstCol="1" bandRow="1">
                <a:tableStyleId>{85BE263C-DBD7-4A20-BB59-AAB30ACAA65A}</a:tableStyleId>
              </a:tblPr>
              <a:tblGrid>
                <a:gridCol w="2736304"/>
                <a:gridCol w="1303155"/>
                <a:gridCol w="1310546"/>
                <a:gridCol w="1310546"/>
              </a:tblGrid>
              <a:tr h="444049">
                <a:tc>
                  <a:txBody>
                    <a:bodyPr/>
                    <a:lstStyle/>
                    <a:p>
                      <a:pPr algn="ctr">
                        <a:spcAft>
                          <a:spcPts val="0"/>
                        </a:spcAft>
                      </a:pPr>
                      <a:r>
                        <a:rPr lang="zh-CN" sz="1800" kern="100" dirty="0">
                          <a:solidFill>
                            <a:sysClr val="windowText" lastClr="000000"/>
                          </a:solidFill>
                          <a:effectLst/>
                          <a:latin typeface="楷体" panose="02010609060101010101" pitchFamily="49" charset="-122"/>
                          <a:ea typeface="楷体" panose="02010609060101010101" pitchFamily="49" charset="-122"/>
                        </a:rPr>
                        <a:t>实验方法</a:t>
                      </a: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P(%)</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R(%)</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F(%)</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r>
              <a:tr h="444049">
                <a:tc>
                  <a:txBody>
                    <a:bodyPr/>
                    <a:lstStyle/>
                    <a:p>
                      <a:pPr algn="just">
                        <a:spcAft>
                          <a:spcPts val="0"/>
                        </a:spcAft>
                      </a:pPr>
                      <a:r>
                        <a:rPr lang="en-US" sz="1800" b="1" kern="100">
                          <a:solidFill>
                            <a:schemeClr val="tx1"/>
                          </a:solidFill>
                          <a:effectLst/>
                          <a:latin typeface="Times New Roman" panose="02020603050405020304" pitchFamily="18" charset="0"/>
                          <a:ea typeface="宋体" panose="02010600030101010101" pitchFamily="2" charset="-122"/>
                        </a:rPr>
                        <a:t>SDP-word</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c>
                  <a:txBody>
                    <a:bodyPr/>
                    <a:lstStyle/>
                    <a:p>
                      <a:pPr algn="just">
                        <a:spcAft>
                          <a:spcPts val="0"/>
                        </a:spcAft>
                      </a:pPr>
                      <a:r>
                        <a:rPr lang="en-US" sz="1800" kern="100">
                          <a:solidFill>
                            <a:schemeClr val="tx1"/>
                          </a:solidFill>
                          <a:effectLst/>
                          <a:latin typeface="Times New Roman" panose="02020603050405020304" pitchFamily="18" charset="0"/>
                          <a:ea typeface="宋体" panose="02010600030101010101" pitchFamily="2" charset="-122"/>
                        </a:rPr>
                        <a:t>51.78</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c>
                  <a:txBody>
                    <a:bodyPr/>
                    <a:lstStyle/>
                    <a:p>
                      <a:pPr algn="just">
                        <a:spcAft>
                          <a:spcPts val="0"/>
                        </a:spcAft>
                      </a:pPr>
                      <a:r>
                        <a:rPr lang="en-US" sz="1800" kern="100">
                          <a:solidFill>
                            <a:schemeClr val="tx1"/>
                          </a:solidFill>
                          <a:effectLst/>
                          <a:latin typeface="Times New Roman" panose="02020603050405020304" pitchFamily="18" charset="0"/>
                          <a:ea typeface="宋体" panose="02010600030101010101" pitchFamily="2" charset="-122"/>
                        </a:rPr>
                        <a:t>55.91</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c>
                  <a:txBody>
                    <a:bodyPr/>
                    <a:lstStyle/>
                    <a:p>
                      <a:pPr algn="just">
                        <a:spcAft>
                          <a:spcPts val="0"/>
                        </a:spcAft>
                      </a:pPr>
                      <a:r>
                        <a:rPr lang="en-US" sz="1800" kern="100">
                          <a:solidFill>
                            <a:schemeClr val="tx1"/>
                          </a:solidFill>
                          <a:effectLst/>
                          <a:latin typeface="Times New Roman" panose="02020603050405020304" pitchFamily="18" charset="0"/>
                          <a:ea typeface="宋体" panose="02010600030101010101" pitchFamily="2" charset="-122"/>
                        </a:rPr>
                        <a:t>53.77</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r>
              <a:tr h="444049">
                <a:tc>
                  <a:txBody>
                    <a:bodyPr/>
                    <a:lstStyle/>
                    <a:p>
                      <a:pPr algn="just">
                        <a:spcAft>
                          <a:spcPts val="0"/>
                        </a:spcAft>
                      </a:pPr>
                      <a:r>
                        <a:rPr lang="en-US" sz="1800" b="1" kern="100">
                          <a:solidFill>
                            <a:schemeClr val="tx1"/>
                          </a:solidFill>
                          <a:effectLst/>
                          <a:latin typeface="Times New Roman" panose="02020603050405020304" pitchFamily="18" charset="0"/>
                          <a:ea typeface="宋体" panose="02010600030101010101" pitchFamily="2" charset="-122"/>
                        </a:rPr>
                        <a:t>SDP-dep</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c>
                  <a:txBody>
                    <a:bodyPr/>
                    <a:lstStyle/>
                    <a:p>
                      <a:pPr algn="just">
                        <a:spcAft>
                          <a:spcPts val="0"/>
                        </a:spcAft>
                      </a:pPr>
                      <a:r>
                        <a:rPr lang="en-US" sz="1800" kern="100">
                          <a:solidFill>
                            <a:schemeClr val="tx1"/>
                          </a:solidFill>
                          <a:effectLst/>
                          <a:latin typeface="Times New Roman" panose="02020603050405020304" pitchFamily="18" charset="0"/>
                          <a:ea typeface="宋体" panose="02010600030101010101" pitchFamily="2" charset="-122"/>
                        </a:rPr>
                        <a:t>54.74</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c>
                  <a:txBody>
                    <a:bodyPr/>
                    <a:lstStyle/>
                    <a:p>
                      <a:pPr algn="just">
                        <a:spcAft>
                          <a:spcPts val="0"/>
                        </a:spcAft>
                      </a:pPr>
                      <a:r>
                        <a:rPr lang="en-US" sz="1800" kern="100">
                          <a:solidFill>
                            <a:schemeClr val="tx1"/>
                          </a:solidFill>
                          <a:effectLst/>
                          <a:latin typeface="Times New Roman" panose="02020603050405020304" pitchFamily="18" charset="0"/>
                          <a:ea typeface="宋体" panose="02010600030101010101" pitchFamily="2" charset="-122"/>
                        </a:rPr>
                        <a:t>53.10</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c>
                  <a:txBody>
                    <a:bodyPr/>
                    <a:lstStyle/>
                    <a:p>
                      <a:pPr algn="just">
                        <a:spcAft>
                          <a:spcPts val="0"/>
                        </a:spcAft>
                      </a:pPr>
                      <a:r>
                        <a:rPr lang="en-US" sz="1800" b="1" kern="100">
                          <a:solidFill>
                            <a:schemeClr val="tx1"/>
                          </a:solidFill>
                          <a:effectLst/>
                          <a:latin typeface="Times New Roman" panose="02020603050405020304" pitchFamily="18" charset="0"/>
                          <a:ea typeface="宋体" panose="02010600030101010101" pitchFamily="2" charset="-122"/>
                        </a:rPr>
                        <a:t>53.90</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r>
              <a:tr h="444049">
                <a:tc>
                  <a:txBody>
                    <a:bodyPr/>
                    <a:lstStyle/>
                    <a:p>
                      <a:pPr algn="just">
                        <a:spcAft>
                          <a:spcPts val="0"/>
                        </a:spcAft>
                      </a:pPr>
                      <a:r>
                        <a:rPr lang="en-US" sz="1800" b="1" kern="100" dirty="0">
                          <a:solidFill>
                            <a:schemeClr val="tx1"/>
                          </a:solidFill>
                          <a:effectLst/>
                          <a:latin typeface="Times New Roman" panose="02020603050405020304" pitchFamily="18" charset="0"/>
                          <a:ea typeface="宋体" panose="02010600030101010101" pitchFamily="2" charset="-122"/>
                        </a:rPr>
                        <a:t>SDPSeq-word</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c>
                  <a:txBody>
                    <a:bodyPr/>
                    <a:lstStyle/>
                    <a:p>
                      <a:pPr algn="just">
                        <a:spcAft>
                          <a:spcPts val="0"/>
                        </a:spcAft>
                      </a:pPr>
                      <a:r>
                        <a:rPr lang="en-US" sz="1800" kern="100">
                          <a:solidFill>
                            <a:schemeClr val="tx1"/>
                          </a:solidFill>
                          <a:effectLst/>
                          <a:latin typeface="Times New Roman" panose="02020603050405020304" pitchFamily="18" charset="0"/>
                          <a:ea typeface="宋体" panose="02010600030101010101" pitchFamily="2" charset="-122"/>
                        </a:rPr>
                        <a:t>53.27</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c>
                  <a:txBody>
                    <a:bodyPr/>
                    <a:lstStyle/>
                    <a:p>
                      <a:pPr algn="just">
                        <a:spcAft>
                          <a:spcPts val="0"/>
                        </a:spcAft>
                      </a:pPr>
                      <a:r>
                        <a:rPr lang="en-US" sz="1800" kern="100">
                          <a:solidFill>
                            <a:schemeClr val="tx1"/>
                          </a:solidFill>
                          <a:effectLst/>
                          <a:latin typeface="Times New Roman" panose="02020603050405020304" pitchFamily="18" charset="0"/>
                          <a:ea typeface="宋体" panose="02010600030101010101" pitchFamily="2" charset="-122"/>
                        </a:rPr>
                        <a:t>51.88</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c>
                  <a:txBody>
                    <a:bodyPr/>
                    <a:lstStyle/>
                    <a:p>
                      <a:pPr algn="just">
                        <a:spcAft>
                          <a:spcPts val="0"/>
                        </a:spcAft>
                      </a:pPr>
                      <a:r>
                        <a:rPr lang="en-US" sz="1800" kern="100">
                          <a:solidFill>
                            <a:schemeClr val="tx1"/>
                          </a:solidFill>
                          <a:effectLst/>
                          <a:latin typeface="Times New Roman" panose="02020603050405020304" pitchFamily="18" charset="0"/>
                          <a:ea typeface="宋体" panose="02010600030101010101" pitchFamily="2" charset="-122"/>
                        </a:rPr>
                        <a:t>52.57</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r>
              <a:tr h="444049">
                <a:tc>
                  <a:txBody>
                    <a:bodyPr/>
                    <a:lstStyle/>
                    <a:p>
                      <a:pPr algn="just">
                        <a:spcAft>
                          <a:spcPts val="0"/>
                        </a:spcAft>
                      </a:pPr>
                      <a:r>
                        <a:rPr lang="en-US" sz="1800" b="1" kern="100" dirty="0">
                          <a:solidFill>
                            <a:schemeClr val="tx1"/>
                          </a:solidFill>
                          <a:effectLst/>
                          <a:latin typeface="Times New Roman" panose="02020603050405020304" pitchFamily="18" charset="0"/>
                          <a:ea typeface="宋体" panose="02010600030101010101" pitchFamily="2" charset="-122"/>
                        </a:rPr>
                        <a:t>SDPSeq-dep</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c>
                  <a:txBody>
                    <a:bodyPr/>
                    <a:lstStyle/>
                    <a:p>
                      <a:pPr algn="just">
                        <a:spcAft>
                          <a:spcPts val="0"/>
                        </a:spcAft>
                      </a:pPr>
                      <a:r>
                        <a:rPr lang="en-US" sz="1800" kern="100" dirty="0">
                          <a:solidFill>
                            <a:schemeClr val="tx1"/>
                          </a:solidFill>
                          <a:effectLst/>
                          <a:latin typeface="Times New Roman" panose="02020603050405020304" pitchFamily="18" charset="0"/>
                          <a:ea typeface="宋体" panose="02010600030101010101" pitchFamily="2" charset="-122"/>
                        </a:rPr>
                        <a:t>51.04</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c>
                  <a:txBody>
                    <a:bodyPr/>
                    <a:lstStyle/>
                    <a:p>
                      <a:pPr algn="just">
                        <a:spcAft>
                          <a:spcPts val="0"/>
                        </a:spcAft>
                      </a:pPr>
                      <a:r>
                        <a:rPr lang="en-US" sz="1800" kern="100" dirty="0">
                          <a:solidFill>
                            <a:schemeClr val="tx1"/>
                          </a:solidFill>
                          <a:effectLst/>
                          <a:latin typeface="Times New Roman" panose="02020603050405020304" pitchFamily="18" charset="0"/>
                          <a:ea typeface="宋体" panose="02010600030101010101" pitchFamily="2" charset="-122"/>
                        </a:rPr>
                        <a:t>54.88</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c>
                  <a:txBody>
                    <a:bodyPr/>
                    <a:lstStyle/>
                    <a:p>
                      <a:pPr algn="just">
                        <a:spcAft>
                          <a:spcPts val="0"/>
                        </a:spcAft>
                      </a:pPr>
                      <a:r>
                        <a:rPr lang="en-US" sz="1800" kern="100" dirty="0">
                          <a:solidFill>
                            <a:schemeClr val="tx1"/>
                          </a:solidFill>
                          <a:effectLst/>
                          <a:latin typeface="Times New Roman" panose="02020603050405020304" pitchFamily="18" charset="0"/>
                          <a:ea typeface="宋体" panose="02010600030101010101" pitchFamily="2" charset="-122"/>
                        </a:rPr>
                        <a:t>52.89</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solidFill>
                  </a:tcPr>
                </a:tc>
              </a:tr>
            </a:tbl>
          </a:graphicData>
        </a:graphic>
      </p:graphicFrame>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468313" y="260350"/>
            <a:ext cx="6191919" cy="1143000"/>
          </a:xfrm>
        </p:spPr>
        <p:txBody>
          <a:bodyPr/>
          <a:lstStyle/>
          <a:p>
            <a:r>
              <a:rPr lang="zh-CN" altLang="en-US" sz="3600" dirty="0" smtClean="0"/>
              <a:t>基于融合方法的关系抽取结果</a:t>
            </a:r>
          </a:p>
        </p:txBody>
      </p:sp>
      <p:sp>
        <p:nvSpPr>
          <p:cNvPr id="29699" name="Rectangle 2"/>
          <p:cNvSpPr>
            <a:spLocks noChangeArrowheads="1"/>
          </p:cNvSpPr>
          <p:nvPr/>
        </p:nvSpPr>
        <p:spPr bwMode="auto">
          <a:xfrm>
            <a:off x="1547813" y="1700213"/>
            <a:ext cx="9499600"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onstantia" panose="02030602050306030303" pitchFamily="18" charset="0"/>
                <a:ea typeface="宋体" panose="02010600030101010101" pitchFamily="2" charset="-122"/>
              </a:defRPr>
            </a:lvl1pPr>
            <a:lvl2pPr marL="742950" indent="-285750">
              <a:defRPr>
                <a:solidFill>
                  <a:schemeClr val="tx1"/>
                </a:solidFill>
                <a:latin typeface="Constantia" panose="02030602050306030303" pitchFamily="18" charset="0"/>
                <a:ea typeface="宋体" panose="02010600030101010101" pitchFamily="2" charset="-122"/>
              </a:defRPr>
            </a:lvl2pPr>
            <a:lvl3pPr marL="1143000" indent="-228600">
              <a:defRPr>
                <a:solidFill>
                  <a:schemeClr val="tx1"/>
                </a:solidFill>
                <a:latin typeface="Constantia" panose="02030602050306030303" pitchFamily="18" charset="0"/>
                <a:ea typeface="宋体" panose="02010600030101010101" pitchFamily="2" charset="-122"/>
              </a:defRPr>
            </a:lvl3pPr>
            <a:lvl4pPr marL="1600200" indent="-228600">
              <a:defRPr>
                <a:solidFill>
                  <a:schemeClr val="tx1"/>
                </a:solidFill>
                <a:latin typeface="Constantia" panose="02030602050306030303" pitchFamily="18" charset="0"/>
                <a:ea typeface="宋体" panose="02010600030101010101" pitchFamily="2" charset="-122"/>
              </a:defRPr>
            </a:lvl4pPr>
            <a:lvl5pPr marL="2057400" indent="-228600">
              <a:defRPr>
                <a:solidFill>
                  <a:schemeClr val="tx1"/>
                </a:solidFill>
                <a:latin typeface="Constantia" panose="02030602050306030303" pitchFamily="18" charset="0"/>
                <a:ea typeface="宋体" panose="02010600030101010101" pitchFamily="2" charset="-122"/>
              </a:defRPr>
            </a:lvl5pPr>
            <a:lvl6pPr marL="25146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6pPr>
            <a:lvl7pPr marL="29718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7pPr>
            <a:lvl8pPr marL="34290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8pPr>
            <a:lvl9pPr marL="38862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9pPr>
          </a:lstStyle>
          <a:p>
            <a:pPr eaLnBrk="1" hangingPunct="1"/>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979392123"/>
              </p:ext>
            </p:extLst>
          </p:nvPr>
        </p:nvGraphicFramePr>
        <p:xfrm>
          <a:off x="1331640" y="2276872"/>
          <a:ext cx="6660551" cy="2220245"/>
        </p:xfrm>
        <a:graphic>
          <a:graphicData uri="http://schemas.openxmlformats.org/drawingml/2006/table">
            <a:tbl>
              <a:tblPr firstRow="1" firstCol="1" bandRow="1">
                <a:tableStyleId>{85BE263C-DBD7-4A20-BB59-AAB30ACAA65A}</a:tableStyleId>
              </a:tblPr>
              <a:tblGrid>
                <a:gridCol w="2736304"/>
                <a:gridCol w="1303155"/>
                <a:gridCol w="1310546"/>
                <a:gridCol w="1310546"/>
              </a:tblGrid>
              <a:tr h="444049">
                <a:tc>
                  <a:txBody>
                    <a:bodyPr/>
                    <a:lstStyle/>
                    <a:p>
                      <a:pPr algn="ctr">
                        <a:spcAft>
                          <a:spcPts val="0"/>
                        </a:spcAft>
                      </a:pPr>
                      <a:r>
                        <a:rPr lang="zh-CN" sz="1800" kern="100" dirty="0">
                          <a:solidFill>
                            <a:sysClr val="windowText" lastClr="000000"/>
                          </a:solidFill>
                          <a:effectLst/>
                          <a:latin typeface="楷体" panose="02010609060101010101" pitchFamily="49" charset="-122"/>
                          <a:ea typeface="楷体" panose="02010609060101010101" pitchFamily="49" charset="-122"/>
                        </a:rPr>
                        <a:t>实验方法</a:t>
                      </a: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P(%)</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R(%)</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a:spcAft>
                          <a:spcPts val="0"/>
                        </a:spcAft>
                      </a:pPr>
                      <a:r>
                        <a:rPr lang="en-US" sz="1800" kern="100" dirty="0">
                          <a:solidFill>
                            <a:sysClr val="windowText" lastClr="000000"/>
                          </a:solidFill>
                          <a:effectLst/>
                          <a:latin typeface="Times New Roman" panose="02020603050405020304" pitchFamily="18" charset="0"/>
                          <a:cs typeface="Times New Roman" panose="02020603050405020304" pitchFamily="18" charset="0"/>
                        </a:rPr>
                        <a:t>F(%)</a:t>
                      </a:r>
                      <a:endParaRPr lang="zh-CN" sz="1800" kern="100" dirty="0">
                        <a:solidFill>
                          <a:sysClr val="windowText" lastClr="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r>
              <a:tr h="444049">
                <a:tc>
                  <a:txBody>
                    <a:bodyPr/>
                    <a:lstStyle/>
                    <a:p>
                      <a:pPr algn="ctr">
                        <a:spcAft>
                          <a:spcPts val="0"/>
                        </a:spcAft>
                      </a:pPr>
                      <a:r>
                        <a:rPr lang="zh-CN"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模型融合</a:t>
                      </a:r>
                    </a:p>
                  </a:txBody>
                  <a:tcPr marL="68580" marR="68580" marT="0" marB="0" anchor="ctr">
                    <a:solidFill>
                      <a:schemeClr val="bg1"/>
                    </a:solidFill>
                  </a:tcPr>
                </a:tc>
                <a:tc>
                  <a:txBody>
                    <a:bodyPr/>
                    <a:lstStyle/>
                    <a:p>
                      <a:pPr algn="just">
                        <a:spcAft>
                          <a:spcPts val="0"/>
                        </a:spcAft>
                      </a:pPr>
                      <a:r>
                        <a:rPr lang="en-US" sz="180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53.07</a:t>
                      </a:r>
                      <a:endParaRPr lang="zh-CN" sz="180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solidFill>
                      <a:schemeClr val="bg1"/>
                    </a:solidFill>
                  </a:tcPr>
                </a:tc>
                <a:tc>
                  <a:txBody>
                    <a:bodyPr/>
                    <a:lstStyle/>
                    <a:p>
                      <a:pPr algn="just">
                        <a:spcAft>
                          <a:spcPts val="0"/>
                        </a:spcAft>
                      </a:pPr>
                      <a:r>
                        <a:rPr lang="en-US"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57.41</a:t>
                      </a:r>
                      <a:endParaRPr lang="zh-CN"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solidFill>
                      <a:schemeClr val="bg1"/>
                    </a:solidFill>
                  </a:tcPr>
                </a:tc>
                <a:tc>
                  <a:txBody>
                    <a:bodyPr/>
                    <a:lstStyle/>
                    <a:p>
                      <a:pPr algn="just">
                        <a:spcAft>
                          <a:spcPts val="0"/>
                        </a:spcAft>
                      </a:pPr>
                      <a:r>
                        <a:rPr lang="en-US"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55.15</a:t>
                      </a:r>
                      <a:endParaRPr lang="zh-CN"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solidFill>
                      <a:schemeClr val="bg1"/>
                    </a:solidFill>
                  </a:tcPr>
                </a:tc>
              </a:tr>
              <a:tr h="444049">
                <a:tc>
                  <a:txBody>
                    <a:bodyPr/>
                    <a:lstStyle/>
                    <a:p>
                      <a:pPr algn="ctr">
                        <a:spcAft>
                          <a:spcPts val="0"/>
                        </a:spcAft>
                      </a:pPr>
                      <a:r>
                        <a:rPr lang="zh-CN" sz="180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句内、跨句关系合并</a:t>
                      </a:r>
                    </a:p>
                  </a:txBody>
                  <a:tcPr marL="68580" marR="68580" marT="0" marB="0" anchor="ctr">
                    <a:solidFill>
                      <a:schemeClr val="bg1"/>
                    </a:solidFill>
                  </a:tcPr>
                </a:tc>
                <a:tc>
                  <a:txBody>
                    <a:bodyPr/>
                    <a:lstStyle/>
                    <a:p>
                      <a:pPr algn="just">
                        <a:spcAft>
                          <a:spcPts val="0"/>
                        </a:spcAft>
                      </a:pPr>
                      <a:r>
                        <a:rPr lang="en-US"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60.19</a:t>
                      </a:r>
                      <a:endParaRPr lang="zh-CN"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solidFill>
                      <a:schemeClr val="bg1"/>
                    </a:solidFill>
                  </a:tcPr>
                </a:tc>
                <a:tc>
                  <a:txBody>
                    <a:bodyPr/>
                    <a:lstStyle/>
                    <a:p>
                      <a:pPr algn="just">
                        <a:spcAft>
                          <a:spcPts val="0"/>
                        </a:spcAft>
                      </a:pPr>
                      <a:r>
                        <a:rPr lang="en-US"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58.16</a:t>
                      </a:r>
                      <a:endParaRPr lang="zh-CN"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solidFill>
                      <a:schemeClr val="bg1"/>
                    </a:solidFill>
                  </a:tcPr>
                </a:tc>
                <a:tc>
                  <a:txBody>
                    <a:bodyPr/>
                    <a:lstStyle/>
                    <a:p>
                      <a:pPr algn="just">
                        <a:spcAft>
                          <a:spcPts val="0"/>
                        </a:spcAft>
                      </a:pPr>
                      <a:r>
                        <a:rPr lang="en-US"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59.16</a:t>
                      </a:r>
                      <a:endParaRPr lang="zh-CN"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solidFill>
                      <a:schemeClr val="bg1"/>
                    </a:solidFill>
                  </a:tcPr>
                </a:tc>
              </a:tr>
              <a:tr h="444049">
                <a:tc>
                  <a:txBody>
                    <a:bodyPr/>
                    <a:lstStyle/>
                    <a:p>
                      <a:pPr algn="ctr">
                        <a:spcAft>
                          <a:spcPts val="0"/>
                        </a:spcAft>
                      </a:pPr>
                      <a:r>
                        <a:rPr lang="zh-CN"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添加遗漏掉的</a:t>
                      </a:r>
                      <a:r>
                        <a:rPr lang="en-US"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CDR</a:t>
                      </a:r>
                      <a:endParaRPr lang="zh-CN"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solidFill>
                      <a:schemeClr val="bg1"/>
                    </a:solidFill>
                  </a:tcPr>
                </a:tc>
                <a:tc>
                  <a:txBody>
                    <a:bodyPr/>
                    <a:lstStyle/>
                    <a:p>
                      <a:pPr algn="just">
                        <a:spcAft>
                          <a:spcPts val="0"/>
                        </a:spcAft>
                      </a:pPr>
                      <a:r>
                        <a:rPr lang="en-US"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55.48</a:t>
                      </a:r>
                      <a:endParaRPr lang="zh-CN"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solidFill>
                      <a:schemeClr val="bg1"/>
                    </a:solidFill>
                  </a:tcPr>
                </a:tc>
                <a:tc>
                  <a:txBody>
                    <a:bodyPr/>
                    <a:lstStyle/>
                    <a:p>
                      <a:pPr algn="just">
                        <a:spcAft>
                          <a:spcPts val="0"/>
                        </a:spcAft>
                      </a:pPr>
                      <a:r>
                        <a:rPr lang="en-US"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66.41</a:t>
                      </a:r>
                      <a:endParaRPr lang="zh-CN"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solidFill>
                      <a:schemeClr val="bg1"/>
                    </a:solidFill>
                  </a:tcPr>
                </a:tc>
                <a:tc>
                  <a:txBody>
                    <a:bodyPr/>
                    <a:lstStyle/>
                    <a:p>
                      <a:pPr algn="just">
                        <a:spcAft>
                          <a:spcPts val="0"/>
                        </a:spcAft>
                      </a:pPr>
                      <a:r>
                        <a:rPr lang="en-US"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60.46</a:t>
                      </a:r>
                      <a:endParaRPr lang="zh-CN"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solidFill>
                      <a:schemeClr val="bg1"/>
                    </a:solidFill>
                  </a:tcPr>
                </a:tc>
              </a:tr>
              <a:tr h="444049">
                <a:tc>
                  <a:txBody>
                    <a:bodyPr/>
                    <a:lstStyle/>
                    <a:p>
                      <a:pPr algn="ctr">
                        <a:spcAft>
                          <a:spcPts val="0"/>
                        </a:spcAft>
                      </a:pPr>
                      <a:r>
                        <a:rPr lang="zh-CN" sz="180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过滤上位关系</a:t>
                      </a:r>
                    </a:p>
                  </a:txBody>
                  <a:tcPr marL="68580" marR="68580" marT="0" marB="0" anchor="ctr">
                    <a:solidFill>
                      <a:schemeClr val="bg1"/>
                    </a:solidFill>
                  </a:tcPr>
                </a:tc>
                <a:tc>
                  <a:txBody>
                    <a:bodyPr/>
                    <a:lstStyle/>
                    <a:p>
                      <a:pPr algn="just">
                        <a:spcAft>
                          <a:spcPts val="0"/>
                        </a:spcAft>
                      </a:pPr>
                      <a:r>
                        <a:rPr lang="en-US"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58.38</a:t>
                      </a:r>
                      <a:endParaRPr lang="zh-CN"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solidFill>
                      <a:schemeClr val="bg1"/>
                    </a:solidFill>
                  </a:tcPr>
                </a:tc>
                <a:tc>
                  <a:txBody>
                    <a:bodyPr/>
                    <a:lstStyle/>
                    <a:p>
                      <a:pPr algn="just">
                        <a:spcAft>
                          <a:spcPts val="0"/>
                        </a:spcAft>
                      </a:pPr>
                      <a:r>
                        <a:rPr lang="en-US"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64.63</a:t>
                      </a:r>
                      <a:endParaRPr lang="zh-CN" sz="1800" kern="10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solidFill>
                      <a:schemeClr val="bg1"/>
                    </a:solidFill>
                  </a:tcPr>
                </a:tc>
                <a:tc>
                  <a:txBody>
                    <a:bodyPr/>
                    <a:lstStyle/>
                    <a:p>
                      <a:pPr algn="just">
                        <a:spcAft>
                          <a:spcPts val="0"/>
                        </a:spcAft>
                      </a:pPr>
                      <a:r>
                        <a:rPr lang="en-US" sz="1800" b="1"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61.35</a:t>
                      </a:r>
                      <a:endParaRPr lang="zh-CN" sz="180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solidFill>
                      <a:schemeClr val="bg1"/>
                    </a:solidFill>
                  </a:tcPr>
                </a:tc>
              </a:tr>
            </a:tbl>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68313" y="260350"/>
            <a:ext cx="8229600" cy="1143000"/>
          </a:xfrm>
        </p:spPr>
        <p:txBody>
          <a:bodyPr/>
          <a:lstStyle/>
          <a:p>
            <a:r>
              <a:rPr lang="zh-CN" altLang="en-US" smtClean="0"/>
              <a:t>创新点论述</a:t>
            </a:r>
          </a:p>
        </p:txBody>
      </p:sp>
      <p:sp>
        <p:nvSpPr>
          <p:cNvPr id="3" name="内容占位符 2"/>
          <p:cNvSpPr>
            <a:spLocks noGrp="1"/>
          </p:cNvSpPr>
          <p:nvPr>
            <p:ph idx="1"/>
          </p:nvPr>
        </p:nvSpPr>
        <p:spPr>
          <a:xfrm>
            <a:off x="359569" y="2420888"/>
            <a:ext cx="8447087" cy="2305050"/>
          </a:xfrm>
        </p:spPr>
        <p:txBody>
          <a:bodyPr>
            <a:normAutofit/>
          </a:bodyPr>
          <a:lstStyle/>
          <a:p>
            <a:pPr marL="274320" indent="-274320" algn="just" fontAlgn="auto">
              <a:spcAft>
                <a:spcPts val="0"/>
              </a:spcAft>
              <a:buClr>
                <a:schemeClr val="accent3"/>
              </a:buClr>
              <a:buFont typeface="Wingdings" panose="05000000000000000000" pitchFamily="2" charset="2"/>
              <a:buChar char="u"/>
              <a:defRPr/>
            </a:pPr>
            <a:r>
              <a:rPr lang="zh-CN" altLang="zh-CN" dirty="0" smtClean="0">
                <a:latin typeface="楷体" panose="02010609060101010101" pitchFamily="49" charset="-122"/>
                <a:ea typeface="楷体" panose="02010609060101010101" pitchFamily="49" charset="-122"/>
              </a:rPr>
              <a:t>提出利用</a:t>
            </a:r>
            <a:r>
              <a:rPr lang="zh-CN" altLang="zh-CN" dirty="0">
                <a:latin typeface="楷体" panose="02010609060101010101" pitchFamily="49" charset="-122"/>
                <a:ea typeface="楷体" panose="02010609060101010101" pitchFamily="49" charset="-122"/>
              </a:rPr>
              <a:t>利用</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-max CNN</a:t>
            </a:r>
            <a:r>
              <a:rPr lang="zh-CN" altLang="zh-CN" dirty="0">
                <a:latin typeface="楷体" panose="02010609060101010101" pitchFamily="49" charset="-122"/>
                <a:ea typeface="楷体" panose="02010609060101010101" pitchFamily="49" charset="-122"/>
              </a:rPr>
              <a:t>模型学习句子的深层语义信息和句法结构</a:t>
            </a:r>
            <a:r>
              <a:rPr lang="zh-CN" altLang="zh-CN" dirty="0" smtClean="0">
                <a:latin typeface="楷体" panose="02010609060101010101" pitchFamily="49" charset="-122"/>
                <a:ea typeface="楷体" panose="02010609060101010101" pitchFamily="49" charset="-122"/>
              </a:rPr>
              <a:t>信息</a:t>
            </a:r>
            <a:endParaRPr lang="en-US" altLang="zh-CN" dirty="0">
              <a:latin typeface="楷体" panose="02010609060101010101" pitchFamily="49" charset="-122"/>
              <a:ea typeface="楷体" panose="02010609060101010101" pitchFamily="49" charset="-122"/>
            </a:endParaRPr>
          </a:p>
          <a:p>
            <a:pPr marL="274320" indent="-274320" algn="just" fontAlgn="auto">
              <a:spcAft>
                <a:spcPts val="0"/>
              </a:spcAft>
              <a:buClr>
                <a:schemeClr val="accent3"/>
              </a:buClr>
              <a:buFont typeface="Wingdings" panose="05000000000000000000" pitchFamily="2" charset="2"/>
              <a:buChar char="u"/>
              <a:defRPr/>
            </a:pPr>
            <a:r>
              <a:rPr lang="zh-CN" altLang="zh-CN" dirty="0">
                <a:latin typeface="楷体" panose="02010609060101010101" pitchFamily="49" charset="-122"/>
                <a:ea typeface="楷体" panose="02010609060101010101" pitchFamily="49" charset="-122"/>
              </a:rPr>
              <a:t>提出基于权重学习的扩展上下文语义表示</a:t>
            </a:r>
            <a:endParaRPr lang="en-US" altLang="zh-CN" dirty="0">
              <a:latin typeface="楷体" panose="02010609060101010101" pitchFamily="49" charset="-122"/>
              <a:ea typeface="楷体" panose="02010609060101010101" pitchFamily="49" charset="-122"/>
            </a:endParaRPr>
          </a:p>
          <a:p>
            <a:pPr marL="274320" indent="-274320" algn="just" fontAlgn="auto">
              <a:spcAft>
                <a:spcPts val="0"/>
              </a:spcAft>
              <a:buClr>
                <a:schemeClr val="accent3"/>
              </a:buClr>
              <a:buFont typeface="Wingdings" panose="05000000000000000000" pitchFamily="2" charset="2"/>
              <a:buChar char="u"/>
              <a:defRPr/>
            </a:pPr>
            <a:r>
              <a:rPr lang="zh-CN" altLang="zh-CN" dirty="0">
                <a:latin typeface="楷体" panose="02010609060101010101" pitchFamily="49" charset="-122"/>
                <a:ea typeface="楷体" panose="02010609060101010101" pitchFamily="49" charset="-122"/>
              </a:rPr>
              <a:t>提出融合方法的关系抽取系统</a:t>
            </a:r>
            <a:endParaRPr lang="zh-CN" altLang="en-US" dirty="0">
              <a:latin typeface="楷体" panose="02010609060101010101" pitchFamily="49" charset="-122"/>
              <a:ea typeface="楷体" panose="02010609060101010101" pitchFamily="49" charset="-122"/>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79388" y="260350"/>
            <a:ext cx="8229600" cy="1143000"/>
          </a:xfrm>
        </p:spPr>
        <p:txBody>
          <a:bodyPr/>
          <a:lstStyle/>
          <a:p>
            <a:r>
              <a:rPr lang="zh-CN" altLang="en-US" smtClean="0"/>
              <a:t>下一步研究计划</a:t>
            </a:r>
          </a:p>
        </p:txBody>
      </p:sp>
      <p:sp>
        <p:nvSpPr>
          <p:cNvPr id="3" name="内容占位符 2"/>
          <p:cNvSpPr>
            <a:spLocks noGrp="1"/>
          </p:cNvSpPr>
          <p:nvPr>
            <p:ph idx="1"/>
          </p:nvPr>
        </p:nvSpPr>
        <p:spPr>
          <a:xfrm>
            <a:off x="179388" y="2276872"/>
            <a:ext cx="8745537" cy="3571875"/>
          </a:xfrm>
        </p:spPr>
        <p:txBody>
          <a:bodyPr>
            <a:normAutofit/>
          </a:bodyPr>
          <a:lstStyle/>
          <a:p>
            <a:pPr marL="274320" indent="-274320" fontAlgn="auto">
              <a:spcAft>
                <a:spcPts val="0"/>
              </a:spcAft>
              <a:buClr>
                <a:schemeClr val="accent3"/>
              </a:buClr>
              <a:buFont typeface="Wingdings" panose="05000000000000000000" pitchFamily="2" charset="2"/>
              <a:buChar char="u"/>
              <a:defRPr/>
            </a:pPr>
            <a:r>
              <a:rPr lang="zh-CN" altLang="zh-CN" sz="2400" dirty="0" smtClean="0"/>
              <a:t>探究</a:t>
            </a:r>
            <a:r>
              <a:rPr lang="zh-CN" altLang="zh-CN" sz="2400" dirty="0"/>
              <a:t>不同深度学习</a:t>
            </a:r>
            <a:r>
              <a:rPr lang="zh-CN" altLang="zh-CN" sz="2400" dirty="0" smtClean="0"/>
              <a:t>模型</a:t>
            </a:r>
            <a:r>
              <a:rPr lang="zh-CN" altLang="en-US" sz="2400" dirty="0" smtClean="0"/>
              <a:t>，</a:t>
            </a:r>
            <a:r>
              <a:rPr lang="en-US" altLang="zh-CN" sz="2400" dirty="0" smtClean="0"/>
              <a:t>(LSTM, Memory Network etc.)</a:t>
            </a:r>
          </a:p>
          <a:p>
            <a:pPr marL="274320" indent="-274320" fontAlgn="auto">
              <a:spcAft>
                <a:spcPts val="0"/>
              </a:spcAft>
              <a:buClr>
                <a:schemeClr val="accent3"/>
              </a:buClr>
              <a:buFont typeface="Wingdings" panose="05000000000000000000" pitchFamily="2" charset="2"/>
              <a:buChar char="u"/>
              <a:defRPr/>
            </a:pPr>
            <a:endParaRPr lang="zh-CN" altLang="zh-CN" sz="2400" dirty="0" smtClean="0">
              <a:latin typeface="+mn-ea"/>
            </a:endParaRPr>
          </a:p>
          <a:p>
            <a:pPr marL="274320" indent="-274320" fontAlgn="auto">
              <a:spcAft>
                <a:spcPts val="0"/>
              </a:spcAft>
              <a:buClr>
                <a:schemeClr val="accent3"/>
              </a:buClr>
              <a:buFont typeface="Wingdings" panose="05000000000000000000" pitchFamily="2" charset="2"/>
              <a:buChar char="u"/>
              <a:defRPr/>
            </a:pPr>
            <a:r>
              <a:rPr lang="zh-CN" altLang="zh-CN" sz="2400" dirty="0"/>
              <a:t>探究不同的融合方法</a:t>
            </a:r>
            <a:r>
              <a:rPr lang="zh-CN" altLang="zh-CN" sz="2400" dirty="0" smtClean="0"/>
              <a:t>对</a:t>
            </a:r>
            <a:r>
              <a:rPr lang="zh-CN" altLang="en-US" sz="2400" dirty="0" smtClean="0"/>
              <a:t>关系抽取</a:t>
            </a:r>
            <a:r>
              <a:rPr lang="zh-CN" altLang="zh-CN" sz="2400" dirty="0" smtClean="0"/>
              <a:t>性能</a:t>
            </a:r>
            <a:r>
              <a:rPr lang="zh-CN" altLang="zh-CN" sz="2400" dirty="0"/>
              <a:t>的</a:t>
            </a:r>
            <a:r>
              <a:rPr lang="zh-CN" altLang="zh-CN" sz="2400" dirty="0" smtClean="0"/>
              <a:t>影响</a:t>
            </a:r>
            <a:endParaRPr lang="en-US" altLang="zh-CN" sz="2400" dirty="0" smtClean="0"/>
          </a:p>
          <a:p>
            <a:pPr marL="0" indent="0" fontAlgn="auto">
              <a:spcAft>
                <a:spcPts val="0"/>
              </a:spcAft>
              <a:buClr>
                <a:schemeClr val="accent3"/>
              </a:buClr>
              <a:buFont typeface="Wingdings 2"/>
              <a:buNone/>
              <a:defRPr/>
            </a:pPr>
            <a:endParaRPr lang="en-US" altLang="zh-CN" sz="2400" dirty="0"/>
          </a:p>
          <a:p>
            <a:pPr marL="274320" indent="-274320" fontAlgn="auto">
              <a:spcAft>
                <a:spcPts val="0"/>
              </a:spcAft>
              <a:buClr>
                <a:schemeClr val="accent3"/>
              </a:buClr>
              <a:buFont typeface="Wingdings" panose="05000000000000000000" pitchFamily="2" charset="2"/>
              <a:buChar char="u"/>
              <a:defRPr/>
            </a:pPr>
            <a:r>
              <a:rPr lang="zh-CN" altLang="zh-CN" sz="2400" dirty="0" smtClean="0"/>
              <a:t>探究</a:t>
            </a:r>
            <a:r>
              <a:rPr lang="zh-CN" altLang="en-US" sz="2400" dirty="0" smtClean="0"/>
              <a:t>外部知识库</a:t>
            </a:r>
            <a:r>
              <a:rPr lang="zh-CN" altLang="zh-CN" sz="2400" dirty="0" smtClean="0"/>
              <a:t>对</a:t>
            </a:r>
            <a:r>
              <a:rPr lang="zh-CN" altLang="en-US" sz="2400" dirty="0" smtClean="0"/>
              <a:t>关系抽取性能</a:t>
            </a:r>
            <a:r>
              <a:rPr lang="zh-CN" altLang="zh-CN" sz="2400" dirty="0" smtClean="0"/>
              <a:t>的影响</a:t>
            </a:r>
            <a:endParaRPr lang="zh-CN" altLang="zh-CN" sz="1600" dirty="0">
              <a:latin typeface="+mn-ea"/>
            </a:endParaRPr>
          </a:p>
          <a:p>
            <a:pPr marL="274320" indent="-274320" fontAlgn="auto">
              <a:spcAft>
                <a:spcPts val="0"/>
              </a:spcAft>
              <a:buClr>
                <a:schemeClr val="accent3"/>
              </a:buClr>
              <a:buFont typeface="Wingdings 2"/>
              <a:buChar char=""/>
              <a:defRPr/>
            </a:pPr>
            <a:endParaRPr lang="zh-CN" alt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57188"/>
            <a:ext cx="8229600" cy="1143000"/>
          </a:xfrm>
        </p:spPr>
        <p:txBody>
          <a:bodyPr>
            <a:normAutofit/>
          </a:bodyPr>
          <a:lstStyle/>
          <a:p>
            <a:pPr fontAlgn="auto">
              <a:spcAft>
                <a:spcPts val="0"/>
              </a:spcAft>
              <a:defRPr/>
            </a:pPr>
            <a:r>
              <a:rPr lang="zh-CN" altLang="en-US" dirty="0" smtClean="0">
                <a:effectLst>
                  <a:outerShdw blurRad="38100" dist="38100" dir="2700000" algn="tl">
                    <a:srgbClr val="000000">
                      <a:alpha val="43137"/>
                    </a:srgbClr>
                  </a:outerShdw>
                </a:effectLst>
              </a:rPr>
              <a:t>目录</a:t>
            </a:r>
            <a:endParaRPr lang="zh-CN" altLang="en-US" dirty="0">
              <a:effectLst>
                <a:outerShdw blurRad="38100" dist="38100" dir="2700000" algn="tl">
                  <a:srgbClr val="000000">
                    <a:alpha val="43137"/>
                  </a:srgbClr>
                </a:outerShdw>
              </a:effectLst>
            </a:endParaRPr>
          </a:p>
        </p:txBody>
      </p:sp>
      <p:grpSp>
        <p:nvGrpSpPr>
          <p:cNvPr id="31" name="组合 30"/>
          <p:cNvGrpSpPr>
            <a:grpSpLocks/>
          </p:cNvGrpSpPr>
          <p:nvPr/>
        </p:nvGrpSpPr>
        <p:grpSpPr bwMode="auto">
          <a:xfrm>
            <a:off x="857250" y="3429000"/>
            <a:ext cx="7429500" cy="571500"/>
            <a:chOff x="857224" y="2071678"/>
            <a:chExt cx="7429552" cy="571504"/>
          </a:xfrm>
        </p:grpSpPr>
        <p:sp>
          <p:nvSpPr>
            <p:cNvPr id="32" name="圆角矩形 31"/>
            <p:cNvSpPr/>
            <p:nvPr/>
          </p:nvSpPr>
          <p:spPr>
            <a:xfrm>
              <a:off x="857224" y="2071678"/>
              <a:ext cx="785819" cy="571504"/>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eaLnBrk="1" fontAlgn="auto" hangingPunct="1">
                <a:spcBef>
                  <a:spcPts val="0"/>
                </a:spcBef>
                <a:spcAft>
                  <a:spcPts val="0"/>
                </a:spcAft>
                <a:defRPr/>
              </a:pPr>
              <a:r>
                <a:rPr lang="en-US" altLang="zh-CN" sz="2400" b="1" dirty="0">
                  <a:latin typeface="+mn-ea"/>
                </a:rPr>
                <a:t>3</a:t>
              </a:r>
              <a:endParaRPr lang="zh-CN" altLang="en-US" sz="2400" b="1" dirty="0">
                <a:latin typeface="+mn-ea"/>
              </a:endParaRPr>
            </a:p>
          </p:txBody>
        </p:sp>
        <p:cxnSp>
          <p:nvCxnSpPr>
            <p:cNvPr id="33" name="直接连接符 32"/>
            <p:cNvCxnSpPr>
              <a:stCxn id="32" idx="3"/>
              <a:endCxn id="34" idx="1"/>
            </p:cNvCxnSpPr>
            <p:nvPr/>
          </p:nvCxnSpPr>
          <p:spPr>
            <a:xfrm>
              <a:off x="1643043" y="2357430"/>
              <a:ext cx="571504" cy="1588"/>
            </a:xfrm>
            <a:prstGeom prst="line">
              <a:avLst/>
            </a:prstGeom>
          </p:spPr>
          <p:style>
            <a:lnRef idx="2">
              <a:schemeClr val="accent3"/>
            </a:lnRef>
            <a:fillRef idx="1">
              <a:schemeClr val="lt1"/>
            </a:fillRef>
            <a:effectRef idx="0">
              <a:schemeClr val="accent3"/>
            </a:effectRef>
            <a:fontRef idx="minor">
              <a:schemeClr val="dk1"/>
            </a:fontRef>
          </p:style>
        </p:cxnSp>
        <p:sp>
          <p:nvSpPr>
            <p:cNvPr id="34" name="圆角矩形 33"/>
            <p:cNvSpPr/>
            <p:nvPr/>
          </p:nvSpPr>
          <p:spPr>
            <a:xfrm>
              <a:off x="2214547" y="2071678"/>
              <a:ext cx="6072229" cy="571504"/>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eaLnBrk="1" fontAlgn="auto" hangingPunct="1">
                <a:spcBef>
                  <a:spcPts val="0"/>
                </a:spcBef>
                <a:spcAft>
                  <a:spcPts val="0"/>
                </a:spcAft>
                <a:defRPr/>
              </a:pPr>
              <a:r>
                <a:rPr lang="zh-CN" altLang="en-US" sz="2000" b="1" dirty="0">
                  <a:latin typeface="+mn-ea"/>
                </a:rPr>
                <a:t>阶段成果</a:t>
              </a:r>
            </a:p>
          </p:txBody>
        </p:sp>
      </p:grpSp>
      <p:grpSp>
        <p:nvGrpSpPr>
          <p:cNvPr id="35" name="组合 34"/>
          <p:cNvGrpSpPr>
            <a:grpSpLocks/>
          </p:cNvGrpSpPr>
          <p:nvPr/>
        </p:nvGrpSpPr>
        <p:grpSpPr bwMode="auto">
          <a:xfrm>
            <a:off x="857250" y="4214813"/>
            <a:ext cx="7429500" cy="571500"/>
            <a:chOff x="857224" y="2071678"/>
            <a:chExt cx="7429552" cy="571504"/>
          </a:xfrm>
        </p:grpSpPr>
        <p:sp>
          <p:nvSpPr>
            <p:cNvPr id="36" name="圆角矩形 35"/>
            <p:cNvSpPr/>
            <p:nvPr/>
          </p:nvSpPr>
          <p:spPr>
            <a:xfrm>
              <a:off x="857224" y="2071678"/>
              <a:ext cx="785819" cy="571504"/>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eaLnBrk="1" fontAlgn="auto" hangingPunct="1">
                <a:spcBef>
                  <a:spcPts val="0"/>
                </a:spcBef>
                <a:spcAft>
                  <a:spcPts val="0"/>
                </a:spcAft>
                <a:defRPr/>
              </a:pPr>
              <a:r>
                <a:rPr lang="en-US" altLang="zh-CN" sz="2400" b="1" dirty="0">
                  <a:latin typeface="+mn-ea"/>
                </a:rPr>
                <a:t>4</a:t>
              </a:r>
              <a:endParaRPr lang="zh-CN" altLang="en-US" sz="2400" b="1" dirty="0">
                <a:latin typeface="+mn-ea"/>
              </a:endParaRPr>
            </a:p>
          </p:txBody>
        </p:sp>
        <p:cxnSp>
          <p:nvCxnSpPr>
            <p:cNvPr id="37" name="直接连接符 36"/>
            <p:cNvCxnSpPr>
              <a:stCxn id="36" idx="3"/>
              <a:endCxn id="38" idx="1"/>
            </p:cNvCxnSpPr>
            <p:nvPr/>
          </p:nvCxnSpPr>
          <p:spPr>
            <a:xfrm>
              <a:off x="1643043" y="2357430"/>
              <a:ext cx="571504" cy="1587"/>
            </a:xfrm>
            <a:prstGeom prst="line">
              <a:avLst/>
            </a:prstGeom>
          </p:spPr>
          <p:style>
            <a:lnRef idx="2">
              <a:schemeClr val="accent3"/>
            </a:lnRef>
            <a:fillRef idx="1">
              <a:schemeClr val="lt1"/>
            </a:fillRef>
            <a:effectRef idx="0">
              <a:schemeClr val="accent3"/>
            </a:effectRef>
            <a:fontRef idx="minor">
              <a:schemeClr val="dk1"/>
            </a:fontRef>
          </p:style>
        </p:cxnSp>
        <p:sp>
          <p:nvSpPr>
            <p:cNvPr id="38" name="圆角矩形 37"/>
            <p:cNvSpPr/>
            <p:nvPr/>
          </p:nvSpPr>
          <p:spPr>
            <a:xfrm>
              <a:off x="2214547" y="2071678"/>
              <a:ext cx="6072229" cy="571504"/>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eaLnBrk="1" fontAlgn="auto" hangingPunct="1">
                <a:spcBef>
                  <a:spcPts val="0"/>
                </a:spcBef>
                <a:spcAft>
                  <a:spcPts val="0"/>
                </a:spcAft>
                <a:defRPr/>
              </a:pPr>
              <a:r>
                <a:rPr lang="zh-CN" altLang="en-US" sz="2000" b="1" dirty="0">
                  <a:latin typeface="+mn-ea"/>
                </a:rPr>
                <a:t>创新点论述</a:t>
              </a:r>
            </a:p>
          </p:txBody>
        </p:sp>
      </p:grpSp>
      <p:grpSp>
        <p:nvGrpSpPr>
          <p:cNvPr id="39" name="组合 38"/>
          <p:cNvGrpSpPr>
            <a:grpSpLocks/>
          </p:cNvGrpSpPr>
          <p:nvPr/>
        </p:nvGrpSpPr>
        <p:grpSpPr bwMode="auto">
          <a:xfrm>
            <a:off x="857250" y="5000625"/>
            <a:ext cx="7429500" cy="571500"/>
            <a:chOff x="857224" y="2071678"/>
            <a:chExt cx="7429552" cy="571504"/>
          </a:xfrm>
        </p:grpSpPr>
        <p:sp>
          <p:nvSpPr>
            <p:cNvPr id="40" name="圆角矩形 39"/>
            <p:cNvSpPr/>
            <p:nvPr/>
          </p:nvSpPr>
          <p:spPr>
            <a:xfrm>
              <a:off x="857224" y="2071678"/>
              <a:ext cx="785819" cy="571504"/>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eaLnBrk="1" fontAlgn="auto" hangingPunct="1">
                <a:spcBef>
                  <a:spcPts val="0"/>
                </a:spcBef>
                <a:spcAft>
                  <a:spcPts val="0"/>
                </a:spcAft>
                <a:defRPr/>
              </a:pPr>
              <a:r>
                <a:rPr lang="en-US" altLang="zh-CN" sz="2400" b="1" dirty="0">
                  <a:latin typeface="+mn-ea"/>
                </a:rPr>
                <a:t>5</a:t>
              </a:r>
              <a:endParaRPr lang="zh-CN" altLang="en-US" sz="2400" b="1" dirty="0">
                <a:latin typeface="+mn-ea"/>
              </a:endParaRPr>
            </a:p>
          </p:txBody>
        </p:sp>
        <p:cxnSp>
          <p:nvCxnSpPr>
            <p:cNvPr id="41" name="直接连接符 40"/>
            <p:cNvCxnSpPr>
              <a:stCxn id="40" idx="3"/>
              <a:endCxn id="42" idx="1"/>
            </p:cNvCxnSpPr>
            <p:nvPr/>
          </p:nvCxnSpPr>
          <p:spPr>
            <a:xfrm>
              <a:off x="1643043" y="2357430"/>
              <a:ext cx="571504" cy="1588"/>
            </a:xfrm>
            <a:prstGeom prst="line">
              <a:avLst/>
            </a:prstGeom>
          </p:spPr>
          <p:style>
            <a:lnRef idx="2">
              <a:schemeClr val="accent3"/>
            </a:lnRef>
            <a:fillRef idx="1">
              <a:schemeClr val="lt1"/>
            </a:fillRef>
            <a:effectRef idx="0">
              <a:schemeClr val="accent3"/>
            </a:effectRef>
            <a:fontRef idx="minor">
              <a:schemeClr val="dk1"/>
            </a:fontRef>
          </p:style>
        </p:cxnSp>
        <p:sp>
          <p:nvSpPr>
            <p:cNvPr id="42" name="圆角矩形 41"/>
            <p:cNvSpPr/>
            <p:nvPr/>
          </p:nvSpPr>
          <p:spPr>
            <a:xfrm>
              <a:off x="2214547" y="2071678"/>
              <a:ext cx="6072229" cy="571504"/>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eaLnBrk="1" fontAlgn="auto" hangingPunct="1">
                <a:spcBef>
                  <a:spcPts val="0"/>
                </a:spcBef>
                <a:spcAft>
                  <a:spcPts val="0"/>
                </a:spcAft>
                <a:defRPr/>
              </a:pPr>
              <a:r>
                <a:rPr lang="zh-CN" altLang="en-US" sz="2000" b="1" dirty="0">
                  <a:latin typeface="+mn-ea"/>
                </a:rPr>
                <a:t>下一步研究计划</a:t>
              </a:r>
            </a:p>
          </p:txBody>
        </p:sp>
      </p:grpSp>
      <p:grpSp>
        <p:nvGrpSpPr>
          <p:cNvPr id="10246" name="组合 43"/>
          <p:cNvGrpSpPr>
            <a:grpSpLocks/>
          </p:cNvGrpSpPr>
          <p:nvPr/>
        </p:nvGrpSpPr>
        <p:grpSpPr bwMode="auto">
          <a:xfrm>
            <a:off x="857250" y="1857375"/>
            <a:ext cx="7429500" cy="571500"/>
            <a:chOff x="857224" y="2071678"/>
            <a:chExt cx="7429552" cy="571504"/>
          </a:xfrm>
        </p:grpSpPr>
        <p:sp>
          <p:nvSpPr>
            <p:cNvPr id="45" name="圆角矩形 44"/>
            <p:cNvSpPr/>
            <p:nvPr/>
          </p:nvSpPr>
          <p:spPr>
            <a:xfrm>
              <a:off x="857224" y="2071678"/>
              <a:ext cx="785819" cy="571504"/>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eaLnBrk="1" fontAlgn="auto" hangingPunct="1">
                <a:spcBef>
                  <a:spcPts val="0"/>
                </a:spcBef>
                <a:spcAft>
                  <a:spcPts val="0"/>
                </a:spcAft>
                <a:defRPr/>
              </a:pPr>
              <a:r>
                <a:rPr lang="en-US" altLang="zh-CN" sz="2400" b="1" dirty="0">
                  <a:latin typeface="+mn-ea"/>
                </a:rPr>
                <a:t>1</a:t>
              </a:r>
              <a:endParaRPr lang="zh-CN" altLang="en-US" sz="2400" b="1" dirty="0">
                <a:latin typeface="+mn-ea"/>
              </a:endParaRPr>
            </a:p>
          </p:txBody>
        </p:sp>
        <p:cxnSp>
          <p:nvCxnSpPr>
            <p:cNvPr id="46" name="直接连接符 45"/>
            <p:cNvCxnSpPr>
              <a:stCxn id="45" idx="3"/>
              <a:endCxn id="47" idx="1"/>
            </p:cNvCxnSpPr>
            <p:nvPr/>
          </p:nvCxnSpPr>
          <p:spPr>
            <a:xfrm>
              <a:off x="1643043" y="2357430"/>
              <a:ext cx="571504" cy="1588"/>
            </a:xfrm>
            <a:prstGeom prst="line">
              <a:avLst/>
            </a:prstGeom>
          </p:spPr>
          <p:style>
            <a:lnRef idx="2">
              <a:schemeClr val="accent3"/>
            </a:lnRef>
            <a:fillRef idx="1">
              <a:schemeClr val="lt1"/>
            </a:fillRef>
            <a:effectRef idx="0">
              <a:schemeClr val="accent3"/>
            </a:effectRef>
            <a:fontRef idx="minor">
              <a:schemeClr val="dk1"/>
            </a:fontRef>
          </p:style>
        </p:cxnSp>
        <p:sp>
          <p:nvSpPr>
            <p:cNvPr id="47" name="圆角矩形 46"/>
            <p:cNvSpPr/>
            <p:nvPr/>
          </p:nvSpPr>
          <p:spPr>
            <a:xfrm>
              <a:off x="2214547" y="2071678"/>
              <a:ext cx="6072229" cy="571504"/>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eaLnBrk="1" fontAlgn="auto" hangingPunct="1">
                <a:spcBef>
                  <a:spcPts val="0"/>
                </a:spcBef>
                <a:spcAft>
                  <a:spcPts val="0"/>
                </a:spcAft>
                <a:defRPr/>
              </a:pPr>
              <a:r>
                <a:rPr lang="zh-CN" altLang="en-US" sz="2000" b="1" dirty="0">
                  <a:latin typeface="+mn-ea"/>
                </a:rPr>
                <a:t>研究方案</a:t>
              </a:r>
            </a:p>
          </p:txBody>
        </p:sp>
      </p:grpSp>
      <p:grpSp>
        <p:nvGrpSpPr>
          <p:cNvPr id="48" name="组合 47"/>
          <p:cNvGrpSpPr>
            <a:grpSpLocks/>
          </p:cNvGrpSpPr>
          <p:nvPr/>
        </p:nvGrpSpPr>
        <p:grpSpPr bwMode="auto">
          <a:xfrm>
            <a:off x="857250" y="2643188"/>
            <a:ext cx="7429500" cy="571500"/>
            <a:chOff x="857224" y="2071678"/>
            <a:chExt cx="7429552" cy="571504"/>
          </a:xfrm>
        </p:grpSpPr>
        <p:sp>
          <p:nvSpPr>
            <p:cNvPr id="49" name="圆角矩形 48"/>
            <p:cNvSpPr/>
            <p:nvPr/>
          </p:nvSpPr>
          <p:spPr>
            <a:xfrm>
              <a:off x="857224" y="2071678"/>
              <a:ext cx="785819" cy="571504"/>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eaLnBrk="1" fontAlgn="auto" hangingPunct="1">
                <a:spcBef>
                  <a:spcPts val="0"/>
                </a:spcBef>
                <a:spcAft>
                  <a:spcPts val="0"/>
                </a:spcAft>
                <a:defRPr/>
              </a:pPr>
              <a:r>
                <a:rPr lang="en-US" altLang="zh-CN" sz="2400" b="1" dirty="0">
                  <a:latin typeface="+mn-ea"/>
                </a:rPr>
                <a:t>2</a:t>
              </a:r>
              <a:endParaRPr lang="zh-CN" altLang="en-US" sz="2400" b="1" dirty="0">
                <a:latin typeface="+mn-ea"/>
              </a:endParaRPr>
            </a:p>
          </p:txBody>
        </p:sp>
        <p:cxnSp>
          <p:nvCxnSpPr>
            <p:cNvPr id="50" name="直接连接符 49"/>
            <p:cNvCxnSpPr>
              <a:stCxn id="49" idx="3"/>
              <a:endCxn id="51" idx="1"/>
            </p:cNvCxnSpPr>
            <p:nvPr/>
          </p:nvCxnSpPr>
          <p:spPr>
            <a:xfrm>
              <a:off x="1643043" y="2357430"/>
              <a:ext cx="571504" cy="1587"/>
            </a:xfrm>
            <a:prstGeom prst="line">
              <a:avLst/>
            </a:prstGeom>
          </p:spPr>
          <p:style>
            <a:lnRef idx="2">
              <a:schemeClr val="accent3"/>
            </a:lnRef>
            <a:fillRef idx="1">
              <a:schemeClr val="lt1"/>
            </a:fillRef>
            <a:effectRef idx="0">
              <a:schemeClr val="accent3"/>
            </a:effectRef>
            <a:fontRef idx="minor">
              <a:schemeClr val="dk1"/>
            </a:fontRef>
          </p:style>
        </p:cxnSp>
        <p:sp>
          <p:nvSpPr>
            <p:cNvPr id="51" name="圆角矩形 50"/>
            <p:cNvSpPr/>
            <p:nvPr/>
          </p:nvSpPr>
          <p:spPr>
            <a:xfrm>
              <a:off x="2214547" y="2071678"/>
              <a:ext cx="6072229" cy="571504"/>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eaLnBrk="1" fontAlgn="auto" hangingPunct="1">
                <a:spcBef>
                  <a:spcPts val="0"/>
                </a:spcBef>
                <a:spcAft>
                  <a:spcPts val="0"/>
                </a:spcAft>
                <a:defRPr/>
              </a:pPr>
              <a:r>
                <a:rPr lang="zh-CN" altLang="en-US" sz="2000" b="1" dirty="0">
                  <a:latin typeface="+mn-ea"/>
                </a:rPr>
                <a:t>研究方法及进展</a:t>
              </a:r>
            </a:p>
          </p:txBody>
        </p:sp>
      </p:grpSp>
      <p:grpSp>
        <p:nvGrpSpPr>
          <p:cNvPr id="24" name="组合 23"/>
          <p:cNvGrpSpPr>
            <a:grpSpLocks/>
          </p:cNvGrpSpPr>
          <p:nvPr/>
        </p:nvGrpSpPr>
        <p:grpSpPr bwMode="auto">
          <a:xfrm>
            <a:off x="857250" y="5805488"/>
            <a:ext cx="7429500" cy="571500"/>
            <a:chOff x="857224" y="2071678"/>
            <a:chExt cx="7429552" cy="571504"/>
          </a:xfrm>
        </p:grpSpPr>
        <p:sp>
          <p:nvSpPr>
            <p:cNvPr id="25" name="圆角矩形 24"/>
            <p:cNvSpPr/>
            <p:nvPr/>
          </p:nvSpPr>
          <p:spPr>
            <a:xfrm>
              <a:off x="857224" y="2071678"/>
              <a:ext cx="785819" cy="571504"/>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eaLnBrk="1" fontAlgn="auto" hangingPunct="1">
                <a:spcBef>
                  <a:spcPts val="0"/>
                </a:spcBef>
                <a:spcAft>
                  <a:spcPts val="0"/>
                </a:spcAft>
                <a:defRPr/>
              </a:pPr>
              <a:r>
                <a:rPr lang="en-US" altLang="zh-CN" sz="2400" b="1" dirty="0">
                  <a:latin typeface="+mn-ea"/>
                </a:rPr>
                <a:t>6</a:t>
              </a:r>
              <a:endParaRPr lang="zh-CN" altLang="en-US" sz="2400" b="1" dirty="0">
                <a:latin typeface="+mn-ea"/>
              </a:endParaRPr>
            </a:p>
          </p:txBody>
        </p:sp>
        <p:cxnSp>
          <p:nvCxnSpPr>
            <p:cNvPr id="26" name="直接连接符 25"/>
            <p:cNvCxnSpPr>
              <a:stCxn id="25" idx="3"/>
              <a:endCxn id="27" idx="1"/>
            </p:cNvCxnSpPr>
            <p:nvPr/>
          </p:nvCxnSpPr>
          <p:spPr>
            <a:xfrm>
              <a:off x="1643043" y="2357430"/>
              <a:ext cx="571504" cy="1587"/>
            </a:xfrm>
            <a:prstGeom prst="line">
              <a:avLst/>
            </a:prstGeom>
          </p:spPr>
          <p:style>
            <a:lnRef idx="2">
              <a:schemeClr val="accent3"/>
            </a:lnRef>
            <a:fillRef idx="1">
              <a:schemeClr val="lt1"/>
            </a:fillRef>
            <a:effectRef idx="0">
              <a:schemeClr val="accent3"/>
            </a:effectRef>
            <a:fontRef idx="minor">
              <a:schemeClr val="dk1"/>
            </a:fontRef>
          </p:style>
        </p:cxnSp>
        <p:sp>
          <p:nvSpPr>
            <p:cNvPr id="27" name="圆角矩形 26"/>
            <p:cNvSpPr/>
            <p:nvPr/>
          </p:nvSpPr>
          <p:spPr>
            <a:xfrm>
              <a:off x="2214547" y="2071678"/>
              <a:ext cx="6072229" cy="571504"/>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eaLnBrk="1" fontAlgn="auto" hangingPunct="1">
                <a:spcBef>
                  <a:spcPts val="0"/>
                </a:spcBef>
                <a:spcAft>
                  <a:spcPts val="0"/>
                </a:spcAft>
                <a:defRPr/>
              </a:pPr>
              <a:r>
                <a:rPr lang="zh-CN" altLang="en-US" sz="2000" b="1" dirty="0">
                  <a:latin typeface="+mn-ea"/>
                </a:rPr>
                <a:t>已取得成果</a:t>
              </a:r>
            </a:p>
          </p:txBody>
        </p:sp>
      </p:grpSp>
    </p:spTree>
    <p:custDataLst>
      <p:tags r:id="rId1"/>
    </p:custDataLst>
  </p:cSld>
  <p:clrMapOvr>
    <a:masterClrMapping/>
  </p:clrMapOvr>
  <p:transition advTm="7768">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31"/>
                                        </p:tgtEl>
                                        <p:attrNameLst>
                                          <p:attrName>style.opacity</p:attrName>
                                        </p:attrNameLst>
                                      </p:cBhvr>
                                      <p:to>
                                        <p:strVal val="0.5"/>
                                      </p:to>
                                    </p:set>
                                    <p:animEffect filter="image" prLst="opacity: 0.5">
                                      <p:cBhvr rctx="IE">
                                        <p:cTn id="7" dur="indefinite"/>
                                        <p:tgtEl>
                                          <p:spTgt spid="31"/>
                                        </p:tgtEl>
                                      </p:cBhvr>
                                    </p:animEffect>
                                  </p:childTnLst>
                                </p:cTn>
                              </p:par>
                              <p:par>
                                <p:cTn id="8" presetID="9" presetClass="emph" presetSubtype="0" nodeType="withEffect">
                                  <p:stCondLst>
                                    <p:cond delay="0"/>
                                  </p:stCondLst>
                                  <p:childTnLst>
                                    <p:set>
                                      <p:cBhvr rctx="PPT">
                                        <p:cTn id="9" dur="indefinite"/>
                                        <p:tgtEl>
                                          <p:spTgt spid="35"/>
                                        </p:tgtEl>
                                        <p:attrNameLst>
                                          <p:attrName>style.opacity</p:attrName>
                                        </p:attrNameLst>
                                      </p:cBhvr>
                                      <p:to>
                                        <p:strVal val="0.5"/>
                                      </p:to>
                                    </p:set>
                                    <p:animEffect filter="image" prLst="opacity: 0.5">
                                      <p:cBhvr rctx="IE">
                                        <p:cTn id="10" dur="indefinite"/>
                                        <p:tgtEl>
                                          <p:spTgt spid="35"/>
                                        </p:tgtEl>
                                      </p:cBhvr>
                                    </p:animEffect>
                                  </p:childTnLst>
                                </p:cTn>
                              </p:par>
                              <p:par>
                                <p:cTn id="11" presetID="9" presetClass="emph" presetSubtype="0" nodeType="withEffect">
                                  <p:stCondLst>
                                    <p:cond delay="0"/>
                                  </p:stCondLst>
                                  <p:childTnLst>
                                    <p:set>
                                      <p:cBhvr rctx="PPT">
                                        <p:cTn id="12" dur="indefinite"/>
                                        <p:tgtEl>
                                          <p:spTgt spid="39"/>
                                        </p:tgtEl>
                                        <p:attrNameLst>
                                          <p:attrName>style.opacity</p:attrName>
                                        </p:attrNameLst>
                                      </p:cBhvr>
                                      <p:to>
                                        <p:strVal val="0.5"/>
                                      </p:to>
                                    </p:set>
                                    <p:animEffect filter="image" prLst="opacity: 0.5">
                                      <p:cBhvr rctx="IE">
                                        <p:cTn id="13" dur="indefinite"/>
                                        <p:tgtEl>
                                          <p:spTgt spid="39"/>
                                        </p:tgtEl>
                                      </p:cBhvr>
                                    </p:animEffect>
                                  </p:childTnLst>
                                </p:cTn>
                              </p:par>
                              <p:par>
                                <p:cTn id="14" presetID="9" presetClass="emph" presetSubtype="0" nodeType="withEffect">
                                  <p:stCondLst>
                                    <p:cond delay="0"/>
                                  </p:stCondLst>
                                  <p:childTnLst>
                                    <p:set>
                                      <p:cBhvr rctx="PPT">
                                        <p:cTn id="15" dur="indefinite"/>
                                        <p:tgtEl>
                                          <p:spTgt spid="48"/>
                                        </p:tgtEl>
                                        <p:attrNameLst>
                                          <p:attrName>style.opacity</p:attrName>
                                        </p:attrNameLst>
                                      </p:cBhvr>
                                      <p:to>
                                        <p:strVal val="0.5"/>
                                      </p:to>
                                    </p:set>
                                    <p:animEffect filter="image" prLst="opacity: 0.5">
                                      <p:cBhvr rctx="IE">
                                        <p:cTn id="16" dur="indefinite"/>
                                        <p:tgtEl>
                                          <p:spTgt spid="48"/>
                                        </p:tgtEl>
                                      </p:cBhvr>
                                    </p:animEffect>
                                  </p:childTnLst>
                                </p:cTn>
                              </p:par>
                              <p:par>
                                <p:cTn id="17" presetID="9" presetClass="emph" presetSubtype="0" nodeType="withEffect">
                                  <p:stCondLst>
                                    <p:cond delay="0"/>
                                  </p:stCondLst>
                                  <p:childTnLst>
                                    <p:set>
                                      <p:cBhvr rctx="PPT">
                                        <p:cTn id="18" dur="indefinite"/>
                                        <p:tgtEl>
                                          <p:spTgt spid="24"/>
                                        </p:tgtEl>
                                        <p:attrNameLst>
                                          <p:attrName>style.opacity</p:attrName>
                                        </p:attrNameLst>
                                      </p:cBhvr>
                                      <p:to>
                                        <p:strVal val="0.5"/>
                                      </p:to>
                                    </p:set>
                                    <p:animEffect filter="image" prLst="opacity: 0.5">
                                      <p:cBhvr rctx="IE">
                                        <p:cTn id="19" dur="indefinite"/>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已投递论文</a:t>
            </a:r>
            <a:endParaRPr lang="zh-CN" altLang="en-US" dirty="0"/>
          </a:p>
        </p:txBody>
      </p:sp>
      <p:sp>
        <p:nvSpPr>
          <p:cNvPr id="3" name="内容占位符 2"/>
          <p:cNvSpPr>
            <a:spLocks noGrp="1"/>
          </p:cNvSpPr>
          <p:nvPr>
            <p:ph idx="1"/>
          </p:nvPr>
        </p:nvSpPr>
        <p:spPr>
          <a:xfrm>
            <a:off x="454928" y="2348880"/>
            <a:ext cx="8229600" cy="1529320"/>
          </a:xfrm>
        </p:spPr>
        <p:txBody>
          <a:bodyPr/>
          <a:lstStyle/>
          <a:p>
            <a:pPr>
              <a:buFont typeface="Wingdings" panose="05000000000000000000" pitchFamily="2" charset="2"/>
              <a:buChar char="Ø"/>
            </a:pPr>
            <a:r>
              <a:rPr lang="zh-CN" altLang="zh-CN" dirty="0">
                <a:latin typeface="Times New Roman" panose="02020603050405020304" pitchFamily="18" charset="0"/>
                <a:ea typeface="楷体" panose="02010609060101010101" pitchFamily="49" charset="-122"/>
                <a:cs typeface="Times New Roman" panose="02020603050405020304" pitchFamily="18" charset="0"/>
              </a:rPr>
              <a:t>已向</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CCL&amp;NLP-NABD 2017 </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投递一篇论文，题目为：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Integrating Sequences and Dependency Structures for Chemical-disease Relation Extraction</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p>
          <a:p>
            <a:endParaRPr lang="zh-CN" altLang="en-US" dirty="0"/>
          </a:p>
        </p:txBody>
      </p:sp>
    </p:spTree>
    <p:extLst>
      <p:ext uri="{BB962C8B-B14F-4D97-AF65-F5344CB8AC3E}">
        <p14:creationId xmlns:p14="http://schemas.microsoft.com/office/powerpoint/2010/main" val="408763495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539750" y="260350"/>
            <a:ext cx="8229600" cy="1143000"/>
          </a:xfrm>
        </p:spPr>
        <p:txBody>
          <a:bodyPr/>
          <a:lstStyle/>
          <a:p>
            <a:r>
              <a:rPr lang="zh-CN" altLang="en-US" dirty="0" smtClean="0"/>
              <a:t>已录用论文</a:t>
            </a:r>
          </a:p>
        </p:txBody>
      </p:sp>
      <p:sp>
        <p:nvSpPr>
          <p:cNvPr id="2" name="内容占位符 1"/>
          <p:cNvSpPr>
            <a:spLocks noGrp="1"/>
          </p:cNvSpPr>
          <p:nvPr>
            <p:ph idx="1"/>
          </p:nvPr>
        </p:nvSpPr>
        <p:spPr>
          <a:xfrm>
            <a:off x="467544" y="2060848"/>
            <a:ext cx="8229600" cy="3600400"/>
          </a:xfrm>
        </p:spPr>
        <p:txBody>
          <a:bodyPr/>
          <a:lstStyle/>
          <a:p>
            <a:pPr>
              <a:buFont typeface="Wingdings" panose="05000000000000000000" pitchFamily="2" charset="2"/>
              <a:buChar char="Ø"/>
            </a:pP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Zhou H W,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Yang Y L</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Liu Z, Lin Y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Zhu P F, Huang D G. Jointly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Learning Bilingual Sentiment and Semantic Representations for Cross-language Sentiment Classification </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论文已被</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CCIR 2017</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录用。</a:t>
            </a:r>
          </a:p>
          <a:p>
            <a:pPr>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cs typeface="Times New Roman" panose="02020603050405020304" pitchFamily="18" charset="0"/>
              </a:rPr>
              <a:t>Zhou H W,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Jia C,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Yang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Y L</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Ning</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S X,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Lin Y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Huang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D G.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Combining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Large-scale Unlabeled Corpus and Lexicon for Chinese Polysemous Word Similarity Computation </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论已被</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CCIR2017</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录用。</a:t>
            </a:r>
          </a:p>
          <a:p>
            <a:endParaRPr lang="zh-CN" altLang="en-US"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已发表论文</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Zhou </a:t>
            </a:r>
            <a:r>
              <a:rPr lang="en-US" altLang="zh-CN" dirty="0">
                <a:latin typeface="Times New Roman" panose="02020603050405020304" pitchFamily="18" charset="0"/>
                <a:cs typeface="Times New Roman" panose="02020603050405020304" pitchFamily="18" charset="0"/>
              </a:rPr>
              <a:t>H W, Xu J L, </a:t>
            </a:r>
            <a:r>
              <a:rPr lang="en-US" altLang="zh-CN" b="1" dirty="0">
                <a:latin typeface="Times New Roman" panose="02020603050405020304" pitchFamily="18" charset="0"/>
                <a:cs typeface="Times New Roman" panose="02020603050405020304" pitchFamily="18" charset="0"/>
              </a:rPr>
              <a:t>Yang Y L</a:t>
            </a:r>
            <a:r>
              <a:rPr lang="en-US" altLang="zh-CN" dirty="0">
                <a:latin typeface="Times New Roman" panose="02020603050405020304" pitchFamily="18" charset="0"/>
                <a:cs typeface="Times New Roman" panose="02020603050405020304" pitchFamily="18" charset="0"/>
              </a:rPr>
              <a:t>, Deng H J, Chen L, Huang D G. Chinese hedge scope detection based on structure and semantic information [C]. CCL&amp;NLP-NABD 2016:204-215.</a:t>
            </a:r>
            <a:endParaRPr lang="zh-CN" altLang="zh-C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Zhou </a:t>
            </a:r>
            <a:r>
              <a:rPr lang="en-US" altLang="zh-CN" dirty="0">
                <a:latin typeface="Times New Roman" panose="02020603050405020304" pitchFamily="18" charset="0"/>
                <a:cs typeface="Times New Roman" panose="02020603050405020304" pitchFamily="18" charset="0"/>
              </a:rPr>
              <a:t>H W, Deng H J, Chen L, </a:t>
            </a:r>
            <a:r>
              <a:rPr lang="en-US" altLang="zh-CN" b="1" dirty="0">
                <a:latin typeface="Times New Roman" panose="02020603050405020304" pitchFamily="18" charset="0"/>
                <a:cs typeface="Times New Roman" panose="02020603050405020304" pitchFamily="18" charset="0"/>
              </a:rPr>
              <a:t>Yang Y L</a:t>
            </a:r>
            <a:r>
              <a:rPr lang="en-US" altLang="zh-CN" dirty="0">
                <a:latin typeface="Times New Roman" panose="02020603050405020304" pitchFamily="18" charset="0"/>
                <a:cs typeface="Times New Roman" panose="02020603050405020304" pitchFamily="18" charset="0"/>
              </a:rPr>
              <a:t>, Jia C, Huang D G. Exploiting syntactic and semantics information for chemical-disease relation extraction [J]. Database (Oxford), 2016, baw048.</a:t>
            </a:r>
            <a:endParaRPr lang="zh-CN"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22018483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zh-CN" altLang="en-US" sz="98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谢谢！</a:t>
            </a:r>
            <a:endParaRPr lang="zh-CN" altLang="en-US"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 name="内容占位符 1"/>
          <p:cNvSpPr>
            <a:spLocks noGrp="1"/>
          </p:cNvSpPr>
          <p:nvPr>
            <p:ph type="subTitle" idx="1"/>
          </p:nvPr>
        </p:nvSpPr>
        <p:spPr>
          <a:xfrm>
            <a:off x="685800" y="3943808"/>
            <a:ext cx="7772400" cy="1199704"/>
          </a:xfr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Aft>
                <a:spcPts val="0"/>
              </a:spcAft>
              <a:buClr>
                <a:schemeClr val="accent3"/>
              </a:buClr>
              <a:buFont typeface="Wingdings 2"/>
              <a:buNone/>
              <a:defRPr/>
            </a:pPr>
            <a:r>
              <a:rPr lang="zh-CN" altLang="en-US"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答  辩  人</a:t>
            </a:r>
            <a:r>
              <a:rPr lang="zh-CN" altLang="en-US"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r>
              <a:rPr lang="zh-CN" altLang="en-US" sz="4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杨云龙</a:t>
            </a:r>
            <a:endParaRPr lang="zh-CN" altLang="en-US"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a:t>
            </a:r>
            <a:endParaRPr lang="zh-CN" altLang="en-US" dirty="0"/>
          </a:p>
        </p:txBody>
      </p:sp>
      <p:grpSp>
        <p:nvGrpSpPr>
          <p:cNvPr id="27" name="组合 26"/>
          <p:cNvGrpSpPr/>
          <p:nvPr/>
        </p:nvGrpSpPr>
        <p:grpSpPr>
          <a:xfrm>
            <a:off x="565739" y="2060848"/>
            <a:ext cx="8012522" cy="824393"/>
            <a:chOff x="1000100" y="2753021"/>
            <a:chExt cx="6929486" cy="824393"/>
          </a:xfrm>
        </p:grpSpPr>
        <p:sp>
          <p:nvSpPr>
            <p:cNvPr id="25" name="矩形 24"/>
            <p:cNvSpPr/>
            <p:nvPr/>
          </p:nvSpPr>
          <p:spPr>
            <a:xfrm>
              <a:off x="1285852" y="2753021"/>
              <a:ext cx="6643734" cy="824393"/>
            </a:xfrm>
            <a:prstGeom prst="rect">
              <a:avLst/>
            </a:prstGeom>
          </p:spPr>
          <p:txBody>
            <a:bodyPr wrap="square">
              <a:spAutoFit/>
            </a:bodyPr>
            <a:lstStyle/>
            <a:p>
              <a:pPr>
                <a:lnSpc>
                  <a:spcPts val="2880"/>
                </a:lnSpc>
              </a:pPr>
              <a:r>
                <a:rPr lang="zh-CN" altLang="zh-CN" sz="2400" dirty="0">
                  <a:latin typeface="楷体" panose="02010609060101010101" pitchFamily="49" charset="-122"/>
                  <a:ea typeface="楷体" panose="02010609060101010101" pitchFamily="49" charset="-122"/>
                </a:rPr>
                <a:t>实体关系抽取任务是在给定的句子中对其中存在的多个实体进行确认它们之间存在的关系</a:t>
              </a:r>
              <a:endParaRPr lang="zh-CN" altLang="en-U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楷体" panose="02010609060101010101" pitchFamily="49" charset="-122"/>
                <a:ea typeface="楷体" panose="02010609060101010101" pitchFamily="49" charset="-122"/>
              </a:endParaRPr>
            </a:p>
          </p:txBody>
        </p:sp>
        <p:sp>
          <p:nvSpPr>
            <p:cNvPr id="26" name="椭圆 25"/>
            <p:cNvSpPr>
              <a:spLocks noChangeAspect="1"/>
            </p:cNvSpPr>
            <p:nvPr/>
          </p:nvSpPr>
          <p:spPr>
            <a:xfrm>
              <a:off x="1000100" y="2893853"/>
              <a:ext cx="180000" cy="180000"/>
            </a:xfrm>
            <a:prstGeom prst="ellipse">
              <a:avLst/>
            </a:prstGeom>
            <a:scene3d>
              <a:camera prst="orthographicFront" fov="0">
                <a:rot lat="0" lon="0" rev="0"/>
              </a:camera>
              <a:lightRig rig="glow" dir="tl">
                <a:rot lat="0" lon="0" rev="900000"/>
              </a:lightRig>
            </a:scene3d>
            <a:sp3d prstMaterial="powder">
              <a:bevelT w="25400" h="38100" prst="artDeco"/>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grpSp>
      <p:sp>
        <p:nvSpPr>
          <p:cNvPr id="3" name="矩形 2"/>
          <p:cNvSpPr/>
          <p:nvPr/>
        </p:nvSpPr>
        <p:spPr>
          <a:xfrm>
            <a:off x="228600" y="3212976"/>
            <a:ext cx="8686800" cy="1569660"/>
          </a:xfrm>
          <a:prstGeom prst="rect">
            <a:avLst/>
          </a:prstGeom>
        </p:spPr>
        <p:txBody>
          <a:bodyPr wrap="square">
            <a:spAutoFit/>
          </a:bodyPr>
          <a:lstStyle/>
          <a:p>
            <a:r>
              <a:rPr lang="zh-CN" altLang="en-US" sz="2400" kern="0" dirty="0" smtClean="0">
                <a:solidFill>
                  <a:srgbClr val="000000"/>
                </a:solidFill>
                <a:latin typeface="Times New Roman" panose="02020603050405020304" pitchFamily="18" charset="0"/>
              </a:rPr>
              <a:t>例句：</a:t>
            </a:r>
            <a:r>
              <a:rPr lang="en-US" altLang="zh-CN" sz="2400" kern="0" dirty="0" smtClean="0">
                <a:solidFill>
                  <a:srgbClr val="000000"/>
                </a:solidFill>
                <a:latin typeface="Times New Roman" panose="02020603050405020304" pitchFamily="18" charset="0"/>
              </a:rPr>
              <a:t>A </a:t>
            </a:r>
            <a:r>
              <a:rPr lang="en-US" altLang="zh-CN" sz="2400" kern="0" dirty="0">
                <a:solidFill>
                  <a:srgbClr val="000000"/>
                </a:solidFill>
                <a:latin typeface="Times New Roman" panose="02020603050405020304" pitchFamily="18" charset="0"/>
              </a:rPr>
              <a:t>patient with sinus </a:t>
            </a:r>
            <a:r>
              <a:rPr lang="en-US" altLang="zh-CN" sz="2400" i="1" kern="0" dirty="0">
                <a:solidFill>
                  <a:srgbClr val="000000"/>
                </a:solidFill>
                <a:latin typeface="Times New Roman" panose="02020603050405020304" pitchFamily="18" charset="0"/>
              </a:rPr>
              <a:t>&lt;</a:t>
            </a:r>
            <a:r>
              <a:rPr lang="en-US" altLang="zh-CN" sz="2400" i="1" kern="0" dirty="0" smtClean="0">
                <a:solidFill>
                  <a:srgbClr val="000000"/>
                </a:solidFill>
                <a:latin typeface="Times New Roman" panose="02020603050405020304" pitchFamily="18" charset="0"/>
              </a:rPr>
              <a:t>d1&gt;</a:t>
            </a:r>
            <a:r>
              <a:rPr lang="en-US" altLang="zh-CN" sz="2400" kern="0" dirty="0" smtClean="0">
                <a:solidFill>
                  <a:srgbClr val="000000"/>
                </a:solidFill>
                <a:latin typeface="Times New Roman" panose="02020603050405020304" pitchFamily="18" charset="0"/>
              </a:rPr>
              <a:t>bradycardia (</a:t>
            </a:r>
            <a:r>
              <a:rPr lang="zh-CN" altLang="en-US" sz="2400" kern="0" dirty="0" smtClean="0">
                <a:solidFill>
                  <a:srgbClr val="000000"/>
                </a:solidFill>
                <a:latin typeface="楷体" panose="02010609060101010101" pitchFamily="49" charset="-122"/>
                <a:ea typeface="楷体" panose="02010609060101010101" pitchFamily="49" charset="-122"/>
              </a:rPr>
              <a:t>心跳过缓</a:t>
            </a:r>
            <a:r>
              <a:rPr lang="en-US" altLang="zh-CN" sz="2400" kern="0" dirty="0" smtClean="0">
                <a:solidFill>
                  <a:srgbClr val="000000"/>
                </a:solidFill>
                <a:latin typeface="Times New Roman" panose="02020603050405020304" pitchFamily="18" charset="0"/>
              </a:rPr>
              <a:t>)</a:t>
            </a:r>
            <a:r>
              <a:rPr lang="en-US" altLang="zh-CN" sz="2400" i="1" kern="0" dirty="0" smtClean="0">
                <a:solidFill>
                  <a:srgbClr val="000000"/>
                </a:solidFill>
                <a:latin typeface="Times New Roman" panose="02020603050405020304" pitchFamily="18" charset="0"/>
              </a:rPr>
              <a:t>&lt;/</a:t>
            </a:r>
            <a:r>
              <a:rPr lang="en-US" altLang="zh-CN" sz="2400" i="1" kern="0" dirty="0">
                <a:solidFill>
                  <a:srgbClr val="000000"/>
                </a:solidFill>
                <a:latin typeface="Times New Roman" panose="02020603050405020304" pitchFamily="18" charset="0"/>
              </a:rPr>
              <a:t>d1&gt; </a:t>
            </a:r>
            <a:r>
              <a:rPr lang="en-US" altLang="zh-CN" sz="2400" kern="0" dirty="0">
                <a:solidFill>
                  <a:srgbClr val="000000"/>
                </a:solidFill>
                <a:latin typeface="Times New Roman" panose="02020603050405020304" pitchFamily="18" charset="0"/>
              </a:rPr>
              <a:t>and </a:t>
            </a:r>
            <a:r>
              <a:rPr lang="en-US" altLang="zh-CN" sz="2400" i="1" kern="0" dirty="0">
                <a:solidFill>
                  <a:srgbClr val="000000"/>
                </a:solidFill>
                <a:latin typeface="Times New Roman" panose="02020603050405020304" pitchFamily="18" charset="0"/>
              </a:rPr>
              <a:t>&lt;d2</a:t>
            </a:r>
            <a:r>
              <a:rPr lang="en-US" altLang="zh-CN" sz="2400" i="1" kern="0" dirty="0" smtClean="0">
                <a:solidFill>
                  <a:srgbClr val="000000"/>
                </a:solidFill>
                <a:latin typeface="Times New Roman" panose="02020603050405020304" pitchFamily="18" charset="0"/>
              </a:rPr>
              <a:t>&gt; </a:t>
            </a:r>
            <a:r>
              <a:rPr lang="en-US" altLang="zh-CN" sz="2400" kern="0" dirty="0" smtClean="0">
                <a:solidFill>
                  <a:srgbClr val="000000"/>
                </a:solidFill>
                <a:latin typeface="Times New Roman" panose="02020603050405020304" pitchFamily="18" charset="0"/>
              </a:rPr>
              <a:t>atrioventricular block (</a:t>
            </a:r>
            <a:r>
              <a:rPr lang="zh-CN" altLang="en-US" sz="2400" kern="0" dirty="0" smtClean="0">
                <a:solidFill>
                  <a:srgbClr val="000000"/>
                </a:solidFill>
                <a:latin typeface="Times New Roman" panose="02020603050405020304" pitchFamily="18" charset="0"/>
              </a:rPr>
              <a:t>心房阻塞</a:t>
            </a:r>
            <a:r>
              <a:rPr lang="en-US" altLang="zh-CN" sz="2400" kern="0" dirty="0" smtClean="0">
                <a:solidFill>
                  <a:srgbClr val="000000"/>
                </a:solidFill>
                <a:latin typeface="Times New Roman" panose="02020603050405020304" pitchFamily="18" charset="0"/>
              </a:rPr>
              <a:t>) </a:t>
            </a:r>
            <a:r>
              <a:rPr lang="en-US" altLang="zh-CN" sz="2400" i="1" kern="0" dirty="0" smtClean="0">
                <a:solidFill>
                  <a:srgbClr val="000000"/>
                </a:solidFill>
                <a:latin typeface="Times New Roman" panose="02020603050405020304" pitchFamily="18" charset="0"/>
              </a:rPr>
              <a:t>&lt;</a:t>
            </a:r>
            <a:r>
              <a:rPr lang="en-US" altLang="zh-CN" sz="2400" i="1" kern="0" dirty="0">
                <a:solidFill>
                  <a:srgbClr val="000000"/>
                </a:solidFill>
                <a:latin typeface="Times New Roman" panose="02020603050405020304" pitchFamily="18" charset="0"/>
              </a:rPr>
              <a:t>d2&gt;</a:t>
            </a:r>
            <a:r>
              <a:rPr lang="en-US" altLang="zh-CN" sz="2400" kern="0" dirty="0">
                <a:solidFill>
                  <a:srgbClr val="000000"/>
                </a:solidFill>
                <a:latin typeface="Times New Roman" panose="02020603050405020304" pitchFamily="18" charset="0"/>
              </a:rPr>
              <a:t>, induced by </a:t>
            </a:r>
            <a:r>
              <a:rPr lang="en-US" altLang="zh-CN" sz="2400" i="1" kern="0" dirty="0" smtClean="0">
                <a:solidFill>
                  <a:srgbClr val="000000"/>
                </a:solidFill>
                <a:latin typeface="Times New Roman" panose="02020603050405020304" pitchFamily="18" charset="0"/>
              </a:rPr>
              <a:t>&lt;c1&gt;</a:t>
            </a:r>
            <a:r>
              <a:rPr lang="en-US" altLang="zh-CN" sz="2400" kern="0" dirty="0" smtClean="0">
                <a:solidFill>
                  <a:srgbClr val="000000"/>
                </a:solidFill>
                <a:latin typeface="Times New Roman" panose="02020603050405020304" pitchFamily="18" charset="0"/>
              </a:rPr>
              <a:t>carbamazepine (</a:t>
            </a:r>
            <a:r>
              <a:rPr lang="zh-CN" altLang="en-US" sz="2400" kern="0" dirty="0" smtClean="0">
                <a:solidFill>
                  <a:srgbClr val="000000"/>
                </a:solidFill>
                <a:latin typeface="Times New Roman" panose="02020603050405020304" pitchFamily="18" charset="0"/>
              </a:rPr>
              <a:t>卡马西平</a:t>
            </a:r>
            <a:r>
              <a:rPr lang="en-US" altLang="zh-CN" sz="2400" kern="0" dirty="0" smtClean="0">
                <a:solidFill>
                  <a:srgbClr val="000000"/>
                </a:solidFill>
                <a:latin typeface="Times New Roman" panose="02020603050405020304" pitchFamily="18" charset="0"/>
              </a:rPr>
              <a:t>)</a:t>
            </a:r>
            <a:r>
              <a:rPr lang="en-US" altLang="zh-CN" sz="2400" i="1" kern="0" dirty="0" smtClean="0">
                <a:solidFill>
                  <a:srgbClr val="000000"/>
                </a:solidFill>
                <a:latin typeface="Times New Roman" panose="02020603050405020304" pitchFamily="18" charset="0"/>
              </a:rPr>
              <a:t>&lt;/</a:t>
            </a:r>
            <a:r>
              <a:rPr lang="en-US" altLang="zh-CN" sz="2400" i="1" kern="0" dirty="0">
                <a:solidFill>
                  <a:srgbClr val="000000"/>
                </a:solidFill>
                <a:latin typeface="Times New Roman" panose="02020603050405020304" pitchFamily="18" charset="0"/>
              </a:rPr>
              <a:t>c1&gt;</a:t>
            </a:r>
            <a:r>
              <a:rPr lang="en-US" altLang="zh-CN" sz="2400" kern="0" dirty="0">
                <a:solidFill>
                  <a:srgbClr val="000000"/>
                </a:solidFill>
                <a:latin typeface="Times New Roman" panose="02020603050405020304" pitchFamily="18" charset="0"/>
              </a:rPr>
              <a:t>,</a:t>
            </a:r>
            <a:r>
              <a:rPr lang="en-US" altLang="zh-CN" sz="2400" i="1" kern="0" dirty="0">
                <a:solidFill>
                  <a:srgbClr val="000000"/>
                </a:solidFill>
                <a:latin typeface="Times New Roman" panose="02020603050405020304" pitchFamily="18" charset="0"/>
              </a:rPr>
              <a:t> </a:t>
            </a:r>
            <a:r>
              <a:rPr lang="en-US" altLang="zh-CN" sz="2400" kern="0" dirty="0">
                <a:solidFill>
                  <a:srgbClr val="000000"/>
                </a:solidFill>
                <a:latin typeface="Times New Roman" panose="02020603050405020304" pitchFamily="18" charset="0"/>
              </a:rPr>
              <a:t>prompted an extensive literature review of all previously reported cases.</a:t>
            </a:r>
            <a:endParaRPr lang="zh-CN" altLang="en-US" sz="2400" dirty="0"/>
          </a:p>
        </p:txBody>
      </p:sp>
    </p:spTree>
    <p:custDataLst>
      <p:tags r:id="rId1"/>
    </p:custDataLst>
    <p:extLst>
      <p:ext uri="{BB962C8B-B14F-4D97-AF65-F5344CB8AC3E}">
        <p14:creationId xmlns:p14="http://schemas.microsoft.com/office/powerpoint/2010/main" val="3285363693"/>
      </p:ext>
    </p:extLst>
  </p:cSld>
  <p:clrMapOvr>
    <a:masterClrMapping/>
  </p:clrMapOvr>
  <p:transition advTm="26395">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226" y="628825"/>
            <a:ext cx="8229600" cy="735012"/>
          </a:xfrm>
        </p:spPr>
        <p:txBody>
          <a:bodyPr>
            <a:normAutofit fontScale="90000"/>
          </a:bodyPr>
          <a:lstStyle/>
          <a:p>
            <a:pPr fontAlgn="auto">
              <a:spcAft>
                <a:spcPts val="0"/>
              </a:spcAft>
              <a:defRPr/>
            </a:pPr>
            <a:r>
              <a:rPr lang="zh-CN" altLang="en-US" dirty="0" smtClean="0"/>
              <a:t>研究方案</a:t>
            </a:r>
            <a:endParaRPr lang="zh-CN" altLang="en-US" dirty="0"/>
          </a:p>
        </p:txBody>
      </p:sp>
      <p:sp>
        <p:nvSpPr>
          <p:cNvPr id="3" name="内容占位符 2"/>
          <p:cNvSpPr>
            <a:spLocks noGrp="1"/>
          </p:cNvSpPr>
          <p:nvPr>
            <p:ph idx="1"/>
          </p:nvPr>
        </p:nvSpPr>
        <p:spPr>
          <a:xfrm>
            <a:off x="107504" y="1532972"/>
            <a:ext cx="8856663" cy="887916"/>
          </a:xfrm>
        </p:spPr>
        <p:txBody>
          <a:bodyPr>
            <a:noAutofit/>
          </a:bodyPr>
          <a:lstStyle/>
          <a:p>
            <a:pPr marL="274320" indent="0" fontAlgn="auto">
              <a:spcAft>
                <a:spcPts val="0"/>
              </a:spcAft>
              <a:buClr>
                <a:schemeClr val="accent3"/>
              </a:buClr>
              <a:buFont typeface="Wingdings 2"/>
              <a:buNone/>
              <a:defRPr/>
            </a:pPr>
            <a:r>
              <a:rPr lang="zh-CN" altLang="en-US" sz="2400" dirty="0" smtClean="0">
                <a:latin typeface="楷体" panose="02010609060101010101" pitchFamily="49" charset="-122"/>
                <a:ea typeface="楷体" panose="02010609060101010101" pitchFamily="49" charset="-122"/>
              </a:rPr>
              <a:t>基于深度神经网络的实体关系抽取研究分别从语义信息和句法结构信息两方面进行研究</a:t>
            </a:r>
            <a:endParaRPr lang="en-US" altLang="zh-CN" sz="2400" dirty="0" smtClean="0">
              <a:latin typeface="楷体" panose="02010609060101010101" pitchFamily="49" charset="-122"/>
              <a:ea typeface="楷体" panose="02010609060101010101" pitchFamily="49" charset="-122"/>
            </a:endParaRPr>
          </a:p>
          <a:p>
            <a:pPr marL="0" indent="0" fontAlgn="auto">
              <a:spcAft>
                <a:spcPts val="0"/>
              </a:spcAft>
              <a:buClr>
                <a:schemeClr val="accent3"/>
              </a:buClr>
              <a:buFont typeface="Wingdings 2"/>
              <a:buNone/>
              <a:defRPr/>
            </a:pPr>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1767756528"/>
              </p:ext>
            </p:extLst>
          </p:nvPr>
        </p:nvGraphicFramePr>
        <p:xfrm>
          <a:off x="1712382" y="2348880"/>
          <a:ext cx="5646906" cy="4176464"/>
        </p:xfrm>
        <a:graphic>
          <a:graphicData uri="http://schemas.openxmlformats.org/presentationml/2006/ole">
            <mc:AlternateContent xmlns:mc="http://schemas.openxmlformats.org/markup-compatibility/2006">
              <mc:Choice xmlns:v="urn:schemas-microsoft-com:vml" Requires="v">
                <p:oleObj spid="_x0000_s21558" name="Visio" r:id="rId4" imgW="6082583" imgH="4498740" progId="Visio.Drawing.11">
                  <p:embed/>
                </p:oleObj>
              </mc:Choice>
              <mc:Fallback>
                <p:oleObj name="Visio" r:id="rId4" imgW="6082583" imgH="44987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2382" y="2348880"/>
                        <a:ext cx="5646906" cy="4176464"/>
                      </a:xfrm>
                      <a:prstGeom prst="rect">
                        <a:avLst/>
                      </a:prstGeom>
                      <a:noFill/>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68313" y="332656"/>
            <a:ext cx="8229600" cy="1143000"/>
          </a:xfrm>
        </p:spPr>
        <p:txBody>
          <a:bodyPr/>
          <a:lstStyle/>
          <a:p>
            <a:pPr fontAlgn="auto">
              <a:spcAft>
                <a:spcPts val="0"/>
              </a:spcAft>
              <a:defRPr/>
            </a:pPr>
            <a:r>
              <a:rPr lang="zh-CN" altLang="en-US" sz="4500" dirty="0"/>
              <a:t>研究方法</a:t>
            </a:r>
          </a:p>
        </p:txBody>
      </p:sp>
      <p:sp>
        <p:nvSpPr>
          <p:cNvPr id="14340" name="矩形 2"/>
          <p:cNvSpPr>
            <a:spLocks noChangeArrowheads="1"/>
          </p:cNvSpPr>
          <p:nvPr/>
        </p:nvSpPr>
        <p:spPr bwMode="auto">
          <a:xfrm>
            <a:off x="468312" y="1674813"/>
            <a:ext cx="867568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719138">
              <a:defRPr>
                <a:solidFill>
                  <a:schemeClr val="tx1"/>
                </a:solidFill>
                <a:latin typeface="Constantia" panose="02030602050306030303" pitchFamily="18" charset="0"/>
                <a:ea typeface="宋体" panose="02010600030101010101" pitchFamily="2" charset="-122"/>
              </a:defRPr>
            </a:lvl1pPr>
            <a:lvl2pPr marL="742950" indent="-285750">
              <a:defRPr>
                <a:solidFill>
                  <a:schemeClr val="tx1"/>
                </a:solidFill>
                <a:latin typeface="Constantia" panose="02030602050306030303" pitchFamily="18" charset="0"/>
                <a:ea typeface="宋体" panose="02010600030101010101" pitchFamily="2" charset="-122"/>
              </a:defRPr>
            </a:lvl2pPr>
            <a:lvl3pPr marL="1143000" indent="-228600">
              <a:defRPr>
                <a:solidFill>
                  <a:schemeClr val="tx1"/>
                </a:solidFill>
                <a:latin typeface="Constantia" panose="02030602050306030303" pitchFamily="18" charset="0"/>
                <a:ea typeface="宋体" panose="02010600030101010101" pitchFamily="2" charset="-122"/>
              </a:defRPr>
            </a:lvl3pPr>
            <a:lvl4pPr marL="1600200" indent="-228600">
              <a:defRPr>
                <a:solidFill>
                  <a:schemeClr val="tx1"/>
                </a:solidFill>
                <a:latin typeface="Constantia" panose="02030602050306030303" pitchFamily="18" charset="0"/>
                <a:ea typeface="宋体" panose="02010600030101010101" pitchFamily="2" charset="-122"/>
              </a:defRPr>
            </a:lvl4pPr>
            <a:lvl5pPr marL="2057400" indent="-228600">
              <a:defRPr>
                <a:solidFill>
                  <a:schemeClr val="tx1"/>
                </a:solidFill>
                <a:latin typeface="Constantia" panose="02030602050306030303" pitchFamily="18" charset="0"/>
                <a:ea typeface="宋体" panose="02010600030101010101" pitchFamily="2" charset="-122"/>
              </a:defRPr>
            </a:lvl5pPr>
            <a:lvl6pPr marL="25146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6pPr>
            <a:lvl7pPr marL="29718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7pPr>
            <a:lvl8pPr marL="34290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8pPr>
            <a:lvl9pPr marL="3886200" indent="-228600" fontAlgn="base">
              <a:spcBef>
                <a:spcPct val="0"/>
              </a:spcBef>
              <a:spcAft>
                <a:spcPct val="0"/>
              </a:spcAft>
              <a:defRPr>
                <a:solidFill>
                  <a:schemeClr val="tx1"/>
                </a:solidFill>
                <a:latin typeface="Constantia" panose="02030602050306030303" pitchFamily="18" charset="0"/>
                <a:ea typeface="宋体" panose="02010600030101010101" pitchFamily="2" charset="-122"/>
              </a:defRPr>
            </a:lvl9pPr>
          </a:lstStyle>
          <a:p>
            <a:pPr indent="0" eaLnBrk="1" hangingPunct="1"/>
            <a:r>
              <a:rPr lang="en-US" altLang="zh-CN" sz="2400" dirty="0" smtClean="0"/>
              <a:t>354896 |</a:t>
            </a:r>
            <a:r>
              <a:rPr lang="en-US" altLang="zh-CN" sz="2400" dirty="0"/>
              <a:t>t</a:t>
            </a:r>
            <a:r>
              <a:rPr lang="en-US" altLang="zh-CN" sz="2400" dirty="0" smtClean="0"/>
              <a:t>| </a:t>
            </a:r>
            <a:r>
              <a:rPr lang="en-US" altLang="zh-CN" sz="2400" dirty="0" smtClean="0">
                <a:solidFill>
                  <a:srgbClr val="FF0000"/>
                </a:solidFill>
              </a:rPr>
              <a:t>Lidocaine</a:t>
            </a:r>
            <a:r>
              <a:rPr lang="en-US" altLang="zh-CN" sz="2400" dirty="0" smtClean="0"/>
              <a:t>-induced </a:t>
            </a:r>
            <a:r>
              <a:rPr lang="en-US" altLang="zh-CN" sz="2400" dirty="0">
                <a:solidFill>
                  <a:srgbClr val="0070C0"/>
                </a:solidFill>
              </a:rPr>
              <a:t>cardiac </a:t>
            </a:r>
            <a:r>
              <a:rPr lang="en-US" altLang="zh-CN" sz="2400" dirty="0" err="1">
                <a:solidFill>
                  <a:srgbClr val="0070C0"/>
                </a:solidFill>
              </a:rPr>
              <a:t>asystole</a:t>
            </a:r>
            <a:r>
              <a:rPr lang="en-US" altLang="zh-CN" sz="2400" dirty="0" smtClean="0"/>
              <a:t>.</a:t>
            </a:r>
          </a:p>
          <a:p>
            <a:pPr indent="0" eaLnBrk="1" hangingPunct="1"/>
            <a:r>
              <a:rPr lang="en-US" altLang="zh-CN" sz="2400" dirty="0" smtClean="0"/>
              <a:t>354896 |a| Intravenous </a:t>
            </a:r>
            <a:r>
              <a:rPr lang="en-US" altLang="zh-CN" sz="2400" dirty="0"/>
              <a:t>administration of a single 50-mg bolus of </a:t>
            </a:r>
            <a:r>
              <a:rPr lang="en-US" altLang="zh-CN" sz="2400" dirty="0">
                <a:solidFill>
                  <a:srgbClr val="FF0000"/>
                </a:solidFill>
              </a:rPr>
              <a:t>lidocaine</a:t>
            </a:r>
            <a:r>
              <a:rPr lang="en-US" altLang="zh-CN" sz="2400" dirty="0"/>
              <a:t> in a 67-year-old man resulted in profound </a:t>
            </a:r>
            <a:r>
              <a:rPr lang="en-US" altLang="zh-CN" sz="2400" dirty="0">
                <a:solidFill>
                  <a:srgbClr val="0070C0"/>
                </a:solidFill>
              </a:rPr>
              <a:t>depression</a:t>
            </a:r>
            <a:r>
              <a:rPr lang="en-US" altLang="zh-CN" sz="2400" dirty="0"/>
              <a:t> of the activity of the sinoatrial and atrioventricular nodal pacemakers. </a:t>
            </a:r>
            <a:endParaRPr lang="en-US" altLang="zh-CN" sz="2400" dirty="0" smtClean="0"/>
          </a:p>
        </p:txBody>
      </p:sp>
      <p:sp>
        <p:nvSpPr>
          <p:cNvPr id="5" name="内容占位符 2"/>
          <p:cNvSpPr>
            <a:spLocks noGrp="1"/>
          </p:cNvSpPr>
          <p:nvPr>
            <p:ph idx="1"/>
          </p:nvPr>
        </p:nvSpPr>
        <p:spPr>
          <a:xfrm>
            <a:off x="323528" y="3834481"/>
            <a:ext cx="8589962" cy="1538735"/>
          </a:xfrm>
        </p:spPr>
        <p:txBody>
          <a:bodyPr>
            <a:normAutofit/>
          </a:bodyPr>
          <a:lstStyle/>
          <a:p>
            <a:pPr algn="just" fontAlgn="auto">
              <a:spcAft>
                <a:spcPts val="0"/>
              </a:spcAft>
              <a:buClr>
                <a:schemeClr val="accent3"/>
              </a:buClr>
              <a:buSzPct val="60000"/>
              <a:buFont typeface="Wingdings" panose="05000000000000000000" pitchFamily="2" charset="2"/>
              <a:buChar char="u"/>
              <a:defRPr/>
            </a:pPr>
            <a:r>
              <a:rPr lang="zh-CN" altLang="en-US" dirty="0" smtClean="0">
                <a:latin typeface="楷体" panose="02010609060101010101" pitchFamily="49" charset="-122"/>
                <a:ea typeface="楷体" panose="02010609060101010101" pitchFamily="49" charset="-122"/>
              </a:rPr>
              <a:t>句内样例：同时出现在一个句子中才被视为一个样例</a:t>
            </a:r>
            <a:endParaRPr lang="en-US" altLang="zh-CN" dirty="0" smtClean="0">
              <a:latin typeface="楷体" panose="02010609060101010101" pitchFamily="49" charset="-122"/>
              <a:ea typeface="楷体" panose="02010609060101010101" pitchFamily="49" charset="-122"/>
            </a:endParaRPr>
          </a:p>
          <a:p>
            <a:pPr algn="just" fontAlgn="auto">
              <a:spcAft>
                <a:spcPts val="0"/>
              </a:spcAft>
              <a:buClr>
                <a:schemeClr val="accent3"/>
              </a:buClr>
              <a:buSzPct val="60000"/>
              <a:buFont typeface="Wingdings" panose="05000000000000000000" pitchFamily="2" charset="2"/>
              <a:buChar char="u"/>
              <a:defRPr/>
            </a:pPr>
            <a:r>
              <a:rPr lang="zh-CN" altLang="en-US" dirty="0">
                <a:latin typeface="楷体" panose="02010609060101010101" pitchFamily="49" charset="-122"/>
                <a:ea typeface="楷体" panose="02010609060101010101" pitchFamily="49" charset="-122"/>
              </a:rPr>
              <a:t>跨</a:t>
            </a:r>
            <a:r>
              <a:rPr lang="zh-CN" altLang="en-US" dirty="0" smtClean="0">
                <a:latin typeface="楷体" panose="02010609060101010101" pitchFamily="49" charset="-122"/>
                <a:ea typeface="楷体" panose="02010609060101010101" pitchFamily="49" charset="-122"/>
              </a:rPr>
              <a:t>句样例：实体所在句子距离小于</a:t>
            </a:r>
            <a:r>
              <a:rPr lang="en-US" altLang="zh-CN" dirty="0" smtClean="0">
                <a:latin typeface="楷体" panose="02010609060101010101" pitchFamily="49" charset="-122"/>
                <a:ea typeface="楷体" panose="02010609060101010101" pitchFamily="49" charset="-122"/>
              </a:rPr>
              <a:t>3</a:t>
            </a:r>
            <a:r>
              <a:rPr lang="zh-CN" altLang="en-US" dirty="0" smtClean="0">
                <a:latin typeface="楷体" panose="02010609060101010101" pitchFamily="49" charset="-122"/>
                <a:ea typeface="楷体" panose="02010609060101010101" pitchFamily="49" charset="-122"/>
              </a:rPr>
              <a:t>，且不在任何句内样例中出现</a:t>
            </a:r>
            <a:endParaRPr lang="en-US" altLang="zh-CN" dirty="0" smtClean="0">
              <a:latin typeface="楷体" panose="02010609060101010101" pitchFamily="49" charset="-122"/>
              <a:ea typeface="楷体" panose="02010609060101010101" pitchFamily="49" charset="-122"/>
            </a:endParaRPr>
          </a:p>
          <a:p>
            <a:pPr marL="0" indent="0" algn="just" fontAlgn="auto">
              <a:spcAft>
                <a:spcPts val="0"/>
              </a:spcAft>
              <a:buClr>
                <a:schemeClr val="accent3"/>
              </a:buClr>
              <a:buFont typeface="Wingdings 2"/>
              <a:buNone/>
              <a:defRPr/>
            </a:pPr>
            <a:endParaRPr lang="zh-CN" altLang="en-US" dirty="0"/>
          </a:p>
        </p:txBody>
      </p:sp>
    </p:spTree>
    <p:custDataLst>
      <p:tags r:id="rId1"/>
    </p:custDataLst>
  </p:cSld>
  <p:clrMapOvr>
    <a:masterClrMapping/>
  </p:clrMapOvr>
  <p:transition advTm="26395">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179512" y="620688"/>
            <a:ext cx="8229600" cy="782960"/>
          </a:xfrm>
        </p:spPr>
        <p:txBody>
          <a:bodyPr/>
          <a:lstStyle/>
          <a:p>
            <a:r>
              <a:rPr lang="zh-CN" altLang="en-US" sz="4400" dirty="0"/>
              <a:t>研究方法</a:t>
            </a:r>
            <a:endParaRPr lang="zh-CN" altLang="en-US" sz="4400" dirty="0" smtClean="0"/>
          </a:p>
        </p:txBody>
      </p:sp>
      <p:pic>
        <p:nvPicPr>
          <p:cNvPr id="22" name="图片 2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1556792"/>
            <a:ext cx="5688632" cy="4392488"/>
          </a:xfrm>
          <a:prstGeom prst="rect">
            <a:avLst/>
          </a:prstGeom>
          <a:noFill/>
          <a:ln>
            <a:noFill/>
          </a:ln>
        </p:spPr>
      </p:pic>
      <p:sp>
        <p:nvSpPr>
          <p:cNvPr id="2" name="文本框 1"/>
          <p:cNvSpPr txBox="1"/>
          <p:nvPr/>
        </p:nvSpPr>
        <p:spPr>
          <a:xfrm>
            <a:off x="4294312" y="5969423"/>
            <a:ext cx="1368152" cy="369332"/>
          </a:xfrm>
          <a:prstGeom prst="rect">
            <a:avLst/>
          </a:prstGeom>
          <a:noFill/>
        </p:spPr>
        <p:txBody>
          <a:bodyPr wrap="square" rtlCol="0">
            <a:spAutoFit/>
          </a:bodyPr>
          <a:lstStyle/>
          <a:p>
            <a:r>
              <a:rPr lang="zh-CN" altLang="en-US" dirty="0" smtClean="0"/>
              <a:t>系统框架图</a:t>
            </a:r>
            <a:endParaRPr lang="zh-CN" altLang="en-US" dirty="0"/>
          </a:p>
        </p:txBody>
      </p:sp>
    </p:spTree>
    <p:custDataLst>
      <p:tags r:id="rId1"/>
    </p:custDataLst>
    <p:extLst>
      <p:ext uri="{BB962C8B-B14F-4D97-AF65-F5344CB8AC3E}">
        <p14:creationId xmlns:p14="http://schemas.microsoft.com/office/powerpoint/2010/main" val="1259184991"/>
      </p:ext>
    </p:extLst>
  </p:cSld>
  <p:clrMapOvr>
    <a:masterClrMapping/>
  </p:clrMapOvr>
  <p:transition advTm="26395">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68313" y="260350"/>
            <a:ext cx="8229600" cy="1143000"/>
          </a:xfrm>
        </p:spPr>
        <p:txBody>
          <a:bodyPr/>
          <a:lstStyle/>
          <a:p>
            <a:r>
              <a:rPr lang="zh-CN" altLang="en-US" smtClean="0"/>
              <a:t>研究进展</a:t>
            </a:r>
          </a:p>
        </p:txBody>
      </p:sp>
      <p:sp>
        <p:nvSpPr>
          <p:cNvPr id="3" name="内容占位符 2"/>
          <p:cNvSpPr>
            <a:spLocks noGrp="1"/>
          </p:cNvSpPr>
          <p:nvPr>
            <p:ph idx="1"/>
          </p:nvPr>
        </p:nvSpPr>
        <p:spPr>
          <a:xfrm>
            <a:off x="288132" y="2132856"/>
            <a:ext cx="8589962" cy="3024609"/>
          </a:xfrm>
        </p:spPr>
        <p:txBody>
          <a:bodyPr>
            <a:normAutofit/>
          </a:bodyPr>
          <a:lstStyle/>
          <a:p>
            <a:pPr marL="274320" indent="-274320" algn="just" fontAlgn="auto">
              <a:spcAft>
                <a:spcPts val="0"/>
              </a:spcAft>
              <a:buClr>
                <a:schemeClr val="accent3"/>
              </a:buClr>
              <a:buSzPct val="60000"/>
              <a:buFont typeface="Wingdings" panose="05000000000000000000" pitchFamily="2" charset="2"/>
              <a:buChar char="u"/>
              <a:defRPr/>
            </a:pPr>
            <a:r>
              <a:rPr lang="zh-CN" altLang="en-US" dirty="0" smtClean="0">
                <a:latin typeface="楷体" panose="02010609060101010101" pitchFamily="49" charset="-122"/>
                <a:ea typeface="楷体" panose="02010609060101010101" pitchFamily="49" charset="-122"/>
              </a:rPr>
              <a:t>研究基于语义信息的实体关系抽取</a:t>
            </a:r>
            <a:endParaRPr lang="en-US" altLang="zh-CN" dirty="0" smtClean="0">
              <a:latin typeface="楷体" panose="02010609060101010101" pitchFamily="49" charset="-122"/>
              <a:ea typeface="楷体" panose="02010609060101010101" pitchFamily="49" charset="-122"/>
            </a:endParaRPr>
          </a:p>
          <a:p>
            <a:pPr marL="274320" indent="-274320" algn="just" fontAlgn="auto">
              <a:spcAft>
                <a:spcPts val="0"/>
              </a:spcAft>
              <a:buClr>
                <a:schemeClr val="accent3"/>
              </a:buClr>
              <a:buSzPct val="60000"/>
              <a:buFont typeface="Wingdings" panose="05000000000000000000" pitchFamily="2" charset="2"/>
              <a:buChar char="u"/>
              <a:defRPr/>
            </a:pPr>
            <a:endParaRPr lang="en-US" altLang="zh-CN" dirty="0" smtClean="0">
              <a:latin typeface="楷体" panose="02010609060101010101" pitchFamily="49" charset="-122"/>
              <a:ea typeface="楷体" panose="02010609060101010101" pitchFamily="49" charset="-122"/>
            </a:endParaRPr>
          </a:p>
          <a:p>
            <a:pPr marL="274320" indent="-274320" algn="just" fontAlgn="auto">
              <a:spcAft>
                <a:spcPts val="0"/>
              </a:spcAft>
              <a:buClr>
                <a:schemeClr val="accent3"/>
              </a:buClr>
              <a:buSzPct val="60000"/>
              <a:buFont typeface="Wingdings" panose="05000000000000000000" pitchFamily="2" charset="2"/>
              <a:buChar char="u"/>
              <a:defRPr/>
            </a:pPr>
            <a:r>
              <a:rPr lang="zh-CN" altLang="en-US" dirty="0" smtClean="0">
                <a:latin typeface="楷体" panose="02010609060101010101" pitchFamily="49" charset="-122"/>
                <a:ea typeface="楷体" panose="02010609060101010101" pitchFamily="49" charset="-122"/>
              </a:rPr>
              <a:t>研究基于句法结构信息的实体关系抽取</a:t>
            </a:r>
            <a:endParaRPr lang="en-US" altLang="zh-CN" dirty="0" smtClean="0">
              <a:latin typeface="楷体" panose="02010609060101010101" pitchFamily="49" charset="-122"/>
              <a:ea typeface="楷体" panose="02010609060101010101" pitchFamily="49" charset="-122"/>
            </a:endParaRPr>
          </a:p>
          <a:p>
            <a:pPr marL="274320" indent="-274320" algn="just" fontAlgn="auto">
              <a:spcAft>
                <a:spcPts val="0"/>
              </a:spcAft>
              <a:buClr>
                <a:schemeClr val="accent3"/>
              </a:buClr>
              <a:buSzPct val="60000"/>
              <a:buFont typeface="Wingdings" panose="05000000000000000000" pitchFamily="2" charset="2"/>
              <a:buChar char="u"/>
              <a:defRPr/>
            </a:pPr>
            <a:endParaRPr lang="en-US" altLang="zh-CN" dirty="0" smtClean="0">
              <a:latin typeface="楷体" panose="02010609060101010101" pitchFamily="49" charset="-122"/>
              <a:ea typeface="楷体" panose="02010609060101010101" pitchFamily="49" charset="-122"/>
            </a:endParaRPr>
          </a:p>
          <a:p>
            <a:pPr marL="274320" indent="-274320" algn="just" fontAlgn="auto">
              <a:spcAft>
                <a:spcPts val="0"/>
              </a:spcAft>
              <a:buClr>
                <a:schemeClr val="accent3"/>
              </a:buClr>
              <a:buSzPct val="60000"/>
              <a:buFont typeface="Wingdings" panose="05000000000000000000" pitchFamily="2" charset="2"/>
              <a:buChar char="u"/>
              <a:defRPr/>
            </a:pPr>
            <a:r>
              <a:rPr lang="zh-CN" altLang="en-US" dirty="0" smtClean="0">
                <a:latin typeface="楷体" panose="02010609060101010101" pitchFamily="49" charset="-122"/>
                <a:ea typeface="楷体" panose="02010609060101010101" pitchFamily="49" charset="-122"/>
              </a:rPr>
              <a:t>研究基于融合的实体关系抽取</a:t>
            </a:r>
            <a:endParaRPr lang="en-US" altLang="zh-CN" dirty="0" smtClean="0">
              <a:latin typeface="楷体" panose="02010609060101010101" pitchFamily="49" charset="-122"/>
              <a:ea typeface="楷体" panose="02010609060101010101" pitchFamily="49" charset="-122"/>
            </a:endParaRPr>
          </a:p>
          <a:p>
            <a:pPr marL="274320" indent="-274320" algn="just" fontAlgn="auto">
              <a:spcAft>
                <a:spcPts val="0"/>
              </a:spcAft>
              <a:buClr>
                <a:schemeClr val="accent3"/>
              </a:buClr>
              <a:buFont typeface="Wingdings" panose="05000000000000000000" pitchFamily="2" charset="2"/>
              <a:buChar char="u"/>
              <a:defRPr/>
            </a:pPr>
            <a:endParaRPr lang="en-US" altLang="zh-CN" dirty="0" smtClean="0"/>
          </a:p>
          <a:p>
            <a:pPr marL="0" indent="0" algn="just" fontAlgn="auto">
              <a:spcAft>
                <a:spcPts val="0"/>
              </a:spcAft>
              <a:buClr>
                <a:schemeClr val="accent3"/>
              </a:buClr>
              <a:buFont typeface="Wingdings 2"/>
              <a:buNone/>
              <a:defRPr/>
            </a:pPr>
            <a:endParaRPr lang="zh-CN" alt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79389" y="765175"/>
            <a:ext cx="2376388" cy="590550"/>
          </a:xfrm>
        </p:spPr>
        <p:txBody>
          <a:bodyPr/>
          <a:lstStyle/>
          <a:p>
            <a:r>
              <a:rPr lang="zh-CN" altLang="en-US" sz="2800" dirty="0" smtClean="0"/>
              <a:t>神经网络模型</a:t>
            </a:r>
          </a:p>
        </p:txBody>
      </p:sp>
      <p:graphicFrame>
        <p:nvGraphicFramePr>
          <p:cNvPr id="4" name="对象 3"/>
          <p:cNvGraphicFramePr>
            <a:graphicFrameLocks noChangeAspect="1"/>
          </p:cNvGraphicFramePr>
          <p:nvPr>
            <p:extLst>
              <p:ext uri="{D42A27DB-BD31-4B8C-83A1-F6EECF244321}">
                <p14:modId xmlns:p14="http://schemas.microsoft.com/office/powerpoint/2010/main" val="130421073"/>
              </p:ext>
            </p:extLst>
          </p:nvPr>
        </p:nvGraphicFramePr>
        <p:xfrm>
          <a:off x="4427984" y="1700808"/>
          <a:ext cx="3816424" cy="4036610"/>
        </p:xfrm>
        <a:graphic>
          <a:graphicData uri="http://schemas.openxmlformats.org/presentationml/2006/ole">
            <mc:AlternateContent xmlns:mc="http://schemas.openxmlformats.org/markup-compatibility/2006">
              <mc:Choice xmlns:v="urn:schemas-microsoft-com:vml" Requires="v">
                <p:oleObj spid="_x0000_s22576" name="Visio" r:id="rId3" imgW="3867195" imgH="3333660" progId="Visio.Drawing.11">
                  <p:embed/>
                </p:oleObj>
              </mc:Choice>
              <mc:Fallback>
                <p:oleObj name="Visio" r:id="rId3" imgW="3867195" imgH="333366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l="4831"/>
                      <a:stretch>
                        <a:fillRect/>
                      </a:stretch>
                    </p:blipFill>
                    <p:spPr bwMode="auto">
                      <a:xfrm>
                        <a:off x="4427984" y="1700808"/>
                        <a:ext cx="3816424" cy="4036610"/>
                      </a:xfrm>
                      <a:prstGeom prst="rect">
                        <a:avLst/>
                      </a:prstGeom>
                      <a:noFill/>
                    </p:spPr>
                  </p:pic>
                </p:oleObj>
              </mc:Fallback>
            </mc:AlternateContent>
          </a:graphicData>
        </a:graphic>
      </p:graphicFrame>
      <p:sp>
        <p:nvSpPr>
          <p:cNvPr id="5" name="文本框 4"/>
          <p:cNvSpPr txBox="1"/>
          <p:nvPr/>
        </p:nvSpPr>
        <p:spPr>
          <a:xfrm>
            <a:off x="6012160" y="5877272"/>
            <a:ext cx="1512168"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k</a:t>
            </a:r>
            <a:r>
              <a:rPr lang="en-US" altLang="zh-CN" dirty="0" smtClean="0">
                <a:latin typeface="Times New Roman" panose="02020603050405020304" pitchFamily="18" charset="0"/>
                <a:cs typeface="Times New Roman" panose="02020603050405020304" pitchFamily="18" charset="0"/>
              </a:rPr>
              <a:t>-max CNN</a:t>
            </a:r>
            <a:endParaRPr lang="zh-CN" altLang="en-US" dirty="0">
              <a:latin typeface="Times New Roman" panose="02020603050405020304" pitchFamily="18" charset="0"/>
              <a:cs typeface="Times New Roman" panose="02020603050405020304" pitchFamily="18" charset="0"/>
            </a:endParaRPr>
          </a:p>
        </p:txBody>
      </p:sp>
      <p:sp>
        <p:nvSpPr>
          <p:cNvPr id="6" name="矩形 5"/>
          <p:cNvSpPr/>
          <p:nvPr/>
        </p:nvSpPr>
        <p:spPr>
          <a:xfrm>
            <a:off x="251520" y="2276872"/>
            <a:ext cx="3438127" cy="1938992"/>
          </a:xfrm>
          <a:prstGeom prst="rect">
            <a:avLst/>
          </a:prstGeom>
        </p:spPr>
        <p:txBody>
          <a:bodyPr wrap="square">
            <a:spAutoFit/>
          </a:bodyPr>
          <a:lstStyle/>
          <a:p>
            <a:pPr marL="342900" indent="-342900">
              <a:buClr>
                <a:schemeClr val="accent3"/>
              </a:buClr>
              <a:buSzPct val="60000"/>
              <a:buFont typeface="Wingdings" panose="05000000000000000000" pitchFamily="2" charset="2"/>
              <a:buChar char="u"/>
            </a:pPr>
            <a:r>
              <a:rPr lang="en-US" altLang="zh-CN" sz="2400" i="1" dirty="0" smtClean="0">
                <a:latin typeface="Times New Roman" panose="02020603050405020304" pitchFamily="18" charset="0"/>
                <a:ea typeface="楷体" panose="02010609060101010101" pitchFamily="49" charset="-122"/>
                <a:cs typeface="Times New Roman" panose="02020603050405020304" pitchFamily="18" charset="0"/>
              </a:rPr>
              <a:t>k-max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池化层将选择</a:t>
            </a:r>
            <a:r>
              <a:rPr lang="en-US" altLang="zh-CN" sz="2400" i="1" dirty="0" smtClean="0">
                <a:latin typeface="Times New Roman" panose="02020603050405020304" pitchFamily="18" charset="0"/>
                <a:ea typeface="楷体" panose="02010609060101010101" pitchFamily="49" charset="-122"/>
                <a:cs typeface="Times New Roman" panose="02020603050405020304" pitchFamily="18" charset="0"/>
              </a:rPr>
              <a:t>k</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个最大值作为特征。这</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k</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个值的顺序和他们在特征图</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c</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中的顺序保持一致。</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251520" y="692696"/>
            <a:ext cx="3456384" cy="592138"/>
          </a:xfrm>
        </p:spPr>
        <p:txBody>
          <a:bodyPr/>
          <a:lstStyle/>
          <a:p>
            <a:r>
              <a:rPr lang="zh-CN" altLang="en-US" sz="4400" dirty="0" smtClean="0"/>
              <a:t>语义信息</a:t>
            </a:r>
          </a:p>
        </p:txBody>
      </p:sp>
      <p:sp>
        <p:nvSpPr>
          <p:cNvPr id="2" name="矩形 1"/>
          <p:cNvSpPr/>
          <p:nvPr/>
        </p:nvSpPr>
        <p:spPr>
          <a:xfrm>
            <a:off x="5580112" y="1710463"/>
            <a:ext cx="3240360" cy="3693319"/>
          </a:xfrm>
          <a:prstGeom prst="rect">
            <a:avLst/>
          </a:prstGeom>
        </p:spPr>
        <p:txBody>
          <a:bodyPr wrap="square">
            <a:spAutoFit/>
          </a:bodyPr>
          <a:lstStyle/>
          <a:p>
            <a:pPr algn="just" fontAlgn="auto">
              <a:spcAft>
                <a:spcPts val="0"/>
              </a:spcAft>
              <a:buClr>
                <a:schemeClr val="accent3"/>
              </a:buClr>
              <a:buSzPct val="60000"/>
              <a:defRPr/>
            </a:pPr>
            <a:endParaRPr lang="en-US" altLang="zh-CN" dirty="0" smtClean="0">
              <a:latin typeface="楷体" panose="02010609060101010101" pitchFamily="49" charset="-122"/>
              <a:ea typeface="楷体" panose="02010609060101010101" pitchFamily="49" charset="-122"/>
            </a:endParaRPr>
          </a:p>
          <a:p>
            <a:pPr marL="274320" indent="-274320" algn="just" fontAlgn="auto">
              <a:spcAft>
                <a:spcPts val="0"/>
              </a:spcAft>
              <a:buClr>
                <a:schemeClr val="accent3"/>
              </a:buClr>
              <a:buSzPct val="60000"/>
              <a:buFont typeface="Wingdings" panose="05000000000000000000" pitchFamily="2" charset="2"/>
              <a:buChar char="u"/>
              <a:defRPr/>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Word</a:t>
            </a:r>
            <a:r>
              <a:rPr lang="en-US" altLang="zh-CN" sz="2400"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抽取两个实体之间的词序列</a:t>
            </a:r>
            <a:endParaRPr lang="en-US" altLang="zh-CN" sz="2400" dirty="0">
              <a:latin typeface="楷体" panose="02010609060101010101" pitchFamily="49" charset="-122"/>
              <a:ea typeface="楷体" panose="02010609060101010101" pitchFamily="49" charset="-122"/>
            </a:endParaRPr>
          </a:p>
          <a:p>
            <a:pPr marL="274320" indent="-274320" algn="just" fontAlgn="auto">
              <a:spcAft>
                <a:spcPts val="0"/>
              </a:spcAft>
              <a:buClr>
                <a:schemeClr val="accent3"/>
              </a:buClr>
              <a:buSzPct val="60000"/>
              <a:buFont typeface="Wingdings" panose="05000000000000000000" pitchFamily="2" charset="2"/>
              <a:buChar char="u"/>
              <a:defRPr/>
            </a:pPr>
            <a:endParaRPr lang="en-US" altLang="zh-CN" sz="2400" dirty="0">
              <a:latin typeface="楷体" panose="02010609060101010101" pitchFamily="49" charset="-122"/>
              <a:ea typeface="楷体" panose="02010609060101010101" pitchFamily="49" charset="-122"/>
            </a:endParaRPr>
          </a:p>
          <a:p>
            <a:pPr marL="274320" indent="-274320" algn="just" fontAlgn="auto">
              <a:spcAft>
                <a:spcPts val="0"/>
              </a:spcAft>
              <a:buClr>
                <a:schemeClr val="accent3"/>
              </a:buClr>
              <a:buSzPct val="60000"/>
              <a:buFont typeface="Wingdings" panose="05000000000000000000" pitchFamily="2" charset="2"/>
              <a:buChar char="u"/>
              <a:defRPr/>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Word-position</a:t>
            </a:r>
            <a:r>
              <a:rPr lang="en-US" altLang="zh-CN" sz="2400"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在词序列基础上添加位置信息</a:t>
            </a:r>
            <a:endParaRPr lang="en-US" altLang="zh-CN" sz="2400" dirty="0" smtClean="0">
              <a:latin typeface="楷体" panose="02010609060101010101" pitchFamily="49" charset="-122"/>
              <a:ea typeface="楷体" panose="02010609060101010101" pitchFamily="49" charset="-122"/>
            </a:endParaRPr>
          </a:p>
          <a:p>
            <a:pPr marL="274320" indent="-274320" algn="just" fontAlgn="auto">
              <a:spcAft>
                <a:spcPts val="0"/>
              </a:spcAft>
              <a:buClr>
                <a:schemeClr val="accent3"/>
              </a:buClr>
              <a:buSzPct val="60000"/>
              <a:buFont typeface="Wingdings" panose="05000000000000000000" pitchFamily="2" charset="2"/>
              <a:buChar char="u"/>
              <a:defRPr/>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Word-context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扩展上下文序列，如右图所示</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51520" y="1700808"/>
            <a:ext cx="4968552" cy="4536504"/>
          </a:xfrm>
          <a:prstGeom prst="rect">
            <a:avLst/>
          </a:prstGeom>
          <a:noFill/>
          <a:ln>
            <a:noFill/>
          </a:ln>
        </p:spPr>
      </p:pic>
      <p:sp>
        <p:nvSpPr>
          <p:cNvPr id="3" name="文本框 2"/>
          <p:cNvSpPr txBox="1"/>
          <p:nvPr/>
        </p:nvSpPr>
        <p:spPr>
          <a:xfrm>
            <a:off x="1475656" y="6237312"/>
            <a:ext cx="2520280" cy="369332"/>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扩展上下文序列示意图</a:t>
            </a:r>
            <a:endParaRPr lang="zh-CN" altLang="en-US" dirty="0">
              <a:latin typeface="楷体" panose="02010609060101010101" pitchFamily="49" charset="-122"/>
              <a:ea typeface="楷体" panose="02010609060101010101" pitchFamily="49" charset="-122"/>
            </a:endParaRPr>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3"/>
</p:tagLst>
</file>

<file path=ppt/tags/tag2.xml><?xml version="1.0" encoding="utf-8"?>
<p:tagLst xmlns:a="http://schemas.openxmlformats.org/drawingml/2006/main" xmlns:r="http://schemas.openxmlformats.org/officeDocument/2006/relationships" xmlns:p="http://schemas.openxmlformats.org/presentationml/2006/main">
  <p:tag name="TIMING" val="|0.1|0|0"/>
</p:tagLst>
</file>

<file path=ppt/tags/tag3.xml><?xml version="1.0" encoding="utf-8"?>
<p:tagLst xmlns:a="http://schemas.openxmlformats.org/drawingml/2006/main" xmlns:r="http://schemas.openxmlformats.org/officeDocument/2006/relationships" xmlns:p="http://schemas.openxmlformats.org/presentationml/2006/main">
  <p:tag name="TIMING" val="|0.1|0|0"/>
</p:tagLst>
</file>

<file path=ppt/tags/tag4.xml><?xml version="1.0" encoding="utf-8"?>
<p:tagLst xmlns:a="http://schemas.openxmlformats.org/drawingml/2006/main" xmlns:r="http://schemas.openxmlformats.org/officeDocument/2006/relationships" xmlns:p="http://schemas.openxmlformats.org/presentationml/2006/main">
  <p:tag name="TIMING" val="|0.1|0|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14961</TotalTime>
  <Words>971</Words>
  <Application>Microsoft Office PowerPoint</Application>
  <PresentationFormat>全屏显示(4:3)</PresentationFormat>
  <Paragraphs>173</Paragraphs>
  <Slides>23</Slides>
  <Notes>11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23</vt:i4>
      </vt:variant>
    </vt:vector>
  </HeadingPairs>
  <TitlesOfParts>
    <vt:vector size="37" baseType="lpstr">
      <vt:lpstr>华文行楷</vt:lpstr>
      <vt:lpstr>华文隶书</vt:lpstr>
      <vt:lpstr>楷体</vt:lpstr>
      <vt:lpstr>隶书</vt:lpstr>
      <vt:lpstr>宋体</vt:lpstr>
      <vt:lpstr>Calibri</vt:lpstr>
      <vt:lpstr>Constantia</vt:lpstr>
      <vt:lpstr>Times New Roman</vt:lpstr>
      <vt:lpstr>Wingdings</vt:lpstr>
      <vt:lpstr>Wingdings 2</vt:lpstr>
      <vt:lpstr>流畅</vt:lpstr>
      <vt:lpstr>1_流畅</vt:lpstr>
      <vt:lpstr>Visio</vt:lpstr>
      <vt:lpstr>Equation</vt:lpstr>
      <vt:lpstr>基于深度神经网络的实体关系抽取研究</vt:lpstr>
      <vt:lpstr>目录</vt:lpstr>
      <vt:lpstr>基本概念</vt:lpstr>
      <vt:lpstr>研究方案</vt:lpstr>
      <vt:lpstr>研究方法</vt:lpstr>
      <vt:lpstr>研究方法</vt:lpstr>
      <vt:lpstr>研究进展</vt:lpstr>
      <vt:lpstr>神经网络模型</vt:lpstr>
      <vt:lpstr>语义信息</vt:lpstr>
      <vt:lpstr>基于权重的扩展上下文序列</vt:lpstr>
      <vt:lpstr>句法结构信息</vt:lpstr>
      <vt:lpstr>句法结构信息</vt:lpstr>
      <vt:lpstr>实验评价</vt:lpstr>
      <vt:lpstr>基于语义信息的句内关系抽取</vt:lpstr>
      <vt:lpstr>基于语义信息的跨句关系抽取</vt:lpstr>
      <vt:lpstr>基于句法结构信息的关系抽取结果</vt:lpstr>
      <vt:lpstr>基于融合方法的关系抽取结果</vt:lpstr>
      <vt:lpstr>创新点论述</vt:lpstr>
      <vt:lpstr>下一步研究计划</vt:lpstr>
      <vt:lpstr>已投递论文</vt:lpstr>
      <vt:lpstr>已录用论文</vt:lpstr>
      <vt:lpstr>已发表论文</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基于结构和语义信息的模糊限制信息范围检测</dc:title>
  <dc:creator>Administrator</dc:creator>
  <cp:lastModifiedBy>杨云龙</cp:lastModifiedBy>
  <cp:revision>1441</cp:revision>
  <dcterms:created xsi:type="dcterms:W3CDTF">2016-05-03T06:37:56Z</dcterms:created>
  <dcterms:modified xsi:type="dcterms:W3CDTF">2017-07-09T03:06:53Z</dcterms:modified>
</cp:coreProperties>
</file>