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32"/>
  </p:notesMasterIdLst>
  <p:sldIdLst>
    <p:sldId id="256" r:id="rId2"/>
    <p:sldId id="280" r:id="rId3"/>
    <p:sldId id="260" r:id="rId4"/>
    <p:sldId id="265" r:id="rId5"/>
    <p:sldId id="266" r:id="rId6"/>
    <p:sldId id="267" r:id="rId7"/>
    <p:sldId id="261" r:id="rId8"/>
    <p:sldId id="268" r:id="rId9"/>
    <p:sldId id="283" r:id="rId10"/>
    <p:sldId id="284" r:id="rId11"/>
    <p:sldId id="285" r:id="rId12"/>
    <p:sldId id="286" r:id="rId13"/>
    <p:sldId id="287" r:id="rId14"/>
    <p:sldId id="269" r:id="rId15"/>
    <p:sldId id="270" r:id="rId16"/>
    <p:sldId id="262" r:id="rId17"/>
    <p:sldId id="271" r:id="rId18"/>
    <p:sldId id="272" r:id="rId19"/>
    <p:sldId id="273" r:id="rId20"/>
    <p:sldId id="263" r:id="rId21"/>
    <p:sldId id="274" r:id="rId22"/>
    <p:sldId id="275" r:id="rId23"/>
    <p:sldId id="276" r:id="rId24"/>
    <p:sldId id="264" r:id="rId25"/>
    <p:sldId id="277" r:id="rId26"/>
    <p:sldId id="278" r:id="rId27"/>
    <p:sldId id="259" r:id="rId28"/>
    <p:sldId id="281" r:id="rId29"/>
    <p:sldId id="282" r:id="rId30"/>
    <p:sldId id="257" r:id="rId3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11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7" orient="horz" pos="4201" userDrawn="1">
          <p15:clr>
            <a:srgbClr val="A4A3A4"/>
          </p15:clr>
        </p15:guide>
        <p15:guide id="8" orient="horz" pos="2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3B1"/>
    <a:srgbClr val="A5A5A5"/>
    <a:srgbClr val="3D4762"/>
    <a:srgbClr val="5D6C95"/>
    <a:srgbClr val="272A30"/>
    <a:srgbClr val="D7C3B0"/>
    <a:srgbClr val="AE9E8E"/>
    <a:srgbClr val="DC8962"/>
    <a:srgbClr val="895018"/>
    <a:srgbClr val="C1A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4" autoAdjust="0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72" y="150"/>
      </p:cViewPr>
      <p:guideLst>
        <p:guide pos="3840"/>
        <p:guide orient="horz" pos="2160"/>
        <p:guide pos="7469"/>
        <p:guide orient="horz" pos="119"/>
        <p:guide pos="211"/>
        <p:guide orient="horz" pos="4201"/>
        <p:guide orient="horz" pos="29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3D476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A9E-4F6D-A59B-6A65DF198016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D8C3B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A9E-4F6D-A59B-6A65DF1980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-8"/>
        <c:axId val="352278096"/>
        <c:axId val="352278656"/>
      </c:barChart>
      <c:catAx>
        <c:axId val="35227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2278656"/>
        <c:crosses val="autoZero"/>
        <c:auto val="1"/>
        <c:lblAlgn val="ctr"/>
        <c:lblOffset val="100"/>
        <c:noMultiLvlLbl val="0"/>
      </c:catAx>
      <c:valAx>
        <c:axId val="352278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227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9A111-C3A4-454F-A5A9-792011EA4E3E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DBC6B-9677-4EBE-8725-CF0B86D5F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5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DBC6B-9677-4EBE-8725-CF0B86D5F0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7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534695" y="1294412"/>
            <a:ext cx="7159122" cy="4725387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924678" y="2734056"/>
            <a:ext cx="7159122" cy="2874138"/>
          </a:xfrm>
          <a:prstGeom prst="rect">
            <a:avLst/>
          </a:prstGeom>
          <a:solidFill>
            <a:srgbClr val="A07958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144713" y="2453491"/>
            <a:ext cx="6666419" cy="19016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/>
          <a:srcRect l="21875" r="21875"/>
          <a:stretch/>
        </p:blipFill>
        <p:spPr>
          <a:xfrm>
            <a:off x="6116863" y="1581296"/>
            <a:ext cx="3699513" cy="3699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2" r:id="rId2"/>
    <p:sldLayoutId id="2147483664" r:id="rId3"/>
    <p:sldLayoutId id="2147483663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hyperlink" Target="http://office.msn.com.cn/" TargetMode="Externa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6934" y="2089370"/>
            <a:ext cx="10390104" cy="4171265"/>
          </a:xfrm>
          <a:prstGeom prst="rect">
            <a:avLst/>
          </a:prstGeom>
          <a:solidFill>
            <a:srgbClr val="A07958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6255" y="1379366"/>
            <a:ext cx="9843748" cy="3062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6099784" y="416357"/>
            <a:ext cx="5369140" cy="53691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166255" y="1351803"/>
            <a:ext cx="61093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面向新疆暴恐</a:t>
            </a:r>
            <a:endParaRPr lang="en-US" altLang="zh-CN" sz="6600" b="1" dirty="0" smtClean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600" b="1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事件的实体识别</a:t>
            </a:r>
            <a:endParaRPr lang="en-US" altLang="zh-CN" sz="6600" b="1" dirty="0" smtClean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600" b="1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</a:t>
            </a:r>
            <a:endParaRPr lang="zh-CN" altLang="en-US" sz="6600" b="1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44805" y="4846741"/>
            <a:ext cx="378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：张绍武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：林广和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3432065">
            <a:off x="447963" y="3157912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3432065">
            <a:off x="408393" y="316860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3432065">
            <a:off x="112970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3432065">
            <a:off x="1844995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432065">
            <a:off x="2560282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3432065">
            <a:off x="327556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3432065">
            <a:off x="399085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3432065">
            <a:off x="4706144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3432065">
            <a:off x="542143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3432065">
            <a:off x="613671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3432065">
            <a:off x="6852006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3432065">
            <a:off x="756729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3432065">
            <a:off x="828258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3432065">
            <a:off x="8997868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13432065">
            <a:off x="9713156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3432065">
            <a:off x="1042844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426013" y="2773724"/>
            <a:ext cx="2803029" cy="1265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4694481" y="2773724"/>
            <a:ext cx="2803029" cy="12654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8962949" y="2773724"/>
            <a:ext cx="2803029" cy="12654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 flipV="1">
            <a:off x="2594782" y="4498493"/>
            <a:ext cx="2803029" cy="12654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 flipV="1">
            <a:off x="6863250" y="4498493"/>
            <a:ext cx="2803029" cy="126543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22591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3D4762"/>
                </a:solidFill>
                <a:ea typeface="微软雅黑" charset="0"/>
              </a:rPr>
              <a:t>语料采集、预处理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2590" y="1681293"/>
            <a:ext cx="28064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来源：</a:t>
            </a:r>
            <a:r>
              <a:rPr lang="en-US" altLang="zh-CN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GDELT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新闻具体来源分布情况</a:t>
            </a:r>
            <a:endParaRPr lang="en-US" altLang="zh-CN" sz="2000" dirty="0" smtClean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94482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3D4762"/>
                </a:solidFill>
                <a:ea typeface="微软雅黑" charset="0"/>
              </a:rPr>
              <a:t>语料标注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94481" y="1681293"/>
            <a:ext cx="28064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人工标注</a:t>
            </a:r>
            <a:endParaRPr lang="zh-CN" altLang="en-US" sz="20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62950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3D4762"/>
                </a:solidFill>
                <a:ea typeface="微软雅黑" charset="0"/>
              </a:rPr>
              <a:t>构建模型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962949" y="1681293"/>
            <a:ext cx="28064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2000" dirty="0" err="1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BiLSTM+CNN+CRF</a:t>
            </a:r>
            <a:endParaRPr lang="zh-CN" altLang="en-US" sz="20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5104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75103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46995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46994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2" name="图片 4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6354"/>
              </p:ext>
            </p:extLst>
          </p:nvPr>
        </p:nvGraphicFramePr>
        <p:xfrm>
          <a:off x="4694482" y="2940101"/>
          <a:ext cx="2806450" cy="27986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3225"/>
                <a:gridCol w="1403225"/>
              </a:tblGrid>
              <a:tr h="39050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标记列表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>
                    <a:solidFill>
                      <a:srgbClr val="A5A5A5"/>
                    </a:solidFill>
                  </a:tcPr>
                </a:tc>
              </a:tr>
              <a:tr h="3905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新疆人名</a:t>
                      </a:r>
                      <a:endParaRPr lang="zh-CN" altLang="en-US" dirty="0"/>
                    </a:p>
                  </a:txBody>
                  <a:tcPr/>
                </a:tc>
              </a:tr>
              <a:tr h="3905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新疆地名</a:t>
                      </a:r>
                      <a:endParaRPr lang="zh-CN" altLang="en-US" dirty="0"/>
                    </a:p>
                  </a:txBody>
                  <a:tcPr/>
                </a:tc>
              </a:tr>
              <a:tr h="4556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UORG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新疆组织名</a:t>
                      </a:r>
                      <a:endParaRPr lang="zh-CN" altLang="en-US" dirty="0"/>
                    </a:p>
                  </a:txBody>
                  <a:tcPr/>
                </a:tc>
              </a:tr>
              <a:tr h="3905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人名</a:t>
                      </a:r>
                      <a:endParaRPr lang="zh-CN" altLang="en-US" dirty="0"/>
                    </a:p>
                  </a:txBody>
                  <a:tcPr/>
                </a:tc>
              </a:tr>
              <a:tr h="3905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地名</a:t>
                      </a:r>
                      <a:endParaRPr lang="zh-CN" altLang="en-US" dirty="0"/>
                    </a:p>
                  </a:txBody>
                  <a:tcPr/>
                </a:tc>
              </a:tr>
              <a:tr h="3905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组织名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307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3432065">
            <a:off x="447963" y="3157912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3432065">
            <a:off x="408393" y="316860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3432065">
            <a:off x="112970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3432065">
            <a:off x="1844995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432065">
            <a:off x="2560282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3432065">
            <a:off x="327556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3432065">
            <a:off x="399085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3432065">
            <a:off x="4706144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3432065">
            <a:off x="542143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3432065">
            <a:off x="613671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3432065">
            <a:off x="6852006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3432065">
            <a:off x="756729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3432065">
            <a:off x="828258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3432065">
            <a:off x="8997868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13432065">
            <a:off x="9713156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3432065">
            <a:off x="1042844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426013" y="2773724"/>
            <a:ext cx="2803029" cy="1265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4694481" y="2773724"/>
            <a:ext cx="2803029" cy="12654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8962949" y="2773724"/>
            <a:ext cx="2803029" cy="12654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 flipV="1">
            <a:off x="2594782" y="4498493"/>
            <a:ext cx="2803029" cy="12654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 flipV="1">
            <a:off x="6863250" y="4498493"/>
            <a:ext cx="2803029" cy="126543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22591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3D4762"/>
                </a:solidFill>
                <a:ea typeface="微软雅黑" charset="0"/>
              </a:rPr>
              <a:t>语料采集、预处理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2590" y="1681293"/>
            <a:ext cx="28064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来源：</a:t>
            </a:r>
            <a:r>
              <a:rPr lang="en-US" altLang="zh-CN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GDELT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新闻具体来源分布情况</a:t>
            </a:r>
            <a:endParaRPr lang="en-US" altLang="zh-CN" sz="2000" dirty="0" smtClean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94482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3D4762"/>
                </a:solidFill>
                <a:ea typeface="微软雅黑" charset="0"/>
              </a:rPr>
              <a:t>语料标注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94481" y="1681293"/>
            <a:ext cx="28064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人工标注</a:t>
            </a:r>
            <a:endParaRPr lang="zh-CN" altLang="en-US" sz="20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62950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构建模型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962949" y="1681293"/>
            <a:ext cx="28064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2000" dirty="0" err="1">
                <a:solidFill>
                  <a:srgbClr val="3D4762"/>
                </a:solidFill>
                <a:latin typeface="微软雅黑" charset="0"/>
                <a:ea typeface="微软雅黑" charset="0"/>
              </a:rPr>
              <a:t>BiLSTM+CNN+CRF</a:t>
            </a:r>
            <a:endParaRPr lang="zh-CN" altLang="en-US" sz="20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5104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75103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46995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46994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2" name="图片 4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86275"/>
              </p:ext>
            </p:extLst>
          </p:nvPr>
        </p:nvGraphicFramePr>
        <p:xfrm>
          <a:off x="2575076" y="2934617"/>
          <a:ext cx="6802516" cy="366505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00629"/>
                <a:gridCol w="1700629"/>
                <a:gridCol w="1700629"/>
                <a:gridCol w="1700629"/>
              </a:tblGrid>
              <a:tr h="554307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通用实体语料分布情况（括号内为文档数）</a:t>
                      </a:r>
                      <a:endParaRPr lang="zh-CN" alt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8C3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8C3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8C3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8C3B1"/>
                    </a:solidFill>
                  </a:tcPr>
                </a:tc>
              </a:tr>
              <a:tr h="999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新闻来源</a:t>
                      </a:r>
                      <a:r>
                        <a:rPr lang="en-US" sz="2000" kern="100" dirty="0">
                          <a:effectLst/>
                        </a:rPr>
                        <a:t>\</a:t>
                      </a:r>
                      <a:r>
                        <a:rPr lang="zh-CN" sz="2000" kern="100" dirty="0">
                          <a:effectLst/>
                        </a:rPr>
                        <a:t>实体类型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LOC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ORG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PER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</a:tr>
              <a:tr h="527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err="1">
                          <a:effectLst/>
                        </a:rPr>
                        <a:t>AsiaView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2422(</a:t>
                      </a:r>
                      <a:r>
                        <a:rPr lang="en-US" altLang="zh-CN" sz="2000" kern="100" dirty="0" smtClean="0">
                          <a:effectLst/>
                        </a:rPr>
                        <a:t>216)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1034</a:t>
                      </a:r>
                      <a:r>
                        <a:rPr lang="en-US" altLang="zh-CN" sz="2000" kern="100" dirty="0" smtClean="0">
                          <a:effectLst/>
                        </a:rPr>
                        <a:t>(216)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781</a:t>
                      </a:r>
                      <a:r>
                        <a:rPr lang="en-US" altLang="zh-CN" sz="2000" kern="100" dirty="0" smtClean="0">
                          <a:effectLst/>
                        </a:rPr>
                        <a:t>(216)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err="1">
                          <a:effectLst/>
                        </a:rPr>
                        <a:t>dWNews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9608(</a:t>
                      </a:r>
                      <a:r>
                        <a:rPr lang="en-US" altLang="zh-CN" sz="2000" kern="100" dirty="0" smtClean="0">
                          <a:effectLst/>
                        </a:rPr>
                        <a:t>308)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r>
                        <a:rPr lang="en-US" sz="2000" kern="100" dirty="0" smtClean="0">
                          <a:effectLst/>
                        </a:rPr>
                        <a:t>3100</a:t>
                      </a:r>
                      <a:r>
                        <a:rPr lang="en-US" altLang="zh-CN" sz="2000" kern="100" dirty="0" smtClean="0">
                          <a:effectLst/>
                        </a:rPr>
                        <a:t>(308)</a:t>
                      </a:r>
                      <a:endParaRPr lang="zh-CN" altLang="zh-CN" sz="20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r>
                        <a:rPr lang="en-US" sz="2000" kern="100" dirty="0" smtClean="0">
                          <a:effectLst/>
                        </a:rPr>
                        <a:t>3079</a:t>
                      </a:r>
                      <a:r>
                        <a:rPr lang="en-US" altLang="zh-CN" sz="2000" kern="100" dirty="0" smtClean="0">
                          <a:effectLst/>
                        </a:rPr>
                        <a:t>(308)</a:t>
                      </a:r>
                      <a:endParaRPr lang="zh-CN" altLang="zh-CN" sz="20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</a:rPr>
                        <a:t>RFA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7740(</a:t>
                      </a:r>
                      <a:r>
                        <a:rPr lang="en-US" altLang="zh-CN" sz="2000" kern="100" dirty="0" smtClean="0">
                          <a:effectLst/>
                        </a:rPr>
                        <a:t>695)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4901</a:t>
                      </a:r>
                      <a:r>
                        <a:rPr lang="en-US" altLang="zh-CN" sz="2000" kern="100" dirty="0" smtClean="0">
                          <a:effectLst/>
                        </a:rPr>
                        <a:t>(695)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3147</a:t>
                      </a:r>
                      <a:r>
                        <a:rPr lang="en-US" altLang="zh-CN" sz="2000" kern="100" dirty="0" smtClean="0">
                          <a:effectLst/>
                        </a:rPr>
                        <a:t>(695)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>
                          <a:effectLst/>
                        </a:rPr>
                        <a:t>合计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19770</a:t>
                      </a:r>
                      <a:r>
                        <a:rPr lang="en-US" altLang="zh-CN" sz="2000" kern="100" dirty="0" smtClean="0">
                          <a:effectLst/>
                        </a:rPr>
                        <a:t>(1219)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9035</a:t>
                      </a:r>
                      <a:r>
                        <a:rPr lang="en-US" altLang="zh-CN" sz="2000" kern="100" dirty="0" smtClean="0">
                          <a:effectLst/>
                        </a:rPr>
                        <a:t>(1219)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7007(</a:t>
                      </a:r>
                      <a:r>
                        <a:rPr lang="en-US" altLang="zh-CN" sz="2000" kern="100" dirty="0" smtClean="0">
                          <a:effectLst/>
                        </a:rPr>
                        <a:t>1219)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85783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3432065">
            <a:off x="447963" y="3157912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3432065">
            <a:off x="408393" y="316860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3432065">
            <a:off x="112970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3432065">
            <a:off x="1844995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432065">
            <a:off x="2560282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3432065">
            <a:off x="327556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3432065">
            <a:off x="399085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3432065">
            <a:off x="4706144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3432065">
            <a:off x="542143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3432065">
            <a:off x="613671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3432065">
            <a:off x="6852006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3432065">
            <a:off x="756729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3432065">
            <a:off x="828258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3432065">
            <a:off x="8997868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13432065">
            <a:off x="9713156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3432065">
            <a:off x="1042844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426013" y="2773724"/>
            <a:ext cx="2803029" cy="1265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4694481" y="2773724"/>
            <a:ext cx="2803029" cy="12654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8962949" y="2773724"/>
            <a:ext cx="2803029" cy="12654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 flipV="1">
            <a:off x="2594782" y="4498493"/>
            <a:ext cx="2803029" cy="12654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 flipV="1">
            <a:off x="6863250" y="4498493"/>
            <a:ext cx="2803029" cy="126543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22591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3D4762"/>
                </a:solidFill>
                <a:ea typeface="微软雅黑" charset="0"/>
              </a:rPr>
              <a:t>语料采集、预处理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2590" y="1681293"/>
            <a:ext cx="28064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来源：</a:t>
            </a:r>
            <a:r>
              <a:rPr lang="en-US" altLang="zh-CN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GDELT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新闻具体来源分布情况</a:t>
            </a:r>
            <a:endParaRPr lang="en-US" altLang="zh-CN" sz="2000" dirty="0" smtClean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94482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3D4762"/>
                </a:solidFill>
                <a:ea typeface="微软雅黑" charset="0"/>
              </a:rPr>
              <a:t>语料标注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94481" y="1681293"/>
            <a:ext cx="28064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人工标注</a:t>
            </a:r>
            <a:endParaRPr lang="zh-CN" altLang="en-US" sz="20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62950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构建模型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962949" y="1681293"/>
            <a:ext cx="28064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2000" dirty="0" err="1">
                <a:solidFill>
                  <a:srgbClr val="3D4762"/>
                </a:solidFill>
                <a:latin typeface="微软雅黑" charset="0"/>
                <a:ea typeface="微软雅黑" charset="0"/>
              </a:rPr>
              <a:t>BiLSTM+CNN+CRF</a:t>
            </a:r>
            <a:endParaRPr lang="zh-CN" altLang="en-US" sz="20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5104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75103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46995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46994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2" name="图片 4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73268"/>
              </p:ext>
            </p:extLst>
          </p:nvPr>
        </p:nvGraphicFramePr>
        <p:xfrm>
          <a:off x="2433011" y="2940102"/>
          <a:ext cx="7233268" cy="36189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08317"/>
                <a:gridCol w="1808317"/>
                <a:gridCol w="1808317"/>
                <a:gridCol w="1808317"/>
              </a:tblGrid>
              <a:tr h="458824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新疆实体语料分布情况（括号内为文档数）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8C3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</a:tr>
              <a:tr h="1015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新闻来源</a:t>
                      </a:r>
                      <a:r>
                        <a:rPr lang="en-US" sz="2000" kern="100" dirty="0">
                          <a:effectLst/>
                        </a:rPr>
                        <a:t>\</a:t>
                      </a:r>
                      <a:r>
                        <a:rPr lang="zh-CN" sz="2000" kern="100" dirty="0">
                          <a:effectLst/>
                        </a:rPr>
                        <a:t>实体类型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</a:rPr>
                        <a:t>U</a:t>
                      </a:r>
                      <a:r>
                        <a:rPr lang="en-US" sz="2000" kern="100" dirty="0" smtClean="0">
                          <a:effectLst/>
                        </a:rPr>
                        <a:t>LOC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UORG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UPER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</a:tr>
              <a:tr h="5362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err="1">
                          <a:effectLst/>
                        </a:rPr>
                        <a:t>AsiaView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r>
                        <a:rPr lang="en-US" sz="2000" kern="100" dirty="0" smtClean="0">
                          <a:effectLst/>
                        </a:rPr>
                        <a:t>1025</a:t>
                      </a:r>
                      <a:r>
                        <a:rPr lang="en-US" altLang="zh-CN" sz="2000" kern="100" dirty="0" smtClean="0">
                          <a:effectLst/>
                        </a:rPr>
                        <a:t>(216)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r>
                        <a:rPr lang="en-US" sz="2000" kern="100" dirty="0" smtClean="0">
                          <a:effectLst/>
                        </a:rPr>
                        <a:t>141</a:t>
                      </a:r>
                      <a:r>
                        <a:rPr lang="en-US" altLang="zh-CN" sz="2000" kern="100" dirty="0" smtClean="0">
                          <a:effectLst/>
                        </a:rPr>
                        <a:t>(216)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r>
                        <a:rPr lang="en-US" sz="2000" kern="100" dirty="0" smtClean="0">
                          <a:effectLst/>
                        </a:rPr>
                        <a:t>383</a:t>
                      </a:r>
                      <a:r>
                        <a:rPr lang="en-US" altLang="zh-CN" sz="2000" kern="100" dirty="0" smtClean="0">
                          <a:effectLst/>
                        </a:rPr>
                        <a:t>(216)</a:t>
                      </a:r>
                      <a:endParaRPr lang="zh-CN" altLang="zh-CN" sz="20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62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err="1">
                          <a:effectLst/>
                        </a:rPr>
                        <a:t>dWNews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116</a:t>
                      </a:r>
                      <a:r>
                        <a:rPr lang="en-US" altLang="zh-CN" sz="2000" kern="100" dirty="0" smtClean="0">
                          <a:effectLst/>
                        </a:rPr>
                        <a:t>(308)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122</a:t>
                      </a:r>
                      <a:r>
                        <a:rPr lang="en-US" altLang="zh-CN" sz="2000" kern="100" dirty="0" smtClean="0">
                          <a:effectLst/>
                        </a:rPr>
                        <a:t>(308)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262</a:t>
                      </a:r>
                      <a:r>
                        <a:rPr lang="en-US" altLang="zh-CN" sz="2000" kern="100" dirty="0" smtClean="0">
                          <a:effectLst/>
                        </a:rPr>
                        <a:t>(308)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62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RFA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9392</a:t>
                      </a:r>
                      <a:r>
                        <a:rPr lang="en-US" altLang="zh-CN" sz="2000" kern="100" dirty="0" smtClean="0">
                          <a:effectLst/>
                        </a:rPr>
                        <a:t>(695)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1706</a:t>
                      </a:r>
                      <a:r>
                        <a:rPr lang="en-US" altLang="zh-CN" sz="2000" kern="100" dirty="0" smtClean="0">
                          <a:effectLst/>
                        </a:rPr>
                        <a:t>(695)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7440</a:t>
                      </a:r>
                      <a:r>
                        <a:rPr lang="en-US" altLang="zh-CN" sz="2000" kern="100" dirty="0" smtClean="0">
                          <a:effectLst/>
                        </a:rPr>
                        <a:t>(695)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62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>
                          <a:effectLst/>
                        </a:rPr>
                        <a:t>合计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10533</a:t>
                      </a:r>
                      <a:r>
                        <a:rPr lang="en-US" altLang="zh-CN" sz="2000" kern="100" dirty="0" smtClean="0">
                          <a:effectLst/>
                        </a:rPr>
                        <a:t>(1219)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1969</a:t>
                      </a:r>
                      <a:r>
                        <a:rPr lang="en-US" altLang="zh-CN" sz="2000" kern="100" dirty="0" smtClean="0">
                          <a:effectLst/>
                        </a:rPr>
                        <a:t>(1219)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8085</a:t>
                      </a:r>
                      <a:r>
                        <a:rPr lang="en-US" altLang="zh-CN" sz="2000" kern="100" dirty="0" smtClean="0">
                          <a:effectLst/>
                        </a:rPr>
                        <a:t>(1219)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5135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3432065">
            <a:off x="447963" y="3157912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3432065">
            <a:off x="408393" y="316860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3432065">
            <a:off x="112970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3432065">
            <a:off x="1844995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3432065">
            <a:off x="327556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3432065">
            <a:off x="399085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3432065">
            <a:off x="4706144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3432065">
            <a:off x="542143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3432065">
            <a:off x="613671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3432065">
            <a:off x="756729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3432065">
            <a:off x="828258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3432065">
            <a:off x="8997868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13432065">
            <a:off x="9713156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3432065">
            <a:off x="1042844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426013" y="2773724"/>
            <a:ext cx="2803029" cy="1265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4694481" y="2773724"/>
            <a:ext cx="2803029" cy="12654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8962949" y="2773724"/>
            <a:ext cx="2803029" cy="126543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22591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3D4762"/>
                </a:solidFill>
                <a:ea typeface="微软雅黑" charset="0"/>
              </a:rPr>
              <a:t>语料采集、预处理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2590" y="1681293"/>
            <a:ext cx="28064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来源：</a:t>
            </a:r>
            <a:r>
              <a:rPr lang="en-US" altLang="zh-CN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GDELT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新闻具体来源分布情况</a:t>
            </a:r>
            <a:endParaRPr lang="en-US" altLang="zh-CN" sz="2000" dirty="0" smtClean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94482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3D4762"/>
                </a:solidFill>
                <a:ea typeface="微软雅黑" charset="0"/>
              </a:rPr>
              <a:t>语料标注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94481" y="1681293"/>
            <a:ext cx="28064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人工标注</a:t>
            </a:r>
            <a:endParaRPr lang="zh-CN" altLang="en-US" sz="20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62950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构建模型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962949" y="1681293"/>
            <a:ext cx="28064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2000" dirty="0" err="1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BiLSTM+CNN+CRF</a:t>
            </a: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（已复现）</a:t>
            </a:r>
            <a:endParaRPr lang="zh-CN" altLang="en-US" sz="20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2" name="图片 4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  <p:sp>
        <p:nvSpPr>
          <p:cNvPr id="44" name="任意多边形 43"/>
          <p:cNvSpPr/>
          <p:nvPr/>
        </p:nvSpPr>
        <p:spPr>
          <a:xfrm rot="13432065">
            <a:off x="2588994" y="3187404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 rot="13432065">
            <a:off x="6833745" y="316860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65505"/>
              </p:ext>
            </p:extLst>
          </p:nvPr>
        </p:nvGraphicFramePr>
        <p:xfrm>
          <a:off x="3302493" y="2900267"/>
          <a:ext cx="8378912" cy="36189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94728"/>
                <a:gridCol w="2094728"/>
                <a:gridCol w="2094728"/>
                <a:gridCol w="2094728"/>
              </a:tblGrid>
              <a:tr h="458824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模型复现结果（</a:t>
                      </a:r>
                      <a:r>
                        <a:rPr lang="zh-CN" altLang="en-US" sz="20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待补充</a:t>
                      </a: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8C3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</a:tr>
              <a:tr h="1015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altLang="en-US" sz="2000" kern="100" dirty="0" smtClean="0">
                          <a:effectLst/>
                        </a:rPr>
                        <a:t>实体类别</a:t>
                      </a:r>
                      <a:r>
                        <a:rPr lang="en-US" sz="2000" kern="100" dirty="0" smtClean="0">
                          <a:effectLst/>
                        </a:rPr>
                        <a:t>\</a:t>
                      </a:r>
                      <a:r>
                        <a:rPr lang="zh-CN" altLang="en-US" sz="2000" kern="100" dirty="0" smtClean="0">
                          <a:effectLst/>
                        </a:rPr>
                        <a:t>评价指标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</a:rPr>
                        <a:t>P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</a:tr>
              <a:tr h="5362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PERSON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9395" algn="l"/>
                        </a:tabLst>
                        <a:defRPr/>
                      </a:pPr>
                      <a:endParaRPr lang="zh-CN" altLang="zh-CN" sz="20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62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LOCATION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62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smtClean="0">
                          <a:effectLst/>
                        </a:rPr>
                        <a:t>ORGANIZATION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62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smtClean="0">
                          <a:effectLst/>
                        </a:rPr>
                        <a:t>MISC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73098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9565" y="4732685"/>
            <a:ext cx="10839734" cy="825802"/>
          </a:xfrm>
          <a:prstGeom prst="rect">
            <a:avLst/>
          </a:prstGeom>
          <a:solidFill>
            <a:srgbClr val="3D476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256" tIns="270256" rIns="7858070" bIns="270256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800" kern="1200"/>
          </a:p>
        </p:txBody>
      </p:sp>
      <p:sp>
        <p:nvSpPr>
          <p:cNvPr id="10" name="矩形 9"/>
          <p:cNvSpPr/>
          <p:nvPr/>
        </p:nvSpPr>
        <p:spPr>
          <a:xfrm>
            <a:off x="689565" y="3180638"/>
            <a:ext cx="10839734" cy="825802"/>
          </a:xfrm>
          <a:prstGeom prst="rect">
            <a:avLst/>
          </a:prstGeom>
          <a:solidFill>
            <a:srgbClr val="3D476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256" tIns="270256" rIns="7858070" bIns="270256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800" kern="1200"/>
          </a:p>
        </p:txBody>
      </p:sp>
      <p:sp>
        <p:nvSpPr>
          <p:cNvPr id="11" name="矩形 10"/>
          <p:cNvSpPr/>
          <p:nvPr/>
        </p:nvSpPr>
        <p:spPr>
          <a:xfrm>
            <a:off x="689565" y="1628591"/>
            <a:ext cx="10839734" cy="825802"/>
          </a:xfrm>
          <a:prstGeom prst="rect">
            <a:avLst/>
          </a:prstGeom>
          <a:solidFill>
            <a:srgbClr val="3D476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256" tIns="270256" rIns="7858070" bIns="270256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800" kern="1200"/>
          </a:p>
        </p:txBody>
      </p:sp>
      <p:sp>
        <p:nvSpPr>
          <p:cNvPr id="12" name="矩形 11"/>
          <p:cNvSpPr/>
          <p:nvPr/>
        </p:nvSpPr>
        <p:spPr>
          <a:xfrm>
            <a:off x="7952830" y="1452667"/>
            <a:ext cx="1669890" cy="1113260"/>
          </a:xfrm>
          <a:prstGeom prst="rect">
            <a:avLst/>
          </a:prstGeom>
          <a:solidFill>
            <a:srgbClr val="D8C3B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/>
              <a:t>新疆暴恐事件</a:t>
            </a:r>
            <a:r>
              <a:rPr lang="en-US" altLang="zh-CN" sz="2400" b="1" dirty="0" smtClean="0"/>
              <a:t>NER</a:t>
            </a:r>
            <a:endParaRPr lang="zh-CN" altLang="en-US" sz="2400" b="1" dirty="0"/>
          </a:p>
        </p:txBody>
      </p:sp>
      <p:sp>
        <p:nvSpPr>
          <p:cNvPr id="13" name="任意多边形 12"/>
          <p:cNvSpPr/>
          <p:nvPr/>
        </p:nvSpPr>
        <p:spPr>
          <a:xfrm>
            <a:off x="7159632" y="2601382"/>
            <a:ext cx="1628143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28143" y="0"/>
                </a:moveTo>
                <a:lnTo>
                  <a:pt x="1628143" y="222652"/>
                </a:lnTo>
                <a:lnTo>
                  <a:pt x="0" y="222652"/>
                </a:lnTo>
                <a:lnTo>
                  <a:pt x="0" y="445304"/>
                </a:lnTo>
              </a:path>
            </a:pathLst>
          </a:custGeom>
          <a:noFill/>
          <a:ln>
            <a:solidFill>
              <a:srgbClr val="3D476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矩形 13"/>
          <p:cNvSpPr/>
          <p:nvPr/>
        </p:nvSpPr>
        <p:spPr>
          <a:xfrm>
            <a:off x="6324687" y="3011231"/>
            <a:ext cx="1669890" cy="1113260"/>
          </a:xfrm>
          <a:prstGeom prst="rect">
            <a:avLst/>
          </a:prstGeom>
          <a:solidFill>
            <a:srgbClr val="D8C3B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/>
              <a:t>语料</a:t>
            </a:r>
            <a:endParaRPr lang="zh-CN" altLang="en-US" sz="2400" b="1" dirty="0"/>
          </a:p>
        </p:txBody>
      </p:sp>
      <p:sp>
        <p:nvSpPr>
          <p:cNvPr id="15" name="任意多边形 14"/>
          <p:cNvSpPr/>
          <p:nvPr/>
        </p:nvSpPr>
        <p:spPr>
          <a:xfrm>
            <a:off x="6074203" y="4159947"/>
            <a:ext cx="1085428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85428" y="0"/>
                </a:moveTo>
                <a:lnTo>
                  <a:pt x="1085428" y="222652"/>
                </a:lnTo>
                <a:lnTo>
                  <a:pt x="0" y="222652"/>
                </a:lnTo>
                <a:lnTo>
                  <a:pt x="0" y="445304"/>
                </a:lnTo>
              </a:path>
            </a:pathLst>
          </a:custGeom>
          <a:noFill/>
          <a:ln>
            <a:solidFill>
              <a:srgbClr val="3D4762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矩形 15"/>
          <p:cNvSpPr/>
          <p:nvPr/>
        </p:nvSpPr>
        <p:spPr>
          <a:xfrm>
            <a:off x="5239258" y="4569796"/>
            <a:ext cx="1669890" cy="1113260"/>
          </a:xfrm>
          <a:prstGeom prst="rect">
            <a:avLst/>
          </a:prstGeom>
          <a:solidFill>
            <a:srgbClr val="D8C3B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/>
              <a:t>采集</a:t>
            </a:r>
            <a:endParaRPr lang="zh-CN" altLang="en-US" sz="2400" b="1" dirty="0"/>
          </a:p>
        </p:txBody>
      </p:sp>
      <p:sp>
        <p:nvSpPr>
          <p:cNvPr id="17" name="任意多边形 16"/>
          <p:cNvSpPr/>
          <p:nvPr/>
        </p:nvSpPr>
        <p:spPr>
          <a:xfrm>
            <a:off x="7159632" y="4159947"/>
            <a:ext cx="1085428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2652"/>
                </a:lnTo>
                <a:lnTo>
                  <a:pt x="1085428" y="222652"/>
                </a:lnTo>
                <a:lnTo>
                  <a:pt x="1085428" y="445304"/>
                </a:lnTo>
              </a:path>
            </a:pathLst>
          </a:custGeom>
          <a:noFill/>
          <a:ln>
            <a:solidFill>
              <a:srgbClr val="3D4762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矩形 18"/>
          <p:cNvSpPr/>
          <p:nvPr/>
        </p:nvSpPr>
        <p:spPr>
          <a:xfrm>
            <a:off x="7410116" y="4569796"/>
            <a:ext cx="1669890" cy="1113260"/>
          </a:xfrm>
          <a:prstGeom prst="rect">
            <a:avLst/>
          </a:prstGeom>
          <a:solidFill>
            <a:srgbClr val="D8C3B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/>
              <a:t>标注</a:t>
            </a:r>
            <a:endParaRPr lang="zh-CN" altLang="en-US" sz="2400" b="1" dirty="0"/>
          </a:p>
        </p:txBody>
      </p:sp>
      <p:sp>
        <p:nvSpPr>
          <p:cNvPr id="20" name="任意多边形 19"/>
          <p:cNvSpPr/>
          <p:nvPr/>
        </p:nvSpPr>
        <p:spPr>
          <a:xfrm>
            <a:off x="8787776" y="2601382"/>
            <a:ext cx="1628143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2652"/>
                </a:lnTo>
                <a:lnTo>
                  <a:pt x="1628143" y="222652"/>
                </a:lnTo>
                <a:lnTo>
                  <a:pt x="1628143" y="445304"/>
                </a:lnTo>
              </a:path>
            </a:pathLst>
          </a:custGeom>
          <a:noFill/>
          <a:ln>
            <a:solidFill>
              <a:srgbClr val="3D476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矩形 20"/>
          <p:cNvSpPr/>
          <p:nvPr/>
        </p:nvSpPr>
        <p:spPr>
          <a:xfrm>
            <a:off x="9580974" y="3011231"/>
            <a:ext cx="1669890" cy="1113260"/>
          </a:xfrm>
          <a:prstGeom prst="rect">
            <a:avLst/>
          </a:prstGeom>
          <a:solidFill>
            <a:srgbClr val="D8C3B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/>
              <a:t>模型</a:t>
            </a:r>
            <a:endParaRPr lang="zh-CN" altLang="en-US" sz="2400" b="1" dirty="0"/>
          </a:p>
        </p:txBody>
      </p:sp>
      <p:sp>
        <p:nvSpPr>
          <p:cNvPr id="22" name="任意多边形 21"/>
          <p:cNvSpPr/>
          <p:nvPr/>
        </p:nvSpPr>
        <p:spPr>
          <a:xfrm>
            <a:off x="10370199" y="4159947"/>
            <a:ext cx="91440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45304"/>
                </a:lnTo>
              </a:path>
            </a:pathLst>
          </a:custGeom>
          <a:noFill/>
          <a:ln>
            <a:solidFill>
              <a:srgbClr val="3D4762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22"/>
          <p:cNvSpPr/>
          <p:nvPr/>
        </p:nvSpPr>
        <p:spPr>
          <a:xfrm>
            <a:off x="9580974" y="4569796"/>
            <a:ext cx="1669890" cy="1113260"/>
          </a:xfrm>
          <a:prstGeom prst="rect">
            <a:avLst/>
          </a:prstGeom>
          <a:solidFill>
            <a:srgbClr val="D8C3B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/>
              <a:t>复现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1183240" y="1653992"/>
            <a:ext cx="399255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3240" y="3212675"/>
            <a:ext cx="399255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3240" y="4770906"/>
            <a:ext cx="399255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8844" y="1579827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8844" y="3131874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8844" y="4683921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pic>
        <p:nvPicPr>
          <p:cNvPr id="32" name="图片 3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33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8921"/>
          <a:stretch/>
        </p:blipFill>
        <p:spPr>
          <a:xfrm>
            <a:off x="331594" y="653707"/>
            <a:ext cx="4657142" cy="5743948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401383" y="258971"/>
            <a:ext cx="12963337" cy="6669139"/>
            <a:chOff x="-1548504" y="258971"/>
            <a:chExt cx="12963337" cy="6669139"/>
          </a:xfrm>
        </p:grpSpPr>
        <p:sp>
          <p:nvSpPr>
            <p:cNvPr id="8" name="空心弧 7"/>
            <p:cNvSpPr/>
            <p:nvPr/>
          </p:nvSpPr>
          <p:spPr>
            <a:xfrm>
              <a:off x="-1548504" y="258971"/>
              <a:ext cx="6669139" cy="6669139"/>
            </a:xfrm>
            <a:prstGeom prst="blockArc">
              <a:avLst>
                <a:gd name="adj1" fmla="val 18900000"/>
                <a:gd name="adj2" fmla="val 2700000"/>
                <a:gd name="adj3" fmla="val 324"/>
              </a:avLst>
            </a:prstGeom>
            <a:solidFill>
              <a:srgbClr val="3D4762"/>
            </a:solidFill>
            <a:ln>
              <a:noFill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4739653" y="1611891"/>
              <a:ext cx="6675180" cy="990824"/>
            </a:xfrm>
            <a:custGeom>
              <a:avLst/>
              <a:gdLst>
                <a:gd name="connsiteX0" fmla="*/ 0 w 6675180"/>
                <a:gd name="connsiteY0" fmla="*/ 0 h 990824"/>
                <a:gd name="connsiteX1" fmla="*/ 6675180 w 6675180"/>
                <a:gd name="connsiteY1" fmla="*/ 0 h 990824"/>
                <a:gd name="connsiteX2" fmla="*/ 6675180 w 6675180"/>
                <a:gd name="connsiteY2" fmla="*/ 990824 h 990824"/>
                <a:gd name="connsiteX3" fmla="*/ 0 w 6675180"/>
                <a:gd name="connsiteY3" fmla="*/ 990824 h 990824"/>
                <a:gd name="connsiteX4" fmla="*/ 0 w 6675180"/>
                <a:gd name="connsiteY4" fmla="*/ 0 h 99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5180" h="990824">
                  <a:moveTo>
                    <a:pt x="0" y="0"/>
                  </a:moveTo>
                  <a:lnTo>
                    <a:pt x="6675180" y="0"/>
                  </a:lnTo>
                  <a:lnTo>
                    <a:pt x="6675180" y="990824"/>
                  </a:lnTo>
                  <a:lnTo>
                    <a:pt x="0" y="990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76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6467" tIns="99060" rIns="99060" bIns="99060" numCol="1" spcCol="1270" anchor="ctr" anchorCtr="0">
              <a:noAutofit/>
            </a:bodyPr>
            <a:lstStyle/>
            <a:p>
              <a:pPr lvl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120387" y="1488038"/>
              <a:ext cx="1238530" cy="1238530"/>
            </a:xfrm>
            <a:prstGeom prst="ellipse">
              <a:avLst/>
            </a:prstGeom>
            <a:ln w="57150">
              <a:solidFill>
                <a:srgbClr val="D8C3B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任意多边形 10"/>
            <p:cNvSpPr/>
            <p:nvPr/>
          </p:nvSpPr>
          <p:spPr>
            <a:xfrm>
              <a:off x="5099817" y="3098127"/>
              <a:ext cx="6315016" cy="990824"/>
            </a:xfrm>
            <a:custGeom>
              <a:avLst/>
              <a:gdLst>
                <a:gd name="connsiteX0" fmla="*/ 0 w 6315016"/>
                <a:gd name="connsiteY0" fmla="*/ 0 h 990824"/>
                <a:gd name="connsiteX1" fmla="*/ 6315016 w 6315016"/>
                <a:gd name="connsiteY1" fmla="*/ 0 h 990824"/>
                <a:gd name="connsiteX2" fmla="*/ 6315016 w 6315016"/>
                <a:gd name="connsiteY2" fmla="*/ 990824 h 990824"/>
                <a:gd name="connsiteX3" fmla="*/ 0 w 6315016"/>
                <a:gd name="connsiteY3" fmla="*/ 990824 h 990824"/>
                <a:gd name="connsiteX4" fmla="*/ 0 w 6315016"/>
                <a:gd name="connsiteY4" fmla="*/ 0 h 99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5016" h="990824">
                  <a:moveTo>
                    <a:pt x="0" y="0"/>
                  </a:moveTo>
                  <a:lnTo>
                    <a:pt x="6315016" y="0"/>
                  </a:lnTo>
                  <a:lnTo>
                    <a:pt x="6315016" y="990824"/>
                  </a:lnTo>
                  <a:lnTo>
                    <a:pt x="0" y="990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76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6467" tIns="99060" rIns="99060" bIns="99060" numCol="1" spcCol="1270" anchor="ctr" anchorCtr="0">
              <a:noAutofit/>
            </a:bodyPr>
            <a:lstStyle/>
            <a:p>
              <a:pPr lvl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480552" y="2974274"/>
              <a:ext cx="1238530" cy="1238530"/>
            </a:xfrm>
            <a:prstGeom prst="ellipse">
              <a:avLst/>
            </a:prstGeom>
            <a:ln w="57150">
              <a:solidFill>
                <a:srgbClr val="D8C3B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任意多边形 12"/>
            <p:cNvSpPr/>
            <p:nvPr/>
          </p:nvSpPr>
          <p:spPr>
            <a:xfrm>
              <a:off x="4739653" y="4584364"/>
              <a:ext cx="6675180" cy="990824"/>
            </a:xfrm>
            <a:custGeom>
              <a:avLst/>
              <a:gdLst>
                <a:gd name="connsiteX0" fmla="*/ 0 w 6675180"/>
                <a:gd name="connsiteY0" fmla="*/ 0 h 990824"/>
                <a:gd name="connsiteX1" fmla="*/ 6675180 w 6675180"/>
                <a:gd name="connsiteY1" fmla="*/ 0 h 990824"/>
                <a:gd name="connsiteX2" fmla="*/ 6675180 w 6675180"/>
                <a:gd name="connsiteY2" fmla="*/ 990824 h 990824"/>
                <a:gd name="connsiteX3" fmla="*/ 0 w 6675180"/>
                <a:gd name="connsiteY3" fmla="*/ 990824 h 990824"/>
                <a:gd name="connsiteX4" fmla="*/ 0 w 6675180"/>
                <a:gd name="connsiteY4" fmla="*/ 0 h 99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5180" h="990824">
                  <a:moveTo>
                    <a:pt x="0" y="0"/>
                  </a:moveTo>
                  <a:lnTo>
                    <a:pt x="6675180" y="0"/>
                  </a:lnTo>
                  <a:lnTo>
                    <a:pt x="6675180" y="990824"/>
                  </a:lnTo>
                  <a:lnTo>
                    <a:pt x="0" y="990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76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6467" tIns="99060" rIns="99060" bIns="99060" numCol="1" spcCol="1270" anchor="ctr" anchorCtr="0">
              <a:noAutofit/>
            </a:bodyPr>
            <a:lstStyle/>
            <a:p>
              <a:pPr lvl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120387" y="4460511"/>
              <a:ext cx="1238530" cy="1238530"/>
            </a:xfrm>
            <a:prstGeom prst="ellipse">
              <a:avLst/>
            </a:prstGeom>
            <a:ln w="57150">
              <a:solidFill>
                <a:srgbClr val="D8C3B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Freeform 217"/>
          <p:cNvSpPr>
            <a:spLocks noEditPoints="1"/>
          </p:cNvSpPr>
          <p:nvPr/>
        </p:nvSpPr>
        <p:spPr bwMode="auto">
          <a:xfrm>
            <a:off x="4613660" y="1908675"/>
            <a:ext cx="546226" cy="397256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rgbClr val="3D476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" name="组 42"/>
          <p:cNvGrpSpPr/>
          <p:nvPr/>
        </p:nvGrpSpPr>
        <p:grpSpPr>
          <a:xfrm>
            <a:off x="4927123" y="3189265"/>
            <a:ext cx="639629" cy="766578"/>
            <a:chOff x="1536700" y="911225"/>
            <a:chExt cx="831850" cy="996950"/>
          </a:xfrm>
          <a:solidFill>
            <a:srgbClr val="3D4762"/>
          </a:solidFill>
        </p:grpSpPr>
        <p:sp>
          <p:nvSpPr>
            <p:cNvPr id="19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0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1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2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3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4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5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6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7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8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29" name="Freeform 119"/>
          <p:cNvSpPr>
            <a:spLocks noEditPoints="1"/>
          </p:cNvSpPr>
          <p:nvPr/>
        </p:nvSpPr>
        <p:spPr bwMode="auto">
          <a:xfrm>
            <a:off x="4627673" y="4811292"/>
            <a:ext cx="536968" cy="536968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rgbClr val="3D476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712617" y="1811945"/>
            <a:ext cx="546127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12617" y="4793544"/>
            <a:ext cx="546127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04874" y="3320323"/>
            <a:ext cx="546127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2" name="图片 3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5290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3812" y="2000308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66138" y="4621855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部分 设想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66138" y="5052738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解决办法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4" idx="1"/>
          </p:cNvCxnSpPr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rgbClr val="A07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42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13066" y="1125638"/>
            <a:ext cx="10792729" cy="4868333"/>
            <a:chOff x="713066" y="1125638"/>
            <a:chExt cx="10792729" cy="4868333"/>
          </a:xfrm>
        </p:grpSpPr>
        <p:sp>
          <p:nvSpPr>
            <p:cNvPr id="8" name="减号 7"/>
            <p:cNvSpPr/>
            <p:nvPr/>
          </p:nvSpPr>
          <p:spPr>
            <a:xfrm rot="21300000">
              <a:off x="713066" y="3054539"/>
              <a:ext cx="10792729" cy="1010530"/>
            </a:xfrm>
            <a:prstGeom prst="mathMinus">
              <a:avLst/>
            </a:prstGeom>
            <a:solidFill>
              <a:srgbClr val="3D476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下箭头 8"/>
            <p:cNvSpPr/>
            <p:nvPr/>
          </p:nvSpPr>
          <p:spPr>
            <a:xfrm>
              <a:off x="1990332" y="1369054"/>
              <a:ext cx="3251919" cy="1947333"/>
            </a:xfrm>
            <a:prstGeom prst="downArrow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6434623" y="1125638"/>
              <a:ext cx="3468714" cy="2044700"/>
            </a:xfrm>
            <a:custGeom>
              <a:avLst/>
              <a:gdLst>
                <a:gd name="connsiteX0" fmla="*/ 0 w 3468714"/>
                <a:gd name="connsiteY0" fmla="*/ 0 h 2044700"/>
                <a:gd name="connsiteX1" fmla="*/ 3468714 w 3468714"/>
                <a:gd name="connsiteY1" fmla="*/ 0 h 2044700"/>
                <a:gd name="connsiteX2" fmla="*/ 3468714 w 3468714"/>
                <a:gd name="connsiteY2" fmla="*/ 2044700 h 2044700"/>
                <a:gd name="connsiteX3" fmla="*/ 0 w 3468714"/>
                <a:gd name="connsiteY3" fmla="*/ 2044700 h 2044700"/>
                <a:gd name="connsiteX4" fmla="*/ 0 w 3468714"/>
                <a:gd name="connsiteY4" fmla="*/ 0 h 204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8714" h="2044700">
                  <a:moveTo>
                    <a:pt x="0" y="0"/>
                  </a:moveTo>
                  <a:lnTo>
                    <a:pt x="3468714" y="0"/>
                  </a:lnTo>
                  <a:lnTo>
                    <a:pt x="3468714" y="2044700"/>
                  </a:lnTo>
                  <a:lnTo>
                    <a:pt x="0" y="20447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608" tIns="419608" rIns="419608" bIns="419608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900" kern="1200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6976610" y="3803221"/>
              <a:ext cx="3251919" cy="1947333"/>
            </a:xfrm>
            <a:prstGeom prst="upArrow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2315524" y="3949271"/>
              <a:ext cx="3468714" cy="2044700"/>
            </a:xfrm>
            <a:custGeom>
              <a:avLst/>
              <a:gdLst>
                <a:gd name="connsiteX0" fmla="*/ 0 w 3468714"/>
                <a:gd name="connsiteY0" fmla="*/ 0 h 2044700"/>
                <a:gd name="connsiteX1" fmla="*/ 3468714 w 3468714"/>
                <a:gd name="connsiteY1" fmla="*/ 0 h 2044700"/>
                <a:gd name="connsiteX2" fmla="*/ 3468714 w 3468714"/>
                <a:gd name="connsiteY2" fmla="*/ 2044700 h 2044700"/>
                <a:gd name="connsiteX3" fmla="*/ 0 w 3468714"/>
                <a:gd name="connsiteY3" fmla="*/ 2044700 h 2044700"/>
                <a:gd name="connsiteX4" fmla="*/ 0 w 3468714"/>
                <a:gd name="connsiteY4" fmla="*/ 0 h 204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8714" h="2044700">
                  <a:moveTo>
                    <a:pt x="0" y="0"/>
                  </a:moveTo>
                  <a:lnTo>
                    <a:pt x="3468714" y="0"/>
                  </a:lnTo>
                  <a:lnTo>
                    <a:pt x="3468714" y="2044700"/>
                  </a:lnTo>
                  <a:lnTo>
                    <a:pt x="0" y="20447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608" tIns="419608" rIns="419608" bIns="419608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900" kern="1200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4992379" y="2940620"/>
            <a:ext cx="46636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rgbClr val="3D4762"/>
                </a:solidFill>
                <a:ea typeface="微软雅黑" charset="0"/>
              </a:rPr>
              <a:t>解决方案：语料扩充</a:t>
            </a:r>
            <a:endParaRPr lang="zh-CN" altLang="en-US" sz="20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39700" y="1225715"/>
            <a:ext cx="49252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8000" b="1" dirty="0" smtClean="0">
                <a:solidFill>
                  <a:srgbClr val="3D4762"/>
                </a:solidFill>
                <a:ea typeface="微软雅黑" charset="0"/>
              </a:rPr>
              <a:t>实体稀疏</a:t>
            </a:r>
            <a:endParaRPr lang="zh-CN" altLang="en-US" sz="80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47060" y="4034863"/>
            <a:ext cx="58059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/>
            <a:r>
              <a:rPr lang="zh-CN" altLang="en-US" sz="8000" b="1" dirty="0" smtClean="0">
                <a:solidFill>
                  <a:srgbClr val="3D4762"/>
                </a:solidFill>
                <a:ea typeface="微软雅黑" charset="0"/>
              </a:rPr>
              <a:t>相关文档少</a:t>
            </a:r>
            <a:endParaRPr lang="zh-CN" altLang="en-US" sz="8000" b="1" dirty="0">
              <a:solidFill>
                <a:srgbClr val="3D4762"/>
              </a:solidFill>
              <a:ea typeface="微软雅黑" charset="0"/>
            </a:endParaRPr>
          </a:p>
        </p:txBody>
      </p:sp>
      <p:pic>
        <p:nvPicPr>
          <p:cNvPr id="19" name="图片 18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2353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94678" y="5264852"/>
            <a:ext cx="2252789" cy="355354"/>
          </a:xfrm>
          <a:prstGeom prst="rect">
            <a:avLst/>
          </a:prstGeom>
          <a:solidFill>
            <a:srgbClr val="D8C3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4416" t="11991" r="4433" b="10905"/>
          <a:stretch/>
        </p:blipFill>
        <p:spPr>
          <a:xfrm>
            <a:off x="620978" y="1116725"/>
            <a:ext cx="6716515" cy="319582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33781" y="1116725"/>
            <a:ext cx="4049468" cy="5286268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36560" y="5256402"/>
            <a:ext cx="2259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/>
            <a:r>
              <a:rPr lang="zh-CN" altLang="en-US" sz="2000" b="1" dirty="0">
                <a:solidFill>
                  <a:srgbClr val="3D476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586430" y="5620206"/>
            <a:ext cx="6661037" cy="731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r>
              <a:rPr lang="zh-CN" altLang="en-US" sz="11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</a:t>
            </a:r>
            <a:r>
              <a:rPr lang="zh-CN" altLang="en-US" sz="11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“开始”</a:t>
            </a:r>
            <a:r>
              <a:rPr lang="zh-CN" altLang="en-US" sz="11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面板中可以对字体、字号、颜色、行距等进行修改。建议正文</a:t>
            </a:r>
            <a:r>
              <a:rPr lang="en-US" altLang="zh-CN" sz="11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1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1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86711" y="4167377"/>
            <a:ext cx="260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/>
            <a:r>
              <a:rPr lang="en-US" altLang="zh-CN" sz="8000" b="1" dirty="0" smtClean="0">
                <a:solidFill>
                  <a:srgbClr val="3D4762"/>
                </a:solidFill>
                <a:ea typeface="微软雅黑" charset="0"/>
              </a:rPr>
              <a:t>43%</a:t>
            </a:r>
            <a:endParaRPr lang="zh-CN" altLang="en-US" sz="80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0" name="任意多边形 19"/>
          <p:cNvSpPr/>
          <p:nvPr/>
        </p:nvSpPr>
        <p:spPr>
          <a:xfrm rot="18806782" flipH="1">
            <a:off x="7556027" y="1458702"/>
            <a:ext cx="388517" cy="388517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066790" y="1378338"/>
            <a:ext cx="263960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24908" y="1969269"/>
            <a:ext cx="309227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任意多边形 22"/>
          <p:cNvSpPr/>
          <p:nvPr/>
        </p:nvSpPr>
        <p:spPr>
          <a:xfrm rot="18806782" flipH="1">
            <a:off x="7556027" y="3879590"/>
            <a:ext cx="388517" cy="388517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066790" y="3799226"/>
            <a:ext cx="263960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24908" y="4390157"/>
            <a:ext cx="309227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6" name="图片 2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8752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5772" y="2030931"/>
            <a:ext cx="9867320" cy="4667031"/>
            <a:chOff x="2368953" y="1227965"/>
            <a:chExt cx="8537203" cy="5097120"/>
          </a:xfrm>
        </p:grpSpPr>
        <p:sp>
          <p:nvSpPr>
            <p:cNvPr id="19" name="任意多边形 18"/>
            <p:cNvSpPr/>
            <p:nvPr/>
          </p:nvSpPr>
          <p:spPr>
            <a:xfrm rot="16200000">
              <a:off x="5847510" y="3386069"/>
              <a:ext cx="3820290" cy="2008809"/>
            </a:xfrm>
            <a:custGeom>
              <a:avLst/>
              <a:gdLst>
                <a:gd name="connsiteX0" fmla="*/ 0 w 2008808"/>
                <a:gd name="connsiteY0" fmla="*/ 0 h 3820290"/>
                <a:gd name="connsiteX1" fmla="*/ 2008808 w 2008808"/>
                <a:gd name="connsiteY1" fmla="*/ 0 h 3820290"/>
                <a:gd name="connsiteX2" fmla="*/ 2008808 w 2008808"/>
                <a:gd name="connsiteY2" fmla="*/ 3820290 h 3820290"/>
                <a:gd name="connsiteX3" fmla="*/ 0 w 2008808"/>
                <a:gd name="connsiteY3" fmla="*/ 3820290 h 3820290"/>
                <a:gd name="connsiteX4" fmla="*/ 0 w 2008808"/>
                <a:gd name="connsiteY4" fmla="*/ 0 h 382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808" h="3820290">
                  <a:moveTo>
                    <a:pt x="2008808" y="2"/>
                  </a:moveTo>
                  <a:lnTo>
                    <a:pt x="2008808" y="3820288"/>
                  </a:lnTo>
                  <a:lnTo>
                    <a:pt x="0" y="3820288"/>
                  </a:lnTo>
                  <a:lnTo>
                    <a:pt x="0" y="2"/>
                  </a:lnTo>
                  <a:lnTo>
                    <a:pt x="2008808" y="2"/>
                  </a:lnTo>
                  <a:close/>
                </a:path>
              </a:pathLst>
            </a:custGeom>
            <a:solidFill>
              <a:srgbClr val="3D476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3469" tIns="1492843" rIns="137159" bIns="24155" numCol="1" spcCol="1270" anchor="ctr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20" name="任意多边形 19"/>
            <p:cNvSpPr/>
            <p:nvPr/>
          </p:nvSpPr>
          <p:spPr>
            <a:xfrm rot="16200000">
              <a:off x="8307373" y="3701835"/>
              <a:ext cx="3188758" cy="2008809"/>
            </a:xfrm>
            <a:custGeom>
              <a:avLst/>
              <a:gdLst>
                <a:gd name="connsiteX0" fmla="*/ 0 w 2008808"/>
                <a:gd name="connsiteY0" fmla="*/ 0 h 3188757"/>
                <a:gd name="connsiteX1" fmla="*/ 2008808 w 2008808"/>
                <a:gd name="connsiteY1" fmla="*/ 0 h 3188757"/>
                <a:gd name="connsiteX2" fmla="*/ 2008808 w 2008808"/>
                <a:gd name="connsiteY2" fmla="*/ 3188757 h 3188757"/>
                <a:gd name="connsiteX3" fmla="*/ 0 w 2008808"/>
                <a:gd name="connsiteY3" fmla="*/ 3188757 h 3188757"/>
                <a:gd name="connsiteX4" fmla="*/ 0 w 2008808"/>
                <a:gd name="connsiteY4" fmla="*/ 0 h 318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808" h="3188757">
                  <a:moveTo>
                    <a:pt x="2008808" y="1"/>
                  </a:moveTo>
                  <a:lnTo>
                    <a:pt x="2008808" y="3188756"/>
                  </a:lnTo>
                  <a:lnTo>
                    <a:pt x="0" y="3188756"/>
                  </a:lnTo>
                  <a:lnTo>
                    <a:pt x="0" y="1"/>
                  </a:lnTo>
                  <a:lnTo>
                    <a:pt x="2008808" y="1"/>
                  </a:lnTo>
                  <a:close/>
                </a:path>
              </a:pathLst>
            </a:custGeom>
            <a:solidFill>
              <a:srgbClr val="D8C3B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0315" tIns="1492844" rIns="137161" bIns="24154" numCol="1" spcCol="1270" anchor="ctr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 dirty="0"/>
            </a:p>
          </p:txBody>
        </p:sp>
        <p:sp>
          <p:nvSpPr>
            <p:cNvPr id="21" name="任意多边形 20"/>
            <p:cNvSpPr/>
            <p:nvPr/>
          </p:nvSpPr>
          <p:spPr>
            <a:xfrm rot="16200000">
              <a:off x="3336234" y="3063676"/>
              <a:ext cx="4465076" cy="2008809"/>
            </a:xfrm>
            <a:custGeom>
              <a:avLst/>
              <a:gdLst>
                <a:gd name="connsiteX0" fmla="*/ 0 w 2008808"/>
                <a:gd name="connsiteY0" fmla="*/ 0 h 4465076"/>
                <a:gd name="connsiteX1" fmla="*/ 2008808 w 2008808"/>
                <a:gd name="connsiteY1" fmla="*/ 0 h 4465076"/>
                <a:gd name="connsiteX2" fmla="*/ 2008808 w 2008808"/>
                <a:gd name="connsiteY2" fmla="*/ 4465076 h 4465076"/>
                <a:gd name="connsiteX3" fmla="*/ 0 w 2008808"/>
                <a:gd name="connsiteY3" fmla="*/ 4465076 h 4465076"/>
                <a:gd name="connsiteX4" fmla="*/ 0 w 2008808"/>
                <a:gd name="connsiteY4" fmla="*/ 0 h 446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808" h="4465076">
                  <a:moveTo>
                    <a:pt x="2008808" y="2"/>
                  </a:moveTo>
                  <a:lnTo>
                    <a:pt x="2008808" y="4465074"/>
                  </a:lnTo>
                  <a:lnTo>
                    <a:pt x="0" y="4465074"/>
                  </a:lnTo>
                  <a:lnTo>
                    <a:pt x="0" y="2"/>
                  </a:lnTo>
                  <a:lnTo>
                    <a:pt x="2008808" y="2"/>
                  </a:lnTo>
                  <a:close/>
                </a:path>
              </a:pathLst>
            </a:custGeom>
            <a:solidFill>
              <a:srgbClr val="D8C3B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4618" tIns="1492844" rIns="177165" bIns="33044" numCol="1" spcCol="1270" anchor="ctr" anchorCtr="0">
              <a:noAutofit/>
            </a:bodyPr>
            <a:lstStyle/>
            <a:p>
              <a:pPr lvl="0" algn="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22" name="任意多边形 21"/>
            <p:cNvSpPr/>
            <p:nvPr/>
          </p:nvSpPr>
          <p:spPr>
            <a:xfrm rot="16200000">
              <a:off x="837031" y="2759887"/>
              <a:ext cx="5072653" cy="2008810"/>
            </a:xfrm>
            <a:custGeom>
              <a:avLst/>
              <a:gdLst>
                <a:gd name="connsiteX0" fmla="*/ 0 w 2008808"/>
                <a:gd name="connsiteY0" fmla="*/ 0 h 5072652"/>
                <a:gd name="connsiteX1" fmla="*/ 2008808 w 2008808"/>
                <a:gd name="connsiteY1" fmla="*/ 0 h 5072652"/>
                <a:gd name="connsiteX2" fmla="*/ 2008808 w 2008808"/>
                <a:gd name="connsiteY2" fmla="*/ 5072652 h 5072652"/>
                <a:gd name="connsiteX3" fmla="*/ 0 w 2008808"/>
                <a:gd name="connsiteY3" fmla="*/ 5072652 h 5072652"/>
                <a:gd name="connsiteX4" fmla="*/ 0 w 2008808"/>
                <a:gd name="connsiteY4" fmla="*/ 0 h 507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808" h="5072652">
                  <a:moveTo>
                    <a:pt x="2008808" y="3"/>
                  </a:moveTo>
                  <a:lnTo>
                    <a:pt x="2008808" y="5072649"/>
                  </a:lnTo>
                  <a:lnTo>
                    <a:pt x="0" y="5072649"/>
                  </a:lnTo>
                  <a:lnTo>
                    <a:pt x="0" y="3"/>
                  </a:lnTo>
                  <a:lnTo>
                    <a:pt x="2008808" y="3"/>
                  </a:lnTo>
                  <a:close/>
                </a:path>
              </a:pathLst>
            </a:custGeom>
            <a:solidFill>
              <a:srgbClr val="3D476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8705" tIns="1492846" rIns="137160" bIns="24153" numCol="1" spcCol="1270" anchor="ctr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368954" y="1227966"/>
              <a:ext cx="1426254" cy="5097119"/>
            </a:xfrm>
            <a:custGeom>
              <a:avLst/>
              <a:gdLst>
                <a:gd name="connsiteX0" fmla="*/ 0 w 1426254"/>
                <a:gd name="connsiteY0" fmla="*/ 0 h 5097119"/>
                <a:gd name="connsiteX1" fmla="*/ 1426254 w 1426254"/>
                <a:gd name="connsiteY1" fmla="*/ 0 h 5097119"/>
                <a:gd name="connsiteX2" fmla="*/ 1426254 w 1426254"/>
                <a:gd name="connsiteY2" fmla="*/ 5097119 h 5097119"/>
                <a:gd name="connsiteX3" fmla="*/ 0 w 1426254"/>
                <a:gd name="connsiteY3" fmla="*/ 5097119 h 5097119"/>
                <a:gd name="connsiteX4" fmla="*/ 0 w 1426254"/>
                <a:gd name="connsiteY4" fmla="*/ 0 h 509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54" h="5097119">
                  <a:moveTo>
                    <a:pt x="0" y="0"/>
                  </a:moveTo>
                  <a:lnTo>
                    <a:pt x="1426254" y="0"/>
                  </a:lnTo>
                  <a:lnTo>
                    <a:pt x="1426254" y="5097119"/>
                  </a:lnTo>
                  <a:lnTo>
                    <a:pt x="0" y="509711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t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800" kern="1200"/>
            </a:p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800" kern="1200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753251" y="2480328"/>
              <a:ext cx="1426254" cy="3844756"/>
            </a:xfrm>
            <a:custGeom>
              <a:avLst/>
              <a:gdLst>
                <a:gd name="connsiteX0" fmla="*/ 0 w 1426254"/>
                <a:gd name="connsiteY0" fmla="*/ 0 h 3844756"/>
                <a:gd name="connsiteX1" fmla="*/ 1426254 w 1426254"/>
                <a:gd name="connsiteY1" fmla="*/ 0 h 3844756"/>
                <a:gd name="connsiteX2" fmla="*/ 1426254 w 1426254"/>
                <a:gd name="connsiteY2" fmla="*/ 3844756 h 3844756"/>
                <a:gd name="connsiteX3" fmla="*/ 0 w 1426254"/>
                <a:gd name="connsiteY3" fmla="*/ 3844756 h 3844756"/>
                <a:gd name="connsiteX4" fmla="*/ 0 w 1426254"/>
                <a:gd name="connsiteY4" fmla="*/ 0 h 384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54" h="3844756">
                  <a:moveTo>
                    <a:pt x="0" y="0"/>
                  </a:moveTo>
                  <a:lnTo>
                    <a:pt x="1426254" y="0"/>
                  </a:lnTo>
                  <a:lnTo>
                    <a:pt x="1426254" y="3844756"/>
                  </a:lnTo>
                  <a:lnTo>
                    <a:pt x="0" y="384475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t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800" kern="1200"/>
            </a:p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800" kern="1200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8897348" y="3111861"/>
              <a:ext cx="1426254" cy="3191306"/>
            </a:xfrm>
            <a:custGeom>
              <a:avLst/>
              <a:gdLst>
                <a:gd name="connsiteX0" fmla="*/ 0 w 1426254"/>
                <a:gd name="connsiteY0" fmla="*/ 0 h 3191306"/>
                <a:gd name="connsiteX1" fmla="*/ 1426254 w 1426254"/>
                <a:gd name="connsiteY1" fmla="*/ 0 h 3191306"/>
                <a:gd name="connsiteX2" fmla="*/ 1426254 w 1426254"/>
                <a:gd name="connsiteY2" fmla="*/ 3191306 h 3191306"/>
                <a:gd name="connsiteX3" fmla="*/ 0 w 1426254"/>
                <a:gd name="connsiteY3" fmla="*/ 3191306 h 3191306"/>
                <a:gd name="connsiteX4" fmla="*/ 0 w 1426254"/>
                <a:gd name="connsiteY4" fmla="*/ 0 h 319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54" h="3191306">
                  <a:moveTo>
                    <a:pt x="0" y="0"/>
                  </a:moveTo>
                  <a:lnTo>
                    <a:pt x="1426254" y="0"/>
                  </a:lnTo>
                  <a:lnTo>
                    <a:pt x="1426254" y="3191306"/>
                  </a:lnTo>
                  <a:lnTo>
                    <a:pt x="0" y="319130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t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800" kern="1200"/>
            </a:p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800" kern="1200"/>
            </a:p>
          </p:txBody>
        </p:sp>
      </p:grpSp>
      <p:sp>
        <p:nvSpPr>
          <p:cNvPr id="26" name="KSO_Shape"/>
          <p:cNvSpPr>
            <a:spLocks/>
          </p:cNvSpPr>
          <p:nvPr/>
        </p:nvSpPr>
        <p:spPr bwMode="auto">
          <a:xfrm>
            <a:off x="9171734" y="2339217"/>
            <a:ext cx="1420929" cy="1387774"/>
          </a:xfrm>
          <a:custGeom>
            <a:avLst/>
            <a:gdLst/>
            <a:ahLst/>
            <a:cxnLst/>
            <a:rect l="0" t="0" r="r" b="b"/>
            <a:pathLst>
              <a:path w="5833534" h="5697984">
                <a:moveTo>
                  <a:pt x="4116344" y="2028563"/>
                </a:moveTo>
                <a:lnTo>
                  <a:pt x="4115715" y="2034106"/>
                </a:lnTo>
                <a:lnTo>
                  <a:pt x="4105639" y="2083992"/>
                </a:lnTo>
                <a:lnTo>
                  <a:pt x="4085489" y="2122793"/>
                </a:lnTo>
                <a:lnTo>
                  <a:pt x="4055263" y="2161593"/>
                </a:lnTo>
                <a:lnTo>
                  <a:pt x="4025038" y="2189308"/>
                </a:lnTo>
                <a:lnTo>
                  <a:pt x="3989775" y="2211480"/>
                </a:lnTo>
                <a:lnTo>
                  <a:pt x="3959549" y="2223952"/>
                </a:lnTo>
                <a:lnTo>
                  <a:pt x="3959549" y="2244737"/>
                </a:lnTo>
                <a:lnTo>
                  <a:pt x="3964587" y="2266909"/>
                </a:lnTo>
                <a:lnTo>
                  <a:pt x="3974662" y="2289081"/>
                </a:lnTo>
                <a:lnTo>
                  <a:pt x="3989775" y="2311252"/>
                </a:lnTo>
                <a:lnTo>
                  <a:pt x="4004887" y="2327881"/>
                </a:lnTo>
                <a:lnTo>
                  <a:pt x="4161053" y="2460911"/>
                </a:lnTo>
                <a:lnTo>
                  <a:pt x="4352482" y="2189308"/>
                </a:lnTo>
                <a:lnTo>
                  <a:pt x="4196316" y="2056277"/>
                </a:lnTo>
                <a:lnTo>
                  <a:pt x="4176166" y="2045192"/>
                </a:lnTo>
                <a:lnTo>
                  <a:pt x="4156015" y="2034106"/>
                </a:lnTo>
                <a:lnTo>
                  <a:pt x="4135865" y="2028563"/>
                </a:lnTo>
                <a:lnTo>
                  <a:pt x="4116344" y="2028563"/>
                </a:lnTo>
                <a:close/>
                <a:moveTo>
                  <a:pt x="2040226" y="1191580"/>
                </a:moveTo>
                <a:lnTo>
                  <a:pt x="2125865" y="1191580"/>
                </a:lnTo>
                <a:lnTo>
                  <a:pt x="2211504" y="1202666"/>
                </a:lnTo>
                <a:lnTo>
                  <a:pt x="2292105" y="1224838"/>
                </a:lnTo>
                <a:lnTo>
                  <a:pt x="2332406" y="1241466"/>
                </a:lnTo>
                <a:lnTo>
                  <a:pt x="2372707" y="1258095"/>
                </a:lnTo>
                <a:lnTo>
                  <a:pt x="2398150" y="1274092"/>
                </a:lnTo>
                <a:lnTo>
                  <a:pt x="3989775" y="1768045"/>
                </a:lnTo>
                <a:lnTo>
                  <a:pt x="4025038" y="1790217"/>
                </a:lnTo>
                <a:lnTo>
                  <a:pt x="4060301" y="1823474"/>
                </a:lnTo>
                <a:lnTo>
                  <a:pt x="4085489" y="1856732"/>
                </a:lnTo>
                <a:lnTo>
                  <a:pt x="4091442" y="1869834"/>
                </a:lnTo>
                <a:lnTo>
                  <a:pt x="4100602" y="1867818"/>
                </a:lnTo>
                <a:lnTo>
                  <a:pt x="4145940" y="1862275"/>
                </a:lnTo>
                <a:lnTo>
                  <a:pt x="4196316" y="1873361"/>
                </a:lnTo>
                <a:lnTo>
                  <a:pt x="4241655" y="1889989"/>
                </a:lnTo>
                <a:lnTo>
                  <a:pt x="4281955" y="1923247"/>
                </a:lnTo>
                <a:lnTo>
                  <a:pt x="4443158" y="2061820"/>
                </a:lnTo>
                <a:lnTo>
                  <a:pt x="4785715" y="1585128"/>
                </a:lnTo>
                <a:lnTo>
                  <a:pt x="4800827" y="1568499"/>
                </a:lnTo>
                <a:lnTo>
                  <a:pt x="4815940" y="1557414"/>
                </a:lnTo>
                <a:lnTo>
                  <a:pt x="4836091" y="1546328"/>
                </a:lnTo>
                <a:lnTo>
                  <a:pt x="4856241" y="1540785"/>
                </a:lnTo>
                <a:lnTo>
                  <a:pt x="4876391" y="1540785"/>
                </a:lnTo>
                <a:lnTo>
                  <a:pt x="4896542" y="1546328"/>
                </a:lnTo>
                <a:lnTo>
                  <a:pt x="4916692" y="1551871"/>
                </a:lnTo>
                <a:lnTo>
                  <a:pt x="4931805" y="1568499"/>
                </a:lnTo>
                <a:lnTo>
                  <a:pt x="5793233" y="2305709"/>
                </a:lnTo>
                <a:lnTo>
                  <a:pt x="5808346" y="2322338"/>
                </a:lnTo>
                <a:lnTo>
                  <a:pt x="5818421" y="2344510"/>
                </a:lnTo>
                <a:lnTo>
                  <a:pt x="5828497" y="2361139"/>
                </a:lnTo>
                <a:lnTo>
                  <a:pt x="5833534" y="2383311"/>
                </a:lnTo>
                <a:lnTo>
                  <a:pt x="5833534" y="2405482"/>
                </a:lnTo>
                <a:lnTo>
                  <a:pt x="5828497" y="2427654"/>
                </a:lnTo>
                <a:lnTo>
                  <a:pt x="5823459" y="2449826"/>
                </a:lnTo>
                <a:lnTo>
                  <a:pt x="5808346" y="2471997"/>
                </a:lnTo>
                <a:lnTo>
                  <a:pt x="4755489" y="3946417"/>
                </a:lnTo>
                <a:lnTo>
                  <a:pt x="4740376" y="3963046"/>
                </a:lnTo>
                <a:lnTo>
                  <a:pt x="4725264" y="3979675"/>
                </a:lnTo>
                <a:lnTo>
                  <a:pt x="4705113" y="3985218"/>
                </a:lnTo>
                <a:lnTo>
                  <a:pt x="4684963" y="3990761"/>
                </a:lnTo>
                <a:lnTo>
                  <a:pt x="4664812" y="3990761"/>
                </a:lnTo>
                <a:lnTo>
                  <a:pt x="4644662" y="3985218"/>
                </a:lnTo>
                <a:lnTo>
                  <a:pt x="4624512" y="3979675"/>
                </a:lnTo>
                <a:lnTo>
                  <a:pt x="4609399" y="3968589"/>
                </a:lnTo>
                <a:lnTo>
                  <a:pt x="3747970" y="3225836"/>
                </a:lnTo>
                <a:lnTo>
                  <a:pt x="3732857" y="3209207"/>
                </a:lnTo>
                <a:lnTo>
                  <a:pt x="3722782" y="3192579"/>
                </a:lnTo>
                <a:lnTo>
                  <a:pt x="3712707" y="3170407"/>
                </a:lnTo>
                <a:lnTo>
                  <a:pt x="3707669" y="3148235"/>
                </a:lnTo>
                <a:lnTo>
                  <a:pt x="3707669" y="3126063"/>
                </a:lnTo>
                <a:lnTo>
                  <a:pt x="3712707" y="3103892"/>
                </a:lnTo>
                <a:lnTo>
                  <a:pt x="3717745" y="3081720"/>
                </a:lnTo>
                <a:lnTo>
                  <a:pt x="3732857" y="3065091"/>
                </a:lnTo>
                <a:lnTo>
                  <a:pt x="4070376" y="2588399"/>
                </a:lnTo>
                <a:lnTo>
                  <a:pt x="3909173" y="2444283"/>
                </a:lnTo>
                <a:lnTo>
                  <a:pt x="3873910" y="2405482"/>
                </a:lnTo>
                <a:lnTo>
                  <a:pt x="3843684" y="2361139"/>
                </a:lnTo>
                <a:lnTo>
                  <a:pt x="3823534" y="2311252"/>
                </a:lnTo>
                <a:lnTo>
                  <a:pt x="3813459" y="2261366"/>
                </a:lnTo>
                <a:lnTo>
                  <a:pt x="3813459" y="2211480"/>
                </a:lnTo>
                <a:lnTo>
                  <a:pt x="3813729" y="2209996"/>
                </a:lnTo>
                <a:lnTo>
                  <a:pt x="2614518" y="1836763"/>
                </a:lnTo>
                <a:lnTo>
                  <a:pt x="2913586" y="3090555"/>
                </a:lnTo>
                <a:lnTo>
                  <a:pt x="3697594" y="4212478"/>
                </a:lnTo>
                <a:lnTo>
                  <a:pt x="3705792" y="4227513"/>
                </a:lnTo>
                <a:lnTo>
                  <a:pt x="4740376" y="4373223"/>
                </a:lnTo>
                <a:lnTo>
                  <a:pt x="4790752" y="4389852"/>
                </a:lnTo>
                <a:lnTo>
                  <a:pt x="4836091" y="4412024"/>
                </a:lnTo>
                <a:lnTo>
                  <a:pt x="4876391" y="4445281"/>
                </a:lnTo>
                <a:lnTo>
                  <a:pt x="4906617" y="4484082"/>
                </a:lnTo>
                <a:lnTo>
                  <a:pt x="4936842" y="4528425"/>
                </a:lnTo>
                <a:lnTo>
                  <a:pt x="4951955" y="4578312"/>
                </a:lnTo>
                <a:lnTo>
                  <a:pt x="4962030" y="4633741"/>
                </a:lnTo>
                <a:lnTo>
                  <a:pt x="4956993" y="4689171"/>
                </a:lnTo>
                <a:lnTo>
                  <a:pt x="4946918" y="4744600"/>
                </a:lnTo>
                <a:lnTo>
                  <a:pt x="4926767" y="4794486"/>
                </a:lnTo>
                <a:lnTo>
                  <a:pt x="4896542" y="4838830"/>
                </a:lnTo>
                <a:lnTo>
                  <a:pt x="4861279" y="4872087"/>
                </a:lnTo>
                <a:lnTo>
                  <a:pt x="4820978" y="4905345"/>
                </a:lnTo>
                <a:lnTo>
                  <a:pt x="4775639" y="4921974"/>
                </a:lnTo>
                <a:lnTo>
                  <a:pt x="4725264" y="4933060"/>
                </a:lnTo>
                <a:lnTo>
                  <a:pt x="4674888" y="4933060"/>
                </a:lnTo>
                <a:lnTo>
                  <a:pt x="3415489" y="4750143"/>
                </a:lnTo>
                <a:lnTo>
                  <a:pt x="3365113" y="4739057"/>
                </a:lnTo>
                <a:lnTo>
                  <a:pt x="3319775" y="4711342"/>
                </a:lnTo>
                <a:lnTo>
                  <a:pt x="3279474" y="4683628"/>
                </a:lnTo>
                <a:lnTo>
                  <a:pt x="3276115" y="4679317"/>
                </a:lnTo>
                <a:lnTo>
                  <a:pt x="3259324" y="4666999"/>
                </a:lnTo>
                <a:lnTo>
                  <a:pt x="3234136" y="4639284"/>
                </a:lnTo>
                <a:lnTo>
                  <a:pt x="3213985" y="4617112"/>
                </a:lnTo>
                <a:lnTo>
                  <a:pt x="2502629" y="3593564"/>
                </a:lnTo>
                <a:lnTo>
                  <a:pt x="2483534" y="3602756"/>
                </a:lnTo>
                <a:lnTo>
                  <a:pt x="2317294" y="3669271"/>
                </a:lnTo>
                <a:lnTo>
                  <a:pt x="2191354" y="3724700"/>
                </a:lnTo>
                <a:lnTo>
                  <a:pt x="2004963" y="3802301"/>
                </a:lnTo>
                <a:lnTo>
                  <a:pt x="1732933" y="3918703"/>
                </a:lnTo>
                <a:lnTo>
                  <a:pt x="1380301" y="4073905"/>
                </a:lnTo>
                <a:lnTo>
                  <a:pt x="1571730" y="4916431"/>
                </a:lnTo>
                <a:lnTo>
                  <a:pt x="1586842" y="4971860"/>
                </a:lnTo>
                <a:lnTo>
                  <a:pt x="1617068" y="5104890"/>
                </a:lnTo>
                <a:lnTo>
                  <a:pt x="1637218" y="5182492"/>
                </a:lnTo>
                <a:lnTo>
                  <a:pt x="1647293" y="5265636"/>
                </a:lnTo>
                <a:lnTo>
                  <a:pt x="1652331" y="5343237"/>
                </a:lnTo>
                <a:lnTo>
                  <a:pt x="1647293" y="5415295"/>
                </a:lnTo>
                <a:lnTo>
                  <a:pt x="1627143" y="5498439"/>
                </a:lnTo>
                <a:lnTo>
                  <a:pt x="1617068" y="5537239"/>
                </a:lnTo>
                <a:lnTo>
                  <a:pt x="1601955" y="5570497"/>
                </a:lnTo>
                <a:lnTo>
                  <a:pt x="1586842" y="5598211"/>
                </a:lnTo>
                <a:lnTo>
                  <a:pt x="1566692" y="5620383"/>
                </a:lnTo>
                <a:lnTo>
                  <a:pt x="1546542" y="5642555"/>
                </a:lnTo>
                <a:lnTo>
                  <a:pt x="1526391" y="5659184"/>
                </a:lnTo>
                <a:lnTo>
                  <a:pt x="1506241" y="5675813"/>
                </a:lnTo>
                <a:lnTo>
                  <a:pt x="1481053" y="5686898"/>
                </a:lnTo>
                <a:lnTo>
                  <a:pt x="1450827" y="5692441"/>
                </a:lnTo>
                <a:lnTo>
                  <a:pt x="1425639" y="5697984"/>
                </a:lnTo>
                <a:lnTo>
                  <a:pt x="1360151" y="5697984"/>
                </a:lnTo>
                <a:lnTo>
                  <a:pt x="1294662" y="5686898"/>
                </a:lnTo>
                <a:lnTo>
                  <a:pt x="1259399" y="5681355"/>
                </a:lnTo>
                <a:lnTo>
                  <a:pt x="1234211" y="5664727"/>
                </a:lnTo>
                <a:lnTo>
                  <a:pt x="1203985" y="5642555"/>
                </a:lnTo>
                <a:lnTo>
                  <a:pt x="1178797" y="5620383"/>
                </a:lnTo>
                <a:lnTo>
                  <a:pt x="1158647" y="5592669"/>
                </a:lnTo>
                <a:lnTo>
                  <a:pt x="1143534" y="5564954"/>
                </a:lnTo>
                <a:lnTo>
                  <a:pt x="1133459" y="5537239"/>
                </a:lnTo>
                <a:lnTo>
                  <a:pt x="1123384" y="5515067"/>
                </a:lnTo>
                <a:lnTo>
                  <a:pt x="780827" y="4012933"/>
                </a:lnTo>
                <a:lnTo>
                  <a:pt x="780827" y="3996304"/>
                </a:lnTo>
                <a:lnTo>
                  <a:pt x="765714" y="3940874"/>
                </a:lnTo>
                <a:lnTo>
                  <a:pt x="765714" y="3885445"/>
                </a:lnTo>
                <a:lnTo>
                  <a:pt x="770752" y="3830016"/>
                </a:lnTo>
                <a:lnTo>
                  <a:pt x="785865" y="3774587"/>
                </a:lnTo>
                <a:lnTo>
                  <a:pt x="811053" y="3730243"/>
                </a:lnTo>
                <a:lnTo>
                  <a:pt x="841278" y="3685900"/>
                </a:lnTo>
                <a:lnTo>
                  <a:pt x="881579" y="3647099"/>
                </a:lnTo>
                <a:lnTo>
                  <a:pt x="926917" y="3619384"/>
                </a:lnTo>
                <a:lnTo>
                  <a:pt x="2045264" y="3015205"/>
                </a:lnTo>
                <a:lnTo>
                  <a:pt x="1808497" y="2028563"/>
                </a:lnTo>
                <a:lnTo>
                  <a:pt x="1299700" y="2544055"/>
                </a:lnTo>
                <a:lnTo>
                  <a:pt x="1264436" y="2577313"/>
                </a:lnTo>
                <a:lnTo>
                  <a:pt x="1254361" y="2582856"/>
                </a:lnTo>
                <a:lnTo>
                  <a:pt x="1244286" y="2588399"/>
                </a:lnTo>
                <a:lnTo>
                  <a:pt x="1224136" y="2599485"/>
                </a:lnTo>
                <a:lnTo>
                  <a:pt x="1214060" y="2605028"/>
                </a:lnTo>
                <a:lnTo>
                  <a:pt x="1173760" y="2616114"/>
                </a:lnTo>
                <a:lnTo>
                  <a:pt x="1133459" y="2621657"/>
                </a:lnTo>
                <a:lnTo>
                  <a:pt x="1093158" y="2616114"/>
                </a:lnTo>
                <a:lnTo>
                  <a:pt x="1047820" y="2605028"/>
                </a:lnTo>
                <a:lnTo>
                  <a:pt x="1012557" y="2582856"/>
                </a:lnTo>
                <a:lnTo>
                  <a:pt x="95714" y="2039649"/>
                </a:lnTo>
                <a:lnTo>
                  <a:pt x="60451" y="2006391"/>
                </a:lnTo>
                <a:lnTo>
                  <a:pt x="35263" y="1973134"/>
                </a:lnTo>
                <a:lnTo>
                  <a:pt x="15113" y="1928790"/>
                </a:lnTo>
                <a:lnTo>
                  <a:pt x="5038" y="1884447"/>
                </a:lnTo>
                <a:lnTo>
                  <a:pt x="0" y="1840103"/>
                </a:lnTo>
                <a:lnTo>
                  <a:pt x="5038" y="1795760"/>
                </a:lnTo>
                <a:lnTo>
                  <a:pt x="15113" y="1751416"/>
                </a:lnTo>
                <a:lnTo>
                  <a:pt x="35263" y="1707073"/>
                </a:lnTo>
                <a:lnTo>
                  <a:pt x="65489" y="1668272"/>
                </a:lnTo>
                <a:lnTo>
                  <a:pt x="95714" y="1640558"/>
                </a:lnTo>
                <a:lnTo>
                  <a:pt x="136015" y="1618386"/>
                </a:lnTo>
                <a:lnTo>
                  <a:pt x="176316" y="1607300"/>
                </a:lnTo>
                <a:lnTo>
                  <a:pt x="216617" y="1601757"/>
                </a:lnTo>
                <a:lnTo>
                  <a:pt x="261955" y="1607300"/>
                </a:lnTo>
                <a:lnTo>
                  <a:pt x="302256" y="1618386"/>
                </a:lnTo>
                <a:lnTo>
                  <a:pt x="337519" y="1640558"/>
                </a:lnTo>
                <a:lnTo>
                  <a:pt x="1081691" y="2081462"/>
                </a:lnTo>
                <a:lnTo>
                  <a:pt x="1692632" y="1418840"/>
                </a:lnTo>
                <a:lnTo>
                  <a:pt x="1763158" y="1346782"/>
                </a:lnTo>
                <a:lnTo>
                  <a:pt x="1828647" y="1280267"/>
                </a:lnTo>
                <a:lnTo>
                  <a:pt x="1863910" y="1258095"/>
                </a:lnTo>
                <a:lnTo>
                  <a:pt x="1899173" y="1235923"/>
                </a:lnTo>
                <a:lnTo>
                  <a:pt x="1934436" y="1219295"/>
                </a:lnTo>
                <a:lnTo>
                  <a:pt x="1969699" y="1208209"/>
                </a:lnTo>
                <a:lnTo>
                  <a:pt x="2004963" y="1197123"/>
                </a:lnTo>
                <a:lnTo>
                  <a:pt x="2040226" y="1191580"/>
                </a:lnTo>
                <a:close/>
                <a:moveTo>
                  <a:pt x="3057820" y="731517"/>
                </a:moveTo>
                <a:lnTo>
                  <a:pt x="3148496" y="731517"/>
                </a:lnTo>
                <a:lnTo>
                  <a:pt x="3244211" y="737059"/>
                </a:lnTo>
                <a:lnTo>
                  <a:pt x="3339925" y="748145"/>
                </a:lnTo>
                <a:lnTo>
                  <a:pt x="3430602" y="764774"/>
                </a:lnTo>
                <a:lnTo>
                  <a:pt x="3662331" y="809118"/>
                </a:lnTo>
                <a:lnTo>
                  <a:pt x="3768121" y="836832"/>
                </a:lnTo>
                <a:lnTo>
                  <a:pt x="3798346" y="847918"/>
                </a:lnTo>
                <a:lnTo>
                  <a:pt x="3813459" y="859004"/>
                </a:lnTo>
                <a:lnTo>
                  <a:pt x="3828572" y="903347"/>
                </a:lnTo>
                <a:lnTo>
                  <a:pt x="3843684" y="997577"/>
                </a:lnTo>
                <a:lnTo>
                  <a:pt x="3873910" y="1186037"/>
                </a:lnTo>
                <a:lnTo>
                  <a:pt x="3808421" y="1213752"/>
                </a:lnTo>
                <a:lnTo>
                  <a:pt x="3742933" y="1235923"/>
                </a:lnTo>
                <a:lnTo>
                  <a:pt x="3677444" y="1263638"/>
                </a:lnTo>
                <a:lnTo>
                  <a:pt x="3611955" y="1291353"/>
                </a:lnTo>
                <a:lnTo>
                  <a:pt x="3586767" y="1252552"/>
                </a:lnTo>
                <a:lnTo>
                  <a:pt x="3561579" y="1219295"/>
                </a:lnTo>
                <a:lnTo>
                  <a:pt x="3526316" y="1186037"/>
                </a:lnTo>
                <a:lnTo>
                  <a:pt x="3496090" y="1158322"/>
                </a:lnTo>
                <a:lnTo>
                  <a:pt x="3455790" y="1130608"/>
                </a:lnTo>
                <a:lnTo>
                  <a:pt x="3415489" y="1108436"/>
                </a:lnTo>
                <a:lnTo>
                  <a:pt x="3334887" y="1064093"/>
                </a:lnTo>
                <a:lnTo>
                  <a:pt x="3244211" y="1030835"/>
                </a:lnTo>
                <a:lnTo>
                  <a:pt x="3153534" y="1003120"/>
                </a:lnTo>
                <a:lnTo>
                  <a:pt x="3067895" y="980949"/>
                </a:lnTo>
                <a:lnTo>
                  <a:pt x="2987293" y="969863"/>
                </a:lnTo>
                <a:lnTo>
                  <a:pt x="2881504" y="958777"/>
                </a:lnTo>
                <a:lnTo>
                  <a:pt x="2765639" y="958777"/>
                </a:lnTo>
                <a:lnTo>
                  <a:pt x="2644737" y="964320"/>
                </a:lnTo>
                <a:lnTo>
                  <a:pt x="2523835" y="980949"/>
                </a:lnTo>
                <a:lnTo>
                  <a:pt x="2397895" y="1008663"/>
                </a:lnTo>
                <a:lnTo>
                  <a:pt x="2282030" y="1047464"/>
                </a:lnTo>
                <a:lnTo>
                  <a:pt x="2226617" y="1069635"/>
                </a:lnTo>
                <a:lnTo>
                  <a:pt x="2176241" y="1091807"/>
                </a:lnTo>
                <a:lnTo>
                  <a:pt x="2125865" y="1119522"/>
                </a:lnTo>
                <a:lnTo>
                  <a:pt x="2080527" y="1147236"/>
                </a:lnTo>
                <a:lnTo>
                  <a:pt x="1984812" y="1113979"/>
                </a:lnTo>
                <a:lnTo>
                  <a:pt x="2065414" y="1058550"/>
                </a:lnTo>
                <a:lnTo>
                  <a:pt x="2146015" y="1008663"/>
                </a:lnTo>
                <a:lnTo>
                  <a:pt x="2231654" y="958777"/>
                </a:lnTo>
                <a:lnTo>
                  <a:pt x="2317294" y="914433"/>
                </a:lnTo>
                <a:lnTo>
                  <a:pt x="2402933" y="875633"/>
                </a:lnTo>
                <a:lnTo>
                  <a:pt x="2493609" y="842375"/>
                </a:lnTo>
                <a:lnTo>
                  <a:pt x="2584286" y="814661"/>
                </a:lnTo>
                <a:lnTo>
                  <a:pt x="2680000" y="786946"/>
                </a:lnTo>
                <a:lnTo>
                  <a:pt x="2770677" y="764774"/>
                </a:lnTo>
                <a:lnTo>
                  <a:pt x="2866391" y="748145"/>
                </a:lnTo>
                <a:lnTo>
                  <a:pt x="2962105" y="737059"/>
                </a:lnTo>
                <a:lnTo>
                  <a:pt x="3057820" y="731517"/>
                </a:lnTo>
                <a:close/>
                <a:moveTo>
                  <a:pt x="1435100" y="0"/>
                </a:moveTo>
                <a:cubicBezTo>
                  <a:pt x="1809181" y="0"/>
                  <a:pt x="2112433" y="303252"/>
                  <a:pt x="2112433" y="677333"/>
                </a:cubicBezTo>
                <a:cubicBezTo>
                  <a:pt x="2112433" y="1051414"/>
                  <a:pt x="1809181" y="1354666"/>
                  <a:pt x="1435100" y="1354666"/>
                </a:cubicBezTo>
                <a:cubicBezTo>
                  <a:pt x="1061019" y="1354666"/>
                  <a:pt x="757767" y="1051414"/>
                  <a:pt x="757767" y="677333"/>
                </a:cubicBezTo>
                <a:cubicBezTo>
                  <a:pt x="757767" y="303252"/>
                  <a:pt x="1061019" y="0"/>
                  <a:pt x="14351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977389" y="4251801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48842" y="4652963"/>
            <a:ext cx="21658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35030" y="3726991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06483" y="4128153"/>
            <a:ext cx="21658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23842" y="3177621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95295" y="3578783"/>
            <a:ext cx="21658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70261" y="2587241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41714" y="2988403"/>
            <a:ext cx="21658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8" name="图片 2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742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02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 rot="13432065">
            <a:off x="3853702" y="1757210"/>
            <a:ext cx="583552" cy="583552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3432065">
            <a:off x="2055774" y="1746440"/>
            <a:ext cx="1142271" cy="1142271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3432065">
            <a:off x="2544363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3432065">
            <a:off x="1866142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13432065">
            <a:off x="3398474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895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13432065">
            <a:off x="4252584" y="2583410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DC8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3432065">
            <a:off x="5053866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13432065">
            <a:off x="2053307" y="3687386"/>
            <a:ext cx="1037164" cy="103716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13432065">
            <a:off x="4078035" y="4357295"/>
            <a:ext cx="731161" cy="731161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895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13432065">
            <a:off x="3398472" y="4827575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DC8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80358" y="2731118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 smtClean="0">
                <a:solidFill>
                  <a:srgbClr val="3D4762"/>
                </a:solidFill>
              </a:rPr>
              <a:t>目录</a:t>
            </a:r>
            <a:endParaRPr lang="zh-CN" altLang="en-US" sz="8000" b="1" dirty="0">
              <a:solidFill>
                <a:srgbClr val="3D4762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96001" y="0"/>
            <a:ext cx="5195052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39408" y="1532656"/>
            <a:ext cx="388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一部分 </a:t>
            </a:r>
            <a:r>
              <a:rPr lang="en-US" altLang="zh-CN" sz="2800" dirty="0" smtClean="0">
                <a:solidFill>
                  <a:schemeClr val="bg1"/>
                </a:solidFill>
              </a:rPr>
              <a:t>『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r>
              <a:rPr lang="en-US" altLang="zh-CN" sz="2800" dirty="0" smtClean="0">
                <a:solidFill>
                  <a:schemeClr val="bg1"/>
                </a:solidFill>
              </a:rPr>
              <a:t>』</a:t>
            </a:r>
            <a:endParaRPr lang="zh-CN" altLang="en-US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39408" y="2363387"/>
            <a:ext cx="388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800" b="1" dirty="0">
                <a:solidFill>
                  <a:schemeClr val="bg1"/>
                </a:solidFill>
              </a:rPr>
              <a:t>『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r>
              <a:rPr lang="en-US" altLang="zh-CN" sz="2800" b="1" dirty="0">
                <a:solidFill>
                  <a:schemeClr val="bg1"/>
                </a:solidFill>
              </a:rPr>
              <a:t>』</a:t>
            </a:r>
            <a:endParaRPr lang="zh-CN" altLang="en-US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39408" y="3194118"/>
            <a:ext cx="388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sz="2800" b="1" dirty="0">
                <a:solidFill>
                  <a:schemeClr val="bg1"/>
                </a:solidFill>
              </a:rPr>
              <a:t>『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』</a:t>
            </a:r>
            <a:endParaRPr lang="zh-CN" altLang="en-US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39408" y="4024849"/>
            <a:ext cx="388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sz="2800" b="1" dirty="0">
                <a:solidFill>
                  <a:schemeClr val="bg1"/>
                </a:solidFill>
              </a:rPr>
              <a:t>『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』</a:t>
            </a:r>
            <a:endParaRPr lang="zh-CN" altLang="en-US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39408" y="4855580"/>
            <a:ext cx="388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sz="2800" b="1" dirty="0">
                <a:solidFill>
                  <a:schemeClr val="bg1"/>
                </a:solidFill>
              </a:rPr>
              <a:t>『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』</a:t>
            </a:r>
            <a:endParaRPr lang="zh-CN" altLang="en-US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43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3812" y="2000308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166138" y="4611397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解决办法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4" idx="1"/>
          </p:cNvCxnSpPr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rgbClr val="A07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3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47866" y="1860624"/>
            <a:ext cx="8896258" cy="3745793"/>
            <a:chOff x="1647866" y="1860624"/>
            <a:chExt cx="8896258" cy="3745793"/>
          </a:xfrm>
        </p:grpSpPr>
        <p:sp>
          <p:nvSpPr>
            <p:cNvPr id="8" name="矩形 7"/>
            <p:cNvSpPr/>
            <p:nvPr/>
          </p:nvSpPr>
          <p:spPr>
            <a:xfrm>
              <a:off x="1647866" y="1860624"/>
              <a:ext cx="2341120" cy="1404672"/>
            </a:xfrm>
            <a:prstGeom prst="rect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4925435" y="1860624"/>
              <a:ext cx="2341120" cy="1404672"/>
            </a:xfrm>
            <a:prstGeom prst="rect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203004" y="1860624"/>
              <a:ext cx="2341120" cy="1404672"/>
            </a:xfrm>
            <a:prstGeom prst="rect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03004" y="4201745"/>
              <a:ext cx="2341120" cy="1404672"/>
            </a:xfrm>
            <a:prstGeom prst="rect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925435" y="4201745"/>
              <a:ext cx="2341120" cy="1404672"/>
            </a:xfrm>
            <a:prstGeom prst="rect">
              <a:avLst/>
            </a:prstGeom>
            <a:solidFill>
              <a:srgbClr val="D8C3B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</p:grpSp>
      <p:sp>
        <p:nvSpPr>
          <p:cNvPr id="19" name="任意多边形 18"/>
          <p:cNvSpPr/>
          <p:nvPr/>
        </p:nvSpPr>
        <p:spPr>
          <a:xfrm rot="13432065">
            <a:off x="4104954" y="2274510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3432065">
            <a:off x="7382521" y="2274509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8167935" flipH="1">
            <a:off x="7526723" y="4623921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2681914" flipH="1">
            <a:off x="9141410" y="3381336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865278" y="2099366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22381" y="2500528"/>
            <a:ext cx="219450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14888" y="2099366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71991" y="2500528"/>
            <a:ext cx="219450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421907" y="2099366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9010" y="2500528"/>
            <a:ext cx="219450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14888" y="4480538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71991" y="4881700"/>
            <a:ext cx="219450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421907" y="4480538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9010" y="4881700"/>
            <a:ext cx="219450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8281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80606"/>
              </p:ext>
            </p:extLst>
          </p:nvPr>
        </p:nvGraphicFramePr>
        <p:xfrm>
          <a:off x="792440" y="1390788"/>
          <a:ext cx="10416637" cy="4479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57701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651987">
                <a:tc row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6F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2016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2017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2018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27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47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文献阅读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C3B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语料采集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C3B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语料标注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C3B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模型构建及复现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C3B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实验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C3B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论文撰写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C3B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组 54"/>
          <p:cNvGrpSpPr/>
          <p:nvPr/>
        </p:nvGrpSpPr>
        <p:grpSpPr>
          <a:xfrm>
            <a:off x="3342810" y="5966138"/>
            <a:ext cx="1735217" cy="321905"/>
            <a:chOff x="1081014" y="4027616"/>
            <a:chExt cx="1301413" cy="241429"/>
          </a:xfrm>
        </p:grpSpPr>
        <p:sp>
          <p:nvSpPr>
            <p:cNvPr id="9" name="矩形 8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rgbClr val="5D6C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已完成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 65"/>
          <p:cNvGrpSpPr/>
          <p:nvPr/>
        </p:nvGrpSpPr>
        <p:grpSpPr>
          <a:xfrm>
            <a:off x="6980227" y="5897666"/>
            <a:ext cx="1735217" cy="321905"/>
            <a:chOff x="1081014" y="4027616"/>
            <a:chExt cx="1301413" cy="241429"/>
          </a:xfrm>
        </p:grpSpPr>
        <p:sp>
          <p:nvSpPr>
            <p:cNvPr id="12" name="矩形 11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待完成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967332" y="3188055"/>
            <a:ext cx="320584" cy="274479"/>
          </a:xfrm>
          <a:prstGeom prst="rect">
            <a:avLst/>
          </a:prstGeom>
          <a:solidFill>
            <a:srgbClr val="5D6C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87916" y="3677974"/>
            <a:ext cx="790111" cy="274479"/>
          </a:xfrm>
          <a:prstGeom prst="rect">
            <a:avLst/>
          </a:prstGeom>
          <a:solidFill>
            <a:srgbClr val="5D6C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78027" y="4263836"/>
            <a:ext cx="639192" cy="274479"/>
          </a:xfrm>
          <a:prstGeom prst="rect">
            <a:avLst/>
          </a:prstGeom>
          <a:solidFill>
            <a:srgbClr val="5D6C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17220" y="4757416"/>
            <a:ext cx="1029810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pic>
        <p:nvPicPr>
          <p:cNvPr id="25" name="图片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422296" y="2664263"/>
            <a:ext cx="543689" cy="274479"/>
          </a:xfrm>
          <a:prstGeom prst="rect">
            <a:avLst/>
          </a:prstGeom>
          <a:solidFill>
            <a:srgbClr val="5D6C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47030" y="5252231"/>
            <a:ext cx="1029810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2614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789315271"/>
              </p:ext>
            </p:extLst>
          </p:nvPr>
        </p:nvGraphicFramePr>
        <p:xfrm>
          <a:off x="254751" y="28875"/>
          <a:ext cx="5761038" cy="648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矩形 9"/>
          <p:cNvSpPr/>
          <p:nvPr/>
        </p:nvSpPr>
        <p:spPr>
          <a:xfrm>
            <a:off x="6105840" y="4036444"/>
            <a:ext cx="5575590" cy="461665"/>
          </a:xfrm>
          <a:prstGeom prst="rect">
            <a:avLst/>
          </a:prstGeom>
          <a:solidFill>
            <a:srgbClr val="D8C3B1"/>
          </a:solidFill>
        </p:spPr>
        <p:txBody>
          <a:bodyPr wrap="square">
            <a:spAutoFit/>
          </a:bodyPr>
          <a:lstStyle/>
          <a:p>
            <a:pPr defTabSz="609585"/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6105840" y="4505716"/>
            <a:ext cx="557559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205139" y="2405228"/>
            <a:ext cx="31598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en-US" altLang="zh-CN" sz="11500" b="1" dirty="0" smtClean="0">
                <a:solidFill>
                  <a:srgbClr val="3D4762"/>
                </a:solidFill>
                <a:ea typeface="微软雅黑" charset="0"/>
              </a:rPr>
              <a:t>33%</a:t>
            </a:r>
            <a:endParaRPr lang="zh-CN" altLang="en-US" sz="115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13" name="上箭头 12"/>
          <p:cNvSpPr/>
          <p:nvPr/>
        </p:nvSpPr>
        <p:spPr>
          <a:xfrm>
            <a:off x="5935577" y="2801977"/>
            <a:ext cx="1434165" cy="1089796"/>
          </a:xfrm>
          <a:prstGeom prst="upArrow">
            <a:avLst>
              <a:gd name="adj1" fmla="val 50000"/>
              <a:gd name="adj2" fmla="val 65898"/>
            </a:avLst>
          </a:prstGeom>
          <a:solidFill>
            <a:srgbClr val="D8C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2553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3812" y="2000308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</a:p>
        </p:txBody>
      </p:sp>
      <p:cxnSp>
        <p:nvCxnSpPr>
          <p:cNvPr id="4" name="直接连接符 3"/>
          <p:cNvCxnSpPr>
            <a:stCxn id="14" idx="1"/>
          </p:cNvCxnSpPr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rgbClr val="A07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7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3432065">
            <a:off x="3853702" y="1757210"/>
            <a:ext cx="583552" cy="583552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3432065">
            <a:off x="2055774" y="1746440"/>
            <a:ext cx="1142271" cy="1142271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13432065">
            <a:off x="2544363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3432065">
            <a:off x="1866142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3432065">
            <a:off x="3398474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895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432065">
            <a:off x="4252584" y="2583410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DC8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3432065">
            <a:off x="5053866" y="258340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3432065">
            <a:off x="2053307" y="3687386"/>
            <a:ext cx="1037164" cy="103716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3432065">
            <a:off x="4078035" y="4357295"/>
            <a:ext cx="731161" cy="731161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895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3432065">
            <a:off x="3398472" y="4827575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DC8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80358" y="2731118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 smtClean="0">
                <a:solidFill>
                  <a:srgbClr val="3D4762"/>
                </a:solidFill>
              </a:rPr>
              <a:t>标题</a:t>
            </a:r>
            <a:endParaRPr lang="zh-CN" altLang="en-US" sz="8000" b="1" dirty="0">
              <a:solidFill>
                <a:srgbClr val="3D476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1857" y="2259347"/>
            <a:ext cx="59686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457200"/>
            <a:r>
              <a:rPr lang="zh-CN" altLang="en-US" sz="3200" b="1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3200" b="1" dirty="0" smtClean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457200" algn="r"/>
            <a:r>
              <a:rPr lang="en-US" altLang="zh-CN" sz="3600" b="1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——《xxx》</a:t>
            </a:r>
            <a:endParaRPr lang="zh-CN" altLang="en-US" sz="3600" b="1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5020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1"/>
          <p:cNvSpPr/>
          <p:nvPr>
            <p:custDataLst>
              <p:tags r:id="rId1"/>
            </p:custDataLst>
          </p:nvPr>
        </p:nvSpPr>
        <p:spPr>
          <a:xfrm>
            <a:off x="4522163" y="2074374"/>
            <a:ext cx="3232093" cy="3232094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MH_Other_2"/>
          <p:cNvSpPr/>
          <p:nvPr>
            <p:custDataLst>
              <p:tags r:id="rId2"/>
            </p:custDataLst>
          </p:nvPr>
        </p:nvSpPr>
        <p:spPr>
          <a:xfrm rot="18875958">
            <a:off x="3875193" y="2201934"/>
            <a:ext cx="2240991" cy="704784"/>
          </a:xfrm>
          <a:prstGeom prst="triangle">
            <a:avLst/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MH_Other_3"/>
          <p:cNvSpPr/>
          <p:nvPr>
            <p:custDataLst>
              <p:tags r:id="rId3"/>
            </p:custDataLst>
          </p:nvPr>
        </p:nvSpPr>
        <p:spPr>
          <a:xfrm rot="18875958">
            <a:off x="4579976" y="2174403"/>
            <a:ext cx="675418" cy="67358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D4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709371" y="2358858"/>
            <a:ext cx="400112" cy="284482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MH_Other_5"/>
          <p:cNvSpPr/>
          <p:nvPr>
            <p:custDataLst>
              <p:tags r:id="rId5"/>
            </p:custDataLst>
          </p:nvPr>
        </p:nvSpPr>
        <p:spPr>
          <a:xfrm rot="2709347">
            <a:off x="6142798" y="2195510"/>
            <a:ext cx="2242827" cy="704784"/>
          </a:xfrm>
          <a:prstGeom prst="triangle">
            <a:avLst/>
          </a:prstGeom>
          <a:solidFill>
            <a:srgbClr val="D8C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Other_6"/>
          <p:cNvSpPr/>
          <p:nvPr>
            <p:custDataLst>
              <p:tags r:id="rId6"/>
            </p:custDataLst>
          </p:nvPr>
        </p:nvSpPr>
        <p:spPr>
          <a:xfrm rot="2709347">
            <a:off x="6970551" y="2133106"/>
            <a:ext cx="675418" cy="67541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8C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MH_Other_7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108203" y="2314809"/>
            <a:ext cx="381758" cy="321190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D8C3B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MH_Other_8"/>
          <p:cNvSpPr/>
          <p:nvPr>
            <p:custDataLst>
              <p:tags r:id="rId8"/>
            </p:custDataLst>
          </p:nvPr>
        </p:nvSpPr>
        <p:spPr>
          <a:xfrm rot="8125751" flipH="1">
            <a:off x="6164821" y="4473209"/>
            <a:ext cx="2240992" cy="704784"/>
          </a:xfrm>
          <a:prstGeom prst="triangle">
            <a:avLst/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MH_Other_9"/>
          <p:cNvSpPr/>
          <p:nvPr>
            <p:custDataLst>
              <p:tags r:id="rId9"/>
            </p:custDataLst>
          </p:nvPr>
        </p:nvSpPr>
        <p:spPr>
          <a:xfrm rot="8125751" flipH="1">
            <a:off x="6990741" y="4566814"/>
            <a:ext cx="673583" cy="67358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D4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MH_Other_10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117382" y="4735668"/>
            <a:ext cx="363404" cy="357899"/>
          </a:xfrm>
          <a:custGeom>
            <a:avLst/>
            <a:gdLst>
              <a:gd name="T0" fmla="*/ 2147483646 w 6140"/>
              <a:gd name="T1" fmla="*/ 2147483646 h 6040"/>
              <a:gd name="T2" fmla="*/ 2147483646 w 6140"/>
              <a:gd name="T3" fmla="*/ 2147483646 h 6040"/>
              <a:gd name="T4" fmla="*/ 2147483646 w 6140"/>
              <a:gd name="T5" fmla="*/ 2147483646 h 6040"/>
              <a:gd name="T6" fmla="*/ 2147483646 w 6140"/>
              <a:gd name="T7" fmla="*/ 2147483646 h 6040"/>
              <a:gd name="T8" fmla="*/ 2147483646 w 6140"/>
              <a:gd name="T9" fmla="*/ 2147483646 h 6040"/>
              <a:gd name="T10" fmla="*/ 2147483646 w 6140"/>
              <a:gd name="T11" fmla="*/ 2147483646 h 6040"/>
              <a:gd name="T12" fmla="*/ 2147483646 w 6140"/>
              <a:gd name="T13" fmla="*/ 2147483646 h 6040"/>
              <a:gd name="T14" fmla="*/ 2147483646 w 6140"/>
              <a:gd name="T15" fmla="*/ 2147483646 h 6040"/>
              <a:gd name="T16" fmla="*/ 2147483646 w 6140"/>
              <a:gd name="T17" fmla="*/ 2147483646 h 6040"/>
              <a:gd name="T18" fmla="*/ 2147483646 w 6140"/>
              <a:gd name="T19" fmla="*/ 2147483646 h 6040"/>
              <a:gd name="T20" fmla="*/ 2147483646 w 6140"/>
              <a:gd name="T21" fmla="*/ 2147483646 h 6040"/>
              <a:gd name="T22" fmla="*/ 2147483646 w 6140"/>
              <a:gd name="T23" fmla="*/ 2147483646 h 6040"/>
              <a:gd name="T24" fmla="*/ 2147483646 w 6140"/>
              <a:gd name="T25" fmla="*/ 2147483646 h 6040"/>
              <a:gd name="T26" fmla="*/ 2147483646 w 6140"/>
              <a:gd name="T27" fmla="*/ 2147483646 h 6040"/>
              <a:gd name="T28" fmla="*/ 298699967 w 6140"/>
              <a:gd name="T29" fmla="*/ 2147483646 h 6040"/>
              <a:gd name="T30" fmla="*/ 836224881 w 6140"/>
              <a:gd name="T31" fmla="*/ 2147483646 h 6040"/>
              <a:gd name="T32" fmla="*/ 2147483646 w 6140"/>
              <a:gd name="T33" fmla="*/ 89854040 h 6040"/>
              <a:gd name="T34" fmla="*/ 2147483646 w 6140"/>
              <a:gd name="T35" fmla="*/ 1707904638 h 6040"/>
              <a:gd name="T36" fmla="*/ 2147483646 w 6140"/>
              <a:gd name="T37" fmla="*/ 2147483646 h 6040"/>
              <a:gd name="T38" fmla="*/ 2147483646 w 6140"/>
              <a:gd name="T39" fmla="*/ 2147483646 h 6040"/>
              <a:gd name="T40" fmla="*/ 2147483646 w 6140"/>
              <a:gd name="T41" fmla="*/ 2147483646 h 6040"/>
              <a:gd name="T42" fmla="*/ 2147483646 w 6140"/>
              <a:gd name="T43" fmla="*/ 2147483646 h 6040"/>
              <a:gd name="T44" fmla="*/ 2147483646 w 6140"/>
              <a:gd name="T45" fmla="*/ 2147483646 h 6040"/>
              <a:gd name="T46" fmla="*/ 2147483646 w 6140"/>
              <a:gd name="T47" fmla="*/ 2147483646 h 6040"/>
              <a:gd name="T48" fmla="*/ 2147483646 w 6140"/>
              <a:gd name="T49" fmla="*/ 2147483646 h 6040"/>
              <a:gd name="T50" fmla="*/ 2147483646 w 6140"/>
              <a:gd name="T51" fmla="*/ 2147483646 h 6040"/>
              <a:gd name="T52" fmla="*/ 2147483646 w 6140"/>
              <a:gd name="T53" fmla="*/ 2147483646 h 6040"/>
              <a:gd name="T54" fmla="*/ 2147483646 w 6140"/>
              <a:gd name="T55" fmla="*/ 2147483646 h 6040"/>
              <a:gd name="T56" fmla="*/ 2147483646 w 6140"/>
              <a:gd name="T57" fmla="*/ 2147483646 h 6040"/>
              <a:gd name="T58" fmla="*/ 2147483646 w 6140"/>
              <a:gd name="T59" fmla="*/ 2147483646 h 6040"/>
              <a:gd name="T60" fmla="*/ 2147483646 w 6140"/>
              <a:gd name="T61" fmla="*/ 2147483646 h 6040"/>
              <a:gd name="T62" fmla="*/ 2147483646 w 6140"/>
              <a:gd name="T63" fmla="*/ 2147483646 h 6040"/>
              <a:gd name="T64" fmla="*/ 2147483646 w 6140"/>
              <a:gd name="T65" fmla="*/ 2147483646 h 6040"/>
              <a:gd name="T66" fmla="*/ 2147483646 w 6140"/>
              <a:gd name="T67" fmla="*/ 2147483646 h 6040"/>
              <a:gd name="T68" fmla="*/ 2147483646 w 6140"/>
              <a:gd name="T69" fmla="*/ 2147483646 h 6040"/>
              <a:gd name="T70" fmla="*/ 2147483646 w 6140"/>
              <a:gd name="T71" fmla="*/ 2147483646 h 6040"/>
              <a:gd name="T72" fmla="*/ 2147483646 w 6140"/>
              <a:gd name="T73" fmla="*/ 2147483646 h 6040"/>
              <a:gd name="T74" fmla="*/ 2147483646 w 6140"/>
              <a:gd name="T75" fmla="*/ 2147483646 h 6040"/>
              <a:gd name="T76" fmla="*/ 2147483646 w 6140"/>
              <a:gd name="T77" fmla="*/ 2147483646 h 6040"/>
              <a:gd name="T78" fmla="*/ 2147483646 w 6140"/>
              <a:gd name="T79" fmla="*/ 2147483646 h 6040"/>
              <a:gd name="T80" fmla="*/ 2147483646 w 6140"/>
              <a:gd name="T81" fmla="*/ 2147483646 h 6040"/>
              <a:gd name="T82" fmla="*/ 2147483646 w 6140"/>
              <a:gd name="T83" fmla="*/ 2147483646 h 6040"/>
              <a:gd name="T84" fmla="*/ 2147483646 w 6140"/>
              <a:gd name="T85" fmla="*/ 2147483646 h 6040"/>
              <a:gd name="T86" fmla="*/ 2147483646 w 6140"/>
              <a:gd name="T87" fmla="*/ 2147483646 h 6040"/>
              <a:gd name="T88" fmla="*/ 2147483646 w 6140"/>
              <a:gd name="T89" fmla="*/ 2147483646 h 6040"/>
              <a:gd name="T90" fmla="*/ 2147483646 w 6140"/>
              <a:gd name="T91" fmla="*/ 2147483646 h 6040"/>
              <a:gd name="T92" fmla="*/ 2147483646 w 6140"/>
              <a:gd name="T93" fmla="*/ 2147483646 h 6040"/>
              <a:gd name="T94" fmla="*/ 2147483646 w 6140"/>
              <a:gd name="T95" fmla="*/ 2147483646 h 6040"/>
              <a:gd name="T96" fmla="*/ 2147483646 w 6140"/>
              <a:gd name="T97" fmla="*/ 2147483646 h 6040"/>
              <a:gd name="T98" fmla="*/ 2147483646 w 6140"/>
              <a:gd name="T99" fmla="*/ 2147483646 h 6040"/>
              <a:gd name="T100" fmla="*/ 2147483646 w 6140"/>
              <a:gd name="T101" fmla="*/ 2147483646 h 6040"/>
              <a:gd name="T102" fmla="*/ 2147483646 w 6140"/>
              <a:gd name="T103" fmla="*/ 2147483646 h 6040"/>
              <a:gd name="T104" fmla="*/ 2147483646 w 6140"/>
              <a:gd name="T105" fmla="*/ 2147483646 h 6040"/>
              <a:gd name="T106" fmla="*/ 2147483646 w 6140"/>
              <a:gd name="T107" fmla="*/ 2147483646 h 6040"/>
              <a:gd name="T108" fmla="*/ 2147483646 w 6140"/>
              <a:gd name="T109" fmla="*/ 2147483646 h 6040"/>
              <a:gd name="T110" fmla="*/ 2147483646 w 6140"/>
              <a:gd name="T111" fmla="*/ 2147483646 h 6040"/>
              <a:gd name="T112" fmla="*/ 2147483646 w 6140"/>
              <a:gd name="T113" fmla="*/ 2147483646 h 6040"/>
              <a:gd name="T114" fmla="*/ 2147483646 w 6140"/>
              <a:gd name="T115" fmla="*/ 2147483646 h 6040"/>
              <a:gd name="T116" fmla="*/ 2147483646 w 6140"/>
              <a:gd name="T117" fmla="*/ 2147483646 h 6040"/>
              <a:gd name="T118" fmla="*/ 2147483646 w 6140"/>
              <a:gd name="T119" fmla="*/ 2147483646 h 60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140" h="6040">
                <a:moveTo>
                  <a:pt x="3011" y="554"/>
                </a:moveTo>
                <a:lnTo>
                  <a:pt x="5433" y="554"/>
                </a:lnTo>
                <a:lnTo>
                  <a:pt x="5469" y="555"/>
                </a:lnTo>
                <a:lnTo>
                  <a:pt x="5505" y="557"/>
                </a:lnTo>
                <a:lnTo>
                  <a:pt x="5540" y="562"/>
                </a:lnTo>
                <a:lnTo>
                  <a:pt x="5575" y="567"/>
                </a:lnTo>
                <a:lnTo>
                  <a:pt x="5608" y="576"/>
                </a:lnTo>
                <a:lnTo>
                  <a:pt x="5642" y="586"/>
                </a:lnTo>
                <a:lnTo>
                  <a:pt x="5676" y="597"/>
                </a:lnTo>
                <a:lnTo>
                  <a:pt x="5707" y="609"/>
                </a:lnTo>
                <a:lnTo>
                  <a:pt x="5738" y="623"/>
                </a:lnTo>
                <a:lnTo>
                  <a:pt x="5768" y="639"/>
                </a:lnTo>
                <a:lnTo>
                  <a:pt x="5799" y="656"/>
                </a:lnTo>
                <a:lnTo>
                  <a:pt x="5828" y="674"/>
                </a:lnTo>
                <a:lnTo>
                  <a:pt x="5854" y="694"/>
                </a:lnTo>
                <a:lnTo>
                  <a:pt x="5881" y="716"/>
                </a:lnTo>
                <a:lnTo>
                  <a:pt x="5908" y="738"/>
                </a:lnTo>
                <a:lnTo>
                  <a:pt x="5932" y="761"/>
                </a:lnTo>
                <a:lnTo>
                  <a:pt x="5955" y="786"/>
                </a:lnTo>
                <a:lnTo>
                  <a:pt x="5977" y="811"/>
                </a:lnTo>
                <a:lnTo>
                  <a:pt x="5998" y="838"/>
                </a:lnTo>
                <a:lnTo>
                  <a:pt x="6018" y="866"/>
                </a:lnTo>
                <a:lnTo>
                  <a:pt x="6037" y="895"/>
                </a:lnTo>
                <a:lnTo>
                  <a:pt x="6054" y="924"/>
                </a:lnTo>
                <a:lnTo>
                  <a:pt x="6069" y="955"/>
                </a:lnTo>
                <a:lnTo>
                  <a:pt x="6084" y="987"/>
                </a:lnTo>
                <a:lnTo>
                  <a:pt x="6097" y="1018"/>
                </a:lnTo>
                <a:lnTo>
                  <a:pt x="6107" y="1051"/>
                </a:lnTo>
                <a:lnTo>
                  <a:pt x="6117" y="1084"/>
                </a:lnTo>
                <a:lnTo>
                  <a:pt x="6125" y="1119"/>
                </a:lnTo>
                <a:lnTo>
                  <a:pt x="6132" y="1154"/>
                </a:lnTo>
                <a:lnTo>
                  <a:pt x="6136" y="1189"/>
                </a:lnTo>
                <a:lnTo>
                  <a:pt x="6139" y="1225"/>
                </a:lnTo>
                <a:lnTo>
                  <a:pt x="6140" y="1261"/>
                </a:lnTo>
                <a:lnTo>
                  <a:pt x="6140" y="5331"/>
                </a:lnTo>
                <a:lnTo>
                  <a:pt x="6139" y="5369"/>
                </a:lnTo>
                <a:lnTo>
                  <a:pt x="6136" y="5405"/>
                </a:lnTo>
                <a:lnTo>
                  <a:pt x="6132" y="5439"/>
                </a:lnTo>
                <a:lnTo>
                  <a:pt x="6125" y="5474"/>
                </a:lnTo>
                <a:lnTo>
                  <a:pt x="6117" y="5508"/>
                </a:lnTo>
                <a:lnTo>
                  <a:pt x="6107" y="5542"/>
                </a:lnTo>
                <a:lnTo>
                  <a:pt x="6097" y="5574"/>
                </a:lnTo>
                <a:lnTo>
                  <a:pt x="6084" y="5607"/>
                </a:lnTo>
                <a:lnTo>
                  <a:pt x="6069" y="5638"/>
                </a:lnTo>
                <a:lnTo>
                  <a:pt x="6054" y="5668"/>
                </a:lnTo>
                <a:lnTo>
                  <a:pt x="6037" y="5698"/>
                </a:lnTo>
                <a:lnTo>
                  <a:pt x="6018" y="5726"/>
                </a:lnTo>
                <a:lnTo>
                  <a:pt x="5998" y="5754"/>
                </a:lnTo>
                <a:lnTo>
                  <a:pt x="5977" y="5781"/>
                </a:lnTo>
                <a:lnTo>
                  <a:pt x="5955" y="5806"/>
                </a:lnTo>
                <a:lnTo>
                  <a:pt x="5932" y="5832"/>
                </a:lnTo>
                <a:lnTo>
                  <a:pt x="5908" y="5855"/>
                </a:lnTo>
                <a:lnTo>
                  <a:pt x="5881" y="5877"/>
                </a:lnTo>
                <a:lnTo>
                  <a:pt x="5854" y="5898"/>
                </a:lnTo>
                <a:lnTo>
                  <a:pt x="5828" y="5918"/>
                </a:lnTo>
                <a:lnTo>
                  <a:pt x="5799" y="5936"/>
                </a:lnTo>
                <a:lnTo>
                  <a:pt x="5768" y="5954"/>
                </a:lnTo>
                <a:lnTo>
                  <a:pt x="5738" y="5969"/>
                </a:lnTo>
                <a:lnTo>
                  <a:pt x="5707" y="5983"/>
                </a:lnTo>
                <a:lnTo>
                  <a:pt x="5676" y="5996"/>
                </a:lnTo>
                <a:lnTo>
                  <a:pt x="5642" y="6007"/>
                </a:lnTo>
                <a:lnTo>
                  <a:pt x="5608" y="6016"/>
                </a:lnTo>
                <a:lnTo>
                  <a:pt x="5575" y="6025"/>
                </a:lnTo>
                <a:lnTo>
                  <a:pt x="5540" y="6030"/>
                </a:lnTo>
                <a:lnTo>
                  <a:pt x="5505" y="6035"/>
                </a:lnTo>
                <a:lnTo>
                  <a:pt x="5469" y="6039"/>
                </a:lnTo>
                <a:lnTo>
                  <a:pt x="5433" y="6040"/>
                </a:lnTo>
                <a:lnTo>
                  <a:pt x="3011" y="6040"/>
                </a:lnTo>
                <a:lnTo>
                  <a:pt x="2981" y="6039"/>
                </a:lnTo>
                <a:lnTo>
                  <a:pt x="2951" y="6036"/>
                </a:lnTo>
                <a:lnTo>
                  <a:pt x="2921" y="6033"/>
                </a:lnTo>
                <a:lnTo>
                  <a:pt x="2892" y="6029"/>
                </a:lnTo>
                <a:lnTo>
                  <a:pt x="2863" y="6023"/>
                </a:lnTo>
                <a:lnTo>
                  <a:pt x="2834" y="6016"/>
                </a:lnTo>
                <a:lnTo>
                  <a:pt x="2806" y="6008"/>
                </a:lnTo>
                <a:lnTo>
                  <a:pt x="2778" y="5999"/>
                </a:lnTo>
                <a:lnTo>
                  <a:pt x="2750" y="5989"/>
                </a:lnTo>
                <a:lnTo>
                  <a:pt x="2723" y="5978"/>
                </a:lnTo>
                <a:lnTo>
                  <a:pt x="2698" y="5965"/>
                </a:lnTo>
                <a:lnTo>
                  <a:pt x="2672" y="5951"/>
                </a:lnTo>
                <a:lnTo>
                  <a:pt x="2647" y="5938"/>
                </a:lnTo>
                <a:lnTo>
                  <a:pt x="2623" y="5922"/>
                </a:lnTo>
                <a:lnTo>
                  <a:pt x="2599" y="5906"/>
                </a:lnTo>
                <a:lnTo>
                  <a:pt x="2577" y="5889"/>
                </a:lnTo>
                <a:lnTo>
                  <a:pt x="2554" y="5870"/>
                </a:lnTo>
                <a:lnTo>
                  <a:pt x="2533" y="5852"/>
                </a:lnTo>
                <a:lnTo>
                  <a:pt x="2512" y="5832"/>
                </a:lnTo>
                <a:lnTo>
                  <a:pt x="2492" y="5811"/>
                </a:lnTo>
                <a:lnTo>
                  <a:pt x="2474" y="5790"/>
                </a:lnTo>
                <a:lnTo>
                  <a:pt x="2455" y="5768"/>
                </a:lnTo>
                <a:lnTo>
                  <a:pt x="2438" y="5745"/>
                </a:lnTo>
                <a:lnTo>
                  <a:pt x="2421" y="5722"/>
                </a:lnTo>
                <a:lnTo>
                  <a:pt x="2406" y="5697"/>
                </a:lnTo>
                <a:lnTo>
                  <a:pt x="2392" y="5672"/>
                </a:lnTo>
                <a:lnTo>
                  <a:pt x="2378" y="5646"/>
                </a:lnTo>
                <a:lnTo>
                  <a:pt x="2366" y="5621"/>
                </a:lnTo>
                <a:lnTo>
                  <a:pt x="2355" y="5594"/>
                </a:lnTo>
                <a:lnTo>
                  <a:pt x="2345" y="5567"/>
                </a:lnTo>
                <a:lnTo>
                  <a:pt x="2336" y="5539"/>
                </a:lnTo>
                <a:lnTo>
                  <a:pt x="2327" y="5510"/>
                </a:lnTo>
                <a:lnTo>
                  <a:pt x="2315" y="5509"/>
                </a:lnTo>
                <a:lnTo>
                  <a:pt x="2259" y="5501"/>
                </a:lnTo>
                <a:lnTo>
                  <a:pt x="2203" y="5493"/>
                </a:lnTo>
                <a:lnTo>
                  <a:pt x="2147" y="5484"/>
                </a:lnTo>
                <a:lnTo>
                  <a:pt x="2092" y="5474"/>
                </a:lnTo>
                <a:lnTo>
                  <a:pt x="2037" y="5463"/>
                </a:lnTo>
                <a:lnTo>
                  <a:pt x="1983" y="5451"/>
                </a:lnTo>
                <a:lnTo>
                  <a:pt x="1929" y="5439"/>
                </a:lnTo>
                <a:lnTo>
                  <a:pt x="1876" y="5427"/>
                </a:lnTo>
                <a:lnTo>
                  <a:pt x="1824" y="5413"/>
                </a:lnTo>
                <a:lnTo>
                  <a:pt x="1771" y="5398"/>
                </a:lnTo>
                <a:lnTo>
                  <a:pt x="1719" y="5383"/>
                </a:lnTo>
                <a:lnTo>
                  <a:pt x="1668" y="5366"/>
                </a:lnTo>
                <a:lnTo>
                  <a:pt x="1618" y="5350"/>
                </a:lnTo>
                <a:lnTo>
                  <a:pt x="1568" y="5333"/>
                </a:lnTo>
                <a:lnTo>
                  <a:pt x="1519" y="5314"/>
                </a:lnTo>
                <a:lnTo>
                  <a:pt x="1471" y="5295"/>
                </a:lnTo>
                <a:lnTo>
                  <a:pt x="1423" y="5276"/>
                </a:lnTo>
                <a:lnTo>
                  <a:pt x="1375" y="5255"/>
                </a:lnTo>
                <a:lnTo>
                  <a:pt x="1329" y="5234"/>
                </a:lnTo>
                <a:lnTo>
                  <a:pt x="1283" y="5213"/>
                </a:lnTo>
                <a:lnTo>
                  <a:pt x="1237" y="5190"/>
                </a:lnTo>
                <a:lnTo>
                  <a:pt x="1193" y="5167"/>
                </a:lnTo>
                <a:lnTo>
                  <a:pt x="1150" y="5143"/>
                </a:lnTo>
                <a:lnTo>
                  <a:pt x="1107" y="5119"/>
                </a:lnTo>
                <a:lnTo>
                  <a:pt x="1064" y="5093"/>
                </a:lnTo>
                <a:lnTo>
                  <a:pt x="1024" y="5067"/>
                </a:lnTo>
                <a:lnTo>
                  <a:pt x="983" y="5041"/>
                </a:lnTo>
                <a:lnTo>
                  <a:pt x="944" y="5013"/>
                </a:lnTo>
                <a:lnTo>
                  <a:pt x="905" y="4985"/>
                </a:lnTo>
                <a:lnTo>
                  <a:pt x="867" y="4956"/>
                </a:lnTo>
                <a:lnTo>
                  <a:pt x="830" y="4927"/>
                </a:lnTo>
                <a:lnTo>
                  <a:pt x="794" y="4897"/>
                </a:lnTo>
                <a:lnTo>
                  <a:pt x="757" y="4866"/>
                </a:lnTo>
                <a:lnTo>
                  <a:pt x="721" y="4832"/>
                </a:lnTo>
                <a:lnTo>
                  <a:pt x="686" y="4800"/>
                </a:lnTo>
                <a:lnTo>
                  <a:pt x="652" y="4765"/>
                </a:lnTo>
                <a:lnTo>
                  <a:pt x="620" y="4730"/>
                </a:lnTo>
                <a:lnTo>
                  <a:pt x="588" y="4695"/>
                </a:lnTo>
                <a:lnTo>
                  <a:pt x="557" y="4658"/>
                </a:lnTo>
                <a:lnTo>
                  <a:pt x="528" y="4622"/>
                </a:lnTo>
                <a:lnTo>
                  <a:pt x="500" y="4584"/>
                </a:lnTo>
                <a:lnTo>
                  <a:pt x="472" y="4547"/>
                </a:lnTo>
                <a:lnTo>
                  <a:pt x="447" y="4507"/>
                </a:lnTo>
                <a:lnTo>
                  <a:pt x="422" y="4468"/>
                </a:lnTo>
                <a:lnTo>
                  <a:pt x="398" y="4428"/>
                </a:lnTo>
                <a:lnTo>
                  <a:pt x="376" y="4386"/>
                </a:lnTo>
                <a:lnTo>
                  <a:pt x="355" y="4346"/>
                </a:lnTo>
                <a:lnTo>
                  <a:pt x="335" y="4304"/>
                </a:lnTo>
                <a:lnTo>
                  <a:pt x="317" y="4261"/>
                </a:lnTo>
                <a:lnTo>
                  <a:pt x="299" y="4218"/>
                </a:lnTo>
                <a:lnTo>
                  <a:pt x="283" y="4174"/>
                </a:lnTo>
                <a:lnTo>
                  <a:pt x="269" y="4130"/>
                </a:lnTo>
                <a:lnTo>
                  <a:pt x="255" y="4084"/>
                </a:lnTo>
                <a:lnTo>
                  <a:pt x="243" y="4038"/>
                </a:lnTo>
                <a:lnTo>
                  <a:pt x="233" y="3993"/>
                </a:lnTo>
                <a:lnTo>
                  <a:pt x="224" y="3945"/>
                </a:lnTo>
                <a:lnTo>
                  <a:pt x="217" y="3897"/>
                </a:lnTo>
                <a:lnTo>
                  <a:pt x="210" y="3850"/>
                </a:lnTo>
                <a:lnTo>
                  <a:pt x="205" y="3801"/>
                </a:lnTo>
                <a:lnTo>
                  <a:pt x="203" y="3752"/>
                </a:lnTo>
                <a:lnTo>
                  <a:pt x="201" y="3702"/>
                </a:lnTo>
                <a:lnTo>
                  <a:pt x="201" y="3651"/>
                </a:lnTo>
                <a:lnTo>
                  <a:pt x="202" y="3601"/>
                </a:lnTo>
                <a:lnTo>
                  <a:pt x="204" y="3549"/>
                </a:lnTo>
                <a:lnTo>
                  <a:pt x="209" y="3500"/>
                </a:lnTo>
                <a:lnTo>
                  <a:pt x="216" y="3445"/>
                </a:lnTo>
                <a:lnTo>
                  <a:pt x="221" y="3403"/>
                </a:lnTo>
                <a:lnTo>
                  <a:pt x="228" y="3360"/>
                </a:lnTo>
                <a:lnTo>
                  <a:pt x="235" y="3317"/>
                </a:lnTo>
                <a:lnTo>
                  <a:pt x="245" y="3274"/>
                </a:lnTo>
                <a:lnTo>
                  <a:pt x="255" y="3231"/>
                </a:lnTo>
                <a:lnTo>
                  <a:pt x="267" y="3187"/>
                </a:lnTo>
                <a:lnTo>
                  <a:pt x="278" y="3143"/>
                </a:lnTo>
                <a:lnTo>
                  <a:pt x="292" y="3099"/>
                </a:lnTo>
                <a:lnTo>
                  <a:pt x="306" y="3053"/>
                </a:lnTo>
                <a:lnTo>
                  <a:pt x="322" y="3009"/>
                </a:lnTo>
                <a:lnTo>
                  <a:pt x="339" y="2964"/>
                </a:lnTo>
                <a:lnTo>
                  <a:pt x="356" y="2919"/>
                </a:lnTo>
                <a:lnTo>
                  <a:pt x="376" y="2872"/>
                </a:lnTo>
                <a:lnTo>
                  <a:pt x="396" y="2826"/>
                </a:lnTo>
                <a:lnTo>
                  <a:pt x="416" y="2779"/>
                </a:lnTo>
                <a:lnTo>
                  <a:pt x="440" y="2733"/>
                </a:lnTo>
                <a:lnTo>
                  <a:pt x="398" y="2695"/>
                </a:lnTo>
                <a:lnTo>
                  <a:pt x="357" y="2654"/>
                </a:lnTo>
                <a:lnTo>
                  <a:pt x="319" y="2614"/>
                </a:lnTo>
                <a:lnTo>
                  <a:pt x="282" y="2573"/>
                </a:lnTo>
                <a:lnTo>
                  <a:pt x="247" y="2531"/>
                </a:lnTo>
                <a:lnTo>
                  <a:pt x="214" y="2489"/>
                </a:lnTo>
                <a:lnTo>
                  <a:pt x="184" y="2445"/>
                </a:lnTo>
                <a:lnTo>
                  <a:pt x="155" y="2401"/>
                </a:lnTo>
                <a:lnTo>
                  <a:pt x="129" y="2356"/>
                </a:lnTo>
                <a:lnTo>
                  <a:pt x="104" y="2310"/>
                </a:lnTo>
                <a:lnTo>
                  <a:pt x="82" y="2263"/>
                </a:lnTo>
                <a:lnTo>
                  <a:pt x="62" y="2215"/>
                </a:lnTo>
                <a:lnTo>
                  <a:pt x="46" y="2165"/>
                </a:lnTo>
                <a:lnTo>
                  <a:pt x="38" y="2141"/>
                </a:lnTo>
                <a:lnTo>
                  <a:pt x="31" y="2115"/>
                </a:lnTo>
                <a:lnTo>
                  <a:pt x="25" y="2090"/>
                </a:lnTo>
                <a:lnTo>
                  <a:pt x="19" y="2064"/>
                </a:lnTo>
                <a:lnTo>
                  <a:pt x="14" y="2037"/>
                </a:lnTo>
                <a:lnTo>
                  <a:pt x="10" y="2011"/>
                </a:lnTo>
                <a:lnTo>
                  <a:pt x="7" y="1984"/>
                </a:lnTo>
                <a:lnTo>
                  <a:pt x="3" y="1957"/>
                </a:lnTo>
                <a:lnTo>
                  <a:pt x="1" y="1929"/>
                </a:lnTo>
                <a:lnTo>
                  <a:pt x="0" y="1902"/>
                </a:lnTo>
                <a:lnTo>
                  <a:pt x="0" y="1874"/>
                </a:lnTo>
                <a:lnTo>
                  <a:pt x="0" y="1846"/>
                </a:lnTo>
                <a:lnTo>
                  <a:pt x="0" y="1817"/>
                </a:lnTo>
                <a:lnTo>
                  <a:pt x="2" y="1788"/>
                </a:lnTo>
                <a:lnTo>
                  <a:pt x="4" y="1758"/>
                </a:lnTo>
                <a:lnTo>
                  <a:pt x="7" y="1729"/>
                </a:lnTo>
                <a:lnTo>
                  <a:pt x="11" y="1698"/>
                </a:lnTo>
                <a:lnTo>
                  <a:pt x="16" y="1667"/>
                </a:lnTo>
                <a:lnTo>
                  <a:pt x="21" y="1637"/>
                </a:lnTo>
                <a:lnTo>
                  <a:pt x="28" y="1606"/>
                </a:lnTo>
                <a:lnTo>
                  <a:pt x="35" y="1573"/>
                </a:lnTo>
                <a:lnTo>
                  <a:pt x="43" y="1542"/>
                </a:lnTo>
                <a:lnTo>
                  <a:pt x="51" y="1509"/>
                </a:lnTo>
                <a:lnTo>
                  <a:pt x="61" y="1475"/>
                </a:lnTo>
                <a:lnTo>
                  <a:pt x="72" y="1443"/>
                </a:lnTo>
                <a:lnTo>
                  <a:pt x="83" y="1409"/>
                </a:lnTo>
                <a:lnTo>
                  <a:pt x="109" y="1340"/>
                </a:lnTo>
                <a:lnTo>
                  <a:pt x="138" y="1270"/>
                </a:lnTo>
                <a:lnTo>
                  <a:pt x="170" y="1198"/>
                </a:lnTo>
                <a:lnTo>
                  <a:pt x="207" y="1124"/>
                </a:lnTo>
                <a:lnTo>
                  <a:pt x="247" y="1048"/>
                </a:lnTo>
                <a:lnTo>
                  <a:pt x="291" y="970"/>
                </a:lnTo>
                <a:lnTo>
                  <a:pt x="232" y="930"/>
                </a:lnTo>
                <a:lnTo>
                  <a:pt x="966" y="3"/>
                </a:lnTo>
                <a:lnTo>
                  <a:pt x="977" y="2"/>
                </a:lnTo>
                <a:lnTo>
                  <a:pt x="1011" y="1"/>
                </a:lnTo>
                <a:lnTo>
                  <a:pt x="1062" y="0"/>
                </a:lnTo>
                <a:lnTo>
                  <a:pt x="1092" y="1"/>
                </a:lnTo>
                <a:lnTo>
                  <a:pt x="1126" y="2"/>
                </a:lnTo>
                <a:lnTo>
                  <a:pt x="1161" y="4"/>
                </a:lnTo>
                <a:lnTo>
                  <a:pt x="1198" y="9"/>
                </a:lnTo>
                <a:lnTo>
                  <a:pt x="1236" y="14"/>
                </a:lnTo>
                <a:lnTo>
                  <a:pt x="1276" y="22"/>
                </a:lnTo>
                <a:lnTo>
                  <a:pt x="1314" y="31"/>
                </a:lnTo>
                <a:lnTo>
                  <a:pt x="1352" y="43"/>
                </a:lnTo>
                <a:lnTo>
                  <a:pt x="1372" y="48"/>
                </a:lnTo>
                <a:lnTo>
                  <a:pt x="1390" y="57"/>
                </a:lnTo>
                <a:lnTo>
                  <a:pt x="1408" y="65"/>
                </a:lnTo>
                <a:lnTo>
                  <a:pt x="1426" y="73"/>
                </a:lnTo>
                <a:lnTo>
                  <a:pt x="1461" y="93"/>
                </a:lnTo>
                <a:lnTo>
                  <a:pt x="1495" y="114"/>
                </a:lnTo>
                <a:lnTo>
                  <a:pt x="1527" y="136"/>
                </a:lnTo>
                <a:lnTo>
                  <a:pt x="1559" y="159"/>
                </a:lnTo>
                <a:lnTo>
                  <a:pt x="1588" y="182"/>
                </a:lnTo>
                <a:lnTo>
                  <a:pt x="1616" y="205"/>
                </a:lnTo>
                <a:lnTo>
                  <a:pt x="1642" y="230"/>
                </a:lnTo>
                <a:lnTo>
                  <a:pt x="1666" y="252"/>
                </a:lnTo>
                <a:lnTo>
                  <a:pt x="1707" y="293"/>
                </a:lnTo>
                <a:lnTo>
                  <a:pt x="1739" y="327"/>
                </a:lnTo>
                <a:lnTo>
                  <a:pt x="1759" y="350"/>
                </a:lnTo>
                <a:lnTo>
                  <a:pt x="1765" y="359"/>
                </a:lnTo>
                <a:lnTo>
                  <a:pt x="1153" y="1011"/>
                </a:lnTo>
                <a:lnTo>
                  <a:pt x="985" y="843"/>
                </a:lnTo>
                <a:lnTo>
                  <a:pt x="714" y="1251"/>
                </a:lnTo>
                <a:lnTo>
                  <a:pt x="630" y="1196"/>
                </a:lnTo>
                <a:lnTo>
                  <a:pt x="603" y="1246"/>
                </a:lnTo>
                <a:lnTo>
                  <a:pt x="578" y="1294"/>
                </a:lnTo>
                <a:lnTo>
                  <a:pt x="556" y="1342"/>
                </a:lnTo>
                <a:lnTo>
                  <a:pt x="535" y="1390"/>
                </a:lnTo>
                <a:lnTo>
                  <a:pt x="516" y="1435"/>
                </a:lnTo>
                <a:lnTo>
                  <a:pt x="500" y="1480"/>
                </a:lnTo>
                <a:lnTo>
                  <a:pt x="485" y="1524"/>
                </a:lnTo>
                <a:lnTo>
                  <a:pt x="472" y="1567"/>
                </a:lnTo>
                <a:lnTo>
                  <a:pt x="462" y="1609"/>
                </a:lnTo>
                <a:lnTo>
                  <a:pt x="452" y="1650"/>
                </a:lnTo>
                <a:lnTo>
                  <a:pt x="445" y="1690"/>
                </a:lnTo>
                <a:lnTo>
                  <a:pt x="440" y="1729"/>
                </a:lnTo>
                <a:lnTo>
                  <a:pt x="436" y="1768"/>
                </a:lnTo>
                <a:lnTo>
                  <a:pt x="435" y="1805"/>
                </a:lnTo>
                <a:lnTo>
                  <a:pt x="434" y="1842"/>
                </a:lnTo>
                <a:lnTo>
                  <a:pt x="436" y="1878"/>
                </a:lnTo>
                <a:lnTo>
                  <a:pt x="439" y="1913"/>
                </a:lnTo>
                <a:lnTo>
                  <a:pt x="443" y="1948"/>
                </a:lnTo>
                <a:lnTo>
                  <a:pt x="450" y="1982"/>
                </a:lnTo>
                <a:lnTo>
                  <a:pt x="457" y="2014"/>
                </a:lnTo>
                <a:lnTo>
                  <a:pt x="466" y="2047"/>
                </a:lnTo>
                <a:lnTo>
                  <a:pt x="477" y="2079"/>
                </a:lnTo>
                <a:lnTo>
                  <a:pt x="488" y="2111"/>
                </a:lnTo>
                <a:lnTo>
                  <a:pt x="502" y="2141"/>
                </a:lnTo>
                <a:lnTo>
                  <a:pt x="516" y="2171"/>
                </a:lnTo>
                <a:lnTo>
                  <a:pt x="533" y="2200"/>
                </a:lnTo>
                <a:lnTo>
                  <a:pt x="550" y="2229"/>
                </a:lnTo>
                <a:lnTo>
                  <a:pt x="569" y="2257"/>
                </a:lnTo>
                <a:lnTo>
                  <a:pt x="587" y="2285"/>
                </a:lnTo>
                <a:lnTo>
                  <a:pt x="608" y="2313"/>
                </a:lnTo>
                <a:lnTo>
                  <a:pt x="630" y="2339"/>
                </a:lnTo>
                <a:lnTo>
                  <a:pt x="652" y="2366"/>
                </a:lnTo>
                <a:lnTo>
                  <a:pt x="682" y="2322"/>
                </a:lnTo>
                <a:lnTo>
                  <a:pt x="713" y="2278"/>
                </a:lnTo>
                <a:lnTo>
                  <a:pt x="745" y="2234"/>
                </a:lnTo>
                <a:lnTo>
                  <a:pt x="778" y="2188"/>
                </a:lnTo>
                <a:lnTo>
                  <a:pt x="811" y="2144"/>
                </a:lnTo>
                <a:lnTo>
                  <a:pt x="846" y="2099"/>
                </a:lnTo>
                <a:lnTo>
                  <a:pt x="883" y="2054"/>
                </a:lnTo>
                <a:lnTo>
                  <a:pt x="920" y="2007"/>
                </a:lnTo>
                <a:lnTo>
                  <a:pt x="957" y="1962"/>
                </a:lnTo>
                <a:lnTo>
                  <a:pt x="997" y="1916"/>
                </a:lnTo>
                <a:lnTo>
                  <a:pt x="1038" y="1870"/>
                </a:lnTo>
                <a:lnTo>
                  <a:pt x="1079" y="1824"/>
                </a:lnTo>
                <a:lnTo>
                  <a:pt x="1166" y="1730"/>
                </a:lnTo>
                <a:lnTo>
                  <a:pt x="1257" y="1636"/>
                </a:lnTo>
                <a:lnTo>
                  <a:pt x="1247" y="1611"/>
                </a:lnTo>
                <a:lnTo>
                  <a:pt x="1237" y="1586"/>
                </a:lnTo>
                <a:lnTo>
                  <a:pt x="1230" y="1560"/>
                </a:lnTo>
                <a:lnTo>
                  <a:pt x="1223" y="1534"/>
                </a:lnTo>
                <a:lnTo>
                  <a:pt x="1219" y="1507"/>
                </a:lnTo>
                <a:lnTo>
                  <a:pt x="1215" y="1479"/>
                </a:lnTo>
                <a:lnTo>
                  <a:pt x="1213" y="1451"/>
                </a:lnTo>
                <a:lnTo>
                  <a:pt x="1212" y="1423"/>
                </a:lnTo>
                <a:lnTo>
                  <a:pt x="1213" y="1397"/>
                </a:lnTo>
                <a:lnTo>
                  <a:pt x="1214" y="1370"/>
                </a:lnTo>
                <a:lnTo>
                  <a:pt x="1218" y="1344"/>
                </a:lnTo>
                <a:lnTo>
                  <a:pt x="1222" y="1319"/>
                </a:lnTo>
                <a:lnTo>
                  <a:pt x="1228" y="1293"/>
                </a:lnTo>
                <a:lnTo>
                  <a:pt x="1235" y="1269"/>
                </a:lnTo>
                <a:lnTo>
                  <a:pt x="1243" y="1244"/>
                </a:lnTo>
                <a:lnTo>
                  <a:pt x="1252" y="1221"/>
                </a:lnTo>
                <a:lnTo>
                  <a:pt x="1263" y="1198"/>
                </a:lnTo>
                <a:lnTo>
                  <a:pt x="1274" y="1175"/>
                </a:lnTo>
                <a:lnTo>
                  <a:pt x="1287" y="1154"/>
                </a:lnTo>
                <a:lnTo>
                  <a:pt x="1301" y="1132"/>
                </a:lnTo>
                <a:lnTo>
                  <a:pt x="1315" y="1112"/>
                </a:lnTo>
                <a:lnTo>
                  <a:pt x="1331" y="1092"/>
                </a:lnTo>
                <a:lnTo>
                  <a:pt x="1348" y="1073"/>
                </a:lnTo>
                <a:lnTo>
                  <a:pt x="1365" y="1055"/>
                </a:lnTo>
                <a:lnTo>
                  <a:pt x="1365" y="1054"/>
                </a:lnTo>
                <a:lnTo>
                  <a:pt x="1384" y="1037"/>
                </a:lnTo>
                <a:lnTo>
                  <a:pt x="1402" y="1020"/>
                </a:lnTo>
                <a:lnTo>
                  <a:pt x="1422" y="1005"/>
                </a:lnTo>
                <a:lnTo>
                  <a:pt x="1443" y="990"/>
                </a:lnTo>
                <a:lnTo>
                  <a:pt x="1464" y="977"/>
                </a:lnTo>
                <a:lnTo>
                  <a:pt x="1486" y="965"/>
                </a:lnTo>
                <a:lnTo>
                  <a:pt x="1508" y="953"/>
                </a:lnTo>
                <a:lnTo>
                  <a:pt x="1531" y="943"/>
                </a:lnTo>
                <a:lnTo>
                  <a:pt x="1554" y="933"/>
                </a:lnTo>
                <a:lnTo>
                  <a:pt x="1579" y="925"/>
                </a:lnTo>
                <a:lnTo>
                  <a:pt x="1603" y="918"/>
                </a:lnTo>
                <a:lnTo>
                  <a:pt x="1628" y="912"/>
                </a:lnTo>
                <a:lnTo>
                  <a:pt x="1654" y="908"/>
                </a:lnTo>
                <a:lnTo>
                  <a:pt x="1681" y="904"/>
                </a:lnTo>
                <a:lnTo>
                  <a:pt x="1706" y="902"/>
                </a:lnTo>
                <a:lnTo>
                  <a:pt x="1733" y="902"/>
                </a:lnTo>
                <a:lnTo>
                  <a:pt x="1760" y="902"/>
                </a:lnTo>
                <a:lnTo>
                  <a:pt x="1786" y="904"/>
                </a:lnTo>
                <a:lnTo>
                  <a:pt x="1813" y="908"/>
                </a:lnTo>
                <a:lnTo>
                  <a:pt x="1839" y="912"/>
                </a:lnTo>
                <a:lnTo>
                  <a:pt x="1863" y="918"/>
                </a:lnTo>
                <a:lnTo>
                  <a:pt x="1889" y="925"/>
                </a:lnTo>
                <a:lnTo>
                  <a:pt x="1913" y="933"/>
                </a:lnTo>
                <a:lnTo>
                  <a:pt x="1936" y="943"/>
                </a:lnTo>
                <a:lnTo>
                  <a:pt x="1959" y="953"/>
                </a:lnTo>
                <a:lnTo>
                  <a:pt x="1981" y="965"/>
                </a:lnTo>
                <a:lnTo>
                  <a:pt x="2003" y="977"/>
                </a:lnTo>
                <a:lnTo>
                  <a:pt x="2024" y="990"/>
                </a:lnTo>
                <a:lnTo>
                  <a:pt x="2045" y="1005"/>
                </a:lnTo>
                <a:lnTo>
                  <a:pt x="2065" y="1020"/>
                </a:lnTo>
                <a:lnTo>
                  <a:pt x="2084" y="1037"/>
                </a:lnTo>
                <a:lnTo>
                  <a:pt x="2102" y="1054"/>
                </a:lnTo>
                <a:lnTo>
                  <a:pt x="2102" y="1055"/>
                </a:lnTo>
                <a:lnTo>
                  <a:pt x="2118" y="1073"/>
                </a:lnTo>
                <a:lnTo>
                  <a:pt x="2136" y="1091"/>
                </a:lnTo>
                <a:lnTo>
                  <a:pt x="2151" y="1111"/>
                </a:lnTo>
                <a:lnTo>
                  <a:pt x="2165" y="1132"/>
                </a:lnTo>
                <a:lnTo>
                  <a:pt x="2179" y="1153"/>
                </a:lnTo>
                <a:lnTo>
                  <a:pt x="2192" y="1175"/>
                </a:lnTo>
                <a:lnTo>
                  <a:pt x="2203" y="1197"/>
                </a:lnTo>
                <a:lnTo>
                  <a:pt x="2214" y="1220"/>
                </a:lnTo>
                <a:lnTo>
                  <a:pt x="2223" y="1244"/>
                </a:lnTo>
                <a:lnTo>
                  <a:pt x="2231" y="1269"/>
                </a:lnTo>
                <a:lnTo>
                  <a:pt x="2238" y="1293"/>
                </a:lnTo>
                <a:lnTo>
                  <a:pt x="2244" y="1319"/>
                </a:lnTo>
                <a:lnTo>
                  <a:pt x="2248" y="1344"/>
                </a:lnTo>
                <a:lnTo>
                  <a:pt x="2252" y="1370"/>
                </a:lnTo>
                <a:lnTo>
                  <a:pt x="2254" y="1397"/>
                </a:lnTo>
                <a:lnTo>
                  <a:pt x="2254" y="1423"/>
                </a:lnTo>
                <a:lnTo>
                  <a:pt x="2254" y="1450"/>
                </a:lnTo>
                <a:lnTo>
                  <a:pt x="2252" y="1477"/>
                </a:lnTo>
                <a:lnTo>
                  <a:pt x="2248" y="1502"/>
                </a:lnTo>
                <a:lnTo>
                  <a:pt x="2244" y="1528"/>
                </a:lnTo>
                <a:lnTo>
                  <a:pt x="2238" y="1553"/>
                </a:lnTo>
                <a:lnTo>
                  <a:pt x="2231" y="1578"/>
                </a:lnTo>
                <a:lnTo>
                  <a:pt x="2223" y="1602"/>
                </a:lnTo>
                <a:lnTo>
                  <a:pt x="2214" y="1626"/>
                </a:lnTo>
                <a:lnTo>
                  <a:pt x="2203" y="1648"/>
                </a:lnTo>
                <a:lnTo>
                  <a:pt x="2192" y="1672"/>
                </a:lnTo>
                <a:lnTo>
                  <a:pt x="2179" y="1694"/>
                </a:lnTo>
                <a:lnTo>
                  <a:pt x="2166" y="1715"/>
                </a:lnTo>
                <a:lnTo>
                  <a:pt x="2151" y="1734"/>
                </a:lnTo>
                <a:lnTo>
                  <a:pt x="2136" y="1754"/>
                </a:lnTo>
                <a:lnTo>
                  <a:pt x="2120" y="1774"/>
                </a:lnTo>
                <a:lnTo>
                  <a:pt x="2102" y="1791"/>
                </a:lnTo>
                <a:lnTo>
                  <a:pt x="2084" y="1809"/>
                </a:lnTo>
                <a:lnTo>
                  <a:pt x="2065" y="1825"/>
                </a:lnTo>
                <a:lnTo>
                  <a:pt x="2045" y="1841"/>
                </a:lnTo>
                <a:lnTo>
                  <a:pt x="2024" y="1855"/>
                </a:lnTo>
                <a:lnTo>
                  <a:pt x="2003" y="1869"/>
                </a:lnTo>
                <a:lnTo>
                  <a:pt x="1981" y="1882"/>
                </a:lnTo>
                <a:lnTo>
                  <a:pt x="1959" y="1893"/>
                </a:lnTo>
                <a:lnTo>
                  <a:pt x="1936" y="1904"/>
                </a:lnTo>
                <a:lnTo>
                  <a:pt x="1913" y="1913"/>
                </a:lnTo>
                <a:lnTo>
                  <a:pt x="1889" y="1921"/>
                </a:lnTo>
                <a:lnTo>
                  <a:pt x="1863" y="1928"/>
                </a:lnTo>
                <a:lnTo>
                  <a:pt x="1839" y="1934"/>
                </a:lnTo>
                <a:lnTo>
                  <a:pt x="1813" y="1939"/>
                </a:lnTo>
                <a:lnTo>
                  <a:pt x="1786" y="1942"/>
                </a:lnTo>
                <a:lnTo>
                  <a:pt x="1760" y="1943"/>
                </a:lnTo>
                <a:lnTo>
                  <a:pt x="1733" y="1945"/>
                </a:lnTo>
                <a:lnTo>
                  <a:pt x="1710" y="1943"/>
                </a:lnTo>
                <a:lnTo>
                  <a:pt x="1685" y="1942"/>
                </a:lnTo>
                <a:lnTo>
                  <a:pt x="1662" y="1940"/>
                </a:lnTo>
                <a:lnTo>
                  <a:pt x="1640" y="1936"/>
                </a:lnTo>
                <a:lnTo>
                  <a:pt x="1617" y="1932"/>
                </a:lnTo>
                <a:lnTo>
                  <a:pt x="1595" y="1926"/>
                </a:lnTo>
                <a:lnTo>
                  <a:pt x="1573" y="1919"/>
                </a:lnTo>
                <a:lnTo>
                  <a:pt x="1552" y="1912"/>
                </a:lnTo>
                <a:lnTo>
                  <a:pt x="1465" y="2000"/>
                </a:lnTo>
                <a:lnTo>
                  <a:pt x="1384" y="2089"/>
                </a:lnTo>
                <a:lnTo>
                  <a:pt x="1306" y="2177"/>
                </a:lnTo>
                <a:lnTo>
                  <a:pt x="1233" y="2263"/>
                </a:lnTo>
                <a:lnTo>
                  <a:pt x="1164" y="2349"/>
                </a:lnTo>
                <a:lnTo>
                  <a:pt x="1099" y="2433"/>
                </a:lnTo>
                <a:lnTo>
                  <a:pt x="1069" y="2475"/>
                </a:lnTo>
                <a:lnTo>
                  <a:pt x="1039" y="2517"/>
                </a:lnTo>
                <a:lnTo>
                  <a:pt x="1011" y="2558"/>
                </a:lnTo>
                <a:lnTo>
                  <a:pt x="983" y="2599"/>
                </a:lnTo>
                <a:lnTo>
                  <a:pt x="961" y="2633"/>
                </a:lnTo>
                <a:lnTo>
                  <a:pt x="1020" y="2674"/>
                </a:lnTo>
                <a:lnTo>
                  <a:pt x="1081" y="2714"/>
                </a:lnTo>
                <a:lnTo>
                  <a:pt x="1143" y="2755"/>
                </a:lnTo>
                <a:lnTo>
                  <a:pt x="1207" y="2796"/>
                </a:lnTo>
                <a:lnTo>
                  <a:pt x="1341" y="2878"/>
                </a:lnTo>
                <a:lnTo>
                  <a:pt x="1479" y="2962"/>
                </a:lnTo>
                <a:lnTo>
                  <a:pt x="1583" y="3026"/>
                </a:lnTo>
                <a:lnTo>
                  <a:pt x="1689" y="3089"/>
                </a:lnTo>
                <a:lnTo>
                  <a:pt x="1795" y="3156"/>
                </a:lnTo>
                <a:lnTo>
                  <a:pt x="1900" y="3223"/>
                </a:lnTo>
                <a:lnTo>
                  <a:pt x="2003" y="3293"/>
                </a:lnTo>
                <a:lnTo>
                  <a:pt x="2056" y="3329"/>
                </a:lnTo>
                <a:lnTo>
                  <a:pt x="2107" y="3365"/>
                </a:lnTo>
                <a:lnTo>
                  <a:pt x="2157" y="3402"/>
                </a:lnTo>
                <a:lnTo>
                  <a:pt x="2207" y="3439"/>
                </a:lnTo>
                <a:lnTo>
                  <a:pt x="2255" y="3477"/>
                </a:lnTo>
                <a:lnTo>
                  <a:pt x="2304" y="3517"/>
                </a:lnTo>
                <a:lnTo>
                  <a:pt x="2304" y="1261"/>
                </a:lnTo>
                <a:lnTo>
                  <a:pt x="2305" y="1225"/>
                </a:lnTo>
                <a:lnTo>
                  <a:pt x="2308" y="1189"/>
                </a:lnTo>
                <a:lnTo>
                  <a:pt x="2312" y="1154"/>
                </a:lnTo>
                <a:lnTo>
                  <a:pt x="2319" y="1119"/>
                </a:lnTo>
                <a:lnTo>
                  <a:pt x="2326" y="1084"/>
                </a:lnTo>
                <a:lnTo>
                  <a:pt x="2337" y="1051"/>
                </a:lnTo>
                <a:lnTo>
                  <a:pt x="2347" y="1018"/>
                </a:lnTo>
                <a:lnTo>
                  <a:pt x="2360" y="987"/>
                </a:lnTo>
                <a:lnTo>
                  <a:pt x="2374" y="955"/>
                </a:lnTo>
                <a:lnTo>
                  <a:pt x="2390" y="924"/>
                </a:lnTo>
                <a:lnTo>
                  <a:pt x="2407" y="895"/>
                </a:lnTo>
                <a:lnTo>
                  <a:pt x="2425" y="866"/>
                </a:lnTo>
                <a:lnTo>
                  <a:pt x="2445" y="838"/>
                </a:lnTo>
                <a:lnTo>
                  <a:pt x="2467" y="811"/>
                </a:lnTo>
                <a:lnTo>
                  <a:pt x="2489" y="786"/>
                </a:lnTo>
                <a:lnTo>
                  <a:pt x="2512" y="761"/>
                </a:lnTo>
                <a:lnTo>
                  <a:pt x="2536" y="738"/>
                </a:lnTo>
                <a:lnTo>
                  <a:pt x="2562" y="716"/>
                </a:lnTo>
                <a:lnTo>
                  <a:pt x="2589" y="694"/>
                </a:lnTo>
                <a:lnTo>
                  <a:pt x="2616" y="674"/>
                </a:lnTo>
                <a:lnTo>
                  <a:pt x="2645" y="656"/>
                </a:lnTo>
                <a:lnTo>
                  <a:pt x="2674" y="639"/>
                </a:lnTo>
                <a:lnTo>
                  <a:pt x="2706" y="623"/>
                </a:lnTo>
                <a:lnTo>
                  <a:pt x="2737" y="609"/>
                </a:lnTo>
                <a:lnTo>
                  <a:pt x="2769" y="597"/>
                </a:lnTo>
                <a:lnTo>
                  <a:pt x="2802" y="586"/>
                </a:lnTo>
                <a:lnTo>
                  <a:pt x="2835" y="576"/>
                </a:lnTo>
                <a:lnTo>
                  <a:pt x="2870" y="567"/>
                </a:lnTo>
                <a:lnTo>
                  <a:pt x="2904" y="562"/>
                </a:lnTo>
                <a:lnTo>
                  <a:pt x="2939" y="557"/>
                </a:lnTo>
                <a:lnTo>
                  <a:pt x="2975" y="555"/>
                </a:lnTo>
                <a:lnTo>
                  <a:pt x="3011" y="554"/>
                </a:lnTo>
                <a:close/>
                <a:moveTo>
                  <a:pt x="1887" y="1269"/>
                </a:moveTo>
                <a:lnTo>
                  <a:pt x="1887" y="1269"/>
                </a:lnTo>
                <a:lnTo>
                  <a:pt x="1871" y="1255"/>
                </a:lnTo>
                <a:lnTo>
                  <a:pt x="1855" y="1242"/>
                </a:lnTo>
                <a:lnTo>
                  <a:pt x="1837" y="1232"/>
                </a:lnTo>
                <a:lnTo>
                  <a:pt x="1818" y="1222"/>
                </a:lnTo>
                <a:lnTo>
                  <a:pt x="1798" y="1215"/>
                </a:lnTo>
                <a:lnTo>
                  <a:pt x="1777" y="1210"/>
                </a:lnTo>
                <a:lnTo>
                  <a:pt x="1755" y="1206"/>
                </a:lnTo>
                <a:lnTo>
                  <a:pt x="1733" y="1205"/>
                </a:lnTo>
                <a:lnTo>
                  <a:pt x="1711" y="1206"/>
                </a:lnTo>
                <a:lnTo>
                  <a:pt x="1689" y="1210"/>
                </a:lnTo>
                <a:lnTo>
                  <a:pt x="1668" y="1215"/>
                </a:lnTo>
                <a:lnTo>
                  <a:pt x="1648" y="1222"/>
                </a:lnTo>
                <a:lnTo>
                  <a:pt x="1630" y="1232"/>
                </a:lnTo>
                <a:lnTo>
                  <a:pt x="1611" y="1242"/>
                </a:lnTo>
                <a:lnTo>
                  <a:pt x="1595" y="1255"/>
                </a:lnTo>
                <a:lnTo>
                  <a:pt x="1580" y="1269"/>
                </a:lnTo>
                <a:lnTo>
                  <a:pt x="1579" y="1269"/>
                </a:lnTo>
                <a:lnTo>
                  <a:pt x="1565" y="1284"/>
                </a:lnTo>
                <a:lnTo>
                  <a:pt x="1552" y="1301"/>
                </a:lnTo>
                <a:lnTo>
                  <a:pt x="1541" y="1319"/>
                </a:lnTo>
                <a:lnTo>
                  <a:pt x="1532" y="1338"/>
                </a:lnTo>
                <a:lnTo>
                  <a:pt x="1525" y="1358"/>
                </a:lnTo>
                <a:lnTo>
                  <a:pt x="1519" y="1379"/>
                </a:lnTo>
                <a:lnTo>
                  <a:pt x="1517" y="1401"/>
                </a:lnTo>
                <a:lnTo>
                  <a:pt x="1516" y="1423"/>
                </a:lnTo>
                <a:lnTo>
                  <a:pt x="1517" y="1445"/>
                </a:lnTo>
                <a:lnTo>
                  <a:pt x="1519" y="1467"/>
                </a:lnTo>
                <a:lnTo>
                  <a:pt x="1525" y="1488"/>
                </a:lnTo>
                <a:lnTo>
                  <a:pt x="1532" y="1508"/>
                </a:lnTo>
                <a:lnTo>
                  <a:pt x="1541" y="1527"/>
                </a:lnTo>
                <a:lnTo>
                  <a:pt x="1553" y="1545"/>
                </a:lnTo>
                <a:lnTo>
                  <a:pt x="1565" y="1561"/>
                </a:lnTo>
                <a:lnTo>
                  <a:pt x="1580" y="1576"/>
                </a:lnTo>
                <a:lnTo>
                  <a:pt x="1580" y="1578"/>
                </a:lnTo>
                <a:lnTo>
                  <a:pt x="1595" y="1592"/>
                </a:lnTo>
                <a:lnTo>
                  <a:pt x="1611" y="1604"/>
                </a:lnTo>
                <a:lnTo>
                  <a:pt x="1630" y="1615"/>
                </a:lnTo>
                <a:lnTo>
                  <a:pt x="1648" y="1624"/>
                </a:lnTo>
                <a:lnTo>
                  <a:pt x="1668" y="1631"/>
                </a:lnTo>
                <a:lnTo>
                  <a:pt x="1689" y="1637"/>
                </a:lnTo>
                <a:lnTo>
                  <a:pt x="1711" y="1639"/>
                </a:lnTo>
                <a:lnTo>
                  <a:pt x="1733" y="1640"/>
                </a:lnTo>
                <a:lnTo>
                  <a:pt x="1755" y="1639"/>
                </a:lnTo>
                <a:lnTo>
                  <a:pt x="1777" y="1637"/>
                </a:lnTo>
                <a:lnTo>
                  <a:pt x="1798" y="1631"/>
                </a:lnTo>
                <a:lnTo>
                  <a:pt x="1818" y="1624"/>
                </a:lnTo>
                <a:lnTo>
                  <a:pt x="1837" y="1615"/>
                </a:lnTo>
                <a:lnTo>
                  <a:pt x="1855" y="1603"/>
                </a:lnTo>
                <a:lnTo>
                  <a:pt x="1871" y="1592"/>
                </a:lnTo>
                <a:lnTo>
                  <a:pt x="1887" y="1576"/>
                </a:lnTo>
                <a:lnTo>
                  <a:pt x="1901" y="1561"/>
                </a:lnTo>
                <a:lnTo>
                  <a:pt x="1914" y="1545"/>
                </a:lnTo>
                <a:lnTo>
                  <a:pt x="1925" y="1527"/>
                </a:lnTo>
                <a:lnTo>
                  <a:pt x="1934" y="1508"/>
                </a:lnTo>
                <a:lnTo>
                  <a:pt x="1941" y="1488"/>
                </a:lnTo>
                <a:lnTo>
                  <a:pt x="1947" y="1467"/>
                </a:lnTo>
                <a:lnTo>
                  <a:pt x="1950" y="1445"/>
                </a:lnTo>
                <a:lnTo>
                  <a:pt x="1951" y="1423"/>
                </a:lnTo>
                <a:lnTo>
                  <a:pt x="1950" y="1401"/>
                </a:lnTo>
                <a:lnTo>
                  <a:pt x="1947" y="1379"/>
                </a:lnTo>
                <a:lnTo>
                  <a:pt x="1941" y="1358"/>
                </a:lnTo>
                <a:lnTo>
                  <a:pt x="1934" y="1338"/>
                </a:lnTo>
                <a:lnTo>
                  <a:pt x="1925" y="1319"/>
                </a:lnTo>
                <a:lnTo>
                  <a:pt x="1914" y="1301"/>
                </a:lnTo>
                <a:lnTo>
                  <a:pt x="1901" y="1284"/>
                </a:lnTo>
                <a:lnTo>
                  <a:pt x="1887" y="1269"/>
                </a:lnTo>
                <a:close/>
                <a:moveTo>
                  <a:pt x="2304" y="5100"/>
                </a:moveTo>
                <a:lnTo>
                  <a:pt x="2304" y="4074"/>
                </a:lnTo>
                <a:lnTo>
                  <a:pt x="2277" y="4045"/>
                </a:lnTo>
                <a:lnTo>
                  <a:pt x="2251" y="4017"/>
                </a:lnTo>
                <a:lnTo>
                  <a:pt x="2224" y="3989"/>
                </a:lnTo>
                <a:lnTo>
                  <a:pt x="2195" y="3961"/>
                </a:lnTo>
                <a:lnTo>
                  <a:pt x="2138" y="3908"/>
                </a:lnTo>
                <a:lnTo>
                  <a:pt x="2078" y="3856"/>
                </a:lnTo>
                <a:lnTo>
                  <a:pt x="2016" y="3805"/>
                </a:lnTo>
                <a:lnTo>
                  <a:pt x="1952" y="3755"/>
                </a:lnTo>
                <a:lnTo>
                  <a:pt x="1887" y="3706"/>
                </a:lnTo>
                <a:lnTo>
                  <a:pt x="1821" y="3659"/>
                </a:lnTo>
                <a:lnTo>
                  <a:pt x="1754" y="3613"/>
                </a:lnTo>
                <a:lnTo>
                  <a:pt x="1687" y="3567"/>
                </a:lnTo>
                <a:lnTo>
                  <a:pt x="1617" y="3522"/>
                </a:lnTo>
                <a:lnTo>
                  <a:pt x="1548" y="3478"/>
                </a:lnTo>
                <a:lnTo>
                  <a:pt x="1409" y="3392"/>
                </a:lnTo>
                <a:lnTo>
                  <a:pt x="1270" y="3308"/>
                </a:lnTo>
                <a:lnTo>
                  <a:pt x="1140" y="3230"/>
                </a:lnTo>
                <a:lnTo>
                  <a:pt x="1012" y="3151"/>
                </a:lnTo>
                <a:lnTo>
                  <a:pt x="949" y="3111"/>
                </a:lnTo>
                <a:lnTo>
                  <a:pt x="888" y="3071"/>
                </a:lnTo>
                <a:lnTo>
                  <a:pt x="826" y="3030"/>
                </a:lnTo>
                <a:lnTo>
                  <a:pt x="765" y="2988"/>
                </a:lnTo>
                <a:lnTo>
                  <a:pt x="737" y="3056"/>
                </a:lnTo>
                <a:lnTo>
                  <a:pt x="710" y="3122"/>
                </a:lnTo>
                <a:lnTo>
                  <a:pt x="687" y="3186"/>
                </a:lnTo>
                <a:lnTo>
                  <a:pt x="667" y="3250"/>
                </a:lnTo>
                <a:lnTo>
                  <a:pt x="650" y="3313"/>
                </a:lnTo>
                <a:lnTo>
                  <a:pt x="636" y="3375"/>
                </a:lnTo>
                <a:lnTo>
                  <a:pt x="624" y="3435"/>
                </a:lnTo>
                <a:lnTo>
                  <a:pt x="615" y="3496"/>
                </a:lnTo>
                <a:lnTo>
                  <a:pt x="612" y="3533"/>
                </a:lnTo>
                <a:lnTo>
                  <a:pt x="608" y="3577"/>
                </a:lnTo>
                <a:lnTo>
                  <a:pt x="606" y="3615"/>
                </a:lnTo>
                <a:lnTo>
                  <a:pt x="605" y="3652"/>
                </a:lnTo>
                <a:lnTo>
                  <a:pt x="605" y="3691"/>
                </a:lnTo>
                <a:lnTo>
                  <a:pt x="606" y="3728"/>
                </a:lnTo>
                <a:lnTo>
                  <a:pt x="609" y="3765"/>
                </a:lnTo>
                <a:lnTo>
                  <a:pt x="613" y="3801"/>
                </a:lnTo>
                <a:lnTo>
                  <a:pt x="617" y="3837"/>
                </a:lnTo>
                <a:lnTo>
                  <a:pt x="623" y="3873"/>
                </a:lnTo>
                <a:lnTo>
                  <a:pt x="630" y="3908"/>
                </a:lnTo>
                <a:lnTo>
                  <a:pt x="638" y="3943"/>
                </a:lnTo>
                <a:lnTo>
                  <a:pt x="646" y="3976"/>
                </a:lnTo>
                <a:lnTo>
                  <a:pt x="657" y="4010"/>
                </a:lnTo>
                <a:lnTo>
                  <a:pt x="668" y="4044"/>
                </a:lnTo>
                <a:lnTo>
                  <a:pt x="680" y="4076"/>
                </a:lnTo>
                <a:lnTo>
                  <a:pt x="693" y="4109"/>
                </a:lnTo>
                <a:lnTo>
                  <a:pt x="707" y="4141"/>
                </a:lnTo>
                <a:lnTo>
                  <a:pt x="722" y="4173"/>
                </a:lnTo>
                <a:lnTo>
                  <a:pt x="738" y="4204"/>
                </a:lnTo>
                <a:lnTo>
                  <a:pt x="755" y="4234"/>
                </a:lnTo>
                <a:lnTo>
                  <a:pt x="773" y="4264"/>
                </a:lnTo>
                <a:lnTo>
                  <a:pt x="791" y="4295"/>
                </a:lnTo>
                <a:lnTo>
                  <a:pt x="811" y="4324"/>
                </a:lnTo>
                <a:lnTo>
                  <a:pt x="832" y="4353"/>
                </a:lnTo>
                <a:lnTo>
                  <a:pt x="853" y="4380"/>
                </a:lnTo>
                <a:lnTo>
                  <a:pt x="875" y="4408"/>
                </a:lnTo>
                <a:lnTo>
                  <a:pt x="898" y="4436"/>
                </a:lnTo>
                <a:lnTo>
                  <a:pt x="923" y="4463"/>
                </a:lnTo>
                <a:lnTo>
                  <a:pt x="947" y="4488"/>
                </a:lnTo>
                <a:lnTo>
                  <a:pt x="973" y="4515"/>
                </a:lnTo>
                <a:lnTo>
                  <a:pt x="999" y="4540"/>
                </a:lnTo>
                <a:lnTo>
                  <a:pt x="1027" y="4565"/>
                </a:lnTo>
                <a:lnTo>
                  <a:pt x="1055" y="4589"/>
                </a:lnTo>
                <a:lnTo>
                  <a:pt x="1084" y="4614"/>
                </a:lnTo>
                <a:lnTo>
                  <a:pt x="1114" y="4637"/>
                </a:lnTo>
                <a:lnTo>
                  <a:pt x="1144" y="4660"/>
                </a:lnTo>
                <a:lnTo>
                  <a:pt x="1176" y="4684"/>
                </a:lnTo>
                <a:lnTo>
                  <a:pt x="1208" y="4706"/>
                </a:lnTo>
                <a:lnTo>
                  <a:pt x="1242" y="4728"/>
                </a:lnTo>
                <a:lnTo>
                  <a:pt x="1276" y="4749"/>
                </a:lnTo>
                <a:lnTo>
                  <a:pt x="1309" y="4769"/>
                </a:lnTo>
                <a:lnTo>
                  <a:pt x="1344" y="4789"/>
                </a:lnTo>
                <a:lnTo>
                  <a:pt x="1380" y="4809"/>
                </a:lnTo>
                <a:lnTo>
                  <a:pt x="1416" y="4829"/>
                </a:lnTo>
                <a:lnTo>
                  <a:pt x="1453" y="4847"/>
                </a:lnTo>
                <a:lnTo>
                  <a:pt x="1490" y="4865"/>
                </a:lnTo>
                <a:lnTo>
                  <a:pt x="1529" y="4882"/>
                </a:lnTo>
                <a:lnTo>
                  <a:pt x="1568" y="4899"/>
                </a:lnTo>
                <a:lnTo>
                  <a:pt x="1608" y="4916"/>
                </a:lnTo>
                <a:lnTo>
                  <a:pt x="1647" y="4931"/>
                </a:lnTo>
                <a:lnTo>
                  <a:pt x="1688" y="4947"/>
                </a:lnTo>
                <a:lnTo>
                  <a:pt x="1728" y="4961"/>
                </a:lnTo>
                <a:lnTo>
                  <a:pt x="1770" y="4975"/>
                </a:lnTo>
                <a:lnTo>
                  <a:pt x="1855" y="5002"/>
                </a:lnTo>
                <a:lnTo>
                  <a:pt x="1941" y="5026"/>
                </a:lnTo>
                <a:lnTo>
                  <a:pt x="2029" y="5048"/>
                </a:lnTo>
                <a:lnTo>
                  <a:pt x="2120" y="5068"/>
                </a:lnTo>
                <a:lnTo>
                  <a:pt x="2211" y="5085"/>
                </a:lnTo>
                <a:lnTo>
                  <a:pt x="2304" y="5100"/>
                </a:lnTo>
                <a:close/>
                <a:moveTo>
                  <a:pt x="2991" y="1292"/>
                </a:moveTo>
                <a:lnTo>
                  <a:pt x="2991" y="3627"/>
                </a:lnTo>
                <a:lnTo>
                  <a:pt x="5477" y="3627"/>
                </a:lnTo>
                <a:lnTo>
                  <a:pt x="5477" y="1292"/>
                </a:lnTo>
                <a:lnTo>
                  <a:pt x="2991" y="1292"/>
                </a:lnTo>
                <a:close/>
                <a:moveTo>
                  <a:pt x="4212" y="3997"/>
                </a:moveTo>
                <a:lnTo>
                  <a:pt x="4212" y="3997"/>
                </a:lnTo>
                <a:lnTo>
                  <a:pt x="4181" y="3998"/>
                </a:lnTo>
                <a:lnTo>
                  <a:pt x="4150" y="4000"/>
                </a:lnTo>
                <a:lnTo>
                  <a:pt x="4120" y="4003"/>
                </a:lnTo>
                <a:lnTo>
                  <a:pt x="4090" y="4007"/>
                </a:lnTo>
                <a:lnTo>
                  <a:pt x="4060" y="4012"/>
                </a:lnTo>
                <a:lnTo>
                  <a:pt x="4030" y="4018"/>
                </a:lnTo>
                <a:lnTo>
                  <a:pt x="4001" y="4026"/>
                </a:lnTo>
                <a:lnTo>
                  <a:pt x="3974" y="4034"/>
                </a:lnTo>
                <a:lnTo>
                  <a:pt x="3946" y="4044"/>
                </a:lnTo>
                <a:lnTo>
                  <a:pt x="3918" y="4054"/>
                </a:lnTo>
                <a:lnTo>
                  <a:pt x="3891" y="4066"/>
                </a:lnTo>
                <a:lnTo>
                  <a:pt x="3864" y="4079"/>
                </a:lnTo>
                <a:lnTo>
                  <a:pt x="3839" y="4091"/>
                </a:lnTo>
                <a:lnTo>
                  <a:pt x="3813" y="4105"/>
                </a:lnTo>
                <a:lnTo>
                  <a:pt x="3789" y="4120"/>
                </a:lnTo>
                <a:lnTo>
                  <a:pt x="3765" y="4137"/>
                </a:lnTo>
                <a:lnTo>
                  <a:pt x="4227" y="4599"/>
                </a:lnTo>
                <a:lnTo>
                  <a:pt x="4676" y="4149"/>
                </a:lnTo>
                <a:lnTo>
                  <a:pt x="4652" y="4132"/>
                </a:lnTo>
                <a:lnTo>
                  <a:pt x="4626" y="4116"/>
                </a:lnTo>
                <a:lnTo>
                  <a:pt x="4599" y="4100"/>
                </a:lnTo>
                <a:lnTo>
                  <a:pt x="4573" y="4086"/>
                </a:lnTo>
                <a:lnTo>
                  <a:pt x="4546" y="4072"/>
                </a:lnTo>
                <a:lnTo>
                  <a:pt x="4518" y="4059"/>
                </a:lnTo>
                <a:lnTo>
                  <a:pt x="4489" y="4048"/>
                </a:lnTo>
                <a:lnTo>
                  <a:pt x="4460" y="4038"/>
                </a:lnTo>
                <a:lnTo>
                  <a:pt x="4431" y="4029"/>
                </a:lnTo>
                <a:lnTo>
                  <a:pt x="4401" y="4021"/>
                </a:lnTo>
                <a:lnTo>
                  <a:pt x="4371" y="4014"/>
                </a:lnTo>
                <a:lnTo>
                  <a:pt x="4339" y="4008"/>
                </a:lnTo>
                <a:lnTo>
                  <a:pt x="4308" y="4003"/>
                </a:lnTo>
                <a:lnTo>
                  <a:pt x="4277" y="4000"/>
                </a:lnTo>
                <a:lnTo>
                  <a:pt x="4244" y="3998"/>
                </a:lnTo>
                <a:lnTo>
                  <a:pt x="4212" y="3997"/>
                </a:lnTo>
                <a:close/>
                <a:moveTo>
                  <a:pt x="4858" y="4335"/>
                </a:moveTo>
                <a:lnTo>
                  <a:pt x="4411" y="4783"/>
                </a:lnTo>
                <a:lnTo>
                  <a:pt x="4859" y="5233"/>
                </a:lnTo>
                <a:lnTo>
                  <a:pt x="4876" y="5208"/>
                </a:lnTo>
                <a:lnTo>
                  <a:pt x="4891" y="5184"/>
                </a:lnTo>
                <a:lnTo>
                  <a:pt x="4906" y="5158"/>
                </a:lnTo>
                <a:lnTo>
                  <a:pt x="4919" y="5133"/>
                </a:lnTo>
                <a:lnTo>
                  <a:pt x="4931" y="5106"/>
                </a:lnTo>
                <a:lnTo>
                  <a:pt x="4943" y="5079"/>
                </a:lnTo>
                <a:lnTo>
                  <a:pt x="4953" y="5052"/>
                </a:lnTo>
                <a:lnTo>
                  <a:pt x="4963" y="5024"/>
                </a:lnTo>
                <a:lnTo>
                  <a:pt x="4971" y="4995"/>
                </a:lnTo>
                <a:lnTo>
                  <a:pt x="4978" y="4967"/>
                </a:lnTo>
                <a:lnTo>
                  <a:pt x="4985" y="4937"/>
                </a:lnTo>
                <a:lnTo>
                  <a:pt x="4989" y="4908"/>
                </a:lnTo>
                <a:lnTo>
                  <a:pt x="4994" y="4877"/>
                </a:lnTo>
                <a:lnTo>
                  <a:pt x="4996" y="4847"/>
                </a:lnTo>
                <a:lnTo>
                  <a:pt x="4999" y="4816"/>
                </a:lnTo>
                <a:lnTo>
                  <a:pt x="5000" y="4786"/>
                </a:lnTo>
                <a:lnTo>
                  <a:pt x="4999" y="4754"/>
                </a:lnTo>
                <a:lnTo>
                  <a:pt x="4996" y="4723"/>
                </a:lnTo>
                <a:lnTo>
                  <a:pt x="4994" y="4693"/>
                </a:lnTo>
                <a:lnTo>
                  <a:pt x="4989" y="4663"/>
                </a:lnTo>
                <a:lnTo>
                  <a:pt x="4985" y="4632"/>
                </a:lnTo>
                <a:lnTo>
                  <a:pt x="4978" y="4603"/>
                </a:lnTo>
                <a:lnTo>
                  <a:pt x="4971" y="4574"/>
                </a:lnTo>
                <a:lnTo>
                  <a:pt x="4963" y="4545"/>
                </a:lnTo>
                <a:lnTo>
                  <a:pt x="4952" y="4517"/>
                </a:lnTo>
                <a:lnTo>
                  <a:pt x="4942" y="4490"/>
                </a:lnTo>
                <a:lnTo>
                  <a:pt x="4930" y="4463"/>
                </a:lnTo>
                <a:lnTo>
                  <a:pt x="4917" y="4436"/>
                </a:lnTo>
                <a:lnTo>
                  <a:pt x="4905" y="4411"/>
                </a:lnTo>
                <a:lnTo>
                  <a:pt x="4890" y="4385"/>
                </a:lnTo>
                <a:lnTo>
                  <a:pt x="4874" y="4360"/>
                </a:lnTo>
                <a:lnTo>
                  <a:pt x="4858" y="4335"/>
                </a:lnTo>
                <a:close/>
                <a:moveTo>
                  <a:pt x="4678" y="5420"/>
                </a:moveTo>
                <a:lnTo>
                  <a:pt x="4227" y="4968"/>
                </a:lnTo>
                <a:lnTo>
                  <a:pt x="3762" y="5431"/>
                </a:lnTo>
                <a:lnTo>
                  <a:pt x="3787" y="5448"/>
                </a:lnTo>
                <a:lnTo>
                  <a:pt x="3811" y="5464"/>
                </a:lnTo>
                <a:lnTo>
                  <a:pt x="3837" y="5478"/>
                </a:lnTo>
                <a:lnTo>
                  <a:pt x="3863" y="5492"/>
                </a:lnTo>
                <a:lnTo>
                  <a:pt x="3890" y="5503"/>
                </a:lnTo>
                <a:lnTo>
                  <a:pt x="3917" y="5515"/>
                </a:lnTo>
                <a:lnTo>
                  <a:pt x="3945" y="5526"/>
                </a:lnTo>
                <a:lnTo>
                  <a:pt x="3972" y="5536"/>
                </a:lnTo>
                <a:lnTo>
                  <a:pt x="4000" y="5544"/>
                </a:lnTo>
                <a:lnTo>
                  <a:pt x="4029" y="5552"/>
                </a:lnTo>
                <a:lnTo>
                  <a:pt x="4060" y="5558"/>
                </a:lnTo>
                <a:lnTo>
                  <a:pt x="4089" y="5564"/>
                </a:lnTo>
                <a:lnTo>
                  <a:pt x="4119" y="5567"/>
                </a:lnTo>
                <a:lnTo>
                  <a:pt x="4150" y="5571"/>
                </a:lnTo>
                <a:lnTo>
                  <a:pt x="4180" y="5572"/>
                </a:lnTo>
                <a:lnTo>
                  <a:pt x="4212" y="5573"/>
                </a:lnTo>
                <a:lnTo>
                  <a:pt x="4244" y="5572"/>
                </a:lnTo>
                <a:lnTo>
                  <a:pt x="4277" y="5569"/>
                </a:lnTo>
                <a:lnTo>
                  <a:pt x="4308" y="5567"/>
                </a:lnTo>
                <a:lnTo>
                  <a:pt x="4340" y="5562"/>
                </a:lnTo>
                <a:lnTo>
                  <a:pt x="4371" y="5557"/>
                </a:lnTo>
                <a:lnTo>
                  <a:pt x="4402" y="5550"/>
                </a:lnTo>
                <a:lnTo>
                  <a:pt x="4432" y="5542"/>
                </a:lnTo>
                <a:lnTo>
                  <a:pt x="4461" y="5532"/>
                </a:lnTo>
                <a:lnTo>
                  <a:pt x="4490" y="5522"/>
                </a:lnTo>
                <a:lnTo>
                  <a:pt x="4519" y="5510"/>
                </a:lnTo>
                <a:lnTo>
                  <a:pt x="4547" y="5497"/>
                </a:lnTo>
                <a:lnTo>
                  <a:pt x="4575" y="5485"/>
                </a:lnTo>
                <a:lnTo>
                  <a:pt x="4602" y="5470"/>
                </a:lnTo>
                <a:lnTo>
                  <a:pt x="4627" y="5454"/>
                </a:lnTo>
                <a:lnTo>
                  <a:pt x="4653" y="5437"/>
                </a:lnTo>
                <a:lnTo>
                  <a:pt x="4678" y="5420"/>
                </a:lnTo>
                <a:close/>
                <a:moveTo>
                  <a:pt x="3575" y="5249"/>
                </a:moveTo>
                <a:lnTo>
                  <a:pt x="4042" y="4783"/>
                </a:lnTo>
                <a:lnTo>
                  <a:pt x="3578" y="4319"/>
                </a:lnTo>
                <a:lnTo>
                  <a:pt x="3560" y="4343"/>
                </a:lnTo>
                <a:lnTo>
                  <a:pt x="3543" y="4369"/>
                </a:lnTo>
                <a:lnTo>
                  <a:pt x="3528" y="4396"/>
                </a:lnTo>
                <a:lnTo>
                  <a:pt x="3513" y="4422"/>
                </a:lnTo>
                <a:lnTo>
                  <a:pt x="3499" y="4450"/>
                </a:lnTo>
                <a:lnTo>
                  <a:pt x="3487" y="4478"/>
                </a:lnTo>
                <a:lnTo>
                  <a:pt x="3476" y="4506"/>
                </a:lnTo>
                <a:lnTo>
                  <a:pt x="3465" y="4536"/>
                </a:lnTo>
                <a:lnTo>
                  <a:pt x="3456" y="4565"/>
                </a:lnTo>
                <a:lnTo>
                  <a:pt x="3448" y="4595"/>
                </a:lnTo>
                <a:lnTo>
                  <a:pt x="3441" y="4625"/>
                </a:lnTo>
                <a:lnTo>
                  <a:pt x="3435" y="4657"/>
                </a:lnTo>
                <a:lnTo>
                  <a:pt x="3430" y="4688"/>
                </a:lnTo>
                <a:lnTo>
                  <a:pt x="3427" y="4721"/>
                </a:lnTo>
                <a:lnTo>
                  <a:pt x="3426" y="4752"/>
                </a:lnTo>
                <a:lnTo>
                  <a:pt x="3424" y="4786"/>
                </a:lnTo>
                <a:lnTo>
                  <a:pt x="3426" y="4817"/>
                </a:lnTo>
                <a:lnTo>
                  <a:pt x="3427" y="4850"/>
                </a:lnTo>
                <a:lnTo>
                  <a:pt x="3430" y="4881"/>
                </a:lnTo>
                <a:lnTo>
                  <a:pt x="3435" y="4912"/>
                </a:lnTo>
                <a:lnTo>
                  <a:pt x="3441" y="4944"/>
                </a:lnTo>
                <a:lnTo>
                  <a:pt x="3448" y="4974"/>
                </a:lnTo>
                <a:lnTo>
                  <a:pt x="3456" y="5004"/>
                </a:lnTo>
                <a:lnTo>
                  <a:pt x="3464" y="5033"/>
                </a:lnTo>
                <a:lnTo>
                  <a:pt x="3474" y="5062"/>
                </a:lnTo>
                <a:lnTo>
                  <a:pt x="3486" y="5091"/>
                </a:lnTo>
                <a:lnTo>
                  <a:pt x="3499" y="5119"/>
                </a:lnTo>
                <a:lnTo>
                  <a:pt x="3512" y="5147"/>
                </a:lnTo>
                <a:lnTo>
                  <a:pt x="3527" y="5174"/>
                </a:lnTo>
                <a:lnTo>
                  <a:pt x="3542" y="5199"/>
                </a:lnTo>
                <a:lnTo>
                  <a:pt x="3558" y="5225"/>
                </a:lnTo>
                <a:lnTo>
                  <a:pt x="3575" y="5249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MH_Other_11"/>
          <p:cNvSpPr/>
          <p:nvPr>
            <p:custDataLst>
              <p:tags r:id="rId11"/>
            </p:custDataLst>
          </p:nvPr>
        </p:nvSpPr>
        <p:spPr>
          <a:xfrm rot="13490653" flipH="1">
            <a:off x="3874274" y="4467702"/>
            <a:ext cx="2240992" cy="704784"/>
          </a:xfrm>
          <a:prstGeom prst="triangle">
            <a:avLst/>
          </a:prstGeom>
          <a:solidFill>
            <a:srgbClr val="D8C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MH_Other_12"/>
          <p:cNvSpPr/>
          <p:nvPr>
            <p:custDataLst>
              <p:tags r:id="rId12"/>
            </p:custDataLst>
          </p:nvPr>
        </p:nvSpPr>
        <p:spPr>
          <a:xfrm rot="13490653" flipH="1">
            <a:off x="4580894" y="4526434"/>
            <a:ext cx="673582" cy="67541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8C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MH_Other_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69937" y="4735668"/>
            <a:ext cx="295496" cy="29182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rgbClr val="D8C3B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MH_SubTitle_4"/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1317599" y="4637536"/>
            <a:ext cx="3088934" cy="9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r">
              <a:lnSpc>
                <a:spcPct val="130000"/>
              </a:lnSpc>
              <a:defRPr sz="1200"/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标题数字等都可以通过点击和重新输入进行更改，顶部“开始”面板中可以对字体、字号、颜色、行距进行修改。建议正文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</a:t>
            </a:r>
          </a:p>
        </p:txBody>
      </p:sp>
      <p:sp>
        <p:nvSpPr>
          <p:cNvPr id="22" name="MH_SubTitle_3"/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7787293" y="4640227"/>
            <a:ext cx="3087099" cy="9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r">
              <a:lnSpc>
                <a:spcPct val="130000"/>
              </a:lnSpc>
              <a:defRPr sz="1200"/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标题数字等都可以通过点击和重新输入进行更改，顶部“开始”面板中可以对字体、字号、颜色、行距进行修改。建议正文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</a:t>
            </a:r>
          </a:p>
        </p:txBody>
      </p:sp>
      <p:sp>
        <p:nvSpPr>
          <p:cNvPr id="23" name="MH_SubTitle_2"/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7787293" y="2109247"/>
            <a:ext cx="3087099" cy="9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r">
              <a:lnSpc>
                <a:spcPct val="130000"/>
              </a:lnSpc>
              <a:defRPr sz="1200"/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标题数字等都可以通过点击和重新输入进行更改，顶部“开始”面板中可以对字体、字号、颜色、行距进行修改。建议正文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</a:t>
            </a:r>
          </a:p>
        </p:txBody>
      </p:sp>
      <p:sp>
        <p:nvSpPr>
          <p:cNvPr id="24" name="MH_SubTitle_1"/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1337789" y="2115182"/>
            <a:ext cx="3088935" cy="9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zh-CN" altLang="en-US" sz="1200" dirty="0">
                <a:latin typeface="+mn-lt"/>
                <a:ea typeface="+mn-ea"/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sz="1200" dirty="0">
                <a:latin typeface="+mn-lt"/>
                <a:ea typeface="+mn-ea"/>
              </a:rPr>
              <a:t>8-14</a:t>
            </a:r>
            <a:r>
              <a:rPr lang="zh-CN" altLang="en-US" sz="1200" dirty="0" smtClean="0">
                <a:latin typeface="+mn-lt"/>
                <a:ea typeface="+mn-ea"/>
              </a:rPr>
              <a:t>号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5" name="MH_Title_1"/>
          <p:cNvSpPr/>
          <p:nvPr>
            <p:custDataLst>
              <p:tags r:id="rId18"/>
            </p:custDataLst>
          </p:nvPr>
        </p:nvSpPr>
        <p:spPr>
          <a:xfrm>
            <a:off x="5282008" y="2793842"/>
            <a:ext cx="1771135" cy="177297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rgbClr val="333333"/>
                </a:solidFill>
              </a:rPr>
              <a:t>标题</a:t>
            </a:r>
            <a:endParaRPr lang="zh-CN" altLang="en-US" sz="2800" b="1" dirty="0">
              <a:solidFill>
                <a:srgbClr val="333333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54256" y="1746239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54256" y="4222175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99709" y="1746239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91707" y="4290870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pic>
        <p:nvPicPr>
          <p:cNvPr id="30" name="图片 29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7100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6934" y="2089370"/>
            <a:ext cx="10390104" cy="4171265"/>
          </a:xfrm>
          <a:prstGeom prst="rect">
            <a:avLst/>
          </a:prstGeom>
          <a:solidFill>
            <a:srgbClr val="A07958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6099784" y="416357"/>
            <a:ext cx="5369140" cy="53691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553812" y="2000308"/>
            <a:ext cx="52629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/>
            <a:r>
              <a:rPr lang="zh-CN" altLang="en-US" sz="6600" b="1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</a:t>
            </a:r>
          </a:p>
          <a:p>
            <a:pPr lvl="0" defTabSz="914400"/>
            <a:r>
              <a:rPr lang="zh-CN" altLang="en-US" sz="6600" b="1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老师评判指导</a:t>
            </a:r>
          </a:p>
        </p:txBody>
      </p:sp>
      <p:sp>
        <p:nvSpPr>
          <p:cNvPr id="15" name="矩形 14"/>
          <p:cNvSpPr/>
          <p:nvPr/>
        </p:nvSpPr>
        <p:spPr>
          <a:xfrm>
            <a:off x="1615343" y="4540155"/>
            <a:ext cx="3117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OfficePLUS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44805" y="4846741"/>
            <a:ext cx="454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：张绍武 副教授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：林广和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732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474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53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3812" y="2000308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/>
            <a:r>
              <a:rPr lang="zh-CN" altLang="en-US" sz="6600" b="1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  <a:p>
            <a:pPr lvl="0" defTabSz="914400"/>
            <a:r>
              <a:rPr lang="zh-CN" altLang="en-US" sz="6600" b="1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66138" y="4640382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defRPr/>
            </a:pPr>
            <a:r>
              <a:rPr lang="zh-CN" altLang="en-US" sz="2000" kern="0" dirty="0" smtClean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kern="0" dirty="0" smtClean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 进展</a:t>
            </a:r>
            <a:r>
              <a:rPr lang="zh-CN" altLang="en-US" sz="2000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66138" y="5071264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defRPr/>
            </a:pPr>
            <a:r>
              <a:rPr lang="zh-CN" altLang="en-US" sz="2000" kern="0" dirty="0" smtClean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存在</a:t>
            </a:r>
            <a:r>
              <a:rPr lang="zh-CN" altLang="en-US" sz="2000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66138" y="5502146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defRPr/>
            </a:pPr>
            <a:r>
              <a:rPr lang="zh-CN" altLang="en-US" sz="2000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2000" kern="0" dirty="0" smtClean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 设想</a:t>
            </a:r>
            <a:r>
              <a:rPr lang="zh-CN" altLang="en-US" sz="2000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66138" y="5933029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defRPr/>
            </a:pPr>
            <a:r>
              <a:rPr lang="zh-CN" altLang="en-US" sz="2000" kern="0" dirty="0" smtClean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解决办法</a:t>
            </a:r>
            <a:endParaRPr lang="zh-CN" altLang="en-US" sz="2000" kern="0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4" idx="1"/>
          </p:cNvCxnSpPr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rgbClr val="A07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56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881371" y="250468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燕尾形 25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4962" y="3895638"/>
            <a:ext cx="1549400" cy="1913467"/>
          </a:xfrm>
          <a:prstGeom prst="rect">
            <a:avLst/>
          </a:prstGeom>
          <a:solidFill>
            <a:srgbClr val="D7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122332" y="3895639"/>
            <a:ext cx="6859871" cy="1913466"/>
          </a:xfrm>
          <a:prstGeom prst="rect">
            <a:avLst/>
          </a:prstGeom>
          <a:solidFill>
            <a:srgbClr val="D7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/>
          <a:srcRect l="21875" t="36083" r="21875" b="22286"/>
          <a:stretch/>
        </p:blipFill>
        <p:spPr>
          <a:xfrm>
            <a:off x="1106054" y="3628938"/>
            <a:ext cx="5674205" cy="236220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725218" y="1499044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 smtClean="0">
                <a:solidFill>
                  <a:srgbClr val="3D4762"/>
                </a:solidFill>
                <a:ea typeface="微软雅黑" charset="0"/>
              </a:rPr>
              <a:t>背景、意义</a:t>
            </a:r>
            <a:endParaRPr lang="zh-CN" altLang="en-US" sz="32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09664" y="2018427"/>
            <a:ext cx="10373537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今年来世界各地恐怖袭击事件频发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国内新疆总体稳定，但仍有很大隐患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境外敌对势力通过网络制造各种不利舆论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任意多边形 33"/>
          <p:cNvSpPr/>
          <p:nvPr/>
        </p:nvSpPr>
        <p:spPr>
          <a:xfrm rot="13432065">
            <a:off x="605744" y="1579899"/>
            <a:ext cx="417508" cy="417508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814798" y="3803608"/>
            <a:ext cx="4871956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依托国家自然科学基金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新疆暴恐事件的国际舆论倾向性分析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，有效把握社会舆论的动向，及时处置突发事件。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4" name="图片 1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911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1595" y="3123383"/>
            <a:ext cx="11525442" cy="1549400"/>
          </a:xfrm>
          <a:prstGeom prst="rect">
            <a:avLst/>
          </a:prstGeom>
          <a:solidFill>
            <a:srgbClr val="D7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0200" y="1681826"/>
            <a:ext cx="3093251" cy="4088598"/>
            <a:chOff x="643467" y="2127250"/>
            <a:chExt cx="2762250" cy="3867150"/>
          </a:xfrm>
        </p:grpSpPr>
        <p:sp>
          <p:nvSpPr>
            <p:cNvPr id="3" name="矩形 2"/>
            <p:cNvSpPr/>
            <p:nvPr/>
          </p:nvSpPr>
          <p:spPr>
            <a:xfrm>
              <a:off x="643467" y="2863850"/>
              <a:ext cx="2762250" cy="3130550"/>
            </a:xfrm>
            <a:prstGeom prst="rect">
              <a:avLst/>
            </a:prstGeom>
            <a:solidFill>
              <a:srgbClr val="3D47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梯形 7"/>
            <p:cNvSpPr/>
            <p:nvPr/>
          </p:nvSpPr>
          <p:spPr>
            <a:xfrm>
              <a:off x="643467" y="2127250"/>
              <a:ext cx="2762250" cy="736600"/>
            </a:xfrm>
            <a:prstGeom prst="trapezoid">
              <a:avLst>
                <a:gd name="adj" fmla="val 74138"/>
              </a:avLst>
            </a:prstGeom>
            <a:solidFill>
              <a:srgbClr val="5D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872192" y="2311400"/>
              <a:ext cx="305858" cy="3058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33655" y="1681826"/>
            <a:ext cx="3093251" cy="4088598"/>
            <a:chOff x="643467" y="2127250"/>
            <a:chExt cx="2762250" cy="3867150"/>
          </a:xfrm>
        </p:grpSpPr>
        <p:sp>
          <p:nvSpPr>
            <p:cNvPr id="15" name="矩形 14"/>
            <p:cNvSpPr/>
            <p:nvPr/>
          </p:nvSpPr>
          <p:spPr>
            <a:xfrm>
              <a:off x="643467" y="2863850"/>
              <a:ext cx="2762250" cy="3130550"/>
            </a:xfrm>
            <a:prstGeom prst="rect">
              <a:avLst/>
            </a:prstGeom>
            <a:solidFill>
              <a:srgbClr val="3D47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梯形 15"/>
            <p:cNvSpPr/>
            <p:nvPr/>
          </p:nvSpPr>
          <p:spPr>
            <a:xfrm>
              <a:off x="643467" y="2127250"/>
              <a:ext cx="2762250" cy="736600"/>
            </a:xfrm>
            <a:prstGeom prst="trapezoid">
              <a:avLst>
                <a:gd name="adj" fmla="val 74138"/>
              </a:avLst>
            </a:prstGeom>
            <a:solidFill>
              <a:srgbClr val="5D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872192" y="2311400"/>
              <a:ext cx="305858" cy="3058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36268" y="1681825"/>
            <a:ext cx="3286532" cy="4149631"/>
            <a:chOff x="643467" y="2127250"/>
            <a:chExt cx="2762250" cy="3867150"/>
          </a:xfrm>
        </p:grpSpPr>
        <p:sp>
          <p:nvSpPr>
            <p:cNvPr id="20" name="矩形 19"/>
            <p:cNvSpPr/>
            <p:nvPr/>
          </p:nvSpPr>
          <p:spPr>
            <a:xfrm>
              <a:off x="643467" y="2863850"/>
              <a:ext cx="2762250" cy="3130550"/>
            </a:xfrm>
            <a:prstGeom prst="rect">
              <a:avLst/>
            </a:prstGeom>
            <a:solidFill>
              <a:srgbClr val="3D47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梯形 20"/>
            <p:cNvSpPr/>
            <p:nvPr/>
          </p:nvSpPr>
          <p:spPr>
            <a:xfrm>
              <a:off x="643467" y="2127250"/>
              <a:ext cx="2762250" cy="736600"/>
            </a:xfrm>
            <a:prstGeom prst="trapezoid">
              <a:avLst>
                <a:gd name="adj" fmla="val 74138"/>
              </a:avLst>
            </a:prstGeom>
            <a:solidFill>
              <a:srgbClr val="5D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2192" y="2311400"/>
              <a:ext cx="305858" cy="3058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063681" y="3658018"/>
            <a:ext cx="190629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ea typeface="微软雅黑" charset="0"/>
              </a:rPr>
              <a:t>代表：</a:t>
            </a:r>
            <a:r>
              <a:rPr lang="en-US" altLang="zh-CN" sz="2800" b="1" dirty="0" smtClean="0">
                <a:solidFill>
                  <a:schemeClr val="bg1"/>
                </a:solidFill>
                <a:ea typeface="微软雅黑" charset="0"/>
              </a:rPr>
              <a:t>CRF</a:t>
            </a:r>
            <a:endParaRPr lang="en-US" altLang="zh-CN" sz="28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1205" y="4195878"/>
            <a:ext cx="263123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大量特征工程</a:t>
            </a:r>
            <a:endParaRPr lang="zh-CN" altLang="en-US" sz="2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77993" y="3658018"/>
            <a:ext cx="162095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ea typeface="微软雅黑" charset="0"/>
              </a:rPr>
              <a:t>深度学习</a:t>
            </a:r>
            <a:endParaRPr lang="en-US" altLang="zh-CN" sz="28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72848" y="4195878"/>
            <a:ext cx="263123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无需大量特征工程</a:t>
            </a:r>
            <a:endParaRPr lang="zh-CN" altLang="en-US" sz="2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14205" y="4195878"/>
            <a:ext cx="263123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端到端学习</a:t>
            </a:r>
            <a:endParaRPr lang="en-US" altLang="zh-CN" sz="24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少量特征工程</a:t>
            </a:r>
            <a:endParaRPr lang="zh-CN" altLang="en-US" sz="2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858753" y="4156370"/>
            <a:ext cx="22426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664105" y="4156370"/>
            <a:ext cx="22426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480706" y="4156370"/>
            <a:ext cx="22426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1154340" y="2936587"/>
            <a:ext cx="161133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ea typeface="微软雅黑" charset="0"/>
              </a:rPr>
              <a:t>传统</a:t>
            </a:r>
            <a:r>
              <a:rPr lang="en-US" altLang="zh-CN" sz="2800" b="1" dirty="0" smtClean="0">
                <a:solidFill>
                  <a:schemeClr val="bg1"/>
                </a:solidFill>
                <a:ea typeface="微软雅黑" charset="0"/>
              </a:rPr>
              <a:t>NER</a:t>
            </a:r>
            <a:endParaRPr lang="en-US" altLang="zh-CN" sz="28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74609" y="2948421"/>
            <a:ext cx="161134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ea typeface="微软雅黑" charset="0"/>
              </a:rPr>
              <a:t>新兴</a:t>
            </a:r>
            <a:r>
              <a:rPr lang="en-US" altLang="zh-CN" sz="2800" b="1" dirty="0" smtClean="0">
                <a:solidFill>
                  <a:schemeClr val="bg1"/>
                </a:solidFill>
                <a:ea typeface="微软雅黑" charset="0"/>
              </a:rPr>
              <a:t>NER</a:t>
            </a:r>
            <a:endParaRPr lang="en-US" altLang="zh-CN" sz="28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5" name="任意多边形 54"/>
          <p:cNvSpPr/>
          <p:nvPr/>
        </p:nvSpPr>
        <p:spPr>
          <a:xfrm rot="13432065">
            <a:off x="3526005" y="3648157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13432065">
            <a:off x="7301492" y="3648156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437306" y="2936586"/>
            <a:ext cx="232948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ea typeface="微软雅黑" charset="0"/>
              </a:rPr>
              <a:t>特定事件</a:t>
            </a:r>
            <a:r>
              <a:rPr lang="en-US" altLang="zh-CN" sz="2800" b="1" dirty="0" smtClean="0">
                <a:solidFill>
                  <a:schemeClr val="bg1"/>
                </a:solidFill>
                <a:ea typeface="微软雅黑" charset="0"/>
              </a:rPr>
              <a:t>NER</a:t>
            </a:r>
            <a:endParaRPr lang="en-US" altLang="zh-CN" sz="28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012278" y="3632975"/>
            <a:ext cx="331052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ea typeface="微软雅黑" charset="0"/>
              </a:rPr>
              <a:t>深度</a:t>
            </a:r>
            <a:r>
              <a:rPr lang="zh-CN" altLang="en-US" sz="2800" b="1" smtClean="0">
                <a:solidFill>
                  <a:schemeClr val="bg1"/>
                </a:solidFill>
                <a:ea typeface="微软雅黑" charset="0"/>
              </a:rPr>
              <a:t>学习</a:t>
            </a:r>
            <a:r>
              <a:rPr lang="en-US" altLang="zh-CN" sz="2800" b="1" dirty="0" smtClean="0">
                <a:solidFill>
                  <a:schemeClr val="bg1"/>
                </a:solidFill>
                <a:ea typeface="微软雅黑" charset="0"/>
              </a:rPr>
              <a:t>+</a:t>
            </a:r>
            <a:r>
              <a:rPr lang="zh-CN" altLang="en-US" sz="2800" b="1" dirty="0" smtClean="0">
                <a:solidFill>
                  <a:schemeClr val="bg1"/>
                </a:solidFill>
                <a:ea typeface="微软雅黑" charset="0"/>
              </a:rPr>
              <a:t>特征工程</a:t>
            </a:r>
            <a:endParaRPr lang="en-US" altLang="zh-CN" sz="28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523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>
            <a:off x="6285349" y="1115036"/>
            <a:ext cx="5197852" cy="5295391"/>
          </a:xfrm>
          <a:custGeom>
            <a:avLst/>
            <a:gdLst>
              <a:gd name="connsiteX0" fmla="*/ 5197852 w 5197852"/>
              <a:gd name="connsiteY0" fmla="*/ 5295391 h 5295391"/>
              <a:gd name="connsiteX1" fmla="*/ 0 w 5197852"/>
              <a:gd name="connsiteY1" fmla="*/ 5295391 h 5295391"/>
              <a:gd name="connsiteX2" fmla="*/ 0 w 5197852"/>
              <a:gd name="connsiteY2" fmla="*/ 338381 h 5295391"/>
              <a:gd name="connsiteX3" fmla="*/ 4022947 w 5197852"/>
              <a:gd name="connsiteY3" fmla="*/ 338381 h 5295391"/>
              <a:gd name="connsiteX4" fmla="*/ 4219208 w 5197852"/>
              <a:gd name="connsiteY4" fmla="*/ 0 h 5295391"/>
              <a:gd name="connsiteX5" fmla="*/ 4415469 w 5197852"/>
              <a:gd name="connsiteY5" fmla="*/ 338381 h 5295391"/>
              <a:gd name="connsiteX6" fmla="*/ 5197852 w 5197852"/>
              <a:gd name="connsiteY6" fmla="*/ 338381 h 529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7852" h="5295391">
                <a:moveTo>
                  <a:pt x="5197852" y="5295391"/>
                </a:moveTo>
                <a:lnTo>
                  <a:pt x="0" y="5295391"/>
                </a:lnTo>
                <a:lnTo>
                  <a:pt x="0" y="338381"/>
                </a:lnTo>
                <a:lnTo>
                  <a:pt x="4022947" y="338381"/>
                </a:lnTo>
                <a:lnTo>
                  <a:pt x="4219208" y="0"/>
                </a:lnTo>
                <a:lnTo>
                  <a:pt x="4415469" y="338381"/>
                </a:lnTo>
                <a:lnTo>
                  <a:pt x="5197852" y="338381"/>
                </a:lnTo>
                <a:close/>
              </a:path>
            </a:pathLst>
          </a:cu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0800000">
            <a:off x="643467" y="1115036"/>
            <a:ext cx="5197852" cy="5295391"/>
          </a:xfrm>
          <a:custGeom>
            <a:avLst/>
            <a:gdLst>
              <a:gd name="connsiteX0" fmla="*/ 5197852 w 5197852"/>
              <a:gd name="connsiteY0" fmla="*/ 5295391 h 5295391"/>
              <a:gd name="connsiteX1" fmla="*/ 0 w 5197852"/>
              <a:gd name="connsiteY1" fmla="*/ 5295391 h 5295391"/>
              <a:gd name="connsiteX2" fmla="*/ 0 w 5197852"/>
              <a:gd name="connsiteY2" fmla="*/ 338381 h 5295391"/>
              <a:gd name="connsiteX3" fmla="*/ 4022947 w 5197852"/>
              <a:gd name="connsiteY3" fmla="*/ 338381 h 5295391"/>
              <a:gd name="connsiteX4" fmla="*/ 4219208 w 5197852"/>
              <a:gd name="connsiteY4" fmla="*/ 0 h 5295391"/>
              <a:gd name="connsiteX5" fmla="*/ 4415469 w 5197852"/>
              <a:gd name="connsiteY5" fmla="*/ 338381 h 5295391"/>
              <a:gd name="connsiteX6" fmla="*/ 5197852 w 5197852"/>
              <a:gd name="connsiteY6" fmla="*/ 338381 h 529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7852" h="5295391">
                <a:moveTo>
                  <a:pt x="5197852" y="5295391"/>
                </a:moveTo>
                <a:lnTo>
                  <a:pt x="0" y="5295391"/>
                </a:lnTo>
                <a:lnTo>
                  <a:pt x="0" y="338381"/>
                </a:lnTo>
                <a:lnTo>
                  <a:pt x="4022947" y="338381"/>
                </a:lnTo>
                <a:lnTo>
                  <a:pt x="4219208" y="0"/>
                </a:lnTo>
                <a:lnTo>
                  <a:pt x="4415469" y="338381"/>
                </a:lnTo>
                <a:lnTo>
                  <a:pt x="5197852" y="338381"/>
                </a:lnTo>
                <a:close/>
              </a:path>
            </a:pathLst>
          </a:custGeom>
          <a:noFill/>
          <a:ln>
            <a:solidFill>
              <a:srgbClr val="3D4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05100" y="1376648"/>
            <a:ext cx="1005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 smtClean="0">
                <a:solidFill>
                  <a:srgbClr val="3D4762"/>
                </a:solidFill>
                <a:ea typeface="微软雅黑" charset="0"/>
              </a:rPr>
              <a:t>目标</a:t>
            </a:r>
            <a:endParaRPr lang="zh-CN" altLang="en-US" sz="32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4513" y="2073565"/>
            <a:ext cx="482476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无需大量人工特征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深度学习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实现关于新疆暴恐事件的命名实体识别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60501" y="1376647"/>
            <a:ext cx="1005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 smtClean="0">
                <a:solidFill>
                  <a:schemeClr val="bg1"/>
                </a:solidFill>
                <a:ea typeface="微软雅黑" charset="0"/>
              </a:rPr>
              <a:t>内容</a:t>
            </a:r>
            <a:endParaRPr lang="zh-CN" altLang="en-US" sz="3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71891" y="1961422"/>
            <a:ext cx="482476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新疆暴恐事件语料采集、预处理和语料标注</a:t>
            </a:r>
            <a:endParaRPr lang="en-US" altLang="zh-CN" sz="24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构建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BiLSTM+CNN+CRF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模型</a:t>
            </a:r>
            <a:endParaRPr lang="en-US" altLang="zh-CN" sz="24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迁移学习（小规模语料下）</a:t>
            </a:r>
            <a:endParaRPr lang="zh-CN" altLang="en-US" sz="2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任意多边形 14"/>
          <p:cNvSpPr/>
          <p:nvPr/>
        </p:nvSpPr>
        <p:spPr>
          <a:xfrm rot="13432065">
            <a:off x="431080" y="900020"/>
            <a:ext cx="430032" cy="430032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3432065">
            <a:off x="6070332" y="900020"/>
            <a:ext cx="430032" cy="430032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84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489700"/>
            <a:ext cx="1828800" cy="243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3812" y="2000308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3D476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66138" y="4612276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存在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66138" y="5043158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部分 设想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66138" y="5474041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3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解决办法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4" idx="1"/>
          </p:cNvCxnSpPr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rgbClr val="A07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22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3432065">
            <a:off x="447963" y="3157912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3432065">
            <a:off x="408393" y="316860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3432065">
            <a:off x="112970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3432065">
            <a:off x="1844995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432065">
            <a:off x="2560282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3432065">
            <a:off x="327556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3432065">
            <a:off x="399085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3432065">
            <a:off x="4706144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3432065">
            <a:off x="542143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3432065">
            <a:off x="613671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3432065">
            <a:off x="6852006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3432065">
            <a:off x="756729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3432065">
            <a:off x="828258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3432065">
            <a:off x="8997868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13432065">
            <a:off x="9713156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3432065">
            <a:off x="1042844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92864"/>
          <a:stretch/>
        </p:blipFill>
        <p:spPr>
          <a:xfrm>
            <a:off x="426013" y="2773724"/>
            <a:ext cx="2803029" cy="1265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t="92864"/>
          <a:stretch/>
        </p:blipFill>
        <p:spPr>
          <a:xfrm>
            <a:off x="4694481" y="2773724"/>
            <a:ext cx="2803029" cy="12654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/>
          <a:srcRect t="92864"/>
          <a:stretch/>
        </p:blipFill>
        <p:spPr>
          <a:xfrm>
            <a:off x="8962949" y="2773724"/>
            <a:ext cx="2803029" cy="12654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/>
          <a:srcRect t="92864"/>
          <a:stretch/>
        </p:blipFill>
        <p:spPr>
          <a:xfrm flipV="1">
            <a:off x="2594782" y="4498493"/>
            <a:ext cx="2803029" cy="12654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/>
          <a:srcRect t="92864"/>
          <a:stretch/>
        </p:blipFill>
        <p:spPr>
          <a:xfrm flipV="1">
            <a:off x="6863250" y="4498493"/>
            <a:ext cx="2803029" cy="126543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22591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3D4762"/>
                </a:solidFill>
                <a:ea typeface="微软雅黑" charset="0"/>
              </a:rPr>
              <a:t>语料采集、预处理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2590" y="1681293"/>
            <a:ext cx="28064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来源：</a:t>
            </a:r>
            <a:r>
              <a:rPr lang="en-US" altLang="zh-CN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GDELT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新闻具体来源分布情况</a:t>
            </a:r>
            <a:endParaRPr lang="en-US" altLang="zh-CN" sz="2000" dirty="0" smtClean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94482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语料标注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94481" y="1681293"/>
            <a:ext cx="28064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人工标注</a:t>
            </a:r>
            <a:endParaRPr lang="zh-CN" altLang="en-US" sz="20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62950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构建模型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962949" y="1681293"/>
            <a:ext cx="28064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2000" dirty="0" err="1">
                <a:solidFill>
                  <a:srgbClr val="3D4762"/>
                </a:solidFill>
                <a:latin typeface="微软雅黑" charset="0"/>
                <a:ea typeface="微软雅黑" charset="0"/>
              </a:rPr>
              <a:t>BiLSTM+CNN+CRF</a:t>
            </a:r>
            <a:endParaRPr lang="zh-CN" altLang="en-US" sz="20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5104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75103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46995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46994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2" name="图片 4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08947"/>
              </p:ext>
            </p:extLst>
          </p:nvPr>
        </p:nvGraphicFramePr>
        <p:xfrm>
          <a:off x="3349395" y="1128316"/>
          <a:ext cx="5613554" cy="39851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806777"/>
                <a:gridCol w="2806777"/>
              </a:tblGrid>
              <a:tr h="664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新闻来源</a:t>
                      </a: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数量</a:t>
                      </a: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</a:tr>
              <a:tr h="664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altLang="zh-CN" sz="2000" kern="100" dirty="0" err="1" smtClean="0">
                          <a:effectLst/>
                        </a:rPr>
                        <a:t>AsiaView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216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4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err="1">
                          <a:effectLst/>
                        </a:rPr>
                        <a:t>dWNews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308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4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RFA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735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4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</a:rPr>
                        <a:t>CDTNews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801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4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>
                          <a:effectLst/>
                        </a:rPr>
                        <a:t>合计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2060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2589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4962" y="188912"/>
            <a:ext cx="11522075" cy="648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43467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81371" y="250468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kern="0" dirty="0" smtClean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000" kern="0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359935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 rot="5400000">
            <a:off x="6024967" y="457456"/>
            <a:ext cx="142059" cy="509355"/>
          </a:xfrm>
          <a:prstGeom prst="chevron">
            <a:avLst>
              <a:gd name="adj" fmla="val 75240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3432065">
            <a:off x="447963" y="3157912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3432065">
            <a:off x="408393" y="316860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3432065">
            <a:off x="112970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3432065">
            <a:off x="1844995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432065">
            <a:off x="2560282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3432065">
            <a:off x="327556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3432065">
            <a:off x="3990857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3432065">
            <a:off x="4706144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3432065">
            <a:off x="542143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3432065">
            <a:off x="6136719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3432065">
            <a:off x="6852006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3432065">
            <a:off x="756729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3432065">
            <a:off x="8282581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3432065">
            <a:off x="8997868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rgbClr val="C1A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13432065">
            <a:off x="9713156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3432065">
            <a:off x="10428443" y="3174093"/>
            <a:ext cx="1052380" cy="1052380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426013" y="2773724"/>
            <a:ext cx="2803029" cy="1265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4694481" y="2773724"/>
            <a:ext cx="2803029" cy="12654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>
            <a:off x="8962949" y="2773724"/>
            <a:ext cx="2803029" cy="12654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 flipV="1">
            <a:off x="2594782" y="4498493"/>
            <a:ext cx="2803029" cy="12654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/>
          <a:srcRect t="92864"/>
          <a:stretch/>
        </p:blipFill>
        <p:spPr>
          <a:xfrm flipV="1">
            <a:off x="6863250" y="4498493"/>
            <a:ext cx="2803029" cy="126543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22591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3D4762"/>
                </a:solidFill>
                <a:ea typeface="微软雅黑" charset="0"/>
              </a:rPr>
              <a:t>语料采集、预处理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2590" y="1681293"/>
            <a:ext cx="28064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来源：</a:t>
            </a:r>
            <a:r>
              <a:rPr lang="en-US" altLang="zh-CN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GDELT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新闻具体来源分布情况</a:t>
            </a:r>
            <a:endParaRPr lang="en-US" altLang="zh-CN" sz="2000" dirty="0" smtClean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94482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3D4762"/>
                </a:solidFill>
                <a:ea typeface="微软雅黑" charset="0"/>
              </a:rPr>
              <a:t>语料标注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94481" y="1681293"/>
            <a:ext cx="28064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人工标注</a:t>
            </a:r>
            <a:endParaRPr lang="zh-CN" altLang="en-US" sz="20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62950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构建模型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962949" y="1681293"/>
            <a:ext cx="28064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2000" dirty="0" err="1">
                <a:solidFill>
                  <a:srgbClr val="3D4762"/>
                </a:solidFill>
                <a:latin typeface="微软雅黑" charset="0"/>
                <a:ea typeface="微软雅黑" charset="0"/>
              </a:rPr>
              <a:t>BiLSTM+CNN+CRF</a:t>
            </a:r>
            <a:endParaRPr lang="zh-CN" altLang="en-US" sz="20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5104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75103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46995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3D476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rgbClr val="3D4762"/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46994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3D4762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3D476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3D4762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2" name="图片 4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76" y="6367780"/>
            <a:ext cx="1828800" cy="243840"/>
          </a:xfrm>
          <a:prstGeom prst="rect">
            <a:avLst/>
          </a:prstGeom>
        </p:spPr>
      </p:pic>
      <p:pic>
        <p:nvPicPr>
          <p:cNvPr id="43" name="图片 42"/>
          <p:cNvPicPr/>
          <p:nvPr/>
        </p:nvPicPr>
        <p:blipFill>
          <a:blip r:embed="rId5"/>
          <a:stretch>
            <a:fillRect/>
          </a:stretch>
        </p:blipFill>
        <p:spPr>
          <a:xfrm>
            <a:off x="4643870" y="1082655"/>
            <a:ext cx="6720081" cy="44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04127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SubTitle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SubTitle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8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2095</Words>
  <Application>Microsoft Office PowerPoint</Application>
  <PresentationFormat>宽屏</PresentationFormat>
  <Paragraphs>302</Paragraphs>
  <Slides>30</Slides>
  <Notes>1</Notes>
  <HiddenSlides>7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宋体</vt:lpstr>
      <vt:lpstr>微软雅黑</vt:lpstr>
      <vt:lpstr>Arial</vt:lpstr>
      <vt:lpstr>Calibri</vt:lpstr>
      <vt:lpstr>Century Gothic</vt:lpstr>
      <vt:lpstr>Segoe UI</vt:lpstr>
      <vt:lpstr>Segoe UI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guanghe lin</cp:lastModifiedBy>
  <cp:revision>177</cp:revision>
  <dcterms:created xsi:type="dcterms:W3CDTF">2015-08-18T02:51:41Z</dcterms:created>
  <dcterms:modified xsi:type="dcterms:W3CDTF">2017-07-09T14:10:02Z</dcterms:modified>
  <cp:category/>
</cp:coreProperties>
</file>