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3" r:id="rId8"/>
    <p:sldId id="294" r:id="rId9"/>
    <p:sldId id="295" r:id="rId10"/>
    <p:sldId id="292" r:id="rId11"/>
    <p:sldId id="296" r:id="rId12"/>
    <p:sldId id="297" r:id="rId13"/>
    <p:sldId id="286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meng Li" initials="YL" lastIdx="1" clrIdx="0">
    <p:extLst>
      <p:ext uri="{19B8F6BF-5375-455C-9EA6-DF929625EA0E}">
        <p15:presenceInfo xmlns:p15="http://schemas.microsoft.com/office/powerpoint/2012/main" userId="df269bfc8bf457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36799"/>
    <a:srgbClr val="4F81BD"/>
    <a:srgbClr val="62A5E8"/>
    <a:srgbClr val="A8CDF2"/>
    <a:srgbClr val="A8CD8E"/>
    <a:srgbClr val="0070AF"/>
    <a:srgbClr val="539EC8"/>
    <a:srgbClr val="008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714" autoAdjust="0"/>
  </p:normalViewPr>
  <p:slideViewPr>
    <p:cSldViewPr snapToGrid="0">
      <p:cViewPr varScale="1">
        <p:scale>
          <a:sx n="114" d="100"/>
          <a:sy n="114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6D73BC6-B193-4C9D-9886-790A5C47F5F7}" type="datetime1">
              <a:rPr lang="zh-CN" altLang="en-US"/>
              <a:pPr>
                <a:defRPr/>
              </a:pPr>
              <a:t>2016/10/10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19C3DA73-3FB3-4655-A4A6-609C5188C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03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A624B6C-82FC-433B-AB95-CC1012768D2E}" type="datetime1">
              <a:rPr lang="zh-CN" altLang="en-US"/>
              <a:pPr>
                <a:defRPr/>
              </a:pPr>
              <a:t>2016/10/10</a:t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1381B03-390D-418C-9024-453900DE99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3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430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176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5779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30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18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15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447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585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7815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64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669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88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7068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0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4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073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34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69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21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063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9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08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2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741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BFC217A7-7762-411F-AE35-9435C7F892CC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F7B7B47-E3A0-41B5-A6AB-C6F2720E45D7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</a:pPr>
              <a:t>2016/10/10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0" r:id="rId2"/>
    <p:sldLayoutId id="2147483967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39371" y="2862438"/>
            <a:ext cx="7934035" cy="1323439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dirty="0"/>
              <a:t>基于深度神经网络的</a:t>
            </a:r>
            <a:br>
              <a:rPr lang="en-US" altLang="zh-CN" sz="4000" dirty="0"/>
            </a:br>
            <a:r>
              <a:rPr lang="zh-CN" altLang="en-US" sz="4000" dirty="0"/>
              <a:t>垃圾评论检测</a:t>
            </a:r>
          </a:p>
        </p:txBody>
      </p:sp>
      <p:sp>
        <p:nvSpPr>
          <p:cNvPr id="19459" name="副标题 2"/>
          <p:cNvSpPr>
            <a:spLocks noGrp="1"/>
          </p:cNvSpPr>
          <p:nvPr>
            <p:ph type="subTitle" idx="1"/>
          </p:nvPr>
        </p:nvSpPr>
        <p:spPr>
          <a:xfrm>
            <a:off x="6182686" y="4601788"/>
            <a:ext cx="2326378" cy="111950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    李裕礞</a:t>
            </a:r>
            <a:endParaRPr lang="en-US" altLang="zh-CN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70C0"/>
                </a:solidFill>
              </a:rPr>
              <a:t>2016-10-10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28600" y="1240883"/>
            <a:ext cx="8661400" cy="4902200"/>
          </a:xfrm>
        </p:spPr>
        <p:txBody>
          <a:bodyPr/>
          <a:lstStyle/>
          <a:p>
            <a:r>
              <a:rPr lang="zh-CN" altLang="en-US" dirty="0"/>
              <a:t>参照模型：篇章级的情感分析任务</a:t>
            </a:r>
            <a:endParaRPr lang="en-US" altLang="zh-CN" dirty="0"/>
          </a:p>
          <a:p>
            <a:r>
              <a:rPr lang="en-US" altLang="zh-CN" dirty="0"/>
              <a:t>Attention</a:t>
            </a:r>
            <a:r>
              <a:rPr lang="zh-CN" altLang="en-US" dirty="0"/>
              <a:t>机制（计算词及句子的权重）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深度神经网络模型（进行中）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887986"/>
            <a:ext cx="9720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Chen, </a:t>
            </a:r>
            <a:r>
              <a:rPr lang="en-US" altLang="zh-CN" sz="1600" kern="100" dirty="0" err="1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Huimin</a:t>
            </a:r>
            <a:r>
              <a:rPr lang="en-US" altLang="zh-CN" sz="1600" kern="100" dirty="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et al. "Neural Sentiment Classification with User and Product Attention." EMNLP,2016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30" y="2075331"/>
            <a:ext cx="8015771" cy="366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 bwMode="gray">
          <a:xfrm>
            <a:off x="6425966" y="1457013"/>
            <a:ext cx="20553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已完成实验复现</a:t>
            </a:r>
          </a:p>
        </p:txBody>
      </p:sp>
    </p:spTree>
    <p:extLst>
      <p:ext uri="{BB962C8B-B14F-4D97-AF65-F5344CB8AC3E}">
        <p14:creationId xmlns:p14="http://schemas.microsoft.com/office/powerpoint/2010/main" val="26096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深度记忆网络（将进行）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28" y="1292752"/>
            <a:ext cx="5657806" cy="463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67112" y="5931475"/>
            <a:ext cx="9534087" cy="340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Tang, </a:t>
            </a:r>
            <a:r>
              <a:rPr lang="en-US" altLang="zh-CN" sz="1400" kern="1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Duyu</a:t>
            </a:r>
            <a:r>
              <a:rPr lang="en-US" altLang="zh-CN" sz="1400" kern="1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Bing Qin, and Ting Liu. "Aspect Level Sentiment Classification with Deep Memory Network." ACL. 2016</a:t>
            </a:r>
            <a:endParaRPr lang="zh-CN" altLang="zh-CN" sz="1400" kern="1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0261" y="1369561"/>
            <a:ext cx="8661400" cy="4902200"/>
          </a:xfrm>
        </p:spPr>
        <p:txBody>
          <a:bodyPr/>
          <a:lstStyle/>
          <a:p>
            <a:r>
              <a:rPr lang="zh-CN" altLang="en-US" dirty="0"/>
              <a:t>评价对象级的情感分类</a:t>
            </a:r>
            <a:endParaRPr lang="en-US" altLang="zh-CN" dirty="0"/>
          </a:p>
          <a:p>
            <a:r>
              <a:rPr lang="zh-CN" altLang="en-US" dirty="0"/>
              <a:t>将周围的词向量作为外部</a:t>
            </a:r>
            <a:r>
              <a:rPr lang="en-US" altLang="zh-CN" dirty="0"/>
              <a:t>Memory</a:t>
            </a:r>
          </a:p>
          <a:p>
            <a:r>
              <a:rPr lang="zh-CN" altLang="en-US" dirty="0"/>
              <a:t>本文将主题模型抽取出的分布作为外部</a:t>
            </a:r>
            <a:r>
              <a:rPr lang="en-US" altLang="zh-CN" dirty="0"/>
              <a:t>Memory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网络结构</a:t>
            </a:r>
            <a:endParaRPr lang="en-US" altLang="zh-CN" dirty="0"/>
          </a:p>
          <a:p>
            <a:pPr lvl="1"/>
            <a:r>
              <a:rPr lang="en-US" altLang="zh-CN" dirty="0"/>
              <a:t>Word Embedding</a:t>
            </a:r>
          </a:p>
          <a:p>
            <a:pPr lvl="1"/>
            <a:r>
              <a:rPr lang="en-US" altLang="zh-CN" dirty="0"/>
              <a:t>Topic Model</a:t>
            </a:r>
          </a:p>
          <a:p>
            <a:pPr lvl="1"/>
            <a:r>
              <a:rPr lang="en-US" altLang="zh-CN" dirty="0"/>
              <a:t>Attention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67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Amazon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zh-CN" altLang="en-US" dirty="0"/>
              <a:t>将重复的评论作为垃圾评论</a:t>
            </a:r>
            <a:endParaRPr lang="en-US" altLang="zh-CN" dirty="0"/>
          </a:p>
          <a:p>
            <a:r>
              <a:rPr lang="en-US" altLang="zh-CN" dirty="0" err="1"/>
              <a:t>Resellerratings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zh-CN" altLang="en-US" dirty="0"/>
              <a:t>人工标注</a:t>
            </a:r>
            <a:endParaRPr lang="en-US" altLang="zh-CN" dirty="0"/>
          </a:p>
          <a:p>
            <a:r>
              <a:rPr lang="en-US" altLang="zh-CN" dirty="0" err="1"/>
              <a:t>Tripadvisor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zh-CN" altLang="en-US" dirty="0"/>
              <a:t>众包标注，标注者并非专业人士</a:t>
            </a:r>
            <a:endParaRPr lang="en-US" altLang="zh-CN" dirty="0"/>
          </a:p>
          <a:p>
            <a:r>
              <a:rPr lang="en-US" altLang="zh-CN" dirty="0"/>
              <a:t>Yelp 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zh-CN" altLang="en-US" dirty="0"/>
              <a:t>行业认可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使用的数据集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37" y="4668408"/>
            <a:ext cx="6352381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2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230" y="2946633"/>
            <a:ext cx="8661400" cy="1066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dirty="0"/>
              <a:t>Thanks for your attention!</a:t>
            </a:r>
            <a:endParaRPr lang="zh-CN" altLang="en-US" sz="4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网络评论的影响：商品口碑及商家利润</a:t>
            </a:r>
            <a:endParaRPr lang="en-US" altLang="zh-CN" dirty="0"/>
          </a:p>
          <a:p>
            <a:pPr lvl="1"/>
            <a:r>
              <a:rPr lang="zh-CN" altLang="en-US" dirty="0"/>
              <a:t>半颗星评分，增长</a:t>
            </a:r>
            <a:r>
              <a:rPr lang="en-US" altLang="zh-CN" dirty="0"/>
              <a:t>19%</a:t>
            </a:r>
            <a:r>
              <a:rPr lang="zh-CN" altLang="en-US" dirty="0"/>
              <a:t>的销量</a:t>
            </a:r>
            <a:endParaRPr lang="en-US" altLang="zh-CN" dirty="0"/>
          </a:p>
          <a:p>
            <a:pPr lvl="1"/>
            <a:r>
              <a:rPr lang="zh-CN" altLang="en-US" dirty="0"/>
              <a:t>一颗星评分，增长</a:t>
            </a:r>
            <a:r>
              <a:rPr lang="en-US" altLang="zh-CN" dirty="0"/>
              <a:t>5-9%</a:t>
            </a:r>
            <a:r>
              <a:rPr lang="zh-CN" altLang="en-US" dirty="0"/>
              <a:t>的利润</a:t>
            </a:r>
            <a:endParaRPr lang="en-US" altLang="zh-CN" dirty="0"/>
          </a:p>
          <a:p>
            <a:r>
              <a:rPr lang="zh-CN" altLang="en-US" dirty="0"/>
              <a:t>虚假评论的危害</a:t>
            </a:r>
            <a:endParaRPr lang="en-US" altLang="zh-CN" dirty="0"/>
          </a:p>
          <a:p>
            <a:pPr lvl="1"/>
            <a:r>
              <a:rPr lang="zh-CN" altLang="en-US" dirty="0"/>
              <a:t>商业评论：危害商家利益、欺骗消费者</a:t>
            </a:r>
            <a:endParaRPr lang="en-US" altLang="zh-CN" dirty="0"/>
          </a:p>
          <a:p>
            <a:pPr lvl="1"/>
            <a:r>
              <a:rPr lang="zh-CN" altLang="en-US" dirty="0"/>
              <a:t>社交和政治：歪曲观点，欺骗民众，违反道德及法律</a:t>
            </a:r>
            <a:endParaRPr lang="en-US" altLang="zh-CN" dirty="0"/>
          </a:p>
          <a:p>
            <a:r>
              <a:rPr lang="zh-CN" altLang="en-US" dirty="0"/>
              <a:t>虚假评论的数量</a:t>
            </a:r>
            <a:endParaRPr lang="en-US" altLang="zh-CN" dirty="0"/>
          </a:p>
          <a:p>
            <a:pPr lvl="1"/>
            <a:r>
              <a:rPr lang="en-US" altLang="zh-CN" dirty="0"/>
              <a:t>Yelp.com </a:t>
            </a:r>
            <a:r>
              <a:rPr lang="zh-CN" altLang="en-US" dirty="0"/>
              <a:t>网站存在</a:t>
            </a:r>
            <a:r>
              <a:rPr lang="en-US" altLang="zh-CN" dirty="0"/>
              <a:t>25%</a:t>
            </a:r>
            <a:r>
              <a:rPr lang="zh-CN" altLang="en-US" dirty="0"/>
              <a:t>的虚假评论</a:t>
            </a:r>
            <a:endParaRPr lang="en-US" altLang="zh-CN" dirty="0"/>
          </a:p>
          <a:p>
            <a:r>
              <a:rPr lang="zh-CN" altLang="zh-CN" dirty="0"/>
              <a:t>垃圾</a:t>
            </a:r>
            <a:r>
              <a:rPr lang="zh-CN" altLang="en-US" dirty="0"/>
              <a:t>评论</a:t>
            </a:r>
            <a:r>
              <a:rPr lang="zh-CN" altLang="zh-CN" dirty="0"/>
              <a:t>检测具有极其重要的意义和研究价值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69" y="5416206"/>
            <a:ext cx="1367048" cy="6582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432" y="5330987"/>
            <a:ext cx="1394082" cy="7634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1" y="5330987"/>
            <a:ext cx="118133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5044" y="1350278"/>
            <a:ext cx="8661400" cy="4902200"/>
          </a:xfrm>
        </p:spPr>
        <p:txBody>
          <a:bodyPr/>
          <a:lstStyle/>
          <a:p>
            <a:r>
              <a:rPr lang="zh-CN" altLang="en-US" dirty="0"/>
              <a:t>基于文本的检测方法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n-gram</a:t>
            </a:r>
            <a:r>
              <a:rPr lang="zh-CN" altLang="en-US" dirty="0"/>
              <a:t>文本特征</a:t>
            </a:r>
            <a:endParaRPr lang="en-US" altLang="zh-CN" dirty="0"/>
          </a:p>
          <a:p>
            <a:pPr lvl="1"/>
            <a:r>
              <a:rPr lang="zh-CN" altLang="en-US" dirty="0"/>
              <a:t>心理学及文体学特征</a:t>
            </a:r>
            <a:endParaRPr lang="en-US" altLang="zh-CN" dirty="0"/>
          </a:p>
          <a:p>
            <a:pPr lvl="1"/>
            <a:r>
              <a:rPr lang="zh-CN" altLang="en-US" dirty="0"/>
              <a:t>使用主题模型提取词分布差异</a:t>
            </a:r>
            <a:endParaRPr lang="en-US" altLang="zh-CN" dirty="0"/>
          </a:p>
          <a:p>
            <a:r>
              <a:rPr lang="zh-CN" altLang="en-US" dirty="0"/>
              <a:t>基于用户行为的检测方法</a:t>
            </a:r>
            <a:endParaRPr lang="en-US" altLang="zh-CN" dirty="0"/>
          </a:p>
          <a:p>
            <a:pPr lvl="1"/>
            <a:r>
              <a:rPr lang="zh-CN" altLang="en-US" dirty="0"/>
              <a:t>评论者的打分行为及分布</a:t>
            </a:r>
            <a:endParaRPr lang="en-US" altLang="zh-CN" dirty="0"/>
          </a:p>
          <a:p>
            <a:pPr lvl="1"/>
            <a:r>
              <a:rPr lang="zh-CN" altLang="en-US" dirty="0"/>
              <a:t>群组性的评论行为</a:t>
            </a:r>
            <a:endParaRPr lang="en-US" altLang="zh-CN" dirty="0"/>
          </a:p>
          <a:p>
            <a:pPr lvl="1"/>
            <a:r>
              <a:rPr lang="zh-CN" altLang="en-US" dirty="0"/>
              <a:t>时间和空间动态特征</a:t>
            </a:r>
            <a:endParaRPr lang="en-US" altLang="zh-CN" dirty="0"/>
          </a:p>
          <a:p>
            <a:pPr lvl="1"/>
            <a:r>
              <a:rPr lang="zh-CN" altLang="en-US" dirty="0"/>
              <a:t>结合商品特征、文本特征的网络图结构模型</a:t>
            </a:r>
            <a:endParaRPr lang="en-US" altLang="zh-CN" dirty="0"/>
          </a:p>
          <a:p>
            <a:r>
              <a:rPr lang="zh-CN" altLang="en-US" dirty="0"/>
              <a:t>基于深度学习的检测方法</a:t>
            </a:r>
            <a:endParaRPr lang="en-US" altLang="zh-CN" dirty="0"/>
          </a:p>
          <a:p>
            <a:pPr lvl="1"/>
            <a:r>
              <a:rPr lang="zh-CN" altLang="en-US" dirty="0"/>
              <a:t>表示学习：采用张量分解的方法表示出评论者</a:t>
            </a:r>
            <a:r>
              <a:rPr lang="en-US" altLang="zh-CN" dirty="0"/>
              <a:t>+</a:t>
            </a:r>
            <a:r>
              <a:rPr lang="zh-CN" altLang="en-US" dirty="0"/>
              <a:t>产品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10315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28631" y="2213135"/>
            <a:ext cx="4372645" cy="4826000"/>
          </a:xfrm>
        </p:spPr>
        <p:txBody>
          <a:bodyPr/>
          <a:lstStyle/>
          <a:p>
            <a:r>
              <a:rPr lang="zh-CN" altLang="en-US" dirty="0"/>
              <a:t>人工总结规律，构建特征</a:t>
            </a:r>
            <a:endParaRPr lang="en-US" altLang="zh-CN" dirty="0"/>
          </a:p>
          <a:p>
            <a:pPr lvl="1"/>
            <a:r>
              <a:rPr lang="zh-CN" altLang="en-US" dirty="0"/>
              <a:t>依赖于专家知识</a:t>
            </a:r>
            <a:endParaRPr lang="en-US" altLang="zh-CN" dirty="0"/>
          </a:p>
          <a:p>
            <a:r>
              <a:rPr lang="zh-CN" altLang="en-US" dirty="0"/>
              <a:t>传统行为特征未考虑实体交互信息</a:t>
            </a:r>
            <a:endParaRPr lang="en-US" altLang="zh-CN" dirty="0"/>
          </a:p>
          <a:p>
            <a:pPr lvl="1"/>
            <a:r>
              <a:rPr lang="zh-CN" altLang="en-US" dirty="0"/>
              <a:t>实体：评论者、产品</a:t>
            </a:r>
            <a:endParaRPr lang="en-US" altLang="zh-CN" dirty="0"/>
          </a:p>
          <a:p>
            <a:r>
              <a:rPr lang="zh-CN" altLang="en-US" dirty="0"/>
              <a:t>图模型结构</a:t>
            </a:r>
            <a:endParaRPr lang="en-US" altLang="zh-CN" dirty="0"/>
          </a:p>
          <a:p>
            <a:pPr lvl="1"/>
            <a:r>
              <a:rPr lang="zh-CN" altLang="en-US" dirty="0"/>
              <a:t>只限在同一产品下的实体关系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761335" y="2213135"/>
            <a:ext cx="4254500" cy="4826000"/>
          </a:xfrm>
        </p:spPr>
        <p:txBody>
          <a:bodyPr/>
          <a:lstStyle/>
          <a:p>
            <a:r>
              <a:rPr lang="zh-CN" altLang="en-US" dirty="0"/>
              <a:t>不依赖专家经验</a:t>
            </a:r>
            <a:endParaRPr lang="en-US" altLang="zh-CN" dirty="0"/>
          </a:p>
          <a:p>
            <a:pPr lvl="1"/>
            <a:r>
              <a:rPr lang="zh-CN" altLang="en-US" dirty="0"/>
              <a:t>自动学习</a:t>
            </a:r>
            <a:endParaRPr lang="en-US" altLang="zh-CN" dirty="0"/>
          </a:p>
          <a:p>
            <a:r>
              <a:rPr lang="zh-CN" altLang="en-US" dirty="0"/>
              <a:t>联合多种关系信息</a:t>
            </a:r>
            <a:endParaRPr lang="en-US" altLang="zh-CN" dirty="0"/>
          </a:p>
          <a:p>
            <a:pPr lvl="1"/>
            <a:r>
              <a:rPr lang="zh-CN" altLang="en-US" dirty="0"/>
              <a:t>实体：评论者、产品</a:t>
            </a:r>
            <a:endParaRPr lang="en-US" altLang="zh-CN" dirty="0"/>
          </a:p>
          <a:p>
            <a:r>
              <a:rPr lang="zh-CN" altLang="en-US" dirty="0"/>
              <a:t>评论表示</a:t>
            </a:r>
            <a:endParaRPr lang="en-US" altLang="zh-CN" dirty="0"/>
          </a:p>
          <a:p>
            <a:pPr lvl="1"/>
            <a:r>
              <a:rPr lang="zh-CN" altLang="en-US" dirty="0"/>
              <a:t>全局性损失函数，联合评论者与产品的各自信息表示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633" y="1569411"/>
            <a:ext cx="3808602" cy="523220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传统方法的不足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 bwMode="auto">
          <a:xfrm>
            <a:off x="4761335" y="1569411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kern="0" dirty="0">
                <a:solidFill>
                  <a:srgbClr val="000000"/>
                </a:solidFill>
              </a:rPr>
              <a:t>深度学习模型</a:t>
            </a:r>
          </a:p>
        </p:txBody>
      </p:sp>
      <p:sp>
        <p:nvSpPr>
          <p:cNvPr id="10" name="标题 2"/>
          <p:cNvSpPr txBox="1">
            <a:spLocks/>
          </p:cNvSpPr>
          <p:nvPr/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kern="0"/>
              <a:t>相关工作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8724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本文相关研究方法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4294967295"/>
          </p:nvPr>
        </p:nvSpPr>
        <p:spPr>
          <a:xfrm>
            <a:off x="1375401" y="4054607"/>
            <a:ext cx="6050444" cy="452437"/>
          </a:xfrm>
        </p:spPr>
        <p:txBody>
          <a:bodyPr/>
          <a:lstStyle/>
          <a:p>
            <a:r>
              <a:rPr lang="zh-CN" altLang="en-US" sz="2800" dirty="0"/>
              <a:t>结合主题模型及深度神经网络模型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1375401" y="3000769"/>
            <a:ext cx="5151234" cy="452437"/>
          </a:xfrm>
        </p:spPr>
        <p:txBody>
          <a:bodyPr/>
          <a:lstStyle/>
          <a:p>
            <a:r>
              <a:rPr lang="zh-CN" altLang="en-US" sz="2800" dirty="0"/>
              <a:t>对深度神经网络模型的改进</a:t>
            </a:r>
          </a:p>
          <a:p>
            <a:endParaRPr lang="zh-CN" altLang="en-US" sz="28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4294967295"/>
          </p:nvPr>
        </p:nvSpPr>
        <p:spPr>
          <a:xfrm>
            <a:off x="1375401" y="1946931"/>
            <a:ext cx="4589171" cy="452437"/>
          </a:xfrm>
        </p:spPr>
        <p:txBody>
          <a:bodyPr/>
          <a:lstStyle/>
          <a:p>
            <a:r>
              <a:rPr lang="zh-CN" altLang="en-US" sz="2800" dirty="0"/>
              <a:t>对主题模型的改进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06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LDA</a:t>
            </a:r>
            <a:r>
              <a:rPr lang="zh-CN" altLang="en-US" dirty="0"/>
              <a:t>模型，抽取评论中词分布的差异</a:t>
            </a:r>
            <a:endParaRPr lang="en-US" altLang="zh-CN" dirty="0"/>
          </a:p>
          <a:p>
            <a:pPr lvl="1"/>
            <a:r>
              <a:rPr lang="zh-CN" altLang="en-US" dirty="0"/>
              <a:t>正常评论、虚假评论、背景文字</a:t>
            </a:r>
            <a:endParaRPr lang="en-US" altLang="zh-CN" dirty="0"/>
          </a:p>
          <a:p>
            <a:r>
              <a:rPr lang="zh-CN" altLang="en-US" dirty="0"/>
              <a:t>缺点：未考虑语义信息</a:t>
            </a:r>
            <a:endParaRPr lang="en-US" altLang="zh-CN" dirty="0"/>
          </a:p>
          <a:p>
            <a:pPr lvl="1"/>
            <a:r>
              <a:rPr lang="zh-CN" altLang="en-US" dirty="0"/>
              <a:t>假设主题下的词分布为</a:t>
            </a:r>
            <a:r>
              <a:rPr lang="en-US" altLang="zh-CN" dirty="0"/>
              <a:t>Dirichlet</a:t>
            </a:r>
            <a:r>
              <a:rPr lang="zh-CN" altLang="en-US" dirty="0"/>
              <a:t>分布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改进：引入词向量（</a:t>
            </a:r>
            <a:r>
              <a:rPr lang="en-US" altLang="zh-CN" dirty="0"/>
              <a:t>Nguyen, et al 2015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假设主题下的词服从如下分布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改进后的缺点：分母累和所有词，计算复杂度较大</a:t>
            </a:r>
            <a:endParaRPr lang="en-US" altLang="zh-CN" dirty="0"/>
          </a:p>
          <a:p>
            <a:r>
              <a:rPr lang="zh-CN" altLang="en-US" dirty="0"/>
              <a:t>解决方法：使用负采样的方法计算分母（本文工作）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主题模型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l="15565" b="9674"/>
          <a:stretch/>
        </p:blipFill>
        <p:spPr>
          <a:xfrm>
            <a:off x="5847126" y="1224442"/>
            <a:ext cx="3042874" cy="32427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3868638"/>
            <a:ext cx="1848178" cy="7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正在进行的工作</a:t>
            </a:r>
          </a:p>
        </p:txBody>
      </p:sp>
      <p:sp>
        <p:nvSpPr>
          <p:cNvPr id="18" name="文本占位符 4"/>
          <p:cNvSpPr txBox="1">
            <a:spLocks/>
          </p:cNvSpPr>
          <p:nvPr/>
        </p:nvSpPr>
        <p:spPr bwMode="auto">
          <a:xfrm>
            <a:off x="170486" y="2172562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Comic Sans MS" pitchFamily="66" charset="0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之前的方法</a:t>
            </a:r>
          </a:p>
        </p:txBody>
      </p:sp>
      <p:sp>
        <p:nvSpPr>
          <p:cNvPr id="19" name="内容占位符 5"/>
          <p:cNvSpPr txBox="1">
            <a:spLocks/>
          </p:cNvSpPr>
          <p:nvPr/>
        </p:nvSpPr>
        <p:spPr>
          <a:xfrm>
            <a:off x="-397584" y="2647449"/>
            <a:ext cx="4449898" cy="653434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lvl="2"/>
            <a:r>
              <a:rPr lang="zh-CN" altLang="en-US" sz="2000" kern="0" dirty="0"/>
              <a:t>直接假设主题下的词分布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所有</a:t>
            </a:r>
            <a:r>
              <a:rPr kumimoji="0" lang="en-US" altLang="zh-CN" sz="2000" kern="0" dirty="0"/>
              <a:t>topic</a:t>
            </a:r>
            <a:r>
              <a:rPr kumimoji="0" lang="zh-CN" altLang="en-US" sz="2000" kern="0" dirty="0"/>
              <a:t>同一个噪声分布</a:t>
            </a:r>
            <a:endParaRPr kumimoji="0" lang="en-US" altLang="zh-CN" sz="2000" kern="0" dirty="0"/>
          </a:p>
          <a:p>
            <a:pPr lvl="2"/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噪声分布迭代过程中不变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迭代固定代数</a:t>
            </a:r>
          </a:p>
        </p:txBody>
      </p:sp>
      <p:sp>
        <p:nvSpPr>
          <p:cNvPr id="20" name="文本占位符 6"/>
          <p:cNvSpPr txBox="1">
            <a:spLocks/>
          </p:cNvSpPr>
          <p:nvPr/>
        </p:nvSpPr>
        <p:spPr>
          <a:xfrm>
            <a:off x="4501186" y="2158890"/>
            <a:ext cx="4041775" cy="639762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本文方法</a:t>
            </a:r>
          </a:p>
        </p:txBody>
      </p:sp>
      <p:sp>
        <p:nvSpPr>
          <p:cNvPr id="21" name="内容占位符 7"/>
          <p:cNvSpPr txBox="1">
            <a:spLocks/>
          </p:cNvSpPr>
          <p:nvPr/>
        </p:nvSpPr>
        <p:spPr>
          <a:xfrm>
            <a:off x="3967994" y="2647449"/>
            <a:ext cx="5251508" cy="1522054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lvl="2"/>
            <a:r>
              <a:rPr kumimoji="0" lang="zh-CN" altLang="en-US" sz="2000" kern="0" dirty="0"/>
              <a:t>假设噪声分布，并计算分布差异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每个</a:t>
            </a:r>
            <a:r>
              <a:rPr kumimoji="0" lang="en-US" altLang="zh-CN" sz="2000" kern="0" dirty="0"/>
              <a:t>topic</a:t>
            </a:r>
            <a:r>
              <a:rPr kumimoji="0" lang="zh-CN" altLang="en-US" sz="2000" kern="0" dirty="0"/>
              <a:t>不同噪声分布</a:t>
            </a:r>
            <a:endParaRPr kumimoji="0" lang="en-US" altLang="zh-CN" sz="2000" kern="0" dirty="0"/>
          </a:p>
          <a:p>
            <a:pPr marL="914400" lvl="2" indent="0">
              <a:buNone/>
            </a:pPr>
            <a:r>
              <a:rPr lang="zh-CN" altLang="en-US" sz="2000" kern="0" dirty="0"/>
              <a:t> 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不断趋近真实分布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用</a:t>
            </a:r>
            <a:r>
              <a:rPr kumimoji="0" lang="en-US" altLang="zh-CN" sz="2000" kern="0" dirty="0"/>
              <a:t>KL</a:t>
            </a:r>
            <a:r>
              <a:rPr kumimoji="0" lang="zh-CN" altLang="en-US" sz="2000" kern="0" dirty="0"/>
              <a:t>散度判断收敛</a:t>
            </a:r>
          </a:p>
        </p:txBody>
      </p:sp>
      <p:sp>
        <p:nvSpPr>
          <p:cNvPr id="22" name="标题 2"/>
          <p:cNvSpPr txBox="1">
            <a:spLocks/>
          </p:cNvSpPr>
          <p:nvPr/>
        </p:nvSpPr>
        <p:spPr bwMode="auto">
          <a:xfrm>
            <a:off x="326915" y="1302337"/>
            <a:ext cx="8348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000" kern="0" dirty="0">
                <a:solidFill>
                  <a:srgbClr val="000000"/>
                </a:solidFill>
              </a:rPr>
              <a:t>论文：</a:t>
            </a:r>
            <a:r>
              <a:rPr lang="en-US" altLang="zh-CN" sz="2000" kern="0" dirty="0">
                <a:solidFill>
                  <a:srgbClr val="000000"/>
                </a:solidFill>
              </a:rPr>
              <a:t>Mixing Topic Model and Word Embedding with Dynamic Noise Contrastive Estimation</a:t>
            </a:r>
            <a:endParaRPr lang="zh-CN" altLang="en-US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8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12609" y="3877454"/>
            <a:ext cx="4228051" cy="2121033"/>
          </a:xfrm>
        </p:spPr>
        <p:txBody>
          <a:bodyPr/>
          <a:lstStyle/>
          <a:p>
            <a:r>
              <a:rPr lang="zh-CN" altLang="en-US" dirty="0"/>
              <a:t>假设的噪声分布应接近真实分布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个主题下的词分布情况</a:t>
            </a:r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230" y="1333500"/>
            <a:ext cx="3346043" cy="227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333500"/>
            <a:ext cx="3524796" cy="2162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82" y="3807770"/>
            <a:ext cx="3346043" cy="22604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 bwMode="gray">
          <a:xfrm>
            <a:off x="4848931" y="4584027"/>
            <a:ext cx="33554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原假设：词频的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4/3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次幂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本文假设：与主题向量相关</a:t>
            </a:r>
          </a:p>
        </p:txBody>
      </p:sp>
    </p:spTree>
    <p:extLst>
      <p:ext uri="{BB962C8B-B14F-4D97-AF65-F5344CB8AC3E}">
        <p14:creationId xmlns:p14="http://schemas.microsoft.com/office/powerpoint/2010/main" val="13658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正在进行的工作</a:t>
            </a:r>
          </a:p>
        </p:txBody>
      </p:sp>
      <p:sp>
        <p:nvSpPr>
          <p:cNvPr id="18" name="文本占位符 4"/>
          <p:cNvSpPr txBox="1">
            <a:spLocks/>
          </p:cNvSpPr>
          <p:nvPr/>
        </p:nvSpPr>
        <p:spPr bwMode="auto">
          <a:xfrm>
            <a:off x="170486" y="2172562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Comic Sans MS" pitchFamily="66" charset="0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之前的方法</a:t>
            </a:r>
          </a:p>
        </p:txBody>
      </p:sp>
      <p:sp>
        <p:nvSpPr>
          <p:cNvPr id="19" name="内容占位符 5"/>
          <p:cNvSpPr txBox="1">
            <a:spLocks/>
          </p:cNvSpPr>
          <p:nvPr/>
        </p:nvSpPr>
        <p:spPr>
          <a:xfrm>
            <a:off x="-397584" y="2647449"/>
            <a:ext cx="4449898" cy="653434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lvl="2"/>
            <a:r>
              <a:rPr lang="zh-CN" altLang="en-US" sz="2000" kern="0" dirty="0"/>
              <a:t>直接假设主题下的词分布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所有</a:t>
            </a:r>
            <a:r>
              <a:rPr kumimoji="0" lang="en-US" altLang="zh-CN" sz="2000" kern="0" dirty="0"/>
              <a:t>topic</a:t>
            </a:r>
            <a:r>
              <a:rPr kumimoji="0" lang="zh-CN" altLang="en-US" sz="2000" kern="0" dirty="0"/>
              <a:t>同一个噪声分布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噪声分布迭代过程中不变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迭代固定代数</a:t>
            </a:r>
          </a:p>
        </p:txBody>
      </p:sp>
      <p:sp>
        <p:nvSpPr>
          <p:cNvPr id="20" name="文本占位符 6"/>
          <p:cNvSpPr txBox="1">
            <a:spLocks/>
          </p:cNvSpPr>
          <p:nvPr/>
        </p:nvSpPr>
        <p:spPr>
          <a:xfrm>
            <a:off x="4501186" y="2158890"/>
            <a:ext cx="4041775" cy="639762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本文方法</a:t>
            </a:r>
          </a:p>
        </p:txBody>
      </p:sp>
      <p:sp>
        <p:nvSpPr>
          <p:cNvPr id="21" name="内容占位符 7"/>
          <p:cNvSpPr txBox="1">
            <a:spLocks/>
          </p:cNvSpPr>
          <p:nvPr/>
        </p:nvSpPr>
        <p:spPr>
          <a:xfrm>
            <a:off x="3967994" y="2647449"/>
            <a:ext cx="5251508" cy="1522054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lvl="2"/>
            <a:r>
              <a:rPr kumimoji="0" lang="zh-CN" altLang="en-US" sz="2000" kern="0" dirty="0"/>
              <a:t>假设噪声分布，并计算分布差异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每个</a:t>
            </a:r>
            <a:r>
              <a:rPr kumimoji="0" lang="en-US" altLang="zh-CN" sz="2000" kern="0" dirty="0"/>
              <a:t>topic</a:t>
            </a:r>
            <a:r>
              <a:rPr kumimoji="0" lang="zh-CN" altLang="en-US" sz="2000" kern="0" dirty="0"/>
              <a:t>不同噪声分布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不断趋近真实分布</a:t>
            </a:r>
            <a:endParaRPr kumimoji="0" lang="en-US" altLang="zh-CN" sz="2000" kern="0" dirty="0"/>
          </a:p>
          <a:p>
            <a:pPr lvl="2"/>
            <a:r>
              <a:rPr kumimoji="0" lang="zh-CN" altLang="en-US" sz="2000" kern="0" dirty="0"/>
              <a:t>用</a:t>
            </a:r>
            <a:r>
              <a:rPr kumimoji="0" lang="en-US" altLang="zh-CN" sz="2000" kern="0" dirty="0"/>
              <a:t>KL</a:t>
            </a:r>
            <a:r>
              <a:rPr kumimoji="0" lang="zh-CN" altLang="en-US" sz="2000" kern="0" dirty="0"/>
              <a:t>散度判断收敛</a:t>
            </a:r>
          </a:p>
        </p:txBody>
      </p:sp>
      <p:sp>
        <p:nvSpPr>
          <p:cNvPr id="22" name="标题 2"/>
          <p:cNvSpPr txBox="1">
            <a:spLocks/>
          </p:cNvSpPr>
          <p:nvPr/>
        </p:nvSpPr>
        <p:spPr bwMode="auto">
          <a:xfrm>
            <a:off x="326915" y="1302337"/>
            <a:ext cx="83485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000" kern="0" dirty="0">
                <a:solidFill>
                  <a:srgbClr val="000000"/>
                </a:solidFill>
              </a:rPr>
              <a:t>论文：</a:t>
            </a:r>
            <a:r>
              <a:rPr lang="en-US" altLang="zh-CN" sz="2000" kern="0" dirty="0">
                <a:solidFill>
                  <a:srgbClr val="000000"/>
                </a:solidFill>
              </a:rPr>
              <a:t>Mixing Topic Model and Word Embedding with Dynamic Noise Contrastive Estimation</a:t>
            </a:r>
            <a:endParaRPr lang="zh-CN" altLang="en-US" sz="2000" kern="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 bwMode="gray">
          <a:xfrm>
            <a:off x="571297" y="5201140"/>
            <a:ext cx="7122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在提升速度的基础上，比原方法在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Topic coherence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指标上提升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2.1%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占位符 4"/>
          <p:cNvSpPr txBox="1">
            <a:spLocks/>
          </p:cNvSpPr>
          <p:nvPr/>
        </p:nvSpPr>
        <p:spPr bwMode="auto">
          <a:xfrm>
            <a:off x="170486" y="4746044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Comic Sans MS" pitchFamily="66" charset="0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Comic Sans MS" pitchFamily="66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实验结果</a:t>
            </a:r>
          </a:p>
        </p:txBody>
      </p:sp>
      <p:sp>
        <p:nvSpPr>
          <p:cNvPr id="10" name="文本框 9"/>
          <p:cNvSpPr txBox="1"/>
          <p:nvPr/>
        </p:nvSpPr>
        <p:spPr bwMode="gray">
          <a:xfrm>
            <a:off x="571297" y="5777681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目前正在进行论文撰写</a:t>
            </a:r>
          </a:p>
        </p:txBody>
      </p:sp>
    </p:spTree>
    <p:extLst>
      <p:ext uri="{BB962C8B-B14F-4D97-AF65-F5344CB8AC3E}">
        <p14:creationId xmlns:p14="http://schemas.microsoft.com/office/powerpoint/2010/main" val="19000312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.NET MVC网站实践教程</Template>
  <TotalTime>2111</TotalTime>
  <Words>636</Words>
  <Application>Microsoft Office PowerPoint</Application>
  <PresentationFormat>全屏显示(4:3)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MS PGothic</vt:lpstr>
      <vt:lpstr>MS PGothic</vt:lpstr>
      <vt:lpstr>Segoe</vt:lpstr>
      <vt:lpstr>Segoe Semibold</vt:lpstr>
      <vt:lpstr>宋体</vt:lpstr>
      <vt:lpstr>微软雅黑</vt:lpstr>
      <vt:lpstr>Arial</vt:lpstr>
      <vt:lpstr>Arial Narrow</vt:lpstr>
      <vt:lpstr>Calibri</vt:lpstr>
      <vt:lpstr>Comic Sans MS</vt:lpstr>
      <vt:lpstr>Times New Roman</vt:lpstr>
      <vt:lpstr>Wingdings</vt:lpstr>
      <vt:lpstr>简洁白模板</vt:lpstr>
      <vt:lpstr>基于深度神经网络的 垃圾评论检测</vt:lpstr>
      <vt:lpstr>背景介绍</vt:lpstr>
      <vt:lpstr>相关工作</vt:lpstr>
      <vt:lpstr>传统方法的不足</vt:lpstr>
      <vt:lpstr>本文相关研究方法</vt:lpstr>
      <vt:lpstr>主题模型</vt:lpstr>
      <vt:lpstr>正在进行的工作</vt:lpstr>
      <vt:lpstr>3个主题下的词分布情况</vt:lpstr>
      <vt:lpstr>正在进行的工作</vt:lpstr>
      <vt:lpstr>深度神经网络模型（进行中）</vt:lpstr>
      <vt:lpstr>深度记忆网络（将进行）</vt:lpstr>
      <vt:lpstr>使用的数据集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学期计划</dc:title>
  <dc:creator>Tony Lee</dc:creator>
  <cp:lastModifiedBy>Yumeng Li</cp:lastModifiedBy>
  <cp:revision>496</cp:revision>
  <dcterms:created xsi:type="dcterms:W3CDTF">2016-03-17T09:23:31Z</dcterms:created>
  <dcterms:modified xsi:type="dcterms:W3CDTF">2016-10-10T09:56:42Z</dcterms:modified>
</cp:coreProperties>
</file>