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7" r:id="rId2"/>
    <p:sldId id="272" r:id="rId3"/>
    <p:sldId id="289" r:id="rId4"/>
    <p:sldId id="291" r:id="rId5"/>
    <p:sldId id="302" r:id="rId6"/>
    <p:sldId id="303" r:id="rId7"/>
    <p:sldId id="293" r:id="rId8"/>
    <p:sldId id="294" r:id="rId9"/>
    <p:sldId id="295" r:id="rId10"/>
    <p:sldId id="305" r:id="rId11"/>
    <p:sldId id="306" r:id="rId12"/>
    <p:sldId id="304" r:id="rId13"/>
    <p:sldId id="307" r:id="rId14"/>
    <p:sldId id="308" r:id="rId15"/>
    <p:sldId id="297" r:id="rId16"/>
    <p:sldId id="290" r:id="rId17"/>
    <p:sldId id="298" r:id="rId18"/>
    <p:sldId id="300" r:id="rId19"/>
    <p:sldId id="301" r:id="rId20"/>
    <p:sldId id="29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2D2D"/>
    <a:srgbClr val="D6E6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CCFB6-CE2B-431B-B63B-8A0E5C47C8BE}" type="datetimeFigureOut">
              <a:rPr lang="zh-CN" altLang="en-US" smtClean="0"/>
              <a:t>2017/7/7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79857-3E28-4C90-825C-C38A910FF163}" type="slidenum">
              <a:rPr lang="zh-CN" altLang="en-US" smtClean="0"/>
              <a:t>‹#›</a:t>
            </a:fld>
            <a:endParaRPr lang="zh-CN" altLang="en-US"/>
          </a:p>
        </p:txBody>
      </p:sp>
    </p:spTree>
    <p:extLst>
      <p:ext uri="{BB962C8B-B14F-4D97-AF65-F5344CB8AC3E}">
        <p14:creationId xmlns:p14="http://schemas.microsoft.com/office/powerpoint/2010/main" val="320497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2</a:t>
            </a:fld>
            <a:endParaRPr lang="ko-KR" altLang="en-US"/>
          </a:p>
        </p:txBody>
      </p:sp>
    </p:spTree>
    <p:extLst>
      <p:ext uri="{BB962C8B-B14F-4D97-AF65-F5344CB8AC3E}">
        <p14:creationId xmlns:p14="http://schemas.microsoft.com/office/powerpoint/2010/main" val="91008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11</a:t>
            </a:fld>
            <a:endParaRPr lang="ko-KR" altLang="en-US"/>
          </a:p>
        </p:txBody>
      </p:sp>
    </p:spTree>
    <p:extLst>
      <p:ext uri="{BB962C8B-B14F-4D97-AF65-F5344CB8AC3E}">
        <p14:creationId xmlns:p14="http://schemas.microsoft.com/office/powerpoint/2010/main" val="17856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12</a:t>
            </a:fld>
            <a:endParaRPr lang="ko-KR" altLang="en-US"/>
          </a:p>
        </p:txBody>
      </p:sp>
    </p:spTree>
    <p:extLst>
      <p:ext uri="{BB962C8B-B14F-4D97-AF65-F5344CB8AC3E}">
        <p14:creationId xmlns:p14="http://schemas.microsoft.com/office/powerpoint/2010/main" val="1705548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13</a:t>
            </a:fld>
            <a:endParaRPr lang="ko-KR" altLang="en-US"/>
          </a:p>
        </p:txBody>
      </p:sp>
    </p:spTree>
    <p:extLst>
      <p:ext uri="{BB962C8B-B14F-4D97-AF65-F5344CB8AC3E}">
        <p14:creationId xmlns:p14="http://schemas.microsoft.com/office/powerpoint/2010/main" val="243564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14</a:t>
            </a:fld>
            <a:endParaRPr lang="ko-KR" altLang="en-US"/>
          </a:p>
        </p:txBody>
      </p:sp>
    </p:spTree>
    <p:extLst>
      <p:ext uri="{BB962C8B-B14F-4D97-AF65-F5344CB8AC3E}">
        <p14:creationId xmlns:p14="http://schemas.microsoft.com/office/powerpoint/2010/main" val="4124120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15</a:t>
            </a:fld>
            <a:endParaRPr lang="ko-KR" altLang="en-US"/>
          </a:p>
        </p:txBody>
      </p:sp>
    </p:spTree>
    <p:extLst>
      <p:ext uri="{BB962C8B-B14F-4D97-AF65-F5344CB8AC3E}">
        <p14:creationId xmlns:p14="http://schemas.microsoft.com/office/powerpoint/2010/main" val="70350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16</a:t>
            </a:fld>
            <a:endParaRPr lang="ko-KR" altLang="en-US"/>
          </a:p>
        </p:txBody>
      </p:sp>
    </p:spTree>
    <p:extLst>
      <p:ext uri="{BB962C8B-B14F-4D97-AF65-F5344CB8AC3E}">
        <p14:creationId xmlns:p14="http://schemas.microsoft.com/office/powerpoint/2010/main" val="3888512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17</a:t>
            </a:fld>
            <a:endParaRPr lang="ko-KR" altLang="en-US"/>
          </a:p>
        </p:txBody>
      </p:sp>
    </p:spTree>
    <p:extLst>
      <p:ext uri="{BB962C8B-B14F-4D97-AF65-F5344CB8AC3E}">
        <p14:creationId xmlns:p14="http://schemas.microsoft.com/office/powerpoint/2010/main" val="95291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18</a:t>
            </a:fld>
            <a:endParaRPr lang="ko-KR" altLang="en-US"/>
          </a:p>
        </p:txBody>
      </p:sp>
    </p:spTree>
    <p:extLst>
      <p:ext uri="{BB962C8B-B14F-4D97-AF65-F5344CB8AC3E}">
        <p14:creationId xmlns:p14="http://schemas.microsoft.com/office/powerpoint/2010/main" val="80705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19</a:t>
            </a:fld>
            <a:endParaRPr lang="ko-KR" altLang="en-US"/>
          </a:p>
        </p:txBody>
      </p:sp>
    </p:spTree>
    <p:extLst>
      <p:ext uri="{BB962C8B-B14F-4D97-AF65-F5344CB8AC3E}">
        <p14:creationId xmlns:p14="http://schemas.microsoft.com/office/powerpoint/2010/main" val="215494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3</a:t>
            </a:fld>
            <a:endParaRPr lang="ko-KR" altLang="en-US"/>
          </a:p>
        </p:txBody>
      </p:sp>
    </p:spTree>
    <p:extLst>
      <p:ext uri="{BB962C8B-B14F-4D97-AF65-F5344CB8AC3E}">
        <p14:creationId xmlns:p14="http://schemas.microsoft.com/office/powerpoint/2010/main" val="154453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4</a:t>
            </a:fld>
            <a:endParaRPr lang="ko-KR" altLang="en-US"/>
          </a:p>
        </p:txBody>
      </p:sp>
    </p:spTree>
    <p:extLst>
      <p:ext uri="{BB962C8B-B14F-4D97-AF65-F5344CB8AC3E}">
        <p14:creationId xmlns:p14="http://schemas.microsoft.com/office/powerpoint/2010/main" val="37219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5</a:t>
            </a:fld>
            <a:endParaRPr lang="ko-KR" altLang="en-US"/>
          </a:p>
        </p:txBody>
      </p:sp>
    </p:spTree>
    <p:extLst>
      <p:ext uri="{BB962C8B-B14F-4D97-AF65-F5344CB8AC3E}">
        <p14:creationId xmlns:p14="http://schemas.microsoft.com/office/powerpoint/2010/main" val="267757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6</a:t>
            </a:fld>
            <a:endParaRPr lang="ko-KR" altLang="en-US"/>
          </a:p>
        </p:txBody>
      </p:sp>
    </p:spTree>
    <p:extLst>
      <p:ext uri="{BB962C8B-B14F-4D97-AF65-F5344CB8AC3E}">
        <p14:creationId xmlns:p14="http://schemas.microsoft.com/office/powerpoint/2010/main" val="242730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7</a:t>
            </a:fld>
            <a:endParaRPr lang="ko-KR" altLang="en-US"/>
          </a:p>
        </p:txBody>
      </p:sp>
    </p:spTree>
    <p:extLst>
      <p:ext uri="{BB962C8B-B14F-4D97-AF65-F5344CB8AC3E}">
        <p14:creationId xmlns:p14="http://schemas.microsoft.com/office/powerpoint/2010/main" val="83266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8</a:t>
            </a:fld>
            <a:endParaRPr lang="ko-KR" altLang="en-US"/>
          </a:p>
        </p:txBody>
      </p:sp>
    </p:spTree>
    <p:extLst>
      <p:ext uri="{BB962C8B-B14F-4D97-AF65-F5344CB8AC3E}">
        <p14:creationId xmlns:p14="http://schemas.microsoft.com/office/powerpoint/2010/main" val="2122686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9</a:t>
            </a:fld>
            <a:endParaRPr lang="ko-KR" altLang="en-US"/>
          </a:p>
        </p:txBody>
      </p:sp>
    </p:spTree>
    <p:extLst>
      <p:ext uri="{BB962C8B-B14F-4D97-AF65-F5344CB8AC3E}">
        <p14:creationId xmlns:p14="http://schemas.microsoft.com/office/powerpoint/2010/main" val="199232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A64A87B-1402-48B6-AF43-B584EF02056F}" type="slidenum">
              <a:rPr lang="ko-KR" altLang="en-US" smtClean="0"/>
              <a:t>10</a:t>
            </a:fld>
            <a:endParaRPr lang="ko-KR" altLang="en-US"/>
          </a:p>
        </p:txBody>
      </p:sp>
    </p:spTree>
    <p:extLst>
      <p:ext uri="{BB962C8B-B14F-4D97-AF65-F5344CB8AC3E}">
        <p14:creationId xmlns:p14="http://schemas.microsoft.com/office/powerpoint/2010/main" val="27273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46031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33561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162297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966353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1237488"/>
          </a:xfrm>
          <a:prstGeom prst="rect">
            <a:avLst/>
          </a:prstGeom>
        </p:spPr>
      </p:pic>
      <p:sp>
        <p:nvSpPr>
          <p:cNvPr id="15" name="Rectangle 14"/>
          <p:cNvSpPr/>
          <p:nvPr userDrawn="1"/>
        </p:nvSpPr>
        <p:spPr>
          <a:xfrm>
            <a:off x="0" y="1131628"/>
            <a:ext cx="12192000" cy="857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8" name="Text Placeholder 11"/>
          <p:cNvSpPr>
            <a:spLocks noGrp="1"/>
          </p:cNvSpPr>
          <p:nvPr>
            <p:ph type="body" sz="quarter" idx="13" hasCustomPrompt="1"/>
          </p:nvPr>
        </p:nvSpPr>
        <p:spPr>
          <a:xfrm>
            <a:off x="450376" y="184472"/>
            <a:ext cx="11136573" cy="587493"/>
          </a:xfrm>
          <a:prstGeom prst="rect">
            <a:avLst/>
          </a:prstGeom>
        </p:spPr>
        <p:txBody>
          <a:bodyPr/>
          <a:lstStyle>
            <a:lvl1pPr marL="0" indent="0">
              <a:buNone/>
              <a:defRPr sz="3600" baseline="0">
                <a:solidFill>
                  <a:schemeClr val="accent1"/>
                </a:solidFill>
                <a:latin typeface="Calibri" panose="020F0502020204030204" pitchFamily="34" charset="0"/>
              </a:defRPr>
            </a:lvl1pPr>
          </a:lstStyle>
          <a:p>
            <a:pPr lvl="0"/>
            <a:r>
              <a:rPr lang="en-US" altLang="ko-KR" smtClean="0"/>
              <a:t>Slide main title</a:t>
            </a:r>
            <a:endParaRPr lang="ko-KR" altLang="en-US"/>
          </a:p>
        </p:txBody>
      </p:sp>
      <p:sp>
        <p:nvSpPr>
          <p:cNvPr id="9" name="Text Placeholder 11"/>
          <p:cNvSpPr>
            <a:spLocks noGrp="1"/>
          </p:cNvSpPr>
          <p:nvPr>
            <p:ph type="body" sz="quarter" idx="14" hasCustomPrompt="1"/>
          </p:nvPr>
        </p:nvSpPr>
        <p:spPr>
          <a:xfrm>
            <a:off x="450376" y="726527"/>
            <a:ext cx="11136573" cy="407203"/>
          </a:xfrm>
          <a:prstGeom prst="rect">
            <a:avLst/>
          </a:prstGeom>
        </p:spPr>
        <p:txBody>
          <a:bodyPr/>
          <a:lstStyle>
            <a:lvl1pPr marL="0" indent="0">
              <a:buNone/>
              <a:defRPr sz="2000" baseline="0">
                <a:solidFill>
                  <a:schemeClr val="tx1">
                    <a:lumMod val="65000"/>
                    <a:lumOff val="35000"/>
                  </a:schemeClr>
                </a:solidFill>
                <a:latin typeface="Calibri" panose="020F0502020204030204" pitchFamily="34" charset="0"/>
              </a:defRPr>
            </a:lvl1pPr>
          </a:lstStyle>
          <a:p>
            <a:pPr lvl="0"/>
            <a:r>
              <a:rPr lang="en-US" altLang="ko-KR" smtClean="0"/>
              <a:t>Slide sub title</a:t>
            </a:r>
            <a:endParaRPr lang="ko-KR" altLang="en-US"/>
          </a:p>
        </p:txBody>
      </p:sp>
      <p:cxnSp>
        <p:nvCxnSpPr>
          <p:cNvPr id="6" name="Straight Connector 5"/>
          <p:cNvCxnSpPr/>
          <p:nvPr userDrawn="1"/>
        </p:nvCxnSpPr>
        <p:spPr>
          <a:xfrm>
            <a:off x="550863" y="6407464"/>
            <a:ext cx="1108920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10700385" y="6504441"/>
            <a:ext cx="960035" cy="178299"/>
            <a:chOff x="392324" y="1465385"/>
            <a:chExt cx="1388851" cy="567843"/>
          </a:xfrm>
        </p:grpSpPr>
        <p:sp>
          <p:nvSpPr>
            <p:cNvPr id="11" name="Rectangle 10"/>
            <p:cNvSpPr/>
            <p:nvPr/>
          </p:nvSpPr>
          <p:spPr>
            <a:xfrm>
              <a:off x="392324" y="1465385"/>
              <a:ext cx="979277" cy="5678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7" name="Slide Number Placeholder 6"/>
          <p:cNvSpPr>
            <a:spLocks noGrp="1"/>
          </p:cNvSpPr>
          <p:nvPr>
            <p:ph type="sldNum" sz="quarter" idx="12"/>
          </p:nvPr>
        </p:nvSpPr>
        <p:spPr>
          <a:xfrm>
            <a:off x="10737771" y="6518015"/>
            <a:ext cx="602148" cy="151152"/>
          </a:xfrm>
        </p:spPr>
        <p:txBody>
          <a:bodyPr/>
          <a:lstStyle>
            <a:lvl1pPr>
              <a:defRPr sz="1000">
                <a:solidFill>
                  <a:schemeClr val="bg1"/>
                </a:solidFill>
              </a:defRPr>
            </a:lvl1pPr>
          </a:lstStyle>
          <a:p>
            <a:fld id="{C33509E8-EDB3-4BFB-9C63-B01D176D4351}" type="slidenum">
              <a:rPr lang="ko-KR" altLang="en-US" smtClean="0"/>
              <a:pPr/>
              <a:t>‹#›</a:t>
            </a:fld>
            <a:endParaRPr lang="ko-KR" altLang="en-US"/>
          </a:p>
        </p:txBody>
      </p:sp>
    </p:spTree>
    <p:extLst>
      <p:ext uri="{BB962C8B-B14F-4D97-AF65-F5344CB8AC3E}">
        <p14:creationId xmlns:p14="http://schemas.microsoft.com/office/powerpoint/2010/main" val="37369495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83603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6445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66860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267057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61160" y="365125"/>
            <a:ext cx="8869680" cy="671195"/>
          </a:xfrm>
        </p:spPr>
        <p:txBody>
          <a:bodyPr/>
          <a:lstStyle>
            <a:lvl1pPr algn="ctr">
              <a:defRPr b="1">
                <a:solidFill>
                  <a:srgbClr val="332D2D"/>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70289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17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6858000"/>
          </a:xfrm>
        </p:spPr>
        <p:txBody>
          <a:bodyPr/>
          <a:lstStyle/>
          <a:p>
            <a:endParaRPr lang="zh-CN" altLang="en-US"/>
          </a:p>
        </p:txBody>
      </p:sp>
    </p:spTree>
    <p:extLst>
      <p:ext uri="{BB962C8B-B14F-4D97-AF65-F5344CB8AC3E}">
        <p14:creationId xmlns:p14="http://schemas.microsoft.com/office/powerpoint/2010/main" val="32453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711BBB-1695-42D8-9491-D28DC7CFDEA6}"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301905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11BBB-1695-42D8-9491-D28DC7CFDEA6}" type="datetimeFigureOut">
              <a:rPr lang="zh-CN" altLang="en-US" smtClean="0"/>
              <a:t>2017/7/7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6532C-EE3F-40F0-86BE-983BA5E621D0}" type="slidenum">
              <a:rPr lang="zh-CN" altLang="en-US" smtClean="0"/>
              <a:t>‹#›</a:t>
            </a:fld>
            <a:endParaRPr lang="zh-CN" altLang="en-US"/>
          </a:p>
        </p:txBody>
      </p:sp>
    </p:spTree>
    <p:extLst>
      <p:ext uri="{BB962C8B-B14F-4D97-AF65-F5344CB8AC3E}">
        <p14:creationId xmlns:p14="http://schemas.microsoft.com/office/powerpoint/2010/main" val="112829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27.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 Placeholder 1"/>
          <p:cNvSpPr txBox="1">
            <a:spLocks/>
          </p:cNvSpPr>
          <p:nvPr/>
        </p:nvSpPr>
        <p:spPr>
          <a:xfrm>
            <a:off x="971306" y="2047078"/>
            <a:ext cx="6537325" cy="58749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4400" b="1" dirty="0" smtClean="0">
                <a:solidFill>
                  <a:schemeClr val="accent1"/>
                </a:solidFill>
              </a:rPr>
              <a:t>学术</a:t>
            </a:r>
            <a:r>
              <a:rPr lang="zh-CN" altLang="zh-CN" sz="4400" b="1" dirty="0">
                <a:solidFill>
                  <a:schemeClr val="accent1"/>
                </a:solidFill>
              </a:rPr>
              <a:t>学位硕士研究生学位</a:t>
            </a:r>
            <a:r>
              <a:rPr lang="zh-CN" altLang="zh-CN" sz="4400" b="1" dirty="0" smtClean="0">
                <a:solidFill>
                  <a:schemeClr val="accent1"/>
                </a:solidFill>
              </a:rPr>
              <a:t>论文</a:t>
            </a:r>
            <a:r>
              <a:rPr lang="zh-CN" altLang="en-US" sz="4400" b="1" dirty="0">
                <a:solidFill>
                  <a:schemeClr val="accent1"/>
                </a:solidFill>
              </a:rPr>
              <a:t>中期</a:t>
            </a:r>
            <a:r>
              <a:rPr lang="zh-CN" altLang="zh-CN" sz="4400" b="1" dirty="0" smtClean="0">
                <a:solidFill>
                  <a:schemeClr val="accent1"/>
                </a:solidFill>
              </a:rPr>
              <a:t>报告</a:t>
            </a:r>
            <a:endParaRPr lang="ko-KR" altLang="en-US" sz="4400" b="1" dirty="0">
              <a:solidFill>
                <a:schemeClr val="accent1"/>
              </a:solidFill>
            </a:endParaRPr>
          </a:p>
        </p:txBody>
      </p:sp>
      <p:sp>
        <p:nvSpPr>
          <p:cNvPr id="10" name="Text Placeholder 2"/>
          <p:cNvSpPr txBox="1">
            <a:spLocks/>
          </p:cNvSpPr>
          <p:nvPr/>
        </p:nvSpPr>
        <p:spPr>
          <a:xfrm>
            <a:off x="980852" y="2754592"/>
            <a:ext cx="11174572"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600" dirty="0">
                <a:solidFill>
                  <a:schemeClr val="accent1"/>
                </a:solidFill>
              </a:rPr>
              <a:t>L-</a:t>
            </a:r>
            <a:r>
              <a:rPr lang="zh-CN" altLang="en-US" sz="3600" dirty="0">
                <a:solidFill>
                  <a:schemeClr val="accent1"/>
                </a:solidFill>
              </a:rPr>
              <a:t>谷氨酸结晶过程原位微观视觉信息实时获取技术研究</a:t>
            </a:r>
            <a:endParaRPr lang="ko-KR" altLang="en-US" sz="3600" dirty="0">
              <a:solidFill>
                <a:schemeClr val="accent1"/>
              </a:solidFill>
            </a:endParaRPr>
          </a:p>
        </p:txBody>
      </p:sp>
      <p:cxnSp>
        <p:nvCxnSpPr>
          <p:cNvPr id="16" name="Straight Connector 9"/>
          <p:cNvCxnSpPr/>
          <p:nvPr/>
        </p:nvCxnSpPr>
        <p:spPr>
          <a:xfrm>
            <a:off x="1091823" y="2477365"/>
            <a:ext cx="64168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图片 17" descr="说明: 校名"/>
          <p:cNvPicPr/>
          <p:nvPr/>
        </p:nvPicPr>
        <p:blipFill>
          <a:blip r:embed="rId3"/>
          <a:srcRect/>
          <a:stretch>
            <a:fillRect/>
          </a:stretch>
        </p:blipFill>
        <p:spPr>
          <a:xfrm>
            <a:off x="1954604" y="659827"/>
            <a:ext cx="2626540" cy="604103"/>
          </a:xfrm>
          <a:prstGeom prst="rect">
            <a:avLst/>
          </a:prstGeom>
          <a:noFill/>
          <a:ln w="9525">
            <a:noFill/>
            <a:miter lim="800000"/>
            <a:headEnd/>
            <a:tailEnd/>
          </a:ln>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34" y="249318"/>
            <a:ext cx="1496378" cy="1425122"/>
          </a:xfrm>
          <a:prstGeom prst="rect">
            <a:avLst/>
          </a:prstGeom>
        </p:spPr>
      </p:pic>
      <p:sp>
        <p:nvSpPr>
          <p:cNvPr id="19" name="Text Placeholder 2"/>
          <p:cNvSpPr txBox="1">
            <a:spLocks/>
          </p:cNvSpPr>
          <p:nvPr/>
        </p:nvSpPr>
        <p:spPr>
          <a:xfrm>
            <a:off x="1017428" y="3649240"/>
            <a:ext cx="7127431"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solidFill>
                  <a:schemeClr val="accent1"/>
                </a:solidFill>
              </a:rPr>
              <a:t>汇 报 人：朱凡超</a:t>
            </a:r>
            <a:endParaRPr lang="ko-KR" altLang="en-US" sz="2400" dirty="0">
              <a:solidFill>
                <a:schemeClr val="accent1"/>
              </a:solidFill>
            </a:endParaRPr>
          </a:p>
        </p:txBody>
      </p:sp>
      <p:sp>
        <p:nvSpPr>
          <p:cNvPr id="20" name="Text Placeholder 2"/>
          <p:cNvSpPr txBox="1">
            <a:spLocks/>
          </p:cNvSpPr>
          <p:nvPr/>
        </p:nvSpPr>
        <p:spPr>
          <a:xfrm>
            <a:off x="1017427" y="4139017"/>
            <a:ext cx="7127431"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solidFill>
                  <a:schemeClr val="accent1"/>
                </a:solidFill>
              </a:rPr>
              <a:t>学      号：</a:t>
            </a:r>
            <a:r>
              <a:rPr lang="en-US" altLang="zh-CN" sz="2400" dirty="0" smtClean="0">
                <a:solidFill>
                  <a:schemeClr val="accent1"/>
                </a:solidFill>
              </a:rPr>
              <a:t>21509194</a:t>
            </a:r>
            <a:endParaRPr lang="ko-KR" altLang="en-US" sz="2400" dirty="0">
              <a:solidFill>
                <a:schemeClr val="accent1"/>
              </a:solidFill>
            </a:endParaRPr>
          </a:p>
        </p:txBody>
      </p:sp>
      <p:sp>
        <p:nvSpPr>
          <p:cNvPr id="21" name="Text Placeholder 2"/>
          <p:cNvSpPr txBox="1">
            <a:spLocks/>
          </p:cNvSpPr>
          <p:nvPr/>
        </p:nvSpPr>
        <p:spPr>
          <a:xfrm>
            <a:off x="1017427" y="4644604"/>
            <a:ext cx="7127431"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accent1"/>
                </a:solidFill>
              </a:rPr>
              <a:t>指导教师</a:t>
            </a:r>
            <a:r>
              <a:rPr lang="zh-CN" altLang="en-US" sz="2400" dirty="0" smtClean="0">
                <a:solidFill>
                  <a:schemeClr val="accent1"/>
                </a:solidFill>
              </a:rPr>
              <a:t>：卢志茂 教授</a:t>
            </a:r>
            <a:endParaRPr lang="ko-KR" altLang="en-US" sz="2400" dirty="0">
              <a:solidFill>
                <a:schemeClr val="accent1"/>
              </a:solidFill>
            </a:endParaRPr>
          </a:p>
        </p:txBody>
      </p:sp>
      <p:sp>
        <p:nvSpPr>
          <p:cNvPr id="22" name="Text Placeholder 2"/>
          <p:cNvSpPr txBox="1">
            <a:spLocks/>
          </p:cNvSpPr>
          <p:nvPr/>
        </p:nvSpPr>
        <p:spPr>
          <a:xfrm>
            <a:off x="7985154" y="5987225"/>
            <a:ext cx="4069997"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accent1"/>
                </a:solidFill>
              </a:rPr>
              <a:t>答辩</a:t>
            </a:r>
            <a:r>
              <a:rPr lang="zh-CN" altLang="en-US" sz="2400" dirty="0" smtClean="0">
                <a:solidFill>
                  <a:schemeClr val="accent1"/>
                </a:solidFill>
              </a:rPr>
              <a:t>时间：</a:t>
            </a:r>
            <a:r>
              <a:rPr lang="en-US" altLang="zh-CN" sz="2400" dirty="0" smtClean="0">
                <a:solidFill>
                  <a:schemeClr val="accent1"/>
                </a:solidFill>
              </a:rPr>
              <a:t>2017</a:t>
            </a:r>
            <a:r>
              <a:rPr lang="zh-CN" altLang="en-US" sz="2400" dirty="0" smtClean="0">
                <a:solidFill>
                  <a:schemeClr val="accent1"/>
                </a:solidFill>
              </a:rPr>
              <a:t>年月日</a:t>
            </a:r>
            <a:endParaRPr lang="ko-KR" altLang="en-US" sz="2400" dirty="0">
              <a:solidFill>
                <a:schemeClr val="accent1"/>
              </a:solidFill>
            </a:endParaRPr>
          </a:p>
        </p:txBody>
      </p:sp>
    </p:spTree>
    <p:extLst>
      <p:ext uri="{BB962C8B-B14F-4D97-AF65-F5344CB8AC3E}">
        <p14:creationId xmlns:p14="http://schemas.microsoft.com/office/powerpoint/2010/main" val="81616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a:t>
            </a:r>
            <a:r>
              <a:rPr lang="zh-CN" altLang="zh-CN" dirty="0" smtClean="0"/>
              <a:t>论述</a:t>
            </a:r>
            <a:r>
              <a:rPr lang="en-US" altLang="zh-CN" dirty="0" smtClean="0"/>
              <a:t> </a:t>
            </a:r>
            <a:endParaRPr lang="ko-KR" altLang="en-US" dirty="0"/>
          </a:p>
        </p:txBody>
      </p:sp>
      <p:sp>
        <p:nvSpPr>
          <p:cNvPr id="3" name="Text Placeholder 2"/>
          <p:cNvSpPr>
            <a:spLocks noGrp="1"/>
          </p:cNvSpPr>
          <p:nvPr>
            <p:ph type="body" sz="quarter" idx="14"/>
          </p:nvPr>
        </p:nvSpPr>
        <p:spPr/>
        <p:txBody>
          <a:bodyPr/>
          <a:lstStyle/>
          <a:p>
            <a:r>
              <a:rPr lang="zh-CN" altLang="zh-CN" dirty="0"/>
              <a:t>学位论文的研究进展完成</a:t>
            </a:r>
            <a:r>
              <a:rPr lang="zh-CN" altLang="zh-CN" dirty="0" smtClean="0"/>
              <a:t>情况</a:t>
            </a:r>
            <a:r>
              <a:rPr lang="en-US" altLang="zh-CN" dirty="0"/>
              <a:t> &amp; </a:t>
            </a:r>
            <a:r>
              <a:rPr lang="zh-CN" altLang="en-US" dirty="0"/>
              <a:t>阶段性成果</a:t>
            </a:r>
            <a:endParaRPr lang="ko-KR" altLang="en-US" dirty="0"/>
          </a:p>
          <a:p>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10</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6" name="Text Placeholder 2"/>
          <p:cNvSpPr txBox="1">
            <a:spLocks/>
          </p:cNvSpPr>
          <p:nvPr/>
        </p:nvSpPr>
        <p:spPr>
          <a:xfrm>
            <a:off x="125936" y="1442200"/>
            <a:ext cx="9594136"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6">
                    <a:lumMod val="50000"/>
                  </a:schemeClr>
                </a:solidFill>
              </a:rPr>
              <a:t>1. </a:t>
            </a:r>
            <a:r>
              <a:rPr lang="zh-CN" altLang="zh-CN" dirty="0" smtClean="0">
                <a:solidFill>
                  <a:schemeClr val="accent6">
                    <a:lumMod val="50000"/>
                  </a:schemeClr>
                </a:solidFill>
              </a:rPr>
              <a:t>晶体</a:t>
            </a:r>
            <a:r>
              <a:rPr lang="zh-CN" altLang="zh-CN" dirty="0">
                <a:solidFill>
                  <a:schemeClr val="accent6">
                    <a:lumMod val="50000"/>
                  </a:schemeClr>
                </a:solidFill>
              </a:rPr>
              <a:t>图像中水珠干扰等</a:t>
            </a:r>
            <a:r>
              <a:rPr lang="zh-CN" altLang="zh-CN" dirty="0" smtClean="0">
                <a:solidFill>
                  <a:schemeClr val="accent6">
                    <a:lumMod val="50000"/>
                  </a:schemeClr>
                </a:solidFill>
              </a:rPr>
              <a:t>问题</a:t>
            </a:r>
            <a:r>
              <a:rPr lang="en-US" altLang="zh-CN" dirty="0" smtClean="0">
                <a:solidFill>
                  <a:schemeClr val="accent6">
                    <a:lumMod val="50000"/>
                  </a:schemeClr>
                </a:solidFill>
              </a:rPr>
              <a:t> —— </a:t>
            </a:r>
            <a:r>
              <a:rPr lang="zh-CN" altLang="zh-CN" dirty="0">
                <a:solidFill>
                  <a:schemeClr val="accent6">
                    <a:lumMod val="50000"/>
                  </a:schemeClr>
                </a:solidFill>
              </a:rPr>
              <a:t>一种基于均值背景建模的水珠去除算法</a:t>
            </a:r>
          </a:p>
        </p:txBody>
      </p:sp>
      <mc:AlternateContent xmlns:mc="http://schemas.openxmlformats.org/markup-compatibility/2006">
        <mc:Choice xmlns:a14="http://schemas.microsoft.com/office/drawing/2010/main" Requires="a14">
          <p:sp>
            <p:nvSpPr>
              <p:cNvPr id="20" name="Text Placeholder 2"/>
              <p:cNvSpPr txBox="1">
                <a:spLocks/>
              </p:cNvSpPr>
              <p:nvPr/>
            </p:nvSpPr>
            <p:spPr>
              <a:xfrm>
                <a:off x="125936" y="2157873"/>
                <a:ext cx="11128417" cy="330697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smtClean="0"/>
                  <a:t>（</a:t>
                </a:r>
                <a:r>
                  <a:rPr lang="en-US" altLang="zh-CN" sz="1900" dirty="0"/>
                  <a:t>2</a:t>
                </a:r>
                <a:r>
                  <a:rPr lang="zh-CN" altLang="en-US" sz="1900" dirty="0" smtClean="0"/>
                  <a:t>）</a:t>
                </a:r>
                <a:r>
                  <a:rPr lang="zh-CN" altLang="zh-CN" sz="1800" dirty="0"/>
                  <a:t>差分法背景</a:t>
                </a:r>
                <a:r>
                  <a:rPr lang="zh-CN" altLang="zh-CN" sz="1800" dirty="0" smtClean="0"/>
                  <a:t>去除</a:t>
                </a:r>
                <a:endParaRPr lang="en-US" altLang="zh-CN" sz="1800" dirty="0" smtClean="0"/>
              </a:p>
              <a:p>
                <a:endParaRPr lang="en-US" altLang="zh-CN" sz="800" dirty="0" smtClean="0"/>
              </a:p>
              <a:p>
                <a:r>
                  <a:rPr lang="en-US" altLang="zh-CN" sz="1900" dirty="0" smtClean="0">
                    <a:solidFill>
                      <a:schemeClr val="accent6">
                        <a:lumMod val="50000"/>
                      </a:schemeClr>
                    </a:solidFill>
                  </a:rPr>
                  <a:t>— </a:t>
                </a:r>
                <a:r>
                  <a:rPr lang="zh-CN" altLang="en-US" sz="1900" dirty="0" smtClean="0">
                    <a:solidFill>
                      <a:schemeClr val="accent6">
                        <a:lumMod val="50000"/>
                      </a:schemeClr>
                    </a:solidFill>
                  </a:rPr>
                  <a:t>图像差分法去除背景及水珠       </a:t>
                </a:r>
                <a14:m>
                  <m:oMath xmlns:m="http://schemas.openxmlformats.org/officeDocument/2006/math">
                    <m:r>
                      <a:rPr lang="en-US" altLang="zh-CN" sz="1800"/>
                      <m:t> </m:t>
                    </m:r>
                    <m:sSub>
                      <m:sSubPr>
                        <m:ctrlPr>
                          <a:rPr lang="zh-CN" altLang="zh-CN" sz="1800" i="1"/>
                        </m:ctrlPr>
                      </m:sSubPr>
                      <m:e>
                        <m:r>
                          <a:rPr lang="en-US" altLang="zh-CN" sz="1800" i="1"/>
                          <m:t>𝑃</m:t>
                        </m:r>
                      </m:e>
                      <m:sub>
                        <m:r>
                          <a:rPr lang="en-US" altLang="zh-CN" sz="1800" i="1"/>
                          <m:t>𝑠𝑢𝑏</m:t>
                        </m:r>
                      </m:sub>
                    </m:sSub>
                    <m:r>
                      <a:rPr lang="en-US" altLang="zh-CN" sz="1800"/>
                      <m:t> = </m:t>
                    </m:r>
                    <m:sSub>
                      <m:sSubPr>
                        <m:ctrlPr>
                          <a:rPr lang="zh-CN" altLang="zh-CN" sz="1800" i="1"/>
                        </m:ctrlPr>
                      </m:sSubPr>
                      <m:e>
                        <m:r>
                          <a:rPr lang="en-US" altLang="zh-CN" sz="1800" i="1"/>
                          <m:t>𝑃</m:t>
                        </m:r>
                      </m:e>
                      <m:sub>
                        <m:r>
                          <a:rPr lang="en-US" altLang="zh-CN" sz="1800" i="1"/>
                          <m:t>2</m:t>
                        </m:r>
                      </m:sub>
                    </m:sSub>
                    <m:r>
                      <a:rPr lang="en-US" altLang="zh-CN" sz="1800"/>
                      <m:t> – </m:t>
                    </m:r>
                    <m:sSub>
                      <m:sSubPr>
                        <m:ctrlPr>
                          <a:rPr lang="zh-CN" altLang="zh-CN" sz="1800" i="1"/>
                        </m:ctrlPr>
                      </m:sSubPr>
                      <m:e>
                        <m:r>
                          <a:rPr lang="en-US" altLang="zh-CN" sz="1800" i="1"/>
                          <m:t>𝑃</m:t>
                        </m:r>
                      </m:e>
                      <m:sub>
                        <m:r>
                          <a:rPr lang="en-US" altLang="zh-CN" sz="1800" i="1"/>
                          <m:t>1</m:t>
                        </m:r>
                      </m:sub>
                    </m:sSub>
                  </m:oMath>
                </a14:m>
                <a:endParaRPr lang="en-US" altLang="zh-CN" sz="1800" dirty="0" smtClean="0"/>
              </a:p>
              <a:p>
                <a:r>
                  <a:rPr lang="en-US" altLang="zh-CN" sz="1900" dirty="0" smtClean="0">
                    <a:solidFill>
                      <a:schemeClr val="accent6">
                        <a:lumMod val="50000"/>
                      </a:schemeClr>
                    </a:solidFill>
                  </a:rPr>
                  <a:t>— </a:t>
                </a:r>
                <a:r>
                  <a:rPr lang="zh-CN" altLang="en-US" sz="1900" dirty="0">
                    <a:solidFill>
                      <a:schemeClr val="accent6">
                        <a:lumMod val="50000"/>
                      </a:schemeClr>
                    </a:solidFill>
                  </a:rPr>
                  <a:t>阈值</a:t>
                </a:r>
                <a:r>
                  <a:rPr lang="zh-CN" altLang="en-US" sz="1900" dirty="0" smtClean="0">
                    <a:solidFill>
                      <a:schemeClr val="accent6">
                        <a:lumMod val="50000"/>
                      </a:schemeClr>
                    </a:solidFill>
                  </a:rPr>
                  <a:t>法提取晶体对象        </a:t>
                </a:r>
                <a14:m>
                  <m:oMath xmlns:m="http://schemas.openxmlformats.org/officeDocument/2006/math">
                    <m:r>
                      <m:rPr>
                        <m:sty m:val="p"/>
                      </m:rPr>
                      <a:rPr lang="en-US" altLang="zh-CN" sz="1800"/>
                      <m:t>g</m:t>
                    </m:r>
                    <m:d>
                      <m:dPr>
                        <m:ctrlPr>
                          <a:rPr lang="zh-CN" altLang="zh-CN" sz="1800" i="1"/>
                        </m:ctrlPr>
                      </m:dPr>
                      <m:e>
                        <m:r>
                          <m:rPr>
                            <m:sty m:val="p"/>
                          </m:rPr>
                          <a:rPr lang="en-US" altLang="zh-CN" sz="1800"/>
                          <m:t>x</m:t>
                        </m:r>
                        <m:r>
                          <a:rPr lang="en-US" altLang="zh-CN" sz="1800"/>
                          <m:t>, </m:t>
                        </m:r>
                        <m:r>
                          <m:rPr>
                            <m:sty m:val="p"/>
                          </m:rPr>
                          <a:rPr lang="en-US" altLang="zh-CN" sz="1800"/>
                          <m:t>y</m:t>
                        </m:r>
                      </m:e>
                    </m:d>
                    <m:r>
                      <a:rPr lang="en-US" altLang="zh-CN" sz="1800" i="1"/>
                      <m:t>=</m:t>
                    </m:r>
                    <m:d>
                      <m:dPr>
                        <m:begChr m:val="{"/>
                        <m:endChr m:val=""/>
                        <m:ctrlPr>
                          <a:rPr lang="zh-CN" altLang="zh-CN" sz="1800" i="1"/>
                        </m:ctrlPr>
                      </m:dPr>
                      <m:e>
                        <m:eqArr>
                          <m:eqArrPr>
                            <m:ctrlPr>
                              <a:rPr lang="zh-CN" altLang="zh-CN" sz="1800" i="1"/>
                            </m:ctrlPr>
                          </m:eqArrPr>
                          <m:e>
                            <m:r>
                              <a:rPr lang="en-US" altLang="zh-CN" sz="1800" i="1"/>
                              <m:t>1, </m:t>
                            </m:r>
                            <m:r>
                              <a:rPr lang="en-US" altLang="zh-CN" sz="1800" i="1"/>
                              <m:t>𝑓</m:t>
                            </m:r>
                            <m:d>
                              <m:dPr>
                                <m:ctrlPr>
                                  <a:rPr lang="zh-CN" altLang="zh-CN" sz="1800" i="1"/>
                                </m:ctrlPr>
                              </m:dPr>
                              <m:e>
                                <m:r>
                                  <a:rPr lang="en-US" altLang="zh-CN" sz="1800" i="1"/>
                                  <m:t>𝑥</m:t>
                                </m:r>
                                <m:r>
                                  <a:rPr lang="en-US" altLang="zh-CN" sz="1800" i="1"/>
                                  <m:t>,</m:t>
                                </m:r>
                                <m:r>
                                  <a:rPr lang="en-US" altLang="zh-CN" sz="1800" i="1"/>
                                  <m:t>𝑦</m:t>
                                </m:r>
                              </m:e>
                            </m:d>
                            <m:r>
                              <a:rPr lang="en-US" altLang="zh-CN" sz="1800" i="1"/>
                              <m:t>≥</m:t>
                            </m:r>
                            <m:r>
                              <a:rPr lang="en-US" altLang="zh-CN" sz="1800" i="1"/>
                              <m:t>𝑇</m:t>
                            </m:r>
                          </m:e>
                          <m:e>
                            <m:r>
                              <a:rPr lang="en-US" altLang="zh-CN" sz="1800" i="1"/>
                              <m:t>0,</m:t>
                            </m:r>
                            <m:r>
                              <a:rPr lang="en-US" altLang="zh-CN" sz="1800" i="1"/>
                              <m:t>𝑓</m:t>
                            </m:r>
                            <m:d>
                              <m:dPr>
                                <m:ctrlPr>
                                  <a:rPr lang="zh-CN" altLang="zh-CN" sz="1800" i="1"/>
                                </m:ctrlPr>
                              </m:dPr>
                              <m:e>
                                <m:r>
                                  <a:rPr lang="en-US" altLang="zh-CN" sz="1800" i="1"/>
                                  <m:t>𝑥</m:t>
                                </m:r>
                                <m:r>
                                  <a:rPr lang="en-US" altLang="zh-CN" sz="1800" i="1"/>
                                  <m:t>,</m:t>
                                </m:r>
                                <m:r>
                                  <a:rPr lang="en-US" altLang="zh-CN" sz="1800" i="1"/>
                                  <m:t>𝑦</m:t>
                                </m:r>
                              </m:e>
                            </m:d>
                            <m:r>
                              <a:rPr lang="en-US" altLang="zh-CN" sz="1800" i="1"/>
                              <m:t>&lt;</m:t>
                            </m:r>
                            <m:r>
                              <a:rPr lang="en-US" altLang="zh-CN" sz="1800" i="1"/>
                              <m:t>𝑇</m:t>
                            </m:r>
                          </m:e>
                        </m:eqArr>
                      </m:e>
                    </m:d>
                  </m:oMath>
                </a14:m>
                <a:endParaRPr lang="en-US" altLang="zh-CN" sz="1900" i="1" dirty="0">
                  <a:solidFill>
                    <a:schemeClr val="accent6">
                      <a:lumMod val="50000"/>
                    </a:schemeClr>
                  </a:solidFill>
                </a:endParaRPr>
              </a:p>
              <a:p>
                <a:pPr/>
                <a:endParaRPr lang="en-US" altLang="ko-KR" sz="1900" dirty="0" smtClean="0">
                  <a:solidFill>
                    <a:schemeClr val="accent6">
                      <a:lumMod val="50000"/>
                    </a:schemeClr>
                  </a:solidFill>
                </a:endParaRPr>
              </a:p>
              <a:p>
                <a:pPr/>
                <a:r>
                  <a:rPr lang="en-US" altLang="ko-KR" sz="1900" dirty="0" smtClean="0">
                    <a:solidFill>
                      <a:schemeClr val="accent6">
                        <a:lumMod val="50000"/>
                      </a:schemeClr>
                    </a:solidFill>
                  </a:rPr>
                  <a:t>Hint</a:t>
                </a:r>
                <a:r>
                  <a:rPr lang="en-US" altLang="ko-KR" sz="1900" dirty="0">
                    <a:solidFill>
                      <a:schemeClr val="accent6">
                        <a:lumMod val="50000"/>
                      </a:schemeClr>
                    </a:solidFill>
                  </a:rPr>
                  <a:t>: </a:t>
                </a:r>
                <a:r>
                  <a:rPr lang="zh-CN" altLang="en-US" sz="1900" dirty="0" smtClean="0"/>
                  <a:t>背景模型仅为近似 </a:t>
                </a:r>
                <a:r>
                  <a:rPr lang="en-US" altLang="zh-CN" sz="1900" dirty="0" smtClean="0"/>
                  <a:t>— </a:t>
                </a:r>
                <a:r>
                  <a:rPr lang="zh-CN" altLang="en-US" sz="1900" dirty="0" smtClean="0"/>
                  <a:t>阈值分界不完全</a:t>
                </a:r>
                <a:r>
                  <a:rPr lang="en-US" altLang="zh-CN" sz="1900" dirty="0" smtClean="0"/>
                  <a:t>0 </a:t>
                </a:r>
              </a:p>
              <a:p>
                <a:pPr/>
                <a:r>
                  <a:rPr lang="en-US" altLang="zh-CN" sz="1900" dirty="0" smtClean="0"/>
                  <a:t>— </a:t>
                </a:r>
                <a:r>
                  <a:rPr lang="zh-CN" altLang="en-US" sz="1900" dirty="0" smtClean="0"/>
                  <a:t>自适应阈值法</a:t>
                </a:r>
                <a:endParaRPr lang="ko-KR" altLang="en-US" sz="1900" dirty="0"/>
              </a:p>
            </p:txBody>
          </p:sp>
        </mc:Choice>
        <mc:Fallback>
          <p:sp>
            <p:nvSpPr>
              <p:cNvPr id="20" name="Text Placeholder 2"/>
              <p:cNvSpPr txBox="1">
                <a:spLocks noRot="1" noChangeAspect="1" noMove="1" noResize="1" noEditPoints="1" noAdjustHandles="1" noChangeArrowheads="1" noChangeShapeType="1" noTextEdit="1"/>
              </p:cNvSpPr>
              <p:nvPr/>
            </p:nvSpPr>
            <p:spPr>
              <a:xfrm>
                <a:off x="125936" y="2157873"/>
                <a:ext cx="11128417" cy="3306971"/>
              </a:xfrm>
              <a:prstGeom prst="rect">
                <a:avLst/>
              </a:prstGeom>
              <a:blipFill rotWithShape="0">
                <a:blip r:embed="rId3"/>
                <a:stretch>
                  <a:fillRect l="-548" t="-2214"/>
                </a:stretch>
              </a:blipFill>
            </p:spPr>
            <p:txBody>
              <a:bodyPr/>
              <a:lstStyle/>
              <a:p>
                <a:r>
                  <a:rPr lang="zh-CN" altLang="en-US">
                    <a:noFill/>
                  </a:rPr>
                  <a:t> </a:t>
                </a:r>
              </a:p>
            </p:txBody>
          </p:sp>
        </mc:Fallback>
      </mc:AlternateContent>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pic>
        <p:nvPicPr>
          <p:cNvPr id="19" name="图片 18"/>
          <p:cNvPicPr/>
          <p:nvPr/>
        </p:nvPicPr>
        <p:blipFill>
          <a:blip r:embed="rId4" cstate="print">
            <a:extLst>
              <a:ext uri="{28A0092B-C50C-407E-A947-70E740481C1C}">
                <a14:useLocalDpi xmlns:a14="http://schemas.microsoft.com/office/drawing/2010/main" val="0"/>
              </a:ext>
            </a:extLst>
          </a:blip>
          <a:stretch>
            <a:fillRect/>
          </a:stretch>
        </p:blipFill>
        <p:spPr>
          <a:xfrm>
            <a:off x="6018662" y="2478489"/>
            <a:ext cx="2346960" cy="3128010"/>
          </a:xfrm>
          <a:prstGeom prst="rect">
            <a:avLst/>
          </a:prstGeom>
          <a:ln>
            <a:solidFill>
              <a:srgbClr val="FF0000"/>
            </a:solidFill>
          </a:ln>
        </p:spPr>
      </p:pic>
      <p:pic>
        <p:nvPicPr>
          <p:cNvPr id="21" name="图片 20"/>
          <p:cNvPicPr/>
          <p:nvPr/>
        </p:nvPicPr>
        <p:blipFill>
          <a:blip r:embed="rId5" cstate="print">
            <a:extLst>
              <a:ext uri="{28A0092B-C50C-407E-A947-70E740481C1C}">
                <a14:useLocalDpi xmlns:a14="http://schemas.microsoft.com/office/drawing/2010/main" val="0"/>
              </a:ext>
            </a:extLst>
          </a:blip>
          <a:stretch>
            <a:fillRect/>
          </a:stretch>
        </p:blipFill>
        <p:spPr>
          <a:xfrm>
            <a:off x="8546592" y="2478489"/>
            <a:ext cx="2346960" cy="3128010"/>
          </a:xfrm>
          <a:prstGeom prst="rect">
            <a:avLst/>
          </a:prstGeom>
          <a:ln>
            <a:solidFill>
              <a:srgbClr val="FF0000"/>
            </a:solidFill>
          </a:ln>
        </p:spPr>
      </p:pic>
    </p:spTree>
    <p:extLst>
      <p:ext uri="{BB962C8B-B14F-4D97-AF65-F5344CB8AC3E}">
        <p14:creationId xmlns:p14="http://schemas.microsoft.com/office/powerpoint/2010/main" val="3068642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学位论文的研究进展完成情况、阶段性成果和创新点论述</a:t>
            </a:r>
            <a:endParaRPr lang="ko-KR" altLang="en-US" dirty="0"/>
          </a:p>
        </p:txBody>
      </p:sp>
      <p:sp>
        <p:nvSpPr>
          <p:cNvPr id="3" name="Text Placeholder 2"/>
          <p:cNvSpPr>
            <a:spLocks noGrp="1"/>
          </p:cNvSpPr>
          <p:nvPr>
            <p:ph type="body" sz="quarter" idx="14"/>
          </p:nvPr>
        </p:nvSpPr>
        <p:spPr/>
        <p:txBody>
          <a:bodyPr/>
          <a:lstStyle/>
          <a:p>
            <a:r>
              <a:rPr lang="zh-CN" altLang="zh-CN" dirty="0"/>
              <a:t>学位论文的研究进展完成</a:t>
            </a:r>
            <a:r>
              <a:rPr lang="zh-CN" altLang="zh-CN" dirty="0" smtClean="0"/>
              <a:t>情况</a:t>
            </a:r>
            <a:r>
              <a:rPr lang="en-US" altLang="zh-CN" dirty="0"/>
              <a:t> &amp; </a:t>
            </a:r>
            <a:r>
              <a:rPr lang="zh-CN" altLang="en-US" dirty="0"/>
              <a:t>阶段性成果</a:t>
            </a:r>
            <a:endParaRPr lang="ko-KR" altLang="en-US" dirty="0"/>
          </a:p>
          <a:p>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11</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6" name="Text Placeholder 2"/>
          <p:cNvSpPr txBox="1">
            <a:spLocks/>
          </p:cNvSpPr>
          <p:nvPr/>
        </p:nvSpPr>
        <p:spPr>
          <a:xfrm>
            <a:off x="125936" y="1442200"/>
            <a:ext cx="9594136"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6">
                    <a:lumMod val="50000"/>
                  </a:schemeClr>
                </a:solidFill>
              </a:rPr>
              <a:t>1. </a:t>
            </a:r>
            <a:r>
              <a:rPr lang="zh-CN" altLang="zh-CN" dirty="0" smtClean="0">
                <a:solidFill>
                  <a:schemeClr val="accent6">
                    <a:lumMod val="50000"/>
                  </a:schemeClr>
                </a:solidFill>
              </a:rPr>
              <a:t>晶体</a:t>
            </a:r>
            <a:r>
              <a:rPr lang="zh-CN" altLang="zh-CN" dirty="0">
                <a:solidFill>
                  <a:schemeClr val="accent6">
                    <a:lumMod val="50000"/>
                  </a:schemeClr>
                </a:solidFill>
              </a:rPr>
              <a:t>图像中水珠干扰等</a:t>
            </a:r>
            <a:r>
              <a:rPr lang="zh-CN" altLang="zh-CN" dirty="0" smtClean="0">
                <a:solidFill>
                  <a:schemeClr val="accent6">
                    <a:lumMod val="50000"/>
                  </a:schemeClr>
                </a:solidFill>
              </a:rPr>
              <a:t>问题</a:t>
            </a:r>
            <a:r>
              <a:rPr lang="en-US" altLang="zh-CN" dirty="0" smtClean="0">
                <a:solidFill>
                  <a:schemeClr val="accent6">
                    <a:lumMod val="50000"/>
                  </a:schemeClr>
                </a:solidFill>
              </a:rPr>
              <a:t> —— </a:t>
            </a:r>
            <a:r>
              <a:rPr lang="zh-CN" altLang="zh-CN" dirty="0">
                <a:solidFill>
                  <a:schemeClr val="accent6">
                    <a:lumMod val="50000"/>
                  </a:schemeClr>
                </a:solidFill>
              </a:rPr>
              <a:t>一种基于均值背景建模的水珠去除算法</a:t>
            </a:r>
          </a:p>
        </p:txBody>
      </p:sp>
      <mc:AlternateContent xmlns:mc="http://schemas.openxmlformats.org/markup-compatibility/2006">
        <mc:Choice xmlns:a14="http://schemas.microsoft.com/office/drawing/2010/main" Requires="a14">
          <p:sp>
            <p:nvSpPr>
              <p:cNvPr id="20" name="Text Placeholder 2"/>
              <p:cNvSpPr txBox="1">
                <a:spLocks/>
              </p:cNvSpPr>
              <p:nvPr/>
            </p:nvSpPr>
            <p:spPr>
              <a:xfrm>
                <a:off x="140920" y="2389008"/>
                <a:ext cx="11128417" cy="330697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smtClean="0"/>
                  <a:t>（</a:t>
                </a:r>
                <a:r>
                  <a:rPr lang="en-US" altLang="zh-CN" sz="1900" dirty="0" smtClean="0"/>
                  <a:t>3</a:t>
                </a:r>
                <a:r>
                  <a:rPr lang="zh-CN" altLang="en-US" sz="1900" dirty="0" smtClean="0"/>
                  <a:t>）</a:t>
                </a:r>
                <a:r>
                  <a:rPr lang="zh-CN" altLang="en-US" sz="1800" dirty="0" smtClean="0"/>
                  <a:t>背景模型更新</a:t>
                </a:r>
                <a:endParaRPr lang="en-US" altLang="zh-CN" sz="1800" dirty="0" smtClean="0"/>
              </a:p>
              <a:p>
                <a:endParaRPr lang="en-US" altLang="zh-CN" sz="800" dirty="0" smtClean="0"/>
              </a:p>
              <a:p>
                <a:r>
                  <a:rPr lang="en-US" altLang="zh-CN" sz="1900" dirty="0" smtClean="0">
                    <a:solidFill>
                      <a:schemeClr val="accent6">
                        <a:lumMod val="50000"/>
                      </a:schemeClr>
                    </a:solidFill>
                  </a:rPr>
                  <a:t>— </a:t>
                </a:r>
                <a:r>
                  <a:rPr lang="zh-CN" altLang="en-US" sz="1900" dirty="0" smtClean="0">
                    <a:solidFill>
                      <a:schemeClr val="accent6">
                        <a:lumMod val="50000"/>
                      </a:schemeClr>
                    </a:solidFill>
                  </a:rPr>
                  <a:t>每隔</a:t>
                </a:r>
                <a:r>
                  <a:rPr lang="en-US" altLang="zh-CN" sz="1900" dirty="0" smtClean="0">
                    <a:solidFill>
                      <a:schemeClr val="accent6">
                        <a:lumMod val="50000"/>
                      </a:schemeClr>
                    </a:solidFill>
                  </a:rPr>
                  <a:t>T</a:t>
                </a:r>
                <a:r>
                  <a:rPr lang="zh-CN" altLang="en-US" sz="1900" dirty="0" smtClean="0">
                    <a:solidFill>
                      <a:schemeClr val="accent6">
                        <a:lumMod val="50000"/>
                      </a:schemeClr>
                    </a:solidFill>
                  </a:rPr>
                  <a:t>时间间隔重复执行背景模型构建</a:t>
                </a:r>
                <a:endParaRPr lang="en-US" altLang="zh-CN" sz="1900" dirty="0" smtClean="0">
                  <a:solidFill>
                    <a:schemeClr val="accent6">
                      <a:lumMod val="50000"/>
                    </a:schemeClr>
                  </a:solidFill>
                </a:endParaRPr>
              </a:p>
              <a:p>
                <a:r>
                  <a:rPr lang="en-US" altLang="zh-CN" sz="1900" dirty="0" smtClean="0">
                    <a:solidFill>
                      <a:schemeClr val="accent6">
                        <a:lumMod val="50000"/>
                      </a:schemeClr>
                    </a:solidFill>
                  </a:rPr>
                  <a:t>                                     OR</a:t>
                </a:r>
                <a:endParaRPr lang="en-US" altLang="zh-CN" sz="1800" dirty="0" smtClean="0"/>
              </a:p>
              <a:p>
                <a:r>
                  <a:rPr lang="en-US" altLang="zh-CN" sz="1900" dirty="0" smtClean="0">
                    <a:solidFill>
                      <a:schemeClr val="accent6">
                        <a:lumMod val="50000"/>
                      </a:schemeClr>
                    </a:solidFill>
                  </a:rPr>
                  <a:t>— </a:t>
                </a:r>
                <a:r>
                  <a:rPr lang="zh-CN" altLang="en-US" sz="1900" dirty="0" smtClean="0">
                    <a:solidFill>
                      <a:schemeClr val="accent6">
                        <a:lumMod val="50000"/>
                      </a:schemeClr>
                    </a:solidFill>
                  </a:rPr>
                  <a:t>迭代背景模型更新</a:t>
                </a:r>
                <a:endParaRPr lang="en-US" altLang="zh-CN" sz="1900" dirty="0" smtClean="0">
                  <a:solidFill>
                    <a:schemeClr val="accent6">
                      <a:lumMod val="50000"/>
                    </a:schemeClr>
                  </a:solidFill>
                </a:endParaRPr>
              </a:p>
              <a:p>
                <a:endParaRPr lang="en-US" altLang="zh-CN" sz="1900" i="1" dirty="0">
                  <a:solidFill>
                    <a:schemeClr val="accent6">
                      <a:lumMod val="50000"/>
                    </a:schemeClr>
                  </a:solidFill>
                </a:endParaRPr>
              </a:p>
              <a:p>
                <a:pPr/>
                <a14:m>
                  <m:oMathPara xmlns:m="http://schemas.openxmlformats.org/officeDocument/2006/math">
                    <m:oMathParaPr>
                      <m:jc m:val="left"/>
                    </m:oMathParaPr>
                    <m:oMath xmlns:m="http://schemas.openxmlformats.org/officeDocument/2006/math">
                      <m:sSub>
                        <m:sSubPr>
                          <m:ctrlPr>
                            <a:rPr lang="zh-CN" altLang="zh-CN" sz="1800" i="1"/>
                          </m:ctrlPr>
                        </m:sSubPr>
                        <m:e>
                          <m:r>
                            <a:rPr lang="en-US" altLang="zh-CN" sz="1800"/>
                            <m:t>           </m:t>
                          </m:r>
                          <m:r>
                            <a:rPr lang="en-US" altLang="zh-CN" sz="1800" i="1"/>
                            <m:t>𝐵</m:t>
                          </m:r>
                        </m:e>
                        <m:sub>
                          <m:r>
                            <a:rPr lang="en-US" altLang="zh-CN" sz="1800" i="1"/>
                            <m:t>𝑛</m:t>
                          </m:r>
                        </m:sub>
                      </m:sSub>
                      <m:r>
                        <a:rPr lang="en-US" altLang="zh-CN" sz="1800"/>
                        <m:t>=</m:t>
                      </m:r>
                      <m:sSub>
                        <m:sSubPr>
                          <m:ctrlPr>
                            <a:rPr lang="zh-CN" altLang="zh-CN" sz="1800" i="1"/>
                          </m:ctrlPr>
                        </m:sSubPr>
                        <m:e>
                          <m:r>
                            <a:rPr lang="en-US" altLang="zh-CN" sz="1800" i="1"/>
                            <m:t>𝐵</m:t>
                          </m:r>
                        </m:e>
                        <m:sub>
                          <m:r>
                            <a:rPr lang="en-US" altLang="zh-CN" sz="1800" i="1"/>
                            <m:t>𝑛</m:t>
                          </m:r>
                          <m:r>
                            <a:rPr lang="en-US" altLang="zh-CN" sz="1800" i="1"/>
                            <m:t>−</m:t>
                          </m:r>
                          <m:r>
                            <a:rPr lang="en-US" altLang="zh-CN" sz="1800"/>
                            <m:t>1</m:t>
                          </m:r>
                        </m:sub>
                      </m:sSub>
                      <m:r>
                        <a:rPr lang="en-US" altLang="zh-CN" sz="1800"/>
                        <m:t>+</m:t>
                      </m:r>
                      <m:f>
                        <m:fPr>
                          <m:ctrlPr>
                            <a:rPr lang="zh-CN" altLang="zh-CN" sz="1800" i="1"/>
                          </m:ctrlPr>
                        </m:fPr>
                        <m:num>
                          <m:r>
                            <a:rPr lang="en-US" altLang="zh-CN" sz="1800"/>
                            <m:t>1</m:t>
                          </m:r>
                        </m:num>
                        <m:den>
                          <m:r>
                            <a:rPr lang="en-US" altLang="zh-CN" sz="1800" i="1"/>
                            <m:t>𝑁</m:t>
                          </m:r>
                        </m:den>
                      </m:f>
                      <m:d>
                        <m:dPr>
                          <m:ctrlPr>
                            <a:rPr lang="zh-CN" altLang="zh-CN" sz="1800" i="1"/>
                          </m:ctrlPr>
                        </m:dPr>
                        <m:e>
                          <m:sSub>
                            <m:sSubPr>
                              <m:ctrlPr>
                                <a:rPr lang="zh-CN" altLang="zh-CN" sz="1800" i="1"/>
                              </m:ctrlPr>
                            </m:sSubPr>
                            <m:e>
                              <m:r>
                                <a:rPr lang="en-US" altLang="zh-CN" sz="1800" i="1"/>
                                <m:t>𝑓</m:t>
                              </m:r>
                            </m:e>
                            <m:sub>
                              <m:r>
                                <a:rPr lang="en-US" altLang="zh-CN" sz="1800" i="1"/>
                                <m:t>𝑛</m:t>
                              </m:r>
                            </m:sub>
                          </m:sSub>
                          <m:r>
                            <a:rPr lang="en-US" altLang="zh-CN" sz="1800" i="1"/>
                            <m:t>−</m:t>
                          </m:r>
                          <m:sSub>
                            <m:sSubPr>
                              <m:ctrlPr>
                                <a:rPr lang="zh-CN" altLang="zh-CN" sz="1800" i="1"/>
                              </m:ctrlPr>
                            </m:sSubPr>
                            <m:e>
                              <m:r>
                                <a:rPr lang="en-US" altLang="zh-CN" sz="1800" i="1"/>
                                <m:t>𝑓</m:t>
                              </m:r>
                            </m:e>
                            <m:sub>
                              <m:r>
                                <a:rPr lang="en-US" altLang="zh-CN" sz="1800" i="1"/>
                                <m:t>𝑛</m:t>
                              </m:r>
                              <m:r>
                                <a:rPr lang="en-US" altLang="zh-CN" sz="1800" i="1"/>
                                <m:t>−</m:t>
                              </m:r>
                              <m:r>
                                <a:rPr lang="en-US" altLang="zh-CN" sz="1800" i="1"/>
                                <m:t>𝑁</m:t>
                              </m:r>
                            </m:sub>
                          </m:sSub>
                        </m:e>
                      </m:d>
                    </m:oMath>
                  </m:oMathPara>
                </a14:m>
                <a:endParaRPr lang="en-US" altLang="ko-KR" sz="1900" dirty="0" smtClean="0">
                  <a:solidFill>
                    <a:schemeClr val="accent6">
                      <a:lumMod val="50000"/>
                    </a:schemeClr>
                  </a:solidFill>
                </a:endParaRPr>
              </a:p>
            </p:txBody>
          </p:sp>
        </mc:Choice>
        <mc:Fallback>
          <p:sp>
            <p:nvSpPr>
              <p:cNvPr id="20" name="Text Placeholder 2"/>
              <p:cNvSpPr txBox="1">
                <a:spLocks noRot="1" noChangeAspect="1" noMove="1" noResize="1" noEditPoints="1" noAdjustHandles="1" noChangeArrowheads="1" noChangeShapeType="1" noTextEdit="1"/>
              </p:cNvSpPr>
              <p:nvPr/>
            </p:nvSpPr>
            <p:spPr>
              <a:xfrm>
                <a:off x="140920" y="2389008"/>
                <a:ext cx="11128417" cy="3306971"/>
              </a:xfrm>
              <a:prstGeom prst="rect">
                <a:avLst/>
              </a:prstGeom>
              <a:blipFill rotWithShape="0">
                <a:blip r:embed="rId3"/>
                <a:stretch>
                  <a:fillRect l="-493" t="-2214"/>
                </a:stretch>
              </a:blipFill>
            </p:spPr>
            <p:txBody>
              <a:bodyPr/>
              <a:lstStyle/>
              <a:p>
                <a:r>
                  <a:rPr lang="zh-CN" altLang="en-US">
                    <a:noFill/>
                  </a:rPr>
                  <a:t> </a:t>
                </a:r>
              </a:p>
            </p:txBody>
          </p:sp>
        </mc:Fallback>
      </mc:AlternateContent>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pic>
        <p:nvPicPr>
          <p:cNvPr id="15" name="图片 14"/>
          <p:cNvPicPr/>
          <p:nvPr/>
        </p:nvPicPr>
        <p:blipFill>
          <a:blip r:embed="rId4" cstate="print">
            <a:extLst>
              <a:ext uri="{28A0092B-C50C-407E-A947-70E740481C1C}">
                <a14:useLocalDpi xmlns:a14="http://schemas.microsoft.com/office/drawing/2010/main" val="0"/>
              </a:ext>
            </a:extLst>
          </a:blip>
          <a:stretch>
            <a:fillRect/>
          </a:stretch>
        </p:blipFill>
        <p:spPr>
          <a:xfrm>
            <a:off x="5846699" y="2478489"/>
            <a:ext cx="2345690" cy="3128010"/>
          </a:xfrm>
          <a:prstGeom prst="rect">
            <a:avLst/>
          </a:prstGeom>
          <a:ln>
            <a:solidFill>
              <a:srgbClr val="FF0000"/>
            </a:solidFill>
          </a:ln>
        </p:spPr>
      </p:pic>
      <p:pic>
        <p:nvPicPr>
          <p:cNvPr id="17" name="图片 16"/>
          <p:cNvPicPr/>
          <p:nvPr/>
        </p:nvPicPr>
        <p:blipFill>
          <a:blip r:embed="rId5" cstate="print">
            <a:extLst>
              <a:ext uri="{28A0092B-C50C-407E-A947-70E740481C1C}">
                <a14:useLocalDpi xmlns:a14="http://schemas.microsoft.com/office/drawing/2010/main" val="0"/>
              </a:ext>
            </a:extLst>
          </a:blip>
          <a:stretch>
            <a:fillRect/>
          </a:stretch>
        </p:blipFill>
        <p:spPr>
          <a:xfrm>
            <a:off x="8315579" y="2478489"/>
            <a:ext cx="2345690" cy="3128010"/>
          </a:xfrm>
          <a:prstGeom prst="rect">
            <a:avLst/>
          </a:prstGeom>
          <a:ln>
            <a:solidFill>
              <a:srgbClr val="FF0000"/>
            </a:solidFill>
          </a:ln>
        </p:spPr>
      </p:pic>
    </p:spTree>
    <p:extLst>
      <p:ext uri="{BB962C8B-B14F-4D97-AF65-F5344CB8AC3E}">
        <p14:creationId xmlns:p14="http://schemas.microsoft.com/office/powerpoint/2010/main" val="993900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学位论文的研究进展完成情况、阶段性成果和创新点论述</a:t>
            </a:r>
            <a:endParaRPr lang="ko-KR" altLang="en-US" dirty="0"/>
          </a:p>
        </p:txBody>
      </p:sp>
      <p:sp>
        <p:nvSpPr>
          <p:cNvPr id="3" name="Text Placeholder 2"/>
          <p:cNvSpPr>
            <a:spLocks noGrp="1"/>
          </p:cNvSpPr>
          <p:nvPr>
            <p:ph type="body" sz="quarter" idx="14"/>
          </p:nvPr>
        </p:nvSpPr>
        <p:spPr/>
        <p:txBody>
          <a:bodyPr/>
          <a:lstStyle/>
          <a:p>
            <a:r>
              <a:rPr lang="zh-CN" altLang="zh-CN" dirty="0"/>
              <a:t>学位论文的研究进展完成</a:t>
            </a:r>
            <a:r>
              <a:rPr lang="zh-CN" altLang="zh-CN" dirty="0" smtClean="0"/>
              <a:t>情况</a:t>
            </a:r>
            <a:r>
              <a:rPr lang="en-US" altLang="zh-CN" dirty="0"/>
              <a:t> &amp; </a:t>
            </a:r>
            <a:r>
              <a:rPr lang="zh-CN" altLang="en-US" dirty="0"/>
              <a:t>阶段性成果</a:t>
            </a:r>
            <a:endParaRPr lang="ko-KR" altLang="en-US" dirty="0"/>
          </a:p>
          <a:p>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12</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140920" y="1949896"/>
            <a:ext cx="11922731" cy="14150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整幅图像 </a:t>
            </a:r>
            <a:r>
              <a:rPr lang="en-US" altLang="zh-CN" dirty="0" smtClean="0"/>
              <a:t>—</a:t>
            </a:r>
            <a:r>
              <a:rPr lang="zh-CN" altLang="zh-CN" dirty="0"/>
              <a:t>晶体对象成像清晰度</a:t>
            </a:r>
            <a:r>
              <a:rPr lang="zh-CN" altLang="zh-CN" dirty="0" smtClean="0"/>
              <a:t>不同</a:t>
            </a:r>
            <a:r>
              <a:rPr lang="en-US" altLang="zh-CN" dirty="0" smtClean="0"/>
              <a:t> — </a:t>
            </a:r>
            <a:r>
              <a:rPr lang="zh-CN" altLang="en-US" dirty="0" smtClean="0"/>
              <a:t>某一晶体灰度级可能与另一晶体阴影灰度级相近 </a:t>
            </a:r>
            <a:r>
              <a:rPr lang="en-US" altLang="zh-CN" dirty="0" smtClean="0"/>
              <a:t>— </a:t>
            </a:r>
            <a:r>
              <a:rPr lang="zh-CN" altLang="en-US" dirty="0" smtClean="0"/>
              <a:t>无法直接阈值</a:t>
            </a:r>
            <a:endParaRPr lang="en-US" altLang="zh-CN" dirty="0" smtClean="0"/>
          </a:p>
          <a:p>
            <a:r>
              <a:rPr lang="zh-CN" altLang="zh-CN" dirty="0" smtClean="0"/>
              <a:t>基于</a:t>
            </a:r>
            <a:r>
              <a:rPr lang="zh-CN" altLang="zh-CN" dirty="0"/>
              <a:t>图割思想将晶体图像划分为晶体对象区域</a:t>
            </a:r>
            <a:r>
              <a:rPr lang="zh-CN" altLang="zh-CN" dirty="0" smtClean="0"/>
              <a:t>块</a:t>
            </a:r>
            <a:r>
              <a:rPr lang="en-US" altLang="zh-CN" dirty="0" smtClean="0"/>
              <a:t> </a:t>
            </a:r>
            <a:r>
              <a:rPr lang="en-US" altLang="zh-CN" dirty="0" smtClean="0"/>
              <a:t>— </a:t>
            </a:r>
            <a:r>
              <a:rPr lang="zh-CN" altLang="zh-CN" dirty="0" smtClean="0"/>
              <a:t>对</a:t>
            </a:r>
            <a:r>
              <a:rPr lang="zh-CN" altLang="zh-CN" dirty="0"/>
              <a:t>每个晶体区域块实施阈值</a:t>
            </a:r>
            <a:r>
              <a:rPr lang="zh-CN" altLang="zh-CN" dirty="0" smtClean="0"/>
              <a:t>分割</a:t>
            </a:r>
            <a:r>
              <a:rPr lang="en-US" altLang="zh-CN" dirty="0" smtClean="0"/>
              <a:t> </a:t>
            </a:r>
            <a:r>
              <a:rPr lang="en-US" altLang="zh-CN" dirty="0" smtClean="0"/>
              <a:t>— </a:t>
            </a:r>
            <a:r>
              <a:rPr lang="zh-CN" altLang="zh-CN" dirty="0" smtClean="0"/>
              <a:t>体</a:t>
            </a:r>
            <a:r>
              <a:rPr lang="zh-CN" altLang="zh-CN" dirty="0"/>
              <a:t>对象区域块合并</a:t>
            </a:r>
            <a:endParaRPr lang="ko-KR" altLang="en-US" dirty="0">
              <a:solidFill>
                <a:schemeClr val="accent6">
                  <a:lumMod val="50000"/>
                </a:schemeClr>
              </a:solidFill>
            </a:endParaRPr>
          </a:p>
        </p:txBody>
      </p:sp>
      <p:sp>
        <p:nvSpPr>
          <p:cNvPr id="16" name="Text Placeholder 2"/>
          <p:cNvSpPr txBox="1">
            <a:spLocks/>
          </p:cNvSpPr>
          <p:nvPr/>
        </p:nvSpPr>
        <p:spPr>
          <a:xfrm>
            <a:off x="125936" y="1442200"/>
            <a:ext cx="9594136"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6">
                    <a:lumMod val="50000"/>
                  </a:schemeClr>
                </a:solidFill>
              </a:rPr>
              <a:t>2</a:t>
            </a:r>
            <a:r>
              <a:rPr lang="en-US" altLang="zh-CN" dirty="0" smtClean="0">
                <a:solidFill>
                  <a:schemeClr val="accent6">
                    <a:lumMod val="50000"/>
                  </a:schemeClr>
                </a:solidFill>
              </a:rPr>
              <a:t>. </a:t>
            </a:r>
            <a:r>
              <a:rPr lang="zh-CN" altLang="zh-CN" dirty="0" smtClean="0">
                <a:solidFill>
                  <a:schemeClr val="accent6">
                    <a:lumMod val="50000"/>
                  </a:schemeClr>
                </a:solidFill>
              </a:rPr>
              <a:t>晶体</a:t>
            </a:r>
            <a:r>
              <a:rPr lang="zh-CN" altLang="zh-CN" dirty="0">
                <a:solidFill>
                  <a:schemeClr val="accent6">
                    <a:lumMod val="50000"/>
                  </a:schemeClr>
                </a:solidFill>
              </a:rPr>
              <a:t>图像</a:t>
            </a:r>
            <a:r>
              <a:rPr lang="zh-CN" altLang="zh-CN" dirty="0" smtClean="0">
                <a:solidFill>
                  <a:schemeClr val="accent6">
                    <a:lumMod val="50000"/>
                  </a:schemeClr>
                </a:solidFill>
              </a:rPr>
              <a:t>中</a:t>
            </a:r>
            <a:r>
              <a:rPr lang="zh-CN" altLang="en-US" dirty="0">
                <a:solidFill>
                  <a:schemeClr val="accent6">
                    <a:lumMod val="50000"/>
                  </a:schemeClr>
                </a:solidFill>
              </a:rPr>
              <a:t>阴影</a:t>
            </a:r>
            <a:r>
              <a:rPr lang="zh-CN" altLang="zh-CN" dirty="0" smtClean="0">
                <a:solidFill>
                  <a:schemeClr val="accent6">
                    <a:lumMod val="50000"/>
                  </a:schemeClr>
                </a:solidFill>
              </a:rPr>
              <a:t>干扰</a:t>
            </a:r>
            <a:r>
              <a:rPr lang="zh-CN" altLang="zh-CN" dirty="0">
                <a:solidFill>
                  <a:schemeClr val="accent6">
                    <a:lumMod val="50000"/>
                  </a:schemeClr>
                </a:solidFill>
              </a:rPr>
              <a:t>等</a:t>
            </a:r>
            <a:r>
              <a:rPr lang="zh-CN" altLang="zh-CN" dirty="0" smtClean="0">
                <a:solidFill>
                  <a:schemeClr val="accent6">
                    <a:lumMod val="50000"/>
                  </a:schemeClr>
                </a:solidFill>
              </a:rPr>
              <a:t>问题</a:t>
            </a:r>
            <a:r>
              <a:rPr lang="en-US" altLang="zh-CN" dirty="0" smtClean="0">
                <a:solidFill>
                  <a:schemeClr val="accent6">
                    <a:lumMod val="50000"/>
                  </a:schemeClr>
                </a:solidFill>
              </a:rPr>
              <a:t> </a:t>
            </a:r>
            <a:r>
              <a:rPr lang="en-US" altLang="zh-CN" dirty="0">
                <a:solidFill>
                  <a:schemeClr val="accent6">
                    <a:lumMod val="50000"/>
                  </a:schemeClr>
                </a:solidFill>
              </a:rPr>
              <a:t>—— </a:t>
            </a:r>
            <a:r>
              <a:rPr lang="zh-CN" altLang="zh-CN" dirty="0">
                <a:solidFill>
                  <a:schemeClr val="accent6">
                    <a:lumMod val="50000"/>
                  </a:schemeClr>
                </a:solidFill>
              </a:rPr>
              <a:t>一种基于图割思想的局部阈值晶体阴影去除算法</a:t>
            </a:r>
          </a:p>
        </p:txBody>
      </p:sp>
      <p:sp>
        <p:nvSpPr>
          <p:cNvPr id="20" name="Text Placeholder 2"/>
          <p:cNvSpPr txBox="1">
            <a:spLocks/>
          </p:cNvSpPr>
          <p:nvPr/>
        </p:nvSpPr>
        <p:spPr>
          <a:xfrm>
            <a:off x="140920" y="2831378"/>
            <a:ext cx="11128417" cy="2916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a:t>（</a:t>
            </a:r>
            <a:r>
              <a:rPr lang="en-US" altLang="zh-CN" sz="1800" dirty="0"/>
              <a:t>1</a:t>
            </a:r>
            <a:r>
              <a:rPr lang="zh-CN" altLang="zh-CN" sz="1800" dirty="0"/>
              <a:t>）串行连通区域</a:t>
            </a:r>
            <a:r>
              <a:rPr lang="zh-CN" altLang="zh-CN" sz="1800" dirty="0" smtClean="0"/>
              <a:t>标注</a:t>
            </a:r>
            <a:endParaRPr lang="en-US" altLang="zh-CN" sz="1800" dirty="0" smtClean="0"/>
          </a:p>
          <a:p>
            <a:endParaRPr lang="en-US" altLang="zh-CN" sz="1800" dirty="0" smtClean="0"/>
          </a:p>
          <a:p>
            <a:r>
              <a:rPr lang="en-US" altLang="zh-CN" sz="1900" dirty="0">
                <a:solidFill>
                  <a:schemeClr val="accent6">
                    <a:lumMod val="50000"/>
                  </a:schemeClr>
                </a:solidFill>
              </a:rPr>
              <a:t>— </a:t>
            </a:r>
            <a:r>
              <a:rPr lang="zh-CN" altLang="zh-CN" sz="1900" dirty="0">
                <a:solidFill>
                  <a:schemeClr val="accent6">
                    <a:lumMod val="50000"/>
                  </a:schemeClr>
                </a:solidFill>
              </a:rPr>
              <a:t>第一次</a:t>
            </a:r>
            <a:r>
              <a:rPr lang="zh-CN" altLang="zh-CN" sz="1900" dirty="0">
                <a:solidFill>
                  <a:schemeClr val="accent6">
                    <a:lumMod val="50000"/>
                  </a:schemeClr>
                </a:solidFill>
              </a:rPr>
              <a:t>扫描依据像素连通性对连通区域进行标注</a:t>
            </a:r>
            <a:r>
              <a:rPr lang="zh-CN" altLang="zh-CN" sz="1900" dirty="0">
                <a:solidFill>
                  <a:schemeClr val="accent6">
                    <a:lumMod val="50000"/>
                  </a:schemeClr>
                </a:solidFill>
              </a:rPr>
              <a:t>，</a:t>
            </a:r>
            <a:endParaRPr lang="en-US" altLang="zh-CN" sz="1900" dirty="0">
              <a:solidFill>
                <a:schemeClr val="accent6">
                  <a:lumMod val="50000"/>
                </a:schemeClr>
              </a:solidFill>
            </a:endParaRPr>
          </a:p>
          <a:p>
            <a:r>
              <a:rPr lang="zh-CN" altLang="zh-CN" sz="1900" dirty="0">
                <a:solidFill>
                  <a:schemeClr val="accent6">
                    <a:lumMod val="50000"/>
                  </a:schemeClr>
                </a:solidFill>
              </a:rPr>
              <a:t>并</a:t>
            </a:r>
            <a:r>
              <a:rPr lang="zh-CN" altLang="zh-CN" sz="1900" dirty="0">
                <a:solidFill>
                  <a:schemeClr val="accent6">
                    <a:lumMod val="50000"/>
                  </a:schemeClr>
                </a:solidFill>
              </a:rPr>
              <a:t>对等价的像素构造等价关系</a:t>
            </a:r>
            <a:r>
              <a:rPr lang="zh-CN" altLang="zh-CN" sz="1900" dirty="0">
                <a:solidFill>
                  <a:schemeClr val="accent6">
                    <a:lumMod val="50000"/>
                  </a:schemeClr>
                </a:solidFill>
              </a:rPr>
              <a:t>列表</a:t>
            </a:r>
            <a:endParaRPr lang="en-US" altLang="zh-CN" sz="1900" dirty="0">
              <a:solidFill>
                <a:schemeClr val="accent6">
                  <a:lumMod val="50000"/>
                </a:schemeClr>
              </a:solidFill>
            </a:endParaRPr>
          </a:p>
          <a:p>
            <a:endParaRPr lang="en-US" altLang="zh-CN" sz="1800" dirty="0" smtClean="0"/>
          </a:p>
          <a:p>
            <a:r>
              <a:rPr lang="en-US" altLang="zh-CN" sz="1900" dirty="0">
                <a:solidFill>
                  <a:schemeClr val="accent6">
                    <a:lumMod val="50000"/>
                  </a:schemeClr>
                </a:solidFill>
              </a:rPr>
              <a:t>— </a:t>
            </a:r>
            <a:r>
              <a:rPr lang="zh-CN" altLang="zh-CN" sz="1900" dirty="0">
                <a:solidFill>
                  <a:schemeClr val="accent6">
                    <a:lumMod val="50000"/>
                  </a:schemeClr>
                </a:solidFill>
              </a:rPr>
              <a:t>第二</a:t>
            </a:r>
            <a:r>
              <a:rPr lang="zh-CN" altLang="zh-CN" sz="1900" dirty="0">
                <a:solidFill>
                  <a:schemeClr val="accent6">
                    <a:lumMod val="50000"/>
                  </a:schemeClr>
                </a:solidFill>
              </a:rPr>
              <a:t>次扫描则依据等价关系进行连通区域标注</a:t>
            </a:r>
            <a:r>
              <a:rPr lang="zh-CN" altLang="zh-CN" sz="1900" dirty="0">
                <a:solidFill>
                  <a:schemeClr val="accent6">
                    <a:lumMod val="50000"/>
                  </a:schemeClr>
                </a:solidFill>
              </a:rPr>
              <a:t>合</a:t>
            </a:r>
            <a:r>
              <a:rPr lang="zh-CN" altLang="en-US" sz="1900" dirty="0">
                <a:solidFill>
                  <a:schemeClr val="accent6">
                    <a:lumMod val="50000"/>
                  </a:schemeClr>
                </a:solidFill>
              </a:rPr>
              <a:t>，</a:t>
            </a:r>
            <a:endParaRPr lang="en-US" altLang="zh-CN" sz="1900" dirty="0">
              <a:solidFill>
                <a:schemeClr val="accent6">
                  <a:lumMod val="50000"/>
                </a:schemeClr>
              </a:solidFill>
            </a:endParaRPr>
          </a:p>
          <a:p>
            <a:r>
              <a:rPr lang="zh-CN" altLang="zh-CN" sz="1900" dirty="0">
                <a:solidFill>
                  <a:schemeClr val="accent6">
                    <a:lumMod val="50000"/>
                  </a:schemeClr>
                </a:solidFill>
              </a:rPr>
              <a:t>并</a:t>
            </a:r>
            <a:r>
              <a:rPr lang="zh-CN" altLang="en-US" sz="1900" dirty="0">
                <a:solidFill>
                  <a:schemeClr val="accent6">
                    <a:lumMod val="50000"/>
                  </a:schemeClr>
                </a:solidFill>
              </a:rPr>
              <a:t>，</a:t>
            </a:r>
            <a:r>
              <a:rPr lang="zh-CN" altLang="zh-CN" sz="1900" dirty="0">
                <a:solidFill>
                  <a:schemeClr val="accent6">
                    <a:lumMod val="50000"/>
                  </a:schemeClr>
                </a:solidFill>
              </a:rPr>
              <a:t>完成对第一次扫描中重合部分连通区域的</a:t>
            </a:r>
            <a:r>
              <a:rPr lang="zh-CN" altLang="zh-CN" sz="1900" dirty="0">
                <a:solidFill>
                  <a:schemeClr val="accent6">
                    <a:lumMod val="50000"/>
                  </a:schemeClr>
                </a:solidFill>
              </a:rPr>
              <a:t>修正</a:t>
            </a:r>
            <a:r>
              <a:rPr lang="zh-CN" altLang="en-US" sz="1900" dirty="0">
                <a:solidFill>
                  <a:schemeClr val="accent6">
                    <a:lumMod val="50000"/>
                  </a:schemeClr>
                </a:solidFill>
              </a:rPr>
              <a:t>。</a:t>
            </a:r>
            <a:endParaRPr lang="zh-CN" altLang="zh-CN" sz="1900" dirty="0">
              <a:solidFill>
                <a:schemeClr val="accent6">
                  <a:lumMod val="50000"/>
                </a:schemeClr>
              </a:solidFill>
            </a:endParaRPr>
          </a:p>
        </p:txBody>
      </p:sp>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pic>
        <p:nvPicPr>
          <p:cNvPr id="15" name="图片 14"/>
          <p:cNvPicPr/>
          <p:nvPr/>
        </p:nvPicPr>
        <p:blipFill>
          <a:blip r:embed="rId3" cstate="print">
            <a:extLst>
              <a:ext uri="{28A0092B-C50C-407E-A947-70E740481C1C}">
                <a14:useLocalDpi xmlns:a14="http://schemas.microsoft.com/office/drawing/2010/main" val="0"/>
              </a:ext>
            </a:extLst>
          </a:blip>
          <a:stretch>
            <a:fillRect/>
          </a:stretch>
        </p:blipFill>
        <p:spPr>
          <a:xfrm>
            <a:off x="6102285" y="2946848"/>
            <a:ext cx="2345690" cy="3128010"/>
          </a:xfrm>
          <a:prstGeom prst="rect">
            <a:avLst/>
          </a:prstGeom>
          <a:ln>
            <a:solidFill>
              <a:srgbClr val="FF0000"/>
            </a:solidFill>
          </a:ln>
        </p:spPr>
      </p:pic>
      <p:pic>
        <p:nvPicPr>
          <p:cNvPr id="17" name="图片 16"/>
          <p:cNvPicPr/>
          <p:nvPr/>
        </p:nvPicPr>
        <p:blipFill>
          <a:blip r:embed="rId4">
            <a:extLst>
              <a:ext uri="{28A0092B-C50C-407E-A947-70E740481C1C}">
                <a14:useLocalDpi xmlns:a14="http://schemas.microsoft.com/office/drawing/2010/main" val="0"/>
              </a:ext>
            </a:extLst>
          </a:blip>
          <a:stretch>
            <a:fillRect/>
          </a:stretch>
        </p:blipFill>
        <p:spPr>
          <a:xfrm>
            <a:off x="8576506" y="2946848"/>
            <a:ext cx="2348230" cy="3128010"/>
          </a:xfrm>
          <a:prstGeom prst="rect">
            <a:avLst/>
          </a:prstGeom>
          <a:ln>
            <a:solidFill>
              <a:srgbClr val="FF0000"/>
            </a:solidFill>
          </a:ln>
        </p:spPr>
      </p:pic>
    </p:spTree>
    <p:extLst>
      <p:ext uri="{BB962C8B-B14F-4D97-AF65-F5344CB8AC3E}">
        <p14:creationId xmlns:p14="http://schemas.microsoft.com/office/powerpoint/2010/main" val="2556936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学位论文的研究进展完成情况、阶段性成果和创新点论述</a:t>
            </a:r>
            <a:endParaRPr lang="ko-KR" altLang="en-US" dirty="0"/>
          </a:p>
        </p:txBody>
      </p:sp>
      <p:sp>
        <p:nvSpPr>
          <p:cNvPr id="3" name="Text Placeholder 2"/>
          <p:cNvSpPr>
            <a:spLocks noGrp="1"/>
          </p:cNvSpPr>
          <p:nvPr>
            <p:ph type="body" sz="quarter" idx="14"/>
          </p:nvPr>
        </p:nvSpPr>
        <p:spPr/>
        <p:txBody>
          <a:bodyPr/>
          <a:lstStyle/>
          <a:p>
            <a:r>
              <a:rPr lang="zh-CN" altLang="zh-CN" dirty="0"/>
              <a:t>学位论文的研究进展完成</a:t>
            </a:r>
            <a:r>
              <a:rPr lang="zh-CN" altLang="zh-CN" dirty="0" smtClean="0"/>
              <a:t>情况</a:t>
            </a:r>
            <a:r>
              <a:rPr lang="en-US" altLang="zh-CN" dirty="0"/>
              <a:t> &amp; </a:t>
            </a:r>
            <a:r>
              <a:rPr lang="zh-CN" altLang="en-US" dirty="0"/>
              <a:t>阶段性成果</a:t>
            </a:r>
            <a:endParaRPr lang="ko-KR" altLang="en-US" dirty="0"/>
          </a:p>
          <a:p>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13</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6" name="Text Placeholder 2"/>
          <p:cNvSpPr txBox="1">
            <a:spLocks/>
          </p:cNvSpPr>
          <p:nvPr/>
        </p:nvSpPr>
        <p:spPr>
          <a:xfrm>
            <a:off x="125936" y="1442200"/>
            <a:ext cx="9594136"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6">
                    <a:lumMod val="50000"/>
                  </a:schemeClr>
                </a:solidFill>
              </a:rPr>
              <a:t>2</a:t>
            </a:r>
            <a:r>
              <a:rPr lang="en-US" altLang="zh-CN" dirty="0" smtClean="0">
                <a:solidFill>
                  <a:schemeClr val="accent6">
                    <a:lumMod val="50000"/>
                  </a:schemeClr>
                </a:solidFill>
              </a:rPr>
              <a:t>. </a:t>
            </a:r>
            <a:r>
              <a:rPr lang="zh-CN" altLang="zh-CN" dirty="0" smtClean="0">
                <a:solidFill>
                  <a:schemeClr val="accent6">
                    <a:lumMod val="50000"/>
                  </a:schemeClr>
                </a:solidFill>
              </a:rPr>
              <a:t>晶体</a:t>
            </a:r>
            <a:r>
              <a:rPr lang="zh-CN" altLang="zh-CN" dirty="0">
                <a:solidFill>
                  <a:schemeClr val="accent6">
                    <a:lumMod val="50000"/>
                  </a:schemeClr>
                </a:solidFill>
              </a:rPr>
              <a:t>图像</a:t>
            </a:r>
            <a:r>
              <a:rPr lang="zh-CN" altLang="zh-CN" dirty="0" smtClean="0">
                <a:solidFill>
                  <a:schemeClr val="accent6">
                    <a:lumMod val="50000"/>
                  </a:schemeClr>
                </a:solidFill>
              </a:rPr>
              <a:t>中</a:t>
            </a:r>
            <a:r>
              <a:rPr lang="zh-CN" altLang="en-US" dirty="0">
                <a:solidFill>
                  <a:schemeClr val="accent6">
                    <a:lumMod val="50000"/>
                  </a:schemeClr>
                </a:solidFill>
              </a:rPr>
              <a:t>阴影</a:t>
            </a:r>
            <a:r>
              <a:rPr lang="zh-CN" altLang="zh-CN" dirty="0" smtClean="0">
                <a:solidFill>
                  <a:schemeClr val="accent6">
                    <a:lumMod val="50000"/>
                  </a:schemeClr>
                </a:solidFill>
              </a:rPr>
              <a:t>干扰</a:t>
            </a:r>
            <a:r>
              <a:rPr lang="zh-CN" altLang="zh-CN" dirty="0">
                <a:solidFill>
                  <a:schemeClr val="accent6">
                    <a:lumMod val="50000"/>
                  </a:schemeClr>
                </a:solidFill>
              </a:rPr>
              <a:t>等</a:t>
            </a:r>
            <a:r>
              <a:rPr lang="zh-CN" altLang="zh-CN" dirty="0" smtClean="0">
                <a:solidFill>
                  <a:schemeClr val="accent6">
                    <a:lumMod val="50000"/>
                  </a:schemeClr>
                </a:solidFill>
              </a:rPr>
              <a:t>问题</a:t>
            </a:r>
            <a:r>
              <a:rPr lang="en-US" altLang="zh-CN" dirty="0" smtClean="0">
                <a:solidFill>
                  <a:schemeClr val="accent6">
                    <a:lumMod val="50000"/>
                  </a:schemeClr>
                </a:solidFill>
              </a:rPr>
              <a:t> </a:t>
            </a:r>
            <a:r>
              <a:rPr lang="en-US" altLang="zh-CN" dirty="0">
                <a:solidFill>
                  <a:schemeClr val="accent6">
                    <a:lumMod val="50000"/>
                  </a:schemeClr>
                </a:solidFill>
              </a:rPr>
              <a:t>—— </a:t>
            </a:r>
            <a:r>
              <a:rPr lang="zh-CN" altLang="zh-CN" dirty="0">
                <a:solidFill>
                  <a:schemeClr val="accent6">
                    <a:lumMod val="50000"/>
                  </a:schemeClr>
                </a:solidFill>
              </a:rPr>
              <a:t>一种基于图割思想的局部阈值晶体阴影去除算法</a:t>
            </a:r>
          </a:p>
        </p:txBody>
      </p:sp>
      <p:sp>
        <p:nvSpPr>
          <p:cNvPr id="20" name="Text Placeholder 2"/>
          <p:cNvSpPr txBox="1">
            <a:spLocks/>
          </p:cNvSpPr>
          <p:nvPr/>
        </p:nvSpPr>
        <p:spPr>
          <a:xfrm>
            <a:off x="140920" y="2798614"/>
            <a:ext cx="11128417" cy="2916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smtClean="0"/>
              <a:t>（</a:t>
            </a:r>
            <a:r>
              <a:rPr lang="en-US" altLang="zh-CN" sz="1800" dirty="0"/>
              <a:t>2</a:t>
            </a:r>
            <a:r>
              <a:rPr lang="zh-CN" altLang="zh-CN" sz="1800" dirty="0" smtClean="0"/>
              <a:t>）</a:t>
            </a:r>
            <a:r>
              <a:rPr lang="zh-CN" altLang="zh-CN" sz="1800" dirty="0"/>
              <a:t>晶体区域分割</a:t>
            </a:r>
            <a:endParaRPr lang="en-US" altLang="zh-CN" sz="1800" dirty="0" smtClean="0"/>
          </a:p>
          <a:p>
            <a:endParaRPr lang="en-US" altLang="zh-CN" sz="1800" dirty="0" smtClean="0"/>
          </a:p>
          <a:p>
            <a:r>
              <a:rPr lang="en-US" altLang="zh-CN" sz="1900" dirty="0">
                <a:solidFill>
                  <a:schemeClr val="accent6">
                    <a:lumMod val="50000"/>
                  </a:schemeClr>
                </a:solidFill>
              </a:rPr>
              <a:t>— </a:t>
            </a:r>
            <a:r>
              <a:rPr lang="zh-CN" altLang="en-US" sz="1900" dirty="0">
                <a:solidFill>
                  <a:schemeClr val="accent6">
                    <a:lumMod val="50000"/>
                  </a:schemeClr>
                </a:solidFill>
              </a:rPr>
              <a:t>连通区域做凸包</a:t>
            </a:r>
            <a:endParaRPr lang="en-US" altLang="zh-CN" sz="1900" dirty="0">
              <a:solidFill>
                <a:schemeClr val="accent6">
                  <a:lumMod val="50000"/>
                </a:schemeClr>
              </a:solidFill>
            </a:endParaRPr>
          </a:p>
          <a:p>
            <a:endParaRPr lang="en-US" altLang="zh-CN" sz="1800" dirty="0" smtClean="0"/>
          </a:p>
          <a:p>
            <a:r>
              <a:rPr lang="en-US" altLang="zh-CN" sz="1900" dirty="0">
                <a:solidFill>
                  <a:schemeClr val="accent6">
                    <a:lumMod val="50000"/>
                  </a:schemeClr>
                </a:solidFill>
              </a:rPr>
              <a:t>— </a:t>
            </a:r>
            <a:r>
              <a:rPr lang="zh-CN" altLang="en-US" sz="1900" dirty="0">
                <a:solidFill>
                  <a:schemeClr val="accent6">
                    <a:lumMod val="50000"/>
                  </a:schemeClr>
                </a:solidFill>
              </a:rPr>
              <a:t>凸包做最小外接矩形（尽可能与晶体区域接近）</a:t>
            </a:r>
            <a:endParaRPr lang="zh-CN" altLang="zh-CN" sz="1900" dirty="0">
              <a:solidFill>
                <a:schemeClr val="accent6">
                  <a:lumMod val="50000"/>
                </a:schemeClr>
              </a:solidFill>
            </a:endParaRPr>
          </a:p>
        </p:txBody>
      </p:sp>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pic>
        <p:nvPicPr>
          <p:cNvPr id="19" name="图片 18"/>
          <p:cNvPicPr/>
          <p:nvPr/>
        </p:nvPicPr>
        <p:blipFill>
          <a:blip r:embed="rId3">
            <a:extLst>
              <a:ext uri="{28A0092B-C50C-407E-A947-70E740481C1C}">
                <a14:useLocalDpi xmlns:a14="http://schemas.microsoft.com/office/drawing/2010/main" val="0"/>
              </a:ext>
            </a:extLst>
          </a:blip>
          <a:stretch>
            <a:fillRect/>
          </a:stretch>
        </p:blipFill>
        <p:spPr>
          <a:xfrm>
            <a:off x="5882322" y="2327918"/>
            <a:ext cx="2347595" cy="3128010"/>
          </a:xfrm>
          <a:prstGeom prst="rect">
            <a:avLst/>
          </a:prstGeom>
          <a:ln>
            <a:solidFill>
              <a:srgbClr val="FF0000"/>
            </a:solidFill>
          </a:ln>
        </p:spPr>
      </p:pic>
      <p:pic>
        <p:nvPicPr>
          <p:cNvPr id="21" name="图片 20"/>
          <p:cNvPicPr/>
          <p:nvPr/>
        </p:nvPicPr>
        <p:blipFill>
          <a:blip r:embed="rId4">
            <a:extLst>
              <a:ext uri="{28A0092B-C50C-407E-A947-70E740481C1C}">
                <a14:useLocalDpi xmlns:a14="http://schemas.microsoft.com/office/drawing/2010/main" val="0"/>
              </a:ext>
            </a:extLst>
          </a:blip>
          <a:stretch>
            <a:fillRect/>
          </a:stretch>
        </p:blipFill>
        <p:spPr>
          <a:xfrm>
            <a:off x="8390811" y="2327918"/>
            <a:ext cx="2346960" cy="3129280"/>
          </a:xfrm>
          <a:prstGeom prst="rect">
            <a:avLst/>
          </a:prstGeom>
          <a:ln>
            <a:solidFill>
              <a:srgbClr val="FF0000"/>
            </a:solidFill>
          </a:ln>
        </p:spPr>
      </p:pic>
    </p:spTree>
    <p:extLst>
      <p:ext uri="{BB962C8B-B14F-4D97-AF65-F5344CB8AC3E}">
        <p14:creationId xmlns:p14="http://schemas.microsoft.com/office/powerpoint/2010/main" val="2039959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学位论文的研究进展完成情况、阶段性成果和创新点论述</a:t>
            </a:r>
            <a:endParaRPr lang="ko-KR" altLang="en-US" dirty="0"/>
          </a:p>
        </p:txBody>
      </p:sp>
      <p:sp>
        <p:nvSpPr>
          <p:cNvPr id="3" name="Text Placeholder 2"/>
          <p:cNvSpPr>
            <a:spLocks noGrp="1"/>
          </p:cNvSpPr>
          <p:nvPr>
            <p:ph type="body" sz="quarter" idx="14"/>
          </p:nvPr>
        </p:nvSpPr>
        <p:spPr/>
        <p:txBody>
          <a:bodyPr/>
          <a:lstStyle/>
          <a:p>
            <a:r>
              <a:rPr lang="zh-CN" altLang="zh-CN" dirty="0"/>
              <a:t>学位论文的研究进展完成</a:t>
            </a:r>
            <a:r>
              <a:rPr lang="zh-CN" altLang="zh-CN" dirty="0" smtClean="0"/>
              <a:t>情况</a:t>
            </a:r>
            <a:r>
              <a:rPr lang="en-US" altLang="zh-CN" dirty="0" smtClean="0"/>
              <a:t> &amp; </a:t>
            </a:r>
            <a:r>
              <a:rPr lang="zh-CN" altLang="en-US" dirty="0" smtClean="0"/>
              <a:t>阶段性成果</a:t>
            </a:r>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14</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6" name="Text Placeholder 2"/>
          <p:cNvSpPr txBox="1">
            <a:spLocks/>
          </p:cNvSpPr>
          <p:nvPr/>
        </p:nvSpPr>
        <p:spPr>
          <a:xfrm>
            <a:off x="125936" y="1442200"/>
            <a:ext cx="9594136"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6">
                    <a:lumMod val="50000"/>
                  </a:schemeClr>
                </a:solidFill>
              </a:rPr>
              <a:t>2</a:t>
            </a:r>
            <a:r>
              <a:rPr lang="en-US" altLang="zh-CN" dirty="0" smtClean="0">
                <a:solidFill>
                  <a:schemeClr val="accent6">
                    <a:lumMod val="50000"/>
                  </a:schemeClr>
                </a:solidFill>
              </a:rPr>
              <a:t>. </a:t>
            </a:r>
            <a:r>
              <a:rPr lang="zh-CN" altLang="zh-CN" dirty="0" smtClean="0">
                <a:solidFill>
                  <a:schemeClr val="accent6">
                    <a:lumMod val="50000"/>
                  </a:schemeClr>
                </a:solidFill>
              </a:rPr>
              <a:t>晶体</a:t>
            </a:r>
            <a:r>
              <a:rPr lang="zh-CN" altLang="zh-CN" dirty="0">
                <a:solidFill>
                  <a:schemeClr val="accent6">
                    <a:lumMod val="50000"/>
                  </a:schemeClr>
                </a:solidFill>
              </a:rPr>
              <a:t>图像</a:t>
            </a:r>
            <a:r>
              <a:rPr lang="zh-CN" altLang="zh-CN" dirty="0" smtClean="0">
                <a:solidFill>
                  <a:schemeClr val="accent6">
                    <a:lumMod val="50000"/>
                  </a:schemeClr>
                </a:solidFill>
              </a:rPr>
              <a:t>中</a:t>
            </a:r>
            <a:r>
              <a:rPr lang="zh-CN" altLang="en-US" dirty="0">
                <a:solidFill>
                  <a:schemeClr val="accent6">
                    <a:lumMod val="50000"/>
                  </a:schemeClr>
                </a:solidFill>
              </a:rPr>
              <a:t>阴影</a:t>
            </a:r>
            <a:r>
              <a:rPr lang="zh-CN" altLang="zh-CN" dirty="0" smtClean="0">
                <a:solidFill>
                  <a:schemeClr val="accent6">
                    <a:lumMod val="50000"/>
                  </a:schemeClr>
                </a:solidFill>
              </a:rPr>
              <a:t>干扰</a:t>
            </a:r>
            <a:r>
              <a:rPr lang="zh-CN" altLang="zh-CN" dirty="0">
                <a:solidFill>
                  <a:schemeClr val="accent6">
                    <a:lumMod val="50000"/>
                  </a:schemeClr>
                </a:solidFill>
              </a:rPr>
              <a:t>等</a:t>
            </a:r>
            <a:r>
              <a:rPr lang="zh-CN" altLang="zh-CN" dirty="0" smtClean="0">
                <a:solidFill>
                  <a:schemeClr val="accent6">
                    <a:lumMod val="50000"/>
                  </a:schemeClr>
                </a:solidFill>
              </a:rPr>
              <a:t>问题</a:t>
            </a:r>
            <a:r>
              <a:rPr lang="en-US" altLang="zh-CN" dirty="0" smtClean="0">
                <a:solidFill>
                  <a:schemeClr val="accent6">
                    <a:lumMod val="50000"/>
                  </a:schemeClr>
                </a:solidFill>
              </a:rPr>
              <a:t> </a:t>
            </a:r>
            <a:r>
              <a:rPr lang="en-US" altLang="zh-CN" dirty="0">
                <a:solidFill>
                  <a:schemeClr val="accent6">
                    <a:lumMod val="50000"/>
                  </a:schemeClr>
                </a:solidFill>
              </a:rPr>
              <a:t>—— </a:t>
            </a:r>
            <a:r>
              <a:rPr lang="zh-CN" altLang="zh-CN" dirty="0">
                <a:solidFill>
                  <a:schemeClr val="accent6">
                    <a:lumMod val="50000"/>
                  </a:schemeClr>
                </a:solidFill>
              </a:rPr>
              <a:t>一种基于图割思想的局部阈值晶体阴影去除算法</a:t>
            </a:r>
          </a:p>
        </p:txBody>
      </p:sp>
      <mc:AlternateContent xmlns:mc="http://schemas.openxmlformats.org/markup-compatibility/2006">
        <mc:Choice xmlns:a14="http://schemas.microsoft.com/office/drawing/2010/main" Requires="a14">
          <p:sp>
            <p:nvSpPr>
              <p:cNvPr id="20" name="Text Placeholder 2"/>
              <p:cNvSpPr txBox="1">
                <a:spLocks/>
              </p:cNvSpPr>
              <p:nvPr/>
            </p:nvSpPr>
            <p:spPr>
              <a:xfrm>
                <a:off x="140920" y="2798614"/>
                <a:ext cx="11128417" cy="2916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smtClean="0"/>
                  <a:t>（</a:t>
                </a:r>
                <a:r>
                  <a:rPr lang="en-US" altLang="zh-CN" sz="1800" dirty="0"/>
                  <a:t>2</a:t>
                </a:r>
                <a:r>
                  <a:rPr lang="zh-CN" altLang="zh-CN" sz="1800" dirty="0" smtClean="0"/>
                  <a:t>）</a:t>
                </a:r>
                <a:r>
                  <a:rPr lang="zh-CN" altLang="zh-CN" sz="1800" dirty="0"/>
                  <a:t>晶体阴影</a:t>
                </a:r>
                <a:r>
                  <a:rPr lang="zh-CN" altLang="zh-CN" sz="1800" dirty="0" smtClean="0"/>
                  <a:t>去除</a:t>
                </a:r>
                <a:endParaRPr lang="en-US" altLang="zh-CN" sz="1800" dirty="0" smtClean="0"/>
              </a:p>
              <a:p>
                <a:endParaRPr lang="en-US" altLang="zh-CN" sz="1800" dirty="0" smtClean="0"/>
              </a:p>
              <a:p>
                <a:r>
                  <a:rPr lang="en-US" altLang="zh-CN" sz="1900" dirty="0">
                    <a:solidFill>
                      <a:schemeClr val="accent6">
                        <a:lumMod val="50000"/>
                      </a:schemeClr>
                    </a:solidFill>
                  </a:rPr>
                  <a:t>— </a:t>
                </a:r>
                <a:r>
                  <a:rPr lang="zh-CN" altLang="en-US" sz="1900" dirty="0">
                    <a:solidFill>
                      <a:schemeClr val="accent6">
                        <a:lumMod val="50000"/>
                      </a:schemeClr>
                    </a:solidFill>
                  </a:rPr>
                  <a:t>阈值法分割</a:t>
                </a:r>
                <a:endParaRPr lang="en-US" altLang="zh-CN" sz="1900" dirty="0">
                  <a:solidFill>
                    <a:schemeClr val="accent6">
                      <a:lumMod val="50000"/>
                    </a:schemeClr>
                  </a:solidFill>
                </a:endParaRPr>
              </a:p>
              <a:p>
                <a:endParaRPr lang="en-US" altLang="zh-CN" sz="1800" dirty="0"/>
              </a:p>
              <a:p>
                <a:pPr/>
                <a14:m>
                  <m:oMathPara xmlns:m="http://schemas.openxmlformats.org/officeDocument/2006/math">
                    <m:oMathParaPr>
                      <m:jc m:val="left"/>
                    </m:oMathParaPr>
                    <m:oMath xmlns:m="http://schemas.openxmlformats.org/officeDocument/2006/math">
                      <m:r>
                        <a:rPr lang="en-US" altLang="zh-CN" sz="1800"/>
                        <m:t> </m:t>
                      </m:r>
                      <m:sSub>
                        <m:sSubPr>
                          <m:ctrlPr>
                            <a:rPr lang="zh-CN" altLang="zh-CN" sz="1800" i="1"/>
                          </m:ctrlPr>
                        </m:sSubPr>
                        <m:e>
                          <m:r>
                            <a:rPr lang="en-US" altLang="zh-CN" sz="1800" i="1"/>
                            <m:t>𝑔</m:t>
                          </m:r>
                        </m:e>
                        <m:sub>
                          <m:r>
                            <a:rPr lang="en-US" altLang="zh-CN" sz="1800" i="1"/>
                            <m:t>𝑖</m:t>
                          </m:r>
                        </m:sub>
                      </m:sSub>
                      <m:d>
                        <m:dPr>
                          <m:ctrlPr>
                            <a:rPr lang="zh-CN" altLang="zh-CN" sz="1800" i="1"/>
                          </m:ctrlPr>
                        </m:dPr>
                        <m:e>
                          <m:r>
                            <m:rPr>
                              <m:sty m:val="p"/>
                            </m:rPr>
                            <a:rPr lang="en-US" altLang="zh-CN" sz="1800"/>
                            <m:t>x</m:t>
                          </m:r>
                          <m:r>
                            <a:rPr lang="en-US" altLang="zh-CN" sz="1800"/>
                            <m:t>, </m:t>
                          </m:r>
                          <m:r>
                            <m:rPr>
                              <m:sty m:val="p"/>
                            </m:rPr>
                            <a:rPr lang="en-US" altLang="zh-CN" sz="1800"/>
                            <m:t>y</m:t>
                          </m:r>
                        </m:e>
                      </m:d>
                      <m:r>
                        <a:rPr lang="en-US" altLang="zh-CN" sz="1800" i="1"/>
                        <m:t>= </m:t>
                      </m:r>
                      <m:d>
                        <m:dPr>
                          <m:begChr m:val="{"/>
                          <m:endChr m:val=""/>
                          <m:ctrlPr>
                            <a:rPr lang="zh-CN" altLang="zh-CN" sz="1800" i="1"/>
                          </m:ctrlPr>
                        </m:dPr>
                        <m:e>
                          <m:eqArr>
                            <m:eqArrPr>
                              <m:ctrlPr>
                                <a:rPr lang="zh-CN" altLang="zh-CN" sz="1800" i="1"/>
                              </m:ctrlPr>
                            </m:eqArrPr>
                            <m:e>
                              <m:r>
                                <a:rPr lang="en-US" altLang="zh-CN" sz="1800" i="1"/>
                                <m:t>1,  </m:t>
                              </m:r>
                              <m:sSub>
                                <m:sSubPr>
                                  <m:ctrlPr>
                                    <a:rPr lang="zh-CN" altLang="zh-CN" sz="1800" i="1"/>
                                  </m:ctrlPr>
                                </m:sSubPr>
                                <m:e>
                                  <m:r>
                                    <a:rPr lang="en-US" altLang="zh-CN" sz="1800" i="1"/>
                                    <m:t>𝑓</m:t>
                                  </m:r>
                                </m:e>
                                <m:sub>
                                  <m:r>
                                    <a:rPr lang="en-US" altLang="zh-CN" sz="1800" i="1"/>
                                    <m:t>𝑖</m:t>
                                  </m:r>
                                </m:sub>
                              </m:sSub>
                              <m:d>
                                <m:dPr>
                                  <m:ctrlPr>
                                    <a:rPr lang="zh-CN" altLang="zh-CN" sz="1800" i="1"/>
                                  </m:ctrlPr>
                                </m:dPr>
                                <m:e>
                                  <m:r>
                                    <a:rPr lang="en-US" altLang="zh-CN" sz="1800" i="1"/>
                                    <m:t>𝑥</m:t>
                                  </m:r>
                                  <m:r>
                                    <a:rPr lang="en-US" altLang="zh-CN" sz="1800" i="1"/>
                                    <m:t>,</m:t>
                                  </m:r>
                                  <m:r>
                                    <a:rPr lang="en-US" altLang="zh-CN" sz="1800" i="1"/>
                                    <m:t>𝑦</m:t>
                                  </m:r>
                                </m:e>
                              </m:d>
                              <m:r>
                                <a:rPr lang="en-US" altLang="zh-CN" sz="1800" i="1"/>
                                <m:t>≥</m:t>
                              </m:r>
                              <m:r>
                                <a:rPr lang="en-US" altLang="zh-CN" sz="1800" i="1"/>
                                <m:t>𝑇</m:t>
                              </m:r>
                            </m:e>
                            <m:e>
                              <m:r>
                                <a:rPr lang="en-US" altLang="zh-CN" sz="1800" i="1"/>
                                <m:t>0,  </m:t>
                              </m:r>
                              <m:sSub>
                                <m:sSubPr>
                                  <m:ctrlPr>
                                    <a:rPr lang="zh-CN" altLang="zh-CN" sz="1800" i="1"/>
                                  </m:ctrlPr>
                                </m:sSubPr>
                                <m:e>
                                  <m:r>
                                    <a:rPr lang="en-US" altLang="zh-CN" sz="1800" i="1"/>
                                    <m:t>𝑓</m:t>
                                  </m:r>
                                </m:e>
                                <m:sub>
                                  <m:r>
                                    <a:rPr lang="en-US" altLang="zh-CN" sz="1800" i="1"/>
                                    <m:t>𝑖</m:t>
                                  </m:r>
                                </m:sub>
                              </m:sSub>
                              <m:d>
                                <m:dPr>
                                  <m:ctrlPr>
                                    <a:rPr lang="zh-CN" altLang="zh-CN" sz="1800" i="1"/>
                                  </m:ctrlPr>
                                </m:dPr>
                                <m:e>
                                  <m:r>
                                    <a:rPr lang="en-US" altLang="zh-CN" sz="1800" i="1"/>
                                    <m:t>𝑥</m:t>
                                  </m:r>
                                  <m:r>
                                    <a:rPr lang="en-US" altLang="zh-CN" sz="1800" i="1"/>
                                    <m:t>,</m:t>
                                  </m:r>
                                  <m:r>
                                    <a:rPr lang="en-US" altLang="zh-CN" sz="1800" i="1"/>
                                    <m:t>𝑦</m:t>
                                  </m:r>
                                </m:e>
                              </m:d>
                              <m:r>
                                <a:rPr lang="en-US" altLang="zh-CN" sz="1800" i="1"/>
                                <m:t>&lt;</m:t>
                              </m:r>
                              <m:r>
                                <a:rPr lang="en-US" altLang="zh-CN" sz="1800" i="1"/>
                                <m:t>𝑇</m:t>
                              </m:r>
                            </m:e>
                          </m:eqArr>
                        </m:e>
                      </m:d>
                    </m:oMath>
                  </m:oMathPara>
                </a14:m>
                <a:endParaRPr lang="en-US" altLang="zh-CN" sz="1800" dirty="0" smtClean="0"/>
              </a:p>
            </p:txBody>
          </p:sp>
        </mc:Choice>
        <mc:Fallback>
          <p:sp>
            <p:nvSpPr>
              <p:cNvPr id="20" name="Text Placeholder 2"/>
              <p:cNvSpPr txBox="1">
                <a:spLocks noRot="1" noChangeAspect="1" noMove="1" noResize="1" noEditPoints="1" noAdjustHandles="1" noChangeArrowheads="1" noChangeShapeType="1" noTextEdit="1"/>
              </p:cNvSpPr>
              <p:nvPr/>
            </p:nvSpPr>
            <p:spPr>
              <a:xfrm>
                <a:off x="140920" y="2798614"/>
                <a:ext cx="11128417" cy="2916775"/>
              </a:xfrm>
              <a:prstGeom prst="rect">
                <a:avLst/>
              </a:prstGeom>
              <a:blipFill rotWithShape="0">
                <a:blip r:embed="rId3"/>
                <a:stretch>
                  <a:fillRect l="-493" t="-2088"/>
                </a:stretch>
              </a:blipFill>
            </p:spPr>
            <p:txBody>
              <a:bodyPr/>
              <a:lstStyle/>
              <a:p>
                <a:r>
                  <a:rPr lang="zh-CN" altLang="en-US">
                    <a:noFill/>
                  </a:rPr>
                  <a:t> </a:t>
                </a:r>
              </a:p>
            </p:txBody>
          </p:sp>
        </mc:Fallback>
      </mc:AlternateContent>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pic>
        <p:nvPicPr>
          <p:cNvPr id="15" name="图片 14"/>
          <p:cNvPicPr/>
          <p:nvPr/>
        </p:nvPicPr>
        <p:blipFill>
          <a:blip r:embed="rId4" cstate="print">
            <a:extLst>
              <a:ext uri="{28A0092B-C50C-407E-A947-70E740481C1C}">
                <a14:useLocalDpi xmlns:a14="http://schemas.microsoft.com/office/drawing/2010/main" val="0"/>
              </a:ext>
            </a:extLst>
          </a:blip>
          <a:stretch>
            <a:fillRect/>
          </a:stretch>
        </p:blipFill>
        <p:spPr>
          <a:xfrm>
            <a:off x="5489448" y="2620144"/>
            <a:ext cx="2346960" cy="3128010"/>
          </a:xfrm>
          <a:prstGeom prst="rect">
            <a:avLst/>
          </a:prstGeom>
          <a:ln>
            <a:solidFill>
              <a:srgbClr val="FF0000"/>
            </a:solidFill>
          </a:ln>
        </p:spPr>
      </p:pic>
      <p:pic>
        <p:nvPicPr>
          <p:cNvPr id="17" name="图片 16"/>
          <p:cNvPicPr/>
          <p:nvPr/>
        </p:nvPicPr>
        <p:blipFill>
          <a:blip r:embed="rId5" cstate="print">
            <a:extLst>
              <a:ext uri="{28A0092B-C50C-407E-A947-70E740481C1C}">
                <a14:useLocalDpi xmlns:a14="http://schemas.microsoft.com/office/drawing/2010/main" val="0"/>
              </a:ext>
            </a:extLst>
          </a:blip>
          <a:stretch>
            <a:fillRect/>
          </a:stretch>
        </p:blipFill>
        <p:spPr>
          <a:xfrm>
            <a:off x="7986395" y="2620144"/>
            <a:ext cx="2345690" cy="3128010"/>
          </a:xfrm>
          <a:prstGeom prst="rect">
            <a:avLst/>
          </a:prstGeom>
          <a:ln>
            <a:solidFill>
              <a:srgbClr val="FF0000"/>
            </a:solidFill>
          </a:ln>
        </p:spPr>
      </p:pic>
    </p:spTree>
    <p:extLst>
      <p:ext uri="{BB962C8B-B14F-4D97-AF65-F5344CB8AC3E}">
        <p14:creationId xmlns:p14="http://schemas.microsoft.com/office/powerpoint/2010/main" val="489533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学位论文的研究进展完成情况、阶段性成果和创新点论述</a:t>
            </a:r>
            <a:endParaRPr lang="ko-KR" altLang="en-US" dirty="0"/>
          </a:p>
        </p:txBody>
      </p:sp>
      <p:sp>
        <p:nvSpPr>
          <p:cNvPr id="3" name="Text Placeholder 2"/>
          <p:cNvSpPr>
            <a:spLocks noGrp="1"/>
          </p:cNvSpPr>
          <p:nvPr>
            <p:ph type="body" sz="quarter" idx="14"/>
          </p:nvPr>
        </p:nvSpPr>
        <p:spPr/>
        <p:txBody>
          <a:bodyPr/>
          <a:lstStyle/>
          <a:p>
            <a:r>
              <a:rPr lang="zh-CN" altLang="en-US" dirty="0"/>
              <a:t>创新</a:t>
            </a:r>
            <a:r>
              <a:rPr lang="zh-CN" altLang="en-US" dirty="0" smtClean="0"/>
              <a:t>点论述</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15</a:t>
            </a:fld>
            <a:endParaRPr lang="ko-KR" altLang="en-US">
              <a:solidFill>
                <a:schemeClr val="tx1">
                  <a:lumMod val="85000"/>
                  <a:lumOff val="15000"/>
                </a:schemeClr>
              </a:solidFill>
            </a:endParaRPr>
          </a:p>
        </p:txBody>
      </p:sp>
      <p:grpSp>
        <p:nvGrpSpPr>
          <p:cNvPr id="9" name="Group 8"/>
          <p:cNvGrpSpPr/>
          <p:nvPr/>
        </p:nvGrpSpPr>
        <p:grpSpPr>
          <a:xfrm>
            <a:off x="11243291" y="1538873"/>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6" name="Text Placeholder 2"/>
          <p:cNvSpPr txBox="1">
            <a:spLocks/>
          </p:cNvSpPr>
          <p:nvPr/>
        </p:nvSpPr>
        <p:spPr>
          <a:xfrm>
            <a:off x="83483" y="1266882"/>
            <a:ext cx="11243291" cy="51093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zh-CN" altLang="zh-CN" sz="1800" dirty="0"/>
              <a:t>（</a:t>
            </a:r>
            <a:r>
              <a:rPr lang="en-US" altLang="zh-CN" sz="1800" dirty="0"/>
              <a:t>1</a:t>
            </a:r>
            <a:r>
              <a:rPr lang="zh-CN" altLang="zh-CN" sz="1800" dirty="0"/>
              <a:t>）针对传统晶体分割算法无法在复杂背景（即晶体对象及背景灰度级差别不明显）的场景下发挥作用，以及晶体结晶过程监测中因侵入式采集设备的使用导致的水珠干扰问题，结合背景建模算法及图像差分思想提出一种基于均值法背景建模的水珠去除算法，有效解决了晶体图像中水珠干扰问题及复杂背景下晶体的分割问题</a:t>
            </a:r>
            <a:r>
              <a:rPr lang="zh-CN" altLang="zh-CN" sz="1800" dirty="0" smtClean="0"/>
              <a:t>；</a:t>
            </a:r>
            <a:endParaRPr lang="zh-CN" altLang="zh-CN" sz="1800" dirty="0"/>
          </a:p>
          <a:p>
            <a:pPr>
              <a:lnSpc>
                <a:spcPct val="160000"/>
              </a:lnSpc>
            </a:pPr>
            <a:r>
              <a:rPr lang="zh-CN" altLang="zh-CN" sz="1800" dirty="0"/>
              <a:t>（</a:t>
            </a:r>
            <a:r>
              <a:rPr lang="en-US" altLang="zh-CN" sz="1800" dirty="0"/>
              <a:t>2</a:t>
            </a:r>
            <a:r>
              <a:rPr lang="zh-CN" altLang="zh-CN" sz="1800" dirty="0"/>
              <a:t>）针对</a:t>
            </a:r>
            <a:r>
              <a:rPr lang="zh-CN" altLang="zh-CN" sz="1800" dirty="0" smtClean="0"/>
              <a:t>全局阈值</a:t>
            </a:r>
            <a:r>
              <a:rPr lang="zh-CN" altLang="zh-CN" sz="1800" dirty="0"/>
              <a:t>分割算法无法解决晶体结晶过程监测中存在的晶体阴影干扰问题，提出一种基于图割思想的局部阈值阴影去除算法，有效解决了晶体图像中阴影干扰问题</a:t>
            </a:r>
            <a:r>
              <a:rPr lang="zh-CN" altLang="zh-CN" sz="1800" dirty="0" smtClean="0"/>
              <a:t>；</a:t>
            </a:r>
            <a:endParaRPr lang="zh-CN" altLang="zh-CN" sz="1800" dirty="0"/>
          </a:p>
          <a:p>
            <a:pPr>
              <a:lnSpc>
                <a:spcPct val="160000"/>
              </a:lnSpc>
            </a:pPr>
            <a:r>
              <a:rPr lang="zh-CN" altLang="zh-CN" sz="1800" dirty="0"/>
              <a:t>（</a:t>
            </a:r>
            <a:r>
              <a:rPr lang="en-US" altLang="zh-CN" sz="1800" dirty="0"/>
              <a:t>3</a:t>
            </a:r>
            <a:r>
              <a:rPr lang="zh-CN" altLang="zh-CN" sz="1800" dirty="0"/>
              <a:t>）针对晶体结晶过程监测中形态学信息统计分析一种晶体晶体分类方法及基于清晰度分级的统计分析方法</a:t>
            </a:r>
            <a:r>
              <a:rPr lang="zh-CN" altLang="zh-CN" sz="1800" dirty="0" smtClean="0"/>
              <a:t>；</a:t>
            </a:r>
            <a:endParaRPr lang="zh-CN" altLang="zh-CN" sz="1800" dirty="0"/>
          </a:p>
          <a:p>
            <a:pPr>
              <a:lnSpc>
                <a:spcPct val="160000"/>
              </a:lnSpc>
            </a:pPr>
            <a:r>
              <a:rPr lang="zh-CN" altLang="zh-CN" sz="1800" dirty="0"/>
              <a:t>（</a:t>
            </a:r>
            <a:r>
              <a:rPr lang="en-US" altLang="zh-CN" sz="1800" dirty="0"/>
              <a:t>4</a:t>
            </a:r>
            <a:r>
              <a:rPr lang="zh-CN" altLang="zh-CN" sz="1800" dirty="0"/>
              <a:t>）目前现有的晶体结晶过程监测中晶体分割算法耗时通常在每幅图</a:t>
            </a:r>
            <a:r>
              <a:rPr lang="en-US" altLang="zh-CN" sz="1800" dirty="0"/>
              <a:t>5-8s</a:t>
            </a:r>
            <a:r>
              <a:rPr lang="zh-CN" altLang="zh-CN" sz="1800" dirty="0"/>
              <a:t>左右，部分算法甚至更高，本课题提出的基于均值背景建模的水珠去除算法及基于图割思想的阴影去除算法，不但可以清晰的实现晶体对象分割，且时间开销控制在每幅图</a:t>
            </a:r>
            <a:r>
              <a:rPr lang="en-US" altLang="zh-CN" sz="1800" dirty="0"/>
              <a:t>1-3s</a:t>
            </a:r>
            <a:r>
              <a:rPr lang="zh-CN" altLang="zh-CN" sz="1800" dirty="0"/>
              <a:t>，相比其他算法实时性大幅提升，对于实时性要求较高的工业生产有着重要的现实意义。</a:t>
            </a:r>
            <a:endParaRPr lang="zh-CN" altLang="zh-CN" sz="1800" dirty="0">
              <a:solidFill>
                <a:schemeClr val="accent6">
                  <a:lumMod val="50000"/>
                </a:schemeClr>
              </a:solidFill>
            </a:endParaRPr>
          </a:p>
        </p:txBody>
      </p:sp>
      <p:sp>
        <p:nvSpPr>
          <p:cNvPr id="15"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Tree>
    <p:extLst>
      <p:ext uri="{BB962C8B-B14F-4D97-AF65-F5344CB8AC3E}">
        <p14:creationId xmlns:p14="http://schemas.microsoft.com/office/powerpoint/2010/main" val="2174532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b="1" dirty="0"/>
              <a:t>后续工作的设想、可能遇到的困难和问题及条件保障措施</a:t>
            </a:r>
          </a:p>
        </p:txBody>
      </p:sp>
      <p:sp>
        <p:nvSpPr>
          <p:cNvPr id="3" name="Text Placeholder 2"/>
          <p:cNvSpPr>
            <a:spLocks noGrp="1"/>
          </p:cNvSpPr>
          <p:nvPr>
            <p:ph type="body" sz="quarter" idx="14"/>
          </p:nvPr>
        </p:nvSpPr>
        <p:spPr/>
        <p:txBody>
          <a:bodyPr/>
          <a:lstStyle/>
          <a:p>
            <a:r>
              <a:rPr lang="zh-CN" altLang="en-US" dirty="0" smtClean="0">
                <a:latin typeface="Calibri" panose="020F0502020204030204" pitchFamily="34" charset="0"/>
              </a:rPr>
              <a:t>后续工作的设想</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16</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5"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16" name="Text Placeholder 2"/>
          <p:cNvSpPr txBox="1">
            <a:spLocks/>
          </p:cNvSpPr>
          <p:nvPr/>
        </p:nvSpPr>
        <p:spPr>
          <a:xfrm>
            <a:off x="512924" y="1704925"/>
            <a:ext cx="11243291" cy="51093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a:t>（</a:t>
            </a:r>
            <a:r>
              <a:rPr lang="en-US" altLang="zh-CN" sz="1800" dirty="0"/>
              <a:t>1</a:t>
            </a:r>
            <a:r>
              <a:rPr lang="zh-CN" altLang="zh-CN" sz="1800" dirty="0"/>
              <a:t>）完善晶体图像水珠去除算法及晶体图像阴影去除算法</a:t>
            </a:r>
            <a:r>
              <a:rPr lang="zh-CN" altLang="zh-CN" sz="1800" dirty="0" smtClean="0"/>
              <a:t>；</a:t>
            </a:r>
            <a:endParaRPr lang="en-US" altLang="zh-CN" sz="1800" dirty="0" smtClean="0"/>
          </a:p>
          <a:p>
            <a:endParaRPr lang="zh-CN" altLang="zh-CN" sz="1800" dirty="0"/>
          </a:p>
          <a:p>
            <a:r>
              <a:rPr lang="zh-CN" altLang="zh-CN" sz="1800" dirty="0"/>
              <a:t>（</a:t>
            </a:r>
            <a:r>
              <a:rPr lang="en-US" altLang="zh-CN" sz="1800" dirty="0"/>
              <a:t>2</a:t>
            </a:r>
            <a:r>
              <a:rPr lang="zh-CN" altLang="zh-CN" sz="1800" dirty="0"/>
              <a:t>）分析实验图像数据选取合适特征对晶体晶型进行分类，设计实验验证基于清晰度分级的形态学</a:t>
            </a:r>
            <a:r>
              <a:rPr lang="zh-CN" altLang="zh-CN" sz="1800" dirty="0" smtClean="0"/>
              <a:t>信息统计</a:t>
            </a:r>
            <a:endParaRPr lang="en-US" altLang="zh-CN" sz="1800" dirty="0" smtClean="0"/>
          </a:p>
          <a:p>
            <a:r>
              <a:rPr lang="zh-CN" altLang="zh-CN" sz="1800" dirty="0" smtClean="0"/>
              <a:t>分析</a:t>
            </a:r>
            <a:r>
              <a:rPr lang="zh-CN" altLang="zh-CN" sz="1800" dirty="0"/>
              <a:t>方法，并根据实验结果进行完善改进</a:t>
            </a:r>
            <a:r>
              <a:rPr lang="zh-CN" altLang="zh-CN" sz="1800" dirty="0" smtClean="0"/>
              <a:t>；</a:t>
            </a:r>
            <a:endParaRPr lang="en-US" altLang="zh-CN" sz="1800" dirty="0" smtClean="0"/>
          </a:p>
          <a:p>
            <a:endParaRPr lang="zh-CN" altLang="zh-CN" sz="1800" dirty="0"/>
          </a:p>
          <a:p>
            <a:r>
              <a:rPr lang="zh-CN" altLang="zh-CN" sz="1800" dirty="0"/>
              <a:t>（</a:t>
            </a:r>
            <a:r>
              <a:rPr lang="en-US" altLang="zh-CN" sz="1800" dirty="0"/>
              <a:t>3</a:t>
            </a:r>
            <a:r>
              <a:rPr lang="zh-CN" altLang="zh-CN" sz="1800" dirty="0"/>
              <a:t>）整合晶体结晶过程监测中晶体分割、晶型分类、形态学信息统计步骤，形成完整的体系框架并进行</a:t>
            </a:r>
            <a:r>
              <a:rPr lang="zh-CN" altLang="zh-CN" sz="1800" dirty="0" smtClean="0"/>
              <a:t>软件</a:t>
            </a:r>
            <a:endParaRPr lang="en-US" altLang="zh-CN" sz="1800" dirty="0" smtClean="0"/>
          </a:p>
          <a:p>
            <a:r>
              <a:rPr lang="zh-CN" altLang="zh-CN" sz="1800" dirty="0" smtClean="0"/>
              <a:t>化；</a:t>
            </a:r>
            <a:endParaRPr lang="en-US" altLang="zh-CN" sz="1800" dirty="0" smtClean="0"/>
          </a:p>
          <a:p>
            <a:endParaRPr lang="zh-CN" altLang="zh-CN" sz="1800" dirty="0"/>
          </a:p>
          <a:p>
            <a:r>
              <a:rPr lang="zh-CN" altLang="zh-CN" sz="1800" dirty="0"/>
              <a:t>（</a:t>
            </a:r>
            <a:r>
              <a:rPr lang="en-US" altLang="zh-CN" sz="1800" dirty="0"/>
              <a:t>4</a:t>
            </a:r>
            <a:r>
              <a:rPr lang="zh-CN" altLang="zh-CN" sz="1800" dirty="0"/>
              <a:t>）针对晶体结晶过程监测中可能存在的晶体遮挡、</a:t>
            </a:r>
            <a:r>
              <a:rPr lang="zh-CN" altLang="zh-CN" sz="1800" dirty="0" smtClean="0"/>
              <a:t>粘连</a:t>
            </a:r>
            <a:r>
              <a:rPr lang="zh-CN" altLang="zh-CN" sz="1800" dirty="0"/>
              <a:t>等问题进行研究。</a:t>
            </a:r>
          </a:p>
        </p:txBody>
      </p:sp>
    </p:spTree>
    <p:extLst>
      <p:ext uri="{BB962C8B-B14F-4D97-AF65-F5344CB8AC3E}">
        <p14:creationId xmlns:p14="http://schemas.microsoft.com/office/powerpoint/2010/main" val="1439032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后续工作的设想、可能遇到的困难和问题及条件保障措施</a:t>
            </a:r>
          </a:p>
        </p:txBody>
      </p:sp>
      <p:sp>
        <p:nvSpPr>
          <p:cNvPr id="3" name="Text Placeholder 2"/>
          <p:cNvSpPr>
            <a:spLocks noGrp="1"/>
          </p:cNvSpPr>
          <p:nvPr>
            <p:ph type="body" sz="quarter" idx="14"/>
          </p:nvPr>
        </p:nvSpPr>
        <p:spPr/>
        <p:txBody>
          <a:bodyPr/>
          <a:lstStyle/>
          <a:p>
            <a:r>
              <a:rPr lang="zh-CN" altLang="en-US" dirty="0" smtClean="0">
                <a:latin typeface="Calibri" panose="020F0502020204030204" pitchFamily="34" charset="0"/>
              </a:rPr>
              <a:t>可能遇到的困难</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17</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25" name="Text Placeholder 2"/>
          <p:cNvSpPr txBox="1">
            <a:spLocks/>
          </p:cNvSpPr>
          <p:nvPr/>
        </p:nvSpPr>
        <p:spPr>
          <a:xfrm>
            <a:off x="553442" y="2061541"/>
            <a:ext cx="11243291" cy="51093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a:t>（</a:t>
            </a:r>
            <a:r>
              <a:rPr lang="en-US" altLang="zh-CN" sz="1800" dirty="0"/>
              <a:t>1</a:t>
            </a:r>
            <a:r>
              <a:rPr lang="zh-CN" altLang="zh-CN" sz="1800" dirty="0"/>
              <a:t>）</a:t>
            </a:r>
            <a:r>
              <a:rPr lang="en-US" altLang="zh-CN" sz="1800" dirty="0"/>
              <a:t>L-</a:t>
            </a:r>
            <a:r>
              <a:rPr lang="zh-CN" altLang="zh-CN" sz="1800" dirty="0"/>
              <a:t>谷氨酸不同晶型晶体特征选择不充分可能导致分类精度不高</a:t>
            </a:r>
            <a:r>
              <a:rPr lang="zh-CN" altLang="zh-CN" sz="1800" dirty="0" smtClean="0"/>
              <a:t>；</a:t>
            </a:r>
            <a:endParaRPr lang="en-US" altLang="zh-CN" sz="1800" dirty="0" smtClean="0"/>
          </a:p>
          <a:p>
            <a:endParaRPr lang="en-US" altLang="zh-CN" sz="1800" dirty="0" smtClean="0"/>
          </a:p>
          <a:p>
            <a:endParaRPr lang="zh-CN" altLang="zh-CN" sz="1800" dirty="0"/>
          </a:p>
          <a:p>
            <a:r>
              <a:rPr lang="zh-CN" altLang="zh-CN" sz="1800" dirty="0"/>
              <a:t>（</a:t>
            </a:r>
            <a:r>
              <a:rPr lang="en-US" altLang="zh-CN" sz="1800" dirty="0"/>
              <a:t>2</a:t>
            </a:r>
            <a:r>
              <a:rPr lang="zh-CN" altLang="zh-CN" sz="1800" dirty="0"/>
              <a:t>）基于清晰度分级的形态学信息统计方法效果不够理想</a:t>
            </a:r>
            <a:r>
              <a:rPr lang="zh-CN" altLang="zh-CN" sz="1800" dirty="0" smtClean="0"/>
              <a:t>；</a:t>
            </a:r>
            <a:endParaRPr lang="en-US" altLang="zh-CN" sz="1800" dirty="0" smtClean="0"/>
          </a:p>
          <a:p>
            <a:endParaRPr lang="en-US" altLang="zh-CN" sz="1800" dirty="0" smtClean="0"/>
          </a:p>
          <a:p>
            <a:endParaRPr lang="zh-CN" altLang="zh-CN" sz="1800" dirty="0"/>
          </a:p>
          <a:p>
            <a:r>
              <a:rPr lang="zh-CN" altLang="zh-CN" sz="1800" dirty="0"/>
              <a:t>（</a:t>
            </a:r>
            <a:r>
              <a:rPr lang="en-US" altLang="zh-CN" sz="1800" dirty="0"/>
              <a:t>3</a:t>
            </a:r>
            <a:r>
              <a:rPr lang="zh-CN" altLang="zh-CN" sz="1800" dirty="0"/>
              <a:t>）目前采集的图像均为单目摄像机采集，而对于晶体结晶过程监测中可能存在的晶体遮挡、粘连等问题</a:t>
            </a:r>
            <a:r>
              <a:rPr lang="zh-CN" altLang="zh-CN" sz="1800" dirty="0" smtClean="0"/>
              <a:t>需</a:t>
            </a:r>
            <a:endParaRPr lang="en-US" altLang="zh-CN" sz="1800" dirty="0" smtClean="0"/>
          </a:p>
          <a:p>
            <a:r>
              <a:rPr lang="zh-CN" altLang="zh-CN" sz="1800" dirty="0" smtClean="0"/>
              <a:t>采用</a:t>
            </a:r>
            <a:r>
              <a:rPr lang="zh-CN" altLang="zh-CN" sz="1800" dirty="0"/>
              <a:t>双目图像数据进行分析。</a:t>
            </a:r>
          </a:p>
        </p:txBody>
      </p:sp>
    </p:spTree>
    <p:extLst>
      <p:ext uri="{BB962C8B-B14F-4D97-AF65-F5344CB8AC3E}">
        <p14:creationId xmlns:p14="http://schemas.microsoft.com/office/powerpoint/2010/main" val="934578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后续工作的设想、可能遇到的困难和问题及条件保障措施</a:t>
            </a:r>
          </a:p>
        </p:txBody>
      </p:sp>
      <p:sp>
        <p:nvSpPr>
          <p:cNvPr id="3" name="Text Placeholder 2"/>
          <p:cNvSpPr>
            <a:spLocks noGrp="1"/>
          </p:cNvSpPr>
          <p:nvPr>
            <p:ph type="body" sz="quarter" idx="14"/>
          </p:nvPr>
        </p:nvSpPr>
        <p:spPr/>
        <p:txBody>
          <a:bodyPr/>
          <a:lstStyle/>
          <a:p>
            <a:r>
              <a:rPr lang="zh-CN" altLang="en-US" dirty="0"/>
              <a:t>条件保障措施</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18</a:t>
            </a:fld>
            <a:endParaRPr lang="ko-KR" altLang="en-US">
              <a:solidFill>
                <a:schemeClr val="tx1">
                  <a:lumMod val="85000"/>
                  <a:lumOff val="15000"/>
                </a:schemeClr>
              </a:solidFill>
            </a:endParaRPr>
          </a:p>
        </p:txBody>
      </p:sp>
      <p:grpSp>
        <p:nvGrpSpPr>
          <p:cNvPr id="9" name="Group 8"/>
          <p:cNvGrpSpPr/>
          <p:nvPr/>
        </p:nvGrpSpPr>
        <p:grpSpPr>
          <a:xfrm>
            <a:off x="11278626" y="1556478"/>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1"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15" name="Text Placeholder 2"/>
          <p:cNvSpPr txBox="1">
            <a:spLocks/>
          </p:cNvSpPr>
          <p:nvPr/>
        </p:nvSpPr>
        <p:spPr>
          <a:xfrm>
            <a:off x="686660" y="2271853"/>
            <a:ext cx="11243291" cy="51093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a:t>（</a:t>
            </a:r>
            <a:r>
              <a:rPr lang="en-US" altLang="zh-CN" sz="1800" dirty="0"/>
              <a:t>1</a:t>
            </a:r>
            <a:r>
              <a:rPr lang="zh-CN" altLang="zh-CN" sz="1800" dirty="0"/>
              <a:t>）完善的晶体结晶过程监测实验设备</a:t>
            </a:r>
            <a:r>
              <a:rPr lang="zh-CN" altLang="zh-CN" sz="1800" dirty="0" smtClean="0"/>
              <a:t>；</a:t>
            </a:r>
            <a:endParaRPr lang="en-US" altLang="zh-CN" sz="1800" dirty="0" smtClean="0"/>
          </a:p>
          <a:p>
            <a:endParaRPr lang="en-US" altLang="zh-CN" sz="1800" dirty="0"/>
          </a:p>
          <a:p>
            <a:endParaRPr lang="zh-CN" altLang="zh-CN" sz="1800" dirty="0"/>
          </a:p>
          <a:p>
            <a:r>
              <a:rPr lang="zh-CN" altLang="zh-CN" sz="1800" dirty="0"/>
              <a:t>（</a:t>
            </a:r>
            <a:r>
              <a:rPr lang="en-US" altLang="zh-CN" sz="1800" dirty="0"/>
              <a:t>2</a:t>
            </a:r>
            <a:r>
              <a:rPr lang="zh-CN" altLang="zh-CN" sz="1800" dirty="0"/>
              <a:t>）充足的侵入式晶体结晶过程监测图像数据</a:t>
            </a:r>
            <a:r>
              <a:rPr lang="zh-CN" altLang="zh-CN" sz="1800" dirty="0" smtClean="0"/>
              <a:t>；</a:t>
            </a:r>
            <a:endParaRPr lang="en-US" altLang="zh-CN" sz="1800" dirty="0" smtClean="0"/>
          </a:p>
          <a:p>
            <a:endParaRPr lang="en-US" altLang="zh-CN" sz="1800" dirty="0"/>
          </a:p>
          <a:p>
            <a:endParaRPr lang="zh-CN" altLang="zh-CN" sz="1800" dirty="0"/>
          </a:p>
          <a:p>
            <a:r>
              <a:rPr lang="zh-CN" altLang="zh-CN" sz="1800" dirty="0"/>
              <a:t>（</a:t>
            </a:r>
            <a:r>
              <a:rPr lang="en-US" altLang="zh-CN" sz="1800" dirty="0"/>
              <a:t>3</a:t>
            </a:r>
            <a:r>
              <a:rPr lang="zh-CN" altLang="zh-CN" sz="1800" dirty="0"/>
              <a:t>）实验室师兄对于双目立体视觉的研究基础。</a:t>
            </a:r>
          </a:p>
        </p:txBody>
      </p:sp>
    </p:spTree>
    <p:extLst>
      <p:ext uri="{BB962C8B-B14F-4D97-AF65-F5344CB8AC3E}">
        <p14:creationId xmlns:p14="http://schemas.microsoft.com/office/powerpoint/2010/main" val="2668000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已发表、录用的论文和已投稿的论文情况</a:t>
            </a:r>
            <a:endParaRPr lang="ko-KR" altLang="en-US" dirty="0"/>
          </a:p>
        </p:txBody>
      </p:sp>
      <p:sp>
        <p:nvSpPr>
          <p:cNvPr id="3" name="Text Placeholder 2"/>
          <p:cNvSpPr>
            <a:spLocks noGrp="1"/>
          </p:cNvSpPr>
          <p:nvPr>
            <p:ph type="body" sz="quarter" idx="14"/>
          </p:nvPr>
        </p:nvSpPr>
        <p:spPr/>
        <p:txBody>
          <a:bodyPr/>
          <a:lstStyle/>
          <a:p>
            <a:r>
              <a:rPr lang="zh-CN" altLang="en-US" dirty="0" smtClean="0">
                <a:latin typeface="Calibri" panose="020F0502020204030204" pitchFamily="34" charset="0"/>
              </a:rPr>
              <a:t>已有成果</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19</a:t>
            </a:fld>
            <a:endParaRPr lang="ko-KR" altLang="en-US">
              <a:solidFill>
                <a:schemeClr val="tx1">
                  <a:lumMod val="85000"/>
                  <a:lumOff val="15000"/>
                </a:schemeClr>
              </a:solidFill>
            </a:endParaRPr>
          </a:p>
        </p:txBody>
      </p:sp>
      <p:grpSp>
        <p:nvGrpSpPr>
          <p:cNvPr id="9" name="Group 8"/>
          <p:cNvGrpSpPr/>
          <p:nvPr/>
        </p:nvGrpSpPr>
        <p:grpSpPr>
          <a:xfrm>
            <a:off x="11278626" y="1556478"/>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1" name="Text Placeholder 2"/>
          <p:cNvSpPr txBox="1">
            <a:spLocks/>
          </p:cNvSpPr>
          <p:nvPr/>
        </p:nvSpPr>
        <p:spPr>
          <a:xfrm>
            <a:off x="352507" y="3239515"/>
            <a:ext cx="10504136" cy="1983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t>（</a:t>
            </a:r>
            <a:r>
              <a:rPr lang="en-US" altLang="zh-CN" sz="1800" b="1" dirty="0"/>
              <a:t>1</a:t>
            </a:r>
            <a:r>
              <a:rPr lang="zh-CN" altLang="zh-CN" sz="1800" b="1" dirty="0" smtClean="0"/>
              <a:t>）</a:t>
            </a:r>
            <a:r>
              <a:rPr lang="zh-CN" altLang="en-US" sz="1800" b="1" dirty="0" smtClean="0"/>
              <a:t>论文</a:t>
            </a:r>
            <a:r>
              <a:rPr lang="en-US" altLang="zh-CN" sz="1800" b="1" dirty="0" smtClean="0"/>
              <a:t>《》</a:t>
            </a:r>
            <a:r>
              <a:rPr lang="zh-CN" altLang="en-US" sz="1800" b="1" dirty="0" smtClean="0"/>
              <a:t>待投</a:t>
            </a:r>
            <a:endParaRPr lang="en-US" altLang="zh-CN" sz="1800" b="1" dirty="0" smtClean="0"/>
          </a:p>
          <a:p>
            <a:endParaRPr lang="zh-CN" altLang="zh-CN" sz="800" dirty="0"/>
          </a:p>
          <a:p>
            <a:r>
              <a:rPr lang="zh-CN" altLang="zh-CN" sz="1800" b="1" dirty="0"/>
              <a:t>（</a:t>
            </a:r>
            <a:r>
              <a:rPr lang="en-US" altLang="zh-CN" sz="1800" b="1" dirty="0"/>
              <a:t>2</a:t>
            </a:r>
            <a:r>
              <a:rPr lang="zh-CN" altLang="zh-CN" sz="1800" b="1" dirty="0" smtClean="0"/>
              <a:t>）</a:t>
            </a:r>
            <a:r>
              <a:rPr lang="zh-CN" altLang="en-US" sz="1800" b="1" dirty="0" smtClean="0"/>
              <a:t>专利</a:t>
            </a:r>
            <a:r>
              <a:rPr lang="en-US" altLang="zh-CN" sz="1800" b="1" dirty="0" smtClean="0"/>
              <a:t>《》</a:t>
            </a:r>
            <a:r>
              <a:rPr lang="zh-CN" altLang="en-US" sz="1800" b="1" dirty="0" smtClean="0"/>
              <a:t>待投</a:t>
            </a:r>
            <a:endParaRPr lang="zh-CN" altLang="zh-CN" sz="1800" dirty="0"/>
          </a:p>
        </p:txBody>
      </p:sp>
      <p:sp>
        <p:nvSpPr>
          <p:cNvPr id="18"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Tree>
    <p:extLst>
      <p:ext uri="{BB962C8B-B14F-4D97-AF65-F5344CB8AC3E}">
        <p14:creationId xmlns:p14="http://schemas.microsoft.com/office/powerpoint/2010/main" val="2243684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en-US" dirty="0" smtClean="0"/>
              <a:t>开题时研究方案调整的原因</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2</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1133129" y="1630310"/>
            <a:ext cx="337486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双目视觉立体匹配算法研究</a:t>
            </a:r>
            <a:endParaRPr lang="ko-KR" altLang="en-US" dirty="0">
              <a:solidFill>
                <a:schemeClr val="accent6">
                  <a:lumMod val="50000"/>
                </a:schemeClr>
              </a:solidFill>
            </a:endParaRPr>
          </a:p>
        </p:txBody>
      </p:sp>
      <p:sp>
        <p:nvSpPr>
          <p:cNvPr id="19" name="Text Placeholder 2"/>
          <p:cNvSpPr txBox="1">
            <a:spLocks/>
          </p:cNvSpPr>
          <p:nvPr/>
        </p:nvSpPr>
        <p:spPr>
          <a:xfrm>
            <a:off x="1133128" y="2421672"/>
            <a:ext cx="8989280"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6">
                    <a:lumMod val="50000"/>
                  </a:schemeClr>
                </a:solidFill>
              </a:rPr>
              <a:t>— </a:t>
            </a:r>
            <a:r>
              <a:rPr lang="zh-CN" altLang="en-US" dirty="0" smtClean="0">
                <a:solidFill>
                  <a:schemeClr val="accent6">
                    <a:lumMod val="50000"/>
                  </a:schemeClr>
                </a:solidFill>
              </a:rPr>
              <a:t>实验室课题需求：</a:t>
            </a:r>
            <a:r>
              <a:rPr lang="en-US" altLang="zh-CN" dirty="0" smtClean="0">
                <a:solidFill>
                  <a:schemeClr val="accent6">
                    <a:lumMod val="50000"/>
                  </a:schemeClr>
                </a:solidFill>
              </a:rPr>
              <a:t>L-</a:t>
            </a:r>
            <a:r>
              <a:rPr lang="zh-CN" altLang="en-US" dirty="0" smtClean="0">
                <a:solidFill>
                  <a:schemeClr val="accent6">
                    <a:lumMod val="50000"/>
                  </a:schemeClr>
                </a:solidFill>
              </a:rPr>
              <a:t>谷氨酸结晶过程控制 </a:t>
            </a:r>
            <a:r>
              <a:rPr lang="en-US" altLang="zh-CN" dirty="0" smtClean="0">
                <a:solidFill>
                  <a:schemeClr val="accent6">
                    <a:lumMod val="50000"/>
                  </a:schemeClr>
                </a:solidFill>
              </a:rPr>
              <a:t>—— </a:t>
            </a:r>
            <a:r>
              <a:rPr lang="zh-CN" altLang="en-US" dirty="0" smtClean="0">
                <a:solidFill>
                  <a:schemeClr val="accent6">
                    <a:lumMod val="50000"/>
                  </a:schemeClr>
                </a:solidFill>
              </a:rPr>
              <a:t>晶体遮挡、粘连、非纯净分割</a:t>
            </a:r>
            <a:endParaRPr lang="ko-KR" altLang="en-US" dirty="0">
              <a:solidFill>
                <a:schemeClr val="accent6">
                  <a:lumMod val="50000"/>
                </a:schemeClr>
              </a:solidFill>
            </a:endParaRPr>
          </a:p>
        </p:txBody>
      </p:sp>
      <p:sp>
        <p:nvSpPr>
          <p:cNvPr id="20" name="Text Placeholder 2"/>
          <p:cNvSpPr txBox="1">
            <a:spLocks/>
          </p:cNvSpPr>
          <p:nvPr/>
        </p:nvSpPr>
        <p:spPr>
          <a:xfrm>
            <a:off x="1133128" y="3340153"/>
            <a:ext cx="10113992" cy="21919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6">
                    <a:lumMod val="50000"/>
                  </a:schemeClr>
                </a:solidFill>
              </a:rPr>
              <a:t>— </a:t>
            </a:r>
            <a:r>
              <a:rPr lang="zh-CN" altLang="en-US" dirty="0" smtClean="0">
                <a:solidFill>
                  <a:schemeClr val="accent6">
                    <a:lumMod val="50000"/>
                  </a:schemeClr>
                </a:solidFill>
              </a:rPr>
              <a:t>研究意义：</a:t>
            </a:r>
            <a:endParaRPr lang="en-US" altLang="zh-CN" dirty="0" smtClean="0">
              <a:solidFill>
                <a:schemeClr val="accent6">
                  <a:lumMod val="50000"/>
                </a:schemeClr>
              </a:solidFill>
            </a:endParaRPr>
          </a:p>
          <a:p>
            <a:r>
              <a:rPr lang="zh-CN" altLang="en-US" dirty="0" smtClean="0">
                <a:solidFill>
                  <a:schemeClr val="accent6">
                    <a:lumMod val="50000"/>
                  </a:schemeClr>
                </a:solidFill>
              </a:rPr>
              <a:t>立体匹配算法的改进 </a:t>
            </a:r>
            <a:endParaRPr lang="en-US" altLang="zh-CN" dirty="0" smtClean="0">
              <a:solidFill>
                <a:schemeClr val="accent6">
                  <a:lumMod val="50000"/>
                </a:schemeClr>
              </a:solidFill>
            </a:endParaRPr>
          </a:p>
          <a:p>
            <a:endParaRPr lang="en-US" altLang="zh-CN" dirty="0">
              <a:solidFill>
                <a:schemeClr val="accent6">
                  <a:lumMod val="50000"/>
                </a:schemeClr>
              </a:solidFill>
            </a:endParaRPr>
          </a:p>
          <a:p>
            <a:r>
              <a:rPr lang="zh-CN" altLang="en-US" dirty="0" smtClean="0">
                <a:solidFill>
                  <a:schemeClr val="accent6">
                    <a:lumMod val="50000"/>
                  </a:schemeClr>
                </a:solidFill>
              </a:rPr>
              <a:t>晶体结晶过程控制</a:t>
            </a:r>
            <a:endParaRPr lang="en-US" altLang="zh-CN" dirty="0" smtClean="0">
              <a:solidFill>
                <a:schemeClr val="accent6">
                  <a:lumMod val="50000"/>
                </a:schemeClr>
              </a:solidFill>
            </a:endParaRPr>
          </a:p>
          <a:p>
            <a:endParaRPr lang="en-US" altLang="zh-CN" dirty="0" smtClean="0"/>
          </a:p>
        </p:txBody>
      </p:sp>
      <p:sp>
        <p:nvSpPr>
          <p:cNvPr id="23"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24" name="Text Placeholder 2"/>
          <p:cNvSpPr txBox="1">
            <a:spLocks/>
          </p:cNvSpPr>
          <p:nvPr/>
        </p:nvSpPr>
        <p:spPr>
          <a:xfrm>
            <a:off x="4860833" y="1615173"/>
            <a:ext cx="6002239" cy="4072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1900" dirty="0">
                <a:solidFill>
                  <a:schemeClr val="accent6">
                    <a:lumMod val="50000"/>
                  </a:schemeClr>
                </a:solidFill>
              </a:rPr>
              <a:t>L-</a:t>
            </a:r>
            <a:r>
              <a:rPr lang="zh-CN" altLang="zh-CN" sz="1900" dirty="0">
                <a:solidFill>
                  <a:schemeClr val="accent6">
                    <a:lumMod val="50000"/>
                  </a:schemeClr>
                </a:solidFill>
              </a:rPr>
              <a:t>谷氨酸结晶过程原位微观视觉信息实时获取技术</a:t>
            </a:r>
            <a:r>
              <a:rPr lang="zh-CN" altLang="zh-CN" sz="1900" dirty="0" smtClean="0">
                <a:solidFill>
                  <a:schemeClr val="accent6">
                    <a:lumMod val="50000"/>
                  </a:schemeClr>
                </a:solidFill>
              </a:rPr>
              <a:t>研究</a:t>
            </a:r>
            <a:endParaRPr lang="en-US" altLang="zh-CN" sz="1900" dirty="0" smtClean="0">
              <a:solidFill>
                <a:schemeClr val="accent6">
                  <a:lumMod val="50000"/>
                </a:schemeClr>
              </a:solidFill>
            </a:endParaRPr>
          </a:p>
          <a:p>
            <a:endParaRPr lang="en-US" altLang="zh-CN" sz="1800" dirty="0">
              <a:solidFill>
                <a:schemeClr val="accent6">
                  <a:lumMod val="50000"/>
                </a:schemeClr>
              </a:solidFill>
            </a:endParaRPr>
          </a:p>
          <a:p>
            <a:pPr>
              <a:lnSpc>
                <a:spcPct val="100000"/>
              </a:lnSpc>
            </a:pPr>
            <a:endParaRPr lang="en-US" altLang="ko-KR" sz="1900" dirty="0">
              <a:solidFill>
                <a:schemeClr val="accent6">
                  <a:lumMod val="50000"/>
                </a:schemeClr>
              </a:solidFill>
            </a:endParaRPr>
          </a:p>
          <a:p>
            <a:pPr>
              <a:lnSpc>
                <a:spcPct val="100000"/>
              </a:lnSpc>
            </a:pPr>
            <a:endParaRPr lang="ko-KR" altLang="en-US" sz="1900" dirty="0">
              <a:solidFill>
                <a:schemeClr val="accent6">
                  <a:lumMod val="50000"/>
                </a:schemeClr>
              </a:solidFill>
            </a:endParaRPr>
          </a:p>
        </p:txBody>
      </p:sp>
      <p:sp>
        <p:nvSpPr>
          <p:cNvPr id="4" name="右箭头 3"/>
          <p:cNvSpPr/>
          <p:nvPr/>
        </p:nvSpPr>
        <p:spPr>
          <a:xfrm>
            <a:off x="4376201" y="1704735"/>
            <a:ext cx="457200" cy="210312"/>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30" name="组合 29"/>
          <p:cNvGrpSpPr/>
          <p:nvPr/>
        </p:nvGrpSpPr>
        <p:grpSpPr>
          <a:xfrm>
            <a:off x="3566160" y="3648456"/>
            <a:ext cx="557784" cy="539496"/>
            <a:chOff x="3566160" y="4142232"/>
            <a:chExt cx="557784" cy="539496"/>
          </a:xfrm>
        </p:grpSpPr>
        <p:cxnSp>
          <p:nvCxnSpPr>
            <p:cNvPr id="7" name="直接箭头连接符 6"/>
            <p:cNvCxnSpPr/>
            <p:nvPr/>
          </p:nvCxnSpPr>
          <p:spPr>
            <a:xfrm>
              <a:off x="3566160" y="4411912"/>
              <a:ext cx="374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04488" y="4142232"/>
              <a:ext cx="0" cy="53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904488" y="4142232"/>
              <a:ext cx="219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904488" y="4681728"/>
              <a:ext cx="219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4242817" y="3463790"/>
            <a:ext cx="4831645" cy="369332"/>
          </a:xfrm>
          <a:prstGeom prst="rect">
            <a:avLst/>
          </a:prstGeom>
          <a:noFill/>
        </p:spPr>
        <p:txBody>
          <a:bodyPr wrap="square" rtlCol="0">
            <a:spAutoFit/>
          </a:bodyPr>
          <a:lstStyle/>
          <a:p>
            <a:r>
              <a:rPr lang="zh-CN" altLang="en-US">
                <a:solidFill>
                  <a:schemeClr val="accent6">
                    <a:lumMod val="50000"/>
                  </a:schemeClr>
                </a:solidFill>
              </a:rPr>
              <a:t>现有算法趋于稳定，精度难以获得较大提升</a:t>
            </a:r>
            <a:endParaRPr lang="zh-CN" altLang="en-US" dirty="0"/>
          </a:p>
        </p:txBody>
      </p:sp>
      <p:sp>
        <p:nvSpPr>
          <p:cNvPr id="29" name="文本框 28"/>
          <p:cNvSpPr txBox="1"/>
          <p:nvPr/>
        </p:nvSpPr>
        <p:spPr>
          <a:xfrm>
            <a:off x="4242816" y="3981791"/>
            <a:ext cx="4831645" cy="369332"/>
          </a:xfrm>
          <a:prstGeom prst="rect">
            <a:avLst/>
          </a:prstGeom>
          <a:noFill/>
        </p:spPr>
        <p:txBody>
          <a:bodyPr wrap="square" rtlCol="0">
            <a:spAutoFit/>
          </a:bodyPr>
          <a:lstStyle/>
          <a:p>
            <a:r>
              <a:rPr lang="zh-CN" altLang="en-US" dirty="0">
                <a:solidFill>
                  <a:schemeClr val="accent6">
                    <a:lumMod val="50000"/>
                  </a:schemeClr>
                </a:solidFill>
              </a:rPr>
              <a:t>实际匹配效果无法得到较大改善</a:t>
            </a:r>
            <a:endParaRPr lang="en-US" altLang="ko-KR" dirty="0">
              <a:solidFill>
                <a:schemeClr val="accent6">
                  <a:lumMod val="50000"/>
                </a:schemeClr>
              </a:solidFill>
            </a:endParaRPr>
          </a:p>
        </p:txBody>
      </p:sp>
      <p:grpSp>
        <p:nvGrpSpPr>
          <p:cNvPr id="31" name="组合 30"/>
          <p:cNvGrpSpPr/>
          <p:nvPr/>
        </p:nvGrpSpPr>
        <p:grpSpPr>
          <a:xfrm>
            <a:off x="3566160" y="4481543"/>
            <a:ext cx="557784" cy="539496"/>
            <a:chOff x="3566160" y="4142232"/>
            <a:chExt cx="557784" cy="539496"/>
          </a:xfrm>
        </p:grpSpPr>
        <p:cxnSp>
          <p:nvCxnSpPr>
            <p:cNvPr id="32" name="直接箭头连接符 31"/>
            <p:cNvCxnSpPr/>
            <p:nvPr/>
          </p:nvCxnSpPr>
          <p:spPr>
            <a:xfrm>
              <a:off x="3566160" y="4411912"/>
              <a:ext cx="374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04488" y="4142232"/>
              <a:ext cx="0" cy="539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904488" y="4142232"/>
              <a:ext cx="219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904488" y="4681728"/>
              <a:ext cx="2194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4260026" y="4376384"/>
            <a:ext cx="7682038" cy="369332"/>
          </a:xfrm>
          <a:prstGeom prst="rect">
            <a:avLst/>
          </a:prstGeom>
          <a:noFill/>
        </p:spPr>
        <p:txBody>
          <a:bodyPr wrap="square" rtlCol="0">
            <a:spAutoFit/>
          </a:bodyPr>
          <a:lstStyle/>
          <a:p>
            <a:r>
              <a:rPr lang="zh-CN" altLang="en-US" dirty="0">
                <a:solidFill>
                  <a:schemeClr val="accent6">
                    <a:lumMod val="50000"/>
                  </a:schemeClr>
                </a:solidFill>
              </a:rPr>
              <a:t>学术研究上国外较为先进，国内尚处于起步阶段 有较大的研究价值</a:t>
            </a:r>
            <a:endParaRPr lang="zh-CN" altLang="en-US" dirty="0"/>
          </a:p>
        </p:txBody>
      </p:sp>
      <p:sp>
        <p:nvSpPr>
          <p:cNvPr id="37" name="文本框 36"/>
          <p:cNvSpPr txBox="1"/>
          <p:nvPr/>
        </p:nvSpPr>
        <p:spPr>
          <a:xfrm>
            <a:off x="4260026" y="4836373"/>
            <a:ext cx="4831645" cy="369332"/>
          </a:xfrm>
          <a:prstGeom prst="rect">
            <a:avLst/>
          </a:prstGeom>
          <a:noFill/>
        </p:spPr>
        <p:txBody>
          <a:bodyPr wrap="square" rtlCol="0">
            <a:spAutoFit/>
          </a:bodyPr>
          <a:lstStyle/>
          <a:p>
            <a:pPr>
              <a:lnSpc>
                <a:spcPct val="100000"/>
              </a:lnSpc>
            </a:pPr>
            <a:r>
              <a:rPr lang="zh-CN" altLang="en-US" dirty="0">
                <a:solidFill>
                  <a:schemeClr val="accent6">
                    <a:lumMod val="50000"/>
                  </a:schemeClr>
                </a:solidFill>
              </a:rPr>
              <a:t>实际应用方面 在</a:t>
            </a:r>
            <a:r>
              <a:rPr lang="zh-CN" altLang="en-US" dirty="0" smtClean="0">
                <a:solidFill>
                  <a:schemeClr val="accent6">
                    <a:lumMod val="50000"/>
                  </a:schemeClr>
                </a:solidFill>
              </a:rPr>
              <a:t>生物</a:t>
            </a:r>
            <a:r>
              <a:rPr lang="zh-CN" altLang="en-US" dirty="0">
                <a:solidFill>
                  <a:schemeClr val="accent6">
                    <a:lumMod val="50000"/>
                  </a:schemeClr>
                </a:solidFill>
              </a:rPr>
              <a:t>制药等领域有重要意义</a:t>
            </a:r>
            <a:endParaRPr lang="en-US" altLang="zh-CN" dirty="0">
              <a:solidFill>
                <a:schemeClr val="accent6">
                  <a:lumMod val="50000"/>
                </a:schemeClr>
              </a:solidFill>
            </a:endParaRPr>
          </a:p>
        </p:txBody>
      </p:sp>
      <p:sp>
        <p:nvSpPr>
          <p:cNvPr id="38" name="文本框 37"/>
          <p:cNvSpPr txBox="1"/>
          <p:nvPr/>
        </p:nvSpPr>
        <p:spPr>
          <a:xfrm>
            <a:off x="1133128" y="5527428"/>
            <a:ext cx="9604643" cy="646331"/>
          </a:xfrm>
          <a:prstGeom prst="rect">
            <a:avLst/>
          </a:prstGeom>
          <a:noFill/>
        </p:spPr>
        <p:txBody>
          <a:bodyPr wrap="square" rtlCol="0">
            <a:spAutoFit/>
          </a:bodyPr>
          <a:lstStyle/>
          <a:p>
            <a:r>
              <a:rPr lang="zh-CN" altLang="zh-CN" dirty="0"/>
              <a:t>获取晶体结晶过程中原位微观视觉</a:t>
            </a:r>
            <a:r>
              <a:rPr lang="zh-CN" altLang="zh-CN" dirty="0" smtClean="0"/>
              <a:t>信息</a:t>
            </a:r>
            <a:r>
              <a:rPr lang="zh-CN" altLang="en-US" dirty="0" smtClean="0"/>
              <a:t>（必要前提） </a:t>
            </a:r>
            <a:r>
              <a:rPr lang="en-US" altLang="zh-CN" dirty="0"/>
              <a:t>—— </a:t>
            </a:r>
            <a:r>
              <a:rPr lang="zh-CN" altLang="en-US" dirty="0"/>
              <a:t>学术 应用</a:t>
            </a:r>
            <a:r>
              <a:rPr lang="zh-CN" altLang="en-US" dirty="0" smtClean="0"/>
              <a:t> 重要</a:t>
            </a:r>
            <a:r>
              <a:rPr lang="zh-CN" altLang="en-US" dirty="0"/>
              <a:t>的意义</a:t>
            </a:r>
            <a:endParaRPr lang="ko-KR" altLang="en-US" dirty="0">
              <a:solidFill>
                <a:schemeClr val="accent6">
                  <a:lumMod val="50000"/>
                </a:schemeClr>
              </a:solidFill>
            </a:endParaRPr>
          </a:p>
          <a:p>
            <a:endParaRPr lang="zh-CN" altLang="en-US" dirty="0"/>
          </a:p>
        </p:txBody>
      </p:sp>
    </p:spTree>
    <p:extLst>
      <p:ext uri="{BB962C8B-B14F-4D97-AF65-F5344CB8AC3E}">
        <p14:creationId xmlns:p14="http://schemas.microsoft.com/office/powerpoint/2010/main" val="2172588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 Placeholder 1"/>
          <p:cNvSpPr txBox="1">
            <a:spLocks/>
          </p:cNvSpPr>
          <p:nvPr/>
        </p:nvSpPr>
        <p:spPr>
          <a:xfrm>
            <a:off x="971306" y="2047078"/>
            <a:ext cx="6537325" cy="58749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4400" b="1" dirty="0" smtClean="0">
                <a:solidFill>
                  <a:schemeClr val="accent1"/>
                </a:solidFill>
              </a:rPr>
              <a:t>学术</a:t>
            </a:r>
            <a:r>
              <a:rPr lang="zh-CN" altLang="zh-CN" sz="4400" b="1" dirty="0">
                <a:solidFill>
                  <a:schemeClr val="accent1"/>
                </a:solidFill>
              </a:rPr>
              <a:t>学位硕士研究生学位</a:t>
            </a:r>
            <a:r>
              <a:rPr lang="zh-CN" altLang="zh-CN" sz="4400" b="1" dirty="0" smtClean="0">
                <a:solidFill>
                  <a:schemeClr val="accent1"/>
                </a:solidFill>
              </a:rPr>
              <a:t>论文</a:t>
            </a:r>
            <a:r>
              <a:rPr lang="zh-CN" altLang="en-US" sz="4400" b="1" dirty="0">
                <a:solidFill>
                  <a:schemeClr val="accent1"/>
                </a:solidFill>
              </a:rPr>
              <a:t>中期</a:t>
            </a:r>
            <a:r>
              <a:rPr lang="zh-CN" altLang="zh-CN" sz="4400" b="1" dirty="0" smtClean="0">
                <a:solidFill>
                  <a:schemeClr val="accent1"/>
                </a:solidFill>
              </a:rPr>
              <a:t>报告</a:t>
            </a:r>
            <a:endParaRPr lang="ko-KR" altLang="en-US" sz="4400" b="1" dirty="0">
              <a:solidFill>
                <a:schemeClr val="accent1"/>
              </a:solidFill>
            </a:endParaRPr>
          </a:p>
        </p:txBody>
      </p:sp>
      <p:cxnSp>
        <p:nvCxnSpPr>
          <p:cNvPr id="16" name="Straight Connector 9"/>
          <p:cNvCxnSpPr/>
          <p:nvPr/>
        </p:nvCxnSpPr>
        <p:spPr>
          <a:xfrm>
            <a:off x="1091823" y="2477365"/>
            <a:ext cx="64168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图片 17" descr="说明: 校名"/>
          <p:cNvPicPr/>
          <p:nvPr/>
        </p:nvPicPr>
        <p:blipFill>
          <a:blip r:embed="rId3"/>
          <a:srcRect/>
          <a:stretch>
            <a:fillRect/>
          </a:stretch>
        </p:blipFill>
        <p:spPr>
          <a:xfrm>
            <a:off x="1954604" y="659827"/>
            <a:ext cx="2626540" cy="604103"/>
          </a:xfrm>
          <a:prstGeom prst="rect">
            <a:avLst/>
          </a:prstGeom>
          <a:noFill/>
          <a:ln w="9525">
            <a:noFill/>
            <a:miter lim="800000"/>
            <a:headEnd/>
            <a:tailEnd/>
          </a:ln>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34" y="249318"/>
            <a:ext cx="1496378" cy="1425122"/>
          </a:xfrm>
          <a:prstGeom prst="rect">
            <a:avLst/>
          </a:prstGeom>
        </p:spPr>
      </p:pic>
      <p:sp>
        <p:nvSpPr>
          <p:cNvPr id="22" name="Text Placeholder 2"/>
          <p:cNvSpPr txBox="1">
            <a:spLocks/>
          </p:cNvSpPr>
          <p:nvPr/>
        </p:nvSpPr>
        <p:spPr>
          <a:xfrm>
            <a:off x="7985154" y="5987225"/>
            <a:ext cx="4069997"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accent1"/>
                </a:solidFill>
              </a:rPr>
              <a:t>答辩</a:t>
            </a:r>
            <a:r>
              <a:rPr lang="zh-CN" altLang="en-US" sz="2400" dirty="0" smtClean="0">
                <a:solidFill>
                  <a:schemeClr val="accent1"/>
                </a:solidFill>
              </a:rPr>
              <a:t>时间：</a:t>
            </a:r>
            <a:r>
              <a:rPr lang="en-US" altLang="zh-CN" sz="2400" dirty="0" smtClean="0">
                <a:solidFill>
                  <a:schemeClr val="accent1"/>
                </a:solidFill>
              </a:rPr>
              <a:t>2017</a:t>
            </a:r>
            <a:r>
              <a:rPr lang="zh-CN" altLang="en-US" sz="2400" dirty="0" smtClean="0">
                <a:solidFill>
                  <a:schemeClr val="accent1"/>
                </a:solidFill>
              </a:rPr>
              <a:t>年月日</a:t>
            </a:r>
            <a:endParaRPr lang="ko-KR" altLang="en-US" sz="2400" dirty="0">
              <a:solidFill>
                <a:schemeClr val="accent1"/>
              </a:solidFill>
            </a:endParaRPr>
          </a:p>
        </p:txBody>
      </p:sp>
      <p:sp>
        <p:nvSpPr>
          <p:cNvPr id="12" name="Text Placeholder 2"/>
          <p:cNvSpPr txBox="1">
            <a:spLocks/>
          </p:cNvSpPr>
          <p:nvPr/>
        </p:nvSpPr>
        <p:spPr>
          <a:xfrm>
            <a:off x="4757324" y="3262655"/>
            <a:ext cx="7127431" cy="3101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4400" dirty="0" smtClean="0">
                <a:solidFill>
                  <a:schemeClr val="accent1"/>
                </a:solidFill>
              </a:rPr>
              <a:t>谢     谢 ！</a:t>
            </a:r>
            <a:endParaRPr lang="ko-KR" altLang="en-US" sz="4400" dirty="0">
              <a:solidFill>
                <a:schemeClr val="accent1"/>
              </a:solidFill>
            </a:endParaRPr>
          </a:p>
        </p:txBody>
      </p:sp>
      <p:sp>
        <p:nvSpPr>
          <p:cNvPr id="13" name="Text Placeholder 1"/>
          <p:cNvSpPr txBox="1">
            <a:spLocks/>
          </p:cNvSpPr>
          <p:nvPr/>
        </p:nvSpPr>
        <p:spPr>
          <a:xfrm>
            <a:off x="3129089" y="4322373"/>
            <a:ext cx="6537325" cy="5874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600" b="1" dirty="0">
                <a:solidFill>
                  <a:schemeClr val="accent1"/>
                </a:solidFill>
              </a:rPr>
              <a:t>恳请各位评审老师批评指正！</a:t>
            </a:r>
            <a:endParaRPr lang="ko-KR" altLang="en-US" sz="3600" b="1" dirty="0">
              <a:solidFill>
                <a:schemeClr val="accent1"/>
              </a:solidFill>
            </a:endParaRPr>
          </a:p>
        </p:txBody>
      </p:sp>
    </p:spTree>
    <p:extLst>
      <p:ext uri="{BB962C8B-B14F-4D97-AF65-F5344CB8AC3E}">
        <p14:creationId xmlns:p14="http://schemas.microsoft.com/office/powerpoint/2010/main" val="3268633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zh-CN" dirty="0"/>
              <a:t>国内外研究状况分析</a:t>
            </a:r>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3</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7" name="Rectangle 3"/>
          <p:cNvSpPr txBox="1">
            <a:spLocks noChangeArrowheads="1"/>
          </p:cNvSpPr>
          <p:nvPr/>
        </p:nvSpPr>
        <p:spPr bwMode="auto">
          <a:xfrm>
            <a:off x="833807" y="2157933"/>
            <a:ext cx="4161329"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r>
              <a:rPr lang="zh-CN" altLang="en-US" sz="2800" dirty="0" smtClean="0">
                <a:solidFill>
                  <a:schemeClr val="tx1">
                    <a:lumMod val="65000"/>
                    <a:lumOff val="35000"/>
                  </a:schemeClr>
                </a:solidFill>
                <a:latin typeface="Calibri" panose="020F0502020204030204" pitchFamily="34" charset="0"/>
                <a:ea typeface="+mn-ea"/>
              </a:rPr>
              <a:t>国内研究现状</a:t>
            </a:r>
            <a:endParaRPr lang="en-US" altLang="ko-KR" sz="2800" dirty="0">
              <a:solidFill>
                <a:schemeClr val="tx1">
                  <a:lumMod val="65000"/>
                  <a:lumOff val="35000"/>
                </a:schemeClr>
              </a:solidFill>
              <a:latin typeface="Calibri" panose="020F0502020204030204" pitchFamily="34" charset="0"/>
              <a:ea typeface="+mn-ea"/>
            </a:endParaRPr>
          </a:p>
        </p:txBody>
      </p:sp>
      <p:sp>
        <p:nvSpPr>
          <p:cNvPr id="18" name="Text Placeholder 2"/>
          <p:cNvSpPr txBox="1">
            <a:spLocks/>
          </p:cNvSpPr>
          <p:nvPr/>
        </p:nvSpPr>
        <p:spPr>
          <a:xfrm>
            <a:off x="3656873" y="1715388"/>
            <a:ext cx="442642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smtClean="0">
                <a:solidFill>
                  <a:schemeClr val="accent6">
                    <a:lumMod val="50000"/>
                  </a:schemeClr>
                </a:solidFill>
              </a:rPr>
              <a:t>L</a:t>
            </a:r>
            <a:r>
              <a:rPr lang="en-US" altLang="zh-CN" dirty="0" smtClean="0">
                <a:solidFill>
                  <a:schemeClr val="accent6">
                    <a:lumMod val="50000"/>
                  </a:schemeClr>
                </a:solidFill>
              </a:rPr>
              <a:t>-</a:t>
            </a:r>
            <a:r>
              <a:rPr lang="zh-CN" altLang="en-US" dirty="0" smtClean="0">
                <a:solidFill>
                  <a:schemeClr val="accent6">
                    <a:lumMod val="50000"/>
                  </a:schemeClr>
                </a:solidFill>
              </a:rPr>
              <a:t>谷氨酸多晶型现象研究</a:t>
            </a:r>
            <a:endParaRPr lang="ko-KR" altLang="en-US" dirty="0">
              <a:solidFill>
                <a:schemeClr val="accent6">
                  <a:lumMod val="50000"/>
                </a:schemeClr>
              </a:solidFill>
            </a:endParaRPr>
          </a:p>
        </p:txBody>
      </p:sp>
      <p:cxnSp>
        <p:nvCxnSpPr>
          <p:cNvPr id="6" name="直接连接符 5"/>
          <p:cNvCxnSpPr/>
          <p:nvPr/>
        </p:nvCxnSpPr>
        <p:spPr>
          <a:xfrm>
            <a:off x="2971800" y="2394645"/>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255264" y="1833876"/>
            <a:ext cx="0" cy="1160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246120" y="1841599"/>
            <a:ext cx="2743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38151" y="2994647"/>
            <a:ext cx="2743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7223759" y="2365482"/>
            <a:ext cx="530352" cy="7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24" name="Text Placeholder 2"/>
          <p:cNvSpPr txBox="1">
            <a:spLocks/>
          </p:cNvSpPr>
          <p:nvPr/>
        </p:nvSpPr>
        <p:spPr>
          <a:xfrm>
            <a:off x="3639312" y="2799185"/>
            <a:ext cx="442642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smtClean="0">
                <a:solidFill>
                  <a:schemeClr val="accent6">
                    <a:lumMod val="50000"/>
                  </a:schemeClr>
                </a:solidFill>
              </a:rPr>
              <a:t>L</a:t>
            </a:r>
            <a:r>
              <a:rPr lang="en-US" altLang="zh-CN" dirty="0" smtClean="0">
                <a:solidFill>
                  <a:schemeClr val="accent6">
                    <a:lumMod val="50000"/>
                  </a:schemeClr>
                </a:solidFill>
              </a:rPr>
              <a:t>-</a:t>
            </a:r>
            <a:r>
              <a:rPr lang="zh-CN" altLang="en-US" dirty="0" smtClean="0">
                <a:solidFill>
                  <a:schemeClr val="accent6">
                    <a:lumMod val="50000"/>
                  </a:schemeClr>
                </a:solidFill>
              </a:rPr>
              <a:t>谷氨酸结晶过程控制</a:t>
            </a:r>
            <a:endParaRPr lang="ko-KR" altLang="en-US" dirty="0">
              <a:solidFill>
                <a:schemeClr val="accent6">
                  <a:lumMod val="50000"/>
                </a:schemeClr>
              </a:solidFill>
            </a:endParaRPr>
          </a:p>
        </p:txBody>
      </p:sp>
      <p:sp>
        <p:nvSpPr>
          <p:cNvPr id="27" name="Text Placeholder 2"/>
          <p:cNvSpPr txBox="1">
            <a:spLocks/>
          </p:cNvSpPr>
          <p:nvPr/>
        </p:nvSpPr>
        <p:spPr>
          <a:xfrm>
            <a:off x="7978937" y="2191043"/>
            <a:ext cx="442642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accent6">
                    <a:lumMod val="50000"/>
                  </a:schemeClr>
                </a:solidFill>
              </a:rPr>
              <a:t>人工干预切入</a:t>
            </a:r>
            <a:r>
              <a:rPr lang="en-US" altLang="zh-CN" dirty="0" smtClean="0">
                <a:solidFill>
                  <a:schemeClr val="accent6">
                    <a:lumMod val="50000"/>
                  </a:schemeClr>
                </a:solidFill>
              </a:rPr>
              <a:t>——</a:t>
            </a:r>
            <a:r>
              <a:rPr lang="zh-CN" altLang="en-US" dirty="0" smtClean="0">
                <a:solidFill>
                  <a:schemeClr val="accent6">
                    <a:lumMod val="50000"/>
                  </a:schemeClr>
                </a:solidFill>
              </a:rPr>
              <a:t>自动化效率低下</a:t>
            </a:r>
            <a:endParaRPr lang="ko-KR" altLang="en-US" dirty="0">
              <a:solidFill>
                <a:schemeClr val="accent6">
                  <a:lumMod val="50000"/>
                </a:schemeClr>
              </a:solidFill>
            </a:endParaRPr>
          </a:p>
        </p:txBody>
      </p:sp>
      <p:sp>
        <p:nvSpPr>
          <p:cNvPr id="28" name="Rectangle 3"/>
          <p:cNvSpPr txBox="1">
            <a:spLocks noChangeArrowheads="1"/>
          </p:cNvSpPr>
          <p:nvPr/>
        </p:nvSpPr>
        <p:spPr bwMode="auto">
          <a:xfrm>
            <a:off x="833807" y="4376631"/>
            <a:ext cx="4161329" cy="4308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scene3d>
              <a:camera prst="orthographicFront"/>
              <a:lightRig rig="threePt" dir="t"/>
            </a:scene3d>
            <a:sp3d/>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r>
              <a:rPr lang="zh-CN" altLang="en-US" sz="2800" dirty="0" smtClean="0">
                <a:solidFill>
                  <a:schemeClr val="tx1">
                    <a:lumMod val="65000"/>
                    <a:lumOff val="35000"/>
                  </a:schemeClr>
                </a:solidFill>
                <a:latin typeface="Calibri" panose="020F0502020204030204" pitchFamily="34" charset="0"/>
                <a:ea typeface="+mn-ea"/>
              </a:rPr>
              <a:t>国外研究现状</a:t>
            </a:r>
            <a:endParaRPr lang="en-US" altLang="ko-KR" sz="2800" dirty="0">
              <a:solidFill>
                <a:schemeClr val="tx1">
                  <a:lumMod val="65000"/>
                  <a:lumOff val="35000"/>
                </a:schemeClr>
              </a:solidFill>
              <a:latin typeface="Calibri" panose="020F0502020204030204" pitchFamily="34" charset="0"/>
              <a:ea typeface="+mn-ea"/>
            </a:endParaRPr>
          </a:p>
        </p:txBody>
      </p:sp>
      <p:cxnSp>
        <p:nvCxnSpPr>
          <p:cNvPr id="29" name="直接连接符 28"/>
          <p:cNvCxnSpPr/>
          <p:nvPr/>
        </p:nvCxnSpPr>
        <p:spPr>
          <a:xfrm>
            <a:off x="2988913" y="4592074"/>
            <a:ext cx="274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272377" y="3677916"/>
            <a:ext cx="0" cy="1863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63233" y="3685639"/>
            <a:ext cx="2743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255264" y="4593585"/>
            <a:ext cx="2743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254088" y="5559801"/>
            <a:ext cx="274321"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Placeholder 2"/>
          <p:cNvSpPr txBox="1">
            <a:spLocks/>
          </p:cNvSpPr>
          <p:nvPr/>
        </p:nvSpPr>
        <p:spPr>
          <a:xfrm>
            <a:off x="3639312" y="3504574"/>
            <a:ext cx="5916168"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accent6">
                    <a:lumMod val="50000"/>
                  </a:schemeClr>
                </a:solidFill>
              </a:rPr>
              <a:t>传统结晶过程监测技术（激光衍射、激光散射）</a:t>
            </a:r>
            <a:endParaRPr lang="ko-KR" altLang="en-US" dirty="0">
              <a:solidFill>
                <a:schemeClr val="accent6">
                  <a:lumMod val="50000"/>
                </a:schemeClr>
              </a:solidFill>
            </a:endParaRPr>
          </a:p>
        </p:txBody>
      </p:sp>
      <p:sp>
        <p:nvSpPr>
          <p:cNvPr id="40" name="Text Placeholder 2"/>
          <p:cNvSpPr txBox="1">
            <a:spLocks/>
          </p:cNvSpPr>
          <p:nvPr/>
        </p:nvSpPr>
        <p:spPr>
          <a:xfrm>
            <a:off x="3639312" y="4422233"/>
            <a:ext cx="4114800"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accent6">
                    <a:lumMod val="50000"/>
                  </a:schemeClr>
                </a:solidFill>
              </a:rPr>
              <a:t>基于图像分析的结晶过程监测技术</a:t>
            </a:r>
            <a:endParaRPr lang="ko-KR" altLang="en-US" dirty="0">
              <a:solidFill>
                <a:schemeClr val="accent6">
                  <a:lumMod val="50000"/>
                </a:schemeClr>
              </a:solidFill>
            </a:endParaRPr>
          </a:p>
        </p:txBody>
      </p:sp>
      <p:sp>
        <p:nvSpPr>
          <p:cNvPr id="41" name="Text Placeholder 2"/>
          <p:cNvSpPr txBox="1">
            <a:spLocks/>
          </p:cNvSpPr>
          <p:nvPr/>
        </p:nvSpPr>
        <p:spPr>
          <a:xfrm>
            <a:off x="3656873" y="5415441"/>
            <a:ext cx="442642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accent6">
                    <a:lumMod val="50000"/>
                  </a:schemeClr>
                </a:solidFill>
              </a:rPr>
              <a:t>鲁棒性好、高效的晶体分割算法</a:t>
            </a:r>
            <a:endParaRPr lang="ko-KR" altLang="en-US" dirty="0">
              <a:solidFill>
                <a:schemeClr val="accent6">
                  <a:lumMod val="50000"/>
                </a:schemeClr>
              </a:solidFill>
            </a:endParaRPr>
          </a:p>
        </p:txBody>
      </p:sp>
      <p:cxnSp>
        <p:nvCxnSpPr>
          <p:cNvPr id="21" name="直接箭头连接符 20"/>
          <p:cNvCxnSpPr/>
          <p:nvPr/>
        </p:nvCxnSpPr>
        <p:spPr>
          <a:xfrm>
            <a:off x="5513832" y="3840480"/>
            <a:ext cx="0" cy="536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5538216" y="4807518"/>
            <a:ext cx="0" cy="536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8065735" y="5619042"/>
            <a:ext cx="530352" cy="7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 Placeholder 2"/>
          <p:cNvSpPr txBox="1">
            <a:spLocks/>
          </p:cNvSpPr>
          <p:nvPr/>
        </p:nvSpPr>
        <p:spPr>
          <a:xfrm>
            <a:off x="8596087" y="5428906"/>
            <a:ext cx="442642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chemeClr val="accent6">
                    <a:lumMod val="50000"/>
                  </a:schemeClr>
                </a:solidFill>
              </a:rPr>
              <a:t>实时性低，水珠、阴影问题</a:t>
            </a:r>
            <a:endParaRPr lang="ko-KR" altLang="en-US" dirty="0">
              <a:solidFill>
                <a:schemeClr val="accent6">
                  <a:lumMod val="50000"/>
                </a:schemeClr>
              </a:solidFill>
            </a:endParaRPr>
          </a:p>
        </p:txBody>
      </p:sp>
    </p:spTree>
    <p:extLst>
      <p:ext uri="{BB962C8B-B14F-4D97-AF65-F5344CB8AC3E}">
        <p14:creationId xmlns:p14="http://schemas.microsoft.com/office/powerpoint/2010/main" val="3519297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zh-CN" dirty="0"/>
              <a:t>研究</a:t>
            </a:r>
            <a:r>
              <a:rPr lang="zh-CN" altLang="zh-CN" dirty="0" smtClean="0"/>
              <a:t>内容</a:t>
            </a:r>
            <a:r>
              <a:rPr lang="zh-CN" altLang="en-US" dirty="0" smtClean="0"/>
              <a:t>（</a:t>
            </a:r>
            <a:r>
              <a:rPr lang="zh-CN" altLang="en-US" dirty="0" smtClean="0">
                <a:solidFill>
                  <a:srgbClr val="FF0000"/>
                </a:solidFill>
              </a:rPr>
              <a:t>提一下晶体分割 然后这俩其实是达到了晶体干净分割的效果</a:t>
            </a:r>
            <a:r>
              <a:rPr lang="zh-CN" altLang="en-US" dirty="0" smtClean="0"/>
              <a:t>）</a:t>
            </a:r>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4</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308817" y="1472183"/>
            <a:ext cx="11128417"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 </a:t>
            </a:r>
            <a:r>
              <a:rPr lang="zh-CN" altLang="zh-CN" b="1" dirty="0" smtClean="0"/>
              <a:t>晶体</a:t>
            </a:r>
            <a:r>
              <a:rPr lang="zh-CN" altLang="zh-CN" b="1" dirty="0"/>
              <a:t>水珠干扰去除算法研究</a:t>
            </a:r>
            <a:endParaRPr lang="ko-KR" altLang="en-US" dirty="0">
              <a:solidFill>
                <a:schemeClr val="accent6">
                  <a:lumMod val="50000"/>
                </a:schemeClr>
              </a:solidFill>
            </a:endParaRPr>
          </a:p>
        </p:txBody>
      </p:sp>
      <p:sp>
        <p:nvSpPr>
          <p:cNvPr id="19" name="Text Placeholder 2"/>
          <p:cNvSpPr txBox="1">
            <a:spLocks/>
          </p:cNvSpPr>
          <p:nvPr/>
        </p:nvSpPr>
        <p:spPr>
          <a:xfrm>
            <a:off x="5695985"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20" name="Text Placeholder 2"/>
          <p:cNvSpPr txBox="1">
            <a:spLocks/>
          </p:cNvSpPr>
          <p:nvPr/>
        </p:nvSpPr>
        <p:spPr>
          <a:xfrm>
            <a:off x="685124" y="2095544"/>
            <a:ext cx="3130329"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反应条件及光照条件限制</a:t>
            </a:r>
            <a:endParaRPr lang="ko-KR" altLang="en-US" dirty="0"/>
          </a:p>
        </p:txBody>
      </p:sp>
      <p:sp>
        <p:nvSpPr>
          <p:cNvPr id="21" name="Text Placeholder 2"/>
          <p:cNvSpPr txBox="1">
            <a:spLocks/>
          </p:cNvSpPr>
          <p:nvPr/>
        </p:nvSpPr>
        <p:spPr>
          <a:xfrm>
            <a:off x="7933911" y="2014237"/>
            <a:ext cx="442642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侵入式采集设备</a:t>
            </a:r>
            <a:r>
              <a:rPr lang="en-US" altLang="zh-CN" dirty="0"/>
              <a:t>-</a:t>
            </a:r>
            <a:r>
              <a:rPr lang="zh-CN" altLang="en-US" dirty="0"/>
              <a:t>水珠干扰</a:t>
            </a:r>
            <a:endParaRPr lang="ko-KR" altLang="en-US" dirty="0"/>
          </a:p>
        </p:txBody>
      </p:sp>
      <p:sp>
        <p:nvSpPr>
          <p:cNvPr id="22" name="Text Placeholder 2"/>
          <p:cNvSpPr txBox="1">
            <a:spLocks/>
          </p:cNvSpPr>
          <p:nvPr/>
        </p:nvSpPr>
        <p:spPr>
          <a:xfrm>
            <a:off x="308817" y="2743206"/>
            <a:ext cx="449178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accent6">
                    <a:lumMod val="50000"/>
                  </a:schemeClr>
                </a:solidFill>
              </a:rPr>
              <a:t>复杂背景（像素灰度级分布不均匀）</a:t>
            </a:r>
            <a:endParaRPr lang="ko-KR" altLang="en-US" dirty="0">
              <a:solidFill>
                <a:schemeClr val="accent6">
                  <a:lumMod val="50000"/>
                </a:schemeClr>
              </a:solidFill>
            </a:endParaRPr>
          </a:p>
        </p:txBody>
      </p:sp>
      <p:sp>
        <p:nvSpPr>
          <p:cNvPr id="23" name="Text Placeholder 2"/>
          <p:cNvSpPr txBox="1">
            <a:spLocks/>
          </p:cNvSpPr>
          <p:nvPr/>
        </p:nvSpPr>
        <p:spPr>
          <a:xfrm>
            <a:off x="8388229" y="2660910"/>
            <a:ext cx="3803771"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accent6">
                    <a:lumMod val="50000"/>
                  </a:schemeClr>
                </a:solidFill>
              </a:rPr>
              <a:t>晶体属性测量误差</a:t>
            </a:r>
            <a:endParaRPr lang="ko-KR" altLang="en-US" dirty="0">
              <a:solidFill>
                <a:schemeClr val="accent6">
                  <a:lumMod val="50000"/>
                </a:schemeClr>
              </a:solidFill>
            </a:endParaRPr>
          </a:p>
        </p:txBody>
      </p:sp>
      <p:cxnSp>
        <p:nvCxnSpPr>
          <p:cNvPr id="6" name="直接箭头连接符 5"/>
          <p:cNvCxnSpPr/>
          <p:nvPr/>
        </p:nvCxnSpPr>
        <p:spPr>
          <a:xfrm>
            <a:off x="2250289" y="2457027"/>
            <a:ext cx="0" cy="24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535009" y="2396406"/>
            <a:ext cx="0" cy="24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p:cNvPicPr/>
          <p:nvPr/>
        </p:nvPicPr>
        <p:blipFill>
          <a:blip r:embed="rId3" cstate="print">
            <a:extLst>
              <a:ext uri="{28A0092B-C50C-407E-A947-70E740481C1C}">
                <a14:useLocalDpi xmlns:a14="http://schemas.microsoft.com/office/drawing/2010/main" val="0"/>
              </a:ext>
            </a:extLst>
          </a:blip>
          <a:stretch>
            <a:fillRect/>
          </a:stretch>
        </p:blipFill>
        <p:spPr>
          <a:xfrm>
            <a:off x="7078741" y="3121658"/>
            <a:ext cx="2345690" cy="3128010"/>
          </a:xfrm>
          <a:prstGeom prst="rect">
            <a:avLst/>
          </a:prstGeom>
          <a:ln>
            <a:solidFill>
              <a:srgbClr val="FF0000"/>
            </a:solidFill>
          </a:ln>
        </p:spPr>
      </p:pic>
      <p:pic>
        <p:nvPicPr>
          <p:cNvPr id="26" name="图片 25"/>
          <p:cNvPicPr/>
          <p:nvPr/>
        </p:nvPicPr>
        <p:blipFill>
          <a:blip r:embed="rId4">
            <a:extLst>
              <a:ext uri="{28A0092B-C50C-407E-A947-70E740481C1C}">
                <a14:useLocalDpi xmlns:a14="http://schemas.microsoft.com/office/drawing/2010/main" val="0"/>
              </a:ext>
            </a:extLst>
          </a:blip>
          <a:stretch>
            <a:fillRect/>
          </a:stretch>
        </p:blipFill>
        <p:spPr>
          <a:xfrm>
            <a:off x="9707547" y="3121658"/>
            <a:ext cx="2346960" cy="3128010"/>
          </a:xfrm>
          <a:prstGeom prst="rect">
            <a:avLst/>
          </a:prstGeom>
          <a:ln>
            <a:solidFill>
              <a:srgbClr val="FF0000"/>
            </a:solidFill>
          </a:ln>
        </p:spPr>
      </p:pic>
      <p:pic>
        <p:nvPicPr>
          <p:cNvPr id="27" name="图片 26"/>
          <p:cNvPicPr/>
          <p:nvPr/>
        </p:nvPicPr>
        <p:blipFill>
          <a:blip r:embed="rId5" cstate="print">
            <a:extLst>
              <a:ext uri="{28A0092B-C50C-407E-A947-70E740481C1C}">
                <a14:useLocalDpi xmlns:a14="http://schemas.microsoft.com/office/drawing/2010/main" val="0"/>
              </a:ext>
            </a:extLst>
          </a:blip>
          <a:stretch>
            <a:fillRect/>
          </a:stretch>
        </p:blipFill>
        <p:spPr>
          <a:xfrm>
            <a:off x="1251856" y="3150409"/>
            <a:ext cx="2346960" cy="3104515"/>
          </a:xfrm>
          <a:prstGeom prst="rect">
            <a:avLst/>
          </a:prstGeom>
          <a:ln>
            <a:solidFill>
              <a:srgbClr val="FF0000"/>
            </a:solidFill>
          </a:ln>
        </p:spPr>
      </p:pic>
      <p:sp>
        <p:nvSpPr>
          <p:cNvPr id="8" name="文本框 7"/>
          <p:cNvSpPr txBox="1"/>
          <p:nvPr/>
        </p:nvSpPr>
        <p:spPr>
          <a:xfrm>
            <a:off x="5556997" y="2578824"/>
            <a:ext cx="461665" cy="3691648"/>
          </a:xfrm>
          <a:prstGeom prst="rect">
            <a:avLst/>
          </a:prstGeom>
          <a:noFill/>
        </p:spPr>
        <p:txBody>
          <a:bodyPr vert="eaVert" wrap="square" rtlCol="0">
            <a:spAutoFit/>
          </a:bodyPr>
          <a:lstStyle/>
          <a:p>
            <a:r>
              <a:rPr lang="en-US" altLang="zh-CN" dirty="0" smtClean="0"/>
              <a:t>— — — — — — — — — —</a:t>
            </a:r>
            <a:endParaRPr lang="zh-CN" altLang="en-US" dirty="0"/>
          </a:p>
        </p:txBody>
      </p:sp>
    </p:spTree>
    <p:extLst>
      <p:ext uri="{BB962C8B-B14F-4D97-AF65-F5344CB8AC3E}">
        <p14:creationId xmlns:p14="http://schemas.microsoft.com/office/powerpoint/2010/main" val="161124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zh-CN" dirty="0"/>
              <a:t>研究内容</a:t>
            </a:r>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5</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450376" y="1472183"/>
            <a:ext cx="11128417"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 </a:t>
            </a:r>
            <a:r>
              <a:rPr lang="zh-CN" altLang="zh-CN" b="1" dirty="0" smtClean="0"/>
              <a:t>晶体</a:t>
            </a:r>
            <a:r>
              <a:rPr lang="zh-CN" altLang="en-US" b="1" dirty="0"/>
              <a:t>阴影</a:t>
            </a:r>
            <a:r>
              <a:rPr lang="zh-CN" altLang="zh-CN" b="1" dirty="0" smtClean="0"/>
              <a:t>干扰</a:t>
            </a:r>
            <a:r>
              <a:rPr lang="zh-CN" altLang="zh-CN" b="1" dirty="0"/>
              <a:t>去除算法研究</a:t>
            </a:r>
            <a:endParaRPr lang="ko-KR" altLang="en-US" dirty="0">
              <a:solidFill>
                <a:schemeClr val="accent6">
                  <a:lumMod val="50000"/>
                </a:schemeClr>
              </a:solidFill>
            </a:endParaRPr>
          </a:p>
        </p:txBody>
      </p:sp>
      <p:sp>
        <p:nvSpPr>
          <p:cNvPr id="19" name="Text Placeholder 2"/>
          <p:cNvSpPr txBox="1">
            <a:spLocks/>
          </p:cNvSpPr>
          <p:nvPr/>
        </p:nvSpPr>
        <p:spPr>
          <a:xfrm>
            <a:off x="5695985"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11" name="Text Placeholder 2"/>
          <p:cNvSpPr txBox="1">
            <a:spLocks/>
          </p:cNvSpPr>
          <p:nvPr/>
        </p:nvSpPr>
        <p:spPr>
          <a:xfrm>
            <a:off x="1319429" y="2833071"/>
            <a:ext cx="3130329"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侵入式图像采集设备</a:t>
            </a:r>
            <a:endParaRPr lang="ko-KR" altLang="en-US" dirty="0"/>
          </a:p>
        </p:txBody>
      </p:sp>
      <p:sp>
        <p:nvSpPr>
          <p:cNvPr id="15" name="Text Placeholder 2"/>
          <p:cNvSpPr txBox="1">
            <a:spLocks/>
          </p:cNvSpPr>
          <p:nvPr/>
        </p:nvSpPr>
        <p:spPr>
          <a:xfrm>
            <a:off x="822284" y="3374142"/>
            <a:ext cx="4124620"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摄像机镜头和晶体对象距离过近</a:t>
            </a:r>
            <a:endParaRPr lang="ko-KR" altLang="en-US" dirty="0"/>
          </a:p>
        </p:txBody>
      </p:sp>
      <p:cxnSp>
        <p:nvCxnSpPr>
          <p:cNvPr id="16" name="直接箭头连接符 15"/>
          <p:cNvCxnSpPr/>
          <p:nvPr/>
        </p:nvCxnSpPr>
        <p:spPr>
          <a:xfrm>
            <a:off x="2606905" y="3910923"/>
            <a:ext cx="0" cy="240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 Placeholder 2"/>
          <p:cNvSpPr txBox="1">
            <a:spLocks/>
          </p:cNvSpPr>
          <p:nvPr/>
        </p:nvSpPr>
        <p:spPr>
          <a:xfrm>
            <a:off x="1166090" y="4323400"/>
            <a:ext cx="4491783"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accent6">
                    <a:lumMod val="50000"/>
                  </a:schemeClr>
                </a:solidFill>
              </a:rPr>
              <a:t>晶体图像中晶体阴影干扰</a:t>
            </a:r>
            <a:endParaRPr lang="ko-KR" altLang="en-US" dirty="0">
              <a:solidFill>
                <a:schemeClr val="accent6">
                  <a:lumMod val="50000"/>
                </a:schemeClr>
              </a:solidFill>
            </a:endParaRPr>
          </a:p>
        </p:txBody>
      </p:sp>
      <p:pic>
        <p:nvPicPr>
          <p:cNvPr id="20" name="图片 19"/>
          <p:cNvPicPr/>
          <p:nvPr/>
        </p:nvPicPr>
        <p:blipFill>
          <a:blip r:embed="rId3" cstate="print">
            <a:extLst>
              <a:ext uri="{28A0092B-C50C-407E-A947-70E740481C1C}">
                <a14:useLocalDpi xmlns:a14="http://schemas.microsoft.com/office/drawing/2010/main" val="0"/>
              </a:ext>
            </a:extLst>
          </a:blip>
          <a:stretch>
            <a:fillRect/>
          </a:stretch>
        </p:blipFill>
        <p:spPr>
          <a:xfrm>
            <a:off x="5828083" y="2294769"/>
            <a:ext cx="2345690" cy="3128010"/>
          </a:xfrm>
          <a:prstGeom prst="rect">
            <a:avLst/>
          </a:prstGeom>
          <a:ln>
            <a:solidFill>
              <a:srgbClr val="FF0000"/>
            </a:solidFill>
          </a:ln>
        </p:spPr>
      </p:pic>
      <p:pic>
        <p:nvPicPr>
          <p:cNvPr id="21" name="图片 20"/>
          <p:cNvPicPr/>
          <p:nvPr/>
        </p:nvPicPr>
        <p:blipFill>
          <a:blip r:embed="rId4">
            <a:extLst>
              <a:ext uri="{28A0092B-C50C-407E-A947-70E740481C1C}">
                <a14:useLocalDpi xmlns:a14="http://schemas.microsoft.com/office/drawing/2010/main" val="0"/>
              </a:ext>
            </a:extLst>
          </a:blip>
          <a:stretch>
            <a:fillRect/>
          </a:stretch>
        </p:blipFill>
        <p:spPr>
          <a:xfrm>
            <a:off x="8343983" y="2276898"/>
            <a:ext cx="2359025" cy="3128010"/>
          </a:xfrm>
          <a:prstGeom prst="rect">
            <a:avLst/>
          </a:prstGeom>
          <a:ln>
            <a:solidFill>
              <a:srgbClr val="FF0000"/>
            </a:solidFill>
          </a:ln>
        </p:spPr>
      </p:pic>
    </p:spTree>
    <p:extLst>
      <p:ext uri="{BB962C8B-B14F-4D97-AF65-F5344CB8AC3E}">
        <p14:creationId xmlns:p14="http://schemas.microsoft.com/office/powerpoint/2010/main" val="444274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zh-CN" dirty="0"/>
              <a:t>研究内容</a:t>
            </a:r>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6</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450376" y="1472183"/>
            <a:ext cx="11128417"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 </a:t>
            </a:r>
            <a:r>
              <a:rPr lang="zh-CN" altLang="zh-CN" b="1" dirty="0" smtClean="0"/>
              <a:t>晶体</a:t>
            </a:r>
            <a:r>
              <a:rPr lang="zh-CN" altLang="zh-CN" b="1" dirty="0"/>
              <a:t>晶型分类及形态学信息统计分析</a:t>
            </a:r>
            <a:endParaRPr lang="ko-KR" altLang="en-US" dirty="0">
              <a:solidFill>
                <a:schemeClr val="accent6">
                  <a:lumMod val="50000"/>
                </a:schemeClr>
              </a:solidFill>
            </a:endParaRPr>
          </a:p>
        </p:txBody>
      </p:sp>
      <p:sp>
        <p:nvSpPr>
          <p:cNvPr id="19" name="Text Placeholder 2"/>
          <p:cNvSpPr txBox="1">
            <a:spLocks/>
          </p:cNvSpPr>
          <p:nvPr/>
        </p:nvSpPr>
        <p:spPr>
          <a:xfrm>
            <a:off x="5695985"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11" name="Text Placeholder 2"/>
          <p:cNvSpPr txBox="1">
            <a:spLocks/>
          </p:cNvSpPr>
          <p:nvPr/>
        </p:nvSpPr>
        <p:spPr>
          <a:xfrm>
            <a:off x="553442" y="2095544"/>
            <a:ext cx="6908062" cy="9494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多晶</a:t>
            </a:r>
            <a:r>
              <a:rPr lang="zh-CN" altLang="zh-CN" dirty="0" smtClean="0"/>
              <a:t>型</a:t>
            </a:r>
            <a:r>
              <a:rPr lang="zh-CN" altLang="en-US" dirty="0" smtClean="0"/>
              <a:t>：</a:t>
            </a:r>
            <a:r>
              <a:rPr lang="zh-CN" altLang="zh-CN" dirty="0" smtClean="0"/>
              <a:t>是</a:t>
            </a:r>
            <a:r>
              <a:rPr lang="zh-CN" altLang="zh-CN" dirty="0"/>
              <a:t>指某种晶体在结晶过程</a:t>
            </a:r>
            <a:r>
              <a:rPr lang="zh-CN" altLang="zh-CN" dirty="0" smtClean="0"/>
              <a:t>中</a:t>
            </a:r>
            <a:endParaRPr lang="en-US" altLang="zh-CN" dirty="0" smtClean="0"/>
          </a:p>
          <a:p>
            <a:r>
              <a:rPr lang="zh-CN" altLang="zh-CN" dirty="0" smtClean="0"/>
              <a:t>呈现</a:t>
            </a:r>
            <a:r>
              <a:rPr lang="zh-CN" altLang="zh-CN" dirty="0"/>
              <a:t>出的多种晶体形态</a:t>
            </a:r>
            <a:endParaRPr lang="ko-KR" altLang="en-US" dirty="0">
              <a:solidFill>
                <a:schemeClr val="accent6">
                  <a:lumMod val="50000"/>
                </a:schemeClr>
              </a:solidFill>
            </a:endParaRPr>
          </a:p>
        </p:txBody>
      </p:sp>
      <p:sp>
        <p:nvSpPr>
          <p:cNvPr id="15" name="Text Placeholder 2"/>
          <p:cNvSpPr txBox="1">
            <a:spLocks/>
          </p:cNvSpPr>
          <p:nvPr/>
        </p:nvSpPr>
        <p:spPr>
          <a:xfrm>
            <a:off x="553442" y="3000463"/>
            <a:ext cx="6908062" cy="9494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不同晶型在工业生产中有着不同的现实意义</a:t>
            </a:r>
            <a:endParaRPr lang="ko-KR" altLang="en-US" dirty="0">
              <a:solidFill>
                <a:schemeClr val="accent6">
                  <a:lumMod val="50000"/>
                </a:schemeClr>
              </a:solidFill>
            </a:endParaRPr>
          </a:p>
        </p:txBody>
      </p:sp>
      <p:pic>
        <p:nvPicPr>
          <p:cNvPr id="16" name="图片 15"/>
          <p:cNvPicPr/>
          <p:nvPr/>
        </p:nvPicPr>
        <p:blipFill>
          <a:blip r:embed="rId3">
            <a:extLst>
              <a:ext uri="{28A0092B-C50C-407E-A947-70E740481C1C}">
                <a14:useLocalDpi xmlns:a14="http://schemas.microsoft.com/office/drawing/2010/main" val="0"/>
              </a:ext>
            </a:extLst>
          </a:blip>
          <a:stretch>
            <a:fillRect/>
          </a:stretch>
        </p:blipFill>
        <p:spPr>
          <a:xfrm>
            <a:off x="308817" y="3602733"/>
            <a:ext cx="2785872" cy="2358145"/>
          </a:xfrm>
          <a:prstGeom prst="rect">
            <a:avLst/>
          </a:prstGeom>
        </p:spPr>
      </p:pic>
      <p:pic>
        <p:nvPicPr>
          <p:cNvPr id="20" name="图片 19"/>
          <p:cNvPicPr/>
          <p:nvPr/>
        </p:nvPicPr>
        <p:blipFill>
          <a:blip r:embed="rId4">
            <a:extLst>
              <a:ext uri="{28A0092B-C50C-407E-A947-70E740481C1C}">
                <a14:useLocalDpi xmlns:a14="http://schemas.microsoft.com/office/drawing/2010/main" val="0"/>
              </a:ext>
            </a:extLst>
          </a:blip>
          <a:stretch>
            <a:fillRect/>
          </a:stretch>
        </p:blipFill>
        <p:spPr>
          <a:xfrm>
            <a:off x="3165088" y="3616974"/>
            <a:ext cx="2794340" cy="2358145"/>
          </a:xfrm>
          <a:prstGeom prst="rect">
            <a:avLst/>
          </a:prstGeom>
        </p:spPr>
      </p:pic>
      <p:sp>
        <p:nvSpPr>
          <p:cNvPr id="21" name="Text Placeholder 2"/>
          <p:cNvSpPr txBox="1">
            <a:spLocks/>
          </p:cNvSpPr>
          <p:nvPr/>
        </p:nvSpPr>
        <p:spPr>
          <a:xfrm>
            <a:off x="1386822" y="6029164"/>
            <a:ext cx="1006168" cy="4638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6">
                    <a:lumMod val="50000"/>
                  </a:schemeClr>
                </a:solidFill>
              </a:rPr>
              <a:t>α </a:t>
            </a:r>
            <a:r>
              <a:rPr lang="zh-CN" altLang="en-US" dirty="0">
                <a:solidFill>
                  <a:schemeClr val="accent6">
                    <a:lumMod val="50000"/>
                  </a:schemeClr>
                </a:solidFill>
              </a:rPr>
              <a:t>晶型</a:t>
            </a:r>
            <a:endParaRPr lang="ko-KR" altLang="en-US" dirty="0">
              <a:solidFill>
                <a:schemeClr val="accent6">
                  <a:lumMod val="50000"/>
                </a:schemeClr>
              </a:solidFill>
            </a:endParaRPr>
          </a:p>
        </p:txBody>
      </p:sp>
      <p:sp>
        <p:nvSpPr>
          <p:cNvPr id="22" name="Text Placeholder 2"/>
          <p:cNvSpPr txBox="1">
            <a:spLocks/>
          </p:cNvSpPr>
          <p:nvPr/>
        </p:nvSpPr>
        <p:spPr>
          <a:xfrm>
            <a:off x="4059174" y="6053417"/>
            <a:ext cx="1006168" cy="4638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accent6">
                    <a:lumMod val="50000"/>
                  </a:schemeClr>
                </a:solidFill>
              </a:rPr>
              <a:t>β </a:t>
            </a:r>
            <a:r>
              <a:rPr lang="zh-CN" altLang="en-US" dirty="0">
                <a:solidFill>
                  <a:schemeClr val="accent6">
                    <a:lumMod val="50000"/>
                  </a:schemeClr>
                </a:solidFill>
              </a:rPr>
              <a:t>晶型</a:t>
            </a:r>
            <a:endParaRPr lang="ko-KR" altLang="en-US" dirty="0">
              <a:solidFill>
                <a:schemeClr val="accent6">
                  <a:lumMod val="50000"/>
                </a:schemeClr>
              </a:solidFill>
            </a:endParaRPr>
          </a:p>
        </p:txBody>
      </p:sp>
      <p:sp>
        <p:nvSpPr>
          <p:cNvPr id="23" name="文本框 22"/>
          <p:cNvSpPr txBox="1"/>
          <p:nvPr/>
        </p:nvSpPr>
        <p:spPr>
          <a:xfrm>
            <a:off x="6029827" y="2104047"/>
            <a:ext cx="461665" cy="3691648"/>
          </a:xfrm>
          <a:prstGeom prst="rect">
            <a:avLst/>
          </a:prstGeom>
          <a:noFill/>
        </p:spPr>
        <p:txBody>
          <a:bodyPr vert="eaVert" wrap="square" rtlCol="0">
            <a:spAutoFit/>
          </a:bodyPr>
          <a:lstStyle/>
          <a:p>
            <a:r>
              <a:rPr lang="en-US" altLang="zh-CN" dirty="0" smtClean="0"/>
              <a:t>— — — — — — — — — —</a:t>
            </a:r>
            <a:endParaRPr lang="zh-CN" altLang="en-US" dirty="0"/>
          </a:p>
        </p:txBody>
      </p:sp>
      <p:sp>
        <p:nvSpPr>
          <p:cNvPr id="24" name="Text Placeholder 2"/>
          <p:cNvSpPr txBox="1">
            <a:spLocks/>
          </p:cNvSpPr>
          <p:nvPr/>
        </p:nvSpPr>
        <p:spPr>
          <a:xfrm>
            <a:off x="7947890" y="1697626"/>
            <a:ext cx="2064790"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光照条件等影响</a:t>
            </a:r>
            <a:endParaRPr lang="ko-KR" altLang="en-US" dirty="0">
              <a:solidFill>
                <a:schemeClr val="accent6">
                  <a:lumMod val="50000"/>
                </a:schemeClr>
              </a:solidFill>
            </a:endParaRPr>
          </a:p>
        </p:txBody>
      </p:sp>
      <p:sp>
        <p:nvSpPr>
          <p:cNvPr id="25" name="Text Placeholder 2"/>
          <p:cNvSpPr txBox="1">
            <a:spLocks/>
          </p:cNvSpPr>
          <p:nvPr/>
        </p:nvSpPr>
        <p:spPr>
          <a:xfrm>
            <a:off x="7706129" y="2158768"/>
            <a:ext cx="3043198"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晶体成像清晰度不同</a:t>
            </a:r>
            <a:endParaRPr lang="ko-KR" altLang="en-US" dirty="0">
              <a:solidFill>
                <a:schemeClr val="accent6">
                  <a:lumMod val="50000"/>
                </a:schemeClr>
              </a:solidFill>
            </a:endParaRPr>
          </a:p>
        </p:txBody>
      </p:sp>
      <p:sp>
        <p:nvSpPr>
          <p:cNvPr id="26" name="Text Placeholder 2"/>
          <p:cNvSpPr txBox="1">
            <a:spLocks/>
          </p:cNvSpPr>
          <p:nvPr/>
        </p:nvSpPr>
        <p:spPr>
          <a:xfrm>
            <a:off x="7461504" y="2645723"/>
            <a:ext cx="4089632" cy="5912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清晰度分级形态学信息统计</a:t>
            </a:r>
            <a:endParaRPr lang="ko-KR" altLang="en-US" dirty="0">
              <a:solidFill>
                <a:schemeClr val="accent6">
                  <a:lumMod val="50000"/>
                </a:schemeClr>
              </a:solidFill>
            </a:endParaRPr>
          </a:p>
        </p:txBody>
      </p:sp>
      <p:pic>
        <p:nvPicPr>
          <p:cNvPr id="27" name="图片 26"/>
          <p:cNvPicPr/>
          <p:nvPr/>
        </p:nvPicPr>
        <p:blipFill>
          <a:blip r:embed="rId5" cstate="print">
            <a:extLst>
              <a:ext uri="{28A0092B-C50C-407E-A947-70E740481C1C}">
                <a14:useLocalDpi xmlns:a14="http://schemas.microsoft.com/office/drawing/2010/main" val="0"/>
              </a:ext>
            </a:extLst>
          </a:blip>
          <a:stretch>
            <a:fillRect/>
          </a:stretch>
        </p:blipFill>
        <p:spPr>
          <a:xfrm>
            <a:off x="7945344" y="3140662"/>
            <a:ext cx="2346960" cy="3128010"/>
          </a:xfrm>
          <a:prstGeom prst="rect">
            <a:avLst/>
          </a:prstGeom>
          <a:ln>
            <a:solidFill>
              <a:srgbClr val="FF0000"/>
            </a:solidFill>
          </a:ln>
        </p:spPr>
      </p:pic>
    </p:spTree>
    <p:extLst>
      <p:ext uri="{BB962C8B-B14F-4D97-AF65-F5344CB8AC3E}">
        <p14:creationId xmlns:p14="http://schemas.microsoft.com/office/powerpoint/2010/main" val="1548471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en-US" dirty="0" smtClean="0">
                <a:latin typeface="Calibri" panose="020F0502020204030204" pitchFamily="34" charset="0"/>
              </a:rPr>
              <a:t>研究方法</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7</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28"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
        <p:nvSpPr>
          <p:cNvPr id="30" name="Text Placeholder 2"/>
          <p:cNvSpPr txBox="1">
            <a:spLocks/>
          </p:cNvSpPr>
          <p:nvPr/>
        </p:nvSpPr>
        <p:spPr>
          <a:xfrm>
            <a:off x="308817" y="1472183"/>
            <a:ext cx="11128417"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 </a:t>
            </a:r>
            <a:r>
              <a:rPr lang="zh-CN" altLang="zh-CN" b="1" dirty="0" smtClean="0"/>
              <a:t>晶体</a:t>
            </a:r>
            <a:r>
              <a:rPr lang="zh-CN" altLang="zh-CN" b="1" dirty="0"/>
              <a:t>水珠干扰去除算法研究</a:t>
            </a:r>
            <a:endParaRPr lang="ko-KR" altLang="en-US" dirty="0">
              <a:solidFill>
                <a:schemeClr val="accent6">
                  <a:lumMod val="50000"/>
                </a:schemeClr>
              </a:solidFill>
            </a:endParaRPr>
          </a:p>
        </p:txBody>
      </p:sp>
      <p:sp>
        <p:nvSpPr>
          <p:cNvPr id="34" name="Text Placeholder 2"/>
          <p:cNvSpPr txBox="1">
            <a:spLocks/>
          </p:cNvSpPr>
          <p:nvPr/>
        </p:nvSpPr>
        <p:spPr>
          <a:xfrm>
            <a:off x="308817" y="2681573"/>
            <a:ext cx="11128417"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 </a:t>
            </a:r>
            <a:r>
              <a:rPr lang="zh-CN" altLang="zh-CN" b="1" dirty="0" smtClean="0"/>
              <a:t>晶体</a:t>
            </a:r>
            <a:r>
              <a:rPr lang="zh-CN" altLang="en-US" b="1" dirty="0"/>
              <a:t>阴影</a:t>
            </a:r>
            <a:r>
              <a:rPr lang="zh-CN" altLang="zh-CN" b="1" dirty="0" smtClean="0"/>
              <a:t>干扰</a:t>
            </a:r>
            <a:r>
              <a:rPr lang="zh-CN" altLang="zh-CN" b="1" dirty="0"/>
              <a:t>去除算法研究</a:t>
            </a:r>
            <a:endParaRPr lang="ko-KR" altLang="en-US" dirty="0">
              <a:solidFill>
                <a:schemeClr val="accent6">
                  <a:lumMod val="50000"/>
                </a:schemeClr>
              </a:solidFill>
            </a:endParaRPr>
          </a:p>
        </p:txBody>
      </p:sp>
      <p:sp>
        <p:nvSpPr>
          <p:cNvPr id="35" name="Text Placeholder 2"/>
          <p:cNvSpPr txBox="1">
            <a:spLocks/>
          </p:cNvSpPr>
          <p:nvPr/>
        </p:nvSpPr>
        <p:spPr>
          <a:xfrm>
            <a:off x="308817" y="3896991"/>
            <a:ext cx="11128417"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 </a:t>
            </a:r>
            <a:r>
              <a:rPr lang="zh-CN" altLang="zh-CN" b="1" dirty="0" smtClean="0"/>
              <a:t>晶体</a:t>
            </a:r>
            <a:r>
              <a:rPr lang="zh-CN" altLang="zh-CN" b="1" dirty="0"/>
              <a:t>晶型分类及形态学信息统计分析</a:t>
            </a:r>
            <a:endParaRPr lang="ko-KR" altLang="en-US" dirty="0">
              <a:solidFill>
                <a:schemeClr val="accent6">
                  <a:lumMod val="50000"/>
                </a:schemeClr>
              </a:solidFill>
            </a:endParaRPr>
          </a:p>
        </p:txBody>
      </p:sp>
      <p:sp>
        <p:nvSpPr>
          <p:cNvPr id="36" name="Text Placeholder 2"/>
          <p:cNvSpPr txBox="1">
            <a:spLocks/>
          </p:cNvSpPr>
          <p:nvPr/>
        </p:nvSpPr>
        <p:spPr>
          <a:xfrm>
            <a:off x="288800" y="1894622"/>
            <a:ext cx="5416329"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大量</a:t>
            </a:r>
            <a:r>
              <a:rPr lang="zh-CN" altLang="en-US" dirty="0" smtClean="0"/>
              <a:t>实验及对实验图像数据的对比观察；</a:t>
            </a:r>
            <a:endParaRPr lang="ko-KR" altLang="en-US" dirty="0">
              <a:solidFill>
                <a:schemeClr val="accent6">
                  <a:lumMod val="50000"/>
                </a:schemeClr>
              </a:solidFill>
            </a:endParaRPr>
          </a:p>
        </p:txBody>
      </p:sp>
      <p:sp>
        <p:nvSpPr>
          <p:cNvPr id="37" name="Text Placeholder 2"/>
          <p:cNvSpPr txBox="1">
            <a:spLocks/>
          </p:cNvSpPr>
          <p:nvPr/>
        </p:nvSpPr>
        <p:spPr>
          <a:xfrm>
            <a:off x="308817" y="2264085"/>
            <a:ext cx="10867514"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在对经典图像处理算法及晶体分割算法的研究基础上结合具体实验环境、实验对象进行研究。</a:t>
            </a:r>
            <a:endParaRPr lang="ko-KR" altLang="en-US" dirty="0">
              <a:solidFill>
                <a:schemeClr val="accent6">
                  <a:lumMod val="50000"/>
                </a:schemeClr>
              </a:solidFill>
            </a:endParaRPr>
          </a:p>
        </p:txBody>
      </p:sp>
      <p:sp>
        <p:nvSpPr>
          <p:cNvPr id="38" name="Text Placeholder 2"/>
          <p:cNvSpPr txBox="1">
            <a:spLocks/>
          </p:cNvSpPr>
          <p:nvPr/>
        </p:nvSpPr>
        <p:spPr>
          <a:xfrm>
            <a:off x="308817" y="3067437"/>
            <a:ext cx="11278132"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从实验结果及现象出发，分析阴影问题出现原因及现有处理方法无法有效去除的原因；</a:t>
            </a:r>
            <a:endParaRPr lang="ko-KR" altLang="en-US" dirty="0">
              <a:solidFill>
                <a:schemeClr val="accent6">
                  <a:lumMod val="50000"/>
                </a:schemeClr>
              </a:solidFill>
            </a:endParaRPr>
          </a:p>
        </p:txBody>
      </p:sp>
      <p:sp>
        <p:nvSpPr>
          <p:cNvPr id="39" name="Text Placeholder 2"/>
          <p:cNvSpPr txBox="1">
            <a:spLocks/>
          </p:cNvSpPr>
          <p:nvPr/>
        </p:nvSpPr>
        <p:spPr>
          <a:xfrm>
            <a:off x="308817" y="3465058"/>
            <a:ext cx="11278132"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结合经典图像处理算法及对阴影现象出现原因等分析提出可行的解决方案并实验验证。</a:t>
            </a:r>
            <a:endParaRPr lang="ko-KR" altLang="en-US" dirty="0">
              <a:solidFill>
                <a:schemeClr val="accent6">
                  <a:lumMod val="50000"/>
                </a:schemeClr>
              </a:solidFill>
            </a:endParaRPr>
          </a:p>
        </p:txBody>
      </p:sp>
      <p:sp>
        <p:nvSpPr>
          <p:cNvPr id="40" name="Text Placeholder 2"/>
          <p:cNvSpPr txBox="1">
            <a:spLocks/>
          </p:cNvSpPr>
          <p:nvPr/>
        </p:nvSpPr>
        <p:spPr>
          <a:xfrm>
            <a:off x="308817" y="4325668"/>
            <a:ext cx="11278132" cy="4270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提取一些具有代表性的特征，诸如宽高比等，通过决策树等机器学习方法对两种晶型进行</a:t>
            </a:r>
            <a:r>
              <a:rPr lang="zh-CN" altLang="zh-CN" dirty="0" smtClean="0"/>
              <a:t>分类</a:t>
            </a:r>
            <a:r>
              <a:rPr lang="zh-CN" altLang="en-US" dirty="0" smtClean="0"/>
              <a:t>；</a:t>
            </a:r>
            <a:endParaRPr lang="ko-KR" altLang="en-US" dirty="0">
              <a:solidFill>
                <a:schemeClr val="accent6">
                  <a:lumMod val="50000"/>
                </a:schemeClr>
              </a:solidFill>
            </a:endParaRPr>
          </a:p>
        </p:txBody>
      </p:sp>
      <p:sp>
        <p:nvSpPr>
          <p:cNvPr id="41" name="Text Placeholder 2"/>
          <p:cNvSpPr txBox="1">
            <a:spLocks/>
          </p:cNvSpPr>
          <p:nvPr/>
        </p:nvSpPr>
        <p:spPr>
          <a:xfrm>
            <a:off x="308816" y="4739797"/>
            <a:ext cx="13013991" cy="12641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成像清晰度较低的晶体对象像素灰度级分布更均匀</a:t>
            </a:r>
            <a:r>
              <a:rPr lang="zh-CN" altLang="zh-CN" dirty="0" smtClean="0"/>
              <a:t>，可</a:t>
            </a:r>
            <a:r>
              <a:rPr lang="zh-CN" altLang="zh-CN" dirty="0"/>
              <a:t>通过计算不同晶体对象的灰度级</a:t>
            </a:r>
            <a:r>
              <a:rPr lang="zh-CN" altLang="zh-CN" dirty="0" smtClean="0"/>
              <a:t>方差</a:t>
            </a:r>
            <a:r>
              <a:rPr lang="zh-CN" altLang="en-US" dirty="0" smtClean="0"/>
              <a:t>（或其他可区</a:t>
            </a:r>
            <a:endParaRPr lang="en-US" altLang="zh-CN" dirty="0" smtClean="0"/>
          </a:p>
          <a:p>
            <a:r>
              <a:rPr lang="zh-CN" altLang="en-US" dirty="0" smtClean="0"/>
              <a:t>分清晰度参数）</a:t>
            </a:r>
            <a:r>
              <a:rPr lang="zh-CN" altLang="zh-CN" dirty="0" smtClean="0"/>
              <a:t>来</a:t>
            </a:r>
            <a:r>
              <a:rPr lang="zh-CN" altLang="zh-CN" dirty="0"/>
              <a:t>对</a:t>
            </a:r>
            <a:r>
              <a:rPr lang="zh-CN" altLang="zh-CN" dirty="0" smtClean="0"/>
              <a:t>晶体对象</a:t>
            </a:r>
            <a:r>
              <a:rPr lang="zh-CN" altLang="zh-CN" dirty="0"/>
              <a:t>进行分级统计分析。</a:t>
            </a:r>
            <a:endParaRPr lang="ko-KR" altLang="en-US" dirty="0">
              <a:solidFill>
                <a:schemeClr val="accent6">
                  <a:lumMod val="50000"/>
                </a:schemeClr>
              </a:solidFill>
            </a:endParaRPr>
          </a:p>
        </p:txBody>
      </p:sp>
    </p:spTree>
    <p:extLst>
      <p:ext uri="{BB962C8B-B14F-4D97-AF65-F5344CB8AC3E}">
        <p14:creationId xmlns:p14="http://schemas.microsoft.com/office/powerpoint/2010/main" val="2802612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zh-CN" altLang="zh-CN" dirty="0"/>
              <a:t>开题时拟定的研究方案、进度计划</a:t>
            </a:r>
            <a:endParaRPr lang="ko-KR" altLang="en-US" dirty="0"/>
          </a:p>
        </p:txBody>
      </p:sp>
      <p:sp>
        <p:nvSpPr>
          <p:cNvPr id="3" name="Text Placeholder 2"/>
          <p:cNvSpPr>
            <a:spLocks noGrp="1"/>
          </p:cNvSpPr>
          <p:nvPr>
            <p:ph type="body" sz="quarter" idx="14"/>
          </p:nvPr>
        </p:nvSpPr>
        <p:spPr/>
        <p:txBody>
          <a:bodyPr/>
          <a:lstStyle/>
          <a:p>
            <a:r>
              <a:rPr lang="zh-CN" altLang="en-US" dirty="0" smtClean="0">
                <a:latin typeface="Calibri" panose="020F0502020204030204" pitchFamily="34" charset="0"/>
              </a:rPr>
              <a:t>进度计划</a:t>
            </a:r>
            <a:endParaRPr lang="ko-KR" altLang="en-US" dirty="0">
              <a:latin typeface="Calibri" panose="020F0502020204030204" pitchFamily="34" charset="0"/>
            </a:endParaRPr>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8</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308817" y="1485264"/>
            <a:ext cx="11128417" cy="4072369"/>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b="1" dirty="0"/>
              <a:t>2016</a:t>
            </a:r>
            <a:r>
              <a:rPr lang="zh-CN" altLang="zh-CN" b="1" dirty="0"/>
              <a:t>年</a:t>
            </a:r>
            <a:r>
              <a:rPr lang="en-US" altLang="zh-CN" b="1" dirty="0"/>
              <a:t>11</a:t>
            </a:r>
            <a:r>
              <a:rPr lang="zh-CN" altLang="zh-CN" b="1" dirty="0"/>
              <a:t>月至</a:t>
            </a:r>
            <a:r>
              <a:rPr lang="en-US" altLang="zh-CN" b="1" dirty="0"/>
              <a:t>2017</a:t>
            </a:r>
            <a:r>
              <a:rPr lang="zh-CN" altLang="zh-CN" b="1" dirty="0"/>
              <a:t>年</a:t>
            </a:r>
            <a:r>
              <a:rPr lang="en-US" altLang="zh-CN" b="1" dirty="0"/>
              <a:t>1</a:t>
            </a:r>
            <a:r>
              <a:rPr lang="zh-CN" altLang="zh-CN" b="1" dirty="0"/>
              <a:t>月：</a:t>
            </a:r>
            <a:r>
              <a:rPr lang="zh-CN" altLang="zh-CN" dirty="0"/>
              <a:t>广泛阅读文献资料，查阅国内外相关领域新方法，新思路，调研课题并提高方案可行性。</a:t>
            </a:r>
          </a:p>
          <a:p>
            <a:pPr>
              <a:lnSpc>
                <a:spcPct val="150000"/>
              </a:lnSpc>
            </a:pPr>
            <a:r>
              <a:rPr lang="en-US" altLang="zh-CN" b="1" dirty="0"/>
              <a:t>2017</a:t>
            </a:r>
            <a:r>
              <a:rPr lang="zh-CN" altLang="zh-CN" b="1" dirty="0"/>
              <a:t>年</a:t>
            </a:r>
            <a:r>
              <a:rPr lang="en-US" altLang="zh-CN" b="1" dirty="0"/>
              <a:t>2</a:t>
            </a:r>
            <a:r>
              <a:rPr lang="zh-CN" altLang="zh-CN" b="1" dirty="0"/>
              <a:t>月至</a:t>
            </a:r>
            <a:r>
              <a:rPr lang="en-US" altLang="zh-CN" b="1" dirty="0"/>
              <a:t>2017</a:t>
            </a:r>
            <a:r>
              <a:rPr lang="zh-CN" altLang="zh-CN" b="1" dirty="0"/>
              <a:t>年</a:t>
            </a:r>
            <a:r>
              <a:rPr lang="en-US" altLang="zh-CN" b="1" dirty="0"/>
              <a:t>4</a:t>
            </a:r>
            <a:r>
              <a:rPr lang="zh-CN" altLang="zh-CN" b="1" dirty="0"/>
              <a:t>月：</a:t>
            </a:r>
            <a:r>
              <a:rPr lang="zh-CN" altLang="zh-CN" dirty="0"/>
              <a:t>分析整理文献资料，完成对晶体分割及水珠干扰去除算法、晶体图像阴影去除算法的理论研究。</a:t>
            </a:r>
          </a:p>
          <a:p>
            <a:pPr>
              <a:lnSpc>
                <a:spcPct val="150000"/>
              </a:lnSpc>
            </a:pPr>
            <a:r>
              <a:rPr lang="en-US" altLang="zh-CN" b="1" dirty="0"/>
              <a:t>2017</a:t>
            </a:r>
            <a:r>
              <a:rPr lang="zh-CN" altLang="zh-CN" b="1" dirty="0"/>
              <a:t>年</a:t>
            </a:r>
            <a:r>
              <a:rPr lang="en-US" altLang="zh-CN" b="1" dirty="0"/>
              <a:t>5</a:t>
            </a:r>
            <a:r>
              <a:rPr lang="zh-CN" altLang="zh-CN" b="1" dirty="0"/>
              <a:t>月至</a:t>
            </a:r>
            <a:r>
              <a:rPr lang="en-US" altLang="zh-CN" b="1" dirty="0"/>
              <a:t>2017</a:t>
            </a:r>
            <a:r>
              <a:rPr lang="zh-CN" altLang="zh-CN" b="1" dirty="0"/>
              <a:t>年</a:t>
            </a:r>
            <a:r>
              <a:rPr lang="en-US" altLang="zh-CN" b="1" dirty="0"/>
              <a:t>7</a:t>
            </a:r>
            <a:r>
              <a:rPr lang="zh-CN" altLang="zh-CN" b="1" dirty="0"/>
              <a:t>月：</a:t>
            </a:r>
            <a:r>
              <a:rPr lang="zh-CN" altLang="zh-CN" dirty="0"/>
              <a:t>对理论研究结论设计实验进行验证、与其他先进方法进行效果对比，根据实验结果对方法进行调整改进。</a:t>
            </a:r>
          </a:p>
          <a:p>
            <a:pPr>
              <a:lnSpc>
                <a:spcPct val="150000"/>
              </a:lnSpc>
            </a:pPr>
            <a:r>
              <a:rPr lang="en-US" altLang="zh-CN" b="1" dirty="0"/>
              <a:t>2017</a:t>
            </a:r>
            <a:r>
              <a:rPr lang="zh-CN" altLang="zh-CN" b="1" dirty="0"/>
              <a:t>年</a:t>
            </a:r>
            <a:r>
              <a:rPr lang="en-US" altLang="zh-CN" b="1" dirty="0"/>
              <a:t>8</a:t>
            </a:r>
            <a:r>
              <a:rPr lang="zh-CN" altLang="zh-CN" b="1" dirty="0"/>
              <a:t>月至</a:t>
            </a:r>
            <a:r>
              <a:rPr lang="en-US" altLang="zh-CN" b="1" dirty="0"/>
              <a:t>2017</a:t>
            </a:r>
            <a:r>
              <a:rPr lang="zh-CN" altLang="zh-CN" b="1" dirty="0"/>
              <a:t>年</a:t>
            </a:r>
            <a:r>
              <a:rPr lang="en-US" altLang="zh-CN" b="1" dirty="0"/>
              <a:t>10</a:t>
            </a:r>
            <a:r>
              <a:rPr lang="zh-CN" altLang="zh-CN" b="1" dirty="0"/>
              <a:t>月：</a:t>
            </a:r>
            <a:r>
              <a:rPr lang="zh-CN" altLang="zh-CN" dirty="0"/>
              <a:t>分析整理文献资料，完成对晶体晶型分类及形态学统计分析的理论研究。</a:t>
            </a:r>
          </a:p>
          <a:p>
            <a:pPr>
              <a:lnSpc>
                <a:spcPct val="150000"/>
              </a:lnSpc>
            </a:pPr>
            <a:r>
              <a:rPr lang="en-US" altLang="zh-CN" b="1" dirty="0"/>
              <a:t>2017</a:t>
            </a:r>
            <a:r>
              <a:rPr lang="zh-CN" altLang="zh-CN" b="1" dirty="0"/>
              <a:t>年</a:t>
            </a:r>
            <a:r>
              <a:rPr lang="en-US" altLang="zh-CN" b="1" dirty="0"/>
              <a:t>11</a:t>
            </a:r>
            <a:r>
              <a:rPr lang="zh-CN" altLang="zh-CN" b="1" dirty="0"/>
              <a:t>月至</a:t>
            </a:r>
            <a:r>
              <a:rPr lang="en-US" altLang="zh-CN" b="1" dirty="0"/>
              <a:t>2018</a:t>
            </a:r>
            <a:r>
              <a:rPr lang="zh-CN" altLang="zh-CN" b="1" dirty="0"/>
              <a:t>年</a:t>
            </a:r>
            <a:r>
              <a:rPr lang="en-US" altLang="zh-CN" b="1" dirty="0"/>
              <a:t>2</a:t>
            </a:r>
            <a:r>
              <a:rPr lang="zh-CN" altLang="zh-CN" b="1" dirty="0"/>
              <a:t>月：</a:t>
            </a:r>
            <a:r>
              <a:rPr lang="zh-CN" altLang="zh-CN" dirty="0"/>
              <a:t>对研究结论设计实验进行验证，通过与人工测量数据及在其他数据集上的结果进行有效性验证，根据实验结果对方法进行调整改进。</a:t>
            </a:r>
          </a:p>
          <a:p>
            <a:pPr>
              <a:lnSpc>
                <a:spcPct val="150000"/>
              </a:lnSpc>
            </a:pPr>
            <a:r>
              <a:rPr lang="en-US" altLang="zh-CN" b="1" dirty="0"/>
              <a:t>2018</a:t>
            </a:r>
            <a:r>
              <a:rPr lang="zh-CN" altLang="zh-CN" b="1" dirty="0"/>
              <a:t>年</a:t>
            </a:r>
            <a:r>
              <a:rPr lang="en-US" altLang="zh-CN" b="1" dirty="0"/>
              <a:t>3</a:t>
            </a:r>
            <a:r>
              <a:rPr lang="zh-CN" altLang="zh-CN" b="1" dirty="0"/>
              <a:t>月至</a:t>
            </a:r>
            <a:r>
              <a:rPr lang="en-US" altLang="zh-CN" b="1" dirty="0"/>
              <a:t>2018</a:t>
            </a:r>
            <a:r>
              <a:rPr lang="zh-CN" altLang="zh-CN" b="1" dirty="0"/>
              <a:t>年</a:t>
            </a:r>
            <a:r>
              <a:rPr lang="en-US" altLang="zh-CN" b="1" dirty="0"/>
              <a:t>5</a:t>
            </a:r>
            <a:r>
              <a:rPr lang="zh-CN" altLang="zh-CN" b="1" dirty="0"/>
              <a:t>月：</a:t>
            </a:r>
            <a:r>
              <a:rPr lang="zh-CN" altLang="zh-CN" dirty="0"/>
              <a:t>整理实验所得结论，完成毕业论文的撰写、修改、提交等工作。</a:t>
            </a:r>
            <a:r>
              <a:rPr lang="en-US" altLang="zh-CN" dirty="0"/>
              <a:t>  </a:t>
            </a:r>
            <a:endParaRPr lang="zh-CN" altLang="zh-CN" dirty="0"/>
          </a:p>
        </p:txBody>
      </p:sp>
      <p:sp>
        <p:nvSpPr>
          <p:cNvPr id="15"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spTree>
    <p:extLst>
      <p:ext uri="{BB962C8B-B14F-4D97-AF65-F5344CB8AC3E}">
        <p14:creationId xmlns:p14="http://schemas.microsoft.com/office/powerpoint/2010/main" val="4096822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zh-CN" altLang="zh-CN" dirty="0"/>
              <a:t>学位论文的研究进展完成情况、阶段性成果和创新点论述</a:t>
            </a:r>
            <a:endParaRPr lang="ko-KR" altLang="en-US" dirty="0"/>
          </a:p>
        </p:txBody>
      </p:sp>
      <p:sp>
        <p:nvSpPr>
          <p:cNvPr id="3" name="Text Placeholder 2"/>
          <p:cNvSpPr>
            <a:spLocks noGrp="1"/>
          </p:cNvSpPr>
          <p:nvPr>
            <p:ph type="body" sz="quarter" idx="14"/>
          </p:nvPr>
        </p:nvSpPr>
        <p:spPr/>
        <p:txBody>
          <a:bodyPr/>
          <a:lstStyle/>
          <a:p>
            <a:r>
              <a:rPr lang="zh-CN" altLang="zh-CN" dirty="0"/>
              <a:t>学位论文的研究进展完成</a:t>
            </a:r>
            <a:r>
              <a:rPr lang="zh-CN" altLang="zh-CN" dirty="0" smtClean="0"/>
              <a:t>情况</a:t>
            </a:r>
            <a:r>
              <a:rPr lang="en-US" altLang="zh-CN" dirty="0"/>
              <a:t> &amp; </a:t>
            </a:r>
            <a:r>
              <a:rPr lang="zh-CN" altLang="en-US" dirty="0"/>
              <a:t>阶段性成果</a:t>
            </a:r>
            <a:endParaRPr lang="ko-KR" altLang="en-US" dirty="0"/>
          </a:p>
          <a:p>
            <a:endParaRPr lang="ko-KR" altLang="en-US" dirty="0"/>
          </a:p>
        </p:txBody>
      </p:sp>
      <p:sp>
        <p:nvSpPr>
          <p:cNvPr id="14" name="Slide Number Placeholder 13"/>
          <p:cNvSpPr>
            <a:spLocks noGrp="1"/>
          </p:cNvSpPr>
          <p:nvPr>
            <p:ph type="sldNum" sz="quarter" idx="12"/>
          </p:nvPr>
        </p:nvSpPr>
        <p:spPr/>
        <p:txBody>
          <a:bodyPr/>
          <a:lstStyle/>
          <a:p>
            <a:fld id="{C33509E8-EDB3-4BFB-9C63-B01D176D4351}" type="slidenum">
              <a:rPr lang="ko-KR" altLang="en-US" smtClean="0">
                <a:solidFill>
                  <a:schemeClr val="tx1">
                    <a:lumMod val="85000"/>
                    <a:lumOff val="15000"/>
                  </a:schemeClr>
                </a:solidFill>
              </a:rPr>
              <a:pPr/>
              <a:t>9</a:t>
            </a:fld>
            <a:endParaRPr lang="ko-KR" altLang="en-US">
              <a:solidFill>
                <a:schemeClr val="tx1">
                  <a:lumMod val="85000"/>
                  <a:lumOff val="15000"/>
                </a:schemeClr>
              </a:solidFill>
            </a:endParaRPr>
          </a:p>
        </p:txBody>
      </p:sp>
      <p:grpSp>
        <p:nvGrpSpPr>
          <p:cNvPr id="9" name="Group 8"/>
          <p:cNvGrpSpPr/>
          <p:nvPr/>
        </p:nvGrpSpPr>
        <p:grpSpPr>
          <a:xfrm>
            <a:off x="215627" y="5748154"/>
            <a:ext cx="469497" cy="453931"/>
            <a:chOff x="1101969" y="1465385"/>
            <a:chExt cx="679206" cy="567843"/>
          </a:xfrm>
          <a:solidFill>
            <a:schemeClr val="accent1"/>
          </a:solidFill>
        </p:grpSpPr>
        <p:sp>
          <p:nvSpPr>
            <p:cNvPr id="10" name="Rectangle 9"/>
            <p:cNvSpPr/>
            <p:nvPr/>
          </p:nvSpPr>
          <p:spPr>
            <a:xfrm>
              <a:off x="1101969" y="1465385"/>
              <a:ext cx="2696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2" name="Rectangle 11"/>
            <p:cNvSpPr/>
            <p:nvPr/>
          </p:nvSpPr>
          <p:spPr>
            <a:xfrm>
              <a:off x="14734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13" name="Rectangle 12"/>
            <p:cNvSpPr/>
            <p:nvPr/>
          </p:nvSpPr>
          <p:spPr>
            <a:xfrm>
              <a:off x="1663944" y="1465385"/>
              <a:ext cx="117231" cy="5678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grpSp>
      <p:sp>
        <p:nvSpPr>
          <p:cNvPr id="18" name="Text Placeholder 2"/>
          <p:cNvSpPr txBox="1">
            <a:spLocks/>
          </p:cNvSpPr>
          <p:nvPr/>
        </p:nvSpPr>
        <p:spPr>
          <a:xfrm>
            <a:off x="140920" y="1949896"/>
            <a:ext cx="11922731" cy="9452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大量实验及对实验图像数据的观察 </a:t>
            </a:r>
            <a:r>
              <a:rPr lang="en-US" altLang="zh-CN" dirty="0" smtClean="0"/>
              <a:t>—— </a:t>
            </a:r>
            <a:r>
              <a:rPr lang="zh-CN" altLang="en-US" dirty="0" smtClean="0"/>
              <a:t>反应背景几乎不发生</a:t>
            </a:r>
            <a:r>
              <a:rPr lang="zh-CN" altLang="en-US" dirty="0" smtClean="0"/>
              <a:t>变化  （反应速度极快 背景图像难以采集）</a:t>
            </a:r>
            <a:endParaRPr lang="en-US" altLang="zh-CN" dirty="0" smtClean="0"/>
          </a:p>
          <a:p>
            <a:r>
              <a:rPr lang="zh-CN" altLang="zh-CN" dirty="0" smtClean="0"/>
              <a:t>采用</a:t>
            </a:r>
            <a:r>
              <a:rPr lang="zh-CN" altLang="zh-CN" dirty="0"/>
              <a:t>均值法对某段时间内晶体图像进行建模</a:t>
            </a:r>
            <a:r>
              <a:rPr lang="zh-CN" altLang="en-US" dirty="0"/>
              <a:t> </a:t>
            </a:r>
            <a:r>
              <a:rPr lang="en-US" altLang="zh-CN" dirty="0"/>
              <a:t>—— </a:t>
            </a:r>
            <a:r>
              <a:rPr lang="zh-CN" altLang="en-US" dirty="0"/>
              <a:t>背景模型 </a:t>
            </a:r>
            <a:r>
              <a:rPr lang="en-US" altLang="zh-CN" dirty="0"/>
              <a:t>—— </a:t>
            </a:r>
            <a:r>
              <a:rPr lang="zh-CN" altLang="en-US" dirty="0"/>
              <a:t>图像差分法去背景</a:t>
            </a:r>
            <a:r>
              <a:rPr lang="en-US" altLang="zh-CN" dirty="0"/>
              <a:t>&amp;</a:t>
            </a:r>
            <a:r>
              <a:rPr lang="zh-CN" altLang="en-US" dirty="0" smtClean="0"/>
              <a:t>水珠</a:t>
            </a:r>
            <a:endParaRPr lang="ko-KR" altLang="en-US" dirty="0">
              <a:solidFill>
                <a:schemeClr val="accent6">
                  <a:lumMod val="50000"/>
                </a:schemeClr>
              </a:solidFill>
            </a:endParaRPr>
          </a:p>
        </p:txBody>
      </p:sp>
      <p:sp>
        <p:nvSpPr>
          <p:cNvPr id="16" name="Text Placeholder 2"/>
          <p:cNvSpPr txBox="1">
            <a:spLocks/>
          </p:cNvSpPr>
          <p:nvPr/>
        </p:nvSpPr>
        <p:spPr>
          <a:xfrm>
            <a:off x="125936" y="1442200"/>
            <a:ext cx="9594136"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solidFill>
                  <a:schemeClr val="accent6">
                    <a:lumMod val="50000"/>
                  </a:schemeClr>
                </a:solidFill>
              </a:rPr>
              <a:t>1. </a:t>
            </a:r>
            <a:r>
              <a:rPr lang="zh-CN" altLang="zh-CN" dirty="0" smtClean="0">
                <a:solidFill>
                  <a:schemeClr val="accent6">
                    <a:lumMod val="50000"/>
                  </a:schemeClr>
                </a:solidFill>
              </a:rPr>
              <a:t>晶体</a:t>
            </a:r>
            <a:r>
              <a:rPr lang="zh-CN" altLang="zh-CN" dirty="0">
                <a:solidFill>
                  <a:schemeClr val="accent6">
                    <a:lumMod val="50000"/>
                  </a:schemeClr>
                </a:solidFill>
              </a:rPr>
              <a:t>图像中水珠干扰等</a:t>
            </a:r>
            <a:r>
              <a:rPr lang="zh-CN" altLang="zh-CN" dirty="0" smtClean="0">
                <a:solidFill>
                  <a:schemeClr val="accent6">
                    <a:lumMod val="50000"/>
                  </a:schemeClr>
                </a:solidFill>
              </a:rPr>
              <a:t>问题</a:t>
            </a:r>
            <a:r>
              <a:rPr lang="en-US" altLang="zh-CN" dirty="0" smtClean="0">
                <a:solidFill>
                  <a:schemeClr val="accent6">
                    <a:lumMod val="50000"/>
                  </a:schemeClr>
                </a:solidFill>
              </a:rPr>
              <a:t> —— </a:t>
            </a:r>
            <a:r>
              <a:rPr lang="zh-CN" altLang="zh-CN" dirty="0">
                <a:solidFill>
                  <a:schemeClr val="accent6">
                    <a:lumMod val="50000"/>
                  </a:schemeClr>
                </a:solidFill>
              </a:rPr>
              <a:t>一种基于均值背景建模的水珠去除算法</a:t>
            </a:r>
          </a:p>
        </p:txBody>
      </p:sp>
      <mc:AlternateContent xmlns:mc="http://schemas.openxmlformats.org/markup-compatibility/2006">
        <mc:Choice xmlns:a14="http://schemas.microsoft.com/office/drawing/2010/main" Requires="a14">
          <p:sp>
            <p:nvSpPr>
              <p:cNvPr id="20" name="Text Placeholder 2"/>
              <p:cNvSpPr txBox="1">
                <a:spLocks/>
              </p:cNvSpPr>
              <p:nvPr/>
            </p:nvSpPr>
            <p:spPr>
              <a:xfrm>
                <a:off x="125936" y="2895114"/>
                <a:ext cx="11128417" cy="330697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smtClean="0"/>
                  <a:t>（</a:t>
                </a:r>
                <a:r>
                  <a:rPr lang="en-US" altLang="zh-CN" sz="1900" dirty="0" smtClean="0"/>
                  <a:t>1</a:t>
                </a:r>
                <a:r>
                  <a:rPr lang="zh-CN" altLang="en-US" sz="1900" dirty="0" smtClean="0"/>
                  <a:t>）均值法背景模型构建</a:t>
                </a:r>
                <a:endParaRPr lang="en-US" altLang="zh-CN" sz="1900" dirty="0" smtClean="0"/>
              </a:p>
              <a:p>
                <a:endParaRPr lang="en-US" altLang="zh-CN" sz="800" dirty="0" smtClean="0"/>
              </a:p>
              <a:p>
                <a:r>
                  <a:rPr lang="en-US" altLang="zh-CN" sz="1900" dirty="0" smtClean="0">
                    <a:solidFill>
                      <a:schemeClr val="accent6">
                        <a:lumMod val="50000"/>
                      </a:schemeClr>
                    </a:solidFill>
                  </a:rPr>
                  <a:t>— </a:t>
                </a:r>
                <a:r>
                  <a:rPr lang="zh-CN" altLang="en-US" sz="1900" dirty="0" smtClean="0">
                    <a:solidFill>
                      <a:schemeClr val="accent6">
                        <a:lumMod val="50000"/>
                      </a:schemeClr>
                    </a:solidFill>
                  </a:rPr>
                  <a:t>收集并累加</a:t>
                </a:r>
                <a:r>
                  <a:rPr lang="en-US" altLang="zh-CN" sz="1900" dirty="0" smtClean="0">
                    <a:solidFill>
                      <a:schemeClr val="accent6">
                        <a:lumMod val="50000"/>
                      </a:schemeClr>
                    </a:solidFill>
                  </a:rPr>
                  <a:t>n</a:t>
                </a:r>
                <a:r>
                  <a:rPr lang="zh-CN" altLang="en-US" sz="1900" dirty="0" smtClean="0">
                    <a:solidFill>
                      <a:schemeClr val="accent6">
                        <a:lumMod val="50000"/>
                      </a:schemeClr>
                    </a:solidFill>
                  </a:rPr>
                  <a:t>（</a:t>
                </a:r>
                <a:r>
                  <a:rPr lang="en-US" altLang="zh-CN" sz="1900" dirty="0" smtClean="0">
                    <a:solidFill>
                      <a:schemeClr val="accent6">
                        <a:lumMod val="50000"/>
                      </a:schemeClr>
                    </a:solidFill>
                  </a:rPr>
                  <a:t>10-30</a:t>
                </a:r>
                <a:r>
                  <a:rPr lang="zh-CN" altLang="en-US" sz="1900" dirty="0" smtClean="0">
                    <a:solidFill>
                      <a:schemeClr val="accent6">
                        <a:lumMod val="50000"/>
                      </a:schemeClr>
                    </a:solidFill>
                  </a:rPr>
                  <a:t>为宜）幅晶体图像</a:t>
                </a:r>
                <a:endParaRPr lang="en-US" altLang="zh-CN" sz="1900" dirty="0" smtClean="0">
                  <a:solidFill>
                    <a:schemeClr val="accent6">
                      <a:lumMod val="50000"/>
                    </a:schemeClr>
                  </a:solidFill>
                </a:endParaRPr>
              </a:p>
              <a:p>
                <a:endParaRPr lang="en-US" altLang="zh-CN" sz="1900" dirty="0" smtClean="0">
                  <a:solidFill>
                    <a:schemeClr val="accent6">
                      <a:lumMod val="50000"/>
                    </a:schemeClr>
                  </a:solidFill>
                </a:endParaRPr>
              </a:p>
              <a:p>
                <a:r>
                  <a:rPr lang="en-US" altLang="zh-CN" sz="1900" dirty="0" smtClean="0">
                    <a:solidFill>
                      <a:schemeClr val="accent6">
                        <a:lumMod val="50000"/>
                      </a:schemeClr>
                    </a:solidFill>
                  </a:rPr>
                  <a:t>— </a:t>
                </a:r>
                <a:r>
                  <a:rPr lang="zh-CN" altLang="en-US" sz="1900" dirty="0" smtClean="0">
                    <a:solidFill>
                      <a:schemeClr val="accent6">
                        <a:lumMod val="50000"/>
                      </a:schemeClr>
                    </a:solidFill>
                  </a:rPr>
                  <a:t>对</a:t>
                </a:r>
                <a:r>
                  <a:rPr lang="zh-CN" altLang="en-US" sz="1900" dirty="0">
                    <a:solidFill>
                      <a:schemeClr val="accent6">
                        <a:lumMod val="50000"/>
                      </a:schemeClr>
                    </a:solidFill>
                  </a:rPr>
                  <a:t>累加</a:t>
                </a:r>
                <a:r>
                  <a:rPr lang="zh-CN" altLang="en-US" sz="1900" dirty="0" smtClean="0">
                    <a:solidFill>
                      <a:schemeClr val="accent6">
                        <a:lumMod val="50000"/>
                      </a:schemeClr>
                    </a:solidFill>
                  </a:rPr>
                  <a:t>图像求均值</a:t>
                </a:r>
                <a:endParaRPr lang="en-US" altLang="zh-CN" sz="1900" dirty="0" smtClean="0">
                  <a:solidFill>
                    <a:schemeClr val="accent6">
                      <a:lumMod val="50000"/>
                    </a:schemeClr>
                  </a:solidFill>
                </a:endParaRPr>
              </a:p>
              <a:p>
                <a:pPr/>
                <a:endParaRPr lang="en-US" altLang="zh-CN" sz="1900" i="1" dirty="0">
                  <a:solidFill>
                    <a:schemeClr val="accent6">
                      <a:lumMod val="50000"/>
                    </a:schemeClr>
                  </a:solidFill>
                </a:endParaRPr>
              </a:p>
              <a:p>
                <a:pPr/>
                <a14:m>
                  <m:oMathPara xmlns:m="http://schemas.openxmlformats.org/officeDocument/2006/math">
                    <m:oMathParaPr>
                      <m:jc m:val="left"/>
                    </m:oMathParaPr>
                    <m:oMath xmlns:m="http://schemas.openxmlformats.org/officeDocument/2006/math">
                      <m:sSub>
                        <m:sSubPr>
                          <m:ctrlPr>
                            <a:rPr lang="zh-CN" altLang="zh-CN" sz="1800" i="1"/>
                          </m:ctrlPr>
                        </m:sSubPr>
                        <m:e>
                          <m:r>
                            <a:rPr lang="en-US" altLang="zh-CN" sz="1800" i="1"/>
                            <m:t>      </m:t>
                          </m:r>
                          <m:r>
                            <a:rPr lang="en-US" altLang="zh-CN" sz="1800" i="1"/>
                            <m:t>𝑓</m:t>
                          </m:r>
                        </m:e>
                        <m:sub>
                          <m:r>
                            <a:rPr lang="en-US" altLang="zh-CN" sz="1800" i="1"/>
                            <m:t>𝑎𝑣𝑔</m:t>
                          </m:r>
                        </m:sub>
                      </m:sSub>
                      <m:d>
                        <m:dPr>
                          <m:ctrlPr>
                            <a:rPr lang="zh-CN" altLang="zh-CN" sz="1800" i="1"/>
                          </m:ctrlPr>
                        </m:dPr>
                        <m:e>
                          <m:r>
                            <a:rPr lang="en-US" altLang="zh-CN" sz="1800" i="1"/>
                            <m:t>𝑥</m:t>
                          </m:r>
                          <m:r>
                            <a:rPr lang="en-US" altLang="zh-CN" sz="1800" i="1"/>
                            <m:t>,</m:t>
                          </m:r>
                          <m:r>
                            <a:rPr lang="en-US" altLang="zh-CN" sz="1800" i="1"/>
                            <m:t>𝑦</m:t>
                          </m:r>
                        </m:e>
                      </m:d>
                      <m:r>
                        <a:rPr lang="en-US" altLang="zh-CN" sz="1800" i="1"/>
                        <m:t>= </m:t>
                      </m:r>
                      <m:f>
                        <m:fPr>
                          <m:ctrlPr>
                            <a:rPr lang="zh-CN" altLang="zh-CN" sz="1800" i="1"/>
                          </m:ctrlPr>
                        </m:fPr>
                        <m:num>
                          <m:r>
                            <a:rPr lang="en-US" altLang="zh-CN" sz="1800" i="1"/>
                            <m:t>1</m:t>
                          </m:r>
                        </m:num>
                        <m:den>
                          <m:r>
                            <a:rPr lang="en-US" altLang="zh-CN" sz="1800" i="1"/>
                            <m:t>𝑘</m:t>
                          </m:r>
                        </m:den>
                      </m:f>
                      <m:nary>
                        <m:naryPr>
                          <m:chr m:val="∑"/>
                          <m:limLoc m:val="undOvr"/>
                          <m:ctrlPr>
                            <a:rPr lang="zh-CN" altLang="zh-CN" sz="1800" i="1"/>
                          </m:ctrlPr>
                        </m:naryPr>
                        <m:sub>
                          <m:r>
                            <a:rPr lang="en-US" altLang="zh-CN" sz="1800" i="1"/>
                            <m:t>𝑖</m:t>
                          </m:r>
                          <m:r>
                            <a:rPr lang="en-US" altLang="zh-CN" sz="1800" i="1"/>
                            <m:t>=1</m:t>
                          </m:r>
                        </m:sub>
                        <m:sup>
                          <m:r>
                            <a:rPr lang="en-US" altLang="zh-CN" sz="1800" i="1"/>
                            <m:t>𝑘</m:t>
                          </m:r>
                        </m:sup>
                        <m:e>
                          <m:r>
                            <a:rPr lang="en-US" altLang="zh-CN" sz="1800" i="1"/>
                            <m:t>𝑓</m:t>
                          </m:r>
                          <m:r>
                            <a:rPr lang="en-US" altLang="zh-CN" sz="1800" i="1"/>
                            <m:t>(</m:t>
                          </m:r>
                          <m:sSub>
                            <m:sSubPr>
                              <m:ctrlPr>
                                <a:rPr lang="zh-CN" altLang="zh-CN" sz="1800" i="1"/>
                              </m:ctrlPr>
                            </m:sSubPr>
                            <m:e>
                              <m:r>
                                <a:rPr lang="en-US" altLang="zh-CN" sz="1800" i="1"/>
                                <m:t>𝑥</m:t>
                              </m:r>
                            </m:e>
                            <m:sub>
                              <m:r>
                                <a:rPr lang="en-US" altLang="zh-CN" sz="1800" i="1"/>
                                <m:t>𝑖</m:t>
                              </m:r>
                            </m:sub>
                          </m:sSub>
                          <m:r>
                            <a:rPr lang="en-US" altLang="zh-CN" sz="1800" i="1"/>
                            <m:t>,</m:t>
                          </m:r>
                          <m:sSub>
                            <m:sSubPr>
                              <m:ctrlPr>
                                <a:rPr lang="zh-CN" altLang="zh-CN" sz="1800" i="1"/>
                              </m:ctrlPr>
                            </m:sSubPr>
                            <m:e>
                              <m:r>
                                <a:rPr lang="en-US" altLang="zh-CN" sz="1800" i="1"/>
                                <m:t>𝑦</m:t>
                              </m:r>
                            </m:e>
                            <m:sub>
                              <m:r>
                                <a:rPr lang="en-US" altLang="zh-CN" sz="1800" i="1"/>
                                <m:t>𝑖</m:t>
                              </m:r>
                            </m:sub>
                          </m:sSub>
                          <m:r>
                            <a:rPr lang="en-US" altLang="zh-CN" sz="1800" i="1"/>
                            <m:t>)</m:t>
                          </m:r>
                        </m:e>
                      </m:nary>
                    </m:oMath>
                  </m:oMathPara>
                </a14:m>
                <a:endParaRPr lang="ko-KR" altLang="en-US" sz="1900" dirty="0"/>
              </a:p>
            </p:txBody>
          </p:sp>
        </mc:Choice>
        <mc:Fallback>
          <p:sp>
            <p:nvSpPr>
              <p:cNvPr id="20" name="Text Placeholder 2"/>
              <p:cNvSpPr txBox="1">
                <a:spLocks noRot="1" noChangeAspect="1" noMove="1" noResize="1" noEditPoints="1" noAdjustHandles="1" noChangeArrowheads="1" noChangeShapeType="1" noTextEdit="1"/>
              </p:cNvSpPr>
              <p:nvPr/>
            </p:nvSpPr>
            <p:spPr>
              <a:xfrm>
                <a:off x="125936" y="2895114"/>
                <a:ext cx="11128417" cy="3306971"/>
              </a:xfrm>
              <a:prstGeom prst="rect">
                <a:avLst/>
              </a:prstGeom>
              <a:blipFill rotWithShape="0">
                <a:blip r:embed="rId3"/>
                <a:stretch>
                  <a:fillRect l="-548" t="-2214"/>
                </a:stretch>
              </a:blipFill>
            </p:spPr>
            <p:txBody>
              <a:bodyPr/>
              <a:lstStyle/>
              <a:p>
                <a:r>
                  <a:rPr lang="zh-CN" altLang="en-US">
                    <a:noFill/>
                  </a:rPr>
                  <a:t> </a:t>
                </a:r>
              </a:p>
            </p:txBody>
          </p:sp>
        </mc:Fallback>
      </mc:AlternateContent>
      <p:sp>
        <p:nvSpPr>
          <p:cNvPr id="24" name="Text Placeholder 2"/>
          <p:cNvSpPr txBox="1">
            <a:spLocks/>
          </p:cNvSpPr>
          <p:nvPr/>
        </p:nvSpPr>
        <p:spPr>
          <a:xfrm>
            <a:off x="5705129" y="6452485"/>
            <a:ext cx="6358522" cy="4072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lumMod val="65000"/>
                    <a:lumOff val="35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L-</a:t>
            </a:r>
            <a:r>
              <a:rPr lang="zh-CN" altLang="en-US" sz="1600" dirty="0" smtClean="0"/>
              <a:t>谷氨酸结晶过程原位微观视觉信息实时获取技术研究</a:t>
            </a:r>
            <a:endParaRPr lang="ko-KR" altLang="en-US" sz="1600" dirty="0"/>
          </a:p>
        </p:txBody>
      </p:sp>
      <p:pic>
        <p:nvPicPr>
          <p:cNvPr id="15" name="图片 14"/>
          <p:cNvPicPr/>
          <p:nvPr/>
        </p:nvPicPr>
        <p:blipFill>
          <a:blip r:embed="rId4" cstate="print">
            <a:extLst>
              <a:ext uri="{28A0092B-C50C-407E-A947-70E740481C1C}">
                <a14:useLocalDpi xmlns:a14="http://schemas.microsoft.com/office/drawing/2010/main" val="0"/>
              </a:ext>
            </a:extLst>
          </a:blip>
          <a:stretch>
            <a:fillRect/>
          </a:stretch>
        </p:blipFill>
        <p:spPr>
          <a:xfrm>
            <a:off x="5343144" y="2895113"/>
            <a:ext cx="2346960" cy="3128010"/>
          </a:xfrm>
          <a:prstGeom prst="rect">
            <a:avLst/>
          </a:prstGeom>
          <a:ln>
            <a:solidFill>
              <a:srgbClr val="FF0000"/>
            </a:solidFill>
          </a:ln>
        </p:spPr>
      </p:pic>
      <p:pic>
        <p:nvPicPr>
          <p:cNvPr id="17" name="图片 16"/>
          <p:cNvPicPr/>
          <p:nvPr/>
        </p:nvPicPr>
        <p:blipFill>
          <a:blip r:embed="rId5" cstate="print">
            <a:extLst>
              <a:ext uri="{28A0092B-C50C-407E-A947-70E740481C1C}">
                <a14:useLocalDpi xmlns:a14="http://schemas.microsoft.com/office/drawing/2010/main" val="0"/>
              </a:ext>
            </a:extLst>
          </a:blip>
          <a:stretch>
            <a:fillRect/>
          </a:stretch>
        </p:blipFill>
        <p:spPr>
          <a:xfrm>
            <a:off x="8138562" y="2895113"/>
            <a:ext cx="2346960" cy="3128010"/>
          </a:xfrm>
          <a:prstGeom prst="rect">
            <a:avLst/>
          </a:prstGeom>
          <a:ln>
            <a:solidFill>
              <a:srgbClr val="FF0000"/>
            </a:solidFill>
          </a:ln>
        </p:spPr>
      </p:pic>
    </p:spTree>
    <p:extLst>
      <p:ext uri="{BB962C8B-B14F-4D97-AF65-F5344CB8AC3E}">
        <p14:creationId xmlns:p14="http://schemas.microsoft.com/office/powerpoint/2010/main" val="4167589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2190</Words>
  <Application>Microsoft Office PowerPoint</Application>
  <PresentationFormat>宽屏</PresentationFormat>
  <Paragraphs>237</Paragraphs>
  <Slides>20</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맑은 고딕</vt:lpstr>
      <vt:lpstr>Microsoft YaHei UI</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Windows用户</dc:creator>
  <cp:lastModifiedBy>Fanchao Zhu</cp:lastModifiedBy>
  <cp:revision>611</cp:revision>
  <dcterms:created xsi:type="dcterms:W3CDTF">2015-12-24T07:33:27Z</dcterms:created>
  <dcterms:modified xsi:type="dcterms:W3CDTF">2017-07-07T03:20:52Z</dcterms:modified>
</cp:coreProperties>
</file>