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9" r:id="rId3"/>
    <p:sldId id="302" r:id="rId4"/>
    <p:sldId id="340" r:id="rId5"/>
    <p:sldId id="322" r:id="rId6"/>
    <p:sldId id="327" r:id="rId7"/>
    <p:sldId id="345" r:id="rId8"/>
    <p:sldId id="328" r:id="rId9"/>
    <p:sldId id="330" r:id="rId10"/>
    <p:sldId id="332" r:id="rId11"/>
    <p:sldId id="333" r:id="rId12"/>
    <p:sldId id="343" r:id="rId13"/>
    <p:sldId id="339" r:id="rId14"/>
    <p:sldId id="295" r:id="rId15"/>
    <p:sldId id="258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363859-3254-4FD9-AE0F-97A3C1FB092B}">
          <p14:sldIdLst>
            <p14:sldId id="256"/>
            <p14:sldId id="289"/>
            <p14:sldId id="302"/>
            <p14:sldId id="340"/>
            <p14:sldId id="322"/>
            <p14:sldId id="327"/>
            <p14:sldId id="345"/>
            <p14:sldId id="328"/>
            <p14:sldId id="330"/>
            <p14:sldId id="332"/>
            <p14:sldId id="333"/>
            <p14:sldId id="343"/>
            <p14:sldId id="339"/>
            <p14:sldId id="29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he lin" initials="g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CDF2"/>
    <a:srgbClr val="336799"/>
    <a:srgbClr val="008CDA"/>
    <a:srgbClr val="4F81BD"/>
    <a:srgbClr val="62A5E8"/>
    <a:srgbClr val="A8CD8E"/>
    <a:srgbClr val="0070AF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77880" autoAdjust="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1C7366AF-0435-4FAA-BD69-A337809A6547}" type="datetime1">
              <a:rPr lang="zh-CN" altLang="en-US"/>
              <a:pPr>
                <a:defRPr/>
              </a:pPr>
              <a:t>2017/7/10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E67CA51D-9B1C-48FC-85BA-4FEB23987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996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90B1C57-41F1-4C9A-B136-729240200ECD}" type="datetime1">
              <a:rPr lang="zh-CN" altLang="en-US"/>
              <a:pPr>
                <a:defRPr/>
              </a:pPr>
              <a:t>2017/7/10</a:t>
            </a:fld>
            <a:endParaRPr lang="zh-CN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B77BF118-BAE7-4E81-85A3-64558548B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946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工作室\工作室VI\幻灯片模板\模板背景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268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80" y="1728"/>
              <a:ext cx="268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680" y="2290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7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0" y="2866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07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54025" y="1577975"/>
            <a:ext cx="8280400" cy="4398963"/>
            <a:chOff x="480" y="1296"/>
            <a:chExt cx="4608" cy="2448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2353"/>
                    <a:invGamma/>
                    <a:alpha val="36000"/>
                  </a:srgbClr>
                </a:gs>
                <a:gs pos="100000">
                  <a:srgbClr val="C0C0C0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3137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9CC769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b="1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177" y="2368"/>
              <a:ext cx="36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2593" y="1538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4243" y="1674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3232" y="2949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1673" y="3302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循环过程</a:t>
              </a:r>
              <a:endParaRPr lang="en-US" altLang="zh-CN" sz="2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en-US" altLang="zh-CN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207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gray">
            <a:xfrm>
              <a:off x="297" y="1229"/>
              <a:ext cx="9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297" y="1918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gray">
            <a:xfrm>
              <a:off x="297" y="2639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gray">
            <a:xfrm>
              <a:off x="297" y="3309"/>
              <a:ext cx="9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26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1250" y="3001963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8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5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38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4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0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gray">
            <a:xfrm>
              <a:off x="891" y="1933"/>
              <a:ext cx="536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gray">
            <a:xfrm>
              <a:off x="2618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gray">
            <a:xfrm>
              <a:off x="4346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30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7162800" cy="4495800"/>
            <a:chOff x="624" y="720"/>
            <a:chExt cx="4512" cy="2832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33"/>
            <p:cNvSpPr txBox="1">
              <a:spLocks noChangeArrowheads="1"/>
            </p:cNvSpPr>
            <p:nvPr/>
          </p:nvSpPr>
          <p:spPr bwMode="auto">
            <a:xfrm>
              <a:off x="3456" y="1968"/>
              <a:ext cx="168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kern="0" dirty="0">
                  <a:solidFill>
                    <a:srgbClr val="4B546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点击输入题目</a:t>
              </a:r>
              <a:endParaRPr lang="en-US" altLang="zh-CN" sz="28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29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gray">
              <a:xfrm>
                <a:off x="2204" y="2471"/>
                <a:ext cx="569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8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28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2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4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896" y="2414"/>
                  <a:ext cx="491" cy="2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r>
                    <a:rPr lang="zh-CN" altLang="en-US" sz="2400" kern="0" dirty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文本</a:t>
                  </a:r>
                  <a:endParaRPr lang="en-US" altLang="zh-CN" sz="2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6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53"/>
              <p:cNvSpPr txBox="1">
                <a:spLocks noChangeArrowheads="1"/>
              </p:cNvSpPr>
              <p:nvPr/>
            </p:nvSpPr>
            <p:spPr bwMode="gray">
              <a:xfrm>
                <a:off x="893" y="1192"/>
                <a:ext cx="407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0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 Box 59"/>
              <p:cNvSpPr txBox="1">
                <a:spLocks noChangeArrowheads="1"/>
              </p:cNvSpPr>
              <p:nvPr/>
            </p:nvSpPr>
            <p:spPr bwMode="gray">
              <a:xfrm>
                <a:off x="1640" y="861"/>
                <a:ext cx="34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59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1770063"/>
            <a:ext cx="9144000" cy="3886200"/>
            <a:chOff x="0" y="1008"/>
            <a:chExt cx="5760" cy="2448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5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5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9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93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4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90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91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2" name="Freeform 64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6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84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85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6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7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77" name="Text Box 76"/>
              <p:cNvSpPr txBox="1">
                <a:spLocks noChangeArrowheads="1"/>
              </p:cNvSpPr>
              <p:nvPr/>
            </p:nvSpPr>
            <p:spPr bwMode="gray">
              <a:xfrm rot="3925970">
                <a:off x="813" y="2572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78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11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9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73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4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70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71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2" name="Freeform 46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9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4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5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6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57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915" y="257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22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5" name="Group 5"/>
              <p:cNvGrpSpPr>
                <a:grpSpLocks/>
              </p:cNvGrpSpPr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7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3060" y="2571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38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3359" y="2396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9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3" name="Freeform 2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" name="Freeform 26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30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" name="Freeform 29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7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5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3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4292" y="266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24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588" y="248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sp>
          <p:nvSpPr>
            <p:cNvPr id="9" name="Text Box 84"/>
            <p:cNvSpPr txBox="1">
              <a:spLocks noChangeArrowheads="1"/>
            </p:cNvSpPr>
            <p:nvPr/>
          </p:nvSpPr>
          <p:spPr bwMode="gray">
            <a:xfrm>
              <a:off x="76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2001</a:t>
              </a: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gray">
            <a:xfrm>
              <a:off x="1876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2002</a:t>
              </a: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297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2003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4084" y="1008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2004</a:t>
              </a:r>
            </a:p>
          </p:txBody>
        </p:sp>
        <p:cxnSp>
          <p:nvCxnSpPr>
            <p:cNvPr id="13" name="AutoShape 88"/>
            <p:cNvCxnSpPr>
              <a:cxnSpLocks noChangeShapeType="1"/>
              <a:stCxn id="103" idx="3"/>
              <a:endCxn id="104" idx="1"/>
            </p:cNvCxnSpPr>
            <p:nvPr/>
          </p:nvCxnSpPr>
          <p:spPr bwMode="gray">
            <a:xfrm>
              <a:off x="1224" y="1149"/>
              <a:ext cx="6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9"/>
            <p:cNvCxnSpPr>
              <a:cxnSpLocks noChangeShapeType="1"/>
              <a:stCxn id="104" idx="3"/>
              <a:endCxn id="105" idx="1"/>
            </p:cNvCxnSpPr>
            <p:nvPr/>
          </p:nvCxnSpPr>
          <p:spPr bwMode="gray">
            <a:xfrm>
              <a:off x="2332" y="1149"/>
              <a:ext cx="6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0"/>
            <p:cNvCxnSpPr>
              <a:cxnSpLocks noChangeShapeType="1"/>
              <a:stCxn id="105" idx="3"/>
            </p:cNvCxnSpPr>
            <p:nvPr/>
          </p:nvCxnSpPr>
          <p:spPr bwMode="gray">
            <a:xfrm>
              <a:off x="3434" y="1149"/>
              <a:ext cx="650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82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095375" y="1719263"/>
            <a:ext cx="6978650" cy="3770312"/>
            <a:chOff x="690" y="960"/>
            <a:chExt cx="4396" cy="2375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 rot="39573186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35969022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 rot="-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18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266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94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18" y="3072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0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218" y="3033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tint val="0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36A1B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54118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63529"/>
                    <a:invGamma/>
                  </a:srgbClr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Text Box 32"/>
            <p:cNvSpPr txBox="1">
              <a:spLocks noChangeArrowheads="1"/>
            </p:cNvSpPr>
            <p:nvPr/>
          </p:nvSpPr>
          <p:spPr bwMode="gray">
            <a:xfrm>
              <a:off x="2689" y="2051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550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gray">
          <a:xfrm>
            <a:off x="1493838" y="19192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gray">
          <a:xfrm>
            <a:off x="32543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gray">
          <a:xfrm>
            <a:off x="48545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gray">
          <a:xfrm>
            <a:off x="66071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4478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2004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9530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7056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829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rgbClr val="4987E3">
                    <a:gamma/>
                    <a:shade val="69804"/>
                    <a:invGamma/>
                  </a:srgbClr>
                </a:gs>
                <a:gs pos="100000">
                  <a:srgbClr val="4987E3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shade val="46275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1262" y="2258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gray">
            <a:xfrm>
              <a:off x="2462" y="149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3614" y="16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gray">
            <a:xfrm>
              <a:off x="3422" y="245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gray">
            <a:xfrm>
              <a:off x="2030" y="28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9000"/>
                  </a:srgbClr>
                </a:gs>
                <a:gs pos="100000">
                  <a:srgbClr val="36A1B6">
                    <a:gamma/>
                    <a:tint val="66667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3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490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14400" y="1624013"/>
            <a:ext cx="7391400" cy="4156075"/>
            <a:chOff x="576" y="768"/>
            <a:chExt cx="4656" cy="2618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440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gray">
            <a:xfrm>
              <a:off x="2233" y="1632"/>
              <a:ext cx="108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4B546F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624" y="1584"/>
              <a:chExt cx="1248" cy="1296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9520F"/>
                    </a:gs>
                    <a:gs pos="100000">
                      <a:srgbClr val="D9520F">
                        <a:gamma/>
                        <a:shade val="63529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9520F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gray">
              <a:xfrm>
                <a:off x="951" y="2244"/>
                <a:ext cx="585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  <a:endParaRPr lang="en-US" altLang="zh-CN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400" y="1488"/>
              <a:chExt cx="1152" cy="1152"/>
            </a:xfrm>
          </p:grpSpPr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/>
                    </a:gs>
                    <a:gs pos="100000">
                      <a:srgbClr val="9CC76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5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9CC76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gray">
              <a:xfrm>
                <a:off x="2698" y="2025"/>
                <a:ext cx="528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6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36A1B6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6A1B6">
                      <a:gamma/>
                      <a:tint val="0"/>
                      <a:invGamma/>
                    </a:srgbClr>
                  </a:gs>
                  <a:gs pos="100000">
                    <a:srgbClr val="36A1B6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gray">
            <a:xfrm>
              <a:off x="1824" y="288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观点</a:t>
              </a:r>
              <a:endParaRPr lang="en-US" altLang="zh-CN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3072" y="2544"/>
              <a:chExt cx="960" cy="958"/>
            </a:xfrm>
          </p:grpSpPr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3072" y="2544"/>
                <a:ext cx="960" cy="958"/>
                <a:chOff x="2016" y="1920"/>
                <a:chExt cx="1680" cy="1680"/>
              </a:xfrm>
            </p:grpSpPr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87E3"/>
                    </a:gs>
                    <a:gs pos="100000">
                      <a:srgbClr val="4987E3">
                        <a:gamma/>
                        <a:shade val="5137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/>
              </p:nvSpPr>
              <p:spPr bwMode="gray">
                <a:xfrm>
                  <a:off x="2209" y="1948"/>
                  <a:ext cx="1295" cy="633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987E3">
                        <a:gamma/>
                        <a:tint val="0"/>
                        <a:invGamma/>
                      </a:srgbClr>
                    </a:gs>
                    <a:gs pos="100000">
                      <a:srgbClr val="4987E3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gray">
              <a:xfrm>
                <a:off x="3120" y="3004"/>
                <a:ext cx="8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88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4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2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1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Text Box 103"/>
            <p:cNvSpPr txBox="1">
              <a:spLocks noChangeArrowheads="1"/>
            </p:cNvSpPr>
            <p:nvPr/>
          </p:nvSpPr>
          <p:spPr bwMode="gray">
            <a:xfrm>
              <a:off x="793" y="184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7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1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4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Text Box 116"/>
            <p:cNvSpPr txBox="1">
              <a:spLocks noChangeArrowheads="1"/>
            </p:cNvSpPr>
            <p:nvPr/>
          </p:nvSpPr>
          <p:spPr bwMode="gray">
            <a:xfrm>
              <a:off x="3773" y="184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grpSp>
        <p:nvGrpSpPr>
          <p:cNvPr id="29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0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0" name="Text Box 12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560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19200" y="3228975"/>
            <a:ext cx="2155825" cy="2544763"/>
            <a:chOff x="768" y="1853"/>
            <a:chExt cx="1358" cy="160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768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825" y="1973"/>
              <a:ext cx="12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D9520F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00" y="816"/>
            <a:chExt cx="1781" cy="963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900" y="816"/>
              <a:ext cx="1781" cy="963"/>
              <a:chOff x="1997" y="1314"/>
              <a:chExt cx="1889" cy="1009"/>
            </a:xfrm>
          </p:grpSpPr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6A1B6"/>
                    </a:gs>
                    <a:gs pos="100000">
                      <a:srgbClr val="36A1B6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>
                        <a:gamma/>
                        <a:tint val="44314"/>
                        <a:invGamma/>
                      </a:srgbClr>
                    </a:gs>
                    <a:gs pos="100000">
                      <a:srgbClr val="9CC76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46275"/>
                      <a:invGamma/>
                    </a:srgbClr>
                  </a:gs>
                  <a:gs pos="100000">
                    <a:srgbClr val="4987E3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47" cy="824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alpha val="0"/>
                    </a:srgbClr>
                  </a:gs>
                  <a:gs pos="100000">
                    <a:srgbClr val="4987E3">
                      <a:gamma/>
                      <a:tint val="34902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79216"/>
                      <a:invGamma/>
                    </a:srgbClr>
                  </a:gs>
                  <a:gs pos="100000">
                    <a:srgbClr val="4987E3">
                      <a:alpha val="4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1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tint val="0"/>
                      <a:invGamma/>
                    </a:srgbClr>
                  </a:gs>
                  <a:gs pos="100000">
                    <a:srgbClr val="4987E3">
                      <a:alpha val="3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367" y="936"/>
              <a:ext cx="795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题目</a:t>
              </a:r>
              <a:endPara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387975" y="3228975"/>
            <a:ext cx="2232025" cy="2544763"/>
            <a:chOff x="3394" y="1853"/>
            <a:chExt cx="1406" cy="1603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394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516" y="1968"/>
              <a:ext cx="1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4987E3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9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9083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81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889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76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6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551167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573" y="1535113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51991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89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3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G:\工作室\工作室VI\幻灯片模板\模板背景_2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3448050" y="5922963"/>
            <a:ext cx="460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DA3AC602-D3CA-44EB-9D39-24BE0BBEF390}" type="slidenum">
              <a:rPr lang="en-US" altLang="zh-CN" b="1">
                <a:solidFill>
                  <a:schemeClr val="bg1"/>
                </a:solidFill>
                <a:latin typeface="Calibri" pitchFamily="-112" charset="0"/>
                <a:ea typeface="ＭＳ Ｐゴシック" pitchFamily="-112" charset="-128"/>
              </a:rPr>
              <a:pPr>
                <a:buFontTx/>
                <a:buNone/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225" y="6488113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fld id="{D9BDAB6F-D46B-4BC3-B982-54F56FEF7084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72425" y="6488113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8B793B60-E8D3-4C91-A093-CA0A6EB8C167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2017/7/10</a:t>
            </a:fld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47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  <p:sldLayoutId id="2147483943" r:id="rId21"/>
    <p:sldLayoutId id="2147483944" r:id="rId22"/>
    <p:sldLayoutId id="2147483945" r:id="rId23"/>
    <p:sldLayoutId id="2147483946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har char="•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-635345" y="4146436"/>
            <a:ext cx="9894673" cy="707886"/>
          </a:xfrm>
        </p:spPr>
        <p:txBody>
          <a:bodyPr/>
          <a:lstStyle/>
          <a:p>
            <a:pPr algn="ctr"/>
            <a:r>
              <a:rPr lang="zh-CN" altLang="en-US" sz="4000" dirty="0" smtClean="0">
                <a:cs typeface="Times New Roman" panose="02020603050405020304" pitchFamily="18" charset="0"/>
              </a:rPr>
              <a:t>面向</a:t>
            </a:r>
            <a:r>
              <a:rPr lang="zh-CN" altLang="zh-CN" sz="4000" dirty="0" smtClean="0"/>
              <a:t>新疆</a:t>
            </a:r>
            <a:r>
              <a:rPr lang="zh-CN" altLang="zh-CN" sz="4000" dirty="0"/>
              <a:t>暴</a:t>
            </a:r>
            <a:r>
              <a:rPr lang="zh-CN" altLang="zh-CN" sz="4000" dirty="0" smtClean="0"/>
              <a:t>恐</a:t>
            </a:r>
            <a:r>
              <a:rPr lang="zh-CN" altLang="en-US" sz="4000" dirty="0" smtClean="0"/>
              <a:t>事件</a:t>
            </a:r>
            <a:r>
              <a:rPr lang="zh-CN" altLang="zh-CN" sz="4000" dirty="0" smtClean="0"/>
              <a:t>的</a:t>
            </a:r>
            <a:r>
              <a:rPr lang="zh-CN" altLang="en-US" sz="4000" dirty="0" smtClean="0"/>
              <a:t>命名实体识别探究</a:t>
            </a:r>
            <a:endParaRPr lang="zh-CN" alt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216" y="602428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2017-7-12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于创新园大厦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9133"/>
              </p:ext>
            </p:extLst>
          </p:nvPr>
        </p:nvGraphicFramePr>
        <p:xfrm>
          <a:off x="1461128" y="4979269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学生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林广和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指导老师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张绍武</a:t>
                      </a:r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副教授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"/>
    </mc:Choice>
    <mc:Fallback xmlns="">
      <p:transition spd="slow" advTm="11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语料标注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lvl="2"/>
            <a:r>
              <a:rPr lang="zh-CN" altLang="en-US" sz="2200" dirty="0" smtClean="0"/>
              <a:t>通用实体在语料中的分布（括号内为文档数）</a:t>
            </a:r>
            <a:endParaRPr lang="en-US" altLang="zh-CN" sz="2200" dirty="0"/>
          </a:p>
          <a:p>
            <a:pPr marL="873125" lvl="2"/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34956"/>
              </p:ext>
            </p:extLst>
          </p:nvPr>
        </p:nvGraphicFramePr>
        <p:xfrm>
          <a:off x="916338" y="2400364"/>
          <a:ext cx="6802516" cy="311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629"/>
                <a:gridCol w="1700629"/>
                <a:gridCol w="1700629"/>
                <a:gridCol w="1700629"/>
              </a:tblGrid>
              <a:tr h="999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新闻来源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实体类型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AsiaView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2422(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1034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781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dWNews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9608(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3100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(308)</a:t>
                      </a: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3079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(308)</a:t>
                      </a: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7740(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4901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3147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19770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9035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7007(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语料标注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lvl="2"/>
            <a:r>
              <a:rPr lang="zh-CN" altLang="en-US" sz="2200" dirty="0" smtClean="0"/>
              <a:t>新疆实体在语料中的</a:t>
            </a:r>
            <a:r>
              <a:rPr lang="zh-CN" altLang="en-US" sz="2200" dirty="0"/>
              <a:t>分布（括号内为文档数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marL="873125" lvl="2"/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30836"/>
              </p:ext>
            </p:extLst>
          </p:nvPr>
        </p:nvGraphicFramePr>
        <p:xfrm>
          <a:off x="576649" y="2331307"/>
          <a:ext cx="7554096" cy="3509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8524"/>
                <a:gridCol w="1888524"/>
                <a:gridCol w="1888524"/>
                <a:gridCol w="1888524"/>
              </a:tblGrid>
              <a:tr h="1127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新闻来源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实体类型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UORG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UPER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AsiaView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1025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(216)</a:t>
                      </a: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dWNews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9392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1706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7440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10533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1969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8085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复现</a:t>
            </a:r>
            <a:r>
              <a:rPr lang="en-US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Bi-directional </a:t>
            </a:r>
            <a:r>
              <a:rPr lang="en-US" altLang="zh-CN" sz="2400" b="1" dirty="0">
                <a:solidFill>
                  <a:schemeClr val="tx1"/>
                </a:solidFill>
                <a:cs typeface="微软雅黑" pitchFamily="34" charset="-122"/>
              </a:rPr>
              <a:t>LSTM-CNNs-CRF </a:t>
            </a: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模型</a:t>
            </a:r>
            <a:r>
              <a:rPr lang="en-US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已基本调试完成</a:t>
            </a:r>
            <a:r>
              <a:rPr lang="en-US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近期工作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90070"/>
              </p:ext>
            </p:extLst>
          </p:nvPr>
        </p:nvGraphicFramePr>
        <p:xfrm>
          <a:off x="3698786" y="2334457"/>
          <a:ext cx="526398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995"/>
                <a:gridCol w="1315995"/>
                <a:gridCol w="1315995"/>
                <a:gridCol w="1315995"/>
              </a:tblGrid>
              <a:tr h="876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实体类型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评价指标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kern="1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baseline="-25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96.45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94.12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95.27</a:t>
                      </a: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92.86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92.75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92.80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88.36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87.30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87.63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MISC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75.42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82.19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78.66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90.19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90.23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90.21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0" y="2293632"/>
            <a:ext cx="2861765" cy="39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38"/>
            <a:r>
              <a:rPr lang="zh-CN" altLang="en-US" sz="2400" dirty="0" smtClean="0"/>
              <a:t>迁移</a:t>
            </a:r>
            <a:r>
              <a:rPr lang="zh-CN" altLang="en-US" sz="2400" dirty="0" smtClean="0"/>
              <a:t>学习</a:t>
            </a:r>
            <a:endParaRPr lang="en-US" altLang="zh-CN" sz="2400" dirty="0"/>
          </a:p>
          <a:p>
            <a:pPr marL="84138"/>
            <a:endParaRPr lang="en-US" altLang="zh-CN" sz="2200" dirty="0" smtClean="0"/>
          </a:p>
          <a:p>
            <a:pPr marL="84138"/>
            <a:r>
              <a:rPr lang="en-US" altLang="zh-CN" sz="2400" dirty="0" smtClean="0"/>
              <a:t>Attention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后续研究方向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65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研究计划</a:t>
            </a:r>
            <a:endParaRPr lang="zh-CN" altLang="en-US" sz="40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03183"/>
              </p:ext>
            </p:extLst>
          </p:nvPr>
        </p:nvGraphicFramePr>
        <p:xfrm>
          <a:off x="920433" y="1249407"/>
          <a:ext cx="6990097" cy="5036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321"/>
                <a:gridCol w="2902886"/>
                <a:gridCol w="3416890"/>
              </a:tblGrid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任务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阅读文献和查阅资料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方案设计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75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搭建爬虫框架，语料采集，数据清洗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75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语料标注工作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调研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CRF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层原理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实现</a:t>
                      </a: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实验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932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结合自己标注的语料，配合之后的调研工作，将新想法进行新的实验，训练和测试，优化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NER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整理实验结论，完成论文初稿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完成论文终稿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 研究</a:t>
            </a:r>
            <a:r>
              <a:rPr lang="zh-CN" altLang="en-US" sz="3200" dirty="0"/>
              <a:t>背景及</a:t>
            </a:r>
            <a:r>
              <a:rPr lang="zh-CN" altLang="en-US" sz="3200" dirty="0" smtClean="0"/>
              <a:t>意义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 研究</a:t>
            </a:r>
            <a:r>
              <a:rPr lang="zh-CN" altLang="en-US" sz="3200" dirty="0"/>
              <a:t>目标和</a:t>
            </a:r>
            <a:r>
              <a:rPr lang="zh-CN" altLang="en-US" sz="3200" dirty="0" smtClean="0"/>
              <a:t>内容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 已完成工作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 </a:t>
            </a:r>
            <a:r>
              <a:rPr lang="zh-CN" altLang="en-US" sz="3200" dirty="0" smtClean="0"/>
              <a:t>后续研究方向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目录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96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背景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近年来</a:t>
            </a:r>
            <a:r>
              <a:rPr lang="zh-CN" altLang="en-US" sz="2200" dirty="0" smtClean="0"/>
              <a:t>世界各地恐怖袭击</a:t>
            </a:r>
            <a:r>
              <a:rPr lang="zh-CN" altLang="en-US" sz="2200" dirty="0"/>
              <a:t>事件</a:t>
            </a:r>
            <a:r>
              <a:rPr lang="zh-CN" altLang="en-US" sz="2200" dirty="0" smtClean="0"/>
              <a:t>时有发生。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国内新疆总体稳定，但仍有很大隐患。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境外敌对势力</a:t>
            </a:r>
            <a:r>
              <a:rPr lang="zh-CN" altLang="en-US" sz="2200" dirty="0" smtClean="0"/>
              <a:t>通过</a:t>
            </a:r>
            <a:r>
              <a:rPr lang="zh-CN" altLang="zh-CN" sz="2200" dirty="0" smtClean="0"/>
              <a:t>网络</a:t>
            </a:r>
            <a:r>
              <a:rPr lang="zh-CN" altLang="en-US" sz="2200" dirty="0"/>
              <a:t>手段</a:t>
            </a:r>
            <a:r>
              <a:rPr lang="zh-CN" altLang="en-US" sz="2200" dirty="0" smtClean="0"/>
              <a:t>形成</a:t>
            </a:r>
            <a:r>
              <a:rPr lang="zh-CN" altLang="zh-CN" sz="2200" dirty="0" smtClean="0"/>
              <a:t>网络</a:t>
            </a:r>
            <a:r>
              <a:rPr lang="zh-CN" altLang="zh-CN" sz="2200" dirty="0"/>
              <a:t>舆论和社会</a:t>
            </a:r>
            <a:r>
              <a:rPr lang="zh-CN" altLang="zh-CN" sz="2200" dirty="0" smtClean="0"/>
              <a:t>舆论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意义</a:t>
            </a:r>
            <a:endParaRPr lang="en-US" altLang="zh-CN" sz="2400" dirty="0" smtClean="0"/>
          </a:p>
          <a:p>
            <a:pPr marL="0" lvl="1" indent="0">
              <a:lnSpc>
                <a:spcPct val="125000"/>
              </a:lnSpc>
              <a:buClr>
                <a:srgbClr val="FBB030"/>
              </a:buClr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/>
              <a:t>-  </a:t>
            </a:r>
            <a:r>
              <a:rPr lang="zh-CN" altLang="en-US" sz="2200" dirty="0"/>
              <a:t>有效把握社会舆论的动向，</a:t>
            </a:r>
            <a:r>
              <a:rPr lang="zh-CN" altLang="en-US" sz="2200" dirty="0" smtClean="0"/>
              <a:t>及时处置</a:t>
            </a:r>
            <a:r>
              <a:rPr lang="zh-CN" altLang="en-US" sz="2200" dirty="0"/>
              <a:t>突发</a:t>
            </a:r>
            <a:r>
              <a:rPr lang="zh-CN" altLang="en-US" sz="2200" dirty="0" smtClean="0"/>
              <a:t>事件。</a:t>
            </a:r>
            <a:endParaRPr lang="en-US" altLang="zh-CN" sz="2200" dirty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项目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    </a:t>
            </a:r>
            <a:r>
              <a:rPr lang="en-US" altLang="zh-CN" sz="2200" b="0" dirty="0">
                <a:solidFill>
                  <a:schemeClr val="tx2"/>
                </a:solidFill>
              </a:rPr>
              <a:t>- 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 </a:t>
            </a:r>
            <a:r>
              <a:rPr lang="zh-CN" altLang="en-US" sz="2200" b="0" dirty="0" smtClean="0">
                <a:solidFill>
                  <a:schemeClr val="tx2"/>
                </a:solidFill>
              </a:rPr>
              <a:t>国家</a:t>
            </a:r>
            <a:r>
              <a:rPr lang="zh-CN" altLang="en-US" sz="2200" b="0" dirty="0">
                <a:solidFill>
                  <a:schemeClr val="tx2"/>
                </a:solidFill>
              </a:rPr>
              <a:t>自然科学基金</a:t>
            </a:r>
            <a:r>
              <a:rPr lang="en-US" altLang="zh-CN" sz="2200" b="0" dirty="0">
                <a:solidFill>
                  <a:schemeClr val="tx2"/>
                </a:solidFill>
              </a:rPr>
              <a:t>《</a:t>
            </a:r>
            <a:r>
              <a:rPr lang="zh-CN" altLang="en-US" sz="2200" b="0" dirty="0">
                <a:solidFill>
                  <a:schemeClr val="tx2"/>
                </a:solidFill>
              </a:rPr>
              <a:t>新疆暴恐事件的国际舆论倾向性分析</a:t>
            </a:r>
            <a:r>
              <a:rPr lang="en-US" altLang="zh-CN" sz="2200" b="0" dirty="0">
                <a:solidFill>
                  <a:schemeClr val="tx2"/>
                </a:solidFill>
              </a:rPr>
              <a:t>》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研究背景及意义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20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 smtClean="0"/>
              <a:t>传统</a:t>
            </a:r>
            <a:r>
              <a:rPr lang="en-US" altLang="zh-CN" sz="2400" dirty="0" smtClean="0"/>
              <a:t>NER</a:t>
            </a:r>
          </a:p>
          <a:p>
            <a:pPr lvl="1">
              <a:lnSpc>
                <a:spcPct val="125000"/>
              </a:lnSpc>
            </a:pPr>
            <a:r>
              <a:rPr lang="en-US" altLang="zh-CN" sz="2200" dirty="0" smtClean="0"/>
              <a:t>CRF</a:t>
            </a:r>
            <a:r>
              <a:rPr lang="zh-CN" altLang="en-US" sz="2200" dirty="0" smtClean="0"/>
              <a:t>：大量特征工程</a:t>
            </a:r>
            <a:endParaRPr lang="en-US" altLang="zh-CN" sz="2200" dirty="0" smtClean="0"/>
          </a:p>
          <a:p>
            <a:pPr>
              <a:lnSpc>
                <a:spcPct val="125000"/>
              </a:lnSpc>
            </a:pPr>
            <a:r>
              <a:rPr lang="zh-CN" altLang="en-US" sz="2600" dirty="0" smtClean="0"/>
              <a:t>深度学习</a:t>
            </a:r>
            <a:r>
              <a:rPr lang="en-US" altLang="zh-CN" sz="2600" dirty="0" smtClean="0"/>
              <a:t>	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无需特征工程</a:t>
            </a:r>
            <a:endParaRPr lang="en-US" altLang="zh-CN" sz="2200" dirty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特定事件更需人工特征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深度学习</a:t>
            </a:r>
            <a:endParaRPr lang="en-US" altLang="zh-CN" sz="2200" dirty="0" smtClean="0"/>
          </a:p>
          <a:p>
            <a:pPr lvl="2">
              <a:lnSpc>
                <a:spcPct val="125000"/>
              </a:lnSpc>
            </a:pPr>
            <a:r>
              <a:rPr lang="zh-CN" altLang="en-US" sz="2200" dirty="0" smtClean="0"/>
              <a:t>端到端学习</a:t>
            </a:r>
            <a:endParaRPr lang="en-US" altLang="zh-CN" sz="2200" dirty="0" smtClean="0"/>
          </a:p>
          <a:p>
            <a:pPr lvl="2">
              <a:lnSpc>
                <a:spcPct val="125000"/>
              </a:lnSpc>
            </a:pPr>
            <a:r>
              <a:rPr lang="zh-CN" altLang="en-US" sz="2200" dirty="0" smtClean="0"/>
              <a:t>避免了大量的特征工程</a:t>
            </a:r>
            <a:endParaRPr lang="en-US" altLang="zh-CN" sz="2200" dirty="0"/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b="0" strike="sngStrike" dirty="0">
              <a:solidFill>
                <a:schemeClr val="tx2"/>
              </a:solidFill>
            </a:endParaRP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研究动机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3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研究目标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无大量人工特征情况下，实现关于新疆暴恐事件的命名实体识别。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研究内容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en-US" altLang="zh-CN" sz="2200" dirty="0" smtClean="0"/>
              <a:t>NER</a:t>
            </a:r>
            <a:r>
              <a:rPr lang="zh-CN" altLang="en-US" sz="2200" dirty="0" smtClean="0"/>
              <a:t>论文阅读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新疆暴恐事件语料采集、预处理和语料标注</a:t>
            </a:r>
            <a:endParaRPr lang="zh-CN" altLang="en-US" sz="2200" dirty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构建</a:t>
            </a:r>
            <a:r>
              <a:rPr lang="en-US" altLang="zh-CN" sz="2200" dirty="0" err="1" smtClean="0"/>
              <a:t>BiLSTM</a:t>
            </a:r>
            <a:r>
              <a:rPr lang="en-US" altLang="zh-CN" sz="2200" dirty="0" smtClean="0"/>
              <a:t>-CNN-CRF</a:t>
            </a:r>
            <a:r>
              <a:rPr lang="zh-CN" altLang="en-US" sz="2200" dirty="0" smtClean="0"/>
              <a:t>模型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en-US" altLang="zh-CN" sz="2200" dirty="0" smtClean="0"/>
              <a:t>Attention</a:t>
            </a:r>
            <a:r>
              <a:rPr lang="zh-CN" altLang="en-US" sz="2200" dirty="0" smtClean="0"/>
              <a:t>机制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迁移学习：</a:t>
            </a:r>
            <a:endParaRPr lang="en-US" altLang="zh-CN" sz="2200" dirty="0" smtClean="0"/>
          </a:p>
          <a:p>
            <a:pPr lvl="2">
              <a:lnSpc>
                <a:spcPct val="125000"/>
              </a:lnSpc>
            </a:pPr>
            <a:r>
              <a:rPr lang="zh-CN" altLang="en-US" sz="2200" dirty="0" smtClean="0"/>
              <a:t>目的：语料规模小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研究目标和内容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4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语料采集论文阅读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873125" lvl="2"/>
            <a:r>
              <a:rPr lang="zh-CN" altLang="en-US" sz="2200" dirty="0"/>
              <a:t>已阅读相关</a:t>
            </a:r>
            <a:r>
              <a:rPr lang="en-US" altLang="zh-CN" sz="2200" dirty="0"/>
              <a:t>NER</a:t>
            </a:r>
            <a:r>
              <a:rPr lang="zh-CN" altLang="en-US" sz="2200" dirty="0"/>
              <a:t>文献近</a:t>
            </a:r>
            <a:r>
              <a:rPr lang="en-US" altLang="zh-CN" sz="2200" dirty="0"/>
              <a:t>20</a:t>
            </a:r>
            <a:r>
              <a:rPr lang="zh-CN" altLang="en-US" sz="2200" dirty="0"/>
              <a:t>余</a:t>
            </a:r>
            <a:r>
              <a:rPr lang="zh-CN" altLang="en-US" sz="2200" dirty="0" smtClean="0"/>
              <a:t>篇</a:t>
            </a:r>
            <a:endParaRPr lang="en-US" altLang="zh-CN" sz="2200" dirty="0"/>
          </a:p>
          <a:p>
            <a:pPr marL="873125" lvl="2"/>
            <a:r>
              <a:rPr lang="zh-CN" altLang="en-US" sz="2200" dirty="0" smtClean="0"/>
              <a:t>定期跟踪</a:t>
            </a:r>
            <a:r>
              <a:rPr lang="en-US" altLang="zh-CN" sz="2200" dirty="0" smtClean="0"/>
              <a:t>NER</a:t>
            </a:r>
            <a:r>
              <a:rPr lang="zh-CN" altLang="en-US" sz="2200" dirty="0" smtClean="0"/>
              <a:t>最新文献</a:t>
            </a:r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999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语料采集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873125" lvl="2"/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来源：</a:t>
            </a:r>
            <a:r>
              <a:rPr lang="en-US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GDELT</a:t>
            </a:r>
          </a:p>
          <a:p>
            <a:pPr marL="873125" lvl="2"/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采集新闻分布</a:t>
            </a:r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86016" y="3054885"/>
          <a:ext cx="4761640" cy="2785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0820"/>
                <a:gridCol w="2380820"/>
              </a:tblGrid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新闻来源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AsiaView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dWNews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CDTNews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语料采集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873125" lvl="2"/>
            <a:r>
              <a:rPr lang="zh-CN" altLang="en-US" sz="2200" dirty="0" smtClean="0"/>
              <a:t>文本展示</a:t>
            </a:r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6" y="2374849"/>
            <a:ext cx="5274310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暴恐事件语料库构建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lvl="2"/>
            <a:r>
              <a:rPr lang="zh-CN" altLang="en-US" sz="2200" dirty="0" smtClean="0"/>
              <a:t>定义了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种实体类型 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区别标记的理由</a:t>
            </a:r>
            <a:r>
              <a:rPr lang="en-US" altLang="zh-CN" sz="2200" dirty="0" smtClean="0"/>
              <a:t>]</a:t>
            </a:r>
            <a:endParaRPr lang="en-US" altLang="zh-CN" sz="2200" dirty="0"/>
          </a:p>
          <a:p>
            <a:pPr lvl="2"/>
            <a:r>
              <a:rPr lang="zh-CN" altLang="en-US" sz="2200" dirty="0"/>
              <a:t>通常采用</a:t>
            </a:r>
            <a:r>
              <a:rPr lang="en-US" altLang="zh-CN" sz="2200" dirty="0"/>
              <a:t>IOBES</a:t>
            </a:r>
            <a:r>
              <a:rPr lang="zh-CN" altLang="en-US" sz="2200" dirty="0"/>
              <a:t>进行</a:t>
            </a:r>
            <a:r>
              <a:rPr lang="zh-CN" altLang="en-US" sz="2200" dirty="0" smtClean="0"/>
              <a:t>标记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形</a:t>
            </a:r>
            <a:r>
              <a:rPr lang="zh-CN" altLang="en-US" sz="2200" dirty="0"/>
              <a:t>如</a:t>
            </a:r>
            <a:r>
              <a:rPr lang="en-US" altLang="zh-CN" sz="2200" dirty="0"/>
              <a:t>B_X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如</a:t>
            </a:r>
            <a:endParaRPr lang="en-US" altLang="zh-CN" sz="2200" dirty="0" smtClean="0"/>
          </a:p>
          <a:p>
            <a:pPr lvl="3"/>
            <a:r>
              <a:rPr lang="en-US" altLang="zh-CN" sz="2200" dirty="0" smtClean="0"/>
              <a:t>B_PER:</a:t>
            </a:r>
            <a:r>
              <a:rPr lang="zh-CN" altLang="en-US" sz="2200" dirty="0"/>
              <a:t>人名的开始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3"/>
            <a:endParaRPr lang="en-US" altLang="zh-CN" sz="2200" dirty="0" smtClean="0"/>
          </a:p>
          <a:p>
            <a:pPr lvl="3"/>
            <a:endParaRPr lang="en-US" altLang="zh-CN" sz="2200" dirty="0"/>
          </a:p>
          <a:p>
            <a:pPr lvl="3"/>
            <a:r>
              <a:rPr lang="en-US" altLang="zh-CN" sz="2200" dirty="0" smtClean="0"/>
              <a:t>LOC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单独的地名</a:t>
            </a:r>
            <a:endParaRPr lang="en-US" altLang="zh-CN" sz="2200" dirty="0"/>
          </a:p>
          <a:p>
            <a:pPr lvl="3"/>
            <a:endParaRPr lang="en-US" altLang="zh-CN" sz="2200" dirty="0"/>
          </a:p>
          <a:p>
            <a:pPr lvl="2"/>
            <a:endParaRPr lang="en-US" altLang="zh-CN" sz="2200" dirty="0"/>
          </a:p>
          <a:p>
            <a:pPr marL="873125" lvl="2"/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3886601"/>
            <a:ext cx="8626311" cy="4664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5195655"/>
            <a:ext cx="8178714" cy="48586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7115"/>
              </p:ext>
            </p:extLst>
          </p:nvPr>
        </p:nvGraphicFramePr>
        <p:xfrm>
          <a:off x="6326416" y="1265246"/>
          <a:ext cx="2694214" cy="262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107"/>
                <a:gridCol w="1347107"/>
              </a:tblGrid>
              <a:tr h="3650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标记列表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65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新疆人名</a:t>
                      </a:r>
                      <a:endParaRPr lang="zh-CN" altLang="en-US" dirty="0"/>
                    </a:p>
                  </a:txBody>
                  <a:tcPr/>
                </a:tc>
              </a:tr>
              <a:tr h="365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新疆地名</a:t>
                      </a:r>
                      <a:endParaRPr lang="zh-CN" altLang="en-US" dirty="0"/>
                    </a:p>
                  </a:txBody>
                  <a:tcPr/>
                </a:tc>
              </a:tr>
              <a:tr h="4267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UORG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新疆组织名</a:t>
                      </a:r>
                      <a:endParaRPr lang="zh-CN" altLang="en-US" dirty="0"/>
                    </a:p>
                  </a:txBody>
                  <a:tcPr/>
                </a:tc>
              </a:tr>
              <a:tr h="365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人名</a:t>
                      </a:r>
                      <a:endParaRPr lang="zh-CN" altLang="en-US" dirty="0"/>
                    </a:p>
                  </a:txBody>
                  <a:tcPr/>
                </a:tc>
              </a:tr>
              <a:tr h="365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地名</a:t>
                      </a:r>
                      <a:endParaRPr lang="zh-CN" altLang="en-US" dirty="0"/>
                    </a:p>
                  </a:txBody>
                  <a:tcPr/>
                </a:tc>
              </a:tr>
              <a:tr h="365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组织名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4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教研室ppt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228600" indent="-228600">
          <a:buFont typeface="Arial" pitchFamily="34" charset="0"/>
          <a:buChar char="•"/>
          <a:defRPr dirty="0" err="1" smtClean="0">
            <a:latin typeface="Calibri" pitchFamily="34" charset="0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教研室ppt模板</Template>
  <TotalTime>4665</TotalTime>
  <Words>585</Words>
  <Application>Microsoft Office PowerPoint</Application>
  <PresentationFormat>全屏显示(4:3)</PresentationFormat>
  <Paragraphs>246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ＭＳ Ｐゴシック</vt:lpstr>
      <vt:lpstr>Segoe</vt:lpstr>
      <vt:lpstr>Segoe Semibold</vt:lpstr>
      <vt:lpstr>黑体</vt:lpstr>
      <vt:lpstr>华文细黑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教研室ppt模板</vt:lpstr>
      <vt:lpstr>面向新疆暴恐事件的命名实体识别探究</vt:lpstr>
      <vt:lpstr>目录</vt:lpstr>
      <vt:lpstr>研究背景及意义</vt:lpstr>
      <vt:lpstr>研究动机</vt:lpstr>
      <vt:lpstr>研究目标和内容</vt:lpstr>
      <vt:lpstr>已完成工作</vt:lpstr>
      <vt:lpstr>已完成工作</vt:lpstr>
      <vt:lpstr>已完成工作</vt:lpstr>
      <vt:lpstr>已完成工作</vt:lpstr>
      <vt:lpstr>已完成工作</vt:lpstr>
      <vt:lpstr>已完成工作</vt:lpstr>
      <vt:lpstr>近期工作</vt:lpstr>
      <vt:lpstr>后续研究方向</vt:lpstr>
      <vt:lpstr>研究计划</vt:lpstr>
      <vt:lpstr>PowerPoint 演示文稿</vt:lpstr>
    </vt:vector>
  </TitlesOfParts>
  <Company>快速装机版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    Summary</dc:title>
  <dc:creator>Administrator</dc:creator>
  <cp:lastModifiedBy>guanghe lin</cp:lastModifiedBy>
  <cp:revision>707</cp:revision>
  <dcterms:created xsi:type="dcterms:W3CDTF">2014-10-16T04:26:12Z</dcterms:created>
  <dcterms:modified xsi:type="dcterms:W3CDTF">2017-07-10T08:42:47Z</dcterms:modified>
</cp:coreProperties>
</file>