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9" r:id="rId3"/>
    <p:sldId id="302" r:id="rId4"/>
    <p:sldId id="323" r:id="rId5"/>
    <p:sldId id="322" r:id="rId6"/>
    <p:sldId id="318" r:id="rId7"/>
    <p:sldId id="312" r:id="rId8"/>
    <p:sldId id="315" r:id="rId9"/>
    <p:sldId id="287" r:id="rId10"/>
    <p:sldId id="298" r:id="rId11"/>
    <p:sldId id="304" r:id="rId12"/>
    <p:sldId id="317" r:id="rId13"/>
    <p:sldId id="308" r:id="rId14"/>
    <p:sldId id="320" r:id="rId15"/>
    <p:sldId id="295" r:id="rId16"/>
    <p:sldId id="258" r:id="rId1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5363859-3254-4FD9-AE0F-97A3C1FB092B}">
          <p14:sldIdLst>
            <p14:sldId id="256"/>
            <p14:sldId id="289"/>
            <p14:sldId id="302"/>
            <p14:sldId id="323"/>
            <p14:sldId id="322"/>
            <p14:sldId id="318"/>
            <p14:sldId id="312"/>
            <p14:sldId id="315"/>
            <p14:sldId id="287"/>
            <p14:sldId id="298"/>
            <p14:sldId id="304"/>
            <p14:sldId id="317"/>
            <p14:sldId id="308"/>
            <p14:sldId id="320"/>
            <p14:sldId id="295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anghe lin" initials="g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8CDF2"/>
    <a:srgbClr val="336799"/>
    <a:srgbClr val="008CDA"/>
    <a:srgbClr val="4F81BD"/>
    <a:srgbClr val="62A5E8"/>
    <a:srgbClr val="A8CD8E"/>
    <a:srgbClr val="0070AF"/>
    <a:srgbClr val="539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77880" autoAdjust="0"/>
  </p:normalViewPr>
  <p:slideViewPr>
    <p:cSldViewPr snapToGrid="0">
      <p:cViewPr varScale="1">
        <p:scale>
          <a:sx n="116" d="100"/>
          <a:sy n="116" d="100"/>
        </p:scale>
        <p:origin x="127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1C7366AF-0435-4FAA-BD69-A337809A6547}" type="datetime1">
              <a:rPr lang="zh-CN" altLang="en-US"/>
              <a:pPr>
                <a:defRPr/>
              </a:pPr>
              <a:t>2016/10/12</a:t>
            </a:fld>
            <a:endParaRPr lang="zh-CN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E67CA51D-9B1C-48FC-85BA-4FEB23987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9962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890B1C57-41F1-4C9A-B136-729240200ECD}" type="datetime1">
              <a:rPr lang="zh-CN" altLang="en-US"/>
              <a:pPr>
                <a:defRPr/>
              </a:pPr>
              <a:t>2016/10/12</a:t>
            </a:fld>
            <a:endParaRPr lang="zh-CN" altLang="zh-CN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B77BF118-BAE7-4E81-85A3-64558548BC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49466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7BF118-BAE7-4E81-85A3-64558548BCF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7094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7BF118-BAE7-4E81-85A3-64558548BCF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994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幻灯片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:\工作室\工作室VI\幻灯片模板\模板背景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725" y="2957383"/>
            <a:ext cx="6273709" cy="646331"/>
          </a:xfrm>
        </p:spPr>
        <p:txBody>
          <a:bodyPr/>
          <a:lstStyle>
            <a:lvl1pPr algn="l">
              <a:defRPr sz="3600" b="1">
                <a:solidFill>
                  <a:srgbClr val="0070A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813175"/>
            <a:ext cx="6705600" cy="1295400"/>
          </a:xfrm>
        </p:spPr>
        <p:txBody>
          <a:bodyPr/>
          <a:lstStyle>
            <a:lvl1pPr marL="0" indent="0" algn="l">
              <a:buFontTx/>
              <a:buNone/>
              <a:defRPr sz="2000" i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828800" y="1752600"/>
            <a:ext cx="5329238" cy="665163"/>
            <a:chOff x="1152" y="1104"/>
            <a:chExt cx="3357" cy="419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8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1680" y="1152"/>
              <a:ext cx="268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单击此处添加项目标题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 Box 13"/>
            <p:cNvSpPr txBox="1">
              <a:spLocks noChangeArrowheads="1"/>
            </p:cNvSpPr>
            <p:nvPr/>
          </p:nvSpPr>
          <p:spPr bwMode="gray">
            <a:xfrm>
              <a:off x="1270" y="1166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11" name="Group 55"/>
          <p:cNvGrpSpPr>
            <a:grpSpLocks/>
          </p:cNvGrpSpPr>
          <p:nvPr/>
        </p:nvGrpSpPr>
        <p:grpSpPr bwMode="auto">
          <a:xfrm>
            <a:off x="1828800" y="2667000"/>
            <a:ext cx="5329238" cy="665163"/>
            <a:chOff x="1152" y="1680"/>
            <a:chExt cx="3357" cy="419"/>
          </a:xfrm>
        </p:grpSpPr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6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680" y="1728"/>
              <a:ext cx="2688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单击此处添加项目标题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gray">
            <a:xfrm>
              <a:off x="1270" y="1742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1828800" y="3559175"/>
            <a:ext cx="5329238" cy="665163"/>
            <a:chOff x="1152" y="2242"/>
            <a:chExt cx="3357" cy="419"/>
          </a:xfrm>
        </p:grpSpPr>
        <p:grpSp>
          <p:nvGrpSpPr>
            <p:cNvPr id="20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4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1680" y="2290"/>
              <a:ext cx="2689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单击此处添加项目标题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gray">
            <a:xfrm>
              <a:off x="1270" y="2304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27" name="Group 57"/>
          <p:cNvGrpSpPr>
            <a:grpSpLocks/>
          </p:cNvGrpSpPr>
          <p:nvPr/>
        </p:nvGrpSpPr>
        <p:grpSpPr bwMode="auto">
          <a:xfrm>
            <a:off x="1828800" y="4473575"/>
            <a:ext cx="5329238" cy="665163"/>
            <a:chOff x="1152" y="2818"/>
            <a:chExt cx="3357" cy="419"/>
          </a:xfrm>
        </p:grpSpPr>
        <p:grpSp>
          <p:nvGrpSpPr>
            <p:cNvPr id="28" name="Group 21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2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680" y="2866"/>
              <a:ext cx="2689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单击此处添加项目标题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gray">
            <a:xfrm>
              <a:off x="1270" y="2880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8076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454025" y="1577975"/>
            <a:ext cx="8280400" cy="4398963"/>
            <a:chOff x="480" y="1296"/>
            <a:chExt cx="4608" cy="2448"/>
          </a:xfrm>
        </p:grpSpPr>
        <p:sp>
          <p:nvSpPr>
            <p:cNvPr id="4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/>
              <a:ahLst/>
              <a:cxnLst>
                <a:cxn ang="0">
                  <a:pos x="1692" y="12"/>
                </a:cxn>
                <a:cxn ang="0">
                  <a:pos x="1234" y="74"/>
                </a:cxn>
                <a:cxn ang="0">
                  <a:pos x="828" y="182"/>
                </a:cxn>
                <a:cxn ang="0">
                  <a:pos x="486" y="330"/>
                </a:cxn>
                <a:cxn ang="0">
                  <a:pos x="226" y="510"/>
                </a:cxn>
                <a:cxn ang="0">
                  <a:pos x="58" y="718"/>
                </a:cxn>
                <a:cxn ang="0">
                  <a:pos x="0" y="944"/>
                </a:cxn>
                <a:cxn ang="0">
                  <a:pos x="58" y="1170"/>
                </a:cxn>
                <a:cxn ang="0">
                  <a:pos x="226" y="1378"/>
                </a:cxn>
                <a:cxn ang="0">
                  <a:pos x="486" y="1558"/>
                </a:cxn>
                <a:cxn ang="0">
                  <a:pos x="828" y="1706"/>
                </a:cxn>
                <a:cxn ang="0">
                  <a:pos x="1234" y="1814"/>
                </a:cxn>
                <a:cxn ang="0">
                  <a:pos x="1692" y="1876"/>
                </a:cxn>
                <a:cxn ang="0">
                  <a:pos x="2186" y="1884"/>
                </a:cxn>
                <a:cxn ang="0">
                  <a:pos x="2658" y="1840"/>
                </a:cxn>
                <a:cxn ang="0">
                  <a:pos x="3084" y="1746"/>
                </a:cxn>
                <a:cxn ang="0">
                  <a:pos x="3448" y="1612"/>
                </a:cxn>
                <a:cxn ang="0">
                  <a:pos x="3738" y="1442"/>
                </a:cxn>
                <a:cxn ang="0">
                  <a:pos x="3938" y="1242"/>
                </a:cxn>
                <a:cxn ang="0">
                  <a:pos x="4034" y="1022"/>
                </a:cxn>
                <a:cxn ang="0">
                  <a:pos x="4014" y="790"/>
                </a:cxn>
                <a:cxn ang="0">
                  <a:pos x="3882" y="576"/>
                </a:cxn>
                <a:cxn ang="0">
                  <a:pos x="3650" y="386"/>
                </a:cxn>
                <a:cxn ang="0">
                  <a:pos x="3334" y="228"/>
                </a:cxn>
                <a:cxn ang="0">
                  <a:pos x="2948" y="106"/>
                </a:cxn>
                <a:cxn ang="0">
                  <a:pos x="2506" y="28"/>
                </a:cxn>
                <a:cxn ang="0">
                  <a:pos x="2020" y="0"/>
                </a:cxn>
                <a:cxn ang="0">
                  <a:pos x="1606" y="1736"/>
                </a:cxn>
                <a:cxn ang="0">
                  <a:pos x="1164" y="1678"/>
                </a:cxn>
                <a:cxn ang="0">
                  <a:pos x="776" y="1576"/>
                </a:cxn>
                <a:cxn ang="0">
                  <a:pos x="458" y="1436"/>
                </a:cxn>
                <a:cxn ang="0">
                  <a:pos x="224" y="1266"/>
                </a:cxn>
                <a:cxn ang="0">
                  <a:pos x="88" y="1074"/>
                </a:cxn>
                <a:cxn ang="0">
                  <a:pos x="68" y="864"/>
                </a:cxn>
                <a:cxn ang="0">
                  <a:pos x="166" y="664"/>
                </a:cxn>
                <a:cxn ang="0">
                  <a:pos x="370" y="486"/>
                </a:cxn>
                <a:cxn ang="0">
                  <a:pos x="662" y="336"/>
                </a:cxn>
                <a:cxn ang="0">
                  <a:pos x="1028" y="222"/>
                </a:cxn>
                <a:cxn ang="0">
                  <a:pos x="1454" y="148"/>
                </a:cxn>
                <a:cxn ang="0">
                  <a:pos x="1922" y="120"/>
                </a:cxn>
                <a:cxn ang="0">
                  <a:pos x="2392" y="148"/>
                </a:cxn>
                <a:cxn ang="0">
                  <a:pos x="2818" y="222"/>
                </a:cxn>
                <a:cxn ang="0">
                  <a:pos x="3184" y="336"/>
                </a:cxn>
                <a:cxn ang="0">
                  <a:pos x="3476" y="486"/>
                </a:cxn>
                <a:cxn ang="0">
                  <a:pos x="3680" y="664"/>
                </a:cxn>
                <a:cxn ang="0">
                  <a:pos x="3778" y="864"/>
                </a:cxn>
                <a:cxn ang="0">
                  <a:pos x="3758" y="1074"/>
                </a:cxn>
                <a:cxn ang="0">
                  <a:pos x="3622" y="1266"/>
                </a:cxn>
                <a:cxn ang="0">
                  <a:pos x="3388" y="1436"/>
                </a:cxn>
                <a:cxn ang="0">
                  <a:pos x="3070" y="1576"/>
                </a:cxn>
                <a:cxn ang="0">
                  <a:pos x="2682" y="1678"/>
                </a:cxn>
                <a:cxn ang="0">
                  <a:pos x="2240" y="1736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42353"/>
                    <a:invGamma/>
                    <a:alpha val="36000"/>
                  </a:srgbClr>
                </a:gs>
                <a:gs pos="100000">
                  <a:srgbClr val="C0C0C0"/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36A1B6">
                    <a:gamma/>
                    <a:shade val="3451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4987E3">
                    <a:gamma/>
                    <a:shade val="31373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D9520F">
                    <a:gamma/>
                    <a:shade val="3568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C0C0C0">
                    <a:gamma/>
                    <a:shade val="3568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9CC769">
                    <a:gamma/>
                    <a:shade val="3451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b="1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gray">
            <a:xfrm>
              <a:off x="1177" y="2368"/>
              <a:ext cx="360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gray">
            <a:xfrm>
              <a:off x="2593" y="1538"/>
              <a:ext cx="360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gray">
            <a:xfrm>
              <a:off x="4243" y="1674"/>
              <a:ext cx="360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gray">
            <a:xfrm>
              <a:off x="3232" y="2949"/>
              <a:ext cx="360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gray">
            <a:xfrm>
              <a:off x="1673" y="3302"/>
              <a:ext cx="360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gray">
            <a:xfrm>
              <a:off x="2160" y="2304"/>
              <a:ext cx="1451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8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循环过程</a:t>
              </a:r>
              <a:endParaRPr lang="en-US" altLang="zh-CN" sz="28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2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 Box 23"/>
            <p:cNvSpPr txBox="1">
              <a:spLocks noChangeArrowheads="1"/>
            </p:cNvSpPr>
            <p:nvPr/>
          </p:nvSpPr>
          <p:spPr bwMode="gray">
            <a:xfrm>
              <a:off x="480" y="1296"/>
              <a:ext cx="129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点击输入标题</a:t>
              </a:r>
              <a:endParaRPr lang="en-US" altLang="zh-CN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52078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14400" y="1741488"/>
            <a:ext cx="7239000" cy="3733800"/>
            <a:chOff x="168" y="960"/>
            <a:chExt cx="5367" cy="2792"/>
          </a:xfrm>
        </p:grpSpPr>
        <p:sp>
          <p:nvSpPr>
            <p:cNvPr id="4" name="Freeform 4"/>
            <p:cNvSpPr>
              <a:spLocks/>
            </p:cNvSpPr>
            <p:nvPr/>
          </p:nvSpPr>
          <p:spPr bwMode="gray">
            <a:xfrm>
              <a:off x="5089" y="960"/>
              <a:ext cx="441" cy="705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563F">
                    <a:gamma/>
                    <a:shade val="46275"/>
                    <a:invGamma/>
                  </a:srgbClr>
                </a:gs>
                <a:gs pos="50000">
                  <a:srgbClr val="00563F"/>
                </a:gs>
                <a:gs pos="100000">
                  <a:srgbClr val="00563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gray">
            <a:xfrm>
              <a:off x="2976" y="960"/>
              <a:ext cx="2559" cy="451"/>
            </a:xfrm>
            <a:custGeom>
              <a:avLst/>
              <a:gdLst/>
              <a:ahLst/>
              <a:cxnLst>
                <a:cxn ang="0">
                  <a:pos x="1478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1786" y="0"/>
                </a:cxn>
                <a:cxn ang="0">
                  <a:pos x="1478" y="284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gray">
            <a:xfrm>
              <a:off x="4645" y="1660"/>
              <a:ext cx="441" cy="699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2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4B1092">
                    <a:gamma/>
                    <a:shade val="46275"/>
                    <a:invGamma/>
                  </a:srgbClr>
                </a:gs>
                <a:gs pos="50000">
                  <a:srgbClr val="4B1092"/>
                </a:gs>
                <a:gs pos="100000">
                  <a:srgbClr val="4B1092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gray">
            <a:xfrm>
              <a:off x="2340" y="1660"/>
              <a:ext cx="2753" cy="450"/>
            </a:xfrm>
            <a:custGeom>
              <a:avLst/>
              <a:gdLst/>
              <a:ahLst/>
              <a:cxnLst>
                <a:cxn ang="0">
                  <a:pos x="1612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1920" y="0"/>
                </a:cxn>
                <a:cxn ang="0">
                  <a:pos x="1612" y="284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gray">
            <a:xfrm>
              <a:off x="4200" y="2352"/>
              <a:ext cx="439" cy="705"/>
            </a:xfrm>
            <a:custGeom>
              <a:avLst/>
              <a:gdLst/>
              <a:ahLst/>
              <a:cxnLst>
                <a:cxn ang="0">
                  <a:pos x="306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6" y="0"/>
                </a:cxn>
                <a:cxn ang="0">
                  <a:pos x="306" y="122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90330A">
                    <a:gamma/>
                    <a:shade val="46275"/>
                    <a:invGamma/>
                  </a:srgbClr>
                </a:gs>
                <a:gs pos="50000">
                  <a:srgbClr val="90330A"/>
                </a:gs>
                <a:gs pos="100000">
                  <a:srgbClr val="90330A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gray">
            <a:xfrm>
              <a:off x="3758" y="3047"/>
              <a:ext cx="444" cy="705"/>
            </a:xfrm>
            <a:custGeom>
              <a:avLst/>
              <a:gdLst/>
              <a:ahLst/>
              <a:cxnLst>
                <a:cxn ang="0">
                  <a:pos x="308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2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906B0E">
                    <a:gamma/>
                    <a:shade val="46275"/>
                    <a:invGamma/>
                  </a:srgbClr>
                </a:gs>
                <a:gs pos="50000">
                  <a:srgbClr val="906B0E"/>
                </a:gs>
                <a:gs pos="100000">
                  <a:srgbClr val="906B0E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gray">
            <a:xfrm>
              <a:off x="1075" y="3050"/>
              <a:ext cx="3125" cy="451"/>
            </a:xfrm>
            <a:custGeom>
              <a:avLst/>
              <a:gdLst/>
              <a:ahLst/>
              <a:cxnLst>
                <a:cxn ang="0">
                  <a:pos x="1872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2180" y="0"/>
                </a:cxn>
                <a:cxn ang="0">
                  <a:pos x="1872" y="284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gray">
            <a:xfrm>
              <a:off x="1529" y="1097"/>
              <a:ext cx="1409" cy="2267"/>
            </a:xfrm>
            <a:custGeom>
              <a:avLst/>
              <a:gdLst/>
              <a:ahLst/>
              <a:cxnLst>
                <a:cxn ang="0">
                  <a:pos x="12" y="2464"/>
                </a:cxn>
                <a:cxn ang="0">
                  <a:pos x="56" y="2120"/>
                </a:cxn>
                <a:cxn ang="0">
                  <a:pos x="124" y="1808"/>
                </a:cxn>
                <a:cxn ang="0">
                  <a:pos x="212" y="1524"/>
                </a:cxn>
                <a:cxn ang="0">
                  <a:pos x="316" y="1270"/>
                </a:cxn>
                <a:cxn ang="0">
                  <a:pos x="430" y="1044"/>
                </a:cxn>
                <a:cxn ang="0">
                  <a:pos x="550" y="846"/>
                </a:cxn>
                <a:cxn ang="0">
                  <a:pos x="672" y="674"/>
                </a:cxn>
                <a:cxn ang="0">
                  <a:pos x="792" y="528"/>
                </a:cxn>
                <a:cxn ang="0">
                  <a:pos x="906" y="408"/>
                </a:cxn>
                <a:cxn ang="0">
                  <a:pos x="1010" y="310"/>
                </a:cxn>
                <a:cxn ang="0">
                  <a:pos x="1096" y="236"/>
                </a:cxn>
                <a:cxn ang="0">
                  <a:pos x="1164" y="184"/>
                </a:cxn>
                <a:cxn ang="0">
                  <a:pos x="1208" y="154"/>
                </a:cxn>
                <a:cxn ang="0">
                  <a:pos x="1224" y="144"/>
                </a:cxn>
                <a:cxn ang="0">
                  <a:pos x="1728" y="56"/>
                </a:cxn>
                <a:cxn ang="0">
                  <a:pos x="1568" y="328"/>
                </a:cxn>
                <a:cxn ang="0">
                  <a:pos x="1554" y="332"/>
                </a:cxn>
                <a:cxn ang="0">
                  <a:pos x="1514" y="346"/>
                </a:cxn>
                <a:cxn ang="0">
                  <a:pos x="1452" y="370"/>
                </a:cxn>
                <a:cxn ang="0">
                  <a:pos x="1370" y="410"/>
                </a:cxn>
                <a:cxn ang="0">
                  <a:pos x="1270" y="466"/>
                </a:cxn>
                <a:cxn ang="0">
                  <a:pos x="1158" y="540"/>
                </a:cxn>
                <a:cxn ang="0">
                  <a:pos x="1034" y="636"/>
                </a:cxn>
                <a:cxn ang="0">
                  <a:pos x="904" y="756"/>
                </a:cxn>
                <a:cxn ang="0">
                  <a:pos x="770" y="900"/>
                </a:cxn>
                <a:cxn ang="0">
                  <a:pos x="632" y="1076"/>
                </a:cxn>
                <a:cxn ang="0">
                  <a:pos x="498" y="1280"/>
                </a:cxn>
                <a:cxn ang="0">
                  <a:pos x="370" y="1518"/>
                </a:cxn>
                <a:cxn ang="0">
                  <a:pos x="248" y="1792"/>
                </a:cxn>
                <a:cxn ang="0">
                  <a:pos x="138" y="2104"/>
                </a:cxn>
                <a:cxn ang="0">
                  <a:pos x="42" y="2456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D11364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906A">
                    <a:gamma/>
                    <a:shade val="72549"/>
                    <a:invGamma/>
                  </a:srgbClr>
                </a:gs>
                <a:gs pos="50000">
                  <a:srgbClr val="00906A"/>
                </a:gs>
                <a:gs pos="100000">
                  <a:srgbClr val="00906A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点击输入文本</a:t>
              </a:r>
              <a:endPara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8041FF">
                    <a:gamma/>
                    <a:shade val="72549"/>
                    <a:invGamma/>
                  </a:srgbClr>
                </a:gs>
                <a:gs pos="50000">
                  <a:srgbClr val="8041FF"/>
                </a:gs>
                <a:gs pos="100000">
                  <a:srgbClr val="8041FF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点击输入文本</a:t>
              </a:r>
              <a:endPara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gray">
            <a:xfrm>
              <a:off x="1709" y="2352"/>
              <a:ext cx="2935" cy="455"/>
            </a:xfrm>
            <a:custGeom>
              <a:avLst/>
              <a:gdLst/>
              <a:ahLst/>
              <a:cxnLst>
                <a:cxn ang="0">
                  <a:pos x="1742" y="286"/>
                </a:cxn>
                <a:cxn ang="0">
                  <a:pos x="0" y="286"/>
                </a:cxn>
                <a:cxn ang="0">
                  <a:pos x="446" y="0"/>
                </a:cxn>
                <a:cxn ang="0">
                  <a:pos x="2048" y="0"/>
                </a:cxn>
                <a:cxn ang="0">
                  <a:pos x="1742" y="286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DC7150">
                    <a:gamma/>
                    <a:shade val="72549"/>
                    <a:invGamma/>
                  </a:srgbClr>
                </a:gs>
                <a:gs pos="50000">
                  <a:srgbClr val="DC7150"/>
                </a:gs>
                <a:gs pos="100000">
                  <a:srgbClr val="DC7150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点击输入文本</a:t>
              </a:r>
              <a:endPara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D0A11C">
                    <a:gamma/>
                    <a:shade val="72549"/>
                    <a:invGamma/>
                  </a:srgbClr>
                </a:gs>
                <a:gs pos="50000">
                  <a:srgbClr val="D0A11C"/>
                </a:gs>
                <a:gs pos="100000">
                  <a:srgbClr val="D0A11C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点击输入文本</a:t>
              </a:r>
              <a:endPara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gray">
            <a:xfrm>
              <a:off x="297" y="1229"/>
              <a:ext cx="936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buFontTx/>
                <a:buNone/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点击输入文本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gray">
            <a:xfrm>
              <a:off x="297" y="1918"/>
              <a:ext cx="93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buFontTx/>
                <a:buNone/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点击输入文本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gray">
            <a:xfrm>
              <a:off x="297" y="2639"/>
              <a:ext cx="93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buFontTx/>
                <a:buNone/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点击输入文本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gray">
            <a:xfrm>
              <a:off x="297" y="3309"/>
              <a:ext cx="99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点击输入文本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72611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gray">
          <a:xfrm>
            <a:off x="228600" y="1401763"/>
            <a:ext cx="5975350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blackWhite">
          <a:xfrm>
            <a:off x="685800" y="2011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点击输入内容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blackWhite">
          <a:xfrm>
            <a:off x="685800" y="3154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shade val="46275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点击输入内容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blackWhite">
          <a:xfrm>
            <a:off x="685800" y="4297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点击输入内容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191250" y="3001963"/>
            <a:ext cx="2514600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点击输入标题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5880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914400" y="2209800"/>
            <a:ext cx="7162800" cy="2895600"/>
            <a:chOff x="476" y="1388"/>
            <a:chExt cx="4808" cy="1924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1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gray">
            <a:xfrm>
              <a:off x="3923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gray">
            <a:xfrm>
              <a:off x="3923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gray">
            <a:xfrm>
              <a:off x="4012" y="1481"/>
              <a:ext cx="1183" cy="1186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gray">
            <a:xfrm>
              <a:off x="4032" y="1488"/>
              <a:ext cx="1183" cy="11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gray">
            <a:xfrm>
              <a:off x="4076" y="1540"/>
              <a:ext cx="1068" cy="106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gray">
            <a:xfrm>
              <a:off x="476" y="1388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gray">
            <a:xfrm>
              <a:off x="476" y="1388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gray">
            <a:xfrm>
              <a:off x="566" y="1477"/>
              <a:ext cx="1185" cy="1186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gray">
            <a:xfrm>
              <a:off x="566" y="1479"/>
              <a:ext cx="1186" cy="1186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gray">
            <a:xfrm>
              <a:off x="624" y="1536"/>
              <a:ext cx="1065" cy="106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639" y="1552"/>
              <a:ext cx="1029" cy="1032"/>
              <a:chOff x="4166" y="1706"/>
              <a:chExt cx="1250" cy="1253"/>
            </a:xfrm>
          </p:grpSpPr>
          <p:sp>
            <p:nvSpPr>
              <p:cNvPr id="38" name="Oval 16"/>
              <p:cNvSpPr>
                <a:spLocks noChangeArrowheads="1"/>
              </p:cNvSpPr>
              <p:nvPr/>
            </p:nvSpPr>
            <p:spPr bwMode="gray">
              <a:xfrm>
                <a:off x="4166" y="1705"/>
                <a:ext cx="1250" cy="125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3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7" name="Oval 20"/>
            <p:cNvSpPr>
              <a:spLocks noChangeArrowheads="1"/>
            </p:cNvSpPr>
            <p:nvPr/>
          </p:nvSpPr>
          <p:spPr bwMode="gray">
            <a:xfrm>
              <a:off x="2200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gray">
            <a:xfrm>
              <a:off x="2200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gray">
            <a:xfrm>
              <a:off x="2289" y="1481"/>
              <a:ext cx="1184" cy="1186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gray">
            <a:xfrm>
              <a:off x="2290" y="1483"/>
              <a:ext cx="1183" cy="118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gray">
            <a:xfrm>
              <a:off x="2348" y="1540"/>
              <a:ext cx="1065" cy="106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2" name="Group 25"/>
            <p:cNvGrpSpPr>
              <a:grpSpLocks/>
            </p:cNvGrpSpPr>
            <p:nvPr/>
          </p:nvGrpSpPr>
          <p:grpSpPr bwMode="auto">
            <a:xfrm>
              <a:off x="2363" y="1552"/>
              <a:ext cx="1029" cy="1032"/>
              <a:chOff x="4166" y="1706"/>
              <a:chExt cx="1250" cy="1253"/>
            </a:xfrm>
          </p:grpSpPr>
          <p:sp>
            <p:nvSpPr>
              <p:cNvPr id="34" name="Oval 26"/>
              <p:cNvSpPr>
                <a:spLocks noChangeArrowheads="1"/>
              </p:cNvSpPr>
              <p:nvPr/>
            </p:nvSpPr>
            <p:spPr bwMode="gray">
              <a:xfrm>
                <a:off x="4166" y="1705"/>
                <a:ext cx="1249" cy="125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1" cy="114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2" cy="9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3" name="Group 30"/>
            <p:cNvGrpSpPr>
              <a:grpSpLocks/>
            </p:cNvGrpSpPr>
            <p:nvPr/>
          </p:nvGrpSpPr>
          <p:grpSpPr bwMode="auto">
            <a:xfrm>
              <a:off x="4097" y="1552"/>
              <a:ext cx="1033" cy="1032"/>
              <a:chOff x="4166" y="1706"/>
              <a:chExt cx="1254" cy="1253"/>
            </a:xfrm>
          </p:grpSpPr>
          <p:sp>
            <p:nvSpPr>
              <p:cNvPr id="30" name="Oval 31"/>
              <p:cNvSpPr>
                <a:spLocks noChangeArrowheads="1"/>
              </p:cNvSpPr>
              <p:nvPr/>
            </p:nvSpPr>
            <p:spPr bwMode="gray">
              <a:xfrm>
                <a:off x="4166" y="1705"/>
                <a:ext cx="1253" cy="125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4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 Box 38"/>
            <p:cNvSpPr txBox="1">
              <a:spLocks noChangeArrowheads="1"/>
            </p:cNvSpPr>
            <p:nvPr/>
          </p:nvSpPr>
          <p:spPr bwMode="gray">
            <a:xfrm>
              <a:off x="891" y="1933"/>
              <a:ext cx="536" cy="3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 Box 39"/>
            <p:cNvSpPr txBox="1">
              <a:spLocks noChangeArrowheads="1"/>
            </p:cNvSpPr>
            <p:nvPr/>
          </p:nvSpPr>
          <p:spPr bwMode="gray">
            <a:xfrm>
              <a:off x="2618" y="1933"/>
              <a:ext cx="537" cy="3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 Box 40"/>
            <p:cNvSpPr txBox="1">
              <a:spLocks noChangeArrowheads="1"/>
            </p:cNvSpPr>
            <p:nvPr/>
          </p:nvSpPr>
          <p:spPr bwMode="gray">
            <a:xfrm>
              <a:off x="4346" y="1933"/>
              <a:ext cx="537" cy="3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20303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990600" y="1455738"/>
            <a:ext cx="7162800" cy="4495800"/>
            <a:chOff x="624" y="720"/>
            <a:chExt cx="4512" cy="2832"/>
          </a:xfrm>
        </p:grpSpPr>
        <p:sp>
          <p:nvSpPr>
            <p:cNvPr id="4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/>
              <a:ahLst/>
              <a:cxnLst>
                <a:cxn ang="0">
                  <a:pos x="1092" y="50"/>
                </a:cxn>
                <a:cxn ang="0">
                  <a:pos x="822" y="168"/>
                </a:cxn>
                <a:cxn ang="0">
                  <a:pos x="594" y="300"/>
                </a:cxn>
                <a:cxn ang="0">
                  <a:pos x="406" y="446"/>
                </a:cxn>
                <a:cxn ang="0">
                  <a:pos x="254" y="604"/>
                </a:cxn>
                <a:cxn ang="0">
                  <a:pos x="140" y="772"/>
                </a:cxn>
                <a:cxn ang="0">
                  <a:pos x="60" y="944"/>
                </a:cxn>
                <a:cxn ang="0">
                  <a:pos x="14" y="1122"/>
                </a:cxn>
                <a:cxn ang="0">
                  <a:pos x="0" y="1300"/>
                </a:cxn>
                <a:cxn ang="0">
                  <a:pos x="18" y="1476"/>
                </a:cxn>
                <a:cxn ang="0">
                  <a:pos x="64" y="1650"/>
                </a:cxn>
                <a:cxn ang="0">
                  <a:pos x="138" y="1818"/>
                </a:cxn>
                <a:cxn ang="0">
                  <a:pos x="238" y="1978"/>
                </a:cxn>
                <a:cxn ang="0">
                  <a:pos x="364" y="2126"/>
                </a:cxn>
                <a:cxn ang="0">
                  <a:pos x="512" y="2262"/>
                </a:cxn>
                <a:cxn ang="0">
                  <a:pos x="684" y="2382"/>
                </a:cxn>
                <a:cxn ang="0">
                  <a:pos x="874" y="2484"/>
                </a:cxn>
                <a:cxn ang="0">
                  <a:pos x="1086" y="2564"/>
                </a:cxn>
                <a:cxn ang="0">
                  <a:pos x="1314" y="2622"/>
                </a:cxn>
                <a:cxn ang="0">
                  <a:pos x="1558" y="2654"/>
                </a:cxn>
                <a:cxn ang="0">
                  <a:pos x="1818" y="2658"/>
                </a:cxn>
                <a:cxn ang="0">
                  <a:pos x="2090" y="2632"/>
                </a:cxn>
                <a:cxn ang="0">
                  <a:pos x="2374" y="2574"/>
                </a:cxn>
                <a:cxn ang="0">
                  <a:pos x="2544" y="2912"/>
                </a:cxn>
                <a:cxn ang="0">
                  <a:pos x="1868" y="1552"/>
                </a:cxn>
                <a:cxn ang="0">
                  <a:pos x="1956" y="1914"/>
                </a:cxn>
                <a:cxn ang="0">
                  <a:pos x="1788" y="1936"/>
                </a:cxn>
                <a:cxn ang="0">
                  <a:pos x="1616" y="1934"/>
                </a:cxn>
                <a:cxn ang="0">
                  <a:pos x="1442" y="1912"/>
                </a:cxn>
                <a:cxn ang="0">
                  <a:pos x="1272" y="1872"/>
                </a:cxn>
                <a:cxn ang="0">
                  <a:pos x="1108" y="1812"/>
                </a:cxn>
                <a:cxn ang="0">
                  <a:pos x="952" y="1736"/>
                </a:cxn>
                <a:cxn ang="0">
                  <a:pos x="810" y="1646"/>
                </a:cxn>
                <a:cxn ang="0">
                  <a:pos x="684" y="1542"/>
                </a:cxn>
                <a:cxn ang="0">
                  <a:pos x="578" y="1428"/>
                </a:cxn>
                <a:cxn ang="0">
                  <a:pos x="494" y="1304"/>
                </a:cxn>
                <a:cxn ang="0">
                  <a:pos x="438" y="1170"/>
                </a:cxn>
                <a:cxn ang="0">
                  <a:pos x="410" y="1032"/>
                </a:cxn>
                <a:cxn ang="0">
                  <a:pos x="416" y="888"/>
                </a:cxn>
                <a:cxn ang="0">
                  <a:pos x="460" y="742"/>
                </a:cxn>
                <a:cxn ang="0">
                  <a:pos x="544" y="592"/>
                </a:cxn>
                <a:cxn ang="0">
                  <a:pos x="670" y="444"/>
                </a:cxn>
                <a:cxn ang="0">
                  <a:pos x="844" y="298"/>
                </a:cxn>
                <a:cxn ang="0">
                  <a:pos x="1070" y="154"/>
                </a:cxn>
                <a:cxn ang="0">
                  <a:pos x="1348" y="16"/>
                </a:cxn>
                <a:cxn ang="0">
                  <a:pos x="1244" y="0"/>
                </a:cxn>
                <a:cxn ang="0">
                  <a:pos x="2820" y="1934"/>
                </a:cxn>
                <a:cxn ang="0">
                  <a:pos x="2820" y="1934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lnTo>
                    <a:pt x="1244" y="0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 Box 33"/>
            <p:cNvSpPr txBox="1">
              <a:spLocks noChangeArrowheads="1"/>
            </p:cNvSpPr>
            <p:nvPr/>
          </p:nvSpPr>
          <p:spPr bwMode="auto">
            <a:xfrm>
              <a:off x="3456" y="1968"/>
              <a:ext cx="1680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800" kern="0" dirty="0">
                  <a:solidFill>
                    <a:srgbClr val="4B546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点击输入题目</a:t>
              </a:r>
              <a:endParaRPr lang="en-US" altLang="zh-CN" sz="2800" kern="0" dirty="0">
                <a:solidFill>
                  <a:srgbClr val="4B546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60"/>
            <p:cNvGrpSpPr>
              <a:grpSpLocks/>
            </p:cNvGrpSpPr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29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Text Box 40"/>
              <p:cNvSpPr txBox="1">
                <a:spLocks noChangeArrowheads="1"/>
              </p:cNvSpPr>
              <p:nvPr/>
            </p:nvSpPr>
            <p:spPr bwMode="gray">
              <a:xfrm>
                <a:off x="2204" y="2471"/>
                <a:ext cx="569" cy="33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800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文本</a:t>
                </a:r>
                <a:endParaRPr lang="en-US" altLang="zh-CN" sz="28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" name="Group 61"/>
            <p:cNvGrpSpPr>
              <a:grpSpLocks/>
            </p:cNvGrpSpPr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2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3" name="Group 42"/>
              <p:cNvGrpSpPr>
                <a:grpSpLocks/>
              </p:cNvGrpSpPr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4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46275"/>
                        <a:invGamma/>
                      </a:srgbClr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D6E1E2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4" cy="78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79216"/>
                        <a:invGamma/>
                      </a:srgbClr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tint val="0"/>
                        <a:invGamma/>
                      </a:srgbClr>
                    </a:gs>
                    <a:gs pos="100000">
                      <a:srgbClr val="D6E1E2">
                        <a:alpha val="3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Text Box 47"/>
                <p:cNvSpPr txBox="1">
                  <a:spLocks noChangeArrowheads="1"/>
                </p:cNvSpPr>
                <p:nvPr/>
              </p:nvSpPr>
              <p:spPr bwMode="gray">
                <a:xfrm>
                  <a:off x="896" y="2414"/>
                  <a:ext cx="491" cy="2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r>
                    <a:rPr lang="zh-CN" altLang="en-US" sz="2400" kern="0" dirty="0">
                      <a:solidFill>
                        <a:sysClr val="windowText" lastClr="000000"/>
                      </a:solidFill>
                      <a:latin typeface="微软雅黑" pitchFamily="34" charset="-122"/>
                      <a:ea typeface="微软雅黑" pitchFamily="34" charset="-122"/>
                    </a:rPr>
                    <a:t>文本</a:t>
                  </a:r>
                  <a:endParaRPr lang="en-US" altLang="zh-CN" sz="2400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8" name="Group 62"/>
            <p:cNvGrpSpPr>
              <a:grpSpLocks/>
            </p:cNvGrpSpPr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16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Text Box 53"/>
              <p:cNvSpPr txBox="1">
                <a:spLocks noChangeArrowheads="1"/>
              </p:cNvSpPr>
              <p:nvPr/>
            </p:nvSpPr>
            <p:spPr bwMode="gray">
              <a:xfrm>
                <a:off x="893" y="1192"/>
                <a:ext cx="407" cy="23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文本</a:t>
                </a:r>
                <a:endParaRPr lang="en-US" altLang="zh-CN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" name="Group 63"/>
            <p:cNvGrpSpPr>
              <a:grpSpLocks/>
            </p:cNvGrpSpPr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0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Text Box 59"/>
              <p:cNvSpPr txBox="1">
                <a:spLocks noChangeArrowheads="1"/>
              </p:cNvSpPr>
              <p:nvPr/>
            </p:nvSpPr>
            <p:spPr bwMode="gray">
              <a:xfrm>
                <a:off x="1640" y="861"/>
                <a:ext cx="343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1400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文本</a:t>
                </a:r>
                <a:endParaRPr lang="en-US" altLang="zh-CN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5914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0" y="1770063"/>
            <a:ext cx="9144000" cy="3886200"/>
            <a:chOff x="0" y="1008"/>
            <a:chExt cx="5760" cy="2448"/>
          </a:xfrm>
        </p:grpSpPr>
        <p:grpSp>
          <p:nvGrpSpPr>
            <p:cNvPr id="4" name="Group 92"/>
            <p:cNvGrpSpPr>
              <a:grpSpLocks/>
            </p:cNvGrpSpPr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95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808080">
                      <a:gamma/>
                      <a:tint val="15294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6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5F5F5F">
                      <a:gamma/>
                      <a:tint val="30196"/>
                      <a:invGamma/>
                    </a:srgbClr>
                  </a:gs>
                  <a:gs pos="100000">
                    <a:srgbClr val="5F5F5F"/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" name="Group 93"/>
            <p:cNvGrpSpPr>
              <a:grpSpLocks/>
            </p:cNvGrpSpPr>
            <p:nvPr/>
          </p:nvGrpSpPr>
          <p:grpSpPr bwMode="auto">
            <a:xfrm>
              <a:off x="605" y="1444"/>
              <a:ext cx="1081" cy="1969"/>
              <a:chOff x="605" y="1444"/>
              <a:chExt cx="1081" cy="1969"/>
            </a:xfrm>
          </p:grpSpPr>
          <p:grpSp>
            <p:nvGrpSpPr>
              <p:cNvPr id="75" name="Group 58"/>
              <p:cNvGrpSpPr>
                <a:grpSpLocks/>
              </p:cNvGrpSpPr>
              <p:nvPr/>
            </p:nvGrpSpPr>
            <p:grpSpPr bwMode="auto">
              <a:xfrm rot="3877067">
                <a:off x="714" y="2440"/>
                <a:ext cx="1404" cy="541"/>
                <a:chOff x="2288" y="2726"/>
                <a:chExt cx="1832" cy="712"/>
              </a:xfrm>
            </p:grpSpPr>
            <p:grpSp>
              <p:nvGrpSpPr>
                <p:cNvPr id="89" name="Group 59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93" name="Freeform 60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94" name="Freeform 61"/>
                  <p:cNvSpPr>
                    <a:spLocks/>
                  </p:cNvSpPr>
                  <p:nvPr/>
                </p:nvSpPr>
                <p:spPr bwMode="gray">
                  <a:xfrm>
                    <a:off x="3805" y="3060"/>
                    <a:ext cx="287" cy="333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90" name="Group 62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91" name="Freeform 63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92" name="Freeform 64"/>
                  <p:cNvSpPr>
                    <a:spLocks/>
                  </p:cNvSpPr>
                  <p:nvPr/>
                </p:nvSpPr>
                <p:spPr bwMode="gray">
                  <a:xfrm>
                    <a:off x="3803" y="3054"/>
                    <a:ext cx="289" cy="333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76" name="Group 65"/>
              <p:cNvGrpSpPr>
                <a:grpSpLocks/>
              </p:cNvGrpSpPr>
              <p:nvPr/>
            </p:nvGrpSpPr>
            <p:grpSpPr bwMode="auto">
              <a:xfrm>
                <a:off x="605" y="1444"/>
                <a:ext cx="801" cy="808"/>
                <a:chOff x="2789" y="1625"/>
                <a:chExt cx="907" cy="907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tint val="0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0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83A6A7">
                        <a:gamma/>
                        <a:shade val="0"/>
                        <a:invGamma/>
                        <a:alpha val="89999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1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54118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2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63529"/>
                        <a:invGamma/>
                      </a:srgbClr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84" name="Group 71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85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46275"/>
                          <a:invGamma/>
                        </a:srgbClr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86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D6E1E2">
                          <a:gamma/>
                          <a:tint val="34902"/>
                          <a:invGamma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87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2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79216"/>
                          <a:invGamma/>
                        </a:srgbClr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88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tint val="0"/>
                          <a:invGamma/>
                        </a:srgbClr>
                      </a:gs>
                      <a:gs pos="100000">
                        <a:srgbClr val="D6E1E2">
                          <a:alpha val="3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sp>
            <p:nvSpPr>
              <p:cNvPr id="77" name="Text Box 76"/>
              <p:cNvSpPr txBox="1">
                <a:spLocks noChangeArrowheads="1"/>
              </p:cNvSpPr>
              <p:nvPr/>
            </p:nvSpPr>
            <p:spPr bwMode="gray">
              <a:xfrm rot="3925970">
                <a:off x="813" y="2572"/>
                <a:ext cx="90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2000" b="1" ker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Your Text</a:t>
                </a:r>
              </a:p>
            </p:txBody>
          </p:sp>
          <p:sp>
            <p:nvSpPr>
              <p:cNvPr id="78" name="Text Box 77"/>
              <p:cNvSpPr txBox="1">
                <a:spLocks noChangeArrowheads="1"/>
              </p:cNvSpPr>
              <p:nvPr/>
            </p:nvSpPr>
            <p:spPr bwMode="gray">
              <a:xfrm rot="3925970">
                <a:off x="1112" y="2397"/>
                <a:ext cx="6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1400" b="1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Your Text</a:t>
                </a:r>
              </a:p>
            </p:txBody>
          </p:sp>
        </p:grpSp>
        <p:grpSp>
          <p:nvGrpSpPr>
            <p:cNvPr id="6" name="Group 94"/>
            <p:cNvGrpSpPr>
              <a:grpSpLocks/>
            </p:cNvGrpSpPr>
            <p:nvPr/>
          </p:nvGrpSpPr>
          <p:grpSpPr bwMode="auto">
            <a:xfrm>
              <a:off x="1708" y="1444"/>
              <a:ext cx="1081" cy="1969"/>
              <a:chOff x="1708" y="1444"/>
              <a:chExt cx="1081" cy="1969"/>
            </a:xfrm>
          </p:grpSpPr>
          <p:grpSp>
            <p:nvGrpSpPr>
              <p:cNvPr id="55" name="Group 40"/>
              <p:cNvGrpSpPr>
                <a:grpSpLocks/>
              </p:cNvGrpSpPr>
              <p:nvPr/>
            </p:nvGrpSpPr>
            <p:grpSpPr bwMode="auto">
              <a:xfrm rot="3877067">
                <a:off x="1817" y="2440"/>
                <a:ext cx="1404" cy="541"/>
                <a:chOff x="2288" y="2726"/>
                <a:chExt cx="1832" cy="712"/>
              </a:xfrm>
            </p:grpSpPr>
            <p:grpSp>
              <p:nvGrpSpPr>
                <p:cNvPr id="69" name="Group 41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73" name="Freeform 42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74" name="Freeform 43"/>
                  <p:cNvSpPr>
                    <a:spLocks/>
                  </p:cNvSpPr>
                  <p:nvPr/>
                </p:nvSpPr>
                <p:spPr bwMode="gray">
                  <a:xfrm>
                    <a:off x="3805" y="3060"/>
                    <a:ext cx="287" cy="333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70" name="Group 44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71" name="Freeform 45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72" name="Freeform 46"/>
                  <p:cNvSpPr>
                    <a:spLocks/>
                  </p:cNvSpPr>
                  <p:nvPr/>
                </p:nvSpPr>
                <p:spPr bwMode="gray">
                  <a:xfrm>
                    <a:off x="3803" y="3054"/>
                    <a:ext cx="289" cy="333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56" name="Group 47"/>
              <p:cNvGrpSpPr>
                <a:grpSpLocks/>
              </p:cNvGrpSpPr>
              <p:nvPr/>
            </p:nvGrpSpPr>
            <p:grpSpPr bwMode="auto">
              <a:xfrm>
                <a:off x="1708" y="1444"/>
                <a:ext cx="801" cy="808"/>
                <a:chOff x="2789" y="1625"/>
                <a:chExt cx="907" cy="907"/>
              </a:xfrm>
            </p:grpSpPr>
            <p:sp>
              <p:nvSpPr>
                <p:cNvPr id="59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tint val="0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0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83A6A7">
                        <a:gamma/>
                        <a:shade val="0"/>
                        <a:invGamma/>
                        <a:alpha val="89999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1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54118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2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63529"/>
                        <a:invGamma/>
                      </a:srgbClr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3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4" name="Group 53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65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46275"/>
                          <a:invGamma/>
                        </a:srgbClr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6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D6E1E2">
                          <a:gamma/>
                          <a:tint val="34902"/>
                          <a:invGamma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7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2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79216"/>
                          <a:invGamma/>
                        </a:srgbClr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8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tint val="0"/>
                          <a:invGamma/>
                        </a:srgbClr>
                      </a:gs>
                      <a:gs pos="100000">
                        <a:srgbClr val="D6E1E2">
                          <a:alpha val="3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sp>
            <p:nvSpPr>
              <p:cNvPr id="57" name="Text Box 78"/>
              <p:cNvSpPr txBox="1">
                <a:spLocks noChangeArrowheads="1"/>
              </p:cNvSpPr>
              <p:nvPr/>
            </p:nvSpPr>
            <p:spPr bwMode="gray">
              <a:xfrm rot="3925970">
                <a:off x="1915" y="2570"/>
                <a:ext cx="90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2000" b="1" ker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Your Text</a:t>
                </a:r>
              </a:p>
            </p:txBody>
          </p:sp>
          <p:sp>
            <p:nvSpPr>
              <p:cNvPr id="58" name="Text Box 79"/>
              <p:cNvSpPr txBox="1">
                <a:spLocks noChangeArrowheads="1"/>
              </p:cNvSpPr>
              <p:nvPr/>
            </p:nvSpPr>
            <p:spPr bwMode="gray">
              <a:xfrm rot="3925970">
                <a:off x="2212" y="2397"/>
                <a:ext cx="6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1400" b="1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Your Text</a:t>
                </a:r>
              </a:p>
            </p:txBody>
          </p:sp>
        </p:grpSp>
        <p:grpSp>
          <p:nvGrpSpPr>
            <p:cNvPr id="7" name="Group 95"/>
            <p:cNvGrpSpPr>
              <a:grpSpLocks/>
            </p:cNvGrpSpPr>
            <p:nvPr/>
          </p:nvGrpSpPr>
          <p:grpSpPr bwMode="auto">
            <a:xfrm>
              <a:off x="2848" y="1444"/>
              <a:ext cx="1082" cy="1967"/>
              <a:chOff x="2848" y="1444"/>
              <a:chExt cx="1082" cy="1967"/>
            </a:xfrm>
          </p:grpSpPr>
          <p:grpSp>
            <p:nvGrpSpPr>
              <p:cNvPr id="35" name="Group 5"/>
              <p:cNvGrpSpPr>
                <a:grpSpLocks/>
              </p:cNvGrpSpPr>
              <p:nvPr/>
            </p:nvGrpSpPr>
            <p:grpSpPr bwMode="auto">
              <a:xfrm rot="3877067">
                <a:off x="2958" y="2439"/>
                <a:ext cx="1405" cy="539"/>
                <a:chOff x="2288" y="2729"/>
                <a:chExt cx="1833" cy="709"/>
              </a:xfrm>
            </p:grpSpPr>
            <p:grpSp>
              <p:nvGrpSpPr>
                <p:cNvPr id="49" name="Group 6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53" name="Freeform 7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2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54" name="Freeform 8"/>
                  <p:cNvSpPr>
                    <a:spLocks/>
                  </p:cNvSpPr>
                  <p:nvPr/>
                </p:nvSpPr>
                <p:spPr bwMode="gray">
                  <a:xfrm>
                    <a:off x="3806" y="3059"/>
                    <a:ext cx="288" cy="335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50" name="Group 9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51" name="Freeform 10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2" cy="407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52" name="Freeform 11"/>
                  <p:cNvSpPr>
                    <a:spLocks/>
                  </p:cNvSpPr>
                  <p:nvPr/>
                </p:nvSpPr>
                <p:spPr bwMode="gray">
                  <a:xfrm>
                    <a:off x="3806" y="3057"/>
                    <a:ext cx="289" cy="333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36" name="Group 12"/>
              <p:cNvGrpSpPr>
                <a:grpSpLocks/>
              </p:cNvGrpSpPr>
              <p:nvPr/>
            </p:nvGrpSpPr>
            <p:grpSpPr bwMode="auto">
              <a:xfrm>
                <a:off x="2848" y="1444"/>
                <a:ext cx="801" cy="808"/>
                <a:chOff x="2789" y="1625"/>
                <a:chExt cx="907" cy="907"/>
              </a:xfrm>
            </p:grpSpPr>
            <p:sp>
              <p:nvSpPr>
                <p:cNvPr id="39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tint val="0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83A6A7">
                        <a:gamma/>
                        <a:shade val="0"/>
                        <a:invGamma/>
                        <a:alpha val="89999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54118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63529"/>
                        <a:invGamma/>
                      </a:srgbClr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44" name="Group 18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45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46275"/>
                          <a:invGamma/>
                        </a:srgbClr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6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D6E1E2">
                          <a:gamma/>
                          <a:tint val="34902"/>
                          <a:invGamma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7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2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79216"/>
                          <a:invGamma/>
                        </a:srgbClr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8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tint val="0"/>
                          <a:invGamma/>
                        </a:srgbClr>
                      </a:gs>
                      <a:gs pos="100000">
                        <a:srgbClr val="D6E1E2">
                          <a:alpha val="3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sp>
            <p:nvSpPr>
              <p:cNvPr id="37" name="Text Box 80"/>
              <p:cNvSpPr txBox="1">
                <a:spLocks noChangeArrowheads="1"/>
              </p:cNvSpPr>
              <p:nvPr/>
            </p:nvSpPr>
            <p:spPr bwMode="gray">
              <a:xfrm rot="3925970">
                <a:off x="3060" y="2571"/>
                <a:ext cx="90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2000" b="1" ker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Your Text</a:t>
                </a:r>
              </a:p>
            </p:txBody>
          </p:sp>
          <p:sp>
            <p:nvSpPr>
              <p:cNvPr id="38" name="Text Box 81"/>
              <p:cNvSpPr txBox="1">
                <a:spLocks noChangeArrowheads="1"/>
              </p:cNvSpPr>
              <p:nvPr/>
            </p:nvSpPr>
            <p:spPr bwMode="gray">
              <a:xfrm rot="3925970">
                <a:off x="3359" y="2396"/>
                <a:ext cx="6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1400" b="1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Your Text</a:t>
                </a:r>
              </a:p>
            </p:txBody>
          </p:sp>
        </p:grpSp>
        <p:grpSp>
          <p:nvGrpSpPr>
            <p:cNvPr id="8" name="Group 96"/>
            <p:cNvGrpSpPr>
              <a:grpSpLocks/>
            </p:cNvGrpSpPr>
            <p:nvPr/>
          </p:nvGrpSpPr>
          <p:grpSpPr bwMode="auto">
            <a:xfrm>
              <a:off x="3969" y="1355"/>
              <a:ext cx="1203" cy="2097"/>
              <a:chOff x="3969" y="1355"/>
              <a:chExt cx="1203" cy="2097"/>
            </a:xfrm>
          </p:grpSpPr>
          <p:grpSp>
            <p:nvGrpSpPr>
              <p:cNvPr id="16" name="Group 23"/>
              <p:cNvGrpSpPr>
                <a:grpSpLocks/>
              </p:cNvGrpSpPr>
              <p:nvPr/>
            </p:nvGrpSpPr>
            <p:grpSpPr bwMode="auto">
              <a:xfrm rot="3877067">
                <a:off x="4200" y="2480"/>
                <a:ext cx="1405" cy="539"/>
                <a:chOff x="2288" y="2729"/>
                <a:chExt cx="1833" cy="709"/>
              </a:xfrm>
            </p:grpSpPr>
            <p:grpSp>
              <p:nvGrpSpPr>
                <p:cNvPr id="29" name="Group 24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33" name="Freeform 25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2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4" name="Freeform 26"/>
                  <p:cNvSpPr>
                    <a:spLocks/>
                  </p:cNvSpPr>
                  <p:nvPr/>
                </p:nvSpPr>
                <p:spPr bwMode="gray">
                  <a:xfrm>
                    <a:off x="3806" y="3059"/>
                    <a:ext cx="288" cy="335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30" name="Group 27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31" name="Freeform 28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2" cy="407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2" name="Freeform 29"/>
                  <p:cNvSpPr>
                    <a:spLocks/>
                  </p:cNvSpPr>
                  <p:nvPr/>
                </p:nvSpPr>
                <p:spPr bwMode="gray">
                  <a:xfrm>
                    <a:off x="3806" y="3057"/>
                    <a:ext cx="289" cy="333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sp>
            <p:nvSpPr>
              <p:cNvPr id="17" name="Oval 30"/>
              <p:cNvSpPr>
                <a:spLocks noChangeArrowheads="1"/>
              </p:cNvSpPr>
              <p:nvPr/>
            </p:nvSpPr>
            <p:spPr bwMode="gray">
              <a:xfrm>
                <a:off x="3969" y="1355"/>
                <a:ext cx="962" cy="969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gamma/>
                      <a:tint val="0"/>
                      <a:invGamma/>
                    </a:srgbClr>
                  </a:gs>
                  <a:gs pos="50000">
                    <a:srgbClr val="3399FF"/>
                  </a:gs>
                  <a:gs pos="100000">
                    <a:srgbClr val="3399FF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Oval 31"/>
              <p:cNvSpPr>
                <a:spLocks noChangeArrowheads="1"/>
              </p:cNvSpPr>
              <p:nvPr/>
            </p:nvSpPr>
            <p:spPr bwMode="gray">
              <a:xfrm>
                <a:off x="3969" y="1355"/>
                <a:ext cx="962" cy="969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3399FF">
                      <a:gamma/>
                      <a:shade val="0"/>
                      <a:invGamma/>
                      <a:alpha val="89999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Oval 32"/>
              <p:cNvSpPr>
                <a:spLocks noChangeArrowheads="1"/>
              </p:cNvSpPr>
              <p:nvPr/>
            </p:nvSpPr>
            <p:spPr bwMode="gray">
              <a:xfrm>
                <a:off x="4033" y="1418"/>
                <a:ext cx="836" cy="842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gamma/>
                      <a:shade val="54118"/>
                      <a:invGamma/>
                    </a:srgbClr>
                  </a:gs>
                  <a:gs pos="50000">
                    <a:srgbClr val="3399FF"/>
                  </a:gs>
                  <a:gs pos="100000">
                    <a:srgbClr val="3399FF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Oval 33"/>
              <p:cNvSpPr>
                <a:spLocks noChangeArrowheads="1"/>
              </p:cNvSpPr>
              <p:nvPr/>
            </p:nvSpPr>
            <p:spPr bwMode="gray">
              <a:xfrm>
                <a:off x="4034" y="1420"/>
                <a:ext cx="836" cy="842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gamma/>
                      <a:shade val="63529"/>
                      <a:invGamma/>
                    </a:srgbClr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Oval 34"/>
              <p:cNvSpPr>
                <a:spLocks noChangeArrowheads="1"/>
              </p:cNvSpPr>
              <p:nvPr/>
            </p:nvSpPr>
            <p:spPr bwMode="gray">
              <a:xfrm>
                <a:off x="4075" y="1461"/>
                <a:ext cx="752" cy="757"/>
              </a:xfrm>
              <a:prstGeom prst="ellipse">
                <a:avLst/>
              </a:prstGeom>
              <a:solidFill>
                <a:srgbClr val="000000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2" name="Group 35"/>
              <p:cNvGrpSpPr>
                <a:grpSpLocks/>
              </p:cNvGrpSpPr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5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46275"/>
                        <a:invGamma/>
                      </a:srgbClr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D6E1E2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79216"/>
                        <a:invGamma/>
                      </a:srgbClr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tint val="0"/>
                        <a:invGamma/>
                      </a:srgbClr>
                    </a:gs>
                    <a:gs pos="100000">
                      <a:srgbClr val="D6E1E2">
                        <a:alpha val="3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3" name="Text Box 82"/>
              <p:cNvSpPr txBox="1">
                <a:spLocks noChangeArrowheads="1"/>
              </p:cNvSpPr>
              <p:nvPr/>
            </p:nvSpPr>
            <p:spPr bwMode="gray">
              <a:xfrm rot="3925970">
                <a:off x="4292" y="2660"/>
                <a:ext cx="90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2000" b="1" ker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Your Text</a:t>
                </a:r>
              </a:p>
            </p:txBody>
          </p:sp>
          <p:sp>
            <p:nvSpPr>
              <p:cNvPr id="24" name="Text Box 83"/>
              <p:cNvSpPr txBox="1">
                <a:spLocks noChangeArrowheads="1"/>
              </p:cNvSpPr>
              <p:nvPr/>
            </p:nvSpPr>
            <p:spPr bwMode="gray">
              <a:xfrm rot="3925970">
                <a:off x="4588" y="2487"/>
                <a:ext cx="6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1400" b="1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Your Text</a:t>
                </a:r>
              </a:p>
            </p:txBody>
          </p:sp>
        </p:grpSp>
        <p:sp>
          <p:nvSpPr>
            <p:cNvPr id="9" name="Text Box 84"/>
            <p:cNvSpPr txBox="1">
              <a:spLocks noChangeArrowheads="1"/>
            </p:cNvSpPr>
            <p:nvPr/>
          </p:nvSpPr>
          <p:spPr bwMode="gray">
            <a:xfrm>
              <a:off x="768" y="1033"/>
              <a:ext cx="4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2001</a:t>
              </a:r>
            </a:p>
          </p:txBody>
        </p:sp>
        <p:sp>
          <p:nvSpPr>
            <p:cNvPr id="10" name="Text Box 85"/>
            <p:cNvSpPr txBox="1">
              <a:spLocks noChangeArrowheads="1"/>
            </p:cNvSpPr>
            <p:nvPr/>
          </p:nvSpPr>
          <p:spPr bwMode="gray">
            <a:xfrm>
              <a:off x="1876" y="1033"/>
              <a:ext cx="4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2002</a:t>
              </a:r>
            </a:p>
          </p:txBody>
        </p:sp>
        <p:sp>
          <p:nvSpPr>
            <p:cNvPr id="11" name="Text Box 86"/>
            <p:cNvSpPr txBox="1">
              <a:spLocks noChangeArrowheads="1"/>
            </p:cNvSpPr>
            <p:nvPr/>
          </p:nvSpPr>
          <p:spPr bwMode="gray">
            <a:xfrm>
              <a:off x="2978" y="1033"/>
              <a:ext cx="4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2003</a:t>
              </a:r>
            </a:p>
          </p:txBody>
        </p:sp>
        <p:sp>
          <p:nvSpPr>
            <p:cNvPr id="12" name="Text Box 87"/>
            <p:cNvSpPr txBox="1">
              <a:spLocks noChangeArrowheads="1"/>
            </p:cNvSpPr>
            <p:nvPr/>
          </p:nvSpPr>
          <p:spPr bwMode="gray">
            <a:xfrm>
              <a:off x="4084" y="1008"/>
              <a:ext cx="59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2004</a:t>
              </a:r>
            </a:p>
          </p:txBody>
        </p:sp>
        <p:cxnSp>
          <p:nvCxnSpPr>
            <p:cNvPr id="13" name="AutoShape 88"/>
            <p:cNvCxnSpPr>
              <a:cxnSpLocks noChangeShapeType="1"/>
              <a:stCxn id="103" idx="3"/>
              <a:endCxn id="104" idx="1"/>
            </p:cNvCxnSpPr>
            <p:nvPr/>
          </p:nvCxnSpPr>
          <p:spPr bwMode="gray">
            <a:xfrm>
              <a:off x="1224" y="1149"/>
              <a:ext cx="65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89"/>
            <p:cNvCxnSpPr>
              <a:cxnSpLocks noChangeShapeType="1"/>
              <a:stCxn id="104" idx="3"/>
              <a:endCxn id="105" idx="1"/>
            </p:cNvCxnSpPr>
            <p:nvPr/>
          </p:nvCxnSpPr>
          <p:spPr bwMode="gray">
            <a:xfrm>
              <a:off x="2332" y="1149"/>
              <a:ext cx="64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90"/>
            <p:cNvCxnSpPr>
              <a:cxnSpLocks noChangeShapeType="1"/>
              <a:stCxn id="105" idx="3"/>
            </p:cNvCxnSpPr>
            <p:nvPr/>
          </p:nvCxnSpPr>
          <p:spPr bwMode="gray">
            <a:xfrm>
              <a:off x="3434" y="1149"/>
              <a:ext cx="650" cy="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57822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1095375" y="1719263"/>
            <a:ext cx="6978650" cy="3770312"/>
            <a:chOff x="690" y="960"/>
            <a:chExt cx="4396" cy="2375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gray">
            <a:xfrm rot="39573186">
              <a:off x="2998" y="140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80000"/>
              </a:srgbClr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80000"/>
              </a:srgbClr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gray">
            <a:xfrm rot="35969022">
              <a:off x="2262" y="1418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80000"/>
              </a:srgbClr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80000"/>
              </a:srgbClr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80000"/>
              </a:srgbClr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gray">
            <a:xfrm rot="-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80000"/>
              </a:srgbClr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698" y="976"/>
              <a:ext cx="2358" cy="2359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618" y="960"/>
              <a:ext cx="89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6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6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266" y="960"/>
              <a:ext cx="89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6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6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4194" y="2064"/>
              <a:ext cx="89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6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6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618" y="3072"/>
              <a:ext cx="89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6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6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690" y="2064"/>
              <a:ext cx="89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6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6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218" y="3033"/>
              <a:ext cx="89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6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6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D9520F">
                    <a:gamma/>
                    <a:tint val="48627"/>
                    <a:invGamma/>
                  </a:srgbClr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D9520F">
                    <a:gamma/>
                    <a:tint val="48627"/>
                    <a:invGamma/>
                  </a:srgbClr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D9520F">
                    <a:gamma/>
                    <a:tint val="48627"/>
                    <a:invGamma/>
                  </a:srgbClr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D9520F">
                    <a:gamma/>
                    <a:tint val="48627"/>
                    <a:invGamma/>
                  </a:srgbClr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D9520F">
                    <a:gamma/>
                    <a:tint val="48627"/>
                    <a:invGamma/>
                  </a:srgbClr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D9520F">
                    <a:gamma/>
                    <a:tint val="48627"/>
                    <a:invGamma/>
                  </a:srgbClr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gray">
            <a:xfrm>
              <a:off x="2353" y="162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gamma/>
                    <a:tint val="0"/>
                    <a:invGamma/>
                  </a:srgbClr>
                </a:gs>
                <a:gs pos="50000">
                  <a:srgbClr val="36A1B6"/>
                </a:gs>
                <a:gs pos="100000">
                  <a:srgbClr val="36A1B6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gray">
            <a:xfrm>
              <a:off x="2356" y="1624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36A1B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gray">
            <a:xfrm>
              <a:off x="2423" y="1694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gamma/>
                    <a:shade val="54118"/>
                    <a:invGamma/>
                  </a:srgbClr>
                </a:gs>
                <a:gs pos="50000">
                  <a:srgbClr val="36A1B6"/>
                </a:gs>
                <a:gs pos="100000">
                  <a:srgbClr val="36A1B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gray">
            <a:xfrm>
              <a:off x="2421" y="1696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gamma/>
                    <a:shade val="63529"/>
                    <a:invGamma/>
                  </a:srgbClr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gray">
            <a:xfrm>
              <a:off x="2470" y="1741"/>
              <a:ext cx="840" cy="832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9" name="Text Box 32"/>
            <p:cNvSpPr txBox="1">
              <a:spLocks noChangeArrowheads="1"/>
            </p:cNvSpPr>
            <p:nvPr/>
          </p:nvSpPr>
          <p:spPr bwMode="gray">
            <a:xfrm>
              <a:off x="2689" y="2051"/>
              <a:ext cx="4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核心</a:t>
              </a:r>
              <a:endParaRPr lang="en-US" altLang="zh-CN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55509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3119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55930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819400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0541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1282700" y="1600200"/>
            <a:ext cx="6096000" cy="990600"/>
            <a:chOff x="624" y="1152"/>
            <a:chExt cx="4080" cy="72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4987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23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Rectangle 14"/>
            <p:cNvSpPr>
              <a:spLocks noChangeArrowheads="1"/>
            </p:cNvSpPr>
            <p:nvPr/>
          </p:nvSpPr>
          <p:spPr bwMode="gray">
            <a:xfrm rot="3419336">
              <a:off x="1776" y="1150"/>
              <a:ext cx="672" cy="675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D9520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1" name="Group 15"/>
            <p:cNvGrpSpPr>
              <a:grpSpLocks/>
            </p:cNvGrpSpPr>
            <p:nvPr/>
          </p:nvGrpSpPr>
          <p:grpSpPr bwMode="auto">
            <a:xfrm>
              <a:off x="2444" y="1280"/>
              <a:ext cx="623" cy="94"/>
              <a:chOff x="2003" y="3440"/>
              <a:chExt cx="468" cy="242"/>
            </a:xfrm>
          </p:grpSpPr>
          <p:sp>
            <p:nvSpPr>
              <p:cNvPr id="19" name="Oval 16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Rectangle 20"/>
            <p:cNvSpPr>
              <a:spLocks noChangeArrowheads="1"/>
            </p:cNvSpPr>
            <p:nvPr/>
          </p:nvSpPr>
          <p:spPr bwMode="gray">
            <a:xfrm rot="3419336">
              <a:off x="2880" y="1150"/>
              <a:ext cx="672" cy="675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4987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3" name="Group 21"/>
            <p:cNvGrpSpPr>
              <a:grpSpLocks/>
            </p:cNvGrpSpPr>
            <p:nvPr/>
          </p:nvGrpSpPr>
          <p:grpSpPr bwMode="auto">
            <a:xfrm>
              <a:off x="3605" y="1280"/>
              <a:ext cx="817" cy="94"/>
              <a:chOff x="2003" y="3440"/>
              <a:chExt cx="468" cy="242"/>
            </a:xfrm>
          </p:grpSpPr>
          <p:sp>
            <p:nvSpPr>
              <p:cNvPr id="15" name="Oval 22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Rectangle 23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4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D9520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" name="Rectangle 27"/>
          <p:cNvSpPr>
            <a:spLocks noChangeArrowheads="1"/>
          </p:cNvSpPr>
          <p:nvPr/>
        </p:nvSpPr>
        <p:spPr bwMode="gray">
          <a:xfrm>
            <a:off x="1493838" y="1919288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en-US" altLang="zh-CN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gray">
          <a:xfrm>
            <a:off x="3254375" y="1919288"/>
            <a:ext cx="646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gray">
          <a:xfrm>
            <a:off x="4854575" y="1919288"/>
            <a:ext cx="646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en-US" altLang="zh-CN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gray">
          <a:xfrm>
            <a:off x="6607175" y="1919288"/>
            <a:ext cx="646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en-US" altLang="zh-CN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1447800" y="320040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3200400" y="320040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4953000" y="320040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6705600" y="320040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98298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397000" y="1868488"/>
            <a:ext cx="6329363" cy="3711575"/>
            <a:chOff x="864" y="1310"/>
            <a:chExt cx="3987" cy="2338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 w="3175">
              <a:noFill/>
              <a:round/>
              <a:headEnd/>
              <a:tailEnd type="none" w="sm" len="sm"/>
            </a:ln>
            <a:effectLst/>
          </p:spPr>
          <p:txBody>
            <a:bodyPr vert="eaVert" wrap="none" lIns="92075" tIns="46038" rIns="92075" bIns="46038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808080">
                    <a:gamma/>
                    <a:tint val="63529"/>
                    <a:invGamma/>
                  </a:srgbClr>
                </a:gs>
                <a:gs pos="100000">
                  <a:srgbClr val="808080"/>
                </a:gs>
              </a:gsLst>
              <a:lin ang="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2791BB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Arc 6"/>
            <p:cNvSpPr>
              <a:spLocks/>
            </p:cNvSpPr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G0" fmla="+- 0 0 0"/>
                <a:gd name="G1" fmla="+- 17105 0 0"/>
                <a:gd name="G2" fmla="+- 21600 0 0"/>
                <a:gd name="T0" fmla="*/ 13190 w 21600"/>
                <a:gd name="T1" fmla="*/ 0 h 29046"/>
                <a:gd name="T2" fmla="*/ 17999 w 21600"/>
                <a:gd name="T3" fmla="*/ 29046 h 29046"/>
                <a:gd name="T4" fmla="*/ 0 w 21600"/>
                <a:gd name="T5" fmla="*/ 17105 h 29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36A1B6">
                    <a:gamma/>
                    <a:tint val="63529"/>
                    <a:invGamma/>
                  </a:srgbClr>
                </a:gs>
              </a:gsLst>
              <a:lin ang="54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Arc 7"/>
            <p:cNvSpPr>
              <a:spLocks/>
            </p:cNvSpPr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G0" fmla="+- 3659 0 0"/>
                <a:gd name="G1" fmla="+- 0 0 0"/>
                <a:gd name="G2" fmla="+- 21600 0 0"/>
                <a:gd name="T0" fmla="*/ 25114 w 25114"/>
                <a:gd name="T1" fmla="*/ 2497 h 21600"/>
                <a:gd name="T2" fmla="*/ 0 w 25114"/>
                <a:gd name="T3" fmla="*/ 21288 h 21600"/>
                <a:gd name="T4" fmla="*/ 3659 w 251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close/>
                </a:path>
              </a:pathLst>
            </a:custGeom>
            <a:gradFill rotWithShape="1">
              <a:gsLst>
                <a:gs pos="0">
                  <a:srgbClr val="4987E3">
                    <a:gamma/>
                    <a:shade val="69804"/>
                    <a:invGamma/>
                  </a:srgbClr>
                </a:gs>
                <a:gs pos="100000">
                  <a:srgbClr val="4987E3"/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Arc 8"/>
            <p:cNvSpPr>
              <a:spLocks/>
            </p:cNvSpPr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G0" fmla="+- 9843 0 0"/>
                <a:gd name="G1" fmla="+- 21600 0 0"/>
                <a:gd name="G2" fmla="+- 21600 0 0"/>
                <a:gd name="T0" fmla="*/ 0 w 24549"/>
                <a:gd name="T1" fmla="*/ 2373 h 21600"/>
                <a:gd name="T2" fmla="*/ 24549 w 24549"/>
                <a:gd name="T3" fmla="*/ 5780 h 21600"/>
                <a:gd name="T4" fmla="*/ 9843 w 2454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36A1B6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Arc 9"/>
            <p:cNvSpPr>
              <a:spLocks/>
            </p:cNvSpPr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G0" fmla="+- 0 0 0"/>
                <a:gd name="G1" fmla="+- 19945 0 0"/>
                <a:gd name="G2" fmla="+- 21600 0 0"/>
                <a:gd name="T0" fmla="*/ 8292 w 21600"/>
                <a:gd name="T1" fmla="*/ 0 h 30468"/>
                <a:gd name="T2" fmla="*/ 18863 w 21600"/>
                <a:gd name="T3" fmla="*/ 30468 h 30468"/>
                <a:gd name="T4" fmla="*/ 0 w 21600"/>
                <a:gd name="T5" fmla="*/ 19945 h 30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D9520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3442" y="2282"/>
              <a:ext cx="1105" cy="1120"/>
            </a:xfrm>
            <a:custGeom>
              <a:avLst/>
              <a:gdLst/>
              <a:ahLst/>
              <a:cxnLst>
                <a:cxn ang="0">
                  <a:pos x="9" y="888"/>
                </a:cxn>
                <a:cxn ang="0">
                  <a:pos x="1105" y="0"/>
                </a:cxn>
                <a:cxn ang="0">
                  <a:pos x="1081" y="256"/>
                </a:cxn>
                <a:cxn ang="0">
                  <a:pos x="705" y="704"/>
                </a:cxn>
                <a:cxn ang="0">
                  <a:pos x="17" y="1120"/>
                </a:cxn>
                <a:cxn ang="0">
                  <a:pos x="9" y="888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9CC769">
                    <a:gamma/>
                    <a:tint val="45490"/>
                    <a:invGamma/>
                  </a:srgbClr>
                </a:gs>
                <a:gs pos="100000">
                  <a:srgbClr val="9CC769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016 w 18016"/>
                <a:gd name="T1" fmla="*/ 11915 h 21282"/>
                <a:gd name="T2" fmla="*/ 3695 w 18016"/>
                <a:gd name="T3" fmla="*/ 21282 h 21282"/>
                <a:gd name="T4" fmla="*/ 0 w 18016"/>
                <a:gd name="T5" fmla="*/ 0 h 2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CC769">
                    <a:gamma/>
                    <a:shade val="46275"/>
                    <a:invGamma/>
                  </a:srgbClr>
                </a:gs>
                <a:gs pos="100000">
                  <a:srgbClr val="9CC769"/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gray">
            <a:xfrm>
              <a:off x="2819" y="2496"/>
              <a:ext cx="648" cy="928"/>
            </a:xfrm>
            <a:custGeom>
              <a:avLst/>
              <a:gdLst/>
              <a:ahLst/>
              <a:cxnLst>
                <a:cxn ang="0">
                  <a:pos x="648" y="632"/>
                </a:cxn>
                <a:cxn ang="0">
                  <a:pos x="648" y="928"/>
                </a:cxn>
                <a:cxn ang="0">
                  <a:pos x="0" y="64"/>
                </a:cxn>
                <a:cxn ang="0">
                  <a:pos x="96" y="0"/>
                </a:cxn>
                <a:cxn ang="0">
                  <a:pos x="648" y="632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9CC769">
                    <a:gamma/>
                    <a:tint val="45490"/>
                    <a:invGamma/>
                  </a:srgbClr>
                </a:gs>
                <a:gs pos="100000">
                  <a:srgbClr val="9CC769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000000">
                    <a:gamma/>
                    <a:tint val="24314"/>
                    <a:invGamma/>
                  </a:srgbClr>
                </a:gs>
                <a:gs pos="100000">
                  <a:srgbClr val="000000"/>
                </a:gs>
              </a:gsLst>
              <a:lin ang="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gray">
            <a:xfrm>
              <a:off x="1262" y="2258"/>
              <a:ext cx="4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gray">
            <a:xfrm>
              <a:off x="2462" y="1490"/>
              <a:ext cx="4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3614" y="1682"/>
              <a:ext cx="4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gray">
            <a:xfrm>
              <a:off x="3422" y="2450"/>
              <a:ext cx="4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gray">
            <a:xfrm>
              <a:off x="2030" y="2882"/>
              <a:ext cx="4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gray">
            <a:xfrm>
              <a:off x="2768" y="2632"/>
              <a:ext cx="544" cy="68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56" y="528"/>
                </a:cxn>
                <a:cxn ang="0">
                  <a:pos x="264" y="680"/>
                </a:cxn>
                <a:cxn ang="0">
                  <a:pos x="448" y="624"/>
                </a:cxn>
                <a:cxn ang="0">
                  <a:pos x="544" y="576"/>
                </a:cxn>
                <a:cxn ang="0">
                  <a:pos x="112" y="0"/>
                </a:cxn>
                <a:cxn ang="0">
                  <a:pos x="0" y="16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9000"/>
                  </a:srgbClr>
                </a:gs>
                <a:gs pos="100000">
                  <a:srgbClr val="36A1B6">
                    <a:gamma/>
                    <a:tint val="66667"/>
                    <a:invGamma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1832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94901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914400" y="1624013"/>
            <a:ext cx="7391400" cy="4156075"/>
            <a:chOff x="576" y="768"/>
            <a:chExt cx="4656" cy="2618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C0C0C0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>
              <a:off x="1440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gray">
            <a:xfrm>
              <a:off x="2233" y="1632"/>
              <a:ext cx="108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kern="0" dirty="0">
                  <a:solidFill>
                    <a:srgbClr val="4B546F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2000" kern="0" dirty="0">
                <a:solidFill>
                  <a:srgbClr val="4B546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576" y="2428"/>
              <a:ext cx="936" cy="954"/>
              <a:chOff x="624" y="1584"/>
              <a:chExt cx="1248" cy="1296"/>
            </a:xfrm>
          </p:grpSpPr>
          <p:grpSp>
            <p:nvGrpSpPr>
              <p:cNvPr id="22" name="Group 7"/>
              <p:cNvGrpSpPr>
                <a:grpSpLocks/>
              </p:cNvGrpSpPr>
              <p:nvPr/>
            </p:nvGrpSpPr>
            <p:grpSpPr bwMode="auto">
              <a:xfrm>
                <a:off x="624" y="1584"/>
                <a:ext cx="1248" cy="1296"/>
                <a:chOff x="2016" y="1920"/>
                <a:chExt cx="1680" cy="1680"/>
              </a:xfrm>
            </p:grpSpPr>
            <p:sp>
              <p:nvSpPr>
                <p:cNvPr id="24" name="Oval 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9520F"/>
                    </a:gs>
                    <a:gs pos="100000">
                      <a:srgbClr val="D9520F">
                        <a:gamma/>
                        <a:shade val="63529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" name="Freeform 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9520F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3" name="Text Box 10"/>
              <p:cNvSpPr txBox="1">
                <a:spLocks noChangeArrowheads="1"/>
              </p:cNvSpPr>
              <p:nvPr/>
            </p:nvSpPr>
            <p:spPr bwMode="gray">
              <a:xfrm>
                <a:off x="951" y="2244"/>
                <a:ext cx="585" cy="3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kern="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观点</a:t>
                </a:r>
                <a:endParaRPr lang="en-US" altLang="zh-CN" sz="2000" b="1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4272" y="2400"/>
              <a:ext cx="960" cy="965"/>
              <a:chOff x="2400" y="1488"/>
              <a:chExt cx="1152" cy="1152"/>
            </a:xfrm>
          </p:grpSpPr>
          <p:grpSp>
            <p:nvGrpSpPr>
              <p:cNvPr id="18" name="Group 13"/>
              <p:cNvGrpSpPr>
                <a:grpSpLocks/>
              </p:cNvGrpSpPr>
              <p:nvPr/>
            </p:nvGrpSpPr>
            <p:grpSpPr bwMode="auto">
              <a:xfrm>
                <a:off x="2400" y="1488"/>
                <a:ext cx="1152" cy="1152"/>
                <a:chOff x="2016" y="1920"/>
                <a:chExt cx="1680" cy="1680"/>
              </a:xfrm>
            </p:grpSpPr>
            <p:sp>
              <p:nvSpPr>
                <p:cNvPr id="20" name="Oval 14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CC769"/>
                    </a:gs>
                    <a:gs pos="100000">
                      <a:srgbClr val="9CC769">
                        <a:gamma/>
                        <a:shade val="24314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1" name="Freeform 15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5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9CC769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9" name="Text Box 16"/>
              <p:cNvSpPr txBox="1">
                <a:spLocks noChangeArrowheads="1"/>
              </p:cNvSpPr>
              <p:nvPr/>
            </p:nvSpPr>
            <p:spPr bwMode="gray">
              <a:xfrm>
                <a:off x="2698" y="2025"/>
                <a:ext cx="528" cy="3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kern="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观点</a:t>
                </a:r>
              </a:p>
            </p:txBody>
          </p:sp>
        </p:grpSp>
        <p:grpSp>
          <p:nvGrpSpPr>
            <p:cNvPr id="9" name="Group 18"/>
            <p:cNvGrpSpPr>
              <a:grpSpLocks/>
            </p:cNvGrpSpPr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16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36A1B6">
                      <a:gamma/>
                      <a:shade val="51373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Freeform 20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6A1B6">
                      <a:gamma/>
                      <a:tint val="0"/>
                      <a:invGamma/>
                    </a:srgbClr>
                  </a:gs>
                  <a:gs pos="100000">
                    <a:srgbClr val="36A1B6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Text Box 21"/>
            <p:cNvSpPr txBox="1">
              <a:spLocks noChangeArrowheads="1"/>
            </p:cNvSpPr>
            <p:nvPr/>
          </p:nvSpPr>
          <p:spPr bwMode="gray">
            <a:xfrm>
              <a:off x="1824" y="2888"/>
              <a:ext cx="8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观点</a:t>
              </a:r>
              <a:endParaRPr lang="en-US" altLang="zh-CN" sz="20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1" name="Group 23"/>
            <p:cNvGrpSpPr>
              <a:grpSpLocks/>
            </p:cNvGrpSpPr>
            <p:nvPr/>
          </p:nvGrpSpPr>
          <p:grpSpPr bwMode="auto">
            <a:xfrm>
              <a:off x="3072" y="2400"/>
              <a:ext cx="960" cy="958"/>
              <a:chOff x="3072" y="2544"/>
              <a:chExt cx="960" cy="958"/>
            </a:xfrm>
          </p:grpSpPr>
          <p:grpSp>
            <p:nvGrpSpPr>
              <p:cNvPr id="12" name="Group 24"/>
              <p:cNvGrpSpPr>
                <a:grpSpLocks/>
              </p:cNvGrpSpPr>
              <p:nvPr/>
            </p:nvGrpSpPr>
            <p:grpSpPr bwMode="auto">
              <a:xfrm>
                <a:off x="3072" y="2544"/>
                <a:ext cx="960" cy="958"/>
                <a:chOff x="2016" y="1920"/>
                <a:chExt cx="1680" cy="1680"/>
              </a:xfrm>
            </p:grpSpPr>
            <p:sp>
              <p:nvSpPr>
                <p:cNvPr id="14" name="Oval 25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987E3"/>
                    </a:gs>
                    <a:gs pos="100000">
                      <a:srgbClr val="4987E3">
                        <a:gamma/>
                        <a:shade val="51373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5" name="Freeform 26"/>
                <p:cNvSpPr>
                  <a:spLocks/>
                </p:cNvSpPr>
                <p:nvPr/>
              </p:nvSpPr>
              <p:spPr bwMode="gray">
                <a:xfrm>
                  <a:off x="2209" y="1948"/>
                  <a:ext cx="1295" cy="633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987E3">
                        <a:gamma/>
                        <a:tint val="0"/>
                        <a:invGamma/>
                      </a:srgbClr>
                    </a:gs>
                    <a:gs pos="100000">
                      <a:srgbClr val="4987E3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3" name="Text Box 27"/>
              <p:cNvSpPr txBox="1">
                <a:spLocks noChangeArrowheads="1"/>
              </p:cNvSpPr>
              <p:nvPr/>
            </p:nvSpPr>
            <p:spPr bwMode="gray">
              <a:xfrm>
                <a:off x="3120" y="3004"/>
                <a:ext cx="86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kern="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观点</a:t>
                </a: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93887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1182688" y="2173288"/>
            <a:ext cx="2163762" cy="3160712"/>
            <a:chOff x="745" y="1369"/>
            <a:chExt cx="1363" cy="1991"/>
          </a:xfrm>
        </p:grpSpPr>
        <p:sp>
          <p:nvSpPr>
            <p:cNvPr id="4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>
              <a:prstShdw prst="shdw12">
                <a:srgbClr val="B2B2B2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" name="Group 96"/>
            <p:cNvGrpSpPr>
              <a:grpSpLocks/>
            </p:cNvGrpSpPr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1" name="Oval 97"/>
              <p:cNvSpPr>
                <a:spLocks noChangeArrowheads="1"/>
              </p:cNvSpPr>
              <p:nvPr/>
            </p:nvSpPr>
            <p:spPr bwMode="gray">
              <a:xfrm>
                <a:off x="1289" y="670"/>
                <a:ext cx="668" cy="495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Text Box 102"/>
            <p:cNvSpPr txBox="1">
              <a:spLocks noChangeArrowheads="1"/>
            </p:cNvSpPr>
            <p:nvPr/>
          </p:nvSpPr>
          <p:spPr bwMode="gray">
            <a:xfrm>
              <a:off x="1304" y="1424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" name="Text Box 103"/>
            <p:cNvSpPr txBox="1">
              <a:spLocks noChangeArrowheads="1"/>
            </p:cNvSpPr>
            <p:nvPr/>
          </p:nvSpPr>
          <p:spPr bwMode="gray">
            <a:xfrm>
              <a:off x="793" y="1846"/>
              <a:ext cx="1296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4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Group 104"/>
          <p:cNvGrpSpPr>
            <a:grpSpLocks/>
          </p:cNvGrpSpPr>
          <p:nvPr/>
        </p:nvGrpSpPr>
        <p:grpSpPr bwMode="auto">
          <a:xfrm>
            <a:off x="5913438" y="2170113"/>
            <a:ext cx="2163762" cy="3160712"/>
            <a:chOff x="3725" y="1367"/>
            <a:chExt cx="1363" cy="1991"/>
          </a:xfrm>
        </p:grpSpPr>
        <p:sp>
          <p:nvSpPr>
            <p:cNvPr id="17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>
              <a:prstShdw prst="shdw11">
                <a:srgbClr val="B2B2B2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1" name="Group 109"/>
            <p:cNvGrpSpPr>
              <a:grpSpLocks/>
            </p:cNvGrpSpPr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4" name="Oval 110"/>
              <p:cNvSpPr>
                <a:spLocks noChangeArrowheads="1"/>
              </p:cNvSpPr>
              <p:nvPr/>
            </p:nvSpPr>
            <p:spPr bwMode="gray">
              <a:xfrm>
                <a:off x="1289" y="670"/>
                <a:ext cx="668" cy="495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2" name="Text Box 115"/>
            <p:cNvSpPr txBox="1">
              <a:spLocks noChangeArrowheads="1"/>
            </p:cNvSpPr>
            <p:nvPr/>
          </p:nvSpPr>
          <p:spPr bwMode="gray">
            <a:xfrm>
              <a:off x="4284" y="1422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23" name="Text Box 116"/>
            <p:cNvSpPr txBox="1">
              <a:spLocks noChangeArrowheads="1"/>
            </p:cNvSpPr>
            <p:nvPr/>
          </p:nvSpPr>
          <p:spPr bwMode="gray">
            <a:xfrm>
              <a:off x="3773" y="1844"/>
              <a:ext cx="1296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4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</a:p>
          </p:txBody>
        </p:sp>
      </p:grpSp>
      <p:grpSp>
        <p:nvGrpSpPr>
          <p:cNvPr id="29" name="Group 117"/>
          <p:cNvGrpSpPr>
            <a:grpSpLocks/>
          </p:cNvGrpSpPr>
          <p:nvPr/>
        </p:nvGrpSpPr>
        <p:grpSpPr bwMode="auto">
          <a:xfrm>
            <a:off x="3544888" y="2173288"/>
            <a:ext cx="2163762" cy="3160712"/>
            <a:chOff x="2256" y="1157"/>
            <a:chExt cx="1363" cy="1991"/>
          </a:xfrm>
        </p:grpSpPr>
        <p:sp>
          <p:nvSpPr>
            <p:cNvPr id="30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Oval 122"/>
            <p:cNvSpPr>
              <a:spLocks noChangeArrowheads="1"/>
            </p:cNvSpPr>
            <p:nvPr/>
          </p:nvSpPr>
          <p:spPr bwMode="gray">
            <a:xfrm>
              <a:off x="2725" y="1207"/>
              <a:ext cx="405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 Box 127"/>
            <p:cNvSpPr txBox="1">
              <a:spLocks noChangeArrowheads="1"/>
            </p:cNvSpPr>
            <p:nvPr/>
          </p:nvSpPr>
          <p:spPr bwMode="gray">
            <a:xfrm>
              <a:off x="2815" y="1212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0" name="Text Box 128"/>
            <p:cNvSpPr txBox="1">
              <a:spLocks noChangeArrowheads="1"/>
            </p:cNvSpPr>
            <p:nvPr/>
          </p:nvSpPr>
          <p:spPr bwMode="gray">
            <a:xfrm>
              <a:off x="2304" y="1634"/>
              <a:ext cx="1296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4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0560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219200" y="3228975"/>
            <a:ext cx="2155825" cy="2544763"/>
            <a:chOff x="768" y="1853"/>
            <a:chExt cx="1358" cy="1603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768" y="1853"/>
              <a:ext cx="1358" cy="160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825" y="1973"/>
              <a:ext cx="121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4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Freeform 8"/>
          <p:cNvSpPr>
            <a:spLocks/>
          </p:cNvSpPr>
          <p:nvPr/>
        </p:nvSpPr>
        <p:spPr bwMode="gray">
          <a:xfrm>
            <a:off x="3181350" y="3135313"/>
            <a:ext cx="850900" cy="1185862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D9520F">
                  <a:gamma/>
                  <a:tint val="31765"/>
                  <a:invGamma/>
                </a:srgb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9"/>
          <p:cNvSpPr>
            <a:spLocks noChangeAspect="1" noChangeArrowheads="1" noTextEdit="1"/>
          </p:cNvSpPr>
          <p:nvPr/>
        </p:nvSpPr>
        <p:spPr bwMode="gray">
          <a:xfrm flipH="1">
            <a:off x="4733925" y="3132138"/>
            <a:ext cx="857250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3016250" y="1582738"/>
            <a:ext cx="2827338" cy="1528762"/>
            <a:chOff x="1900" y="816"/>
            <a:chExt cx="1781" cy="963"/>
          </a:xfrm>
        </p:grpSpPr>
        <p:grpSp>
          <p:nvGrpSpPr>
            <p:cNvPr id="9" name="Group 11"/>
            <p:cNvGrpSpPr>
              <a:grpSpLocks/>
            </p:cNvGrpSpPr>
            <p:nvPr/>
          </p:nvGrpSpPr>
          <p:grpSpPr bwMode="auto">
            <a:xfrm>
              <a:off x="1900" y="816"/>
              <a:ext cx="1781" cy="963"/>
              <a:chOff x="1997" y="1314"/>
              <a:chExt cx="1889" cy="1009"/>
            </a:xfrm>
          </p:grpSpPr>
          <p:grpSp>
            <p:nvGrpSpPr>
              <p:cNvPr id="11" name="Group 12"/>
              <p:cNvGrpSpPr>
                <a:grpSpLocks/>
              </p:cNvGrpSpPr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16" name="Oval 13"/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6A1B6"/>
                    </a:gs>
                    <a:gs pos="100000">
                      <a:srgbClr val="36A1B6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7" name="Oval 14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CC769">
                        <a:gamma/>
                        <a:tint val="44314"/>
                        <a:invGamma/>
                      </a:srgbClr>
                    </a:gs>
                    <a:gs pos="100000">
                      <a:srgbClr val="9CC769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2" name="Oval 15"/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rgbClr val="4987E3">
                      <a:gamma/>
                      <a:shade val="46275"/>
                      <a:invGamma/>
                    </a:srgbClr>
                  </a:gs>
                  <a:gs pos="100000">
                    <a:srgbClr val="4987E3"/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Oval 16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47" cy="824"/>
              </a:xfrm>
              <a:prstGeom prst="ellipse">
                <a:avLst/>
              </a:prstGeom>
              <a:gradFill rotWithShape="1">
                <a:gsLst>
                  <a:gs pos="0">
                    <a:srgbClr val="4987E3">
                      <a:alpha val="0"/>
                    </a:srgbClr>
                  </a:gs>
                  <a:gs pos="100000">
                    <a:srgbClr val="4987E3">
                      <a:gamma/>
                      <a:tint val="34902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17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1">
                <a:gsLst>
                  <a:gs pos="0">
                    <a:srgbClr val="4987E3">
                      <a:gamma/>
                      <a:shade val="79216"/>
                      <a:invGamma/>
                    </a:srgbClr>
                  </a:gs>
                  <a:gs pos="100000">
                    <a:srgbClr val="4987E3">
                      <a:alpha val="48000"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18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1"/>
              </a:xfrm>
              <a:prstGeom prst="ellipse">
                <a:avLst/>
              </a:prstGeom>
              <a:gradFill rotWithShape="1">
                <a:gsLst>
                  <a:gs pos="0">
                    <a:srgbClr val="4987E3">
                      <a:gamma/>
                      <a:tint val="0"/>
                      <a:invGamma/>
                    </a:srgbClr>
                  </a:gs>
                  <a:gs pos="100000">
                    <a:srgbClr val="4987E3">
                      <a:alpha val="38000"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2367" y="936"/>
              <a:ext cx="795" cy="4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4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题目</a:t>
              </a:r>
              <a:endParaRPr lang="en-US" altLang="zh-CN" sz="24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400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4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Group 25"/>
          <p:cNvGrpSpPr>
            <a:grpSpLocks/>
          </p:cNvGrpSpPr>
          <p:nvPr/>
        </p:nvGrpSpPr>
        <p:grpSpPr bwMode="auto">
          <a:xfrm>
            <a:off x="5387975" y="3228975"/>
            <a:ext cx="2232025" cy="2544763"/>
            <a:chOff x="3394" y="1853"/>
            <a:chExt cx="1406" cy="1603"/>
          </a:xfrm>
        </p:grpSpPr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>
              <a:off x="3394" y="1853"/>
              <a:ext cx="1358" cy="160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3516" y="1968"/>
              <a:ext cx="128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4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Freeform 10"/>
          <p:cNvSpPr>
            <a:spLocks/>
          </p:cNvSpPr>
          <p:nvPr/>
        </p:nvSpPr>
        <p:spPr bwMode="gray">
          <a:xfrm flipH="1">
            <a:off x="4738688" y="3135313"/>
            <a:ext cx="852487" cy="1185862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4987E3">
                  <a:gamma/>
                  <a:tint val="31765"/>
                  <a:invGamma/>
                </a:srgb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05493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90836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32506" y="2758327"/>
            <a:ext cx="39934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buFontTx/>
              <a:buNone/>
              <a:defRPr/>
            </a:pPr>
            <a:r>
              <a:rPr lang="zh-CN" altLang="en-US" sz="96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48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58775" y="280988"/>
            <a:ext cx="5389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en-US" altLang="zh-CN" sz="2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553"/>
            <a:ext cx="7772400" cy="584775"/>
          </a:xfrm>
        </p:spPr>
        <p:txBody>
          <a:bodyPr anchor="t"/>
          <a:lstStyle>
            <a:lvl1pPr algn="ctr">
              <a:defRPr lang="en-US" altLang="en-US" sz="3200" b="1" i="0" dirty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05366"/>
            <a:ext cx="7772400" cy="1500187"/>
          </a:xfrm>
        </p:spPr>
        <p:txBody>
          <a:bodyPr anchor="ctr"/>
          <a:lstStyle>
            <a:lvl1pPr marL="0" indent="0" algn="ctr">
              <a:buNone/>
              <a:defRPr sz="4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8819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6889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20800"/>
            <a:ext cx="4254500" cy="4826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320800"/>
            <a:ext cx="4254500" cy="482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976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8567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573" y="551167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573" y="1535113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5519911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35113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5896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5900"/>
            <a:ext cx="5111750" cy="46402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85900"/>
            <a:ext cx="3008313" cy="46402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411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358775" y="280988"/>
            <a:ext cx="5389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en-US" altLang="zh-CN" sz="2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7097"/>
            <a:ext cx="5486400" cy="34604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5839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G:\工作室\工作室VI\幻灯片模板\模板背景_2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280988"/>
            <a:ext cx="5389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单击此处添加标题</a:t>
            </a:r>
            <a:endParaRPr lang="en-US" altLang="zh-CN" smtClean="0"/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33500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第一层</a:t>
            </a:r>
            <a:endParaRPr lang="en-US" altLang="zh-CN" smtClean="0"/>
          </a:p>
          <a:p>
            <a:pPr lvl="1"/>
            <a:r>
              <a:rPr lang="zh-CN" altLang="en-US" smtClean="0"/>
              <a:t>第二层</a:t>
            </a:r>
            <a:r>
              <a:rPr lang="en-US" altLang="zh-CN" smtClean="0"/>
              <a:t> </a:t>
            </a:r>
          </a:p>
          <a:p>
            <a:pPr lvl="2"/>
            <a:r>
              <a:rPr lang="zh-CN" altLang="en-US" smtClean="0"/>
              <a:t>第三层</a:t>
            </a:r>
            <a:r>
              <a:rPr lang="en-US" altLang="zh-CN" smtClean="0"/>
              <a:t> </a:t>
            </a:r>
          </a:p>
          <a:p>
            <a:pPr lvl="3"/>
            <a:r>
              <a:rPr lang="zh-CN" altLang="en-US" smtClean="0"/>
              <a:t>第四层</a:t>
            </a:r>
            <a:endParaRPr lang="en-US" altLang="zh-CN" smtClean="0"/>
          </a:p>
          <a:p>
            <a:pPr lvl="4"/>
            <a:r>
              <a:rPr lang="zh-CN" altLang="en-US" smtClean="0"/>
              <a:t>第五层</a:t>
            </a:r>
            <a:endParaRPr lang="en-US" altLang="zh-CN" smtClean="0"/>
          </a:p>
          <a:p>
            <a:pPr lvl="0"/>
            <a:endParaRPr lang="en-US" altLang="zh-CN" smtClean="0"/>
          </a:p>
        </p:txBody>
      </p:sp>
      <p:sp>
        <p:nvSpPr>
          <p:cNvPr id="7" name="矩形 6"/>
          <p:cNvSpPr/>
          <p:nvPr/>
        </p:nvSpPr>
        <p:spPr>
          <a:xfrm>
            <a:off x="3448050" y="5922963"/>
            <a:ext cx="4603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fld id="{DA3AC602-D3CA-44EB-9D39-24BE0BBEF390}" type="slidenum">
              <a:rPr lang="en-US" altLang="zh-CN" b="1">
                <a:solidFill>
                  <a:schemeClr val="bg1"/>
                </a:solidFill>
                <a:latin typeface="Calibri" pitchFamily="-112" charset="0"/>
                <a:ea typeface="ＭＳ Ｐゴシック" pitchFamily="-112" charset="-128"/>
              </a:rPr>
              <a:pPr>
                <a:buFontTx/>
                <a:buNone/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None/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49225" y="6488113"/>
            <a:ext cx="393700" cy="277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fld id="{D9BDAB6F-D46B-4BC3-B982-54F56FEF7084}" type="slidenum"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0"/>
                </a:spcBef>
                <a:buFontTx/>
                <a:buNone/>
                <a:defRPr/>
              </a:pPr>
              <a:t>‹#›</a:t>
            </a:fld>
            <a:endParaRPr lang="en-US" altLang="zh-CN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972425" y="6488113"/>
            <a:ext cx="1036638" cy="277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fld id="{8B793B60-E8D3-4C91-A093-CA0A6EB8C167}" type="datetime1"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buFontTx/>
                <a:buNone/>
                <a:defRPr/>
              </a:pPr>
              <a:t>2016/10/12</a:t>
            </a:fld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47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936" r:id="rId14"/>
    <p:sldLayoutId id="2147483937" r:id="rId15"/>
    <p:sldLayoutId id="2147483938" r:id="rId16"/>
    <p:sldLayoutId id="2147483939" r:id="rId17"/>
    <p:sldLayoutId id="2147483940" r:id="rId18"/>
    <p:sldLayoutId id="2147483941" r:id="rId19"/>
    <p:sldLayoutId id="2147483942" r:id="rId20"/>
    <p:sldLayoutId id="2147483943" r:id="rId21"/>
    <p:sldLayoutId id="2147483944" r:id="rId22"/>
    <p:sldLayoutId id="2147483945" r:id="rId23"/>
    <p:sldLayoutId id="2147483946" r:id="rId2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9pPr>
    </p:titleStyle>
    <p:bodyStyle>
      <a:lvl1pPr marL="354013" indent="-354013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Wingdings" pitchFamily="2" charset="2"/>
        <a:buChar char="l"/>
        <a:defRPr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623888" indent="-285750" algn="l" rtl="0" eaLnBrk="1" fontAlgn="base" hangingPunct="1">
        <a:spcBef>
          <a:spcPct val="45000"/>
        </a:spcBef>
        <a:spcAft>
          <a:spcPct val="0"/>
        </a:spcAft>
        <a:buChar char="–"/>
        <a:defRPr sz="16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45000"/>
        </a:spcBef>
        <a:spcAft>
          <a:spcPct val="0"/>
        </a:spcAft>
        <a:buChar char="•"/>
        <a:defRPr sz="16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45000"/>
        </a:spcBef>
        <a:spcAft>
          <a:spcPct val="0"/>
        </a:spcAft>
        <a:buChar char="–"/>
        <a:defRPr sz="16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6pPr>
      <a:lvl7pPr marL="29718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7pPr>
      <a:lvl8pPr marL="34290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8pPr>
      <a:lvl9pPr marL="38862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ctrTitle"/>
          </p:nvPr>
        </p:nvSpPr>
        <p:spPr>
          <a:xfrm>
            <a:off x="114300" y="2528843"/>
            <a:ext cx="6919546" cy="1323439"/>
          </a:xfrm>
        </p:spPr>
        <p:txBody>
          <a:bodyPr/>
          <a:lstStyle/>
          <a:p>
            <a:r>
              <a:rPr lang="zh-CN" altLang="en-US" dirty="0" smtClean="0">
                <a:cs typeface="Times New Roman" panose="02020603050405020304" pitchFamily="18" charset="0"/>
              </a:rPr>
              <a:t>       </a:t>
            </a:r>
            <a:r>
              <a:rPr lang="zh-CN" altLang="en-US" sz="4000" dirty="0" smtClean="0">
                <a:cs typeface="Times New Roman" panose="02020603050405020304" pitchFamily="18" charset="0"/>
              </a:rPr>
              <a:t>面向</a:t>
            </a:r>
            <a:r>
              <a:rPr lang="zh-CN" altLang="zh-CN" sz="4000" dirty="0" smtClean="0"/>
              <a:t>新疆</a:t>
            </a:r>
            <a:r>
              <a:rPr lang="zh-CN" altLang="zh-CN" sz="4000" dirty="0"/>
              <a:t>暴</a:t>
            </a:r>
            <a:r>
              <a:rPr lang="zh-CN" altLang="zh-CN" sz="4000" dirty="0" smtClean="0"/>
              <a:t>恐</a:t>
            </a:r>
            <a:r>
              <a:rPr lang="zh-CN" altLang="en-US" sz="4000" dirty="0" smtClean="0"/>
              <a:t>事件</a:t>
            </a:r>
            <a:r>
              <a:rPr lang="zh-CN" altLang="zh-CN" sz="4000" dirty="0" smtClean="0"/>
              <a:t>的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4000" dirty="0" smtClean="0"/>
              <a:t>命名实体识别和事件抽取研究</a:t>
            </a:r>
            <a:endParaRPr lang="zh-CN" altLang="en-US" sz="4000" dirty="0" smtClean="0"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8216" y="602428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2016-10-10 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于创新园大厦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609783"/>
              </p:ext>
            </p:extLst>
          </p:nvPr>
        </p:nvGraphicFramePr>
        <p:xfrm>
          <a:off x="1469366" y="4608566"/>
          <a:ext cx="6096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学生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林广和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指导老师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张绍武</a:t>
                      </a:r>
                      <a:r>
                        <a:rPr lang="zh-CN" altLang="en-US" sz="2400" b="1" kern="1200" baseline="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 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 副教授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00465" y="1164688"/>
            <a:ext cx="8661400" cy="4902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命名实体识别步骤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200" dirty="0" smtClean="0"/>
              <a:t>基础工作</a:t>
            </a:r>
            <a:endParaRPr lang="en-US" altLang="zh-CN" sz="2200" dirty="0" smtClean="0"/>
          </a:p>
          <a:p>
            <a:pPr marL="795338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sz="2000" dirty="0" smtClean="0"/>
              <a:t>对语料进行标注</a:t>
            </a:r>
            <a:endParaRPr lang="en-US" altLang="zh-CN" sz="2000" dirty="0" smtClean="0"/>
          </a:p>
          <a:p>
            <a:pPr marL="795338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sz="2000" dirty="0" smtClean="0"/>
              <a:t>利用</a:t>
            </a:r>
            <a:r>
              <a:rPr lang="en-US" altLang="zh-CN" sz="2000" dirty="0" smtClean="0"/>
              <a:t>Word2Vec</a:t>
            </a:r>
            <a:r>
              <a:rPr lang="zh-CN" altLang="en-US" sz="2000" dirty="0" smtClean="0"/>
              <a:t>进行</a:t>
            </a:r>
            <a:r>
              <a:rPr lang="zh-CN" altLang="zh-CN" sz="2000" dirty="0" smtClean="0"/>
              <a:t>词向量训练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核心工作</a:t>
            </a:r>
            <a:endParaRPr lang="zh-CN" altLang="zh-CN" sz="2200" dirty="0"/>
          </a:p>
          <a:p>
            <a:pPr marL="795338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000" dirty="0" smtClean="0"/>
              <a:t>实现</a:t>
            </a:r>
            <a:r>
              <a:rPr lang="zh-CN" altLang="zh-CN" sz="2000" dirty="0" smtClean="0"/>
              <a:t>字符向量</a:t>
            </a:r>
            <a:r>
              <a:rPr lang="zh-CN" altLang="en-US" sz="2000" dirty="0" smtClean="0"/>
              <a:t>。</a:t>
            </a:r>
          </a:p>
          <a:p>
            <a:pPr marL="795338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构造句级对数似然函数</a:t>
            </a:r>
            <a:endParaRPr lang="en-US" altLang="zh-CN" sz="2400" dirty="0"/>
          </a:p>
          <a:p>
            <a:pPr marL="795338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通过维特比算法进行预测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zh-CN" sz="4000" b="1" dirty="0"/>
              <a:t>研究</a:t>
            </a:r>
            <a:r>
              <a:rPr lang="zh-CN" altLang="zh-CN" sz="4000" b="1" dirty="0" smtClean="0"/>
              <a:t>方法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2470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r>
              <a:rPr lang="zh-CN" altLang="zh-CN" sz="2400" b="1" dirty="0">
                <a:solidFill>
                  <a:schemeClr val="tx1"/>
                </a:solidFill>
                <a:cs typeface="微软雅黑" pitchFamily="34" charset="-122"/>
              </a:rPr>
              <a:t>对语料进行</a:t>
            </a:r>
            <a:r>
              <a:rPr lang="zh-CN" altLang="zh-CN" sz="2400" b="1" dirty="0" smtClean="0">
                <a:solidFill>
                  <a:schemeClr val="tx1"/>
                </a:solidFill>
                <a:cs typeface="微软雅黑" pitchFamily="34" charset="-122"/>
              </a:rPr>
              <a:t>标注</a:t>
            </a: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lvl="1"/>
            <a:r>
              <a:rPr lang="zh-CN" altLang="en-US" sz="2200" dirty="0" smtClean="0"/>
              <a:t>定义</a:t>
            </a:r>
            <a:r>
              <a:rPr lang="zh-CN" altLang="en-US" sz="2200" dirty="0"/>
              <a:t>了</a:t>
            </a:r>
            <a:r>
              <a:rPr lang="en-US" altLang="zh-CN" sz="2200" dirty="0"/>
              <a:t>13</a:t>
            </a:r>
            <a:r>
              <a:rPr lang="zh-CN" altLang="en-US" sz="2200" dirty="0"/>
              <a:t>种</a:t>
            </a:r>
            <a:r>
              <a:rPr lang="zh-CN" altLang="en-US" sz="2200" dirty="0" smtClean="0"/>
              <a:t>标记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通常采用</a:t>
            </a:r>
            <a:r>
              <a:rPr lang="en-US" altLang="zh-CN" sz="2200" dirty="0" smtClean="0"/>
              <a:t>IOBES</a:t>
            </a:r>
            <a:r>
              <a:rPr lang="zh-CN" altLang="en-US" sz="2200" dirty="0" smtClean="0"/>
              <a:t>进行标记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结合</a:t>
            </a:r>
            <a:r>
              <a:rPr lang="en-US" altLang="zh-CN" sz="2200" dirty="0" smtClean="0"/>
              <a:t>PERSON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LOCATION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ORG</a:t>
            </a:r>
          </a:p>
          <a:p>
            <a:pPr lvl="1"/>
            <a:r>
              <a:rPr lang="zh-CN" altLang="en-US" sz="2200" dirty="0" smtClean="0"/>
              <a:t>形如</a:t>
            </a:r>
            <a:r>
              <a:rPr lang="en-US" altLang="zh-CN" sz="2200" dirty="0" smtClean="0"/>
              <a:t>B_X</a:t>
            </a:r>
            <a:r>
              <a:rPr lang="zh-CN" altLang="en-US" sz="2200" dirty="0" smtClean="0"/>
              <a:t>，</a:t>
            </a:r>
            <a:r>
              <a:rPr lang="en-US" altLang="zh-CN" sz="2200" smtClean="0"/>
              <a:t>X</a:t>
            </a:r>
            <a:r>
              <a:rPr lang="zh-CN" altLang="en-US" sz="2200" smtClean="0"/>
              <a:t>，</a:t>
            </a:r>
            <a:r>
              <a:rPr lang="zh-CN" altLang="en-US" sz="2200" dirty="0" smtClean="0"/>
              <a:t>如</a:t>
            </a:r>
            <a:endParaRPr lang="en-US" altLang="zh-CN" sz="2200" dirty="0" smtClean="0"/>
          </a:p>
          <a:p>
            <a:pPr lvl="2"/>
            <a:r>
              <a:rPr lang="en-US" altLang="zh-CN" sz="2200" dirty="0" smtClean="0"/>
              <a:t>B_PERSON:</a:t>
            </a:r>
            <a:r>
              <a:rPr lang="zh-CN" altLang="en-US" sz="2200" dirty="0" smtClean="0"/>
              <a:t>人名的开始；</a:t>
            </a:r>
            <a:endParaRPr lang="en-US" altLang="zh-CN" sz="2200" dirty="0" smtClean="0"/>
          </a:p>
          <a:p>
            <a:pPr marL="914400" lvl="2" indent="0">
              <a:buNone/>
            </a:pPr>
            <a:endParaRPr lang="en-US" altLang="zh-CN" sz="2200" dirty="0" smtClean="0"/>
          </a:p>
          <a:p>
            <a:pPr lvl="2"/>
            <a:r>
              <a:rPr lang="en-US" altLang="zh-CN" sz="2200" dirty="0" smtClean="0"/>
              <a:t>LOCATION</a:t>
            </a:r>
            <a:r>
              <a:rPr lang="zh-CN" altLang="en-US" sz="2200" dirty="0" smtClean="0"/>
              <a:t>：单独的地名</a:t>
            </a:r>
            <a:endParaRPr lang="en-US" altLang="zh-CN" sz="2200" dirty="0" smtClean="0"/>
          </a:p>
          <a:p>
            <a:pPr lvl="1"/>
            <a:endParaRPr lang="en-US" altLang="zh-CN" sz="2000" dirty="0" smtClean="0"/>
          </a:p>
          <a:p>
            <a:pPr marL="338138" lvl="1" indent="0">
              <a:buNone/>
            </a:pP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zh-CN" sz="4000" b="1" dirty="0"/>
              <a:t>研究方法</a:t>
            </a:r>
            <a:endParaRPr lang="zh-CN" altLang="en-US" sz="4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30" y="4159367"/>
            <a:ext cx="8626311" cy="4664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30" y="5195655"/>
            <a:ext cx="8178714" cy="48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8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r>
              <a:rPr lang="zh-CN" altLang="zh-CN" sz="2400" b="1" dirty="0">
                <a:solidFill>
                  <a:schemeClr val="tx1"/>
                </a:solidFill>
                <a:cs typeface="微软雅黑" pitchFamily="34" charset="-122"/>
              </a:rPr>
              <a:t>词向量</a:t>
            </a:r>
            <a:r>
              <a:rPr lang="zh-CN" altLang="en-US" sz="2400" b="1" dirty="0">
                <a:solidFill>
                  <a:schemeClr val="tx1"/>
                </a:solidFill>
                <a:cs typeface="微软雅黑" pitchFamily="34" charset="-122"/>
              </a:rPr>
              <a:t>训练</a:t>
            </a: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r>
              <a:rPr lang="zh-CN" altLang="zh-CN" sz="2400" b="1" dirty="0" smtClean="0">
                <a:solidFill>
                  <a:schemeClr val="tx1"/>
                </a:solidFill>
                <a:cs typeface="微软雅黑" pitchFamily="34" charset="-122"/>
              </a:rPr>
              <a:t>字符向量</a:t>
            </a: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lvl="1"/>
            <a:endParaRPr lang="en-US" altLang="zh-CN" sz="2000" dirty="0" smtClean="0">
              <a:solidFill>
                <a:schemeClr val="tx2"/>
              </a:solidFill>
            </a:endParaRPr>
          </a:p>
          <a:p>
            <a:pPr marL="338138" lvl="1" indent="0">
              <a:buNone/>
            </a:pP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zh-CN" sz="4000" b="1" dirty="0"/>
              <a:t>研究方法</a:t>
            </a:r>
            <a:endParaRPr lang="zh-CN" altLang="en-US" sz="4000" b="1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04049" y="1854679"/>
            <a:ext cx="4735902" cy="415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7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r>
                  <a:rPr lang="zh-CN" altLang="en-US" sz="2400" b="1" dirty="0" smtClean="0">
                    <a:solidFill>
                      <a:schemeClr val="tx1"/>
                    </a:solidFill>
                    <a:cs typeface="微软雅黑" pitchFamily="34" charset="-122"/>
                  </a:rPr>
                  <a:t>构造</a:t>
                </a:r>
                <a:r>
                  <a:rPr lang="zh-CN" altLang="en-US" sz="2400" b="1" dirty="0">
                    <a:solidFill>
                      <a:schemeClr val="tx1"/>
                    </a:solidFill>
                    <a:cs typeface="微软雅黑" pitchFamily="34" charset="-122"/>
                  </a:rPr>
                  <a:t>句级对数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cs typeface="微软雅黑" pitchFamily="34" charset="-122"/>
                  </a:rPr>
                  <a:t>似然函数</a:t>
                </a:r>
                <a:endParaRPr lang="en-US" altLang="zh-CN" sz="2400" b="1" dirty="0" smtClean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lvl="1">
                  <a:buClr>
                    <a:schemeClr val="bg1">
                      <a:lumMod val="65000"/>
                    </a:schemeClr>
                  </a:buClr>
                  <a:buFontTx/>
                  <a:buChar char="-"/>
                </a:pPr>
                <a:r>
                  <a:rPr lang="zh-CN" altLang="en-US" sz="2200" dirty="0" smtClean="0"/>
                  <a:t>引入</a:t>
                </a:r>
                <a:r>
                  <a:rPr lang="zh-CN" altLang="zh-CN" sz="2200" dirty="0" smtClean="0"/>
                  <a:t>转移</a:t>
                </a:r>
                <a:r>
                  <a:rPr lang="zh-CN" altLang="zh-CN" sz="2200" dirty="0"/>
                  <a:t>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CN" sz="2200" dirty="0"/>
                  <a:t>,</a:t>
                </a:r>
                <a:r>
                  <a:rPr lang="zh-CN" altLang="zh-CN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zh-CN" sz="2200" dirty="0"/>
                  <a:t>表示从第</a:t>
                </a:r>
                <a:r>
                  <a:rPr lang="en-US" altLang="zh-CN" sz="2200" dirty="0" err="1"/>
                  <a:t>i</a:t>
                </a:r>
                <a:r>
                  <a:rPr lang="zh-CN" altLang="zh-CN" sz="2200" dirty="0"/>
                  <a:t>个标签转移到第</a:t>
                </a:r>
                <a:r>
                  <a:rPr lang="en-US" altLang="zh-CN" sz="2200" dirty="0"/>
                  <a:t>j</a:t>
                </a:r>
                <a:r>
                  <a:rPr lang="zh-CN" altLang="zh-CN" sz="2200" dirty="0"/>
                  <a:t>个标签的分数</a:t>
                </a:r>
                <a:endParaRPr lang="en-US" altLang="zh-CN" sz="2200" dirty="0"/>
              </a:p>
              <a:p>
                <a:pPr lvl="1">
                  <a:buClr>
                    <a:schemeClr val="bg1">
                      <a:lumMod val="65000"/>
                    </a:schemeClr>
                  </a:buClr>
                  <a:buFontTx/>
                  <a:buChar char="-"/>
                </a:pPr>
                <a:r>
                  <a:rPr lang="zh-CN" altLang="zh-CN" sz="2200" dirty="0"/>
                  <a:t>每个词生成一个的标签</a:t>
                </a:r>
                <a14:m>
                  <m:oMath xmlns:m="http://schemas.openxmlformats.org/officeDocument/2006/math"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的输出</m:t>
                    </m:r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sz="2200" i="1" dirty="0" smtClean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>
                      <a:lumMod val="65000"/>
                    </a:schemeClr>
                  </a:buCl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总得分</m:t>
                    </m:r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CN" sz="2200" dirty="0" smtClean="0"/>
              </a:p>
              <a:p>
                <a:pPr lvl="1">
                  <a:buClr>
                    <a:schemeClr val="bg1">
                      <a:lumMod val="65000"/>
                    </a:schemeClr>
                  </a:buClr>
                  <a:buFontTx/>
                  <a:buChar char="-"/>
                </a:pPr>
                <a:r>
                  <a:rPr lang="zh-CN" altLang="en-US" sz="2200" dirty="0" smtClean="0"/>
                  <a:t>进行归一化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sz="2200" dirty="0" smtClean="0"/>
                  <a:t> =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1:</m:t>
                                        </m:r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1:</m:t>
                                        </m:r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sSub>
                              <m:sSub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zh-CN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200">
                                                <a:latin typeface="Cambria Math" panose="02040503050406030204" pitchFamily="18" charset="0"/>
                                              </a:rPr>
                                              <m:t>1:</m:t>
                                            </m:r>
                                            <m:r>
                                              <a:rPr lang="en-US" altLang="zh-CN" sz="220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zh-CN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200">
                                                <a:latin typeface="Cambria Math" panose="02040503050406030204" pitchFamily="18" charset="0"/>
                                              </a:rPr>
                                              <m:t>1:</m:t>
                                            </m:r>
                                            <m:r>
                                              <a:rPr lang="en-US" altLang="zh-CN" sz="220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zh-CN" sz="2200" dirty="0" smtClean="0"/>
              </a:p>
              <a:p>
                <a:pPr lvl="1">
                  <a:buClr>
                    <a:schemeClr val="bg1">
                      <a:lumMod val="65000"/>
                    </a:schemeClr>
                  </a:buCl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目标函数</m:t>
                    </m:r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20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20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sSub>
                                  <m:sSubPr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1:</m:t>
                                        </m:r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zh-CN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p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sub>
                                </m:sSub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d>
                                      <m:dPr>
                                        <m:ctrlPr>
                                          <a:rPr lang="zh-CN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20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zh-CN" altLang="zh-CN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2200">
                                                    <a:latin typeface="Cambria Math" panose="02040503050406030204" pitchFamily="18" charset="0"/>
                                                  </a:rPr>
                                                  <m:t>1:</m:t>
                                                </m:r>
                                                <m:r>
                                                  <a:rPr lang="en-US" altLang="zh-CN" sz="220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20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zh-CN" altLang="zh-CN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2200">
                                                    <a:latin typeface="Cambria Math" panose="02040503050406030204" pitchFamily="18" charset="0"/>
                                                  </a:rPr>
                                                  <m:t>1:</m:t>
                                                </m:r>
                                                <m:r>
                                                  <a:rPr lang="en-US" altLang="zh-CN" sz="220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altLang="zh-CN" sz="2200" dirty="0"/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200" dirty="0"/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 smtClean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 smtClean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 smtClean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lvl="1"/>
                <a:endParaRPr lang="en-US" altLang="zh-CN" sz="2000" dirty="0" smtClean="0">
                  <a:solidFill>
                    <a:schemeClr val="tx2"/>
                  </a:solidFill>
                </a:endParaRPr>
              </a:p>
              <a:p>
                <a:pPr marL="338138" lvl="1" indent="0">
                  <a:buNone/>
                </a:pPr>
                <a:endParaRPr lang="zh-CN" alt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86" t="-9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zh-CN" sz="4000" b="1" dirty="0"/>
              <a:t>研究方法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1393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r>
                  <a:rPr lang="zh-CN" altLang="en-US" sz="2400" b="1" dirty="0" smtClean="0">
                    <a:solidFill>
                      <a:schemeClr val="tx1"/>
                    </a:solidFill>
                    <a:cs typeface="微软雅黑" pitchFamily="34" charset="-122"/>
                  </a:rPr>
                  <a:t>维特比算法预测</a:t>
                </a:r>
                <a:endParaRPr lang="en-US" altLang="zh-CN" sz="2400" b="1" dirty="0" smtClean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lvl="1">
                  <a:buClr>
                    <a:schemeClr val="bg1">
                      <a:lumMod val="65000"/>
                    </a:schemeClr>
                  </a:buClr>
                  <a:buFontTx/>
                  <a:buChar char="-"/>
                </a:pPr>
                <a:r>
                  <a:rPr lang="zh-CN" altLang="en-US" sz="2200" dirty="0" smtClean="0"/>
                  <a:t>动态规划</a:t>
                </a:r>
                <a:endParaRPr lang="en-US" altLang="zh-CN" sz="2200" dirty="0" smtClean="0"/>
              </a:p>
              <a:p>
                <a:pPr lvl="1">
                  <a:buClr>
                    <a:schemeClr val="bg1">
                      <a:lumMod val="65000"/>
                    </a:schemeClr>
                  </a:buClr>
                  <a:buFontTx/>
                  <a:buChar char="-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altLang="zh-CN" sz="2200">
                            <a:latin typeface="Cambria Math" panose="02040503050406030204" pitchFamily="18" charset="0"/>
                          </a:rPr>
                          <m:t>s</m:t>
                        </m:r>
                        <m:d>
                          <m:d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200" dirty="0"/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200" dirty="0"/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 smtClean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 smtClean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 smtClean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lvl="1"/>
                <a:endParaRPr lang="en-US" altLang="zh-CN" sz="2000" dirty="0" smtClean="0">
                  <a:solidFill>
                    <a:schemeClr val="tx2"/>
                  </a:solidFill>
                </a:endParaRPr>
              </a:p>
              <a:p>
                <a:pPr marL="338138" lvl="1" indent="0">
                  <a:buNone/>
                </a:pPr>
                <a:endParaRPr lang="zh-CN" alt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86" t="-9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zh-CN" sz="4000" b="1" dirty="0"/>
              <a:t>研究方法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6581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研究计划</a:t>
            </a:r>
            <a:endParaRPr lang="zh-CN" altLang="en-US" sz="4000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30" y="1450077"/>
            <a:ext cx="67056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8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9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/>
              <a:t> </a:t>
            </a:r>
            <a:r>
              <a:rPr lang="zh-CN" altLang="zh-CN" sz="3200" dirty="0" smtClean="0"/>
              <a:t>研究背景</a:t>
            </a:r>
            <a:r>
              <a:rPr lang="zh-CN" altLang="en-US" sz="3200" dirty="0" smtClean="0"/>
              <a:t>及</a:t>
            </a:r>
            <a:r>
              <a:rPr lang="zh-CN" altLang="zh-CN" sz="3200" dirty="0" smtClean="0"/>
              <a:t>意义</a:t>
            </a:r>
            <a:endParaRPr lang="en-US" altLang="zh-CN" sz="3200" dirty="0" smtClean="0"/>
          </a:p>
          <a:p>
            <a:r>
              <a:rPr lang="zh-CN" altLang="en-US" sz="3200" dirty="0" smtClean="0"/>
              <a:t> 研究现状</a:t>
            </a:r>
            <a:endParaRPr lang="en-US" altLang="zh-CN" sz="3200" dirty="0" smtClean="0"/>
          </a:p>
          <a:p>
            <a:r>
              <a:rPr lang="zh-CN" altLang="en-US" sz="3200" dirty="0" smtClean="0"/>
              <a:t> 研究</a:t>
            </a:r>
            <a:r>
              <a:rPr lang="zh-CN" altLang="en-US" sz="3200" dirty="0"/>
              <a:t>目标和内容</a:t>
            </a:r>
            <a:endParaRPr lang="en-US" altLang="zh-CN" sz="3200" dirty="0" smtClean="0"/>
          </a:p>
          <a:p>
            <a:r>
              <a:rPr lang="zh-CN" altLang="en-US" sz="3200" dirty="0" smtClean="0"/>
              <a:t> 存在的问题</a:t>
            </a:r>
            <a:endParaRPr lang="en-US" altLang="zh-CN" sz="3200" dirty="0" smtClean="0"/>
          </a:p>
          <a:p>
            <a:r>
              <a:rPr lang="zh-CN" altLang="en-US" sz="3200" dirty="0" smtClean="0"/>
              <a:t> 研究思路 </a:t>
            </a:r>
            <a:endParaRPr lang="en-US" altLang="zh-CN" sz="3200" dirty="0" smtClean="0"/>
          </a:p>
          <a:p>
            <a:r>
              <a:rPr lang="zh-CN" altLang="en-US" sz="3200" dirty="0" smtClean="0"/>
              <a:t> 研究方法</a:t>
            </a:r>
            <a:endParaRPr lang="en-US" altLang="zh-CN" sz="3200" dirty="0"/>
          </a:p>
          <a:p>
            <a:r>
              <a:rPr lang="zh-CN" altLang="en-US" sz="3200" dirty="0" smtClean="0"/>
              <a:t> 研究计划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目录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3964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8600" y="1245577"/>
            <a:ext cx="8661400" cy="49022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背景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zh-CN" altLang="zh-CN" sz="2200" dirty="0" smtClean="0"/>
              <a:t>近年来</a:t>
            </a:r>
            <a:r>
              <a:rPr lang="zh-CN" altLang="en-US" sz="2200" dirty="0" smtClean="0"/>
              <a:t>世界各地恐怖袭击</a:t>
            </a:r>
            <a:r>
              <a:rPr lang="zh-CN" altLang="en-US" sz="2200" dirty="0"/>
              <a:t>事件</a:t>
            </a:r>
            <a:r>
              <a:rPr lang="zh-CN" altLang="en-US" sz="2200" dirty="0" smtClean="0"/>
              <a:t>时有发生。</a:t>
            </a:r>
            <a:endParaRPr lang="en-US" altLang="zh-CN" sz="2200" dirty="0" smtClean="0"/>
          </a:p>
          <a:p>
            <a:pPr lvl="1">
              <a:lnSpc>
                <a:spcPct val="125000"/>
              </a:lnSpc>
            </a:pPr>
            <a:r>
              <a:rPr lang="zh-CN" altLang="en-US" sz="2200" dirty="0" smtClean="0"/>
              <a:t>国内新疆总体稳定，但仍有很大隐患。</a:t>
            </a:r>
            <a:endParaRPr lang="en-US" altLang="zh-CN" sz="2200" dirty="0" smtClean="0"/>
          </a:p>
          <a:p>
            <a:pPr lvl="1">
              <a:lnSpc>
                <a:spcPct val="125000"/>
              </a:lnSpc>
            </a:pPr>
            <a:r>
              <a:rPr lang="zh-CN" altLang="zh-CN" sz="2200" dirty="0" smtClean="0"/>
              <a:t>境外敌对势力</a:t>
            </a:r>
            <a:r>
              <a:rPr lang="zh-CN" altLang="en-US" sz="2200" dirty="0" smtClean="0"/>
              <a:t>通过</a:t>
            </a:r>
            <a:r>
              <a:rPr lang="zh-CN" altLang="zh-CN" sz="2200" dirty="0" smtClean="0"/>
              <a:t>网络</a:t>
            </a:r>
            <a:r>
              <a:rPr lang="zh-CN" altLang="en-US" sz="2200" dirty="0"/>
              <a:t>手段</a:t>
            </a:r>
            <a:r>
              <a:rPr lang="zh-CN" altLang="en-US" sz="2200" dirty="0" smtClean="0"/>
              <a:t>形成</a:t>
            </a:r>
            <a:r>
              <a:rPr lang="zh-CN" altLang="zh-CN" sz="2200" dirty="0" smtClean="0"/>
              <a:t>网络</a:t>
            </a:r>
            <a:r>
              <a:rPr lang="zh-CN" altLang="zh-CN" sz="2200" dirty="0"/>
              <a:t>舆论和社会</a:t>
            </a:r>
            <a:r>
              <a:rPr lang="zh-CN" altLang="zh-CN" sz="2200" dirty="0" smtClean="0"/>
              <a:t>舆论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>
              <a:lnSpc>
                <a:spcPct val="125000"/>
              </a:lnSpc>
            </a:pPr>
            <a:r>
              <a:rPr lang="zh-CN" altLang="en-US" sz="2400" dirty="0" smtClean="0"/>
              <a:t>意义</a:t>
            </a:r>
            <a:endParaRPr lang="en-US" altLang="zh-CN" sz="2400" dirty="0" smtClean="0"/>
          </a:p>
          <a:p>
            <a:pPr marL="0" lvl="1" indent="0">
              <a:lnSpc>
                <a:spcPct val="125000"/>
              </a:lnSpc>
              <a:buClr>
                <a:srgbClr val="FBB030"/>
              </a:buClr>
              <a:buNone/>
            </a:pPr>
            <a:r>
              <a:rPr lang="zh-CN" altLang="en-US" sz="2200" dirty="0" smtClean="0"/>
              <a:t>    </a:t>
            </a:r>
            <a:r>
              <a:rPr lang="en-US" altLang="zh-CN" sz="2200" dirty="0"/>
              <a:t>-  </a:t>
            </a:r>
            <a:r>
              <a:rPr lang="zh-CN" altLang="en-US" sz="2200" dirty="0"/>
              <a:t>有效把握社会舆论的动向，</a:t>
            </a:r>
            <a:r>
              <a:rPr lang="zh-CN" altLang="en-US" sz="2200" dirty="0" smtClean="0"/>
              <a:t>及时处置</a:t>
            </a:r>
            <a:r>
              <a:rPr lang="zh-CN" altLang="en-US" sz="2200" dirty="0"/>
              <a:t>突发</a:t>
            </a:r>
            <a:r>
              <a:rPr lang="zh-CN" altLang="en-US" sz="2200" dirty="0" smtClean="0"/>
              <a:t>事件。</a:t>
            </a:r>
            <a:endParaRPr lang="en-US" altLang="zh-CN" sz="2200" dirty="0"/>
          </a:p>
          <a:p>
            <a:pPr>
              <a:lnSpc>
                <a:spcPct val="125000"/>
              </a:lnSpc>
            </a:pPr>
            <a:r>
              <a:rPr lang="zh-CN" altLang="en-US" sz="2400" dirty="0" smtClean="0"/>
              <a:t>项目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200" dirty="0">
                <a:solidFill>
                  <a:schemeClr val="tx2"/>
                </a:solidFill>
              </a:rPr>
              <a:t>    </a:t>
            </a:r>
            <a:r>
              <a:rPr lang="en-US" altLang="zh-CN" sz="2200" b="0" dirty="0">
                <a:solidFill>
                  <a:schemeClr val="tx2"/>
                </a:solidFill>
              </a:rPr>
              <a:t>- </a:t>
            </a:r>
            <a:r>
              <a:rPr lang="en-US" altLang="zh-CN" sz="2200" b="0" dirty="0" smtClean="0">
                <a:solidFill>
                  <a:schemeClr val="tx2"/>
                </a:solidFill>
              </a:rPr>
              <a:t>  </a:t>
            </a:r>
            <a:r>
              <a:rPr lang="zh-CN" altLang="en-US" sz="2200" b="0" dirty="0" smtClean="0">
                <a:solidFill>
                  <a:schemeClr val="tx2"/>
                </a:solidFill>
              </a:rPr>
              <a:t>国家</a:t>
            </a:r>
            <a:r>
              <a:rPr lang="zh-CN" altLang="en-US" sz="2200" b="0" dirty="0">
                <a:solidFill>
                  <a:schemeClr val="tx2"/>
                </a:solidFill>
              </a:rPr>
              <a:t>自然科学基金</a:t>
            </a:r>
            <a:r>
              <a:rPr lang="en-US" altLang="zh-CN" sz="2200" b="0" dirty="0">
                <a:solidFill>
                  <a:schemeClr val="tx2"/>
                </a:solidFill>
              </a:rPr>
              <a:t>《</a:t>
            </a:r>
            <a:r>
              <a:rPr lang="zh-CN" altLang="en-US" sz="2200" b="0" dirty="0">
                <a:solidFill>
                  <a:schemeClr val="tx2"/>
                </a:solidFill>
              </a:rPr>
              <a:t>新疆暴恐事件的国际舆论倾向性分析</a:t>
            </a:r>
            <a:r>
              <a:rPr lang="en-US" altLang="zh-CN" sz="2200" b="0" dirty="0">
                <a:solidFill>
                  <a:schemeClr val="tx2"/>
                </a:solidFill>
              </a:rPr>
              <a:t>》</a:t>
            </a:r>
          </a:p>
          <a:p>
            <a:pPr marL="338138" lvl="1" indent="0">
              <a:lnSpc>
                <a:spcPct val="125000"/>
              </a:lnSpc>
              <a:buNone/>
            </a:pPr>
            <a:endParaRPr lang="en-US" altLang="zh-CN" sz="2200" dirty="0"/>
          </a:p>
          <a:p>
            <a:pPr marL="338138" lvl="1" indent="0">
              <a:lnSpc>
                <a:spcPct val="125000"/>
              </a:lnSpc>
              <a:buNone/>
            </a:pPr>
            <a:endParaRPr lang="en-US" altLang="zh-CN" sz="22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研究背景及意义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6206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8600" y="1245577"/>
            <a:ext cx="8661400" cy="4902200"/>
          </a:xfrm>
        </p:spPr>
        <p:txBody>
          <a:bodyPr/>
          <a:lstStyle/>
          <a:p>
            <a:pPr marL="457200" lvl="1" indent="-457200">
              <a:lnSpc>
                <a:spcPct val="125000"/>
              </a:lnSpc>
              <a:spcBef>
                <a:spcPct val="5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en-US" altLang="zh-CN" sz="2200" dirty="0"/>
              <a:t>Ando </a:t>
            </a:r>
            <a:r>
              <a:rPr lang="zh-CN" altLang="en-US" sz="2200" dirty="0"/>
              <a:t>和</a:t>
            </a:r>
            <a:r>
              <a:rPr lang="en-US" altLang="zh-CN" sz="2200" dirty="0"/>
              <a:t> Zhang</a:t>
            </a:r>
            <a:r>
              <a:rPr lang="zh-CN" altLang="en-US" sz="2200" dirty="0"/>
              <a:t>（</a:t>
            </a:r>
            <a:r>
              <a:rPr lang="en-US" altLang="zh-CN" sz="2200" dirty="0"/>
              <a:t> 2005</a:t>
            </a:r>
            <a:r>
              <a:rPr lang="zh-CN" altLang="en-US" sz="2200" dirty="0"/>
              <a:t>）</a:t>
            </a:r>
            <a:r>
              <a:rPr lang="en-US" altLang="zh-CN" sz="2200" dirty="0"/>
              <a:t> </a:t>
            </a:r>
            <a:r>
              <a:rPr lang="zh-CN" altLang="en-US" sz="2200" dirty="0"/>
              <a:t>采用</a:t>
            </a:r>
            <a:r>
              <a:rPr lang="en-US" altLang="zh-CN" sz="2200" dirty="0"/>
              <a:t> </a:t>
            </a:r>
            <a:r>
              <a:rPr lang="zh-CN" altLang="en-US" sz="2200" dirty="0"/>
              <a:t>半监督方式得到</a:t>
            </a:r>
            <a:r>
              <a:rPr lang="en-US" altLang="zh-CN" sz="2200" dirty="0"/>
              <a:t>F</a:t>
            </a:r>
            <a:r>
              <a:rPr lang="zh-CN" altLang="en-US" sz="2200" dirty="0"/>
              <a:t>值</a:t>
            </a:r>
            <a:r>
              <a:rPr lang="en-US" altLang="zh-CN" sz="2200" dirty="0"/>
              <a:t>89.31%</a:t>
            </a:r>
          </a:p>
          <a:p>
            <a:pPr marL="457200" lvl="1" indent="-457200">
              <a:lnSpc>
                <a:spcPct val="125000"/>
              </a:lnSpc>
              <a:spcBef>
                <a:spcPct val="5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en-US" altLang="zh-CN" sz="2200" dirty="0"/>
              <a:t>Wang</a:t>
            </a:r>
            <a:r>
              <a:rPr lang="zh-CN" altLang="en-US" sz="2200" dirty="0"/>
              <a:t>（</a:t>
            </a:r>
            <a:r>
              <a:rPr lang="en-US" altLang="zh-CN" sz="2200" dirty="0"/>
              <a:t>2015</a:t>
            </a:r>
            <a:r>
              <a:rPr lang="zh-CN" altLang="en-US" sz="2200" dirty="0"/>
              <a:t>）</a:t>
            </a:r>
            <a:r>
              <a:rPr lang="en-US" altLang="zh-CN" sz="2200" dirty="0"/>
              <a:t> </a:t>
            </a:r>
            <a:r>
              <a:rPr lang="zh-CN" altLang="en-US" sz="2200" dirty="0"/>
              <a:t>等人 采用 </a:t>
            </a:r>
            <a:r>
              <a:rPr lang="en-US" altLang="zh-CN" sz="2200" dirty="0" err="1"/>
              <a:t>BiLSTM</a:t>
            </a:r>
            <a:r>
              <a:rPr lang="zh-CN" altLang="en-US" sz="2200" dirty="0"/>
              <a:t>模型进行训练，获得</a:t>
            </a:r>
            <a:r>
              <a:rPr lang="en-US" altLang="zh-CN" sz="2200" dirty="0"/>
              <a:t>F</a:t>
            </a:r>
            <a:r>
              <a:rPr lang="zh-CN" altLang="en-US" sz="2200" dirty="0"/>
              <a:t>值</a:t>
            </a:r>
            <a:r>
              <a:rPr lang="en-US" altLang="zh-CN" sz="2200" dirty="0"/>
              <a:t>89.64%</a:t>
            </a:r>
          </a:p>
          <a:p>
            <a:pPr marL="457200" lvl="1" indent="-457200">
              <a:lnSpc>
                <a:spcPct val="125000"/>
              </a:lnSpc>
              <a:spcBef>
                <a:spcPct val="5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en-US" altLang="zh-CN" sz="2200" dirty="0"/>
              <a:t>Huang</a:t>
            </a:r>
            <a:r>
              <a:rPr lang="zh-CN" altLang="en-US" sz="2200" dirty="0"/>
              <a:t>等人（</a:t>
            </a:r>
            <a:r>
              <a:rPr lang="en-US" altLang="zh-CN" sz="2200" dirty="0"/>
              <a:t>2015</a:t>
            </a:r>
            <a:r>
              <a:rPr lang="zh-CN" altLang="en-US" sz="2200" dirty="0"/>
              <a:t>）采用</a:t>
            </a:r>
            <a:r>
              <a:rPr lang="en-US" altLang="zh-CN" sz="2200" dirty="0" err="1"/>
              <a:t>BiLSTM</a:t>
            </a:r>
            <a:r>
              <a:rPr lang="en-US" altLang="zh-CN" sz="2200" dirty="0"/>
              <a:t>-CRF</a:t>
            </a:r>
            <a:r>
              <a:rPr lang="zh-CN" altLang="en-US" sz="2200" dirty="0"/>
              <a:t>模型进行训练，获得</a:t>
            </a:r>
            <a:r>
              <a:rPr lang="en-US" altLang="zh-CN" sz="2200" dirty="0"/>
              <a:t>F</a:t>
            </a:r>
            <a:r>
              <a:rPr lang="zh-CN" altLang="en-US" sz="2200" dirty="0"/>
              <a:t>值</a:t>
            </a:r>
            <a:r>
              <a:rPr lang="en-US" altLang="zh-CN" sz="2200" dirty="0"/>
              <a:t>90.10%</a:t>
            </a:r>
          </a:p>
          <a:p>
            <a:pPr lvl="1">
              <a:lnSpc>
                <a:spcPct val="125000"/>
              </a:lnSpc>
            </a:pPr>
            <a:endParaRPr lang="en-US" altLang="zh-CN" sz="2200" dirty="0" smtClean="0"/>
          </a:p>
          <a:p>
            <a:pPr marL="338138" lvl="1" indent="0">
              <a:lnSpc>
                <a:spcPct val="125000"/>
              </a:lnSpc>
              <a:buNone/>
            </a:pPr>
            <a:r>
              <a:rPr lang="en-US" altLang="zh-CN" sz="1400" dirty="0" smtClean="0">
                <a:solidFill>
                  <a:schemeClr val="tx1"/>
                </a:solidFill>
                <a:cs typeface="微软雅黑" pitchFamily="34" charset="-122"/>
              </a:rPr>
              <a:t>Ando </a:t>
            </a:r>
            <a:r>
              <a:rPr lang="en-US" altLang="zh-CN" sz="1400" dirty="0">
                <a:solidFill>
                  <a:schemeClr val="tx1"/>
                </a:solidFill>
                <a:cs typeface="微软雅黑" pitchFamily="34" charset="-122"/>
              </a:rPr>
              <a:t>R K, Zhang T. </a:t>
            </a:r>
            <a:r>
              <a:rPr lang="en-US" altLang="zh-CN" sz="1400" dirty="0">
                <a:solidFill>
                  <a:schemeClr val="tx1"/>
                </a:solidFill>
                <a:cs typeface="微软雅黑" pitchFamily="34" charset="-122"/>
              </a:rPr>
              <a:t>A framework for learning predictive structures from multiple tasks and unlabeled data[J]. Journal of Machine Learning Research, 2005, 6(Nov): 1817-1853.</a:t>
            </a:r>
            <a:endParaRPr lang="en-US" altLang="zh-CN" sz="1400" dirty="0">
              <a:solidFill>
                <a:schemeClr val="tx1"/>
              </a:solidFill>
              <a:cs typeface="微软雅黑" pitchFamily="34" charset="-122"/>
            </a:endParaRPr>
          </a:p>
          <a:p>
            <a:pPr marL="338138" lvl="1" indent="0">
              <a:lnSpc>
                <a:spcPct val="125000"/>
              </a:lnSpc>
              <a:buNone/>
            </a:pPr>
            <a:r>
              <a:rPr lang="en-US" altLang="zh-CN" sz="1400" dirty="0">
                <a:solidFill>
                  <a:schemeClr val="tx1"/>
                </a:solidFill>
                <a:cs typeface="微软雅黑" pitchFamily="34" charset="-122"/>
              </a:rPr>
              <a:t>Wang P, Qian Y, Soong F K, et al. A Unified Tagging Solution: Bidirectional LSTM Recurrent Neural Network with Word Embedding[J]. </a:t>
            </a:r>
            <a:r>
              <a:rPr lang="en-US" altLang="zh-CN" sz="1400" dirty="0" err="1">
                <a:solidFill>
                  <a:schemeClr val="tx1"/>
                </a:solidFill>
                <a:cs typeface="微软雅黑" pitchFamily="34" charset="-122"/>
              </a:rPr>
              <a:t>arXiv</a:t>
            </a:r>
            <a:r>
              <a:rPr lang="en-US" altLang="zh-CN" sz="1400" dirty="0">
                <a:solidFill>
                  <a:schemeClr val="tx1"/>
                </a:solidFill>
                <a:cs typeface="微软雅黑" pitchFamily="34" charset="-122"/>
              </a:rPr>
              <a:t> preprint arXiv:1511.00215, 2015</a:t>
            </a:r>
            <a:r>
              <a:rPr lang="en-US" altLang="zh-CN" sz="1400" dirty="0" smtClean="0">
                <a:solidFill>
                  <a:schemeClr val="tx1"/>
                </a:solidFill>
                <a:cs typeface="微软雅黑" pitchFamily="34" charset="-122"/>
              </a:rPr>
              <a:t>.</a:t>
            </a:r>
            <a:endParaRPr lang="en-US" altLang="zh-CN" sz="1400" dirty="0">
              <a:solidFill>
                <a:schemeClr val="tx1"/>
              </a:solidFill>
              <a:cs typeface="微软雅黑" pitchFamily="34" charset="-122"/>
            </a:endParaRPr>
          </a:p>
          <a:p>
            <a:pPr marL="338138" lvl="1" indent="0">
              <a:lnSpc>
                <a:spcPct val="125000"/>
              </a:lnSpc>
              <a:buNone/>
            </a:pPr>
            <a:r>
              <a:rPr lang="en-US" altLang="zh-CN" sz="1400" dirty="0" smtClean="0">
                <a:solidFill>
                  <a:schemeClr val="tx1"/>
                </a:solidFill>
                <a:cs typeface="微软雅黑" pitchFamily="34" charset="-122"/>
              </a:rPr>
              <a:t>Huang </a:t>
            </a:r>
            <a:r>
              <a:rPr lang="en-US" altLang="zh-CN" sz="1400" dirty="0">
                <a:solidFill>
                  <a:schemeClr val="tx1"/>
                </a:solidFill>
                <a:cs typeface="微软雅黑" pitchFamily="34" charset="-122"/>
              </a:rPr>
              <a:t>Z, Xu W, Yu K. </a:t>
            </a:r>
            <a:r>
              <a:rPr lang="en-US" altLang="zh-CN" sz="1400" dirty="0">
                <a:solidFill>
                  <a:schemeClr val="tx1"/>
                </a:solidFill>
                <a:cs typeface="微软雅黑" pitchFamily="34" charset="-122"/>
              </a:rPr>
              <a:t>Bidirectional LSTM-CRF models for sequence tagging[J]. </a:t>
            </a:r>
            <a:r>
              <a:rPr lang="en-US" altLang="zh-CN" sz="1400" dirty="0" err="1">
                <a:solidFill>
                  <a:schemeClr val="tx1"/>
                </a:solidFill>
                <a:cs typeface="微软雅黑" pitchFamily="34" charset="-122"/>
              </a:rPr>
              <a:t>arXiv</a:t>
            </a:r>
            <a:r>
              <a:rPr lang="en-US" altLang="zh-CN" sz="1400" dirty="0">
                <a:solidFill>
                  <a:schemeClr val="tx1"/>
                </a:solidFill>
                <a:cs typeface="微软雅黑" pitchFamily="34" charset="-122"/>
              </a:rPr>
              <a:t> preprint arXiv:1508.01991, 2015</a:t>
            </a:r>
            <a:r>
              <a:rPr lang="en-US" altLang="zh-CN" sz="1400" dirty="0">
                <a:solidFill>
                  <a:schemeClr val="tx1"/>
                </a:solidFill>
                <a:cs typeface="微软雅黑" pitchFamily="34" charset="-122"/>
              </a:rPr>
              <a:t>.</a:t>
            </a:r>
          </a:p>
          <a:p>
            <a:pPr marL="338138" lvl="1" indent="0">
              <a:lnSpc>
                <a:spcPct val="125000"/>
              </a:lnSpc>
              <a:buNone/>
            </a:pPr>
            <a:endParaRPr lang="en-US" altLang="zh-CN" sz="1400" dirty="0">
              <a:solidFill>
                <a:schemeClr val="tx1"/>
              </a:solidFill>
              <a:cs typeface="微软雅黑" pitchFamily="34" charset="-122"/>
            </a:endParaRPr>
          </a:p>
          <a:p>
            <a:pPr marL="338138" lvl="1" indent="0">
              <a:lnSpc>
                <a:spcPct val="125000"/>
              </a:lnSpc>
              <a:buNone/>
            </a:pPr>
            <a:endParaRPr lang="en-US" altLang="zh-CN" sz="1400" dirty="0">
              <a:solidFill>
                <a:schemeClr val="tx1"/>
              </a:solidFill>
              <a:cs typeface="微软雅黑" pitchFamily="34" charset="-122"/>
            </a:endParaRPr>
          </a:p>
          <a:p>
            <a:endParaRPr lang="zh-CN" altLang="en-US" sz="1400" b="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研究现状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85171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研究目标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在没有语言学的先验</a:t>
            </a:r>
            <a:r>
              <a:rPr lang="zh-CN" altLang="en-US" sz="2200" dirty="0"/>
              <a:t>知识</a:t>
            </a:r>
            <a:r>
              <a:rPr lang="zh-CN" altLang="en-US" sz="2200" dirty="0" smtClean="0"/>
              <a:t>情况</a:t>
            </a:r>
            <a:r>
              <a:rPr lang="zh-CN" altLang="en-US" sz="2200" smtClean="0"/>
              <a:t>下，实现关于</a:t>
            </a:r>
            <a:r>
              <a:rPr lang="zh-CN" altLang="en-US" sz="2200" dirty="0" smtClean="0"/>
              <a:t>新疆暴恐事件的命名实体识别。</a:t>
            </a:r>
            <a:endParaRPr lang="en-US" altLang="zh-CN" sz="2200" dirty="0" smtClean="0"/>
          </a:p>
          <a:p>
            <a:pPr lvl="1"/>
            <a:r>
              <a:rPr lang="zh-CN" altLang="en-US" sz="2200" dirty="0"/>
              <a:t>采集国际媒体关于新疆暴恐事件的报道，抽取新闻</a:t>
            </a:r>
            <a:r>
              <a:rPr lang="zh-CN" altLang="en-US" sz="2200" dirty="0" smtClean="0"/>
              <a:t>事件</a:t>
            </a:r>
            <a:r>
              <a:rPr lang="en-US" altLang="zh-CN" sz="2200" dirty="0" smtClean="0"/>
              <a:t>5W1H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lvl="1"/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研究</a:t>
            </a:r>
            <a:r>
              <a:rPr lang="zh-CN" altLang="en-US" sz="2400" dirty="0" smtClean="0"/>
              <a:t>内容</a:t>
            </a:r>
            <a:endParaRPr lang="en-US" altLang="zh-CN" sz="2400" dirty="0" smtClean="0"/>
          </a:p>
          <a:p>
            <a:pPr lvl="1">
              <a:lnSpc>
                <a:spcPct val="125000"/>
              </a:lnSpc>
            </a:pPr>
            <a:r>
              <a:rPr lang="zh-CN" altLang="en-US" sz="2200" dirty="0" smtClean="0"/>
              <a:t>新疆暴恐事件语料采集、预处理和语料的标注</a:t>
            </a:r>
            <a:endParaRPr lang="zh-CN" altLang="en-US" sz="2200" dirty="0"/>
          </a:p>
          <a:p>
            <a:pPr lvl="1">
              <a:lnSpc>
                <a:spcPct val="125000"/>
              </a:lnSpc>
            </a:pPr>
            <a:r>
              <a:rPr lang="zh-CN" altLang="en-US" sz="2200" dirty="0" smtClean="0"/>
              <a:t>字符向量模型</a:t>
            </a:r>
            <a:r>
              <a:rPr lang="zh-CN" altLang="en-US" sz="2200" dirty="0"/>
              <a:t>的建立</a:t>
            </a:r>
            <a:r>
              <a:rPr lang="zh-CN" altLang="en-US" sz="2200" dirty="0" smtClean="0"/>
              <a:t>，构建句</a:t>
            </a:r>
            <a:r>
              <a:rPr lang="zh-CN" altLang="en-US" sz="2200" dirty="0"/>
              <a:t>级对数</a:t>
            </a:r>
            <a:r>
              <a:rPr lang="zh-CN" altLang="en-US" sz="2200" dirty="0" smtClean="0"/>
              <a:t>似然函数</a:t>
            </a:r>
            <a:endParaRPr lang="en-US" altLang="zh-CN" sz="2200" dirty="0" smtClean="0"/>
          </a:p>
          <a:p>
            <a:pPr lvl="1">
              <a:lnSpc>
                <a:spcPct val="125000"/>
              </a:lnSpc>
            </a:pPr>
            <a:r>
              <a:rPr lang="zh-CN" altLang="en-US" sz="2200" dirty="0" smtClean="0"/>
              <a:t>利用</a:t>
            </a:r>
            <a:r>
              <a:rPr lang="zh-CN" altLang="en-US" sz="2200" dirty="0"/>
              <a:t>事件抽取</a:t>
            </a:r>
            <a:r>
              <a:rPr lang="zh-CN" altLang="en-US" sz="2200" dirty="0" smtClean="0"/>
              <a:t>技术，</a:t>
            </a:r>
            <a:r>
              <a:rPr lang="zh-CN" altLang="en-US" sz="2200" dirty="0"/>
              <a:t>以结构化的</a:t>
            </a:r>
            <a:r>
              <a:rPr lang="zh-CN" altLang="en-US" sz="2200" dirty="0" smtClean="0"/>
              <a:t>形式抽取和存储新疆暴恐事件</a:t>
            </a:r>
            <a:endParaRPr lang="en-US" altLang="zh-CN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研究目标和内容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7460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例子</a:t>
            </a:r>
            <a:endParaRPr lang="en-US" altLang="zh-CN" sz="2400" dirty="0" smtClean="0"/>
          </a:p>
          <a:p>
            <a:pPr lvl="1"/>
            <a:r>
              <a:rPr lang="en-US" altLang="zh-CN" sz="2200" dirty="0" err="1" smtClean="0"/>
              <a:t>Standford</a:t>
            </a:r>
            <a:r>
              <a:rPr lang="en-US" altLang="zh-CN" sz="2200" dirty="0" smtClean="0"/>
              <a:t> NER</a:t>
            </a:r>
            <a:r>
              <a:rPr lang="zh-CN" altLang="en-US" sz="2200" dirty="0" smtClean="0"/>
              <a:t>（</a:t>
            </a:r>
            <a:r>
              <a:rPr lang="en-US" altLang="zh-CN" sz="2200" dirty="0" smtClean="0"/>
              <a:t>×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  <a:p>
            <a:pPr lvl="1"/>
            <a:endParaRPr lang="en-US" altLang="zh-CN" sz="2200" dirty="0" smtClean="0"/>
          </a:p>
          <a:p>
            <a:pPr lvl="1"/>
            <a:endParaRPr lang="en-US" altLang="zh-CN" sz="2200" dirty="0"/>
          </a:p>
          <a:p>
            <a:pPr lvl="1"/>
            <a:r>
              <a:rPr lang="zh-CN" altLang="en-US" sz="2200" dirty="0" smtClean="0"/>
              <a:t>期望 </a:t>
            </a:r>
            <a:r>
              <a:rPr lang="en-US" altLang="zh-CN" sz="2200" dirty="0" smtClean="0"/>
              <a:t>NER</a:t>
            </a:r>
            <a:r>
              <a:rPr lang="zh-CN" altLang="en-US" sz="2200" dirty="0" smtClean="0"/>
              <a:t>（√）</a:t>
            </a:r>
            <a:endParaRPr lang="en-US" altLang="zh-CN" sz="2200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（译文：鲁</a:t>
            </a:r>
            <a:r>
              <a:rPr lang="zh-CN" altLang="en-US" dirty="0"/>
              <a:t>克沁镇位于</a:t>
            </a:r>
            <a:r>
              <a:rPr lang="zh-CN" altLang="en-US" dirty="0" smtClean="0"/>
              <a:t>吐鲁番市，距离新疆省会乌鲁木齐</a:t>
            </a:r>
            <a:r>
              <a:rPr lang="zh-CN" altLang="en-US" dirty="0"/>
              <a:t>东南</a:t>
            </a:r>
            <a:r>
              <a:rPr lang="en-US" altLang="zh-CN" dirty="0"/>
              <a:t>176</a:t>
            </a:r>
            <a:r>
              <a:rPr lang="zh-CN" altLang="en-US" dirty="0" smtClean="0"/>
              <a:t>英里。）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存在的问题</a:t>
            </a:r>
            <a:endParaRPr lang="zh-CN" altLang="en-US" sz="4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30" y="2289484"/>
            <a:ext cx="8082381" cy="4567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30" y="4005112"/>
            <a:ext cx="8178714" cy="48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6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48597" y="5767409"/>
            <a:ext cx="8661400" cy="516849"/>
          </a:xfrm>
        </p:spPr>
        <p:txBody>
          <a:bodyPr/>
          <a:lstStyle/>
          <a:p>
            <a:pPr marL="338138" lvl="1" indent="0">
              <a:lnSpc>
                <a:spcPct val="110000"/>
              </a:lnSpc>
              <a:buNone/>
            </a:pPr>
            <a:r>
              <a:rPr lang="en-US" altLang="zh-CN" sz="1400" dirty="0" err="1" smtClean="0">
                <a:solidFill>
                  <a:schemeClr val="tx1"/>
                </a:solidFill>
                <a:cs typeface="微软雅黑" pitchFamily="34" charset="-122"/>
              </a:rPr>
              <a:t>Collobert</a:t>
            </a:r>
            <a:r>
              <a:rPr lang="en-US" altLang="zh-CN" sz="1400" dirty="0" smtClean="0">
                <a:solidFill>
                  <a:schemeClr val="tx1"/>
                </a:solidFill>
                <a:cs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cs typeface="微软雅黑" pitchFamily="34" charset="-122"/>
              </a:rPr>
              <a:t>R, Weston J, </a:t>
            </a:r>
            <a:r>
              <a:rPr lang="en-US" altLang="zh-CN" sz="1400" dirty="0" err="1">
                <a:solidFill>
                  <a:schemeClr val="tx1"/>
                </a:solidFill>
                <a:cs typeface="微软雅黑" pitchFamily="34" charset="-122"/>
              </a:rPr>
              <a:t>Bottou</a:t>
            </a:r>
            <a:r>
              <a:rPr lang="en-US" altLang="zh-CN" sz="1400" dirty="0">
                <a:solidFill>
                  <a:schemeClr val="tx1"/>
                </a:solidFill>
                <a:cs typeface="微软雅黑" pitchFamily="34" charset="-122"/>
              </a:rPr>
              <a:t> L, et al. Natural language processing (almost) from scratch[J]. Journal of Machine Learning Research, 2011, 12(Aug): 2493-2537.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/>
              <a:t>研究</a:t>
            </a:r>
            <a:r>
              <a:rPr lang="zh-CN" altLang="en-US" sz="4000" b="1" dirty="0" smtClean="0"/>
              <a:t>思路</a:t>
            </a:r>
            <a:endParaRPr lang="en-US" altLang="zh-CN" sz="4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36461" y="1324203"/>
            <a:ext cx="38190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针对</a:t>
            </a:r>
            <a:r>
              <a:rPr lang="en-US" altLang="zh-CN" sz="2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NLP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四项任务建立一套统一的模型；</a:t>
            </a:r>
            <a:endParaRPr lang="en-US" altLang="zh-CN" sz="28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indent="-45720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引入句级对数似然函数（</a:t>
            </a:r>
            <a:r>
              <a:rPr lang="en-US" altLang="zh-CN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CRF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层）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8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indent="-45720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提出了一个未去实现想法：比词级更细粒度的字符级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向量</a:t>
            </a:r>
            <a:endParaRPr lang="zh-CN" altLang="en-US" dirty="0" smtClean="0">
              <a:latin typeface="Calibri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686" y="1201111"/>
            <a:ext cx="3993854" cy="446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b="0" dirty="0"/>
              <a:t>dos Santos C N, </a:t>
            </a:r>
            <a:r>
              <a:rPr lang="en-US" altLang="zh-CN" sz="1400" b="0" dirty="0" err="1"/>
              <a:t>Zadrozny</a:t>
            </a:r>
            <a:r>
              <a:rPr lang="en-US" altLang="zh-CN" sz="1400" b="0" dirty="0"/>
              <a:t> B. Learning Character-level Representations for Part-of-Speech Tagging[C]//ICML. 2014: 1818-1826.</a:t>
            </a:r>
            <a:endParaRPr lang="zh-CN" altLang="en-US" sz="1400" b="0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r>
              <a:rPr lang="en-US" altLang="zh-CN" dirty="0" err="1"/>
              <a:t>CharWNN</a:t>
            </a:r>
            <a:r>
              <a:rPr lang="en-US" altLang="zh-CN" dirty="0"/>
              <a:t> </a:t>
            </a:r>
            <a:r>
              <a:rPr lang="zh-CN" altLang="en-US" dirty="0"/>
              <a:t>应用于 </a:t>
            </a:r>
            <a:r>
              <a:rPr lang="en-US" altLang="zh-CN" dirty="0" smtClean="0"/>
              <a:t>POS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3"/>
          </p:nvPr>
        </p:nvSpPr>
        <p:spPr>
          <a:xfrm>
            <a:off x="4645025" y="5011947"/>
            <a:ext cx="4041775" cy="1147726"/>
          </a:xfrm>
        </p:spPr>
        <p:txBody>
          <a:bodyPr/>
          <a:lstStyle/>
          <a:p>
            <a:r>
              <a:rPr lang="en-US" altLang="zh-CN" sz="1400" b="0" dirty="0"/>
              <a:t>dos Santos C, </a:t>
            </a:r>
            <a:r>
              <a:rPr lang="en-US" altLang="zh-CN" sz="1400" b="0" dirty="0" err="1"/>
              <a:t>Guimaraes</a:t>
            </a:r>
            <a:r>
              <a:rPr lang="en-US" altLang="zh-CN" sz="1400" b="0" dirty="0"/>
              <a:t> V, </a:t>
            </a:r>
            <a:r>
              <a:rPr lang="en-US" altLang="zh-CN" sz="1400" b="0" dirty="0" err="1"/>
              <a:t>Niterói</a:t>
            </a:r>
            <a:r>
              <a:rPr lang="en-US" altLang="zh-CN" sz="1400" b="0" dirty="0"/>
              <a:t> R J, et al. Boosting named entity recognition with neural character </a:t>
            </a:r>
            <a:r>
              <a:rPr lang="en-US" altLang="zh-CN" sz="1400" b="0" dirty="0" err="1" smtClean="0"/>
              <a:t>embeddings</a:t>
            </a:r>
            <a:r>
              <a:rPr lang="en-US" altLang="zh-CN" sz="1400" b="0" dirty="0" smtClean="0"/>
              <a:t>[C] //</a:t>
            </a:r>
            <a:r>
              <a:rPr lang="en-US" altLang="zh-CN" sz="1400" b="0" dirty="0"/>
              <a:t>Proceedings of NEWS 2015 The Fifth Named Entities Workshop. 2015: 25.</a:t>
            </a:r>
            <a:endParaRPr lang="zh-CN" altLang="en-US" sz="1400" b="0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r>
              <a:rPr lang="en-US" altLang="zh-CN" dirty="0" err="1"/>
              <a:t>CharWNN</a:t>
            </a:r>
            <a:r>
              <a:rPr lang="en-US" altLang="zh-CN" dirty="0"/>
              <a:t> </a:t>
            </a:r>
            <a:r>
              <a:rPr lang="zh-CN" altLang="en-US" dirty="0"/>
              <a:t>应用于 </a:t>
            </a:r>
            <a:r>
              <a:rPr lang="zh-CN" altLang="en-US" dirty="0" smtClean="0"/>
              <a:t>西班牙、葡萄牙的</a:t>
            </a:r>
            <a:r>
              <a:rPr lang="en-US" altLang="zh-CN" dirty="0" smtClean="0"/>
              <a:t>NER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/>
              <a:t>研究</a:t>
            </a:r>
            <a:r>
              <a:rPr lang="zh-CN" altLang="en-US" sz="4000" b="1" dirty="0" smtClean="0"/>
              <a:t>思路</a:t>
            </a:r>
            <a:endParaRPr lang="en-US" altLang="zh-CN" sz="4000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97" y="1860509"/>
            <a:ext cx="2807655" cy="353100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878" y="2232837"/>
            <a:ext cx="3630440" cy="2779109"/>
          </a:xfrm>
          <a:prstGeom prst="rect">
            <a:avLst/>
          </a:prstGeom>
        </p:spPr>
      </p:pic>
      <p:sp>
        <p:nvSpPr>
          <p:cNvPr id="22" name="右箭头 21"/>
          <p:cNvSpPr/>
          <p:nvPr/>
        </p:nvSpPr>
        <p:spPr bwMode="auto">
          <a:xfrm>
            <a:off x="3688552" y="3383693"/>
            <a:ext cx="978408" cy="4846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80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dirty="0" smtClean="0"/>
              <a:t>GDELT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Google </a:t>
            </a:r>
            <a:r>
              <a:rPr lang="en-US" altLang="zh-CN" sz="2200" dirty="0" err="1" smtClean="0"/>
              <a:t>BigQuery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调研</a:t>
            </a:r>
            <a:endParaRPr lang="en-US" altLang="zh-CN" sz="2200" dirty="0" smtClean="0"/>
          </a:p>
          <a:p>
            <a:pPr lvl="1"/>
            <a:endParaRPr lang="en-US" altLang="zh-CN" sz="2000" dirty="0" smtClean="0"/>
          </a:p>
          <a:p>
            <a:r>
              <a:rPr lang="zh-CN" altLang="en-US" sz="2200" dirty="0" smtClean="0"/>
              <a:t>语料采集工作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完成</a:t>
            </a:r>
            <a:r>
              <a:rPr lang="en-US" altLang="zh-CN" sz="2200" dirty="0" smtClean="0"/>
              <a:t>6000</a:t>
            </a:r>
            <a:r>
              <a:rPr lang="zh-CN" altLang="en-US" sz="2200" dirty="0" smtClean="0"/>
              <a:t>余篇新疆暴恐事件的</a:t>
            </a:r>
            <a:r>
              <a:rPr lang="zh-CN" altLang="en-US" sz="2200" dirty="0"/>
              <a:t>语料</a:t>
            </a:r>
            <a:r>
              <a:rPr lang="zh-CN" altLang="en-US" sz="2200" dirty="0" smtClean="0"/>
              <a:t>采集工作</a:t>
            </a:r>
            <a:endParaRPr lang="en-US" altLang="zh-CN" sz="2200" dirty="0" smtClean="0"/>
          </a:p>
          <a:p>
            <a:pPr lvl="1"/>
            <a:endParaRPr lang="en-US" altLang="zh-CN" sz="2200" dirty="0"/>
          </a:p>
          <a:p>
            <a:r>
              <a:rPr lang="zh-CN" altLang="en-US" sz="2400" dirty="0" smtClean="0"/>
              <a:t>相关论文学习</a:t>
            </a:r>
            <a:endParaRPr lang="en-US" altLang="zh-CN" sz="2400" dirty="0" smtClean="0"/>
          </a:p>
          <a:p>
            <a:pPr lvl="1"/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前期准备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4787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教研室ppt模板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 marL="228600" indent="-228600">
          <a:buFont typeface="Arial" pitchFamily="34" charset="0"/>
          <a:buChar char="•"/>
          <a:defRPr dirty="0" err="1" smtClean="0">
            <a:latin typeface="Calibri" pitchFamily="34" charset="0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教研室ppt模板</Template>
  <TotalTime>4158</TotalTime>
  <Words>652</Words>
  <Application>Microsoft Office PowerPoint</Application>
  <PresentationFormat>全屏显示(4:3)</PresentationFormat>
  <Paragraphs>126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ＭＳ Ｐゴシック</vt:lpstr>
      <vt:lpstr>Segoe</vt:lpstr>
      <vt:lpstr>Segoe Semibold</vt:lpstr>
      <vt:lpstr>黑体</vt:lpstr>
      <vt:lpstr>华文细黑</vt:lpstr>
      <vt:lpstr>微软雅黑</vt:lpstr>
      <vt:lpstr>Arial</vt:lpstr>
      <vt:lpstr>Arial Narrow</vt:lpstr>
      <vt:lpstr>Calibri</vt:lpstr>
      <vt:lpstr>Cambria Math</vt:lpstr>
      <vt:lpstr>Times New Roman</vt:lpstr>
      <vt:lpstr>Wingdings</vt:lpstr>
      <vt:lpstr>教研室ppt模板</vt:lpstr>
      <vt:lpstr>       面向新疆暴恐事件的 命名实体识别和事件抽取研究</vt:lpstr>
      <vt:lpstr>目录</vt:lpstr>
      <vt:lpstr>研究背景及意义</vt:lpstr>
      <vt:lpstr>研究现状</vt:lpstr>
      <vt:lpstr>研究目标和内容</vt:lpstr>
      <vt:lpstr>存在的问题</vt:lpstr>
      <vt:lpstr>研究思路</vt:lpstr>
      <vt:lpstr>研究思路</vt:lpstr>
      <vt:lpstr>前期准备</vt:lpstr>
      <vt:lpstr>研究方法</vt:lpstr>
      <vt:lpstr>研究方法</vt:lpstr>
      <vt:lpstr>研究方法</vt:lpstr>
      <vt:lpstr>研究方法</vt:lpstr>
      <vt:lpstr>研究方法</vt:lpstr>
      <vt:lpstr>研究计划</vt:lpstr>
      <vt:lpstr>PowerPoint 演示文稿</vt:lpstr>
    </vt:vector>
  </TitlesOfParts>
  <Company>快速装机版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    Summary</dc:title>
  <dc:creator>Administrator</dc:creator>
  <cp:lastModifiedBy>guanghe lin</cp:lastModifiedBy>
  <cp:revision>492</cp:revision>
  <dcterms:created xsi:type="dcterms:W3CDTF">2014-10-16T04:26:12Z</dcterms:created>
  <dcterms:modified xsi:type="dcterms:W3CDTF">2016-10-12T00:24:26Z</dcterms:modified>
</cp:coreProperties>
</file>