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18"/>
  </p:notesMasterIdLst>
  <p:handoutMasterIdLst>
    <p:handoutMasterId r:id="rId19"/>
  </p:handoutMasterIdLst>
  <p:sldIdLst>
    <p:sldId id="256" r:id="rId2"/>
    <p:sldId id="258" r:id="rId3"/>
    <p:sldId id="259" r:id="rId4"/>
    <p:sldId id="270" r:id="rId5"/>
    <p:sldId id="272" r:id="rId6"/>
    <p:sldId id="262" r:id="rId7"/>
    <p:sldId id="261" r:id="rId8"/>
    <p:sldId id="267" r:id="rId9"/>
    <p:sldId id="273" r:id="rId10"/>
    <p:sldId id="274" r:id="rId11"/>
    <p:sldId id="263" r:id="rId12"/>
    <p:sldId id="264" r:id="rId13"/>
    <p:sldId id="275" r:id="rId14"/>
    <p:sldId id="268" r:id="rId15"/>
    <p:sldId id="276" r:id="rId16"/>
    <p:sldId id="257" r:id="rId17"/>
  </p:sldIdLst>
  <p:sldSz cx="9144000" cy="6858000" type="screen4x3"/>
  <p:notesSz cx="6858000" cy="9296400"/>
  <p:defaultTextStyle>
    <a:defPPr>
      <a:defRPr lang="en-US"/>
    </a:defPPr>
    <a:lvl1pPr algn="l" rtl="0" fontAlgn="base">
      <a:spcBef>
        <a:spcPct val="0"/>
      </a:spcBef>
      <a:spcAft>
        <a:spcPct val="0"/>
      </a:spcAft>
      <a:defRPr kern="1200">
        <a:solidFill>
          <a:srgbClr val="4D4D4D"/>
        </a:solidFill>
        <a:latin typeface="Segoe"/>
        <a:ea typeface="MS PGothic" pitchFamily="34" charset="-128"/>
        <a:cs typeface="+mn-cs"/>
      </a:defRPr>
    </a:lvl1pPr>
    <a:lvl2pPr marL="457200" algn="l" rtl="0" fontAlgn="base">
      <a:spcBef>
        <a:spcPct val="0"/>
      </a:spcBef>
      <a:spcAft>
        <a:spcPct val="0"/>
      </a:spcAft>
      <a:defRPr kern="1200">
        <a:solidFill>
          <a:srgbClr val="4D4D4D"/>
        </a:solidFill>
        <a:latin typeface="Segoe"/>
        <a:ea typeface="MS PGothic" pitchFamily="34" charset="-128"/>
        <a:cs typeface="+mn-cs"/>
      </a:defRPr>
    </a:lvl2pPr>
    <a:lvl3pPr marL="914400" algn="l" rtl="0" fontAlgn="base">
      <a:spcBef>
        <a:spcPct val="0"/>
      </a:spcBef>
      <a:spcAft>
        <a:spcPct val="0"/>
      </a:spcAft>
      <a:defRPr kern="1200">
        <a:solidFill>
          <a:srgbClr val="4D4D4D"/>
        </a:solidFill>
        <a:latin typeface="Segoe"/>
        <a:ea typeface="MS PGothic" pitchFamily="34" charset="-128"/>
        <a:cs typeface="+mn-cs"/>
      </a:defRPr>
    </a:lvl3pPr>
    <a:lvl4pPr marL="1371600" algn="l" rtl="0" fontAlgn="base">
      <a:spcBef>
        <a:spcPct val="0"/>
      </a:spcBef>
      <a:spcAft>
        <a:spcPct val="0"/>
      </a:spcAft>
      <a:defRPr kern="1200">
        <a:solidFill>
          <a:srgbClr val="4D4D4D"/>
        </a:solidFill>
        <a:latin typeface="Segoe"/>
        <a:ea typeface="MS PGothic" pitchFamily="34" charset="-128"/>
        <a:cs typeface="+mn-cs"/>
      </a:defRPr>
    </a:lvl4pPr>
    <a:lvl5pPr marL="1828800" algn="l" rtl="0" fontAlgn="base">
      <a:spcBef>
        <a:spcPct val="0"/>
      </a:spcBef>
      <a:spcAft>
        <a:spcPct val="0"/>
      </a:spcAft>
      <a:defRPr kern="1200">
        <a:solidFill>
          <a:srgbClr val="4D4D4D"/>
        </a:solidFill>
        <a:latin typeface="Segoe"/>
        <a:ea typeface="MS PGothic" pitchFamily="34" charset="-128"/>
        <a:cs typeface="+mn-cs"/>
      </a:defRPr>
    </a:lvl5pPr>
    <a:lvl6pPr marL="2286000" algn="l" defTabSz="914400" rtl="0" eaLnBrk="1" latinLnBrk="0" hangingPunct="1">
      <a:defRPr kern="1200">
        <a:solidFill>
          <a:srgbClr val="4D4D4D"/>
        </a:solidFill>
        <a:latin typeface="Segoe"/>
        <a:ea typeface="MS PGothic" pitchFamily="34" charset="-128"/>
        <a:cs typeface="+mn-cs"/>
      </a:defRPr>
    </a:lvl6pPr>
    <a:lvl7pPr marL="2743200" algn="l" defTabSz="914400" rtl="0" eaLnBrk="1" latinLnBrk="0" hangingPunct="1">
      <a:defRPr kern="1200">
        <a:solidFill>
          <a:srgbClr val="4D4D4D"/>
        </a:solidFill>
        <a:latin typeface="Segoe"/>
        <a:ea typeface="MS PGothic" pitchFamily="34" charset="-128"/>
        <a:cs typeface="+mn-cs"/>
      </a:defRPr>
    </a:lvl7pPr>
    <a:lvl8pPr marL="3200400" algn="l" defTabSz="914400" rtl="0" eaLnBrk="1" latinLnBrk="0" hangingPunct="1">
      <a:defRPr kern="1200">
        <a:solidFill>
          <a:srgbClr val="4D4D4D"/>
        </a:solidFill>
        <a:latin typeface="Segoe"/>
        <a:ea typeface="MS PGothic" pitchFamily="34" charset="-128"/>
        <a:cs typeface="+mn-cs"/>
      </a:defRPr>
    </a:lvl8pPr>
    <a:lvl9pPr marL="3657600" algn="l" defTabSz="914400" rtl="0" eaLnBrk="1" latinLnBrk="0" hangingPunct="1">
      <a:defRPr kern="1200">
        <a:solidFill>
          <a:srgbClr val="4D4D4D"/>
        </a:solidFill>
        <a:latin typeface="Segoe"/>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E02E20"/>
    <a:srgbClr val="4F81BD"/>
    <a:srgbClr val="62A5E8"/>
    <a:srgbClr val="A8CDF2"/>
    <a:srgbClr val="A8CD8E"/>
    <a:srgbClr val="0070AF"/>
    <a:srgbClr val="539EC8"/>
    <a:srgbClr val="3367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89" autoAdjust="0"/>
    <p:restoredTop sz="94714" autoAdjust="0"/>
  </p:normalViewPr>
  <p:slideViewPr>
    <p:cSldViewPr snapToGrid="0">
      <p:cViewPr varScale="1">
        <p:scale>
          <a:sx n="100" d="100"/>
          <a:sy n="100" d="100"/>
        </p:scale>
        <p:origin x="-3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a:defRPr sz="1200">
                <a:solidFill>
                  <a:schemeClr val="tx1"/>
                </a:solidFill>
                <a:latin typeface="Arial" pitchFamily="34" charset="0"/>
              </a:defRPr>
            </a:lvl1pPr>
          </a:lstStyle>
          <a:p>
            <a:pPr>
              <a:defRPr/>
            </a:pPr>
            <a:endParaRPr lang="zh-CN" altLang="zh-CN"/>
          </a:p>
        </p:txBody>
      </p:sp>
      <p:sp>
        <p:nvSpPr>
          <p:cNvPr id="4099"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a:defRPr sz="1200">
                <a:solidFill>
                  <a:schemeClr val="tx1"/>
                </a:solidFill>
                <a:latin typeface="Arial" pitchFamily="34" charset="0"/>
              </a:defRPr>
            </a:lvl1pPr>
          </a:lstStyle>
          <a:p>
            <a:pPr>
              <a:defRPr/>
            </a:pPr>
            <a:fld id="{11140F79-BAE0-4167-899C-DF6D4FB1C15B}" type="datetime1">
              <a:rPr lang="zh-CN" altLang="en-US"/>
              <a:pPr>
                <a:defRPr/>
              </a:pPr>
              <a:t>2016/10/11</a:t>
            </a:fld>
            <a:endParaRPr lang="zh-CN" altLang="zh-CN"/>
          </a:p>
        </p:txBody>
      </p:sp>
      <p:sp>
        <p:nvSpPr>
          <p:cNvPr id="4100"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a:defRPr sz="1200">
                <a:solidFill>
                  <a:schemeClr val="tx1"/>
                </a:solidFill>
                <a:latin typeface="Arial" pitchFamily="34" charset="0"/>
              </a:defRPr>
            </a:lvl1pPr>
          </a:lstStyle>
          <a:p>
            <a:pPr>
              <a:defRPr/>
            </a:pPr>
            <a:endParaRPr lang="zh-CN" altLang="zh-CN"/>
          </a:p>
        </p:txBody>
      </p:sp>
      <p:sp>
        <p:nvSpPr>
          <p:cNvPr id="4101"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a:defRPr sz="1200">
                <a:solidFill>
                  <a:schemeClr val="tx1"/>
                </a:solidFill>
                <a:latin typeface="Arial" pitchFamily="34" charset="0"/>
              </a:defRPr>
            </a:lvl1pPr>
          </a:lstStyle>
          <a:p>
            <a:pPr>
              <a:defRPr/>
            </a:pPr>
            <a:fld id="{439F8232-6A2A-45C7-A38E-EF6283F085CC}" type="slidenum">
              <a:rPr lang="en-US" altLang="zh-CN"/>
              <a:pPr>
                <a:defRPr/>
              </a:pPr>
              <a:t>‹#›</a:t>
            </a:fld>
            <a:endParaRPr lang="en-US" altLang="zh-CN"/>
          </a:p>
        </p:txBody>
      </p:sp>
    </p:spTree>
    <p:extLst>
      <p:ext uri="{BB962C8B-B14F-4D97-AF65-F5344CB8AC3E}">
        <p14:creationId xmlns:p14="http://schemas.microsoft.com/office/powerpoint/2010/main" xmlns="" val="1347372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a:defRPr sz="1200">
                <a:solidFill>
                  <a:schemeClr val="tx1"/>
                </a:solidFill>
                <a:latin typeface="Arial" pitchFamily="34" charset="0"/>
              </a:defRPr>
            </a:lvl1pPr>
          </a:lstStyle>
          <a:p>
            <a:pPr>
              <a:defRPr/>
            </a:pPr>
            <a:endParaRPr lang="zh-CN" altLang="zh-CN"/>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a:defRPr sz="1200">
                <a:solidFill>
                  <a:schemeClr val="tx1"/>
                </a:solidFill>
                <a:latin typeface="Arial" pitchFamily="34" charset="0"/>
              </a:defRPr>
            </a:lvl1pPr>
          </a:lstStyle>
          <a:p>
            <a:pPr>
              <a:defRPr/>
            </a:pPr>
            <a:fld id="{F8AC7BE8-4EE3-436E-8821-8C83FA7A29BD}" type="datetime1">
              <a:rPr lang="zh-CN" altLang="en-US"/>
              <a:pPr>
                <a:defRPr/>
              </a:pPr>
              <a:t>2016/10/11</a:t>
            </a:fld>
            <a:endParaRPr lang="zh-CN" altLang="zh-CN"/>
          </a:p>
        </p:txBody>
      </p:sp>
      <p:sp>
        <p:nvSpPr>
          <p:cNvPr id="471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a:defRPr sz="1200">
                <a:solidFill>
                  <a:schemeClr val="tx1"/>
                </a:solidFill>
                <a:latin typeface="Arial" pitchFamily="34" charset="0"/>
              </a:defRPr>
            </a:lvl1pPr>
          </a:lstStyle>
          <a:p>
            <a:pPr>
              <a:defRPr/>
            </a:pPr>
            <a:endParaRPr lang="zh-CN" altLang="zh-CN"/>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a:defRPr sz="1200">
                <a:solidFill>
                  <a:schemeClr val="tx1"/>
                </a:solidFill>
                <a:latin typeface="Arial" pitchFamily="34" charset="0"/>
              </a:defRPr>
            </a:lvl1pPr>
          </a:lstStyle>
          <a:p>
            <a:pPr>
              <a:defRPr/>
            </a:pPr>
            <a:fld id="{D2438841-2FE7-423E-ADBE-984075AE5641}" type="slidenum">
              <a:rPr lang="en-US" altLang="zh-CN"/>
              <a:pPr>
                <a:defRPr/>
              </a:pPr>
              <a:t>‹#›</a:t>
            </a:fld>
            <a:endParaRPr lang="en-US" altLang="zh-CN"/>
          </a:p>
        </p:txBody>
      </p:sp>
    </p:spTree>
    <p:extLst>
      <p:ext uri="{BB962C8B-B14F-4D97-AF65-F5344CB8AC3E}">
        <p14:creationId xmlns:p14="http://schemas.microsoft.com/office/powerpoint/2010/main" xmlns="" val="36580989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ＭＳ Ｐゴシック" pitchFamily="-112" charset="-128"/>
      </a:defRPr>
    </a:lvl1pPr>
    <a:lvl2pPr marL="457200"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rgbClr val="4D4D4D"/>
                </a:solidFill>
                <a:latin typeface="Segoe"/>
                <a:ea typeface="MS PGothic" pitchFamily="34" charset="-128"/>
              </a:defRPr>
            </a:lvl1pPr>
            <a:lvl2pPr marL="742950" indent="-285750" defTabSz="930275" eaLnBrk="0" hangingPunct="0">
              <a:defRPr>
                <a:solidFill>
                  <a:srgbClr val="4D4D4D"/>
                </a:solidFill>
                <a:latin typeface="Segoe"/>
                <a:ea typeface="MS PGothic" pitchFamily="34" charset="-128"/>
              </a:defRPr>
            </a:lvl2pPr>
            <a:lvl3pPr marL="1143000" indent="-228600" defTabSz="930275" eaLnBrk="0" hangingPunct="0">
              <a:defRPr>
                <a:solidFill>
                  <a:srgbClr val="4D4D4D"/>
                </a:solidFill>
                <a:latin typeface="Segoe"/>
                <a:ea typeface="MS PGothic" pitchFamily="34" charset="-128"/>
              </a:defRPr>
            </a:lvl3pPr>
            <a:lvl4pPr marL="1600200" indent="-228600" defTabSz="930275" eaLnBrk="0" hangingPunct="0">
              <a:defRPr>
                <a:solidFill>
                  <a:srgbClr val="4D4D4D"/>
                </a:solidFill>
                <a:latin typeface="Segoe"/>
                <a:ea typeface="MS PGothic" pitchFamily="34" charset="-128"/>
              </a:defRPr>
            </a:lvl4pPr>
            <a:lvl5pPr marL="2057400" indent="-228600" defTabSz="930275" eaLnBrk="0" hangingPunct="0">
              <a:defRPr>
                <a:solidFill>
                  <a:srgbClr val="4D4D4D"/>
                </a:solidFill>
                <a:latin typeface="Segoe"/>
                <a:ea typeface="MS PGothic" pitchFamily="34" charset="-128"/>
              </a:defRPr>
            </a:lvl5pPr>
            <a:lvl6pPr marL="2514600" indent="-228600" defTabSz="930275" eaLnBrk="0" fontAlgn="base" hangingPunct="0">
              <a:spcBef>
                <a:spcPct val="0"/>
              </a:spcBef>
              <a:spcAft>
                <a:spcPct val="0"/>
              </a:spcAft>
              <a:defRPr>
                <a:solidFill>
                  <a:srgbClr val="4D4D4D"/>
                </a:solidFill>
                <a:latin typeface="Segoe"/>
                <a:ea typeface="MS PGothic" pitchFamily="34" charset="-128"/>
              </a:defRPr>
            </a:lvl6pPr>
            <a:lvl7pPr marL="2971800" indent="-228600" defTabSz="930275" eaLnBrk="0" fontAlgn="base" hangingPunct="0">
              <a:spcBef>
                <a:spcPct val="0"/>
              </a:spcBef>
              <a:spcAft>
                <a:spcPct val="0"/>
              </a:spcAft>
              <a:defRPr>
                <a:solidFill>
                  <a:srgbClr val="4D4D4D"/>
                </a:solidFill>
                <a:latin typeface="Segoe"/>
                <a:ea typeface="MS PGothic" pitchFamily="34" charset="-128"/>
              </a:defRPr>
            </a:lvl7pPr>
            <a:lvl8pPr marL="3429000" indent="-228600" defTabSz="930275" eaLnBrk="0" fontAlgn="base" hangingPunct="0">
              <a:spcBef>
                <a:spcPct val="0"/>
              </a:spcBef>
              <a:spcAft>
                <a:spcPct val="0"/>
              </a:spcAft>
              <a:defRPr>
                <a:solidFill>
                  <a:srgbClr val="4D4D4D"/>
                </a:solidFill>
                <a:latin typeface="Segoe"/>
                <a:ea typeface="MS PGothic" pitchFamily="34" charset="-128"/>
              </a:defRPr>
            </a:lvl8pPr>
            <a:lvl9pPr marL="3886200" indent="-228600" defTabSz="930275" eaLnBrk="0" fontAlgn="base" hangingPunct="0">
              <a:spcBef>
                <a:spcPct val="0"/>
              </a:spcBef>
              <a:spcAft>
                <a:spcPct val="0"/>
              </a:spcAft>
              <a:defRPr>
                <a:solidFill>
                  <a:srgbClr val="4D4D4D"/>
                </a:solidFill>
                <a:latin typeface="Segoe"/>
                <a:ea typeface="MS PGothic" pitchFamily="34" charset="-128"/>
              </a:defRPr>
            </a:lvl9pPr>
          </a:lstStyle>
          <a:p>
            <a:pPr eaLnBrk="1" hangingPunct="1"/>
            <a:fld id="{5B8FF1EF-7ABF-48E8-9539-76C687A3F4DA}" type="slidenum">
              <a:rPr lang="en-US" altLang="zh-CN" smtClean="0">
                <a:solidFill>
                  <a:schemeClr val="tx1"/>
                </a:solidFill>
                <a:latin typeface="Arial" pitchFamily="34" charset="0"/>
              </a:rPr>
              <a:pPr eaLnBrk="1" hangingPunct="1"/>
              <a:t>1</a:t>
            </a:fld>
            <a:endParaRPr lang="en-US" altLang="zh-CN" smtClean="0">
              <a:solidFill>
                <a:schemeClr val="tx1"/>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rgbClr val="4D4D4D"/>
                </a:solidFill>
                <a:latin typeface="Segoe"/>
                <a:ea typeface="MS PGothic" pitchFamily="34" charset="-128"/>
              </a:defRPr>
            </a:lvl1pPr>
            <a:lvl2pPr marL="742950" indent="-285750" defTabSz="930275" eaLnBrk="0" hangingPunct="0">
              <a:defRPr>
                <a:solidFill>
                  <a:srgbClr val="4D4D4D"/>
                </a:solidFill>
                <a:latin typeface="Segoe"/>
                <a:ea typeface="MS PGothic" pitchFamily="34" charset="-128"/>
              </a:defRPr>
            </a:lvl2pPr>
            <a:lvl3pPr marL="1143000" indent="-228600" defTabSz="930275" eaLnBrk="0" hangingPunct="0">
              <a:defRPr>
                <a:solidFill>
                  <a:srgbClr val="4D4D4D"/>
                </a:solidFill>
                <a:latin typeface="Segoe"/>
                <a:ea typeface="MS PGothic" pitchFamily="34" charset="-128"/>
              </a:defRPr>
            </a:lvl3pPr>
            <a:lvl4pPr marL="1600200" indent="-228600" defTabSz="930275" eaLnBrk="0" hangingPunct="0">
              <a:defRPr>
                <a:solidFill>
                  <a:srgbClr val="4D4D4D"/>
                </a:solidFill>
                <a:latin typeface="Segoe"/>
                <a:ea typeface="MS PGothic" pitchFamily="34" charset="-128"/>
              </a:defRPr>
            </a:lvl4pPr>
            <a:lvl5pPr marL="2057400" indent="-228600" defTabSz="930275" eaLnBrk="0" hangingPunct="0">
              <a:defRPr>
                <a:solidFill>
                  <a:srgbClr val="4D4D4D"/>
                </a:solidFill>
                <a:latin typeface="Segoe"/>
                <a:ea typeface="MS PGothic" pitchFamily="34" charset="-128"/>
              </a:defRPr>
            </a:lvl5pPr>
            <a:lvl6pPr marL="2514600" indent="-228600" defTabSz="930275" eaLnBrk="0" fontAlgn="base" hangingPunct="0">
              <a:spcBef>
                <a:spcPct val="0"/>
              </a:spcBef>
              <a:spcAft>
                <a:spcPct val="0"/>
              </a:spcAft>
              <a:defRPr>
                <a:solidFill>
                  <a:srgbClr val="4D4D4D"/>
                </a:solidFill>
                <a:latin typeface="Segoe"/>
                <a:ea typeface="MS PGothic" pitchFamily="34" charset="-128"/>
              </a:defRPr>
            </a:lvl6pPr>
            <a:lvl7pPr marL="2971800" indent="-228600" defTabSz="930275" eaLnBrk="0" fontAlgn="base" hangingPunct="0">
              <a:spcBef>
                <a:spcPct val="0"/>
              </a:spcBef>
              <a:spcAft>
                <a:spcPct val="0"/>
              </a:spcAft>
              <a:defRPr>
                <a:solidFill>
                  <a:srgbClr val="4D4D4D"/>
                </a:solidFill>
                <a:latin typeface="Segoe"/>
                <a:ea typeface="MS PGothic" pitchFamily="34" charset="-128"/>
              </a:defRPr>
            </a:lvl7pPr>
            <a:lvl8pPr marL="3429000" indent="-228600" defTabSz="930275" eaLnBrk="0" fontAlgn="base" hangingPunct="0">
              <a:spcBef>
                <a:spcPct val="0"/>
              </a:spcBef>
              <a:spcAft>
                <a:spcPct val="0"/>
              </a:spcAft>
              <a:defRPr>
                <a:solidFill>
                  <a:srgbClr val="4D4D4D"/>
                </a:solidFill>
                <a:latin typeface="Segoe"/>
                <a:ea typeface="MS PGothic" pitchFamily="34" charset="-128"/>
              </a:defRPr>
            </a:lvl8pPr>
            <a:lvl9pPr marL="3886200" indent="-228600" defTabSz="930275" eaLnBrk="0" fontAlgn="base" hangingPunct="0">
              <a:spcBef>
                <a:spcPct val="0"/>
              </a:spcBef>
              <a:spcAft>
                <a:spcPct val="0"/>
              </a:spcAft>
              <a:defRPr>
                <a:solidFill>
                  <a:srgbClr val="4D4D4D"/>
                </a:solidFill>
                <a:latin typeface="Segoe"/>
                <a:ea typeface="MS PGothic" pitchFamily="34" charset="-128"/>
              </a:defRPr>
            </a:lvl9pPr>
          </a:lstStyle>
          <a:p>
            <a:pPr eaLnBrk="1" hangingPunct="1"/>
            <a:fld id="{7F436CDC-E26C-4D56-A504-B2B21D77DF3D}" type="slidenum">
              <a:rPr lang="en-US" altLang="zh-CN" smtClean="0">
                <a:solidFill>
                  <a:schemeClr val="tx1"/>
                </a:solidFill>
                <a:latin typeface="Arial" pitchFamily="34" charset="0"/>
              </a:rPr>
              <a:pPr eaLnBrk="1" hangingPunct="1"/>
              <a:t>16</a:t>
            </a:fld>
            <a:endParaRPr lang="en-US" altLang="zh-CN" smtClean="0">
              <a:solidFill>
                <a:schemeClr val="tx1"/>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itchFamily="34" charset="-122"/>
                <a:ea typeface="微软雅黑" pitchFamily="34" charset="-122"/>
              </a:defRPr>
            </a:lvl1pPr>
          </a:lstStyle>
          <a:p>
            <a:r>
              <a:rPr lang="zh-CN" altLang="en-US" smtClean="0"/>
              <a:t>单击此处编辑母版副标题样式</a:t>
            </a:r>
            <a:endParaRPr lang="en-US" dirty="0"/>
          </a:p>
        </p:txBody>
      </p:sp>
    </p:spTree>
    <p:extLst>
      <p:ext uri="{BB962C8B-B14F-4D97-AF65-F5344CB8AC3E}">
        <p14:creationId xmlns:p14="http://schemas.microsoft.com/office/powerpoint/2010/main" xmlns="" val="41760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项目列表">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E8219C70-B50F-4E93-B878-44E8F29E8ED1}"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8"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FED31F33-E489-4FD9-898F-9F1F3F31DC82}"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9" name="TextBox 8"/>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0" name="Group 54"/>
          <p:cNvGrpSpPr>
            <a:grpSpLocks/>
          </p:cNvGrpSpPr>
          <p:nvPr/>
        </p:nvGrpSpPr>
        <p:grpSpPr bwMode="auto">
          <a:xfrm>
            <a:off x="1828800" y="1752600"/>
            <a:ext cx="5329238" cy="665163"/>
            <a:chOff x="1152" y="1104"/>
            <a:chExt cx="3357" cy="419"/>
          </a:xfrm>
        </p:grpSpPr>
        <p:grpSp>
          <p:nvGrpSpPr>
            <p:cNvPr id="11" name="Group 3"/>
            <p:cNvGrpSpPr>
              <a:grpSpLocks/>
            </p:cNvGrpSpPr>
            <p:nvPr/>
          </p:nvGrpSpPr>
          <p:grpSpPr bwMode="auto">
            <a:xfrm>
              <a:off x="1152" y="1104"/>
              <a:ext cx="480" cy="419"/>
              <a:chOff x="1110" y="2656"/>
              <a:chExt cx="1549" cy="1351"/>
            </a:xfrm>
          </p:grpSpPr>
          <p:sp>
            <p:nvSpPr>
              <p:cNvPr id="1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1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1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grpSp>
        <p:sp>
          <p:nvSpPr>
            <p:cNvPr id="12" name="Line 11"/>
            <p:cNvSpPr>
              <a:spLocks noChangeShapeType="1"/>
            </p:cNvSpPr>
            <p:nvPr/>
          </p:nvSpPr>
          <p:spPr bwMode="auto">
            <a:xfrm>
              <a:off x="1536" y="1488"/>
              <a:ext cx="2973" cy="1"/>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 name="Text Box 13"/>
            <p:cNvSpPr txBox="1">
              <a:spLocks noChangeArrowheads="1"/>
            </p:cNvSpPr>
            <p:nvPr/>
          </p:nvSpPr>
          <p:spPr bwMode="gray">
            <a:xfrm>
              <a:off x="1270" y="1166"/>
              <a:ext cx="235" cy="291"/>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a:spcBef>
                  <a:spcPct val="50000"/>
                </a:spcBef>
                <a:defRPr/>
              </a:pPr>
              <a:r>
                <a:rPr lang="en-US" altLang="zh-CN" sz="2400" b="1" smtClean="0">
                  <a:solidFill>
                    <a:schemeClr val="bg1"/>
                  </a:solidFill>
                  <a:latin typeface="微软雅黑" pitchFamily="34" charset="-122"/>
                  <a:ea typeface="微软雅黑" pitchFamily="34" charset="-122"/>
                </a:rPr>
                <a:t>1</a:t>
              </a:r>
            </a:p>
          </p:txBody>
        </p:sp>
      </p:grpSp>
      <p:grpSp>
        <p:nvGrpSpPr>
          <p:cNvPr id="17" name="Group 55"/>
          <p:cNvGrpSpPr>
            <a:grpSpLocks/>
          </p:cNvGrpSpPr>
          <p:nvPr/>
        </p:nvGrpSpPr>
        <p:grpSpPr bwMode="auto">
          <a:xfrm>
            <a:off x="1828800" y="2667000"/>
            <a:ext cx="5329238" cy="665163"/>
            <a:chOff x="1152" y="1680"/>
            <a:chExt cx="3357" cy="419"/>
          </a:xfrm>
        </p:grpSpPr>
        <p:grpSp>
          <p:nvGrpSpPr>
            <p:cNvPr id="18" name="Group 7"/>
            <p:cNvGrpSpPr>
              <a:grpSpLocks/>
            </p:cNvGrpSpPr>
            <p:nvPr/>
          </p:nvGrpSpPr>
          <p:grpSpPr bwMode="auto">
            <a:xfrm>
              <a:off x="1152" y="1680"/>
              <a:ext cx="480" cy="419"/>
              <a:chOff x="3174" y="2656"/>
              <a:chExt cx="1549" cy="1351"/>
            </a:xfrm>
          </p:grpSpPr>
          <p:sp>
            <p:nvSpPr>
              <p:cNvPr id="2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2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2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grpSp>
        <p:sp>
          <p:nvSpPr>
            <p:cNvPr id="19" name="Line 14"/>
            <p:cNvSpPr>
              <a:spLocks noChangeShapeType="1"/>
            </p:cNvSpPr>
            <p:nvPr/>
          </p:nvSpPr>
          <p:spPr bwMode="auto">
            <a:xfrm>
              <a:off x="1536" y="2064"/>
              <a:ext cx="2973" cy="1"/>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 name="Text Box 16"/>
            <p:cNvSpPr txBox="1">
              <a:spLocks noChangeArrowheads="1"/>
            </p:cNvSpPr>
            <p:nvPr/>
          </p:nvSpPr>
          <p:spPr bwMode="gray">
            <a:xfrm>
              <a:off x="1270" y="1742"/>
              <a:ext cx="235" cy="291"/>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a:spcBef>
                  <a:spcPct val="50000"/>
                </a:spcBef>
                <a:defRPr/>
              </a:pPr>
              <a:r>
                <a:rPr lang="en-US" altLang="zh-CN" sz="2400" b="1" smtClean="0">
                  <a:solidFill>
                    <a:schemeClr val="bg1"/>
                  </a:solidFill>
                  <a:latin typeface="微软雅黑" pitchFamily="34" charset="-122"/>
                  <a:ea typeface="微软雅黑" pitchFamily="34" charset="-122"/>
                </a:rPr>
                <a:t>2</a:t>
              </a:r>
            </a:p>
          </p:txBody>
        </p:sp>
      </p:grpSp>
      <p:grpSp>
        <p:nvGrpSpPr>
          <p:cNvPr id="24" name="Group 56"/>
          <p:cNvGrpSpPr>
            <a:grpSpLocks/>
          </p:cNvGrpSpPr>
          <p:nvPr/>
        </p:nvGrpSpPr>
        <p:grpSpPr bwMode="auto">
          <a:xfrm>
            <a:off x="1828800" y="3559175"/>
            <a:ext cx="5329238" cy="665163"/>
            <a:chOff x="1152" y="2242"/>
            <a:chExt cx="3357" cy="419"/>
          </a:xfrm>
        </p:grpSpPr>
        <p:grpSp>
          <p:nvGrpSpPr>
            <p:cNvPr id="25" name="Group 17"/>
            <p:cNvGrpSpPr>
              <a:grpSpLocks/>
            </p:cNvGrpSpPr>
            <p:nvPr/>
          </p:nvGrpSpPr>
          <p:grpSpPr bwMode="auto">
            <a:xfrm>
              <a:off x="1152" y="2242"/>
              <a:ext cx="480" cy="419"/>
              <a:chOff x="1110" y="2656"/>
              <a:chExt cx="1549" cy="1351"/>
            </a:xfrm>
          </p:grpSpPr>
          <p:sp>
            <p:nvSpPr>
              <p:cNvPr id="2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2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3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grpSp>
        <p:sp>
          <p:nvSpPr>
            <p:cNvPr id="26" name="Line 25"/>
            <p:cNvSpPr>
              <a:spLocks noChangeShapeType="1"/>
            </p:cNvSpPr>
            <p:nvPr/>
          </p:nvSpPr>
          <p:spPr bwMode="auto">
            <a:xfrm>
              <a:off x="1536" y="2626"/>
              <a:ext cx="2973" cy="1"/>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 name="Text Box 27"/>
            <p:cNvSpPr txBox="1">
              <a:spLocks noChangeArrowheads="1"/>
            </p:cNvSpPr>
            <p:nvPr/>
          </p:nvSpPr>
          <p:spPr bwMode="gray">
            <a:xfrm>
              <a:off x="1270" y="2304"/>
              <a:ext cx="235" cy="291"/>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a:spcBef>
                  <a:spcPct val="50000"/>
                </a:spcBef>
                <a:defRPr/>
              </a:pPr>
              <a:r>
                <a:rPr lang="en-US" altLang="zh-CN" sz="2400" b="1" smtClean="0">
                  <a:solidFill>
                    <a:schemeClr val="bg1"/>
                  </a:solidFill>
                  <a:latin typeface="微软雅黑" pitchFamily="34" charset="-122"/>
                  <a:ea typeface="微软雅黑" pitchFamily="34" charset="-122"/>
                </a:rPr>
                <a:t>3</a:t>
              </a:r>
            </a:p>
          </p:txBody>
        </p:sp>
      </p:grpSp>
      <p:grpSp>
        <p:nvGrpSpPr>
          <p:cNvPr id="31" name="Group 57"/>
          <p:cNvGrpSpPr>
            <a:grpSpLocks/>
          </p:cNvGrpSpPr>
          <p:nvPr/>
        </p:nvGrpSpPr>
        <p:grpSpPr bwMode="auto">
          <a:xfrm>
            <a:off x="1828800" y="4473575"/>
            <a:ext cx="5329238" cy="665163"/>
            <a:chOff x="1152" y="2818"/>
            <a:chExt cx="3357" cy="419"/>
          </a:xfrm>
        </p:grpSpPr>
        <p:grpSp>
          <p:nvGrpSpPr>
            <p:cNvPr id="32" name="Group 21"/>
            <p:cNvGrpSpPr>
              <a:grpSpLocks/>
            </p:cNvGrpSpPr>
            <p:nvPr/>
          </p:nvGrpSpPr>
          <p:grpSpPr bwMode="auto">
            <a:xfrm>
              <a:off x="1152" y="2818"/>
              <a:ext cx="480" cy="419"/>
              <a:chOff x="3174" y="2656"/>
              <a:chExt cx="1549" cy="1351"/>
            </a:xfrm>
          </p:grpSpPr>
          <p:sp>
            <p:nvSpPr>
              <p:cNvPr id="3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3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37"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grpSp>
        <p:sp>
          <p:nvSpPr>
            <p:cNvPr id="33" name="Line 28"/>
            <p:cNvSpPr>
              <a:spLocks noChangeShapeType="1"/>
            </p:cNvSpPr>
            <p:nvPr/>
          </p:nvSpPr>
          <p:spPr bwMode="auto">
            <a:xfrm>
              <a:off x="1536" y="3202"/>
              <a:ext cx="2973" cy="1"/>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4" name="Text Box 30"/>
            <p:cNvSpPr txBox="1">
              <a:spLocks noChangeArrowheads="1"/>
            </p:cNvSpPr>
            <p:nvPr/>
          </p:nvSpPr>
          <p:spPr bwMode="gray">
            <a:xfrm>
              <a:off x="1270" y="2880"/>
              <a:ext cx="235" cy="291"/>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a:spcBef>
                  <a:spcPct val="50000"/>
                </a:spcBef>
                <a:defRPr/>
              </a:pPr>
              <a:r>
                <a:rPr lang="en-US" altLang="zh-CN" sz="2400" b="1" smtClean="0">
                  <a:solidFill>
                    <a:schemeClr val="bg1"/>
                  </a:solidFill>
                  <a:latin typeface="微软雅黑" pitchFamily="34" charset="-122"/>
                  <a:ea typeface="微软雅黑" pitchFamily="34" charset="-122"/>
                </a:rPr>
                <a:t>4</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smtClean="0"/>
              <a:t>单击此处编辑母版文本样式</a:t>
            </a:r>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smtClean="0"/>
              <a:t>单击此处编辑母版文本样式</a:t>
            </a:r>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smtClean="0"/>
              <a:t>单击此处编辑母版文本样式</a:t>
            </a:r>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smtClean="0"/>
              <a:t>单击此处编辑母版文本样式</a:t>
            </a:r>
          </a:p>
        </p:txBody>
      </p:sp>
    </p:spTree>
    <p:extLst>
      <p:ext uri="{BB962C8B-B14F-4D97-AF65-F5344CB8AC3E}">
        <p14:creationId xmlns:p14="http://schemas.microsoft.com/office/powerpoint/2010/main" xmlns="" val="564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循环过程">
    <p:spTree>
      <p:nvGrpSpPr>
        <p:cNvPr id="1" name=""/>
        <p:cNvGrpSpPr/>
        <p:nvPr/>
      </p:nvGrpSpPr>
      <p:grpSpPr>
        <a:xfrm>
          <a:off x="0" y="0"/>
          <a:ext cx="0" cy="0"/>
          <a:chOff x="0" y="0"/>
          <a:chExt cx="0" cy="0"/>
        </a:xfrm>
      </p:grpSpPr>
      <p:sp>
        <p:nvSpPr>
          <p:cNvPr id="10"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62912023-8F4A-4E8F-8200-C5D44C3123F9}"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1"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6A8B7C5B-52AE-4B27-8A46-9AD4687A5002}"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2" name="TextBox 11"/>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3" name="Group 3"/>
          <p:cNvGrpSpPr>
            <a:grpSpLocks/>
          </p:cNvGrpSpPr>
          <p:nvPr/>
        </p:nvGrpSpPr>
        <p:grpSpPr bwMode="auto">
          <a:xfrm>
            <a:off x="595313" y="1577975"/>
            <a:ext cx="8139112" cy="4398963"/>
            <a:chOff x="559" y="1296"/>
            <a:chExt cx="4529" cy="2448"/>
          </a:xfrm>
        </p:grpSpPr>
        <p:sp>
          <p:nvSpPr>
            <p:cNvPr id="14"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6"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7"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8"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9"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0"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zh-CN" altLang="zh-CN">
                <a:solidFill>
                  <a:srgbClr val="000000"/>
                </a:solidFill>
                <a:latin typeface="微软雅黑" pitchFamily="34" charset="-122"/>
                <a:ea typeface="微软雅黑" pitchFamily="34" charset="-122"/>
              </a:endParaRPr>
            </a:p>
          </p:txBody>
        </p:sp>
        <p:sp>
          <p:nvSpPr>
            <p:cNvPr id="21"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zh-CN" altLang="zh-CN">
                <a:solidFill>
                  <a:srgbClr val="000000"/>
                </a:solidFill>
                <a:latin typeface="微软雅黑" pitchFamily="34" charset="-122"/>
                <a:ea typeface="微软雅黑" pitchFamily="34" charset="-122"/>
              </a:endParaRPr>
            </a:p>
          </p:txBody>
        </p:sp>
        <p:sp>
          <p:nvSpPr>
            <p:cNvPr id="22"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zh-CN" altLang="zh-CN">
                <a:solidFill>
                  <a:srgbClr val="000000"/>
                </a:solidFill>
                <a:latin typeface="微软雅黑" pitchFamily="34" charset="-122"/>
                <a:ea typeface="微软雅黑" pitchFamily="34" charset="-122"/>
              </a:endParaRPr>
            </a:p>
          </p:txBody>
        </p:sp>
        <p:sp>
          <p:nvSpPr>
            <p:cNvPr id="23"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zh-CN" altLang="zh-CN">
                <a:solidFill>
                  <a:srgbClr val="000000"/>
                </a:solidFill>
                <a:latin typeface="微软雅黑" pitchFamily="34" charset="-122"/>
                <a:ea typeface="微软雅黑" pitchFamily="34" charset="-122"/>
              </a:endParaRPr>
            </a:p>
          </p:txBody>
        </p:sp>
        <p:sp>
          <p:nvSpPr>
            <p:cNvPr id="24"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lgn="ctr"/>
              <a:endParaRPr lang="zh-CN" altLang="zh-CN" b="1">
                <a:solidFill>
                  <a:srgbClr val="000000"/>
                </a:solidFill>
                <a:latin typeface="微软雅黑" pitchFamily="34" charset="-122"/>
                <a:ea typeface="微软雅黑" pitchFamily="34" charset="-122"/>
              </a:endParaRPr>
            </a:p>
          </p:txBody>
        </p:sp>
        <p:sp>
          <p:nvSpPr>
            <p:cNvPr id="26" name="Line 21"/>
            <p:cNvSpPr>
              <a:spLocks noChangeShapeType="1"/>
            </p:cNvSpPr>
            <p:nvPr/>
          </p:nvSpPr>
          <p:spPr bwMode="gray">
            <a:xfrm>
              <a:off x="1639" y="1545"/>
              <a:ext cx="1025" cy="78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cxnSp>
          <p:nvCxnSpPr>
            <p:cNvPr id="27" name="AutoShape 22"/>
            <p:cNvCxnSpPr>
              <a:cxnSpLocks noChangeShapeType="1"/>
            </p:cNvCxnSpPr>
            <p:nvPr/>
          </p:nvCxnSpPr>
          <p:spPr bwMode="gray">
            <a:xfrm flipH="1">
              <a:off x="559" y="1545"/>
              <a:ext cx="1087" cy="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smtClean="0"/>
              <a:t>单击此处编辑母版文本样式</a:t>
            </a:r>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smtClean="0"/>
              <a:t>单击此处编辑母版文本样式</a:t>
            </a:r>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xmlns="" val="3136420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层次结构">
    <p:spTree>
      <p:nvGrpSpPr>
        <p:cNvPr id="1" name=""/>
        <p:cNvGrpSpPr/>
        <p:nvPr/>
      </p:nvGrpSpPr>
      <p:grpSpPr>
        <a:xfrm>
          <a:off x="0" y="0"/>
          <a:ext cx="0" cy="0"/>
          <a:chOff x="0" y="0"/>
          <a:chExt cx="0" cy="0"/>
        </a:xfrm>
      </p:grpSpPr>
      <p:sp>
        <p:nvSpPr>
          <p:cNvPr id="11"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D5D9A54D-5E23-4E33-817A-8B0EA5B65276}"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2"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0DEA300F-EE92-4730-A2F1-F206D5DD4F58}"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3" name="TextBox 12"/>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4" name="Group 3"/>
          <p:cNvGrpSpPr>
            <a:grpSpLocks/>
          </p:cNvGrpSpPr>
          <p:nvPr/>
        </p:nvGrpSpPr>
        <p:grpSpPr bwMode="auto">
          <a:xfrm>
            <a:off x="914400" y="1741488"/>
            <a:ext cx="7239000" cy="3733800"/>
            <a:chOff x="168" y="960"/>
            <a:chExt cx="5367" cy="2792"/>
          </a:xfrm>
        </p:grpSpPr>
        <p:sp>
          <p:nvSpPr>
            <p:cNvPr id="15" name="Freeform 4"/>
            <p:cNvSpPr>
              <a:spLocks/>
            </p:cNvSpPr>
            <p:nvPr/>
          </p:nvSpPr>
          <p:spPr bwMode="gray">
            <a:xfrm>
              <a:off x="5089" y="960"/>
              <a:ext cx="441" cy="705"/>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 name="Freeform 5"/>
            <p:cNvSpPr>
              <a:spLocks/>
            </p:cNvSpPr>
            <p:nvPr/>
          </p:nvSpPr>
          <p:spPr bwMode="gray">
            <a:xfrm>
              <a:off x="2976" y="960"/>
              <a:ext cx="2559" cy="45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 name="Freeform 6"/>
            <p:cNvSpPr>
              <a:spLocks/>
            </p:cNvSpPr>
            <p:nvPr/>
          </p:nvSpPr>
          <p:spPr bwMode="gray">
            <a:xfrm>
              <a:off x="4645" y="1660"/>
              <a:ext cx="441" cy="699"/>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8" name="Freeform 7"/>
            <p:cNvSpPr>
              <a:spLocks/>
            </p:cNvSpPr>
            <p:nvPr/>
          </p:nvSpPr>
          <p:spPr bwMode="gray">
            <a:xfrm>
              <a:off x="2340" y="1660"/>
              <a:ext cx="2753" cy="45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9" name="Freeform 8"/>
            <p:cNvSpPr>
              <a:spLocks/>
            </p:cNvSpPr>
            <p:nvPr/>
          </p:nvSpPr>
          <p:spPr bwMode="gray">
            <a:xfrm>
              <a:off x="4200" y="2352"/>
              <a:ext cx="439" cy="705"/>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0" name="Freeform 9"/>
            <p:cNvSpPr>
              <a:spLocks/>
            </p:cNvSpPr>
            <p:nvPr/>
          </p:nvSpPr>
          <p:spPr bwMode="gray">
            <a:xfrm>
              <a:off x="3758" y="3047"/>
              <a:ext cx="444" cy="705"/>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1" name="Freeform 10"/>
            <p:cNvSpPr>
              <a:spLocks/>
            </p:cNvSpPr>
            <p:nvPr/>
          </p:nvSpPr>
          <p:spPr bwMode="gray">
            <a:xfrm>
              <a:off x="1075" y="3050"/>
              <a:ext cx="3125" cy="451"/>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2" name="Line 11"/>
            <p:cNvSpPr>
              <a:spLocks noChangeShapeType="1"/>
            </p:cNvSpPr>
            <p:nvPr/>
          </p:nvSpPr>
          <p:spPr bwMode="gray">
            <a:xfrm flipH="1">
              <a:off x="168" y="3747"/>
              <a:ext cx="90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3" name="Line 12"/>
            <p:cNvSpPr>
              <a:spLocks noChangeShapeType="1"/>
            </p:cNvSpPr>
            <p:nvPr/>
          </p:nvSpPr>
          <p:spPr bwMode="gray">
            <a:xfrm flipH="1">
              <a:off x="168" y="3047"/>
              <a:ext cx="154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4" name="Line 13"/>
            <p:cNvSpPr>
              <a:spLocks noChangeShapeType="1"/>
            </p:cNvSpPr>
            <p:nvPr/>
          </p:nvSpPr>
          <p:spPr bwMode="gray">
            <a:xfrm flipH="1">
              <a:off x="168" y="2356"/>
              <a:ext cx="217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5" name="Line 14"/>
            <p:cNvSpPr>
              <a:spLocks noChangeShapeType="1"/>
            </p:cNvSpPr>
            <p:nvPr/>
          </p:nvSpPr>
          <p:spPr bwMode="gray">
            <a:xfrm flipH="1">
              <a:off x="168" y="1666"/>
              <a:ext cx="28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6" name="Line 15"/>
            <p:cNvSpPr>
              <a:spLocks noChangeShapeType="1"/>
            </p:cNvSpPr>
            <p:nvPr/>
          </p:nvSpPr>
          <p:spPr bwMode="gray">
            <a:xfrm flipH="1">
              <a:off x="168" y="965"/>
              <a:ext cx="344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 name="Line 17"/>
            <p:cNvSpPr>
              <a:spLocks noChangeShapeType="1"/>
            </p:cNvSpPr>
            <p:nvPr/>
          </p:nvSpPr>
          <p:spPr bwMode="gray">
            <a:xfrm>
              <a:off x="305" y="1686"/>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9" name="Line 18"/>
            <p:cNvSpPr>
              <a:spLocks noChangeShapeType="1"/>
            </p:cNvSpPr>
            <p:nvPr/>
          </p:nvSpPr>
          <p:spPr bwMode="gray">
            <a:xfrm>
              <a:off x="305" y="2365"/>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6" name="Freeform 20"/>
            <p:cNvSpPr>
              <a:spLocks/>
            </p:cNvSpPr>
            <p:nvPr/>
          </p:nvSpPr>
          <p:spPr bwMode="gray">
            <a:xfrm>
              <a:off x="1529" y="1097"/>
              <a:ext cx="1409" cy="2267"/>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7" name="Rectangle 21"/>
            <p:cNvSpPr>
              <a:spLocks noChangeArrowheads="1"/>
            </p:cNvSpPr>
            <p:nvPr userDrawn="1"/>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sp>
          <p:nvSpPr>
            <p:cNvPr id="38"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sp>
          <p:nvSpPr>
            <p:cNvPr id="42" name="Freeform 23"/>
            <p:cNvSpPr>
              <a:spLocks/>
            </p:cNvSpPr>
            <p:nvPr/>
          </p:nvSpPr>
          <p:spPr bwMode="gray">
            <a:xfrm>
              <a:off x="1709" y="2352"/>
              <a:ext cx="2935" cy="455"/>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3"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sp>
          <p:nvSpPr>
            <p:cNvPr id="44"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smtClean="0"/>
              <a:t>单击此处编辑母版文本样式</a:t>
            </a:r>
          </a:p>
          <a:p>
            <a:pPr lvl="1"/>
            <a:r>
              <a:rPr lang="zh-CN" altLang="en-US" smtClean="0"/>
              <a:t>第二级</a:t>
            </a:r>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smtClean="0"/>
              <a:t>单击此处编辑母版文本样式</a:t>
            </a:r>
          </a:p>
          <a:p>
            <a:pPr lvl="1"/>
            <a:r>
              <a:rPr lang="zh-CN" altLang="en-US" smtClean="0"/>
              <a:t>第二级</a:t>
            </a:r>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smtClean="0"/>
              <a:t>单击此处编辑母版文本样式</a:t>
            </a:r>
          </a:p>
          <a:p>
            <a:pPr lvl="1"/>
            <a:r>
              <a:rPr lang="zh-CN" altLang="en-US" smtClean="0"/>
              <a:t>第二级</a:t>
            </a:r>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smtClean="0"/>
              <a:t>单击此处编辑母版文本样式</a:t>
            </a:r>
          </a:p>
          <a:p>
            <a:pPr lvl="1"/>
            <a:r>
              <a:rPr lang="zh-CN" altLang="en-US" smtClean="0"/>
              <a:t>第二级</a:t>
            </a:r>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smtClean="0"/>
              <a:t>单击此处编辑母版文本样式</a:t>
            </a:r>
          </a:p>
          <a:p>
            <a:pPr lvl="1"/>
            <a:r>
              <a:rPr lang="zh-CN" altLang="en-US" smtClean="0"/>
              <a:t>第二级</a:t>
            </a:r>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smtClean="0"/>
              <a:t>单击此处编辑母版文本样式</a:t>
            </a:r>
          </a:p>
          <a:p>
            <a:pPr lvl="1"/>
            <a:r>
              <a:rPr lang="zh-CN" altLang="en-US" smtClean="0"/>
              <a:t>第二级</a:t>
            </a:r>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smtClean="0"/>
              <a:t>单击此处编辑母版文本样式</a:t>
            </a:r>
          </a:p>
          <a:p>
            <a:pPr lvl="1"/>
            <a:r>
              <a:rPr lang="zh-CN" altLang="en-US" smtClean="0"/>
              <a:t>第二级</a:t>
            </a:r>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smtClean="0"/>
              <a:t>单击此处编辑母版文本样式</a:t>
            </a:r>
          </a:p>
          <a:p>
            <a:pPr lvl="1"/>
            <a:r>
              <a:rPr lang="zh-CN" altLang="en-US" smtClean="0"/>
              <a:t>第二级</a:t>
            </a:r>
          </a:p>
        </p:txBody>
      </p:sp>
    </p:spTree>
    <p:extLst>
      <p:ext uri="{BB962C8B-B14F-4D97-AF65-F5344CB8AC3E}">
        <p14:creationId xmlns:p14="http://schemas.microsoft.com/office/powerpoint/2010/main" xmlns="" val="2256262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419468ED-DB76-4F71-85B2-49B8FE2E162E}"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8"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7031ED07-DE3D-429D-94B6-CB22B28CE2A6}"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3" name="TextBox 12"/>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sp>
        <p:nvSpPr>
          <p:cNvPr id="15" name="AutoShape 4"/>
          <p:cNvSpPr>
            <a:spLocks noChangeArrowheads="1"/>
          </p:cNvSpPr>
          <p:nvPr userDrawn="1"/>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eaLnBrk="0" hangingPunct="0">
              <a:spcBef>
                <a:spcPct val="50000"/>
              </a:spcBef>
              <a:defRPr/>
            </a:pPr>
            <a:endParaRPr lang="en-US" altLang="zh-CN" dirty="0">
              <a:solidFill>
                <a:schemeClr val="bg1"/>
              </a:solidFill>
              <a:latin typeface="微软雅黑" pitchFamily="34" charset="-122"/>
              <a:ea typeface="微软雅黑" pitchFamily="34" charset="-122"/>
            </a:endParaRPr>
          </a:p>
        </p:txBody>
      </p:sp>
      <p:sp>
        <p:nvSpPr>
          <p:cNvPr id="16"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headEnd/>
            <a:tailEnd/>
          </a:ln>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sp>
        <p:nvSpPr>
          <p:cNvPr id="17"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eaLnBrk="0" hangingPunct="0">
              <a:spcBef>
                <a:spcPct val="50000"/>
              </a:spcBef>
              <a:defRPr/>
            </a:pPr>
            <a:endParaRPr lang="en-US" altLang="zh-CN" dirty="0">
              <a:solidFill>
                <a:schemeClr val="bg1"/>
              </a:solidFill>
              <a:latin typeface="微软雅黑" pitchFamily="34" charset="-122"/>
              <a:ea typeface="微软雅黑"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p14="http://schemas.microsoft.com/office/powerpoint/2010/main" xmlns="" val="3412572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概念演变">
    <p:spTree>
      <p:nvGrpSpPr>
        <p:cNvPr id="1" name=""/>
        <p:cNvGrpSpPr/>
        <p:nvPr/>
      </p:nvGrpSpPr>
      <p:grpSpPr>
        <a:xfrm>
          <a:off x="0" y="0"/>
          <a:ext cx="0" cy="0"/>
          <a:chOff x="0" y="0"/>
          <a:chExt cx="0" cy="0"/>
        </a:xfrm>
      </p:grpSpPr>
      <p:sp>
        <p:nvSpPr>
          <p:cNvPr id="9"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3B065E3D-76BE-4782-A30C-B24C42DC9EE2}"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0"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7317DE3B-4D19-4F8D-B52B-291077FFFB14}"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1" name="TextBox 10"/>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2" name="Group 41"/>
          <p:cNvGrpSpPr>
            <a:grpSpLocks/>
          </p:cNvGrpSpPr>
          <p:nvPr/>
        </p:nvGrpSpPr>
        <p:grpSpPr bwMode="auto">
          <a:xfrm>
            <a:off x="914400" y="2209800"/>
            <a:ext cx="7162800" cy="2895600"/>
            <a:chOff x="476" y="1388"/>
            <a:chExt cx="4808" cy="1924"/>
          </a:xfrm>
        </p:grpSpPr>
        <p:sp>
          <p:nvSpPr>
            <p:cNvPr id="13"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xmlns="" w="0" algn="ctr">
                  <a:solidFill>
                    <a:srgbClr val="000000"/>
                  </a:solidFill>
                  <a:miter lim="800000"/>
                  <a:headEnd/>
                  <a:tailEnd/>
                </a14:hiddenLine>
              </a:ext>
            </a:extLst>
          </p:spPr>
          <p:txBody>
            <a:bodyPr wrap="none" anchor="ctr"/>
            <a:lstStyle/>
            <a:p>
              <a:pPr>
                <a:spcBef>
                  <a:spcPct val="50000"/>
                </a:spcBef>
                <a:buFontTx/>
                <a:buChar char="•"/>
              </a:pPr>
              <a:endParaRPr lang="zh-CN" altLang="en-US"/>
            </a:p>
          </p:txBody>
        </p:sp>
        <p:sp>
          <p:nvSpPr>
            <p:cNvPr id="14"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xmlns="" w="0" algn="ctr">
                  <a:solidFill>
                    <a:srgbClr val="000000"/>
                  </a:solidFill>
                  <a:miter lim="800000"/>
                  <a:headEnd/>
                  <a:tailEnd/>
                </a14:hiddenLine>
              </a:ext>
            </a:extLst>
          </p:spPr>
          <p:txBody>
            <a:bodyPr wrap="none" anchor="ctr"/>
            <a:lstStyle/>
            <a:p>
              <a:pPr>
                <a:spcBef>
                  <a:spcPct val="50000"/>
                </a:spcBef>
                <a:buFontTx/>
                <a:buChar char="•"/>
              </a:pPr>
              <a:endParaRPr lang="zh-CN" altLang="en-US"/>
            </a:p>
          </p:txBody>
        </p:sp>
        <p:sp>
          <p:nvSpPr>
            <p:cNvPr id="15"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16"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17"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18"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19" name="Oval 9"/>
            <p:cNvSpPr>
              <a:spLocks noChangeArrowheads="1"/>
            </p:cNvSpPr>
            <p:nvPr/>
          </p:nvSpPr>
          <p:spPr bwMode="gray">
            <a:xfrm>
              <a:off x="4076" y="1540"/>
              <a:ext cx="1070" cy="1065"/>
            </a:xfrm>
            <a:prstGeom prst="ellipse">
              <a:avLst/>
            </a:prstGeom>
            <a:solidFill>
              <a:srgbClr val="333333"/>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pPr>
                <a:spcBef>
                  <a:spcPct val="50000"/>
                </a:spcBef>
                <a:buFontTx/>
                <a:buChar char="•"/>
              </a:pPr>
              <a:endParaRPr lang="zh-CN" altLang="en-US"/>
            </a:p>
          </p:txBody>
        </p:sp>
        <p:sp>
          <p:nvSpPr>
            <p:cNvPr id="20"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21"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22"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23"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24"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pPr>
                <a:spcBef>
                  <a:spcPct val="50000"/>
                </a:spcBef>
                <a:buFontTx/>
                <a:buChar char="•"/>
              </a:pPr>
              <a:endParaRPr lang="zh-CN" altLang="en-US"/>
            </a:p>
          </p:txBody>
        </p:sp>
        <p:grpSp>
          <p:nvGrpSpPr>
            <p:cNvPr id="25" name="Group 15"/>
            <p:cNvGrpSpPr>
              <a:grpSpLocks/>
            </p:cNvGrpSpPr>
            <p:nvPr/>
          </p:nvGrpSpPr>
          <p:grpSpPr bwMode="auto">
            <a:xfrm>
              <a:off x="639" y="1551"/>
              <a:ext cx="1029" cy="1039"/>
              <a:chOff x="4166" y="1705"/>
              <a:chExt cx="1250" cy="1260"/>
            </a:xfrm>
          </p:grpSpPr>
          <p:sp>
            <p:nvSpPr>
              <p:cNvPr id="44" name="Oval 16"/>
              <p:cNvSpPr>
                <a:spLocks noChangeArrowheads="1"/>
              </p:cNvSpPr>
              <p:nvPr/>
            </p:nvSpPr>
            <p:spPr bwMode="gray">
              <a:xfrm>
                <a:off x="4166" y="1706"/>
                <a:ext cx="1250" cy="12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5" name="Oval 17"/>
              <p:cNvSpPr>
                <a:spLocks noChangeArrowheads="1"/>
              </p:cNvSpPr>
              <p:nvPr/>
            </p:nvSpPr>
            <p:spPr bwMode="gray">
              <a:xfrm>
                <a:off x="4182" y="1712"/>
                <a:ext cx="1223" cy="122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6" name="Oval 18"/>
              <p:cNvSpPr>
                <a:spLocks noChangeArrowheads="1"/>
              </p:cNvSpPr>
              <p:nvPr/>
            </p:nvSpPr>
            <p:spPr bwMode="gray">
              <a:xfrm>
                <a:off x="4195" y="1726"/>
                <a:ext cx="1162" cy="1146"/>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53" name="Oval 19"/>
              <p:cNvSpPr>
                <a:spLocks noChangeArrowheads="1"/>
              </p:cNvSpPr>
              <p:nvPr/>
            </p:nvSpPr>
            <p:spPr bwMode="gray">
              <a:xfrm>
                <a:off x="4263" y="1758"/>
                <a:ext cx="1033" cy="93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grpSp>
        <p:sp>
          <p:nvSpPr>
            <p:cNvPr id="26"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27"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28"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29"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30"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pPr>
                <a:spcBef>
                  <a:spcPct val="50000"/>
                </a:spcBef>
                <a:buFontTx/>
                <a:buChar char="•"/>
              </a:pPr>
              <a:endParaRPr lang="zh-CN" altLang="en-US"/>
            </a:p>
          </p:txBody>
        </p:sp>
        <p:grpSp>
          <p:nvGrpSpPr>
            <p:cNvPr id="31" name="Group 25"/>
            <p:cNvGrpSpPr>
              <a:grpSpLocks/>
            </p:cNvGrpSpPr>
            <p:nvPr/>
          </p:nvGrpSpPr>
          <p:grpSpPr bwMode="auto">
            <a:xfrm>
              <a:off x="2362" y="1551"/>
              <a:ext cx="1028" cy="1039"/>
              <a:chOff x="4166" y="1705"/>
              <a:chExt cx="1249" cy="1260"/>
            </a:xfrm>
          </p:grpSpPr>
          <p:sp>
            <p:nvSpPr>
              <p:cNvPr id="40" name="Oval 26"/>
              <p:cNvSpPr>
                <a:spLocks noChangeArrowheads="1"/>
              </p:cNvSpPr>
              <p:nvPr/>
            </p:nvSpPr>
            <p:spPr bwMode="gray">
              <a:xfrm>
                <a:off x="4166" y="1706"/>
                <a:ext cx="1249" cy="12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1" name="Oval 27"/>
              <p:cNvSpPr>
                <a:spLocks noChangeArrowheads="1"/>
              </p:cNvSpPr>
              <p:nvPr/>
            </p:nvSpPr>
            <p:spPr bwMode="gray">
              <a:xfrm>
                <a:off x="4182" y="1712"/>
                <a:ext cx="1223" cy="122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2" name="Oval 28"/>
              <p:cNvSpPr>
                <a:spLocks noChangeArrowheads="1"/>
              </p:cNvSpPr>
              <p:nvPr/>
            </p:nvSpPr>
            <p:spPr bwMode="gray">
              <a:xfrm>
                <a:off x="4195" y="1726"/>
                <a:ext cx="1161" cy="1146"/>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3" name="Oval 29"/>
              <p:cNvSpPr>
                <a:spLocks noChangeArrowheads="1"/>
              </p:cNvSpPr>
              <p:nvPr/>
            </p:nvSpPr>
            <p:spPr bwMode="gray">
              <a:xfrm>
                <a:off x="4263" y="1758"/>
                <a:ext cx="1032" cy="93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grpSp>
        <p:grpSp>
          <p:nvGrpSpPr>
            <p:cNvPr id="32" name="Group 30"/>
            <p:cNvGrpSpPr>
              <a:grpSpLocks/>
            </p:cNvGrpSpPr>
            <p:nvPr/>
          </p:nvGrpSpPr>
          <p:grpSpPr bwMode="auto">
            <a:xfrm>
              <a:off x="4096" y="1551"/>
              <a:ext cx="1032" cy="1039"/>
              <a:chOff x="4166" y="1705"/>
              <a:chExt cx="1253" cy="1260"/>
            </a:xfrm>
          </p:grpSpPr>
          <p:sp>
            <p:nvSpPr>
              <p:cNvPr id="36" name="Oval 31"/>
              <p:cNvSpPr>
                <a:spLocks noChangeArrowheads="1"/>
              </p:cNvSpPr>
              <p:nvPr/>
            </p:nvSpPr>
            <p:spPr bwMode="gray">
              <a:xfrm>
                <a:off x="4166" y="1706"/>
                <a:ext cx="1254" cy="12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37" name="Oval 32"/>
              <p:cNvSpPr>
                <a:spLocks noChangeArrowheads="1"/>
              </p:cNvSpPr>
              <p:nvPr/>
            </p:nvSpPr>
            <p:spPr bwMode="gray">
              <a:xfrm>
                <a:off x="4181" y="1712"/>
                <a:ext cx="1223" cy="122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38" name="Oval 33"/>
              <p:cNvSpPr>
                <a:spLocks noChangeArrowheads="1"/>
              </p:cNvSpPr>
              <p:nvPr/>
            </p:nvSpPr>
            <p:spPr bwMode="gray">
              <a:xfrm>
                <a:off x="4194" y="1726"/>
                <a:ext cx="1162" cy="1146"/>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39" name="Oval 34"/>
              <p:cNvSpPr>
                <a:spLocks noChangeArrowheads="1"/>
              </p:cNvSpPr>
              <p:nvPr/>
            </p:nvSpPr>
            <p:spPr bwMode="gray">
              <a:xfrm>
                <a:off x="4263" y="1758"/>
                <a:ext cx="1035" cy="93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grpSp>
        <p:sp>
          <p:nvSpPr>
            <p:cNvPr id="33"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headEnd/>
              <a:tailE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itchFamily="34" charset="-122"/>
                <a:ea typeface="微软雅黑" pitchFamily="34" charset="-122"/>
              </a:endParaRPr>
            </a:p>
          </p:txBody>
        </p:sp>
        <p:sp>
          <p:nvSpPr>
            <p:cNvPr id="34"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headEnd/>
              <a:tailE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itchFamily="34" charset="-122"/>
                <a:ea typeface="微软雅黑" pitchFamily="34" charset="-122"/>
              </a:endParaRPr>
            </a:p>
          </p:txBody>
        </p:sp>
        <p:sp>
          <p:nvSpPr>
            <p:cNvPr id="35"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headEnd/>
              <a:tailE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itchFamily="34" charset="-122"/>
                <a:ea typeface="微软雅黑"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p14="http://schemas.microsoft.com/office/powerpoint/2010/main" xmlns="" val="378483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概念递进">
    <p:spTree>
      <p:nvGrpSpPr>
        <p:cNvPr id="1" name=""/>
        <p:cNvGrpSpPr/>
        <p:nvPr/>
      </p:nvGrpSpPr>
      <p:grpSpPr>
        <a:xfrm>
          <a:off x="0" y="0"/>
          <a:ext cx="0" cy="0"/>
          <a:chOff x="0" y="0"/>
          <a:chExt cx="0" cy="0"/>
        </a:xfrm>
      </p:grpSpPr>
      <p:sp>
        <p:nvSpPr>
          <p:cNvPr id="8"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3060B406-68F3-4B2F-974F-15ACCCD66242}"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9"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77401FCA-80C1-4BFB-BC58-D89D309EDC95}"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0" name="TextBox 9"/>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1" name="Group 64"/>
          <p:cNvGrpSpPr>
            <a:grpSpLocks/>
          </p:cNvGrpSpPr>
          <p:nvPr/>
        </p:nvGrpSpPr>
        <p:grpSpPr bwMode="auto">
          <a:xfrm>
            <a:off x="990600" y="1455738"/>
            <a:ext cx="5943600" cy="4495800"/>
            <a:chOff x="624" y="720"/>
            <a:chExt cx="3744" cy="2832"/>
          </a:xfrm>
        </p:grpSpPr>
        <p:sp>
          <p:nvSpPr>
            <p:cNvPr id="12" name="Freeform 4"/>
            <p:cNvSpPr>
              <a:spLocks noEditPoints="1"/>
            </p:cNvSpPr>
            <p:nvPr/>
          </p:nvSpPr>
          <p:spPr bwMode="gray">
            <a:xfrm>
              <a:off x="624" y="1008"/>
              <a:ext cx="3744" cy="2544"/>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nvGrpSpPr>
            <p:cNvPr id="13" name="Group 60"/>
            <p:cNvGrpSpPr>
              <a:grpSpLocks/>
            </p:cNvGrpSpPr>
            <p:nvPr/>
          </p:nvGrpSpPr>
          <p:grpSpPr bwMode="auto">
            <a:xfrm>
              <a:off x="1950" y="2076"/>
              <a:ext cx="1074" cy="1188"/>
              <a:chOff x="1950" y="2076"/>
              <a:chExt cx="1074" cy="1188"/>
            </a:xfrm>
          </p:grpSpPr>
          <p:sp>
            <p:nvSpPr>
              <p:cNvPr id="33"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4"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35"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41"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42"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grpSp>
          <p:nvGrpSpPr>
            <p:cNvPr id="14" name="Group 61"/>
            <p:cNvGrpSpPr>
              <a:grpSpLocks/>
            </p:cNvGrpSpPr>
            <p:nvPr/>
          </p:nvGrpSpPr>
          <p:grpSpPr bwMode="auto">
            <a:xfrm>
              <a:off x="784" y="1836"/>
              <a:ext cx="864" cy="1008"/>
              <a:chOff x="784" y="1836"/>
              <a:chExt cx="864" cy="1008"/>
            </a:xfrm>
          </p:grpSpPr>
          <p:sp>
            <p:nvSpPr>
              <p:cNvPr id="27"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nvGrpSpPr>
              <p:cNvPr id="28" name="Group 42"/>
              <p:cNvGrpSpPr>
                <a:grpSpLocks/>
              </p:cNvGrpSpPr>
              <p:nvPr/>
            </p:nvGrpSpPr>
            <p:grpSpPr bwMode="auto">
              <a:xfrm>
                <a:off x="784" y="1836"/>
                <a:ext cx="864" cy="908"/>
                <a:chOff x="732" y="2112"/>
                <a:chExt cx="842" cy="860"/>
              </a:xfrm>
            </p:grpSpPr>
            <p:sp>
              <p:nvSpPr>
                <p:cNvPr id="2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30"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31"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3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grpSp>
        <p:grpSp>
          <p:nvGrpSpPr>
            <p:cNvPr id="15" name="Group 62"/>
            <p:cNvGrpSpPr>
              <a:grpSpLocks/>
            </p:cNvGrpSpPr>
            <p:nvPr/>
          </p:nvGrpSpPr>
          <p:grpSpPr bwMode="auto">
            <a:xfrm>
              <a:off x="720" y="972"/>
              <a:ext cx="693" cy="718"/>
              <a:chOff x="720" y="972"/>
              <a:chExt cx="693" cy="718"/>
            </a:xfrm>
          </p:grpSpPr>
          <p:sp>
            <p:nvSpPr>
              <p:cNvPr id="22"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3"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4"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5"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6"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grpSp>
          <p:nvGrpSpPr>
            <p:cNvPr id="16" name="Group 63"/>
            <p:cNvGrpSpPr>
              <a:grpSpLocks/>
            </p:cNvGrpSpPr>
            <p:nvPr/>
          </p:nvGrpSpPr>
          <p:grpSpPr bwMode="auto">
            <a:xfrm>
              <a:off x="1518" y="720"/>
              <a:ext cx="507" cy="480"/>
              <a:chOff x="1518" y="720"/>
              <a:chExt cx="507" cy="480"/>
            </a:xfrm>
          </p:grpSpPr>
          <p:sp>
            <p:nvSpPr>
              <p:cNvPr id="17"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8"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19"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0"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1"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p14="http://schemas.microsoft.com/office/powerpoint/2010/main" xmlns="" val="181444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核心分支">
    <p:spTree>
      <p:nvGrpSpPr>
        <p:cNvPr id="1" name=""/>
        <p:cNvGrpSpPr/>
        <p:nvPr/>
      </p:nvGrpSpPr>
      <p:grpSpPr>
        <a:xfrm>
          <a:off x="0" y="0"/>
          <a:ext cx="0" cy="0"/>
          <a:chOff x="0" y="0"/>
          <a:chExt cx="0" cy="0"/>
        </a:xfrm>
      </p:grpSpPr>
      <p:sp>
        <p:nvSpPr>
          <p:cNvPr id="10"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6344ABB5-16AD-4A3C-A19D-65DB8C89D745}"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1"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275EEBBE-A25D-4729-B520-F6CFA6617816}"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2" name="TextBox 11"/>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3" name="Group 33"/>
          <p:cNvGrpSpPr>
            <a:grpSpLocks/>
          </p:cNvGrpSpPr>
          <p:nvPr/>
        </p:nvGrpSpPr>
        <p:grpSpPr bwMode="auto">
          <a:xfrm>
            <a:off x="2552700" y="1744663"/>
            <a:ext cx="4038600" cy="3744912"/>
            <a:chOff x="1608" y="976"/>
            <a:chExt cx="2544" cy="2359"/>
          </a:xfrm>
        </p:grpSpPr>
        <p:sp>
          <p:nvSpPr>
            <p:cNvPr id="14" name="AutoShape 3"/>
            <p:cNvSpPr>
              <a:spLocks noChangeArrowheads="1"/>
            </p:cNvSpPr>
            <p:nvPr/>
          </p:nvSpPr>
          <p:spPr bwMode="gray">
            <a:xfrm rot="-3626814">
              <a:off x="3011" y="1391"/>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xmlns=""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5" name="AutoShape 4"/>
            <p:cNvSpPr>
              <a:spLocks noChangeArrowheads="1"/>
            </p:cNvSpPr>
            <p:nvPr/>
          </p:nvSpPr>
          <p:spPr bwMode="gray">
            <a:xfrm rot="3465783">
              <a:off x="3027"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xmlns=""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6" name="AutoShape 5"/>
            <p:cNvSpPr>
              <a:spLocks noChangeArrowheads="1"/>
            </p:cNvSpPr>
            <p:nvPr/>
          </p:nvSpPr>
          <p:spPr bwMode="gray">
            <a:xfrm rot="-7230978">
              <a:off x="2275" y="1405"/>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xmlns=""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7" name="AutoShape 6"/>
            <p:cNvSpPr>
              <a:spLocks noChangeArrowheads="1"/>
            </p:cNvSpPr>
            <p:nvPr/>
          </p:nvSpPr>
          <p:spPr bwMode="gray">
            <a:xfrm rot="7535209">
              <a:off x="2237"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xmlns=""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8"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xmlns=""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9"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xmlns=""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 name="Oval 9"/>
            <p:cNvSpPr>
              <a:spLocks noChangeArrowheads="1"/>
            </p:cNvSpPr>
            <p:nvPr/>
          </p:nvSpPr>
          <p:spPr bwMode="auto">
            <a:xfrm>
              <a:off x="1698" y="976"/>
              <a:ext cx="2358" cy="2359"/>
            </a:xfrm>
            <a:prstGeom prst="ellipse">
              <a:avLst/>
            </a:prstGeom>
            <a:noFill/>
            <a:ln w="38100" algn="ctr">
              <a:solidFill>
                <a:srgbClr val="C0C0C0"/>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zh-CN" altLang="en-US">
                <a:solidFill>
                  <a:srgbClr val="000000"/>
                </a:solidFill>
              </a:endParaRPr>
            </a:p>
          </p:txBody>
        </p:sp>
        <p:sp>
          <p:nvSpPr>
            <p:cNvPr id="21"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endParaRPr>
            </a:p>
          </p:txBody>
        </p:sp>
        <p:sp>
          <p:nvSpPr>
            <p:cNvPr id="22"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endParaRPr>
            </a:p>
          </p:txBody>
        </p:sp>
        <p:sp>
          <p:nvSpPr>
            <p:cNvPr id="23"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endParaRPr>
            </a:p>
          </p:txBody>
        </p:sp>
        <p:sp>
          <p:nvSpPr>
            <p:cNvPr id="24"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endParaRPr>
            </a:p>
          </p:txBody>
        </p:sp>
        <p:sp>
          <p:nvSpPr>
            <p:cNvPr id="25"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endParaRPr>
            </a:p>
          </p:txBody>
        </p:sp>
        <p:sp>
          <p:nvSpPr>
            <p:cNvPr id="26"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endParaRPr>
            </a:p>
          </p:txBody>
        </p:sp>
        <p:sp>
          <p:nvSpPr>
            <p:cNvPr id="27"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28"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29"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30"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31"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32" name="Group 27"/>
            <p:cNvGrpSpPr>
              <a:grpSpLocks/>
            </p:cNvGrpSpPr>
            <p:nvPr/>
          </p:nvGrpSpPr>
          <p:grpSpPr bwMode="auto">
            <a:xfrm>
              <a:off x="2483" y="1753"/>
              <a:ext cx="813" cy="805"/>
              <a:chOff x="4166" y="1706"/>
              <a:chExt cx="1252" cy="1252"/>
            </a:xfrm>
          </p:grpSpPr>
          <p:sp>
            <p:nvSpPr>
              <p:cNvPr id="33"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34"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35"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43"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p14="http://schemas.microsoft.com/office/powerpoint/2010/main" xmlns="" val="816891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并列关系">
    <p:spTree>
      <p:nvGrpSpPr>
        <p:cNvPr id="1" name=""/>
        <p:cNvGrpSpPr/>
        <p:nvPr/>
      </p:nvGrpSpPr>
      <p:grpSpPr>
        <a:xfrm>
          <a:off x="0" y="0"/>
          <a:ext cx="0" cy="0"/>
          <a:chOff x="0" y="0"/>
          <a:chExt cx="0" cy="0"/>
        </a:xfrm>
      </p:grpSpPr>
      <p:sp>
        <p:nvSpPr>
          <p:cNvPr id="11"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17CE67FE-250B-4476-88D7-E77B7A849A0C}"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2"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C008DCB1-F0C7-4294-AD1B-D5765EA6E74E}"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3" name="TextBox 12"/>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5"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6"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7"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nvGrpSpPr>
          <p:cNvPr id="18" name="Group 7"/>
          <p:cNvGrpSpPr>
            <a:grpSpLocks/>
          </p:cNvGrpSpPr>
          <p:nvPr/>
        </p:nvGrpSpPr>
        <p:grpSpPr bwMode="auto">
          <a:xfrm>
            <a:off x="1282700" y="1600200"/>
            <a:ext cx="6096000" cy="990600"/>
            <a:chOff x="624" y="1152"/>
            <a:chExt cx="4080" cy="720"/>
          </a:xfrm>
        </p:grpSpPr>
        <p:sp>
          <p:nvSpPr>
            <p:cNvPr id="19"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p>
              <a:endParaRPr lang="zh-CN" altLang="en-US">
                <a:solidFill>
                  <a:srgbClr val="000000"/>
                </a:solidFill>
                <a:latin typeface="微软雅黑" pitchFamily="34" charset="-122"/>
                <a:ea typeface="微软雅黑" pitchFamily="34" charset="-122"/>
              </a:endParaRPr>
            </a:p>
          </p:txBody>
        </p:sp>
        <p:grpSp>
          <p:nvGrpSpPr>
            <p:cNvPr id="20" name="Group 9"/>
            <p:cNvGrpSpPr>
              <a:grpSpLocks/>
            </p:cNvGrpSpPr>
            <p:nvPr/>
          </p:nvGrpSpPr>
          <p:grpSpPr bwMode="auto">
            <a:xfrm>
              <a:off x="1292" y="1256"/>
              <a:ext cx="623" cy="91"/>
              <a:chOff x="2003" y="3442"/>
              <a:chExt cx="468" cy="239"/>
            </a:xfrm>
          </p:grpSpPr>
          <p:sp>
            <p:nvSpPr>
              <p:cNvPr id="34" name="Oval 10"/>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5" name="Rectangle 11"/>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6" name="Oval 12"/>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headEnd/>
                <a:tailEnd/>
              </a:ln>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45" name="Oval 13"/>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sp>
          <p:nvSpPr>
            <p:cNvPr id="21"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p>
              <a:endParaRPr lang="zh-CN" altLang="en-US">
                <a:solidFill>
                  <a:srgbClr val="000000"/>
                </a:solidFill>
                <a:latin typeface="微软雅黑" pitchFamily="34" charset="-122"/>
                <a:ea typeface="微软雅黑" pitchFamily="34" charset="-122"/>
              </a:endParaRPr>
            </a:p>
          </p:txBody>
        </p:sp>
        <p:grpSp>
          <p:nvGrpSpPr>
            <p:cNvPr id="22" name="Group 15"/>
            <p:cNvGrpSpPr>
              <a:grpSpLocks/>
            </p:cNvGrpSpPr>
            <p:nvPr/>
          </p:nvGrpSpPr>
          <p:grpSpPr bwMode="auto">
            <a:xfrm>
              <a:off x="2444" y="1256"/>
              <a:ext cx="623" cy="91"/>
              <a:chOff x="2003" y="3442"/>
              <a:chExt cx="468" cy="239"/>
            </a:xfrm>
          </p:grpSpPr>
          <p:sp>
            <p:nvSpPr>
              <p:cNvPr id="30" name="Oval 16"/>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1" name="Rectangle 17"/>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2" name="Oval 18"/>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headEnd/>
                <a:tailEnd/>
              </a:ln>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3" name="Oval 19"/>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sp>
          <p:nvSpPr>
            <p:cNvPr id="23" name="Rectangle 20"/>
            <p:cNvSpPr>
              <a:spLocks noChangeArrowheads="1"/>
            </p:cNvSpPr>
            <p:nvPr/>
          </p:nvSpPr>
          <p:spPr bwMode="gray">
            <a:xfrm rot="3419336">
              <a:off x="2880" y="1148"/>
              <a:ext cx="672" cy="679"/>
            </a:xfrm>
            <a:prstGeom prst="rect">
              <a:avLst/>
            </a:prstGeom>
            <a:gradFill rotWithShape="1">
              <a:gsLst>
                <a:gs pos="0">
                  <a:srgbClr val="4987E3"/>
                </a:gs>
                <a:gs pos="100000">
                  <a:srgbClr val="223E69"/>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p>
              <a:endParaRPr lang="zh-CN" altLang="en-US">
                <a:solidFill>
                  <a:srgbClr val="000000"/>
                </a:solidFill>
                <a:latin typeface="微软雅黑" pitchFamily="34" charset="-122"/>
                <a:ea typeface="微软雅黑" pitchFamily="34" charset="-122"/>
              </a:endParaRPr>
            </a:p>
          </p:txBody>
        </p:sp>
        <p:grpSp>
          <p:nvGrpSpPr>
            <p:cNvPr id="24" name="Group 21"/>
            <p:cNvGrpSpPr>
              <a:grpSpLocks/>
            </p:cNvGrpSpPr>
            <p:nvPr/>
          </p:nvGrpSpPr>
          <p:grpSpPr bwMode="auto">
            <a:xfrm>
              <a:off x="3605" y="1256"/>
              <a:ext cx="817" cy="91"/>
              <a:chOff x="2003" y="3442"/>
              <a:chExt cx="468" cy="239"/>
            </a:xfrm>
          </p:grpSpPr>
          <p:sp>
            <p:nvSpPr>
              <p:cNvPr id="26" name="Oval 22"/>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7" name="Rectangle 23"/>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8" name="Oval 24"/>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headEnd/>
                <a:tailEnd/>
              </a:ln>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9" name="Oval 25"/>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sp>
          <p:nvSpPr>
            <p:cNvPr id="25"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p>
              <a:endParaRPr lang="zh-CN" altLang="en-US">
                <a:solidFill>
                  <a:srgbClr val="000000"/>
                </a:solidFill>
                <a:latin typeface="微软雅黑" pitchFamily="34" charset="-122"/>
                <a:ea typeface="微软雅黑"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xmlns="" val="1789545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比例分析">
    <p:spTree>
      <p:nvGrpSpPr>
        <p:cNvPr id="1" name=""/>
        <p:cNvGrpSpPr/>
        <p:nvPr/>
      </p:nvGrpSpPr>
      <p:grpSpPr>
        <a:xfrm>
          <a:off x="0" y="0"/>
          <a:ext cx="0" cy="0"/>
          <a:chOff x="0" y="0"/>
          <a:chExt cx="0" cy="0"/>
        </a:xfrm>
      </p:grpSpPr>
      <p:sp>
        <p:nvSpPr>
          <p:cNvPr id="9"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25C78AA0-1417-477D-BD49-23246E456A05}"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0"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2E394772-3CB4-48EA-B548-4C609115AA6C}"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1" name="TextBox 10"/>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2" name="Group 2"/>
          <p:cNvGrpSpPr>
            <a:grpSpLocks/>
          </p:cNvGrpSpPr>
          <p:nvPr/>
        </p:nvGrpSpPr>
        <p:grpSpPr bwMode="auto">
          <a:xfrm>
            <a:off x="1397000" y="1868488"/>
            <a:ext cx="6329363" cy="3711575"/>
            <a:chOff x="864" y="1310"/>
            <a:chExt cx="3987" cy="2338"/>
          </a:xfrm>
        </p:grpSpPr>
        <p:sp>
          <p:nvSpPr>
            <p:cNvPr id="13"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xmlns="" w="3175">
                  <a:solidFill>
                    <a:srgbClr val="000000"/>
                  </a:solidFill>
                  <a:round/>
                  <a:headEnd/>
                  <a:tailEnd type="none" w="sm" len="sm"/>
                </a14:hiddenLine>
              </a:ext>
            </a:extLst>
          </p:spPr>
          <p:txBody>
            <a:bodyPr vert="eaVert" wrap="none" lIns="92075" tIns="46038" rIns="92075" bIns="46038" anchor="ctr"/>
            <a:lstStyle/>
            <a:p>
              <a:endParaRPr lang="zh-CN" altLang="en-US">
                <a:solidFill>
                  <a:srgbClr val="000000"/>
                </a:solidFill>
              </a:endParaRPr>
            </a:p>
          </p:txBody>
        </p:sp>
        <p:sp>
          <p:nvSpPr>
            <p:cNvPr id="14"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solidFill>
                  <a:srgbClr val="000000"/>
                </a:solidFill>
              </a:endParaRPr>
            </a:p>
          </p:txBody>
        </p:sp>
        <p:sp>
          <p:nvSpPr>
            <p:cNvPr id="15"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solidFill>
                  <a:srgbClr val="000000"/>
                </a:solidFill>
              </a:endParaRPr>
            </a:p>
          </p:txBody>
        </p:sp>
        <p:sp>
          <p:nvSpPr>
            <p:cNvPr id="16" name="Arc 6"/>
            <p:cNvSpPr>
              <a:spLocks/>
            </p:cNvSpPr>
            <p:nvPr/>
          </p:nvSpPr>
          <p:spPr bwMode="gray">
            <a:xfrm rot="-998297">
              <a:off x="2599" y="1310"/>
              <a:ext cx="1795" cy="1239"/>
            </a:xfrm>
            <a:custGeom>
              <a:avLst/>
              <a:gdLst>
                <a:gd name="T0" fmla="*/ 1096 w 21600"/>
                <a:gd name="T1" fmla="*/ 0 h 29046"/>
                <a:gd name="T2" fmla="*/ 1496 w 21600"/>
                <a:gd name="T3" fmla="*/ 1239 h 29046"/>
                <a:gd name="T4" fmla="*/ 0 w 21600"/>
                <a:gd name="T5" fmla="*/ 730 h 29046"/>
                <a:gd name="T6" fmla="*/ 0 60000 65536"/>
                <a:gd name="T7" fmla="*/ 0 60000 65536"/>
                <a:gd name="T8" fmla="*/ 0 60000 65536"/>
              </a:gdLst>
              <a:ahLst/>
              <a:cxnLst>
                <a:cxn ang="T6">
                  <a:pos x="T0" y="T1"/>
                </a:cxn>
                <a:cxn ang="T7">
                  <a:pos x="T2" y="T3"/>
                </a:cxn>
                <a:cxn ang="T8">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gra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p>
          </p:txBody>
        </p:sp>
        <p:sp>
          <p:nvSpPr>
            <p:cNvPr id="17" name="Arc 7"/>
            <p:cNvSpPr>
              <a:spLocks/>
            </p:cNvSpPr>
            <p:nvPr/>
          </p:nvSpPr>
          <p:spPr bwMode="gray">
            <a:xfrm rot="20601703" flipH="1">
              <a:off x="1080" y="2491"/>
              <a:ext cx="2067" cy="930"/>
            </a:xfrm>
            <a:custGeom>
              <a:avLst/>
              <a:gdLst>
                <a:gd name="T0" fmla="*/ 2067 w 25114"/>
                <a:gd name="T1" fmla="*/ 108 h 21600"/>
                <a:gd name="T2" fmla="*/ 0 w 25114"/>
                <a:gd name="T3" fmla="*/ 917 h 21600"/>
                <a:gd name="T4" fmla="*/ 301 w 25114"/>
                <a:gd name="T5" fmla="*/ 0 h 21600"/>
                <a:gd name="T6" fmla="*/ 0 60000 65536"/>
                <a:gd name="T7" fmla="*/ 0 60000 65536"/>
                <a:gd name="T8" fmla="*/ 0 60000 65536"/>
              </a:gdLst>
              <a:ahLst/>
              <a:cxnLst>
                <a:cxn ang="T6">
                  <a:pos x="T0" y="T1"/>
                </a:cxn>
                <a:cxn ang="T7">
                  <a:pos x="T2" y="T3"/>
                </a:cxn>
                <a:cxn ang="T8">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gra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p>
          </p:txBody>
        </p:sp>
        <p:sp>
          <p:nvSpPr>
            <p:cNvPr id="18" name="Arc 8"/>
            <p:cNvSpPr>
              <a:spLocks/>
            </p:cNvSpPr>
            <p:nvPr/>
          </p:nvSpPr>
          <p:spPr bwMode="gray">
            <a:xfrm rot="-998297">
              <a:off x="1715" y="1339"/>
              <a:ext cx="2034" cy="893"/>
            </a:xfrm>
            <a:custGeom>
              <a:avLst/>
              <a:gdLst>
                <a:gd name="T0" fmla="*/ 0 w 24549"/>
                <a:gd name="T1" fmla="*/ 98 h 21600"/>
                <a:gd name="T2" fmla="*/ 2034 w 24549"/>
                <a:gd name="T3" fmla="*/ 239 h 21600"/>
                <a:gd name="T4" fmla="*/ 816 w 24549"/>
                <a:gd name="T5" fmla="*/ 893 h 21600"/>
                <a:gd name="T6" fmla="*/ 0 60000 65536"/>
                <a:gd name="T7" fmla="*/ 0 60000 65536"/>
                <a:gd name="T8" fmla="*/ 0 60000 65536"/>
              </a:gdLst>
              <a:ahLst/>
              <a:cxnLst>
                <a:cxn ang="T6">
                  <a:pos x="T0" y="T1"/>
                </a:cxn>
                <a:cxn ang="T7">
                  <a:pos x="T2" y="T3"/>
                </a:cxn>
                <a:cxn ang="T8">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gra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p>
          </p:txBody>
        </p:sp>
        <p:sp>
          <p:nvSpPr>
            <p:cNvPr id="19" name="Arc 9"/>
            <p:cNvSpPr>
              <a:spLocks/>
            </p:cNvSpPr>
            <p:nvPr/>
          </p:nvSpPr>
          <p:spPr bwMode="gray">
            <a:xfrm rot="20601703" flipH="1">
              <a:off x="864" y="1713"/>
              <a:ext cx="1796" cy="1302"/>
            </a:xfrm>
            <a:custGeom>
              <a:avLst/>
              <a:gdLst>
                <a:gd name="T0" fmla="*/ 689 w 21600"/>
                <a:gd name="T1" fmla="*/ 0 h 30468"/>
                <a:gd name="T2" fmla="*/ 1568 w 21600"/>
                <a:gd name="T3" fmla="*/ 1302 h 30468"/>
                <a:gd name="T4" fmla="*/ 0 w 21600"/>
                <a:gd name="T5" fmla="*/ 852 h 30468"/>
                <a:gd name="T6" fmla="*/ 0 60000 65536"/>
                <a:gd name="T7" fmla="*/ 0 60000 65536"/>
                <a:gd name="T8" fmla="*/ 0 60000 65536"/>
              </a:gdLst>
              <a:ahLst/>
              <a:cxnLst>
                <a:cxn ang="T6">
                  <a:pos x="T0" y="T1"/>
                </a:cxn>
                <a:cxn ang="T7">
                  <a:pos x="T2" y="T3"/>
                </a:cxn>
                <a:cxn ang="T8">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gra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p>
          </p:txBody>
        </p:sp>
        <p:sp>
          <p:nvSpPr>
            <p:cNvPr id="20" name="Freeform 10"/>
            <p:cNvSpPr>
              <a:spLocks/>
            </p:cNvSpPr>
            <p:nvPr/>
          </p:nvSpPr>
          <p:spPr bwMode="gray">
            <a:xfrm>
              <a:off x="3442" y="228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spAutoFit/>
            </a:bodyPr>
            <a:lstStyle/>
            <a:p>
              <a:endParaRPr lang="zh-CN" altLang="en-US"/>
            </a:p>
          </p:txBody>
        </p:sp>
        <p:sp>
          <p:nvSpPr>
            <p:cNvPr id="21" name="Arc 11"/>
            <p:cNvSpPr>
              <a:spLocks/>
            </p:cNvSpPr>
            <p:nvPr/>
          </p:nvSpPr>
          <p:spPr bwMode="gray">
            <a:xfrm rot="-1060795">
              <a:off x="2840" y="1897"/>
              <a:ext cx="1719" cy="1171"/>
            </a:xfrm>
            <a:custGeom>
              <a:avLst/>
              <a:gdLst>
                <a:gd name="T0" fmla="*/ 1719 w 18016"/>
                <a:gd name="T1" fmla="*/ 656 h 21282"/>
                <a:gd name="T2" fmla="*/ 353 w 18016"/>
                <a:gd name="T3" fmla="*/ 1171 h 21282"/>
                <a:gd name="T4" fmla="*/ 0 w 18016"/>
                <a:gd name="T5" fmla="*/ 0 h 21282"/>
                <a:gd name="T6" fmla="*/ 0 60000 65536"/>
                <a:gd name="T7" fmla="*/ 0 60000 65536"/>
                <a:gd name="T8" fmla="*/ 0 60000 65536"/>
              </a:gdLst>
              <a:ahLst/>
              <a:cxnLst>
                <a:cxn ang="T6">
                  <a:pos x="T0" y="T1"/>
                </a:cxn>
                <a:cxn ang="T7">
                  <a:pos x="T2" y="T3"/>
                </a:cxn>
                <a:cxn ang="T8">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gra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p>
          </p:txBody>
        </p:sp>
        <p:sp>
          <p:nvSpPr>
            <p:cNvPr id="22" name="Freeform 12"/>
            <p:cNvSpPr>
              <a:spLocks/>
            </p:cNvSpPr>
            <p:nvPr/>
          </p:nvSpPr>
          <p:spPr bwMode="gray">
            <a:xfrm>
              <a:off x="2819" y="249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spAutoFit/>
            </a:bodyPr>
            <a:lstStyle/>
            <a:p>
              <a:endParaRPr lang="zh-CN" altLang="en-US"/>
            </a:p>
          </p:txBody>
        </p:sp>
        <p:sp>
          <p:nvSpPr>
            <p:cNvPr id="29"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solidFill>
                  <a:srgbClr val="000000"/>
                </a:solidFill>
              </a:endParaRPr>
            </a:p>
          </p:txBody>
        </p:sp>
        <p:sp>
          <p:nvSpPr>
            <p:cNvPr id="30" name="Freeform 19"/>
            <p:cNvSpPr>
              <a:spLocks/>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wrap="none" anchor="ctr"/>
            <a:lstStyle/>
            <a:p>
              <a:endParaRPr lang="zh-CN" altLang="en-US"/>
            </a:p>
          </p:txBody>
        </p:sp>
        <p:sp>
          <p:nvSpPr>
            <p:cNvPr id="31"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endParaRPr lang="zh-CN" altLang="en-US">
                <a:solidFill>
                  <a:srgbClr val="000000"/>
                </a:solidFill>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p14="http://schemas.microsoft.com/office/powerpoint/2010/main" xmlns="" val="3026821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观点总结">
    <p:spTree>
      <p:nvGrpSpPr>
        <p:cNvPr id="1" name=""/>
        <p:cNvGrpSpPr/>
        <p:nvPr/>
      </p:nvGrpSpPr>
      <p:grpSpPr>
        <a:xfrm>
          <a:off x="0" y="0"/>
          <a:ext cx="0" cy="0"/>
          <a:chOff x="0" y="0"/>
          <a:chExt cx="0" cy="0"/>
        </a:xfrm>
      </p:grpSpPr>
      <p:sp>
        <p:nvSpPr>
          <p:cNvPr id="9"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D12E9318-FD35-44FF-B31F-C64C7B1B2C29}"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0"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56192E3A-D11B-4DB5-8BFA-2FE09E602368}"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1" name="TextBox 10"/>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2" name="Group 29"/>
          <p:cNvGrpSpPr>
            <a:grpSpLocks/>
          </p:cNvGrpSpPr>
          <p:nvPr/>
        </p:nvGrpSpPr>
        <p:grpSpPr bwMode="auto">
          <a:xfrm>
            <a:off x="876300" y="1624013"/>
            <a:ext cx="7391400" cy="4156075"/>
            <a:chOff x="576" y="768"/>
            <a:chExt cx="4656" cy="2618"/>
          </a:xfrm>
        </p:grpSpPr>
        <p:sp>
          <p:nvSpPr>
            <p:cNvPr id="13"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4"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en-US" altLang="zh-CN" sz="2000" kern="0" dirty="0">
                <a:solidFill>
                  <a:srgbClr val="FFFFFF"/>
                </a:solidFill>
                <a:effectLst>
                  <a:outerShdw blurRad="38100" dist="38100" dir="2700000" algn="tl">
                    <a:srgbClr val="000000"/>
                  </a:outerShdw>
                </a:effectLst>
                <a:latin typeface="微软雅黑" pitchFamily="34" charset="-122"/>
                <a:ea typeface="微软雅黑" pitchFamily="34" charset="-122"/>
              </a:endParaRPr>
            </a:p>
          </p:txBody>
        </p:sp>
        <p:grpSp>
          <p:nvGrpSpPr>
            <p:cNvPr id="15" name="Group 7"/>
            <p:cNvGrpSpPr>
              <a:grpSpLocks/>
            </p:cNvGrpSpPr>
            <p:nvPr/>
          </p:nvGrpSpPr>
          <p:grpSpPr bwMode="auto">
            <a:xfrm>
              <a:off x="576" y="2428"/>
              <a:ext cx="936" cy="954"/>
              <a:chOff x="2016" y="1920"/>
              <a:chExt cx="1680" cy="1680"/>
            </a:xfrm>
          </p:grpSpPr>
          <p:sp>
            <p:nvSpPr>
              <p:cNvPr id="25"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6" name="Freeform 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6" name="Group 13"/>
            <p:cNvGrpSpPr>
              <a:grpSpLocks/>
            </p:cNvGrpSpPr>
            <p:nvPr/>
          </p:nvGrpSpPr>
          <p:grpSpPr bwMode="auto">
            <a:xfrm>
              <a:off x="4272" y="2400"/>
              <a:ext cx="960" cy="965"/>
              <a:chOff x="2016" y="1920"/>
              <a:chExt cx="1680" cy="1680"/>
            </a:xfrm>
          </p:grpSpPr>
          <p:sp>
            <p:nvSpPr>
              <p:cNvPr id="23"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4" name="Freeform 15"/>
              <p:cNvSpPr>
                <a:spLocks/>
              </p:cNvSpPr>
              <p:nvPr/>
            </p:nvSpPr>
            <p:spPr bwMode="gray">
              <a:xfrm>
                <a:off x="2209" y="1948"/>
                <a:ext cx="1295"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7" name="Group 18"/>
            <p:cNvGrpSpPr>
              <a:grpSpLocks/>
            </p:cNvGrpSpPr>
            <p:nvPr/>
          </p:nvGrpSpPr>
          <p:grpSpPr bwMode="auto">
            <a:xfrm>
              <a:off x="1776" y="2428"/>
              <a:ext cx="960" cy="958"/>
              <a:chOff x="2016" y="1920"/>
              <a:chExt cx="1680" cy="1680"/>
            </a:xfrm>
          </p:grpSpPr>
          <p:sp>
            <p:nvSpPr>
              <p:cNvPr id="21"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2" name="Freeform 20"/>
              <p:cNvSpPr>
                <a:spLocks/>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8" name="Group 24"/>
            <p:cNvGrpSpPr>
              <a:grpSpLocks/>
            </p:cNvGrpSpPr>
            <p:nvPr/>
          </p:nvGrpSpPr>
          <p:grpSpPr bwMode="auto">
            <a:xfrm>
              <a:off x="3072" y="2400"/>
              <a:ext cx="960" cy="958"/>
              <a:chOff x="2016" y="1920"/>
              <a:chExt cx="1680" cy="1680"/>
            </a:xfrm>
          </p:grpSpPr>
          <p:sp>
            <p:nvSpPr>
              <p:cNvPr id="19"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0" name="Freeform 26"/>
              <p:cNvSpPr>
                <a:spLocks/>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smtClean="0"/>
              <a:t>单击此处编辑母版文本样式</a:t>
            </a:r>
          </a:p>
        </p:txBody>
      </p:sp>
    </p:spTree>
    <p:extLst>
      <p:ext uri="{BB962C8B-B14F-4D97-AF65-F5344CB8AC3E}">
        <p14:creationId xmlns:p14="http://schemas.microsoft.com/office/powerpoint/2010/main" xmlns="" val="39139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p14="http://schemas.microsoft.com/office/powerpoint/2010/main" xmlns="" val="322650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详细列表">
    <p:spTree>
      <p:nvGrpSpPr>
        <p:cNvPr id="1" name=""/>
        <p:cNvGrpSpPr/>
        <p:nvPr/>
      </p:nvGrpSpPr>
      <p:grpSpPr>
        <a:xfrm>
          <a:off x="0" y="0"/>
          <a:ext cx="0" cy="0"/>
          <a:chOff x="0" y="0"/>
          <a:chExt cx="0" cy="0"/>
        </a:xfrm>
      </p:grpSpPr>
      <p:sp>
        <p:nvSpPr>
          <p:cNvPr id="6"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DB7B4C76-E9F7-4489-B485-6A24380C28D0}"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7"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315CDE86-D2C6-4A77-BE89-97333D056C44}"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8" name="TextBox 7"/>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9" name="Group 91"/>
          <p:cNvGrpSpPr>
            <a:grpSpLocks/>
          </p:cNvGrpSpPr>
          <p:nvPr/>
        </p:nvGrpSpPr>
        <p:grpSpPr bwMode="auto">
          <a:xfrm>
            <a:off x="1182688" y="2173288"/>
            <a:ext cx="2163762" cy="3160712"/>
            <a:chOff x="745" y="1369"/>
            <a:chExt cx="1363" cy="1991"/>
          </a:xfrm>
        </p:grpSpPr>
        <p:sp>
          <p:nvSpPr>
            <p:cNvPr id="10"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11"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12"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13"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grpSp>
          <p:nvGrpSpPr>
            <p:cNvPr id="14" name="Group 96"/>
            <p:cNvGrpSpPr>
              <a:grpSpLocks/>
            </p:cNvGrpSpPr>
            <p:nvPr/>
          </p:nvGrpSpPr>
          <p:grpSpPr bwMode="auto">
            <a:xfrm>
              <a:off x="1214" y="1369"/>
              <a:ext cx="405" cy="392"/>
              <a:chOff x="1289" y="587"/>
              <a:chExt cx="668" cy="647"/>
            </a:xfrm>
          </p:grpSpPr>
          <p:sp>
            <p:nvSpPr>
              <p:cNvPr id="16"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sz="1600">
                  <a:solidFill>
                    <a:srgbClr val="000000"/>
                  </a:solidFill>
                  <a:latin typeface="微软雅黑" pitchFamily="34" charset="-122"/>
                  <a:ea typeface="微软雅黑" pitchFamily="34" charset="-122"/>
                </a:endParaRPr>
              </a:p>
            </p:txBody>
          </p:sp>
          <p:sp>
            <p:nvSpPr>
              <p:cNvPr id="17"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18"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19"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20"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grpSp>
        <p:sp>
          <p:nvSpPr>
            <p:cNvPr id="15" name="Text Box 102"/>
            <p:cNvSpPr txBox="1">
              <a:spLocks noChangeArrowheads="1"/>
            </p:cNvSpPr>
            <p:nvPr/>
          </p:nvSpPr>
          <p:spPr bwMode="gray">
            <a:xfrm>
              <a:off x="1304" y="1424"/>
              <a:ext cx="216" cy="252"/>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eaLnBrk="1" hangingPunct="1">
                <a:defRPr/>
              </a:pPr>
              <a:r>
                <a:rPr lang="en-US" altLang="zh-CN" sz="2000" b="1" smtClean="0">
                  <a:solidFill>
                    <a:srgbClr val="000000"/>
                  </a:solidFill>
                  <a:effectLst>
                    <a:outerShdw blurRad="38100" dist="38100" dir="2700000" algn="tl">
                      <a:srgbClr val="C0C0C0"/>
                    </a:outerShdw>
                  </a:effectLst>
                  <a:latin typeface="微软雅黑" pitchFamily="34" charset="-122"/>
                  <a:ea typeface="微软雅黑" pitchFamily="34" charset="-122"/>
                </a:rPr>
                <a:t>1</a:t>
              </a:r>
            </a:p>
          </p:txBody>
        </p:sp>
      </p:grpSp>
      <p:grpSp>
        <p:nvGrpSpPr>
          <p:cNvPr id="21" name="Group 104"/>
          <p:cNvGrpSpPr>
            <a:grpSpLocks/>
          </p:cNvGrpSpPr>
          <p:nvPr/>
        </p:nvGrpSpPr>
        <p:grpSpPr bwMode="auto">
          <a:xfrm>
            <a:off x="5913438" y="2170113"/>
            <a:ext cx="2163762" cy="3160712"/>
            <a:chOff x="3725" y="1367"/>
            <a:chExt cx="1363" cy="1991"/>
          </a:xfrm>
        </p:grpSpPr>
        <p:sp>
          <p:nvSpPr>
            <p:cNvPr id="22"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23"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24"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25"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grpSp>
          <p:nvGrpSpPr>
            <p:cNvPr id="26" name="Group 109"/>
            <p:cNvGrpSpPr>
              <a:grpSpLocks/>
            </p:cNvGrpSpPr>
            <p:nvPr/>
          </p:nvGrpSpPr>
          <p:grpSpPr bwMode="auto">
            <a:xfrm>
              <a:off x="4194" y="1367"/>
              <a:ext cx="405" cy="392"/>
              <a:chOff x="1289" y="587"/>
              <a:chExt cx="668" cy="647"/>
            </a:xfrm>
          </p:grpSpPr>
          <p:sp>
            <p:nvSpPr>
              <p:cNvPr id="28"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sz="1600">
                  <a:solidFill>
                    <a:srgbClr val="000000"/>
                  </a:solidFill>
                  <a:latin typeface="微软雅黑" pitchFamily="34" charset="-122"/>
                  <a:ea typeface="微软雅黑" pitchFamily="34" charset="-122"/>
                </a:endParaRPr>
              </a:p>
            </p:txBody>
          </p:sp>
          <p:sp>
            <p:nvSpPr>
              <p:cNvPr id="29"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30"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31"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32"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grpSp>
        <p:sp>
          <p:nvSpPr>
            <p:cNvPr id="27" name="Text Box 115"/>
            <p:cNvSpPr txBox="1">
              <a:spLocks noChangeArrowheads="1"/>
            </p:cNvSpPr>
            <p:nvPr/>
          </p:nvSpPr>
          <p:spPr bwMode="gray">
            <a:xfrm>
              <a:off x="4284" y="1422"/>
              <a:ext cx="216" cy="252"/>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eaLnBrk="1" hangingPunct="1">
                <a:defRPr/>
              </a:pPr>
              <a:r>
                <a:rPr lang="en-US" altLang="zh-CN" sz="2000" b="1" smtClean="0">
                  <a:solidFill>
                    <a:srgbClr val="000000"/>
                  </a:solidFill>
                  <a:effectLst>
                    <a:outerShdw blurRad="38100" dist="38100" dir="2700000" algn="tl">
                      <a:srgbClr val="C0C0C0"/>
                    </a:outerShdw>
                  </a:effectLst>
                  <a:latin typeface="微软雅黑" pitchFamily="34" charset="-122"/>
                  <a:ea typeface="微软雅黑" pitchFamily="34" charset="-122"/>
                </a:rPr>
                <a:t>3</a:t>
              </a:r>
            </a:p>
          </p:txBody>
        </p:sp>
      </p:grpSp>
      <p:grpSp>
        <p:nvGrpSpPr>
          <p:cNvPr id="33" name="Group 117"/>
          <p:cNvGrpSpPr>
            <a:grpSpLocks/>
          </p:cNvGrpSpPr>
          <p:nvPr/>
        </p:nvGrpSpPr>
        <p:grpSpPr bwMode="auto">
          <a:xfrm>
            <a:off x="3544888" y="2173288"/>
            <a:ext cx="2163762" cy="3160712"/>
            <a:chOff x="2256" y="1157"/>
            <a:chExt cx="1363" cy="1991"/>
          </a:xfrm>
        </p:grpSpPr>
        <p:sp>
          <p:nvSpPr>
            <p:cNvPr id="34"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35"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36"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37"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38"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sz="1600">
                <a:solidFill>
                  <a:srgbClr val="000000"/>
                </a:solidFill>
                <a:latin typeface="微软雅黑" pitchFamily="34" charset="-122"/>
                <a:ea typeface="微软雅黑" pitchFamily="34" charset="-122"/>
              </a:endParaRPr>
            </a:p>
          </p:txBody>
        </p:sp>
        <p:sp>
          <p:nvSpPr>
            <p:cNvPr id="39"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40"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41"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45"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46" name="Text Box 127"/>
            <p:cNvSpPr txBox="1">
              <a:spLocks noChangeArrowheads="1"/>
            </p:cNvSpPr>
            <p:nvPr/>
          </p:nvSpPr>
          <p:spPr bwMode="gray">
            <a:xfrm>
              <a:off x="2815" y="1212"/>
              <a:ext cx="216" cy="252"/>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eaLnBrk="1" hangingPunct="1">
                <a:defRPr/>
              </a:pPr>
              <a:r>
                <a:rPr lang="en-US" altLang="zh-CN" sz="2000" b="1" smtClean="0">
                  <a:solidFill>
                    <a:srgbClr val="000000"/>
                  </a:solidFill>
                  <a:effectLst>
                    <a:outerShdw blurRad="38100" dist="38100" dir="2700000" algn="tl">
                      <a:srgbClr val="C0C0C0"/>
                    </a:outerShdw>
                  </a:effectLst>
                  <a:latin typeface="微软雅黑" pitchFamily="34" charset="-122"/>
                  <a:ea typeface="微软雅黑" pitchFamily="34" charset="-122"/>
                </a:rPr>
                <a:t>2</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Tree>
    <p:extLst>
      <p:ext uri="{BB962C8B-B14F-4D97-AF65-F5344CB8AC3E}">
        <p14:creationId xmlns:p14="http://schemas.microsoft.com/office/powerpoint/2010/main" xmlns="" val="24406486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概念分支">
    <p:spTree>
      <p:nvGrpSpPr>
        <p:cNvPr id="1" name=""/>
        <p:cNvGrpSpPr/>
        <p:nvPr/>
      </p:nvGrpSpPr>
      <p:grpSpPr>
        <a:xfrm>
          <a:off x="0" y="0"/>
          <a:ext cx="0" cy="0"/>
          <a:chOff x="0" y="0"/>
          <a:chExt cx="0" cy="0"/>
        </a:xfrm>
      </p:grpSpPr>
      <p:sp>
        <p:nvSpPr>
          <p:cNvPr id="6"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A31BFF12-D891-49EC-8027-92DF73733455}"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7"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8D926A0D-9E1A-4D80-9F20-2DAFECAB623C}"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8" name="TextBox 7"/>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zh-CN" altLang="zh-CN">
              <a:solidFill>
                <a:srgbClr val="000000"/>
              </a:solidFill>
              <a:latin typeface="微软雅黑" pitchFamily="34" charset="-122"/>
              <a:ea typeface="微软雅黑" pitchFamily="34" charset="-122"/>
            </a:endParaRPr>
          </a:p>
        </p:txBody>
      </p:sp>
      <p:sp>
        <p:nvSpPr>
          <p:cNvPr id="10" name="Freeform 8"/>
          <p:cNvSpPr>
            <a:spLocks/>
          </p:cNvSpPr>
          <p:nvPr/>
        </p:nvSpPr>
        <p:spPr bwMode="gray">
          <a:xfrm>
            <a:off x="3181350" y="3135313"/>
            <a:ext cx="850900"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 name="AutoShape 9"/>
          <p:cNvSpPr>
            <a:spLocks noChangeAspect="1" noChangeArrowheads="1" noTextEdit="1"/>
          </p:cNvSpPr>
          <p:nvPr/>
        </p:nvSpPr>
        <p:spPr bwMode="gray">
          <a:xfrm flipH="1">
            <a:off x="4733925" y="3132138"/>
            <a:ext cx="857250" cy="1189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nvGrpSpPr>
          <p:cNvPr id="12" name="Group 11"/>
          <p:cNvGrpSpPr>
            <a:grpSpLocks/>
          </p:cNvGrpSpPr>
          <p:nvPr/>
        </p:nvGrpSpPr>
        <p:grpSpPr bwMode="auto">
          <a:xfrm>
            <a:off x="3016250" y="1582738"/>
            <a:ext cx="2827338" cy="1528762"/>
            <a:chOff x="1997" y="1314"/>
            <a:chExt cx="1889" cy="1009"/>
          </a:xfrm>
        </p:grpSpPr>
        <p:grpSp>
          <p:nvGrpSpPr>
            <p:cNvPr id="13" name="Group 12"/>
            <p:cNvGrpSpPr>
              <a:grpSpLocks/>
            </p:cNvGrpSpPr>
            <p:nvPr/>
          </p:nvGrpSpPr>
          <p:grpSpPr bwMode="auto">
            <a:xfrm>
              <a:off x="1997" y="1404"/>
              <a:ext cx="1889" cy="919"/>
              <a:chOff x="1973" y="1027"/>
              <a:chExt cx="1926" cy="937"/>
            </a:xfrm>
          </p:grpSpPr>
          <p:sp>
            <p:nvSpPr>
              <p:cNvPr id="18"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9"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sp>
          <p:nvSpPr>
            <p:cNvPr id="14"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15"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16"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17"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sp>
        <p:nvSpPr>
          <p:cNvPr id="20"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zh-CN" altLang="zh-CN">
              <a:solidFill>
                <a:srgbClr val="000000"/>
              </a:solidFill>
              <a:latin typeface="微软雅黑" pitchFamily="34" charset="-122"/>
              <a:ea typeface="微软雅黑" pitchFamily="34" charset="-122"/>
            </a:endParaRPr>
          </a:p>
        </p:txBody>
      </p:sp>
      <p:sp>
        <p:nvSpPr>
          <p:cNvPr id="21" name="Freeform 10"/>
          <p:cNvSpPr>
            <a:spLocks/>
          </p:cNvSpPr>
          <p:nvPr/>
        </p:nvSpPr>
        <p:spPr bwMode="gray">
          <a:xfrm flipH="1">
            <a:off x="4738688" y="3135313"/>
            <a:ext cx="852487"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p14="http://schemas.microsoft.com/office/powerpoint/2010/main" xmlns="" val="1971123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概念进化">
    <p:spTree>
      <p:nvGrpSpPr>
        <p:cNvPr id="1" name=""/>
        <p:cNvGrpSpPr/>
        <p:nvPr/>
      </p:nvGrpSpPr>
      <p:grpSpPr>
        <a:xfrm>
          <a:off x="0" y="0"/>
          <a:ext cx="0" cy="0"/>
          <a:chOff x="0" y="0"/>
          <a:chExt cx="0" cy="0"/>
        </a:xfrm>
      </p:grpSpPr>
      <p:sp>
        <p:nvSpPr>
          <p:cNvPr id="11"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20EEDBAC-9B55-494D-9C60-A5838D1822B4}"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2"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FEA337D5-874F-4226-BB65-FCB69F6B8CF2}"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3" name="TextBox 12"/>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4" name="Group 97"/>
          <p:cNvGrpSpPr>
            <a:grpSpLocks/>
          </p:cNvGrpSpPr>
          <p:nvPr/>
        </p:nvGrpSpPr>
        <p:grpSpPr bwMode="auto">
          <a:xfrm>
            <a:off x="0" y="2320925"/>
            <a:ext cx="9144000" cy="3325813"/>
            <a:chOff x="0" y="1355"/>
            <a:chExt cx="5760" cy="2095"/>
          </a:xfrm>
        </p:grpSpPr>
        <p:grpSp>
          <p:nvGrpSpPr>
            <p:cNvPr id="15" name="Group 92"/>
            <p:cNvGrpSpPr>
              <a:grpSpLocks/>
            </p:cNvGrpSpPr>
            <p:nvPr/>
          </p:nvGrpSpPr>
          <p:grpSpPr bwMode="auto">
            <a:xfrm>
              <a:off x="0" y="1761"/>
              <a:ext cx="5760" cy="92"/>
              <a:chOff x="384" y="2019"/>
              <a:chExt cx="5088" cy="110"/>
            </a:xfrm>
          </p:grpSpPr>
          <p:sp>
            <p:nvSpPr>
              <p:cNvPr id="91"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92"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zh-CN" altLang="en-US">
                  <a:solidFill>
                    <a:srgbClr val="000000"/>
                  </a:solidFill>
                </a:endParaRPr>
              </a:p>
            </p:txBody>
          </p:sp>
        </p:grpSp>
        <p:grpSp>
          <p:nvGrpSpPr>
            <p:cNvPr id="16" name="Group 93"/>
            <p:cNvGrpSpPr>
              <a:grpSpLocks/>
            </p:cNvGrpSpPr>
            <p:nvPr/>
          </p:nvGrpSpPr>
          <p:grpSpPr bwMode="auto">
            <a:xfrm>
              <a:off x="605" y="1444"/>
              <a:ext cx="1077" cy="1962"/>
              <a:chOff x="605" y="1444"/>
              <a:chExt cx="1077" cy="1962"/>
            </a:xfrm>
          </p:grpSpPr>
          <p:grpSp>
            <p:nvGrpSpPr>
              <p:cNvPr id="73" name="Group 58"/>
              <p:cNvGrpSpPr>
                <a:grpSpLocks/>
              </p:cNvGrpSpPr>
              <p:nvPr/>
            </p:nvGrpSpPr>
            <p:grpSpPr bwMode="auto">
              <a:xfrm rot="3877067">
                <a:off x="707" y="2430"/>
                <a:ext cx="1408" cy="543"/>
                <a:chOff x="2275" y="2726"/>
                <a:chExt cx="1836" cy="714"/>
              </a:xfrm>
            </p:grpSpPr>
            <p:grpSp>
              <p:nvGrpSpPr>
                <p:cNvPr id="85" name="Group 59"/>
                <p:cNvGrpSpPr>
                  <a:grpSpLocks/>
                </p:cNvGrpSpPr>
                <p:nvPr/>
              </p:nvGrpSpPr>
              <p:grpSpPr bwMode="auto">
                <a:xfrm>
                  <a:off x="2282" y="3032"/>
                  <a:ext cx="1829" cy="408"/>
                  <a:chOff x="2282" y="3032"/>
                  <a:chExt cx="1829" cy="408"/>
                </a:xfrm>
              </p:grpSpPr>
              <p:sp>
                <p:nvSpPr>
                  <p:cNvPr id="89" name="Freeform 60"/>
                  <p:cNvSpPr>
                    <a:spLocks/>
                  </p:cNvSpPr>
                  <p:nvPr/>
                </p:nvSpPr>
                <p:spPr bwMode="gray">
                  <a:xfrm>
                    <a:off x="2281" y="3032"/>
                    <a:ext cx="1829"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0" name="Freeform 61"/>
                  <p:cNvSpPr>
                    <a:spLocks/>
                  </p:cNvSpPr>
                  <p:nvPr/>
                </p:nvSpPr>
                <p:spPr bwMode="gray">
                  <a:xfrm>
                    <a:off x="3783" y="3073"/>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86" name="Group 62"/>
                <p:cNvGrpSpPr>
                  <a:grpSpLocks/>
                </p:cNvGrpSpPr>
                <p:nvPr/>
              </p:nvGrpSpPr>
              <p:grpSpPr bwMode="auto">
                <a:xfrm flipV="1">
                  <a:off x="2275" y="2726"/>
                  <a:ext cx="1406" cy="319"/>
                  <a:chOff x="2272" y="3011"/>
                  <a:chExt cx="1832" cy="414"/>
                </a:xfrm>
              </p:grpSpPr>
              <p:sp>
                <p:nvSpPr>
                  <p:cNvPr id="87" name="Freeform 63"/>
                  <p:cNvSpPr>
                    <a:spLocks/>
                  </p:cNvSpPr>
                  <p:nvPr/>
                </p:nvSpPr>
                <p:spPr bwMode="gray">
                  <a:xfrm>
                    <a:off x="2271" y="3008"/>
                    <a:ext cx="1832" cy="415"/>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8" name="Freeform 64"/>
                  <p:cNvSpPr>
                    <a:spLocks/>
                  </p:cNvSpPr>
                  <p:nvPr/>
                </p:nvSpPr>
                <p:spPr bwMode="gray">
                  <a:xfrm>
                    <a:off x="3776" y="3031"/>
                    <a:ext cx="289" cy="338"/>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grpSp>
            <p:nvGrpSpPr>
              <p:cNvPr id="74" name="Group 65"/>
              <p:cNvGrpSpPr>
                <a:grpSpLocks/>
              </p:cNvGrpSpPr>
              <p:nvPr/>
            </p:nvGrpSpPr>
            <p:grpSpPr bwMode="auto">
              <a:xfrm>
                <a:off x="605" y="1444"/>
                <a:ext cx="801" cy="808"/>
                <a:chOff x="2789" y="1625"/>
                <a:chExt cx="907" cy="907"/>
              </a:xfrm>
            </p:grpSpPr>
            <p:sp>
              <p:nvSpPr>
                <p:cNvPr id="75"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76"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77"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78"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79"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80" name="Group 71"/>
                <p:cNvGrpSpPr>
                  <a:grpSpLocks/>
                </p:cNvGrpSpPr>
                <p:nvPr/>
              </p:nvGrpSpPr>
              <p:grpSpPr bwMode="auto">
                <a:xfrm>
                  <a:off x="2901" y="1735"/>
                  <a:ext cx="688" cy="688"/>
                  <a:chOff x="4166" y="1706"/>
                  <a:chExt cx="1253" cy="1252"/>
                </a:xfrm>
              </p:grpSpPr>
              <p:sp>
                <p:nvSpPr>
                  <p:cNvPr id="81" name="Oval 72"/>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82" name="Oval 73"/>
                  <p:cNvSpPr>
                    <a:spLocks noChangeArrowheads="1"/>
                  </p:cNvSpPr>
                  <p:nvPr/>
                </p:nvSpPr>
                <p:spPr bwMode="gray">
                  <a:xfrm>
                    <a:off x="4183"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83"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84"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grpSp>
        <p:grpSp>
          <p:nvGrpSpPr>
            <p:cNvPr id="17" name="Group 94"/>
            <p:cNvGrpSpPr>
              <a:grpSpLocks/>
            </p:cNvGrpSpPr>
            <p:nvPr/>
          </p:nvGrpSpPr>
          <p:grpSpPr bwMode="auto">
            <a:xfrm>
              <a:off x="1708" y="1444"/>
              <a:ext cx="1077" cy="1962"/>
              <a:chOff x="1708" y="1444"/>
              <a:chExt cx="1077" cy="1962"/>
            </a:xfrm>
          </p:grpSpPr>
          <p:grpSp>
            <p:nvGrpSpPr>
              <p:cNvPr id="55" name="Group 40"/>
              <p:cNvGrpSpPr>
                <a:grpSpLocks/>
              </p:cNvGrpSpPr>
              <p:nvPr/>
            </p:nvGrpSpPr>
            <p:grpSpPr bwMode="auto">
              <a:xfrm rot="3877067">
                <a:off x="1810" y="2430"/>
                <a:ext cx="1408" cy="543"/>
                <a:chOff x="2275" y="2726"/>
                <a:chExt cx="1836" cy="714"/>
              </a:xfrm>
            </p:grpSpPr>
            <p:grpSp>
              <p:nvGrpSpPr>
                <p:cNvPr id="67" name="Group 41"/>
                <p:cNvGrpSpPr>
                  <a:grpSpLocks/>
                </p:cNvGrpSpPr>
                <p:nvPr/>
              </p:nvGrpSpPr>
              <p:grpSpPr bwMode="auto">
                <a:xfrm>
                  <a:off x="2282" y="3032"/>
                  <a:ext cx="1829" cy="408"/>
                  <a:chOff x="2282" y="3032"/>
                  <a:chExt cx="1829" cy="408"/>
                </a:xfrm>
              </p:grpSpPr>
              <p:sp>
                <p:nvSpPr>
                  <p:cNvPr id="71" name="Freeform 42"/>
                  <p:cNvSpPr>
                    <a:spLocks/>
                  </p:cNvSpPr>
                  <p:nvPr/>
                </p:nvSpPr>
                <p:spPr bwMode="gray">
                  <a:xfrm>
                    <a:off x="2281" y="3032"/>
                    <a:ext cx="1829"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2" name="Freeform 43"/>
                  <p:cNvSpPr>
                    <a:spLocks/>
                  </p:cNvSpPr>
                  <p:nvPr/>
                </p:nvSpPr>
                <p:spPr bwMode="gray">
                  <a:xfrm>
                    <a:off x="3783" y="3073"/>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68" name="Group 44"/>
                <p:cNvGrpSpPr>
                  <a:grpSpLocks/>
                </p:cNvGrpSpPr>
                <p:nvPr/>
              </p:nvGrpSpPr>
              <p:grpSpPr bwMode="auto">
                <a:xfrm flipV="1">
                  <a:off x="2275" y="2726"/>
                  <a:ext cx="1406" cy="319"/>
                  <a:chOff x="2272" y="3011"/>
                  <a:chExt cx="1832" cy="414"/>
                </a:xfrm>
              </p:grpSpPr>
              <p:sp>
                <p:nvSpPr>
                  <p:cNvPr id="69" name="Freeform 45"/>
                  <p:cNvSpPr>
                    <a:spLocks/>
                  </p:cNvSpPr>
                  <p:nvPr/>
                </p:nvSpPr>
                <p:spPr bwMode="gray">
                  <a:xfrm>
                    <a:off x="2271" y="3008"/>
                    <a:ext cx="1832" cy="415"/>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0" name="Freeform 46"/>
                  <p:cNvSpPr>
                    <a:spLocks/>
                  </p:cNvSpPr>
                  <p:nvPr/>
                </p:nvSpPr>
                <p:spPr bwMode="gray">
                  <a:xfrm>
                    <a:off x="3776" y="3031"/>
                    <a:ext cx="289" cy="338"/>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grpSp>
            <p:nvGrpSpPr>
              <p:cNvPr id="56" name="Group 47"/>
              <p:cNvGrpSpPr>
                <a:grpSpLocks/>
              </p:cNvGrpSpPr>
              <p:nvPr/>
            </p:nvGrpSpPr>
            <p:grpSpPr bwMode="auto">
              <a:xfrm>
                <a:off x="1708" y="1444"/>
                <a:ext cx="801" cy="808"/>
                <a:chOff x="2789" y="1625"/>
                <a:chExt cx="907" cy="907"/>
              </a:xfrm>
            </p:grpSpPr>
            <p:sp>
              <p:nvSpPr>
                <p:cNvPr id="57"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58"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59"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60"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61"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62" name="Group 53"/>
                <p:cNvGrpSpPr>
                  <a:grpSpLocks/>
                </p:cNvGrpSpPr>
                <p:nvPr/>
              </p:nvGrpSpPr>
              <p:grpSpPr bwMode="auto">
                <a:xfrm>
                  <a:off x="2901" y="1735"/>
                  <a:ext cx="688" cy="688"/>
                  <a:chOff x="4166" y="1706"/>
                  <a:chExt cx="1253" cy="1252"/>
                </a:xfrm>
              </p:grpSpPr>
              <p:sp>
                <p:nvSpPr>
                  <p:cNvPr id="63" name="Oval 54"/>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64" name="Oval 55"/>
                  <p:cNvSpPr>
                    <a:spLocks noChangeArrowheads="1"/>
                  </p:cNvSpPr>
                  <p:nvPr/>
                </p:nvSpPr>
                <p:spPr bwMode="gray">
                  <a:xfrm>
                    <a:off x="4183"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65"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66"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grpSp>
        <p:grpSp>
          <p:nvGrpSpPr>
            <p:cNvPr id="18" name="Group 95"/>
            <p:cNvGrpSpPr>
              <a:grpSpLocks/>
            </p:cNvGrpSpPr>
            <p:nvPr/>
          </p:nvGrpSpPr>
          <p:grpSpPr bwMode="auto">
            <a:xfrm>
              <a:off x="2848" y="1444"/>
              <a:ext cx="1063" cy="1955"/>
              <a:chOff x="2848" y="1444"/>
              <a:chExt cx="1063" cy="1955"/>
            </a:xfrm>
          </p:grpSpPr>
          <p:grpSp>
            <p:nvGrpSpPr>
              <p:cNvPr id="37" name="Group 5"/>
              <p:cNvGrpSpPr>
                <a:grpSpLocks/>
              </p:cNvGrpSpPr>
              <p:nvPr/>
            </p:nvGrpSpPr>
            <p:grpSpPr bwMode="auto">
              <a:xfrm rot="3877067">
                <a:off x="2943" y="2432"/>
                <a:ext cx="1409" cy="526"/>
                <a:chOff x="2270" y="2746"/>
                <a:chExt cx="1838" cy="692"/>
              </a:xfrm>
            </p:grpSpPr>
            <p:grpSp>
              <p:nvGrpSpPr>
                <p:cNvPr id="49" name="Group 6"/>
                <p:cNvGrpSpPr>
                  <a:grpSpLocks/>
                </p:cNvGrpSpPr>
                <p:nvPr/>
              </p:nvGrpSpPr>
              <p:grpSpPr bwMode="auto">
                <a:xfrm>
                  <a:off x="2277" y="3030"/>
                  <a:ext cx="1831" cy="408"/>
                  <a:chOff x="2277" y="3030"/>
                  <a:chExt cx="1831" cy="408"/>
                </a:xfrm>
              </p:grpSpPr>
              <p:sp>
                <p:nvSpPr>
                  <p:cNvPr id="53" name="Freeform 7"/>
                  <p:cNvSpPr>
                    <a:spLocks/>
                  </p:cNvSpPr>
                  <p:nvPr/>
                </p:nvSpPr>
                <p:spPr bwMode="gray">
                  <a:xfrm>
                    <a:off x="2276" y="3030"/>
                    <a:ext cx="1831"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4" name="Freeform 8"/>
                  <p:cNvSpPr>
                    <a:spLocks/>
                  </p:cNvSpPr>
                  <p:nvPr/>
                </p:nvSpPr>
                <p:spPr bwMode="gray">
                  <a:xfrm>
                    <a:off x="3785" y="3066"/>
                    <a:ext cx="286"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50" name="Group 9"/>
                <p:cNvGrpSpPr>
                  <a:grpSpLocks/>
                </p:cNvGrpSpPr>
                <p:nvPr/>
              </p:nvGrpSpPr>
              <p:grpSpPr bwMode="auto">
                <a:xfrm flipV="1">
                  <a:off x="2270" y="2746"/>
                  <a:ext cx="1405" cy="309"/>
                  <a:chOff x="2269" y="3020"/>
                  <a:chExt cx="1831" cy="404"/>
                </a:xfrm>
              </p:grpSpPr>
              <p:sp>
                <p:nvSpPr>
                  <p:cNvPr id="51" name="Freeform 10"/>
                  <p:cNvSpPr>
                    <a:spLocks/>
                  </p:cNvSpPr>
                  <p:nvPr/>
                </p:nvSpPr>
                <p:spPr bwMode="gray">
                  <a:xfrm>
                    <a:off x="2266" y="3019"/>
                    <a:ext cx="1831" cy="404"/>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2" name="Freeform 11"/>
                  <p:cNvSpPr>
                    <a:spLocks/>
                  </p:cNvSpPr>
                  <p:nvPr/>
                </p:nvSpPr>
                <p:spPr bwMode="gray">
                  <a:xfrm>
                    <a:off x="3775" y="3047"/>
                    <a:ext cx="289" cy="330"/>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grpSp>
            <p:nvGrpSpPr>
              <p:cNvPr id="38" name="Group 12"/>
              <p:cNvGrpSpPr>
                <a:grpSpLocks/>
              </p:cNvGrpSpPr>
              <p:nvPr/>
            </p:nvGrpSpPr>
            <p:grpSpPr bwMode="auto">
              <a:xfrm>
                <a:off x="2848" y="1444"/>
                <a:ext cx="801" cy="808"/>
                <a:chOff x="2789" y="1625"/>
                <a:chExt cx="907" cy="907"/>
              </a:xfrm>
            </p:grpSpPr>
            <p:sp>
              <p:nvSpPr>
                <p:cNvPr id="39"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40"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41"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42"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43"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44" name="Group 18"/>
                <p:cNvGrpSpPr>
                  <a:grpSpLocks/>
                </p:cNvGrpSpPr>
                <p:nvPr/>
              </p:nvGrpSpPr>
              <p:grpSpPr bwMode="auto">
                <a:xfrm>
                  <a:off x="2901" y="1735"/>
                  <a:ext cx="688" cy="688"/>
                  <a:chOff x="4166" y="1706"/>
                  <a:chExt cx="1253" cy="1252"/>
                </a:xfrm>
              </p:grpSpPr>
              <p:sp>
                <p:nvSpPr>
                  <p:cNvPr id="45" name="Oval 19"/>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46" name="Oval 20"/>
                  <p:cNvSpPr>
                    <a:spLocks noChangeArrowheads="1"/>
                  </p:cNvSpPr>
                  <p:nvPr/>
                </p:nvSpPr>
                <p:spPr bwMode="gray">
                  <a:xfrm>
                    <a:off x="4183"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47"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48"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grpSp>
        <p:grpSp>
          <p:nvGrpSpPr>
            <p:cNvPr id="19" name="Group 96"/>
            <p:cNvGrpSpPr>
              <a:grpSpLocks/>
            </p:cNvGrpSpPr>
            <p:nvPr/>
          </p:nvGrpSpPr>
          <p:grpSpPr bwMode="auto">
            <a:xfrm>
              <a:off x="3969" y="1355"/>
              <a:ext cx="1184" cy="2085"/>
              <a:chOff x="3969" y="1355"/>
              <a:chExt cx="1184" cy="2085"/>
            </a:xfrm>
          </p:grpSpPr>
          <p:grpSp>
            <p:nvGrpSpPr>
              <p:cNvPr id="20" name="Group 23"/>
              <p:cNvGrpSpPr>
                <a:grpSpLocks/>
              </p:cNvGrpSpPr>
              <p:nvPr/>
            </p:nvGrpSpPr>
            <p:grpSpPr bwMode="auto">
              <a:xfrm rot="3877067">
                <a:off x="4185" y="2473"/>
                <a:ext cx="1409" cy="526"/>
                <a:chOff x="2270" y="2746"/>
                <a:chExt cx="1838" cy="692"/>
              </a:xfrm>
            </p:grpSpPr>
            <p:grpSp>
              <p:nvGrpSpPr>
                <p:cNvPr id="31" name="Group 24"/>
                <p:cNvGrpSpPr>
                  <a:grpSpLocks/>
                </p:cNvGrpSpPr>
                <p:nvPr/>
              </p:nvGrpSpPr>
              <p:grpSpPr bwMode="auto">
                <a:xfrm>
                  <a:off x="2277" y="3030"/>
                  <a:ext cx="1831" cy="408"/>
                  <a:chOff x="2277" y="3030"/>
                  <a:chExt cx="1831" cy="408"/>
                </a:xfrm>
              </p:grpSpPr>
              <p:sp>
                <p:nvSpPr>
                  <p:cNvPr id="35" name="Freeform 25"/>
                  <p:cNvSpPr>
                    <a:spLocks/>
                  </p:cNvSpPr>
                  <p:nvPr/>
                </p:nvSpPr>
                <p:spPr bwMode="gray">
                  <a:xfrm>
                    <a:off x="2276" y="3030"/>
                    <a:ext cx="1831"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6" name="Freeform 26"/>
                  <p:cNvSpPr>
                    <a:spLocks/>
                  </p:cNvSpPr>
                  <p:nvPr/>
                </p:nvSpPr>
                <p:spPr bwMode="gray">
                  <a:xfrm>
                    <a:off x="3785" y="3066"/>
                    <a:ext cx="286"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32" name="Group 27"/>
                <p:cNvGrpSpPr>
                  <a:grpSpLocks/>
                </p:cNvGrpSpPr>
                <p:nvPr/>
              </p:nvGrpSpPr>
              <p:grpSpPr bwMode="auto">
                <a:xfrm flipV="1">
                  <a:off x="2270" y="2746"/>
                  <a:ext cx="1405" cy="309"/>
                  <a:chOff x="2269" y="3020"/>
                  <a:chExt cx="1831" cy="404"/>
                </a:xfrm>
              </p:grpSpPr>
              <p:sp>
                <p:nvSpPr>
                  <p:cNvPr id="33" name="Freeform 28"/>
                  <p:cNvSpPr>
                    <a:spLocks/>
                  </p:cNvSpPr>
                  <p:nvPr/>
                </p:nvSpPr>
                <p:spPr bwMode="gray">
                  <a:xfrm>
                    <a:off x="2266" y="3019"/>
                    <a:ext cx="1831" cy="404"/>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4" name="Freeform 29"/>
                  <p:cNvSpPr>
                    <a:spLocks/>
                  </p:cNvSpPr>
                  <p:nvPr/>
                </p:nvSpPr>
                <p:spPr bwMode="gray">
                  <a:xfrm>
                    <a:off x="3775" y="3047"/>
                    <a:ext cx="289" cy="330"/>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sp>
            <p:nvSpPr>
              <p:cNvPr id="21"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22"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23"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24"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25"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26" name="Group 35"/>
              <p:cNvGrpSpPr>
                <a:grpSpLocks/>
              </p:cNvGrpSpPr>
              <p:nvPr/>
            </p:nvGrpSpPr>
            <p:grpSpPr bwMode="auto">
              <a:xfrm>
                <a:off x="4086" y="1473"/>
                <a:ext cx="730" cy="734"/>
                <a:chOff x="4166" y="1706"/>
                <a:chExt cx="1252" cy="1252"/>
              </a:xfrm>
            </p:grpSpPr>
            <p:sp>
              <p:nvSpPr>
                <p:cNvPr id="27"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28"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29"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30"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p14="http://schemas.microsoft.com/office/powerpoint/2010/main" xmlns="" val="2484210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致谢">
    <p:spTree>
      <p:nvGrpSpPr>
        <p:cNvPr id="1" name=""/>
        <p:cNvGrpSpPr/>
        <p:nvPr/>
      </p:nvGrpSpPr>
      <p:grpSpPr>
        <a:xfrm>
          <a:off x="0" y="0"/>
          <a:ext cx="0" cy="0"/>
          <a:chOff x="0" y="0"/>
          <a:chExt cx="0" cy="0"/>
        </a:xfrm>
      </p:grpSpPr>
      <p:sp>
        <p:nvSpPr>
          <p:cNvPr id="3" name="矩形 6"/>
          <p:cNvSpPr>
            <a:spLocks noChangeArrowheads="1"/>
          </p:cNvSpPr>
          <p:nvPr/>
        </p:nvSpPr>
        <p:spPr bwMode="auto">
          <a:xfrm>
            <a:off x="149225" y="6491288"/>
            <a:ext cx="4127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3C782C72-CFA3-4813-A01F-FAE5F7893331}"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4" name="矩形 7"/>
          <p:cNvSpPr>
            <a:spLocks noChangeArrowheads="1"/>
          </p:cNvSpPr>
          <p:nvPr/>
        </p:nvSpPr>
        <p:spPr bwMode="auto">
          <a:xfrm>
            <a:off x="7972425" y="6491288"/>
            <a:ext cx="9461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B04794A5-F347-4235-AD5F-16AE6CA97C03}"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5" name="TextBox 4"/>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5"/>
          <p:cNvSpPr/>
          <p:nvPr/>
        </p:nvSpPr>
        <p:spPr>
          <a:xfrm>
            <a:off x="3032506" y="2758327"/>
            <a:ext cx="3993401" cy="1569660"/>
          </a:xfrm>
          <a:prstGeom prst="rect">
            <a:avLst/>
          </a:prstGeom>
          <a:noFill/>
        </p:spPr>
        <p:txBody>
          <a:bodyPr wrap="none">
            <a:spAutoFit/>
          </a:bodyPr>
          <a:lstStyle/>
          <a:p>
            <a:pPr algn="ctr">
              <a:spcBef>
                <a:spcPct val="50000"/>
              </a:spcBef>
              <a:defRPr/>
            </a:pPr>
            <a:r>
              <a:rPr lang="zh-CN" alt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itchFamily="34" charset="-122"/>
                <a:ea typeface="微软雅黑" pitchFamily="34" charset="-122"/>
              </a:rPr>
              <a:t>谢谢！</a:t>
            </a: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p14="http://schemas.microsoft.com/office/powerpoint/2010/main" xmlns="" val="16379741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280988"/>
            <a:ext cx="5389563" cy="52387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333500"/>
            <a:ext cx="8661400" cy="490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3631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节标题">
    <p:spTree>
      <p:nvGrpSpPr>
        <p:cNvPr id="1" name=""/>
        <p:cNvGrpSpPr/>
        <p:nvPr/>
      </p:nvGrpSpPr>
      <p:grpSpPr>
        <a:xfrm>
          <a:off x="0" y="0"/>
          <a:ext cx="0" cy="0"/>
          <a:chOff x="0" y="0"/>
          <a:chExt cx="0" cy="0"/>
        </a:xfrm>
      </p:grpSpPr>
      <p:sp>
        <p:nvSpPr>
          <p:cNvPr id="4"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31D06A71-760B-494B-9C40-DE4F1D331B71}"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5"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DB882A0C-1062-498C-973D-1E52733DB62A}"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6" name="TextBox 5"/>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r>
              <a:rPr lang="zh-CN" altLang="en-US" sz="2800">
                <a:solidFill>
                  <a:schemeClr val="bg1"/>
                </a:solidFill>
                <a:latin typeface="微软雅黑" pitchFamily="34" charset="-122"/>
                <a:ea typeface="微软雅黑" pitchFamily="34" charset="-122"/>
              </a:rPr>
              <a:t>单击此处添加标题</a:t>
            </a:r>
            <a:endParaRPr lang="en-US" altLang="zh-CN" sz="2800">
              <a:solidFill>
                <a:schemeClr val="bg1"/>
              </a:solidFill>
              <a:latin typeface="微软雅黑" pitchFamily="34" charset="-122"/>
              <a:ea typeface="微软雅黑" pitchFamily="34" charset="-122"/>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itchFamily="34" charset="-122"/>
                <a:ea typeface="微软雅黑" pitchFamily="34" charset="-122"/>
                <a:cs typeface="微软雅黑"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97435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p14="http://schemas.microsoft.com/office/powerpoint/2010/main" xmlns="" val="91959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p14="http://schemas.microsoft.com/office/powerpoint/2010/main" xmlns="" val="138406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p14="http://schemas.microsoft.com/office/powerpoint/2010/main" xmlns="" val="3670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p14="http://schemas.microsoft.com/office/powerpoint/2010/main" xmlns="" val="97819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p14="http://schemas.microsoft.com/office/powerpoint/2010/main" xmlns="" val="346127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ACE44A00-9C3C-477B-8502-942E0323B58D}"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6"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33C37EA9-758F-4590-B1AD-3D792D135C90}"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7" name="TextBox 6"/>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r>
              <a:rPr lang="zh-CN" altLang="en-US" sz="2800">
                <a:solidFill>
                  <a:schemeClr val="bg1"/>
                </a:solidFill>
                <a:latin typeface="微软雅黑" pitchFamily="34" charset="-122"/>
                <a:ea typeface="微软雅黑" pitchFamily="34" charset="-122"/>
              </a:rPr>
              <a:t>单击此处添加标题</a:t>
            </a:r>
            <a:endParaRPr lang="en-US" altLang="zh-CN" sz="2800">
              <a:solidFill>
                <a:schemeClr val="bg1"/>
              </a:solidFill>
              <a:latin typeface="微软雅黑" pitchFamily="34" charset="-122"/>
              <a:ea typeface="微软雅黑" pitchFamily="34" charset="-122"/>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08227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358775" y="280988"/>
            <a:ext cx="53895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单击此处添加标题</a:t>
            </a:r>
            <a:endParaRPr lang="en-US" altLang="zh-CN" smtClean="0"/>
          </a:p>
        </p:txBody>
      </p:sp>
      <p:sp>
        <p:nvSpPr>
          <p:cNvPr id="1027" name="Rectangle 8"/>
          <p:cNvSpPr>
            <a:spLocks noGrp="1" noChangeArrowheads="1"/>
          </p:cNvSpPr>
          <p:nvPr>
            <p:ph type="body" idx="1"/>
          </p:nvPr>
        </p:nvSpPr>
        <p:spPr bwMode="auto">
          <a:xfrm>
            <a:off x="228600" y="1333500"/>
            <a:ext cx="8661400" cy="490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第一层</a:t>
            </a:r>
            <a:endParaRPr lang="en-US" altLang="zh-CN" smtClean="0"/>
          </a:p>
          <a:p>
            <a:pPr lvl="1"/>
            <a:r>
              <a:rPr lang="zh-CN" altLang="en-US" smtClean="0"/>
              <a:t>第二层</a:t>
            </a:r>
            <a:r>
              <a:rPr lang="en-US" altLang="zh-CN" smtClean="0"/>
              <a:t> </a:t>
            </a:r>
          </a:p>
          <a:p>
            <a:pPr lvl="2"/>
            <a:r>
              <a:rPr lang="zh-CN" altLang="en-US" smtClean="0"/>
              <a:t>第三层</a:t>
            </a:r>
            <a:r>
              <a:rPr lang="en-US" altLang="zh-CN" smtClean="0"/>
              <a:t> </a:t>
            </a:r>
          </a:p>
          <a:p>
            <a:pPr lvl="3"/>
            <a:r>
              <a:rPr lang="zh-CN" altLang="en-US" smtClean="0"/>
              <a:t>第四层</a:t>
            </a:r>
            <a:endParaRPr lang="en-US" altLang="zh-CN" smtClean="0"/>
          </a:p>
          <a:p>
            <a:pPr lvl="4"/>
            <a:r>
              <a:rPr lang="zh-CN" altLang="en-US" smtClean="0"/>
              <a:t>第五层</a:t>
            </a:r>
            <a:endParaRPr lang="en-US" altLang="zh-CN" smtClean="0"/>
          </a:p>
          <a:p>
            <a:pPr lvl="0"/>
            <a:endParaRPr lang="en-US" altLang="zh-CN" smtClean="0"/>
          </a:p>
        </p:txBody>
      </p:sp>
      <p:sp>
        <p:nvSpPr>
          <p:cNvPr id="1028" name="矩形 17"/>
          <p:cNvSpPr>
            <a:spLocks noChangeArrowheads="1"/>
          </p:cNvSpPr>
          <p:nvPr/>
        </p:nvSpPr>
        <p:spPr bwMode="auto">
          <a:xfrm>
            <a:off x="149225" y="6491288"/>
            <a:ext cx="4127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D6053D9B-D25A-417C-872A-FB160B69B100}"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029" name="矩形 19"/>
          <p:cNvSpPr>
            <a:spLocks noChangeArrowheads="1"/>
          </p:cNvSpPr>
          <p:nvPr/>
        </p:nvSpPr>
        <p:spPr bwMode="auto">
          <a:xfrm>
            <a:off x="7972425" y="6491288"/>
            <a:ext cx="7937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fld id="{E1C30041-F4CA-44D9-BA67-397FF1DDDB97}" type="datetime1">
              <a:rPr lang="zh-CN" altLang="en-US" sz="1200">
                <a:solidFill>
                  <a:schemeClr val="bg1"/>
                </a:solidFill>
                <a:latin typeface="微软雅黑" pitchFamily="34" charset="-122"/>
                <a:ea typeface="微软雅黑" pitchFamily="34" charset="-122"/>
              </a:rPr>
              <a:pPr>
                <a:spcBef>
                  <a:spcPct val="50000"/>
                </a:spcBef>
              </a:pPr>
              <a:t>2016/10/11</a:t>
            </a:fld>
            <a:endParaRPr lang="en-US" altLang="zh-CN" sz="1200">
              <a:solidFill>
                <a:schemeClr val="bg1"/>
              </a:solidFill>
              <a:latin typeface="微软雅黑" pitchFamily="34" charset="-122"/>
              <a:ea typeface="微软雅黑" pitchFamily="34" charset="-122"/>
            </a:endParaRPr>
          </a:p>
        </p:txBody>
      </p:sp>
      <p:sp>
        <p:nvSpPr>
          <p:cNvPr id="10" name="TextBox 9"/>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4500" r:id="rId1"/>
    <p:sldLayoutId id="2147484493" r:id="rId2"/>
    <p:sldLayoutId id="2147484501" r:id="rId3"/>
    <p:sldLayoutId id="2147484494" r:id="rId4"/>
    <p:sldLayoutId id="2147484495" r:id="rId5"/>
    <p:sldLayoutId id="2147484496" r:id="rId6"/>
    <p:sldLayoutId id="2147484497" r:id="rId7"/>
    <p:sldLayoutId id="2147484498" r:id="rId8"/>
    <p:sldLayoutId id="2147484502" r:id="rId9"/>
    <p:sldLayoutId id="2147484503" r:id="rId10"/>
    <p:sldLayoutId id="2147484504" r:id="rId11"/>
    <p:sldLayoutId id="2147484505" r:id="rId12"/>
    <p:sldLayoutId id="2147484506" r:id="rId13"/>
    <p:sldLayoutId id="2147484507" r:id="rId14"/>
    <p:sldLayoutId id="2147484508" r:id="rId15"/>
    <p:sldLayoutId id="2147484509" r:id="rId16"/>
    <p:sldLayoutId id="2147484510" r:id="rId17"/>
    <p:sldLayoutId id="2147484511" r:id="rId18"/>
    <p:sldLayoutId id="2147484512" r:id="rId19"/>
    <p:sldLayoutId id="2147484513" r:id="rId20"/>
    <p:sldLayoutId id="2147484514" r:id="rId21"/>
    <p:sldLayoutId id="2147484515" r:id="rId22"/>
    <p:sldLayoutId id="2147484516" r:id="rId23"/>
    <p:sldLayoutId id="2147484499" r:id="rId24"/>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cs typeface="ＭＳ Ｐゴシック" pitchFamily="-112" charset="-128"/>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cs typeface="ＭＳ Ｐゴシック" pitchFamily="-112" charset="-128"/>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cs typeface="ＭＳ Ｐゴシック" pitchFamily="-112" charset="-128"/>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cs typeface="ＭＳ Ｐゴシック" pitchFamily="-112"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013" indent="-354013" algn="l" rtl="0" eaLnBrk="0" fontAlgn="base" hangingPunct="0">
        <a:spcBef>
          <a:spcPct val="45000"/>
        </a:spcBef>
        <a:spcAft>
          <a:spcPct val="0"/>
        </a:spcAft>
        <a:buClr>
          <a:srgbClr val="FBB030"/>
        </a:buClr>
        <a:buFont typeface="Wingdings" pitchFamily="2" charset="2"/>
        <a:buChar char="l"/>
        <a:defRPr sz="2000" b="1">
          <a:solidFill>
            <a:schemeClr val="tx1"/>
          </a:solidFill>
          <a:latin typeface="微软雅黑" pitchFamily="34" charset="-122"/>
          <a:ea typeface="微软雅黑" pitchFamily="34" charset="-122"/>
          <a:cs typeface="微软雅黑" pitchFamily="34" charset="-122"/>
        </a:defRPr>
      </a:lvl1pPr>
      <a:lvl2pPr marL="623888" indent="-285750" algn="l" rtl="0" eaLnBrk="0" fontAlgn="base" hangingPunct="0">
        <a:spcBef>
          <a:spcPct val="45000"/>
        </a:spcBef>
        <a:spcAft>
          <a:spcPct val="0"/>
        </a:spcAft>
        <a:buClr>
          <a:srgbClr val="FBB030"/>
        </a:buClr>
        <a:buFont typeface="微软雅黑" pitchFamily="34" charset="-122"/>
        <a:buChar char="◆"/>
        <a:defRPr sz="2800">
          <a:solidFill>
            <a:srgbClr val="1E1C11"/>
          </a:solidFill>
          <a:latin typeface="微软雅黑" pitchFamily="34" charset="-122"/>
          <a:ea typeface="微软雅黑" pitchFamily="34" charset="-122"/>
        </a:defRPr>
      </a:lvl2pPr>
      <a:lvl3pPr marL="1143000" indent="-228600" algn="l" rtl="0" eaLnBrk="0" fontAlgn="base" hangingPunct="0">
        <a:spcBef>
          <a:spcPct val="45000"/>
        </a:spcBef>
        <a:spcAft>
          <a:spcPct val="0"/>
        </a:spcAft>
        <a:buClr>
          <a:srgbClr val="FBB030"/>
        </a:buClr>
        <a:buChar char="•"/>
        <a:defRPr sz="1600">
          <a:solidFill>
            <a:srgbClr val="1E1C11"/>
          </a:solidFill>
          <a:latin typeface="微软雅黑" pitchFamily="34" charset="-122"/>
          <a:ea typeface="微软雅黑" pitchFamily="34" charset="-122"/>
        </a:defRPr>
      </a:lvl3pPr>
      <a:lvl4pPr marL="1600200" indent="-228600" algn="l" rtl="0" eaLnBrk="0" fontAlgn="base" hangingPunct="0">
        <a:spcBef>
          <a:spcPct val="45000"/>
        </a:spcBef>
        <a:spcAft>
          <a:spcPct val="0"/>
        </a:spcAft>
        <a:buClr>
          <a:srgbClr val="FBB030"/>
        </a:buClr>
        <a:buChar char="–"/>
        <a:defRPr sz="1400">
          <a:solidFill>
            <a:srgbClr val="1E1C11"/>
          </a:solidFill>
          <a:latin typeface="微软雅黑" pitchFamily="34" charset="-122"/>
          <a:ea typeface="微软雅黑"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itchFamily="34" charset="-122"/>
          <a:ea typeface="微软雅黑"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ctrTitle"/>
          </p:nvPr>
        </p:nvSpPr>
        <p:spPr>
          <a:xfrm>
            <a:off x="812799" y="3162300"/>
            <a:ext cx="6340475" cy="646331"/>
          </a:xfrm>
        </p:spPr>
        <p:txBody>
          <a:bodyPr/>
          <a:lstStyle/>
          <a:p>
            <a:pPr algn="ctr">
              <a:defRPr/>
            </a:pPr>
            <a:r>
              <a:rPr lang="zh-CN" altLang="en-US" dirty="0" smtClean="0"/>
              <a:t>基于词向量的短文本聚类研究</a:t>
            </a:r>
            <a:endParaRPr lang="en-US" dirty="0"/>
          </a:p>
        </p:txBody>
      </p:sp>
      <p:sp>
        <p:nvSpPr>
          <p:cNvPr id="19459" name="副标题 2"/>
          <p:cNvSpPr>
            <a:spLocks noGrp="1"/>
          </p:cNvSpPr>
          <p:nvPr>
            <p:ph type="subTitle" idx="1"/>
          </p:nvPr>
        </p:nvSpPr>
        <p:spPr>
          <a:xfrm>
            <a:off x="5357813" y="4779962"/>
            <a:ext cx="3400425" cy="1258887"/>
          </a:xfrm>
        </p:spPr>
        <p:txBody>
          <a:bodyPr/>
          <a:lstStyle/>
          <a:p>
            <a:pPr algn="ctr" eaLnBrk="1" hangingPunct="1"/>
            <a:r>
              <a:rPr lang="zh-CN" altLang="en-US" dirty="0" smtClean="0">
                <a:solidFill>
                  <a:schemeClr val="tx2"/>
                </a:solidFill>
              </a:rPr>
              <a:t>姓名：黄    栋</a:t>
            </a:r>
            <a:endParaRPr lang="en-US" altLang="zh-CN" dirty="0" smtClean="0">
              <a:solidFill>
                <a:schemeClr val="tx2"/>
              </a:solidFill>
            </a:endParaRPr>
          </a:p>
          <a:p>
            <a:pPr algn="ctr" eaLnBrk="1" hangingPunct="1"/>
            <a:r>
              <a:rPr lang="zh-CN" altLang="en-US" dirty="0" smtClean="0">
                <a:solidFill>
                  <a:schemeClr val="tx2"/>
                </a:solidFill>
              </a:rPr>
              <a:t>导师：林鸿飞</a:t>
            </a:r>
            <a:endParaRPr lang="en-US" altLang="zh-CN" dirty="0" smtClean="0">
              <a:solidFill>
                <a:schemeClr val="tx2"/>
              </a:solidFill>
            </a:endParaRPr>
          </a:p>
          <a:p>
            <a:pPr algn="ctr" eaLnBrk="1" hangingPunct="1"/>
            <a:r>
              <a:rPr lang="en-US" altLang="zh-CN" dirty="0" smtClean="0">
                <a:solidFill>
                  <a:schemeClr val="tx2"/>
                </a:solidFill>
              </a:rPr>
              <a:t>2016-10-12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276349" y="2095500"/>
          <a:ext cx="6219825" cy="1785939"/>
        </p:xfrm>
        <a:graphic>
          <a:graphicData uri="http://schemas.openxmlformats.org/drawingml/2006/table">
            <a:tbl>
              <a:tblPr firstRow="1" bandRow="1">
                <a:tableStyleId>{5C22544A-7EE6-4342-B048-85BDC9FD1C3A}</a:tableStyleId>
              </a:tblPr>
              <a:tblGrid>
                <a:gridCol w="1243965"/>
                <a:gridCol w="1243965"/>
                <a:gridCol w="1243965"/>
                <a:gridCol w="1243965"/>
                <a:gridCol w="1243965"/>
              </a:tblGrid>
              <a:tr h="357188">
                <a:tc>
                  <a:txBody>
                    <a:bodyPr/>
                    <a:lstStyle/>
                    <a:p>
                      <a:pPr algn="ctr">
                        <a:lnSpc>
                          <a:spcPct val="150000"/>
                        </a:lnSpc>
                        <a:spcAft>
                          <a:spcPts val="0"/>
                        </a:spcAft>
                      </a:pPr>
                      <a:r>
                        <a:rPr lang="zh-CN" sz="1400" kern="100" dirty="0">
                          <a:solidFill>
                            <a:srgbClr val="000000"/>
                          </a:solidFill>
                          <a:latin typeface="Calibri"/>
                          <a:ea typeface="宋体"/>
                          <a:cs typeface="Times New Roman"/>
                        </a:rPr>
                        <a:t>数据集</a:t>
                      </a:r>
                      <a:endParaRPr lang="zh-CN" sz="1400" kern="100" dirty="0">
                        <a:latin typeface="Times New Roman"/>
                        <a:ea typeface="宋体"/>
                        <a:cs typeface="Times New Roman"/>
                      </a:endParaRPr>
                    </a:p>
                  </a:txBody>
                  <a:tcPr marL="68580" marR="68580" marT="0" marB="0"/>
                </a:tc>
                <a:tc>
                  <a:txBody>
                    <a:bodyPr/>
                    <a:lstStyle/>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K-Qimin-</a:t>
                      </a:r>
                      <a:endParaRPr lang="zh-CN" sz="1400" kern="100">
                        <a:latin typeface="Calibri"/>
                        <a:ea typeface="宋体"/>
                        <a:cs typeface="Times New Roman"/>
                      </a:endParaRPr>
                    </a:p>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VSM</a:t>
                      </a:r>
                      <a:endParaRPr lang="zh-CN" sz="1400" kern="100">
                        <a:latin typeface="Calibri"/>
                        <a:ea typeface="宋体"/>
                        <a:cs typeface="Times New Roman"/>
                      </a:endParaRPr>
                    </a:p>
                  </a:txBody>
                  <a:tcPr marL="68580" marR="68580" marT="0" marB="0"/>
                </a:tc>
                <a:tc>
                  <a:txBody>
                    <a:bodyPr/>
                    <a:lstStyle/>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K-Guo-</a:t>
                      </a:r>
                      <a:endParaRPr lang="zh-CN" sz="1400" kern="100">
                        <a:latin typeface="Calibri"/>
                        <a:ea typeface="宋体"/>
                        <a:cs typeface="Times New Roman"/>
                      </a:endParaRPr>
                    </a:p>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LDA</a:t>
                      </a:r>
                      <a:endParaRPr lang="zh-CN" sz="1400" kern="100">
                        <a:latin typeface="Calibri"/>
                        <a:ea typeface="宋体"/>
                        <a:cs typeface="Times New Roman"/>
                      </a:endParaRPr>
                    </a:p>
                  </a:txBody>
                  <a:tcPr marL="68580" marR="68580" marT="0" marB="0" anchor="ctr"/>
                </a:tc>
                <a:tc>
                  <a:txBody>
                    <a:bodyPr/>
                    <a:lstStyle/>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K-Yan-</a:t>
                      </a:r>
                      <a:endParaRPr lang="zh-CN" sz="1400" kern="100">
                        <a:latin typeface="Calibri"/>
                        <a:ea typeface="宋体"/>
                        <a:cs typeface="Times New Roman"/>
                      </a:endParaRPr>
                    </a:p>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BTM</a:t>
                      </a:r>
                      <a:endParaRPr lang="zh-CN" sz="1400" kern="100">
                        <a:latin typeface="Calibri"/>
                        <a:ea typeface="宋体"/>
                        <a:cs typeface="Times New Roman"/>
                      </a:endParaRPr>
                    </a:p>
                  </a:txBody>
                  <a:tcPr marL="68580" marR="68580" marT="0" marB="0"/>
                </a:tc>
                <a:tc>
                  <a:txBody>
                    <a:bodyPr/>
                    <a:lstStyle/>
                    <a:p>
                      <a:pPr indent="127000" algn="ctr">
                        <a:lnSpc>
                          <a:spcPct val="125000"/>
                        </a:lnSpc>
                        <a:spcAft>
                          <a:spcPts val="0"/>
                        </a:spcAft>
                        <a:tabLst>
                          <a:tab pos="266700" algn="l"/>
                        </a:tabLst>
                      </a:pPr>
                      <a:r>
                        <a:rPr lang="en-US" sz="1400" b="1" kern="100">
                          <a:solidFill>
                            <a:srgbClr val="000000"/>
                          </a:solidFill>
                          <a:latin typeface="Calibri"/>
                          <a:ea typeface="宋体"/>
                          <a:cs typeface="Times New Roman"/>
                        </a:rPr>
                        <a:t>K-W2V-</a:t>
                      </a:r>
                      <a:endParaRPr lang="zh-CN" sz="1400" kern="100">
                        <a:latin typeface="Calibri"/>
                        <a:ea typeface="宋体"/>
                        <a:cs typeface="Times New Roman"/>
                      </a:endParaRPr>
                    </a:p>
                    <a:p>
                      <a:pPr indent="127000" algn="ctr">
                        <a:lnSpc>
                          <a:spcPct val="125000"/>
                        </a:lnSpc>
                        <a:spcAft>
                          <a:spcPts val="0"/>
                        </a:spcAft>
                        <a:tabLst>
                          <a:tab pos="266700" algn="l"/>
                        </a:tabLst>
                      </a:pPr>
                      <a:r>
                        <a:rPr lang="en-US" sz="1400" b="1" kern="100">
                          <a:solidFill>
                            <a:srgbClr val="000000"/>
                          </a:solidFill>
                          <a:latin typeface="Calibri"/>
                          <a:ea typeface="宋体"/>
                          <a:cs typeface="Times New Roman"/>
                        </a:rPr>
                        <a:t>EMD</a:t>
                      </a:r>
                      <a:endParaRPr lang="zh-CN" sz="1400" kern="100">
                        <a:latin typeface="Calibri"/>
                        <a:ea typeface="宋体"/>
                        <a:cs typeface="Times New Roman"/>
                      </a:endParaRPr>
                    </a:p>
                  </a:txBody>
                  <a:tcPr marL="68580" marR="68580" marT="0" marB="0" anchor="ctr"/>
                </a:tc>
              </a:tr>
              <a:tr h="417513">
                <a:tc>
                  <a:txBody>
                    <a:bodyPr/>
                    <a:lstStyle/>
                    <a:p>
                      <a:pPr algn="ctr" fontAlgn="ctr">
                        <a:lnSpc>
                          <a:spcPct val="150000"/>
                        </a:lnSpc>
                        <a:spcAft>
                          <a:spcPts val="0"/>
                        </a:spcAft>
                        <a:tabLst>
                          <a:tab pos="266700" algn="l"/>
                        </a:tabLst>
                      </a:pPr>
                      <a:r>
                        <a:rPr lang="en-US" sz="1400" kern="100">
                          <a:solidFill>
                            <a:srgbClr val="000000"/>
                          </a:solidFill>
                          <a:latin typeface="Times New Roman"/>
                          <a:ea typeface="宋体"/>
                          <a:cs typeface="Times New Roman"/>
                        </a:rPr>
                        <a:t>20news</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0.169</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solidFill>
                            <a:srgbClr val="000000"/>
                          </a:solidFill>
                          <a:latin typeface="Times New Roman"/>
                          <a:ea typeface="宋体"/>
                          <a:cs typeface="Times New Roman"/>
                        </a:rPr>
                        <a:t>0.328</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0.334</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b="1" kern="100">
                          <a:solidFill>
                            <a:srgbClr val="000000"/>
                          </a:solidFill>
                          <a:latin typeface="Times New Roman"/>
                          <a:ea typeface="宋体"/>
                          <a:cs typeface="Times New Roman"/>
                        </a:rPr>
                        <a:t>0.417</a:t>
                      </a:r>
                      <a:endParaRPr lang="zh-CN" sz="1400" kern="100">
                        <a:latin typeface="Times New Roman"/>
                        <a:ea typeface="宋体"/>
                        <a:cs typeface="Times New Roman"/>
                      </a:endParaRPr>
                    </a:p>
                  </a:txBody>
                  <a:tcPr marL="68580" marR="68580" marT="0" marB="0" anchor="ctr"/>
                </a:tc>
              </a:tr>
              <a:tr h="417513">
                <a:tc>
                  <a:txBody>
                    <a:bodyPr/>
                    <a:lstStyle/>
                    <a:p>
                      <a:pPr algn="ctr" fontAlgn="ctr">
                        <a:lnSpc>
                          <a:spcPct val="150000"/>
                        </a:lnSpc>
                        <a:spcAft>
                          <a:spcPts val="0"/>
                        </a:spcAft>
                        <a:tabLst>
                          <a:tab pos="266700" algn="l"/>
                        </a:tabLst>
                      </a:pPr>
                      <a:r>
                        <a:rPr lang="en-US" sz="1400" kern="100">
                          <a:solidFill>
                            <a:srgbClr val="000000"/>
                          </a:solidFill>
                          <a:latin typeface="Times New Roman"/>
                          <a:ea typeface="宋体"/>
                          <a:cs typeface="Times New Roman"/>
                        </a:rPr>
                        <a:t>3CPhys</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0.376</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solidFill>
                            <a:srgbClr val="000000"/>
                          </a:solidFill>
                          <a:latin typeface="Times New Roman"/>
                          <a:ea typeface="宋体"/>
                          <a:cs typeface="Times New Roman"/>
                        </a:rPr>
                        <a:t>0.405</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0.455</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b="1" kern="100">
                          <a:solidFill>
                            <a:srgbClr val="000000"/>
                          </a:solidFill>
                          <a:latin typeface="Times New Roman"/>
                          <a:ea typeface="宋体"/>
                          <a:cs typeface="Times New Roman"/>
                        </a:rPr>
                        <a:t>0.458</a:t>
                      </a:r>
                      <a:endParaRPr lang="zh-CN" sz="1400" kern="100">
                        <a:latin typeface="Times New Roman"/>
                        <a:ea typeface="宋体"/>
                        <a:cs typeface="Times New Roman"/>
                      </a:endParaRPr>
                    </a:p>
                  </a:txBody>
                  <a:tcPr marL="68580" marR="68580" marT="0" marB="0" anchor="ctr"/>
                </a:tc>
              </a:tr>
              <a:tr h="417513">
                <a:tc>
                  <a:txBody>
                    <a:bodyPr/>
                    <a:lstStyle/>
                    <a:p>
                      <a:pPr algn="ctr" fontAlgn="ctr">
                        <a:lnSpc>
                          <a:spcPct val="150000"/>
                        </a:lnSpc>
                        <a:spcAft>
                          <a:spcPts val="0"/>
                        </a:spcAft>
                        <a:tabLst>
                          <a:tab pos="266700" algn="l"/>
                        </a:tabLst>
                      </a:pPr>
                      <a:r>
                        <a:rPr lang="en-US" sz="1400" kern="100">
                          <a:solidFill>
                            <a:srgbClr val="000000"/>
                          </a:solidFill>
                          <a:latin typeface="Times New Roman"/>
                          <a:ea typeface="宋体"/>
                          <a:cs typeface="Times New Roman"/>
                        </a:rPr>
                        <a:t>7CNetv</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0.426</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solidFill>
                            <a:srgbClr val="000000"/>
                          </a:solidFill>
                          <a:latin typeface="Times New Roman"/>
                          <a:ea typeface="宋体"/>
                          <a:cs typeface="Times New Roman"/>
                        </a:rPr>
                        <a:t>0.439</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0.442</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b="1" kern="100" dirty="0">
                          <a:solidFill>
                            <a:srgbClr val="000000"/>
                          </a:solidFill>
                          <a:latin typeface="Times New Roman"/>
                          <a:ea typeface="宋体"/>
                          <a:cs typeface="Times New Roman"/>
                        </a:rPr>
                        <a:t>0.446</a:t>
                      </a:r>
                      <a:endParaRPr lang="zh-CN" sz="1400" kern="100" dirty="0">
                        <a:latin typeface="Times New Roman"/>
                        <a:ea typeface="宋体"/>
                        <a:cs typeface="Times New Roman"/>
                      </a:endParaRPr>
                    </a:p>
                  </a:txBody>
                  <a:tcPr marL="68580" marR="68580" marT="0" marB="0" anchor="ctr"/>
                </a:tc>
              </a:tr>
            </a:tbl>
          </a:graphicData>
        </a:graphic>
      </p:graphicFrame>
      <p:sp>
        <p:nvSpPr>
          <p:cNvPr id="8" name="TextBox 7"/>
          <p:cNvSpPr txBox="1"/>
          <p:nvPr/>
        </p:nvSpPr>
        <p:spPr bwMode="gray">
          <a:xfrm>
            <a:off x="2771775" y="3981450"/>
            <a:ext cx="3352800"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不同文本表示的互信息指标评测结果</a:t>
            </a:r>
            <a:endParaRPr lang="zh-CN" altLang="en-US" sz="1400" dirty="0">
              <a:solidFill>
                <a:schemeClr val="tx1"/>
              </a:solidFill>
              <a:latin typeface="微软雅黑" pitchFamily="34" charset="-122"/>
              <a:ea typeface="微软雅黑" pitchFamily="34" charset="-122"/>
            </a:endParaRPr>
          </a:p>
        </p:txBody>
      </p:sp>
      <p:sp>
        <p:nvSpPr>
          <p:cNvPr id="9" name="TextBox 8"/>
          <p:cNvSpPr txBox="1"/>
          <p:nvPr/>
        </p:nvSpPr>
        <p:spPr bwMode="gray">
          <a:xfrm>
            <a:off x="1095375" y="4476750"/>
            <a:ext cx="6981825" cy="1692771"/>
          </a:xfrm>
          <a:prstGeom prst="rect">
            <a:avLst/>
          </a:prstGeom>
          <a:noFill/>
          <a:ln w="9525">
            <a:noFill/>
            <a:miter lim="800000"/>
            <a:headEnd/>
            <a:tailEnd/>
          </a:ln>
          <a:effectLst/>
        </p:spPr>
        <p:txBody>
          <a:bodyPr wrap="square" rtlCol="0">
            <a:spAutoFit/>
          </a:bodyPr>
          <a:lstStyle/>
          <a:p>
            <a:pPr eaLnBrk="0" hangingPunct="0"/>
            <a:r>
              <a:rPr lang="zh-CN" altLang="en-US" dirty="0" smtClean="0">
                <a:latin typeface="微软雅黑" pitchFamily="34" charset="-122"/>
                <a:ea typeface="微软雅黑" pitchFamily="34" charset="-122"/>
              </a:rPr>
              <a:t>       从上表中可以看出，本文方法的评测结果要优于基于</a:t>
            </a:r>
            <a:r>
              <a:rPr lang="en-US" altLang="zh-CN" dirty="0" smtClean="0">
                <a:latin typeface="微软雅黑" pitchFamily="34" charset="-122"/>
                <a:ea typeface="微软雅黑" pitchFamily="34" charset="-122"/>
              </a:rPr>
              <a:t>VSM</a:t>
            </a:r>
            <a:r>
              <a:rPr lang="zh-CN" altLang="en-US" dirty="0" smtClean="0">
                <a:latin typeface="微软雅黑" pitchFamily="34" charset="-122"/>
                <a:ea typeface="微软雅黑" pitchFamily="34" charset="-122"/>
              </a:rPr>
              <a:t>模型和基于主题模型的文本表示对比方法，使用大规模语料训练出来的词向量，加上</a:t>
            </a:r>
            <a:r>
              <a:rPr lang="en-US" altLang="en-US" dirty="0" smtClean="0">
                <a:latin typeface="微软雅黑" pitchFamily="34" charset="-122"/>
                <a:ea typeface="微软雅黑" pitchFamily="34" charset="-122"/>
              </a:rPr>
              <a:t>WMD</a:t>
            </a:r>
            <a:r>
              <a:rPr lang="zh-CN" altLang="en-US" dirty="0" smtClean="0">
                <a:latin typeface="微软雅黑" pitchFamily="34" charset="-122"/>
                <a:ea typeface="微软雅黑" pitchFamily="34" charset="-122"/>
              </a:rPr>
              <a:t>算法保证的是词语的移动是将句子中的词语移动到语义最相近的词语，最大程度上保证了语义的集中，实验结果</a:t>
            </a:r>
            <a:r>
              <a:rPr lang="zh-CN" altLang="en-US" dirty="0" smtClean="0">
                <a:latin typeface="微软雅黑" pitchFamily="34" charset="-122"/>
                <a:ea typeface="微软雅黑" pitchFamily="34" charset="-122"/>
              </a:rPr>
              <a:t>表明聚类效果有</a:t>
            </a:r>
            <a:r>
              <a:rPr lang="zh-CN" altLang="en-US" dirty="0" smtClean="0">
                <a:latin typeface="微软雅黑" pitchFamily="34" charset="-122"/>
                <a:ea typeface="微软雅黑" pitchFamily="34" charset="-122"/>
              </a:rPr>
              <a:t>一定的改进。</a:t>
            </a:r>
          </a:p>
          <a:p>
            <a:pPr eaLnBrk="0" hangingPunct="0">
              <a:buFontTx/>
              <a:buNone/>
            </a:pP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230" y="281247"/>
            <a:ext cx="5388427" cy="523220"/>
          </a:xfrm>
        </p:spPr>
        <p:txBody>
          <a:bodyPr/>
          <a:lstStyle/>
          <a:p>
            <a:r>
              <a:rPr lang="zh-CN" altLang="en-US" dirty="0" smtClean="0"/>
              <a:t>创新点论述</a:t>
            </a:r>
            <a:endParaRPr lang="zh-CN" altLang="en-US" dirty="0"/>
          </a:p>
        </p:txBody>
      </p:sp>
      <p:sp>
        <p:nvSpPr>
          <p:cNvPr id="4" name="TextBox 3"/>
          <p:cNvSpPr txBox="1"/>
          <p:nvPr/>
        </p:nvSpPr>
        <p:spPr bwMode="gray">
          <a:xfrm>
            <a:off x="944191" y="1745710"/>
            <a:ext cx="6647234" cy="3754874"/>
          </a:xfrm>
          <a:prstGeom prst="rect">
            <a:avLst/>
          </a:prstGeom>
          <a:noFill/>
          <a:ln w="9525">
            <a:noFill/>
            <a:miter lim="800000"/>
            <a:headEnd/>
            <a:tailEnd/>
          </a:ln>
          <a:effectLst/>
        </p:spPr>
        <p:txBody>
          <a:bodyPr wrap="square" rtlCol="0">
            <a:spAutoFit/>
          </a:bodyPr>
          <a:lstStyle/>
          <a:p>
            <a:pPr eaLnBrk="0" hangingPunct="0"/>
            <a:endParaRPr lang="en-US" altLang="zh-CN" sz="1400" dirty="0" smtClean="0"/>
          </a:p>
          <a:p>
            <a:pPr eaLnBrk="0" hangingPunct="0"/>
            <a:endParaRPr lang="en-US" altLang="zh-CN" sz="2400" b="1" dirty="0" smtClean="0">
              <a:latin typeface="微软雅黑" pitchFamily="34" charset="-122"/>
              <a:ea typeface="微软雅黑" pitchFamily="34" charset="-122"/>
            </a:endParaRPr>
          </a:p>
          <a:p>
            <a:pPr eaLnBrk="0" hangingPunct="0"/>
            <a:r>
              <a:rPr lang="zh-CN" altLang="en-US" sz="2400" dirty="0" smtClean="0">
                <a:solidFill>
                  <a:schemeClr val="tx1"/>
                </a:solidFill>
                <a:latin typeface="微软雅黑" pitchFamily="34" charset="-122"/>
                <a:ea typeface="微软雅黑" pitchFamily="34" charset="-122"/>
              </a:rPr>
              <a:t>提出了一种基于特征词向量的文本表示和基于特征词移动距离的短文本聚类算法。</a:t>
            </a:r>
            <a:endParaRPr lang="en-US" altLang="zh-CN" sz="2400" dirty="0" smtClean="0">
              <a:solidFill>
                <a:schemeClr val="tx1"/>
              </a:solidFill>
              <a:latin typeface="微软雅黑" pitchFamily="34" charset="-122"/>
              <a:ea typeface="微软雅黑" pitchFamily="34" charset="-122"/>
            </a:endParaRPr>
          </a:p>
          <a:p>
            <a:pPr eaLnBrk="0" hangingPunct="0"/>
            <a:endParaRPr lang="en-US" altLang="zh-CN" sz="2000" dirty="0" smtClean="0">
              <a:latin typeface="微软雅黑" pitchFamily="34" charset="-122"/>
              <a:ea typeface="微软雅黑" pitchFamily="34" charset="-122"/>
            </a:endParaRPr>
          </a:p>
          <a:p>
            <a:pPr eaLnBrk="0" hangingPunct="0"/>
            <a:r>
              <a:rPr lang="zh-CN" altLang="en-US" sz="2000" dirty="0" smtClean="0">
                <a:latin typeface="微软雅黑" pitchFamily="34" charset="-122"/>
                <a:ea typeface="微软雅黑" pitchFamily="34" charset="-122"/>
              </a:rPr>
              <a:t>       利用词向量的特性解决短文本数据稀疏和网络词汇更新速度快对文本聚类带来</a:t>
            </a:r>
            <a:r>
              <a:rPr lang="zh-CN" altLang="en-US" sz="2000" dirty="0" smtClean="0">
                <a:latin typeface="微软雅黑" pitchFamily="34" charset="-122"/>
                <a:ea typeface="微软雅黑" pitchFamily="34" charset="-122"/>
              </a:rPr>
              <a:t>的影响。</a:t>
            </a:r>
            <a:endParaRPr lang="en-US" altLang="zh-CN" sz="2000" dirty="0" smtClean="0">
              <a:latin typeface="微软雅黑" pitchFamily="34" charset="-122"/>
              <a:ea typeface="微软雅黑" pitchFamily="34" charset="-122"/>
            </a:endParaRPr>
          </a:p>
          <a:p>
            <a:pPr eaLnBrk="0" hangingPunct="0"/>
            <a:endParaRPr lang="en-US" altLang="zh-CN" sz="2000" dirty="0" smtClean="0">
              <a:latin typeface="微软雅黑" pitchFamily="34" charset="-122"/>
              <a:ea typeface="微软雅黑" pitchFamily="34" charset="-122"/>
            </a:endParaRPr>
          </a:p>
          <a:p>
            <a:pPr eaLnBrk="0" hangingPunct="0"/>
            <a:r>
              <a:rPr lang="zh-CN" altLang="en-US" sz="2000" dirty="0" smtClean="0">
                <a:latin typeface="微软雅黑" pitchFamily="34" charset="-122"/>
                <a:ea typeface="微软雅黑" pitchFamily="34" charset="-122"/>
              </a:rPr>
              <a:t>        引入</a:t>
            </a:r>
            <a:r>
              <a:rPr lang="en-US" altLang="en-US" sz="2000" dirty="0" smtClean="0">
                <a:latin typeface="微软雅黑" pitchFamily="34" charset="-122"/>
                <a:ea typeface="微软雅黑" pitchFamily="34" charset="-122"/>
              </a:rPr>
              <a:t>EMD</a:t>
            </a:r>
            <a:r>
              <a:rPr lang="zh-CN" altLang="en-US" sz="2000" dirty="0" smtClean="0">
                <a:latin typeface="微软雅黑" pitchFamily="34" charset="-122"/>
                <a:ea typeface="微软雅黑" pitchFamily="34" charset="-122"/>
              </a:rPr>
              <a:t>距离放大</a:t>
            </a:r>
            <a:r>
              <a:rPr lang="zh-CN" altLang="en-US" sz="2000" dirty="0" smtClean="0">
                <a:latin typeface="微软雅黑" pitchFamily="34" charset="-122"/>
                <a:ea typeface="微软雅黑" pitchFamily="34" charset="-122"/>
              </a:rPr>
              <a:t>短文本之间的相似度距离使得聚类结果更加准确。</a:t>
            </a:r>
            <a:endParaRPr lang="en-US" altLang="zh-CN" sz="2000"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后续工作</a:t>
            </a:r>
            <a:endParaRPr lang="zh-CN" altLang="en-US" dirty="0"/>
          </a:p>
        </p:txBody>
      </p:sp>
      <p:sp>
        <p:nvSpPr>
          <p:cNvPr id="4" name="TextBox 3"/>
          <p:cNvSpPr txBox="1"/>
          <p:nvPr/>
        </p:nvSpPr>
        <p:spPr bwMode="gray">
          <a:xfrm>
            <a:off x="944191" y="1745710"/>
            <a:ext cx="6647234" cy="3323987"/>
          </a:xfrm>
          <a:prstGeom prst="rect">
            <a:avLst/>
          </a:prstGeom>
          <a:noFill/>
          <a:ln w="9525">
            <a:noFill/>
            <a:miter lim="800000"/>
            <a:headEnd/>
            <a:tailEnd/>
          </a:ln>
          <a:effectLst/>
        </p:spPr>
        <p:txBody>
          <a:bodyPr wrap="square" rtlCol="0">
            <a:spAutoFit/>
          </a:bodyPr>
          <a:lstStyle/>
          <a:p>
            <a:pPr eaLnBrk="0" hangingPunct="0"/>
            <a:endParaRPr lang="en-US" altLang="zh-CN" sz="1400" dirty="0" smtClean="0"/>
          </a:p>
          <a:p>
            <a:pPr eaLnBrk="0" hangingPunct="0"/>
            <a:r>
              <a:rPr lang="zh-CN" altLang="en-US" sz="2400" b="1" dirty="0" smtClean="0">
                <a:solidFill>
                  <a:srgbClr val="0070C0"/>
                </a:solidFill>
                <a:latin typeface="微软雅黑" pitchFamily="34" charset="-122"/>
                <a:ea typeface="微软雅黑" pitchFamily="34" charset="-122"/>
              </a:rPr>
              <a:t>数据集的扩充</a:t>
            </a:r>
            <a:endParaRPr lang="en-US" altLang="zh-CN" sz="2400" b="1" dirty="0" smtClean="0">
              <a:solidFill>
                <a:srgbClr val="0070C0"/>
              </a:solidFill>
              <a:latin typeface="微软雅黑" pitchFamily="34" charset="-122"/>
              <a:ea typeface="微软雅黑" pitchFamily="34" charset="-122"/>
            </a:endParaRPr>
          </a:p>
          <a:p>
            <a:pPr eaLnBrk="0" hangingPunct="0"/>
            <a:endParaRPr lang="en-US" altLang="zh-CN" sz="2000" dirty="0" smtClean="0">
              <a:solidFill>
                <a:srgbClr val="00B0F0"/>
              </a:solidFill>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sz="2000" dirty="0" smtClean="0">
                <a:latin typeface="微软雅黑" pitchFamily="34" charset="-122"/>
                <a:ea typeface="微软雅黑" pitchFamily="34" charset="-122"/>
              </a:rPr>
              <a:t>中、英文数据集</a:t>
            </a:r>
            <a:endParaRPr lang="en-US" altLang="zh-CN" sz="2000" dirty="0" smtClean="0">
              <a:latin typeface="微软雅黑" pitchFamily="34" charset="-122"/>
              <a:ea typeface="微软雅黑" pitchFamily="34" charset="-122"/>
            </a:endParaRPr>
          </a:p>
          <a:p>
            <a:pPr lvl="1" eaLnBrk="0" hangingPunct="0">
              <a:lnSpc>
                <a:spcPct val="150000"/>
              </a:lnSpc>
              <a:buFont typeface="Wingdings" pitchFamily="2" charset="2"/>
              <a:buChar char="Ø"/>
            </a:pPr>
            <a:endParaRPr lang="en-US" altLang="zh-CN" sz="2000" dirty="0" smtClean="0">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sz="2000" dirty="0" smtClean="0">
                <a:latin typeface="微软雅黑" pitchFamily="34" charset="-122"/>
                <a:ea typeface="微软雅黑" pitchFamily="34" charset="-122"/>
              </a:rPr>
              <a:t>不同来源和不同领域的数据</a:t>
            </a:r>
            <a:endParaRPr lang="en-US" altLang="zh-CN" sz="2000" dirty="0" smtClean="0">
              <a:latin typeface="微软雅黑" pitchFamily="34" charset="-122"/>
              <a:ea typeface="微软雅黑" pitchFamily="34" charset="-122"/>
            </a:endParaRPr>
          </a:p>
          <a:p>
            <a:pPr lvl="1" eaLnBrk="0" hangingPunct="0">
              <a:lnSpc>
                <a:spcPct val="150000"/>
              </a:lnSpc>
            </a:pPr>
            <a:r>
              <a:rPr lang="en-US" sz="2000" dirty="0" smtClean="0">
                <a:latin typeface="微软雅黑" pitchFamily="34" charset="-122"/>
                <a:ea typeface="微软雅黑" pitchFamily="34" charset="-122"/>
              </a:rPr>
              <a:t>   CNKI</a:t>
            </a:r>
            <a:r>
              <a:rPr lang="zh-CN" altLang="en-US" sz="2000" dirty="0" smtClean="0">
                <a:latin typeface="微软雅黑" pitchFamily="34" charset="-122"/>
                <a:ea typeface="微软雅黑" pitchFamily="34" charset="-122"/>
              </a:rPr>
              <a:t>论文数据、国内外论坛、微博平台</a:t>
            </a:r>
          </a:p>
          <a:p>
            <a:pPr eaLnBrk="0" hangingPunct="0"/>
            <a:endParaRPr lang="en-US" altLang="zh-CN"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后续工作</a:t>
            </a:r>
            <a:endParaRPr lang="zh-CN" altLang="en-US" dirty="0"/>
          </a:p>
        </p:txBody>
      </p:sp>
      <p:sp>
        <p:nvSpPr>
          <p:cNvPr id="4" name="TextBox 3"/>
          <p:cNvSpPr txBox="1"/>
          <p:nvPr/>
        </p:nvSpPr>
        <p:spPr bwMode="gray">
          <a:xfrm>
            <a:off x="944191" y="1745710"/>
            <a:ext cx="6647234" cy="3939540"/>
          </a:xfrm>
          <a:prstGeom prst="rect">
            <a:avLst/>
          </a:prstGeom>
          <a:noFill/>
          <a:ln w="9525">
            <a:noFill/>
            <a:miter lim="800000"/>
            <a:headEnd/>
            <a:tailEnd/>
          </a:ln>
          <a:effectLst/>
        </p:spPr>
        <p:txBody>
          <a:bodyPr wrap="square" rtlCol="0">
            <a:spAutoFit/>
          </a:bodyPr>
          <a:lstStyle/>
          <a:p>
            <a:pPr eaLnBrk="0" hangingPunct="0"/>
            <a:endParaRPr lang="en-US" altLang="zh-CN" sz="1400" dirty="0" smtClean="0"/>
          </a:p>
          <a:p>
            <a:pPr eaLnBrk="0" hangingPunct="0"/>
            <a:r>
              <a:rPr lang="zh-CN" altLang="en-US" sz="2400" b="1" dirty="0" smtClean="0">
                <a:solidFill>
                  <a:srgbClr val="0070C0"/>
                </a:solidFill>
                <a:latin typeface="微软雅黑" pitchFamily="34" charset="-122"/>
                <a:ea typeface="微软雅黑" pitchFamily="34" charset="-122"/>
              </a:rPr>
              <a:t>实验方法的优化</a:t>
            </a:r>
            <a:endParaRPr lang="en-US" altLang="zh-CN" sz="2400" b="1" dirty="0" smtClean="0">
              <a:solidFill>
                <a:srgbClr val="0070C0"/>
              </a:solidFill>
              <a:latin typeface="微软雅黑" pitchFamily="34" charset="-122"/>
              <a:ea typeface="微软雅黑" pitchFamily="34" charset="-122"/>
            </a:endParaRPr>
          </a:p>
          <a:p>
            <a:pPr eaLnBrk="0" hangingPunct="0"/>
            <a:endParaRPr lang="en-US" altLang="zh-CN" sz="2400" b="1" dirty="0" smtClean="0">
              <a:solidFill>
                <a:srgbClr val="00B0F0"/>
              </a:solidFill>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sz="2000" dirty="0" smtClean="0">
                <a:latin typeface="微软雅黑" pitchFamily="34" charset="-122"/>
                <a:ea typeface="微软雅黑" pitchFamily="34" charset="-122"/>
              </a:rPr>
              <a:t>数据的清洗与特征词提取方面仍然存在一些问题</a:t>
            </a:r>
            <a:endParaRPr lang="en-US" altLang="zh-CN" sz="2000" dirty="0" smtClean="0">
              <a:latin typeface="微软雅黑" pitchFamily="34" charset="-122"/>
              <a:ea typeface="微软雅黑" pitchFamily="34" charset="-122"/>
            </a:endParaRPr>
          </a:p>
          <a:p>
            <a:pPr lvl="1" eaLnBrk="0" hangingPunct="0">
              <a:lnSpc>
                <a:spcPct val="150000"/>
              </a:lnSpc>
              <a:buFont typeface="Wingdings" pitchFamily="2" charset="2"/>
              <a:buChar char="Ø"/>
            </a:pPr>
            <a:endParaRPr lang="en-US" altLang="zh-CN" sz="2000" dirty="0" smtClean="0">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sz="2000" dirty="0" smtClean="0">
                <a:latin typeface="微软雅黑" pitchFamily="34" charset="-122"/>
                <a:ea typeface="微软雅黑" pitchFamily="34" charset="-122"/>
              </a:rPr>
              <a:t>特征词</a:t>
            </a:r>
            <a:r>
              <a:rPr lang="zh-CN" altLang="en-US" sz="2000" smtClean="0">
                <a:latin typeface="微软雅黑" pitchFamily="34" charset="-122"/>
                <a:ea typeface="微软雅黑" pitchFamily="34" charset="-122"/>
              </a:rPr>
              <a:t>权重计算的改进</a:t>
            </a:r>
            <a:endParaRPr lang="en-US" altLang="zh-CN" sz="2000" dirty="0" smtClean="0">
              <a:latin typeface="微软雅黑" pitchFamily="34" charset="-122"/>
              <a:ea typeface="微软雅黑" pitchFamily="34" charset="-122"/>
            </a:endParaRPr>
          </a:p>
          <a:p>
            <a:pPr lvl="1" eaLnBrk="0" hangingPunct="0">
              <a:lnSpc>
                <a:spcPct val="150000"/>
              </a:lnSpc>
            </a:pPr>
            <a:r>
              <a:rPr lang="zh-CN" altLang="en-US" sz="2000" dirty="0" smtClean="0">
                <a:latin typeface="微软雅黑" pitchFamily="34" charset="-122"/>
                <a:ea typeface="微软雅黑" pitchFamily="34" charset="-122"/>
              </a:rPr>
              <a:t>    词语的词性、词序等特征</a:t>
            </a:r>
            <a:endParaRPr lang="en-US" altLang="zh-CN" sz="2000"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后续工作</a:t>
            </a:r>
            <a:endParaRPr lang="zh-CN" altLang="en-US" dirty="0"/>
          </a:p>
        </p:txBody>
      </p:sp>
      <p:sp>
        <p:nvSpPr>
          <p:cNvPr id="3" name="TextBox 2"/>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困难与问题</a:t>
            </a:r>
            <a:endParaRPr lang="zh-CN" altLang="en-US" sz="2400" b="1" dirty="0">
              <a:solidFill>
                <a:srgbClr val="0070C0"/>
              </a:solidFill>
              <a:latin typeface="微软雅黑" pitchFamily="34" charset="-122"/>
              <a:ea typeface="微软雅黑" pitchFamily="34" charset="-122"/>
            </a:endParaRPr>
          </a:p>
        </p:txBody>
      </p:sp>
      <p:sp>
        <p:nvSpPr>
          <p:cNvPr id="4" name="TextBox 3"/>
          <p:cNvSpPr txBox="1"/>
          <p:nvPr/>
        </p:nvSpPr>
        <p:spPr bwMode="gray">
          <a:xfrm>
            <a:off x="847725" y="2276475"/>
            <a:ext cx="6972300" cy="3985706"/>
          </a:xfrm>
          <a:prstGeom prst="rect">
            <a:avLst/>
          </a:prstGeom>
          <a:noFill/>
          <a:ln w="9525">
            <a:noFill/>
            <a:miter lim="800000"/>
            <a:headEnd/>
            <a:tailEnd/>
          </a:ln>
          <a:effectLst/>
        </p:spPr>
        <p:txBody>
          <a:bodyPr wrap="square" rtlCol="0">
            <a:spAutoFit/>
          </a:bodyPr>
          <a:lstStyle/>
          <a:p>
            <a:pPr eaLnBrk="0" hangingPunct="0"/>
            <a:r>
              <a:rPr lang="zh-CN" altLang="en-US" dirty="0" smtClean="0">
                <a:solidFill>
                  <a:srgbClr val="0070C0"/>
                </a:solidFill>
                <a:latin typeface="微软雅黑" pitchFamily="34" charset="-122"/>
                <a:ea typeface="微软雅黑" pitchFamily="34" charset="-122"/>
              </a:rPr>
              <a:t>一是差异化的中文数据集的处理</a:t>
            </a:r>
            <a:endParaRPr lang="en-US" altLang="zh-CN" dirty="0" smtClean="0">
              <a:solidFill>
                <a:srgbClr val="0070C0"/>
              </a:solidFill>
              <a:latin typeface="微软雅黑" pitchFamily="34" charset="-122"/>
              <a:ea typeface="微软雅黑" pitchFamily="34" charset="-122"/>
            </a:endParaRPr>
          </a:p>
          <a:p>
            <a:pPr eaLnBrk="0" hangingPunct="0"/>
            <a:endParaRPr lang="en-US" altLang="zh-CN" dirty="0" smtClean="0">
              <a:solidFill>
                <a:srgbClr val="00B0F0"/>
              </a:solidFill>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dirty="0" smtClean="0">
                <a:latin typeface="微软雅黑" pitchFamily="34" charset="-122"/>
                <a:ea typeface="微软雅黑" pitchFamily="34" charset="-122"/>
              </a:rPr>
              <a:t>中文分词、词性标注、特征词选取的差异</a:t>
            </a:r>
            <a:endParaRPr lang="en-US" altLang="zh-CN" dirty="0" smtClean="0">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dirty="0" smtClean="0">
                <a:latin typeface="微软雅黑" pitchFamily="34" charset="-122"/>
                <a:ea typeface="微软雅黑" pitchFamily="34" charset="-122"/>
              </a:rPr>
              <a:t>不同来源和不同领域文本的处理差异</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r>
              <a:rPr lang="zh-CN" altLang="en-US" dirty="0" smtClean="0">
                <a:solidFill>
                  <a:srgbClr val="0070C0"/>
                </a:solidFill>
                <a:latin typeface="微软雅黑" pitchFamily="34" charset="-122"/>
                <a:ea typeface="微软雅黑" pitchFamily="34" charset="-122"/>
              </a:rPr>
              <a:t>二是模型的改进与超参的确定</a:t>
            </a:r>
            <a:endParaRPr lang="en-US" altLang="zh-CN" dirty="0" smtClean="0">
              <a:solidFill>
                <a:srgbClr val="0070C0"/>
              </a:solidFill>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dirty="0" smtClean="0">
                <a:latin typeface="微软雅黑" pitchFamily="34" charset="-122"/>
                <a:ea typeface="微软雅黑" pitchFamily="34" charset="-122"/>
              </a:rPr>
              <a:t>采集的短文本数量和质量</a:t>
            </a:r>
            <a:endParaRPr lang="en-US" altLang="zh-CN" dirty="0" smtClean="0">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dirty="0" smtClean="0">
                <a:latin typeface="微软雅黑" pitchFamily="34" charset="-122"/>
                <a:ea typeface="微软雅黑" pitchFamily="34" charset="-122"/>
              </a:rPr>
              <a:t>文本中词语的句法关系、词序的影响</a:t>
            </a:r>
            <a:endParaRPr lang="en-US" altLang="zh-CN" dirty="0" smtClean="0">
              <a:latin typeface="微软雅黑" pitchFamily="34" charset="-122"/>
              <a:ea typeface="微软雅黑" pitchFamily="34" charset="-122"/>
            </a:endParaRPr>
          </a:p>
          <a:p>
            <a:pPr lvl="1" eaLnBrk="0" hangingPunct="0">
              <a:lnSpc>
                <a:spcPct val="150000"/>
              </a:lnSpc>
              <a:buFont typeface="Wingdings" pitchFamily="2" charset="2"/>
              <a:buChar char="Ø"/>
            </a:pPr>
            <a:r>
              <a:rPr lang="zh-CN" altLang="en-US" dirty="0" smtClean="0">
                <a:latin typeface="微软雅黑" pitchFamily="34" charset="-122"/>
                <a:ea typeface="微软雅黑" pitchFamily="34" charset="-122"/>
              </a:rPr>
              <a:t>一词多义的影响</a:t>
            </a:r>
          </a:p>
          <a:p>
            <a:pPr eaLnBrk="0" hangingPunct="0">
              <a:buFontTx/>
              <a:buNone/>
            </a:pPr>
            <a:endParaRPr lang="en-US" altLang="zh-CN" sz="1400"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论文情况</a:t>
            </a:r>
            <a:endParaRPr lang="zh-CN" altLang="en-US" dirty="0"/>
          </a:p>
        </p:txBody>
      </p:sp>
      <p:sp>
        <p:nvSpPr>
          <p:cNvPr id="4" name="TextBox 3"/>
          <p:cNvSpPr txBox="1"/>
          <p:nvPr/>
        </p:nvSpPr>
        <p:spPr bwMode="gray">
          <a:xfrm>
            <a:off x="847725" y="1752600"/>
            <a:ext cx="6972300" cy="1354217"/>
          </a:xfrm>
          <a:prstGeom prst="rect">
            <a:avLst/>
          </a:prstGeom>
          <a:noFill/>
          <a:ln w="9525">
            <a:noFill/>
            <a:miter lim="800000"/>
            <a:headEnd/>
            <a:tailEnd/>
          </a:ln>
          <a:effectLst/>
        </p:spPr>
        <p:txBody>
          <a:bodyPr wrap="square" rtlCol="0">
            <a:spAutoFit/>
          </a:bodyPr>
          <a:lstStyle/>
          <a:p>
            <a:pPr lvl="1" eaLnBrk="0" hangingPunct="0">
              <a:lnSpc>
                <a:spcPct val="150000"/>
              </a:lnSpc>
            </a:pPr>
            <a:r>
              <a:rPr lang="zh-CN" altLang="en-US" dirty="0" smtClean="0">
                <a:latin typeface="微软雅黑" pitchFamily="34" charset="-122"/>
                <a:ea typeface="微软雅黑" pitchFamily="34" charset="-122"/>
              </a:rPr>
              <a:t>论文</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基于词向量和</a:t>
            </a:r>
            <a:r>
              <a:rPr lang="en-US" altLang="en-US" dirty="0" smtClean="0">
                <a:latin typeface="微软雅黑" pitchFamily="34" charset="-122"/>
                <a:ea typeface="微软雅黑" pitchFamily="34" charset="-122"/>
              </a:rPr>
              <a:t>EMD</a:t>
            </a:r>
            <a:r>
              <a:rPr lang="zh-CN" altLang="en-US" dirty="0" smtClean="0">
                <a:latin typeface="微软雅黑" pitchFamily="34" charset="-122"/>
                <a:ea typeface="微软雅黑" pitchFamily="34" charset="-122"/>
              </a:rPr>
              <a:t>距离的短文本聚类</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已被第</a:t>
            </a:r>
            <a:r>
              <a:rPr lang="en-US" altLang="en-US" dirty="0" smtClean="0">
                <a:latin typeface="微软雅黑" pitchFamily="34" charset="-122"/>
                <a:ea typeface="微软雅黑" pitchFamily="34" charset="-122"/>
              </a:rPr>
              <a:t>22</a:t>
            </a:r>
            <a:r>
              <a:rPr lang="zh-CN" altLang="en-US" dirty="0" smtClean="0">
                <a:latin typeface="微软雅黑" pitchFamily="34" charset="-122"/>
                <a:ea typeface="微软雅黑" pitchFamily="34" charset="-122"/>
              </a:rPr>
              <a:t>届全国信息检索学术会议（</a:t>
            </a:r>
            <a:r>
              <a:rPr lang="en-US" altLang="en-US" dirty="0" smtClean="0">
                <a:latin typeface="微软雅黑" pitchFamily="34" charset="-122"/>
                <a:ea typeface="微软雅黑" pitchFamily="34" charset="-122"/>
              </a:rPr>
              <a:t>CCIR2016</a:t>
            </a:r>
            <a:r>
              <a:rPr lang="zh-CN" altLang="en-US" dirty="0" smtClean="0">
                <a:latin typeface="微软雅黑" pitchFamily="34" charset="-122"/>
                <a:ea typeface="微软雅黑" pitchFamily="34" charset="-122"/>
              </a:rPr>
              <a:t>）录用。</a:t>
            </a:r>
          </a:p>
          <a:p>
            <a:pPr eaLnBrk="0" hangingPunct="0">
              <a:buFontTx/>
              <a:buNone/>
            </a:pPr>
            <a:endParaRPr lang="en-US" altLang="zh-CN" sz="1400"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矩形 2"/>
          <p:cNvSpPr/>
          <p:nvPr/>
        </p:nvSpPr>
        <p:spPr>
          <a:xfrm>
            <a:off x="1520164" y="2276872"/>
            <a:ext cx="575266" cy="7073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rgbClr val="0070C0"/>
                </a:solidFill>
                <a:latin typeface="微软雅黑" pitchFamily="34" charset="-122"/>
                <a:ea typeface="微软雅黑" pitchFamily="34" charset="-122"/>
              </a:rPr>
              <a:t>1</a:t>
            </a:r>
            <a:endParaRPr lang="zh-CN" altLang="en-US" sz="3600" b="1" dirty="0">
              <a:solidFill>
                <a:srgbClr val="0070C0"/>
              </a:solidFill>
              <a:latin typeface="微软雅黑" pitchFamily="34" charset="-122"/>
              <a:ea typeface="微软雅黑" pitchFamily="34" charset="-122"/>
            </a:endParaRPr>
          </a:p>
        </p:txBody>
      </p:sp>
      <p:sp>
        <p:nvSpPr>
          <p:cNvPr id="4" name="TextBox 3"/>
          <p:cNvSpPr txBox="1"/>
          <p:nvPr/>
        </p:nvSpPr>
        <p:spPr>
          <a:xfrm>
            <a:off x="2311454" y="2348880"/>
            <a:ext cx="2376264" cy="584775"/>
          </a:xfrm>
          <a:prstGeom prst="rect">
            <a:avLst/>
          </a:prstGeom>
          <a:noFill/>
        </p:spPr>
        <p:txBody>
          <a:bodyPr wrap="square" rtlCol="0">
            <a:spAutoFit/>
          </a:bodyPr>
          <a:lstStyle/>
          <a:p>
            <a:r>
              <a:rPr lang="zh-CN" altLang="en-US" sz="3200" dirty="0" smtClean="0">
                <a:latin typeface="微软雅黑" pitchFamily="34" charset="-122"/>
                <a:ea typeface="微软雅黑" pitchFamily="34" charset="-122"/>
              </a:rPr>
              <a:t>研究方案</a:t>
            </a:r>
            <a:endParaRPr lang="zh-CN" altLang="en-US" sz="3200" dirty="0">
              <a:latin typeface="微软雅黑" pitchFamily="34" charset="-122"/>
              <a:ea typeface="微软雅黑" pitchFamily="34" charset="-122"/>
            </a:endParaRPr>
          </a:p>
        </p:txBody>
      </p:sp>
      <p:sp>
        <p:nvSpPr>
          <p:cNvPr id="5" name="矩形 4"/>
          <p:cNvSpPr/>
          <p:nvPr/>
        </p:nvSpPr>
        <p:spPr>
          <a:xfrm>
            <a:off x="4716814" y="2276872"/>
            <a:ext cx="575266" cy="7073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rgbClr val="0070C0"/>
                </a:solidFill>
                <a:latin typeface="微软雅黑" pitchFamily="34" charset="-122"/>
                <a:ea typeface="微软雅黑" pitchFamily="34" charset="-122"/>
              </a:rPr>
              <a:t>2</a:t>
            </a:r>
            <a:endParaRPr lang="zh-CN" altLang="en-US" sz="3600" b="1" dirty="0">
              <a:solidFill>
                <a:srgbClr val="0070C0"/>
              </a:solidFill>
              <a:latin typeface="微软雅黑" pitchFamily="34" charset="-122"/>
              <a:ea typeface="微软雅黑" pitchFamily="34" charset="-122"/>
            </a:endParaRPr>
          </a:p>
        </p:txBody>
      </p:sp>
      <p:sp>
        <p:nvSpPr>
          <p:cNvPr id="6" name="TextBox 5"/>
          <p:cNvSpPr txBox="1"/>
          <p:nvPr/>
        </p:nvSpPr>
        <p:spPr>
          <a:xfrm>
            <a:off x="5508104" y="2348880"/>
            <a:ext cx="2376264" cy="584775"/>
          </a:xfrm>
          <a:prstGeom prst="rect">
            <a:avLst/>
          </a:prstGeom>
          <a:noFill/>
        </p:spPr>
        <p:txBody>
          <a:bodyPr wrap="square" rtlCol="0">
            <a:spAutoFit/>
          </a:bodyPr>
          <a:lstStyle/>
          <a:p>
            <a:r>
              <a:rPr lang="zh-CN" altLang="en-US" sz="3200" dirty="0" smtClean="0">
                <a:latin typeface="微软雅黑" pitchFamily="34" charset="-122"/>
                <a:ea typeface="微软雅黑" pitchFamily="34" charset="-122"/>
              </a:rPr>
              <a:t>研究现状</a:t>
            </a:r>
            <a:endParaRPr lang="zh-CN" altLang="en-US" sz="3200" dirty="0">
              <a:latin typeface="微软雅黑" pitchFamily="34" charset="-122"/>
              <a:ea typeface="微软雅黑" pitchFamily="34" charset="-122"/>
            </a:endParaRPr>
          </a:p>
        </p:txBody>
      </p:sp>
      <p:sp>
        <p:nvSpPr>
          <p:cNvPr id="7" name="矩形 6"/>
          <p:cNvSpPr/>
          <p:nvPr/>
        </p:nvSpPr>
        <p:spPr>
          <a:xfrm>
            <a:off x="4716814" y="3861048"/>
            <a:ext cx="575266" cy="7073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rgbClr val="0070C0"/>
                </a:solidFill>
                <a:latin typeface="微软雅黑" pitchFamily="34" charset="-122"/>
                <a:ea typeface="微软雅黑" pitchFamily="34" charset="-122"/>
              </a:rPr>
              <a:t>4</a:t>
            </a:r>
            <a:endParaRPr lang="zh-CN" altLang="en-US" sz="3600" b="1" dirty="0">
              <a:solidFill>
                <a:srgbClr val="0070C0"/>
              </a:solidFill>
              <a:latin typeface="微软雅黑" pitchFamily="34" charset="-122"/>
              <a:ea typeface="微软雅黑" pitchFamily="34" charset="-122"/>
            </a:endParaRPr>
          </a:p>
        </p:txBody>
      </p:sp>
      <p:sp>
        <p:nvSpPr>
          <p:cNvPr id="8" name="TextBox 7"/>
          <p:cNvSpPr txBox="1"/>
          <p:nvPr/>
        </p:nvSpPr>
        <p:spPr>
          <a:xfrm>
            <a:off x="5508104" y="3933056"/>
            <a:ext cx="2376264" cy="584775"/>
          </a:xfrm>
          <a:prstGeom prst="rect">
            <a:avLst/>
          </a:prstGeom>
          <a:noFill/>
        </p:spPr>
        <p:txBody>
          <a:bodyPr wrap="square" rtlCol="0">
            <a:spAutoFit/>
          </a:bodyPr>
          <a:lstStyle/>
          <a:p>
            <a:r>
              <a:rPr lang="zh-CN" altLang="en-US" sz="3200" dirty="0" smtClean="0">
                <a:latin typeface="微软雅黑" pitchFamily="34" charset="-122"/>
                <a:ea typeface="微软雅黑" pitchFamily="34" charset="-122"/>
              </a:rPr>
              <a:t>论文情况</a:t>
            </a:r>
            <a:endParaRPr lang="zh-CN" altLang="en-US" sz="3200" dirty="0">
              <a:latin typeface="微软雅黑" pitchFamily="34" charset="-122"/>
              <a:ea typeface="微软雅黑" pitchFamily="34" charset="-122"/>
            </a:endParaRPr>
          </a:p>
        </p:txBody>
      </p:sp>
      <p:sp>
        <p:nvSpPr>
          <p:cNvPr id="9" name="矩形 8"/>
          <p:cNvSpPr/>
          <p:nvPr/>
        </p:nvSpPr>
        <p:spPr>
          <a:xfrm>
            <a:off x="1520164" y="3861048"/>
            <a:ext cx="575266" cy="7073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rgbClr val="0070C0"/>
                </a:solidFill>
                <a:latin typeface="微软雅黑" pitchFamily="34" charset="-122"/>
                <a:ea typeface="微软雅黑" pitchFamily="34" charset="-122"/>
              </a:rPr>
              <a:t>3</a:t>
            </a:r>
            <a:endParaRPr lang="zh-CN" altLang="en-US" sz="3600" b="1" dirty="0">
              <a:solidFill>
                <a:srgbClr val="0070C0"/>
              </a:solidFill>
              <a:latin typeface="微软雅黑" pitchFamily="34" charset="-122"/>
              <a:ea typeface="微软雅黑" pitchFamily="34" charset="-122"/>
            </a:endParaRPr>
          </a:p>
        </p:txBody>
      </p:sp>
      <p:sp>
        <p:nvSpPr>
          <p:cNvPr id="10" name="TextBox 9"/>
          <p:cNvSpPr txBox="1"/>
          <p:nvPr/>
        </p:nvSpPr>
        <p:spPr>
          <a:xfrm>
            <a:off x="2311454" y="3933056"/>
            <a:ext cx="2376264" cy="584775"/>
          </a:xfrm>
          <a:prstGeom prst="rect">
            <a:avLst/>
          </a:prstGeom>
          <a:noFill/>
        </p:spPr>
        <p:txBody>
          <a:bodyPr wrap="square" rtlCol="0">
            <a:spAutoFit/>
          </a:bodyPr>
          <a:lstStyle/>
          <a:p>
            <a:r>
              <a:rPr lang="zh-CN" altLang="en-US" sz="3200" dirty="0" smtClean="0">
                <a:latin typeface="微软雅黑" pitchFamily="34" charset="-122"/>
                <a:ea typeface="微软雅黑" pitchFamily="34" charset="-122"/>
              </a:rPr>
              <a:t>后续工作</a:t>
            </a:r>
            <a:endParaRPr lang="zh-CN" altLang="en-US" sz="3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762000" y="1847850"/>
            <a:ext cx="4324350" cy="2821822"/>
          </a:xfrm>
          <a:prstGeom prst="rect">
            <a:avLst/>
          </a:prstGeom>
          <a:noFill/>
          <a:ln w="9525">
            <a:noFill/>
            <a:miter lim="800000"/>
            <a:headEnd/>
            <a:tailEnd/>
          </a:ln>
          <a:effectLst/>
          <a:scene3d>
            <a:camera prst="isometricOffAxis1Right"/>
            <a:lightRig rig="threePt" dir="t"/>
          </a:scene3d>
        </p:spPr>
      </p:pic>
      <p:pic>
        <p:nvPicPr>
          <p:cNvPr id="2051" name="Picture 3"/>
          <p:cNvPicPr>
            <a:picLocks noChangeAspect="1" noChangeArrowheads="1"/>
          </p:cNvPicPr>
          <p:nvPr/>
        </p:nvPicPr>
        <p:blipFill>
          <a:blip r:embed="rId3"/>
          <a:srcRect/>
          <a:stretch>
            <a:fillRect/>
          </a:stretch>
        </p:blipFill>
        <p:spPr bwMode="auto">
          <a:xfrm>
            <a:off x="4388173" y="2895600"/>
            <a:ext cx="4422451" cy="2995613"/>
          </a:xfrm>
          <a:prstGeom prst="rect">
            <a:avLst/>
          </a:prstGeom>
          <a:noFill/>
          <a:ln w="9525">
            <a:noFill/>
            <a:miter lim="800000"/>
            <a:headEnd/>
            <a:tailEnd/>
          </a:ln>
          <a:effectLst/>
          <a:scene3d>
            <a:camera prst="isometricOffAxis2Left"/>
            <a:lightRig rig="threePt" dir="t"/>
          </a:scene3d>
        </p:spPr>
      </p:pic>
      <p:sp>
        <p:nvSpPr>
          <p:cNvPr id="5" name="TextBox 4"/>
          <p:cNvSpPr txBox="1"/>
          <p:nvPr/>
        </p:nvSpPr>
        <p:spPr bwMode="gray">
          <a:xfrm>
            <a:off x="5857874" y="2000250"/>
            <a:ext cx="2390776" cy="646331"/>
          </a:xfrm>
          <a:prstGeom prst="rect">
            <a:avLst/>
          </a:prstGeom>
          <a:noFill/>
          <a:ln w="9525">
            <a:noFill/>
            <a:miter lim="800000"/>
            <a:headEnd/>
            <a:tailEnd/>
          </a:ln>
          <a:effectLst/>
        </p:spPr>
        <p:txBody>
          <a:bodyPr wrap="square" rtlCol="0">
            <a:spAutoFit/>
          </a:bodyPr>
          <a:lstStyle/>
          <a:p>
            <a:pPr eaLnBrk="0" hangingPunct="0">
              <a:lnSpc>
                <a:spcPct val="150000"/>
              </a:lnSpc>
              <a:buFontTx/>
              <a:buNone/>
            </a:pPr>
            <a:r>
              <a:rPr lang="zh-CN" altLang="en-US" sz="2400" dirty="0" smtClean="0">
                <a:latin typeface="微软雅黑" pitchFamily="34" charset="-122"/>
                <a:ea typeface="微软雅黑" pitchFamily="34" charset="-122"/>
              </a:rPr>
              <a:t>传统模型的缺陷</a:t>
            </a:r>
          </a:p>
        </p:txBody>
      </p:sp>
      <p:sp>
        <p:nvSpPr>
          <p:cNvPr id="6" name="TextBox 5"/>
          <p:cNvSpPr txBox="1"/>
          <p:nvPr/>
        </p:nvSpPr>
        <p:spPr bwMode="gray">
          <a:xfrm>
            <a:off x="1428750" y="5076825"/>
            <a:ext cx="2409825"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dirty="0" smtClean="0">
                <a:latin typeface="微软雅黑" pitchFamily="34" charset="-122"/>
                <a:ea typeface="微软雅黑" pitchFamily="34" charset="-122"/>
              </a:rPr>
              <a:t>短文本数量激增</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TextBox 2"/>
          <p:cNvSpPr txBox="1"/>
          <p:nvPr/>
        </p:nvSpPr>
        <p:spPr bwMode="gray">
          <a:xfrm>
            <a:off x="723901" y="1895475"/>
            <a:ext cx="7372350" cy="3339376"/>
          </a:xfrm>
          <a:prstGeom prst="rect">
            <a:avLst/>
          </a:prstGeom>
          <a:noFill/>
          <a:ln w="9525">
            <a:noFill/>
            <a:miter lim="800000"/>
            <a:headEnd/>
            <a:tailEnd/>
          </a:ln>
          <a:effectLst/>
        </p:spPr>
        <p:txBody>
          <a:bodyPr wrap="square" rtlCol="0">
            <a:spAutoFit/>
          </a:bodyPr>
          <a:lstStyle/>
          <a:p>
            <a:pPr eaLnBrk="0" hangingPunct="0">
              <a:buFontTx/>
              <a:buNone/>
            </a:pPr>
            <a:endParaRPr lang="en-US" altLang="zh-CN" dirty="0" smtClean="0">
              <a:latin typeface="微软雅黑" pitchFamily="34" charset="-122"/>
              <a:ea typeface="微软雅黑" pitchFamily="34" charset="-122"/>
            </a:endParaRPr>
          </a:p>
          <a:p>
            <a:pPr eaLnBrk="0" hangingPunct="0">
              <a:buFontTx/>
              <a:buNone/>
            </a:pPr>
            <a:r>
              <a:rPr lang="zh-CN" altLang="en-US" sz="2000" dirty="0" smtClean="0">
                <a:solidFill>
                  <a:srgbClr val="0070C0"/>
                </a:solidFill>
                <a:latin typeface="微软雅黑" pitchFamily="34" charset="-122"/>
                <a:ea typeface="微软雅黑" pitchFamily="34" charset="-122"/>
              </a:rPr>
              <a:t>考虑到短文本的特点和词向量的优点，研究基于特征词向量表示和特征词移动距离的短文本聚类算法。</a:t>
            </a:r>
            <a:endParaRPr lang="en-US" altLang="zh-CN" sz="2000" dirty="0" smtClean="0">
              <a:solidFill>
                <a:srgbClr val="0070C0"/>
              </a:solidFill>
              <a:latin typeface="微软雅黑" pitchFamily="34" charset="-122"/>
              <a:ea typeface="微软雅黑" pitchFamily="34" charset="-122"/>
            </a:endParaRPr>
          </a:p>
          <a:p>
            <a:pPr eaLnBrk="0" hangingPunct="0">
              <a:buFontTx/>
              <a:buNone/>
            </a:pPr>
            <a:endParaRPr lang="en-US" altLang="zh-CN" dirty="0" smtClean="0">
              <a:solidFill>
                <a:srgbClr val="0070C0"/>
              </a:solidFill>
              <a:latin typeface="微软雅黑" pitchFamily="34" charset="-122"/>
              <a:ea typeface="微软雅黑" pitchFamily="34" charset="-122"/>
            </a:endParaRPr>
          </a:p>
          <a:p>
            <a:pPr eaLnBrk="0" hangingPunct="0">
              <a:lnSpc>
                <a:spcPct val="150000"/>
              </a:lnSpc>
              <a:buFont typeface="Wingdings" pitchFamily="2" charset="2"/>
              <a:buChar char="u"/>
            </a:pPr>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Skip-gram</a:t>
            </a:r>
            <a:r>
              <a:rPr lang="zh-CN" altLang="en-US" dirty="0" smtClean="0">
                <a:latin typeface="微软雅黑" pitchFamily="34" charset="-122"/>
                <a:ea typeface="微软雅黑" pitchFamily="34" charset="-122"/>
              </a:rPr>
              <a:t>模型训练特征词的词向量</a:t>
            </a:r>
            <a:endParaRPr lang="en-US" altLang="zh-CN" dirty="0" smtClean="0">
              <a:latin typeface="微软雅黑" pitchFamily="34" charset="-122"/>
              <a:ea typeface="微软雅黑" pitchFamily="34" charset="-122"/>
            </a:endParaRPr>
          </a:p>
          <a:p>
            <a:pPr eaLnBrk="0" hangingPunct="0">
              <a:lnSpc>
                <a:spcPct val="150000"/>
              </a:lnSpc>
              <a:buFont typeface="Wingdings" pitchFamily="2" charset="2"/>
              <a:buChar char="u"/>
            </a:pPr>
            <a:r>
              <a:rPr lang="zh-CN" altLang="en-US" dirty="0" smtClean="0">
                <a:latin typeface="微软雅黑" pitchFamily="34" charset="-122"/>
                <a:ea typeface="微软雅黑" pitchFamily="34" charset="-122"/>
              </a:rPr>
              <a:t>利用欧式距离计算特征词相似度</a:t>
            </a:r>
            <a:endParaRPr lang="en-US" altLang="zh-CN" dirty="0" smtClean="0">
              <a:latin typeface="微软雅黑" pitchFamily="34" charset="-122"/>
              <a:ea typeface="微软雅黑" pitchFamily="34" charset="-122"/>
            </a:endParaRPr>
          </a:p>
          <a:p>
            <a:pPr eaLnBrk="0" hangingPunct="0">
              <a:lnSpc>
                <a:spcPct val="150000"/>
              </a:lnSpc>
              <a:buFont typeface="Wingdings" pitchFamily="2" charset="2"/>
              <a:buChar char="u"/>
            </a:pPr>
            <a:r>
              <a:rPr lang="zh-CN" altLang="en-US" dirty="0" smtClean="0">
                <a:latin typeface="微软雅黑" pitchFamily="34" charset="-122"/>
                <a:ea typeface="微软雅黑" pitchFamily="34" charset="-122"/>
              </a:rPr>
              <a:t>计算特征词权重</a:t>
            </a:r>
            <a:endParaRPr lang="en-US" altLang="zh-CN" dirty="0" smtClean="0">
              <a:latin typeface="微软雅黑" pitchFamily="34" charset="-122"/>
              <a:ea typeface="微软雅黑" pitchFamily="34" charset="-122"/>
            </a:endParaRPr>
          </a:p>
          <a:p>
            <a:pPr eaLnBrk="0" hangingPunct="0">
              <a:lnSpc>
                <a:spcPct val="150000"/>
              </a:lnSpc>
              <a:buFont typeface="Wingdings" pitchFamily="2" charset="2"/>
              <a:buChar char="u"/>
            </a:pPr>
            <a:r>
              <a:rPr lang="zh-CN" altLang="en-US" dirty="0" smtClean="0">
                <a:latin typeface="微软雅黑" pitchFamily="34" charset="-122"/>
                <a:ea typeface="微软雅黑" pitchFamily="34" charset="-122"/>
              </a:rPr>
              <a:t>引入</a:t>
            </a:r>
            <a:r>
              <a:rPr lang="en-US" altLang="zh-CN" dirty="0" smtClean="0">
                <a:latin typeface="微软雅黑" pitchFamily="34" charset="-122"/>
                <a:ea typeface="微软雅黑" pitchFamily="34" charset="-122"/>
              </a:rPr>
              <a:t>EMD</a:t>
            </a:r>
            <a:r>
              <a:rPr lang="zh-CN" altLang="en-US" dirty="0" smtClean="0">
                <a:latin typeface="微软雅黑" pitchFamily="34" charset="-122"/>
                <a:ea typeface="微软雅黑" pitchFamily="34" charset="-122"/>
              </a:rPr>
              <a:t>距离对短文本进行建模来计算短文本间的相似度</a:t>
            </a:r>
            <a:endParaRPr lang="en-US" altLang="zh-CN" dirty="0" smtClean="0">
              <a:latin typeface="微软雅黑" pitchFamily="34" charset="-122"/>
              <a:ea typeface="微软雅黑" pitchFamily="34" charset="-122"/>
            </a:endParaRPr>
          </a:p>
          <a:p>
            <a:pPr eaLnBrk="0" hangingPunct="0">
              <a:lnSpc>
                <a:spcPct val="150000"/>
              </a:lnSpc>
              <a:buFont typeface="Wingdings" pitchFamily="2" charset="2"/>
              <a:buChar char="u"/>
            </a:pPr>
            <a:r>
              <a:rPr lang="zh-CN" altLang="en-US" dirty="0" smtClean="0">
                <a:latin typeface="微软雅黑" pitchFamily="34" charset="-122"/>
                <a:ea typeface="微软雅黑" pitchFamily="34" charset="-122"/>
              </a:rPr>
              <a:t>将句子相似度距离应用到</a:t>
            </a:r>
            <a:r>
              <a:rPr lang="en-US" altLang="zh-CN" dirty="0" err="1" smtClean="0">
                <a:latin typeface="微软雅黑" pitchFamily="34" charset="-122"/>
                <a:ea typeface="微软雅黑" pitchFamily="34" charset="-122"/>
              </a:rPr>
              <a:t>Kmeans</a:t>
            </a:r>
            <a:r>
              <a:rPr lang="zh-CN" altLang="en-US" dirty="0" smtClean="0">
                <a:latin typeface="微软雅黑" pitchFamily="34" charset="-122"/>
                <a:ea typeface="微软雅黑" pitchFamily="34" charset="-122"/>
              </a:rPr>
              <a:t>聚类算法中实现短文本聚类</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230" y="281247"/>
            <a:ext cx="5388427" cy="523220"/>
          </a:xfrm>
        </p:spPr>
        <p:txBody>
          <a:bodyPr/>
          <a:lstStyle/>
          <a:p>
            <a:r>
              <a:rPr lang="zh-CN" altLang="en-US" dirty="0" smtClean="0"/>
              <a:t>研究计划</a:t>
            </a:r>
            <a:endParaRPr lang="zh-CN" altLang="en-US" dirty="0"/>
          </a:p>
        </p:txBody>
      </p:sp>
      <p:graphicFrame>
        <p:nvGraphicFramePr>
          <p:cNvPr id="5" name="表格 4"/>
          <p:cNvGraphicFramePr>
            <a:graphicFrameLocks noGrp="1"/>
          </p:cNvGraphicFramePr>
          <p:nvPr/>
        </p:nvGraphicFramePr>
        <p:xfrm>
          <a:off x="1171575" y="1508760"/>
          <a:ext cx="6562725" cy="4339593"/>
        </p:xfrm>
        <a:graphic>
          <a:graphicData uri="http://schemas.openxmlformats.org/drawingml/2006/table">
            <a:tbl>
              <a:tblPr/>
              <a:tblGrid>
                <a:gridCol w="592802"/>
                <a:gridCol w="2567179"/>
                <a:gridCol w="3402744"/>
              </a:tblGrid>
              <a:tr h="333815">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序号</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时间</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任务</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3815">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1</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2015</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09</a:t>
                      </a:r>
                      <a:r>
                        <a:rPr lang="zh-CN" altLang="en-US" sz="1400" kern="1200" dirty="0" smtClean="0">
                          <a:solidFill>
                            <a:schemeClr val="tx1"/>
                          </a:solidFill>
                          <a:latin typeface="+mn-lt"/>
                          <a:ea typeface="+mn-ea"/>
                          <a:cs typeface="+mn-cs"/>
                        </a:rPr>
                        <a:t>月—</a:t>
                      </a:r>
                      <a:r>
                        <a:rPr lang="en-US" altLang="en-US" sz="1400" kern="1200" dirty="0" smtClean="0">
                          <a:solidFill>
                            <a:schemeClr val="tx1"/>
                          </a:solidFill>
                          <a:latin typeface="+mn-lt"/>
                          <a:ea typeface="+mn-ea"/>
                          <a:cs typeface="+mn-cs"/>
                        </a:rPr>
                        <a:t>2015</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10</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阅读文献和查阅资料</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3815">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2015</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11</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方案设计</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3815">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3</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2015</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12</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配置词向量训练工作环境</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3815">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4</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2016</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01</a:t>
                      </a:r>
                      <a:r>
                        <a:rPr lang="zh-CN" altLang="en-US" sz="1400" kern="1200" dirty="0" smtClean="0">
                          <a:solidFill>
                            <a:schemeClr val="tx1"/>
                          </a:solidFill>
                          <a:latin typeface="+mn-lt"/>
                          <a:ea typeface="+mn-ea"/>
                          <a:cs typeface="+mn-cs"/>
                        </a:rPr>
                        <a:t>月—</a:t>
                      </a:r>
                      <a:r>
                        <a:rPr lang="en-US" altLang="en-US" sz="1400" kern="1200" dirty="0" smtClean="0">
                          <a:solidFill>
                            <a:schemeClr val="tx1"/>
                          </a:solidFill>
                          <a:latin typeface="+mn-lt"/>
                          <a:ea typeface="+mn-ea"/>
                          <a:cs typeface="+mn-cs"/>
                        </a:rPr>
                        <a:t>2016</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02</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语料采集和预处理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3815">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5</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2016</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03</a:t>
                      </a:r>
                      <a:r>
                        <a:rPr lang="zh-CN" altLang="en-US" sz="1400" kern="1200" dirty="0" smtClean="0">
                          <a:solidFill>
                            <a:schemeClr val="tx1"/>
                          </a:solidFill>
                          <a:latin typeface="+mn-lt"/>
                          <a:ea typeface="+mn-ea"/>
                          <a:cs typeface="+mn-cs"/>
                        </a:rPr>
                        <a:t>月—</a:t>
                      </a:r>
                      <a:r>
                        <a:rPr lang="en-US" altLang="en-US" sz="1400" kern="1200" dirty="0" smtClean="0">
                          <a:solidFill>
                            <a:schemeClr val="tx1"/>
                          </a:solidFill>
                          <a:latin typeface="+mn-lt"/>
                          <a:ea typeface="+mn-ea"/>
                          <a:cs typeface="+mn-cs"/>
                        </a:rPr>
                        <a:t>2016</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06</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短文本词向量表示方法研究</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3815">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6</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2016</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07</a:t>
                      </a:r>
                      <a:r>
                        <a:rPr lang="zh-CN" altLang="en-US" sz="1400" kern="1200" dirty="0" smtClean="0">
                          <a:solidFill>
                            <a:schemeClr val="tx1"/>
                          </a:solidFill>
                          <a:latin typeface="+mn-lt"/>
                          <a:ea typeface="+mn-ea"/>
                          <a:cs typeface="+mn-cs"/>
                        </a:rPr>
                        <a:t>月—</a:t>
                      </a:r>
                      <a:r>
                        <a:rPr lang="en-US" altLang="en-US" sz="1400" kern="1200" dirty="0" smtClean="0">
                          <a:solidFill>
                            <a:schemeClr val="tx1"/>
                          </a:solidFill>
                          <a:latin typeface="+mn-lt"/>
                          <a:ea typeface="+mn-ea"/>
                          <a:cs typeface="+mn-cs"/>
                        </a:rPr>
                        <a:t>2016</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9</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短文本距离计算方法研究</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35258">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7</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2016</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10</a:t>
                      </a:r>
                      <a:r>
                        <a:rPr lang="zh-CN" altLang="en-US" sz="1400" kern="1200" dirty="0" smtClean="0">
                          <a:solidFill>
                            <a:schemeClr val="tx1"/>
                          </a:solidFill>
                          <a:latin typeface="+mn-lt"/>
                          <a:ea typeface="+mn-ea"/>
                          <a:cs typeface="+mn-cs"/>
                        </a:rPr>
                        <a:t>月—</a:t>
                      </a:r>
                      <a:r>
                        <a:rPr lang="en-US" altLang="en-US" sz="1400" kern="1200" dirty="0" smtClean="0">
                          <a:solidFill>
                            <a:schemeClr val="tx1"/>
                          </a:solidFill>
                          <a:latin typeface="+mn-lt"/>
                          <a:ea typeface="+mn-ea"/>
                          <a:cs typeface="+mn-cs"/>
                        </a:rPr>
                        <a:t>2017</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03</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基于特征词向量表示和特征词移动距离的短文本聚类算法的研究，分别在英文语料集和中文语料集进行实验，并根据实验结果调整相关参数和模型。</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3815">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8</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2017</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04</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整理实验结论，完成论文初稿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3815">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9</a:t>
                      </a:r>
                      <a:endParaRPr lang="zh-CN" altLang="en-US" sz="14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en-US" altLang="en-US" sz="1400" kern="1200" dirty="0" smtClean="0">
                          <a:solidFill>
                            <a:schemeClr val="tx1"/>
                          </a:solidFill>
                          <a:latin typeface="+mn-lt"/>
                          <a:ea typeface="+mn-ea"/>
                          <a:cs typeface="+mn-cs"/>
                        </a:rPr>
                        <a:t>2017</a:t>
                      </a:r>
                      <a:r>
                        <a:rPr lang="zh-CN" altLang="en-US" sz="1400" kern="1200" dirty="0" smtClean="0">
                          <a:solidFill>
                            <a:schemeClr val="tx1"/>
                          </a:solidFill>
                          <a:latin typeface="+mn-lt"/>
                          <a:ea typeface="+mn-ea"/>
                          <a:cs typeface="+mn-cs"/>
                        </a:rPr>
                        <a:t>年</a:t>
                      </a:r>
                      <a:r>
                        <a:rPr lang="en-US" altLang="en-US" sz="1400" kern="1200" dirty="0" smtClean="0">
                          <a:solidFill>
                            <a:schemeClr val="tx1"/>
                          </a:solidFill>
                          <a:latin typeface="+mn-lt"/>
                          <a:ea typeface="+mn-ea"/>
                          <a:cs typeface="+mn-cs"/>
                        </a:rPr>
                        <a:t>05</a:t>
                      </a:r>
                      <a:r>
                        <a:rPr lang="zh-CN" altLang="en-US" sz="1400" kern="1200" dirty="0" smtClean="0">
                          <a:solidFill>
                            <a:schemeClr val="tx1"/>
                          </a:solidFill>
                          <a:latin typeface="+mn-lt"/>
                          <a:ea typeface="+mn-ea"/>
                          <a:cs typeface="+mn-cs"/>
                        </a:rPr>
                        <a:t>月</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50000"/>
                        </a:lnSpc>
                        <a:spcAft>
                          <a:spcPts val="0"/>
                        </a:spcAft>
                      </a:pPr>
                      <a:r>
                        <a:rPr lang="zh-CN" altLang="en-US" sz="1400" kern="1200" dirty="0" smtClean="0">
                          <a:solidFill>
                            <a:schemeClr val="tx1"/>
                          </a:solidFill>
                          <a:latin typeface="+mn-lt"/>
                          <a:ea typeface="+mn-ea"/>
                          <a:cs typeface="+mn-cs"/>
                        </a:rPr>
                        <a:t>完成论文终稿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3" name="TextBox 2"/>
          <p:cNvSpPr txBox="1"/>
          <p:nvPr/>
        </p:nvSpPr>
        <p:spPr bwMode="gray">
          <a:xfrm>
            <a:off x="790576" y="1990724"/>
            <a:ext cx="2552699" cy="3693319"/>
          </a:xfrm>
          <a:prstGeom prst="rect">
            <a:avLst/>
          </a:prstGeom>
          <a:noFill/>
          <a:ln w="9525">
            <a:noFill/>
            <a:miter lim="800000"/>
            <a:headEnd/>
            <a:tailEnd/>
          </a:ln>
          <a:effectLst/>
        </p:spPr>
        <p:txBody>
          <a:bodyPr wrap="square" rtlCol="0">
            <a:spAutoFit/>
          </a:bodyPr>
          <a:lstStyle/>
          <a:p>
            <a:pPr eaLnBrk="0" hangingPunct="0">
              <a:buFontTx/>
              <a:buNone/>
            </a:pPr>
            <a:r>
              <a:rPr lang="zh-CN" altLang="en-US" dirty="0" smtClean="0">
                <a:latin typeface="微软雅黑" pitchFamily="34" charset="-122"/>
                <a:ea typeface="微软雅黑" pitchFamily="34" charset="-122"/>
              </a:rPr>
              <a:t>提出了一种基于特征</a:t>
            </a:r>
            <a:r>
              <a:rPr lang="zh-CN" altLang="en-US" dirty="0" smtClean="0">
                <a:latin typeface="微软雅黑" pitchFamily="34" charset="-122"/>
                <a:ea typeface="微软雅黑" pitchFamily="34" charset="-122"/>
              </a:rPr>
              <a:t>词词向量</a:t>
            </a:r>
            <a:r>
              <a:rPr lang="zh-CN" altLang="en-US" dirty="0" smtClean="0">
                <a:latin typeface="微软雅黑" pitchFamily="34" charset="-122"/>
                <a:ea typeface="微软雅黑" pitchFamily="34" charset="-122"/>
              </a:rPr>
              <a:t>表示和特征词移动距离的短文本聚类算法，</a:t>
            </a:r>
            <a:r>
              <a:rPr lang="zh-CN" altLang="en-US" dirty="0" smtClean="0">
                <a:latin typeface="微软雅黑" pitchFamily="34" charset="-122"/>
                <a:ea typeface="微软雅黑" pitchFamily="34" charset="-122"/>
              </a:rPr>
              <a:t>制定了实验</a:t>
            </a:r>
            <a:r>
              <a:rPr lang="zh-CN" altLang="en-US" dirty="0" smtClean="0">
                <a:latin typeface="微软雅黑" pitchFamily="34" charset="-122"/>
                <a:ea typeface="微软雅黑" pitchFamily="34" charset="-122"/>
              </a:rPr>
              <a:t>方案步骤。</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r>
              <a:rPr lang="zh-CN" altLang="en-US" dirty="0" smtClean="0">
                <a:latin typeface="微软雅黑" pitchFamily="34" charset="-122"/>
                <a:ea typeface="微软雅黑" pitchFamily="34" charset="-122"/>
              </a:rPr>
              <a:t>该方法的基本流程主要包括数据预处理、词向量的训练、短文本的表示，短文本相似度计算</a:t>
            </a:r>
            <a:r>
              <a:rPr lang="zh-CN" altLang="en-US" dirty="0" smtClean="0">
                <a:latin typeface="微软雅黑" pitchFamily="34" charset="-122"/>
                <a:ea typeface="微软雅黑" pitchFamily="34" charset="-122"/>
              </a:rPr>
              <a:t>、文本聚类</a:t>
            </a:r>
            <a:r>
              <a:rPr lang="zh-CN" altLang="en-US" dirty="0" smtClean="0">
                <a:latin typeface="微软雅黑" pitchFamily="34" charset="-122"/>
                <a:ea typeface="微软雅黑" pitchFamily="34" charset="-122"/>
              </a:rPr>
              <a:t>五个部分。</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pic>
        <p:nvPicPr>
          <p:cNvPr id="5" name="图片 4"/>
          <p:cNvPicPr/>
          <p:nvPr/>
        </p:nvPicPr>
        <p:blipFill>
          <a:blip r:embed="rId2"/>
          <a:srcRect/>
          <a:stretch>
            <a:fillRect/>
          </a:stretch>
        </p:blipFill>
        <p:spPr bwMode="auto">
          <a:xfrm>
            <a:off x="3863443" y="1596785"/>
            <a:ext cx="3798364" cy="3899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4" name="TextBox 3"/>
          <p:cNvSpPr txBox="1"/>
          <p:nvPr/>
        </p:nvSpPr>
        <p:spPr bwMode="gray">
          <a:xfrm>
            <a:off x="942975" y="2302909"/>
            <a:ext cx="7334250" cy="4278094"/>
          </a:xfrm>
          <a:prstGeom prst="rect">
            <a:avLst/>
          </a:prstGeom>
          <a:noFill/>
          <a:ln w="9525">
            <a:noFill/>
            <a:miter lim="800000"/>
            <a:headEnd/>
            <a:tailEnd/>
          </a:ln>
          <a:effectLst/>
        </p:spPr>
        <p:txBody>
          <a:bodyPr wrap="square" rtlCol="0">
            <a:spAutoFit/>
          </a:bodyPr>
          <a:lstStyle/>
          <a:p>
            <a:pPr eaLnBrk="0" hangingPunct="0"/>
            <a:r>
              <a:rPr lang="zh-CN" altLang="en-US" dirty="0" smtClean="0">
                <a:latin typeface="微软雅黑" pitchFamily="34" charset="-122"/>
                <a:ea typeface="微软雅黑" pitchFamily="34" charset="-122"/>
              </a:rPr>
              <a:t>英文数据集：标准公共数据集</a:t>
            </a:r>
            <a:r>
              <a:rPr lang="en-US" dirty="0" smtClean="0">
                <a:latin typeface="微软雅黑" pitchFamily="34" charset="-122"/>
                <a:ea typeface="微软雅黑" pitchFamily="34" charset="-122"/>
              </a:rPr>
              <a:t>20newsgroup</a:t>
            </a:r>
            <a:r>
              <a:rPr lang="zh-CN" altLang="en-US" dirty="0" smtClean="0">
                <a:latin typeface="微软雅黑" pitchFamily="34" charset="-122"/>
                <a:ea typeface="微软雅黑" pitchFamily="34" charset="-122"/>
              </a:rPr>
              <a:t>、</a:t>
            </a:r>
            <a:r>
              <a:rPr lang="en-US" dirty="0" smtClean="0">
                <a:latin typeface="微软雅黑" pitchFamily="34" charset="-122"/>
                <a:ea typeface="微软雅黑" pitchFamily="34" charset="-122"/>
              </a:rPr>
              <a:t>3CPhys</a:t>
            </a:r>
            <a:r>
              <a:rPr lang="zh-CN" altLang="en-US" dirty="0" smtClean="0">
                <a:latin typeface="微软雅黑" pitchFamily="34" charset="-122"/>
                <a:ea typeface="微软雅黑" pitchFamily="34" charset="-122"/>
              </a:rPr>
              <a:t>和</a:t>
            </a:r>
            <a:r>
              <a:rPr lang="en-US" dirty="0" smtClean="0">
                <a:latin typeface="微软雅黑" pitchFamily="34" charset="-122"/>
                <a:ea typeface="微软雅黑" pitchFamily="34" charset="-122"/>
              </a:rPr>
              <a:t>7CNetv</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r>
              <a:rPr lang="zh-CN" altLang="en-US" dirty="0" smtClean="0">
                <a:latin typeface="微软雅黑" pitchFamily="34" charset="-122"/>
                <a:ea typeface="微软雅黑" pitchFamily="34" charset="-122"/>
              </a:rPr>
              <a:t>中文数据集：完成</a:t>
            </a:r>
            <a:r>
              <a:rPr lang="en-US" altLang="en-US" dirty="0" smtClean="0">
                <a:latin typeface="微软雅黑" pitchFamily="34" charset="-122"/>
                <a:ea typeface="微软雅黑" pitchFamily="34" charset="-122"/>
              </a:rPr>
              <a:t>CNKI</a:t>
            </a:r>
            <a:r>
              <a:rPr lang="zh-CN" altLang="en-US" dirty="0" smtClean="0">
                <a:latin typeface="微软雅黑" pitchFamily="34" charset="-122"/>
                <a:ea typeface="微软雅黑" pitchFamily="34" charset="-122"/>
              </a:rPr>
              <a:t>爬虫的开发，可实现自定义搜索关键字的论文信息提取。目前已按照学校授予单位为关键词爬取高校硕博士论文信息数据总计</a:t>
            </a:r>
            <a:r>
              <a:rPr lang="en-US" altLang="en-US" dirty="0" smtClean="0">
                <a:latin typeface="微软雅黑" pitchFamily="34" charset="-122"/>
                <a:ea typeface="微软雅黑" pitchFamily="34" charset="-122"/>
              </a:rPr>
              <a:t>52.8 MB</a:t>
            </a:r>
            <a:r>
              <a:rPr lang="zh-CN" altLang="en-US" dirty="0" smtClean="0">
                <a:latin typeface="微软雅黑" pitchFamily="34" charset="-122"/>
                <a:ea typeface="微软雅黑" pitchFamily="34" charset="-122"/>
              </a:rPr>
              <a:t>，共包含</a:t>
            </a:r>
            <a:r>
              <a:rPr lang="en-US" altLang="en-US" dirty="0" smtClean="0">
                <a:latin typeface="微软雅黑" pitchFamily="34" charset="-122"/>
                <a:ea typeface="微软雅黑" pitchFamily="34" charset="-122"/>
              </a:rPr>
              <a:t>259952</a:t>
            </a:r>
            <a:r>
              <a:rPr lang="zh-CN" altLang="en-US" dirty="0" smtClean="0">
                <a:latin typeface="微软雅黑" pitchFamily="34" charset="-122"/>
                <a:ea typeface="微软雅黑" pitchFamily="34" charset="-122"/>
              </a:rPr>
              <a:t>条论文信息。</a:t>
            </a:r>
          </a:p>
          <a:p>
            <a:pPr eaLnBrk="0" hangingPunct="0"/>
            <a:endParaRPr lang="en-US" altLang="zh-CN" dirty="0" smtClean="0">
              <a:latin typeface="微软雅黑" pitchFamily="34" charset="-122"/>
              <a:ea typeface="微软雅黑" pitchFamily="34" charset="-122"/>
            </a:endParaRPr>
          </a:p>
          <a:p>
            <a:pPr eaLnBrk="0" hangingPunct="0">
              <a:buFontTx/>
              <a:buNone/>
            </a:pPr>
            <a:endParaRPr lang="en-US" altLang="zh-CN" sz="1400" dirty="0" smtClean="0"/>
          </a:p>
          <a:p>
            <a:pPr eaLnBrk="0" hangingPunct="0">
              <a:buFontTx/>
              <a:buNone/>
            </a:pPr>
            <a:endParaRPr lang="zh-CN" altLang="en-US" sz="1400" dirty="0" smtClean="0"/>
          </a:p>
          <a:p>
            <a:pPr eaLnBrk="0" hangingPunct="0">
              <a:buFontTx/>
              <a:buNone/>
            </a:pPr>
            <a:endParaRPr lang="en-US" altLang="zh-CN" sz="1400" dirty="0" smtClean="0"/>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实验数据</a:t>
            </a:r>
            <a:endParaRPr lang="zh-CN" altLang="en-US" sz="2400" b="1" dirty="0">
              <a:solidFill>
                <a:srgbClr val="0070C0"/>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1171573" y="2768600"/>
          <a:ext cx="6200776" cy="1483360"/>
        </p:xfrm>
        <a:graphic>
          <a:graphicData uri="http://schemas.openxmlformats.org/drawingml/2006/table">
            <a:tbl>
              <a:tblPr firstRow="1" bandRow="1">
                <a:tableStyleId>{5C22544A-7EE6-4342-B048-85BDC9FD1C3A}</a:tableStyleId>
              </a:tblPr>
              <a:tblGrid>
                <a:gridCol w="1550194"/>
                <a:gridCol w="1550194"/>
                <a:gridCol w="1550194"/>
                <a:gridCol w="1550194"/>
              </a:tblGrid>
              <a:tr h="370840">
                <a:tc>
                  <a:txBody>
                    <a:bodyPr/>
                    <a:lstStyle/>
                    <a:p>
                      <a:pPr indent="226695" algn="ctr">
                        <a:spcAft>
                          <a:spcPts val="600"/>
                        </a:spcAft>
                      </a:pPr>
                      <a:r>
                        <a:rPr lang="zh-CN" sz="1400" kern="100" dirty="0">
                          <a:solidFill>
                            <a:srgbClr val="000000"/>
                          </a:solidFill>
                          <a:latin typeface="Calibri"/>
                          <a:ea typeface="宋体"/>
                          <a:cs typeface="Times New Roman"/>
                        </a:rPr>
                        <a:t>数据集</a:t>
                      </a:r>
                      <a:endParaRPr lang="zh-CN" sz="1400" kern="100" dirty="0">
                        <a:latin typeface="Times New Roman"/>
                        <a:ea typeface="宋体"/>
                        <a:cs typeface="Times New Roman"/>
                      </a:endParaRPr>
                    </a:p>
                  </a:txBody>
                  <a:tcPr marL="68580" marR="68580" marT="0" marB="0"/>
                </a:tc>
                <a:tc>
                  <a:txBody>
                    <a:bodyPr/>
                    <a:lstStyle/>
                    <a:p>
                      <a:pPr indent="226695" algn="ctr">
                        <a:spcAft>
                          <a:spcPts val="600"/>
                        </a:spcAft>
                      </a:pPr>
                      <a:r>
                        <a:rPr lang="zh-CN" sz="1400" kern="100" dirty="0">
                          <a:solidFill>
                            <a:srgbClr val="000000"/>
                          </a:solidFill>
                          <a:latin typeface="Calibri"/>
                          <a:ea typeface="宋体"/>
                          <a:cs typeface="Times New Roman"/>
                        </a:rPr>
                        <a:t>类别数</a:t>
                      </a:r>
                      <a:endParaRPr lang="zh-CN" sz="1400" kern="100" dirty="0">
                        <a:latin typeface="Times New Roman"/>
                        <a:ea typeface="宋体"/>
                        <a:cs typeface="Times New Roman"/>
                      </a:endParaRPr>
                    </a:p>
                  </a:txBody>
                  <a:tcPr marL="68580" marR="68580" marT="0" marB="0"/>
                </a:tc>
                <a:tc>
                  <a:txBody>
                    <a:bodyPr/>
                    <a:lstStyle/>
                    <a:p>
                      <a:pPr indent="226695" algn="ctr">
                        <a:spcAft>
                          <a:spcPts val="600"/>
                        </a:spcAft>
                      </a:pPr>
                      <a:r>
                        <a:rPr lang="zh-CN" sz="1400" kern="100" dirty="0">
                          <a:solidFill>
                            <a:srgbClr val="000000"/>
                          </a:solidFill>
                          <a:latin typeface="Calibri"/>
                          <a:ea typeface="宋体"/>
                          <a:cs typeface="Times New Roman"/>
                        </a:rPr>
                        <a:t>短文本数量</a:t>
                      </a:r>
                      <a:endParaRPr lang="zh-CN" sz="1400" kern="100" dirty="0">
                        <a:latin typeface="Times New Roman"/>
                        <a:ea typeface="宋体"/>
                        <a:cs typeface="Times New Roman"/>
                      </a:endParaRPr>
                    </a:p>
                  </a:txBody>
                  <a:tcPr marL="68580" marR="68580" marT="0" marB="0"/>
                </a:tc>
                <a:tc>
                  <a:txBody>
                    <a:bodyPr/>
                    <a:lstStyle/>
                    <a:p>
                      <a:pPr indent="226695" algn="ctr">
                        <a:spcAft>
                          <a:spcPts val="600"/>
                        </a:spcAft>
                      </a:pPr>
                      <a:r>
                        <a:rPr lang="zh-CN" sz="1400" kern="100" dirty="0">
                          <a:solidFill>
                            <a:srgbClr val="000000"/>
                          </a:solidFill>
                          <a:latin typeface="Calibri"/>
                          <a:ea typeface="宋体"/>
                          <a:cs typeface="Times New Roman"/>
                        </a:rPr>
                        <a:t>平均长度（词）</a:t>
                      </a:r>
                      <a:endParaRPr lang="zh-CN" sz="1400" kern="100" dirty="0">
                        <a:latin typeface="Times New Roman"/>
                        <a:ea typeface="宋体"/>
                        <a:cs typeface="Times New Roman"/>
                      </a:endParaRPr>
                    </a:p>
                  </a:txBody>
                  <a:tcPr marL="68580" marR="68580" marT="0" marB="0"/>
                </a:tc>
              </a:tr>
              <a:tr h="370840">
                <a:tc>
                  <a:txBody>
                    <a:bodyPr/>
                    <a:lstStyle/>
                    <a:p>
                      <a:pPr indent="226695" algn="ctr" fontAlgn="ctr">
                        <a:spcAft>
                          <a:spcPts val="600"/>
                        </a:spcAft>
                        <a:tabLst>
                          <a:tab pos="266700" algn="l"/>
                        </a:tabLst>
                      </a:pPr>
                      <a:r>
                        <a:rPr lang="en-US" sz="1400" kern="100" dirty="0">
                          <a:solidFill>
                            <a:srgbClr val="000000"/>
                          </a:solidFill>
                          <a:latin typeface="Times New Roman"/>
                          <a:ea typeface="宋体"/>
                          <a:cs typeface="Times New Roman"/>
                        </a:rPr>
                        <a:t>20newsgroup</a:t>
                      </a:r>
                      <a:endParaRPr lang="zh-CN" sz="1400" kern="100" dirty="0">
                        <a:latin typeface="Times New Roman"/>
                        <a:ea typeface="宋体"/>
                        <a:cs typeface="Times New Roman"/>
                      </a:endParaRPr>
                    </a:p>
                  </a:txBody>
                  <a:tcPr marL="68580" marR="68580" marT="0" marB="0" anchor="ctr"/>
                </a:tc>
                <a:tc>
                  <a:txBody>
                    <a:bodyPr/>
                    <a:lstStyle/>
                    <a:p>
                      <a:pPr indent="226695" algn="ctr" fontAlgn="ctr">
                        <a:spcAft>
                          <a:spcPts val="600"/>
                        </a:spcAft>
                        <a:tabLst>
                          <a:tab pos="266700" algn="l"/>
                        </a:tabLst>
                      </a:pPr>
                      <a:r>
                        <a:rPr lang="en-US" sz="1400" kern="0" dirty="0">
                          <a:solidFill>
                            <a:srgbClr val="000000"/>
                          </a:solidFill>
                          <a:latin typeface="Times New Roman"/>
                          <a:ea typeface="宋体"/>
                          <a:cs typeface="Times New Roman"/>
                        </a:rPr>
                        <a:t>5</a:t>
                      </a:r>
                      <a:endParaRPr lang="zh-CN" sz="1400" kern="100" dirty="0">
                        <a:latin typeface="Times New Roman"/>
                        <a:ea typeface="宋体"/>
                        <a:cs typeface="Times New Roman"/>
                      </a:endParaRPr>
                    </a:p>
                  </a:txBody>
                  <a:tcPr marL="68580" marR="68580" marT="0" marB="0"/>
                </a:tc>
                <a:tc>
                  <a:txBody>
                    <a:bodyPr/>
                    <a:lstStyle/>
                    <a:p>
                      <a:pPr indent="226695" algn="ctr" fontAlgn="ctr">
                        <a:spcAft>
                          <a:spcPts val="600"/>
                        </a:spcAft>
                        <a:tabLst>
                          <a:tab pos="266700" algn="l"/>
                        </a:tabLst>
                      </a:pPr>
                      <a:r>
                        <a:rPr lang="en-US" sz="1400" kern="0" dirty="0">
                          <a:solidFill>
                            <a:srgbClr val="000000"/>
                          </a:solidFill>
                          <a:latin typeface="Times New Roman"/>
                          <a:ea typeface="宋体"/>
                          <a:cs typeface="Times New Roman"/>
                        </a:rPr>
                        <a:t>349</a:t>
                      </a:r>
                      <a:endParaRPr lang="zh-CN" sz="1400" kern="100" dirty="0">
                        <a:latin typeface="Times New Roman"/>
                        <a:ea typeface="宋体"/>
                        <a:cs typeface="Times New Roman"/>
                      </a:endParaRPr>
                    </a:p>
                  </a:txBody>
                  <a:tcPr marL="68580" marR="68580" marT="0" marB="0" anchor="ctr"/>
                </a:tc>
                <a:tc>
                  <a:txBody>
                    <a:bodyPr/>
                    <a:lstStyle/>
                    <a:p>
                      <a:pPr indent="226695" algn="ctr" fontAlgn="ctr">
                        <a:spcAft>
                          <a:spcPts val="600"/>
                        </a:spcAft>
                        <a:tabLst>
                          <a:tab pos="266700" algn="l"/>
                        </a:tabLst>
                      </a:pPr>
                      <a:r>
                        <a:rPr lang="en-US" sz="1400" kern="100" dirty="0">
                          <a:solidFill>
                            <a:srgbClr val="000000"/>
                          </a:solidFill>
                          <a:latin typeface="Times New Roman"/>
                          <a:ea typeface="宋体"/>
                          <a:cs typeface="Times New Roman"/>
                        </a:rPr>
                        <a:t>6.71</a:t>
                      </a:r>
                      <a:endParaRPr lang="zh-CN" sz="1400" kern="100" dirty="0">
                        <a:latin typeface="Times New Roman"/>
                        <a:ea typeface="宋体"/>
                        <a:cs typeface="Times New Roman"/>
                      </a:endParaRPr>
                    </a:p>
                  </a:txBody>
                  <a:tcPr marL="68580" marR="68580" marT="0" marB="0" anchor="ctr"/>
                </a:tc>
              </a:tr>
              <a:tr h="370840">
                <a:tc>
                  <a:txBody>
                    <a:bodyPr/>
                    <a:lstStyle/>
                    <a:p>
                      <a:pPr indent="226695" algn="ctr" fontAlgn="ctr">
                        <a:spcAft>
                          <a:spcPts val="600"/>
                        </a:spcAft>
                        <a:tabLst>
                          <a:tab pos="266700" algn="l"/>
                        </a:tabLst>
                      </a:pPr>
                      <a:r>
                        <a:rPr lang="en-US" sz="1400" kern="100" dirty="0">
                          <a:solidFill>
                            <a:srgbClr val="000000"/>
                          </a:solidFill>
                          <a:latin typeface="Times New Roman"/>
                          <a:ea typeface="宋体"/>
                          <a:cs typeface="Times New Roman"/>
                        </a:rPr>
                        <a:t>3CPhys</a:t>
                      </a:r>
                      <a:endParaRPr lang="zh-CN" sz="1400" kern="100" dirty="0">
                        <a:latin typeface="Times New Roman"/>
                        <a:ea typeface="宋体"/>
                        <a:cs typeface="Times New Roman"/>
                      </a:endParaRPr>
                    </a:p>
                  </a:txBody>
                  <a:tcPr marL="68580" marR="68580" marT="0" marB="0" anchor="ctr"/>
                </a:tc>
                <a:tc>
                  <a:txBody>
                    <a:bodyPr/>
                    <a:lstStyle/>
                    <a:p>
                      <a:pPr indent="226695" algn="ctr" fontAlgn="ctr">
                        <a:spcAft>
                          <a:spcPts val="600"/>
                        </a:spcAft>
                        <a:tabLst>
                          <a:tab pos="266700" algn="l"/>
                        </a:tabLst>
                      </a:pPr>
                      <a:r>
                        <a:rPr lang="en-US" sz="1400" kern="100" dirty="0">
                          <a:solidFill>
                            <a:srgbClr val="000000"/>
                          </a:solidFill>
                          <a:latin typeface="Times New Roman"/>
                          <a:ea typeface="宋体"/>
                          <a:cs typeface="Times New Roman"/>
                        </a:rPr>
                        <a:t>3</a:t>
                      </a:r>
                      <a:endParaRPr lang="zh-CN" sz="1400" kern="100" dirty="0">
                        <a:latin typeface="Times New Roman"/>
                        <a:ea typeface="宋体"/>
                        <a:cs typeface="Times New Roman"/>
                      </a:endParaRPr>
                    </a:p>
                  </a:txBody>
                  <a:tcPr marL="68580" marR="68580" marT="0" marB="0"/>
                </a:tc>
                <a:tc>
                  <a:txBody>
                    <a:bodyPr/>
                    <a:lstStyle/>
                    <a:p>
                      <a:pPr indent="226695" algn="ctr" fontAlgn="ctr">
                        <a:spcAft>
                          <a:spcPts val="600"/>
                        </a:spcAft>
                        <a:tabLst>
                          <a:tab pos="266700" algn="l"/>
                        </a:tabLst>
                      </a:pPr>
                      <a:r>
                        <a:rPr lang="en-US" sz="1400" kern="100" dirty="0">
                          <a:solidFill>
                            <a:srgbClr val="000000"/>
                          </a:solidFill>
                          <a:latin typeface="Times New Roman"/>
                          <a:ea typeface="宋体"/>
                          <a:cs typeface="Times New Roman"/>
                        </a:rPr>
                        <a:t>1066</a:t>
                      </a:r>
                      <a:endParaRPr lang="zh-CN" sz="1400" kern="100" dirty="0">
                        <a:latin typeface="Times New Roman"/>
                        <a:ea typeface="宋体"/>
                        <a:cs typeface="Times New Roman"/>
                      </a:endParaRPr>
                    </a:p>
                  </a:txBody>
                  <a:tcPr marL="68580" marR="68580" marT="0" marB="0" anchor="ctr"/>
                </a:tc>
                <a:tc>
                  <a:txBody>
                    <a:bodyPr/>
                    <a:lstStyle/>
                    <a:p>
                      <a:pPr indent="226695" algn="ctr" fontAlgn="ctr">
                        <a:spcAft>
                          <a:spcPts val="600"/>
                        </a:spcAft>
                        <a:tabLst>
                          <a:tab pos="266700" algn="l"/>
                        </a:tabLst>
                      </a:pPr>
                      <a:r>
                        <a:rPr lang="en-US" sz="1400" kern="100">
                          <a:solidFill>
                            <a:srgbClr val="000000"/>
                          </a:solidFill>
                          <a:latin typeface="Times New Roman"/>
                          <a:ea typeface="宋体"/>
                          <a:cs typeface="Times New Roman"/>
                        </a:rPr>
                        <a:t>9.39</a:t>
                      </a:r>
                      <a:endParaRPr lang="zh-CN" sz="1400" kern="100">
                        <a:latin typeface="Times New Roman"/>
                        <a:ea typeface="宋体"/>
                        <a:cs typeface="Times New Roman"/>
                      </a:endParaRPr>
                    </a:p>
                  </a:txBody>
                  <a:tcPr marL="68580" marR="68580" marT="0" marB="0" anchor="ctr"/>
                </a:tc>
              </a:tr>
              <a:tr h="370840">
                <a:tc>
                  <a:txBody>
                    <a:bodyPr/>
                    <a:lstStyle/>
                    <a:p>
                      <a:pPr indent="226695" algn="ctr" fontAlgn="ctr">
                        <a:spcAft>
                          <a:spcPts val="600"/>
                        </a:spcAft>
                        <a:tabLst>
                          <a:tab pos="266700" algn="l"/>
                        </a:tabLst>
                      </a:pPr>
                      <a:r>
                        <a:rPr lang="en-US" sz="1400" kern="100">
                          <a:solidFill>
                            <a:srgbClr val="000000"/>
                          </a:solidFill>
                          <a:latin typeface="Times New Roman"/>
                          <a:ea typeface="宋体"/>
                          <a:cs typeface="Times New Roman"/>
                        </a:rPr>
                        <a:t>7CNetv</a:t>
                      </a:r>
                      <a:endParaRPr lang="zh-CN" sz="1400" kern="100">
                        <a:latin typeface="Times New Roman"/>
                        <a:ea typeface="宋体"/>
                        <a:cs typeface="Times New Roman"/>
                      </a:endParaRPr>
                    </a:p>
                  </a:txBody>
                  <a:tcPr marL="68580" marR="68580" marT="0" marB="0" anchor="ctr"/>
                </a:tc>
                <a:tc>
                  <a:txBody>
                    <a:bodyPr/>
                    <a:lstStyle/>
                    <a:p>
                      <a:pPr indent="226695" algn="ctr" fontAlgn="ctr">
                        <a:spcAft>
                          <a:spcPts val="600"/>
                        </a:spcAft>
                        <a:tabLst>
                          <a:tab pos="266700" algn="l"/>
                        </a:tabLst>
                      </a:pPr>
                      <a:r>
                        <a:rPr lang="en-US" sz="1400" kern="0" dirty="0">
                          <a:solidFill>
                            <a:srgbClr val="000000"/>
                          </a:solidFill>
                          <a:latin typeface="Times New Roman"/>
                          <a:ea typeface="宋体"/>
                          <a:cs typeface="Times New Roman"/>
                        </a:rPr>
                        <a:t>7</a:t>
                      </a:r>
                      <a:endParaRPr lang="zh-CN" sz="1400" kern="100" dirty="0">
                        <a:latin typeface="Times New Roman"/>
                        <a:ea typeface="宋体"/>
                        <a:cs typeface="Times New Roman"/>
                      </a:endParaRPr>
                    </a:p>
                  </a:txBody>
                  <a:tcPr marL="68580" marR="68580" marT="0" marB="0"/>
                </a:tc>
                <a:tc>
                  <a:txBody>
                    <a:bodyPr/>
                    <a:lstStyle/>
                    <a:p>
                      <a:pPr indent="226695" algn="ctr" fontAlgn="ctr">
                        <a:spcAft>
                          <a:spcPts val="600"/>
                        </a:spcAft>
                        <a:tabLst>
                          <a:tab pos="266700" algn="l"/>
                        </a:tabLst>
                      </a:pPr>
                      <a:r>
                        <a:rPr lang="en-US" sz="1400" kern="0" dirty="0">
                          <a:solidFill>
                            <a:srgbClr val="000000"/>
                          </a:solidFill>
                          <a:latin typeface="Times New Roman"/>
                          <a:ea typeface="宋体"/>
                          <a:cs typeface="Times New Roman"/>
                        </a:rPr>
                        <a:t>1495</a:t>
                      </a:r>
                      <a:endParaRPr lang="zh-CN" sz="1400" kern="100" dirty="0">
                        <a:latin typeface="Times New Roman"/>
                        <a:ea typeface="宋体"/>
                        <a:cs typeface="Times New Roman"/>
                      </a:endParaRPr>
                    </a:p>
                  </a:txBody>
                  <a:tcPr marL="68580" marR="68580" marT="0" marB="0" anchor="ctr"/>
                </a:tc>
                <a:tc>
                  <a:txBody>
                    <a:bodyPr/>
                    <a:lstStyle/>
                    <a:p>
                      <a:pPr indent="226695" algn="ctr" fontAlgn="ctr">
                        <a:spcAft>
                          <a:spcPts val="600"/>
                        </a:spcAft>
                        <a:tabLst>
                          <a:tab pos="266700" algn="l"/>
                        </a:tabLst>
                      </a:pPr>
                      <a:r>
                        <a:rPr lang="en-US" sz="1400" kern="100" dirty="0">
                          <a:solidFill>
                            <a:srgbClr val="000000"/>
                          </a:solidFill>
                          <a:latin typeface="Times New Roman"/>
                          <a:ea typeface="宋体"/>
                          <a:cs typeface="Times New Roman"/>
                        </a:rPr>
                        <a:t>3.25</a:t>
                      </a:r>
                      <a:endParaRPr lang="zh-CN" sz="1400" kern="100" dirty="0">
                        <a:latin typeface="Times New Roman"/>
                        <a:ea typeface="宋体"/>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4" name="TextBox 3"/>
          <p:cNvSpPr txBox="1"/>
          <p:nvPr/>
        </p:nvSpPr>
        <p:spPr bwMode="gray">
          <a:xfrm>
            <a:off x="885825" y="2133600"/>
            <a:ext cx="7286625" cy="3508653"/>
          </a:xfrm>
          <a:prstGeom prst="rect">
            <a:avLst/>
          </a:prstGeom>
          <a:noFill/>
          <a:ln w="9525">
            <a:noFill/>
            <a:miter lim="800000"/>
            <a:headEnd/>
            <a:tailEnd/>
          </a:ln>
          <a:effectLst/>
        </p:spPr>
        <p:txBody>
          <a:bodyPr wrap="square" rtlCol="0">
            <a:spAutoFit/>
          </a:bodyPr>
          <a:lstStyle/>
          <a:p>
            <a:pPr eaLnBrk="0" hangingPunct="0">
              <a:buFontTx/>
              <a:buNone/>
            </a:pPr>
            <a:endParaRPr lang="en-US" altLang="zh-CN" sz="1400" dirty="0" smtClean="0"/>
          </a:p>
          <a:p>
            <a:pPr eaLnBrk="0" hangingPunct="0">
              <a:buFontTx/>
              <a:buNone/>
            </a:pPr>
            <a:r>
              <a:rPr lang="zh-CN" altLang="en-US" dirty="0" smtClean="0">
                <a:latin typeface="微软雅黑" pitchFamily="34" charset="-122"/>
                <a:ea typeface="微软雅黑" pitchFamily="34" charset="-122"/>
              </a:rPr>
              <a:t>使用纯度（</a:t>
            </a:r>
            <a:r>
              <a:rPr lang="en-US" dirty="0" smtClean="0">
                <a:latin typeface="微软雅黑" pitchFamily="34" charset="-122"/>
                <a:ea typeface="微软雅黑" pitchFamily="34" charset="-122"/>
              </a:rPr>
              <a:t>Purity</a:t>
            </a:r>
            <a:r>
              <a:rPr lang="zh-CN" altLang="en-US" dirty="0" smtClean="0">
                <a:latin typeface="微软雅黑" pitchFamily="34" charset="-122"/>
                <a:ea typeface="微软雅黑" pitchFamily="34" charset="-122"/>
              </a:rPr>
              <a:t>）和归一化互信息值（</a:t>
            </a:r>
            <a:r>
              <a:rPr lang="en-US" dirty="0" smtClean="0">
                <a:latin typeface="微软雅黑" pitchFamily="34" charset="-122"/>
                <a:ea typeface="微软雅黑" pitchFamily="34" charset="-122"/>
              </a:rPr>
              <a:t>Normalized Mutual Information , NMI </a:t>
            </a:r>
            <a:r>
              <a:rPr lang="zh-CN" altLang="en-US" dirty="0" smtClean="0">
                <a:latin typeface="微软雅黑" pitchFamily="34" charset="-122"/>
                <a:ea typeface="微软雅黑" pitchFamily="34" charset="-122"/>
              </a:rPr>
              <a:t>）来评价算法的性能，纯度和</a:t>
            </a:r>
            <a:r>
              <a:rPr lang="en-US" dirty="0" smtClean="0">
                <a:latin typeface="微软雅黑" pitchFamily="34" charset="-122"/>
                <a:ea typeface="微软雅黑" pitchFamily="34" charset="-122"/>
              </a:rPr>
              <a:t>NMI </a:t>
            </a:r>
            <a:r>
              <a:rPr lang="zh-CN" altLang="en-US" dirty="0" smtClean="0">
                <a:latin typeface="微软雅黑" pitchFamily="34" charset="-122"/>
                <a:ea typeface="微软雅黑" pitchFamily="34" charset="-122"/>
              </a:rPr>
              <a:t>度量值是用于评价聚类效果的两个最常用的指标，</a:t>
            </a:r>
            <a:r>
              <a:rPr lang="en-US" dirty="0" smtClean="0">
                <a:latin typeface="微软雅黑" pitchFamily="34" charset="-122"/>
                <a:ea typeface="微软雅黑" pitchFamily="34" charset="-122"/>
              </a:rPr>
              <a:t>Purity</a:t>
            </a:r>
            <a:r>
              <a:rPr lang="zh-CN" altLang="en-US" dirty="0" smtClean="0">
                <a:latin typeface="微软雅黑" pitchFamily="34" charset="-122"/>
                <a:ea typeface="微软雅黑" pitchFamily="34" charset="-122"/>
              </a:rPr>
              <a:t>和</a:t>
            </a:r>
            <a:r>
              <a:rPr lang="en-US" dirty="0" smtClean="0">
                <a:latin typeface="微软雅黑" pitchFamily="34" charset="-122"/>
                <a:ea typeface="微软雅黑" pitchFamily="34" charset="-122"/>
              </a:rPr>
              <a:t>NMI</a:t>
            </a:r>
            <a:r>
              <a:rPr lang="zh-CN" altLang="en-US" dirty="0" smtClean="0">
                <a:latin typeface="微软雅黑" pitchFamily="34" charset="-122"/>
                <a:ea typeface="微软雅黑" pitchFamily="34" charset="-122"/>
              </a:rPr>
              <a:t>度量值越大，聚类效果越好。</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r>
              <a:rPr lang="zh-CN" altLang="en-US" dirty="0" smtClean="0">
                <a:latin typeface="微软雅黑" pitchFamily="34" charset="-122"/>
                <a:ea typeface="微软雅黑" pitchFamily="34" charset="-122"/>
              </a:rPr>
              <a:t>纯度（</a:t>
            </a:r>
            <a:r>
              <a:rPr lang="en-US" altLang="en-US" dirty="0" smtClean="0">
                <a:latin typeface="微软雅黑" pitchFamily="34" charset="-122"/>
                <a:ea typeface="微软雅黑" pitchFamily="34" charset="-122"/>
              </a:rPr>
              <a:t>Purity</a:t>
            </a:r>
            <a:r>
              <a:rPr lang="zh-CN" altLang="en-US" dirty="0" smtClean="0">
                <a:latin typeface="微软雅黑" pitchFamily="34" charset="-122"/>
                <a:ea typeface="微软雅黑" pitchFamily="34" charset="-122"/>
              </a:rPr>
              <a:t>）的计算方法如下：</a:t>
            </a:r>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r>
              <a:rPr lang="zh-CN" altLang="en-US" dirty="0" smtClean="0">
                <a:latin typeface="微软雅黑" pitchFamily="34" charset="-122"/>
                <a:ea typeface="微软雅黑" pitchFamily="34" charset="-122"/>
              </a:rPr>
              <a:t>归一化互信息值（</a:t>
            </a:r>
            <a:r>
              <a:rPr lang="en-US" altLang="en-US" dirty="0" smtClean="0">
                <a:latin typeface="微软雅黑" pitchFamily="34" charset="-122"/>
                <a:ea typeface="微软雅黑" pitchFamily="34" charset="-122"/>
              </a:rPr>
              <a:t>NMI</a:t>
            </a:r>
            <a:r>
              <a:rPr lang="zh-CN" altLang="en-US" dirty="0" smtClean="0">
                <a:latin typeface="微软雅黑" pitchFamily="34" charset="-122"/>
                <a:ea typeface="微软雅黑" pitchFamily="34" charset="-122"/>
              </a:rPr>
              <a:t>）的计算方法如下：</a:t>
            </a:r>
          </a:p>
          <a:p>
            <a:pPr eaLnBrk="0" hangingPunct="0"/>
            <a:endParaRPr lang="zh-CN" altLang="en-US" dirty="0" smtClean="0">
              <a:latin typeface="微软雅黑" pitchFamily="34" charset="-122"/>
              <a:ea typeface="微软雅黑" pitchFamily="34" charset="-122"/>
            </a:endParaRPr>
          </a:p>
          <a:p>
            <a:pPr eaLnBrk="0" hangingPunct="0">
              <a:buFontTx/>
              <a:buNone/>
            </a:pPr>
            <a:endParaRPr lang="en-US" altLang="zh-CN" sz="1400" dirty="0" smtClean="0"/>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评价指标</a:t>
            </a:r>
            <a:endParaRPr lang="en-US" altLang="zh-CN" sz="2400" b="1" dirty="0" smtClean="0">
              <a:solidFill>
                <a:srgbClr val="0070C0"/>
              </a:solidFill>
              <a:latin typeface="微软雅黑" pitchFamily="34" charset="-122"/>
              <a:ea typeface="微软雅黑" pitchFamily="34" charset="-122"/>
            </a:endParaRPr>
          </a:p>
        </p:txBody>
      </p:sp>
      <p:pic>
        <p:nvPicPr>
          <p:cNvPr id="12289" name="Picture 1"/>
          <p:cNvPicPr>
            <a:picLocks noChangeAspect="1" noChangeArrowheads="1"/>
          </p:cNvPicPr>
          <p:nvPr/>
        </p:nvPicPr>
        <p:blipFill>
          <a:blip r:embed="rId2"/>
          <a:srcRect/>
          <a:stretch>
            <a:fillRect/>
          </a:stretch>
        </p:blipFill>
        <p:spPr bwMode="auto">
          <a:xfrm>
            <a:off x="4371975" y="3629025"/>
            <a:ext cx="2628900" cy="609600"/>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a:srcRect/>
          <a:stretch>
            <a:fillRect/>
          </a:stretch>
        </p:blipFill>
        <p:spPr bwMode="auto">
          <a:xfrm>
            <a:off x="5524500" y="4452938"/>
            <a:ext cx="245745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4" name="TextBox 3"/>
          <p:cNvSpPr txBox="1"/>
          <p:nvPr/>
        </p:nvSpPr>
        <p:spPr bwMode="gray">
          <a:xfrm>
            <a:off x="885825" y="2133601"/>
            <a:ext cx="7019925" cy="2462213"/>
          </a:xfrm>
          <a:prstGeom prst="rect">
            <a:avLst/>
          </a:prstGeom>
          <a:noFill/>
          <a:ln w="9525">
            <a:noFill/>
            <a:miter lim="800000"/>
            <a:headEnd/>
            <a:tailEnd/>
          </a:ln>
          <a:effectLst/>
        </p:spPr>
        <p:txBody>
          <a:bodyPr wrap="square" rtlCol="0">
            <a:spAutoFit/>
          </a:bodyPr>
          <a:lstStyle/>
          <a:p>
            <a:pPr eaLnBrk="0" hangingPunct="0">
              <a:buFontTx/>
              <a:buNone/>
            </a:pPr>
            <a:endParaRPr lang="en-US" altLang="zh-CN" sz="1400" dirty="0" smtClean="0"/>
          </a:p>
          <a:p>
            <a:pPr eaLnBrk="0" hangingPunct="0">
              <a:buFontTx/>
              <a:buNone/>
            </a:pPr>
            <a:r>
              <a:rPr lang="zh-CN" altLang="en-US" dirty="0" smtClean="0">
                <a:latin typeface="微软雅黑" pitchFamily="34" charset="-122"/>
                <a:ea typeface="微软雅黑" pitchFamily="34" charset="-122"/>
              </a:rPr>
              <a:t>使用</a:t>
            </a:r>
            <a:r>
              <a:rPr lang="en-US" altLang="en-US" dirty="0" err="1" smtClean="0">
                <a:latin typeface="微软雅黑" pitchFamily="34" charset="-122"/>
                <a:ea typeface="微软雅黑" pitchFamily="34" charset="-122"/>
              </a:rPr>
              <a:t>Qimin</a:t>
            </a:r>
            <a:r>
              <a:rPr lang="en-US" altLang="en-US" dirty="0" smtClean="0">
                <a:latin typeface="微软雅黑" pitchFamily="34" charset="-122"/>
                <a:ea typeface="微软雅黑" pitchFamily="34" charset="-122"/>
              </a:rPr>
              <a:t>-VSM</a:t>
            </a:r>
            <a:r>
              <a:rPr lang="zh-CN" altLang="en-US" dirty="0" smtClean="0">
                <a:latin typeface="微软雅黑" pitchFamily="34" charset="-122"/>
                <a:ea typeface="微软雅黑" pitchFamily="34" charset="-122"/>
              </a:rPr>
              <a:t>、</a:t>
            </a:r>
            <a:r>
              <a:rPr lang="en-US" altLang="en-US" dirty="0" err="1" smtClean="0">
                <a:latin typeface="微软雅黑" pitchFamily="34" charset="-122"/>
                <a:ea typeface="微软雅黑" pitchFamily="34" charset="-122"/>
              </a:rPr>
              <a:t>Guo</a:t>
            </a:r>
            <a:r>
              <a:rPr lang="en-US" altLang="en-US" dirty="0" smtClean="0">
                <a:latin typeface="微软雅黑" pitchFamily="34" charset="-122"/>
                <a:ea typeface="微软雅黑" pitchFamily="34" charset="-122"/>
              </a:rPr>
              <a:t>-LDA</a:t>
            </a:r>
            <a:r>
              <a:rPr lang="zh-CN" altLang="en-US" dirty="0" smtClean="0">
                <a:latin typeface="微软雅黑" pitchFamily="34" charset="-122"/>
                <a:ea typeface="微软雅黑" pitchFamily="34" charset="-122"/>
              </a:rPr>
              <a:t>和</a:t>
            </a:r>
            <a:r>
              <a:rPr lang="en-US" altLang="en-US" dirty="0" smtClean="0">
                <a:latin typeface="微软雅黑" pitchFamily="34" charset="-122"/>
                <a:ea typeface="微软雅黑" pitchFamily="34" charset="-122"/>
              </a:rPr>
              <a:t>Yan-BTM</a:t>
            </a:r>
            <a:r>
              <a:rPr lang="zh-CN" altLang="en-US" dirty="0" smtClean="0">
                <a:latin typeface="微软雅黑" pitchFamily="34" charset="-122"/>
                <a:ea typeface="微软雅黑" pitchFamily="34" charset="-122"/>
              </a:rPr>
              <a:t>三种模型对文本进行表示，在三个公开英文数据集上采用</a:t>
            </a:r>
            <a:r>
              <a:rPr lang="en-US" altLang="en-US" dirty="0" err="1" smtClean="0">
                <a:latin typeface="微软雅黑" pitchFamily="34" charset="-122"/>
                <a:ea typeface="微软雅黑" pitchFamily="34" charset="-122"/>
              </a:rPr>
              <a:t>Kmeans</a:t>
            </a:r>
            <a:r>
              <a:rPr lang="zh-CN" altLang="en-US" dirty="0" smtClean="0">
                <a:latin typeface="微软雅黑" pitchFamily="34" charset="-122"/>
                <a:ea typeface="微软雅黑" pitchFamily="34" charset="-122"/>
              </a:rPr>
              <a:t>进行聚类作为对比实验。</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algn="ctr" eaLnBrk="0" hangingPunct="0">
              <a:buFontTx/>
              <a:buNone/>
            </a:pPr>
            <a:r>
              <a:rPr lang="zh-CN" altLang="en-US" dirty="0" smtClean="0"/>
              <a:t> </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285874" y="3171825"/>
          <a:ext cx="6219825" cy="1785939"/>
        </p:xfrm>
        <a:graphic>
          <a:graphicData uri="http://schemas.openxmlformats.org/drawingml/2006/table">
            <a:tbl>
              <a:tblPr firstRow="1" bandRow="1">
                <a:tableStyleId>{5C22544A-7EE6-4342-B048-85BDC9FD1C3A}</a:tableStyleId>
              </a:tblPr>
              <a:tblGrid>
                <a:gridCol w="1243965"/>
                <a:gridCol w="1243965"/>
                <a:gridCol w="1243965"/>
                <a:gridCol w="1243965"/>
                <a:gridCol w="1243965"/>
              </a:tblGrid>
              <a:tr h="357188">
                <a:tc>
                  <a:txBody>
                    <a:bodyPr/>
                    <a:lstStyle/>
                    <a:p>
                      <a:pPr algn="ctr">
                        <a:lnSpc>
                          <a:spcPct val="150000"/>
                        </a:lnSpc>
                        <a:spcAft>
                          <a:spcPts val="0"/>
                        </a:spcAft>
                      </a:pPr>
                      <a:r>
                        <a:rPr lang="zh-CN" sz="1400" kern="100" dirty="0">
                          <a:solidFill>
                            <a:srgbClr val="000000"/>
                          </a:solidFill>
                          <a:latin typeface="Calibri"/>
                          <a:ea typeface="宋体"/>
                          <a:cs typeface="Times New Roman"/>
                        </a:rPr>
                        <a:t>数据集</a:t>
                      </a:r>
                      <a:endParaRPr lang="zh-CN" sz="1400" kern="100" dirty="0">
                        <a:latin typeface="Times New Roman"/>
                        <a:ea typeface="宋体"/>
                        <a:cs typeface="Times New Roman"/>
                      </a:endParaRPr>
                    </a:p>
                  </a:txBody>
                  <a:tcPr marL="68580" marR="68580" marT="0" marB="0"/>
                </a:tc>
                <a:tc>
                  <a:txBody>
                    <a:bodyPr/>
                    <a:lstStyle/>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K-Qimin-</a:t>
                      </a:r>
                      <a:endParaRPr lang="zh-CN" sz="1400" kern="100">
                        <a:latin typeface="Calibri"/>
                        <a:ea typeface="宋体"/>
                        <a:cs typeface="Times New Roman"/>
                      </a:endParaRPr>
                    </a:p>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VSM</a:t>
                      </a:r>
                      <a:endParaRPr lang="zh-CN" sz="1400" kern="100">
                        <a:latin typeface="Calibri"/>
                        <a:ea typeface="宋体"/>
                        <a:cs typeface="Times New Roman"/>
                      </a:endParaRPr>
                    </a:p>
                  </a:txBody>
                  <a:tcPr marL="68580" marR="68580" marT="0" marB="0"/>
                </a:tc>
                <a:tc>
                  <a:txBody>
                    <a:bodyPr/>
                    <a:lstStyle/>
                    <a:p>
                      <a:pPr indent="127000" algn="ctr">
                        <a:lnSpc>
                          <a:spcPct val="125000"/>
                        </a:lnSpc>
                        <a:spcAft>
                          <a:spcPts val="0"/>
                        </a:spcAft>
                        <a:tabLst>
                          <a:tab pos="266700" algn="l"/>
                        </a:tabLst>
                      </a:pPr>
                      <a:r>
                        <a:rPr lang="en-US" sz="1400" kern="100" dirty="0">
                          <a:solidFill>
                            <a:srgbClr val="000000"/>
                          </a:solidFill>
                          <a:latin typeface="Calibri"/>
                          <a:ea typeface="宋体"/>
                          <a:cs typeface="Times New Roman"/>
                        </a:rPr>
                        <a:t>K-</a:t>
                      </a:r>
                      <a:r>
                        <a:rPr lang="en-US" sz="1400" kern="100" dirty="0" err="1">
                          <a:solidFill>
                            <a:srgbClr val="000000"/>
                          </a:solidFill>
                          <a:latin typeface="Calibri"/>
                          <a:ea typeface="宋体"/>
                          <a:cs typeface="Times New Roman"/>
                        </a:rPr>
                        <a:t>Guo</a:t>
                      </a:r>
                      <a:r>
                        <a:rPr lang="en-US" sz="1400" kern="100" dirty="0">
                          <a:solidFill>
                            <a:srgbClr val="000000"/>
                          </a:solidFill>
                          <a:latin typeface="Calibri"/>
                          <a:ea typeface="宋体"/>
                          <a:cs typeface="Times New Roman"/>
                        </a:rPr>
                        <a:t>-</a:t>
                      </a:r>
                      <a:endParaRPr lang="zh-CN" sz="1400" kern="100" dirty="0">
                        <a:latin typeface="Calibri"/>
                        <a:ea typeface="宋体"/>
                        <a:cs typeface="Times New Roman"/>
                      </a:endParaRPr>
                    </a:p>
                    <a:p>
                      <a:pPr indent="127000" algn="ctr">
                        <a:lnSpc>
                          <a:spcPct val="125000"/>
                        </a:lnSpc>
                        <a:spcAft>
                          <a:spcPts val="0"/>
                        </a:spcAft>
                        <a:tabLst>
                          <a:tab pos="266700" algn="l"/>
                        </a:tabLst>
                      </a:pPr>
                      <a:r>
                        <a:rPr lang="en-US" sz="1400" kern="100" dirty="0">
                          <a:solidFill>
                            <a:srgbClr val="000000"/>
                          </a:solidFill>
                          <a:latin typeface="Calibri"/>
                          <a:ea typeface="宋体"/>
                          <a:cs typeface="Times New Roman"/>
                        </a:rPr>
                        <a:t>LDA</a:t>
                      </a:r>
                      <a:endParaRPr lang="zh-CN" sz="1400" kern="100" dirty="0">
                        <a:latin typeface="Calibri"/>
                        <a:ea typeface="宋体"/>
                        <a:cs typeface="Times New Roman"/>
                      </a:endParaRPr>
                    </a:p>
                  </a:txBody>
                  <a:tcPr marL="68580" marR="68580" marT="0" marB="0" anchor="ctr"/>
                </a:tc>
                <a:tc>
                  <a:txBody>
                    <a:bodyPr/>
                    <a:lstStyle/>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K-Yan-</a:t>
                      </a:r>
                      <a:endParaRPr lang="zh-CN" sz="1400" kern="100">
                        <a:latin typeface="Calibri"/>
                        <a:ea typeface="宋体"/>
                        <a:cs typeface="Times New Roman"/>
                      </a:endParaRPr>
                    </a:p>
                    <a:p>
                      <a:pPr indent="127000" algn="ctr">
                        <a:lnSpc>
                          <a:spcPct val="125000"/>
                        </a:lnSpc>
                        <a:spcAft>
                          <a:spcPts val="0"/>
                        </a:spcAft>
                        <a:tabLst>
                          <a:tab pos="266700" algn="l"/>
                        </a:tabLst>
                      </a:pPr>
                      <a:r>
                        <a:rPr lang="en-US" sz="1400" kern="100">
                          <a:solidFill>
                            <a:srgbClr val="000000"/>
                          </a:solidFill>
                          <a:latin typeface="Calibri"/>
                          <a:ea typeface="宋体"/>
                          <a:cs typeface="Times New Roman"/>
                        </a:rPr>
                        <a:t>BTM</a:t>
                      </a:r>
                      <a:endParaRPr lang="zh-CN" sz="1400" kern="100">
                        <a:latin typeface="Calibri"/>
                        <a:ea typeface="宋体"/>
                        <a:cs typeface="Times New Roman"/>
                      </a:endParaRPr>
                    </a:p>
                  </a:txBody>
                  <a:tcPr marL="68580" marR="68580" marT="0" marB="0"/>
                </a:tc>
                <a:tc>
                  <a:txBody>
                    <a:bodyPr/>
                    <a:lstStyle/>
                    <a:p>
                      <a:pPr indent="127000" algn="ctr">
                        <a:lnSpc>
                          <a:spcPct val="125000"/>
                        </a:lnSpc>
                        <a:spcAft>
                          <a:spcPts val="0"/>
                        </a:spcAft>
                        <a:tabLst>
                          <a:tab pos="266700" algn="l"/>
                        </a:tabLst>
                      </a:pPr>
                      <a:r>
                        <a:rPr lang="en-US" sz="1400" b="1" kern="100">
                          <a:solidFill>
                            <a:srgbClr val="000000"/>
                          </a:solidFill>
                          <a:latin typeface="Calibri"/>
                          <a:ea typeface="宋体"/>
                          <a:cs typeface="Times New Roman"/>
                        </a:rPr>
                        <a:t>K-W2V-</a:t>
                      </a:r>
                      <a:endParaRPr lang="zh-CN" sz="1400" kern="100">
                        <a:latin typeface="Calibri"/>
                        <a:ea typeface="宋体"/>
                        <a:cs typeface="Times New Roman"/>
                      </a:endParaRPr>
                    </a:p>
                    <a:p>
                      <a:pPr indent="127000" algn="ctr">
                        <a:lnSpc>
                          <a:spcPct val="125000"/>
                        </a:lnSpc>
                        <a:spcAft>
                          <a:spcPts val="0"/>
                        </a:spcAft>
                        <a:tabLst>
                          <a:tab pos="266700" algn="l"/>
                        </a:tabLst>
                      </a:pPr>
                      <a:r>
                        <a:rPr lang="en-US" sz="1400" b="1" kern="100">
                          <a:solidFill>
                            <a:srgbClr val="000000"/>
                          </a:solidFill>
                          <a:latin typeface="Calibri"/>
                          <a:ea typeface="宋体"/>
                          <a:cs typeface="Times New Roman"/>
                        </a:rPr>
                        <a:t>EMD</a:t>
                      </a:r>
                      <a:endParaRPr lang="zh-CN" sz="1400" kern="100">
                        <a:latin typeface="Calibri"/>
                        <a:ea typeface="宋体"/>
                        <a:cs typeface="Times New Roman"/>
                      </a:endParaRPr>
                    </a:p>
                  </a:txBody>
                  <a:tcPr marL="68580" marR="68580" marT="0" marB="0" anchor="ctr"/>
                </a:tc>
              </a:tr>
              <a:tr h="417513">
                <a:tc>
                  <a:txBody>
                    <a:bodyPr/>
                    <a:lstStyle/>
                    <a:p>
                      <a:pPr algn="ctr" fontAlgn="ctr">
                        <a:lnSpc>
                          <a:spcPct val="150000"/>
                        </a:lnSpc>
                        <a:spcAft>
                          <a:spcPts val="0"/>
                        </a:spcAft>
                        <a:tabLst>
                          <a:tab pos="266700" algn="l"/>
                        </a:tabLst>
                      </a:pPr>
                      <a:r>
                        <a:rPr lang="en-US" sz="1400" kern="100" dirty="0">
                          <a:solidFill>
                            <a:srgbClr val="000000"/>
                          </a:solidFill>
                          <a:latin typeface="Times New Roman"/>
                          <a:ea typeface="宋体"/>
                          <a:cs typeface="Times New Roman"/>
                        </a:rPr>
                        <a:t>20news</a:t>
                      </a:r>
                      <a:endParaRPr lang="zh-CN" sz="1400" kern="100" dirty="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0.430</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solidFill>
                            <a:srgbClr val="000000"/>
                          </a:solidFill>
                          <a:latin typeface="Times New Roman"/>
                          <a:ea typeface="宋体"/>
                          <a:cs typeface="Times New Roman"/>
                        </a:rPr>
                        <a:t>0.495</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0.566</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b="1" kern="100">
                          <a:solidFill>
                            <a:srgbClr val="000000"/>
                          </a:solidFill>
                          <a:latin typeface="Times New Roman"/>
                          <a:ea typeface="宋体"/>
                          <a:cs typeface="Times New Roman"/>
                        </a:rPr>
                        <a:t>0.645</a:t>
                      </a:r>
                      <a:endParaRPr lang="zh-CN" sz="1400" kern="100">
                        <a:latin typeface="Times New Roman"/>
                        <a:ea typeface="宋体"/>
                        <a:cs typeface="Times New Roman"/>
                      </a:endParaRPr>
                    </a:p>
                  </a:txBody>
                  <a:tcPr marL="68580" marR="68580" marT="0" marB="0" anchor="ctr"/>
                </a:tc>
              </a:tr>
              <a:tr h="417513">
                <a:tc>
                  <a:txBody>
                    <a:bodyPr/>
                    <a:lstStyle/>
                    <a:p>
                      <a:pPr algn="ctr" fontAlgn="ctr">
                        <a:lnSpc>
                          <a:spcPct val="150000"/>
                        </a:lnSpc>
                        <a:spcAft>
                          <a:spcPts val="0"/>
                        </a:spcAft>
                        <a:tabLst>
                          <a:tab pos="266700" algn="l"/>
                        </a:tabLst>
                      </a:pPr>
                      <a:r>
                        <a:rPr lang="en-US" sz="1400" kern="100">
                          <a:solidFill>
                            <a:srgbClr val="000000"/>
                          </a:solidFill>
                          <a:latin typeface="Times New Roman"/>
                          <a:ea typeface="宋体"/>
                          <a:cs typeface="Times New Roman"/>
                        </a:rPr>
                        <a:t>3CPhys</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0.486</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solidFill>
                            <a:srgbClr val="000000"/>
                          </a:solidFill>
                          <a:latin typeface="Times New Roman"/>
                          <a:ea typeface="宋体"/>
                          <a:cs typeface="Times New Roman"/>
                        </a:rPr>
                        <a:t>0.532</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b="1" kern="100">
                          <a:solidFill>
                            <a:srgbClr val="000000"/>
                          </a:solidFill>
                          <a:latin typeface="Times New Roman"/>
                          <a:ea typeface="宋体"/>
                          <a:cs typeface="Times New Roman"/>
                        </a:rPr>
                        <a:t>0.612</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solidFill>
                            <a:srgbClr val="000000"/>
                          </a:solidFill>
                          <a:latin typeface="Times New Roman"/>
                          <a:ea typeface="宋体"/>
                          <a:cs typeface="Times New Roman"/>
                        </a:rPr>
                        <a:t>0.605</a:t>
                      </a:r>
                      <a:endParaRPr lang="zh-CN" sz="1400" kern="100">
                        <a:latin typeface="Times New Roman"/>
                        <a:ea typeface="宋体"/>
                        <a:cs typeface="Times New Roman"/>
                      </a:endParaRPr>
                    </a:p>
                  </a:txBody>
                  <a:tcPr marL="68580" marR="68580" marT="0" marB="0" anchor="ctr"/>
                </a:tc>
              </a:tr>
              <a:tr h="417513">
                <a:tc>
                  <a:txBody>
                    <a:bodyPr/>
                    <a:lstStyle/>
                    <a:p>
                      <a:pPr algn="ctr" fontAlgn="ctr">
                        <a:lnSpc>
                          <a:spcPct val="150000"/>
                        </a:lnSpc>
                        <a:spcAft>
                          <a:spcPts val="0"/>
                        </a:spcAft>
                        <a:tabLst>
                          <a:tab pos="266700" algn="l"/>
                        </a:tabLst>
                      </a:pPr>
                      <a:r>
                        <a:rPr lang="en-US" sz="1400" kern="100">
                          <a:solidFill>
                            <a:srgbClr val="000000"/>
                          </a:solidFill>
                          <a:latin typeface="Times New Roman"/>
                          <a:ea typeface="宋体"/>
                          <a:cs typeface="Times New Roman"/>
                        </a:rPr>
                        <a:t>7CNetv</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0.308</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kern="100">
                          <a:solidFill>
                            <a:srgbClr val="000000"/>
                          </a:solidFill>
                          <a:latin typeface="Times New Roman"/>
                          <a:ea typeface="宋体"/>
                          <a:cs typeface="Times New Roman"/>
                        </a:rPr>
                        <a:t>0.369</a:t>
                      </a:r>
                      <a:endParaRPr lang="zh-CN" sz="1400" kern="100">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400" kern="100">
                          <a:solidFill>
                            <a:srgbClr val="000000"/>
                          </a:solidFill>
                          <a:latin typeface="Times New Roman"/>
                          <a:ea typeface="宋体"/>
                          <a:cs typeface="Times New Roman"/>
                        </a:rPr>
                        <a:t>0.375</a:t>
                      </a:r>
                      <a:endParaRPr lang="zh-CN" sz="1400" kern="100">
                        <a:latin typeface="Times New Roman"/>
                        <a:ea typeface="宋体"/>
                        <a:cs typeface="Times New Roman"/>
                      </a:endParaRPr>
                    </a:p>
                  </a:txBody>
                  <a:tcPr marL="68580" marR="68580" marT="0" marB="0"/>
                </a:tc>
                <a:tc>
                  <a:txBody>
                    <a:bodyPr/>
                    <a:lstStyle/>
                    <a:p>
                      <a:pPr algn="ctr">
                        <a:lnSpc>
                          <a:spcPct val="150000"/>
                        </a:lnSpc>
                        <a:spcAft>
                          <a:spcPts val="0"/>
                        </a:spcAft>
                      </a:pPr>
                      <a:r>
                        <a:rPr lang="en-US" sz="1400" b="1" kern="100" dirty="0">
                          <a:solidFill>
                            <a:srgbClr val="000000"/>
                          </a:solidFill>
                          <a:latin typeface="Times New Roman"/>
                          <a:ea typeface="宋体"/>
                          <a:cs typeface="Times New Roman"/>
                        </a:rPr>
                        <a:t>0.402</a:t>
                      </a:r>
                      <a:endParaRPr lang="zh-CN" sz="1400" kern="100" dirty="0">
                        <a:latin typeface="Times New Roman"/>
                        <a:ea typeface="宋体"/>
                        <a:cs typeface="Times New Roman"/>
                      </a:endParaRPr>
                    </a:p>
                  </a:txBody>
                  <a:tcPr marL="68580" marR="68580" marT="0" marB="0" anchor="ctr"/>
                </a:tc>
              </a:tr>
            </a:tbl>
          </a:graphicData>
        </a:graphic>
      </p:graphicFrame>
      <p:sp>
        <p:nvSpPr>
          <p:cNvPr id="8" name="TextBox 7"/>
          <p:cNvSpPr txBox="1"/>
          <p:nvPr/>
        </p:nvSpPr>
        <p:spPr bwMode="gray">
          <a:xfrm>
            <a:off x="2876550" y="5095875"/>
            <a:ext cx="3352800"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   不同文本表示的纯度指标评测结果</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55600" marR="0" indent="-355600" algn="l" defTabSz="914400" rtl="0" eaLnBrk="1" fontAlgn="base" latinLnBrk="0" hangingPunct="1">
          <a:lnSpc>
            <a:spcPct val="100000"/>
          </a:lnSpc>
          <a:spcBef>
            <a:spcPct val="50000"/>
          </a:spcBef>
          <a:spcAft>
            <a:spcPct val="0"/>
          </a:spcAft>
          <a:buClrTx/>
          <a:buSzTx/>
          <a:buFontTx/>
          <a:buChar char="•"/>
          <a:tabLst/>
          <a:defRPr kumimoji="0" lang="en-US" sz="1800" b="0" i="0" u="none" strike="noStrike" cap="none" normalizeH="0" baseline="0" smtClean="0">
            <a:ln>
              <a:noFill/>
            </a:ln>
            <a:solidFill>
              <a:srgbClr val="4D4D4D"/>
            </a:solidFill>
            <a:effectLst/>
            <a:latin typeface="Sego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55600" marR="0" indent="-355600" algn="l" defTabSz="914400" rtl="0" eaLnBrk="1" fontAlgn="base" latinLnBrk="0" hangingPunct="1">
          <a:lnSpc>
            <a:spcPct val="100000"/>
          </a:lnSpc>
          <a:spcBef>
            <a:spcPct val="50000"/>
          </a:spcBef>
          <a:spcAft>
            <a:spcPct val="0"/>
          </a:spcAft>
          <a:buClrTx/>
          <a:buSzTx/>
          <a:buFontTx/>
          <a:buChar char="•"/>
          <a:tabLst/>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headEnd/>
          <a:tailEnd/>
        </a:ln>
        <a:effectLst/>
      </a:spPr>
      <a:bodyPr wrap="none">
        <a:spAutoFit/>
      </a:bodyPr>
      <a:lstStyle>
        <a:defPPr eaLnBrk="0" hangingPunct="0">
          <a:buFontTx/>
          <a:buNone/>
          <a:defRPr sz="1400" dirty="0">
            <a:latin typeface="微软雅黑" pitchFamily="34" charset="-122"/>
            <a:ea typeface="微软雅黑"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简洁白模板</Template>
  <TotalTime>2017</TotalTime>
  <Words>906</Words>
  <Application>Microsoft Office PowerPoint</Application>
  <PresentationFormat>全屏显示(4:3)</PresentationFormat>
  <Paragraphs>204</Paragraphs>
  <Slides>16</Slides>
  <Notes>2</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简洁白模板</vt:lpstr>
      <vt:lpstr>基于词向量的短文本聚类研究</vt:lpstr>
      <vt:lpstr>目录</vt:lpstr>
      <vt:lpstr>研究背景</vt:lpstr>
      <vt:lpstr>研究方法</vt:lpstr>
      <vt:lpstr>研究计划</vt:lpstr>
      <vt:lpstr>研究现状</vt:lpstr>
      <vt:lpstr>研究现状</vt:lpstr>
      <vt:lpstr>研究现状</vt:lpstr>
      <vt:lpstr>研究现状</vt:lpstr>
      <vt:lpstr>研究现状</vt:lpstr>
      <vt:lpstr>创新点论述</vt:lpstr>
      <vt:lpstr>后续工作</vt:lpstr>
      <vt:lpstr>后续工作</vt:lpstr>
      <vt:lpstr>后续工作</vt:lpstr>
      <vt:lpstr>论文情况</vt:lpstr>
      <vt:lpstr>幻灯片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IR</cp:lastModifiedBy>
  <cp:revision>315</cp:revision>
  <dcterms:created xsi:type="dcterms:W3CDTF">2010-05-19T08:17:39Z</dcterms:created>
  <dcterms:modified xsi:type="dcterms:W3CDTF">2016-10-11T12:21:04Z</dcterms:modified>
</cp:coreProperties>
</file>