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20"/>
  </p:notesMasterIdLst>
  <p:handoutMasterIdLst>
    <p:handoutMasterId r:id="rId21"/>
  </p:handoutMasterIdLst>
  <p:sldIdLst>
    <p:sldId id="414" r:id="rId2"/>
    <p:sldId id="444" r:id="rId3"/>
    <p:sldId id="445" r:id="rId4"/>
    <p:sldId id="446" r:id="rId5"/>
    <p:sldId id="456" r:id="rId6"/>
    <p:sldId id="447" r:id="rId7"/>
    <p:sldId id="450" r:id="rId8"/>
    <p:sldId id="454" r:id="rId9"/>
    <p:sldId id="452" r:id="rId10"/>
    <p:sldId id="453" r:id="rId11"/>
    <p:sldId id="457" r:id="rId12"/>
    <p:sldId id="455" r:id="rId13"/>
    <p:sldId id="458" r:id="rId14"/>
    <p:sldId id="459" r:id="rId15"/>
    <p:sldId id="461" r:id="rId16"/>
    <p:sldId id="460" r:id="rId17"/>
    <p:sldId id="463" r:id="rId18"/>
    <p:sldId id="365" r:id="rId19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A8CDF2"/>
    <a:srgbClr val="0000FF"/>
    <a:srgbClr val="0179AF"/>
    <a:srgbClr val="4F81BD"/>
    <a:srgbClr val="FFCC00"/>
    <a:srgbClr val="008CDA"/>
    <a:srgbClr val="62A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 autoAdjust="0"/>
    <p:restoredTop sz="95488" autoAdjust="0"/>
  </p:normalViewPr>
  <p:slideViewPr>
    <p:cSldViewPr snapToGrid="0">
      <p:cViewPr varScale="1">
        <p:scale>
          <a:sx n="92" d="100"/>
          <a:sy n="92" d="100"/>
        </p:scale>
        <p:origin x="9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288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D369CFAA-5A03-4627-BA70-890E2A190F0C}" type="datetime1">
              <a:rPr lang="zh-CN" altLang="en-US"/>
              <a:pPr>
                <a:defRPr/>
              </a:pPr>
              <a:t>2016/10/11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FE978912-A5B2-4DAA-AC6C-A3CDBA40A4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7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BC1F9ED6-9935-4A72-B765-B1F95EFD5BFF}" type="datetime1">
              <a:rPr lang="zh-CN" altLang="en-US"/>
              <a:pPr>
                <a:defRPr/>
              </a:pPr>
              <a:t>2016/10/11</a:t>
            </a:fld>
            <a:endParaRPr lang="zh-CN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5988"/>
            <a:ext cx="5486400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 b="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 b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0FBB1D50-105C-4DB8-8586-A6DFA26631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576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fld id="{D3ACC1BB-83DE-4DA2-A2FA-530D223BC217}" type="slidenum">
              <a:rPr lang="en-US" altLang="zh-CN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5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举例来说，如果你经常购买一些玩偶玩具，那么电商网站即可根据玩具购买的情况替你打上标签“有孩子”，甚至还可以判断出你孩子大概的年龄，贴上“有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岁的孩子”这样更为具体的标签，而这些所有给你贴的标签统在一次，就成了你的用户画像，因此，也可以说用户画像就是判断一个人是什么样的人。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87A127-4070-4D63-B626-A7CBACDBA9A5}" type="slidenum">
              <a:rPr lang="en-US" altLang="zh-CN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8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ＭＳ Ｐゴシック" pitchFamily="-112" charset="-128"/>
              </a:rPr>
              <a:t>用户画像的意义：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ＭＳ Ｐゴシック" pitchFamily="-112" charset="-128"/>
            </a:endParaRP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ＭＳ Ｐゴシック" pitchFamily="-112" charset="-128"/>
              </a:rPr>
              <a:t>有利于管理者对所在部门的评估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ＭＳ Ｐゴシック" pitchFamily="-112" charset="-128"/>
            </a:endParaRP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ＭＳ Ｐゴシック" pitchFamily="-112" charset="-128"/>
              </a:rPr>
              <a:t>通过用户标签对用户进行分类统计，方便管理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ＭＳ Ｐゴシック" pitchFamily="-112" charset="-128"/>
            </a:endParaRP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ＭＳ Ｐゴシック" pitchFamily="-112" charset="-128"/>
              </a:rPr>
              <a:t>通过用户画像获得的数据进行数据挖掘工作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ＭＳ Ｐゴシック" pitchFamily="-112" charset="-128"/>
            </a:endParaRPr>
          </a:p>
          <a:p>
            <a:pPr marL="45720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ＭＳ Ｐゴシック" pitchFamily="-112" charset="-128"/>
              </a:rPr>
              <a:t>人工智能，大数据处理，通过算法模型使得计算机可以“理解”人进而实现搜索引擎、推荐引擎等功能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ＭＳ Ｐゴシック" pitchFamily="-112" charset="-128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87A127-4070-4D63-B626-A7CBACDBA9A5}" type="slidenum">
              <a:rPr lang="en-US" altLang="zh-CN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12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ＭＳ Ｐゴシック" pitchFamily="-112" charset="-128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87A127-4070-4D63-B626-A7CBACDBA9A5}" type="slidenum">
              <a:rPr lang="en-US" altLang="zh-CN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64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语料获取 （爬虫）   难点：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微博数据采集，动态网页，请求次数和隐私策略的限制</a:t>
            </a:r>
          </a:p>
          <a:p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87A127-4070-4D63-B626-A7CBACDBA9A5}" type="slidenum">
              <a:rPr lang="en-US" altLang="zh-CN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18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BE9DDD60-97E5-416B-86D0-F83615296CBC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DE2D83-5822-413A-A4D0-509C420B3986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kumimoji="0" lang="en-US" altLang="zh-CN" sz="24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07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0F5BFAE5-6415-4F7B-935F-7EEA66A41130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52A26D6-B58C-4E6B-971B-7138968ECFD9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406 w 4040"/>
                <a:gd name="T1" fmla="*/ 2 h 1888"/>
                <a:gd name="T2" fmla="*/ 296 w 4040"/>
                <a:gd name="T3" fmla="*/ 2 h 1888"/>
                <a:gd name="T4" fmla="*/ 199 w 4040"/>
                <a:gd name="T5" fmla="*/ 2 h 1888"/>
                <a:gd name="T6" fmla="*/ 117 w 4040"/>
                <a:gd name="T7" fmla="*/ 2 h 1888"/>
                <a:gd name="T8" fmla="*/ 55 w 4040"/>
                <a:gd name="T9" fmla="*/ 2 h 1888"/>
                <a:gd name="T10" fmla="*/ 14 w 4040"/>
                <a:gd name="T11" fmla="*/ 2 h 1888"/>
                <a:gd name="T12" fmla="*/ 0 w 4040"/>
                <a:gd name="T13" fmla="*/ 2 h 1888"/>
                <a:gd name="T14" fmla="*/ 14 w 4040"/>
                <a:gd name="T15" fmla="*/ 3 h 1888"/>
                <a:gd name="T16" fmla="*/ 55 w 4040"/>
                <a:gd name="T17" fmla="*/ 3 h 1888"/>
                <a:gd name="T18" fmla="*/ 117 w 4040"/>
                <a:gd name="T19" fmla="*/ 4 h 1888"/>
                <a:gd name="T20" fmla="*/ 199 w 4040"/>
                <a:gd name="T21" fmla="*/ 4 h 1888"/>
                <a:gd name="T22" fmla="*/ 296 w 4040"/>
                <a:gd name="T23" fmla="*/ 5 h 1888"/>
                <a:gd name="T24" fmla="*/ 406 w 4040"/>
                <a:gd name="T25" fmla="*/ 5 h 1888"/>
                <a:gd name="T26" fmla="*/ 525 w 4040"/>
                <a:gd name="T27" fmla="*/ 5 h 1888"/>
                <a:gd name="T28" fmla="*/ 637 w 4040"/>
                <a:gd name="T29" fmla="*/ 5 h 1888"/>
                <a:gd name="T30" fmla="*/ 739 w 4040"/>
                <a:gd name="T31" fmla="*/ 5 h 1888"/>
                <a:gd name="T32" fmla="*/ 826 w 4040"/>
                <a:gd name="T33" fmla="*/ 4 h 1888"/>
                <a:gd name="T34" fmla="*/ 895 w 4040"/>
                <a:gd name="T35" fmla="*/ 4 h 1888"/>
                <a:gd name="T36" fmla="*/ 942 w 4040"/>
                <a:gd name="T37" fmla="*/ 3 h 1888"/>
                <a:gd name="T38" fmla="*/ 968 w 4040"/>
                <a:gd name="T39" fmla="*/ 2 h 1888"/>
                <a:gd name="T40" fmla="*/ 960 w 4040"/>
                <a:gd name="T41" fmla="*/ 2 h 1888"/>
                <a:gd name="T42" fmla="*/ 929 w 4040"/>
                <a:gd name="T43" fmla="*/ 2 h 1888"/>
                <a:gd name="T44" fmla="*/ 876 w 4040"/>
                <a:gd name="T45" fmla="*/ 2 h 1888"/>
                <a:gd name="T46" fmla="*/ 798 w 4040"/>
                <a:gd name="T47" fmla="*/ 2 h 1888"/>
                <a:gd name="T48" fmla="*/ 705 w 4040"/>
                <a:gd name="T49" fmla="*/ 2 h 1888"/>
                <a:gd name="T50" fmla="*/ 599 w 4040"/>
                <a:gd name="T51" fmla="*/ 2 h 1888"/>
                <a:gd name="T52" fmla="*/ 485 w 4040"/>
                <a:gd name="T53" fmla="*/ 0 h 1888"/>
                <a:gd name="T54" fmla="*/ 386 w 4040"/>
                <a:gd name="T55" fmla="*/ 5 h 1888"/>
                <a:gd name="T56" fmla="*/ 278 w 4040"/>
                <a:gd name="T57" fmla="*/ 4 h 1888"/>
                <a:gd name="T58" fmla="*/ 186 w 4040"/>
                <a:gd name="T59" fmla="*/ 4 h 1888"/>
                <a:gd name="T60" fmla="*/ 108 w 4040"/>
                <a:gd name="T61" fmla="*/ 4 h 1888"/>
                <a:gd name="T62" fmla="*/ 54 w 4040"/>
                <a:gd name="T63" fmla="*/ 3 h 1888"/>
                <a:gd name="T64" fmla="*/ 23 w 4040"/>
                <a:gd name="T65" fmla="*/ 2 h 1888"/>
                <a:gd name="T66" fmla="*/ 18 w 4040"/>
                <a:gd name="T67" fmla="*/ 2 h 1888"/>
                <a:gd name="T68" fmla="*/ 41 w 4040"/>
                <a:gd name="T69" fmla="*/ 2 h 1888"/>
                <a:gd name="T70" fmla="*/ 88 w 4040"/>
                <a:gd name="T71" fmla="*/ 2 h 1888"/>
                <a:gd name="T72" fmla="*/ 158 w 4040"/>
                <a:gd name="T73" fmla="*/ 2 h 1888"/>
                <a:gd name="T74" fmla="*/ 245 w 4040"/>
                <a:gd name="T75" fmla="*/ 2 h 1888"/>
                <a:gd name="T76" fmla="*/ 350 w 4040"/>
                <a:gd name="T77" fmla="*/ 2 h 1888"/>
                <a:gd name="T78" fmla="*/ 461 w 4040"/>
                <a:gd name="T79" fmla="*/ 2 h 1888"/>
                <a:gd name="T80" fmla="*/ 573 w 4040"/>
                <a:gd name="T81" fmla="*/ 2 h 1888"/>
                <a:gd name="T82" fmla="*/ 676 w 4040"/>
                <a:gd name="T83" fmla="*/ 2 h 1888"/>
                <a:gd name="T84" fmla="*/ 762 w 4040"/>
                <a:gd name="T85" fmla="*/ 2 h 1888"/>
                <a:gd name="T86" fmla="*/ 833 w 4040"/>
                <a:gd name="T87" fmla="*/ 2 h 1888"/>
                <a:gd name="T88" fmla="*/ 881 w 4040"/>
                <a:gd name="T89" fmla="*/ 2 h 1888"/>
                <a:gd name="T90" fmla="*/ 906 w 4040"/>
                <a:gd name="T91" fmla="*/ 2 h 1888"/>
                <a:gd name="T92" fmla="*/ 899 w 4040"/>
                <a:gd name="T93" fmla="*/ 2 h 1888"/>
                <a:gd name="T94" fmla="*/ 865 w 4040"/>
                <a:gd name="T95" fmla="*/ 3 h 1888"/>
                <a:gd name="T96" fmla="*/ 811 w 4040"/>
                <a:gd name="T97" fmla="*/ 4 h 1888"/>
                <a:gd name="T98" fmla="*/ 735 w 4040"/>
                <a:gd name="T99" fmla="*/ 4 h 1888"/>
                <a:gd name="T100" fmla="*/ 644 w 4040"/>
                <a:gd name="T101" fmla="*/ 4 h 1888"/>
                <a:gd name="T102" fmla="*/ 537 w 4040"/>
                <a:gd name="T103" fmla="*/ 5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231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5633E0EB-B2C5-41DE-A1E9-E1BC8DCA0830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41A6797-A91A-420F-A13B-FCE95691BA85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5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7124475 w 308"/>
                <a:gd name="T1" fmla="*/ 50398988 h 444"/>
                <a:gd name="T2" fmla="*/ 0 w 308"/>
                <a:gd name="T3" fmla="*/ 186166916 h 444"/>
                <a:gd name="T4" fmla="*/ 0 w 308"/>
                <a:gd name="T5" fmla="*/ 119950410 h 444"/>
                <a:gd name="T6" fmla="*/ 7124475 w 308"/>
                <a:gd name="T7" fmla="*/ 0 h 444"/>
                <a:gd name="T8" fmla="*/ 7124475 w 308"/>
                <a:gd name="T9" fmla="*/ 50398988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34922256 w 1786"/>
                <a:gd name="T1" fmla="*/ 119483884 h 284"/>
                <a:gd name="T2" fmla="*/ 0 w 1786"/>
                <a:gd name="T3" fmla="*/ 119483884 h 284"/>
                <a:gd name="T4" fmla="*/ 10538966 w 1786"/>
                <a:gd name="T5" fmla="*/ 0 h 284"/>
                <a:gd name="T6" fmla="*/ 42189912 w 1786"/>
                <a:gd name="T7" fmla="*/ 0 h 284"/>
                <a:gd name="T8" fmla="*/ 34922256 w 1786"/>
                <a:gd name="T9" fmla="*/ 1194838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7124475 w 308"/>
                <a:gd name="T1" fmla="*/ 44920870 h 442"/>
                <a:gd name="T2" fmla="*/ 0 w 308"/>
                <a:gd name="T3" fmla="*/ 165536070 h 442"/>
                <a:gd name="T4" fmla="*/ 0 w 308"/>
                <a:gd name="T5" fmla="*/ 107126218 h 442"/>
                <a:gd name="T6" fmla="*/ 7124475 w 308"/>
                <a:gd name="T7" fmla="*/ 0 h 442"/>
                <a:gd name="T8" fmla="*/ 7124475 w 308"/>
                <a:gd name="T9" fmla="*/ 4492087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38861851 w 1920"/>
                <a:gd name="T1" fmla="*/ 112281899 h 284"/>
                <a:gd name="T2" fmla="*/ 0 w 1920"/>
                <a:gd name="T3" fmla="*/ 112281899 h 284"/>
                <a:gd name="T4" fmla="*/ 10738293 w 1920"/>
                <a:gd name="T5" fmla="*/ 0 h 284"/>
                <a:gd name="T6" fmla="*/ 46273061 w 1920"/>
                <a:gd name="T7" fmla="*/ 0 h 284"/>
                <a:gd name="T8" fmla="*/ 38861851 w 1920"/>
                <a:gd name="T9" fmla="*/ 112281899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7495472 w 306"/>
                <a:gd name="T1" fmla="*/ 51182916 h 444"/>
                <a:gd name="T2" fmla="*/ 0 w 306"/>
                <a:gd name="T3" fmla="*/ 186166916 h 444"/>
                <a:gd name="T4" fmla="*/ 0 w 306"/>
                <a:gd name="T5" fmla="*/ 119950410 h 444"/>
                <a:gd name="T6" fmla="*/ 7495472 w 306"/>
                <a:gd name="T7" fmla="*/ 0 h 444"/>
                <a:gd name="T8" fmla="*/ 7495472 w 306"/>
                <a:gd name="T9" fmla="*/ 51182916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8631768 w 308"/>
                <a:gd name="T1" fmla="*/ 51182916 h 444"/>
                <a:gd name="T2" fmla="*/ 0 w 308"/>
                <a:gd name="T3" fmla="*/ 186166916 h 444"/>
                <a:gd name="T4" fmla="*/ 0 w 308"/>
                <a:gd name="T5" fmla="*/ 119950410 h 444"/>
                <a:gd name="T6" fmla="*/ 8631768 w 308"/>
                <a:gd name="T7" fmla="*/ 0 h 444"/>
                <a:gd name="T8" fmla="*/ 8631768 w 308"/>
                <a:gd name="T9" fmla="*/ 51182916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44796843 w 2180"/>
                <a:gd name="T1" fmla="*/ 119483884 h 284"/>
                <a:gd name="T2" fmla="*/ 0 w 2180"/>
                <a:gd name="T3" fmla="*/ 119483884 h 284"/>
                <a:gd name="T4" fmla="*/ 10671021 w 2180"/>
                <a:gd name="T5" fmla="*/ 0 h 284"/>
                <a:gd name="T6" fmla="*/ 52184878 w 2180"/>
                <a:gd name="T7" fmla="*/ 0 h 284"/>
                <a:gd name="T8" fmla="*/ 44796843 w 2180"/>
                <a:gd name="T9" fmla="*/ 1194838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32 h 2648"/>
                <a:gd name="T2" fmla="*/ 2 w 1824"/>
                <a:gd name="T3" fmla="*/ 27 h 2648"/>
                <a:gd name="T4" fmla="*/ 2 w 1824"/>
                <a:gd name="T5" fmla="*/ 23 h 2648"/>
                <a:gd name="T6" fmla="*/ 2 w 1824"/>
                <a:gd name="T7" fmla="*/ 20 h 2648"/>
                <a:gd name="T8" fmla="*/ 2 w 1824"/>
                <a:gd name="T9" fmla="*/ 17 h 2648"/>
                <a:gd name="T10" fmla="*/ 2 w 1824"/>
                <a:gd name="T11" fmla="*/ 13 h 2648"/>
                <a:gd name="T12" fmla="*/ 2 w 1824"/>
                <a:gd name="T13" fmla="*/ 11 h 2648"/>
                <a:gd name="T14" fmla="*/ 2 w 1824"/>
                <a:gd name="T15" fmla="*/ 9 h 2648"/>
                <a:gd name="T16" fmla="*/ 2 w 1824"/>
                <a:gd name="T17" fmla="*/ 7 h 2648"/>
                <a:gd name="T18" fmla="*/ 2 w 1824"/>
                <a:gd name="T19" fmla="*/ 5 h 2648"/>
                <a:gd name="T20" fmla="*/ 2 w 1824"/>
                <a:gd name="T21" fmla="*/ 4 h 2648"/>
                <a:gd name="T22" fmla="*/ 2 w 1824"/>
                <a:gd name="T23" fmla="*/ 3 h 2648"/>
                <a:gd name="T24" fmla="*/ 2 w 1824"/>
                <a:gd name="T25" fmla="*/ 3 h 2648"/>
                <a:gd name="T26" fmla="*/ 2 w 1824"/>
                <a:gd name="T27" fmla="*/ 3 h 2648"/>
                <a:gd name="T28" fmla="*/ 2 w 1824"/>
                <a:gd name="T29" fmla="*/ 3 h 2648"/>
                <a:gd name="T30" fmla="*/ 2 w 1824"/>
                <a:gd name="T31" fmla="*/ 3 h 2648"/>
                <a:gd name="T32" fmla="*/ 2 w 1824"/>
                <a:gd name="T33" fmla="*/ 4 h 2648"/>
                <a:gd name="T34" fmla="*/ 2 w 1824"/>
                <a:gd name="T35" fmla="*/ 4 h 2648"/>
                <a:gd name="T36" fmla="*/ 2 w 1824"/>
                <a:gd name="T37" fmla="*/ 4 h 2648"/>
                <a:gd name="T38" fmla="*/ 2 w 1824"/>
                <a:gd name="T39" fmla="*/ 5 h 2648"/>
                <a:gd name="T40" fmla="*/ 2 w 1824"/>
                <a:gd name="T41" fmla="*/ 5 h 2648"/>
                <a:gd name="T42" fmla="*/ 2 w 1824"/>
                <a:gd name="T43" fmla="*/ 6 h 2648"/>
                <a:gd name="T44" fmla="*/ 2 w 1824"/>
                <a:gd name="T45" fmla="*/ 7 h 2648"/>
                <a:gd name="T46" fmla="*/ 2 w 1824"/>
                <a:gd name="T47" fmla="*/ 8 h 2648"/>
                <a:gd name="T48" fmla="*/ 2 w 1824"/>
                <a:gd name="T49" fmla="*/ 9 h 2648"/>
                <a:gd name="T50" fmla="*/ 2 w 1824"/>
                <a:gd name="T51" fmla="*/ 11 h 2648"/>
                <a:gd name="T52" fmla="*/ 2 w 1824"/>
                <a:gd name="T53" fmla="*/ 14 h 2648"/>
                <a:gd name="T54" fmla="*/ 2 w 1824"/>
                <a:gd name="T55" fmla="*/ 17 h 2648"/>
                <a:gd name="T56" fmla="*/ 2 w 1824"/>
                <a:gd name="T57" fmla="*/ 20 h 2648"/>
                <a:gd name="T58" fmla="*/ 2 w 1824"/>
                <a:gd name="T59" fmla="*/ 23 h 2648"/>
                <a:gd name="T60" fmla="*/ 2 w 1824"/>
                <a:gd name="T61" fmla="*/ 27 h 2648"/>
                <a:gd name="T62" fmla="*/ 2 w 1824"/>
                <a:gd name="T63" fmla="*/ 32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kumimoji="0" lang="en-US" altLang="zh-CN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kumimoji="0" lang="en-US" altLang="zh-CN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41376746 w 2048"/>
                <a:gd name="T1" fmla="*/ 126653542 h 286"/>
                <a:gd name="T2" fmla="*/ 0 w 2048"/>
                <a:gd name="T3" fmla="*/ 126653542 h 286"/>
                <a:gd name="T4" fmla="*/ 10599406 w 2048"/>
                <a:gd name="T5" fmla="*/ 0 h 286"/>
                <a:gd name="T6" fmla="*/ 48658492 w 2048"/>
                <a:gd name="T7" fmla="*/ 0 h 286"/>
                <a:gd name="T8" fmla="*/ 41376746 w 2048"/>
                <a:gd name="T9" fmla="*/ 126653542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kumimoji="0" lang="en-US" altLang="zh-CN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kumimoji="0" lang="en-US" altLang="zh-CN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4863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A342E1AD-B881-4B5C-AD42-CA7EE1F6626F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51D3D27C-7419-491E-A997-E5950E9C4B36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kumimoji="0" lang="zh-CN" altLang="en-US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US" altLang="zh-CN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kumimoji="0" lang="en-US" altLang="zh-CN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kumimoji="0" lang="en-US" altLang="zh-CN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271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65433841-177F-4276-87B2-4BC6CC80EEC8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EC83DEC-B0A6-4239-A392-5DBF6B1426BD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 smtClean="0">
                <a:ea typeface="MS PGothic" pitchFamily="34" charset="-128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 smtClean="0">
                <a:ea typeface="MS PGothic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70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 smtClean="0">
                <a:ea typeface="MS PGothic" pitchFamily="34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 smtClean="0">
                <a:ea typeface="MS PGothic" pitchFamily="34" charset="-128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639" y="1551"/>
              <a:ext cx="1029" cy="1039"/>
              <a:chOff x="4166" y="1705"/>
              <a:chExt cx="1250" cy="1260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0" cy="12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6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</p:grpSp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>
                <a:ea typeface="MS PGothic" pitchFamily="34" charset="-128"/>
              </a:endParaRPr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kumimoji="0" lang="zh-CN" altLang="en-US" b="0" smtClean="0">
                <a:ea typeface="MS PGothic" pitchFamily="34" charset="-128"/>
              </a:endParaRPr>
            </a:p>
          </p:txBody>
        </p: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2362" y="1551"/>
              <a:ext cx="1028" cy="1039"/>
              <a:chOff x="4166" y="1705"/>
              <a:chExt cx="1249" cy="1260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49" cy="12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6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43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096" y="1551"/>
              <a:ext cx="1032" cy="1039"/>
              <a:chOff x="4166" y="1705"/>
              <a:chExt cx="1253" cy="1260"/>
            </a:xfrm>
          </p:grpSpPr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6" cy="12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6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kumimoji="0" lang="zh-CN" altLang="en-US" b="0" smtClean="0">
                  <a:ea typeface="MS PGothic" pitchFamily="34" charset="-128"/>
                </a:endParaRPr>
              </a:p>
            </p:txBody>
          </p:sp>
        </p:grpSp>
        <p:sp>
          <p:nvSpPr>
            <p:cNvPr id="33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kumimoji="0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kumimoji="0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kumimoji="0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084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855912D0-5591-46AE-9814-709484333189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3A05C19-E8EC-4BFE-9940-20999B82ED37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3053001 w 2820"/>
                <a:gd name="T1" fmla="*/ 3 h 2912"/>
                <a:gd name="T2" fmla="*/ 2295845 w 2820"/>
                <a:gd name="T3" fmla="*/ 3 h 2912"/>
                <a:gd name="T4" fmla="*/ 1661492 w 2820"/>
                <a:gd name="T5" fmla="*/ 7 h 2912"/>
                <a:gd name="T6" fmla="*/ 1135762 w 2820"/>
                <a:gd name="T7" fmla="*/ 10 h 2912"/>
                <a:gd name="T8" fmla="*/ 707693 w 2820"/>
                <a:gd name="T9" fmla="*/ 14 h 2912"/>
                <a:gd name="T10" fmla="*/ 391438 w 2820"/>
                <a:gd name="T11" fmla="*/ 17 h 2912"/>
                <a:gd name="T12" fmla="*/ 167961 w 2820"/>
                <a:gd name="T13" fmla="*/ 21 h 2912"/>
                <a:gd name="T14" fmla="*/ 39163 w 2820"/>
                <a:gd name="T15" fmla="*/ 26 h 2912"/>
                <a:gd name="T16" fmla="*/ 0 w 2820"/>
                <a:gd name="T17" fmla="*/ 30 h 2912"/>
                <a:gd name="T18" fmla="*/ 50147 w 2820"/>
                <a:gd name="T19" fmla="*/ 34 h 2912"/>
                <a:gd name="T20" fmla="*/ 179127 w 2820"/>
                <a:gd name="T21" fmla="*/ 38 h 2912"/>
                <a:gd name="T22" fmla="*/ 386235 w 2820"/>
                <a:gd name="T23" fmla="*/ 41 h 2912"/>
                <a:gd name="T24" fmla="*/ 666413 w 2820"/>
                <a:gd name="T25" fmla="*/ 45 h 2912"/>
                <a:gd name="T26" fmla="*/ 1016233 w 2820"/>
                <a:gd name="T27" fmla="*/ 48 h 2912"/>
                <a:gd name="T28" fmla="*/ 1432680 w 2820"/>
                <a:gd name="T29" fmla="*/ 52 h 2912"/>
                <a:gd name="T30" fmla="*/ 1913011 w 2820"/>
                <a:gd name="T31" fmla="*/ 54 h 2912"/>
                <a:gd name="T32" fmla="*/ 2442664 w 2820"/>
                <a:gd name="T33" fmla="*/ 58 h 2912"/>
                <a:gd name="T34" fmla="*/ 3036064 w 2820"/>
                <a:gd name="T35" fmla="*/ 58 h 2912"/>
                <a:gd name="T36" fmla="*/ 3674433 w 2820"/>
                <a:gd name="T37" fmla="*/ 60 h 2912"/>
                <a:gd name="T38" fmla="*/ 4355104 w 2820"/>
                <a:gd name="T39" fmla="*/ 61 h 2912"/>
                <a:gd name="T40" fmla="*/ 5082293 w 2820"/>
                <a:gd name="T41" fmla="*/ 61 h 2912"/>
                <a:gd name="T42" fmla="*/ 5842840 w 2820"/>
                <a:gd name="T43" fmla="*/ 60 h 2912"/>
                <a:gd name="T44" fmla="*/ 6635970 w 2820"/>
                <a:gd name="T45" fmla="*/ 58 h 2912"/>
                <a:gd name="T46" fmla="*/ 7112239 w 2820"/>
                <a:gd name="T47" fmla="*/ 66 h 2912"/>
                <a:gd name="T48" fmla="*/ 5222511 w 2820"/>
                <a:gd name="T49" fmla="*/ 35 h 2912"/>
                <a:gd name="T50" fmla="*/ 5468606 w 2820"/>
                <a:gd name="T51" fmla="*/ 45 h 2912"/>
                <a:gd name="T52" fmla="*/ 4998247 w 2820"/>
                <a:gd name="T53" fmla="*/ 45 h 2912"/>
                <a:gd name="T54" fmla="*/ 4516282 w 2820"/>
                <a:gd name="T55" fmla="*/ 45 h 2912"/>
                <a:gd name="T56" fmla="*/ 4030859 w 2820"/>
                <a:gd name="T57" fmla="*/ 45 h 2912"/>
                <a:gd name="T58" fmla="*/ 3555190 w 2820"/>
                <a:gd name="T59" fmla="*/ 43 h 2912"/>
                <a:gd name="T60" fmla="*/ 3097697 w 2820"/>
                <a:gd name="T61" fmla="*/ 41 h 2912"/>
                <a:gd name="T62" fmla="*/ 2661116 w 2820"/>
                <a:gd name="T63" fmla="*/ 39 h 2912"/>
                <a:gd name="T64" fmla="*/ 2263103 w 2820"/>
                <a:gd name="T65" fmla="*/ 38 h 2912"/>
                <a:gd name="T66" fmla="*/ 1913011 w 2820"/>
                <a:gd name="T67" fmla="*/ 34 h 2912"/>
                <a:gd name="T68" fmla="*/ 1614716 w 2820"/>
                <a:gd name="T69" fmla="*/ 33 h 2912"/>
                <a:gd name="T70" fmla="*/ 1381204 w 2820"/>
                <a:gd name="T71" fmla="*/ 30 h 2912"/>
                <a:gd name="T72" fmla="*/ 1224823 w 2820"/>
                <a:gd name="T73" fmla="*/ 26 h 2912"/>
                <a:gd name="T74" fmla="*/ 1145274 w 2820"/>
                <a:gd name="T75" fmla="*/ 24 h 2912"/>
                <a:gd name="T76" fmla="*/ 1162216 w 2820"/>
                <a:gd name="T77" fmla="*/ 20 h 2912"/>
                <a:gd name="T78" fmla="*/ 1286809 w 2820"/>
                <a:gd name="T79" fmla="*/ 17 h 2912"/>
                <a:gd name="T80" fmla="*/ 1520534 w 2820"/>
                <a:gd name="T81" fmla="*/ 13 h 2912"/>
                <a:gd name="T82" fmla="*/ 1874110 w 2820"/>
                <a:gd name="T83" fmla="*/ 10 h 2912"/>
                <a:gd name="T84" fmla="*/ 2359661 w 2820"/>
                <a:gd name="T85" fmla="*/ 7 h 2912"/>
                <a:gd name="T86" fmla="*/ 2992550 w 2820"/>
                <a:gd name="T87" fmla="*/ 3 h 2912"/>
                <a:gd name="T88" fmla="*/ 3769791 w 2820"/>
                <a:gd name="T89" fmla="*/ 3 h 2912"/>
                <a:gd name="T90" fmla="*/ 3478384 w 2820"/>
                <a:gd name="T91" fmla="*/ 0 h 2912"/>
                <a:gd name="T92" fmla="*/ 7883572 w 2820"/>
                <a:gd name="T93" fmla="*/ 45 h 2912"/>
                <a:gd name="T94" fmla="*/ 7883572 w 2820"/>
                <a:gd name="T95" fmla="*/ 45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781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1CDEC356-38AB-4BFB-92B4-078569F8A08E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B476140-53F1-4F6F-B87B-8174F3915817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 rot="-3626814">
              <a:off x="3050" y="1352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 rot="-7230978">
              <a:off x="2314" y="136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625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2CE39955-9539-46A2-92F0-1F6817EE6DC4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5B123717-92DC-4A9A-B06B-25F92706CF68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b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b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b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b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292" y="1256"/>
              <a:ext cx="623" cy="91"/>
              <a:chOff x="2003" y="3442"/>
              <a:chExt cx="468" cy="239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2444" y="1256"/>
              <a:ext cx="623" cy="91"/>
              <a:chOff x="2003" y="3442"/>
              <a:chExt cx="468" cy="239"/>
            </a:xfrm>
          </p:grpSpPr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605" y="1256"/>
              <a:ext cx="817" cy="91"/>
              <a:chOff x="2003" y="3442"/>
              <a:chExt cx="468" cy="239"/>
            </a:xfrm>
          </p:grpSpPr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5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3286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951D9A49-DF5C-431C-A8AB-C5B8F871D311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20C36C7-27B3-4CC4-B8E9-055B8EB35F6B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ea typeface="MS PGothic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6901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DF908267-F5A2-445C-9D8C-2019936E7349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E8BC344-B047-4E23-BC08-2A29D6DB6661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zh-CN" sz="20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762 w 1321"/>
                  <a:gd name="T1" fmla="*/ 16 h 712"/>
                  <a:gd name="T2" fmla="*/ 772 w 1321"/>
                  <a:gd name="T3" fmla="*/ 17 h 712"/>
                  <a:gd name="T4" fmla="*/ 774 w 1321"/>
                  <a:gd name="T5" fmla="*/ 18 h 712"/>
                  <a:gd name="T6" fmla="*/ 770 w 1321"/>
                  <a:gd name="T7" fmla="*/ 20 h 712"/>
                  <a:gd name="T8" fmla="*/ 760 w 1321"/>
                  <a:gd name="T9" fmla="*/ 21 h 712"/>
                  <a:gd name="T10" fmla="*/ 745 w 1321"/>
                  <a:gd name="T11" fmla="*/ 22 h 712"/>
                  <a:gd name="T12" fmla="*/ 725 w 1321"/>
                  <a:gd name="T13" fmla="*/ 23 h 712"/>
                  <a:gd name="T14" fmla="*/ 700 w 1321"/>
                  <a:gd name="T15" fmla="*/ 24 h 712"/>
                  <a:gd name="T16" fmla="*/ 672 w 1321"/>
                  <a:gd name="T17" fmla="*/ 25 h 712"/>
                  <a:gd name="T18" fmla="*/ 639 w 1321"/>
                  <a:gd name="T19" fmla="*/ 26 h 712"/>
                  <a:gd name="T20" fmla="*/ 603 w 1321"/>
                  <a:gd name="T21" fmla="*/ 26 h 712"/>
                  <a:gd name="T22" fmla="*/ 567 w 1321"/>
                  <a:gd name="T23" fmla="*/ 27 h 712"/>
                  <a:gd name="T24" fmla="*/ 525 w 1321"/>
                  <a:gd name="T25" fmla="*/ 27 h 712"/>
                  <a:gd name="T26" fmla="*/ 483 w 1321"/>
                  <a:gd name="T27" fmla="*/ 27 h 712"/>
                  <a:gd name="T28" fmla="*/ 466 w 1321"/>
                  <a:gd name="T29" fmla="*/ 28 h 712"/>
                  <a:gd name="T30" fmla="*/ 279 w 1321"/>
                  <a:gd name="T31" fmla="*/ 28 h 712"/>
                  <a:gd name="T32" fmla="*/ 276 w 1321"/>
                  <a:gd name="T33" fmla="*/ 28 h 712"/>
                  <a:gd name="T34" fmla="*/ 239 w 1321"/>
                  <a:gd name="T35" fmla="*/ 27 h 712"/>
                  <a:gd name="T36" fmla="*/ 205 w 1321"/>
                  <a:gd name="T37" fmla="*/ 27 h 712"/>
                  <a:gd name="T38" fmla="*/ 171 w 1321"/>
                  <a:gd name="T39" fmla="*/ 27 h 712"/>
                  <a:gd name="T40" fmla="*/ 138 w 1321"/>
                  <a:gd name="T41" fmla="*/ 26 h 712"/>
                  <a:gd name="T42" fmla="*/ 111 w 1321"/>
                  <a:gd name="T43" fmla="*/ 26 h 712"/>
                  <a:gd name="T44" fmla="*/ 82 w 1321"/>
                  <a:gd name="T45" fmla="*/ 26 h 712"/>
                  <a:gd name="T46" fmla="*/ 62 w 1321"/>
                  <a:gd name="T47" fmla="*/ 25 h 712"/>
                  <a:gd name="T48" fmla="*/ 39 w 1321"/>
                  <a:gd name="T49" fmla="*/ 24 h 712"/>
                  <a:gd name="T50" fmla="*/ 26 w 1321"/>
                  <a:gd name="T51" fmla="*/ 23 h 712"/>
                  <a:gd name="T52" fmla="*/ 18 w 1321"/>
                  <a:gd name="T53" fmla="*/ 22 h 712"/>
                  <a:gd name="T54" fmla="*/ 6 w 1321"/>
                  <a:gd name="T55" fmla="*/ 21 h 712"/>
                  <a:gd name="T56" fmla="*/ 0 w 1321"/>
                  <a:gd name="T57" fmla="*/ 20 h 712"/>
                  <a:gd name="T58" fmla="*/ 0 w 1321"/>
                  <a:gd name="T59" fmla="*/ 20 h 712"/>
                  <a:gd name="T60" fmla="*/ 4 w 1321"/>
                  <a:gd name="T61" fmla="*/ 18 h 712"/>
                  <a:gd name="T62" fmla="*/ 16 w 1321"/>
                  <a:gd name="T63" fmla="*/ 17 h 712"/>
                  <a:gd name="T64" fmla="*/ 26 w 1321"/>
                  <a:gd name="T65" fmla="*/ 14 h 712"/>
                  <a:gd name="T66" fmla="*/ 58 w 1321"/>
                  <a:gd name="T67" fmla="*/ 11 h 712"/>
                  <a:gd name="T68" fmla="*/ 86 w 1321"/>
                  <a:gd name="T69" fmla="*/ 9 h 712"/>
                  <a:gd name="T70" fmla="*/ 120 w 1321"/>
                  <a:gd name="T71" fmla="*/ 7 h 712"/>
                  <a:gd name="T72" fmla="*/ 159 w 1321"/>
                  <a:gd name="T73" fmla="*/ 4 h 712"/>
                  <a:gd name="T74" fmla="*/ 201 w 1321"/>
                  <a:gd name="T75" fmla="*/ 4 h 712"/>
                  <a:gd name="T76" fmla="*/ 243 w 1321"/>
                  <a:gd name="T77" fmla="*/ 4 h 712"/>
                  <a:gd name="T78" fmla="*/ 291 w 1321"/>
                  <a:gd name="T79" fmla="*/ 4 h 712"/>
                  <a:gd name="T80" fmla="*/ 340 w 1321"/>
                  <a:gd name="T81" fmla="*/ 4 h 712"/>
                  <a:gd name="T82" fmla="*/ 391 w 1321"/>
                  <a:gd name="T83" fmla="*/ 0 h 712"/>
                  <a:gd name="T84" fmla="*/ 391 w 1321"/>
                  <a:gd name="T85" fmla="*/ 0 h 712"/>
                  <a:gd name="T86" fmla="*/ 444 w 1321"/>
                  <a:gd name="T87" fmla="*/ 4 h 712"/>
                  <a:gd name="T88" fmla="*/ 495 w 1321"/>
                  <a:gd name="T89" fmla="*/ 4 h 712"/>
                  <a:gd name="T90" fmla="*/ 545 w 1321"/>
                  <a:gd name="T91" fmla="*/ 4 h 712"/>
                  <a:gd name="T92" fmla="*/ 592 w 1321"/>
                  <a:gd name="T93" fmla="*/ 4 h 712"/>
                  <a:gd name="T94" fmla="*/ 634 w 1321"/>
                  <a:gd name="T95" fmla="*/ 5 h 712"/>
                  <a:gd name="T96" fmla="*/ 673 w 1321"/>
                  <a:gd name="T97" fmla="*/ 8 h 712"/>
                  <a:gd name="T98" fmla="*/ 707 w 1321"/>
                  <a:gd name="T99" fmla="*/ 10 h 712"/>
                  <a:gd name="T100" fmla="*/ 737 w 1321"/>
                  <a:gd name="T101" fmla="*/ 12 h 712"/>
                  <a:gd name="T102" fmla="*/ 762 w 1321"/>
                  <a:gd name="T103" fmla="*/ 16 h 712"/>
                  <a:gd name="T104" fmla="*/ 762 w 1321"/>
                  <a:gd name="T105" fmla="*/ 1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744 w 1321"/>
                  <a:gd name="T1" fmla="*/ 16 h 712"/>
                  <a:gd name="T2" fmla="*/ 756 w 1321"/>
                  <a:gd name="T3" fmla="*/ 17 h 712"/>
                  <a:gd name="T4" fmla="*/ 757 w 1321"/>
                  <a:gd name="T5" fmla="*/ 18 h 712"/>
                  <a:gd name="T6" fmla="*/ 755 w 1321"/>
                  <a:gd name="T7" fmla="*/ 20 h 712"/>
                  <a:gd name="T8" fmla="*/ 743 w 1321"/>
                  <a:gd name="T9" fmla="*/ 21 h 712"/>
                  <a:gd name="T10" fmla="*/ 728 w 1321"/>
                  <a:gd name="T11" fmla="*/ 22 h 712"/>
                  <a:gd name="T12" fmla="*/ 711 w 1321"/>
                  <a:gd name="T13" fmla="*/ 23 h 712"/>
                  <a:gd name="T14" fmla="*/ 685 w 1321"/>
                  <a:gd name="T15" fmla="*/ 24 h 712"/>
                  <a:gd name="T16" fmla="*/ 658 w 1321"/>
                  <a:gd name="T17" fmla="*/ 25 h 712"/>
                  <a:gd name="T18" fmla="*/ 626 w 1321"/>
                  <a:gd name="T19" fmla="*/ 26 h 712"/>
                  <a:gd name="T20" fmla="*/ 591 w 1321"/>
                  <a:gd name="T21" fmla="*/ 26 h 712"/>
                  <a:gd name="T22" fmla="*/ 553 w 1321"/>
                  <a:gd name="T23" fmla="*/ 27 h 712"/>
                  <a:gd name="T24" fmla="*/ 513 w 1321"/>
                  <a:gd name="T25" fmla="*/ 27 h 712"/>
                  <a:gd name="T26" fmla="*/ 472 w 1321"/>
                  <a:gd name="T27" fmla="*/ 27 h 712"/>
                  <a:gd name="T28" fmla="*/ 455 w 1321"/>
                  <a:gd name="T29" fmla="*/ 28 h 712"/>
                  <a:gd name="T30" fmla="*/ 273 w 1321"/>
                  <a:gd name="T31" fmla="*/ 28 h 712"/>
                  <a:gd name="T32" fmla="*/ 271 w 1321"/>
                  <a:gd name="T33" fmla="*/ 28 h 712"/>
                  <a:gd name="T34" fmla="*/ 234 w 1321"/>
                  <a:gd name="T35" fmla="*/ 27 h 712"/>
                  <a:gd name="T36" fmla="*/ 200 w 1321"/>
                  <a:gd name="T37" fmla="*/ 27 h 712"/>
                  <a:gd name="T38" fmla="*/ 167 w 1321"/>
                  <a:gd name="T39" fmla="*/ 27 h 712"/>
                  <a:gd name="T40" fmla="*/ 135 w 1321"/>
                  <a:gd name="T41" fmla="*/ 26 h 712"/>
                  <a:gd name="T42" fmla="*/ 108 w 1321"/>
                  <a:gd name="T43" fmla="*/ 26 h 712"/>
                  <a:gd name="T44" fmla="*/ 80 w 1321"/>
                  <a:gd name="T45" fmla="*/ 26 h 712"/>
                  <a:gd name="T46" fmla="*/ 61 w 1321"/>
                  <a:gd name="T47" fmla="*/ 25 h 712"/>
                  <a:gd name="T48" fmla="*/ 39 w 1321"/>
                  <a:gd name="T49" fmla="*/ 24 h 712"/>
                  <a:gd name="T50" fmla="*/ 25 w 1321"/>
                  <a:gd name="T51" fmla="*/ 23 h 712"/>
                  <a:gd name="T52" fmla="*/ 18 w 1321"/>
                  <a:gd name="T53" fmla="*/ 22 h 712"/>
                  <a:gd name="T54" fmla="*/ 6 w 1321"/>
                  <a:gd name="T55" fmla="*/ 21 h 712"/>
                  <a:gd name="T56" fmla="*/ 0 w 1321"/>
                  <a:gd name="T57" fmla="*/ 20 h 712"/>
                  <a:gd name="T58" fmla="*/ 0 w 1321"/>
                  <a:gd name="T59" fmla="*/ 20 h 712"/>
                  <a:gd name="T60" fmla="*/ 4 w 1321"/>
                  <a:gd name="T61" fmla="*/ 18 h 712"/>
                  <a:gd name="T62" fmla="*/ 16 w 1321"/>
                  <a:gd name="T63" fmla="*/ 17 h 712"/>
                  <a:gd name="T64" fmla="*/ 25 w 1321"/>
                  <a:gd name="T65" fmla="*/ 14 h 712"/>
                  <a:gd name="T66" fmla="*/ 57 w 1321"/>
                  <a:gd name="T67" fmla="*/ 11 h 712"/>
                  <a:gd name="T68" fmla="*/ 84 w 1321"/>
                  <a:gd name="T69" fmla="*/ 9 h 712"/>
                  <a:gd name="T70" fmla="*/ 117 w 1321"/>
                  <a:gd name="T71" fmla="*/ 7 h 712"/>
                  <a:gd name="T72" fmla="*/ 156 w 1321"/>
                  <a:gd name="T73" fmla="*/ 4 h 712"/>
                  <a:gd name="T74" fmla="*/ 196 w 1321"/>
                  <a:gd name="T75" fmla="*/ 4 h 712"/>
                  <a:gd name="T76" fmla="*/ 238 w 1321"/>
                  <a:gd name="T77" fmla="*/ 4 h 712"/>
                  <a:gd name="T78" fmla="*/ 284 w 1321"/>
                  <a:gd name="T79" fmla="*/ 4 h 712"/>
                  <a:gd name="T80" fmla="*/ 333 w 1321"/>
                  <a:gd name="T81" fmla="*/ 4 h 712"/>
                  <a:gd name="T82" fmla="*/ 382 w 1321"/>
                  <a:gd name="T83" fmla="*/ 0 h 712"/>
                  <a:gd name="T84" fmla="*/ 382 w 1321"/>
                  <a:gd name="T85" fmla="*/ 0 h 712"/>
                  <a:gd name="T86" fmla="*/ 435 w 1321"/>
                  <a:gd name="T87" fmla="*/ 4 h 712"/>
                  <a:gd name="T88" fmla="*/ 485 w 1321"/>
                  <a:gd name="T89" fmla="*/ 4 h 712"/>
                  <a:gd name="T90" fmla="*/ 534 w 1321"/>
                  <a:gd name="T91" fmla="*/ 4 h 712"/>
                  <a:gd name="T92" fmla="*/ 579 w 1321"/>
                  <a:gd name="T93" fmla="*/ 4 h 712"/>
                  <a:gd name="T94" fmla="*/ 621 w 1321"/>
                  <a:gd name="T95" fmla="*/ 5 h 712"/>
                  <a:gd name="T96" fmla="*/ 659 w 1321"/>
                  <a:gd name="T97" fmla="*/ 8 h 712"/>
                  <a:gd name="T98" fmla="*/ 693 w 1321"/>
                  <a:gd name="T99" fmla="*/ 10 h 712"/>
                  <a:gd name="T100" fmla="*/ 721 w 1321"/>
                  <a:gd name="T101" fmla="*/ 12 h 712"/>
                  <a:gd name="T102" fmla="*/ 744 w 1321"/>
                  <a:gd name="T103" fmla="*/ 16 h 712"/>
                  <a:gd name="T104" fmla="*/ 744 w 1321"/>
                  <a:gd name="T105" fmla="*/ 1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744 w 1321"/>
                  <a:gd name="T1" fmla="*/ 14 h 712"/>
                  <a:gd name="T2" fmla="*/ 756 w 1321"/>
                  <a:gd name="T3" fmla="*/ 16 h 712"/>
                  <a:gd name="T4" fmla="*/ 757 w 1321"/>
                  <a:gd name="T5" fmla="*/ 18 h 712"/>
                  <a:gd name="T6" fmla="*/ 755 w 1321"/>
                  <a:gd name="T7" fmla="*/ 20 h 712"/>
                  <a:gd name="T8" fmla="*/ 743 w 1321"/>
                  <a:gd name="T9" fmla="*/ 20 h 712"/>
                  <a:gd name="T10" fmla="*/ 728 w 1321"/>
                  <a:gd name="T11" fmla="*/ 21 h 712"/>
                  <a:gd name="T12" fmla="*/ 711 w 1321"/>
                  <a:gd name="T13" fmla="*/ 22 h 712"/>
                  <a:gd name="T14" fmla="*/ 685 w 1321"/>
                  <a:gd name="T15" fmla="*/ 23 h 712"/>
                  <a:gd name="T16" fmla="*/ 658 w 1321"/>
                  <a:gd name="T17" fmla="*/ 23 h 712"/>
                  <a:gd name="T18" fmla="*/ 626 w 1321"/>
                  <a:gd name="T19" fmla="*/ 25 h 712"/>
                  <a:gd name="T20" fmla="*/ 591 w 1321"/>
                  <a:gd name="T21" fmla="*/ 25 h 712"/>
                  <a:gd name="T22" fmla="*/ 553 w 1321"/>
                  <a:gd name="T23" fmla="*/ 25 h 712"/>
                  <a:gd name="T24" fmla="*/ 513 w 1321"/>
                  <a:gd name="T25" fmla="*/ 26 h 712"/>
                  <a:gd name="T26" fmla="*/ 472 w 1321"/>
                  <a:gd name="T27" fmla="*/ 26 h 712"/>
                  <a:gd name="T28" fmla="*/ 455 w 1321"/>
                  <a:gd name="T29" fmla="*/ 26 h 712"/>
                  <a:gd name="T30" fmla="*/ 273 w 1321"/>
                  <a:gd name="T31" fmla="*/ 26 h 712"/>
                  <a:gd name="T32" fmla="*/ 271 w 1321"/>
                  <a:gd name="T33" fmla="*/ 26 h 712"/>
                  <a:gd name="T34" fmla="*/ 234 w 1321"/>
                  <a:gd name="T35" fmla="*/ 26 h 712"/>
                  <a:gd name="T36" fmla="*/ 200 w 1321"/>
                  <a:gd name="T37" fmla="*/ 26 h 712"/>
                  <a:gd name="T38" fmla="*/ 167 w 1321"/>
                  <a:gd name="T39" fmla="*/ 26 h 712"/>
                  <a:gd name="T40" fmla="*/ 135 w 1321"/>
                  <a:gd name="T41" fmla="*/ 25 h 712"/>
                  <a:gd name="T42" fmla="*/ 108 w 1321"/>
                  <a:gd name="T43" fmla="*/ 25 h 712"/>
                  <a:gd name="T44" fmla="*/ 80 w 1321"/>
                  <a:gd name="T45" fmla="*/ 25 h 712"/>
                  <a:gd name="T46" fmla="*/ 61 w 1321"/>
                  <a:gd name="T47" fmla="*/ 23 h 712"/>
                  <a:gd name="T48" fmla="*/ 39 w 1321"/>
                  <a:gd name="T49" fmla="*/ 23 h 712"/>
                  <a:gd name="T50" fmla="*/ 25 w 1321"/>
                  <a:gd name="T51" fmla="*/ 22 h 712"/>
                  <a:gd name="T52" fmla="*/ 18 w 1321"/>
                  <a:gd name="T53" fmla="*/ 22 h 712"/>
                  <a:gd name="T54" fmla="*/ 6 w 1321"/>
                  <a:gd name="T55" fmla="*/ 20 h 712"/>
                  <a:gd name="T56" fmla="*/ 0 w 1321"/>
                  <a:gd name="T57" fmla="*/ 20 h 712"/>
                  <a:gd name="T58" fmla="*/ 0 w 1321"/>
                  <a:gd name="T59" fmla="*/ 20 h 712"/>
                  <a:gd name="T60" fmla="*/ 4 w 1321"/>
                  <a:gd name="T61" fmla="*/ 18 h 712"/>
                  <a:gd name="T62" fmla="*/ 16 w 1321"/>
                  <a:gd name="T63" fmla="*/ 16 h 712"/>
                  <a:gd name="T64" fmla="*/ 25 w 1321"/>
                  <a:gd name="T65" fmla="*/ 14 h 712"/>
                  <a:gd name="T66" fmla="*/ 57 w 1321"/>
                  <a:gd name="T67" fmla="*/ 11 h 712"/>
                  <a:gd name="T68" fmla="*/ 84 w 1321"/>
                  <a:gd name="T69" fmla="*/ 9 h 712"/>
                  <a:gd name="T70" fmla="*/ 117 w 1321"/>
                  <a:gd name="T71" fmla="*/ 6 h 712"/>
                  <a:gd name="T72" fmla="*/ 156 w 1321"/>
                  <a:gd name="T73" fmla="*/ 4 h 712"/>
                  <a:gd name="T74" fmla="*/ 196 w 1321"/>
                  <a:gd name="T75" fmla="*/ 4 h 712"/>
                  <a:gd name="T76" fmla="*/ 238 w 1321"/>
                  <a:gd name="T77" fmla="*/ 4 h 712"/>
                  <a:gd name="T78" fmla="*/ 284 w 1321"/>
                  <a:gd name="T79" fmla="*/ 4 h 712"/>
                  <a:gd name="T80" fmla="*/ 333 w 1321"/>
                  <a:gd name="T81" fmla="*/ 4 h 712"/>
                  <a:gd name="T82" fmla="*/ 382 w 1321"/>
                  <a:gd name="T83" fmla="*/ 0 h 712"/>
                  <a:gd name="T84" fmla="*/ 382 w 1321"/>
                  <a:gd name="T85" fmla="*/ 0 h 712"/>
                  <a:gd name="T86" fmla="*/ 435 w 1321"/>
                  <a:gd name="T87" fmla="*/ 4 h 712"/>
                  <a:gd name="T88" fmla="*/ 485 w 1321"/>
                  <a:gd name="T89" fmla="*/ 4 h 712"/>
                  <a:gd name="T90" fmla="*/ 534 w 1321"/>
                  <a:gd name="T91" fmla="*/ 4 h 712"/>
                  <a:gd name="T92" fmla="*/ 579 w 1321"/>
                  <a:gd name="T93" fmla="*/ 4 h 712"/>
                  <a:gd name="T94" fmla="*/ 621 w 1321"/>
                  <a:gd name="T95" fmla="*/ 4 h 712"/>
                  <a:gd name="T96" fmla="*/ 659 w 1321"/>
                  <a:gd name="T97" fmla="*/ 7 h 712"/>
                  <a:gd name="T98" fmla="*/ 693 w 1321"/>
                  <a:gd name="T99" fmla="*/ 10 h 712"/>
                  <a:gd name="T100" fmla="*/ 721 w 1321"/>
                  <a:gd name="T101" fmla="*/ 12 h 712"/>
                  <a:gd name="T102" fmla="*/ 744 w 1321"/>
                  <a:gd name="T103" fmla="*/ 14 h 712"/>
                  <a:gd name="T104" fmla="*/ 744 w 1321"/>
                  <a:gd name="T105" fmla="*/ 1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744 w 1321"/>
                  <a:gd name="T1" fmla="*/ 14 h 712"/>
                  <a:gd name="T2" fmla="*/ 756 w 1321"/>
                  <a:gd name="T3" fmla="*/ 16 h 712"/>
                  <a:gd name="T4" fmla="*/ 757 w 1321"/>
                  <a:gd name="T5" fmla="*/ 18 h 712"/>
                  <a:gd name="T6" fmla="*/ 755 w 1321"/>
                  <a:gd name="T7" fmla="*/ 20 h 712"/>
                  <a:gd name="T8" fmla="*/ 743 w 1321"/>
                  <a:gd name="T9" fmla="*/ 20 h 712"/>
                  <a:gd name="T10" fmla="*/ 728 w 1321"/>
                  <a:gd name="T11" fmla="*/ 21 h 712"/>
                  <a:gd name="T12" fmla="*/ 711 w 1321"/>
                  <a:gd name="T13" fmla="*/ 22 h 712"/>
                  <a:gd name="T14" fmla="*/ 685 w 1321"/>
                  <a:gd name="T15" fmla="*/ 23 h 712"/>
                  <a:gd name="T16" fmla="*/ 658 w 1321"/>
                  <a:gd name="T17" fmla="*/ 23 h 712"/>
                  <a:gd name="T18" fmla="*/ 626 w 1321"/>
                  <a:gd name="T19" fmla="*/ 25 h 712"/>
                  <a:gd name="T20" fmla="*/ 591 w 1321"/>
                  <a:gd name="T21" fmla="*/ 25 h 712"/>
                  <a:gd name="T22" fmla="*/ 553 w 1321"/>
                  <a:gd name="T23" fmla="*/ 25 h 712"/>
                  <a:gd name="T24" fmla="*/ 513 w 1321"/>
                  <a:gd name="T25" fmla="*/ 26 h 712"/>
                  <a:gd name="T26" fmla="*/ 472 w 1321"/>
                  <a:gd name="T27" fmla="*/ 26 h 712"/>
                  <a:gd name="T28" fmla="*/ 455 w 1321"/>
                  <a:gd name="T29" fmla="*/ 26 h 712"/>
                  <a:gd name="T30" fmla="*/ 273 w 1321"/>
                  <a:gd name="T31" fmla="*/ 26 h 712"/>
                  <a:gd name="T32" fmla="*/ 271 w 1321"/>
                  <a:gd name="T33" fmla="*/ 26 h 712"/>
                  <a:gd name="T34" fmla="*/ 234 w 1321"/>
                  <a:gd name="T35" fmla="*/ 26 h 712"/>
                  <a:gd name="T36" fmla="*/ 200 w 1321"/>
                  <a:gd name="T37" fmla="*/ 26 h 712"/>
                  <a:gd name="T38" fmla="*/ 167 w 1321"/>
                  <a:gd name="T39" fmla="*/ 26 h 712"/>
                  <a:gd name="T40" fmla="*/ 135 w 1321"/>
                  <a:gd name="T41" fmla="*/ 25 h 712"/>
                  <a:gd name="T42" fmla="*/ 108 w 1321"/>
                  <a:gd name="T43" fmla="*/ 25 h 712"/>
                  <a:gd name="T44" fmla="*/ 80 w 1321"/>
                  <a:gd name="T45" fmla="*/ 25 h 712"/>
                  <a:gd name="T46" fmla="*/ 61 w 1321"/>
                  <a:gd name="T47" fmla="*/ 23 h 712"/>
                  <a:gd name="T48" fmla="*/ 39 w 1321"/>
                  <a:gd name="T49" fmla="*/ 23 h 712"/>
                  <a:gd name="T50" fmla="*/ 25 w 1321"/>
                  <a:gd name="T51" fmla="*/ 22 h 712"/>
                  <a:gd name="T52" fmla="*/ 18 w 1321"/>
                  <a:gd name="T53" fmla="*/ 22 h 712"/>
                  <a:gd name="T54" fmla="*/ 6 w 1321"/>
                  <a:gd name="T55" fmla="*/ 20 h 712"/>
                  <a:gd name="T56" fmla="*/ 0 w 1321"/>
                  <a:gd name="T57" fmla="*/ 20 h 712"/>
                  <a:gd name="T58" fmla="*/ 0 w 1321"/>
                  <a:gd name="T59" fmla="*/ 20 h 712"/>
                  <a:gd name="T60" fmla="*/ 4 w 1321"/>
                  <a:gd name="T61" fmla="*/ 18 h 712"/>
                  <a:gd name="T62" fmla="*/ 16 w 1321"/>
                  <a:gd name="T63" fmla="*/ 16 h 712"/>
                  <a:gd name="T64" fmla="*/ 25 w 1321"/>
                  <a:gd name="T65" fmla="*/ 14 h 712"/>
                  <a:gd name="T66" fmla="*/ 57 w 1321"/>
                  <a:gd name="T67" fmla="*/ 11 h 712"/>
                  <a:gd name="T68" fmla="*/ 84 w 1321"/>
                  <a:gd name="T69" fmla="*/ 9 h 712"/>
                  <a:gd name="T70" fmla="*/ 117 w 1321"/>
                  <a:gd name="T71" fmla="*/ 6 h 712"/>
                  <a:gd name="T72" fmla="*/ 156 w 1321"/>
                  <a:gd name="T73" fmla="*/ 4 h 712"/>
                  <a:gd name="T74" fmla="*/ 196 w 1321"/>
                  <a:gd name="T75" fmla="*/ 4 h 712"/>
                  <a:gd name="T76" fmla="*/ 238 w 1321"/>
                  <a:gd name="T77" fmla="*/ 4 h 712"/>
                  <a:gd name="T78" fmla="*/ 284 w 1321"/>
                  <a:gd name="T79" fmla="*/ 4 h 712"/>
                  <a:gd name="T80" fmla="*/ 333 w 1321"/>
                  <a:gd name="T81" fmla="*/ 4 h 712"/>
                  <a:gd name="T82" fmla="*/ 382 w 1321"/>
                  <a:gd name="T83" fmla="*/ 0 h 712"/>
                  <a:gd name="T84" fmla="*/ 382 w 1321"/>
                  <a:gd name="T85" fmla="*/ 0 h 712"/>
                  <a:gd name="T86" fmla="*/ 435 w 1321"/>
                  <a:gd name="T87" fmla="*/ 4 h 712"/>
                  <a:gd name="T88" fmla="*/ 485 w 1321"/>
                  <a:gd name="T89" fmla="*/ 4 h 712"/>
                  <a:gd name="T90" fmla="*/ 534 w 1321"/>
                  <a:gd name="T91" fmla="*/ 4 h 712"/>
                  <a:gd name="T92" fmla="*/ 579 w 1321"/>
                  <a:gd name="T93" fmla="*/ 4 h 712"/>
                  <a:gd name="T94" fmla="*/ 621 w 1321"/>
                  <a:gd name="T95" fmla="*/ 4 h 712"/>
                  <a:gd name="T96" fmla="*/ 659 w 1321"/>
                  <a:gd name="T97" fmla="*/ 7 h 712"/>
                  <a:gd name="T98" fmla="*/ 693 w 1321"/>
                  <a:gd name="T99" fmla="*/ 10 h 712"/>
                  <a:gd name="T100" fmla="*/ 721 w 1321"/>
                  <a:gd name="T101" fmla="*/ 12 h 712"/>
                  <a:gd name="T102" fmla="*/ 744 w 1321"/>
                  <a:gd name="T103" fmla="*/ 14 h 712"/>
                  <a:gd name="T104" fmla="*/ 744 w 1321"/>
                  <a:gd name="T105" fmla="*/ 1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05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7455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4F60B05A-6E64-4681-8930-AEC1428F2F2B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98A50F4-A54B-4830-B585-D9D66A4372B0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10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6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22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8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sz="1600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7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3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600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zh-CN" sz="20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1989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6E262B26-4C8B-4F76-B828-0305AC212CFB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1069CE8-AC87-4217-A15C-ED267E3DC656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algn="ctr">
              <a:defRPr/>
            </a:pPr>
            <a:endParaRPr kumimoji="0" lang="zh-CN" altLang="zh-CN" b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4D4D4D"/>
                  </a:solidFill>
                  <a:latin typeface="Segoe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b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algn="ctr">
              <a:defRPr/>
            </a:pPr>
            <a:endParaRPr kumimoji="0" lang="zh-CN" altLang="zh-CN" b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4418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451F6685-BF32-4B8F-9C7F-76ED673B1A78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759141E8-1EFE-46C6-A97B-8575D15DCFE8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1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605" y="1444"/>
              <a:ext cx="1053" cy="1945"/>
              <a:chOff x="605" y="1444"/>
              <a:chExt cx="1053" cy="1945"/>
            </a:xfrm>
          </p:grpSpPr>
          <p:grpSp>
            <p:nvGrpSpPr>
              <p:cNvPr id="73" name="Group 58"/>
              <p:cNvGrpSpPr>
                <a:grpSpLocks/>
              </p:cNvGrpSpPr>
              <p:nvPr/>
            </p:nvGrpSpPr>
            <p:grpSpPr bwMode="auto">
              <a:xfrm rot="3877067">
                <a:off x="684" y="2414"/>
                <a:ext cx="1414" cy="535"/>
                <a:chOff x="2244" y="2748"/>
                <a:chExt cx="1842" cy="704"/>
              </a:xfrm>
            </p:grpSpPr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2257" y="3044"/>
                  <a:ext cx="1829" cy="408"/>
                  <a:chOff x="2257" y="3044"/>
                  <a:chExt cx="1829" cy="408"/>
                </a:xfrm>
              </p:grpSpPr>
              <p:sp>
                <p:nvSpPr>
                  <p:cNvPr id="89" name="Freeform 60"/>
                  <p:cNvSpPr>
                    <a:spLocks/>
                  </p:cNvSpPr>
                  <p:nvPr/>
                </p:nvSpPr>
                <p:spPr bwMode="gray">
                  <a:xfrm>
                    <a:off x="2256" y="3045"/>
                    <a:ext cx="1829" cy="408"/>
                  </a:xfrm>
                  <a:custGeom>
                    <a:avLst/>
                    <a:gdLst>
                      <a:gd name="T0" fmla="*/ 1748 w 1832"/>
                      <a:gd name="T1" fmla="*/ 32 h 408"/>
                      <a:gd name="T2" fmla="*/ 1746 w 1832"/>
                      <a:gd name="T3" fmla="*/ 66 h 408"/>
                      <a:gd name="T4" fmla="*/ 1730 w 1832"/>
                      <a:gd name="T5" fmla="*/ 128 h 408"/>
                      <a:gd name="T6" fmla="*/ 1704 w 1832"/>
                      <a:gd name="T7" fmla="*/ 188 h 408"/>
                      <a:gd name="T8" fmla="*/ 1670 w 1832"/>
                      <a:gd name="T9" fmla="*/ 240 h 408"/>
                      <a:gd name="T10" fmla="*/ 1628 w 1832"/>
                      <a:gd name="T11" fmla="*/ 288 h 408"/>
                      <a:gd name="T12" fmla="*/ 1580 w 1832"/>
                      <a:gd name="T13" fmla="*/ 330 h 408"/>
                      <a:gd name="T14" fmla="*/ 1526 w 1832"/>
                      <a:gd name="T15" fmla="*/ 362 h 408"/>
                      <a:gd name="T16" fmla="*/ 1486 w 1832"/>
                      <a:gd name="T17" fmla="*/ 388 h 408"/>
                      <a:gd name="T18" fmla="*/ 1430 w 1832"/>
                      <a:gd name="T19" fmla="*/ 402 h 408"/>
                      <a:gd name="T20" fmla="*/ 1362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748 w 1832"/>
                      <a:gd name="T27" fmla="*/ 0 h 408"/>
                      <a:gd name="T28" fmla="*/ 1748 w 1832"/>
                      <a:gd name="T29" fmla="*/ 32 h 408"/>
                      <a:gd name="T30" fmla="*/ 1748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61"/>
                  <p:cNvSpPr>
                    <a:spLocks/>
                  </p:cNvSpPr>
                  <p:nvPr/>
                </p:nvSpPr>
                <p:spPr bwMode="gray">
                  <a:xfrm>
                    <a:off x="3734" y="3111"/>
                    <a:ext cx="287" cy="333"/>
                  </a:xfrm>
                  <a:custGeom>
                    <a:avLst/>
                    <a:gdLst>
                      <a:gd name="T0" fmla="*/ 260 w 288"/>
                      <a:gd name="T1" fmla="*/ 0 h 334"/>
                      <a:gd name="T2" fmla="*/ 256 w 288"/>
                      <a:gd name="T3" fmla="*/ 52 h 334"/>
                      <a:gd name="T4" fmla="*/ 244 w 288"/>
                      <a:gd name="T5" fmla="*/ 98 h 334"/>
                      <a:gd name="T6" fmla="*/ 226 w 288"/>
                      <a:gd name="T7" fmla="*/ 140 h 334"/>
                      <a:gd name="T8" fmla="*/ 202 w 288"/>
                      <a:gd name="T9" fmla="*/ 167 h 334"/>
                      <a:gd name="T10" fmla="*/ 176 w 288"/>
                      <a:gd name="T11" fmla="*/ 180 h 334"/>
                      <a:gd name="T12" fmla="*/ 146 w 288"/>
                      <a:gd name="T13" fmla="*/ 210 h 334"/>
                      <a:gd name="T14" fmla="*/ 144 w 288"/>
                      <a:gd name="T15" fmla="*/ 234 h 334"/>
                      <a:gd name="T16" fmla="*/ 112 w 288"/>
                      <a:gd name="T17" fmla="*/ 254 h 334"/>
                      <a:gd name="T18" fmla="*/ 84 w 288"/>
                      <a:gd name="T19" fmla="*/ 270 h 334"/>
                      <a:gd name="T20" fmla="*/ 56 w 288"/>
                      <a:gd name="T21" fmla="*/ 284 h 334"/>
                      <a:gd name="T22" fmla="*/ 34 w 288"/>
                      <a:gd name="T23" fmla="*/ 294 h 334"/>
                      <a:gd name="T24" fmla="*/ 16 w 288"/>
                      <a:gd name="T25" fmla="*/ 300 h 334"/>
                      <a:gd name="T26" fmla="*/ 4 w 288"/>
                      <a:gd name="T27" fmla="*/ 304 h 334"/>
                      <a:gd name="T28" fmla="*/ 0 w 288"/>
                      <a:gd name="T29" fmla="*/ 306 h 334"/>
                      <a:gd name="T30" fmla="*/ 4 w 288"/>
                      <a:gd name="T31" fmla="*/ 304 h 334"/>
                      <a:gd name="T32" fmla="*/ 16 w 288"/>
                      <a:gd name="T33" fmla="*/ 298 h 334"/>
                      <a:gd name="T34" fmla="*/ 34 w 288"/>
                      <a:gd name="T35" fmla="*/ 290 h 334"/>
                      <a:gd name="T36" fmla="*/ 56 w 288"/>
                      <a:gd name="T37" fmla="*/ 276 h 334"/>
                      <a:gd name="T38" fmla="*/ 84 w 288"/>
                      <a:gd name="T39" fmla="*/ 260 h 334"/>
                      <a:gd name="T40" fmla="*/ 112 w 288"/>
                      <a:gd name="T41" fmla="*/ 238 h 334"/>
                      <a:gd name="T42" fmla="*/ 142 w 288"/>
                      <a:gd name="T43" fmla="*/ 214 h 334"/>
                      <a:gd name="T44" fmla="*/ 144 w 288"/>
                      <a:gd name="T45" fmla="*/ 184 h 334"/>
                      <a:gd name="T46" fmla="*/ 168 w 288"/>
                      <a:gd name="T47" fmla="*/ 167 h 334"/>
                      <a:gd name="T48" fmla="*/ 192 w 288"/>
                      <a:gd name="T49" fmla="*/ 142 h 334"/>
                      <a:gd name="T50" fmla="*/ 210 w 288"/>
                      <a:gd name="T51" fmla="*/ 100 h 334"/>
                      <a:gd name="T52" fmla="*/ 222 w 288"/>
                      <a:gd name="T53" fmla="*/ 54 h 334"/>
                      <a:gd name="T54" fmla="*/ 226 w 288"/>
                      <a:gd name="T55" fmla="*/ 2 h 334"/>
                      <a:gd name="T56" fmla="*/ 26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" name="Group 62"/>
                <p:cNvGrpSpPr>
                  <a:grpSpLocks/>
                </p:cNvGrpSpPr>
                <p:nvPr/>
              </p:nvGrpSpPr>
              <p:grpSpPr bwMode="auto">
                <a:xfrm flipV="1">
                  <a:off x="2244" y="2748"/>
                  <a:ext cx="1404" cy="320"/>
                  <a:chOff x="2238" y="2981"/>
                  <a:chExt cx="1830" cy="415"/>
                </a:xfrm>
              </p:grpSpPr>
              <p:sp>
                <p:nvSpPr>
                  <p:cNvPr id="87" name="Freeform 63"/>
                  <p:cNvSpPr>
                    <a:spLocks/>
                  </p:cNvSpPr>
                  <p:nvPr/>
                </p:nvSpPr>
                <p:spPr bwMode="gray">
                  <a:xfrm>
                    <a:off x="2237" y="2979"/>
                    <a:ext cx="1830" cy="415"/>
                  </a:xfrm>
                  <a:custGeom>
                    <a:avLst/>
                    <a:gdLst>
                      <a:gd name="T0" fmla="*/ 1776 w 1832"/>
                      <a:gd name="T1" fmla="*/ 60 h 408"/>
                      <a:gd name="T2" fmla="*/ 1774 w 1832"/>
                      <a:gd name="T3" fmla="*/ 100 h 408"/>
                      <a:gd name="T4" fmla="*/ 1758 w 1832"/>
                      <a:gd name="T5" fmla="*/ 203 h 408"/>
                      <a:gd name="T6" fmla="*/ 1732 w 1832"/>
                      <a:gd name="T7" fmla="*/ 301 h 408"/>
                      <a:gd name="T8" fmla="*/ 1698 w 1832"/>
                      <a:gd name="T9" fmla="*/ 384 h 408"/>
                      <a:gd name="T10" fmla="*/ 1656 w 1832"/>
                      <a:gd name="T11" fmla="*/ 463 h 408"/>
                      <a:gd name="T12" fmla="*/ 1608 w 1832"/>
                      <a:gd name="T13" fmla="*/ 532 h 408"/>
                      <a:gd name="T14" fmla="*/ 1554 w 1832"/>
                      <a:gd name="T15" fmla="*/ 582 h 408"/>
                      <a:gd name="T16" fmla="*/ 1494 w 1832"/>
                      <a:gd name="T17" fmla="*/ 625 h 408"/>
                      <a:gd name="T18" fmla="*/ 1430 w 1832"/>
                      <a:gd name="T19" fmla="*/ 647 h 408"/>
                      <a:gd name="T20" fmla="*/ 1368 w 1832"/>
                      <a:gd name="T21" fmla="*/ 656 h 408"/>
                      <a:gd name="T22" fmla="*/ 0 w 1832"/>
                      <a:gd name="T23" fmla="*/ 656 h 408"/>
                      <a:gd name="T24" fmla="*/ 0 w 1832"/>
                      <a:gd name="T25" fmla="*/ 0 h 408"/>
                      <a:gd name="T26" fmla="*/ 1776 w 1832"/>
                      <a:gd name="T27" fmla="*/ 0 h 408"/>
                      <a:gd name="T28" fmla="*/ 1776 w 1832"/>
                      <a:gd name="T29" fmla="*/ 60 h 408"/>
                      <a:gd name="T30" fmla="*/ 1776 w 1832"/>
                      <a:gd name="T31" fmla="*/ 60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64"/>
                  <p:cNvSpPr>
                    <a:spLocks/>
                  </p:cNvSpPr>
                  <p:nvPr/>
                </p:nvSpPr>
                <p:spPr bwMode="gray">
                  <a:xfrm>
                    <a:off x="3704" y="3001"/>
                    <a:ext cx="292" cy="334"/>
                  </a:xfrm>
                  <a:custGeom>
                    <a:avLst/>
                    <a:gdLst>
                      <a:gd name="T0" fmla="*/ 423 w 288"/>
                      <a:gd name="T1" fmla="*/ 0 h 334"/>
                      <a:gd name="T2" fmla="*/ 417 w 288"/>
                      <a:gd name="T3" fmla="*/ 52 h 334"/>
                      <a:gd name="T4" fmla="*/ 399 w 288"/>
                      <a:gd name="T5" fmla="*/ 98 h 334"/>
                      <a:gd name="T6" fmla="*/ 376 w 288"/>
                      <a:gd name="T7" fmla="*/ 140 h 334"/>
                      <a:gd name="T8" fmla="*/ 336 w 288"/>
                      <a:gd name="T9" fmla="*/ 176 h 334"/>
                      <a:gd name="T10" fmla="*/ 300 w 288"/>
                      <a:gd name="T11" fmla="*/ 208 h 334"/>
                      <a:gd name="T12" fmla="*/ 256 w 288"/>
                      <a:gd name="T13" fmla="*/ 238 h 334"/>
                      <a:gd name="T14" fmla="*/ 210 w 288"/>
                      <a:gd name="T15" fmla="*/ 262 h 334"/>
                      <a:gd name="T16" fmla="*/ 168 w 288"/>
                      <a:gd name="T17" fmla="*/ 282 h 334"/>
                      <a:gd name="T18" fmla="*/ 116 w 288"/>
                      <a:gd name="T19" fmla="*/ 298 h 334"/>
                      <a:gd name="T20" fmla="*/ 84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84 w 288"/>
                      <a:gd name="T37" fmla="*/ 304 h 334"/>
                      <a:gd name="T38" fmla="*/ 116 w 288"/>
                      <a:gd name="T39" fmla="*/ 288 h 334"/>
                      <a:gd name="T40" fmla="*/ 168 w 288"/>
                      <a:gd name="T41" fmla="*/ 266 h 334"/>
                      <a:gd name="T42" fmla="*/ 207 w 288"/>
                      <a:gd name="T43" fmla="*/ 242 h 334"/>
                      <a:gd name="T44" fmla="*/ 249 w 288"/>
                      <a:gd name="T45" fmla="*/ 212 h 334"/>
                      <a:gd name="T46" fmla="*/ 289 w 288"/>
                      <a:gd name="T47" fmla="*/ 180 h 334"/>
                      <a:gd name="T48" fmla="*/ 321 w 288"/>
                      <a:gd name="T49" fmla="*/ 142 h 334"/>
                      <a:gd name="T50" fmla="*/ 350 w 288"/>
                      <a:gd name="T51" fmla="*/ 100 h 334"/>
                      <a:gd name="T52" fmla="*/ 370 w 288"/>
                      <a:gd name="T53" fmla="*/ 54 h 334"/>
                      <a:gd name="T54" fmla="*/ 376 w 288"/>
                      <a:gd name="T55" fmla="*/ 2 h 334"/>
                      <a:gd name="T56" fmla="*/ 4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4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5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76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77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78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79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80" name="Group 71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81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82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3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83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84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</p:grpSp>
          </p:grpSp>
        </p:grp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1708" y="1444"/>
              <a:ext cx="1053" cy="1945"/>
              <a:chOff x="1708" y="1444"/>
              <a:chExt cx="1053" cy="1945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787" y="2414"/>
                <a:ext cx="1414" cy="535"/>
                <a:chOff x="2244" y="2748"/>
                <a:chExt cx="1842" cy="704"/>
              </a:xfrm>
            </p:grpSpPr>
            <p:grpSp>
              <p:nvGrpSpPr>
                <p:cNvPr id="67" name="Group 41"/>
                <p:cNvGrpSpPr>
                  <a:grpSpLocks/>
                </p:cNvGrpSpPr>
                <p:nvPr/>
              </p:nvGrpSpPr>
              <p:grpSpPr bwMode="auto">
                <a:xfrm>
                  <a:off x="2257" y="3044"/>
                  <a:ext cx="1829" cy="408"/>
                  <a:chOff x="2257" y="3044"/>
                  <a:chExt cx="1829" cy="408"/>
                </a:xfrm>
              </p:grpSpPr>
              <p:sp>
                <p:nvSpPr>
                  <p:cNvPr id="71" name="Freeform 42"/>
                  <p:cNvSpPr>
                    <a:spLocks/>
                  </p:cNvSpPr>
                  <p:nvPr/>
                </p:nvSpPr>
                <p:spPr bwMode="gray">
                  <a:xfrm>
                    <a:off x="2256" y="3045"/>
                    <a:ext cx="1829" cy="408"/>
                  </a:xfrm>
                  <a:custGeom>
                    <a:avLst/>
                    <a:gdLst>
                      <a:gd name="T0" fmla="*/ 1748 w 1832"/>
                      <a:gd name="T1" fmla="*/ 32 h 408"/>
                      <a:gd name="T2" fmla="*/ 1746 w 1832"/>
                      <a:gd name="T3" fmla="*/ 66 h 408"/>
                      <a:gd name="T4" fmla="*/ 1730 w 1832"/>
                      <a:gd name="T5" fmla="*/ 128 h 408"/>
                      <a:gd name="T6" fmla="*/ 1704 w 1832"/>
                      <a:gd name="T7" fmla="*/ 188 h 408"/>
                      <a:gd name="T8" fmla="*/ 1670 w 1832"/>
                      <a:gd name="T9" fmla="*/ 240 h 408"/>
                      <a:gd name="T10" fmla="*/ 1628 w 1832"/>
                      <a:gd name="T11" fmla="*/ 288 h 408"/>
                      <a:gd name="T12" fmla="*/ 1580 w 1832"/>
                      <a:gd name="T13" fmla="*/ 330 h 408"/>
                      <a:gd name="T14" fmla="*/ 1526 w 1832"/>
                      <a:gd name="T15" fmla="*/ 362 h 408"/>
                      <a:gd name="T16" fmla="*/ 1486 w 1832"/>
                      <a:gd name="T17" fmla="*/ 388 h 408"/>
                      <a:gd name="T18" fmla="*/ 1430 w 1832"/>
                      <a:gd name="T19" fmla="*/ 402 h 408"/>
                      <a:gd name="T20" fmla="*/ 1362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748 w 1832"/>
                      <a:gd name="T27" fmla="*/ 0 h 408"/>
                      <a:gd name="T28" fmla="*/ 1748 w 1832"/>
                      <a:gd name="T29" fmla="*/ 32 h 408"/>
                      <a:gd name="T30" fmla="*/ 1748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3"/>
                  <p:cNvSpPr>
                    <a:spLocks/>
                  </p:cNvSpPr>
                  <p:nvPr/>
                </p:nvSpPr>
                <p:spPr bwMode="gray">
                  <a:xfrm>
                    <a:off x="3734" y="3111"/>
                    <a:ext cx="287" cy="333"/>
                  </a:xfrm>
                  <a:custGeom>
                    <a:avLst/>
                    <a:gdLst>
                      <a:gd name="T0" fmla="*/ 260 w 288"/>
                      <a:gd name="T1" fmla="*/ 0 h 334"/>
                      <a:gd name="T2" fmla="*/ 256 w 288"/>
                      <a:gd name="T3" fmla="*/ 52 h 334"/>
                      <a:gd name="T4" fmla="*/ 244 w 288"/>
                      <a:gd name="T5" fmla="*/ 98 h 334"/>
                      <a:gd name="T6" fmla="*/ 226 w 288"/>
                      <a:gd name="T7" fmla="*/ 140 h 334"/>
                      <a:gd name="T8" fmla="*/ 202 w 288"/>
                      <a:gd name="T9" fmla="*/ 167 h 334"/>
                      <a:gd name="T10" fmla="*/ 176 w 288"/>
                      <a:gd name="T11" fmla="*/ 180 h 334"/>
                      <a:gd name="T12" fmla="*/ 146 w 288"/>
                      <a:gd name="T13" fmla="*/ 210 h 334"/>
                      <a:gd name="T14" fmla="*/ 144 w 288"/>
                      <a:gd name="T15" fmla="*/ 234 h 334"/>
                      <a:gd name="T16" fmla="*/ 112 w 288"/>
                      <a:gd name="T17" fmla="*/ 254 h 334"/>
                      <a:gd name="T18" fmla="*/ 84 w 288"/>
                      <a:gd name="T19" fmla="*/ 270 h 334"/>
                      <a:gd name="T20" fmla="*/ 56 w 288"/>
                      <a:gd name="T21" fmla="*/ 284 h 334"/>
                      <a:gd name="T22" fmla="*/ 34 w 288"/>
                      <a:gd name="T23" fmla="*/ 294 h 334"/>
                      <a:gd name="T24" fmla="*/ 16 w 288"/>
                      <a:gd name="T25" fmla="*/ 300 h 334"/>
                      <a:gd name="T26" fmla="*/ 4 w 288"/>
                      <a:gd name="T27" fmla="*/ 304 h 334"/>
                      <a:gd name="T28" fmla="*/ 0 w 288"/>
                      <a:gd name="T29" fmla="*/ 306 h 334"/>
                      <a:gd name="T30" fmla="*/ 4 w 288"/>
                      <a:gd name="T31" fmla="*/ 304 h 334"/>
                      <a:gd name="T32" fmla="*/ 16 w 288"/>
                      <a:gd name="T33" fmla="*/ 298 h 334"/>
                      <a:gd name="T34" fmla="*/ 34 w 288"/>
                      <a:gd name="T35" fmla="*/ 290 h 334"/>
                      <a:gd name="T36" fmla="*/ 56 w 288"/>
                      <a:gd name="T37" fmla="*/ 276 h 334"/>
                      <a:gd name="T38" fmla="*/ 84 w 288"/>
                      <a:gd name="T39" fmla="*/ 260 h 334"/>
                      <a:gd name="T40" fmla="*/ 112 w 288"/>
                      <a:gd name="T41" fmla="*/ 238 h 334"/>
                      <a:gd name="T42" fmla="*/ 142 w 288"/>
                      <a:gd name="T43" fmla="*/ 214 h 334"/>
                      <a:gd name="T44" fmla="*/ 144 w 288"/>
                      <a:gd name="T45" fmla="*/ 184 h 334"/>
                      <a:gd name="T46" fmla="*/ 168 w 288"/>
                      <a:gd name="T47" fmla="*/ 167 h 334"/>
                      <a:gd name="T48" fmla="*/ 192 w 288"/>
                      <a:gd name="T49" fmla="*/ 142 h 334"/>
                      <a:gd name="T50" fmla="*/ 210 w 288"/>
                      <a:gd name="T51" fmla="*/ 100 h 334"/>
                      <a:gd name="T52" fmla="*/ 222 w 288"/>
                      <a:gd name="T53" fmla="*/ 54 h 334"/>
                      <a:gd name="T54" fmla="*/ 226 w 288"/>
                      <a:gd name="T55" fmla="*/ 2 h 334"/>
                      <a:gd name="T56" fmla="*/ 26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 flipV="1">
                  <a:off x="2244" y="2748"/>
                  <a:ext cx="1404" cy="320"/>
                  <a:chOff x="2238" y="2981"/>
                  <a:chExt cx="1830" cy="415"/>
                </a:xfrm>
              </p:grpSpPr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gray">
                  <a:xfrm>
                    <a:off x="2237" y="2979"/>
                    <a:ext cx="1830" cy="415"/>
                  </a:xfrm>
                  <a:custGeom>
                    <a:avLst/>
                    <a:gdLst>
                      <a:gd name="T0" fmla="*/ 1776 w 1832"/>
                      <a:gd name="T1" fmla="*/ 60 h 408"/>
                      <a:gd name="T2" fmla="*/ 1774 w 1832"/>
                      <a:gd name="T3" fmla="*/ 100 h 408"/>
                      <a:gd name="T4" fmla="*/ 1758 w 1832"/>
                      <a:gd name="T5" fmla="*/ 203 h 408"/>
                      <a:gd name="T6" fmla="*/ 1732 w 1832"/>
                      <a:gd name="T7" fmla="*/ 301 h 408"/>
                      <a:gd name="T8" fmla="*/ 1698 w 1832"/>
                      <a:gd name="T9" fmla="*/ 384 h 408"/>
                      <a:gd name="T10" fmla="*/ 1656 w 1832"/>
                      <a:gd name="T11" fmla="*/ 463 h 408"/>
                      <a:gd name="T12" fmla="*/ 1608 w 1832"/>
                      <a:gd name="T13" fmla="*/ 532 h 408"/>
                      <a:gd name="T14" fmla="*/ 1554 w 1832"/>
                      <a:gd name="T15" fmla="*/ 582 h 408"/>
                      <a:gd name="T16" fmla="*/ 1494 w 1832"/>
                      <a:gd name="T17" fmla="*/ 625 h 408"/>
                      <a:gd name="T18" fmla="*/ 1430 w 1832"/>
                      <a:gd name="T19" fmla="*/ 647 h 408"/>
                      <a:gd name="T20" fmla="*/ 1368 w 1832"/>
                      <a:gd name="T21" fmla="*/ 656 h 408"/>
                      <a:gd name="T22" fmla="*/ 0 w 1832"/>
                      <a:gd name="T23" fmla="*/ 656 h 408"/>
                      <a:gd name="T24" fmla="*/ 0 w 1832"/>
                      <a:gd name="T25" fmla="*/ 0 h 408"/>
                      <a:gd name="T26" fmla="*/ 1776 w 1832"/>
                      <a:gd name="T27" fmla="*/ 0 h 408"/>
                      <a:gd name="T28" fmla="*/ 1776 w 1832"/>
                      <a:gd name="T29" fmla="*/ 60 h 408"/>
                      <a:gd name="T30" fmla="*/ 1776 w 1832"/>
                      <a:gd name="T31" fmla="*/ 60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gray">
                  <a:xfrm>
                    <a:off x="3704" y="3001"/>
                    <a:ext cx="292" cy="334"/>
                  </a:xfrm>
                  <a:custGeom>
                    <a:avLst/>
                    <a:gdLst>
                      <a:gd name="T0" fmla="*/ 423 w 288"/>
                      <a:gd name="T1" fmla="*/ 0 h 334"/>
                      <a:gd name="T2" fmla="*/ 417 w 288"/>
                      <a:gd name="T3" fmla="*/ 52 h 334"/>
                      <a:gd name="T4" fmla="*/ 399 w 288"/>
                      <a:gd name="T5" fmla="*/ 98 h 334"/>
                      <a:gd name="T6" fmla="*/ 376 w 288"/>
                      <a:gd name="T7" fmla="*/ 140 h 334"/>
                      <a:gd name="T8" fmla="*/ 336 w 288"/>
                      <a:gd name="T9" fmla="*/ 176 h 334"/>
                      <a:gd name="T10" fmla="*/ 300 w 288"/>
                      <a:gd name="T11" fmla="*/ 208 h 334"/>
                      <a:gd name="T12" fmla="*/ 256 w 288"/>
                      <a:gd name="T13" fmla="*/ 238 h 334"/>
                      <a:gd name="T14" fmla="*/ 210 w 288"/>
                      <a:gd name="T15" fmla="*/ 262 h 334"/>
                      <a:gd name="T16" fmla="*/ 168 w 288"/>
                      <a:gd name="T17" fmla="*/ 282 h 334"/>
                      <a:gd name="T18" fmla="*/ 116 w 288"/>
                      <a:gd name="T19" fmla="*/ 298 h 334"/>
                      <a:gd name="T20" fmla="*/ 84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84 w 288"/>
                      <a:gd name="T37" fmla="*/ 304 h 334"/>
                      <a:gd name="T38" fmla="*/ 116 w 288"/>
                      <a:gd name="T39" fmla="*/ 288 h 334"/>
                      <a:gd name="T40" fmla="*/ 168 w 288"/>
                      <a:gd name="T41" fmla="*/ 266 h 334"/>
                      <a:gd name="T42" fmla="*/ 207 w 288"/>
                      <a:gd name="T43" fmla="*/ 242 h 334"/>
                      <a:gd name="T44" fmla="*/ 249 w 288"/>
                      <a:gd name="T45" fmla="*/ 212 h 334"/>
                      <a:gd name="T46" fmla="*/ 289 w 288"/>
                      <a:gd name="T47" fmla="*/ 180 h 334"/>
                      <a:gd name="T48" fmla="*/ 321 w 288"/>
                      <a:gd name="T49" fmla="*/ 142 h 334"/>
                      <a:gd name="T50" fmla="*/ 350 w 288"/>
                      <a:gd name="T51" fmla="*/ 100 h 334"/>
                      <a:gd name="T52" fmla="*/ 370 w 288"/>
                      <a:gd name="T53" fmla="*/ 54 h 334"/>
                      <a:gd name="T54" fmla="*/ 376 w 288"/>
                      <a:gd name="T55" fmla="*/ 2 h 334"/>
                      <a:gd name="T56" fmla="*/ 4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62" name="Group 53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3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64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3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65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66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</p:grpSp>
          </p:grpSp>
        </p:grp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2848" y="1444"/>
              <a:ext cx="1043" cy="1949"/>
              <a:chOff x="2848" y="1444"/>
              <a:chExt cx="1043" cy="1949"/>
            </a:xfrm>
          </p:grpSpPr>
          <p:grpSp>
            <p:nvGrpSpPr>
              <p:cNvPr id="37" name="Group 5"/>
              <p:cNvGrpSpPr>
                <a:grpSpLocks/>
              </p:cNvGrpSpPr>
              <p:nvPr/>
            </p:nvGrpSpPr>
            <p:grpSpPr bwMode="auto">
              <a:xfrm rot="3877067">
                <a:off x="2927" y="2430"/>
                <a:ext cx="1421" cy="506"/>
                <a:chOff x="2241" y="2773"/>
                <a:chExt cx="1851" cy="666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62" y="3030"/>
                  <a:ext cx="1830" cy="409"/>
                  <a:chOff x="2262" y="3030"/>
                  <a:chExt cx="1830" cy="409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60" y="3030"/>
                    <a:ext cx="1830" cy="408"/>
                  </a:xfrm>
                  <a:custGeom>
                    <a:avLst/>
                    <a:gdLst>
                      <a:gd name="T0" fmla="*/ 1776 w 1832"/>
                      <a:gd name="T1" fmla="*/ 32 h 408"/>
                      <a:gd name="T2" fmla="*/ 1774 w 1832"/>
                      <a:gd name="T3" fmla="*/ 66 h 408"/>
                      <a:gd name="T4" fmla="*/ 1758 w 1832"/>
                      <a:gd name="T5" fmla="*/ 128 h 408"/>
                      <a:gd name="T6" fmla="*/ 1732 w 1832"/>
                      <a:gd name="T7" fmla="*/ 188 h 408"/>
                      <a:gd name="T8" fmla="*/ 1698 w 1832"/>
                      <a:gd name="T9" fmla="*/ 240 h 408"/>
                      <a:gd name="T10" fmla="*/ 1656 w 1832"/>
                      <a:gd name="T11" fmla="*/ 288 h 408"/>
                      <a:gd name="T12" fmla="*/ 1608 w 1832"/>
                      <a:gd name="T13" fmla="*/ 330 h 408"/>
                      <a:gd name="T14" fmla="*/ 1554 w 1832"/>
                      <a:gd name="T15" fmla="*/ 362 h 408"/>
                      <a:gd name="T16" fmla="*/ 1494 w 1832"/>
                      <a:gd name="T17" fmla="*/ 388 h 408"/>
                      <a:gd name="T18" fmla="*/ 1430 w 1832"/>
                      <a:gd name="T19" fmla="*/ 402 h 408"/>
                      <a:gd name="T20" fmla="*/ 136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776 w 1832"/>
                      <a:gd name="T27" fmla="*/ 0 h 408"/>
                      <a:gd name="T28" fmla="*/ 1776 w 1832"/>
                      <a:gd name="T29" fmla="*/ 32 h 408"/>
                      <a:gd name="T30" fmla="*/ 1776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739" y="3108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80 h 334"/>
                      <a:gd name="T12" fmla="*/ 174 w 288"/>
                      <a:gd name="T13" fmla="*/ 210 h 334"/>
                      <a:gd name="T14" fmla="*/ 144 w 288"/>
                      <a:gd name="T15" fmla="*/ 234 h 334"/>
                      <a:gd name="T16" fmla="*/ 112 w 288"/>
                      <a:gd name="T17" fmla="*/ 254 h 334"/>
                      <a:gd name="T18" fmla="*/ 84 w 288"/>
                      <a:gd name="T19" fmla="*/ 270 h 334"/>
                      <a:gd name="T20" fmla="*/ 56 w 288"/>
                      <a:gd name="T21" fmla="*/ 284 h 334"/>
                      <a:gd name="T22" fmla="*/ 34 w 288"/>
                      <a:gd name="T23" fmla="*/ 294 h 334"/>
                      <a:gd name="T24" fmla="*/ 16 w 288"/>
                      <a:gd name="T25" fmla="*/ 300 h 334"/>
                      <a:gd name="T26" fmla="*/ 4 w 288"/>
                      <a:gd name="T27" fmla="*/ 304 h 334"/>
                      <a:gd name="T28" fmla="*/ 0 w 288"/>
                      <a:gd name="T29" fmla="*/ 306 h 334"/>
                      <a:gd name="T30" fmla="*/ 4 w 288"/>
                      <a:gd name="T31" fmla="*/ 304 h 334"/>
                      <a:gd name="T32" fmla="*/ 16 w 288"/>
                      <a:gd name="T33" fmla="*/ 298 h 334"/>
                      <a:gd name="T34" fmla="*/ 34 w 288"/>
                      <a:gd name="T35" fmla="*/ 290 h 334"/>
                      <a:gd name="T36" fmla="*/ 56 w 288"/>
                      <a:gd name="T37" fmla="*/ 276 h 334"/>
                      <a:gd name="T38" fmla="*/ 84 w 288"/>
                      <a:gd name="T39" fmla="*/ 260 h 334"/>
                      <a:gd name="T40" fmla="*/ 112 w 288"/>
                      <a:gd name="T41" fmla="*/ 238 h 334"/>
                      <a:gd name="T42" fmla="*/ 142 w 288"/>
                      <a:gd name="T43" fmla="*/ 214 h 334"/>
                      <a:gd name="T44" fmla="*/ 170 w 288"/>
                      <a:gd name="T45" fmla="*/ 184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41" y="2773"/>
                  <a:ext cx="1403" cy="317"/>
                  <a:chOff x="2237" y="2984"/>
                  <a:chExt cx="1829" cy="416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35" y="2988"/>
                    <a:ext cx="1829" cy="411"/>
                  </a:xfrm>
                  <a:custGeom>
                    <a:avLst/>
                    <a:gdLst>
                      <a:gd name="T0" fmla="*/ 1748 w 1832"/>
                      <a:gd name="T1" fmla="*/ 32 h 408"/>
                      <a:gd name="T2" fmla="*/ 1746 w 1832"/>
                      <a:gd name="T3" fmla="*/ 66 h 408"/>
                      <a:gd name="T4" fmla="*/ 1730 w 1832"/>
                      <a:gd name="T5" fmla="*/ 156 h 408"/>
                      <a:gd name="T6" fmla="*/ 1704 w 1832"/>
                      <a:gd name="T7" fmla="*/ 228 h 408"/>
                      <a:gd name="T8" fmla="*/ 1670 w 1832"/>
                      <a:gd name="T9" fmla="*/ 296 h 408"/>
                      <a:gd name="T10" fmla="*/ 1628 w 1832"/>
                      <a:gd name="T11" fmla="*/ 346 h 408"/>
                      <a:gd name="T12" fmla="*/ 1580 w 1832"/>
                      <a:gd name="T13" fmla="*/ 409 h 408"/>
                      <a:gd name="T14" fmla="*/ 1526 w 1832"/>
                      <a:gd name="T15" fmla="*/ 446 h 408"/>
                      <a:gd name="T16" fmla="*/ 1486 w 1832"/>
                      <a:gd name="T17" fmla="*/ 472 h 408"/>
                      <a:gd name="T18" fmla="*/ 1430 w 1832"/>
                      <a:gd name="T19" fmla="*/ 489 h 408"/>
                      <a:gd name="T20" fmla="*/ 1362 w 1832"/>
                      <a:gd name="T21" fmla="*/ 497 h 408"/>
                      <a:gd name="T22" fmla="*/ 0 w 1832"/>
                      <a:gd name="T23" fmla="*/ 497 h 408"/>
                      <a:gd name="T24" fmla="*/ 0 w 1832"/>
                      <a:gd name="T25" fmla="*/ 0 h 408"/>
                      <a:gd name="T26" fmla="*/ 1748 w 1832"/>
                      <a:gd name="T27" fmla="*/ 0 h 408"/>
                      <a:gd name="T28" fmla="*/ 1748 w 1832"/>
                      <a:gd name="T29" fmla="*/ 32 h 408"/>
                      <a:gd name="T30" fmla="*/ 1748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714" y="2982"/>
                    <a:ext cx="290" cy="337"/>
                  </a:xfrm>
                  <a:custGeom>
                    <a:avLst/>
                    <a:gdLst>
                      <a:gd name="T0" fmla="*/ 339 w 288"/>
                      <a:gd name="T1" fmla="*/ 0 h 334"/>
                      <a:gd name="T2" fmla="*/ 335 w 288"/>
                      <a:gd name="T3" fmla="*/ 52 h 334"/>
                      <a:gd name="T4" fmla="*/ 323 w 288"/>
                      <a:gd name="T5" fmla="*/ 126 h 334"/>
                      <a:gd name="T6" fmla="*/ 305 w 288"/>
                      <a:gd name="T7" fmla="*/ 169 h 334"/>
                      <a:gd name="T8" fmla="*/ 281 w 288"/>
                      <a:gd name="T9" fmla="*/ 232 h 334"/>
                      <a:gd name="T10" fmla="*/ 248 w 288"/>
                      <a:gd name="T11" fmla="*/ 264 h 334"/>
                      <a:gd name="T12" fmla="*/ 202 w 288"/>
                      <a:gd name="T13" fmla="*/ 301 h 334"/>
                      <a:gd name="T14" fmla="*/ 172 w 288"/>
                      <a:gd name="T15" fmla="*/ 337 h 334"/>
                      <a:gd name="T16" fmla="*/ 135 w 288"/>
                      <a:gd name="T17" fmla="*/ 366 h 334"/>
                      <a:gd name="T18" fmla="*/ 107 w 288"/>
                      <a:gd name="T19" fmla="*/ 382 h 334"/>
                      <a:gd name="T20" fmla="*/ 56 w 288"/>
                      <a:gd name="T21" fmla="*/ 398 h 334"/>
                      <a:gd name="T22" fmla="*/ 34 w 288"/>
                      <a:gd name="T23" fmla="*/ 411 h 334"/>
                      <a:gd name="T24" fmla="*/ 16 w 288"/>
                      <a:gd name="T25" fmla="*/ 419 h 334"/>
                      <a:gd name="T26" fmla="*/ 4 w 288"/>
                      <a:gd name="T27" fmla="*/ 424 h 334"/>
                      <a:gd name="T28" fmla="*/ 0 w 288"/>
                      <a:gd name="T29" fmla="*/ 427 h 334"/>
                      <a:gd name="T30" fmla="*/ 4 w 288"/>
                      <a:gd name="T31" fmla="*/ 424 h 334"/>
                      <a:gd name="T32" fmla="*/ 16 w 288"/>
                      <a:gd name="T33" fmla="*/ 416 h 334"/>
                      <a:gd name="T34" fmla="*/ 34 w 288"/>
                      <a:gd name="T35" fmla="*/ 406 h 334"/>
                      <a:gd name="T36" fmla="*/ 56 w 288"/>
                      <a:gd name="T37" fmla="*/ 388 h 334"/>
                      <a:gd name="T38" fmla="*/ 107 w 288"/>
                      <a:gd name="T39" fmla="*/ 372 h 334"/>
                      <a:gd name="T40" fmla="*/ 135 w 288"/>
                      <a:gd name="T41" fmla="*/ 343 h 334"/>
                      <a:gd name="T42" fmla="*/ 165 w 288"/>
                      <a:gd name="T43" fmla="*/ 307 h 334"/>
                      <a:gd name="T44" fmla="*/ 198 w 288"/>
                      <a:gd name="T45" fmla="*/ 268 h 334"/>
                      <a:gd name="T46" fmla="*/ 232 w 288"/>
                      <a:gd name="T47" fmla="*/ 236 h 334"/>
                      <a:gd name="T48" fmla="*/ 271 w 288"/>
                      <a:gd name="T49" fmla="*/ 173 h 334"/>
                      <a:gd name="T50" fmla="*/ 289 w 288"/>
                      <a:gd name="T51" fmla="*/ 128 h 334"/>
                      <a:gd name="T52" fmla="*/ 301 w 288"/>
                      <a:gd name="T53" fmla="*/ 54 h 334"/>
                      <a:gd name="T54" fmla="*/ 305 w 288"/>
                      <a:gd name="T55" fmla="*/ 2 h 334"/>
                      <a:gd name="T56" fmla="*/ 339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3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b="1">
                        <a:solidFill>
                          <a:srgbClr val="4D4D4D"/>
                        </a:solidFill>
                        <a:latin typeface="Segoe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kumimoji="0" lang="zh-CN" altLang="en-US" b="0" smtClean="0">
                      <a:solidFill>
                        <a:srgbClr val="000000"/>
                      </a:solidFill>
                      <a:ea typeface="MS PGothic" pitchFamily="34" charset="-128"/>
                    </a:endParaRPr>
                  </a:p>
                </p:txBody>
              </p:sp>
            </p:grpSp>
          </p:grpSp>
        </p:grp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969" y="1355"/>
              <a:ext cx="1164" cy="2079"/>
              <a:chOff x="3969" y="1355"/>
              <a:chExt cx="1164" cy="2079"/>
            </a:xfrm>
          </p:grpSpPr>
          <p:grpSp>
            <p:nvGrpSpPr>
              <p:cNvPr id="20" name="Group 23"/>
              <p:cNvGrpSpPr>
                <a:grpSpLocks/>
              </p:cNvGrpSpPr>
              <p:nvPr/>
            </p:nvGrpSpPr>
            <p:grpSpPr bwMode="auto">
              <a:xfrm rot="3877067">
                <a:off x="4169" y="2471"/>
                <a:ext cx="1421" cy="506"/>
                <a:chOff x="2241" y="2773"/>
                <a:chExt cx="1851" cy="666"/>
              </a:xfrm>
            </p:grpSpPr>
            <p:grpSp>
              <p:nvGrpSpPr>
                <p:cNvPr id="31" name="Group 24"/>
                <p:cNvGrpSpPr>
                  <a:grpSpLocks/>
                </p:cNvGrpSpPr>
                <p:nvPr/>
              </p:nvGrpSpPr>
              <p:grpSpPr bwMode="auto">
                <a:xfrm>
                  <a:off x="2262" y="3030"/>
                  <a:ext cx="1830" cy="409"/>
                  <a:chOff x="2262" y="3030"/>
                  <a:chExt cx="1830" cy="409"/>
                </a:xfrm>
              </p:grpSpPr>
              <p:sp>
                <p:nvSpPr>
                  <p:cNvPr id="35" name="Freeform 25"/>
                  <p:cNvSpPr>
                    <a:spLocks/>
                  </p:cNvSpPr>
                  <p:nvPr/>
                </p:nvSpPr>
                <p:spPr bwMode="gray">
                  <a:xfrm>
                    <a:off x="2260" y="3030"/>
                    <a:ext cx="1830" cy="408"/>
                  </a:xfrm>
                  <a:custGeom>
                    <a:avLst/>
                    <a:gdLst>
                      <a:gd name="T0" fmla="*/ 1776 w 1832"/>
                      <a:gd name="T1" fmla="*/ 32 h 408"/>
                      <a:gd name="T2" fmla="*/ 1774 w 1832"/>
                      <a:gd name="T3" fmla="*/ 66 h 408"/>
                      <a:gd name="T4" fmla="*/ 1758 w 1832"/>
                      <a:gd name="T5" fmla="*/ 128 h 408"/>
                      <a:gd name="T6" fmla="*/ 1732 w 1832"/>
                      <a:gd name="T7" fmla="*/ 188 h 408"/>
                      <a:gd name="T8" fmla="*/ 1698 w 1832"/>
                      <a:gd name="T9" fmla="*/ 240 h 408"/>
                      <a:gd name="T10" fmla="*/ 1656 w 1832"/>
                      <a:gd name="T11" fmla="*/ 288 h 408"/>
                      <a:gd name="T12" fmla="*/ 1608 w 1832"/>
                      <a:gd name="T13" fmla="*/ 330 h 408"/>
                      <a:gd name="T14" fmla="*/ 1554 w 1832"/>
                      <a:gd name="T15" fmla="*/ 362 h 408"/>
                      <a:gd name="T16" fmla="*/ 1494 w 1832"/>
                      <a:gd name="T17" fmla="*/ 388 h 408"/>
                      <a:gd name="T18" fmla="*/ 1430 w 1832"/>
                      <a:gd name="T19" fmla="*/ 402 h 408"/>
                      <a:gd name="T20" fmla="*/ 136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776 w 1832"/>
                      <a:gd name="T27" fmla="*/ 0 h 408"/>
                      <a:gd name="T28" fmla="*/ 1776 w 1832"/>
                      <a:gd name="T29" fmla="*/ 32 h 408"/>
                      <a:gd name="T30" fmla="*/ 1776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26"/>
                  <p:cNvSpPr>
                    <a:spLocks/>
                  </p:cNvSpPr>
                  <p:nvPr/>
                </p:nvSpPr>
                <p:spPr bwMode="gray">
                  <a:xfrm>
                    <a:off x="3739" y="3108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80 h 334"/>
                      <a:gd name="T12" fmla="*/ 174 w 288"/>
                      <a:gd name="T13" fmla="*/ 210 h 334"/>
                      <a:gd name="T14" fmla="*/ 144 w 288"/>
                      <a:gd name="T15" fmla="*/ 234 h 334"/>
                      <a:gd name="T16" fmla="*/ 112 w 288"/>
                      <a:gd name="T17" fmla="*/ 254 h 334"/>
                      <a:gd name="T18" fmla="*/ 84 w 288"/>
                      <a:gd name="T19" fmla="*/ 270 h 334"/>
                      <a:gd name="T20" fmla="*/ 56 w 288"/>
                      <a:gd name="T21" fmla="*/ 284 h 334"/>
                      <a:gd name="T22" fmla="*/ 34 w 288"/>
                      <a:gd name="T23" fmla="*/ 294 h 334"/>
                      <a:gd name="T24" fmla="*/ 16 w 288"/>
                      <a:gd name="T25" fmla="*/ 300 h 334"/>
                      <a:gd name="T26" fmla="*/ 4 w 288"/>
                      <a:gd name="T27" fmla="*/ 304 h 334"/>
                      <a:gd name="T28" fmla="*/ 0 w 288"/>
                      <a:gd name="T29" fmla="*/ 306 h 334"/>
                      <a:gd name="T30" fmla="*/ 4 w 288"/>
                      <a:gd name="T31" fmla="*/ 304 h 334"/>
                      <a:gd name="T32" fmla="*/ 16 w 288"/>
                      <a:gd name="T33" fmla="*/ 298 h 334"/>
                      <a:gd name="T34" fmla="*/ 34 w 288"/>
                      <a:gd name="T35" fmla="*/ 290 h 334"/>
                      <a:gd name="T36" fmla="*/ 56 w 288"/>
                      <a:gd name="T37" fmla="*/ 276 h 334"/>
                      <a:gd name="T38" fmla="*/ 84 w 288"/>
                      <a:gd name="T39" fmla="*/ 260 h 334"/>
                      <a:gd name="T40" fmla="*/ 112 w 288"/>
                      <a:gd name="T41" fmla="*/ 238 h 334"/>
                      <a:gd name="T42" fmla="*/ 142 w 288"/>
                      <a:gd name="T43" fmla="*/ 214 h 334"/>
                      <a:gd name="T44" fmla="*/ 170 w 288"/>
                      <a:gd name="T45" fmla="*/ 184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27"/>
                <p:cNvGrpSpPr>
                  <a:grpSpLocks/>
                </p:cNvGrpSpPr>
                <p:nvPr/>
              </p:nvGrpSpPr>
              <p:grpSpPr bwMode="auto">
                <a:xfrm flipV="1">
                  <a:off x="2241" y="2773"/>
                  <a:ext cx="1403" cy="317"/>
                  <a:chOff x="2237" y="2984"/>
                  <a:chExt cx="1829" cy="416"/>
                </a:xfrm>
              </p:grpSpPr>
              <p:sp>
                <p:nvSpPr>
                  <p:cNvPr id="33" name="Freeform 28"/>
                  <p:cNvSpPr>
                    <a:spLocks/>
                  </p:cNvSpPr>
                  <p:nvPr/>
                </p:nvSpPr>
                <p:spPr bwMode="gray">
                  <a:xfrm>
                    <a:off x="2235" y="2988"/>
                    <a:ext cx="1829" cy="411"/>
                  </a:xfrm>
                  <a:custGeom>
                    <a:avLst/>
                    <a:gdLst>
                      <a:gd name="T0" fmla="*/ 1748 w 1832"/>
                      <a:gd name="T1" fmla="*/ 32 h 408"/>
                      <a:gd name="T2" fmla="*/ 1746 w 1832"/>
                      <a:gd name="T3" fmla="*/ 66 h 408"/>
                      <a:gd name="T4" fmla="*/ 1730 w 1832"/>
                      <a:gd name="T5" fmla="*/ 156 h 408"/>
                      <a:gd name="T6" fmla="*/ 1704 w 1832"/>
                      <a:gd name="T7" fmla="*/ 228 h 408"/>
                      <a:gd name="T8" fmla="*/ 1670 w 1832"/>
                      <a:gd name="T9" fmla="*/ 296 h 408"/>
                      <a:gd name="T10" fmla="*/ 1628 w 1832"/>
                      <a:gd name="T11" fmla="*/ 346 h 408"/>
                      <a:gd name="T12" fmla="*/ 1580 w 1832"/>
                      <a:gd name="T13" fmla="*/ 409 h 408"/>
                      <a:gd name="T14" fmla="*/ 1526 w 1832"/>
                      <a:gd name="T15" fmla="*/ 446 h 408"/>
                      <a:gd name="T16" fmla="*/ 1486 w 1832"/>
                      <a:gd name="T17" fmla="*/ 472 h 408"/>
                      <a:gd name="T18" fmla="*/ 1430 w 1832"/>
                      <a:gd name="T19" fmla="*/ 489 h 408"/>
                      <a:gd name="T20" fmla="*/ 1362 w 1832"/>
                      <a:gd name="T21" fmla="*/ 497 h 408"/>
                      <a:gd name="T22" fmla="*/ 0 w 1832"/>
                      <a:gd name="T23" fmla="*/ 497 h 408"/>
                      <a:gd name="T24" fmla="*/ 0 w 1832"/>
                      <a:gd name="T25" fmla="*/ 0 h 408"/>
                      <a:gd name="T26" fmla="*/ 1748 w 1832"/>
                      <a:gd name="T27" fmla="*/ 0 h 408"/>
                      <a:gd name="T28" fmla="*/ 1748 w 1832"/>
                      <a:gd name="T29" fmla="*/ 32 h 408"/>
                      <a:gd name="T30" fmla="*/ 1748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29"/>
                  <p:cNvSpPr>
                    <a:spLocks/>
                  </p:cNvSpPr>
                  <p:nvPr/>
                </p:nvSpPr>
                <p:spPr bwMode="gray">
                  <a:xfrm>
                    <a:off x="3714" y="2982"/>
                    <a:ext cx="290" cy="337"/>
                  </a:xfrm>
                  <a:custGeom>
                    <a:avLst/>
                    <a:gdLst>
                      <a:gd name="T0" fmla="*/ 339 w 288"/>
                      <a:gd name="T1" fmla="*/ 0 h 334"/>
                      <a:gd name="T2" fmla="*/ 335 w 288"/>
                      <a:gd name="T3" fmla="*/ 52 h 334"/>
                      <a:gd name="T4" fmla="*/ 323 w 288"/>
                      <a:gd name="T5" fmla="*/ 126 h 334"/>
                      <a:gd name="T6" fmla="*/ 305 w 288"/>
                      <a:gd name="T7" fmla="*/ 169 h 334"/>
                      <a:gd name="T8" fmla="*/ 281 w 288"/>
                      <a:gd name="T9" fmla="*/ 232 h 334"/>
                      <a:gd name="T10" fmla="*/ 248 w 288"/>
                      <a:gd name="T11" fmla="*/ 264 h 334"/>
                      <a:gd name="T12" fmla="*/ 202 w 288"/>
                      <a:gd name="T13" fmla="*/ 301 h 334"/>
                      <a:gd name="T14" fmla="*/ 172 w 288"/>
                      <a:gd name="T15" fmla="*/ 337 h 334"/>
                      <a:gd name="T16" fmla="*/ 135 w 288"/>
                      <a:gd name="T17" fmla="*/ 366 h 334"/>
                      <a:gd name="T18" fmla="*/ 107 w 288"/>
                      <a:gd name="T19" fmla="*/ 382 h 334"/>
                      <a:gd name="T20" fmla="*/ 56 w 288"/>
                      <a:gd name="T21" fmla="*/ 398 h 334"/>
                      <a:gd name="T22" fmla="*/ 34 w 288"/>
                      <a:gd name="T23" fmla="*/ 411 h 334"/>
                      <a:gd name="T24" fmla="*/ 16 w 288"/>
                      <a:gd name="T25" fmla="*/ 419 h 334"/>
                      <a:gd name="T26" fmla="*/ 4 w 288"/>
                      <a:gd name="T27" fmla="*/ 424 h 334"/>
                      <a:gd name="T28" fmla="*/ 0 w 288"/>
                      <a:gd name="T29" fmla="*/ 427 h 334"/>
                      <a:gd name="T30" fmla="*/ 4 w 288"/>
                      <a:gd name="T31" fmla="*/ 424 h 334"/>
                      <a:gd name="T32" fmla="*/ 16 w 288"/>
                      <a:gd name="T33" fmla="*/ 416 h 334"/>
                      <a:gd name="T34" fmla="*/ 34 w 288"/>
                      <a:gd name="T35" fmla="*/ 406 h 334"/>
                      <a:gd name="T36" fmla="*/ 56 w 288"/>
                      <a:gd name="T37" fmla="*/ 388 h 334"/>
                      <a:gd name="T38" fmla="*/ 107 w 288"/>
                      <a:gd name="T39" fmla="*/ 372 h 334"/>
                      <a:gd name="T40" fmla="*/ 135 w 288"/>
                      <a:gd name="T41" fmla="*/ 343 h 334"/>
                      <a:gd name="T42" fmla="*/ 165 w 288"/>
                      <a:gd name="T43" fmla="*/ 307 h 334"/>
                      <a:gd name="T44" fmla="*/ 198 w 288"/>
                      <a:gd name="T45" fmla="*/ 268 h 334"/>
                      <a:gd name="T46" fmla="*/ 232 w 288"/>
                      <a:gd name="T47" fmla="*/ 236 h 334"/>
                      <a:gd name="T48" fmla="*/ 271 w 288"/>
                      <a:gd name="T49" fmla="*/ 173 h 334"/>
                      <a:gd name="T50" fmla="*/ 289 w 288"/>
                      <a:gd name="T51" fmla="*/ 128 h 334"/>
                      <a:gd name="T52" fmla="*/ 301 w 288"/>
                      <a:gd name="T53" fmla="*/ 54 h 334"/>
                      <a:gd name="T54" fmla="*/ 305 w 288"/>
                      <a:gd name="T55" fmla="*/ 2 h 334"/>
                      <a:gd name="T56" fmla="*/ 339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4D4D4D"/>
                    </a:solidFill>
                    <a:latin typeface="Segoe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 b="0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29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  <p:sp>
              <p:nvSpPr>
                <p:cNvPr id="30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1pPr>
                  <a:lvl2pPr marL="742950" indent="-28575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b="1">
                      <a:solidFill>
                        <a:srgbClr val="4D4D4D"/>
                      </a:solidFill>
                      <a:latin typeface="Segoe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kumimoji="0" lang="zh-CN" altLang="en-US" b="0" smtClean="0">
                    <a:solidFill>
                      <a:srgbClr val="000000"/>
                    </a:solidFill>
                    <a:ea typeface="MS PGothic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1810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FEB08F86-D15B-4639-8A91-14ACAC89BD7E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CF75F1A-D52C-4539-A2A6-398037A1DEDD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sz="96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0610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44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65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FA25795E-917A-485C-8DBB-AFF5423A6AB8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D95A130-C3B8-426B-BDE0-B59F734A59A1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zh-CN" altLang="en-US" sz="28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kumimoji="0" lang="en-US" altLang="zh-CN" sz="28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74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itchFamily="66" charset="0"/>
                <a:ea typeface="微软雅黑" pitchFamily="34" charset="-122"/>
              </a:defRPr>
            </a:lvl1pPr>
            <a:lvl2pPr>
              <a:defRPr sz="2000">
                <a:latin typeface="Comic Sans MS" pitchFamily="66" charset="0"/>
                <a:ea typeface="微软雅黑" pitchFamily="34" charset="-122"/>
              </a:defRPr>
            </a:lvl2pPr>
            <a:lvl3pPr>
              <a:defRPr sz="1800">
                <a:latin typeface="Comic Sans MS" pitchFamily="66" charset="0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22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328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049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635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63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225" y="6491288"/>
            <a:ext cx="412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D6F7CD49-25B6-46DC-AC96-C7A4F049530F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972425" y="6491288"/>
            <a:ext cx="946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A517489-C814-48EB-855C-65C6B6491322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zh-CN" altLang="en-US" sz="28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kumimoji="0" lang="en-US" altLang="zh-CN" sz="28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93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/>
            <a:fld id="{CB0179CC-3BB7-4992-8033-5E32F7C835B0}" type="slidenum">
              <a:rPr kumimoji="0"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kumimoji="0"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939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1pPr>
            <a:lvl2pPr marL="742950" indent="-28575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2pPr>
            <a:lvl3pPr marL="11430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3pPr>
            <a:lvl4pPr marL="16002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4pPr>
            <a:lvl5pPr marL="2057400" indent="-228600" eaLnBrk="0" hangingPunct="0"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4D4D4D"/>
                </a:solidFill>
                <a:latin typeface="Segoe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EE38142-47A6-4541-9D2A-1B8719EE3A6E}" type="datetime1">
              <a:rPr kumimoji="0" lang="zh-CN" altLang="en-US" sz="1200" b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2016/10/11</a:t>
            </a:fld>
            <a:endParaRPr kumimoji="0" lang="en-US" altLang="zh-CN" sz="1200" b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0" lang="en-US" altLang="zh-CN" sz="14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kumimoji="0" lang="zh-CN" altLang="en-US" sz="14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36" r:id="rId1"/>
    <p:sldLayoutId id="2147486928" r:id="rId2"/>
    <p:sldLayoutId id="2147486937" r:id="rId3"/>
    <p:sldLayoutId id="2147486929" r:id="rId4"/>
    <p:sldLayoutId id="2147486930" r:id="rId5"/>
    <p:sldLayoutId id="2147486931" r:id="rId6"/>
    <p:sldLayoutId id="2147486932" r:id="rId7"/>
    <p:sldLayoutId id="2147486933" r:id="rId8"/>
    <p:sldLayoutId id="2147486938" r:id="rId9"/>
    <p:sldLayoutId id="2147486939" r:id="rId10"/>
    <p:sldLayoutId id="2147486940" r:id="rId11"/>
    <p:sldLayoutId id="2147486941" r:id="rId12"/>
    <p:sldLayoutId id="2147486942" r:id="rId13"/>
    <p:sldLayoutId id="2147486943" r:id="rId14"/>
    <p:sldLayoutId id="2147486944" r:id="rId15"/>
    <p:sldLayoutId id="2147486945" r:id="rId16"/>
    <p:sldLayoutId id="2147486946" r:id="rId17"/>
    <p:sldLayoutId id="2147486947" r:id="rId18"/>
    <p:sldLayoutId id="2147486948" r:id="rId19"/>
    <p:sldLayoutId id="2147486949" r:id="rId20"/>
    <p:sldLayoutId id="2147486950" r:id="rId21"/>
    <p:sldLayoutId id="2147486951" r:id="rId22"/>
    <p:sldLayoutId id="2147486952" r:id="rId23"/>
    <p:sldLayoutId id="2147486934" r:id="rId24"/>
    <p:sldLayoutId id="214748693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16875" y="2763241"/>
            <a:ext cx="8874183" cy="9233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面向社交媒体的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画像生成技术研究</a:t>
            </a:r>
          </a:p>
        </p:txBody>
      </p:sp>
      <p:sp>
        <p:nvSpPr>
          <p:cNvPr id="151555" name="Text Box 5"/>
          <p:cNvSpPr txBox="1">
            <a:spLocks noChangeArrowheads="1"/>
          </p:cNvSpPr>
          <p:nvPr/>
        </p:nvSpPr>
        <p:spPr bwMode="auto">
          <a:xfrm>
            <a:off x="3459633" y="3832398"/>
            <a:ext cx="5684367" cy="185691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45000"/>
              </a:spcBef>
              <a:buClr>
                <a:srgbClr val="FBB030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45000"/>
              </a:spcBef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45000"/>
              </a:spcBef>
              <a:buClr>
                <a:srgbClr val="FBB030"/>
              </a:buClr>
              <a:buChar char="•"/>
              <a:defRPr sz="2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45000"/>
              </a:spcBef>
              <a:buClr>
                <a:srgbClr val="FBB030"/>
              </a:buClr>
              <a:buChar char="–"/>
              <a:defRPr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45000"/>
              </a:spcBef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dirty="0" smtClean="0">
              <a:solidFill>
                <a:srgbClr val="000000"/>
              </a:solidFill>
              <a:latin typeface="Segoe"/>
              <a:ea typeface="华文新魏" panose="02010800040101010101" pitchFamily="2" charset="-122"/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姓名</a:t>
            </a:r>
            <a:r>
              <a:rPr lang="zh-CN" altLang="en-US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费</a:t>
            </a:r>
            <a:r>
              <a:rPr lang="zh-CN" altLang="en-US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鹏</a:t>
            </a:r>
            <a:endParaRPr lang="en-US" altLang="zh-CN" dirty="0" smtClean="0">
              <a:solidFill>
                <a:srgbClr val="000000"/>
              </a:solidFill>
              <a:latin typeface="Segoe"/>
              <a:ea typeface="华文新魏" panose="02010800040101010101" pitchFamily="2" charset="-122"/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专业：计算机应用技术</a:t>
            </a:r>
            <a:endParaRPr lang="en-US" altLang="zh-CN" dirty="0" smtClean="0">
              <a:solidFill>
                <a:srgbClr val="000000"/>
              </a:solidFill>
              <a:latin typeface="Segoe"/>
              <a:ea typeface="华文新魏" panose="02010800040101010101" pitchFamily="2" charset="-122"/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Segoe"/>
                <a:ea typeface="华文新魏" panose="02010800040101010101" pitchFamily="2" charset="-122"/>
              </a:rPr>
              <a:t>导师：林鸿飞 教授</a:t>
            </a:r>
            <a:endParaRPr lang="en-US" altLang="zh-CN" dirty="0" smtClean="0">
              <a:solidFill>
                <a:srgbClr val="000000"/>
              </a:solidFill>
              <a:latin typeface="Segoe"/>
              <a:ea typeface="华文新魏" panose="02010800040101010101" pitchFamily="2" charset="-122"/>
            </a:endParaRPr>
          </a:p>
        </p:txBody>
      </p:sp>
      <p:sp>
        <p:nvSpPr>
          <p:cNvPr id="151556" name="Text Box 6"/>
          <p:cNvSpPr txBox="1">
            <a:spLocks noChangeArrowheads="1"/>
          </p:cNvSpPr>
          <p:nvPr/>
        </p:nvSpPr>
        <p:spPr bwMode="auto">
          <a:xfrm>
            <a:off x="5908675" y="5980972"/>
            <a:ext cx="2093913" cy="36671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45000"/>
              </a:spcBef>
              <a:buClr>
                <a:srgbClr val="FBB030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45000"/>
              </a:spcBef>
              <a:buClr>
                <a:srgbClr val="FBB030"/>
              </a:buClr>
              <a:buFont typeface="微软雅黑" panose="020B0503020204020204" pitchFamily="34" charset="-122"/>
              <a:buChar char="◆"/>
              <a:defRPr sz="28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45000"/>
              </a:spcBef>
              <a:buClr>
                <a:srgbClr val="FBB030"/>
              </a:buClr>
              <a:buChar char="•"/>
              <a:defRPr sz="2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45000"/>
              </a:spcBef>
              <a:buClr>
                <a:srgbClr val="FBB030"/>
              </a:buClr>
              <a:buChar char="–"/>
              <a:defRPr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45000"/>
              </a:spcBef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Segoe"/>
                <a:ea typeface="MS PGothic" panose="020B0600070205080204" pitchFamily="34" charset="-128"/>
              </a:rPr>
              <a:t>2016</a:t>
            </a:r>
            <a:r>
              <a:rPr lang="zh-CN" altLang="en-US" sz="1800" dirty="0" smtClean="0">
                <a:solidFill>
                  <a:srgbClr val="000000"/>
                </a:solidFill>
                <a:latin typeface="Segoe"/>
                <a:ea typeface="MS PGothic" panose="020B0600070205080204" pitchFamily="34" charset="-128"/>
              </a:rPr>
              <a:t>年</a:t>
            </a:r>
            <a:r>
              <a:rPr lang="en-US" altLang="zh-CN" sz="1800" dirty="0" smtClean="0">
                <a:solidFill>
                  <a:srgbClr val="000000"/>
                </a:solidFill>
                <a:latin typeface="Segoe"/>
                <a:ea typeface="MS PGothic" panose="020B0600070205080204" pitchFamily="34" charset="-128"/>
              </a:rPr>
              <a:t>10</a:t>
            </a:r>
            <a:r>
              <a:rPr lang="zh-CN" altLang="en-US" sz="1800" dirty="0" smtClean="0">
                <a:solidFill>
                  <a:srgbClr val="000000"/>
                </a:solidFill>
                <a:latin typeface="Segoe"/>
                <a:ea typeface="MS PGothic" panose="020B0600070205080204" pitchFamily="34" charset="-128"/>
              </a:rPr>
              <a:t>月</a:t>
            </a:r>
            <a:r>
              <a:rPr lang="en-US" altLang="zh-CN" sz="1800" dirty="0" smtClean="0">
                <a:solidFill>
                  <a:srgbClr val="000000"/>
                </a:solidFill>
                <a:latin typeface="Segoe"/>
                <a:ea typeface="MS PGothic" panose="020B0600070205080204" pitchFamily="34" charset="-128"/>
              </a:rPr>
              <a:t>10</a:t>
            </a:r>
            <a:r>
              <a:rPr lang="zh-CN" altLang="en-US" sz="1800" dirty="0" smtClean="0">
                <a:solidFill>
                  <a:srgbClr val="000000"/>
                </a:solidFill>
                <a:latin typeface="Segoe"/>
                <a:ea typeface="MS PGothic" panose="020B0600070205080204" pitchFamily="34" charset="-128"/>
              </a:rPr>
              <a:t>日</a:t>
            </a:r>
            <a:endParaRPr lang="zh-CN" altLang="en-US" sz="1800" dirty="0">
              <a:solidFill>
                <a:srgbClr val="000000"/>
              </a:solidFill>
              <a:latin typeface="Segoe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0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5"/>
    </mc:Choice>
    <mc:Fallback xmlns="">
      <p:transition spd="slow" advTm="64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82401" y="1213923"/>
            <a:ext cx="68628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用户特征概述</a:t>
            </a:r>
            <a:endParaRPr lang="en-US" altLang="zh-CN" sz="20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受区域经济、人口结构等多因素影响，华东、中南地区的微博活跃用户规模相对较大。珠三角、长三角、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北京等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经济发达地区以及人口大省的微博用户占比较大。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56" y="3258101"/>
            <a:ext cx="4545299" cy="2134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902" y="5432951"/>
            <a:ext cx="4783082" cy="683298"/>
          </a:xfrm>
          <a:prstGeom prst="rect">
            <a:avLst/>
          </a:prstGeom>
        </p:spPr>
      </p:pic>
      <p:sp>
        <p:nvSpPr>
          <p:cNvPr id="21" name="流程图: 内部贮存 20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流程图: 内部贮存 21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流程图: 内部贮存 22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26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29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2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93329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流程图: 内部贮存 2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流程图: 内部贮存 2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78" y="1618270"/>
            <a:ext cx="7612504" cy="428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020111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2082401" y="1213923"/>
            <a:ext cx="68628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用户行为概述</a:t>
            </a:r>
            <a:endParaRPr lang="en-US" altLang="zh-CN" sz="20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早晨五点起，微博用户发博量开始上升，到中午十二点达到第一次峰值，随后在下午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1-2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点有小幅下滑，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3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点之后微博发博量上升平缓，在晚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10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点达到峰值后，开始下滑</a:t>
            </a:r>
          </a:p>
        </p:txBody>
      </p:sp>
      <p:sp>
        <p:nvSpPr>
          <p:cNvPr id="27" name="流程图: 内部贮存 2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流程图: 内部贮存 2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64" y="3315516"/>
            <a:ext cx="7006843" cy="1944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23" y="5333596"/>
            <a:ext cx="3983559" cy="5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1135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2082401" y="1213923"/>
            <a:ext cx="68628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文本类特征</a:t>
            </a:r>
            <a:endParaRPr lang="zh-CN" altLang="en-US" sz="20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微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博来源加上微博内容的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TFIDF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特征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字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/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词粒度的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TFIDF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降维至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500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维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统计类特征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微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博总数、转发评论数、平均词数 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……</a:t>
            </a:r>
            <a:endParaRPr lang="en-US" altLang="zh-CN" sz="16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粉丝数、粉丝分段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one-hot ……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时间类特征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登录天数、活跃天数 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……</a:t>
            </a:r>
            <a:endParaRPr lang="en-US" altLang="zh-CN" sz="16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日均微博数、工作日微博数、周末微博比例 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……</a:t>
            </a:r>
            <a:endParaRPr lang="zh-CN" altLang="en-US" sz="1600" b="0" dirty="0">
              <a:latin typeface="楷体_GB2312" charset="0"/>
              <a:ea typeface="楷体_GB231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地理位置信息特征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微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博中出现的省市名的计数特征、映射到区域的特征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……</a:t>
            </a:r>
            <a:endParaRPr lang="en-US" altLang="zh-CN" sz="16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微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博中出现的省份的经纬度的平均值</a:t>
            </a:r>
            <a:endParaRPr lang="zh-CN" altLang="en-US" sz="1600" b="0" dirty="0">
              <a:latin typeface="楷体_GB2312" charset="0"/>
              <a:ea typeface="楷体_GB2312" charset="0"/>
            </a:endParaRPr>
          </a:p>
          <a:p>
            <a:pPr lvl="1" algn="just">
              <a:lnSpc>
                <a:spcPct val="150000"/>
              </a:lnSpc>
            </a:pPr>
            <a:endParaRPr lang="zh-CN" altLang="en-US" sz="1600" b="0" dirty="0">
              <a:latin typeface="楷体_GB2312" charset="0"/>
              <a:ea typeface="楷体_GB2312" charset="0"/>
            </a:endParaRPr>
          </a:p>
        </p:txBody>
      </p:sp>
      <p:sp>
        <p:nvSpPr>
          <p:cNvPr id="27" name="流程图: 内部贮存 2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流程图: 内部贮存 2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241437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流程图: 内部贮存 2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流程图: 内部贮存 2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16" y="2522465"/>
            <a:ext cx="6911585" cy="37440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82401" y="1213923"/>
            <a:ext cx="686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>
                <a:latin typeface="楷体_GB2312" charset="0"/>
                <a:ea typeface="楷体_GB2312" charset="0"/>
              </a:rPr>
              <a:t>搭建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用户属性预测系统</a:t>
            </a:r>
            <a:endParaRPr lang="zh-CN" altLang="en-US" sz="20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关键技术：</a:t>
            </a:r>
            <a:r>
              <a:rPr lang="en-US" altLang="zh-CN" sz="1600" b="0" dirty="0" err="1" smtClean="0">
                <a:latin typeface="楷体_GB2312" charset="0"/>
                <a:ea typeface="楷体_GB2312" charset="0"/>
              </a:rPr>
              <a:t>Xgboost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、深度学习、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Stacking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、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bagging</a:t>
            </a:r>
            <a:endParaRPr lang="en-US" altLang="zh-CN" sz="1600" b="0" dirty="0">
              <a:latin typeface="楷体_GB2312" charset="0"/>
              <a:ea typeface="楷体_GB23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61908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2082401" y="1213923"/>
            <a:ext cx="68628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阶段性成果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全国社会媒体处理大会首届技术评测竞赛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——“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微众杯”技术评测（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WEIZOOMSMP CUP 2016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） 第二名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评测时间：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2016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年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7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月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10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日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—2016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年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9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月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30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日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共有来自中国大陆、香港、澳门、美国、加拿大、新加坡等国家或地区的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100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多家单位的</a:t>
            </a:r>
            <a:r>
              <a:rPr lang="en-US" altLang="zh-CN" sz="1600" b="0" dirty="0">
                <a:latin typeface="楷体_GB2312" charset="0"/>
                <a:ea typeface="楷体_GB2312" charset="0"/>
              </a:rPr>
              <a:t>565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名选手报名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参赛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最终成绩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准确率：年龄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67%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， 性别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88%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， 地域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69%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， 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总成绩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0.73129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（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2/197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）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>
                <a:latin typeface="楷体_GB2312" charset="0"/>
                <a:ea typeface="楷体_GB2312" charset="0"/>
              </a:rPr>
              <a:t>论文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 smtClean="0">
                <a:latin typeface="楷体_GB2312" charset="0"/>
                <a:ea typeface="楷体_GB2312" charset="0"/>
              </a:rPr>
              <a:t>《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基于多视图的微博用户属性抽取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 smtClean="0">
                <a:latin typeface="楷体_GB2312" charset="0"/>
                <a:ea typeface="楷体_GB2312" charset="0"/>
              </a:rPr>
              <a:t>撰写中，年底投稿</a:t>
            </a:r>
            <a:endParaRPr lang="en-US" altLang="zh-CN" sz="1600" b="0" dirty="0">
              <a:latin typeface="楷体_GB2312" charset="0"/>
              <a:ea typeface="楷体_GB2312" charset="0"/>
            </a:endParaRPr>
          </a:p>
        </p:txBody>
      </p:sp>
      <p:sp>
        <p:nvSpPr>
          <p:cNvPr id="27" name="流程图: 内部贮存 2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流程图: 内部贮存 2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355" y="4604165"/>
            <a:ext cx="2000000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4513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流程图: 内部贮存 2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流程图: 内部贮存 2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Group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731963"/>
            <a:ext cx="235902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oup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31963"/>
            <a:ext cx="235902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2336800" y="3575050"/>
            <a:ext cx="2373313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8F8F8"/>
                </a:solidFill>
                <a:ea typeface="微软雅黑" pitchFamily="34" charset="-122"/>
              </a:rPr>
              <a:t>客观</a:t>
            </a:r>
            <a:endParaRPr lang="zh-CN" altLang="en-US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36800" y="4006850"/>
            <a:ext cx="2374900" cy="19431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6389688" y="3575050"/>
            <a:ext cx="23749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8F8F8"/>
                </a:solidFill>
                <a:ea typeface="微软雅黑" pitchFamily="34" charset="-122"/>
              </a:rPr>
              <a:t>主观</a:t>
            </a:r>
            <a:endParaRPr lang="zh-CN" altLang="en-US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6389688" y="4006850"/>
            <a:ext cx="2374900" cy="19431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2513013" y="4222750"/>
            <a:ext cx="20637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年龄</a:t>
            </a:r>
            <a:endParaRPr lang="zh-CN" altLang="en-US" sz="1600" dirty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性别</a:t>
            </a:r>
            <a:endParaRPr lang="zh-CN" altLang="en-US" sz="1600" dirty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地域</a:t>
            </a:r>
            <a:endParaRPr lang="zh-CN" altLang="en-US" sz="1600" dirty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学历</a:t>
            </a:r>
            <a:endParaRPr lang="zh-CN" altLang="en-US" sz="1600" dirty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en-US" altLang="zh-CN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……</a:t>
            </a:r>
            <a:endParaRPr lang="zh-CN" altLang="en-US" dirty="0">
              <a:solidFill>
                <a:srgbClr val="292929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6567488" y="4222750"/>
            <a:ext cx="20637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大五人格</a:t>
            </a:r>
            <a:endParaRPr lang="zh-CN" altLang="en-US" sz="1600" dirty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喜怒哀乐</a:t>
            </a:r>
            <a:endParaRPr lang="en-US" altLang="zh-CN" sz="1600" dirty="0" smtClean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爱</a:t>
            </a:r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运动</a:t>
            </a:r>
            <a:endParaRPr lang="en-US" altLang="zh-CN" sz="1600" dirty="0" smtClean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/>
            <a:r>
              <a:rPr lang="zh-CN" altLang="en-US" sz="1600" dirty="0" smtClean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●</a:t>
            </a:r>
            <a:r>
              <a:rPr lang="zh-CN" altLang="en-US" sz="1600" dirty="0">
                <a:solidFill>
                  <a:srgbClr val="292929"/>
                </a:solidFill>
                <a:latin typeface="楷体_GB2312" pitchFamily="1" charset="-122"/>
                <a:ea typeface="楷体_GB2312" pitchFamily="1" charset="-122"/>
              </a:rPr>
              <a:t>技术宅</a:t>
            </a:r>
            <a:endParaRPr lang="en-US" altLang="zh-CN" sz="1600" dirty="0">
              <a:solidFill>
                <a:srgbClr val="292929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5053013" y="3241675"/>
            <a:ext cx="1079500" cy="1079500"/>
            <a:chOff x="0" y="0"/>
            <a:chExt cx="1700" cy="1700"/>
          </a:xfrm>
        </p:grpSpPr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0" y="0"/>
              <a:ext cx="1700" cy="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5" name="WordArt 24"/>
            <p:cNvSpPr>
              <a:spLocks noChangeArrowheads="1" noChangeShapeType="1"/>
            </p:cNvSpPr>
            <p:nvPr/>
          </p:nvSpPr>
          <p:spPr bwMode="auto">
            <a:xfrm>
              <a:off x="215" y="350"/>
              <a:ext cx="1245" cy="9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solidFill>
                    <a:srgbClr val="F8F8F8"/>
                  </a:solidFill>
                  <a:latin typeface="微软雅黑"/>
                  <a:ea typeface="微软雅黑"/>
                </a:rPr>
                <a:t>+</a:t>
              </a:r>
              <a:endParaRPr lang="zh-CN" altLang="en-US" sz="3600" kern="10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026351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00"/>
                            </p:stCondLst>
                            <p:childTnLst>
                              <p:par>
                                <p:cTn id="54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92" decel="100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92" decel="100000"/>
                                        <p:tgtEl>
                                          <p:spTgt spid="4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9" dur="19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1" dur="19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 autoUpdateAnimBg="0"/>
      <p:bldP spid="26" grpId="0" animBg="1" autoUpdateAnimBg="0"/>
      <p:bldP spid="39" grpId="0" bldLvl="0" animBg="1" autoUpdateAnimBg="0"/>
      <p:bldP spid="40" grpId="0" animBg="1" autoUpdateAnimBg="0"/>
      <p:bldP spid="41" grpId="0" bldLvl="0" autoUpdateAnimBg="0"/>
      <p:bldP spid="42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年度研究</a:t>
            </a:r>
            <a:r>
              <a:rPr lang="zh-CN" altLang="en-US" dirty="0">
                <a:latin typeface="微软雅黑" panose="020B0503020204020204" pitchFamily="34" charset="-122"/>
              </a:rPr>
              <a:t>计划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2016.11</a:t>
            </a:r>
            <a:r>
              <a:rPr lang="zh-CN" altLang="en-US" dirty="0" smtClean="0"/>
              <a:t>完成小论文撰写；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2016.11</a:t>
            </a:r>
            <a:r>
              <a:rPr lang="zh-CN" altLang="en-US" dirty="0" smtClean="0"/>
              <a:t>抽取并</a:t>
            </a:r>
            <a:r>
              <a:rPr lang="zh-CN" altLang="zh-CN" dirty="0" smtClean="0"/>
              <a:t>融合大五人格等用户主观标签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2016.12—2017.1 </a:t>
            </a:r>
            <a:r>
              <a:rPr lang="zh-CN" altLang="en-US" dirty="0" smtClean="0"/>
              <a:t>考虑用户链接信息，构建社交媒体用户属性库；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2017.2—2017.5 </a:t>
            </a:r>
            <a:r>
              <a:rPr lang="zh-CN" altLang="en-US" dirty="0" smtClean="0"/>
              <a:t>展望与总结分析，并对其中的不足加以补充。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5787"/>
          </a:xfrm>
          <a:ln/>
        </p:spPr>
        <p:txBody>
          <a:bodyPr/>
          <a:lstStyle/>
          <a:p>
            <a:r>
              <a:rPr lang="zh-CN" altLang="en-US" dirty="0" smtClean="0"/>
              <a:t>研究计划</a:t>
            </a:r>
          </a:p>
        </p:txBody>
      </p:sp>
    </p:spTree>
    <p:extLst>
      <p:ext uri="{BB962C8B-B14F-4D97-AF65-F5344CB8AC3E}">
        <p14:creationId xmlns:p14="http://schemas.microsoft.com/office/powerpoint/2010/main" val="1130302856"/>
      </p:ext>
    </p:extLst>
  </p:cSld>
  <p:clrMapOvr>
    <a:masterClrMapping/>
  </p:clrMapOvr>
  <p:transition advTm="4143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5400" smtClean="0">
                <a:latin typeface="微软雅黑" panose="020B0503020204020204" pitchFamily="34" charset="-122"/>
              </a:rPr>
              <a:t>谢谢各位老师！</a:t>
            </a:r>
          </a:p>
        </p:txBody>
      </p:sp>
      <p:sp>
        <p:nvSpPr>
          <p:cNvPr id="48131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5787"/>
          </a:xfrm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 bwMode="auto">
          <a:xfrm>
            <a:off x="426949" y="4239580"/>
            <a:ext cx="3873500" cy="21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5787"/>
          </a:xfrm>
          <a:ln/>
        </p:spPr>
        <p:txBody>
          <a:bodyPr/>
          <a:lstStyle/>
          <a:p>
            <a:r>
              <a:rPr lang="zh-CN" altLang="en-US" dirty="0" smtClean="0"/>
              <a:t>研究背景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15373" y="1448422"/>
            <a:ext cx="3589468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133" dirty="0" smtClean="0">
                <a:solidFill>
                  <a:schemeClr val="accent1">
                    <a:lumMod val="75000"/>
                  </a:schemeClr>
                </a:solidFill>
              </a:rPr>
              <a:t>什么是用户画像</a:t>
            </a:r>
            <a:endParaRPr lang="zh-CN" altLang="en-US" sz="2133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15374" y="1889141"/>
            <a:ext cx="3873500" cy="21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72381" y="1954821"/>
            <a:ext cx="7792518" cy="68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男，</a:t>
            </a:r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岁，已婚，收入</a:t>
            </a:r>
            <a:r>
              <a:rPr lang="en-US" altLang="zh-CN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67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万以上，爱美食，团购达人，喜欢红酒配香烟</a:t>
            </a:r>
            <a:r>
              <a:rPr lang="zh-CN" altLang="en-US" sz="1867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67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 smtClean="0"/>
              <a:t>        </a:t>
            </a:r>
            <a:r>
              <a:rPr lang="en-US" altLang="zh-CN" sz="2000" b="0" dirty="0" smtClean="0"/>
              <a:t>------</a:t>
            </a:r>
            <a:r>
              <a:rPr lang="zh-CN" altLang="en-US" sz="2000" b="0" dirty="0" smtClean="0"/>
              <a:t>这样</a:t>
            </a:r>
            <a:r>
              <a:rPr lang="zh-CN" altLang="en-US" sz="2000" b="0" dirty="0"/>
              <a:t>一串描述即为用户画像的典型案例</a:t>
            </a:r>
            <a:endParaRPr lang="zh-CN" altLang="en-US" sz="1867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6949" y="3592615"/>
            <a:ext cx="3873500" cy="21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3074" y="3729255"/>
            <a:ext cx="185659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用户信息标签化</a:t>
            </a:r>
            <a:endParaRPr lang="zh-CN" altLang="en-US" sz="1867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utoShape 2" descr="http://img3.imgtn.bdimg.com/it/u=2469136719,2025883672&amp;fm=21&amp;gp=0.jpg"/>
          <p:cNvSpPr>
            <a:spLocks noChangeAspect="1" noChangeArrowheads="1"/>
          </p:cNvSpPr>
          <p:nvPr/>
        </p:nvSpPr>
        <p:spPr bwMode="auto">
          <a:xfrm>
            <a:off x="5892800" y="2832257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26" name="Picture 2" descr="http://image.woshipm.com/wp-files/2014/09/Us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79" y="2705816"/>
            <a:ext cx="5005725" cy="352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98253"/>
      </p:ext>
    </p:extLst>
  </p:cSld>
  <p:clrMapOvr>
    <a:masterClrMapping/>
  </p:clrMapOvr>
  <p:transition advTm="4143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5787"/>
          </a:xfrm>
          <a:ln/>
        </p:spPr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意义</a:t>
            </a:r>
            <a:endParaRPr lang="zh-CN" altLang="en-US" dirty="0" smtClean="0"/>
          </a:p>
        </p:txBody>
      </p:sp>
      <p:sp>
        <p:nvSpPr>
          <p:cNvPr id="12" name="TextBox 2"/>
          <p:cNvSpPr txBox="1"/>
          <p:nvPr/>
        </p:nvSpPr>
        <p:spPr>
          <a:xfrm>
            <a:off x="488675" y="1461097"/>
            <a:ext cx="1211581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133" dirty="0">
                <a:solidFill>
                  <a:schemeClr val="accent4">
                    <a:lumMod val="75000"/>
                  </a:schemeClr>
                </a:solidFill>
              </a:rPr>
              <a:t>应用</a:t>
            </a:r>
            <a:endParaRPr lang="zh-CN" altLang="en-US" sz="2133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488676" y="1901816"/>
            <a:ext cx="3873500" cy="21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0098" y="1996161"/>
            <a:ext cx="639469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186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准营销、精准扶贫、舆情监控、精准医疗、政府职能优化</a:t>
            </a:r>
            <a:endParaRPr lang="zh-CN" altLang="en-US" sz="1867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77" y="2581731"/>
            <a:ext cx="6450295" cy="348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673958"/>
      </p:ext>
    </p:extLst>
  </p:cSld>
  <p:clrMapOvr>
    <a:masterClrMapping/>
  </p:clrMapOvr>
  <p:transition advTm="4143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5787"/>
          </a:xfrm>
          <a:ln/>
        </p:spPr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内容</a:t>
            </a:r>
            <a:endParaRPr lang="zh-CN" altLang="en-US" dirty="0" smtClean="0"/>
          </a:p>
        </p:txBody>
      </p:sp>
      <p:pic>
        <p:nvPicPr>
          <p:cNvPr id="4098" name="Picture 2" descr="https://pic1.zhimg.com/8c54b5cef71ccb8b0ed70715e6ff9efc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55" y="1421349"/>
            <a:ext cx="6532565" cy="34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308385" y="1421349"/>
            <a:ext cx="1602922" cy="3307449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100" name="Picture 4" descr="https://ss1.baidu.com/6ONXsjip0QIZ8tyhnq/it/u=3638267419,3568313285&amp;fm=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2" y="1235756"/>
            <a:ext cx="11525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弧形箭头 4"/>
          <p:cNvSpPr/>
          <p:nvPr/>
        </p:nvSpPr>
        <p:spPr bwMode="auto">
          <a:xfrm rot="17791619">
            <a:off x="994876" y="1865539"/>
            <a:ext cx="500515" cy="1444172"/>
          </a:xfrm>
          <a:prstGeom prst="curvedRightArrow">
            <a:avLst>
              <a:gd name="adj1" fmla="val 25000"/>
              <a:gd name="adj2" fmla="val 73042"/>
              <a:gd name="adj3" fmla="val 45150"/>
            </a:avLst>
          </a:prstGeom>
          <a:solidFill>
            <a:schemeClr val="tx2"/>
          </a:solidFill>
          <a:ln w="19050" algn="ctr">
            <a:solidFill>
              <a:schemeClr val="tx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104" name="Picture 8" descr="http://img.sc115.com/uploads1/sc/cjpgs/1510/apic15837_sc115.co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58" y="4308475"/>
            <a:ext cx="18097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上弧形箭头 5"/>
          <p:cNvSpPr/>
          <p:nvPr/>
        </p:nvSpPr>
        <p:spPr bwMode="auto">
          <a:xfrm rot="8902859">
            <a:off x="1799167" y="5081309"/>
            <a:ext cx="1592830" cy="657986"/>
          </a:xfrm>
          <a:prstGeom prst="curvedDownArrow">
            <a:avLst>
              <a:gd name="adj1" fmla="val 15385"/>
              <a:gd name="adj2" fmla="val 34188"/>
              <a:gd name="adj3" fmla="val 31654"/>
            </a:avLst>
          </a:prstGeom>
          <a:solidFill>
            <a:schemeClr val="tx2"/>
          </a:solidFill>
          <a:ln w="19050" algn="ctr">
            <a:solidFill>
              <a:schemeClr val="tx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995358"/>
      </p:ext>
    </p:extLst>
  </p:cSld>
  <p:clrMapOvr>
    <a:masterClrMapping/>
  </p:clrMapOvr>
  <p:transition advTm="4143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流程图: 内部贮存 32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流程图: 内部贮存 22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流程图: 内部贮存 1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82401" y="1490922"/>
            <a:ext cx="6862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数据准备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编写爬虫爬取新浪微博数据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0" dirty="0" smtClean="0">
                <a:latin typeface="楷体_GB2312" charset="0"/>
                <a:ea typeface="楷体_GB2312" charset="0"/>
              </a:rPr>
              <a:t>30W+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用户，</a:t>
            </a:r>
            <a:r>
              <a:rPr lang="en-US" altLang="zh-CN" sz="2000" b="0" dirty="0" smtClean="0">
                <a:latin typeface="楷体_GB2312" charset="0"/>
                <a:ea typeface="楷体_GB2312" charset="0"/>
              </a:rPr>
              <a:t>2000W+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条微博、粉丝信息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charset="0"/>
                <a:ea typeface="楷体_GB2312" charset="0"/>
                <a:sym typeface="+mn-ea"/>
              </a:rPr>
              <a:t>难点</a:t>
            </a:r>
            <a:endParaRPr lang="zh-CN" altLang="en-US" sz="2000" dirty="0">
              <a:latin typeface="楷体_GB2312" charset="0"/>
              <a:ea typeface="楷体_GB2312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楷体_GB2312" charset="0"/>
                <a:ea typeface="楷体_GB2312" charset="0"/>
              </a:rPr>
              <a:t>      微博账号的验证码机制，无法屏蔽，无法破解</a:t>
            </a:r>
            <a:endParaRPr lang="en-US" altLang="zh-CN" sz="2000" dirty="0" smtClean="0">
              <a:latin typeface="楷体_GB2312" charset="0"/>
              <a:ea typeface="楷体_GB231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  <a:sym typeface="+mn-ea"/>
              </a:rPr>
              <a:t>解决方案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使用微博绑定百度账号，通过间接地登录百度账号从而登录微博账号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0" dirty="0">
                <a:latin typeface="楷体_GB2312" charset="0"/>
                <a:ea typeface="楷体_GB2312" charset="0"/>
              </a:rPr>
              <a:t>微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博登录</a:t>
            </a:r>
            <a:r>
              <a:rPr lang="en-US" altLang="zh-CN" sz="2000" b="0" dirty="0" smtClean="0">
                <a:latin typeface="楷体_GB2312" charset="0"/>
                <a:ea typeface="楷体_GB2312" charset="0"/>
              </a:rPr>
              <a:t>+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百度登录，多词</a:t>
            </a:r>
            <a:r>
              <a:rPr lang="en-US" altLang="zh-CN" sz="2000" b="0" dirty="0" smtClean="0">
                <a:latin typeface="楷体_GB2312" charset="0"/>
                <a:ea typeface="楷体_GB2312" charset="0"/>
              </a:rPr>
              <a:t>JS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跳转及参数请求验证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1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14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17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11173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82401" y="1490922"/>
            <a:ext cx="6862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数据准备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编写爬虫爬取新浪微博数据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b="0" dirty="0" smtClean="0">
                <a:latin typeface="楷体_GB2312" charset="0"/>
                <a:ea typeface="楷体_GB2312" charset="0"/>
              </a:rPr>
              <a:t>30W+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用户，</a:t>
            </a:r>
            <a:r>
              <a:rPr lang="en-US" altLang="zh-CN" sz="2000" b="0" dirty="0" smtClean="0">
                <a:latin typeface="楷体_GB2312" charset="0"/>
                <a:ea typeface="楷体_GB2312" charset="0"/>
              </a:rPr>
              <a:t>2000W+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条微博、粉丝信息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charset="0"/>
                <a:ea typeface="楷体_GB2312" charset="0"/>
                <a:sym typeface="+mn-ea"/>
              </a:rPr>
              <a:t>难点</a:t>
            </a:r>
            <a:endParaRPr lang="zh-CN" altLang="en-US" sz="2000" dirty="0">
              <a:latin typeface="楷体_GB2312" charset="0"/>
              <a:ea typeface="楷体_GB2312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楷体_GB2312" charset="0"/>
                <a:ea typeface="楷体_GB2312" charset="0"/>
              </a:rPr>
              <a:t>      微博账号的验证码机制，无法屏蔽，无法破解</a:t>
            </a:r>
            <a:endParaRPr lang="en-US" altLang="zh-CN" sz="2000" dirty="0" smtClean="0">
              <a:latin typeface="楷体_GB2312" charset="0"/>
              <a:ea typeface="楷体_GB231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  <a:sym typeface="+mn-ea"/>
              </a:rPr>
              <a:t>解决方案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使用微博绑定百度账号，通过间接地登录百度账号从而登录微博账号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b="0" dirty="0">
                <a:latin typeface="楷体_GB2312" charset="0"/>
                <a:ea typeface="楷体_GB2312" charset="0"/>
              </a:rPr>
              <a:t>微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博登录</a:t>
            </a:r>
            <a:r>
              <a:rPr lang="en-US" altLang="zh-CN" sz="2000" b="0" dirty="0" smtClean="0">
                <a:latin typeface="楷体_GB2312" charset="0"/>
                <a:ea typeface="楷体_GB2312" charset="0"/>
              </a:rPr>
              <a:t>+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百度登录，多词</a:t>
            </a:r>
            <a:r>
              <a:rPr lang="en-US" altLang="zh-CN" sz="2000" b="0" dirty="0" smtClean="0">
                <a:latin typeface="楷体_GB2312" charset="0"/>
                <a:ea typeface="楷体_GB2312" charset="0"/>
              </a:rPr>
              <a:t>JS</a:t>
            </a:r>
            <a:r>
              <a:rPr lang="zh-CN" altLang="en-US" sz="2000" b="0" dirty="0" smtClean="0">
                <a:latin typeface="楷体_GB2312" charset="0"/>
                <a:ea typeface="楷体_GB2312" charset="0"/>
              </a:rPr>
              <a:t>跳转及参数请求验证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流程图: 内部贮存 87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9" name="流程图: 内部贮存 88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" name="流程图: 内部贮存 89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92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95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98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2155843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82401" y="1490922"/>
            <a:ext cx="6862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数据格式</a:t>
            </a:r>
            <a:endParaRPr lang="zh-CN" altLang="en-US" sz="2000" b="0" dirty="0">
              <a:latin typeface="楷体_GB2312" charset="0"/>
              <a:ea typeface="楷体_GB2312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60" y="2214199"/>
            <a:ext cx="6899362" cy="3850807"/>
          </a:xfrm>
          <a:prstGeom prst="rect">
            <a:avLst/>
          </a:prstGeom>
        </p:spPr>
      </p:pic>
      <p:sp>
        <p:nvSpPr>
          <p:cNvPr id="11" name="流程图: 内部贮存 10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流程图: 内部贮存 11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流程图: 内部贮存 12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15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18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21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026504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/>
        </p:nvSpPr>
        <p:spPr>
          <a:xfrm>
            <a:off x="2082401" y="1213923"/>
            <a:ext cx="6862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用户特征概述</a:t>
            </a:r>
            <a:endParaRPr lang="en-US" altLang="zh-CN" sz="20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微博活跃用户中，性别比例相对均衡。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dirty="0">
                <a:latin typeface="楷体_GB2312" charset="0"/>
                <a:ea typeface="楷体_GB2312" charset="0"/>
              </a:rPr>
              <a:t>拥有大学以上高等学历的用户是微博的主力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用户</a:t>
            </a:r>
            <a:endParaRPr lang="zh-CN" altLang="en-US" sz="16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0" dirty="0" smtClean="0">
              <a:latin typeface="楷体_GB2312" charset="0"/>
              <a:ea typeface="楷体_GB231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01" y="3609267"/>
            <a:ext cx="3239526" cy="16158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38" y="3164142"/>
            <a:ext cx="3196884" cy="31555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56" y="2607367"/>
            <a:ext cx="1123810" cy="5428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208" y="2662168"/>
            <a:ext cx="1257143" cy="55238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 bwMode="gray">
          <a:xfrm>
            <a:off x="2408552" y="5307506"/>
            <a:ext cx="30589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男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53%                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女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47%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流程图: 内部贮存 16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流程图: 内部贮存 17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流程图: 内部贮存 18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21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25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28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655762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082401" y="1213923"/>
            <a:ext cx="68628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latin typeface="楷体_GB2312" charset="0"/>
                <a:ea typeface="楷体_GB2312" charset="0"/>
              </a:rPr>
              <a:t>用户特征概述</a:t>
            </a:r>
            <a:endParaRPr lang="en-US" altLang="zh-CN" sz="20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latin typeface="楷体_GB2312" charset="0"/>
                <a:ea typeface="楷体_GB2312" charset="0"/>
              </a:rPr>
              <a:t>17-33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岁青年群体构成移动互联网的主要用户，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占</a:t>
            </a:r>
            <a:r>
              <a:rPr lang="en-US" altLang="zh-CN" sz="1600" b="0" dirty="0" smtClean="0">
                <a:latin typeface="楷体_GB2312" charset="0"/>
                <a:ea typeface="楷体_GB2312" charset="0"/>
              </a:rPr>
              <a:t>83%</a:t>
            </a:r>
            <a:endParaRPr lang="zh-CN" altLang="en-US" sz="1600" b="0" dirty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latin typeface="楷体_GB2312" charset="0"/>
                <a:ea typeface="楷体_GB2312" charset="0"/>
              </a:rPr>
              <a:t>17-24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岁年龄段的女性使用率相对</a:t>
            </a:r>
            <a:r>
              <a:rPr lang="zh-CN" altLang="en-US" sz="1600" b="0" dirty="0" smtClean="0">
                <a:latin typeface="楷体_GB2312" charset="0"/>
                <a:ea typeface="楷体_GB2312" charset="0"/>
              </a:rPr>
              <a:t>较高</a:t>
            </a:r>
            <a:endParaRPr lang="en-US" altLang="zh-CN" sz="1600" b="0" dirty="0" smtClean="0">
              <a:latin typeface="楷体_GB2312" charset="0"/>
              <a:ea typeface="楷体_GB231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b="0" dirty="0">
                <a:latin typeface="楷体_GB2312" charset="0"/>
                <a:ea typeface="楷体_GB2312" charset="0"/>
              </a:rPr>
              <a:t>24</a:t>
            </a:r>
            <a:r>
              <a:rPr lang="zh-CN" altLang="en-US" sz="1600" b="0" dirty="0">
                <a:latin typeface="楷体_GB2312" charset="0"/>
                <a:ea typeface="楷体_GB2312" charset="0"/>
              </a:rPr>
              <a:t>以后年龄段的男性用户占比相对较高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0" dirty="0" smtClean="0">
              <a:latin typeface="楷体_GB2312" charset="0"/>
              <a:ea typeface="楷体_GB2312" charset="0"/>
            </a:endParaRP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84200"/>
          </a:xfrm>
          <a:ln/>
        </p:spPr>
        <p:txBody>
          <a:bodyPr/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研究进展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1843315" y="1505438"/>
            <a:ext cx="0" cy="439470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4" y="2926043"/>
            <a:ext cx="4628741" cy="27041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73" y="2755647"/>
            <a:ext cx="4413227" cy="1507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00" y="5027493"/>
            <a:ext cx="1280257" cy="694714"/>
          </a:xfrm>
          <a:prstGeom prst="rect">
            <a:avLst/>
          </a:prstGeom>
        </p:spPr>
      </p:pic>
      <p:sp>
        <p:nvSpPr>
          <p:cNvPr id="26" name="流程图: 内部贮存 25"/>
          <p:cNvSpPr/>
          <p:nvPr/>
        </p:nvSpPr>
        <p:spPr bwMode="auto">
          <a:xfrm>
            <a:off x="20782" y="321511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流程图: 内部贮存 26"/>
          <p:cNvSpPr/>
          <p:nvPr/>
        </p:nvSpPr>
        <p:spPr bwMode="auto">
          <a:xfrm>
            <a:off x="15361" y="235113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流程图: 内部贮存 27"/>
          <p:cNvSpPr/>
          <p:nvPr/>
        </p:nvSpPr>
        <p:spPr bwMode="auto">
          <a:xfrm>
            <a:off x="15361" y="1487158"/>
            <a:ext cx="524966" cy="477054"/>
          </a:xfrm>
          <a:prstGeom prst="flowChartInternalStorage">
            <a:avLst/>
          </a:prstGeom>
          <a:solidFill>
            <a:schemeClr val="bg2"/>
          </a:solidFill>
          <a:ln w="19050" algn="ctr">
            <a:solidFill>
              <a:schemeClr val="bg2"/>
            </a:solidFill>
            <a:prstDash val="lgDash"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355600" indent="-355600" algn="ctr"/>
            <a:endParaRPr lang="zh-CN" altLang="en-US" sz="2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4999" y="3250267"/>
            <a:ext cx="2629072" cy="541175"/>
            <a:chOff x="8509753" y="2844225"/>
            <a:chExt cx="3505429" cy="721566"/>
          </a:xfrm>
        </p:grpSpPr>
        <p:sp>
          <p:nvSpPr>
            <p:cNvPr id="30" name="文本框 337"/>
            <p:cNvSpPr txBox="1"/>
            <p:nvPr/>
          </p:nvSpPr>
          <p:spPr>
            <a:xfrm>
              <a:off x="8509753" y="2844225"/>
              <a:ext cx="1105163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38"/>
            <p:cNvSpPr txBox="1"/>
            <p:nvPr/>
          </p:nvSpPr>
          <p:spPr>
            <a:xfrm>
              <a:off x="9370050" y="2844226"/>
              <a:ext cx="2645132" cy="721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构建画像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ts val="450"/>
                </a:spcBef>
              </a:pPr>
              <a:endParaRPr lang="zh-CN" altLang="en-US" sz="1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361" y="2383750"/>
            <a:ext cx="2554188" cy="477054"/>
            <a:chOff x="8513588" y="2844225"/>
            <a:chExt cx="3405584" cy="636072"/>
          </a:xfrm>
        </p:grpSpPr>
        <p:sp>
          <p:nvSpPr>
            <p:cNvPr id="33" name="文本框 340"/>
            <p:cNvSpPr txBox="1"/>
            <p:nvPr/>
          </p:nvSpPr>
          <p:spPr>
            <a:xfrm>
              <a:off x="8513588" y="2844225"/>
              <a:ext cx="1105162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41"/>
            <p:cNvSpPr txBox="1"/>
            <p:nvPr/>
          </p:nvSpPr>
          <p:spPr>
            <a:xfrm>
              <a:off x="9370053" y="2844226"/>
              <a:ext cx="25491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行为建模</a:t>
              </a:r>
              <a:endPara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5361" y="1518526"/>
            <a:ext cx="1710571" cy="477054"/>
            <a:chOff x="8509753" y="2844225"/>
            <a:chExt cx="2280761" cy="636071"/>
          </a:xfrm>
        </p:grpSpPr>
        <p:sp>
          <p:nvSpPr>
            <p:cNvPr id="36" name="文本框 343"/>
            <p:cNvSpPr txBox="1"/>
            <p:nvPr/>
          </p:nvSpPr>
          <p:spPr>
            <a:xfrm>
              <a:off x="8509753" y="2844225"/>
              <a:ext cx="1105163" cy="636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44"/>
            <p:cNvSpPr txBox="1"/>
            <p:nvPr/>
          </p:nvSpPr>
          <p:spPr>
            <a:xfrm>
              <a:off x="9370050" y="2844228"/>
              <a:ext cx="1420464" cy="4308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450"/>
                </a:spcBef>
              </a:pPr>
              <a:r>
                <a:rPr lang="zh-CN" altLang="en-US" sz="15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数据收集</a:t>
              </a:r>
              <a:endPara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134606"/>
      </p:ext>
    </p:extLst>
  </p:cSld>
  <p:clrMapOvr>
    <a:masterClrMapping/>
  </p:clrMapOvr>
  <p:transition spd="slow" advTm="16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ading Group_Social Search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algn="ctr">
          <a:solidFill>
            <a:srgbClr val="FF0000"/>
          </a:solidFill>
          <a:prstDash val="lgDash"/>
          <a:miter lim="800000"/>
          <a:headEnd/>
          <a:tailEnd/>
        </a:ln>
      </a:spPr>
      <a:bodyPr wrap="square" rtlCol="0" anchor="ctr">
        <a:spAutoFit/>
      </a:bodyPr>
      <a:lstStyle>
        <a:defPPr marL="355600" indent="-355600" algn="ctr">
          <a:defRPr sz="2400" dirty="0" smtClean="0">
            <a:solidFill>
              <a:schemeClr val="bg1"/>
            </a:solidFill>
            <a:latin typeface="黑体" pitchFamily="49" charset="-122"/>
            <a:ea typeface="黑体" pitchFamily="49" charset="-122"/>
          </a:defRPr>
        </a:defPPr>
      </a:lstStyle>
    </a:spDef>
    <a:lnDef>
      <a:spPr bwMode="auto"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12604</TotalTime>
  <Words>1034</Words>
  <Application>Microsoft Office PowerPoint</Application>
  <PresentationFormat>全屏显示(4:3)</PresentationFormat>
  <Paragraphs>188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MS PGothic</vt:lpstr>
      <vt:lpstr>MS PGothic</vt:lpstr>
      <vt:lpstr>Segoe</vt:lpstr>
      <vt:lpstr>Segoe Semibold</vt:lpstr>
      <vt:lpstr>黑体</vt:lpstr>
      <vt:lpstr>华文新魏</vt:lpstr>
      <vt:lpstr>楷体_GB2312</vt:lpstr>
      <vt:lpstr>宋体</vt:lpstr>
      <vt:lpstr>微软雅黑</vt:lpstr>
      <vt:lpstr>Arial</vt:lpstr>
      <vt:lpstr>Arial Narrow</vt:lpstr>
      <vt:lpstr>Calibri</vt:lpstr>
      <vt:lpstr>Comic Sans MS</vt:lpstr>
      <vt:lpstr>Wingdings</vt:lpstr>
      <vt:lpstr>Reading Group_Social Search</vt:lpstr>
      <vt:lpstr>  面向社交媒体的用户画像生成技术研究</vt:lpstr>
      <vt:lpstr>研究背景</vt:lpstr>
      <vt:lpstr>研究意义</vt:lpstr>
      <vt:lpstr>研究内容</vt:lpstr>
      <vt:lpstr>研究进展</vt:lpstr>
      <vt:lpstr>研究进展</vt:lpstr>
      <vt:lpstr>研究进展</vt:lpstr>
      <vt:lpstr>研究进展</vt:lpstr>
      <vt:lpstr>研究进展</vt:lpstr>
      <vt:lpstr>研究进展</vt:lpstr>
      <vt:lpstr>研究进展</vt:lpstr>
      <vt:lpstr>研究进展</vt:lpstr>
      <vt:lpstr>研究进展</vt:lpstr>
      <vt:lpstr>研究进展</vt:lpstr>
      <vt:lpstr>研究进展</vt:lpstr>
      <vt:lpstr>研究进展</vt:lpstr>
      <vt:lpstr>研究计划</vt:lpstr>
      <vt:lpstr>PowerPoint 演示文稿</vt:lpstr>
    </vt:vector>
  </TitlesOfParts>
  <Company>番茄花园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Search</dc:title>
  <dc:creator>Susan</dc:creator>
  <cp:lastModifiedBy>Tide</cp:lastModifiedBy>
  <cp:revision>1338</cp:revision>
  <cp:lastPrinted>2015-06-01T05:28:31Z</cp:lastPrinted>
  <dcterms:created xsi:type="dcterms:W3CDTF">2010-09-20T02:35:55Z</dcterms:created>
  <dcterms:modified xsi:type="dcterms:W3CDTF">2016-10-11T09:16:46Z</dcterms:modified>
</cp:coreProperties>
</file>