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41"/>
  </p:notesMasterIdLst>
  <p:handoutMasterIdLst>
    <p:handoutMasterId r:id="rId42"/>
  </p:handoutMasterIdLst>
  <p:sldIdLst>
    <p:sldId id="256" r:id="rId2"/>
    <p:sldId id="325" r:id="rId3"/>
    <p:sldId id="259" r:id="rId4"/>
    <p:sldId id="326" r:id="rId5"/>
    <p:sldId id="285" r:id="rId6"/>
    <p:sldId id="321" r:id="rId7"/>
    <p:sldId id="329" r:id="rId8"/>
    <p:sldId id="282" r:id="rId9"/>
    <p:sldId id="286" r:id="rId10"/>
    <p:sldId id="289" r:id="rId11"/>
    <p:sldId id="290" r:id="rId12"/>
    <p:sldId id="298" r:id="rId13"/>
    <p:sldId id="267" r:id="rId14"/>
    <p:sldId id="294" r:id="rId15"/>
    <p:sldId id="295" r:id="rId16"/>
    <p:sldId id="296" r:id="rId17"/>
    <p:sldId id="323" r:id="rId18"/>
    <p:sldId id="299" r:id="rId19"/>
    <p:sldId id="328" r:id="rId20"/>
    <p:sldId id="300" r:id="rId21"/>
    <p:sldId id="301" r:id="rId22"/>
    <p:sldId id="303" r:id="rId23"/>
    <p:sldId id="302" r:id="rId24"/>
    <p:sldId id="304" r:id="rId25"/>
    <p:sldId id="306" r:id="rId26"/>
    <p:sldId id="307" r:id="rId27"/>
    <p:sldId id="308" r:id="rId28"/>
    <p:sldId id="310" r:id="rId29"/>
    <p:sldId id="311" r:id="rId30"/>
    <p:sldId id="312" r:id="rId31"/>
    <p:sldId id="313" r:id="rId32"/>
    <p:sldId id="314" r:id="rId33"/>
    <p:sldId id="315" r:id="rId34"/>
    <p:sldId id="316" r:id="rId35"/>
    <p:sldId id="317" r:id="rId36"/>
    <p:sldId id="318" r:id="rId37"/>
    <p:sldId id="320" r:id="rId38"/>
    <p:sldId id="276" r:id="rId39"/>
    <p:sldId id="257" r:id="rId40"/>
  </p:sldIdLst>
  <p:sldSz cx="9144000" cy="6858000" type="screen4x3"/>
  <p:notesSz cx="6858000" cy="9296400"/>
  <p:defaultTextStyle>
    <a:defPPr>
      <a:defRPr lang="en-US"/>
    </a:defPPr>
    <a:lvl1pPr algn="l" rtl="0" fontAlgn="base">
      <a:spcBef>
        <a:spcPct val="0"/>
      </a:spcBef>
      <a:spcAft>
        <a:spcPct val="0"/>
      </a:spcAft>
      <a:defRPr kern="1200">
        <a:solidFill>
          <a:srgbClr val="4D4D4D"/>
        </a:solidFill>
        <a:latin typeface="Segoe"/>
        <a:ea typeface="MS PGothic" pitchFamily="34" charset="-128"/>
        <a:cs typeface="+mn-cs"/>
      </a:defRPr>
    </a:lvl1pPr>
    <a:lvl2pPr marL="457200" algn="l" rtl="0" fontAlgn="base">
      <a:spcBef>
        <a:spcPct val="0"/>
      </a:spcBef>
      <a:spcAft>
        <a:spcPct val="0"/>
      </a:spcAft>
      <a:defRPr kern="1200">
        <a:solidFill>
          <a:srgbClr val="4D4D4D"/>
        </a:solidFill>
        <a:latin typeface="Segoe"/>
        <a:ea typeface="MS PGothic" pitchFamily="34" charset="-128"/>
        <a:cs typeface="+mn-cs"/>
      </a:defRPr>
    </a:lvl2pPr>
    <a:lvl3pPr marL="914400" algn="l" rtl="0" fontAlgn="base">
      <a:spcBef>
        <a:spcPct val="0"/>
      </a:spcBef>
      <a:spcAft>
        <a:spcPct val="0"/>
      </a:spcAft>
      <a:defRPr kern="1200">
        <a:solidFill>
          <a:srgbClr val="4D4D4D"/>
        </a:solidFill>
        <a:latin typeface="Segoe"/>
        <a:ea typeface="MS PGothic" pitchFamily="34" charset="-128"/>
        <a:cs typeface="+mn-cs"/>
      </a:defRPr>
    </a:lvl3pPr>
    <a:lvl4pPr marL="1371600" algn="l" rtl="0" fontAlgn="base">
      <a:spcBef>
        <a:spcPct val="0"/>
      </a:spcBef>
      <a:spcAft>
        <a:spcPct val="0"/>
      </a:spcAft>
      <a:defRPr kern="1200">
        <a:solidFill>
          <a:srgbClr val="4D4D4D"/>
        </a:solidFill>
        <a:latin typeface="Segoe"/>
        <a:ea typeface="MS PGothic" pitchFamily="34" charset="-128"/>
        <a:cs typeface="+mn-cs"/>
      </a:defRPr>
    </a:lvl4pPr>
    <a:lvl5pPr marL="1828800" algn="l" rtl="0" fontAlgn="base">
      <a:spcBef>
        <a:spcPct val="0"/>
      </a:spcBef>
      <a:spcAft>
        <a:spcPct val="0"/>
      </a:spcAft>
      <a:defRPr kern="1200">
        <a:solidFill>
          <a:srgbClr val="4D4D4D"/>
        </a:solidFill>
        <a:latin typeface="Segoe"/>
        <a:ea typeface="MS PGothic" pitchFamily="34" charset="-128"/>
        <a:cs typeface="+mn-cs"/>
      </a:defRPr>
    </a:lvl5pPr>
    <a:lvl6pPr marL="2286000" algn="l" defTabSz="914400" rtl="0" eaLnBrk="1" latinLnBrk="0" hangingPunct="1">
      <a:defRPr kern="1200">
        <a:solidFill>
          <a:srgbClr val="4D4D4D"/>
        </a:solidFill>
        <a:latin typeface="Segoe"/>
        <a:ea typeface="MS PGothic" pitchFamily="34" charset="-128"/>
        <a:cs typeface="+mn-cs"/>
      </a:defRPr>
    </a:lvl6pPr>
    <a:lvl7pPr marL="2743200" algn="l" defTabSz="914400" rtl="0" eaLnBrk="1" latinLnBrk="0" hangingPunct="1">
      <a:defRPr kern="1200">
        <a:solidFill>
          <a:srgbClr val="4D4D4D"/>
        </a:solidFill>
        <a:latin typeface="Segoe"/>
        <a:ea typeface="MS PGothic" pitchFamily="34" charset="-128"/>
        <a:cs typeface="+mn-cs"/>
      </a:defRPr>
    </a:lvl7pPr>
    <a:lvl8pPr marL="3200400" algn="l" defTabSz="914400" rtl="0" eaLnBrk="1" latinLnBrk="0" hangingPunct="1">
      <a:defRPr kern="1200">
        <a:solidFill>
          <a:srgbClr val="4D4D4D"/>
        </a:solidFill>
        <a:latin typeface="Segoe"/>
        <a:ea typeface="MS PGothic" pitchFamily="34" charset="-128"/>
        <a:cs typeface="+mn-cs"/>
      </a:defRPr>
    </a:lvl8pPr>
    <a:lvl9pPr marL="3657600" algn="l" defTabSz="914400" rtl="0" eaLnBrk="1" latinLnBrk="0" hangingPunct="1">
      <a:defRPr kern="1200">
        <a:solidFill>
          <a:srgbClr val="4D4D4D"/>
        </a:solidFill>
        <a:latin typeface="Segoe"/>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A8CDF2"/>
    <a:srgbClr val="62A5E8"/>
    <a:srgbClr val="2663A6"/>
    <a:srgbClr val="336799"/>
    <a:srgbClr val="0070AF"/>
    <a:srgbClr val="4F81BD"/>
    <a:srgbClr val="E02E20"/>
    <a:srgbClr val="A8CD8E"/>
    <a:srgbClr val="539EC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89" autoAdjust="0"/>
    <p:restoredTop sz="83396" autoAdjust="0"/>
  </p:normalViewPr>
  <p:slideViewPr>
    <p:cSldViewPr snapToGrid="0">
      <p:cViewPr varScale="1">
        <p:scale>
          <a:sx n="88" d="100"/>
          <a:sy n="88" d="100"/>
        </p:scale>
        <p:origin x="-73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a:defRPr sz="1200">
                <a:solidFill>
                  <a:schemeClr val="tx1"/>
                </a:solidFill>
                <a:latin typeface="Arial" pitchFamily="34" charset="0"/>
              </a:defRPr>
            </a:lvl1pPr>
          </a:lstStyle>
          <a:p>
            <a:pPr>
              <a:defRPr/>
            </a:pPr>
            <a:endParaRPr lang="zh-CN" altLang="zh-CN"/>
          </a:p>
        </p:txBody>
      </p:sp>
      <p:sp>
        <p:nvSpPr>
          <p:cNvPr id="4099"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a:defRPr sz="1200">
                <a:solidFill>
                  <a:schemeClr val="tx1"/>
                </a:solidFill>
                <a:latin typeface="Arial" pitchFamily="34" charset="0"/>
              </a:defRPr>
            </a:lvl1pPr>
          </a:lstStyle>
          <a:p>
            <a:pPr>
              <a:defRPr/>
            </a:pPr>
            <a:fld id="{11140F79-BAE0-4167-899C-DF6D4FB1C15B}" type="datetime1">
              <a:rPr lang="zh-CN" altLang="en-US"/>
              <a:pPr>
                <a:defRPr/>
              </a:pPr>
              <a:t>2017/6/5</a:t>
            </a:fld>
            <a:endParaRPr lang="zh-CN" altLang="zh-CN"/>
          </a:p>
        </p:txBody>
      </p:sp>
      <p:sp>
        <p:nvSpPr>
          <p:cNvPr id="4100"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a:defRPr sz="1200">
                <a:solidFill>
                  <a:schemeClr val="tx1"/>
                </a:solidFill>
                <a:latin typeface="Arial" pitchFamily="34" charset="0"/>
              </a:defRPr>
            </a:lvl1pPr>
          </a:lstStyle>
          <a:p>
            <a:pPr>
              <a:defRPr/>
            </a:pPr>
            <a:endParaRPr lang="zh-CN" altLang="zh-CN"/>
          </a:p>
        </p:txBody>
      </p:sp>
      <p:sp>
        <p:nvSpPr>
          <p:cNvPr id="4101"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a:defRPr sz="1200">
                <a:solidFill>
                  <a:schemeClr val="tx1"/>
                </a:solidFill>
                <a:latin typeface="Arial" pitchFamily="34" charset="0"/>
              </a:defRPr>
            </a:lvl1pPr>
          </a:lstStyle>
          <a:p>
            <a:pPr>
              <a:defRPr/>
            </a:pPr>
            <a:fld id="{439F8232-6A2A-45C7-A38E-EF6283F085CC}" type="slidenum">
              <a:rPr lang="en-US" altLang="zh-CN"/>
              <a:pPr>
                <a:defRPr/>
              </a:pPr>
              <a:t>‹#›</a:t>
            </a:fld>
            <a:endParaRPr lang="en-US" altLang="zh-CN"/>
          </a:p>
        </p:txBody>
      </p:sp>
    </p:spTree>
    <p:extLst>
      <p:ext uri="{BB962C8B-B14F-4D97-AF65-F5344CB8AC3E}">
        <p14:creationId xmlns="" xmlns:p14="http://schemas.microsoft.com/office/powerpoint/2010/main" val="1347372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a:defRPr sz="1200">
                <a:solidFill>
                  <a:schemeClr val="tx1"/>
                </a:solidFill>
                <a:latin typeface="Arial" pitchFamily="34" charset="0"/>
              </a:defRPr>
            </a:lvl1pPr>
          </a:lstStyle>
          <a:p>
            <a:pPr>
              <a:defRPr/>
            </a:pPr>
            <a:endParaRPr lang="zh-CN" altLang="zh-CN"/>
          </a:p>
        </p:txBody>
      </p:sp>
      <p:sp>
        <p:nvSpPr>
          <p:cNvPr id="717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a:defRPr sz="1200">
                <a:solidFill>
                  <a:schemeClr val="tx1"/>
                </a:solidFill>
                <a:latin typeface="Arial" pitchFamily="34" charset="0"/>
              </a:defRPr>
            </a:lvl1pPr>
          </a:lstStyle>
          <a:p>
            <a:pPr>
              <a:defRPr/>
            </a:pPr>
            <a:fld id="{F8AC7BE8-4EE3-436E-8821-8C83FA7A29BD}" type="datetime1">
              <a:rPr lang="zh-CN" altLang="en-US"/>
              <a:pPr>
                <a:defRPr/>
              </a:pPr>
              <a:t>2017/6/5</a:t>
            </a:fld>
            <a:endParaRPr lang="zh-CN" altLang="zh-CN"/>
          </a:p>
        </p:txBody>
      </p:sp>
      <p:sp>
        <p:nvSpPr>
          <p:cNvPr id="4710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717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a:defRPr sz="1200">
                <a:solidFill>
                  <a:schemeClr val="tx1"/>
                </a:solidFill>
                <a:latin typeface="Arial" pitchFamily="34" charset="0"/>
              </a:defRPr>
            </a:lvl1pPr>
          </a:lstStyle>
          <a:p>
            <a:pPr>
              <a:defRPr/>
            </a:pPr>
            <a:endParaRPr lang="zh-CN" altLang="zh-CN"/>
          </a:p>
        </p:txBody>
      </p:sp>
      <p:sp>
        <p:nvSpPr>
          <p:cNvPr id="717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a:defRPr sz="1200">
                <a:solidFill>
                  <a:schemeClr val="tx1"/>
                </a:solidFill>
                <a:latin typeface="Arial" pitchFamily="34" charset="0"/>
              </a:defRPr>
            </a:lvl1pPr>
          </a:lstStyle>
          <a:p>
            <a:pPr>
              <a:defRPr/>
            </a:pPr>
            <a:fld id="{D2438841-2FE7-423E-ADBE-984075AE5641}" type="slidenum">
              <a:rPr lang="en-US" altLang="zh-CN"/>
              <a:pPr>
                <a:defRPr/>
              </a:pPr>
              <a:t>‹#›</a:t>
            </a:fld>
            <a:endParaRPr lang="en-US" altLang="zh-CN"/>
          </a:p>
        </p:txBody>
      </p:sp>
    </p:spTree>
    <p:extLst>
      <p:ext uri="{BB962C8B-B14F-4D97-AF65-F5344CB8AC3E}">
        <p14:creationId xmlns="" xmlns:p14="http://schemas.microsoft.com/office/powerpoint/2010/main" val="365809898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Narrow" pitchFamily="34" charset="0"/>
        <a:ea typeface="MS PGothic" pitchFamily="34" charset="-128"/>
        <a:cs typeface="ＭＳ Ｐゴシック" pitchFamily="-112" charset="-128"/>
      </a:defRPr>
    </a:lvl1pPr>
    <a:lvl2pPr marL="457200" algn="l" rtl="0" eaLnBrk="0" fontAlgn="base" hangingPunct="0">
      <a:spcBef>
        <a:spcPct val="30000"/>
      </a:spcBef>
      <a:spcAft>
        <a:spcPct val="0"/>
      </a:spcAft>
      <a:defRPr sz="1000" kern="1200">
        <a:solidFill>
          <a:schemeClr val="tx1"/>
        </a:solidFill>
        <a:latin typeface="Arial Narrow" pitchFamily="34" charset="0"/>
        <a:ea typeface="MS PGothic" pitchFamily="34" charset="-128"/>
        <a:cs typeface="+mn-cs"/>
      </a:defRPr>
    </a:lvl2pPr>
    <a:lvl3pPr marL="914400" algn="l" rtl="0" eaLnBrk="0" fontAlgn="base" hangingPunct="0">
      <a:spcBef>
        <a:spcPct val="30000"/>
      </a:spcBef>
      <a:spcAft>
        <a:spcPct val="0"/>
      </a:spcAft>
      <a:defRPr sz="1000" kern="1200">
        <a:solidFill>
          <a:schemeClr val="tx1"/>
        </a:solidFill>
        <a:latin typeface="Arial Narrow" pitchFamily="34" charset="0"/>
        <a:ea typeface="MS PGothic" pitchFamily="34" charset="-128"/>
        <a:cs typeface="+mn-cs"/>
      </a:defRPr>
    </a:lvl3pPr>
    <a:lvl4pPr marL="1371600" algn="l" rtl="0" eaLnBrk="0" fontAlgn="base" hangingPunct="0">
      <a:spcBef>
        <a:spcPct val="30000"/>
      </a:spcBef>
      <a:spcAft>
        <a:spcPct val="0"/>
      </a:spcAft>
      <a:defRPr sz="1000" kern="1200">
        <a:solidFill>
          <a:schemeClr val="tx1"/>
        </a:solidFill>
        <a:latin typeface="Arial Narrow" pitchFamily="34" charset="0"/>
        <a:ea typeface="MS PGothic" pitchFamily="34" charset="-128"/>
        <a:cs typeface="+mn-cs"/>
      </a:defRPr>
    </a:lvl4pPr>
    <a:lvl5pPr marL="1828800" algn="l" rtl="0" eaLnBrk="0" fontAlgn="base" hangingPunct="0">
      <a:spcBef>
        <a:spcPct val="30000"/>
      </a:spcBef>
      <a:spcAft>
        <a:spcPct val="0"/>
      </a:spcAft>
      <a:defRPr sz="1000" kern="1200">
        <a:solidFill>
          <a:schemeClr val="tx1"/>
        </a:solidFill>
        <a:latin typeface="Arial Narrow"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baidu.com/link?url=xOviahXB-iv40sEeszI_qyVHmigZx5lysc1urympgcXWBsZUPAQ0362Leh6TqJTAzRtgwCRbsjlq8e8WQ2Ns4K"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pan.baidu.com/s/1bnhXX6Z"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p>
        </p:txBody>
      </p:sp>
      <p:sp>
        <p:nvSpPr>
          <p:cNvPr id="48132"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rgbClr val="4D4D4D"/>
                </a:solidFill>
                <a:latin typeface="Segoe"/>
                <a:ea typeface="MS PGothic" pitchFamily="34" charset="-128"/>
              </a:defRPr>
            </a:lvl1pPr>
            <a:lvl2pPr marL="742950" indent="-285750" defTabSz="930275" eaLnBrk="0" hangingPunct="0">
              <a:defRPr>
                <a:solidFill>
                  <a:srgbClr val="4D4D4D"/>
                </a:solidFill>
                <a:latin typeface="Segoe"/>
                <a:ea typeface="MS PGothic" pitchFamily="34" charset="-128"/>
              </a:defRPr>
            </a:lvl2pPr>
            <a:lvl3pPr marL="1143000" indent="-228600" defTabSz="930275" eaLnBrk="0" hangingPunct="0">
              <a:defRPr>
                <a:solidFill>
                  <a:srgbClr val="4D4D4D"/>
                </a:solidFill>
                <a:latin typeface="Segoe"/>
                <a:ea typeface="MS PGothic" pitchFamily="34" charset="-128"/>
              </a:defRPr>
            </a:lvl3pPr>
            <a:lvl4pPr marL="1600200" indent="-228600" defTabSz="930275" eaLnBrk="0" hangingPunct="0">
              <a:defRPr>
                <a:solidFill>
                  <a:srgbClr val="4D4D4D"/>
                </a:solidFill>
                <a:latin typeface="Segoe"/>
                <a:ea typeface="MS PGothic" pitchFamily="34" charset="-128"/>
              </a:defRPr>
            </a:lvl4pPr>
            <a:lvl5pPr marL="2057400" indent="-228600" defTabSz="930275" eaLnBrk="0" hangingPunct="0">
              <a:defRPr>
                <a:solidFill>
                  <a:srgbClr val="4D4D4D"/>
                </a:solidFill>
                <a:latin typeface="Segoe"/>
                <a:ea typeface="MS PGothic" pitchFamily="34" charset="-128"/>
              </a:defRPr>
            </a:lvl5pPr>
            <a:lvl6pPr marL="2514600" indent="-228600" defTabSz="930275" eaLnBrk="0" fontAlgn="base" hangingPunct="0">
              <a:spcBef>
                <a:spcPct val="0"/>
              </a:spcBef>
              <a:spcAft>
                <a:spcPct val="0"/>
              </a:spcAft>
              <a:defRPr>
                <a:solidFill>
                  <a:srgbClr val="4D4D4D"/>
                </a:solidFill>
                <a:latin typeface="Segoe"/>
                <a:ea typeface="MS PGothic" pitchFamily="34" charset="-128"/>
              </a:defRPr>
            </a:lvl6pPr>
            <a:lvl7pPr marL="2971800" indent="-228600" defTabSz="930275" eaLnBrk="0" fontAlgn="base" hangingPunct="0">
              <a:spcBef>
                <a:spcPct val="0"/>
              </a:spcBef>
              <a:spcAft>
                <a:spcPct val="0"/>
              </a:spcAft>
              <a:defRPr>
                <a:solidFill>
                  <a:srgbClr val="4D4D4D"/>
                </a:solidFill>
                <a:latin typeface="Segoe"/>
                <a:ea typeface="MS PGothic" pitchFamily="34" charset="-128"/>
              </a:defRPr>
            </a:lvl7pPr>
            <a:lvl8pPr marL="3429000" indent="-228600" defTabSz="930275" eaLnBrk="0" fontAlgn="base" hangingPunct="0">
              <a:spcBef>
                <a:spcPct val="0"/>
              </a:spcBef>
              <a:spcAft>
                <a:spcPct val="0"/>
              </a:spcAft>
              <a:defRPr>
                <a:solidFill>
                  <a:srgbClr val="4D4D4D"/>
                </a:solidFill>
                <a:latin typeface="Segoe"/>
                <a:ea typeface="MS PGothic" pitchFamily="34" charset="-128"/>
              </a:defRPr>
            </a:lvl8pPr>
            <a:lvl9pPr marL="3886200" indent="-228600" defTabSz="930275" eaLnBrk="0" fontAlgn="base" hangingPunct="0">
              <a:spcBef>
                <a:spcPct val="0"/>
              </a:spcBef>
              <a:spcAft>
                <a:spcPct val="0"/>
              </a:spcAft>
              <a:defRPr>
                <a:solidFill>
                  <a:srgbClr val="4D4D4D"/>
                </a:solidFill>
                <a:latin typeface="Segoe"/>
                <a:ea typeface="MS PGothic" pitchFamily="34" charset="-128"/>
              </a:defRPr>
            </a:lvl9pPr>
          </a:lstStyle>
          <a:p>
            <a:pPr eaLnBrk="1" hangingPunct="1"/>
            <a:fld id="{5B8FF1EF-7ABF-48E8-9539-76C687A3F4DA}" type="slidenum">
              <a:rPr lang="en-US" altLang="zh-CN" smtClean="0">
                <a:solidFill>
                  <a:schemeClr val="tx1"/>
                </a:solidFill>
                <a:latin typeface="Arial" pitchFamily="34" charset="0"/>
              </a:rPr>
              <a:pPr eaLnBrk="1" hangingPunct="1"/>
              <a:t>1</a:t>
            </a:fld>
            <a:endParaRPr lang="en-US" altLang="zh-CN" smtClean="0">
              <a:solidFill>
                <a:schemeClr val="tx1"/>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000" kern="1200" dirty="0" smtClean="0">
              <a:solidFill>
                <a:schemeClr val="tx1"/>
              </a:solidFill>
              <a:latin typeface="Arial Narrow" pitchFamily="34" charset="0"/>
              <a:ea typeface="MS PGothic" pitchFamily="34" charset="-128"/>
              <a:cs typeface="ＭＳ Ｐゴシック" pitchFamily="-112" charset="-128"/>
            </a:endParaRPr>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000" kern="1200" dirty="0" smtClean="0">
                <a:solidFill>
                  <a:schemeClr val="tx1"/>
                </a:solidFill>
                <a:latin typeface="Arial Narrow" pitchFamily="34" charset="0"/>
                <a:ea typeface="MS PGothic" pitchFamily="34" charset="-128"/>
                <a:cs typeface="ＭＳ Ｐゴシック" pitchFamily="-112" charset="-128"/>
              </a:rPr>
              <a:t>其中20-Newgroups是由Lang</a:t>
            </a:r>
            <a:r>
              <a:rPr lang="en-US" sz="1000" kern="1200" baseline="30000" dirty="0" smtClean="0">
                <a:solidFill>
                  <a:schemeClr val="tx1"/>
                </a:solidFill>
                <a:latin typeface="Arial Narrow" pitchFamily="34" charset="0"/>
                <a:ea typeface="MS PGothic" pitchFamily="34" charset="-128"/>
                <a:cs typeface="ＭＳ Ｐゴシック" pitchFamily="-112" charset="-128"/>
              </a:rPr>
              <a:t>[32]</a:t>
            </a:r>
            <a:r>
              <a:rPr lang="en-US" sz="1000" kern="1200" dirty="0" err="1" smtClean="0">
                <a:solidFill>
                  <a:schemeClr val="tx1"/>
                </a:solidFill>
                <a:latin typeface="Arial Narrow" pitchFamily="34" charset="0"/>
                <a:ea typeface="MS PGothic" pitchFamily="34" charset="-128"/>
                <a:cs typeface="ＭＳ Ｐゴシック" pitchFamily="-112" charset="-128"/>
              </a:rPr>
              <a:t>收集的一个在文本分类领域被广泛采用的数据集</a:t>
            </a:r>
            <a:endParaRPr lang="en-US" sz="1000" kern="1200" dirty="0" smtClean="0">
              <a:solidFill>
                <a:schemeClr val="tx1"/>
              </a:solidFill>
              <a:latin typeface="Arial Narrow" pitchFamily="34" charset="0"/>
              <a:ea typeface="MS PGothic" pitchFamily="34" charset="-128"/>
              <a:cs typeface="ＭＳ Ｐゴシック" pitchFamily="-112" charset="-128"/>
            </a:endParaRPr>
          </a:p>
          <a:p>
            <a:r>
              <a:rPr lang="en-US" sz="1000" kern="1200" dirty="0" smtClean="0">
                <a:solidFill>
                  <a:schemeClr val="tx1"/>
                </a:solidFill>
                <a:latin typeface="Arial Narrow" pitchFamily="34" charset="0"/>
                <a:ea typeface="MS PGothic" pitchFamily="34" charset="-128"/>
                <a:cs typeface="ＭＳ Ｐゴシック" pitchFamily="-112" charset="-128"/>
              </a:rPr>
              <a:t>3CPhys 由3个类别的天体物理学文本组成，7CNetv由7个类别的动物知识文本组成</a:t>
            </a:r>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000" kern="1200" dirty="0" smtClean="0">
                <a:solidFill>
                  <a:schemeClr val="tx1"/>
                </a:solidFill>
                <a:latin typeface="Arial Narrow" pitchFamily="34" charset="0"/>
                <a:ea typeface="MS PGothic" pitchFamily="34" charset="-128"/>
                <a:cs typeface="ＭＳ Ｐゴシック" pitchFamily="-112" charset="-128"/>
              </a:rPr>
              <a:t>Purity</a:t>
            </a:r>
            <a:r>
              <a:rPr lang="zh-CN" altLang="en-US" sz="1000" kern="1200" dirty="0" smtClean="0">
                <a:solidFill>
                  <a:schemeClr val="tx1"/>
                </a:solidFill>
                <a:latin typeface="Arial Narrow" pitchFamily="34" charset="0"/>
                <a:ea typeface="MS PGothic" pitchFamily="34" charset="-128"/>
                <a:cs typeface="ＭＳ Ｐゴシック" pitchFamily="-112" charset="-128"/>
              </a:rPr>
              <a:t>的计算方法比较简单，通过计算正确聚类的文档数占总文档数的比例来评价聚类的效果，是一种快速的聚类评价方法，</a:t>
            </a:r>
            <a:r>
              <a:rPr lang="en-US" sz="1000" kern="1200" dirty="0" smtClean="0">
                <a:solidFill>
                  <a:schemeClr val="tx1"/>
                </a:solidFill>
                <a:latin typeface="Arial Narrow" pitchFamily="34" charset="0"/>
                <a:ea typeface="MS PGothic" pitchFamily="34" charset="-128"/>
                <a:cs typeface="ＭＳ Ｐゴシック" pitchFamily="-112" charset="-128"/>
              </a:rPr>
              <a:t>Purity</a:t>
            </a:r>
            <a:r>
              <a:rPr lang="zh-CN" altLang="en-US" sz="1000" kern="1200" dirty="0" smtClean="0">
                <a:solidFill>
                  <a:schemeClr val="tx1"/>
                </a:solidFill>
                <a:latin typeface="Arial Narrow" pitchFamily="34" charset="0"/>
                <a:ea typeface="MS PGothic" pitchFamily="34" charset="-128"/>
                <a:cs typeface="ＭＳ Ｐゴシック" pitchFamily="-112" charset="-128"/>
              </a:rPr>
              <a:t>的取值范围在</a:t>
            </a:r>
            <a:r>
              <a:rPr lang="en-US" sz="1000" kern="1200" dirty="0" smtClean="0">
                <a:solidFill>
                  <a:schemeClr val="tx1"/>
                </a:solidFill>
                <a:latin typeface="Arial Narrow" pitchFamily="34" charset="0"/>
                <a:ea typeface="MS PGothic" pitchFamily="34" charset="-128"/>
                <a:cs typeface="ＭＳ Ｐゴシック" pitchFamily="-112" charset="-128"/>
              </a:rPr>
              <a:t>0~1</a:t>
            </a:r>
            <a:r>
              <a:rPr lang="zh-CN" altLang="en-US" sz="1000" kern="1200" dirty="0" smtClean="0">
                <a:solidFill>
                  <a:schemeClr val="tx1"/>
                </a:solidFill>
                <a:latin typeface="Arial Narrow" pitchFamily="34" charset="0"/>
                <a:ea typeface="MS PGothic" pitchFamily="34" charset="-128"/>
                <a:cs typeface="ＭＳ Ｐゴシック" pitchFamily="-112" charset="-128"/>
              </a:rPr>
              <a:t>之间</a:t>
            </a:r>
            <a:endParaRPr lang="en-US" altLang="zh-CN" sz="1000" kern="1200" dirty="0" smtClean="0">
              <a:solidFill>
                <a:schemeClr val="tx1"/>
              </a:solidFill>
              <a:latin typeface="Arial Narrow" pitchFamily="34" charset="0"/>
              <a:ea typeface="MS PGothic" pitchFamily="34" charset="-128"/>
              <a:cs typeface="ＭＳ Ｐゴシック" pitchFamily="-112"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000" kern="1200" dirty="0" smtClean="0">
                <a:solidFill>
                  <a:schemeClr val="tx1"/>
                </a:solidFill>
                <a:latin typeface="Arial Narrow" pitchFamily="34" charset="0"/>
                <a:ea typeface="MS PGothic" pitchFamily="34" charset="-128"/>
                <a:cs typeface="ＭＳ Ｐゴシック" pitchFamily="-112" charset="-128"/>
              </a:rPr>
              <a:t>I</a:t>
            </a:r>
            <a:r>
              <a:rPr lang="zh-CN" altLang="en-US" sz="1000" kern="1200" dirty="0" smtClean="0">
                <a:solidFill>
                  <a:schemeClr val="tx1"/>
                </a:solidFill>
                <a:latin typeface="Arial Narrow" pitchFamily="34" charset="0"/>
                <a:ea typeface="MS PGothic" pitchFamily="34" charset="-128"/>
                <a:cs typeface="ＭＳ Ｐゴシック" pitchFamily="-112" charset="-128"/>
              </a:rPr>
              <a:t>（閥、</a:t>
            </a:r>
            <a:r>
              <a:rPr lang="en-US" altLang="zh-CN" sz="1000" kern="1200" dirty="0" smtClean="0">
                <a:solidFill>
                  <a:schemeClr val="tx1"/>
                </a:solidFill>
                <a:latin typeface="Arial Narrow" pitchFamily="34" charset="0"/>
                <a:ea typeface="MS PGothic" pitchFamily="34" charset="-128"/>
                <a:cs typeface="ＭＳ Ｐゴシック" pitchFamily="-112" charset="-128"/>
              </a:rPr>
              <a:t>C</a:t>
            </a:r>
            <a:r>
              <a:rPr lang="zh-CN" altLang="en-US" sz="1000" kern="1200" dirty="0" smtClean="0">
                <a:solidFill>
                  <a:schemeClr val="tx1"/>
                </a:solidFill>
                <a:latin typeface="Arial Narrow" pitchFamily="34" charset="0"/>
                <a:ea typeface="MS PGothic" pitchFamily="34" charset="-128"/>
                <a:cs typeface="ＭＳ Ｐゴシック" pitchFamily="-112" charset="-128"/>
              </a:rPr>
              <a:t>）</a:t>
            </a:r>
            <a:r>
              <a:rPr lang="en-US" sz="1000" kern="1200" dirty="0" err="1" smtClean="0">
                <a:solidFill>
                  <a:schemeClr val="tx1"/>
                </a:solidFill>
                <a:latin typeface="Arial Narrow" pitchFamily="34" charset="0"/>
                <a:ea typeface="MS PGothic" pitchFamily="34" charset="-128"/>
                <a:cs typeface="ＭＳ Ｐゴシック" pitchFamily="-112" charset="-128"/>
              </a:rPr>
              <a:t>为集合</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的互信息，其中p</a:t>
            </a:r>
            <a:r>
              <a:rPr lang="en-US" sz="1000" kern="1200" dirty="0" smtClean="0">
                <a:solidFill>
                  <a:schemeClr val="tx1"/>
                </a:solidFill>
                <a:latin typeface="Arial Narrow" pitchFamily="34" charset="0"/>
                <a:ea typeface="MS PGothic" pitchFamily="34" charset="-128"/>
                <a:cs typeface="ＭＳ Ｐゴシック" pitchFamily="-112" charset="-128"/>
              </a:rPr>
              <a:t>(Wk)  </a:t>
            </a:r>
            <a:r>
              <a:rPr lang="en-US" sz="1000" kern="1200" dirty="0" err="1" smtClean="0">
                <a:solidFill>
                  <a:schemeClr val="tx1"/>
                </a:solidFill>
                <a:latin typeface="Arial Narrow" pitchFamily="34" charset="0"/>
                <a:ea typeface="MS PGothic" pitchFamily="34" charset="-128"/>
                <a:cs typeface="ＭＳ Ｐゴシック" pitchFamily="-112" charset="-128"/>
              </a:rPr>
              <a:t>为文档在聚类</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Wk的概率，p</a:t>
            </a:r>
            <a:r>
              <a:rPr lang="en-US" sz="1000" kern="1200" dirty="0" smtClean="0">
                <a:solidFill>
                  <a:schemeClr val="tx1"/>
                </a:solidFill>
                <a:latin typeface="Arial Narrow" pitchFamily="34" charset="0"/>
                <a:ea typeface="MS PGothic" pitchFamily="34" charset="-128"/>
                <a:cs typeface="ＭＳ Ｐゴシック" pitchFamily="-112" charset="-128"/>
              </a:rPr>
              <a:t>(</a:t>
            </a:r>
            <a:r>
              <a:rPr lang="en-US" sz="1000" kern="1200" dirty="0" err="1" smtClean="0">
                <a:solidFill>
                  <a:schemeClr val="tx1"/>
                </a:solidFill>
                <a:latin typeface="Arial Narrow" pitchFamily="34" charset="0"/>
                <a:ea typeface="MS PGothic" pitchFamily="34" charset="-128"/>
                <a:cs typeface="ＭＳ Ｐゴシック" pitchFamily="-112" charset="-128"/>
              </a:rPr>
              <a:t>cj</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为文档在已知类cj</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的概率，p</a:t>
            </a:r>
            <a:r>
              <a:rPr lang="en-US" sz="1000" kern="1200" dirty="0" smtClean="0">
                <a:solidFill>
                  <a:schemeClr val="tx1"/>
                </a:solidFill>
                <a:latin typeface="Arial Narrow" pitchFamily="34" charset="0"/>
                <a:ea typeface="MS PGothic" pitchFamily="34" charset="-128"/>
                <a:cs typeface="ＭＳ Ｐゴシック" pitchFamily="-112" charset="-128"/>
              </a:rPr>
              <a:t>(Wk</a:t>
            </a:r>
            <a:r>
              <a:rPr lang="zh-CN" altLang="en-US" sz="1000" kern="1200" dirty="0" smtClean="0">
                <a:solidFill>
                  <a:schemeClr val="tx1"/>
                </a:solidFill>
                <a:latin typeface="Arial Narrow" pitchFamily="34" charset="0"/>
                <a:ea typeface="MS PGothic" pitchFamily="34" charset="-128"/>
                <a:cs typeface="ＭＳ Ｐゴシック" pitchFamily="-112" charset="-128"/>
              </a:rPr>
              <a:t>交</a:t>
            </a:r>
            <a:r>
              <a:rPr lang="en-US" sz="1000" kern="1200" dirty="0" err="1" smtClean="0">
                <a:solidFill>
                  <a:schemeClr val="tx1"/>
                </a:solidFill>
                <a:latin typeface="Arial Narrow" pitchFamily="34" charset="0"/>
                <a:ea typeface="MS PGothic" pitchFamily="34" charset="-128"/>
                <a:cs typeface="ＭＳ Ｐゴシック" pitchFamily="-112" charset="-128"/>
              </a:rPr>
              <a:t>cj</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为文档在同时在聚类Wk</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和已知类cj</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的概率</a:t>
            </a:r>
            <a:r>
              <a:rPr lang="en-US" sz="1000" kern="1200" dirty="0" smtClean="0">
                <a:solidFill>
                  <a:schemeClr val="tx1"/>
                </a:solidFill>
                <a:latin typeface="Arial Narrow" pitchFamily="34" charset="0"/>
                <a:ea typeface="MS PGothic" pitchFamily="34" charset="-128"/>
                <a:cs typeface="ＭＳ Ｐゴシック" pitchFamily="-112" charset="-128"/>
              </a:rPr>
              <a:t>。H(</a:t>
            </a:r>
            <a:r>
              <a:rPr lang="zh-CN" altLang="en-US" sz="1000" kern="1200" dirty="0" smtClean="0">
                <a:solidFill>
                  <a:schemeClr val="tx1"/>
                </a:solidFill>
                <a:latin typeface="Arial Narrow" pitchFamily="34" charset="0"/>
                <a:ea typeface="MS PGothic" pitchFamily="34" charset="-128"/>
                <a:cs typeface="ＭＳ Ｐゴシック" pitchFamily="-112" charset="-128"/>
              </a:rPr>
              <a:t>閥</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为聚类wk</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的</a:t>
            </a:r>
            <a:r>
              <a:rPr lang="en-US" sz="1000" u="none" strike="noStrike" kern="1200" dirty="0" err="1" smtClean="0">
                <a:solidFill>
                  <a:schemeClr val="tx1"/>
                </a:solidFill>
                <a:latin typeface="Arial Narrow" pitchFamily="34" charset="0"/>
                <a:ea typeface="MS PGothic" pitchFamily="34" charset="-128"/>
                <a:cs typeface="ＭＳ Ｐゴシック" pitchFamily="-112" charset="-128"/>
                <a:hlinkClick r:id="rId3"/>
              </a:rPr>
              <a:t>信息熵</a:t>
            </a:r>
            <a:r>
              <a:rPr lang="en-US" sz="1000" kern="1200" dirty="0" err="1" smtClean="0">
                <a:solidFill>
                  <a:schemeClr val="tx1"/>
                </a:solidFill>
                <a:latin typeface="Arial Narrow" pitchFamily="34" charset="0"/>
                <a:ea typeface="MS PGothic" pitchFamily="34" charset="-128"/>
                <a:cs typeface="ＭＳ Ｐゴシック" pitchFamily="-112" charset="-128"/>
              </a:rPr>
              <a:t>，表示聚类</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出现的概率</a:t>
            </a:r>
            <a:r>
              <a:rPr lang="en-US" sz="1000" kern="1200" dirty="0" smtClean="0">
                <a:solidFill>
                  <a:schemeClr val="tx1"/>
                </a:solidFill>
                <a:latin typeface="Arial Narrow" pitchFamily="34" charset="0"/>
                <a:ea typeface="MS PGothic" pitchFamily="34" charset="-128"/>
                <a:cs typeface="ＭＳ Ｐゴシック" pitchFamily="-112" charset="-128"/>
              </a:rPr>
              <a:t>。</a:t>
            </a:r>
            <a:r>
              <a:rPr lang="en-US" altLang="zh-CN" sz="1000" kern="1200" dirty="0" smtClean="0">
                <a:solidFill>
                  <a:schemeClr val="tx1"/>
                </a:solidFill>
                <a:latin typeface="Arial Narrow" pitchFamily="34" charset="0"/>
                <a:ea typeface="MS PGothic" pitchFamily="34" charset="-128"/>
                <a:cs typeface="ＭＳ Ｐゴシック" pitchFamily="-112" charset="-128"/>
              </a:rPr>
              <a:t>H</a:t>
            </a:r>
            <a:r>
              <a:rPr lang="zh-CN" altLang="en-US" sz="1000" kern="1200" dirty="0" smtClean="0">
                <a:solidFill>
                  <a:schemeClr val="tx1"/>
                </a:solidFill>
                <a:latin typeface="Arial Narrow" pitchFamily="34" charset="0"/>
                <a:ea typeface="MS PGothic" pitchFamily="34" charset="-128"/>
                <a:cs typeface="ＭＳ Ｐゴシック" pitchFamily="-112" charset="-128"/>
              </a:rPr>
              <a:t>（</a:t>
            </a:r>
            <a:r>
              <a:rPr lang="en-US" altLang="zh-CN" sz="1000" kern="1200" dirty="0" smtClean="0">
                <a:solidFill>
                  <a:schemeClr val="tx1"/>
                </a:solidFill>
                <a:latin typeface="Arial Narrow" pitchFamily="34" charset="0"/>
                <a:ea typeface="MS PGothic" pitchFamily="34" charset="-128"/>
                <a:cs typeface="ＭＳ Ｐゴシック" pitchFamily="-112" charset="-128"/>
              </a:rPr>
              <a:t>C</a:t>
            </a:r>
            <a:r>
              <a:rPr lang="zh-CN" altLang="en-US" sz="1000" kern="1200" dirty="0" smtClean="0">
                <a:solidFill>
                  <a:schemeClr val="tx1"/>
                </a:solidFill>
                <a:latin typeface="Arial Narrow" pitchFamily="34" charset="0"/>
                <a:ea typeface="MS PGothic" pitchFamily="34" charset="-128"/>
                <a:cs typeface="ＭＳ Ｐゴシック" pitchFamily="-112" charset="-128"/>
              </a:rPr>
              <a:t>）</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为已知类cj</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的</a:t>
            </a:r>
            <a:r>
              <a:rPr lang="en-US" sz="1000" u="none" strike="noStrike" kern="1200" dirty="0" err="1" smtClean="0">
                <a:solidFill>
                  <a:schemeClr val="tx1"/>
                </a:solidFill>
                <a:latin typeface="Arial Narrow" pitchFamily="34" charset="0"/>
                <a:ea typeface="MS PGothic" pitchFamily="34" charset="-128"/>
                <a:cs typeface="ＭＳ Ｐゴシック" pitchFamily="-112" charset="-128"/>
                <a:hlinkClick r:id="rId3"/>
              </a:rPr>
              <a:t>信息熵</a:t>
            </a:r>
            <a:r>
              <a:rPr lang="en-US" sz="1000" kern="1200" dirty="0" err="1" smtClean="0">
                <a:solidFill>
                  <a:schemeClr val="tx1"/>
                </a:solidFill>
                <a:latin typeface="Arial Narrow" pitchFamily="34" charset="0"/>
                <a:ea typeface="MS PGothic" pitchFamily="34" charset="-128"/>
                <a:cs typeface="ＭＳ Ｐゴシック" pitchFamily="-112" charset="-128"/>
              </a:rPr>
              <a:t>，表示已知类cj</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出现的概率</a:t>
            </a:r>
            <a:r>
              <a:rPr lang="en-US" sz="1000" kern="1200" dirty="0" smtClean="0">
                <a:solidFill>
                  <a:schemeClr val="tx1"/>
                </a:solidFill>
                <a:latin typeface="Arial Narrow" pitchFamily="34" charset="0"/>
                <a:ea typeface="MS PGothic" pitchFamily="34" charset="-128"/>
                <a:cs typeface="ＭＳ Ｐゴシック" pitchFamily="-112" charset="-128"/>
              </a:rPr>
              <a:t>。</a:t>
            </a: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Qimin</a:t>
            </a:r>
            <a:r>
              <a:rPr lang="en-US" altLang="zh-CN" dirty="0" smtClean="0"/>
              <a:t>-VSM</a:t>
            </a:r>
            <a:r>
              <a:rPr lang="en-US" altLang="zh-CN" baseline="0" dirty="0" smtClean="0"/>
              <a:t> 2015</a:t>
            </a:r>
            <a:r>
              <a:rPr lang="zh-CN" altLang="en-US" baseline="0" dirty="0" smtClean="0"/>
              <a:t>年 基于</a:t>
            </a:r>
            <a:r>
              <a:rPr lang="en-US" altLang="zh-CN" baseline="0" dirty="0" smtClean="0"/>
              <a:t>VSM</a:t>
            </a:r>
            <a:r>
              <a:rPr lang="zh-CN" altLang="en-US" baseline="0" dirty="0" smtClean="0"/>
              <a:t>的改进模型，首先利用</a:t>
            </a:r>
            <a:r>
              <a:rPr lang="en-US" altLang="zh-CN" baseline="0" dirty="0" smtClean="0"/>
              <a:t>VSM</a:t>
            </a:r>
            <a:r>
              <a:rPr lang="zh-CN" altLang="en-US" baseline="0" dirty="0" smtClean="0"/>
              <a:t>进行特征聚类，再进行二次聚类</a:t>
            </a:r>
            <a:endParaRPr lang="en-US" altLang="zh-CN" baseline="0" dirty="0" smtClean="0"/>
          </a:p>
          <a:p>
            <a:r>
              <a:rPr lang="en-US" altLang="zh-CN" dirty="0" err="1" smtClean="0"/>
              <a:t>Guo</a:t>
            </a:r>
            <a:r>
              <a:rPr lang="en-US" altLang="zh-CN" dirty="0" smtClean="0"/>
              <a:t>-LDA   2015</a:t>
            </a:r>
            <a:r>
              <a:rPr lang="zh-CN" altLang="en-US" dirty="0" smtClean="0"/>
              <a:t>年</a:t>
            </a:r>
            <a:r>
              <a:rPr lang="zh-CN" altLang="en-US" baseline="0" dirty="0" smtClean="0"/>
              <a:t> 基于</a:t>
            </a:r>
            <a:r>
              <a:rPr lang="en-US" altLang="zh-CN" baseline="0" dirty="0" smtClean="0"/>
              <a:t>LDA</a:t>
            </a:r>
            <a:r>
              <a:rPr lang="zh-CN" altLang="en-US" baseline="0" dirty="0" smtClean="0"/>
              <a:t>的改进模型，对主题进行了权重计算</a:t>
            </a:r>
            <a:endParaRPr lang="en-US" altLang="zh-CN" baseline="0" dirty="0" smtClean="0"/>
          </a:p>
          <a:p>
            <a:r>
              <a:rPr lang="en-US" altLang="zh-CN" baseline="0" dirty="0" smtClean="0"/>
              <a:t>Yan-BTM   2013</a:t>
            </a:r>
            <a:r>
              <a:rPr lang="zh-CN" altLang="en-US" baseline="0" dirty="0" smtClean="0"/>
              <a:t>年 </a:t>
            </a:r>
            <a:r>
              <a:rPr lang="en-US" altLang="zh-CN" baseline="0" dirty="0" smtClean="0"/>
              <a:t>BTM</a:t>
            </a:r>
            <a:r>
              <a:rPr lang="zh-CN" altLang="en-US" baseline="0" dirty="0" smtClean="0"/>
              <a:t>词对主题模型</a:t>
            </a:r>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000" kern="1200" dirty="0" smtClean="0">
                <a:solidFill>
                  <a:schemeClr val="tx1"/>
                </a:solidFill>
                <a:latin typeface="Arial Narrow" pitchFamily="34" charset="0"/>
                <a:ea typeface="MS PGothic" pitchFamily="34" charset="-128"/>
                <a:cs typeface="ＭＳ Ｐゴシック" pitchFamily="-112" charset="-128"/>
              </a:rPr>
              <a:t>从上表中可以看出，基于主题模型的聚类评测结果要优于基于VSM模型的聚类评测结果，这说明在数据特征较少时，VSM这种忽略同义词之间的关系会受到短文本数据稀疏的严重影响。本文方法的评测结果要优于基于主题模型的文本表示对比方法，这是因为LDA等主题模型偏重于高频，忽略低频词的问题可以通过大规模语料的训练得到对应的词向量来解决，这充分说明从大规模数据中训练得到的词向量带有丰富的语义信息，不受短文本数据稀疏的影响。且由于短文本较短，不利于统计词词之间的共现规律，所以LDA等主题模型会出现语义稀疏的问题，使用词向量加WMD距离的句子模型，不能从根本上解决语义稀疏的问题，但是使用大规模语料训练出来的词向量，加上WMD算法保证的是词语的移动是将句子中的词语移动到语义最相近的词语，最大程度上保证了语义的集中，实验表明有一定的改进。</a:t>
            </a:r>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000" kern="1200" dirty="0" smtClean="0">
                <a:solidFill>
                  <a:schemeClr val="tx1"/>
                </a:solidFill>
                <a:latin typeface="Arial Narrow" pitchFamily="34" charset="0"/>
                <a:ea typeface="MS PGothic" pitchFamily="34" charset="-128"/>
                <a:cs typeface="ＭＳ Ｐゴシック" pitchFamily="-112" charset="-128"/>
              </a:rPr>
              <a:t>随着句子差异性的增大，虽然所有的距离度量都在增大（这里COS值取1-COS），但是余弦距离和切比雪夫距离的最近邻和最远邻的差别不大，欧式距离和EMD距离的最近邻和最远邻之差越来越大，其中EMD距离体现的差异性最强，最能反应句子的差异。</a:t>
            </a:r>
            <a:r>
              <a:rPr lang="zh-CN" altLang="en-US" sz="1000" kern="1200" dirty="0" smtClean="0">
                <a:solidFill>
                  <a:schemeClr val="tx1"/>
                </a:solidFill>
                <a:latin typeface="Arial Narrow" pitchFamily="34" charset="0"/>
                <a:ea typeface="MS PGothic" pitchFamily="34" charset="-128"/>
                <a:cs typeface="ＭＳ Ｐゴシック" pitchFamily="-112" charset="-128"/>
              </a:rPr>
              <a:t>从评测结果可以看出，</a:t>
            </a:r>
            <a:r>
              <a:rPr lang="en-US" sz="1000" kern="1200" dirty="0" smtClean="0">
                <a:solidFill>
                  <a:schemeClr val="tx1"/>
                </a:solidFill>
                <a:latin typeface="Arial Narrow" pitchFamily="34" charset="0"/>
                <a:ea typeface="MS PGothic" pitchFamily="34" charset="-128"/>
                <a:cs typeface="ＭＳ Ｐゴシック" pitchFamily="-112" charset="-128"/>
              </a:rPr>
              <a:t>EMD</a:t>
            </a:r>
            <a:r>
              <a:rPr lang="zh-CN" altLang="en-US" sz="1000" kern="1200" dirty="0" smtClean="0">
                <a:solidFill>
                  <a:schemeClr val="tx1"/>
                </a:solidFill>
                <a:latin typeface="Arial Narrow" pitchFamily="34" charset="0"/>
                <a:ea typeface="MS PGothic" pitchFamily="34" charset="-128"/>
                <a:cs typeface="ＭＳ Ｐゴシック" pitchFamily="-112" charset="-128"/>
              </a:rPr>
              <a:t>距离比其他几种距离度量的结果都要好，这是因为</a:t>
            </a:r>
            <a:r>
              <a:rPr lang="en-US" sz="1000" kern="1200" dirty="0" smtClean="0">
                <a:solidFill>
                  <a:schemeClr val="tx1"/>
                </a:solidFill>
                <a:latin typeface="Arial Narrow" pitchFamily="34" charset="0"/>
                <a:ea typeface="MS PGothic" pitchFamily="34" charset="-128"/>
                <a:cs typeface="ＭＳ Ｐゴシック" pitchFamily="-112" charset="-128"/>
              </a:rPr>
              <a:t>EMD</a:t>
            </a:r>
            <a:r>
              <a:rPr lang="zh-CN" altLang="en-US" sz="1000" kern="1200" dirty="0" smtClean="0">
                <a:solidFill>
                  <a:schemeClr val="tx1"/>
                </a:solidFill>
                <a:latin typeface="Arial Narrow" pitchFamily="34" charset="0"/>
                <a:ea typeface="MS PGothic" pitchFamily="34" charset="-128"/>
                <a:cs typeface="ＭＳ Ｐゴシック" pitchFamily="-112" charset="-128"/>
              </a:rPr>
              <a:t>距离在计算的时候并没有对词向量进行简单的叠加取平均，而是通过词语的移动距离相加，在一定程度上保留了句子的语法与结构。比如句子“芭比是很经典的卡通人物”与“笨狼是很好玩的文学形象”，相似语义的词语移动没改变句子的语法和结构，而使用其他距离时使用词向量的叠加，消除了语法与词语的语序，这说明</a:t>
            </a:r>
            <a:r>
              <a:rPr lang="en-US" sz="1000" kern="1200" dirty="0" smtClean="0">
                <a:solidFill>
                  <a:schemeClr val="tx1"/>
                </a:solidFill>
                <a:latin typeface="Arial Narrow" pitchFamily="34" charset="0"/>
                <a:ea typeface="MS PGothic" pitchFamily="34" charset="-128"/>
                <a:cs typeface="ＭＳ Ｐゴシック" pitchFamily="-112" charset="-128"/>
              </a:rPr>
              <a:t>K-W2V-EMD</a:t>
            </a:r>
            <a:r>
              <a:rPr lang="zh-CN" altLang="en-US" sz="1000" kern="1200" dirty="0" smtClean="0">
                <a:solidFill>
                  <a:schemeClr val="tx1"/>
                </a:solidFill>
                <a:latin typeface="Arial Narrow" pitchFamily="34" charset="0"/>
                <a:ea typeface="MS PGothic" pitchFamily="34" charset="-128"/>
                <a:cs typeface="ＭＳ Ｐゴシック" pitchFamily="-112" charset="-128"/>
              </a:rPr>
              <a:t>方法更能保留句子的语法与结构，最大程度上保留了句子的语义，放大了句子向量之间的语义差异性，从而提高了聚类效果。</a:t>
            </a: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20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微软雅黑" pitchFamily="34" charset="-122"/>
                <a:ea typeface="微软雅黑" pitchFamily="34" charset="-122"/>
              </a:rPr>
              <a:t>主要提取的内容有论文的标题、发表时间、关键字、导师信息、论文编号、下载量、引用量、作者信息、作者身份等，每个字段使用“</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”进行间隔和区分，每一行存储一个学术论文的信息，</a:t>
            </a:r>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21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000" kern="1200" dirty="0" err="1" smtClean="0">
                <a:solidFill>
                  <a:schemeClr val="tx1"/>
                </a:solidFill>
                <a:latin typeface="Arial Narrow" pitchFamily="34" charset="0"/>
                <a:ea typeface="MS PGothic" pitchFamily="34" charset="-128"/>
                <a:cs typeface="ＭＳ Ｐゴシック" pitchFamily="-112" charset="-128"/>
              </a:rPr>
              <a:t>论文标题</a:t>
            </a:r>
            <a:r>
              <a:rPr lang="zh-CN" altLang="en-US" sz="1000" kern="1200" dirty="0" smtClean="0">
                <a:solidFill>
                  <a:schemeClr val="tx1"/>
                </a:solidFill>
                <a:latin typeface="Arial Narrow" pitchFamily="34" charset="0"/>
                <a:ea typeface="MS PGothic" pitchFamily="34" charset="-128"/>
                <a:cs typeface="ＭＳ Ｐゴシック" pitchFamily="-112" charset="-128"/>
              </a:rPr>
              <a:t>是一个</a:t>
            </a:r>
            <a:r>
              <a:rPr lang="en-US" sz="1000" kern="1200" dirty="0" err="1" smtClean="0">
                <a:solidFill>
                  <a:schemeClr val="tx1"/>
                </a:solidFill>
                <a:latin typeface="Arial Narrow" pitchFamily="34" charset="0"/>
                <a:ea typeface="MS PGothic" pitchFamily="34" charset="-128"/>
                <a:cs typeface="ＭＳ Ｐゴシック" pitchFamily="-112" charset="-128"/>
              </a:rPr>
              <a:t>非结构化的</a:t>
            </a:r>
            <a:r>
              <a:rPr lang="zh-CN" altLang="en-US" sz="1000" kern="1200" dirty="0" smtClean="0">
                <a:solidFill>
                  <a:schemeClr val="tx1"/>
                </a:solidFill>
                <a:latin typeface="Arial Narrow" pitchFamily="34" charset="0"/>
                <a:ea typeface="MS PGothic" pitchFamily="34" charset="-128"/>
                <a:cs typeface="ＭＳ Ｐゴシック" pitchFamily="-112" charset="-128"/>
              </a:rPr>
              <a:t>文本</a:t>
            </a:r>
            <a:r>
              <a:rPr lang="en-US" sz="1000" kern="1200" dirty="0" err="1" smtClean="0">
                <a:solidFill>
                  <a:schemeClr val="tx1"/>
                </a:solidFill>
                <a:latin typeface="Arial Narrow" pitchFamily="34" charset="0"/>
                <a:ea typeface="MS PGothic" pitchFamily="34" charset="-128"/>
                <a:cs typeface="ＭＳ Ｐゴシック" pitchFamily="-112" charset="-128"/>
              </a:rPr>
              <a:t>信息</a:t>
            </a:r>
            <a:r>
              <a:rPr lang="zh-CN" altLang="en-US" sz="1000" kern="1200" dirty="0" smtClean="0">
                <a:solidFill>
                  <a:schemeClr val="tx1"/>
                </a:solidFill>
                <a:latin typeface="Arial Narrow" pitchFamily="34" charset="0"/>
                <a:ea typeface="MS PGothic" pitchFamily="34" charset="-128"/>
                <a:cs typeface="ＭＳ Ｐゴシック" pitchFamily="-112" charset="-128"/>
              </a:rPr>
              <a:t>，在处理的时候需要进行中文分词、去停用词等工作。</a:t>
            </a:r>
            <a:r>
              <a:rPr lang="en-US" sz="1000" kern="1200" dirty="0" err="1" smtClean="0">
                <a:solidFill>
                  <a:schemeClr val="tx1"/>
                </a:solidFill>
                <a:latin typeface="Arial Narrow" pitchFamily="34" charset="0"/>
                <a:ea typeface="MS PGothic" pitchFamily="34" charset="-128"/>
                <a:cs typeface="ＭＳ Ｐゴシック" pitchFamily="-112" charset="-128"/>
              </a:rPr>
              <a:t>论文标题</a:t>
            </a:r>
            <a:r>
              <a:rPr lang="zh-CN" altLang="en-US" sz="1000" kern="1200" dirty="0" smtClean="0">
                <a:solidFill>
                  <a:schemeClr val="tx1"/>
                </a:solidFill>
                <a:latin typeface="Arial Narrow" pitchFamily="34" charset="0"/>
                <a:ea typeface="MS PGothic" pitchFamily="34" charset="-128"/>
                <a:cs typeface="ＭＳ Ｐゴシック" pitchFamily="-112" charset="-128"/>
              </a:rPr>
              <a:t>是论文文本中最重要的组成部分，</a:t>
            </a:r>
            <a:r>
              <a:rPr lang="en-US" sz="1000" kern="1200" dirty="0" err="1" smtClean="0">
                <a:solidFill>
                  <a:schemeClr val="tx1"/>
                </a:solidFill>
                <a:latin typeface="Arial Narrow" pitchFamily="34" charset="0"/>
                <a:ea typeface="MS PGothic" pitchFamily="34" charset="-128"/>
                <a:cs typeface="ＭＳ Ｐゴシック" pitchFamily="-112" charset="-128"/>
              </a:rPr>
              <a:t>包含论文使用的核心技术、适用领域、应用方向等关键信息</a:t>
            </a:r>
            <a:r>
              <a:rPr lang="zh-CN" altLang="en-US" sz="1000" kern="1200" dirty="0" smtClean="0">
                <a:solidFill>
                  <a:schemeClr val="tx1"/>
                </a:solidFill>
                <a:latin typeface="Arial Narrow" pitchFamily="34" charset="0"/>
                <a:ea typeface="MS PGothic" pitchFamily="34" charset="-128"/>
                <a:cs typeface="ＭＳ Ｐゴシック" pitchFamily="-112" charset="-128"/>
              </a:rPr>
              <a:t>。论文关键字是</a:t>
            </a:r>
            <a:r>
              <a:rPr lang="en-US" sz="1000" kern="1200" dirty="0" err="1" smtClean="0">
                <a:solidFill>
                  <a:schemeClr val="tx1"/>
                </a:solidFill>
                <a:latin typeface="Arial Narrow" pitchFamily="34" charset="0"/>
                <a:ea typeface="MS PGothic" pitchFamily="34" charset="-128"/>
                <a:cs typeface="ＭＳ Ｐゴシック" pitchFamily="-112" charset="-128"/>
              </a:rPr>
              <a:t>结构化的信息</a:t>
            </a:r>
            <a:r>
              <a:rPr lang="zh-CN" altLang="en-US" sz="1000" kern="1200" dirty="0" smtClean="0">
                <a:solidFill>
                  <a:schemeClr val="tx1"/>
                </a:solidFill>
                <a:latin typeface="Arial Narrow" pitchFamily="34" charset="0"/>
                <a:ea typeface="MS PGothic" pitchFamily="34" charset="-128"/>
                <a:cs typeface="ＭＳ Ｐゴシック" pitchFamily="-112" charset="-128"/>
              </a:rPr>
              <a:t>，是对论文中用到的核心技术和应用领域的说明和补充，无需进行二次处理，可以直接拼接到论文标题中。其他的结构化信息则丢弃，</a:t>
            </a:r>
            <a:r>
              <a:rPr lang="en-US" sz="1000" kern="1200" dirty="0" smtClean="0">
                <a:solidFill>
                  <a:schemeClr val="tx1"/>
                </a:solidFill>
                <a:latin typeface="Arial Narrow" pitchFamily="34" charset="0"/>
                <a:ea typeface="MS PGothic" pitchFamily="34" charset="-128"/>
                <a:cs typeface="ＭＳ Ｐゴシック" pitchFamily="-112" charset="-128"/>
              </a:rPr>
              <a:t>这是因为论文的发布时间、下载量、引用量、分类号等字段只是论文文本的结构化特征，其中蕴含的语义信息不多，而作者信息虽然和论文有较强的联系，但是由于作者名属于低频词，而且存在较多同名的问题，这对最后的聚类会产生干扰，所以在词向量训练时将其出掉。</a:t>
            </a:r>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000" kern="1200" dirty="0" smtClean="0">
                <a:solidFill>
                  <a:schemeClr val="tx1"/>
                </a:solidFill>
                <a:latin typeface="Arial Narrow" pitchFamily="34" charset="0"/>
                <a:ea typeface="MS PGothic" pitchFamily="34" charset="-128"/>
                <a:cs typeface="ＭＳ Ｐゴシック" pitchFamily="-112" charset="-128"/>
              </a:rPr>
              <a:t>随着移动互联网的高速发展和生活节奏的日益加快，用户的阅读和交流越来越呈现碎片化的特征，以微信、</a:t>
            </a:r>
            <a:r>
              <a:rPr lang="en-US" sz="1000" kern="1200" dirty="0" smtClean="0">
                <a:solidFill>
                  <a:schemeClr val="tx1"/>
                </a:solidFill>
                <a:latin typeface="Arial Narrow" pitchFamily="34" charset="0"/>
                <a:ea typeface="MS PGothic" pitchFamily="34" charset="-128"/>
                <a:cs typeface="ＭＳ Ｐゴシック" pitchFamily="-112" charset="-128"/>
              </a:rPr>
              <a:t>QQ</a:t>
            </a:r>
            <a:r>
              <a:rPr lang="zh-CN" altLang="en-US" sz="1000" kern="1200" dirty="0" smtClean="0">
                <a:solidFill>
                  <a:schemeClr val="tx1"/>
                </a:solidFill>
                <a:latin typeface="Arial Narrow" pitchFamily="34" charset="0"/>
                <a:ea typeface="MS PGothic" pitchFamily="34" charset="-128"/>
                <a:cs typeface="ＭＳ Ｐゴシック" pitchFamily="-112" charset="-128"/>
              </a:rPr>
              <a:t>、微博为代表的社交媒体产生的信息很多都是以短文本信息出现。</a:t>
            </a:r>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kern="1200" dirty="0" smtClean="0">
                <a:solidFill>
                  <a:schemeClr val="tx1"/>
                </a:solidFill>
                <a:latin typeface="Arial Narrow" pitchFamily="34" charset="0"/>
                <a:ea typeface="MS PGothic" pitchFamily="34" charset="-128"/>
                <a:cs typeface="ＭＳ Ｐゴシック" pitchFamily="-112" charset="-128"/>
              </a:rPr>
              <a:t>比如在词向量的训练结果中查询“林鸿飞”，词向量相似度最高的</a:t>
            </a:r>
            <a:r>
              <a:rPr lang="en-US" sz="1000" kern="1200" dirty="0" smtClean="0">
                <a:solidFill>
                  <a:schemeClr val="tx1"/>
                </a:solidFill>
                <a:latin typeface="Arial Narrow" pitchFamily="34" charset="0"/>
                <a:ea typeface="MS PGothic" pitchFamily="34" charset="-128"/>
                <a:cs typeface="ＭＳ Ｐゴシック" pitchFamily="-112" charset="-128"/>
              </a:rPr>
              <a:t>20</a:t>
            </a:r>
            <a:r>
              <a:rPr lang="zh-CN" altLang="en-US" sz="1000" kern="1200" dirty="0" smtClean="0">
                <a:solidFill>
                  <a:schemeClr val="tx1"/>
                </a:solidFill>
                <a:latin typeface="Arial Narrow" pitchFamily="34" charset="0"/>
                <a:ea typeface="MS PGothic" pitchFamily="34" charset="-128"/>
                <a:cs typeface="ＭＳ Ｐゴシック" pitchFamily="-112" charset="-128"/>
              </a:rPr>
              <a:t>个词中出现的人名，均是信息检索或者数据挖掘领域的老师，如：何婷婷</a:t>
            </a:r>
            <a:r>
              <a:rPr lang="en-US" sz="1000" kern="1200" dirty="0" smtClean="0">
                <a:solidFill>
                  <a:schemeClr val="tx1"/>
                </a:solidFill>
                <a:latin typeface="Arial Narrow" pitchFamily="34" charset="0"/>
                <a:ea typeface="MS PGothic" pitchFamily="34" charset="-128"/>
                <a:cs typeface="ＭＳ Ｐゴシック" pitchFamily="-112" charset="-128"/>
              </a:rPr>
              <a:t>(</a:t>
            </a:r>
            <a:r>
              <a:rPr lang="zh-CN" altLang="en-US" sz="1000" kern="1200" dirty="0" smtClean="0">
                <a:solidFill>
                  <a:schemeClr val="tx1"/>
                </a:solidFill>
                <a:latin typeface="Arial Narrow" pitchFamily="34" charset="0"/>
                <a:ea typeface="MS PGothic" pitchFamily="34" charset="-128"/>
                <a:cs typeface="ＭＳ Ｐゴシック" pitchFamily="-112" charset="-128"/>
              </a:rPr>
              <a:t>中国中文信息学会、华中师范大学计算机科学系，研究领域为自然语言处理、信息检索</a:t>
            </a:r>
            <a:r>
              <a:rPr lang="en-US" sz="1000" kern="1200" dirty="0" smtClean="0">
                <a:solidFill>
                  <a:schemeClr val="tx1"/>
                </a:solidFill>
                <a:latin typeface="Arial Narrow" pitchFamily="34" charset="0"/>
                <a:ea typeface="MS PGothic" pitchFamily="34" charset="-128"/>
                <a:cs typeface="ＭＳ Ｐゴシック" pitchFamily="-112" charset="-128"/>
              </a:rPr>
              <a:t>)</a:t>
            </a:r>
            <a:r>
              <a:rPr lang="zh-CN" altLang="en-US" sz="1000" kern="1200" dirty="0" smtClean="0">
                <a:solidFill>
                  <a:schemeClr val="tx1"/>
                </a:solidFill>
                <a:latin typeface="Arial Narrow" pitchFamily="34" charset="0"/>
                <a:ea typeface="MS PGothic" pitchFamily="34" charset="-128"/>
                <a:cs typeface="ＭＳ Ｐゴシック" pitchFamily="-112" charset="-128"/>
              </a:rPr>
              <a:t>，冯剑琳</a:t>
            </a:r>
            <a:r>
              <a:rPr lang="en-US" sz="1000" kern="1200" dirty="0" smtClean="0">
                <a:solidFill>
                  <a:schemeClr val="tx1"/>
                </a:solidFill>
                <a:latin typeface="Arial Narrow" pitchFamily="34" charset="0"/>
                <a:ea typeface="MS PGothic" pitchFamily="34" charset="-128"/>
                <a:cs typeface="ＭＳ Ｐゴシック" pitchFamily="-112" charset="-128"/>
              </a:rPr>
              <a:t>(</a:t>
            </a:r>
            <a:r>
              <a:rPr lang="zh-CN" altLang="en-US" sz="1000" kern="1200" dirty="0" smtClean="0">
                <a:solidFill>
                  <a:schemeClr val="tx1"/>
                </a:solidFill>
                <a:latin typeface="Arial Narrow" pitchFamily="34" charset="0"/>
                <a:ea typeface="MS PGothic" pitchFamily="34" charset="-128"/>
                <a:cs typeface="ＭＳ Ｐゴシック" pitchFamily="-112" charset="-128"/>
              </a:rPr>
              <a:t>华中科技大学、计算机科学与技术学院，研究领域为自然语言处理、舆情监控</a:t>
            </a:r>
            <a:r>
              <a:rPr lang="en-US" sz="1000" kern="1200" dirty="0" smtClean="0">
                <a:solidFill>
                  <a:schemeClr val="tx1"/>
                </a:solidFill>
                <a:latin typeface="Arial Narrow" pitchFamily="34" charset="0"/>
                <a:ea typeface="MS PGothic" pitchFamily="34" charset="-128"/>
                <a:cs typeface="ＭＳ Ｐゴシック" pitchFamily="-112" charset="-128"/>
              </a:rPr>
              <a:t>)</a:t>
            </a:r>
            <a:r>
              <a:rPr lang="zh-CN" altLang="en-US" sz="1000" kern="1200" dirty="0" smtClean="0">
                <a:solidFill>
                  <a:schemeClr val="tx1"/>
                </a:solidFill>
                <a:latin typeface="Arial Narrow" pitchFamily="34" charset="0"/>
                <a:ea typeface="MS PGothic" pitchFamily="34" charset="-128"/>
                <a:cs typeface="ＭＳ Ｐゴシック" pitchFamily="-112" charset="-128"/>
              </a:rPr>
              <a:t>，黄河燕</a:t>
            </a:r>
            <a:r>
              <a:rPr lang="en-US" sz="1000" kern="1200" dirty="0" smtClean="0">
                <a:solidFill>
                  <a:schemeClr val="tx1"/>
                </a:solidFill>
                <a:latin typeface="Arial Narrow" pitchFamily="34" charset="0"/>
                <a:ea typeface="MS PGothic" pitchFamily="34" charset="-128"/>
                <a:cs typeface="ＭＳ Ｐゴシック" pitchFamily="-112" charset="-128"/>
              </a:rPr>
              <a:t>(</a:t>
            </a:r>
            <a:r>
              <a:rPr lang="zh-CN" altLang="en-US" sz="1000" kern="1200" dirty="0" smtClean="0">
                <a:solidFill>
                  <a:schemeClr val="tx1"/>
                </a:solidFill>
                <a:latin typeface="Arial Narrow" pitchFamily="34" charset="0"/>
                <a:ea typeface="MS PGothic" pitchFamily="34" charset="-128"/>
                <a:cs typeface="ＭＳ Ｐゴシック" pitchFamily="-112" charset="-128"/>
              </a:rPr>
              <a:t>中国中文信息学会、北京理工大学计算机学院，研究领域为机器翻译、自然语言处理</a:t>
            </a:r>
            <a:r>
              <a:rPr lang="en-US" sz="1000" kern="1200" dirty="0" smtClean="0">
                <a:solidFill>
                  <a:schemeClr val="tx1"/>
                </a:solidFill>
                <a:latin typeface="Arial Narrow" pitchFamily="34" charset="0"/>
                <a:ea typeface="MS PGothic" pitchFamily="34" charset="-128"/>
                <a:cs typeface="ＭＳ Ｐゴシック" pitchFamily="-112" charset="-128"/>
              </a:rPr>
              <a:t>)</a:t>
            </a:r>
            <a:r>
              <a:rPr lang="zh-CN" altLang="en-US" sz="1000" kern="1200" dirty="0" smtClean="0">
                <a:solidFill>
                  <a:schemeClr val="tx1"/>
                </a:solidFill>
                <a:latin typeface="Arial Narrow" pitchFamily="34" charset="0"/>
                <a:ea typeface="MS PGothic" pitchFamily="34" charset="-128"/>
                <a:cs typeface="ＭＳ Ｐゴシック" pitchFamily="-112" charset="-128"/>
              </a:rPr>
              <a:t>等，非人名的关键词也基本是领域相关的词，如：文本检索、挖掘、抽取、维基百科、词共现、主题词、依存关系等。这说明导师信息包含很强的语义特征和领域特点。</a:t>
            </a: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23</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smtClean="0">
                <a:solidFill>
                  <a:schemeClr val="tx1"/>
                </a:solidFill>
                <a:latin typeface="Arial Narrow" pitchFamily="34" charset="0"/>
                <a:ea typeface="MS PGothic" pitchFamily="34" charset="-128"/>
                <a:cs typeface="ＭＳ Ｐゴシック" pitchFamily="-112" charset="-128"/>
              </a:rPr>
              <a:t>M</a:t>
            </a:r>
            <a:r>
              <a:rPr lang="zh-CN" altLang="en-US" sz="1000" kern="1200" dirty="0" smtClean="0">
                <a:solidFill>
                  <a:schemeClr val="tx1"/>
                </a:solidFill>
                <a:latin typeface="Arial Narrow" pitchFamily="34" charset="0"/>
                <a:ea typeface="MS PGothic" pitchFamily="34" charset="-128"/>
                <a:cs typeface="ＭＳ Ｐゴシック" pitchFamily="-112" charset="-128"/>
              </a:rPr>
              <a:t>矩阵的第</a:t>
            </a:r>
            <a:r>
              <a:rPr lang="en-US" sz="1000" kern="1200" dirty="0" err="1" smtClean="0">
                <a:solidFill>
                  <a:schemeClr val="tx1"/>
                </a:solidFill>
                <a:latin typeface="Arial Narrow" pitchFamily="34" charset="0"/>
                <a:ea typeface="MS PGothic" pitchFamily="34" charset="-128"/>
                <a:cs typeface="ＭＳ Ｐゴシック" pitchFamily="-112" charset="-128"/>
              </a:rPr>
              <a:t>i</a:t>
            </a:r>
            <a:r>
              <a:rPr lang="zh-CN" altLang="en-US" sz="1000" kern="1200" dirty="0" smtClean="0">
                <a:solidFill>
                  <a:schemeClr val="tx1"/>
                </a:solidFill>
                <a:latin typeface="Arial Narrow" pitchFamily="34" charset="0"/>
                <a:ea typeface="MS PGothic" pitchFamily="34" charset="-128"/>
                <a:cs typeface="ＭＳ Ｐゴシック" pitchFamily="-112" charset="-128"/>
              </a:rPr>
              <a:t>行的第二列到第</a:t>
            </a:r>
            <a:r>
              <a:rPr lang="en-US" sz="1000" kern="1200" dirty="0" smtClean="0">
                <a:solidFill>
                  <a:schemeClr val="tx1"/>
                </a:solidFill>
                <a:latin typeface="Arial Narrow" pitchFamily="34" charset="0"/>
                <a:ea typeface="MS PGothic" pitchFamily="34" charset="-128"/>
                <a:cs typeface="ＭＳ Ｐゴシック" pitchFamily="-112" charset="-128"/>
              </a:rPr>
              <a:t>k+1</a:t>
            </a:r>
            <a:r>
              <a:rPr lang="zh-CN" altLang="en-US" sz="1000" kern="1200" dirty="0" smtClean="0">
                <a:solidFill>
                  <a:schemeClr val="tx1"/>
                </a:solidFill>
                <a:latin typeface="Arial Narrow" pitchFamily="34" charset="0"/>
                <a:ea typeface="MS PGothic" pitchFamily="34" charset="-128"/>
                <a:cs typeface="ＭＳ Ｐゴシック" pitchFamily="-112" charset="-128"/>
              </a:rPr>
              <a:t>列对应了论文词表中的第</a:t>
            </a:r>
            <a:r>
              <a:rPr lang="en-US" sz="1000" kern="1200" dirty="0" err="1" smtClean="0">
                <a:solidFill>
                  <a:schemeClr val="tx1"/>
                </a:solidFill>
                <a:latin typeface="Arial Narrow" pitchFamily="34" charset="0"/>
                <a:ea typeface="MS PGothic" pitchFamily="34" charset="-128"/>
                <a:cs typeface="ＭＳ Ｐゴシック" pitchFamily="-112" charset="-128"/>
              </a:rPr>
              <a:t>i</a:t>
            </a:r>
            <a:r>
              <a:rPr lang="zh-CN" altLang="en-US" sz="1000" kern="1200" dirty="0" smtClean="0">
                <a:solidFill>
                  <a:schemeClr val="tx1"/>
                </a:solidFill>
                <a:latin typeface="Arial Narrow" pitchFamily="34" charset="0"/>
                <a:ea typeface="MS PGothic" pitchFamily="34" charset="-128"/>
                <a:cs typeface="ＭＳ Ｐゴシック" pitchFamily="-112" charset="-128"/>
              </a:rPr>
              <a:t>个词的词向量。矩阵</a:t>
            </a:r>
            <a:r>
              <a:rPr lang="en-US" sz="1000" kern="1200" dirty="0" smtClean="0">
                <a:solidFill>
                  <a:schemeClr val="tx1"/>
                </a:solidFill>
                <a:latin typeface="Arial Narrow" pitchFamily="34" charset="0"/>
                <a:ea typeface="MS PGothic" pitchFamily="34" charset="-128"/>
                <a:cs typeface="ＭＳ Ｐゴシック" pitchFamily="-112" charset="-128"/>
              </a:rPr>
              <a:t>M</a:t>
            </a:r>
            <a:r>
              <a:rPr lang="zh-CN" altLang="en-US" sz="1000" kern="1200" dirty="0" smtClean="0">
                <a:solidFill>
                  <a:schemeClr val="tx1"/>
                </a:solidFill>
                <a:latin typeface="Arial Narrow" pitchFamily="34" charset="0"/>
                <a:ea typeface="MS PGothic" pitchFamily="34" charset="-128"/>
                <a:cs typeface="ＭＳ Ｐゴシック" pitchFamily="-112" charset="-128"/>
              </a:rPr>
              <a:t>的具体形式如下：</a:t>
            </a:r>
          </a:p>
          <a:p>
            <a:endParaRPr lang="en-US" altLang="en-US" dirty="0" smtClean="0">
              <a:latin typeface="微软雅黑" pitchFamily="34" charset="-122"/>
              <a:ea typeface="微软雅黑" pitchFamily="34" charset="-122"/>
            </a:endParaRPr>
          </a:p>
          <a:p>
            <a:endParaRPr lang="en-US" altLang="en-US" dirty="0" smtClean="0">
              <a:latin typeface="微软雅黑" pitchFamily="34" charset="-122"/>
              <a:ea typeface="微软雅黑" pitchFamily="34" charset="-122"/>
            </a:endParaRPr>
          </a:p>
          <a:p>
            <a:r>
              <a:rPr lang="en-US" altLang="en-US" dirty="0" err="1" smtClean="0">
                <a:latin typeface="微软雅黑" pitchFamily="34" charset="-122"/>
                <a:ea typeface="微软雅黑" pitchFamily="34" charset="-122"/>
              </a:rPr>
              <a:t>遍历已经分词的论文文本语料，匹配词向量矩阵M将论文文本中的词语替换成对应的词向量</a:t>
            </a:r>
            <a:r>
              <a:rPr lang="en-US" altLang="en-US" dirty="0" smtClean="0">
                <a:latin typeface="微软雅黑" pitchFamily="34" charset="-122"/>
                <a:ea typeface="微软雅黑" pitchFamily="34" charset="-122"/>
              </a:rPr>
              <a:t>。</a:t>
            </a:r>
            <a:r>
              <a:rPr lang="en-US" altLang="en-US" dirty="0" err="1" smtClean="0">
                <a:latin typeface="微软雅黑" pitchFamily="34" charset="-122"/>
                <a:ea typeface="微软雅黑" pitchFamily="34" charset="-122"/>
              </a:rPr>
              <a:t>替换中的标准是，词向量词表中未出现的词将对应词向量置为空，相同的词出现多次则多次替换，替换后的词向量不做任何线性融合和变换</a:t>
            </a:r>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24</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25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000" b="0" i="0" kern="1200" dirty="0" smtClean="0">
                <a:solidFill>
                  <a:schemeClr val="tx1"/>
                </a:solidFill>
                <a:latin typeface="Arial Narrow" pitchFamily="34" charset="0"/>
                <a:ea typeface="MS PGothic" pitchFamily="34" charset="-128"/>
                <a:cs typeface="ＭＳ Ｐゴシック" pitchFamily="-112" charset="-128"/>
              </a:rPr>
              <a:t>2014</a:t>
            </a:r>
            <a:r>
              <a:rPr lang="zh-CN" altLang="en-US" sz="1000" b="0" i="0" kern="1200" dirty="0" smtClean="0">
                <a:solidFill>
                  <a:schemeClr val="tx1"/>
                </a:solidFill>
                <a:latin typeface="Arial Narrow" pitchFamily="34" charset="0"/>
                <a:ea typeface="MS PGothic" pitchFamily="34" charset="-128"/>
                <a:cs typeface="ＭＳ Ｐゴシック" pitchFamily="-112" charset="-128"/>
              </a:rPr>
              <a:t>年</a:t>
            </a:r>
            <a:r>
              <a:rPr lang="en-US" altLang="zh-CN" sz="1000" b="0" i="0" kern="1200" dirty="0" smtClean="0">
                <a:solidFill>
                  <a:schemeClr val="tx1"/>
                </a:solidFill>
                <a:latin typeface="Arial Narrow" pitchFamily="34" charset="0"/>
                <a:ea typeface="MS PGothic" pitchFamily="34" charset="-128"/>
                <a:cs typeface="ＭＳ Ｐゴシック" pitchFamily="-112" charset="-128"/>
              </a:rPr>
              <a:t>6</a:t>
            </a:r>
            <a:r>
              <a:rPr lang="zh-CN" altLang="en-US" sz="1000" b="0" i="0" kern="1200" dirty="0" smtClean="0">
                <a:solidFill>
                  <a:schemeClr val="tx1"/>
                </a:solidFill>
                <a:latin typeface="Arial Narrow" pitchFamily="34" charset="0"/>
                <a:ea typeface="MS PGothic" pitchFamily="34" charset="-128"/>
                <a:cs typeface="ＭＳ Ｐゴシック" pitchFamily="-112" charset="-128"/>
              </a:rPr>
              <a:t>月，</a:t>
            </a:r>
            <a:r>
              <a:rPr lang="en-US" altLang="zh-CN" sz="1000" b="0" i="0" kern="1200" dirty="0" smtClean="0">
                <a:solidFill>
                  <a:schemeClr val="tx1"/>
                </a:solidFill>
                <a:latin typeface="Arial Narrow" pitchFamily="34" charset="0"/>
                <a:ea typeface="MS PGothic" pitchFamily="34" charset="-128"/>
                <a:cs typeface="ＭＳ Ｐゴシック" pitchFamily="-112" charset="-128"/>
              </a:rPr>
              <a:t>《Science》</a:t>
            </a:r>
            <a:r>
              <a:rPr lang="zh-CN" altLang="en-US" sz="1000" b="0" i="0" kern="1200" dirty="0" smtClean="0">
                <a:solidFill>
                  <a:schemeClr val="tx1"/>
                </a:solidFill>
                <a:latin typeface="Arial Narrow" pitchFamily="34" charset="0"/>
                <a:ea typeface="MS PGothic" pitchFamily="34" charset="-128"/>
                <a:cs typeface="ＭＳ Ｐゴシック" pitchFamily="-112" charset="-128"/>
              </a:rPr>
              <a:t>期刊上的一篇论文</a:t>
            </a:r>
            <a:r>
              <a:rPr lang="zh-CN" altLang="en-US" sz="1000" b="0" i="0" kern="1200" baseline="0" dirty="0" smtClean="0">
                <a:solidFill>
                  <a:schemeClr val="tx1"/>
                </a:solidFill>
                <a:latin typeface="Arial Narrow" pitchFamily="34" charset="0"/>
                <a:ea typeface="MS PGothic" pitchFamily="34" charset="-128"/>
                <a:cs typeface="ＭＳ Ｐゴシック" pitchFamily="-112" charset="-128"/>
              </a:rPr>
              <a:t> </a:t>
            </a:r>
            <a:r>
              <a:rPr lang="en-US" sz="1000" b="0" i="0" kern="1200" dirty="0" smtClean="0">
                <a:solidFill>
                  <a:schemeClr val="tx1"/>
                </a:solidFill>
                <a:latin typeface="Arial Narrow" pitchFamily="34" charset="0"/>
                <a:ea typeface="MS PGothic" pitchFamily="34" charset="-128"/>
                <a:cs typeface="ＭＳ Ｐゴシック" pitchFamily="-112" charset="-128"/>
              </a:rPr>
              <a:t>Clustering by fast search and find of density peaks</a:t>
            </a:r>
          </a:p>
          <a:p>
            <a:r>
              <a:rPr lang="zh-CN" altLang="en-US" sz="1000" b="0" i="0" kern="1200" dirty="0" smtClean="0">
                <a:solidFill>
                  <a:schemeClr val="tx1"/>
                </a:solidFill>
                <a:latin typeface="Arial Narrow" pitchFamily="34" charset="0"/>
                <a:ea typeface="MS PGothic" pitchFamily="34" charset="-128"/>
              </a:rPr>
              <a:t>作者认为聚类中心具有以下特点：</a:t>
            </a:r>
            <a:endParaRPr lang="en-US" altLang="zh-CN" sz="1000" b="0" i="0" kern="1200" dirty="0" smtClean="0">
              <a:solidFill>
                <a:schemeClr val="tx1"/>
              </a:solidFill>
              <a:latin typeface="Arial Narrow" pitchFamily="34" charset="0"/>
              <a:ea typeface="MS PGothic" pitchFamily="34" charset="-128"/>
            </a:endParaRPr>
          </a:p>
          <a:p>
            <a:r>
              <a:rPr lang="zh-CN" altLang="en-US" sz="1000" b="0" i="0" kern="1200" dirty="0" smtClean="0">
                <a:solidFill>
                  <a:schemeClr val="tx1"/>
                </a:solidFill>
                <a:latin typeface="Arial Narrow" pitchFamily="34" charset="0"/>
                <a:ea typeface="MS PGothic" pitchFamily="34" charset="-128"/>
                <a:cs typeface="ＭＳ Ｐゴシック" pitchFamily="-112" charset="-128"/>
              </a:rPr>
              <a:t>聚类中心的密度高于其临近的样本点的密度</a:t>
            </a:r>
          </a:p>
          <a:p>
            <a:r>
              <a:rPr lang="zh-CN" altLang="en-US" sz="1000" b="0" i="0" kern="1200" dirty="0" smtClean="0">
                <a:solidFill>
                  <a:schemeClr val="tx1"/>
                </a:solidFill>
                <a:latin typeface="Arial Narrow" pitchFamily="34" charset="0"/>
                <a:ea typeface="MS PGothic" pitchFamily="34" charset="-128"/>
                <a:cs typeface="ＭＳ Ｐゴシック" pitchFamily="-112" charset="-128"/>
              </a:rPr>
              <a:t>聚类中心到比其它聚类中心的距离相对较大</a:t>
            </a: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26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kern="1200" dirty="0" smtClean="0">
                <a:solidFill>
                  <a:schemeClr val="tx1"/>
                </a:solidFill>
                <a:latin typeface="Arial Narrow" pitchFamily="34" charset="0"/>
                <a:ea typeface="MS PGothic" pitchFamily="34" charset="-128"/>
                <a:cs typeface="ＭＳ Ｐゴシック" pitchFamily="-112" charset="-128"/>
              </a:rPr>
              <a:t>当样本点</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i</a:t>
            </a:r>
            <a:r>
              <a:rPr lang="zh-CN" altLang="en-US" sz="1000" kern="1200" dirty="0" smtClean="0">
                <a:solidFill>
                  <a:schemeClr val="tx1"/>
                </a:solidFill>
                <a:latin typeface="Arial Narrow" pitchFamily="34" charset="0"/>
                <a:ea typeface="MS PGothic" pitchFamily="34" charset="-128"/>
                <a:cs typeface="ＭＳ Ｐゴシック" pitchFamily="-112" charset="-128"/>
              </a:rPr>
              <a:t>具有最大局部密度时，</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zh-CN" altLang="en-US" sz="1000" kern="1200" dirty="0" smtClean="0">
                <a:solidFill>
                  <a:schemeClr val="tx1"/>
                </a:solidFill>
                <a:latin typeface="Arial Narrow" pitchFamily="34" charset="0"/>
                <a:ea typeface="MS PGothic" pitchFamily="34" charset="-128"/>
                <a:cs typeface="ＭＳ Ｐゴシック" pitchFamily="-112" charset="-128"/>
              </a:rPr>
              <a:t>表示样本点集中与样本点</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zh-CN" altLang="en-US" sz="1000" kern="1200" dirty="0" smtClean="0">
                <a:solidFill>
                  <a:schemeClr val="tx1"/>
                </a:solidFill>
                <a:latin typeface="Arial Narrow" pitchFamily="34" charset="0"/>
                <a:ea typeface="MS PGothic" pitchFamily="34" charset="-128"/>
                <a:cs typeface="ＭＳ Ｐゴシック" pitchFamily="-112" charset="-128"/>
              </a:rPr>
              <a:t>距离最大的数据点到样本点</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zh-CN" altLang="en-US" sz="1000" kern="1200" dirty="0" smtClean="0">
                <a:solidFill>
                  <a:schemeClr val="tx1"/>
                </a:solidFill>
                <a:latin typeface="Arial Narrow" pitchFamily="34" charset="0"/>
                <a:ea typeface="MS PGothic" pitchFamily="34" charset="-128"/>
                <a:cs typeface="ＭＳ Ｐゴシック" pitchFamily="-112" charset="-128"/>
              </a:rPr>
              <a:t>之间的距离，否则</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zh-CN" altLang="en-US" sz="1000" kern="1200" dirty="0" smtClean="0">
                <a:solidFill>
                  <a:schemeClr val="tx1"/>
                </a:solidFill>
                <a:latin typeface="Arial Narrow" pitchFamily="34" charset="0"/>
                <a:ea typeface="MS PGothic" pitchFamily="34" charset="-128"/>
                <a:cs typeface="ＭＳ Ｐゴシック" pitchFamily="-112" charset="-128"/>
              </a:rPr>
              <a:t>表示在所有的局部密度高于样本点</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zh-CN" altLang="en-US" sz="1000" kern="1200" dirty="0" smtClean="0">
                <a:solidFill>
                  <a:schemeClr val="tx1"/>
                </a:solidFill>
                <a:latin typeface="Arial Narrow" pitchFamily="34" charset="0"/>
                <a:ea typeface="MS PGothic" pitchFamily="34" charset="-128"/>
                <a:cs typeface="ＭＳ Ｐゴシック" pitchFamily="-112" charset="-128"/>
              </a:rPr>
              <a:t>的数据中，到样本点</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zh-CN" altLang="en-US" sz="1000" kern="1200" dirty="0" smtClean="0">
                <a:solidFill>
                  <a:schemeClr val="tx1"/>
                </a:solidFill>
                <a:latin typeface="Arial Narrow" pitchFamily="34" charset="0"/>
                <a:ea typeface="MS PGothic" pitchFamily="34" charset="-128"/>
                <a:cs typeface="ＭＳ Ｐゴシック" pitchFamily="-112" charset="-128"/>
              </a:rPr>
              <a:t>距离最小的那个数据点到样本点</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zh-CN" altLang="en-US" sz="1000" kern="1200" dirty="0" smtClean="0">
                <a:solidFill>
                  <a:schemeClr val="tx1"/>
                </a:solidFill>
                <a:latin typeface="Arial Narrow" pitchFamily="34" charset="0"/>
                <a:ea typeface="MS PGothic" pitchFamily="34" charset="-128"/>
                <a:cs typeface="ＭＳ Ｐゴシック" pitchFamily="-112" charset="-128"/>
              </a:rPr>
              <a:t>之间的距离的。从定义中可知局部密度最大的样本点肯定是聚类中心点之一。</a:t>
            </a: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27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err="1" smtClean="0">
                <a:latin typeface="微软雅黑" pitchFamily="34" charset="-122"/>
                <a:ea typeface="微软雅黑" pitchFamily="34" charset="-122"/>
              </a:rPr>
              <a:t>密度峰值发现聚类算法的聚类过程</a:t>
            </a:r>
            <a:r>
              <a:rPr lang="zh-CN" altLang="en-US" sz="1000" dirty="0" smtClean="0">
                <a:latin typeface="微软雅黑" pitchFamily="34" charset="-122"/>
                <a:ea typeface="微软雅黑" pitchFamily="34" charset="-122"/>
              </a:rPr>
              <a:t>：</a:t>
            </a:r>
            <a:r>
              <a:rPr lang="en-US" sz="1000" dirty="0" err="1" smtClean="0">
                <a:latin typeface="微软雅黑" pitchFamily="34" charset="-122"/>
                <a:ea typeface="微软雅黑" pitchFamily="34" charset="-122"/>
              </a:rPr>
              <a:t>首先选择截断距离并计算每个样本点的局部密度，按局部密度数值的高低从小到大编号，样本点的分布图如下图左所示</a:t>
            </a:r>
            <a:r>
              <a:rPr lang="en-US" sz="1000" dirty="0" smtClean="0">
                <a:latin typeface="微软雅黑" pitchFamily="34" charset="-122"/>
                <a:ea typeface="微软雅黑" pitchFamily="34" charset="-122"/>
              </a:rPr>
              <a:t>。然后计算每个样本点到比它局部密度点高的点的距离，根据局部密度值和到高样本点距离值这2个结果我们重新将样本点映射到另外一个二维空间中，得到的分布图如下图右所示，通常称右图为聚类中心选择的决策图，从决策图中挑选出局部密度 </a:t>
            </a:r>
            <a:r>
              <a:rPr lang="en-US" sz="1000" dirty="0" err="1" smtClean="0">
                <a:latin typeface="微软雅黑" pitchFamily="34" charset="-122"/>
                <a:ea typeface="微软雅黑" pitchFamily="34" charset="-122"/>
              </a:rPr>
              <a:t>和到高样本点距离</a:t>
            </a:r>
            <a:r>
              <a:rPr lang="en-US" sz="1000" dirty="0" smtClean="0">
                <a:latin typeface="微软雅黑" pitchFamily="34" charset="-122"/>
                <a:ea typeface="微软雅黑" pitchFamily="34" charset="-122"/>
              </a:rPr>
              <a:t> </a:t>
            </a:r>
            <a:r>
              <a:rPr lang="en-US" sz="1000" dirty="0" err="1" smtClean="0">
                <a:latin typeface="微软雅黑" pitchFamily="34" charset="-122"/>
                <a:ea typeface="微软雅黑" pitchFamily="34" charset="-122"/>
              </a:rPr>
              <a:t>取值都比较大的样本点作为聚类的类簇中心</a:t>
            </a:r>
            <a:r>
              <a:rPr lang="en-US" sz="1000" dirty="0" smtClean="0">
                <a:latin typeface="微软雅黑" pitchFamily="34" charset="-122"/>
                <a:ea typeface="微软雅黑" pitchFamily="34" charset="-122"/>
              </a:rPr>
              <a:t>。</a:t>
            </a:r>
            <a:r>
              <a:rPr lang="en-US" sz="1000" dirty="0" err="1" smtClean="0">
                <a:latin typeface="微软雅黑" pitchFamily="34" charset="-122"/>
                <a:ea typeface="微软雅黑" pitchFamily="34" charset="-122"/>
              </a:rPr>
              <a:t>选定聚类的类簇中心后</a:t>
            </a:r>
            <a:r>
              <a:rPr lang="en-US" sz="1000" dirty="0" smtClean="0">
                <a:latin typeface="微软雅黑" pitchFamily="34" charset="-122"/>
                <a:ea typeface="微软雅黑" pitchFamily="34" charset="-122"/>
              </a:rPr>
              <a:t>, </a:t>
            </a:r>
            <a:r>
              <a:rPr lang="en-US" sz="1000" dirty="0" err="1" smtClean="0">
                <a:latin typeface="微软雅黑" pitchFamily="34" charset="-122"/>
                <a:ea typeface="微软雅黑" pitchFamily="34" charset="-122"/>
              </a:rPr>
              <a:t>其它的样本点按照样本局部密度的高低，依次选择样本点的聚类中心，通过到高样本点的距离值确定样本归属的类簇</a:t>
            </a:r>
            <a:r>
              <a:rPr lang="en-US" sz="1000" dirty="0" smtClean="0">
                <a:latin typeface="微软雅黑" pitchFamily="34" charset="-122"/>
                <a:ea typeface="微软雅黑" pitchFamily="34" charset="-122"/>
              </a:rPr>
              <a:t>。</a:t>
            </a:r>
            <a:endParaRPr lang="zh-CN" altLang="en-US" sz="1000" dirty="0" smtClean="0">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28</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latin typeface="微软雅黑" pitchFamily="34" charset="-122"/>
                <a:ea typeface="微软雅黑" pitchFamily="34" charset="-122"/>
              </a:rPr>
              <a:t>使用基于词向量的论文文本表示方法将论文</a:t>
            </a:r>
            <a:r>
              <a:rPr lang="zh-CN" altLang="en-US" dirty="0" smtClean="0">
                <a:latin typeface="微软雅黑" pitchFamily="34" charset="-122"/>
                <a:ea typeface="微软雅黑" pitchFamily="34" charset="-122"/>
              </a:rPr>
              <a:t>标题</a:t>
            </a:r>
            <a:r>
              <a:rPr lang="en-US" dirty="0" err="1" smtClean="0">
                <a:latin typeface="微软雅黑" pitchFamily="34" charset="-122"/>
                <a:ea typeface="微软雅黑" pitchFamily="34" charset="-122"/>
              </a:rPr>
              <a:t>从高维数据变成低维的实数型向量，通过计算论文</a:t>
            </a:r>
            <a:r>
              <a:rPr lang="zh-CN" altLang="en-US" dirty="0" smtClean="0">
                <a:latin typeface="微软雅黑" pitchFamily="34" charset="-122"/>
                <a:ea typeface="微软雅黑" pitchFamily="34" charset="-122"/>
              </a:rPr>
              <a:t>标题这一类短文本</a:t>
            </a:r>
            <a:r>
              <a:rPr lang="en-US" dirty="0" err="1" smtClean="0">
                <a:latin typeface="微软雅黑" pitchFamily="34" charset="-122"/>
                <a:ea typeface="微软雅黑" pitchFamily="34" charset="-122"/>
              </a:rPr>
              <a:t>之间的EMD移动距离来计算论文</a:t>
            </a:r>
            <a:r>
              <a:rPr lang="zh-CN" altLang="en-US" dirty="0" smtClean="0">
                <a:latin typeface="微软雅黑" pitchFamily="34" charset="-122"/>
                <a:ea typeface="微软雅黑" pitchFamily="34" charset="-122"/>
              </a:rPr>
              <a:t>标题</a:t>
            </a:r>
            <a:r>
              <a:rPr lang="en-US" dirty="0" err="1" smtClean="0">
                <a:latin typeface="微软雅黑" pitchFamily="34" charset="-122"/>
                <a:ea typeface="微软雅黑" pitchFamily="34" charset="-122"/>
              </a:rPr>
              <a:t>之间的相似度，得到每个论文</a:t>
            </a:r>
            <a:r>
              <a:rPr lang="zh-CN" altLang="en-US" dirty="0" smtClean="0">
                <a:latin typeface="微软雅黑" pitchFamily="34" charset="-122"/>
                <a:ea typeface="微软雅黑" pitchFamily="34" charset="-122"/>
              </a:rPr>
              <a:t>标题</a:t>
            </a:r>
            <a:r>
              <a:rPr lang="en-US" dirty="0" err="1" smtClean="0">
                <a:latin typeface="微软雅黑" pitchFamily="34" charset="-122"/>
                <a:ea typeface="微软雅黑" pitchFamily="34" charset="-122"/>
              </a:rPr>
              <a:t>的基于相似度距离的局部密度和它到其他高局部密度论文</a:t>
            </a:r>
            <a:r>
              <a:rPr lang="zh-CN" altLang="en-US" dirty="0" smtClean="0">
                <a:latin typeface="微软雅黑" pitchFamily="34" charset="-122"/>
                <a:ea typeface="微软雅黑" pitchFamily="34" charset="-122"/>
              </a:rPr>
              <a:t>标题</a:t>
            </a:r>
            <a:r>
              <a:rPr lang="en-US" dirty="0" err="1" smtClean="0">
                <a:latin typeface="微软雅黑" pitchFamily="34" charset="-122"/>
                <a:ea typeface="微软雅黑" pitchFamily="34" charset="-122"/>
              </a:rPr>
              <a:t>的距离，这样就可以将密度峰值发现聚类算法引入到论文</a:t>
            </a:r>
            <a:r>
              <a:rPr lang="zh-CN" altLang="en-US" dirty="0" smtClean="0">
                <a:latin typeface="微软雅黑" pitchFamily="34" charset="-122"/>
                <a:ea typeface="微软雅黑" pitchFamily="34" charset="-122"/>
              </a:rPr>
              <a:t>标题</a:t>
            </a:r>
            <a:r>
              <a:rPr lang="en-US" dirty="0" err="1" smtClean="0">
                <a:latin typeface="微软雅黑" pitchFamily="34" charset="-122"/>
                <a:ea typeface="微软雅黑" pitchFamily="34" charset="-122"/>
              </a:rPr>
              <a:t>聚类中，从而实现论文</a:t>
            </a:r>
            <a:r>
              <a:rPr lang="zh-CN" altLang="en-US" dirty="0" smtClean="0">
                <a:latin typeface="微软雅黑" pitchFamily="34" charset="-122"/>
                <a:ea typeface="微软雅黑" pitchFamily="34" charset="-122"/>
              </a:rPr>
              <a:t>标题</a:t>
            </a:r>
            <a:r>
              <a:rPr lang="en-US" dirty="0" err="1" smtClean="0">
                <a:latin typeface="微软雅黑" pitchFamily="34" charset="-122"/>
                <a:ea typeface="微软雅黑" pitchFamily="34" charset="-122"/>
              </a:rPr>
              <a:t>的自动聚类</a:t>
            </a:r>
            <a:r>
              <a:rPr lang="en-US"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29</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latin typeface="微软雅黑" pitchFamily="34" charset="-122"/>
                <a:ea typeface="微软雅黑" pitchFamily="34" charset="-122"/>
              </a:rPr>
              <a:t>本文利用爬虫从“中国知网”网站获得了的专利语料</a:t>
            </a:r>
            <a:r>
              <a:rPr lang="en-US" dirty="0" smtClean="0">
                <a:latin typeface="微软雅黑" pitchFamily="34" charset="-122"/>
                <a:ea typeface="微软雅黑" pitchFamily="34" charset="-122"/>
              </a:rPr>
              <a:t>。</a:t>
            </a:r>
            <a:r>
              <a:rPr lang="en-US" dirty="0" err="1" smtClean="0">
                <a:latin typeface="微软雅黑" pitchFamily="34" charset="-122"/>
                <a:ea typeface="微软雅黑" pitchFamily="34" charset="-122"/>
              </a:rPr>
              <a:t>按照八个不同的领域分类爬取实验语料</a:t>
            </a:r>
            <a:r>
              <a:rPr lang="en-US" dirty="0" smtClean="0">
                <a:latin typeface="微软雅黑" pitchFamily="34" charset="-122"/>
                <a:ea typeface="微软雅黑" pitchFamily="34" charset="-122"/>
              </a:rPr>
              <a:t>。</a:t>
            </a:r>
            <a:r>
              <a:rPr lang="en-US" dirty="0" err="1" smtClean="0">
                <a:latin typeface="微软雅黑" pitchFamily="34" charset="-122"/>
                <a:ea typeface="微软雅黑" pitchFamily="34" charset="-122"/>
              </a:rPr>
              <a:t>对原始语料进行数据清洗和特征筛选，保留论文文本的标题、关键词和导师信息</a:t>
            </a:r>
            <a:r>
              <a:rPr lang="en-US" dirty="0" smtClean="0">
                <a:latin typeface="微软雅黑" pitchFamily="34" charset="-122"/>
                <a:ea typeface="微软雅黑" pitchFamily="34" charset="-122"/>
              </a:rPr>
              <a:t>。将完整的语料参与词向量训练，从爬取的数据中随即抽取包含八个类别的800篇论文文本数据，保证每个类别的论文文本数量相同，作为聚类分析语料。</a:t>
            </a:r>
            <a:endParaRPr lang="en-US" altLang="zh-CN" dirty="0" smtClean="0">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30</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kern="1200" dirty="0" smtClean="0">
                <a:solidFill>
                  <a:schemeClr val="tx1"/>
                </a:solidFill>
                <a:latin typeface="Arial Narrow" pitchFamily="34" charset="0"/>
                <a:ea typeface="MS PGothic" pitchFamily="34" charset="-128"/>
                <a:cs typeface="ＭＳ Ｐゴシック" pitchFamily="-112" charset="-128"/>
              </a:rPr>
              <a:t>一般认为用于训练词向量的语料越大越好，我们使用以下语料进行实验对比。其中人民日报语料库为北京大学计算所提供的</a:t>
            </a:r>
            <a:r>
              <a:rPr lang="en-US" altLang="zh-CN" sz="1000" kern="1200" dirty="0" smtClean="0">
                <a:solidFill>
                  <a:schemeClr val="tx1"/>
                </a:solidFill>
                <a:latin typeface="Arial Narrow" pitchFamily="34" charset="0"/>
                <a:ea typeface="MS PGothic" pitchFamily="34" charset="-128"/>
                <a:cs typeface="ＭＳ Ｐゴシック" pitchFamily="-112" charset="-128"/>
              </a:rPr>
              <a:t>《</a:t>
            </a:r>
            <a:r>
              <a:rPr lang="zh-CN" altLang="en-US" sz="1000" kern="1200" dirty="0" smtClean="0">
                <a:solidFill>
                  <a:schemeClr val="tx1"/>
                </a:solidFill>
                <a:latin typeface="Arial Narrow" pitchFamily="34" charset="0"/>
                <a:ea typeface="MS PGothic" pitchFamily="34" charset="-128"/>
                <a:cs typeface="ＭＳ Ｐゴシック" pitchFamily="-112" charset="-128"/>
              </a:rPr>
              <a:t>人民日报</a:t>
            </a:r>
            <a:r>
              <a:rPr lang="en-US" altLang="zh-CN" sz="1000" kern="1200" dirty="0" smtClean="0">
                <a:solidFill>
                  <a:schemeClr val="tx1"/>
                </a:solidFill>
                <a:latin typeface="Arial Narrow" pitchFamily="34" charset="0"/>
                <a:ea typeface="MS PGothic" pitchFamily="34" charset="-128"/>
                <a:cs typeface="ＭＳ Ｐゴシック" pitchFamily="-112" charset="-128"/>
              </a:rPr>
              <a:t>》</a:t>
            </a:r>
            <a:r>
              <a:rPr lang="zh-CN" altLang="en-US" sz="1000" kern="1200" dirty="0" smtClean="0">
                <a:solidFill>
                  <a:schemeClr val="tx1"/>
                </a:solidFill>
                <a:latin typeface="Arial Narrow" pitchFamily="34" charset="0"/>
                <a:ea typeface="MS PGothic" pitchFamily="34" charset="-128"/>
                <a:cs typeface="ＭＳ Ｐゴシック" pitchFamily="-112" charset="-128"/>
              </a:rPr>
              <a:t>标注语料库，一共</a:t>
            </a:r>
            <a:r>
              <a:rPr lang="en-US" sz="1000" kern="1200" dirty="0" smtClean="0">
                <a:solidFill>
                  <a:schemeClr val="tx1"/>
                </a:solidFill>
                <a:latin typeface="Arial Narrow" pitchFamily="34" charset="0"/>
                <a:ea typeface="MS PGothic" pitchFamily="34" charset="-128"/>
                <a:cs typeface="ＭＳ Ｐゴシック" pitchFamily="-112" charset="-128"/>
              </a:rPr>
              <a:t>27200</a:t>
            </a:r>
            <a:r>
              <a:rPr lang="zh-CN" altLang="en-US" sz="1000" kern="1200" dirty="0" smtClean="0">
                <a:solidFill>
                  <a:schemeClr val="tx1"/>
                </a:solidFill>
                <a:latin typeface="Arial Narrow" pitchFamily="34" charset="0"/>
                <a:ea typeface="MS PGothic" pitchFamily="34" charset="-128"/>
                <a:cs typeface="ＭＳ Ｐゴシック" pitchFamily="-112" charset="-128"/>
              </a:rPr>
              <a:t>条标题语料，近</a:t>
            </a:r>
            <a:r>
              <a:rPr lang="en-US" sz="1000" kern="1200" dirty="0" smtClean="0">
                <a:solidFill>
                  <a:schemeClr val="tx1"/>
                </a:solidFill>
                <a:latin typeface="Arial Narrow" pitchFamily="34" charset="0"/>
                <a:ea typeface="MS PGothic" pitchFamily="34" charset="-128"/>
                <a:cs typeface="ＭＳ Ｐゴシック" pitchFamily="-112" charset="-128"/>
              </a:rPr>
              <a:t>200</a:t>
            </a:r>
            <a:r>
              <a:rPr lang="zh-CN" altLang="en-US" sz="1000" kern="1200" dirty="0" smtClean="0">
                <a:solidFill>
                  <a:schemeClr val="tx1"/>
                </a:solidFill>
                <a:latin typeface="Arial Narrow" pitchFamily="34" charset="0"/>
                <a:ea typeface="MS PGothic" pitchFamily="34" charset="-128"/>
                <a:cs typeface="ＭＳ Ｐゴシック" pitchFamily="-112" charset="-128"/>
              </a:rPr>
              <a:t>万字；</a:t>
            </a:r>
            <a:r>
              <a:rPr lang="en-US" sz="1000" kern="1200" dirty="0" err="1" smtClean="0">
                <a:solidFill>
                  <a:schemeClr val="tx1"/>
                </a:solidFill>
                <a:latin typeface="Arial Narrow" pitchFamily="34" charset="0"/>
                <a:ea typeface="MS PGothic" pitchFamily="34" charset="-128"/>
                <a:cs typeface="ＭＳ Ｐゴシック" pitchFamily="-112" charset="-128"/>
              </a:rPr>
              <a:t>Sougou</a:t>
            </a:r>
            <a:r>
              <a:rPr lang="zh-CN" altLang="en-US" sz="1000" kern="1200" dirty="0" smtClean="0">
                <a:solidFill>
                  <a:schemeClr val="tx1"/>
                </a:solidFill>
                <a:latin typeface="Arial Narrow" pitchFamily="34" charset="0"/>
                <a:ea typeface="MS PGothic" pitchFamily="34" charset="-128"/>
                <a:cs typeface="ＭＳ Ｐゴシック" pitchFamily="-112" charset="-128"/>
              </a:rPr>
              <a:t>实验室提供的来自新闻站点</a:t>
            </a:r>
            <a:r>
              <a:rPr lang="en-US" sz="1000" kern="1200" dirty="0" smtClean="0">
                <a:solidFill>
                  <a:schemeClr val="tx1"/>
                </a:solidFill>
                <a:latin typeface="Arial Narrow" pitchFamily="34" charset="0"/>
                <a:ea typeface="MS PGothic" pitchFamily="34" charset="-128"/>
                <a:cs typeface="ＭＳ Ｐゴシック" pitchFamily="-112" charset="-128"/>
              </a:rPr>
              <a:t>2008</a:t>
            </a:r>
            <a:r>
              <a:rPr lang="zh-CN" altLang="en-US" sz="1000" kern="1200" dirty="0" smtClean="0">
                <a:solidFill>
                  <a:schemeClr val="tx1"/>
                </a:solidFill>
                <a:latin typeface="Arial Narrow" pitchFamily="34" charset="0"/>
                <a:ea typeface="MS PGothic" pitchFamily="34" charset="-128"/>
                <a:cs typeface="ＭＳ Ｐゴシック" pitchFamily="-112" charset="-128"/>
              </a:rPr>
              <a:t>年</a:t>
            </a:r>
            <a:r>
              <a:rPr lang="en-US" sz="1000" kern="1200" dirty="0" smtClean="0">
                <a:solidFill>
                  <a:schemeClr val="tx1"/>
                </a:solidFill>
                <a:latin typeface="Arial Narrow" pitchFamily="34" charset="0"/>
                <a:ea typeface="MS PGothic" pitchFamily="34" charset="-128"/>
                <a:cs typeface="ＭＳ Ｐゴシック" pitchFamily="-112" charset="-128"/>
              </a:rPr>
              <a:t>6</a:t>
            </a:r>
            <a:r>
              <a:rPr lang="zh-CN" altLang="en-US" sz="1000" kern="1200" dirty="0" smtClean="0">
                <a:solidFill>
                  <a:schemeClr val="tx1"/>
                </a:solidFill>
                <a:latin typeface="Arial Narrow" pitchFamily="34" charset="0"/>
                <a:ea typeface="MS PGothic" pitchFamily="34" charset="-128"/>
                <a:cs typeface="ＭＳ Ｐゴシック" pitchFamily="-112" charset="-128"/>
              </a:rPr>
              <a:t>月</a:t>
            </a:r>
            <a:r>
              <a:rPr lang="en-US" sz="1000" kern="1200" dirty="0" smtClean="0">
                <a:solidFill>
                  <a:schemeClr val="tx1"/>
                </a:solidFill>
                <a:latin typeface="Arial Narrow" pitchFamily="34" charset="0"/>
                <a:ea typeface="MS PGothic" pitchFamily="34" charset="-128"/>
                <a:cs typeface="ＭＳ Ｐゴシック" pitchFamily="-112" charset="-128"/>
              </a:rPr>
              <a:t>—7</a:t>
            </a:r>
            <a:r>
              <a:rPr lang="zh-CN" altLang="en-US" sz="1000" kern="1200" dirty="0" smtClean="0">
                <a:solidFill>
                  <a:schemeClr val="tx1"/>
                </a:solidFill>
                <a:latin typeface="Arial Narrow" pitchFamily="34" charset="0"/>
                <a:ea typeface="MS PGothic" pitchFamily="34" charset="-128"/>
                <a:cs typeface="ＭＳ Ｐゴシック" pitchFamily="-112" charset="-128"/>
              </a:rPr>
              <a:t>月期间国内，国际，体育，社会，娱乐等</a:t>
            </a:r>
            <a:r>
              <a:rPr lang="en-US" sz="1000" kern="1200" dirty="0" smtClean="0">
                <a:solidFill>
                  <a:schemeClr val="tx1"/>
                </a:solidFill>
                <a:latin typeface="Arial Narrow" pitchFamily="34" charset="0"/>
                <a:ea typeface="MS PGothic" pitchFamily="34" charset="-128"/>
                <a:cs typeface="ＭＳ Ｐゴシック" pitchFamily="-112" charset="-128"/>
              </a:rPr>
              <a:t>18</a:t>
            </a:r>
            <a:r>
              <a:rPr lang="zh-CN" altLang="en-US" sz="1000" kern="1200" dirty="0" smtClean="0">
                <a:solidFill>
                  <a:schemeClr val="tx1"/>
                </a:solidFill>
                <a:latin typeface="Arial Narrow" pitchFamily="34" charset="0"/>
                <a:ea typeface="MS PGothic" pitchFamily="34" charset="-128"/>
                <a:cs typeface="ＭＳ Ｐゴシック" pitchFamily="-112" charset="-128"/>
              </a:rPr>
              <a:t>个频道的新闻数据，共</a:t>
            </a:r>
            <a:r>
              <a:rPr lang="en-US" sz="1000" kern="1200" dirty="0" smtClean="0">
                <a:solidFill>
                  <a:schemeClr val="tx1"/>
                </a:solidFill>
                <a:latin typeface="Arial Narrow" pitchFamily="34" charset="0"/>
                <a:ea typeface="MS PGothic" pitchFamily="34" charset="-128"/>
                <a:cs typeface="ＭＳ Ｐゴシック" pitchFamily="-112" charset="-128"/>
              </a:rPr>
              <a:t>437MB</a:t>
            </a:r>
            <a:r>
              <a:rPr lang="zh-CN" altLang="en-US" sz="1000" kern="1200" dirty="0" smtClean="0">
                <a:solidFill>
                  <a:schemeClr val="tx1"/>
                </a:solidFill>
                <a:latin typeface="Arial Narrow" pitchFamily="34" charset="0"/>
                <a:ea typeface="MS PGothic" pitchFamily="34" charset="-128"/>
                <a:cs typeface="ＭＳ Ｐゴシック" pitchFamily="-112" charset="-128"/>
              </a:rPr>
              <a:t>；开源网站获取的中文维基百科语料，大约</a:t>
            </a:r>
            <a:r>
              <a:rPr lang="en-US" sz="1000" kern="1200" dirty="0" smtClean="0">
                <a:solidFill>
                  <a:schemeClr val="tx1"/>
                </a:solidFill>
                <a:latin typeface="Arial Narrow" pitchFamily="34" charset="0"/>
                <a:ea typeface="MS PGothic" pitchFamily="34" charset="-128"/>
                <a:cs typeface="ＭＳ Ｐゴシック" pitchFamily="-112" charset="-128"/>
              </a:rPr>
              <a:t>23</a:t>
            </a:r>
            <a:r>
              <a:rPr lang="zh-CN" altLang="en-US" sz="1000" kern="1200" dirty="0" smtClean="0">
                <a:solidFill>
                  <a:schemeClr val="tx1"/>
                </a:solidFill>
                <a:latin typeface="Arial Narrow" pitchFamily="34" charset="0"/>
                <a:ea typeface="MS PGothic" pitchFamily="34" charset="-128"/>
                <a:cs typeface="ＭＳ Ｐゴシック" pitchFamily="-112" charset="-128"/>
              </a:rPr>
              <a:t>万多篇中文百科的文本，共</a:t>
            </a:r>
            <a:r>
              <a:rPr lang="en-US" sz="1000" kern="1200" dirty="0" smtClean="0">
                <a:solidFill>
                  <a:schemeClr val="tx1"/>
                </a:solidFill>
                <a:latin typeface="Arial Narrow" pitchFamily="34" charset="0"/>
                <a:ea typeface="MS PGothic" pitchFamily="34" charset="-128"/>
                <a:cs typeface="ＭＳ Ｐゴシック" pitchFamily="-112" charset="-128"/>
              </a:rPr>
              <a:t>428M</a:t>
            </a:r>
            <a:r>
              <a:rPr lang="zh-CN" altLang="en-US" sz="1000" kern="1200" dirty="0" smtClean="0">
                <a:solidFill>
                  <a:schemeClr val="tx1"/>
                </a:solidFill>
                <a:latin typeface="Arial Narrow" pitchFamily="34" charset="0"/>
                <a:ea typeface="MS PGothic" pitchFamily="34" charset="-128"/>
                <a:cs typeface="ＭＳ Ｐゴシック" pitchFamily="-112" charset="-128"/>
              </a:rPr>
              <a:t>；自编爬虫爬取的中国知网的论文数据，约</a:t>
            </a:r>
            <a:r>
              <a:rPr lang="en-US" sz="1000" kern="1200" dirty="0" smtClean="0">
                <a:solidFill>
                  <a:schemeClr val="tx1"/>
                </a:solidFill>
                <a:latin typeface="Arial Narrow" pitchFamily="34" charset="0"/>
                <a:ea typeface="MS PGothic" pitchFamily="34" charset="-128"/>
                <a:cs typeface="ＭＳ Ｐゴシック" pitchFamily="-112" charset="-128"/>
              </a:rPr>
              <a:t>26W</a:t>
            </a:r>
            <a:r>
              <a:rPr lang="zh-CN" altLang="en-US" sz="1000" kern="1200" dirty="0" smtClean="0">
                <a:solidFill>
                  <a:schemeClr val="tx1"/>
                </a:solidFill>
                <a:latin typeface="Arial Narrow" pitchFamily="34" charset="0"/>
                <a:ea typeface="MS PGothic" pitchFamily="34" charset="-128"/>
                <a:cs typeface="ＭＳ Ｐゴシック" pitchFamily="-112" charset="-128"/>
              </a:rPr>
              <a:t>条知网论文语料，共</a:t>
            </a:r>
            <a:r>
              <a:rPr lang="en-US" sz="1000" kern="1200" dirty="0" smtClean="0">
                <a:solidFill>
                  <a:schemeClr val="tx1"/>
                </a:solidFill>
                <a:latin typeface="Arial Narrow" pitchFamily="34" charset="0"/>
                <a:ea typeface="MS PGothic" pitchFamily="34" charset="-128"/>
                <a:cs typeface="ＭＳ Ｐゴシック" pitchFamily="-112" charset="-128"/>
              </a:rPr>
              <a:t>52.8M</a:t>
            </a:r>
            <a:r>
              <a:rPr lang="zh-CN" altLang="en-US" sz="1000" kern="1200" dirty="0" smtClean="0">
                <a:solidFill>
                  <a:schemeClr val="tx1"/>
                </a:solidFill>
                <a:latin typeface="Arial Narrow" pitchFamily="34" charset="0"/>
                <a:ea typeface="MS PGothic" pitchFamily="34" charset="-128"/>
                <a:cs typeface="ＭＳ Ｐゴシック" pitchFamily="-112" charset="-128"/>
              </a:rPr>
              <a:t>；中文维基百科和知网论文数据合成的语料，共</a:t>
            </a:r>
            <a:r>
              <a:rPr lang="en-US" sz="1000" kern="1200" dirty="0" smtClean="0">
                <a:solidFill>
                  <a:schemeClr val="tx1"/>
                </a:solidFill>
                <a:latin typeface="Arial Narrow" pitchFamily="34" charset="0"/>
                <a:ea typeface="MS PGothic" pitchFamily="34" charset="-128"/>
                <a:cs typeface="ＭＳ Ｐゴシック" pitchFamily="-112" charset="-128"/>
              </a:rPr>
              <a:t>480M</a:t>
            </a:r>
            <a:r>
              <a:rPr lang="zh-CN" altLang="en-US" sz="1000" kern="1200" dirty="0" smtClean="0">
                <a:solidFill>
                  <a:schemeClr val="tx1"/>
                </a:solidFill>
                <a:latin typeface="Arial Narrow" pitchFamily="34" charset="0"/>
                <a:ea typeface="MS PGothic" pitchFamily="34" charset="-128"/>
                <a:cs typeface="ＭＳ Ｐゴシック" pitchFamily="-112" charset="-128"/>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kern="1200" dirty="0" smtClean="0">
                <a:solidFill>
                  <a:schemeClr val="tx1"/>
                </a:solidFill>
                <a:latin typeface="Arial Narrow" pitchFamily="34" charset="0"/>
                <a:ea typeface="MS PGothic" pitchFamily="34" charset="-128"/>
                <a:cs typeface="ＭＳ Ｐゴシック" pitchFamily="-112" charset="-128"/>
              </a:rPr>
              <a:t>从实验结果可以看出，使用</a:t>
            </a:r>
            <a:r>
              <a:rPr lang="en-US" sz="1000" u="none" strike="noStrike" kern="1200" dirty="0" err="1" smtClean="0">
                <a:solidFill>
                  <a:schemeClr val="tx1"/>
                </a:solidFill>
                <a:latin typeface="Arial Narrow" pitchFamily="34" charset="0"/>
                <a:ea typeface="MS PGothic" pitchFamily="34" charset="-128"/>
                <a:cs typeface="ＭＳ Ｐゴシック" pitchFamily="-112" charset="-128"/>
                <a:hlinkClick r:id="rId3"/>
              </a:rPr>
              <a:t>搜狗新闻语料</a:t>
            </a:r>
            <a:r>
              <a:rPr lang="zh-CN" altLang="en-US" sz="1000" kern="1200" dirty="0" smtClean="0">
                <a:solidFill>
                  <a:schemeClr val="tx1"/>
                </a:solidFill>
                <a:latin typeface="Arial Narrow" pitchFamily="34" charset="0"/>
                <a:ea typeface="MS PGothic" pitchFamily="34" charset="-128"/>
                <a:cs typeface="ＭＳ Ｐゴシック" pitchFamily="-112" charset="-128"/>
              </a:rPr>
              <a:t>训练的词向量效果比人民日报语料库的效果要好，说明语料越大越能真实的体现词语的语义。使用中文维基百科语料库训练的词向量效果比</a:t>
            </a:r>
            <a:r>
              <a:rPr lang="en-US" sz="1000" u="none" strike="noStrike" kern="1200" dirty="0" err="1" smtClean="0">
                <a:solidFill>
                  <a:schemeClr val="tx1"/>
                </a:solidFill>
                <a:latin typeface="Arial Narrow" pitchFamily="34" charset="0"/>
                <a:ea typeface="MS PGothic" pitchFamily="34" charset="-128"/>
                <a:cs typeface="ＭＳ Ｐゴシック" pitchFamily="-112" charset="-128"/>
                <a:hlinkClick r:id="rId3"/>
              </a:rPr>
              <a:t>搜狗新闻语料</a:t>
            </a:r>
            <a:r>
              <a:rPr lang="zh-CN" altLang="en-US" sz="1000" kern="1200" dirty="0" smtClean="0">
                <a:solidFill>
                  <a:schemeClr val="tx1"/>
                </a:solidFill>
                <a:latin typeface="Arial Narrow" pitchFamily="34" charset="0"/>
                <a:ea typeface="MS PGothic" pitchFamily="34" charset="-128"/>
                <a:cs typeface="ＭＳ Ｐゴシック" pitchFamily="-112" charset="-128"/>
              </a:rPr>
              <a:t>库的效果要好，这是因为中文维基百科主要由基于知识说明的文档组成，而</a:t>
            </a:r>
            <a:r>
              <a:rPr lang="en-US" sz="1000" u="none" strike="noStrike" kern="1200" dirty="0" err="1" smtClean="0">
                <a:solidFill>
                  <a:schemeClr val="tx1"/>
                </a:solidFill>
                <a:latin typeface="Arial Narrow" pitchFamily="34" charset="0"/>
                <a:ea typeface="MS PGothic" pitchFamily="34" charset="-128"/>
                <a:cs typeface="ＭＳ Ｐゴシック" pitchFamily="-112" charset="-128"/>
                <a:hlinkClick r:id="rId3"/>
              </a:rPr>
              <a:t>搜狗新闻语料</a:t>
            </a:r>
            <a:r>
              <a:rPr lang="zh-CN" altLang="en-US" sz="1000" kern="1200" dirty="0" smtClean="0">
                <a:solidFill>
                  <a:schemeClr val="tx1"/>
                </a:solidFill>
                <a:latin typeface="Arial Narrow" pitchFamily="34" charset="0"/>
                <a:ea typeface="MS PGothic" pitchFamily="34" charset="-128"/>
                <a:cs typeface="ＭＳ Ｐゴシック" pitchFamily="-112" charset="-128"/>
              </a:rPr>
              <a:t>库则主要由新闻文档组成，这说明文档领域对于词向量训练的效果至关重要。</a:t>
            </a:r>
            <a:r>
              <a:rPr lang="en-US" sz="1000" kern="1200" dirty="0" smtClean="0">
                <a:solidFill>
                  <a:schemeClr val="tx1"/>
                </a:solidFill>
                <a:latin typeface="Arial Narrow" pitchFamily="34" charset="0"/>
                <a:ea typeface="MS PGothic" pitchFamily="34" charset="-128"/>
                <a:cs typeface="ＭＳ Ｐゴシック" pitchFamily="-112" charset="-128"/>
              </a:rPr>
              <a:t>CNKI</a:t>
            </a:r>
            <a:r>
              <a:rPr lang="zh-CN" altLang="en-US" sz="1000" kern="1200" dirty="0" smtClean="0">
                <a:solidFill>
                  <a:schemeClr val="tx1"/>
                </a:solidFill>
                <a:latin typeface="Arial Narrow" pitchFamily="34" charset="0"/>
                <a:ea typeface="MS PGothic" pitchFamily="34" charset="-128"/>
                <a:cs typeface="ＭＳ Ｐゴシック" pitchFamily="-112" charset="-128"/>
              </a:rPr>
              <a:t>语料库的语料虽然只有</a:t>
            </a:r>
            <a:r>
              <a:rPr lang="en-US" sz="1000" u="none" strike="noStrike" kern="1200" dirty="0" err="1" smtClean="0">
                <a:solidFill>
                  <a:schemeClr val="tx1"/>
                </a:solidFill>
                <a:latin typeface="Arial Narrow" pitchFamily="34" charset="0"/>
                <a:ea typeface="MS PGothic" pitchFamily="34" charset="-128"/>
                <a:cs typeface="ＭＳ Ｐゴシック" pitchFamily="-112" charset="-128"/>
                <a:hlinkClick r:id="rId3"/>
              </a:rPr>
              <a:t>搜狗新闻语料</a:t>
            </a:r>
            <a:r>
              <a:rPr lang="zh-CN" altLang="en-US" sz="1000" kern="1200" dirty="0" smtClean="0">
                <a:solidFill>
                  <a:schemeClr val="tx1"/>
                </a:solidFill>
                <a:latin typeface="Arial Narrow" pitchFamily="34" charset="0"/>
                <a:ea typeface="MS PGothic" pitchFamily="34" charset="-128"/>
                <a:cs typeface="ＭＳ Ｐゴシック" pitchFamily="-112" charset="-128"/>
              </a:rPr>
              <a:t>库和中文维基百科语料的</a:t>
            </a:r>
            <a:r>
              <a:rPr lang="en-US" sz="1000" kern="1200" dirty="0" smtClean="0">
                <a:solidFill>
                  <a:schemeClr val="tx1"/>
                </a:solidFill>
                <a:latin typeface="Arial Narrow" pitchFamily="34" charset="0"/>
                <a:ea typeface="MS PGothic" pitchFamily="34" charset="-128"/>
                <a:cs typeface="ＭＳ Ｐゴシック" pitchFamily="-112" charset="-128"/>
              </a:rPr>
              <a:t>1/8</a:t>
            </a:r>
            <a:r>
              <a:rPr lang="zh-CN" altLang="en-US" sz="1000" kern="1200" dirty="0" smtClean="0">
                <a:solidFill>
                  <a:schemeClr val="tx1"/>
                </a:solidFill>
                <a:latin typeface="Arial Narrow" pitchFamily="34" charset="0"/>
                <a:ea typeface="MS PGothic" pitchFamily="34" charset="-128"/>
                <a:cs typeface="ＭＳ Ｐゴシック" pitchFamily="-112" charset="-128"/>
              </a:rPr>
              <a:t>，但是比</a:t>
            </a:r>
            <a:r>
              <a:rPr lang="en-US" sz="1000" u="none" strike="noStrike" kern="1200" dirty="0" err="1" smtClean="0">
                <a:solidFill>
                  <a:schemeClr val="tx1"/>
                </a:solidFill>
                <a:latin typeface="Arial Narrow" pitchFamily="34" charset="0"/>
                <a:ea typeface="MS PGothic" pitchFamily="34" charset="-128"/>
                <a:cs typeface="ＭＳ Ｐゴシック" pitchFamily="-112" charset="-128"/>
                <a:hlinkClick r:id="rId3"/>
              </a:rPr>
              <a:t>搜狗新闻语料</a:t>
            </a:r>
            <a:r>
              <a:rPr lang="zh-CN" altLang="en-US" sz="1000" kern="1200" dirty="0" smtClean="0">
                <a:solidFill>
                  <a:schemeClr val="tx1"/>
                </a:solidFill>
                <a:latin typeface="Arial Narrow" pitchFamily="34" charset="0"/>
                <a:ea typeface="MS PGothic" pitchFamily="34" charset="-128"/>
                <a:cs typeface="ＭＳ Ｐゴシック" pitchFamily="-112" charset="-128"/>
              </a:rPr>
              <a:t>库的效果还要好。这说明小规模的领域内语料比大规模的领域外语料训练的效果更好。选择不同的语料进行词向量的训练，语料的领域比语料的大小更重要，领域选好了，可能只要小规模的语料，就能达到一个大规模泛领域语料的效果。当训练语料的领域与代表示的文本集领域差距较大时，使用这样不同领域训练的词向量可能会导致负面效果，甚至比随机词向量的效果还要差。这是因为使用专业领域的语料进行词向量训练，可以体现词向量的专业性，在专业领域文档聚类中效果更好，都是专业领域的情况下，语料库越大训练出来的词向量效果更好，这是因为语料越大，词向量表示的词语会接近词语蕴含的语义。</a:t>
            </a: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32</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000" kern="1200" dirty="0" err="1" smtClean="0">
                <a:solidFill>
                  <a:schemeClr val="tx1"/>
                </a:solidFill>
                <a:latin typeface="Arial Narrow" pitchFamily="34" charset="0"/>
                <a:ea typeface="MS PGothic" pitchFamily="34" charset="-128"/>
                <a:cs typeface="ＭＳ Ｐゴシック" pitchFamily="-112" charset="-128"/>
              </a:rPr>
              <a:t>截断距离的选择对确定聚类中心有一定的影响</a:t>
            </a:r>
            <a:r>
              <a:rPr lang="en-US" sz="1000" kern="1200" dirty="0" smtClean="0">
                <a:solidFill>
                  <a:schemeClr val="tx1"/>
                </a:solidFill>
                <a:latin typeface="Arial Narrow" pitchFamily="34" charset="0"/>
                <a:ea typeface="MS PGothic" pitchFamily="34" charset="-128"/>
                <a:cs typeface="ＭＳ Ｐゴシック" pitchFamily="-112" charset="-128"/>
              </a:rPr>
              <a:t>。</a:t>
            </a:r>
            <a:r>
              <a:rPr lang="en-US" sz="1000" kern="1200" dirty="0" err="1" smtClean="0">
                <a:solidFill>
                  <a:schemeClr val="tx1"/>
                </a:solidFill>
                <a:latin typeface="Arial Narrow" pitchFamily="34" charset="0"/>
                <a:ea typeface="MS PGothic" pitchFamily="34" charset="-128"/>
                <a:cs typeface="ＭＳ Ｐゴシック" pitchFamily="-112" charset="-128"/>
              </a:rPr>
              <a:t>关于截断距离</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en-US" sz="1000" kern="1200" dirty="0" err="1" smtClean="0">
                <a:solidFill>
                  <a:schemeClr val="tx1"/>
                </a:solidFill>
                <a:latin typeface="Arial Narrow" pitchFamily="34" charset="0"/>
                <a:ea typeface="MS PGothic" pitchFamily="34" charset="-128"/>
                <a:cs typeface="ＭＳ Ｐゴシック" pitchFamily="-112" charset="-128"/>
              </a:rPr>
              <a:t>的选择</a:t>
            </a:r>
            <a:r>
              <a:rPr lang="en-US" sz="1000" kern="1200" dirty="0" smtClean="0">
                <a:solidFill>
                  <a:schemeClr val="tx1"/>
                </a:solidFill>
                <a:latin typeface="Arial Narrow" pitchFamily="34" charset="0"/>
                <a:ea typeface="MS PGothic" pitchFamily="34" charset="-128"/>
                <a:cs typeface="ＭＳ Ｐゴシック" pitchFamily="-112" charset="-128"/>
              </a:rPr>
              <a:t>，，</a:t>
            </a:r>
            <a:r>
              <a:rPr lang="en-US" sz="1000" kern="1200" dirty="0" err="1" smtClean="0">
                <a:solidFill>
                  <a:schemeClr val="tx1"/>
                </a:solidFill>
                <a:latin typeface="Arial Narrow" pitchFamily="34" charset="0"/>
                <a:ea typeface="MS PGothic" pitchFamily="34" charset="-128"/>
                <a:cs typeface="ＭＳ Ｐゴシック" pitchFamily="-112" charset="-128"/>
              </a:rPr>
              <a:t>文献</a:t>
            </a:r>
            <a:r>
              <a:rPr lang="en-US" sz="1000" kern="1200" baseline="30000" dirty="0" smtClean="0">
                <a:solidFill>
                  <a:schemeClr val="tx1"/>
                </a:solidFill>
                <a:latin typeface="Arial Narrow" pitchFamily="34" charset="0"/>
                <a:ea typeface="MS PGothic" pitchFamily="34" charset="-128"/>
                <a:cs typeface="ＭＳ Ｐゴシック" pitchFamily="-112" charset="-128"/>
              </a:rPr>
              <a:t>[42]</a:t>
            </a:r>
            <a:r>
              <a:rPr lang="en-US" sz="1000" kern="1200" dirty="0" smtClean="0">
                <a:solidFill>
                  <a:schemeClr val="tx1"/>
                </a:solidFill>
                <a:latin typeface="Arial Narrow" pitchFamily="34" charset="0"/>
                <a:ea typeface="MS PGothic" pitchFamily="34" charset="-128"/>
                <a:cs typeface="ＭＳ Ｐゴシック" pitchFamily="-112" charset="-128"/>
              </a:rPr>
              <a:t>推荐当平均每个数据点的邻居数占比为样本数据总数的1%-2%时，截断距离的取值为最佳取值。</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kern="1200" dirty="0" smtClean="0">
                <a:solidFill>
                  <a:schemeClr val="tx1"/>
                </a:solidFill>
                <a:latin typeface="Arial Narrow" pitchFamily="34" charset="0"/>
                <a:ea typeface="MS PGothic" pitchFamily="34" charset="-128"/>
                <a:cs typeface="ＭＳ Ｐゴシック" pitchFamily="-112" charset="-128"/>
              </a:rPr>
              <a:t>通过实验可发现，当</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zh-CN" altLang="en-US" sz="1000" kern="1200" dirty="0" smtClean="0">
                <a:solidFill>
                  <a:schemeClr val="tx1"/>
                </a:solidFill>
                <a:latin typeface="Arial Narrow" pitchFamily="34" charset="0"/>
                <a:ea typeface="MS PGothic" pitchFamily="34" charset="-128"/>
                <a:cs typeface="ＭＳ Ｐゴシック" pitchFamily="-112" charset="-128"/>
              </a:rPr>
              <a:t>的值从</a:t>
            </a:r>
            <a:r>
              <a:rPr lang="en-US" sz="1000" kern="1200" dirty="0" smtClean="0">
                <a:solidFill>
                  <a:schemeClr val="tx1"/>
                </a:solidFill>
                <a:latin typeface="Arial Narrow" pitchFamily="34" charset="0"/>
                <a:ea typeface="MS PGothic" pitchFamily="34" charset="-128"/>
                <a:cs typeface="ＭＳ Ｐゴシック" pitchFamily="-112" charset="-128"/>
              </a:rPr>
              <a:t>3.5</a:t>
            </a:r>
            <a:r>
              <a:rPr lang="zh-CN" altLang="en-US" sz="1000" kern="1200" dirty="0" smtClean="0">
                <a:solidFill>
                  <a:schemeClr val="tx1"/>
                </a:solidFill>
                <a:latin typeface="Arial Narrow" pitchFamily="34" charset="0"/>
                <a:ea typeface="MS PGothic" pitchFamily="34" charset="-128"/>
                <a:cs typeface="ＭＳ Ｐゴシック" pitchFamily="-112" charset="-128"/>
              </a:rPr>
              <a:t>变化到</a:t>
            </a:r>
            <a:r>
              <a:rPr lang="en-US" sz="1000" kern="1200" dirty="0" smtClean="0">
                <a:solidFill>
                  <a:schemeClr val="tx1"/>
                </a:solidFill>
                <a:latin typeface="Arial Narrow" pitchFamily="34" charset="0"/>
                <a:ea typeface="MS PGothic" pitchFamily="34" charset="-128"/>
                <a:cs typeface="ＭＳ Ｐゴシック" pitchFamily="-112" charset="-128"/>
              </a:rPr>
              <a:t>4.0</a:t>
            </a:r>
            <a:r>
              <a:rPr lang="zh-CN" altLang="en-US" sz="1000" kern="1200" dirty="0" smtClean="0">
                <a:solidFill>
                  <a:schemeClr val="tx1"/>
                </a:solidFill>
                <a:latin typeface="Arial Narrow" pitchFamily="34" charset="0"/>
                <a:ea typeface="MS PGothic" pitchFamily="34" charset="-128"/>
                <a:cs typeface="ＭＳ Ｐゴシック" pitchFamily="-112" charset="-128"/>
              </a:rPr>
              <a:t>时，虽然</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zh-CN" altLang="en-US" sz="1000" kern="1200" dirty="0" smtClean="0">
                <a:solidFill>
                  <a:schemeClr val="tx1"/>
                </a:solidFill>
                <a:latin typeface="Arial Narrow" pitchFamily="34" charset="0"/>
                <a:ea typeface="MS PGothic" pitchFamily="34" charset="-128"/>
                <a:cs typeface="ＭＳ Ｐゴシック" pitchFamily="-112" charset="-128"/>
              </a:rPr>
              <a:t>的值发生了较大变化但是聚类的效果都还不错，本文算法对于截断距离</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zh-CN" altLang="en-US" sz="1000" kern="1200" dirty="0" smtClean="0">
                <a:solidFill>
                  <a:schemeClr val="tx1"/>
                </a:solidFill>
                <a:latin typeface="Arial Narrow" pitchFamily="34" charset="0"/>
                <a:ea typeface="MS PGothic" pitchFamily="34" charset="-128"/>
                <a:cs typeface="ＭＳ Ｐゴシック" pitchFamily="-112" charset="-128"/>
              </a:rPr>
              <a:t>的阈值选择具有良好的鲁棒性。我们可以确定当阈值</a:t>
            </a:r>
            <a:r>
              <a:rPr lang="en-US" sz="1000" kern="1200" dirty="0" smtClean="0">
                <a:solidFill>
                  <a:schemeClr val="tx1"/>
                </a:solidFill>
                <a:latin typeface="Arial Narrow" pitchFamily="34" charset="0"/>
                <a:ea typeface="MS PGothic" pitchFamily="34" charset="-128"/>
                <a:cs typeface="ＭＳ Ｐゴシック" pitchFamily="-112" charset="-128"/>
              </a:rPr>
              <a:t> </a:t>
            </a:r>
            <a:r>
              <a:rPr lang="zh-CN" altLang="en-US" sz="1000" kern="1200" dirty="0" smtClean="0">
                <a:solidFill>
                  <a:schemeClr val="tx1"/>
                </a:solidFill>
                <a:latin typeface="Arial Narrow" pitchFamily="34" charset="0"/>
                <a:ea typeface="MS PGothic" pitchFamily="34" charset="-128"/>
                <a:cs typeface="ＭＳ Ｐゴシック" pitchFamily="-112" charset="-128"/>
              </a:rPr>
              <a:t>为</a:t>
            </a:r>
            <a:r>
              <a:rPr lang="en-US" sz="1000" kern="1200" dirty="0" smtClean="0">
                <a:solidFill>
                  <a:schemeClr val="tx1"/>
                </a:solidFill>
                <a:latin typeface="Arial Narrow" pitchFamily="34" charset="0"/>
                <a:ea typeface="MS PGothic" pitchFamily="34" charset="-128"/>
                <a:cs typeface="ＭＳ Ｐゴシック" pitchFamily="-112" charset="-128"/>
              </a:rPr>
              <a:t>4.2</a:t>
            </a:r>
            <a:r>
              <a:rPr lang="zh-CN" altLang="en-US" sz="1000" kern="1200" dirty="0" smtClean="0">
                <a:solidFill>
                  <a:schemeClr val="tx1"/>
                </a:solidFill>
                <a:latin typeface="Arial Narrow" pitchFamily="34" charset="0"/>
                <a:ea typeface="MS PGothic" pitchFamily="34" charset="-128"/>
                <a:cs typeface="ＭＳ Ｐゴシック" pitchFamily="-112" charset="-128"/>
              </a:rPr>
              <a:t>时，实验效果最好。</a:t>
            </a: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33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000" kern="1200" dirty="0" smtClean="0">
                <a:solidFill>
                  <a:schemeClr val="tx1"/>
                </a:solidFill>
                <a:latin typeface="Arial Narrow" pitchFamily="34" charset="0"/>
                <a:ea typeface="MS PGothic" pitchFamily="34" charset="-128"/>
                <a:cs typeface="ＭＳ Ｐゴシック" pitchFamily="-112" charset="-128"/>
              </a:rPr>
              <a:t>这些短文本信息具有极高的研究价值和商业价值和社会价值。</a:t>
            </a:r>
          </a:p>
          <a:p>
            <a:r>
              <a:rPr lang="zh-CN" altLang="en-US" sz="1000" kern="1200" dirty="0" smtClean="0">
                <a:solidFill>
                  <a:schemeClr val="tx1"/>
                </a:solidFill>
                <a:latin typeface="Arial Narrow" pitchFamily="34" charset="0"/>
                <a:ea typeface="MS PGothic" pitchFamily="34" charset="-128"/>
                <a:cs typeface="ＭＳ Ｐゴシック" pitchFamily="-112" charset="-128"/>
              </a:rPr>
              <a:t>短文本聚类分析是进行其他短文本挖掘工作的基础，例如用户画像、个性推荐、社群发现等热点课题都是在短文本聚类的基础上完成。</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000" kern="1200" dirty="0" err="1" smtClean="0">
                <a:solidFill>
                  <a:schemeClr val="tx1"/>
                </a:solidFill>
                <a:latin typeface="Arial Narrow" pitchFamily="34" charset="0"/>
                <a:ea typeface="MS PGothic" pitchFamily="34" charset="-128"/>
                <a:cs typeface="ＭＳ Ｐゴシック" pitchFamily="-112" charset="-128"/>
              </a:rPr>
              <a:t>使用相同语料训练出来的词向量来表示论文文本，分别使用层次聚类算法中的Single-Pass算法</a:t>
            </a:r>
            <a:r>
              <a:rPr lang="en-US" sz="1000" kern="1200" baseline="30000" dirty="0" smtClean="0">
                <a:solidFill>
                  <a:schemeClr val="tx1"/>
                </a:solidFill>
                <a:latin typeface="Arial Narrow" pitchFamily="34" charset="0"/>
                <a:ea typeface="MS PGothic" pitchFamily="34" charset="-128"/>
                <a:cs typeface="ＭＳ Ｐゴシック" pitchFamily="-112" charset="-128"/>
              </a:rPr>
              <a:t>[44]</a:t>
            </a:r>
            <a:r>
              <a:rPr lang="en-US" sz="1000" kern="1200" dirty="0" smtClean="0">
                <a:solidFill>
                  <a:schemeClr val="tx1"/>
                </a:solidFill>
                <a:latin typeface="Arial Narrow" pitchFamily="34" charset="0"/>
                <a:ea typeface="MS PGothic" pitchFamily="34" charset="-128"/>
                <a:cs typeface="ＭＳ Ｐゴシック" pitchFamily="-112" charset="-128"/>
              </a:rPr>
              <a:t>、基于划分的Kmeans算法以及本文使用的基于密度峰值发现的聚类算法共三种聚类算法来实现论文文本聚类，本文算法记为DensityP</a:t>
            </a:r>
          </a:p>
          <a:p>
            <a:r>
              <a:rPr lang="en-US" sz="1000" kern="1200" dirty="0" smtClean="0">
                <a:solidFill>
                  <a:schemeClr val="tx1"/>
                </a:solidFill>
                <a:latin typeface="Arial Narrow" pitchFamily="34" charset="0"/>
                <a:ea typeface="MS PGothic" pitchFamily="34" charset="-128"/>
                <a:cs typeface="ＭＳ Ｐゴシック" pitchFamily="-112" charset="-128"/>
              </a:rPr>
              <a:t>从实验可以得到，Single-Pass算法的结果优于K-means算法，Single-Pass算法对于参与运算的样本点的先后顺序比较敏感，不同的输入顺序对于聚类的效果有较强的影响，并且每个样本点只会参与一次聚类运算，通常采用多次试验的方法改善Single-Pass算法的结果。</a:t>
            </a:r>
            <a:r>
              <a:rPr lang="en-US" sz="1000" kern="1200" dirty="0" err="1" smtClean="0">
                <a:solidFill>
                  <a:schemeClr val="tx1"/>
                </a:solidFill>
                <a:latin typeface="Arial Narrow" pitchFamily="34" charset="0"/>
                <a:ea typeface="MS PGothic" pitchFamily="34" charset="-128"/>
                <a:cs typeface="ＭＳ Ｐゴシック" pitchFamily="-112" charset="-128"/>
              </a:rPr>
              <a:t>而K-means算法对于样本中的噪声和孤立点较为敏感，容易陷入局部最优</a:t>
            </a:r>
            <a:r>
              <a:rPr lang="en-US" sz="1000" kern="1200" dirty="0" smtClean="0">
                <a:solidFill>
                  <a:schemeClr val="tx1"/>
                </a:solidFill>
                <a:latin typeface="Arial Narrow" pitchFamily="34" charset="0"/>
                <a:ea typeface="MS PGothic" pitchFamily="34" charset="-128"/>
                <a:cs typeface="ＭＳ Ｐゴシック" pitchFamily="-112" charset="-128"/>
              </a:rPr>
              <a:t>。本文使用DensityP算法的效果优于基于划分的K-means算法和基于层次聚类算法中的Single-Pass算法，这是因为基于密度的聚类算法可以过滤低密度区域，发现稠密度样本点，与基于层次的聚类和划分聚类不同，也不需要输入要划分的聚类个数，可以发现任意形状的聚类簇。</a:t>
            </a:r>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34</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000" kern="1200" dirty="0" smtClean="0">
                <a:solidFill>
                  <a:schemeClr val="tx1"/>
                </a:solidFill>
                <a:latin typeface="Arial Narrow" pitchFamily="34" charset="0"/>
                <a:ea typeface="MS PGothic" pitchFamily="34" charset="-128"/>
                <a:cs typeface="ＭＳ Ｐゴシック" pitchFamily="-112" charset="-128"/>
              </a:rPr>
              <a:t>其中2015</a:t>
            </a:r>
            <a:r>
              <a:rPr lang="zh-CN" altLang="en-US" sz="1000" kern="1200" dirty="0" smtClean="0">
                <a:solidFill>
                  <a:schemeClr val="tx1"/>
                </a:solidFill>
                <a:latin typeface="Arial Narrow" pitchFamily="34" charset="0"/>
                <a:ea typeface="MS PGothic" pitchFamily="34" charset="-128"/>
                <a:cs typeface="ＭＳ Ｐゴシック" pitchFamily="-112" charset="-128"/>
              </a:rPr>
              <a:t>年</a:t>
            </a:r>
            <a:r>
              <a:rPr lang="en-US" sz="1000" kern="1200" dirty="0" err="1" smtClean="0">
                <a:solidFill>
                  <a:schemeClr val="tx1"/>
                </a:solidFill>
                <a:latin typeface="Arial Narrow" pitchFamily="34" charset="0"/>
                <a:ea typeface="MS PGothic" pitchFamily="34" charset="-128"/>
                <a:cs typeface="ＭＳ Ｐゴシック" pitchFamily="-112" charset="-128"/>
              </a:rPr>
              <a:t>Qimin</a:t>
            </a:r>
            <a:r>
              <a:rPr lang="en-US" sz="1000" kern="1200" baseline="30000" dirty="0" smtClean="0">
                <a:solidFill>
                  <a:schemeClr val="tx1"/>
                </a:solidFill>
                <a:latin typeface="Arial Narrow" pitchFamily="34" charset="0"/>
                <a:ea typeface="MS PGothic" pitchFamily="34" charset="-128"/>
                <a:cs typeface="ＭＳ Ｐゴシック" pitchFamily="-112" charset="-128"/>
              </a:rPr>
              <a:t>[1]</a:t>
            </a:r>
            <a:r>
              <a:rPr lang="en-US" sz="1000" kern="1200" dirty="0" smtClean="0">
                <a:solidFill>
                  <a:schemeClr val="tx1"/>
                </a:solidFill>
                <a:latin typeface="Arial Narrow" pitchFamily="34" charset="0"/>
                <a:ea typeface="MS PGothic" pitchFamily="34" charset="-128"/>
                <a:cs typeface="ＭＳ Ｐゴシック" pitchFamily="-112" charset="-128"/>
              </a:rPr>
              <a:t>采用基于VSM的模型来表示文本并对K-means算法进行了改进来实现文本聚类；2016</a:t>
            </a:r>
            <a:r>
              <a:rPr lang="zh-CN" altLang="en-US" sz="1000" kern="1200" dirty="0" smtClean="0">
                <a:solidFill>
                  <a:schemeClr val="tx1"/>
                </a:solidFill>
                <a:latin typeface="Arial Narrow" pitchFamily="34" charset="0"/>
                <a:ea typeface="MS PGothic" pitchFamily="34" charset="-128"/>
                <a:cs typeface="ＭＳ Ｐゴシック" pitchFamily="-112" charset="-128"/>
              </a:rPr>
              <a:t>年</a:t>
            </a:r>
            <a:r>
              <a:rPr lang="en-US" sz="1000" kern="1200" dirty="0" smtClean="0">
                <a:solidFill>
                  <a:schemeClr val="tx1"/>
                </a:solidFill>
                <a:latin typeface="Arial Narrow" pitchFamily="34" charset="0"/>
                <a:ea typeface="MS PGothic" pitchFamily="34" charset="-128"/>
                <a:cs typeface="ＭＳ Ｐゴシック" pitchFamily="-112" charset="-128"/>
              </a:rPr>
              <a:t> Liu</a:t>
            </a:r>
            <a:r>
              <a:rPr lang="en-US" sz="1000" kern="1200" baseline="30000" dirty="0" smtClean="0">
                <a:solidFill>
                  <a:schemeClr val="tx1"/>
                </a:solidFill>
                <a:latin typeface="Arial Narrow" pitchFamily="34" charset="0"/>
                <a:ea typeface="MS PGothic" pitchFamily="34" charset="-128"/>
                <a:cs typeface="ＭＳ Ｐゴシック" pitchFamily="-112" charset="-128"/>
              </a:rPr>
              <a:t>[45]</a:t>
            </a:r>
            <a:r>
              <a:rPr lang="en-US" sz="1000" kern="1200" dirty="0" smtClean="0">
                <a:solidFill>
                  <a:schemeClr val="tx1"/>
                </a:solidFill>
                <a:latin typeface="Arial Narrow" pitchFamily="34" charset="0"/>
                <a:ea typeface="MS PGothic" pitchFamily="34" charset="-128"/>
                <a:cs typeface="ＭＳ Ｐゴシック" pitchFamily="-112" charset="-128"/>
              </a:rPr>
              <a:t>使用LDA来表示文本，使用AP聚类来实现文本聚类；2014</a:t>
            </a:r>
            <a:r>
              <a:rPr lang="zh-CN" altLang="en-US" sz="1000" kern="1200" dirty="0" smtClean="0">
                <a:solidFill>
                  <a:schemeClr val="tx1"/>
                </a:solidFill>
                <a:latin typeface="Arial Narrow" pitchFamily="34" charset="0"/>
                <a:ea typeface="MS PGothic" pitchFamily="34" charset="-128"/>
                <a:cs typeface="ＭＳ Ｐゴシック" pitchFamily="-112" charset="-128"/>
              </a:rPr>
              <a:t>年</a:t>
            </a:r>
            <a:r>
              <a:rPr lang="en-US" sz="1000" kern="1200" dirty="0" smtClean="0">
                <a:solidFill>
                  <a:schemeClr val="tx1"/>
                </a:solidFill>
                <a:latin typeface="Arial Narrow" pitchFamily="34" charset="0"/>
                <a:ea typeface="MS PGothic" pitchFamily="34" charset="-128"/>
                <a:cs typeface="ＭＳ Ｐゴシック" pitchFamily="-112" charset="-128"/>
              </a:rPr>
              <a:t>Tang</a:t>
            </a:r>
            <a:r>
              <a:rPr lang="en-US" sz="1000" kern="1200" baseline="30000" dirty="0" smtClean="0">
                <a:solidFill>
                  <a:schemeClr val="tx1"/>
                </a:solidFill>
                <a:latin typeface="Arial Narrow" pitchFamily="34" charset="0"/>
                <a:ea typeface="MS PGothic" pitchFamily="34" charset="-128"/>
                <a:cs typeface="ＭＳ Ｐゴシック" pitchFamily="-112" charset="-128"/>
              </a:rPr>
              <a:t>[10]</a:t>
            </a:r>
            <a:r>
              <a:rPr lang="en-US" sz="1000" kern="1200" dirty="0" smtClean="0">
                <a:solidFill>
                  <a:schemeClr val="tx1"/>
                </a:solidFill>
                <a:latin typeface="Arial Narrow" pitchFamily="34" charset="0"/>
                <a:ea typeface="MS PGothic" pitchFamily="34" charset="-128"/>
                <a:cs typeface="ＭＳ Ｐゴシック" pitchFamily="-112" charset="-128"/>
              </a:rPr>
              <a:t>使用BTM模型来表示文本并使用K-means算法来实现文本聚类；2016</a:t>
            </a:r>
            <a:r>
              <a:rPr lang="zh-CN" altLang="en-US" sz="1000" kern="1200" dirty="0" smtClean="0">
                <a:solidFill>
                  <a:schemeClr val="tx1"/>
                </a:solidFill>
                <a:latin typeface="Arial Narrow" pitchFamily="34" charset="0"/>
                <a:ea typeface="MS PGothic" pitchFamily="34" charset="-128"/>
                <a:cs typeface="ＭＳ Ｐゴシック" pitchFamily="-112" charset="-128"/>
              </a:rPr>
              <a:t>年</a:t>
            </a:r>
            <a:r>
              <a:rPr lang="en-US" sz="1000" kern="1200" dirty="0" smtClean="0">
                <a:solidFill>
                  <a:schemeClr val="tx1"/>
                </a:solidFill>
                <a:latin typeface="Arial Narrow" pitchFamily="34" charset="0"/>
                <a:ea typeface="MS PGothic" pitchFamily="34" charset="-128"/>
                <a:cs typeface="ＭＳ Ｐゴシック" pitchFamily="-112" charset="-128"/>
              </a:rPr>
              <a:t>Li</a:t>
            </a:r>
            <a:r>
              <a:rPr lang="en-US" sz="1000" kern="1200" baseline="30000" dirty="0" smtClean="0">
                <a:solidFill>
                  <a:schemeClr val="tx1"/>
                </a:solidFill>
                <a:latin typeface="Arial Narrow" pitchFamily="34" charset="0"/>
                <a:ea typeface="MS PGothic" pitchFamily="34" charset="-128"/>
                <a:cs typeface="ＭＳ Ｐゴシック" pitchFamily="-112" charset="-128"/>
              </a:rPr>
              <a:t>[46]</a:t>
            </a:r>
            <a:r>
              <a:rPr lang="en-US" sz="1000" kern="1200" dirty="0" err="1" smtClean="0">
                <a:solidFill>
                  <a:schemeClr val="tx1"/>
                </a:solidFill>
                <a:latin typeface="Arial Narrow" pitchFamily="34" charset="0"/>
                <a:ea typeface="MS PGothic" pitchFamily="34" charset="-128"/>
                <a:cs typeface="ＭＳ Ｐゴシック" pitchFamily="-112" charset="-128"/>
              </a:rPr>
              <a:t>使用基于LDA模型来表示文本，使用基于密度聚类的OPTICS算法来实现文本聚类</a:t>
            </a:r>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35</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kern="1200" dirty="0" smtClean="0">
                <a:solidFill>
                  <a:schemeClr val="tx1"/>
                </a:solidFill>
                <a:latin typeface="Arial Narrow" pitchFamily="34" charset="0"/>
                <a:ea typeface="MS PGothic" pitchFamily="34" charset="-128"/>
                <a:cs typeface="ＭＳ Ｐゴシック" pitchFamily="-112" charset="-128"/>
              </a:rPr>
              <a:t>从试验可以看出，算法</a:t>
            </a:r>
            <a:r>
              <a:rPr lang="en-US" sz="1000" kern="1200" dirty="0" err="1" smtClean="0">
                <a:solidFill>
                  <a:schemeClr val="tx1"/>
                </a:solidFill>
                <a:latin typeface="Arial Narrow" pitchFamily="34" charset="0"/>
                <a:ea typeface="MS PGothic" pitchFamily="34" charset="-128"/>
                <a:cs typeface="ＭＳ Ｐゴシック" pitchFamily="-112" charset="-128"/>
              </a:rPr>
              <a:t>Qimin</a:t>
            </a:r>
            <a:r>
              <a:rPr lang="zh-CN" altLang="en-US" sz="1000" kern="1200" dirty="0" smtClean="0">
                <a:solidFill>
                  <a:schemeClr val="tx1"/>
                </a:solidFill>
                <a:latin typeface="Arial Narrow" pitchFamily="34" charset="0"/>
                <a:ea typeface="MS PGothic" pitchFamily="34" charset="-128"/>
                <a:cs typeface="ＭＳ Ｐゴシック" pitchFamily="-112" charset="-128"/>
              </a:rPr>
              <a:t>的效果远远低于其他几种算法，这说明文本的表示方法和文本相似度的计算方法对于聚类的结果影响远大于聚类算法的选择，基于语义的文本表示方法的聚类效果远高于传统的</a:t>
            </a:r>
            <a:r>
              <a:rPr lang="en-US" sz="1000" kern="1200" dirty="0" smtClean="0">
                <a:solidFill>
                  <a:schemeClr val="tx1"/>
                </a:solidFill>
                <a:latin typeface="Arial Narrow" pitchFamily="34" charset="0"/>
                <a:ea typeface="MS PGothic" pitchFamily="34" charset="-128"/>
                <a:cs typeface="ＭＳ Ｐゴシック" pitchFamily="-112" charset="-128"/>
              </a:rPr>
              <a:t>VSM</a:t>
            </a:r>
            <a:r>
              <a:rPr lang="zh-CN" altLang="en-US" sz="1000" kern="1200" dirty="0" smtClean="0">
                <a:solidFill>
                  <a:schemeClr val="tx1"/>
                </a:solidFill>
                <a:latin typeface="Arial Narrow" pitchFamily="34" charset="0"/>
                <a:ea typeface="MS PGothic" pitchFamily="34" charset="-128"/>
                <a:cs typeface="ＭＳ Ｐゴシック" pitchFamily="-112" charset="-128"/>
              </a:rPr>
              <a:t>表示模型。而本文的方法的结果要优于其他几种文本聚类算法，这是因为使用词向量对论文文本进行特征表示，充分利用了论文信息的上下文关系，使用</a:t>
            </a:r>
            <a:r>
              <a:rPr lang="en-US" sz="1000" kern="1200" dirty="0" smtClean="0">
                <a:solidFill>
                  <a:schemeClr val="tx1"/>
                </a:solidFill>
                <a:latin typeface="Arial Narrow" pitchFamily="34" charset="0"/>
                <a:ea typeface="MS PGothic" pitchFamily="34" charset="-128"/>
                <a:cs typeface="ＭＳ Ｐゴシック" pitchFamily="-112" charset="-128"/>
              </a:rPr>
              <a:t>EMD</a:t>
            </a:r>
            <a:r>
              <a:rPr lang="zh-CN" altLang="en-US" sz="1000" kern="1200" dirty="0" smtClean="0">
                <a:solidFill>
                  <a:schemeClr val="tx1"/>
                </a:solidFill>
                <a:latin typeface="Arial Narrow" pitchFamily="34" charset="0"/>
                <a:ea typeface="MS PGothic" pitchFamily="34" charset="-128"/>
                <a:cs typeface="ＭＳ Ｐゴシック" pitchFamily="-112" charset="-128"/>
              </a:rPr>
              <a:t>距离计算文本之间的相似度，可以充分保留论文文本的文本结构和文本语义，使用基于密度峰值发现算法进行聚类，通过计算论文文本距离的相似度矩阵，然后使用该矩阵进行聚类，通过设置合理的阀值，过滤掉噪音点的干扰，说明本文文本聚类算法比其他聚类算法更能描述论文文本之间的相似性，更能从整体上反应数据中样本的特性。</a:t>
            </a: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36</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p>
        </p:txBody>
      </p:sp>
      <p:sp>
        <p:nvSpPr>
          <p:cNvPr id="49156"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rgbClr val="4D4D4D"/>
                </a:solidFill>
                <a:latin typeface="Segoe"/>
                <a:ea typeface="MS PGothic" pitchFamily="34" charset="-128"/>
              </a:defRPr>
            </a:lvl1pPr>
            <a:lvl2pPr marL="742950" indent="-285750" defTabSz="930275" eaLnBrk="0" hangingPunct="0">
              <a:defRPr>
                <a:solidFill>
                  <a:srgbClr val="4D4D4D"/>
                </a:solidFill>
                <a:latin typeface="Segoe"/>
                <a:ea typeface="MS PGothic" pitchFamily="34" charset="-128"/>
              </a:defRPr>
            </a:lvl2pPr>
            <a:lvl3pPr marL="1143000" indent="-228600" defTabSz="930275" eaLnBrk="0" hangingPunct="0">
              <a:defRPr>
                <a:solidFill>
                  <a:srgbClr val="4D4D4D"/>
                </a:solidFill>
                <a:latin typeface="Segoe"/>
                <a:ea typeface="MS PGothic" pitchFamily="34" charset="-128"/>
              </a:defRPr>
            </a:lvl3pPr>
            <a:lvl4pPr marL="1600200" indent="-228600" defTabSz="930275" eaLnBrk="0" hangingPunct="0">
              <a:defRPr>
                <a:solidFill>
                  <a:srgbClr val="4D4D4D"/>
                </a:solidFill>
                <a:latin typeface="Segoe"/>
                <a:ea typeface="MS PGothic" pitchFamily="34" charset="-128"/>
              </a:defRPr>
            </a:lvl4pPr>
            <a:lvl5pPr marL="2057400" indent="-228600" defTabSz="930275" eaLnBrk="0" hangingPunct="0">
              <a:defRPr>
                <a:solidFill>
                  <a:srgbClr val="4D4D4D"/>
                </a:solidFill>
                <a:latin typeface="Segoe"/>
                <a:ea typeface="MS PGothic" pitchFamily="34" charset="-128"/>
              </a:defRPr>
            </a:lvl5pPr>
            <a:lvl6pPr marL="2514600" indent="-228600" defTabSz="930275" eaLnBrk="0" fontAlgn="base" hangingPunct="0">
              <a:spcBef>
                <a:spcPct val="0"/>
              </a:spcBef>
              <a:spcAft>
                <a:spcPct val="0"/>
              </a:spcAft>
              <a:defRPr>
                <a:solidFill>
                  <a:srgbClr val="4D4D4D"/>
                </a:solidFill>
                <a:latin typeface="Segoe"/>
                <a:ea typeface="MS PGothic" pitchFamily="34" charset="-128"/>
              </a:defRPr>
            </a:lvl6pPr>
            <a:lvl7pPr marL="2971800" indent="-228600" defTabSz="930275" eaLnBrk="0" fontAlgn="base" hangingPunct="0">
              <a:spcBef>
                <a:spcPct val="0"/>
              </a:spcBef>
              <a:spcAft>
                <a:spcPct val="0"/>
              </a:spcAft>
              <a:defRPr>
                <a:solidFill>
                  <a:srgbClr val="4D4D4D"/>
                </a:solidFill>
                <a:latin typeface="Segoe"/>
                <a:ea typeface="MS PGothic" pitchFamily="34" charset="-128"/>
              </a:defRPr>
            </a:lvl7pPr>
            <a:lvl8pPr marL="3429000" indent="-228600" defTabSz="930275" eaLnBrk="0" fontAlgn="base" hangingPunct="0">
              <a:spcBef>
                <a:spcPct val="0"/>
              </a:spcBef>
              <a:spcAft>
                <a:spcPct val="0"/>
              </a:spcAft>
              <a:defRPr>
                <a:solidFill>
                  <a:srgbClr val="4D4D4D"/>
                </a:solidFill>
                <a:latin typeface="Segoe"/>
                <a:ea typeface="MS PGothic" pitchFamily="34" charset="-128"/>
              </a:defRPr>
            </a:lvl8pPr>
            <a:lvl9pPr marL="3886200" indent="-228600" defTabSz="930275" eaLnBrk="0" fontAlgn="base" hangingPunct="0">
              <a:spcBef>
                <a:spcPct val="0"/>
              </a:spcBef>
              <a:spcAft>
                <a:spcPct val="0"/>
              </a:spcAft>
              <a:defRPr>
                <a:solidFill>
                  <a:srgbClr val="4D4D4D"/>
                </a:solidFill>
                <a:latin typeface="Segoe"/>
                <a:ea typeface="MS PGothic" pitchFamily="34" charset="-128"/>
              </a:defRPr>
            </a:lvl9pPr>
          </a:lstStyle>
          <a:p>
            <a:pPr eaLnBrk="1" hangingPunct="1"/>
            <a:fld id="{7F436CDC-E26C-4D56-A504-B2B21D77DF3D}" type="slidenum">
              <a:rPr lang="en-US" altLang="zh-CN" smtClean="0">
                <a:solidFill>
                  <a:schemeClr val="tx1"/>
                </a:solidFill>
                <a:latin typeface="Arial" pitchFamily="34" charset="0"/>
              </a:rPr>
              <a:pPr eaLnBrk="1" hangingPunct="1"/>
              <a:t>39</a:t>
            </a:fld>
            <a:endParaRPr lang="en-US" altLang="zh-CN" smtClean="0">
              <a:solidFill>
                <a:schemeClr val="tx1"/>
              </a:solidFill>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000" kern="1200" dirty="0" smtClean="0">
                <a:solidFill>
                  <a:schemeClr val="tx1"/>
                </a:solidFill>
                <a:latin typeface="Arial Narrow" pitchFamily="34" charset="0"/>
                <a:ea typeface="MS PGothic" pitchFamily="34" charset="-128"/>
                <a:cs typeface="ＭＳ Ｐゴシック" pitchFamily="-112" charset="-128"/>
              </a:rPr>
              <a:t>基于传统的</a:t>
            </a:r>
            <a:r>
              <a:rPr lang="en-US" sz="1000" kern="1200" dirty="0" smtClean="0">
                <a:solidFill>
                  <a:schemeClr val="tx1"/>
                </a:solidFill>
                <a:latin typeface="Arial Narrow" pitchFamily="34" charset="0"/>
                <a:ea typeface="MS PGothic" pitchFamily="34" charset="-128"/>
                <a:cs typeface="ＭＳ Ｐゴシック" pitchFamily="-112" charset="-128"/>
              </a:rPr>
              <a:t>VSM</a:t>
            </a:r>
            <a:r>
              <a:rPr lang="zh-CN" altLang="en-US" sz="1000" kern="1200" dirty="0" smtClean="0">
                <a:solidFill>
                  <a:schemeClr val="tx1"/>
                </a:solidFill>
                <a:latin typeface="Arial Narrow" pitchFamily="34" charset="0"/>
                <a:ea typeface="MS PGothic" pitchFamily="34" charset="-128"/>
                <a:cs typeface="ＭＳ Ｐゴシック" pitchFamily="-112" charset="-128"/>
              </a:rPr>
              <a:t>模型的文本表示方法没有考虑词与词之间的语义相关性，词与词之间相互独立。</a:t>
            </a:r>
            <a:endParaRPr lang="en-US" altLang="zh-CN" sz="1000" kern="1200" dirty="0" smtClean="0">
              <a:solidFill>
                <a:schemeClr val="tx1"/>
              </a:solidFill>
              <a:latin typeface="Arial Narrow" pitchFamily="34" charset="0"/>
              <a:ea typeface="MS PGothic" pitchFamily="34" charset="-128"/>
              <a:cs typeface="ＭＳ Ｐゴシック" pitchFamily="-112" charset="-128"/>
            </a:endParaRPr>
          </a:p>
          <a:p>
            <a:r>
              <a:rPr lang="zh-CN" altLang="en-US" sz="1000" kern="1200" dirty="0" smtClean="0">
                <a:solidFill>
                  <a:schemeClr val="tx1"/>
                </a:solidFill>
                <a:latin typeface="Arial Narrow" pitchFamily="34" charset="0"/>
                <a:ea typeface="MS PGothic" pitchFamily="34" charset="-128"/>
                <a:cs typeface="ＭＳ Ｐゴシック" pitchFamily="-112" charset="-128"/>
              </a:rPr>
              <a:t>基于知识库的文本聚类方法利用</a:t>
            </a:r>
            <a:r>
              <a:rPr lang="en-US" sz="1000" kern="1200" dirty="0" err="1" smtClean="0">
                <a:solidFill>
                  <a:schemeClr val="tx1"/>
                </a:solidFill>
                <a:latin typeface="Arial Narrow" pitchFamily="34" charset="0"/>
                <a:ea typeface="MS PGothic" pitchFamily="34" charset="-128"/>
                <a:cs typeface="ＭＳ Ｐゴシック" pitchFamily="-112" charset="-128"/>
              </a:rPr>
              <a:t>WordNet</a:t>
            </a:r>
            <a:r>
              <a:rPr lang="zh-CN" altLang="en-US" sz="1000" kern="1200" dirty="0" smtClean="0">
                <a:solidFill>
                  <a:schemeClr val="tx1"/>
                </a:solidFill>
                <a:latin typeface="Arial Narrow" pitchFamily="34" charset="0"/>
                <a:ea typeface="MS PGothic" pitchFamily="34" charset="-128"/>
                <a:cs typeface="ＭＳ Ｐゴシック" pitchFamily="-112" charset="-128"/>
              </a:rPr>
              <a:t>、维基百科等第三方知识库，挖掘文本内蕴含的语义，通过发现词语之间的关系改善了文本聚类效果。</a:t>
            </a:r>
            <a:endParaRPr lang="en-US" altLang="zh-CN" sz="1000" kern="1200" dirty="0" smtClean="0">
              <a:solidFill>
                <a:schemeClr val="tx1"/>
              </a:solidFill>
              <a:latin typeface="Arial Narrow" pitchFamily="34" charset="0"/>
              <a:ea typeface="MS PGothic" pitchFamily="34" charset="-128"/>
              <a:cs typeface="ＭＳ Ｐゴシック" pitchFamily="-112" charset="-128"/>
            </a:endParaRPr>
          </a:p>
          <a:p>
            <a:r>
              <a:rPr lang="zh-CN" altLang="en-US" sz="1000" kern="1200" dirty="0" smtClean="0">
                <a:solidFill>
                  <a:schemeClr val="tx1"/>
                </a:solidFill>
                <a:latin typeface="Arial Narrow" pitchFamily="34" charset="0"/>
                <a:ea typeface="MS PGothic" pitchFamily="34" charset="-128"/>
                <a:cs typeface="ＭＳ Ｐゴシック" pitchFamily="-112" charset="-128"/>
              </a:rPr>
              <a:t>基于主题模型的文本聚类方法利用主题模型对文本建模，利用降维技术将文本特征空间转换到低维语义主题空间，从而克服传统聚类方法中特征向量维度高的问题。</a:t>
            </a:r>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0" hangingPunct="0">
              <a:buFontTx/>
              <a:buNone/>
            </a:pPr>
            <a:r>
              <a:rPr lang="en-US" dirty="0" smtClean="0">
                <a:latin typeface="微软雅黑" pitchFamily="34" charset="-122"/>
                <a:ea typeface="微软雅黑" pitchFamily="34" charset="-122"/>
              </a:rPr>
              <a:t>2013</a:t>
            </a:r>
            <a:r>
              <a:rPr lang="zh-CN" altLang="en-US" dirty="0" smtClean="0">
                <a:latin typeface="微软雅黑" pitchFamily="34" charset="-122"/>
                <a:ea typeface="微软雅黑" pitchFamily="34" charset="-122"/>
              </a:rPr>
              <a:t>年，</a:t>
            </a:r>
            <a:r>
              <a:rPr lang="en-US" dirty="0" smtClean="0">
                <a:latin typeface="微软雅黑" pitchFamily="34" charset="-122"/>
                <a:ea typeface="微软雅黑" pitchFamily="34" charset="-122"/>
              </a:rPr>
              <a:t>Google</a:t>
            </a:r>
            <a:r>
              <a:rPr lang="zh-CN" altLang="en-US" dirty="0" smtClean="0">
                <a:latin typeface="微软雅黑" pitchFamily="34" charset="-122"/>
                <a:ea typeface="微软雅黑" pitchFamily="34" charset="-122"/>
              </a:rPr>
              <a:t>公司开源了语言建模工具</a:t>
            </a:r>
            <a:r>
              <a:rPr lang="en-US" dirty="0" smtClean="0">
                <a:latin typeface="微软雅黑" pitchFamily="34" charset="-122"/>
                <a:ea typeface="微软雅黑" pitchFamily="34" charset="-122"/>
              </a:rPr>
              <a:t> word2vec</a:t>
            </a:r>
            <a:endParaRPr lang="en-US" altLang="zh-CN" dirty="0" smtClean="0">
              <a:latin typeface="微软雅黑" pitchFamily="34" charset="-122"/>
              <a:ea typeface="微软雅黑" pitchFamily="34" charset="-122"/>
            </a:endParaRPr>
          </a:p>
          <a:p>
            <a:pPr eaLnBrk="0" hangingPunct="0">
              <a:buFontTx/>
              <a:buNone/>
            </a:pPr>
            <a:r>
              <a:rPr lang="en-US" altLang="zh-CN" dirty="0" smtClean="0">
                <a:solidFill>
                  <a:srgbClr val="0070C0"/>
                </a:solidFill>
                <a:latin typeface="微软雅黑" pitchFamily="34" charset="-122"/>
                <a:ea typeface="微软雅黑" pitchFamily="34" charset="-122"/>
              </a:rPr>
              <a:t>word2vec</a:t>
            </a:r>
            <a:r>
              <a:rPr lang="zh-CN" altLang="en-US" dirty="0" smtClean="0">
                <a:solidFill>
                  <a:srgbClr val="0070C0"/>
                </a:solidFill>
                <a:latin typeface="微软雅黑" pitchFamily="34" charset="-122"/>
                <a:ea typeface="微软雅黑" pitchFamily="34" charset="-122"/>
              </a:rPr>
              <a:t>其基本思想是通过训练将每个词映射成</a:t>
            </a:r>
            <a:r>
              <a:rPr lang="en-US" altLang="zh-CN" dirty="0" smtClean="0">
                <a:solidFill>
                  <a:srgbClr val="0070C0"/>
                </a:solidFill>
                <a:latin typeface="微软雅黑" pitchFamily="34" charset="-122"/>
                <a:ea typeface="微软雅黑" pitchFamily="34" charset="-122"/>
              </a:rPr>
              <a:t>K</a:t>
            </a:r>
            <a:r>
              <a:rPr lang="zh-CN" altLang="en-US" dirty="0" smtClean="0">
                <a:solidFill>
                  <a:srgbClr val="0070C0"/>
                </a:solidFill>
                <a:latin typeface="微软雅黑" pitchFamily="34" charset="-122"/>
                <a:ea typeface="微软雅黑" pitchFamily="34" charset="-122"/>
              </a:rPr>
              <a:t>维实数向量，通过词之间的距离来判断它们之间的语义相似度</a:t>
            </a:r>
            <a:endParaRPr lang="en-US" altLang="en-US" dirty="0" smtClean="0">
              <a:latin typeface="微软雅黑" pitchFamily="34" charset="-122"/>
              <a:ea typeface="微软雅黑"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微软雅黑" pitchFamily="34" charset="-122"/>
                <a:ea typeface="微软雅黑" pitchFamily="34" charset="-122"/>
              </a:rPr>
              <a:t>Skip-gram</a:t>
            </a:r>
            <a:r>
              <a:rPr lang="zh-CN" altLang="en-US" dirty="0" smtClean="0">
                <a:latin typeface="微软雅黑" pitchFamily="34" charset="-122"/>
                <a:ea typeface="微软雅黑" pitchFamily="34" charset="-122"/>
              </a:rPr>
              <a:t>模型用于从大规模非标注的文本数据中学习单词的分布式词向量。其本质特征在于利用滑动窗口捕捉词语的共现信息，为每个词生成高维的分布式词向量，使得所生成的词向量具有词语之间的语义和语法信息。</a:t>
            </a:r>
            <a:endParaRPr lang="en-US" altLang="zh-CN" dirty="0" smtClean="0">
              <a:latin typeface="微软雅黑" pitchFamily="34" charset="-122"/>
              <a:ea typeface="微软雅黑"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微软雅黑" pitchFamily="34" charset="-122"/>
                <a:ea typeface="微软雅黑" pitchFamily="34" charset="-122"/>
              </a:rPr>
              <a:t>Skip-gram</a:t>
            </a:r>
            <a:r>
              <a:rPr lang="zh-CN" altLang="en-US" dirty="0" smtClean="0">
                <a:latin typeface="微软雅黑" pitchFamily="34" charset="-122"/>
                <a:ea typeface="微软雅黑" pitchFamily="34" charset="-122"/>
              </a:rPr>
              <a:t>体现了词的上下文分布，计算滑动窗口内词的共现概率，通过出现的词来预测该词周围出现的词。</a:t>
            </a:r>
            <a:endParaRPr lang="en-US" sz="1000" kern="1200" dirty="0" smtClean="0">
              <a:solidFill>
                <a:schemeClr val="tx1"/>
              </a:solidFill>
              <a:latin typeface="Arial Narrow" pitchFamily="34" charset="0"/>
              <a:ea typeface="MS PGothic" pitchFamily="34" charset="-128"/>
              <a:cs typeface="ＭＳ Ｐゴシック" pitchFamily="-112" charset="-128"/>
            </a:endParaRPr>
          </a:p>
          <a:p>
            <a:r>
              <a:rPr lang="en-US" sz="1000" kern="1200" dirty="0" err="1" smtClean="0">
                <a:solidFill>
                  <a:schemeClr val="tx1"/>
                </a:solidFill>
                <a:latin typeface="Arial Narrow" pitchFamily="34" charset="0"/>
                <a:ea typeface="MS PGothic" pitchFamily="34" charset="-128"/>
                <a:cs typeface="ＭＳ Ｐゴシック" pitchFamily="-112" charset="-128"/>
              </a:rPr>
              <a:t>V表示数据集对应的词典，Context</a:t>
            </a:r>
            <a:r>
              <a:rPr lang="en-US" sz="1000" kern="1200" dirty="0" smtClean="0">
                <a:solidFill>
                  <a:schemeClr val="tx1"/>
                </a:solidFill>
                <a:latin typeface="Arial Narrow" pitchFamily="34" charset="0"/>
                <a:ea typeface="MS PGothic" pitchFamily="34" charset="-128"/>
                <a:cs typeface="ＭＳ Ｐゴシック" pitchFamily="-112" charset="-128"/>
              </a:rPr>
              <a:t>(w)</a:t>
            </a:r>
            <a:r>
              <a:rPr lang="en-US" sz="1000" kern="1200" dirty="0" err="1" smtClean="0">
                <a:solidFill>
                  <a:schemeClr val="tx1"/>
                </a:solidFill>
                <a:latin typeface="Arial Narrow" pitchFamily="34" charset="0"/>
                <a:ea typeface="MS PGothic" pitchFamily="34" charset="-128"/>
                <a:cs typeface="ＭＳ Ｐゴシック" pitchFamily="-112" charset="-128"/>
              </a:rPr>
              <a:t>表示与w</a:t>
            </a:r>
            <a:r>
              <a:rPr lang="en-US" sz="1000" kern="1200" dirty="0" smtClean="0">
                <a:solidFill>
                  <a:schemeClr val="tx1"/>
                </a:solidFill>
                <a:latin typeface="Arial Narrow" pitchFamily="34" charset="0"/>
                <a:ea typeface="MS PGothic" pitchFamily="34" charset="-128"/>
                <a:cs typeface="ＭＳ Ｐゴシック" pitchFamily="-112" charset="-128"/>
              </a:rPr>
              <a:t> 距离小于c的上下文，滑动窗口c的取值一般在5到10之间效果较好。</a:t>
            </a:r>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微软雅黑" pitchFamily="34" charset="-122"/>
                <a:ea typeface="微软雅黑" pitchFamily="34" charset="-122"/>
              </a:rPr>
              <a:t>定义货物从工厂</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运到仓库</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，距离是</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，运送货物的重量为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。这样一次运输需要的工作量为            。显然，距离越远、或货物越重，工作量就越大。货物从工厂运到仓库需要很多次这样的运输，通过</a:t>
            </a:r>
            <a:r>
              <a:rPr lang="en-US" dirty="0" smtClean="0"/>
              <a:t>Hungarian</a:t>
            </a:r>
            <a:r>
              <a:rPr lang="zh-CN" altLang="en-US" dirty="0" smtClean="0"/>
              <a:t>算法</a:t>
            </a:r>
            <a:r>
              <a:rPr lang="zh-CN" altLang="en-US" dirty="0" smtClean="0">
                <a:latin typeface="微软雅黑" pitchFamily="34" charset="-122"/>
                <a:ea typeface="微软雅黑" pitchFamily="34" charset="-122"/>
              </a:rPr>
              <a:t>计算和优化，我们得到了工作量总和的最小值</a:t>
            </a:r>
            <a:r>
              <a:rPr lang="en-US" altLang="zh-CN" dirty="0" smtClean="0">
                <a:latin typeface="微软雅黑" pitchFamily="34" charset="-122"/>
                <a:ea typeface="微软雅黑" pitchFamily="34" charset="-122"/>
              </a:rPr>
              <a:t>W</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000" kern="1200" dirty="0" smtClean="0">
                <a:solidFill>
                  <a:schemeClr val="tx1"/>
                </a:solidFill>
                <a:latin typeface="Arial Narrow" pitchFamily="34" charset="0"/>
                <a:ea typeface="MS PGothic" pitchFamily="34" charset="-128"/>
                <a:cs typeface="ＭＳ Ｐゴシック" pitchFamily="-112" charset="-128"/>
              </a:rPr>
              <a:t>在将该距离引入到句子模型后，将词当做物资产地，词频当做某产地的物资供应量，这样求得句子之间的距离来计算句子相似度。</a:t>
            </a:r>
            <a:endParaRPr lang="en-US" altLang="zh-CN" sz="1000" kern="1200" dirty="0" smtClean="0">
              <a:solidFill>
                <a:schemeClr val="tx1"/>
              </a:solidFill>
              <a:latin typeface="Arial Narrow" pitchFamily="34" charset="0"/>
              <a:ea typeface="MS PGothic" pitchFamily="34" charset="-128"/>
              <a:cs typeface="ＭＳ Ｐゴシック" pitchFamily="-112"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kern="1200" dirty="0" smtClean="0">
                <a:solidFill>
                  <a:schemeClr val="tx1"/>
                </a:solidFill>
                <a:latin typeface="Arial Narrow" pitchFamily="34" charset="0"/>
                <a:ea typeface="MS PGothic" pitchFamily="34" charset="-128"/>
                <a:cs typeface="ＭＳ Ｐゴシック" pitchFamily="-112" charset="-128"/>
              </a:rPr>
              <a:t>首先将参与计算相似度的短文本进行分词，并去除停用词，分别查找每个词的词向量并计算每个词在所在短文本中的词频。采用</a:t>
            </a:r>
            <a:r>
              <a:rPr lang="en-US" sz="1000" kern="1200" dirty="0" smtClean="0">
                <a:solidFill>
                  <a:schemeClr val="tx1"/>
                </a:solidFill>
                <a:latin typeface="Arial Narrow" pitchFamily="34" charset="0"/>
                <a:ea typeface="MS PGothic" pitchFamily="34" charset="-128"/>
                <a:cs typeface="ＭＳ Ｐゴシック" pitchFamily="-112" charset="-128"/>
              </a:rPr>
              <a:t>EMD</a:t>
            </a:r>
            <a:r>
              <a:rPr lang="zh-CN" altLang="en-US" sz="1000" kern="1200" dirty="0" smtClean="0">
                <a:solidFill>
                  <a:schemeClr val="tx1"/>
                </a:solidFill>
                <a:latin typeface="Arial Narrow" pitchFamily="34" charset="0"/>
                <a:ea typeface="MS PGothic" pitchFamily="34" charset="-128"/>
                <a:cs typeface="ＭＳ Ｐゴシック" pitchFamily="-112" charset="-128"/>
              </a:rPr>
              <a:t>距离计算短文本间的语义相似度，将一个短文本的特征词向量全部“流向”另一个短文本的特征词向量所经过的距离总和的最小值作为两个短文本之间的语义相似度。</a:t>
            </a:r>
          </a:p>
          <a:p>
            <a:endParaRPr lang="en-US" altLang="zh-CN" sz="1000" kern="1200" dirty="0" smtClean="0">
              <a:solidFill>
                <a:schemeClr val="tx1"/>
              </a:solidFill>
              <a:latin typeface="Arial Narrow" pitchFamily="34" charset="0"/>
              <a:ea typeface="MS PGothic" pitchFamily="34" charset="-128"/>
              <a:cs typeface="ＭＳ Ｐゴシック" pitchFamily="-112" charset="-128"/>
            </a:endParaRPr>
          </a:p>
          <a:p>
            <a:endParaRPr lang="en-US" altLang="zh-CN" sz="1000" kern="1200" dirty="0" smtClean="0">
              <a:solidFill>
                <a:schemeClr val="tx1"/>
              </a:solidFill>
              <a:latin typeface="Arial Narrow" pitchFamily="34" charset="0"/>
              <a:ea typeface="MS PGothic" pitchFamily="34"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D2438841-2FE7-423E-ADBE-984075AE5641}" type="slidenum">
              <a:rPr lang="en-US" altLang="zh-CN"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幻灯片首页">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466725" y="2957383"/>
            <a:ext cx="6273709"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en-US" dirty="0"/>
          </a:p>
        </p:txBody>
      </p:sp>
      <p:sp>
        <p:nvSpPr>
          <p:cNvPr id="602116" name="Rectangle 4"/>
          <p:cNvSpPr>
            <a:spLocks noGrp="1" noChangeArrowheads="1"/>
          </p:cNvSpPr>
          <p:nvPr>
            <p:ph type="subTitle" idx="1"/>
          </p:nvPr>
        </p:nvSpPr>
        <p:spPr>
          <a:xfrm>
            <a:off x="466725" y="3813175"/>
            <a:ext cx="6705600" cy="1295400"/>
          </a:xfrm>
        </p:spPr>
        <p:txBody>
          <a:bodyPr/>
          <a:lstStyle>
            <a:lvl1pPr marL="0" indent="0" algn="l">
              <a:buFontTx/>
              <a:buNone/>
              <a:defRPr sz="2000" i="0">
                <a:solidFill>
                  <a:srgbClr val="FBB030"/>
                </a:solidFill>
                <a:latin typeface="微软雅黑" pitchFamily="34" charset="-122"/>
                <a:ea typeface="微软雅黑" pitchFamily="34" charset="-122"/>
              </a:defRPr>
            </a:lvl1pPr>
          </a:lstStyle>
          <a:p>
            <a:r>
              <a:rPr lang="zh-CN" altLang="en-US" smtClean="0"/>
              <a:t>单击此处编辑母版副标题样式</a:t>
            </a:r>
            <a:endParaRPr lang="en-US" dirty="0"/>
          </a:p>
        </p:txBody>
      </p:sp>
    </p:spTree>
    <p:extLst>
      <p:ext uri="{BB962C8B-B14F-4D97-AF65-F5344CB8AC3E}">
        <p14:creationId xmlns="" xmlns:p14="http://schemas.microsoft.com/office/powerpoint/2010/main" val="41760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项目列表">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E8219C70-B50F-4E93-B878-44E8F29E8ED1}"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8"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FED31F33-E489-4FD9-898F-9F1F3F31DC82}"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9" name="TextBox 8"/>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0" name="Group 54"/>
          <p:cNvGrpSpPr>
            <a:grpSpLocks/>
          </p:cNvGrpSpPr>
          <p:nvPr/>
        </p:nvGrpSpPr>
        <p:grpSpPr bwMode="auto">
          <a:xfrm>
            <a:off x="1828800" y="1752600"/>
            <a:ext cx="5329238" cy="665163"/>
            <a:chOff x="1152" y="1104"/>
            <a:chExt cx="3357" cy="419"/>
          </a:xfrm>
        </p:grpSpPr>
        <p:grpSp>
          <p:nvGrpSpPr>
            <p:cNvPr id="11" name="Group 3"/>
            <p:cNvGrpSpPr>
              <a:grpSpLocks/>
            </p:cNvGrpSpPr>
            <p:nvPr/>
          </p:nvGrpSpPr>
          <p:grpSpPr bwMode="auto">
            <a:xfrm>
              <a:off x="1152" y="1104"/>
              <a:ext cx="480" cy="419"/>
              <a:chOff x="1110" y="2656"/>
              <a:chExt cx="1549" cy="1351"/>
            </a:xfrm>
          </p:grpSpPr>
          <p:sp>
            <p:nvSpPr>
              <p:cNvPr id="1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1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1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spcBef>
                    <a:spcPct val="50000"/>
                  </a:spcBef>
                  <a:buFontTx/>
                  <a:buChar char="•"/>
                  <a:defRPr/>
                </a:pPr>
                <a:endParaRPr lang="zh-CN" altLang="en-US">
                  <a:latin typeface="微软雅黑" pitchFamily="34" charset="-122"/>
                  <a:ea typeface="微软雅黑" pitchFamily="34" charset="-122"/>
                </a:endParaRPr>
              </a:p>
            </p:txBody>
          </p:sp>
        </p:grpSp>
        <p:sp>
          <p:nvSpPr>
            <p:cNvPr id="12" name="Line 11"/>
            <p:cNvSpPr>
              <a:spLocks noChangeShapeType="1"/>
            </p:cNvSpPr>
            <p:nvPr/>
          </p:nvSpPr>
          <p:spPr bwMode="auto">
            <a:xfrm>
              <a:off x="1536" y="1488"/>
              <a:ext cx="2973" cy="1"/>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3" name="Text Box 13"/>
            <p:cNvSpPr txBox="1">
              <a:spLocks noChangeArrowheads="1"/>
            </p:cNvSpPr>
            <p:nvPr/>
          </p:nvSpPr>
          <p:spPr bwMode="gray">
            <a:xfrm>
              <a:off x="1270" y="1166"/>
              <a:ext cx="235" cy="291"/>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a:spcBef>
                  <a:spcPct val="50000"/>
                </a:spcBef>
                <a:defRPr/>
              </a:pPr>
              <a:r>
                <a:rPr lang="en-US" altLang="zh-CN" sz="2400" b="1" smtClean="0">
                  <a:solidFill>
                    <a:schemeClr val="bg1"/>
                  </a:solidFill>
                  <a:latin typeface="微软雅黑" pitchFamily="34" charset="-122"/>
                  <a:ea typeface="微软雅黑" pitchFamily="34" charset="-122"/>
                </a:rPr>
                <a:t>1</a:t>
              </a:r>
            </a:p>
          </p:txBody>
        </p:sp>
      </p:grpSp>
      <p:grpSp>
        <p:nvGrpSpPr>
          <p:cNvPr id="17" name="Group 55"/>
          <p:cNvGrpSpPr>
            <a:grpSpLocks/>
          </p:cNvGrpSpPr>
          <p:nvPr/>
        </p:nvGrpSpPr>
        <p:grpSpPr bwMode="auto">
          <a:xfrm>
            <a:off x="1828800" y="2667000"/>
            <a:ext cx="5329238" cy="665163"/>
            <a:chOff x="1152" y="1680"/>
            <a:chExt cx="3357" cy="419"/>
          </a:xfrm>
        </p:grpSpPr>
        <p:grpSp>
          <p:nvGrpSpPr>
            <p:cNvPr id="18" name="Group 7"/>
            <p:cNvGrpSpPr>
              <a:grpSpLocks/>
            </p:cNvGrpSpPr>
            <p:nvPr/>
          </p:nvGrpSpPr>
          <p:grpSpPr bwMode="auto">
            <a:xfrm>
              <a:off x="1152" y="1680"/>
              <a:ext cx="480" cy="419"/>
              <a:chOff x="3174" y="2656"/>
              <a:chExt cx="1549" cy="1351"/>
            </a:xfrm>
          </p:grpSpPr>
          <p:sp>
            <p:nvSpPr>
              <p:cNvPr id="2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2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23"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spcBef>
                    <a:spcPct val="50000"/>
                  </a:spcBef>
                  <a:buFontTx/>
                  <a:buChar char="•"/>
                  <a:defRPr/>
                </a:pPr>
                <a:endParaRPr lang="zh-CN" altLang="en-US">
                  <a:latin typeface="微软雅黑" pitchFamily="34" charset="-122"/>
                  <a:ea typeface="微软雅黑" pitchFamily="34" charset="-122"/>
                </a:endParaRPr>
              </a:p>
            </p:txBody>
          </p:sp>
        </p:grpSp>
        <p:sp>
          <p:nvSpPr>
            <p:cNvPr id="19" name="Line 14"/>
            <p:cNvSpPr>
              <a:spLocks noChangeShapeType="1"/>
            </p:cNvSpPr>
            <p:nvPr/>
          </p:nvSpPr>
          <p:spPr bwMode="auto">
            <a:xfrm>
              <a:off x="1536" y="2064"/>
              <a:ext cx="2973" cy="1"/>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 name="Text Box 16"/>
            <p:cNvSpPr txBox="1">
              <a:spLocks noChangeArrowheads="1"/>
            </p:cNvSpPr>
            <p:nvPr/>
          </p:nvSpPr>
          <p:spPr bwMode="gray">
            <a:xfrm>
              <a:off x="1270" y="1742"/>
              <a:ext cx="235" cy="291"/>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a:spcBef>
                  <a:spcPct val="50000"/>
                </a:spcBef>
                <a:defRPr/>
              </a:pPr>
              <a:r>
                <a:rPr lang="en-US" altLang="zh-CN" sz="2400" b="1" smtClean="0">
                  <a:solidFill>
                    <a:schemeClr val="bg1"/>
                  </a:solidFill>
                  <a:latin typeface="微软雅黑" pitchFamily="34" charset="-122"/>
                  <a:ea typeface="微软雅黑" pitchFamily="34" charset="-122"/>
                </a:rPr>
                <a:t>2</a:t>
              </a:r>
            </a:p>
          </p:txBody>
        </p:sp>
      </p:grpSp>
      <p:grpSp>
        <p:nvGrpSpPr>
          <p:cNvPr id="24" name="Group 56"/>
          <p:cNvGrpSpPr>
            <a:grpSpLocks/>
          </p:cNvGrpSpPr>
          <p:nvPr/>
        </p:nvGrpSpPr>
        <p:grpSpPr bwMode="auto">
          <a:xfrm>
            <a:off x="1828800" y="3559175"/>
            <a:ext cx="5329238" cy="665163"/>
            <a:chOff x="1152" y="2242"/>
            <a:chExt cx="3357" cy="419"/>
          </a:xfrm>
        </p:grpSpPr>
        <p:grpSp>
          <p:nvGrpSpPr>
            <p:cNvPr id="25" name="Group 17"/>
            <p:cNvGrpSpPr>
              <a:grpSpLocks/>
            </p:cNvGrpSpPr>
            <p:nvPr/>
          </p:nvGrpSpPr>
          <p:grpSpPr bwMode="auto">
            <a:xfrm>
              <a:off x="1152" y="2242"/>
              <a:ext cx="480" cy="419"/>
              <a:chOff x="1110" y="2656"/>
              <a:chExt cx="1549" cy="1351"/>
            </a:xfrm>
          </p:grpSpPr>
          <p:sp>
            <p:nvSpPr>
              <p:cNvPr id="2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2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3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spcBef>
                    <a:spcPct val="50000"/>
                  </a:spcBef>
                  <a:buFontTx/>
                  <a:buChar char="•"/>
                  <a:defRPr/>
                </a:pPr>
                <a:endParaRPr lang="zh-CN" altLang="en-US">
                  <a:latin typeface="微软雅黑" pitchFamily="34" charset="-122"/>
                  <a:ea typeface="微软雅黑" pitchFamily="34" charset="-122"/>
                </a:endParaRPr>
              </a:p>
            </p:txBody>
          </p:sp>
        </p:grpSp>
        <p:sp>
          <p:nvSpPr>
            <p:cNvPr id="26" name="Line 25"/>
            <p:cNvSpPr>
              <a:spLocks noChangeShapeType="1"/>
            </p:cNvSpPr>
            <p:nvPr/>
          </p:nvSpPr>
          <p:spPr bwMode="auto">
            <a:xfrm>
              <a:off x="1536" y="2626"/>
              <a:ext cx="2973" cy="1"/>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7" name="Text Box 27"/>
            <p:cNvSpPr txBox="1">
              <a:spLocks noChangeArrowheads="1"/>
            </p:cNvSpPr>
            <p:nvPr/>
          </p:nvSpPr>
          <p:spPr bwMode="gray">
            <a:xfrm>
              <a:off x="1270" y="2304"/>
              <a:ext cx="235" cy="291"/>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a:spcBef>
                  <a:spcPct val="50000"/>
                </a:spcBef>
                <a:defRPr/>
              </a:pPr>
              <a:r>
                <a:rPr lang="en-US" altLang="zh-CN" sz="2400" b="1" smtClean="0">
                  <a:solidFill>
                    <a:schemeClr val="bg1"/>
                  </a:solidFill>
                  <a:latin typeface="微软雅黑" pitchFamily="34" charset="-122"/>
                  <a:ea typeface="微软雅黑" pitchFamily="34" charset="-122"/>
                </a:rPr>
                <a:t>3</a:t>
              </a:r>
            </a:p>
          </p:txBody>
        </p:sp>
      </p:grpSp>
      <p:grpSp>
        <p:nvGrpSpPr>
          <p:cNvPr id="31" name="Group 57"/>
          <p:cNvGrpSpPr>
            <a:grpSpLocks/>
          </p:cNvGrpSpPr>
          <p:nvPr/>
        </p:nvGrpSpPr>
        <p:grpSpPr bwMode="auto">
          <a:xfrm>
            <a:off x="1828800" y="4473575"/>
            <a:ext cx="5329238" cy="665163"/>
            <a:chOff x="1152" y="2818"/>
            <a:chExt cx="3357" cy="419"/>
          </a:xfrm>
        </p:grpSpPr>
        <p:grpSp>
          <p:nvGrpSpPr>
            <p:cNvPr id="32" name="Group 21"/>
            <p:cNvGrpSpPr>
              <a:grpSpLocks/>
            </p:cNvGrpSpPr>
            <p:nvPr/>
          </p:nvGrpSpPr>
          <p:grpSpPr bwMode="auto">
            <a:xfrm>
              <a:off x="1152" y="2818"/>
              <a:ext cx="480" cy="419"/>
              <a:chOff x="3174" y="2656"/>
              <a:chExt cx="1549" cy="1351"/>
            </a:xfrm>
          </p:grpSpPr>
          <p:sp>
            <p:nvSpPr>
              <p:cNvPr id="3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3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spcBef>
                    <a:spcPct val="50000"/>
                  </a:spcBef>
                  <a:buFontTx/>
                  <a:buChar char="•"/>
                </a:pPr>
                <a:endParaRPr lang="zh-CN" altLang="en-US">
                  <a:latin typeface="微软雅黑" pitchFamily="34" charset="-122"/>
                  <a:ea typeface="微软雅黑" pitchFamily="34" charset="-122"/>
                </a:endParaRPr>
              </a:p>
            </p:txBody>
          </p:sp>
          <p:sp>
            <p:nvSpPr>
              <p:cNvPr id="37"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spcBef>
                    <a:spcPct val="50000"/>
                  </a:spcBef>
                  <a:buFontTx/>
                  <a:buChar char="•"/>
                  <a:defRPr/>
                </a:pPr>
                <a:endParaRPr lang="zh-CN" altLang="en-US">
                  <a:latin typeface="微软雅黑" pitchFamily="34" charset="-122"/>
                  <a:ea typeface="微软雅黑" pitchFamily="34" charset="-122"/>
                </a:endParaRPr>
              </a:p>
            </p:txBody>
          </p:sp>
        </p:grpSp>
        <p:sp>
          <p:nvSpPr>
            <p:cNvPr id="33" name="Line 28"/>
            <p:cNvSpPr>
              <a:spLocks noChangeShapeType="1"/>
            </p:cNvSpPr>
            <p:nvPr/>
          </p:nvSpPr>
          <p:spPr bwMode="auto">
            <a:xfrm>
              <a:off x="1536" y="3202"/>
              <a:ext cx="2973" cy="1"/>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4" name="Text Box 30"/>
            <p:cNvSpPr txBox="1">
              <a:spLocks noChangeArrowheads="1"/>
            </p:cNvSpPr>
            <p:nvPr/>
          </p:nvSpPr>
          <p:spPr bwMode="gray">
            <a:xfrm>
              <a:off x="1270" y="2880"/>
              <a:ext cx="235" cy="291"/>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a:spcBef>
                  <a:spcPct val="50000"/>
                </a:spcBef>
                <a:defRPr/>
              </a:pPr>
              <a:r>
                <a:rPr lang="en-US" altLang="zh-CN" sz="2400" b="1" smtClean="0">
                  <a:solidFill>
                    <a:schemeClr val="bg1"/>
                  </a:solidFill>
                  <a:latin typeface="微软雅黑" pitchFamily="34" charset="-122"/>
                  <a:ea typeface="微软雅黑" pitchFamily="34" charset="-122"/>
                </a:rPr>
                <a:t>4</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40" name="文本占位符 39"/>
          <p:cNvSpPr>
            <a:spLocks noGrp="1"/>
          </p:cNvSpPr>
          <p:nvPr>
            <p:ph type="body" sz="quarter" idx="10"/>
          </p:nvPr>
        </p:nvSpPr>
        <p:spPr>
          <a:xfrm>
            <a:off x="2716923" y="3668108"/>
            <a:ext cx="4330262" cy="452492"/>
          </a:xfrm>
        </p:spPr>
        <p:txBody>
          <a:bodyPr/>
          <a:lstStyle>
            <a:lvl1pPr algn="ctr">
              <a:buNone/>
              <a:defRPr sz="2400" b="0">
                <a:solidFill>
                  <a:schemeClr val="bg2">
                    <a:lumMod val="10000"/>
                  </a:schemeClr>
                </a:solidFill>
              </a:defRPr>
            </a:lvl1pPr>
          </a:lstStyle>
          <a:p>
            <a:pPr lvl="0"/>
            <a:r>
              <a:rPr lang="zh-CN" altLang="en-US" smtClean="0"/>
              <a:t>单击此处编辑母版文本样式</a:t>
            </a:r>
          </a:p>
        </p:txBody>
      </p:sp>
      <p:sp>
        <p:nvSpPr>
          <p:cNvPr id="41" name="文本占位符 39"/>
          <p:cNvSpPr>
            <a:spLocks noGrp="1"/>
          </p:cNvSpPr>
          <p:nvPr>
            <p:ph type="body" sz="quarter" idx="11"/>
          </p:nvPr>
        </p:nvSpPr>
        <p:spPr>
          <a:xfrm>
            <a:off x="2716923" y="2779986"/>
            <a:ext cx="4330262" cy="452492"/>
          </a:xfrm>
        </p:spPr>
        <p:txBody>
          <a:bodyPr/>
          <a:lstStyle>
            <a:lvl1pPr algn="ctr">
              <a:buNone/>
              <a:defRPr sz="2400" b="0">
                <a:solidFill>
                  <a:schemeClr val="bg2">
                    <a:lumMod val="10000"/>
                  </a:schemeClr>
                </a:solidFill>
              </a:defRPr>
            </a:lvl1pPr>
          </a:lstStyle>
          <a:p>
            <a:pPr lvl="0"/>
            <a:r>
              <a:rPr lang="zh-CN" altLang="en-US" smtClean="0"/>
              <a:t>单击此处编辑母版文本样式</a:t>
            </a:r>
          </a:p>
        </p:txBody>
      </p:sp>
      <p:sp>
        <p:nvSpPr>
          <p:cNvPr id="42" name="文本占位符 39"/>
          <p:cNvSpPr>
            <a:spLocks noGrp="1"/>
          </p:cNvSpPr>
          <p:nvPr>
            <p:ph type="body" sz="quarter" idx="12"/>
          </p:nvPr>
        </p:nvSpPr>
        <p:spPr>
          <a:xfrm>
            <a:off x="2716923" y="1855076"/>
            <a:ext cx="4330262" cy="452492"/>
          </a:xfrm>
        </p:spPr>
        <p:txBody>
          <a:bodyPr/>
          <a:lstStyle>
            <a:lvl1pPr algn="ctr">
              <a:buNone/>
              <a:defRPr sz="2400" b="0">
                <a:solidFill>
                  <a:schemeClr val="bg2">
                    <a:lumMod val="10000"/>
                  </a:schemeClr>
                </a:solidFill>
              </a:defRPr>
            </a:lvl1pPr>
          </a:lstStyle>
          <a:p>
            <a:pPr lvl="0"/>
            <a:r>
              <a:rPr lang="zh-CN" altLang="en-US" smtClean="0"/>
              <a:t>单击此处编辑母版文本样式</a:t>
            </a:r>
          </a:p>
        </p:txBody>
      </p:sp>
      <p:sp>
        <p:nvSpPr>
          <p:cNvPr id="43" name="文本占位符 39"/>
          <p:cNvSpPr>
            <a:spLocks noGrp="1"/>
          </p:cNvSpPr>
          <p:nvPr>
            <p:ph type="body" sz="quarter" idx="13"/>
          </p:nvPr>
        </p:nvSpPr>
        <p:spPr>
          <a:xfrm>
            <a:off x="2716923" y="4582507"/>
            <a:ext cx="4330262" cy="452492"/>
          </a:xfrm>
        </p:spPr>
        <p:txBody>
          <a:bodyPr/>
          <a:lstStyle>
            <a:lvl1pPr algn="ctr">
              <a:buNone/>
              <a:defRPr sz="2400" b="0">
                <a:solidFill>
                  <a:schemeClr val="bg2">
                    <a:lumMod val="10000"/>
                  </a:schemeClr>
                </a:solidFill>
              </a:defRPr>
            </a:lvl1pPr>
          </a:lstStyle>
          <a:p>
            <a:pPr lvl="0"/>
            <a:r>
              <a:rPr lang="zh-CN" altLang="en-US" smtClean="0"/>
              <a:t>单击此处编辑母版文本样式</a:t>
            </a:r>
          </a:p>
        </p:txBody>
      </p:sp>
    </p:spTree>
    <p:extLst>
      <p:ext uri="{BB962C8B-B14F-4D97-AF65-F5344CB8AC3E}">
        <p14:creationId xmlns="" xmlns:p14="http://schemas.microsoft.com/office/powerpoint/2010/main" val="56406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循环过程">
    <p:spTree>
      <p:nvGrpSpPr>
        <p:cNvPr id="1" name=""/>
        <p:cNvGrpSpPr/>
        <p:nvPr/>
      </p:nvGrpSpPr>
      <p:grpSpPr>
        <a:xfrm>
          <a:off x="0" y="0"/>
          <a:ext cx="0" cy="0"/>
          <a:chOff x="0" y="0"/>
          <a:chExt cx="0" cy="0"/>
        </a:xfrm>
      </p:grpSpPr>
      <p:sp>
        <p:nvSpPr>
          <p:cNvPr id="10"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62912023-8F4A-4E8F-8200-C5D44C3123F9}"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1"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6A8B7C5B-52AE-4B27-8A46-9AD4687A5002}"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12" name="TextBox 11"/>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3" name="Group 3"/>
          <p:cNvGrpSpPr>
            <a:grpSpLocks/>
          </p:cNvGrpSpPr>
          <p:nvPr/>
        </p:nvGrpSpPr>
        <p:grpSpPr bwMode="auto">
          <a:xfrm>
            <a:off x="595313" y="1577975"/>
            <a:ext cx="8139112" cy="4398963"/>
            <a:chOff x="559" y="1296"/>
            <a:chExt cx="4529" cy="2448"/>
          </a:xfrm>
        </p:grpSpPr>
        <p:sp>
          <p:nvSpPr>
            <p:cNvPr id="14" name="Freeform 4"/>
            <p:cNvSpPr>
              <a:spLocks noEditPoints="1"/>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gs>
              </a:gsLst>
              <a:lin ang="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6"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7"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8"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9" name="Oval 9"/>
            <p:cNvSpPr>
              <a:spLocks noChangeArrowheads="1"/>
            </p:cNvSpPr>
            <p:nvPr/>
          </p:nvSpPr>
          <p:spPr bwMode="gray">
            <a:xfrm rot="-1543677">
              <a:off x="1344" y="254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0"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a:endParaRPr lang="zh-CN" altLang="zh-CN">
                <a:solidFill>
                  <a:srgbClr val="000000"/>
                </a:solidFill>
                <a:latin typeface="微软雅黑" pitchFamily="34" charset="-122"/>
                <a:ea typeface="微软雅黑" pitchFamily="34" charset="-122"/>
              </a:endParaRPr>
            </a:p>
          </p:txBody>
        </p:sp>
        <p:sp>
          <p:nvSpPr>
            <p:cNvPr id="21"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a:endParaRPr lang="zh-CN" altLang="zh-CN">
                <a:solidFill>
                  <a:srgbClr val="000000"/>
                </a:solidFill>
                <a:latin typeface="微软雅黑" pitchFamily="34" charset="-122"/>
                <a:ea typeface="微软雅黑" pitchFamily="34" charset="-122"/>
              </a:endParaRPr>
            </a:p>
          </p:txBody>
        </p:sp>
        <p:sp>
          <p:nvSpPr>
            <p:cNvPr id="22"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a:endParaRPr lang="zh-CN" altLang="zh-CN">
                <a:solidFill>
                  <a:srgbClr val="000000"/>
                </a:solidFill>
                <a:latin typeface="微软雅黑" pitchFamily="34" charset="-122"/>
                <a:ea typeface="微软雅黑" pitchFamily="34" charset="-122"/>
              </a:endParaRPr>
            </a:p>
          </p:txBody>
        </p:sp>
        <p:sp>
          <p:nvSpPr>
            <p:cNvPr id="23"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a:endParaRPr lang="zh-CN" altLang="zh-CN">
                <a:solidFill>
                  <a:srgbClr val="000000"/>
                </a:solidFill>
                <a:latin typeface="微软雅黑" pitchFamily="34" charset="-122"/>
                <a:ea typeface="微软雅黑" pitchFamily="34" charset="-122"/>
              </a:endParaRPr>
            </a:p>
          </p:txBody>
        </p:sp>
        <p:sp>
          <p:nvSpPr>
            <p:cNvPr id="24"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a:endParaRPr lang="zh-CN" altLang="zh-CN" b="1">
                <a:solidFill>
                  <a:srgbClr val="000000"/>
                </a:solidFill>
                <a:latin typeface="微软雅黑" pitchFamily="34" charset="-122"/>
                <a:ea typeface="微软雅黑" pitchFamily="34" charset="-122"/>
              </a:endParaRPr>
            </a:p>
          </p:txBody>
        </p:sp>
        <p:sp>
          <p:nvSpPr>
            <p:cNvPr id="26" name="Line 21"/>
            <p:cNvSpPr>
              <a:spLocks noChangeShapeType="1"/>
            </p:cNvSpPr>
            <p:nvPr/>
          </p:nvSpPr>
          <p:spPr bwMode="gray">
            <a:xfrm>
              <a:off x="1639" y="1545"/>
              <a:ext cx="1025" cy="78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cxnSp>
          <p:nvCxnSpPr>
            <p:cNvPr id="27" name="AutoShape 22"/>
            <p:cNvCxnSpPr>
              <a:cxnSpLocks noChangeShapeType="1"/>
            </p:cNvCxnSpPr>
            <p:nvPr/>
          </p:nvCxnSpPr>
          <p:spPr bwMode="gray">
            <a:xfrm flipH="1">
              <a:off x="559" y="1545"/>
              <a:ext cx="1087" cy="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25" name="文本占位符 24"/>
          <p:cNvSpPr>
            <a:spLocks noGrp="1"/>
          </p:cNvSpPr>
          <p:nvPr>
            <p:ph type="body" sz="quarter" idx="10"/>
          </p:nvPr>
        </p:nvSpPr>
        <p:spPr>
          <a:xfrm>
            <a:off x="3005795" y="3331998"/>
            <a:ext cx="3132411" cy="567339"/>
          </a:xfrm>
        </p:spPr>
        <p:txBody>
          <a:bodyPr/>
          <a:lstStyle>
            <a:lvl1pPr algn="ctr">
              <a:buNone/>
              <a:defRPr lang="zh-CN" altLang="en-US" sz="2800" b="1" dirty="0">
                <a:solidFill>
                  <a:schemeClr val="bg2">
                    <a:lumMod val="10000"/>
                  </a:schemeClr>
                </a:solidFill>
              </a:defRPr>
            </a:lvl1pPr>
          </a:lstStyle>
          <a:p>
            <a:pPr lvl="0"/>
            <a:r>
              <a:rPr lang="zh-CN" altLang="en-US" smtClean="0"/>
              <a:t>单击此处编辑母版文本样式</a:t>
            </a:r>
          </a:p>
        </p:txBody>
      </p:sp>
      <p:sp>
        <p:nvSpPr>
          <p:cNvPr id="28" name="文本占位符 24"/>
          <p:cNvSpPr>
            <a:spLocks noGrp="1"/>
          </p:cNvSpPr>
          <p:nvPr>
            <p:ph type="body" sz="quarter" idx="11"/>
          </p:nvPr>
        </p:nvSpPr>
        <p:spPr>
          <a:xfrm>
            <a:off x="604180" y="1645089"/>
            <a:ext cx="1939324" cy="362388"/>
          </a:xfrm>
        </p:spPr>
        <p:txBody>
          <a:bodyPr/>
          <a:lstStyle>
            <a:lvl1pPr algn="ctr">
              <a:buNone/>
              <a:defRPr lang="zh-CN" altLang="en-US" sz="1800" b="0" dirty="0">
                <a:solidFill>
                  <a:schemeClr val="bg2">
                    <a:lumMod val="10000"/>
                  </a:schemeClr>
                </a:solidFill>
              </a:defRPr>
            </a:lvl1pPr>
          </a:lstStyle>
          <a:p>
            <a:pPr lvl="0"/>
            <a:r>
              <a:rPr lang="zh-CN" altLang="en-US" smtClean="0"/>
              <a:t>单击此处编辑母版文本样式</a:t>
            </a:r>
          </a:p>
        </p:txBody>
      </p:sp>
      <p:sp>
        <p:nvSpPr>
          <p:cNvPr id="30" name="文本占位符 29"/>
          <p:cNvSpPr>
            <a:spLocks noGrp="1"/>
          </p:cNvSpPr>
          <p:nvPr>
            <p:ph type="body" sz="quarter" idx="12"/>
          </p:nvPr>
        </p:nvSpPr>
        <p:spPr>
          <a:xfrm>
            <a:off x="4120055" y="2017329"/>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31" name="文本占位符 29"/>
          <p:cNvSpPr>
            <a:spLocks noGrp="1"/>
          </p:cNvSpPr>
          <p:nvPr>
            <p:ph type="body" sz="quarter" idx="13"/>
          </p:nvPr>
        </p:nvSpPr>
        <p:spPr>
          <a:xfrm>
            <a:off x="1581806" y="3525564"/>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32" name="文本占位符 29"/>
          <p:cNvSpPr>
            <a:spLocks noGrp="1"/>
          </p:cNvSpPr>
          <p:nvPr>
            <p:ph type="body" sz="quarter" idx="14"/>
          </p:nvPr>
        </p:nvSpPr>
        <p:spPr>
          <a:xfrm>
            <a:off x="2454165" y="5196708"/>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33" name="文本占位符 29"/>
          <p:cNvSpPr>
            <a:spLocks noGrp="1"/>
          </p:cNvSpPr>
          <p:nvPr>
            <p:ph type="body" sz="quarter" idx="15"/>
          </p:nvPr>
        </p:nvSpPr>
        <p:spPr>
          <a:xfrm>
            <a:off x="5265683" y="4581853"/>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34" name="文本占位符 29"/>
          <p:cNvSpPr>
            <a:spLocks noGrp="1"/>
          </p:cNvSpPr>
          <p:nvPr>
            <p:ph type="body" sz="quarter" idx="16"/>
          </p:nvPr>
        </p:nvSpPr>
        <p:spPr>
          <a:xfrm>
            <a:off x="7068206" y="2232793"/>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Tree>
    <p:extLst>
      <p:ext uri="{BB962C8B-B14F-4D97-AF65-F5344CB8AC3E}">
        <p14:creationId xmlns="" xmlns:p14="http://schemas.microsoft.com/office/powerpoint/2010/main" val="3136420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层次结构">
    <p:spTree>
      <p:nvGrpSpPr>
        <p:cNvPr id="1" name=""/>
        <p:cNvGrpSpPr/>
        <p:nvPr/>
      </p:nvGrpSpPr>
      <p:grpSpPr>
        <a:xfrm>
          <a:off x="0" y="0"/>
          <a:ext cx="0" cy="0"/>
          <a:chOff x="0" y="0"/>
          <a:chExt cx="0" cy="0"/>
        </a:xfrm>
      </p:grpSpPr>
      <p:sp>
        <p:nvSpPr>
          <p:cNvPr id="11"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D5D9A54D-5E23-4E33-817A-8B0EA5B65276}"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2"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0DEA300F-EE92-4730-A2F1-F206D5DD4F58}"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13" name="TextBox 12"/>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4" name="Group 3"/>
          <p:cNvGrpSpPr>
            <a:grpSpLocks/>
          </p:cNvGrpSpPr>
          <p:nvPr/>
        </p:nvGrpSpPr>
        <p:grpSpPr bwMode="auto">
          <a:xfrm>
            <a:off x="914400" y="1741488"/>
            <a:ext cx="7239000" cy="3733800"/>
            <a:chOff x="168" y="960"/>
            <a:chExt cx="5367" cy="2792"/>
          </a:xfrm>
        </p:grpSpPr>
        <p:sp>
          <p:nvSpPr>
            <p:cNvPr id="15" name="Freeform 4"/>
            <p:cNvSpPr>
              <a:spLocks/>
            </p:cNvSpPr>
            <p:nvPr/>
          </p:nvSpPr>
          <p:spPr bwMode="gray">
            <a:xfrm>
              <a:off x="5089" y="960"/>
              <a:ext cx="441" cy="705"/>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5"/>
            <p:cNvSpPr>
              <a:spLocks/>
            </p:cNvSpPr>
            <p:nvPr/>
          </p:nvSpPr>
          <p:spPr bwMode="gray">
            <a:xfrm>
              <a:off x="2976" y="960"/>
              <a:ext cx="2559" cy="451"/>
            </a:xfrm>
            <a:custGeom>
              <a:avLst/>
              <a:gdLst>
                <a:gd name="T0" fmla="*/ 1478 w 1786"/>
                <a:gd name="T1" fmla="*/ 284 h 284"/>
                <a:gd name="T2" fmla="*/ 0 w 1786"/>
                <a:gd name="T3" fmla="*/ 284 h 284"/>
                <a:gd name="T4" fmla="*/ 446 w 1786"/>
                <a:gd name="T5" fmla="*/ 0 h 284"/>
                <a:gd name="T6" fmla="*/ 1786 w 1786"/>
                <a:gd name="T7" fmla="*/ 0 h 284"/>
                <a:gd name="T8" fmla="*/ 1478 w 1786"/>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6" h="284">
                  <a:moveTo>
                    <a:pt x="1478" y="284"/>
                  </a:moveTo>
                  <a:lnTo>
                    <a:pt x="0" y="284"/>
                  </a:lnTo>
                  <a:lnTo>
                    <a:pt x="446" y="0"/>
                  </a:lnTo>
                  <a:lnTo>
                    <a:pt x="1786" y="0"/>
                  </a:lnTo>
                  <a:lnTo>
                    <a:pt x="1478" y="284"/>
                  </a:lnTo>
                  <a:close/>
                </a:path>
              </a:pathLst>
            </a:custGeom>
            <a:solidFill>
              <a:srgbClr val="00CC99"/>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6"/>
            <p:cNvSpPr>
              <a:spLocks/>
            </p:cNvSpPr>
            <p:nvPr/>
          </p:nvSpPr>
          <p:spPr bwMode="gray">
            <a:xfrm>
              <a:off x="4645" y="1660"/>
              <a:ext cx="441" cy="699"/>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7"/>
            <p:cNvSpPr>
              <a:spLocks/>
            </p:cNvSpPr>
            <p:nvPr/>
          </p:nvSpPr>
          <p:spPr bwMode="gray">
            <a:xfrm>
              <a:off x="2340" y="1660"/>
              <a:ext cx="2753" cy="450"/>
            </a:xfrm>
            <a:custGeom>
              <a:avLst/>
              <a:gdLst>
                <a:gd name="T0" fmla="*/ 1612 w 1920"/>
                <a:gd name="T1" fmla="*/ 284 h 284"/>
                <a:gd name="T2" fmla="*/ 0 w 1920"/>
                <a:gd name="T3" fmla="*/ 284 h 284"/>
                <a:gd name="T4" fmla="*/ 446 w 1920"/>
                <a:gd name="T5" fmla="*/ 0 h 284"/>
                <a:gd name="T6" fmla="*/ 1920 w 1920"/>
                <a:gd name="T7" fmla="*/ 0 h 284"/>
                <a:gd name="T8" fmla="*/ 1612 w 1920"/>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A77BFF"/>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9" name="Freeform 8"/>
            <p:cNvSpPr>
              <a:spLocks/>
            </p:cNvSpPr>
            <p:nvPr/>
          </p:nvSpPr>
          <p:spPr bwMode="gray">
            <a:xfrm>
              <a:off x="4200" y="2352"/>
              <a:ext cx="439" cy="705"/>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0" name="Freeform 9"/>
            <p:cNvSpPr>
              <a:spLocks/>
            </p:cNvSpPr>
            <p:nvPr/>
          </p:nvSpPr>
          <p:spPr bwMode="gray">
            <a:xfrm>
              <a:off x="3758" y="3047"/>
              <a:ext cx="444" cy="705"/>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1" name="Freeform 10"/>
            <p:cNvSpPr>
              <a:spLocks/>
            </p:cNvSpPr>
            <p:nvPr/>
          </p:nvSpPr>
          <p:spPr bwMode="gray">
            <a:xfrm>
              <a:off x="1075" y="3050"/>
              <a:ext cx="3125" cy="451"/>
            </a:xfrm>
            <a:custGeom>
              <a:avLst/>
              <a:gdLst>
                <a:gd name="T0" fmla="*/ 1872 w 2180"/>
                <a:gd name="T1" fmla="*/ 284 h 284"/>
                <a:gd name="T2" fmla="*/ 0 w 2180"/>
                <a:gd name="T3" fmla="*/ 284 h 284"/>
                <a:gd name="T4" fmla="*/ 446 w 2180"/>
                <a:gd name="T5" fmla="*/ 0 h 284"/>
                <a:gd name="T6" fmla="*/ 2180 w 2180"/>
                <a:gd name="T7" fmla="*/ 0 h 284"/>
                <a:gd name="T8" fmla="*/ 1872 w 2180"/>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0" h="284">
                  <a:moveTo>
                    <a:pt x="1872" y="284"/>
                  </a:moveTo>
                  <a:lnTo>
                    <a:pt x="0" y="284"/>
                  </a:lnTo>
                  <a:lnTo>
                    <a:pt x="446" y="0"/>
                  </a:lnTo>
                  <a:lnTo>
                    <a:pt x="2180" y="0"/>
                  </a:lnTo>
                  <a:lnTo>
                    <a:pt x="1872" y="284"/>
                  </a:lnTo>
                  <a:close/>
                </a:path>
              </a:pathLst>
            </a:custGeom>
            <a:solidFill>
              <a:srgbClr val="F2E160"/>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Line 11"/>
            <p:cNvSpPr>
              <a:spLocks noChangeShapeType="1"/>
            </p:cNvSpPr>
            <p:nvPr/>
          </p:nvSpPr>
          <p:spPr bwMode="gray">
            <a:xfrm flipH="1">
              <a:off x="168" y="3747"/>
              <a:ext cx="90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3" name="Line 12"/>
            <p:cNvSpPr>
              <a:spLocks noChangeShapeType="1"/>
            </p:cNvSpPr>
            <p:nvPr/>
          </p:nvSpPr>
          <p:spPr bwMode="gray">
            <a:xfrm flipH="1">
              <a:off x="168" y="3047"/>
              <a:ext cx="154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4" name="Line 13"/>
            <p:cNvSpPr>
              <a:spLocks noChangeShapeType="1"/>
            </p:cNvSpPr>
            <p:nvPr/>
          </p:nvSpPr>
          <p:spPr bwMode="gray">
            <a:xfrm flipH="1">
              <a:off x="168" y="2356"/>
              <a:ext cx="217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5" name="Line 14"/>
            <p:cNvSpPr>
              <a:spLocks noChangeShapeType="1"/>
            </p:cNvSpPr>
            <p:nvPr/>
          </p:nvSpPr>
          <p:spPr bwMode="gray">
            <a:xfrm flipH="1">
              <a:off x="168" y="1666"/>
              <a:ext cx="281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6" name="Line 15"/>
            <p:cNvSpPr>
              <a:spLocks noChangeShapeType="1"/>
            </p:cNvSpPr>
            <p:nvPr/>
          </p:nvSpPr>
          <p:spPr bwMode="gray">
            <a:xfrm flipH="1">
              <a:off x="168" y="965"/>
              <a:ext cx="344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7"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8" name="Line 17"/>
            <p:cNvSpPr>
              <a:spLocks noChangeShapeType="1"/>
            </p:cNvSpPr>
            <p:nvPr/>
          </p:nvSpPr>
          <p:spPr bwMode="gray">
            <a:xfrm>
              <a:off x="305" y="1686"/>
              <a:ext cx="0" cy="679"/>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9" name="Line 18"/>
            <p:cNvSpPr>
              <a:spLocks noChangeShapeType="1"/>
            </p:cNvSpPr>
            <p:nvPr/>
          </p:nvSpPr>
          <p:spPr bwMode="gray">
            <a:xfrm>
              <a:off x="305" y="2365"/>
              <a:ext cx="0" cy="679"/>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0"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6" name="Freeform 20"/>
            <p:cNvSpPr>
              <a:spLocks/>
            </p:cNvSpPr>
            <p:nvPr/>
          </p:nvSpPr>
          <p:spPr bwMode="gray">
            <a:xfrm>
              <a:off x="1529" y="1097"/>
              <a:ext cx="1409" cy="2267"/>
            </a:xfrm>
            <a:custGeom>
              <a:avLst/>
              <a:gdLst>
                <a:gd name="T0" fmla="*/ 12 w 1824"/>
                <a:gd name="T1" fmla="*/ 2464 h 2648"/>
                <a:gd name="T2" fmla="*/ 56 w 1824"/>
                <a:gd name="T3" fmla="*/ 2120 h 2648"/>
                <a:gd name="T4" fmla="*/ 124 w 1824"/>
                <a:gd name="T5" fmla="*/ 1808 h 2648"/>
                <a:gd name="T6" fmla="*/ 212 w 1824"/>
                <a:gd name="T7" fmla="*/ 1524 h 2648"/>
                <a:gd name="T8" fmla="*/ 316 w 1824"/>
                <a:gd name="T9" fmla="*/ 1270 h 2648"/>
                <a:gd name="T10" fmla="*/ 430 w 1824"/>
                <a:gd name="T11" fmla="*/ 1044 h 2648"/>
                <a:gd name="T12" fmla="*/ 550 w 1824"/>
                <a:gd name="T13" fmla="*/ 846 h 2648"/>
                <a:gd name="T14" fmla="*/ 672 w 1824"/>
                <a:gd name="T15" fmla="*/ 674 h 2648"/>
                <a:gd name="T16" fmla="*/ 792 w 1824"/>
                <a:gd name="T17" fmla="*/ 528 h 2648"/>
                <a:gd name="T18" fmla="*/ 906 w 1824"/>
                <a:gd name="T19" fmla="*/ 408 h 2648"/>
                <a:gd name="T20" fmla="*/ 1010 w 1824"/>
                <a:gd name="T21" fmla="*/ 310 h 2648"/>
                <a:gd name="T22" fmla="*/ 1096 w 1824"/>
                <a:gd name="T23" fmla="*/ 236 h 2648"/>
                <a:gd name="T24" fmla="*/ 1164 w 1824"/>
                <a:gd name="T25" fmla="*/ 184 h 2648"/>
                <a:gd name="T26" fmla="*/ 1208 w 1824"/>
                <a:gd name="T27" fmla="*/ 154 h 2648"/>
                <a:gd name="T28" fmla="*/ 1224 w 1824"/>
                <a:gd name="T29" fmla="*/ 144 h 2648"/>
                <a:gd name="T30" fmla="*/ 1728 w 1824"/>
                <a:gd name="T31" fmla="*/ 56 h 2648"/>
                <a:gd name="T32" fmla="*/ 1568 w 1824"/>
                <a:gd name="T33" fmla="*/ 328 h 2648"/>
                <a:gd name="T34" fmla="*/ 1554 w 1824"/>
                <a:gd name="T35" fmla="*/ 332 h 2648"/>
                <a:gd name="T36" fmla="*/ 1514 w 1824"/>
                <a:gd name="T37" fmla="*/ 346 h 2648"/>
                <a:gd name="T38" fmla="*/ 1452 w 1824"/>
                <a:gd name="T39" fmla="*/ 370 h 2648"/>
                <a:gd name="T40" fmla="*/ 1370 w 1824"/>
                <a:gd name="T41" fmla="*/ 410 h 2648"/>
                <a:gd name="T42" fmla="*/ 1270 w 1824"/>
                <a:gd name="T43" fmla="*/ 466 h 2648"/>
                <a:gd name="T44" fmla="*/ 1158 w 1824"/>
                <a:gd name="T45" fmla="*/ 540 h 2648"/>
                <a:gd name="T46" fmla="*/ 1034 w 1824"/>
                <a:gd name="T47" fmla="*/ 636 h 2648"/>
                <a:gd name="T48" fmla="*/ 904 w 1824"/>
                <a:gd name="T49" fmla="*/ 756 h 2648"/>
                <a:gd name="T50" fmla="*/ 770 w 1824"/>
                <a:gd name="T51" fmla="*/ 900 h 2648"/>
                <a:gd name="T52" fmla="*/ 632 w 1824"/>
                <a:gd name="T53" fmla="*/ 1076 h 2648"/>
                <a:gd name="T54" fmla="*/ 498 w 1824"/>
                <a:gd name="T55" fmla="*/ 1280 h 2648"/>
                <a:gd name="T56" fmla="*/ 370 w 1824"/>
                <a:gd name="T57" fmla="*/ 1518 h 2648"/>
                <a:gd name="T58" fmla="*/ 248 w 1824"/>
                <a:gd name="T59" fmla="*/ 1792 h 2648"/>
                <a:gd name="T60" fmla="*/ 138 w 1824"/>
                <a:gd name="T61" fmla="*/ 2104 h 2648"/>
                <a:gd name="T62" fmla="*/ 42 w 1824"/>
                <a:gd name="T63" fmla="*/ 245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Rectangle 21"/>
            <p:cNvSpPr>
              <a:spLocks noChangeArrowheads="1"/>
            </p:cNvSpPr>
            <p:nvPr userDrawn="1"/>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0" hangingPunct="0">
                <a:spcBef>
                  <a:spcPct val="50000"/>
                </a:spcBef>
              </a:pPr>
              <a:endParaRPr lang="en-US" altLang="zh-CN">
                <a:solidFill>
                  <a:schemeClr val="bg1"/>
                </a:solidFill>
                <a:latin typeface="微软雅黑" pitchFamily="34" charset="-122"/>
                <a:ea typeface="微软雅黑" pitchFamily="34" charset="-122"/>
              </a:endParaRPr>
            </a:p>
          </p:txBody>
        </p:sp>
        <p:sp>
          <p:nvSpPr>
            <p:cNvPr id="38"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0" hangingPunct="0">
                <a:spcBef>
                  <a:spcPct val="50000"/>
                </a:spcBef>
              </a:pPr>
              <a:endParaRPr lang="en-US" altLang="zh-CN">
                <a:solidFill>
                  <a:schemeClr val="bg1"/>
                </a:solidFill>
                <a:latin typeface="微软雅黑" pitchFamily="34" charset="-122"/>
                <a:ea typeface="微软雅黑" pitchFamily="34" charset="-122"/>
              </a:endParaRPr>
            </a:p>
          </p:txBody>
        </p:sp>
        <p:sp>
          <p:nvSpPr>
            <p:cNvPr id="42" name="Freeform 23"/>
            <p:cNvSpPr>
              <a:spLocks/>
            </p:cNvSpPr>
            <p:nvPr/>
          </p:nvSpPr>
          <p:spPr bwMode="gray">
            <a:xfrm>
              <a:off x="1709" y="2352"/>
              <a:ext cx="2935" cy="455"/>
            </a:xfrm>
            <a:custGeom>
              <a:avLst/>
              <a:gdLst>
                <a:gd name="T0" fmla="*/ 1742 w 2048"/>
                <a:gd name="T1" fmla="*/ 286 h 286"/>
                <a:gd name="T2" fmla="*/ 0 w 2048"/>
                <a:gd name="T3" fmla="*/ 286 h 286"/>
                <a:gd name="T4" fmla="*/ 446 w 2048"/>
                <a:gd name="T5" fmla="*/ 0 h 286"/>
                <a:gd name="T6" fmla="*/ 2048 w 2048"/>
                <a:gd name="T7" fmla="*/ 0 h 286"/>
                <a:gd name="T8" fmla="*/ 1742 w 2048"/>
                <a:gd name="T9" fmla="*/ 286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8" h="286">
                  <a:moveTo>
                    <a:pt x="1742" y="286"/>
                  </a:moveTo>
                  <a:lnTo>
                    <a:pt x="0" y="286"/>
                  </a:lnTo>
                  <a:lnTo>
                    <a:pt x="446" y="0"/>
                  </a:lnTo>
                  <a:lnTo>
                    <a:pt x="2048" y="0"/>
                  </a:lnTo>
                  <a:lnTo>
                    <a:pt x="1742" y="286"/>
                  </a:lnTo>
                  <a:close/>
                </a:path>
              </a:pathLst>
            </a:custGeom>
            <a:solidFill>
              <a:srgbClr val="FF9966"/>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0" hangingPunct="0">
                <a:spcBef>
                  <a:spcPct val="50000"/>
                </a:spcBef>
              </a:pPr>
              <a:endParaRPr lang="en-US" altLang="zh-CN">
                <a:solidFill>
                  <a:schemeClr val="bg1"/>
                </a:solidFill>
                <a:latin typeface="微软雅黑" pitchFamily="34" charset="-122"/>
                <a:ea typeface="微软雅黑" pitchFamily="34" charset="-122"/>
              </a:endParaRPr>
            </a:p>
          </p:txBody>
        </p:sp>
        <p:sp>
          <p:nvSpPr>
            <p:cNvPr id="44"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0" hangingPunct="0">
                <a:spcBef>
                  <a:spcPct val="50000"/>
                </a:spcBef>
              </a:pPr>
              <a:endParaRPr lang="en-US" altLang="zh-CN">
                <a:solidFill>
                  <a:schemeClr val="bg1"/>
                </a:solidFill>
                <a:latin typeface="微软雅黑" pitchFamily="34" charset="-122"/>
                <a:ea typeface="微软雅黑"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31" name="文本占位符 30"/>
          <p:cNvSpPr>
            <a:spLocks noGrp="1"/>
          </p:cNvSpPr>
          <p:nvPr>
            <p:ph type="body" sz="quarter" idx="10"/>
          </p:nvPr>
        </p:nvSpPr>
        <p:spPr>
          <a:xfrm>
            <a:off x="1113988" y="2039393"/>
            <a:ext cx="1702784" cy="304416"/>
          </a:xfrm>
        </p:spPr>
        <p:txBody>
          <a:bodyPr/>
          <a:lstStyle>
            <a:lvl1pPr>
              <a:buNone/>
              <a:defRPr sz="1400" b="0">
                <a:solidFill>
                  <a:schemeClr val="tx2">
                    <a:lumMod val="50000"/>
                  </a:schemeClr>
                </a:solidFill>
              </a:defRPr>
            </a:lvl1pPr>
          </a:lstStyle>
          <a:p>
            <a:pPr lvl="0"/>
            <a:r>
              <a:rPr lang="zh-CN" altLang="en-US" smtClean="0"/>
              <a:t>单击此处编辑母版文本样式</a:t>
            </a:r>
          </a:p>
          <a:p>
            <a:pPr lvl="1"/>
            <a:r>
              <a:rPr lang="zh-CN" altLang="en-US" smtClean="0"/>
              <a:t>第二级</a:t>
            </a:r>
          </a:p>
        </p:txBody>
      </p:sp>
      <p:sp>
        <p:nvSpPr>
          <p:cNvPr id="32" name="文本占位符 30"/>
          <p:cNvSpPr>
            <a:spLocks noGrp="1"/>
          </p:cNvSpPr>
          <p:nvPr>
            <p:ph type="body" sz="quarter" idx="11"/>
          </p:nvPr>
        </p:nvSpPr>
        <p:spPr>
          <a:xfrm>
            <a:off x="1119243" y="2969557"/>
            <a:ext cx="1702784" cy="304416"/>
          </a:xfrm>
        </p:spPr>
        <p:txBody>
          <a:bodyPr/>
          <a:lstStyle>
            <a:lvl1pPr>
              <a:buNone/>
              <a:defRPr sz="1400" b="0">
                <a:solidFill>
                  <a:schemeClr val="tx2">
                    <a:lumMod val="50000"/>
                  </a:schemeClr>
                </a:solidFill>
              </a:defRPr>
            </a:lvl1pPr>
          </a:lstStyle>
          <a:p>
            <a:pPr lvl="0"/>
            <a:r>
              <a:rPr lang="zh-CN" altLang="en-US" smtClean="0"/>
              <a:t>单击此处编辑母版文本样式</a:t>
            </a:r>
          </a:p>
          <a:p>
            <a:pPr lvl="1"/>
            <a:r>
              <a:rPr lang="zh-CN" altLang="en-US" smtClean="0"/>
              <a:t>第二级</a:t>
            </a:r>
          </a:p>
        </p:txBody>
      </p:sp>
      <p:sp>
        <p:nvSpPr>
          <p:cNvPr id="33" name="文本占位符 30"/>
          <p:cNvSpPr>
            <a:spLocks noGrp="1"/>
          </p:cNvSpPr>
          <p:nvPr>
            <p:ph type="body" sz="quarter" idx="12"/>
          </p:nvPr>
        </p:nvSpPr>
        <p:spPr>
          <a:xfrm>
            <a:off x="1113988" y="3899722"/>
            <a:ext cx="1702784" cy="304416"/>
          </a:xfrm>
        </p:spPr>
        <p:txBody>
          <a:bodyPr/>
          <a:lstStyle>
            <a:lvl1pPr>
              <a:buNone/>
              <a:defRPr sz="1400" b="0">
                <a:solidFill>
                  <a:schemeClr val="tx2">
                    <a:lumMod val="50000"/>
                  </a:schemeClr>
                </a:solidFill>
              </a:defRPr>
            </a:lvl1pPr>
          </a:lstStyle>
          <a:p>
            <a:pPr lvl="0"/>
            <a:r>
              <a:rPr lang="zh-CN" altLang="en-US" smtClean="0"/>
              <a:t>单击此处编辑母版文本样式</a:t>
            </a:r>
          </a:p>
          <a:p>
            <a:pPr lvl="1"/>
            <a:r>
              <a:rPr lang="zh-CN" altLang="en-US" smtClean="0"/>
              <a:t>第二级</a:t>
            </a:r>
          </a:p>
        </p:txBody>
      </p:sp>
      <p:sp>
        <p:nvSpPr>
          <p:cNvPr id="34" name="文本占位符 30"/>
          <p:cNvSpPr>
            <a:spLocks noGrp="1"/>
          </p:cNvSpPr>
          <p:nvPr>
            <p:ph type="body" sz="quarter" idx="13"/>
          </p:nvPr>
        </p:nvSpPr>
        <p:spPr>
          <a:xfrm>
            <a:off x="1114096" y="4829887"/>
            <a:ext cx="1702784" cy="304416"/>
          </a:xfrm>
        </p:spPr>
        <p:txBody>
          <a:bodyPr/>
          <a:lstStyle>
            <a:lvl1pPr>
              <a:buNone/>
              <a:defRPr sz="1400" b="0">
                <a:solidFill>
                  <a:schemeClr val="tx2">
                    <a:lumMod val="50000"/>
                  </a:schemeClr>
                </a:solidFill>
              </a:defRPr>
            </a:lvl1pPr>
          </a:lstStyle>
          <a:p>
            <a:pPr lvl="0"/>
            <a:r>
              <a:rPr lang="zh-CN" altLang="en-US" smtClean="0"/>
              <a:t>单击此处编辑母版文本样式</a:t>
            </a:r>
          </a:p>
          <a:p>
            <a:pPr lvl="1"/>
            <a:r>
              <a:rPr lang="zh-CN" altLang="en-US" smtClean="0"/>
              <a:t>第二级</a:t>
            </a:r>
          </a:p>
        </p:txBody>
      </p:sp>
      <p:sp>
        <p:nvSpPr>
          <p:cNvPr id="35" name="文本占位符 30"/>
          <p:cNvSpPr>
            <a:spLocks noGrp="1"/>
          </p:cNvSpPr>
          <p:nvPr>
            <p:ph type="body" sz="quarter" idx="14"/>
          </p:nvPr>
        </p:nvSpPr>
        <p:spPr>
          <a:xfrm>
            <a:off x="4708634" y="2343807"/>
            <a:ext cx="2848303" cy="325822"/>
          </a:xfrm>
        </p:spPr>
        <p:txBody>
          <a:bodyPr/>
          <a:lstStyle>
            <a:lvl1pPr algn="ctr">
              <a:buNone/>
              <a:defRPr sz="1800" b="0">
                <a:solidFill>
                  <a:schemeClr val="bg1"/>
                </a:solidFill>
              </a:defRPr>
            </a:lvl1pPr>
          </a:lstStyle>
          <a:p>
            <a:pPr lvl="0"/>
            <a:r>
              <a:rPr lang="zh-CN" altLang="en-US" smtClean="0"/>
              <a:t>单击此处编辑母版文本样式</a:t>
            </a:r>
          </a:p>
          <a:p>
            <a:pPr lvl="1"/>
            <a:r>
              <a:rPr lang="zh-CN" altLang="en-US" smtClean="0"/>
              <a:t>第二级</a:t>
            </a:r>
          </a:p>
        </p:txBody>
      </p:sp>
      <p:sp>
        <p:nvSpPr>
          <p:cNvPr id="39" name="文本占位符 30"/>
          <p:cNvSpPr>
            <a:spLocks noGrp="1"/>
          </p:cNvSpPr>
          <p:nvPr>
            <p:ph type="body" sz="quarter" idx="15"/>
          </p:nvPr>
        </p:nvSpPr>
        <p:spPr>
          <a:xfrm>
            <a:off x="3852041" y="3273973"/>
            <a:ext cx="3095297" cy="325822"/>
          </a:xfrm>
        </p:spPr>
        <p:txBody>
          <a:bodyPr/>
          <a:lstStyle>
            <a:lvl1pPr algn="ctr">
              <a:buNone/>
              <a:defRPr sz="1800" b="0">
                <a:solidFill>
                  <a:schemeClr val="bg1"/>
                </a:solidFill>
              </a:defRPr>
            </a:lvl1pPr>
          </a:lstStyle>
          <a:p>
            <a:pPr lvl="0"/>
            <a:r>
              <a:rPr lang="zh-CN" altLang="en-US" smtClean="0"/>
              <a:t>单击此处编辑母版文本样式</a:t>
            </a:r>
          </a:p>
          <a:p>
            <a:pPr lvl="1"/>
            <a:r>
              <a:rPr lang="zh-CN" altLang="en-US" smtClean="0"/>
              <a:t>第二级</a:t>
            </a:r>
          </a:p>
        </p:txBody>
      </p:sp>
      <p:sp>
        <p:nvSpPr>
          <p:cNvPr id="40" name="文本占位符 30"/>
          <p:cNvSpPr>
            <a:spLocks noGrp="1"/>
          </p:cNvSpPr>
          <p:nvPr>
            <p:ph type="body" sz="quarter" idx="16"/>
          </p:nvPr>
        </p:nvSpPr>
        <p:spPr>
          <a:xfrm>
            <a:off x="2995448" y="4204139"/>
            <a:ext cx="3363311" cy="325822"/>
          </a:xfrm>
        </p:spPr>
        <p:txBody>
          <a:bodyPr/>
          <a:lstStyle>
            <a:lvl1pPr algn="ctr">
              <a:buNone/>
              <a:defRPr sz="1800" b="0">
                <a:solidFill>
                  <a:schemeClr val="bg1"/>
                </a:solidFill>
              </a:defRPr>
            </a:lvl1pPr>
          </a:lstStyle>
          <a:p>
            <a:pPr lvl="0"/>
            <a:r>
              <a:rPr lang="zh-CN" altLang="en-US" smtClean="0"/>
              <a:t>单击此处编辑母版文本样式</a:t>
            </a:r>
          </a:p>
          <a:p>
            <a:pPr lvl="1"/>
            <a:r>
              <a:rPr lang="zh-CN" altLang="en-US" smtClean="0"/>
              <a:t>第二级</a:t>
            </a:r>
          </a:p>
        </p:txBody>
      </p:sp>
      <p:sp>
        <p:nvSpPr>
          <p:cNvPr id="41" name="文本占位符 30"/>
          <p:cNvSpPr>
            <a:spLocks noGrp="1"/>
          </p:cNvSpPr>
          <p:nvPr>
            <p:ph type="body" sz="quarter" idx="17"/>
          </p:nvPr>
        </p:nvSpPr>
        <p:spPr>
          <a:xfrm>
            <a:off x="2149365" y="5134304"/>
            <a:ext cx="3599794" cy="325822"/>
          </a:xfrm>
        </p:spPr>
        <p:txBody>
          <a:bodyPr/>
          <a:lstStyle>
            <a:lvl1pPr algn="ctr">
              <a:buNone/>
              <a:defRPr sz="1800" b="0">
                <a:solidFill>
                  <a:schemeClr val="bg1"/>
                </a:solidFill>
              </a:defRPr>
            </a:lvl1pPr>
          </a:lstStyle>
          <a:p>
            <a:pPr lvl="0"/>
            <a:r>
              <a:rPr lang="zh-CN" altLang="en-US" smtClean="0"/>
              <a:t>单击此处编辑母版文本样式</a:t>
            </a:r>
          </a:p>
          <a:p>
            <a:pPr lvl="1"/>
            <a:r>
              <a:rPr lang="zh-CN" altLang="en-US" smtClean="0"/>
              <a:t>第二级</a:t>
            </a:r>
          </a:p>
        </p:txBody>
      </p:sp>
    </p:spTree>
    <p:extLst>
      <p:ext uri="{BB962C8B-B14F-4D97-AF65-F5344CB8AC3E}">
        <p14:creationId xmlns="" xmlns:p14="http://schemas.microsoft.com/office/powerpoint/2010/main" val="2256262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419468ED-DB76-4F71-85B2-49B8FE2E162E}"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8"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7031ED07-DE3D-429D-94B6-CB22B28CE2A6}"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13" name="TextBox 12"/>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AutoShape 3"/>
          <p:cNvSpPr>
            <a:spLocks noChangeArrowheads="1"/>
          </p:cNvSpPr>
          <p:nvPr/>
        </p:nvSpPr>
        <p:spPr bwMode="gray">
          <a:xfrm>
            <a:off x="228600" y="1401763"/>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headEnd/>
            <a:tailEnd/>
          </a:ln>
          <a:effectLst/>
        </p:spPr>
        <p:txBody>
          <a:bodyPr wrap="none" anchor="ctr"/>
          <a:lstStyle/>
          <a:p>
            <a:pPr>
              <a:spcBef>
                <a:spcPct val="50000"/>
              </a:spcBef>
              <a:buFontTx/>
              <a:buChar char="•"/>
              <a:defRPr/>
            </a:pPr>
            <a:endParaRPr lang="zh-CN" altLang="en-US">
              <a:latin typeface="微软雅黑" pitchFamily="34" charset="-122"/>
              <a:ea typeface="微软雅黑" pitchFamily="34" charset="-122"/>
            </a:endParaRPr>
          </a:p>
        </p:txBody>
      </p:sp>
      <p:sp>
        <p:nvSpPr>
          <p:cNvPr id="15" name="AutoShape 4"/>
          <p:cNvSpPr>
            <a:spLocks noChangeArrowheads="1"/>
          </p:cNvSpPr>
          <p:nvPr userDrawn="1"/>
        </p:nvSpPr>
        <p:spPr bwMode="blackWhite">
          <a:xfrm>
            <a:off x="685800" y="2011363"/>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headEnd/>
            <a:tailEnd/>
          </a:ln>
          <a:effectLst/>
        </p:spPr>
        <p:txBody>
          <a:bodyPr wrap="none" anchor="ctr"/>
          <a:lstStyle/>
          <a:p>
            <a:pPr algn="ctr" eaLnBrk="0" hangingPunct="0">
              <a:spcBef>
                <a:spcPct val="50000"/>
              </a:spcBef>
              <a:defRPr/>
            </a:pPr>
            <a:endParaRPr lang="en-US" altLang="zh-CN" dirty="0">
              <a:solidFill>
                <a:schemeClr val="bg1"/>
              </a:solidFill>
              <a:latin typeface="微软雅黑" pitchFamily="34" charset="-122"/>
              <a:ea typeface="微软雅黑" pitchFamily="34" charset="-122"/>
            </a:endParaRPr>
          </a:p>
        </p:txBody>
      </p:sp>
      <p:sp>
        <p:nvSpPr>
          <p:cNvPr id="16" name="AutoShape 5"/>
          <p:cNvSpPr>
            <a:spLocks noChangeArrowheads="1"/>
          </p:cNvSpPr>
          <p:nvPr/>
        </p:nvSpPr>
        <p:spPr bwMode="blackWhite">
          <a:xfrm>
            <a:off x="685800" y="3154363"/>
            <a:ext cx="40386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headEnd/>
            <a:tailEnd/>
          </a:ln>
        </p:spPr>
        <p:txBody>
          <a:bodyPr wrap="none" anchor="ctr"/>
          <a:lstStyle/>
          <a:p>
            <a:pPr algn="ctr" eaLnBrk="0" hangingPunct="0">
              <a:spcBef>
                <a:spcPct val="50000"/>
              </a:spcBef>
            </a:pPr>
            <a:endParaRPr lang="en-US" altLang="zh-CN">
              <a:solidFill>
                <a:schemeClr val="bg1"/>
              </a:solidFill>
              <a:latin typeface="微软雅黑" pitchFamily="34" charset="-122"/>
              <a:ea typeface="微软雅黑" pitchFamily="34" charset="-122"/>
            </a:endParaRPr>
          </a:p>
        </p:txBody>
      </p:sp>
      <p:sp>
        <p:nvSpPr>
          <p:cNvPr id="17" name="AutoShape 6"/>
          <p:cNvSpPr>
            <a:spLocks noChangeArrowheads="1"/>
          </p:cNvSpPr>
          <p:nvPr/>
        </p:nvSpPr>
        <p:spPr bwMode="blackWhite">
          <a:xfrm>
            <a:off x="685800" y="4297363"/>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headEnd/>
            <a:tailEnd/>
          </a:ln>
          <a:effectLst/>
        </p:spPr>
        <p:txBody>
          <a:bodyPr wrap="none" anchor="ctr"/>
          <a:lstStyle/>
          <a:p>
            <a:pPr algn="ctr" eaLnBrk="0" hangingPunct="0">
              <a:spcBef>
                <a:spcPct val="50000"/>
              </a:spcBef>
              <a:defRPr/>
            </a:pPr>
            <a:endParaRPr lang="en-US" altLang="zh-CN" dirty="0">
              <a:solidFill>
                <a:schemeClr val="bg1"/>
              </a:solidFill>
              <a:latin typeface="微软雅黑" pitchFamily="34" charset="-122"/>
              <a:ea typeface="微软雅黑" pitchFamily="34" charset="-122"/>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9" name="文本占位符 8"/>
          <p:cNvSpPr>
            <a:spLocks noGrp="1"/>
          </p:cNvSpPr>
          <p:nvPr>
            <p:ph type="body" sz="quarter" idx="10"/>
          </p:nvPr>
        </p:nvSpPr>
        <p:spPr>
          <a:xfrm>
            <a:off x="1339904" y="2323278"/>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 name="文本占位符 8"/>
          <p:cNvSpPr>
            <a:spLocks noGrp="1"/>
          </p:cNvSpPr>
          <p:nvPr>
            <p:ph type="body" sz="quarter" idx="11"/>
          </p:nvPr>
        </p:nvSpPr>
        <p:spPr>
          <a:xfrm>
            <a:off x="1339904" y="3463652"/>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1" name="文本占位符 8"/>
          <p:cNvSpPr>
            <a:spLocks noGrp="1"/>
          </p:cNvSpPr>
          <p:nvPr>
            <p:ph type="body" sz="quarter" idx="12"/>
          </p:nvPr>
        </p:nvSpPr>
        <p:spPr>
          <a:xfrm>
            <a:off x="1339904" y="4604023"/>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2" name="文本占位符 8"/>
          <p:cNvSpPr>
            <a:spLocks noGrp="1"/>
          </p:cNvSpPr>
          <p:nvPr>
            <p:ph type="body" sz="quarter" idx="13"/>
          </p:nvPr>
        </p:nvSpPr>
        <p:spPr>
          <a:xfrm>
            <a:off x="6242980" y="2890346"/>
            <a:ext cx="2606675"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 xmlns:p14="http://schemas.microsoft.com/office/powerpoint/2010/main" val="3412572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概念演变">
    <p:spTree>
      <p:nvGrpSpPr>
        <p:cNvPr id="1" name=""/>
        <p:cNvGrpSpPr/>
        <p:nvPr/>
      </p:nvGrpSpPr>
      <p:grpSpPr>
        <a:xfrm>
          <a:off x="0" y="0"/>
          <a:ext cx="0" cy="0"/>
          <a:chOff x="0" y="0"/>
          <a:chExt cx="0" cy="0"/>
        </a:xfrm>
      </p:grpSpPr>
      <p:sp>
        <p:nvSpPr>
          <p:cNvPr id="9"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3B065E3D-76BE-4782-A30C-B24C42DC9EE2}"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0"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7317DE3B-4D19-4F8D-B52B-291077FFFB14}"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11" name="TextBox 10"/>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2" name="Group 41"/>
          <p:cNvGrpSpPr>
            <a:grpSpLocks/>
          </p:cNvGrpSpPr>
          <p:nvPr/>
        </p:nvGrpSpPr>
        <p:grpSpPr bwMode="auto">
          <a:xfrm>
            <a:off x="914400" y="2209800"/>
            <a:ext cx="7162800" cy="2895600"/>
            <a:chOff x="476" y="1388"/>
            <a:chExt cx="4808" cy="1924"/>
          </a:xfrm>
        </p:grpSpPr>
        <p:sp>
          <p:nvSpPr>
            <p:cNvPr id="13"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 xmlns:a14="http://schemas.microsoft.com/office/drawing/2010/main" w="0" algn="ctr">
                  <a:solidFill>
                    <a:srgbClr val="000000"/>
                  </a:solidFill>
                  <a:miter lim="800000"/>
                  <a:headEnd/>
                  <a:tailEnd/>
                </a14:hiddenLine>
              </a:ext>
            </a:extLst>
          </p:spPr>
          <p:txBody>
            <a:bodyPr wrap="none" anchor="ctr"/>
            <a:lstStyle/>
            <a:p>
              <a:pPr>
                <a:spcBef>
                  <a:spcPct val="50000"/>
                </a:spcBef>
                <a:buFontTx/>
                <a:buChar char="•"/>
              </a:pPr>
              <a:endParaRPr lang="zh-CN" altLang="en-US"/>
            </a:p>
          </p:txBody>
        </p:sp>
        <p:sp>
          <p:nvSpPr>
            <p:cNvPr id="14"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 xmlns:a14="http://schemas.microsoft.com/office/drawing/2010/main" w="0" algn="ctr">
                  <a:solidFill>
                    <a:srgbClr val="000000"/>
                  </a:solidFill>
                  <a:miter lim="800000"/>
                  <a:headEnd/>
                  <a:tailEnd/>
                </a14:hiddenLine>
              </a:ext>
            </a:extLst>
          </p:spPr>
          <p:txBody>
            <a:bodyPr wrap="none" anchor="ctr"/>
            <a:lstStyle/>
            <a:p>
              <a:pPr>
                <a:spcBef>
                  <a:spcPct val="50000"/>
                </a:spcBef>
                <a:buFontTx/>
                <a:buChar char="•"/>
              </a:pPr>
              <a:endParaRPr lang="zh-CN" altLang="en-US"/>
            </a:p>
          </p:txBody>
        </p:sp>
        <p:sp>
          <p:nvSpPr>
            <p:cNvPr id="15" name="Oval 5"/>
            <p:cNvSpPr>
              <a:spLocks noChangeArrowheads="1"/>
            </p:cNvSpPr>
            <p:nvPr/>
          </p:nvSpPr>
          <p:spPr bwMode="gray">
            <a:xfrm>
              <a:off x="3923" y="1392"/>
              <a:ext cx="1361" cy="136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spcBef>
                  <a:spcPct val="50000"/>
                </a:spcBef>
                <a:buFontTx/>
                <a:buChar char="•"/>
                <a:defRPr/>
              </a:pPr>
              <a:endParaRPr lang="zh-CN" altLang="en-US"/>
            </a:p>
          </p:txBody>
        </p:sp>
        <p:sp>
          <p:nvSpPr>
            <p:cNvPr id="16" name="Oval 6"/>
            <p:cNvSpPr>
              <a:spLocks noChangeArrowheads="1"/>
            </p:cNvSpPr>
            <p:nvPr/>
          </p:nvSpPr>
          <p:spPr bwMode="gray">
            <a:xfrm>
              <a:off x="3923" y="1392"/>
              <a:ext cx="1361" cy="136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spcBef>
                  <a:spcPct val="50000"/>
                </a:spcBef>
                <a:buFontTx/>
                <a:buChar char="•"/>
                <a:defRPr/>
              </a:pPr>
              <a:endParaRPr lang="zh-CN" altLang="en-US"/>
            </a:p>
          </p:txBody>
        </p:sp>
        <p:sp>
          <p:nvSpPr>
            <p:cNvPr id="17" name="Oval 7"/>
            <p:cNvSpPr>
              <a:spLocks noChangeArrowheads="1"/>
            </p:cNvSpPr>
            <p:nvPr/>
          </p:nvSpPr>
          <p:spPr bwMode="gray">
            <a:xfrm>
              <a:off x="4012" y="1481"/>
              <a:ext cx="1183" cy="11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spcBef>
                  <a:spcPct val="50000"/>
                </a:spcBef>
                <a:buFontTx/>
                <a:buChar char="•"/>
                <a:defRPr/>
              </a:pPr>
              <a:endParaRPr lang="zh-CN" altLang="en-US"/>
            </a:p>
          </p:txBody>
        </p:sp>
        <p:sp>
          <p:nvSpPr>
            <p:cNvPr id="18" name="Oval 8"/>
            <p:cNvSpPr>
              <a:spLocks noChangeArrowheads="1"/>
            </p:cNvSpPr>
            <p:nvPr/>
          </p:nvSpPr>
          <p:spPr bwMode="gray">
            <a:xfrm>
              <a:off x="4032" y="1488"/>
              <a:ext cx="1183" cy="1179"/>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spcBef>
                  <a:spcPct val="50000"/>
                </a:spcBef>
                <a:buFontTx/>
                <a:buChar char="•"/>
                <a:defRPr/>
              </a:pPr>
              <a:endParaRPr lang="zh-CN" altLang="en-US"/>
            </a:p>
          </p:txBody>
        </p:sp>
        <p:sp>
          <p:nvSpPr>
            <p:cNvPr id="19" name="Oval 9"/>
            <p:cNvSpPr>
              <a:spLocks noChangeArrowheads="1"/>
            </p:cNvSpPr>
            <p:nvPr/>
          </p:nvSpPr>
          <p:spPr bwMode="gray">
            <a:xfrm>
              <a:off x="4076" y="1540"/>
              <a:ext cx="1070" cy="1065"/>
            </a:xfrm>
            <a:prstGeom prst="ellipse">
              <a:avLst/>
            </a:prstGeom>
            <a:solidFill>
              <a:srgbClr val="333333"/>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pPr>
                <a:spcBef>
                  <a:spcPct val="50000"/>
                </a:spcBef>
                <a:buFontTx/>
                <a:buChar char="•"/>
              </a:pPr>
              <a:endParaRPr lang="zh-CN" altLang="en-US"/>
            </a:p>
          </p:txBody>
        </p:sp>
        <p:sp>
          <p:nvSpPr>
            <p:cNvPr id="20" name="Oval 10"/>
            <p:cNvSpPr>
              <a:spLocks noChangeArrowheads="1"/>
            </p:cNvSpPr>
            <p:nvPr/>
          </p:nvSpPr>
          <p:spPr bwMode="gray">
            <a:xfrm>
              <a:off x="476" y="1388"/>
              <a:ext cx="1361" cy="136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spcBef>
                  <a:spcPct val="50000"/>
                </a:spcBef>
                <a:buFontTx/>
                <a:buChar char="•"/>
                <a:defRPr/>
              </a:pPr>
              <a:endParaRPr lang="zh-CN" altLang="en-US"/>
            </a:p>
          </p:txBody>
        </p:sp>
        <p:sp>
          <p:nvSpPr>
            <p:cNvPr id="21" name="Oval 11"/>
            <p:cNvSpPr>
              <a:spLocks noChangeArrowheads="1"/>
            </p:cNvSpPr>
            <p:nvPr/>
          </p:nvSpPr>
          <p:spPr bwMode="gray">
            <a:xfrm>
              <a:off x="476" y="1388"/>
              <a:ext cx="1361" cy="136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spcBef>
                  <a:spcPct val="50000"/>
                </a:spcBef>
                <a:buFontTx/>
                <a:buChar char="•"/>
                <a:defRPr/>
              </a:pPr>
              <a:endParaRPr lang="zh-CN" altLang="en-US"/>
            </a:p>
          </p:txBody>
        </p:sp>
        <p:sp>
          <p:nvSpPr>
            <p:cNvPr id="22" name="Oval 12"/>
            <p:cNvSpPr>
              <a:spLocks noChangeArrowheads="1"/>
            </p:cNvSpPr>
            <p:nvPr/>
          </p:nvSpPr>
          <p:spPr bwMode="gray">
            <a:xfrm>
              <a:off x="566" y="1477"/>
              <a:ext cx="1186" cy="119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spcBef>
                  <a:spcPct val="50000"/>
                </a:spcBef>
                <a:buFontTx/>
                <a:buChar char="•"/>
                <a:defRPr/>
              </a:pPr>
              <a:endParaRPr lang="zh-CN" altLang="en-US"/>
            </a:p>
          </p:txBody>
        </p:sp>
        <p:sp>
          <p:nvSpPr>
            <p:cNvPr id="23" name="Oval 13"/>
            <p:cNvSpPr>
              <a:spLocks noChangeArrowheads="1"/>
            </p:cNvSpPr>
            <p:nvPr/>
          </p:nvSpPr>
          <p:spPr bwMode="gray">
            <a:xfrm>
              <a:off x="566" y="1479"/>
              <a:ext cx="1186" cy="1189"/>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spcBef>
                  <a:spcPct val="50000"/>
                </a:spcBef>
                <a:buFontTx/>
                <a:buChar char="•"/>
                <a:defRPr/>
              </a:pPr>
              <a:endParaRPr lang="zh-CN" altLang="en-US"/>
            </a:p>
          </p:txBody>
        </p:sp>
        <p:sp>
          <p:nvSpPr>
            <p:cNvPr id="24" name="Oval 14"/>
            <p:cNvSpPr>
              <a:spLocks noChangeArrowheads="1"/>
            </p:cNvSpPr>
            <p:nvPr/>
          </p:nvSpPr>
          <p:spPr bwMode="gray">
            <a:xfrm>
              <a:off x="624" y="1536"/>
              <a:ext cx="1065" cy="1065"/>
            </a:xfrm>
            <a:prstGeom prst="ellipse">
              <a:avLst/>
            </a:prstGeom>
            <a:solidFill>
              <a:srgbClr val="333333"/>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pPr>
                <a:spcBef>
                  <a:spcPct val="50000"/>
                </a:spcBef>
                <a:buFontTx/>
                <a:buChar char="•"/>
              </a:pPr>
              <a:endParaRPr lang="zh-CN" altLang="en-US"/>
            </a:p>
          </p:txBody>
        </p:sp>
        <p:grpSp>
          <p:nvGrpSpPr>
            <p:cNvPr id="25" name="Group 15"/>
            <p:cNvGrpSpPr>
              <a:grpSpLocks/>
            </p:cNvGrpSpPr>
            <p:nvPr/>
          </p:nvGrpSpPr>
          <p:grpSpPr bwMode="auto">
            <a:xfrm>
              <a:off x="639" y="1551"/>
              <a:ext cx="1029" cy="1039"/>
              <a:chOff x="4166" y="1705"/>
              <a:chExt cx="1250" cy="1260"/>
            </a:xfrm>
          </p:grpSpPr>
          <p:sp>
            <p:nvSpPr>
              <p:cNvPr id="44" name="Oval 16"/>
              <p:cNvSpPr>
                <a:spLocks noChangeArrowheads="1"/>
              </p:cNvSpPr>
              <p:nvPr/>
            </p:nvSpPr>
            <p:spPr bwMode="gray">
              <a:xfrm>
                <a:off x="4166" y="1706"/>
                <a:ext cx="1250" cy="1260"/>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45" name="Oval 17"/>
              <p:cNvSpPr>
                <a:spLocks noChangeArrowheads="1"/>
              </p:cNvSpPr>
              <p:nvPr/>
            </p:nvSpPr>
            <p:spPr bwMode="gray">
              <a:xfrm>
                <a:off x="4182" y="1712"/>
                <a:ext cx="1223" cy="122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46" name="Oval 18"/>
              <p:cNvSpPr>
                <a:spLocks noChangeArrowheads="1"/>
              </p:cNvSpPr>
              <p:nvPr/>
            </p:nvSpPr>
            <p:spPr bwMode="gray">
              <a:xfrm>
                <a:off x="4195" y="1726"/>
                <a:ext cx="1162" cy="1146"/>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53" name="Oval 19"/>
              <p:cNvSpPr>
                <a:spLocks noChangeArrowheads="1"/>
              </p:cNvSpPr>
              <p:nvPr/>
            </p:nvSpPr>
            <p:spPr bwMode="gray">
              <a:xfrm>
                <a:off x="4263" y="1758"/>
                <a:ext cx="1033" cy="93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grpSp>
        <p:sp>
          <p:nvSpPr>
            <p:cNvPr id="26" name="Oval 20"/>
            <p:cNvSpPr>
              <a:spLocks noChangeArrowheads="1"/>
            </p:cNvSpPr>
            <p:nvPr/>
          </p:nvSpPr>
          <p:spPr bwMode="gray">
            <a:xfrm>
              <a:off x="2200" y="1392"/>
              <a:ext cx="1361" cy="136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spcBef>
                  <a:spcPct val="50000"/>
                </a:spcBef>
                <a:buFontTx/>
                <a:buChar char="•"/>
                <a:defRPr/>
              </a:pPr>
              <a:endParaRPr lang="zh-CN" altLang="en-US"/>
            </a:p>
          </p:txBody>
        </p:sp>
        <p:sp>
          <p:nvSpPr>
            <p:cNvPr id="27" name="Oval 21"/>
            <p:cNvSpPr>
              <a:spLocks noChangeArrowheads="1"/>
            </p:cNvSpPr>
            <p:nvPr/>
          </p:nvSpPr>
          <p:spPr bwMode="gray">
            <a:xfrm>
              <a:off x="2200" y="1392"/>
              <a:ext cx="1361" cy="136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spcBef>
                  <a:spcPct val="50000"/>
                </a:spcBef>
                <a:buFontTx/>
                <a:buChar char="•"/>
                <a:defRPr/>
              </a:pPr>
              <a:endParaRPr lang="zh-CN" altLang="en-US"/>
            </a:p>
          </p:txBody>
        </p:sp>
        <p:sp>
          <p:nvSpPr>
            <p:cNvPr id="28" name="Oval 22"/>
            <p:cNvSpPr>
              <a:spLocks noChangeArrowheads="1"/>
            </p:cNvSpPr>
            <p:nvPr/>
          </p:nvSpPr>
          <p:spPr bwMode="gray">
            <a:xfrm>
              <a:off x="2289" y="1481"/>
              <a:ext cx="1184" cy="118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spcBef>
                  <a:spcPct val="50000"/>
                </a:spcBef>
                <a:buFontTx/>
                <a:buChar char="•"/>
                <a:defRPr/>
              </a:pPr>
              <a:endParaRPr lang="zh-CN" altLang="en-US"/>
            </a:p>
          </p:txBody>
        </p:sp>
        <p:sp>
          <p:nvSpPr>
            <p:cNvPr id="29" name="Oval 23"/>
            <p:cNvSpPr>
              <a:spLocks noChangeArrowheads="1"/>
            </p:cNvSpPr>
            <p:nvPr/>
          </p:nvSpPr>
          <p:spPr bwMode="gray">
            <a:xfrm>
              <a:off x="2290" y="1483"/>
              <a:ext cx="1183" cy="118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spcBef>
                  <a:spcPct val="50000"/>
                </a:spcBef>
                <a:buFontTx/>
                <a:buChar char="•"/>
                <a:defRPr/>
              </a:pPr>
              <a:endParaRPr lang="zh-CN" altLang="en-US"/>
            </a:p>
          </p:txBody>
        </p:sp>
        <p:sp>
          <p:nvSpPr>
            <p:cNvPr id="30" name="Oval 24"/>
            <p:cNvSpPr>
              <a:spLocks noChangeArrowheads="1"/>
            </p:cNvSpPr>
            <p:nvPr/>
          </p:nvSpPr>
          <p:spPr bwMode="gray">
            <a:xfrm>
              <a:off x="2348" y="1540"/>
              <a:ext cx="1065" cy="1065"/>
            </a:xfrm>
            <a:prstGeom prst="ellipse">
              <a:avLst/>
            </a:prstGeom>
            <a:solidFill>
              <a:srgbClr val="333333"/>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pPr>
                <a:spcBef>
                  <a:spcPct val="50000"/>
                </a:spcBef>
                <a:buFontTx/>
                <a:buChar char="•"/>
              </a:pPr>
              <a:endParaRPr lang="zh-CN" altLang="en-US"/>
            </a:p>
          </p:txBody>
        </p:sp>
        <p:grpSp>
          <p:nvGrpSpPr>
            <p:cNvPr id="31" name="Group 25"/>
            <p:cNvGrpSpPr>
              <a:grpSpLocks/>
            </p:cNvGrpSpPr>
            <p:nvPr/>
          </p:nvGrpSpPr>
          <p:grpSpPr bwMode="auto">
            <a:xfrm>
              <a:off x="2362" y="1551"/>
              <a:ext cx="1028" cy="1039"/>
              <a:chOff x="4166" y="1705"/>
              <a:chExt cx="1249" cy="1260"/>
            </a:xfrm>
          </p:grpSpPr>
          <p:sp>
            <p:nvSpPr>
              <p:cNvPr id="40" name="Oval 26"/>
              <p:cNvSpPr>
                <a:spLocks noChangeArrowheads="1"/>
              </p:cNvSpPr>
              <p:nvPr/>
            </p:nvSpPr>
            <p:spPr bwMode="gray">
              <a:xfrm>
                <a:off x="4166" y="1706"/>
                <a:ext cx="1249" cy="1260"/>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41" name="Oval 27"/>
              <p:cNvSpPr>
                <a:spLocks noChangeArrowheads="1"/>
              </p:cNvSpPr>
              <p:nvPr/>
            </p:nvSpPr>
            <p:spPr bwMode="gray">
              <a:xfrm>
                <a:off x="4182" y="1712"/>
                <a:ext cx="1223" cy="122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42" name="Oval 28"/>
              <p:cNvSpPr>
                <a:spLocks noChangeArrowheads="1"/>
              </p:cNvSpPr>
              <p:nvPr/>
            </p:nvSpPr>
            <p:spPr bwMode="gray">
              <a:xfrm>
                <a:off x="4195" y="1726"/>
                <a:ext cx="1161" cy="1146"/>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43" name="Oval 29"/>
              <p:cNvSpPr>
                <a:spLocks noChangeArrowheads="1"/>
              </p:cNvSpPr>
              <p:nvPr/>
            </p:nvSpPr>
            <p:spPr bwMode="gray">
              <a:xfrm>
                <a:off x="4263" y="1758"/>
                <a:ext cx="1032" cy="93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grpSp>
        <p:grpSp>
          <p:nvGrpSpPr>
            <p:cNvPr id="32" name="Group 30"/>
            <p:cNvGrpSpPr>
              <a:grpSpLocks/>
            </p:cNvGrpSpPr>
            <p:nvPr/>
          </p:nvGrpSpPr>
          <p:grpSpPr bwMode="auto">
            <a:xfrm>
              <a:off x="4096" y="1551"/>
              <a:ext cx="1032" cy="1039"/>
              <a:chOff x="4166" y="1705"/>
              <a:chExt cx="1253" cy="1260"/>
            </a:xfrm>
          </p:grpSpPr>
          <p:sp>
            <p:nvSpPr>
              <p:cNvPr id="36" name="Oval 31"/>
              <p:cNvSpPr>
                <a:spLocks noChangeArrowheads="1"/>
              </p:cNvSpPr>
              <p:nvPr/>
            </p:nvSpPr>
            <p:spPr bwMode="gray">
              <a:xfrm>
                <a:off x="4166" y="1706"/>
                <a:ext cx="1254" cy="1260"/>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37" name="Oval 32"/>
              <p:cNvSpPr>
                <a:spLocks noChangeArrowheads="1"/>
              </p:cNvSpPr>
              <p:nvPr/>
            </p:nvSpPr>
            <p:spPr bwMode="gray">
              <a:xfrm>
                <a:off x="4181" y="1712"/>
                <a:ext cx="1223" cy="122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38" name="Oval 33"/>
              <p:cNvSpPr>
                <a:spLocks noChangeArrowheads="1"/>
              </p:cNvSpPr>
              <p:nvPr/>
            </p:nvSpPr>
            <p:spPr bwMode="gray">
              <a:xfrm>
                <a:off x="4194" y="1726"/>
                <a:ext cx="1162" cy="1146"/>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sp>
            <p:nvSpPr>
              <p:cNvPr id="39" name="Oval 34"/>
              <p:cNvSpPr>
                <a:spLocks noChangeArrowheads="1"/>
              </p:cNvSpPr>
              <p:nvPr/>
            </p:nvSpPr>
            <p:spPr bwMode="gray">
              <a:xfrm>
                <a:off x="4263" y="1758"/>
                <a:ext cx="1035" cy="93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pPr>
                  <a:spcBef>
                    <a:spcPct val="50000"/>
                  </a:spcBef>
                  <a:buFontTx/>
                  <a:buChar char="•"/>
                </a:pPr>
                <a:endParaRPr lang="zh-CN" altLang="en-US"/>
              </a:p>
            </p:txBody>
          </p:sp>
        </p:grpSp>
        <p:sp>
          <p:nvSpPr>
            <p:cNvPr id="33"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headEnd/>
              <a:tailE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itchFamily="34" charset="-122"/>
                <a:ea typeface="微软雅黑" pitchFamily="34" charset="-122"/>
              </a:endParaRPr>
            </a:p>
          </p:txBody>
        </p:sp>
        <p:sp>
          <p:nvSpPr>
            <p:cNvPr id="34"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headEnd/>
              <a:tailE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itchFamily="34" charset="-122"/>
                <a:ea typeface="微软雅黑" pitchFamily="34" charset="-122"/>
              </a:endParaRPr>
            </a:p>
          </p:txBody>
        </p:sp>
        <p:sp>
          <p:nvSpPr>
            <p:cNvPr id="35"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headEnd/>
              <a:tailE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itchFamily="34" charset="-122"/>
                <a:ea typeface="微软雅黑"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47" name="文本占位符 46"/>
          <p:cNvSpPr>
            <a:spLocks noGrp="1"/>
          </p:cNvSpPr>
          <p:nvPr>
            <p:ph type="body" sz="quarter" idx="11"/>
          </p:nvPr>
        </p:nvSpPr>
        <p:spPr>
          <a:xfrm>
            <a:off x="1072111"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48" name="文本占位符 46"/>
          <p:cNvSpPr>
            <a:spLocks noGrp="1"/>
          </p:cNvSpPr>
          <p:nvPr>
            <p:ph type="body" sz="quarter" idx="12"/>
          </p:nvPr>
        </p:nvSpPr>
        <p:spPr>
          <a:xfrm>
            <a:off x="365240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49" name="文本占位符 46"/>
          <p:cNvSpPr>
            <a:spLocks noGrp="1"/>
          </p:cNvSpPr>
          <p:nvPr>
            <p:ph type="body" sz="quarter" idx="13"/>
          </p:nvPr>
        </p:nvSpPr>
        <p:spPr>
          <a:xfrm>
            <a:off x="622218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50" name="文本占位符 46"/>
          <p:cNvSpPr>
            <a:spLocks noGrp="1"/>
          </p:cNvSpPr>
          <p:nvPr>
            <p:ph type="body" sz="quarter" idx="14"/>
          </p:nvPr>
        </p:nvSpPr>
        <p:spPr>
          <a:xfrm>
            <a:off x="1066857"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51" name="文本占位符 46"/>
          <p:cNvSpPr>
            <a:spLocks noGrp="1"/>
          </p:cNvSpPr>
          <p:nvPr>
            <p:ph type="body" sz="quarter" idx="15"/>
          </p:nvPr>
        </p:nvSpPr>
        <p:spPr>
          <a:xfrm>
            <a:off x="621167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52" name="文本占位符 46"/>
          <p:cNvSpPr>
            <a:spLocks noGrp="1"/>
          </p:cNvSpPr>
          <p:nvPr>
            <p:ph type="body" sz="quarter" idx="16"/>
          </p:nvPr>
        </p:nvSpPr>
        <p:spPr>
          <a:xfrm>
            <a:off x="363138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 xmlns:p14="http://schemas.microsoft.com/office/powerpoint/2010/main" val="378483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概念递进">
    <p:spTree>
      <p:nvGrpSpPr>
        <p:cNvPr id="1" name=""/>
        <p:cNvGrpSpPr/>
        <p:nvPr/>
      </p:nvGrpSpPr>
      <p:grpSpPr>
        <a:xfrm>
          <a:off x="0" y="0"/>
          <a:ext cx="0" cy="0"/>
          <a:chOff x="0" y="0"/>
          <a:chExt cx="0" cy="0"/>
        </a:xfrm>
      </p:grpSpPr>
      <p:sp>
        <p:nvSpPr>
          <p:cNvPr id="8"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3060B406-68F3-4B2F-974F-15ACCCD66242}"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9"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77401FCA-80C1-4BFB-BC58-D89D309EDC95}"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10" name="TextBox 9"/>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1" name="Group 64"/>
          <p:cNvGrpSpPr>
            <a:grpSpLocks/>
          </p:cNvGrpSpPr>
          <p:nvPr/>
        </p:nvGrpSpPr>
        <p:grpSpPr bwMode="auto">
          <a:xfrm>
            <a:off x="990600" y="1455738"/>
            <a:ext cx="5943600" cy="4495800"/>
            <a:chOff x="624" y="720"/>
            <a:chExt cx="3744" cy="2832"/>
          </a:xfrm>
        </p:grpSpPr>
        <p:sp>
          <p:nvSpPr>
            <p:cNvPr id="12" name="Freeform 4"/>
            <p:cNvSpPr>
              <a:spLocks noEditPoints="1"/>
            </p:cNvSpPr>
            <p:nvPr/>
          </p:nvSpPr>
          <p:spPr bwMode="gray">
            <a:xfrm>
              <a:off x="624" y="1008"/>
              <a:ext cx="3744" cy="2544"/>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gs>
                <a:gs pos="100000">
                  <a:srgbClr val="4987E3"/>
                </a:gs>
              </a:gsLst>
              <a:lin ang="5400000" scaled="1"/>
            </a:gradFill>
            <a:ln>
              <a:noFill/>
            </a:ln>
            <a:effectLst>
              <a:outerShdw dist="206741" dir="8249373" algn="ctr" rotWithShape="0">
                <a:srgbClr val="C1D1D3">
                  <a:alpha val="50000"/>
                </a:srgbClr>
              </a:outerShdw>
            </a:effectLst>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3" name="Group 60"/>
            <p:cNvGrpSpPr>
              <a:grpSpLocks/>
            </p:cNvGrpSpPr>
            <p:nvPr/>
          </p:nvGrpSpPr>
          <p:grpSpPr bwMode="auto">
            <a:xfrm>
              <a:off x="1950" y="2076"/>
              <a:ext cx="1074" cy="1188"/>
              <a:chOff x="1950" y="2076"/>
              <a:chExt cx="1074" cy="1188"/>
            </a:xfrm>
          </p:grpSpPr>
          <p:sp>
            <p:nvSpPr>
              <p:cNvPr id="33"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34"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35"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41"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42"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grpSp>
        <p:grpSp>
          <p:nvGrpSpPr>
            <p:cNvPr id="14" name="Group 61"/>
            <p:cNvGrpSpPr>
              <a:grpSpLocks/>
            </p:cNvGrpSpPr>
            <p:nvPr/>
          </p:nvGrpSpPr>
          <p:grpSpPr bwMode="auto">
            <a:xfrm>
              <a:off x="784" y="1836"/>
              <a:ext cx="864" cy="1008"/>
              <a:chOff x="784" y="1836"/>
              <a:chExt cx="864" cy="1008"/>
            </a:xfrm>
          </p:grpSpPr>
          <p:sp>
            <p:nvSpPr>
              <p:cNvPr id="27"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nvGrpSpPr>
              <p:cNvPr id="28" name="Group 42"/>
              <p:cNvGrpSpPr>
                <a:grpSpLocks/>
              </p:cNvGrpSpPr>
              <p:nvPr/>
            </p:nvGrpSpPr>
            <p:grpSpPr bwMode="auto">
              <a:xfrm>
                <a:off x="784" y="1836"/>
                <a:ext cx="864" cy="908"/>
                <a:chOff x="732" y="2112"/>
                <a:chExt cx="842" cy="860"/>
              </a:xfrm>
            </p:grpSpPr>
            <p:sp>
              <p:nvSpPr>
                <p:cNvPr id="29"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30"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31" name="Oval 45"/>
                <p:cNvSpPr>
                  <a:spLocks noChangeArrowheads="1"/>
                </p:cNvSpPr>
                <p:nvPr/>
              </p:nvSpPr>
              <p:spPr bwMode="gray">
                <a:xfrm>
                  <a:off x="751" y="2125"/>
                  <a:ext cx="785" cy="77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32"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grpSp>
        </p:grpSp>
        <p:grpSp>
          <p:nvGrpSpPr>
            <p:cNvPr id="15" name="Group 62"/>
            <p:cNvGrpSpPr>
              <a:grpSpLocks/>
            </p:cNvGrpSpPr>
            <p:nvPr/>
          </p:nvGrpSpPr>
          <p:grpSpPr bwMode="auto">
            <a:xfrm>
              <a:off x="720" y="972"/>
              <a:ext cx="693" cy="718"/>
              <a:chOff x="720" y="972"/>
              <a:chExt cx="693" cy="718"/>
            </a:xfrm>
          </p:grpSpPr>
          <p:sp>
            <p:nvSpPr>
              <p:cNvPr id="22"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3"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24"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25"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26"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grpSp>
        <p:grpSp>
          <p:nvGrpSpPr>
            <p:cNvPr id="16" name="Group 63"/>
            <p:cNvGrpSpPr>
              <a:grpSpLocks/>
            </p:cNvGrpSpPr>
            <p:nvPr/>
          </p:nvGrpSpPr>
          <p:grpSpPr bwMode="auto">
            <a:xfrm>
              <a:off x="1518" y="720"/>
              <a:ext cx="507" cy="480"/>
              <a:chOff x="1518" y="720"/>
              <a:chExt cx="507" cy="480"/>
            </a:xfrm>
          </p:grpSpPr>
          <p:sp>
            <p:nvSpPr>
              <p:cNvPr id="17"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8"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19"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20"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21"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36" name="文本占位符 46"/>
          <p:cNvSpPr>
            <a:spLocks noGrp="1"/>
          </p:cNvSpPr>
          <p:nvPr>
            <p:ph type="body" sz="quarter" idx="14"/>
          </p:nvPr>
        </p:nvSpPr>
        <p:spPr>
          <a:xfrm>
            <a:off x="2564524" y="1544419"/>
            <a:ext cx="599090"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7" name="文本占位符 46"/>
          <p:cNvSpPr>
            <a:spLocks noGrp="1"/>
          </p:cNvSpPr>
          <p:nvPr>
            <p:ph type="body" sz="quarter" idx="15"/>
          </p:nvPr>
        </p:nvSpPr>
        <p:spPr>
          <a:xfrm>
            <a:off x="1303339" y="2148765"/>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8" name="文本占位符 46"/>
          <p:cNvSpPr>
            <a:spLocks noGrp="1"/>
          </p:cNvSpPr>
          <p:nvPr>
            <p:ph type="body" sz="quarter" idx="16"/>
          </p:nvPr>
        </p:nvSpPr>
        <p:spPr>
          <a:xfrm>
            <a:off x="1340123" y="3709551"/>
            <a:ext cx="1171847"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9" name="文本占位符 46"/>
          <p:cNvSpPr>
            <a:spLocks noGrp="1"/>
          </p:cNvSpPr>
          <p:nvPr>
            <p:ph type="body" sz="quarter" idx="17"/>
          </p:nvPr>
        </p:nvSpPr>
        <p:spPr>
          <a:xfrm>
            <a:off x="3331779" y="4229814"/>
            <a:ext cx="125073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40" name="文本占位符 46"/>
          <p:cNvSpPr>
            <a:spLocks noGrp="1"/>
          </p:cNvSpPr>
          <p:nvPr>
            <p:ph type="body" sz="quarter" idx="18"/>
          </p:nvPr>
        </p:nvSpPr>
        <p:spPr>
          <a:xfrm>
            <a:off x="5696607" y="3205055"/>
            <a:ext cx="2228193"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 xmlns:p14="http://schemas.microsoft.com/office/powerpoint/2010/main" val="181444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核心分支">
    <p:spTree>
      <p:nvGrpSpPr>
        <p:cNvPr id="1" name=""/>
        <p:cNvGrpSpPr/>
        <p:nvPr/>
      </p:nvGrpSpPr>
      <p:grpSpPr>
        <a:xfrm>
          <a:off x="0" y="0"/>
          <a:ext cx="0" cy="0"/>
          <a:chOff x="0" y="0"/>
          <a:chExt cx="0" cy="0"/>
        </a:xfrm>
      </p:grpSpPr>
      <p:sp>
        <p:nvSpPr>
          <p:cNvPr id="10"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6344ABB5-16AD-4A3C-A19D-65DB8C89D745}"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1"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275EEBBE-A25D-4729-B520-F6CFA6617816}"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12" name="TextBox 11"/>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3" name="Group 33"/>
          <p:cNvGrpSpPr>
            <a:grpSpLocks/>
          </p:cNvGrpSpPr>
          <p:nvPr/>
        </p:nvGrpSpPr>
        <p:grpSpPr bwMode="auto">
          <a:xfrm>
            <a:off x="2552700" y="1744663"/>
            <a:ext cx="4038600" cy="3744912"/>
            <a:chOff x="1608" y="976"/>
            <a:chExt cx="2544" cy="2359"/>
          </a:xfrm>
        </p:grpSpPr>
        <p:sp>
          <p:nvSpPr>
            <p:cNvPr id="14" name="AutoShape 3"/>
            <p:cNvSpPr>
              <a:spLocks noChangeArrowheads="1"/>
            </p:cNvSpPr>
            <p:nvPr/>
          </p:nvSpPr>
          <p:spPr bwMode="gray">
            <a:xfrm rot="-3626814">
              <a:off x="3011" y="1391"/>
              <a:ext cx="499" cy="182"/>
            </a:xfrm>
            <a:prstGeom prst="rightArrow">
              <a:avLst>
                <a:gd name="adj1" fmla="val 35167"/>
                <a:gd name="adj2" fmla="val 111029"/>
              </a:avLst>
            </a:prstGeom>
            <a:solidFill>
              <a:srgbClr val="4B546F">
                <a:alpha val="79999"/>
              </a:srgbClr>
            </a:solidFill>
            <a:ln>
              <a:noFill/>
            </a:ln>
            <a:extLst>
              <a:ext uri="{91240B29-F687-4F45-9708-019B960494DF}">
                <a14:hiddenLine xmlns="" xmlns:a14="http://schemas.microsoft.com/office/drawing/2010/main" w="0"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15" name="AutoShape 4"/>
            <p:cNvSpPr>
              <a:spLocks noChangeArrowheads="1"/>
            </p:cNvSpPr>
            <p:nvPr/>
          </p:nvSpPr>
          <p:spPr bwMode="gray">
            <a:xfrm rot="3465783">
              <a:off x="3027" y="2736"/>
              <a:ext cx="499" cy="182"/>
            </a:xfrm>
            <a:prstGeom prst="rightArrow">
              <a:avLst>
                <a:gd name="adj1" fmla="val 35167"/>
                <a:gd name="adj2" fmla="val 111029"/>
              </a:avLst>
            </a:prstGeom>
            <a:solidFill>
              <a:srgbClr val="4B546F">
                <a:alpha val="79999"/>
              </a:srgbClr>
            </a:solidFill>
            <a:ln>
              <a:noFill/>
            </a:ln>
            <a:extLst>
              <a:ext uri="{91240B29-F687-4F45-9708-019B960494DF}">
                <a14:hiddenLine xmlns="" xmlns:a14="http://schemas.microsoft.com/office/drawing/2010/main" w="0"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16" name="AutoShape 5"/>
            <p:cNvSpPr>
              <a:spLocks noChangeArrowheads="1"/>
            </p:cNvSpPr>
            <p:nvPr/>
          </p:nvSpPr>
          <p:spPr bwMode="gray">
            <a:xfrm rot="-7230978">
              <a:off x="2275" y="1405"/>
              <a:ext cx="499" cy="182"/>
            </a:xfrm>
            <a:prstGeom prst="rightArrow">
              <a:avLst>
                <a:gd name="adj1" fmla="val 35167"/>
                <a:gd name="adj2" fmla="val 111029"/>
              </a:avLst>
            </a:prstGeom>
            <a:solidFill>
              <a:srgbClr val="4B546F">
                <a:alpha val="79999"/>
              </a:srgbClr>
            </a:solidFill>
            <a:ln>
              <a:noFill/>
            </a:ln>
            <a:extLst>
              <a:ext uri="{91240B29-F687-4F45-9708-019B960494DF}">
                <a14:hiddenLine xmlns="" xmlns:a14="http://schemas.microsoft.com/office/drawing/2010/main" w="0"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17" name="AutoShape 6"/>
            <p:cNvSpPr>
              <a:spLocks noChangeArrowheads="1"/>
            </p:cNvSpPr>
            <p:nvPr/>
          </p:nvSpPr>
          <p:spPr bwMode="gray">
            <a:xfrm rot="7535209">
              <a:off x="2237" y="2714"/>
              <a:ext cx="499" cy="182"/>
            </a:xfrm>
            <a:prstGeom prst="rightArrow">
              <a:avLst>
                <a:gd name="adj1" fmla="val 35167"/>
                <a:gd name="adj2" fmla="val 111029"/>
              </a:avLst>
            </a:prstGeom>
            <a:solidFill>
              <a:srgbClr val="4B546F">
                <a:alpha val="79999"/>
              </a:srgbClr>
            </a:solidFill>
            <a:ln>
              <a:noFill/>
            </a:ln>
            <a:extLst>
              <a:ext uri="{91240B29-F687-4F45-9708-019B960494DF}">
                <a14:hiddenLine xmlns="" xmlns:a14="http://schemas.microsoft.com/office/drawing/2010/main" w="0"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18"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 xmlns:a14="http://schemas.microsoft.com/office/drawing/2010/main" w="0"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19"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 xmlns:a14="http://schemas.microsoft.com/office/drawing/2010/main" w="0"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 name="Oval 9"/>
            <p:cNvSpPr>
              <a:spLocks noChangeArrowheads="1"/>
            </p:cNvSpPr>
            <p:nvPr/>
          </p:nvSpPr>
          <p:spPr bwMode="auto">
            <a:xfrm>
              <a:off x="1698" y="976"/>
              <a:ext cx="2358" cy="2359"/>
            </a:xfrm>
            <a:prstGeom prst="ellipse">
              <a:avLst/>
            </a:prstGeom>
            <a:noFill/>
            <a:ln w="38100" algn="ctr">
              <a:solidFill>
                <a:srgbClr val="C0C0C0"/>
              </a:solidFill>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en-US">
                <a:solidFill>
                  <a:srgbClr val="000000"/>
                </a:solidFill>
              </a:endParaRPr>
            </a:p>
          </p:txBody>
        </p:sp>
        <p:sp>
          <p:nvSpPr>
            <p:cNvPr id="21"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endParaRPr>
            </a:p>
          </p:txBody>
        </p:sp>
        <p:sp>
          <p:nvSpPr>
            <p:cNvPr id="22"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endParaRPr>
            </a:p>
          </p:txBody>
        </p:sp>
        <p:sp>
          <p:nvSpPr>
            <p:cNvPr id="23"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endParaRPr>
            </a:p>
          </p:txBody>
        </p:sp>
        <p:sp>
          <p:nvSpPr>
            <p:cNvPr id="24"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endParaRPr>
            </a:p>
          </p:txBody>
        </p:sp>
        <p:sp>
          <p:nvSpPr>
            <p:cNvPr id="25"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endParaRPr>
            </a:p>
          </p:txBody>
        </p:sp>
        <p:sp>
          <p:nvSpPr>
            <p:cNvPr id="26"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endParaRPr>
            </a:p>
          </p:txBody>
        </p:sp>
        <p:sp>
          <p:nvSpPr>
            <p:cNvPr id="27" name="Oval 22"/>
            <p:cNvSpPr>
              <a:spLocks noChangeArrowheads="1"/>
            </p:cNvSpPr>
            <p:nvPr/>
          </p:nvSpPr>
          <p:spPr bwMode="gray">
            <a:xfrm>
              <a:off x="2353" y="1625"/>
              <a:ext cx="1073" cy="106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28" name="Oval 23"/>
            <p:cNvSpPr>
              <a:spLocks noChangeArrowheads="1"/>
            </p:cNvSpPr>
            <p:nvPr/>
          </p:nvSpPr>
          <p:spPr bwMode="gray">
            <a:xfrm>
              <a:off x="2356" y="1624"/>
              <a:ext cx="1073" cy="106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29" name="Oval 24"/>
            <p:cNvSpPr>
              <a:spLocks noChangeArrowheads="1"/>
            </p:cNvSpPr>
            <p:nvPr/>
          </p:nvSpPr>
          <p:spPr bwMode="gray">
            <a:xfrm>
              <a:off x="2423" y="1694"/>
              <a:ext cx="933" cy="924"/>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30" name="Oval 25"/>
            <p:cNvSpPr>
              <a:spLocks noChangeArrowheads="1"/>
            </p:cNvSpPr>
            <p:nvPr/>
          </p:nvSpPr>
          <p:spPr bwMode="gray">
            <a:xfrm>
              <a:off x="2421" y="1696"/>
              <a:ext cx="933" cy="924"/>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31" name="Oval 26"/>
            <p:cNvSpPr>
              <a:spLocks noChangeArrowheads="1"/>
            </p:cNvSpPr>
            <p:nvPr/>
          </p:nvSpPr>
          <p:spPr bwMode="gray">
            <a:xfrm>
              <a:off x="2470" y="1741"/>
              <a:ext cx="840" cy="832"/>
            </a:xfrm>
            <a:prstGeom prst="ellipse">
              <a:avLst/>
            </a:prstGeom>
            <a:solidFill>
              <a:srgbClr val="333333"/>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grpSp>
          <p:nvGrpSpPr>
            <p:cNvPr id="32" name="Group 27"/>
            <p:cNvGrpSpPr>
              <a:grpSpLocks/>
            </p:cNvGrpSpPr>
            <p:nvPr/>
          </p:nvGrpSpPr>
          <p:grpSpPr bwMode="auto">
            <a:xfrm>
              <a:off x="2483" y="1753"/>
              <a:ext cx="813" cy="805"/>
              <a:chOff x="4166" y="1706"/>
              <a:chExt cx="1252" cy="1252"/>
            </a:xfrm>
          </p:grpSpPr>
          <p:sp>
            <p:nvSpPr>
              <p:cNvPr id="33"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34"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35"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43"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36" name="文本占位符 46"/>
          <p:cNvSpPr>
            <a:spLocks noGrp="1"/>
          </p:cNvSpPr>
          <p:nvPr>
            <p:ph type="body" sz="quarter" idx="17"/>
          </p:nvPr>
        </p:nvSpPr>
        <p:spPr>
          <a:xfrm>
            <a:off x="1965432" y="1852446"/>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7" name="文本占位符 46"/>
          <p:cNvSpPr>
            <a:spLocks noGrp="1"/>
          </p:cNvSpPr>
          <p:nvPr>
            <p:ph type="body" sz="quarter" idx="18"/>
          </p:nvPr>
        </p:nvSpPr>
        <p:spPr>
          <a:xfrm>
            <a:off x="5670332" y="1852446"/>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8" name="文本占位符 46"/>
          <p:cNvSpPr>
            <a:spLocks noGrp="1"/>
          </p:cNvSpPr>
          <p:nvPr>
            <p:ph type="body" sz="quarter" idx="19"/>
          </p:nvPr>
        </p:nvSpPr>
        <p:spPr>
          <a:xfrm>
            <a:off x="5686097" y="5037081"/>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9" name="文本占位符 46"/>
          <p:cNvSpPr>
            <a:spLocks noGrp="1"/>
          </p:cNvSpPr>
          <p:nvPr>
            <p:ph type="body" sz="quarter" idx="20"/>
          </p:nvPr>
        </p:nvSpPr>
        <p:spPr>
          <a:xfrm>
            <a:off x="1865587" y="5037081"/>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40" name="文本占位符 46"/>
          <p:cNvSpPr>
            <a:spLocks noGrp="1"/>
          </p:cNvSpPr>
          <p:nvPr>
            <p:ph type="body" sz="quarter" idx="21"/>
          </p:nvPr>
        </p:nvSpPr>
        <p:spPr>
          <a:xfrm>
            <a:off x="6600498" y="3486804"/>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41" name="文本占位符 46"/>
          <p:cNvSpPr>
            <a:spLocks noGrp="1"/>
          </p:cNvSpPr>
          <p:nvPr>
            <p:ph type="body" sz="quarter" idx="22"/>
          </p:nvPr>
        </p:nvSpPr>
        <p:spPr>
          <a:xfrm>
            <a:off x="1045781" y="3486804"/>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42" name="文本占位符 46"/>
          <p:cNvSpPr>
            <a:spLocks noGrp="1"/>
          </p:cNvSpPr>
          <p:nvPr>
            <p:ph type="body" sz="quarter" idx="23"/>
          </p:nvPr>
        </p:nvSpPr>
        <p:spPr>
          <a:xfrm>
            <a:off x="3831020" y="3455274"/>
            <a:ext cx="1502976"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 xmlns:p14="http://schemas.microsoft.com/office/powerpoint/2010/main" val="816891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并列关系">
    <p:spTree>
      <p:nvGrpSpPr>
        <p:cNvPr id="1" name=""/>
        <p:cNvGrpSpPr/>
        <p:nvPr/>
      </p:nvGrpSpPr>
      <p:grpSpPr>
        <a:xfrm>
          <a:off x="0" y="0"/>
          <a:ext cx="0" cy="0"/>
          <a:chOff x="0" y="0"/>
          <a:chExt cx="0" cy="0"/>
        </a:xfrm>
      </p:grpSpPr>
      <p:sp>
        <p:nvSpPr>
          <p:cNvPr id="11"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17CE67FE-250B-4476-88D7-E77B7A849A0C}"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2"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C008DCB1-F0C7-4294-AD1B-D5765EA6E74E}"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13" name="TextBox 12"/>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AutoShape 3"/>
          <p:cNvSpPr>
            <a:spLocks noChangeArrowheads="1"/>
          </p:cNvSpPr>
          <p:nvPr/>
        </p:nvSpPr>
        <p:spPr bwMode="auto">
          <a:xfrm>
            <a:off x="6311900" y="2895600"/>
            <a:ext cx="1676400" cy="2590800"/>
          </a:xfrm>
          <a:prstGeom prst="roundRect">
            <a:avLst>
              <a:gd name="adj" fmla="val 13745"/>
            </a:avLst>
          </a:prstGeom>
          <a:noFill/>
          <a:ln w="38100">
            <a:solidFill>
              <a:srgbClr val="C0C0C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5" name="AutoShape 4"/>
          <p:cNvSpPr>
            <a:spLocks noChangeArrowheads="1"/>
          </p:cNvSpPr>
          <p:nvPr/>
        </p:nvSpPr>
        <p:spPr bwMode="auto">
          <a:xfrm>
            <a:off x="4559300" y="2895600"/>
            <a:ext cx="1665288" cy="2590800"/>
          </a:xfrm>
          <a:prstGeom prst="roundRect">
            <a:avLst>
              <a:gd name="adj" fmla="val 13745"/>
            </a:avLst>
          </a:prstGeom>
          <a:noFill/>
          <a:ln w="38100">
            <a:solidFill>
              <a:srgbClr val="C0C0C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6" name="AutoShape 5"/>
          <p:cNvSpPr>
            <a:spLocks noChangeArrowheads="1"/>
          </p:cNvSpPr>
          <p:nvPr/>
        </p:nvSpPr>
        <p:spPr bwMode="auto">
          <a:xfrm>
            <a:off x="2819400" y="2895600"/>
            <a:ext cx="1616075" cy="2590800"/>
          </a:xfrm>
          <a:prstGeom prst="roundRect">
            <a:avLst>
              <a:gd name="adj" fmla="val 13745"/>
            </a:avLst>
          </a:prstGeom>
          <a:noFill/>
          <a:ln w="38100">
            <a:solidFill>
              <a:srgbClr val="C0C0C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7" name="AutoShape 6"/>
          <p:cNvSpPr>
            <a:spLocks noChangeArrowheads="1"/>
          </p:cNvSpPr>
          <p:nvPr/>
        </p:nvSpPr>
        <p:spPr bwMode="auto">
          <a:xfrm>
            <a:off x="1054100" y="2895600"/>
            <a:ext cx="1676400" cy="2590800"/>
          </a:xfrm>
          <a:prstGeom prst="roundRect">
            <a:avLst>
              <a:gd name="adj" fmla="val 13745"/>
            </a:avLst>
          </a:prstGeom>
          <a:noFill/>
          <a:ln w="38100">
            <a:solidFill>
              <a:srgbClr val="C0C0C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nvGrpSpPr>
          <p:cNvPr id="18" name="Group 7"/>
          <p:cNvGrpSpPr>
            <a:grpSpLocks/>
          </p:cNvGrpSpPr>
          <p:nvPr/>
        </p:nvGrpSpPr>
        <p:grpSpPr bwMode="auto">
          <a:xfrm>
            <a:off x="1282700" y="1600200"/>
            <a:ext cx="6096000" cy="990600"/>
            <a:chOff x="624" y="1152"/>
            <a:chExt cx="4080" cy="720"/>
          </a:xfrm>
        </p:grpSpPr>
        <p:sp>
          <p:nvSpPr>
            <p:cNvPr id="19"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p>
              <a:endParaRPr lang="zh-CN" altLang="en-US">
                <a:solidFill>
                  <a:srgbClr val="000000"/>
                </a:solidFill>
                <a:latin typeface="微软雅黑" pitchFamily="34" charset="-122"/>
                <a:ea typeface="微软雅黑" pitchFamily="34" charset="-122"/>
              </a:endParaRPr>
            </a:p>
          </p:txBody>
        </p:sp>
        <p:grpSp>
          <p:nvGrpSpPr>
            <p:cNvPr id="20" name="Group 9"/>
            <p:cNvGrpSpPr>
              <a:grpSpLocks/>
            </p:cNvGrpSpPr>
            <p:nvPr/>
          </p:nvGrpSpPr>
          <p:grpSpPr bwMode="auto">
            <a:xfrm>
              <a:off x="1292" y="1256"/>
              <a:ext cx="623" cy="91"/>
              <a:chOff x="2003" y="3442"/>
              <a:chExt cx="468" cy="239"/>
            </a:xfrm>
          </p:grpSpPr>
          <p:sp>
            <p:nvSpPr>
              <p:cNvPr id="34" name="Oval 10"/>
              <p:cNvSpPr>
                <a:spLocks noChangeArrowheads="1"/>
              </p:cNvSpPr>
              <p:nvPr/>
            </p:nvSpPr>
            <p:spPr bwMode="gray">
              <a:xfrm>
                <a:off x="2003" y="3442"/>
                <a:ext cx="79" cy="236"/>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35" name="Rectangle 11"/>
              <p:cNvSpPr>
                <a:spLocks noChangeArrowheads="1"/>
              </p:cNvSpPr>
              <p:nvPr/>
            </p:nvSpPr>
            <p:spPr bwMode="gray">
              <a:xfrm>
                <a:off x="2048" y="3445"/>
                <a:ext cx="388" cy="236"/>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36" name="Oval 12"/>
              <p:cNvSpPr>
                <a:spLocks noChangeArrowheads="1"/>
              </p:cNvSpPr>
              <p:nvPr/>
            </p:nvSpPr>
            <p:spPr bwMode="gray">
              <a:xfrm>
                <a:off x="2400" y="3445"/>
                <a:ext cx="71" cy="230"/>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headEnd/>
                <a:tailEnd/>
              </a:ln>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45" name="Oval 13"/>
              <p:cNvSpPr>
                <a:spLocks noChangeArrowheads="1"/>
              </p:cNvSpPr>
              <p:nvPr/>
            </p:nvSpPr>
            <p:spPr bwMode="gray">
              <a:xfrm>
                <a:off x="2438" y="3523"/>
                <a:ext cx="20" cy="67"/>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sp>
          <p:nvSpPr>
            <p:cNvPr id="21" name="Rectangle 14"/>
            <p:cNvSpPr>
              <a:spLocks noChangeArrowheads="1"/>
            </p:cNvSpPr>
            <p:nvPr/>
          </p:nvSpPr>
          <p:spPr bwMode="gray">
            <a:xfrm rot="3419336">
              <a:off x="1776" y="1148"/>
              <a:ext cx="672" cy="680"/>
            </a:xfrm>
            <a:prstGeom prst="rect">
              <a:avLst/>
            </a:prstGeom>
            <a:gradFill rotWithShape="1">
              <a:gsLst>
                <a:gs pos="0">
                  <a:srgbClr val="D9520F"/>
                </a:gs>
                <a:gs pos="100000">
                  <a:srgbClr val="642607"/>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p>
              <a:endParaRPr lang="zh-CN" altLang="en-US">
                <a:solidFill>
                  <a:srgbClr val="000000"/>
                </a:solidFill>
                <a:latin typeface="微软雅黑" pitchFamily="34" charset="-122"/>
                <a:ea typeface="微软雅黑" pitchFamily="34" charset="-122"/>
              </a:endParaRPr>
            </a:p>
          </p:txBody>
        </p:sp>
        <p:grpSp>
          <p:nvGrpSpPr>
            <p:cNvPr id="22" name="Group 15"/>
            <p:cNvGrpSpPr>
              <a:grpSpLocks/>
            </p:cNvGrpSpPr>
            <p:nvPr/>
          </p:nvGrpSpPr>
          <p:grpSpPr bwMode="auto">
            <a:xfrm>
              <a:off x="2444" y="1256"/>
              <a:ext cx="623" cy="91"/>
              <a:chOff x="2003" y="3442"/>
              <a:chExt cx="468" cy="239"/>
            </a:xfrm>
          </p:grpSpPr>
          <p:sp>
            <p:nvSpPr>
              <p:cNvPr id="30" name="Oval 16"/>
              <p:cNvSpPr>
                <a:spLocks noChangeArrowheads="1"/>
              </p:cNvSpPr>
              <p:nvPr/>
            </p:nvSpPr>
            <p:spPr bwMode="gray">
              <a:xfrm>
                <a:off x="2003" y="3442"/>
                <a:ext cx="79" cy="236"/>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31" name="Rectangle 17"/>
              <p:cNvSpPr>
                <a:spLocks noChangeArrowheads="1"/>
              </p:cNvSpPr>
              <p:nvPr/>
            </p:nvSpPr>
            <p:spPr bwMode="gray">
              <a:xfrm>
                <a:off x="2048" y="3445"/>
                <a:ext cx="388" cy="236"/>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32" name="Oval 18"/>
              <p:cNvSpPr>
                <a:spLocks noChangeArrowheads="1"/>
              </p:cNvSpPr>
              <p:nvPr/>
            </p:nvSpPr>
            <p:spPr bwMode="gray">
              <a:xfrm>
                <a:off x="2400" y="3445"/>
                <a:ext cx="71" cy="230"/>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headEnd/>
                <a:tailEnd/>
              </a:ln>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33" name="Oval 19"/>
              <p:cNvSpPr>
                <a:spLocks noChangeArrowheads="1"/>
              </p:cNvSpPr>
              <p:nvPr/>
            </p:nvSpPr>
            <p:spPr bwMode="gray">
              <a:xfrm>
                <a:off x="2438" y="3523"/>
                <a:ext cx="20" cy="67"/>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sp>
          <p:nvSpPr>
            <p:cNvPr id="23" name="Rectangle 20"/>
            <p:cNvSpPr>
              <a:spLocks noChangeArrowheads="1"/>
            </p:cNvSpPr>
            <p:nvPr/>
          </p:nvSpPr>
          <p:spPr bwMode="gray">
            <a:xfrm rot="3419336">
              <a:off x="2880" y="1148"/>
              <a:ext cx="672" cy="679"/>
            </a:xfrm>
            <a:prstGeom prst="rect">
              <a:avLst/>
            </a:prstGeom>
            <a:gradFill rotWithShape="1">
              <a:gsLst>
                <a:gs pos="0">
                  <a:srgbClr val="4987E3"/>
                </a:gs>
                <a:gs pos="100000">
                  <a:srgbClr val="223E69"/>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p>
              <a:endParaRPr lang="zh-CN" altLang="en-US">
                <a:solidFill>
                  <a:srgbClr val="000000"/>
                </a:solidFill>
                <a:latin typeface="微软雅黑" pitchFamily="34" charset="-122"/>
                <a:ea typeface="微软雅黑" pitchFamily="34" charset="-122"/>
              </a:endParaRPr>
            </a:p>
          </p:txBody>
        </p:sp>
        <p:grpSp>
          <p:nvGrpSpPr>
            <p:cNvPr id="24" name="Group 21"/>
            <p:cNvGrpSpPr>
              <a:grpSpLocks/>
            </p:cNvGrpSpPr>
            <p:nvPr/>
          </p:nvGrpSpPr>
          <p:grpSpPr bwMode="auto">
            <a:xfrm>
              <a:off x="3605" y="1256"/>
              <a:ext cx="817" cy="91"/>
              <a:chOff x="2003" y="3442"/>
              <a:chExt cx="468" cy="239"/>
            </a:xfrm>
          </p:grpSpPr>
          <p:sp>
            <p:nvSpPr>
              <p:cNvPr id="26" name="Oval 22"/>
              <p:cNvSpPr>
                <a:spLocks noChangeArrowheads="1"/>
              </p:cNvSpPr>
              <p:nvPr/>
            </p:nvSpPr>
            <p:spPr bwMode="gray">
              <a:xfrm>
                <a:off x="2003" y="3442"/>
                <a:ext cx="79" cy="236"/>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7" name="Rectangle 23"/>
              <p:cNvSpPr>
                <a:spLocks noChangeArrowheads="1"/>
              </p:cNvSpPr>
              <p:nvPr/>
            </p:nvSpPr>
            <p:spPr bwMode="gray">
              <a:xfrm>
                <a:off x="2048" y="3445"/>
                <a:ext cx="388" cy="236"/>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8" name="Oval 24"/>
              <p:cNvSpPr>
                <a:spLocks noChangeArrowheads="1"/>
              </p:cNvSpPr>
              <p:nvPr/>
            </p:nvSpPr>
            <p:spPr bwMode="gray">
              <a:xfrm>
                <a:off x="2400" y="3445"/>
                <a:ext cx="71" cy="230"/>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headEnd/>
                <a:tailEnd/>
              </a:ln>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9" name="Oval 25"/>
              <p:cNvSpPr>
                <a:spLocks noChangeArrowheads="1"/>
              </p:cNvSpPr>
              <p:nvPr/>
            </p:nvSpPr>
            <p:spPr bwMode="gray">
              <a:xfrm>
                <a:off x="2438" y="3523"/>
                <a:ext cx="20" cy="67"/>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sp>
          <p:nvSpPr>
            <p:cNvPr id="25"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p>
              <a:endParaRPr lang="zh-CN" altLang="en-US">
                <a:solidFill>
                  <a:srgbClr val="000000"/>
                </a:solidFill>
                <a:latin typeface="微软雅黑" pitchFamily="34" charset="-122"/>
                <a:ea typeface="微软雅黑"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37" name="文本占位符 36"/>
          <p:cNvSpPr>
            <a:spLocks noGrp="1"/>
          </p:cNvSpPr>
          <p:nvPr>
            <p:ph type="body" sz="quarter" idx="11"/>
          </p:nvPr>
        </p:nvSpPr>
        <p:spPr>
          <a:xfrm>
            <a:off x="1218817" y="3058730"/>
            <a:ext cx="135572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38" name="文本占位符 36"/>
          <p:cNvSpPr>
            <a:spLocks noGrp="1"/>
          </p:cNvSpPr>
          <p:nvPr>
            <p:ph type="body" sz="quarter" idx="12"/>
          </p:nvPr>
        </p:nvSpPr>
        <p:spPr>
          <a:xfrm>
            <a:off x="2947768" y="3058730"/>
            <a:ext cx="135572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39" name="文本占位符 36"/>
          <p:cNvSpPr>
            <a:spLocks noGrp="1"/>
          </p:cNvSpPr>
          <p:nvPr>
            <p:ph type="body" sz="quarter" idx="13"/>
          </p:nvPr>
        </p:nvSpPr>
        <p:spPr>
          <a:xfrm>
            <a:off x="4718762" y="3058730"/>
            <a:ext cx="135572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40" name="文本占位符 36"/>
          <p:cNvSpPr>
            <a:spLocks noGrp="1"/>
          </p:cNvSpPr>
          <p:nvPr>
            <p:ph type="body" sz="quarter" idx="14"/>
          </p:nvPr>
        </p:nvSpPr>
        <p:spPr>
          <a:xfrm>
            <a:off x="6468735" y="3058730"/>
            <a:ext cx="135572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41" name="文本占位符 29"/>
          <p:cNvSpPr>
            <a:spLocks noGrp="1"/>
          </p:cNvSpPr>
          <p:nvPr>
            <p:ph type="body" sz="quarter" idx="15"/>
          </p:nvPr>
        </p:nvSpPr>
        <p:spPr>
          <a:xfrm>
            <a:off x="1345324" y="1843908"/>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42" name="文本占位符 29"/>
          <p:cNvSpPr>
            <a:spLocks noGrp="1"/>
          </p:cNvSpPr>
          <p:nvPr>
            <p:ph type="body" sz="quarter" idx="16"/>
          </p:nvPr>
        </p:nvSpPr>
        <p:spPr>
          <a:xfrm>
            <a:off x="3095296" y="1843908"/>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43" name="文本占位符 29"/>
          <p:cNvSpPr>
            <a:spLocks noGrp="1"/>
          </p:cNvSpPr>
          <p:nvPr>
            <p:ph type="body" sz="quarter" idx="17"/>
          </p:nvPr>
        </p:nvSpPr>
        <p:spPr>
          <a:xfrm>
            <a:off x="4750676" y="1843908"/>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44" name="文本占位符 29"/>
          <p:cNvSpPr>
            <a:spLocks noGrp="1"/>
          </p:cNvSpPr>
          <p:nvPr>
            <p:ph type="body" sz="quarter" idx="18"/>
          </p:nvPr>
        </p:nvSpPr>
        <p:spPr>
          <a:xfrm>
            <a:off x="6448095" y="1843908"/>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Tree>
    <p:extLst>
      <p:ext uri="{BB962C8B-B14F-4D97-AF65-F5344CB8AC3E}">
        <p14:creationId xmlns="" xmlns:p14="http://schemas.microsoft.com/office/powerpoint/2010/main" val="1789545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比例分析">
    <p:spTree>
      <p:nvGrpSpPr>
        <p:cNvPr id="1" name=""/>
        <p:cNvGrpSpPr/>
        <p:nvPr/>
      </p:nvGrpSpPr>
      <p:grpSpPr>
        <a:xfrm>
          <a:off x="0" y="0"/>
          <a:ext cx="0" cy="0"/>
          <a:chOff x="0" y="0"/>
          <a:chExt cx="0" cy="0"/>
        </a:xfrm>
      </p:grpSpPr>
      <p:sp>
        <p:nvSpPr>
          <p:cNvPr id="9"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25C78AA0-1417-477D-BD49-23246E456A05}"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0"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2E394772-3CB4-48EA-B548-4C609115AA6C}"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11" name="TextBox 10"/>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2" name="Group 2"/>
          <p:cNvGrpSpPr>
            <a:grpSpLocks/>
          </p:cNvGrpSpPr>
          <p:nvPr/>
        </p:nvGrpSpPr>
        <p:grpSpPr bwMode="auto">
          <a:xfrm>
            <a:off x="1397000" y="1868488"/>
            <a:ext cx="6329363" cy="3711575"/>
            <a:chOff x="864" y="1310"/>
            <a:chExt cx="3987" cy="2338"/>
          </a:xfrm>
        </p:grpSpPr>
        <p:sp>
          <p:nvSpPr>
            <p:cNvPr id="13"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 xmlns:a14="http://schemas.microsoft.com/office/drawing/2010/main" w="3175">
                  <a:solidFill>
                    <a:srgbClr val="000000"/>
                  </a:solidFill>
                  <a:round/>
                  <a:headEnd/>
                  <a:tailEnd type="none" w="sm" len="sm"/>
                </a14:hiddenLine>
              </a:ext>
            </a:extLst>
          </p:spPr>
          <p:txBody>
            <a:bodyPr vert="eaVert" wrap="none" lIns="92075" tIns="46038" rIns="92075" bIns="46038" anchor="ctr"/>
            <a:lstStyle/>
            <a:p>
              <a:endParaRPr lang="zh-CN" altLang="en-US">
                <a:solidFill>
                  <a:srgbClr val="000000"/>
                </a:solidFill>
              </a:endParaRPr>
            </a:p>
          </p:txBody>
        </p:sp>
        <p:sp>
          <p:nvSpPr>
            <p:cNvPr id="14"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solidFill>
                  <a:srgbClr val="000000"/>
                </a:solidFill>
              </a:endParaRPr>
            </a:p>
          </p:txBody>
        </p:sp>
        <p:sp>
          <p:nvSpPr>
            <p:cNvPr id="15"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solidFill>
                  <a:srgbClr val="000000"/>
                </a:solidFill>
              </a:endParaRPr>
            </a:p>
          </p:txBody>
        </p:sp>
        <p:sp>
          <p:nvSpPr>
            <p:cNvPr id="16" name="Arc 6"/>
            <p:cNvSpPr>
              <a:spLocks/>
            </p:cNvSpPr>
            <p:nvPr/>
          </p:nvSpPr>
          <p:spPr bwMode="gray">
            <a:xfrm rot="-998297">
              <a:off x="2599" y="1310"/>
              <a:ext cx="1795" cy="1239"/>
            </a:xfrm>
            <a:custGeom>
              <a:avLst/>
              <a:gdLst>
                <a:gd name="T0" fmla="*/ 1096 w 21600"/>
                <a:gd name="T1" fmla="*/ 0 h 29046"/>
                <a:gd name="T2" fmla="*/ 1496 w 21600"/>
                <a:gd name="T3" fmla="*/ 1239 h 29046"/>
                <a:gd name="T4" fmla="*/ 0 w 21600"/>
                <a:gd name="T5" fmla="*/ 730 h 29046"/>
                <a:gd name="T6" fmla="*/ 0 60000 65536"/>
                <a:gd name="T7" fmla="*/ 0 60000 65536"/>
                <a:gd name="T8" fmla="*/ 0 60000 65536"/>
              </a:gdLst>
              <a:ahLst/>
              <a:cxnLst>
                <a:cxn ang="T6">
                  <a:pos x="T0" y="T1"/>
                </a:cxn>
                <a:cxn ang="T7">
                  <a:pos x="T2" y="T3"/>
                </a:cxn>
                <a:cxn ang="T8">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gs>
                <a:gs pos="100000">
                  <a:srgbClr val="7FC3D1"/>
                </a:gs>
              </a:gsLst>
              <a:lin ang="5400000" scaled="1"/>
            </a:gra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7" name="Arc 7"/>
            <p:cNvSpPr>
              <a:spLocks/>
            </p:cNvSpPr>
            <p:nvPr/>
          </p:nvSpPr>
          <p:spPr bwMode="gray">
            <a:xfrm rot="20601703" flipH="1">
              <a:off x="1080" y="2491"/>
              <a:ext cx="2067" cy="930"/>
            </a:xfrm>
            <a:custGeom>
              <a:avLst/>
              <a:gdLst>
                <a:gd name="T0" fmla="*/ 2067 w 25114"/>
                <a:gd name="T1" fmla="*/ 108 h 21600"/>
                <a:gd name="T2" fmla="*/ 0 w 25114"/>
                <a:gd name="T3" fmla="*/ 917 h 21600"/>
                <a:gd name="T4" fmla="*/ 301 w 25114"/>
                <a:gd name="T5" fmla="*/ 0 h 21600"/>
                <a:gd name="T6" fmla="*/ 0 60000 65536"/>
                <a:gd name="T7" fmla="*/ 0 60000 65536"/>
                <a:gd name="T8" fmla="*/ 0 60000 65536"/>
              </a:gdLst>
              <a:ahLst/>
              <a:cxnLst>
                <a:cxn ang="T6">
                  <a:pos x="T0" y="T1"/>
                </a:cxn>
                <a:cxn ang="T7">
                  <a:pos x="T2" y="T3"/>
                </a:cxn>
                <a:cxn ang="T8">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gs>
                <a:gs pos="100000">
                  <a:srgbClr val="4987E3"/>
                </a:gs>
              </a:gsLst>
              <a:lin ang="2700000" scaled="1"/>
            </a:gra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8" name="Arc 8"/>
            <p:cNvSpPr>
              <a:spLocks/>
            </p:cNvSpPr>
            <p:nvPr/>
          </p:nvSpPr>
          <p:spPr bwMode="gray">
            <a:xfrm rot="-998297">
              <a:off x="1715" y="1339"/>
              <a:ext cx="2034" cy="893"/>
            </a:xfrm>
            <a:custGeom>
              <a:avLst/>
              <a:gdLst>
                <a:gd name="T0" fmla="*/ 0 w 24549"/>
                <a:gd name="T1" fmla="*/ 98 h 21600"/>
                <a:gd name="T2" fmla="*/ 2034 w 24549"/>
                <a:gd name="T3" fmla="*/ 239 h 21600"/>
                <a:gd name="T4" fmla="*/ 816 w 24549"/>
                <a:gd name="T5" fmla="*/ 893 h 21600"/>
                <a:gd name="T6" fmla="*/ 0 60000 65536"/>
                <a:gd name="T7" fmla="*/ 0 60000 65536"/>
                <a:gd name="T8" fmla="*/ 0 60000 65536"/>
              </a:gdLst>
              <a:ahLst/>
              <a:cxnLst>
                <a:cxn ang="T6">
                  <a:pos x="T0" y="T1"/>
                </a:cxn>
                <a:cxn ang="T7">
                  <a:pos x="T2" y="T3"/>
                </a:cxn>
                <a:cxn ang="T8">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gs>
                <a:gs pos="100000">
                  <a:srgbClr val="277584"/>
                </a:gs>
              </a:gsLst>
              <a:lin ang="2700000" scaled="1"/>
            </a:gra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9" name="Arc 9"/>
            <p:cNvSpPr>
              <a:spLocks/>
            </p:cNvSpPr>
            <p:nvPr/>
          </p:nvSpPr>
          <p:spPr bwMode="gray">
            <a:xfrm rot="20601703" flipH="1">
              <a:off x="864" y="1713"/>
              <a:ext cx="1796" cy="1302"/>
            </a:xfrm>
            <a:custGeom>
              <a:avLst/>
              <a:gdLst>
                <a:gd name="T0" fmla="*/ 689 w 21600"/>
                <a:gd name="T1" fmla="*/ 0 h 30468"/>
                <a:gd name="T2" fmla="*/ 1568 w 21600"/>
                <a:gd name="T3" fmla="*/ 1302 h 30468"/>
                <a:gd name="T4" fmla="*/ 0 w 21600"/>
                <a:gd name="T5" fmla="*/ 852 h 30468"/>
                <a:gd name="T6" fmla="*/ 0 60000 65536"/>
                <a:gd name="T7" fmla="*/ 0 60000 65536"/>
                <a:gd name="T8" fmla="*/ 0 60000 65536"/>
              </a:gdLst>
              <a:ahLst/>
              <a:cxnLst>
                <a:cxn ang="T6">
                  <a:pos x="T0" y="T1"/>
                </a:cxn>
                <a:cxn ang="T7">
                  <a:pos x="T2" y="T3"/>
                </a:cxn>
                <a:cxn ang="T8">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gs>
                <a:gs pos="100000">
                  <a:srgbClr val="642607"/>
                </a:gs>
              </a:gsLst>
              <a:lin ang="2700000" scaled="1"/>
            </a:gra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20" name="Freeform 10"/>
            <p:cNvSpPr>
              <a:spLocks/>
            </p:cNvSpPr>
            <p:nvPr/>
          </p:nvSpPr>
          <p:spPr bwMode="gray">
            <a:xfrm>
              <a:off x="3442" y="2282"/>
              <a:ext cx="1105" cy="1120"/>
            </a:xfrm>
            <a:custGeom>
              <a:avLst/>
              <a:gdLst>
                <a:gd name="T0" fmla="*/ 9 w 1105"/>
                <a:gd name="T1" fmla="*/ 888 h 1120"/>
                <a:gd name="T2" fmla="*/ 1105 w 1105"/>
                <a:gd name="T3" fmla="*/ 0 h 1120"/>
                <a:gd name="T4" fmla="*/ 1081 w 1105"/>
                <a:gd name="T5" fmla="*/ 256 h 1120"/>
                <a:gd name="T6" fmla="*/ 705 w 1105"/>
                <a:gd name="T7" fmla="*/ 704 h 1120"/>
                <a:gd name="T8" fmla="*/ 17 w 1105"/>
                <a:gd name="T9" fmla="*/ 1120 h 1120"/>
                <a:gd name="T10" fmla="*/ 9 w 1105"/>
                <a:gd name="T11" fmla="*/ 888 h 1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gs>
                <a:gs pos="100000">
                  <a:srgbClr val="9CC769"/>
                </a:gs>
              </a:gsLst>
              <a:lin ang="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21" name="Arc 11"/>
            <p:cNvSpPr>
              <a:spLocks/>
            </p:cNvSpPr>
            <p:nvPr/>
          </p:nvSpPr>
          <p:spPr bwMode="gray">
            <a:xfrm rot="-1060795">
              <a:off x="2840" y="1897"/>
              <a:ext cx="1719" cy="1171"/>
            </a:xfrm>
            <a:custGeom>
              <a:avLst/>
              <a:gdLst>
                <a:gd name="T0" fmla="*/ 1719 w 18016"/>
                <a:gd name="T1" fmla="*/ 656 h 21282"/>
                <a:gd name="T2" fmla="*/ 353 w 18016"/>
                <a:gd name="T3" fmla="*/ 1171 h 21282"/>
                <a:gd name="T4" fmla="*/ 0 w 18016"/>
                <a:gd name="T5" fmla="*/ 0 h 21282"/>
                <a:gd name="T6" fmla="*/ 0 60000 65536"/>
                <a:gd name="T7" fmla="*/ 0 60000 65536"/>
                <a:gd name="T8" fmla="*/ 0 60000 65536"/>
              </a:gdLst>
              <a:ahLst/>
              <a:cxnLst>
                <a:cxn ang="T6">
                  <a:pos x="T0" y="T1"/>
                </a:cxn>
                <a:cxn ang="T7">
                  <a:pos x="T2" y="T3"/>
                </a:cxn>
                <a:cxn ang="T8">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lnTo>
                    <a:pt x="18016" y="11915"/>
                  </a:lnTo>
                  <a:close/>
                </a:path>
              </a:pathLst>
            </a:custGeom>
            <a:gradFill rotWithShape="1">
              <a:gsLst>
                <a:gs pos="0">
                  <a:srgbClr val="485C31"/>
                </a:gs>
                <a:gs pos="100000">
                  <a:srgbClr val="9CC769"/>
                </a:gs>
              </a:gsLst>
              <a:lin ang="2700000" scaled="1"/>
            </a:gra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22" name="Freeform 12"/>
            <p:cNvSpPr>
              <a:spLocks/>
            </p:cNvSpPr>
            <p:nvPr/>
          </p:nvSpPr>
          <p:spPr bwMode="gray">
            <a:xfrm>
              <a:off x="2819" y="2496"/>
              <a:ext cx="648" cy="928"/>
            </a:xfrm>
            <a:custGeom>
              <a:avLst/>
              <a:gdLst>
                <a:gd name="T0" fmla="*/ 648 w 648"/>
                <a:gd name="T1" fmla="*/ 632 h 928"/>
                <a:gd name="T2" fmla="*/ 648 w 648"/>
                <a:gd name="T3" fmla="*/ 928 h 928"/>
                <a:gd name="T4" fmla="*/ 0 w 648"/>
                <a:gd name="T5" fmla="*/ 64 h 928"/>
                <a:gd name="T6" fmla="*/ 96 w 648"/>
                <a:gd name="T7" fmla="*/ 0 h 928"/>
                <a:gd name="T8" fmla="*/ 648 w 648"/>
                <a:gd name="T9" fmla="*/ 632 h 9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928">
                  <a:moveTo>
                    <a:pt x="648" y="632"/>
                  </a:moveTo>
                  <a:lnTo>
                    <a:pt x="648" y="928"/>
                  </a:lnTo>
                  <a:lnTo>
                    <a:pt x="0" y="64"/>
                  </a:lnTo>
                  <a:lnTo>
                    <a:pt x="96" y="0"/>
                  </a:lnTo>
                  <a:lnTo>
                    <a:pt x="648" y="632"/>
                  </a:lnTo>
                  <a:close/>
                </a:path>
              </a:pathLst>
            </a:custGeom>
            <a:gradFill rotWithShape="1">
              <a:gsLst>
                <a:gs pos="0">
                  <a:srgbClr val="D2E6BB"/>
                </a:gs>
                <a:gs pos="100000">
                  <a:srgbClr val="9CC769"/>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29"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solidFill>
                  <a:srgbClr val="000000"/>
                </a:solidFill>
              </a:endParaRPr>
            </a:p>
          </p:txBody>
        </p:sp>
        <p:sp>
          <p:nvSpPr>
            <p:cNvPr id="30" name="Freeform 19"/>
            <p:cNvSpPr>
              <a:spLocks/>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gs>
              </a:gsLst>
              <a:lin ang="54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nchor="ctr"/>
            <a:lstStyle/>
            <a:p>
              <a:endParaRPr lang="zh-CN" altLang="en-US"/>
            </a:p>
          </p:txBody>
        </p:sp>
        <p:sp>
          <p:nvSpPr>
            <p:cNvPr id="31"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solidFill>
                  <a:srgbClr val="000000"/>
                </a:solidFill>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23" name="文本占位符 29"/>
          <p:cNvSpPr>
            <a:spLocks noGrp="1"/>
          </p:cNvSpPr>
          <p:nvPr>
            <p:ph type="body" sz="quarter" idx="12"/>
          </p:nvPr>
        </p:nvSpPr>
        <p:spPr>
          <a:xfrm>
            <a:off x="3762703" y="2132943"/>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4" name="文本占位符 29"/>
          <p:cNvSpPr>
            <a:spLocks noGrp="1"/>
          </p:cNvSpPr>
          <p:nvPr>
            <p:ph type="body" sz="quarter" idx="13"/>
          </p:nvPr>
        </p:nvSpPr>
        <p:spPr>
          <a:xfrm>
            <a:off x="5701861" y="2506060"/>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5" name="文本占位符 29"/>
          <p:cNvSpPr>
            <a:spLocks noGrp="1"/>
          </p:cNvSpPr>
          <p:nvPr>
            <p:ph type="body" sz="quarter" idx="14"/>
          </p:nvPr>
        </p:nvSpPr>
        <p:spPr>
          <a:xfrm>
            <a:off x="1933904" y="3415205"/>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6" name="文本占位符 29"/>
          <p:cNvSpPr>
            <a:spLocks noGrp="1"/>
          </p:cNvSpPr>
          <p:nvPr>
            <p:ph type="body" sz="quarter" idx="15"/>
          </p:nvPr>
        </p:nvSpPr>
        <p:spPr>
          <a:xfrm>
            <a:off x="5407573" y="3735770"/>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7" name="文本占位符 29"/>
          <p:cNvSpPr>
            <a:spLocks noGrp="1"/>
          </p:cNvSpPr>
          <p:nvPr>
            <p:ph type="body" sz="quarter" idx="16"/>
          </p:nvPr>
        </p:nvSpPr>
        <p:spPr>
          <a:xfrm>
            <a:off x="3195144" y="4413687"/>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8" name="文本占位符 24"/>
          <p:cNvSpPr>
            <a:spLocks noGrp="1"/>
          </p:cNvSpPr>
          <p:nvPr>
            <p:ph type="body" sz="quarter" idx="17"/>
          </p:nvPr>
        </p:nvSpPr>
        <p:spPr>
          <a:xfrm>
            <a:off x="3005795" y="3250431"/>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 xmlns:p14="http://schemas.microsoft.com/office/powerpoint/2010/main" val="3026821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观点总结">
    <p:spTree>
      <p:nvGrpSpPr>
        <p:cNvPr id="1" name=""/>
        <p:cNvGrpSpPr/>
        <p:nvPr/>
      </p:nvGrpSpPr>
      <p:grpSpPr>
        <a:xfrm>
          <a:off x="0" y="0"/>
          <a:ext cx="0" cy="0"/>
          <a:chOff x="0" y="0"/>
          <a:chExt cx="0" cy="0"/>
        </a:xfrm>
      </p:grpSpPr>
      <p:sp>
        <p:nvSpPr>
          <p:cNvPr id="9"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D12E9318-FD35-44FF-B31F-C64C7B1B2C29}"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0"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56192E3A-D11B-4DB5-8BFA-2FE09E602368}"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11" name="TextBox 10"/>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2" name="Group 29"/>
          <p:cNvGrpSpPr>
            <a:grpSpLocks/>
          </p:cNvGrpSpPr>
          <p:nvPr/>
        </p:nvGrpSpPr>
        <p:grpSpPr bwMode="auto">
          <a:xfrm>
            <a:off x="876300" y="1624013"/>
            <a:ext cx="7391400" cy="4156075"/>
            <a:chOff x="576" y="768"/>
            <a:chExt cx="4656" cy="2618"/>
          </a:xfrm>
        </p:grpSpPr>
        <p:sp>
          <p:nvSpPr>
            <p:cNvPr id="13"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 xmlns:a14="http://schemas.microsoft.com/office/drawing/2010/main" w="9525" algn="ctr">
                  <a:solidFill>
                    <a:srgbClr val="000000"/>
                  </a:solidFill>
                  <a:miter lim="800000"/>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4"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endParaRPr lang="en-US" altLang="zh-CN" sz="2000" kern="0" dirty="0">
                <a:solidFill>
                  <a:srgbClr val="FFFFFF"/>
                </a:solidFill>
                <a:effectLst>
                  <a:outerShdw blurRad="38100" dist="38100" dir="2700000" algn="tl">
                    <a:srgbClr val="000000"/>
                  </a:outerShdw>
                </a:effectLst>
                <a:latin typeface="微软雅黑" pitchFamily="34" charset="-122"/>
                <a:ea typeface="微软雅黑" pitchFamily="34" charset="-122"/>
              </a:endParaRPr>
            </a:p>
          </p:txBody>
        </p:sp>
        <p:grpSp>
          <p:nvGrpSpPr>
            <p:cNvPr id="15" name="Group 7"/>
            <p:cNvGrpSpPr>
              <a:grpSpLocks/>
            </p:cNvGrpSpPr>
            <p:nvPr/>
          </p:nvGrpSpPr>
          <p:grpSpPr bwMode="auto">
            <a:xfrm>
              <a:off x="576" y="2428"/>
              <a:ext cx="936" cy="954"/>
              <a:chOff x="2016" y="1920"/>
              <a:chExt cx="1680" cy="1680"/>
            </a:xfrm>
          </p:grpSpPr>
          <p:sp>
            <p:nvSpPr>
              <p:cNvPr id="25"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6" name="Freeform 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9520F"/>
                  </a:gs>
                </a:gsLst>
                <a:lin ang="540000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 name="Group 13"/>
            <p:cNvGrpSpPr>
              <a:grpSpLocks/>
            </p:cNvGrpSpPr>
            <p:nvPr/>
          </p:nvGrpSpPr>
          <p:grpSpPr bwMode="auto">
            <a:xfrm>
              <a:off x="4272" y="2400"/>
              <a:ext cx="960" cy="965"/>
              <a:chOff x="2016" y="1920"/>
              <a:chExt cx="1680" cy="1680"/>
            </a:xfrm>
          </p:grpSpPr>
          <p:sp>
            <p:nvSpPr>
              <p:cNvPr id="23"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4" name="Freeform 15"/>
              <p:cNvSpPr>
                <a:spLocks/>
              </p:cNvSpPr>
              <p:nvPr/>
            </p:nvSpPr>
            <p:spPr bwMode="gray">
              <a:xfrm>
                <a:off x="2209" y="1948"/>
                <a:ext cx="1295"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CC769"/>
                  </a:gs>
                </a:gsLst>
                <a:lin ang="540000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7" name="Group 18"/>
            <p:cNvGrpSpPr>
              <a:grpSpLocks/>
            </p:cNvGrpSpPr>
            <p:nvPr/>
          </p:nvGrpSpPr>
          <p:grpSpPr bwMode="auto">
            <a:xfrm>
              <a:off x="1776" y="2428"/>
              <a:ext cx="960" cy="958"/>
              <a:chOff x="2016" y="1920"/>
              <a:chExt cx="1680" cy="1680"/>
            </a:xfrm>
          </p:grpSpPr>
          <p:sp>
            <p:nvSpPr>
              <p:cNvPr id="21"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2" name="Freeform 20"/>
              <p:cNvSpPr>
                <a:spLocks/>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36A1B6"/>
                  </a:gs>
                </a:gsLst>
                <a:lin ang="540000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8" name="Group 24"/>
            <p:cNvGrpSpPr>
              <a:grpSpLocks/>
            </p:cNvGrpSpPr>
            <p:nvPr/>
          </p:nvGrpSpPr>
          <p:grpSpPr bwMode="auto">
            <a:xfrm>
              <a:off x="3072" y="2400"/>
              <a:ext cx="960" cy="958"/>
              <a:chOff x="2016" y="1920"/>
              <a:chExt cx="1680" cy="1680"/>
            </a:xfrm>
          </p:grpSpPr>
          <p:sp>
            <p:nvSpPr>
              <p:cNvPr id="19"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20" name="Freeform 26"/>
              <p:cNvSpPr>
                <a:spLocks/>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987E3"/>
                  </a:gs>
                </a:gsLst>
                <a:lin ang="540000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27" name="文本占位符 29"/>
          <p:cNvSpPr>
            <a:spLocks noGrp="1"/>
          </p:cNvSpPr>
          <p:nvPr>
            <p:ph type="body" sz="quarter" idx="12"/>
          </p:nvPr>
        </p:nvSpPr>
        <p:spPr>
          <a:xfrm>
            <a:off x="1198179" y="4939205"/>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8" name="文本占位符 29"/>
          <p:cNvSpPr>
            <a:spLocks noGrp="1"/>
          </p:cNvSpPr>
          <p:nvPr>
            <p:ph type="body" sz="quarter" idx="13"/>
          </p:nvPr>
        </p:nvSpPr>
        <p:spPr>
          <a:xfrm>
            <a:off x="3137337" y="4939205"/>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29" name="文本占位符 29"/>
          <p:cNvSpPr>
            <a:spLocks noGrp="1"/>
          </p:cNvSpPr>
          <p:nvPr>
            <p:ph type="body" sz="quarter" idx="14"/>
          </p:nvPr>
        </p:nvSpPr>
        <p:spPr>
          <a:xfrm>
            <a:off x="5202620" y="4939205"/>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30" name="文本占位符 29"/>
          <p:cNvSpPr>
            <a:spLocks noGrp="1"/>
          </p:cNvSpPr>
          <p:nvPr>
            <p:ph type="body" sz="quarter" idx="15"/>
          </p:nvPr>
        </p:nvSpPr>
        <p:spPr>
          <a:xfrm>
            <a:off x="7110248" y="4939205"/>
            <a:ext cx="903890" cy="358775"/>
          </a:xfrm>
        </p:spPr>
        <p:txBody>
          <a:bodyPr/>
          <a:lstStyle>
            <a:lvl1pPr algn="ctr">
              <a:buNone/>
              <a:defRPr lang="zh-CN" altLang="en-US" sz="1800" b="1" dirty="0">
                <a:solidFill>
                  <a:schemeClr val="bg1"/>
                </a:solidFill>
              </a:defRPr>
            </a:lvl1pPr>
          </a:lstStyle>
          <a:p>
            <a:pPr lvl="0"/>
            <a:r>
              <a:rPr lang="zh-CN" altLang="en-US" smtClean="0"/>
              <a:t>单击此处编辑母版文本样式</a:t>
            </a:r>
          </a:p>
        </p:txBody>
      </p:sp>
      <p:sp>
        <p:nvSpPr>
          <p:cNvPr id="31" name="文本占位符 8"/>
          <p:cNvSpPr>
            <a:spLocks noGrp="1"/>
          </p:cNvSpPr>
          <p:nvPr>
            <p:ph type="body" sz="quarter" idx="16"/>
          </p:nvPr>
        </p:nvSpPr>
        <p:spPr>
          <a:xfrm>
            <a:off x="2672176" y="1713678"/>
            <a:ext cx="3631489"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32" name="文本占位符 46"/>
          <p:cNvSpPr>
            <a:spLocks noGrp="1"/>
          </p:cNvSpPr>
          <p:nvPr>
            <p:ph type="body" sz="quarter" idx="17"/>
          </p:nvPr>
        </p:nvSpPr>
        <p:spPr>
          <a:xfrm>
            <a:off x="3620954" y="3084184"/>
            <a:ext cx="1712912" cy="495300"/>
          </a:xfrm>
        </p:spPr>
        <p:txBody>
          <a:bodyPr anchor="ctr"/>
          <a:lstStyle>
            <a:lvl1pPr algn="ctr">
              <a:buNone/>
              <a:defRPr sz="1800" b="0">
                <a:solidFill>
                  <a:schemeClr val="tx2">
                    <a:lumMod val="50000"/>
                  </a:schemeClr>
                </a:solidFill>
                <a:effectLst/>
              </a:defRPr>
            </a:lvl1pPr>
          </a:lstStyle>
          <a:p>
            <a:pPr lvl="0"/>
            <a:r>
              <a:rPr lang="zh-CN" altLang="en-US" smtClean="0"/>
              <a:t>单击此处编辑母版文本样式</a:t>
            </a:r>
          </a:p>
        </p:txBody>
      </p:sp>
    </p:spTree>
    <p:extLst>
      <p:ext uri="{BB962C8B-B14F-4D97-AF65-F5344CB8AC3E}">
        <p14:creationId xmlns="" xmlns:p14="http://schemas.microsoft.com/office/powerpoint/2010/main" val="39139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 xmlns:p14="http://schemas.microsoft.com/office/powerpoint/2010/main" val="322650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详细列表">
    <p:spTree>
      <p:nvGrpSpPr>
        <p:cNvPr id="1" name=""/>
        <p:cNvGrpSpPr/>
        <p:nvPr/>
      </p:nvGrpSpPr>
      <p:grpSpPr>
        <a:xfrm>
          <a:off x="0" y="0"/>
          <a:ext cx="0" cy="0"/>
          <a:chOff x="0" y="0"/>
          <a:chExt cx="0" cy="0"/>
        </a:xfrm>
      </p:grpSpPr>
      <p:sp>
        <p:nvSpPr>
          <p:cNvPr id="6"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DB7B4C76-E9F7-4489-B485-6A24380C28D0}"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7"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315CDE86-D2C6-4A77-BE89-97333D056C44}"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8" name="TextBox 7"/>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9" name="Group 91"/>
          <p:cNvGrpSpPr>
            <a:grpSpLocks/>
          </p:cNvGrpSpPr>
          <p:nvPr/>
        </p:nvGrpSpPr>
        <p:grpSpPr bwMode="auto">
          <a:xfrm>
            <a:off x="1182688" y="2173288"/>
            <a:ext cx="2163762" cy="3160712"/>
            <a:chOff x="745" y="1369"/>
            <a:chExt cx="1363" cy="1991"/>
          </a:xfrm>
        </p:grpSpPr>
        <p:sp>
          <p:nvSpPr>
            <p:cNvPr id="10"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11"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12"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13"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grpSp>
          <p:nvGrpSpPr>
            <p:cNvPr id="14" name="Group 96"/>
            <p:cNvGrpSpPr>
              <a:grpSpLocks/>
            </p:cNvGrpSpPr>
            <p:nvPr/>
          </p:nvGrpSpPr>
          <p:grpSpPr bwMode="auto">
            <a:xfrm>
              <a:off x="1214" y="1369"/>
              <a:ext cx="405" cy="392"/>
              <a:chOff x="1289" y="587"/>
              <a:chExt cx="668" cy="647"/>
            </a:xfrm>
          </p:grpSpPr>
          <p:sp>
            <p:nvSpPr>
              <p:cNvPr id="16" name="Oval 97"/>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sz="1600">
                  <a:solidFill>
                    <a:srgbClr val="000000"/>
                  </a:solidFill>
                  <a:latin typeface="微软雅黑" pitchFamily="34" charset="-122"/>
                  <a:ea typeface="微软雅黑" pitchFamily="34" charset="-122"/>
                </a:endParaRPr>
              </a:p>
            </p:txBody>
          </p:sp>
          <p:sp>
            <p:nvSpPr>
              <p:cNvPr id="17"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18"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19"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20"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grpSp>
        <p:sp>
          <p:nvSpPr>
            <p:cNvPr id="15" name="Text Box 102"/>
            <p:cNvSpPr txBox="1">
              <a:spLocks noChangeArrowheads="1"/>
            </p:cNvSpPr>
            <p:nvPr/>
          </p:nvSpPr>
          <p:spPr bwMode="gray">
            <a:xfrm>
              <a:off x="1304" y="1424"/>
              <a:ext cx="216" cy="252"/>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eaLnBrk="1" hangingPunct="1">
                <a:defRPr/>
              </a:pPr>
              <a:r>
                <a:rPr lang="en-US" altLang="zh-CN" sz="2000" b="1" smtClean="0">
                  <a:solidFill>
                    <a:srgbClr val="000000"/>
                  </a:solidFill>
                  <a:effectLst>
                    <a:outerShdw blurRad="38100" dist="38100" dir="2700000" algn="tl">
                      <a:srgbClr val="C0C0C0"/>
                    </a:outerShdw>
                  </a:effectLst>
                  <a:latin typeface="微软雅黑" pitchFamily="34" charset="-122"/>
                  <a:ea typeface="微软雅黑" pitchFamily="34" charset="-122"/>
                </a:rPr>
                <a:t>1</a:t>
              </a:r>
            </a:p>
          </p:txBody>
        </p:sp>
      </p:grpSp>
      <p:grpSp>
        <p:nvGrpSpPr>
          <p:cNvPr id="21" name="Group 104"/>
          <p:cNvGrpSpPr>
            <a:grpSpLocks/>
          </p:cNvGrpSpPr>
          <p:nvPr/>
        </p:nvGrpSpPr>
        <p:grpSpPr bwMode="auto">
          <a:xfrm>
            <a:off x="5913438" y="2170113"/>
            <a:ext cx="2163762" cy="3160712"/>
            <a:chOff x="3725" y="1367"/>
            <a:chExt cx="1363" cy="1991"/>
          </a:xfrm>
        </p:grpSpPr>
        <p:sp>
          <p:nvSpPr>
            <p:cNvPr id="22"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23"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24"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25"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grpSp>
          <p:nvGrpSpPr>
            <p:cNvPr id="26" name="Group 109"/>
            <p:cNvGrpSpPr>
              <a:grpSpLocks/>
            </p:cNvGrpSpPr>
            <p:nvPr/>
          </p:nvGrpSpPr>
          <p:grpSpPr bwMode="auto">
            <a:xfrm>
              <a:off x="4194" y="1367"/>
              <a:ext cx="405" cy="392"/>
              <a:chOff x="1289" y="587"/>
              <a:chExt cx="668" cy="647"/>
            </a:xfrm>
          </p:grpSpPr>
          <p:sp>
            <p:nvSpPr>
              <p:cNvPr id="28" name="Oval 110"/>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sz="1600">
                  <a:solidFill>
                    <a:srgbClr val="000000"/>
                  </a:solidFill>
                  <a:latin typeface="微软雅黑" pitchFamily="34" charset="-122"/>
                  <a:ea typeface="微软雅黑" pitchFamily="34" charset="-122"/>
                </a:endParaRPr>
              </a:p>
            </p:txBody>
          </p:sp>
          <p:sp>
            <p:nvSpPr>
              <p:cNvPr id="29"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30"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31"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32"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grpSp>
        <p:sp>
          <p:nvSpPr>
            <p:cNvPr id="27" name="Text Box 115"/>
            <p:cNvSpPr txBox="1">
              <a:spLocks noChangeArrowheads="1"/>
            </p:cNvSpPr>
            <p:nvPr/>
          </p:nvSpPr>
          <p:spPr bwMode="gray">
            <a:xfrm>
              <a:off x="4284" y="1422"/>
              <a:ext cx="216" cy="252"/>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eaLnBrk="1" hangingPunct="1">
                <a:defRPr/>
              </a:pPr>
              <a:r>
                <a:rPr lang="en-US" altLang="zh-CN" sz="2000" b="1" smtClean="0">
                  <a:solidFill>
                    <a:srgbClr val="000000"/>
                  </a:solidFill>
                  <a:effectLst>
                    <a:outerShdw blurRad="38100" dist="38100" dir="2700000" algn="tl">
                      <a:srgbClr val="C0C0C0"/>
                    </a:outerShdw>
                  </a:effectLst>
                  <a:latin typeface="微软雅黑" pitchFamily="34" charset="-122"/>
                  <a:ea typeface="微软雅黑" pitchFamily="34" charset="-122"/>
                </a:rPr>
                <a:t>3</a:t>
              </a:r>
            </a:p>
          </p:txBody>
        </p:sp>
      </p:grpSp>
      <p:grpSp>
        <p:nvGrpSpPr>
          <p:cNvPr id="33" name="Group 117"/>
          <p:cNvGrpSpPr>
            <a:grpSpLocks/>
          </p:cNvGrpSpPr>
          <p:nvPr/>
        </p:nvGrpSpPr>
        <p:grpSpPr bwMode="auto">
          <a:xfrm>
            <a:off x="3544888" y="2173288"/>
            <a:ext cx="2163762" cy="3160712"/>
            <a:chOff x="2256" y="1157"/>
            <a:chExt cx="1363" cy="1991"/>
          </a:xfrm>
        </p:grpSpPr>
        <p:sp>
          <p:nvSpPr>
            <p:cNvPr id="34"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35"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36"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37"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1600">
                <a:solidFill>
                  <a:srgbClr val="000000"/>
                </a:solidFill>
                <a:latin typeface="微软雅黑" pitchFamily="34" charset="-122"/>
                <a:ea typeface="微软雅黑" pitchFamily="34" charset="-122"/>
              </a:endParaRPr>
            </a:p>
          </p:txBody>
        </p:sp>
        <p:sp>
          <p:nvSpPr>
            <p:cNvPr id="38"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sz="1600">
                <a:solidFill>
                  <a:srgbClr val="000000"/>
                </a:solidFill>
                <a:latin typeface="微软雅黑" pitchFamily="34" charset="-122"/>
                <a:ea typeface="微软雅黑" pitchFamily="34" charset="-122"/>
              </a:endParaRPr>
            </a:p>
          </p:txBody>
        </p:sp>
        <p:sp>
          <p:nvSpPr>
            <p:cNvPr id="39"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40"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41"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45"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sz="1600">
                <a:solidFill>
                  <a:srgbClr val="000000"/>
                </a:solidFill>
                <a:latin typeface="微软雅黑" pitchFamily="34" charset="-122"/>
                <a:ea typeface="微软雅黑" pitchFamily="34" charset="-122"/>
              </a:endParaRPr>
            </a:p>
          </p:txBody>
        </p:sp>
        <p:sp>
          <p:nvSpPr>
            <p:cNvPr id="46" name="Text Box 127"/>
            <p:cNvSpPr txBox="1">
              <a:spLocks noChangeArrowheads="1"/>
            </p:cNvSpPr>
            <p:nvPr/>
          </p:nvSpPr>
          <p:spPr bwMode="gray">
            <a:xfrm>
              <a:off x="2815" y="1212"/>
              <a:ext cx="216" cy="252"/>
            </a:xfrm>
            <a:prstGeom prst="rect">
              <a:avLst/>
            </a:prstGeom>
            <a:noFill/>
            <a:ln w="9525" algn="ctr">
              <a:noFill/>
              <a:miter lim="800000"/>
              <a:headEnd/>
              <a:tailEnd/>
            </a:ln>
            <a:effectLst/>
          </p:spPr>
          <p:txBody>
            <a:bodyPr wrap="none">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pPr algn="ctr" eaLnBrk="1" hangingPunct="1">
                <a:defRPr/>
              </a:pPr>
              <a:r>
                <a:rPr lang="en-US" altLang="zh-CN" sz="2000" b="1" smtClean="0">
                  <a:solidFill>
                    <a:srgbClr val="000000"/>
                  </a:solidFill>
                  <a:effectLst>
                    <a:outerShdw blurRad="38100" dist="38100" dir="2700000" algn="tl">
                      <a:srgbClr val="C0C0C0"/>
                    </a:outerShdw>
                  </a:effectLst>
                  <a:latin typeface="微软雅黑" pitchFamily="34" charset="-122"/>
                  <a:ea typeface="微软雅黑" pitchFamily="34" charset="-122"/>
                </a:rPr>
                <a:t>2</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42" name="文本占位符 36"/>
          <p:cNvSpPr>
            <a:spLocks noGrp="1"/>
          </p:cNvSpPr>
          <p:nvPr>
            <p:ph type="body" sz="quarter" idx="11"/>
          </p:nvPr>
        </p:nvSpPr>
        <p:spPr>
          <a:xfrm>
            <a:off x="3630956" y="2806483"/>
            <a:ext cx="196055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43" name="文本占位符 36"/>
          <p:cNvSpPr>
            <a:spLocks noGrp="1"/>
          </p:cNvSpPr>
          <p:nvPr>
            <p:ph type="body" sz="quarter" idx="12"/>
          </p:nvPr>
        </p:nvSpPr>
        <p:spPr>
          <a:xfrm>
            <a:off x="1276632" y="2806483"/>
            <a:ext cx="196055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44" name="文本占位符 36"/>
          <p:cNvSpPr>
            <a:spLocks noGrp="1"/>
          </p:cNvSpPr>
          <p:nvPr>
            <p:ph type="body" sz="quarter" idx="13"/>
          </p:nvPr>
        </p:nvSpPr>
        <p:spPr>
          <a:xfrm>
            <a:off x="6006290" y="2806483"/>
            <a:ext cx="196055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Tree>
    <p:extLst>
      <p:ext uri="{BB962C8B-B14F-4D97-AF65-F5344CB8AC3E}">
        <p14:creationId xmlns="" xmlns:p14="http://schemas.microsoft.com/office/powerpoint/2010/main" val="24406486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概念分支">
    <p:spTree>
      <p:nvGrpSpPr>
        <p:cNvPr id="1" name=""/>
        <p:cNvGrpSpPr/>
        <p:nvPr/>
      </p:nvGrpSpPr>
      <p:grpSpPr>
        <a:xfrm>
          <a:off x="0" y="0"/>
          <a:ext cx="0" cy="0"/>
          <a:chOff x="0" y="0"/>
          <a:chExt cx="0" cy="0"/>
        </a:xfrm>
      </p:grpSpPr>
      <p:sp>
        <p:nvSpPr>
          <p:cNvPr id="6"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A31BFF12-D891-49EC-8027-92DF73733455}"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7"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8D926A0D-9E1A-4D80-9F20-2DAFECAB623C}"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8" name="TextBox 7"/>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AutoShape 5"/>
          <p:cNvSpPr>
            <a:spLocks noChangeArrowheads="1"/>
          </p:cNvSpPr>
          <p:nvPr/>
        </p:nvSpPr>
        <p:spPr bwMode="auto">
          <a:xfrm>
            <a:off x="1219200" y="3228975"/>
            <a:ext cx="2155825" cy="2544763"/>
          </a:xfrm>
          <a:prstGeom prst="roundRect">
            <a:avLst>
              <a:gd name="adj" fmla="val 16667"/>
            </a:avLst>
          </a:prstGeom>
          <a:noFill/>
          <a:ln w="381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eaLnBrk="0" hangingPunct="0"/>
            <a:endParaRPr lang="zh-CN" altLang="zh-CN">
              <a:solidFill>
                <a:srgbClr val="000000"/>
              </a:solidFill>
              <a:latin typeface="微软雅黑" pitchFamily="34" charset="-122"/>
              <a:ea typeface="微软雅黑" pitchFamily="34" charset="-122"/>
            </a:endParaRPr>
          </a:p>
        </p:txBody>
      </p:sp>
      <p:sp>
        <p:nvSpPr>
          <p:cNvPr id="10" name="Freeform 8"/>
          <p:cNvSpPr>
            <a:spLocks/>
          </p:cNvSpPr>
          <p:nvPr/>
        </p:nvSpPr>
        <p:spPr bwMode="gray">
          <a:xfrm>
            <a:off x="3181350" y="3135313"/>
            <a:ext cx="850900" cy="118586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gs>
              <a:gs pos="100000">
                <a:srgbClr val="F3C8B3"/>
              </a:gs>
            </a:gsLst>
            <a:lin ang="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AutoShape 9"/>
          <p:cNvSpPr>
            <a:spLocks noChangeAspect="1" noChangeArrowheads="1" noTextEdit="1"/>
          </p:cNvSpPr>
          <p:nvPr/>
        </p:nvSpPr>
        <p:spPr bwMode="gray">
          <a:xfrm flipH="1">
            <a:off x="4733925" y="3132138"/>
            <a:ext cx="857250" cy="1189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grpSp>
        <p:nvGrpSpPr>
          <p:cNvPr id="12" name="Group 11"/>
          <p:cNvGrpSpPr>
            <a:grpSpLocks/>
          </p:cNvGrpSpPr>
          <p:nvPr/>
        </p:nvGrpSpPr>
        <p:grpSpPr bwMode="auto">
          <a:xfrm>
            <a:off x="3016250" y="1582738"/>
            <a:ext cx="2827338" cy="1528762"/>
            <a:chOff x="1997" y="1314"/>
            <a:chExt cx="1889" cy="1009"/>
          </a:xfrm>
        </p:grpSpPr>
        <p:grpSp>
          <p:nvGrpSpPr>
            <p:cNvPr id="13" name="Group 12"/>
            <p:cNvGrpSpPr>
              <a:grpSpLocks/>
            </p:cNvGrpSpPr>
            <p:nvPr/>
          </p:nvGrpSpPr>
          <p:grpSpPr bwMode="auto">
            <a:xfrm>
              <a:off x="1997" y="1404"/>
              <a:ext cx="1889" cy="919"/>
              <a:chOff x="1973" y="1027"/>
              <a:chExt cx="1926" cy="937"/>
            </a:xfrm>
          </p:grpSpPr>
          <p:sp>
            <p:nvSpPr>
              <p:cNvPr id="18"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9"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sp>
          <p:nvSpPr>
            <p:cNvPr id="14"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15" name="Oval 16"/>
            <p:cNvSpPr>
              <a:spLocks noChangeArrowheads="1"/>
            </p:cNvSpPr>
            <p:nvPr/>
          </p:nvSpPr>
          <p:spPr bwMode="gray">
            <a:xfrm>
              <a:off x="2108" y="1319"/>
              <a:ext cx="1646"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16"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sp>
          <p:nvSpPr>
            <p:cNvPr id="17" name="Oval 18"/>
            <p:cNvSpPr>
              <a:spLocks noChangeArrowheads="1"/>
            </p:cNvSpPr>
            <p:nvPr/>
          </p:nvSpPr>
          <p:spPr bwMode="gray">
            <a:xfrm>
              <a:off x="2208" y="1344"/>
              <a:ext cx="1382" cy="617"/>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latin typeface="微软雅黑" pitchFamily="34" charset="-122"/>
                <a:ea typeface="微软雅黑" pitchFamily="34" charset="-122"/>
              </a:endParaRPr>
            </a:p>
          </p:txBody>
        </p:sp>
      </p:grpSp>
      <p:sp>
        <p:nvSpPr>
          <p:cNvPr id="20" name="AutoShape 3"/>
          <p:cNvSpPr>
            <a:spLocks noChangeArrowheads="1"/>
          </p:cNvSpPr>
          <p:nvPr/>
        </p:nvSpPr>
        <p:spPr bwMode="auto">
          <a:xfrm>
            <a:off x="5387975" y="3228975"/>
            <a:ext cx="2155825" cy="2544763"/>
          </a:xfrm>
          <a:prstGeom prst="roundRect">
            <a:avLst>
              <a:gd name="adj" fmla="val 16667"/>
            </a:avLst>
          </a:prstGeom>
          <a:noFill/>
          <a:ln w="381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eaLnBrk="0" hangingPunct="0"/>
            <a:endParaRPr lang="zh-CN" altLang="zh-CN">
              <a:solidFill>
                <a:srgbClr val="000000"/>
              </a:solidFill>
              <a:latin typeface="微软雅黑" pitchFamily="34" charset="-122"/>
              <a:ea typeface="微软雅黑" pitchFamily="34" charset="-122"/>
            </a:endParaRPr>
          </a:p>
        </p:txBody>
      </p:sp>
      <p:sp>
        <p:nvSpPr>
          <p:cNvPr id="21" name="Freeform 10"/>
          <p:cNvSpPr>
            <a:spLocks/>
          </p:cNvSpPr>
          <p:nvPr/>
        </p:nvSpPr>
        <p:spPr bwMode="gray">
          <a:xfrm flipH="1">
            <a:off x="4738688" y="3135313"/>
            <a:ext cx="852487" cy="118586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gs>
              <a:gs pos="100000">
                <a:srgbClr val="C5D9F6"/>
              </a:gs>
            </a:gsLst>
            <a:lin ang="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23" name="文本占位符 36"/>
          <p:cNvSpPr>
            <a:spLocks noGrp="1"/>
          </p:cNvSpPr>
          <p:nvPr>
            <p:ph type="body" sz="quarter" idx="11"/>
          </p:nvPr>
        </p:nvSpPr>
        <p:spPr>
          <a:xfrm>
            <a:off x="5480777" y="3374041"/>
            <a:ext cx="196055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24" name="文本占位符 36"/>
          <p:cNvSpPr>
            <a:spLocks noGrp="1"/>
          </p:cNvSpPr>
          <p:nvPr>
            <p:ph type="body" sz="quarter" idx="12"/>
          </p:nvPr>
        </p:nvSpPr>
        <p:spPr>
          <a:xfrm>
            <a:off x="1308164" y="3374041"/>
            <a:ext cx="1960555" cy="2259504"/>
          </a:xfrm>
        </p:spPr>
        <p:txBody>
          <a:bodyPr/>
          <a:lstStyle>
            <a:lvl1pPr algn="l">
              <a:buNone/>
              <a:defRPr sz="1800" b="0">
                <a:solidFill>
                  <a:schemeClr val="tx2">
                    <a:lumMod val="50000"/>
                  </a:schemeClr>
                </a:solidFill>
              </a:defRPr>
            </a:lvl1pPr>
          </a:lstStyle>
          <a:p>
            <a:pPr lvl="0"/>
            <a:r>
              <a:rPr lang="zh-CN" altLang="en-US" smtClean="0"/>
              <a:t>单击此处编辑母版文本样式</a:t>
            </a:r>
          </a:p>
        </p:txBody>
      </p:sp>
      <p:sp>
        <p:nvSpPr>
          <p:cNvPr id="25" name="文本占位符 24"/>
          <p:cNvSpPr>
            <a:spLocks noGrp="1"/>
          </p:cNvSpPr>
          <p:nvPr>
            <p:ph type="body" sz="quarter" idx="17"/>
          </p:nvPr>
        </p:nvSpPr>
        <p:spPr>
          <a:xfrm>
            <a:off x="3100476" y="1873577"/>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 xmlns:p14="http://schemas.microsoft.com/office/powerpoint/2010/main" val="1971123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概念进化">
    <p:spTree>
      <p:nvGrpSpPr>
        <p:cNvPr id="1" name=""/>
        <p:cNvGrpSpPr/>
        <p:nvPr/>
      </p:nvGrpSpPr>
      <p:grpSpPr>
        <a:xfrm>
          <a:off x="0" y="0"/>
          <a:ext cx="0" cy="0"/>
          <a:chOff x="0" y="0"/>
          <a:chExt cx="0" cy="0"/>
        </a:xfrm>
      </p:grpSpPr>
      <p:sp>
        <p:nvSpPr>
          <p:cNvPr id="11"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20EEDBAC-9B55-494D-9C60-A5838D1822B4}"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2"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FEA337D5-874F-4226-BB65-FCB69F6B8CF2}"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13" name="TextBox 12"/>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4" name="Group 97"/>
          <p:cNvGrpSpPr>
            <a:grpSpLocks/>
          </p:cNvGrpSpPr>
          <p:nvPr/>
        </p:nvGrpSpPr>
        <p:grpSpPr bwMode="auto">
          <a:xfrm>
            <a:off x="0" y="2320925"/>
            <a:ext cx="9144000" cy="3325813"/>
            <a:chOff x="0" y="1355"/>
            <a:chExt cx="5760" cy="2095"/>
          </a:xfrm>
        </p:grpSpPr>
        <p:grpSp>
          <p:nvGrpSpPr>
            <p:cNvPr id="15" name="Group 92"/>
            <p:cNvGrpSpPr>
              <a:grpSpLocks/>
            </p:cNvGrpSpPr>
            <p:nvPr/>
          </p:nvGrpSpPr>
          <p:grpSpPr bwMode="auto">
            <a:xfrm>
              <a:off x="0" y="1761"/>
              <a:ext cx="5760" cy="92"/>
              <a:chOff x="384" y="2019"/>
              <a:chExt cx="5088" cy="110"/>
            </a:xfrm>
          </p:grpSpPr>
          <p:sp>
            <p:nvSpPr>
              <p:cNvPr id="91"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 xmlns:a14="http://schemas.microsoft.com/office/drawing/2010/main" w="9525" algn="ctr">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92"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 xmlns:a14="http://schemas.microsoft.com/office/drawing/2010/main" w="9525" algn="ctr">
                    <a:solidFill>
                      <a:srgbClr val="000000"/>
                    </a:solidFill>
                    <a:miter lim="800000"/>
                    <a:headEnd/>
                    <a:tailEnd/>
                  </a14:hiddenLine>
                </a:ext>
              </a:extLst>
            </p:spPr>
            <p:txBody>
              <a:bodyPr wrap="none" anchor="ctr"/>
              <a:lstStyle/>
              <a:p>
                <a:endParaRPr lang="zh-CN" altLang="en-US">
                  <a:solidFill>
                    <a:srgbClr val="000000"/>
                  </a:solidFill>
                </a:endParaRPr>
              </a:p>
            </p:txBody>
          </p:sp>
        </p:grpSp>
        <p:grpSp>
          <p:nvGrpSpPr>
            <p:cNvPr id="16" name="Group 93"/>
            <p:cNvGrpSpPr>
              <a:grpSpLocks/>
            </p:cNvGrpSpPr>
            <p:nvPr/>
          </p:nvGrpSpPr>
          <p:grpSpPr bwMode="auto">
            <a:xfrm>
              <a:off x="605" y="1444"/>
              <a:ext cx="1077" cy="1962"/>
              <a:chOff x="605" y="1444"/>
              <a:chExt cx="1077" cy="1962"/>
            </a:xfrm>
          </p:grpSpPr>
          <p:grpSp>
            <p:nvGrpSpPr>
              <p:cNvPr id="73" name="Group 58"/>
              <p:cNvGrpSpPr>
                <a:grpSpLocks/>
              </p:cNvGrpSpPr>
              <p:nvPr/>
            </p:nvGrpSpPr>
            <p:grpSpPr bwMode="auto">
              <a:xfrm rot="3877067">
                <a:off x="707" y="2430"/>
                <a:ext cx="1408" cy="543"/>
                <a:chOff x="2275" y="2726"/>
                <a:chExt cx="1836" cy="714"/>
              </a:xfrm>
            </p:grpSpPr>
            <p:grpSp>
              <p:nvGrpSpPr>
                <p:cNvPr id="85" name="Group 59"/>
                <p:cNvGrpSpPr>
                  <a:grpSpLocks/>
                </p:cNvGrpSpPr>
                <p:nvPr/>
              </p:nvGrpSpPr>
              <p:grpSpPr bwMode="auto">
                <a:xfrm>
                  <a:off x="2282" y="3032"/>
                  <a:ext cx="1829" cy="408"/>
                  <a:chOff x="2282" y="3032"/>
                  <a:chExt cx="1829" cy="408"/>
                </a:xfrm>
              </p:grpSpPr>
              <p:sp>
                <p:nvSpPr>
                  <p:cNvPr id="89" name="Freeform 60"/>
                  <p:cNvSpPr>
                    <a:spLocks/>
                  </p:cNvSpPr>
                  <p:nvPr/>
                </p:nvSpPr>
                <p:spPr bwMode="gray">
                  <a:xfrm>
                    <a:off x="2281" y="3032"/>
                    <a:ext cx="1829"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61"/>
                  <p:cNvSpPr>
                    <a:spLocks/>
                  </p:cNvSpPr>
                  <p:nvPr/>
                </p:nvSpPr>
                <p:spPr bwMode="gray">
                  <a:xfrm>
                    <a:off x="3783" y="3073"/>
                    <a:ext cx="287"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86" name="Group 62"/>
                <p:cNvGrpSpPr>
                  <a:grpSpLocks/>
                </p:cNvGrpSpPr>
                <p:nvPr/>
              </p:nvGrpSpPr>
              <p:grpSpPr bwMode="auto">
                <a:xfrm flipV="1">
                  <a:off x="2275" y="2726"/>
                  <a:ext cx="1406" cy="319"/>
                  <a:chOff x="2272" y="3011"/>
                  <a:chExt cx="1832" cy="414"/>
                </a:xfrm>
              </p:grpSpPr>
              <p:sp>
                <p:nvSpPr>
                  <p:cNvPr id="87" name="Freeform 63"/>
                  <p:cNvSpPr>
                    <a:spLocks/>
                  </p:cNvSpPr>
                  <p:nvPr/>
                </p:nvSpPr>
                <p:spPr bwMode="gray">
                  <a:xfrm>
                    <a:off x="2271" y="3008"/>
                    <a:ext cx="1832" cy="415"/>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64"/>
                  <p:cNvSpPr>
                    <a:spLocks/>
                  </p:cNvSpPr>
                  <p:nvPr/>
                </p:nvSpPr>
                <p:spPr bwMode="gray">
                  <a:xfrm>
                    <a:off x="3776" y="3031"/>
                    <a:ext cx="289" cy="338"/>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grpSp>
            <p:nvGrpSpPr>
              <p:cNvPr id="74" name="Group 65"/>
              <p:cNvGrpSpPr>
                <a:grpSpLocks/>
              </p:cNvGrpSpPr>
              <p:nvPr/>
            </p:nvGrpSpPr>
            <p:grpSpPr bwMode="auto">
              <a:xfrm>
                <a:off x="605" y="1444"/>
                <a:ext cx="801" cy="808"/>
                <a:chOff x="2789" y="1625"/>
                <a:chExt cx="907" cy="907"/>
              </a:xfrm>
            </p:grpSpPr>
            <p:sp>
              <p:nvSpPr>
                <p:cNvPr id="75" name="Oval 66"/>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76"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77" name="Oval 68"/>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78" name="Oval 69"/>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79" name="Oval 70"/>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grpSp>
              <p:nvGrpSpPr>
                <p:cNvPr id="80" name="Group 71"/>
                <p:cNvGrpSpPr>
                  <a:grpSpLocks/>
                </p:cNvGrpSpPr>
                <p:nvPr/>
              </p:nvGrpSpPr>
              <p:grpSpPr bwMode="auto">
                <a:xfrm>
                  <a:off x="2901" y="1735"/>
                  <a:ext cx="688" cy="688"/>
                  <a:chOff x="4166" y="1706"/>
                  <a:chExt cx="1253" cy="1252"/>
                </a:xfrm>
              </p:grpSpPr>
              <p:sp>
                <p:nvSpPr>
                  <p:cNvPr id="81" name="Oval 72"/>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82" name="Oval 73"/>
                  <p:cNvSpPr>
                    <a:spLocks noChangeArrowheads="1"/>
                  </p:cNvSpPr>
                  <p:nvPr/>
                </p:nvSpPr>
                <p:spPr bwMode="gray">
                  <a:xfrm>
                    <a:off x="4183" y="1712"/>
                    <a:ext cx="1223"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83" name="Oval 74"/>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84"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grpSp>
          </p:grpSp>
        </p:grpSp>
        <p:grpSp>
          <p:nvGrpSpPr>
            <p:cNvPr id="17" name="Group 94"/>
            <p:cNvGrpSpPr>
              <a:grpSpLocks/>
            </p:cNvGrpSpPr>
            <p:nvPr/>
          </p:nvGrpSpPr>
          <p:grpSpPr bwMode="auto">
            <a:xfrm>
              <a:off x="1708" y="1444"/>
              <a:ext cx="1077" cy="1962"/>
              <a:chOff x="1708" y="1444"/>
              <a:chExt cx="1077" cy="1962"/>
            </a:xfrm>
          </p:grpSpPr>
          <p:grpSp>
            <p:nvGrpSpPr>
              <p:cNvPr id="55" name="Group 40"/>
              <p:cNvGrpSpPr>
                <a:grpSpLocks/>
              </p:cNvGrpSpPr>
              <p:nvPr/>
            </p:nvGrpSpPr>
            <p:grpSpPr bwMode="auto">
              <a:xfrm rot="3877067">
                <a:off x="1810" y="2430"/>
                <a:ext cx="1408" cy="543"/>
                <a:chOff x="2275" y="2726"/>
                <a:chExt cx="1836" cy="714"/>
              </a:xfrm>
            </p:grpSpPr>
            <p:grpSp>
              <p:nvGrpSpPr>
                <p:cNvPr id="67" name="Group 41"/>
                <p:cNvGrpSpPr>
                  <a:grpSpLocks/>
                </p:cNvGrpSpPr>
                <p:nvPr/>
              </p:nvGrpSpPr>
              <p:grpSpPr bwMode="auto">
                <a:xfrm>
                  <a:off x="2282" y="3032"/>
                  <a:ext cx="1829" cy="408"/>
                  <a:chOff x="2282" y="3032"/>
                  <a:chExt cx="1829" cy="408"/>
                </a:xfrm>
              </p:grpSpPr>
              <p:sp>
                <p:nvSpPr>
                  <p:cNvPr id="71" name="Freeform 42"/>
                  <p:cNvSpPr>
                    <a:spLocks/>
                  </p:cNvSpPr>
                  <p:nvPr/>
                </p:nvSpPr>
                <p:spPr bwMode="gray">
                  <a:xfrm>
                    <a:off x="2281" y="3032"/>
                    <a:ext cx="1829"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43"/>
                  <p:cNvSpPr>
                    <a:spLocks/>
                  </p:cNvSpPr>
                  <p:nvPr/>
                </p:nvSpPr>
                <p:spPr bwMode="gray">
                  <a:xfrm>
                    <a:off x="3783" y="3073"/>
                    <a:ext cx="287"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68" name="Group 44"/>
                <p:cNvGrpSpPr>
                  <a:grpSpLocks/>
                </p:cNvGrpSpPr>
                <p:nvPr/>
              </p:nvGrpSpPr>
              <p:grpSpPr bwMode="auto">
                <a:xfrm flipV="1">
                  <a:off x="2275" y="2726"/>
                  <a:ext cx="1406" cy="319"/>
                  <a:chOff x="2272" y="3011"/>
                  <a:chExt cx="1832" cy="414"/>
                </a:xfrm>
              </p:grpSpPr>
              <p:sp>
                <p:nvSpPr>
                  <p:cNvPr id="69" name="Freeform 45"/>
                  <p:cNvSpPr>
                    <a:spLocks/>
                  </p:cNvSpPr>
                  <p:nvPr/>
                </p:nvSpPr>
                <p:spPr bwMode="gray">
                  <a:xfrm>
                    <a:off x="2271" y="3008"/>
                    <a:ext cx="1832" cy="415"/>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46"/>
                  <p:cNvSpPr>
                    <a:spLocks/>
                  </p:cNvSpPr>
                  <p:nvPr/>
                </p:nvSpPr>
                <p:spPr bwMode="gray">
                  <a:xfrm>
                    <a:off x="3776" y="3031"/>
                    <a:ext cx="289" cy="338"/>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grpSp>
            <p:nvGrpSpPr>
              <p:cNvPr id="56" name="Group 47"/>
              <p:cNvGrpSpPr>
                <a:grpSpLocks/>
              </p:cNvGrpSpPr>
              <p:nvPr/>
            </p:nvGrpSpPr>
            <p:grpSpPr bwMode="auto">
              <a:xfrm>
                <a:off x="1708" y="1444"/>
                <a:ext cx="801" cy="808"/>
                <a:chOff x="2789" y="1625"/>
                <a:chExt cx="907" cy="907"/>
              </a:xfrm>
            </p:grpSpPr>
            <p:sp>
              <p:nvSpPr>
                <p:cNvPr id="57" name="Oval 48"/>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58"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59" name="Oval 50"/>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60" name="Oval 51"/>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61" name="Oval 52"/>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grpSp>
              <p:nvGrpSpPr>
                <p:cNvPr id="62" name="Group 53"/>
                <p:cNvGrpSpPr>
                  <a:grpSpLocks/>
                </p:cNvGrpSpPr>
                <p:nvPr/>
              </p:nvGrpSpPr>
              <p:grpSpPr bwMode="auto">
                <a:xfrm>
                  <a:off x="2901" y="1735"/>
                  <a:ext cx="688" cy="688"/>
                  <a:chOff x="4166" y="1706"/>
                  <a:chExt cx="1253" cy="1252"/>
                </a:xfrm>
              </p:grpSpPr>
              <p:sp>
                <p:nvSpPr>
                  <p:cNvPr id="63" name="Oval 54"/>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64" name="Oval 55"/>
                  <p:cNvSpPr>
                    <a:spLocks noChangeArrowheads="1"/>
                  </p:cNvSpPr>
                  <p:nvPr/>
                </p:nvSpPr>
                <p:spPr bwMode="gray">
                  <a:xfrm>
                    <a:off x="4183" y="1712"/>
                    <a:ext cx="1223"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65" name="Oval 56"/>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66"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grpSp>
          </p:grpSp>
        </p:grpSp>
        <p:grpSp>
          <p:nvGrpSpPr>
            <p:cNvPr id="18" name="Group 95"/>
            <p:cNvGrpSpPr>
              <a:grpSpLocks/>
            </p:cNvGrpSpPr>
            <p:nvPr/>
          </p:nvGrpSpPr>
          <p:grpSpPr bwMode="auto">
            <a:xfrm>
              <a:off x="2848" y="1444"/>
              <a:ext cx="1063" cy="1955"/>
              <a:chOff x="2848" y="1444"/>
              <a:chExt cx="1063" cy="1955"/>
            </a:xfrm>
          </p:grpSpPr>
          <p:grpSp>
            <p:nvGrpSpPr>
              <p:cNvPr id="37" name="Group 5"/>
              <p:cNvGrpSpPr>
                <a:grpSpLocks/>
              </p:cNvGrpSpPr>
              <p:nvPr/>
            </p:nvGrpSpPr>
            <p:grpSpPr bwMode="auto">
              <a:xfrm rot="3877067">
                <a:off x="2943" y="2432"/>
                <a:ext cx="1409" cy="526"/>
                <a:chOff x="2270" y="2746"/>
                <a:chExt cx="1838" cy="692"/>
              </a:xfrm>
            </p:grpSpPr>
            <p:grpSp>
              <p:nvGrpSpPr>
                <p:cNvPr id="49" name="Group 6"/>
                <p:cNvGrpSpPr>
                  <a:grpSpLocks/>
                </p:cNvGrpSpPr>
                <p:nvPr/>
              </p:nvGrpSpPr>
              <p:grpSpPr bwMode="auto">
                <a:xfrm>
                  <a:off x="2277" y="3030"/>
                  <a:ext cx="1831" cy="408"/>
                  <a:chOff x="2277" y="3030"/>
                  <a:chExt cx="1831" cy="408"/>
                </a:xfrm>
              </p:grpSpPr>
              <p:sp>
                <p:nvSpPr>
                  <p:cNvPr id="53" name="Freeform 7"/>
                  <p:cNvSpPr>
                    <a:spLocks/>
                  </p:cNvSpPr>
                  <p:nvPr/>
                </p:nvSpPr>
                <p:spPr bwMode="gray">
                  <a:xfrm>
                    <a:off x="2276" y="3030"/>
                    <a:ext cx="1831"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8"/>
                  <p:cNvSpPr>
                    <a:spLocks/>
                  </p:cNvSpPr>
                  <p:nvPr/>
                </p:nvSpPr>
                <p:spPr bwMode="gray">
                  <a:xfrm>
                    <a:off x="3785" y="3066"/>
                    <a:ext cx="286"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50" name="Group 9"/>
                <p:cNvGrpSpPr>
                  <a:grpSpLocks/>
                </p:cNvGrpSpPr>
                <p:nvPr/>
              </p:nvGrpSpPr>
              <p:grpSpPr bwMode="auto">
                <a:xfrm flipV="1">
                  <a:off x="2270" y="2746"/>
                  <a:ext cx="1405" cy="309"/>
                  <a:chOff x="2269" y="3020"/>
                  <a:chExt cx="1831" cy="404"/>
                </a:xfrm>
              </p:grpSpPr>
              <p:sp>
                <p:nvSpPr>
                  <p:cNvPr id="51" name="Freeform 10"/>
                  <p:cNvSpPr>
                    <a:spLocks/>
                  </p:cNvSpPr>
                  <p:nvPr/>
                </p:nvSpPr>
                <p:spPr bwMode="gray">
                  <a:xfrm>
                    <a:off x="2266" y="3019"/>
                    <a:ext cx="1831" cy="404"/>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11"/>
                  <p:cNvSpPr>
                    <a:spLocks/>
                  </p:cNvSpPr>
                  <p:nvPr/>
                </p:nvSpPr>
                <p:spPr bwMode="gray">
                  <a:xfrm>
                    <a:off x="3775" y="3047"/>
                    <a:ext cx="289" cy="330"/>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grpSp>
            <p:nvGrpSpPr>
              <p:cNvPr id="38" name="Group 12"/>
              <p:cNvGrpSpPr>
                <a:grpSpLocks/>
              </p:cNvGrpSpPr>
              <p:nvPr/>
            </p:nvGrpSpPr>
            <p:grpSpPr bwMode="auto">
              <a:xfrm>
                <a:off x="2848" y="1444"/>
                <a:ext cx="801" cy="808"/>
                <a:chOff x="2789" y="1625"/>
                <a:chExt cx="907" cy="907"/>
              </a:xfrm>
            </p:grpSpPr>
            <p:sp>
              <p:nvSpPr>
                <p:cNvPr id="39" name="Oval 13"/>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40"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41" name="Oval 15"/>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42" name="Oval 16"/>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43" name="Oval 17"/>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grpSp>
              <p:nvGrpSpPr>
                <p:cNvPr id="44" name="Group 18"/>
                <p:cNvGrpSpPr>
                  <a:grpSpLocks/>
                </p:cNvGrpSpPr>
                <p:nvPr/>
              </p:nvGrpSpPr>
              <p:grpSpPr bwMode="auto">
                <a:xfrm>
                  <a:off x="2901" y="1735"/>
                  <a:ext cx="688" cy="688"/>
                  <a:chOff x="4166" y="1706"/>
                  <a:chExt cx="1253" cy="1252"/>
                </a:xfrm>
              </p:grpSpPr>
              <p:sp>
                <p:nvSpPr>
                  <p:cNvPr id="45" name="Oval 19"/>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46" name="Oval 20"/>
                  <p:cNvSpPr>
                    <a:spLocks noChangeArrowheads="1"/>
                  </p:cNvSpPr>
                  <p:nvPr/>
                </p:nvSpPr>
                <p:spPr bwMode="gray">
                  <a:xfrm>
                    <a:off x="4183" y="1712"/>
                    <a:ext cx="1223"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47" name="Oval 21"/>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48"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grpSp>
          </p:grpSp>
        </p:grpSp>
        <p:grpSp>
          <p:nvGrpSpPr>
            <p:cNvPr id="19" name="Group 96"/>
            <p:cNvGrpSpPr>
              <a:grpSpLocks/>
            </p:cNvGrpSpPr>
            <p:nvPr/>
          </p:nvGrpSpPr>
          <p:grpSpPr bwMode="auto">
            <a:xfrm>
              <a:off x="3969" y="1355"/>
              <a:ext cx="1184" cy="2085"/>
              <a:chOff x="3969" y="1355"/>
              <a:chExt cx="1184" cy="2085"/>
            </a:xfrm>
          </p:grpSpPr>
          <p:grpSp>
            <p:nvGrpSpPr>
              <p:cNvPr id="20" name="Group 23"/>
              <p:cNvGrpSpPr>
                <a:grpSpLocks/>
              </p:cNvGrpSpPr>
              <p:nvPr/>
            </p:nvGrpSpPr>
            <p:grpSpPr bwMode="auto">
              <a:xfrm rot="3877067">
                <a:off x="4185" y="2473"/>
                <a:ext cx="1409" cy="526"/>
                <a:chOff x="2270" y="2746"/>
                <a:chExt cx="1838" cy="692"/>
              </a:xfrm>
            </p:grpSpPr>
            <p:grpSp>
              <p:nvGrpSpPr>
                <p:cNvPr id="31" name="Group 24"/>
                <p:cNvGrpSpPr>
                  <a:grpSpLocks/>
                </p:cNvGrpSpPr>
                <p:nvPr/>
              </p:nvGrpSpPr>
              <p:grpSpPr bwMode="auto">
                <a:xfrm>
                  <a:off x="2277" y="3030"/>
                  <a:ext cx="1831" cy="408"/>
                  <a:chOff x="2277" y="3030"/>
                  <a:chExt cx="1831" cy="408"/>
                </a:xfrm>
              </p:grpSpPr>
              <p:sp>
                <p:nvSpPr>
                  <p:cNvPr id="35" name="Freeform 25"/>
                  <p:cNvSpPr>
                    <a:spLocks/>
                  </p:cNvSpPr>
                  <p:nvPr/>
                </p:nvSpPr>
                <p:spPr bwMode="gray">
                  <a:xfrm>
                    <a:off x="2276" y="3030"/>
                    <a:ext cx="1831"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26"/>
                  <p:cNvSpPr>
                    <a:spLocks/>
                  </p:cNvSpPr>
                  <p:nvPr/>
                </p:nvSpPr>
                <p:spPr bwMode="gray">
                  <a:xfrm>
                    <a:off x="3785" y="3066"/>
                    <a:ext cx="286"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32" name="Group 27"/>
                <p:cNvGrpSpPr>
                  <a:grpSpLocks/>
                </p:cNvGrpSpPr>
                <p:nvPr/>
              </p:nvGrpSpPr>
              <p:grpSpPr bwMode="auto">
                <a:xfrm flipV="1">
                  <a:off x="2270" y="2746"/>
                  <a:ext cx="1405" cy="309"/>
                  <a:chOff x="2269" y="3020"/>
                  <a:chExt cx="1831" cy="404"/>
                </a:xfrm>
              </p:grpSpPr>
              <p:sp>
                <p:nvSpPr>
                  <p:cNvPr id="33" name="Freeform 28"/>
                  <p:cNvSpPr>
                    <a:spLocks/>
                  </p:cNvSpPr>
                  <p:nvPr/>
                </p:nvSpPr>
                <p:spPr bwMode="gray">
                  <a:xfrm>
                    <a:off x="2266" y="3019"/>
                    <a:ext cx="1831" cy="404"/>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29"/>
                  <p:cNvSpPr>
                    <a:spLocks/>
                  </p:cNvSpPr>
                  <p:nvPr/>
                </p:nvSpPr>
                <p:spPr bwMode="gray">
                  <a:xfrm>
                    <a:off x="3775" y="3047"/>
                    <a:ext cx="289" cy="330"/>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21" name="Oval 30"/>
              <p:cNvSpPr>
                <a:spLocks noChangeArrowheads="1"/>
              </p:cNvSpPr>
              <p:nvPr/>
            </p:nvSpPr>
            <p:spPr bwMode="gray">
              <a:xfrm>
                <a:off x="3969" y="1355"/>
                <a:ext cx="962" cy="969"/>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22" name="Oval 31"/>
              <p:cNvSpPr>
                <a:spLocks noChangeArrowheads="1"/>
              </p:cNvSpPr>
              <p:nvPr/>
            </p:nvSpPr>
            <p:spPr bwMode="gray">
              <a:xfrm>
                <a:off x="3969" y="1355"/>
                <a:ext cx="962" cy="969"/>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wrap="none" anchor="ctr">
                <a:spAutoFit/>
              </a:bodyPr>
              <a:lstStyle/>
              <a:p>
                <a:endParaRPr lang="zh-CN" altLang="en-US">
                  <a:solidFill>
                    <a:srgbClr val="000000"/>
                  </a:solidFill>
                </a:endParaRPr>
              </a:p>
            </p:txBody>
          </p:sp>
          <p:sp>
            <p:nvSpPr>
              <p:cNvPr id="23" name="Oval 32"/>
              <p:cNvSpPr>
                <a:spLocks noChangeArrowheads="1"/>
              </p:cNvSpPr>
              <p:nvPr/>
            </p:nvSpPr>
            <p:spPr bwMode="gray">
              <a:xfrm>
                <a:off x="4033" y="1418"/>
                <a:ext cx="836" cy="842"/>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24" name="Oval 33"/>
              <p:cNvSpPr>
                <a:spLocks noChangeArrowheads="1"/>
              </p:cNvSpPr>
              <p:nvPr/>
            </p:nvSpPr>
            <p:spPr bwMode="gray">
              <a:xfrm>
                <a:off x="4034" y="1420"/>
                <a:ext cx="836" cy="842"/>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sp>
            <p:nvSpPr>
              <p:cNvPr id="25" name="Oval 34"/>
              <p:cNvSpPr>
                <a:spLocks noChangeArrowheads="1"/>
              </p:cNvSpPr>
              <p:nvPr/>
            </p:nvSpPr>
            <p:spPr bwMode="gray">
              <a:xfrm>
                <a:off x="4075" y="1461"/>
                <a:ext cx="752" cy="757"/>
              </a:xfrm>
              <a:prstGeom prst="ellipse">
                <a:avLst/>
              </a:prstGeom>
              <a:solidFill>
                <a:srgbClr val="000000"/>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p>
                <a:endParaRPr lang="zh-CN" altLang="en-US">
                  <a:solidFill>
                    <a:srgbClr val="000000"/>
                  </a:solidFill>
                </a:endParaRPr>
              </a:p>
            </p:txBody>
          </p:sp>
          <p:grpSp>
            <p:nvGrpSpPr>
              <p:cNvPr id="26" name="Group 35"/>
              <p:cNvGrpSpPr>
                <a:grpSpLocks/>
              </p:cNvGrpSpPr>
              <p:nvPr/>
            </p:nvGrpSpPr>
            <p:grpSpPr bwMode="auto">
              <a:xfrm>
                <a:off x="4086" y="1473"/>
                <a:ext cx="730" cy="734"/>
                <a:chOff x="4166" y="1706"/>
                <a:chExt cx="1252" cy="1252"/>
              </a:xfrm>
            </p:grpSpPr>
            <p:sp>
              <p:nvSpPr>
                <p:cNvPr id="27"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28"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29"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sp>
              <p:nvSpPr>
                <p:cNvPr id="30"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p>
                  <a:endParaRPr lang="zh-CN" altLang="en-US">
                    <a:solidFill>
                      <a:srgbClr val="000000"/>
                    </a:solidFill>
                  </a:endParaRPr>
                </a:p>
              </p:txBody>
            </p:sp>
          </p:gr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
        <p:nvSpPr>
          <p:cNvPr id="98" name="文本占位符 46"/>
          <p:cNvSpPr>
            <a:spLocks noGrp="1"/>
          </p:cNvSpPr>
          <p:nvPr>
            <p:ph type="body" sz="quarter" idx="15"/>
          </p:nvPr>
        </p:nvSpPr>
        <p:spPr>
          <a:xfrm>
            <a:off x="1166703"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99" name="文本占位符 46"/>
          <p:cNvSpPr>
            <a:spLocks noGrp="1"/>
          </p:cNvSpPr>
          <p:nvPr>
            <p:ph type="body" sz="quarter" idx="16"/>
          </p:nvPr>
        </p:nvSpPr>
        <p:spPr>
          <a:xfrm>
            <a:off x="292719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0" name="文本占位符 46"/>
          <p:cNvSpPr>
            <a:spLocks noGrp="1"/>
          </p:cNvSpPr>
          <p:nvPr>
            <p:ph type="body" sz="quarter" idx="17"/>
          </p:nvPr>
        </p:nvSpPr>
        <p:spPr>
          <a:xfrm>
            <a:off x="471920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1" name="文本占位符 46"/>
          <p:cNvSpPr>
            <a:spLocks noGrp="1"/>
          </p:cNvSpPr>
          <p:nvPr>
            <p:ph type="body" sz="quarter" idx="18"/>
          </p:nvPr>
        </p:nvSpPr>
        <p:spPr>
          <a:xfrm>
            <a:off x="6511214" y="1744117"/>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2" name="文本占位符 46"/>
          <p:cNvSpPr>
            <a:spLocks noGrp="1"/>
          </p:cNvSpPr>
          <p:nvPr>
            <p:ph type="body" sz="quarter" idx="19"/>
          </p:nvPr>
        </p:nvSpPr>
        <p:spPr>
          <a:xfrm>
            <a:off x="1171957"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3" name="文本占位符 46"/>
          <p:cNvSpPr>
            <a:spLocks noGrp="1"/>
          </p:cNvSpPr>
          <p:nvPr>
            <p:ph type="body" sz="quarter" idx="20"/>
          </p:nvPr>
        </p:nvSpPr>
        <p:spPr>
          <a:xfrm>
            <a:off x="293244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4" name="文本占位符 46"/>
          <p:cNvSpPr>
            <a:spLocks noGrp="1"/>
          </p:cNvSpPr>
          <p:nvPr>
            <p:ph type="body" sz="quarter" idx="21"/>
          </p:nvPr>
        </p:nvSpPr>
        <p:spPr>
          <a:xfrm>
            <a:off x="472445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
        <p:nvSpPr>
          <p:cNvPr id="105" name="文本占位符 46"/>
          <p:cNvSpPr>
            <a:spLocks noGrp="1"/>
          </p:cNvSpPr>
          <p:nvPr>
            <p:ph type="body" sz="quarter" idx="22"/>
          </p:nvPr>
        </p:nvSpPr>
        <p:spPr>
          <a:xfrm>
            <a:off x="6516468" y="2852958"/>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smtClean="0"/>
              <a:t>单击此处编辑母版文本样式</a:t>
            </a:r>
          </a:p>
        </p:txBody>
      </p:sp>
    </p:spTree>
    <p:extLst>
      <p:ext uri="{BB962C8B-B14F-4D97-AF65-F5344CB8AC3E}">
        <p14:creationId xmlns="" xmlns:p14="http://schemas.microsoft.com/office/powerpoint/2010/main" val="2484210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致谢">
    <p:spTree>
      <p:nvGrpSpPr>
        <p:cNvPr id="1" name=""/>
        <p:cNvGrpSpPr/>
        <p:nvPr/>
      </p:nvGrpSpPr>
      <p:grpSpPr>
        <a:xfrm>
          <a:off x="0" y="0"/>
          <a:ext cx="0" cy="0"/>
          <a:chOff x="0" y="0"/>
          <a:chExt cx="0" cy="0"/>
        </a:xfrm>
      </p:grpSpPr>
      <p:sp>
        <p:nvSpPr>
          <p:cNvPr id="3" name="矩形 6"/>
          <p:cNvSpPr>
            <a:spLocks noChangeArrowheads="1"/>
          </p:cNvSpPr>
          <p:nvPr/>
        </p:nvSpPr>
        <p:spPr bwMode="auto">
          <a:xfrm>
            <a:off x="149225" y="6491288"/>
            <a:ext cx="4127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3C782C72-CFA3-4813-A01F-FAE5F7893331}"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4" name="矩形 7"/>
          <p:cNvSpPr>
            <a:spLocks noChangeArrowheads="1"/>
          </p:cNvSpPr>
          <p:nvPr/>
        </p:nvSpPr>
        <p:spPr bwMode="auto">
          <a:xfrm>
            <a:off x="7972425" y="6491288"/>
            <a:ext cx="9461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B04794A5-F347-4235-AD5F-16AE6CA97C03}"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5" name="TextBox 4"/>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矩形 5"/>
          <p:cNvSpPr/>
          <p:nvPr/>
        </p:nvSpPr>
        <p:spPr>
          <a:xfrm>
            <a:off x="3032506" y="2758327"/>
            <a:ext cx="3993401" cy="1569660"/>
          </a:xfrm>
          <a:prstGeom prst="rect">
            <a:avLst/>
          </a:prstGeom>
          <a:noFill/>
        </p:spPr>
        <p:txBody>
          <a:bodyPr wrap="none">
            <a:spAutoFit/>
          </a:bodyPr>
          <a:lstStyle/>
          <a:p>
            <a:pPr algn="ctr">
              <a:spcBef>
                <a:spcPct val="50000"/>
              </a:spcBef>
              <a:defRPr/>
            </a:pPr>
            <a:r>
              <a:rPr lang="zh-CN" altLang="en-US" sz="9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微软雅黑" pitchFamily="34" charset="-122"/>
                <a:ea typeface="微软雅黑" pitchFamily="34" charset="-122"/>
              </a:rPr>
              <a:t>谢谢！</a:t>
            </a: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 xmlns:p14="http://schemas.microsoft.com/office/powerpoint/2010/main" val="16379741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8775" y="280988"/>
            <a:ext cx="5389563" cy="52387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333500"/>
            <a:ext cx="8661400" cy="490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363117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lgn="ctr" eaLnBrk="0" hangingPunct="0">
              <a:defRPr smtClean="0">
                <a:latin typeface="Arial" panose="020B0604020202020204" pitchFamily="34" charset="0"/>
                <a:ea typeface="楷体_GB2312" pitchFamily="49" charset="-122"/>
                <a:cs typeface="+mn-cs"/>
              </a:defRPr>
            </a:lvl1pPr>
          </a:lstStyle>
          <a:p>
            <a:pPr fontAlgn="base">
              <a:spcBef>
                <a:spcPct val="0"/>
              </a:spcBef>
              <a:spcAft>
                <a:spcPct val="0"/>
              </a:spcAft>
              <a:defRPr/>
            </a:pPr>
            <a:fld id="{4F79E80F-393D-498B-BA5F-77AAB92EA5EB}" type="datetimeFigureOut">
              <a:rPr lang="zh-CN" altLang="en-US" sz="2200" b="1">
                <a:solidFill>
                  <a:prstClr val="black"/>
                </a:solidFill>
              </a:rPr>
              <a:pPr fontAlgn="base">
                <a:spcBef>
                  <a:spcPct val="0"/>
                </a:spcBef>
                <a:spcAft>
                  <a:spcPct val="0"/>
                </a:spcAft>
                <a:defRPr/>
              </a:pPr>
              <a:t>2017/6/5</a:t>
            </a:fld>
            <a:endParaRPr lang="zh-CN" altLang="en-US" sz="2200" b="1">
              <a:solidFill>
                <a:prstClr val="black"/>
              </a:solidFill>
            </a:endParaRPr>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lgn="ctr" eaLnBrk="0" hangingPunct="0">
              <a:defRPr>
                <a:latin typeface="Arial" panose="020B0604020202020204" pitchFamily="34" charset="0"/>
                <a:ea typeface="楷体_GB2312" pitchFamily="49" charset="-122"/>
                <a:cs typeface="+mn-cs"/>
              </a:defRPr>
            </a:lvl1pPr>
          </a:lstStyle>
          <a:p>
            <a:pPr fontAlgn="base">
              <a:spcBef>
                <a:spcPct val="0"/>
              </a:spcBef>
              <a:spcAft>
                <a:spcPct val="0"/>
              </a:spcAft>
              <a:defRPr/>
            </a:pPr>
            <a:endParaRPr lang="zh-CN" altLang="en-US" sz="2200" b="1">
              <a:solidFill>
                <a:prstClr val="black"/>
              </a:solidFill>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lgn="ctr" eaLnBrk="0" hangingPunct="0">
              <a:defRPr>
                <a:latin typeface="Arial" panose="020B0604020202020204" pitchFamily="34" charset="0"/>
                <a:ea typeface="楷体_GB2312" pitchFamily="49" charset="-122"/>
                <a:cs typeface="+mn-cs"/>
              </a:defRPr>
            </a:lvl1pPr>
          </a:lstStyle>
          <a:p>
            <a:pPr fontAlgn="base">
              <a:spcBef>
                <a:spcPct val="0"/>
              </a:spcBef>
              <a:spcAft>
                <a:spcPct val="0"/>
              </a:spcAft>
              <a:defRPr/>
            </a:pPr>
            <a:fld id="{D92D0ECF-AC59-445D-AFAE-0388A3670FC8}" type="slidenum">
              <a:rPr lang="zh-CN" altLang="en-US" sz="2200" b="1">
                <a:solidFill>
                  <a:prstClr val="black"/>
                </a:solidFill>
              </a:rPr>
              <a:pPr fontAlgn="base">
                <a:spcBef>
                  <a:spcPct val="0"/>
                </a:spcBef>
                <a:spcAft>
                  <a:spcPct val="0"/>
                </a:spcAft>
                <a:defRPr/>
              </a:pPr>
              <a:t>‹#›</a:t>
            </a:fld>
            <a:endParaRPr lang="zh-CN" altLang="en-US" sz="2200" b="1">
              <a:solidFill>
                <a:prstClr val="black"/>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1pPr>
              <a:buNone/>
              <a:defRPr sz="2800"/>
            </a:lvl1pPr>
          </a:lstStyle>
          <a:p>
            <a:pPr lvl="0"/>
            <a:r>
              <a:rPr lang="zh-CN" altLang="en-US" smtClean="0"/>
              <a:t>单击此处编辑母版文本样式</a:t>
            </a:r>
          </a:p>
        </p:txBody>
      </p:sp>
      <p:sp>
        <p:nvSpPr>
          <p:cNvPr id="8" name="内容占位符 7"/>
          <p:cNvSpPr>
            <a:spLocks noGrp="1"/>
          </p:cNvSpPr>
          <p:nvPr>
            <p:ph sz="quarter" idx="13"/>
          </p:nvPr>
        </p:nvSpPr>
        <p:spPr>
          <a:xfrm>
            <a:off x="457200" y="1752600"/>
            <a:ext cx="8229600" cy="4495800"/>
          </a:xfrm>
        </p:spPr>
        <p:txBody>
          <a:bodyPr>
            <a:normAutofit/>
          </a:bodyPr>
          <a:lstStyle>
            <a:lvl1pPr marL="107950" indent="0">
              <a:buNone/>
              <a:defRPr sz="2000"/>
            </a:lvl1pPr>
          </a:lstStyle>
          <a:p>
            <a:pPr lvl="0"/>
            <a:r>
              <a:rPr lang="zh-CN" altLang="en-US" smtClean="0"/>
              <a:t>单击此处编辑母版文本样式</a:t>
            </a:r>
          </a:p>
        </p:txBody>
      </p:sp>
      <p:sp>
        <p:nvSpPr>
          <p:cNvPr id="5" name="日期占位符 3"/>
          <p:cNvSpPr>
            <a:spLocks noGrp="1"/>
          </p:cNvSpPr>
          <p:nvPr>
            <p:ph type="dt" sz="half" idx="14"/>
          </p:nvPr>
        </p:nvSpPr>
        <p:spPr>
          <a:xfrm>
            <a:off x="457200" y="6356350"/>
            <a:ext cx="2133600" cy="365125"/>
          </a:xfrm>
          <a:prstGeom prst="rect">
            <a:avLst/>
          </a:prstGeom>
        </p:spPr>
        <p:txBody>
          <a:bodyPr/>
          <a:lstStyle>
            <a:lvl1pPr algn="ctr" eaLnBrk="0" hangingPunct="0">
              <a:defRPr smtClean="0">
                <a:latin typeface="Arial" panose="020B0604020202020204" pitchFamily="34" charset="0"/>
                <a:ea typeface="楷体_GB2312" pitchFamily="49" charset="-122"/>
                <a:cs typeface="+mn-cs"/>
              </a:defRPr>
            </a:lvl1pPr>
          </a:lstStyle>
          <a:p>
            <a:pPr fontAlgn="base">
              <a:spcBef>
                <a:spcPct val="0"/>
              </a:spcBef>
              <a:spcAft>
                <a:spcPct val="0"/>
              </a:spcAft>
              <a:defRPr/>
            </a:pPr>
            <a:fld id="{064709B1-6C56-45DE-B4C2-0BF2D91E9BC7}" type="datetimeFigureOut">
              <a:rPr lang="zh-CN" altLang="en-US" sz="2200" b="1">
                <a:solidFill>
                  <a:prstClr val="black"/>
                </a:solidFill>
              </a:rPr>
              <a:pPr fontAlgn="base">
                <a:spcBef>
                  <a:spcPct val="0"/>
                </a:spcBef>
                <a:spcAft>
                  <a:spcPct val="0"/>
                </a:spcAft>
                <a:defRPr/>
              </a:pPr>
              <a:t>2017/6/5</a:t>
            </a:fld>
            <a:endParaRPr lang="zh-CN" altLang="en-US" sz="2200" b="1">
              <a:solidFill>
                <a:prstClr val="black"/>
              </a:solidFill>
            </a:endParaRPr>
          </a:p>
        </p:txBody>
      </p:sp>
      <p:sp>
        <p:nvSpPr>
          <p:cNvPr id="6" name="页脚占位符 4"/>
          <p:cNvSpPr>
            <a:spLocks noGrp="1"/>
          </p:cNvSpPr>
          <p:nvPr>
            <p:ph type="ftr" sz="quarter" idx="15"/>
          </p:nvPr>
        </p:nvSpPr>
        <p:spPr>
          <a:xfrm>
            <a:off x="3124200" y="6356350"/>
            <a:ext cx="2895600" cy="365125"/>
          </a:xfrm>
          <a:prstGeom prst="rect">
            <a:avLst/>
          </a:prstGeom>
        </p:spPr>
        <p:txBody>
          <a:bodyPr/>
          <a:lstStyle>
            <a:lvl1pPr algn="ctr" eaLnBrk="0" hangingPunct="0">
              <a:defRPr>
                <a:latin typeface="Arial" panose="020B0604020202020204" pitchFamily="34" charset="0"/>
                <a:ea typeface="楷体_GB2312" pitchFamily="49" charset="-122"/>
                <a:cs typeface="+mn-cs"/>
              </a:defRPr>
            </a:lvl1pPr>
          </a:lstStyle>
          <a:p>
            <a:pPr fontAlgn="base">
              <a:spcBef>
                <a:spcPct val="0"/>
              </a:spcBef>
              <a:spcAft>
                <a:spcPct val="0"/>
              </a:spcAft>
              <a:defRPr/>
            </a:pPr>
            <a:endParaRPr lang="zh-CN" altLang="en-US" sz="2200" b="1">
              <a:solidFill>
                <a:prstClr val="black"/>
              </a:solidFill>
            </a:endParaRPr>
          </a:p>
        </p:txBody>
      </p:sp>
      <p:sp>
        <p:nvSpPr>
          <p:cNvPr id="7" name="灯片编号占位符 5"/>
          <p:cNvSpPr>
            <a:spLocks noGrp="1"/>
          </p:cNvSpPr>
          <p:nvPr>
            <p:ph type="sldNum" sz="quarter" idx="16"/>
          </p:nvPr>
        </p:nvSpPr>
        <p:spPr>
          <a:xfrm>
            <a:off x="6553200" y="6356350"/>
            <a:ext cx="2133600" cy="365125"/>
          </a:xfrm>
          <a:prstGeom prst="rect">
            <a:avLst/>
          </a:prstGeom>
        </p:spPr>
        <p:txBody>
          <a:bodyPr/>
          <a:lstStyle>
            <a:lvl1pPr algn="ctr" eaLnBrk="0" hangingPunct="0">
              <a:defRPr>
                <a:latin typeface="Arial" panose="020B0604020202020204" pitchFamily="34" charset="0"/>
                <a:ea typeface="楷体_GB2312" pitchFamily="49" charset="-122"/>
                <a:cs typeface="+mn-cs"/>
              </a:defRPr>
            </a:lvl1pPr>
          </a:lstStyle>
          <a:p>
            <a:pPr fontAlgn="base">
              <a:spcBef>
                <a:spcPct val="0"/>
              </a:spcBef>
              <a:spcAft>
                <a:spcPct val="0"/>
              </a:spcAft>
              <a:defRPr/>
            </a:pPr>
            <a:fld id="{AB4D5648-00FC-4498-B021-AB11E705D7B8}" type="slidenum">
              <a:rPr lang="zh-CN" altLang="en-US" sz="2200" b="1">
                <a:solidFill>
                  <a:prstClr val="black"/>
                </a:solidFill>
              </a:rPr>
              <a:pPr fontAlgn="base">
                <a:spcBef>
                  <a:spcPct val="0"/>
                </a:spcBef>
                <a:spcAft>
                  <a:spcPct val="0"/>
                </a:spcAft>
                <a:defRPr/>
              </a:pPr>
              <a:t>‹#›</a:t>
            </a:fld>
            <a:endParaRPr lang="zh-CN" altLang="en-US" sz="2200" b="1">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节标题">
    <p:spTree>
      <p:nvGrpSpPr>
        <p:cNvPr id="1" name=""/>
        <p:cNvGrpSpPr/>
        <p:nvPr/>
      </p:nvGrpSpPr>
      <p:grpSpPr>
        <a:xfrm>
          <a:off x="0" y="0"/>
          <a:ext cx="0" cy="0"/>
          <a:chOff x="0" y="0"/>
          <a:chExt cx="0" cy="0"/>
        </a:xfrm>
      </p:grpSpPr>
      <p:sp>
        <p:nvSpPr>
          <p:cNvPr id="4"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31D06A71-760B-494B-9C40-DE4F1D331B71}"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5"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DB882A0C-1062-498C-973D-1E52733DB62A}"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6" name="TextBox 5"/>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r>
              <a:rPr lang="zh-CN" altLang="en-US" sz="2800">
                <a:solidFill>
                  <a:schemeClr val="bg1"/>
                </a:solidFill>
                <a:latin typeface="微软雅黑" pitchFamily="34" charset="-122"/>
                <a:ea typeface="微软雅黑" pitchFamily="34" charset="-122"/>
              </a:rPr>
              <a:t>单击此处添加标题</a:t>
            </a:r>
            <a:endParaRPr lang="en-US" altLang="zh-CN" sz="2800">
              <a:solidFill>
                <a:schemeClr val="bg1"/>
              </a:solidFill>
              <a:latin typeface="微软雅黑" pitchFamily="34" charset="-122"/>
              <a:ea typeface="微软雅黑" pitchFamily="34" charset="-122"/>
            </a:endParaRPr>
          </a:p>
        </p:txBody>
      </p:sp>
      <p:sp>
        <p:nvSpPr>
          <p:cNvPr id="2" name="Title 1"/>
          <p:cNvSpPr>
            <a:spLocks noGrp="1"/>
          </p:cNvSpPr>
          <p:nvPr>
            <p:ph type="title"/>
          </p:nvPr>
        </p:nvSpPr>
        <p:spPr>
          <a:xfrm>
            <a:off x="722313" y="3505553"/>
            <a:ext cx="7772400" cy="584775"/>
          </a:xfrm>
        </p:spPr>
        <p:txBody>
          <a:bodyPr anchor="t"/>
          <a:lstStyle>
            <a:lvl1pPr algn="ctr">
              <a:defRPr lang="en-US" altLang="en-US" sz="3200" b="1" i="0" dirty="0">
                <a:solidFill>
                  <a:srgbClr val="FBB030"/>
                </a:solidFill>
                <a:latin typeface="微软雅黑" pitchFamily="34" charset="-122"/>
                <a:ea typeface="微软雅黑" pitchFamily="34" charset="-122"/>
                <a:cs typeface="微软雅黑" pitchFamily="34"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005366"/>
            <a:ext cx="7772400" cy="1500187"/>
          </a:xfrm>
        </p:spPr>
        <p:txBody>
          <a:bodyPr anchor="ctr"/>
          <a:lstStyle>
            <a:lvl1pPr marL="0" indent="0" algn="ctr">
              <a:buNone/>
              <a:defRPr sz="4000">
                <a:effectLst>
                  <a:outerShdw blurRad="38100" dist="38100" dir="2700000" algn="tl">
                    <a:srgbClr val="000000">
                      <a:alpha val="43137"/>
                    </a:srgbClr>
                  </a:outerShdw>
                </a:effectLst>
                <a:latin typeface="微软雅黑" pitchFamily="34" charset="-122"/>
                <a:ea typeface="微软雅黑"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97435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400">
                <a:latin typeface="微软雅黑" pitchFamily="34" charset="-122"/>
                <a:ea typeface="微软雅黑" pitchFamily="34" charset="-122"/>
              </a:defRPr>
            </a:lvl4pPr>
            <a:lvl5pPr>
              <a:defRPr sz="14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 xmlns:p14="http://schemas.microsoft.com/office/powerpoint/2010/main" val="91959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20800"/>
            <a:ext cx="4254500"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35500" y="1320800"/>
            <a:ext cx="4254500"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 xmlns:p14="http://schemas.microsoft.com/office/powerpoint/2010/main" val="138406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 xmlns:p14="http://schemas.microsoft.com/office/powerpoint/2010/main" val="36707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5900"/>
            <a:ext cx="5111750"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1485900"/>
            <a:ext cx="3008313"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 xmlns:p14="http://schemas.microsoft.com/office/powerpoint/2010/main" val="97819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headEnd/>
            <a:tailEnd/>
          </a:ln>
        </p:spPr>
        <p:txBody>
          <a:bodyPr/>
          <a:lstStyle/>
          <a:p>
            <a:pPr lvl="0"/>
            <a:r>
              <a:rPr lang="zh-CN" altLang="en-US" smtClean="0"/>
              <a:t>单击此处编辑母版标题样式</a:t>
            </a:r>
            <a:endParaRPr lang="en-US" altLang="zh-CN" dirty="0" smtClean="0"/>
          </a:p>
        </p:txBody>
      </p:sp>
    </p:spTree>
    <p:extLst>
      <p:ext uri="{BB962C8B-B14F-4D97-AF65-F5344CB8AC3E}">
        <p14:creationId xmlns="" xmlns:p14="http://schemas.microsoft.com/office/powerpoint/2010/main" val="346127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6"/>
          <p:cNvSpPr>
            <a:spLocks noChangeArrowheads="1"/>
          </p:cNvSpPr>
          <p:nvPr/>
        </p:nvSpPr>
        <p:spPr bwMode="auto">
          <a:xfrm>
            <a:off x="149225" y="6491288"/>
            <a:ext cx="39370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ACE44A00-9C3C-477B-8502-942E0323B58D}"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6" name="矩形 7"/>
          <p:cNvSpPr>
            <a:spLocks noChangeArrowheads="1"/>
          </p:cNvSpPr>
          <p:nvPr/>
        </p:nvSpPr>
        <p:spPr bwMode="auto">
          <a:xfrm>
            <a:off x="7972425" y="6491288"/>
            <a:ext cx="1036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33C37EA9-758F-4590-B1AD-3D792D135C90}"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7" name="TextBox 6"/>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itchFamily="34" charset="-128"/>
              </a:defRPr>
            </a:lvl1pPr>
            <a:lvl2pPr marL="742950" indent="-285750" eaLnBrk="0" hangingPunct="0">
              <a:defRPr>
                <a:solidFill>
                  <a:srgbClr val="4D4D4D"/>
                </a:solidFill>
                <a:latin typeface="Segoe"/>
                <a:ea typeface="MS PGothic" pitchFamily="34" charset="-128"/>
              </a:defRPr>
            </a:lvl2pPr>
            <a:lvl3pPr marL="1143000" indent="-228600" eaLnBrk="0" hangingPunct="0">
              <a:defRPr>
                <a:solidFill>
                  <a:srgbClr val="4D4D4D"/>
                </a:solidFill>
                <a:latin typeface="Segoe"/>
                <a:ea typeface="MS PGothic" pitchFamily="34" charset="-128"/>
              </a:defRPr>
            </a:lvl3pPr>
            <a:lvl4pPr marL="1600200" indent="-228600" eaLnBrk="0" hangingPunct="0">
              <a:defRPr>
                <a:solidFill>
                  <a:srgbClr val="4D4D4D"/>
                </a:solidFill>
                <a:latin typeface="Segoe"/>
                <a:ea typeface="MS PGothic" pitchFamily="34" charset="-128"/>
              </a:defRPr>
            </a:lvl4pPr>
            <a:lvl5pPr marL="2057400" indent="-228600" eaLnBrk="0" hangingPunct="0">
              <a:defRPr>
                <a:solidFill>
                  <a:srgbClr val="4D4D4D"/>
                </a:solidFill>
                <a:latin typeface="Segoe"/>
                <a:ea typeface="MS PGothic" pitchFamily="34" charset="-128"/>
              </a:defRPr>
            </a:lvl5pPr>
            <a:lvl6pPr marL="2514600" indent="-228600" eaLnBrk="0" fontAlgn="base" hangingPunct="0">
              <a:spcBef>
                <a:spcPct val="0"/>
              </a:spcBef>
              <a:spcAft>
                <a:spcPct val="0"/>
              </a:spcAft>
              <a:defRPr>
                <a:solidFill>
                  <a:srgbClr val="4D4D4D"/>
                </a:solidFill>
                <a:latin typeface="Segoe"/>
                <a:ea typeface="MS PGothic" pitchFamily="34" charset="-128"/>
              </a:defRPr>
            </a:lvl6pPr>
            <a:lvl7pPr marL="2971800" indent="-228600" eaLnBrk="0" fontAlgn="base" hangingPunct="0">
              <a:spcBef>
                <a:spcPct val="0"/>
              </a:spcBef>
              <a:spcAft>
                <a:spcPct val="0"/>
              </a:spcAft>
              <a:defRPr>
                <a:solidFill>
                  <a:srgbClr val="4D4D4D"/>
                </a:solidFill>
                <a:latin typeface="Segoe"/>
                <a:ea typeface="MS PGothic" pitchFamily="34" charset="-128"/>
              </a:defRPr>
            </a:lvl7pPr>
            <a:lvl8pPr marL="3429000" indent="-228600" eaLnBrk="0" fontAlgn="base" hangingPunct="0">
              <a:spcBef>
                <a:spcPct val="0"/>
              </a:spcBef>
              <a:spcAft>
                <a:spcPct val="0"/>
              </a:spcAft>
              <a:defRPr>
                <a:solidFill>
                  <a:srgbClr val="4D4D4D"/>
                </a:solidFill>
                <a:latin typeface="Segoe"/>
                <a:ea typeface="MS PGothic" pitchFamily="34" charset="-128"/>
              </a:defRPr>
            </a:lvl8pPr>
            <a:lvl9pPr marL="3886200" indent="-228600" eaLnBrk="0" fontAlgn="base" hangingPunct="0">
              <a:spcBef>
                <a:spcPct val="0"/>
              </a:spcBef>
              <a:spcAft>
                <a:spcPct val="0"/>
              </a:spcAft>
              <a:defRPr>
                <a:solidFill>
                  <a:srgbClr val="4D4D4D"/>
                </a:solidFill>
                <a:latin typeface="Segoe"/>
                <a:ea typeface="MS PGothic" pitchFamily="34" charset="-128"/>
              </a:defRPr>
            </a:lvl9pPr>
          </a:lstStyle>
          <a:p>
            <a:r>
              <a:rPr lang="zh-CN" altLang="en-US" sz="2800">
                <a:solidFill>
                  <a:schemeClr val="bg1"/>
                </a:solidFill>
                <a:latin typeface="微软雅黑" pitchFamily="34" charset="-122"/>
                <a:ea typeface="微软雅黑" pitchFamily="34" charset="-122"/>
              </a:rPr>
              <a:t>单击此处添加标题</a:t>
            </a:r>
            <a:endParaRPr lang="en-US" altLang="zh-CN" sz="2800">
              <a:solidFill>
                <a:schemeClr val="bg1"/>
              </a:solidFill>
              <a:latin typeface="微软雅黑" pitchFamily="34" charset="-122"/>
              <a:ea typeface="微软雅黑" pitchFamily="34" charset="-122"/>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1267097"/>
            <a:ext cx="5486400" cy="3460478"/>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08227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8" cstate="print"/>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358775" y="280988"/>
            <a:ext cx="538956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单击此处添加标题</a:t>
            </a:r>
            <a:endParaRPr lang="en-US" altLang="zh-CN" smtClean="0"/>
          </a:p>
        </p:txBody>
      </p:sp>
      <p:sp>
        <p:nvSpPr>
          <p:cNvPr id="1027" name="Rectangle 8"/>
          <p:cNvSpPr>
            <a:spLocks noGrp="1" noChangeArrowheads="1"/>
          </p:cNvSpPr>
          <p:nvPr>
            <p:ph type="body" idx="1"/>
          </p:nvPr>
        </p:nvSpPr>
        <p:spPr bwMode="auto">
          <a:xfrm>
            <a:off x="228600" y="1333500"/>
            <a:ext cx="8661400" cy="490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第一层</a:t>
            </a:r>
            <a:endParaRPr lang="en-US" altLang="zh-CN" smtClean="0"/>
          </a:p>
          <a:p>
            <a:pPr lvl="1"/>
            <a:r>
              <a:rPr lang="zh-CN" altLang="en-US" smtClean="0"/>
              <a:t>第二层</a:t>
            </a:r>
            <a:r>
              <a:rPr lang="en-US" altLang="zh-CN" smtClean="0"/>
              <a:t> </a:t>
            </a:r>
          </a:p>
          <a:p>
            <a:pPr lvl="2"/>
            <a:r>
              <a:rPr lang="zh-CN" altLang="en-US" smtClean="0"/>
              <a:t>第三层</a:t>
            </a:r>
            <a:r>
              <a:rPr lang="en-US" altLang="zh-CN" smtClean="0"/>
              <a:t> </a:t>
            </a:r>
          </a:p>
          <a:p>
            <a:pPr lvl="3"/>
            <a:r>
              <a:rPr lang="zh-CN" altLang="en-US" smtClean="0"/>
              <a:t>第四层</a:t>
            </a:r>
            <a:endParaRPr lang="en-US" altLang="zh-CN" smtClean="0"/>
          </a:p>
          <a:p>
            <a:pPr lvl="4"/>
            <a:r>
              <a:rPr lang="zh-CN" altLang="en-US" smtClean="0"/>
              <a:t>第五层</a:t>
            </a:r>
            <a:endParaRPr lang="en-US" altLang="zh-CN" smtClean="0"/>
          </a:p>
          <a:p>
            <a:pPr lvl="0"/>
            <a:endParaRPr lang="en-US" altLang="zh-CN" smtClean="0"/>
          </a:p>
        </p:txBody>
      </p:sp>
      <p:sp>
        <p:nvSpPr>
          <p:cNvPr id="1028" name="矩形 17"/>
          <p:cNvSpPr>
            <a:spLocks noChangeArrowheads="1"/>
          </p:cNvSpPr>
          <p:nvPr/>
        </p:nvSpPr>
        <p:spPr bwMode="auto">
          <a:xfrm>
            <a:off x="149225" y="6491288"/>
            <a:ext cx="4127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D6053D9B-D25A-417C-872A-FB160B69B100}" type="slidenum">
              <a:rPr lang="en-US" altLang="zh-CN" sz="1200" b="1">
                <a:solidFill>
                  <a:schemeClr val="bg1"/>
                </a:solidFill>
                <a:latin typeface="微软雅黑" pitchFamily="34" charset="-122"/>
                <a:ea typeface="微软雅黑" pitchFamily="34" charset="-122"/>
              </a:rPr>
              <a:pPr/>
              <a:t>‹#›</a:t>
            </a:fld>
            <a:endParaRPr lang="en-US" altLang="zh-CN" sz="1200" b="1">
              <a:solidFill>
                <a:schemeClr val="bg1"/>
              </a:solidFill>
              <a:latin typeface="微软雅黑" pitchFamily="34" charset="-122"/>
              <a:ea typeface="微软雅黑" pitchFamily="34" charset="-122"/>
            </a:endParaRPr>
          </a:p>
        </p:txBody>
      </p:sp>
      <p:sp>
        <p:nvSpPr>
          <p:cNvPr id="1029" name="矩形 19"/>
          <p:cNvSpPr>
            <a:spLocks noChangeArrowheads="1"/>
          </p:cNvSpPr>
          <p:nvPr/>
        </p:nvSpPr>
        <p:spPr bwMode="auto">
          <a:xfrm>
            <a:off x="7972425" y="6491288"/>
            <a:ext cx="7937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fld id="{E1C30041-F4CA-44D9-BA67-397FF1DDDB97}" type="datetime1">
              <a:rPr lang="zh-CN" altLang="en-US" sz="1200">
                <a:solidFill>
                  <a:schemeClr val="bg1"/>
                </a:solidFill>
                <a:latin typeface="微软雅黑" pitchFamily="34" charset="-122"/>
                <a:ea typeface="微软雅黑" pitchFamily="34" charset="-122"/>
              </a:rPr>
              <a:pPr>
                <a:spcBef>
                  <a:spcPct val="50000"/>
                </a:spcBef>
              </a:pPr>
              <a:t>2017/6/5</a:t>
            </a:fld>
            <a:endParaRPr lang="en-US" altLang="zh-CN" sz="1200">
              <a:solidFill>
                <a:schemeClr val="bg1"/>
              </a:solidFill>
              <a:latin typeface="微软雅黑" pitchFamily="34" charset="-122"/>
              <a:ea typeface="微软雅黑" pitchFamily="34" charset="-122"/>
            </a:endParaRPr>
          </a:p>
        </p:txBody>
      </p:sp>
      <p:sp>
        <p:nvSpPr>
          <p:cNvPr id="10" name="TextBox 9"/>
          <p:cNvSpPr txBox="1"/>
          <p:nvPr/>
        </p:nvSpPr>
        <p:spPr bwMode="gray">
          <a:xfrm>
            <a:off x="3268663" y="6464300"/>
            <a:ext cx="2606675" cy="304800"/>
          </a:xfrm>
          <a:prstGeom prst="rect">
            <a:avLst/>
          </a:prstGeom>
          <a:noFill/>
          <a:ln w="9525">
            <a:noFill/>
            <a:miter lim="800000"/>
            <a:headEnd/>
            <a:tailEnd/>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4500" r:id="rId1"/>
    <p:sldLayoutId id="2147484493" r:id="rId2"/>
    <p:sldLayoutId id="2147484501" r:id="rId3"/>
    <p:sldLayoutId id="2147484494" r:id="rId4"/>
    <p:sldLayoutId id="2147484495" r:id="rId5"/>
    <p:sldLayoutId id="2147484496" r:id="rId6"/>
    <p:sldLayoutId id="2147484497" r:id="rId7"/>
    <p:sldLayoutId id="2147484498" r:id="rId8"/>
    <p:sldLayoutId id="2147484502" r:id="rId9"/>
    <p:sldLayoutId id="2147484503" r:id="rId10"/>
    <p:sldLayoutId id="2147484504" r:id="rId11"/>
    <p:sldLayoutId id="2147484505" r:id="rId12"/>
    <p:sldLayoutId id="2147484506" r:id="rId13"/>
    <p:sldLayoutId id="2147484507" r:id="rId14"/>
    <p:sldLayoutId id="2147484508" r:id="rId15"/>
    <p:sldLayoutId id="2147484509" r:id="rId16"/>
    <p:sldLayoutId id="2147484510" r:id="rId17"/>
    <p:sldLayoutId id="2147484511" r:id="rId18"/>
    <p:sldLayoutId id="2147484512" r:id="rId19"/>
    <p:sldLayoutId id="2147484513" r:id="rId20"/>
    <p:sldLayoutId id="2147484514" r:id="rId21"/>
    <p:sldLayoutId id="2147484515" r:id="rId22"/>
    <p:sldLayoutId id="2147484516" r:id="rId23"/>
    <p:sldLayoutId id="2147484499" r:id="rId24"/>
    <p:sldLayoutId id="2147484517" r:id="rId25"/>
    <p:sldLayoutId id="2147484518" r:id="rId26"/>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chemeClr val="bg1"/>
          </a:solidFill>
          <a:latin typeface="微软雅黑" pitchFamily="34" charset="-122"/>
          <a:ea typeface="微软雅黑" pitchFamily="34" charset="-122"/>
          <a:cs typeface="微软雅黑" pitchFamily="34" charset="-122"/>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cs typeface="ＭＳ Ｐゴシック" pitchFamily="-112" charset="-128"/>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cs typeface="ＭＳ Ｐゴシック" pitchFamily="-112" charset="-128"/>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cs typeface="ＭＳ Ｐゴシック" pitchFamily="-112" charset="-128"/>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cs typeface="ＭＳ Ｐゴシック" pitchFamily="-112"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013" indent="-354013" algn="l" rtl="0" eaLnBrk="0" fontAlgn="base" hangingPunct="0">
        <a:spcBef>
          <a:spcPct val="45000"/>
        </a:spcBef>
        <a:spcAft>
          <a:spcPct val="0"/>
        </a:spcAft>
        <a:buClr>
          <a:srgbClr val="FBB030"/>
        </a:buClr>
        <a:buFont typeface="Wingdings" pitchFamily="2" charset="2"/>
        <a:buChar char="l"/>
        <a:defRPr sz="2000" b="1">
          <a:solidFill>
            <a:schemeClr val="tx1"/>
          </a:solidFill>
          <a:latin typeface="微软雅黑" pitchFamily="34" charset="-122"/>
          <a:ea typeface="微软雅黑" pitchFamily="34" charset="-122"/>
          <a:cs typeface="微软雅黑" pitchFamily="34" charset="-122"/>
        </a:defRPr>
      </a:lvl1pPr>
      <a:lvl2pPr marL="623888" indent="-285750" algn="l" rtl="0" eaLnBrk="0" fontAlgn="base" hangingPunct="0">
        <a:spcBef>
          <a:spcPct val="45000"/>
        </a:spcBef>
        <a:spcAft>
          <a:spcPct val="0"/>
        </a:spcAft>
        <a:buClr>
          <a:srgbClr val="FBB030"/>
        </a:buClr>
        <a:buFont typeface="微软雅黑" pitchFamily="34" charset="-122"/>
        <a:buChar char="◆"/>
        <a:defRPr sz="2800">
          <a:solidFill>
            <a:srgbClr val="1E1C11"/>
          </a:solidFill>
          <a:latin typeface="微软雅黑" pitchFamily="34" charset="-122"/>
          <a:ea typeface="微软雅黑" pitchFamily="34" charset="-122"/>
        </a:defRPr>
      </a:lvl2pPr>
      <a:lvl3pPr marL="1143000" indent="-228600" algn="l" rtl="0" eaLnBrk="0" fontAlgn="base" hangingPunct="0">
        <a:spcBef>
          <a:spcPct val="45000"/>
        </a:spcBef>
        <a:spcAft>
          <a:spcPct val="0"/>
        </a:spcAft>
        <a:buClr>
          <a:srgbClr val="FBB030"/>
        </a:buClr>
        <a:buChar char="•"/>
        <a:defRPr sz="1600">
          <a:solidFill>
            <a:srgbClr val="1E1C11"/>
          </a:solidFill>
          <a:latin typeface="微软雅黑" pitchFamily="34" charset="-122"/>
          <a:ea typeface="微软雅黑" pitchFamily="34" charset="-122"/>
        </a:defRPr>
      </a:lvl3pPr>
      <a:lvl4pPr marL="1600200" indent="-228600" algn="l" rtl="0" eaLnBrk="0" fontAlgn="base" hangingPunct="0">
        <a:spcBef>
          <a:spcPct val="45000"/>
        </a:spcBef>
        <a:spcAft>
          <a:spcPct val="0"/>
        </a:spcAft>
        <a:buClr>
          <a:srgbClr val="FBB030"/>
        </a:buClr>
        <a:buChar char="–"/>
        <a:defRPr sz="1400">
          <a:solidFill>
            <a:srgbClr val="1E1C11"/>
          </a:solidFill>
          <a:latin typeface="微软雅黑" pitchFamily="34" charset="-122"/>
          <a:ea typeface="微软雅黑"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itchFamily="34" charset="-122"/>
          <a:ea typeface="微软雅黑"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0.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2.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5.png"/><Relationship Id="rId11" Type="http://schemas.openxmlformats.org/officeDocument/2006/relationships/oleObject" Target="../embeddings/oleObject13.bin"/><Relationship Id="rId5" Type="http://schemas.openxmlformats.org/officeDocument/2006/relationships/image" Target="../media/image34.png"/><Relationship Id="rId10" Type="http://schemas.openxmlformats.org/officeDocument/2006/relationships/oleObject" Target="../embeddings/oleObject12.bin"/><Relationship Id="rId4" Type="http://schemas.openxmlformats.org/officeDocument/2006/relationships/image" Target="../media/image33.png"/><Relationship Id="rId9"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3.xml"/><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 Id="rId9"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1.png"/><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ctrTitle"/>
          </p:nvPr>
        </p:nvSpPr>
        <p:spPr>
          <a:xfrm>
            <a:off x="0" y="3162301"/>
            <a:ext cx="7895772" cy="1200329"/>
          </a:xfrm>
        </p:spPr>
        <p:txBody>
          <a:bodyPr/>
          <a:lstStyle/>
          <a:p>
            <a:pPr algn="ctr">
              <a:defRPr/>
            </a:pPr>
            <a:r>
              <a:rPr lang="zh-CN" altLang="en-US" dirty="0" smtClean="0"/>
              <a:t>基于词向量的短文本聚类研究与应用</a:t>
            </a:r>
            <a:endParaRPr lang="en-US" dirty="0"/>
          </a:p>
        </p:txBody>
      </p:sp>
      <p:sp>
        <p:nvSpPr>
          <p:cNvPr id="19459" name="副标题 2"/>
          <p:cNvSpPr>
            <a:spLocks noGrp="1"/>
          </p:cNvSpPr>
          <p:nvPr>
            <p:ph type="subTitle" idx="1"/>
          </p:nvPr>
        </p:nvSpPr>
        <p:spPr>
          <a:xfrm>
            <a:off x="5771885" y="4779962"/>
            <a:ext cx="2785523" cy="1258887"/>
          </a:xfrm>
        </p:spPr>
        <p:txBody>
          <a:bodyPr/>
          <a:lstStyle/>
          <a:p>
            <a:pPr eaLnBrk="1" hangingPunct="1"/>
            <a:r>
              <a:rPr lang="zh-CN" altLang="en-US" dirty="0" smtClean="0">
                <a:solidFill>
                  <a:schemeClr val="tx2"/>
                </a:solidFill>
              </a:rPr>
              <a:t>姓　　名：黄    栋</a:t>
            </a:r>
            <a:endParaRPr lang="en-US" altLang="zh-CN" dirty="0" smtClean="0">
              <a:solidFill>
                <a:schemeClr val="tx2"/>
              </a:solidFill>
            </a:endParaRPr>
          </a:p>
          <a:p>
            <a:pPr eaLnBrk="1" hangingPunct="1"/>
            <a:r>
              <a:rPr lang="zh-CN" altLang="en-US" dirty="0" smtClean="0">
                <a:solidFill>
                  <a:schemeClr val="tx2"/>
                </a:solidFill>
              </a:rPr>
              <a:t>指导教师：杨志豪</a:t>
            </a:r>
            <a:endParaRPr lang="en-US" altLang="zh-CN" dirty="0" smtClean="0">
              <a:solidFill>
                <a:schemeClr val="tx2"/>
              </a:solidFill>
            </a:endParaRPr>
          </a:p>
          <a:p>
            <a:pPr eaLnBrk="1" hangingPunct="1"/>
            <a:r>
              <a:rPr lang="zh-CN" altLang="en-US" dirty="0" smtClean="0">
                <a:solidFill>
                  <a:schemeClr val="tx2"/>
                </a:solidFill>
              </a:rPr>
              <a:t>答辩日期：</a:t>
            </a:r>
            <a:r>
              <a:rPr lang="en-US" altLang="zh-CN" dirty="0" smtClean="0">
                <a:solidFill>
                  <a:schemeClr val="tx2"/>
                </a:solidFill>
              </a:rPr>
              <a:t>2017-6-6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243147"/>
            <a:ext cx="6136820" cy="954107"/>
          </a:xfrm>
        </p:spPr>
        <p:txBody>
          <a:bodyPr/>
          <a:lstStyle/>
          <a:p>
            <a:r>
              <a:rPr lang="en-US" altLang="zh-CN" dirty="0" smtClean="0"/>
              <a:t>E</a:t>
            </a:r>
            <a:r>
              <a:rPr lang="en-US" dirty="0" smtClean="0"/>
              <a:t>MD</a:t>
            </a:r>
            <a:r>
              <a:rPr lang="zh-CN" altLang="en-US" dirty="0" smtClean="0"/>
              <a:t>距离在短文本处理中的应用</a:t>
            </a:r>
            <a:br>
              <a:rPr lang="zh-CN" altLang="en-US" dirty="0" smtClean="0"/>
            </a:br>
            <a:endParaRPr lang="zh-CN" altLang="en-US" dirty="0"/>
          </a:p>
        </p:txBody>
      </p:sp>
      <p:sp>
        <p:nvSpPr>
          <p:cNvPr id="3" name="TextBox 2"/>
          <p:cNvSpPr txBox="1"/>
          <p:nvPr/>
        </p:nvSpPr>
        <p:spPr bwMode="gray">
          <a:xfrm>
            <a:off x="723901" y="1895475"/>
            <a:ext cx="7372350" cy="1338828"/>
          </a:xfrm>
          <a:prstGeom prst="rect">
            <a:avLst/>
          </a:prstGeom>
          <a:noFill/>
          <a:ln w="9525">
            <a:noFill/>
            <a:miter lim="800000"/>
            <a:headEnd/>
            <a:tailEnd/>
          </a:ln>
          <a:effectLst/>
        </p:spPr>
        <p:txBody>
          <a:bodyPr wrap="square" rtlCol="0">
            <a:spAutoFit/>
          </a:bodyPr>
          <a:lstStyle/>
          <a:p>
            <a:pPr eaLnBrk="0" hangingPunct="0">
              <a:lnSpc>
                <a:spcPct val="150000"/>
              </a:lnSpc>
            </a:pPr>
            <a:endParaRPr lang="en-US" altLang="zh-CN" dirty="0" smtClean="0">
              <a:latin typeface="微软雅黑" pitchFamily="34" charset="-122"/>
              <a:ea typeface="微软雅黑" pitchFamily="34" charset="-122"/>
            </a:endParaRPr>
          </a:p>
          <a:p>
            <a:pPr eaLnBrk="0" hangingPunct="0">
              <a:lnSpc>
                <a:spcPct val="150000"/>
              </a:lnSpc>
            </a:pPr>
            <a:endParaRPr lang="en-US" altLang="zh-CN" dirty="0" smtClean="0">
              <a:latin typeface="微软雅黑" pitchFamily="34" charset="-122"/>
              <a:ea typeface="微软雅黑" pitchFamily="34" charset="-122"/>
            </a:endParaRPr>
          </a:p>
          <a:p>
            <a:pPr eaLnBrk="0" hangingPunct="0">
              <a:lnSpc>
                <a:spcPct val="150000"/>
              </a:lnSpc>
            </a:pPr>
            <a:endParaRPr lang="en-US" altLang="zh-CN" dirty="0" smtClean="0">
              <a:latin typeface="微软雅黑" pitchFamily="34" charset="-122"/>
              <a:ea typeface="微软雅黑" pitchFamily="34" charset="-122"/>
            </a:endParaRPr>
          </a:p>
        </p:txBody>
      </p:sp>
      <p:sp>
        <p:nvSpPr>
          <p:cNvPr id="11" name="矩形 10"/>
          <p:cNvSpPr/>
          <p:nvPr/>
        </p:nvSpPr>
        <p:spPr>
          <a:xfrm>
            <a:off x="914400" y="1760968"/>
            <a:ext cx="7458075" cy="646331"/>
          </a:xfrm>
          <a:prstGeom prst="rect">
            <a:avLst/>
          </a:prstGeom>
        </p:spPr>
        <p:txBody>
          <a:bodyPr wrap="square">
            <a:spAutoFit/>
          </a:bodyPr>
          <a:lstStyle/>
          <a:p>
            <a:r>
              <a:rPr lang="zh-CN" altLang="en-US" dirty="0" smtClean="0">
                <a:latin typeface="微软雅黑" pitchFamily="34" charset="-122"/>
                <a:ea typeface="微软雅黑" pitchFamily="34" charset="-122"/>
              </a:rPr>
              <a:t>       该距离引入到句子模型中，将词当做物资产地，词频当做某产地的物资供应量，这样求得句子词语之间的最小移动距离来度量句子相似度。</a:t>
            </a:r>
            <a:endParaRPr lang="en-US" altLang="zh-CN" dirty="0" smtClean="0">
              <a:latin typeface="微软雅黑" pitchFamily="34" charset="-122"/>
              <a:ea typeface="微软雅黑" pitchFamily="34" charset="-122"/>
            </a:endParaRPr>
          </a:p>
        </p:txBody>
      </p:sp>
      <p:pic>
        <p:nvPicPr>
          <p:cNvPr id="55308" name="Picture 12"/>
          <p:cNvPicPr>
            <a:picLocks noChangeAspect="1" noChangeArrowheads="1"/>
          </p:cNvPicPr>
          <p:nvPr/>
        </p:nvPicPr>
        <p:blipFill>
          <a:blip r:embed="rId3" cstate="print"/>
          <a:srcRect/>
          <a:stretch>
            <a:fillRect/>
          </a:stretch>
        </p:blipFill>
        <p:spPr bwMode="auto">
          <a:xfrm>
            <a:off x="1052513" y="2900363"/>
            <a:ext cx="7096125" cy="313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243147"/>
            <a:ext cx="6136820" cy="954107"/>
          </a:xfrm>
        </p:spPr>
        <p:txBody>
          <a:bodyPr/>
          <a:lstStyle/>
          <a:p>
            <a:r>
              <a:rPr lang="en-US" altLang="zh-CN" dirty="0" smtClean="0"/>
              <a:t>E</a:t>
            </a:r>
            <a:r>
              <a:rPr lang="en-US" dirty="0" smtClean="0"/>
              <a:t>MD</a:t>
            </a:r>
            <a:r>
              <a:rPr lang="zh-CN" altLang="en-US" dirty="0" smtClean="0"/>
              <a:t>距离在短文本处理中的应用</a:t>
            </a:r>
            <a:br>
              <a:rPr lang="zh-CN" altLang="en-US" dirty="0" smtClean="0"/>
            </a:br>
            <a:endParaRPr lang="zh-CN" altLang="en-US" dirty="0"/>
          </a:p>
        </p:txBody>
      </p:sp>
      <p:sp>
        <p:nvSpPr>
          <p:cNvPr id="11" name="矩形 10"/>
          <p:cNvSpPr/>
          <p:nvPr/>
        </p:nvSpPr>
        <p:spPr>
          <a:xfrm>
            <a:off x="904875" y="1404461"/>
            <a:ext cx="7458075" cy="369332"/>
          </a:xfrm>
          <a:prstGeom prst="rect">
            <a:avLst/>
          </a:prstGeom>
        </p:spPr>
        <p:txBody>
          <a:bodyPr wrap="square">
            <a:spAutoFit/>
          </a:bodyPr>
          <a:lstStyle/>
          <a:p>
            <a:r>
              <a:rPr lang="zh-CN" altLang="en-US" dirty="0" smtClean="0">
                <a:latin typeface="微软雅黑" pitchFamily="34" charset="-122"/>
                <a:ea typeface="微软雅黑" pitchFamily="34" charset="-122"/>
              </a:rPr>
              <a:t>   转移量    用矩阵</a:t>
            </a:r>
            <a:r>
              <a:rPr lang="en-US" altLang="zh-CN" dirty="0" smtClean="0">
                <a:latin typeface="微软雅黑" pitchFamily="34" charset="-122"/>
                <a:ea typeface="微软雅黑" pitchFamily="34" charset="-122"/>
              </a:rPr>
              <a:t>T</a:t>
            </a:r>
            <a:r>
              <a:rPr lang="zh-CN" altLang="en-US" dirty="0" smtClean="0">
                <a:latin typeface="微软雅黑" pitchFamily="34" charset="-122"/>
                <a:ea typeface="微软雅黑" pitchFamily="34" charset="-122"/>
              </a:rPr>
              <a:t>表示，生成的矩阵</a:t>
            </a:r>
            <a:r>
              <a:rPr lang="en-US" altLang="zh-CN" dirty="0" smtClean="0">
                <a:latin typeface="微软雅黑" pitchFamily="34" charset="-122"/>
                <a:ea typeface="微软雅黑" pitchFamily="34" charset="-122"/>
              </a:rPr>
              <a:t>T</a:t>
            </a:r>
            <a:r>
              <a:rPr lang="zh-CN" altLang="en-US" dirty="0" smtClean="0">
                <a:latin typeface="微软雅黑" pitchFamily="34" charset="-122"/>
                <a:ea typeface="微软雅黑" pitchFamily="34" charset="-122"/>
              </a:rPr>
              <a:t>如下图所示</a:t>
            </a:r>
            <a:endParaRPr lang="en-US" altLang="zh-CN" dirty="0" smtClean="0">
              <a:latin typeface="微软雅黑" pitchFamily="34" charset="-122"/>
              <a:ea typeface="微软雅黑" pitchFamily="34" charset="-122"/>
            </a:endParaRPr>
          </a:p>
        </p:txBody>
      </p:sp>
      <p:sp>
        <p:nvSpPr>
          <p:cNvPr id="10" name="矩形 9"/>
          <p:cNvSpPr/>
          <p:nvPr/>
        </p:nvSpPr>
        <p:spPr>
          <a:xfrm>
            <a:off x="1383700" y="4644509"/>
            <a:ext cx="4502749" cy="369332"/>
          </a:xfrm>
          <a:prstGeom prst="rect">
            <a:avLst/>
          </a:prstGeom>
        </p:spPr>
        <p:txBody>
          <a:bodyPr wrap="square">
            <a:spAutoFit/>
          </a:bodyPr>
          <a:lstStyle/>
          <a:p>
            <a:r>
              <a:rPr lang="zh-CN" altLang="en-US" dirty="0" smtClean="0">
                <a:latin typeface="微软雅黑" pitchFamily="34" charset="-122"/>
                <a:ea typeface="微软雅黑" pitchFamily="34" charset="-122"/>
              </a:rPr>
              <a:t> 表示词语</a:t>
            </a:r>
            <a:r>
              <a:rPr lang="en-US" altLang="zh-CN" dirty="0" err="1" smtClean="0">
                <a:latin typeface="微软雅黑" pitchFamily="34" charset="-122"/>
                <a:ea typeface="微软雅黑" pitchFamily="34" charset="-122"/>
              </a:rPr>
              <a:t>i</a:t>
            </a:r>
            <a:r>
              <a:rPr lang="zh-CN" altLang="en-US" dirty="0" smtClean="0">
                <a:latin typeface="微软雅黑" pitchFamily="34" charset="-122"/>
                <a:ea typeface="微软雅黑" pitchFamily="34" charset="-122"/>
              </a:rPr>
              <a:t>有多少转移到了词语</a:t>
            </a:r>
            <a:r>
              <a:rPr lang="en-US" altLang="zh-CN" dirty="0" smtClean="0">
                <a:latin typeface="微软雅黑" pitchFamily="34" charset="-122"/>
                <a:ea typeface="微软雅黑" pitchFamily="34" charset="-122"/>
              </a:rPr>
              <a:t>j</a:t>
            </a:r>
            <a:r>
              <a:rPr lang="zh-CN" altLang="en-US" dirty="0" smtClean="0">
                <a:latin typeface="微软雅黑" pitchFamily="34" charset="-122"/>
                <a:ea typeface="微软雅黑" pitchFamily="34" charset="-122"/>
              </a:rPr>
              <a:t>，</a:t>
            </a:r>
          </a:p>
        </p:txBody>
      </p:sp>
      <p:graphicFrame>
        <p:nvGraphicFramePr>
          <p:cNvPr id="57350" name="Object 6"/>
          <p:cNvGraphicFramePr>
            <a:graphicFrameLocks noChangeAspect="1"/>
          </p:cNvGraphicFramePr>
          <p:nvPr/>
        </p:nvGraphicFramePr>
        <p:xfrm>
          <a:off x="1327150" y="4727575"/>
          <a:ext cx="165100" cy="241300"/>
        </p:xfrm>
        <a:graphic>
          <a:graphicData uri="http://schemas.openxmlformats.org/presentationml/2006/ole">
            <p:oleObj spid="_x0000_s7170" name="Equation" r:id="rId4" imgW="164880" imgH="241200" progId="Equation.DSMT4">
              <p:embed/>
            </p:oleObj>
          </a:graphicData>
        </a:graphic>
      </p:graphicFrame>
      <p:graphicFrame>
        <p:nvGraphicFramePr>
          <p:cNvPr id="57351" name="Object 7"/>
          <p:cNvGraphicFramePr>
            <a:graphicFrameLocks noChangeAspect="1"/>
          </p:cNvGraphicFramePr>
          <p:nvPr/>
        </p:nvGraphicFramePr>
        <p:xfrm>
          <a:off x="4860924" y="4705350"/>
          <a:ext cx="511175" cy="303510"/>
        </p:xfrm>
        <a:graphic>
          <a:graphicData uri="http://schemas.openxmlformats.org/presentationml/2006/ole">
            <p:oleObj spid="_x0000_s7171" name="Equation" r:id="rId5" imgW="406080" imgH="241200" progId="Equation.DSMT4">
              <p:embed/>
            </p:oleObj>
          </a:graphicData>
        </a:graphic>
      </p:graphicFrame>
      <p:graphicFrame>
        <p:nvGraphicFramePr>
          <p:cNvPr id="57352" name="Object 8"/>
          <p:cNvGraphicFramePr>
            <a:graphicFrameLocks noChangeAspect="1"/>
          </p:cNvGraphicFramePr>
          <p:nvPr/>
        </p:nvGraphicFramePr>
        <p:xfrm>
          <a:off x="1936750" y="1485900"/>
          <a:ext cx="177800" cy="241300"/>
        </p:xfrm>
        <a:graphic>
          <a:graphicData uri="http://schemas.openxmlformats.org/presentationml/2006/ole">
            <p:oleObj spid="_x0000_s7172" name="Equation" r:id="rId6" imgW="177480" imgH="241200" progId="Equation.DSMT4">
              <p:embed/>
            </p:oleObj>
          </a:graphicData>
        </a:graphic>
      </p:graphicFrame>
      <p:pic>
        <p:nvPicPr>
          <p:cNvPr id="57353" name="Picture 9"/>
          <p:cNvPicPr>
            <a:picLocks noChangeAspect="1" noChangeArrowheads="1"/>
          </p:cNvPicPr>
          <p:nvPr/>
        </p:nvPicPr>
        <p:blipFill>
          <a:blip r:embed="rId7" cstate="print"/>
          <a:srcRect/>
          <a:stretch>
            <a:fillRect/>
          </a:stretch>
        </p:blipFill>
        <p:spPr bwMode="auto">
          <a:xfrm>
            <a:off x="3809999" y="1895474"/>
            <a:ext cx="4543425" cy="2590801"/>
          </a:xfrm>
          <a:prstGeom prst="rect">
            <a:avLst/>
          </a:prstGeom>
          <a:noFill/>
          <a:ln w="9525">
            <a:noFill/>
            <a:miter lim="800000"/>
            <a:headEnd/>
            <a:tailEnd/>
          </a:ln>
          <a:effectLst/>
        </p:spPr>
      </p:pic>
      <p:pic>
        <p:nvPicPr>
          <p:cNvPr id="15" name="图片 14" descr="emd_problem.png"/>
          <p:cNvPicPr>
            <a:picLocks noChangeAspect="1"/>
          </p:cNvPicPr>
          <p:nvPr/>
        </p:nvPicPr>
        <p:blipFill>
          <a:blip r:embed="rId8" cstate="print"/>
          <a:stretch>
            <a:fillRect/>
          </a:stretch>
        </p:blipFill>
        <p:spPr>
          <a:xfrm>
            <a:off x="878562" y="1885950"/>
            <a:ext cx="2398038" cy="2524125"/>
          </a:xfrm>
          <a:prstGeom prst="rect">
            <a:avLst/>
          </a:prstGeom>
        </p:spPr>
      </p:pic>
      <p:sp>
        <p:nvSpPr>
          <p:cNvPr id="22" name="右箭头 21"/>
          <p:cNvSpPr/>
          <p:nvPr/>
        </p:nvSpPr>
        <p:spPr bwMode="auto">
          <a:xfrm>
            <a:off x="3381375" y="2771774"/>
            <a:ext cx="428625" cy="733663"/>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55600" marR="0" indent="-355600" algn="l" defTabSz="914400" rtl="0" eaLnBrk="1" fontAlgn="base" latinLnBrk="0" hangingPunct="1">
              <a:lnSpc>
                <a:spcPct val="100000"/>
              </a:lnSpc>
              <a:spcBef>
                <a:spcPct val="50000"/>
              </a:spcBef>
              <a:spcAft>
                <a:spcPct val="0"/>
              </a:spcAft>
              <a:buClrTx/>
              <a:buSzTx/>
              <a:buFontTx/>
              <a:buChar char="•"/>
              <a:tabLst/>
            </a:pPr>
            <a:endParaRPr kumimoji="0" lang="zh-CN" altLang="en-US" sz="1800" b="0" i="0" u="none" strike="noStrike" cap="none" normalizeH="0" baseline="0" dirty="0" smtClean="0">
              <a:ln>
                <a:noFill/>
              </a:ln>
              <a:solidFill>
                <a:srgbClr val="4D4D4D"/>
              </a:solidFill>
              <a:effectLst/>
              <a:latin typeface="Segoe" pitchFamily="34" charset="0"/>
            </a:endParaRPr>
          </a:p>
        </p:txBody>
      </p:sp>
      <p:pic>
        <p:nvPicPr>
          <p:cNvPr id="57354" name="Picture 10"/>
          <p:cNvPicPr>
            <a:picLocks noChangeAspect="1" noChangeArrowheads="1"/>
          </p:cNvPicPr>
          <p:nvPr/>
        </p:nvPicPr>
        <p:blipFill>
          <a:blip r:embed="rId9" cstate="print"/>
          <a:srcRect/>
          <a:stretch>
            <a:fillRect/>
          </a:stretch>
        </p:blipFill>
        <p:spPr bwMode="auto">
          <a:xfrm>
            <a:off x="1585913" y="5000625"/>
            <a:ext cx="5857875"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p:sp>
        <p:nvSpPr>
          <p:cNvPr id="4" name="TextBox 3"/>
          <p:cNvSpPr txBox="1"/>
          <p:nvPr/>
        </p:nvSpPr>
        <p:spPr bwMode="gray">
          <a:xfrm>
            <a:off x="942975" y="2302909"/>
            <a:ext cx="7334250" cy="3447098"/>
          </a:xfrm>
          <a:prstGeom prst="rect">
            <a:avLst/>
          </a:prstGeom>
          <a:noFill/>
          <a:ln w="9525">
            <a:noFill/>
            <a:miter lim="800000"/>
            <a:headEnd/>
            <a:tailEnd/>
          </a:ln>
          <a:effectLst/>
        </p:spPr>
        <p:txBody>
          <a:bodyPr wrap="square" rtlCol="0">
            <a:spAutoFit/>
          </a:bodyPr>
          <a:lstStyle/>
          <a:p>
            <a:pPr eaLnBrk="0" hangingPunct="0"/>
            <a:r>
              <a:rPr lang="zh-CN" altLang="en-US" dirty="0" smtClean="0">
                <a:latin typeface="微软雅黑" pitchFamily="34" charset="-122"/>
                <a:ea typeface="微软雅黑" pitchFamily="34" charset="-122"/>
              </a:rPr>
              <a:t>英文数据集：标准公共数据集</a:t>
            </a:r>
            <a:r>
              <a:rPr lang="en-US" dirty="0" smtClean="0">
                <a:latin typeface="微软雅黑" pitchFamily="34" charset="-122"/>
                <a:ea typeface="微软雅黑" pitchFamily="34" charset="-122"/>
              </a:rPr>
              <a:t>20newsgroup</a:t>
            </a:r>
            <a:r>
              <a:rPr lang="zh-CN" altLang="en-US" dirty="0" smtClean="0">
                <a:latin typeface="微软雅黑" pitchFamily="34" charset="-122"/>
                <a:ea typeface="微软雅黑" pitchFamily="34" charset="-122"/>
              </a:rPr>
              <a:t>、</a:t>
            </a:r>
            <a:r>
              <a:rPr lang="en-US" dirty="0" smtClean="0">
                <a:latin typeface="微软雅黑" pitchFamily="34" charset="-122"/>
                <a:ea typeface="微软雅黑" pitchFamily="34" charset="-122"/>
              </a:rPr>
              <a:t>3CPhys</a:t>
            </a:r>
            <a:r>
              <a:rPr lang="zh-CN" altLang="en-US" dirty="0" smtClean="0">
                <a:latin typeface="微软雅黑" pitchFamily="34" charset="-122"/>
                <a:ea typeface="微软雅黑" pitchFamily="34" charset="-122"/>
              </a:rPr>
              <a:t>和</a:t>
            </a:r>
            <a:r>
              <a:rPr lang="en-US" dirty="0" smtClean="0">
                <a:latin typeface="微软雅黑" pitchFamily="34" charset="-122"/>
                <a:ea typeface="微软雅黑" pitchFamily="34" charset="-122"/>
              </a:rPr>
              <a:t>7CNetv</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buFontTx/>
              <a:buNone/>
            </a:pPr>
            <a:endParaRPr lang="en-US" altLang="zh-CN" sz="1400" dirty="0" smtClean="0"/>
          </a:p>
          <a:p>
            <a:pPr eaLnBrk="0" hangingPunct="0">
              <a:buFontTx/>
              <a:buNone/>
            </a:pPr>
            <a:endParaRPr lang="zh-CN" altLang="en-US" sz="1400" dirty="0" smtClean="0"/>
          </a:p>
          <a:p>
            <a:pPr eaLnBrk="0" hangingPunct="0">
              <a:buFontTx/>
              <a:buNone/>
            </a:pPr>
            <a:endParaRPr lang="en-US" altLang="zh-CN" sz="1400" dirty="0" smtClean="0"/>
          </a:p>
          <a:p>
            <a:pPr eaLnBrk="0" hangingPunct="0">
              <a:buFontTx/>
              <a:buNone/>
            </a:pPr>
            <a:endParaRPr lang="zh-CN" altLang="en-US" sz="1400" dirty="0">
              <a:latin typeface="微软雅黑" pitchFamily="34" charset="-122"/>
              <a:ea typeface="微软雅黑" pitchFamily="34" charset="-122"/>
            </a:endParaRPr>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实验数据</a:t>
            </a:r>
            <a:endParaRPr lang="zh-CN" altLang="en-US" sz="2400" b="1" dirty="0">
              <a:solidFill>
                <a:srgbClr val="0070C0"/>
              </a:solidFill>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1219198" y="2857500"/>
          <a:ext cx="6286504" cy="1737360"/>
        </p:xfrm>
        <a:graphic>
          <a:graphicData uri="http://schemas.openxmlformats.org/drawingml/2006/table">
            <a:tbl>
              <a:tblPr firstRow="1" bandRow="1">
                <a:tableStyleId>{5C22544A-7EE6-4342-B048-85BDC9FD1C3A}</a:tableStyleId>
              </a:tblPr>
              <a:tblGrid>
                <a:gridCol w="1571626"/>
                <a:gridCol w="1571626"/>
                <a:gridCol w="1571626"/>
                <a:gridCol w="1571626"/>
              </a:tblGrid>
              <a:tr h="434340">
                <a:tc>
                  <a:txBody>
                    <a:bodyPr/>
                    <a:lstStyle/>
                    <a:p>
                      <a:pPr marL="0" marR="0" indent="0" algn="ctr">
                        <a:lnSpc>
                          <a:spcPct val="140000"/>
                        </a:lnSpc>
                        <a:spcBef>
                          <a:spcPts val="0"/>
                        </a:spcBef>
                        <a:spcAft>
                          <a:spcPts val="0"/>
                        </a:spcAft>
                      </a:pPr>
                      <a:r>
                        <a:rPr lang="zh-CN" altLang="en-US" sz="1400" b="1" kern="100" dirty="0">
                          <a:solidFill>
                            <a:schemeClr val="bg1"/>
                          </a:solidFill>
                          <a:latin typeface="Times New Roman" pitchFamily="18" charset="0"/>
                          <a:cs typeface="Times New Roman" pitchFamily="18" charset="0"/>
                        </a:rPr>
                        <a:t>数据集</a:t>
                      </a:r>
                    </a:p>
                  </a:txBody>
                  <a:tcPr marL="68580" marR="68580" anchor="ctr"/>
                </a:tc>
                <a:tc>
                  <a:txBody>
                    <a:bodyPr/>
                    <a:lstStyle/>
                    <a:p>
                      <a:pPr marL="0" marR="0" indent="0" algn="ctr">
                        <a:lnSpc>
                          <a:spcPct val="140000"/>
                        </a:lnSpc>
                        <a:spcBef>
                          <a:spcPts val="0"/>
                        </a:spcBef>
                        <a:spcAft>
                          <a:spcPts val="0"/>
                        </a:spcAft>
                      </a:pPr>
                      <a:r>
                        <a:rPr lang="zh-CN" altLang="en-US" sz="1400" b="1" kern="100" dirty="0">
                          <a:solidFill>
                            <a:schemeClr val="bg1"/>
                          </a:solidFill>
                          <a:latin typeface="Times New Roman" pitchFamily="18" charset="0"/>
                          <a:cs typeface="Times New Roman" pitchFamily="18" charset="0"/>
                        </a:rPr>
                        <a:t>类别数</a:t>
                      </a:r>
                    </a:p>
                  </a:txBody>
                  <a:tcPr marL="68580" marR="68580" anchor="ctr"/>
                </a:tc>
                <a:tc>
                  <a:txBody>
                    <a:bodyPr/>
                    <a:lstStyle/>
                    <a:p>
                      <a:pPr marL="0" marR="0" indent="0" algn="ctr">
                        <a:lnSpc>
                          <a:spcPct val="140000"/>
                        </a:lnSpc>
                        <a:spcBef>
                          <a:spcPts val="0"/>
                        </a:spcBef>
                        <a:spcAft>
                          <a:spcPts val="0"/>
                        </a:spcAft>
                      </a:pPr>
                      <a:r>
                        <a:rPr lang="zh-CN" altLang="en-US" sz="1400" b="1" kern="100" dirty="0">
                          <a:solidFill>
                            <a:schemeClr val="bg1"/>
                          </a:solidFill>
                          <a:latin typeface="Times New Roman" pitchFamily="18" charset="0"/>
                          <a:cs typeface="Times New Roman" pitchFamily="18" charset="0"/>
                        </a:rPr>
                        <a:t>短文本数量</a:t>
                      </a:r>
                    </a:p>
                  </a:txBody>
                  <a:tcPr marL="68580" marR="68580" anchor="ctr"/>
                </a:tc>
                <a:tc>
                  <a:txBody>
                    <a:bodyPr/>
                    <a:lstStyle/>
                    <a:p>
                      <a:pPr marL="0" marR="0" indent="0" algn="ctr">
                        <a:lnSpc>
                          <a:spcPct val="140000"/>
                        </a:lnSpc>
                        <a:spcBef>
                          <a:spcPts val="0"/>
                        </a:spcBef>
                        <a:spcAft>
                          <a:spcPts val="0"/>
                        </a:spcAft>
                      </a:pPr>
                      <a:r>
                        <a:rPr lang="zh-CN" altLang="en-US" sz="1400" b="1" kern="100" dirty="0">
                          <a:solidFill>
                            <a:schemeClr val="bg1"/>
                          </a:solidFill>
                          <a:latin typeface="Times New Roman" pitchFamily="18" charset="0"/>
                          <a:cs typeface="Times New Roman" pitchFamily="18" charset="0"/>
                        </a:rPr>
                        <a:t>平均长度（词）</a:t>
                      </a:r>
                    </a:p>
                  </a:txBody>
                  <a:tcPr marL="68580" marR="68580" anchor="ctr"/>
                </a:tc>
              </a:tr>
              <a:tr h="434340">
                <a:tc>
                  <a:txBody>
                    <a:bodyPr/>
                    <a:lstStyle/>
                    <a:p>
                      <a:pPr marL="0" marR="0" indent="0" algn="ctr">
                        <a:lnSpc>
                          <a:spcPct val="140000"/>
                        </a:lnSpc>
                        <a:spcBef>
                          <a:spcPts val="0"/>
                        </a:spcBef>
                        <a:spcAft>
                          <a:spcPts val="0"/>
                        </a:spcAft>
                      </a:pPr>
                      <a:r>
                        <a:rPr lang="en-US" sz="1400" b="0" kern="100" dirty="0">
                          <a:latin typeface="Times New Roman" pitchFamily="18" charset="0"/>
                          <a:cs typeface="Times New Roman" pitchFamily="18" charset="0"/>
                        </a:rPr>
                        <a:t>20newsgroup</a:t>
                      </a:r>
                    </a:p>
                  </a:txBody>
                  <a:tcPr marL="68580" marR="68580" anchor="ctr"/>
                </a:tc>
                <a:tc>
                  <a:txBody>
                    <a:bodyPr/>
                    <a:lstStyle/>
                    <a:p>
                      <a:pPr marL="0" marR="0" indent="0" algn="ctr">
                        <a:lnSpc>
                          <a:spcPct val="140000"/>
                        </a:lnSpc>
                        <a:spcBef>
                          <a:spcPts val="0"/>
                        </a:spcBef>
                        <a:spcAft>
                          <a:spcPts val="0"/>
                        </a:spcAft>
                      </a:pPr>
                      <a:r>
                        <a:rPr lang="en-US" altLang="zh-CN" sz="1400" b="0" kern="100" dirty="0">
                          <a:latin typeface="Times New Roman" pitchFamily="18" charset="0"/>
                          <a:cs typeface="Times New Roman" pitchFamily="18" charset="0"/>
                        </a:rPr>
                        <a:t>5</a:t>
                      </a:r>
                      <a:endParaRPr lang="zh-CN" altLang="en-US" sz="1400" b="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b="0" kern="100">
                          <a:latin typeface="Times New Roman" pitchFamily="18" charset="0"/>
                          <a:cs typeface="Times New Roman" pitchFamily="18" charset="0"/>
                        </a:rPr>
                        <a:t>349</a:t>
                      </a:r>
                      <a:endParaRPr lang="zh-CN" altLang="en-US" sz="1400" b="0" kern="10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b="0" kern="100">
                          <a:latin typeface="Times New Roman" pitchFamily="18" charset="0"/>
                          <a:cs typeface="Times New Roman" pitchFamily="18" charset="0"/>
                        </a:rPr>
                        <a:t>6.71</a:t>
                      </a:r>
                      <a:endParaRPr lang="zh-CN" altLang="en-US" sz="1400" b="0" kern="100">
                        <a:latin typeface="Times New Roman" pitchFamily="18" charset="0"/>
                        <a:cs typeface="Times New Roman" pitchFamily="18" charset="0"/>
                      </a:endParaRPr>
                    </a:p>
                  </a:txBody>
                  <a:tcPr marL="68580" marR="68580" anchor="ctr"/>
                </a:tc>
              </a:tr>
              <a:tr h="434340">
                <a:tc>
                  <a:txBody>
                    <a:bodyPr/>
                    <a:lstStyle/>
                    <a:p>
                      <a:pPr marL="0" marR="0" indent="0" algn="ctr">
                        <a:lnSpc>
                          <a:spcPct val="140000"/>
                        </a:lnSpc>
                        <a:spcBef>
                          <a:spcPts val="0"/>
                        </a:spcBef>
                        <a:spcAft>
                          <a:spcPts val="0"/>
                        </a:spcAft>
                      </a:pPr>
                      <a:r>
                        <a:rPr lang="en-US" sz="1400" b="0" kern="100">
                          <a:latin typeface="Times New Roman" pitchFamily="18" charset="0"/>
                          <a:cs typeface="Times New Roman" pitchFamily="18" charset="0"/>
                        </a:rPr>
                        <a:t>3CPhys</a:t>
                      </a:r>
                    </a:p>
                  </a:txBody>
                  <a:tcPr marL="68580" marR="68580" anchor="ctr"/>
                </a:tc>
                <a:tc>
                  <a:txBody>
                    <a:bodyPr/>
                    <a:lstStyle/>
                    <a:p>
                      <a:pPr marL="0" marR="0" indent="0" algn="ctr">
                        <a:lnSpc>
                          <a:spcPct val="140000"/>
                        </a:lnSpc>
                        <a:spcBef>
                          <a:spcPts val="0"/>
                        </a:spcBef>
                        <a:spcAft>
                          <a:spcPts val="0"/>
                        </a:spcAft>
                      </a:pPr>
                      <a:r>
                        <a:rPr lang="en-US" altLang="zh-CN" sz="1400" b="0" kern="100" dirty="0">
                          <a:latin typeface="Times New Roman" pitchFamily="18" charset="0"/>
                          <a:cs typeface="Times New Roman" pitchFamily="18" charset="0"/>
                        </a:rPr>
                        <a:t>3</a:t>
                      </a:r>
                      <a:endParaRPr lang="zh-CN" altLang="en-US" sz="1400" b="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b="0" kern="100" dirty="0">
                          <a:latin typeface="Times New Roman" pitchFamily="18" charset="0"/>
                          <a:cs typeface="Times New Roman" pitchFamily="18" charset="0"/>
                        </a:rPr>
                        <a:t>1066</a:t>
                      </a:r>
                      <a:endParaRPr lang="zh-CN" altLang="en-US" sz="1400" b="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b="0" kern="100" dirty="0">
                          <a:latin typeface="Times New Roman" pitchFamily="18" charset="0"/>
                          <a:cs typeface="Times New Roman" pitchFamily="18" charset="0"/>
                        </a:rPr>
                        <a:t>9.39</a:t>
                      </a:r>
                      <a:endParaRPr lang="zh-CN" altLang="en-US" sz="1400" b="0" kern="100" dirty="0">
                        <a:latin typeface="Times New Roman" pitchFamily="18" charset="0"/>
                        <a:cs typeface="Times New Roman" pitchFamily="18" charset="0"/>
                      </a:endParaRPr>
                    </a:p>
                  </a:txBody>
                  <a:tcPr marL="68580" marR="68580" anchor="ctr"/>
                </a:tc>
              </a:tr>
              <a:tr h="434340">
                <a:tc>
                  <a:txBody>
                    <a:bodyPr/>
                    <a:lstStyle/>
                    <a:p>
                      <a:pPr marL="0" marR="0" indent="0" algn="ctr">
                        <a:lnSpc>
                          <a:spcPct val="140000"/>
                        </a:lnSpc>
                        <a:spcBef>
                          <a:spcPts val="0"/>
                        </a:spcBef>
                        <a:spcAft>
                          <a:spcPts val="0"/>
                        </a:spcAft>
                      </a:pPr>
                      <a:r>
                        <a:rPr lang="en-US" sz="1400" b="0" kern="100">
                          <a:latin typeface="Times New Roman" pitchFamily="18" charset="0"/>
                          <a:cs typeface="Times New Roman" pitchFamily="18" charset="0"/>
                        </a:rPr>
                        <a:t>7CNetv</a:t>
                      </a:r>
                    </a:p>
                  </a:txBody>
                  <a:tcPr marL="68580" marR="68580" anchor="ctr"/>
                </a:tc>
                <a:tc>
                  <a:txBody>
                    <a:bodyPr/>
                    <a:lstStyle/>
                    <a:p>
                      <a:pPr marL="0" marR="0" indent="0" algn="ctr">
                        <a:lnSpc>
                          <a:spcPct val="140000"/>
                        </a:lnSpc>
                        <a:spcBef>
                          <a:spcPts val="0"/>
                        </a:spcBef>
                        <a:spcAft>
                          <a:spcPts val="0"/>
                        </a:spcAft>
                      </a:pPr>
                      <a:r>
                        <a:rPr lang="en-US" altLang="zh-CN" sz="1400" b="0" kern="100">
                          <a:latin typeface="Times New Roman" pitchFamily="18" charset="0"/>
                          <a:cs typeface="Times New Roman" pitchFamily="18" charset="0"/>
                        </a:rPr>
                        <a:t>7</a:t>
                      </a:r>
                      <a:endParaRPr lang="zh-CN" altLang="en-US" sz="1400" b="0" kern="10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b="0" kern="100" dirty="0">
                          <a:latin typeface="Times New Roman" pitchFamily="18" charset="0"/>
                          <a:cs typeface="Times New Roman" pitchFamily="18" charset="0"/>
                        </a:rPr>
                        <a:t>1495</a:t>
                      </a:r>
                      <a:endParaRPr lang="zh-CN" altLang="en-US" sz="1400" b="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b="0" kern="100" dirty="0">
                          <a:latin typeface="Times New Roman" pitchFamily="18" charset="0"/>
                          <a:cs typeface="Times New Roman" pitchFamily="18" charset="0"/>
                        </a:rPr>
                        <a:t>3.25</a:t>
                      </a:r>
                      <a:endParaRPr lang="zh-CN" altLang="en-US" sz="1400" b="0" kern="100" dirty="0">
                        <a:latin typeface="Times New Roman" pitchFamily="18" charset="0"/>
                        <a:cs typeface="Times New Roman" pitchFamily="18" charset="0"/>
                      </a:endParaRPr>
                    </a:p>
                  </a:txBody>
                  <a:tcPr marL="68580" marR="68580"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p:sp>
        <p:nvSpPr>
          <p:cNvPr id="4" name="TextBox 3"/>
          <p:cNvSpPr txBox="1"/>
          <p:nvPr/>
        </p:nvSpPr>
        <p:spPr bwMode="gray">
          <a:xfrm>
            <a:off x="885825" y="2133600"/>
            <a:ext cx="7286625" cy="3508653"/>
          </a:xfrm>
          <a:prstGeom prst="rect">
            <a:avLst/>
          </a:prstGeom>
          <a:noFill/>
          <a:ln w="9525">
            <a:noFill/>
            <a:miter lim="800000"/>
            <a:headEnd/>
            <a:tailEnd/>
          </a:ln>
          <a:effectLst/>
        </p:spPr>
        <p:txBody>
          <a:bodyPr wrap="square" rtlCol="0">
            <a:spAutoFit/>
          </a:bodyPr>
          <a:lstStyle/>
          <a:p>
            <a:pPr eaLnBrk="0" hangingPunct="0">
              <a:buFontTx/>
              <a:buNone/>
            </a:pPr>
            <a:endParaRPr lang="en-US" altLang="zh-CN" sz="1400" dirty="0" smtClean="0"/>
          </a:p>
          <a:p>
            <a:pPr eaLnBrk="0" hangingPunct="0">
              <a:buFontTx/>
              <a:buNone/>
            </a:pPr>
            <a:r>
              <a:rPr lang="zh-CN" altLang="en-US" dirty="0" smtClean="0">
                <a:latin typeface="微软雅黑" pitchFamily="34" charset="-122"/>
                <a:ea typeface="微软雅黑" pitchFamily="34" charset="-122"/>
              </a:rPr>
              <a:t>使用纯度（</a:t>
            </a:r>
            <a:r>
              <a:rPr lang="en-US" dirty="0" smtClean="0">
                <a:latin typeface="微软雅黑" pitchFamily="34" charset="-122"/>
                <a:ea typeface="微软雅黑" pitchFamily="34" charset="-122"/>
              </a:rPr>
              <a:t>Purity</a:t>
            </a:r>
            <a:r>
              <a:rPr lang="zh-CN" altLang="en-US" dirty="0" smtClean="0">
                <a:latin typeface="微软雅黑" pitchFamily="34" charset="-122"/>
                <a:ea typeface="微软雅黑" pitchFamily="34" charset="-122"/>
              </a:rPr>
              <a:t>）和归一化互信息值（</a:t>
            </a:r>
            <a:r>
              <a:rPr lang="en-US" dirty="0" smtClean="0">
                <a:latin typeface="微软雅黑" pitchFamily="34" charset="-122"/>
                <a:ea typeface="微软雅黑" pitchFamily="34" charset="-122"/>
              </a:rPr>
              <a:t>Normalized Mutual Information , NMI </a:t>
            </a:r>
            <a:r>
              <a:rPr lang="zh-CN" altLang="en-US" dirty="0" smtClean="0">
                <a:latin typeface="微软雅黑" pitchFamily="34" charset="-122"/>
                <a:ea typeface="微软雅黑" pitchFamily="34" charset="-122"/>
              </a:rPr>
              <a:t>）来评价算法的性能，纯度和</a:t>
            </a:r>
            <a:r>
              <a:rPr lang="en-US" dirty="0" smtClean="0">
                <a:latin typeface="微软雅黑" pitchFamily="34" charset="-122"/>
                <a:ea typeface="微软雅黑" pitchFamily="34" charset="-122"/>
              </a:rPr>
              <a:t>NMI </a:t>
            </a:r>
            <a:r>
              <a:rPr lang="zh-CN" altLang="en-US" dirty="0" smtClean="0">
                <a:latin typeface="微软雅黑" pitchFamily="34" charset="-122"/>
                <a:ea typeface="微软雅黑" pitchFamily="34" charset="-122"/>
              </a:rPr>
              <a:t>度量值是用于评价聚类效果的两个最常用的指标，</a:t>
            </a:r>
            <a:r>
              <a:rPr lang="en-US" dirty="0" smtClean="0">
                <a:latin typeface="微软雅黑" pitchFamily="34" charset="-122"/>
                <a:ea typeface="微软雅黑" pitchFamily="34" charset="-122"/>
              </a:rPr>
              <a:t>Purity</a:t>
            </a:r>
            <a:r>
              <a:rPr lang="zh-CN" altLang="en-US" dirty="0" smtClean="0">
                <a:latin typeface="微软雅黑" pitchFamily="34" charset="-122"/>
                <a:ea typeface="微软雅黑" pitchFamily="34" charset="-122"/>
              </a:rPr>
              <a:t>和</a:t>
            </a:r>
            <a:r>
              <a:rPr lang="en-US" dirty="0" smtClean="0">
                <a:latin typeface="微软雅黑" pitchFamily="34" charset="-122"/>
                <a:ea typeface="微软雅黑" pitchFamily="34" charset="-122"/>
              </a:rPr>
              <a:t>NMI</a:t>
            </a:r>
            <a:r>
              <a:rPr lang="zh-CN" altLang="en-US" dirty="0" smtClean="0">
                <a:latin typeface="微软雅黑" pitchFamily="34" charset="-122"/>
                <a:ea typeface="微软雅黑" pitchFamily="34" charset="-122"/>
              </a:rPr>
              <a:t>度量值越大，聚类效果越好。</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r>
              <a:rPr lang="zh-CN" altLang="en-US" dirty="0" smtClean="0">
                <a:latin typeface="微软雅黑" pitchFamily="34" charset="-122"/>
                <a:ea typeface="微软雅黑" pitchFamily="34" charset="-122"/>
              </a:rPr>
              <a:t>纯度（</a:t>
            </a:r>
            <a:r>
              <a:rPr lang="en-US" altLang="en-US" dirty="0" smtClean="0">
                <a:latin typeface="微软雅黑" pitchFamily="34" charset="-122"/>
                <a:ea typeface="微软雅黑" pitchFamily="34" charset="-122"/>
              </a:rPr>
              <a:t>Purity</a:t>
            </a:r>
            <a:r>
              <a:rPr lang="zh-CN" altLang="en-US" dirty="0" smtClean="0">
                <a:latin typeface="微软雅黑" pitchFamily="34" charset="-122"/>
                <a:ea typeface="微软雅黑" pitchFamily="34" charset="-122"/>
              </a:rPr>
              <a:t>）的计算方法如下：</a:t>
            </a:r>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r>
              <a:rPr lang="zh-CN" altLang="en-US" dirty="0" smtClean="0">
                <a:latin typeface="微软雅黑" pitchFamily="34" charset="-122"/>
                <a:ea typeface="微软雅黑" pitchFamily="34" charset="-122"/>
              </a:rPr>
              <a:t>归一化互信息值（</a:t>
            </a:r>
            <a:r>
              <a:rPr lang="en-US" altLang="en-US" dirty="0" smtClean="0">
                <a:latin typeface="微软雅黑" pitchFamily="34" charset="-122"/>
                <a:ea typeface="微软雅黑" pitchFamily="34" charset="-122"/>
              </a:rPr>
              <a:t>NMI</a:t>
            </a:r>
            <a:r>
              <a:rPr lang="zh-CN" altLang="en-US" dirty="0" smtClean="0">
                <a:latin typeface="微软雅黑" pitchFamily="34" charset="-122"/>
                <a:ea typeface="微软雅黑" pitchFamily="34" charset="-122"/>
              </a:rPr>
              <a:t>）的计算方法如下：</a:t>
            </a:r>
          </a:p>
          <a:p>
            <a:pPr eaLnBrk="0" hangingPunct="0"/>
            <a:endParaRPr lang="zh-CN" altLang="en-US" dirty="0" smtClean="0">
              <a:latin typeface="微软雅黑" pitchFamily="34" charset="-122"/>
              <a:ea typeface="微软雅黑" pitchFamily="34" charset="-122"/>
            </a:endParaRPr>
          </a:p>
          <a:p>
            <a:pPr eaLnBrk="0" hangingPunct="0">
              <a:buFontTx/>
              <a:buNone/>
            </a:pPr>
            <a:endParaRPr lang="en-US" altLang="zh-CN" sz="1400" dirty="0" smtClean="0"/>
          </a:p>
          <a:p>
            <a:pPr eaLnBrk="0" hangingPunct="0">
              <a:buFontTx/>
              <a:buNone/>
            </a:pPr>
            <a:endParaRPr lang="zh-CN" altLang="en-US" sz="1400" dirty="0">
              <a:latin typeface="微软雅黑" pitchFamily="34" charset="-122"/>
              <a:ea typeface="微软雅黑" pitchFamily="34" charset="-122"/>
            </a:endParaRPr>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评价指标</a:t>
            </a:r>
            <a:endParaRPr lang="en-US" altLang="zh-CN" sz="2400" b="1" dirty="0" smtClean="0">
              <a:solidFill>
                <a:srgbClr val="0070C0"/>
              </a:solidFill>
              <a:latin typeface="微软雅黑" pitchFamily="34" charset="-122"/>
              <a:ea typeface="微软雅黑" pitchFamily="34" charset="-122"/>
            </a:endParaRPr>
          </a:p>
        </p:txBody>
      </p:sp>
      <p:pic>
        <p:nvPicPr>
          <p:cNvPr id="12289" name="Picture 1"/>
          <p:cNvPicPr>
            <a:picLocks noChangeAspect="1" noChangeArrowheads="1"/>
          </p:cNvPicPr>
          <p:nvPr/>
        </p:nvPicPr>
        <p:blipFill>
          <a:blip r:embed="rId4" cstate="print"/>
          <a:srcRect/>
          <a:stretch>
            <a:fillRect/>
          </a:stretch>
        </p:blipFill>
        <p:spPr bwMode="auto">
          <a:xfrm>
            <a:off x="4371975" y="3629025"/>
            <a:ext cx="2628900" cy="609600"/>
          </a:xfrm>
          <a:prstGeom prst="rect">
            <a:avLst/>
          </a:prstGeom>
          <a:noFill/>
          <a:ln w="9525">
            <a:noFill/>
            <a:miter lim="800000"/>
            <a:headEnd/>
            <a:tailEnd/>
          </a:ln>
          <a:effectLst/>
        </p:spPr>
      </p:pic>
      <p:pic>
        <p:nvPicPr>
          <p:cNvPr id="12290" name="Picture 2"/>
          <p:cNvPicPr>
            <a:picLocks noChangeAspect="1" noChangeArrowheads="1"/>
          </p:cNvPicPr>
          <p:nvPr/>
        </p:nvPicPr>
        <p:blipFill>
          <a:blip r:embed="rId5" cstate="print"/>
          <a:srcRect/>
          <a:stretch>
            <a:fillRect/>
          </a:stretch>
        </p:blipFill>
        <p:spPr bwMode="auto">
          <a:xfrm>
            <a:off x="5524500" y="4452938"/>
            <a:ext cx="2457450" cy="600075"/>
          </a:xfrm>
          <a:prstGeom prst="rect">
            <a:avLst/>
          </a:prstGeom>
          <a:noFill/>
          <a:ln w="9525">
            <a:noFill/>
            <a:miter lim="800000"/>
            <a:headEnd/>
            <a:tailEnd/>
          </a:ln>
          <a:effectLst/>
        </p:spPr>
      </p:pic>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9393" name="Object 1"/>
          <p:cNvGraphicFramePr>
            <a:graphicFrameLocks noChangeAspect="1"/>
          </p:cNvGraphicFramePr>
          <p:nvPr/>
        </p:nvGraphicFramePr>
        <p:xfrm>
          <a:off x="5682343" y="5214257"/>
          <a:ext cx="2047875" cy="352425"/>
        </p:xfrm>
        <a:graphic>
          <a:graphicData uri="http://schemas.openxmlformats.org/presentationml/2006/ole">
            <p:oleObj spid="_x0000_s59393" name="Equation" r:id="rId6" imgW="2043813" imgH="355446" progId="Equation.DSMT4">
              <p:embed/>
            </p:oleObj>
          </a:graphicData>
        </a:graphic>
      </p:graphicFrame>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9395" name="Object 3"/>
          <p:cNvGraphicFramePr>
            <a:graphicFrameLocks noChangeAspect="1"/>
          </p:cNvGraphicFramePr>
          <p:nvPr/>
        </p:nvGraphicFramePr>
        <p:xfrm>
          <a:off x="5715000" y="5725886"/>
          <a:ext cx="1400175" cy="266700"/>
        </p:xfrm>
        <a:graphic>
          <a:graphicData uri="http://schemas.openxmlformats.org/presentationml/2006/ole">
            <p:oleObj spid="_x0000_s59395" name="Equation" r:id="rId7" imgW="1396394" imgH="266584"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endParaRPr lang="zh-CN" altLang="en-US" dirty="0"/>
          </a:p>
        </p:txBody>
      </p:sp>
      <p:sp>
        <p:nvSpPr>
          <p:cNvPr id="4" name="TextBox 3"/>
          <p:cNvSpPr txBox="1"/>
          <p:nvPr/>
        </p:nvSpPr>
        <p:spPr bwMode="gray">
          <a:xfrm>
            <a:off x="885825" y="2133601"/>
            <a:ext cx="7019925" cy="2462213"/>
          </a:xfrm>
          <a:prstGeom prst="rect">
            <a:avLst/>
          </a:prstGeom>
          <a:noFill/>
          <a:ln w="9525">
            <a:noFill/>
            <a:miter lim="800000"/>
            <a:headEnd/>
            <a:tailEnd/>
          </a:ln>
          <a:effectLst/>
        </p:spPr>
        <p:txBody>
          <a:bodyPr wrap="square" rtlCol="0">
            <a:spAutoFit/>
          </a:bodyPr>
          <a:lstStyle/>
          <a:p>
            <a:pPr eaLnBrk="0" hangingPunct="0">
              <a:buFontTx/>
              <a:buNone/>
            </a:pPr>
            <a:endParaRPr lang="en-US" altLang="zh-CN" sz="1400" dirty="0" smtClean="0"/>
          </a:p>
          <a:p>
            <a:pPr eaLnBrk="0" hangingPunct="0">
              <a:buFontTx/>
              <a:buNone/>
            </a:pPr>
            <a:r>
              <a:rPr lang="zh-CN" altLang="en-US" dirty="0" smtClean="0">
                <a:latin typeface="微软雅黑" pitchFamily="34" charset="-122"/>
                <a:ea typeface="微软雅黑" pitchFamily="34" charset="-122"/>
              </a:rPr>
              <a:t>使用</a:t>
            </a:r>
            <a:r>
              <a:rPr lang="en-US" altLang="en-US" dirty="0" err="1" smtClean="0">
                <a:latin typeface="微软雅黑" pitchFamily="34" charset="-122"/>
                <a:ea typeface="微软雅黑" pitchFamily="34" charset="-122"/>
              </a:rPr>
              <a:t>Qimin</a:t>
            </a:r>
            <a:r>
              <a:rPr lang="en-US" altLang="en-US" dirty="0" smtClean="0">
                <a:latin typeface="微软雅黑" pitchFamily="34" charset="-122"/>
                <a:ea typeface="微软雅黑" pitchFamily="34" charset="-122"/>
              </a:rPr>
              <a:t>-VSM</a:t>
            </a:r>
            <a:r>
              <a:rPr lang="zh-CN" altLang="en-US" dirty="0" smtClean="0">
                <a:latin typeface="微软雅黑" pitchFamily="34" charset="-122"/>
                <a:ea typeface="微软雅黑" pitchFamily="34" charset="-122"/>
              </a:rPr>
              <a:t>、</a:t>
            </a:r>
            <a:r>
              <a:rPr lang="en-US" altLang="en-US" dirty="0" err="1" smtClean="0">
                <a:latin typeface="微软雅黑" pitchFamily="34" charset="-122"/>
                <a:ea typeface="微软雅黑" pitchFamily="34" charset="-122"/>
              </a:rPr>
              <a:t>Guo</a:t>
            </a:r>
            <a:r>
              <a:rPr lang="en-US" altLang="en-US" dirty="0" smtClean="0">
                <a:latin typeface="微软雅黑" pitchFamily="34" charset="-122"/>
                <a:ea typeface="微软雅黑" pitchFamily="34" charset="-122"/>
              </a:rPr>
              <a:t>-LDA</a:t>
            </a:r>
            <a:r>
              <a:rPr lang="zh-CN" altLang="en-US" dirty="0" smtClean="0">
                <a:latin typeface="微软雅黑" pitchFamily="34" charset="-122"/>
                <a:ea typeface="微软雅黑" pitchFamily="34" charset="-122"/>
              </a:rPr>
              <a:t>和</a:t>
            </a:r>
            <a:r>
              <a:rPr lang="en-US" altLang="en-US" dirty="0" smtClean="0">
                <a:latin typeface="微软雅黑" pitchFamily="34" charset="-122"/>
                <a:ea typeface="微软雅黑" pitchFamily="34" charset="-122"/>
              </a:rPr>
              <a:t>Yan-BTM</a:t>
            </a:r>
            <a:r>
              <a:rPr lang="zh-CN" altLang="en-US" dirty="0" smtClean="0">
                <a:latin typeface="微软雅黑" pitchFamily="34" charset="-122"/>
                <a:ea typeface="微软雅黑" pitchFamily="34" charset="-122"/>
              </a:rPr>
              <a:t>三种模型对文本进行表示，在三个公开英文数据集上采用</a:t>
            </a:r>
            <a:r>
              <a:rPr lang="en-US" altLang="en-US" dirty="0" err="1" smtClean="0">
                <a:latin typeface="微软雅黑" pitchFamily="34" charset="-122"/>
                <a:ea typeface="微软雅黑" pitchFamily="34" charset="-122"/>
              </a:rPr>
              <a:t>Kmeans</a:t>
            </a:r>
            <a:r>
              <a:rPr lang="zh-CN" altLang="en-US" dirty="0" smtClean="0">
                <a:latin typeface="微软雅黑" pitchFamily="34" charset="-122"/>
                <a:ea typeface="微软雅黑" pitchFamily="34" charset="-122"/>
              </a:rPr>
              <a:t>进行聚类作为对比实验。</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algn="ctr" eaLnBrk="0" hangingPunct="0">
              <a:buFontTx/>
              <a:buNone/>
            </a:pPr>
            <a:r>
              <a:rPr lang="zh-CN" altLang="en-US" dirty="0" smtClean="0"/>
              <a:t> </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zh-CN" altLang="en-US" sz="1400" dirty="0">
              <a:latin typeface="微软雅黑" pitchFamily="34" charset="-122"/>
              <a:ea typeface="微软雅黑" pitchFamily="34" charset="-122"/>
            </a:endParaRPr>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评测结果</a:t>
            </a:r>
            <a:endParaRPr lang="en-US" altLang="zh-CN" sz="2400" b="1" dirty="0" smtClean="0">
              <a:solidFill>
                <a:srgbClr val="0070C0"/>
              </a:solidFill>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1187903" y="3139166"/>
          <a:ext cx="6464755" cy="2144473"/>
        </p:xfrm>
        <a:graphic>
          <a:graphicData uri="http://schemas.openxmlformats.org/drawingml/2006/table">
            <a:tbl>
              <a:tblPr firstRow="1" bandRow="1">
                <a:tableStyleId>{5C22544A-7EE6-4342-B048-85BDC9FD1C3A}</a:tableStyleId>
              </a:tblPr>
              <a:tblGrid>
                <a:gridCol w="1292951"/>
                <a:gridCol w="1292951"/>
                <a:gridCol w="1292951"/>
                <a:gridCol w="1292951"/>
                <a:gridCol w="1292951"/>
              </a:tblGrid>
              <a:tr h="722081">
                <a:tc>
                  <a:txBody>
                    <a:bodyPr/>
                    <a:lstStyle/>
                    <a:p>
                      <a:pPr marL="0" marR="0" indent="0" algn="ctr">
                        <a:lnSpc>
                          <a:spcPct val="140000"/>
                        </a:lnSpc>
                        <a:spcBef>
                          <a:spcPts val="0"/>
                        </a:spcBef>
                        <a:spcAft>
                          <a:spcPts val="0"/>
                        </a:spcAft>
                      </a:pPr>
                      <a:r>
                        <a:rPr lang="zh-CN" altLang="en-US" sz="1400" kern="100" dirty="0">
                          <a:latin typeface="Times New Roman" pitchFamily="18" charset="0"/>
                          <a:cs typeface="Times New Roman" pitchFamily="18" charset="0"/>
                        </a:rPr>
                        <a:t>数据集</a:t>
                      </a:r>
                    </a:p>
                  </a:txBody>
                  <a:tcPr marL="68580" marR="68580" anchor="ctr"/>
                </a:tc>
                <a:tc>
                  <a:txBody>
                    <a:bodyPr/>
                    <a:lstStyle/>
                    <a:p>
                      <a:pPr marL="0" marR="0" indent="0" algn="ctr">
                        <a:lnSpc>
                          <a:spcPct val="140000"/>
                        </a:lnSpc>
                        <a:spcBef>
                          <a:spcPts val="0"/>
                        </a:spcBef>
                        <a:spcAft>
                          <a:spcPts val="0"/>
                        </a:spcAft>
                      </a:pPr>
                      <a:r>
                        <a:rPr lang="en-US" sz="1400" kern="100" dirty="0" err="1" smtClean="0">
                          <a:latin typeface="Times New Roman" pitchFamily="18" charset="0"/>
                          <a:cs typeface="Times New Roman" pitchFamily="18" charset="0"/>
                        </a:rPr>
                        <a:t>Qimin</a:t>
                      </a:r>
                      <a:r>
                        <a:rPr lang="en-US" sz="1400" kern="100" dirty="0" smtClean="0">
                          <a:latin typeface="Times New Roman" pitchFamily="18" charset="0"/>
                          <a:cs typeface="Times New Roman" pitchFamily="18" charset="0"/>
                        </a:rPr>
                        <a:t>-VSM</a:t>
                      </a:r>
                      <a:endParaRPr 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sz="1400" kern="100" dirty="0" err="1" smtClean="0">
                          <a:latin typeface="Times New Roman" pitchFamily="18" charset="0"/>
                          <a:cs typeface="Times New Roman" pitchFamily="18" charset="0"/>
                        </a:rPr>
                        <a:t>Guo</a:t>
                      </a:r>
                      <a:r>
                        <a:rPr lang="en-US" sz="1400" kern="100" dirty="0" smtClean="0">
                          <a:latin typeface="Times New Roman" pitchFamily="18" charset="0"/>
                          <a:cs typeface="Times New Roman" pitchFamily="18" charset="0"/>
                        </a:rPr>
                        <a:t>-LDA</a:t>
                      </a:r>
                      <a:endParaRPr 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sz="1400" kern="100" dirty="0" smtClean="0">
                          <a:latin typeface="Times New Roman" pitchFamily="18" charset="0"/>
                          <a:cs typeface="Times New Roman" pitchFamily="18" charset="0"/>
                        </a:rPr>
                        <a:t>Yan-BTM</a:t>
                      </a:r>
                      <a:endParaRPr 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sz="1400" kern="100" dirty="0" smtClean="0">
                          <a:latin typeface="Times New Roman" pitchFamily="18" charset="0"/>
                          <a:cs typeface="Times New Roman" pitchFamily="18" charset="0"/>
                        </a:rPr>
                        <a:t>W2V-EMD</a:t>
                      </a:r>
                      <a:endParaRPr lang="en-US" sz="1400" kern="100" dirty="0">
                        <a:latin typeface="Times New Roman" pitchFamily="18" charset="0"/>
                        <a:cs typeface="Times New Roman" pitchFamily="18" charset="0"/>
                      </a:endParaRPr>
                    </a:p>
                  </a:txBody>
                  <a:tcPr marL="68580" marR="68580" anchor="ctr"/>
                </a:tc>
              </a:tr>
              <a:tr h="525696">
                <a:tc>
                  <a:txBody>
                    <a:bodyPr/>
                    <a:lstStyle/>
                    <a:p>
                      <a:pPr marL="0" marR="0" indent="0" algn="ctr">
                        <a:lnSpc>
                          <a:spcPct val="140000"/>
                        </a:lnSpc>
                        <a:spcBef>
                          <a:spcPts val="0"/>
                        </a:spcBef>
                        <a:spcAft>
                          <a:spcPts val="0"/>
                        </a:spcAft>
                      </a:pPr>
                      <a:r>
                        <a:rPr lang="en-US" sz="1400" kern="100" dirty="0">
                          <a:latin typeface="Times New Roman" pitchFamily="18" charset="0"/>
                          <a:cs typeface="Times New Roman" pitchFamily="18" charset="0"/>
                        </a:rPr>
                        <a:t>20newsgroup</a:t>
                      </a:r>
                    </a:p>
                  </a:txBody>
                  <a:tcPr marL="68580" marR="68580" anchor="ctr"/>
                </a:tc>
                <a:tc>
                  <a:txBody>
                    <a:bodyPr/>
                    <a:lstStyle/>
                    <a:p>
                      <a:pPr marL="0" marR="0" indent="0" algn="ctr">
                        <a:lnSpc>
                          <a:spcPct val="140000"/>
                        </a:lnSpc>
                        <a:spcBef>
                          <a:spcPts val="0"/>
                        </a:spcBef>
                        <a:spcAft>
                          <a:spcPts val="0"/>
                        </a:spcAft>
                      </a:pPr>
                      <a:r>
                        <a:rPr lang="en-US" altLang="zh-CN" sz="1400" kern="100" dirty="0">
                          <a:latin typeface="Times New Roman" pitchFamily="18" charset="0"/>
                          <a:cs typeface="Times New Roman" pitchFamily="18" charset="0"/>
                        </a:rPr>
                        <a:t>0.430</a:t>
                      </a:r>
                      <a:endParaRPr lang="zh-CN" alt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kern="100" dirty="0">
                          <a:latin typeface="Times New Roman" pitchFamily="18" charset="0"/>
                          <a:cs typeface="Times New Roman" pitchFamily="18" charset="0"/>
                        </a:rPr>
                        <a:t>0.495</a:t>
                      </a:r>
                      <a:endParaRPr lang="zh-CN" alt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kern="100" dirty="0">
                          <a:latin typeface="Times New Roman" pitchFamily="18" charset="0"/>
                          <a:cs typeface="Times New Roman" pitchFamily="18" charset="0"/>
                        </a:rPr>
                        <a:t>0.566</a:t>
                      </a:r>
                      <a:endParaRPr lang="zh-CN" alt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b="1" kern="100" dirty="0">
                          <a:latin typeface="Times New Roman" pitchFamily="18" charset="0"/>
                          <a:cs typeface="Times New Roman" pitchFamily="18" charset="0"/>
                        </a:rPr>
                        <a:t>0.645</a:t>
                      </a:r>
                      <a:endParaRPr lang="zh-CN" altLang="en-US" sz="1400" kern="100" dirty="0">
                        <a:latin typeface="Times New Roman" pitchFamily="18" charset="0"/>
                        <a:cs typeface="Times New Roman" pitchFamily="18" charset="0"/>
                      </a:endParaRPr>
                    </a:p>
                  </a:txBody>
                  <a:tcPr marL="68580" marR="68580" anchor="ctr"/>
                </a:tc>
              </a:tr>
              <a:tr h="448348">
                <a:tc>
                  <a:txBody>
                    <a:bodyPr/>
                    <a:lstStyle/>
                    <a:p>
                      <a:pPr marL="0" marR="0" indent="0" algn="ctr">
                        <a:lnSpc>
                          <a:spcPct val="140000"/>
                        </a:lnSpc>
                        <a:spcBef>
                          <a:spcPts val="0"/>
                        </a:spcBef>
                        <a:spcAft>
                          <a:spcPts val="0"/>
                        </a:spcAft>
                      </a:pPr>
                      <a:r>
                        <a:rPr lang="en-US" sz="1400" kern="100">
                          <a:latin typeface="Times New Roman" pitchFamily="18" charset="0"/>
                          <a:cs typeface="Times New Roman" pitchFamily="18" charset="0"/>
                        </a:rPr>
                        <a:t>3CPhys</a:t>
                      </a:r>
                    </a:p>
                  </a:txBody>
                  <a:tcPr marL="68580" marR="68580" anchor="ctr"/>
                </a:tc>
                <a:tc>
                  <a:txBody>
                    <a:bodyPr/>
                    <a:lstStyle/>
                    <a:p>
                      <a:pPr marL="0" marR="0" indent="0" algn="ctr">
                        <a:lnSpc>
                          <a:spcPct val="140000"/>
                        </a:lnSpc>
                        <a:spcBef>
                          <a:spcPts val="0"/>
                        </a:spcBef>
                        <a:spcAft>
                          <a:spcPts val="0"/>
                        </a:spcAft>
                      </a:pPr>
                      <a:r>
                        <a:rPr lang="en-US" altLang="zh-CN" sz="1400" kern="100" dirty="0">
                          <a:latin typeface="Times New Roman" pitchFamily="18" charset="0"/>
                          <a:cs typeface="Times New Roman" pitchFamily="18" charset="0"/>
                        </a:rPr>
                        <a:t>0.486</a:t>
                      </a:r>
                      <a:endParaRPr lang="zh-CN" alt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kern="100" dirty="0">
                          <a:latin typeface="Times New Roman" pitchFamily="18" charset="0"/>
                          <a:cs typeface="Times New Roman" pitchFamily="18" charset="0"/>
                        </a:rPr>
                        <a:t>0.532</a:t>
                      </a:r>
                      <a:endParaRPr lang="zh-CN" alt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b="1" kern="100" dirty="0">
                          <a:latin typeface="Times New Roman" pitchFamily="18" charset="0"/>
                          <a:cs typeface="Times New Roman" pitchFamily="18" charset="0"/>
                        </a:rPr>
                        <a:t>0.612</a:t>
                      </a:r>
                      <a:endParaRPr lang="zh-CN" alt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kern="100" dirty="0">
                          <a:latin typeface="Times New Roman" pitchFamily="18" charset="0"/>
                          <a:cs typeface="Times New Roman" pitchFamily="18" charset="0"/>
                        </a:rPr>
                        <a:t>0.605</a:t>
                      </a:r>
                      <a:endParaRPr lang="zh-CN" altLang="en-US" sz="1400" kern="100" dirty="0">
                        <a:latin typeface="Times New Roman" pitchFamily="18" charset="0"/>
                        <a:cs typeface="Times New Roman" pitchFamily="18" charset="0"/>
                      </a:endParaRPr>
                    </a:p>
                  </a:txBody>
                  <a:tcPr marL="68580" marR="68580" anchor="ctr"/>
                </a:tc>
              </a:tr>
              <a:tr h="448348">
                <a:tc>
                  <a:txBody>
                    <a:bodyPr/>
                    <a:lstStyle/>
                    <a:p>
                      <a:pPr marL="0" marR="0" indent="0" algn="ctr">
                        <a:lnSpc>
                          <a:spcPct val="140000"/>
                        </a:lnSpc>
                        <a:spcBef>
                          <a:spcPts val="0"/>
                        </a:spcBef>
                        <a:spcAft>
                          <a:spcPts val="0"/>
                        </a:spcAft>
                      </a:pPr>
                      <a:r>
                        <a:rPr lang="en-US" sz="1400" kern="100">
                          <a:latin typeface="Times New Roman" pitchFamily="18" charset="0"/>
                          <a:cs typeface="Times New Roman" pitchFamily="18" charset="0"/>
                        </a:rPr>
                        <a:t>7CNetv</a:t>
                      </a:r>
                    </a:p>
                  </a:txBody>
                  <a:tcPr marL="68580" marR="68580" anchor="ctr"/>
                </a:tc>
                <a:tc>
                  <a:txBody>
                    <a:bodyPr/>
                    <a:lstStyle/>
                    <a:p>
                      <a:pPr marL="0" marR="0" indent="0" algn="ctr">
                        <a:lnSpc>
                          <a:spcPct val="140000"/>
                        </a:lnSpc>
                        <a:spcBef>
                          <a:spcPts val="0"/>
                        </a:spcBef>
                        <a:spcAft>
                          <a:spcPts val="0"/>
                        </a:spcAft>
                      </a:pPr>
                      <a:r>
                        <a:rPr lang="en-US" altLang="zh-CN" sz="1400" kern="100">
                          <a:latin typeface="Times New Roman" pitchFamily="18" charset="0"/>
                          <a:cs typeface="Times New Roman" pitchFamily="18" charset="0"/>
                        </a:rPr>
                        <a:t>0.308</a:t>
                      </a:r>
                      <a:endParaRPr lang="zh-CN" altLang="en-US" sz="1400" kern="10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kern="100">
                          <a:latin typeface="Times New Roman" pitchFamily="18" charset="0"/>
                          <a:cs typeface="Times New Roman" pitchFamily="18" charset="0"/>
                        </a:rPr>
                        <a:t>0.369</a:t>
                      </a:r>
                      <a:endParaRPr lang="zh-CN" altLang="en-US" sz="1400" kern="10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kern="100" dirty="0">
                          <a:latin typeface="Times New Roman" pitchFamily="18" charset="0"/>
                          <a:cs typeface="Times New Roman" pitchFamily="18" charset="0"/>
                        </a:rPr>
                        <a:t>0.375</a:t>
                      </a:r>
                      <a:endParaRPr lang="zh-CN" alt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b="1" kern="100" dirty="0">
                          <a:latin typeface="Times New Roman" pitchFamily="18" charset="0"/>
                          <a:cs typeface="Times New Roman" pitchFamily="18" charset="0"/>
                        </a:rPr>
                        <a:t>0.402</a:t>
                      </a:r>
                      <a:endParaRPr lang="zh-CN" altLang="en-US" sz="1400" kern="100" dirty="0">
                        <a:latin typeface="Times New Roman" pitchFamily="18" charset="0"/>
                        <a:cs typeface="Times New Roman" pitchFamily="18" charset="0"/>
                      </a:endParaRPr>
                    </a:p>
                  </a:txBody>
                  <a:tcPr marL="68580" marR="68580" anchor="ctr"/>
                </a:tc>
              </a:tr>
            </a:tbl>
          </a:graphicData>
        </a:graphic>
      </p:graphicFrame>
      <p:sp>
        <p:nvSpPr>
          <p:cNvPr id="8" name="TextBox 7"/>
          <p:cNvSpPr txBox="1"/>
          <p:nvPr/>
        </p:nvSpPr>
        <p:spPr bwMode="gray">
          <a:xfrm>
            <a:off x="2843892" y="5455103"/>
            <a:ext cx="3352800" cy="307777"/>
          </a:xfrm>
          <a:prstGeom prst="rect">
            <a:avLst/>
          </a:prstGeom>
          <a:noFill/>
          <a:ln w="9525">
            <a:noFill/>
            <a:miter lim="800000"/>
            <a:headEnd/>
            <a:tailEnd/>
          </a:ln>
          <a:effectLst/>
        </p:spPr>
        <p:txBody>
          <a:bodyPr wrap="square" rtlCol="0">
            <a:spAutoFit/>
          </a:bodyPr>
          <a:lstStyle/>
          <a:p>
            <a:pPr eaLnBrk="0" hangingPunct="0">
              <a:buFontTx/>
              <a:buNone/>
            </a:pPr>
            <a:r>
              <a:rPr lang="zh-CN" altLang="en-US" sz="1400" dirty="0" smtClean="0">
                <a:solidFill>
                  <a:schemeClr val="tx1"/>
                </a:solidFill>
                <a:latin typeface="微软雅黑" pitchFamily="34" charset="-122"/>
                <a:ea typeface="微软雅黑" pitchFamily="34" charset="-122"/>
              </a:rPr>
              <a:t>   不同文本表示的纯度指标评测结果</a:t>
            </a:r>
            <a:endParaRPr lang="zh-CN" altLang="en-US"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endParaRPr lang="zh-CN" altLang="en-US" dirty="0"/>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评测结果</a:t>
            </a:r>
            <a:endParaRPr lang="en-US" altLang="zh-CN" sz="2400" b="1" dirty="0" smtClean="0">
              <a:solidFill>
                <a:srgbClr val="0070C0"/>
              </a:solidFill>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1276348" y="2095500"/>
          <a:ext cx="6789965" cy="1823358"/>
        </p:xfrm>
        <a:graphic>
          <a:graphicData uri="http://schemas.openxmlformats.org/drawingml/2006/table">
            <a:tbl>
              <a:tblPr firstRow="1" bandRow="1">
                <a:tableStyleId>{5C22544A-7EE6-4342-B048-85BDC9FD1C3A}</a:tableStyleId>
              </a:tblPr>
              <a:tblGrid>
                <a:gridCol w="1357993"/>
                <a:gridCol w="1357993"/>
                <a:gridCol w="1357993"/>
                <a:gridCol w="1357993"/>
                <a:gridCol w="1357993"/>
              </a:tblGrid>
              <a:tr h="544575">
                <a:tc>
                  <a:txBody>
                    <a:bodyPr/>
                    <a:lstStyle/>
                    <a:p>
                      <a:pPr marL="0" marR="0" indent="0" algn="ctr">
                        <a:lnSpc>
                          <a:spcPct val="140000"/>
                        </a:lnSpc>
                        <a:spcBef>
                          <a:spcPts val="0"/>
                        </a:spcBef>
                        <a:spcAft>
                          <a:spcPts val="0"/>
                        </a:spcAft>
                      </a:pPr>
                      <a:r>
                        <a:rPr lang="zh-CN" altLang="en-US" sz="1400" kern="100" dirty="0">
                          <a:latin typeface="Times New Roman" pitchFamily="18" charset="0"/>
                          <a:cs typeface="Times New Roman" pitchFamily="18" charset="0"/>
                        </a:rPr>
                        <a:t>数据集</a:t>
                      </a:r>
                    </a:p>
                  </a:txBody>
                  <a:tcPr marL="68580" marR="68580" anchor="ctr"/>
                </a:tc>
                <a:tc>
                  <a:txBody>
                    <a:bodyPr/>
                    <a:lstStyle/>
                    <a:p>
                      <a:pPr marL="0" marR="0" indent="0" algn="ctr">
                        <a:lnSpc>
                          <a:spcPct val="140000"/>
                        </a:lnSpc>
                        <a:spcBef>
                          <a:spcPts val="0"/>
                        </a:spcBef>
                        <a:spcAft>
                          <a:spcPts val="0"/>
                        </a:spcAft>
                      </a:pPr>
                      <a:r>
                        <a:rPr lang="en-US" sz="1400" kern="100" dirty="0" err="1" smtClean="0">
                          <a:latin typeface="Times New Roman" pitchFamily="18" charset="0"/>
                          <a:cs typeface="Times New Roman" pitchFamily="18" charset="0"/>
                        </a:rPr>
                        <a:t>Qimin</a:t>
                      </a:r>
                      <a:r>
                        <a:rPr lang="en-US" sz="1400" kern="100" dirty="0" smtClean="0">
                          <a:latin typeface="Times New Roman" pitchFamily="18" charset="0"/>
                          <a:cs typeface="Times New Roman" pitchFamily="18" charset="0"/>
                        </a:rPr>
                        <a:t>-VSM</a:t>
                      </a:r>
                      <a:endParaRPr 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sz="1400" kern="100" dirty="0" err="1" smtClean="0">
                          <a:latin typeface="Times New Roman" pitchFamily="18" charset="0"/>
                          <a:cs typeface="Times New Roman" pitchFamily="18" charset="0"/>
                        </a:rPr>
                        <a:t>Guo</a:t>
                      </a:r>
                      <a:r>
                        <a:rPr lang="en-US" sz="1400" kern="100" dirty="0" smtClean="0">
                          <a:latin typeface="Times New Roman" pitchFamily="18" charset="0"/>
                          <a:cs typeface="Times New Roman" pitchFamily="18" charset="0"/>
                        </a:rPr>
                        <a:t>-LDA</a:t>
                      </a:r>
                      <a:endParaRPr 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sz="1400" kern="100" dirty="0" smtClean="0">
                          <a:latin typeface="Times New Roman" pitchFamily="18" charset="0"/>
                          <a:cs typeface="Times New Roman" pitchFamily="18" charset="0"/>
                        </a:rPr>
                        <a:t>Yan-BTM</a:t>
                      </a:r>
                      <a:endParaRPr 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sz="1400" kern="100" dirty="0" smtClean="0">
                          <a:latin typeface="Times New Roman" pitchFamily="18" charset="0"/>
                          <a:cs typeface="Times New Roman" pitchFamily="18" charset="0"/>
                        </a:rPr>
                        <a:t>W2V-EMD</a:t>
                      </a:r>
                      <a:endParaRPr lang="en-US" sz="1400" kern="100" dirty="0">
                        <a:latin typeface="Times New Roman" pitchFamily="18" charset="0"/>
                        <a:cs typeface="Times New Roman" pitchFamily="18" charset="0"/>
                      </a:endParaRPr>
                    </a:p>
                  </a:txBody>
                  <a:tcPr marL="68580" marR="68580" anchor="ctr"/>
                </a:tc>
              </a:tr>
              <a:tr h="426261">
                <a:tc>
                  <a:txBody>
                    <a:bodyPr/>
                    <a:lstStyle/>
                    <a:p>
                      <a:pPr marL="0" marR="0" indent="0" algn="ctr">
                        <a:lnSpc>
                          <a:spcPct val="140000"/>
                        </a:lnSpc>
                        <a:spcBef>
                          <a:spcPts val="0"/>
                        </a:spcBef>
                        <a:spcAft>
                          <a:spcPts val="0"/>
                        </a:spcAft>
                      </a:pPr>
                      <a:r>
                        <a:rPr lang="en-US" sz="1400" kern="100" dirty="0">
                          <a:latin typeface="Times New Roman" pitchFamily="18" charset="0"/>
                          <a:cs typeface="Times New Roman" pitchFamily="18" charset="0"/>
                        </a:rPr>
                        <a:t>20newsgroup</a:t>
                      </a:r>
                    </a:p>
                  </a:txBody>
                  <a:tcPr marL="68580" marR="68580" anchor="ctr"/>
                </a:tc>
                <a:tc>
                  <a:txBody>
                    <a:bodyPr/>
                    <a:lstStyle/>
                    <a:p>
                      <a:pPr marL="0" marR="0" indent="0" algn="ctr">
                        <a:lnSpc>
                          <a:spcPct val="140000"/>
                        </a:lnSpc>
                        <a:spcBef>
                          <a:spcPts val="0"/>
                        </a:spcBef>
                        <a:spcAft>
                          <a:spcPts val="0"/>
                        </a:spcAft>
                      </a:pPr>
                      <a:r>
                        <a:rPr lang="en-US" altLang="zh-CN" sz="1400" kern="100" dirty="0">
                          <a:latin typeface="Times New Roman" pitchFamily="18" charset="0"/>
                          <a:cs typeface="Times New Roman" pitchFamily="18" charset="0"/>
                        </a:rPr>
                        <a:t>0.169</a:t>
                      </a:r>
                      <a:endParaRPr lang="zh-CN" alt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kern="100">
                          <a:latin typeface="Times New Roman" pitchFamily="18" charset="0"/>
                          <a:cs typeface="Times New Roman" pitchFamily="18" charset="0"/>
                        </a:rPr>
                        <a:t>0.328</a:t>
                      </a:r>
                      <a:endParaRPr lang="zh-CN" altLang="en-US" sz="1400" kern="10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kern="100">
                          <a:latin typeface="Times New Roman" pitchFamily="18" charset="0"/>
                          <a:cs typeface="Times New Roman" pitchFamily="18" charset="0"/>
                        </a:rPr>
                        <a:t>0.334</a:t>
                      </a:r>
                      <a:endParaRPr lang="zh-CN" altLang="en-US" sz="1400" kern="10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b="1" kern="100">
                          <a:latin typeface="Times New Roman" pitchFamily="18" charset="0"/>
                          <a:cs typeface="Times New Roman" pitchFamily="18" charset="0"/>
                        </a:rPr>
                        <a:t>0.417</a:t>
                      </a:r>
                      <a:endParaRPr lang="zh-CN" altLang="en-US" sz="1400" kern="100">
                        <a:latin typeface="Times New Roman" pitchFamily="18" charset="0"/>
                        <a:cs typeface="Times New Roman" pitchFamily="18" charset="0"/>
                      </a:endParaRPr>
                    </a:p>
                  </a:txBody>
                  <a:tcPr marL="68580" marR="68580" anchor="ctr"/>
                </a:tc>
              </a:tr>
              <a:tr h="426261">
                <a:tc>
                  <a:txBody>
                    <a:bodyPr/>
                    <a:lstStyle/>
                    <a:p>
                      <a:pPr marL="0" marR="0" indent="0" algn="ctr">
                        <a:lnSpc>
                          <a:spcPct val="140000"/>
                        </a:lnSpc>
                        <a:spcBef>
                          <a:spcPts val="0"/>
                        </a:spcBef>
                        <a:spcAft>
                          <a:spcPts val="0"/>
                        </a:spcAft>
                      </a:pPr>
                      <a:r>
                        <a:rPr lang="en-US" sz="1400" kern="100">
                          <a:latin typeface="Times New Roman" pitchFamily="18" charset="0"/>
                          <a:cs typeface="Times New Roman" pitchFamily="18" charset="0"/>
                        </a:rPr>
                        <a:t>3CPhys</a:t>
                      </a:r>
                    </a:p>
                  </a:txBody>
                  <a:tcPr marL="68580" marR="68580" anchor="ctr"/>
                </a:tc>
                <a:tc>
                  <a:txBody>
                    <a:bodyPr/>
                    <a:lstStyle/>
                    <a:p>
                      <a:pPr marL="0" marR="0" indent="0" algn="ctr">
                        <a:lnSpc>
                          <a:spcPct val="140000"/>
                        </a:lnSpc>
                        <a:spcBef>
                          <a:spcPts val="0"/>
                        </a:spcBef>
                        <a:spcAft>
                          <a:spcPts val="0"/>
                        </a:spcAft>
                      </a:pPr>
                      <a:r>
                        <a:rPr lang="en-US" altLang="zh-CN" sz="1400" kern="100" dirty="0">
                          <a:latin typeface="Times New Roman" pitchFamily="18" charset="0"/>
                          <a:cs typeface="Times New Roman" pitchFamily="18" charset="0"/>
                        </a:rPr>
                        <a:t>0.376</a:t>
                      </a:r>
                      <a:endParaRPr lang="zh-CN" alt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kern="100" dirty="0">
                          <a:latin typeface="Times New Roman" pitchFamily="18" charset="0"/>
                          <a:cs typeface="Times New Roman" pitchFamily="18" charset="0"/>
                        </a:rPr>
                        <a:t>0.405</a:t>
                      </a:r>
                      <a:endParaRPr lang="zh-CN" alt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kern="100" dirty="0">
                          <a:latin typeface="Times New Roman" pitchFamily="18" charset="0"/>
                          <a:cs typeface="Times New Roman" pitchFamily="18" charset="0"/>
                        </a:rPr>
                        <a:t>0.455</a:t>
                      </a:r>
                      <a:endParaRPr lang="zh-CN" alt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b="1" kern="100">
                          <a:latin typeface="Times New Roman" pitchFamily="18" charset="0"/>
                          <a:cs typeface="Times New Roman" pitchFamily="18" charset="0"/>
                        </a:rPr>
                        <a:t>0.458</a:t>
                      </a:r>
                      <a:endParaRPr lang="zh-CN" altLang="en-US" sz="1400" kern="100">
                        <a:latin typeface="Times New Roman" pitchFamily="18" charset="0"/>
                        <a:cs typeface="Times New Roman" pitchFamily="18" charset="0"/>
                      </a:endParaRPr>
                    </a:p>
                  </a:txBody>
                  <a:tcPr marL="68580" marR="68580" anchor="ctr"/>
                </a:tc>
              </a:tr>
              <a:tr h="426261">
                <a:tc>
                  <a:txBody>
                    <a:bodyPr/>
                    <a:lstStyle/>
                    <a:p>
                      <a:pPr marL="0" marR="0" indent="0" algn="ctr">
                        <a:lnSpc>
                          <a:spcPct val="140000"/>
                        </a:lnSpc>
                        <a:spcBef>
                          <a:spcPts val="0"/>
                        </a:spcBef>
                        <a:spcAft>
                          <a:spcPts val="0"/>
                        </a:spcAft>
                      </a:pPr>
                      <a:r>
                        <a:rPr lang="en-US" sz="1400" kern="100">
                          <a:latin typeface="Times New Roman" pitchFamily="18" charset="0"/>
                          <a:cs typeface="Times New Roman" pitchFamily="18" charset="0"/>
                        </a:rPr>
                        <a:t>7CNetv</a:t>
                      </a:r>
                    </a:p>
                  </a:txBody>
                  <a:tcPr marL="68580" marR="68580" anchor="ctr"/>
                </a:tc>
                <a:tc>
                  <a:txBody>
                    <a:bodyPr/>
                    <a:lstStyle/>
                    <a:p>
                      <a:pPr marL="0" marR="0" indent="0" algn="ctr">
                        <a:lnSpc>
                          <a:spcPct val="140000"/>
                        </a:lnSpc>
                        <a:spcBef>
                          <a:spcPts val="0"/>
                        </a:spcBef>
                        <a:spcAft>
                          <a:spcPts val="0"/>
                        </a:spcAft>
                      </a:pPr>
                      <a:r>
                        <a:rPr lang="en-US" altLang="zh-CN" sz="1400" kern="100">
                          <a:latin typeface="Times New Roman" pitchFamily="18" charset="0"/>
                          <a:cs typeface="Times New Roman" pitchFamily="18" charset="0"/>
                        </a:rPr>
                        <a:t>0.426</a:t>
                      </a:r>
                      <a:endParaRPr lang="zh-CN" altLang="en-US" sz="1400" kern="10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kern="100">
                          <a:latin typeface="Times New Roman" pitchFamily="18" charset="0"/>
                          <a:cs typeface="Times New Roman" pitchFamily="18" charset="0"/>
                        </a:rPr>
                        <a:t>0.439</a:t>
                      </a:r>
                      <a:endParaRPr lang="zh-CN" altLang="en-US" sz="1400" kern="10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kern="100" dirty="0">
                          <a:latin typeface="Times New Roman" pitchFamily="18" charset="0"/>
                          <a:cs typeface="Times New Roman" pitchFamily="18" charset="0"/>
                        </a:rPr>
                        <a:t>0.442</a:t>
                      </a:r>
                      <a:endParaRPr lang="zh-CN" altLang="en-US" sz="1400" kern="100" dirty="0">
                        <a:latin typeface="Times New Roman" pitchFamily="18" charset="0"/>
                        <a:cs typeface="Times New Roman" pitchFamily="18" charset="0"/>
                      </a:endParaRPr>
                    </a:p>
                  </a:txBody>
                  <a:tcPr marL="68580" marR="68580" anchor="ctr"/>
                </a:tc>
                <a:tc>
                  <a:txBody>
                    <a:bodyPr/>
                    <a:lstStyle/>
                    <a:p>
                      <a:pPr marL="0" marR="0" indent="0" algn="ctr">
                        <a:lnSpc>
                          <a:spcPct val="140000"/>
                        </a:lnSpc>
                        <a:spcBef>
                          <a:spcPts val="0"/>
                        </a:spcBef>
                        <a:spcAft>
                          <a:spcPts val="0"/>
                        </a:spcAft>
                      </a:pPr>
                      <a:r>
                        <a:rPr lang="en-US" altLang="zh-CN" sz="1400" b="1" kern="100" dirty="0">
                          <a:latin typeface="Times New Roman" pitchFamily="18" charset="0"/>
                          <a:cs typeface="Times New Roman" pitchFamily="18" charset="0"/>
                        </a:rPr>
                        <a:t>0.446</a:t>
                      </a:r>
                      <a:endParaRPr lang="zh-CN" altLang="en-US" sz="1400" kern="100" dirty="0">
                        <a:latin typeface="Times New Roman" pitchFamily="18" charset="0"/>
                        <a:cs typeface="Times New Roman" pitchFamily="18" charset="0"/>
                      </a:endParaRPr>
                    </a:p>
                  </a:txBody>
                  <a:tcPr marL="68580" marR="68580" anchor="ctr"/>
                </a:tc>
              </a:tr>
            </a:tbl>
          </a:graphicData>
        </a:graphic>
      </p:graphicFrame>
      <p:sp>
        <p:nvSpPr>
          <p:cNvPr id="8" name="TextBox 7"/>
          <p:cNvSpPr txBox="1"/>
          <p:nvPr/>
        </p:nvSpPr>
        <p:spPr bwMode="gray">
          <a:xfrm>
            <a:off x="3000375" y="4046764"/>
            <a:ext cx="3352800" cy="307777"/>
          </a:xfrm>
          <a:prstGeom prst="rect">
            <a:avLst/>
          </a:prstGeom>
          <a:noFill/>
          <a:ln w="9525">
            <a:noFill/>
            <a:miter lim="800000"/>
            <a:headEnd/>
            <a:tailEnd/>
          </a:ln>
          <a:effectLst/>
        </p:spPr>
        <p:txBody>
          <a:bodyPr wrap="square" rtlCol="0">
            <a:spAutoFit/>
          </a:bodyPr>
          <a:lstStyle/>
          <a:p>
            <a:pPr eaLnBrk="0" hangingPunct="0">
              <a:buFontTx/>
              <a:buNone/>
            </a:pPr>
            <a:r>
              <a:rPr lang="zh-CN" altLang="en-US" sz="1400" dirty="0" smtClean="0">
                <a:solidFill>
                  <a:schemeClr val="tx1"/>
                </a:solidFill>
                <a:latin typeface="微软雅黑" pitchFamily="34" charset="-122"/>
                <a:ea typeface="微软雅黑" pitchFamily="34" charset="-122"/>
              </a:rPr>
              <a:t>不同文本表示的互信息指标评测结果</a:t>
            </a:r>
            <a:endParaRPr lang="zh-CN" altLang="en-US" sz="1400" dirty="0">
              <a:solidFill>
                <a:schemeClr val="tx1"/>
              </a:solidFill>
              <a:latin typeface="微软雅黑" pitchFamily="34" charset="-122"/>
              <a:ea typeface="微软雅黑" pitchFamily="34" charset="-122"/>
            </a:endParaRPr>
          </a:p>
        </p:txBody>
      </p:sp>
      <p:sp>
        <p:nvSpPr>
          <p:cNvPr id="9" name="TextBox 8"/>
          <p:cNvSpPr txBox="1"/>
          <p:nvPr/>
        </p:nvSpPr>
        <p:spPr bwMode="gray">
          <a:xfrm>
            <a:off x="1095375" y="4476750"/>
            <a:ext cx="6981825" cy="1692771"/>
          </a:xfrm>
          <a:prstGeom prst="rect">
            <a:avLst/>
          </a:prstGeom>
          <a:noFill/>
          <a:ln w="9525">
            <a:noFill/>
            <a:miter lim="800000"/>
            <a:headEnd/>
            <a:tailEnd/>
          </a:ln>
          <a:effectLst/>
        </p:spPr>
        <p:txBody>
          <a:bodyPr wrap="square" rtlCol="0">
            <a:spAutoFit/>
          </a:bodyPr>
          <a:lstStyle/>
          <a:p>
            <a:pPr eaLnBrk="0" hangingPunct="0"/>
            <a:r>
              <a:rPr lang="zh-CN" altLang="en-US" dirty="0" smtClean="0">
                <a:latin typeface="微软雅黑" pitchFamily="34" charset="-122"/>
                <a:ea typeface="微软雅黑" pitchFamily="34" charset="-122"/>
              </a:rPr>
              <a:t>       从上表中可以看出，本文方法的评测结果要优于基于</a:t>
            </a:r>
            <a:r>
              <a:rPr lang="en-US" altLang="zh-CN" dirty="0" smtClean="0">
                <a:latin typeface="微软雅黑" pitchFamily="34" charset="-122"/>
                <a:ea typeface="微软雅黑" pitchFamily="34" charset="-122"/>
              </a:rPr>
              <a:t>VSM</a:t>
            </a:r>
            <a:r>
              <a:rPr lang="zh-CN" altLang="en-US" dirty="0" smtClean="0">
                <a:latin typeface="微软雅黑" pitchFamily="34" charset="-122"/>
                <a:ea typeface="微软雅黑" pitchFamily="34" charset="-122"/>
              </a:rPr>
              <a:t>模型和基于主题模型的文本表示对比方法，使用大规模语料训练出来的词向量，加上</a:t>
            </a:r>
            <a:r>
              <a:rPr lang="en-US" altLang="zh-CN" dirty="0" smtClean="0">
                <a:latin typeface="微软雅黑" pitchFamily="34" charset="-122"/>
                <a:ea typeface="微软雅黑" pitchFamily="34" charset="-122"/>
              </a:rPr>
              <a:t>E</a:t>
            </a:r>
            <a:r>
              <a:rPr lang="en-US" altLang="en-US" dirty="0" smtClean="0">
                <a:latin typeface="微软雅黑" pitchFamily="34" charset="-122"/>
                <a:ea typeface="微软雅黑" pitchFamily="34" charset="-122"/>
              </a:rPr>
              <a:t>MD</a:t>
            </a:r>
            <a:r>
              <a:rPr lang="zh-CN" altLang="en-US" dirty="0" smtClean="0">
                <a:latin typeface="微软雅黑" pitchFamily="34" charset="-122"/>
                <a:ea typeface="微软雅黑" pitchFamily="34" charset="-122"/>
              </a:rPr>
              <a:t>算法保证的是词语的移动是将句子中的词语移动到语义最相近的词语，最大程度上保证了语义的集中，实验结果表明聚类效果有一定的改进。</a:t>
            </a:r>
          </a:p>
          <a:p>
            <a:pPr eaLnBrk="0" hangingPunct="0">
              <a:buFontTx/>
              <a:buNone/>
            </a:pP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endParaRPr lang="zh-CN" altLang="en-US" dirty="0"/>
          </a:p>
        </p:txBody>
      </p:sp>
      <p:sp>
        <p:nvSpPr>
          <p:cNvPr id="4" name="TextBox 3"/>
          <p:cNvSpPr txBox="1"/>
          <p:nvPr/>
        </p:nvSpPr>
        <p:spPr bwMode="gray">
          <a:xfrm>
            <a:off x="885825" y="2133601"/>
            <a:ext cx="7019925" cy="2739211"/>
          </a:xfrm>
          <a:prstGeom prst="rect">
            <a:avLst/>
          </a:prstGeom>
          <a:noFill/>
          <a:ln w="9525">
            <a:noFill/>
            <a:miter lim="800000"/>
            <a:headEnd/>
            <a:tailEnd/>
          </a:ln>
          <a:effectLst/>
        </p:spPr>
        <p:txBody>
          <a:bodyPr wrap="square" rtlCol="0">
            <a:spAutoFit/>
          </a:bodyPr>
          <a:lstStyle/>
          <a:p>
            <a:pPr eaLnBrk="0" hangingPunct="0">
              <a:buFontTx/>
              <a:buNone/>
            </a:pPr>
            <a:endParaRPr lang="en-US" altLang="zh-CN" sz="1400" dirty="0" smtClean="0"/>
          </a:p>
          <a:p>
            <a:pPr eaLnBrk="0" hangingPunct="0">
              <a:buFontTx/>
              <a:buNone/>
            </a:pPr>
            <a:r>
              <a:rPr lang="zh-CN" altLang="en-US" dirty="0" smtClean="0">
                <a:latin typeface="微软雅黑" pitchFamily="34" charset="-122"/>
                <a:ea typeface="微软雅黑" pitchFamily="34" charset="-122"/>
              </a:rPr>
              <a:t>使用的</a:t>
            </a:r>
            <a:r>
              <a:rPr lang="en-US" altLang="en-US" dirty="0" smtClean="0">
                <a:latin typeface="微软雅黑" pitchFamily="34" charset="-122"/>
                <a:ea typeface="微软雅黑" pitchFamily="34" charset="-122"/>
              </a:rPr>
              <a:t>EMD</a:t>
            </a:r>
            <a:r>
              <a:rPr lang="zh-CN" altLang="en-US" dirty="0" smtClean="0">
                <a:latin typeface="微软雅黑" pitchFamily="34" charset="-122"/>
                <a:ea typeface="微软雅黑" pitchFamily="34" charset="-122"/>
              </a:rPr>
              <a:t>距离与欧式距离、余弦距离、切比雪夫距离三种距离度量进行实验对比，观察不同距离度量对最终聚类结果的影响，使用的数据集为</a:t>
            </a:r>
            <a:r>
              <a:rPr lang="en-US" altLang="en-US" dirty="0" smtClean="0">
                <a:latin typeface="微软雅黑" pitchFamily="34" charset="-122"/>
                <a:ea typeface="微软雅黑" pitchFamily="34" charset="-122"/>
              </a:rPr>
              <a:t>20newsgroup</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algn="ctr" eaLnBrk="0" hangingPunct="0">
              <a:buFontTx/>
              <a:buNone/>
            </a:pPr>
            <a:r>
              <a:rPr lang="zh-CN" altLang="en-US" dirty="0" smtClean="0"/>
              <a:t> </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zh-CN" altLang="en-US" sz="1400" dirty="0">
              <a:latin typeface="微软雅黑" pitchFamily="34" charset="-122"/>
              <a:ea typeface="微软雅黑" pitchFamily="34" charset="-122"/>
            </a:endParaRPr>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评测结果</a:t>
            </a:r>
            <a:endParaRPr lang="en-US" altLang="zh-CN" sz="2400" b="1" dirty="0" smtClean="0">
              <a:solidFill>
                <a:srgbClr val="0070C0"/>
              </a:solidFill>
              <a:latin typeface="微软雅黑" pitchFamily="34" charset="-122"/>
              <a:ea typeface="微软雅黑" pitchFamily="34" charset="-122"/>
            </a:endParaRPr>
          </a:p>
        </p:txBody>
      </p:sp>
      <p:sp>
        <p:nvSpPr>
          <p:cNvPr id="8" name="TextBox 7"/>
          <p:cNvSpPr txBox="1"/>
          <p:nvPr/>
        </p:nvSpPr>
        <p:spPr bwMode="gray">
          <a:xfrm>
            <a:off x="2877911" y="5415643"/>
            <a:ext cx="3352800" cy="307777"/>
          </a:xfrm>
          <a:prstGeom prst="rect">
            <a:avLst/>
          </a:prstGeom>
          <a:noFill/>
          <a:ln w="9525">
            <a:noFill/>
            <a:miter lim="800000"/>
            <a:headEnd/>
            <a:tailEnd/>
          </a:ln>
          <a:effectLst/>
        </p:spPr>
        <p:txBody>
          <a:bodyPr wrap="square" rtlCol="0">
            <a:spAutoFit/>
          </a:bodyPr>
          <a:lstStyle/>
          <a:p>
            <a:pPr eaLnBrk="0" hangingPunct="0">
              <a:buFontTx/>
              <a:buNone/>
            </a:pPr>
            <a:r>
              <a:rPr lang="zh-CN" altLang="en-US" sz="1400" dirty="0" smtClean="0">
                <a:solidFill>
                  <a:schemeClr val="tx1"/>
                </a:solidFill>
                <a:latin typeface="微软雅黑" pitchFamily="34" charset="-122"/>
                <a:ea typeface="微软雅黑" pitchFamily="34" charset="-122"/>
              </a:rPr>
              <a:t>     不同距离度量对聚类结果的影响</a:t>
            </a:r>
            <a:endParaRPr lang="zh-CN" altLang="en-US" sz="1400" dirty="0">
              <a:solidFill>
                <a:schemeClr val="tx1"/>
              </a:solidFill>
              <a:latin typeface="微软雅黑" pitchFamily="34" charset="-122"/>
              <a:ea typeface="微软雅黑" pitchFamily="34" charset="-122"/>
            </a:endParaRPr>
          </a:p>
        </p:txBody>
      </p:sp>
      <p:graphicFrame>
        <p:nvGraphicFramePr>
          <p:cNvPr id="10" name="表格 9"/>
          <p:cNvGraphicFramePr>
            <a:graphicFrameLocks noGrp="1"/>
          </p:cNvGraphicFramePr>
          <p:nvPr/>
        </p:nvGraphicFramePr>
        <p:xfrm>
          <a:off x="1504950" y="339725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marL="0" marR="0" indent="0" algn="ctr">
                        <a:lnSpc>
                          <a:spcPct val="125000"/>
                        </a:lnSpc>
                        <a:spcBef>
                          <a:spcPts val="0"/>
                        </a:spcBef>
                        <a:spcAft>
                          <a:spcPts val="0"/>
                        </a:spcAft>
                      </a:pPr>
                      <a:r>
                        <a:rPr lang="zh-CN" altLang="en-US" sz="1400" dirty="0">
                          <a:latin typeface="Times New Roman" pitchFamily="18" charset="0"/>
                          <a:cs typeface="Times New Roman" pitchFamily="18" charset="0"/>
                        </a:rPr>
                        <a:t>算法</a:t>
                      </a:r>
                    </a:p>
                  </a:txBody>
                  <a:tcPr marL="68580" marR="68580" anchor="ctr"/>
                </a:tc>
                <a:tc>
                  <a:txBody>
                    <a:bodyPr/>
                    <a:lstStyle/>
                    <a:p>
                      <a:pPr marL="0" marR="0" indent="0" algn="ctr" fontAlgn="ctr">
                        <a:lnSpc>
                          <a:spcPct val="125000"/>
                        </a:lnSpc>
                        <a:spcBef>
                          <a:spcPts val="0"/>
                        </a:spcBef>
                        <a:spcAft>
                          <a:spcPts val="0"/>
                        </a:spcAft>
                      </a:pPr>
                      <a:r>
                        <a:rPr lang="en-US" sz="1400">
                          <a:latin typeface="Times New Roman" pitchFamily="18" charset="0"/>
                          <a:cs typeface="Times New Roman" pitchFamily="18" charset="0"/>
                        </a:rPr>
                        <a:t>    Purity</a:t>
                      </a:r>
                    </a:p>
                  </a:txBody>
                  <a:tcPr marL="68580" marR="68580" anchor="ctr"/>
                </a:tc>
                <a:tc>
                  <a:txBody>
                    <a:bodyPr/>
                    <a:lstStyle/>
                    <a:p>
                      <a:pPr marL="0" marR="0" indent="0" algn="ctr" fontAlgn="ctr">
                        <a:lnSpc>
                          <a:spcPct val="125000"/>
                        </a:lnSpc>
                        <a:spcBef>
                          <a:spcPts val="0"/>
                        </a:spcBef>
                        <a:spcAft>
                          <a:spcPts val="0"/>
                        </a:spcAft>
                      </a:pPr>
                      <a:r>
                        <a:rPr lang="en-US" sz="1400">
                          <a:latin typeface="Times New Roman" pitchFamily="18" charset="0"/>
                          <a:cs typeface="Times New Roman" pitchFamily="18" charset="0"/>
                        </a:rPr>
                        <a:t>   NMI</a:t>
                      </a:r>
                    </a:p>
                  </a:txBody>
                  <a:tcPr marL="68580" marR="68580" anchor="ctr"/>
                </a:tc>
              </a:tr>
              <a:tr h="370840">
                <a:tc>
                  <a:txBody>
                    <a:bodyPr/>
                    <a:lstStyle/>
                    <a:p>
                      <a:pPr marL="0" marR="0" indent="0" algn="ctr">
                        <a:lnSpc>
                          <a:spcPct val="125000"/>
                        </a:lnSpc>
                        <a:spcBef>
                          <a:spcPts val="0"/>
                        </a:spcBef>
                        <a:spcAft>
                          <a:spcPts val="0"/>
                        </a:spcAft>
                      </a:pPr>
                      <a:r>
                        <a:rPr lang="en-US" sz="1400" dirty="0">
                          <a:latin typeface="Times New Roman" pitchFamily="18" charset="0"/>
                          <a:cs typeface="Times New Roman" pitchFamily="18" charset="0"/>
                        </a:rPr>
                        <a:t>K-W2V-CHE</a:t>
                      </a:r>
                    </a:p>
                  </a:txBody>
                  <a:tcPr marL="68580" marR="68580" anchor="ctr"/>
                </a:tc>
                <a:tc>
                  <a:txBody>
                    <a:bodyPr/>
                    <a:lstStyle/>
                    <a:p>
                      <a:pPr marL="0" marR="0" indent="0" algn="ctr">
                        <a:lnSpc>
                          <a:spcPct val="125000"/>
                        </a:lnSpc>
                        <a:spcBef>
                          <a:spcPts val="0"/>
                        </a:spcBef>
                        <a:spcAft>
                          <a:spcPts val="0"/>
                        </a:spcAft>
                      </a:pPr>
                      <a:r>
                        <a:rPr lang="en-US" altLang="zh-CN" sz="1400" dirty="0">
                          <a:latin typeface="Times New Roman" pitchFamily="18" charset="0"/>
                          <a:cs typeface="Times New Roman" pitchFamily="18" charset="0"/>
                        </a:rPr>
                        <a:t>0.536</a:t>
                      </a:r>
                      <a:endParaRPr lang="zh-CN" altLang="en-US" sz="1400" dirty="0">
                        <a:latin typeface="Times New Roman" pitchFamily="18" charset="0"/>
                        <a:cs typeface="Times New Roman" pitchFamily="18" charset="0"/>
                      </a:endParaRPr>
                    </a:p>
                  </a:txBody>
                  <a:tcPr marL="68580" marR="68580" anchor="ctr"/>
                </a:tc>
                <a:tc>
                  <a:txBody>
                    <a:bodyPr/>
                    <a:lstStyle/>
                    <a:p>
                      <a:pPr marL="0" marR="0" indent="0" algn="ctr">
                        <a:lnSpc>
                          <a:spcPct val="125000"/>
                        </a:lnSpc>
                        <a:spcBef>
                          <a:spcPts val="0"/>
                        </a:spcBef>
                        <a:spcAft>
                          <a:spcPts val="0"/>
                        </a:spcAft>
                      </a:pPr>
                      <a:r>
                        <a:rPr lang="en-US" altLang="zh-CN" sz="1400">
                          <a:latin typeface="Times New Roman" pitchFamily="18" charset="0"/>
                          <a:cs typeface="Times New Roman" pitchFamily="18" charset="0"/>
                        </a:rPr>
                        <a:t>0.293</a:t>
                      </a:r>
                      <a:endParaRPr lang="zh-CN" altLang="en-US" sz="1400">
                        <a:latin typeface="Times New Roman" pitchFamily="18" charset="0"/>
                        <a:cs typeface="Times New Roman" pitchFamily="18" charset="0"/>
                      </a:endParaRPr>
                    </a:p>
                  </a:txBody>
                  <a:tcPr marL="68580" marR="68580" anchor="ctr"/>
                </a:tc>
              </a:tr>
              <a:tr h="370840">
                <a:tc>
                  <a:txBody>
                    <a:bodyPr/>
                    <a:lstStyle/>
                    <a:p>
                      <a:pPr marL="0" marR="0" indent="0" algn="ctr">
                        <a:lnSpc>
                          <a:spcPct val="125000"/>
                        </a:lnSpc>
                        <a:spcBef>
                          <a:spcPts val="0"/>
                        </a:spcBef>
                        <a:spcAft>
                          <a:spcPts val="0"/>
                        </a:spcAft>
                      </a:pPr>
                      <a:r>
                        <a:rPr lang="en-US" sz="1400">
                          <a:latin typeface="Times New Roman" pitchFamily="18" charset="0"/>
                          <a:cs typeface="Times New Roman" pitchFamily="18" charset="0"/>
                        </a:rPr>
                        <a:t>K-W2V-COS</a:t>
                      </a:r>
                    </a:p>
                  </a:txBody>
                  <a:tcPr marL="68580" marR="68580" anchor="ctr"/>
                </a:tc>
                <a:tc>
                  <a:txBody>
                    <a:bodyPr/>
                    <a:lstStyle/>
                    <a:p>
                      <a:pPr marL="0" marR="0" indent="0" algn="ctr">
                        <a:lnSpc>
                          <a:spcPct val="125000"/>
                        </a:lnSpc>
                        <a:spcBef>
                          <a:spcPts val="0"/>
                        </a:spcBef>
                        <a:spcAft>
                          <a:spcPts val="0"/>
                        </a:spcAft>
                      </a:pPr>
                      <a:r>
                        <a:rPr lang="en-US" altLang="zh-CN" sz="1400" dirty="0">
                          <a:latin typeface="Times New Roman" pitchFamily="18" charset="0"/>
                          <a:cs typeface="Times New Roman" pitchFamily="18" charset="0"/>
                        </a:rPr>
                        <a:t>0.588</a:t>
                      </a:r>
                      <a:endParaRPr lang="zh-CN" altLang="en-US" sz="1400" dirty="0">
                        <a:latin typeface="Times New Roman" pitchFamily="18" charset="0"/>
                        <a:cs typeface="Times New Roman" pitchFamily="18" charset="0"/>
                      </a:endParaRPr>
                    </a:p>
                  </a:txBody>
                  <a:tcPr marL="68580" marR="68580" anchor="ctr"/>
                </a:tc>
                <a:tc>
                  <a:txBody>
                    <a:bodyPr/>
                    <a:lstStyle/>
                    <a:p>
                      <a:pPr marL="0" marR="0" indent="0" algn="ctr">
                        <a:lnSpc>
                          <a:spcPct val="125000"/>
                        </a:lnSpc>
                        <a:spcBef>
                          <a:spcPts val="0"/>
                        </a:spcBef>
                        <a:spcAft>
                          <a:spcPts val="0"/>
                        </a:spcAft>
                      </a:pPr>
                      <a:r>
                        <a:rPr lang="en-US" altLang="zh-CN" sz="1400" dirty="0">
                          <a:latin typeface="Times New Roman" pitchFamily="18" charset="0"/>
                          <a:cs typeface="Times New Roman" pitchFamily="18" charset="0"/>
                        </a:rPr>
                        <a:t>0.314</a:t>
                      </a:r>
                      <a:endParaRPr lang="zh-CN" altLang="en-US" sz="1400" dirty="0">
                        <a:latin typeface="Times New Roman" pitchFamily="18" charset="0"/>
                        <a:cs typeface="Times New Roman" pitchFamily="18" charset="0"/>
                      </a:endParaRPr>
                    </a:p>
                  </a:txBody>
                  <a:tcPr marL="68580" marR="68580" anchor="ctr"/>
                </a:tc>
              </a:tr>
              <a:tr h="370840">
                <a:tc>
                  <a:txBody>
                    <a:bodyPr/>
                    <a:lstStyle/>
                    <a:p>
                      <a:pPr marL="0" marR="0" indent="0" algn="ctr">
                        <a:lnSpc>
                          <a:spcPct val="125000"/>
                        </a:lnSpc>
                        <a:spcBef>
                          <a:spcPts val="0"/>
                        </a:spcBef>
                        <a:spcAft>
                          <a:spcPts val="0"/>
                        </a:spcAft>
                      </a:pPr>
                      <a:r>
                        <a:rPr lang="en-US" sz="1400">
                          <a:latin typeface="Times New Roman" pitchFamily="18" charset="0"/>
                          <a:cs typeface="Times New Roman" pitchFamily="18" charset="0"/>
                        </a:rPr>
                        <a:t>K-W2V-ED</a:t>
                      </a:r>
                    </a:p>
                  </a:txBody>
                  <a:tcPr marL="68580" marR="68580" anchor="ctr"/>
                </a:tc>
                <a:tc>
                  <a:txBody>
                    <a:bodyPr/>
                    <a:lstStyle/>
                    <a:p>
                      <a:pPr marL="0" marR="0" indent="0" algn="ctr">
                        <a:lnSpc>
                          <a:spcPct val="125000"/>
                        </a:lnSpc>
                        <a:spcBef>
                          <a:spcPts val="0"/>
                        </a:spcBef>
                        <a:spcAft>
                          <a:spcPts val="0"/>
                        </a:spcAft>
                      </a:pPr>
                      <a:r>
                        <a:rPr lang="en-US" altLang="zh-CN" sz="1400">
                          <a:latin typeface="Times New Roman" pitchFamily="18" charset="0"/>
                          <a:cs typeface="Times New Roman" pitchFamily="18" charset="0"/>
                        </a:rPr>
                        <a:t>0.623</a:t>
                      </a:r>
                      <a:endParaRPr lang="zh-CN" altLang="en-US" sz="1400">
                        <a:latin typeface="Times New Roman" pitchFamily="18" charset="0"/>
                        <a:cs typeface="Times New Roman" pitchFamily="18" charset="0"/>
                      </a:endParaRPr>
                    </a:p>
                  </a:txBody>
                  <a:tcPr marL="68580" marR="68580" anchor="ctr"/>
                </a:tc>
                <a:tc>
                  <a:txBody>
                    <a:bodyPr/>
                    <a:lstStyle/>
                    <a:p>
                      <a:pPr marL="0" marR="0" indent="0" algn="ctr">
                        <a:lnSpc>
                          <a:spcPct val="125000"/>
                        </a:lnSpc>
                        <a:spcBef>
                          <a:spcPts val="0"/>
                        </a:spcBef>
                        <a:spcAft>
                          <a:spcPts val="0"/>
                        </a:spcAft>
                      </a:pPr>
                      <a:r>
                        <a:rPr lang="en-US" altLang="zh-CN" sz="1400" dirty="0">
                          <a:latin typeface="Times New Roman" pitchFamily="18" charset="0"/>
                          <a:cs typeface="Times New Roman" pitchFamily="18" charset="0"/>
                        </a:rPr>
                        <a:t>0.379</a:t>
                      </a:r>
                      <a:endParaRPr lang="zh-CN" altLang="en-US" sz="1400" dirty="0">
                        <a:latin typeface="Times New Roman" pitchFamily="18" charset="0"/>
                        <a:cs typeface="Times New Roman" pitchFamily="18" charset="0"/>
                      </a:endParaRPr>
                    </a:p>
                  </a:txBody>
                  <a:tcPr marL="68580" marR="68580" anchor="ctr"/>
                </a:tc>
              </a:tr>
              <a:tr h="370840">
                <a:tc>
                  <a:txBody>
                    <a:bodyPr/>
                    <a:lstStyle/>
                    <a:p>
                      <a:pPr marL="0" marR="0" indent="0" algn="ctr">
                        <a:lnSpc>
                          <a:spcPct val="125000"/>
                        </a:lnSpc>
                        <a:spcBef>
                          <a:spcPts val="0"/>
                        </a:spcBef>
                        <a:spcAft>
                          <a:spcPts val="0"/>
                        </a:spcAft>
                      </a:pPr>
                      <a:r>
                        <a:rPr lang="en-US" sz="1400">
                          <a:latin typeface="Times New Roman" pitchFamily="18" charset="0"/>
                          <a:cs typeface="Times New Roman" pitchFamily="18" charset="0"/>
                        </a:rPr>
                        <a:t>K-W2V-EMD</a:t>
                      </a:r>
                    </a:p>
                  </a:txBody>
                  <a:tcPr marL="68580" marR="68580" anchor="ctr"/>
                </a:tc>
                <a:tc>
                  <a:txBody>
                    <a:bodyPr/>
                    <a:lstStyle/>
                    <a:p>
                      <a:pPr marL="0" marR="0" indent="0" algn="ctr">
                        <a:lnSpc>
                          <a:spcPct val="125000"/>
                        </a:lnSpc>
                        <a:spcBef>
                          <a:spcPts val="0"/>
                        </a:spcBef>
                        <a:spcAft>
                          <a:spcPts val="0"/>
                        </a:spcAft>
                      </a:pPr>
                      <a:r>
                        <a:rPr lang="en-US" altLang="zh-CN" sz="1400" b="1">
                          <a:latin typeface="Times New Roman" pitchFamily="18" charset="0"/>
                          <a:cs typeface="Times New Roman" pitchFamily="18" charset="0"/>
                        </a:rPr>
                        <a:t>0.645</a:t>
                      </a:r>
                      <a:endParaRPr lang="zh-CN" altLang="en-US" sz="1400">
                        <a:latin typeface="Times New Roman" pitchFamily="18" charset="0"/>
                        <a:cs typeface="Times New Roman" pitchFamily="18" charset="0"/>
                      </a:endParaRPr>
                    </a:p>
                  </a:txBody>
                  <a:tcPr marL="68580" marR="68580" anchor="ctr"/>
                </a:tc>
                <a:tc>
                  <a:txBody>
                    <a:bodyPr/>
                    <a:lstStyle/>
                    <a:p>
                      <a:pPr marL="0" marR="0" indent="0" algn="ctr">
                        <a:lnSpc>
                          <a:spcPct val="125000"/>
                        </a:lnSpc>
                        <a:spcBef>
                          <a:spcPts val="0"/>
                        </a:spcBef>
                        <a:spcAft>
                          <a:spcPts val="0"/>
                        </a:spcAft>
                      </a:pPr>
                      <a:r>
                        <a:rPr lang="en-US" altLang="zh-CN" sz="1400" b="1" dirty="0">
                          <a:latin typeface="Times New Roman" pitchFamily="18" charset="0"/>
                          <a:cs typeface="Times New Roman" pitchFamily="18" charset="0"/>
                        </a:rPr>
                        <a:t>0.417</a:t>
                      </a:r>
                      <a:endParaRPr lang="zh-CN" altLang="en-US" sz="1400" dirty="0">
                        <a:latin typeface="Times New Roman" pitchFamily="18" charset="0"/>
                        <a:cs typeface="Times New Roman" pitchFamily="18" charset="0"/>
                      </a:endParaRPr>
                    </a:p>
                  </a:txBody>
                  <a:tcPr marL="68580" marR="68580"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内容占位符 3"/>
          <p:cNvSpPr txBox="1"/>
          <p:nvPr/>
        </p:nvSpPr>
        <p:spPr>
          <a:xfrm>
            <a:off x="855888" y="2355394"/>
            <a:ext cx="7809139" cy="3109233"/>
          </a:xfrm>
          <a:prstGeom prst="rect">
            <a:avLst/>
          </a:prstGeom>
        </p:spPr>
        <p:txBody>
          <a:bodyPr>
            <a:noAutofit/>
          </a:bodyPr>
          <a:lstStyle/>
          <a:p>
            <a:pPr indent="-342900">
              <a:buFont typeface="Wingdings" pitchFamily="2" charset="2"/>
              <a:buChar char="Ø"/>
              <a:defRPr/>
            </a:pPr>
            <a:r>
              <a:rPr lang="zh-CN" altLang="en-US" sz="2400" kern="0" dirty="0" smtClean="0">
                <a:solidFill>
                  <a:schemeClr val="bg2">
                    <a:lumMod val="10000"/>
                  </a:schemeClr>
                </a:solidFill>
                <a:latin typeface="华文中宋" pitchFamily="2" charset="-122"/>
                <a:ea typeface="华文中宋" pitchFamily="2" charset="-122"/>
              </a:rPr>
              <a:t>基于词向量和</a:t>
            </a:r>
            <a:r>
              <a:rPr lang="en-US" altLang="en-US" sz="2400" kern="0" dirty="0" smtClean="0">
                <a:solidFill>
                  <a:schemeClr val="bg2">
                    <a:lumMod val="10000"/>
                  </a:schemeClr>
                </a:solidFill>
                <a:latin typeface="华文中宋" pitchFamily="2" charset="-122"/>
                <a:ea typeface="华文中宋" pitchFamily="2" charset="-122"/>
              </a:rPr>
              <a:t>EMD</a:t>
            </a:r>
            <a:r>
              <a:rPr lang="zh-CN" altLang="en-US" sz="2400" kern="0" dirty="0" smtClean="0">
                <a:solidFill>
                  <a:schemeClr val="bg2">
                    <a:lumMod val="10000"/>
                  </a:schemeClr>
                </a:solidFill>
                <a:latin typeface="华文中宋" pitchFamily="2" charset="-122"/>
                <a:ea typeface="华文中宋" pitchFamily="2" charset="-122"/>
              </a:rPr>
              <a:t>距离的短文本聚类</a:t>
            </a:r>
            <a:endParaRPr lang="en-US" altLang="zh-CN" sz="2400" kern="0" dirty="0" smtClean="0">
              <a:solidFill>
                <a:schemeClr val="bg2">
                  <a:lumMod val="10000"/>
                </a:schemeClr>
              </a:solidFill>
              <a:latin typeface="华文中宋" pitchFamily="2" charset="-122"/>
              <a:ea typeface="华文中宋" pitchFamily="2" charset="-122"/>
            </a:endParaRPr>
          </a:p>
          <a:p>
            <a:pPr indent="-342900">
              <a:buFont typeface="Wingdings" pitchFamily="2" charset="2"/>
              <a:buChar char="Ø"/>
              <a:defRPr/>
            </a:pPr>
            <a:endParaRPr lang="en-US" altLang="zh-CN" sz="2400" kern="0" dirty="0" smtClean="0">
              <a:solidFill>
                <a:sysClr val="windowText" lastClr="000000"/>
              </a:solidFill>
              <a:latin typeface="华文中宋" pitchFamily="2" charset="-122"/>
              <a:ea typeface="华文中宋" pitchFamily="2" charset="-122"/>
            </a:endParaRPr>
          </a:p>
          <a:p>
            <a:pPr indent="-342900">
              <a:buFont typeface="Wingdings" pitchFamily="2" charset="2"/>
              <a:buChar char="Ø"/>
              <a:defRPr/>
            </a:pPr>
            <a:r>
              <a:rPr lang="zh-CN" altLang="en-US" sz="2400" kern="0" dirty="0" smtClean="0">
                <a:solidFill>
                  <a:srgbClr val="FF0000"/>
                </a:solidFill>
                <a:latin typeface="华文中宋" pitchFamily="2" charset="-122"/>
                <a:ea typeface="华文中宋" pitchFamily="2" charset="-122"/>
              </a:rPr>
              <a:t>基于词向量与密度峰值发现的论文标题聚类</a:t>
            </a:r>
            <a:endParaRPr lang="en-US" altLang="zh-CN" sz="2400" kern="0" dirty="0" smtClean="0">
              <a:solidFill>
                <a:srgbClr val="FF0000"/>
              </a:solidFill>
              <a:latin typeface="华文中宋" pitchFamily="2" charset="-122"/>
              <a:ea typeface="华文中宋" pitchFamily="2" charset="-122"/>
            </a:endParaRPr>
          </a:p>
          <a:p>
            <a:pPr indent="-342900">
              <a:buFont typeface="Arial" panose="020B0604020202020204" pitchFamily="34" charset="0"/>
              <a:buNone/>
              <a:defRPr/>
            </a:pPr>
            <a:endParaRPr lang="zh-CN" altLang="en-US" sz="2400" kern="0" dirty="0" smtClean="0">
              <a:solidFill>
                <a:sysClr val="windowText" lastClr="000000"/>
              </a:solidFill>
              <a:latin typeface="华文中宋" pitchFamily="2" charset="-122"/>
              <a:ea typeface="华文中宋" pitchFamily="2" charset="-122"/>
            </a:endParaRPr>
          </a:p>
        </p:txBody>
      </p:sp>
      <p:sp>
        <p:nvSpPr>
          <p:cNvPr id="15" name="标题 1"/>
          <p:cNvSpPr txBox="1">
            <a:spLocks/>
          </p:cNvSpPr>
          <p:nvPr/>
        </p:nvSpPr>
        <p:spPr>
          <a:xfrm>
            <a:off x="359230" y="281247"/>
            <a:ext cx="5388427" cy="52322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微软雅黑" pitchFamily="34" charset="-122"/>
              </a:rPr>
              <a:t>本文工作</a:t>
            </a:r>
            <a:endParaRPr kumimoji="0" lang="zh-CN" altLang="en-US" sz="1600" b="0" i="0" u="none" strike="noStrike" kern="0" cap="none" spc="0" normalizeH="0" baseline="0" noProof="0" dirty="0">
              <a:ln>
                <a:noFill/>
              </a:ln>
              <a:solidFill>
                <a:schemeClr val="accent1">
                  <a:lumMod val="40000"/>
                  <a:lumOff val="60000"/>
                </a:schemeClr>
              </a:solidFill>
              <a:effectLst/>
              <a:uLnTx/>
              <a:uFillTx/>
              <a:latin typeface="微软雅黑" pitchFamily="34" charset="-122"/>
              <a:ea typeface="微软雅黑" pitchFamily="34" charset="-122"/>
              <a:cs typeface="微软雅黑" pitchFamily="34" charset="-122"/>
            </a:endParaRPr>
          </a:p>
        </p:txBody>
      </p:sp>
    </p:spTree>
  </p:cSld>
  <p:clrMapOvr>
    <a:masterClrMapping/>
  </p:clrMapOvr>
  <p:transition advTm="2964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829" y="297576"/>
            <a:ext cx="6011634" cy="830997"/>
          </a:xfrm>
        </p:spPr>
        <p:txBody>
          <a:bodyPr/>
          <a:lstStyle/>
          <a:p>
            <a:r>
              <a:rPr lang="zh-CN" altLang="en-US" sz="2400" dirty="0" smtClean="0"/>
              <a:t>论文标题聚类应用背景</a:t>
            </a:r>
            <a:br>
              <a:rPr lang="zh-CN" altLang="en-US" sz="2400" dirty="0" smtClean="0"/>
            </a:br>
            <a:endParaRPr lang="zh-CN" altLang="en-US" sz="2400" dirty="0"/>
          </a:p>
        </p:txBody>
      </p:sp>
      <p:sp>
        <p:nvSpPr>
          <p:cNvPr id="3" name="TextBox 2"/>
          <p:cNvSpPr txBox="1"/>
          <p:nvPr/>
        </p:nvSpPr>
        <p:spPr bwMode="gray">
          <a:xfrm>
            <a:off x="685801" y="1581149"/>
            <a:ext cx="7343774" cy="1200329"/>
          </a:xfrm>
          <a:prstGeom prst="rect">
            <a:avLst/>
          </a:prstGeom>
          <a:noFill/>
          <a:ln w="9525">
            <a:noFill/>
            <a:miter lim="800000"/>
            <a:headEnd/>
            <a:tailEnd/>
          </a:ln>
          <a:effectLst/>
        </p:spPr>
        <p:txBody>
          <a:bodyPr wrap="square" rtlCol="0">
            <a:spAutoFit/>
          </a:bodyPr>
          <a:lstStyle/>
          <a:p>
            <a:pPr eaLnBrk="0" hangingPunct="0">
              <a:buFontTx/>
              <a:buNone/>
            </a:pPr>
            <a:r>
              <a:rPr lang="zh-CN" altLang="en-US" dirty="0" smtClean="0">
                <a:latin typeface="微软雅黑" pitchFamily="34" charset="-122"/>
                <a:ea typeface="微软雅黑" pitchFamily="34" charset="-122"/>
              </a:rPr>
              <a:t>      传统的论文检索都是基于论文标题和用户输入的检索特征词进行匹配完成的，存在无法解决语义和推荐偏差的问题，检索效果不理想。</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cstate="print"/>
          <a:srcRect/>
          <a:stretch>
            <a:fillRect/>
          </a:stretch>
        </p:blipFill>
        <p:spPr bwMode="auto">
          <a:xfrm>
            <a:off x="2047875" y="2287361"/>
            <a:ext cx="5000625" cy="3390900"/>
          </a:xfrm>
          <a:prstGeom prst="rect">
            <a:avLst/>
          </a:prstGeom>
          <a:noFill/>
          <a:ln w="9525">
            <a:noFill/>
            <a:miter lim="800000"/>
            <a:headEnd/>
            <a:tailEnd/>
          </a:ln>
        </p:spPr>
      </p:pic>
      <p:sp>
        <p:nvSpPr>
          <p:cNvPr id="5" name="TextBox 4"/>
          <p:cNvSpPr txBox="1"/>
          <p:nvPr/>
        </p:nvSpPr>
        <p:spPr bwMode="gray">
          <a:xfrm>
            <a:off x="2954110" y="5883728"/>
            <a:ext cx="3352800" cy="307777"/>
          </a:xfrm>
          <a:prstGeom prst="rect">
            <a:avLst/>
          </a:prstGeom>
          <a:noFill/>
          <a:ln w="9525">
            <a:noFill/>
            <a:miter lim="800000"/>
            <a:headEnd/>
            <a:tailEnd/>
          </a:ln>
          <a:effectLst/>
        </p:spPr>
        <p:txBody>
          <a:bodyPr wrap="square" rtlCol="0">
            <a:spAutoFit/>
          </a:bodyPr>
          <a:lstStyle/>
          <a:p>
            <a:pPr eaLnBrk="0" hangingPunct="0">
              <a:buFontTx/>
              <a:buNone/>
            </a:pPr>
            <a:r>
              <a:rPr lang="zh-CN" altLang="en-US" sz="1400" dirty="0" smtClean="0">
                <a:solidFill>
                  <a:schemeClr val="tx1"/>
                </a:solidFill>
                <a:latin typeface="微软雅黑" pitchFamily="34" charset="-122"/>
                <a:ea typeface="微软雅黑" pitchFamily="34" charset="-122"/>
              </a:rPr>
              <a:t>             中国知网论文检索示例</a:t>
            </a:r>
            <a:endParaRPr lang="zh-CN" altLang="en-US"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聚类流程 </a:t>
            </a:r>
            <a:endParaRPr lang="zh-CN" altLang="en-US" dirty="0"/>
          </a:p>
        </p:txBody>
      </p:sp>
      <p:grpSp>
        <p:nvGrpSpPr>
          <p:cNvPr id="6" name="组合 22"/>
          <p:cNvGrpSpPr/>
          <p:nvPr/>
        </p:nvGrpSpPr>
        <p:grpSpPr>
          <a:xfrm>
            <a:off x="546100" y="3374027"/>
            <a:ext cx="8140065" cy="917575"/>
            <a:chOff x="860" y="5622"/>
            <a:chExt cx="12819" cy="1445"/>
          </a:xfrm>
        </p:grpSpPr>
        <p:sp>
          <p:nvSpPr>
            <p:cNvPr id="5" name="圆角矩形 4"/>
            <p:cNvSpPr/>
            <p:nvPr/>
          </p:nvSpPr>
          <p:spPr>
            <a:xfrm>
              <a:off x="860" y="5622"/>
              <a:ext cx="2111" cy="143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uFillTx/>
                </a:rPr>
                <a:t>论文数据采集</a:t>
              </a:r>
              <a:endParaRPr lang="en-US" altLang="zh-CN" sz="2400" dirty="0">
                <a:solidFill>
                  <a:schemeClr val="tx1"/>
                </a:solidFill>
                <a:uFillTx/>
              </a:endParaRPr>
            </a:p>
          </p:txBody>
        </p:sp>
        <p:sp>
          <p:nvSpPr>
            <p:cNvPr id="9" name="圆角矩形 8"/>
            <p:cNvSpPr/>
            <p:nvPr/>
          </p:nvSpPr>
          <p:spPr>
            <a:xfrm>
              <a:off x="3520" y="5622"/>
              <a:ext cx="2111" cy="143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预处理</a:t>
              </a:r>
              <a:endParaRPr lang="zh-CN" altLang="en-US" sz="2400" dirty="0">
                <a:solidFill>
                  <a:schemeClr val="tx1"/>
                </a:solidFill>
                <a:uFillTx/>
              </a:endParaRPr>
            </a:p>
          </p:txBody>
        </p:sp>
        <p:sp>
          <p:nvSpPr>
            <p:cNvPr id="10" name="圆角矩形 9"/>
            <p:cNvSpPr/>
            <p:nvPr/>
          </p:nvSpPr>
          <p:spPr>
            <a:xfrm>
              <a:off x="6180" y="5622"/>
              <a:ext cx="2111" cy="143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uFillTx/>
                </a:rPr>
                <a:t>特征选择扩展</a:t>
              </a:r>
              <a:endParaRPr lang="zh-CN" altLang="en-US" sz="2400" dirty="0">
                <a:solidFill>
                  <a:schemeClr val="tx1"/>
                </a:solidFill>
                <a:uFillTx/>
              </a:endParaRPr>
            </a:p>
          </p:txBody>
        </p:sp>
        <p:sp>
          <p:nvSpPr>
            <p:cNvPr id="11" name="圆角矩形 10"/>
            <p:cNvSpPr/>
            <p:nvPr/>
          </p:nvSpPr>
          <p:spPr>
            <a:xfrm>
              <a:off x="8874" y="5622"/>
              <a:ext cx="2111" cy="143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uFillTx/>
                </a:rPr>
                <a:t>相似度计算</a:t>
              </a:r>
              <a:endParaRPr lang="zh-CN" altLang="en-US" sz="2400" dirty="0">
                <a:solidFill>
                  <a:schemeClr val="tx1"/>
                </a:solidFill>
                <a:uFillTx/>
              </a:endParaRPr>
            </a:p>
          </p:txBody>
        </p:sp>
        <p:sp>
          <p:nvSpPr>
            <p:cNvPr id="12" name="圆角矩形 11"/>
            <p:cNvSpPr/>
            <p:nvPr/>
          </p:nvSpPr>
          <p:spPr>
            <a:xfrm>
              <a:off x="11569" y="5631"/>
              <a:ext cx="2111" cy="143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短文本聚类</a:t>
              </a:r>
              <a:endParaRPr lang="zh-CN" altLang="en-US" sz="2400" dirty="0">
                <a:solidFill>
                  <a:schemeClr val="tx1"/>
                </a:solidFill>
                <a:uFillTx/>
              </a:endParaRPr>
            </a:p>
          </p:txBody>
        </p:sp>
        <p:sp>
          <p:nvSpPr>
            <p:cNvPr id="13" name="右箭头 12"/>
            <p:cNvSpPr/>
            <p:nvPr/>
          </p:nvSpPr>
          <p:spPr>
            <a:xfrm>
              <a:off x="2971" y="6255"/>
              <a:ext cx="549" cy="189"/>
            </a:xfrm>
            <a:prstGeom prst="rightArrow">
              <a:avLst/>
            </a:prstGeom>
            <a:solidFill>
              <a:srgbClr val="8EB4E3"/>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0985" y="6255"/>
              <a:ext cx="549" cy="189"/>
            </a:xfrm>
            <a:prstGeom prst="rightArrow">
              <a:avLst/>
            </a:prstGeom>
            <a:solidFill>
              <a:srgbClr val="8EB4E3"/>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5631" y="6246"/>
              <a:ext cx="549" cy="189"/>
            </a:xfrm>
            <a:prstGeom prst="rightArrow">
              <a:avLst/>
            </a:prstGeom>
            <a:solidFill>
              <a:srgbClr val="8EB4E3"/>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8291" y="6255"/>
              <a:ext cx="549" cy="189"/>
            </a:xfrm>
            <a:prstGeom prst="rightArrow">
              <a:avLst/>
            </a:prstGeom>
            <a:solidFill>
              <a:srgbClr val="8EB4E3"/>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标注 17"/>
          <p:cNvSpPr/>
          <p:nvPr/>
        </p:nvSpPr>
        <p:spPr>
          <a:xfrm>
            <a:off x="955675" y="2408192"/>
            <a:ext cx="2299970" cy="577850"/>
          </a:xfrm>
          <a:prstGeom prst="wedgeRoundRectCallout">
            <a:avLst>
              <a:gd name="adj1" fmla="val -46614"/>
              <a:gd name="adj2" fmla="val 109571"/>
              <a:gd name="adj3" fmla="val 16667"/>
            </a:avLst>
          </a:prstGeom>
          <a:solidFill>
            <a:schemeClr val="bg2">
              <a:lumMod val="90000"/>
            </a:schemeClr>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uFillTx/>
              </a:rPr>
              <a:t>网络爬虫</a:t>
            </a:r>
            <a:endParaRPr lang="en-US" altLang="zh-CN" dirty="0">
              <a:solidFill>
                <a:schemeClr val="tx1"/>
              </a:solidFill>
              <a:uFillTx/>
            </a:endParaRPr>
          </a:p>
        </p:txBody>
      </p:sp>
      <p:sp>
        <p:nvSpPr>
          <p:cNvPr id="22" name="圆角矩形标注 21"/>
          <p:cNvSpPr/>
          <p:nvPr/>
        </p:nvSpPr>
        <p:spPr>
          <a:xfrm>
            <a:off x="4478474" y="1556657"/>
            <a:ext cx="3990612" cy="1506674"/>
          </a:xfrm>
          <a:prstGeom prst="wedgeRoundRectCallout">
            <a:avLst>
              <a:gd name="adj1" fmla="val -45862"/>
              <a:gd name="adj2" fmla="val 71073"/>
              <a:gd name="adj3" fmla="val 16667"/>
            </a:avLst>
          </a:prstGeom>
          <a:solidFill>
            <a:schemeClr val="bg2"/>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dirty="0" smtClean="0">
                <a:solidFill>
                  <a:schemeClr val="tx1"/>
                </a:solidFill>
              </a:rPr>
              <a:t>通过对论文不同维度的信息进行训练，选取语义信息丰富的信息元丰富单一论文标题的语义，最终的语料格式为“论文标题</a:t>
            </a:r>
            <a:r>
              <a:rPr lang="en-US" altLang="zh-CN" dirty="0" smtClean="0">
                <a:solidFill>
                  <a:schemeClr val="tx1"/>
                </a:solidFill>
              </a:rPr>
              <a:t>/</a:t>
            </a:r>
            <a:r>
              <a:rPr lang="zh-CN" altLang="en-US" dirty="0" smtClean="0">
                <a:solidFill>
                  <a:schemeClr val="tx1"/>
                </a:solidFill>
              </a:rPr>
              <a:t>关键词</a:t>
            </a:r>
            <a:r>
              <a:rPr lang="en-US" altLang="zh-CN" dirty="0" smtClean="0">
                <a:solidFill>
                  <a:schemeClr val="tx1"/>
                </a:solidFill>
              </a:rPr>
              <a:t>/</a:t>
            </a:r>
            <a:r>
              <a:rPr lang="zh-CN" altLang="en-US" dirty="0" smtClean="0">
                <a:solidFill>
                  <a:schemeClr val="tx1"/>
                </a:solidFill>
              </a:rPr>
              <a:t>导师信息”</a:t>
            </a:r>
            <a:endParaRPr lang="zh-CN" altLang="en-US" dirty="0">
              <a:solidFill>
                <a:schemeClr val="tx1"/>
              </a:solidFill>
              <a:uFillTx/>
            </a:endParaRPr>
          </a:p>
        </p:txBody>
      </p:sp>
      <p:sp>
        <p:nvSpPr>
          <p:cNvPr id="24" name="圆角矩形标注 23"/>
          <p:cNvSpPr/>
          <p:nvPr/>
        </p:nvSpPr>
        <p:spPr>
          <a:xfrm>
            <a:off x="5279572" y="4944745"/>
            <a:ext cx="3461656" cy="1151255"/>
          </a:xfrm>
          <a:prstGeom prst="wedgeRoundRectCallout">
            <a:avLst>
              <a:gd name="adj1" fmla="val 32064"/>
              <a:gd name="adj2" fmla="val -104024"/>
              <a:gd name="adj3" fmla="val 16667"/>
            </a:avLst>
          </a:prstGeom>
          <a:solidFill>
            <a:schemeClr val="bg2">
              <a:lumMod val="90000"/>
            </a:schemeClr>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uFillTx/>
              </a:rPr>
              <a:t>计算论文标题基于相似度的局部密度和到高密度点的距离，引入密度峰值发现聚类算法完成论文标题自动聚类</a:t>
            </a:r>
            <a:endParaRPr lang="zh-CN" altLang="en-US" dirty="0">
              <a:solidFill>
                <a:schemeClr val="tx1"/>
              </a:solidFill>
              <a:uFillTx/>
            </a:endParaRPr>
          </a:p>
        </p:txBody>
      </p:sp>
      <p:sp>
        <p:nvSpPr>
          <p:cNvPr id="25" name="圆角矩形标注 24"/>
          <p:cNvSpPr/>
          <p:nvPr/>
        </p:nvSpPr>
        <p:spPr>
          <a:xfrm>
            <a:off x="2460171" y="4868545"/>
            <a:ext cx="2492829" cy="704940"/>
          </a:xfrm>
          <a:prstGeom prst="wedgeRoundRectCallout">
            <a:avLst>
              <a:gd name="adj1" fmla="val 101933"/>
              <a:gd name="adj2" fmla="val -124099"/>
              <a:gd name="adj3" fmla="val 16667"/>
            </a:avLst>
          </a:prstGeom>
          <a:solidFill>
            <a:schemeClr val="bg2">
              <a:lumMod val="90000"/>
            </a:schemeClr>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uFillTx/>
              </a:rPr>
              <a:t>基于词向量和</a:t>
            </a:r>
            <a:r>
              <a:rPr lang="en-US" altLang="zh-CN" dirty="0" smtClean="0">
                <a:solidFill>
                  <a:schemeClr val="tx1"/>
                </a:solidFill>
                <a:uFillTx/>
              </a:rPr>
              <a:t>EMD</a:t>
            </a:r>
            <a:r>
              <a:rPr lang="zh-CN" altLang="en-US" dirty="0" smtClean="0">
                <a:solidFill>
                  <a:schemeClr val="tx1"/>
                </a:solidFill>
                <a:uFillTx/>
              </a:rPr>
              <a:t>距离的相似度计算</a:t>
            </a:r>
            <a:endParaRPr lang="zh-CN" altLang="en-US" dirty="0">
              <a:solidFill>
                <a:schemeClr val="tx1"/>
              </a:solidFill>
              <a:uFillTx/>
            </a:endParaRPr>
          </a:p>
        </p:txBody>
      </p:sp>
    </p:spTree>
  </p:cSld>
  <p:clrMapOvr>
    <a:masterClrMapping/>
  </p:clrMapOvr>
  <p:timing>
    <p:tnLst>
      <p:par>
        <p:cTn id="1" dur="indefinite" restart="never" nodeType="tmRoot"/>
      </p:par>
    </p:tnLst>
    <p:bldLst>
      <p:bldP spid="18" grpId="0" animBg="1"/>
      <p:bldP spid="18" grpId="1" animBg="1"/>
      <p:bldP spid="18" grpId="2" animBg="1"/>
      <p:bldP spid="18" grpId="3" animBg="1"/>
      <p:bldP spid="18" grpId="4" animBg="1"/>
      <p:bldP spid="24" grpId="0" animBg="1"/>
      <p:bldP spid="24" grpId="1" animBg="1"/>
      <p:bldP spid="24" grpId="2" animBg="1"/>
      <p:bldP spid="24" grpId="3" animBg="1"/>
      <p:bldP spid="24" grpId="4" animBg="1"/>
      <p:bldP spid="24" grpId="5" animBg="1"/>
      <p:bldP spid="24" grpId="6" animBg="1"/>
      <p:bldP spid="24" grpId="7" animBg="1"/>
      <p:bldP spid="24" grpId="8" animBg="1"/>
      <p:bldP spid="24" grpId="9" animBg="1"/>
      <p:bldP spid="24" grpId="10" animBg="1"/>
      <p:bldP spid="24" grpId="11" animBg="1"/>
      <p:bldP spid="24" grpId="12" animBg="1"/>
      <p:bldP spid="24" grpId="13" animBg="1"/>
      <p:bldP spid="24" grpId="14" animBg="1"/>
      <p:bldP spid="24" grpId="15" animBg="1"/>
      <p:bldP spid="24" grpId="16" animBg="1"/>
      <p:bldP spid="24" grpId="17" animBg="1"/>
      <p:bldP spid="24" grpId="18" animBg="1"/>
      <p:bldP spid="24" grpId="19" animBg="1"/>
      <p:bldP spid="24" grpId="20" animBg="1"/>
      <p:bldP spid="24" grpId="21" animBg="1"/>
      <p:bldP spid="25" grpId="0" animBg="1"/>
      <p:bldP spid="25" grpId="1" animBg="1"/>
      <p:bldP spid="25" grpId="2" animBg="1"/>
      <p:bldP spid="25" grpId="3" animBg="1"/>
      <p:bldP spid="25" grpId="4" animBg="1"/>
      <p:bldP spid="25" grpId="5" animBg="1"/>
      <p:bldP spid="25" grpId="6" animBg="1"/>
      <p:bldP spid="25" grpId="7" animBg="1"/>
      <p:bldP spid="25" grpId="8" animBg="1"/>
      <p:bldP spid="25" grpId="9" animBg="1"/>
      <p:bldP spid="25" grpId="10" animBg="1"/>
      <p:bldP spid="25" grpId="11" animBg="1"/>
      <p:bldP spid="25" grpId="12" animBg="1"/>
      <p:bldP spid="25" grpId="13" animBg="1"/>
      <p:bldP spid="25" grpId="14" animBg="1"/>
      <p:bldP spid="25" grpId="15" animBg="1"/>
      <p:bldP spid="25" grpId="16" animBg="1"/>
      <p:bldP spid="25" grpId="17" animBg="1"/>
      <p:bldP spid="25" grpId="18" animBg="1"/>
      <p:bldP spid="25" grpId="19" animBg="1"/>
      <p:bldP spid="25" grpId="20" animBg="1"/>
      <p:bldP spid="25" grpId="2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2716212" y="3668713"/>
            <a:ext cx="4533673" cy="452437"/>
          </a:xfrm>
        </p:spPr>
        <p:txBody>
          <a:bodyPr/>
          <a:lstStyle/>
          <a:p>
            <a:pPr algn="l" fontAlgn="auto">
              <a:spcAft>
                <a:spcPts val="0"/>
              </a:spcAft>
              <a:defRPr/>
            </a:pPr>
            <a:r>
              <a:rPr lang="zh-CN" altLang="en-US" sz="2000" dirty="0" smtClean="0">
                <a:effectLst>
                  <a:outerShdw blurRad="38100" dist="38100" dir="2700000" algn="tl">
                    <a:srgbClr val="000000">
                      <a:alpha val="43137"/>
                    </a:srgbClr>
                  </a:outerShdw>
                </a:effectLst>
              </a:rPr>
              <a:t>基于词向量和密度峰值的论文标题聚类</a:t>
            </a:r>
            <a:endParaRPr lang="en-US" altLang="zh-CN" sz="2000" dirty="0" smtClean="0">
              <a:effectLst>
                <a:outerShdw blurRad="38100" dist="38100" dir="2700000" algn="tl">
                  <a:srgbClr val="000000">
                    <a:alpha val="43137"/>
                  </a:srgbClr>
                </a:outerShdw>
              </a:effectLst>
            </a:endParaRPr>
          </a:p>
        </p:txBody>
      </p:sp>
      <p:sp>
        <p:nvSpPr>
          <p:cNvPr id="5" name="文本占位符 4"/>
          <p:cNvSpPr>
            <a:spLocks noGrp="1"/>
          </p:cNvSpPr>
          <p:nvPr>
            <p:ph type="body" sz="quarter" idx="11"/>
          </p:nvPr>
        </p:nvSpPr>
        <p:spPr>
          <a:xfrm>
            <a:off x="2716213" y="2779713"/>
            <a:ext cx="4330700" cy="452437"/>
          </a:xfrm>
        </p:spPr>
        <p:txBody>
          <a:bodyPr/>
          <a:lstStyle/>
          <a:p>
            <a:pPr algn="l" fontAlgn="auto">
              <a:spcAft>
                <a:spcPts val="0"/>
              </a:spcAft>
              <a:defRPr/>
            </a:pPr>
            <a:r>
              <a:rPr lang="zh-CN" altLang="en-US" sz="2000" dirty="0" smtClean="0">
                <a:effectLst>
                  <a:outerShdw blurRad="38100" dist="38100" dir="2700000" algn="tl">
                    <a:srgbClr val="000000">
                      <a:alpha val="43137"/>
                    </a:srgbClr>
                  </a:outerShdw>
                </a:effectLst>
              </a:rPr>
              <a:t>基于词向量和</a:t>
            </a:r>
            <a:r>
              <a:rPr lang="en-US" altLang="zh-CN" sz="2000" dirty="0" smtClean="0">
                <a:effectLst>
                  <a:outerShdw blurRad="38100" dist="38100" dir="2700000" algn="tl">
                    <a:srgbClr val="000000">
                      <a:alpha val="43137"/>
                    </a:srgbClr>
                  </a:outerShdw>
                </a:effectLst>
              </a:rPr>
              <a:t>EMD</a:t>
            </a:r>
            <a:r>
              <a:rPr lang="zh-CN" altLang="en-US" sz="2000" dirty="0" smtClean="0">
                <a:effectLst>
                  <a:outerShdw blurRad="38100" dist="38100" dir="2700000" algn="tl">
                    <a:srgbClr val="000000">
                      <a:alpha val="43137"/>
                    </a:srgbClr>
                  </a:outerShdw>
                </a:effectLst>
              </a:rPr>
              <a:t>距离的短文本聚类</a:t>
            </a:r>
            <a:endParaRPr lang="en-US" altLang="zh-CN" sz="2000" dirty="0" smtClean="0">
              <a:effectLst>
                <a:outerShdw blurRad="38100" dist="38100" dir="2700000" algn="tl">
                  <a:srgbClr val="000000">
                    <a:alpha val="43137"/>
                  </a:srgbClr>
                </a:outerShdw>
              </a:effectLst>
            </a:endParaRPr>
          </a:p>
        </p:txBody>
      </p:sp>
      <p:sp>
        <p:nvSpPr>
          <p:cNvPr id="6" name="文本占位符 5"/>
          <p:cNvSpPr>
            <a:spLocks noGrp="1"/>
          </p:cNvSpPr>
          <p:nvPr>
            <p:ph type="body" sz="quarter" idx="12"/>
          </p:nvPr>
        </p:nvSpPr>
        <p:spPr>
          <a:xfrm>
            <a:off x="2716213" y="1855788"/>
            <a:ext cx="4330700" cy="452437"/>
          </a:xfrm>
        </p:spPr>
        <p:txBody>
          <a:bodyPr/>
          <a:lstStyle/>
          <a:p>
            <a:pPr algn="l" fontAlgn="auto">
              <a:spcAft>
                <a:spcPts val="0"/>
              </a:spcAft>
              <a:defRPr/>
            </a:pPr>
            <a:r>
              <a:rPr lang="zh-CN" altLang="en-US" sz="2000" dirty="0" smtClean="0">
                <a:effectLst>
                  <a:outerShdw blurRad="38100" dist="38100" dir="2700000" algn="tl">
                    <a:srgbClr val="000000">
                      <a:alpha val="43137"/>
                    </a:srgbClr>
                  </a:outerShdw>
                </a:effectLst>
              </a:rPr>
              <a:t>研究背景和研究现状</a:t>
            </a:r>
            <a:endParaRPr lang="en-US" altLang="zh-CN" sz="2000" dirty="0" smtClean="0">
              <a:effectLst>
                <a:outerShdw blurRad="38100" dist="38100" dir="2700000" algn="tl">
                  <a:srgbClr val="000000">
                    <a:alpha val="43137"/>
                  </a:srgbClr>
                </a:outerShdw>
              </a:effectLst>
            </a:endParaRPr>
          </a:p>
        </p:txBody>
      </p:sp>
      <p:sp>
        <p:nvSpPr>
          <p:cNvPr id="7" name="文本占位符 6"/>
          <p:cNvSpPr>
            <a:spLocks noGrp="1"/>
          </p:cNvSpPr>
          <p:nvPr>
            <p:ph type="body" sz="quarter" idx="13"/>
          </p:nvPr>
        </p:nvSpPr>
        <p:spPr>
          <a:xfrm>
            <a:off x="2716213" y="4583113"/>
            <a:ext cx="4330700" cy="452437"/>
          </a:xfrm>
        </p:spPr>
        <p:txBody>
          <a:bodyPr/>
          <a:lstStyle/>
          <a:p>
            <a:pPr algn="l">
              <a:defRPr/>
            </a:pPr>
            <a:r>
              <a:rPr lang="zh-CN" altLang="en-US" sz="2000" dirty="0" smtClean="0">
                <a:effectLst>
                  <a:outerShdw blurRad="38100" dist="38100" dir="2700000" algn="tl">
                    <a:srgbClr val="000000">
                      <a:alpha val="43137"/>
                    </a:srgbClr>
                  </a:outerShdw>
                </a:effectLst>
              </a:rPr>
              <a:t>结论及展望</a:t>
            </a:r>
            <a:endParaRPr lang="zh-CN" altLang="en-US" sz="2000" dirty="0">
              <a:effectLst>
                <a:outerShdw blurRad="38100" dist="38100" dir="2700000" algn="tl">
                  <a:srgbClr val="000000">
                    <a:alpha val="43137"/>
                  </a:srgbClr>
                </a:outerShdw>
              </a:effectLst>
            </a:endParaRPr>
          </a:p>
        </p:txBody>
      </p:sp>
      <p:sp>
        <p:nvSpPr>
          <p:cNvPr id="8" name="标题 7"/>
          <p:cNvSpPr>
            <a:spLocks noGrp="1"/>
          </p:cNvSpPr>
          <p:nvPr>
            <p:ph type="title"/>
          </p:nvPr>
        </p:nvSpPr>
        <p:spPr>
          <a:xfrm>
            <a:off x="359230" y="281247"/>
            <a:ext cx="5388427" cy="461665"/>
          </a:xfrm>
        </p:spPr>
        <p:txBody>
          <a:bodyPr/>
          <a:lstStyle/>
          <a:p>
            <a:r>
              <a:rPr lang="zh-CN" altLang="en-US" sz="2400" dirty="0" smtClean="0"/>
              <a:t>目录</a:t>
            </a:r>
            <a:endParaRPr lang="zh-CN" altLang="en-US" sz="2400" dirty="0">
              <a:effectLst>
                <a:outerShdw blurRad="38100" dist="38100" dir="2700000" algn="tl">
                  <a:srgbClr val="000000">
                    <a:alpha val="43137"/>
                  </a:srgbClr>
                </a:outerShdw>
              </a:effectLst>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5804"/>
            <a:ext cx="5562600" cy="830997"/>
          </a:xfrm>
        </p:spPr>
        <p:txBody>
          <a:bodyPr/>
          <a:lstStyle/>
          <a:p>
            <a:r>
              <a:rPr lang="zh-CN" altLang="en-US" sz="2400" dirty="0" smtClean="0"/>
              <a:t>数据的采集与处理</a:t>
            </a:r>
            <a:br>
              <a:rPr lang="zh-CN" altLang="en-US" sz="2400" dirty="0" smtClean="0"/>
            </a:br>
            <a:endParaRPr lang="zh-CN" altLang="en-US" sz="2400" dirty="0"/>
          </a:p>
        </p:txBody>
      </p:sp>
      <p:sp>
        <p:nvSpPr>
          <p:cNvPr id="3" name="TextBox 2"/>
          <p:cNvSpPr txBox="1"/>
          <p:nvPr/>
        </p:nvSpPr>
        <p:spPr bwMode="gray">
          <a:xfrm>
            <a:off x="714376" y="1385207"/>
            <a:ext cx="7448549" cy="1477328"/>
          </a:xfrm>
          <a:prstGeom prst="rect">
            <a:avLst/>
          </a:prstGeom>
          <a:noFill/>
          <a:ln w="9525">
            <a:noFill/>
            <a:miter lim="800000"/>
            <a:headEnd/>
            <a:tailEnd/>
          </a:ln>
          <a:effectLst/>
        </p:spPr>
        <p:txBody>
          <a:bodyPr wrap="square" rtlCol="0">
            <a:spAutoFit/>
          </a:bodyPr>
          <a:lstStyle/>
          <a:p>
            <a:pPr eaLnBrk="0" hangingPunct="0"/>
            <a:r>
              <a:rPr lang="en-US" alt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分析中国知网的网站框架以及检索方式，分析网站参数传递的流程和数据反馈的格式</a:t>
            </a:r>
            <a:r>
              <a:rPr lang="en-US" alt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根据获取的网站处理流程和网站的页面结构信息，制定网络爬虫</a:t>
            </a:r>
            <a:r>
              <a:rPr lang="en-US" altLang="en-US" dirty="0" smtClean="0">
                <a:latin typeface="微软雅黑" pitchFamily="34" charset="-122"/>
                <a:ea typeface="微软雅黑" pitchFamily="34" charset="-122"/>
              </a:rPr>
              <a:t>的</a:t>
            </a:r>
            <a:r>
              <a:rPr lang="zh-CN" altLang="en-US" dirty="0" smtClean="0">
                <a:latin typeface="微软雅黑" pitchFamily="34" charset="-122"/>
                <a:ea typeface="微软雅黑" pitchFamily="34" charset="-122"/>
              </a:rPr>
              <a:t>信息处理流程和采集规则。</a:t>
            </a: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p:txBody>
      </p:sp>
      <p:pic>
        <p:nvPicPr>
          <p:cNvPr id="9218" name="图片 108"/>
          <p:cNvPicPr>
            <a:picLocks noChangeAspect="1" noChangeArrowheads="1"/>
          </p:cNvPicPr>
          <p:nvPr/>
        </p:nvPicPr>
        <p:blipFill>
          <a:blip r:embed="rId3" cstate="print"/>
          <a:srcRect/>
          <a:stretch>
            <a:fillRect/>
          </a:stretch>
        </p:blipFill>
        <p:spPr bwMode="auto">
          <a:xfrm>
            <a:off x="1413782" y="2318657"/>
            <a:ext cx="5762625" cy="3762375"/>
          </a:xfrm>
          <a:prstGeom prst="rect">
            <a:avLst/>
          </a:prstGeom>
          <a:noFill/>
          <a:ln w="9525">
            <a:noFill/>
            <a:miter lim="800000"/>
            <a:headEnd/>
            <a:tailEnd/>
          </a:ln>
        </p:spPr>
      </p:pic>
      <p:sp>
        <p:nvSpPr>
          <p:cNvPr id="5" name="TextBox 4"/>
          <p:cNvSpPr txBox="1"/>
          <p:nvPr/>
        </p:nvSpPr>
        <p:spPr bwMode="gray">
          <a:xfrm>
            <a:off x="2954110" y="5883728"/>
            <a:ext cx="3352800" cy="307777"/>
          </a:xfrm>
          <a:prstGeom prst="rect">
            <a:avLst/>
          </a:prstGeom>
          <a:noFill/>
          <a:ln w="9525">
            <a:noFill/>
            <a:miter lim="800000"/>
            <a:headEnd/>
            <a:tailEnd/>
          </a:ln>
          <a:effectLst/>
        </p:spPr>
        <p:txBody>
          <a:bodyPr wrap="square" rtlCol="0">
            <a:spAutoFit/>
          </a:bodyPr>
          <a:lstStyle/>
          <a:p>
            <a:pPr eaLnBrk="0" hangingPunct="0">
              <a:buFontTx/>
              <a:buNone/>
            </a:pPr>
            <a:r>
              <a:rPr lang="zh-CN" altLang="en-US" sz="1400" dirty="0" smtClean="0">
                <a:solidFill>
                  <a:schemeClr val="tx1"/>
                </a:solidFill>
                <a:latin typeface="微软雅黑" pitchFamily="34" charset="-122"/>
                <a:ea typeface="微软雅黑" pitchFamily="34" charset="-122"/>
              </a:rPr>
              <a:t>          中国知网论文数据形式示例</a:t>
            </a:r>
            <a:endParaRPr lang="zh-CN" altLang="en-US"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5804"/>
            <a:ext cx="5562600" cy="830997"/>
          </a:xfrm>
        </p:spPr>
        <p:txBody>
          <a:bodyPr/>
          <a:lstStyle/>
          <a:p>
            <a:r>
              <a:rPr lang="zh-CN" altLang="en-US" sz="2400" dirty="0" smtClean="0"/>
              <a:t>数据的采集与处理</a:t>
            </a:r>
            <a:br>
              <a:rPr lang="zh-CN" altLang="en-US" sz="2400" dirty="0" smtClean="0"/>
            </a:br>
            <a:endParaRPr lang="zh-CN" altLang="en-US" sz="2400" dirty="0"/>
          </a:p>
        </p:txBody>
      </p:sp>
      <p:sp>
        <p:nvSpPr>
          <p:cNvPr id="3" name="TextBox 2"/>
          <p:cNvSpPr txBox="1"/>
          <p:nvPr/>
        </p:nvSpPr>
        <p:spPr bwMode="gray">
          <a:xfrm>
            <a:off x="714376" y="1428749"/>
            <a:ext cx="7448549" cy="1754326"/>
          </a:xfrm>
          <a:prstGeom prst="rect">
            <a:avLst/>
          </a:prstGeom>
          <a:noFill/>
          <a:ln w="9525">
            <a:noFill/>
            <a:miter lim="800000"/>
            <a:headEnd/>
            <a:tailEnd/>
          </a:ln>
          <a:effectLst/>
        </p:spPr>
        <p:txBody>
          <a:bodyPr wrap="square" rtlCol="0">
            <a:spAutoFit/>
          </a:bodyPr>
          <a:lstStyle/>
          <a:p>
            <a:pPr eaLnBrk="0" hangingPunct="0"/>
            <a:r>
              <a:rPr lang="zh-CN" altLang="en-US" dirty="0" smtClean="0">
                <a:latin typeface="微软雅黑" pitchFamily="34" charset="-122"/>
                <a:ea typeface="微软雅黑" pitchFamily="34" charset="-122"/>
              </a:rPr>
              <a:t>      编写</a:t>
            </a:r>
            <a:r>
              <a:rPr lang="en-US" dirty="0" smtClean="0">
                <a:latin typeface="微软雅黑" pitchFamily="34" charset="-122"/>
                <a:ea typeface="微软雅黑" pitchFamily="34" charset="-122"/>
              </a:rPr>
              <a:t>CNKI</a:t>
            </a:r>
            <a:r>
              <a:rPr lang="zh-CN" altLang="en-US" dirty="0" smtClean="0">
                <a:latin typeface="微软雅黑" pitchFamily="34" charset="-122"/>
                <a:ea typeface="微软雅黑" pitchFamily="34" charset="-122"/>
              </a:rPr>
              <a:t>论文信息爬取工具，实现论文信息提取。为保证语料的数据平衡性，使用论文分类领域作为领域限制，分类别进行论文采集。共采集论文信息共包含</a:t>
            </a:r>
            <a:r>
              <a:rPr lang="en-US" dirty="0" smtClean="0">
                <a:latin typeface="微软雅黑" pitchFamily="34" charset="-122"/>
                <a:ea typeface="微软雅黑" pitchFamily="34" charset="-122"/>
              </a:rPr>
              <a:t>259952</a:t>
            </a:r>
            <a:r>
              <a:rPr lang="zh-CN" altLang="en-US" dirty="0" smtClean="0">
                <a:latin typeface="微软雅黑" pitchFamily="34" charset="-122"/>
                <a:ea typeface="微软雅黑" pitchFamily="34" charset="-122"/>
              </a:rPr>
              <a:t>条，论文领域覆盖</a:t>
            </a:r>
            <a:r>
              <a:rPr lang="en-US" dirty="0" smtClean="0">
                <a:latin typeface="微软雅黑" pitchFamily="34" charset="-122"/>
                <a:ea typeface="微软雅黑" pitchFamily="34" charset="-122"/>
              </a:rPr>
              <a:t>CNKI</a:t>
            </a:r>
            <a:r>
              <a:rPr lang="zh-CN" altLang="en-US" dirty="0" smtClean="0">
                <a:latin typeface="微软雅黑" pitchFamily="34" charset="-122"/>
                <a:ea typeface="微软雅黑" pitchFamily="34" charset="-122"/>
              </a:rPr>
              <a:t>八个大类。</a:t>
            </a: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p:txBody>
      </p:sp>
      <p:pic>
        <p:nvPicPr>
          <p:cNvPr id="10242" name="图片 111"/>
          <p:cNvPicPr>
            <a:picLocks noChangeAspect="1" noChangeArrowheads="1"/>
          </p:cNvPicPr>
          <p:nvPr/>
        </p:nvPicPr>
        <p:blipFill>
          <a:blip r:embed="rId3" cstate="print"/>
          <a:srcRect/>
          <a:stretch>
            <a:fillRect/>
          </a:stretch>
        </p:blipFill>
        <p:spPr bwMode="auto">
          <a:xfrm>
            <a:off x="1378404" y="2695575"/>
            <a:ext cx="6287316" cy="2914650"/>
          </a:xfrm>
          <a:prstGeom prst="rect">
            <a:avLst/>
          </a:prstGeom>
          <a:noFill/>
          <a:ln w="9525">
            <a:noFill/>
            <a:miter lim="800000"/>
            <a:headEnd/>
            <a:tailEnd/>
          </a:ln>
        </p:spPr>
      </p:pic>
      <p:sp>
        <p:nvSpPr>
          <p:cNvPr id="5" name="TextBox 4"/>
          <p:cNvSpPr txBox="1"/>
          <p:nvPr/>
        </p:nvSpPr>
        <p:spPr bwMode="gray">
          <a:xfrm>
            <a:off x="2954110" y="5883728"/>
            <a:ext cx="3352800" cy="307777"/>
          </a:xfrm>
          <a:prstGeom prst="rect">
            <a:avLst/>
          </a:prstGeom>
          <a:noFill/>
          <a:ln w="9525">
            <a:noFill/>
            <a:miter lim="800000"/>
            <a:headEnd/>
            <a:tailEnd/>
          </a:ln>
          <a:effectLst/>
        </p:spPr>
        <p:txBody>
          <a:bodyPr wrap="square" rtlCol="0">
            <a:spAutoFit/>
          </a:bodyPr>
          <a:lstStyle/>
          <a:p>
            <a:pPr eaLnBrk="0" hangingPunct="0">
              <a:buFontTx/>
              <a:buNone/>
            </a:pPr>
            <a:r>
              <a:rPr lang="zh-CN" altLang="en-US" sz="1400" dirty="0" smtClean="0">
                <a:solidFill>
                  <a:schemeClr val="tx1"/>
                </a:solidFill>
                <a:latin typeface="微软雅黑" pitchFamily="34" charset="-122"/>
                <a:ea typeface="微软雅黑" pitchFamily="34" charset="-122"/>
              </a:rPr>
              <a:t>               采集的论文数据形式</a:t>
            </a:r>
            <a:endParaRPr lang="zh-CN" altLang="en-US"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5804"/>
            <a:ext cx="5562600" cy="830997"/>
          </a:xfrm>
        </p:spPr>
        <p:txBody>
          <a:bodyPr/>
          <a:lstStyle/>
          <a:p>
            <a:r>
              <a:rPr lang="zh-CN" altLang="en-US" sz="2400" dirty="0" smtClean="0"/>
              <a:t>论文标题的扩展</a:t>
            </a:r>
            <a:br>
              <a:rPr lang="zh-CN" altLang="en-US" sz="2400" dirty="0" smtClean="0"/>
            </a:br>
            <a:endParaRPr lang="zh-CN" altLang="en-US" sz="2400" dirty="0"/>
          </a:p>
        </p:txBody>
      </p:sp>
      <p:sp>
        <p:nvSpPr>
          <p:cNvPr id="3" name="TextBox 2"/>
          <p:cNvSpPr txBox="1"/>
          <p:nvPr/>
        </p:nvSpPr>
        <p:spPr bwMode="gray">
          <a:xfrm>
            <a:off x="714376" y="1428749"/>
            <a:ext cx="7448549" cy="2169825"/>
          </a:xfrm>
          <a:prstGeom prst="rect">
            <a:avLst/>
          </a:prstGeom>
          <a:noFill/>
          <a:ln w="9525">
            <a:noFill/>
            <a:miter lim="800000"/>
            <a:headEnd/>
            <a:tailEnd/>
          </a:ln>
          <a:effectLst/>
        </p:spPr>
        <p:txBody>
          <a:bodyPr wrap="square" rtlCol="0">
            <a:spAutoFit/>
          </a:bodyPr>
          <a:lstStyle/>
          <a:p>
            <a:pPr eaLnBrk="0" hangingPunct="0">
              <a:lnSpc>
                <a:spcPct val="150000"/>
              </a:lnSpc>
            </a:pPr>
            <a:r>
              <a:rPr lang="en-US" alt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对论文结构化和非结构化的信息进行添加删减，最终只保留论文的标题、论文关键词和导师信息。</a:t>
            </a:r>
            <a:endParaRPr lang="en-US" altLang="zh-CN" dirty="0" smtClean="0">
              <a:latin typeface="微软雅黑" pitchFamily="34" charset="-122"/>
              <a:ea typeface="微软雅黑" pitchFamily="34" charset="-122"/>
            </a:endParaRPr>
          </a:p>
          <a:p>
            <a:pPr eaLnBrk="0" hangingPunct="0">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将语料格式定位</a:t>
            </a:r>
            <a:r>
              <a:rPr lang="en-US" altLang="en-US" dirty="0" smtClean="0">
                <a:latin typeface="华文中宋" pitchFamily="2" charset="-122"/>
                <a:ea typeface="华文中宋" pitchFamily="2" charset="-122"/>
              </a:rPr>
              <a:t>“</a:t>
            </a:r>
            <a:r>
              <a:rPr lang="zh-CN" altLang="en-US" dirty="0" smtClean="0">
                <a:latin typeface="华文中宋" pitchFamily="2" charset="-122"/>
                <a:ea typeface="华文中宋" pitchFamily="2" charset="-122"/>
              </a:rPr>
              <a:t>论文标题</a:t>
            </a:r>
            <a:r>
              <a:rPr lang="en-US" altLang="en-US" dirty="0" smtClean="0">
                <a:latin typeface="华文中宋" pitchFamily="2" charset="-122"/>
                <a:ea typeface="华文中宋" pitchFamily="2" charset="-122"/>
              </a:rPr>
              <a:t>/</a:t>
            </a:r>
            <a:r>
              <a:rPr lang="zh-CN" altLang="en-US" dirty="0" smtClean="0">
                <a:latin typeface="华文中宋" pitchFamily="2" charset="-122"/>
                <a:ea typeface="华文中宋" pitchFamily="2" charset="-122"/>
              </a:rPr>
              <a:t>论文关键词</a:t>
            </a:r>
            <a:r>
              <a:rPr lang="en-US" altLang="en-US" dirty="0" smtClean="0">
                <a:latin typeface="华文中宋" pitchFamily="2" charset="-122"/>
                <a:ea typeface="华文中宋" pitchFamily="2" charset="-122"/>
              </a:rPr>
              <a:t>/</a:t>
            </a:r>
            <a:r>
              <a:rPr lang="zh-CN" altLang="en-US" dirty="0" smtClean="0">
                <a:latin typeface="华文中宋" pitchFamily="2" charset="-122"/>
                <a:ea typeface="华文中宋" pitchFamily="2" charset="-122"/>
              </a:rPr>
              <a:t>导师信息</a:t>
            </a:r>
            <a:r>
              <a:rPr lang="en-US" altLang="en-US" dirty="0" smtClean="0">
                <a:latin typeface="华文中宋" pitchFamily="2" charset="-122"/>
                <a:ea typeface="华文中宋" pitchFamily="2" charset="-122"/>
              </a:rPr>
              <a:t>”</a:t>
            </a:r>
            <a:r>
              <a:rPr lang="zh-CN" altLang="en-US" dirty="0" smtClean="0">
                <a:latin typeface="华文中宋" pitchFamily="2" charset="-122"/>
                <a:ea typeface="华文中宋" pitchFamily="2" charset="-122"/>
              </a:rPr>
              <a:t>。</a:t>
            </a: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p:txBody>
      </p:sp>
      <p:sp>
        <p:nvSpPr>
          <p:cNvPr id="5" name="TextBox 4"/>
          <p:cNvSpPr txBox="1"/>
          <p:nvPr/>
        </p:nvSpPr>
        <p:spPr>
          <a:xfrm>
            <a:off x="1196223" y="4305787"/>
            <a:ext cx="1892754"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fontAlgn="base">
              <a:spcBef>
                <a:spcPct val="0"/>
              </a:spcBef>
              <a:spcAft>
                <a:spcPct val="0"/>
              </a:spcAft>
              <a:defRPr/>
            </a:pPr>
            <a:r>
              <a:rPr lang="zh-CN" altLang="en-US" sz="2000" b="1" dirty="0" smtClean="0">
                <a:solidFill>
                  <a:prstClr val="white"/>
                </a:solidFill>
                <a:latin typeface="华文中宋" pitchFamily="2" charset="-122"/>
                <a:ea typeface="华文中宋" pitchFamily="2" charset="-122"/>
              </a:rPr>
              <a:t>论文信息</a:t>
            </a:r>
            <a:endParaRPr lang="zh-CN" altLang="en-US" sz="2000" b="1" dirty="0">
              <a:solidFill>
                <a:prstClr val="white"/>
              </a:solidFill>
              <a:latin typeface="华文中宋" pitchFamily="2" charset="-122"/>
              <a:ea typeface="华文中宋" pitchFamily="2" charset="-122"/>
            </a:endParaRPr>
          </a:p>
        </p:txBody>
      </p:sp>
      <p:sp>
        <p:nvSpPr>
          <p:cNvPr id="9" name="左大括号 8"/>
          <p:cNvSpPr/>
          <p:nvPr/>
        </p:nvSpPr>
        <p:spPr>
          <a:xfrm>
            <a:off x="3196319" y="3430360"/>
            <a:ext cx="304800" cy="21608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200" b="1">
              <a:solidFill>
                <a:prstClr val="black"/>
              </a:solidFill>
            </a:endParaRPr>
          </a:p>
        </p:txBody>
      </p:sp>
      <p:sp>
        <p:nvSpPr>
          <p:cNvPr id="10" name="AutoShape 70"/>
          <p:cNvSpPr>
            <a:spLocks noChangeArrowheads="1"/>
          </p:cNvSpPr>
          <p:nvPr/>
        </p:nvSpPr>
        <p:spPr bwMode="auto">
          <a:xfrm rot="10800000" flipH="1">
            <a:off x="5252357" y="3302454"/>
            <a:ext cx="533400" cy="152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lumMod val="75000"/>
            </a:schemeClr>
          </a:solidFill>
          <a:ln w="9525" algn="ctr">
            <a:noFill/>
            <a:miter lim="800000"/>
          </a:ln>
          <a:effectLst>
            <a:prstShdw prst="shdw17" dist="17961" dir="2700000">
              <a:srgbClr val="5C7A99"/>
            </a:prstShdw>
          </a:effectLst>
        </p:spPr>
        <p:txBody>
          <a:bodyPr wrap="none" anchor="b"/>
          <a:lstStyle/>
          <a:p>
            <a:pPr algn="ctr" eaLnBrk="0" fontAlgn="base" hangingPunct="0">
              <a:spcBef>
                <a:spcPct val="0"/>
              </a:spcBef>
              <a:spcAft>
                <a:spcPct val="0"/>
              </a:spcAft>
              <a:defRPr/>
            </a:pPr>
            <a:endParaRPr lang="zh-CN" altLang="en-US" sz="2200" b="1">
              <a:solidFill>
                <a:prstClr val="black"/>
              </a:solidFill>
              <a:latin typeface="Arial" panose="020B0604020202020204" pitchFamily="34" charset="0"/>
              <a:ea typeface="楷体_GB2312" pitchFamily="49" charset="-122"/>
            </a:endParaRPr>
          </a:p>
        </p:txBody>
      </p:sp>
      <p:sp>
        <p:nvSpPr>
          <p:cNvPr id="11" name="TextBox 10"/>
          <p:cNvSpPr txBox="1"/>
          <p:nvPr/>
        </p:nvSpPr>
        <p:spPr>
          <a:xfrm>
            <a:off x="3709306" y="3159580"/>
            <a:ext cx="1295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nchor="b">
            <a:spAutoFit/>
          </a:bodyPr>
          <a:lstStyle/>
          <a:p>
            <a:pPr algn="ctr" fontAlgn="base">
              <a:spcBef>
                <a:spcPct val="0"/>
              </a:spcBef>
              <a:spcAft>
                <a:spcPct val="0"/>
              </a:spcAft>
              <a:defRPr/>
            </a:pPr>
            <a:r>
              <a:rPr lang="zh-CN" altLang="en-US" sz="2000" b="1" dirty="0" smtClean="0">
                <a:solidFill>
                  <a:prstClr val="white"/>
                </a:solidFill>
                <a:latin typeface="华文中宋" pitchFamily="2" charset="-122"/>
                <a:ea typeface="华文中宋" pitchFamily="2" charset="-122"/>
              </a:rPr>
              <a:t>论文标题</a:t>
            </a:r>
            <a:endParaRPr lang="zh-CN" altLang="en-US" sz="2000" b="1" dirty="0">
              <a:solidFill>
                <a:prstClr val="white"/>
              </a:solidFill>
              <a:latin typeface="华文中宋" pitchFamily="2" charset="-122"/>
              <a:ea typeface="华文中宋" pitchFamily="2" charset="-122"/>
            </a:endParaRPr>
          </a:p>
        </p:txBody>
      </p:sp>
      <p:sp>
        <p:nvSpPr>
          <p:cNvPr id="12" name="TextBox 11"/>
          <p:cNvSpPr txBox="1"/>
          <p:nvPr/>
        </p:nvSpPr>
        <p:spPr>
          <a:xfrm>
            <a:off x="3718831" y="4102555"/>
            <a:ext cx="12954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anchor="b">
            <a:spAutoFit/>
          </a:bodyPr>
          <a:lstStyle/>
          <a:p>
            <a:pPr algn="ctr" fontAlgn="base">
              <a:spcBef>
                <a:spcPct val="0"/>
              </a:spcBef>
              <a:spcAft>
                <a:spcPct val="0"/>
              </a:spcAft>
              <a:defRPr/>
            </a:pPr>
            <a:r>
              <a:rPr lang="zh-CN" altLang="en-US" sz="2000" b="1" dirty="0" smtClean="0">
                <a:solidFill>
                  <a:prstClr val="white"/>
                </a:solidFill>
                <a:latin typeface="华文中宋" pitchFamily="2" charset="-122"/>
                <a:ea typeface="华文中宋" pitchFamily="2" charset="-122"/>
              </a:rPr>
              <a:t>论文关键词信息</a:t>
            </a:r>
            <a:endParaRPr lang="zh-CN" altLang="en-US" sz="2000" b="1" dirty="0">
              <a:solidFill>
                <a:prstClr val="white"/>
              </a:solidFill>
              <a:latin typeface="华文中宋" pitchFamily="2" charset="-122"/>
              <a:ea typeface="华文中宋" pitchFamily="2" charset="-122"/>
            </a:endParaRPr>
          </a:p>
        </p:txBody>
      </p:sp>
      <p:sp>
        <p:nvSpPr>
          <p:cNvPr id="13" name="TextBox 12"/>
          <p:cNvSpPr txBox="1"/>
          <p:nvPr/>
        </p:nvSpPr>
        <p:spPr>
          <a:xfrm>
            <a:off x="3728356" y="5331280"/>
            <a:ext cx="1295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nchor="b">
            <a:spAutoFit/>
          </a:bodyPr>
          <a:lstStyle/>
          <a:p>
            <a:pPr algn="ctr" fontAlgn="base">
              <a:spcBef>
                <a:spcPct val="0"/>
              </a:spcBef>
              <a:spcAft>
                <a:spcPct val="0"/>
              </a:spcAft>
              <a:defRPr/>
            </a:pPr>
            <a:r>
              <a:rPr lang="zh-CN" altLang="en-US" sz="2000" b="1" dirty="0" smtClean="0">
                <a:solidFill>
                  <a:prstClr val="white"/>
                </a:solidFill>
                <a:latin typeface="华文中宋" pitchFamily="2" charset="-122"/>
                <a:ea typeface="华文中宋" pitchFamily="2" charset="-122"/>
              </a:rPr>
              <a:t>导师信息</a:t>
            </a:r>
            <a:endParaRPr lang="zh-CN" altLang="en-US" sz="2000" b="1" dirty="0">
              <a:solidFill>
                <a:prstClr val="white"/>
              </a:solidFill>
              <a:latin typeface="华文中宋" pitchFamily="2" charset="-122"/>
              <a:ea typeface="华文中宋" pitchFamily="2" charset="-122"/>
            </a:endParaRPr>
          </a:p>
        </p:txBody>
      </p:sp>
      <p:sp>
        <p:nvSpPr>
          <p:cNvPr id="14" name="TextBox 13"/>
          <p:cNvSpPr txBox="1"/>
          <p:nvPr/>
        </p:nvSpPr>
        <p:spPr>
          <a:xfrm>
            <a:off x="5985781" y="3159580"/>
            <a:ext cx="1681844"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nchor="b">
            <a:spAutoFit/>
          </a:bodyPr>
          <a:lstStyle/>
          <a:p>
            <a:pPr algn="ctr" fontAlgn="base">
              <a:spcBef>
                <a:spcPct val="0"/>
              </a:spcBef>
              <a:spcAft>
                <a:spcPct val="0"/>
              </a:spcAft>
              <a:defRPr/>
            </a:pPr>
            <a:r>
              <a:rPr lang="zh-CN" altLang="en-US" sz="2000" b="1" dirty="0" smtClean="0">
                <a:solidFill>
                  <a:prstClr val="white"/>
                </a:solidFill>
                <a:latin typeface="华文中宋" pitchFamily="2" charset="-122"/>
                <a:ea typeface="华文中宋" pitchFamily="2" charset="-122"/>
              </a:rPr>
              <a:t>文本预处理</a:t>
            </a:r>
            <a:endParaRPr lang="zh-CN" altLang="en-US" sz="2000" b="1" dirty="0">
              <a:solidFill>
                <a:prstClr val="white"/>
              </a:solidFill>
              <a:latin typeface="华文中宋" pitchFamily="2" charset="-122"/>
              <a:ea typeface="华文中宋" pitchFamily="2" charset="-122"/>
            </a:endParaRPr>
          </a:p>
        </p:txBody>
      </p:sp>
      <p:pic>
        <p:nvPicPr>
          <p:cNvPr id="11266" name="Picture 2"/>
          <p:cNvPicPr>
            <a:picLocks noChangeAspect="1" noChangeArrowheads="1"/>
          </p:cNvPicPr>
          <p:nvPr/>
        </p:nvPicPr>
        <p:blipFill>
          <a:blip r:embed="rId3" cstate="print"/>
          <a:srcRect/>
          <a:stretch>
            <a:fillRect/>
          </a:stretch>
        </p:blipFill>
        <p:spPr bwMode="auto">
          <a:xfrm>
            <a:off x="6248400" y="3814763"/>
            <a:ext cx="1225598" cy="1433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5804"/>
            <a:ext cx="5562600" cy="830997"/>
          </a:xfrm>
        </p:spPr>
        <p:txBody>
          <a:bodyPr/>
          <a:lstStyle/>
          <a:p>
            <a:r>
              <a:rPr lang="en-US" altLang="zh-CN" sz="2400" dirty="0" smtClean="0"/>
              <a:t>People2vec</a:t>
            </a:r>
            <a:r>
              <a:rPr lang="zh-CN" altLang="en-US" sz="2400" dirty="0" smtClean="0"/>
              <a:t/>
            </a:r>
            <a:br>
              <a:rPr lang="zh-CN" altLang="en-US" sz="2400" dirty="0" smtClean="0"/>
            </a:br>
            <a:endParaRPr lang="zh-CN" altLang="en-US" sz="2400" dirty="0"/>
          </a:p>
        </p:txBody>
      </p:sp>
      <p:sp>
        <p:nvSpPr>
          <p:cNvPr id="3" name="TextBox 2"/>
          <p:cNvSpPr txBox="1"/>
          <p:nvPr/>
        </p:nvSpPr>
        <p:spPr bwMode="gray">
          <a:xfrm>
            <a:off x="714376" y="1428749"/>
            <a:ext cx="7448549" cy="2769989"/>
          </a:xfrm>
          <a:prstGeom prst="rect">
            <a:avLst/>
          </a:prstGeom>
          <a:noFill/>
          <a:ln w="9525">
            <a:noFill/>
            <a:miter lim="800000"/>
            <a:headEnd/>
            <a:tailEnd/>
          </a:ln>
          <a:effectLst/>
        </p:spPr>
        <p:txBody>
          <a:bodyPr wrap="square" rtlCol="0">
            <a:spAutoFit/>
          </a:bodyPr>
          <a:lstStyle/>
          <a:p>
            <a:pPr eaLnBrk="0" hangingPunct="0">
              <a:lnSpc>
                <a:spcPct val="150000"/>
              </a:lnSpc>
            </a:pPr>
            <a:r>
              <a:rPr lang="zh-CN" altLang="en-US" sz="2000" dirty="0" smtClean="0">
                <a:latin typeface="微软雅黑" pitchFamily="34" charset="-122"/>
                <a:ea typeface="微软雅黑" pitchFamily="34" charset="-122"/>
              </a:rPr>
              <a:t>      </a:t>
            </a:r>
            <a:r>
              <a:rPr lang="zh-CN" altLang="en-US" sz="2000" dirty="0" smtClean="0">
                <a:latin typeface="华文中宋" pitchFamily="2" charset="-122"/>
                <a:ea typeface="华文中宋" pitchFamily="2" charset="-122"/>
              </a:rPr>
              <a:t>导师信息与领域有很强的关联，将导师信息补充到论文标题中并参与词向量的训练，可以将导师这一维度的论文特征也映射成一个低维实数向量。</a:t>
            </a:r>
          </a:p>
          <a:p>
            <a:pPr eaLnBrk="0" hangingPunct="0">
              <a:lnSpc>
                <a:spcPct val="150000"/>
              </a:lnSpc>
            </a:pPr>
            <a:endParaRPr lang="zh-CN" altLang="en-US" sz="2000"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p:txBody>
      </p:sp>
      <p:pic>
        <p:nvPicPr>
          <p:cNvPr id="11267" name="Picture 3"/>
          <p:cNvPicPr>
            <a:picLocks noChangeAspect="1" noChangeArrowheads="1"/>
          </p:cNvPicPr>
          <p:nvPr/>
        </p:nvPicPr>
        <p:blipFill>
          <a:blip r:embed="rId3" cstate="print"/>
          <a:srcRect/>
          <a:stretch>
            <a:fillRect/>
          </a:stretch>
        </p:blipFill>
        <p:spPr bwMode="auto">
          <a:xfrm>
            <a:off x="933450" y="2905125"/>
            <a:ext cx="3657600" cy="3324225"/>
          </a:xfrm>
          <a:prstGeom prst="rect">
            <a:avLst/>
          </a:prstGeom>
          <a:noFill/>
          <a:ln w="9525">
            <a:noFill/>
            <a:miter lim="800000"/>
            <a:headEnd/>
            <a:tailEnd/>
          </a:ln>
        </p:spPr>
      </p:pic>
      <p:pic>
        <p:nvPicPr>
          <p:cNvPr id="11269" name="Picture 5"/>
          <p:cNvPicPr>
            <a:picLocks noChangeAspect="1" noChangeArrowheads="1"/>
          </p:cNvPicPr>
          <p:nvPr/>
        </p:nvPicPr>
        <p:blipFill>
          <a:blip r:embed="rId4" cstate="print"/>
          <a:srcRect/>
          <a:stretch>
            <a:fillRect/>
          </a:stretch>
        </p:blipFill>
        <p:spPr bwMode="auto">
          <a:xfrm>
            <a:off x="4857750" y="3238500"/>
            <a:ext cx="287655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5804"/>
            <a:ext cx="5562600" cy="830997"/>
          </a:xfrm>
        </p:spPr>
        <p:txBody>
          <a:bodyPr/>
          <a:lstStyle/>
          <a:p>
            <a:r>
              <a:rPr lang="zh-CN" altLang="en-US" sz="2400" dirty="0" smtClean="0"/>
              <a:t>论文标题的文本表示</a:t>
            </a:r>
            <a:br>
              <a:rPr lang="zh-CN" altLang="en-US" sz="2400" dirty="0" smtClean="0"/>
            </a:br>
            <a:endParaRPr lang="zh-CN" altLang="en-US" sz="2400" dirty="0"/>
          </a:p>
        </p:txBody>
      </p:sp>
      <p:sp>
        <p:nvSpPr>
          <p:cNvPr id="3" name="TextBox 2"/>
          <p:cNvSpPr txBox="1"/>
          <p:nvPr/>
        </p:nvSpPr>
        <p:spPr bwMode="gray">
          <a:xfrm>
            <a:off x="714376" y="1428749"/>
            <a:ext cx="7448549" cy="2308324"/>
          </a:xfrm>
          <a:prstGeom prst="rect">
            <a:avLst/>
          </a:prstGeom>
          <a:noFill/>
          <a:ln w="9525">
            <a:noFill/>
            <a:miter lim="800000"/>
            <a:headEnd/>
            <a:tailEnd/>
          </a:ln>
          <a:effectLst/>
        </p:spPr>
        <p:txBody>
          <a:bodyPr wrap="square" rtlCol="0">
            <a:spAutoFit/>
          </a:bodyPr>
          <a:lstStyle/>
          <a:p>
            <a:pPr eaLnBrk="0" hangingPunct="0">
              <a:lnSpc>
                <a:spcPct val="150000"/>
              </a:lnSpc>
            </a:pPr>
            <a:r>
              <a:rPr lang="zh-CN" altLang="en-US" sz="2000" dirty="0" smtClean="0">
                <a:latin typeface="微软雅黑" pitchFamily="34" charset="-122"/>
                <a:ea typeface="微软雅黑" pitchFamily="34" charset="-122"/>
              </a:rPr>
              <a:t>       通过对大规模语料进行训练，得到一张词语和对应固定维度的低维实数向量矩阵，矩阵的具体形式如下：</a:t>
            </a:r>
          </a:p>
          <a:p>
            <a:pPr eaLnBrk="0" hangingPunct="0">
              <a:lnSpc>
                <a:spcPct val="150000"/>
              </a:lnSpc>
            </a:pPr>
            <a:endParaRPr lang="zh-CN" altLang="en-US" sz="2000"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p:txBody>
      </p:sp>
      <p:sp>
        <p:nvSpPr>
          <p:cNvPr id="7" name="矩形 6"/>
          <p:cNvSpPr/>
          <p:nvPr/>
        </p:nvSpPr>
        <p:spPr>
          <a:xfrm>
            <a:off x="727982" y="4529248"/>
            <a:ext cx="7258050" cy="1015663"/>
          </a:xfrm>
          <a:prstGeom prst="rect">
            <a:avLst/>
          </a:prstGeom>
        </p:spPr>
        <p:txBody>
          <a:bodyPr wrap="square">
            <a:spAutoFit/>
          </a:bodyPr>
          <a:lstStyle/>
          <a:p>
            <a:r>
              <a:rPr lang="zh-CN" altLang="en-US" sz="2000" dirty="0" smtClean="0">
                <a:latin typeface="微软雅黑" pitchFamily="34" charset="-122"/>
                <a:ea typeface="微软雅黑" pitchFamily="34" charset="-122"/>
              </a:rPr>
              <a:t>       利用训练得到的词向量，通过匹配词向量矩阵将论文标题中的词语替换成对应的词向量</a:t>
            </a:r>
            <a:r>
              <a:rPr lang="en-US" alt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利用词向量将论文标题进行向量表示。</a:t>
            </a:r>
          </a:p>
        </p:txBody>
      </p:sp>
      <p:pic>
        <p:nvPicPr>
          <p:cNvPr id="49153" name="Picture 1"/>
          <p:cNvPicPr>
            <a:picLocks noChangeAspect="1" noChangeArrowheads="1"/>
          </p:cNvPicPr>
          <p:nvPr/>
        </p:nvPicPr>
        <p:blipFill>
          <a:blip r:embed="rId3" cstate="print"/>
          <a:srcRect/>
          <a:stretch>
            <a:fillRect/>
          </a:stretch>
        </p:blipFill>
        <p:spPr bwMode="auto">
          <a:xfrm>
            <a:off x="2501131" y="2721429"/>
            <a:ext cx="3543243" cy="1360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5804"/>
            <a:ext cx="5562600" cy="830997"/>
          </a:xfrm>
        </p:spPr>
        <p:txBody>
          <a:bodyPr/>
          <a:lstStyle/>
          <a:p>
            <a:r>
              <a:rPr lang="zh-CN" altLang="en-US" sz="2400" dirty="0" smtClean="0"/>
              <a:t>论文标题的相似度计算</a:t>
            </a:r>
            <a:br>
              <a:rPr lang="zh-CN" altLang="en-US" sz="2400" dirty="0" smtClean="0"/>
            </a:br>
            <a:endParaRPr lang="zh-CN" altLang="en-US" sz="2400" dirty="0"/>
          </a:p>
        </p:txBody>
      </p:sp>
      <p:sp>
        <p:nvSpPr>
          <p:cNvPr id="3" name="TextBox 2"/>
          <p:cNvSpPr txBox="1"/>
          <p:nvPr/>
        </p:nvSpPr>
        <p:spPr bwMode="gray">
          <a:xfrm>
            <a:off x="714376" y="1428749"/>
            <a:ext cx="7448549" cy="5078313"/>
          </a:xfrm>
          <a:prstGeom prst="rect">
            <a:avLst/>
          </a:prstGeom>
          <a:noFill/>
          <a:ln w="9525">
            <a:noFill/>
            <a:miter lim="800000"/>
            <a:headEnd/>
            <a:tailEnd/>
          </a:ln>
          <a:effectLst/>
        </p:spPr>
        <p:txBody>
          <a:bodyPr wrap="square" rtlCol="0">
            <a:spAutoFit/>
          </a:bodyPr>
          <a:lstStyle/>
          <a:p>
            <a:pPr eaLnBrk="0" hangingPunct="0">
              <a:lnSpc>
                <a:spcPct val="150000"/>
              </a:lnSpc>
            </a:pPr>
            <a:r>
              <a:rPr lang="zh-CN" altLang="en-US" sz="2000" dirty="0" smtClean="0">
                <a:latin typeface="微软雅黑" pitchFamily="34" charset="-122"/>
                <a:ea typeface="微软雅黑" pitchFamily="34" charset="-122"/>
              </a:rPr>
              <a:t>       计算论文标题 </a:t>
            </a:r>
            <a:r>
              <a:rPr lang="en-US" alt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每个特征词</a:t>
            </a:r>
            <a:r>
              <a:rPr lang="en-US" alt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到论文标题</a:t>
            </a:r>
            <a:r>
              <a:rPr lang="en-US" alt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每个特征词</a:t>
            </a:r>
            <a:r>
              <a:rPr lang="en-US" alt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的距离，得到一个距离矩阵</a:t>
            </a:r>
            <a:r>
              <a:rPr lang="en-US" altLang="en-US" sz="2000" dirty="0" smtClean="0">
                <a:latin typeface="微软雅黑" pitchFamily="34" charset="-122"/>
                <a:ea typeface="微软雅黑" pitchFamily="34" charset="-122"/>
              </a:rPr>
              <a:t>                   </a:t>
            </a:r>
          </a:p>
          <a:p>
            <a:pPr eaLnBrk="0" hangingPunct="0">
              <a:lnSpc>
                <a:spcPct val="150000"/>
              </a:lnSpc>
            </a:pPr>
            <a:r>
              <a:rPr lang="zh-CN" altLang="en-US" sz="2000" dirty="0" smtClean="0">
                <a:latin typeface="微软雅黑" pitchFamily="34" charset="-122"/>
                <a:ea typeface="微软雅黑" pitchFamily="34" charset="-122"/>
              </a:rPr>
              <a:t>       计算论文标题     和论文标题    所有特征词的权重，得到一个权重矩阵</a:t>
            </a:r>
            <a:r>
              <a:rPr lang="en-US" altLang="en-US" sz="2000" dirty="0" smtClean="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a:p>
            <a:pPr eaLnBrk="0" hangingPunct="0">
              <a:lnSpc>
                <a:spcPct val="150000"/>
              </a:lnSpc>
            </a:pPr>
            <a:r>
              <a:rPr lang="zh-CN" altLang="en-US" sz="2000" dirty="0" smtClean="0">
                <a:latin typeface="微软雅黑" pitchFamily="34" charset="-122"/>
                <a:ea typeface="微软雅黑" pitchFamily="34" charset="-122"/>
              </a:rPr>
              <a:t>       根据两个矩阵，我们计算将论文标题  </a:t>
            </a:r>
            <a:r>
              <a:rPr lang="en-US" alt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所有特征词</a:t>
            </a:r>
            <a:r>
              <a:rPr lang="en-US" alt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移动到论文标题中所有特征词</a:t>
            </a:r>
            <a:r>
              <a:rPr lang="en-US" alt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的最小代价，该移动距离即为论文标题之间的文本相似度。</a:t>
            </a:r>
          </a:p>
          <a:p>
            <a:pPr eaLnBrk="0" hangingPunct="0">
              <a:lnSpc>
                <a:spcPct val="150000"/>
              </a:lnSpc>
            </a:pPr>
            <a:endParaRPr lang="zh-CN" altLang="en-US" sz="2000" dirty="0" smtClean="0">
              <a:latin typeface="微软雅黑" pitchFamily="34" charset="-122"/>
              <a:ea typeface="微软雅黑" pitchFamily="34" charset="-122"/>
            </a:endParaRPr>
          </a:p>
          <a:p>
            <a:pPr eaLnBrk="0" hangingPunct="0">
              <a:lnSpc>
                <a:spcPct val="150000"/>
              </a:lnSpc>
            </a:pPr>
            <a:endParaRPr lang="zh-CN" altLang="en-US" sz="2000"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p:txBody>
      </p:sp>
      <p:pic>
        <p:nvPicPr>
          <p:cNvPr id="13319" name="Picture 7"/>
          <p:cNvPicPr>
            <a:picLocks noChangeAspect="1" noChangeArrowheads="1"/>
          </p:cNvPicPr>
          <p:nvPr/>
        </p:nvPicPr>
        <p:blipFill>
          <a:blip r:embed="rId4" cstate="print"/>
          <a:srcRect/>
          <a:stretch>
            <a:fillRect/>
          </a:stretch>
        </p:blipFill>
        <p:spPr bwMode="auto">
          <a:xfrm>
            <a:off x="6452505" y="2082575"/>
            <a:ext cx="1228725" cy="256915"/>
          </a:xfrm>
          <a:prstGeom prst="rect">
            <a:avLst/>
          </a:prstGeom>
          <a:noFill/>
          <a:ln w="9525">
            <a:noFill/>
            <a:miter lim="800000"/>
            <a:headEnd/>
            <a:tailEnd/>
          </a:ln>
          <a:effectLst/>
        </p:spPr>
      </p:pic>
      <p:pic>
        <p:nvPicPr>
          <p:cNvPr id="13321" name="Picture 9"/>
          <p:cNvPicPr>
            <a:picLocks noChangeAspect="1" noChangeArrowheads="1"/>
          </p:cNvPicPr>
          <p:nvPr/>
        </p:nvPicPr>
        <p:blipFill>
          <a:blip r:embed="rId5" cstate="print"/>
          <a:srcRect/>
          <a:stretch>
            <a:fillRect/>
          </a:stretch>
        </p:blipFill>
        <p:spPr bwMode="auto">
          <a:xfrm>
            <a:off x="2183266" y="2961595"/>
            <a:ext cx="1272644" cy="309562"/>
          </a:xfrm>
          <a:prstGeom prst="rect">
            <a:avLst/>
          </a:prstGeom>
          <a:noFill/>
          <a:ln w="9525">
            <a:noFill/>
            <a:miter lim="800000"/>
            <a:headEnd/>
            <a:tailEnd/>
          </a:ln>
          <a:effectLst/>
        </p:spPr>
      </p:pic>
      <p:pic>
        <p:nvPicPr>
          <p:cNvPr id="13323" name="Picture 11"/>
          <p:cNvPicPr>
            <a:picLocks noChangeAspect="1" noChangeArrowheads="1"/>
          </p:cNvPicPr>
          <p:nvPr/>
        </p:nvPicPr>
        <p:blipFill>
          <a:blip r:embed="rId6" cstate="print"/>
          <a:srcRect/>
          <a:stretch>
            <a:fillRect/>
          </a:stretch>
        </p:blipFill>
        <p:spPr bwMode="auto">
          <a:xfrm>
            <a:off x="2919413" y="1562100"/>
            <a:ext cx="257175" cy="304800"/>
          </a:xfrm>
          <a:prstGeom prst="rect">
            <a:avLst/>
          </a:prstGeom>
          <a:noFill/>
          <a:ln w="9525">
            <a:noFill/>
            <a:miter lim="800000"/>
            <a:headEnd/>
            <a:tailEnd/>
          </a:ln>
          <a:effectLst/>
        </p:spPr>
      </p:pic>
      <p:pic>
        <p:nvPicPr>
          <p:cNvPr id="9" name="Picture 11"/>
          <p:cNvPicPr>
            <a:picLocks noChangeAspect="1" noChangeArrowheads="1"/>
          </p:cNvPicPr>
          <p:nvPr/>
        </p:nvPicPr>
        <p:blipFill>
          <a:blip r:embed="rId6" cstate="print"/>
          <a:srcRect/>
          <a:stretch>
            <a:fillRect/>
          </a:stretch>
        </p:blipFill>
        <p:spPr bwMode="auto">
          <a:xfrm>
            <a:off x="2886756" y="2487385"/>
            <a:ext cx="257175" cy="304800"/>
          </a:xfrm>
          <a:prstGeom prst="rect">
            <a:avLst/>
          </a:prstGeom>
          <a:noFill/>
          <a:ln w="9525">
            <a:noFill/>
            <a:miter lim="800000"/>
            <a:headEnd/>
            <a:tailEnd/>
          </a:ln>
          <a:effectLst/>
        </p:spPr>
      </p:pic>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5" name="Object 1"/>
          <p:cNvGraphicFramePr>
            <a:graphicFrameLocks noChangeAspect="1"/>
          </p:cNvGraphicFramePr>
          <p:nvPr/>
        </p:nvGraphicFramePr>
        <p:xfrm>
          <a:off x="7598229" y="1567542"/>
          <a:ext cx="239486" cy="331596"/>
        </p:xfrm>
        <a:graphic>
          <a:graphicData uri="http://schemas.openxmlformats.org/presentationml/2006/ole">
            <p:oleObj spid="_x0000_s47105" name="Equation" r:id="rId7" imgW="126780" imgH="164814" progId="Equation.DSMT4">
              <p:embed/>
            </p:oleObj>
          </a:graphicData>
        </a:graphic>
      </p:graphicFrame>
      <p:graphicFrame>
        <p:nvGraphicFramePr>
          <p:cNvPr id="47107" name="Object 3"/>
          <p:cNvGraphicFramePr>
            <a:graphicFrameLocks noChangeAspect="1"/>
          </p:cNvGraphicFramePr>
          <p:nvPr/>
        </p:nvGraphicFramePr>
        <p:xfrm>
          <a:off x="4526188" y="2490334"/>
          <a:ext cx="239713" cy="331787"/>
        </p:xfrm>
        <a:graphic>
          <a:graphicData uri="http://schemas.openxmlformats.org/presentationml/2006/ole">
            <p:oleObj spid="_x0000_s47107" name="Equation" r:id="rId8" imgW="126780" imgH="164814" progId="Equation.DSMT4">
              <p:embed/>
            </p:oleObj>
          </a:graphicData>
        </a:graphic>
      </p:graphicFrame>
      <p:pic>
        <p:nvPicPr>
          <p:cNvPr id="14" name="Picture 11"/>
          <p:cNvPicPr>
            <a:picLocks noChangeAspect="1" noChangeArrowheads="1"/>
          </p:cNvPicPr>
          <p:nvPr/>
        </p:nvPicPr>
        <p:blipFill>
          <a:blip r:embed="rId6" cstate="print"/>
          <a:srcRect/>
          <a:stretch>
            <a:fillRect/>
          </a:stretch>
        </p:blipFill>
        <p:spPr bwMode="auto">
          <a:xfrm>
            <a:off x="5336042" y="3412671"/>
            <a:ext cx="257175" cy="304800"/>
          </a:xfrm>
          <a:prstGeom prst="rect">
            <a:avLst/>
          </a:prstGeom>
          <a:noFill/>
          <a:ln w="9525">
            <a:noFill/>
            <a:miter lim="800000"/>
            <a:headEnd/>
            <a:tailEnd/>
          </a:ln>
          <a:effectLst/>
        </p:spPr>
      </p:pic>
      <p:graphicFrame>
        <p:nvGraphicFramePr>
          <p:cNvPr id="47108" name="Object 4"/>
          <p:cNvGraphicFramePr>
            <a:graphicFrameLocks noChangeAspect="1"/>
          </p:cNvGraphicFramePr>
          <p:nvPr/>
        </p:nvGraphicFramePr>
        <p:xfrm>
          <a:off x="6842806" y="3381602"/>
          <a:ext cx="239712" cy="331787"/>
        </p:xfrm>
        <a:graphic>
          <a:graphicData uri="http://schemas.openxmlformats.org/presentationml/2006/ole">
            <p:oleObj spid="_x0000_s47108" name="Equation" r:id="rId9" imgW="126780" imgH="164814" progId="Equation.DSMT4">
              <p:embed/>
            </p:oleObj>
          </a:graphicData>
        </a:graphic>
      </p:graphicFrame>
      <p:sp>
        <p:nvSpPr>
          <p:cNvPr id="47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9" name="Object 5"/>
          <p:cNvGraphicFramePr>
            <a:graphicFrameLocks noChangeAspect="1"/>
          </p:cNvGraphicFramePr>
          <p:nvPr/>
        </p:nvGraphicFramePr>
        <p:xfrm>
          <a:off x="2122714" y="2100943"/>
          <a:ext cx="1186543" cy="180975"/>
        </p:xfrm>
        <a:graphic>
          <a:graphicData uri="http://schemas.openxmlformats.org/presentationml/2006/ole">
            <p:oleObj spid="_x0000_s47109" name="Equation" r:id="rId10" imgW="926698" imgH="177723" progId="Equation.DSMT4">
              <p:embed/>
            </p:oleObj>
          </a:graphicData>
        </a:graphic>
      </p:graphicFrame>
      <p:sp>
        <p:nvSpPr>
          <p:cNvPr id="47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11" name="Object 7"/>
          <p:cNvGraphicFramePr>
            <a:graphicFrameLocks noChangeAspect="1"/>
          </p:cNvGraphicFramePr>
          <p:nvPr/>
        </p:nvGraphicFramePr>
        <p:xfrm>
          <a:off x="4659086" y="1643743"/>
          <a:ext cx="1578428" cy="180975"/>
        </p:xfrm>
        <a:graphic>
          <a:graphicData uri="http://schemas.openxmlformats.org/presentationml/2006/ole">
            <p:oleObj spid="_x0000_s47111" name="Equation" r:id="rId11" imgW="939392" imgH="177723" progId="Equation.DSMT4">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5804"/>
            <a:ext cx="5562600" cy="830997"/>
          </a:xfrm>
        </p:spPr>
        <p:txBody>
          <a:bodyPr/>
          <a:lstStyle/>
          <a:p>
            <a:r>
              <a:rPr lang="zh-CN" altLang="en-US" sz="2400" dirty="0" smtClean="0"/>
              <a:t>密度峰值发现聚类算法</a:t>
            </a:r>
            <a:br>
              <a:rPr lang="zh-CN" altLang="en-US" sz="2400" dirty="0" smtClean="0"/>
            </a:br>
            <a:endParaRPr lang="zh-CN" altLang="en-US" sz="2400" dirty="0"/>
          </a:p>
        </p:txBody>
      </p:sp>
      <p:sp>
        <p:nvSpPr>
          <p:cNvPr id="3" name="TextBox 2"/>
          <p:cNvSpPr txBox="1"/>
          <p:nvPr/>
        </p:nvSpPr>
        <p:spPr bwMode="gray">
          <a:xfrm>
            <a:off x="714376" y="1428749"/>
            <a:ext cx="7448549" cy="3231654"/>
          </a:xfrm>
          <a:prstGeom prst="rect">
            <a:avLst/>
          </a:prstGeom>
          <a:noFill/>
          <a:ln w="9525">
            <a:noFill/>
            <a:miter lim="800000"/>
            <a:headEnd/>
            <a:tailEnd/>
          </a:ln>
          <a:effectLst/>
        </p:spPr>
        <p:txBody>
          <a:bodyPr wrap="square" rtlCol="0">
            <a:spAutoFit/>
          </a:bodyPr>
          <a:lstStyle/>
          <a:p>
            <a:pPr eaLnBrk="0" hangingPunct="0">
              <a:lnSpc>
                <a:spcPct val="150000"/>
              </a:lnSpc>
            </a:pPr>
            <a:r>
              <a:rPr lang="zh-CN" altLang="en-US" sz="2000" dirty="0" smtClean="0">
                <a:latin typeface="微软雅黑" pitchFamily="34" charset="-122"/>
                <a:ea typeface="微软雅黑" pitchFamily="34" charset="-122"/>
              </a:rPr>
              <a:t>密度峰值发现聚类算法针对二维平面中的所有数据点，基于点与点之间的相互距离，提出两个数据点的新属性。</a:t>
            </a:r>
            <a:endParaRPr lang="en-US" altLang="en-US" sz="2000" dirty="0" smtClean="0">
              <a:latin typeface="微软雅黑" pitchFamily="34" charset="-122"/>
              <a:ea typeface="微软雅黑" pitchFamily="34" charset="-122"/>
            </a:endParaRPr>
          </a:p>
          <a:p>
            <a:pPr eaLnBrk="0" hangingPunct="0">
              <a:lnSpc>
                <a:spcPct val="150000"/>
              </a:lnSpc>
            </a:pPr>
            <a:r>
              <a:rPr lang="zh-CN" altLang="en-US" sz="2000" dirty="0" smtClean="0">
                <a:latin typeface="微软雅黑" pitchFamily="34" charset="-122"/>
                <a:ea typeface="微软雅黑" pitchFamily="34" charset="-122"/>
              </a:rPr>
              <a:t>样本点 </a:t>
            </a:r>
            <a:r>
              <a:rPr lang="en-US" altLang="zh-CN" sz="2000" dirty="0" err="1" smtClean="0">
                <a:latin typeface="微软雅黑" pitchFamily="34" charset="-122"/>
                <a:ea typeface="微软雅黑" pitchFamily="34" charset="-122"/>
              </a:rPr>
              <a:t>i</a:t>
            </a:r>
            <a:r>
              <a:rPr lang="zh-CN" altLang="en-US" sz="2000" dirty="0" smtClean="0">
                <a:latin typeface="微软雅黑" pitchFamily="34" charset="-122"/>
                <a:ea typeface="微软雅黑" pitchFamily="34" charset="-122"/>
              </a:rPr>
              <a:t> 的局部密度   的计算公式为：</a:t>
            </a:r>
          </a:p>
          <a:p>
            <a:pPr eaLnBrk="0" hangingPunct="0">
              <a:lnSpc>
                <a:spcPct val="150000"/>
              </a:lnSpc>
            </a:pPr>
            <a:endParaRPr lang="zh-CN" altLang="en-US" sz="2000" dirty="0" smtClean="0">
              <a:latin typeface="微软雅黑" pitchFamily="34" charset="-122"/>
              <a:ea typeface="微软雅黑" pitchFamily="34" charset="-122"/>
            </a:endParaRPr>
          </a:p>
          <a:p>
            <a:pPr eaLnBrk="0" hangingPunct="0">
              <a:lnSpc>
                <a:spcPct val="150000"/>
              </a:lnSpc>
            </a:pPr>
            <a:endParaRPr lang="zh-CN" altLang="en-US" sz="2000"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p:txBody>
      </p:sp>
      <p:sp>
        <p:nvSpPr>
          <p:cNvPr id="36" name="TextBox 35"/>
          <p:cNvSpPr txBox="1"/>
          <p:nvPr/>
        </p:nvSpPr>
        <p:spPr bwMode="gray">
          <a:xfrm>
            <a:off x="4528458" y="3800475"/>
            <a:ext cx="3608614" cy="1015663"/>
          </a:xfrm>
          <a:prstGeom prst="rect">
            <a:avLst/>
          </a:prstGeom>
          <a:noFill/>
          <a:ln w="9525">
            <a:noFill/>
            <a:miter lim="800000"/>
            <a:headEnd/>
            <a:tailEnd/>
          </a:ln>
          <a:effectLst/>
        </p:spPr>
        <p:txBody>
          <a:bodyPr wrap="square" rtlCol="0">
            <a:spAutoFit/>
          </a:bodyPr>
          <a:lstStyle/>
          <a:p>
            <a:pPr eaLnBrk="0" hangingPunct="0">
              <a:buFontTx/>
              <a:buNone/>
            </a:pP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为截断距离，局部密度</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等于距离数据点</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i</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的距离小于截断距离    的点的个数。</a:t>
            </a:r>
            <a:endParaRPr lang="zh-CN" altLang="en-US" sz="2000" dirty="0">
              <a:latin typeface="微软雅黑" pitchFamily="34" charset="-122"/>
              <a:ea typeface="微软雅黑" pitchFamily="34" charset="-122"/>
            </a:endParaRPr>
          </a:p>
        </p:txBody>
      </p:sp>
      <p:sp>
        <p:nvSpPr>
          <p:cNvPr id="14366"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65" name="Object 29"/>
          <p:cNvGraphicFramePr>
            <a:graphicFrameLocks noChangeAspect="1"/>
          </p:cNvGraphicFramePr>
          <p:nvPr/>
        </p:nvGraphicFramePr>
        <p:xfrm>
          <a:off x="4672693" y="3914775"/>
          <a:ext cx="193221" cy="200025"/>
        </p:xfrm>
        <a:graphic>
          <a:graphicData uri="http://schemas.openxmlformats.org/presentationml/2006/ole">
            <p:oleObj spid="_x0000_s14365" name="Equation" r:id="rId4" imgW="177569" imgH="202936" progId="Equation.DSMT4">
              <p:embed/>
            </p:oleObj>
          </a:graphicData>
        </a:graphic>
      </p:graphicFrame>
      <p:sp>
        <p:nvSpPr>
          <p:cNvPr id="14368"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67" name="Object 31"/>
          <p:cNvGraphicFramePr>
            <a:graphicFrameLocks noChangeAspect="1"/>
          </p:cNvGraphicFramePr>
          <p:nvPr/>
        </p:nvGraphicFramePr>
        <p:xfrm>
          <a:off x="7445829" y="3895725"/>
          <a:ext cx="161925" cy="180975"/>
        </p:xfrm>
        <a:graphic>
          <a:graphicData uri="http://schemas.openxmlformats.org/presentationml/2006/ole">
            <p:oleObj spid="_x0000_s14367" name="Equation" r:id="rId5" imgW="164814" imgH="177492" progId="Equation.DSMT4">
              <p:embed/>
            </p:oleObj>
          </a:graphicData>
        </a:graphic>
      </p:graphicFrame>
      <p:graphicFrame>
        <p:nvGraphicFramePr>
          <p:cNvPr id="14369" name="Object 33"/>
          <p:cNvGraphicFramePr>
            <a:graphicFrameLocks noChangeAspect="1"/>
          </p:cNvGraphicFramePr>
          <p:nvPr/>
        </p:nvGraphicFramePr>
        <p:xfrm>
          <a:off x="5396140" y="4513036"/>
          <a:ext cx="180975" cy="200025"/>
        </p:xfrm>
        <a:graphic>
          <a:graphicData uri="http://schemas.openxmlformats.org/presentationml/2006/ole">
            <p:oleObj spid="_x0000_s14369" name="Equation" r:id="rId6" imgW="177569" imgH="202936" progId="Equation.DSMT4">
              <p:embed/>
            </p:oleObj>
          </a:graphicData>
        </a:graphic>
      </p:graphicFrame>
      <p:sp>
        <p:nvSpPr>
          <p:cNvPr id="14372"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71" name="Object 35"/>
          <p:cNvGraphicFramePr>
            <a:graphicFrameLocks noChangeAspect="1"/>
          </p:cNvGraphicFramePr>
          <p:nvPr/>
        </p:nvGraphicFramePr>
        <p:xfrm>
          <a:off x="3048001" y="2579914"/>
          <a:ext cx="161925" cy="180975"/>
        </p:xfrm>
        <a:graphic>
          <a:graphicData uri="http://schemas.openxmlformats.org/presentationml/2006/ole">
            <p:oleObj spid="_x0000_s14371" name="Equation" r:id="rId7" imgW="164814" imgH="177492" progId="Equation.DSMT4">
              <p:embed/>
            </p:oleObj>
          </a:graphicData>
        </a:graphic>
      </p:graphicFrame>
      <p:sp>
        <p:nvSpPr>
          <p:cNvPr id="14374"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73" name="Object 37"/>
          <p:cNvGraphicFramePr>
            <a:graphicFrameLocks noChangeAspect="1"/>
          </p:cNvGraphicFramePr>
          <p:nvPr/>
        </p:nvGraphicFramePr>
        <p:xfrm>
          <a:off x="3690257" y="3058884"/>
          <a:ext cx="1524000" cy="446844"/>
        </p:xfrm>
        <a:graphic>
          <a:graphicData uri="http://schemas.openxmlformats.org/presentationml/2006/ole">
            <p:oleObj spid="_x0000_s14373" name="Equation" r:id="rId8" imgW="876300" imgH="279400" progId="Equation.DSMT4">
              <p:embed/>
            </p:oleObj>
          </a:graphicData>
        </a:graphic>
      </p:graphicFrame>
      <p:pic>
        <p:nvPicPr>
          <p:cNvPr id="4" name="Picture 38"/>
          <p:cNvPicPr>
            <a:picLocks noChangeAspect="1" noChangeArrowheads="1"/>
          </p:cNvPicPr>
          <p:nvPr/>
        </p:nvPicPr>
        <p:blipFill>
          <a:blip r:embed="rId9"/>
          <a:srcRect/>
          <a:stretch>
            <a:fillRect/>
          </a:stretch>
        </p:blipFill>
        <p:spPr bwMode="auto">
          <a:xfrm>
            <a:off x="979715" y="3418114"/>
            <a:ext cx="2457450"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5804"/>
            <a:ext cx="5562600" cy="830997"/>
          </a:xfrm>
        </p:spPr>
        <p:txBody>
          <a:bodyPr/>
          <a:lstStyle/>
          <a:p>
            <a:r>
              <a:rPr lang="zh-CN" altLang="en-US" sz="2400" dirty="0" smtClean="0"/>
              <a:t>密度峰值发现聚类算法</a:t>
            </a:r>
            <a:br>
              <a:rPr lang="zh-CN" altLang="en-US" sz="2400" dirty="0" smtClean="0"/>
            </a:br>
            <a:endParaRPr lang="zh-CN" altLang="en-US" sz="2400" dirty="0"/>
          </a:p>
        </p:txBody>
      </p:sp>
      <p:sp>
        <p:nvSpPr>
          <p:cNvPr id="3" name="TextBox 2"/>
          <p:cNvSpPr txBox="1"/>
          <p:nvPr/>
        </p:nvSpPr>
        <p:spPr bwMode="gray">
          <a:xfrm>
            <a:off x="714376" y="1428749"/>
            <a:ext cx="7448549" cy="2308324"/>
          </a:xfrm>
          <a:prstGeom prst="rect">
            <a:avLst/>
          </a:prstGeom>
          <a:noFill/>
          <a:ln w="9525">
            <a:noFill/>
            <a:miter lim="800000"/>
            <a:headEnd/>
            <a:tailEnd/>
          </a:ln>
          <a:effectLst/>
        </p:spPr>
        <p:txBody>
          <a:bodyPr wrap="square" rtlCol="0">
            <a:spAutoFit/>
          </a:bodyPr>
          <a:lstStyle/>
          <a:p>
            <a:pPr eaLnBrk="0" hangingPunct="0">
              <a:lnSpc>
                <a:spcPct val="150000"/>
              </a:lnSpc>
            </a:pPr>
            <a:r>
              <a:rPr lang="zh-CN" altLang="en-US" sz="2000" dirty="0" smtClean="0">
                <a:latin typeface="微软雅黑" pitchFamily="34" charset="-122"/>
                <a:ea typeface="微软雅黑" pitchFamily="34" charset="-122"/>
              </a:rPr>
              <a:t>     数据点 </a:t>
            </a:r>
            <a:r>
              <a:rPr lang="en-US" altLang="zh-CN" sz="2000" dirty="0" err="1" smtClean="0">
                <a:latin typeface="微软雅黑" pitchFamily="34" charset="-122"/>
                <a:ea typeface="微软雅黑" pitchFamily="34" charset="-122"/>
              </a:rPr>
              <a:t>i</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到其他高局部密度点的距离计算公式如下：</a:t>
            </a:r>
          </a:p>
          <a:p>
            <a:pPr eaLnBrk="0" hangingPunct="0">
              <a:lnSpc>
                <a:spcPct val="150000"/>
              </a:lnSpc>
            </a:pPr>
            <a:endParaRPr lang="zh-CN" altLang="en-US" sz="2000" dirty="0" smtClean="0">
              <a:latin typeface="微软雅黑" pitchFamily="34" charset="-122"/>
              <a:ea typeface="微软雅黑" pitchFamily="34" charset="-122"/>
            </a:endParaRPr>
          </a:p>
          <a:p>
            <a:pPr eaLnBrk="0" hangingPunct="0">
              <a:lnSpc>
                <a:spcPct val="150000"/>
              </a:lnSpc>
            </a:pPr>
            <a:endParaRPr lang="zh-CN" altLang="en-US" sz="2000"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p:txBody>
      </p:sp>
      <p:sp>
        <p:nvSpPr>
          <p:cNvPr id="14366"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368"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066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0666" name="Object 10"/>
          <p:cNvGraphicFramePr>
            <a:graphicFrameLocks noChangeAspect="1"/>
          </p:cNvGraphicFramePr>
          <p:nvPr/>
        </p:nvGraphicFramePr>
        <p:xfrm>
          <a:off x="1733550" y="2266156"/>
          <a:ext cx="2847975" cy="1186657"/>
        </p:xfrm>
        <a:graphic>
          <a:graphicData uri="http://schemas.openxmlformats.org/presentationml/2006/ole">
            <p:oleObj spid="_x0000_s70666" name="Equation" r:id="rId4" imgW="1714500" imgH="711200" progId="Equation.DSMT4">
              <p:embed/>
            </p:oleObj>
          </a:graphicData>
        </a:graphic>
      </p:graphicFrame>
      <p:pic>
        <p:nvPicPr>
          <p:cNvPr id="70668" name="图片 5"/>
          <p:cNvPicPr>
            <a:picLocks noChangeAspect="1" noChangeArrowheads="1"/>
          </p:cNvPicPr>
          <p:nvPr/>
        </p:nvPicPr>
        <p:blipFill>
          <a:blip r:embed="rId5" cstate="print"/>
          <a:srcRect/>
          <a:stretch>
            <a:fillRect/>
          </a:stretch>
        </p:blipFill>
        <p:spPr bwMode="auto">
          <a:xfrm>
            <a:off x="4791075" y="3314700"/>
            <a:ext cx="3690938"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5804"/>
            <a:ext cx="5562600" cy="830997"/>
          </a:xfrm>
        </p:spPr>
        <p:txBody>
          <a:bodyPr/>
          <a:lstStyle/>
          <a:p>
            <a:r>
              <a:rPr lang="zh-CN" altLang="en-US" sz="2400" dirty="0" smtClean="0"/>
              <a:t>密度峰值发现聚类算法</a:t>
            </a:r>
            <a:br>
              <a:rPr lang="zh-CN" altLang="en-US" sz="2400" dirty="0" smtClean="0"/>
            </a:br>
            <a:endParaRPr lang="zh-CN" altLang="en-US" sz="2400" dirty="0"/>
          </a:p>
        </p:txBody>
      </p:sp>
      <p:sp>
        <p:nvSpPr>
          <p:cNvPr id="3" name="TextBox 2"/>
          <p:cNvSpPr txBox="1"/>
          <p:nvPr/>
        </p:nvSpPr>
        <p:spPr bwMode="gray">
          <a:xfrm>
            <a:off x="847726" y="1495424"/>
            <a:ext cx="7448549" cy="1846659"/>
          </a:xfrm>
          <a:prstGeom prst="rect">
            <a:avLst/>
          </a:prstGeom>
          <a:noFill/>
          <a:ln w="9525">
            <a:noFill/>
            <a:miter lim="800000"/>
            <a:headEnd/>
            <a:tailEnd/>
          </a:ln>
          <a:effectLst/>
        </p:spPr>
        <p:txBody>
          <a:bodyPr wrap="square" rtlCol="0">
            <a:spAutoFit/>
          </a:bodyPr>
          <a:lstStyle/>
          <a:p>
            <a:pPr eaLnBrk="0" hangingPunct="0">
              <a:lnSpc>
                <a:spcPct val="150000"/>
              </a:lnSpc>
            </a:pPr>
            <a:endParaRPr lang="zh-CN" altLang="en-US" sz="2000" dirty="0" smtClean="0">
              <a:latin typeface="微软雅黑" pitchFamily="34" charset="-122"/>
              <a:ea typeface="微软雅黑" pitchFamily="34" charset="-122"/>
            </a:endParaRPr>
          </a:p>
          <a:p>
            <a:pPr eaLnBrk="0" hangingPunct="0">
              <a:lnSpc>
                <a:spcPct val="150000"/>
              </a:lnSpc>
            </a:pPr>
            <a:endParaRPr lang="zh-CN" altLang="en-US" sz="2000"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p:txBody>
      </p:sp>
      <p:sp>
        <p:nvSpPr>
          <p:cNvPr id="14366"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368"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066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7" name="图片 28" descr="Screen Shot 2014-06-28 at 下午09.26.59"/>
          <p:cNvPicPr>
            <a:picLocks noChangeAspect="1" noChangeArrowheads="1"/>
          </p:cNvPicPr>
          <p:nvPr/>
        </p:nvPicPr>
        <p:blipFill>
          <a:blip r:embed="rId3" cstate="print"/>
          <a:srcRect/>
          <a:stretch>
            <a:fillRect/>
          </a:stretch>
        </p:blipFill>
        <p:spPr bwMode="auto">
          <a:xfrm>
            <a:off x="1413781" y="2838529"/>
            <a:ext cx="6219825" cy="2228771"/>
          </a:xfrm>
          <a:prstGeom prst="rect">
            <a:avLst/>
          </a:prstGeom>
          <a:noFill/>
          <a:ln w="9525">
            <a:noFill/>
            <a:miter lim="800000"/>
            <a:headEnd/>
            <a:tailEnd/>
          </a:ln>
        </p:spPr>
      </p:pic>
      <p:sp>
        <p:nvSpPr>
          <p:cNvPr id="9" name="TextBox 8"/>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聚类过程</a:t>
            </a:r>
            <a:endParaRPr lang="en-US" altLang="zh-CN" sz="2400" b="1" dirty="0" smtClean="0">
              <a:solidFill>
                <a:srgbClr val="0070C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5804"/>
            <a:ext cx="5562600" cy="461665"/>
          </a:xfrm>
        </p:spPr>
        <p:txBody>
          <a:bodyPr/>
          <a:lstStyle/>
          <a:p>
            <a:r>
              <a:rPr lang="zh-CN" altLang="en-US" sz="2400" dirty="0" smtClean="0"/>
              <a:t>密度峰值发现聚类在论文标题中的应用</a:t>
            </a:r>
            <a:endParaRPr lang="zh-CN" altLang="en-US" sz="2400" dirty="0"/>
          </a:p>
        </p:txBody>
      </p:sp>
      <p:sp>
        <p:nvSpPr>
          <p:cNvPr id="3" name="TextBox 2"/>
          <p:cNvSpPr txBox="1"/>
          <p:nvPr/>
        </p:nvSpPr>
        <p:spPr bwMode="gray">
          <a:xfrm>
            <a:off x="847726" y="1495424"/>
            <a:ext cx="7448549" cy="1846659"/>
          </a:xfrm>
          <a:prstGeom prst="rect">
            <a:avLst/>
          </a:prstGeom>
          <a:noFill/>
          <a:ln w="9525">
            <a:noFill/>
            <a:miter lim="800000"/>
            <a:headEnd/>
            <a:tailEnd/>
          </a:ln>
          <a:effectLst/>
        </p:spPr>
        <p:txBody>
          <a:bodyPr wrap="square" rtlCol="0">
            <a:spAutoFit/>
          </a:bodyPr>
          <a:lstStyle/>
          <a:p>
            <a:pPr eaLnBrk="0" hangingPunct="0">
              <a:lnSpc>
                <a:spcPct val="150000"/>
              </a:lnSpc>
            </a:pPr>
            <a:endParaRPr lang="zh-CN" altLang="en-US" sz="2000" dirty="0" smtClean="0">
              <a:latin typeface="微软雅黑" pitchFamily="34" charset="-122"/>
              <a:ea typeface="微软雅黑" pitchFamily="34" charset="-122"/>
            </a:endParaRPr>
          </a:p>
          <a:p>
            <a:pPr eaLnBrk="0" hangingPunct="0">
              <a:lnSpc>
                <a:spcPct val="150000"/>
              </a:lnSpc>
            </a:pPr>
            <a:endParaRPr lang="zh-CN" altLang="en-US" sz="2000"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a:p>
            <a:pPr eaLnBrk="0" hangingPunct="0">
              <a:buFontTx/>
              <a:buNone/>
            </a:pPr>
            <a:endParaRPr lang="en-US" altLang="zh-CN" dirty="0" smtClean="0">
              <a:latin typeface="微软雅黑" pitchFamily="34" charset="-122"/>
              <a:ea typeface="微软雅黑" pitchFamily="34" charset="-122"/>
            </a:endParaRPr>
          </a:p>
        </p:txBody>
      </p:sp>
      <p:sp>
        <p:nvSpPr>
          <p:cNvPr id="14366"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368"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066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bwMode="gray">
          <a:xfrm>
            <a:off x="809624" y="1371600"/>
            <a:ext cx="7724775" cy="1200329"/>
          </a:xfrm>
          <a:prstGeom prst="rect">
            <a:avLst/>
          </a:prstGeom>
          <a:noFill/>
          <a:ln w="9525">
            <a:noFill/>
            <a:miter lim="800000"/>
            <a:headEnd/>
            <a:tailEnd/>
          </a:ln>
          <a:effectLst/>
        </p:spPr>
        <p:txBody>
          <a:bodyPr wrap="square" rtlCol="0">
            <a:spAutoFit/>
          </a:bodyPr>
          <a:lstStyle/>
          <a:p>
            <a:pPr eaLnBrk="0" hangingPunct="0">
              <a:buFontTx/>
              <a:buNone/>
            </a:pPr>
            <a:r>
              <a:rPr lang="zh-CN" altLang="en-US" dirty="0" smtClean="0">
                <a:latin typeface="微软雅黑" pitchFamily="34" charset="-122"/>
                <a:ea typeface="微软雅黑" pitchFamily="34" charset="-122"/>
              </a:rPr>
              <a:t>       通过计算论文标题之间的</a:t>
            </a:r>
            <a:r>
              <a:rPr lang="en-US" altLang="zh-CN" dirty="0" smtClean="0">
                <a:latin typeface="微软雅黑" pitchFamily="34" charset="-122"/>
                <a:ea typeface="微软雅黑" pitchFamily="34" charset="-122"/>
              </a:rPr>
              <a:t>EMD</a:t>
            </a:r>
            <a:r>
              <a:rPr lang="zh-CN" altLang="en-US" dirty="0" smtClean="0">
                <a:latin typeface="微软雅黑" pitchFamily="34" charset="-122"/>
                <a:ea typeface="微软雅黑" pitchFamily="34" charset="-122"/>
              </a:rPr>
              <a:t>距离来度量论文标题的相似度，得到每个论文标题的基于相似度距离的局部密度和到其它高局部密度论文标题的距离，可以将密度峰值发现聚类算法引入到论文标题聚类</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实现论文标题的快速自动聚类。</a:t>
            </a:r>
            <a:endParaRPr lang="zh-CN" altLang="en-US" dirty="0">
              <a:latin typeface="微软雅黑" pitchFamily="34" charset="-122"/>
              <a:ea typeface="微软雅黑" pitchFamily="34" charset="-122"/>
            </a:endParaRPr>
          </a:p>
        </p:txBody>
      </p:sp>
      <p:pic>
        <p:nvPicPr>
          <p:cNvPr id="73730" name="图片 156"/>
          <p:cNvPicPr>
            <a:picLocks noChangeAspect="1" noChangeArrowheads="1"/>
          </p:cNvPicPr>
          <p:nvPr/>
        </p:nvPicPr>
        <p:blipFill>
          <a:blip r:embed="rId3" cstate="print"/>
          <a:srcRect/>
          <a:stretch>
            <a:fillRect/>
          </a:stretch>
        </p:blipFill>
        <p:spPr bwMode="auto">
          <a:xfrm>
            <a:off x="2347232" y="2730954"/>
            <a:ext cx="4657725" cy="347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endParaRPr lang="zh-CN" altLang="en-US" dirty="0"/>
          </a:p>
        </p:txBody>
      </p:sp>
      <p:sp>
        <p:nvSpPr>
          <p:cNvPr id="5" name="TextBox 4"/>
          <p:cNvSpPr txBox="1"/>
          <p:nvPr/>
        </p:nvSpPr>
        <p:spPr bwMode="gray">
          <a:xfrm>
            <a:off x="1236990" y="1467117"/>
            <a:ext cx="3222171" cy="646331"/>
          </a:xfrm>
          <a:prstGeom prst="rect">
            <a:avLst/>
          </a:prstGeom>
          <a:noFill/>
          <a:ln w="9525">
            <a:noFill/>
            <a:miter lim="800000"/>
            <a:headEnd/>
            <a:tailEnd/>
          </a:ln>
          <a:effectLst/>
        </p:spPr>
        <p:txBody>
          <a:bodyPr wrap="square" rtlCol="0">
            <a:spAutoFit/>
          </a:bodyPr>
          <a:lstStyle/>
          <a:p>
            <a:pPr eaLnBrk="0" hangingPunct="0">
              <a:lnSpc>
                <a:spcPct val="150000"/>
              </a:lnSpc>
              <a:buFontTx/>
              <a:buNone/>
            </a:pPr>
            <a:r>
              <a:rPr lang="zh-CN" altLang="en-US" sz="2400" dirty="0" smtClean="0">
                <a:latin typeface="微软雅黑" pitchFamily="34" charset="-122"/>
                <a:ea typeface="微软雅黑" pitchFamily="34" charset="-122"/>
              </a:rPr>
              <a:t>移动互联网快速发展</a:t>
            </a:r>
          </a:p>
        </p:txBody>
      </p:sp>
      <p:sp>
        <p:nvSpPr>
          <p:cNvPr id="6" name="TextBox 5"/>
          <p:cNvSpPr txBox="1"/>
          <p:nvPr/>
        </p:nvSpPr>
        <p:spPr bwMode="gray">
          <a:xfrm>
            <a:off x="1483179" y="5457825"/>
            <a:ext cx="2409825"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dirty="0" smtClean="0">
                <a:latin typeface="微软雅黑" pitchFamily="34" charset="-122"/>
                <a:ea typeface="微软雅黑" pitchFamily="34" charset="-122"/>
              </a:rPr>
              <a:t>短文本数量激增</a:t>
            </a:r>
            <a:endParaRPr lang="zh-CN" altLang="en-US" sz="2400" dirty="0">
              <a:latin typeface="微软雅黑" pitchFamily="34" charset="-122"/>
              <a:ea typeface="微软雅黑" pitchFamily="34" charset="-122"/>
            </a:endParaRPr>
          </a:p>
        </p:txBody>
      </p:sp>
      <p:pic>
        <p:nvPicPr>
          <p:cNvPr id="11265" name="Picture 1"/>
          <p:cNvPicPr>
            <a:picLocks noChangeAspect="1" noChangeArrowheads="1"/>
          </p:cNvPicPr>
          <p:nvPr/>
        </p:nvPicPr>
        <p:blipFill>
          <a:blip r:embed="rId3" cstate="print"/>
          <a:srcRect/>
          <a:stretch>
            <a:fillRect/>
          </a:stretch>
        </p:blipFill>
        <p:spPr bwMode="auto">
          <a:xfrm>
            <a:off x="5960392" y="1177250"/>
            <a:ext cx="2408019" cy="3888242"/>
          </a:xfrm>
          <a:prstGeom prst="rect">
            <a:avLst/>
          </a:prstGeom>
          <a:noFill/>
          <a:ln w="9525">
            <a:noFill/>
            <a:miter lim="800000"/>
            <a:headEnd/>
            <a:tailEnd/>
          </a:ln>
          <a:effectLst/>
        </p:spPr>
      </p:pic>
      <p:pic>
        <p:nvPicPr>
          <p:cNvPr id="11266" name="Picture 2"/>
          <p:cNvPicPr>
            <a:picLocks noChangeAspect="1" noChangeArrowheads="1"/>
          </p:cNvPicPr>
          <p:nvPr/>
        </p:nvPicPr>
        <p:blipFill>
          <a:blip r:embed="rId4" cstate="print"/>
          <a:srcRect/>
          <a:stretch>
            <a:fillRect/>
          </a:stretch>
        </p:blipFill>
        <p:spPr bwMode="auto">
          <a:xfrm>
            <a:off x="6397083" y="1906859"/>
            <a:ext cx="2390078" cy="4254199"/>
          </a:xfrm>
          <a:prstGeom prst="rect">
            <a:avLst/>
          </a:prstGeom>
          <a:noFill/>
          <a:ln w="9525">
            <a:noFill/>
            <a:miter lim="800000"/>
            <a:headEnd/>
            <a:tailEnd/>
          </a:ln>
          <a:effectLst/>
        </p:spPr>
      </p:pic>
      <p:pic>
        <p:nvPicPr>
          <p:cNvPr id="11268" name="Picture 4"/>
          <p:cNvPicPr>
            <a:picLocks noChangeAspect="1" noChangeArrowheads="1"/>
          </p:cNvPicPr>
          <p:nvPr/>
        </p:nvPicPr>
        <p:blipFill>
          <a:blip r:embed="rId5" cstate="print"/>
          <a:srcRect/>
          <a:stretch>
            <a:fillRect/>
          </a:stretch>
        </p:blipFill>
        <p:spPr bwMode="auto">
          <a:xfrm>
            <a:off x="378576" y="2457517"/>
            <a:ext cx="4954397" cy="259000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11265"/>
                                        </p:tgtEl>
                                        <p:attrNameLst>
                                          <p:attrName>style.visibility</p:attrName>
                                        </p:attrNameLst>
                                      </p:cBhvr>
                                      <p:to>
                                        <p:strVal val="visible"/>
                                      </p:to>
                                    </p:set>
                                    <p:anim calcmode="lin" valueType="num">
                                      <p:cBhvr additive="base">
                                        <p:cTn id="7" dur="500" fill="hold"/>
                                        <p:tgtEl>
                                          <p:spTgt spid="11265"/>
                                        </p:tgtEl>
                                        <p:attrNameLst>
                                          <p:attrName>ppt_x</p:attrName>
                                        </p:attrNameLst>
                                      </p:cBhvr>
                                      <p:tavLst>
                                        <p:tav tm="0">
                                          <p:val>
                                            <p:strVal val="1+#ppt_w/2"/>
                                          </p:val>
                                        </p:tav>
                                        <p:tav tm="100000">
                                          <p:val>
                                            <p:strVal val="#ppt_x"/>
                                          </p:val>
                                        </p:tav>
                                      </p:tavLst>
                                    </p:anim>
                                    <p:anim calcmode="lin" valueType="num">
                                      <p:cBhvr additive="base">
                                        <p:cTn id="8" dur="500" fill="hold"/>
                                        <p:tgtEl>
                                          <p:spTgt spid="1126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11266"/>
                                        </p:tgtEl>
                                        <p:attrNameLst>
                                          <p:attrName>style.visibility</p:attrName>
                                        </p:attrNameLst>
                                      </p:cBhvr>
                                      <p:to>
                                        <p:strVal val="visible"/>
                                      </p:to>
                                    </p:set>
                                    <p:anim calcmode="lin" valueType="num">
                                      <p:cBhvr additive="base">
                                        <p:cTn id="13" dur="500" fill="hold"/>
                                        <p:tgtEl>
                                          <p:spTgt spid="11266"/>
                                        </p:tgtEl>
                                        <p:attrNameLst>
                                          <p:attrName>ppt_x</p:attrName>
                                        </p:attrNameLst>
                                      </p:cBhvr>
                                      <p:tavLst>
                                        <p:tav tm="0">
                                          <p:val>
                                            <p:strVal val="1+#ppt_w/2"/>
                                          </p:val>
                                        </p:tav>
                                        <p:tav tm="100000">
                                          <p:val>
                                            <p:strVal val="#ppt_x"/>
                                          </p:val>
                                        </p:tav>
                                      </p:tavLst>
                                    </p:anim>
                                    <p:anim calcmode="lin" valueType="num">
                                      <p:cBhvr additive="base">
                                        <p:cTn id="14"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p:sp>
        <p:nvSpPr>
          <p:cNvPr id="4" name="TextBox 3"/>
          <p:cNvSpPr txBox="1"/>
          <p:nvPr/>
        </p:nvSpPr>
        <p:spPr bwMode="gray">
          <a:xfrm>
            <a:off x="942975" y="2160034"/>
            <a:ext cx="7334250" cy="3170099"/>
          </a:xfrm>
          <a:prstGeom prst="rect">
            <a:avLst/>
          </a:prstGeom>
          <a:noFill/>
          <a:ln w="9525">
            <a:noFill/>
            <a:miter lim="800000"/>
            <a:headEnd/>
            <a:tailEnd/>
          </a:ln>
          <a:effectLst/>
        </p:spPr>
        <p:txBody>
          <a:bodyPr wrap="square" rtlCol="0">
            <a:spAutoFit/>
          </a:bodyPr>
          <a:lstStyle/>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buFontTx/>
              <a:buNone/>
            </a:pPr>
            <a:endParaRPr lang="en-US" altLang="zh-CN" sz="1400" dirty="0" smtClean="0"/>
          </a:p>
          <a:p>
            <a:pPr eaLnBrk="0" hangingPunct="0">
              <a:buFontTx/>
              <a:buNone/>
            </a:pPr>
            <a:endParaRPr lang="zh-CN" altLang="en-US" sz="1400" dirty="0" smtClean="0"/>
          </a:p>
          <a:p>
            <a:pPr eaLnBrk="0" hangingPunct="0">
              <a:buFontTx/>
              <a:buNone/>
            </a:pPr>
            <a:endParaRPr lang="en-US" altLang="zh-CN" sz="1400" dirty="0" smtClean="0"/>
          </a:p>
          <a:p>
            <a:pPr eaLnBrk="0" hangingPunct="0">
              <a:buFontTx/>
              <a:buNone/>
            </a:pPr>
            <a:endParaRPr lang="zh-CN" altLang="en-US" sz="1400" dirty="0">
              <a:latin typeface="微软雅黑" pitchFamily="34" charset="-122"/>
              <a:ea typeface="微软雅黑" pitchFamily="34" charset="-122"/>
            </a:endParaRPr>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实验数据</a:t>
            </a:r>
            <a:endParaRPr lang="zh-CN" altLang="en-US" sz="2400" b="1" dirty="0">
              <a:solidFill>
                <a:srgbClr val="0070C0"/>
              </a:solidFill>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881744" y="2259825"/>
          <a:ext cx="7032172" cy="3390402"/>
        </p:xfrm>
        <a:graphic>
          <a:graphicData uri="http://schemas.openxmlformats.org/drawingml/2006/table">
            <a:tbl>
              <a:tblPr firstRow="1" bandRow="1">
                <a:tableStyleId>{5C22544A-7EE6-4342-B048-85BDC9FD1C3A}</a:tableStyleId>
              </a:tblPr>
              <a:tblGrid>
                <a:gridCol w="1758043"/>
                <a:gridCol w="1758043"/>
                <a:gridCol w="1758043"/>
                <a:gridCol w="1758043"/>
              </a:tblGrid>
              <a:tr h="428946">
                <a:tc>
                  <a:txBody>
                    <a:bodyPr/>
                    <a:lstStyle/>
                    <a:p>
                      <a:pPr marL="0" indent="0" algn="ctr" defTabSz="914400" rtl="0" eaLnBrk="1" latinLnBrk="0" hangingPunct="1">
                        <a:lnSpc>
                          <a:spcPct val="150000"/>
                        </a:lnSpc>
                        <a:spcAft>
                          <a:spcPts val="0"/>
                        </a:spcAft>
                      </a:pPr>
                      <a:r>
                        <a:rPr lang="zh-CN" sz="1400" b="1" kern="100" dirty="0">
                          <a:solidFill>
                            <a:srgbClr val="000000"/>
                          </a:solidFill>
                          <a:latin typeface="Times New Roman" pitchFamily="18" charset="0"/>
                          <a:ea typeface="宋体"/>
                          <a:cs typeface="Times New Roman" pitchFamily="18" charset="0"/>
                        </a:rPr>
                        <a:t>数据类别</a:t>
                      </a:r>
                    </a:p>
                  </a:txBody>
                  <a:tcPr marL="68580" marR="68580" marT="0" marB="0"/>
                </a:tc>
                <a:tc>
                  <a:txBody>
                    <a:bodyPr/>
                    <a:lstStyle/>
                    <a:p>
                      <a:pPr marL="0" indent="0" algn="ctr" defTabSz="914400" rtl="0" eaLnBrk="1" latinLnBrk="0" hangingPunct="1">
                        <a:lnSpc>
                          <a:spcPct val="150000"/>
                        </a:lnSpc>
                        <a:spcAft>
                          <a:spcPts val="0"/>
                        </a:spcAft>
                      </a:pPr>
                      <a:r>
                        <a:rPr lang="zh-CN" sz="1400" b="1" kern="100" dirty="0">
                          <a:solidFill>
                            <a:srgbClr val="000000"/>
                          </a:solidFill>
                          <a:latin typeface="Times New Roman" pitchFamily="18" charset="0"/>
                          <a:ea typeface="宋体"/>
                          <a:cs typeface="Times New Roman" pitchFamily="18" charset="0"/>
                        </a:rPr>
                        <a:t>文本数量</a:t>
                      </a:r>
                    </a:p>
                  </a:txBody>
                  <a:tcPr marL="68580" marR="68580" marT="0" marB="0"/>
                </a:tc>
                <a:tc>
                  <a:txBody>
                    <a:bodyPr/>
                    <a:lstStyle/>
                    <a:p>
                      <a:pPr marL="0" indent="0" algn="ctr" defTabSz="914400" rtl="0" eaLnBrk="1" latinLnBrk="0" hangingPunct="1">
                        <a:lnSpc>
                          <a:spcPct val="150000"/>
                        </a:lnSpc>
                        <a:spcAft>
                          <a:spcPts val="0"/>
                        </a:spcAft>
                      </a:pPr>
                      <a:r>
                        <a:rPr lang="zh-CN" sz="1400" b="1" kern="100" dirty="0">
                          <a:solidFill>
                            <a:srgbClr val="000000"/>
                          </a:solidFill>
                          <a:latin typeface="Times New Roman" pitchFamily="18" charset="0"/>
                          <a:ea typeface="宋体"/>
                          <a:cs typeface="Times New Roman" pitchFamily="18" charset="0"/>
                        </a:rPr>
                        <a:t>字符最长</a:t>
                      </a:r>
                    </a:p>
                  </a:txBody>
                  <a:tcPr marL="68580" marR="68580" marT="0" marB="0"/>
                </a:tc>
                <a:tc>
                  <a:txBody>
                    <a:bodyPr/>
                    <a:lstStyle/>
                    <a:p>
                      <a:pPr marL="0" indent="0" algn="ctr" defTabSz="914400" rtl="0" eaLnBrk="1" latinLnBrk="0" hangingPunct="1">
                        <a:lnSpc>
                          <a:spcPct val="150000"/>
                        </a:lnSpc>
                        <a:spcAft>
                          <a:spcPts val="0"/>
                        </a:spcAft>
                      </a:pPr>
                      <a:r>
                        <a:rPr lang="zh-CN" sz="1400" b="1" kern="100" dirty="0">
                          <a:solidFill>
                            <a:srgbClr val="000000"/>
                          </a:solidFill>
                          <a:latin typeface="Times New Roman" pitchFamily="18" charset="0"/>
                          <a:ea typeface="宋体"/>
                          <a:cs typeface="Times New Roman" pitchFamily="18" charset="0"/>
                        </a:rPr>
                        <a:t>平均长度（词）</a:t>
                      </a:r>
                    </a:p>
                  </a:txBody>
                  <a:tcPr marL="68580" marR="68580" marT="0" marB="0"/>
                </a:tc>
              </a:tr>
              <a:tr h="303265">
                <a:tc>
                  <a:txBody>
                    <a:bodyPr/>
                    <a:lstStyle/>
                    <a:p>
                      <a:pPr marL="0" indent="0" algn="ctr" defTabSz="914400" rtl="0" eaLnBrk="1" latinLnBrk="0" hangingPunct="1">
                        <a:lnSpc>
                          <a:spcPct val="150000"/>
                        </a:lnSpc>
                        <a:spcAft>
                          <a:spcPts val="0"/>
                        </a:spcAft>
                      </a:pPr>
                      <a:r>
                        <a:rPr lang="zh-CN" sz="1400" b="1" kern="100" dirty="0">
                          <a:solidFill>
                            <a:srgbClr val="4F81BD"/>
                          </a:solidFill>
                          <a:latin typeface="Times New Roman" pitchFamily="18" charset="0"/>
                          <a:ea typeface="宋体"/>
                          <a:cs typeface="Times New Roman" pitchFamily="18" charset="0"/>
                        </a:rPr>
                        <a:t>基础科学</a:t>
                      </a: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100</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218</a:t>
                      </a:r>
                      <a:endParaRPr lang="zh-CN" sz="1400" b="1"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18.24</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r>
              <a:tr h="303265">
                <a:tc>
                  <a:txBody>
                    <a:bodyPr/>
                    <a:lstStyle/>
                    <a:p>
                      <a:pPr marL="0" indent="0" algn="ctr" defTabSz="914400" rtl="0" eaLnBrk="1" latinLnBrk="0" hangingPunct="1">
                        <a:lnSpc>
                          <a:spcPct val="150000"/>
                        </a:lnSpc>
                        <a:spcAft>
                          <a:spcPts val="0"/>
                        </a:spcAft>
                      </a:pPr>
                      <a:r>
                        <a:rPr lang="zh-CN" sz="1400" b="1" kern="100" dirty="0">
                          <a:solidFill>
                            <a:srgbClr val="4F81BD"/>
                          </a:solidFill>
                          <a:latin typeface="Times New Roman" pitchFamily="18" charset="0"/>
                          <a:ea typeface="宋体"/>
                          <a:cs typeface="Times New Roman" pitchFamily="18" charset="0"/>
                        </a:rPr>
                        <a:t>工程科技</a:t>
                      </a: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100</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170</a:t>
                      </a:r>
                      <a:endParaRPr lang="zh-CN" sz="1400" b="1"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16.39</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r>
              <a:tr h="303265">
                <a:tc>
                  <a:txBody>
                    <a:bodyPr/>
                    <a:lstStyle/>
                    <a:p>
                      <a:pPr marL="0" indent="0" algn="ctr" defTabSz="914400" rtl="0" eaLnBrk="1" latinLnBrk="0" hangingPunct="1">
                        <a:lnSpc>
                          <a:spcPct val="150000"/>
                        </a:lnSpc>
                        <a:spcAft>
                          <a:spcPts val="0"/>
                        </a:spcAft>
                      </a:pPr>
                      <a:r>
                        <a:rPr lang="zh-CN" sz="1400" b="1" kern="100" dirty="0">
                          <a:solidFill>
                            <a:srgbClr val="4F81BD"/>
                          </a:solidFill>
                          <a:latin typeface="Times New Roman" pitchFamily="18" charset="0"/>
                          <a:ea typeface="宋体"/>
                          <a:cs typeface="Times New Roman" pitchFamily="18" charset="0"/>
                        </a:rPr>
                        <a:t>农业科技</a:t>
                      </a: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100</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165</a:t>
                      </a:r>
                      <a:endParaRPr lang="zh-CN" sz="1400" b="1"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17.24</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r>
              <a:tr h="303265">
                <a:tc>
                  <a:txBody>
                    <a:bodyPr/>
                    <a:lstStyle/>
                    <a:p>
                      <a:pPr marL="0" indent="0" algn="ctr" defTabSz="914400" rtl="0" eaLnBrk="1" latinLnBrk="0" hangingPunct="1">
                        <a:lnSpc>
                          <a:spcPct val="150000"/>
                        </a:lnSpc>
                        <a:spcAft>
                          <a:spcPts val="0"/>
                        </a:spcAft>
                      </a:pPr>
                      <a:r>
                        <a:rPr lang="zh-CN" sz="1400" b="1" kern="100" dirty="0">
                          <a:solidFill>
                            <a:srgbClr val="4F81BD"/>
                          </a:solidFill>
                          <a:latin typeface="Times New Roman" pitchFamily="18" charset="0"/>
                          <a:ea typeface="宋体"/>
                          <a:cs typeface="Times New Roman" pitchFamily="18" charset="0"/>
                        </a:rPr>
                        <a:t>医药卫生科技</a:t>
                      </a: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100</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192</a:t>
                      </a:r>
                      <a:endParaRPr lang="zh-CN" sz="1400" b="1"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18.96</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r>
              <a:tr h="520608">
                <a:tc>
                  <a:txBody>
                    <a:bodyPr/>
                    <a:lstStyle/>
                    <a:p>
                      <a:pPr marL="0" indent="0" algn="ctr" defTabSz="914400" rtl="0" eaLnBrk="1" latinLnBrk="0" hangingPunct="1">
                        <a:lnSpc>
                          <a:spcPct val="150000"/>
                        </a:lnSpc>
                        <a:spcAft>
                          <a:spcPts val="0"/>
                        </a:spcAft>
                      </a:pPr>
                      <a:r>
                        <a:rPr lang="zh-CN" sz="1400" b="1" kern="100" dirty="0">
                          <a:solidFill>
                            <a:srgbClr val="4F81BD"/>
                          </a:solidFill>
                          <a:latin typeface="Times New Roman" pitchFamily="18" charset="0"/>
                          <a:ea typeface="宋体"/>
                          <a:cs typeface="Times New Roman" pitchFamily="18" charset="0"/>
                        </a:rPr>
                        <a:t>哲学与人文科学</a:t>
                      </a: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100</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224</a:t>
                      </a:r>
                      <a:endParaRPr lang="zh-CN" sz="1400" b="1"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19.12</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r>
              <a:tr h="303265">
                <a:tc>
                  <a:txBody>
                    <a:bodyPr/>
                    <a:lstStyle/>
                    <a:p>
                      <a:pPr marL="0" indent="0" algn="ctr" defTabSz="914400" rtl="0" eaLnBrk="1" latinLnBrk="0" hangingPunct="1">
                        <a:lnSpc>
                          <a:spcPct val="150000"/>
                        </a:lnSpc>
                        <a:spcAft>
                          <a:spcPts val="0"/>
                        </a:spcAft>
                      </a:pPr>
                      <a:r>
                        <a:rPr lang="zh-CN" sz="1400" b="1" kern="100" dirty="0">
                          <a:solidFill>
                            <a:srgbClr val="4F81BD"/>
                          </a:solidFill>
                          <a:latin typeface="Times New Roman" pitchFamily="18" charset="0"/>
                          <a:ea typeface="宋体"/>
                          <a:cs typeface="Times New Roman" pitchFamily="18" charset="0"/>
                        </a:rPr>
                        <a:t>社会科学Ⅰ辑</a:t>
                      </a: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100</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176</a:t>
                      </a:r>
                      <a:endParaRPr lang="zh-CN" sz="1400" b="1"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17.78</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r>
              <a:tr h="300456">
                <a:tc>
                  <a:txBody>
                    <a:bodyPr/>
                    <a:lstStyle/>
                    <a:p>
                      <a:pPr marL="0" indent="0" algn="ctr" defTabSz="914400" rtl="0" eaLnBrk="1" latinLnBrk="0" hangingPunct="1">
                        <a:lnSpc>
                          <a:spcPct val="150000"/>
                        </a:lnSpc>
                        <a:spcAft>
                          <a:spcPts val="0"/>
                        </a:spcAft>
                      </a:pPr>
                      <a:r>
                        <a:rPr lang="zh-CN" sz="1400" b="1" kern="100" dirty="0">
                          <a:solidFill>
                            <a:srgbClr val="4F81BD"/>
                          </a:solidFill>
                          <a:latin typeface="Times New Roman" pitchFamily="18" charset="0"/>
                          <a:ea typeface="宋体"/>
                          <a:cs typeface="Times New Roman" pitchFamily="18" charset="0"/>
                        </a:rPr>
                        <a:t>信息科技</a:t>
                      </a: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100</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183</a:t>
                      </a:r>
                      <a:endParaRPr lang="zh-CN" sz="1400" b="1"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18.52</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r>
              <a:tr h="520608">
                <a:tc>
                  <a:txBody>
                    <a:bodyPr/>
                    <a:lstStyle/>
                    <a:p>
                      <a:pPr marL="0" indent="0" algn="ctr" defTabSz="914400" rtl="0" eaLnBrk="1" latinLnBrk="0" hangingPunct="1">
                        <a:lnSpc>
                          <a:spcPct val="150000"/>
                        </a:lnSpc>
                        <a:spcAft>
                          <a:spcPts val="0"/>
                        </a:spcAft>
                      </a:pPr>
                      <a:r>
                        <a:rPr lang="zh-CN" sz="1400" b="1" kern="100">
                          <a:solidFill>
                            <a:srgbClr val="4F81BD"/>
                          </a:solidFill>
                          <a:latin typeface="Times New Roman" pitchFamily="18" charset="0"/>
                          <a:ea typeface="宋体"/>
                          <a:cs typeface="Times New Roman" pitchFamily="18" charset="0"/>
                        </a:rPr>
                        <a:t>经济与管理科学</a:t>
                      </a: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a:solidFill>
                            <a:srgbClr val="4F81BD"/>
                          </a:solidFill>
                          <a:latin typeface="Times New Roman" pitchFamily="18" charset="0"/>
                          <a:ea typeface="宋体"/>
                          <a:cs typeface="Times New Roman" pitchFamily="18" charset="0"/>
                        </a:rPr>
                        <a:t>100</a:t>
                      </a:r>
                      <a:endParaRPr lang="zh-CN" sz="1400" b="1" kern="100">
                        <a:solidFill>
                          <a:srgbClr val="4F81BD"/>
                        </a:solidFill>
                        <a:latin typeface="Times New Roman" pitchFamily="18" charset="0"/>
                        <a:ea typeface="宋体"/>
                        <a:cs typeface="Times New Roman" pitchFamily="18" charset="0"/>
                      </a:endParaRPr>
                    </a:p>
                  </a:txBody>
                  <a:tcPr marL="68580" marR="68580" marT="0" marB="0" anchor="ctr"/>
                </a:tc>
                <a:tc>
                  <a:txBody>
                    <a:bodyPr/>
                    <a:lstStyle/>
                    <a:p>
                      <a:pPr marL="0" indent="0" algn="ctr" defTabSz="914400" rtl="0" eaLnBrk="1" latinLnBrk="0" hangingPunct="1">
                        <a:lnSpc>
                          <a:spcPct val="150000"/>
                        </a:lnSpc>
                        <a:spcAft>
                          <a:spcPts val="0"/>
                        </a:spcAft>
                      </a:pPr>
                      <a:r>
                        <a:rPr lang="en-US" sz="1400" b="1" kern="100">
                          <a:solidFill>
                            <a:srgbClr val="4F81BD"/>
                          </a:solidFill>
                          <a:latin typeface="Times New Roman" pitchFamily="18" charset="0"/>
                          <a:ea typeface="宋体"/>
                          <a:cs typeface="Times New Roman" pitchFamily="18" charset="0"/>
                        </a:rPr>
                        <a:t>198</a:t>
                      </a:r>
                      <a:endParaRPr lang="zh-CN" sz="1400" b="1" kern="100">
                        <a:solidFill>
                          <a:srgbClr val="4F81BD"/>
                        </a:solidFill>
                        <a:latin typeface="Times New Roman" pitchFamily="18" charset="0"/>
                        <a:ea typeface="宋体"/>
                        <a:cs typeface="Times New Roman" pitchFamily="18" charset="0"/>
                      </a:endParaRPr>
                    </a:p>
                  </a:txBody>
                  <a:tcPr marL="68580" marR="68580" marT="0" marB="0"/>
                </a:tc>
                <a:tc>
                  <a:txBody>
                    <a:bodyPr/>
                    <a:lstStyle/>
                    <a:p>
                      <a:pPr marL="0" indent="0" algn="ctr" defTabSz="914400" rtl="0" eaLnBrk="1" latinLnBrk="0" hangingPunct="1">
                        <a:lnSpc>
                          <a:spcPct val="150000"/>
                        </a:lnSpc>
                        <a:spcAft>
                          <a:spcPts val="0"/>
                        </a:spcAft>
                      </a:pPr>
                      <a:r>
                        <a:rPr lang="en-US" sz="1400" b="1" kern="100" dirty="0">
                          <a:solidFill>
                            <a:srgbClr val="4F81BD"/>
                          </a:solidFill>
                          <a:latin typeface="Times New Roman" pitchFamily="18" charset="0"/>
                          <a:ea typeface="宋体"/>
                          <a:cs typeface="Times New Roman" pitchFamily="18" charset="0"/>
                        </a:rPr>
                        <a:t>18.66</a:t>
                      </a:r>
                      <a:endParaRPr lang="zh-CN" sz="1400" b="1" kern="100" dirty="0">
                        <a:solidFill>
                          <a:srgbClr val="4F81BD"/>
                        </a:solidFill>
                        <a:latin typeface="Times New Roman" pitchFamily="18" charset="0"/>
                        <a:ea typeface="宋体"/>
                        <a:cs typeface="Times New Roman"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p:sp>
        <p:nvSpPr>
          <p:cNvPr id="4" name="TextBox 3"/>
          <p:cNvSpPr txBox="1"/>
          <p:nvPr/>
        </p:nvSpPr>
        <p:spPr bwMode="gray">
          <a:xfrm>
            <a:off x="885825" y="2013857"/>
            <a:ext cx="7286625" cy="2677656"/>
          </a:xfrm>
          <a:prstGeom prst="rect">
            <a:avLst/>
          </a:prstGeom>
          <a:noFill/>
          <a:ln w="9525">
            <a:noFill/>
            <a:miter lim="800000"/>
            <a:headEnd/>
            <a:tailEnd/>
          </a:ln>
          <a:effectLst/>
        </p:spPr>
        <p:txBody>
          <a:bodyPr wrap="square" rtlCol="0">
            <a:spAutoFit/>
          </a:bodyPr>
          <a:lstStyle/>
          <a:p>
            <a:pPr eaLnBrk="0" hangingPunct="0">
              <a:buFontTx/>
              <a:buNone/>
            </a:pPr>
            <a:endParaRPr lang="en-US" altLang="zh-CN" sz="1400" dirty="0" smtClean="0"/>
          </a:p>
          <a:p>
            <a:pPr eaLnBrk="0" hangingPunct="0">
              <a:buFontTx/>
              <a:buNone/>
            </a:pPr>
            <a:r>
              <a:rPr lang="en-US" dirty="0" smtClean="0">
                <a:latin typeface="微软雅黑" pitchFamily="34" charset="-122"/>
                <a:ea typeface="微软雅黑" pitchFamily="34" charset="-122"/>
              </a:rPr>
              <a:t>在已知论文文本所属类别标签的情况下，我们可以通过计算准确率、召回率、F值来评价聚类的效果，准确率、召回率、F的数值越大说明聚类的效果越好。</a:t>
            </a:r>
            <a:r>
              <a:rPr lang="en-US" altLang="zh-CN" dirty="0" smtClean="0">
                <a:latin typeface="微软雅黑" pitchFamily="34" charset="-122"/>
                <a:ea typeface="微软雅黑" pitchFamily="34" charset="-122"/>
              </a:rPr>
              <a:t>F</a:t>
            </a:r>
            <a:r>
              <a:rPr lang="zh-CN" altLang="en-US" dirty="0" smtClean="0">
                <a:latin typeface="微软雅黑" pitchFamily="34" charset="-122"/>
                <a:ea typeface="微软雅黑" pitchFamily="34" charset="-122"/>
              </a:rPr>
              <a:t>值的计算公式如下</a:t>
            </a:r>
            <a:r>
              <a:rPr 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endParaRPr lang="en-US" altLang="zh-CN" dirty="0" smtClean="0">
              <a:latin typeface="微软雅黑" pitchFamily="34" charset="-122"/>
              <a:ea typeface="微软雅黑" pitchFamily="34" charset="-122"/>
            </a:endParaRPr>
          </a:p>
          <a:p>
            <a:pPr eaLnBrk="0" hangingPunct="0"/>
            <a:r>
              <a:rPr lang="zh-CN" altLang="en-US" dirty="0" smtClean="0">
                <a:latin typeface="微软雅黑" pitchFamily="34" charset="-122"/>
                <a:ea typeface="微软雅黑" pitchFamily="34" charset="-122"/>
              </a:rPr>
              <a:t>准确率</a:t>
            </a:r>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、召回率</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的计算公式如下：</a:t>
            </a:r>
          </a:p>
          <a:p>
            <a:pPr eaLnBrk="0" hangingPunct="0"/>
            <a:endParaRPr lang="zh-CN" altLang="en-US" dirty="0" smtClean="0">
              <a:latin typeface="微软雅黑" pitchFamily="34" charset="-122"/>
              <a:ea typeface="微软雅黑" pitchFamily="34" charset="-122"/>
            </a:endParaRPr>
          </a:p>
          <a:p>
            <a:pPr eaLnBrk="0" hangingPunct="0">
              <a:buFontTx/>
              <a:buNone/>
            </a:pPr>
            <a:endParaRPr lang="en-US" altLang="zh-CN" sz="1400" dirty="0" smtClean="0"/>
          </a:p>
          <a:p>
            <a:pPr eaLnBrk="0" hangingPunct="0">
              <a:buFontTx/>
              <a:buNone/>
            </a:pPr>
            <a:endParaRPr lang="zh-CN" altLang="en-US" sz="1400" dirty="0">
              <a:latin typeface="微软雅黑" pitchFamily="34" charset="-122"/>
              <a:ea typeface="微软雅黑" pitchFamily="34" charset="-122"/>
            </a:endParaRPr>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评价指标</a:t>
            </a:r>
            <a:endParaRPr lang="en-US" altLang="zh-CN" sz="2400" b="1" dirty="0" smtClean="0">
              <a:solidFill>
                <a:srgbClr val="0070C0"/>
              </a:solidFill>
              <a:latin typeface="微软雅黑" pitchFamily="34" charset="-122"/>
              <a:ea typeface="微软雅黑" pitchFamily="34" charset="-122"/>
            </a:endParaRPr>
          </a:p>
        </p:txBody>
      </p:sp>
      <p:sp>
        <p:nvSpPr>
          <p:cNvPr id="75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5777" name="Object 1"/>
          <p:cNvGraphicFramePr>
            <a:graphicFrameLocks noChangeAspect="1"/>
          </p:cNvGraphicFramePr>
          <p:nvPr/>
        </p:nvGraphicFramePr>
        <p:xfrm>
          <a:off x="4486275" y="3133725"/>
          <a:ext cx="952500" cy="447675"/>
        </p:xfrm>
        <a:graphic>
          <a:graphicData uri="http://schemas.openxmlformats.org/presentationml/2006/ole">
            <p:oleObj spid="_x0000_s75777" name="Equation" r:id="rId3" imgW="850531" imgH="393529" progId="Equation.DSMT4">
              <p:embed/>
            </p:oleObj>
          </a:graphicData>
        </a:graphic>
      </p:graphicFrame>
      <p:sp>
        <p:nvSpPr>
          <p:cNvPr id="757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5779" name="Object 3"/>
          <p:cNvGraphicFramePr>
            <a:graphicFrameLocks noChangeAspect="1"/>
          </p:cNvGraphicFramePr>
          <p:nvPr/>
        </p:nvGraphicFramePr>
        <p:xfrm>
          <a:off x="4962525" y="3781425"/>
          <a:ext cx="1609725" cy="409575"/>
        </p:xfrm>
        <a:graphic>
          <a:graphicData uri="http://schemas.openxmlformats.org/presentationml/2006/ole">
            <p:oleObj spid="_x0000_s75779" name="Equation" r:id="rId4" imgW="1524000" imgH="393700" progId="Equation.DSMT4">
              <p:embed/>
            </p:oleObj>
          </a:graphicData>
        </a:graphic>
      </p:graphicFrame>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5781" name="Object 5"/>
          <p:cNvGraphicFramePr>
            <a:graphicFrameLocks noChangeAspect="1"/>
          </p:cNvGraphicFramePr>
          <p:nvPr/>
        </p:nvGraphicFramePr>
        <p:xfrm>
          <a:off x="4962525" y="4438650"/>
          <a:ext cx="1590675" cy="409575"/>
        </p:xfrm>
        <a:graphic>
          <a:graphicData uri="http://schemas.openxmlformats.org/presentationml/2006/ole">
            <p:oleObj spid="_x0000_s75781" name="Equation" r:id="rId5" imgW="1524000" imgH="393700" progId="Equation.DSMT4">
              <p:embed/>
            </p:oleObj>
          </a:graphicData>
        </a:graphic>
      </p:graphicFrame>
      <p:sp>
        <p:nvSpPr>
          <p:cNvPr id="757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5783" name="Object 7"/>
          <p:cNvGraphicFramePr>
            <a:graphicFrameLocks noChangeAspect="1"/>
          </p:cNvGraphicFramePr>
          <p:nvPr/>
        </p:nvGraphicFramePr>
        <p:xfrm>
          <a:off x="3867150" y="5029200"/>
          <a:ext cx="3781425" cy="476250"/>
        </p:xfrm>
        <a:graphic>
          <a:graphicData uri="http://schemas.openxmlformats.org/presentationml/2006/ole">
            <p:oleObj spid="_x0000_s75783" name="Equation" r:id="rId6" imgW="3390900" imgH="431800" progId="Equation.DSMT4">
              <p:embed/>
            </p:oleObj>
          </a:graphicData>
        </a:graphic>
      </p:graphicFrame>
      <p:sp>
        <p:nvSpPr>
          <p:cNvPr id="757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5785" name="Object 9"/>
          <p:cNvGraphicFramePr>
            <a:graphicFrameLocks noChangeAspect="1"/>
          </p:cNvGraphicFramePr>
          <p:nvPr/>
        </p:nvGraphicFramePr>
        <p:xfrm>
          <a:off x="3857625" y="5705475"/>
          <a:ext cx="3781425" cy="457200"/>
        </p:xfrm>
        <a:graphic>
          <a:graphicData uri="http://schemas.openxmlformats.org/presentationml/2006/ole">
            <p:oleObj spid="_x0000_s75785" name="Equation" r:id="rId7" imgW="3390900" imgH="419100" progId="Equation.DSMT4">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endParaRPr lang="zh-CN" altLang="en-US" dirty="0"/>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评测结果</a:t>
            </a:r>
            <a:endParaRPr lang="en-US" altLang="zh-CN" sz="2400" b="1" dirty="0" smtClean="0">
              <a:solidFill>
                <a:srgbClr val="0070C0"/>
              </a:solidFill>
              <a:latin typeface="微软雅黑" pitchFamily="34" charset="-122"/>
              <a:ea typeface="微软雅黑" pitchFamily="34" charset="-122"/>
            </a:endParaRPr>
          </a:p>
        </p:txBody>
      </p:sp>
      <p:sp>
        <p:nvSpPr>
          <p:cNvPr id="8" name="TextBox 7"/>
          <p:cNvSpPr txBox="1"/>
          <p:nvPr/>
        </p:nvSpPr>
        <p:spPr bwMode="gray">
          <a:xfrm>
            <a:off x="2803070" y="5610226"/>
            <a:ext cx="3724275" cy="307777"/>
          </a:xfrm>
          <a:prstGeom prst="rect">
            <a:avLst/>
          </a:prstGeom>
          <a:noFill/>
          <a:ln w="9525">
            <a:noFill/>
            <a:miter lim="800000"/>
            <a:headEnd/>
            <a:tailEnd/>
          </a:ln>
          <a:effectLst/>
        </p:spPr>
        <p:txBody>
          <a:bodyPr wrap="square" rtlCol="0">
            <a:spAutoFit/>
          </a:bodyPr>
          <a:lstStyle/>
          <a:p>
            <a:pPr eaLnBrk="0" hangingPunct="0">
              <a:buFontTx/>
              <a:buNone/>
            </a:pPr>
            <a:r>
              <a:rPr lang="zh-CN" altLang="en-US" sz="1400" dirty="0" smtClean="0">
                <a:solidFill>
                  <a:schemeClr val="tx1"/>
                </a:solidFill>
                <a:latin typeface="微软雅黑" pitchFamily="34" charset="-122"/>
                <a:ea typeface="微软雅黑" pitchFamily="34" charset="-122"/>
              </a:rPr>
              <a:t>不同语料训练出来的词向量聚类结果对比</a:t>
            </a:r>
            <a:endParaRPr lang="zh-CN" altLang="en-US" sz="1400" dirty="0">
              <a:solidFill>
                <a:schemeClr val="tx1"/>
              </a:solidFill>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1055913" y="2455768"/>
          <a:ext cx="6988632" cy="2649978"/>
        </p:xfrm>
        <a:graphic>
          <a:graphicData uri="http://schemas.openxmlformats.org/drawingml/2006/table">
            <a:tbl>
              <a:tblPr firstRow="1" bandRow="1">
                <a:tableStyleId>{5C22544A-7EE6-4342-B048-85BDC9FD1C3A}</a:tableStyleId>
              </a:tblPr>
              <a:tblGrid>
                <a:gridCol w="3067513"/>
                <a:gridCol w="1362974"/>
                <a:gridCol w="1311215"/>
                <a:gridCol w="1246930"/>
              </a:tblGrid>
              <a:tr h="441663">
                <a:tc>
                  <a:txBody>
                    <a:bodyPr/>
                    <a:lstStyle/>
                    <a:p>
                      <a:pPr indent="0" algn="ctr">
                        <a:lnSpc>
                          <a:spcPct val="140000"/>
                        </a:lnSpc>
                        <a:spcAft>
                          <a:spcPts val="0"/>
                        </a:spcAft>
                      </a:pPr>
                      <a:r>
                        <a:rPr lang="zh-CN" sz="1050" kern="100" dirty="0">
                          <a:latin typeface="Times New Roman"/>
                          <a:ea typeface="宋体"/>
                          <a:cs typeface="Times New Roman"/>
                        </a:rPr>
                        <a:t>语料库</a:t>
                      </a:r>
                      <a:endParaRPr lang="zh-CN" sz="900" kern="100" dirty="0">
                        <a:latin typeface="Times New Roman"/>
                        <a:ea typeface="宋体"/>
                        <a:cs typeface="Times New Roman"/>
                      </a:endParaRPr>
                    </a:p>
                  </a:txBody>
                  <a:tcPr marL="68580" marR="68580" marT="0" marB="0"/>
                </a:tc>
                <a:tc>
                  <a:txBody>
                    <a:bodyPr/>
                    <a:lstStyle/>
                    <a:p>
                      <a:pPr indent="0" algn="ctr">
                        <a:lnSpc>
                          <a:spcPct val="140000"/>
                        </a:lnSpc>
                        <a:spcAft>
                          <a:spcPts val="0"/>
                        </a:spcAft>
                      </a:pPr>
                      <a:r>
                        <a:rPr lang="zh-CN" sz="1050" kern="100" dirty="0">
                          <a:latin typeface="Times New Roman"/>
                          <a:ea typeface="宋体"/>
                          <a:cs typeface="Times New Roman"/>
                        </a:rPr>
                        <a:t>准确率</a:t>
                      </a:r>
                      <a:endParaRPr lang="zh-CN" sz="900" kern="100" dirty="0">
                        <a:latin typeface="Times New Roman"/>
                        <a:ea typeface="宋体"/>
                        <a:cs typeface="Times New Roman"/>
                      </a:endParaRPr>
                    </a:p>
                  </a:txBody>
                  <a:tcPr marL="68580" marR="68580" marT="0" marB="0"/>
                </a:tc>
                <a:tc>
                  <a:txBody>
                    <a:bodyPr/>
                    <a:lstStyle/>
                    <a:p>
                      <a:pPr indent="0" algn="ctr">
                        <a:lnSpc>
                          <a:spcPct val="140000"/>
                        </a:lnSpc>
                        <a:spcAft>
                          <a:spcPts val="0"/>
                        </a:spcAft>
                      </a:pPr>
                      <a:r>
                        <a:rPr lang="zh-CN" sz="1050" kern="100" dirty="0">
                          <a:latin typeface="Times New Roman"/>
                          <a:ea typeface="宋体"/>
                          <a:cs typeface="Times New Roman"/>
                        </a:rPr>
                        <a:t>召回率</a:t>
                      </a:r>
                      <a:endParaRPr lang="zh-CN" sz="900" kern="100" dirty="0">
                        <a:latin typeface="Times New Roman"/>
                        <a:ea typeface="宋体"/>
                        <a:cs typeface="Times New Roman"/>
                      </a:endParaRPr>
                    </a:p>
                  </a:txBody>
                  <a:tcPr marL="68580" marR="68580" marT="0" marB="0"/>
                </a:tc>
                <a:tc>
                  <a:txBody>
                    <a:bodyPr/>
                    <a:lstStyle/>
                    <a:p>
                      <a:pPr indent="0" algn="ctr">
                        <a:lnSpc>
                          <a:spcPct val="140000"/>
                        </a:lnSpc>
                        <a:spcAft>
                          <a:spcPts val="0"/>
                        </a:spcAft>
                      </a:pPr>
                      <a:r>
                        <a:rPr lang="en-US" sz="1050" kern="100" dirty="0">
                          <a:latin typeface="Times New Roman"/>
                          <a:ea typeface="宋体"/>
                          <a:cs typeface="Times New Roman"/>
                        </a:rPr>
                        <a:t>F</a:t>
                      </a:r>
                      <a:r>
                        <a:rPr lang="zh-CN" sz="1050" kern="100" dirty="0">
                          <a:latin typeface="Times New Roman"/>
                          <a:ea typeface="宋体"/>
                          <a:cs typeface="Times New Roman"/>
                        </a:rPr>
                        <a:t>值</a:t>
                      </a:r>
                      <a:endParaRPr lang="zh-CN" sz="900" kern="100" dirty="0">
                        <a:latin typeface="Times New Roman"/>
                        <a:ea typeface="宋体"/>
                        <a:cs typeface="Times New Roman"/>
                      </a:endParaRPr>
                    </a:p>
                  </a:txBody>
                  <a:tcPr marL="68580" marR="68580" marT="0" marB="0"/>
                </a:tc>
              </a:tr>
              <a:tr h="441663">
                <a:tc>
                  <a:txBody>
                    <a:bodyPr/>
                    <a:lstStyle/>
                    <a:p>
                      <a:pPr indent="0" algn="ctr">
                        <a:lnSpc>
                          <a:spcPct val="140000"/>
                        </a:lnSpc>
                        <a:spcAft>
                          <a:spcPts val="0"/>
                        </a:spcAft>
                      </a:pPr>
                      <a:r>
                        <a:rPr lang="zh-CN" sz="1400" kern="100" dirty="0">
                          <a:solidFill>
                            <a:schemeClr val="tx1"/>
                          </a:solidFill>
                          <a:latin typeface="Times New Roman"/>
                          <a:ea typeface="宋体"/>
                          <a:cs typeface="Times New Roman"/>
                        </a:rPr>
                        <a:t>人民日报语料库</a:t>
                      </a: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0.69900</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0.64269</a:t>
                      </a:r>
                      <a:endParaRPr lang="zh-CN" sz="1400" kern="10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0.66966</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r>
              <a:tr h="441663">
                <a:tc>
                  <a:txBody>
                    <a:bodyPr/>
                    <a:lstStyle/>
                    <a:p>
                      <a:pPr indent="0" algn="ctr">
                        <a:lnSpc>
                          <a:spcPct val="140000"/>
                        </a:lnSpc>
                        <a:spcAft>
                          <a:spcPts val="0"/>
                        </a:spcAft>
                      </a:pPr>
                      <a:r>
                        <a:rPr lang="zh-CN" altLang="en-US" sz="1400" kern="100" dirty="0" smtClean="0">
                          <a:solidFill>
                            <a:schemeClr val="tx1"/>
                          </a:solidFill>
                          <a:latin typeface="Times New Roman"/>
                          <a:ea typeface="宋体"/>
                          <a:cs typeface="Times New Roman"/>
                        </a:rPr>
                        <a:t>搜狗新闻语料</a:t>
                      </a:r>
                      <a:r>
                        <a:rPr lang="zh-CN" sz="1400" kern="100" dirty="0" smtClean="0">
                          <a:solidFill>
                            <a:schemeClr val="tx1"/>
                          </a:solidFill>
                          <a:latin typeface="Times New Roman"/>
                          <a:ea typeface="宋体"/>
                          <a:cs typeface="Times New Roman"/>
                        </a:rPr>
                        <a:t>库</a:t>
                      </a:r>
                      <a:endParaRPr lang="zh-CN" sz="1400" kern="100" dirty="0">
                        <a:solidFill>
                          <a:schemeClr val="tx1"/>
                        </a:solidFill>
                        <a:latin typeface="Times New Roman"/>
                        <a:ea typeface="宋体"/>
                        <a:cs typeface="Times New Roman"/>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0.72008</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0.71054</a:t>
                      </a:r>
                      <a:endParaRPr lang="zh-CN" sz="1400" kern="10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0.71527</a:t>
                      </a:r>
                      <a:endParaRPr lang="zh-CN" sz="1400" kern="100">
                        <a:solidFill>
                          <a:schemeClr val="tx1"/>
                        </a:solidFill>
                        <a:latin typeface="Times New Roman" pitchFamily="18" charset="0"/>
                        <a:ea typeface="宋体"/>
                        <a:cs typeface="Times New Roman" pitchFamily="18" charset="0"/>
                      </a:endParaRPr>
                    </a:p>
                  </a:txBody>
                  <a:tcPr marL="68580" marR="68580" marT="0" marB="0"/>
                </a:tc>
              </a:tr>
              <a:tr h="441663">
                <a:tc>
                  <a:txBody>
                    <a:bodyPr/>
                    <a:lstStyle/>
                    <a:p>
                      <a:pPr indent="0" algn="ctr">
                        <a:lnSpc>
                          <a:spcPct val="140000"/>
                        </a:lnSpc>
                        <a:spcAft>
                          <a:spcPts val="0"/>
                        </a:spcAft>
                      </a:pPr>
                      <a:r>
                        <a:rPr lang="zh-CN" sz="1400" kern="100" dirty="0">
                          <a:solidFill>
                            <a:schemeClr val="tx1"/>
                          </a:solidFill>
                          <a:latin typeface="Times New Roman"/>
                          <a:ea typeface="宋体"/>
                          <a:cs typeface="Times New Roman"/>
                        </a:rPr>
                        <a:t>中文维基百科语料库</a:t>
                      </a: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0.81545</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0.78949</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0.80226</a:t>
                      </a:r>
                      <a:endParaRPr lang="zh-CN" sz="1400" kern="100">
                        <a:solidFill>
                          <a:schemeClr val="tx1"/>
                        </a:solidFill>
                        <a:latin typeface="Times New Roman" pitchFamily="18" charset="0"/>
                        <a:ea typeface="宋体"/>
                        <a:cs typeface="Times New Roman" pitchFamily="18" charset="0"/>
                      </a:endParaRPr>
                    </a:p>
                  </a:txBody>
                  <a:tcPr marL="68580" marR="68580" marT="0" marB="0"/>
                </a:tc>
              </a:tr>
              <a:tr h="441663">
                <a:tc>
                  <a:txBody>
                    <a:bodyPr/>
                    <a:lstStyle/>
                    <a:p>
                      <a:pPr indent="0" algn="ctr">
                        <a:lnSpc>
                          <a:spcPct val="140000"/>
                        </a:lnSpc>
                        <a:spcAft>
                          <a:spcPts val="0"/>
                        </a:spcAft>
                      </a:pPr>
                      <a:r>
                        <a:rPr lang="en-US" sz="1400" kern="100">
                          <a:solidFill>
                            <a:schemeClr val="tx1"/>
                          </a:solidFill>
                          <a:latin typeface="Times New Roman"/>
                          <a:ea typeface="宋体"/>
                          <a:cs typeface="Times New Roman"/>
                        </a:rPr>
                        <a:t>CNKI</a:t>
                      </a:r>
                      <a:r>
                        <a:rPr lang="zh-CN" sz="1400" kern="100">
                          <a:solidFill>
                            <a:schemeClr val="tx1"/>
                          </a:solidFill>
                          <a:latin typeface="Times New Roman"/>
                          <a:ea typeface="宋体"/>
                          <a:cs typeface="Times New Roman"/>
                        </a:rPr>
                        <a:t>语料库</a:t>
                      </a: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0.83166</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0.81753</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0.82453</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r>
              <a:tr h="441663">
                <a:tc>
                  <a:txBody>
                    <a:bodyPr/>
                    <a:lstStyle/>
                    <a:p>
                      <a:pPr indent="0" algn="ctr">
                        <a:lnSpc>
                          <a:spcPct val="140000"/>
                        </a:lnSpc>
                        <a:spcAft>
                          <a:spcPts val="0"/>
                        </a:spcAft>
                      </a:pPr>
                      <a:r>
                        <a:rPr lang="zh-CN" sz="1400" kern="100">
                          <a:solidFill>
                            <a:schemeClr val="tx1"/>
                          </a:solidFill>
                          <a:latin typeface="Times New Roman"/>
                          <a:ea typeface="宋体"/>
                          <a:cs typeface="Times New Roman"/>
                        </a:rPr>
                        <a:t>中文维基百科</a:t>
                      </a:r>
                      <a:r>
                        <a:rPr lang="en-US" sz="1400" kern="100">
                          <a:solidFill>
                            <a:schemeClr val="tx1"/>
                          </a:solidFill>
                          <a:latin typeface="Times New Roman"/>
                          <a:ea typeface="宋体"/>
                          <a:cs typeface="Times New Roman"/>
                        </a:rPr>
                        <a:t>+ CNKI</a:t>
                      </a:r>
                      <a:r>
                        <a:rPr lang="zh-CN" sz="1400" kern="100">
                          <a:solidFill>
                            <a:schemeClr val="tx1"/>
                          </a:solidFill>
                          <a:latin typeface="Times New Roman"/>
                          <a:ea typeface="宋体"/>
                          <a:cs typeface="Times New Roman"/>
                        </a:rPr>
                        <a:t>语料库</a:t>
                      </a:r>
                    </a:p>
                  </a:txBody>
                  <a:tcPr marL="68580" marR="68580" marT="0" marB="0"/>
                </a:tc>
                <a:tc>
                  <a:txBody>
                    <a:bodyPr/>
                    <a:lstStyle/>
                    <a:p>
                      <a:pPr indent="0" algn="ctr">
                        <a:lnSpc>
                          <a:spcPct val="140000"/>
                        </a:lnSpc>
                        <a:spcAft>
                          <a:spcPts val="0"/>
                        </a:spcAft>
                      </a:pPr>
                      <a:r>
                        <a:rPr lang="en-US" sz="1400" b="1" kern="100">
                          <a:solidFill>
                            <a:schemeClr val="tx1"/>
                          </a:solidFill>
                          <a:latin typeface="Times New Roman" pitchFamily="18" charset="0"/>
                          <a:ea typeface="宋体"/>
                          <a:cs typeface="Times New Roman" pitchFamily="18" charset="0"/>
                        </a:rPr>
                        <a:t>0.83293</a:t>
                      </a:r>
                      <a:endParaRPr lang="zh-CN" sz="1400" kern="10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b="1" kern="100" dirty="0">
                          <a:solidFill>
                            <a:schemeClr val="tx1"/>
                          </a:solidFill>
                          <a:latin typeface="Times New Roman" pitchFamily="18" charset="0"/>
                          <a:ea typeface="宋体"/>
                          <a:cs typeface="Times New Roman" pitchFamily="18" charset="0"/>
                        </a:rPr>
                        <a:t>0.82347</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b="1" kern="100" dirty="0">
                          <a:solidFill>
                            <a:schemeClr val="tx1"/>
                          </a:solidFill>
                          <a:latin typeface="Times New Roman" pitchFamily="18" charset="0"/>
                          <a:ea typeface="宋体"/>
                          <a:cs typeface="Times New Roman" pitchFamily="18" charset="0"/>
                        </a:rPr>
                        <a:t>0.82817</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endParaRPr lang="zh-CN" altLang="en-US" dirty="0"/>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评测结果</a:t>
            </a:r>
            <a:endParaRPr lang="en-US" altLang="zh-CN" sz="2400" b="1" dirty="0" smtClean="0">
              <a:solidFill>
                <a:srgbClr val="0070C0"/>
              </a:solidFill>
              <a:latin typeface="微软雅黑" pitchFamily="34" charset="-122"/>
              <a:ea typeface="微软雅黑" pitchFamily="34" charset="-122"/>
            </a:endParaRPr>
          </a:p>
        </p:txBody>
      </p:sp>
      <p:sp>
        <p:nvSpPr>
          <p:cNvPr id="8" name="TextBox 7"/>
          <p:cNvSpPr txBox="1"/>
          <p:nvPr/>
        </p:nvSpPr>
        <p:spPr bwMode="gray">
          <a:xfrm>
            <a:off x="2737756" y="5618390"/>
            <a:ext cx="3724275" cy="307777"/>
          </a:xfrm>
          <a:prstGeom prst="rect">
            <a:avLst/>
          </a:prstGeom>
          <a:noFill/>
          <a:ln w="9525">
            <a:noFill/>
            <a:miter lim="800000"/>
            <a:headEnd/>
            <a:tailEnd/>
          </a:ln>
          <a:effectLst/>
        </p:spPr>
        <p:txBody>
          <a:bodyPr wrap="square" rtlCol="0">
            <a:spAutoFit/>
          </a:bodyPr>
          <a:lstStyle/>
          <a:p>
            <a:pPr eaLnBrk="0" hangingPunct="0">
              <a:buFontTx/>
              <a:buNone/>
            </a:pPr>
            <a:r>
              <a:rPr lang="zh-CN" altLang="en-US" sz="1400" dirty="0" smtClean="0">
                <a:solidFill>
                  <a:schemeClr val="tx1"/>
                </a:solidFill>
                <a:latin typeface="微软雅黑" pitchFamily="34" charset="-122"/>
                <a:ea typeface="微软雅黑" pitchFamily="34" charset="-122"/>
              </a:rPr>
              <a:t>           不同截断距离选择的实验结果对比</a:t>
            </a:r>
            <a:endParaRPr lang="zh-CN" altLang="en-US" sz="1400" dirty="0">
              <a:solidFill>
                <a:schemeClr val="tx1"/>
              </a:solidFill>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1110344" y="2531968"/>
          <a:ext cx="7032172" cy="2796748"/>
        </p:xfrm>
        <a:graphic>
          <a:graphicData uri="http://schemas.openxmlformats.org/drawingml/2006/table">
            <a:tbl>
              <a:tblPr firstRow="1" bandRow="1">
                <a:tableStyleId>{5C22544A-7EE6-4342-B048-85BDC9FD1C3A}</a:tableStyleId>
              </a:tblPr>
              <a:tblGrid>
                <a:gridCol w="1758043"/>
                <a:gridCol w="1758043"/>
                <a:gridCol w="1758043"/>
                <a:gridCol w="1758043"/>
              </a:tblGrid>
              <a:tr h="407116">
                <a:tc>
                  <a:txBody>
                    <a:bodyPr/>
                    <a:lstStyle/>
                    <a:p>
                      <a:pPr indent="0" algn="ctr">
                        <a:lnSpc>
                          <a:spcPct val="140000"/>
                        </a:lnSpc>
                        <a:spcAft>
                          <a:spcPts val="0"/>
                        </a:spcAft>
                      </a:pPr>
                      <a:r>
                        <a:rPr lang="zh-CN" sz="1400" kern="100" dirty="0">
                          <a:latin typeface="Times New Roman" pitchFamily="18" charset="0"/>
                          <a:ea typeface="宋体"/>
                          <a:cs typeface="Times New Roman" pitchFamily="18" charset="0"/>
                        </a:rPr>
                        <a:t> 截断距离</a:t>
                      </a:r>
                    </a:p>
                  </a:txBody>
                  <a:tcPr marL="68580" marR="68580" marT="0" marB="0"/>
                </a:tc>
                <a:tc>
                  <a:txBody>
                    <a:bodyPr/>
                    <a:lstStyle/>
                    <a:p>
                      <a:pPr indent="0" algn="ctr">
                        <a:lnSpc>
                          <a:spcPct val="140000"/>
                        </a:lnSpc>
                        <a:spcAft>
                          <a:spcPts val="0"/>
                        </a:spcAft>
                      </a:pPr>
                      <a:r>
                        <a:rPr lang="zh-CN" sz="1400" kern="100">
                          <a:latin typeface="Times New Roman" pitchFamily="18" charset="0"/>
                          <a:ea typeface="宋体"/>
                          <a:cs typeface="Times New Roman" pitchFamily="18" charset="0"/>
                        </a:rPr>
                        <a:t>准确率</a:t>
                      </a:r>
                    </a:p>
                  </a:txBody>
                  <a:tcPr marL="68580" marR="68580" marT="0" marB="0"/>
                </a:tc>
                <a:tc>
                  <a:txBody>
                    <a:bodyPr/>
                    <a:lstStyle/>
                    <a:p>
                      <a:pPr indent="0" algn="ctr">
                        <a:lnSpc>
                          <a:spcPct val="140000"/>
                        </a:lnSpc>
                        <a:spcAft>
                          <a:spcPts val="0"/>
                        </a:spcAft>
                      </a:pPr>
                      <a:r>
                        <a:rPr lang="zh-CN" sz="1400" kern="100">
                          <a:latin typeface="Times New Roman" pitchFamily="18" charset="0"/>
                          <a:ea typeface="宋体"/>
                          <a:cs typeface="Times New Roman" pitchFamily="18" charset="0"/>
                        </a:rPr>
                        <a:t>召回率</a:t>
                      </a:r>
                    </a:p>
                  </a:txBody>
                  <a:tcPr marL="68580" marR="68580" marT="0" marB="0"/>
                </a:tc>
                <a:tc>
                  <a:txBody>
                    <a:bodyPr/>
                    <a:lstStyle/>
                    <a:p>
                      <a:pPr indent="0" algn="ctr">
                        <a:lnSpc>
                          <a:spcPct val="140000"/>
                        </a:lnSpc>
                        <a:spcAft>
                          <a:spcPts val="0"/>
                        </a:spcAft>
                      </a:pPr>
                      <a:r>
                        <a:rPr lang="en-US" sz="1400" kern="100">
                          <a:latin typeface="Times New Roman" pitchFamily="18" charset="0"/>
                          <a:ea typeface="宋体"/>
                          <a:cs typeface="Times New Roman" pitchFamily="18" charset="0"/>
                        </a:rPr>
                        <a:t>F</a:t>
                      </a:r>
                      <a:r>
                        <a:rPr lang="zh-CN" sz="1400" kern="100">
                          <a:latin typeface="Times New Roman" pitchFamily="18" charset="0"/>
                          <a:ea typeface="宋体"/>
                          <a:cs typeface="Times New Roman" pitchFamily="18" charset="0"/>
                        </a:rPr>
                        <a:t>值</a:t>
                      </a:r>
                    </a:p>
                  </a:txBody>
                  <a:tcPr marL="68580" marR="68580" marT="0" marB="0"/>
                </a:tc>
              </a:tr>
              <a:tr h="287831">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3.5</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0.79900</a:t>
                      </a:r>
                      <a:endParaRPr lang="zh-CN" sz="1400" kern="10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0.76366</a:t>
                      </a:r>
                      <a:endParaRPr lang="zh-CN" sz="1400" kern="10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0.78093</a:t>
                      </a:r>
                      <a:endParaRPr lang="zh-CN" sz="1400" kern="100">
                        <a:solidFill>
                          <a:schemeClr val="tx1"/>
                        </a:solidFill>
                        <a:latin typeface="Times New Roman" pitchFamily="18" charset="0"/>
                        <a:ea typeface="宋体"/>
                        <a:cs typeface="Times New Roman" pitchFamily="18" charset="0"/>
                      </a:endParaRPr>
                    </a:p>
                  </a:txBody>
                  <a:tcPr marL="68580" marR="68580" marT="0" marB="0"/>
                </a:tc>
              </a:tr>
              <a:tr h="287831">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3.6</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0.82008</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0.80886</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0.81443</a:t>
                      </a:r>
                      <a:endParaRPr lang="zh-CN" sz="1400" kern="100">
                        <a:solidFill>
                          <a:schemeClr val="tx1"/>
                        </a:solidFill>
                        <a:latin typeface="Times New Roman" pitchFamily="18" charset="0"/>
                        <a:ea typeface="宋体"/>
                        <a:cs typeface="Times New Roman" pitchFamily="18" charset="0"/>
                      </a:endParaRPr>
                    </a:p>
                  </a:txBody>
                  <a:tcPr marL="68580" marR="68580" marT="0" marB="0"/>
                </a:tc>
              </a:tr>
              <a:tr h="287831">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3.8</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0.83293</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0.82347</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0.82817</a:t>
                      </a:r>
                      <a:endParaRPr lang="zh-CN" sz="1400" kern="100">
                        <a:solidFill>
                          <a:schemeClr val="tx1"/>
                        </a:solidFill>
                        <a:latin typeface="Times New Roman" pitchFamily="18" charset="0"/>
                        <a:ea typeface="宋体"/>
                        <a:cs typeface="Times New Roman" pitchFamily="18" charset="0"/>
                      </a:endParaRPr>
                    </a:p>
                  </a:txBody>
                  <a:tcPr marL="68580" marR="68580" marT="0" marB="0"/>
                </a:tc>
              </a:tr>
              <a:tr h="287831">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4.0</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0.83166</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0.82753</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0.81876</a:t>
                      </a:r>
                      <a:endParaRPr lang="zh-CN" sz="1400" kern="100">
                        <a:solidFill>
                          <a:schemeClr val="tx1"/>
                        </a:solidFill>
                        <a:latin typeface="Times New Roman" pitchFamily="18" charset="0"/>
                        <a:ea typeface="宋体"/>
                        <a:cs typeface="Times New Roman" pitchFamily="18" charset="0"/>
                      </a:endParaRPr>
                    </a:p>
                  </a:txBody>
                  <a:tcPr marL="68580" marR="68580" marT="0" marB="0"/>
                </a:tc>
              </a:tr>
              <a:tr h="274454">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4.1</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0.82776</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0.80996</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0.82648</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r>
              <a:tr h="287831">
                <a:tc>
                  <a:txBody>
                    <a:bodyPr/>
                    <a:lstStyle/>
                    <a:p>
                      <a:pPr indent="0" algn="ctr">
                        <a:lnSpc>
                          <a:spcPct val="140000"/>
                        </a:lnSpc>
                        <a:spcAft>
                          <a:spcPts val="0"/>
                        </a:spcAft>
                      </a:pPr>
                      <a:r>
                        <a:rPr lang="en-US" sz="1400" b="1" kern="100">
                          <a:solidFill>
                            <a:schemeClr val="tx1"/>
                          </a:solidFill>
                          <a:latin typeface="Times New Roman" pitchFamily="18" charset="0"/>
                          <a:ea typeface="宋体"/>
                          <a:cs typeface="Times New Roman" pitchFamily="18" charset="0"/>
                        </a:rPr>
                        <a:t>4.2</a:t>
                      </a:r>
                      <a:endParaRPr lang="zh-CN" sz="1400" kern="10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b="1" kern="100" dirty="0">
                          <a:solidFill>
                            <a:schemeClr val="tx1"/>
                          </a:solidFill>
                          <a:latin typeface="Times New Roman" pitchFamily="18" charset="0"/>
                          <a:ea typeface="宋体"/>
                          <a:cs typeface="Times New Roman" pitchFamily="18" charset="0"/>
                        </a:rPr>
                        <a:t>0.83993</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b="1" kern="100" dirty="0">
                          <a:solidFill>
                            <a:schemeClr val="tx1"/>
                          </a:solidFill>
                          <a:latin typeface="Times New Roman" pitchFamily="18" charset="0"/>
                          <a:ea typeface="宋体"/>
                          <a:cs typeface="Times New Roman" pitchFamily="18" charset="0"/>
                        </a:rPr>
                        <a:t>0.82347</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b="1" kern="100" dirty="0">
                          <a:solidFill>
                            <a:schemeClr val="tx1"/>
                          </a:solidFill>
                          <a:latin typeface="Times New Roman" pitchFamily="18" charset="0"/>
                          <a:ea typeface="宋体"/>
                          <a:cs typeface="Times New Roman" pitchFamily="18" charset="0"/>
                        </a:rPr>
                        <a:t>0.83161</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r>
              <a:tr h="285165">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4.3</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0.81776</a:t>
                      </a:r>
                      <a:endParaRPr lang="zh-CN" sz="1400" kern="10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0.80996</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0.81738</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r>
              <a:tr h="285165">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4.4</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0.82093</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0.81388</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0.81876</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endParaRPr lang="zh-CN" altLang="en-US" dirty="0"/>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评测结果</a:t>
            </a:r>
            <a:endParaRPr lang="en-US" altLang="zh-CN" sz="2400" b="1" dirty="0" smtClean="0">
              <a:solidFill>
                <a:srgbClr val="0070C0"/>
              </a:solidFill>
              <a:latin typeface="微软雅黑" pitchFamily="34" charset="-122"/>
              <a:ea typeface="微软雅黑" pitchFamily="34" charset="-122"/>
            </a:endParaRPr>
          </a:p>
        </p:txBody>
      </p:sp>
      <p:sp>
        <p:nvSpPr>
          <p:cNvPr id="8" name="TextBox 7"/>
          <p:cNvSpPr txBox="1"/>
          <p:nvPr/>
        </p:nvSpPr>
        <p:spPr bwMode="gray">
          <a:xfrm>
            <a:off x="2781299" y="4943475"/>
            <a:ext cx="3724275" cy="307777"/>
          </a:xfrm>
          <a:prstGeom prst="rect">
            <a:avLst/>
          </a:prstGeom>
          <a:noFill/>
          <a:ln w="9525">
            <a:noFill/>
            <a:miter lim="800000"/>
            <a:headEnd/>
            <a:tailEnd/>
          </a:ln>
          <a:effectLst/>
        </p:spPr>
        <p:txBody>
          <a:bodyPr wrap="square" rtlCol="0">
            <a:spAutoFit/>
          </a:bodyPr>
          <a:lstStyle/>
          <a:p>
            <a:pPr eaLnBrk="0" hangingPunct="0">
              <a:buFontTx/>
              <a:buNone/>
            </a:pPr>
            <a:r>
              <a:rPr lang="zh-CN" altLang="en-US" sz="1400" dirty="0" smtClean="0">
                <a:solidFill>
                  <a:schemeClr val="tx1"/>
                </a:solidFill>
                <a:latin typeface="微软雅黑" pitchFamily="34" charset="-122"/>
                <a:ea typeface="微软雅黑" pitchFamily="34" charset="-122"/>
              </a:rPr>
              <a:t>相同文本表示不同聚类算法选择的实验对比</a:t>
            </a:r>
            <a:endParaRPr lang="zh-CN" altLang="en-US" sz="1400" dirty="0">
              <a:solidFill>
                <a:schemeClr val="tx1"/>
              </a:solidFill>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1164769" y="2749682"/>
          <a:ext cx="6988632" cy="1766652"/>
        </p:xfrm>
        <a:graphic>
          <a:graphicData uri="http://schemas.openxmlformats.org/drawingml/2006/table">
            <a:tbl>
              <a:tblPr firstRow="1" bandRow="1">
                <a:tableStyleId>{5C22544A-7EE6-4342-B048-85BDC9FD1C3A}</a:tableStyleId>
              </a:tblPr>
              <a:tblGrid>
                <a:gridCol w="2111830"/>
                <a:gridCol w="1676400"/>
                <a:gridCol w="1524000"/>
                <a:gridCol w="1676402"/>
              </a:tblGrid>
              <a:tr h="441663">
                <a:tc>
                  <a:txBody>
                    <a:bodyPr/>
                    <a:lstStyle/>
                    <a:p>
                      <a:pPr indent="0" algn="ctr">
                        <a:lnSpc>
                          <a:spcPct val="140000"/>
                        </a:lnSpc>
                        <a:spcAft>
                          <a:spcPts val="0"/>
                        </a:spcAft>
                      </a:pPr>
                      <a:r>
                        <a:rPr lang="zh-CN" sz="1400" kern="100" dirty="0">
                          <a:solidFill>
                            <a:schemeClr val="bg1"/>
                          </a:solidFill>
                          <a:latin typeface="Times New Roman" pitchFamily="18" charset="0"/>
                          <a:ea typeface="宋体"/>
                          <a:cs typeface="Times New Roman" pitchFamily="18" charset="0"/>
                        </a:rPr>
                        <a:t>算法</a:t>
                      </a:r>
                    </a:p>
                  </a:txBody>
                  <a:tcPr marL="68580" marR="68580" marT="0" marB="0"/>
                </a:tc>
                <a:tc>
                  <a:txBody>
                    <a:bodyPr/>
                    <a:lstStyle/>
                    <a:p>
                      <a:pPr indent="0" algn="ctr">
                        <a:lnSpc>
                          <a:spcPct val="140000"/>
                        </a:lnSpc>
                        <a:spcAft>
                          <a:spcPts val="0"/>
                        </a:spcAft>
                      </a:pPr>
                      <a:r>
                        <a:rPr lang="zh-CN" sz="1400" kern="100" dirty="0">
                          <a:solidFill>
                            <a:schemeClr val="bg1"/>
                          </a:solidFill>
                          <a:latin typeface="Times New Roman" pitchFamily="18" charset="0"/>
                          <a:ea typeface="宋体"/>
                          <a:cs typeface="Times New Roman" pitchFamily="18" charset="0"/>
                        </a:rPr>
                        <a:t>准确率</a:t>
                      </a:r>
                    </a:p>
                  </a:txBody>
                  <a:tcPr marL="68580" marR="68580" marT="0" marB="0"/>
                </a:tc>
                <a:tc>
                  <a:txBody>
                    <a:bodyPr/>
                    <a:lstStyle/>
                    <a:p>
                      <a:pPr indent="0" algn="ctr">
                        <a:lnSpc>
                          <a:spcPct val="140000"/>
                        </a:lnSpc>
                        <a:spcAft>
                          <a:spcPts val="0"/>
                        </a:spcAft>
                      </a:pPr>
                      <a:r>
                        <a:rPr lang="zh-CN" sz="1400" kern="100" dirty="0">
                          <a:solidFill>
                            <a:schemeClr val="bg1"/>
                          </a:solidFill>
                          <a:latin typeface="Times New Roman" pitchFamily="18" charset="0"/>
                          <a:ea typeface="宋体"/>
                          <a:cs typeface="Times New Roman" pitchFamily="18" charset="0"/>
                        </a:rPr>
                        <a:t>召回率</a:t>
                      </a:r>
                    </a:p>
                  </a:txBody>
                  <a:tcPr marL="68580" marR="68580" marT="0" marB="0"/>
                </a:tc>
                <a:tc>
                  <a:txBody>
                    <a:bodyPr/>
                    <a:lstStyle/>
                    <a:p>
                      <a:pPr indent="0" algn="ctr">
                        <a:lnSpc>
                          <a:spcPct val="140000"/>
                        </a:lnSpc>
                        <a:spcAft>
                          <a:spcPts val="0"/>
                        </a:spcAft>
                      </a:pPr>
                      <a:r>
                        <a:rPr lang="en-US" sz="1400" kern="100" dirty="0">
                          <a:solidFill>
                            <a:schemeClr val="bg1"/>
                          </a:solidFill>
                          <a:latin typeface="Times New Roman" pitchFamily="18" charset="0"/>
                          <a:ea typeface="宋体"/>
                          <a:cs typeface="Times New Roman" pitchFamily="18" charset="0"/>
                        </a:rPr>
                        <a:t>F</a:t>
                      </a:r>
                      <a:r>
                        <a:rPr lang="zh-CN" sz="1400" kern="100" dirty="0">
                          <a:solidFill>
                            <a:schemeClr val="bg1"/>
                          </a:solidFill>
                          <a:latin typeface="Times New Roman" pitchFamily="18" charset="0"/>
                          <a:ea typeface="宋体"/>
                          <a:cs typeface="Times New Roman" pitchFamily="18" charset="0"/>
                        </a:rPr>
                        <a:t>值</a:t>
                      </a:r>
                    </a:p>
                  </a:txBody>
                  <a:tcPr marL="68580" marR="68580" marT="0" marB="0"/>
                </a:tc>
              </a:tr>
              <a:tr h="441663">
                <a:tc>
                  <a:txBody>
                    <a:bodyPr/>
                    <a:lstStyle/>
                    <a:p>
                      <a:pPr indent="0" algn="ctr">
                        <a:lnSpc>
                          <a:spcPct val="140000"/>
                        </a:lnSpc>
                        <a:spcAft>
                          <a:spcPts val="0"/>
                        </a:spcAft>
                      </a:pPr>
                      <a:r>
                        <a:rPr lang="en-US" sz="1400" kern="100" dirty="0" err="1">
                          <a:solidFill>
                            <a:schemeClr val="tx1"/>
                          </a:solidFill>
                          <a:latin typeface="Times New Roman" pitchFamily="18" charset="0"/>
                          <a:ea typeface="宋体"/>
                          <a:cs typeface="Times New Roman" pitchFamily="18" charset="0"/>
                        </a:rPr>
                        <a:t>Kmeans</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0.72900</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0.71269</a:t>
                      </a:r>
                      <a:endParaRPr lang="zh-CN" sz="1400" kern="10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0.72075</a:t>
                      </a:r>
                      <a:endParaRPr lang="zh-CN" sz="1400" kern="100">
                        <a:solidFill>
                          <a:schemeClr val="tx1"/>
                        </a:solidFill>
                        <a:latin typeface="Times New Roman" pitchFamily="18" charset="0"/>
                        <a:ea typeface="宋体"/>
                        <a:cs typeface="Times New Roman" pitchFamily="18" charset="0"/>
                      </a:endParaRPr>
                    </a:p>
                  </a:txBody>
                  <a:tcPr marL="68580" marR="68580" marT="0" marB="0"/>
                </a:tc>
              </a:tr>
              <a:tr h="441663">
                <a:tc>
                  <a:txBody>
                    <a:bodyPr/>
                    <a:lstStyle/>
                    <a:p>
                      <a:pPr indent="0" algn="ctr">
                        <a:lnSpc>
                          <a:spcPct val="140000"/>
                        </a:lnSpc>
                        <a:spcAft>
                          <a:spcPts val="0"/>
                        </a:spcAft>
                      </a:pPr>
                      <a:r>
                        <a:rPr lang="en-US" sz="1400" kern="100">
                          <a:solidFill>
                            <a:schemeClr val="tx1"/>
                          </a:solidFill>
                          <a:latin typeface="Times New Roman" pitchFamily="18" charset="0"/>
                          <a:ea typeface="宋体"/>
                          <a:cs typeface="Times New Roman" pitchFamily="18" charset="0"/>
                        </a:rPr>
                        <a:t>Single-Pass</a:t>
                      </a:r>
                      <a:endParaRPr lang="zh-CN" sz="1400" kern="10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0.79008</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0.75254</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chemeClr val="tx1"/>
                          </a:solidFill>
                          <a:latin typeface="Times New Roman" pitchFamily="18" charset="0"/>
                          <a:ea typeface="宋体"/>
                          <a:cs typeface="Times New Roman" pitchFamily="18" charset="0"/>
                        </a:rPr>
                        <a:t>0.77085</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r>
              <a:tr h="441663">
                <a:tc>
                  <a:txBody>
                    <a:bodyPr/>
                    <a:lstStyle/>
                    <a:p>
                      <a:pPr indent="0" algn="ctr">
                        <a:lnSpc>
                          <a:spcPct val="140000"/>
                        </a:lnSpc>
                        <a:spcAft>
                          <a:spcPts val="0"/>
                        </a:spcAft>
                      </a:pPr>
                      <a:r>
                        <a:rPr lang="en-US" sz="1400" kern="100" dirty="0" err="1">
                          <a:solidFill>
                            <a:schemeClr val="tx1"/>
                          </a:solidFill>
                          <a:latin typeface="Times New Roman" pitchFamily="18" charset="0"/>
                          <a:ea typeface="宋体"/>
                          <a:cs typeface="Times New Roman" pitchFamily="18" charset="0"/>
                        </a:rPr>
                        <a:t>DensityP</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b="1" kern="100">
                          <a:solidFill>
                            <a:schemeClr val="tx1"/>
                          </a:solidFill>
                          <a:latin typeface="Times New Roman" pitchFamily="18" charset="0"/>
                          <a:ea typeface="宋体"/>
                          <a:cs typeface="Times New Roman" pitchFamily="18" charset="0"/>
                        </a:rPr>
                        <a:t>0.83993</a:t>
                      </a:r>
                      <a:endParaRPr lang="zh-CN" sz="1400" kern="10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b="1" kern="100" dirty="0">
                          <a:solidFill>
                            <a:schemeClr val="tx1"/>
                          </a:solidFill>
                          <a:latin typeface="Times New Roman" pitchFamily="18" charset="0"/>
                          <a:ea typeface="宋体"/>
                          <a:cs typeface="Times New Roman" pitchFamily="18" charset="0"/>
                        </a:rPr>
                        <a:t>0.82347</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b="1" kern="100" dirty="0">
                          <a:solidFill>
                            <a:schemeClr val="tx1"/>
                          </a:solidFill>
                          <a:latin typeface="Times New Roman" pitchFamily="18" charset="0"/>
                          <a:ea typeface="宋体"/>
                          <a:cs typeface="Times New Roman" pitchFamily="18" charset="0"/>
                        </a:rPr>
                        <a:t>0.83161</a:t>
                      </a:r>
                      <a:endParaRPr lang="zh-CN" sz="1400" kern="100" dirty="0">
                        <a:solidFill>
                          <a:schemeClr val="tx1"/>
                        </a:solidFill>
                        <a:latin typeface="Times New Roman" pitchFamily="18" charset="0"/>
                        <a:ea typeface="宋体"/>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endParaRPr lang="zh-CN" altLang="en-US" dirty="0"/>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评测结果</a:t>
            </a:r>
            <a:endParaRPr lang="en-US" altLang="zh-CN" sz="2400" b="1" dirty="0" smtClean="0">
              <a:solidFill>
                <a:srgbClr val="0070C0"/>
              </a:solidFill>
              <a:latin typeface="微软雅黑" pitchFamily="34" charset="-122"/>
              <a:ea typeface="微软雅黑" pitchFamily="34" charset="-122"/>
            </a:endParaRPr>
          </a:p>
        </p:txBody>
      </p:sp>
      <p:sp>
        <p:nvSpPr>
          <p:cNvPr id="8" name="TextBox 7"/>
          <p:cNvSpPr txBox="1"/>
          <p:nvPr/>
        </p:nvSpPr>
        <p:spPr bwMode="gray">
          <a:xfrm>
            <a:off x="2737756" y="5193846"/>
            <a:ext cx="3724275" cy="307777"/>
          </a:xfrm>
          <a:prstGeom prst="rect">
            <a:avLst/>
          </a:prstGeom>
          <a:noFill/>
          <a:ln w="9525">
            <a:noFill/>
            <a:miter lim="800000"/>
            <a:headEnd/>
            <a:tailEnd/>
          </a:ln>
          <a:effectLst/>
        </p:spPr>
        <p:txBody>
          <a:bodyPr wrap="square" rtlCol="0">
            <a:spAutoFit/>
          </a:bodyPr>
          <a:lstStyle/>
          <a:p>
            <a:pPr eaLnBrk="0" hangingPunct="0">
              <a:buFontTx/>
              <a:buNone/>
            </a:pPr>
            <a:r>
              <a:rPr lang="zh-CN" altLang="en-US" sz="1400" dirty="0" smtClean="0">
                <a:solidFill>
                  <a:schemeClr val="tx1"/>
                </a:solidFill>
                <a:latin typeface="微软雅黑" pitchFamily="34" charset="-122"/>
                <a:ea typeface="微软雅黑" pitchFamily="34" charset="-122"/>
              </a:rPr>
              <a:t>      不同短文本聚类模型的实验结果对比</a:t>
            </a:r>
            <a:endParaRPr lang="zh-CN" altLang="en-US" sz="1400" dirty="0">
              <a:solidFill>
                <a:schemeClr val="tx1"/>
              </a:solidFill>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1132112" y="2314254"/>
          <a:ext cx="6988632" cy="2649978"/>
        </p:xfrm>
        <a:graphic>
          <a:graphicData uri="http://schemas.openxmlformats.org/drawingml/2006/table">
            <a:tbl>
              <a:tblPr firstRow="1" bandRow="1">
                <a:tableStyleId>{5C22544A-7EE6-4342-B048-85BDC9FD1C3A}</a:tableStyleId>
              </a:tblPr>
              <a:tblGrid>
                <a:gridCol w="2111830"/>
                <a:gridCol w="1676400"/>
                <a:gridCol w="1524000"/>
                <a:gridCol w="1676402"/>
              </a:tblGrid>
              <a:tr h="441663">
                <a:tc>
                  <a:txBody>
                    <a:bodyPr/>
                    <a:lstStyle/>
                    <a:p>
                      <a:pPr indent="0" algn="ctr">
                        <a:lnSpc>
                          <a:spcPct val="140000"/>
                        </a:lnSpc>
                        <a:spcAft>
                          <a:spcPts val="0"/>
                        </a:spcAft>
                      </a:pPr>
                      <a:r>
                        <a:rPr lang="zh-CN" sz="1400" kern="100" dirty="0">
                          <a:solidFill>
                            <a:schemeClr val="bg1"/>
                          </a:solidFill>
                          <a:latin typeface="Times New Roman" pitchFamily="18" charset="0"/>
                          <a:ea typeface="宋体"/>
                          <a:cs typeface="Times New Roman" pitchFamily="18" charset="0"/>
                        </a:rPr>
                        <a:t>算法</a:t>
                      </a:r>
                    </a:p>
                  </a:txBody>
                  <a:tcPr marL="68580" marR="68580" marT="0" marB="0"/>
                </a:tc>
                <a:tc>
                  <a:txBody>
                    <a:bodyPr/>
                    <a:lstStyle/>
                    <a:p>
                      <a:pPr indent="0" algn="ctr">
                        <a:lnSpc>
                          <a:spcPct val="140000"/>
                        </a:lnSpc>
                        <a:spcAft>
                          <a:spcPts val="0"/>
                        </a:spcAft>
                      </a:pPr>
                      <a:r>
                        <a:rPr lang="zh-CN" sz="1400" kern="100" dirty="0">
                          <a:solidFill>
                            <a:schemeClr val="bg1"/>
                          </a:solidFill>
                          <a:latin typeface="Times New Roman" pitchFamily="18" charset="0"/>
                          <a:ea typeface="宋体"/>
                          <a:cs typeface="Times New Roman" pitchFamily="18" charset="0"/>
                        </a:rPr>
                        <a:t>准确率</a:t>
                      </a:r>
                    </a:p>
                  </a:txBody>
                  <a:tcPr marL="68580" marR="68580" marT="0" marB="0"/>
                </a:tc>
                <a:tc>
                  <a:txBody>
                    <a:bodyPr/>
                    <a:lstStyle/>
                    <a:p>
                      <a:pPr indent="0" algn="ctr">
                        <a:lnSpc>
                          <a:spcPct val="140000"/>
                        </a:lnSpc>
                        <a:spcAft>
                          <a:spcPts val="0"/>
                        </a:spcAft>
                      </a:pPr>
                      <a:r>
                        <a:rPr lang="zh-CN" sz="1400" kern="100" dirty="0">
                          <a:solidFill>
                            <a:schemeClr val="bg1"/>
                          </a:solidFill>
                          <a:latin typeface="Times New Roman" pitchFamily="18" charset="0"/>
                          <a:ea typeface="宋体"/>
                          <a:cs typeface="Times New Roman" pitchFamily="18" charset="0"/>
                        </a:rPr>
                        <a:t>召回率</a:t>
                      </a:r>
                    </a:p>
                  </a:txBody>
                  <a:tcPr marL="68580" marR="68580" marT="0" marB="0"/>
                </a:tc>
                <a:tc>
                  <a:txBody>
                    <a:bodyPr/>
                    <a:lstStyle/>
                    <a:p>
                      <a:pPr indent="0" algn="ctr">
                        <a:lnSpc>
                          <a:spcPct val="140000"/>
                        </a:lnSpc>
                        <a:spcAft>
                          <a:spcPts val="0"/>
                        </a:spcAft>
                      </a:pPr>
                      <a:r>
                        <a:rPr lang="en-US" sz="1400" kern="100" dirty="0">
                          <a:solidFill>
                            <a:schemeClr val="bg1"/>
                          </a:solidFill>
                          <a:latin typeface="Times New Roman" pitchFamily="18" charset="0"/>
                          <a:ea typeface="宋体"/>
                          <a:cs typeface="Times New Roman" pitchFamily="18" charset="0"/>
                        </a:rPr>
                        <a:t>F</a:t>
                      </a:r>
                      <a:r>
                        <a:rPr lang="zh-CN" sz="1400" kern="100" dirty="0">
                          <a:solidFill>
                            <a:schemeClr val="bg1"/>
                          </a:solidFill>
                          <a:latin typeface="Times New Roman" pitchFamily="18" charset="0"/>
                          <a:ea typeface="宋体"/>
                          <a:cs typeface="Times New Roman" pitchFamily="18" charset="0"/>
                        </a:rPr>
                        <a:t>值</a:t>
                      </a:r>
                    </a:p>
                  </a:txBody>
                  <a:tcPr marL="68580" marR="68580" marT="0" marB="0"/>
                </a:tc>
              </a:tr>
              <a:tr h="441663">
                <a:tc>
                  <a:txBody>
                    <a:bodyPr/>
                    <a:lstStyle/>
                    <a:p>
                      <a:pPr indent="0" algn="ctr">
                        <a:lnSpc>
                          <a:spcPct val="140000"/>
                        </a:lnSpc>
                        <a:spcAft>
                          <a:spcPts val="0"/>
                        </a:spcAft>
                      </a:pPr>
                      <a:r>
                        <a:rPr lang="en-US" sz="1400" kern="100" dirty="0" err="1">
                          <a:solidFill>
                            <a:srgbClr val="4F81BD"/>
                          </a:solidFill>
                          <a:latin typeface="Times New Roman" pitchFamily="18" charset="0"/>
                          <a:ea typeface="宋体"/>
                          <a:cs typeface="Times New Roman" pitchFamily="18" charset="0"/>
                        </a:rPr>
                        <a:t>Qimin</a:t>
                      </a:r>
                      <a:endParaRPr lang="zh-CN" sz="1400"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rgbClr val="4F81BD"/>
                          </a:solidFill>
                          <a:latin typeface="Times New Roman" pitchFamily="18" charset="0"/>
                          <a:ea typeface="宋体"/>
                          <a:cs typeface="Times New Roman" pitchFamily="18" charset="0"/>
                        </a:rPr>
                        <a:t>0.41155</a:t>
                      </a:r>
                      <a:endParaRPr lang="zh-CN" sz="1400"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rgbClr val="4F81BD"/>
                          </a:solidFill>
                          <a:latin typeface="Times New Roman" pitchFamily="18" charset="0"/>
                          <a:ea typeface="宋体"/>
                          <a:cs typeface="Times New Roman" pitchFamily="18" charset="0"/>
                        </a:rPr>
                        <a:t>0.39313</a:t>
                      </a:r>
                      <a:endParaRPr lang="zh-CN" sz="1400" kern="10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rgbClr val="4F81BD"/>
                          </a:solidFill>
                          <a:latin typeface="Times New Roman" pitchFamily="18" charset="0"/>
                          <a:ea typeface="宋体"/>
                          <a:cs typeface="Times New Roman" pitchFamily="18" charset="0"/>
                        </a:rPr>
                        <a:t>0.40212</a:t>
                      </a:r>
                      <a:endParaRPr lang="zh-CN" sz="1400" kern="100" dirty="0">
                        <a:solidFill>
                          <a:srgbClr val="4F81BD"/>
                        </a:solidFill>
                        <a:latin typeface="Times New Roman" pitchFamily="18" charset="0"/>
                        <a:ea typeface="宋体"/>
                        <a:cs typeface="Times New Roman" pitchFamily="18" charset="0"/>
                      </a:endParaRPr>
                    </a:p>
                  </a:txBody>
                  <a:tcPr marL="68580" marR="68580" marT="0" marB="0"/>
                </a:tc>
              </a:tr>
              <a:tr h="441663">
                <a:tc>
                  <a:txBody>
                    <a:bodyPr/>
                    <a:lstStyle/>
                    <a:p>
                      <a:pPr indent="0" algn="ctr">
                        <a:lnSpc>
                          <a:spcPct val="140000"/>
                        </a:lnSpc>
                        <a:spcAft>
                          <a:spcPts val="0"/>
                        </a:spcAft>
                      </a:pPr>
                      <a:r>
                        <a:rPr lang="en-US" sz="1400" kern="100">
                          <a:solidFill>
                            <a:srgbClr val="4F81BD"/>
                          </a:solidFill>
                          <a:latin typeface="Times New Roman" pitchFamily="18" charset="0"/>
                          <a:ea typeface="宋体"/>
                          <a:cs typeface="Times New Roman" pitchFamily="18" charset="0"/>
                        </a:rPr>
                        <a:t>Liu</a:t>
                      </a:r>
                      <a:endParaRPr lang="zh-CN" sz="1400" kern="10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rgbClr val="4F81BD"/>
                          </a:solidFill>
                          <a:latin typeface="Times New Roman" pitchFamily="18" charset="0"/>
                          <a:ea typeface="宋体"/>
                          <a:cs typeface="Times New Roman" pitchFamily="18" charset="0"/>
                        </a:rPr>
                        <a:t>0.62246</a:t>
                      </a:r>
                      <a:endParaRPr lang="zh-CN" sz="1400"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rgbClr val="4F81BD"/>
                          </a:solidFill>
                          <a:latin typeface="Times New Roman" pitchFamily="18" charset="0"/>
                          <a:ea typeface="宋体"/>
                          <a:cs typeface="Times New Roman" pitchFamily="18" charset="0"/>
                        </a:rPr>
                        <a:t>0.60198</a:t>
                      </a:r>
                      <a:endParaRPr lang="zh-CN" sz="1400" kern="10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rgbClr val="4F81BD"/>
                          </a:solidFill>
                          <a:latin typeface="Times New Roman" pitchFamily="18" charset="0"/>
                          <a:ea typeface="宋体"/>
                          <a:cs typeface="Times New Roman" pitchFamily="18" charset="0"/>
                        </a:rPr>
                        <a:t>0.61204</a:t>
                      </a:r>
                      <a:endParaRPr lang="zh-CN" sz="1400" kern="100">
                        <a:solidFill>
                          <a:srgbClr val="4F81BD"/>
                        </a:solidFill>
                        <a:latin typeface="Times New Roman" pitchFamily="18" charset="0"/>
                        <a:ea typeface="宋体"/>
                        <a:cs typeface="Times New Roman" pitchFamily="18" charset="0"/>
                      </a:endParaRPr>
                    </a:p>
                  </a:txBody>
                  <a:tcPr marL="68580" marR="68580" marT="0" marB="0"/>
                </a:tc>
              </a:tr>
              <a:tr h="441663">
                <a:tc>
                  <a:txBody>
                    <a:bodyPr/>
                    <a:lstStyle/>
                    <a:p>
                      <a:pPr indent="0" algn="ctr">
                        <a:lnSpc>
                          <a:spcPct val="140000"/>
                        </a:lnSpc>
                        <a:spcAft>
                          <a:spcPts val="0"/>
                        </a:spcAft>
                      </a:pPr>
                      <a:r>
                        <a:rPr lang="en-US" sz="1400" kern="100">
                          <a:solidFill>
                            <a:srgbClr val="4F81BD"/>
                          </a:solidFill>
                          <a:latin typeface="Times New Roman" pitchFamily="18" charset="0"/>
                          <a:ea typeface="宋体"/>
                          <a:cs typeface="Times New Roman" pitchFamily="18" charset="0"/>
                        </a:rPr>
                        <a:t>Tang</a:t>
                      </a:r>
                      <a:endParaRPr lang="zh-CN" sz="1400" kern="10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rgbClr val="4F81BD"/>
                          </a:solidFill>
                          <a:latin typeface="Times New Roman" pitchFamily="18" charset="0"/>
                          <a:ea typeface="宋体"/>
                          <a:cs typeface="Times New Roman" pitchFamily="18" charset="0"/>
                        </a:rPr>
                        <a:t>0.78992</a:t>
                      </a:r>
                      <a:endParaRPr lang="zh-CN" sz="1400"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rgbClr val="4F81BD"/>
                          </a:solidFill>
                          <a:latin typeface="Times New Roman" pitchFamily="18" charset="0"/>
                          <a:ea typeface="宋体"/>
                          <a:cs typeface="Times New Roman" pitchFamily="18" charset="0"/>
                        </a:rPr>
                        <a:t>0.76245</a:t>
                      </a:r>
                      <a:endParaRPr lang="zh-CN" sz="1400"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rgbClr val="4F81BD"/>
                          </a:solidFill>
                          <a:latin typeface="Times New Roman" pitchFamily="18" charset="0"/>
                          <a:ea typeface="宋体"/>
                          <a:cs typeface="Times New Roman" pitchFamily="18" charset="0"/>
                        </a:rPr>
                        <a:t>0.77594</a:t>
                      </a:r>
                      <a:endParaRPr lang="zh-CN" sz="1400" kern="100">
                        <a:solidFill>
                          <a:srgbClr val="4F81BD"/>
                        </a:solidFill>
                        <a:latin typeface="Times New Roman" pitchFamily="18" charset="0"/>
                        <a:ea typeface="宋体"/>
                        <a:cs typeface="Times New Roman" pitchFamily="18" charset="0"/>
                      </a:endParaRPr>
                    </a:p>
                  </a:txBody>
                  <a:tcPr marL="68580" marR="68580" marT="0" marB="0"/>
                </a:tc>
              </a:tr>
              <a:tr h="441663">
                <a:tc>
                  <a:txBody>
                    <a:bodyPr/>
                    <a:lstStyle/>
                    <a:p>
                      <a:pPr indent="0" algn="ctr">
                        <a:lnSpc>
                          <a:spcPct val="140000"/>
                        </a:lnSpc>
                        <a:spcAft>
                          <a:spcPts val="0"/>
                        </a:spcAft>
                      </a:pPr>
                      <a:r>
                        <a:rPr lang="en-US" sz="1400" kern="100">
                          <a:solidFill>
                            <a:srgbClr val="4F81BD"/>
                          </a:solidFill>
                          <a:latin typeface="Times New Roman" pitchFamily="18" charset="0"/>
                          <a:ea typeface="宋体"/>
                          <a:cs typeface="Times New Roman" pitchFamily="18" charset="0"/>
                        </a:rPr>
                        <a:t>LI</a:t>
                      </a:r>
                      <a:endParaRPr lang="zh-CN" sz="1400" kern="10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a:solidFill>
                            <a:srgbClr val="4F81BD"/>
                          </a:solidFill>
                          <a:latin typeface="Times New Roman" pitchFamily="18" charset="0"/>
                          <a:ea typeface="宋体"/>
                          <a:cs typeface="Times New Roman" pitchFamily="18" charset="0"/>
                        </a:rPr>
                        <a:t>0.72352</a:t>
                      </a:r>
                      <a:endParaRPr lang="zh-CN" sz="1400" kern="10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rgbClr val="4F81BD"/>
                          </a:solidFill>
                          <a:latin typeface="Times New Roman" pitchFamily="18" charset="0"/>
                          <a:ea typeface="宋体"/>
                          <a:cs typeface="Times New Roman" pitchFamily="18" charset="0"/>
                        </a:rPr>
                        <a:t>0.71782</a:t>
                      </a:r>
                      <a:endParaRPr lang="zh-CN" sz="1400"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kern="100" dirty="0">
                          <a:solidFill>
                            <a:srgbClr val="4F81BD"/>
                          </a:solidFill>
                          <a:latin typeface="Times New Roman" pitchFamily="18" charset="0"/>
                          <a:ea typeface="宋体"/>
                          <a:cs typeface="Times New Roman" pitchFamily="18" charset="0"/>
                        </a:rPr>
                        <a:t>0.72065</a:t>
                      </a:r>
                      <a:endParaRPr lang="zh-CN" sz="1400" kern="100" dirty="0">
                        <a:solidFill>
                          <a:srgbClr val="4F81BD"/>
                        </a:solidFill>
                        <a:latin typeface="Times New Roman" pitchFamily="18" charset="0"/>
                        <a:ea typeface="宋体"/>
                        <a:cs typeface="Times New Roman" pitchFamily="18" charset="0"/>
                      </a:endParaRPr>
                    </a:p>
                  </a:txBody>
                  <a:tcPr marL="68580" marR="68580" marT="0" marB="0"/>
                </a:tc>
              </a:tr>
              <a:tr h="441663">
                <a:tc>
                  <a:txBody>
                    <a:bodyPr/>
                    <a:lstStyle/>
                    <a:p>
                      <a:pPr indent="0" algn="ctr">
                        <a:lnSpc>
                          <a:spcPct val="140000"/>
                        </a:lnSpc>
                        <a:spcAft>
                          <a:spcPts val="0"/>
                        </a:spcAft>
                      </a:pPr>
                      <a:r>
                        <a:rPr lang="en-US" sz="1400" kern="100">
                          <a:solidFill>
                            <a:srgbClr val="4F81BD"/>
                          </a:solidFill>
                          <a:latin typeface="Times New Roman" pitchFamily="18" charset="0"/>
                          <a:ea typeface="宋体"/>
                          <a:cs typeface="Times New Roman" pitchFamily="18" charset="0"/>
                        </a:rPr>
                        <a:t>DensityP</a:t>
                      </a:r>
                      <a:endParaRPr lang="zh-CN" sz="1400" kern="10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b="1" kern="100" dirty="0">
                          <a:solidFill>
                            <a:srgbClr val="4F81BD"/>
                          </a:solidFill>
                          <a:latin typeface="Times New Roman" pitchFamily="18" charset="0"/>
                          <a:ea typeface="宋体"/>
                          <a:cs typeface="Times New Roman" pitchFamily="18" charset="0"/>
                        </a:rPr>
                        <a:t>0.83993</a:t>
                      </a:r>
                      <a:endParaRPr lang="zh-CN" sz="1400"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b="1" kern="100" dirty="0">
                          <a:solidFill>
                            <a:srgbClr val="4F81BD"/>
                          </a:solidFill>
                          <a:latin typeface="Times New Roman" pitchFamily="18" charset="0"/>
                          <a:ea typeface="宋体"/>
                          <a:cs typeface="Times New Roman" pitchFamily="18" charset="0"/>
                        </a:rPr>
                        <a:t>0.82347</a:t>
                      </a:r>
                      <a:endParaRPr lang="zh-CN" sz="1400" kern="100" dirty="0">
                        <a:solidFill>
                          <a:srgbClr val="4F81BD"/>
                        </a:solidFill>
                        <a:latin typeface="Times New Roman" pitchFamily="18" charset="0"/>
                        <a:ea typeface="宋体"/>
                        <a:cs typeface="Times New Roman" pitchFamily="18" charset="0"/>
                      </a:endParaRPr>
                    </a:p>
                  </a:txBody>
                  <a:tcPr marL="68580" marR="68580" marT="0" marB="0"/>
                </a:tc>
                <a:tc>
                  <a:txBody>
                    <a:bodyPr/>
                    <a:lstStyle/>
                    <a:p>
                      <a:pPr indent="0" algn="ctr">
                        <a:lnSpc>
                          <a:spcPct val="140000"/>
                        </a:lnSpc>
                        <a:spcAft>
                          <a:spcPts val="0"/>
                        </a:spcAft>
                      </a:pPr>
                      <a:r>
                        <a:rPr lang="en-US" sz="1400" b="1" kern="100" dirty="0">
                          <a:solidFill>
                            <a:srgbClr val="4F81BD"/>
                          </a:solidFill>
                          <a:latin typeface="Times New Roman" pitchFamily="18" charset="0"/>
                          <a:ea typeface="宋体"/>
                          <a:cs typeface="Times New Roman" pitchFamily="18" charset="0"/>
                        </a:rPr>
                        <a:t>0.83161</a:t>
                      </a:r>
                      <a:endParaRPr lang="zh-CN" sz="1400" kern="100" dirty="0">
                        <a:solidFill>
                          <a:srgbClr val="4F81BD"/>
                        </a:solidFill>
                        <a:latin typeface="Times New Roman" pitchFamily="18" charset="0"/>
                        <a:ea typeface="宋体"/>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endParaRPr lang="zh-CN" altLang="en-US" dirty="0"/>
          </a:p>
        </p:txBody>
      </p:sp>
      <p:sp>
        <p:nvSpPr>
          <p:cNvPr id="5" name="TextBox 4"/>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评测结果</a:t>
            </a:r>
            <a:endParaRPr lang="en-US" altLang="zh-CN" sz="2400" b="1" dirty="0" smtClean="0">
              <a:solidFill>
                <a:srgbClr val="0070C0"/>
              </a:solidFill>
              <a:latin typeface="微软雅黑" pitchFamily="34" charset="-122"/>
              <a:ea typeface="微软雅黑" pitchFamily="34" charset="-122"/>
            </a:endParaRPr>
          </a:p>
        </p:txBody>
      </p:sp>
      <p:pic>
        <p:nvPicPr>
          <p:cNvPr id="80898" name="图片 195"/>
          <p:cNvPicPr>
            <a:picLocks noChangeAspect="1" noChangeArrowheads="1"/>
          </p:cNvPicPr>
          <p:nvPr/>
        </p:nvPicPr>
        <p:blipFill>
          <a:blip r:embed="rId3" cstate="print"/>
          <a:srcRect/>
          <a:stretch>
            <a:fillRect/>
          </a:stretch>
        </p:blipFill>
        <p:spPr bwMode="auto">
          <a:xfrm>
            <a:off x="2181225" y="2371725"/>
            <a:ext cx="4981575" cy="318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3" name="TextBox 2"/>
          <p:cNvSpPr txBox="1"/>
          <p:nvPr/>
        </p:nvSpPr>
        <p:spPr bwMode="gray">
          <a:xfrm>
            <a:off x="734786" y="1808389"/>
            <a:ext cx="7372350" cy="3416320"/>
          </a:xfrm>
          <a:prstGeom prst="rect">
            <a:avLst/>
          </a:prstGeom>
          <a:noFill/>
          <a:ln w="9525">
            <a:noFill/>
            <a:miter lim="800000"/>
            <a:headEnd/>
            <a:tailEnd/>
          </a:ln>
          <a:effectLst/>
        </p:spPr>
        <p:txBody>
          <a:bodyPr wrap="square" rtlCol="0">
            <a:spAutoFit/>
          </a:bodyPr>
          <a:lstStyle/>
          <a:p>
            <a:endParaRPr lang="zh-CN" altLang="en-US" dirty="0" smtClean="0">
              <a:latin typeface="微软雅黑" pitchFamily="34" charset="-122"/>
              <a:ea typeface="微软雅黑" pitchFamily="34" charset="-122"/>
            </a:endParaRPr>
          </a:p>
          <a:p>
            <a:r>
              <a:rPr lang="zh-CN" altLang="en-US" b="1" dirty="0" smtClean="0">
                <a:solidFill>
                  <a:srgbClr val="0070C0"/>
                </a:solidFill>
                <a:latin typeface="微软雅黑" pitchFamily="34" charset="-122"/>
                <a:ea typeface="微软雅黑" pitchFamily="34" charset="-122"/>
              </a:rPr>
              <a:t>基于词向量和</a:t>
            </a:r>
            <a:r>
              <a:rPr lang="en-US" altLang="zh-CN" b="1" dirty="0" smtClean="0">
                <a:solidFill>
                  <a:srgbClr val="0070C0"/>
                </a:solidFill>
                <a:latin typeface="微软雅黑" pitchFamily="34" charset="-122"/>
                <a:ea typeface="微软雅黑" pitchFamily="34" charset="-122"/>
              </a:rPr>
              <a:t>EMD</a:t>
            </a:r>
            <a:r>
              <a:rPr lang="zh-CN" altLang="en-US" b="1" dirty="0" smtClean="0">
                <a:solidFill>
                  <a:srgbClr val="0070C0"/>
                </a:solidFill>
                <a:latin typeface="微软雅黑" pitchFamily="34" charset="-122"/>
                <a:ea typeface="微软雅黑" pitchFamily="34" charset="-122"/>
              </a:rPr>
              <a:t>距离的短文本聚类</a:t>
            </a:r>
            <a:endParaRPr lang="en-US" altLang="zh-CN" b="1" dirty="0" smtClean="0">
              <a:solidFill>
                <a:srgbClr val="0070C0"/>
              </a:solidFill>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基于词向量的文本表示</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基于特征词词向量移动距离的文本相似度计算</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b="1" dirty="0" smtClean="0">
                <a:solidFill>
                  <a:srgbClr val="0070C0"/>
                </a:solidFill>
                <a:latin typeface="微软雅黑" pitchFamily="34" charset="-122"/>
                <a:ea typeface="微软雅黑" pitchFamily="34" charset="-122"/>
              </a:rPr>
              <a:t>基于词向量和密度峰值发现的论文标题聚类</a:t>
            </a:r>
            <a:endParaRPr lang="en-US" altLang="zh-CN" b="1" dirty="0" smtClean="0">
              <a:solidFill>
                <a:srgbClr val="0070C0"/>
              </a:solidFill>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CNKI</a:t>
            </a:r>
            <a:r>
              <a:rPr lang="zh-CN" altLang="en-US" dirty="0" smtClean="0">
                <a:latin typeface="微软雅黑" pitchFamily="34" charset="-122"/>
                <a:ea typeface="微软雅黑" pitchFamily="34" charset="-122"/>
              </a:rPr>
              <a:t>论文信息爬虫</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引入论文关键词和导师信息丰富标题的语义</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基于密度峰值发现的标题聚类</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zh-CN" altLang="en-US" dirty="0" smtClean="0">
              <a:latin typeface="微软雅黑" pitchFamily="34" charset="-122"/>
              <a:ea typeface="微软雅黑" pitchFamily="34" charset="-122"/>
            </a:endParaRPr>
          </a:p>
        </p:txBody>
      </p:sp>
      <p:sp>
        <p:nvSpPr>
          <p:cNvPr id="4" name="TextBox 3"/>
          <p:cNvSpPr txBox="1"/>
          <p:nvPr/>
        </p:nvSpPr>
        <p:spPr bwMode="gray">
          <a:xfrm>
            <a:off x="533400" y="1514475"/>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总结</a:t>
            </a:r>
            <a:endParaRPr lang="en-US" altLang="zh-CN" sz="2400" b="1" dirty="0" smtClean="0">
              <a:solidFill>
                <a:srgbClr val="0070C0"/>
              </a:solidFill>
              <a:latin typeface="微软雅黑" pitchFamily="34" charset="-122"/>
              <a:ea typeface="微软雅黑" pitchFamily="34" charset="-122"/>
            </a:endParaRPr>
          </a:p>
        </p:txBody>
      </p:sp>
      <p:sp>
        <p:nvSpPr>
          <p:cNvPr id="5" name="TextBox 4"/>
          <p:cNvSpPr txBox="1"/>
          <p:nvPr/>
        </p:nvSpPr>
        <p:spPr bwMode="gray">
          <a:xfrm>
            <a:off x="598715" y="4464504"/>
            <a:ext cx="2514600" cy="461665"/>
          </a:xfrm>
          <a:prstGeom prst="rect">
            <a:avLst/>
          </a:prstGeom>
          <a:noFill/>
          <a:ln w="9525">
            <a:noFill/>
            <a:miter lim="800000"/>
            <a:headEnd/>
            <a:tailEnd/>
          </a:ln>
          <a:effectLst/>
        </p:spPr>
        <p:txBody>
          <a:bodyPr wrap="square" rtlCol="0">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展望</a:t>
            </a:r>
            <a:endParaRPr lang="en-US" altLang="zh-CN" sz="2400" b="1" dirty="0" smtClean="0">
              <a:solidFill>
                <a:srgbClr val="0070C0"/>
              </a:solidFill>
              <a:latin typeface="微软雅黑" pitchFamily="34" charset="-122"/>
              <a:ea typeface="微软雅黑" pitchFamily="34" charset="-122"/>
            </a:endParaRPr>
          </a:p>
        </p:txBody>
      </p:sp>
      <p:sp>
        <p:nvSpPr>
          <p:cNvPr id="6" name="矩形 5"/>
          <p:cNvSpPr/>
          <p:nvPr/>
        </p:nvSpPr>
        <p:spPr>
          <a:xfrm>
            <a:off x="816428" y="4965450"/>
            <a:ext cx="4572000" cy="923330"/>
          </a:xfrm>
          <a:prstGeom prst="rect">
            <a:avLst/>
          </a:prstGeom>
        </p:spPr>
        <p:txBody>
          <a:bodyPr>
            <a:spAutoFit/>
          </a:bodyPr>
          <a:lstStyle/>
          <a:p>
            <a:r>
              <a:rPr lang="zh-CN" altLang="en-US" dirty="0" smtClean="0">
                <a:latin typeface="华文中宋" pitchFamily="2" charset="-122"/>
                <a:ea typeface="华文中宋" pitchFamily="2" charset="-122"/>
              </a:rPr>
              <a:t>短文本的语法结构和特征词的顺序</a:t>
            </a:r>
            <a:endParaRPr lang="en-US" altLang="zh-CN" dirty="0" smtClean="0">
              <a:latin typeface="华文中宋" pitchFamily="2" charset="-122"/>
              <a:ea typeface="华文中宋" pitchFamily="2" charset="-122"/>
            </a:endParaRPr>
          </a:p>
          <a:p>
            <a:r>
              <a:rPr lang="zh-CN" altLang="en-US" dirty="0" smtClean="0">
                <a:latin typeface="华文中宋" pitchFamily="2" charset="-122"/>
                <a:ea typeface="华文中宋" pitchFamily="2" charset="-122"/>
              </a:rPr>
              <a:t>特征词权重计算</a:t>
            </a:r>
            <a:endParaRPr lang="en-US" altLang="zh-CN" dirty="0" smtClean="0">
              <a:latin typeface="华文中宋" pitchFamily="2" charset="-122"/>
              <a:ea typeface="华文中宋" pitchFamily="2" charset="-122"/>
            </a:endParaRPr>
          </a:p>
          <a:p>
            <a:r>
              <a:rPr lang="zh-CN" altLang="en-US" dirty="0" smtClean="0">
                <a:latin typeface="华文中宋" pitchFamily="2" charset="-122"/>
                <a:ea typeface="华文中宋" pitchFamily="2" charset="-122"/>
              </a:rPr>
              <a:t>自动选取聚类中心</a:t>
            </a:r>
            <a:endParaRPr lang="en-US" altLang="zh-CN" dirty="0" smtClean="0">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论文情况</a:t>
            </a:r>
            <a:endParaRPr lang="zh-CN" altLang="en-US" dirty="0"/>
          </a:p>
        </p:txBody>
      </p:sp>
      <p:sp>
        <p:nvSpPr>
          <p:cNvPr id="4" name="TextBox 3"/>
          <p:cNvSpPr txBox="1"/>
          <p:nvPr/>
        </p:nvSpPr>
        <p:spPr bwMode="gray">
          <a:xfrm>
            <a:off x="847725" y="1752600"/>
            <a:ext cx="6972300" cy="3154710"/>
          </a:xfrm>
          <a:prstGeom prst="rect">
            <a:avLst/>
          </a:prstGeom>
          <a:noFill/>
          <a:ln w="9525">
            <a:noFill/>
            <a:miter lim="800000"/>
            <a:headEnd/>
            <a:tailEnd/>
          </a:ln>
          <a:effectLst/>
        </p:spPr>
        <p:txBody>
          <a:bodyPr wrap="square" rtlCol="0">
            <a:spAutoFit/>
          </a:bodyPr>
          <a:lstStyle/>
          <a:p>
            <a:pPr lvl="0"/>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基于词向量和</a:t>
            </a:r>
            <a:r>
              <a:rPr lang="en-US" dirty="0" smtClean="0">
                <a:latin typeface="微软雅黑" pitchFamily="34" charset="-122"/>
                <a:ea typeface="微软雅黑" pitchFamily="34" charset="-122"/>
              </a:rPr>
              <a:t>EMD</a:t>
            </a:r>
            <a:r>
              <a:rPr lang="zh-CN" altLang="en-US" dirty="0" smtClean="0">
                <a:latin typeface="微软雅黑" pitchFamily="34" charset="-122"/>
                <a:ea typeface="微软雅黑" pitchFamily="34" charset="-122"/>
              </a:rPr>
              <a:t>距离的短文本聚类</a:t>
            </a:r>
            <a:r>
              <a:rPr lang="en-US"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黄栋</a:t>
            </a:r>
            <a:r>
              <a:rPr lang="zh-CN" altLang="en-US" dirty="0" smtClean="0">
                <a:latin typeface="微软雅黑" pitchFamily="34" charset="-122"/>
                <a:ea typeface="微软雅黑" pitchFamily="34" charset="-122"/>
              </a:rPr>
              <a:t>，徐博，许侃，林鸿飞，杨志豪</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山东大学学报理学版（录用）</a:t>
            </a:r>
            <a:r>
              <a:rPr lang="en-US" dirty="0" smtClean="0">
                <a:latin typeface="微软雅黑" pitchFamily="34" charset="-122"/>
                <a:ea typeface="微软雅黑" pitchFamily="34" charset="-122"/>
              </a:rPr>
              <a:t>.</a:t>
            </a:r>
            <a:r>
              <a:rPr lang="en-US" sz="1100"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主办单位：山东大学</a:t>
            </a:r>
            <a:r>
              <a:rPr 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0"/>
            <a:endParaRPr lang="zh-CN" altLang="en-US" dirty="0" smtClean="0">
              <a:latin typeface="微软雅黑" pitchFamily="34" charset="-122"/>
              <a:ea typeface="微软雅黑" pitchFamily="34" charset="-122"/>
            </a:endParaRPr>
          </a:p>
          <a:p>
            <a:pPr lvl="0"/>
            <a:r>
              <a:rPr lang="en-US" dirty="0" smtClean="0">
                <a:latin typeface="微软雅黑" pitchFamily="34" charset="-122"/>
                <a:ea typeface="微软雅黑" pitchFamily="34" charset="-122"/>
              </a:rPr>
              <a:t>2. Tripartite-Replicated </a:t>
            </a:r>
            <a:r>
              <a:rPr lang="en-US" dirty="0" err="1" smtClean="0">
                <a:latin typeface="微软雅黑" pitchFamily="34" charset="-122"/>
                <a:ea typeface="微软雅黑" pitchFamily="34" charset="-122"/>
              </a:rPr>
              <a:t>Softmax</a:t>
            </a:r>
            <a:r>
              <a:rPr lang="en-US" dirty="0" smtClean="0">
                <a:latin typeface="微软雅黑" pitchFamily="34" charset="-122"/>
                <a:ea typeface="微软雅黑" pitchFamily="34" charset="-122"/>
              </a:rPr>
              <a:t> Model for Document Representations. Bo </a:t>
            </a:r>
            <a:r>
              <a:rPr lang="en-US" dirty="0" err="1" smtClean="0">
                <a:latin typeface="微软雅黑" pitchFamily="34" charset="-122"/>
                <a:ea typeface="微软雅黑" pitchFamily="34" charset="-122"/>
              </a:rPr>
              <a:t>Xu</a:t>
            </a:r>
            <a:r>
              <a:rPr lang="en-US" dirty="0" smtClean="0">
                <a:latin typeface="微软雅黑" pitchFamily="34" charset="-122"/>
                <a:ea typeface="微软雅黑" pitchFamily="34" charset="-122"/>
              </a:rPr>
              <a:t>, </a:t>
            </a:r>
            <a:r>
              <a:rPr lang="en-US" dirty="0" err="1" smtClean="0">
                <a:latin typeface="微软雅黑" pitchFamily="34" charset="-122"/>
                <a:ea typeface="微软雅黑" pitchFamily="34" charset="-122"/>
              </a:rPr>
              <a:t>Hongfei</a:t>
            </a:r>
            <a:r>
              <a:rPr lang="en-US" dirty="0" smtClean="0">
                <a:latin typeface="微软雅黑" pitchFamily="34" charset="-122"/>
                <a:ea typeface="微软雅黑" pitchFamily="34" charset="-122"/>
              </a:rPr>
              <a:t> Lin, Lin Wang, Yuan Lin, Kan </a:t>
            </a:r>
            <a:r>
              <a:rPr lang="en-US" dirty="0" err="1" smtClean="0">
                <a:latin typeface="微软雅黑" pitchFamily="34" charset="-122"/>
                <a:ea typeface="微软雅黑" pitchFamily="34" charset="-122"/>
              </a:rPr>
              <a:t>Xu</a:t>
            </a:r>
            <a:r>
              <a:rPr lang="en-US" dirty="0" smtClean="0">
                <a:latin typeface="微软雅黑" pitchFamily="34" charset="-122"/>
                <a:ea typeface="微软雅黑" pitchFamily="34" charset="-122"/>
              </a:rPr>
              <a:t>, </a:t>
            </a:r>
            <a:r>
              <a:rPr lang="en-US" dirty="0" err="1" smtClean="0">
                <a:latin typeface="微软雅黑" pitchFamily="34" charset="-122"/>
                <a:ea typeface="微软雅黑" pitchFamily="34" charset="-122"/>
              </a:rPr>
              <a:t>Xiaocong</a:t>
            </a:r>
            <a:r>
              <a:rPr lang="en-US" dirty="0" smtClean="0">
                <a:latin typeface="微软雅黑" pitchFamily="34" charset="-122"/>
                <a:ea typeface="微软雅黑" pitchFamily="34" charset="-122"/>
              </a:rPr>
              <a:t> Wei, </a:t>
            </a:r>
            <a:r>
              <a:rPr lang="en-US" b="1" dirty="0" smtClean="0">
                <a:latin typeface="微软雅黑" pitchFamily="34" charset="-122"/>
                <a:ea typeface="微软雅黑" pitchFamily="34" charset="-122"/>
              </a:rPr>
              <a:t>Dong Huang</a:t>
            </a:r>
            <a:r>
              <a:rPr lang="en-US" dirty="0" smtClean="0">
                <a:latin typeface="微软雅黑" pitchFamily="34" charset="-122"/>
                <a:ea typeface="微软雅黑" pitchFamily="34" charset="-122"/>
              </a:rPr>
              <a:t>. The 23rd China Conference on Information Retrieval. </a:t>
            </a:r>
            <a:r>
              <a:rPr lang="zh-CN" altLang="en-US" dirty="0" smtClean="0">
                <a:latin typeface="微软雅黑" pitchFamily="34" charset="-122"/>
                <a:ea typeface="微软雅黑" pitchFamily="34" charset="-122"/>
              </a:rPr>
              <a:t>（在投）主办单位：中国中文信息学会和中国计算机学会</a:t>
            </a:r>
            <a:r>
              <a:rPr lang="en-US"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lvl="1" eaLnBrk="0" hangingPunct="0">
              <a:lnSpc>
                <a:spcPct val="150000"/>
              </a:lnSpc>
            </a:pPr>
            <a:endParaRPr lang="zh-CN" altLang="en-US" dirty="0" smtClean="0">
              <a:latin typeface="微软雅黑" pitchFamily="34" charset="-122"/>
              <a:ea typeface="微软雅黑" pitchFamily="34" charset="-122"/>
            </a:endParaRPr>
          </a:p>
          <a:p>
            <a:pPr eaLnBrk="0" hangingPunct="0">
              <a:buFontTx/>
              <a:buNone/>
            </a:pPr>
            <a:endParaRPr lang="en-US" altLang="zh-CN" sz="1400" dirty="0" smtClean="0">
              <a:latin typeface="微软雅黑" pitchFamily="34" charset="-122"/>
              <a:ea typeface="微软雅黑" pitchFamily="34" charset="-122"/>
            </a:endParaRPr>
          </a:p>
          <a:p>
            <a:pPr eaLnBrk="0" hangingPunct="0">
              <a:buFontTx/>
              <a:buNone/>
            </a:pP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endParaRPr lang="zh-CN" altLang="en-US" dirty="0">
              <a:latin typeface="华文琥珀" pitchFamily="2" charset="-122"/>
              <a:ea typeface="华文琥珀" pitchFamily="2" charset="-122"/>
            </a:endParaRPr>
          </a:p>
        </p:txBody>
      </p:sp>
      <p:sp>
        <p:nvSpPr>
          <p:cNvPr id="8" name="文本占位符 7"/>
          <p:cNvSpPr>
            <a:spLocks noGrp="1"/>
          </p:cNvSpPr>
          <p:nvPr>
            <p:ph type="body" sz="quarter" idx="10"/>
          </p:nvPr>
        </p:nvSpPr>
        <p:spPr>
          <a:xfrm>
            <a:off x="3060224" y="3419083"/>
            <a:ext cx="3132411" cy="567339"/>
          </a:xfrm>
        </p:spPr>
        <p:txBody>
          <a:bodyPr/>
          <a:lstStyle/>
          <a:p>
            <a:r>
              <a:rPr altLang="en-US" dirty="0" smtClean="0"/>
              <a:t>聚类分析</a:t>
            </a:r>
            <a:endParaRPr lang="zh-CN" altLang="en-US" dirty="0"/>
          </a:p>
        </p:txBody>
      </p:sp>
      <p:sp>
        <p:nvSpPr>
          <p:cNvPr id="10" name="文本占位符 9"/>
          <p:cNvSpPr>
            <a:spLocks noGrp="1"/>
          </p:cNvSpPr>
          <p:nvPr>
            <p:ph type="body" sz="quarter" idx="12"/>
          </p:nvPr>
        </p:nvSpPr>
        <p:spPr>
          <a:xfrm>
            <a:off x="3991101" y="1935267"/>
            <a:ext cx="1167054" cy="643809"/>
          </a:xfrm>
        </p:spPr>
        <p:txBody>
          <a:bodyPr/>
          <a:lstStyle/>
          <a:p>
            <a:pPr>
              <a:lnSpc>
                <a:spcPct val="80000"/>
              </a:lnSpc>
            </a:pPr>
            <a:r>
              <a:rPr altLang="en-US" dirty="0" smtClean="0">
                <a:effectLst>
                  <a:outerShdw blurRad="38100" dist="38100" dir="2700000" algn="tl">
                    <a:srgbClr val="000000">
                      <a:alpha val="43137"/>
                    </a:srgbClr>
                  </a:outerShdw>
                </a:effectLst>
              </a:rPr>
              <a:t>用户</a:t>
            </a:r>
            <a:endParaRPr lang="en-US" altLang="en-US" dirty="0" smtClean="0">
              <a:effectLst>
                <a:outerShdw blurRad="38100" dist="38100" dir="2700000" algn="tl">
                  <a:srgbClr val="000000">
                    <a:alpha val="43137"/>
                  </a:srgbClr>
                </a:outerShdw>
              </a:effectLst>
            </a:endParaRPr>
          </a:p>
          <a:p>
            <a:pPr>
              <a:lnSpc>
                <a:spcPct val="80000"/>
              </a:lnSpc>
            </a:pPr>
            <a:r>
              <a:rPr altLang="en-US" dirty="0" smtClean="0">
                <a:effectLst>
                  <a:outerShdw blurRad="38100" dist="38100" dir="2700000" algn="tl">
                    <a:srgbClr val="000000">
                      <a:alpha val="43137"/>
                    </a:srgbClr>
                  </a:outerShdw>
                </a:effectLst>
              </a:rPr>
              <a:t>画像</a:t>
            </a:r>
            <a:endParaRPr lang="zh-CN" altLang="en-US" dirty="0">
              <a:effectLst>
                <a:outerShdw blurRad="38100" dist="38100" dir="2700000" algn="tl">
                  <a:srgbClr val="000000">
                    <a:alpha val="43137"/>
                  </a:srgbClr>
                </a:outerShdw>
              </a:effectLst>
            </a:endParaRPr>
          </a:p>
        </p:txBody>
      </p:sp>
      <p:sp>
        <p:nvSpPr>
          <p:cNvPr id="11" name="文本占位符 10"/>
          <p:cNvSpPr>
            <a:spLocks noGrp="1"/>
          </p:cNvSpPr>
          <p:nvPr>
            <p:ph type="body" sz="quarter" idx="13"/>
          </p:nvPr>
        </p:nvSpPr>
        <p:spPr>
          <a:xfrm>
            <a:off x="1288731" y="3356417"/>
            <a:ext cx="1466194" cy="671298"/>
          </a:xfrm>
        </p:spPr>
        <p:txBody>
          <a:bodyPr/>
          <a:lstStyle/>
          <a:p>
            <a:r>
              <a:rPr altLang="en-US" dirty="0" smtClean="0"/>
              <a:t>社区</a:t>
            </a:r>
            <a:endParaRPr lang="en-US" altLang="en-US" dirty="0" smtClean="0"/>
          </a:p>
          <a:p>
            <a:r>
              <a:rPr altLang="en-US" dirty="0" smtClean="0"/>
              <a:t>发现</a:t>
            </a:r>
            <a:endParaRPr lang="zh-CN" altLang="en-US" dirty="0"/>
          </a:p>
        </p:txBody>
      </p:sp>
      <p:sp>
        <p:nvSpPr>
          <p:cNvPr id="12" name="文本占位符 11"/>
          <p:cNvSpPr>
            <a:spLocks noGrp="1"/>
          </p:cNvSpPr>
          <p:nvPr>
            <p:ph type="body" sz="quarter" idx="14"/>
          </p:nvPr>
        </p:nvSpPr>
        <p:spPr>
          <a:xfrm>
            <a:off x="2313488" y="5056031"/>
            <a:ext cx="1238604" cy="852400"/>
          </a:xfrm>
        </p:spPr>
        <p:txBody>
          <a:bodyPr/>
          <a:lstStyle/>
          <a:p>
            <a:pPr>
              <a:lnSpc>
                <a:spcPct val="80000"/>
              </a:lnSpc>
            </a:pPr>
            <a:r>
              <a:rPr altLang="en-US" dirty="0" smtClean="0">
                <a:effectLst>
                  <a:outerShdw blurRad="38100" dist="38100" dir="2700000" algn="tl">
                    <a:srgbClr val="000000">
                      <a:alpha val="43137"/>
                    </a:srgbClr>
                  </a:outerShdw>
                </a:effectLst>
              </a:rPr>
              <a:t>舆情</a:t>
            </a:r>
            <a:endParaRPr lang="en-US" altLang="en-US" dirty="0" smtClean="0">
              <a:effectLst>
                <a:outerShdw blurRad="38100" dist="38100" dir="2700000" algn="tl">
                  <a:srgbClr val="000000">
                    <a:alpha val="43137"/>
                  </a:srgbClr>
                </a:outerShdw>
              </a:effectLst>
            </a:endParaRPr>
          </a:p>
          <a:p>
            <a:pPr>
              <a:lnSpc>
                <a:spcPct val="80000"/>
              </a:lnSpc>
            </a:pPr>
            <a:r>
              <a:rPr altLang="en-US" dirty="0" smtClean="0">
                <a:effectLst>
                  <a:outerShdw blurRad="38100" dist="38100" dir="2700000" algn="tl">
                    <a:srgbClr val="000000">
                      <a:alpha val="43137"/>
                    </a:srgbClr>
                  </a:outerShdw>
                </a:effectLst>
              </a:rPr>
              <a:t>监控</a:t>
            </a:r>
            <a:endParaRPr lang="zh-CN" altLang="en-US" dirty="0">
              <a:effectLst>
                <a:outerShdw blurRad="38100" dist="38100" dir="2700000" algn="tl">
                  <a:srgbClr val="000000">
                    <a:alpha val="43137"/>
                  </a:srgbClr>
                </a:outerShdw>
              </a:effectLst>
            </a:endParaRPr>
          </a:p>
        </p:txBody>
      </p:sp>
      <p:sp>
        <p:nvSpPr>
          <p:cNvPr id="13" name="文本占位符 12"/>
          <p:cNvSpPr>
            <a:spLocks noGrp="1"/>
          </p:cNvSpPr>
          <p:nvPr>
            <p:ph type="body" sz="quarter" idx="15"/>
          </p:nvPr>
        </p:nvSpPr>
        <p:spPr>
          <a:xfrm>
            <a:off x="5140916" y="4432803"/>
            <a:ext cx="1099948" cy="787316"/>
          </a:xfrm>
        </p:spPr>
        <p:txBody>
          <a:bodyPr/>
          <a:lstStyle/>
          <a:p>
            <a:pPr>
              <a:lnSpc>
                <a:spcPct val="80000"/>
              </a:lnSpc>
            </a:pPr>
            <a:r>
              <a:rPr altLang="en-US" dirty="0" smtClean="0">
                <a:effectLst>
                  <a:outerShdw blurRad="38100" dist="38100" dir="2700000" algn="tl">
                    <a:srgbClr val="000000">
                      <a:alpha val="43137"/>
                    </a:srgbClr>
                  </a:outerShdw>
                </a:effectLst>
              </a:rPr>
              <a:t>疾病</a:t>
            </a:r>
            <a:endParaRPr lang="en-US" altLang="en-US" dirty="0" smtClean="0">
              <a:effectLst>
                <a:outerShdw blurRad="38100" dist="38100" dir="2700000" algn="tl">
                  <a:srgbClr val="000000">
                    <a:alpha val="43137"/>
                  </a:srgbClr>
                </a:outerShdw>
              </a:effectLst>
            </a:endParaRPr>
          </a:p>
          <a:p>
            <a:pPr>
              <a:lnSpc>
                <a:spcPct val="80000"/>
              </a:lnSpc>
            </a:pPr>
            <a:r>
              <a:rPr altLang="en-US" dirty="0" smtClean="0">
                <a:effectLst>
                  <a:outerShdw blurRad="38100" dist="38100" dir="2700000" algn="tl">
                    <a:srgbClr val="000000">
                      <a:alpha val="43137"/>
                    </a:srgbClr>
                  </a:outerShdw>
                </a:effectLst>
              </a:rPr>
              <a:t>预警</a:t>
            </a:r>
            <a:endParaRPr lang="zh-CN" altLang="en-US" dirty="0">
              <a:effectLst>
                <a:outerShdw blurRad="38100" dist="38100" dir="2700000" algn="tl">
                  <a:srgbClr val="000000">
                    <a:alpha val="43137"/>
                  </a:srgbClr>
                </a:outerShdw>
              </a:effectLst>
            </a:endParaRPr>
          </a:p>
        </p:txBody>
      </p:sp>
      <p:sp>
        <p:nvSpPr>
          <p:cNvPr id="14" name="文本占位符 13"/>
          <p:cNvSpPr>
            <a:spLocks noGrp="1"/>
          </p:cNvSpPr>
          <p:nvPr>
            <p:ph type="body" sz="quarter" idx="16"/>
          </p:nvPr>
        </p:nvSpPr>
        <p:spPr>
          <a:xfrm>
            <a:off x="6882310" y="2085416"/>
            <a:ext cx="1278625" cy="850376"/>
          </a:xfrm>
        </p:spPr>
        <p:txBody>
          <a:bodyPr/>
          <a:lstStyle/>
          <a:p>
            <a:pPr>
              <a:lnSpc>
                <a:spcPct val="80000"/>
              </a:lnSpc>
            </a:pPr>
            <a:r>
              <a:rPr altLang="en-US" dirty="0" smtClean="0">
                <a:effectLst>
                  <a:outerShdw blurRad="38100" dist="38100" dir="2700000" algn="tl">
                    <a:srgbClr val="000000">
                      <a:alpha val="43137"/>
                    </a:srgbClr>
                  </a:outerShdw>
                </a:effectLst>
              </a:rPr>
              <a:t>个性</a:t>
            </a:r>
            <a:endParaRPr lang="en-US" altLang="en-US" dirty="0" smtClean="0">
              <a:effectLst>
                <a:outerShdw blurRad="38100" dist="38100" dir="2700000" algn="tl">
                  <a:srgbClr val="000000">
                    <a:alpha val="43137"/>
                  </a:srgbClr>
                </a:outerShdw>
              </a:effectLst>
            </a:endParaRPr>
          </a:p>
          <a:p>
            <a:pPr>
              <a:lnSpc>
                <a:spcPct val="80000"/>
              </a:lnSpc>
            </a:pPr>
            <a:r>
              <a:rPr altLang="en-US" dirty="0" smtClean="0">
                <a:effectLst>
                  <a:outerShdw blurRad="38100" dist="38100" dir="2700000" algn="tl">
                    <a:srgbClr val="000000">
                      <a:alpha val="43137"/>
                    </a:srgbClr>
                  </a:outerShdw>
                </a:effectLst>
              </a:rPr>
              <a:t>推荐</a:t>
            </a:r>
            <a:endParaRPr lang="zh-CN" altLang="en-US" dirty="0">
              <a:effectLst>
                <a:outerShdw blurRad="38100" dist="38100" dir="2700000" algn="tl">
                  <a:srgbClr val="000000">
                    <a:alpha val="43137"/>
                  </a:srgbClr>
                </a:outerShdw>
              </a:effectLst>
            </a:endParaRPr>
          </a:p>
        </p:txBody>
      </p:sp>
      <p:sp>
        <p:nvSpPr>
          <p:cNvPr id="15" name="文本占位符 14"/>
          <p:cNvSpPr>
            <a:spLocks noGrp="1"/>
          </p:cNvSpPr>
          <p:nvPr>
            <p:ph type="body" sz="quarter" idx="11"/>
          </p:nvPr>
        </p:nvSpPr>
        <p:spPr>
          <a:xfrm>
            <a:off x="408236" y="1645089"/>
            <a:ext cx="2389391" cy="362388"/>
          </a:xfrm>
        </p:spPr>
        <p:txBody>
          <a:bodyPr/>
          <a:lstStyle/>
          <a:p>
            <a:r>
              <a:rPr altLang="en-US" dirty="0" smtClean="0"/>
              <a:t>社会价值和商业价值</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p:sp>
        <p:nvSpPr>
          <p:cNvPr id="3" name="矩形 2"/>
          <p:cNvSpPr/>
          <p:nvPr/>
        </p:nvSpPr>
        <p:spPr>
          <a:xfrm>
            <a:off x="1266826" y="1895475"/>
            <a:ext cx="6391274" cy="3970318"/>
          </a:xfrm>
          <a:prstGeom prst="rect">
            <a:avLst/>
          </a:prstGeom>
        </p:spPr>
        <p:txBody>
          <a:bodyPr wrap="square">
            <a:spAutoFit/>
          </a:bodyPr>
          <a:lstStyle/>
          <a:p>
            <a:pPr eaLnBrk="0" hangingPunct="0">
              <a:buFontTx/>
              <a:buNone/>
            </a:pPr>
            <a:r>
              <a:rPr lang="zh-CN" altLang="en-US" sz="2400" b="1" dirty="0" smtClean="0">
                <a:solidFill>
                  <a:srgbClr val="0070C0"/>
                </a:solidFill>
                <a:latin typeface="微软雅黑" pitchFamily="34" charset="-122"/>
                <a:ea typeface="微软雅黑" pitchFamily="34" charset="-122"/>
              </a:rPr>
              <a:t>基于</a:t>
            </a:r>
            <a:r>
              <a:rPr lang="en-US" altLang="zh-CN" sz="2400" b="1" dirty="0" smtClean="0">
                <a:solidFill>
                  <a:srgbClr val="0070C0"/>
                </a:solidFill>
                <a:latin typeface="微软雅黑" pitchFamily="34" charset="-122"/>
                <a:ea typeface="微软雅黑" pitchFamily="34" charset="-122"/>
              </a:rPr>
              <a:t>VSM</a:t>
            </a:r>
            <a:r>
              <a:rPr lang="zh-CN" altLang="en-US" sz="2400" b="1" dirty="0" smtClean="0">
                <a:solidFill>
                  <a:srgbClr val="0070C0"/>
                </a:solidFill>
                <a:latin typeface="微软雅黑" pitchFamily="34" charset="-122"/>
                <a:ea typeface="微软雅黑" pitchFamily="34" charset="-122"/>
              </a:rPr>
              <a:t>模型的文本聚类</a:t>
            </a:r>
            <a:endParaRPr lang="en-US" altLang="zh-CN" sz="2400" b="1" dirty="0" smtClean="0">
              <a:solidFill>
                <a:srgbClr val="0070C0"/>
              </a:solidFill>
              <a:latin typeface="微软雅黑" pitchFamily="34" charset="-122"/>
              <a:ea typeface="微软雅黑" pitchFamily="34" charset="-122"/>
            </a:endParaRPr>
          </a:p>
          <a:p>
            <a:pPr eaLnBrk="0" hangingPunct="0">
              <a:buFontTx/>
              <a:buNone/>
            </a:pPr>
            <a:r>
              <a:rPr lang="en-US" altLang="zh-CN" b="1" dirty="0" smtClean="0">
                <a:solidFill>
                  <a:srgbClr val="0070C0"/>
                </a:solidFill>
                <a:latin typeface="微软雅黑" pitchFamily="34" charset="-122"/>
                <a:ea typeface="微软雅黑" pitchFamily="34" charset="-122"/>
              </a:rPr>
              <a:t>         </a:t>
            </a:r>
            <a:r>
              <a:rPr lang="zh-CN" altLang="en-US" dirty="0" smtClean="0">
                <a:latin typeface="微软雅黑" pitchFamily="34" charset="-122"/>
                <a:ea typeface="微软雅黑" pitchFamily="34" charset="-122"/>
              </a:rPr>
              <a:t>维度灾难  数据稀疏  语义缺失   维度差异</a:t>
            </a:r>
            <a:endParaRPr lang="en-US" altLang="zh-CN" dirty="0" smtClean="0">
              <a:latin typeface="微软雅黑" pitchFamily="34" charset="-122"/>
              <a:ea typeface="微软雅黑" pitchFamily="34" charset="-122"/>
            </a:endParaRPr>
          </a:p>
          <a:p>
            <a:pPr eaLnBrk="0" hangingPunct="0">
              <a:buFontTx/>
              <a:buNone/>
            </a:pPr>
            <a:endParaRPr lang="en-US" altLang="zh-CN" sz="2400" b="1" dirty="0" smtClean="0">
              <a:solidFill>
                <a:srgbClr val="0070C0"/>
              </a:solidFill>
              <a:latin typeface="微软雅黑" pitchFamily="34" charset="-122"/>
              <a:ea typeface="微软雅黑" pitchFamily="34" charset="-122"/>
            </a:endParaRPr>
          </a:p>
          <a:p>
            <a:pPr eaLnBrk="0" hangingPunct="0">
              <a:buFontTx/>
              <a:buNone/>
            </a:pPr>
            <a:r>
              <a:rPr lang="zh-CN" altLang="en-US" sz="2400" b="1" dirty="0" smtClean="0">
                <a:solidFill>
                  <a:srgbClr val="0070C0"/>
                </a:solidFill>
                <a:latin typeface="微软雅黑" pitchFamily="34" charset="-122"/>
                <a:ea typeface="微软雅黑" pitchFamily="34" charset="-122"/>
              </a:rPr>
              <a:t>基于知识库的文本聚类</a:t>
            </a:r>
            <a:endParaRPr lang="en-US" altLang="zh-CN" sz="2400" b="1" dirty="0" smtClean="0">
              <a:solidFill>
                <a:srgbClr val="0070C0"/>
              </a:solidFill>
              <a:latin typeface="微软雅黑" pitchFamily="34" charset="-122"/>
              <a:ea typeface="微软雅黑" pitchFamily="34" charset="-122"/>
            </a:endParaRPr>
          </a:p>
          <a:p>
            <a:pPr eaLnBrk="0" hangingPunct="0"/>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网络词汇的奇异性和动态性</a:t>
            </a:r>
            <a:endParaRPr lang="en-US" altLang="zh-CN" dirty="0" smtClean="0">
              <a:latin typeface="微软雅黑" pitchFamily="34" charset="-122"/>
              <a:ea typeface="微软雅黑" pitchFamily="34" charset="-122"/>
            </a:endParaRPr>
          </a:p>
          <a:p>
            <a:pPr eaLnBrk="0" hangingPunct="0"/>
            <a:endParaRPr lang="en-US" altLang="zh-CN" sz="2400" b="1" dirty="0" smtClean="0">
              <a:solidFill>
                <a:srgbClr val="0070C0"/>
              </a:solidFill>
              <a:latin typeface="微软雅黑" pitchFamily="34" charset="-122"/>
              <a:ea typeface="微软雅黑" pitchFamily="34" charset="-122"/>
            </a:endParaRPr>
          </a:p>
          <a:p>
            <a:pPr eaLnBrk="0" hangingPunct="0"/>
            <a:r>
              <a:rPr lang="zh-CN" altLang="en-US" sz="2400" b="1" dirty="0" smtClean="0">
                <a:solidFill>
                  <a:srgbClr val="0070C0"/>
                </a:solidFill>
                <a:latin typeface="微软雅黑" pitchFamily="34" charset="-122"/>
                <a:ea typeface="微软雅黑" pitchFamily="34" charset="-122"/>
              </a:rPr>
              <a:t>基于主题模型的文本聚类</a:t>
            </a:r>
            <a:endParaRPr lang="en-US" altLang="zh-CN" sz="2400" b="1" dirty="0" smtClean="0">
              <a:solidFill>
                <a:srgbClr val="0070C0"/>
              </a:solidFill>
              <a:latin typeface="微软雅黑" pitchFamily="34" charset="-122"/>
              <a:ea typeface="微软雅黑" pitchFamily="34" charset="-122"/>
            </a:endParaRPr>
          </a:p>
          <a:p>
            <a:pPr eaLnBrk="0" hangingPunct="0"/>
            <a:r>
              <a:rPr lang="en-US" altLang="zh-CN" sz="2400" b="1" dirty="0" smtClean="0">
                <a:solidFill>
                  <a:srgbClr val="0070C0"/>
                </a:solidFill>
                <a:latin typeface="微软雅黑" pitchFamily="34" charset="-122"/>
                <a:ea typeface="微软雅黑" pitchFamily="34" charset="-122"/>
              </a:rPr>
              <a:t>       </a:t>
            </a:r>
            <a:r>
              <a:rPr lang="zh-CN" altLang="en-US" dirty="0" smtClean="0">
                <a:latin typeface="微软雅黑" pitchFamily="34" charset="-122"/>
                <a:ea typeface="微软雅黑" pitchFamily="34" charset="-122"/>
              </a:rPr>
              <a:t>语义稀疏  主题分散</a:t>
            </a:r>
            <a:endParaRPr lang="en-US" altLang="zh-CN" dirty="0" smtClean="0">
              <a:latin typeface="微软雅黑" pitchFamily="34" charset="-122"/>
              <a:ea typeface="微软雅黑" pitchFamily="34" charset="-122"/>
            </a:endParaRPr>
          </a:p>
          <a:p>
            <a:pPr eaLnBrk="0" hangingPunct="0">
              <a:buFontTx/>
              <a:buNone/>
            </a:pPr>
            <a:endParaRPr lang="en-US" altLang="zh-CN" b="1" dirty="0" smtClean="0">
              <a:solidFill>
                <a:srgbClr val="0070C0"/>
              </a:solidFill>
              <a:latin typeface="微软雅黑" pitchFamily="34" charset="-122"/>
              <a:ea typeface="微软雅黑" pitchFamily="34" charset="-122"/>
            </a:endParaRPr>
          </a:p>
          <a:p>
            <a:pPr eaLnBrk="0" hangingPunct="0">
              <a:buFontTx/>
              <a:buNone/>
            </a:pPr>
            <a:endParaRPr lang="en-US" altLang="zh-CN" b="1" dirty="0" smtClean="0">
              <a:solidFill>
                <a:srgbClr val="0070C0"/>
              </a:solidFill>
              <a:latin typeface="微软雅黑" pitchFamily="34" charset="-122"/>
              <a:ea typeface="微软雅黑" pitchFamily="34" charset="-122"/>
            </a:endParaRPr>
          </a:p>
          <a:p>
            <a:pPr eaLnBrk="0" hangingPunct="0">
              <a:buFontTx/>
              <a:buNone/>
            </a:pPr>
            <a:endParaRPr lang="en-US" altLang="zh-CN" b="1" dirty="0" smtClean="0">
              <a:solidFill>
                <a:srgbClr val="0070C0"/>
              </a:solidFill>
              <a:latin typeface="微软雅黑" pitchFamily="34" charset="-122"/>
              <a:ea typeface="微软雅黑" pitchFamily="34" charset="-122"/>
            </a:endParaRPr>
          </a:p>
          <a:p>
            <a:pPr eaLnBrk="0" hangingPunct="0">
              <a:buFontTx/>
              <a:buNone/>
            </a:pPr>
            <a:endParaRPr lang="zh-CN" altLang="en-US" b="1" dirty="0">
              <a:solidFill>
                <a:srgbClr val="0070C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内容占位符 3"/>
          <p:cNvSpPr txBox="1"/>
          <p:nvPr/>
        </p:nvSpPr>
        <p:spPr>
          <a:xfrm>
            <a:off x="855888" y="2355394"/>
            <a:ext cx="7809139" cy="3109233"/>
          </a:xfrm>
          <a:prstGeom prst="rect">
            <a:avLst/>
          </a:prstGeom>
        </p:spPr>
        <p:txBody>
          <a:bodyPr>
            <a:noAutofit/>
          </a:bodyPr>
          <a:lstStyle/>
          <a:p>
            <a:pPr indent="-342900">
              <a:buFont typeface="Wingdings" pitchFamily="2" charset="2"/>
              <a:buChar char="Ø"/>
              <a:defRPr/>
            </a:pPr>
            <a:r>
              <a:rPr lang="zh-CN" altLang="en-US" sz="2400" kern="0" dirty="0" smtClean="0">
                <a:solidFill>
                  <a:srgbClr val="FF0000"/>
                </a:solidFill>
                <a:latin typeface="华文中宋" pitchFamily="2" charset="-122"/>
                <a:ea typeface="华文中宋" pitchFamily="2" charset="-122"/>
              </a:rPr>
              <a:t>基于词向量和</a:t>
            </a:r>
            <a:r>
              <a:rPr lang="en-US" altLang="en-US" sz="2400" kern="0" dirty="0" smtClean="0">
                <a:solidFill>
                  <a:srgbClr val="FF0000"/>
                </a:solidFill>
                <a:latin typeface="华文中宋" pitchFamily="2" charset="-122"/>
                <a:ea typeface="华文中宋" pitchFamily="2" charset="-122"/>
              </a:rPr>
              <a:t>EMD</a:t>
            </a:r>
            <a:r>
              <a:rPr lang="zh-CN" altLang="en-US" sz="2400" kern="0" dirty="0" smtClean="0">
                <a:solidFill>
                  <a:srgbClr val="FF0000"/>
                </a:solidFill>
                <a:latin typeface="华文中宋" pitchFamily="2" charset="-122"/>
                <a:ea typeface="华文中宋" pitchFamily="2" charset="-122"/>
              </a:rPr>
              <a:t>距离的短文本聚类</a:t>
            </a:r>
            <a:endParaRPr lang="en-US" altLang="zh-CN" sz="2400" kern="0" dirty="0" smtClean="0">
              <a:solidFill>
                <a:srgbClr val="FF0000"/>
              </a:solidFill>
              <a:latin typeface="华文中宋" pitchFamily="2" charset="-122"/>
              <a:ea typeface="华文中宋" pitchFamily="2" charset="-122"/>
            </a:endParaRPr>
          </a:p>
          <a:p>
            <a:pPr indent="-342900">
              <a:buFont typeface="Wingdings" pitchFamily="2" charset="2"/>
              <a:buChar char="Ø"/>
              <a:defRPr/>
            </a:pPr>
            <a:endParaRPr lang="en-US" altLang="zh-CN" sz="2400" kern="0" dirty="0" smtClean="0">
              <a:solidFill>
                <a:sysClr val="windowText" lastClr="000000"/>
              </a:solidFill>
              <a:latin typeface="华文中宋" pitchFamily="2" charset="-122"/>
              <a:ea typeface="华文中宋" pitchFamily="2" charset="-122"/>
            </a:endParaRPr>
          </a:p>
          <a:p>
            <a:pPr indent="-342900">
              <a:buFont typeface="Wingdings" pitchFamily="2" charset="2"/>
              <a:buChar char="Ø"/>
              <a:defRPr/>
            </a:pPr>
            <a:r>
              <a:rPr lang="zh-CN" altLang="en-US" sz="2400" kern="0" dirty="0" smtClean="0">
                <a:solidFill>
                  <a:sysClr val="windowText" lastClr="000000"/>
                </a:solidFill>
                <a:latin typeface="华文中宋" pitchFamily="2" charset="-122"/>
                <a:ea typeface="华文中宋" pitchFamily="2" charset="-122"/>
              </a:rPr>
              <a:t>基于词向量与密度峰值发现的论文标题聚类</a:t>
            </a:r>
            <a:endParaRPr lang="en-US" altLang="zh-CN" sz="2400" kern="0" dirty="0" smtClean="0">
              <a:solidFill>
                <a:sysClr val="windowText" lastClr="000000"/>
              </a:solidFill>
              <a:latin typeface="华文中宋" pitchFamily="2" charset="-122"/>
              <a:ea typeface="华文中宋" pitchFamily="2" charset="-122"/>
            </a:endParaRPr>
          </a:p>
          <a:p>
            <a:pPr indent="-342900">
              <a:buFont typeface="Arial" panose="020B0604020202020204" pitchFamily="34" charset="0"/>
              <a:buNone/>
              <a:defRPr/>
            </a:pPr>
            <a:endParaRPr lang="zh-CN" altLang="en-US" sz="2400" kern="0" dirty="0" smtClean="0">
              <a:solidFill>
                <a:sysClr val="windowText" lastClr="000000"/>
              </a:solidFill>
              <a:latin typeface="华文中宋" pitchFamily="2" charset="-122"/>
              <a:ea typeface="华文中宋" pitchFamily="2" charset="-122"/>
            </a:endParaRPr>
          </a:p>
        </p:txBody>
      </p:sp>
      <p:sp>
        <p:nvSpPr>
          <p:cNvPr id="15" name="标题 1"/>
          <p:cNvSpPr txBox="1">
            <a:spLocks/>
          </p:cNvSpPr>
          <p:nvPr/>
        </p:nvSpPr>
        <p:spPr>
          <a:xfrm>
            <a:off x="359230" y="281247"/>
            <a:ext cx="5388427" cy="52322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微软雅黑" pitchFamily="34" charset="-122"/>
              </a:rPr>
              <a:t>本文工作</a:t>
            </a:r>
            <a:endParaRPr kumimoji="0" lang="zh-CN" altLang="en-US" sz="1600" b="0" i="0" u="none" strike="noStrike" kern="0" cap="none" spc="0" normalizeH="0" baseline="0" noProof="0" dirty="0">
              <a:ln>
                <a:noFill/>
              </a:ln>
              <a:solidFill>
                <a:schemeClr val="accent1">
                  <a:lumMod val="40000"/>
                  <a:lumOff val="60000"/>
                </a:schemeClr>
              </a:solidFill>
              <a:effectLst/>
              <a:uLnTx/>
              <a:uFillTx/>
              <a:latin typeface="微软雅黑" pitchFamily="34" charset="-122"/>
              <a:ea typeface="微软雅黑" pitchFamily="34" charset="-122"/>
              <a:cs typeface="微软雅黑" pitchFamily="34" charset="-122"/>
            </a:endParaRPr>
          </a:p>
        </p:txBody>
      </p:sp>
    </p:spTree>
  </p:cSld>
  <p:clrMapOvr>
    <a:masterClrMapping/>
  </p:clrMapOvr>
  <p:transition advTm="2964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算法流程 </a:t>
            </a:r>
            <a:endParaRPr lang="zh-CN" altLang="en-US" dirty="0"/>
          </a:p>
        </p:txBody>
      </p:sp>
      <p:grpSp>
        <p:nvGrpSpPr>
          <p:cNvPr id="3" name="组合 22"/>
          <p:cNvGrpSpPr/>
          <p:nvPr/>
        </p:nvGrpSpPr>
        <p:grpSpPr>
          <a:xfrm>
            <a:off x="731156" y="3188969"/>
            <a:ext cx="7770495" cy="944880"/>
            <a:chOff x="860" y="5622"/>
            <a:chExt cx="12237" cy="1488"/>
          </a:xfrm>
        </p:grpSpPr>
        <p:sp>
          <p:nvSpPr>
            <p:cNvPr id="5" name="圆角矩形 4"/>
            <p:cNvSpPr/>
            <p:nvPr/>
          </p:nvSpPr>
          <p:spPr>
            <a:xfrm>
              <a:off x="860" y="5622"/>
              <a:ext cx="2111" cy="143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uFillTx/>
                </a:rPr>
                <a:t>文本预处理</a:t>
              </a:r>
              <a:endParaRPr lang="en-US" altLang="zh-CN" sz="2400" dirty="0">
                <a:solidFill>
                  <a:schemeClr val="tx1"/>
                </a:solidFill>
                <a:uFillTx/>
              </a:endParaRPr>
            </a:p>
          </p:txBody>
        </p:sp>
        <p:sp>
          <p:nvSpPr>
            <p:cNvPr id="9" name="圆角矩形 8"/>
            <p:cNvSpPr/>
            <p:nvPr/>
          </p:nvSpPr>
          <p:spPr>
            <a:xfrm>
              <a:off x="4000" y="5673"/>
              <a:ext cx="2111" cy="143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短文本表示</a:t>
              </a:r>
              <a:endParaRPr lang="zh-CN" altLang="en-US" sz="2400" dirty="0">
                <a:solidFill>
                  <a:schemeClr val="tx1"/>
                </a:solidFill>
                <a:uFillTx/>
              </a:endParaRPr>
            </a:p>
          </p:txBody>
        </p:sp>
        <p:sp>
          <p:nvSpPr>
            <p:cNvPr id="11" name="圆角矩形 10"/>
            <p:cNvSpPr/>
            <p:nvPr/>
          </p:nvSpPr>
          <p:spPr>
            <a:xfrm>
              <a:off x="7468" y="5656"/>
              <a:ext cx="2111" cy="143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uFillTx/>
                </a:rPr>
                <a:t>相似度计算</a:t>
              </a:r>
              <a:endParaRPr lang="zh-CN" altLang="en-US" sz="2400" dirty="0">
                <a:solidFill>
                  <a:schemeClr val="tx1"/>
                </a:solidFill>
                <a:uFillTx/>
              </a:endParaRPr>
            </a:p>
          </p:txBody>
        </p:sp>
        <p:sp>
          <p:nvSpPr>
            <p:cNvPr id="12" name="圆角矩形 11"/>
            <p:cNvSpPr/>
            <p:nvPr/>
          </p:nvSpPr>
          <p:spPr>
            <a:xfrm>
              <a:off x="10986" y="5648"/>
              <a:ext cx="2111" cy="143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短文本聚类</a:t>
              </a:r>
              <a:endParaRPr lang="zh-CN" altLang="en-US" sz="2400" dirty="0">
                <a:solidFill>
                  <a:schemeClr val="tx1"/>
                </a:solidFill>
                <a:uFillTx/>
              </a:endParaRPr>
            </a:p>
          </p:txBody>
        </p:sp>
        <p:sp>
          <p:nvSpPr>
            <p:cNvPr id="13" name="右箭头 12"/>
            <p:cNvSpPr/>
            <p:nvPr/>
          </p:nvSpPr>
          <p:spPr>
            <a:xfrm>
              <a:off x="3245" y="6289"/>
              <a:ext cx="549" cy="189"/>
            </a:xfrm>
            <a:prstGeom prst="rightArrow">
              <a:avLst/>
            </a:prstGeom>
            <a:solidFill>
              <a:srgbClr val="8EB4E3"/>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0042" y="6289"/>
              <a:ext cx="549" cy="189"/>
            </a:xfrm>
            <a:prstGeom prst="rightArrow">
              <a:avLst/>
            </a:prstGeom>
            <a:solidFill>
              <a:srgbClr val="8EB4E3"/>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6471" y="6297"/>
              <a:ext cx="549" cy="189"/>
            </a:xfrm>
            <a:prstGeom prst="rightArrow">
              <a:avLst/>
            </a:prstGeom>
            <a:solidFill>
              <a:srgbClr val="8EB4E3"/>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标注 17"/>
          <p:cNvSpPr/>
          <p:nvPr/>
        </p:nvSpPr>
        <p:spPr>
          <a:xfrm>
            <a:off x="1336674" y="1981199"/>
            <a:ext cx="1265011" cy="743586"/>
          </a:xfrm>
          <a:prstGeom prst="wedgeRoundRectCallout">
            <a:avLst>
              <a:gd name="adj1" fmla="val -46614"/>
              <a:gd name="adj2" fmla="val 109571"/>
              <a:gd name="adj3" fmla="val 16667"/>
            </a:avLst>
          </a:prstGeom>
          <a:solidFill>
            <a:schemeClr val="bg2">
              <a:lumMod val="90000"/>
            </a:schemeClr>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uFillTx/>
              </a:rPr>
              <a:t>分词、去停用词等</a:t>
            </a:r>
            <a:endParaRPr lang="en-US" altLang="zh-CN" dirty="0">
              <a:solidFill>
                <a:schemeClr val="tx1"/>
              </a:solidFill>
              <a:uFillTx/>
            </a:endParaRPr>
          </a:p>
        </p:txBody>
      </p:sp>
      <p:sp>
        <p:nvSpPr>
          <p:cNvPr id="22" name="圆角矩形标注 21"/>
          <p:cNvSpPr/>
          <p:nvPr/>
        </p:nvSpPr>
        <p:spPr>
          <a:xfrm>
            <a:off x="3248387" y="1371599"/>
            <a:ext cx="4404270" cy="1506674"/>
          </a:xfrm>
          <a:prstGeom prst="wedgeRoundRectCallout">
            <a:avLst>
              <a:gd name="adj1" fmla="val -45862"/>
              <a:gd name="adj2" fmla="val 71073"/>
              <a:gd name="adj3" fmla="val 16667"/>
            </a:avLst>
          </a:prstGeom>
          <a:solidFill>
            <a:schemeClr val="bg2"/>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altLang="zh-CN" dirty="0" smtClean="0">
                <a:solidFill>
                  <a:schemeClr val="tx1"/>
                </a:solidFill>
              </a:rPr>
              <a:t>Skip-gram</a:t>
            </a:r>
            <a:r>
              <a:rPr lang="zh-CN" altLang="en-US" dirty="0" smtClean="0">
                <a:solidFill>
                  <a:schemeClr val="tx1"/>
                </a:solidFill>
              </a:rPr>
              <a:t>模型对</a:t>
            </a:r>
            <a:r>
              <a:rPr lang="zh-CN" altLang="en-US" dirty="0" smtClean="0">
                <a:solidFill>
                  <a:schemeClr val="tx1"/>
                </a:solidFill>
                <a:uFillTx/>
              </a:rPr>
              <a:t>大规模领域内的文本语料进行词向量训练，利用词向量矩阵进行词表匹配将短文本向量表示</a:t>
            </a:r>
            <a:endParaRPr lang="zh-CN" altLang="en-US" dirty="0">
              <a:solidFill>
                <a:schemeClr val="tx1"/>
              </a:solidFill>
              <a:uFillTx/>
            </a:endParaRPr>
          </a:p>
        </p:txBody>
      </p:sp>
      <p:sp>
        <p:nvSpPr>
          <p:cNvPr id="24" name="圆角矩形标注 23"/>
          <p:cNvSpPr/>
          <p:nvPr/>
        </p:nvSpPr>
        <p:spPr>
          <a:xfrm>
            <a:off x="1349828" y="4803231"/>
            <a:ext cx="4484914" cy="1270998"/>
          </a:xfrm>
          <a:prstGeom prst="wedgeRoundRectCallout">
            <a:avLst>
              <a:gd name="adj1" fmla="val 44200"/>
              <a:gd name="adj2" fmla="val -102311"/>
              <a:gd name="adj3" fmla="val 16667"/>
            </a:avLst>
          </a:prstGeom>
          <a:solidFill>
            <a:schemeClr val="bg2">
              <a:lumMod val="90000"/>
            </a:schemeClr>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利用欧式距离计算特征词的相似度并得到特征词的相似度矩阵，利用词频来计算特征词的权重得到权重矩阵，使用</a:t>
            </a:r>
            <a:r>
              <a:rPr lang="en-US" altLang="zh-CN" dirty="0" smtClean="0">
                <a:solidFill>
                  <a:schemeClr val="tx1"/>
                </a:solidFill>
              </a:rPr>
              <a:t>EMD</a:t>
            </a:r>
            <a:r>
              <a:rPr lang="zh-CN" altLang="en-US" dirty="0" smtClean="0">
                <a:solidFill>
                  <a:schemeClr val="tx1"/>
                </a:solidFill>
              </a:rPr>
              <a:t>距离得到特征词移动的最小距离</a:t>
            </a:r>
            <a:endParaRPr lang="zh-CN" altLang="en-US" dirty="0">
              <a:solidFill>
                <a:schemeClr val="tx1"/>
              </a:solidFill>
              <a:uFillTx/>
            </a:endParaRPr>
          </a:p>
        </p:txBody>
      </p:sp>
      <p:sp>
        <p:nvSpPr>
          <p:cNvPr id="25" name="圆角矩形标注 24"/>
          <p:cNvSpPr/>
          <p:nvPr/>
        </p:nvSpPr>
        <p:spPr>
          <a:xfrm>
            <a:off x="6303626" y="4855028"/>
            <a:ext cx="1740918" cy="609601"/>
          </a:xfrm>
          <a:prstGeom prst="wedgeRoundRectCallout">
            <a:avLst>
              <a:gd name="adj1" fmla="val 37318"/>
              <a:gd name="adj2" fmla="val -163113"/>
              <a:gd name="adj3" fmla="val 16667"/>
            </a:avLst>
          </a:prstGeom>
          <a:solidFill>
            <a:schemeClr val="bg2">
              <a:lumMod val="90000"/>
            </a:schemeClr>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uFillTx/>
              </a:rPr>
              <a:t>使用</a:t>
            </a:r>
            <a:r>
              <a:rPr lang="en-US" altLang="zh-CN" dirty="0" err="1" smtClean="0">
                <a:solidFill>
                  <a:schemeClr val="tx1"/>
                </a:solidFill>
                <a:uFillTx/>
              </a:rPr>
              <a:t>Kmeans</a:t>
            </a:r>
            <a:endParaRPr lang="en-US" altLang="zh-CN" dirty="0" smtClean="0">
              <a:solidFill>
                <a:schemeClr val="tx1"/>
              </a:solidFill>
              <a:uFillTx/>
            </a:endParaRPr>
          </a:p>
          <a:p>
            <a:pPr algn="ctr"/>
            <a:r>
              <a:rPr lang="zh-CN" altLang="en-US" dirty="0" smtClean="0">
                <a:solidFill>
                  <a:schemeClr val="tx1"/>
                </a:solidFill>
                <a:uFillTx/>
              </a:rPr>
              <a:t>完成聚类</a:t>
            </a:r>
            <a:endParaRPr lang="zh-CN" altLang="en-US" dirty="0">
              <a:solidFill>
                <a:schemeClr val="tx1"/>
              </a:solidFill>
              <a:uFillTx/>
            </a:endParaRPr>
          </a:p>
        </p:txBody>
      </p:sp>
    </p:spTree>
  </p:cSld>
  <p:clrMapOvr>
    <a:masterClrMapping/>
  </p:clrMapOvr>
  <p:timing>
    <p:tnLst>
      <p:par>
        <p:cTn id="1" dur="indefinite" restart="never" nodeType="tmRoot"/>
      </p:par>
    </p:tnLst>
    <p:bldLst>
      <p:bldP spid="18" grpId="0" animBg="1"/>
      <p:bldP spid="18" grpId="1" animBg="1"/>
      <p:bldP spid="18" grpId="2" animBg="1"/>
      <p:bldP spid="18" grpId="3" animBg="1"/>
      <p:bldP spid="18" grpId="4" animBg="1"/>
      <p:bldP spid="24" grpId="0" animBg="1"/>
      <p:bldP spid="24" grpId="1" animBg="1"/>
      <p:bldP spid="24" grpId="2" animBg="1"/>
      <p:bldP spid="24" grpId="3" animBg="1"/>
      <p:bldP spid="24" grpId="4" animBg="1"/>
      <p:bldP spid="24" grpId="5" animBg="1"/>
      <p:bldP spid="24" grpId="6" animBg="1"/>
      <p:bldP spid="24" grpId="7" animBg="1"/>
      <p:bldP spid="24" grpId="8" animBg="1"/>
      <p:bldP spid="24" grpId="9" animBg="1"/>
      <p:bldP spid="24" grpId="10" animBg="1"/>
      <p:bldP spid="24" grpId="11" animBg="1"/>
      <p:bldP spid="24" grpId="12" animBg="1"/>
      <p:bldP spid="24" grpId="13" animBg="1"/>
      <p:bldP spid="24" grpId="14" animBg="1"/>
      <p:bldP spid="24" grpId="15" animBg="1"/>
      <p:bldP spid="24" grpId="16" animBg="1"/>
      <p:bldP spid="24" grpId="17" animBg="1"/>
      <p:bldP spid="24" grpId="18" animBg="1"/>
      <p:bldP spid="24" grpId="19" animBg="1"/>
      <p:bldP spid="24" grpId="20" animBg="1"/>
      <p:bldP spid="24" grpId="21" animBg="1"/>
      <p:bldP spid="25" grpId="0" animBg="1"/>
      <p:bldP spid="25" grpId="1" animBg="1"/>
      <p:bldP spid="25" grpId="2" animBg="1"/>
      <p:bldP spid="25" grpId="3" animBg="1"/>
      <p:bldP spid="25" grpId="4" animBg="1"/>
      <p:bldP spid="25" grpId="5" animBg="1"/>
      <p:bldP spid="25" grpId="6" animBg="1"/>
      <p:bldP spid="25" grpId="7" animBg="1"/>
      <p:bldP spid="25" grpId="8" animBg="1"/>
      <p:bldP spid="25" grpId="9" animBg="1"/>
      <p:bldP spid="25" grpId="10" animBg="1"/>
      <p:bldP spid="25" grpId="11" animBg="1"/>
      <p:bldP spid="25" grpId="12" animBg="1"/>
      <p:bldP spid="25" grpId="13" animBg="1"/>
      <p:bldP spid="25" grpId="14" animBg="1"/>
      <p:bldP spid="25" grpId="15" animBg="1"/>
      <p:bldP spid="25" grpId="16" animBg="1"/>
      <p:bldP spid="25" grpId="17" animBg="1"/>
      <p:bldP spid="25" grpId="18" animBg="1"/>
      <p:bldP spid="25" grpId="19" animBg="1"/>
      <p:bldP spid="25" grpId="20" animBg="1"/>
      <p:bldP spid="25" grpId="2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116" y="313904"/>
            <a:ext cx="5758541" cy="461665"/>
          </a:xfrm>
        </p:spPr>
        <p:txBody>
          <a:bodyPr/>
          <a:lstStyle/>
          <a:p>
            <a:r>
              <a:rPr lang="zh-CN" altLang="en-US" sz="2400" dirty="0" smtClean="0"/>
              <a:t>词向量训练</a:t>
            </a:r>
            <a:endParaRPr lang="zh-CN" altLang="en-US" sz="2400" dirty="0"/>
          </a:p>
        </p:txBody>
      </p:sp>
      <p:sp>
        <p:nvSpPr>
          <p:cNvPr id="3" name="TextBox 2"/>
          <p:cNvSpPr txBox="1"/>
          <p:nvPr/>
        </p:nvSpPr>
        <p:spPr bwMode="gray">
          <a:xfrm>
            <a:off x="779691" y="1685924"/>
            <a:ext cx="7036252" cy="3416320"/>
          </a:xfrm>
          <a:prstGeom prst="rect">
            <a:avLst/>
          </a:prstGeom>
          <a:noFill/>
          <a:ln w="9525">
            <a:noFill/>
            <a:miter lim="800000"/>
            <a:headEnd/>
            <a:tailEnd/>
          </a:ln>
          <a:effectLst/>
        </p:spPr>
        <p:txBody>
          <a:bodyPr wrap="square" rtlCol="0">
            <a:spAutoFit/>
          </a:bodyPr>
          <a:lstStyle/>
          <a:p>
            <a:r>
              <a:rPr lang="en-US" altLang="en-US" dirty="0" smtClean="0">
                <a:latin typeface="微软雅黑" pitchFamily="34" charset="-122"/>
                <a:ea typeface="微软雅黑" pitchFamily="34" charset="-122"/>
              </a:rPr>
              <a:t>Skip-gram</a:t>
            </a:r>
            <a:r>
              <a:rPr lang="zh-CN" altLang="en-US" dirty="0" smtClean="0">
                <a:latin typeface="微软雅黑" pitchFamily="34" charset="-122"/>
                <a:ea typeface="微软雅黑" pitchFamily="34" charset="-122"/>
              </a:rPr>
              <a:t>模型是一个三层的神经网络，对应为输入层、投影层和输出层，其原理是在已知当前词     的前提下预测其上下文，则该模型的目标函数 </a:t>
            </a:r>
            <a:r>
              <a:rPr lang="en-US" altLang="zh-CN" dirty="0" smtClean="0">
                <a:latin typeface="微软雅黑" pitchFamily="34" charset="-122"/>
                <a:ea typeface="微软雅黑" pitchFamily="34" charset="-122"/>
              </a:rPr>
              <a:t>L </a:t>
            </a:r>
            <a:r>
              <a:rPr lang="zh-CN" altLang="en-US" dirty="0" smtClean="0">
                <a:latin typeface="微软雅黑" pitchFamily="34" charset="-122"/>
                <a:ea typeface="微软雅黑" pitchFamily="34" charset="-122"/>
              </a:rPr>
              <a:t>计算公式为：</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zh-CN" altLang="en-US" dirty="0" smtClean="0">
              <a:latin typeface="微软雅黑" pitchFamily="34" charset="-122"/>
              <a:ea typeface="微软雅黑" pitchFamily="34" charset="-122"/>
            </a:endParaRPr>
          </a:p>
          <a:p>
            <a:r>
              <a:rPr lang="en-US" altLang="en-US" dirty="0" smtClean="0">
                <a:latin typeface="微软雅黑" pitchFamily="34" charset="-122"/>
                <a:ea typeface="微软雅黑" pitchFamily="34" charset="-122"/>
              </a:rPr>
              <a:t>                        	</a:t>
            </a: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5" name="Object 7"/>
          <p:cNvGraphicFramePr>
            <a:graphicFrameLocks noChangeAspect="1"/>
          </p:cNvGraphicFramePr>
          <p:nvPr/>
        </p:nvGraphicFramePr>
        <p:xfrm>
          <a:off x="1640419" y="3416060"/>
          <a:ext cx="2171700" cy="413657"/>
        </p:xfrm>
        <a:graphic>
          <a:graphicData uri="http://schemas.openxmlformats.org/presentationml/2006/ole">
            <p:oleObj spid="_x0000_s2055" name="Equation" r:id="rId4" imgW="1396394" imgH="266584" progId="Equation.DSMT4">
              <p:embed/>
            </p:oleObj>
          </a:graphicData>
        </a:graphic>
      </p:graphicFrame>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7" name="Object 9"/>
          <p:cNvGraphicFramePr>
            <a:graphicFrameLocks noChangeAspect="1"/>
          </p:cNvGraphicFramePr>
          <p:nvPr/>
        </p:nvGraphicFramePr>
        <p:xfrm>
          <a:off x="1298686" y="4069203"/>
          <a:ext cx="2855167" cy="420762"/>
        </p:xfrm>
        <a:graphic>
          <a:graphicData uri="http://schemas.openxmlformats.org/presentationml/2006/ole">
            <p:oleObj spid="_x0000_s2057" name="Equation" r:id="rId5" imgW="1816100" imgH="279400" progId="Equation.DSMT4">
              <p:embed/>
            </p:oleObj>
          </a:graphicData>
        </a:graphic>
      </p:graphicFrame>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6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61" name="Object 13"/>
          <p:cNvGraphicFramePr>
            <a:graphicFrameLocks noChangeAspect="1"/>
          </p:cNvGraphicFramePr>
          <p:nvPr/>
        </p:nvGraphicFramePr>
        <p:xfrm>
          <a:off x="3875314" y="2046515"/>
          <a:ext cx="272143" cy="210292"/>
        </p:xfrm>
        <a:graphic>
          <a:graphicData uri="http://schemas.openxmlformats.org/presentationml/2006/ole">
            <p:oleObj spid="_x0000_s2061" name="Equation" r:id="rId6" imgW="203024" imgH="152268" progId="Equation.DSMT4">
              <p:embed/>
            </p:oleObj>
          </a:graphicData>
        </a:graphic>
      </p:graphicFrame>
      <p:sp>
        <p:nvSpPr>
          <p:cNvPr id="206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6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69"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9" name="图片 1"/>
          <p:cNvPicPr>
            <a:picLocks noChangeAspect="1" noChangeArrowheads="1"/>
          </p:cNvPicPr>
          <p:nvPr/>
        </p:nvPicPr>
        <p:blipFill>
          <a:blip r:embed="rId7" cstate="print"/>
          <a:srcRect/>
          <a:stretch>
            <a:fillRect/>
          </a:stretch>
        </p:blipFill>
        <p:spPr bwMode="auto">
          <a:xfrm>
            <a:off x="5044169" y="3119879"/>
            <a:ext cx="3293747" cy="1763748"/>
          </a:xfrm>
          <a:prstGeom prst="rect">
            <a:avLst/>
          </a:prstGeom>
          <a:noFill/>
          <a:ln w="9525">
            <a:noFill/>
            <a:miter lim="800000"/>
            <a:headEnd/>
            <a:tailEnd/>
          </a:ln>
        </p:spPr>
      </p:pic>
      <p:sp>
        <p:nvSpPr>
          <p:cNvPr id="20" name="TextBox 19"/>
          <p:cNvSpPr txBox="1"/>
          <p:nvPr/>
        </p:nvSpPr>
        <p:spPr bwMode="gray">
          <a:xfrm>
            <a:off x="5943201" y="5150067"/>
            <a:ext cx="1495682" cy="307777"/>
          </a:xfrm>
          <a:prstGeom prst="rect">
            <a:avLst/>
          </a:prstGeom>
          <a:noFill/>
          <a:ln w="9525">
            <a:noFill/>
            <a:miter lim="800000"/>
            <a:headEnd/>
            <a:tailEnd/>
          </a:ln>
          <a:effectLst/>
        </p:spPr>
        <p:txBody>
          <a:bodyPr wrap="square" rtlCol="0">
            <a:spAutoFit/>
          </a:bodyPr>
          <a:lstStyle/>
          <a:p>
            <a:pPr eaLnBrk="0" hangingPunct="0">
              <a:buFontTx/>
              <a:buNone/>
            </a:pPr>
            <a:r>
              <a:rPr lang="en-US" altLang="zh-CN" sz="1400" dirty="0" smtClean="0">
                <a:solidFill>
                  <a:schemeClr val="tx1"/>
                </a:solidFill>
                <a:latin typeface="微软雅黑" pitchFamily="34" charset="-122"/>
                <a:ea typeface="微软雅黑" pitchFamily="34" charset="-122"/>
              </a:rPr>
              <a:t>Skip-gram</a:t>
            </a:r>
            <a:r>
              <a:rPr lang="zh-CN" altLang="en-US" sz="1400" dirty="0" smtClean="0">
                <a:solidFill>
                  <a:schemeClr val="tx1"/>
                </a:solidFill>
                <a:latin typeface="微软雅黑" pitchFamily="34" charset="-122"/>
                <a:ea typeface="微软雅黑" pitchFamily="34" charset="-122"/>
              </a:rPr>
              <a:t>模型</a:t>
            </a:r>
            <a:endParaRPr lang="zh-CN" altLang="en-US"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EMD</a:t>
            </a:r>
            <a:r>
              <a:rPr lang="zh-CN" altLang="en-US" dirty="0" smtClean="0"/>
              <a:t>距离</a:t>
            </a:r>
            <a:endParaRPr lang="zh-CN" altLang="en-US" dirty="0"/>
          </a:p>
        </p:txBody>
      </p:sp>
      <p:sp>
        <p:nvSpPr>
          <p:cNvPr id="4" name="TextBox 3"/>
          <p:cNvSpPr txBox="1"/>
          <p:nvPr/>
        </p:nvSpPr>
        <p:spPr bwMode="gray">
          <a:xfrm>
            <a:off x="925286" y="1431472"/>
            <a:ext cx="7286625" cy="1569660"/>
          </a:xfrm>
          <a:prstGeom prst="rect">
            <a:avLst/>
          </a:prstGeom>
          <a:noFill/>
          <a:ln w="9525">
            <a:noFill/>
            <a:miter lim="800000"/>
            <a:headEnd/>
            <a:tailEnd/>
          </a:ln>
          <a:effectLst/>
        </p:spPr>
        <p:txBody>
          <a:bodyPr wrap="square" rtlCol="0">
            <a:spAutoFit/>
          </a:bodyPr>
          <a:lstStyle/>
          <a:p>
            <a:pPr eaLnBrk="0" hangingPunct="0">
              <a:buFontTx/>
              <a:buNone/>
            </a:pPr>
            <a:endParaRPr lang="en-US" altLang="zh-CN" sz="1400" dirty="0" smtClean="0"/>
          </a:p>
          <a:p>
            <a:pPr eaLnBrk="0" hangingPunct="0"/>
            <a:r>
              <a:rPr lang="en-US" altLang="zh-CN" b="1" dirty="0" smtClean="0"/>
              <a:t>EMD</a:t>
            </a:r>
            <a:r>
              <a:rPr lang="zh-CN" altLang="en-US" dirty="0" smtClean="0">
                <a:latin typeface="微软雅黑" pitchFamily="34" charset="-122"/>
                <a:ea typeface="微软雅黑" pitchFamily="34" charset="-122"/>
              </a:rPr>
              <a:t>距离是一种距离度量的定义，可以用来测量某两个分布之间的距离。</a:t>
            </a:r>
            <a:r>
              <a:rPr lang="en-US" altLang="zh-CN" dirty="0" smtClean="0">
                <a:latin typeface="微软雅黑" pitchFamily="34" charset="-122"/>
                <a:ea typeface="微软雅黑" pitchFamily="34" charset="-122"/>
              </a:rPr>
              <a:t>EMD </a:t>
            </a:r>
            <a:r>
              <a:rPr lang="zh-CN" altLang="en-US" dirty="0" smtClean="0">
                <a:latin typeface="微软雅黑" pitchFamily="34" charset="-122"/>
                <a:ea typeface="微软雅黑" pitchFamily="34" charset="-122"/>
              </a:rPr>
              <a:t>实际上是线性规划中运输问题的最优解，即如何尽可能高效把所有货物从</a:t>
            </a:r>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运送到</a:t>
            </a:r>
            <a:r>
              <a:rPr lang="en-US" altLang="zh-CN" dirty="0" smtClean="0">
                <a:latin typeface="微软雅黑" pitchFamily="34" charset="-122"/>
                <a:ea typeface="微软雅黑" pitchFamily="34" charset="-122"/>
              </a:rPr>
              <a:t>Q</a:t>
            </a:r>
            <a:r>
              <a:rPr lang="zh-CN" altLang="en-US" dirty="0" smtClean="0">
                <a:latin typeface="微软雅黑" pitchFamily="34" charset="-122"/>
                <a:ea typeface="微软雅黑" pitchFamily="34" charset="-122"/>
              </a:rPr>
              <a:t>，是运输问题的优化目标。</a:t>
            </a:r>
            <a:endParaRPr lang="en-US" altLang="zh-CN" dirty="0" smtClean="0">
              <a:latin typeface="微软雅黑" pitchFamily="34" charset="-122"/>
              <a:ea typeface="微软雅黑" pitchFamily="34" charset="-122"/>
            </a:endParaRPr>
          </a:p>
          <a:p>
            <a:pPr eaLnBrk="0" hangingPunct="0"/>
            <a:endParaRPr lang="en-US" altLang="zh-CN" sz="1400" dirty="0" smtClean="0"/>
          </a:p>
          <a:p>
            <a:pPr eaLnBrk="0" hangingPunct="0">
              <a:buFontTx/>
              <a:buNone/>
            </a:pPr>
            <a:endParaRPr lang="zh-CN" altLang="en-US" sz="1400" dirty="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cstate="print"/>
          <a:srcRect/>
          <a:stretch>
            <a:fillRect/>
          </a:stretch>
        </p:blipFill>
        <p:spPr bwMode="auto">
          <a:xfrm>
            <a:off x="778329" y="2808515"/>
            <a:ext cx="5124450" cy="3314700"/>
          </a:xfrm>
          <a:prstGeom prst="rect">
            <a:avLst/>
          </a:prstGeom>
          <a:noFill/>
          <a:ln w="9525">
            <a:noFill/>
            <a:miter lim="800000"/>
            <a:headEnd/>
            <a:tailEnd/>
          </a:ln>
          <a:effectLst/>
        </p:spPr>
      </p:pic>
      <p:pic>
        <p:nvPicPr>
          <p:cNvPr id="5" name="Picture 3"/>
          <p:cNvPicPr>
            <a:picLocks noChangeAspect="1" noChangeArrowheads="1"/>
          </p:cNvPicPr>
          <p:nvPr/>
        </p:nvPicPr>
        <p:blipFill>
          <a:blip r:embed="rId4" cstate="print"/>
          <a:srcRect/>
          <a:stretch>
            <a:fillRect/>
          </a:stretch>
        </p:blipFill>
        <p:spPr bwMode="auto">
          <a:xfrm>
            <a:off x="6504215" y="3858852"/>
            <a:ext cx="2296667" cy="858645"/>
          </a:xfrm>
          <a:prstGeom prst="rect">
            <a:avLst/>
          </a:prstGeom>
          <a:noFill/>
          <a:ln w="9525">
            <a:noFill/>
            <a:miter lim="800000"/>
            <a:headEnd/>
            <a:tailEnd/>
          </a:ln>
          <a:effectLst/>
        </p:spPr>
      </p:pic>
      <p:sp>
        <p:nvSpPr>
          <p:cNvPr id="6" name="右箭头 5"/>
          <p:cNvSpPr/>
          <p:nvPr/>
        </p:nvSpPr>
        <p:spPr>
          <a:xfrm>
            <a:off x="6088471" y="4222296"/>
            <a:ext cx="410300" cy="186418"/>
          </a:xfrm>
          <a:prstGeom prst="rightArrow">
            <a:avLst/>
          </a:prstGeom>
          <a:solidFill>
            <a:srgbClr val="8EB4E3"/>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简洁白模板">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55600" marR="0" indent="-355600" algn="l" defTabSz="914400" rtl="0" eaLnBrk="1" fontAlgn="base" latinLnBrk="0" hangingPunct="1">
          <a:lnSpc>
            <a:spcPct val="100000"/>
          </a:lnSpc>
          <a:spcBef>
            <a:spcPct val="50000"/>
          </a:spcBef>
          <a:spcAft>
            <a:spcPct val="0"/>
          </a:spcAft>
          <a:buClrTx/>
          <a:buSzTx/>
          <a:buFontTx/>
          <a:buChar char="•"/>
          <a:tabLst/>
          <a:defRPr kumimoji="0" lang="en-US" sz="1800" b="0" i="0" u="none" strike="noStrike" cap="none" normalizeH="0" baseline="0" smtClean="0">
            <a:ln>
              <a:noFill/>
            </a:ln>
            <a:solidFill>
              <a:srgbClr val="4D4D4D"/>
            </a:solidFill>
            <a:effectLst/>
            <a:latin typeface="Sego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55600" marR="0" indent="-355600" algn="l" defTabSz="914400" rtl="0" eaLnBrk="1" fontAlgn="base" latinLnBrk="0" hangingPunct="1">
          <a:lnSpc>
            <a:spcPct val="100000"/>
          </a:lnSpc>
          <a:spcBef>
            <a:spcPct val="50000"/>
          </a:spcBef>
          <a:spcAft>
            <a:spcPct val="0"/>
          </a:spcAft>
          <a:buClrTx/>
          <a:buSzTx/>
          <a:buFontTx/>
          <a:buChar char="•"/>
          <a:tabLst/>
          <a:defRPr kumimoji="0" lang="en-US" sz="1800" b="0" i="0" u="none" strike="noStrike" cap="none" normalizeH="0" baseline="0" smtClean="0">
            <a:ln>
              <a:noFill/>
            </a:ln>
            <a:solidFill>
              <a:srgbClr val="4D4D4D"/>
            </a:solidFill>
            <a:effectLst/>
            <a:latin typeface="Segoe" pitchFamily="34" charset="0"/>
          </a:defRPr>
        </a:defPPr>
      </a:lstStyle>
    </a:lnDef>
    <a:txDef>
      <a:spPr bwMode="gray">
        <a:noFill/>
        <a:ln w="9525">
          <a:noFill/>
          <a:miter lim="800000"/>
          <a:headEnd/>
          <a:tailEnd/>
        </a:ln>
        <a:effectLst/>
      </a:spPr>
      <a:bodyPr wrap="none">
        <a:spAutoFit/>
      </a:bodyPr>
      <a:lstStyle>
        <a:defPPr eaLnBrk="0" hangingPunct="0">
          <a:buFontTx/>
          <a:buNone/>
          <a:defRPr sz="1400" dirty="0">
            <a:latin typeface="微软雅黑" pitchFamily="34" charset="-122"/>
            <a:ea typeface="微软雅黑"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简洁白模板</Template>
  <TotalTime>6806</TotalTime>
  <Words>4192</Words>
  <Application>Microsoft Office PowerPoint</Application>
  <PresentationFormat>全屏显示(4:3)</PresentationFormat>
  <Paragraphs>525</Paragraphs>
  <Slides>39</Slides>
  <Notes>33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1" baseType="lpstr">
      <vt:lpstr>简洁白模板</vt:lpstr>
      <vt:lpstr>Equation</vt:lpstr>
      <vt:lpstr>基于词向量的短文本聚类研究与应用</vt:lpstr>
      <vt:lpstr>目录</vt:lpstr>
      <vt:lpstr>研究背景</vt:lpstr>
      <vt:lpstr>研究背景</vt:lpstr>
      <vt:lpstr>研究现状</vt:lpstr>
      <vt:lpstr>幻灯片 6</vt:lpstr>
      <vt:lpstr>算法流程 </vt:lpstr>
      <vt:lpstr>词向量训练</vt:lpstr>
      <vt:lpstr>EMD距离</vt:lpstr>
      <vt:lpstr>EMD距离在短文本处理中的应用 </vt:lpstr>
      <vt:lpstr>EMD距离在短文本处理中的应用 </vt:lpstr>
      <vt:lpstr>研究现状</vt:lpstr>
      <vt:lpstr>研究现状</vt:lpstr>
      <vt:lpstr>实验结果及分析</vt:lpstr>
      <vt:lpstr>实验结果及分析</vt:lpstr>
      <vt:lpstr>实验结果及分析</vt:lpstr>
      <vt:lpstr>幻灯片 17</vt:lpstr>
      <vt:lpstr>论文标题聚类应用背景 </vt:lpstr>
      <vt:lpstr>聚类流程 </vt:lpstr>
      <vt:lpstr>数据的采集与处理 </vt:lpstr>
      <vt:lpstr>数据的采集与处理 </vt:lpstr>
      <vt:lpstr>论文标题的扩展 </vt:lpstr>
      <vt:lpstr>People2vec </vt:lpstr>
      <vt:lpstr>论文标题的文本表示 </vt:lpstr>
      <vt:lpstr>论文标题的相似度计算 </vt:lpstr>
      <vt:lpstr>密度峰值发现聚类算法 </vt:lpstr>
      <vt:lpstr>密度峰值发现聚类算法 </vt:lpstr>
      <vt:lpstr>密度峰值发现聚类算法 </vt:lpstr>
      <vt:lpstr>密度峰值发现聚类在论文标题中的应用</vt:lpstr>
      <vt:lpstr>研究现状</vt:lpstr>
      <vt:lpstr>研究现状</vt:lpstr>
      <vt:lpstr>实验结果及分析</vt:lpstr>
      <vt:lpstr>实验结果及分析</vt:lpstr>
      <vt:lpstr>实验结果及分析</vt:lpstr>
      <vt:lpstr>实验结果及分析</vt:lpstr>
      <vt:lpstr>实验结果及分析</vt:lpstr>
      <vt:lpstr>总结与展望</vt:lpstr>
      <vt:lpstr>论文情况</vt:lpstr>
      <vt:lpstr>幻灯片 39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IR</cp:lastModifiedBy>
  <cp:revision>528</cp:revision>
  <dcterms:created xsi:type="dcterms:W3CDTF">2010-05-19T08:17:39Z</dcterms:created>
  <dcterms:modified xsi:type="dcterms:W3CDTF">2017-06-05T10:08:56Z</dcterms:modified>
</cp:coreProperties>
</file>